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317" r:id="rId2"/>
    <p:sldId id="3322" r:id="rId3"/>
    <p:sldId id="4701" r:id="rId4"/>
    <p:sldId id="4276" r:id="rId5"/>
    <p:sldId id="4277" r:id="rId6"/>
    <p:sldId id="4278" r:id="rId7"/>
    <p:sldId id="4279" r:id="rId8"/>
    <p:sldId id="4280" r:id="rId9"/>
    <p:sldId id="4228" r:id="rId10"/>
    <p:sldId id="4281" r:id="rId11"/>
    <p:sldId id="4274" r:id="rId12"/>
    <p:sldId id="4088" r:id="rId13"/>
    <p:sldId id="4093" r:id="rId14"/>
    <p:sldId id="4699" r:id="rId15"/>
    <p:sldId id="4275" r:id="rId16"/>
    <p:sldId id="4143" r:id="rId17"/>
    <p:sldId id="4144" r:id="rId18"/>
    <p:sldId id="4147" r:id="rId19"/>
    <p:sldId id="4141" r:id="rId20"/>
    <p:sldId id="4148" r:id="rId21"/>
    <p:sldId id="4139" r:id="rId22"/>
    <p:sldId id="4149" r:id="rId23"/>
    <p:sldId id="4150" r:id="rId24"/>
    <p:sldId id="4700" r:id="rId25"/>
    <p:sldId id="4702" r:id="rId26"/>
    <p:sldId id="4703" r:id="rId27"/>
    <p:sldId id="4151" r:id="rId28"/>
    <p:sldId id="4152" r:id="rId29"/>
    <p:sldId id="4153" r:id="rId30"/>
    <p:sldId id="4154" r:id="rId31"/>
    <p:sldId id="4155" r:id="rId32"/>
    <p:sldId id="4156" r:id="rId33"/>
    <p:sldId id="4157" r:id="rId34"/>
    <p:sldId id="4704" r:id="rId35"/>
    <p:sldId id="4158" r:id="rId36"/>
    <p:sldId id="4159" r:id="rId37"/>
    <p:sldId id="4160" r:id="rId38"/>
    <p:sldId id="4161" r:id="rId39"/>
    <p:sldId id="4705" r:id="rId40"/>
    <p:sldId id="4706" r:id="rId41"/>
    <p:sldId id="4707" r:id="rId42"/>
    <p:sldId id="4708" r:id="rId43"/>
    <p:sldId id="4709" r:id="rId44"/>
    <p:sldId id="4166" r:id="rId45"/>
    <p:sldId id="4167" r:id="rId46"/>
    <p:sldId id="4168" r:id="rId47"/>
    <p:sldId id="4169" r:id="rId48"/>
    <p:sldId id="4170" r:id="rId49"/>
    <p:sldId id="4171" r:id="rId50"/>
    <p:sldId id="4172" r:id="rId51"/>
    <p:sldId id="4173" r:id="rId52"/>
    <p:sldId id="4174" r:id="rId53"/>
    <p:sldId id="4175" r:id="rId54"/>
    <p:sldId id="4176" r:id="rId55"/>
    <p:sldId id="4177" r:id="rId56"/>
    <p:sldId id="4178" r:id="rId57"/>
    <p:sldId id="4179" r:id="rId58"/>
    <p:sldId id="4180" r:id="rId59"/>
    <p:sldId id="4181" r:id="rId60"/>
    <p:sldId id="4182" r:id="rId61"/>
    <p:sldId id="4183" r:id="rId62"/>
    <p:sldId id="4184" r:id="rId63"/>
    <p:sldId id="4185" r:id="rId64"/>
    <p:sldId id="4186" r:id="rId65"/>
    <p:sldId id="4187" r:id="rId66"/>
    <p:sldId id="4188" r:id="rId67"/>
    <p:sldId id="4189" r:id="rId68"/>
    <p:sldId id="4190" r:id="rId69"/>
    <p:sldId id="4191" r:id="rId70"/>
    <p:sldId id="4698" r:id="rId71"/>
    <p:sldId id="309" r:id="rId72"/>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E64D9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4689"/>
  </p:normalViewPr>
  <p:slideViewPr>
    <p:cSldViewPr snapToGrid="0" snapToObjects="1">
      <p:cViewPr>
        <p:scale>
          <a:sx n="66" d="100"/>
          <a:sy n="66" d="100"/>
        </p:scale>
        <p:origin x="-2244" y="-7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074383037886686E-2"/>
          <c:y val="0.24448529411764705"/>
          <c:w val="0.96385123392422667"/>
          <c:h val="0.65992647058823528"/>
        </c:manualLayout>
      </c:layout>
      <c:barChart>
        <c:barDir val="col"/>
        <c:grouping val="stacked"/>
        <c:varyColors val="0"/>
        <c:ser>
          <c:idx val="0"/>
          <c:order val="0"/>
          <c:spPr>
            <a:solidFill>
              <a:srgbClr val="FFFFFF"/>
            </a:solidFill>
            <a:ln w="9525" algn="ctr">
              <a:solidFill>
                <a:schemeClr val="tx1"/>
              </a:solidFill>
              <a:prstDash val="solid"/>
            </a:ln>
          </c:spPr>
          <c:invertIfNegative val="0"/>
          <c:dLbls>
            <c:dLbl>
              <c:idx val="0"/>
              <c:layout>
                <c:manualLayout>
                  <c:x val="0"/>
                  <c:y val="-0.2573529411764705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72E-40D0-8F91-5D6BC8351524}"/>
                </c:ext>
              </c:extLst>
            </c:dLbl>
            <c:dLbl>
              <c:idx val="1"/>
              <c:layout>
                <c:manualLayout>
                  <c:x val="0"/>
                  <c:y val="-0.45220588235294118"/>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72E-40D0-8F91-5D6BC8351524}"/>
                </c:ext>
              </c:extLst>
            </c:dLbl>
            <c:dLbl>
              <c:idx val="2"/>
              <c:layout>
                <c:manualLayout>
                  <c:x val="0"/>
                  <c:y val="-0.31433823529411764"/>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72E-40D0-8F91-5D6BC8351524}"/>
                </c:ext>
              </c:extLst>
            </c:dLbl>
            <c:dLbl>
              <c:idx val="3"/>
              <c:layout>
                <c:manualLayout>
                  <c:x val="0"/>
                  <c:y val="-0.375"/>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72E-40D0-8F91-5D6BC8351524}"/>
                </c:ext>
              </c:extLst>
            </c:dLbl>
            <c:dLbl>
              <c:idx val="4"/>
              <c:layout>
                <c:manualLayout>
                  <c:x val="0"/>
                  <c:y val="-0.3529411764705882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72E-40D0-8F91-5D6BC8351524}"/>
                </c:ext>
              </c:extLst>
            </c:dLbl>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70</c:v>
                </c:pt>
                <c:pt idx="1">
                  <c:v>170</c:v>
                </c:pt>
                <c:pt idx="2">
                  <c:v>100</c:v>
                </c:pt>
                <c:pt idx="3">
                  <c:v>130</c:v>
                </c:pt>
                <c:pt idx="4">
                  <c:v>120</c:v>
                </c:pt>
              </c:numCache>
            </c:numRef>
          </c:val>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6="http://schemas.microsoft.com/office/drawing/2014/chart" uri="{C3380CC4-5D6E-409C-BE32-E72D297353CC}">
              <c16:uniqueId val="{00000005-F72E-40D0-8F91-5D6BC8351524}"/>
            </c:ext>
          </c:extLst>
        </c:ser>
        <c:dLbls>
          <c:showLegendKey val="0"/>
          <c:showVal val="0"/>
          <c:showCatName val="0"/>
          <c:showSerName val="0"/>
          <c:showPercent val="0"/>
          <c:showBubbleSize val="0"/>
        </c:dLbls>
        <c:gapWidth val="80"/>
        <c:overlap val="100"/>
        <c:axId val="195773952"/>
        <c:axId val="195775488"/>
      </c:barChart>
      <c:catAx>
        <c:axId val="1957739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95775488"/>
        <c:crosses val="min"/>
        <c:auto val="0"/>
        <c:lblAlgn val="ctr"/>
        <c:lblOffset val="100"/>
        <c:noMultiLvlLbl val="0"/>
      </c:catAx>
      <c:valAx>
        <c:axId val="195775488"/>
        <c:scaling>
          <c:orientation val="minMax"/>
          <c:max val="170"/>
          <c:min val="0"/>
        </c:scaling>
        <c:delete val="1"/>
        <c:axPos val="l"/>
        <c:numFmt formatCode="General" sourceLinked="1"/>
        <c:majorTickMark val="out"/>
        <c:minorTickMark val="none"/>
        <c:tickLblPos val="nextTo"/>
        <c:crossAx val="19577395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90337308968201E-3"/>
          <c:y val="0.26254233271008348"/>
          <c:w val="0.96385123392422667"/>
          <c:h val="0.69063545150501671"/>
        </c:manualLayout>
      </c:layout>
      <c:barChart>
        <c:barDir val="col"/>
        <c:grouping val="stacked"/>
        <c:varyColors val="0"/>
        <c:ser>
          <c:idx val="0"/>
          <c:order val="0"/>
          <c:spPr>
            <a:solidFill>
              <a:srgbClr val="FFFFFF"/>
            </a:solidFill>
            <a:ln w="9525" algn="ctr">
              <a:solidFill>
                <a:schemeClr val="tx1"/>
              </a:solidFill>
              <a:prstDash val="solid"/>
            </a:ln>
          </c:spPr>
          <c:invertIfNegative val="0"/>
          <c:dLbls>
            <c:dLbl>
              <c:idx val="0"/>
              <c:layout>
                <c:manualLayout>
                  <c:x val="0"/>
                  <c:y val="-0.4565217391304347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00B-400E-9F7C-7E7E50B761E7}"/>
                </c:ext>
              </c:extLst>
            </c:dLbl>
            <c:dLbl>
              <c:idx val="1"/>
              <c:layout>
                <c:manualLayout>
                  <c:x val="0"/>
                  <c:y val="-0.31772575250836121"/>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00B-400E-9F7C-7E7E50B761E7}"/>
                </c:ext>
              </c:extLst>
            </c:dLbl>
            <c:dLbl>
              <c:idx val="2"/>
              <c:layout>
                <c:manualLayout>
                  <c:x val="0"/>
                  <c:y val="-0.24749163879598662"/>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00B-400E-9F7C-7E7E50B761E7}"/>
                </c:ext>
              </c:extLst>
            </c:dLbl>
            <c:dLbl>
              <c:idx val="3"/>
              <c:layout>
                <c:manualLayout>
                  <c:x val="0"/>
                  <c:y val="-0.38628762541806022"/>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00B-400E-9F7C-7E7E50B761E7}"/>
                </c:ext>
              </c:extLst>
            </c:dLbl>
            <c:dLbl>
              <c:idx val="4"/>
              <c:layout>
                <c:manualLayout>
                  <c:x val="0"/>
                  <c:y val="-0.24749163879598662"/>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00B-400E-9F7C-7E7E50B761E7}"/>
                </c:ext>
              </c:extLst>
            </c:dLbl>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5</c:v>
                </c:pt>
                <c:pt idx="1">
                  <c:v>3</c:v>
                </c:pt>
                <c:pt idx="2">
                  <c:v>2</c:v>
                </c:pt>
                <c:pt idx="3">
                  <c:v>4</c:v>
                </c:pt>
                <c:pt idx="4">
                  <c:v>2</c:v>
                </c:pt>
              </c:numCache>
            </c:numRef>
          </c:val>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6="http://schemas.microsoft.com/office/drawing/2014/chart" uri="{C3380CC4-5D6E-409C-BE32-E72D297353CC}">
              <c16:uniqueId val="{00000005-E00B-400E-9F7C-7E7E50B761E7}"/>
            </c:ext>
          </c:extLst>
        </c:ser>
        <c:dLbls>
          <c:showLegendKey val="0"/>
          <c:showVal val="0"/>
          <c:showCatName val="0"/>
          <c:showSerName val="0"/>
          <c:showPercent val="0"/>
          <c:showBubbleSize val="0"/>
        </c:dLbls>
        <c:gapWidth val="80"/>
        <c:overlap val="100"/>
        <c:axId val="196269568"/>
        <c:axId val="196271104"/>
      </c:barChart>
      <c:catAx>
        <c:axId val="19626956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96271104"/>
        <c:crosses val="min"/>
        <c:auto val="0"/>
        <c:lblAlgn val="ctr"/>
        <c:lblOffset val="100"/>
        <c:noMultiLvlLbl val="0"/>
      </c:catAx>
      <c:valAx>
        <c:axId val="196271104"/>
        <c:scaling>
          <c:orientation val="minMax"/>
          <c:max val="5"/>
          <c:min val="0"/>
        </c:scaling>
        <c:delete val="1"/>
        <c:axPos val="l"/>
        <c:numFmt formatCode="General" sourceLinked="1"/>
        <c:majorTickMark val="out"/>
        <c:minorTickMark val="none"/>
        <c:tickLblPos val="nextTo"/>
        <c:crossAx val="196269568"/>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074383037886686E-2"/>
          <c:y val="0.22240802675585283"/>
          <c:w val="0.96385123392422667"/>
          <c:h val="0.69063545150501671"/>
        </c:manualLayout>
      </c:layout>
      <c:barChart>
        <c:barDir val="col"/>
        <c:grouping val="stacked"/>
        <c:varyColors val="0"/>
        <c:ser>
          <c:idx val="0"/>
          <c:order val="0"/>
          <c:spPr>
            <a:solidFill>
              <a:srgbClr val="FFFFFF"/>
            </a:solidFill>
            <a:ln w="9525" algn="ctr">
              <a:solidFill>
                <a:schemeClr val="tx1"/>
              </a:solidFill>
              <a:prstDash val="solid"/>
            </a:ln>
          </c:spPr>
          <c:invertIfNegative val="0"/>
          <c:dLbls>
            <c:dLbl>
              <c:idx val="0"/>
              <c:layout>
                <c:manualLayout>
                  <c:x val="0"/>
                  <c:y val="-0.34280936454849498"/>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90F-4C2E-AB4D-1E5CCA672CE7}"/>
                </c:ext>
              </c:extLst>
            </c:dLbl>
            <c:dLbl>
              <c:idx val="1"/>
              <c:layout>
                <c:manualLayout>
                  <c:x val="0"/>
                  <c:y val="-0.44816053511705684"/>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90F-4C2E-AB4D-1E5CCA672CE7}"/>
                </c:ext>
              </c:extLst>
            </c:dLbl>
            <c:dLbl>
              <c:idx val="2"/>
              <c:layout>
                <c:manualLayout>
                  <c:x val="0"/>
                  <c:y val="-0.2441471571906354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90F-4C2E-AB4D-1E5CCA672CE7}"/>
                </c:ext>
              </c:extLst>
            </c:dLbl>
            <c:dLbl>
              <c:idx val="3"/>
              <c:layout>
                <c:manualLayout>
                  <c:x val="0"/>
                  <c:y val="-0.45652173913043476"/>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90F-4C2E-AB4D-1E5CCA672CE7}"/>
                </c:ext>
              </c:extLst>
            </c:dLbl>
            <c:dLbl>
              <c:idx val="4"/>
              <c:layout>
                <c:manualLayout>
                  <c:x val="0"/>
                  <c:y val="-0.2709030100334448"/>
                </c:manualLayout>
              </c:layout>
              <c:numFmt formatCode="#,##0;&quot;-&quot;#,##0" sourceLinked="0"/>
              <c:spPr>
                <a:noFill/>
                <a:ln>
                  <a:noFill/>
                </a:ln>
              </c:spPr>
              <c:txPr>
                <a:bodyPr wrap="none"/>
                <a:lstStyle/>
                <a:p>
                  <a:pPr>
                    <a:defRPr sz="11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90F-4C2E-AB4D-1E5CCA672CE7}"/>
                </c:ext>
              </c:extLst>
            </c:dLbl>
            <c:spPr>
              <a:noFill/>
              <a:ln>
                <a:noFill/>
              </a:ln>
              <a:effectLst/>
            </c:spPr>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howLeaderLines val="0"/>
              </c:ext>
            </c:extLst>
          </c:dLbls>
          <c:val>
            <c:numRef>
              <c:f>Sheet1!$A$1:$E$1</c:f>
              <c:numCache>
                <c:formatCode>General</c:formatCode>
                <c:ptCount val="5"/>
                <c:pt idx="0">
                  <c:v>350</c:v>
                </c:pt>
                <c:pt idx="1">
                  <c:v>510</c:v>
                </c:pt>
                <c:pt idx="2">
                  <c:v>200</c:v>
                </c:pt>
                <c:pt idx="3">
                  <c:v>520</c:v>
                </c:pt>
                <c:pt idx="4">
                  <c:v>240</c:v>
                </c:pt>
              </c:numCache>
            </c:numRef>
          </c:val>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6="http://schemas.microsoft.com/office/drawing/2014/chart" uri="{C3380CC4-5D6E-409C-BE32-E72D297353CC}">
              <c16:uniqueId val="{00000005-190F-4C2E-AB4D-1E5CCA672CE7}"/>
            </c:ext>
          </c:extLst>
        </c:ser>
        <c:dLbls>
          <c:showLegendKey val="0"/>
          <c:showVal val="0"/>
          <c:showCatName val="0"/>
          <c:showSerName val="0"/>
          <c:showPercent val="0"/>
          <c:showBubbleSize val="0"/>
        </c:dLbls>
        <c:gapWidth val="80"/>
        <c:overlap val="100"/>
        <c:axId val="196457984"/>
        <c:axId val="196459520"/>
      </c:barChart>
      <c:catAx>
        <c:axId val="19645798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96459520"/>
        <c:crosses val="min"/>
        <c:auto val="0"/>
        <c:lblAlgn val="ctr"/>
        <c:lblOffset val="100"/>
        <c:noMultiLvlLbl val="0"/>
      </c:catAx>
      <c:valAx>
        <c:axId val="196459520"/>
        <c:scaling>
          <c:orientation val="minMax"/>
          <c:max val="520"/>
          <c:min val="0"/>
        </c:scaling>
        <c:delete val="1"/>
        <c:axPos val="l"/>
        <c:numFmt formatCode="General" sourceLinked="1"/>
        <c:majorTickMark val="out"/>
        <c:minorTickMark val="none"/>
        <c:tickLblPos val="nextTo"/>
        <c:crossAx val="196457984"/>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7" y="0"/>
            <a:ext cx="4302919" cy="341064"/>
          </a:xfrm>
          <a:prstGeom prst="rect">
            <a:avLst/>
          </a:prstGeom>
        </p:spPr>
        <p:txBody>
          <a:bodyPr vert="horz" lIns="91440" tIns="45720" rIns="91440" bIns="45720" rtlCol="0"/>
          <a:lstStyle>
            <a:lvl1pPr algn="r">
              <a:defRPr sz="1200"/>
            </a:lvl1pPr>
          </a:lstStyle>
          <a:p>
            <a:fld id="{60ED81C0-94DC-F242-BF36-4618F64B4D5A}"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a:t>
            </a:r>
            <a:endParaRPr lang="x-none"/>
          </a:p>
        </p:txBody>
      </p:sp>
      <p:sp>
        <p:nvSpPr>
          <p:cNvPr id="6" name="Footer Placeholder 5"/>
          <p:cNvSpPr>
            <a:spLocks noGrp="1"/>
          </p:cNvSpPr>
          <p:nvPr>
            <p:ph type="ftr" sz="quarter" idx="4"/>
          </p:nvPr>
        </p:nvSpPr>
        <p:spPr>
          <a:xfrm>
            <a:off x="1" y="6456612"/>
            <a:ext cx="4302919" cy="341064"/>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7" y="6456612"/>
            <a:ext cx="4302919" cy="341064"/>
          </a:xfrm>
          <a:prstGeom prst="rect">
            <a:avLst/>
          </a:prstGeom>
        </p:spPr>
        <p:txBody>
          <a:bodyPr vert="horz" lIns="91440" tIns="45720" rIns="91440" bIns="45720" rtlCol="0" anchor="b"/>
          <a:lstStyle>
            <a:lvl1pPr algn="r">
              <a:defRPr sz="1200"/>
            </a:lvl1pPr>
          </a:lstStyle>
          <a:p>
            <a:fld id="{CA21CB35-6A5D-0A4B-ADD1-21D7C34E24D0}" type="slidenum">
              <a:rPr lang="x-none" smtClean="0"/>
              <a:t>‹#›</a:t>
            </a:fld>
            <a:endParaRPr lang="x-none"/>
          </a:p>
        </p:txBody>
      </p:sp>
    </p:spTree>
    <p:extLst>
      <p:ext uri="{BB962C8B-B14F-4D97-AF65-F5344CB8AC3E}">
        <p14:creationId xmlns:p14="http://schemas.microsoft.com/office/powerpoint/2010/main" val="356965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48349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990188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4224261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45082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938194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2667136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1160614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1482469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900099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3787668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103218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408711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535779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1378262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3690817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1895101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675220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2811576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499934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1182814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44360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4278450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1300884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3605392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572246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3223269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2899751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4135248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31601938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2708192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3099285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1742373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1509328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1627293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41</a:t>
            </a:fld>
            <a:endParaRPr lang="en-GB" dirty="0"/>
          </a:p>
        </p:txBody>
      </p:sp>
    </p:spTree>
    <p:extLst>
      <p:ext uri="{BB962C8B-B14F-4D97-AF65-F5344CB8AC3E}">
        <p14:creationId xmlns:p14="http://schemas.microsoft.com/office/powerpoint/2010/main" val="4074291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42</a:t>
            </a:fld>
            <a:endParaRPr lang="en-GB" dirty="0"/>
          </a:p>
        </p:txBody>
      </p:sp>
    </p:spTree>
    <p:extLst>
      <p:ext uri="{BB962C8B-B14F-4D97-AF65-F5344CB8AC3E}">
        <p14:creationId xmlns:p14="http://schemas.microsoft.com/office/powerpoint/2010/main" val="28469671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43</a:t>
            </a:fld>
            <a:endParaRPr lang="en-GB" dirty="0"/>
          </a:p>
        </p:txBody>
      </p:sp>
    </p:spTree>
    <p:extLst>
      <p:ext uri="{BB962C8B-B14F-4D97-AF65-F5344CB8AC3E}">
        <p14:creationId xmlns:p14="http://schemas.microsoft.com/office/powerpoint/2010/main" val="21263739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44</a:t>
            </a:fld>
            <a:endParaRPr lang="en-GB" dirty="0"/>
          </a:p>
        </p:txBody>
      </p:sp>
    </p:spTree>
    <p:extLst>
      <p:ext uri="{BB962C8B-B14F-4D97-AF65-F5344CB8AC3E}">
        <p14:creationId xmlns:p14="http://schemas.microsoft.com/office/powerpoint/2010/main" val="1710781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45</a:t>
            </a:fld>
            <a:endParaRPr lang="en-GB" dirty="0"/>
          </a:p>
        </p:txBody>
      </p:sp>
    </p:spTree>
    <p:extLst>
      <p:ext uri="{BB962C8B-B14F-4D97-AF65-F5344CB8AC3E}">
        <p14:creationId xmlns:p14="http://schemas.microsoft.com/office/powerpoint/2010/main" val="385457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46</a:t>
            </a:fld>
            <a:endParaRPr lang="en-GB" dirty="0"/>
          </a:p>
        </p:txBody>
      </p:sp>
    </p:spTree>
    <p:extLst>
      <p:ext uri="{BB962C8B-B14F-4D97-AF65-F5344CB8AC3E}">
        <p14:creationId xmlns:p14="http://schemas.microsoft.com/office/powerpoint/2010/main" val="31172483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47</a:t>
            </a:fld>
            <a:endParaRPr lang="en-GB" dirty="0"/>
          </a:p>
        </p:txBody>
      </p:sp>
    </p:spTree>
    <p:extLst>
      <p:ext uri="{BB962C8B-B14F-4D97-AF65-F5344CB8AC3E}">
        <p14:creationId xmlns:p14="http://schemas.microsoft.com/office/powerpoint/2010/main" val="40405773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48</a:t>
            </a:fld>
            <a:endParaRPr lang="en-GB" dirty="0"/>
          </a:p>
        </p:txBody>
      </p:sp>
    </p:spTree>
    <p:extLst>
      <p:ext uri="{BB962C8B-B14F-4D97-AF65-F5344CB8AC3E}">
        <p14:creationId xmlns:p14="http://schemas.microsoft.com/office/powerpoint/2010/main" val="10889230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49</a:t>
            </a:fld>
            <a:endParaRPr lang="en-GB" dirty="0"/>
          </a:p>
        </p:txBody>
      </p:sp>
    </p:spTree>
    <p:extLst>
      <p:ext uri="{BB962C8B-B14F-4D97-AF65-F5344CB8AC3E}">
        <p14:creationId xmlns:p14="http://schemas.microsoft.com/office/powerpoint/2010/main" val="146132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21709391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50</a:t>
            </a:fld>
            <a:endParaRPr lang="en-GB" dirty="0"/>
          </a:p>
        </p:txBody>
      </p:sp>
    </p:spTree>
    <p:extLst>
      <p:ext uri="{BB962C8B-B14F-4D97-AF65-F5344CB8AC3E}">
        <p14:creationId xmlns:p14="http://schemas.microsoft.com/office/powerpoint/2010/main" val="32323965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51</a:t>
            </a:fld>
            <a:endParaRPr lang="en-GB" dirty="0"/>
          </a:p>
        </p:txBody>
      </p:sp>
    </p:spTree>
    <p:extLst>
      <p:ext uri="{BB962C8B-B14F-4D97-AF65-F5344CB8AC3E}">
        <p14:creationId xmlns:p14="http://schemas.microsoft.com/office/powerpoint/2010/main" val="37015407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52</a:t>
            </a:fld>
            <a:endParaRPr lang="en-GB" dirty="0"/>
          </a:p>
        </p:txBody>
      </p:sp>
    </p:spTree>
    <p:extLst>
      <p:ext uri="{BB962C8B-B14F-4D97-AF65-F5344CB8AC3E}">
        <p14:creationId xmlns:p14="http://schemas.microsoft.com/office/powerpoint/2010/main" val="12550820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53</a:t>
            </a:fld>
            <a:endParaRPr lang="en-GB" dirty="0"/>
          </a:p>
        </p:txBody>
      </p:sp>
    </p:spTree>
    <p:extLst>
      <p:ext uri="{BB962C8B-B14F-4D97-AF65-F5344CB8AC3E}">
        <p14:creationId xmlns:p14="http://schemas.microsoft.com/office/powerpoint/2010/main" val="39969732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54</a:t>
            </a:fld>
            <a:endParaRPr lang="en-GB" dirty="0"/>
          </a:p>
        </p:txBody>
      </p:sp>
    </p:spTree>
    <p:extLst>
      <p:ext uri="{BB962C8B-B14F-4D97-AF65-F5344CB8AC3E}">
        <p14:creationId xmlns:p14="http://schemas.microsoft.com/office/powerpoint/2010/main" val="31388281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55</a:t>
            </a:fld>
            <a:endParaRPr lang="en-GB" dirty="0"/>
          </a:p>
        </p:txBody>
      </p:sp>
    </p:spTree>
    <p:extLst>
      <p:ext uri="{BB962C8B-B14F-4D97-AF65-F5344CB8AC3E}">
        <p14:creationId xmlns:p14="http://schemas.microsoft.com/office/powerpoint/2010/main" val="9773017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56</a:t>
            </a:fld>
            <a:endParaRPr lang="en-GB" dirty="0"/>
          </a:p>
        </p:txBody>
      </p:sp>
    </p:spTree>
    <p:extLst>
      <p:ext uri="{BB962C8B-B14F-4D97-AF65-F5344CB8AC3E}">
        <p14:creationId xmlns:p14="http://schemas.microsoft.com/office/powerpoint/2010/main" val="3446166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57</a:t>
            </a:fld>
            <a:endParaRPr lang="en-GB" dirty="0"/>
          </a:p>
        </p:txBody>
      </p:sp>
    </p:spTree>
    <p:extLst>
      <p:ext uri="{BB962C8B-B14F-4D97-AF65-F5344CB8AC3E}">
        <p14:creationId xmlns:p14="http://schemas.microsoft.com/office/powerpoint/2010/main" val="700326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58</a:t>
            </a:fld>
            <a:endParaRPr lang="en-GB" dirty="0"/>
          </a:p>
        </p:txBody>
      </p:sp>
    </p:spTree>
    <p:extLst>
      <p:ext uri="{BB962C8B-B14F-4D97-AF65-F5344CB8AC3E}">
        <p14:creationId xmlns:p14="http://schemas.microsoft.com/office/powerpoint/2010/main" val="754561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59</a:t>
            </a:fld>
            <a:endParaRPr lang="en-GB" dirty="0"/>
          </a:p>
        </p:txBody>
      </p:sp>
    </p:spTree>
    <p:extLst>
      <p:ext uri="{BB962C8B-B14F-4D97-AF65-F5344CB8AC3E}">
        <p14:creationId xmlns:p14="http://schemas.microsoft.com/office/powerpoint/2010/main" val="16248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15648544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60</a:t>
            </a:fld>
            <a:endParaRPr lang="en-GB" dirty="0"/>
          </a:p>
        </p:txBody>
      </p:sp>
    </p:spTree>
    <p:extLst>
      <p:ext uri="{BB962C8B-B14F-4D97-AF65-F5344CB8AC3E}">
        <p14:creationId xmlns:p14="http://schemas.microsoft.com/office/powerpoint/2010/main" val="13160868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61</a:t>
            </a:fld>
            <a:endParaRPr lang="en-GB" dirty="0"/>
          </a:p>
        </p:txBody>
      </p:sp>
    </p:spTree>
    <p:extLst>
      <p:ext uri="{BB962C8B-B14F-4D97-AF65-F5344CB8AC3E}">
        <p14:creationId xmlns:p14="http://schemas.microsoft.com/office/powerpoint/2010/main" val="13024032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62</a:t>
            </a:fld>
            <a:endParaRPr lang="en-GB" dirty="0"/>
          </a:p>
        </p:txBody>
      </p:sp>
    </p:spTree>
    <p:extLst>
      <p:ext uri="{BB962C8B-B14F-4D97-AF65-F5344CB8AC3E}">
        <p14:creationId xmlns:p14="http://schemas.microsoft.com/office/powerpoint/2010/main" val="1726903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63</a:t>
            </a:fld>
            <a:endParaRPr lang="en-GB" dirty="0"/>
          </a:p>
        </p:txBody>
      </p:sp>
    </p:spTree>
    <p:extLst>
      <p:ext uri="{BB962C8B-B14F-4D97-AF65-F5344CB8AC3E}">
        <p14:creationId xmlns:p14="http://schemas.microsoft.com/office/powerpoint/2010/main" val="39109934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64</a:t>
            </a:fld>
            <a:endParaRPr lang="en-GB" dirty="0"/>
          </a:p>
        </p:txBody>
      </p:sp>
    </p:spTree>
    <p:extLst>
      <p:ext uri="{BB962C8B-B14F-4D97-AF65-F5344CB8AC3E}">
        <p14:creationId xmlns:p14="http://schemas.microsoft.com/office/powerpoint/2010/main" val="11695636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65</a:t>
            </a:fld>
            <a:endParaRPr lang="en-GB" dirty="0"/>
          </a:p>
        </p:txBody>
      </p:sp>
    </p:spTree>
    <p:extLst>
      <p:ext uri="{BB962C8B-B14F-4D97-AF65-F5344CB8AC3E}">
        <p14:creationId xmlns:p14="http://schemas.microsoft.com/office/powerpoint/2010/main" val="6666090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66</a:t>
            </a:fld>
            <a:endParaRPr lang="en-GB" dirty="0"/>
          </a:p>
        </p:txBody>
      </p:sp>
    </p:spTree>
    <p:extLst>
      <p:ext uri="{BB962C8B-B14F-4D97-AF65-F5344CB8AC3E}">
        <p14:creationId xmlns:p14="http://schemas.microsoft.com/office/powerpoint/2010/main" val="15581966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67</a:t>
            </a:fld>
            <a:endParaRPr lang="en-GB" dirty="0"/>
          </a:p>
        </p:txBody>
      </p:sp>
    </p:spTree>
    <p:extLst>
      <p:ext uri="{BB962C8B-B14F-4D97-AF65-F5344CB8AC3E}">
        <p14:creationId xmlns:p14="http://schemas.microsoft.com/office/powerpoint/2010/main" val="17858953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68</a:t>
            </a:fld>
            <a:endParaRPr lang="en-GB" dirty="0"/>
          </a:p>
        </p:txBody>
      </p:sp>
    </p:spTree>
    <p:extLst>
      <p:ext uri="{BB962C8B-B14F-4D97-AF65-F5344CB8AC3E}">
        <p14:creationId xmlns:p14="http://schemas.microsoft.com/office/powerpoint/2010/main" val="35978090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69</a:t>
            </a:fld>
            <a:endParaRPr lang="en-GB" dirty="0"/>
          </a:p>
        </p:txBody>
      </p:sp>
    </p:spTree>
    <p:extLst>
      <p:ext uri="{BB962C8B-B14F-4D97-AF65-F5344CB8AC3E}">
        <p14:creationId xmlns:p14="http://schemas.microsoft.com/office/powerpoint/2010/main" val="362876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42420210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70</a:t>
            </a:fld>
            <a:endParaRPr lang="en-GB" dirty="0"/>
          </a:p>
        </p:txBody>
      </p:sp>
    </p:spTree>
    <p:extLst>
      <p:ext uri="{BB962C8B-B14F-4D97-AF65-F5344CB8AC3E}">
        <p14:creationId xmlns:p14="http://schemas.microsoft.com/office/powerpoint/2010/main" val="24118510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71</a:t>
            </a:fld>
            <a:endParaRPr lang="en-GB" dirty="0"/>
          </a:p>
        </p:txBody>
      </p:sp>
    </p:spTree>
    <p:extLst>
      <p:ext uri="{BB962C8B-B14F-4D97-AF65-F5344CB8AC3E}">
        <p14:creationId xmlns:p14="http://schemas.microsoft.com/office/powerpoint/2010/main" val="255614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264035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114503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D6B6EA-B9E5-A84E-A486-339C7B8DF7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 xmlns:a16="http://schemas.microsoft.com/office/drawing/2014/main" id="{B543003D-B295-2C40-B857-571A1E02B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 xmlns:a16="http://schemas.microsoft.com/office/drawing/2014/main" id="{67C7EC82-0AE7-354B-9162-8FF638E30463}"/>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5" name="Footer Placeholder 4">
            <a:extLst>
              <a:ext uri="{FF2B5EF4-FFF2-40B4-BE49-F238E27FC236}">
                <a16:creationId xmlns="" xmlns:a16="http://schemas.microsoft.com/office/drawing/2014/main" id="{619258CA-E9C5-7245-80F5-21919DE4D1D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FE4B6F3E-7E0F-0A45-BD31-624190400345}"/>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341538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2AA797-0852-4E4B-AC85-EABD0E09B751}"/>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3F08A5A2-9DA7-DA41-A656-0A439617071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E1A535D4-FB87-AA4B-904F-0636B8A22AE4}"/>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5" name="Footer Placeholder 4">
            <a:extLst>
              <a:ext uri="{FF2B5EF4-FFF2-40B4-BE49-F238E27FC236}">
                <a16:creationId xmlns="" xmlns:a16="http://schemas.microsoft.com/office/drawing/2014/main" id="{D3735300-2C49-274C-BC9A-B75DA98D7D6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3543951B-F707-A440-B5B1-51F47E5EA618}"/>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1838213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05A49AA-AA68-2D4B-88C2-56B859F5536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 xmlns:a16="http://schemas.microsoft.com/office/drawing/2014/main" id="{16A1B1B3-1B62-9E44-B870-582311A103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DB9D2429-55DA-F74E-B974-295928EBCB1D}"/>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5" name="Footer Placeholder 4">
            <a:extLst>
              <a:ext uri="{FF2B5EF4-FFF2-40B4-BE49-F238E27FC236}">
                <a16:creationId xmlns="" xmlns:a16="http://schemas.microsoft.com/office/drawing/2014/main" id="{8B59A40D-FB06-9F4B-BF20-BE3119B229E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69D200C2-3CEF-BB44-A3E6-D2031A6064BD}"/>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2099118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1638501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 xmlns:a16="http://schemas.microsoft.com/office/drawing/2014/main"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 xmlns:a16="http://schemas.microsoft.com/office/drawing/2014/main"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 xmlns:a16="http://schemas.microsoft.com/office/drawing/2014/main"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 xmlns:a16="http://schemas.microsoft.com/office/drawing/2014/main"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 xmlns:a16="http://schemas.microsoft.com/office/drawing/2014/main"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184616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9873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39954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891060-EFDA-D14A-8279-608490688877}"/>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713FA13E-FDE3-A54E-AF4D-6CA648C3CA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 xmlns:a16="http://schemas.microsoft.com/office/drawing/2014/main" id="{A6DFCFC7-0C9D-6E44-B24A-A08996262E28}"/>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5" name="Footer Placeholder 4">
            <a:extLst>
              <a:ext uri="{FF2B5EF4-FFF2-40B4-BE49-F238E27FC236}">
                <a16:creationId xmlns="" xmlns:a16="http://schemas.microsoft.com/office/drawing/2014/main" id="{669EEBC2-A162-8245-B718-48AE909D1FA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D1CA990C-1C7F-3D4A-9D23-07E7B1D7F417}"/>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284142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B8F660-1D1D-DC49-AF1B-8D5450DF2C3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BC38534C-2EEB-4C4A-B7B0-E45AC60B3D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 xmlns:a16="http://schemas.microsoft.com/office/drawing/2014/main" id="{F5742132-B5BA-1647-A793-273F0B2495AC}"/>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5" name="Footer Placeholder 4">
            <a:extLst>
              <a:ext uri="{FF2B5EF4-FFF2-40B4-BE49-F238E27FC236}">
                <a16:creationId xmlns="" xmlns:a16="http://schemas.microsoft.com/office/drawing/2014/main" id="{DC05A22E-8FD8-A948-B0EF-71019BDF6D7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 xmlns:a16="http://schemas.microsoft.com/office/drawing/2014/main" id="{0490853C-0524-0F4C-9F9C-2926D6446D03}"/>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346555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C19BB4-DFF7-7344-AAE6-EF4BC57BED79}"/>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509D26E8-7EE7-C247-AF06-6C307924A71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 xmlns:a16="http://schemas.microsoft.com/office/drawing/2014/main" id="{6B64E9CE-3770-9D45-A98D-82B53810556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 xmlns:a16="http://schemas.microsoft.com/office/drawing/2014/main" id="{2A676E86-E881-8F4F-8A9A-556CDC91C001}"/>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6" name="Footer Placeholder 5">
            <a:extLst>
              <a:ext uri="{FF2B5EF4-FFF2-40B4-BE49-F238E27FC236}">
                <a16:creationId xmlns="" xmlns:a16="http://schemas.microsoft.com/office/drawing/2014/main" id="{44F31B02-7737-BA4C-8C79-F6073C1CB92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7BC13B6C-4772-A744-B026-4E50E46AC61C}"/>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245607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CA0B18-29A6-B647-877B-898E6503D5CE}"/>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 xmlns:a16="http://schemas.microsoft.com/office/drawing/2014/main" id="{A21F4F20-44D4-034F-BE19-88F670825A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 xmlns:a16="http://schemas.microsoft.com/office/drawing/2014/main" id="{41CD3F15-020D-C442-A519-575E95CECFA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 xmlns:a16="http://schemas.microsoft.com/office/drawing/2014/main" id="{D9F62C43-4D6A-4440-85BC-DD7F42307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 xmlns:a16="http://schemas.microsoft.com/office/drawing/2014/main" id="{CD44CBFC-5135-EA47-BE87-0390800C56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 xmlns:a16="http://schemas.microsoft.com/office/drawing/2014/main" id="{69DC56C5-F0F1-2749-925D-EF8E10F9B948}"/>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8" name="Footer Placeholder 7">
            <a:extLst>
              <a:ext uri="{FF2B5EF4-FFF2-40B4-BE49-F238E27FC236}">
                <a16:creationId xmlns="" xmlns:a16="http://schemas.microsoft.com/office/drawing/2014/main" id="{91C48C44-D2D2-2349-9217-C32E67FCA6FB}"/>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 xmlns:a16="http://schemas.microsoft.com/office/drawing/2014/main" id="{7B709176-820E-CA4E-8C82-DC05B155EF6D}"/>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2543782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AEC4D6-FE4C-004C-91A2-109F67245024}"/>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 xmlns:a16="http://schemas.microsoft.com/office/drawing/2014/main" id="{F5909101-CFBC-C542-9E4C-F98E1A50BF3A}"/>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4" name="Footer Placeholder 3">
            <a:extLst>
              <a:ext uri="{FF2B5EF4-FFF2-40B4-BE49-F238E27FC236}">
                <a16:creationId xmlns="" xmlns:a16="http://schemas.microsoft.com/office/drawing/2014/main" id="{ECC0449A-D7A7-1D43-87F8-87417F7F78C3}"/>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 xmlns:a16="http://schemas.microsoft.com/office/drawing/2014/main" id="{18D918C8-C518-9541-A3AD-90904241EC4E}"/>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357439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F1A38D7-B526-394D-A1E2-BDB20FFE08B8}"/>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3" name="Footer Placeholder 2">
            <a:extLst>
              <a:ext uri="{FF2B5EF4-FFF2-40B4-BE49-F238E27FC236}">
                <a16:creationId xmlns="" xmlns:a16="http://schemas.microsoft.com/office/drawing/2014/main" id="{6DEE283F-A4E8-BB4F-9CB9-CABECC4D6FC1}"/>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 xmlns:a16="http://schemas.microsoft.com/office/drawing/2014/main" id="{FA8F75A0-F184-8B4B-AAA9-228687A8170B}"/>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162846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FE379E-7F50-DB47-A018-ED236E15F9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 xmlns:a16="http://schemas.microsoft.com/office/drawing/2014/main" id="{0A727213-3A26-554F-AC67-2D6A618570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 xmlns:a16="http://schemas.microsoft.com/office/drawing/2014/main" id="{8FD74A16-314D-964A-8E9D-863742181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2EC9CB03-1C52-C94C-B588-FA27E4C66ACE}"/>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6" name="Footer Placeholder 5">
            <a:extLst>
              <a:ext uri="{FF2B5EF4-FFF2-40B4-BE49-F238E27FC236}">
                <a16:creationId xmlns="" xmlns:a16="http://schemas.microsoft.com/office/drawing/2014/main" id="{587AB381-A894-C34F-9054-88B3253E41F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933E00ED-267F-FF4A-BF06-07E9BC6D83AE}"/>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320147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03F373-BF83-6D44-ACA6-3769149048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 xmlns:a16="http://schemas.microsoft.com/office/drawing/2014/main" id="{DA638428-4FC7-5B45-B56B-C06B1B94A7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AEA3CE29-EC98-FB47-92AF-9016102F0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 xmlns:a16="http://schemas.microsoft.com/office/drawing/2014/main" id="{54F81947-4D35-5946-BE34-F9511220EBF0}"/>
              </a:ext>
            </a:extLst>
          </p:cNvPr>
          <p:cNvSpPr>
            <a:spLocks noGrp="1"/>
          </p:cNvSpPr>
          <p:nvPr>
            <p:ph type="dt" sz="half" idx="10"/>
          </p:nvPr>
        </p:nvSpPr>
        <p:spPr/>
        <p:txBody>
          <a:bodyPr/>
          <a:lstStyle/>
          <a:p>
            <a:fld id="{A1B0E37C-E5AF-1142-944E-9B700BD920DB}" type="datetimeFigureOut">
              <a:rPr lang="x-none" smtClean="0"/>
              <a:t>21/04/2022</a:t>
            </a:fld>
            <a:endParaRPr lang="x-none"/>
          </a:p>
        </p:txBody>
      </p:sp>
      <p:sp>
        <p:nvSpPr>
          <p:cNvPr id="6" name="Footer Placeholder 5">
            <a:extLst>
              <a:ext uri="{FF2B5EF4-FFF2-40B4-BE49-F238E27FC236}">
                <a16:creationId xmlns="" xmlns:a16="http://schemas.microsoft.com/office/drawing/2014/main" id="{1664FA89-0E37-8D42-A44F-BB48FEAA1A2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 xmlns:a16="http://schemas.microsoft.com/office/drawing/2014/main" id="{8C574797-20A1-6D4E-AEDB-C80E2976FFA4}"/>
              </a:ext>
            </a:extLst>
          </p:cNvPr>
          <p:cNvSpPr>
            <a:spLocks noGrp="1"/>
          </p:cNvSpPr>
          <p:nvPr>
            <p:ph type="sldNum" sz="quarter" idx="12"/>
          </p:nvPr>
        </p:nvSpPr>
        <p:spPr/>
        <p:txBody>
          <a:bodyPr/>
          <a:lstStyle/>
          <a:p>
            <a:fld id="{EFB0BD1F-6394-B54F-8CC1-8F7BC89A225F}" type="slidenum">
              <a:rPr lang="x-none" smtClean="0"/>
              <a:t>‹#›</a:t>
            </a:fld>
            <a:endParaRPr lang="x-none"/>
          </a:p>
        </p:txBody>
      </p:sp>
    </p:spTree>
    <p:extLst>
      <p:ext uri="{BB962C8B-B14F-4D97-AF65-F5344CB8AC3E}">
        <p14:creationId xmlns:p14="http://schemas.microsoft.com/office/powerpoint/2010/main" val="274194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p14="http://schemas.microsoft.com/office/powerpoint/2010/main" xmlns:a16="http://schemas.microsoft.com/office/drawing/2014/main" id="{635347E1-7C6A-4B4E-8806-6DBC33C59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Haga clic para editar el estilo del título principal</a:t>
            </a:r>
            <a:endParaRPr lang="x-none"/>
          </a:p>
        </p:txBody>
      </p:sp>
      <p:sp>
        <p:nvSpPr>
          <p:cNvPr id="3" name="Text Placeholder 2">
            <a:extLst>
              <a:ext uri="{FF2B5EF4-FFF2-40B4-BE49-F238E27FC236}">
                <a16:creationId xmlns="" xmlns:p14="http://schemas.microsoft.com/office/powerpoint/2010/main" xmlns:a16="http://schemas.microsoft.com/office/drawing/2014/main" id="{F4A2395C-CE88-AB4F-A20C-AAB31EB93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a:t>
            </a:r>
            <a:endParaRPr lang="x-none"/>
          </a:p>
        </p:txBody>
      </p:sp>
      <p:sp>
        <p:nvSpPr>
          <p:cNvPr id="4" name="Date Placeholder 3">
            <a:extLst>
              <a:ext uri="{FF2B5EF4-FFF2-40B4-BE49-F238E27FC236}">
                <a16:creationId xmlns="" xmlns:p14="http://schemas.microsoft.com/office/powerpoint/2010/main" xmlns:a16="http://schemas.microsoft.com/office/drawing/2014/main" id="{2B629872-37AC-5943-8F72-A0DF60C7A1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0E37C-E5AF-1142-944E-9B700BD920DB}" type="datetimeFigureOut">
              <a:rPr lang="x-none" smtClean="0"/>
              <a:t>21/04/2022</a:t>
            </a:fld>
            <a:endParaRPr lang="x-none"/>
          </a:p>
        </p:txBody>
      </p:sp>
      <p:sp>
        <p:nvSpPr>
          <p:cNvPr id="5" name="Footer Placeholder 4">
            <a:extLst>
              <a:ext uri="{FF2B5EF4-FFF2-40B4-BE49-F238E27FC236}">
                <a16:creationId xmlns="" xmlns:p14="http://schemas.microsoft.com/office/powerpoint/2010/main" xmlns:a16="http://schemas.microsoft.com/office/drawing/2014/main" id="{65E1D4CD-FA71-0749-8E62-D74CEB9026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 xmlns:p14="http://schemas.microsoft.com/office/powerpoint/2010/main" xmlns:a16="http://schemas.microsoft.com/office/drawing/2014/main" id="{A6BF6942-43F3-D146-B002-3E6B4B9BA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0BD1F-6394-B54F-8CC1-8F7BC89A225F}" type="slidenum">
              <a:rPr lang="x-none" smtClean="0"/>
              <a:t>‹#›</a:t>
            </a:fld>
            <a:endParaRPr lang="x-none"/>
          </a:p>
        </p:txBody>
      </p:sp>
    </p:spTree>
    <p:extLst>
      <p:ext uri="{BB962C8B-B14F-4D97-AF65-F5344CB8AC3E}">
        <p14:creationId xmlns:p14="http://schemas.microsoft.com/office/powerpoint/2010/main" val="1948404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7.emf"/><Relationship Id="rId5" Type="http://schemas.openxmlformats.org/officeDocument/2006/relationships/oleObject" Target="../embeddings/oleObject9.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blog.csdn.net/testcs_dn/article/details/82775857"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1.pn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7.emf"/><Relationship Id="rId5" Type="http://schemas.openxmlformats.org/officeDocument/2006/relationships/oleObject" Target="../embeddings/oleObject10.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1322.svg"/><Relationship Id="rId13" Type="http://schemas.openxmlformats.org/officeDocument/2006/relationships/image" Target="../media/image15.png"/><Relationship Id="rId3" Type="http://schemas.openxmlformats.org/officeDocument/2006/relationships/slideLayout" Target="../slideLayouts/slideLayout13.xml"/><Relationship Id="rId7" Type="http://schemas.openxmlformats.org/officeDocument/2006/relationships/image" Target="../media/image12.png"/><Relationship Id="rId12" Type="http://schemas.openxmlformats.org/officeDocument/2006/relationships/image" Target="../media/image1733.svg"/><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7.emf"/><Relationship Id="rId11" Type="http://schemas.openxmlformats.org/officeDocument/2006/relationships/image" Target="../media/image14.png"/><Relationship Id="rId5" Type="http://schemas.openxmlformats.org/officeDocument/2006/relationships/oleObject" Target="../embeddings/oleObject11.bin"/><Relationship Id="rId10" Type="http://schemas.openxmlformats.org/officeDocument/2006/relationships/image" Target="../media/image1544.svg"/><Relationship Id="rId4" Type="http://schemas.openxmlformats.org/officeDocument/2006/relationships/notesSlide" Target="../notesSlides/notesSlide16.xml"/><Relationship Id="rId9" Type="http://schemas.openxmlformats.org/officeDocument/2006/relationships/image" Target="../media/image13.png"/><Relationship Id="rId14" Type="http://schemas.openxmlformats.org/officeDocument/2006/relationships/image" Target="../media/image1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6.png"/><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12.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140464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54040.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4013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53535.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274242.png"/><Relationship Id="rId4" Type="http://schemas.openxmlformats.org/officeDocument/2006/relationships/image" Target="../media/image23043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3077.png"/></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322222.png"/><Relationship Id="rId4" Type="http://schemas.openxmlformats.org/officeDocument/2006/relationships/image" Target="../media/image312323.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4444.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82929.png"/><Relationship Id="rId2" Type="http://schemas.openxmlformats.org/officeDocument/2006/relationships/notesSlide" Target="../notesSlides/notesSlide50.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394141.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401515.png"/><Relationship Id="rId2" Type="http://schemas.openxmlformats.org/officeDocument/2006/relationships/notesSlide" Target="../notesSlides/notesSlide5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11717.png"/><Relationship Id="rId2" Type="http://schemas.openxmlformats.org/officeDocument/2006/relationships/notesSlide" Target="../notesSlides/notesSlide5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453636.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421818.pn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tags" Target="../tags/tag37.xml"/><Relationship Id="rId39" Type="http://schemas.openxmlformats.org/officeDocument/2006/relationships/slideLayout" Target="../slideLayouts/slideLayout13.xml"/><Relationship Id="rId3" Type="http://schemas.openxmlformats.org/officeDocument/2006/relationships/tags" Target="../tags/tag14.xml"/><Relationship Id="rId21" Type="http://schemas.openxmlformats.org/officeDocument/2006/relationships/tags" Target="../tags/tag32.xml"/><Relationship Id="rId34" Type="http://schemas.openxmlformats.org/officeDocument/2006/relationships/tags" Target="../tags/tag45.xml"/><Relationship Id="rId42" Type="http://schemas.openxmlformats.org/officeDocument/2006/relationships/image" Target="../media/image7.emf"/><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33" Type="http://schemas.openxmlformats.org/officeDocument/2006/relationships/tags" Target="../tags/tag44.xml"/><Relationship Id="rId38" Type="http://schemas.openxmlformats.org/officeDocument/2006/relationships/tags" Target="../tags/tag49.xml"/><Relationship Id="rId46" Type="http://schemas.openxmlformats.org/officeDocument/2006/relationships/chart" Target="../charts/chart3.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tags" Target="../tags/tag40.xml"/><Relationship Id="rId41" Type="http://schemas.openxmlformats.org/officeDocument/2006/relationships/oleObject" Target="../embeddings/oleObject13.bin"/><Relationship Id="rId1" Type="http://schemas.openxmlformats.org/officeDocument/2006/relationships/vmlDrawing" Target="../drawings/vmlDrawing13.v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32" Type="http://schemas.openxmlformats.org/officeDocument/2006/relationships/tags" Target="../tags/tag43.xml"/><Relationship Id="rId37" Type="http://schemas.openxmlformats.org/officeDocument/2006/relationships/tags" Target="../tags/tag48.xml"/><Relationship Id="rId40" Type="http://schemas.openxmlformats.org/officeDocument/2006/relationships/notesSlide" Target="../notesSlides/notesSlide62.xml"/><Relationship Id="rId45" Type="http://schemas.openxmlformats.org/officeDocument/2006/relationships/image" Target="../media/image27.pn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tags" Target="../tags/tag39.xml"/><Relationship Id="rId36" Type="http://schemas.openxmlformats.org/officeDocument/2006/relationships/tags" Target="../tags/tag47.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tags" Target="../tags/tag42.xml"/><Relationship Id="rId44" Type="http://schemas.openxmlformats.org/officeDocument/2006/relationships/chart" Target="../charts/chart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tags" Target="../tags/tag41.xml"/><Relationship Id="rId35" Type="http://schemas.openxmlformats.org/officeDocument/2006/relationships/tags" Target="../tags/tag46.xml"/><Relationship Id="rId43" Type="http://schemas.openxmlformats.org/officeDocument/2006/relationships/chart" Target="../charts/chart1.xml"/></Relationships>
</file>

<file path=ppt/slides/_rels/slide63.xml.rels><?xml version="1.0" encoding="UTF-8" standalone="yes"?>
<Relationships xmlns="http://schemas.openxmlformats.org/package/2006/relationships"><Relationship Id="rId8" Type="http://schemas.openxmlformats.org/officeDocument/2006/relationships/image" Target="../media/image472525.png"/><Relationship Id="rId3" Type="http://schemas.openxmlformats.org/officeDocument/2006/relationships/tags" Target="../tags/tag51.xml"/><Relationship Id="rId7" Type="http://schemas.openxmlformats.org/officeDocument/2006/relationships/image" Target="../media/image7.emf"/><Relationship Id="rId2" Type="http://schemas.openxmlformats.org/officeDocument/2006/relationships/tags" Target="../tags/tag50.xml"/><Relationship Id="rId1" Type="http://schemas.openxmlformats.org/officeDocument/2006/relationships/vmlDrawing" Target="../drawings/vmlDrawing14.vml"/><Relationship Id="rId6" Type="http://schemas.openxmlformats.org/officeDocument/2006/relationships/oleObject" Target="../embeddings/oleObject14.bin"/><Relationship Id="rId11" Type="http://schemas.openxmlformats.org/officeDocument/2006/relationships/image" Target="../media/image27.png"/><Relationship Id="rId5" Type="http://schemas.openxmlformats.org/officeDocument/2006/relationships/notesSlide" Target="../notesSlides/notesSlide63.xml"/><Relationship Id="rId10" Type="http://schemas.openxmlformats.org/officeDocument/2006/relationships/image" Target="../media/image492626.png"/><Relationship Id="rId4" Type="http://schemas.openxmlformats.org/officeDocument/2006/relationships/slideLayout" Target="../slideLayouts/slideLayout13.xml"/><Relationship Id="rId9" Type="http://schemas.openxmlformats.org/officeDocument/2006/relationships/image" Target="../media/image482727.png"/></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443737.png"/></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461111.png"/></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502828.png"/></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p14="http://schemas.microsoft.com/office/powerpoint/2010/main" xmlns:a16="http://schemas.microsoft.com/office/drawing/2014/main" id="{5A5763AB-2313-1B44-A17A-FDC337682D63}"/>
              </a:ext>
            </a:extLst>
          </p:cNvPr>
          <p:cNvSpPr>
            <a:spLocks noGrp="1"/>
          </p:cNvSpPr>
          <p:nvPr>
            <p:ph type="body" sz="quarter" idx="15"/>
          </p:nvPr>
        </p:nvSpPr>
        <p:spPr>
          <a:xfrm>
            <a:off x="652237" y="4813945"/>
            <a:ext cx="8485845" cy="697353"/>
          </a:xfrm>
        </p:spPr>
        <p:txBody>
          <a:bodyPr/>
          <a:lstStyle/>
          <a:p>
            <a:r>
              <a:rPr lang="en-GB" sz="4000" i="0" dirty="0"/>
              <a:t>Predicción de dificultades financieras e indicadores de crisis en su empresa</a:t>
            </a:r>
            <a:endParaRPr lang="en-GB" sz="4000" dirty="0"/>
          </a:p>
        </p:txBody>
      </p:sp>
      <p:sp>
        <p:nvSpPr>
          <p:cNvPr id="4" name="Text Placeholder 3">
            <a:extLst>
              <a:ext uri="{FF2B5EF4-FFF2-40B4-BE49-F238E27FC236}">
                <a16:creationId xmlns="" xmlns:p14="http://schemas.microsoft.com/office/powerpoint/2010/main" xmlns:a16="http://schemas.microsoft.com/office/drawing/2014/main" id="{16F6ABEB-6FAC-8242-884E-4381DCA7C090}"/>
              </a:ext>
            </a:extLst>
          </p:cNvPr>
          <p:cNvSpPr>
            <a:spLocks noGrp="1"/>
          </p:cNvSpPr>
          <p:nvPr>
            <p:ph type="body" sz="quarter" idx="16"/>
          </p:nvPr>
        </p:nvSpPr>
        <p:spPr>
          <a:xfrm>
            <a:off x="652237" y="4084964"/>
            <a:ext cx="7795077" cy="697353"/>
          </a:xfrm>
        </p:spPr>
        <p:txBody>
          <a:bodyPr>
            <a:normAutofit/>
          </a:bodyPr>
          <a:lstStyle/>
          <a:p>
            <a:r>
              <a:rPr lang="en-GB" sz="4000" dirty="0"/>
              <a:t>Módulo 3</a:t>
            </a:r>
          </a:p>
        </p:txBody>
      </p:sp>
      <p:sp>
        <p:nvSpPr>
          <p:cNvPr id="5" name="TextBox 4">
            <a:extLst>
              <a:ext uri="{FF2B5EF4-FFF2-40B4-BE49-F238E27FC236}">
                <a16:creationId xmlns="" xmlns:p14="http://schemas.microsoft.com/office/powerpoint/2010/main" xmlns:a16="http://schemas.microsoft.com/office/drawing/2014/main" id="{FE952CFD-FB1A-4ACE-893C-37130DF1FDED}"/>
              </a:ext>
            </a:extLst>
          </p:cNvPr>
          <p:cNvSpPr txBox="1"/>
          <p:nvPr/>
        </p:nvSpPr>
        <p:spPr>
          <a:xfrm>
            <a:off x="652237" y="6027003"/>
            <a:ext cx="10488386" cy="1077218"/>
          </a:xfrm>
          <a:prstGeom prst="rect">
            <a:avLst/>
          </a:prstGeom>
          <a:noFill/>
        </p:spPr>
        <p:txBody>
          <a:bodyPr wrap="square">
            <a:spAutoFit/>
          </a:bodyPr>
          <a:lstStyle/>
          <a:p>
            <a:r>
              <a:rPr lang="en-GB" sz="1600" dirty="0"/>
              <a:t>El </a:t>
            </a:r>
            <a:r>
              <a:rPr lang="en-GB" sz="1600" dirty="0" err="1"/>
              <a:t>apoyo</a:t>
            </a:r>
            <a:r>
              <a:rPr lang="en-GB" sz="1600" dirty="0"/>
              <a:t> de la </a:t>
            </a:r>
            <a:r>
              <a:rPr lang="en-GB" sz="1600" dirty="0" err="1"/>
              <a:t>Comisión</a:t>
            </a:r>
            <a:r>
              <a:rPr lang="en-GB" sz="1600" dirty="0"/>
              <a:t> </a:t>
            </a:r>
            <a:r>
              <a:rPr lang="en-GB" sz="1600" dirty="0" err="1"/>
              <a:t>Europea</a:t>
            </a:r>
            <a:r>
              <a:rPr lang="en-GB" sz="1600" dirty="0"/>
              <a:t> a la </a:t>
            </a:r>
            <a:r>
              <a:rPr lang="en-GB" sz="1600" dirty="0" err="1"/>
              <a:t>producción</a:t>
            </a:r>
            <a:r>
              <a:rPr lang="en-GB" sz="1600" dirty="0"/>
              <a:t> de </a:t>
            </a:r>
            <a:r>
              <a:rPr lang="en-GB" sz="1600" dirty="0" err="1"/>
              <a:t>esta</a:t>
            </a:r>
            <a:r>
              <a:rPr lang="en-GB" sz="1600" dirty="0"/>
              <a:t> </a:t>
            </a:r>
            <a:r>
              <a:rPr lang="en-GB" sz="1600" dirty="0" err="1"/>
              <a:t>publicación</a:t>
            </a:r>
            <a:r>
              <a:rPr lang="en-GB" sz="1600" dirty="0"/>
              <a:t> no </a:t>
            </a:r>
            <a:r>
              <a:rPr lang="en-GB" sz="1600" dirty="0" err="1"/>
              <a:t>constituye</a:t>
            </a:r>
            <a:r>
              <a:rPr lang="en-GB" sz="1600" dirty="0"/>
              <a:t> </a:t>
            </a:r>
            <a:r>
              <a:rPr lang="en-GB" sz="1600" dirty="0" err="1"/>
              <a:t>su</a:t>
            </a:r>
            <a:r>
              <a:rPr lang="en-GB" sz="1600" dirty="0"/>
              <a:t> </a:t>
            </a:r>
            <a:r>
              <a:rPr lang="en-GB" sz="1600" dirty="0" err="1"/>
              <a:t>conformidad</a:t>
            </a:r>
            <a:r>
              <a:rPr lang="en-GB" sz="1600" dirty="0"/>
              <a:t> con el </a:t>
            </a:r>
            <a:r>
              <a:rPr lang="en-GB" sz="1600" dirty="0" err="1"/>
              <a:t>contenido</a:t>
            </a:r>
            <a:r>
              <a:rPr lang="en-GB" sz="1600" dirty="0"/>
              <a:t> que </a:t>
            </a:r>
            <a:r>
              <a:rPr lang="en-GB" sz="1600" dirty="0" err="1"/>
              <a:t>refleja</a:t>
            </a:r>
            <a:r>
              <a:rPr lang="en-GB" sz="1600" dirty="0"/>
              <a:t> </a:t>
            </a:r>
            <a:r>
              <a:rPr lang="en-GB" sz="1600" dirty="0" err="1"/>
              <a:t>únicamente</a:t>
            </a:r>
            <a:r>
              <a:rPr lang="en-GB" sz="1600" dirty="0"/>
              <a:t> las </a:t>
            </a:r>
            <a:r>
              <a:rPr lang="en-GB" sz="1600" dirty="0" err="1"/>
              <a:t>opiniones</a:t>
            </a:r>
            <a:r>
              <a:rPr lang="en-GB" sz="1600" dirty="0"/>
              <a:t> de </a:t>
            </a:r>
            <a:r>
              <a:rPr lang="en-GB" sz="1600" dirty="0" err="1"/>
              <a:t>los</a:t>
            </a:r>
            <a:r>
              <a:rPr lang="en-GB" sz="1600" dirty="0"/>
              <a:t> </a:t>
            </a:r>
            <a:r>
              <a:rPr lang="en-GB" sz="1600" dirty="0" err="1"/>
              <a:t>autores</a:t>
            </a:r>
            <a:r>
              <a:rPr lang="en-GB" sz="1600" dirty="0"/>
              <a:t>, y la </a:t>
            </a:r>
            <a:r>
              <a:rPr lang="en-GB" sz="1600" dirty="0" err="1"/>
              <a:t>Comisión</a:t>
            </a:r>
            <a:r>
              <a:rPr lang="en-GB" sz="1600" dirty="0"/>
              <a:t> no se </a:t>
            </a:r>
            <a:r>
              <a:rPr lang="en-GB" sz="1600" dirty="0" err="1"/>
              <a:t>hace</a:t>
            </a:r>
            <a:r>
              <a:rPr lang="en-GB" sz="1600" dirty="0"/>
              <a:t> </a:t>
            </a:r>
            <a:r>
              <a:rPr lang="en-GB" sz="1600" dirty="0" err="1"/>
              <a:t>responsable</a:t>
            </a:r>
            <a:r>
              <a:rPr lang="en-GB" sz="1600" dirty="0"/>
              <a:t> del </a:t>
            </a:r>
            <a:r>
              <a:rPr lang="en-GB" sz="1600" dirty="0" err="1"/>
              <a:t>uso</a:t>
            </a:r>
            <a:r>
              <a:rPr lang="en-GB" sz="1600" dirty="0"/>
              <a:t> que </a:t>
            </a:r>
            <a:r>
              <a:rPr lang="en-GB" sz="1600" dirty="0" err="1"/>
              <a:t>pueda</a:t>
            </a:r>
            <a:r>
              <a:rPr lang="en-GB" sz="1600" dirty="0"/>
              <a:t> </a:t>
            </a:r>
            <a:r>
              <a:rPr lang="en-GB" sz="1600" dirty="0" err="1"/>
              <a:t>hacerse</a:t>
            </a:r>
            <a:r>
              <a:rPr lang="en-GB" sz="1600" dirty="0"/>
              <a:t> de la </a:t>
            </a:r>
            <a:r>
              <a:rPr lang="en-GB" sz="1600" dirty="0" err="1"/>
              <a:t>información</a:t>
            </a:r>
            <a:r>
              <a:rPr lang="en-GB" sz="1600" dirty="0"/>
              <a:t> </a:t>
            </a:r>
            <a:r>
              <a:rPr lang="en-GB" sz="1600" dirty="0" err="1"/>
              <a:t>contenida</a:t>
            </a:r>
            <a:r>
              <a:rPr lang="en-GB" sz="1600" dirty="0"/>
              <a:t> </a:t>
            </a:r>
            <a:r>
              <a:rPr lang="en-GB" sz="1600" dirty="0" err="1"/>
              <a:t>en</a:t>
            </a:r>
            <a:r>
              <a:rPr lang="en-GB" sz="1600" dirty="0"/>
              <a:t> </a:t>
            </a:r>
            <a:r>
              <a:rPr lang="en-GB" sz="1600" dirty="0" err="1"/>
              <a:t>ella</a:t>
            </a:r>
            <a:r>
              <a:rPr lang="en-GB" sz="1600" dirty="0"/>
              <a:t>.</a:t>
            </a:r>
          </a:p>
          <a:p>
            <a:r>
              <a:rPr lang="en-GB" sz="1600" dirty="0" smtClean="0">
                <a:solidFill>
                  <a:schemeClr val="bg1"/>
                </a:solidFill>
              </a:rPr>
              <a:t>. </a:t>
            </a:r>
            <a:endParaRPr lang="en-IE" sz="1600" dirty="0">
              <a:solidFill>
                <a:schemeClr val="bg1"/>
              </a:solidFill>
            </a:endParaRPr>
          </a:p>
        </p:txBody>
      </p:sp>
    </p:spTree>
    <p:extLst>
      <p:ext uri="{BB962C8B-B14F-4D97-AF65-F5344CB8AC3E}">
        <p14:creationId xmlns:p14="http://schemas.microsoft.com/office/powerpoint/2010/main" val="87644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p14="http://schemas.microsoft.com/office/powerpoint/2010/main" xmlns:a16="http://schemas.microsoft.com/office/drawing/2014/main" id="{A41758FB-6E82-47B1-B1E8-DCBEB2698BB9}"/>
              </a:ext>
            </a:extLst>
          </p:cNvPr>
          <p:cNvSpPr>
            <a:spLocks noGrp="1"/>
          </p:cNvSpPr>
          <p:nvPr>
            <p:ph type="body" sz="quarter" idx="11"/>
          </p:nvPr>
        </p:nvSpPr>
        <p:spPr>
          <a:xfrm>
            <a:off x="668583" y="2733912"/>
            <a:ext cx="9821959" cy="1582271"/>
          </a:xfrm>
        </p:spPr>
        <p:txBody>
          <a:bodyPr/>
          <a:lstStyle/>
          <a:p>
            <a:r>
              <a:rPr lang="en-GB" dirty="0"/>
              <a:t>Controlar una crisis</a:t>
            </a:r>
          </a:p>
        </p:txBody>
      </p:sp>
    </p:spTree>
    <p:extLst>
      <p:ext uri="{BB962C8B-B14F-4D97-AF65-F5344CB8AC3E}">
        <p14:creationId xmlns:p14="http://schemas.microsoft.com/office/powerpoint/2010/main" val="94082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 xmlns:mc="http://schemas.openxmlformats.org/markup-compatibility/2006" xmlns:v="urn:schemas-microsoft-com:vml" xmlns:p14="http://schemas.microsoft.com/office/powerpoint/2010/main" xmlns:a16="http://schemas.microsoft.com/office/drawing/2014/main"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171"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 xmlns:v="urn:schemas-microsoft-com:vml" xmlns:p14="http://schemas.microsoft.com/office/powerpoint/2010/main" xmlns:a16="http://schemas.microsoft.com/office/drawing/2014/main"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6" name="Ellipse 5">
            <a:extLst>
              <a:ext uri="{FF2B5EF4-FFF2-40B4-BE49-F238E27FC236}">
                <a16:creationId xmlns="" xmlns:mc="http://schemas.openxmlformats.org/markup-compatibility/2006" xmlns:v="urn:schemas-microsoft-com:vml" xmlns:p14="http://schemas.microsoft.com/office/powerpoint/2010/main" xmlns:a16="http://schemas.microsoft.com/office/drawing/2014/main" id="{1CF36687-FE55-46F3-BB9E-CA6197B1EB6A}"/>
              </a:ext>
            </a:extLst>
          </p:cNvPr>
          <p:cNvSpPr/>
          <p:nvPr/>
        </p:nvSpPr>
        <p:spPr>
          <a:xfrm>
            <a:off x="5829712" y="1866081"/>
            <a:ext cx="5497417" cy="415550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 name="Textplatzhalter 1">
            <a:extLst>
              <a:ext uri="{FF2B5EF4-FFF2-40B4-BE49-F238E27FC236}">
                <a16:creationId xmlns="" xmlns:mc="http://schemas.openxmlformats.org/markup-compatibility/2006" xmlns:v="urn:schemas-microsoft-com:vml" xmlns:p14="http://schemas.microsoft.com/office/powerpoint/2010/main" xmlns:a16="http://schemas.microsoft.com/office/drawing/2014/main" id="{38B4E260-12F3-4A00-968A-9E9720209DA1}"/>
              </a:ext>
            </a:extLst>
          </p:cNvPr>
          <p:cNvSpPr>
            <a:spLocks noGrp="1"/>
          </p:cNvSpPr>
          <p:nvPr>
            <p:ph type="body" sz="quarter" idx="13"/>
          </p:nvPr>
        </p:nvSpPr>
        <p:spPr>
          <a:xfrm>
            <a:off x="1500068" y="655538"/>
            <a:ext cx="8852375" cy="697353"/>
          </a:xfrm>
        </p:spPr>
        <p:txBody>
          <a:bodyPr>
            <a:normAutofit/>
          </a:bodyPr>
          <a:lstStyle/>
          <a:p>
            <a:r>
              <a:rPr lang="en-GB" dirty="0">
                <a:latin typeface="+mj-lt"/>
              </a:rPr>
              <a:t>¿Qué es el control?</a:t>
            </a:r>
          </a:p>
        </p:txBody>
      </p:sp>
      <p:sp>
        <p:nvSpPr>
          <p:cNvPr id="4" name="Subtitle 2">
            <a:extLst>
              <a:ext uri="{FF2B5EF4-FFF2-40B4-BE49-F238E27FC236}">
                <a16:creationId xmlns="" xmlns:mc="http://schemas.openxmlformats.org/markup-compatibility/2006" xmlns:v="urn:schemas-microsoft-com:vml" xmlns:p14="http://schemas.microsoft.com/office/powerpoint/2010/main" xmlns:a16="http://schemas.microsoft.com/office/drawing/2014/main" id="{B8CB9108-1583-4A1C-846B-3263D00D0833}"/>
              </a:ext>
            </a:extLst>
          </p:cNvPr>
          <p:cNvSpPr txBox="1">
            <a:spLocks/>
          </p:cNvSpPr>
          <p:nvPr/>
        </p:nvSpPr>
        <p:spPr>
          <a:xfrm>
            <a:off x="174853" y="1929352"/>
            <a:ext cx="5068891" cy="4945248"/>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El control es un proceso comunicativo y, como tal, tiene potencial de conflicto. El control restringe la libertad, en apoyo de la orientación a los objetivos.</a:t>
            </a:r>
          </a:p>
          <a:p>
            <a:pPr algn="l">
              <a:lnSpc>
                <a:spcPct val="100000"/>
              </a:lnSpc>
              <a:spcBef>
                <a:spcPts val="600"/>
              </a:spcBef>
            </a:pPr>
            <a:endParaRPr lang="en-GB" sz="6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200" b="1" dirty="0">
                <a:solidFill>
                  <a:srgbClr val="44546A"/>
                </a:solidFill>
                <a:latin typeface="+mj-lt"/>
                <a:ea typeface="Open Sans Light" panose="020B0306030504020204" pitchFamily="34" charset="0"/>
                <a:cs typeface="Open Sans Light" panose="020B0306030504020204" pitchFamily="34" charset="0"/>
              </a:rPr>
              <a:t>Controlar significa... </a:t>
            </a:r>
          </a:p>
          <a:p>
            <a:pPr marL="285744" indent="-285744" algn="l">
              <a:lnSpc>
                <a:spcPct val="100000"/>
              </a:lnSpc>
              <a:spcBef>
                <a:spcPts val="3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el proceso de gestión destinado a garantizar una rentabilidad sostenible </a:t>
            </a:r>
          </a:p>
          <a:p>
            <a:pPr marL="285744" indent="-285744" algn="l">
              <a:lnSpc>
                <a:spcPct val="100000"/>
              </a:lnSpc>
              <a:spcBef>
                <a:spcPts val="3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la gestión empresarial</a:t>
            </a:r>
          </a:p>
          <a:p>
            <a:pPr marL="285744" indent="-285744" algn="l">
              <a:lnSpc>
                <a:spcPct val="100000"/>
              </a:lnSpc>
              <a:spcBef>
                <a:spcPts val="3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Adquisición de objetivos, </a:t>
            </a:r>
          </a:p>
          <a:p>
            <a:pPr marL="285744" indent="-285744" algn="l">
              <a:lnSpc>
                <a:spcPct val="100000"/>
              </a:lnSpc>
              <a:spcBef>
                <a:spcPts val="3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Planificación y </a:t>
            </a:r>
          </a:p>
          <a:p>
            <a:pPr marL="285744" indent="-285744" algn="l">
              <a:lnSpc>
                <a:spcPct val="100000"/>
              </a:lnSpc>
              <a:spcBef>
                <a:spcPts val="3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Sistema de control de una empresa.</a:t>
            </a:r>
          </a:p>
          <a:p>
            <a:pPr marL="285744" indent="-285744" algn="l">
              <a:lnSpc>
                <a:spcPct val="100000"/>
              </a:lnSpc>
              <a:spcBef>
                <a:spcPts val="300"/>
              </a:spcBef>
              <a:buFont typeface="Symbol" panose="05050102010706020507" pitchFamily="18" charset="2"/>
              <a:buChar char="-"/>
            </a:pPr>
            <a:endParaRPr lang="en-GB" sz="22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1600" dirty="0">
                <a:solidFill>
                  <a:srgbClr val="E64D92"/>
                </a:solidFill>
                <a:latin typeface="+mj-lt"/>
                <a:ea typeface="Open Sans Light" panose="020B0306030504020204" pitchFamily="34" charset="0"/>
                <a:cs typeface="Open Sans Light" panose="020B0306030504020204" pitchFamily="34" charset="0"/>
              </a:rPr>
              <a:t>(Fuente: DIN SPEC 1086, preámbulo).</a:t>
            </a:r>
          </a:p>
        </p:txBody>
      </p:sp>
      <p:grpSp>
        <p:nvGrpSpPr>
          <p:cNvPr id="8" name="Gruppieren 7">
            <a:extLst>
              <a:ext uri="{FF2B5EF4-FFF2-40B4-BE49-F238E27FC236}">
                <a16:creationId xmlns="" xmlns:mc="http://schemas.openxmlformats.org/markup-compatibility/2006" xmlns:v="urn:schemas-microsoft-com:vml" xmlns:p14="http://schemas.microsoft.com/office/powerpoint/2010/main" xmlns:a16="http://schemas.microsoft.com/office/drawing/2014/main" id="{7A9BC102-84DE-46FA-BFB2-2CFB3D68FCA5}"/>
              </a:ext>
            </a:extLst>
          </p:cNvPr>
          <p:cNvGrpSpPr/>
          <p:nvPr/>
        </p:nvGrpSpPr>
        <p:grpSpPr>
          <a:xfrm>
            <a:off x="6877734" y="2292911"/>
            <a:ext cx="3401374" cy="2948043"/>
            <a:chOff x="6224241" y="2609588"/>
            <a:chExt cx="3401375" cy="2948042"/>
          </a:xfrm>
        </p:grpSpPr>
        <p:grpSp>
          <p:nvGrpSpPr>
            <p:cNvPr id="5" name="Gruppieren 4">
              <a:extLst>
                <a:ext uri="{FF2B5EF4-FFF2-40B4-BE49-F238E27FC236}">
                  <a16:creationId xmlns="" xmlns:mc="http://schemas.openxmlformats.org/markup-compatibility/2006" xmlns:v="urn:schemas-microsoft-com:vml" xmlns:p14="http://schemas.microsoft.com/office/powerpoint/2010/main" xmlns:a16="http://schemas.microsoft.com/office/drawing/2014/main" id="{5915589C-CD13-4ED8-95BF-4BD398F09F0E}"/>
                </a:ext>
              </a:extLst>
            </p:cNvPr>
            <p:cNvGrpSpPr>
              <a:grpSpLocks noChangeAspect="1"/>
            </p:cNvGrpSpPr>
            <p:nvPr/>
          </p:nvGrpSpPr>
          <p:grpSpPr>
            <a:xfrm>
              <a:off x="6224241" y="2609588"/>
              <a:ext cx="3401375" cy="2948042"/>
              <a:chOff x="5165459" y="2192242"/>
              <a:chExt cx="4001618" cy="3468284"/>
            </a:xfrm>
          </p:grpSpPr>
          <p:sp>
            <p:nvSpPr>
              <p:cNvPr id="55" name="Freeform 12">
                <a:extLst>
                  <a:ext uri="{FF2B5EF4-FFF2-40B4-BE49-F238E27FC236}">
                    <a16:creationId xmlns="" xmlns:mc="http://schemas.openxmlformats.org/markup-compatibility/2006" xmlns:v="urn:schemas-microsoft-com:vml" xmlns:p14="http://schemas.microsoft.com/office/powerpoint/2010/main" xmlns:a16="http://schemas.microsoft.com/office/drawing/2014/main" id="{1F0BC7FC-7EE0-4C62-AD9D-FCD703FFAD05}"/>
                  </a:ext>
                </a:extLst>
              </p:cNvPr>
              <p:cNvSpPr>
                <a:spLocks/>
              </p:cNvSpPr>
              <p:nvPr/>
            </p:nvSpPr>
            <p:spPr bwMode="auto">
              <a:xfrm>
                <a:off x="5831332" y="4506029"/>
                <a:ext cx="1334937" cy="1154497"/>
              </a:xfrm>
              <a:custGeom>
                <a:avLst/>
                <a:gdLst>
                  <a:gd name="T0" fmla="*/ 419 w 836"/>
                  <a:gd name="T1" fmla="*/ 723 h 723"/>
                  <a:gd name="T2" fmla="*/ 0 w 836"/>
                  <a:gd name="T3" fmla="*/ 0 h 723"/>
                  <a:gd name="T4" fmla="*/ 836 w 836"/>
                  <a:gd name="T5" fmla="*/ 0 h 723"/>
                  <a:gd name="T6" fmla="*/ 419 w 836"/>
                  <a:gd name="T7" fmla="*/ 723 h 723"/>
                  <a:gd name="T8" fmla="*/ 419 w 836"/>
                  <a:gd name="T9" fmla="*/ 723 h 723"/>
                </a:gdLst>
                <a:ahLst/>
                <a:cxnLst>
                  <a:cxn ang="0">
                    <a:pos x="T0" y="T1"/>
                  </a:cxn>
                  <a:cxn ang="0">
                    <a:pos x="T2" y="T3"/>
                  </a:cxn>
                  <a:cxn ang="0">
                    <a:pos x="T4" y="T5"/>
                  </a:cxn>
                  <a:cxn ang="0">
                    <a:pos x="T6" y="T7"/>
                  </a:cxn>
                  <a:cxn ang="0">
                    <a:pos x="T8" y="T9"/>
                  </a:cxn>
                </a:cxnLst>
                <a:rect l="0" t="0" r="r" b="b"/>
                <a:pathLst>
                  <a:path w="836" h="723">
                    <a:moveTo>
                      <a:pt x="419" y="723"/>
                    </a:moveTo>
                    <a:lnTo>
                      <a:pt x="0" y="0"/>
                    </a:lnTo>
                    <a:lnTo>
                      <a:pt x="836" y="0"/>
                    </a:lnTo>
                    <a:lnTo>
                      <a:pt x="419" y="723"/>
                    </a:lnTo>
                    <a:lnTo>
                      <a:pt x="419" y="723"/>
                    </a:lnTo>
                    <a:close/>
                  </a:path>
                </a:pathLst>
              </a:custGeom>
              <a:solidFill>
                <a:schemeClr val="bg1">
                  <a:lumMod val="8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66" name="Freeform 10">
                <a:extLst>
                  <a:ext uri="{FF2B5EF4-FFF2-40B4-BE49-F238E27FC236}">
                    <a16:creationId xmlns="" xmlns:mc="http://schemas.openxmlformats.org/markup-compatibility/2006" xmlns:v="urn:schemas-microsoft-com:vml" xmlns:p14="http://schemas.microsoft.com/office/powerpoint/2010/main" xmlns:a16="http://schemas.microsoft.com/office/drawing/2014/main" id="{1B52C88F-DB93-4DFD-9763-0913C3CC08EA}"/>
                  </a:ext>
                </a:extLst>
              </p:cNvPr>
              <p:cNvSpPr>
                <a:spLocks/>
              </p:cNvSpPr>
              <p:nvPr/>
            </p:nvSpPr>
            <p:spPr bwMode="auto">
              <a:xfrm>
                <a:off x="7166268" y="4506029"/>
                <a:ext cx="1331743" cy="1154497"/>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chemeClr val="bg1">
                  <a:lumMod val="8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3" name="Freeform 6">
                <a:extLst>
                  <a:ext uri="{FF2B5EF4-FFF2-40B4-BE49-F238E27FC236}">
                    <a16:creationId xmlns="" xmlns:mc="http://schemas.openxmlformats.org/markup-compatibility/2006" xmlns:v="urn:schemas-microsoft-com:vml" xmlns:p14="http://schemas.microsoft.com/office/powerpoint/2010/main" xmlns:a16="http://schemas.microsoft.com/office/drawing/2014/main" id="{19648A22-91D9-4569-A42B-109A3EC44EC2}"/>
                  </a:ext>
                </a:extLst>
              </p:cNvPr>
              <p:cNvSpPr>
                <a:spLocks/>
              </p:cNvSpPr>
              <p:nvPr/>
            </p:nvSpPr>
            <p:spPr bwMode="auto">
              <a:xfrm>
                <a:off x="6500396" y="2192242"/>
                <a:ext cx="1331743" cy="1154498"/>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accent3"/>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4" name="Freeform 7">
                <a:extLst>
                  <a:ext uri="{FF2B5EF4-FFF2-40B4-BE49-F238E27FC236}">
                    <a16:creationId xmlns="" xmlns:mc="http://schemas.openxmlformats.org/markup-compatibility/2006" xmlns:v="urn:schemas-microsoft-com:vml" xmlns:p14="http://schemas.microsoft.com/office/powerpoint/2010/main" xmlns:a16="http://schemas.microsoft.com/office/drawing/2014/main" id="{BD754970-66B1-4A39-A4CD-38CB74ED5EA4}"/>
                  </a:ext>
                </a:extLst>
              </p:cNvPr>
              <p:cNvSpPr>
                <a:spLocks/>
              </p:cNvSpPr>
              <p:nvPr/>
            </p:nvSpPr>
            <p:spPr bwMode="auto">
              <a:xfrm>
                <a:off x="6500396" y="3346740"/>
                <a:ext cx="1331743" cy="1159288"/>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chemeClr val="bg1">
                  <a:lumMod val="8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5" name="Freeform 13">
                <a:extLst>
                  <a:ext uri="{FF2B5EF4-FFF2-40B4-BE49-F238E27FC236}">
                    <a16:creationId xmlns="" xmlns:mc="http://schemas.openxmlformats.org/markup-compatibility/2006" xmlns:v="urn:schemas-microsoft-com:vml" xmlns:p14="http://schemas.microsoft.com/office/powerpoint/2010/main" xmlns:a16="http://schemas.microsoft.com/office/drawing/2014/main" id="{9A05A40F-2BFF-42B3-9ABA-2131E8A0A114}"/>
                  </a:ext>
                </a:extLst>
              </p:cNvPr>
              <p:cNvSpPr>
                <a:spLocks/>
              </p:cNvSpPr>
              <p:nvPr/>
            </p:nvSpPr>
            <p:spPr bwMode="auto">
              <a:xfrm>
                <a:off x="5831332" y="3346740"/>
                <a:ext cx="1334937" cy="1159288"/>
              </a:xfrm>
              <a:custGeom>
                <a:avLst/>
                <a:gdLst>
                  <a:gd name="T0" fmla="*/ 419 w 836"/>
                  <a:gd name="T1" fmla="*/ 0 h 726"/>
                  <a:gd name="T2" fmla="*/ 0 w 836"/>
                  <a:gd name="T3" fmla="*/ 726 h 726"/>
                  <a:gd name="T4" fmla="*/ 836 w 836"/>
                  <a:gd name="T5" fmla="*/ 726 h 726"/>
                  <a:gd name="T6" fmla="*/ 419 w 836"/>
                  <a:gd name="T7" fmla="*/ 0 h 726"/>
                  <a:gd name="T8" fmla="*/ 419 w 836"/>
                  <a:gd name="T9" fmla="*/ 0 h 726"/>
                </a:gdLst>
                <a:ahLst/>
                <a:cxnLst>
                  <a:cxn ang="0">
                    <a:pos x="T0" y="T1"/>
                  </a:cxn>
                  <a:cxn ang="0">
                    <a:pos x="T2" y="T3"/>
                  </a:cxn>
                  <a:cxn ang="0">
                    <a:pos x="T4" y="T5"/>
                  </a:cxn>
                  <a:cxn ang="0">
                    <a:pos x="T6" y="T7"/>
                  </a:cxn>
                  <a:cxn ang="0">
                    <a:pos x="T8" y="T9"/>
                  </a:cxn>
                </a:cxnLst>
                <a:rect l="0" t="0" r="r" b="b"/>
                <a:pathLst>
                  <a:path w="836" h="726">
                    <a:moveTo>
                      <a:pt x="419" y="0"/>
                    </a:moveTo>
                    <a:lnTo>
                      <a:pt x="0" y="726"/>
                    </a:lnTo>
                    <a:lnTo>
                      <a:pt x="836" y="726"/>
                    </a:lnTo>
                    <a:lnTo>
                      <a:pt x="419" y="0"/>
                    </a:lnTo>
                    <a:lnTo>
                      <a:pt x="419" y="0"/>
                    </a:lnTo>
                    <a:close/>
                  </a:path>
                </a:pathLst>
              </a:custGeom>
              <a:solidFill>
                <a:schemeClr val="bg1">
                  <a:lumMod val="7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6" name="Freeform 7">
                <a:extLst>
                  <a:ext uri="{FF2B5EF4-FFF2-40B4-BE49-F238E27FC236}">
                    <a16:creationId xmlns="" xmlns:mc="http://schemas.openxmlformats.org/markup-compatibility/2006" xmlns:v="urn:schemas-microsoft-com:vml" xmlns:p14="http://schemas.microsoft.com/office/powerpoint/2010/main" xmlns:a16="http://schemas.microsoft.com/office/drawing/2014/main" id="{2D1ED743-E3FE-45DA-B9C1-B2BFC58B03E1}"/>
                  </a:ext>
                </a:extLst>
              </p:cNvPr>
              <p:cNvSpPr>
                <a:spLocks/>
              </p:cNvSpPr>
              <p:nvPr/>
            </p:nvSpPr>
            <p:spPr bwMode="auto">
              <a:xfrm>
                <a:off x="6500396" y="4506029"/>
                <a:ext cx="1331743" cy="1154497"/>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bg1">
                  <a:lumMod val="7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7" name="Freeform 10">
                <a:extLst>
                  <a:ext uri="{FF2B5EF4-FFF2-40B4-BE49-F238E27FC236}">
                    <a16:creationId xmlns="" xmlns:mc="http://schemas.openxmlformats.org/markup-compatibility/2006" xmlns:v="urn:schemas-microsoft-com:vml" xmlns:p14="http://schemas.microsoft.com/office/powerpoint/2010/main" xmlns:a16="http://schemas.microsoft.com/office/drawing/2014/main" id="{A71D557C-B7E2-4C09-9DC8-7B8B916F3289}"/>
                  </a:ext>
                </a:extLst>
              </p:cNvPr>
              <p:cNvSpPr>
                <a:spLocks/>
              </p:cNvSpPr>
              <p:nvPr/>
            </p:nvSpPr>
            <p:spPr bwMode="auto">
              <a:xfrm>
                <a:off x="7166268" y="3346740"/>
                <a:ext cx="1331743" cy="1159288"/>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chemeClr val="bg1">
                  <a:lumMod val="7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8" name="Freeform 5">
                <a:extLst>
                  <a:ext uri="{FF2B5EF4-FFF2-40B4-BE49-F238E27FC236}">
                    <a16:creationId xmlns="" xmlns:mc="http://schemas.openxmlformats.org/markup-compatibility/2006" xmlns:v="urn:schemas-microsoft-com:vml" xmlns:p14="http://schemas.microsoft.com/office/powerpoint/2010/main" xmlns:a16="http://schemas.microsoft.com/office/drawing/2014/main" id="{F7877C0D-7FDD-4C62-8F8F-BD5AE85A8517}"/>
                  </a:ext>
                </a:extLst>
              </p:cNvPr>
              <p:cNvSpPr>
                <a:spLocks/>
              </p:cNvSpPr>
              <p:nvPr/>
            </p:nvSpPr>
            <p:spPr bwMode="auto">
              <a:xfrm>
                <a:off x="7832140" y="4506029"/>
                <a:ext cx="1334937" cy="1154497"/>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chemeClr val="accent2"/>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9" name="Freeform 6">
                <a:extLst>
                  <a:ext uri="{FF2B5EF4-FFF2-40B4-BE49-F238E27FC236}">
                    <a16:creationId xmlns="" xmlns:mc="http://schemas.openxmlformats.org/markup-compatibility/2006" xmlns:v="urn:schemas-microsoft-com:vml" xmlns:p14="http://schemas.microsoft.com/office/powerpoint/2010/main" xmlns:a16="http://schemas.microsoft.com/office/drawing/2014/main" id="{B3C6C279-7982-46AC-B1D5-E94997E1B322}"/>
                  </a:ext>
                </a:extLst>
              </p:cNvPr>
              <p:cNvSpPr>
                <a:spLocks/>
              </p:cNvSpPr>
              <p:nvPr/>
            </p:nvSpPr>
            <p:spPr bwMode="auto">
              <a:xfrm>
                <a:off x="5165459" y="4506029"/>
                <a:ext cx="1334937" cy="1154497"/>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chemeClr val="accent4"/>
              </a:solidFill>
              <a:ln>
                <a:noFill/>
              </a:ln>
            </p:spPr>
            <p:txBody>
              <a:bodyPr vert="horz" wrap="square" lIns="68580" tIns="34291" rIns="68580" bIns="34291" numCol="1" anchor="t" anchorCtr="0" compatLnSpc="1">
                <a:prstTxWarp prst="textNoShape">
                  <a:avLst/>
                </a:prstTxWarp>
              </a:bodyPr>
              <a:lstStyle/>
              <a:p>
                <a:endParaRPr lang="en-GB" sz="1600" dirty="0"/>
              </a:p>
            </p:txBody>
          </p:sp>
        </p:grpSp>
        <p:sp>
          <p:nvSpPr>
            <p:cNvPr id="84"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FED80B63-E838-47AF-983C-C5A089DF94AF}"/>
                </a:ext>
              </a:extLst>
            </p:cNvPr>
            <p:cNvSpPr txBox="1"/>
            <p:nvPr/>
          </p:nvSpPr>
          <p:spPr>
            <a:xfrm>
              <a:off x="7363526" y="4291290"/>
              <a:ext cx="1122807"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Controlar</a:t>
              </a:r>
            </a:p>
          </p:txBody>
        </p:sp>
        <p:sp>
          <p:nvSpPr>
            <p:cNvPr id="85"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6E0C038F-3DC9-4B7F-B28D-F3BE6FF04FE6}"/>
                </a:ext>
              </a:extLst>
            </p:cNvPr>
            <p:cNvSpPr txBox="1"/>
            <p:nvPr/>
          </p:nvSpPr>
          <p:spPr>
            <a:xfrm>
              <a:off x="6540764" y="5092019"/>
              <a:ext cx="971355" cy="338554"/>
            </a:xfrm>
            <a:prstGeom prst="rect">
              <a:avLst/>
            </a:prstGeom>
            <a:noFill/>
          </p:spPr>
          <p:txBody>
            <a:bodyPr wrap="none" rtlCol="0" anchor="b" anchorCtr="0">
              <a:spAutoFit/>
            </a:bodyPr>
            <a:lstStyle/>
            <a:p>
              <a:pPr algn="ctr"/>
              <a:r>
                <a:rPr lang="en-GB" sz="1600" dirty="0">
                  <a:solidFill>
                    <a:schemeClr val="tx2"/>
                  </a:solidFill>
                  <a:ea typeface="League Spartan" charset="0"/>
                  <a:cs typeface="Poppins" pitchFamily="2" charset="77"/>
                </a:rPr>
                <a:t>Eficiencia</a:t>
              </a:r>
            </a:p>
          </p:txBody>
        </p:sp>
        <p:sp>
          <p:nvSpPr>
            <p:cNvPr id="86"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29C45AC1-F96E-4179-BDC1-FB64FF9CF1A2}"/>
                </a:ext>
              </a:extLst>
            </p:cNvPr>
            <p:cNvSpPr txBox="1"/>
            <p:nvPr/>
          </p:nvSpPr>
          <p:spPr>
            <a:xfrm>
              <a:off x="8121874" y="5092019"/>
              <a:ext cx="1265603" cy="338554"/>
            </a:xfrm>
            <a:prstGeom prst="rect">
              <a:avLst/>
            </a:prstGeom>
            <a:noFill/>
          </p:spPr>
          <p:txBody>
            <a:bodyPr wrap="none" rtlCol="0" anchor="b" anchorCtr="0">
              <a:spAutoFit/>
            </a:bodyPr>
            <a:lstStyle/>
            <a:p>
              <a:pPr algn="ctr"/>
              <a:r>
                <a:rPr lang="en-GB" sz="1600" dirty="0">
                  <a:solidFill>
                    <a:schemeClr val="tx2"/>
                  </a:solidFill>
                  <a:ea typeface="League Spartan" charset="0"/>
                  <a:cs typeface="Poppins" pitchFamily="2" charset="77"/>
                </a:rPr>
                <a:t>Eficacia</a:t>
              </a:r>
            </a:p>
          </p:txBody>
        </p:sp>
        <p:sp>
          <p:nvSpPr>
            <p:cNvPr id="87"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8E7A5CCA-E86F-4038-A069-EB607B3A5500}"/>
                </a:ext>
              </a:extLst>
            </p:cNvPr>
            <p:cNvSpPr txBox="1"/>
            <p:nvPr/>
          </p:nvSpPr>
          <p:spPr>
            <a:xfrm>
              <a:off x="7285236" y="3326922"/>
              <a:ext cx="1279389" cy="584775"/>
            </a:xfrm>
            <a:prstGeom prst="rect">
              <a:avLst/>
            </a:prstGeom>
            <a:noFill/>
          </p:spPr>
          <p:txBody>
            <a:bodyPr wrap="none" rtlCol="0" anchor="b" anchorCtr="0">
              <a:spAutoFit/>
            </a:bodyPr>
            <a:lstStyle/>
            <a:p>
              <a:pPr algn="ctr"/>
              <a:r>
                <a:rPr lang="en-GB" sz="1600" dirty="0">
                  <a:solidFill>
                    <a:schemeClr val="tx2"/>
                  </a:solidFill>
                  <a:ea typeface="League Spartan" charset="0"/>
                  <a:cs typeface="Poppins" pitchFamily="2" charset="77"/>
                </a:rPr>
                <a:t>Objetivo</a:t>
              </a:r>
              <a:br>
                <a:rPr lang="en-GB" sz="1600" dirty="0">
                  <a:solidFill>
                    <a:schemeClr val="tx2"/>
                  </a:solidFill>
                  <a:ea typeface="League Spartan" charset="0"/>
                  <a:cs typeface="Poppins" pitchFamily="2" charset="77"/>
                </a:rPr>
              </a:br>
              <a:r>
                <a:rPr lang="en-GB" sz="1600" dirty="0">
                  <a:solidFill>
                    <a:schemeClr val="tx2"/>
                  </a:solidFill>
                  <a:ea typeface="League Spartan" charset="0"/>
                  <a:cs typeface="Poppins" pitchFamily="2" charset="77"/>
                </a:rPr>
                <a:t>Realización</a:t>
              </a:r>
            </a:p>
          </p:txBody>
        </p:sp>
      </p:grpSp>
      <p:sp>
        <p:nvSpPr>
          <p:cNvPr id="88"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C2327B6A-0F50-41D6-B572-7303EF563B7D}"/>
              </a:ext>
            </a:extLst>
          </p:cNvPr>
          <p:cNvSpPr txBox="1"/>
          <p:nvPr/>
        </p:nvSpPr>
        <p:spPr>
          <a:xfrm>
            <a:off x="10416327" y="2933301"/>
            <a:ext cx="1374864" cy="338554"/>
          </a:xfrm>
          <a:prstGeom prst="rect">
            <a:avLst/>
          </a:prstGeom>
          <a:solidFill>
            <a:schemeClr val="bg1"/>
          </a:solidFill>
        </p:spPr>
        <p:txBody>
          <a:bodyPr wrap="none" rtlCol="0" anchor="b" anchorCtr="0">
            <a:spAutoFit/>
          </a:bodyPr>
          <a:lstStyle/>
          <a:p>
            <a:pPr algn="ctr"/>
            <a:r>
              <a:rPr lang="en-GB" sz="1600" b="1" dirty="0">
                <a:solidFill>
                  <a:schemeClr val="tx2"/>
                </a:solidFill>
                <a:ea typeface="League Spartan" charset="0"/>
                <a:cs typeface="Poppins" pitchFamily="2" charset="77"/>
              </a:rPr>
              <a:t>Requisitos</a:t>
            </a:r>
          </a:p>
        </p:txBody>
      </p:sp>
      <p:sp>
        <p:nvSpPr>
          <p:cNvPr id="89"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5B465D0C-4F1D-4808-BEE4-10C96C1E7DAF}"/>
              </a:ext>
            </a:extLst>
          </p:cNvPr>
          <p:cNvSpPr txBox="1"/>
          <p:nvPr/>
        </p:nvSpPr>
        <p:spPr>
          <a:xfrm>
            <a:off x="10352443" y="3271855"/>
            <a:ext cx="1540678" cy="584775"/>
          </a:xfrm>
          <a:prstGeom prst="rect">
            <a:avLst/>
          </a:prstGeom>
          <a:solidFill>
            <a:schemeClr val="bg1"/>
          </a:solidFill>
        </p:spPr>
        <p:txBody>
          <a:bodyPr wrap="none" rtlCol="0" anchor="b" anchorCtr="0">
            <a:spAutoFit/>
          </a:bodyPr>
          <a:lstStyle/>
          <a:p>
            <a:pPr algn="ctr"/>
            <a:r>
              <a:rPr lang="en-GB" sz="1600" dirty="0">
                <a:solidFill>
                  <a:srgbClr val="E53292"/>
                </a:solidFill>
                <a:ea typeface="League Spartan" charset="0"/>
                <a:cs typeface="Poppins" pitchFamily="2" charset="77"/>
              </a:rPr>
              <a:t>Acuerdo y </a:t>
            </a:r>
            <a:br>
              <a:rPr lang="en-GB" sz="1600" dirty="0">
                <a:solidFill>
                  <a:srgbClr val="E53292"/>
                </a:solidFill>
                <a:ea typeface="League Spartan" charset="0"/>
                <a:cs typeface="Poppins" pitchFamily="2" charset="77"/>
              </a:rPr>
            </a:br>
            <a:r>
              <a:rPr lang="en-GB" sz="1600" dirty="0">
                <a:solidFill>
                  <a:srgbClr val="E53292"/>
                </a:solidFill>
                <a:ea typeface="League Spartan" charset="0"/>
                <a:cs typeface="Poppins" pitchFamily="2" charset="77"/>
              </a:rPr>
              <a:t>planificación del proyecto</a:t>
            </a:r>
          </a:p>
        </p:txBody>
      </p:sp>
      <p:sp>
        <p:nvSpPr>
          <p:cNvPr id="9" name="Gleichschenkliges Dreieck 8">
            <a:extLst>
              <a:ext uri="{FF2B5EF4-FFF2-40B4-BE49-F238E27FC236}">
                <a16:creationId xmlns="" xmlns:mc="http://schemas.openxmlformats.org/markup-compatibility/2006" xmlns:v="urn:schemas-microsoft-com:vml" xmlns:p14="http://schemas.microsoft.com/office/powerpoint/2010/main" xmlns:a16="http://schemas.microsoft.com/office/drawing/2014/main" id="{F9EADE5B-3AC8-43E2-BA48-1C8EADADA4DD}"/>
              </a:ext>
            </a:extLst>
          </p:cNvPr>
          <p:cNvSpPr/>
          <p:nvPr/>
        </p:nvSpPr>
        <p:spPr>
          <a:xfrm rot="8277759">
            <a:off x="10662834" y="2598907"/>
            <a:ext cx="405917"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90"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652D91E8-DDD3-41E1-816E-16409AF8C0BA}"/>
              </a:ext>
            </a:extLst>
          </p:cNvPr>
          <p:cNvSpPr txBox="1"/>
          <p:nvPr/>
        </p:nvSpPr>
        <p:spPr>
          <a:xfrm>
            <a:off x="8138856" y="5460332"/>
            <a:ext cx="819455" cy="338554"/>
          </a:xfrm>
          <a:prstGeom prst="rect">
            <a:avLst/>
          </a:prstGeom>
          <a:solidFill>
            <a:schemeClr val="bg1"/>
          </a:solidFill>
        </p:spPr>
        <p:txBody>
          <a:bodyPr wrap="none" rtlCol="0" anchor="b" anchorCtr="0">
            <a:spAutoFit/>
          </a:bodyPr>
          <a:lstStyle/>
          <a:p>
            <a:pPr algn="ctr"/>
            <a:r>
              <a:rPr lang="en-GB" sz="1600" b="1" dirty="0">
                <a:solidFill>
                  <a:schemeClr val="tx2"/>
                </a:solidFill>
                <a:ea typeface="League Spartan" charset="0"/>
                <a:cs typeface="Poppins" pitchFamily="2" charset="77"/>
              </a:rPr>
              <a:t>Acciones</a:t>
            </a:r>
          </a:p>
        </p:txBody>
      </p:sp>
      <p:sp>
        <p:nvSpPr>
          <p:cNvPr id="91"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44D88BA0-39AF-4577-A840-3B45973A9609}"/>
              </a:ext>
            </a:extLst>
          </p:cNvPr>
          <p:cNvSpPr txBox="1"/>
          <p:nvPr/>
        </p:nvSpPr>
        <p:spPr>
          <a:xfrm>
            <a:off x="7757384" y="5744053"/>
            <a:ext cx="1629037" cy="584775"/>
          </a:xfrm>
          <a:prstGeom prst="rect">
            <a:avLst/>
          </a:prstGeom>
          <a:solidFill>
            <a:schemeClr val="bg1"/>
          </a:solidFill>
        </p:spPr>
        <p:txBody>
          <a:bodyPr wrap="none" rtlCol="0" anchor="b" anchorCtr="0">
            <a:spAutoFit/>
          </a:bodyPr>
          <a:lstStyle/>
          <a:p>
            <a:pPr algn="ctr"/>
            <a:r>
              <a:rPr lang="en-GB" sz="1600" dirty="0">
                <a:solidFill>
                  <a:srgbClr val="E53292"/>
                </a:solidFill>
                <a:ea typeface="League Spartan" charset="0"/>
                <a:cs typeface="Poppins" pitchFamily="2" charset="77"/>
              </a:rPr>
              <a:t>Coordinación y</a:t>
            </a:r>
            <a:br>
              <a:rPr lang="en-GB" sz="1600" dirty="0">
                <a:solidFill>
                  <a:srgbClr val="E53292"/>
                </a:solidFill>
                <a:ea typeface="League Spartan" charset="0"/>
                <a:cs typeface="Poppins" pitchFamily="2" charset="77"/>
              </a:rPr>
            </a:br>
            <a:r>
              <a:rPr lang="en-GB" sz="1600" dirty="0">
                <a:solidFill>
                  <a:srgbClr val="E53292"/>
                </a:solidFill>
                <a:ea typeface="League Spartan" charset="0"/>
                <a:cs typeface="Poppins" pitchFamily="2" charset="77"/>
              </a:rPr>
              <a:t>Implementación</a:t>
            </a:r>
          </a:p>
        </p:txBody>
      </p:sp>
      <p:sp>
        <p:nvSpPr>
          <p:cNvPr id="92" name="Gleichschenkliges Dreieck 91">
            <a:extLst>
              <a:ext uri="{FF2B5EF4-FFF2-40B4-BE49-F238E27FC236}">
                <a16:creationId xmlns="" xmlns:mc="http://schemas.openxmlformats.org/markup-compatibility/2006" xmlns:v="urn:schemas-microsoft-com:vml" xmlns:p14="http://schemas.microsoft.com/office/powerpoint/2010/main" xmlns:a16="http://schemas.microsoft.com/office/drawing/2014/main" id="{2AC958AC-CDDD-4FE1-B565-04BF63ABDA2A}"/>
              </a:ext>
            </a:extLst>
          </p:cNvPr>
          <p:cNvSpPr/>
          <p:nvPr/>
        </p:nvSpPr>
        <p:spPr>
          <a:xfrm rot="14987304">
            <a:off x="9246766" y="5705411"/>
            <a:ext cx="405917"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93"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BFCC508E-D613-463C-8217-3190DC4F557B}"/>
              </a:ext>
            </a:extLst>
          </p:cNvPr>
          <p:cNvSpPr txBox="1"/>
          <p:nvPr/>
        </p:nvSpPr>
        <p:spPr>
          <a:xfrm>
            <a:off x="5214146" y="2892461"/>
            <a:ext cx="1281120" cy="584775"/>
          </a:xfrm>
          <a:prstGeom prst="rect">
            <a:avLst/>
          </a:prstGeom>
          <a:solidFill>
            <a:schemeClr val="bg1"/>
          </a:solidFill>
        </p:spPr>
        <p:txBody>
          <a:bodyPr wrap="none" rtlCol="0" anchor="b" anchorCtr="0">
            <a:spAutoFit/>
          </a:bodyPr>
          <a:lstStyle/>
          <a:p>
            <a:pPr algn="ctr"/>
            <a:r>
              <a:rPr lang="en-GB" sz="1600" b="1" dirty="0">
                <a:solidFill>
                  <a:schemeClr val="tx2"/>
                </a:solidFill>
                <a:ea typeface="League Spartan" charset="0"/>
                <a:cs typeface="Poppins" pitchFamily="2" charset="77"/>
              </a:rPr>
              <a:t>Rendimiento</a:t>
            </a:r>
            <a:br>
              <a:rPr lang="en-GB" sz="1600" b="1" dirty="0">
                <a:solidFill>
                  <a:schemeClr val="tx2"/>
                </a:solidFill>
                <a:ea typeface="League Spartan" charset="0"/>
                <a:cs typeface="Poppins" pitchFamily="2" charset="77"/>
              </a:rPr>
            </a:br>
            <a:r>
              <a:rPr lang="en-GB" sz="1600" b="1" dirty="0">
                <a:solidFill>
                  <a:schemeClr val="tx2"/>
                </a:solidFill>
                <a:ea typeface="League Spartan" charset="0"/>
                <a:cs typeface="Poppins" pitchFamily="2" charset="77"/>
              </a:rPr>
              <a:t>Contribución</a:t>
            </a:r>
          </a:p>
        </p:txBody>
      </p:sp>
      <p:sp>
        <p:nvSpPr>
          <p:cNvPr id="94"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89423ED2-4E50-4463-A232-3B7C21B995F8}"/>
              </a:ext>
            </a:extLst>
          </p:cNvPr>
          <p:cNvSpPr txBox="1"/>
          <p:nvPr/>
        </p:nvSpPr>
        <p:spPr>
          <a:xfrm>
            <a:off x="5150090" y="3433657"/>
            <a:ext cx="1409233" cy="584775"/>
          </a:xfrm>
          <a:prstGeom prst="rect">
            <a:avLst/>
          </a:prstGeom>
          <a:solidFill>
            <a:schemeClr val="bg1"/>
          </a:solidFill>
        </p:spPr>
        <p:txBody>
          <a:bodyPr wrap="none" rtlCol="0" anchor="b" anchorCtr="0">
            <a:spAutoFit/>
          </a:bodyPr>
          <a:lstStyle/>
          <a:p>
            <a:pPr algn="ctr"/>
            <a:r>
              <a:rPr lang="en-GB" sz="1600" dirty="0">
                <a:solidFill>
                  <a:srgbClr val="E53292"/>
                </a:solidFill>
                <a:ea typeface="League Spartan" charset="0"/>
                <a:cs typeface="Poppins" pitchFamily="2" charset="77"/>
              </a:rPr>
              <a:t>Evaluación y</a:t>
            </a:r>
            <a:br>
              <a:rPr lang="en-GB" sz="1600" dirty="0">
                <a:solidFill>
                  <a:srgbClr val="E53292"/>
                </a:solidFill>
                <a:ea typeface="League Spartan" charset="0"/>
                <a:cs typeface="Poppins" pitchFamily="2" charset="77"/>
              </a:rPr>
            </a:br>
            <a:r>
              <a:rPr lang="en-GB" sz="1600" dirty="0">
                <a:solidFill>
                  <a:srgbClr val="E53292"/>
                </a:solidFill>
                <a:ea typeface="League Spartan" charset="0"/>
                <a:cs typeface="Poppins" pitchFamily="2" charset="77"/>
              </a:rPr>
              <a:t>Informes</a:t>
            </a:r>
          </a:p>
        </p:txBody>
      </p:sp>
      <p:sp>
        <p:nvSpPr>
          <p:cNvPr id="95" name="Gleichschenkliges Dreieck 94">
            <a:extLst>
              <a:ext uri="{FF2B5EF4-FFF2-40B4-BE49-F238E27FC236}">
                <a16:creationId xmlns="" xmlns:mc="http://schemas.openxmlformats.org/markup-compatibility/2006" xmlns:v="urn:schemas-microsoft-com:vml" xmlns:p14="http://schemas.microsoft.com/office/powerpoint/2010/main" xmlns:a16="http://schemas.microsoft.com/office/drawing/2014/main" id="{6A541114-8D5C-4968-88B7-6812E6625E0B}"/>
              </a:ext>
            </a:extLst>
          </p:cNvPr>
          <p:cNvSpPr/>
          <p:nvPr/>
        </p:nvSpPr>
        <p:spPr>
          <a:xfrm rot="20925833">
            <a:off x="5662954" y="3997613"/>
            <a:ext cx="405917"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3838146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 xmlns:mc="http://schemas.openxmlformats.org/markup-compatibility/2006" xmlns:v="urn:schemas-microsoft-com:vml" xmlns:p14="http://schemas.microsoft.com/office/powerpoint/2010/main" xmlns:a16="http://schemas.microsoft.com/office/drawing/2014/main"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195"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 xmlns:v="urn:schemas-microsoft-com:vml" xmlns:p14="http://schemas.microsoft.com/office/powerpoint/2010/main" xmlns:a16="http://schemas.microsoft.com/office/drawing/2014/main"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 xmlns:mc="http://schemas.openxmlformats.org/markup-compatibility/2006" xmlns:v="urn:schemas-microsoft-com:vml" xmlns:p14="http://schemas.microsoft.com/office/powerpoint/2010/main" xmlns:a16="http://schemas.microsoft.com/office/drawing/2014/main" id="{38B4E260-12F3-4A00-968A-9E9720209DA1}"/>
              </a:ext>
            </a:extLst>
          </p:cNvPr>
          <p:cNvSpPr>
            <a:spLocks noGrp="1"/>
          </p:cNvSpPr>
          <p:nvPr>
            <p:ph type="body" sz="quarter" idx="13"/>
          </p:nvPr>
        </p:nvSpPr>
        <p:spPr>
          <a:xfrm>
            <a:off x="1421296" y="645448"/>
            <a:ext cx="8852375" cy="697353"/>
          </a:xfrm>
        </p:spPr>
        <p:txBody>
          <a:bodyPr>
            <a:normAutofit/>
          </a:bodyPr>
          <a:lstStyle/>
          <a:p>
            <a:r>
              <a:rPr lang="en-GB" dirty="0">
                <a:latin typeface="+mj-lt"/>
              </a:rPr>
              <a:t>¿Cuál es la función de un interventor?</a:t>
            </a:r>
          </a:p>
        </p:txBody>
      </p:sp>
      <p:sp>
        <p:nvSpPr>
          <p:cNvPr id="4" name="Subtitle 2">
            <a:extLst>
              <a:ext uri="{FF2B5EF4-FFF2-40B4-BE49-F238E27FC236}">
                <a16:creationId xmlns="" xmlns:mc="http://schemas.openxmlformats.org/markup-compatibility/2006" xmlns:v="urn:schemas-microsoft-com:vml" xmlns:p14="http://schemas.microsoft.com/office/powerpoint/2010/main" xmlns:a16="http://schemas.microsoft.com/office/drawing/2014/main" id="{B8CB9108-1583-4A1C-846B-3263D00D0833}"/>
              </a:ext>
            </a:extLst>
          </p:cNvPr>
          <p:cNvSpPr txBox="1">
            <a:spLocks/>
          </p:cNvSpPr>
          <p:nvPr/>
        </p:nvSpPr>
        <p:spPr>
          <a:xfrm>
            <a:off x="259369" y="1733810"/>
            <a:ext cx="5625312" cy="4760582"/>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Como socio en el proceso de gestión, el controlador apoya al propietario/gerente de la empresa mediante:</a:t>
            </a:r>
          </a:p>
          <a:p>
            <a:pPr marL="176209" indent="-176209"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Reducir la carga de la gestión, especialmente proporcionando conocimientos fácticos</a:t>
            </a:r>
          </a:p>
          <a:p>
            <a:pPr marL="176209" indent="-176209"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Complementación del liderazgo mediante la introducción de otras perspectivas (por ejemplo, conocimientos metodológicos, complementación de la toma de decisiones de un gestor más intuitivo mediante el análisis reflexivo)</a:t>
            </a:r>
          </a:p>
          <a:p>
            <a:pPr marL="176209" indent="-176209"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Limitación del liderazgo al evitar el comportamiento oportunista de los directivos</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 xmlns:mc="http://schemas.openxmlformats.org/markup-compatibility/2006" xmlns:v="urn:schemas-microsoft-com:vml" xmlns:p14="http://schemas.microsoft.com/office/powerpoint/2010/main" xmlns:a16="http://schemas.microsoft.com/office/drawing/2014/main" id="{5A5FB808-2027-4535-B206-70A2D6D921A0}"/>
              </a:ext>
            </a:extLst>
          </p:cNvPr>
          <p:cNvGrpSpPr>
            <a:grpSpLocks noChangeAspect="1"/>
          </p:cNvGrpSpPr>
          <p:nvPr/>
        </p:nvGrpSpPr>
        <p:grpSpPr>
          <a:xfrm>
            <a:off x="5990584" y="1975316"/>
            <a:ext cx="4815211" cy="4003664"/>
            <a:chOff x="5299581" y="1975358"/>
            <a:chExt cx="1639327" cy="2574036"/>
          </a:xfrm>
        </p:grpSpPr>
        <p:sp>
          <p:nvSpPr>
            <p:cNvPr id="30" name="Freeform 94">
              <a:extLst>
                <a:ext uri="{FF2B5EF4-FFF2-40B4-BE49-F238E27FC236}">
                  <a16:creationId xmlns="" xmlns:mc="http://schemas.openxmlformats.org/markup-compatibility/2006" xmlns:v="urn:schemas-microsoft-com:vml" xmlns:p14="http://schemas.microsoft.com/office/powerpoint/2010/main" xmlns:a16="http://schemas.microsoft.com/office/drawing/2014/main" id="{EE9448CF-772A-449A-B809-F465279E8CC8}"/>
                </a:ext>
              </a:extLst>
            </p:cNvPr>
            <p:cNvSpPr>
              <a:spLocks noChangeArrowheads="1"/>
            </p:cNvSpPr>
            <p:nvPr/>
          </p:nvSpPr>
          <p:spPr bwMode="auto">
            <a:xfrm>
              <a:off x="5302410" y="2909961"/>
              <a:ext cx="1633668" cy="1639433"/>
            </a:xfrm>
            <a:prstGeom prst="ellipse">
              <a:avLst/>
            </a:prstGeom>
            <a:solidFill>
              <a:schemeClr val="accent1">
                <a:alpha val="80000"/>
              </a:schemeClr>
            </a:solidFill>
            <a:ln>
              <a:noFill/>
            </a:ln>
            <a:effectLst/>
          </p:spPr>
          <p:txBody>
            <a:bodyPr wrap="none" anchor="ctr"/>
            <a:lstStyle/>
            <a:p>
              <a:endParaRPr lang="en-GB" sz="1600" b="1" dirty="0">
                <a:latin typeface="Roboto Bold" charset="0"/>
              </a:endParaRPr>
            </a:p>
          </p:txBody>
        </p:sp>
        <p:sp>
          <p:nvSpPr>
            <p:cNvPr id="31" name="Freeform 102">
              <a:extLst>
                <a:ext uri="{FF2B5EF4-FFF2-40B4-BE49-F238E27FC236}">
                  <a16:creationId xmlns="" xmlns:mc="http://schemas.openxmlformats.org/markup-compatibility/2006" xmlns:v="urn:schemas-microsoft-com:vml" xmlns:p14="http://schemas.microsoft.com/office/powerpoint/2010/main" xmlns:a16="http://schemas.microsoft.com/office/drawing/2014/main" id="{927F3F44-99F6-4BAA-913B-1E80413CFE27}"/>
                </a:ext>
              </a:extLst>
            </p:cNvPr>
            <p:cNvSpPr>
              <a:spLocks noChangeArrowheads="1"/>
            </p:cNvSpPr>
            <p:nvPr/>
          </p:nvSpPr>
          <p:spPr bwMode="auto">
            <a:xfrm>
              <a:off x="5299581" y="1975358"/>
              <a:ext cx="1639327" cy="1639433"/>
            </a:xfrm>
            <a:prstGeom prst="ellipse">
              <a:avLst/>
            </a:prstGeom>
            <a:solidFill>
              <a:srgbClr val="E64D92">
                <a:alpha val="80000"/>
              </a:srgbClr>
            </a:solidFill>
            <a:ln>
              <a:noFill/>
            </a:ln>
            <a:effectLst/>
          </p:spPr>
          <p:txBody>
            <a:bodyPr wrap="none" anchor="ctr"/>
            <a:lstStyle/>
            <a:p>
              <a:endParaRPr lang="en-GB" sz="1600" b="1" dirty="0">
                <a:latin typeface="Roboto Bold" charset="0"/>
              </a:endParaRPr>
            </a:p>
          </p:txBody>
        </p:sp>
      </p:grpSp>
      <p:sp>
        <p:nvSpPr>
          <p:cNvPr id="34"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FFB04C6D-92C9-4BCE-9C7E-1F7D30156171}"/>
              </a:ext>
            </a:extLst>
          </p:cNvPr>
          <p:cNvSpPr txBox="1"/>
          <p:nvPr/>
        </p:nvSpPr>
        <p:spPr>
          <a:xfrm>
            <a:off x="6292281" y="2293760"/>
            <a:ext cx="4212433" cy="830997"/>
          </a:xfrm>
          <a:prstGeom prst="rect">
            <a:avLst/>
          </a:prstGeom>
          <a:noFill/>
        </p:spPr>
        <p:txBody>
          <a:bodyPr wrap="square" rtlCol="0" anchor="b" anchorCtr="0">
            <a:spAutoFit/>
          </a:bodyPr>
          <a:lstStyle/>
          <a:p>
            <a:pPr algn="ctr"/>
            <a:r>
              <a:rPr lang="en-GB" sz="2400" b="1" dirty="0">
                <a:solidFill>
                  <a:schemeClr val="bg1"/>
                </a:solidFill>
                <a:ea typeface="League Spartan" charset="0"/>
                <a:cs typeface="Poppins" pitchFamily="2" charset="77"/>
              </a:rPr>
              <a:t>Gerente</a:t>
            </a:r>
          </a:p>
          <a:p>
            <a:pPr algn="ctr"/>
            <a:r>
              <a:rPr lang="en-GB" sz="2400" dirty="0">
                <a:solidFill>
                  <a:schemeClr val="bg1"/>
                </a:solidFill>
                <a:ea typeface="League Spartan" charset="0"/>
                <a:cs typeface="Poppins" pitchFamily="2" charset="77"/>
              </a:rPr>
              <a:t>Es responsable de los resultados</a:t>
            </a:r>
            <a:endParaRPr lang="en-GB" sz="1600" dirty="0">
              <a:solidFill>
                <a:schemeClr val="bg1"/>
              </a:solidFill>
              <a:ea typeface="League Spartan" charset="0"/>
              <a:cs typeface="Poppins" pitchFamily="2" charset="77"/>
            </a:endParaRPr>
          </a:p>
        </p:txBody>
      </p:sp>
      <p:sp>
        <p:nvSpPr>
          <p:cNvPr id="36"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0B66E49A-95B5-41AA-99DE-EB916949D84C}"/>
              </a:ext>
            </a:extLst>
          </p:cNvPr>
          <p:cNvSpPr txBox="1"/>
          <p:nvPr/>
        </p:nvSpPr>
        <p:spPr>
          <a:xfrm>
            <a:off x="6292281" y="4649978"/>
            <a:ext cx="4231867" cy="1015663"/>
          </a:xfrm>
          <a:prstGeom prst="rect">
            <a:avLst/>
          </a:prstGeom>
          <a:noFill/>
        </p:spPr>
        <p:txBody>
          <a:bodyPr wrap="square" rtlCol="0" anchor="b" anchorCtr="0">
            <a:spAutoFit/>
          </a:bodyPr>
          <a:lstStyle/>
          <a:p>
            <a:pPr algn="ctr"/>
            <a:r>
              <a:rPr lang="en-GB" sz="2000" b="1" dirty="0">
                <a:solidFill>
                  <a:schemeClr val="bg1"/>
                </a:solidFill>
                <a:ea typeface="League Spartan" charset="0"/>
                <a:cs typeface="Poppins" pitchFamily="2" charset="77"/>
              </a:rPr>
              <a:t>Controlador</a:t>
            </a:r>
          </a:p>
          <a:p>
            <a:pPr algn="ctr"/>
            <a:r>
              <a:rPr lang="en-GB" sz="2000" dirty="0">
                <a:solidFill>
                  <a:schemeClr val="bg1"/>
                </a:solidFill>
                <a:ea typeface="League Spartan" charset="0"/>
                <a:cs typeface="Poppins" pitchFamily="2" charset="77"/>
              </a:rPr>
              <a:t>Es responsable de la </a:t>
            </a:r>
            <a:br>
              <a:rPr lang="en-GB" sz="2000" dirty="0">
                <a:solidFill>
                  <a:schemeClr val="bg1"/>
                </a:solidFill>
                <a:ea typeface="League Spartan" charset="0"/>
                <a:cs typeface="Poppins" pitchFamily="2" charset="77"/>
              </a:rPr>
            </a:br>
            <a:r>
              <a:rPr lang="en-GB" sz="2000" dirty="0">
                <a:solidFill>
                  <a:schemeClr val="bg1"/>
                </a:solidFill>
                <a:ea typeface="League Spartan" charset="0"/>
                <a:cs typeface="Poppins" pitchFamily="2" charset="77"/>
              </a:rPr>
              <a:t>transparencia de los resultados</a:t>
            </a:r>
          </a:p>
        </p:txBody>
      </p:sp>
      <p:sp>
        <p:nvSpPr>
          <p:cNvPr id="38"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DAC06822-46C0-4CD1-AB3D-773F5FB2F3F1}"/>
              </a:ext>
            </a:extLst>
          </p:cNvPr>
          <p:cNvSpPr txBox="1"/>
          <p:nvPr/>
        </p:nvSpPr>
        <p:spPr>
          <a:xfrm>
            <a:off x="6185762" y="3407648"/>
            <a:ext cx="4717205" cy="1077218"/>
          </a:xfrm>
          <a:prstGeom prst="rect">
            <a:avLst/>
          </a:prstGeom>
          <a:noFill/>
        </p:spPr>
        <p:txBody>
          <a:bodyPr wrap="square" rtlCol="0" anchor="b" anchorCtr="0">
            <a:spAutoFit/>
          </a:bodyPr>
          <a:lstStyle/>
          <a:p>
            <a:pPr algn="ctr"/>
            <a:r>
              <a:rPr lang="en-GB" sz="1600" b="1" dirty="0">
                <a:solidFill>
                  <a:schemeClr val="bg1"/>
                </a:solidFill>
                <a:ea typeface="League Spartan" charset="0"/>
                <a:cs typeface="Poppins" pitchFamily="2" charset="77"/>
              </a:rPr>
              <a:t>Diálogo</a:t>
            </a:r>
          </a:p>
          <a:p>
            <a:pPr algn="ctr"/>
            <a:r>
              <a:rPr lang="en-GB" sz="1600" dirty="0">
                <a:solidFill>
                  <a:schemeClr val="bg1"/>
                </a:solidFill>
                <a:ea typeface="League Spartan" charset="0"/>
                <a:cs typeface="Poppins" pitchFamily="2" charset="77"/>
              </a:rPr>
              <a:t>Examinar las medidas /</a:t>
            </a:r>
            <a:br>
              <a:rPr lang="en-GB" sz="1600" dirty="0">
                <a:solidFill>
                  <a:schemeClr val="bg1"/>
                </a:solidFill>
                <a:ea typeface="League Spartan" charset="0"/>
                <a:cs typeface="Poppins" pitchFamily="2" charset="77"/>
              </a:rPr>
            </a:br>
            <a:r>
              <a:rPr lang="en-GB" sz="1600" dirty="0">
                <a:solidFill>
                  <a:schemeClr val="bg1"/>
                </a:solidFill>
                <a:ea typeface="League Spartan" charset="0"/>
                <a:cs typeface="Poppins" pitchFamily="2" charset="77"/>
              </a:rPr>
              <a:t>Acordar objetivos / </a:t>
            </a:r>
            <a:br>
              <a:rPr lang="en-GB" sz="1600" dirty="0">
                <a:solidFill>
                  <a:schemeClr val="bg1"/>
                </a:solidFill>
                <a:ea typeface="League Spartan" charset="0"/>
                <a:cs typeface="Poppins" pitchFamily="2" charset="77"/>
              </a:rPr>
            </a:br>
            <a:r>
              <a:rPr lang="en-GB" sz="1600" dirty="0">
                <a:solidFill>
                  <a:schemeClr val="bg1"/>
                </a:solidFill>
                <a:ea typeface="League Spartan" charset="0"/>
                <a:cs typeface="Poppins" pitchFamily="2" charset="77"/>
              </a:rPr>
              <a:t>Mantener el rumbo</a:t>
            </a:r>
          </a:p>
        </p:txBody>
      </p:sp>
    </p:spTree>
    <p:extLst>
      <p:ext uri="{BB962C8B-B14F-4D97-AF65-F5344CB8AC3E}">
        <p14:creationId xmlns:p14="http://schemas.microsoft.com/office/powerpoint/2010/main" val="336836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 xmlns:mc="http://schemas.openxmlformats.org/markup-compatibility/2006" xmlns:v="urn:schemas-microsoft-com:vml" xmlns:p14="http://schemas.microsoft.com/office/powerpoint/2010/main" xmlns:a16="http://schemas.microsoft.com/office/drawing/2014/main"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9219"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 xmlns:v="urn:schemas-microsoft-com:vml" xmlns:p14="http://schemas.microsoft.com/office/powerpoint/2010/main" xmlns:a16="http://schemas.microsoft.com/office/drawing/2014/main"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 xmlns:mc="http://schemas.openxmlformats.org/markup-compatibility/2006" xmlns:v="urn:schemas-microsoft-com:vml" xmlns:p14="http://schemas.microsoft.com/office/powerpoint/2010/main" xmlns:a16="http://schemas.microsoft.com/office/drawing/2014/main" id="{38B4E260-12F3-4A00-968A-9E9720209DA1}"/>
              </a:ext>
            </a:extLst>
          </p:cNvPr>
          <p:cNvSpPr>
            <a:spLocks noGrp="1"/>
          </p:cNvSpPr>
          <p:nvPr>
            <p:ph type="body" sz="quarter" idx="13"/>
          </p:nvPr>
        </p:nvSpPr>
        <p:spPr>
          <a:xfrm>
            <a:off x="1948552" y="557360"/>
            <a:ext cx="9982164" cy="1320191"/>
          </a:xfrm>
        </p:spPr>
        <p:txBody>
          <a:bodyPr>
            <a:normAutofit/>
          </a:bodyPr>
          <a:lstStyle/>
          <a:p>
            <a:r>
              <a:rPr lang="en-GB" dirty="0">
                <a:latin typeface="+mj-lt"/>
              </a:rPr>
              <a:t>¿Cuál es la función de un interventor?</a:t>
            </a:r>
          </a:p>
        </p:txBody>
      </p:sp>
      <p:sp>
        <p:nvSpPr>
          <p:cNvPr id="69"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CA0AEA67-CC92-4860-A683-023595A567C6}"/>
              </a:ext>
            </a:extLst>
          </p:cNvPr>
          <p:cNvSpPr txBox="1"/>
          <p:nvPr/>
        </p:nvSpPr>
        <p:spPr>
          <a:xfrm>
            <a:off x="4125687" y="2599177"/>
            <a:ext cx="7636884" cy="3539431"/>
          </a:xfrm>
          <a:prstGeom prst="rect">
            <a:avLst/>
          </a:prstGeom>
          <a:noFill/>
        </p:spPr>
        <p:txBody>
          <a:bodyPr wrap="square" rtlCol="0" anchor="t" anchorCtr="0">
            <a:noAutofit/>
          </a:bodyPr>
          <a:lstStyle/>
          <a:p>
            <a:pPr marL="176209" indent="-176209">
              <a:buFont typeface="Arial" panose="020B0604020202020204" pitchFamily="34" charset="0"/>
              <a:buChar char="•"/>
            </a:pPr>
            <a:endParaRPr lang="en-GB" sz="1600" dirty="0">
              <a:solidFill>
                <a:schemeClr val="tx2"/>
              </a:solidFill>
              <a:ea typeface="League Spartan" charset="0"/>
              <a:cs typeface="Poppins" pitchFamily="2" charset="77"/>
            </a:endParaRPr>
          </a:p>
        </p:txBody>
      </p:sp>
      <p:sp>
        <p:nvSpPr>
          <p:cNvPr id="70"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8FEA3DFA-723D-45B7-AA60-DAC0D2A6D5F0}"/>
              </a:ext>
            </a:extLst>
          </p:cNvPr>
          <p:cNvSpPr txBox="1"/>
          <p:nvPr/>
        </p:nvSpPr>
        <p:spPr>
          <a:xfrm>
            <a:off x="4125687" y="6175587"/>
            <a:ext cx="7960969" cy="369332"/>
          </a:xfrm>
          <a:prstGeom prst="rect">
            <a:avLst/>
          </a:prstGeom>
          <a:noFill/>
        </p:spPr>
        <p:txBody>
          <a:bodyPr wrap="square" rtlCol="0" anchor="b" anchorCtr="0">
            <a:noAutofit/>
          </a:bodyPr>
          <a:lstStyle/>
          <a:p>
            <a:r>
              <a:rPr lang="en-GB" sz="2200" dirty="0">
                <a:solidFill>
                  <a:srgbClr val="44546A"/>
                </a:solidFill>
                <a:latin typeface="+mj-lt"/>
                <a:ea typeface="Open Sans Light" panose="020B0306030504020204" pitchFamily="34" charset="0"/>
                <a:cs typeface="Open Sans Light" panose="020B0306030504020204" pitchFamily="34" charset="0"/>
              </a:rPr>
              <a:t>Entre las tareas centrales del controlling está el análisis de la solvencia y la fiabilidad de sus socios comerciales. </a:t>
            </a:r>
            <a:r>
              <a:rPr lang="en-GB" sz="2200" dirty="0">
                <a:solidFill>
                  <a:schemeClr val="tx2"/>
                </a:solidFill>
                <a:latin typeface="+mj-lt"/>
                <a:ea typeface="League Spartan" charset="0"/>
                <a:cs typeface="Poppins" pitchFamily="2" charset="77"/>
              </a:rPr>
              <a:t>La información crediticia de una empresa suele consistir en</a:t>
            </a:r>
          </a:p>
          <a:p>
            <a:endParaRPr lang="en-GB" sz="2200" b="1" dirty="0">
              <a:solidFill>
                <a:schemeClr val="tx2"/>
              </a:solidFill>
              <a:latin typeface="+mj-lt"/>
              <a:ea typeface="League Spartan" charset="0"/>
              <a:cs typeface="Poppins" pitchFamily="2" charset="77"/>
            </a:endParaRPr>
          </a:p>
          <a:p>
            <a:pPr marL="176209" indent="-176209">
              <a:buFont typeface="Arial" panose="020B0604020202020204" pitchFamily="34" charset="0"/>
              <a:buChar char="•"/>
            </a:pPr>
            <a:r>
              <a:rPr lang="en-GB" sz="2200" b="1" dirty="0">
                <a:solidFill>
                  <a:schemeClr val="tx2"/>
                </a:solidFill>
                <a:latin typeface="+mj-lt"/>
                <a:ea typeface="League Spartan" charset="0"/>
                <a:cs typeface="Poppins" pitchFamily="2" charset="77"/>
              </a:rPr>
              <a:t>Información sobre la solvencia </a:t>
            </a:r>
            <a:r>
              <a:rPr lang="en-GB" sz="2200" dirty="0">
                <a:solidFill>
                  <a:schemeClr val="tx2"/>
                </a:solidFill>
                <a:latin typeface="+mj-lt"/>
                <a:ea typeface="League Spartan" charset="0"/>
                <a:cs typeface="Poppins" pitchFamily="2" charset="77"/>
              </a:rPr>
              <a:t>(índice de crédito, método de pago, calificación crediticia, crédito máximo por pedido)</a:t>
            </a:r>
          </a:p>
          <a:p>
            <a:pPr marL="176209" indent="-176209">
              <a:buFont typeface="Arial" panose="020B0604020202020204" pitchFamily="34" charset="0"/>
              <a:buChar char="•"/>
            </a:pPr>
            <a:r>
              <a:rPr lang="en-GB" sz="2200" b="1" dirty="0">
                <a:solidFill>
                  <a:schemeClr val="tx2"/>
                </a:solidFill>
                <a:latin typeface="+mj-lt"/>
                <a:ea typeface="League Spartan" charset="0"/>
                <a:cs typeface="Poppins" pitchFamily="2" charset="77"/>
              </a:rPr>
              <a:t>Información estructural </a:t>
            </a:r>
            <a:r>
              <a:rPr lang="en-GB" sz="2200" dirty="0">
                <a:solidFill>
                  <a:schemeClr val="tx2"/>
                </a:solidFill>
                <a:latin typeface="+mj-lt"/>
                <a:ea typeface="League Spartan" charset="0"/>
                <a:cs typeface="Poppins" pitchFamily="2" charset="77"/>
              </a:rPr>
              <a:t>(forma jurídica, fecha de fundación, información de registro, órganos de la empresa y participaciones, objeto de la empresa, industria)</a:t>
            </a:r>
          </a:p>
          <a:p>
            <a:pPr marL="176209" indent="-176209">
              <a:buFont typeface="Arial" panose="020B0604020202020204" pitchFamily="34" charset="0"/>
              <a:buChar char="•"/>
            </a:pPr>
            <a:r>
              <a:rPr lang="en-GB" sz="2200" b="1" dirty="0">
                <a:solidFill>
                  <a:schemeClr val="tx2"/>
                </a:solidFill>
                <a:latin typeface="+mj-lt"/>
                <a:ea typeface="League Spartan" charset="0"/>
                <a:cs typeface="Poppins" pitchFamily="2" charset="77"/>
              </a:rPr>
              <a:t>Información financiera </a:t>
            </a:r>
            <a:r>
              <a:rPr lang="en-GB" sz="2200" dirty="0">
                <a:solidFill>
                  <a:schemeClr val="tx2"/>
                </a:solidFill>
                <a:latin typeface="+mj-lt"/>
                <a:ea typeface="League Spartan" charset="0"/>
                <a:cs typeface="Poppins" pitchFamily="2" charset="77"/>
              </a:rPr>
              <a:t>(capital, volumen de negocios anual, bienes inmuebles, activos/pasivos)</a:t>
            </a:r>
          </a:p>
          <a:p>
            <a:pPr marL="176209" indent="-176209">
              <a:buFont typeface="Arial" panose="020B0604020202020204" pitchFamily="34" charset="0"/>
              <a:buChar char="•"/>
            </a:pPr>
            <a:r>
              <a:rPr lang="en-GB" sz="2200" b="1" dirty="0">
                <a:solidFill>
                  <a:schemeClr val="tx2"/>
                </a:solidFill>
                <a:latin typeface="+mj-lt"/>
                <a:ea typeface="League Spartan" charset="0"/>
                <a:cs typeface="Poppins" pitchFamily="2" charset="77"/>
              </a:rPr>
              <a:t>Otros datos </a:t>
            </a:r>
            <a:r>
              <a:rPr lang="en-GB" sz="2200" dirty="0">
                <a:solidFill>
                  <a:schemeClr val="tx2"/>
                </a:solidFill>
                <a:latin typeface="+mj-lt"/>
                <a:ea typeface="League Spartan" charset="0"/>
                <a:cs typeface="Poppins" pitchFamily="2" charset="77"/>
              </a:rPr>
              <a:t>(evolución de la empresa con la situación de los pedidos, empleados, datos bancarios, notas sobre las inversiones, historial)</a:t>
            </a:r>
          </a:p>
          <a:p>
            <a:endParaRPr lang="en-GB" b="1" dirty="0">
              <a:solidFill>
                <a:schemeClr val="tx2"/>
              </a:solidFill>
              <a:ea typeface="League Spartan" charset="0"/>
              <a:cs typeface="Poppins" pitchFamily="2" charset="77"/>
            </a:endParaRPr>
          </a:p>
        </p:txBody>
      </p:sp>
      <p:sp>
        <p:nvSpPr>
          <p:cNvPr id="80" name="Freeform 761">
            <a:extLst>
              <a:ext uri="{FF2B5EF4-FFF2-40B4-BE49-F238E27FC236}">
                <a16:creationId xmlns="" xmlns:mc="http://schemas.openxmlformats.org/markup-compatibility/2006" xmlns:v="urn:schemas-microsoft-com:vml" xmlns:p14="http://schemas.microsoft.com/office/powerpoint/2010/main" xmlns:a16="http://schemas.microsoft.com/office/drawing/2014/main" id="{9D74B385-7C33-4E00-8227-5449A848D5E1}"/>
              </a:ext>
            </a:extLst>
          </p:cNvPr>
          <p:cNvSpPr>
            <a:spLocks noChangeArrowheads="1"/>
          </p:cNvSpPr>
          <p:nvPr/>
        </p:nvSpPr>
        <p:spPr bwMode="auto">
          <a:xfrm>
            <a:off x="4252255" y="3434379"/>
            <a:ext cx="243052" cy="302640"/>
          </a:xfrm>
          <a:custGeom>
            <a:avLst/>
            <a:gdLst>
              <a:gd name="T0" fmla="*/ 196687 w 246439"/>
              <a:gd name="T1" fmla="*/ 300703 h 305466"/>
              <a:gd name="T2" fmla="*/ 14484 w 246439"/>
              <a:gd name="T3" fmla="*/ 300703 h 305466"/>
              <a:gd name="T4" fmla="*/ 83706 w 246439"/>
              <a:gd name="T5" fmla="*/ 181409 h 305466"/>
              <a:gd name="T6" fmla="*/ 124681 w 246439"/>
              <a:gd name="T7" fmla="*/ 199800 h 305466"/>
              <a:gd name="T8" fmla="*/ 142653 w 246439"/>
              <a:gd name="T9" fmla="*/ 111089 h 305466"/>
              <a:gd name="T10" fmla="*/ 164578 w 246439"/>
              <a:gd name="T11" fmla="*/ 152920 h 305466"/>
              <a:gd name="T12" fmla="*/ 144810 w 246439"/>
              <a:gd name="T13" fmla="*/ 152920 h 305466"/>
              <a:gd name="T14" fmla="*/ 173205 w 246439"/>
              <a:gd name="T15" fmla="*/ 173475 h 305466"/>
              <a:gd name="T16" fmla="*/ 156311 w 246439"/>
              <a:gd name="T17" fmla="*/ 111089 h 305466"/>
              <a:gd name="T18" fmla="*/ 182910 w 246439"/>
              <a:gd name="T19" fmla="*/ 34279 h 305466"/>
              <a:gd name="T20" fmla="*/ 185426 w 246439"/>
              <a:gd name="T21" fmla="*/ 173475 h 305466"/>
              <a:gd name="T22" fmla="*/ 163500 w 246439"/>
              <a:gd name="T23" fmla="*/ 193309 h 305466"/>
              <a:gd name="T24" fmla="*/ 98083 w 246439"/>
              <a:gd name="T25" fmla="*/ 210619 h 305466"/>
              <a:gd name="T26" fmla="*/ 34104 w 246439"/>
              <a:gd name="T27" fmla="*/ 183573 h 305466"/>
              <a:gd name="T28" fmla="*/ 198365 w 246439"/>
              <a:gd name="T29" fmla="*/ 199079 h 305466"/>
              <a:gd name="T30" fmla="*/ 66812 w 246439"/>
              <a:gd name="T31" fmla="*/ 16969 h 305466"/>
              <a:gd name="T32" fmla="*/ 25477 w 246439"/>
              <a:gd name="T33" fmla="*/ 51949 h 305466"/>
              <a:gd name="T34" fmla="*/ 85862 w 246439"/>
              <a:gd name="T35" fmla="*/ 134169 h 305466"/>
              <a:gd name="T36" fmla="*/ 40574 w 246439"/>
              <a:gd name="T37" fmla="*/ 75028 h 305466"/>
              <a:gd name="T38" fmla="*/ 60702 w 246439"/>
              <a:gd name="T39" fmla="*/ 68537 h 305466"/>
              <a:gd name="T40" fmla="*/ 67172 w 246439"/>
              <a:gd name="T41" fmla="*/ 48343 h 305466"/>
              <a:gd name="T42" fmla="*/ 109585 w 246439"/>
              <a:gd name="T43" fmla="*/ 77552 h 305466"/>
              <a:gd name="T44" fmla="*/ 94848 w 246439"/>
              <a:gd name="T45" fmla="*/ 49785 h 305466"/>
              <a:gd name="T46" fmla="*/ 101677 w 246439"/>
              <a:gd name="T47" fmla="*/ 43294 h 305466"/>
              <a:gd name="T48" fmla="*/ 95208 w 246439"/>
              <a:gd name="T49" fmla="*/ 9757 h 305466"/>
              <a:gd name="T50" fmla="*/ 121806 w 246439"/>
              <a:gd name="T51" fmla="*/ 49785 h 305466"/>
              <a:gd name="T52" fmla="*/ 121806 w 246439"/>
              <a:gd name="T53" fmla="*/ 71061 h 305466"/>
              <a:gd name="T54" fmla="*/ 71844 w 246439"/>
              <a:gd name="T55" fmla="*/ 66373 h 305466"/>
              <a:gd name="T56" fmla="*/ 92692 w 246439"/>
              <a:gd name="T57" fmla="*/ 114335 h 305466"/>
              <a:gd name="T58" fmla="*/ 79033 w 246439"/>
              <a:gd name="T59" fmla="*/ 146429 h 305466"/>
              <a:gd name="T60" fmla="*/ 37339 w 246439"/>
              <a:gd name="T61" fmla="*/ 173475 h 305466"/>
              <a:gd name="T62" fmla="*/ 74360 w 246439"/>
              <a:gd name="T63" fmla="*/ 181409 h 305466"/>
              <a:gd name="T64" fmla="*/ 135105 w 246439"/>
              <a:gd name="T65" fmla="*/ 196915 h 305466"/>
              <a:gd name="T66" fmla="*/ 137980 w 246439"/>
              <a:gd name="T67" fmla="*/ 146429 h 305466"/>
              <a:gd name="T68" fmla="*/ 130792 w 246439"/>
              <a:gd name="T69" fmla="*/ 117941 h 305466"/>
              <a:gd name="T70" fmla="*/ 162781 w 246439"/>
              <a:gd name="T71" fmla="*/ 104598 h 305466"/>
              <a:gd name="T72" fmla="*/ 107788 w 246439"/>
              <a:gd name="T73" fmla="*/ 9036 h 305466"/>
              <a:gd name="T74" fmla="*/ 176440 w 246439"/>
              <a:gd name="T75" fmla="*/ 27788 h 305466"/>
              <a:gd name="T76" fmla="*/ 205194 w 246439"/>
              <a:gd name="T77" fmla="*/ 205570 h 305466"/>
              <a:gd name="T78" fmla="*/ 158109 w 246439"/>
              <a:gd name="T79" fmla="*/ 272283 h 305466"/>
              <a:gd name="T80" fmla="*/ 52435 w 246439"/>
              <a:gd name="T81" fmla="*/ 281659 h 305466"/>
              <a:gd name="T82" fmla="*/ 100599 w 246439"/>
              <a:gd name="T83" fmla="*/ 272283 h 305466"/>
              <a:gd name="T84" fmla="*/ 5349 w 246439"/>
              <a:gd name="T85" fmla="*/ 199079 h 305466"/>
              <a:gd name="T86" fmla="*/ 17570 w 246439"/>
              <a:gd name="T87" fmla="*/ 46900 h 305466"/>
              <a:gd name="T88" fmla="*/ 63218 w 246439"/>
              <a:gd name="T89" fmla="*/ 8675 h 305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439" h="305466">
                <a:moveTo>
                  <a:pt x="19165" y="296307"/>
                </a:moveTo>
                <a:lnTo>
                  <a:pt x="192006" y="296307"/>
                </a:lnTo>
                <a:cubicBezTo>
                  <a:pt x="194527" y="296307"/>
                  <a:pt x="196687" y="298139"/>
                  <a:pt x="196687" y="300703"/>
                </a:cubicBezTo>
                <a:cubicBezTo>
                  <a:pt x="196687" y="303634"/>
                  <a:pt x="194527" y="305466"/>
                  <a:pt x="192006" y="305466"/>
                </a:cubicBezTo>
                <a:lnTo>
                  <a:pt x="19165" y="305466"/>
                </a:lnTo>
                <a:cubicBezTo>
                  <a:pt x="16645" y="305466"/>
                  <a:pt x="14484" y="303634"/>
                  <a:pt x="14484" y="300703"/>
                </a:cubicBezTo>
                <a:cubicBezTo>
                  <a:pt x="14484" y="298139"/>
                  <a:pt x="16645" y="296307"/>
                  <a:pt x="19165" y="296307"/>
                </a:cubicBezTo>
                <a:close/>
                <a:moveTo>
                  <a:pt x="86222" y="174918"/>
                </a:moveTo>
                <a:cubicBezTo>
                  <a:pt x="84784" y="176721"/>
                  <a:pt x="83706" y="178885"/>
                  <a:pt x="83706" y="181409"/>
                </a:cubicBezTo>
                <a:cubicBezTo>
                  <a:pt x="83706" y="184294"/>
                  <a:pt x="84784" y="186457"/>
                  <a:pt x="86222" y="188261"/>
                </a:cubicBezTo>
                <a:lnTo>
                  <a:pt x="99521" y="201603"/>
                </a:lnTo>
                <a:cubicBezTo>
                  <a:pt x="108147" y="201964"/>
                  <a:pt x="116414" y="201603"/>
                  <a:pt x="124681" y="199800"/>
                </a:cubicBezTo>
                <a:lnTo>
                  <a:pt x="99880" y="174918"/>
                </a:lnTo>
                <a:cubicBezTo>
                  <a:pt x="96286" y="171312"/>
                  <a:pt x="89816" y="171312"/>
                  <a:pt x="86222" y="174918"/>
                </a:cubicBezTo>
                <a:close/>
                <a:moveTo>
                  <a:pt x="142653" y="111089"/>
                </a:moveTo>
                <a:cubicBezTo>
                  <a:pt x="139059" y="114696"/>
                  <a:pt x="139059" y="120826"/>
                  <a:pt x="142653" y="124432"/>
                </a:cubicBezTo>
                <a:lnTo>
                  <a:pt x="164578" y="146429"/>
                </a:lnTo>
                <a:cubicBezTo>
                  <a:pt x="166376" y="148233"/>
                  <a:pt x="166376" y="151117"/>
                  <a:pt x="164578" y="152920"/>
                </a:cubicBezTo>
                <a:cubicBezTo>
                  <a:pt x="162781" y="154724"/>
                  <a:pt x="159906" y="154724"/>
                  <a:pt x="158109" y="152920"/>
                </a:cubicBezTo>
                <a:cubicBezTo>
                  <a:pt x="156311" y="151117"/>
                  <a:pt x="153795" y="150036"/>
                  <a:pt x="151279" y="150036"/>
                </a:cubicBezTo>
                <a:cubicBezTo>
                  <a:pt x="148763" y="150036"/>
                  <a:pt x="146247" y="151117"/>
                  <a:pt x="144810" y="152920"/>
                </a:cubicBezTo>
                <a:cubicBezTo>
                  <a:pt x="140856" y="156527"/>
                  <a:pt x="140856" y="162657"/>
                  <a:pt x="144810" y="166263"/>
                </a:cubicBezTo>
                <a:lnTo>
                  <a:pt x="161703" y="183573"/>
                </a:lnTo>
                <a:cubicBezTo>
                  <a:pt x="165657" y="180327"/>
                  <a:pt x="169610" y="177082"/>
                  <a:pt x="173205" y="173475"/>
                </a:cubicBezTo>
                <a:cubicBezTo>
                  <a:pt x="175002" y="171672"/>
                  <a:pt x="176799" y="169509"/>
                  <a:pt x="178596" y="167345"/>
                </a:cubicBezTo>
                <a:cubicBezTo>
                  <a:pt x="183988" y="161575"/>
                  <a:pt x="188301" y="154363"/>
                  <a:pt x="191895" y="146790"/>
                </a:cubicBezTo>
                <a:lnTo>
                  <a:pt x="156311" y="111089"/>
                </a:lnTo>
                <a:cubicBezTo>
                  <a:pt x="152717" y="107483"/>
                  <a:pt x="146247" y="107483"/>
                  <a:pt x="142653" y="111089"/>
                </a:cubicBezTo>
                <a:close/>
                <a:moveTo>
                  <a:pt x="201960" y="15166"/>
                </a:moveTo>
                <a:lnTo>
                  <a:pt x="182910" y="34279"/>
                </a:lnTo>
                <a:cubicBezTo>
                  <a:pt x="210945" y="64931"/>
                  <a:pt x="218493" y="108926"/>
                  <a:pt x="201600" y="147872"/>
                </a:cubicBezTo>
                <a:cubicBezTo>
                  <a:pt x="201600" y="147872"/>
                  <a:pt x="201600" y="148233"/>
                  <a:pt x="201241" y="148233"/>
                </a:cubicBezTo>
                <a:cubicBezTo>
                  <a:pt x="197287" y="157608"/>
                  <a:pt x="191895" y="165903"/>
                  <a:pt x="185426" y="173475"/>
                </a:cubicBezTo>
                <a:cubicBezTo>
                  <a:pt x="183988" y="175639"/>
                  <a:pt x="181831" y="177803"/>
                  <a:pt x="179675" y="180327"/>
                </a:cubicBezTo>
                <a:cubicBezTo>
                  <a:pt x="174643" y="185015"/>
                  <a:pt x="169610" y="189342"/>
                  <a:pt x="163860" y="192949"/>
                </a:cubicBezTo>
                <a:cubicBezTo>
                  <a:pt x="163500" y="193309"/>
                  <a:pt x="163500" y="193309"/>
                  <a:pt x="163500" y="193309"/>
                </a:cubicBezTo>
                <a:cubicBezTo>
                  <a:pt x="154874" y="199079"/>
                  <a:pt x="145169" y="203767"/>
                  <a:pt x="135105" y="206652"/>
                </a:cubicBezTo>
                <a:cubicBezTo>
                  <a:pt x="125400" y="209537"/>
                  <a:pt x="115336" y="210979"/>
                  <a:pt x="105631" y="210979"/>
                </a:cubicBezTo>
                <a:cubicBezTo>
                  <a:pt x="103115" y="210979"/>
                  <a:pt x="100599" y="210979"/>
                  <a:pt x="98083" y="210619"/>
                </a:cubicBezTo>
                <a:lnTo>
                  <a:pt x="97724" y="210979"/>
                </a:lnTo>
                <a:cubicBezTo>
                  <a:pt x="97724" y="210979"/>
                  <a:pt x="97364" y="210979"/>
                  <a:pt x="97364" y="210619"/>
                </a:cubicBezTo>
                <a:cubicBezTo>
                  <a:pt x="73642" y="209176"/>
                  <a:pt x="51357" y="199079"/>
                  <a:pt x="34104" y="183573"/>
                </a:cubicBezTo>
                <a:lnTo>
                  <a:pt x="15054" y="202324"/>
                </a:lnTo>
                <a:cubicBezTo>
                  <a:pt x="39855" y="225404"/>
                  <a:pt x="71485" y="238025"/>
                  <a:pt x="105272" y="238025"/>
                </a:cubicBezTo>
                <a:cubicBezTo>
                  <a:pt x="140496" y="238025"/>
                  <a:pt x="173564" y="223961"/>
                  <a:pt x="198365" y="199079"/>
                </a:cubicBezTo>
                <a:cubicBezTo>
                  <a:pt x="249045" y="148593"/>
                  <a:pt x="250124" y="67095"/>
                  <a:pt x="201960" y="15166"/>
                </a:cubicBezTo>
                <a:close/>
                <a:moveTo>
                  <a:pt x="95208" y="9757"/>
                </a:moveTo>
                <a:cubicBezTo>
                  <a:pt x="85503" y="10839"/>
                  <a:pt x="76158" y="13363"/>
                  <a:pt x="66812" y="16969"/>
                </a:cubicBezTo>
                <a:cubicBezTo>
                  <a:pt x="58186" y="20936"/>
                  <a:pt x="50638" y="25985"/>
                  <a:pt x="43449" y="31755"/>
                </a:cubicBezTo>
                <a:cubicBezTo>
                  <a:pt x="41652" y="33558"/>
                  <a:pt x="39136" y="35361"/>
                  <a:pt x="37339" y="37524"/>
                </a:cubicBezTo>
                <a:cubicBezTo>
                  <a:pt x="33026" y="41852"/>
                  <a:pt x="29072" y="46900"/>
                  <a:pt x="25477" y="51949"/>
                </a:cubicBezTo>
                <a:cubicBezTo>
                  <a:pt x="20445" y="59161"/>
                  <a:pt x="16851" y="67455"/>
                  <a:pt x="13975" y="75389"/>
                </a:cubicBezTo>
                <a:lnTo>
                  <a:pt x="72563" y="134169"/>
                </a:lnTo>
                <a:cubicBezTo>
                  <a:pt x="76158" y="138135"/>
                  <a:pt x="82268" y="138135"/>
                  <a:pt x="85862" y="134169"/>
                </a:cubicBezTo>
                <a:cubicBezTo>
                  <a:pt x="87660" y="132726"/>
                  <a:pt x="88738" y="129841"/>
                  <a:pt x="88738" y="127317"/>
                </a:cubicBezTo>
                <a:cubicBezTo>
                  <a:pt x="88738" y="124793"/>
                  <a:pt x="87660" y="122629"/>
                  <a:pt x="85862" y="120826"/>
                </a:cubicBezTo>
                <a:lnTo>
                  <a:pt x="40574" y="75028"/>
                </a:lnTo>
                <a:cubicBezTo>
                  <a:pt x="38776" y="73225"/>
                  <a:pt x="38776" y="70340"/>
                  <a:pt x="40574" y="68537"/>
                </a:cubicBezTo>
                <a:cubicBezTo>
                  <a:pt x="42371" y="66734"/>
                  <a:pt x="45606" y="66734"/>
                  <a:pt x="47043" y="68537"/>
                </a:cubicBezTo>
                <a:cubicBezTo>
                  <a:pt x="50638" y="72143"/>
                  <a:pt x="57108" y="72143"/>
                  <a:pt x="60702" y="68537"/>
                </a:cubicBezTo>
                <a:cubicBezTo>
                  <a:pt x="64296" y="64570"/>
                  <a:pt x="64296" y="58801"/>
                  <a:pt x="60702" y="55194"/>
                </a:cubicBezTo>
                <a:cubicBezTo>
                  <a:pt x="58545" y="53391"/>
                  <a:pt x="58545" y="50506"/>
                  <a:pt x="60702" y="48343"/>
                </a:cubicBezTo>
                <a:cubicBezTo>
                  <a:pt x="62140" y="46900"/>
                  <a:pt x="65375" y="46900"/>
                  <a:pt x="67172" y="48343"/>
                </a:cubicBezTo>
                <a:lnTo>
                  <a:pt x="67172" y="48703"/>
                </a:lnTo>
                <a:lnTo>
                  <a:pt x="95926" y="77552"/>
                </a:lnTo>
                <a:cubicBezTo>
                  <a:pt x="99521" y="81159"/>
                  <a:pt x="105991" y="81159"/>
                  <a:pt x="109585" y="77552"/>
                </a:cubicBezTo>
                <a:cubicBezTo>
                  <a:pt x="111382" y="76110"/>
                  <a:pt x="112460" y="73586"/>
                  <a:pt x="112460" y="71061"/>
                </a:cubicBezTo>
                <a:cubicBezTo>
                  <a:pt x="112460" y="68176"/>
                  <a:pt x="111382" y="66013"/>
                  <a:pt x="109585" y="64210"/>
                </a:cubicBezTo>
                <a:lnTo>
                  <a:pt x="94848" y="49785"/>
                </a:lnTo>
                <a:cubicBezTo>
                  <a:pt x="94129" y="48703"/>
                  <a:pt x="93770" y="47622"/>
                  <a:pt x="93770" y="46179"/>
                </a:cubicBezTo>
                <a:cubicBezTo>
                  <a:pt x="93770" y="45458"/>
                  <a:pt x="94129" y="44015"/>
                  <a:pt x="94848" y="43294"/>
                </a:cubicBezTo>
                <a:cubicBezTo>
                  <a:pt x="97005" y="41130"/>
                  <a:pt x="99880" y="41130"/>
                  <a:pt x="101677" y="43294"/>
                </a:cubicBezTo>
                <a:cubicBezTo>
                  <a:pt x="105272" y="46900"/>
                  <a:pt x="111382" y="46900"/>
                  <a:pt x="114976" y="43294"/>
                </a:cubicBezTo>
                <a:cubicBezTo>
                  <a:pt x="118571" y="39327"/>
                  <a:pt x="118571" y="33197"/>
                  <a:pt x="114976" y="29591"/>
                </a:cubicBezTo>
                <a:lnTo>
                  <a:pt x="95208" y="9757"/>
                </a:lnTo>
                <a:close/>
                <a:moveTo>
                  <a:pt x="107788" y="9036"/>
                </a:moveTo>
                <a:lnTo>
                  <a:pt x="121806" y="23100"/>
                </a:lnTo>
                <a:cubicBezTo>
                  <a:pt x="128994" y="30312"/>
                  <a:pt x="128994" y="42212"/>
                  <a:pt x="121806" y="49785"/>
                </a:cubicBezTo>
                <a:cubicBezTo>
                  <a:pt x="118930" y="51949"/>
                  <a:pt x="116055" y="53752"/>
                  <a:pt x="112820" y="54473"/>
                </a:cubicBezTo>
                <a:lnTo>
                  <a:pt x="116055" y="57719"/>
                </a:lnTo>
                <a:cubicBezTo>
                  <a:pt x="119649" y="60964"/>
                  <a:pt x="121806" y="66013"/>
                  <a:pt x="121806" y="71061"/>
                </a:cubicBezTo>
                <a:cubicBezTo>
                  <a:pt x="121806" y="76110"/>
                  <a:pt x="119649" y="80798"/>
                  <a:pt x="116055" y="84404"/>
                </a:cubicBezTo>
                <a:cubicBezTo>
                  <a:pt x="108866" y="91616"/>
                  <a:pt x="97005" y="91616"/>
                  <a:pt x="89816" y="84404"/>
                </a:cubicBezTo>
                <a:lnTo>
                  <a:pt x="71844" y="66373"/>
                </a:lnTo>
                <a:cubicBezTo>
                  <a:pt x="71126" y="69619"/>
                  <a:pt x="69328" y="72504"/>
                  <a:pt x="67172" y="75028"/>
                </a:cubicBezTo>
                <a:cubicBezTo>
                  <a:pt x="64656" y="77552"/>
                  <a:pt x="61780" y="78995"/>
                  <a:pt x="58545" y="80077"/>
                </a:cubicBezTo>
                <a:lnTo>
                  <a:pt x="92692" y="114335"/>
                </a:lnTo>
                <a:cubicBezTo>
                  <a:pt x="95926" y="117941"/>
                  <a:pt x="98083" y="122629"/>
                  <a:pt x="98083" y="127317"/>
                </a:cubicBezTo>
                <a:cubicBezTo>
                  <a:pt x="98083" y="132726"/>
                  <a:pt x="95926" y="137054"/>
                  <a:pt x="92692" y="140660"/>
                </a:cubicBezTo>
                <a:cubicBezTo>
                  <a:pt x="89097" y="144626"/>
                  <a:pt x="84065" y="146429"/>
                  <a:pt x="79033" y="146429"/>
                </a:cubicBezTo>
                <a:cubicBezTo>
                  <a:pt x="74720" y="146429"/>
                  <a:pt x="69688" y="144626"/>
                  <a:pt x="66093" y="140660"/>
                </a:cubicBezTo>
                <a:lnTo>
                  <a:pt x="11100" y="85846"/>
                </a:lnTo>
                <a:cubicBezTo>
                  <a:pt x="4630" y="117580"/>
                  <a:pt x="13975" y="150757"/>
                  <a:pt x="37339" y="173475"/>
                </a:cubicBezTo>
                <a:cubicBezTo>
                  <a:pt x="50278" y="186818"/>
                  <a:pt x="66812" y="195473"/>
                  <a:pt x="84425" y="199440"/>
                </a:cubicBezTo>
                <a:lnTo>
                  <a:pt x="79752" y="194752"/>
                </a:lnTo>
                <a:cubicBezTo>
                  <a:pt x="76517" y="191145"/>
                  <a:pt x="74360" y="186457"/>
                  <a:pt x="74360" y="181409"/>
                </a:cubicBezTo>
                <a:cubicBezTo>
                  <a:pt x="74360" y="176721"/>
                  <a:pt x="76517" y="171672"/>
                  <a:pt x="79752" y="168427"/>
                </a:cubicBezTo>
                <a:cubicBezTo>
                  <a:pt x="87300" y="160854"/>
                  <a:pt x="99161" y="160854"/>
                  <a:pt x="106350" y="168427"/>
                </a:cubicBezTo>
                <a:lnTo>
                  <a:pt x="135105" y="196915"/>
                </a:lnTo>
                <a:cubicBezTo>
                  <a:pt x="141575" y="194752"/>
                  <a:pt x="147685" y="191867"/>
                  <a:pt x="153795" y="188621"/>
                </a:cubicBezTo>
                <a:lnTo>
                  <a:pt x="137980" y="173115"/>
                </a:lnTo>
                <a:cubicBezTo>
                  <a:pt x="130792" y="165542"/>
                  <a:pt x="130792" y="153642"/>
                  <a:pt x="137980" y="146429"/>
                </a:cubicBezTo>
                <a:cubicBezTo>
                  <a:pt x="140496" y="143905"/>
                  <a:pt x="143731" y="142463"/>
                  <a:pt x="146607" y="141381"/>
                </a:cubicBezTo>
                <a:lnTo>
                  <a:pt x="136183" y="130923"/>
                </a:lnTo>
                <a:cubicBezTo>
                  <a:pt x="132948" y="127317"/>
                  <a:pt x="130792" y="122629"/>
                  <a:pt x="130792" y="117941"/>
                </a:cubicBezTo>
                <a:cubicBezTo>
                  <a:pt x="130792" y="112892"/>
                  <a:pt x="132948" y="107844"/>
                  <a:pt x="136183" y="104598"/>
                </a:cubicBezTo>
                <a:cubicBezTo>
                  <a:pt x="139777" y="100992"/>
                  <a:pt x="144450" y="99189"/>
                  <a:pt x="149482" y="99189"/>
                </a:cubicBezTo>
                <a:cubicBezTo>
                  <a:pt x="154514" y="99189"/>
                  <a:pt x="159187" y="100992"/>
                  <a:pt x="162781" y="104598"/>
                </a:cubicBezTo>
                <a:lnTo>
                  <a:pt x="195849" y="137414"/>
                </a:lnTo>
                <a:cubicBezTo>
                  <a:pt x="208070" y="102795"/>
                  <a:pt x="199443" y="63849"/>
                  <a:pt x="173205" y="37524"/>
                </a:cubicBezTo>
                <a:cubicBezTo>
                  <a:pt x="155593" y="19854"/>
                  <a:pt x="132229" y="9757"/>
                  <a:pt x="107788" y="9036"/>
                </a:cubicBezTo>
                <a:close/>
                <a:moveTo>
                  <a:pt x="96286" y="381"/>
                </a:moveTo>
                <a:lnTo>
                  <a:pt x="96645" y="381"/>
                </a:lnTo>
                <a:cubicBezTo>
                  <a:pt x="125760" y="-2143"/>
                  <a:pt x="154874" y="7954"/>
                  <a:pt x="176440" y="27788"/>
                </a:cubicBezTo>
                <a:lnTo>
                  <a:pt x="198365" y="5430"/>
                </a:lnTo>
                <a:cubicBezTo>
                  <a:pt x="200162" y="3627"/>
                  <a:pt x="203397" y="3627"/>
                  <a:pt x="205194" y="5430"/>
                </a:cubicBezTo>
                <a:cubicBezTo>
                  <a:pt x="260188" y="60604"/>
                  <a:pt x="260188" y="150396"/>
                  <a:pt x="205194" y="205570"/>
                </a:cubicBezTo>
                <a:cubicBezTo>
                  <a:pt x="179315" y="231174"/>
                  <a:pt x="145888" y="245959"/>
                  <a:pt x="109944" y="247040"/>
                </a:cubicBezTo>
                <a:lnTo>
                  <a:pt x="109944" y="272283"/>
                </a:lnTo>
                <a:lnTo>
                  <a:pt x="158109" y="272283"/>
                </a:lnTo>
                <a:cubicBezTo>
                  <a:pt x="160265" y="272283"/>
                  <a:pt x="162422" y="274447"/>
                  <a:pt x="162422" y="276971"/>
                </a:cubicBezTo>
                <a:cubicBezTo>
                  <a:pt x="162422" y="279496"/>
                  <a:pt x="160265" y="281659"/>
                  <a:pt x="158109" y="281659"/>
                </a:cubicBezTo>
                <a:lnTo>
                  <a:pt x="52435" y="281659"/>
                </a:lnTo>
                <a:cubicBezTo>
                  <a:pt x="49919" y="281659"/>
                  <a:pt x="47762" y="279496"/>
                  <a:pt x="47762" y="276971"/>
                </a:cubicBezTo>
                <a:cubicBezTo>
                  <a:pt x="47762" y="274447"/>
                  <a:pt x="49919" y="272283"/>
                  <a:pt x="52435" y="272283"/>
                </a:cubicBezTo>
                <a:lnTo>
                  <a:pt x="100599" y="272283"/>
                </a:lnTo>
                <a:lnTo>
                  <a:pt x="100599" y="247040"/>
                </a:lnTo>
                <a:cubicBezTo>
                  <a:pt x="64656" y="245959"/>
                  <a:pt x="30869" y="231174"/>
                  <a:pt x="5349" y="205570"/>
                </a:cubicBezTo>
                <a:cubicBezTo>
                  <a:pt x="3551" y="203767"/>
                  <a:pt x="3551" y="200882"/>
                  <a:pt x="5349" y="199079"/>
                </a:cubicBezTo>
                <a:lnTo>
                  <a:pt x="27634" y="176721"/>
                </a:lnTo>
                <a:cubicBezTo>
                  <a:pt x="2833" y="149675"/>
                  <a:pt x="-6153" y="111089"/>
                  <a:pt x="4270" y="75389"/>
                </a:cubicBezTo>
                <a:cubicBezTo>
                  <a:pt x="7146" y="65292"/>
                  <a:pt x="11459" y="55555"/>
                  <a:pt x="17570" y="46900"/>
                </a:cubicBezTo>
                <a:cubicBezTo>
                  <a:pt x="21524" y="41130"/>
                  <a:pt x="25837" y="35361"/>
                  <a:pt x="30869" y="31033"/>
                </a:cubicBezTo>
                <a:cubicBezTo>
                  <a:pt x="33026" y="28509"/>
                  <a:pt x="35542" y="26345"/>
                  <a:pt x="37339" y="24542"/>
                </a:cubicBezTo>
                <a:cubicBezTo>
                  <a:pt x="45246" y="18051"/>
                  <a:pt x="53873" y="13003"/>
                  <a:pt x="63218" y="8675"/>
                </a:cubicBezTo>
                <a:cubicBezTo>
                  <a:pt x="73642" y="3987"/>
                  <a:pt x="84784" y="1102"/>
                  <a:pt x="96286" y="381"/>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81" name="Freeform 760">
            <a:extLst>
              <a:ext uri="{FF2B5EF4-FFF2-40B4-BE49-F238E27FC236}">
                <a16:creationId xmlns="" xmlns:mc="http://schemas.openxmlformats.org/markup-compatibility/2006" xmlns:v="urn:schemas-microsoft-com:vml" xmlns:p14="http://schemas.microsoft.com/office/powerpoint/2010/main" xmlns:a16="http://schemas.microsoft.com/office/drawing/2014/main" id="{5FF15F36-72C1-4D5C-930B-76CEEAE0D437}"/>
              </a:ext>
            </a:extLst>
          </p:cNvPr>
          <p:cNvSpPr>
            <a:spLocks noChangeArrowheads="1"/>
          </p:cNvSpPr>
          <p:nvPr/>
        </p:nvSpPr>
        <p:spPr bwMode="auto">
          <a:xfrm>
            <a:off x="6939634" y="2307533"/>
            <a:ext cx="302639" cy="265007"/>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82" name="Freeform 759">
            <a:extLst>
              <a:ext uri="{FF2B5EF4-FFF2-40B4-BE49-F238E27FC236}">
                <a16:creationId xmlns="" xmlns:mc="http://schemas.openxmlformats.org/markup-compatibility/2006" xmlns:v="urn:schemas-microsoft-com:vml" xmlns:p14="http://schemas.microsoft.com/office/powerpoint/2010/main" xmlns:a16="http://schemas.microsoft.com/office/drawing/2014/main" id="{D406C4F6-6E9B-4559-992C-16AF94B72957}"/>
              </a:ext>
            </a:extLst>
          </p:cNvPr>
          <p:cNvSpPr>
            <a:spLocks noChangeArrowheads="1"/>
          </p:cNvSpPr>
          <p:nvPr/>
        </p:nvSpPr>
        <p:spPr bwMode="auto">
          <a:xfrm>
            <a:off x="6941199" y="3477155"/>
            <a:ext cx="301072" cy="219532"/>
          </a:xfrm>
          <a:custGeom>
            <a:avLst/>
            <a:gdLst>
              <a:gd name="T0" fmla="*/ 29833 w 304441"/>
              <a:gd name="T1" fmla="*/ 184188 h 221888"/>
              <a:gd name="T2" fmla="*/ 129037 w 304441"/>
              <a:gd name="T3" fmla="*/ 198325 h 221888"/>
              <a:gd name="T4" fmla="*/ 143055 w 304441"/>
              <a:gd name="T5" fmla="*/ 212463 h 221888"/>
              <a:gd name="T6" fmla="*/ 170731 w 304441"/>
              <a:gd name="T7" fmla="*/ 203038 h 221888"/>
              <a:gd name="T8" fmla="*/ 281077 w 304441"/>
              <a:gd name="T9" fmla="*/ 198325 h 221888"/>
              <a:gd name="T10" fmla="*/ 155635 w 304441"/>
              <a:gd name="T11" fmla="*/ 192888 h 221888"/>
              <a:gd name="T12" fmla="*/ 80962 w 304441"/>
              <a:gd name="T13" fmla="*/ 171681 h 221888"/>
              <a:gd name="T14" fmla="*/ 43851 w 304441"/>
              <a:gd name="T15" fmla="*/ 169688 h 221888"/>
              <a:gd name="T16" fmla="*/ 51758 w 304441"/>
              <a:gd name="T17" fmla="*/ 148663 h 221888"/>
              <a:gd name="T18" fmla="*/ 153119 w 304441"/>
              <a:gd name="T19" fmla="*/ 182013 h 221888"/>
              <a:gd name="T20" fmla="*/ 282156 w 304441"/>
              <a:gd name="T21" fmla="*/ 178388 h 221888"/>
              <a:gd name="T22" fmla="*/ 299768 w 304441"/>
              <a:gd name="T23" fmla="*/ 198325 h 221888"/>
              <a:gd name="T24" fmla="*/ 299768 w 304441"/>
              <a:gd name="T25" fmla="*/ 207750 h 221888"/>
              <a:gd name="T26" fmla="*/ 161386 w 304441"/>
              <a:gd name="T27" fmla="*/ 221888 h 221888"/>
              <a:gd name="T28" fmla="*/ 125083 w 304441"/>
              <a:gd name="T29" fmla="*/ 207750 h 221888"/>
              <a:gd name="T30" fmla="*/ 0 w 304441"/>
              <a:gd name="T31" fmla="*/ 203038 h 221888"/>
              <a:gd name="T32" fmla="*/ 13299 w 304441"/>
              <a:gd name="T33" fmla="*/ 198325 h 221888"/>
              <a:gd name="T34" fmla="*/ 24801 w 304441"/>
              <a:gd name="T35" fmla="*/ 176213 h 221888"/>
              <a:gd name="T36" fmla="*/ 44210 w 304441"/>
              <a:gd name="T37" fmla="*/ 143225 h 221888"/>
              <a:gd name="T38" fmla="*/ 180542 w 304441"/>
              <a:gd name="T39" fmla="*/ 8980 h 221888"/>
              <a:gd name="T40" fmla="*/ 179463 w 304441"/>
              <a:gd name="T41" fmla="*/ 76513 h 221888"/>
              <a:gd name="T42" fmla="*/ 216143 w 304441"/>
              <a:gd name="T43" fmla="*/ 99144 h 221888"/>
              <a:gd name="T44" fmla="*/ 258577 w 304441"/>
              <a:gd name="T45" fmla="*/ 81183 h 221888"/>
              <a:gd name="T46" fmla="*/ 240597 w 304441"/>
              <a:gd name="T47" fmla="*/ 60708 h 221888"/>
              <a:gd name="T48" fmla="*/ 242755 w 304441"/>
              <a:gd name="T49" fmla="*/ 49213 h 221888"/>
              <a:gd name="T50" fmla="*/ 217941 w 304441"/>
              <a:gd name="T51" fmla="*/ 38436 h 221888"/>
              <a:gd name="T52" fmla="*/ 210389 w 304441"/>
              <a:gd name="T53" fmla="*/ 35562 h 221888"/>
              <a:gd name="T54" fmla="*/ 180542 w 304441"/>
              <a:gd name="T55" fmla="*/ 0 h 221888"/>
              <a:gd name="T56" fmla="*/ 228010 w 304441"/>
              <a:gd name="T57" fmla="*/ 25145 h 221888"/>
              <a:gd name="T58" fmla="*/ 251026 w 304441"/>
              <a:gd name="T59" fmla="*/ 55679 h 221888"/>
              <a:gd name="T60" fmla="*/ 240237 w 304441"/>
              <a:gd name="T61" fmla="*/ 108483 h 221888"/>
              <a:gd name="T62" fmla="*/ 221897 w 304441"/>
              <a:gd name="T63" fmla="*/ 119260 h 221888"/>
              <a:gd name="T64" fmla="*/ 208591 w 304441"/>
              <a:gd name="T65" fmla="*/ 147279 h 221888"/>
              <a:gd name="T66" fmla="*/ 204995 w 304441"/>
              <a:gd name="T67" fmla="*/ 139376 h 221888"/>
              <a:gd name="T68" fmla="*/ 174788 w 304441"/>
              <a:gd name="T69" fmla="*/ 89086 h 221888"/>
              <a:gd name="T70" fmla="*/ 169394 w 304441"/>
              <a:gd name="T71" fmla="*/ 83697 h 221888"/>
              <a:gd name="T72" fmla="*/ 132353 w 304441"/>
              <a:gd name="T73" fmla="*/ 38795 h 221888"/>
              <a:gd name="T74" fmla="*/ 91717 w 304441"/>
              <a:gd name="T75" fmla="*/ 75435 h 221888"/>
              <a:gd name="T76" fmla="*/ 74456 w 304441"/>
              <a:gd name="T77" fmla="*/ 69688 h 221888"/>
              <a:gd name="T78" fmla="*/ 57914 w 304441"/>
              <a:gd name="T79" fmla="*/ 97707 h 221888"/>
              <a:gd name="T80" fmla="*/ 54677 w 304441"/>
              <a:gd name="T81" fmla="*/ 104532 h 221888"/>
              <a:gd name="T82" fmla="*/ 31662 w 304441"/>
              <a:gd name="T83" fmla="*/ 131833 h 221888"/>
              <a:gd name="T84" fmla="*/ 47485 w 304441"/>
              <a:gd name="T85" fmla="*/ 96988 h 221888"/>
              <a:gd name="T86" fmla="*/ 74456 w 304441"/>
              <a:gd name="T87" fmla="*/ 60348 h 221888"/>
              <a:gd name="T88" fmla="*/ 132353 w 304441"/>
              <a:gd name="T89" fmla="*/ 29456 h 221888"/>
              <a:gd name="T90" fmla="*/ 180542 w 304441"/>
              <a:gd name="T91" fmla="*/ 0 h 22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441" h="221888">
                <a:moveTo>
                  <a:pt x="80962" y="171681"/>
                </a:moveTo>
                <a:cubicBezTo>
                  <a:pt x="56970" y="173947"/>
                  <a:pt x="35764" y="181831"/>
                  <a:pt x="29833" y="184188"/>
                </a:cubicBezTo>
                <a:lnTo>
                  <a:pt x="23363" y="198325"/>
                </a:lnTo>
                <a:lnTo>
                  <a:pt x="129037" y="198325"/>
                </a:lnTo>
                <a:cubicBezTo>
                  <a:pt x="131553" y="198325"/>
                  <a:pt x="133709" y="200500"/>
                  <a:pt x="133709" y="203038"/>
                </a:cubicBezTo>
                <a:cubicBezTo>
                  <a:pt x="133709" y="208113"/>
                  <a:pt x="138023" y="212463"/>
                  <a:pt x="143055" y="212463"/>
                </a:cubicBezTo>
                <a:lnTo>
                  <a:pt x="161386" y="212463"/>
                </a:lnTo>
                <a:cubicBezTo>
                  <a:pt x="166418" y="212463"/>
                  <a:pt x="170731" y="208113"/>
                  <a:pt x="170731" y="203038"/>
                </a:cubicBezTo>
                <a:cubicBezTo>
                  <a:pt x="170731" y="200500"/>
                  <a:pt x="172888" y="198325"/>
                  <a:pt x="175404" y="198325"/>
                </a:cubicBezTo>
                <a:lnTo>
                  <a:pt x="281077" y="198325"/>
                </a:lnTo>
                <a:lnTo>
                  <a:pt x="274608" y="184188"/>
                </a:lnTo>
                <a:cubicBezTo>
                  <a:pt x="262746" y="179475"/>
                  <a:pt x="189781" y="152650"/>
                  <a:pt x="155635" y="192888"/>
                </a:cubicBezTo>
                <a:cubicBezTo>
                  <a:pt x="153838" y="194700"/>
                  <a:pt x="150243" y="194700"/>
                  <a:pt x="148806" y="192888"/>
                </a:cubicBezTo>
                <a:cubicBezTo>
                  <a:pt x="131733" y="172769"/>
                  <a:pt x="104955" y="169416"/>
                  <a:pt x="80962" y="171681"/>
                </a:cubicBezTo>
                <a:close/>
                <a:moveTo>
                  <a:pt x="51758" y="148663"/>
                </a:moveTo>
                <a:lnTo>
                  <a:pt x="43851" y="169688"/>
                </a:lnTo>
                <a:cubicBezTo>
                  <a:pt x="65058" y="163163"/>
                  <a:pt x="99923" y="156275"/>
                  <a:pt x="129037" y="167875"/>
                </a:cubicBezTo>
                <a:cubicBezTo>
                  <a:pt x="114300" y="155550"/>
                  <a:pt x="89858" y="143950"/>
                  <a:pt x="51758" y="148663"/>
                </a:cubicBezTo>
                <a:close/>
                <a:moveTo>
                  <a:pt x="47805" y="139963"/>
                </a:moveTo>
                <a:cubicBezTo>
                  <a:pt x="113941" y="130175"/>
                  <a:pt x="144133" y="167150"/>
                  <a:pt x="153119" y="182013"/>
                </a:cubicBezTo>
                <a:cubicBezTo>
                  <a:pt x="196251" y="140688"/>
                  <a:pt x="276405" y="174400"/>
                  <a:pt x="279640" y="176213"/>
                </a:cubicBezTo>
                <a:cubicBezTo>
                  <a:pt x="280718" y="176575"/>
                  <a:pt x="281437" y="177663"/>
                  <a:pt x="282156" y="178388"/>
                </a:cubicBezTo>
                <a:lnTo>
                  <a:pt x="291141" y="198325"/>
                </a:lnTo>
                <a:lnTo>
                  <a:pt x="299768" y="198325"/>
                </a:lnTo>
                <a:cubicBezTo>
                  <a:pt x="302643" y="198325"/>
                  <a:pt x="304441" y="200500"/>
                  <a:pt x="304441" y="203038"/>
                </a:cubicBezTo>
                <a:cubicBezTo>
                  <a:pt x="304441" y="205575"/>
                  <a:pt x="302643" y="207750"/>
                  <a:pt x="299768" y="207750"/>
                </a:cubicBezTo>
                <a:lnTo>
                  <a:pt x="179358" y="207750"/>
                </a:lnTo>
                <a:cubicBezTo>
                  <a:pt x="177201" y="215725"/>
                  <a:pt x="170012" y="221888"/>
                  <a:pt x="161386" y="221888"/>
                </a:cubicBezTo>
                <a:lnTo>
                  <a:pt x="143055" y="221888"/>
                </a:lnTo>
                <a:cubicBezTo>
                  <a:pt x="134428" y="221888"/>
                  <a:pt x="127240" y="215725"/>
                  <a:pt x="125083" y="207750"/>
                </a:cubicBezTo>
                <a:lnTo>
                  <a:pt x="4673" y="207750"/>
                </a:lnTo>
                <a:cubicBezTo>
                  <a:pt x="1797" y="207750"/>
                  <a:pt x="0" y="205575"/>
                  <a:pt x="0" y="203038"/>
                </a:cubicBezTo>
                <a:cubicBezTo>
                  <a:pt x="0" y="200500"/>
                  <a:pt x="1797" y="198325"/>
                  <a:pt x="4673" y="198325"/>
                </a:cubicBezTo>
                <a:lnTo>
                  <a:pt x="13299" y="198325"/>
                </a:lnTo>
                <a:lnTo>
                  <a:pt x="22285" y="178388"/>
                </a:lnTo>
                <a:cubicBezTo>
                  <a:pt x="23004" y="177663"/>
                  <a:pt x="23723" y="176575"/>
                  <a:pt x="24801" y="176213"/>
                </a:cubicBezTo>
                <a:cubicBezTo>
                  <a:pt x="25160" y="175850"/>
                  <a:pt x="28395" y="174763"/>
                  <a:pt x="32708" y="172950"/>
                </a:cubicBezTo>
                <a:lnTo>
                  <a:pt x="44210" y="143225"/>
                </a:lnTo>
                <a:cubicBezTo>
                  <a:pt x="44570" y="141413"/>
                  <a:pt x="46008" y="140325"/>
                  <a:pt x="47805" y="139963"/>
                </a:cubicBezTo>
                <a:close/>
                <a:moveTo>
                  <a:pt x="180542" y="8980"/>
                </a:moveTo>
                <a:cubicBezTo>
                  <a:pt x="165797" y="8980"/>
                  <a:pt x="153571" y="19757"/>
                  <a:pt x="150694" y="33407"/>
                </a:cubicBezTo>
                <a:cubicBezTo>
                  <a:pt x="167595" y="40591"/>
                  <a:pt x="179463" y="57115"/>
                  <a:pt x="179463" y="76513"/>
                </a:cubicBezTo>
                <a:cubicBezTo>
                  <a:pt x="179463" y="77591"/>
                  <a:pt x="179463" y="78309"/>
                  <a:pt x="179463" y="79028"/>
                </a:cubicBezTo>
                <a:cubicBezTo>
                  <a:pt x="195286" y="78309"/>
                  <a:pt x="208951" y="86571"/>
                  <a:pt x="216143" y="99144"/>
                </a:cubicBezTo>
                <a:lnTo>
                  <a:pt x="240237" y="99144"/>
                </a:lnTo>
                <a:cubicBezTo>
                  <a:pt x="250666" y="99144"/>
                  <a:pt x="258577" y="91241"/>
                  <a:pt x="258577" y="81183"/>
                </a:cubicBezTo>
                <a:cubicBezTo>
                  <a:pt x="258577" y="72202"/>
                  <a:pt x="252464" y="64659"/>
                  <a:pt x="243833" y="63222"/>
                </a:cubicBezTo>
                <a:cubicBezTo>
                  <a:pt x="242395" y="62863"/>
                  <a:pt x="241316" y="62144"/>
                  <a:pt x="240597" y="60708"/>
                </a:cubicBezTo>
                <a:cubicBezTo>
                  <a:pt x="239878" y="59271"/>
                  <a:pt x="239878" y="57834"/>
                  <a:pt x="240597" y="56397"/>
                </a:cubicBezTo>
                <a:cubicBezTo>
                  <a:pt x="242035" y="54242"/>
                  <a:pt x="242755" y="51727"/>
                  <a:pt x="242755" y="49213"/>
                </a:cubicBezTo>
                <a:cubicBezTo>
                  <a:pt x="242755" y="41310"/>
                  <a:pt x="236281" y="34485"/>
                  <a:pt x="228010" y="34485"/>
                </a:cubicBezTo>
                <a:cubicBezTo>
                  <a:pt x="224414" y="34485"/>
                  <a:pt x="220818" y="35922"/>
                  <a:pt x="217941" y="38436"/>
                </a:cubicBezTo>
                <a:cubicBezTo>
                  <a:pt x="216862" y="39514"/>
                  <a:pt x="215064" y="39873"/>
                  <a:pt x="213266" y="39155"/>
                </a:cubicBezTo>
                <a:cubicBezTo>
                  <a:pt x="211828" y="38795"/>
                  <a:pt x="210749" y="37358"/>
                  <a:pt x="210389" y="35562"/>
                </a:cubicBezTo>
                <a:cubicBezTo>
                  <a:pt x="208591" y="20475"/>
                  <a:pt x="195645" y="8980"/>
                  <a:pt x="180542" y="8980"/>
                </a:cubicBezTo>
                <a:close/>
                <a:moveTo>
                  <a:pt x="180542" y="0"/>
                </a:moveTo>
                <a:cubicBezTo>
                  <a:pt x="197803" y="0"/>
                  <a:pt x="212907" y="11495"/>
                  <a:pt x="217941" y="27660"/>
                </a:cubicBezTo>
                <a:cubicBezTo>
                  <a:pt x="221178" y="25864"/>
                  <a:pt x="224414" y="25145"/>
                  <a:pt x="228010" y="25145"/>
                </a:cubicBezTo>
                <a:cubicBezTo>
                  <a:pt x="241316" y="25145"/>
                  <a:pt x="252104" y="35922"/>
                  <a:pt x="252104" y="49213"/>
                </a:cubicBezTo>
                <a:cubicBezTo>
                  <a:pt x="252104" y="51368"/>
                  <a:pt x="251385" y="53523"/>
                  <a:pt x="251026" y="55679"/>
                </a:cubicBezTo>
                <a:cubicBezTo>
                  <a:pt x="261095" y="59989"/>
                  <a:pt x="267927" y="70047"/>
                  <a:pt x="267927" y="81183"/>
                </a:cubicBezTo>
                <a:cubicBezTo>
                  <a:pt x="267927" y="96270"/>
                  <a:pt x="255701" y="108483"/>
                  <a:pt x="240237" y="108483"/>
                </a:cubicBezTo>
                <a:lnTo>
                  <a:pt x="220459" y="108483"/>
                </a:lnTo>
                <a:cubicBezTo>
                  <a:pt x="221178" y="112075"/>
                  <a:pt x="221897" y="115668"/>
                  <a:pt x="221897" y="119260"/>
                </a:cubicBezTo>
                <a:cubicBezTo>
                  <a:pt x="221897" y="128959"/>
                  <a:pt x="218301" y="138298"/>
                  <a:pt x="212187" y="145483"/>
                </a:cubicBezTo>
                <a:cubicBezTo>
                  <a:pt x="211109" y="146560"/>
                  <a:pt x="210030" y="147279"/>
                  <a:pt x="208591" y="147279"/>
                </a:cubicBezTo>
                <a:cubicBezTo>
                  <a:pt x="207512" y="147279"/>
                  <a:pt x="206434" y="146560"/>
                  <a:pt x="205714" y="146201"/>
                </a:cubicBezTo>
                <a:cubicBezTo>
                  <a:pt x="203557" y="144405"/>
                  <a:pt x="203557" y="141531"/>
                  <a:pt x="204995" y="139376"/>
                </a:cubicBezTo>
                <a:cubicBezTo>
                  <a:pt x="210030" y="133629"/>
                  <a:pt x="212547" y="126803"/>
                  <a:pt x="212547" y="119260"/>
                </a:cubicBezTo>
                <a:cubicBezTo>
                  <a:pt x="212547" y="100221"/>
                  <a:pt x="194926" y="84775"/>
                  <a:pt x="174788" y="89086"/>
                </a:cubicBezTo>
                <a:cubicBezTo>
                  <a:pt x="173349" y="89445"/>
                  <a:pt x="171911" y="88726"/>
                  <a:pt x="170832" y="87649"/>
                </a:cubicBezTo>
                <a:cubicBezTo>
                  <a:pt x="169753" y="86571"/>
                  <a:pt x="169034" y="85134"/>
                  <a:pt x="169394" y="83697"/>
                </a:cubicBezTo>
                <a:cubicBezTo>
                  <a:pt x="169753" y="81183"/>
                  <a:pt x="170113" y="79028"/>
                  <a:pt x="170113" y="76513"/>
                </a:cubicBezTo>
                <a:cubicBezTo>
                  <a:pt x="170113" y="55679"/>
                  <a:pt x="153211" y="38795"/>
                  <a:pt x="132353" y="38795"/>
                </a:cubicBezTo>
                <a:cubicBezTo>
                  <a:pt x="113294" y="38795"/>
                  <a:pt x="97111" y="53164"/>
                  <a:pt x="94954" y="71843"/>
                </a:cubicBezTo>
                <a:cubicBezTo>
                  <a:pt x="94594" y="73639"/>
                  <a:pt x="93515" y="75076"/>
                  <a:pt x="91717" y="75435"/>
                </a:cubicBezTo>
                <a:cubicBezTo>
                  <a:pt x="90279" y="75795"/>
                  <a:pt x="88121" y="75795"/>
                  <a:pt x="87042" y="74717"/>
                </a:cubicBezTo>
                <a:cubicBezTo>
                  <a:pt x="83806" y="71484"/>
                  <a:pt x="79131" y="69688"/>
                  <a:pt x="74456" y="69688"/>
                </a:cubicBezTo>
                <a:cubicBezTo>
                  <a:pt x="64027" y="69688"/>
                  <a:pt x="55396" y="78309"/>
                  <a:pt x="55396" y="88726"/>
                </a:cubicBezTo>
                <a:cubicBezTo>
                  <a:pt x="55396" y="91959"/>
                  <a:pt x="56475" y="94833"/>
                  <a:pt x="57914" y="97707"/>
                </a:cubicBezTo>
                <a:cubicBezTo>
                  <a:pt x="58633" y="99144"/>
                  <a:pt x="58633" y="100581"/>
                  <a:pt x="57914" y="102017"/>
                </a:cubicBezTo>
                <a:cubicBezTo>
                  <a:pt x="57554" y="103454"/>
                  <a:pt x="56116" y="104532"/>
                  <a:pt x="54677" y="104532"/>
                </a:cubicBezTo>
                <a:cubicBezTo>
                  <a:pt x="43889" y="106687"/>
                  <a:pt x="35977" y="116386"/>
                  <a:pt x="35977" y="127163"/>
                </a:cubicBezTo>
                <a:cubicBezTo>
                  <a:pt x="35977" y="130036"/>
                  <a:pt x="34179" y="131833"/>
                  <a:pt x="31662" y="131833"/>
                </a:cubicBezTo>
                <a:cubicBezTo>
                  <a:pt x="28785" y="131833"/>
                  <a:pt x="26987" y="130036"/>
                  <a:pt x="26987" y="127163"/>
                </a:cubicBezTo>
                <a:cubicBezTo>
                  <a:pt x="26987" y="113872"/>
                  <a:pt x="35258" y="102017"/>
                  <a:pt x="47485" y="96988"/>
                </a:cubicBezTo>
                <a:cubicBezTo>
                  <a:pt x="46766" y="94474"/>
                  <a:pt x="46406" y="91241"/>
                  <a:pt x="46406" y="88726"/>
                </a:cubicBezTo>
                <a:cubicBezTo>
                  <a:pt x="46406" y="72921"/>
                  <a:pt x="58993" y="60348"/>
                  <a:pt x="74456" y="60348"/>
                </a:cubicBezTo>
                <a:cubicBezTo>
                  <a:pt x="78771" y="60348"/>
                  <a:pt x="83087" y="61426"/>
                  <a:pt x="87042" y="63581"/>
                </a:cubicBezTo>
                <a:cubicBezTo>
                  <a:pt x="92796" y="43824"/>
                  <a:pt x="111136" y="29456"/>
                  <a:pt x="132353" y="29456"/>
                </a:cubicBezTo>
                <a:cubicBezTo>
                  <a:pt x="135590" y="29456"/>
                  <a:pt x="138826" y="30174"/>
                  <a:pt x="142063" y="30533"/>
                </a:cubicBezTo>
                <a:cubicBezTo>
                  <a:pt x="146019" y="13291"/>
                  <a:pt x="161482" y="0"/>
                  <a:pt x="180542" y="0"/>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35" name="Subtitle 2">
            <a:extLst>
              <a:ext uri="{FF2B5EF4-FFF2-40B4-BE49-F238E27FC236}">
                <a16:creationId xmlns="" xmlns:mc="http://schemas.openxmlformats.org/markup-compatibility/2006" xmlns:v="urn:schemas-microsoft-com:vml" xmlns:p14="http://schemas.microsoft.com/office/powerpoint/2010/main" xmlns:a16="http://schemas.microsoft.com/office/drawing/2014/main" id="{F523934D-2304-4749-9210-256C0ED450E5}"/>
              </a:ext>
            </a:extLst>
          </p:cNvPr>
          <p:cNvSpPr txBox="1">
            <a:spLocks/>
          </p:cNvSpPr>
          <p:nvPr/>
        </p:nvSpPr>
        <p:spPr>
          <a:xfrm>
            <a:off x="246415" y="2407231"/>
            <a:ext cx="2520436" cy="420933"/>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endParaRPr lang="en-GB" sz="2200" dirty="0">
              <a:solidFill>
                <a:srgbClr val="44546A"/>
              </a:solidFill>
              <a:latin typeface="+mj-lt"/>
              <a:ea typeface="Open Sans Light" panose="020B0306030504020204" pitchFamily="34" charset="0"/>
              <a:cs typeface="Open Sans Light" panose="020B0306030504020204" pitchFamily="34" charset="0"/>
            </a:endParaRPr>
          </a:p>
        </p:txBody>
      </p:sp>
      <p:pic>
        <p:nvPicPr>
          <p:cNvPr id="4" name="Picture 3">
            <a:extLst>
              <a:ext uri="{FF2B5EF4-FFF2-40B4-BE49-F238E27FC236}">
                <a16:creationId xmlns="" xmlns:mc="http://schemas.openxmlformats.org/markup-compatibility/2006" xmlns:v="urn:schemas-microsoft-com:vml" xmlns:p14="http://schemas.microsoft.com/office/powerpoint/2010/main" xmlns:a16="http://schemas.microsoft.com/office/drawing/2014/main" id="{796423C4-07FA-41A8-896B-B2FB16F3231A}"/>
              </a:ext>
            </a:extLst>
          </p:cNvPr>
          <p:cNvPicPr>
            <a:picLocks noChangeAspect="1"/>
          </p:cNvPicPr>
          <p:nvPr/>
        </p:nvPicPr>
        <p:blipFill>
          <a:blip r:embed="rId7"/>
          <a:stretch>
            <a:fillRect/>
          </a:stretch>
        </p:blipFill>
        <p:spPr>
          <a:xfrm>
            <a:off x="325377" y="2480266"/>
            <a:ext cx="3427838" cy="3099141"/>
          </a:xfrm>
          <a:prstGeom prst="rect">
            <a:avLst/>
          </a:prstGeom>
        </p:spPr>
      </p:pic>
    </p:spTree>
    <p:extLst>
      <p:ext uri="{BB962C8B-B14F-4D97-AF65-F5344CB8AC3E}">
        <p14:creationId xmlns:p14="http://schemas.microsoft.com/office/powerpoint/2010/main" val="227891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11="http://schemas.microsoft.com/office/drawing/2016/11/main" xmlns:p14="http://schemas.microsoft.com/office/powerpoint/2010/main" xmlns:a16="http://schemas.microsoft.com/office/drawing/2014/main" id="{562838D1-CDDB-4866-97B5-C8EA24C6919C}"/>
              </a:ext>
            </a:extLst>
          </p:cNvPr>
          <p:cNvSpPr txBox="1"/>
          <p:nvPr/>
        </p:nvSpPr>
        <p:spPr>
          <a:xfrm>
            <a:off x="731021" y="2344581"/>
            <a:ext cx="5364980" cy="2246769"/>
          </a:xfrm>
          <a:prstGeom prst="rect">
            <a:avLst/>
          </a:prstGeom>
          <a:noFill/>
        </p:spPr>
        <p:txBody>
          <a:bodyPr wrap="square">
            <a:spAutoFit/>
          </a:bodyPr>
          <a:lstStyle/>
          <a:p>
            <a:r>
              <a:rPr lang="en-GB" sz="4000" dirty="0">
                <a:solidFill>
                  <a:schemeClr val="bg1"/>
                </a:solidFill>
              </a:rPr>
              <a:t>Gestión basada en hechos: profundización en el papel vital de los KPI </a:t>
            </a:r>
          </a:p>
          <a:p>
            <a:endParaRPr lang="en-IE" sz="2000" dirty="0">
              <a:solidFill>
                <a:schemeClr val="bg1"/>
              </a:solidFill>
            </a:endParaRPr>
          </a:p>
        </p:txBody>
      </p:sp>
      <p:pic>
        <p:nvPicPr>
          <p:cNvPr id="3" name="Picture 2" descr="A picture containing diagram&#10;&#10;Description automatically generated">
            <a:extLst>
              <a:ext uri="{FF2B5EF4-FFF2-40B4-BE49-F238E27FC236}">
                <a16:creationId xmlns="" xmlns:a1611="http://schemas.microsoft.com/office/drawing/2016/11/main" xmlns:p14="http://schemas.microsoft.com/office/powerpoint/2010/main" xmlns:a16="http://schemas.microsoft.com/office/drawing/2014/main" id="{3F0507D2-62D0-4B89-A4C0-F7FC904DD48F}"/>
              </a:ext>
            </a:extLst>
          </p:cNvPr>
          <p:cNvPicPr>
            <a:picLocks noChangeAspect="1"/>
          </p:cNvPicPr>
          <p:nvPr/>
        </p:nvPicPr>
        <p:blipFill>
          <a:blip r:embed="rId3">
            <a:extLst>
              <a:ext uri="{837473B0-CC2E-450A-ABE3-18F120FF3D39}">
                <a1611:picAttrSrcUrl xmlns="" xmlns:a16="http://schemas.microsoft.com/office/drawing/2014/main" xmlns:p14="http://schemas.microsoft.com/office/powerpoint/2010/main" xmlns:a1611="http://schemas.microsoft.com/office/drawing/2016/11/main" r:id="rId4"/>
              </a:ext>
            </a:extLst>
          </a:blip>
          <a:stretch>
            <a:fillRect/>
          </a:stretch>
        </p:blipFill>
        <p:spPr>
          <a:xfrm>
            <a:off x="6466128" y="2002691"/>
            <a:ext cx="5216284" cy="3113596"/>
          </a:xfrm>
          <a:prstGeom prst="rect">
            <a:avLst/>
          </a:prstGeom>
        </p:spPr>
      </p:pic>
    </p:spTree>
    <p:extLst>
      <p:ext uri="{BB962C8B-B14F-4D97-AF65-F5344CB8AC3E}">
        <p14:creationId xmlns:p14="http://schemas.microsoft.com/office/powerpoint/2010/main" val="1857335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 xmlns:mc="http://schemas.openxmlformats.org/markup-compatibility/2006" xmlns:v="urn:schemas-microsoft-com:vml" xmlns:p14="http://schemas.microsoft.com/office/powerpoint/2010/main" xmlns:a16="http://schemas.microsoft.com/office/drawing/2014/main"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243"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 xmlns:v="urn:schemas-microsoft-com:vml" xmlns:p14="http://schemas.microsoft.com/office/powerpoint/2010/main" xmlns:a16="http://schemas.microsoft.com/office/drawing/2014/main"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 xmlns:mc="http://schemas.openxmlformats.org/markup-compatibility/2006" xmlns:v="urn:schemas-microsoft-com:vml" xmlns:p14="http://schemas.microsoft.com/office/powerpoint/2010/main" xmlns:a16="http://schemas.microsoft.com/office/drawing/2014/main" id="{38B4E260-12F3-4A00-968A-9E9720209DA1}"/>
              </a:ext>
            </a:extLst>
          </p:cNvPr>
          <p:cNvSpPr>
            <a:spLocks noGrp="1"/>
          </p:cNvSpPr>
          <p:nvPr>
            <p:ph type="body" sz="quarter" idx="13"/>
          </p:nvPr>
        </p:nvSpPr>
        <p:spPr>
          <a:xfrm>
            <a:off x="1507857" y="676313"/>
            <a:ext cx="8852375" cy="697353"/>
          </a:xfrm>
        </p:spPr>
        <p:txBody>
          <a:bodyPr>
            <a:normAutofit/>
          </a:bodyPr>
          <a:lstStyle/>
          <a:p>
            <a:r>
              <a:rPr lang="en-GB" dirty="0">
                <a:latin typeface="+mj-lt"/>
              </a:rPr>
              <a:t>Gestión basada en hechos: los KPI son una herramienta vital</a:t>
            </a:r>
          </a:p>
        </p:txBody>
      </p:sp>
      <p:sp>
        <p:nvSpPr>
          <p:cNvPr id="4" name="Subtitle 2">
            <a:extLst>
              <a:ext uri="{FF2B5EF4-FFF2-40B4-BE49-F238E27FC236}">
                <a16:creationId xmlns="" xmlns:mc="http://schemas.openxmlformats.org/markup-compatibility/2006" xmlns:v="urn:schemas-microsoft-com:vml" xmlns:p14="http://schemas.microsoft.com/office/powerpoint/2010/main" xmlns:a16="http://schemas.microsoft.com/office/drawing/2014/main" id="{B8CB9108-1583-4A1C-846B-3263D00D0833}"/>
              </a:ext>
            </a:extLst>
          </p:cNvPr>
          <p:cNvSpPr txBox="1">
            <a:spLocks/>
          </p:cNvSpPr>
          <p:nvPr/>
        </p:nvSpPr>
        <p:spPr>
          <a:xfrm>
            <a:off x="3026229" y="1835643"/>
            <a:ext cx="9056914" cy="5745467"/>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KPI es la abreviatura de Key Performance Indicator. Los indicadores de rendimiento son herramientas de control, no pruebas de éxito o fracaso individual. Los ratios no son juicios, sino que crean oportunidades para el debate y la toma de decisiones. KPIs</a:t>
            </a:r>
          </a:p>
          <a:p>
            <a:pPr marL="342900" indent="-342900" algn="l">
              <a:lnSpc>
                <a:spcPct val="100000"/>
              </a:lnSpc>
              <a:spcBef>
                <a:spcPts val="600"/>
              </a:spcBef>
              <a:buFont typeface="Arial" panose="020B0604020202020204" pitchFamily="34" charset="0"/>
              <a:buChar char="•"/>
            </a:pPr>
            <a:r>
              <a:rPr lang="en-GB" sz="2200" dirty="0">
                <a:solidFill>
                  <a:schemeClr val="tx2"/>
                </a:solidFill>
                <a:latin typeface="+mj-lt"/>
                <a:ea typeface="League Spartan" charset="0"/>
                <a:cs typeface="Poppins" pitchFamily="2" charset="77"/>
              </a:rPr>
              <a:t>servir al proceso de toma de decisiones</a:t>
            </a:r>
          </a:p>
          <a:p>
            <a:pPr marL="342900" indent="-342900" algn="l">
              <a:lnSpc>
                <a:spcPct val="100000"/>
              </a:lnSpc>
              <a:spcBef>
                <a:spcPts val="600"/>
              </a:spcBef>
              <a:buFont typeface="Arial" panose="020B0604020202020204" pitchFamily="34" charset="0"/>
              <a:buChar char="•"/>
            </a:pPr>
            <a:r>
              <a:rPr lang="en-GB" sz="2200" dirty="0">
                <a:solidFill>
                  <a:schemeClr val="tx2"/>
                </a:solidFill>
                <a:latin typeface="+mj-lt"/>
                <a:ea typeface="League Spartan" charset="0"/>
                <a:cs typeface="Poppins" pitchFamily="2" charset="77"/>
              </a:rPr>
              <a:t>tienen la finalidad de aclarar lo que se va a decidir, por lo que deben </a:t>
            </a:r>
            <a:br>
              <a:rPr lang="en-GB" sz="2200" dirty="0">
                <a:solidFill>
                  <a:schemeClr val="tx2"/>
                </a:solidFill>
                <a:latin typeface="+mj-lt"/>
                <a:ea typeface="League Spartan" charset="0"/>
                <a:cs typeface="Poppins" pitchFamily="2" charset="77"/>
              </a:rPr>
            </a:br>
            <a:r>
              <a:rPr lang="en-GB" sz="2200" dirty="0">
                <a:solidFill>
                  <a:schemeClr val="tx2"/>
                </a:solidFill>
                <a:latin typeface="+mj-lt"/>
                <a:ea typeface="League Spartan" charset="0"/>
                <a:cs typeface="Poppins" pitchFamily="2" charset="77"/>
              </a:rPr>
              <a:t>deben concentrarse en lo esencial </a:t>
            </a:r>
          </a:p>
          <a:p>
            <a:pPr marL="342900" indent="-342900" algn="l">
              <a:lnSpc>
                <a:spcPct val="100000"/>
              </a:lnSpc>
              <a:spcBef>
                <a:spcPts val="600"/>
              </a:spcBef>
              <a:buFont typeface="Arial" panose="020B0604020202020204" pitchFamily="34" charset="0"/>
              <a:buChar char="•"/>
            </a:pPr>
            <a:r>
              <a:rPr lang="en-GB" sz="2200" dirty="0">
                <a:solidFill>
                  <a:schemeClr val="tx2"/>
                </a:solidFill>
                <a:latin typeface="+mj-lt"/>
                <a:ea typeface="League Spartan" charset="0"/>
                <a:cs typeface="Poppins" pitchFamily="2" charset="77"/>
              </a:rPr>
              <a:t>Por lo tanto, es necesario aclarar el objetivo al que debe contribuir la decisión </a:t>
            </a:r>
            <a:br>
              <a:rPr lang="en-GB" sz="2200" dirty="0">
                <a:solidFill>
                  <a:schemeClr val="tx2"/>
                </a:solidFill>
                <a:latin typeface="+mj-lt"/>
                <a:ea typeface="League Spartan" charset="0"/>
                <a:cs typeface="Poppins" pitchFamily="2" charset="77"/>
              </a:rPr>
            </a:br>
            <a:r>
              <a:rPr lang="en-GB" sz="2200" dirty="0">
                <a:solidFill>
                  <a:schemeClr val="tx2"/>
                </a:solidFill>
                <a:latin typeface="+mj-lt"/>
                <a:ea typeface="League Spartan" charset="0"/>
                <a:cs typeface="Poppins" pitchFamily="2" charset="77"/>
              </a:rPr>
              <a:t>debe contribuir</a:t>
            </a:r>
          </a:p>
          <a:p>
            <a:pPr marL="342900" indent="-342900" algn="l">
              <a:lnSpc>
                <a:spcPct val="100000"/>
              </a:lnSpc>
              <a:spcBef>
                <a:spcPts val="600"/>
              </a:spcBef>
              <a:buFont typeface="Arial" panose="020B0604020202020204" pitchFamily="34" charset="0"/>
              <a:buChar char="•"/>
            </a:pPr>
            <a:r>
              <a:rPr lang="en-GB" sz="2200" dirty="0">
                <a:solidFill>
                  <a:schemeClr val="tx2"/>
                </a:solidFill>
                <a:latin typeface="+mj-lt"/>
                <a:ea typeface="League Spartan" charset="0"/>
                <a:cs typeface="Poppins" pitchFamily="2" charset="77"/>
              </a:rPr>
              <a:t>también pretenden dar transparencia a la información en la que se basa la decisión</a:t>
            </a:r>
          </a:p>
          <a:p>
            <a:pPr marL="342900" indent="-342900" algn="l">
              <a:lnSpc>
                <a:spcPct val="100000"/>
              </a:lnSpc>
              <a:spcBef>
                <a:spcPts val="600"/>
              </a:spcBef>
              <a:buFont typeface="Arial" panose="020B0604020202020204" pitchFamily="34" charset="0"/>
              <a:buChar char="•"/>
            </a:pPr>
            <a:r>
              <a:rPr lang="en-GB" sz="2200" dirty="0">
                <a:solidFill>
                  <a:schemeClr val="tx2"/>
                </a:solidFill>
                <a:latin typeface="+mj-lt"/>
                <a:ea typeface="League Spartan" charset="0"/>
                <a:cs typeface="Poppins" pitchFamily="2" charset="77"/>
              </a:rPr>
              <a:t>debe ser comprensible, significativa y manejable - y </a:t>
            </a:r>
            <a:br>
              <a:rPr lang="en-GB" sz="2200" dirty="0">
                <a:solidFill>
                  <a:schemeClr val="tx2"/>
                </a:solidFill>
                <a:latin typeface="+mj-lt"/>
                <a:ea typeface="League Spartan" charset="0"/>
                <a:cs typeface="Poppins" pitchFamily="2" charset="77"/>
              </a:rPr>
            </a:br>
            <a:r>
              <a:rPr lang="en-GB" sz="2200" dirty="0">
                <a:solidFill>
                  <a:schemeClr val="tx2"/>
                </a:solidFill>
                <a:latin typeface="+mj-lt"/>
                <a:ea typeface="League Spartan" charset="0"/>
                <a:cs typeface="Poppins" pitchFamily="2" charset="77"/>
              </a:rPr>
              <a:t>comprensible tanto para los "hacedores" como para los "cuidadores".</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27"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60F4CBD5-723B-4788-B02F-3F14A3B36C58}"/>
              </a:ext>
            </a:extLst>
          </p:cNvPr>
          <p:cNvSpPr txBox="1"/>
          <p:nvPr/>
        </p:nvSpPr>
        <p:spPr>
          <a:xfrm>
            <a:off x="8403012" y="2488842"/>
            <a:ext cx="184731" cy="338554"/>
          </a:xfrm>
          <a:prstGeom prst="rect">
            <a:avLst/>
          </a:prstGeom>
          <a:solidFill>
            <a:schemeClr val="bg1"/>
          </a:solidFill>
        </p:spPr>
        <p:txBody>
          <a:bodyPr wrap="none" rtlCol="0" anchor="t" anchorCtr="0">
            <a:spAutoFit/>
          </a:bodyPr>
          <a:lstStyle/>
          <a:p>
            <a:pPr marL="176209" indent="-176209"/>
            <a:endParaRPr lang="en-GB" sz="1600" dirty="0">
              <a:solidFill>
                <a:schemeClr val="tx2"/>
              </a:solidFill>
              <a:ea typeface="League Spartan" charset="0"/>
              <a:cs typeface="Poppins" pitchFamily="2" charset="77"/>
            </a:endParaRPr>
          </a:p>
        </p:txBody>
      </p:sp>
      <p:pic>
        <p:nvPicPr>
          <p:cNvPr id="5" name="Picture 4">
            <a:extLst>
              <a:ext uri="{FF2B5EF4-FFF2-40B4-BE49-F238E27FC236}">
                <a16:creationId xmlns="" xmlns:mc="http://schemas.openxmlformats.org/markup-compatibility/2006" xmlns:v="urn:schemas-microsoft-com:vml" xmlns:p14="http://schemas.microsoft.com/office/powerpoint/2010/main" xmlns:a16="http://schemas.microsoft.com/office/drawing/2014/main" id="{325E8B8E-1F0A-48C9-8CCA-725935F3801E}"/>
              </a:ext>
            </a:extLst>
          </p:cNvPr>
          <p:cNvPicPr>
            <a:picLocks noChangeAspect="1"/>
          </p:cNvPicPr>
          <p:nvPr/>
        </p:nvPicPr>
        <p:blipFill>
          <a:blip r:embed="rId7"/>
          <a:stretch>
            <a:fillRect/>
          </a:stretch>
        </p:blipFill>
        <p:spPr>
          <a:xfrm>
            <a:off x="108857" y="2232724"/>
            <a:ext cx="2819400" cy="3486150"/>
          </a:xfrm>
          <a:prstGeom prst="rect">
            <a:avLst/>
          </a:prstGeom>
        </p:spPr>
      </p:pic>
    </p:spTree>
    <p:extLst>
      <p:ext uri="{BB962C8B-B14F-4D97-AF65-F5344CB8AC3E}">
        <p14:creationId xmlns:p14="http://schemas.microsoft.com/office/powerpoint/2010/main" val="2243996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E57B5800-0173-4058-8602-C7B764792FF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 xmlns:v="urn:schemas-microsoft-com:vml" xmlns:a14="http://schemas.microsoft.com/office/drawing/2010/main" xmlns:asvg="http://schemas.microsoft.com/office/drawing/2016/SVG/main" xmlns:p14="http://schemas.microsoft.com/office/powerpoint/2010/main" xmlns:a16="http://schemas.microsoft.com/office/drawing/2014/main" id="{E57B5800-0173-4058-8602-C7B764792FF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3" name="Rechteck 42">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25128D86-AAE1-4396-B6E9-A7944E8D8C6A}"/>
              </a:ext>
            </a:extLst>
          </p:cNvPr>
          <p:cNvSpPr/>
          <p:nvPr/>
        </p:nvSpPr>
        <p:spPr>
          <a:xfrm>
            <a:off x="859972" y="4247816"/>
            <a:ext cx="5870238" cy="812590"/>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33" name="Textplatzhalter 32">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FCDA0349-4ACF-42A2-9A08-4FD30F57369C}"/>
              </a:ext>
            </a:extLst>
          </p:cNvPr>
          <p:cNvSpPr>
            <a:spLocks noGrp="1"/>
          </p:cNvSpPr>
          <p:nvPr>
            <p:ph type="body" sz="quarter" idx="13"/>
          </p:nvPr>
        </p:nvSpPr>
        <p:spPr>
          <a:xfrm>
            <a:off x="1439558" y="713583"/>
            <a:ext cx="8852375" cy="697353"/>
          </a:xfrm>
        </p:spPr>
        <p:txBody>
          <a:bodyPr/>
          <a:lstStyle/>
          <a:p>
            <a:r>
              <a:rPr lang="en-GB" dirty="0">
                <a:latin typeface="+mj-lt"/>
              </a:rPr>
              <a:t>Indicadores clave de rendimiento (KPI)</a:t>
            </a:r>
          </a:p>
        </p:txBody>
      </p:sp>
      <p:sp>
        <p:nvSpPr>
          <p:cNvPr id="15" name="Freeform 9">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34B90C92-ADB9-412E-B897-0687DF9E174A}"/>
              </a:ext>
            </a:extLst>
          </p:cNvPr>
          <p:cNvSpPr>
            <a:spLocks/>
          </p:cNvSpPr>
          <p:nvPr/>
        </p:nvSpPr>
        <p:spPr bwMode="auto">
          <a:xfrm>
            <a:off x="10097558" y="3418389"/>
            <a:ext cx="419627" cy="2044802"/>
          </a:xfrm>
          <a:custGeom>
            <a:avLst/>
            <a:gdLst>
              <a:gd name="T0" fmla="*/ 299 w 299"/>
              <a:gd name="T1" fmla="*/ 1290 h 1457"/>
              <a:gd name="T2" fmla="*/ 299 w 299"/>
              <a:gd name="T3" fmla="*/ 88 h 1457"/>
              <a:gd name="T4" fmla="*/ 237 w 299"/>
              <a:gd name="T5" fmla="*/ 122 h 1457"/>
              <a:gd name="T6" fmla="*/ 0 w 299"/>
              <a:gd name="T7" fmla="*/ 0 h 1457"/>
              <a:gd name="T8" fmla="*/ 0 w 299"/>
              <a:gd name="T9" fmla="*/ 1457 h 1457"/>
              <a:gd name="T10" fmla="*/ 299 w 299"/>
              <a:gd name="T11" fmla="*/ 1290 h 1457"/>
              <a:gd name="T12" fmla="*/ 299 w 299"/>
              <a:gd name="T13" fmla="*/ 1290 h 1457"/>
            </a:gdLst>
            <a:ahLst/>
            <a:cxnLst>
              <a:cxn ang="0">
                <a:pos x="T0" y="T1"/>
              </a:cxn>
              <a:cxn ang="0">
                <a:pos x="T2" y="T3"/>
              </a:cxn>
              <a:cxn ang="0">
                <a:pos x="T4" y="T5"/>
              </a:cxn>
              <a:cxn ang="0">
                <a:pos x="T6" y="T7"/>
              </a:cxn>
              <a:cxn ang="0">
                <a:pos x="T8" y="T9"/>
              </a:cxn>
              <a:cxn ang="0">
                <a:pos x="T10" y="T11"/>
              </a:cxn>
              <a:cxn ang="0">
                <a:pos x="T12" y="T13"/>
              </a:cxn>
            </a:cxnLst>
            <a:rect l="0" t="0" r="r" b="b"/>
            <a:pathLst>
              <a:path w="299" h="1457">
                <a:moveTo>
                  <a:pt x="299" y="1290"/>
                </a:moveTo>
                <a:lnTo>
                  <a:pt x="299" y="88"/>
                </a:lnTo>
                <a:lnTo>
                  <a:pt x="237" y="122"/>
                </a:lnTo>
                <a:lnTo>
                  <a:pt x="0" y="0"/>
                </a:lnTo>
                <a:lnTo>
                  <a:pt x="0" y="1457"/>
                </a:lnTo>
                <a:lnTo>
                  <a:pt x="299" y="1290"/>
                </a:lnTo>
                <a:lnTo>
                  <a:pt x="299" y="129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6" name="Freeform 10">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A75C67F7-9C1B-468D-BC53-2B5F02A89025}"/>
              </a:ext>
            </a:extLst>
          </p:cNvPr>
          <p:cNvSpPr>
            <a:spLocks/>
          </p:cNvSpPr>
          <p:nvPr/>
        </p:nvSpPr>
        <p:spPr bwMode="auto">
          <a:xfrm>
            <a:off x="9801433" y="1926540"/>
            <a:ext cx="981000" cy="1663068"/>
          </a:xfrm>
          <a:custGeom>
            <a:avLst/>
            <a:gdLst>
              <a:gd name="T0" fmla="*/ 245 w 699"/>
              <a:gd name="T1" fmla="*/ 0 h 1185"/>
              <a:gd name="T2" fmla="*/ 0 w 699"/>
              <a:gd name="T3" fmla="*/ 135 h 1185"/>
              <a:gd name="T4" fmla="*/ 448 w 699"/>
              <a:gd name="T5" fmla="*/ 1185 h 1185"/>
              <a:gd name="T6" fmla="*/ 699 w 699"/>
              <a:gd name="T7" fmla="*/ 1049 h 1185"/>
              <a:gd name="T8" fmla="*/ 245 w 699"/>
              <a:gd name="T9" fmla="*/ 0 h 1185"/>
              <a:gd name="T10" fmla="*/ 245 w 699"/>
              <a:gd name="T11" fmla="*/ 0 h 1185"/>
            </a:gdLst>
            <a:ahLst/>
            <a:cxnLst>
              <a:cxn ang="0">
                <a:pos x="T0" y="T1"/>
              </a:cxn>
              <a:cxn ang="0">
                <a:pos x="T2" y="T3"/>
              </a:cxn>
              <a:cxn ang="0">
                <a:pos x="T4" y="T5"/>
              </a:cxn>
              <a:cxn ang="0">
                <a:pos x="T6" y="T7"/>
              </a:cxn>
              <a:cxn ang="0">
                <a:pos x="T8" y="T9"/>
              </a:cxn>
              <a:cxn ang="0">
                <a:pos x="T10" y="T11"/>
              </a:cxn>
            </a:cxnLst>
            <a:rect l="0" t="0" r="r" b="b"/>
            <a:pathLst>
              <a:path w="699" h="1185">
                <a:moveTo>
                  <a:pt x="245" y="0"/>
                </a:moveTo>
                <a:lnTo>
                  <a:pt x="0" y="135"/>
                </a:lnTo>
                <a:lnTo>
                  <a:pt x="448" y="1185"/>
                </a:lnTo>
                <a:lnTo>
                  <a:pt x="699" y="1049"/>
                </a:lnTo>
                <a:lnTo>
                  <a:pt x="245" y="0"/>
                </a:lnTo>
                <a:lnTo>
                  <a:pt x="245"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7" name="Freeform 11">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C7331437-4111-4A31-9669-8B6BAB107506}"/>
              </a:ext>
            </a:extLst>
          </p:cNvPr>
          <p:cNvSpPr>
            <a:spLocks/>
          </p:cNvSpPr>
          <p:nvPr/>
        </p:nvSpPr>
        <p:spPr bwMode="auto">
          <a:xfrm>
            <a:off x="9005688" y="2116005"/>
            <a:ext cx="1424485" cy="3347187"/>
          </a:xfrm>
          <a:custGeom>
            <a:avLst/>
            <a:gdLst>
              <a:gd name="T0" fmla="*/ 778 w 1015"/>
              <a:gd name="T1" fmla="*/ 2385 h 2385"/>
              <a:gd name="T2" fmla="*/ 778 w 1015"/>
              <a:gd name="T3" fmla="*/ 928 h 2385"/>
              <a:gd name="T4" fmla="*/ 1015 w 1015"/>
              <a:gd name="T5" fmla="*/ 1050 h 2385"/>
              <a:gd name="T6" fmla="*/ 567 w 1015"/>
              <a:gd name="T7" fmla="*/ 0 h 2385"/>
              <a:gd name="T8" fmla="*/ 0 w 1015"/>
              <a:gd name="T9" fmla="*/ 532 h 2385"/>
              <a:gd name="T10" fmla="*/ 225 w 1015"/>
              <a:gd name="T11" fmla="*/ 645 h 2385"/>
              <a:gd name="T12" fmla="*/ 225 w 1015"/>
              <a:gd name="T13" fmla="*/ 2103 h 2385"/>
              <a:gd name="T14" fmla="*/ 778 w 1015"/>
              <a:gd name="T15" fmla="*/ 2385 h 2385"/>
              <a:gd name="T16" fmla="*/ 778 w 1015"/>
              <a:gd name="T17" fmla="*/ 2385 h 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238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0" name="Freeform 7">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31A3D7F8-BA45-4024-BF0B-F09B881DC8A8}"/>
              </a:ext>
            </a:extLst>
          </p:cNvPr>
          <p:cNvSpPr>
            <a:spLocks/>
          </p:cNvSpPr>
          <p:nvPr/>
        </p:nvSpPr>
        <p:spPr bwMode="auto">
          <a:xfrm>
            <a:off x="5894277" y="4247816"/>
            <a:ext cx="2552844" cy="812590"/>
          </a:xfrm>
          <a:custGeom>
            <a:avLst/>
            <a:gdLst>
              <a:gd name="T0" fmla="*/ 0 w 1819"/>
              <a:gd name="T1" fmla="*/ 410 h 410"/>
              <a:gd name="T2" fmla="*/ 0 w 1819"/>
              <a:gd name="T3" fmla="*/ 0 h 410"/>
              <a:gd name="T4" fmla="*/ 1819 w 1819"/>
              <a:gd name="T5" fmla="*/ 0 h 410"/>
              <a:gd name="T6" fmla="*/ 1819 w 1819"/>
              <a:gd name="T7" fmla="*/ 231 h 410"/>
              <a:gd name="T8" fmla="*/ 1518 w 1819"/>
              <a:gd name="T9" fmla="*/ 394 h 410"/>
              <a:gd name="T10" fmla="*/ 1518 w 1819"/>
              <a:gd name="T11" fmla="*/ 410 h 410"/>
              <a:gd name="T12" fmla="*/ 0 w 1819"/>
              <a:gd name="T13" fmla="*/ 410 h 410"/>
              <a:gd name="T14" fmla="*/ 0 w 1819"/>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0">
                <a:moveTo>
                  <a:pt x="0" y="410"/>
                </a:moveTo>
                <a:lnTo>
                  <a:pt x="0" y="0"/>
                </a:lnTo>
                <a:lnTo>
                  <a:pt x="1819" y="0"/>
                </a:lnTo>
                <a:lnTo>
                  <a:pt x="1819" y="231"/>
                </a:lnTo>
                <a:lnTo>
                  <a:pt x="1518" y="394"/>
                </a:lnTo>
                <a:lnTo>
                  <a:pt x="1518" y="410"/>
                </a:lnTo>
                <a:lnTo>
                  <a:pt x="0" y="410"/>
                </a:lnTo>
                <a:lnTo>
                  <a:pt x="0" y="41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2" name="Freeform 12">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EBF8D9BD-6CA5-4130-A57F-EA3DFF1597C3}"/>
              </a:ext>
            </a:extLst>
          </p:cNvPr>
          <p:cNvSpPr>
            <a:spLocks/>
          </p:cNvSpPr>
          <p:nvPr/>
        </p:nvSpPr>
        <p:spPr bwMode="auto">
          <a:xfrm>
            <a:off x="8901833" y="3644342"/>
            <a:ext cx="1195725" cy="625931"/>
          </a:xfrm>
          <a:custGeom>
            <a:avLst/>
            <a:gdLst>
              <a:gd name="T0" fmla="*/ 852 w 852"/>
              <a:gd name="T1" fmla="*/ 281 h 446"/>
              <a:gd name="T2" fmla="*/ 299 w 852"/>
              <a:gd name="T3" fmla="*/ 0 h 446"/>
              <a:gd name="T4" fmla="*/ 0 w 852"/>
              <a:gd name="T5" fmla="*/ 166 h 446"/>
              <a:gd name="T6" fmla="*/ 554 w 852"/>
              <a:gd name="T7" fmla="*/ 446 h 446"/>
              <a:gd name="T8" fmla="*/ 852 w 852"/>
              <a:gd name="T9" fmla="*/ 281 h 446"/>
              <a:gd name="T10" fmla="*/ 852 w 852"/>
              <a:gd name="T11" fmla="*/ 281 h 446"/>
            </a:gdLst>
            <a:ahLst/>
            <a:cxnLst>
              <a:cxn ang="0">
                <a:pos x="T0" y="T1"/>
              </a:cxn>
              <a:cxn ang="0">
                <a:pos x="T2" y="T3"/>
              </a:cxn>
              <a:cxn ang="0">
                <a:pos x="T4" y="T5"/>
              </a:cxn>
              <a:cxn ang="0">
                <a:pos x="T6" y="T7"/>
              </a:cxn>
              <a:cxn ang="0">
                <a:pos x="T8" y="T9"/>
              </a:cxn>
              <a:cxn ang="0">
                <a:pos x="T10" y="T11"/>
              </a:cxn>
            </a:cxnLst>
            <a:rect l="0" t="0" r="r" b="b"/>
            <a:pathLst>
              <a:path w="852" h="446">
                <a:moveTo>
                  <a:pt x="852" y="281"/>
                </a:moveTo>
                <a:lnTo>
                  <a:pt x="299" y="0"/>
                </a:lnTo>
                <a:lnTo>
                  <a:pt x="0" y="166"/>
                </a:lnTo>
                <a:lnTo>
                  <a:pt x="554" y="446"/>
                </a:lnTo>
                <a:lnTo>
                  <a:pt x="852" y="281"/>
                </a:lnTo>
                <a:lnTo>
                  <a:pt x="852" y="28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3" name="Freeform 13">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2E4495A4-C6BE-449D-8AD0-2E551BCC3BEA}"/>
              </a:ext>
            </a:extLst>
          </p:cNvPr>
          <p:cNvSpPr>
            <a:spLocks/>
          </p:cNvSpPr>
          <p:nvPr/>
        </p:nvSpPr>
        <p:spPr bwMode="auto">
          <a:xfrm>
            <a:off x="8901834" y="3877311"/>
            <a:ext cx="777501" cy="1818849"/>
          </a:xfrm>
          <a:custGeom>
            <a:avLst/>
            <a:gdLst>
              <a:gd name="T0" fmla="*/ 554 w 554"/>
              <a:gd name="T1" fmla="*/ 1296 h 1296"/>
              <a:gd name="T2" fmla="*/ 554 w 554"/>
              <a:gd name="T3" fmla="*/ 280 h 1296"/>
              <a:gd name="T4" fmla="*/ 0 w 554"/>
              <a:gd name="T5" fmla="*/ 0 h 1296"/>
              <a:gd name="T6" fmla="*/ 0 w 554"/>
              <a:gd name="T7" fmla="*/ 1013 h 1296"/>
              <a:gd name="T8" fmla="*/ 554 w 554"/>
              <a:gd name="T9" fmla="*/ 1296 h 1296"/>
              <a:gd name="T10" fmla="*/ 554 w 554"/>
              <a:gd name="T11" fmla="*/ 1296 h 1296"/>
            </a:gdLst>
            <a:ahLst/>
            <a:cxnLst>
              <a:cxn ang="0">
                <a:pos x="T0" y="T1"/>
              </a:cxn>
              <a:cxn ang="0">
                <a:pos x="T2" y="T3"/>
              </a:cxn>
              <a:cxn ang="0">
                <a:pos x="T4" y="T5"/>
              </a:cxn>
              <a:cxn ang="0">
                <a:pos x="T6" y="T7"/>
              </a:cxn>
              <a:cxn ang="0">
                <a:pos x="T8" y="T9"/>
              </a:cxn>
              <a:cxn ang="0">
                <a:pos x="T10" y="T11"/>
              </a:cxn>
            </a:cxnLst>
            <a:rect l="0" t="0" r="r" b="b"/>
            <a:pathLst>
              <a:path w="554" h="1296">
                <a:moveTo>
                  <a:pt x="554" y="1296"/>
                </a:moveTo>
                <a:lnTo>
                  <a:pt x="554" y="280"/>
                </a:lnTo>
                <a:lnTo>
                  <a:pt x="0" y="0"/>
                </a:lnTo>
                <a:lnTo>
                  <a:pt x="0" y="1013"/>
                </a:lnTo>
                <a:lnTo>
                  <a:pt x="554" y="1296"/>
                </a:lnTo>
                <a:lnTo>
                  <a:pt x="554" y="129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4" name="Freeform 14">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314D29FB-5DAC-48D6-A25B-37BFCC6A7D3A}"/>
              </a:ext>
            </a:extLst>
          </p:cNvPr>
          <p:cNvSpPr>
            <a:spLocks/>
          </p:cNvSpPr>
          <p:nvPr/>
        </p:nvSpPr>
        <p:spPr bwMode="auto">
          <a:xfrm>
            <a:off x="9679335" y="4038707"/>
            <a:ext cx="418223" cy="1657454"/>
          </a:xfrm>
          <a:custGeom>
            <a:avLst/>
            <a:gdLst>
              <a:gd name="T0" fmla="*/ 298 w 298"/>
              <a:gd name="T1" fmla="*/ 1015 h 1181"/>
              <a:gd name="T2" fmla="*/ 298 w 298"/>
              <a:gd name="T3" fmla="*/ 0 h 1181"/>
              <a:gd name="T4" fmla="*/ 0 w 298"/>
              <a:gd name="T5" fmla="*/ 165 h 1181"/>
              <a:gd name="T6" fmla="*/ 0 w 298"/>
              <a:gd name="T7" fmla="*/ 1181 h 1181"/>
              <a:gd name="T8" fmla="*/ 298 w 298"/>
              <a:gd name="T9" fmla="*/ 1015 h 1181"/>
              <a:gd name="T10" fmla="*/ 298 w 298"/>
              <a:gd name="T11" fmla="*/ 1015 h 1181"/>
            </a:gdLst>
            <a:ahLst/>
            <a:cxnLst>
              <a:cxn ang="0">
                <a:pos x="T0" y="T1"/>
              </a:cxn>
              <a:cxn ang="0">
                <a:pos x="T2" y="T3"/>
              </a:cxn>
              <a:cxn ang="0">
                <a:pos x="T4" y="T5"/>
              </a:cxn>
              <a:cxn ang="0">
                <a:pos x="T6" y="T7"/>
              </a:cxn>
              <a:cxn ang="0">
                <a:pos x="T8" y="T9"/>
              </a:cxn>
              <a:cxn ang="0">
                <a:pos x="T10" y="T11"/>
              </a:cxn>
            </a:cxnLst>
            <a:rect l="0" t="0" r="r" b="b"/>
            <a:pathLst>
              <a:path w="298" h="1181">
                <a:moveTo>
                  <a:pt x="298" y="1015"/>
                </a:moveTo>
                <a:lnTo>
                  <a:pt x="298" y="0"/>
                </a:lnTo>
                <a:lnTo>
                  <a:pt x="0" y="165"/>
                </a:lnTo>
                <a:lnTo>
                  <a:pt x="0" y="1181"/>
                </a:lnTo>
                <a:lnTo>
                  <a:pt x="298" y="1015"/>
                </a:lnTo>
                <a:lnTo>
                  <a:pt x="298" y="1015"/>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5" name="Freeform 15">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C53854FF-E274-47D4-99BB-5BD430A8FCF5}"/>
              </a:ext>
            </a:extLst>
          </p:cNvPr>
          <p:cNvSpPr>
            <a:spLocks/>
          </p:cNvSpPr>
          <p:nvPr/>
        </p:nvSpPr>
        <p:spPr bwMode="auto">
          <a:xfrm>
            <a:off x="8483610" y="4216943"/>
            <a:ext cx="1195724" cy="625931"/>
          </a:xfrm>
          <a:custGeom>
            <a:avLst/>
            <a:gdLst>
              <a:gd name="T0" fmla="*/ 852 w 852"/>
              <a:gd name="T1" fmla="*/ 283 h 446"/>
              <a:gd name="T2" fmla="*/ 298 w 852"/>
              <a:gd name="T3" fmla="*/ 0 h 446"/>
              <a:gd name="T4" fmla="*/ 0 w 852"/>
              <a:gd name="T5" fmla="*/ 166 h 446"/>
              <a:gd name="T6" fmla="*/ 553 w 852"/>
              <a:gd name="T7" fmla="*/ 446 h 446"/>
              <a:gd name="T8" fmla="*/ 852 w 852"/>
              <a:gd name="T9" fmla="*/ 283 h 446"/>
              <a:gd name="T10" fmla="*/ 852 w 852"/>
              <a:gd name="T11" fmla="*/ 283 h 446"/>
            </a:gdLst>
            <a:ahLst/>
            <a:cxnLst>
              <a:cxn ang="0">
                <a:pos x="T0" y="T1"/>
              </a:cxn>
              <a:cxn ang="0">
                <a:pos x="T2" y="T3"/>
              </a:cxn>
              <a:cxn ang="0">
                <a:pos x="T4" y="T5"/>
              </a:cxn>
              <a:cxn ang="0">
                <a:pos x="T6" y="T7"/>
              </a:cxn>
              <a:cxn ang="0">
                <a:pos x="T8" y="T9"/>
              </a:cxn>
              <a:cxn ang="0">
                <a:pos x="T10" y="T11"/>
              </a:cxn>
            </a:cxnLst>
            <a:rect l="0" t="0" r="r" b="b"/>
            <a:pathLst>
              <a:path w="852" h="446">
                <a:moveTo>
                  <a:pt x="852" y="283"/>
                </a:moveTo>
                <a:lnTo>
                  <a:pt x="298" y="0"/>
                </a:lnTo>
                <a:lnTo>
                  <a:pt x="0" y="166"/>
                </a:lnTo>
                <a:lnTo>
                  <a:pt x="553" y="446"/>
                </a:lnTo>
                <a:lnTo>
                  <a:pt x="852" y="283"/>
                </a:lnTo>
                <a:lnTo>
                  <a:pt x="852" y="28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6" name="Freeform 16">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5411DE52-5EAF-4F18-BCAA-0D58CE5378FA}"/>
              </a:ext>
            </a:extLst>
          </p:cNvPr>
          <p:cNvSpPr>
            <a:spLocks/>
          </p:cNvSpPr>
          <p:nvPr/>
        </p:nvSpPr>
        <p:spPr bwMode="auto">
          <a:xfrm>
            <a:off x="9259708" y="4614115"/>
            <a:ext cx="419627" cy="1313613"/>
          </a:xfrm>
          <a:custGeom>
            <a:avLst/>
            <a:gdLst>
              <a:gd name="T0" fmla="*/ 299 w 299"/>
              <a:gd name="T1" fmla="*/ 771 h 936"/>
              <a:gd name="T2" fmla="*/ 299 w 299"/>
              <a:gd name="T3" fmla="*/ 0 h 936"/>
              <a:gd name="T4" fmla="*/ 0 w 299"/>
              <a:gd name="T5" fmla="*/ 163 h 936"/>
              <a:gd name="T6" fmla="*/ 0 w 299"/>
              <a:gd name="T7" fmla="*/ 936 h 936"/>
              <a:gd name="T8" fmla="*/ 299 w 299"/>
              <a:gd name="T9" fmla="*/ 771 h 936"/>
              <a:gd name="T10" fmla="*/ 299 w 299"/>
              <a:gd name="T11" fmla="*/ 771 h 936"/>
            </a:gdLst>
            <a:ahLst/>
            <a:cxnLst>
              <a:cxn ang="0">
                <a:pos x="T0" y="T1"/>
              </a:cxn>
              <a:cxn ang="0">
                <a:pos x="T2" y="T3"/>
              </a:cxn>
              <a:cxn ang="0">
                <a:pos x="T4" y="T5"/>
              </a:cxn>
              <a:cxn ang="0">
                <a:pos x="T6" y="T7"/>
              </a:cxn>
              <a:cxn ang="0">
                <a:pos x="T8" y="T9"/>
              </a:cxn>
              <a:cxn ang="0">
                <a:pos x="T10" y="T11"/>
              </a:cxn>
            </a:cxnLst>
            <a:rect l="0" t="0" r="r" b="b"/>
            <a:pathLst>
              <a:path w="299" h="936">
                <a:moveTo>
                  <a:pt x="299" y="771"/>
                </a:moveTo>
                <a:lnTo>
                  <a:pt x="299" y="0"/>
                </a:lnTo>
                <a:lnTo>
                  <a:pt x="0" y="163"/>
                </a:lnTo>
                <a:lnTo>
                  <a:pt x="0" y="936"/>
                </a:lnTo>
                <a:lnTo>
                  <a:pt x="299" y="771"/>
                </a:lnTo>
                <a:lnTo>
                  <a:pt x="299" y="771"/>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7" name="Freeform 17">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2C8AF6B1-29A2-4CB9-8879-4A820DB85B1D}"/>
              </a:ext>
            </a:extLst>
          </p:cNvPr>
          <p:cNvSpPr>
            <a:spLocks/>
          </p:cNvSpPr>
          <p:nvPr/>
        </p:nvSpPr>
        <p:spPr bwMode="auto">
          <a:xfrm>
            <a:off x="8483607" y="4449913"/>
            <a:ext cx="776098" cy="1477815"/>
          </a:xfrm>
          <a:custGeom>
            <a:avLst/>
            <a:gdLst>
              <a:gd name="T0" fmla="*/ 553 w 553"/>
              <a:gd name="T1" fmla="*/ 1053 h 1053"/>
              <a:gd name="T2" fmla="*/ 553 w 553"/>
              <a:gd name="T3" fmla="*/ 280 h 1053"/>
              <a:gd name="T4" fmla="*/ 0 w 553"/>
              <a:gd name="T5" fmla="*/ 0 h 1053"/>
              <a:gd name="T6" fmla="*/ 0 w 553"/>
              <a:gd name="T7" fmla="*/ 772 h 1053"/>
              <a:gd name="T8" fmla="*/ 553 w 553"/>
              <a:gd name="T9" fmla="*/ 1053 h 1053"/>
              <a:gd name="T10" fmla="*/ 553 w 553"/>
              <a:gd name="T11" fmla="*/ 1053 h 1053"/>
            </a:gdLst>
            <a:ahLst/>
            <a:cxnLst>
              <a:cxn ang="0">
                <a:pos x="T0" y="T1"/>
              </a:cxn>
              <a:cxn ang="0">
                <a:pos x="T2" y="T3"/>
              </a:cxn>
              <a:cxn ang="0">
                <a:pos x="T4" y="T5"/>
              </a:cxn>
              <a:cxn ang="0">
                <a:pos x="T6" y="T7"/>
              </a:cxn>
              <a:cxn ang="0">
                <a:pos x="T8" y="T9"/>
              </a:cxn>
              <a:cxn ang="0">
                <a:pos x="T10" y="T11"/>
              </a:cxn>
            </a:cxnLst>
            <a:rect l="0" t="0" r="r" b="b"/>
            <a:pathLst>
              <a:path w="553" h="1053">
                <a:moveTo>
                  <a:pt x="553" y="1053"/>
                </a:moveTo>
                <a:lnTo>
                  <a:pt x="553" y="280"/>
                </a:lnTo>
                <a:lnTo>
                  <a:pt x="0" y="0"/>
                </a:lnTo>
                <a:lnTo>
                  <a:pt x="0" y="772"/>
                </a:lnTo>
                <a:lnTo>
                  <a:pt x="553" y="1053"/>
                </a:lnTo>
                <a:lnTo>
                  <a:pt x="553" y="105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grpSp>
        <p:nvGrpSpPr>
          <p:cNvPr id="28" name="Group 28">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5B081CD7-285B-43E7-A7DB-795E8BE91B5C}"/>
              </a:ext>
            </a:extLst>
          </p:cNvPr>
          <p:cNvGrpSpPr/>
          <p:nvPr/>
        </p:nvGrpSpPr>
        <p:grpSpPr>
          <a:xfrm>
            <a:off x="8063982" y="4796559"/>
            <a:ext cx="1195727" cy="1365540"/>
            <a:chOff x="8526457" y="4929184"/>
            <a:chExt cx="1352552" cy="1544637"/>
          </a:xfrm>
        </p:grpSpPr>
        <p:sp>
          <p:nvSpPr>
            <p:cNvPr id="29" name="Freeform 18">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E11162CD-B96D-495C-BEDC-3D7644955F89}"/>
                </a:ext>
              </a:extLst>
            </p:cNvPr>
            <p:cNvSpPr>
              <a:spLocks/>
            </p:cNvSpPr>
            <p:nvPr/>
          </p:nvSpPr>
          <p:spPr bwMode="auto">
            <a:xfrm>
              <a:off x="8526460" y="4929184"/>
              <a:ext cx="1352549" cy="709613"/>
            </a:xfrm>
            <a:custGeom>
              <a:avLst/>
              <a:gdLst>
                <a:gd name="T0" fmla="*/ 852 w 852"/>
                <a:gd name="T1" fmla="*/ 282 h 447"/>
                <a:gd name="T2" fmla="*/ 299 w 852"/>
                <a:gd name="T3" fmla="*/ 0 h 447"/>
                <a:gd name="T4" fmla="*/ 0 w 852"/>
                <a:gd name="T5" fmla="*/ 165 h 447"/>
                <a:gd name="T6" fmla="*/ 554 w 852"/>
                <a:gd name="T7" fmla="*/ 447 h 447"/>
                <a:gd name="T8" fmla="*/ 852 w 852"/>
                <a:gd name="T9" fmla="*/ 282 h 447"/>
                <a:gd name="T10" fmla="*/ 852 w 852"/>
                <a:gd name="T11" fmla="*/ 282 h 447"/>
              </a:gdLst>
              <a:ahLst/>
              <a:cxnLst>
                <a:cxn ang="0">
                  <a:pos x="T0" y="T1"/>
                </a:cxn>
                <a:cxn ang="0">
                  <a:pos x="T2" y="T3"/>
                </a:cxn>
                <a:cxn ang="0">
                  <a:pos x="T4" y="T5"/>
                </a:cxn>
                <a:cxn ang="0">
                  <a:pos x="T6" y="T7"/>
                </a:cxn>
                <a:cxn ang="0">
                  <a:pos x="T8" y="T9"/>
                </a:cxn>
                <a:cxn ang="0">
                  <a:pos x="T10" y="T11"/>
                </a:cxn>
              </a:cxnLst>
              <a:rect l="0" t="0" r="r" b="b"/>
              <a:pathLst>
                <a:path w="852" h="447">
                  <a:moveTo>
                    <a:pt x="852" y="282"/>
                  </a:moveTo>
                  <a:lnTo>
                    <a:pt x="299" y="0"/>
                  </a:lnTo>
                  <a:lnTo>
                    <a:pt x="0" y="165"/>
                  </a:lnTo>
                  <a:lnTo>
                    <a:pt x="554" y="447"/>
                  </a:lnTo>
                  <a:lnTo>
                    <a:pt x="852" y="282"/>
                  </a:lnTo>
                  <a:lnTo>
                    <a:pt x="852" y="2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30" name="Freeform 19">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47A8DF00-2D55-45C4-991B-845A66E0662E}"/>
                </a:ext>
              </a:extLst>
            </p:cNvPr>
            <p:cNvSpPr>
              <a:spLocks/>
            </p:cNvSpPr>
            <p:nvPr/>
          </p:nvSpPr>
          <p:spPr bwMode="auto">
            <a:xfrm>
              <a:off x="9405934" y="5376859"/>
              <a:ext cx="473075" cy="1096962"/>
            </a:xfrm>
            <a:custGeom>
              <a:avLst/>
              <a:gdLst>
                <a:gd name="T0" fmla="*/ 298 w 298"/>
                <a:gd name="T1" fmla="*/ 524 h 691"/>
                <a:gd name="T2" fmla="*/ 298 w 298"/>
                <a:gd name="T3" fmla="*/ 0 h 691"/>
                <a:gd name="T4" fmla="*/ 0 w 298"/>
                <a:gd name="T5" fmla="*/ 165 h 691"/>
                <a:gd name="T6" fmla="*/ 0 w 298"/>
                <a:gd name="T7" fmla="*/ 691 h 691"/>
                <a:gd name="T8" fmla="*/ 298 w 298"/>
                <a:gd name="T9" fmla="*/ 524 h 691"/>
                <a:gd name="T10" fmla="*/ 298 w 298"/>
                <a:gd name="T11" fmla="*/ 524 h 691"/>
              </a:gdLst>
              <a:ahLst/>
              <a:cxnLst>
                <a:cxn ang="0">
                  <a:pos x="T0" y="T1"/>
                </a:cxn>
                <a:cxn ang="0">
                  <a:pos x="T2" y="T3"/>
                </a:cxn>
                <a:cxn ang="0">
                  <a:pos x="T4" y="T5"/>
                </a:cxn>
                <a:cxn ang="0">
                  <a:pos x="T6" y="T7"/>
                </a:cxn>
                <a:cxn ang="0">
                  <a:pos x="T8" y="T9"/>
                </a:cxn>
                <a:cxn ang="0">
                  <a:pos x="T10" y="T11"/>
                </a:cxn>
              </a:cxnLst>
              <a:rect l="0" t="0" r="r" b="b"/>
              <a:pathLst>
                <a:path w="298" h="691">
                  <a:moveTo>
                    <a:pt x="298" y="524"/>
                  </a:moveTo>
                  <a:lnTo>
                    <a:pt x="298" y="0"/>
                  </a:lnTo>
                  <a:lnTo>
                    <a:pt x="0" y="165"/>
                  </a:lnTo>
                  <a:lnTo>
                    <a:pt x="0" y="691"/>
                  </a:lnTo>
                  <a:lnTo>
                    <a:pt x="298" y="524"/>
                  </a:lnTo>
                  <a:lnTo>
                    <a:pt x="298" y="52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31" name="Freeform 20">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D427482C-6687-424E-98A1-F147F4A96A8F}"/>
                </a:ext>
              </a:extLst>
            </p:cNvPr>
            <p:cNvSpPr>
              <a:spLocks/>
            </p:cNvSpPr>
            <p:nvPr/>
          </p:nvSpPr>
          <p:spPr bwMode="auto">
            <a:xfrm>
              <a:off x="8526457" y="5191122"/>
              <a:ext cx="879474" cy="1282699"/>
            </a:xfrm>
            <a:custGeom>
              <a:avLst/>
              <a:gdLst>
                <a:gd name="T0" fmla="*/ 554 w 554"/>
                <a:gd name="T1" fmla="*/ 808 h 808"/>
                <a:gd name="T2" fmla="*/ 554 w 554"/>
                <a:gd name="T3" fmla="*/ 282 h 808"/>
                <a:gd name="T4" fmla="*/ 0 w 554"/>
                <a:gd name="T5" fmla="*/ 0 h 808"/>
                <a:gd name="T6" fmla="*/ 0 w 554"/>
                <a:gd name="T7" fmla="*/ 525 h 808"/>
                <a:gd name="T8" fmla="*/ 554 w 554"/>
                <a:gd name="T9" fmla="*/ 808 h 808"/>
                <a:gd name="T10" fmla="*/ 554 w 554"/>
                <a:gd name="T11" fmla="*/ 808 h 808"/>
              </a:gdLst>
              <a:ahLst/>
              <a:cxnLst>
                <a:cxn ang="0">
                  <a:pos x="T0" y="T1"/>
                </a:cxn>
                <a:cxn ang="0">
                  <a:pos x="T2" y="T3"/>
                </a:cxn>
                <a:cxn ang="0">
                  <a:pos x="T4" y="T5"/>
                </a:cxn>
                <a:cxn ang="0">
                  <a:pos x="T6" y="T7"/>
                </a:cxn>
                <a:cxn ang="0">
                  <a:pos x="T8" y="T9"/>
                </a:cxn>
                <a:cxn ang="0">
                  <a:pos x="T10" y="T11"/>
                </a:cxn>
              </a:cxnLst>
              <a:rect l="0" t="0" r="r" b="b"/>
              <a:pathLst>
                <a:path w="554" h="808">
                  <a:moveTo>
                    <a:pt x="554" y="808"/>
                  </a:moveTo>
                  <a:lnTo>
                    <a:pt x="554" y="282"/>
                  </a:lnTo>
                  <a:lnTo>
                    <a:pt x="0" y="0"/>
                  </a:lnTo>
                  <a:lnTo>
                    <a:pt x="0" y="525"/>
                  </a:lnTo>
                  <a:lnTo>
                    <a:pt x="554" y="808"/>
                  </a:lnTo>
                  <a:lnTo>
                    <a:pt x="554" y="80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grpSp>
      <p:sp>
        <p:nvSpPr>
          <p:cNvPr id="38" name="Subtitle 2">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01977670-C81E-4DD2-90EA-B24A453E0911}"/>
              </a:ext>
            </a:extLst>
          </p:cNvPr>
          <p:cNvSpPr txBox="1">
            <a:spLocks/>
          </p:cNvSpPr>
          <p:nvPr/>
        </p:nvSpPr>
        <p:spPr>
          <a:xfrm>
            <a:off x="859971" y="5157945"/>
            <a:ext cx="7116999" cy="913373"/>
          </a:xfrm>
          <a:prstGeom prst="rect">
            <a:avLst/>
          </a:prstGeom>
          <a:solidFill>
            <a:srgbClr val="4472C4"/>
          </a:solid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KPI son las siglas de Key Performance Indicator (Indicador Clave de Rendimiento), y de eso se trata: de identificar, medir y controlar los indicadores clave del rendimiento de la empresa.</a:t>
            </a:r>
          </a:p>
        </p:txBody>
      </p:sp>
      <p:sp>
        <p:nvSpPr>
          <p:cNvPr id="39" name="Subtitle 2">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D7D25C7B-7B15-41AD-8DA4-92B865F05935}"/>
              </a:ext>
            </a:extLst>
          </p:cNvPr>
          <p:cNvSpPr txBox="1">
            <a:spLocks/>
          </p:cNvSpPr>
          <p:nvPr/>
        </p:nvSpPr>
        <p:spPr>
          <a:xfrm>
            <a:off x="880085" y="4265150"/>
            <a:ext cx="7507736" cy="6979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Los KPIs son comúnmente utilizados por una empresa para evaluar su éxito o el éxito de una determinada actividad que realiza.</a:t>
            </a:r>
          </a:p>
        </p:txBody>
      </p:sp>
      <p:sp>
        <p:nvSpPr>
          <p:cNvPr id="32" name="Rechteck 41">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5E6D7F70-27F2-470D-9FE9-899533738B66}"/>
              </a:ext>
            </a:extLst>
          </p:cNvPr>
          <p:cNvSpPr/>
          <p:nvPr/>
        </p:nvSpPr>
        <p:spPr>
          <a:xfrm>
            <a:off x="859971" y="3418389"/>
            <a:ext cx="7813102" cy="763380"/>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dirty="0">
              <a:latin typeface="+mj-lt"/>
            </a:endParaRPr>
          </a:p>
        </p:txBody>
      </p:sp>
      <p:sp>
        <p:nvSpPr>
          <p:cNvPr id="34" name="Subtitle 2">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CA95CD9F-A1AB-4235-BBB3-ECCE34710E5B}"/>
              </a:ext>
            </a:extLst>
          </p:cNvPr>
          <p:cNvSpPr txBox="1">
            <a:spLocks/>
          </p:cNvSpPr>
          <p:nvPr/>
        </p:nvSpPr>
        <p:spPr>
          <a:xfrm>
            <a:off x="880085" y="3448213"/>
            <a:ext cx="7639547" cy="6979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La elección de los KPI adecuados depende de que se comprenda bien lo que es importante para la organización y su éxito</a:t>
            </a:r>
          </a:p>
        </p:txBody>
      </p:sp>
      <p:sp>
        <p:nvSpPr>
          <p:cNvPr id="35" name="Freeform 5">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66C17B52-F118-4B7B-8F72-452CE28512E0}"/>
              </a:ext>
            </a:extLst>
          </p:cNvPr>
          <p:cNvSpPr>
            <a:spLocks/>
          </p:cNvSpPr>
          <p:nvPr/>
        </p:nvSpPr>
        <p:spPr bwMode="auto">
          <a:xfrm>
            <a:off x="4436251" y="2520377"/>
            <a:ext cx="4569437" cy="837790"/>
          </a:xfrm>
          <a:custGeom>
            <a:avLst/>
            <a:gdLst>
              <a:gd name="T0" fmla="*/ 0 w 1819"/>
              <a:gd name="T1" fmla="*/ 413 h 413"/>
              <a:gd name="T2" fmla="*/ 0 w 1819"/>
              <a:gd name="T3" fmla="*/ 0 h 413"/>
              <a:gd name="T4" fmla="*/ 1819 w 1819"/>
              <a:gd name="T5" fmla="*/ 0 h 413"/>
              <a:gd name="T6" fmla="*/ 1819 w 1819"/>
              <a:gd name="T7" fmla="*/ 229 h 413"/>
              <a:gd name="T8" fmla="*/ 1519 w 1819"/>
              <a:gd name="T9" fmla="*/ 393 h 413"/>
              <a:gd name="T10" fmla="*/ 1519 w 1819"/>
              <a:gd name="T11" fmla="*/ 413 h 413"/>
              <a:gd name="T12" fmla="*/ 0 w 1819"/>
              <a:gd name="T13" fmla="*/ 413 h 413"/>
              <a:gd name="T14" fmla="*/ 0 w 1819"/>
              <a:gd name="T15" fmla="*/ 413 h 4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3">
                <a:moveTo>
                  <a:pt x="0" y="413"/>
                </a:moveTo>
                <a:lnTo>
                  <a:pt x="0" y="0"/>
                </a:lnTo>
                <a:lnTo>
                  <a:pt x="1819" y="0"/>
                </a:lnTo>
                <a:lnTo>
                  <a:pt x="1819" y="229"/>
                </a:lnTo>
                <a:lnTo>
                  <a:pt x="1519" y="393"/>
                </a:lnTo>
                <a:lnTo>
                  <a:pt x="1519" y="413"/>
                </a:lnTo>
                <a:lnTo>
                  <a:pt x="0" y="413"/>
                </a:lnTo>
                <a:lnTo>
                  <a:pt x="0" y="413"/>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dirty="0">
              <a:latin typeface="+mj-lt"/>
            </a:endParaRPr>
          </a:p>
        </p:txBody>
      </p:sp>
      <p:sp>
        <p:nvSpPr>
          <p:cNvPr id="36" name="Rechteck 1">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09E0233F-9DA6-47A7-802F-CDB51FAD612F}"/>
              </a:ext>
            </a:extLst>
          </p:cNvPr>
          <p:cNvSpPr/>
          <p:nvPr/>
        </p:nvSpPr>
        <p:spPr>
          <a:xfrm>
            <a:off x="859972" y="2511812"/>
            <a:ext cx="6161036" cy="833735"/>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4400" dirty="0">
              <a:solidFill>
                <a:schemeClr val="tx1"/>
              </a:solidFill>
              <a:latin typeface="+mj-lt"/>
            </a:endParaRPr>
          </a:p>
        </p:txBody>
      </p:sp>
      <p:sp>
        <p:nvSpPr>
          <p:cNvPr id="40" name="Subtitle 2">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1FFC5EE4-C0FE-4AAC-A143-E0A0B8A2C11F}"/>
              </a:ext>
            </a:extLst>
          </p:cNvPr>
          <p:cNvSpPr txBox="1">
            <a:spLocks/>
          </p:cNvSpPr>
          <p:nvPr/>
        </p:nvSpPr>
        <p:spPr>
          <a:xfrm>
            <a:off x="842583" y="2535705"/>
            <a:ext cx="7582739" cy="109803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bg1"/>
                </a:solidFill>
                <a:latin typeface="+mj-lt"/>
                <a:ea typeface="Lato Light" panose="020F0502020204030203" pitchFamily="34" charset="0"/>
                <a:cs typeface="Mukta ExtraLight" panose="020B0000000000000000" pitchFamily="34" charset="77"/>
              </a:rPr>
              <a:t>La evaluación de los KPIs a menudo conduce a la identificación de posibles mejoras Y a la comprensión de una crisis próxima .</a:t>
            </a:r>
          </a:p>
        </p:txBody>
      </p:sp>
      <p:pic>
        <p:nvPicPr>
          <p:cNvPr id="4" name="Graphic 3" descr="Badge 1 outline">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C3F4989F-C894-43CA-AC76-088B4F73DB7E}"/>
              </a:ext>
            </a:extLst>
          </p:cNvPr>
          <p:cNvPicPr>
            <a:picLocks noChangeAspect="1"/>
          </p:cNvPicPr>
          <p:nvPr/>
        </p:nvPicPr>
        <p:blipFill>
          <a:blip r:embed="rId7">
            <a:extLst>
              <a:ext uri="{96DAC541-7B7A-43D3-8B79-37D633B846F1}">
                <asvg:svgBlip xmlns="" xmlns:a16="http://schemas.microsoft.com/office/drawing/2014/main" xmlns:mc="http://schemas.openxmlformats.org/markup-compatibility/2006" xmlns:v="urn:schemas-microsoft-com:vml" xmlns:a14="http://schemas.microsoft.com/office/drawing/2010/main" xmlns:p14="http://schemas.microsoft.com/office/powerpoint/2010/main" xmlns:asvg="http://schemas.microsoft.com/office/drawing/2016/SVG/main" r:embed="rId8"/>
              </a:ext>
            </a:extLst>
          </a:blip>
          <a:stretch>
            <a:fillRect/>
          </a:stretch>
        </p:blipFill>
        <p:spPr>
          <a:xfrm>
            <a:off x="122783" y="5192327"/>
            <a:ext cx="650176" cy="650176"/>
          </a:xfrm>
          <a:prstGeom prst="rect">
            <a:avLst/>
          </a:prstGeom>
        </p:spPr>
      </p:pic>
      <p:pic>
        <p:nvPicPr>
          <p:cNvPr id="6" name="Graphic 5" descr="Badge outline">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4D87B317-A3A0-487F-8557-077F927C159E}"/>
              </a:ext>
            </a:extLst>
          </p:cNvPr>
          <p:cNvPicPr>
            <a:picLocks noChangeAspect="1"/>
          </p:cNvPicPr>
          <p:nvPr/>
        </p:nvPicPr>
        <p:blipFill>
          <a:blip r:embed="rId9">
            <a:extLst>
              <a:ext uri="{96DAC541-7B7A-43D3-8B79-37D633B846F1}">
                <asvg:svgBlip xmlns="" xmlns:a16="http://schemas.microsoft.com/office/drawing/2014/main" xmlns:mc="http://schemas.openxmlformats.org/markup-compatibility/2006" xmlns:v="urn:schemas-microsoft-com:vml" xmlns:a14="http://schemas.microsoft.com/office/drawing/2010/main" xmlns:p14="http://schemas.microsoft.com/office/powerpoint/2010/main" xmlns:asvg="http://schemas.microsoft.com/office/drawing/2016/SVG/main" r:embed="rId10"/>
              </a:ext>
            </a:extLst>
          </a:blip>
          <a:stretch>
            <a:fillRect/>
          </a:stretch>
        </p:blipFill>
        <p:spPr>
          <a:xfrm>
            <a:off x="86557" y="4216943"/>
            <a:ext cx="707571" cy="707571"/>
          </a:xfrm>
          <a:prstGeom prst="rect">
            <a:avLst/>
          </a:prstGeom>
        </p:spPr>
      </p:pic>
      <p:pic>
        <p:nvPicPr>
          <p:cNvPr id="8" name="Graphic 7" descr="Badge 3 outline">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9DD56392-FC63-4EC7-9ACF-DA2FA6F85F51}"/>
              </a:ext>
            </a:extLst>
          </p:cNvPr>
          <p:cNvPicPr>
            <a:picLocks noChangeAspect="1"/>
          </p:cNvPicPr>
          <p:nvPr/>
        </p:nvPicPr>
        <p:blipFill>
          <a:blip r:embed="rId11">
            <a:extLst>
              <a:ext uri="{96DAC541-7B7A-43D3-8B79-37D633B846F1}">
                <asvg:svgBlip xmlns="" xmlns:a16="http://schemas.microsoft.com/office/drawing/2014/main" xmlns:mc="http://schemas.openxmlformats.org/markup-compatibility/2006" xmlns:v="urn:schemas-microsoft-com:vml" xmlns:a14="http://schemas.microsoft.com/office/drawing/2010/main" xmlns:p14="http://schemas.microsoft.com/office/powerpoint/2010/main" xmlns:asvg="http://schemas.microsoft.com/office/drawing/2016/SVG/main" r:embed="rId12"/>
              </a:ext>
            </a:extLst>
          </a:blip>
          <a:stretch>
            <a:fillRect/>
          </a:stretch>
        </p:blipFill>
        <p:spPr>
          <a:xfrm>
            <a:off x="43960" y="3345547"/>
            <a:ext cx="701631" cy="701631"/>
          </a:xfrm>
          <a:prstGeom prst="rect">
            <a:avLst/>
          </a:prstGeom>
        </p:spPr>
      </p:pic>
      <p:pic>
        <p:nvPicPr>
          <p:cNvPr id="10" name="Graphic 9" descr="Badge 4 outline">
            <a:extLst>
              <a:ext uri="{FF2B5EF4-FFF2-40B4-BE49-F238E27FC236}">
                <a16:creationId xmlns="" xmlns:mc="http://schemas.openxmlformats.org/markup-compatibility/2006" xmlns:v="urn:schemas-microsoft-com:vml" xmlns:a14="http://schemas.microsoft.com/office/drawing/2010/main" xmlns:asvg="http://schemas.microsoft.com/office/drawing/2016/SVG/main" xmlns:p14="http://schemas.microsoft.com/office/powerpoint/2010/main" xmlns:a16="http://schemas.microsoft.com/office/drawing/2014/main" id="{9620181D-4F2C-45E2-86E8-86A68F487964}"/>
              </a:ext>
            </a:extLst>
          </p:cNvPr>
          <p:cNvPicPr>
            <a:picLocks noChangeAspect="1"/>
          </p:cNvPicPr>
          <p:nvPr/>
        </p:nvPicPr>
        <p:blipFill>
          <a:blip r:embed="rId13">
            <a:extLst>
              <a:ext uri="{96DAC541-7B7A-43D3-8B79-37D633B846F1}">
                <asvg:svgBlip xmlns="" xmlns:a16="http://schemas.microsoft.com/office/drawing/2014/main" xmlns:mc="http://schemas.openxmlformats.org/markup-compatibility/2006" xmlns:v="urn:schemas-microsoft-com:vml" xmlns:a14="http://schemas.microsoft.com/office/drawing/2010/main" xmlns:p14="http://schemas.microsoft.com/office/powerpoint/2010/main" xmlns:asvg="http://schemas.microsoft.com/office/drawing/2016/SVG/main" r:embed="rId14"/>
              </a:ext>
            </a:extLst>
          </a:blip>
          <a:stretch>
            <a:fillRect/>
          </a:stretch>
        </p:blipFill>
        <p:spPr>
          <a:xfrm>
            <a:off x="64227" y="2506949"/>
            <a:ext cx="692908" cy="692908"/>
          </a:xfrm>
          <a:prstGeom prst="rect">
            <a:avLst/>
          </a:prstGeom>
        </p:spPr>
      </p:pic>
    </p:spTree>
    <p:extLst>
      <p:ext uri="{BB962C8B-B14F-4D97-AF65-F5344CB8AC3E}">
        <p14:creationId xmlns:p14="http://schemas.microsoft.com/office/powerpoint/2010/main" val="594494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1649279" y="739189"/>
            <a:ext cx="8852375" cy="697353"/>
          </a:xfrm>
        </p:spPr>
        <p:txBody>
          <a:bodyPr/>
          <a:lstStyle/>
          <a:p>
            <a:r>
              <a:rPr lang="en-GB" dirty="0">
                <a:latin typeface="+mj-lt"/>
              </a:rPr>
              <a:t>Qué son y qué no son los KPIs</a:t>
            </a:r>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76136" y="1810537"/>
            <a:ext cx="2889166" cy="531457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Con muchas metas y objetivos diferentes, los propietarios de empresas y sus empleados pueden perder fácilmente la noción de lo que es realmente importante entre </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Necesita unos pocos y sencillos ratios que le indiquen si va por buen camino o no.  </a:t>
            </a:r>
            <a:r>
              <a:rPr lang="en-GB" sz="22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Para ello, los KPI deben cumplir algunos requisitos básicos</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 name="Hexagon 1">
            <a:extLst>
              <a:ext uri="{FF2B5EF4-FFF2-40B4-BE49-F238E27FC236}">
                <a16:creationId xmlns="" xmlns:p14="http://schemas.microsoft.com/office/powerpoint/2010/main" xmlns:a16="http://schemas.microsoft.com/office/drawing/2014/main" id="{B87F66B0-B055-4605-A71E-8BC77CADB914}"/>
              </a:ext>
            </a:extLst>
          </p:cNvPr>
          <p:cNvSpPr/>
          <p:nvPr/>
        </p:nvSpPr>
        <p:spPr>
          <a:xfrm>
            <a:off x="5540829" y="2503731"/>
            <a:ext cx="1880842" cy="1828751"/>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Hexagon 2">
            <a:extLst>
              <a:ext uri="{FF2B5EF4-FFF2-40B4-BE49-F238E27FC236}">
                <a16:creationId xmlns="" xmlns:p14="http://schemas.microsoft.com/office/powerpoint/2010/main" xmlns:a16="http://schemas.microsoft.com/office/drawing/2014/main" id="{4B315104-8C83-45A1-901F-B0E157689545}"/>
              </a:ext>
            </a:extLst>
          </p:cNvPr>
          <p:cNvSpPr/>
          <p:nvPr/>
        </p:nvSpPr>
        <p:spPr>
          <a:xfrm>
            <a:off x="6929761" y="3416160"/>
            <a:ext cx="1817088" cy="1743663"/>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cxnSp>
        <p:nvCxnSpPr>
          <p:cNvPr id="7" name="Straight Connector 9">
            <a:extLst>
              <a:ext uri="{FF2B5EF4-FFF2-40B4-BE49-F238E27FC236}">
                <a16:creationId xmlns="" xmlns:p14="http://schemas.microsoft.com/office/powerpoint/2010/main" xmlns:a16="http://schemas.microsoft.com/office/drawing/2014/main" id="{BD1951F8-9E64-40C6-A74D-859B36A96676}"/>
              </a:ext>
            </a:extLst>
          </p:cNvPr>
          <p:cNvCxnSpPr/>
          <p:nvPr/>
        </p:nvCxnSpPr>
        <p:spPr>
          <a:xfrm flipH="1">
            <a:off x="5074330" y="2519627"/>
            <a:ext cx="932997" cy="0"/>
          </a:xfrm>
          <a:prstGeom prst="line">
            <a:avLst/>
          </a:prstGeom>
          <a:ln w="38100">
            <a:solidFill>
              <a:schemeClr val="accent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11">
            <a:extLst>
              <a:ext uri="{FF2B5EF4-FFF2-40B4-BE49-F238E27FC236}">
                <a16:creationId xmlns="" xmlns:p14="http://schemas.microsoft.com/office/powerpoint/2010/main" xmlns:a16="http://schemas.microsoft.com/office/drawing/2014/main" id="{C37ED055-4AED-4DFA-83AF-B7EAC0D142B7}"/>
              </a:ext>
            </a:extLst>
          </p:cNvPr>
          <p:cNvCxnSpPr>
            <a:cxnSpLocks/>
          </p:cNvCxnSpPr>
          <p:nvPr/>
        </p:nvCxnSpPr>
        <p:spPr>
          <a:xfrm flipH="1">
            <a:off x="8291606" y="5159823"/>
            <a:ext cx="857354" cy="0"/>
          </a:xfrm>
          <a:prstGeom prst="line">
            <a:avLst/>
          </a:prstGeom>
          <a:ln w="38100">
            <a:solidFill>
              <a:schemeClr val="accent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9">
            <a:extLst>
              <a:ext uri="{FF2B5EF4-FFF2-40B4-BE49-F238E27FC236}">
                <a16:creationId xmlns="" xmlns:p14="http://schemas.microsoft.com/office/powerpoint/2010/main" xmlns:a16="http://schemas.microsoft.com/office/drawing/2014/main" id="{976C4221-8D01-428C-B0D1-245074A321FE}"/>
              </a:ext>
            </a:extLst>
          </p:cNvPr>
          <p:cNvSpPr txBox="1"/>
          <p:nvPr/>
        </p:nvSpPr>
        <p:spPr>
          <a:xfrm>
            <a:off x="7051196" y="3648321"/>
            <a:ext cx="1574218" cy="1107996"/>
          </a:xfrm>
          <a:prstGeom prst="rect">
            <a:avLst/>
          </a:prstGeom>
          <a:noFill/>
        </p:spPr>
        <p:txBody>
          <a:bodyPr wrap="square" rtlCol="0" anchor="ctr" anchorCtr="0">
            <a:spAutoFit/>
          </a:bodyPr>
          <a:lstStyle/>
          <a:p>
            <a:pPr algn="ctr"/>
            <a:r>
              <a:rPr lang="en-GB" sz="2200" b="1" dirty="0">
                <a:solidFill>
                  <a:schemeClr val="bg1"/>
                </a:solidFill>
                <a:latin typeface="+mj-lt"/>
                <a:ea typeface="League Spartan" charset="0"/>
                <a:cs typeface="Poppins" pitchFamily="2" charset="77"/>
              </a:rPr>
              <a:t>Lo que son</a:t>
            </a:r>
            <a:br>
              <a:rPr lang="en-GB" sz="2200" b="1" dirty="0">
                <a:solidFill>
                  <a:schemeClr val="bg1"/>
                </a:solidFill>
                <a:latin typeface="+mj-lt"/>
                <a:ea typeface="League Spartan" charset="0"/>
                <a:cs typeface="Poppins" pitchFamily="2" charset="77"/>
              </a:rPr>
            </a:br>
            <a:r>
              <a:rPr lang="en-GB" sz="2200" b="1" dirty="0">
                <a:solidFill>
                  <a:schemeClr val="bg1"/>
                </a:solidFill>
                <a:latin typeface="+mj-lt"/>
                <a:ea typeface="League Spartan" charset="0"/>
                <a:cs typeface="Poppins" pitchFamily="2" charset="77"/>
              </a:rPr>
              <a:t>no</a:t>
            </a:r>
          </a:p>
        </p:txBody>
      </p:sp>
      <p:sp>
        <p:nvSpPr>
          <p:cNvPr id="12" name="TextBox 22">
            <a:extLst>
              <a:ext uri="{FF2B5EF4-FFF2-40B4-BE49-F238E27FC236}">
                <a16:creationId xmlns="" xmlns:p14="http://schemas.microsoft.com/office/powerpoint/2010/main" xmlns:a16="http://schemas.microsoft.com/office/drawing/2014/main" id="{1DC12A7F-9732-4C36-99FF-8B7FBFC3FB9B}"/>
              </a:ext>
            </a:extLst>
          </p:cNvPr>
          <p:cNvSpPr txBox="1"/>
          <p:nvPr/>
        </p:nvSpPr>
        <p:spPr>
          <a:xfrm>
            <a:off x="5790580" y="3125102"/>
            <a:ext cx="1308821" cy="769441"/>
          </a:xfrm>
          <a:prstGeom prst="rect">
            <a:avLst/>
          </a:prstGeom>
          <a:noFill/>
        </p:spPr>
        <p:txBody>
          <a:bodyPr wrap="none" rtlCol="0" anchor="ctr" anchorCtr="0">
            <a:spAutoFit/>
          </a:bodyPr>
          <a:lstStyle/>
          <a:p>
            <a:pPr algn="ctr"/>
            <a:r>
              <a:rPr lang="en-GB" sz="2200" b="1" dirty="0">
                <a:solidFill>
                  <a:schemeClr val="bg1"/>
                </a:solidFill>
                <a:latin typeface="+mj-lt"/>
                <a:ea typeface="League Spartan" charset="0"/>
                <a:cs typeface="Poppins" pitchFamily="2" charset="77"/>
              </a:rPr>
              <a:t>Qué KPIs</a:t>
            </a:r>
            <a:br>
              <a:rPr lang="en-GB" sz="2200" b="1" dirty="0">
                <a:solidFill>
                  <a:schemeClr val="bg1"/>
                </a:solidFill>
                <a:latin typeface="+mj-lt"/>
                <a:ea typeface="League Spartan" charset="0"/>
                <a:cs typeface="Poppins" pitchFamily="2" charset="77"/>
              </a:rPr>
            </a:br>
            <a:r>
              <a:rPr lang="en-GB" sz="2200" b="1" dirty="0">
                <a:solidFill>
                  <a:schemeClr val="bg1"/>
                </a:solidFill>
                <a:latin typeface="+mj-lt"/>
                <a:ea typeface="League Spartan" charset="0"/>
                <a:cs typeface="Poppins" pitchFamily="2" charset="77"/>
              </a:rPr>
              <a:t>son</a:t>
            </a:r>
          </a:p>
        </p:txBody>
      </p:sp>
      <p:sp>
        <p:nvSpPr>
          <p:cNvPr id="13" name="Subtitle 2">
            <a:extLst>
              <a:ext uri="{FF2B5EF4-FFF2-40B4-BE49-F238E27FC236}">
                <a16:creationId xmlns="" xmlns:p14="http://schemas.microsoft.com/office/powerpoint/2010/main" xmlns:a16="http://schemas.microsoft.com/office/drawing/2014/main" id="{79E10694-30DE-4E26-A72C-5B903E215DEB}"/>
              </a:ext>
            </a:extLst>
          </p:cNvPr>
          <p:cNvSpPr txBox="1">
            <a:spLocks/>
          </p:cNvSpPr>
          <p:nvPr/>
        </p:nvSpPr>
        <p:spPr>
          <a:xfrm>
            <a:off x="9316527" y="1810537"/>
            <a:ext cx="2347568" cy="373876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Métricas vagas o poco claras</a:t>
            </a:r>
          </a:p>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"Nice to knows" o métricas que no son procesables</a:t>
            </a:r>
          </a:p>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Informes</a:t>
            </a:r>
          </a:p>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Conjunto exhaustivo de métricas</a:t>
            </a:r>
          </a:p>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Refutable </a:t>
            </a:r>
          </a:p>
        </p:txBody>
      </p:sp>
      <p:sp>
        <p:nvSpPr>
          <p:cNvPr id="14" name="Subtitle 2">
            <a:extLst>
              <a:ext uri="{FF2B5EF4-FFF2-40B4-BE49-F238E27FC236}">
                <a16:creationId xmlns="" xmlns:p14="http://schemas.microsoft.com/office/powerpoint/2010/main" xmlns:a16="http://schemas.microsoft.com/office/drawing/2014/main" id="{6E47779E-FA56-44DF-95B3-40CE86A859E4}"/>
              </a:ext>
            </a:extLst>
          </p:cNvPr>
          <p:cNvSpPr txBox="1">
            <a:spLocks/>
          </p:cNvSpPr>
          <p:nvPr/>
        </p:nvSpPr>
        <p:spPr>
          <a:xfrm>
            <a:off x="3026019" y="1810537"/>
            <a:ext cx="2557538" cy="4865224"/>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2100" dirty="0">
                <a:solidFill>
                  <a:srgbClr val="44546A"/>
                </a:solidFill>
                <a:latin typeface="+mj-lt"/>
                <a:ea typeface="Open Sans Light" panose="020B0306030504020204" pitchFamily="34" charset="0"/>
                <a:cs typeface="Open Sans Light" panose="020B0306030504020204" pitchFamily="34" charset="0"/>
              </a:rPr>
              <a:t>Cuantificable / medible y procesable</a:t>
            </a:r>
          </a:p>
          <a:p>
            <a:pPr marL="171450" indent="-171450" algn="l">
              <a:lnSpc>
                <a:spcPct val="100000"/>
              </a:lnSpc>
              <a:buFont typeface="Arial" panose="020B0604020202020204" pitchFamily="34" charset="0"/>
              <a:buChar char="•"/>
            </a:pPr>
            <a:r>
              <a:rPr lang="en-GB" sz="2100" dirty="0">
                <a:solidFill>
                  <a:srgbClr val="44546A"/>
                </a:solidFill>
                <a:latin typeface="+mj-lt"/>
                <a:ea typeface="Open Sans Light" panose="020B0306030504020204" pitchFamily="34" charset="0"/>
                <a:cs typeface="Open Sans Light" panose="020B0306030504020204" pitchFamily="34" charset="0"/>
              </a:rPr>
              <a:t>Medir los factores que son críticos para el éxito de la organización</a:t>
            </a:r>
          </a:p>
          <a:p>
            <a:pPr marL="171450" indent="-171450" algn="l">
              <a:lnSpc>
                <a:spcPct val="100000"/>
              </a:lnSpc>
              <a:buFont typeface="Arial" panose="020B0604020202020204" pitchFamily="34" charset="0"/>
              <a:buChar char="•"/>
            </a:pPr>
            <a:r>
              <a:rPr lang="en-GB" sz="2100" dirty="0">
                <a:solidFill>
                  <a:srgbClr val="44546A"/>
                </a:solidFill>
                <a:latin typeface="+mj-lt"/>
                <a:ea typeface="Open Sans Light" panose="020B0306030504020204" pitchFamily="34" charset="0"/>
                <a:cs typeface="Open Sans Light" panose="020B0306030504020204" pitchFamily="34" charset="0"/>
              </a:rPr>
              <a:t>Vinculado a los objetivos y metas de la empresa</a:t>
            </a:r>
          </a:p>
          <a:p>
            <a:pPr marL="171450" indent="-171450" algn="l">
              <a:lnSpc>
                <a:spcPct val="100000"/>
              </a:lnSpc>
              <a:buFont typeface="Arial" panose="020B0604020202020204" pitchFamily="34" charset="0"/>
              <a:buChar char="•"/>
            </a:pPr>
            <a:r>
              <a:rPr lang="en-GB" sz="2100" dirty="0">
                <a:solidFill>
                  <a:srgbClr val="44546A"/>
                </a:solidFill>
                <a:latin typeface="+mj-lt"/>
                <a:ea typeface="Open Sans Light" panose="020B0306030504020204" pitchFamily="34" charset="0"/>
                <a:cs typeface="Open Sans Light" panose="020B0306030504020204" pitchFamily="34" charset="0"/>
              </a:rPr>
              <a:t>Limitado a las métricas realmente importantes </a:t>
            </a:r>
          </a:p>
          <a:p>
            <a:pPr marL="171450" indent="-171450" algn="l">
              <a:lnSpc>
                <a:spcPct val="100000"/>
              </a:lnSpc>
              <a:buFont typeface="Arial" panose="020B0604020202020204" pitchFamily="34" charset="0"/>
              <a:buChar char="•"/>
            </a:pPr>
            <a:r>
              <a:rPr lang="en-GB" sz="2100" dirty="0">
                <a:solidFill>
                  <a:srgbClr val="44546A"/>
                </a:solidFill>
                <a:latin typeface="+mj-lt"/>
                <a:ea typeface="Open Sans Light" panose="020B0306030504020204" pitchFamily="34" charset="0"/>
                <a:cs typeface="Open Sans Light" panose="020B0306030504020204" pitchFamily="34" charset="0"/>
              </a:rPr>
              <a:t>Se aplica de forma coherente en toda la empresa</a:t>
            </a:r>
          </a:p>
        </p:txBody>
      </p:sp>
      <p:cxnSp>
        <p:nvCxnSpPr>
          <p:cNvPr id="3" name="Straight Connector 2">
            <a:extLst>
              <a:ext uri="{FF2B5EF4-FFF2-40B4-BE49-F238E27FC236}">
                <a16:creationId xmlns="" xmlns:p14="http://schemas.microsoft.com/office/powerpoint/2010/main" xmlns:a16="http://schemas.microsoft.com/office/drawing/2014/main" id="{001A9975-770E-414F-8452-9AE4C689425D}"/>
              </a:ext>
            </a:extLst>
          </p:cNvPr>
          <p:cNvCxnSpPr/>
          <p:nvPr/>
        </p:nvCxnSpPr>
        <p:spPr>
          <a:xfrm>
            <a:off x="2943530" y="1862126"/>
            <a:ext cx="0" cy="46801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161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9" name="Objekt 208" hidden="1">
            <a:extLst>
              <a:ext uri="{FF2B5EF4-FFF2-40B4-BE49-F238E27FC236}">
                <a16:creationId xmlns="" xmlns:mc="http://schemas.openxmlformats.org/markup-compatibility/2006" xmlns:v="urn:schemas-microsoft-com:vml" xmlns:p14="http://schemas.microsoft.com/office/powerpoint/2010/main" xmlns:a16="http://schemas.microsoft.com/office/drawing/2014/main" id="{0ECC4456-93F5-4E01-A9DC-D9EE5126FE6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Folie" r:id="rId5" imgW="592" imgH="595" progId="TCLayout.ActiveDocument.1">
                  <p:embed/>
                </p:oleObj>
              </mc:Choice>
              <mc:Fallback>
                <p:oleObj name="think-cell Folie" r:id="rId5" imgW="592" imgH="595" progId="TCLayout.ActiveDocument.1">
                  <p:embed/>
                  <p:pic>
                    <p:nvPicPr>
                      <p:cNvPr id="209" name="Objekt 208" hidden="1">
                        <a:extLst>
                          <a:ext uri="{FF2B5EF4-FFF2-40B4-BE49-F238E27FC236}">
                            <a16:creationId xmlns="" xmlns:v="urn:schemas-microsoft-com:vml" xmlns:p14="http://schemas.microsoft.com/office/powerpoint/2010/main" xmlns:a16="http://schemas.microsoft.com/office/drawing/2014/main" id="{0ECC4456-93F5-4E01-A9DC-D9EE5126FE6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Textplatzhalter 32">
            <a:extLst>
              <a:ext uri="{FF2B5EF4-FFF2-40B4-BE49-F238E27FC236}">
                <a16:creationId xmlns="" xmlns:mc="http://schemas.openxmlformats.org/markup-compatibility/2006" xmlns:v="urn:schemas-microsoft-com:vml" xmlns:p14="http://schemas.microsoft.com/office/powerpoint/2010/main" xmlns:a16="http://schemas.microsoft.com/office/drawing/2014/main" id="{FCDA0349-4ACF-42A2-9A08-4FD30F57369C}"/>
              </a:ext>
            </a:extLst>
          </p:cNvPr>
          <p:cNvSpPr>
            <a:spLocks noGrp="1"/>
          </p:cNvSpPr>
          <p:nvPr>
            <p:ph type="body" sz="quarter" idx="13"/>
          </p:nvPr>
        </p:nvSpPr>
        <p:spPr>
          <a:xfrm>
            <a:off x="1813473" y="447929"/>
            <a:ext cx="8852375" cy="697353"/>
          </a:xfrm>
        </p:spPr>
        <p:txBody>
          <a:bodyPr/>
          <a:lstStyle/>
          <a:p>
            <a:r>
              <a:rPr lang="en-GB" dirty="0">
                <a:latin typeface="+mj-lt"/>
              </a:rPr>
              <a:t>Las ventajas de utilizar los KPI</a:t>
            </a:r>
          </a:p>
        </p:txBody>
      </p:sp>
      <p:sp>
        <p:nvSpPr>
          <p:cNvPr id="37" name="Subtitle 2">
            <a:extLst>
              <a:ext uri="{FF2B5EF4-FFF2-40B4-BE49-F238E27FC236}">
                <a16:creationId xmlns="" xmlns:mc="http://schemas.openxmlformats.org/markup-compatibility/2006" xmlns:v="urn:schemas-microsoft-com:vml" xmlns:p14="http://schemas.microsoft.com/office/powerpoint/2010/main" xmlns:a16="http://schemas.microsoft.com/office/drawing/2014/main" id="{41D884EA-448D-4F47-B2CA-373386EECD7B}"/>
              </a:ext>
            </a:extLst>
          </p:cNvPr>
          <p:cNvSpPr txBox="1">
            <a:spLocks/>
          </p:cNvSpPr>
          <p:nvPr/>
        </p:nvSpPr>
        <p:spPr>
          <a:xfrm>
            <a:off x="63795" y="1943531"/>
            <a:ext cx="3719156" cy="529918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El beneficio final de los indicadores clave de rendimiento es la capacidad de medir los resultados de sus acciones, que a menudo se llevan a cabo basándose en suposiciones. Aunque la investigación puede ayudarte a hacer conjeturas y reducir los riesgos, es importante establecer indicadores clave de rendimiento que te ayuden a aumentar o detener las actividades que generan resultados mejores o peores de lo esperado.</a:t>
            </a:r>
          </a:p>
          <a:p>
            <a:pPr algn="l">
              <a:lnSpc>
                <a:spcPct val="100000"/>
              </a:lnSpc>
              <a:spcBef>
                <a:spcPts val="600"/>
              </a:spcBef>
            </a:pPr>
            <a:endParaRPr lang="en-GB" sz="5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endParaRP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Esto le permite tomar mejores decisiones, mejorar los procesos y mejorar sus rendimientos a largo plazo.</a:t>
            </a:r>
          </a:p>
          <a:p>
            <a:pPr marL="285750" indent="-285750" algn="l">
              <a:lnSpc>
                <a:spcPct val="100000"/>
              </a:lnSpc>
              <a:spcBef>
                <a:spcPts val="600"/>
              </a:spcBef>
              <a:buFont typeface="Wingdings" panose="05000000000000000000" pitchFamily="2" charset="2"/>
              <a:buChar char="à"/>
            </a:pPr>
            <a:endParaRPr lang="en-GB" sz="19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4" name="Gruppieren 3">
            <a:extLst>
              <a:ext uri="{FF2B5EF4-FFF2-40B4-BE49-F238E27FC236}">
                <a16:creationId xmlns="" xmlns:mc="http://schemas.openxmlformats.org/markup-compatibility/2006" xmlns:v="urn:schemas-microsoft-com:vml" xmlns:p14="http://schemas.microsoft.com/office/powerpoint/2010/main" xmlns:a16="http://schemas.microsoft.com/office/drawing/2014/main" id="{A258E8F7-FE3D-485B-B4F2-F40A978E2BA2}"/>
              </a:ext>
            </a:extLst>
          </p:cNvPr>
          <p:cNvGrpSpPr>
            <a:grpSpLocks noChangeAspect="1"/>
          </p:cNvGrpSpPr>
          <p:nvPr/>
        </p:nvGrpSpPr>
        <p:grpSpPr>
          <a:xfrm>
            <a:off x="3624134" y="1720560"/>
            <a:ext cx="8465677" cy="4647096"/>
            <a:chOff x="3191456" y="1999405"/>
            <a:chExt cx="6986862" cy="3835325"/>
          </a:xfrm>
        </p:grpSpPr>
        <p:sp>
          <p:nvSpPr>
            <p:cNvPr id="182" name="Freeform 1">
              <a:extLst>
                <a:ext uri="{FF2B5EF4-FFF2-40B4-BE49-F238E27FC236}">
                  <a16:creationId xmlns="" xmlns:mc="http://schemas.openxmlformats.org/markup-compatibility/2006" xmlns:v="urn:schemas-microsoft-com:vml" xmlns:p14="http://schemas.microsoft.com/office/powerpoint/2010/main" xmlns:a16="http://schemas.microsoft.com/office/drawing/2014/main" id="{631685E6-26CB-4A82-BCFC-5D6A5F86645B}"/>
                </a:ext>
              </a:extLst>
            </p:cNvPr>
            <p:cNvSpPr>
              <a:spLocks noChangeAspect="1" noChangeArrowheads="1"/>
            </p:cNvSpPr>
            <p:nvPr/>
          </p:nvSpPr>
          <p:spPr bwMode="auto">
            <a:xfrm>
              <a:off x="6672292" y="2417229"/>
              <a:ext cx="16863" cy="1532480"/>
            </a:xfrm>
            <a:custGeom>
              <a:avLst/>
              <a:gdLst>
                <a:gd name="T0" fmla="*/ 72 w 73"/>
                <a:gd name="T1" fmla="*/ 6811 h 6812"/>
                <a:gd name="T2" fmla="*/ 0 w 73"/>
                <a:gd name="T3" fmla="*/ 6811 h 6812"/>
                <a:gd name="T4" fmla="*/ 0 w 73"/>
                <a:gd name="T5" fmla="*/ 0 h 6812"/>
                <a:gd name="T6" fmla="*/ 72 w 73"/>
                <a:gd name="T7" fmla="*/ 0 h 6812"/>
                <a:gd name="T8" fmla="*/ 72 w 73"/>
                <a:gd name="T9" fmla="*/ 6811 h 6812"/>
              </a:gdLst>
              <a:ahLst/>
              <a:cxnLst>
                <a:cxn ang="0">
                  <a:pos x="T0" y="T1"/>
                </a:cxn>
                <a:cxn ang="0">
                  <a:pos x="T2" y="T3"/>
                </a:cxn>
                <a:cxn ang="0">
                  <a:pos x="T4" y="T5"/>
                </a:cxn>
                <a:cxn ang="0">
                  <a:pos x="T6" y="T7"/>
                </a:cxn>
                <a:cxn ang="0">
                  <a:pos x="T8" y="T9"/>
                </a:cxn>
              </a:cxnLst>
              <a:rect l="0" t="0" r="r" b="b"/>
              <a:pathLst>
                <a:path w="73" h="6812">
                  <a:moveTo>
                    <a:pt x="72" y="6811"/>
                  </a:moveTo>
                  <a:lnTo>
                    <a:pt x="0" y="6811"/>
                  </a:lnTo>
                  <a:lnTo>
                    <a:pt x="0" y="0"/>
                  </a:lnTo>
                  <a:lnTo>
                    <a:pt x="72" y="0"/>
                  </a:lnTo>
                  <a:lnTo>
                    <a:pt x="72" y="6811"/>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83" name="Freeform 2">
              <a:extLst>
                <a:ext uri="{FF2B5EF4-FFF2-40B4-BE49-F238E27FC236}">
                  <a16:creationId xmlns="" xmlns:mc="http://schemas.openxmlformats.org/markup-compatibility/2006" xmlns:v="urn:schemas-microsoft-com:vml" xmlns:p14="http://schemas.microsoft.com/office/powerpoint/2010/main" xmlns:a16="http://schemas.microsoft.com/office/drawing/2014/main" id="{094F4FCA-D5C2-426E-9AE3-ACA450CF4A21}"/>
                </a:ext>
              </a:extLst>
            </p:cNvPr>
            <p:cNvSpPr>
              <a:spLocks noChangeAspect="1" noChangeArrowheads="1"/>
            </p:cNvSpPr>
            <p:nvPr/>
          </p:nvSpPr>
          <p:spPr bwMode="auto">
            <a:xfrm>
              <a:off x="5666509" y="2779271"/>
              <a:ext cx="997848" cy="1184324"/>
            </a:xfrm>
            <a:custGeom>
              <a:avLst/>
              <a:gdLst>
                <a:gd name="T0" fmla="*/ 4377 w 4434"/>
                <a:gd name="T1" fmla="*/ 5263 h 5264"/>
                <a:gd name="T2" fmla="*/ 0 w 4434"/>
                <a:gd name="T3" fmla="*/ 47 h 5264"/>
                <a:gd name="T4" fmla="*/ 55 w 4434"/>
                <a:gd name="T5" fmla="*/ 0 h 5264"/>
                <a:gd name="T6" fmla="*/ 4433 w 4434"/>
                <a:gd name="T7" fmla="*/ 5217 h 5264"/>
                <a:gd name="T8" fmla="*/ 4377 w 4434"/>
                <a:gd name="T9" fmla="*/ 5263 h 5264"/>
              </a:gdLst>
              <a:ahLst/>
              <a:cxnLst>
                <a:cxn ang="0">
                  <a:pos x="T0" y="T1"/>
                </a:cxn>
                <a:cxn ang="0">
                  <a:pos x="T2" y="T3"/>
                </a:cxn>
                <a:cxn ang="0">
                  <a:pos x="T4" y="T5"/>
                </a:cxn>
                <a:cxn ang="0">
                  <a:pos x="T6" y="T7"/>
                </a:cxn>
                <a:cxn ang="0">
                  <a:pos x="T8" y="T9"/>
                </a:cxn>
              </a:cxnLst>
              <a:rect l="0" t="0" r="r" b="b"/>
              <a:pathLst>
                <a:path w="4434" h="5264">
                  <a:moveTo>
                    <a:pt x="4377" y="5263"/>
                  </a:moveTo>
                  <a:lnTo>
                    <a:pt x="0" y="47"/>
                  </a:lnTo>
                  <a:lnTo>
                    <a:pt x="55" y="0"/>
                  </a:lnTo>
                  <a:lnTo>
                    <a:pt x="4433" y="5217"/>
                  </a:lnTo>
                  <a:lnTo>
                    <a:pt x="4377" y="5263"/>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84" name="Freeform 3">
              <a:extLst>
                <a:ext uri="{FF2B5EF4-FFF2-40B4-BE49-F238E27FC236}">
                  <a16:creationId xmlns="" xmlns:mc="http://schemas.openxmlformats.org/markup-compatibility/2006" xmlns:v="urn:schemas-microsoft-com:vml" xmlns:p14="http://schemas.microsoft.com/office/powerpoint/2010/main" xmlns:a16="http://schemas.microsoft.com/office/drawing/2014/main" id="{93AADE7A-EF8B-4521-8C30-F29158DA1B08}"/>
                </a:ext>
              </a:extLst>
            </p:cNvPr>
            <p:cNvSpPr>
              <a:spLocks noChangeAspect="1" noChangeArrowheads="1"/>
            </p:cNvSpPr>
            <p:nvPr/>
          </p:nvSpPr>
          <p:spPr bwMode="auto">
            <a:xfrm>
              <a:off x="5134852" y="3705702"/>
              <a:ext cx="1511650" cy="281699"/>
            </a:xfrm>
            <a:custGeom>
              <a:avLst/>
              <a:gdLst>
                <a:gd name="T0" fmla="*/ 6707 w 6721"/>
                <a:gd name="T1" fmla="*/ 1252 h 1253"/>
                <a:gd name="T2" fmla="*/ 0 w 6721"/>
                <a:gd name="T3" fmla="*/ 71 h 1253"/>
                <a:gd name="T4" fmla="*/ 13 w 6721"/>
                <a:gd name="T5" fmla="*/ 0 h 1253"/>
                <a:gd name="T6" fmla="*/ 6720 w 6721"/>
                <a:gd name="T7" fmla="*/ 1181 h 1253"/>
                <a:gd name="T8" fmla="*/ 6707 w 6721"/>
                <a:gd name="T9" fmla="*/ 1252 h 1253"/>
              </a:gdLst>
              <a:ahLst/>
              <a:cxnLst>
                <a:cxn ang="0">
                  <a:pos x="T0" y="T1"/>
                </a:cxn>
                <a:cxn ang="0">
                  <a:pos x="T2" y="T3"/>
                </a:cxn>
                <a:cxn ang="0">
                  <a:pos x="T4" y="T5"/>
                </a:cxn>
                <a:cxn ang="0">
                  <a:pos x="T6" y="T7"/>
                </a:cxn>
                <a:cxn ang="0">
                  <a:pos x="T8" y="T9"/>
                </a:cxn>
              </a:cxnLst>
              <a:rect l="0" t="0" r="r" b="b"/>
              <a:pathLst>
                <a:path w="6721" h="1253">
                  <a:moveTo>
                    <a:pt x="6707" y="1252"/>
                  </a:moveTo>
                  <a:lnTo>
                    <a:pt x="0" y="71"/>
                  </a:lnTo>
                  <a:lnTo>
                    <a:pt x="13" y="0"/>
                  </a:lnTo>
                  <a:lnTo>
                    <a:pt x="6720" y="1181"/>
                  </a:lnTo>
                  <a:lnTo>
                    <a:pt x="6707" y="1252"/>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85" name="Freeform 4">
              <a:extLst>
                <a:ext uri="{FF2B5EF4-FFF2-40B4-BE49-F238E27FC236}">
                  <a16:creationId xmlns="" xmlns:mc="http://schemas.openxmlformats.org/markup-compatibility/2006" xmlns:v="urn:schemas-microsoft-com:vml" xmlns:p14="http://schemas.microsoft.com/office/powerpoint/2010/main" xmlns:a16="http://schemas.microsoft.com/office/drawing/2014/main" id="{EC725AFC-6B1D-49ED-A23C-86D4AD5A5963}"/>
                </a:ext>
              </a:extLst>
            </p:cNvPr>
            <p:cNvSpPr>
              <a:spLocks noChangeAspect="1" noChangeArrowheads="1"/>
            </p:cNvSpPr>
            <p:nvPr/>
          </p:nvSpPr>
          <p:spPr bwMode="auto">
            <a:xfrm>
              <a:off x="5318354" y="3996328"/>
              <a:ext cx="1335093" cy="780622"/>
            </a:xfrm>
            <a:custGeom>
              <a:avLst/>
              <a:gdLst>
                <a:gd name="T0" fmla="*/ 36 w 5936"/>
                <a:gd name="T1" fmla="*/ 3468 h 3469"/>
                <a:gd name="T2" fmla="*/ 0 w 5936"/>
                <a:gd name="T3" fmla="*/ 3405 h 3469"/>
                <a:gd name="T4" fmla="*/ 5898 w 5936"/>
                <a:gd name="T5" fmla="*/ 0 h 3469"/>
                <a:gd name="T6" fmla="*/ 5935 w 5936"/>
                <a:gd name="T7" fmla="*/ 62 h 3469"/>
                <a:gd name="T8" fmla="*/ 36 w 5936"/>
                <a:gd name="T9" fmla="*/ 3468 h 3469"/>
              </a:gdLst>
              <a:ahLst/>
              <a:cxnLst>
                <a:cxn ang="0">
                  <a:pos x="T0" y="T1"/>
                </a:cxn>
                <a:cxn ang="0">
                  <a:pos x="T2" y="T3"/>
                </a:cxn>
                <a:cxn ang="0">
                  <a:pos x="T4" y="T5"/>
                </a:cxn>
                <a:cxn ang="0">
                  <a:pos x="T6" y="T7"/>
                </a:cxn>
                <a:cxn ang="0">
                  <a:pos x="T8" y="T9"/>
                </a:cxn>
              </a:cxnLst>
              <a:rect l="0" t="0" r="r" b="b"/>
              <a:pathLst>
                <a:path w="5936" h="3469">
                  <a:moveTo>
                    <a:pt x="36" y="3468"/>
                  </a:moveTo>
                  <a:lnTo>
                    <a:pt x="0" y="3405"/>
                  </a:lnTo>
                  <a:lnTo>
                    <a:pt x="5898" y="0"/>
                  </a:lnTo>
                  <a:lnTo>
                    <a:pt x="5935" y="62"/>
                  </a:lnTo>
                  <a:lnTo>
                    <a:pt x="36" y="3468"/>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86" name="Freeform 5">
              <a:extLst>
                <a:ext uri="{FF2B5EF4-FFF2-40B4-BE49-F238E27FC236}">
                  <a16:creationId xmlns="" xmlns:mc="http://schemas.openxmlformats.org/markup-compatibility/2006" xmlns:v="urn:schemas-microsoft-com:vml" xmlns:p14="http://schemas.microsoft.com/office/powerpoint/2010/main" xmlns:a16="http://schemas.microsoft.com/office/drawing/2014/main" id="{73C45877-A9FD-420B-8E2C-891EE0E16EE2}"/>
                </a:ext>
              </a:extLst>
            </p:cNvPr>
            <p:cNvSpPr>
              <a:spLocks noChangeAspect="1" noChangeArrowheads="1"/>
            </p:cNvSpPr>
            <p:nvPr/>
          </p:nvSpPr>
          <p:spPr bwMode="auto">
            <a:xfrm>
              <a:off x="6136667" y="4016167"/>
              <a:ext cx="539592" cy="1445193"/>
            </a:xfrm>
            <a:custGeom>
              <a:avLst/>
              <a:gdLst>
                <a:gd name="T0" fmla="*/ 68 w 2399"/>
                <a:gd name="T1" fmla="*/ 6425 h 6426"/>
                <a:gd name="T2" fmla="*/ 0 w 2399"/>
                <a:gd name="T3" fmla="*/ 6401 h 6426"/>
                <a:gd name="T4" fmla="*/ 2330 w 2399"/>
                <a:gd name="T5" fmla="*/ 0 h 6426"/>
                <a:gd name="T6" fmla="*/ 2398 w 2399"/>
                <a:gd name="T7" fmla="*/ 25 h 6426"/>
                <a:gd name="T8" fmla="*/ 68 w 2399"/>
                <a:gd name="T9" fmla="*/ 6425 h 6426"/>
              </a:gdLst>
              <a:ahLst/>
              <a:cxnLst>
                <a:cxn ang="0">
                  <a:pos x="T0" y="T1"/>
                </a:cxn>
                <a:cxn ang="0">
                  <a:pos x="T2" y="T3"/>
                </a:cxn>
                <a:cxn ang="0">
                  <a:pos x="T4" y="T5"/>
                </a:cxn>
                <a:cxn ang="0">
                  <a:pos x="T6" y="T7"/>
                </a:cxn>
                <a:cxn ang="0">
                  <a:pos x="T8" y="T9"/>
                </a:cxn>
              </a:cxnLst>
              <a:rect l="0" t="0" r="r" b="b"/>
              <a:pathLst>
                <a:path w="2399" h="6426">
                  <a:moveTo>
                    <a:pt x="68" y="6425"/>
                  </a:moveTo>
                  <a:lnTo>
                    <a:pt x="0" y="6401"/>
                  </a:lnTo>
                  <a:lnTo>
                    <a:pt x="2330" y="0"/>
                  </a:lnTo>
                  <a:lnTo>
                    <a:pt x="2398" y="25"/>
                  </a:lnTo>
                  <a:lnTo>
                    <a:pt x="68" y="6425"/>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87" name="Freeform 6">
              <a:extLst>
                <a:ext uri="{FF2B5EF4-FFF2-40B4-BE49-F238E27FC236}">
                  <a16:creationId xmlns="" xmlns:mc="http://schemas.openxmlformats.org/markup-compatibility/2006" xmlns:v="urn:schemas-microsoft-com:vml" xmlns:p14="http://schemas.microsoft.com/office/powerpoint/2010/main" xmlns:a16="http://schemas.microsoft.com/office/drawing/2014/main" id="{64C740B8-AAFB-4CC3-972A-5DFC2ED98111}"/>
                </a:ext>
              </a:extLst>
            </p:cNvPr>
            <p:cNvSpPr>
              <a:spLocks noChangeAspect="1" noChangeArrowheads="1"/>
            </p:cNvSpPr>
            <p:nvPr/>
          </p:nvSpPr>
          <p:spPr bwMode="auto">
            <a:xfrm>
              <a:off x="6707009" y="3996328"/>
              <a:ext cx="1335093" cy="780622"/>
            </a:xfrm>
            <a:custGeom>
              <a:avLst/>
              <a:gdLst>
                <a:gd name="T0" fmla="*/ 5898 w 5935"/>
                <a:gd name="T1" fmla="*/ 3468 h 3469"/>
                <a:gd name="T2" fmla="*/ 0 w 5935"/>
                <a:gd name="T3" fmla="*/ 62 h 3469"/>
                <a:gd name="T4" fmla="*/ 36 w 5935"/>
                <a:gd name="T5" fmla="*/ 0 h 3469"/>
                <a:gd name="T6" fmla="*/ 5934 w 5935"/>
                <a:gd name="T7" fmla="*/ 3405 h 3469"/>
                <a:gd name="T8" fmla="*/ 5898 w 5935"/>
                <a:gd name="T9" fmla="*/ 3468 h 3469"/>
              </a:gdLst>
              <a:ahLst/>
              <a:cxnLst>
                <a:cxn ang="0">
                  <a:pos x="T0" y="T1"/>
                </a:cxn>
                <a:cxn ang="0">
                  <a:pos x="T2" y="T3"/>
                </a:cxn>
                <a:cxn ang="0">
                  <a:pos x="T4" y="T5"/>
                </a:cxn>
                <a:cxn ang="0">
                  <a:pos x="T6" y="T7"/>
                </a:cxn>
                <a:cxn ang="0">
                  <a:pos x="T8" y="T9"/>
                </a:cxn>
              </a:cxnLst>
              <a:rect l="0" t="0" r="r" b="b"/>
              <a:pathLst>
                <a:path w="5935" h="3469">
                  <a:moveTo>
                    <a:pt x="5898" y="3468"/>
                  </a:moveTo>
                  <a:lnTo>
                    <a:pt x="0" y="62"/>
                  </a:lnTo>
                  <a:lnTo>
                    <a:pt x="36" y="0"/>
                  </a:lnTo>
                  <a:lnTo>
                    <a:pt x="5934" y="3405"/>
                  </a:lnTo>
                  <a:lnTo>
                    <a:pt x="5898" y="3468"/>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88" name="Freeform 7">
              <a:extLst>
                <a:ext uri="{FF2B5EF4-FFF2-40B4-BE49-F238E27FC236}">
                  <a16:creationId xmlns="" xmlns:mc="http://schemas.openxmlformats.org/markup-compatibility/2006" xmlns:v="urn:schemas-microsoft-com:vml" xmlns:p14="http://schemas.microsoft.com/office/powerpoint/2010/main" xmlns:a16="http://schemas.microsoft.com/office/drawing/2014/main" id="{E42D0854-C5FF-4D4E-B82D-4446BD001D6F}"/>
                </a:ext>
              </a:extLst>
            </p:cNvPr>
            <p:cNvSpPr>
              <a:spLocks noChangeAspect="1" noChangeArrowheads="1"/>
            </p:cNvSpPr>
            <p:nvPr/>
          </p:nvSpPr>
          <p:spPr bwMode="auto">
            <a:xfrm>
              <a:off x="6713951" y="3705702"/>
              <a:ext cx="1511650" cy="281699"/>
            </a:xfrm>
            <a:custGeom>
              <a:avLst/>
              <a:gdLst>
                <a:gd name="T0" fmla="*/ 13 w 6721"/>
                <a:gd name="T1" fmla="*/ 1252 h 1253"/>
                <a:gd name="T2" fmla="*/ 0 w 6721"/>
                <a:gd name="T3" fmla="*/ 1181 h 1253"/>
                <a:gd name="T4" fmla="*/ 6707 w 6721"/>
                <a:gd name="T5" fmla="*/ 0 h 1253"/>
                <a:gd name="T6" fmla="*/ 6720 w 6721"/>
                <a:gd name="T7" fmla="*/ 71 h 1253"/>
                <a:gd name="T8" fmla="*/ 13 w 6721"/>
                <a:gd name="T9" fmla="*/ 1252 h 1253"/>
              </a:gdLst>
              <a:ahLst/>
              <a:cxnLst>
                <a:cxn ang="0">
                  <a:pos x="T0" y="T1"/>
                </a:cxn>
                <a:cxn ang="0">
                  <a:pos x="T2" y="T3"/>
                </a:cxn>
                <a:cxn ang="0">
                  <a:pos x="T4" y="T5"/>
                </a:cxn>
                <a:cxn ang="0">
                  <a:pos x="T6" y="T7"/>
                </a:cxn>
                <a:cxn ang="0">
                  <a:pos x="T8" y="T9"/>
                </a:cxn>
              </a:cxnLst>
              <a:rect l="0" t="0" r="r" b="b"/>
              <a:pathLst>
                <a:path w="6721" h="1253">
                  <a:moveTo>
                    <a:pt x="13" y="1252"/>
                  </a:moveTo>
                  <a:lnTo>
                    <a:pt x="0" y="1181"/>
                  </a:lnTo>
                  <a:lnTo>
                    <a:pt x="6707" y="0"/>
                  </a:lnTo>
                  <a:lnTo>
                    <a:pt x="6720" y="71"/>
                  </a:lnTo>
                  <a:lnTo>
                    <a:pt x="13" y="1252"/>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89" name="Freeform 8">
              <a:extLst>
                <a:ext uri="{FF2B5EF4-FFF2-40B4-BE49-F238E27FC236}">
                  <a16:creationId xmlns="" xmlns:mc="http://schemas.openxmlformats.org/markup-compatibility/2006" xmlns:v="urn:schemas-microsoft-com:vml" xmlns:p14="http://schemas.microsoft.com/office/powerpoint/2010/main" xmlns:a16="http://schemas.microsoft.com/office/drawing/2014/main" id="{8AFE7602-41DF-4324-AFED-ECDF7B7B8EFB}"/>
                </a:ext>
              </a:extLst>
            </p:cNvPr>
            <p:cNvSpPr>
              <a:spLocks noChangeAspect="1" noChangeArrowheads="1"/>
            </p:cNvSpPr>
            <p:nvPr/>
          </p:nvSpPr>
          <p:spPr bwMode="auto">
            <a:xfrm>
              <a:off x="6697090" y="2779271"/>
              <a:ext cx="997848" cy="1184324"/>
            </a:xfrm>
            <a:custGeom>
              <a:avLst/>
              <a:gdLst>
                <a:gd name="T0" fmla="*/ 56 w 4435"/>
                <a:gd name="T1" fmla="*/ 5263 h 5264"/>
                <a:gd name="T2" fmla="*/ 0 w 4435"/>
                <a:gd name="T3" fmla="*/ 5217 h 5264"/>
                <a:gd name="T4" fmla="*/ 4378 w 4435"/>
                <a:gd name="T5" fmla="*/ 0 h 5264"/>
                <a:gd name="T6" fmla="*/ 4434 w 4435"/>
                <a:gd name="T7" fmla="*/ 47 h 5264"/>
                <a:gd name="T8" fmla="*/ 56 w 4435"/>
                <a:gd name="T9" fmla="*/ 5263 h 5264"/>
              </a:gdLst>
              <a:ahLst/>
              <a:cxnLst>
                <a:cxn ang="0">
                  <a:pos x="T0" y="T1"/>
                </a:cxn>
                <a:cxn ang="0">
                  <a:pos x="T2" y="T3"/>
                </a:cxn>
                <a:cxn ang="0">
                  <a:pos x="T4" y="T5"/>
                </a:cxn>
                <a:cxn ang="0">
                  <a:pos x="T6" y="T7"/>
                </a:cxn>
                <a:cxn ang="0">
                  <a:pos x="T8" y="T9"/>
                </a:cxn>
              </a:cxnLst>
              <a:rect l="0" t="0" r="r" b="b"/>
              <a:pathLst>
                <a:path w="4435" h="5264">
                  <a:moveTo>
                    <a:pt x="56" y="5263"/>
                  </a:moveTo>
                  <a:lnTo>
                    <a:pt x="0" y="5217"/>
                  </a:lnTo>
                  <a:lnTo>
                    <a:pt x="4378" y="0"/>
                  </a:lnTo>
                  <a:lnTo>
                    <a:pt x="4434" y="47"/>
                  </a:lnTo>
                  <a:lnTo>
                    <a:pt x="56" y="5263"/>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90" name="Freeform 9">
              <a:extLst>
                <a:ext uri="{FF2B5EF4-FFF2-40B4-BE49-F238E27FC236}">
                  <a16:creationId xmlns="" xmlns:mc="http://schemas.openxmlformats.org/markup-compatibility/2006" xmlns:v="urn:schemas-microsoft-com:vml" xmlns:p14="http://schemas.microsoft.com/office/powerpoint/2010/main" xmlns:a16="http://schemas.microsoft.com/office/drawing/2014/main" id="{35F438AF-6358-4403-9F1D-0E95195FF9C4}"/>
                </a:ext>
              </a:extLst>
            </p:cNvPr>
            <p:cNvSpPr>
              <a:spLocks noChangeAspect="1" noChangeArrowheads="1"/>
            </p:cNvSpPr>
            <p:nvPr/>
          </p:nvSpPr>
          <p:spPr bwMode="auto">
            <a:xfrm>
              <a:off x="6684194" y="4016167"/>
              <a:ext cx="539592" cy="1445193"/>
            </a:xfrm>
            <a:custGeom>
              <a:avLst/>
              <a:gdLst>
                <a:gd name="T0" fmla="*/ 2330 w 2399"/>
                <a:gd name="T1" fmla="*/ 6425 h 6426"/>
                <a:gd name="T2" fmla="*/ 0 w 2399"/>
                <a:gd name="T3" fmla="*/ 25 h 6426"/>
                <a:gd name="T4" fmla="*/ 68 w 2399"/>
                <a:gd name="T5" fmla="*/ 0 h 6426"/>
                <a:gd name="T6" fmla="*/ 2398 w 2399"/>
                <a:gd name="T7" fmla="*/ 6401 h 6426"/>
                <a:gd name="T8" fmla="*/ 2330 w 2399"/>
                <a:gd name="T9" fmla="*/ 6425 h 6426"/>
              </a:gdLst>
              <a:ahLst/>
              <a:cxnLst>
                <a:cxn ang="0">
                  <a:pos x="T0" y="T1"/>
                </a:cxn>
                <a:cxn ang="0">
                  <a:pos x="T2" y="T3"/>
                </a:cxn>
                <a:cxn ang="0">
                  <a:pos x="T4" y="T5"/>
                </a:cxn>
                <a:cxn ang="0">
                  <a:pos x="T6" y="T7"/>
                </a:cxn>
                <a:cxn ang="0">
                  <a:pos x="T8" y="T9"/>
                </a:cxn>
              </a:cxnLst>
              <a:rect l="0" t="0" r="r" b="b"/>
              <a:pathLst>
                <a:path w="2399" h="6426">
                  <a:moveTo>
                    <a:pt x="2330" y="6425"/>
                  </a:moveTo>
                  <a:lnTo>
                    <a:pt x="0" y="25"/>
                  </a:lnTo>
                  <a:lnTo>
                    <a:pt x="68" y="0"/>
                  </a:lnTo>
                  <a:lnTo>
                    <a:pt x="2398" y="6401"/>
                  </a:lnTo>
                  <a:lnTo>
                    <a:pt x="2330" y="6425"/>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91" name="Freeform 10">
              <a:extLst>
                <a:ext uri="{FF2B5EF4-FFF2-40B4-BE49-F238E27FC236}">
                  <a16:creationId xmlns="" xmlns:mc="http://schemas.openxmlformats.org/markup-compatibility/2006" xmlns:v="urn:schemas-microsoft-com:vml" xmlns:p14="http://schemas.microsoft.com/office/powerpoint/2010/main" xmlns:a16="http://schemas.microsoft.com/office/drawing/2014/main" id="{E607D608-EEA1-48D9-AE79-7A774C158B89}"/>
                </a:ext>
              </a:extLst>
            </p:cNvPr>
            <p:cNvSpPr>
              <a:spLocks noChangeAspect="1" noChangeArrowheads="1"/>
            </p:cNvSpPr>
            <p:nvPr/>
          </p:nvSpPr>
          <p:spPr bwMode="auto">
            <a:xfrm>
              <a:off x="6353893" y="2090894"/>
              <a:ext cx="652668" cy="652668"/>
            </a:xfrm>
            <a:custGeom>
              <a:avLst/>
              <a:gdLst>
                <a:gd name="T0" fmla="*/ 2902 w 2903"/>
                <a:gd name="T1" fmla="*/ 1450 h 2902"/>
                <a:gd name="T2" fmla="*/ 2902 w 2903"/>
                <a:gd name="T3" fmla="*/ 1450 h 2902"/>
                <a:gd name="T4" fmla="*/ 1452 w 2903"/>
                <a:gd name="T5" fmla="*/ 2901 h 2902"/>
                <a:gd name="T6" fmla="*/ 1452 w 2903"/>
                <a:gd name="T7" fmla="*/ 2901 h 2902"/>
                <a:gd name="T8" fmla="*/ 0 w 2903"/>
                <a:gd name="T9" fmla="*/ 1450 h 2902"/>
                <a:gd name="T10" fmla="*/ 0 w 2903"/>
                <a:gd name="T11" fmla="*/ 1450 h 2902"/>
                <a:gd name="T12" fmla="*/ 1452 w 2903"/>
                <a:gd name="T13" fmla="*/ 0 h 2902"/>
                <a:gd name="T14" fmla="*/ 1452 w 2903"/>
                <a:gd name="T15" fmla="*/ 0 h 2902"/>
                <a:gd name="T16" fmla="*/ 2902 w 2903"/>
                <a:gd name="T17" fmla="*/ 1450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2">
                  <a:moveTo>
                    <a:pt x="2902" y="1450"/>
                  </a:moveTo>
                  <a:lnTo>
                    <a:pt x="2902" y="1450"/>
                  </a:lnTo>
                  <a:cubicBezTo>
                    <a:pt x="2902" y="2252"/>
                    <a:pt x="2252" y="2901"/>
                    <a:pt x="1452" y="2901"/>
                  </a:cubicBezTo>
                  <a:lnTo>
                    <a:pt x="1452" y="2901"/>
                  </a:lnTo>
                  <a:cubicBezTo>
                    <a:pt x="650" y="2901"/>
                    <a:pt x="0" y="2252"/>
                    <a:pt x="0" y="1450"/>
                  </a:cubicBezTo>
                  <a:lnTo>
                    <a:pt x="0" y="1450"/>
                  </a:lnTo>
                  <a:cubicBezTo>
                    <a:pt x="0" y="649"/>
                    <a:pt x="650" y="0"/>
                    <a:pt x="1452" y="0"/>
                  </a:cubicBezTo>
                  <a:lnTo>
                    <a:pt x="1452" y="0"/>
                  </a:lnTo>
                  <a:cubicBezTo>
                    <a:pt x="2252" y="0"/>
                    <a:pt x="2902" y="649"/>
                    <a:pt x="2902" y="1450"/>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92" name="Freeform 12">
              <a:extLst>
                <a:ext uri="{FF2B5EF4-FFF2-40B4-BE49-F238E27FC236}">
                  <a16:creationId xmlns="" xmlns:mc="http://schemas.openxmlformats.org/markup-compatibility/2006" xmlns:v="urn:schemas-microsoft-com:vml" xmlns:p14="http://schemas.microsoft.com/office/powerpoint/2010/main" xmlns:a16="http://schemas.microsoft.com/office/drawing/2014/main" id="{D31B12DE-7A74-49A9-BD3F-1C020A50C786}"/>
                </a:ext>
              </a:extLst>
            </p:cNvPr>
            <p:cNvSpPr>
              <a:spLocks noChangeAspect="1" noChangeArrowheads="1"/>
            </p:cNvSpPr>
            <p:nvPr/>
          </p:nvSpPr>
          <p:spPr bwMode="auto">
            <a:xfrm>
              <a:off x="7359677" y="2459880"/>
              <a:ext cx="652668" cy="652668"/>
            </a:xfrm>
            <a:custGeom>
              <a:avLst/>
              <a:gdLst>
                <a:gd name="T0" fmla="*/ 2902 w 2903"/>
                <a:gd name="T1" fmla="*/ 1451 h 2903"/>
                <a:gd name="T2" fmla="*/ 2902 w 2903"/>
                <a:gd name="T3" fmla="*/ 1451 h 2903"/>
                <a:gd name="T4" fmla="*/ 1451 w 2903"/>
                <a:gd name="T5" fmla="*/ 2902 h 2903"/>
                <a:gd name="T6" fmla="*/ 1451 w 2903"/>
                <a:gd name="T7" fmla="*/ 2902 h 2903"/>
                <a:gd name="T8" fmla="*/ 0 w 2903"/>
                <a:gd name="T9" fmla="*/ 1451 h 2903"/>
                <a:gd name="T10" fmla="*/ 0 w 2903"/>
                <a:gd name="T11" fmla="*/ 1451 h 2903"/>
                <a:gd name="T12" fmla="*/ 1451 w 2903"/>
                <a:gd name="T13" fmla="*/ 0 h 2903"/>
                <a:gd name="T14" fmla="*/ 1451 w 2903"/>
                <a:gd name="T15" fmla="*/ 0 h 2903"/>
                <a:gd name="T16" fmla="*/ 2902 w 2903"/>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3">
                  <a:moveTo>
                    <a:pt x="2902" y="1451"/>
                  </a:moveTo>
                  <a:lnTo>
                    <a:pt x="2902" y="1451"/>
                  </a:lnTo>
                  <a:cubicBezTo>
                    <a:pt x="2902" y="2252"/>
                    <a:pt x="2252" y="2902"/>
                    <a:pt x="1451" y="2902"/>
                  </a:cubicBezTo>
                  <a:lnTo>
                    <a:pt x="1451" y="2902"/>
                  </a:lnTo>
                  <a:cubicBezTo>
                    <a:pt x="649" y="2902"/>
                    <a:pt x="0" y="2252"/>
                    <a:pt x="0" y="1451"/>
                  </a:cubicBezTo>
                  <a:lnTo>
                    <a:pt x="0" y="1451"/>
                  </a:lnTo>
                  <a:cubicBezTo>
                    <a:pt x="0" y="649"/>
                    <a:pt x="649" y="0"/>
                    <a:pt x="1451" y="0"/>
                  </a:cubicBezTo>
                  <a:lnTo>
                    <a:pt x="1451" y="0"/>
                  </a:lnTo>
                  <a:cubicBezTo>
                    <a:pt x="2252" y="0"/>
                    <a:pt x="2902" y="649"/>
                    <a:pt x="2902" y="1451"/>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93" name="Freeform 14">
              <a:extLst>
                <a:ext uri="{FF2B5EF4-FFF2-40B4-BE49-F238E27FC236}">
                  <a16:creationId xmlns="" xmlns:mc="http://schemas.openxmlformats.org/markup-compatibility/2006" xmlns:v="urn:schemas-microsoft-com:vml" xmlns:p14="http://schemas.microsoft.com/office/powerpoint/2010/main" xmlns:a16="http://schemas.microsoft.com/office/drawing/2014/main" id="{846F5F6B-F02D-4467-8BC4-F064C49119C0}"/>
                </a:ext>
              </a:extLst>
            </p:cNvPr>
            <p:cNvSpPr>
              <a:spLocks noChangeAspect="1" noChangeArrowheads="1"/>
            </p:cNvSpPr>
            <p:nvPr/>
          </p:nvSpPr>
          <p:spPr bwMode="auto">
            <a:xfrm>
              <a:off x="4820421" y="3388295"/>
              <a:ext cx="652668" cy="652668"/>
            </a:xfrm>
            <a:custGeom>
              <a:avLst/>
              <a:gdLst>
                <a:gd name="T0" fmla="*/ 2902 w 2903"/>
                <a:gd name="T1" fmla="*/ 1452 h 2902"/>
                <a:gd name="T2" fmla="*/ 2902 w 2903"/>
                <a:gd name="T3" fmla="*/ 1452 h 2902"/>
                <a:gd name="T4" fmla="*/ 1451 w 2903"/>
                <a:gd name="T5" fmla="*/ 2901 h 2902"/>
                <a:gd name="T6" fmla="*/ 1451 w 2903"/>
                <a:gd name="T7" fmla="*/ 2901 h 2902"/>
                <a:gd name="T8" fmla="*/ 0 w 2903"/>
                <a:gd name="T9" fmla="*/ 1452 h 2902"/>
                <a:gd name="T10" fmla="*/ 0 w 2903"/>
                <a:gd name="T11" fmla="*/ 1452 h 2902"/>
                <a:gd name="T12" fmla="*/ 1451 w 2903"/>
                <a:gd name="T13" fmla="*/ 0 h 2902"/>
                <a:gd name="T14" fmla="*/ 1451 w 2903"/>
                <a:gd name="T15" fmla="*/ 0 h 2902"/>
                <a:gd name="T16" fmla="*/ 2902 w 2903"/>
                <a:gd name="T17" fmla="*/ 1452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2">
                  <a:moveTo>
                    <a:pt x="2902" y="1452"/>
                  </a:moveTo>
                  <a:lnTo>
                    <a:pt x="2902" y="1452"/>
                  </a:lnTo>
                  <a:cubicBezTo>
                    <a:pt x="2902" y="2253"/>
                    <a:pt x="2253" y="2901"/>
                    <a:pt x="1451" y="2901"/>
                  </a:cubicBezTo>
                  <a:lnTo>
                    <a:pt x="1451" y="2901"/>
                  </a:lnTo>
                  <a:cubicBezTo>
                    <a:pt x="650" y="2901"/>
                    <a:pt x="0" y="2253"/>
                    <a:pt x="0" y="1452"/>
                  </a:cubicBezTo>
                  <a:lnTo>
                    <a:pt x="0" y="1452"/>
                  </a:lnTo>
                  <a:cubicBezTo>
                    <a:pt x="0" y="650"/>
                    <a:pt x="650" y="0"/>
                    <a:pt x="1451" y="0"/>
                  </a:cubicBezTo>
                  <a:lnTo>
                    <a:pt x="1451" y="0"/>
                  </a:lnTo>
                  <a:cubicBezTo>
                    <a:pt x="2253" y="0"/>
                    <a:pt x="2902" y="650"/>
                    <a:pt x="2902" y="1452"/>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194" name="Freeform 16">
              <a:extLst>
                <a:ext uri="{FF2B5EF4-FFF2-40B4-BE49-F238E27FC236}">
                  <a16:creationId xmlns="" xmlns:mc="http://schemas.openxmlformats.org/markup-compatibility/2006" xmlns:v="urn:schemas-microsoft-com:vml" xmlns:p14="http://schemas.microsoft.com/office/powerpoint/2010/main" xmlns:a16="http://schemas.microsoft.com/office/drawing/2014/main" id="{1E0110AB-A933-4618-819C-80A4A1EC81C2}"/>
                </a:ext>
              </a:extLst>
            </p:cNvPr>
            <p:cNvSpPr>
              <a:spLocks noChangeAspect="1" noChangeArrowheads="1"/>
            </p:cNvSpPr>
            <p:nvPr/>
          </p:nvSpPr>
          <p:spPr bwMode="auto">
            <a:xfrm>
              <a:off x="7887365" y="3388295"/>
              <a:ext cx="652668" cy="652668"/>
            </a:xfrm>
            <a:custGeom>
              <a:avLst/>
              <a:gdLst>
                <a:gd name="T0" fmla="*/ 2902 w 2903"/>
                <a:gd name="T1" fmla="*/ 1452 h 2902"/>
                <a:gd name="T2" fmla="*/ 2902 w 2903"/>
                <a:gd name="T3" fmla="*/ 1452 h 2902"/>
                <a:gd name="T4" fmla="*/ 1451 w 2903"/>
                <a:gd name="T5" fmla="*/ 2901 h 2902"/>
                <a:gd name="T6" fmla="*/ 1451 w 2903"/>
                <a:gd name="T7" fmla="*/ 2901 h 2902"/>
                <a:gd name="T8" fmla="*/ 0 w 2903"/>
                <a:gd name="T9" fmla="*/ 1452 h 2902"/>
                <a:gd name="T10" fmla="*/ 0 w 2903"/>
                <a:gd name="T11" fmla="*/ 1452 h 2902"/>
                <a:gd name="T12" fmla="*/ 1451 w 2903"/>
                <a:gd name="T13" fmla="*/ 0 h 2902"/>
                <a:gd name="T14" fmla="*/ 1451 w 2903"/>
                <a:gd name="T15" fmla="*/ 0 h 2902"/>
                <a:gd name="T16" fmla="*/ 2902 w 2903"/>
                <a:gd name="T17" fmla="*/ 1452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2">
                  <a:moveTo>
                    <a:pt x="2902" y="1452"/>
                  </a:moveTo>
                  <a:lnTo>
                    <a:pt x="2902" y="1452"/>
                  </a:lnTo>
                  <a:cubicBezTo>
                    <a:pt x="2902" y="2253"/>
                    <a:pt x="2252" y="2901"/>
                    <a:pt x="1451" y="2901"/>
                  </a:cubicBezTo>
                  <a:lnTo>
                    <a:pt x="1451" y="2901"/>
                  </a:lnTo>
                  <a:cubicBezTo>
                    <a:pt x="650" y="2901"/>
                    <a:pt x="0" y="2253"/>
                    <a:pt x="0" y="1452"/>
                  </a:cubicBezTo>
                  <a:lnTo>
                    <a:pt x="0" y="1452"/>
                  </a:lnTo>
                  <a:cubicBezTo>
                    <a:pt x="0" y="650"/>
                    <a:pt x="650" y="0"/>
                    <a:pt x="1451" y="0"/>
                  </a:cubicBezTo>
                  <a:lnTo>
                    <a:pt x="1451" y="0"/>
                  </a:lnTo>
                  <a:cubicBezTo>
                    <a:pt x="2252" y="0"/>
                    <a:pt x="2902" y="650"/>
                    <a:pt x="2902" y="1452"/>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195" name="Freeform 18">
              <a:extLst>
                <a:ext uri="{FF2B5EF4-FFF2-40B4-BE49-F238E27FC236}">
                  <a16:creationId xmlns="" xmlns:mc="http://schemas.openxmlformats.org/markup-compatibility/2006" xmlns:v="urn:schemas-microsoft-com:vml" xmlns:p14="http://schemas.microsoft.com/office/powerpoint/2010/main" xmlns:a16="http://schemas.microsoft.com/office/drawing/2014/main" id="{37DFFD96-CB71-4091-B35B-7277FD2D921E}"/>
                </a:ext>
              </a:extLst>
            </p:cNvPr>
            <p:cNvSpPr>
              <a:spLocks noChangeAspect="1" noChangeArrowheads="1"/>
            </p:cNvSpPr>
            <p:nvPr/>
          </p:nvSpPr>
          <p:spPr bwMode="auto">
            <a:xfrm>
              <a:off x="7695929" y="4424827"/>
              <a:ext cx="653660" cy="652668"/>
            </a:xfrm>
            <a:custGeom>
              <a:avLst/>
              <a:gdLst>
                <a:gd name="T0" fmla="*/ 2903 w 2904"/>
                <a:gd name="T1" fmla="*/ 1451 h 2903"/>
                <a:gd name="T2" fmla="*/ 2903 w 2904"/>
                <a:gd name="T3" fmla="*/ 1451 h 2903"/>
                <a:gd name="T4" fmla="*/ 1451 w 2904"/>
                <a:gd name="T5" fmla="*/ 2902 h 2903"/>
                <a:gd name="T6" fmla="*/ 1451 w 2904"/>
                <a:gd name="T7" fmla="*/ 2902 h 2903"/>
                <a:gd name="T8" fmla="*/ 0 w 2904"/>
                <a:gd name="T9" fmla="*/ 1451 h 2903"/>
                <a:gd name="T10" fmla="*/ 0 w 2904"/>
                <a:gd name="T11" fmla="*/ 1451 h 2903"/>
                <a:gd name="T12" fmla="*/ 1451 w 2904"/>
                <a:gd name="T13" fmla="*/ 0 h 2903"/>
                <a:gd name="T14" fmla="*/ 1451 w 2904"/>
                <a:gd name="T15" fmla="*/ 0 h 2903"/>
                <a:gd name="T16" fmla="*/ 2903 w 2904"/>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2903">
                  <a:moveTo>
                    <a:pt x="2903" y="1451"/>
                  </a:moveTo>
                  <a:lnTo>
                    <a:pt x="2903" y="1451"/>
                  </a:lnTo>
                  <a:cubicBezTo>
                    <a:pt x="2903" y="2253"/>
                    <a:pt x="2252" y="2902"/>
                    <a:pt x="1451" y="2902"/>
                  </a:cubicBezTo>
                  <a:lnTo>
                    <a:pt x="1451" y="2902"/>
                  </a:lnTo>
                  <a:cubicBezTo>
                    <a:pt x="650" y="2902"/>
                    <a:pt x="0" y="2253"/>
                    <a:pt x="0" y="1451"/>
                  </a:cubicBezTo>
                  <a:lnTo>
                    <a:pt x="0" y="1451"/>
                  </a:lnTo>
                  <a:cubicBezTo>
                    <a:pt x="0" y="650"/>
                    <a:pt x="650" y="0"/>
                    <a:pt x="1451" y="0"/>
                  </a:cubicBezTo>
                  <a:lnTo>
                    <a:pt x="1451" y="0"/>
                  </a:lnTo>
                  <a:cubicBezTo>
                    <a:pt x="2252" y="0"/>
                    <a:pt x="2903" y="650"/>
                    <a:pt x="2903" y="1451"/>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196" name="Freeform 20">
              <a:extLst>
                <a:ext uri="{FF2B5EF4-FFF2-40B4-BE49-F238E27FC236}">
                  <a16:creationId xmlns="" xmlns:mc="http://schemas.openxmlformats.org/markup-compatibility/2006" xmlns:v="urn:schemas-microsoft-com:vml" xmlns:p14="http://schemas.microsoft.com/office/powerpoint/2010/main" xmlns:a16="http://schemas.microsoft.com/office/drawing/2014/main" id="{E46C85A1-7661-43B5-984E-349EFF7D7ABB}"/>
                </a:ext>
              </a:extLst>
            </p:cNvPr>
            <p:cNvSpPr>
              <a:spLocks noChangeAspect="1" noChangeArrowheads="1"/>
            </p:cNvSpPr>
            <p:nvPr/>
          </p:nvSpPr>
          <p:spPr bwMode="auto">
            <a:xfrm>
              <a:off x="5813310" y="5182062"/>
              <a:ext cx="653660" cy="652668"/>
            </a:xfrm>
            <a:custGeom>
              <a:avLst/>
              <a:gdLst>
                <a:gd name="T0" fmla="*/ 2903 w 2904"/>
                <a:gd name="T1" fmla="*/ 1450 h 2902"/>
                <a:gd name="T2" fmla="*/ 2903 w 2904"/>
                <a:gd name="T3" fmla="*/ 1450 h 2902"/>
                <a:gd name="T4" fmla="*/ 1452 w 2904"/>
                <a:gd name="T5" fmla="*/ 2901 h 2902"/>
                <a:gd name="T6" fmla="*/ 1452 w 2904"/>
                <a:gd name="T7" fmla="*/ 2901 h 2902"/>
                <a:gd name="T8" fmla="*/ 0 w 2904"/>
                <a:gd name="T9" fmla="*/ 1450 h 2902"/>
                <a:gd name="T10" fmla="*/ 0 w 2904"/>
                <a:gd name="T11" fmla="*/ 1450 h 2902"/>
                <a:gd name="T12" fmla="*/ 1452 w 2904"/>
                <a:gd name="T13" fmla="*/ 0 h 2902"/>
                <a:gd name="T14" fmla="*/ 1452 w 2904"/>
                <a:gd name="T15" fmla="*/ 0 h 2902"/>
                <a:gd name="T16" fmla="*/ 2903 w 2904"/>
                <a:gd name="T17" fmla="*/ 1450 h 2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2902">
                  <a:moveTo>
                    <a:pt x="2903" y="1450"/>
                  </a:moveTo>
                  <a:lnTo>
                    <a:pt x="2903" y="1450"/>
                  </a:lnTo>
                  <a:cubicBezTo>
                    <a:pt x="2903" y="2252"/>
                    <a:pt x="2253" y="2901"/>
                    <a:pt x="1452" y="2901"/>
                  </a:cubicBezTo>
                  <a:lnTo>
                    <a:pt x="1452" y="2901"/>
                  </a:lnTo>
                  <a:cubicBezTo>
                    <a:pt x="651" y="2901"/>
                    <a:pt x="0" y="2252"/>
                    <a:pt x="0" y="1450"/>
                  </a:cubicBezTo>
                  <a:lnTo>
                    <a:pt x="0" y="1450"/>
                  </a:lnTo>
                  <a:cubicBezTo>
                    <a:pt x="0" y="649"/>
                    <a:pt x="651" y="0"/>
                    <a:pt x="1452" y="0"/>
                  </a:cubicBezTo>
                  <a:lnTo>
                    <a:pt x="1452" y="0"/>
                  </a:lnTo>
                  <a:cubicBezTo>
                    <a:pt x="2253" y="0"/>
                    <a:pt x="2903" y="649"/>
                    <a:pt x="2903" y="1450"/>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97" name="Freeform 22">
              <a:extLst>
                <a:ext uri="{FF2B5EF4-FFF2-40B4-BE49-F238E27FC236}">
                  <a16:creationId xmlns="" xmlns:mc="http://schemas.openxmlformats.org/markup-compatibility/2006" xmlns:v="urn:schemas-microsoft-com:vml" xmlns:p14="http://schemas.microsoft.com/office/powerpoint/2010/main" xmlns:a16="http://schemas.microsoft.com/office/drawing/2014/main" id="{ACC762C8-FB73-463A-B096-DD0E3CDDB09D}"/>
                </a:ext>
              </a:extLst>
            </p:cNvPr>
            <p:cNvSpPr>
              <a:spLocks noChangeAspect="1" noChangeArrowheads="1"/>
            </p:cNvSpPr>
            <p:nvPr/>
          </p:nvSpPr>
          <p:spPr bwMode="auto">
            <a:xfrm>
              <a:off x="4986068" y="4443266"/>
              <a:ext cx="652668" cy="652668"/>
            </a:xfrm>
            <a:custGeom>
              <a:avLst/>
              <a:gdLst>
                <a:gd name="T0" fmla="*/ 2901 w 2902"/>
                <a:gd name="T1" fmla="*/ 1451 h 2903"/>
                <a:gd name="T2" fmla="*/ 2901 w 2902"/>
                <a:gd name="T3" fmla="*/ 1451 h 2903"/>
                <a:gd name="T4" fmla="*/ 1450 w 2902"/>
                <a:gd name="T5" fmla="*/ 2902 h 2903"/>
                <a:gd name="T6" fmla="*/ 1450 w 2902"/>
                <a:gd name="T7" fmla="*/ 2902 h 2903"/>
                <a:gd name="T8" fmla="*/ 0 w 2902"/>
                <a:gd name="T9" fmla="*/ 1451 h 2903"/>
                <a:gd name="T10" fmla="*/ 0 w 2902"/>
                <a:gd name="T11" fmla="*/ 1451 h 2903"/>
                <a:gd name="T12" fmla="*/ 1450 w 2902"/>
                <a:gd name="T13" fmla="*/ 0 h 2903"/>
                <a:gd name="T14" fmla="*/ 1450 w 2902"/>
                <a:gd name="T15" fmla="*/ 0 h 2903"/>
                <a:gd name="T16" fmla="*/ 2901 w 2902"/>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2" h="2903">
                  <a:moveTo>
                    <a:pt x="2901" y="1451"/>
                  </a:moveTo>
                  <a:lnTo>
                    <a:pt x="2901" y="1451"/>
                  </a:lnTo>
                  <a:cubicBezTo>
                    <a:pt x="2901" y="2252"/>
                    <a:pt x="2252" y="2902"/>
                    <a:pt x="1450" y="2902"/>
                  </a:cubicBezTo>
                  <a:lnTo>
                    <a:pt x="1450" y="2902"/>
                  </a:lnTo>
                  <a:cubicBezTo>
                    <a:pt x="649" y="2902"/>
                    <a:pt x="0" y="2252"/>
                    <a:pt x="0" y="1451"/>
                  </a:cubicBezTo>
                  <a:lnTo>
                    <a:pt x="0" y="1451"/>
                  </a:lnTo>
                  <a:cubicBezTo>
                    <a:pt x="0" y="650"/>
                    <a:pt x="649" y="0"/>
                    <a:pt x="1450" y="0"/>
                  </a:cubicBezTo>
                  <a:lnTo>
                    <a:pt x="1450" y="0"/>
                  </a:lnTo>
                  <a:cubicBezTo>
                    <a:pt x="2252" y="0"/>
                    <a:pt x="2901" y="650"/>
                    <a:pt x="2901" y="1451"/>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98" name="Freeform 24">
              <a:extLst>
                <a:ext uri="{FF2B5EF4-FFF2-40B4-BE49-F238E27FC236}">
                  <a16:creationId xmlns="" xmlns:mc="http://schemas.openxmlformats.org/markup-compatibility/2006" xmlns:v="urn:schemas-microsoft-com:vml" xmlns:p14="http://schemas.microsoft.com/office/powerpoint/2010/main" xmlns:a16="http://schemas.microsoft.com/office/drawing/2014/main" id="{E456F766-F13E-4EA5-B962-28D0946DF119}"/>
                </a:ext>
              </a:extLst>
            </p:cNvPr>
            <p:cNvSpPr>
              <a:spLocks noChangeAspect="1" noChangeArrowheads="1"/>
            </p:cNvSpPr>
            <p:nvPr/>
          </p:nvSpPr>
          <p:spPr bwMode="auto">
            <a:xfrm>
              <a:off x="5350094" y="2462856"/>
              <a:ext cx="652668" cy="652668"/>
            </a:xfrm>
            <a:custGeom>
              <a:avLst/>
              <a:gdLst>
                <a:gd name="T0" fmla="*/ 2902 w 2903"/>
                <a:gd name="T1" fmla="*/ 1451 h 2903"/>
                <a:gd name="T2" fmla="*/ 2902 w 2903"/>
                <a:gd name="T3" fmla="*/ 1451 h 2903"/>
                <a:gd name="T4" fmla="*/ 1451 w 2903"/>
                <a:gd name="T5" fmla="*/ 2902 h 2903"/>
                <a:gd name="T6" fmla="*/ 1451 w 2903"/>
                <a:gd name="T7" fmla="*/ 2902 h 2903"/>
                <a:gd name="T8" fmla="*/ 0 w 2903"/>
                <a:gd name="T9" fmla="*/ 1451 h 2903"/>
                <a:gd name="T10" fmla="*/ 0 w 2903"/>
                <a:gd name="T11" fmla="*/ 1451 h 2903"/>
                <a:gd name="T12" fmla="*/ 1451 w 2903"/>
                <a:gd name="T13" fmla="*/ 0 h 2903"/>
                <a:gd name="T14" fmla="*/ 1451 w 2903"/>
                <a:gd name="T15" fmla="*/ 0 h 2903"/>
                <a:gd name="T16" fmla="*/ 2902 w 2903"/>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3">
                  <a:moveTo>
                    <a:pt x="2902" y="1451"/>
                  </a:moveTo>
                  <a:lnTo>
                    <a:pt x="2902" y="1451"/>
                  </a:lnTo>
                  <a:cubicBezTo>
                    <a:pt x="2902" y="2252"/>
                    <a:pt x="2252" y="2902"/>
                    <a:pt x="1451" y="2902"/>
                  </a:cubicBezTo>
                  <a:lnTo>
                    <a:pt x="1451" y="2902"/>
                  </a:lnTo>
                  <a:cubicBezTo>
                    <a:pt x="649" y="2902"/>
                    <a:pt x="0" y="2252"/>
                    <a:pt x="0" y="1451"/>
                  </a:cubicBezTo>
                  <a:lnTo>
                    <a:pt x="0" y="1451"/>
                  </a:lnTo>
                  <a:cubicBezTo>
                    <a:pt x="0" y="650"/>
                    <a:pt x="649" y="0"/>
                    <a:pt x="1451" y="0"/>
                  </a:cubicBezTo>
                  <a:lnTo>
                    <a:pt x="1451" y="0"/>
                  </a:lnTo>
                  <a:cubicBezTo>
                    <a:pt x="2252" y="0"/>
                    <a:pt x="2902" y="650"/>
                    <a:pt x="2902" y="1451"/>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199" name="Freeform 26">
              <a:extLst>
                <a:ext uri="{FF2B5EF4-FFF2-40B4-BE49-F238E27FC236}">
                  <a16:creationId xmlns="" xmlns:mc="http://schemas.openxmlformats.org/markup-compatibility/2006" xmlns:v="urn:schemas-microsoft-com:vml" xmlns:p14="http://schemas.microsoft.com/office/powerpoint/2010/main" xmlns:a16="http://schemas.microsoft.com/office/drawing/2014/main" id="{85518514-5015-4AA7-8510-C39FBD3CE44F}"/>
                </a:ext>
              </a:extLst>
            </p:cNvPr>
            <p:cNvSpPr>
              <a:spLocks noChangeAspect="1" noChangeArrowheads="1"/>
            </p:cNvSpPr>
            <p:nvPr/>
          </p:nvSpPr>
          <p:spPr bwMode="auto">
            <a:xfrm>
              <a:off x="6938120" y="5174154"/>
              <a:ext cx="652668" cy="652668"/>
            </a:xfrm>
            <a:custGeom>
              <a:avLst/>
              <a:gdLst>
                <a:gd name="T0" fmla="*/ 2902 w 2903"/>
                <a:gd name="T1" fmla="*/ 1451 h 2903"/>
                <a:gd name="T2" fmla="*/ 2902 w 2903"/>
                <a:gd name="T3" fmla="*/ 1451 h 2903"/>
                <a:gd name="T4" fmla="*/ 1451 w 2903"/>
                <a:gd name="T5" fmla="*/ 2902 h 2903"/>
                <a:gd name="T6" fmla="*/ 1451 w 2903"/>
                <a:gd name="T7" fmla="*/ 2902 h 2903"/>
                <a:gd name="T8" fmla="*/ 0 w 2903"/>
                <a:gd name="T9" fmla="*/ 1451 h 2903"/>
                <a:gd name="T10" fmla="*/ 0 w 2903"/>
                <a:gd name="T11" fmla="*/ 1451 h 2903"/>
                <a:gd name="T12" fmla="*/ 1451 w 2903"/>
                <a:gd name="T13" fmla="*/ 0 h 2903"/>
                <a:gd name="T14" fmla="*/ 1451 w 2903"/>
                <a:gd name="T15" fmla="*/ 0 h 2903"/>
                <a:gd name="T16" fmla="*/ 2902 w 2903"/>
                <a:gd name="T17" fmla="*/ 1451 h 2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3" h="2903">
                  <a:moveTo>
                    <a:pt x="2902" y="1451"/>
                  </a:moveTo>
                  <a:lnTo>
                    <a:pt x="2902" y="1451"/>
                  </a:lnTo>
                  <a:cubicBezTo>
                    <a:pt x="2902" y="2252"/>
                    <a:pt x="2252" y="2902"/>
                    <a:pt x="1451" y="2902"/>
                  </a:cubicBezTo>
                  <a:lnTo>
                    <a:pt x="1451" y="2902"/>
                  </a:lnTo>
                  <a:cubicBezTo>
                    <a:pt x="650" y="2902"/>
                    <a:pt x="0" y="2252"/>
                    <a:pt x="0" y="1451"/>
                  </a:cubicBezTo>
                  <a:lnTo>
                    <a:pt x="0" y="1451"/>
                  </a:lnTo>
                  <a:cubicBezTo>
                    <a:pt x="0" y="650"/>
                    <a:pt x="650" y="0"/>
                    <a:pt x="1451" y="0"/>
                  </a:cubicBezTo>
                  <a:lnTo>
                    <a:pt x="1451" y="0"/>
                  </a:lnTo>
                  <a:cubicBezTo>
                    <a:pt x="2252" y="0"/>
                    <a:pt x="2902" y="650"/>
                    <a:pt x="2902" y="1451"/>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200" name="TextBox 100">
              <a:extLst>
                <a:ext uri="{FF2B5EF4-FFF2-40B4-BE49-F238E27FC236}">
                  <a16:creationId xmlns="" xmlns:mc="http://schemas.openxmlformats.org/markup-compatibility/2006" xmlns:v="urn:schemas-microsoft-com:vml" xmlns:p14="http://schemas.microsoft.com/office/powerpoint/2010/main" xmlns:a16="http://schemas.microsoft.com/office/drawing/2014/main" id="{15C6D197-C104-4BFF-B728-18F9592136CD}"/>
                </a:ext>
              </a:extLst>
            </p:cNvPr>
            <p:cNvSpPr txBox="1">
              <a:spLocks noChangeAspect="1"/>
            </p:cNvSpPr>
            <p:nvPr/>
          </p:nvSpPr>
          <p:spPr>
            <a:xfrm>
              <a:off x="8586565" y="3562220"/>
              <a:ext cx="631328" cy="304816"/>
            </a:xfrm>
            <a:prstGeom prst="rect">
              <a:avLst/>
            </a:prstGeom>
            <a:noFill/>
          </p:spPr>
          <p:txBody>
            <a:bodyPr wrap="square" rtlCol="0" anchor="b" anchorCtr="0">
              <a:spAutoFit/>
            </a:bodyPr>
            <a:lstStyle/>
            <a:p>
              <a:r>
                <a:rPr lang="en-GB" b="1" dirty="0">
                  <a:solidFill>
                    <a:schemeClr val="tx2"/>
                  </a:solidFill>
                  <a:latin typeface="+mj-lt"/>
                  <a:ea typeface="League Spartan" charset="0"/>
                  <a:cs typeface="Poppins" pitchFamily="2" charset="77"/>
                </a:rPr>
                <a:t>Claridad</a:t>
              </a:r>
            </a:p>
          </p:txBody>
        </p:sp>
        <p:sp>
          <p:nvSpPr>
            <p:cNvPr id="201" name="TextBox 104">
              <a:extLst>
                <a:ext uri="{FF2B5EF4-FFF2-40B4-BE49-F238E27FC236}">
                  <a16:creationId xmlns="" xmlns:mc="http://schemas.openxmlformats.org/markup-compatibility/2006" xmlns:v="urn:schemas-microsoft-com:vml" xmlns:p14="http://schemas.microsoft.com/office/powerpoint/2010/main" xmlns:a16="http://schemas.microsoft.com/office/drawing/2014/main" id="{8593A063-6E60-4E35-B92D-A2DEC04AFF90}"/>
                </a:ext>
              </a:extLst>
            </p:cNvPr>
            <p:cNvSpPr txBox="1">
              <a:spLocks noChangeAspect="1"/>
            </p:cNvSpPr>
            <p:nvPr/>
          </p:nvSpPr>
          <p:spPr>
            <a:xfrm>
              <a:off x="8518448" y="4523551"/>
              <a:ext cx="1659870" cy="304816"/>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Mejora de la relevancia</a:t>
              </a:r>
            </a:p>
          </p:txBody>
        </p:sp>
        <p:sp>
          <p:nvSpPr>
            <p:cNvPr id="202" name="TextBox 107">
              <a:extLst>
                <a:ext uri="{FF2B5EF4-FFF2-40B4-BE49-F238E27FC236}">
                  <a16:creationId xmlns="" xmlns:mc="http://schemas.openxmlformats.org/markup-compatibility/2006" xmlns:v="urn:schemas-microsoft-com:vml" xmlns:p14="http://schemas.microsoft.com/office/powerpoint/2010/main" xmlns:a16="http://schemas.microsoft.com/office/drawing/2014/main" id="{438872FC-ABEA-4E5A-91AF-E3E3F9804FC3}"/>
                </a:ext>
              </a:extLst>
            </p:cNvPr>
            <p:cNvSpPr txBox="1">
              <a:spLocks noChangeAspect="1"/>
            </p:cNvSpPr>
            <p:nvPr/>
          </p:nvSpPr>
          <p:spPr>
            <a:xfrm>
              <a:off x="7755876" y="5253611"/>
              <a:ext cx="1312824" cy="304816"/>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Reducción de residuos</a:t>
              </a:r>
            </a:p>
          </p:txBody>
        </p:sp>
        <p:sp>
          <p:nvSpPr>
            <p:cNvPr id="203" name="TextBox 110">
              <a:extLst>
                <a:ext uri="{FF2B5EF4-FFF2-40B4-BE49-F238E27FC236}">
                  <a16:creationId xmlns="" xmlns:mc="http://schemas.openxmlformats.org/markup-compatibility/2006" xmlns:v="urn:schemas-microsoft-com:vml" xmlns:p14="http://schemas.microsoft.com/office/powerpoint/2010/main" xmlns:a16="http://schemas.microsoft.com/office/drawing/2014/main" id="{0034AD36-D41D-4475-B063-B4DBB4914C82}"/>
                </a:ext>
              </a:extLst>
            </p:cNvPr>
            <p:cNvSpPr txBox="1">
              <a:spLocks noChangeAspect="1"/>
            </p:cNvSpPr>
            <p:nvPr/>
          </p:nvSpPr>
          <p:spPr>
            <a:xfrm>
              <a:off x="8103463" y="2564715"/>
              <a:ext cx="1369236" cy="304816"/>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Mejores decisiones</a:t>
              </a:r>
            </a:p>
          </p:txBody>
        </p:sp>
        <p:sp>
          <p:nvSpPr>
            <p:cNvPr id="204" name="TextBox 113">
              <a:extLst>
                <a:ext uri="{FF2B5EF4-FFF2-40B4-BE49-F238E27FC236}">
                  <a16:creationId xmlns="" xmlns:mc="http://schemas.openxmlformats.org/markup-compatibility/2006" xmlns:v="urn:schemas-microsoft-com:vml" xmlns:p14="http://schemas.microsoft.com/office/powerpoint/2010/main" xmlns:a16="http://schemas.microsoft.com/office/drawing/2014/main" id="{5628A96F-C624-4928-A4C4-6100DEB7A894}"/>
                </a:ext>
              </a:extLst>
            </p:cNvPr>
            <p:cNvSpPr txBox="1">
              <a:spLocks noChangeAspect="1"/>
            </p:cNvSpPr>
            <p:nvPr/>
          </p:nvSpPr>
          <p:spPr>
            <a:xfrm>
              <a:off x="7008432" y="1999405"/>
              <a:ext cx="1831488" cy="304816"/>
            </a:xfrm>
            <a:prstGeom prst="rect">
              <a:avLst/>
            </a:prstGeom>
            <a:noFill/>
          </p:spPr>
          <p:txBody>
            <a:bodyPr wrap="none" rtlCol="0" anchor="b" anchorCtr="0">
              <a:spAutoFit/>
            </a:bodyPr>
            <a:lstStyle/>
            <a:p>
              <a:r>
                <a:rPr lang="en-GB" b="1" dirty="0">
                  <a:solidFill>
                    <a:schemeClr val="tx2"/>
                  </a:solidFill>
                  <a:latin typeface="+mj-lt"/>
                  <a:ea typeface="League Spartan" charset="0"/>
                  <a:cs typeface="Poppins" pitchFamily="2" charset="77"/>
                </a:rPr>
                <a:t>Mayor responsabilidad</a:t>
              </a:r>
            </a:p>
          </p:txBody>
        </p:sp>
        <p:sp>
          <p:nvSpPr>
            <p:cNvPr id="205" name="TextBox 116">
              <a:extLst>
                <a:ext uri="{FF2B5EF4-FFF2-40B4-BE49-F238E27FC236}">
                  <a16:creationId xmlns="" xmlns:mc="http://schemas.openxmlformats.org/markup-compatibility/2006" xmlns:v="urn:schemas-microsoft-com:vml" xmlns:p14="http://schemas.microsoft.com/office/powerpoint/2010/main" xmlns:a16="http://schemas.microsoft.com/office/drawing/2014/main" id="{614E2D49-FD02-4F42-8326-11D3749AD580}"/>
                </a:ext>
              </a:extLst>
            </p:cNvPr>
            <p:cNvSpPr txBox="1">
              <a:spLocks noChangeAspect="1"/>
            </p:cNvSpPr>
            <p:nvPr/>
          </p:nvSpPr>
          <p:spPr>
            <a:xfrm>
              <a:off x="3191456" y="3447623"/>
              <a:ext cx="1628965" cy="304816"/>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Mejor rendimiento</a:t>
              </a:r>
            </a:p>
          </p:txBody>
        </p:sp>
        <p:sp>
          <p:nvSpPr>
            <p:cNvPr id="206" name="TextBox 119">
              <a:extLst>
                <a:ext uri="{FF2B5EF4-FFF2-40B4-BE49-F238E27FC236}">
                  <a16:creationId xmlns="" xmlns:mc="http://schemas.openxmlformats.org/markup-compatibility/2006" xmlns:v="urn:schemas-microsoft-com:vml" xmlns:p14="http://schemas.microsoft.com/office/powerpoint/2010/main" xmlns:a16="http://schemas.microsoft.com/office/drawing/2014/main" id="{0156E7F1-A9E5-4665-8D19-279E66B343BA}"/>
                </a:ext>
              </a:extLst>
            </p:cNvPr>
            <p:cNvSpPr txBox="1">
              <a:spLocks noChangeAspect="1"/>
            </p:cNvSpPr>
            <p:nvPr/>
          </p:nvSpPr>
          <p:spPr>
            <a:xfrm>
              <a:off x="3476097" y="4526689"/>
              <a:ext cx="1542707" cy="304816"/>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Mayor visibilidad</a:t>
              </a:r>
            </a:p>
          </p:txBody>
        </p:sp>
        <p:sp>
          <p:nvSpPr>
            <p:cNvPr id="207" name="TextBox 122">
              <a:extLst>
                <a:ext uri="{FF2B5EF4-FFF2-40B4-BE49-F238E27FC236}">
                  <a16:creationId xmlns="" xmlns:mc="http://schemas.openxmlformats.org/markup-compatibility/2006" xmlns:v="urn:schemas-microsoft-com:vml" xmlns:p14="http://schemas.microsoft.com/office/powerpoint/2010/main" xmlns:a16="http://schemas.microsoft.com/office/drawing/2014/main" id="{B80B1546-7A89-4193-AEE0-9C34C8CC0816}"/>
                </a:ext>
              </a:extLst>
            </p:cNvPr>
            <p:cNvSpPr txBox="1">
              <a:spLocks noChangeAspect="1"/>
            </p:cNvSpPr>
            <p:nvPr/>
          </p:nvSpPr>
          <p:spPr>
            <a:xfrm>
              <a:off x="4474792" y="5289473"/>
              <a:ext cx="1369237" cy="304816"/>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Mejores decisiones</a:t>
              </a:r>
            </a:p>
          </p:txBody>
        </p:sp>
        <p:sp>
          <p:nvSpPr>
            <p:cNvPr id="208" name="TextBox 125">
              <a:extLst>
                <a:ext uri="{FF2B5EF4-FFF2-40B4-BE49-F238E27FC236}">
                  <a16:creationId xmlns="" xmlns:mc="http://schemas.openxmlformats.org/markup-compatibility/2006" xmlns:v="urn:schemas-microsoft-com:vml" xmlns:p14="http://schemas.microsoft.com/office/powerpoint/2010/main" xmlns:a16="http://schemas.microsoft.com/office/drawing/2014/main" id="{7B2F8FEC-095E-4332-8959-06C09C792E1C}"/>
                </a:ext>
              </a:extLst>
            </p:cNvPr>
            <p:cNvSpPr txBox="1">
              <a:spLocks noChangeAspect="1"/>
            </p:cNvSpPr>
            <p:nvPr/>
          </p:nvSpPr>
          <p:spPr>
            <a:xfrm>
              <a:off x="3988011" y="2540006"/>
              <a:ext cx="1270965" cy="304816"/>
            </a:xfrm>
            <a:prstGeom prst="rect">
              <a:avLst/>
            </a:prstGeom>
            <a:noFill/>
          </p:spPr>
          <p:txBody>
            <a:bodyPr wrap="none" rtlCol="0" anchor="b" anchorCtr="0">
              <a:spAutoFit/>
            </a:bodyPr>
            <a:lstStyle/>
            <a:p>
              <a:pPr algn="r"/>
              <a:r>
                <a:rPr lang="en-GB" b="1" dirty="0">
                  <a:solidFill>
                    <a:schemeClr val="tx2"/>
                  </a:solidFill>
                  <a:latin typeface="+mj-lt"/>
                  <a:ea typeface="League Spartan" charset="0"/>
                  <a:cs typeface="Poppins" pitchFamily="2" charset="77"/>
                </a:rPr>
                <a:t>Mayores rendimientos</a:t>
              </a:r>
            </a:p>
          </p:txBody>
        </p:sp>
      </p:grpSp>
      <p:pic>
        <p:nvPicPr>
          <p:cNvPr id="3" name="Grafik 2">
            <a:extLst>
              <a:ext uri="{FF2B5EF4-FFF2-40B4-BE49-F238E27FC236}">
                <a16:creationId xmlns="" xmlns:mc="http://schemas.openxmlformats.org/markup-compatibility/2006" xmlns:v="urn:schemas-microsoft-com:vml" xmlns:p14="http://schemas.microsoft.com/office/powerpoint/2010/main" xmlns:a16="http://schemas.microsoft.com/office/drawing/2014/main" id="{BCFB284F-3AC8-4B84-8DF4-7C38B2428DD6}"/>
              </a:ext>
            </a:extLst>
          </p:cNvPr>
          <p:cNvPicPr>
            <a:picLocks noChangeAspect="1"/>
          </p:cNvPicPr>
          <p:nvPr/>
        </p:nvPicPr>
        <p:blipFill>
          <a:blip r:embed="rId7"/>
          <a:stretch>
            <a:fillRect/>
          </a:stretch>
        </p:blipFill>
        <p:spPr>
          <a:xfrm>
            <a:off x="6516118" y="3215005"/>
            <a:ext cx="2651185" cy="1525644"/>
          </a:xfrm>
          <a:prstGeom prst="rect">
            <a:avLst/>
          </a:prstGeom>
          <a:solidFill>
            <a:schemeClr val="bg1"/>
          </a:solidFill>
        </p:spPr>
      </p:pic>
      <p:sp>
        <p:nvSpPr>
          <p:cNvPr id="2" name="TextBox 1">
            <a:extLst>
              <a:ext uri="{FF2B5EF4-FFF2-40B4-BE49-F238E27FC236}">
                <a16:creationId xmlns="" xmlns:mc="http://schemas.openxmlformats.org/markup-compatibility/2006" xmlns:v="urn:schemas-microsoft-com:vml" xmlns:p14="http://schemas.microsoft.com/office/powerpoint/2010/main" xmlns:a16="http://schemas.microsoft.com/office/drawing/2014/main" id="{1FAB6F21-6AD5-4367-BAE4-46D60FCD56E4}"/>
              </a:ext>
            </a:extLst>
          </p:cNvPr>
          <p:cNvSpPr txBox="1"/>
          <p:nvPr/>
        </p:nvSpPr>
        <p:spPr>
          <a:xfrm>
            <a:off x="7112845" y="1304848"/>
            <a:ext cx="4976965" cy="369332"/>
          </a:xfrm>
          <a:prstGeom prst="rect">
            <a:avLst/>
          </a:prstGeom>
          <a:solidFill>
            <a:srgbClr val="E64D92"/>
          </a:solidFill>
        </p:spPr>
        <p:txBody>
          <a:bodyPr wrap="square" rtlCol="0">
            <a:spAutoFit/>
          </a:bodyPr>
          <a:lstStyle/>
          <a:p>
            <a:r>
              <a:rPr lang="en-IE" dirty="0">
                <a:solidFill>
                  <a:schemeClr val="bg1"/>
                </a:solidFill>
                <a:latin typeface="+mj-lt"/>
              </a:rPr>
              <a:t>Vea el paquete de formadores para ampliar la imagen del panel de control de los KPI</a:t>
            </a:r>
          </a:p>
        </p:txBody>
      </p:sp>
    </p:spTree>
    <p:extLst>
      <p:ext uri="{BB962C8B-B14F-4D97-AF65-F5344CB8AC3E}">
        <p14:creationId xmlns:p14="http://schemas.microsoft.com/office/powerpoint/2010/main" val="1006234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1604825" y="524626"/>
            <a:ext cx="8852375" cy="697353"/>
          </a:xfrm>
        </p:spPr>
        <p:txBody>
          <a:bodyPr/>
          <a:lstStyle/>
          <a:p>
            <a:r>
              <a:rPr lang="en-GB" dirty="0">
                <a:latin typeface="+mj-lt"/>
              </a:rPr>
              <a:t>5 pasos clave en el proceso de KPI</a:t>
            </a:r>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160657" y="1891620"/>
            <a:ext cx="2956465" cy="448358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Dependiendo del área de rendimiento empresarial que se mida, la frecuencia con la que deben revisarse los KPI puede variar. Sólo se puede obtener una medición precisa del rendimiento si se define un calendario de revisión periódica y se cumple estrictamente.</a:t>
            </a:r>
          </a:p>
        </p:txBody>
      </p:sp>
      <p:sp>
        <p:nvSpPr>
          <p:cNvPr id="5" name="Rectangle 2">
            <a:extLst>
              <a:ext uri="{FF2B5EF4-FFF2-40B4-BE49-F238E27FC236}">
                <a16:creationId xmlns="" xmlns:p14="http://schemas.microsoft.com/office/powerpoint/2010/main" xmlns:a16="http://schemas.microsoft.com/office/drawing/2014/main" id="{5B4372D4-57EB-463A-A02E-B8AB5AE24500}"/>
              </a:ext>
            </a:extLst>
          </p:cNvPr>
          <p:cNvSpPr/>
          <p:nvPr/>
        </p:nvSpPr>
        <p:spPr>
          <a:xfrm>
            <a:off x="3546720" y="2065158"/>
            <a:ext cx="1385459" cy="968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6" name="Rectangle 6">
            <a:extLst>
              <a:ext uri="{FF2B5EF4-FFF2-40B4-BE49-F238E27FC236}">
                <a16:creationId xmlns="" xmlns:p14="http://schemas.microsoft.com/office/powerpoint/2010/main" xmlns:a16="http://schemas.microsoft.com/office/drawing/2014/main" id="{9979F42B-4BAB-4928-AE42-B2936AA9E559}"/>
              </a:ext>
            </a:extLst>
          </p:cNvPr>
          <p:cNvSpPr/>
          <p:nvPr/>
        </p:nvSpPr>
        <p:spPr>
          <a:xfrm>
            <a:off x="3546720" y="4298493"/>
            <a:ext cx="1385459" cy="1755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7" name="Rectangle 9">
            <a:extLst>
              <a:ext uri="{FF2B5EF4-FFF2-40B4-BE49-F238E27FC236}">
                <a16:creationId xmlns="" xmlns:p14="http://schemas.microsoft.com/office/powerpoint/2010/main" xmlns:a16="http://schemas.microsoft.com/office/drawing/2014/main" id="{F33AA3B5-033F-4452-B1F2-E06B34554AF9}"/>
              </a:ext>
            </a:extLst>
          </p:cNvPr>
          <p:cNvSpPr/>
          <p:nvPr/>
        </p:nvSpPr>
        <p:spPr>
          <a:xfrm>
            <a:off x="4932179" y="2065158"/>
            <a:ext cx="1385459" cy="96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8" name="Rectangle 13">
            <a:extLst>
              <a:ext uri="{FF2B5EF4-FFF2-40B4-BE49-F238E27FC236}">
                <a16:creationId xmlns="" xmlns:p14="http://schemas.microsoft.com/office/powerpoint/2010/main" xmlns:a16="http://schemas.microsoft.com/office/drawing/2014/main" id="{444743A6-BE4D-493F-87A8-7A38EDF3E269}"/>
              </a:ext>
            </a:extLst>
          </p:cNvPr>
          <p:cNvSpPr/>
          <p:nvPr/>
        </p:nvSpPr>
        <p:spPr>
          <a:xfrm>
            <a:off x="4932179" y="4298493"/>
            <a:ext cx="1385459" cy="1755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9" name="Rectangle 16">
            <a:extLst>
              <a:ext uri="{FF2B5EF4-FFF2-40B4-BE49-F238E27FC236}">
                <a16:creationId xmlns="" xmlns:p14="http://schemas.microsoft.com/office/powerpoint/2010/main" xmlns:a16="http://schemas.microsoft.com/office/drawing/2014/main" id="{5B663449-12A9-48C4-89BE-1BC7AC4B5811}"/>
              </a:ext>
            </a:extLst>
          </p:cNvPr>
          <p:cNvSpPr/>
          <p:nvPr/>
        </p:nvSpPr>
        <p:spPr>
          <a:xfrm>
            <a:off x="6317638" y="2065158"/>
            <a:ext cx="1385459" cy="968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0" name="Rectangle 20">
            <a:extLst>
              <a:ext uri="{FF2B5EF4-FFF2-40B4-BE49-F238E27FC236}">
                <a16:creationId xmlns="" xmlns:p14="http://schemas.microsoft.com/office/powerpoint/2010/main" xmlns:a16="http://schemas.microsoft.com/office/drawing/2014/main" id="{D50ACE2C-1A3A-4A76-B330-125FF49AF676}"/>
              </a:ext>
            </a:extLst>
          </p:cNvPr>
          <p:cNvSpPr/>
          <p:nvPr/>
        </p:nvSpPr>
        <p:spPr>
          <a:xfrm>
            <a:off x="6317638" y="4298493"/>
            <a:ext cx="1385459" cy="1755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1" name="Rectangle 23">
            <a:extLst>
              <a:ext uri="{FF2B5EF4-FFF2-40B4-BE49-F238E27FC236}">
                <a16:creationId xmlns="" xmlns:p14="http://schemas.microsoft.com/office/powerpoint/2010/main" xmlns:a16="http://schemas.microsoft.com/office/drawing/2014/main" id="{7EAAFBEC-829C-4D38-BA7E-5BD61E59C72C}"/>
              </a:ext>
            </a:extLst>
          </p:cNvPr>
          <p:cNvSpPr/>
          <p:nvPr/>
        </p:nvSpPr>
        <p:spPr>
          <a:xfrm>
            <a:off x="7703096" y="2065158"/>
            <a:ext cx="1385459" cy="9689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2" name="Rectangle 27">
            <a:extLst>
              <a:ext uri="{FF2B5EF4-FFF2-40B4-BE49-F238E27FC236}">
                <a16:creationId xmlns="" xmlns:p14="http://schemas.microsoft.com/office/powerpoint/2010/main" xmlns:a16="http://schemas.microsoft.com/office/drawing/2014/main" id="{42DE1464-5F99-4AD0-9F68-A93A041ECC7F}"/>
              </a:ext>
            </a:extLst>
          </p:cNvPr>
          <p:cNvSpPr/>
          <p:nvPr/>
        </p:nvSpPr>
        <p:spPr>
          <a:xfrm>
            <a:off x="7703096" y="4298493"/>
            <a:ext cx="1385459" cy="1755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mj-lt"/>
            </a:endParaRPr>
          </a:p>
        </p:txBody>
      </p:sp>
      <p:sp>
        <p:nvSpPr>
          <p:cNvPr id="13" name="Rectangle 30">
            <a:extLst>
              <a:ext uri="{FF2B5EF4-FFF2-40B4-BE49-F238E27FC236}">
                <a16:creationId xmlns="" xmlns:p14="http://schemas.microsoft.com/office/powerpoint/2010/main" xmlns:a16="http://schemas.microsoft.com/office/drawing/2014/main" id="{D48F3333-9F7B-42DC-AEB0-3665596B694F}"/>
              </a:ext>
            </a:extLst>
          </p:cNvPr>
          <p:cNvSpPr/>
          <p:nvPr/>
        </p:nvSpPr>
        <p:spPr>
          <a:xfrm>
            <a:off x="9088555" y="2065158"/>
            <a:ext cx="1385459" cy="9689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4" name="Rectangle 34">
            <a:extLst>
              <a:ext uri="{FF2B5EF4-FFF2-40B4-BE49-F238E27FC236}">
                <a16:creationId xmlns="" xmlns:p14="http://schemas.microsoft.com/office/powerpoint/2010/main" xmlns:a16="http://schemas.microsoft.com/office/drawing/2014/main" id="{4C15C305-57CC-475A-B77B-B266D024A1B8}"/>
              </a:ext>
            </a:extLst>
          </p:cNvPr>
          <p:cNvSpPr/>
          <p:nvPr/>
        </p:nvSpPr>
        <p:spPr>
          <a:xfrm>
            <a:off x="9088555" y="4279991"/>
            <a:ext cx="1385459" cy="17557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5" name="Isosceles Triangle 7">
            <a:extLst>
              <a:ext uri="{FF2B5EF4-FFF2-40B4-BE49-F238E27FC236}">
                <a16:creationId xmlns="" xmlns:p14="http://schemas.microsoft.com/office/powerpoint/2010/main" xmlns:a16="http://schemas.microsoft.com/office/drawing/2014/main" id="{1F8EDF24-4117-41F5-9137-E8A39A91DA53}"/>
              </a:ext>
            </a:extLst>
          </p:cNvPr>
          <p:cNvSpPr/>
          <p:nvPr/>
        </p:nvSpPr>
        <p:spPr>
          <a:xfrm flipV="1">
            <a:off x="4060705" y="2976781"/>
            <a:ext cx="357491" cy="189689"/>
          </a:xfrm>
          <a:prstGeom prst="triangl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6" name="Isosceles Triangle 115">
            <a:extLst>
              <a:ext uri="{FF2B5EF4-FFF2-40B4-BE49-F238E27FC236}">
                <a16:creationId xmlns="" xmlns:p14="http://schemas.microsoft.com/office/powerpoint/2010/main" xmlns:a16="http://schemas.microsoft.com/office/drawing/2014/main" id="{C85B7C04-A8D9-4841-A367-04C7C9767C23}"/>
              </a:ext>
            </a:extLst>
          </p:cNvPr>
          <p:cNvSpPr/>
          <p:nvPr/>
        </p:nvSpPr>
        <p:spPr>
          <a:xfrm flipV="1">
            <a:off x="5446164" y="2976781"/>
            <a:ext cx="357491" cy="189689"/>
          </a:xfrm>
          <a:prstGeom prst="triangl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7" name="Isosceles Triangle 118">
            <a:extLst>
              <a:ext uri="{FF2B5EF4-FFF2-40B4-BE49-F238E27FC236}">
                <a16:creationId xmlns="" xmlns:p14="http://schemas.microsoft.com/office/powerpoint/2010/main" xmlns:a16="http://schemas.microsoft.com/office/drawing/2014/main" id="{DA3B9BFF-6613-491A-98A3-9D83F7B2AD1B}"/>
              </a:ext>
            </a:extLst>
          </p:cNvPr>
          <p:cNvSpPr/>
          <p:nvPr/>
        </p:nvSpPr>
        <p:spPr>
          <a:xfrm flipV="1">
            <a:off x="6831622" y="2976781"/>
            <a:ext cx="357491" cy="189689"/>
          </a:xfrm>
          <a:prstGeom prst="triangl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8" name="Isosceles Triangle 119">
            <a:extLst>
              <a:ext uri="{FF2B5EF4-FFF2-40B4-BE49-F238E27FC236}">
                <a16:creationId xmlns="" xmlns:p14="http://schemas.microsoft.com/office/powerpoint/2010/main" xmlns:a16="http://schemas.microsoft.com/office/drawing/2014/main" id="{C5D66ED5-2E73-4DC1-B0DC-814110D5A40A}"/>
              </a:ext>
            </a:extLst>
          </p:cNvPr>
          <p:cNvSpPr/>
          <p:nvPr/>
        </p:nvSpPr>
        <p:spPr>
          <a:xfrm flipV="1">
            <a:off x="8217081" y="2976781"/>
            <a:ext cx="357491" cy="189689"/>
          </a:xfrm>
          <a:prstGeom prst="triangl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9" name="Isosceles Triangle 120">
            <a:extLst>
              <a:ext uri="{FF2B5EF4-FFF2-40B4-BE49-F238E27FC236}">
                <a16:creationId xmlns="" xmlns:p14="http://schemas.microsoft.com/office/powerpoint/2010/main" xmlns:a16="http://schemas.microsoft.com/office/drawing/2014/main" id="{AD98DD1B-34C2-4D9B-A8DF-E163E30F4968}"/>
              </a:ext>
            </a:extLst>
          </p:cNvPr>
          <p:cNvSpPr/>
          <p:nvPr/>
        </p:nvSpPr>
        <p:spPr>
          <a:xfrm flipV="1">
            <a:off x="9602539" y="2976781"/>
            <a:ext cx="357491" cy="189689"/>
          </a:xfrm>
          <a:prstGeom prst="triangle">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0" name="Isosceles Triangle 122">
            <a:extLst>
              <a:ext uri="{FF2B5EF4-FFF2-40B4-BE49-F238E27FC236}">
                <a16:creationId xmlns="" xmlns:p14="http://schemas.microsoft.com/office/powerpoint/2010/main" xmlns:a16="http://schemas.microsoft.com/office/drawing/2014/main" id="{8CAC5CE5-28AB-41FD-ACA0-FD0568510692}"/>
              </a:ext>
            </a:extLst>
          </p:cNvPr>
          <p:cNvSpPr/>
          <p:nvPr/>
        </p:nvSpPr>
        <p:spPr>
          <a:xfrm>
            <a:off x="4060705" y="4133411"/>
            <a:ext cx="357491" cy="189689"/>
          </a:xfrm>
          <a:prstGeom prst="triangl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1" name="Isosceles Triangle 123">
            <a:extLst>
              <a:ext uri="{FF2B5EF4-FFF2-40B4-BE49-F238E27FC236}">
                <a16:creationId xmlns="" xmlns:p14="http://schemas.microsoft.com/office/powerpoint/2010/main" xmlns:a16="http://schemas.microsoft.com/office/drawing/2014/main" id="{D32E7DF6-E4A7-4330-B99E-C8208A78F452}"/>
              </a:ext>
            </a:extLst>
          </p:cNvPr>
          <p:cNvSpPr/>
          <p:nvPr/>
        </p:nvSpPr>
        <p:spPr>
          <a:xfrm>
            <a:off x="5446164" y="4133411"/>
            <a:ext cx="357491" cy="189689"/>
          </a:xfrm>
          <a:prstGeom prst="triangl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2" name="Isosceles Triangle 124">
            <a:extLst>
              <a:ext uri="{FF2B5EF4-FFF2-40B4-BE49-F238E27FC236}">
                <a16:creationId xmlns="" xmlns:p14="http://schemas.microsoft.com/office/powerpoint/2010/main" xmlns:a16="http://schemas.microsoft.com/office/drawing/2014/main" id="{6F345027-F5A5-43EF-BC25-B37F4E29FC18}"/>
              </a:ext>
            </a:extLst>
          </p:cNvPr>
          <p:cNvSpPr/>
          <p:nvPr/>
        </p:nvSpPr>
        <p:spPr>
          <a:xfrm>
            <a:off x="6831622" y="4133411"/>
            <a:ext cx="357491" cy="189689"/>
          </a:xfrm>
          <a:prstGeom prst="triangl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3" name="Isosceles Triangle 125">
            <a:extLst>
              <a:ext uri="{FF2B5EF4-FFF2-40B4-BE49-F238E27FC236}">
                <a16:creationId xmlns="" xmlns:p14="http://schemas.microsoft.com/office/powerpoint/2010/main" xmlns:a16="http://schemas.microsoft.com/office/drawing/2014/main" id="{73CC5801-A4ED-4DDB-8604-3CAEE21CEFF5}"/>
              </a:ext>
            </a:extLst>
          </p:cNvPr>
          <p:cNvSpPr/>
          <p:nvPr/>
        </p:nvSpPr>
        <p:spPr>
          <a:xfrm>
            <a:off x="8217081" y="4133411"/>
            <a:ext cx="357491" cy="189689"/>
          </a:xfrm>
          <a:prstGeom prst="triangl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4" name="Isosceles Triangle 126">
            <a:extLst>
              <a:ext uri="{FF2B5EF4-FFF2-40B4-BE49-F238E27FC236}">
                <a16:creationId xmlns="" xmlns:p14="http://schemas.microsoft.com/office/powerpoint/2010/main" xmlns:a16="http://schemas.microsoft.com/office/drawing/2014/main" id="{37AF3FFE-641D-46C3-8EED-196573B71301}"/>
              </a:ext>
            </a:extLst>
          </p:cNvPr>
          <p:cNvSpPr/>
          <p:nvPr/>
        </p:nvSpPr>
        <p:spPr>
          <a:xfrm>
            <a:off x="9602539" y="4133411"/>
            <a:ext cx="357491" cy="189689"/>
          </a:xfrm>
          <a:prstGeom prst="triangle">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5" name="Freeform 1030">
            <a:extLst>
              <a:ext uri="{FF2B5EF4-FFF2-40B4-BE49-F238E27FC236}">
                <a16:creationId xmlns="" xmlns:p14="http://schemas.microsoft.com/office/powerpoint/2010/main" xmlns:a16="http://schemas.microsoft.com/office/drawing/2014/main" id="{6474E8CC-E079-4679-8203-45FA3D2E5BD2}"/>
              </a:ext>
            </a:extLst>
          </p:cNvPr>
          <p:cNvSpPr>
            <a:spLocks noChangeAspect="1" noChangeArrowheads="1"/>
          </p:cNvSpPr>
          <p:nvPr/>
        </p:nvSpPr>
        <p:spPr bwMode="auto">
          <a:xfrm>
            <a:off x="4089494" y="2370727"/>
            <a:ext cx="299911" cy="298254"/>
          </a:xfrm>
          <a:custGeom>
            <a:avLst/>
            <a:gdLst>
              <a:gd name="T0" fmla="*/ 187437 w 286978"/>
              <a:gd name="T1" fmla="*/ 251263 h 285392"/>
              <a:gd name="T2" fmla="*/ 117770 w 286978"/>
              <a:gd name="T3" fmla="*/ 251263 h 285392"/>
              <a:gd name="T4" fmla="*/ 92107 w 286978"/>
              <a:gd name="T5" fmla="*/ 246680 h 285392"/>
              <a:gd name="T6" fmla="*/ 61202 w 286978"/>
              <a:gd name="T7" fmla="*/ 255847 h 285392"/>
              <a:gd name="T8" fmla="*/ 166645 w 286978"/>
              <a:gd name="T9" fmla="*/ 216442 h 285392"/>
              <a:gd name="T10" fmla="*/ 224143 w 286978"/>
              <a:gd name="T11" fmla="*/ 225624 h 285392"/>
              <a:gd name="T12" fmla="*/ 166645 w 286978"/>
              <a:gd name="T13" fmla="*/ 216442 h 285392"/>
              <a:gd name="T14" fmla="*/ 141283 w 286978"/>
              <a:gd name="T15" fmla="*/ 220849 h 285392"/>
              <a:gd name="T16" fmla="*/ 57294 w 286978"/>
              <a:gd name="T17" fmla="*/ 220849 h 285392"/>
              <a:gd name="T18" fmla="*/ 257461 w 286978"/>
              <a:gd name="T19" fmla="*/ 209970 h 285392"/>
              <a:gd name="T20" fmla="*/ 32970 w 286978"/>
              <a:gd name="T21" fmla="*/ 286108 h 285392"/>
              <a:gd name="T22" fmla="*/ 32970 w 286978"/>
              <a:gd name="T23" fmla="*/ 211047 h 285392"/>
              <a:gd name="T24" fmla="*/ 248452 w 286978"/>
              <a:gd name="T25" fmla="*/ 277848 h 285392"/>
              <a:gd name="T26" fmla="*/ 37588 w 286978"/>
              <a:gd name="T27" fmla="*/ 167260 h 285392"/>
              <a:gd name="T28" fmla="*/ 238182 w 286978"/>
              <a:gd name="T29" fmla="*/ 167260 h 285392"/>
              <a:gd name="T30" fmla="*/ 246495 w 286978"/>
              <a:gd name="T31" fmla="*/ 183071 h 285392"/>
              <a:gd name="T32" fmla="*/ 37588 w 286978"/>
              <a:gd name="T33" fmla="*/ 138510 h 285392"/>
              <a:gd name="T34" fmla="*/ 238182 w 286978"/>
              <a:gd name="T35" fmla="*/ 138510 h 285392"/>
              <a:gd name="T36" fmla="*/ 9035 w 286978"/>
              <a:gd name="T37" fmla="*/ 145698 h 285392"/>
              <a:gd name="T38" fmla="*/ 28914 w 286978"/>
              <a:gd name="T39" fmla="*/ 187384 h 285392"/>
              <a:gd name="T40" fmla="*/ 33252 w 286978"/>
              <a:gd name="T41" fmla="*/ 124136 h 285392"/>
              <a:gd name="T42" fmla="*/ 242158 w 286978"/>
              <a:gd name="T43" fmla="*/ 129886 h 285392"/>
              <a:gd name="T44" fmla="*/ 287698 w 286978"/>
              <a:gd name="T45" fmla="*/ 162947 h 285392"/>
              <a:gd name="T46" fmla="*/ 242158 w 286978"/>
              <a:gd name="T47" fmla="*/ 195649 h 285392"/>
              <a:gd name="T48" fmla="*/ 33252 w 286978"/>
              <a:gd name="T49" fmla="*/ 201758 h 285392"/>
              <a:gd name="T50" fmla="*/ 15903 w 286978"/>
              <a:gd name="T51" fmla="*/ 195649 h 285392"/>
              <a:gd name="T52" fmla="*/ 15903 w 286978"/>
              <a:gd name="T53" fmla="*/ 129886 h 285392"/>
              <a:gd name="T54" fmla="*/ 33252 w 286978"/>
              <a:gd name="T55" fmla="*/ 124136 h 285392"/>
              <a:gd name="T56" fmla="*/ 228809 w 286978"/>
              <a:gd name="T57" fmla="*/ 105502 h 285392"/>
              <a:gd name="T58" fmla="*/ 179838 w 286978"/>
              <a:gd name="T59" fmla="*/ 105502 h 285392"/>
              <a:gd name="T60" fmla="*/ 155659 w 286978"/>
              <a:gd name="T61" fmla="*/ 101855 h 285392"/>
              <a:gd name="T62" fmla="*/ 61287 w 286978"/>
              <a:gd name="T63" fmla="*/ 109480 h 285392"/>
              <a:gd name="T64" fmla="*/ 138009 w 286978"/>
              <a:gd name="T65" fmla="*/ 71617 h 285392"/>
              <a:gd name="T66" fmla="*/ 224129 w 286978"/>
              <a:gd name="T67" fmla="*/ 80783 h 285392"/>
              <a:gd name="T68" fmla="*/ 138009 w 286978"/>
              <a:gd name="T69" fmla="*/ 71617 h 285392"/>
              <a:gd name="T70" fmla="*/ 112637 w 286978"/>
              <a:gd name="T71" fmla="*/ 76199 h 285392"/>
              <a:gd name="T72" fmla="*/ 57294 w 286978"/>
              <a:gd name="T73" fmla="*/ 76199 h 285392"/>
              <a:gd name="T74" fmla="*/ 235663 w 286978"/>
              <a:gd name="T75" fmla="*/ 20933 h 285392"/>
              <a:gd name="T76" fmla="*/ 232358 w 286978"/>
              <a:gd name="T77" fmla="*/ 28278 h 285392"/>
              <a:gd name="T78" fmla="*/ 229419 w 286978"/>
              <a:gd name="T79" fmla="*/ 20933 h 285392"/>
              <a:gd name="T80" fmla="*/ 189006 w 286978"/>
              <a:gd name="T81" fmla="*/ 24239 h 285392"/>
              <a:gd name="T82" fmla="*/ 181366 w 286978"/>
              <a:gd name="T83" fmla="*/ 27177 h 285392"/>
              <a:gd name="T84" fmla="*/ 207911 w 286978"/>
              <a:gd name="T85" fmla="*/ 20689 h 285392"/>
              <a:gd name="T86" fmla="*/ 203710 w 286978"/>
              <a:gd name="T87" fmla="*/ 24668 h 285392"/>
              <a:gd name="T88" fmla="*/ 37295 w 286978"/>
              <a:gd name="T89" fmla="*/ 40606 h 285392"/>
              <a:gd name="T90" fmla="*/ 37295 w 286978"/>
              <a:gd name="T91" fmla="*/ 9063 h 285392"/>
              <a:gd name="T92" fmla="*/ 257461 w 286978"/>
              <a:gd name="T93" fmla="*/ 4350 h 285392"/>
              <a:gd name="T94" fmla="*/ 248452 w 286978"/>
              <a:gd name="T95" fmla="*/ 118193 h 285392"/>
              <a:gd name="T96" fmla="*/ 37295 w 286978"/>
              <a:gd name="T97" fmla="*/ 112393 h 285392"/>
              <a:gd name="T98" fmla="*/ 28647 w 286978"/>
              <a:gd name="T99" fmla="*/ 4350 h 2853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6978" h="285392">
                <a:moveTo>
                  <a:pt x="121774" y="246062"/>
                </a:moveTo>
                <a:lnTo>
                  <a:pt x="182668" y="246062"/>
                </a:lnTo>
                <a:cubicBezTo>
                  <a:pt x="185176" y="246062"/>
                  <a:pt x="186967" y="247967"/>
                  <a:pt x="186967" y="250634"/>
                </a:cubicBezTo>
                <a:cubicBezTo>
                  <a:pt x="186967" y="253301"/>
                  <a:pt x="185176" y="255206"/>
                  <a:pt x="182668" y="255206"/>
                </a:cubicBezTo>
                <a:lnTo>
                  <a:pt x="121774" y="255206"/>
                </a:lnTo>
                <a:cubicBezTo>
                  <a:pt x="119624" y="255206"/>
                  <a:pt x="117475" y="253301"/>
                  <a:pt x="117475" y="250634"/>
                </a:cubicBezTo>
                <a:cubicBezTo>
                  <a:pt x="117475" y="247967"/>
                  <a:pt x="119624" y="246062"/>
                  <a:pt x="121774" y="246062"/>
                </a:cubicBezTo>
                <a:close/>
                <a:moveTo>
                  <a:pt x="61048" y="246062"/>
                </a:moveTo>
                <a:lnTo>
                  <a:pt x="91877" y="246062"/>
                </a:lnTo>
                <a:cubicBezTo>
                  <a:pt x="94358" y="246062"/>
                  <a:pt x="96484" y="247967"/>
                  <a:pt x="96484" y="250634"/>
                </a:cubicBezTo>
                <a:cubicBezTo>
                  <a:pt x="96484" y="253301"/>
                  <a:pt x="94358" y="255206"/>
                  <a:pt x="91877" y="255206"/>
                </a:cubicBezTo>
                <a:lnTo>
                  <a:pt x="61048" y="255206"/>
                </a:lnTo>
                <a:cubicBezTo>
                  <a:pt x="58922" y="255206"/>
                  <a:pt x="57150" y="253301"/>
                  <a:pt x="57150" y="250634"/>
                </a:cubicBezTo>
                <a:cubicBezTo>
                  <a:pt x="57150" y="247967"/>
                  <a:pt x="58922" y="246062"/>
                  <a:pt x="61048" y="246062"/>
                </a:cubicBezTo>
                <a:close/>
                <a:moveTo>
                  <a:pt x="166227" y="215900"/>
                </a:moveTo>
                <a:lnTo>
                  <a:pt x="223582" y="215900"/>
                </a:lnTo>
                <a:cubicBezTo>
                  <a:pt x="226091" y="215900"/>
                  <a:pt x="228242" y="218098"/>
                  <a:pt x="228242" y="220296"/>
                </a:cubicBezTo>
                <a:cubicBezTo>
                  <a:pt x="228242" y="222861"/>
                  <a:pt x="226091" y="225059"/>
                  <a:pt x="223582" y="225059"/>
                </a:cubicBezTo>
                <a:lnTo>
                  <a:pt x="166227" y="225059"/>
                </a:lnTo>
                <a:cubicBezTo>
                  <a:pt x="163717" y="225059"/>
                  <a:pt x="161925" y="222861"/>
                  <a:pt x="161925" y="220296"/>
                </a:cubicBezTo>
                <a:cubicBezTo>
                  <a:pt x="161925" y="218098"/>
                  <a:pt x="163717" y="215900"/>
                  <a:pt x="166227" y="215900"/>
                </a:cubicBezTo>
                <a:close/>
                <a:moveTo>
                  <a:pt x="61105" y="215900"/>
                </a:moveTo>
                <a:lnTo>
                  <a:pt x="136254" y="215900"/>
                </a:lnTo>
                <a:cubicBezTo>
                  <a:pt x="138771" y="215900"/>
                  <a:pt x="140929" y="218098"/>
                  <a:pt x="140929" y="220296"/>
                </a:cubicBezTo>
                <a:cubicBezTo>
                  <a:pt x="140929" y="222861"/>
                  <a:pt x="138771" y="225059"/>
                  <a:pt x="136254" y="225059"/>
                </a:cubicBezTo>
                <a:lnTo>
                  <a:pt x="61105" y="225059"/>
                </a:lnTo>
                <a:cubicBezTo>
                  <a:pt x="58948" y="225059"/>
                  <a:pt x="57150" y="222861"/>
                  <a:pt x="57150" y="220296"/>
                </a:cubicBezTo>
                <a:cubicBezTo>
                  <a:pt x="57150" y="218098"/>
                  <a:pt x="58948" y="215900"/>
                  <a:pt x="61105" y="215900"/>
                </a:cubicBezTo>
                <a:close/>
                <a:moveTo>
                  <a:pt x="252502" y="204787"/>
                </a:moveTo>
                <a:cubicBezTo>
                  <a:pt x="255019" y="204787"/>
                  <a:pt x="256816" y="206936"/>
                  <a:pt x="256816" y="209444"/>
                </a:cubicBezTo>
                <a:lnTo>
                  <a:pt x="256816" y="281093"/>
                </a:lnTo>
                <a:cubicBezTo>
                  <a:pt x="256816" y="283601"/>
                  <a:pt x="255019" y="285392"/>
                  <a:pt x="252502" y="285392"/>
                </a:cubicBezTo>
                <a:lnTo>
                  <a:pt x="32888" y="285392"/>
                </a:lnTo>
                <a:cubicBezTo>
                  <a:pt x="30731" y="285392"/>
                  <a:pt x="28575" y="283601"/>
                  <a:pt x="28575" y="281093"/>
                </a:cubicBezTo>
                <a:lnTo>
                  <a:pt x="28575" y="215534"/>
                </a:lnTo>
                <a:cubicBezTo>
                  <a:pt x="28575" y="213026"/>
                  <a:pt x="30731" y="210519"/>
                  <a:pt x="32888" y="210519"/>
                </a:cubicBezTo>
                <a:cubicBezTo>
                  <a:pt x="35404" y="210519"/>
                  <a:pt x="37201" y="213026"/>
                  <a:pt x="37201" y="215534"/>
                </a:cubicBezTo>
                <a:lnTo>
                  <a:pt x="37201" y="277152"/>
                </a:lnTo>
                <a:lnTo>
                  <a:pt x="247830" y="277152"/>
                </a:lnTo>
                <a:lnTo>
                  <a:pt x="247830" y="209444"/>
                </a:lnTo>
                <a:cubicBezTo>
                  <a:pt x="247830" y="206936"/>
                  <a:pt x="249986" y="204787"/>
                  <a:pt x="252502" y="204787"/>
                </a:cubicBezTo>
                <a:close/>
                <a:moveTo>
                  <a:pt x="37494" y="166841"/>
                </a:moveTo>
                <a:lnTo>
                  <a:pt x="37494" y="186915"/>
                </a:lnTo>
                <a:lnTo>
                  <a:pt x="237586" y="186915"/>
                </a:lnTo>
                <a:lnTo>
                  <a:pt x="237586" y="166841"/>
                </a:lnTo>
                <a:lnTo>
                  <a:pt x="37494" y="166841"/>
                </a:lnTo>
                <a:close/>
                <a:moveTo>
                  <a:pt x="245878" y="142106"/>
                </a:moveTo>
                <a:lnTo>
                  <a:pt x="245878" y="182613"/>
                </a:lnTo>
                <a:lnTo>
                  <a:pt x="274720" y="162539"/>
                </a:lnTo>
                <a:lnTo>
                  <a:pt x="245878" y="142106"/>
                </a:lnTo>
                <a:close/>
                <a:moveTo>
                  <a:pt x="37494" y="138163"/>
                </a:moveTo>
                <a:lnTo>
                  <a:pt x="37494" y="158237"/>
                </a:lnTo>
                <a:lnTo>
                  <a:pt x="237586" y="157879"/>
                </a:lnTo>
                <a:lnTo>
                  <a:pt x="237586" y="138163"/>
                </a:lnTo>
                <a:lnTo>
                  <a:pt x="37494" y="138163"/>
                </a:lnTo>
                <a:close/>
                <a:moveTo>
                  <a:pt x="15863" y="138163"/>
                </a:moveTo>
                <a:cubicBezTo>
                  <a:pt x="11897" y="138163"/>
                  <a:pt x="9013" y="141390"/>
                  <a:pt x="9013" y="145333"/>
                </a:cubicBezTo>
                <a:lnTo>
                  <a:pt x="9013" y="179745"/>
                </a:lnTo>
                <a:cubicBezTo>
                  <a:pt x="9013" y="183688"/>
                  <a:pt x="11897" y="186915"/>
                  <a:pt x="15863" y="186915"/>
                </a:cubicBezTo>
                <a:lnTo>
                  <a:pt x="28842" y="186915"/>
                </a:lnTo>
                <a:lnTo>
                  <a:pt x="28842" y="138163"/>
                </a:lnTo>
                <a:lnTo>
                  <a:pt x="15863" y="138163"/>
                </a:lnTo>
                <a:close/>
                <a:moveTo>
                  <a:pt x="33168" y="123825"/>
                </a:moveTo>
                <a:cubicBezTo>
                  <a:pt x="35692" y="123825"/>
                  <a:pt x="37494" y="125617"/>
                  <a:pt x="37494" y="128126"/>
                </a:cubicBezTo>
                <a:lnTo>
                  <a:pt x="37494" y="129560"/>
                </a:lnTo>
                <a:lnTo>
                  <a:pt x="241552" y="129560"/>
                </a:lnTo>
                <a:cubicBezTo>
                  <a:pt x="242633" y="129560"/>
                  <a:pt x="243715" y="129560"/>
                  <a:pt x="244436" y="130277"/>
                </a:cubicBezTo>
                <a:lnTo>
                  <a:pt x="284814" y="158954"/>
                </a:lnTo>
                <a:cubicBezTo>
                  <a:pt x="285896" y="159671"/>
                  <a:pt x="286978" y="160747"/>
                  <a:pt x="286978" y="162539"/>
                </a:cubicBezTo>
                <a:cubicBezTo>
                  <a:pt x="286978" y="163614"/>
                  <a:pt x="285896" y="164690"/>
                  <a:pt x="284814" y="165765"/>
                </a:cubicBezTo>
                <a:lnTo>
                  <a:pt x="244436" y="194801"/>
                </a:lnTo>
                <a:cubicBezTo>
                  <a:pt x="243715" y="195159"/>
                  <a:pt x="242633" y="195159"/>
                  <a:pt x="241552" y="195159"/>
                </a:cubicBezTo>
                <a:lnTo>
                  <a:pt x="37494" y="195159"/>
                </a:lnTo>
                <a:lnTo>
                  <a:pt x="37494" y="197310"/>
                </a:lnTo>
                <a:cubicBezTo>
                  <a:pt x="37494" y="199461"/>
                  <a:pt x="35692" y="201253"/>
                  <a:pt x="33168" y="201253"/>
                </a:cubicBezTo>
                <a:cubicBezTo>
                  <a:pt x="31005" y="201253"/>
                  <a:pt x="28842" y="199461"/>
                  <a:pt x="28842" y="197310"/>
                </a:cubicBezTo>
                <a:lnTo>
                  <a:pt x="28842" y="195159"/>
                </a:lnTo>
                <a:lnTo>
                  <a:pt x="15863" y="195159"/>
                </a:lnTo>
                <a:cubicBezTo>
                  <a:pt x="6850" y="195159"/>
                  <a:pt x="0" y="188349"/>
                  <a:pt x="0" y="179745"/>
                </a:cubicBezTo>
                <a:lnTo>
                  <a:pt x="0" y="145333"/>
                </a:lnTo>
                <a:cubicBezTo>
                  <a:pt x="0" y="136730"/>
                  <a:pt x="6850" y="129560"/>
                  <a:pt x="15863" y="129560"/>
                </a:cubicBezTo>
                <a:lnTo>
                  <a:pt x="28842" y="129560"/>
                </a:lnTo>
                <a:lnTo>
                  <a:pt x="28842" y="128126"/>
                </a:lnTo>
                <a:cubicBezTo>
                  <a:pt x="28842" y="125617"/>
                  <a:pt x="31005" y="123825"/>
                  <a:pt x="33168" y="123825"/>
                </a:cubicBezTo>
                <a:close/>
                <a:moveTo>
                  <a:pt x="183763" y="101600"/>
                </a:moveTo>
                <a:lnTo>
                  <a:pt x="223497" y="101600"/>
                </a:lnTo>
                <a:cubicBezTo>
                  <a:pt x="226048" y="101600"/>
                  <a:pt x="228236" y="102923"/>
                  <a:pt x="228236" y="105238"/>
                </a:cubicBezTo>
                <a:cubicBezTo>
                  <a:pt x="228236" y="107553"/>
                  <a:pt x="226048" y="109206"/>
                  <a:pt x="223497" y="109206"/>
                </a:cubicBezTo>
                <a:lnTo>
                  <a:pt x="183763" y="109206"/>
                </a:lnTo>
                <a:cubicBezTo>
                  <a:pt x="181211" y="109206"/>
                  <a:pt x="179388" y="107553"/>
                  <a:pt x="179388" y="105238"/>
                </a:cubicBezTo>
                <a:cubicBezTo>
                  <a:pt x="179388" y="102923"/>
                  <a:pt x="181211" y="101600"/>
                  <a:pt x="183763" y="101600"/>
                </a:cubicBezTo>
                <a:close/>
                <a:moveTo>
                  <a:pt x="61133" y="101600"/>
                </a:moveTo>
                <a:lnTo>
                  <a:pt x="155269" y="101600"/>
                </a:lnTo>
                <a:cubicBezTo>
                  <a:pt x="157804" y="101600"/>
                  <a:pt x="159976" y="102923"/>
                  <a:pt x="159976" y="105238"/>
                </a:cubicBezTo>
                <a:cubicBezTo>
                  <a:pt x="159976" y="107553"/>
                  <a:pt x="157804" y="109206"/>
                  <a:pt x="155269" y="109206"/>
                </a:cubicBezTo>
                <a:lnTo>
                  <a:pt x="61133" y="109206"/>
                </a:lnTo>
                <a:cubicBezTo>
                  <a:pt x="58960" y="109206"/>
                  <a:pt x="57150" y="107553"/>
                  <a:pt x="57150" y="105238"/>
                </a:cubicBezTo>
                <a:cubicBezTo>
                  <a:pt x="57150" y="102923"/>
                  <a:pt x="58960" y="101600"/>
                  <a:pt x="61133" y="101600"/>
                </a:cubicBezTo>
                <a:close/>
                <a:moveTo>
                  <a:pt x="137663" y="71437"/>
                </a:moveTo>
                <a:lnTo>
                  <a:pt x="223568" y="71437"/>
                </a:lnTo>
                <a:cubicBezTo>
                  <a:pt x="226084" y="71437"/>
                  <a:pt x="228241" y="73342"/>
                  <a:pt x="228241" y="76009"/>
                </a:cubicBezTo>
                <a:cubicBezTo>
                  <a:pt x="228241" y="78295"/>
                  <a:pt x="226084" y="80581"/>
                  <a:pt x="223568" y="80581"/>
                </a:cubicBezTo>
                <a:lnTo>
                  <a:pt x="137663" y="80581"/>
                </a:lnTo>
                <a:cubicBezTo>
                  <a:pt x="135147" y="80581"/>
                  <a:pt x="133350" y="78295"/>
                  <a:pt x="133350" y="76009"/>
                </a:cubicBezTo>
                <a:cubicBezTo>
                  <a:pt x="133350" y="73342"/>
                  <a:pt x="135147" y="71437"/>
                  <a:pt x="137663" y="71437"/>
                </a:cubicBezTo>
                <a:close/>
                <a:moveTo>
                  <a:pt x="61093" y="71437"/>
                </a:moveTo>
                <a:lnTo>
                  <a:pt x="107695" y="71437"/>
                </a:lnTo>
                <a:cubicBezTo>
                  <a:pt x="110204" y="71437"/>
                  <a:pt x="112355" y="73342"/>
                  <a:pt x="112355" y="76009"/>
                </a:cubicBezTo>
                <a:cubicBezTo>
                  <a:pt x="112355" y="78295"/>
                  <a:pt x="110204" y="80581"/>
                  <a:pt x="107695" y="80581"/>
                </a:cubicBezTo>
                <a:lnTo>
                  <a:pt x="61093" y="80581"/>
                </a:lnTo>
                <a:cubicBezTo>
                  <a:pt x="58942" y="80581"/>
                  <a:pt x="57150" y="78295"/>
                  <a:pt x="57150" y="76009"/>
                </a:cubicBezTo>
                <a:cubicBezTo>
                  <a:pt x="57150" y="73342"/>
                  <a:pt x="58942" y="71437"/>
                  <a:pt x="61093" y="71437"/>
                </a:cubicBezTo>
                <a:close/>
                <a:moveTo>
                  <a:pt x="228845" y="20881"/>
                </a:moveTo>
                <a:cubicBezTo>
                  <a:pt x="230310" y="19050"/>
                  <a:pt x="233241" y="19050"/>
                  <a:pt x="235073" y="20881"/>
                </a:cubicBezTo>
                <a:cubicBezTo>
                  <a:pt x="235439" y="21614"/>
                  <a:pt x="236172" y="23080"/>
                  <a:pt x="236172" y="24179"/>
                </a:cubicBezTo>
                <a:cubicBezTo>
                  <a:pt x="236172" y="24911"/>
                  <a:pt x="235439" y="26377"/>
                  <a:pt x="235073" y="27109"/>
                </a:cubicBezTo>
                <a:cubicBezTo>
                  <a:pt x="233607" y="27842"/>
                  <a:pt x="232875" y="28208"/>
                  <a:pt x="231776" y="28208"/>
                </a:cubicBezTo>
                <a:cubicBezTo>
                  <a:pt x="230310" y="28208"/>
                  <a:pt x="229211" y="27842"/>
                  <a:pt x="228845" y="27109"/>
                </a:cubicBezTo>
                <a:cubicBezTo>
                  <a:pt x="228112" y="26377"/>
                  <a:pt x="227013" y="24911"/>
                  <a:pt x="227013" y="24179"/>
                </a:cubicBezTo>
                <a:cubicBezTo>
                  <a:pt x="227013" y="23080"/>
                  <a:pt x="228112" y="21614"/>
                  <a:pt x="228845" y="20881"/>
                </a:cubicBezTo>
                <a:close/>
                <a:moveTo>
                  <a:pt x="180912" y="20881"/>
                </a:moveTo>
                <a:cubicBezTo>
                  <a:pt x="182436" y="19050"/>
                  <a:pt x="185484" y="19050"/>
                  <a:pt x="187389" y="20881"/>
                </a:cubicBezTo>
                <a:cubicBezTo>
                  <a:pt x="188151" y="21614"/>
                  <a:pt x="188532" y="23080"/>
                  <a:pt x="188532" y="24179"/>
                </a:cubicBezTo>
                <a:cubicBezTo>
                  <a:pt x="188532" y="24911"/>
                  <a:pt x="188151" y="26377"/>
                  <a:pt x="187389" y="27109"/>
                </a:cubicBezTo>
                <a:cubicBezTo>
                  <a:pt x="186627" y="27842"/>
                  <a:pt x="185103" y="28208"/>
                  <a:pt x="184341" y="28208"/>
                </a:cubicBezTo>
                <a:cubicBezTo>
                  <a:pt x="182817" y="28208"/>
                  <a:pt x="181674" y="27842"/>
                  <a:pt x="180912" y="27109"/>
                </a:cubicBezTo>
                <a:cubicBezTo>
                  <a:pt x="180150" y="26377"/>
                  <a:pt x="179388" y="24911"/>
                  <a:pt x="179388" y="24179"/>
                </a:cubicBezTo>
                <a:cubicBezTo>
                  <a:pt x="179388" y="23080"/>
                  <a:pt x="180150" y="21614"/>
                  <a:pt x="180912" y="20881"/>
                </a:cubicBezTo>
                <a:close/>
                <a:moveTo>
                  <a:pt x="207391" y="20637"/>
                </a:moveTo>
                <a:cubicBezTo>
                  <a:pt x="210058" y="20637"/>
                  <a:pt x="212344" y="21960"/>
                  <a:pt x="212344" y="24606"/>
                </a:cubicBezTo>
                <a:cubicBezTo>
                  <a:pt x="212344" y="26590"/>
                  <a:pt x="210058" y="28244"/>
                  <a:pt x="207391" y="28244"/>
                </a:cubicBezTo>
                <a:cubicBezTo>
                  <a:pt x="204724" y="28244"/>
                  <a:pt x="203200" y="26590"/>
                  <a:pt x="203200" y="24606"/>
                </a:cubicBezTo>
                <a:cubicBezTo>
                  <a:pt x="203200" y="21960"/>
                  <a:pt x="204724" y="20637"/>
                  <a:pt x="207391" y="20637"/>
                </a:cubicBezTo>
                <a:close/>
                <a:moveTo>
                  <a:pt x="37201" y="9041"/>
                </a:moveTo>
                <a:lnTo>
                  <a:pt x="37201" y="40504"/>
                </a:lnTo>
                <a:lnTo>
                  <a:pt x="247830" y="40504"/>
                </a:lnTo>
                <a:lnTo>
                  <a:pt x="247830" y="9041"/>
                </a:lnTo>
                <a:lnTo>
                  <a:pt x="37201" y="9041"/>
                </a:lnTo>
                <a:close/>
                <a:moveTo>
                  <a:pt x="32888" y="0"/>
                </a:moveTo>
                <a:lnTo>
                  <a:pt x="252502" y="0"/>
                </a:lnTo>
                <a:cubicBezTo>
                  <a:pt x="255019" y="0"/>
                  <a:pt x="256816" y="2170"/>
                  <a:pt x="256816" y="4340"/>
                </a:cubicBezTo>
                <a:lnTo>
                  <a:pt x="256816" y="117897"/>
                </a:lnTo>
                <a:cubicBezTo>
                  <a:pt x="256816" y="119705"/>
                  <a:pt x="255019" y="121875"/>
                  <a:pt x="252502" y="121875"/>
                </a:cubicBezTo>
                <a:cubicBezTo>
                  <a:pt x="249986" y="121875"/>
                  <a:pt x="247830" y="119705"/>
                  <a:pt x="247830" y="117897"/>
                </a:cubicBezTo>
                <a:lnTo>
                  <a:pt x="247830" y="49546"/>
                </a:lnTo>
                <a:lnTo>
                  <a:pt x="37201" y="49546"/>
                </a:lnTo>
                <a:lnTo>
                  <a:pt x="37201" y="112111"/>
                </a:lnTo>
                <a:cubicBezTo>
                  <a:pt x="37201" y="114642"/>
                  <a:pt x="35404" y="116450"/>
                  <a:pt x="32888" y="116450"/>
                </a:cubicBezTo>
                <a:cubicBezTo>
                  <a:pt x="30731" y="116450"/>
                  <a:pt x="28575" y="114642"/>
                  <a:pt x="28575" y="112111"/>
                </a:cubicBezTo>
                <a:lnTo>
                  <a:pt x="28575" y="4340"/>
                </a:lnTo>
                <a:cubicBezTo>
                  <a:pt x="28575" y="2170"/>
                  <a:pt x="30731" y="0"/>
                  <a:pt x="32888" y="0"/>
                </a:cubicBezTo>
                <a:close/>
              </a:path>
            </a:pathLst>
          </a:custGeom>
          <a:solidFill>
            <a:schemeClr val="bg1"/>
          </a:solidFill>
          <a:ln>
            <a:noFill/>
          </a:ln>
          <a:effectLst/>
        </p:spPr>
        <p:txBody>
          <a:bodyPr anchor="ctr"/>
          <a:lstStyle/>
          <a:p>
            <a:endParaRPr lang="en-GB" sz="567" dirty="0">
              <a:latin typeface="+mj-lt"/>
            </a:endParaRPr>
          </a:p>
        </p:txBody>
      </p:sp>
      <p:sp>
        <p:nvSpPr>
          <p:cNvPr id="26" name="Freeform 1033">
            <a:extLst>
              <a:ext uri="{FF2B5EF4-FFF2-40B4-BE49-F238E27FC236}">
                <a16:creationId xmlns="" xmlns:p14="http://schemas.microsoft.com/office/powerpoint/2010/main" xmlns:a16="http://schemas.microsoft.com/office/drawing/2014/main" id="{A7D755AA-871F-4622-A877-3B5C0E11F8C1}"/>
              </a:ext>
            </a:extLst>
          </p:cNvPr>
          <p:cNvSpPr>
            <a:spLocks noChangeAspect="1" noChangeArrowheads="1"/>
          </p:cNvSpPr>
          <p:nvPr/>
        </p:nvSpPr>
        <p:spPr bwMode="auto">
          <a:xfrm>
            <a:off x="5453340" y="2355721"/>
            <a:ext cx="303224" cy="303225"/>
          </a:xfrm>
          <a:custGeom>
            <a:avLst/>
            <a:gdLst>
              <a:gd name="T0" fmla="*/ 194155 w 290152"/>
              <a:gd name="T1" fmla="*/ 255189 h 290154"/>
              <a:gd name="T2" fmla="*/ 16601 w 290152"/>
              <a:gd name="T3" fmla="*/ 246178 h 290154"/>
              <a:gd name="T4" fmla="*/ 9022 w 290152"/>
              <a:gd name="T5" fmla="*/ 220227 h 290154"/>
              <a:gd name="T6" fmla="*/ 186612 w 290152"/>
              <a:gd name="T7" fmla="*/ 184275 h 290154"/>
              <a:gd name="T8" fmla="*/ 98201 w 290152"/>
              <a:gd name="T9" fmla="*/ 176649 h 290154"/>
              <a:gd name="T10" fmla="*/ 98201 w 290152"/>
              <a:gd name="T11" fmla="*/ 184275 h 290154"/>
              <a:gd name="T12" fmla="*/ 51062 w 290152"/>
              <a:gd name="T13" fmla="*/ 176649 h 290154"/>
              <a:gd name="T14" fmla="*/ 35011 w 290152"/>
              <a:gd name="T15" fmla="*/ 180297 h 290154"/>
              <a:gd name="T16" fmla="*/ 265412 w 290152"/>
              <a:gd name="T17" fmla="*/ 152969 h 290154"/>
              <a:gd name="T18" fmla="*/ 230644 w 290152"/>
              <a:gd name="T19" fmla="*/ 148004 h 290154"/>
              <a:gd name="T20" fmla="*/ 208812 w 290152"/>
              <a:gd name="T21" fmla="*/ 157170 h 290154"/>
              <a:gd name="T22" fmla="*/ 126445 w 290152"/>
              <a:gd name="T23" fmla="*/ 148004 h 290154"/>
              <a:gd name="T24" fmla="*/ 126445 w 290152"/>
              <a:gd name="T25" fmla="*/ 157170 h 290154"/>
              <a:gd name="T26" fmla="*/ 104746 w 290152"/>
              <a:gd name="T27" fmla="*/ 148004 h 290154"/>
              <a:gd name="T28" fmla="*/ 93894 w 290152"/>
              <a:gd name="T29" fmla="*/ 152969 h 290154"/>
              <a:gd name="T30" fmla="*/ 56924 w 290152"/>
              <a:gd name="T31" fmla="*/ 152969 h 290154"/>
              <a:gd name="T32" fmla="*/ 28644 w 290152"/>
              <a:gd name="T33" fmla="*/ 148004 h 290154"/>
              <a:gd name="T34" fmla="*/ 248765 w 290152"/>
              <a:gd name="T35" fmla="*/ 126948 h 290154"/>
              <a:gd name="T36" fmla="*/ 160228 w 290152"/>
              <a:gd name="T37" fmla="*/ 117766 h 290154"/>
              <a:gd name="T38" fmla="*/ 160228 w 290152"/>
              <a:gd name="T39" fmla="*/ 126948 h 290154"/>
              <a:gd name="T40" fmla="*/ 137362 w 290152"/>
              <a:gd name="T41" fmla="*/ 117766 h 290154"/>
              <a:gd name="T42" fmla="*/ 93894 w 290152"/>
              <a:gd name="T43" fmla="*/ 122173 h 290154"/>
              <a:gd name="T44" fmla="*/ 55343 w 290152"/>
              <a:gd name="T45" fmla="*/ 122173 h 290154"/>
              <a:gd name="T46" fmla="*/ 39292 w 290152"/>
              <a:gd name="T47" fmla="*/ 117766 h 290154"/>
              <a:gd name="T48" fmla="*/ 262008 w 290152"/>
              <a:gd name="T49" fmla="*/ 98301 h 290154"/>
              <a:gd name="T50" fmla="*/ 180950 w 290152"/>
              <a:gd name="T51" fmla="*/ 89120 h 290154"/>
              <a:gd name="T52" fmla="*/ 180950 w 290152"/>
              <a:gd name="T53" fmla="*/ 98301 h 290154"/>
              <a:gd name="T54" fmla="*/ 159240 w 290152"/>
              <a:gd name="T55" fmla="*/ 89120 h 290154"/>
              <a:gd name="T56" fmla="*/ 122541 w 290152"/>
              <a:gd name="T57" fmla="*/ 93895 h 290154"/>
              <a:gd name="T58" fmla="*/ 109447 w 290152"/>
              <a:gd name="T59" fmla="*/ 93895 h 290154"/>
              <a:gd name="T60" fmla="*/ 98235 w 290152"/>
              <a:gd name="T61" fmla="*/ 89120 h 290154"/>
              <a:gd name="T62" fmla="*/ 51062 w 290152"/>
              <a:gd name="T63" fmla="*/ 98301 h 290154"/>
              <a:gd name="T64" fmla="*/ 221061 w 290152"/>
              <a:gd name="T65" fmla="*/ 58884 h 290154"/>
              <a:gd name="T66" fmla="*/ 221061 w 290152"/>
              <a:gd name="T67" fmla="*/ 68065 h 290154"/>
              <a:gd name="T68" fmla="*/ 199002 w 290152"/>
              <a:gd name="T69" fmla="*/ 58884 h 290154"/>
              <a:gd name="T70" fmla="*/ 171876 w 290152"/>
              <a:gd name="T71" fmla="*/ 63290 h 290154"/>
              <a:gd name="T72" fmla="*/ 158789 w 290152"/>
              <a:gd name="T73" fmla="*/ 63290 h 290154"/>
              <a:gd name="T74" fmla="*/ 126450 w 290152"/>
              <a:gd name="T75" fmla="*/ 58884 h 290154"/>
              <a:gd name="T76" fmla="*/ 104746 w 290152"/>
              <a:gd name="T77" fmla="*/ 68065 h 290154"/>
              <a:gd name="T78" fmla="*/ 28644 w 290152"/>
              <a:gd name="T79" fmla="*/ 58884 h 290154"/>
              <a:gd name="T80" fmla="*/ 28644 w 290152"/>
              <a:gd name="T81" fmla="*/ 68065 h 290154"/>
              <a:gd name="T82" fmla="*/ 266750 w 290152"/>
              <a:gd name="T83" fmla="*/ 25341 h 290154"/>
              <a:gd name="T84" fmla="*/ 260506 w 290152"/>
              <a:gd name="T85" fmla="*/ 31951 h 290154"/>
              <a:gd name="T86" fmla="*/ 219300 w 290152"/>
              <a:gd name="T87" fmla="*/ 25341 h 290154"/>
              <a:gd name="T88" fmla="*/ 212807 w 290152"/>
              <a:gd name="T89" fmla="*/ 31951 h 290154"/>
              <a:gd name="T90" fmla="*/ 244700 w 290152"/>
              <a:gd name="T91" fmla="*/ 28455 h 290154"/>
              <a:gd name="T92" fmla="*/ 16601 w 290152"/>
              <a:gd name="T93" fmla="*/ 9010 h 290154"/>
              <a:gd name="T94" fmla="*/ 70734 w 290152"/>
              <a:gd name="T95" fmla="*/ 45415 h 290154"/>
              <a:gd name="T96" fmla="*/ 282211 w 290152"/>
              <a:gd name="T97" fmla="*/ 211216 h 290154"/>
              <a:gd name="T98" fmla="*/ 16601 w 290152"/>
              <a:gd name="T99" fmla="*/ 0 h 290154"/>
              <a:gd name="T100" fmla="*/ 274633 w 290152"/>
              <a:gd name="T101" fmla="*/ 255189 h 290154"/>
              <a:gd name="T102" fmla="*/ 237822 w 290152"/>
              <a:gd name="T103" fmla="*/ 285826 h 290154"/>
              <a:gd name="T104" fmla="*/ 57380 w 290152"/>
              <a:gd name="T105" fmla="*/ 281861 h 290154"/>
              <a:gd name="T106" fmla="*/ 0 w 290152"/>
              <a:gd name="T107" fmla="*/ 238969 h 2901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90154">
                <a:moveTo>
                  <a:pt x="96837" y="254559"/>
                </a:moveTo>
                <a:lnTo>
                  <a:pt x="96837" y="281165"/>
                </a:lnTo>
                <a:lnTo>
                  <a:pt x="193674" y="281165"/>
                </a:lnTo>
                <a:lnTo>
                  <a:pt x="193674" y="254559"/>
                </a:lnTo>
                <a:lnTo>
                  <a:pt x="96837" y="254559"/>
                </a:lnTo>
                <a:close/>
                <a:moveTo>
                  <a:pt x="9000" y="219683"/>
                </a:moveTo>
                <a:lnTo>
                  <a:pt x="9000" y="238379"/>
                </a:lnTo>
                <a:cubicBezTo>
                  <a:pt x="9000" y="242334"/>
                  <a:pt x="12239" y="245570"/>
                  <a:pt x="16559" y="245570"/>
                </a:cubicBezTo>
                <a:lnTo>
                  <a:pt x="273953" y="245570"/>
                </a:lnTo>
                <a:cubicBezTo>
                  <a:pt x="277913" y="245570"/>
                  <a:pt x="281512" y="242334"/>
                  <a:pt x="281512" y="238379"/>
                </a:cubicBezTo>
                <a:lnTo>
                  <a:pt x="281512" y="219683"/>
                </a:lnTo>
                <a:lnTo>
                  <a:pt x="9000" y="219683"/>
                </a:lnTo>
                <a:close/>
                <a:moveTo>
                  <a:pt x="149174" y="176213"/>
                </a:moveTo>
                <a:lnTo>
                  <a:pt x="186150" y="176213"/>
                </a:lnTo>
                <a:cubicBezTo>
                  <a:pt x="188325" y="176213"/>
                  <a:pt x="190137" y="177536"/>
                  <a:pt x="190137" y="179851"/>
                </a:cubicBezTo>
                <a:cubicBezTo>
                  <a:pt x="190137" y="182166"/>
                  <a:pt x="188325" y="183820"/>
                  <a:pt x="186150" y="183820"/>
                </a:cubicBezTo>
                <a:lnTo>
                  <a:pt x="149174" y="183820"/>
                </a:lnTo>
                <a:cubicBezTo>
                  <a:pt x="146637" y="183820"/>
                  <a:pt x="144462" y="182166"/>
                  <a:pt x="144462" y="179851"/>
                </a:cubicBezTo>
                <a:cubicBezTo>
                  <a:pt x="144462" y="177536"/>
                  <a:pt x="146637" y="176213"/>
                  <a:pt x="149174" y="176213"/>
                </a:cubicBezTo>
                <a:close/>
                <a:moveTo>
                  <a:pt x="97957" y="176213"/>
                </a:moveTo>
                <a:lnTo>
                  <a:pt x="125521" y="176213"/>
                </a:lnTo>
                <a:cubicBezTo>
                  <a:pt x="128027" y="176213"/>
                  <a:pt x="129817" y="177536"/>
                  <a:pt x="129817" y="179851"/>
                </a:cubicBezTo>
                <a:cubicBezTo>
                  <a:pt x="129817" y="182166"/>
                  <a:pt x="128027" y="183820"/>
                  <a:pt x="125521" y="183820"/>
                </a:cubicBezTo>
                <a:lnTo>
                  <a:pt x="97957" y="183820"/>
                </a:lnTo>
                <a:cubicBezTo>
                  <a:pt x="95452" y="183820"/>
                  <a:pt x="93662" y="182166"/>
                  <a:pt x="93662" y="179851"/>
                </a:cubicBezTo>
                <a:cubicBezTo>
                  <a:pt x="93662" y="177536"/>
                  <a:pt x="95452" y="176213"/>
                  <a:pt x="97957" y="176213"/>
                </a:cubicBezTo>
                <a:close/>
                <a:moveTo>
                  <a:pt x="39194" y="176213"/>
                </a:moveTo>
                <a:lnTo>
                  <a:pt x="50936" y="176213"/>
                </a:lnTo>
                <a:cubicBezTo>
                  <a:pt x="53427" y="176213"/>
                  <a:pt x="55206" y="177536"/>
                  <a:pt x="55206" y="179851"/>
                </a:cubicBezTo>
                <a:cubicBezTo>
                  <a:pt x="55206" y="182166"/>
                  <a:pt x="53427" y="183820"/>
                  <a:pt x="50936" y="183820"/>
                </a:cubicBezTo>
                <a:lnTo>
                  <a:pt x="39194" y="183820"/>
                </a:lnTo>
                <a:cubicBezTo>
                  <a:pt x="36704" y="183820"/>
                  <a:pt x="34925" y="182166"/>
                  <a:pt x="34925" y="179851"/>
                </a:cubicBezTo>
                <a:cubicBezTo>
                  <a:pt x="34925" y="177536"/>
                  <a:pt x="36704" y="176213"/>
                  <a:pt x="39194" y="176213"/>
                </a:cubicBezTo>
                <a:close/>
                <a:moveTo>
                  <a:pt x="230073" y="147638"/>
                </a:moveTo>
                <a:lnTo>
                  <a:pt x="260822" y="147638"/>
                </a:lnTo>
                <a:cubicBezTo>
                  <a:pt x="263325" y="147638"/>
                  <a:pt x="264755" y="149924"/>
                  <a:pt x="264755" y="152591"/>
                </a:cubicBezTo>
                <a:cubicBezTo>
                  <a:pt x="264755" y="154877"/>
                  <a:pt x="263325" y="156782"/>
                  <a:pt x="260822" y="156782"/>
                </a:cubicBezTo>
                <a:lnTo>
                  <a:pt x="230073" y="156782"/>
                </a:lnTo>
                <a:cubicBezTo>
                  <a:pt x="227570" y="156782"/>
                  <a:pt x="225425" y="154877"/>
                  <a:pt x="225425" y="152591"/>
                </a:cubicBezTo>
                <a:cubicBezTo>
                  <a:pt x="225425" y="149924"/>
                  <a:pt x="227570" y="147638"/>
                  <a:pt x="230073" y="147638"/>
                </a:cubicBezTo>
                <a:close/>
                <a:moveTo>
                  <a:pt x="185774" y="147638"/>
                </a:moveTo>
                <a:lnTo>
                  <a:pt x="208295" y="147638"/>
                </a:lnTo>
                <a:cubicBezTo>
                  <a:pt x="210510" y="147638"/>
                  <a:pt x="212356" y="149924"/>
                  <a:pt x="212356" y="152591"/>
                </a:cubicBezTo>
                <a:cubicBezTo>
                  <a:pt x="212356" y="154877"/>
                  <a:pt x="210510" y="156782"/>
                  <a:pt x="208295" y="156782"/>
                </a:cubicBezTo>
                <a:lnTo>
                  <a:pt x="185774" y="156782"/>
                </a:lnTo>
                <a:cubicBezTo>
                  <a:pt x="183190" y="156782"/>
                  <a:pt x="180975" y="154877"/>
                  <a:pt x="180975" y="152591"/>
                </a:cubicBezTo>
                <a:cubicBezTo>
                  <a:pt x="180975" y="149924"/>
                  <a:pt x="183190" y="147638"/>
                  <a:pt x="185774" y="147638"/>
                </a:cubicBezTo>
                <a:close/>
                <a:moveTo>
                  <a:pt x="126132" y="147638"/>
                </a:moveTo>
                <a:lnTo>
                  <a:pt x="163671" y="147638"/>
                </a:lnTo>
                <a:cubicBezTo>
                  <a:pt x="166150" y="147638"/>
                  <a:pt x="167921" y="149924"/>
                  <a:pt x="167921" y="152591"/>
                </a:cubicBezTo>
                <a:cubicBezTo>
                  <a:pt x="167921" y="154877"/>
                  <a:pt x="166150" y="156782"/>
                  <a:pt x="163671" y="156782"/>
                </a:cubicBezTo>
                <a:lnTo>
                  <a:pt x="126132" y="156782"/>
                </a:lnTo>
                <a:cubicBezTo>
                  <a:pt x="124007" y="156782"/>
                  <a:pt x="122237" y="154877"/>
                  <a:pt x="122237" y="152591"/>
                </a:cubicBezTo>
                <a:cubicBezTo>
                  <a:pt x="122237" y="149924"/>
                  <a:pt x="124007" y="147638"/>
                  <a:pt x="126132" y="147638"/>
                </a:cubicBezTo>
                <a:close/>
                <a:moveTo>
                  <a:pt x="97991" y="147638"/>
                </a:moveTo>
                <a:lnTo>
                  <a:pt x="104486" y="147638"/>
                </a:lnTo>
                <a:cubicBezTo>
                  <a:pt x="107011" y="147638"/>
                  <a:pt x="109176" y="149924"/>
                  <a:pt x="109176" y="152591"/>
                </a:cubicBezTo>
                <a:cubicBezTo>
                  <a:pt x="109176" y="154877"/>
                  <a:pt x="107011" y="156782"/>
                  <a:pt x="104486" y="156782"/>
                </a:cubicBezTo>
                <a:lnTo>
                  <a:pt x="97991" y="156782"/>
                </a:lnTo>
                <a:cubicBezTo>
                  <a:pt x="95466" y="156782"/>
                  <a:pt x="93662" y="154877"/>
                  <a:pt x="93662" y="152591"/>
                </a:cubicBezTo>
                <a:cubicBezTo>
                  <a:pt x="93662" y="149924"/>
                  <a:pt x="95466" y="147638"/>
                  <a:pt x="97991" y="147638"/>
                </a:cubicBezTo>
                <a:close/>
                <a:moveTo>
                  <a:pt x="28574" y="147638"/>
                </a:moveTo>
                <a:lnTo>
                  <a:pt x="52387" y="147638"/>
                </a:lnTo>
                <a:cubicBezTo>
                  <a:pt x="54952" y="147638"/>
                  <a:pt x="56783" y="149924"/>
                  <a:pt x="56783" y="152591"/>
                </a:cubicBezTo>
                <a:cubicBezTo>
                  <a:pt x="56783" y="154877"/>
                  <a:pt x="54952" y="156782"/>
                  <a:pt x="52387" y="156782"/>
                </a:cubicBezTo>
                <a:lnTo>
                  <a:pt x="28574" y="156782"/>
                </a:lnTo>
                <a:cubicBezTo>
                  <a:pt x="26010" y="156782"/>
                  <a:pt x="23812" y="154877"/>
                  <a:pt x="23812" y="152591"/>
                </a:cubicBezTo>
                <a:cubicBezTo>
                  <a:pt x="23812" y="149924"/>
                  <a:pt x="26010" y="147638"/>
                  <a:pt x="28574" y="147638"/>
                </a:cubicBezTo>
                <a:close/>
                <a:moveTo>
                  <a:pt x="205875" y="117475"/>
                </a:moveTo>
                <a:lnTo>
                  <a:pt x="248149" y="117475"/>
                </a:lnTo>
                <a:cubicBezTo>
                  <a:pt x="250636" y="117475"/>
                  <a:pt x="252057" y="119307"/>
                  <a:pt x="252057" y="121871"/>
                </a:cubicBezTo>
                <a:cubicBezTo>
                  <a:pt x="252057" y="124069"/>
                  <a:pt x="250636" y="126634"/>
                  <a:pt x="248149" y="126634"/>
                </a:cubicBezTo>
                <a:lnTo>
                  <a:pt x="205875" y="126634"/>
                </a:lnTo>
                <a:cubicBezTo>
                  <a:pt x="203388" y="126634"/>
                  <a:pt x="201612" y="124069"/>
                  <a:pt x="201612" y="121871"/>
                </a:cubicBezTo>
                <a:cubicBezTo>
                  <a:pt x="201612" y="119307"/>
                  <a:pt x="203388" y="117475"/>
                  <a:pt x="205875" y="117475"/>
                </a:cubicBezTo>
                <a:close/>
                <a:moveTo>
                  <a:pt x="159831" y="117475"/>
                </a:moveTo>
                <a:lnTo>
                  <a:pt x="184301" y="117475"/>
                </a:lnTo>
                <a:cubicBezTo>
                  <a:pt x="186784" y="117475"/>
                  <a:pt x="188557" y="119307"/>
                  <a:pt x="188557" y="121871"/>
                </a:cubicBezTo>
                <a:cubicBezTo>
                  <a:pt x="188557" y="124069"/>
                  <a:pt x="186784" y="126634"/>
                  <a:pt x="184301" y="126634"/>
                </a:cubicBezTo>
                <a:lnTo>
                  <a:pt x="159831" y="126634"/>
                </a:lnTo>
                <a:cubicBezTo>
                  <a:pt x="157348" y="126634"/>
                  <a:pt x="155575" y="124069"/>
                  <a:pt x="155575" y="121871"/>
                </a:cubicBezTo>
                <a:cubicBezTo>
                  <a:pt x="155575" y="119307"/>
                  <a:pt x="157348" y="117475"/>
                  <a:pt x="159831" y="117475"/>
                </a:cubicBezTo>
                <a:close/>
                <a:moveTo>
                  <a:pt x="97927" y="117475"/>
                </a:moveTo>
                <a:lnTo>
                  <a:pt x="137022" y="117475"/>
                </a:lnTo>
                <a:cubicBezTo>
                  <a:pt x="139510" y="117475"/>
                  <a:pt x="140931" y="119307"/>
                  <a:pt x="140931" y="121871"/>
                </a:cubicBezTo>
                <a:cubicBezTo>
                  <a:pt x="140931" y="124069"/>
                  <a:pt x="139510" y="126634"/>
                  <a:pt x="137022" y="126634"/>
                </a:cubicBezTo>
                <a:lnTo>
                  <a:pt x="97927" y="126634"/>
                </a:lnTo>
                <a:cubicBezTo>
                  <a:pt x="95439" y="126634"/>
                  <a:pt x="93662" y="124069"/>
                  <a:pt x="93662" y="121871"/>
                </a:cubicBezTo>
                <a:cubicBezTo>
                  <a:pt x="93662" y="119307"/>
                  <a:pt x="95439" y="117475"/>
                  <a:pt x="97927" y="117475"/>
                </a:cubicBezTo>
                <a:close/>
                <a:moveTo>
                  <a:pt x="39194" y="117475"/>
                </a:moveTo>
                <a:lnTo>
                  <a:pt x="50936" y="117475"/>
                </a:lnTo>
                <a:cubicBezTo>
                  <a:pt x="53427" y="117475"/>
                  <a:pt x="55206" y="119307"/>
                  <a:pt x="55206" y="121871"/>
                </a:cubicBezTo>
                <a:cubicBezTo>
                  <a:pt x="55206" y="124069"/>
                  <a:pt x="53427" y="126634"/>
                  <a:pt x="50936" y="126634"/>
                </a:cubicBezTo>
                <a:lnTo>
                  <a:pt x="39194" y="126634"/>
                </a:lnTo>
                <a:cubicBezTo>
                  <a:pt x="36704" y="126634"/>
                  <a:pt x="34925" y="124069"/>
                  <a:pt x="34925" y="121871"/>
                </a:cubicBezTo>
                <a:cubicBezTo>
                  <a:pt x="34925" y="119307"/>
                  <a:pt x="36704" y="117475"/>
                  <a:pt x="39194" y="117475"/>
                </a:cubicBezTo>
                <a:close/>
                <a:moveTo>
                  <a:pt x="233229" y="88900"/>
                </a:moveTo>
                <a:lnTo>
                  <a:pt x="261359" y="88900"/>
                </a:lnTo>
                <a:cubicBezTo>
                  <a:pt x="264208" y="88900"/>
                  <a:pt x="266344" y="91098"/>
                  <a:pt x="266344" y="93663"/>
                </a:cubicBezTo>
                <a:cubicBezTo>
                  <a:pt x="266344" y="95861"/>
                  <a:pt x="264208" y="98059"/>
                  <a:pt x="261359" y="98059"/>
                </a:cubicBezTo>
                <a:lnTo>
                  <a:pt x="233229" y="98059"/>
                </a:lnTo>
                <a:cubicBezTo>
                  <a:pt x="230736" y="98059"/>
                  <a:pt x="228600" y="95861"/>
                  <a:pt x="228600" y="93663"/>
                </a:cubicBezTo>
                <a:cubicBezTo>
                  <a:pt x="228600" y="91098"/>
                  <a:pt x="230736" y="88900"/>
                  <a:pt x="233229" y="88900"/>
                </a:cubicBezTo>
                <a:close/>
                <a:moveTo>
                  <a:pt x="180502" y="88900"/>
                </a:moveTo>
                <a:lnTo>
                  <a:pt x="211609" y="88900"/>
                </a:lnTo>
                <a:cubicBezTo>
                  <a:pt x="214112" y="88900"/>
                  <a:pt x="215542" y="91098"/>
                  <a:pt x="215542" y="93663"/>
                </a:cubicBezTo>
                <a:cubicBezTo>
                  <a:pt x="215542" y="95861"/>
                  <a:pt x="214112" y="98059"/>
                  <a:pt x="211609" y="98059"/>
                </a:cubicBezTo>
                <a:lnTo>
                  <a:pt x="180502" y="98059"/>
                </a:lnTo>
                <a:cubicBezTo>
                  <a:pt x="177999" y="98059"/>
                  <a:pt x="176212" y="95861"/>
                  <a:pt x="176212" y="93663"/>
                </a:cubicBezTo>
                <a:cubicBezTo>
                  <a:pt x="176212" y="91098"/>
                  <a:pt x="177999" y="88900"/>
                  <a:pt x="180502" y="88900"/>
                </a:cubicBezTo>
                <a:close/>
                <a:moveTo>
                  <a:pt x="126185" y="88900"/>
                </a:moveTo>
                <a:lnTo>
                  <a:pt x="158846" y="88900"/>
                </a:lnTo>
                <a:cubicBezTo>
                  <a:pt x="160999" y="88900"/>
                  <a:pt x="163153" y="91098"/>
                  <a:pt x="163153" y="93663"/>
                </a:cubicBezTo>
                <a:cubicBezTo>
                  <a:pt x="163153" y="95861"/>
                  <a:pt x="160999" y="98059"/>
                  <a:pt x="158846" y="98059"/>
                </a:cubicBezTo>
                <a:lnTo>
                  <a:pt x="126185" y="98059"/>
                </a:lnTo>
                <a:cubicBezTo>
                  <a:pt x="124031" y="98059"/>
                  <a:pt x="122237" y="95861"/>
                  <a:pt x="122237" y="93663"/>
                </a:cubicBezTo>
                <a:cubicBezTo>
                  <a:pt x="122237" y="91098"/>
                  <a:pt x="124031" y="88900"/>
                  <a:pt x="126185" y="88900"/>
                </a:cubicBezTo>
                <a:close/>
                <a:moveTo>
                  <a:pt x="97991" y="88900"/>
                </a:moveTo>
                <a:lnTo>
                  <a:pt x="104486" y="88900"/>
                </a:lnTo>
                <a:cubicBezTo>
                  <a:pt x="107011" y="88900"/>
                  <a:pt x="109176" y="91098"/>
                  <a:pt x="109176" y="93663"/>
                </a:cubicBezTo>
                <a:cubicBezTo>
                  <a:pt x="109176" y="95861"/>
                  <a:pt x="107011" y="98059"/>
                  <a:pt x="104486" y="98059"/>
                </a:cubicBezTo>
                <a:lnTo>
                  <a:pt x="97991" y="98059"/>
                </a:lnTo>
                <a:cubicBezTo>
                  <a:pt x="95466" y="98059"/>
                  <a:pt x="93662" y="95861"/>
                  <a:pt x="93662" y="93663"/>
                </a:cubicBezTo>
                <a:cubicBezTo>
                  <a:pt x="93662" y="91098"/>
                  <a:pt x="95466" y="88900"/>
                  <a:pt x="97991" y="88900"/>
                </a:cubicBezTo>
                <a:close/>
                <a:moveTo>
                  <a:pt x="39194" y="88900"/>
                </a:moveTo>
                <a:lnTo>
                  <a:pt x="50936" y="88900"/>
                </a:lnTo>
                <a:cubicBezTo>
                  <a:pt x="53427" y="88900"/>
                  <a:pt x="55206" y="91098"/>
                  <a:pt x="55206" y="93663"/>
                </a:cubicBezTo>
                <a:cubicBezTo>
                  <a:pt x="55206" y="95861"/>
                  <a:pt x="53427" y="98059"/>
                  <a:pt x="50936" y="98059"/>
                </a:cubicBezTo>
                <a:lnTo>
                  <a:pt x="39194" y="98059"/>
                </a:lnTo>
                <a:cubicBezTo>
                  <a:pt x="36704" y="98059"/>
                  <a:pt x="34925" y="95861"/>
                  <a:pt x="34925" y="93663"/>
                </a:cubicBezTo>
                <a:cubicBezTo>
                  <a:pt x="34925" y="91098"/>
                  <a:pt x="36704" y="88900"/>
                  <a:pt x="39194" y="88900"/>
                </a:cubicBezTo>
                <a:close/>
                <a:moveTo>
                  <a:pt x="220513" y="58738"/>
                </a:moveTo>
                <a:lnTo>
                  <a:pt x="241449" y="58738"/>
                </a:lnTo>
                <a:cubicBezTo>
                  <a:pt x="243578" y="58738"/>
                  <a:pt x="245707" y="60570"/>
                  <a:pt x="245707" y="63134"/>
                </a:cubicBezTo>
                <a:cubicBezTo>
                  <a:pt x="245707" y="65332"/>
                  <a:pt x="243578" y="67897"/>
                  <a:pt x="241449" y="67897"/>
                </a:cubicBezTo>
                <a:lnTo>
                  <a:pt x="220513" y="67897"/>
                </a:lnTo>
                <a:cubicBezTo>
                  <a:pt x="218384" y="67897"/>
                  <a:pt x="215900" y="65332"/>
                  <a:pt x="215900" y="63134"/>
                </a:cubicBezTo>
                <a:cubicBezTo>
                  <a:pt x="215900" y="60570"/>
                  <a:pt x="218384" y="58738"/>
                  <a:pt x="220513" y="58738"/>
                </a:cubicBezTo>
                <a:close/>
                <a:moveTo>
                  <a:pt x="175419" y="58738"/>
                </a:moveTo>
                <a:lnTo>
                  <a:pt x="198509" y="58738"/>
                </a:lnTo>
                <a:cubicBezTo>
                  <a:pt x="200674" y="58738"/>
                  <a:pt x="202839" y="60570"/>
                  <a:pt x="202839" y="63134"/>
                </a:cubicBezTo>
                <a:cubicBezTo>
                  <a:pt x="202839" y="65332"/>
                  <a:pt x="200674" y="67897"/>
                  <a:pt x="198509" y="67897"/>
                </a:cubicBezTo>
                <a:lnTo>
                  <a:pt x="175419" y="67897"/>
                </a:lnTo>
                <a:cubicBezTo>
                  <a:pt x="172893" y="67897"/>
                  <a:pt x="171450" y="65332"/>
                  <a:pt x="171450" y="63134"/>
                </a:cubicBezTo>
                <a:cubicBezTo>
                  <a:pt x="171450" y="60570"/>
                  <a:pt x="172893" y="58738"/>
                  <a:pt x="175419" y="58738"/>
                </a:cubicBezTo>
                <a:close/>
                <a:moveTo>
                  <a:pt x="126136" y="58738"/>
                </a:moveTo>
                <a:lnTo>
                  <a:pt x="153787" y="58738"/>
                </a:lnTo>
                <a:cubicBezTo>
                  <a:pt x="156268" y="58738"/>
                  <a:pt x="158395" y="60570"/>
                  <a:pt x="158395" y="63134"/>
                </a:cubicBezTo>
                <a:cubicBezTo>
                  <a:pt x="158395" y="65332"/>
                  <a:pt x="156268" y="67897"/>
                  <a:pt x="153787" y="67897"/>
                </a:cubicBezTo>
                <a:lnTo>
                  <a:pt x="126136" y="67897"/>
                </a:lnTo>
                <a:cubicBezTo>
                  <a:pt x="124009" y="67897"/>
                  <a:pt x="122237" y="65332"/>
                  <a:pt x="122237" y="63134"/>
                </a:cubicBezTo>
                <a:cubicBezTo>
                  <a:pt x="122237" y="60570"/>
                  <a:pt x="124009" y="58738"/>
                  <a:pt x="126136" y="58738"/>
                </a:cubicBezTo>
                <a:close/>
                <a:moveTo>
                  <a:pt x="97991" y="58738"/>
                </a:moveTo>
                <a:lnTo>
                  <a:pt x="104486" y="58738"/>
                </a:lnTo>
                <a:cubicBezTo>
                  <a:pt x="107011" y="58738"/>
                  <a:pt x="109176" y="60570"/>
                  <a:pt x="109176" y="63134"/>
                </a:cubicBezTo>
                <a:cubicBezTo>
                  <a:pt x="109176" y="65332"/>
                  <a:pt x="107011" y="67897"/>
                  <a:pt x="104486" y="67897"/>
                </a:cubicBezTo>
                <a:lnTo>
                  <a:pt x="97991" y="67897"/>
                </a:lnTo>
                <a:cubicBezTo>
                  <a:pt x="95466" y="67897"/>
                  <a:pt x="93662" y="65332"/>
                  <a:pt x="93662" y="63134"/>
                </a:cubicBezTo>
                <a:cubicBezTo>
                  <a:pt x="93662" y="60570"/>
                  <a:pt x="95466" y="58738"/>
                  <a:pt x="97991" y="58738"/>
                </a:cubicBezTo>
                <a:close/>
                <a:moveTo>
                  <a:pt x="28574" y="58738"/>
                </a:moveTo>
                <a:lnTo>
                  <a:pt x="52387" y="58738"/>
                </a:lnTo>
                <a:cubicBezTo>
                  <a:pt x="54952" y="58738"/>
                  <a:pt x="56783" y="60570"/>
                  <a:pt x="56783" y="63134"/>
                </a:cubicBezTo>
                <a:cubicBezTo>
                  <a:pt x="56783" y="65332"/>
                  <a:pt x="54952" y="67897"/>
                  <a:pt x="52387" y="67897"/>
                </a:cubicBezTo>
                <a:lnTo>
                  <a:pt x="28574" y="67897"/>
                </a:lnTo>
                <a:cubicBezTo>
                  <a:pt x="26010" y="67897"/>
                  <a:pt x="23812" y="65332"/>
                  <a:pt x="23812" y="63134"/>
                </a:cubicBezTo>
                <a:cubicBezTo>
                  <a:pt x="23812" y="60570"/>
                  <a:pt x="26010" y="58738"/>
                  <a:pt x="28574" y="58738"/>
                </a:cubicBezTo>
                <a:close/>
                <a:moveTo>
                  <a:pt x="259861" y="25279"/>
                </a:moveTo>
                <a:cubicBezTo>
                  <a:pt x="261693" y="23813"/>
                  <a:pt x="264990" y="23813"/>
                  <a:pt x="266089" y="25279"/>
                </a:cubicBezTo>
                <a:cubicBezTo>
                  <a:pt x="266822" y="26378"/>
                  <a:pt x="267921" y="27110"/>
                  <a:pt x="267921" y="28576"/>
                </a:cubicBezTo>
                <a:cubicBezTo>
                  <a:pt x="267921" y="29675"/>
                  <a:pt x="266822" y="30774"/>
                  <a:pt x="266089" y="31873"/>
                </a:cubicBezTo>
                <a:cubicBezTo>
                  <a:pt x="265723" y="32606"/>
                  <a:pt x="264624" y="32972"/>
                  <a:pt x="262792" y="32972"/>
                </a:cubicBezTo>
                <a:cubicBezTo>
                  <a:pt x="262059" y="32972"/>
                  <a:pt x="260594" y="32606"/>
                  <a:pt x="259861" y="31873"/>
                </a:cubicBezTo>
                <a:cubicBezTo>
                  <a:pt x="259129" y="30774"/>
                  <a:pt x="258762" y="29675"/>
                  <a:pt x="258762" y="28576"/>
                </a:cubicBezTo>
                <a:cubicBezTo>
                  <a:pt x="258762" y="27110"/>
                  <a:pt x="259129" y="26378"/>
                  <a:pt x="259861" y="25279"/>
                </a:cubicBezTo>
                <a:close/>
                <a:moveTo>
                  <a:pt x="212280" y="25279"/>
                </a:moveTo>
                <a:cubicBezTo>
                  <a:pt x="213804" y="23813"/>
                  <a:pt x="217614" y="23813"/>
                  <a:pt x="218757" y="25279"/>
                </a:cubicBezTo>
                <a:cubicBezTo>
                  <a:pt x="219519" y="26378"/>
                  <a:pt x="220281" y="27110"/>
                  <a:pt x="220281" y="28576"/>
                </a:cubicBezTo>
                <a:cubicBezTo>
                  <a:pt x="220281" y="29675"/>
                  <a:pt x="219519" y="30774"/>
                  <a:pt x="218757" y="31873"/>
                </a:cubicBezTo>
                <a:cubicBezTo>
                  <a:pt x="217995" y="32606"/>
                  <a:pt x="216471" y="32972"/>
                  <a:pt x="215328" y="32972"/>
                </a:cubicBezTo>
                <a:cubicBezTo>
                  <a:pt x="214566" y="32972"/>
                  <a:pt x="213042" y="32606"/>
                  <a:pt x="212280" y="31873"/>
                </a:cubicBezTo>
                <a:cubicBezTo>
                  <a:pt x="211518" y="30774"/>
                  <a:pt x="211137" y="29675"/>
                  <a:pt x="211137" y="28576"/>
                </a:cubicBezTo>
                <a:cubicBezTo>
                  <a:pt x="211137" y="27477"/>
                  <a:pt x="211518" y="26378"/>
                  <a:pt x="212280" y="25279"/>
                </a:cubicBezTo>
                <a:close/>
                <a:moveTo>
                  <a:pt x="239141" y="23813"/>
                </a:moveTo>
                <a:cubicBezTo>
                  <a:pt x="241808" y="23813"/>
                  <a:pt x="244094" y="25718"/>
                  <a:pt x="244094" y="28385"/>
                </a:cubicBezTo>
                <a:cubicBezTo>
                  <a:pt x="244094" y="31433"/>
                  <a:pt x="241808" y="32957"/>
                  <a:pt x="239141" y="32957"/>
                </a:cubicBezTo>
                <a:cubicBezTo>
                  <a:pt x="236855" y="32957"/>
                  <a:pt x="234950" y="31433"/>
                  <a:pt x="234950" y="28385"/>
                </a:cubicBezTo>
                <a:cubicBezTo>
                  <a:pt x="234950" y="25718"/>
                  <a:pt x="236855" y="23813"/>
                  <a:pt x="239141" y="23813"/>
                </a:cubicBezTo>
                <a:close/>
                <a:moveTo>
                  <a:pt x="16559" y="8988"/>
                </a:moveTo>
                <a:cubicBezTo>
                  <a:pt x="12239" y="8988"/>
                  <a:pt x="9000" y="11865"/>
                  <a:pt x="9000" y="15820"/>
                </a:cubicBezTo>
                <a:lnTo>
                  <a:pt x="9000" y="210694"/>
                </a:lnTo>
                <a:lnTo>
                  <a:pt x="70558" y="210694"/>
                </a:lnTo>
                <a:lnTo>
                  <a:pt x="70558" y="45303"/>
                </a:lnTo>
                <a:cubicBezTo>
                  <a:pt x="70558" y="43146"/>
                  <a:pt x="72358" y="40629"/>
                  <a:pt x="75238" y="40629"/>
                </a:cubicBezTo>
                <a:cubicBezTo>
                  <a:pt x="77398" y="40629"/>
                  <a:pt x="79198" y="43146"/>
                  <a:pt x="79198" y="45303"/>
                </a:cubicBezTo>
                <a:lnTo>
                  <a:pt x="79198" y="210694"/>
                </a:lnTo>
                <a:lnTo>
                  <a:pt x="281512" y="210694"/>
                </a:lnTo>
                <a:lnTo>
                  <a:pt x="281512" y="15820"/>
                </a:lnTo>
                <a:cubicBezTo>
                  <a:pt x="281512" y="11865"/>
                  <a:pt x="277913" y="8988"/>
                  <a:pt x="273953" y="8988"/>
                </a:cubicBezTo>
                <a:lnTo>
                  <a:pt x="16559" y="8988"/>
                </a:lnTo>
                <a:close/>
                <a:moveTo>
                  <a:pt x="16559" y="0"/>
                </a:moveTo>
                <a:lnTo>
                  <a:pt x="273953" y="0"/>
                </a:lnTo>
                <a:cubicBezTo>
                  <a:pt x="283312" y="0"/>
                  <a:pt x="290152" y="7191"/>
                  <a:pt x="290152" y="15820"/>
                </a:cubicBezTo>
                <a:lnTo>
                  <a:pt x="290152" y="238379"/>
                </a:lnTo>
                <a:cubicBezTo>
                  <a:pt x="290152" y="247368"/>
                  <a:pt x="283312" y="254559"/>
                  <a:pt x="273953" y="254559"/>
                </a:cubicBezTo>
                <a:lnTo>
                  <a:pt x="202314" y="254559"/>
                </a:lnTo>
                <a:lnTo>
                  <a:pt x="202314" y="281165"/>
                </a:lnTo>
                <a:lnTo>
                  <a:pt x="233273" y="281165"/>
                </a:lnTo>
                <a:cubicBezTo>
                  <a:pt x="235433" y="281165"/>
                  <a:pt x="237233" y="282963"/>
                  <a:pt x="237233" y="285120"/>
                </a:cubicBezTo>
                <a:cubicBezTo>
                  <a:pt x="237233" y="287637"/>
                  <a:pt x="235433" y="290154"/>
                  <a:pt x="233273" y="290154"/>
                </a:cubicBezTo>
                <a:lnTo>
                  <a:pt x="57238" y="290154"/>
                </a:lnTo>
                <a:cubicBezTo>
                  <a:pt x="54718" y="290154"/>
                  <a:pt x="52918" y="287637"/>
                  <a:pt x="52918" y="285120"/>
                </a:cubicBezTo>
                <a:cubicBezTo>
                  <a:pt x="52918" y="282963"/>
                  <a:pt x="54718" y="281165"/>
                  <a:pt x="57238" y="281165"/>
                </a:cubicBezTo>
                <a:lnTo>
                  <a:pt x="88197" y="281165"/>
                </a:lnTo>
                <a:lnTo>
                  <a:pt x="88197" y="254559"/>
                </a:lnTo>
                <a:lnTo>
                  <a:pt x="16559" y="254559"/>
                </a:lnTo>
                <a:cubicBezTo>
                  <a:pt x="7560" y="254559"/>
                  <a:pt x="0" y="247368"/>
                  <a:pt x="0" y="238379"/>
                </a:cubicBezTo>
                <a:lnTo>
                  <a:pt x="0" y="15820"/>
                </a:lnTo>
                <a:cubicBezTo>
                  <a:pt x="0" y="7191"/>
                  <a:pt x="7560" y="0"/>
                  <a:pt x="16559" y="0"/>
                </a:cubicBezTo>
                <a:close/>
              </a:path>
            </a:pathLst>
          </a:custGeom>
          <a:solidFill>
            <a:schemeClr val="bg1"/>
          </a:solidFill>
          <a:ln>
            <a:noFill/>
          </a:ln>
          <a:effectLst/>
        </p:spPr>
        <p:txBody>
          <a:bodyPr anchor="ctr"/>
          <a:lstStyle/>
          <a:p>
            <a:endParaRPr lang="en-GB" sz="567" dirty="0">
              <a:latin typeface="+mj-lt"/>
            </a:endParaRPr>
          </a:p>
        </p:txBody>
      </p:sp>
      <p:sp>
        <p:nvSpPr>
          <p:cNvPr id="27" name="Freeform 1040">
            <a:extLst>
              <a:ext uri="{FF2B5EF4-FFF2-40B4-BE49-F238E27FC236}">
                <a16:creationId xmlns="" xmlns:p14="http://schemas.microsoft.com/office/powerpoint/2010/main" xmlns:a16="http://schemas.microsoft.com/office/drawing/2014/main" id="{35297090-473E-4D49-8B74-64ED2349800B}"/>
              </a:ext>
            </a:extLst>
          </p:cNvPr>
          <p:cNvSpPr>
            <a:spLocks noChangeAspect="1" noChangeArrowheads="1"/>
          </p:cNvSpPr>
          <p:nvPr/>
        </p:nvSpPr>
        <p:spPr bwMode="auto">
          <a:xfrm>
            <a:off x="9607811" y="2398042"/>
            <a:ext cx="303225" cy="303225"/>
          </a:xfrm>
          <a:custGeom>
            <a:avLst/>
            <a:gdLst>
              <a:gd name="T0" fmla="*/ 130407 w 290154"/>
              <a:gd name="T1" fmla="*/ 273359 h 290154"/>
              <a:gd name="T2" fmla="*/ 22707 w 290154"/>
              <a:gd name="T3" fmla="*/ 281861 h 290154"/>
              <a:gd name="T4" fmla="*/ 258003 w 290154"/>
              <a:gd name="T5" fmla="*/ 229166 h 290154"/>
              <a:gd name="T6" fmla="*/ 234959 w 290154"/>
              <a:gd name="T7" fmla="*/ 229166 h 290154"/>
              <a:gd name="T8" fmla="*/ 212679 w 290154"/>
              <a:gd name="T9" fmla="*/ 229166 h 290154"/>
              <a:gd name="T10" fmla="*/ 190972 w 290154"/>
              <a:gd name="T11" fmla="*/ 229166 h 290154"/>
              <a:gd name="T12" fmla="*/ 167099 w 290154"/>
              <a:gd name="T13" fmla="*/ 229166 h 290154"/>
              <a:gd name="T14" fmla="*/ 144086 w 290154"/>
              <a:gd name="T15" fmla="*/ 229166 h 290154"/>
              <a:gd name="T16" fmla="*/ 121413 w 290154"/>
              <a:gd name="T17" fmla="*/ 229166 h 290154"/>
              <a:gd name="T18" fmla="*/ 100627 w 290154"/>
              <a:gd name="T19" fmla="*/ 229166 h 290154"/>
              <a:gd name="T20" fmla="*/ 77979 w 290154"/>
              <a:gd name="T21" fmla="*/ 229166 h 290154"/>
              <a:gd name="T22" fmla="*/ 55332 w 290154"/>
              <a:gd name="T23" fmla="*/ 229166 h 290154"/>
              <a:gd name="T24" fmla="*/ 32624 w 290154"/>
              <a:gd name="T25" fmla="*/ 229166 h 290154"/>
              <a:gd name="T26" fmla="*/ 250712 w 290154"/>
              <a:gd name="T27" fmla="*/ 211661 h 290154"/>
              <a:gd name="T28" fmla="*/ 227574 w 290154"/>
              <a:gd name="T29" fmla="*/ 211661 h 290154"/>
              <a:gd name="T30" fmla="*/ 202970 w 290154"/>
              <a:gd name="T31" fmla="*/ 211661 h 290154"/>
              <a:gd name="T32" fmla="*/ 179831 w 290154"/>
              <a:gd name="T33" fmla="*/ 211661 h 290154"/>
              <a:gd name="T34" fmla="*/ 156979 w 290154"/>
              <a:gd name="T35" fmla="*/ 211661 h 290154"/>
              <a:gd name="T36" fmla="*/ 133680 w 290154"/>
              <a:gd name="T37" fmla="*/ 211661 h 290154"/>
              <a:gd name="T38" fmla="*/ 108681 w 290154"/>
              <a:gd name="T39" fmla="*/ 211661 h 290154"/>
              <a:gd name="T40" fmla="*/ 85203 w 290154"/>
              <a:gd name="T41" fmla="*/ 211661 h 290154"/>
              <a:gd name="T42" fmla="*/ 62066 w 290154"/>
              <a:gd name="T43" fmla="*/ 211661 h 290154"/>
              <a:gd name="T44" fmla="*/ 39419 w 290154"/>
              <a:gd name="T45" fmla="*/ 211661 h 290154"/>
              <a:gd name="T46" fmla="*/ 246672 w 290154"/>
              <a:gd name="T47" fmla="*/ 194155 h 290154"/>
              <a:gd name="T48" fmla="*/ 224391 w 290154"/>
              <a:gd name="T49" fmla="*/ 194155 h 290154"/>
              <a:gd name="T50" fmla="*/ 201744 w 290154"/>
              <a:gd name="T51" fmla="*/ 194155 h 290154"/>
              <a:gd name="T52" fmla="*/ 179464 w 290154"/>
              <a:gd name="T53" fmla="*/ 194155 h 290154"/>
              <a:gd name="T54" fmla="*/ 155960 w 290154"/>
              <a:gd name="T55" fmla="*/ 194155 h 290154"/>
              <a:gd name="T56" fmla="*/ 133680 w 290154"/>
              <a:gd name="T57" fmla="*/ 194155 h 290154"/>
              <a:gd name="T58" fmla="*/ 110828 w 290154"/>
              <a:gd name="T59" fmla="*/ 194155 h 290154"/>
              <a:gd name="T60" fmla="*/ 88930 w 290154"/>
              <a:gd name="T61" fmla="*/ 194155 h 290154"/>
              <a:gd name="T62" fmla="*/ 65713 w 290154"/>
              <a:gd name="T63" fmla="*/ 194155 h 290154"/>
              <a:gd name="T64" fmla="*/ 44370 w 290154"/>
              <a:gd name="T65" fmla="*/ 194155 h 290154"/>
              <a:gd name="T66" fmla="*/ 31718 w 290154"/>
              <a:gd name="T67" fmla="*/ 184903 h 290154"/>
              <a:gd name="T68" fmla="*/ 193645 w 290154"/>
              <a:gd name="T69" fmla="*/ 141638 h 290154"/>
              <a:gd name="T70" fmla="*/ 189381 w 290154"/>
              <a:gd name="T71" fmla="*/ 146221 h 290154"/>
              <a:gd name="T72" fmla="*/ 176704 w 290154"/>
              <a:gd name="T73" fmla="*/ 150804 h 290154"/>
              <a:gd name="T74" fmla="*/ 105177 w 290154"/>
              <a:gd name="T75" fmla="*/ 141638 h 290154"/>
              <a:gd name="T76" fmla="*/ 90569 w 290154"/>
              <a:gd name="T77" fmla="*/ 141638 h 290154"/>
              <a:gd name="T78" fmla="*/ 56761 w 290154"/>
              <a:gd name="T79" fmla="*/ 150804 h 290154"/>
              <a:gd name="T80" fmla="*/ 236765 w 290154"/>
              <a:gd name="T81" fmla="*/ 111400 h 290154"/>
              <a:gd name="T82" fmla="*/ 139986 w 290154"/>
              <a:gd name="T83" fmla="*/ 106627 h 290154"/>
              <a:gd name="T84" fmla="*/ 135272 w 290154"/>
              <a:gd name="T85" fmla="*/ 111400 h 290154"/>
              <a:gd name="T86" fmla="*/ 122277 w 290154"/>
              <a:gd name="T87" fmla="*/ 115807 h 290154"/>
              <a:gd name="T88" fmla="*/ 67018 w 290154"/>
              <a:gd name="T89" fmla="*/ 106627 h 290154"/>
              <a:gd name="T90" fmla="*/ 56761 w 290154"/>
              <a:gd name="T91" fmla="*/ 106627 h 290154"/>
              <a:gd name="T92" fmla="*/ 190509 w 290154"/>
              <a:gd name="T93" fmla="*/ 80796 h 290154"/>
              <a:gd name="T94" fmla="*/ 177878 w 290154"/>
              <a:gd name="T95" fmla="*/ 75654 h 290154"/>
              <a:gd name="T96" fmla="*/ 90588 w 290154"/>
              <a:gd name="T97" fmla="*/ 71614 h 290154"/>
              <a:gd name="T98" fmla="*/ 85937 w 290154"/>
              <a:gd name="T99" fmla="*/ 75654 h 290154"/>
              <a:gd name="T100" fmla="*/ 67018 w 290154"/>
              <a:gd name="T101" fmla="*/ 80796 h 290154"/>
              <a:gd name="T102" fmla="*/ 234370 w 290154"/>
              <a:gd name="T103" fmla="*/ 35011 h 290154"/>
              <a:gd name="T104" fmla="*/ 182585 w 290154"/>
              <a:gd name="T105" fmla="*/ 35011 h 290154"/>
              <a:gd name="T106" fmla="*/ 126914 w 290154"/>
              <a:gd name="T107" fmla="*/ 44193 h 290154"/>
              <a:gd name="T108" fmla="*/ 112631 w 290154"/>
              <a:gd name="T109" fmla="*/ 39785 h 290154"/>
              <a:gd name="T110" fmla="*/ 56761 w 290154"/>
              <a:gd name="T111" fmla="*/ 35011 h 290154"/>
              <a:gd name="T112" fmla="*/ 52518 w 290154"/>
              <a:gd name="T113" fmla="*/ 39785 h 290154"/>
              <a:gd name="T114" fmla="*/ 258793 w 290154"/>
              <a:gd name="T115" fmla="*/ 176254 h 290154"/>
              <a:gd name="T116" fmla="*/ 245097 w 290154"/>
              <a:gd name="T117" fmla="*/ 0 h 290154"/>
              <a:gd name="T118" fmla="*/ 290872 w 290154"/>
              <a:gd name="T119" fmla="*/ 268525 h 290154"/>
              <a:gd name="T120" fmla="*/ 721 w 290154"/>
              <a:gd name="T121" fmla="*/ 249782 h 2901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0154" h="290154">
                <a:moveTo>
                  <a:pt x="130085" y="263525"/>
                </a:moveTo>
                <a:lnTo>
                  <a:pt x="159200" y="263525"/>
                </a:lnTo>
                <a:cubicBezTo>
                  <a:pt x="161716" y="263525"/>
                  <a:pt x="163153" y="266090"/>
                  <a:pt x="163153" y="268288"/>
                </a:cubicBezTo>
                <a:cubicBezTo>
                  <a:pt x="163153" y="270852"/>
                  <a:pt x="161716" y="272684"/>
                  <a:pt x="159200" y="272684"/>
                </a:cubicBezTo>
                <a:lnTo>
                  <a:pt x="130085" y="272684"/>
                </a:lnTo>
                <a:cubicBezTo>
                  <a:pt x="127569" y="272684"/>
                  <a:pt x="125413" y="270852"/>
                  <a:pt x="125413" y="268288"/>
                </a:cubicBezTo>
                <a:cubicBezTo>
                  <a:pt x="125413" y="266090"/>
                  <a:pt x="127569" y="263525"/>
                  <a:pt x="130085" y="263525"/>
                </a:cubicBezTo>
                <a:close/>
                <a:moveTo>
                  <a:pt x="8988" y="254918"/>
                </a:moveTo>
                <a:lnTo>
                  <a:pt x="8988" y="267862"/>
                </a:lnTo>
                <a:cubicBezTo>
                  <a:pt x="8988" y="275053"/>
                  <a:pt x="15101" y="281165"/>
                  <a:pt x="22651" y="281165"/>
                </a:cubicBezTo>
                <a:lnTo>
                  <a:pt x="268221" y="281165"/>
                </a:lnTo>
                <a:cubicBezTo>
                  <a:pt x="275412" y="281165"/>
                  <a:pt x="281165" y="275053"/>
                  <a:pt x="281165" y="267862"/>
                </a:cubicBezTo>
                <a:lnTo>
                  <a:pt x="281165" y="254918"/>
                </a:lnTo>
                <a:lnTo>
                  <a:pt x="8988" y="254918"/>
                </a:lnTo>
                <a:close/>
                <a:moveTo>
                  <a:pt x="257366" y="228600"/>
                </a:moveTo>
                <a:cubicBezTo>
                  <a:pt x="259271" y="228600"/>
                  <a:pt x="261557" y="230798"/>
                  <a:pt x="261557" y="232996"/>
                </a:cubicBezTo>
                <a:cubicBezTo>
                  <a:pt x="261557" y="235561"/>
                  <a:pt x="259271" y="237759"/>
                  <a:pt x="257366" y="237759"/>
                </a:cubicBezTo>
                <a:cubicBezTo>
                  <a:pt x="254699" y="237759"/>
                  <a:pt x="252413" y="235561"/>
                  <a:pt x="252413" y="232996"/>
                </a:cubicBezTo>
                <a:cubicBezTo>
                  <a:pt x="252413" y="230798"/>
                  <a:pt x="254699" y="228600"/>
                  <a:pt x="257366" y="228600"/>
                </a:cubicBezTo>
                <a:close/>
                <a:moveTo>
                  <a:pt x="234379" y="228600"/>
                </a:moveTo>
                <a:cubicBezTo>
                  <a:pt x="237046" y="228600"/>
                  <a:pt x="239332" y="230798"/>
                  <a:pt x="239332" y="232996"/>
                </a:cubicBezTo>
                <a:cubicBezTo>
                  <a:pt x="239332" y="235561"/>
                  <a:pt x="237046" y="237759"/>
                  <a:pt x="234379" y="237759"/>
                </a:cubicBezTo>
                <a:cubicBezTo>
                  <a:pt x="232474" y="237759"/>
                  <a:pt x="230188" y="235561"/>
                  <a:pt x="230188" y="232996"/>
                </a:cubicBezTo>
                <a:cubicBezTo>
                  <a:pt x="230188" y="230798"/>
                  <a:pt x="232474" y="228600"/>
                  <a:pt x="234379" y="228600"/>
                </a:cubicBezTo>
                <a:close/>
                <a:moveTo>
                  <a:pt x="212154" y="228600"/>
                </a:moveTo>
                <a:cubicBezTo>
                  <a:pt x="214821" y="228600"/>
                  <a:pt x="217107" y="230798"/>
                  <a:pt x="217107" y="232996"/>
                </a:cubicBezTo>
                <a:cubicBezTo>
                  <a:pt x="217107" y="235561"/>
                  <a:pt x="214821" y="237759"/>
                  <a:pt x="212154" y="237759"/>
                </a:cubicBezTo>
                <a:cubicBezTo>
                  <a:pt x="209487" y="237759"/>
                  <a:pt x="207963" y="235561"/>
                  <a:pt x="207963" y="232996"/>
                </a:cubicBezTo>
                <a:cubicBezTo>
                  <a:pt x="207963" y="230798"/>
                  <a:pt x="209487" y="228600"/>
                  <a:pt x="212154" y="228600"/>
                </a:cubicBezTo>
                <a:close/>
                <a:moveTo>
                  <a:pt x="190500" y="228600"/>
                </a:moveTo>
                <a:cubicBezTo>
                  <a:pt x="193065" y="228600"/>
                  <a:pt x="194896" y="230798"/>
                  <a:pt x="194896" y="232996"/>
                </a:cubicBezTo>
                <a:cubicBezTo>
                  <a:pt x="194896" y="235561"/>
                  <a:pt x="193065" y="237759"/>
                  <a:pt x="190500" y="237759"/>
                </a:cubicBezTo>
                <a:cubicBezTo>
                  <a:pt x="187936" y="237759"/>
                  <a:pt x="185738" y="235561"/>
                  <a:pt x="185738" y="232996"/>
                </a:cubicBezTo>
                <a:cubicBezTo>
                  <a:pt x="185738" y="230798"/>
                  <a:pt x="187936" y="228600"/>
                  <a:pt x="190500" y="228600"/>
                </a:cubicBezTo>
                <a:close/>
                <a:moveTo>
                  <a:pt x="166687" y="228600"/>
                </a:moveTo>
                <a:cubicBezTo>
                  <a:pt x="168885" y="228600"/>
                  <a:pt x="171083" y="230798"/>
                  <a:pt x="171083" y="232996"/>
                </a:cubicBezTo>
                <a:cubicBezTo>
                  <a:pt x="171083" y="235561"/>
                  <a:pt x="168885" y="237759"/>
                  <a:pt x="166687" y="237759"/>
                </a:cubicBezTo>
                <a:cubicBezTo>
                  <a:pt x="164123" y="237759"/>
                  <a:pt x="161925" y="235561"/>
                  <a:pt x="161925" y="232996"/>
                </a:cubicBezTo>
                <a:cubicBezTo>
                  <a:pt x="161925" y="230798"/>
                  <a:pt x="164123" y="228600"/>
                  <a:pt x="166687" y="228600"/>
                </a:cubicBezTo>
                <a:close/>
                <a:moveTo>
                  <a:pt x="143730" y="228600"/>
                </a:moveTo>
                <a:cubicBezTo>
                  <a:pt x="146660" y="228600"/>
                  <a:pt x="148858" y="230798"/>
                  <a:pt x="148858" y="232996"/>
                </a:cubicBezTo>
                <a:cubicBezTo>
                  <a:pt x="148858" y="235561"/>
                  <a:pt x="146660" y="237759"/>
                  <a:pt x="143730" y="237759"/>
                </a:cubicBezTo>
                <a:cubicBezTo>
                  <a:pt x="141898" y="237759"/>
                  <a:pt x="139700" y="235561"/>
                  <a:pt x="139700" y="232996"/>
                </a:cubicBezTo>
                <a:cubicBezTo>
                  <a:pt x="139700" y="230798"/>
                  <a:pt x="141898" y="228600"/>
                  <a:pt x="143730" y="228600"/>
                </a:cubicBezTo>
                <a:close/>
                <a:moveTo>
                  <a:pt x="121113" y="228600"/>
                </a:moveTo>
                <a:cubicBezTo>
                  <a:pt x="123759" y="228600"/>
                  <a:pt x="125082" y="230798"/>
                  <a:pt x="125082" y="232996"/>
                </a:cubicBezTo>
                <a:cubicBezTo>
                  <a:pt x="125082" y="235561"/>
                  <a:pt x="123759" y="237759"/>
                  <a:pt x="121113" y="237759"/>
                </a:cubicBezTo>
                <a:cubicBezTo>
                  <a:pt x="118798" y="237759"/>
                  <a:pt x="117475" y="235561"/>
                  <a:pt x="117475" y="232996"/>
                </a:cubicBezTo>
                <a:cubicBezTo>
                  <a:pt x="117475" y="230798"/>
                  <a:pt x="118798" y="228600"/>
                  <a:pt x="121113" y="228600"/>
                </a:cubicBezTo>
                <a:close/>
                <a:moveTo>
                  <a:pt x="100379" y="228600"/>
                </a:moveTo>
                <a:cubicBezTo>
                  <a:pt x="102577" y="228600"/>
                  <a:pt x="104408" y="230798"/>
                  <a:pt x="104408" y="232996"/>
                </a:cubicBezTo>
                <a:cubicBezTo>
                  <a:pt x="104408" y="235561"/>
                  <a:pt x="102577" y="237759"/>
                  <a:pt x="100379" y="237759"/>
                </a:cubicBezTo>
                <a:cubicBezTo>
                  <a:pt x="97448" y="237759"/>
                  <a:pt x="95250" y="235561"/>
                  <a:pt x="95250" y="232996"/>
                </a:cubicBezTo>
                <a:cubicBezTo>
                  <a:pt x="95250" y="230798"/>
                  <a:pt x="97448" y="228600"/>
                  <a:pt x="100379" y="228600"/>
                </a:cubicBezTo>
                <a:close/>
                <a:moveTo>
                  <a:pt x="77787" y="228600"/>
                </a:moveTo>
                <a:cubicBezTo>
                  <a:pt x="79985" y="228600"/>
                  <a:pt x="82183" y="230798"/>
                  <a:pt x="82183" y="232996"/>
                </a:cubicBezTo>
                <a:cubicBezTo>
                  <a:pt x="82183" y="235561"/>
                  <a:pt x="79985" y="237759"/>
                  <a:pt x="77787" y="237759"/>
                </a:cubicBezTo>
                <a:cubicBezTo>
                  <a:pt x="75589" y="237759"/>
                  <a:pt x="73025" y="235561"/>
                  <a:pt x="73025" y="232996"/>
                </a:cubicBezTo>
                <a:cubicBezTo>
                  <a:pt x="73025" y="230798"/>
                  <a:pt x="75589" y="228600"/>
                  <a:pt x="77787" y="228600"/>
                </a:cubicBezTo>
                <a:close/>
                <a:moveTo>
                  <a:pt x="55196" y="228600"/>
                </a:moveTo>
                <a:cubicBezTo>
                  <a:pt x="57760" y="228600"/>
                  <a:pt x="59958" y="230798"/>
                  <a:pt x="59958" y="232996"/>
                </a:cubicBezTo>
                <a:cubicBezTo>
                  <a:pt x="59958" y="235561"/>
                  <a:pt x="57760" y="237759"/>
                  <a:pt x="55196" y="237759"/>
                </a:cubicBezTo>
                <a:cubicBezTo>
                  <a:pt x="52998" y="237759"/>
                  <a:pt x="50800" y="235561"/>
                  <a:pt x="50800" y="232996"/>
                </a:cubicBezTo>
                <a:cubicBezTo>
                  <a:pt x="50800" y="230798"/>
                  <a:pt x="52998" y="228600"/>
                  <a:pt x="55196" y="228600"/>
                </a:cubicBezTo>
                <a:close/>
                <a:moveTo>
                  <a:pt x="32544" y="228600"/>
                </a:moveTo>
                <a:cubicBezTo>
                  <a:pt x="34859" y="228600"/>
                  <a:pt x="36182" y="230798"/>
                  <a:pt x="36182" y="232996"/>
                </a:cubicBezTo>
                <a:cubicBezTo>
                  <a:pt x="36182" y="235561"/>
                  <a:pt x="34859" y="237759"/>
                  <a:pt x="32544" y="237759"/>
                </a:cubicBezTo>
                <a:cubicBezTo>
                  <a:pt x="30229" y="237759"/>
                  <a:pt x="28575" y="235561"/>
                  <a:pt x="28575" y="232996"/>
                </a:cubicBezTo>
                <a:cubicBezTo>
                  <a:pt x="28575" y="230798"/>
                  <a:pt x="30229" y="228600"/>
                  <a:pt x="32544" y="228600"/>
                </a:cubicBezTo>
                <a:close/>
                <a:moveTo>
                  <a:pt x="250093" y="211138"/>
                </a:moveTo>
                <a:cubicBezTo>
                  <a:pt x="253024" y="211138"/>
                  <a:pt x="255222" y="213336"/>
                  <a:pt x="255222" y="215900"/>
                </a:cubicBezTo>
                <a:cubicBezTo>
                  <a:pt x="255222" y="217732"/>
                  <a:pt x="253024" y="220296"/>
                  <a:pt x="250093" y="220296"/>
                </a:cubicBezTo>
                <a:cubicBezTo>
                  <a:pt x="248261" y="220296"/>
                  <a:pt x="246063" y="217732"/>
                  <a:pt x="246063" y="215900"/>
                </a:cubicBezTo>
                <a:cubicBezTo>
                  <a:pt x="246063" y="213336"/>
                  <a:pt x="248261" y="211138"/>
                  <a:pt x="250093" y="211138"/>
                </a:cubicBezTo>
                <a:close/>
                <a:moveTo>
                  <a:pt x="227012" y="211138"/>
                </a:moveTo>
                <a:cubicBezTo>
                  <a:pt x="229577" y="211138"/>
                  <a:pt x="231409" y="213336"/>
                  <a:pt x="231409" y="215900"/>
                </a:cubicBezTo>
                <a:cubicBezTo>
                  <a:pt x="231409" y="217732"/>
                  <a:pt x="229577" y="220296"/>
                  <a:pt x="227012" y="220296"/>
                </a:cubicBezTo>
                <a:cubicBezTo>
                  <a:pt x="224448" y="220296"/>
                  <a:pt x="222250" y="217732"/>
                  <a:pt x="222250" y="215900"/>
                </a:cubicBezTo>
                <a:cubicBezTo>
                  <a:pt x="222250" y="213336"/>
                  <a:pt x="224448" y="211138"/>
                  <a:pt x="227012" y="211138"/>
                </a:cubicBezTo>
                <a:close/>
                <a:moveTo>
                  <a:pt x="202468" y="211138"/>
                </a:moveTo>
                <a:cubicBezTo>
                  <a:pt x="205398" y="211138"/>
                  <a:pt x="207596" y="213336"/>
                  <a:pt x="207596" y="215900"/>
                </a:cubicBezTo>
                <a:cubicBezTo>
                  <a:pt x="207596" y="217732"/>
                  <a:pt x="205398" y="220296"/>
                  <a:pt x="202468" y="220296"/>
                </a:cubicBezTo>
                <a:cubicBezTo>
                  <a:pt x="199903" y="220296"/>
                  <a:pt x="198438" y="217732"/>
                  <a:pt x="198438" y="215900"/>
                </a:cubicBezTo>
                <a:cubicBezTo>
                  <a:pt x="198438" y="213336"/>
                  <a:pt x="199903" y="211138"/>
                  <a:pt x="202468" y="211138"/>
                </a:cubicBezTo>
                <a:close/>
                <a:moveTo>
                  <a:pt x="179387" y="211138"/>
                </a:moveTo>
                <a:cubicBezTo>
                  <a:pt x="181585" y="211138"/>
                  <a:pt x="183783" y="213336"/>
                  <a:pt x="183783" y="215900"/>
                </a:cubicBezTo>
                <a:cubicBezTo>
                  <a:pt x="183783" y="217732"/>
                  <a:pt x="181585" y="220296"/>
                  <a:pt x="179387" y="220296"/>
                </a:cubicBezTo>
                <a:cubicBezTo>
                  <a:pt x="176823" y="220296"/>
                  <a:pt x="174625" y="217732"/>
                  <a:pt x="174625" y="215900"/>
                </a:cubicBezTo>
                <a:cubicBezTo>
                  <a:pt x="174625" y="213336"/>
                  <a:pt x="176823" y="211138"/>
                  <a:pt x="179387" y="211138"/>
                </a:cubicBezTo>
                <a:close/>
                <a:moveTo>
                  <a:pt x="156591" y="211138"/>
                </a:moveTo>
                <a:cubicBezTo>
                  <a:pt x="159639" y="211138"/>
                  <a:pt x="161544" y="213336"/>
                  <a:pt x="161544" y="215900"/>
                </a:cubicBezTo>
                <a:cubicBezTo>
                  <a:pt x="161544" y="217732"/>
                  <a:pt x="159639" y="220296"/>
                  <a:pt x="156591" y="220296"/>
                </a:cubicBezTo>
                <a:cubicBezTo>
                  <a:pt x="153924" y="220296"/>
                  <a:pt x="152400" y="217732"/>
                  <a:pt x="152400" y="215900"/>
                </a:cubicBezTo>
                <a:cubicBezTo>
                  <a:pt x="152400" y="213336"/>
                  <a:pt x="153924" y="211138"/>
                  <a:pt x="156591" y="211138"/>
                </a:cubicBezTo>
                <a:close/>
                <a:moveTo>
                  <a:pt x="133350" y="211138"/>
                </a:moveTo>
                <a:cubicBezTo>
                  <a:pt x="135548" y="211138"/>
                  <a:pt x="137746" y="213336"/>
                  <a:pt x="137746" y="215900"/>
                </a:cubicBezTo>
                <a:cubicBezTo>
                  <a:pt x="137746" y="217732"/>
                  <a:pt x="135548" y="220296"/>
                  <a:pt x="133350" y="220296"/>
                </a:cubicBezTo>
                <a:cubicBezTo>
                  <a:pt x="130786" y="220296"/>
                  <a:pt x="128588" y="217732"/>
                  <a:pt x="128588" y="215900"/>
                </a:cubicBezTo>
                <a:cubicBezTo>
                  <a:pt x="128588" y="213336"/>
                  <a:pt x="130786" y="211138"/>
                  <a:pt x="133350" y="211138"/>
                </a:cubicBezTo>
                <a:close/>
                <a:moveTo>
                  <a:pt x="108413" y="211138"/>
                </a:moveTo>
                <a:cubicBezTo>
                  <a:pt x="111059" y="211138"/>
                  <a:pt x="112382" y="213336"/>
                  <a:pt x="112382" y="215900"/>
                </a:cubicBezTo>
                <a:cubicBezTo>
                  <a:pt x="112382" y="217732"/>
                  <a:pt x="111059" y="220296"/>
                  <a:pt x="108413" y="220296"/>
                </a:cubicBezTo>
                <a:cubicBezTo>
                  <a:pt x="106098" y="220296"/>
                  <a:pt x="104775" y="217732"/>
                  <a:pt x="104775" y="215900"/>
                </a:cubicBezTo>
                <a:cubicBezTo>
                  <a:pt x="104775" y="213336"/>
                  <a:pt x="106098" y="211138"/>
                  <a:pt x="108413" y="211138"/>
                </a:cubicBezTo>
                <a:close/>
                <a:moveTo>
                  <a:pt x="84993" y="211138"/>
                </a:moveTo>
                <a:cubicBezTo>
                  <a:pt x="87923" y="211138"/>
                  <a:pt x="90121" y="213336"/>
                  <a:pt x="90121" y="215900"/>
                </a:cubicBezTo>
                <a:cubicBezTo>
                  <a:pt x="90121" y="217732"/>
                  <a:pt x="87923" y="220296"/>
                  <a:pt x="84993" y="220296"/>
                </a:cubicBezTo>
                <a:cubicBezTo>
                  <a:pt x="83161" y="220296"/>
                  <a:pt x="80963" y="217732"/>
                  <a:pt x="80963" y="215900"/>
                </a:cubicBezTo>
                <a:cubicBezTo>
                  <a:pt x="80963" y="213336"/>
                  <a:pt x="83161" y="211138"/>
                  <a:pt x="84993" y="211138"/>
                </a:cubicBezTo>
                <a:close/>
                <a:moveTo>
                  <a:pt x="61912" y="211138"/>
                </a:moveTo>
                <a:cubicBezTo>
                  <a:pt x="64477" y="211138"/>
                  <a:pt x="66308" y="213336"/>
                  <a:pt x="66308" y="215900"/>
                </a:cubicBezTo>
                <a:cubicBezTo>
                  <a:pt x="66308" y="217732"/>
                  <a:pt x="64477" y="220296"/>
                  <a:pt x="61912" y="220296"/>
                </a:cubicBezTo>
                <a:cubicBezTo>
                  <a:pt x="59348" y="220296"/>
                  <a:pt x="57150" y="217732"/>
                  <a:pt x="57150" y="215900"/>
                </a:cubicBezTo>
                <a:cubicBezTo>
                  <a:pt x="57150" y="213336"/>
                  <a:pt x="59348" y="211138"/>
                  <a:pt x="61912" y="211138"/>
                </a:cubicBezTo>
                <a:close/>
                <a:moveTo>
                  <a:pt x="39321" y="211138"/>
                </a:moveTo>
                <a:cubicBezTo>
                  <a:pt x="41885" y="211138"/>
                  <a:pt x="44083" y="213336"/>
                  <a:pt x="44083" y="215900"/>
                </a:cubicBezTo>
                <a:cubicBezTo>
                  <a:pt x="44083" y="217732"/>
                  <a:pt x="41885" y="220296"/>
                  <a:pt x="39321" y="220296"/>
                </a:cubicBezTo>
                <a:cubicBezTo>
                  <a:pt x="36390" y="220296"/>
                  <a:pt x="34925" y="217732"/>
                  <a:pt x="34925" y="215900"/>
                </a:cubicBezTo>
                <a:cubicBezTo>
                  <a:pt x="34925" y="213336"/>
                  <a:pt x="36390" y="211138"/>
                  <a:pt x="39321" y="211138"/>
                </a:cubicBezTo>
                <a:close/>
                <a:moveTo>
                  <a:pt x="246063" y="193675"/>
                </a:moveTo>
                <a:cubicBezTo>
                  <a:pt x="248627" y="193675"/>
                  <a:pt x="250459" y="195329"/>
                  <a:pt x="250459" y="197644"/>
                </a:cubicBezTo>
                <a:cubicBezTo>
                  <a:pt x="250459" y="199959"/>
                  <a:pt x="248627" y="201282"/>
                  <a:pt x="246063" y="201282"/>
                </a:cubicBezTo>
                <a:cubicBezTo>
                  <a:pt x="243498" y="201282"/>
                  <a:pt x="241300" y="199959"/>
                  <a:pt x="241300" y="197644"/>
                </a:cubicBezTo>
                <a:cubicBezTo>
                  <a:pt x="241300" y="195329"/>
                  <a:pt x="243498" y="193675"/>
                  <a:pt x="246063" y="193675"/>
                </a:cubicBezTo>
                <a:close/>
                <a:moveTo>
                  <a:pt x="223837" y="193675"/>
                </a:moveTo>
                <a:cubicBezTo>
                  <a:pt x="226035" y="193675"/>
                  <a:pt x="228233" y="195329"/>
                  <a:pt x="228233" y="197644"/>
                </a:cubicBezTo>
                <a:cubicBezTo>
                  <a:pt x="228233" y="199959"/>
                  <a:pt x="226035" y="201282"/>
                  <a:pt x="223837" y="201282"/>
                </a:cubicBezTo>
                <a:cubicBezTo>
                  <a:pt x="221273" y="201282"/>
                  <a:pt x="219075" y="199959"/>
                  <a:pt x="219075" y="197644"/>
                </a:cubicBezTo>
                <a:cubicBezTo>
                  <a:pt x="219075" y="195329"/>
                  <a:pt x="221273" y="193675"/>
                  <a:pt x="223837" y="193675"/>
                </a:cubicBezTo>
                <a:close/>
                <a:moveTo>
                  <a:pt x="201246" y="193675"/>
                </a:moveTo>
                <a:cubicBezTo>
                  <a:pt x="203810" y="193675"/>
                  <a:pt x="206008" y="195329"/>
                  <a:pt x="206008" y="197644"/>
                </a:cubicBezTo>
                <a:cubicBezTo>
                  <a:pt x="206008" y="199959"/>
                  <a:pt x="203810" y="201282"/>
                  <a:pt x="201246" y="201282"/>
                </a:cubicBezTo>
                <a:cubicBezTo>
                  <a:pt x="199048" y="201282"/>
                  <a:pt x="196850" y="199959"/>
                  <a:pt x="196850" y="197644"/>
                </a:cubicBezTo>
                <a:cubicBezTo>
                  <a:pt x="196850" y="195329"/>
                  <a:pt x="199048" y="193675"/>
                  <a:pt x="201246" y="193675"/>
                </a:cubicBezTo>
                <a:close/>
                <a:moveTo>
                  <a:pt x="179021" y="193675"/>
                </a:moveTo>
                <a:cubicBezTo>
                  <a:pt x="181585" y="193675"/>
                  <a:pt x="183783" y="195329"/>
                  <a:pt x="183783" y="197644"/>
                </a:cubicBezTo>
                <a:cubicBezTo>
                  <a:pt x="183783" y="199959"/>
                  <a:pt x="181585" y="201282"/>
                  <a:pt x="179021" y="201282"/>
                </a:cubicBezTo>
                <a:cubicBezTo>
                  <a:pt x="176456" y="201282"/>
                  <a:pt x="174625" y="199959"/>
                  <a:pt x="174625" y="197644"/>
                </a:cubicBezTo>
                <a:cubicBezTo>
                  <a:pt x="174625" y="195329"/>
                  <a:pt x="176456" y="193675"/>
                  <a:pt x="179021" y="193675"/>
                </a:cubicBezTo>
                <a:close/>
                <a:moveTo>
                  <a:pt x="155575" y="193675"/>
                </a:moveTo>
                <a:cubicBezTo>
                  <a:pt x="158140" y="193675"/>
                  <a:pt x="159971" y="195329"/>
                  <a:pt x="159971" y="197644"/>
                </a:cubicBezTo>
                <a:cubicBezTo>
                  <a:pt x="159971" y="199959"/>
                  <a:pt x="158140" y="201282"/>
                  <a:pt x="155575" y="201282"/>
                </a:cubicBezTo>
                <a:cubicBezTo>
                  <a:pt x="153011" y="201282"/>
                  <a:pt x="150813" y="199959"/>
                  <a:pt x="150813" y="197644"/>
                </a:cubicBezTo>
                <a:cubicBezTo>
                  <a:pt x="150813" y="195329"/>
                  <a:pt x="153011" y="193675"/>
                  <a:pt x="155575" y="193675"/>
                </a:cubicBezTo>
                <a:close/>
                <a:moveTo>
                  <a:pt x="133350" y="193675"/>
                </a:moveTo>
                <a:cubicBezTo>
                  <a:pt x="135548" y="193675"/>
                  <a:pt x="137746" y="195329"/>
                  <a:pt x="137746" y="197644"/>
                </a:cubicBezTo>
                <a:cubicBezTo>
                  <a:pt x="137746" y="199959"/>
                  <a:pt x="135548" y="201282"/>
                  <a:pt x="133350" y="201282"/>
                </a:cubicBezTo>
                <a:cubicBezTo>
                  <a:pt x="130786" y="201282"/>
                  <a:pt x="128588" y="199959"/>
                  <a:pt x="128588" y="197644"/>
                </a:cubicBezTo>
                <a:cubicBezTo>
                  <a:pt x="128588" y="195329"/>
                  <a:pt x="130786" y="193675"/>
                  <a:pt x="133350" y="193675"/>
                </a:cubicBezTo>
                <a:close/>
                <a:moveTo>
                  <a:pt x="110554" y="193675"/>
                </a:moveTo>
                <a:cubicBezTo>
                  <a:pt x="113221" y="193675"/>
                  <a:pt x="115507" y="195329"/>
                  <a:pt x="115507" y="197644"/>
                </a:cubicBezTo>
                <a:cubicBezTo>
                  <a:pt x="115507" y="199959"/>
                  <a:pt x="113221" y="201282"/>
                  <a:pt x="110554" y="201282"/>
                </a:cubicBezTo>
                <a:cubicBezTo>
                  <a:pt x="108268" y="201282"/>
                  <a:pt x="106363" y="199959"/>
                  <a:pt x="106363" y="197644"/>
                </a:cubicBezTo>
                <a:cubicBezTo>
                  <a:pt x="106363" y="195329"/>
                  <a:pt x="108268" y="193675"/>
                  <a:pt x="110554" y="193675"/>
                </a:cubicBezTo>
                <a:close/>
                <a:moveTo>
                  <a:pt x="88710" y="193675"/>
                </a:moveTo>
                <a:cubicBezTo>
                  <a:pt x="90996" y="193675"/>
                  <a:pt x="93282" y="195329"/>
                  <a:pt x="93282" y="197644"/>
                </a:cubicBezTo>
                <a:cubicBezTo>
                  <a:pt x="93282" y="199959"/>
                  <a:pt x="90996" y="201282"/>
                  <a:pt x="88710" y="201282"/>
                </a:cubicBezTo>
                <a:cubicBezTo>
                  <a:pt x="85662" y="201282"/>
                  <a:pt x="84138" y="199959"/>
                  <a:pt x="84138" y="197644"/>
                </a:cubicBezTo>
                <a:cubicBezTo>
                  <a:pt x="84138" y="195329"/>
                  <a:pt x="85662" y="193675"/>
                  <a:pt x="88710" y="193675"/>
                </a:cubicBezTo>
                <a:close/>
                <a:moveTo>
                  <a:pt x="65551" y="193675"/>
                </a:moveTo>
                <a:cubicBezTo>
                  <a:pt x="67866" y="193675"/>
                  <a:pt x="69519" y="195329"/>
                  <a:pt x="69519" y="197644"/>
                </a:cubicBezTo>
                <a:cubicBezTo>
                  <a:pt x="69519" y="199959"/>
                  <a:pt x="67866" y="201282"/>
                  <a:pt x="65551" y="201282"/>
                </a:cubicBezTo>
                <a:cubicBezTo>
                  <a:pt x="63566" y="201282"/>
                  <a:pt x="61913" y="199959"/>
                  <a:pt x="61913" y="197644"/>
                </a:cubicBezTo>
                <a:cubicBezTo>
                  <a:pt x="61913" y="195329"/>
                  <a:pt x="63566" y="193675"/>
                  <a:pt x="65551" y="193675"/>
                </a:cubicBezTo>
                <a:close/>
                <a:moveTo>
                  <a:pt x="44260" y="193675"/>
                </a:moveTo>
                <a:cubicBezTo>
                  <a:pt x="47308" y="193675"/>
                  <a:pt x="48832" y="195329"/>
                  <a:pt x="48832" y="197644"/>
                </a:cubicBezTo>
                <a:cubicBezTo>
                  <a:pt x="48832" y="199959"/>
                  <a:pt x="47308" y="201282"/>
                  <a:pt x="44260" y="201282"/>
                </a:cubicBezTo>
                <a:cubicBezTo>
                  <a:pt x="41593" y="201282"/>
                  <a:pt x="39688" y="199959"/>
                  <a:pt x="39688" y="197644"/>
                </a:cubicBezTo>
                <a:cubicBezTo>
                  <a:pt x="39688" y="195329"/>
                  <a:pt x="41593" y="193675"/>
                  <a:pt x="44260" y="193675"/>
                </a:cubicBezTo>
                <a:close/>
                <a:moveTo>
                  <a:pt x="31640" y="184447"/>
                </a:moveTo>
                <a:lnTo>
                  <a:pt x="10786" y="245930"/>
                </a:lnTo>
                <a:lnTo>
                  <a:pt x="279727" y="245930"/>
                </a:lnTo>
                <a:lnTo>
                  <a:pt x="259233" y="184447"/>
                </a:lnTo>
                <a:lnTo>
                  <a:pt x="31640" y="184447"/>
                </a:lnTo>
                <a:close/>
                <a:moveTo>
                  <a:pt x="193167" y="141288"/>
                </a:moveTo>
                <a:lnTo>
                  <a:pt x="221171" y="141288"/>
                </a:lnTo>
                <a:cubicBezTo>
                  <a:pt x="223652" y="141288"/>
                  <a:pt x="225070" y="143193"/>
                  <a:pt x="225070" y="145860"/>
                </a:cubicBezTo>
                <a:cubicBezTo>
                  <a:pt x="225070" y="148527"/>
                  <a:pt x="223652" y="150432"/>
                  <a:pt x="221171" y="150432"/>
                </a:cubicBezTo>
                <a:lnTo>
                  <a:pt x="193167" y="150432"/>
                </a:lnTo>
                <a:cubicBezTo>
                  <a:pt x="191040" y="150432"/>
                  <a:pt x="188913" y="148527"/>
                  <a:pt x="188913" y="145860"/>
                </a:cubicBezTo>
                <a:cubicBezTo>
                  <a:pt x="188913" y="143193"/>
                  <a:pt x="191040" y="141288"/>
                  <a:pt x="193167" y="141288"/>
                </a:cubicBezTo>
                <a:close/>
                <a:moveTo>
                  <a:pt x="123407" y="141288"/>
                </a:moveTo>
                <a:lnTo>
                  <a:pt x="176268" y="141288"/>
                </a:lnTo>
                <a:cubicBezTo>
                  <a:pt x="178440" y="141288"/>
                  <a:pt x="180613" y="143193"/>
                  <a:pt x="180613" y="145860"/>
                </a:cubicBezTo>
                <a:cubicBezTo>
                  <a:pt x="180613" y="148527"/>
                  <a:pt x="178440" y="150432"/>
                  <a:pt x="176268" y="150432"/>
                </a:cubicBezTo>
                <a:lnTo>
                  <a:pt x="123407" y="150432"/>
                </a:lnTo>
                <a:cubicBezTo>
                  <a:pt x="120873" y="150432"/>
                  <a:pt x="119063" y="148527"/>
                  <a:pt x="119063" y="145860"/>
                </a:cubicBezTo>
                <a:cubicBezTo>
                  <a:pt x="119063" y="143193"/>
                  <a:pt x="120873" y="141288"/>
                  <a:pt x="123407" y="141288"/>
                </a:cubicBezTo>
                <a:close/>
                <a:moveTo>
                  <a:pt x="90345" y="141288"/>
                </a:moveTo>
                <a:lnTo>
                  <a:pt x="104917" y="141288"/>
                </a:lnTo>
                <a:cubicBezTo>
                  <a:pt x="107050" y="141288"/>
                  <a:pt x="109182" y="143193"/>
                  <a:pt x="109182" y="145860"/>
                </a:cubicBezTo>
                <a:cubicBezTo>
                  <a:pt x="109182" y="148527"/>
                  <a:pt x="107050" y="150432"/>
                  <a:pt x="104917" y="150432"/>
                </a:cubicBezTo>
                <a:lnTo>
                  <a:pt x="90345" y="150432"/>
                </a:lnTo>
                <a:cubicBezTo>
                  <a:pt x="88213" y="150432"/>
                  <a:pt x="85725" y="148527"/>
                  <a:pt x="85725" y="145860"/>
                </a:cubicBezTo>
                <a:cubicBezTo>
                  <a:pt x="85725" y="143193"/>
                  <a:pt x="88213" y="141288"/>
                  <a:pt x="90345" y="141288"/>
                </a:cubicBezTo>
                <a:close/>
                <a:moveTo>
                  <a:pt x="56621" y="141288"/>
                </a:moveTo>
                <a:lnTo>
                  <a:pt x="66852" y="141288"/>
                </a:lnTo>
                <a:cubicBezTo>
                  <a:pt x="69321" y="141288"/>
                  <a:pt x="71085" y="143193"/>
                  <a:pt x="71085" y="145860"/>
                </a:cubicBezTo>
                <a:cubicBezTo>
                  <a:pt x="71085" y="148527"/>
                  <a:pt x="69321" y="150432"/>
                  <a:pt x="66852" y="150432"/>
                </a:cubicBezTo>
                <a:lnTo>
                  <a:pt x="56621" y="150432"/>
                </a:lnTo>
                <a:cubicBezTo>
                  <a:pt x="54152" y="150432"/>
                  <a:pt x="52388" y="148527"/>
                  <a:pt x="52388" y="145860"/>
                </a:cubicBezTo>
                <a:cubicBezTo>
                  <a:pt x="52388" y="143193"/>
                  <a:pt x="54152" y="141288"/>
                  <a:pt x="56621" y="141288"/>
                </a:cubicBezTo>
                <a:close/>
                <a:moveTo>
                  <a:pt x="204320" y="106363"/>
                </a:moveTo>
                <a:lnTo>
                  <a:pt x="232243" y="106363"/>
                </a:lnTo>
                <a:cubicBezTo>
                  <a:pt x="234032" y="106363"/>
                  <a:pt x="236180" y="108561"/>
                  <a:pt x="236180" y="111125"/>
                </a:cubicBezTo>
                <a:cubicBezTo>
                  <a:pt x="236180" y="113323"/>
                  <a:pt x="234032" y="115521"/>
                  <a:pt x="232243" y="115521"/>
                </a:cubicBezTo>
                <a:lnTo>
                  <a:pt x="204320" y="115521"/>
                </a:lnTo>
                <a:cubicBezTo>
                  <a:pt x="202173" y="115521"/>
                  <a:pt x="200025" y="113323"/>
                  <a:pt x="200025" y="111125"/>
                </a:cubicBezTo>
                <a:cubicBezTo>
                  <a:pt x="200025" y="108561"/>
                  <a:pt x="202173" y="106363"/>
                  <a:pt x="204320" y="106363"/>
                </a:cubicBezTo>
                <a:close/>
                <a:moveTo>
                  <a:pt x="139640" y="106363"/>
                </a:moveTo>
                <a:lnTo>
                  <a:pt x="187386" y="106363"/>
                </a:lnTo>
                <a:cubicBezTo>
                  <a:pt x="189556" y="106363"/>
                  <a:pt x="191726" y="108561"/>
                  <a:pt x="191726" y="111125"/>
                </a:cubicBezTo>
                <a:cubicBezTo>
                  <a:pt x="191726" y="113323"/>
                  <a:pt x="189556" y="115521"/>
                  <a:pt x="187386" y="115521"/>
                </a:cubicBezTo>
                <a:lnTo>
                  <a:pt x="139640" y="115521"/>
                </a:lnTo>
                <a:cubicBezTo>
                  <a:pt x="137470" y="115521"/>
                  <a:pt x="134938" y="113323"/>
                  <a:pt x="134938" y="111125"/>
                </a:cubicBezTo>
                <a:cubicBezTo>
                  <a:pt x="134938" y="108561"/>
                  <a:pt x="137470" y="106363"/>
                  <a:pt x="139640" y="106363"/>
                </a:cubicBezTo>
                <a:close/>
                <a:moveTo>
                  <a:pt x="90391" y="106363"/>
                </a:moveTo>
                <a:lnTo>
                  <a:pt x="121975" y="106363"/>
                </a:lnTo>
                <a:cubicBezTo>
                  <a:pt x="124487" y="106363"/>
                  <a:pt x="126641" y="108561"/>
                  <a:pt x="126641" y="111125"/>
                </a:cubicBezTo>
                <a:cubicBezTo>
                  <a:pt x="126641" y="113323"/>
                  <a:pt x="124487" y="115521"/>
                  <a:pt x="121975" y="115521"/>
                </a:cubicBezTo>
                <a:lnTo>
                  <a:pt x="90391" y="115521"/>
                </a:lnTo>
                <a:cubicBezTo>
                  <a:pt x="88237" y="115521"/>
                  <a:pt x="85725" y="113323"/>
                  <a:pt x="85725" y="111125"/>
                </a:cubicBezTo>
                <a:cubicBezTo>
                  <a:pt x="85725" y="108561"/>
                  <a:pt x="88237" y="106363"/>
                  <a:pt x="90391" y="106363"/>
                </a:cubicBezTo>
                <a:close/>
                <a:moveTo>
                  <a:pt x="56621" y="106363"/>
                </a:moveTo>
                <a:lnTo>
                  <a:pt x="66852" y="106363"/>
                </a:lnTo>
                <a:cubicBezTo>
                  <a:pt x="69321" y="106363"/>
                  <a:pt x="71085" y="108561"/>
                  <a:pt x="71085" y="111125"/>
                </a:cubicBezTo>
                <a:cubicBezTo>
                  <a:pt x="71085" y="113323"/>
                  <a:pt x="69321" y="115521"/>
                  <a:pt x="66852" y="115521"/>
                </a:cubicBezTo>
                <a:lnTo>
                  <a:pt x="56621" y="115521"/>
                </a:lnTo>
                <a:cubicBezTo>
                  <a:pt x="54152" y="115521"/>
                  <a:pt x="52388" y="113323"/>
                  <a:pt x="52388" y="111125"/>
                </a:cubicBezTo>
                <a:cubicBezTo>
                  <a:pt x="52388" y="108561"/>
                  <a:pt x="54152" y="106363"/>
                  <a:pt x="56621" y="106363"/>
                </a:cubicBezTo>
                <a:close/>
                <a:moveTo>
                  <a:pt x="190039" y="71438"/>
                </a:moveTo>
                <a:lnTo>
                  <a:pt x="202586" y="71438"/>
                </a:lnTo>
                <a:cubicBezTo>
                  <a:pt x="205095" y="71438"/>
                  <a:pt x="207604" y="72903"/>
                  <a:pt x="207604" y="75468"/>
                </a:cubicBezTo>
                <a:cubicBezTo>
                  <a:pt x="207604" y="78032"/>
                  <a:pt x="205095" y="80596"/>
                  <a:pt x="202586" y="80596"/>
                </a:cubicBezTo>
                <a:lnTo>
                  <a:pt x="190039" y="80596"/>
                </a:lnTo>
                <a:cubicBezTo>
                  <a:pt x="187530" y="80596"/>
                  <a:pt x="185738" y="78032"/>
                  <a:pt x="185738" y="75468"/>
                </a:cubicBezTo>
                <a:cubicBezTo>
                  <a:pt x="185738" y="72903"/>
                  <a:pt x="187530" y="71438"/>
                  <a:pt x="190039" y="71438"/>
                </a:cubicBezTo>
                <a:close/>
                <a:moveTo>
                  <a:pt x="145626" y="71438"/>
                </a:moveTo>
                <a:lnTo>
                  <a:pt x="173100" y="71438"/>
                </a:lnTo>
                <a:cubicBezTo>
                  <a:pt x="175631" y="71438"/>
                  <a:pt x="177438" y="72903"/>
                  <a:pt x="177438" y="75468"/>
                </a:cubicBezTo>
                <a:cubicBezTo>
                  <a:pt x="177438" y="78032"/>
                  <a:pt x="175631" y="80596"/>
                  <a:pt x="173100" y="80596"/>
                </a:cubicBezTo>
                <a:lnTo>
                  <a:pt x="145626" y="80596"/>
                </a:lnTo>
                <a:cubicBezTo>
                  <a:pt x="143095" y="80596"/>
                  <a:pt x="141288" y="78032"/>
                  <a:pt x="141288" y="75468"/>
                </a:cubicBezTo>
                <a:cubicBezTo>
                  <a:pt x="141288" y="72903"/>
                  <a:pt x="143095" y="71438"/>
                  <a:pt x="145626" y="71438"/>
                </a:cubicBezTo>
                <a:close/>
                <a:moveTo>
                  <a:pt x="90364" y="71438"/>
                </a:moveTo>
                <a:lnTo>
                  <a:pt x="127123" y="71438"/>
                </a:lnTo>
                <a:cubicBezTo>
                  <a:pt x="129621" y="71438"/>
                  <a:pt x="131406" y="72903"/>
                  <a:pt x="131406" y="75468"/>
                </a:cubicBezTo>
                <a:cubicBezTo>
                  <a:pt x="131406" y="78032"/>
                  <a:pt x="129621" y="80596"/>
                  <a:pt x="127123" y="80596"/>
                </a:cubicBezTo>
                <a:lnTo>
                  <a:pt x="90364" y="80596"/>
                </a:lnTo>
                <a:cubicBezTo>
                  <a:pt x="88223" y="80596"/>
                  <a:pt x="85725" y="78032"/>
                  <a:pt x="85725" y="75468"/>
                </a:cubicBezTo>
                <a:cubicBezTo>
                  <a:pt x="85725" y="72903"/>
                  <a:pt x="88223" y="71438"/>
                  <a:pt x="90364" y="71438"/>
                </a:cubicBezTo>
                <a:close/>
                <a:moveTo>
                  <a:pt x="56621" y="71438"/>
                </a:moveTo>
                <a:lnTo>
                  <a:pt x="66852" y="71438"/>
                </a:lnTo>
                <a:cubicBezTo>
                  <a:pt x="69321" y="71438"/>
                  <a:pt x="71085" y="72903"/>
                  <a:pt x="71085" y="75468"/>
                </a:cubicBezTo>
                <a:cubicBezTo>
                  <a:pt x="71085" y="78032"/>
                  <a:pt x="69321" y="80596"/>
                  <a:pt x="66852" y="80596"/>
                </a:cubicBezTo>
                <a:lnTo>
                  <a:pt x="56621" y="80596"/>
                </a:lnTo>
                <a:cubicBezTo>
                  <a:pt x="54152" y="80596"/>
                  <a:pt x="52388" y="78032"/>
                  <a:pt x="52388" y="75468"/>
                </a:cubicBezTo>
                <a:cubicBezTo>
                  <a:pt x="52388" y="72903"/>
                  <a:pt x="54152" y="71438"/>
                  <a:pt x="56621" y="71438"/>
                </a:cubicBezTo>
                <a:close/>
                <a:moveTo>
                  <a:pt x="182134" y="34925"/>
                </a:moveTo>
                <a:lnTo>
                  <a:pt x="233791" y="34925"/>
                </a:lnTo>
                <a:cubicBezTo>
                  <a:pt x="235597" y="34925"/>
                  <a:pt x="237764" y="37123"/>
                  <a:pt x="237764" y="39687"/>
                </a:cubicBezTo>
                <a:cubicBezTo>
                  <a:pt x="237764" y="42252"/>
                  <a:pt x="235597" y="44083"/>
                  <a:pt x="233791" y="44083"/>
                </a:cubicBezTo>
                <a:lnTo>
                  <a:pt x="182134" y="44083"/>
                </a:lnTo>
                <a:cubicBezTo>
                  <a:pt x="179606" y="44083"/>
                  <a:pt x="177800" y="42252"/>
                  <a:pt x="177800" y="39687"/>
                </a:cubicBezTo>
                <a:cubicBezTo>
                  <a:pt x="177800" y="37123"/>
                  <a:pt x="179606" y="34925"/>
                  <a:pt x="182134" y="34925"/>
                </a:cubicBezTo>
                <a:close/>
                <a:moveTo>
                  <a:pt x="126600" y="34925"/>
                </a:moveTo>
                <a:lnTo>
                  <a:pt x="165137" y="34925"/>
                </a:lnTo>
                <a:cubicBezTo>
                  <a:pt x="167318" y="34925"/>
                  <a:pt x="169499" y="37123"/>
                  <a:pt x="169499" y="39687"/>
                </a:cubicBezTo>
                <a:cubicBezTo>
                  <a:pt x="169499" y="42252"/>
                  <a:pt x="167318" y="44083"/>
                  <a:pt x="165137" y="44083"/>
                </a:cubicBezTo>
                <a:lnTo>
                  <a:pt x="126600" y="44083"/>
                </a:lnTo>
                <a:cubicBezTo>
                  <a:pt x="124419" y="44083"/>
                  <a:pt x="122238" y="42252"/>
                  <a:pt x="122238" y="39687"/>
                </a:cubicBezTo>
                <a:cubicBezTo>
                  <a:pt x="122238" y="37123"/>
                  <a:pt x="124419" y="34925"/>
                  <a:pt x="126600" y="34925"/>
                </a:cubicBezTo>
                <a:close/>
                <a:moveTo>
                  <a:pt x="90403" y="34925"/>
                </a:moveTo>
                <a:lnTo>
                  <a:pt x="108035" y="34925"/>
                </a:lnTo>
                <a:cubicBezTo>
                  <a:pt x="110194" y="34925"/>
                  <a:pt x="112353" y="37123"/>
                  <a:pt x="112353" y="39687"/>
                </a:cubicBezTo>
                <a:cubicBezTo>
                  <a:pt x="112353" y="42252"/>
                  <a:pt x="110194" y="44083"/>
                  <a:pt x="108035" y="44083"/>
                </a:cubicBezTo>
                <a:lnTo>
                  <a:pt x="90403" y="44083"/>
                </a:lnTo>
                <a:cubicBezTo>
                  <a:pt x="88244" y="44083"/>
                  <a:pt x="85725" y="42252"/>
                  <a:pt x="85725" y="39687"/>
                </a:cubicBezTo>
                <a:cubicBezTo>
                  <a:pt x="85725" y="37123"/>
                  <a:pt x="88244" y="34925"/>
                  <a:pt x="90403" y="34925"/>
                </a:cubicBezTo>
                <a:close/>
                <a:moveTo>
                  <a:pt x="56621" y="34925"/>
                </a:moveTo>
                <a:lnTo>
                  <a:pt x="66852" y="34925"/>
                </a:lnTo>
                <a:cubicBezTo>
                  <a:pt x="69321" y="34925"/>
                  <a:pt x="71085" y="37123"/>
                  <a:pt x="71085" y="39687"/>
                </a:cubicBezTo>
                <a:cubicBezTo>
                  <a:pt x="71085" y="42252"/>
                  <a:pt x="69321" y="44083"/>
                  <a:pt x="66852" y="44083"/>
                </a:cubicBezTo>
                <a:lnTo>
                  <a:pt x="56621" y="44083"/>
                </a:lnTo>
                <a:cubicBezTo>
                  <a:pt x="54152" y="44083"/>
                  <a:pt x="52388" y="42252"/>
                  <a:pt x="52388" y="39687"/>
                </a:cubicBezTo>
                <a:cubicBezTo>
                  <a:pt x="52388" y="37123"/>
                  <a:pt x="54152" y="34925"/>
                  <a:pt x="56621" y="34925"/>
                </a:cubicBezTo>
                <a:close/>
                <a:moveTo>
                  <a:pt x="45662" y="8988"/>
                </a:moveTo>
                <a:cubicBezTo>
                  <a:pt x="38831" y="8988"/>
                  <a:pt x="32718" y="14741"/>
                  <a:pt x="32718" y="21932"/>
                </a:cubicBezTo>
                <a:lnTo>
                  <a:pt x="32718" y="175818"/>
                </a:lnTo>
                <a:lnTo>
                  <a:pt x="258154" y="175818"/>
                </a:lnTo>
                <a:lnTo>
                  <a:pt x="258154" y="21932"/>
                </a:lnTo>
                <a:cubicBezTo>
                  <a:pt x="258154" y="14741"/>
                  <a:pt x="252042" y="8988"/>
                  <a:pt x="244491" y="8988"/>
                </a:cubicBezTo>
                <a:lnTo>
                  <a:pt x="45662" y="8988"/>
                </a:lnTo>
                <a:close/>
                <a:moveTo>
                  <a:pt x="45662" y="0"/>
                </a:moveTo>
                <a:lnTo>
                  <a:pt x="244491" y="0"/>
                </a:lnTo>
                <a:cubicBezTo>
                  <a:pt x="256716" y="0"/>
                  <a:pt x="266783" y="9707"/>
                  <a:pt x="266783" y="21932"/>
                </a:cubicBezTo>
                <a:lnTo>
                  <a:pt x="266783" y="179413"/>
                </a:lnTo>
                <a:lnTo>
                  <a:pt x="289794" y="249165"/>
                </a:lnTo>
                <a:cubicBezTo>
                  <a:pt x="289794" y="249525"/>
                  <a:pt x="290154" y="249885"/>
                  <a:pt x="290154" y="250244"/>
                </a:cubicBezTo>
                <a:lnTo>
                  <a:pt x="290154" y="267862"/>
                </a:lnTo>
                <a:cubicBezTo>
                  <a:pt x="290154" y="280086"/>
                  <a:pt x="280086" y="290154"/>
                  <a:pt x="268221" y="290154"/>
                </a:cubicBezTo>
                <a:lnTo>
                  <a:pt x="22651" y="290154"/>
                </a:lnTo>
                <a:cubicBezTo>
                  <a:pt x="10427" y="290154"/>
                  <a:pt x="0" y="280086"/>
                  <a:pt x="0" y="267862"/>
                </a:cubicBezTo>
                <a:lnTo>
                  <a:pt x="0" y="250244"/>
                </a:lnTo>
                <a:cubicBezTo>
                  <a:pt x="0" y="249885"/>
                  <a:pt x="0" y="249525"/>
                  <a:pt x="719" y="249165"/>
                </a:cubicBezTo>
                <a:lnTo>
                  <a:pt x="23730" y="179413"/>
                </a:lnTo>
                <a:lnTo>
                  <a:pt x="23730" y="21932"/>
                </a:lnTo>
                <a:cubicBezTo>
                  <a:pt x="23730" y="9707"/>
                  <a:pt x="33438" y="0"/>
                  <a:pt x="45662" y="0"/>
                </a:cubicBezTo>
                <a:close/>
              </a:path>
            </a:pathLst>
          </a:custGeom>
          <a:solidFill>
            <a:schemeClr val="bg1"/>
          </a:solidFill>
          <a:ln>
            <a:noFill/>
          </a:ln>
          <a:effectLst/>
        </p:spPr>
        <p:txBody>
          <a:bodyPr anchor="ctr"/>
          <a:lstStyle/>
          <a:p>
            <a:endParaRPr lang="en-GB" sz="567" dirty="0">
              <a:latin typeface="+mj-lt"/>
            </a:endParaRPr>
          </a:p>
        </p:txBody>
      </p:sp>
      <p:sp>
        <p:nvSpPr>
          <p:cNvPr id="28" name="Freeform 1058">
            <a:extLst>
              <a:ext uri="{FF2B5EF4-FFF2-40B4-BE49-F238E27FC236}">
                <a16:creationId xmlns="" xmlns:p14="http://schemas.microsoft.com/office/powerpoint/2010/main" xmlns:a16="http://schemas.microsoft.com/office/drawing/2014/main" id="{20D1F457-8238-4C27-9906-C7A5A9B0EBAA}"/>
              </a:ext>
            </a:extLst>
          </p:cNvPr>
          <p:cNvSpPr>
            <a:spLocks noChangeAspect="1" noChangeArrowheads="1"/>
          </p:cNvSpPr>
          <p:nvPr/>
        </p:nvSpPr>
        <p:spPr bwMode="auto">
          <a:xfrm>
            <a:off x="8222352" y="2398043"/>
            <a:ext cx="303225" cy="303225"/>
          </a:xfrm>
          <a:custGeom>
            <a:avLst/>
            <a:gdLst>
              <a:gd name="T0" fmla="*/ 263841 w 290153"/>
              <a:gd name="T1" fmla="*/ 200521 h 290153"/>
              <a:gd name="T2" fmla="*/ 263841 w 290153"/>
              <a:gd name="T3" fmla="*/ 209704 h 290153"/>
              <a:gd name="T4" fmla="*/ 224394 w 290153"/>
              <a:gd name="T5" fmla="*/ 205296 h 290153"/>
              <a:gd name="T6" fmla="*/ 228412 w 290153"/>
              <a:gd name="T7" fmla="*/ 160736 h 290153"/>
              <a:gd name="T8" fmla="*/ 268589 w 290153"/>
              <a:gd name="T9" fmla="*/ 165510 h 290153"/>
              <a:gd name="T10" fmla="*/ 228412 w 290153"/>
              <a:gd name="T11" fmla="*/ 169917 h 290153"/>
              <a:gd name="T12" fmla="*/ 228412 w 290153"/>
              <a:gd name="T13" fmla="*/ 160736 h 290153"/>
              <a:gd name="T14" fmla="*/ 136575 w 290153"/>
              <a:gd name="T15" fmla="*/ 160736 h 290153"/>
              <a:gd name="T16" fmla="*/ 136575 w 290153"/>
              <a:gd name="T17" fmla="*/ 169917 h 290153"/>
              <a:gd name="T18" fmla="*/ 38194 w 290153"/>
              <a:gd name="T19" fmla="*/ 165510 h 290153"/>
              <a:gd name="T20" fmla="*/ 228412 w 290153"/>
              <a:gd name="T21" fmla="*/ 119359 h 290153"/>
              <a:gd name="T22" fmla="*/ 268589 w 290153"/>
              <a:gd name="T23" fmla="*/ 124133 h 290153"/>
              <a:gd name="T24" fmla="*/ 228412 w 290153"/>
              <a:gd name="T25" fmla="*/ 128539 h 290153"/>
              <a:gd name="T26" fmla="*/ 228412 w 290153"/>
              <a:gd name="T27" fmla="*/ 119359 h 290153"/>
              <a:gd name="T28" fmla="*/ 165991 w 290153"/>
              <a:gd name="T29" fmla="*/ 119359 h 290153"/>
              <a:gd name="T30" fmla="*/ 165991 w 290153"/>
              <a:gd name="T31" fmla="*/ 128539 h 290153"/>
              <a:gd name="T32" fmla="*/ 124133 w 290153"/>
              <a:gd name="T33" fmla="*/ 124133 h 290153"/>
              <a:gd name="T34" fmla="*/ 42159 w 290153"/>
              <a:gd name="T35" fmla="*/ 119359 h 290153"/>
              <a:gd name="T36" fmla="*/ 103084 w 290153"/>
              <a:gd name="T37" fmla="*/ 124133 h 290153"/>
              <a:gd name="T38" fmla="*/ 42159 w 290153"/>
              <a:gd name="T39" fmla="*/ 128539 h 290153"/>
              <a:gd name="T40" fmla="*/ 42159 w 290153"/>
              <a:gd name="T41" fmla="*/ 119359 h 290153"/>
              <a:gd name="T42" fmla="*/ 165944 w 290153"/>
              <a:gd name="T43" fmla="*/ 81164 h 290153"/>
              <a:gd name="T44" fmla="*/ 165944 w 290153"/>
              <a:gd name="T45" fmla="*/ 88789 h 290153"/>
              <a:gd name="T46" fmla="*/ 98669 w 290153"/>
              <a:gd name="T47" fmla="*/ 84811 h 290153"/>
              <a:gd name="T48" fmla="*/ 42102 w 290153"/>
              <a:gd name="T49" fmla="*/ 81164 h 290153"/>
              <a:gd name="T50" fmla="*/ 77625 w 290153"/>
              <a:gd name="T51" fmla="*/ 84811 h 290153"/>
              <a:gd name="T52" fmla="*/ 42102 w 290153"/>
              <a:gd name="T53" fmla="*/ 88789 h 290153"/>
              <a:gd name="T54" fmla="*/ 42102 w 290153"/>
              <a:gd name="T55" fmla="*/ 81164 h 290153"/>
              <a:gd name="T56" fmla="*/ 165888 w 290153"/>
              <a:gd name="T57" fmla="*/ 39786 h 290153"/>
              <a:gd name="T58" fmla="*/ 165888 w 290153"/>
              <a:gd name="T59" fmla="*/ 48954 h 290153"/>
              <a:gd name="T60" fmla="*/ 119359 w 290153"/>
              <a:gd name="T61" fmla="*/ 44370 h 290153"/>
              <a:gd name="T62" fmla="*/ 42163 w 290153"/>
              <a:gd name="T63" fmla="*/ 39786 h 290153"/>
              <a:gd name="T64" fmla="*/ 99901 w 290153"/>
              <a:gd name="T65" fmla="*/ 44370 h 290153"/>
              <a:gd name="T66" fmla="*/ 42163 w 290153"/>
              <a:gd name="T67" fmla="*/ 48954 h 290153"/>
              <a:gd name="T68" fmla="*/ 42163 w 290153"/>
              <a:gd name="T69" fmla="*/ 39786 h 290153"/>
              <a:gd name="T70" fmla="*/ 8662 w 290153"/>
              <a:gd name="T71" fmla="*/ 28149 h 290153"/>
              <a:gd name="T72" fmla="*/ 50885 w 290153"/>
              <a:gd name="T73" fmla="*/ 201013 h 290153"/>
              <a:gd name="T74" fmla="*/ 181163 w 290153"/>
              <a:gd name="T75" fmla="*/ 199930 h 290153"/>
              <a:gd name="T76" fmla="*/ 200291 w 290153"/>
              <a:gd name="T77" fmla="*/ 28149 h 290153"/>
              <a:gd name="T78" fmla="*/ 27787 w 290153"/>
              <a:gd name="T79" fmla="*/ 9022 h 290153"/>
              <a:gd name="T80" fmla="*/ 181163 w 290153"/>
              <a:gd name="T81" fmla="*/ 0 h 290153"/>
              <a:gd name="T82" fmla="*/ 208953 w 290153"/>
              <a:gd name="T83" fmla="*/ 180803 h 290153"/>
              <a:gd name="T84" fmla="*/ 110431 w 290153"/>
              <a:gd name="T85" fmla="*/ 208953 h 290153"/>
              <a:gd name="T86" fmla="*/ 129197 w 290153"/>
              <a:gd name="T87" fmla="*/ 239266 h 290153"/>
              <a:gd name="T88" fmla="*/ 247567 w 290153"/>
              <a:gd name="T89" fmla="*/ 240349 h 290153"/>
              <a:gd name="T90" fmla="*/ 281851 w 290153"/>
              <a:gd name="T91" fmla="*/ 108265 h 290153"/>
              <a:gd name="T92" fmla="*/ 228080 w 290153"/>
              <a:gd name="T93" fmla="*/ 88778 h 290153"/>
              <a:gd name="T94" fmla="*/ 228080 w 290153"/>
              <a:gd name="T95" fmla="*/ 80478 h 290153"/>
              <a:gd name="T96" fmla="*/ 290873 w 290153"/>
              <a:gd name="T97" fmla="*/ 108265 h 290153"/>
              <a:gd name="T98" fmla="*/ 288347 w 290153"/>
              <a:gd name="T99" fmla="*/ 290513 h 290153"/>
              <a:gd name="T100" fmla="*/ 283656 w 290153"/>
              <a:gd name="T101" fmla="*/ 289791 h 290153"/>
              <a:gd name="T102" fmla="*/ 129197 w 290153"/>
              <a:gd name="T103" fmla="*/ 247567 h 290153"/>
              <a:gd name="T104" fmla="*/ 101409 w 290153"/>
              <a:gd name="T105" fmla="*/ 208953 h 290153"/>
              <a:gd name="T106" fmla="*/ 7578 w 290153"/>
              <a:gd name="T107" fmla="*/ 258394 h 290153"/>
              <a:gd name="T108" fmla="*/ 2526 w 290153"/>
              <a:gd name="T109" fmla="*/ 259116 h 290153"/>
              <a:gd name="T110" fmla="*/ 0 w 290153"/>
              <a:gd name="T111" fmla="*/ 28149 h 290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0153" h="290153">
                <a:moveTo>
                  <a:pt x="227846" y="200025"/>
                </a:moveTo>
                <a:lnTo>
                  <a:pt x="263187" y="200025"/>
                </a:lnTo>
                <a:cubicBezTo>
                  <a:pt x="265738" y="200025"/>
                  <a:pt x="267924" y="202223"/>
                  <a:pt x="267924" y="204788"/>
                </a:cubicBezTo>
                <a:cubicBezTo>
                  <a:pt x="267924" y="206619"/>
                  <a:pt x="265738" y="209184"/>
                  <a:pt x="263187" y="209184"/>
                </a:cubicBezTo>
                <a:lnTo>
                  <a:pt x="227846" y="209184"/>
                </a:lnTo>
                <a:cubicBezTo>
                  <a:pt x="225660" y="209184"/>
                  <a:pt x="223838" y="206619"/>
                  <a:pt x="223838" y="204788"/>
                </a:cubicBezTo>
                <a:cubicBezTo>
                  <a:pt x="223838" y="202223"/>
                  <a:pt x="225660" y="200025"/>
                  <a:pt x="227846" y="200025"/>
                </a:cubicBezTo>
                <a:close/>
                <a:moveTo>
                  <a:pt x="227846" y="160338"/>
                </a:moveTo>
                <a:lnTo>
                  <a:pt x="263187" y="160338"/>
                </a:lnTo>
                <a:cubicBezTo>
                  <a:pt x="265738" y="160338"/>
                  <a:pt x="267924" y="162536"/>
                  <a:pt x="267924" y="165100"/>
                </a:cubicBezTo>
                <a:cubicBezTo>
                  <a:pt x="267924" y="167298"/>
                  <a:pt x="265738" y="169496"/>
                  <a:pt x="263187" y="169496"/>
                </a:cubicBezTo>
                <a:lnTo>
                  <a:pt x="227846" y="169496"/>
                </a:lnTo>
                <a:cubicBezTo>
                  <a:pt x="225660" y="169496"/>
                  <a:pt x="223838" y="167298"/>
                  <a:pt x="223838" y="165100"/>
                </a:cubicBezTo>
                <a:cubicBezTo>
                  <a:pt x="223838" y="162536"/>
                  <a:pt x="225660" y="160338"/>
                  <a:pt x="227846" y="160338"/>
                </a:cubicBezTo>
                <a:close/>
                <a:moveTo>
                  <a:pt x="42069" y="160338"/>
                </a:moveTo>
                <a:lnTo>
                  <a:pt x="136237" y="160338"/>
                </a:lnTo>
                <a:cubicBezTo>
                  <a:pt x="138762" y="160338"/>
                  <a:pt x="140927" y="162536"/>
                  <a:pt x="140927" y="165100"/>
                </a:cubicBezTo>
                <a:cubicBezTo>
                  <a:pt x="140927" y="167298"/>
                  <a:pt x="138762" y="169496"/>
                  <a:pt x="136237" y="169496"/>
                </a:cubicBezTo>
                <a:lnTo>
                  <a:pt x="42069" y="169496"/>
                </a:lnTo>
                <a:cubicBezTo>
                  <a:pt x="39904" y="169496"/>
                  <a:pt x="38100" y="167298"/>
                  <a:pt x="38100" y="165100"/>
                </a:cubicBezTo>
                <a:cubicBezTo>
                  <a:pt x="38100" y="162536"/>
                  <a:pt x="39904" y="160338"/>
                  <a:pt x="42069" y="160338"/>
                </a:cubicBezTo>
                <a:close/>
                <a:moveTo>
                  <a:pt x="227846" y="119063"/>
                </a:moveTo>
                <a:lnTo>
                  <a:pt x="263187" y="119063"/>
                </a:lnTo>
                <a:cubicBezTo>
                  <a:pt x="265738" y="119063"/>
                  <a:pt x="267924" y="121261"/>
                  <a:pt x="267924" y="123825"/>
                </a:cubicBezTo>
                <a:cubicBezTo>
                  <a:pt x="267924" y="126390"/>
                  <a:pt x="265738" y="128221"/>
                  <a:pt x="263187" y="128221"/>
                </a:cubicBezTo>
                <a:lnTo>
                  <a:pt x="227846" y="128221"/>
                </a:lnTo>
                <a:cubicBezTo>
                  <a:pt x="225660" y="128221"/>
                  <a:pt x="223838" y="126390"/>
                  <a:pt x="223838" y="123825"/>
                </a:cubicBezTo>
                <a:cubicBezTo>
                  <a:pt x="223838" y="121261"/>
                  <a:pt x="225660" y="119063"/>
                  <a:pt x="227846" y="119063"/>
                </a:cubicBezTo>
                <a:close/>
                <a:moveTo>
                  <a:pt x="128107" y="119063"/>
                </a:moveTo>
                <a:lnTo>
                  <a:pt x="165580" y="119063"/>
                </a:lnTo>
                <a:cubicBezTo>
                  <a:pt x="168078" y="119063"/>
                  <a:pt x="169506" y="121261"/>
                  <a:pt x="169506" y="123825"/>
                </a:cubicBezTo>
                <a:cubicBezTo>
                  <a:pt x="169506" y="126390"/>
                  <a:pt x="168078" y="128221"/>
                  <a:pt x="165580" y="128221"/>
                </a:cubicBezTo>
                <a:lnTo>
                  <a:pt x="128107" y="128221"/>
                </a:lnTo>
                <a:cubicBezTo>
                  <a:pt x="125609" y="128221"/>
                  <a:pt x="123825" y="126390"/>
                  <a:pt x="123825" y="123825"/>
                </a:cubicBezTo>
                <a:cubicBezTo>
                  <a:pt x="123825" y="121261"/>
                  <a:pt x="125609" y="119063"/>
                  <a:pt x="128107" y="119063"/>
                </a:cubicBezTo>
                <a:close/>
                <a:moveTo>
                  <a:pt x="42055" y="119063"/>
                </a:moveTo>
                <a:lnTo>
                  <a:pt x="98513" y="119063"/>
                </a:lnTo>
                <a:cubicBezTo>
                  <a:pt x="100671" y="119063"/>
                  <a:pt x="102828" y="121261"/>
                  <a:pt x="102828" y="123825"/>
                </a:cubicBezTo>
                <a:cubicBezTo>
                  <a:pt x="102828" y="126390"/>
                  <a:pt x="100671" y="128221"/>
                  <a:pt x="98513" y="128221"/>
                </a:cubicBezTo>
                <a:lnTo>
                  <a:pt x="42055" y="128221"/>
                </a:lnTo>
                <a:cubicBezTo>
                  <a:pt x="39898" y="128221"/>
                  <a:pt x="38100" y="126390"/>
                  <a:pt x="38100" y="123825"/>
                </a:cubicBezTo>
                <a:cubicBezTo>
                  <a:pt x="38100" y="121261"/>
                  <a:pt x="39898" y="119063"/>
                  <a:pt x="42055" y="119063"/>
                </a:cubicBezTo>
                <a:close/>
                <a:moveTo>
                  <a:pt x="102754" y="80963"/>
                </a:moveTo>
                <a:lnTo>
                  <a:pt x="165533" y="80963"/>
                </a:lnTo>
                <a:cubicBezTo>
                  <a:pt x="168059" y="80963"/>
                  <a:pt x="169502" y="82286"/>
                  <a:pt x="169502" y="84601"/>
                </a:cubicBezTo>
                <a:cubicBezTo>
                  <a:pt x="169502" y="86916"/>
                  <a:pt x="168059" y="88569"/>
                  <a:pt x="165533" y="88569"/>
                </a:cubicBezTo>
                <a:lnTo>
                  <a:pt x="102754" y="88569"/>
                </a:lnTo>
                <a:cubicBezTo>
                  <a:pt x="100229" y="88569"/>
                  <a:pt x="98425" y="86916"/>
                  <a:pt x="98425" y="84601"/>
                </a:cubicBezTo>
                <a:cubicBezTo>
                  <a:pt x="98425" y="82286"/>
                  <a:pt x="100229" y="80963"/>
                  <a:pt x="102754" y="80963"/>
                </a:cubicBezTo>
                <a:close/>
                <a:moveTo>
                  <a:pt x="41998" y="80963"/>
                </a:moveTo>
                <a:lnTo>
                  <a:pt x="72827" y="80963"/>
                </a:lnTo>
                <a:cubicBezTo>
                  <a:pt x="75307" y="80963"/>
                  <a:pt x="77433" y="82286"/>
                  <a:pt x="77433" y="84601"/>
                </a:cubicBezTo>
                <a:cubicBezTo>
                  <a:pt x="77433" y="86916"/>
                  <a:pt x="75307" y="88569"/>
                  <a:pt x="72827" y="88569"/>
                </a:cubicBezTo>
                <a:lnTo>
                  <a:pt x="41998" y="88569"/>
                </a:lnTo>
                <a:cubicBezTo>
                  <a:pt x="39872" y="88569"/>
                  <a:pt x="38100" y="86916"/>
                  <a:pt x="38100" y="84601"/>
                </a:cubicBezTo>
                <a:cubicBezTo>
                  <a:pt x="38100" y="82286"/>
                  <a:pt x="39872" y="80963"/>
                  <a:pt x="41998" y="80963"/>
                </a:cubicBezTo>
                <a:close/>
                <a:moveTo>
                  <a:pt x="123814" y="39688"/>
                </a:moveTo>
                <a:lnTo>
                  <a:pt x="165477" y="39688"/>
                </a:lnTo>
                <a:cubicBezTo>
                  <a:pt x="168035" y="39688"/>
                  <a:pt x="169497" y="41593"/>
                  <a:pt x="169497" y="44260"/>
                </a:cubicBezTo>
                <a:cubicBezTo>
                  <a:pt x="169497" y="46927"/>
                  <a:pt x="168035" y="48832"/>
                  <a:pt x="165477" y="48832"/>
                </a:cubicBezTo>
                <a:lnTo>
                  <a:pt x="123814" y="48832"/>
                </a:lnTo>
                <a:cubicBezTo>
                  <a:pt x="121256" y="48832"/>
                  <a:pt x="119063" y="46927"/>
                  <a:pt x="119063" y="44260"/>
                </a:cubicBezTo>
                <a:cubicBezTo>
                  <a:pt x="119063" y="41593"/>
                  <a:pt x="121256" y="39688"/>
                  <a:pt x="123814" y="39688"/>
                </a:cubicBezTo>
                <a:close/>
                <a:moveTo>
                  <a:pt x="42059" y="39688"/>
                </a:moveTo>
                <a:lnTo>
                  <a:pt x="94973" y="39688"/>
                </a:lnTo>
                <a:cubicBezTo>
                  <a:pt x="97493" y="39688"/>
                  <a:pt x="99653" y="41593"/>
                  <a:pt x="99653" y="44260"/>
                </a:cubicBezTo>
                <a:cubicBezTo>
                  <a:pt x="99653" y="46927"/>
                  <a:pt x="97493" y="48832"/>
                  <a:pt x="94973" y="48832"/>
                </a:cubicBezTo>
                <a:lnTo>
                  <a:pt x="42059" y="48832"/>
                </a:lnTo>
                <a:cubicBezTo>
                  <a:pt x="39900" y="48832"/>
                  <a:pt x="38100" y="46927"/>
                  <a:pt x="38100" y="44260"/>
                </a:cubicBezTo>
                <a:cubicBezTo>
                  <a:pt x="38100" y="41593"/>
                  <a:pt x="39900" y="39688"/>
                  <a:pt x="42059" y="39688"/>
                </a:cubicBezTo>
                <a:close/>
                <a:moveTo>
                  <a:pt x="27719" y="9000"/>
                </a:moveTo>
                <a:cubicBezTo>
                  <a:pt x="17279" y="9000"/>
                  <a:pt x="8640" y="17279"/>
                  <a:pt x="8640" y="28079"/>
                </a:cubicBezTo>
                <a:lnTo>
                  <a:pt x="8640" y="243714"/>
                </a:lnTo>
                <a:lnTo>
                  <a:pt x="50759" y="200515"/>
                </a:lnTo>
                <a:cubicBezTo>
                  <a:pt x="51479" y="199795"/>
                  <a:pt x="52558" y="199435"/>
                  <a:pt x="53998" y="199435"/>
                </a:cubicBezTo>
                <a:lnTo>
                  <a:pt x="180715" y="199435"/>
                </a:lnTo>
                <a:cubicBezTo>
                  <a:pt x="191155" y="199435"/>
                  <a:pt x="199795" y="190795"/>
                  <a:pt x="199795" y="180355"/>
                </a:cubicBezTo>
                <a:lnTo>
                  <a:pt x="199795" y="28079"/>
                </a:lnTo>
                <a:cubicBezTo>
                  <a:pt x="199795" y="17279"/>
                  <a:pt x="191155" y="9000"/>
                  <a:pt x="180715" y="9000"/>
                </a:cubicBezTo>
                <a:lnTo>
                  <a:pt x="27719" y="9000"/>
                </a:lnTo>
                <a:close/>
                <a:moveTo>
                  <a:pt x="27719" y="0"/>
                </a:moveTo>
                <a:lnTo>
                  <a:pt x="180715" y="0"/>
                </a:lnTo>
                <a:cubicBezTo>
                  <a:pt x="196195" y="0"/>
                  <a:pt x="208435" y="12599"/>
                  <a:pt x="208435" y="28079"/>
                </a:cubicBezTo>
                <a:lnTo>
                  <a:pt x="208435" y="180355"/>
                </a:lnTo>
                <a:cubicBezTo>
                  <a:pt x="208435" y="195835"/>
                  <a:pt x="196195" y="208435"/>
                  <a:pt x="180715" y="208435"/>
                </a:cubicBezTo>
                <a:lnTo>
                  <a:pt x="110157" y="208435"/>
                </a:lnTo>
                <a:lnTo>
                  <a:pt x="110157" y="219595"/>
                </a:lnTo>
                <a:cubicBezTo>
                  <a:pt x="110157" y="230035"/>
                  <a:pt x="118797" y="238674"/>
                  <a:pt x="128877" y="238674"/>
                </a:cubicBezTo>
                <a:lnTo>
                  <a:pt x="243714" y="238674"/>
                </a:lnTo>
                <a:cubicBezTo>
                  <a:pt x="244794" y="238674"/>
                  <a:pt x="246234" y="239034"/>
                  <a:pt x="246954" y="239754"/>
                </a:cubicBezTo>
                <a:lnTo>
                  <a:pt x="281153" y="275394"/>
                </a:lnTo>
                <a:lnTo>
                  <a:pt x="281153" y="107997"/>
                </a:lnTo>
                <a:cubicBezTo>
                  <a:pt x="281153" y="97197"/>
                  <a:pt x="273234" y="88558"/>
                  <a:pt x="262434" y="88558"/>
                </a:cubicBezTo>
                <a:lnTo>
                  <a:pt x="227515" y="88558"/>
                </a:lnTo>
                <a:cubicBezTo>
                  <a:pt x="225355" y="88558"/>
                  <a:pt x="223554" y="86758"/>
                  <a:pt x="223554" y="84238"/>
                </a:cubicBezTo>
                <a:cubicBezTo>
                  <a:pt x="223554" y="81718"/>
                  <a:pt x="225355" y="80278"/>
                  <a:pt x="227515" y="80278"/>
                </a:cubicBezTo>
                <a:lnTo>
                  <a:pt x="262434" y="80278"/>
                </a:lnTo>
                <a:cubicBezTo>
                  <a:pt x="277914" y="80278"/>
                  <a:pt x="290153" y="92518"/>
                  <a:pt x="290153" y="107997"/>
                </a:cubicBezTo>
                <a:lnTo>
                  <a:pt x="290153" y="285833"/>
                </a:lnTo>
                <a:cubicBezTo>
                  <a:pt x="290153" y="287993"/>
                  <a:pt x="289433" y="289433"/>
                  <a:pt x="287633" y="289793"/>
                </a:cubicBezTo>
                <a:cubicBezTo>
                  <a:pt x="286913" y="290153"/>
                  <a:pt x="286553" y="290153"/>
                  <a:pt x="286193" y="290153"/>
                </a:cubicBezTo>
                <a:cubicBezTo>
                  <a:pt x="284753" y="290153"/>
                  <a:pt x="283673" y="289793"/>
                  <a:pt x="282953" y="289073"/>
                </a:cubicBezTo>
                <a:lnTo>
                  <a:pt x="242274" y="246954"/>
                </a:lnTo>
                <a:lnTo>
                  <a:pt x="128877" y="246954"/>
                </a:lnTo>
                <a:cubicBezTo>
                  <a:pt x="113757" y="246954"/>
                  <a:pt x="101157" y="234355"/>
                  <a:pt x="101157" y="219595"/>
                </a:cubicBezTo>
                <a:lnTo>
                  <a:pt x="101157" y="208435"/>
                </a:lnTo>
                <a:lnTo>
                  <a:pt x="55438" y="208435"/>
                </a:lnTo>
                <a:lnTo>
                  <a:pt x="7560" y="257754"/>
                </a:lnTo>
                <a:cubicBezTo>
                  <a:pt x="6840" y="258474"/>
                  <a:pt x="5400" y="258834"/>
                  <a:pt x="4320" y="258834"/>
                </a:cubicBezTo>
                <a:cubicBezTo>
                  <a:pt x="3960" y="258834"/>
                  <a:pt x="3240" y="258834"/>
                  <a:pt x="2520" y="258474"/>
                </a:cubicBezTo>
                <a:cubicBezTo>
                  <a:pt x="1080" y="257754"/>
                  <a:pt x="0" y="255954"/>
                  <a:pt x="0" y="254514"/>
                </a:cubicBezTo>
                <a:lnTo>
                  <a:pt x="0" y="28079"/>
                </a:lnTo>
                <a:cubicBezTo>
                  <a:pt x="0" y="12599"/>
                  <a:pt x="12239" y="0"/>
                  <a:pt x="27719" y="0"/>
                </a:cubicBezTo>
                <a:close/>
              </a:path>
            </a:pathLst>
          </a:custGeom>
          <a:solidFill>
            <a:schemeClr val="bg1"/>
          </a:solidFill>
          <a:ln>
            <a:noFill/>
          </a:ln>
          <a:effectLst/>
        </p:spPr>
        <p:txBody>
          <a:bodyPr anchor="ctr"/>
          <a:lstStyle/>
          <a:p>
            <a:endParaRPr lang="en-GB" sz="567" dirty="0">
              <a:latin typeface="+mj-lt"/>
            </a:endParaRPr>
          </a:p>
        </p:txBody>
      </p:sp>
      <p:sp>
        <p:nvSpPr>
          <p:cNvPr id="29" name="Freeform 1069">
            <a:extLst>
              <a:ext uri="{FF2B5EF4-FFF2-40B4-BE49-F238E27FC236}">
                <a16:creationId xmlns="" xmlns:p14="http://schemas.microsoft.com/office/powerpoint/2010/main" xmlns:a16="http://schemas.microsoft.com/office/drawing/2014/main" id="{54D006C3-46D1-449E-9665-E6D40756125F}"/>
              </a:ext>
            </a:extLst>
          </p:cNvPr>
          <p:cNvSpPr>
            <a:spLocks noChangeAspect="1" noChangeArrowheads="1"/>
          </p:cNvSpPr>
          <p:nvPr/>
        </p:nvSpPr>
        <p:spPr bwMode="auto">
          <a:xfrm>
            <a:off x="6854346" y="2372750"/>
            <a:ext cx="284998" cy="303225"/>
          </a:xfrm>
          <a:custGeom>
            <a:avLst/>
            <a:gdLst>
              <a:gd name="T0" fmla="*/ 245193 w 272690"/>
              <a:gd name="T1" fmla="*/ 240308 h 290153"/>
              <a:gd name="T2" fmla="*/ 245193 w 272690"/>
              <a:gd name="T3" fmla="*/ 249490 h 290153"/>
              <a:gd name="T4" fmla="*/ 122560 w 272690"/>
              <a:gd name="T5" fmla="*/ 244715 h 290153"/>
              <a:gd name="T6" fmla="*/ 165452 w 272690"/>
              <a:gd name="T7" fmla="*/ 198931 h 290153"/>
              <a:gd name="T8" fmla="*/ 249535 w 272690"/>
              <a:gd name="T9" fmla="*/ 203704 h 290153"/>
              <a:gd name="T10" fmla="*/ 165452 w 272690"/>
              <a:gd name="T11" fmla="*/ 208112 h 290153"/>
              <a:gd name="T12" fmla="*/ 165452 w 272690"/>
              <a:gd name="T13" fmla="*/ 198931 h 290153"/>
              <a:gd name="T14" fmla="*/ 245214 w 272690"/>
              <a:gd name="T15" fmla="*/ 159144 h 290153"/>
              <a:gd name="T16" fmla="*/ 245214 w 272690"/>
              <a:gd name="T17" fmla="*/ 168311 h 290153"/>
              <a:gd name="T18" fmla="*/ 170311 w 272690"/>
              <a:gd name="T19" fmla="*/ 163728 h 290153"/>
              <a:gd name="T20" fmla="*/ 57371 w 272690"/>
              <a:gd name="T21" fmla="*/ 125213 h 290153"/>
              <a:gd name="T22" fmla="*/ 61666 w 272690"/>
              <a:gd name="T23" fmla="*/ 133144 h 290153"/>
              <a:gd name="T24" fmla="*/ 80638 w 272690"/>
              <a:gd name="T25" fmla="*/ 199107 h 290153"/>
              <a:gd name="T26" fmla="*/ 99611 w 272690"/>
              <a:gd name="T27" fmla="*/ 133144 h 290153"/>
              <a:gd name="T28" fmla="*/ 104264 w 272690"/>
              <a:gd name="T29" fmla="*/ 125213 h 290153"/>
              <a:gd name="T30" fmla="*/ 80638 w 272690"/>
              <a:gd name="T31" fmla="*/ 208119 h 290153"/>
              <a:gd name="T32" fmla="*/ 57371 w 272690"/>
              <a:gd name="T33" fmla="*/ 125213 h 290153"/>
              <a:gd name="T34" fmla="*/ 245204 w 272690"/>
              <a:gd name="T35" fmla="*/ 117767 h 290153"/>
              <a:gd name="T36" fmla="*/ 245204 w 272690"/>
              <a:gd name="T37" fmla="*/ 126933 h 290153"/>
              <a:gd name="T38" fmla="*/ 160761 w 272690"/>
              <a:gd name="T39" fmla="*/ 121968 h 290153"/>
              <a:gd name="T40" fmla="*/ 80603 w 272690"/>
              <a:gd name="T41" fmla="*/ 111401 h 290153"/>
              <a:gd name="T42" fmla="*/ 85570 w 272690"/>
              <a:gd name="T43" fmla="*/ 136960 h 290153"/>
              <a:gd name="T44" fmla="*/ 76402 w 272690"/>
              <a:gd name="T45" fmla="*/ 136960 h 290153"/>
              <a:gd name="T46" fmla="*/ 80603 w 272690"/>
              <a:gd name="T47" fmla="*/ 111401 h 290153"/>
              <a:gd name="T48" fmla="*/ 9017 w 272690"/>
              <a:gd name="T49" fmla="*/ 163120 h 290153"/>
              <a:gd name="T50" fmla="*/ 152937 w 272690"/>
              <a:gd name="T51" fmla="*/ 163120 h 290153"/>
              <a:gd name="T52" fmla="*/ 126901 w 272690"/>
              <a:gd name="T53" fmla="*/ 76390 h 290153"/>
              <a:gd name="T54" fmla="*/ 249534 w 272690"/>
              <a:gd name="T55" fmla="*/ 81355 h 290153"/>
              <a:gd name="T56" fmla="*/ 126901 w 272690"/>
              <a:gd name="T57" fmla="*/ 85556 h 290153"/>
              <a:gd name="T58" fmla="*/ 126901 w 272690"/>
              <a:gd name="T59" fmla="*/ 76390 h 290153"/>
              <a:gd name="T60" fmla="*/ 85486 w 272690"/>
              <a:gd name="T61" fmla="*/ 51246 h 290153"/>
              <a:gd name="T62" fmla="*/ 161594 w 272690"/>
              <a:gd name="T63" fmla="*/ 163120 h 290153"/>
              <a:gd name="T64" fmla="*/ 85486 w 272690"/>
              <a:gd name="T65" fmla="*/ 274995 h 290153"/>
              <a:gd name="T66" fmla="*/ 257180 w 272690"/>
              <a:gd name="T67" fmla="*/ 282212 h 290153"/>
              <a:gd name="T68" fmla="*/ 264394 w 272690"/>
              <a:gd name="T69" fmla="*/ 51246 h 290153"/>
              <a:gd name="T70" fmla="*/ 92699 w 272690"/>
              <a:gd name="T71" fmla="*/ 44028 h 290153"/>
              <a:gd name="T72" fmla="*/ 144280 w 272690"/>
              <a:gd name="T73" fmla="*/ 22013 h 290153"/>
              <a:gd name="T74" fmla="*/ 205600 w 272690"/>
              <a:gd name="T75" fmla="*/ 35005 h 290153"/>
              <a:gd name="T76" fmla="*/ 192615 w 272690"/>
              <a:gd name="T77" fmla="*/ 8662 h 290153"/>
              <a:gd name="T78" fmla="*/ 157265 w 272690"/>
              <a:gd name="T79" fmla="*/ 0 h 290153"/>
              <a:gd name="T80" fmla="*/ 214617 w 272690"/>
              <a:gd name="T81" fmla="*/ 22013 h 290153"/>
              <a:gd name="T82" fmla="*/ 257180 w 272690"/>
              <a:gd name="T83" fmla="*/ 35005 h 290153"/>
              <a:gd name="T84" fmla="*/ 273410 w 272690"/>
              <a:gd name="T85" fmla="*/ 274995 h 290153"/>
              <a:gd name="T86" fmla="*/ 92699 w 272690"/>
              <a:gd name="T87" fmla="*/ 290873 h 290153"/>
              <a:gd name="T88" fmla="*/ 76828 w 272690"/>
              <a:gd name="T89" fmla="*/ 243236 h 290153"/>
              <a:gd name="T90" fmla="*/ 76828 w 272690"/>
              <a:gd name="T91" fmla="*/ 82642 h 290153"/>
              <a:gd name="T92" fmla="*/ 92699 w 272690"/>
              <a:gd name="T93" fmla="*/ 35005 h 290153"/>
              <a:gd name="T94" fmla="*/ 135262 w 272690"/>
              <a:gd name="T95" fmla="*/ 22013 h 290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2690" h="290153">
                <a:moveTo>
                  <a:pt x="126567" y="239713"/>
                </a:moveTo>
                <a:lnTo>
                  <a:pt x="244547" y="239713"/>
                </a:lnTo>
                <a:cubicBezTo>
                  <a:pt x="246712" y="239713"/>
                  <a:pt x="248876" y="241545"/>
                  <a:pt x="248876" y="244109"/>
                </a:cubicBezTo>
                <a:cubicBezTo>
                  <a:pt x="248876" y="246307"/>
                  <a:pt x="246712" y="248872"/>
                  <a:pt x="244547" y="248872"/>
                </a:cubicBezTo>
                <a:lnTo>
                  <a:pt x="126567" y="248872"/>
                </a:lnTo>
                <a:cubicBezTo>
                  <a:pt x="124402" y="248872"/>
                  <a:pt x="122237" y="246307"/>
                  <a:pt x="122237" y="244109"/>
                </a:cubicBezTo>
                <a:cubicBezTo>
                  <a:pt x="122237" y="241545"/>
                  <a:pt x="124402" y="239713"/>
                  <a:pt x="126567" y="239713"/>
                </a:cubicBezTo>
                <a:close/>
                <a:moveTo>
                  <a:pt x="165016" y="198438"/>
                </a:moveTo>
                <a:lnTo>
                  <a:pt x="244558" y="198438"/>
                </a:lnTo>
                <a:cubicBezTo>
                  <a:pt x="246718" y="198438"/>
                  <a:pt x="248877" y="200636"/>
                  <a:pt x="248877" y="203200"/>
                </a:cubicBezTo>
                <a:cubicBezTo>
                  <a:pt x="248877" y="205765"/>
                  <a:pt x="246718" y="207596"/>
                  <a:pt x="244558" y="207596"/>
                </a:cubicBezTo>
                <a:lnTo>
                  <a:pt x="165016" y="207596"/>
                </a:lnTo>
                <a:cubicBezTo>
                  <a:pt x="162497" y="207596"/>
                  <a:pt x="160337" y="205765"/>
                  <a:pt x="160337" y="203200"/>
                </a:cubicBezTo>
                <a:cubicBezTo>
                  <a:pt x="160337" y="200636"/>
                  <a:pt x="162497" y="198438"/>
                  <a:pt x="165016" y="198438"/>
                </a:cubicBezTo>
                <a:close/>
                <a:moveTo>
                  <a:pt x="174531" y="158750"/>
                </a:moveTo>
                <a:lnTo>
                  <a:pt x="244568" y="158750"/>
                </a:lnTo>
                <a:cubicBezTo>
                  <a:pt x="246723" y="158750"/>
                  <a:pt x="248878" y="160655"/>
                  <a:pt x="248878" y="163322"/>
                </a:cubicBezTo>
                <a:cubicBezTo>
                  <a:pt x="248878" y="165608"/>
                  <a:pt x="246723" y="167894"/>
                  <a:pt x="244568" y="167894"/>
                </a:cubicBezTo>
                <a:lnTo>
                  <a:pt x="174531" y="167894"/>
                </a:lnTo>
                <a:cubicBezTo>
                  <a:pt x="171658" y="167894"/>
                  <a:pt x="169862" y="165608"/>
                  <a:pt x="169862" y="163322"/>
                </a:cubicBezTo>
                <a:cubicBezTo>
                  <a:pt x="169862" y="160655"/>
                  <a:pt x="171658" y="158750"/>
                  <a:pt x="174531" y="158750"/>
                </a:cubicBezTo>
                <a:close/>
                <a:moveTo>
                  <a:pt x="57219" y="124903"/>
                </a:moveTo>
                <a:cubicBezTo>
                  <a:pt x="59005" y="123825"/>
                  <a:pt x="61504" y="124544"/>
                  <a:pt x="63289" y="126701"/>
                </a:cubicBezTo>
                <a:cubicBezTo>
                  <a:pt x="64360" y="128859"/>
                  <a:pt x="64003" y="131016"/>
                  <a:pt x="61504" y="132814"/>
                </a:cubicBezTo>
                <a:cubicBezTo>
                  <a:pt x="51507" y="139286"/>
                  <a:pt x="45080" y="150792"/>
                  <a:pt x="45080" y="163017"/>
                </a:cubicBezTo>
                <a:cubicBezTo>
                  <a:pt x="45080" y="182793"/>
                  <a:pt x="61147" y="198614"/>
                  <a:pt x="80426" y="198614"/>
                </a:cubicBezTo>
                <a:cubicBezTo>
                  <a:pt x="100420" y="198614"/>
                  <a:pt x="116129" y="182793"/>
                  <a:pt x="116129" y="163017"/>
                </a:cubicBezTo>
                <a:cubicBezTo>
                  <a:pt x="116129" y="150792"/>
                  <a:pt x="110060" y="139286"/>
                  <a:pt x="99349" y="132814"/>
                </a:cubicBezTo>
                <a:cubicBezTo>
                  <a:pt x="97564" y="131016"/>
                  <a:pt x="96492" y="128859"/>
                  <a:pt x="97921" y="126701"/>
                </a:cubicBezTo>
                <a:cubicBezTo>
                  <a:pt x="98992" y="124544"/>
                  <a:pt x="101848" y="123825"/>
                  <a:pt x="103990" y="124903"/>
                </a:cubicBezTo>
                <a:cubicBezTo>
                  <a:pt x="117200" y="133173"/>
                  <a:pt x="125055" y="147556"/>
                  <a:pt x="125055" y="163017"/>
                </a:cubicBezTo>
                <a:cubicBezTo>
                  <a:pt x="125055" y="187827"/>
                  <a:pt x="105061" y="207603"/>
                  <a:pt x="80426" y="207603"/>
                </a:cubicBezTo>
                <a:cubicBezTo>
                  <a:pt x="56148" y="207603"/>
                  <a:pt x="36512" y="187827"/>
                  <a:pt x="36512" y="163017"/>
                </a:cubicBezTo>
                <a:cubicBezTo>
                  <a:pt x="36512" y="147556"/>
                  <a:pt x="44009" y="133173"/>
                  <a:pt x="57219" y="124903"/>
                </a:cubicBezTo>
                <a:close/>
                <a:moveTo>
                  <a:pt x="165016" y="117475"/>
                </a:moveTo>
                <a:lnTo>
                  <a:pt x="244558" y="117475"/>
                </a:lnTo>
                <a:cubicBezTo>
                  <a:pt x="246718" y="117475"/>
                  <a:pt x="248877" y="118999"/>
                  <a:pt x="248877" y="121666"/>
                </a:cubicBezTo>
                <a:cubicBezTo>
                  <a:pt x="248877" y="124714"/>
                  <a:pt x="246718" y="126619"/>
                  <a:pt x="244558" y="126619"/>
                </a:cubicBezTo>
                <a:lnTo>
                  <a:pt x="165016" y="126619"/>
                </a:lnTo>
                <a:cubicBezTo>
                  <a:pt x="162497" y="126619"/>
                  <a:pt x="160337" y="124714"/>
                  <a:pt x="160337" y="121666"/>
                </a:cubicBezTo>
                <a:cubicBezTo>
                  <a:pt x="160337" y="118999"/>
                  <a:pt x="162497" y="117475"/>
                  <a:pt x="165016" y="117475"/>
                </a:cubicBezTo>
                <a:close/>
                <a:moveTo>
                  <a:pt x="80391" y="111125"/>
                </a:moveTo>
                <a:cubicBezTo>
                  <a:pt x="83058" y="111125"/>
                  <a:pt x="85344" y="113279"/>
                  <a:pt x="85344" y="115793"/>
                </a:cubicBezTo>
                <a:lnTo>
                  <a:pt x="85344" y="136620"/>
                </a:lnTo>
                <a:cubicBezTo>
                  <a:pt x="85344" y="139133"/>
                  <a:pt x="83058" y="140929"/>
                  <a:pt x="80391" y="140929"/>
                </a:cubicBezTo>
                <a:cubicBezTo>
                  <a:pt x="77724" y="140929"/>
                  <a:pt x="76200" y="139133"/>
                  <a:pt x="76200" y="136620"/>
                </a:cubicBezTo>
                <a:lnTo>
                  <a:pt x="76200" y="115793"/>
                </a:lnTo>
                <a:cubicBezTo>
                  <a:pt x="76200" y="113279"/>
                  <a:pt x="77724" y="111125"/>
                  <a:pt x="80391" y="111125"/>
                </a:cubicBezTo>
                <a:close/>
                <a:moveTo>
                  <a:pt x="80584" y="90718"/>
                </a:moveTo>
                <a:cubicBezTo>
                  <a:pt x="41011" y="90718"/>
                  <a:pt x="8993" y="123117"/>
                  <a:pt x="8993" y="162716"/>
                </a:cubicBezTo>
                <a:cubicBezTo>
                  <a:pt x="8993" y="202315"/>
                  <a:pt x="41011" y="234354"/>
                  <a:pt x="80584" y="234354"/>
                </a:cubicBezTo>
                <a:cubicBezTo>
                  <a:pt x="120156" y="234354"/>
                  <a:pt x="152534" y="202315"/>
                  <a:pt x="152534" y="162716"/>
                </a:cubicBezTo>
                <a:cubicBezTo>
                  <a:pt x="152534" y="123117"/>
                  <a:pt x="120156" y="90718"/>
                  <a:pt x="80584" y="90718"/>
                </a:cubicBezTo>
                <a:close/>
                <a:moveTo>
                  <a:pt x="126567" y="76200"/>
                </a:moveTo>
                <a:lnTo>
                  <a:pt x="244547" y="76200"/>
                </a:lnTo>
                <a:cubicBezTo>
                  <a:pt x="246712" y="76200"/>
                  <a:pt x="248876" y="78486"/>
                  <a:pt x="248876" y="81153"/>
                </a:cubicBezTo>
                <a:cubicBezTo>
                  <a:pt x="248876" y="83820"/>
                  <a:pt x="246712" y="85344"/>
                  <a:pt x="244547" y="85344"/>
                </a:cubicBezTo>
                <a:lnTo>
                  <a:pt x="126567" y="85344"/>
                </a:lnTo>
                <a:cubicBezTo>
                  <a:pt x="124402" y="85344"/>
                  <a:pt x="122237" y="83820"/>
                  <a:pt x="122237" y="81153"/>
                </a:cubicBezTo>
                <a:cubicBezTo>
                  <a:pt x="122237" y="78486"/>
                  <a:pt x="124402" y="76200"/>
                  <a:pt x="126567" y="76200"/>
                </a:cubicBezTo>
                <a:close/>
                <a:moveTo>
                  <a:pt x="92455" y="43919"/>
                </a:moveTo>
                <a:cubicBezTo>
                  <a:pt x="88498" y="43919"/>
                  <a:pt x="85260" y="46799"/>
                  <a:pt x="85260" y="51119"/>
                </a:cubicBezTo>
                <a:lnTo>
                  <a:pt x="85260" y="82438"/>
                </a:lnTo>
                <a:cubicBezTo>
                  <a:pt x="127352" y="84598"/>
                  <a:pt x="161168" y="119517"/>
                  <a:pt x="161168" y="162716"/>
                </a:cubicBezTo>
                <a:cubicBezTo>
                  <a:pt x="161168" y="205915"/>
                  <a:pt x="127352" y="240834"/>
                  <a:pt x="85260" y="242634"/>
                </a:cubicBezTo>
                <a:lnTo>
                  <a:pt x="85260" y="274314"/>
                </a:lnTo>
                <a:cubicBezTo>
                  <a:pt x="85260" y="278274"/>
                  <a:pt x="88498" y="281513"/>
                  <a:pt x="92455" y="281513"/>
                </a:cubicBezTo>
                <a:lnTo>
                  <a:pt x="256502" y="281513"/>
                </a:lnTo>
                <a:cubicBezTo>
                  <a:pt x="260459" y="281513"/>
                  <a:pt x="263697" y="278274"/>
                  <a:pt x="263697" y="274314"/>
                </a:cubicBezTo>
                <a:lnTo>
                  <a:pt x="263697" y="51119"/>
                </a:lnTo>
                <a:cubicBezTo>
                  <a:pt x="263697" y="46799"/>
                  <a:pt x="260459" y="43919"/>
                  <a:pt x="256502" y="43919"/>
                </a:cubicBezTo>
                <a:lnTo>
                  <a:pt x="92455" y="43919"/>
                </a:lnTo>
                <a:close/>
                <a:moveTo>
                  <a:pt x="156851" y="8640"/>
                </a:moveTo>
                <a:cubicBezTo>
                  <a:pt x="150016" y="8640"/>
                  <a:pt x="143900" y="14759"/>
                  <a:pt x="143900" y="21959"/>
                </a:cubicBezTo>
                <a:lnTo>
                  <a:pt x="143900" y="34919"/>
                </a:lnTo>
                <a:lnTo>
                  <a:pt x="205058" y="34919"/>
                </a:lnTo>
                <a:lnTo>
                  <a:pt x="205058" y="21959"/>
                </a:lnTo>
                <a:cubicBezTo>
                  <a:pt x="205058" y="14759"/>
                  <a:pt x="198942" y="8640"/>
                  <a:pt x="192107" y="8640"/>
                </a:cubicBezTo>
                <a:lnTo>
                  <a:pt x="156851" y="8640"/>
                </a:lnTo>
                <a:close/>
                <a:moveTo>
                  <a:pt x="156851" y="0"/>
                </a:moveTo>
                <a:lnTo>
                  <a:pt x="192107" y="0"/>
                </a:lnTo>
                <a:cubicBezTo>
                  <a:pt x="204338" y="0"/>
                  <a:pt x="214051" y="9720"/>
                  <a:pt x="214051" y="21959"/>
                </a:cubicBezTo>
                <a:lnTo>
                  <a:pt x="214051" y="34919"/>
                </a:lnTo>
                <a:lnTo>
                  <a:pt x="256502" y="34919"/>
                </a:lnTo>
                <a:cubicBezTo>
                  <a:pt x="265495" y="34919"/>
                  <a:pt x="272690" y="42479"/>
                  <a:pt x="272690" y="51119"/>
                </a:cubicBezTo>
                <a:lnTo>
                  <a:pt x="272690" y="274314"/>
                </a:lnTo>
                <a:cubicBezTo>
                  <a:pt x="272690" y="282593"/>
                  <a:pt x="265495" y="290153"/>
                  <a:pt x="256502" y="290153"/>
                </a:cubicBezTo>
                <a:lnTo>
                  <a:pt x="92455" y="290153"/>
                </a:lnTo>
                <a:cubicBezTo>
                  <a:pt x="83462" y="290153"/>
                  <a:pt x="76626" y="282593"/>
                  <a:pt x="76626" y="274314"/>
                </a:cubicBezTo>
                <a:lnTo>
                  <a:pt x="76626" y="242634"/>
                </a:lnTo>
                <a:cubicBezTo>
                  <a:pt x="33816" y="240834"/>
                  <a:pt x="0" y="205915"/>
                  <a:pt x="0" y="162716"/>
                </a:cubicBezTo>
                <a:cubicBezTo>
                  <a:pt x="0" y="119517"/>
                  <a:pt x="33816" y="84598"/>
                  <a:pt x="76626" y="82438"/>
                </a:cubicBezTo>
                <a:lnTo>
                  <a:pt x="76626" y="51119"/>
                </a:lnTo>
                <a:cubicBezTo>
                  <a:pt x="76626" y="42479"/>
                  <a:pt x="83462" y="34919"/>
                  <a:pt x="92455" y="34919"/>
                </a:cubicBezTo>
                <a:lnTo>
                  <a:pt x="134906" y="34919"/>
                </a:lnTo>
                <a:lnTo>
                  <a:pt x="134906" y="21959"/>
                </a:lnTo>
                <a:cubicBezTo>
                  <a:pt x="134906" y="9720"/>
                  <a:pt x="144620" y="0"/>
                  <a:pt x="156851" y="0"/>
                </a:cubicBezTo>
                <a:close/>
              </a:path>
            </a:pathLst>
          </a:custGeom>
          <a:solidFill>
            <a:schemeClr val="bg1"/>
          </a:solidFill>
          <a:ln>
            <a:noFill/>
          </a:ln>
          <a:effectLst/>
        </p:spPr>
        <p:txBody>
          <a:bodyPr anchor="ctr"/>
          <a:lstStyle/>
          <a:p>
            <a:endParaRPr lang="en-GB" sz="567" dirty="0">
              <a:latin typeface="+mj-lt"/>
            </a:endParaRPr>
          </a:p>
        </p:txBody>
      </p:sp>
      <p:sp>
        <p:nvSpPr>
          <p:cNvPr id="30" name="TextBox 81">
            <a:extLst>
              <a:ext uri="{FF2B5EF4-FFF2-40B4-BE49-F238E27FC236}">
                <a16:creationId xmlns="" xmlns:p14="http://schemas.microsoft.com/office/powerpoint/2010/main" xmlns:a16="http://schemas.microsoft.com/office/drawing/2014/main" id="{2E944CFC-D7A6-48C6-A89F-F5E803FF5CFF}"/>
              </a:ext>
            </a:extLst>
          </p:cNvPr>
          <p:cNvSpPr txBox="1"/>
          <p:nvPr/>
        </p:nvSpPr>
        <p:spPr>
          <a:xfrm>
            <a:off x="3684619" y="3435492"/>
            <a:ext cx="1109664" cy="461665"/>
          </a:xfrm>
          <a:prstGeom prst="rect">
            <a:avLst/>
          </a:prstGeom>
          <a:noFill/>
        </p:spPr>
        <p:txBody>
          <a:bodyPr wrap="none" rtlCol="0" anchor="ctr" anchorCtr="0">
            <a:spAutoFit/>
          </a:bodyPr>
          <a:lstStyle/>
          <a:p>
            <a:pPr algn="ctr"/>
            <a:r>
              <a:rPr lang="en-GB" sz="2400" b="1" dirty="0">
                <a:solidFill>
                  <a:srgbClr val="4472C4"/>
                </a:solidFill>
                <a:latin typeface="+mj-lt"/>
                <a:ea typeface="League Spartan" charset="0"/>
                <a:cs typeface="Poppins" pitchFamily="2" charset="77"/>
              </a:rPr>
              <a:t>Identificar</a:t>
            </a:r>
          </a:p>
        </p:txBody>
      </p:sp>
      <p:sp>
        <p:nvSpPr>
          <p:cNvPr id="31" name="TextBox 82">
            <a:extLst>
              <a:ext uri="{FF2B5EF4-FFF2-40B4-BE49-F238E27FC236}">
                <a16:creationId xmlns="" xmlns:p14="http://schemas.microsoft.com/office/powerpoint/2010/main" xmlns:a16="http://schemas.microsoft.com/office/drawing/2014/main" id="{3CFFDFE7-760A-433E-96D8-6CE53598A77E}"/>
              </a:ext>
            </a:extLst>
          </p:cNvPr>
          <p:cNvSpPr txBox="1"/>
          <p:nvPr/>
        </p:nvSpPr>
        <p:spPr>
          <a:xfrm>
            <a:off x="5133784" y="3428353"/>
            <a:ext cx="980461" cy="461665"/>
          </a:xfrm>
          <a:prstGeom prst="rect">
            <a:avLst/>
          </a:prstGeom>
          <a:noFill/>
        </p:spPr>
        <p:txBody>
          <a:bodyPr wrap="none" rtlCol="0" anchor="ctr" anchorCtr="0">
            <a:spAutoFit/>
          </a:bodyPr>
          <a:lstStyle/>
          <a:p>
            <a:pPr algn="ctr"/>
            <a:r>
              <a:rPr lang="en-GB" sz="2400" b="1" dirty="0">
                <a:solidFill>
                  <a:schemeClr val="accent2">
                    <a:lumMod val="75000"/>
                  </a:schemeClr>
                </a:solidFill>
                <a:latin typeface="+mj-lt"/>
                <a:ea typeface="League Spartan" charset="0"/>
                <a:cs typeface="Poppins" pitchFamily="2" charset="77"/>
              </a:rPr>
              <a:t>Crear</a:t>
            </a:r>
          </a:p>
        </p:txBody>
      </p:sp>
      <p:sp>
        <p:nvSpPr>
          <p:cNvPr id="32" name="TextBox 83">
            <a:extLst>
              <a:ext uri="{FF2B5EF4-FFF2-40B4-BE49-F238E27FC236}">
                <a16:creationId xmlns="" xmlns:p14="http://schemas.microsoft.com/office/powerpoint/2010/main" xmlns:a16="http://schemas.microsoft.com/office/drawing/2014/main" id="{8B1A15E8-C1F5-4BE3-895C-995AF5BFF3A0}"/>
              </a:ext>
            </a:extLst>
          </p:cNvPr>
          <p:cNvSpPr txBox="1"/>
          <p:nvPr/>
        </p:nvSpPr>
        <p:spPr>
          <a:xfrm>
            <a:off x="6407286" y="3435492"/>
            <a:ext cx="1206164" cy="461665"/>
          </a:xfrm>
          <a:prstGeom prst="rect">
            <a:avLst/>
          </a:prstGeom>
          <a:noFill/>
        </p:spPr>
        <p:txBody>
          <a:bodyPr wrap="none" rtlCol="0" anchor="ctr" anchorCtr="0">
            <a:spAutoFit/>
          </a:bodyPr>
          <a:lstStyle/>
          <a:p>
            <a:pPr algn="ctr"/>
            <a:r>
              <a:rPr lang="en-GB" sz="2400" b="1" dirty="0">
                <a:solidFill>
                  <a:schemeClr val="tx2"/>
                </a:solidFill>
                <a:latin typeface="+mj-lt"/>
                <a:ea typeface="League Spartan" charset="0"/>
                <a:cs typeface="Poppins" pitchFamily="2" charset="77"/>
              </a:rPr>
              <a:t>Evaluar</a:t>
            </a:r>
          </a:p>
        </p:txBody>
      </p:sp>
      <p:sp>
        <p:nvSpPr>
          <p:cNvPr id="34" name="TextBox 84">
            <a:extLst>
              <a:ext uri="{FF2B5EF4-FFF2-40B4-BE49-F238E27FC236}">
                <a16:creationId xmlns="" xmlns:p14="http://schemas.microsoft.com/office/powerpoint/2010/main" xmlns:a16="http://schemas.microsoft.com/office/drawing/2014/main" id="{0D97FBEF-692F-4679-AC80-D7BE6F74EE2E}"/>
              </a:ext>
            </a:extLst>
          </p:cNvPr>
          <p:cNvSpPr txBox="1"/>
          <p:nvPr/>
        </p:nvSpPr>
        <p:spPr>
          <a:xfrm>
            <a:off x="7850165" y="3435492"/>
            <a:ext cx="1091325" cy="461665"/>
          </a:xfrm>
          <a:prstGeom prst="rect">
            <a:avLst/>
          </a:prstGeom>
          <a:noFill/>
        </p:spPr>
        <p:txBody>
          <a:bodyPr wrap="none" rtlCol="0" anchor="ctr" anchorCtr="0">
            <a:spAutoFit/>
          </a:bodyPr>
          <a:lstStyle/>
          <a:p>
            <a:pPr algn="ctr"/>
            <a:r>
              <a:rPr lang="en-GB" sz="2400" b="1" dirty="0">
                <a:solidFill>
                  <a:schemeClr val="accent4">
                    <a:lumMod val="75000"/>
                  </a:schemeClr>
                </a:solidFill>
                <a:latin typeface="+mj-lt"/>
                <a:ea typeface="League Spartan" charset="0"/>
                <a:cs typeface="Poppins" pitchFamily="2" charset="77"/>
              </a:rPr>
              <a:t>Cambiar</a:t>
            </a:r>
          </a:p>
        </p:txBody>
      </p:sp>
      <p:sp>
        <p:nvSpPr>
          <p:cNvPr id="35" name="TextBox 85">
            <a:extLst>
              <a:ext uri="{FF2B5EF4-FFF2-40B4-BE49-F238E27FC236}">
                <a16:creationId xmlns="" xmlns:p14="http://schemas.microsoft.com/office/powerpoint/2010/main" xmlns:a16="http://schemas.microsoft.com/office/drawing/2014/main" id="{E73DC6AA-8999-4201-9547-57BE264EC424}"/>
              </a:ext>
            </a:extLst>
          </p:cNvPr>
          <p:cNvSpPr txBox="1"/>
          <p:nvPr/>
        </p:nvSpPr>
        <p:spPr>
          <a:xfrm>
            <a:off x="9295416" y="3435492"/>
            <a:ext cx="971741" cy="461665"/>
          </a:xfrm>
          <a:prstGeom prst="rect">
            <a:avLst/>
          </a:prstGeom>
          <a:noFill/>
        </p:spPr>
        <p:txBody>
          <a:bodyPr wrap="none" rtlCol="0" anchor="ctr" anchorCtr="0">
            <a:spAutoFit/>
          </a:bodyPr>
          <a:lstStyle/>
          <a:p>
            <a:pPr algn="ctr"/>
            <a:r>
              <a:rPr lang="en-GB" sz="2400" b="1" dirty="0">
                <a:solidFill>
                  <a:srgbClr val="4472C4"/>
                </a:solidFill>
                <a:latin typeface="+mj-lt"/>
                <a:ea typeface="League Spartan" charset="0"/>
                <a:cs typeface="Poppins" pitchFamily="2" charset="77"/>
              </a:rPr>
              <a:t>Evaluar</a:t>
            </a:r>
          </a:p>
        </p:txBody>
      </p:sp>
      <p:sp>
        <p:nvSpPr>
          <p:cNvPr id="36" name="Subtitle 2">
            <a:extLst>
              <a:ext uri="{FF2B5EF4-FFF2-40B4-BE49-F238E27FC236}">
                <a16:creationId xmlns="" xmlns:p14="http://schemas.microsoft.com/office/powerpoint/2010/main" xmlns:a16="http://schemas.microsoft.com/office/drawing/2014/main" id="{01C3EDEE-A0F7-4E17-968B-EDF0BDC665A0}"/>
              </a:ext>
            </a:extLst>
          </p:cNvPr>
          <p:cNvSpPr txBox="1">
            <a:spLocks/>
          </p:cNvSpPr>
          <p:nvPr/>
        </p:nvSpPr>
        <p:spPr>
          <a:xfrm>
            <a:off x="3560171" y="4488184"/>
            <a:ext cx="1351833" cy="13904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a:solidFill>
                  <a:schemeClr val="bg1"/>
                </a:solidFill>
                <a:latin typeface="+mj-lt"/>
                <a:ea typeface="Lato Light" panose="020F0502020204030203" pitchFamily="34" charset="0"/>
                <a:cs typeface="Mukta ExtraLight" panose="020B0000000000000000" pitchFamily="34" charset="77"/>
              </a:rPr>
              <a:t>Identificar un conjunto de KPIs relevantes para el seguimiento de una empresa o unidad de negocio</a:t>
            </a:r>
          </a:p>
        </p:txBody>
      </p:sp>
      <p:sp>
        <p:nvSpPr>
          <p:cNvPr id="38" name="Subtitle 2">
            <a:extLst>
              <a:ext uri="{FF2B5EF4-FFF2-40B4-BE49-F238E27FC236}">
                <a16:creationId xmlns="" xmlns:p14="http://schemas.microsoft.com/office/powerpoint/2010/main" xmlns:a16="http://schemas.microsoft.com/office/drawing/2014/main" id="{E6BB0F9F-4EA4-4B12-B67A-06561EDEC8AE}"/>
              </a:ext>
            </a:extLst>
          </p:cNvPr>
          <p:cNvSpPr txBox="1">
            <a:spLocks/>
          </p:cNvSpPr>
          <p:nvPr/>
        </p:nvSpPr>
        <p:spPr>
          <a:xfrm>
            <a:off x="4948992" y="4416408"/>
            <a:ext cx="1351833" cy="165203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a:solidFill>
                  <a:schemeClr val="bg1"/>
                </a:solidFill>
                <a:latin typeface="+mj-lt"/>
                <a:ea typeface="Lato Light" panose="020F0502020204030203" pitchFamily="34" charset="0"/>
                <a:cs typeface="Mukta ExtraLight" panose="020B0000000000000000" pitchFamily="34" charset="77"/>
              </a:rPr>
              <a:t>Crear cuadros de mando o scorecards para medir y mostrar los resultados de los KPI</a:t>
            </a:r>
          </a:p>
        </p:txBody>
      </p:sp>
      <p:sp>
        <p:nvSpPr>
          <p:cNvPr id="39" name="Subtitle 2">
            <a:extLst>
              <a:ext uri="{FF2B5EF4-FFF2-40B4-BE49-F238E27FC236}">
                <a16:creationId xmlns="" xmlns:p14="http://schemas.microsoft.com/office/powerpoint/2010/main" xmlns:a16="http://schemas.microsoft.com/office/drawing/2014/main" id="{65F5109C-4AD3-464E-9573-F22AABE830FB}"/>
              </a:ext>
            </a:extLst>
          </p:cNvPr>
          <p:cNvSpPr txBox="1">
            <a:spLocks/>
          </p:cNvSpPr>
          <p:nvPr/>
        </p:nvSpPr>
        <p:spPr>
          <a:xfrm>
            <a:off x="6341105" y="4383751"/>
            <a:ext cx="1351833" cy="165203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a:solidFill>
                  <a:schemeClr val="bg1"/>
                </a:solidFill>
                <a:latin typeface="+mj-lt"/>
                <a:ea typeface="Lato Light" panose="020F0502020204030203" pitchFamily="34" charset="0"/>
                <a:cs typeface="Mukta ExtraLight" panose="020B0000000000000000" pitchFamily="34" charset="77"/>
              </a:rPr>
              <a:t>Evaluar el cumplimiento de los objetivos empresariales en función de los KPI</a:t>
            </a:r>
          </a:p>
        </p:txBody>
      </p:sp>
      <p:sp>
        <p:nvSpPr>
          <p:cNvPr id="40" name="Subtitle 2">
            <a:extLst>
              <a:ext uri="{FF2B5EF4-FFF2-40B4-BE49-F238E27FC236}">
                <a16:creationId xmlns="" xmlns:p14="http://schemas.microsoft.com/office/powerpoint/2010/main" xmlns:a16="http://schemas.microsoft.com/office/drawing/2014/main" id="{14B5D121-AA38-4085-8043-DFF0EFC775EC}"/>
              </a:ext>
            </a:extLst>
          </p:cNvPr>
          <p:cNvSpPr txBox="1">
            <a:spLocks/>
          </p:cNvSpPr>
          <p:nvPr/>
        </p:nvSpPr>
        <p:spPr>
          <a:xfrm>
            <a:off x="7726564" y="4357378"/>
            <a:ext cx="1385459" cy="165203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a:solidFill>
                  <a:schemeClr val="bg1"/>
                </a:solidFill>
                <a:latin typeface="+mj-lt"/>
                <a:ea typeface="Lato Light" panose="020F0502020204030203" pitchFamily="34" charset="0"/>
                <a:cs typeface="Mukta ExtraLight" panose="020B0000000000000000" pitchFamily="34" charset="77"/>
              </a:rPr>
              <a:t>Cambiar las estrategias y los procesos según sea necesario para mejorar el rendimiento</a:t>
            </a:r>
          </a:p>
        </p:txBody>
      </p:sp>
      <p:sp>
        <p:nvSpPr>
          <p:cNvPr id="41" name="Subtitle 2">
            <a:extLst>
              <a:ext uri="{FF2B5EF4-FFF2-40B4-BE49-F238E27FC236}">
                <a16:creationId xmlns="" xmlns:p14="http://schemas.microsoft.com/office/powerpoint/2010/main" xmlns:a16="http://schemas.microsoft.com/office/drawing/2014/main" id="{0EE09618-B9C5-4F00-A22D-BD41761B1DD2}"/>
              </a:ext>
            </a:extLst>
          </p:cNvPr>
          <p:cNvSpPr txBox="1">
            <a:spLocks/>
          </p:cNvSpPr>
          <p:nvPr/>
        </p:nvSpPr>
        <p:spPr>
          <a:xfrm>
            <a:off x="9096962" y="4287042"/>
            <a:ext cx="1392114" cy="202136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Evaluar si los KPIs siguen alineados con los objetivos y ajustarlos si es necesario</a:t>
            </a:r>
          </a:p>
        </p:txBody>
      </p:sp>
    </p:spTree>
    <p:extLst>
      <p:ext uri="{BB962C8B-B14F-4D97-AF65-F5344CB8AC3E}">
        <p14:creationId xmlns:p14="http://schemas.microsoft.com/office/powerpoint/2010/main" val="1914571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8554" y="0"/>
            <a:ext cx="9821959" cy="1582271"/>
          </a:xfrm>
        </p:spPr>
        <p:txBody>
          <a:bodyPr/>
          <a:lstStyle/>
          <a:p>
            <a:r>
              <a:rPr lang="en-GB" b="1" dirty="0"/>
              <a:t>Lo que aprenderás del Módulo 03 .. </a:t>
            </a:r>
          </a:p>
        </p:txBody>
      </p:sp>
      <p:sp>
        <p:nvSpPr>
          <p:cNvPr id="4" name="TextBox 3">
            <a:extLst>
              <a:ext uri="{FF2B5EF4-FFF2-40B4-BE49-F238E27FC236}">
                <a16:creationId xmlns="" xmlns:p14="http://schemas.microsoft.com/office/powerpoint/2010/main" xmlns:a16="http://schemas.microsoft.com/office/drawing/2014/main" id="{562838D1-CDDB-4866-97B5-C8EA24C6919C}"/>
              </a:ext>
            </a:extLst>
          </p:cNvPr>
          <p:cNvSpPr txBox="1"/>
          <p:nvPr/>
        </p:nvSpPr>
        <p:spPr>
          <a:xfrm>
            <a:off x="1255211" y="1201581"/>
            <a:ext cx="10729959" cy="5016758"/>
          </a:xfrm>
          <a:prstGeom prst="rect">
            <a:avLst/>
          </a:prstGeom>
          <a:noFill/>
        </p:spPr>
        <p:txBody>
          <a:bodyPr wrap="square">
            <a:spAutoFit/>
          </a:bodyPr>
          <a:lstStyle/>
          <a:p>
            <a:r>
              <a:rPr lang="en-IE" sz="2000" dirty="0">
                <a:solidFill>
                  <a:schemeClr val="bg1"/>
                </a:solidFill>
              </a:rPr>
              <a:t>En el Módulo 3, </a:t>
            </a:r>
            <a:r>
              <a:rPr lang="en-GB" sz="2000" dirty="0">
                <a:solidFill>
                  <a:schemeClr val="bg1"/>
                </a:solidFill>
              </a:rPr>
              <a:t>Predicción de dificultades financieras e indicadores de crisis en su empresa, </a:t>
            </a:r>
            <a:r>
              <a:rPr lang="en-IE" sz="2000" dirty="0">
                <a:solidFill>
                  <a:schemeClr val="bg1"/>
                </a:solidFill>
              </a:rPr>
              <a:t>le presentamos la </a:t>
            </a:r>
            <a:r>
              <a:rPr lang="en-GB" sz="2000" dirty="0">
                <a:solidFill>
                  <a:schemeClr val="bg1"/>
                </a:solidFill>
              </a:rPr>
              <a:t>importancia de detectar las crisis que se avecinan en una fase temprana.  La búsqueda de indicadores de riesgo en la propia empresa, el sector en el que opera y sus relaciones con las partes interesadas es un proceso vital. </a:t>
            </a:r>
          </a:p>
          <a:p>
            <a:endParaRPr lang="en-GB" sz="1100" dirty="0">
              <a:solidFill>
                <a:schemeClr val="bg1"/>
              </a:solidFill>
            </a:endParaRPr>
          </a:p>
          <a:p>
            <a:r>
              <a:rPr lang="en-GB" sz="2000" b="1" dirty="0">
                <a:solidFill>
                  <a:schemeClr val="bg1"/>
                </a:solidFill>
                <a:latin typeface="+mj-lt"/>
                <a:ea typeface="Open Sans Light" panose="020B0306030504020204" pitchFamily="34" charset="0"/>
                <a:cs typeface="Open Sans Light" panose="020B0306030504020204" pitchFamily="34" charset="0"/>
              </a:rPr>
              <a:t>En el Módulo 03, Predicción de dificultades financieras e indicadores de crisis en su empresa, </a:t>
            </a:r>
            <a:r>
              <a:rPr lang="en-IE" sz="2000" dirty="0" err="1">
                <a:solidFill>
                  <a:schemeClr val="bg1"/>
                </a:solidFill>
              </a:rPr>
              <a:t>se </a:t>
            </a:r>
            <a:r>
              <a:rPr lang="en-IE" sz="2000" dirty="0">
                <a:solidFill>
                  <a:schemeClr val="bg1"/>
                </a:solidFill>
              </a:rPr>
              <a:t>beneficiará de aprender a </a:t>
            </a:r>
          </a:p>
          <a:p>
            <a:pPr marL="342900" indent="-342900">
              <a:buFont typeface="Arial" panose="020B0604020202020204" pitchFamily="34" charset="0"/>
              <a:buChar char="•"/>
            </a:pPr>
            <a:r>
              <a:rPr lang="en-GB" sz="2000" dirty="0">
                <a:solidFill>
                  <a:schemeClr val="bg1"/>
                </a:solidFill>
              </a:rPr>
              <a:t>El poder de los instrumentos de gestión: los instrumentos de control esenciales que necesita</a:t>
            </a:r>
          </a:p>
          <a:p>
            <a:pPr marL="342900" indent="-342900">
              <a:buFont typeface="Arial" panose="020B0604020202020204" pitchFamily="34" charset="0"/>
              <a:buChar char="•"/>
            </a:pPr>
            <a:r>
              <a:rPr lang="en-GB" sz="2000" dirty="0">
                <a:solidFill>
                  <a:schemeClr val="bg1"/>
                </a:solidFill>
              </a:rPr>
              <a:t>Controlar una crisis</a:t>
            </a:r>
          </a:p>
          <a:p>
            <a:pPr marL="342900" indent="-342900">
              <a:buFont typeface="Arial" panose="020B0604020202020204" pitchFamily="34" charset="0"/>
              <a:buChar char="•"/>
            </a:pPr>
            <a:r>
              <a:rPr lang="en-GB" sz="2000" dirty="0">
                <a:solidFill>
                  <a:schemeClr val="bg1"/>
                </a:solidFill>
              </a:rPr>
              <a:t>Gestión basada en hechos: profundizar en el papel vital de los KPI</a:t>
            </a:r>
          </a:p>
          <a:p>
            <a:pPr marL="342900" indent="-342900">
              <a:buFont typeface="Arial" panose="020B0604020202020204" pitchFamily="34" charset="0"/>
              <a:buChar char="•"/>
            </a:pPr>
            <a:r>
              <a:rPr lang="en-GB" sz="2000" dirty="0">
                <a:solidFill>
                  <a:schemeClr val="bg1"/>
                </a:solidFill>
              </a:rPr>
              <a:t>Los ratios financieros que debe conocer</a:t>
            </a:r>
          </a:p>
          <a:p>
            <a:pPr marL="342900" indent="-342900">
              <a:buFont typeface="Arial" panose="020B0604020202020204" pitchFamily="34" charset="0"/>
              <a:buChar char="•"/>
            </a:pPr>
            <a:r>
              <a:rPr lang="en-GB" sz="2000" dirty="0">
                <a:solidFill>
                  <a:schemeClr val="bg1"/>
                </a:solidFill>
              </a:rPr>
              <a:t>Fuentes de información clave en la empresa: los indicadores de crisis en todas las operaciones de la empresa</a:t>
            </a:r>
          </a:p>
          <a:p>
            <a:endParaRPr lang="en-GB" sz="2000" dirty="0">
              <a:solidFill>
                <a:schemeClr val="bg1"/>
              </a:solidFill>
            </a:endParaRPr>
          </a:p>
          <a:p>
            <a:endParaRPr lang="en-GB" sz="2000" dirty="0">
              <a:solidFill>
                <a:schemeClr val="bg1"/>
              </a:solidFill>
            </a:endParaRPr>
          </a:p>
          <a:p>
            <a:endParaRPr lang="en-GB" sz="2000" dirty="0">
              <a:solidFill>
                <a:schemeClr val="bg1"/>
              </a:solidFill>
            </a:endParaRPr>
          </a:p>
          <a:p>
            <a:endParaRPr lang="en-IE" sz="2000" dirty="0">
              <a:solidFill>
                <a:schemeClr val="bg1"/>
              </a:solidFill>
            </a:endParaRPr>
          </a:p>
        </p:txBody>
      </p:sp>
      <p:pic>
        <p:nvPicPr>
          <p:cNvPr id="3" name="Picture 2">
            <a:extLst>
              <a:ext uri="{FF2B5EF4-FFF2-40B4-BE49-F238E27FC236}">
                <a16:creationId xmlns="" xmlns:p14="http://schemas.microsoft.com/office/powerpoint/2010/main" xmlns:a16="http://schemas.microsoft.com/office/drawing/2014/main" id="{C3236627-D4E9-46AB-B266-39298F9D024F}"/>
              </a:ext>
            </a:extLst>
          </p:cNvPr>
          <p:cNvPicPr>
            <a:picLocks noChangeAspect="1"/>
          </p:cNvPicPr>
          <p:nvPr/>
        </p:nvPicPr>
        <p:blipFill>
          <a:blip r:embed="rId3"/>
          <a:stretch>
            <a:fillRect/>
          </a:stretch>
        </p:blipFill>
        <p:spPr>
          <a:xfrm>
            <a:off x="1657408" y="4931581"/>
            <a:ext cx="3523757" cy="1884589"/>
          </a:xfrm>
          <a:prstGeom prst="rect">
            <a:avLst/>
          </a:prstGeom>
        </p:spPr>
      </p:pic>
      <p:sp>
        <p:nvSpPr>
          <p:cNvPr id="5" name="TextBox 4">
            <a:extLst>
              <a:ext uri="{FF2B5EF4-FFF2-40B4-BE49-F238E27FC236}">
                <a16:creationId xmlns="" xmlns:p14="http://schemas.microsoft.com/office/powerpoint/2010/main" xmlns:a16="http://schemas.microsoft.com/office/drawing/2014/main" id="{F0CB6B45-827D-4A1B-823F-E7780C0BADFD}"/>
              </a:ext>
            </a:extLst>
          </p:cNvPr>
          <p:cNvSpPr txBox="1"/>
          <p:nvPr/>
        </p:nvSpPr>
        <p:spPr>
          <a:xfrm>
            <a:off x="5290457" y="5212157"/>
            <a:ext cx="4516619" cy="1323439"/>
          </a:xfrm>
          <a:prstGeom prst="rect">
            <a:avLst/>
          </a:prstGeom>
          <a:noFill/>
        </p:spPr>
        <p:txBody>
          <a:bodyPr wrap="square" rtlCol="0">
            <a:spAutoFit/>
          </a:bodyPr>
          <a:lstStyle/>
          <a:p>
            <a:pPr algn="ctr"/>
            <a:r>
              <a:rPr lang="en-IE" sz="2000" i="1" dirty="0">
                <a:solidFill>
                  <a:schemeClr val="bg1"/>
                </a:solidFill>
              </a:rPr>
              <a:t>Para profundizar en el aprendizaje, algunos de nuestros formadores avanzados de EFP/HEI y asesores financieros y empresariales pueden estar interesados en nuestro Recurso Adicional: aprenda sobre Z-Score</a:t>
            </a: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a16="http://schemas.microsoft.com/office/drawing/2014/main" id="{FCDA0349-4ACF-42A2-9A08-4FD30F57369C}"/>
              </a:ext>
            </a:extLst>
          </p:cNvPr>
          <p:cNvSpPr>
            <a:spLocks noGrp="1"/>
          </p:cNvSpPr>
          <p:nvPr>
            <p:ph type="body" sz="quarter" idx="13"/>
          </p:nvPr>
        </p:nvSpPr>
        <p:spPr>
          <a:xfrm>
            <a:off x="1362881" y="734864"/>
            <a:ext cx="8852375" cy="697353"/>
          </a:xfrm>
        </p:spPr>
        <p:txBody>
          <a:bodyPr/>
          <a:lstStyle/>
          <a:p>
            <a:r>
              <a:rPr lang="en-GB" dirty="0">
                <a:latin typeface="+mj-lt"/>
              </a:rPr>
              <a:t>Enfoque estructurado para seleccionar los KPIs adecuados</a:t>
            </a:r>
          </a:p>
        </p:txBody>
      </p:sp>
      <p:sp>
        <p:nvSpPr>
          <p:cNvPr id="37" name="Subtitle 2">
            <a:extLst>
              <a:ext uri="{FF2B5EF4-FFF2-40B4-BE49-F238E27FC236}">
                <a16:creationId xmlns="" xmlns:a14="http://schemas.microsoft.com/office/drawing/2010/main" xmlns:p14="http://schemas.microsoft.com/office/powerpoint/2010/main" xmlns:a16="http://schemas.microsoft.com/office/drawing/2014/main" id="{41D884EA-448D-4F47-B2CA-373386EECD7B}"/>
              </a:ext>
            </a:extLst>
          </p:cNvPr>
          <p:cNvSpPr txBox="1">
            <a:spLocks/>
          </p:cNvSpPr>
          <p:nvPr/>
        </p:nvSpPr>
        <p:spPr>
          <a:xfrm>
            <a:off x="182675" y="3785746"/>
            <a:ext cx="3850804" cy="29293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Un número insuficiente de KPIs dificultará a su organización la medición adecuada de las áreas críticas de rendimiento. Sin embargo, demasiados dificultarán la transparencia.</a:t>
            </a:r>
          </a:p>
          <a:p>
            <a:pPr algn="l">
              <a:lnSpc>
                <a:spcPct val="100000"/>
              </a:lnSpc>
              <a:spcBef>
                <a:spcPts val="600"/>
              </a:spcBef>
            </a:pPr>
            <a:r>
              <a:rPr lang="en-GB" sz="2000" b="1" dirty="0">
                <a:solidFill>
                  <a:srgbClr val="44546A"/>
                </a:solidFill>
                <a:latin typeface="+mj-lt"/>
                <a:ea typeface="Open Sans Light" panose="020B0306030504020204" pitchFamily="34" charset="0"/>
                <a:cs typeface="Open Sans Light" panose="020B0306030504020204" pitchFamily="34" charset="0"/>
              </a:rPr>
              <a:t>Aproximadamente entre cuatro y diez indicadores clave de rendimiento diferentes para cada área de interés deberían ser suficientes para dar a los responsables de la toma de decisiones un punto fuerte de enfoque.</a:t>
            </a:r>
          </a:p>
        </p:txBody>
      </p:sp>
      <p:grpSp>
        <p:nvGrpSpPr>
          <p:cNvPr id="3" name="Gruppieren 2">
            <a:extLst>
              <a:ext uri="{FF2B5EF4-FFF2-40B4-BE49-F238E27FC236}">
                <a16:creationId xmlns="" xmlns:a14="http://schemas.microsoft.com/office/drawing/2010/main" xmlns:p14="http://schemas.microsoft.com/office/powerpoint/2010/main" xmlns:a16="http://schemas.microsoft.com/office/drawing/2014/main" id="{5C9E13F9-C46D-4940-AAA8-70C88D7DFF94}"/>
              </a:ext>
            </a:extLst>
          </p:cNvPr>
          <p:cNvGrpSpPr>
            <a:grpSpLocks noChangeAspect="1"/>
          </p:cNvGrpSpPr>
          <p:nvPr/>
        </p:nvGrpSpPr>
        <p:grpSpPr>
          <a:xfrm>
            <a:off x="4269149" y="4678349"/>
            <a:ext cx="3543779" cy="1460784"/>
            <a:chOff x="2885542" y="3041747"/>
            <a:chExt cx="4531269" cy="1867840"/>
          </a:xfrm>
        </p:grpSpPr>
        <p:sp useBgFill="1">
          <p:nvSpPr>
            <p:cNvPr id="5" name="Rectangle 215">
              <a:extLst>
                <a:ext uri="{FF2B5EF4-FFF2-40B4-BE49-F238E27FC236}">
                  <a16:creationId xmlns="" xmlns:a14="http://schemas.microsoft.com/office/drawing/2010/main" xmlns:p14="http://schemas.microsoft.com/office/powerpoint/2010/main" xmlns:a16="http://schemas.microsoft.com/office/drawing/2014/main" id="{BAEC188D-87AD-40B3-8D31-626FC123717C}"/>
                </a:ext>
              </a:extLst>
            </p:cNvPr>
            <p:cNvSpPr/>
            <p:nvPr/>
          </p:nvSpPr>
          <p:spPr>
            <a:xfrm>
              <a:off x="2910845" y="3041747"/>
              <a:ext cx="4385104" cy="1807293"/>
            </a:xfrm>
            <a:prstGeom prst="rect">
              <a:avLst/>
            </a:prstGeom>
            <a:ln w="508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 name="Right Arrow 14">
              <a:extLst>
                <a:ext uri="{FF2B5EF4-FFF2-40B4-BE49-F238E27FC236}">
                  <a16:creationId xmlns="" xmlns:a14="http://schemas.microsoft.com/office/drawing/2010/main" xmlns:p14="http://schemas.microsoft.com/office/powerpoint/2010/main" xmlns:a16="http://schemas.microsoft.com/office/drawing/2014/main" id="{0A664556-D663-42E5-B95E-FEC2A3298782}"/>
                </a:ext>
              </a:extLst>
            </p:cNvPr>
            <p:cNvSpPr/>
            <p:nvPr/>
          </p:nvSpPr>
          <p:spPr>
            <a:xfrm>
              <a:off x="5705011" y="3685757"/>
              <a:ext cx="301038" cy="446332"/>
            </a:xfrm>
            <a:prstGeom prst="rightArrow">
              <a:avLst>
                <a:gd name="adj1" fmla="val 50000"/>
                <a:gd name="adj2" fmla="val 5843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 name="Freeform 40">
              <a:extLst>
                <a:ext uri="{FF2B5EF4-FFF2-40B4-BE49-F238E27FC236}">
                  <a16:creationId xmlns="" xmlns:a14="http://schemas.microsoft.com/office/drawing/2010/main" xmlns:p14="http://schemas.microsoft.com/office/powerpoint/2010/main" xmlns:a16="http://schemas.microsoft.com/office/drawing/2014/main" id="{06509E5A-5020-4183-8FBF-91613D22426B}"/>
                </a:ext>
              </a:extLst>
            </p:cNvPr>
            <p:cNvSpPr>
              <a:spLocks noChangeArrowheads="1"/>
            </p:cNvSpPr>
            <p:nvPr/>
          </p:nvSpPr>
          <p:spPr bwMode="auto">
            <a:xfrm>
              <a:off x="3043510" y="3165043"/>
              <a:ext cx="872140" cy="978750"/>
            </a:xfrm>
            <a:custGeom>
              <a:avLst/>
              <a:gdLst>
                <a:gd name="connsiteX0" fmla="*/ 656235 w 1541101"/>
                <a:gd name="connsiteY0" fmla="*/ 1639357 h 1729487"/>
                <a:gd name="connsiteX1" fmla="*/ 882918 w 1541101"/>
                <a:gd name="connsiteY1" fmla="*/ 1639357 h 1729487"/>
                <a:gd name="connsiteX2" fmla="*/ 928327 w 1541101"/>
                <a:gd name="connsiteY2" fmla="*/ 1684422 h 1729487"/>
                <a:gd name="connsiteX3" fmla="*/ 882918 w 1541101"/>
                <a:gd name="connsiteY3" fmla="*/ 1729487 h 1729487"/>
                <a:gd name="connsiteX4" fmla="*/ 656235 w 1541101"/>
                <a:gd name="connsiteY4" fmla="*/ 1729487 h 1729487"/>
                <a:gd name="connsiteX5" fmla="*/ 611187 w 1541101"/>
                <a:gd name="connsiteY5" fmla="*/ 1684422 h 1729487"/>
                <a:gd name="connsiteX6" fmla="*/ 656235 w 1541101"/>
                <a:gd name="connsiteY6" fmla="*/ 1639357 h 1729487"/>
                <a:gd name="connsiteX7" fmla="*/ 589951 w 1541101"/>
                <a:gd name="connsiteY7" fmla="*/ 1502832 h 1729487"/>
                <a:gd name="connsiteX8" fmla="*/ 953099 w 1541101"/>
                <a:gd name="connsiteY8" fmla="*/ 1502832 h 1729487"/>
                <a:gd name="connsiteX9" fmla="*/ 998177 w 1541101"/>
                <a:gd name="connsiteY9" fmla="*/ 1547897 h 1729487"/>
                <a:gd name="connsiteX10" fmla="*/ 953099 w 1541101"/>
                <a:gd name="connsiteY10" fmla="*/ 1592962 h 1729487"/>
                <a:gd name="connsiteX11" fmla="*/ 589951 w 1541101"/>
                <a:gd name="connsiteY11" fmla="*/ 1592962 h 1729487"/>
                <a:gd name="connsiteX12" fmla="*/ 544512 w 1541101"/>
                <a:gd name="connsiteY12" fmla="*/ 1547897 h 1729487"/>
                <a:gd name="connsiteX13" fmla="*/ 589951 w 1541101"/>
                <a:gd name="connsiteY13" fmla="*/ 1502832 h 1729487"/>
                <a:gd name="connsiteX14" fmla="*/ 1219401 w 1541101"/>
                <a:gd name="connsiteY14" fmla="*/ 1180289 h 1729487"/>
                <a:gd name="connsiteX15" fmla="*/ 1251564 w 1541101"/>
                <a:gd name="connsiteY15" fmla="*/ 1193736 h 1729487"/>
                <a:gd name="connsiteX16" fmla="*/ 1315532 w 1541101"/>
                <a:gd name="connsiteY16" fmla="*/ 1257204 h 1729487"/>
                <a:gd name="connsiteX17" fmla="*/ 1315532 w 1541101"/>
                <a:gd name="connsiteY17" fmla="*/ 1321390 h 1729487"/>
                <a:gd name="connsiteX18" fmla="*/ 1251564 w 1541101"/>
                <a:gd name="connsiteY18" fmla="*/ 1321390 h 1729487"/>
                <a:gd name="connsiteX19" fmla="*/ 1187237 w 1541101"/>
                <a:gd name="connsiteY19" fmla="*/ 1257204 h 1729487"/>
                <a:gd name="connsiteX20" fmla="*/ 1187237 w 1541101"/>
                <a:gd name="connsiteY20" fmla="*/ 1193736 h 1729487"/>
                <a:gd name="connsiteX21" fmla="*/ 1219401 w 1541101"/>
                <a:gd name="connsiteY21" fmla="*/ 1180289 h 1729487"/>
                <a:gd name="connsiteX22" fmla="*/ 321363 w 1541101"/>
                <a:gd name="connsiteY22" fmla="*/ 1180289 h 1729487"/>
                <a:gd name="connsiteX23" fmla="*/ 353546 w 1541101"/>
                <a:gd name="connsiteY23" fmla="*/ 1193736 h 1729487"/>
                <a:gd name="connsiteX24" fmla="*/ 353546 w 1541101"/>
                <a:gd name="connsiteY24" fmla="*/ 1257204 h 1729487"/>
                <a:gd name="connsiteX25" fmla="*/ 289718 w 1541101"/>
                <a:gd name="connsiteY25" fmla="*/ 1321390 h 1729487"/>
                <a:gd name="connsiteX26" fmla="*/ 225532 w 1541101"/>
                <a:gd name="connsiteY26" fmla="*/ 1321390 h 1729487"/>
                <a:gd name="connsiteX27" fmla="*/ 225532 w 1541101"/>
                <a:gd name="connsiteY27" fmla="*/ 1257204 h 1729487"/>
                <a:gd name="connsiteX28" fmla="*/ 289718 w 1541101"/>
                <a:gd name="connsiteY28" fmla="*/ 1193736 h 1729487"/>
                <a:gd name="connsiteX29" fmla="*/ 321363 w 1541101"/>
                <a:gd name="connsiteY29" fmla="*/ 1180289 h 1729487"/>
                <a:gd name="connsiteX30" fmla="*/ 1404450 w 1541101"/>
                <a:gd name="connsiteY30" fmla="*/ 732894 h 1729487"/>
                <a:gd name="connsiteX31" fmla="*/ 1495551 w 1541101"/>
                <a:gd name="connsiteY31" fmla="*/ 732894 h 1729487"/>
                <a:gd name="connsiteX32" fmla="*/ 1541101 w 1541101"/>
                <a:gd name="connsiteY32" fmla="*/ 777601 h 1729487"/>
                <a:gd name="connsiteX33" fmla="*/ 1495551 w 1541101"/>
                <a:gd name="connsiteY33" fmla="*/ 823024 h 1729487"/>
                <a:gd name="connsiteX34" fmla="*/ 1404450 w 1541101"/>
                <a:gd name="connsiteY34" fmla="*/ 823024 h 1729487"/>
                <a:gd name="connsiteX35" fmla="*/ 1358900 w 1541101"/>
                <a:gd name="connsiteY35" fmla="*/ 777601 h 1729487"/>
                <a:gd name="connsiteX36" fmla="*/ 1404450 w 1541101"/>
                <a:gd name="connsiteY36" fmla="*/ 732894 h 1729487"/>
                <a:gd name="connsiteX37" fmla="*/ 45550 w 1541101"/>
                <a:gd name="connsiteY37" fmla="*/ 732894 h 1729487"/>
                <a:gd name="connsiteX38" fmla="*/ 136650 w 1541101"/>
                <a:gd name="connsiteY38" fmla="*/ 732894 h 1729487"/>
                <a:gd name="connsiteX39" fmla="*/ 182200 w 1541101"/>
                <a:gd name="connsiteY39" fmla="*/ 777601 h 1729487"/>
                <a:gd name="connsiteX40" fmla="*/ 136650 w 1541101"/>
                <a:gd name="connsiteY40" fmla="*/ 823024 h 1729487"/>
                <a:gd name="connsiteX41" fmla="*/ 45550 w 1541101"/>
                <a:gd name="connsiteY41" fmla="*/ 823024 h 1729487"/>
                <a:gd name="connsiteX42" fmla="*/ 0 w 1541101"/>
                <a:gd name="connsiteY42" fmla="*/ 777601 h 1729487"/>
                <a:gd name="connsiteX43" fmla="*/ 45550 w 1541101"/>
                <a:gd name="connsiteY43" fmla="*/ 732894 h 1729487"/>
                <a:gd name="connsiteX44" fmla="*/ 823800 w 1541101"/>
                <a:gd name="connsiteY44" fmla="*/ 282045 h 1729487"/>
                <a:gd name="connsiteX45" fmla="*/ 1269640 w 1541101"/>
                <a:gd name="connsiteY45" fmla="*/ 777782 h 1729487"/>
                <a:gd name="connsiteX46" fmla="*/ 1066827 w 1541101"/>
                <a:gd name="connsiteY46" fmla="*/ 1178728 h 1729487"/>
                <a:gd name="connsiteX47" fmla="*/ 997302 w 1541101"/>
                <a:gd name="connsiteY47" fmla="*/ 1275905 h 1729487"/>
                <a:gd name="connsiteX48" fmla="*/ 997302 w 1541101"/>
                <a:gd name="connsiteY48" fmla="*/ 1412673 h 1729487"/>
                <a:gd name="connsiteX49" fmla="*/ 952272 w 1541101"/>
                <a:gd name="connsiteY49" fmla="*/ 1458022 h 1729487"/>
                <a:gd name="connsiteX50" fmla="*/ 816103 w 1541101"/>
                <a:gd name="connsiteY50" fmla="*/ 1458022 h 1729487"/>
                <a:gd name="connsiteX51" fmla="*/ 816103 w 1541101"/>
                <a:gd name="connsiteY51" fmla="*/ 946942 h 1729487"/>
                <a:gd name="connsiteX52" fmla="*/ 861493 w 1541101"/>
                <a:gd name="connsiteY52" fmla="*/ 868481 h 1729487"/>
                <a:gd name="connsiteX53" fmla="*/ 770713 w 1541101"/>
                <a:gd name="connsiteY53" fmla="*/ 777782 h 1729487"/>
                <a:gd name="connsiteX54" fmla="*/ 680294 w 1541101"/>
                <a:gd name="connsiteY54" fmla="*/ 868481 h 1729487"/>
                <a:gd name="connsiteX55" fmla="*/ 725684 w 1541101"/>
                <a:gd name="connsiteY55" fmla="*/ 946942 h 1729487"/>
                <a:gd name="connsiteX56" fmla="*/ 725684 w 1541101"/>
                <a:gd name="connsiteY56" fmla="*/ 1458022 h 1729487"/>
                <a:gd name="connsiteX57" fmla="*/ 589514 w 1541101"/>
                <a:gd name="connsiteY57" fmla="*/ 1458022 h 1729487"/>
                <a:gd name="connsiteX58" fmla="*/ 544124 w 1541101"/>
                <a:gd name="connsiteY58" fmla="*/ 1396836 h 1729487"/>
                <a:gd name="connsiteX59" fmla="*/ 544124 w 1541101"/>
                <a:gd name="connsiteY59" fmla="*/ 1275545 h 1729487"/>
                <a:gd name="connsiteX60" fmla="*/ 472797 w 1541101"/>
                <a:gd name="connsiteY60" fmla="*/ 1177288 h 1729487"/>
                <a:gd name="connsiteX61" fmla="*/ 277910 w 1541101"/>
                <a:gd name="connsiteY61" fmla="*/ 698601 h 1729487"/>
                <a:gd name="connsiteX62" fmla="*/ 713435 w 1541101"/>
                <a:gd name="connsiteY62" fmla="*/ 282539 h 1729487"/>
                <a:gd name="connsiteX63" fmla="*/ 823800 w 1541101"/>
                <a:gd name="connsiteY63" fmla="*/ 282045 h 1729487"/>
                <a:gd name="connsiteX64" fmla="*/ 1283548 w 1541101"/>
                <a:gd name="connsiteY64" fmla="*/ 218184 h 1729487"/>
                <a:gd name="connsiteX65" fmla="*/ 1315532 w 1541101"/>
                <a:gd name="connsiteY65" fmla="*/ 231391 h 1729487"/>
                <a:gd name="connsiteX66" fmla="*/ 1315532 w 1541101"/>
                <a:gd name="connsiteY66" fmla="*/ 295358 h 1729487"/>
                <a:gd name="connsiteX67" fmla="*/ 1251564 w 1541101"/>
                <a:gd name="connsiteY67" fmla="*/ 359685 h 1729487"/>
                <a:gd name="connsiteX68" fmla="*/ 1187237 w 1541101"/>
                <a:gd name="connsiteY68" fmla="*/ 359685 h 1729487"/>
                <a:gd name="connsiteX69" fmla="*/ 1187237 w 1541101"/>
                <a:gd name="connsiteY69" fmla="*/ 295358 h 1729487"/>
                <a:gd name="connsiteX70" fmla="*/ 1251564 w 1541101"/>
                <a:gd name="connsiteY70" fmla="*/ 231391 h 1729487"/>
                <a:gd name="connsiteX71" fmla="*/ 1283548 w 1541101"/>
                <a:gd name="connsiteY71" fmla="*/ 218184 h 1729487"/>
                <a:gd name="connsiteX72" fmla="*/ 257491 w 1541101"/>
                <a:gd name="connsiteY72" fmla="*/ 218184 h 1729487"/>
                <a:gd name="connsiteX73" fmla="*/ 289718 w 1541101"/>
                <a:gd name="connsiteY73" fmla="*/ 231391 h 1729487"/>
                <a:gd name="connsiteX74" fmla="*/ 353546 w 1541101"/>
                <a:gd name="connsiteY74" fmla="*/ 295358 h 1729487"/>
                <a:gd name="connsiteX75" fmla="*/ 353546 w 1541101"/>
                <a:gd name="connsiteY75" fmla="*/ 359685 h 1729487"/>
                <a:gd name="connsiteX76" fmla="*/ 289718 w 1541101"/>
                <a:gd name="connsiteY76" fmla="*/ 359685 h 1729487"/>
                <a:gd name="connsiteX77" fmla="*/ 225532 w 1541101"/>
                <a:gd name="connsiteY77" fmla="*/ 295358 h 1729487"/>
                <a:gd name="connsiteX78" fmla="*/ 225532 w 1541101"/>
                <a:gd name="connsiteY78" fmla="*/ 231391 h 1729487"/>
                <a:gd name="connsiteX79" fmla="*/ 257491 w 1541101"/>
                <a:gd name="connsiteY79" fmla="*/ 218184 h 1729487"/>
                <a:gd name="connsiteX80" fmla="*/ 774443 w 1541101"/>
                <a:gd name="connsiteY80" fmla="*/ 0 h 1729487"/>
                <a:gd name="connsiteX81" fmla="*/ 819150 w 1541101"/>
                <a:gd name="connsiteY81" fmla="*/ 45550 h 1729487"/>
                <a:gd name="connsiteX82" fmla="*/ 819150 w 1541101"/>
                <a:gd name="connsiteY82" fmla="*/ 136650 h 1729487"/>
                <a:gd name="connsiteX83" fmla="*/ 774443 w 1541101"/>
                <a:gd name="connsiteY83" fmla="*/ 182200 h 1729487"/>
                <a:gd name="connsiteX84" fmla="*/ 729020 w 1541101"/>
                <a:gd name="connsiteY84" fmla="*/ 136650 h 1729487"/>
                <a:gd name="connsiteX85" fmla="*/ 729020 w 1541101"/>
                <a:gd name="connsiteY85" fmla="*/ 45550 h 1729487"/>
                <a:gd name="connsiteX86" fmla="*/ 774443 w 1541101"/>
                <a:gd name="connsiteY86" fmla="*/ 0 h 17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541101" h="1729487">
                  <a:moveTo>
                    <a:pt x="656235" y="1639357"/>
                  </a:moveTo>
                  <a:lnTo>
                    <a:pt x="882918" y="1639357"/>
                  </a:lnTo>
                  <a:cubicBezTo>
                    <a:pt x="908145" y="1639357"/>
                    <a:pt x="928327" y="1659744"/>
                    <a:pt x="928327" y="1684422"/>
                  </a:cubicBezTo>
                  <a:cubicBezTo>
                    <a:pt x="928327" y="1709458"/>
                    <a:pt x="908145" y="1729487"/>
                    <a:pt x="882918" y="1729487"/>
                  </a:cubicBezTo>
                  <a:lnTo>
                    <a:pt x="656235" y="1729487"/>
                  </a:lnTo>
                  <a:cubicBezTo>
                    <a:pt x="631369" y="1729487"/>
                    <a:pt x="611187" y="1709458"/>
                    <a:pt x="611187" y="1684422"/>
                  </a:cubicBezTo>
                  <a:cubicBezTo>
                    <a:pt x="611187" y="1659744"/>
                    <a:pt x="631369" y="1639357"/>
                    <a:pt x="656235" y="1639357"/>
                  </a:cubicBezTo>
                  <a:close/>
                  <a:moveTo>
                    <a:pt x="589951" y="1502832"/>
                  </a:moveTo>
                  <a:lnTo>
                    <a:pt x="953099" y="1502832"/>
                  </a:lnTo>
                  <a:cubicBezTo>
                    <a:pt x="977982" y="1502832"/>
                    <a:pt x="998177" y="1522861"/>
                    <a:pt x="998177" y="1547897"/>
                  </a:cubicBezTo>
                  <a:cubicBezTo>
                    <a:pt x="998177" y="1572933"/>
                    <a:pt x="977982" y="1592962"/>
                    <a:pt x="953099" y="1592962"/>
                  </a:cubicBezTo>
                  <a:lnTo>
                    <a:pt x="589951" y="1592962"/>
                  </a:lnTo>
                  <a:cubicBezTo>
                    <a:pt x="564707" y="1592962"/>
                    <a:pt x="544512" y="1572933"/>
                    <a:pt x="544512" y="1547897"/>
                  </a:cubicBezTo>
                  <a:cubicBezTo>
                    <a:pt x="544512" y="1522861"/>
                    <a:pt x="564707" y="1502832"/>
                    <a:pt x="589951" y="1502832"/>
                  </a:cubicBezTo>
                  <a:close/>
                  <a:moveTo>
                    <a:pt x="1219401" y="1180289"/>
                  </a:moveTo>
                  <a:cubicBezTo>
                    <a:pt x="1230990" y="1180289"/>
                    <a:pt x="1242580" y="1184771"/>
                    <a:pt x="1251564" y="1193736"/>
                  </a:cubicBezTo>
                  <a:lnTo>
                    <a:pt x="1315532" y="1257204"/>
                  </a:lnTo>
                  <a:cubicBezTo>
                    <a:pt x="1333141" y="1275133"/>
                    <a:pt x="1333141" y="1303819"/>
                    <a:pt x="1315532" y="1321390"/>
                  </a:cubicBezTo>
                  <a:cubicBezTo>
                    <a:pt x="1297923" y="1338960"/>
                    <a:pt x="1269173" y="1338960"/>
                    <a:pt x="1251564" y="1321390"/>
                  </a:cubicBezTo>
                  <a:lnTo>
                    <a:pt x="1187237" y="1257204"/>
                  </a:lnTo>
                  <a:cubicBezTo>
                    <a:pt x="1169987" y="1239992"/>
                    <a:pt x="1169987" y="1211306"/>
                    <a:pt x="1187237" y="1193736"/>
                  </a:cubicBezTo>
                  <a:cubicBezTo>
                    <a:pt x="1196221" y="1184771"/>
                    <a:pt x="1207811" y="1180289"/>
                    <a:pt x="1219401" y="1180289"/>
                  </a:cubicBezTo>
                  <a:close/>
                  <a:moveTo>
                    <a:pt x="321363" y="1180289"/>
                  </a:moveTo>
                  <a:cubicBezTo>
                    <a:pt x="332927" y="1180289"/>
                    <a:pt x="344581" y="1184771"/>
                    <a:pt x="353546" y="1193736"/>
                  </a:cubicBezTo>
                  <a:cubicBezTo>
                    <a:pt x="371116" y="1211306"/>
                    <a:pt x="371116" y="1239992"/>
                    <a:pt x="353546" y="1257204"/>
                  </a:cubicBezTo>
                  <a:lnTo>
                    <a:pt x="289718" y="1321390"/>
                  </a:lnTo>
                  <a:cubicBezTo>
                    <a:pt x="271789" y="1338960"/>
                    <a:pt x="243103" y="1338960"/>
                    <a:pt x="225532" y="1321390"/>
                  </a:cubicBezTo>
                  <a:cubicBezTo>
                    <a:pt x="207962" y="1303819"/>
                    <a:pt x="207962" y="1275133"/>
                    <a:pt x="225532" y="1257204"/>
                  </a:cubicBezTo>
                  <a:lnTo>
                    <a:pt x="289718" y="1193736"/>
                  </a:lnTo>
                  <a:cubicBezTo>
                    <a:pt x="298324" y="1184771"/>
                    <a:pt x="309799" y="1180289"/>
                    <a:pt x="321363" y="1180289"/>
                  </a:cubicBezTo>
                  <a:close/>
                  <a:moveTo>
                    <a:pt x="1404450" y="732894"/>
                  </a:moveTo>
                  <a:lnTo>
                    <a:pt x="1495551" y="732894"/>
                  </a:lnTo>
                  <a:cubicBezTo>
                    <a:pt x="1520856" y="732894"/>
                    <a:pt x="1541101" y="752923"/>
                    <a:pt x="1541101" y="777601"/>
                  </a:cubicBezTo>
                  <a:cubicBezTo>
                    <a:pt x="1541101" y="802637"/>
                    <a:pt x="1520856" y="823024"/>
                    <a:pt x="1495551" y="823024"/>
                  </a:cubicBezTo>
                  <a:lnTo>
                    <a:pt x="1404450" y="823024"/>
                  </a:lnTo>
                  <a:cubicBezTo>
                    <a:pt x="1379506" y="823024"/>
                    <a:pt x="1358900" y="802637"/>
                    <a:pt x="1358900" y="777601"/>
                  </a:cubicBezTo>
                  <a:cubicBezTo>
                    <a:pt x="1358900" y="752923"/>
                    <a:pt x="1379506" y="732894"/>
                    <a:pt x="1404450" y="732894"/>
                  </a:cubicBezTo>
                  <a:close/>
                  <a:moveTo>
                    <a:pt x="45550" y="732894"/>
                  </a:moveTo>
                  <a:lnTo>
                    <a:pt x="136650" y="732894"/>
                  </a:lnTo>
                  <a:cubicBezTo>
                    <a:pt x="161594" y="732894"/>
                    <a:pt x="182200" y="752923"/>
                    <a:pt x="182200" y="777601"/>
                  </a:cubicBezTo>
                  <a:cubicBezTo>
                    <a:pt x="182200" y="802637"/>
                    <a:pt x="161594" y="823024"/>
                    <a:pt x="136650" y="823024"/>
                  </a:cubicBezTo>
                  <a:lnTo>
                    <a:pt x="45550" y="823024"/>
                  </a:lnTo>
                  <a:cubicBezTo>
                    <a:pt x="20244" y="823024"/>
                    <a:pt x="0" y="802637"/>
                    <a:pt x="0" y="777601"/>
                  </a:cubicBezTo>
                  <a:cubicBezTo>
                    <a:pt x="0" y="752923"/>
                    <a:pt x="20244" y="732894"/>
                    <a:pt x="45550" y="732894"/>
                  </a:cubicBezTo>
                  <a:close/>
                  <a:moveTo>
                    <a:pt x="823800" y="282045"/>
                  </a:moveTo>
                  <a:cubicBezTo>
                    <a:pt x="1074370" y="308385"/>
                    <a:pt x="1269640" y="520488"/>
                    <a:pt x="1269640" y="777782"/>
                  </a:cubicBezTo>
                  <a:cubicBezTo>
                    <a:pt x="1269640" y="942623"/>
                    <a:pt x="1190028" y="1088029"/>
                    <a:pt x="1066827" y="1178728"/>
                  </a:cubicBezTo>
                  <a:cubicBezTo>
                    <a:pt x="1022158" y="1211840"/>
                    <a:pt x="997302" y="1220478"/>
                    <a:pt x="997302" y="1275905"/>
                  </a:cubicBezTo>
                  <a:lnTo>
                    <a:pt x="997302" y="1412673"/>
                  </a:lnTo>
                  <a:cubicBezTo>
                    <a:pt x="997302" y="1437867"/>
                    <a:pt x="977128" y="1458022"/>
                    <a:pt x="952272" y="1458022"/>
                  </a:cubicBezTo>
                  <a:lnTo>
                    <a:pt x="816103" y="1458022"/>
                  </a:lnTo>
                  <a:lnTo>
                    <a:pt x="816103" y="946942"/>
                  </a:lnTo>
                  <a:cubicBezTo>
                    <a:pt x="843120" y="931106"/>
                    <a:pt x="861493" y="902313"/>
                    <a:pt x="861493" y="868481"/>
                  </a:cubicBezTo>
                  <a:cubicBezTo>
                    <a:pt x="861493" y="818453"/>
                    <a:pt x="820786" y="777782"/>
                    <a:pt x="770713" y="777782"/>
                  </a:cubicBezTo>
                  <a:cubicBezTo>
                    <a:pt x="721000" y="777782"/>
                    <a:pt x="680294" y="818453"/>
                    <a:pt x="680294" y="868481"/>
                  </a:cubicBezTo>
                  <a:cubicBezTo>
                    <a:pt x="680294" y="902313"/>
                    <a:pt x="698306" y="931106"/>
                    <a:pt x="725684" y="946942"/>
                  </a:cubicBezTo>
                  <a:lnTo>
                    <a:pt x="725684" y="1458022"/>
                  </a:lnTo>
                  <a:lnTo>
                    <a:pt x="589514" y="1458022"/>
                  </a:lnTo>
                  <a:cubicBezTo>
                    <a:pt x="564298" y="1458022"/>
                    <a:pt x="544124" y="1437867"/>
                    <a:pt x="544124" y="1396836"/>
                  </a:cubicBezTo>
                  <a:lnTo>
                    <a:pt x="544124" y="1275545"/>
                  </a:lnTo>
                  <a:cubicBezTo>
                    <a:pt x="544124" y="1219398"/>
                    <a:pt x="517827" y="1211120"/>
                    <a:pt x="472797" y="1177288"/>
                  </a:cubicBezTo>
                  <a:cubicBezTo>
                    <a:pt x="331225" y="1072193"/>
                    <a:pt x="247650" y="894035"/>
                    <a:pt x="277910" y="698601"/>
                  </a:cubicBezTo>
                  <a:cubicBezTo>
                    <a:pt x="311772" y="480132"/>
                    <a:pt x="493691" y="307013"/>
                    <a:pt x="713435" y="282539"/>
                  </a:cubicBezTo>
                  <a:cubicBezTo>
                    <a:pt x="751080" y="278310"/>
                    <a:pt x="788004" y="278282"/>
                    <a:pt x="823800" y="282045"/>
                  </a:cubicBezTo>
                  <a:close/>
                  <a:moveTo>
                    <a:pt x="1283548" y="218184"/>
                  </a:moveTo>
                  <a:cubicBezTo>
                    <a:pt x="1295138" y="218184"/>
                    <a:pt x="1306727" y="222586"/>
                    <a:pt x="1315532" y="231391"/>
                  </a:cubicBezTo>
                  <a:cubicBezTo>
                    <a:pt x="1333141" y="249359"/>
                    <a:pt x="1333141" y="277749"/>
                    <a:pt x="1315532" y="295358"/>
                  </a:cubicBezTo>
                  <a:lnTo>
                    <a:pt x="1251564" y="359685"/>
                  </a:lnTo>
                  <a:cubicBezTo>
                    <a:pt x="1233596" y="376934"/>
                    <a:pt x="1205205" y="376934"/>
                    <a:pt x="1187237" y="359685"/>
                  </a:cubicBezTo>
                  <a:cubicBezTo>
                    <a:pt x="1169987" y="341716"/>
                    <a:pt x="1169987" y="312967"/>
                    <a:pt x="1187237" y="295358"/>
                  </a:cubicBezTo>
                  <a:lnTo>
                    <a:pt x="1251564" y="231391"/>
                  </a:lnTo>
                  <a:cubicBezTo>
                    <a:pt x="1260369" y="222586"/>
                    <a:pt x="1271958" y="218184"/>
                    <a:pt x="1283548" y="218184"/>
                  </a:cubicBezTo>
                  <a:close/>
                  <a:moveTo>
                    <a:pt x="257491" y="218184"/>
                  </a:moveTo>
                  <a:cubicBezTo>
                    <a:pt x="269100" y="218184"/>
                    <a:pt x="280754" y="222586"/>
                    <a:pt x="289718" y="231391"/>
                  </a:cubicBezTo>
                  <a:lnTo>
                    <a:pt x="353546" y="295358"/>
                  </a:lnTo>
                  <a:cubicBezTo>
                    <a:pt x="371116" y="312967"/>
                    <a:pt x="371116" y="341716"/>
                    <a:pt x="353546" y="359685"/>
                  </a:cubicBezTo>
                  <a:cubicBezTo>
                    <a:pt x="335617" y="376934"/>
                    <a:pt x="306930" y="376934"/>
                    <a:pt x="289718" y="359685"/>
                  </a:cubicBezTo>
                  <a:lnTo>
                    <a:pt x="225532" y="295358"/>
                  </a:lnTo>
                  <a:cubicBezTo>
                    <a:pt x="207962" y="277749"/>
                    <a:pt x="207962" y="249359"/>
                    <a:pt x="225532" y="231391"/>
                  </a:cubicBezTo>
                  <a:cubicBezTo>
                    <a:pt x="234318" y="222586"/>
                    <a:pt x="245882" y="218184"/>
                    <a:pt x="257491" y="218184"/>
                  </a:cubicBezTo>
                  <a:close/>
                  <a:moveTo>
                    <a:pt x="774443" y="0"/>
                  </a:moveTo>
                  <a:cubicBezTo>
                    <a:pt x="799121" y="0"/>
                    <a:pt x="819150" y="20606"/>
                    <a:pt x="819150" y="45550"/>
                  </a:cubicBezTo>
                  <a:lnTo>
                    <a:pt x="819150" y="136650"/>
                  </a:lnTo>
                  <a:cubicBezTo>
                    <a:pt x="819150" y="161956"/>
                    <a:pt x="799121" y="182200"/>
                    <a:pt x="774443" y="182200"/>
                  </a:cubicBezTo>
                  <a:cubicBezTo>
                    <a:pt x="749407" y="182200"/>
                    <a:pt x="729020" y="161956"/>
                    <a:pt x="729020" y="136650"/>
                  </a:cubicBezTo>
                  <a:lnTo>
                    <a:pt x="729020" y="45550"/>
                  </a:lnTo>
                  <a:cubicBezTo>
                    <a:pt x="729020" y="20606"/>
                    <a:pt x="749407" y="0"/>
                    <a:pt x="774443" y="0"/>
                  </a:cubicBezTo>
                  <a:close/>
                </a:path>
              </a:pathLst>
            </a:custGeom>
            <a:solidFill>
              <a:schemeClr val="accent1"/>
            </a:solidFill>
            <a:ln>
              <a:noFill/>
            </a:ln>
            <a:effectLst/>
          </p:spPr>
          <p:txBody>
            <a:bodyPr wrap="square" anchor="ctr">
              <a:noAutofit/>
            </a:bodyPr>
            <a:lstStyle/>
            <a:p>
              <a:endParaRPr lang="en-GB" sz="1600" dirty="0">
                <a:latin typeface="Lato Light" panose="020F0502020204030203" pitchFamily="34" charset="0"/>
              </a:endParaRPr>
            </a:p>
          </p:txBody>
        </p:sp>
        <p:sp>
          <p:nvSpPr>
            <p:cNvPr id="8" name="Right Arrow 74">
              <a:extLst>
                <a:ext uri="{FF2B5EF4-FFF2-40B4-BE49-F238E27FC236}">
                  <a16:creationId xmlns="" xmlns:a14="http://schemas.microsoft.com/office/drawing/2010/main" xmlns:p14="http://schemas.microsoft.com/office/powerpoint/2010/main" xmlns:a16="http://schemas.microsoft.com/office/drawing/2014/main" id="{B8F5C5A6-44BB-4A6A-A0EA-66F5F28E67A6}"/>
                </a:ext>
              </a:extLst>
            </p:cNvPr>
            <p:cNvSpPr/>
            <p:nvPr/>
          </p:nvSpPr>
          <p:spPr>
            <a:xfrm>
              <a:off x="4137444" y="3685757"/>
              <a:ext cx="301038" cy="446332"/>
            </a:xfrm>
            <a:prstGeom prst="rightArrow">
              <a:avLst>
                <a:gd name="adj1" fmla="val 50000"/>
                <a:gd name="adj2" fmla="val 5843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1" name="TextBox 207">
              <a:extLst>
                <a:ext uri="{FF2B5EF4-FFF2-40B4-BE49-F238E27FC236}">
                  <a16:creationId xmlns="" xmlns:a14="http://schemas.microsoft.com/office/drawing/2010/main" xmlns:p14="http://schemas.microsoft.com/office/powerpoint/2010/main" xmlns:a16="http://schemas.microsoft.com/office/drawing/2014/main" id="{305F94D5-E1B8-43F3-9913-00FCA948D717}"/>
                </a:ext>
              </a:extLst>
            </p:cNvPr>
            <p:cNvSpPr txBox="1"/>
            <p:nvPr/>
          </p:nvSpPr>
          <p:spPr>
            <a:xfrm>
              <a:off x="2885542" y="4161861"/>
              <a:ext cx="1188081" cy="747726"/>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Inicialmente </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Propuesta</a:t>
              </a:r>
            </a:p>
          </p:txBody>
        </p:sp>
        <p:grpSp>
          <p:nvGrpSpPr>
            <p:cNvPr id="42" name="Group 182">
              <a:extLst>
                <a:ext uri="{FF2B5EF4-FFF2-40B4-BE49-F238E27FC236}">
                  <a16:creationId xmlns="" xmlns:a14="http://schemas.microsoft.com/office/drawing/2010/main" xmlns:p14="http://schemas.microsoft.com/office/powerpoint/2010/main" xmlns:a16="http://schemas.microsoft.com/office/drawing/2014/main" id="{EE1A73DE-6BD6-4796-B0DF-0E7681AC625D}"/>
                </a:ext>
              </a:extLst>
            </p:cNvPr>
            <p:cNvGrpSpPr/>
            <p:nvPr/>
          </p:nvGrpSpPr>
          <p:grpSpPr>
            <a:xfrm>
              <a:off x="6166665" y="3447198"/>
              <a:ext cx="947611" cy="805393"/>
              <a:chOff x="6247264" y="8862516"/>
              <a:chExt cx="2526304" cy="2147155"/>
            </a:xfrm>
            <a:solidFill>
              <a:schemeClr val="accent6">
                <a:lumMod val="60000"/>
                <a:lumOff val="40000"/>
              </a:schemeClr>
            </a:solidFill>
          </p:grpSpPr>
          <p:grpSp>
            <p:nvGrpSpPr>
              <p:cNvPr id="43" name="Group 76">
                <a:extLst>
                  <a:ext uri="{FF2B5EF4-FFF2-40B4-BE49-F238E27FC236}">
                    <a16:creationId xmlns="" xmlns:a14="http://schemas.microsoft.com/office/drawing/2010/main" xmlns:p14="http://schemas.microsoft.com/office/powerpoint/2010/main" xmlns:a16="http://schemas.microsoft.com/office/drawing/2014/main" id="{EC43FDAE-E3C2-4CD3-839B-D3BF57150861}"/>
                  </a:ext>
                </a:extLst>
              </p:cNvPr>
              <p:cNvGrpSpPr/>
              <p:nvPr/>
            </p:nvGrpSpPr>
            <p:grpSpPr>
              <a:xfrm>
                <a:off x="6247264" y="9512136"/>
                <a:ext cx="834745" cy="848462"/>
                <a:chOff x="3676138" y="3544711"/>
                <a:chExt cx="1631848" cy="1658664"/>
              </a:xfrm>
              <a:grpFill/>
            </p:grpSpPr>
            <p:sp>
              <p:nvSpPr>
                <p:cNvPr id="68" name="Diamond 105">
                  <a:extLst>
                    <a:ext uri="{FF2B5EF4-FFF2-40B4-BE49-F238E27FC236}">
                      <a16:creationId xmlns="" xmlns:a14="http://schemas.microsoft.com/office/drawing/2010/main" xmlns:p14="http://schemas.microsoft.com/office/powerpoint/2010/main" xmlns:a16="http://schemas.microsoft.com/office/drawing/2014/main" id="{9AAFD94F-6471-4081-953F-CC764B3B1F02}"/>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9" name="Parallelogram 106">
                  <a:extLst>
                    <a:ext uri="{FF2B5EF4-FFF2-40B4-BE49-F238E27FC236}">
                      <a16:creationId xmlns="" xmlns:a14="http://schemas.microsoft.com/office/drawing/2010/main" xmlns:p14="http://schemas.microsoft.com/office/powerpoint/2010/main" xmlns:a16="http://schemas.microsoft.com/office/drawing/2014/main" id="{7F205208-4275-4CF7-B368-2F1949B5CB32}"/>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0" name="Parallelogram 107">
                  <a:extLst>
                    <a:ext uri="{FF2B5EF4-FFF2-40B4-BE49-F238E27FC236}">
                      <a16:creationId xmlns="" xmlns:a14="http://schemas.microsoft.com/office/drawing/2010/main" xmlns:p14="http://schemas.microsoft.com/office/powerpoint/2010/main" xmlns:a16="http://schemas.microsoft.com/office/drawing/2014/main" id="{5DAC5DE6-2434-4F7E-8AFB-044675F7342B}"/>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4" name="Group 77">
                <a:extLst>
                  <a:ext uri="{FF2B5EF4-FFF2-40B4-BE49-F238E27FC236}">
                    <a16:creationId xmlns="" xmlns:a14="http://schemas.microsoft.com/office/drawing/2010/main" xmlns:p14="http://schemas.microsoft.com/office/powerpoint/2010/main" xmlns:a16="http://schemas.microsoft.com/office/drawing/2014/main" id="{F1746909-4253-4766-A310-B411490F1A2B}"/>
                  </a:ext>
                </a:extLst>
              </p:cNvPr>
              <p:cNvGrpSpPr/>
              <p:nvPr/>
            </p:nvGrpSpPr>
            <p:grpSpPr>
              <a:xfrm>
                <a:off x="7090642" y="9512136"/>
                <a:ext cx="834745" cy="848462"/>
                <a:chOff x="3676138" y="3544711"/>
                <a:chExt cx="1631848" cy="1658664"/>
              </a:xfrm>
              <a:grpFill/>
            </p:grpSpPr>
            <p:sp>
              <p:nvSpPr>
                <p:cNvPr id="65" name="Diamond 102">
                  <a:extLst>
                    <a:ext uri="{FF2B5EF4-FFF2-40B4-BE49-F238E27FC236}">
                      <a16:creationId xmlns="" xmlns:a14="http://schemas.microsoft.com/office/drawing/2010/main" xmlns:p14="http://schemas.microsoft.com/office/powerpoint/2010/main" xmlns:a16="http://schemas.microsoft.com/office/drawing/2014/main" id="{099430A6-6E2B-4BFE-BC8A-1F60B807F03C}"/>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6" name="Parallelogram 103">
                  <a:extLst>
                    <a:ext uri="{FF2B5EF4-FFF2-40B4-BE49-F238E27FC236}">
                      <a16:creationId xmlns="" xmlns:a14="http://schemas.microsoft.com/office/drawing/2010/main" xmlns:p14="http://schemas.microsoft.com/office/powerpoint/2010/main" xmlns:a16="http://schemas.microsoft.com/office/drawing/2014/main" id="{9F8AC62F-8B35-4D4B-B583-DB6848F22750}"/>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7" name="Parallelogram 104">
                  <a:extLst>
                    <a:ext uri="{FF2B5EF4-FFF2-40B4-BE49-F238E27FC236}">
                      <a16:creationId xmlns="" xmlns:a14="http://schemas.microsoft.com/office/drawing/2010/main" xmlns:p14="http://schemas.microsoft.com/office/powerpoint/2010/main" xmlns:a16="http://schemas.microsoft.com/office/drawing/2014/main" id="{29EAB772-2C3B-48F7-A6CA-6CC21E10956D}"/>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5" name="Group 78">
                <a:extLst>
                  <a:ext uri="{FF2B5EF4-FFF2-40B4-BE49-F238E27FC236}">
                    <a16:creationId xmlns="" xmlns:a14="http://schemas.microsoft.com/office/drawing/2010/main" xmlns:p14="http://schemas.microsoft.com/office/powerpoint/2010/main" xmlns:a16="http://schemas.microsoft.com/office/drawing/2014/main" id="{18949E45-1FDA-42B5-9D9A-681168437A3C}"/>
                  </a:ext>
                </a:extLst>
              </p:cNvPr>
              <p:cNvGrpSpPr/>
              <p:nvPr/>
            </p:nvGrpSpPr>
            <p:grpSpPr>
              <a:xfrm>
                <a:off x="7938823" y="9512136"/>
                <a:ext cx="834745" cy="848462"/>
                <a:chOff x="3676138" y="3544711"/>
                <a:chExt cx="1631848" cy="1658664"/>
              </a:xfrm>
              <a:grpFill/>
            </p:grpSpPr>
            <p:sp>
              <p:nvSpPr>
                <p:cNvPr id="62" name="Diamond 99">
                  <a:extLst>
                    <a:ext uri="{FF2B5EF4-FFF2-40B4-BE49-F238E27FC236}">
                      <a16:creationId xmlns="" xmlns:a14="http://schemas.microsoft.com/office/drawing/2010/main" xmlns:p14="http://schemas.microsoft.com/office/powerpoint/2010/main" xmlns:a16="http://schemas.microsoft.com/office/drawing/2014/main" id="{5A8F1B16-09C4-4E11-9D39-B0CABD9407A5}"/>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3" name="Parallelogram 100">
                  <a:extLst>
                    <a:ext uri="{FF2B5EF4-FFF2-40B4-BE49-F238E27FC236}">
                      <a16:creationId xmlns="" xmlns:a14="http://schemas.microsoft.com/office/drawing/2010/main" xmlns:p14="http://schemas.microsoft.com/office/powerpoint/2010/main" xmlns:a16="http://schemas.microsoft.com/office/drawing/2014/main" id="{A2A664BA-754E-40BE-A33F-C35E49A6BC5B}"/>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4" name="Parallelogram 101">
                  <a:extLst>
                    <a:ext uri="{FF2B5EF4-FFF2-40B4-BE49-F238E27FC236}">
                      <a16:creationId xmlns="" xmlns:a14="http://schemas.microsoft.com/office/drawing/2010/main" xmlns:p14="http://schemas.microsoft.com/office/powerpoint/2010/main" xmlns:a16="http://schemas.microsoft.com/office/drawing/2014/main" id="{C87050B8-2A43-412C-9B54-4588CC625C0C}"/>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6" name="Group 79">
                <a:extLst>
                  <a:ext uri="{FF2B5EF4-FFF2-40B4-BE49-F238E27FC236}">
                    <a16:creationId xmlns="" xmlns:a14="http://schemas.microsoft.com/office/drawing/2010/main" xmlns:p14="http://schemas.microsoft.com/office/powerpoint/2010/main" xmlns:a16="http://schemas.microsoft.com/office/drawing/2014/main" id="{9CBF0DB0-E05C-4112-A8A1-7CC6D3EC2ACF}"/>
                  </a:ext>
                </a:extLst>
              </p:cNvPr>
              <p:cNvGrpSpPr/>
              <p:nvPr/>
            </p:nvGrpSpPr>
            <p:grpSpPr>
              <a:xfrm>
                <a:off x="6668835" y="10161209"/>
                <a:ext cx="834745" cy="848462"/>
                <a:chOff x="3676138" y="3544711"/>
                <a:chExt cx="1631848" cy="1658664"/>
              </a:xfrm>
              <a:grpFill/>
            </p:grpSpPr>
            <p:sp>
              <p:nvSpPr>
                <p:cNvPr id="59" name="Diamond 96">
                  <a:extLst>
                    <a:ext uri="{FF2B5EF4-FFF2-40B4-BE49-F238E27FC236}">
                      <a16:creationId xmlns="" xmlns:a14="http://schemas.microsoft.com/office/drawing/2010/main" xmlns:p14="http://schemas.microsoft.com/office/powerpoint/2010/main" xmlns:a16="http://schemas.microsoft.com/office/drawing/2014/main" id="{E9102E34-ED5E-4AF8-90C5-42E6EFD1F760}"/>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0" name="Parallelogram 97">
                  <a:extLst>
                    <a:ext uri="{FF2B5EF4-FFF2-40B4-BE49-F238E27FC236}">
                      <a16:creationId xmlns="" xmlns:a14="http://schemas.microsoft.com/office/drawing/2010/main" xmlns:p14="http://schemas.microsoft.com/office/powerpoint/2010/main" xmlns:a16="http://schemas.microsoft.com/office/drawing/2014/main" id="{F6C7F4B5-4AAF-462E-96CC-1EE10451B431}"/>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1" name="Parallelogram 98">
                  <a:extLst>
                    <a:ext uri="{FF2B5EF4-FFF2-40B4-BE49-F238E27FC236}">
                      <a16:creationId xmlns="" xmlns:a14="http://schemas.microsoft.com/office/drawing/2010/main" xmlns:p14="http://schemas.microsoft.com/office/powerpoint/2010/main" xmlns:a16="http://schemas.microsoft.com/office/drawing/2014/main" id="{8085C2BC-6629-4C35-B12B-7B84BDF43328}"/>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7" name="Group 80">
                <a:extLst>
                  <a:ext uri="{FF2B5EF4-FFF2-40B4-BE49-F238E27FC236}">
                    <a16:creationId xmlns="" xmlns:a14="http://schemas.microsoft.com/office/drawing/2010/main" xmlns:p14="http://schemas.microsoft.com/office/powerpoint/2010/main" xmlns:a16="http://schemas.microsoft.com/office/drawing/2014/main" id="{E5715986-908F-412D-9F5F-41DE310556DD}"/>
                  </a:ext>
                </a:extLst>
              </p:cNvPr>
              <p:cNvGrpSpPr/>
              <p:nvPr/>
            </p:nvGrpSpPr>
            <p:grpSpPr>
              <a:xfrm>
                <a:off x="7517016" y="10161209"/>
                <a:ext cx="834745" cy="848462"/>
                <a:chOff x="3676138" y="3544711"/>
                <a:chExt cx="1631848" cy="1658664"/>
              </a:xfrm>
              <a:grpFill/>
            </p:grpSpPr>
            <p:sp>
              <p:nvSpPr>
                <p:cNvPr id="56" name="Diamond 93">
                  <a:extLst>
                    <a:ext uri="{FF2B5EF4-FFF2-40B4-BE49-F238E27FC236}">
                      <a16:creationId xmlns="" xmlns:a14="http://schemas.microsoft.com/office/drawing/2010/main" xmlns:p14="http://schemas.microsoft.com/office/powerpoint/2010/main" xmlns:a16="http://schemas.microsoft.com/office/drawing/2014/main" id="{5A2639BA-880C-4754-9745-8C7094B0A7E9}"/>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7" name="Parallelogram 94">
                  <a:extLst>
                    <a:ext uri="{FF2B5EF4-FFF2-40B4-BE49-F238E27FC236}">
                      <a16:creationId xmlns="" xmlns:a14="http://schemas.microsoft.com/office/drawing/2010/main" xmlns:p14="http://schemas.microsoft.com/office/powerpoint/2010/main" xmlns:a16="http://schemas.microsoft.com/office/drawing/2014/main" id="{AC98DFA5-7C1C-4A57-92FB-4C6CB1B8D784}"/>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8" name="Parallelogram 95">
                  <a:extLst>
                    <a:ext uri="{FF2B5EF4-FFF2-40B4-BE49-F238E27FC236}">
                      <a16:creationId xmlns="" xmlns:a14="http://schemas.microsoft.com/office/drawing/2010/main" xmlns:p14="http://schemas.microsoft.com/office/powerpoint/2010/main" xmlns:a16="http://schemas.microsoft.com/office/drawing/2014/main" id="{5BF59A35-83E1-42B9-B501-23C8C027987C}"/>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8" name="Group 174">
                <a:extLst>
                  <a:ext uri="{FF2B5EF4-FFF2-40B4-BE49-F238E27FC236}">
                    <a16:creationId xmlns="" xmlns:a14="http://schemas.microsoft.com/office/drawing/2010/main" xmlns:p14="http://schemas.microsoft.com/office/powerpoint/2010/main" xmlns:a16="http://schemas.microsoft.com/office/drawing/2014/main" id="{8C7466D4-5281-44EA-B5D0-9F57563FDC68}"/>
                  </a:ext>
                </a:extLst>
              </p:cNvPr>
              <p:cNvGrpSpPr/>
              <p:nvPr/>
            </p:nvGrpSpPr>
            <p:grpSpPr>
              <a:xfrm>
                <a:off x="6668835" y="8862516"/>
                <a:ext cx="834745" cy="848462"/>
                <a:chOff x="3676138" y="3544711"/>
                <a:chExt cx="1631848" cy="1658664"/>
              </a:xfrm>
              <a:grpFill/>
            </p:grpSpPr>
            <p:sp>
              <p:nvSpPr>
                <p:cNvPr id="53" name="Diamond 175">
                  <a:extLst>
                    <a:ext uri="{FF2B5EF4-FFF2-40B4-BE49-F238E27FC236}">
                      <a16:creationId xmlns="" xmlns:a14="http://schemas.microsoft.com/office/drawing/2010/main" xmlns:p14="http://schemas.microsoft.com/office/powerpoint/2010/main" xmlns:a16="http://schemas.microsoft.com/office/drawing/2014/main" id="{B63B753E-610B-4018-955C-B830596ECDD6}"/>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4" name="Parallelogram 176">
                  <a:extLst>
                    <a:ext uri="{FF2B5EF4-FFF2-40B4-BE49-F238E27FC236}">
                      <a16:creationId xmlns="" xmlns:a14="http://schemas.microsoft.com/office/drawing/2010/main" xmlns:p14="http://schemas.microsoft.com/office/powerpoint/2010/main" xmlns:a16="http://schemas.microsoft.com/office/drawing/2014/main" id="{A71BFA30-8FE6-40DA-8EDD-2D3ACCF75497}"/>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5" name="Parallelogram 177">
                  <a:extLst>
                    <a:ext uri="{FF2B5EF4-FFF2-40B4-BE49-F238E27FC236}">
                      <a16:creationId xmlns="" xmlns:a14="http://schemas.microsoft.com/office/drawing/2010/main" xmlns:p14="http://schemas.microsoft.com/office/powerpoint/2010/main" xmlns:a16="http://schemas.microsoft.com/office/drawing/2014/main" id="{6BE1419A-F3D7-4D70-BC77-AA3DD1D7F9FC}"/>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9" name="Group 178">
                <a:extLst>
                  <a:ext uri="{FF2B5EF4-FFF2-40B4-BE49-F238E27FC236}">
                    <a16:creationId xmlns="" xmlns:a14="http://schemas.microsoft.com/office/drawing/2010/main" xmlns:p14="http://schemas.microsoft.com/office/powerpoint/2010/main" xmlns:a16="http://schemas.microsoft.com/office/drawing/2014/main" id="{CE4C531D-F62C-409E-B5AA-40E77C9F14ED}"/>
                  </a:ext>
                </a:extLst>
              </p:cNvPr>
              <p:cNvGrpSpPr/>
              <p:nvPr/>
            </p:nvGrpSpPr>
            <p:grpSpPr>
              <a:xfrm>
                <a:off x="7517016" y="8862516"/>
                <a:ext cx="834745" cy="848462"/>
                <a:chOff x="3676138" y="3544711"/>
                <a:chExt cx="1631848" cy="1658664"/>
              </a:xfrm>
              <a:grpFill/>
            </p:grpSpPr>
            <p:sp>
              <p:nvSpPr>
                <p:cNvPr id="50" name="Diamond 179">
                  <a:extLst>
                    <a:ext uri="{FF2B5EF4-FFF2-40B4-BE49-F238E27FC236}">
                      <a16:creationId xmlns="" xmlns:a14="http://schemas.microsoft.com/office/drawing/2010/main" xmlns:p14="http://schemas.microsoft.com/office/powerpoint/2010/main" xmlns:a16="http://schemas.microsoft.com/office/drawing/2014/main" id="{45491A3E-B7DB-4E6C-8540-489A26C4D615}"/>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1" name="Parallelogram 180">
                  <a:extLst>
                    <a:ext uri="{FF2B5EF4-FFF2-40B4-BE49-F238E27FC236}">
                      <a16:creationId xmlns="" xmlns:a14="http://schemas.microsoft.com/office/drawing/2010/main" xmlns:p14="http://schemas.microsoft.com/office/powerpoint/2010/main" xmlns:a16="http://schemas.microsoft.com/office/drawing/2014/main" id="{AEE190F9-B315-4340-85AC-8C497F981488}"/>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2" name="Parallelogram 181">
                  <a:extLst>
                    <a:ext uri="{FF2B5EF4-FFF2-40B4-BE49-F238E27FC236}">
                      <a16:creationId xmlns="" xmlns:a14="http://schemas.microsoft.com/office/drawing/2010/main" xmlns:p14="http://schemas.microsoft.com/office/powerpoint/2010/main" xmlns:a16="http://schemas.microsoft.com/office/drawing/2014/main" id="{1E526824-873A-4E52-8057-B0E7A65DF35B}"/>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sp>
          <p:nvSpPr>
            <p:cNvPr id="71" name="TextBox 207">
              <a:extLst>
                <a:ext uri="{FF2B5EF4-FFF2-40B4-BE49-F238E27FC236}">
                  <a16:creationId xmlns="" xmlns:a14="http://schemas.microsoft.com/office/drawing/2010/main" xmlns:p14="http://schemas.microsoft.com/office/powerpoint/2010/main" xmlns:a16="http://schemas.microsoft.com/office/drawing/2014/main" id="{D681BD34-ADA0-4D07-AEB6-57EC5FFE093A}"/>
                </a:ext>
              </a:extLst>
            </p:cNvPr>
            <p:cNvSpPr txBox="1"/>
            <p:nvPr/>
          </p:nvSpPr>
          <p:spPr>
            <a:xfrm>
              <a:off x="4359431" y="4321753"/>
              <a:ext cx="1471675" cy="432894"/>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Eliminación</a:t>
              </a:r>
            </a:p>
          </p:txBody>
        </p:sp>
        <p:sp>
          <p:nvSpPr>
            <p:cNvPr id="72" name="TextBox 207">
              <a:extLst>
                <a:ext uri="{FF2B5EF4-FFF2-40B4-BE49-F238E27FC236}">
                  <a16:creationId xmlns="" xmlns:a14="http://schemas.microsoft.com/office/drawing/2010/main" xmlns:p14="http://schemas.microsoft.com/office/powerpoint/2010/main" xmlns:a16="http://schemas.microsoft.com/office/drawing/2014/main" id="{EC9A5D3E-D947-4FB2-B6F4-EDBC3EC3C838}"/>
                </a:ext>
              </a:extLst>
            </p:cNvPr>
            <p:cNvSpPr txBox="1"/>
            <p:nvPr/>
          </p:nvSpPr>
          <p:spPr>
            <a:xfrm>
              <a:off x="5913489" y="4146678"/>
              <a:ext cx="1503322" cy="747726"/>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KPI interno</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Biblioteca</a:t>
              </a:r>
            </a:p>
          </p:txBody>
        </p:sp>
        <p:pic>
          <p:nvPicPr>
            <p:cNvPr id="54274" name="Picture 2" descr="Trash Can Icon Vector EPS 10 (Grafik) von Hoeda80 · Creative Fabrica">
              <a:extLst>
                <a:ext uri="{FF2B5EF4-FFF2-40B4-BE49-F238E27FC236}">
                  <a16:creationId xmlns="" xmlns:a14="http://schemas.microsoft.com/office/drawing/2010/main" xmlns:p14="http://schemas.microsoft.com/office/powerpoint/2010/main" xmlns:a16="http://schemas.microsoft.com/office/drawing/2014/main" id="{D62DA460-82E7-482F-9AA8-129EB894CE6C}"/>
                </a:ext>
              </a:extLst>
            </p:cNvPr>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34222" t="10141" r="34441" b="11376"/>
            <a:stretch/>
          </p:blipFill>
          <p:spPr bwMode="auto">
            <a:xfrm>
              <a:off x="4828994" y="3353426"/>
              <a:ext cx="548805" cy="914705"/>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Freeform 30">
            <a:extLst>
              <a:ext uri="{FF2B5EF4-FFF2-40B4-BE49-F238E27FC236}">
                <a16:creationId xmlns="" xmlns:a14="http://schemas.microsoft.com/office/drawing/2010/main" xmlns:p14="http://schemas.microsoft.com/office/powerpoint/2010/main" xmlns:a16="http://schemas.microsoft.com/office/drawing/2014/main" id="{5E7CB2B9-937A-4261-9E41-25D9FECBE9A8}"/>
              </a:ext>
            </a:extLst>
          </p:cNvPr>
          <p:cNvSpPr/>
          <p:nvPr/>
        </p:nvSpPr>
        <p:spPr>
          <a:xfrm flipV="1">
            <a:off x="9246908" y="2871053"/>
            <a:ext cx="1609119" cy="2615097"/>
          </a:xfrm>
          <a:custGeom>
            <a:avLst/>
            <a:gdLst>
              <a:gd name="connsiteX0" fmla="*/ 819444 w 4289866"/>
              <a:gd name="connsiteY0" fmla="*/ 6971750 h 6971777"/>
              <a:gd name="connsiteX1" fmla="*/ 2862853 w 4289866"/>
              <a:gd name="connsiteY1" fmla="*/ 6299171 h 6971777"/>
              <a:gd name="connsiteX2" fmla="*/ 4117864 w 4289866"/>
              <a:gd name="connsiteY2" fmla="*/ 2404860 h 6971777"/>
              <a:gd name="connsiteX3" fmla="*/ 807213 w 4289866"/>
              <a:gd name="connsiteY3" fmla="*/ 0 h 6971777"/>
              <a:gd name="connsiteX4" fmla="*/ 807211 w 4289866"/>
              <a:gd name="connsiteY4" fmla="*/ 3987 h 6971777"/>
              <a:gd name="connsiteX5" fmla="*/ 57433 w 4289866"/>
              <a:gd name="connsiteY5" fmla="*/ 3987 h 6971777"/>
              <a:gd name="connsiteX6" fmla="*/ 224807 w 4289866"/>
              <a:gd name="connsiteY6" fmla="*/ 385496 h 6971777"/>
              <a:gd name="connsiteX7" fmla="*/ 76513 w 4289866"/>
              <a:gd name="connsiteY7" fmla="*/ 723515 h 6971777"/>
              <a:gd name="connsiteX8" fmla="*/ 806870 w 4289866"/>
              <a:gd name="connsiteY8" fmla="*/ 723515 h 6971777"/>
              <a:gd name="connsiteX9" fmla="*/ 806869 w 4289866"/>
              <a:gd name="connsiteY9" fmla="*/ 726233 h 6971777"/>
              <a:gd name="connsiteX10" fmla="*/ 3416121 w 4289866"/>
              <a:gd name="connsiteY10" fmla="*/ 2596118 h 6971777"/>
              <a:gd name="connsiteX11" fmla="*/ 2491570 w 4289866"/>
              <a:gd name="connsiteY11" fmla="*/ 5669768 h 6971777"/>
              <a:gd name="connsiteX12" fmla="*/ 275493 w 4289866"/>
              <a:gd name="connsiteY12" fmla="*/ 6194222 h 6971777"/>
              <a:gd name="connsiteX13" fmla="*/ 247564 w 4289866"/>
              <a:gd name="connsiteY13" fmla="*/ 6187627 h 6971777"/>
              <a:gd name="connsiteX14" fmla="*/ 0 w 4289866"/>
              <a:gd name="connsiteY14" fmla="*/ 6496773 h 6971777"/>
              <a:gd name="connsiteX15" fmla="*/ 60047 w 4289866"/>
              <a:gd name="connsiteY15" fmla="*/ 6889745 h 6971777"/>
              <a:gd name="connsiteX16" fmla="*/ 282507 w 4289866"/>
              <a:gd name="connsiteY16" fmla="*/ 6932363 h 6971777"/>
              <a:gd name="connsiteX17" fmla="*/ 819444 w 4289866"/>
              <a:gd name="connsiteY17" fmla="*/ 6971750 h 697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9866" h="6971777">
                <a:moveTo>
                  <a:pt x="819444" y="6971750"/>
                </a:moveTo>
                <a:cubicBezTo>
                  <a:pt x="1537385" y="6968888"/>
                  <a:pt x="2254443" y="6744552"/>
                  <a:pt x="2862853" y="6299171"/>
                </a:cubicBezTo>
                <a:cubicBezTo>
                  <a:pt x="4078740" y="5409091"/>
                  <a:pt x="4585079" y="3837917"/>
                  <a:pt x="4117864" y="2404860"/>
                </a:cubicBezTo>
                <a:cubicBezTo>
                  <a:pt x="3650427" y="971124"/>
                  <a:pt x="2314512" y="714"/>
                  <a:pt x="807213" y="0"/>
                </a:cubicBezTo>
                <a:lnTo>
                  <a:pt x="807211" y="3987"/>
                </a:lnTo>
                <a:lnTo>
                  <a:pt x="57433" y="3987"/>
                </a:lnTo>
                <a:lnTo>
                  <a:pt x="224807" y="385496"/>
                </a:lnTo>
                <a:lnTo>
                  <a:pt x="76513" y="723515"/>
                </a:lnTo>
                <a:lnTo>
                  <a:pt x="806870" y="723515"/>
                </a:lnTo>
                <a:lnTo>
                  <a:pt x="806869" y="726233"/>
                </a:lnTo>
                <a:cubicBezTo>
                  <a:pt x="1986815" y="726792"/>
                  <a:pt x="3035682" y="1478448"/>
                  <a:pt x="3416121" y="2596118"/>
                </a:cubicBezTo>
                <a:cubicBezTo>
                  <a:pt x="3796325" y="3713094"/>
                  <a:pt x="3424752" y="4948378"/>
                  <a:pt x="2491570" y="5669768"/>
                </a:cubicBezTo>
                <a:cubicBezTo>
                  <a:pt x="1849376" y="6166212"/>
                  <a:pt x="1039068" y="6343650"/>
                  <a:pt x="275493" y="6194222"/>
                </a:cubicBezTo>
                <a:lnTo>
                  <a:pt x="247564" y="6187627"/>
                </a:lnTo>
                <a:lnTo>
                  <a:pt x="0" y="6496773"/>
                </a:lnTo>
                <a:lnTo>
                  <a:pt x="60047" y="6889745"/>
                </a:lnTo>
                <a:lnTo>
                  <a:pt x="282507" y="6932363"/>
                </a:lnTo>
                <a:cubicBezTo>
                  <a:pt x="460418" y="6959339"/>
                  <a:pt x="639959" y="6972465"/>
                  <a:pt x="819444" y="69717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74" name="Freeform 29">
            <a:extLst>
              <a:ext uri="{FF2B5EF4-FFF2-40B4-BE49-F238E27FC236}">
                <a16:creationId xmlns="" xmlns:a14="http://schemas.microsoft.com/office/drawing/2010/main" xmlns:p14="http://schemas.microsoft.com/office/powerpoint/2010/main" xmlns:a16="http://schemas.microsoft.com/office/drawing/2014/main" id="{B1E855EC-D4AB-4592-9C0F-1AC7ECD699DC}"/>
              </a:ext>
            </a:extLst>
          </p:cNvPr>
          <p:cNvSpPr/>
          <p:nvPr/>
        </p:nvSpPr>
        <p:spPr>
          <a:xfrm flipV="1">
            <a:off x="8374434" y="2922880"/>
            <a:ext cx="882542" cy="787470"/>
          </a:xfrm>
          <a:custGeom>
            <a:avLst/>
            <a:gdLst>
              <a:gd name="connsiteX0" fmla="*/ 2168010 w 2352833"/>
              <a:gd name="connsiteY0" fmla="*/ 2099372 h 2099372"/>
              <a:gd name="connsiteX1" fmla="*/ 2107599 w 2352833"/>
              <a:gd name="connsiteY1" fmla="*/ 1704022 h 2099372"/>
              <a:gd name="connsiteX2" fmla="*/ 2352833 w 2352833"/>
              <a:gd name="connsiteY2" fmla="*/ 1397787 h 2099372"/>
              <a:gd name="connsiteX3" fmla="*/ 2190913 w 2352833"/>
              <a:gd name="connsiteY3" fmla="*/ 1346020 h 2099372"/>
              <a:gd name="connsiteX4" fmla="*/ 1609387 w 2352833"/>
              <a:gd name="connsiteY4" fmla="*/ 1052885 h 2099372"/>
              <a:gd name="connsiteX5" fmla="*/ 736029 w 2352833"/>
              <a:gd name="connsiteY5" fmla="*/ 119123 h 2099372"/>
              <a:gd name="connsiteX6" fmla="*/ 675920 w 2352833"/>
              <a:gd name="connsiteY6" fmla="*/ 3565 h 2099372"/>
              <a:gd name="connsiteX7" fmla="*/ 257364 w 2352833"/>
              <a:gd name="connsiteY7" fmla="*/ 0 h 2099372"/>
              <a:gd name="connsiteX8" fmla="*/ 0 w 2352833"/>
              <a:gd name="connsiteY8" fmla="*/ 274906 h 2099372"/>
              <a:gd name="connsiteX9" fmla="*/ 32235 w 2352833"/>
              <a:gd name="connsiteY9" fmla="*/ 344214 h 2099372"/>
              <a:gd name="connsiteX10" fmla="*/ 1096733 w 2352833"/>
              <a:gd name="connsiteY10" fmla="*/ 1581249 h 2099372"/>
              <a:gd name="connsiteX11" fmla="*/ 2081332 w 2352833"/>
              <a:gd name="connsiteY11" fmla="*/ 2075650 h 2099372"/>
              <a:gd name="connsiteX12" fmla="*/ 2168010 w 2352833"/>
              <a:gd name="connsiteY12" fmla="*/ 2099372 h 209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2833" h="2099372">
                <a:moveTo>
                  <a:pt x="2168010" y="2099372"/>
                </a:moveTo>
                <a:lnTo>
                  <a:pt x="2107599" y="1704022"/>
                </a:lnTo>
                <a:lnTo>
                  <a:pt x="2352833" y="1397787"/>
                </a:lnTo>
                <a:lnTo>
                  <a:pt x="2190913" y="1346020"/>
                </a:lnTo>
                <a:cubicBezTo>
                  <a:pt x="1989237" y="1272780"/>
                  <a:pt x="1793942" y="1175122"/>
                  <a:pt x="1609387" y="1052885"/>
                </a:cubicBezTo>
                <a:cubicBezTo>
                  <a:pt x="1240622" y="808641"/>
                  <a:pt x="945358" y="486546"/>
                  <a:pt x="736029" y="119123"/>
                </a:cubicBezTo>
                <a:lnTo>
                  <a:pt x="675920" y="3565"/>
                </a:lnTo>
                <a:lnTo>
                  <a:pt x="257364" y="0"/>
                </a:lnTo>
                <a:lnTo>
                  <a:pt x="0" y="274906"/>
                </a:lnTo>
                <a:lnTo>
                  <a:pt x="32235" y="344214"/>
                </a:lnTo>
                <a:cubicBezTo>
                  <a:pt x="278542" y="824406"/>
                  <a:pt x="638130" y="1251113"/>
                  <a:pt x="1096733" y="1581249"/>
                </a:cubicBezTo>
                <a:cubicBezTo>
                  <a:pt x="1402702" y="1801508"/>
                  <a:pt x="1735392" y="1966290"/>
                  <a:pt x="2081332" y="2075650"/>
                </a:cubicBezTo>
                <a:lnTo>
                  <a:pt x="2168010" y="2099372"/>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75" name="Freeform 26">
            <a:extLst>
              <a:ext uri="{FF2B5EF4-FFF2-40B4-BE49-F238E27FC236}">
                <a16:creationId xmlns="" xmlns:a14="http://schemas.microsoft.com/office/drawing/2010/main" xmlns:p14="http://schemas.microsoft.com/office/powerpoint/2010/main" xmlns:a16="http://schemas.microsoft.com/office/drawing/2014/main" id="{464F377E-9BD8-44C8-96C5-8C505F58F3BD}"/>
              </a:ext>
            </a:extLst>
          </p:cNvPr>
          <p:cNvSpPr/>
          <p:nvPr/>
        </p:nvSpPr>
        <p:spPr>
          <a:xfrm flipV="1">
            <a:off x="8185457" y="3683863"/>
            <a:ext cx="479964" cy="1057772"/>
          </a:xfrm>
          <a:custGeom>
            <a:avLst/>
            <a:gdLst>
              <a:gd name="connsiteX0" fmla="*/ 411444 w 1279572"/>
              <a:gd name="connsiteY0" fmla="*/ 2819992 h 2819992"/>
              <a:gd name="connsiteX1" fmla="*/ 672103 w 1279572"/>
              <a:gd name="connsiteY1" fmla="*/ 2541567 h 2819992"/>
              <a:gd name="connsiteX2" fmla="*/ 1084322 w 1279572"/>
              <a:gd name="connsiteY2" fmla="*/ 2545078 h 2819992"/>
              <a:gd name="connsiteX3" fmla="*/ 1059613 w 1279572"/>
              <a:gd name="connsiteY3" fmla="*/ 2487172 h 2819992"/>
              <a:gd name="connsiteX4" fmla="*/ 966888 w 1279572"/>
              <a:gd name="connsiteY4" fmla="*/ 804213 h 2819992"/>
              <a:gd name="connsiteX5" fmla="*/ 1279572 w 1279572"/>
              <a:gd name="connsiteY5" fmla="*/ 975711 h 2819992"/>
              <a:gd name="connsiteX6" fmla="*/ 898598 w 1279572"/>
              <a:gd name="connsiteY6" fmla="*/ 0 h 2819992"/>
              <a:gd name="connsiteX7" fmla="*/ 0 w 1279572"/>
              <a:gd name="connsiteY7" fmla="*/ 273903 h 2819992"/>
              <a:gd name="connsiteX8" fmla="*/ 314561 w 1279572"/>
              <a:gd name="connsiteY8" fmla="*/ 446429 h 2819992"/>
              <a:gd name="connsiteX9" fmla="*/ 328023 w 1279572"/>
              <a:gd name="connsiteY9" fmla="*/ 2597169 h 2819992"/>
              <a:gd name="connsiteX10" fmla="*/ 411444 w 1279572"/>
              <a:gd name="connsiteY10" fmla="*/ 2819992 h 281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572" h="2819992">
                <a:moveTo>
                  <a:pt x="411444" y="2819992"/>
                </a:moveTo>
                <a:lnTo>
                  <a:pt x="672103" y="2541567"/>
                </a:lnTo>
                <a:lnTo>
                  <a:pt x="1084322" y="2545078"/>
                </a:lnTo>
                <a:lnTo>
                  <a:pt x="1059613" y="2487172"/>
                </a:lnTo>
                <a:cubicBezTo>
                  <a:pt x="858737" y="1961801"/>
                  <a:pt x="818003" y="1375119"/>
                  <a:pt x="966888" y="804213"/>
                </a:cubicBezTo>
                <a:lnTo>
                  <a:pt x="1279572" y="975711"/>
                </a:lnTo>
                <a:lnTo>
                  <a:pt x="898598" y="0"/>
                </a:lnTo>
                <a:lnTo>
                  <a:pt x="0" y="273903"/>
                </a:lnTo>
                <a:lnTo>
                  <a:pt x="314561" y="446429"/>
                </a:lnTo>
                <a:cubicBezTo>
                  <a:pt x="86663" y="1164799"/>
                  <a:pt x="102422" y="1915758"/>
                  <a:pt x="328023" y="2597169"/>
                </a:cubicBezTo>
                <a:lnTo>
                  <a:pt x="411444" y="2819992"/>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76" name="Freeform 23">
            <a:extLst>
              <a:ext uri="{FF2B5EF4-FFF2-40B4-BE49-F238E27FC236}">
                <a16:creationId xmlns="" xmlns:a14="http://schemas.microsoft.com/office/drawing/2010/main" xmlns:p14="http://schemas.microsoft.com/office/powerpoint/2010/main" xmlns:a16="http://schemas.microsoft.com/office/drawing/2014/main" id="{187A4EFB-3298-4DD6-B881-3849CD83CCFA}"/>
              </a:ext>
            </a:extLst>
          </p:cNvPr>
          <p:cNvSpPr/>
          <p:nvPr/>
        </p:nvSpPr>
        <p:spPr>
          <a:xfrm flipV="1">
            <a:off x="7847026" y="5214762"/>
            <a:ext cx="1399398" cy="269893"/>
          </a:xfrm>
          <a:custGeom>
            <a:avLst/>
            <a:gdLst>
              <a:gd name="connsiteX0" fmla="*/ 0 w 3730755"/>
              <a:gd name="connsiteY0" fmla="*/ 719528 h 719528"/>
              <a:gd name="connsiteX1" fmla="*/ 3582462 w 3730755"/>
              <a:gd name="connsiteY1" fmla="*/ 719528 h 719528"/>
              <a:gd name="connsiteX2" fmla="*/ 3730755 w 3730755"/>
              <a:gd name="connsiteY2" fmla="*/ 381509 h 719528"/>
              <a:gd name="connsiteX3" fmla="*/ 3563381 w 3730755"/>
              <a:gd name="connsiteY3" fmla="*/ 0 h 719528"/>
              <a:gd name="connsiteX4" fmla="*/ 0 w 3730755"/>
              <a:gd name="connsiteY4" fmla="*/ 0 h 719528"/>
              <a:gd name="connsiteX5" fmla="*/ 0 w 3730755"/>
              <a:gd name="connsiteY5" fmla="*/ 719528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0755" h="719528">
                <a:moveTo>
                  <a:pt x="0" y="719528"/>
                </a:moveTo>
                <a:lnTo>
                  <a:pt x="3582462" y="719528"/>
                </a:lnTo>
                <a:lnTo>
                  <a:pt x="3730755" y="381509"/>
                </a:lnTo>
                <a:lnTo>
                  <a:pt x="3563381" y="0"/>
                </a:lnTo>
                <a:lnTo>
                  <a:pt x="0" y="0"/>
                </a:lnTo>
                <a:lnTo>
                  <a:pt x="0" y="71952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77" name="TextBox 39">
            <a:extLst>
              <a:ext uri="{FF2B5EF4-FFF2-40B4-BE49-F238E27FC236}">
                <a16:creationId xmlns="" xmlns:a14="http://schemas.microsoft.com/office/drawing/2010/main" xmlns:p14="http://schemas.microsoft.com/office/powerpoint/2010/main" xmlns:a16="http://schemas.microsoft.com/office/drawing/2014/main" id="{C796E68B-FAEF-43CB-918D-E3832AA61E7E}"/>
              </a:ext>
            </a:extLst>
          </p:cNvPr>
          <p:cNvSpPr txBox="1"/>
          <p:nvPr/>
        </p:nvSpPr>
        <p:spPr>
          <a:xfrm>
            <a:off x="9049623" y="3884805"/>
            <a:ext cx="1011815" cy="584775"/>
          </a:xfrm>
          <a:prstGeom prst="rect">
            <a:avLst/>
          </a:prstGeom>
          <a:noFill/>
        </p:spPr>
        <p:txBody>
          <a:bodyPr wrap="none" rtlCol="0" anchor="ctr" anchorCtr="0">
            <a:spAutoFit/>
          </a:bodyPr>
          <a:lstStyle/>
          <a:p>
            <a:pPr algn="ctr"/>
            <a:r>
              <a:rPr lang="en-GB" sz="1600" b="1" dirty="0">
                <a:solidFill>
                  <a:schemeClr val="tx2"/>
                </a:solidFill>
                <a:latin typeface="Poppins" pitchFamily="2" charset="77"/>
                <a:ea typeface="League Spartan" charset="0"/>
                <a:cs typeface="Poppins" pitchFamily="2" charset="77"/>
              </a:rPr>
              <a:t>Selección </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Proceso</a:t>
            </a:r>
          </a:p>
        </p:txBody>
      </p:sp>
      <p:sp>
        <p:nvSpPr>
          <p:cNvPr id="78" name="TextBox 210">
            <a:extLst>
              <a:ext uri="{FF2B5EF4-FFF2-40B4-BE49-F238E27FC236}">
                <a16:creationId xmlns="" xmlns:a14="http://schemas.microsoft.com/office/drawing/2010/main" xmlns:p14="http://schemas.microsoft.com/office/powerpoint/2010/main" xmlns:a16="http://schemas.microsoft.com/office/drawing/2014/main" id="{4A5D480A-B6E8-474E-8552-94C22C0FE457}"/>
              </a:ext>
            </a:extLst>
          </p:cNvPr>
          <p:cNvSpPr txBox="1"/>
          <p:nvPr/>
        </p:nvSpPr>
        <p:spPr>
          <a:xfrm>
            <a:off x="7788388" y="5179957"/>
            <a:ext cx="1515288"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Revisión interna</a:t>
            </a:r>
          </a:p>
        </p:txBody>
      </p:sp>
      <p:sp>
        <p:nvSpPr>
          <p:cNvPr id="79" name="TextBox 211">
            <a:extLst>
              <a:ext uri="{FF2B5EF4-FFF2-40B4-BE49-F238E27FC236}">
                <a16:creationId xmlns="" xmlns:a14="http://schemas.microsoft.com/office/drawing/2010/main" xmlns:p14="http://schemas.microsoft.com/office/powerpoint/2010/main" xmlns:a16="http://schemas.microsoft.com/office/drawing/2014/main" id="{CC5C439A-52DE-4645-9456-ADDDB01FC18C}"/>
              </a:ext>
            </a:extLst>
          </p:cNvPr>
          <p:cNvSpPr txBox="1"/>
          <p:nvPr/>
        </p:nvSpPr>
        <p:spPr>
          <a:xfrm rot="16200000">
            <a:off x="7883032" y="4069699"/>
            <a:ext cx="1046633"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Validación</a:t>
            </a:r>
          </a:p>
        </p:txBody>
      </p:sp>
      <p:sp>
        <p:nvSpPr>
          <p:cNvPr id="80" name="TextBox 212">
            <a:extLst>
              <a:ext uri="{FF2B5EF4-FFF2-40B4-BE49-F238E27FC236}">
                <a16:creationId xmlns="" xmlns:a14="http://schemas.microsoft.com/office/drawing/2010/main" xmlns:p14="http://schemas.microsoft.com/office/powerpoint/2010/main" xmlns:a16="http://schemas.microsoft.com/office/drawing/2014/main" id="{6BC5130F-3595-4B14-9E89-2C5076115725}"/>
              </a:ext>
            </a:extLst>
          </p:cNvPr>
          <p:cNvSpPr txBox="1"/>
          <p:nvPr/>
        </p:nvSpPr>
        <p:spPr>
          <a:xfrm rot="18900000">
            <a:off x="8199557" y="3153401"/>
            <a:ext cx="1217513" cy="276999"/>
          </a:xfrm>
          <a:prstGeom prst="rect">
            <a:avLst/>
          </a:prstGeom>
          <a:noFill/>
        </p:spPr>
        <p:txBody>
          <a:bodyPr wrap="none" rtlCol="0" anchor="ctr" anchorCtr="0">
            <a:spAutoFit/>
          </a:bodyPr>
          <a:lstStyle/>
          <a:p>
            <a:pPr algn="ctr"/>
            <a:r>
              <a:rPr lang="en-GB" sz="1200" b="1" dirty="0">
                <a:solidFill>
                  <a:schemeClr val="bg1"/>
                </a:solidFill>
                <a:latin typeface="Poppins" pitchFamily="2" charset="77"/>
                <a:ea typeface="League Spartan" charset="0"/>
                <a:cs typeface="Poppins" pitchFamily="2" charset="77"/>
              </a:rPr>
              <a:t>Aplicación</a:t>
            </a:r>
          </a:p>
        </p:txBody>
      </p:sp>
      <p:sp>
        <p:nvSpPr>
          <p:cNvPr id="81" name="TextBox 213">
            <a:extLst>
              <a:ext uri="{FF2B5EF4-FFF2-40B4-BE49-F238E27FC236}">
                <a16:creationId xmlns="" xmlns:a14="http://schemas.microsoft.com/office/drawing/2010/main" xmlns:p14="http://schemas.microsoft.com/office/powerpoint/2010/main" xmlns:a16="http://schemas.microsoft.com/office/drawing/2014/main" id="{3EA72851-8E06-467C-9717-034751803598}"/>
              </a:ext>
            </a:extLst>
          </p:cNvPr>
          <p:cNvSpPr txBox="1"/>
          <p:nvPr/>
        </p:nvSpPr>
        <p:spPr>
          <a:xfrm rot="5400000">
            <a:off x="9798787" y="3918199"/>
            <a:ext cx="1501618" cy="523220"/>
          </a:xfrm>
          <a:prstGeom prst="rect">
            <a:avLst/>
          </a:prstGeom>
          <a:noFill/>
        </p:spPr>
        <p:txBody>
          <a:bodyPr wrap="square" rtlCol="0" anchor="ctr" anchorCtr="0">
            <a:spAutoFit/>
          </a:bodyPr>
          <a:lstStyle/>
          <a:p>
            <a:pPr algn="ctr"/>
            <a:r>
              <a:rPr lang="en-GB" sz="1400" b="1" dirty="0">
                <a:solidFill>
                  <a:schemeClr val="bg1"/>
                </a:solidFill>
                <a:latin typeface="Poppins" pitchFamily="2" charset="77"/>
                <a:ea typeface="League Spartan" charset="0"/>
                <a:cs typeface="Poppins" pitchFamily="2" charset="77"/>
              </a:rPr>
              <a:t>Operacionalización</a:t>
            </a:r>
          </a:p>
        </p:txBody>
      </p:sp>
      <p:sp>
        <p:nvSpPr>
          <p:cNvPr id="82" name="Freeform 19">
            <a:extLst>
              <a:ext uri="{FF2B5EF4-FFF2-40B4-BE49-F238E27FC236}">
                <a16:creationId xmlns="" xmlns:a14="http://schemas.microsoft.com/office/drawing/2010/main" xmlns:p14="http://schemas.microsoft.com/office/powerpoint/2010/main" xmlns:a16="http://schemas.microsoft.com/office/drawing/2014/main" id="{C8346EA8-2609-4B50-80E7-4C16C06EE2C0}"/>
              </a:ext>
            </a:extLst>
          </p:cNvPr>
          <p:cNvSpPr/>
          <p:nvPr/>
        </p:nvSpPr>
        <p:spPr>
          <a:xfrm flipH="1" flipV="1">
            <a:off x="9798494" y="1892394"/>
            <a:ext cx="1534649" cy="1118630"/>
          </a:xfrm>
          <a:custGeom>
            <a:avLst/>
            <a:gdLst>
              <a:gd name="connsiteX0" fmla="*/ 2015003 w 4091331"/>
              <a:gd name="connsiteY0" fmla="*/ 2981898 h 2982236"/>
              <a:gd name="connsiteX1" fmla="*/ 1096914 w 4091331"/>
              <a:gd name="connsiteY1" fmla="*/ 2743334 h 2982236"/>
              <a:gd name="connsiteX2" fmla="*/ 180137 w 4091331"/>
              <a:gd name="connsiteY2" fmla="*/ 141408 h 2982236"/>
              <a:gd name="connsiteX3" fmla="*/ 0 w 4091331"/>
              <a:gd name="connsiteY3" fmla="*/ 21903 h 2982236"/>
              <a:gd name="connsiteX4" fmla="*/ 631726 w 4091331"/>
              <a:gd name="connsiteY4" fmla="*/ 0 h 2982236"/>
              <a:gd name="connsiteX5" fmla="*/ 924195 w 4091331"/>
              <a:gd name="connsiteY5" fmla="*/ 635035 h 2982236"/>
              <a:gd name="connsiteX6" fmla="*/ 746863 w 4091331"/>
              <a:gd name="connsiteY6" fmla="*/ 517389 h 2982236"/>
              <a:gd name="connsiteX7" fmla="*/ 1481661 w 4091331"/>
              <a:gd name="connsiteY7" fmla="*/ 2193831 h 2982236"/>
              <a:gd name="connsiteX8" fmla="*/ 3230537 w 4091331"/>
              <a:gd name="connsiteY8" fmla="*/ 1653217 h 2982236"/>
              <a:gd name="connsiteX9" fmla="*/ 3229528 w 4091331"/>
              <a:gd name="connsiteY9" fmla="*/ 231215 h 2982236"/>
              <a:gd name="connsiteX10" fmla="*/ 3173828 w 4091331"/>
              <a:gd name="connsiteY10" fmla="*/ 147861 h 2982236"/>
              <a:gd name="connsiteX11" fmla="*/ 3344009 w 4091331"/>
              <a:gd name="connsiteY11" fmla="*/ 229842 h 2982236"/>
              <a:gd name="connsiteX12" fmla="*/ 4022722 w 4091331"/>
              <a:gd name="connsiteY12" fmla="*/ 440526 h 2982236"/>
              <a:gd name="connsiteX13" fmla="*/ 4027458 w 4091331"/>
              <a:gd name="connsiteY13" fmla="*/ 441372 h 2982236"/>
              <a:gd name="connsiteX14" fmla="*/ 4061545 w 4091331"/>
              <a:gd name="connsiteY14" fmla="*/ 596726 h 2982236"/>
              <a:gd name="connsiteX15" fmla="*/ 3766504 w 4091331"/>
              <a:gd name="connsiteY15" fmla="*/ 2047387 h 2982236"/>
              <a:gd name="connsiteX16" fmla="*/ 2015003 w 4091331"/>
              <a:gd name="connsiteY16" fmla="*/ 2981898 h 298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91331" h="2982236">
                <a:moveTo>
                  <a:pt x="2015003" y="2981898"/>
                </a:moveTo>
                <a:cubicBezTo>
                  <a:pt x="1703509" y="2976211"/>
                  <a:pt x="1389221" y="2898843"/>
                  <a:pt x="1096914" y="2743334"/>
                </a:cubicBezTo>
                <a:cubicBezTo>
                  <a:pt x="162128" y="2246024"/>
                  <a:pt x="-236274" y="1115307"/>
                  <a:pt x="180137" y="141408"/>
                </a:cubicBezTo>
                <a:lnTo>
                  <a:pt x="0" y="21903"/>
                </a:lnTo>
                <a:lnTo>
                  <a:pt x="631726" y="0"/>
                </a:lnTo>
                <a:lnTo>
                  <a:pt x="924195" y="635035"/>
                </a:lnTo>
                <a:lnTo>
                  <a:pt x="746863" y="517389"/>
                </a:lnTo>
                <a:cubicBezTo>
                  <a:pt x="530627" y="1181875"/>
                  <a:pt x="846706" y="1903009"/>
                  <a:pt x="1481661" y="2193831"/>
                </a:cubicBezTo>
                <a:cubicBezTo>
                  <a:pt x="2117170" y="2484907"/>
                  <a:pt x="2869757" y="2252266"/>
                  <a:pt x="3230537" y="1653217"/>
                </a:cubicBezTo>
                <a:cubicBezTo>
                  <a:pt x="3500847" y="1204388"/>
                  <a:pt x="3486720" y="656925"/>
                  <a:pt x="3229528" y="231215"/>
                </a:cubicBezTo>
                <a:lnTo>
                  <a:pt x="3173828" y="147861"/>
                </a:lnTo>
                <a:lnTo>
                  <a:pt x="3344009" y="229842"/>
                </a:lnTo>
                <a:cubicBezTo>
                  <a:pt x="3560300" y="321325"/>
                  <a:pt x="3787345" y="392361"/>
                  <a:pt x="4022722" y="440526"/>
                </a:cubicBezTo>
                <a:lnTo>
                  <a:pt x="4027458" y="441372"/>
                </a:lnTo>
                <a:lnTo>
                  <a:pt x="4061545" y="596726"/>
                </a:lnTo>
                <a:cubicBezTo>
                  <a:pt x="4145591" y="1084223"/>
                  <a:pt x="4053174" y="1602175"/>
                  <a:pt x="3766504" y="2047387"/>
                </a:cubicBezTo>
                <a:cubicBezTo>
                  <a:pt x="3372057" y="2659982"/>
                  <a:pt x="2700290" y="2994409"/>
                  <a:pt x="2015003" y="2981898"/>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83" name="Freeform 15">
            <a:extLst>
              <a:ext uri="{FF2B5EF4-FFF2-40B4-BE49-F238E27FC236}">
                <a16:creationId xmlns="" xmlns:a14="http://schemas.microsoft.com/office/drawing/2010/main" xmlns:p14="http://schemas.microsoft.com/office/powerpoint/2010/main" xmlns:a16="http://schemas.microsoft.com/office/drawing/2014/main" id="{395C398E-726F-43B9-B94E-41E98E86ACF8}"/>
              </a:ext>
            </a:extLst>
          </p:cNvPr>
          <p:cNvSpPr/>
          <p:nvPr/>
        </p:nvSpPr>
        <p:spPr>
          <a:xfrm>
            <a:off x="9957542" y="5055179"/>
            <a:ext cx="1375601" cy="547348"/>
          </a:xfrm>
          <a:custGeom>
            <a:avLst/>
            <a:gdLst>
              <a:gd name="connsiteX0" fmla="*/ 3092063 w 3821669"/>
              <a:gd name="connsiteY0" fmla="*/ 0 h 1459214"/>
              <a:gd name="connsiteX1" fmla="*/ 3821669 w 3821669"/>
              <a:gd name="connsiteY1" fmla="*/ 729607 h 1459214"/>
              <a:gd name="connsiteX2" fmla="*/ 3092063 w 3821669"/>
              <a:gd name="connsiteY2" fmla="*/ 1459214 h 1459214"/>
              <a:gd name="connsiteX3" fmla="*/ 3092063 w 3821669"/>
              <a:gd name="connsiteY3" fmla="*/ 1094411 h 1459214"/>
              <a:gd name="connsiteX4" fmla="*/ 0 w 3821669"/>
              <a:gd name="connsiteY4" fmla="*/ 1094411 h 1459214"/>
              <a:gd name="connsiteX5" fmla="*/ 121411 w 3821669"/>
              <a:gd name="connsiteY5" fmla="*/ 1059934 h 1459214"/>
              <a:gd name="connsiteX6" fmla="*/ 1346149 w 3821669"/>
              <a:gd name="connsiteY6" fmla="*/ 396830 h 1459214"/>
              <a:gd name="connsiteX7" fmla="*/ 1381387 w 3821669"/>
              <a:gd name="connsiteY7" fmla="*/ 364804 h 1459214"/>
              <a:gd name="connsiteX8" fmla="*/ 3092063 w 3821669"/>
              <a:gd name="connsiteY8" fmla="*/ 364804 h 14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1669" h="1459214">
                <a:moveTo>
                  <a:pt x="3092063" y="0"/>
                </a:moveTo>
                <a:lnTo>
                  <a:pt x="3821669" y="729607"/>
                </a:lnTo>
                <a:lnTo>
                  <a:pt x="3092063" y="1459214"/>
                </a:lnTo>
                <a:lnTo>
                  <a:pt x="3092063" y="1094411"/>
                </a:lnTo>
                <a:lnTo>
                  <a:pt x="0" y="1094411"/>
                </a:lnTo>
                <a:lnTo>
                  <a:pt x="121411" y="1059934"/>
                </a:lnTo>
                <a:cubicBezTo>
                  <a:pt x="574290" y="919074"/>
                  <a:pt x="988998" y="691577"/>
                  <a:pt x="1346149" y="396830"/>
                </a:cubicBezTo>
                <a:lnTo>
                  <a:pt x="1381387" y="364804"/>
                </a:lnTo>
                <a:lnTo>
                  <a:pt x="3092063" y="364804"/>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4" name="TextBox 210">
            <a:extLst>
              <a:ext uri="{FF2B5EF4-FFF2-40B4-BE49-F238E27FC236}">
                <a16:creationId xmlns="" xmlns:a14="http://schemas.microsoft.com/office/drawing/2010/main" xmlns:p14="http://schemas.microsoft.com/office/powerpoint/2010/main" xmlns:a16="http://schemas.microsoft.com/office/drawing/2014/main" id="{F08C84CD-5554-493E-BC8D-BD80D5C1D090}"/>
              </a:ext>
            </a:extLst>
          </p:cNvPr>
          <p:cNvSpPr txBox="1"/>
          <p:nvPr/>
        </p:nvSpPr>
        <p:spPr>
          <a:xfrm>
            <a:off x="10352660" y="5177795"/>
            <a:ext cx="888000"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Monitor</a:t>
            </a:r>
          </a:p>
        </p:txBody>
      </p:sp>
      <p:sp>
        <p:nvSpPr>
          <p:cNvPr id="85" name="TextBox 207">
            <a:extLst>
              <a:ext uri="{FF2B5EF4-FFF2-40B4-BE49-F238E27FC236}">
                <a16:creationId xmlns="" xmlns:a14="http://schemas.microsoft.com/office/drawing/2010/main" xmlns:p14="http://schemas.microsoft.com/office/powerpoint/2010/main" xmlns:a16="http://schemas.microsoft.com/office/drawing/2014/main" id="{0DA05E31-3A6B-4C8D-9BEE-05BDC894868B}"/>
              </a:ext>
            </a:extLst>
          </p:cNvPr>
          <p:cNvSpPr txBox="1"/>
          <p:nvPr/>
        </p:nvSpPr>
        <p:spPr>
          <a:xfrm>
            <a:off x="10123677" y="2470008"/>
            <a:ext cx="884281" cy="584775"/>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En el exterior</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Expertos</a:t>
            </a:r>
          </a:p>
        </p:txBody>
      </p:sp>
      <p:sp>
        <p:nvSpPr>
          <p:cNvPr id="86" name="TextBox 207">
            <a:extLst>
              <a:ext uri="{FF2B5EF4-FFF2-40B4-BE49-F238E27FC236}">
                <a16:creationId xmlns="" xmlns:a14="http://schemas.microsoft.com/office/drawing/2010/main" xmlns:p14="http://schemas.microsoft.com/office/powerpoint/2010/main" xmlns:a16="http://schemas.microsoft.com/office/drawing/2014/main" id="{6E4B8E86-9EA7-445C-B0E9-4F6D27EB140B}"/>
              </a:ext>
            </a:extLst>
          </p:cNvPr>
          <p:cNvSpPr txBox="1"/>
          <p:nvPr/>
        </p:nvSpPr>
        <p:spPr>
          <a:xfrm>
            <a:off x="10895410" y="4038692"/>
            <a:ext cx="1398606" cy="584775"/>
          </a:xfrm>
          <a:prstGeom prst="rect">
            <a:avLst/>
          </a:prstGeom>
          <a:noFill/>
        </p:spPr>
        <p:txBody>
          <a:bodyPr wrap="squar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Principio SMART</a:t>
            </a:r>
          </a:p>
        </p:txBody>
      </p:sp>
      <p:sp>
        <p:nvSpPr>
          <p:cNvPr id="87" name="TextBox 207">
            <a:extLst>
              <a:ext uri="{FF2B5EF4-FFF2-40B4-BE49-F238E27FC236}">
                <a16:creationId xmlns="" xmlns:a14="http://schemas.microsoft.com/office/drawing/2010/main" xmlns:p14="http://schemas.microsoft.com/office/powerpoint/2010/main" xmlns:a16="http://schemas.microsoft.com/office/drawing/2014/main" id="{6157E80D-E47A-42A7-83F4-97EB273D5DF9}"/>
              </a:ext>
            </a:extLst>
          </p:cNvPr>
          <p:cNvSpPr txBox="1"/>
          <p:nvPr/>
        </p:nvSpPr>
        <p:spPr>
          <a:xfrm>
            <a:off x="6456308" y="4035554"/>
            <a:ext cx="1828129" cy="338554"/>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Estudio de caso interno</a:t>
            </a:r>
          </a:p>
        </p:txBody>
      </p:sp>
      <p:sp>
        <p:nvSpPr>
          <p:cNvPr id="88" name="TextBox 87">
            <a:extLst>
              <a:ext uri="{FF2B5EF4-FFF2-40B4-BE49-F238E27FC236}">
                <a16:creationId xmlns="" xmlns:a14="http://schemas.microsoft.com/office/drawing/2010/main" xmlns:p14="http://schemas.microsoft.com/office/powerpoint/2010/main" xmlns:a16="http://schemas.microsoft.com/office/drawing/2014/main" id="{DB7DD4CF-9D5B-4891-AD6A-5A3003571530}"/>
              </a:ext>
            </a:extLst>
          </p:cNvPr>
          <p:cNvSpPr txBox="1"/>
          <p:nvPr/>
        </p:nvSpPr>
        <p:spPr>
          <a:xfrm>
            <a:off x="168809" y="1719215"/>
            <a:ext cx="7936920" cy="2123658"/>
          </a:xfrm>
          <a:prstGeom prst="rect">
            <a:avLst/>
          </a:prstGeom>
          <a:noFill/>
        </p:spPr>
        <p:txBody>
          <a:bodyPr wrap="square">
            <a:spAutoFit/>
          </a:body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Para encontrar los KPI adecuados para su empresa, debe seguir un enfoque estructurado. Haga una lluvia de ideas y recopile los KPI potenciales, elimine los que no necesita y cree una biblioteca de KPI para conservar los más probables. Esos KPI deben discutirse dentro del equipo. Los seleccionados deben traducirse a formatos operativos y deben validarse en un estudio de caso interno.</a:t>
            </a:r>
          </a:p>
        </p:txBody>
      </p:sp>
    </p:spTree>
    <p:extLst>
      <p:ext uri="{BB962C8B-B14F-4D97-AF65-F5344CB8AC3E}">
        <p14:creationId xmlns:p14="http://schemas.microsoft.com/office/powerpoint/2010/main" val="380045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1529115" y="561080"/>
            <a:ext cx="8852375" cy="697353"/>
          </a:xfrm>
        </p:spPr>
        <p:txBody>
          <a:bodyPr/>
          <a:lstStyle/>
          <a:p>
            <a:r>
              <a:rPr lang="en-GB" dirty="0"/>
              <a:t>KPIs SMART</a:t>
            </a:r>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75339" y="1891572"/>
            <a:ext cx="3817413" cy="48990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Todos los objetivos que establezca para su empresa -incluidos sus KPI- deben ser específicos, medibles, alcanzables y oportunos (S.M.A.R.T.).</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Sin estos cinco componentes, sus KPIs serán imposibles de alcanzar o carecerán de valor a largo plazo. Trabaja con los principales responsables de la toma de decisiones y con los miembros de la organización para asegurarte de que todas las partes interesadas consideran que los KPI que has establecido son adecuadamente S.M.A.R.T.</a:t>
            </a:r>
          </a:p>
        </p:txBody>
      </p:sp>
      <p:sp>
        <p:nvSpPr>
          <p:cNvPr id="6" name="Freeform 136">
            <a:extLst>
              <a:ext uri="{FF2B5EF4-FFF2-40B4-BE49-F238E27FC236}">
                <a16:creationId xmlns="" xmlns:p14="http://schemas.microsoft.com/office/powerpoint/2010/main" xmlns:a16="http://schemas.microsoft.com/office/drawing/2014/main" id="{5105A08A-00C1-4623-B1C1-EAF042AE9985}"/>
              </a:ext>
            </a:extLst>
          </p:cNvPr>
          <p:cNvSpPr>
            <a:spLocks noChangeArrowheads="1"/>
          </p:cNvSpPr>
          <p:nvPr/>
        </p:nvSpPr>
        <p:spPr bwMode="auto">
          <a:xfrm>
            <a:off x="9574964" y="2051327"/>
            <a:ext cx="1179040" cy="1556918"/>
          </a:xfrm>
          <a:custGeom>
            <a:avLst/>
            <a:gdLst>
              <a:gd name="T0" fmla="*/ 2176 w 3207"/>
              <a:gd name="T1" fmla="*/ 4231 h 4232"/>
              <a:gd name="T2" fmla="*/ 1033 w 3207"/>
              <a:gd name="T3" fmla="*/ 4231 h 4232"/>
              <a:gd name="T4" fmla="*/ 1033 w 3207"/>
              <a:gd name="T5" fmla="*/ 936 h 4232"/>
              <a:gd name="T6" fmla="*/ 0 w 3207"/>
              <a:gd name="T7" fmla="*/ 936 h 4232"/>
              <a:gd name="T8" fmla="*/ 0 w 3207"/>
              <a:gd name="T9" fmla="*/ 0 h 4232"/>
              <a:gd name="T10" fmla="*/ 3206 w 3207"/>
              <a:gd name="T11" fmla="*/ 0 h 4232"/>
              <a:gd name="T12" fmla="*/ 3206 w 3207"/>
              <a:gd name="T13" fmla="*/ 936 h 4232"/>
              <a:gd name="T14" fmla="*/ 2176 w 3207"/>
              <a:gd name="T15" fmla="*/ 936 h 4232"/>
              <a:gd name="T16" fmla="*/ 2176 w 3207"/>
              <a:gd name="T17" fmla="*/ 4231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7" h="4232">
                <a:moveTo>
                  <a:pt x="2176" y="4231"/>
                </a:moveTo>
                <a:lnTo>
                  <a:pt x="1033" y="4231"/>
                </a:lnTo>
                <a:lnTo>
                  <a:pt x="1033" y="936"/>
                </a:lnTo>
                <a:lnTo>
                  <a:pt x="0" y="936"/>
                </a:lnTo>
                <a:lnTo>
                  <a:pt x="0" y="0"/>
                </a:lnTo>
                <a:lnTo>
                  <a:pt x="3206" y="0"/>
                </a:lnTo>
                <a:lnTo>
                  <a:pt x="3206" y="936"/>
                </a:lnTo>
                <a:lnTo>
                  <a:pt x="2176" y="936"/>
                </a:lnTo>
                <a:lnTo>
                  <a:pt x="2176" y="4231"/>
                </a:ln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7" name="Freeform 137">
            <a:extLst>
              <a:ext uri="{FF2B5EF4-FFF2-40B4-BE49-F238E27FC236}">
                <a16:creationId xmlns="" xmlns:p14="http://schemas.microsoft.com/office/powerpoint/2010/main" xmlns:a16="http://schemas.microsoft.com/office/drawing/2014/main" id="{FCF8150C-BBBC-4A8C-A7C4-7148F619569A}"/>
              </a:ext>
            </a:extLst>
          </p:cNvPr>
          <p:cNvSpPr>
            <a:spLocks noChangeArrowheads="1"/>
          </p:cNvSpPr>
          <p:nvPr/>
        </p:nvSpPr>
        <p:spPr bwMode="auto">
          <a:xfrm>
            <a:off x="8652167" y="2051327"/>
            <a:ext cx="1334733" cy="1556918"/>
          </a:xfrm>
          <a:custGeom>
            <a:avLst/>
            <a:gdLst>
              <a:gd name="T0" fmla="*/ 1143 w 3627"/>
              <a:gd name="T1" fmla="*/ 1832 h 4232"/>
              <a:gd name="T2" fmla="*/ 1357 w 3627"/>
              <a:gd name="T3" fmla="*/ 1832 h 4232"/>
              <a:gd name="T4" fmla="*/ 1357 w 3627"/>
              <a:gd name="T5" fmla="*/ 1832 h 4232"/>
              <a:gd name="T6" fmla="*/ 1957 w 3627"/>
              <a:gd name="T7" fmla="*/ 1303 h 4232"/>
              <a:gd name="T8" fmla="*/ 1957 w 3627"/>
              <a:gd name="T9" fmla="*/ 1303 h 4232"/>
              <a:gd name="T10" fmla="*/ 1369 w 3627"/>
              <a:gd name="T11" fmla="*/ 865 h 4232"/>
              <a:gd name="T12" fmla="*/ 1143 w 3627"/>
              <a:gd name="T13" fmla="*/ 865 h 4232"/>
              <a:gd name="T14" fmla="*/ 1143 w 3627"/>
              <a:gd name="T15" fmla="*/ 1832 h 4232"/>
              <a:gd name="T16" fmla="*/ 1143 w 3627"/>
              <a:gd name="T17" fmla="*/ 2692 h 4232"/>
              <a:gd name="T18" fmla="*/ 1143 w 3627"/>
              <a:gd name="T19" fmla="*/ 4231 h 4232"/>
              <a:gd name="T20" fmla="*/ 0 w 3627"/>
              <a:gd name="T21" fmla="*/ 4231 h 4232"/>
              <a:gd name="T22" fmla="*/ 0 w 3627"/>
              <a:gd name="T23" fmla="*/ 0 h 4232"/>
              <a:gd name="T24" fmla="*/ 1387 w 3627"/>
              <a:gd name="T25" fmla="*/ 0 h 4232"/>
              <a:gd name="T26" fmla="*/ 1387 w 3627"/>
              <a:gd name="T27" fmla="*/ 0 h 4232"/>
              <a:gd name="T28" fmla="*/ 3112 w 3627"/>
              <a:gd name="T29" fmla="*/ 1251 h 4232"/>
              <a:gd name="T30" fmla="*/ 3112 w 3627"/>
              <a:gd name="T31" fmla="*/ 1251 h 4232"/>
              <a:gd name="T32" fmla="*/ 2394 w 3627"/>
              <a:gd name="T33" fmla="*/ 2389 h 4232"/>
              <a:gd name="T34" fmla="*/ 3626 w 3627"/>
              <a:gd name="T35" fmla="*/ 4231 h 4232"/>
              <a:gd name="T36" fmla="*/ 2330 w 3627"/>
              <a:gd name="T37" fmla="*/ 4231 h 4232"/>
              <a:gd name="T38" fmla="*/ 1433 w 3627"/>
              <a:gd name="T39" fmla="*/ 2692 h 4232"/>
              <a:gd name="T40" fmla="*/ 1143 w 3627"/>
              <a:gd name="T41" fmla="*/ 2692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27" h="4232">
                <a:moveTo>
                  <a:pt x="1143" y="1832"/>
                </a:moveTo>
                <a:lnTo>
                  <a:pt x="1357" y="1832"/>
                </a:lnTo>
                <a:lnTo>
                  <a:pt x="1357" y="1832"/>
                </a:lnTo>
                <a:cubicBezTo>
                  <a:pt x="1757" y="1832"/>
                  <a:pt x="1957" y="1656"/>
                  <a:pt x="1957" y="1303"/>
                </a:cubicBezTo>
                <a:lnTo>
                  <a:pt x="1957" y="1303"/>
                </a:lnTo>
                <a:cubicBezTo>
                  <a:pt x="1957" y="1012"/>
                  <a:pt x="1761" y="865"/>
                  <a:pt x="1369" y="865"/>
                </a:cubicBezTo>
                <a:lnTo>
                  <a:pt x="1143" y="865"/>
                </a:lnTo>
                <a:lnTo>
                  <a:pt x="1143" y="1832"/>
                </a:lnTo>
                <a:close/>
                <a:moveTo>
                  <a:pt x="1143" y="2692"/>
                </a:moveTo>
                <a:lnTo>
                  <a:pt x="1143" y="4231"/>
                </a:lnTo>
                <a:lnTo>
                  <a:pt x="0" y="4231"/>
                </a:lnTo>
                <a:lnTo>
                  <a:pt x="0" y="0"/>
                </a:lnTo>
                <a:lnTo>
                  <a:pt x="1387" y="0"/>
                </a:lnTo>
                <a:lnTo>
                  <a:pt x="1387" y="0"/>
                </a:lnTo>
                <a:cubicBezTo>
                  <a:pt x="2536" y="0"/>
                  <a:pt x="3112" y="417"/>
                  <a:pt x="3112" y="1251"/>
                </a:cubicBezTo>
                <a:lnTo>
                  <a:pt x="3112" y="1251"/>
                </a:lnTo>
                <a:cubicBezTo>
                  <a:pt x="3112" y="1741"/>
                  <a:pt x="2873" y="2120"/>
                  <a:pt x="2394" y="2389"/>
                </a:cubicBezTo>
                <a:lnTo>
                  <a:pt x="3626" y="4231"/>
                </a:lnTo>
                <a:lnTo>
                  <a:pt x="2330" y="4231"/>
                </a:lnTo>
                <a:lnTo>
                  <a:pt x="1433" y="2692"/>
                </a:lnTo>
                <a:lnTo>
                  <a:pt x="1143" y="2692"/>
                </a:lnTo>
                <a:close/>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8" name="Freeform 138">
            <a:extLst>
              <a:ext uri="{FF2B5EF4-FFF2-40B4-BE49-F238E27FC236}">
                <a16:creationId xmlns="" xmlns:p14="http://schemas.microsoft.com/office/powerpoint/2010/main" xmlns:a16="http://schemas.microsoft.com/office/drawing/2014/main" id="{58B1927C-5C18-4995-B233-5A1E67A8D04D}"/>
              </a:ext>
            </a:extLst>
          </p:cNvPr>
          <p:cNvSpPr>
            <a:spLocks noChangeArrowheads="1"/>
          </p:cNvSpPr>
          <p:nvPr/>
        </p:nvSpPr>
        <p:spPr bwMode="auto">
          <a:xfrm>
            <a:off x="7242831" y="2046460"/>
            <a:ext cx="1582866" cy="1563406"/>
          </a:xfrm>
          <a:custGeom>
            <a:avLst/>
            <a:gdLst>
              <a:gd name="T0" fmla="*/ 2608 w 4305"/>
              <a:gd name="T1" fmla="*/ 2518 h 4249"/>
              <a:gd name="T2" fmla="*/ 2426 w 4305"/>
              <a:gd name="T3" fmla="*/ 1824 h 4249"/>
              <a:gd name="T4" fmla="*/ 2426 w 4305"/>
              <a:gd name="T5" fmla="*/ 1824 h 4249"/>
              <a:gd name="T6" fmla="*/ 2270 w 4305"/>
              <a:gd name="T7" fmla="*/ 1224 h 4249"/>
              <a:gd name="T8" fmla="*/ 2270 w 4305"/>
              <a:gd name="T9" fmla="*/ 1224 h 4249"/>
              <a:gd name="T10" fmla="*/ 2151 w 4305"/>
              <a:gd name="T11" fmla="*/ 698 h 4249"/>
              <a:gd name="T12" fmla="*/ 2151 w 4305"/>
              <a:gd name="T13" fmla="*/ 698 h 4249"/>
              <a:gd name="T14" fmla="*/ 2048 w 4305"/>
              <a:gd name="T15" fmla="*/ 1184 h 4249"/>
              <a:gd name="T16" fmla="*/ 2048 w 4305"/>
              <a:gd name="T17" fmla="*/ 1184 h 4249"/>
              <a:gd name="T18" fmla="*/ 1708 w 4305"/>
              <a:gd name="T19" fmla="*/ 2518 h 4249"/>
              <a:gd name="T20" fmla="*/ 2608 w 4305"/>
              <a:gd name="T21" fmla="*/ 2518 h 4249"/>
              <a:gd name="T22" fmla="*/ 3053 w 4305"/>
              <a:gd name="T23" fmla="*/ 4248 h 4249"/>
              <a:gd name="T24" fmla="*/ 2845 w 4305"/>
              <a:gd name="T25" fmla="*/ 3456 h 4249"/>
              <a:gd name="T26" fmla="*/ 1470 w 4305"/>
              <a:gd name="T27" fmla="*/ 3456 h 4249"/>
              <a:gd name="T28" fmla="*/ 1256 w 4305"/>
              <a:gd name="T29" fmla="*/ 4248 h 4249"/>
              <a:gd name="T30" fmla="*/ 0 w 4305"/>
              <a:gd name="T31" fmla="*/ 4248 h 4249"/>
              <a:gd name="T32" fmla="*/ 1381 w 4305"/>
              <a:gd name="T33" fmla="*/ 0 h 4249"/>
              <a:gd name="T34" fmla="*/ 2906 w 4305"/>
              <a:gd name="T35" fmla="*/ 0 h 4249"/>
              <a:gd name="T36" fmla="*/ 4304 w 4305"/>
              <a:gd name="T37" fmla="*/ 4248 h 4249"/>
              <a:gd name="T38" fmla="*/ 3053 w 4305"/>
              <a:gd name="T39" fmla="*/ 4248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05" h="4249">
                <a:moveTo>
                  <a:pt x="2608" y="2518"/>
                </a:moveTo>
                <a:lnTo>
                  <a:pt x="2426" y="1824"/>
                </a:lnTo>
                <a:lnTo>
                  <a:pt x="2426" y="1824"/>
                </a:lnTo>
                <a:cubicBezTo>
                  <a:pt x="2383" y="1669"/>
                  <a:pt x="2331" y="1470"/>
                  <a:pt x="2270" y="1224"/>
                </a:cubicBezTo>
                <a:lnTo>
                  <a:pt x="2270" y="1224"/>
                </a:lnTo>
                <a:cubicBezTo>
                  <a:pt x="2210" y="979"/>
                  <a:pt x="2169" y="803"/>
                  <a:pt x="2151" y="698"/>
                </a:cubicBezTo>
                <a:lnTo>
                  <a:pt x="2151" y="698"/>
                </a:lnTo>
                <a:cubicBezTo>
                  <a:pt x="2133" y="796"/>
                  <a:pt x="2099" y="958"/>
                  <a:pt x="2048" y="1184"/>
                </a:cubicBezTo>
                <a:lnTo>
                  <a:pt x="2048" y="1184"/>
                </a:lnTo>
                <a:cubicBezTo>
                  <a:pt x="1996" y="1409"/>
                  <a:pt x="1883" y="1854"/>
                  <a:pt x="1708" y="2518"/>
                </a:cubicBezTo>
                <a:lnTo>
                  <a:pt x="2608" y="2518"/>
                </a:lnTo>
                <a:close/>
                <a:moveTo>
                  <a:pt x="3053" y="4248"/>
                </a:moveTo>
                <a:lnTo>
                  <a:pt x="2845" y="3456"/>
                </a:lnTo>
                <a:lnTo>
                  <a:pt x="1470" y="3456"/>
                </a:lnTo>
                <a:lnTo>
                  <a:pt x="1256" y="4248"/>
                </a:lnTo>
                <a:lnTo>
                  <a:pt x="0" y="4248"/>
                </a:lnTo>
                <a:lnTo>
                  <a:pt x="1381" y="0"/>
                </a:lnTo>
                <a:lnTo>
                  <a:pt x="2906" y="0"/>
                </a:lnTo>
                <a:lnTo>
                  <a:pt x="4304" y="4248"/>
                </a:lnTo>
                <a:lnTo>
                  <a:pt x="3053" y="4248"/>
                </a:lnTo>
                <a:close/>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9" name="Freeform 139">
            <a:extLst>
              <a:ext uri="{FF2B5EF4-FFF2-40B4-BE49-F238E27FC236}">
                <a16:creationId xmlns="" xmlns:p14="http://schemas.microsoft.com/office/powerpoint/2010/main" xmlns:a16="http://schemas.microsoft.com/office/drawing/2014/main" id="{A1114F0E-949E-4EE6-923A-68FB1D8D11EB}"/>
              </a:ext>
            </a:extLst>
          </p:cNvPr>
          <p:cNvSpPr>
            <a:spLocks noChangeArrowheads="1"/>
          </p:cNvSpPr>
          <p:nvPr/>
        </p:nvSpPr>
        <p:spPr bwMode="auto">
          <a:xfrm>
            <a:off x="5603203" y="2051327"/>
            <a:ext cx="1772616" cy="1556918"/>
          </a:xfrm>
          <a:custGeom>
            <a:avLst/>
            <a:gdLst>
              <a:gd name="T0" fmla="*/ 1844 w 4820"/>
              <a:gd name="T1" fmla="*/ 4231 h 4232"/>
              <a:gd name="T2" fmla="*/ 978 w 4820"/>
              <a:gd name="T3" fmla="*/ 1184 h 4232"/>
              <a:gd name="T4" fmla="*/ 953 w 4820"/>
              <a:gd name="T5" fmla="*/ 1184 h 4232"/>
              <a:gd name="T6" fmla="*/ 953 w 4820"/>
              <a:gd name="T7" fmla="*/ 1184 h 4232"/>
              <a:gd name="T8" fmla="*/ 1013 w 4820"/>
              <a:gd name="T9" fmla="*/ 2394 h 4232"/>
              <a:gd name="T10" fmla="*/ 1013 w 4820"/>
              <a:gd name="T11" fmla="*/ 4231 h 4232"/>
              <a:gd name="T12" fmla="*/ 0 w 4820"/>
              <a:gd name="T13" fmla="*/ 4231 h 4232"/>
              <a:gd name="T14" fmla="*/ 0 w 4820"/>
              <a:gd name="T15" fmla="*/ 0 h 4232"/>
              <a:gd name="T16" fmla="*/ 1523 w 4820"/>
              <a:gd name="T17" fmla="*/ 0 h 4232"/>
              <a:gd name="T18" fmla="*/ 2406 w 4820"/>
              <a:gd name="T19" fmla="*/ 3004 h 4232"/>
              <a:gd name="T20" fmla="*/ 2428 w 4820"/>
              <a:gd name="T21" fmla="*/ 3004 h 4232"/>
              <a:gd name="T22" fmla="*/ 3294 w 4820"/>
              <a:gd name="T23" fmla="*/ 0 h 4232"/>
              <a:gd name="T24" fmla="*/ 4819 w 4820"/>
              <a:gd name="T25" fmla="*/ 0 h 4232"/>
              <a:gd name="T26" fmla="*/ 4819 w 4820"/>
              <a:gd name="T27" fmla="*/ 4231 h 4232"/>
              <a:gd name="T28" fmla="*/ 3768 w 4820"/>
              <a:gd name="T29" fmla="*/ 4231 h 4232"/>
              <a:gd name="T30" fmla="*/ 3768 w 4820"/>
              <a:gd name="T31" fmla="*/ 2377 h 4232"/>
              <a:gd name="T32" fmla="*/ 3768 w 4820"/>
              <a:gd name="T33" fmla="*/ 2377 h 4232"/>
              <a:gd name="T34" fmla="*/ 3772 w 4820"/>
              <a:gd name="T35" fmla="*/ 2055 h 4232"/>
              <a:gd name="T36" fmla="*/ 3772 w 4820"/>
              <a:gd name="T37" fmla="*/ 2055 h 4232"/>
              <a:gd name="T38" fmla="*/ 3811 w 4820"/>
              <a:gd name="T39" fmla="*/ 1190 h 4232"/>
              <a:gd name="T40" fmla="*/ 3786 w 4820"/>
              <a:gd name="T41" fmla="*/ 1190 h 4232"/>
              <a:gd name="T42" fmla="*/ 2932 w 4820"/>
              <a:gd name="T43" fmla="*/ 4231 h 4232"/>
              <a:gd name="T44" fmla="*/ 1844 w 4820"/>
              <a:gd name="T45" fmla="*/ 4231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20" h="4232">
                <a:moveTo>
                  <a:pt x="1844" y="4231"/>
                </a:moveTo>
                <a:lnTo>
                  <a:pt x="978" y="1184"/>
                </a:lnTo>
                <a:lnTo>
                  <a:pt x="953" y="1184"/>
                </a:lnTo>
                <a:lnTo>
                  <a:pt x="953" y="1184"/>
                </a:lnTo>
                <a:cubicBezTo>
                  <a:pt x="993" y="1703"/>
                  <a:pt x="1013" y="2107"/>
                  <a:pt x="1013" y="2394"/>
                </a:cubicBezTo>
                <a:lnTo>
                  <a:pt x="1013" y="4231"/>
                </a:lnTo>
                <a:lnTo>
                  <a:pt x="0" y="4231"/>
                </a:lnTo>
                <a:lnTo>
                  <a:pt x="0" y="0"/>
                </a:lnTo>
                <a:lnTo>
                  <a:pt x="1523" y="0"/>
                </a:lnTo>
                <a:lnTo>
                  <a:pt x="2406" y="3004"/>
                </a:lnTo>
                <a:lnTo>
                  <a:pt x="2428" y="3004"/>
                </a:lnTo>
                <a:lnTo>
                  <a:pt x="3294" y="0"/>
                </a:lnTo>
                <a:lnTo>
                  <a:pt x="4819" y="0"/>
                </a:lnTo>
                <a:lnTo>
                  <a:pt x="4819" y="4231"/>
                </a:lnTo>
                <a:lnTo>
                  <a:pt x="3768" y="4231"/>
                </a:lnTo>
                <a:lnTo>
                  <a:pt x="3768" y="2377"/>
                </a:lnTo>
                <a:lnTo>
                  <a:pt x="3768" y="2377"/>
                </a:lnTo>
                <a:cubicBezTo>
                  <a:pt x="3768" y="2280"/>
                  <a:pt x="3770" y="2174"/>
                  <a:pt x="3772" y="2055"/>
                </a:cubicBezTo>
                <a:lnTo>
                  <a:pt x="3772" y="2055"/>
                </a:lnTo>
                <a:cubicBezTo>
                  <a:pt x="3776" y="1938"/>
                  <a:pt x="3788" y="1650"/>
                  <a:pt x="3811" y="1190"/>
                </a:cubicBezTo>
                <a:lnTo>
                  <a:pt x="3786" y="1190"/>
                </a:lnTo>
                <a:lnTo>
                  <a:pt x="2932" y="4231"/>
                </a:lnTo>
                <a:lnTo>
                  <a:pt x="1844" y="4231"/>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10" name="Freeform 140">
            <a:extLst>
              <a:ext uri="{FF2B5EF4-FFF2-40B4-BE49-F238E27FC236}">
                <a16:creationId xmlns="" xmlns:p14="http://schemas.microsoft.com/office/powerpoint/2010/main" xmlns:a16="http://schemas.microsoft.com/office/drawing/2014/main" id="{FEB38F7F-7EB4-4A6D-A389-2AB1C8A6B4B0}"/>
              </a:ext>
            </a:extLst>
          </p:cNvPr>
          <p:cNvSpPr>
            <a:spLocks noChangeArrowheads="1"/>
          </p:cNvSpPr>
          <p:nvPr/>
        </p:nvSpPr>
        <p:spPr bwMode="auto">
          <a:xfrm>
            <a:off x="4609047" y="2030244"/>
            <a:ext cx="1089842" cy="1600706"/>
          </a:xfrm>
          <a:custGeom>
            <a:avLst/>
            <a:gdLst>
              <a:gd name="T0" fmla="*/ 2963 w 2964"/>
              <a:gd name="T1" fmla="*/ 3008 h 4352"/>
              <a:gd name="T2" fmla="*/ 2963 w 2964"/>
              <a:gd name="T3" fmla="*/ 3008 h 4352"/>
              <a:gd name="T4" fmla="*/ 2764 w 2964"/>
              <a:gd name="T5" fmla="*/ 3706 h 4352"/>
              <a:gd name="T6" fmla="*/ 2764 w 2964"/>
              <a:gd name="T7" fmla="*/ 3706 h 4352"/>
              <a:gd name="T8" fmla="*/ 2187 w 2964"/>
              <a:gd name="T9" fmla="*/ 4181 h 4352"/>
              <a:gd name="T10" fmla="*/ 2187 w 2964"/>
              <a:gd name="T11" fmla="*/ 4181 h 4352"/>
              <a:gd name="T12" fmla="*/ 1305 w 2964"/>
              <a:gd name="T13" fmla="*/ 4351 h 4352"/>
              <a:gd name="T14" fmla="*/ 1305 w 2964"/>
              <a:gd name="T15" fmla="*/ 4351 h 4352"/>
              <a:gd name="T16" fmla="*/ 595 w 2964"/>
              <a:gd name="T17" fmla="*/ 4291 h 4352"/>
              <a:gd name="T18" fmla="*/ 595 w 2964"/>
              <a:gd name="T19" fmla="*/ 4291 h 4352"/>
              <a:gd name="T20" fmla="*/ 0 w 2964"/>
              <a:gd name="T21" fmla="*/ 4085 h 4352"/>
              <a:gd name="T22" fmla="*/ 0 w 2964"/>
              <a:gd name="T23" fmla="*/ 3065 h 4352"/>
              <a:gd name="T24" fmla="*/ 0 w 2964"/>
              <a:gd name="T25" fmla="*/ 3065 h 4352"/>
              <a:gd name="T26" fmla="*/ 679 w 2964"/>
              <a:gd name="T27" fmla="*/ 3329 h 4352"/>
              <a:gd name="T28" fmla="*/ 679 w 2964"/>
              <a:gd name="T29" fmla="*/ 3329 h 4352"/>
              <a:gd name="T30" fmla="*/ 1328 w 2964"/>
              <a:gd name="T31" fmla="*/ 3422 h 4352"/>
              <a:gd name="T32" fmla="*/ 1328 w 2964"/>
              <a:gd name="T33" fmla="*/ 3422 h 4352"/>
              <a:gd name="T34" fmla="*/ 1701 w 2964"/>
              <a:gd name="T35" fmla="*/ 3334 h 4352"/>
              <a:gd name="T36" fmla="*/ 1701 w 2964"/>
              <a:gd name="T37" fmla="*/ 3334 h 4352"/>
              <a:gd name="T38" fmla="*/ 1820 w 2964"/>
              <a:gd name="T39" fmla="*/ 3107 h 4352"/>
              <a:gd name="T40" fmla="*/ 1820 w 2964"/>
              <a:gd name="T41" fmla="*/ 3107 h 4352"/>
              <a:gd name="T42" fmla="*/ 1772 w 2964"/>
              <a:gd name="T43" fmla="*/ 2955 h 4352"/>
              <a:gd name="T44" fmla="*/ 1772 w 2964"/>
              <a:gd name="T45" fmla="*/ 2955 h 4352"/>
              <a:gd name="T46" fmla="*/ 1619 w 2964"/>
              <a:gd name="T47" fmla="*/ 2822 h 4352"/>
              <a:gd name="T48" fmla="*/ 1619 w 2964"/>
              <a:gd name="T49" fmla="*/ 2822 h 4352"/>
              <a:gd name="T50" fmla="*/ 1055 w 2964"/>
              <a:gd name="T51" fmla="*/ 2551 h 4352"/>
              <a:gd name="T52" fmla="*/ 1055 w 2964"/>
              <a:gd name="T53" fmla="*/ 2551 h 4352"/>
              <a:gd name="T54" fmla="*/ 434 w 2964"/>
              <a:gd name="T55" fmla="*/ 2185 h 4352"/>
              <a:gd name="T56" fmla="*/ 434 w 2964"/>
              <a:gd name="T57" fmla="*/ 2185 h 4352"/>
              <a:gd name="T58" fmla="*/ 129 w 2964"/>
              <a:gd name="T59" fmla="*/ 1781 h 4352"/>
              <a:gd name="T60" fmla="*/ 129 w 2964"/>
              <a:gd name="T61" fmla="*/ 1781 h 4352"/>
              <a:gd name="T62" fmla="*/ 29 w 2964"/>
              <a:gd name="T63" fmla="*/ 1239 h 4352"/>
              <a:gd name="T64" fmla="*/ 29 w 2964"/>
              <a:gd name="T65" fmla="*/ 1239 h 4352"/>
              <a:gd name="T66" fmla="*/ 454 w 2964"/>
              <a:gd name="T67" fmla="*/ 327 h 4352"/>
              <a:gd name="T68" fmla="*/ 454 w 2964"/>
              <a:gd name="T69" fmla="*/ 327 h 4352"/>
              <a:gd name="T70" fmla="*/ 1623 w 2964"/>
              <a:gd name="T71" fmla="*/ 0 h 4352"/>
              <a:gd name="T72" fmla="*/ 1623 w 2964"/>
              <a:gd name="T73" fmla="*/ 0 h 4352"/>
              <a:gd name="T74" fmla="*/ 2963 w 2964"/>
              <a:gd name="T75" fmla="*/ 304 h 4352"/>
              <a:gd name="T76" fmla="*/ 2613 w 2964"/>
              <a:gd name="T77" fmla="*/ 1187 h 4352"/>
              <a:gd name="T78" fmla="*/ 2613 w 2964"/>
              <a:gd name="T79" fmla="*/ 1187 h 4352"/>
              <a:gd name="T80" fmla="*/ 1588 w 2964"/>
              <a:gd name="T81" fmla="*/ 916 h 4352"/>
              <a:gd name="T82" fmla="*/ 1588 w 2964"/>
              <a:gd name="T83" fmla="*/ 916 h 4352"/>
              <a:gd name="T84" fmla="*/ 1264 w 2964"/>
              <a:gd name="T85" fmla="*/ 993 h 4352"/>
              <a:gd name="T86" fmla="*/ 1264 w 2964"/>
              <a:gd name="T87" fmla="*/ 993 h 4352"/>
              <a:gd name="T88" fmla="*/ 1163 w 2964"/>
              <a:gd name="T89" fmla="*/ 1187 h 4352"/>
              <a:gd name="T90" fmla="*/ 1163 w 2964"/>
              <a:gd name="T91" fmla="*/ 1187 h 4352"/>
              <a:gd name="T92" fmla="*/ 1292 w 2964"/>
              <a:gd name="T93" fmla="*/ 1410 h 4352"/>
              <a:gd name="T94" fmla="*/ 1292 w 2964"/>
              <a:gd name="T95" fmla="*/ 1410 h 4352"/>
              <a:gd name="T96" fmla="*/ 1991 w 2964"/>
              <a:gd name="T97" fmla="*/ 1769 h 4352"/>
              <a:gd name="T98" fmla="*/ 1991 w 2964"/>
              <a:gd name="T99" fmla="*/ 1769 h 4352"/>
              <a:gd name="T100" fmla="*/ 2750 w 2964"/>
              <a:gd name="T101" fmla="*/ 2297 h 4352"/>
              <a:gd name="T102" fmla="*/ 2750 w 2964"/>
              <a:gd name="T103" fmla="*/ 2297 h 4352"/>
              <a:gd name="T104" fmla="*/ 2963 w 2964"/>
              <a:gd name="T105" fmla="*/ 3008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4" h="4352">
                <a:moveTo>
                  <a:pt x="2963" y="3008"/>
                </a:moveTo>
                <a:lnTo>
                  <a:pt x="2963" y="3008"/>
                </a:lnTo>
                <a:cubicBezTo>
                  <a:pt x="2963" y="3270"/>
                  <a:pt x="2896" y="3504"/>
                  <a:pt x="2764" y="3706"/>
                </a:cubicBezTo>
                <a:lnTo>
                  <a:pt x="2764" y="3706"/>
                </a:lnTo>
                <a:cubicBezTo>
                  <a:pt x="2631" y="3911"/>
                  <a:pt x="2439" y="4069"/>
                  <a:pt x="2187" y="4181"/>
                </a:cubicBezTo>
                <a:lnTo>
                  <a:pt x="2187" y="4181"/>
                </a:lnTo>
                <a:cubicBezTo>
                  <a:pt x="1937" y="4295"/>
                  <a:pt x="1643" y="4351"/>
                  <a:pt x="1305" y="4351"/>
                </a:cubicBezTo>
                <a:lnTo>
                  <a:pt x="1305" y="4351"/>
                </a:lnTo>
                <a:cubicBezTo>
                  <a:pt x="1023" y="4351"/>
                  <a:pt x="787" y="4331"/>
                  <a:pt x="595" y="4291"/>
                </a:cubicBezTo>
                <a:lnTo>
                  <a:pt x="595" y="4291"/>
                </a:lnTo>
                <a:cubicBezTo>
                  <a:pt x="405" y="4252"/>
                  <a:pt x="206" y="4183"/>
                  <a:pt x="0" y="4085"/>
                </a:cubicBezTo>
                <a:lnTo>
                  <a:pt x="0" y="3065"/>
                </a:lnTo>
                <a:lnTo>
                  <a:pt x="0" y="3065"/>
                </a:lnTo>
                <a:cubicBezTo>
                  <a:pt x="218" y="3178"/>
                  <a:pt x="444" y="3265"/>
                  <a:pt x="679" y="3329"/>
                </a:cubicBezTo>
                <a:lnTo>
                  <a:pt x="679" y="3329"/>
                </a:lnTo>
                <a:cubicBezTo>
                  <a:pt x="914" y="3390"/>
                  <a:pt x="1131" y="3422"/>
                  <a:pt x="1328" y="3422"/>
                </a:cubicBezTo>
                <a:lnTo>
                  <a:pt x="1328" y="3422"/>
                </a:lnTo>
                <a:cubicBezTo>
                  <a:pt x="1498" y="3422"/>
                  <a:pt x="1622" y="3392"/>
                  <a:pt x="1701" y="3334"/>
                </a:cubicBezTo>
                <a:lnTo>
                  <a:pt x="1701" y="3334"/>
                </a:lnTo>
                <a:cubicBezTo>
                  <a:pt x="1780" y="3275"/>
                  <a:pt x="1820" y="3200"/>
                  <a:pt x="1820" y="3107"/>
                </a:cubicBezTo>
                <a:lnTo>
                  <a:pt x="1820" y="3107"/>
                </a:lnTo>
                <a:cubicBezTo>
                  <a:pt x="1820" y="3048"/>
                  <a:pt x="1804" y="2998"/>
                  <a:pt x="1772" y="2955"/>
                </a:cubicBezTo>
                <a:lnTo>
                  <a:pt x="1772" y="2955"/>
                </a:lnTo>
                <a:cubicBezTo>
                  <a:pt x="1740" y="2911"/>
                  <a:pt x="1689" y="2867"/>
                  <a:pt x="1619" y="2822"/>
                </a:cubicBezTo>
                <a:lnTo>
                  <a:pt x="1619" y="2822"/>
                </a:lnTo>
                <a:cubicBezTo>
                  <a:pt x="1548" y="2778"/>
                  <a:pt x="1361" y="2688"/>
                  <a:pt x="1055" y="2551"/>
                </a:cubicBezTo>
                <a:lnTo>
                  <a:pt x="1055" y="2551"/>
                </a:lnTo>
                <a:cubicBezTo>
                  <a:pt x="780" y="2426"/>
                  <a:pt x="573" y="2304"/>
                  <a:pt x="434" y="2185"/>
                </a:cubicBezTo>
                <a:lnTo>
                  <a:pt x="434" y="2185"/>
                </a:lnTo>
                <a:cubicBezTo>
                  <a:pt x="298" y="2068"/>
                  <a:pt x="195" y="1933"/>
                  <a:pt x="129" y="1781"/>
                </a:cubicBezTo>
                <a:lnTo>
                  <a:pt x="129" y="1781"/>
                </a:lnTo>
                <a:cubicBezTo>
                  <a:pt x="61" y="1628"/>
                  <a:pt x="29" y="1448"/>
                  <a:pt x="29" y="1239"/>
                </a:cubicBezTo>
                <a:lnTo>
                  <a:pt x="29" y="1239"/>
                </a:lnTo>
                <a:cubicBezTo>
                  <a:pt x="29" y="849"/>
                  <a:pt x="170" y="546"/>
                  <a:pt x="454" y="327"/>
                </a:cubicBezTo>
                <a:lnTo>
                  <a:pt x="454" y="327"/>
                </a:lnTo>
                <a:cubicBezTo>
                  <a:pt x="738" y="110"/>
                  <a:pt x="1127" y="0"/>
                  <a:pt x="1623" y="0"/>
                </a:cubicBezTo>
                <a:lnTo>
                  <a:pt x="1623" y="0"/>
                </a:lnTo>
                <a:cubicBezTo>
                  <a:pt x="2060" y="0"/>
                  <a:pt x="2508" y="102"/>
                  <a:pt x="2963" y="304"/>
                </a:cubicBezTo>
                <a:lnTo>
                  <a:pt x="2613" y="1187"/>
                </a:lnTo>
                <a:lnTo>
                  <a:pt x="2613" y="1187"/>
                </a:lnTo>
                <a:cubicBezTo>
                  <a:pt x="2218" y="1006"/>
                  <a:pt x="1875" y="916"/>
                  <a:pt x="1588" y="916"/>
                </a:cubicBezTo>
                <a:lnTo>
                  <a:pt x="1588" y="916"/>
                </a:lnTo>
                <a:cubicBezTo>
                  <a:pt x="1439" y="916"/>
                  <a:pt x="1332" y="941"/>
                  <a:pt x="1264" y="993"/>
                </a:cubicBezTo>
                <a:lnTo>
                  <a:pt x="1264" y="993"/>
                </a:lnTo>
                <a:cubicBezTo>
                  <a:pt x="1196" y="1046"/>
                  <a:pt x="1163" y="1110"/>
                  <a:pt x="1163" y="1187"/>
                </a:cubicBezTo>
                <a:lnTo>
                  <a:pt x="1163" y="1187"/>
                </a:lnTo>
                <a:cubicBezTo>
                  <a:pt x="1163" y="1271"/>
                  <a:pt x="1205" y="1345"/>
                  <a:pt x="1292" y="1410"/>
                </a:cubicBezTo>
                <a:lnTo>
                  <a:pt x="1292" y="1410"/>
                </a:lnTo>
                <a:cubicBezTo>
                  <a:pt x="1377" y="1475"/>
                  <a:pt x="1611" y="1595"/>
                  <a:pt x="1991" y="1769"/>
                </a:cubicBezTo>
                <a:lnTo>
                  <a:pt x="1991" y="1769"/>
                </a:lnTo>
                <a:cubicBezTo>
                  <a:pt x="2355" y="1933"/>
                  <a:pt x="2609" y="2110"/>
                  <a:pt x="2750" y="2297"/>
                </a:cubicBezTo>
                <a:lnTo>
                  <a:pt x="2750" y="2297"/>
                </a:lnTo>
                <a:cubicBezTo>
                  <a:pt x="2892" y="2486"/>
                  <a:pt x="2963" y="2722"/>
                  <a:pt x="2963" y="3008"/>
                </a:cubicBez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11" name="Freeform 141">
            <a:extLst>
              <a:ext uri="{FF2B5EF4-FFF2-40B4-BE49-F238E27FC236}">
                <a16:creationId xmlns="" xmlns:p14="http://schemas.microsoft.com/office/powerpoint/2010/main" xmlns:a16="http://schemas.microsoft.com/office/drawing/2014/main" id="{070E0F16-5577-43E9-988D-1A83141F8B86}"/>
              </a:ext>
            </a:extLst>
          </p:cNvPr>
          <p:cNvSpPr>
            <a:spLocks noChangeArrowheads="1"/>
          </p:cNvSpPr>
          <p:nvPr/>
        </p:nvSpPr>
        <p:spPr bwMode="auto">
          <a:xfrm>
            <a:off x="10018631" y="3754814"/>
            <a:ext cx="1221694" cy="2329314"/>
          </a:xfrm>
          <a:custGeom>
            <a:avLst/>
            <a:gdLst>
              <a:gd name="T0" fmla="*/ 2484 w 2485"/>
              <a:gd name="T1" fmla="*/ 4365 h 4969"/>
              <a:gd name="T2" fmla="*/ 1241 w 2485"/>
              <a:gd name="T3" fmla="*/ 4968 h 4969"/>
              <a:gd name="T4" fmla="*/ 0 w 2485"/>
              <a:gd name="T5" fmla="*/ 4365 h 4969"/>
              <a:gd name="T6" fmla="*/ 0 w 2485"/>
              <a:gd name="T7" fmla="*/ 0 h 4969"/>
              <a:gd name="T8" fmla="*/ 2484 w 2485"/>
              <a:gd name="T9" fmla="*/ 0 h 4969"/>
              <a:gd name="T10" fmla="*/ 2484 w 2485"/>
              <a:gd name="T11" fmla="*/ 4365 h 4969"/>
            </a:gdLst>
            <a:ahLst/>
            <a:cxnLst>
              <a:cxn ang="0">
                <a:pos x="T0" y="T1"/>
              </a:cxn>
              <a:cxn ang="0">
                <a:pos x="T2" y="T3"/>
              </a:cxn>
              <a:cxn ang="0">
                <a:pos x="T4" y="T5"/>
              </a:cxn>
              <a:cxn ang="0">
                <a:pos x="T6" y="T7"/>
              </a:cxn>
              <a:cxn ang="0">
                <a:pos x="T8" y="T9"/>
              </a:cxn>
              <a:cxn ang="0">
                <a:pos x="T10" y="T11"/>
              </a:cxn>
            </a:cxnLst>
            <a:rect l="0" t="0" r="r" b="b"/>
            <a:pathLst>
              <a:path w="2485" h="4969">
                <a:moveTo>
                  <a:pt x="2484" y="4365"/>
                </a:moveTo>
                <a:lnTo>
                  <a:pt x="1241" y="4968"/>
                </a:lnTo>
                <a:lnTo>
                  <a:pt x="0" y="4365"/>
                </a:lnTo>
                <a:lnTo>
                  <a:pt x="0" y="0"/>
                </a:lnTo>
                <a:lnTo>
                  <a:pt x="2484" y="0"/>
                </a:lnTo>
                <a:lnTo>
                  <a:pt x="2484" y="4365"/>
                </a:ln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12" name="Freeform 171">
            <a:extLst>
              <a:ext uri="{FF2B5EF4-FFF2-40B4-BE49-F238E27FC236}">
                <a16:creationId xmlns="" xmlns:p14="http://schemas.microsoft.com/office/powerpoint/2010/main" xmlns:a16="http://schemas.microsoft.com/office/drawing/2014/main" id="{FA0C17C9-367E-41E3-92D5-4FC9FEEF848E}"/>
              </a:ext>
            </a:extLst>
          </p:cNvPr>
          <p:cNvSpPr>
            <a:spLocks noChangeArrowheads="1"/>
          </p:cNvSpPr>
          <p:nvPr/>
        </p:nvSpPr>
        <p:spPr bwMode="auto">
          <a:xfrm>
            <a:off x="8515583" y="3744227"/>
            <a:ext cx="1278889" cy="232931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13" name="Freeform 187">
            <a:extLst>
              <a:ext uri="{FF2B5EF4-FFF2-40B4-BE49-F238E27FC236}">
                <a16:creationId xmlns="" xmlns:p14="http://schemas.microsoft.com/office/powerpoint/2010/main" xmlns:a16="http://schemas.microsoft.com/office/drawing/2014/main" id="{AFF37C11-3F20-452A-90BB-7BB43F27FECE}"/>
              </a:ext>
            </a:extLst>
          </p:cNvPr>
          <p:cNvSpPr>
            <a:spLocks noChangeArrowheads="1"/>
          </p:cNvSpPr>
          <p:nvPr/>
        </p:nvSpPr>
        <p:spPr bwMode="auto">
          <a:xfrm>
            <a:off x="7191852" y="3744227"/>
            <a:ext cx="1142151" cy="232931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14" name="Freeform 211">
            <a:extLst>
              <a:ext uri="{FF2B5EF4-FFF2-40B4-BE49-F238E27FC236}">
                <a16:creationId xmlns="" xmlns:p14="http://schemas.microsoft.com/office/powerpoint/2010/main" xmlns:a16="http://schemas.microsoft.com/office/drawing/2014/main" id="{10AD8762-FD77-4BBA-95AC-5E440E985B84}"/>
              </a:ext>
            </a:extLst>
          </p:cNvPr>
          <p:cNvSpPr>
            <a:spLocks noChangeArrowheads="1"/>
          </p:cNvSpPr>
          <p:nvPr/>
        </p:nvSpPr>
        <p:spPr bwMode="auto">
          <a:xfrm>
            <a:off x="4402660" y="3754814"/>
            <a:ext cx="1221693" cy="232931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15" name="Freeform 230">
            <a:extLst>
              <a:ext uri="{FF2B5EF4-FFF2-40B4-BE49-F238E27FC236}">
                <a16:creationId xmlns="" xmlns:p14="http://schemas.microsoft.com/office/powerpoint/2010/main" xmlns:a16="http://schemas.microsoft.com/office/drawing/2014/main" id="{C2AABE4E-87F5-437F-BD36-6BCE5AF868AD}"/>
              </a:ext>
            </a:extLst>
          </p:cNvPr>
          <p:cNvSpPr>
            <a:spLocks noChangeArrowheads="1"/>
          </p:cNvSpPr>
          <p:nvPr/>
        </p:nvSpPr>
        <p:spPr bwMode="auto">
          <a:xfrm>
            <a:off x="5868123" y="3744227"/>
            <a:ext cx="1161714" cy="232931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16" name="Oval 29">
            <a:extLst>
              <a:ext uri="{FF2B5EF4-FFF2-40B4-BE49-F238E27FC236}">
                <a16:creationId xmlns="" xmlns:p14="http://schemas.microsoft.com/office/powerpoint/2010/main" xmlns:a16="http://schemas.microsoft.com/office/drawing/2014/main" id="{31CD3F66-82E4-477A-9F8E-C6C6858DFBAE}"/>
              </a:ext>
            </a:extLst>
          </p:cNvPr>
          <p:cNvSpPr/>
          <p:nvPr/>
        </p:nvSpPr>
        <p:spPr>
          <a:xfrm>
            <a:off x="4742805" y="3847788"/>
            <a:ext cx="517863" cy="517863"/>
          </a:xfrm>
          <a:prstGeom prst="ellipse">
            <a:avLst/>
          </a:prstGeom>
          <a:solidFill>
            <a:schemeClr val="bg1"/>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17" name="Oval 30">
            <a:extLst>
              <a:ext uri="{FF2B5EF4-FFF2-40B4-BE49-F238E27FC236}">
                <a16:creationId xmlns="" xmlns:p14="http://schemas.microsoft.com/office/powerpoint/2010/main" xmlns:a16="http://schemas.microsoft.com/office/drawing/2014/main" id="{E1CFF3F3-55A1-4DCC-9A8F-54E422C1F071}"/>
              </a:ext>
            </a:extLst>
          </p:cNvPr>
          <p:cNvSpPr/>
          <p:nvPr/>
        </p:nvSpPr>
        <p:spPr>
          <a:xfrm>
            <a:off x="6210538" y="3846998"/>
            <a:ext cx="517863" cy="517863"/>
          </a:xfrm>
          <a:prstGeom prst="ellipse">
            <a:avLst/>
          </a:prstGeom>
          <a:solidFill>
            <a:schemeClr val="bg1"/>
          </a:solid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18" name="Oval 31">
            <a:extLst>
              <a:ext uri="{FF2B5EF4-FFF2-40B4-BE49-F238E27FC236}">
                <a16:creationId xmlns="" xmlns:p14="http://schemas.microsoft.com/office/powerpoint/2010/main" xmlns:a16="http://schemas.microsoft.com/office/drawing/2014/main" id="{D8D25BD4-916B-405E-9CFD-285C8C08DFFF}"/>
              </a:ext>
            </a:extLst>
          </p:cNvPr>
          <p:cNvSpPr/>
          <p:nvPr/>
        </p:nvSpPr>
        <p:spPr>
          <a:xfrm>
            <a:off x="7495798" y="3847788"/>
            <a:ext cx="517863" cy="517863"/>
          </a:xfrm>
          <a:prstGeom prst="ellipse">
            <a:avLst/>
          </a:prstGeom>
          <a:solidFill>
            <a:schemeClr val="bg1"/>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19" name="Oval 32">
            <a:extLst>
              <a:ext uri="{FF2B5EF4-FFF2-40B4-BE49-F238E27FC236}">
                <a16:creationId xmlns="" xmlns:p14="http://schemas.microsoft.com/office/powerpoint/2010/main" xmlns:a16="http://schemas.microsoft.com/office/drawing/2014/main" id="{881A340B-DE20-488C-9258-D98683A23313}"/>
              </a:ext>
            </a:extLst>
          </p:cNvPr>
          <p:cNvSpPr/>
          <p:nvPr/>
        </p:nvSpPr>
        <p:spPr>
          <a:xfrm>
            <a:off x="8855729" y="3859072"/>
            <a:ext cx="517863" cy="517863"/>
          </a:xfrm>
          <a:prstGeom prst="ellipse">
            <a:avLst/>
          </a:prstGeom>
          <a:solidFill>
            <a:schemeClr val="bg1"/>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0" name="Oval 33">
            <a:extLst>
              <a:ext uri="{FF2B5EF4-FFF2-40B4-BE49-F238E27FC236}">
                <a16:creationId xmlns="" xmlns:p14="http://schemas.microsoft.com/office/powerpoint/2010/main" xmlns:a16="http://schemas.microsoft.com/office/drawing/2014/main" id="{CAFA6125-1BC3-4614-9081-4542B6E3AF52}"/>
              </a:ext>
            </a:extLst>
          </p:cNvPr>
          <p:cNvSpPr/>
          <p:nvPr/>
        </p:nvSpPr>
        <p:spPr>
          <a:xfrm>
            <a:off x="10381490" y="3846998"/>
            <a:ext cx="517863" cy="517863"/>
          </a:xfrm>
          <a:prstGeom prst="ellipse">
            <a:avLst/>
          </a:prstGeom>
          <a:solidFill>
            <a:schemeClr val="bg1"/>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1" name="Freeform 702">
            <a:extLst>
              <a:ext uri="{FF2B5EF4-FFF2-40B4-BE49-F238E27FC236}">
                <a16:creationId xmlns="" xmlns:p14="http://schemas.microsoft.com/office/powerpoint/2010/main" xmlns:a16="http://schemas.microsoft.com/office/drawing/2014/main" id="{4FB5C412-5FDB-4706-8811-F2B6A95C94CA}"/>
              </a:ext>
            </a:extLst>
          </p:cNvPr>
          <p:cNvSpPr>
            <a:spLocks noChangeArrowheads="1"/>
          </p:cNvSpPr>
          <p:nvPr/>
        </p:nvSpPr>
        <p:spPr bwMode="auto">
          <a:xfrm>
            <a:off x="4879102" y="3988911"/>
            <a:ext cx="245270" cy="246528"/>
          </a:xfrm>
          <a:custGeom>
            <a:avLst/>
            <a:gdLst/>
            <a:ahLst/>
            <a:cxnLst/>
            <a:rect l="0" t="0" r="r" b="b"/>
            <a:pathLst>
              <a:path w="309204" h="310789">
                <a:moveTo>
                  <a:pt x="216644" y="273577"/>
                </a:moveTo>
                <a:cubicBezTo>
                  <a:pt x="202258" y="275384"/>
                  <a:pt x="190748" y="286945"/>
                  <a:pt x="188590" y="301396"/>
                </a:cubicBezTo>
                <a:lnTo>
                  <a:pt x="214846" y="301396"/>
                </a:lnTo>
                <a:cubicBezTo>
                  <a:pt x="215925" y="301396"/>
                  <a:pt x="216644" y="300673"/>
                  <a:pt x="216644" y="299951"/>
                </a:cubicBezTo>
                <a:lnTo>
                  <a:pt x="216644" y="273577"/>
                </a:lnTo>
                <a:close/>
                <a:moveTo>
                  <a:pt x="92559" y="273216"/>
                </a:moveTo>
                <a:lnTo>
                  <a:pt x="92559" y="299951"/>
                </a:lnTo>
                <a:cubicBezTo>
                  <a:pt x="92559" y="300673"/>
                  <a:pt x="93278" y="301396"/>
                  <a:pt x="94357" y="301396"/>
                </a:cubicBezTo>
                <a:lnTo>
                  <a:pt x="120254" y="301396"/>
                </a:lnTo>
                <a:cubicBezTo>
                  <a:pt x="118096" y="286945"/>
                  <a:pt x="106946" y="275384"/>
                  <a:pt x="92559" y="273216"/>
                </a:cubicBezTo>
                <a:close/>
                <a:moveTo>
                  <a:pt x="150013" y="239160"/>
                </a:moveTo>
                <a:cubicBezTo>
                  <a:pt x="146782" y="239160"/>
                  <a:pt x="144270" y="242031"/>
                  <a:pt x="144270" y="245261"/>
                </a:cubicBezTo>
                <a:lnTo>
                  <a:pt x="144270" y="255670"/>
                </a:lnTo>
                <a:cubicBezTo>
                  <a:pt x="144270" y="258900"/>
                  <a:pt x="146782" y="261413"/>
                  <a:pt x="150013" y="261413"/>
                </a:cubicBezTo>
                <a:lnTo>
                  <a:pt x="160421" y="261413"/>
                </a:lnTo>
                <a:cubicBezTo>
                  <a:pt x="163651" y="261413"/>
                  <a:pt x="166164" y="258900"/>
                  <a:pt x="166164" y="255670"/>
                </a:cubicBezTo>
                <a:lnTo>
                  <a:pt x="166164" y="245261"/>
                </a:lnTo>
                <a:cubicBezTo>
                  <a:pt x="166164" y="242031"/>
                  <a:pt x="163651" y="239160"/>
                  <a:pt x="160421" y="239160"/>
                </a:cubicBezTo>
                <a:lnTo>
                  <a:pt x="150013" y="239160"/>
                </a:lnTo>
                <a:close/>
                <a:moveTo>
                  <a:pt x="150013" y="230187"/>
                </a:moveTo>
                <a:lnTo>
                  <a:pt x="160421" y="230187"/>
                </a:lnTo>
                <a:cubicBezTo>
                  <a:pt x="168676" y="230187"/>
                  <a:pt x="175854" y="237006"/>
                  <a:pt x="175854" y="245261"/>
                </a:cubicBezTo>
                <a:lnTo>
                  <a:pt x="175854" y="255670"/>
                </a:lnTo>
                <a:cubicBezTo>
                  <a:pt x="175854" y="263925"/>
                  <a:pt x="168676" y="271103"/>
                  <a:pt x="160421" y="271103"/>
                </a:cubicBezTo>
                <a:lnTo>
                  <a:pt x="150013" y="271103"/>
                </a:lnTo>
                <a:cubicBezTo>
                  <a:pt x="141399" y="271103"/>
                  <a:pt x="134938" y="263925"/>
                  <a:pt x="134938" y="255670"/>
                </a:cubicBezTo>
                <a:lnTo>
                  <a:pt x="134938" y="245261"/>
                </a:lnTo>
                <a:cubicBezTo>
                  <a:pt x="134938" y="237006"/>
                  <a:pt x="141399" y="230187"/>
                  <a:pt x="150013" y="230187"/>
                </a:cubicBezTo>
                <a:close/>
                <a:moveTo>
                  <a:pt x="171401" y="161925"/>
                </a:moveTo>
                <a:cubicBezTo>
                  <a:pt x="181472" y="161925"/>
                  <a:pt x="189744" y="169393"/>
                  <a:pt x="191902" y="179350"/>
                </a:cubicBezTo>
                <a:lnTo>
                  <a:pt x="196578" y="179350"/>
                </a:lnTo>
                <a:cubicBezTo>
                  <a:pt x="199096" y="179350"/>
                  <a:pt x="201254" y="181483"/>
                  <a:pt x="201254" y="183972"/>
                </a:cubicBezTo>
                <a:cubicBezTo>
                  <a:pt x="201254" y="186462"/>
                  <a:pt x="199096" y="188595"/>
                  <a:pt x="196578" y="188595"/>
                </a:cubicBezTo>
                <a:lnTo>
                  <a:pt x="191902" y="188595"/>
                </a:lnTo>
                <a:cubicBezTo>
                  <a:pt x="190464" y="195707"/>
                  <a:pt x="185788" y="201752"/>
                  <a:pt x="178954" y="204597"/>
                </a:cubicBezTo>
                <a:cubicBezTo>
                  <a:pt x="176796" y="205664"/>
                  <a:pt x="173919" y="204597"/>
                  <a:pt x="173199" y="202108"/>
                </a:cubicBezTo>
                <a:cubicBezTo>
                  <a:pt x="172120" y="199619"/>
                  <a:pt x="173199" y="197130"/>
                  <a:pt x="175357" y="196063"/>
                </a:cubicBezTo>
                <a:cubicBezTo>
                  <a:pt x="180033" y="194285"/>
                  <a:pt x="182911" y="189306"/>
                  <a:pt x="182911" y="183972"/>
                </a:cubicBezTo>
                <a:cubicBezTo>
                  <a:pt x="182911" y="176860"/>
                  <a:pt x="177875" y="171171"/>
                  <a:pt x="171401" y="171171"/>
                </a:cubicBezTo>
                <a:cubicBezTo>
                  <a:pt x="163848" y="171171"/>
                  <a:pt x="160251" y="175438"/>
                  <a:pt x="160251" y="183972"/>
                </a:cubicBezTo>
                <a:cubicBezTo>
                  <a:pt x="160251" y="200330"/>
                  <a:pt x="149461" y="206020"/>
                  <a:pt x="139031" y="206020"/>
                </a:cubicBezTo>
                <a:cubicBezTo>
                  <a:pt x="129320" y="206020"/>
                  <a:pt x="121048" y="198552"/>
                  <a:pt x="118890" y="188595"/>
                </a:cubicBezTo>
                <a:lnTo>
                  <a:pt x="114214" y="188595"/>
                </a:lnTo>
                <a:cubicBezTo>
                  <a:pt x="111696" y="188595"/>
                  <a:pt x="109538" y="186462"/>
                  <a:pt x="109538" y="183972"/>
                </a:cubicBezTo>
                <a:cubicBezTo>
                  <a:pt x="109538" y="181483"/>
                  <a:pt x="111696" y="179350"/>
                  <a:pt x="114214" y="179350"/>
                </a:cubicBezTo>
                <a:lnTo>
                  <a:pt x="118890" y="179350"/>
                </a:lnTo>
                <a:cubicBezTo>
                  <a:pt x="120328" y="172238"/>
                  <a:pt x="125004" y="166192"/>
                  <a:pt x="131838" y="163348"/>
                </a:cubicBezTo>
                <a:cubicBezTo>
                  <a:pt x="133996" y="162281"/>
                  <a:pt x="136873" y="163703"/>
                  <a:pt x="137952" y="165837"/>
                </a:cubicBezTo>
                <a:cubicBezTo>
                  <a:pt x="138671" y="168326"/>
                  <a:pt x="137592" y="170815"/>
                  <a:pt x="135434" y="171882"/>
                </a:cubicBezTo>
                <a:cubicBezTo>
                  <a:pt x="131118" y="173660"/>
                  <a:pt x="127881" y="178638"/>
                  <a:pt x="127881" y="183972"/>
                </a:cubicBezTo>
                <a:cubicBezTo>
                  <a:pt x="127881" y="191084"/>
                  <a:pt x="133276" y="197130"/>
                  <a:pt x="139031" y="197130"/>
                </a:cubicBezTo>
                <a:cubicBezTo>
                  <a:pt x="146944" y="197130"/>
                  <a:pt x="150540" y="192507"/>
                  <a:pt x="150540" y="183972"/>
                </a:cubicBezTo>
                <a:cubicBezTo>
                  <a:pt x="150540" y="167615"/>
                  <a:pt x="161330" y="161925"/>
                  <a:pt x="171401" y="161925"/>
                </a:cubicBezTo>
                <a:close/>
                <a:moveTo>
                  <a:pt x="139604" y="107950"/>
                </a:moveTo>
                <a:cubicBezTo>
                  <a:pt x="142117" y="107950"/>
                  <a:pt x="144270" y="109749"/>
                  <a:pt x="144270" y="112628"/>
                </a:cubicBezTo>
                <a:lnTo>
                  <a:pt x="144270" y="119464"/>
                </a:lnTo>
                <a:cubicBezTo>
                  <a:pt x="144270" y="122703"/>
                  <a:pt x="146782" y="125222"/>
                  <a:pt x="150013" y="125222"/>
                </a:cubicBezTo>
                <a:lnTo>
                  <a:pt x="160421" y="125222"/>
                </a:lnTo>
                <a:cubicBezTo>
                  <a:pt x="163651" y="125222"/>
                  <a:pt x="166164" y="122703"/>
                  <a:pt x="166164" y="119464"/>
                </a:cubicBezTo>
                <a:lnTo>
                  <a:pt x="166164" y="112628"/>
                </a:lnTo>
                <a:cubicBezTo>
                  <a:pt x="166164" y="109749"/>
                  <a:pt x="168317" y="107950"/>
                  <a:pt x="170830" y="107950"/>
                </a:cubicBezTo>
                <a:cubicBezTo>
                  <a:pt x="173701" y="107950"/>
                  <a:pt x="175854" y="109749"/>
                  <a:pt x="175854" y="112628"/>
                </a:cubicBezTo>
                <a:lnTo>
                  <a:pt x="175854" y="119464"/>
                </a:lnTo>
                <a:cubicBezTo>
                  <a:pt x="175854" y="127740"/>
                  <a:pt x="168676" y="134577"/>
                  <a:pt x="160421" y="134577"/>
                </a:cubicBezTo>
                <a:lnTo>
                  <a:pt x="150013" y="134577"/>
                </a:lnTo>
                <a:cubicBezTo>
                  <a:pt x="141399" y="134577"/>
                  <a:pt x="134938" y="127740"/>
                  <a:pt x="134938" y="119464"/>
                </a:cubicBezTo>
                <a:lnTo>
                  <a:pt x="134938" y="112628"/>
                </a:lnTo>
                <a:cubicBezTo>
                  <a:pt x="134938" y="109749"/>
                  <a:pt x="136733" y="107950"/>
                  <a:pt x="139604" y="107950"/>
                </a:cubicBezTo>
                <a:close/>
                <a:moveTo>
                  <a:pt x="70619" y="103416"/>
                </a:moveTo>
                <a:cubicBezTo>
                  <a:pt x="58750" y="103416"/>
                  <a:pt x="49039" y="113171"/>
                  <a:pt x="49039" y="124732"/>
                </a:cubicBezTo>
                <a:cubicBezTo>
                  <a:pt x="49039" y="137015"/>
                  <a:pt x="58750" y="146769"/>
                  <a:pt x="70619" y="146769"/>
                </a:cubicBezTo>
                <a:lnTo>
                  <a:pt x="83207" y="146769"/>
                </a:lnTo>
                <a:lnTo>
                  <a:pt x="83207" y="112809"/>
                </a:lnTo>
                <a:cubicBezTo>
                  <a:pt x="83207" y="109919"/>
                  <a:pt x="85365" y="108113"/>
                  <a:pt x="87883" y="108113"/>
                </a:cubicBezTo>
                <a:cubicBezTo>
                  <a:pt x="90401" y="108113"/>
                  <a:pt x="92559" y="109919"/>
                  <a:pt x="92559" y="112809"/>
                </a:cubicBezTo>
                <a:lnTo>
                  <a:pt x="92559" y="263823"/>
                </a:lnTo>
                <a:cubicBezTo>
                  <a:pt x="111981" y="265991"/>
                  <a:pt x="127447" y="281887"/>
                  <a:pt x="129605" y="301396"/>
                </a:cubicBezTo>
                <a:lnTo>
                  <a:pt x="178879" y="301396"/>
                </a:lnTo>
                <a:cubicBezTo>
                  <a:pt x="181397" y="281887"/>
                  <a:pt x="197222" y="266352"/>
                  <a:pt x="216644" y="264184"/>
                </a:cubicBezTo>
                <a:lnTo>
                  <a:pt x="216644" y="112809"/>
                </a:lnTo>
                <a:cubicBezTo>
                  <a:pt x="216644" y="109919"/>
                  <a:pt x="218803" y="108113"/>
                  <a:pt x="221320" y="108113"/>
                </a:cubicBezTo>
                <a:cubicBezTo>
                  <a:pt x="223838" y="108113"/>
                  <a:pt x="225996" y="109919"/>
                  <a:pt x="225996" y="112809"/>
                </a:cubicBezTo>
                <a:lnTo>
                  <a:pt x="225996" y="146769"/>
                </a:lnTo>
                <a:lnTo>
                  <a:pt x="238584" y="146769"/>
                </a:lnTo>
                <a:cubicBezTo>
                  <a:pt x="250453" y="146769"/>
                  <a:pt x="260164" y="137015"/>
                  <a:pt x="260164" y="124732"/>
                </a:cubicBezTo>
                <a:cubicBezTo>
                  <a:pt x="260164" y="113171"/>
                  <a:pt x="250453" y="103416"/>
                  <a:pt x="238584" y="103416"/>
                </a:cubicBezTo>
                <a:lnTo>
                  <a:pt x="70619" y="103416"/>
                </a:lnTo>
                <a:close/>
                <a:moveTo>
                  <a:pt x="70619" y="93662"/>
                </a:moveTo>
                <a:lnTo>
                  <a:pt x="238584" y="93662"/>
                </a:lnTo>
                <a:cubicBezTo>
                  <a:pt x="255848" y="93662"/>
                  <a:pt x="269516" y="107752"/>
                  <a:pt x="269516" y="124732"/>
                </a:cubicBezTo>
                <a:cubicBezTo>
                  <a:pt x="269516" y="142073"/>
                  <a:pt x="255848" y="156163"/>
                  <a:pt x="238584" y="156163"/>
                </a:cubicBezTo>
                <a:lnTo>
                  <a:pt x="225996" y="156163"/>
                </a:lnTo>
                <a:lnTo>
                  <a:pt x="225996" y="267797"/>
                </a:lnTo>
                <a:cubicBezTo>
                  <a:pt x="225996" y="268158"/>
                  <a:pt x="225996" y="268158"/>
                  <a:pt x="225996" y="268158"/>
                </a:cubicBezTo>
                <a:cubicBezTo>
                  <a:pt x="225996" y="268158"/>
                  <a:pt x="225996" y="268158"/>
                  <a:pt x="225996" y="268520"/>
                </a:cubicBezTo>
                <a:lnTo>
                  <a:pt x="225996" y="299951"/>
                </a:lnTo>
                <a:cubicBezTo>
                  <a:pt x="225996" y="305731"/>
                  <a:pt x="220961" y="310789"/>
                  <a:pt x="214846" y="310789"/>
                </a:cubicBezTo>
                <a:lnTo>
                  <a:pt x="183555" y="310789"/>
                </a:lnTo>
                <a:lnTo>
                  <a:pt x="125289" y="310789"/>
                </a:lnTo>
                <a:lnTo>
                  <a:pt x="94357" y="310789"/>
                </a:lnTo>
                <a:cubicBezTo>
                  <a:pt x="88243" y="310789"/>
                  <a:pt x="83207" y="305731"/>
                  <a:pt x="83207" y="299951"/>
                </a:cubicBezTo>
                <a:lnTo>
                  <a:pt x="83207" y="267797"/>
                </a:lnTo>
                <a:lnTo>
                  <a:pt x="83207" y="156163"/>
                </a:lnTo>
                <a:lnTo>
                  <a:pt x="70619" y="156163"/>
                </a:lnTo>
                <a:cubicBezTo>
                  <a:pt x="53355" y="156163"/>
                  <a:pt x="39688" y="142073"/>
                  <a:pt x="39688" y="124732"/>
                </a:cubicBezTo>
                <a:cubicBezTo>
                  <a:pt x="39688" y="107752"/>
                  <a:pt x="53355" y="93662"/>
                  <a:pt x="70619" y="93662"/>
                </a:cubicBezTo>
                <a:close/>
                <a:moveTo>
                  <a:pt x="277284" y="25513"/>
                </a:moveTo>
                <a:cubicBezTo>
                  <a:pt x="279047" y="23812"/>
                  <a:pt x="282222" y="23812"/>
                  <a:pt x="283986" y="25513"/>
                </a:cubicBezTo>
                <a:cubicBezTo>
                  <a:pt x="284692" y="26193"/>
                  <a:pt x="285397" y="27214"/>
                  <a:pt x="285397" y="28574"/>
                </a:cubicBezTo>
                <a:cubicBezTo>
                  <a:pt x="285397" y="29935"/>
                  <a:pt x="284692" y="30956"/>
                  <a:pt x="283986" y="31976"/>
                </a:cubicBezTo>
                <a:cubicBezTo>
                  <a:pt x="282928" y="32657"/>
                  <a:pt x="281870" y="32997"/>
                  <a:pt x="280811" y="32997"/>
                </a:cubicBezTo>
                <a:cubicBezTo>
                  <a:pt x="279400" y="32997"/>
                  <a:pt x="278342" y="32657"/>
                  <a:pt x="277284" y="31976"/>
                </a:cubicBezTo>
                <a:cubicBezTo>
                  <a:pt x="276578" y="30956"/>
                  <a:pt x="276225" y="29935"/>
                  <a:pt x="276225" y="28574"/>
                </a:cubicBezTo>
                <a:cubicBezTo>
                  <a:pt x="276225" y="27214"/>
                  <a:pt x="276578" y="26193"/>
                  <a:pt x="277284" y="25513"/>
                </a:cubicBezTo>
                <a:close/>
                <a:moveTo>
                  <a:pt x="225249" y="25513"/>
                </a:moveTo>
                <a:cubicBezTo>
                  <a:pt x="227013" y="23812"/>
                  <a:pt x="230188" y="23812"/>
                  <a:pt x="231599" y="25513"/>
                </a:cubicBezTo>
                <a:cubicBezTo>
                  <a:pt x="232305" y="26193"/>
                  <a:pt x="233010" y="27214"/>
                  <a:pt x="233010" y="28574"/>
                </a:cubicBezTo>
                <a:cubicBezTo>
                  <a:pt x="233010" y="29935"/>
                  <a:pt x="232305" y="30956"/>
                  <a:pt x="231599" y="31976"/>
                </a:cubicBezTo>
                <a:cubicBezTo>
                  <a:pt x="230894" y="32657"/>
                  <a:pt x="229483" y="32997"/>
                  <a:pt x="228424" y="32997"/>
                </a:cubicBezTo>
                <a:cubicBezTo>
                  <a:pt x="227366" y="32997"/>
                  <a:pt x="225955" y="32657"/>
                  <a:pt x="225249" y="31976"/>
                </a:cubicBezTo>
                <a:cubicBezTo>
                  <a:pt x="224544" y="30956"/>
                  <a:pt x="223838" y="29935"/>
                  <a:pt x="223838" y="28574"/>
                </a:cubicBezTo>
                <a:cubicBezTo>
                  <a:pt x="223838" y="27214"/>
                  <a:pt x="224544" y="26193"/>
                  <a:pt x="225249" y="25513"/>
                </a:cubicBezTo>
                <a:close/>
                <a:moveTo>
                  <a:pt x="254001" y="23812"/>
                </a:moveTo>
                <a:cubicBezTo>
                  <a:pt x="256382" y="23812"/>
                  <a:pt x="258423" y="25929"/>
                  <a:pt x="258423" y="28398"/>
                </a:cubicBezTo>
                <a:cubicBezTo>
                  <a:pt x="258423" y="30867"/>
                  <a:pt x="256382" y="32984"/>
                  <a:pt x="254001" y="32984"/>
                </a:cubicBezTo>
                <a:cubicBezTo>
                  <a:pt x="251279" y="32984"/>
                  <a:pt x="249238" y="30867"/>
                  <a:pt x="249238" y="28398"/>
                </a:cubicBezTo>
                <a:cubicBezTo>
                  <a:pt x="249238" y="25929"/>
                  <a:pt x="251279" y="23812"/>
                  <a:pt x="254001" y="23812"/>
                </a:cubicBezTo>
                <a:close/>
                <a:moveTo>
                  <a:pt x="9337" y="9337"/>
                </a:moveTo>
                <a:lnTo>
                  <a:pt x="9337" y="46686"/>
                </a:lnTo>
                <a:lnTo>
                  <a:pt x="299867" y="46686"/>
                </a:lnTo>
                <a:lnTo>
                  <a:pt x="299867" y="9337"/>
                </a:lnTo>
                <a:lnTo>
                  <a:pt x="9337" y="9337"/>
                </a:lnTo>
                <a:close/>
                <a:moveTo>
                  <a:pt x="4668" y="0"/>
                </a:moveTo>
                <a:lnTo>
                  <a:pt x="304536" y="0"/>
                </a:lnTo>
                <a:cubicBezTo>
                  <a:pt x="307049" y="0"/>
                  <a:pt x="309204" y="2155"/>
                  <a:pt x="309204" y="4669"/>
                </a:cubicBezTo>
                <a:lnTo>
                  <a:pt x="309204" y="51354"/>
                </a:lnTo>
                <a:lnTo>
                  <a:pt x="309204" y="304534"/>
                </a:lnTo>
                <a:cubicBezTo>
                  <a:pt x="309204" y="307048"/>
                  <a:pt x="307049" y="309203"/>
                  <a:pt x="304536" y="309203"/>
                </a:cubicBezTo>
                <a:lnTo>
                  <a:pt x="262518" y="309203"/>
                </a:lnTo>
                <a:cubicBezTo>
                  <a:pt x="259645" y="309203"/>
                  <a:pt x="257491" y="307048"/>
                  <a:pt x="257491" y="304534"/>
                </a:cubicBezTo>
                <a:cubicBezTo>
                  <a:pt x="257491" y="302021"/>
                  <a:pt x="259645" y="299866"/>
                  <a:pt x="262518" y="299866"/>
                </a:cubicBezTo>
                <a:lnTo>
                  <a:pt x="299867" y="299866"/>
                </a:lnTo>
                <a:lnTo>
                  <a:pt x="299867" y="56023"/>
                </a:lnTo>
                <a:lnTo>
                  <a:pt x="9337" y="56023"/>
                </a:lnTo>
                <a:lnTo>
                  <a:pt x="9337" y="299866"/>
                </a:lnTo>
                <a:lnTo>
                  <a:pt x="46686" y="299866"/>
                </a:lnTo>
                <a:cubicBezTo>
                  <a:pt x="49559" y="299866"/>
                  <a:pt x="51713" y="302021"/>
                  <a:pt x="51713" y="304534"/>
                </a:cubicBezTo>
                <a:cubicBezTo>
                  <a:pt x="51713" y="307048"/>
                  <a:pt x="49559" y="309203"/>
                  <a:pt x="46686" y="309203"/>
                </a:cubicBezTo>
                <a:lnTo>
                  <a:pt x="4668" y="309203"/>
                </a:lnTo>
                <a:cubicBezTo>
                  <a:pt x="2154" y="309203"/>
                  <a:pt x="0" y="307048"/>
                  <a:pt x="0" y="304534"/>
                </a:cubicBezTo>
                <a:lnTo>
                  <a:pt x="0" y="51354"/>
                </a:lnTo>
                <a:lnTo>
                  <a:pt x="0" y="4669"/>
                </a:lnTo>
                <a:cubicBezTo>
                  <a:pt x="0" y="2155"/>
                  <a:pt x="2154" y="0"/>
                  <a:pt x="4668" y="0"/>
                </a:cubicBezTo>
                <a:close/>
              </a:path>
            </a:pathLst>
          </a:custGeom>
          <a:solidFill>
            <a:schemeClr val="accent1">
              <a:lumMod val="50000"/>
            </a:schemeClr>
          </a:solidFill>
          <a:ln>
            <a:noFill/>
          </a:ln>
          <a:effectLst/>
        </p:spPr>
        <p:txBody>
          <a:bodyPr anchor="ctr"/>
          <a:lstStyle/>
          <a:p>
            <a:endParaRPr lang="en-GB" sz="567" dirty="0">
              <a:latin typeface="Lato Light" panose="020F0502020204030203" pitchFamily="34" charset="0"/>
            </a:endParaRPr>
          </a:p>
        </p:txBody>
      </p:sp>
      <p:sp>
        <p:nvSpPr>
          <p:cNvPr id="22" name="Freeform 703">
            <a:extLst>
              <a:ext uri="{FF2B5EF4-FFF2-40B4-BE49-F238E27FC236}">
                <a16:creationId xmlns="" xmlns:p14="http://schemas.microsoft.com/office/powerpoint/2010/main" xmlns:a16="http://schemas.microsoft.com/office/drawing/2014/main" id="{449310A7-36BC-4CA3-A4E5-FE534214E9E6}"/>
              </a:ext>
            </a:extLst>
          </p:cNvPr>
          <p:cNvSpPr>
            <a:spLocks noChangeArrowheads="1"/>
          </p:cNvSpPr>
          <p:nvPr/>
        </p:nvSpPr>
        <p:spPr bwMode="auto">
          <a:xfrm>
            <a:off x="6361362" y="4001724"/>
            <a:ext cx="245270" cy="245270"/>
          </a:xfrm>
          <a:custGeom>
            <a:avLst/>
            <a:gdLst/>
            <a:ahLst/>
            <a:cxnLst/>
            <a:rect l="0" t="0" r="r" b="b"/>
            <a:pathLst>
              <a:path w="309203" h="309494">
                <a:moveTo>
                  <a:pt x="119587" y="282906"/>
                </a:moveTo>
                <a:lnTo>
                  <a:pt x="119587" y="286858"/>
                </a:lnTo>
                <a:cubicBezTo>
                  <a:pt x="119587" y="294044"/>
                  <a:pt x="125692" y="300152"/>
                  <a:pt x="132875" y="300152"/>
                </a:cubicBezTo>
                <a:lnTo>
                  <a:pt x="172378" y="300152"/>
                </a:lnTo>
                <a:cubicBezTo>
                  <a:pt x="179561" y="300152"/>
                  <a:pt x="185306" y="294044"/>
                  <a:pt x="185306" y="286858"/>
                </a:cubicBezTo>
                <a:lnTo>
                  <a:pt x="185306" y="282906"/>
                </a:lnTo>
                <a:lnTo>
                  <a:pt x="119587" y="282906"/>
                </a:lnTo>
                <a:close/>
                <a:moveTo>
                  <a:pt x="95885" y="230449"/>
                </a:moveTo>
                <a:cubicBezTo>
                  <a:pt x="91217" y="230449"/>
                  <a:pt x="87626" y="234042"/>
                  <a:pt x="87626" y="238713"/>
                </a:cubicBezTo>
                <a:cubicBezTo>
                  <a:pt x="87626" y="243383"/>
                  <a:pt x="91217" y="247336"/>
                  <a:pt x="95885" y="247336"/>
                </a:cubicBezTo>
                <a:lnTo>
                  <a:pt x="152267" y="247336"/>
                </a:lnTo>
                <a:cubicBezTo>
                  <a:pt x="155140" y="247336"/>
                  <a:pt x="157295" y="249491"/>
                  <a:pt x="157295" y="252007"/>
                </a:cubicBezTo>
                <a:cubicBezTo>
                  <a:pt x="157295" y="254522"/>
                  <a:pt x="155140" y="256677"/>
                  <a:pt x="152267" y="256677"/>
                </a:cubicBezTo>
                <a:lnTo>
                  <a:pt x="95885" y="256677"/>
                </a:lnTo>
                <a:cubicBezTo>
                  <a:pt x="91217" y="256677"/>
                  <a:pt x="87626" y="260270"/>
                  <a:pt x="87626" y="264941"/>
                </a:cubicBezTo>
                <a:cubicBezTo>
                  <a:pt x="87626" y="269612"/>
                  <a:pt x="91217" y="273205"/>
                  <a:pt x="95885" y="273205"/>
                </a:cubicBezTo>
                <a:lnTo>
                  <a:pt x="114919" y="273205"/>
                </a:lnTo>
                <a:lnTo>
                  <a:pt x="189975" y="273205"/>
                </a:lnTo>
                <a:lnTo>
                  <a:pt x="209008" y="273205"/>
                </a:lnTo>
                <a:cubicBezTo>
                  <a:pt x="213677" y="273205"/>
                  <a:pt x="217268" y="269612"/>
                  <a:pt x="217268" y="264941"/>
                </a:cubicBezTo>
                <a:cubicBezTo>
                  <a:pt x="217268" y="260270"/>
                  <a:pt x="213677" y="256677"/>
                  <a:pt x="209008" y="256677"/>
                </a:cubicBezTo>
                <a:lnTo>
                  <a:pt x="197517" y="256677"/>
                </a:lnTo>
                <a:cubicBezTo>
                  <a:pt x="194644" y="256677"/>
                  <a:pt x="192489" y="254522"/>
                  <a:pt x="192489" y="252007"/>
                </a:cubicBezTo>
                <a:cubicBezTo>
                  <a:pt x="192489" y="249491"/>
                  <a:pt x="194644" y="247336"/>
                  <a:pt x="197517" y="247336"/>
                </a:cubicBezTo>
                <a:lnTo>
                  <a:pt x="209008" y="247336"/>
                </a:lnTo>
                <a:cubicBezTo>
                  <a:pt x="213677" y="247336"/>
                  <a:pt x="217268" y="243383"/>
                  <a:pt x="217268" y="238713"/>
                </a:cubicBezTo>
                <a:cubicBezTo>
                  <a:pt x="217268" y="234042"/>
                  <a:pt x="213677" y="230449"/>
                  <a:pt x="209008" y="230449"/>
                </a:cubicBezTo>
                <a:lnTo>
                  <a:pt x="208649" y="230449"/>
                </a:lnTo>
                <a:lnTo>
                  <a:pt x="96604" y="230449"/>
                </a:lnTo>
                <a:lnTo>
                  <a:pt x="95885" y="230449"/>
                </a:lnTo>
                <a:close/>
                <a:moveTo>
                  <a:pt x="23702" y="193801"/>
                </a:moveTo>
                <a:cubicBezTo>
                  <a:pt x="18315" y="193801"/>
                  <a:pt x="14006" y="198112"/>
                  <a:pt x="14006" y="203142"/>
                </a:cubicBezTo>
                <a:cubicBezTo>
                  <a:pt x="14006" y="208532"/>
                  <a:pt x="18315" y="212484"/>
                  <a:pt x="23702" y="212484"/>
                </a:cubicBezTo>
                <a:cubicBezTo>
                  <a:pt x="28730" y="212484"/>
                  <a:pt x="32680" y="208532"/>
                  <a:pt x="32680" y="203142"/>
                </a:cubicBezTo>
                <a:cubicBezTo>
                  <a:pt x="32680" y="198112"/>
                  <a:pt x="28730" y="193801"/>
                  <a:pt x="23702" y="193801"/>
                </a:cubicBezTo>
                <a:close/>
                <a:moveTo>
                  <a:pt x="290529" y="170446"/>
                </a:moveTo>
                <a:cubicBezTo>
                  <a:pt x="285501" y="170446"/>
                  <a:pt x="281192" y="174758"/>
                  <a:pt x="281192" y="179788"/>
                </a:cubicBezTo>
                <a:cubicBezTo>
                  <a:pt x="281192" y="179788"/>
                  <a:pt x="281192" y="179788"/>
                  <a:pt x="281192" y="180147"/>
                </a:cubicBezTo>
                <a:cubicBezTo>
                  <a:pt x="281192" y="185178"/>
                  <a:pt x="285501" y="189130"/>
                  <a:pt x="290529" y="189130"/>
                </a:cubicBezTo>
                <a:cubicBezTo>
                  <a:pt x="295557" y="189130"/>
                  <a:pt x="299866" y="185178"/>
                  <a:pt x="299866" y="179788"/>
                </a:cubicBezTo>
                <a:cubicBezTo>
                  <a:pt x="299866" y="174758"/>
                  <a:pt x="295557" y="170446"/>
                  <a:pt x="290529" y="170446"/>
                </a:cubicBezTo>
                <a:close/>
                <a:moveTo>
                  <a:pt x="206495" y="136313"/>
                </a:moveTo>
                <a:cubicBezTo>
                  <a:pt x="195362" y="154278"/>
                  <a:pt x="175251" y="166853"/>
                  <a:pt x="152267" y="166853"/>
                </a:cubicBezTo>
                <a:cubicBezTo>
                  <a:pt x="141135" y="166853"/>
                  <a:pt x="130720" y="163620"/>
                  <a:pt x="121383" y="158230"/>
                </a:cubicBezTo>
                <a:lnTo>
                  <a:pt x="94090" y="186255"/>
                </a:lnTo>
                <a:cubicBezTo>
                  <a:pt x="98399" y="197034"/>
                  <a:pt x="100913" y="208891"/>
                  <a:pt x="101272" y="221107"/>
                </a:cubicBezTo>
                <a:lnTo>
                  <a:pt x="203981" y="221107"/>
                </a:lnTo>
                <a:cubicBezTo>
                  <a:pt x="205058" y="199190"/>
                  <a:pt x="212959" y="176195"/>
                  <a:pt x="225169" y="161105"/>
                </a:cubicBezTo>
                <a:cubicBezTo>
                  <a:pt x="226246" y="160027"/>
                  <a:pt x="226964" y="158949"/>
                  <a:pt x="227683" y="157871"/>
                </a:cubicBezTo>
                <a:lnTo>
                  <a:pt x="206495" y="136313"/>
                </a:lnTo>
                <a:close/>
                <a:moveTo>
                  <a:pt x="215473" y="107929"/>
                </a:moveTo>
                <a:cubicBezTo>
                  <a:pt x="215114" y="115115"/>
                  <a:pt x="213318" y="121582"/>
                  <a:pt x="210804" y="127690"/>
                </a:cubicBezTo>
                <a:lnTo>
                  <a:pt x="233070" y="149607"/>
                </a:lnTo>
                <a:cubicBezTo>
                  <a:pt x="240252" y="137032"/>
                  <a:pt x="244561" y="123019"/>
                  <a:pt x="245639" y="107929"/>
                </a:cubicBezTo>
                <a:lnTo>
                  <a:pt x="215473" y="107929"/>
                </a:lnTo>
                <a:close/>
                <a:moveTo>
                  <a:pt x="290529" y="93916"/>
                </a:moveTo>
                <a:cubicBezTo>
                  <a:pt x="285501" y="93916"/>
                  <a:pt x="281192" y="98228"/>
                  <a:pt x="281192" y="103258"/>
                </a:cubicBezTo>
                <a:cubicBezTo>
                  <a:pt x="281192" y="108288"/>
                  <a:pt x="285501" y="112600"/>
                  <a:pt x="290529" y="112600"/>
                </a:cubicBezTo>
                <a:cubicBezTo>
                  <a:pt x="295557" y="112600"/>
                  <a:pt x="299866" y="108288"/>
                  <a:pt x="299866" y="103258"/>
                </a:cubicBezTo>
                <a:cubicBezTo>
                  <a:pt x="299866" y="98228"/>
                  <a:pt x="295557" y="93916"/>
                  <a:pt x="290529" y="93916"/>
                </a:cubicBezTo>
                <a:close/>
                <a:moveTo>
                  <a:pt x="153449" y="62203"/>
                </a:moveTo>
                <a:cubicBezTo>
                  <a:pt x="156321" y="62203"/>
                  <a:pt x="158474" y="64357"/>
                  <a:pt x="158474" y="66510"/>
                </a:cubicBezTo>
                <a:lnTo>
                  <a:pt x="158474" y="70458"/>
                </a:lnTo>
                <a:cubicBezTo>
                  <a:pt x="164935" y="71894"/>
                  <a:pt x="170318" y="76201"/>
                  <a:pt x="172831" y="81943"/>
                </a:cubicBezTo>
                <a:cubicBezTo>
                  <a:pt x="173549" y="84456"/>
                  <a:pt x="172472" y="87327"/>
                  <a:pt x="170318" y="88045"/>
                </a:cubicBezTo>
                <a:cubicBezTo>
                  <a:pt x="167806" y="89122"/>
                  <a:pt x="164935" y="88045"/>
                  <a:pt x="164217" y="85532"/>
                </a:cubicBezTo>
                <a:cubicBezTo>
                  <a:pt x="162422" y="81943"/>
                  <a:pt x="158474" y="79072"/>
                  <a:pt x="153449" y="79072"/>
                </a:cubicBezTo>
                <a:cubicBezTo>
                  <a:pt x="147707" y="79072"/>
                  <a:pt x="142682" y="83738"/>
                  <a:pt x="142682" y="88763"/>
                </a:cubicBezTo>
                <a:cubicBezTo>
                  <a:pt x="142682" y="95223"/>
                  <a:pt x="146271" y="98453"/>
                  <a:pt x="153449" y="98453"/>
                </a:cubicBezTo>
                <a:cubicBezTo>
                  <a:pt x="168883" y="98453"/>
                  <a:pt x="174266" y="108144"/>
                  <a:pt x="174266" y="117476"/>
                </a:cubicBezTo>
                <a:cubicBezTo>
                  <a:pt x="174266" y="126449"/>
                  <a:pt x="167447" y="133986"/>
                  <a:pt x="158474" y="135780"/>
                </a:cubicBezTo>
                <a:lnTo>
                  <a:pt x="158474" y="139728"/>
                </a:lnTo>
                <a:cubicBezTo>
                  <a:pt x="158474" y="142241"/>
                  <a:pt x="156321" y="144394"/>
                  <a:pt x="153449" y="144394"/>
                </a:cubicBezTo>
                <a:cubicBezTo>
                  <a:pt x="151296" y="144394"/>
                  <a:pt x="149142" y="142241"/>
                  <a:pt x="149142" y="139728"/>
                </a:cubicBezTo>
                <a:lnTo>
                  <a:pt x="149142" y="135780"/>
                </a:lnTo>
                <a:cubicBezTo>
                  <a:pt x="142682" y="134345"/>
                  <a:pt x="137298" y="130397"/>
                  <a:pt x="134786" y="124295"/>
                </a:cubicBezTo>
                <a:cubicBezTo>
                  <a:pt x="133709" y="121783"/>
                  <a:pt x="134786" y="119270"/>
                  <a:pt x="137298" y="118194"/>
                </a:cubicBezTo>
                <a:cubicBezTo>
                  <a:pt x="139811" y="117117"/>
                  <a:pt x="142323" y="118194"/>
                  <a:pt x="143400" y="120706"/>
                </a:cubicBezTo>
                <a:cubicBezTo>
                  <a:pt x="144835" y="124295"/>
                  <a:pt x="149142" y="127166"/>
                  <a:pt x="153808" y="127166"/>
                </a:cubicBezTo>
                <a:cubicBezTo>
                  <a:pt x="159910" y="127166"/>
                  <a:pt x="164935" y="122859"/>
                  <a:pt x="164935" y="117476"/>
                </a:cubicBezTo>
                <a:cubicBezTo>
                  <a:pt x="164935" y="111015"/>
                  <a:pt x="160987" y="107785"/>
                  <a:pt x="153449" y="107785"/>
                </a:cubicBezTo>
                <a:cubicBezTo>
                  <a:pt x="138734" y="107785"/>
                  <a:pt x="133350" y="98094"/>
                  <a:pt x="133350" y="88763"/>
                </a:cubicBezTo>
                <a:cubicBezTo>
                  <a:pt x="133350" y="80149"/>
                  <a:pt x="140170" y="72612"/>
                  <a:pt x="149142" y="70458"/>
                </a:cubicBezTo>
                <a:lnTo>
                  <a:pt x="149142" y="66510"/>
                </a:lnTo>
                <a:cubicBezTo>
                  <a:pt x="149142" y="64357"/>
                  <a:pt x="151296" y="62203"/>
                  <a:pt x="153449" y="62203"/>
                </a:cubicBezTo>
                <a:close/>
                <a:moveTo>
                  <a:pt x="73979" y="53675"/>
                </a:moveTo>
                <a:cubicBezTo>
                  <a:pt x="64642" y="68047"/>
                  <a:pt x="59614" y="84575"/>
                  <a:pt x="59614" y="102540"/>
                </a:cubicBezTo>
                <a:cubicBezTo>
                  <a:pt x="59255" y="124097"/>
                  <a:pt x="66438" y="144218"/>
                  <a:pt x="79725" y="161105"/>
                </a:cubicBezTo>
                <a:cubicBezTo>
                  <a:pt x="84034" y="166135"/>
                  <a:pt x="86907" y="171165"/>
                  <a:pt x="90140" y="176914"/>
                </a:cubicBezTo>
                <a:lnTo>
                  <a:pt x="113841" y="153200"/>
                </a:lnTo>
                <a:cubicBezTo>
                  <a:pt x="98758" y="141703"/>
                  <a:pt x="89421" y="123738"/>
                  <a:pt x="89421" y="103258"/>
                </a:cubicBezTo>
                <a:cubicBezTo>
                  <a:pt x="89421" y="93557"/>
                  <a:pt x="91576" y="83856"/>
                  <a:pt x="95885" y="75592"/>
                </a:cubicBezTo>
                <a:lnTo>
                  <a:pt x="73979" y="53675"/>
                </a:lnTo>
                <a:close/>
                <a:moveTo>
                  <a:pt x="152267" y="49364"/>
                </a:moveTo>
                <a:cubicBezTo>
                  <a:pt x="122820" y="49364"/>
                  <a:pt x="98758" y="73437"/>
                  <a:pt x="98758" y="103258"/>
                </a:cubicBezTo>
                <a:cubicBezTo>
                  <a:pt x="98758" y="133080"/>
                  <a:pt x="122820" y="157152"/>
                  <a:pt x="152267" y="157152"/>
                </a:cubicBezTo>
                <a:cubicBezTo>
                  <a:pt x="182074" y="157152"/>
                  <a:pt x="206495" y="133080"/>
                  <a:pt x="206495" y="103258"/>
                </a:cubicBezTo>
                <a:cubicBezTo>
                  <a:pt x="206495" y="73437"/>
                  <a:pt x="182074" y="49364"/>
                  <a:pt x="152267" y="49364"/>
                </a:cubicBezTo>
                <a:close/>
                <a:moveTo>
                  <a:pt x="19034" y="19183"/>
                </a:moveTo>
                <a:cubicBezTo>
                  <a:pt x="13647" y="19183"/>
                  <a:pt x="9337" y="23494"/>
                  <a:pt x="9337" y="28525"/>
                </a:cubicBezTo>
                <a:cubicBezTo>
                  <a:pt x="9337" y="33555"/>
                  <a:pt x="13647" y="37866"/>
                  <a:pt x="19034" y="37866"/>
                </a:cubicBezTo>
                <a:cubicBezTo>
                  <a:pt x="24061" y="37866"/>
                  <a:pt x="28012" y="33555"/>
                  <a:pt x="28012" y="28525"/>
                </a:cubicBezTo>
                <a:cubicBezTo>
                  <a:pt x="28012" y="23494"/>
                  <a:pt x="24061" y="19183"/>
                  <a:pt x="19034" y="19183"/>
                </a:cubicBezTo>
                <a:close/>
                <a:moveTo>
                  <a:pt x="147240" y="9482"/>
                </a:moveTo>
                <a:cubicBezTo>
                  <a:pt x="119947" y="11278"/>
                  <a:pt x="95526" y="24932"/>
                  <a:pt x="79366" y="45771"/>
                </a:cubicBezTo>
                <a:lnTo>
                  <a:pt x="100554" y="67329"/>
                </a:lnTo>
                <a:cubicBezTo>
                  <a:pt x="112046" y="50801"/>
                  <a:pt x="131079" y="40022"/>
                  <a:pt x="152267" y="40022"/>
                </a:cubicBezTo>
                <a:cubicBezTo>
                  <a:pt x="185666" y="40022"/>
                  <a:pt x="213318" y="65891"/>
                  <a:pt x="215473" y="98587"/>
                </a:cubicBezTo>
                <a:lnTo>
                  <a:pt x="245639" y="98587"/>
                </a:lnTo>
                <a:cubicBezTo>
                  <a:pt x="244561" y="74515"/>
                  <a:pt x="234506" y="51879"/>
                  <a:pt x="216550" y="34992"/>
                </a:cubicBezTo>
                <a:cubicBezTo>
                  <a:pt x="197876" y="17386"/>
                  <a:pt x="173456" y="8045"/>
                  <a:pt x="147240" y="9482"/>
                </a:cubicBezTo>
                <a:close/>
                <a:moveTo>
                  <a:pt x="146881" y="140"/>
                </a:moveTo>
                <a:cubicBezTo>
                  <a:pt x="175610" y="-1297"/>
                  <a:pt x="202544" y="8404"/>
                  <a:pt x="223014" y="28165"/>
                </a:cubicBezTo>
                <a:cubicBezTo>
                  <a:pt x="242766" y="46849"/>
                  <a:pt x="253899" y="71640"/>
                  <a:pt x="254976" y="98587"/>
                </a:cubicBezTo>
                <a:lnTo>
                  <a:pt x="272573" y="98587"/>
                </a:lnTo>
                <a:cubicBezTo>
                  <a:pt x="274728" y="90683"/>
                  <a:pt x="281910" y="84575"/>
                  <a:pt x="290529" y="84575"/>
                </a:cubicBezTo>
                <a:cubicBezTo>
                  <a:pt x="300943" y="84575"/>
                  <a:pt x="309203" y="92839"/>
                  <a:pt x="309203" y="103258"/>
                </a:cubicBezTo>
                <a:cubicBezTo>
                  <a:pt x="309203" y="113678"/>
                  <a:pt x="300943" y="121942"/>
                  <a:pt x="290529" y="121942"/>
                </a:cubicBezTo>
                <a:cubicBezTo>
                  <a:pt x="281910" y="121942"/>
                  <a:pt x="274728" y="116193"/>
                  <a:pt x="272573" y="107929"/>
                </a:cubicBezTo>
                <a:lnTo>
                  <a:pt x="254976" y="107929"/>
                </a:lnTo>
                <a:cubicBezTo>
                  <a:pt x="253899" y="125534"/>
                  <a:pt x="248871" y="142062"/>
                  <a:pt x="239893" y="156434"/>
                </a:cubicBezTo>
                <a:lnTo>
                  <a:pt x="258208" y="175117"/>
                </a:lnTo>
                <a:lnTo>
                  <a:pt x="272573" y="175117"/>
                </a:lnTo>
                <a:cubicBezTo>
                  <a:pt x="274728" y="167213"/>
                  <a:pt x="281910" y="161105"/>
                  <a:pt x="290529" y="161105"/>
                </a:cubicBezTo>
                <a:cubicBezTo>
                  <a:pt x="300943" y="161105"/>
                  <a:pt x="309203" y="169728"/>
                  <a:pt x="309203" y="179788"/>
                </a:cubicBezTo>
                <a:cubicBezTo>
                  <a:pt x="309203" y="190208"/>
                  <a:pt x="300943" y="198831"/>
                  <a:pt x="290529" y="198831"/>
                </a:cubicBezTo>
                <a:cubicBezTo>
                  <a:pt x="281910" y="198831"/>
                  <a:pt x="274728" y="192723"/>
                  <a:pt x="272573" y="184459"/>
                </a:cubicBezTo>
                <a:lnTo>
                  <a:pt x="256412" y="184459"/>
                </a:lnTo>
                <a:cubicBezTo>
                  <a:pt x="255335" y="184459"/>
                  <a:pt x="253899" y="184100"/>
                  <a:pt x="253180" y="183022"/>
                </a:cubicBezTo>
                <a:lnTo>
                  <a:pt x="234147" y="164338"/>
                </a:lnTo>
                <a:cubicBezTo>
                  <a:pt x="233788" y="165057"/>
                  <a:pt x="233429" y="166135"/>
                  <a:pt x="232710" y="166853"/>
                </a:cubicBezTo>
                <a:cubicBezTo>
                  <a:pt x="221219" y="180866"/>
                  <a:pt x="214395" y="201346"/>
                  <a:pt x="213318" y="221826"/>
                </a:cubicBezTo>
                <a:cubicBezTo>
                  <a:pt x="220859" y="223622"/>
                  <a:pt x="226964" y="230449"/>
                  <a:pt x="226964" y="238713"/>
                </a:cubicBezTo>
                <a:cubicBezTo>
                  <a:pt x="226964" y="244102"/>
                  <a:pt x="224451" y="248773"/>
                  <a:pt x="220859" y="252007"/>
                </a:cubicBezTo>
                <a:cubicBezTo>
                  <a:pt x="224451" y="255240"/>
                  <a:pt x="226964" y="259552"/>
                  <a:pt x="226964" y="264941"/>
                </a:cubicBezTo>
                <a:cubicBezTo>
                  <a:pt x="226964" y="274642"/>
                  <a:pt x="219064" y="282906"/>
                  <a:pt x="209008" y="282906"/>
                </a:cubicBezTo>
                <a:lnTo>
                  <a:pt x="194644" y="282906"/>
                </a:lnTo>
                <a:lnTo>
                  <a:pt x="194644" y="286858"/>
                </a:lnTo>
                <a:cubicBezTo>
                  <a:pt x="194644" y="299434"/>
                  <a:pt x="184588" y="309494"/>
                  <a:pt x="172378" y="309494"/>
                </a:cubicBezTo>
                <a:lnTo>
                  <a:pt x="132875" y="309494"/>
                </a:lnTo>
                <a:cubicBezTo>
                  <a:pt x="120306" y="309494"/>
                  <a:pt x="110609" y="299434"/>
                  <a:pt x="110609" y="286858"/>
                </a:cubicBezTo>
                <a:lnTo>
                  <a:pt x="110609" y="282906"/>
                </a:lnTo>
                <a:lnTo>
                  <a:pt x="95885" y="282906"/>
                </a:lnTo>
                <a:cubicBezTo>
                  <a:pt x="86189" y="282906"/>
                  <a:pt x="78289" y="274642"/>
                  <a:pt x="78289" y="264941"/>
                </a:cubicBezTo>
                <a:cubicBezTo>
                  <a:pt x="78289" y="259552"/>
                  <a:pt x="80443" y="255240"/>
                  <a:pt x="84034" y="252007"/>
                </a:cubicBezTo>
                <a:cubicBezTo>
                  <a:pt x="80443" y="248773"/>
                  <a:pt x="78289" y="244102"/>
                  <a:pt x="78289" y="238713"/>
                </a:cubicBezTo>
                <a:cubicBezTo>
                  <a:pt x="78289" y="230449"/>
                  <a:pt x="84034" y="223622"/>
                  <a:pt x="91576" y="221826"/>
                </a:cubicBezTo>
                <a:cubicBezTo>
                  <a:pt x="91217" y="212125"/>
                  <a:pt x="89421" y="202424"/>
                  <a:pt x="86907" y="193801"/>
                </a:cubicBezTo>
                <a:lnTo>
                  <a:pt x="74338" y="206735"/>
                </a:lnTo>
                <a:cubicBezTo>
                  <a:pt x="73261" y="207454"/>
                  <a:pt x="72183" y="208172"/>
                  <a:pt x="70747" y="208172"/>
                </a:cubicBezTo>
                <a:lnTo>
                  <a:pt x="41658" y="208172"/>
                </a:lnTo>
                <a:cubicBezTo>
                  <a:pt x="39504" y="216077"/>
                  <a:pt x="32321" y="221826"/>
                  <a:pt x="23702" y="221826"/>
                </a:cubicBezTo>
                <a:cubicBezTo>
                  <a:pt x="13288" y="221826"/>
                  <a:pt x="4669" y="213562"/>
                  <a:pt x="4669" y="203142"/>
                </a:cubicBezTo>
                <a:cubicBezTo>
                  <a:pt x="4669" y="192723"/>
                  <a:pt x="13288" y="184459"/>
                  <a:pt x="23702" y="184459"/>
                </a:cubicBezTo>
                <a:cubicBezTo>
                  <a:pt x="32321" y="184459"/>
                  <a:pt x="39504" y="190567"/>
                  <a:pt x="41658" y="198471"/>
                </a:cubicBezTo>
                <a:lnTo>
                  <a:pt x="68951" y="198471"/>
                </a:lnTo>
                <a:lnTo>
                  <a:pt x="82957" y="184100"/>
                </a:lnTo>
                <a:cubicBezTo>
                  <a:pt x="80084" y="177992"/>
                  <a:pt x="76852" y="172243"/>
                  <a:pt x="72543" y="167213"/>
                </a:cubicBezTo>
                <a:cubicBezTo>
                  <a:pt x="57819" y="148889"/>
                  <a:pt x="49918" y="125894"/>
                  <a:pt x="49918" y="102540"/>
                </a:cubicBezTo>
                <a:cubicBezTo>
                  <a:pt x="49918" y="82060"/>
                  <a:pt x="56382" y="63017"/>
                  <a:pt x="67156" y="46849"/>
                </a:cubicBezTo>
                <a:lnTo>
                  <a:pt x="53150" y="33195"/>
                </a:lnTo>
                <a:lnTo>
                  <a:pt x="36990" y="33195"/>
                </a:lnTo>
                <a:cubicBezTo>
                  <a:pt x="34835" y="41100"/>
                  <a:pt x="27653" y="47567"/>
                  <a:pt x="19034" y="47567"/>
                </a:cubicBezTo>
                <a:cubicBezTo>
                  <a:pt x="8619" y="47567"/>
                  <a:pt x="0" y="38944"/>
                  <a:pt x="0" y="28525"/>
                </a:cubicBezTo>
                <a:cubicBezTo>
                  <a:pt x="0" y="18464"/>
                  <a:pt x="8619" y="9841"/>
                  <a:pt x="19034" y="9841"/>
                </a:cubicBezTo>
                <a:cubicBezTo>
                  <a:pt x="27653" y="9841"/>
                  <a:pt x="34835" y="15590"/>
                  <a:pt x="36990" y="23854"/>
                </a:cubicBezTo>
                <a:lnTo>
                  <a:pt x="55305" y="23854"/>
                </a:lnTo>
                <a:cubicBezTo>
                  <a:pt x="56741" y="23854"/>
                  <a:pt x="57819" y="24572"/>
                  <a:pt x="58537" y="25291"/>
                </a:cubicBezTo>
                <a:lnTo>
                  <a:pt x="72543" y="39303"/>
                </a:lnTo>
                <a:cubicBezTo>
                  <a:pt x="90499" y="16668"/>
                  <a:pt x="117074" y="1937"/>
                  <a:pt x="146881" y="140"/>
                </a:cubicBezTo>
                <a:close/>
              </a:path>
            </a:pathLst>
          </a:custGeom>
          <a:solidFill>
            <a:schemeClr val="accent2">
              <a:lumMod val="50000"/>
            </a:schemeClr>
          </a:solidFill>
          <a:ln>
            <a:noFill/>
          </a:ln>
          <a:effectLst/>
        </p:spPr>
        <p:txBody>
          <a:bodyPr anchor="ctr"/>
          <a:lstStyle/>
          <a:p>
            <a:endParaRPr lang="en-GB" sz="567" dirty="0">
              <a:latin typeface="Lato Light" panose="020F0502020204030203" pitchFamily="34" charset="0"/>
            </a:endParaRPr>
          </a:p>
        </p:txBody>
      </p:sp>
      <p:sp>
        <p:nvSpPr>
          <p:cNvPr id="23" name="Freeform 704">
            <a:extLst>
              <a:ext uri="{FF2B5EF4-FFF2-40B4-BE49-F238E27FC236}">
                <a16:creationId xmlns="" xmlns:p14="http://schemas.microsoft.com/office/powerpoint/2010/main" xmlns:a16="http://schemas.microsoft.com/office/drawing/2014/main" id="{736ABFF8-3EF0-47CD-8C44-5C1854C9C620}"/>
              </a:ext>
            </a:extLst>
          </p:cNvPr>
          <p:cNvSpPr>
            <a:spLocks noChangeArrowheads="1"/>
          </p:cNvSpPr>
          <p:nvPr/>
        </p:nvSpPr>
        <p:spPr bwMode="auto">
          <a:xfrm>
            <a:off x="7633441" y="3988910"/>
            <a:ext cx="245270" cy="245270"/>
          </a:xfrm>
          <a:custGeom>
            <a:avLst/>
            <a:gdLst/>
            <a:ahLst/>
            <a:cxnLst/>
            <a:rect l="0" t="0" r="r" b="b"/>
            <a:pathLst>
              <a:path w="309205" h="309203">
                <a:moveTo>
                  <a:pt x="236361" y="273050"/>
                </a:moveTo>
                <a:lnTo>
                  <a:pt x="245886" y="273050"/>
                </a:lnTo>
                <a:cubicBezTo>
                  <a:pt x="248356" y="273050"/>
                  <a:pt x="250472" y="274814"/>
                  <a:pt x="250472" y="277283"/>
                </a:cubicBezTo>
                <a:cubicBezTo>
                  <a:pt x="250472" y="280106"/>
                  <a:pt x="248356" y="282222"/>
                  <a:pt x="245886" y="282222"/>
                </a:cubicBezTo>
                <a:lnTo>
                  <a:pt x="236361" y="282222"/>
                </a:lnTo>
                <a:cubicBezTo>
                  <a:pt x="233892" y="282222"/>
                  <a:pt x="231775" y="280106"/>
                  <a:pt x="231775" y="277283"/>
                </a:cubicBezTo>
                <a:cubicBezTo>
                  <a:pt x="231775" y="274814"/>
                  <a:pt x="233892" y="273050"/>
                  <a:pt x="236361" y="273050"/>
                </a:cubicBezTo>
                <a:close/>
                <a:moveTo>
                  <a:pt x="201353" y="273050"/>
                </a:moveTo>
                <a:lnTo>
                  <a:pt x="211051" y="273050"/>
                </a:lnTo>
                <a:cubicBezTo>
                  <a:pt x="213822" y="273050"/>
                  <a:pt x="215554" y="274814"/>
                  <a:pt x="215554" y="277283"/>
                </a:cubicBezTo>
                <a:cubicBezTo>
                  <a:pt x="215554" y="280106"/>
                  <a:pt x="213822" y="282222"/>
                  <a:pt x="211051" y="282222"/>
                </a:cubicBezTo>
                <a:lnTo>
                  <a:pt x="201353" y="282222"/>
                </a:lnTo>
                <a:cubicBezTo>
                  <a:pt x="198928" y="282222"/>
                  <a:pt x="196850" y="280106"/>
                  <a:pt x="196850" y="277283"/>
                </a:cubicBezTo>
                <a:cubicBezTo>
                  <a:pt x="196850" y="274814"/>
                  <a:pt x="198928" y="273050"/>
                  <a:pt x="201353" y="273050"/>
                </a:cubicBezTo>
                <a:close/>
                <a:moveTo>
                  <a:pt x="166716" y="273050"/>
                </a:moveTo>
                <a:lnTo>
                  <a:pt x="177034" y="273050"/>
                </a:lnTo>
                <a:cubicBezTo>
                  <a:pt x="179983" y="273050"/>
                  <a:pt x="182194" y="274814"/>
                  <a:pt x="182194" y="277283"/>
                </a:cubicBezTo>
                <a:cubicBezTo>
                  <a:pt x="182194" y="280106"/>
                  <a:pt x="179983" y="282222"/>
                  <a:pt x="177034" y="282222"/>
                </a:cubicBezTo>
                <a:lnTo>
                  <a:pt x="166716" y="282222"/>
                </a:lnTo>
                <a:cubicBezTo>
                  <a:pt x="164136" y="282222"/>
                  <a:pt x="161925" y="280106"/>
                  <a:pt x="161925" y="277283"/>
                </a:cubicBezTo>
                <a:cubicBezTo>
                  <a:pt x="161925" y="274814"/>
                  <a:pt x="164136" y="273050"/>
                  <a:pt x="166716" y="273050"/>
                </a:cubicBezTo>
                <a:close/>
                <a:moveTo>
                  <a:pt x="131503" y="273050"/>
                </a:moveTo>
                <a:lnTo>
                  <a:pt x="141201" y="273050"/>
                </a:lnTo>
                <a:cubicBezTo>
                  <a:pt x="143626" y="273050"/>
                  <a:pt x="145704" y="274814"/>
                  <a:pt x="145704" y="277283"/>
                </a:cubicBezTo>
                <a:cubicBezTo>
                  <a:pt x="145704" y="280106"/>
                  <a:pt x="143626" y="282222"/>
                  <a:pt x="141201" y="282222"/>
                </a:cubicBezTo>
                <a:lnTo>
                  <a:pt x="131503" y="282222"/>
                </a:lnTo>
                <a:cubicBezTo>
                  <a:pt x="129078" y="282222"/>
                  <a:pt x="127000" y="280106"/>
                  <a:pt x="127000" y="277283"/>
                </a:cubicBezTo>
                <a:cubicBezTo>
                  <a:pt x="127000" y="274814"/>
                  <a:pt x="129078" y="273050"/>
                  <a:pt x="131503" y="273050"/>
                </a:cubicBezTo>
                <a:close/>
                <a:moveTo>
                  <a:pt x="96578" y="273050"/>
                </a:moveTo>
                <a:lnTo>
                  <a:pt x="106276" y="273050"/>
                </a:lnTo>
                <a:cubicBezTo>
                  <a:pt x="108701" y="273050"/>
                  <a:pt x="110779" y="274814"/>
                  <a:pt x="110779" y="277283"/>
                </a:cubicBezTo>
                <a:cubicBezTo>
                  <a:pt x="110779" y="280106"/>
                  <a:pt x="108701" y="282222"/>
                  <a:pt x="106276" y="282222"/>
                </a:cubicBezTo>
                <a:lnTo>
                  <a:pt x="96578" y="282222"/>
                </a:lnTo>
                <a:cubicBezTo>
                  <a:pt x="94153" y="282222"/>
                  <a:pt x="92075" y="280106"/>
                  <a:pt x="92075" y="277283"/>
                </a:cubicBezTo>
                <a:cubicBezTo>
                  <a:pt x="92075" y="274814"/>
                  <a:pt x="94153" y="273050"/>
                  <a:pt x="96578" y="273050"/>
                </a:cubicBezTo>
                <a:close/>
                <a:moveTo>
                  <a:pt x="61653" y="273050"/>
                </a:moveTo>
                <a:lnTo>
                  <a:pt x="71351" y="273050"/>
                </a:lnTo>
                <a:cubicBezTo>
                  <a:pt x="73776" y="273050"/>
                  <a:pt x="75854" y="274814"/>
                  <a:pt x="75854" y="277283"/>
                </a:cubicBezTo>
                <a:cubicBezTo>
                  <a:pt x="75854" y="280106"/>
                  <a:pt x="73776" y="282222"/>
                  <a:pt x="71351" y="282222"/>
                </a:cubicBezTo>
                <a:lnTo>
                  <a:pt x="61653" y="282222"/>
                </a:lnTo>
                <a:cubicBezTo>
                  <a:pt x="59228" y="282222"/>
                  <a:pt x="57150" y="280106"/>
                  <a:pt x="57150" y="277283"/>
                </a:cubicBezTo>
                <a:cubicBezTo>
                  <a:pt x="57150" y="274814"/>
                  <a:pt x="59228" y="273050"/>
                  <a:pt x="61653" y="273050"/>
                </a:cubicBezTo>
                <a:close/>
                <a:moveTo>
                  <a:pt x="275987" y="268287"/>
                </a:moveTo>
                <a:cubicBezTo>
                  <a:pt x="278487" y="268287"/>
                  <a:pt x="280630" y="270378"/>
                  <a:pt x="280630" y="273166"/>
                </a:cubicBezTo>
                <a:lnTo>
                  <a:pt x="280630" y="277348"/>
                </a:lnTo>
                <a:cubicBezTo>
                  <a:pt x="280630" y="280136"/>
                  <a:pt x="278487" y="282227"/>
                  <a:pt x="275987" y="282227"/>
                </a:cubicBezTo>
                <a:lnTo>
                  <a:pt x="271344" y="282227"/>
                </a:lnTo>
                <a:cubicBezTo>
                  <a:pt x="268843" y="282227"/>
                  <a:pt x="266700" y="280136"/>
                  <a:pt x="266700" y="277348"/>
                </a:cubicBezTo>
                <a:cubicBezTo>
                  <a:pt x="266700" y="274908"/>
                  <a:pt x="268843" y="273166"/>
                  <a:pt x="271344" y="273166"/>
                </a:cubicBezTo>
                <a:cubicBezTo>
                  <a:pt x="271344" y="270378"/>
                  <a:pt x="273487" y="268287"/>
                  <a:pt x="275987" y="268287"/>
                </a:cubicBezTo>
                <a:close/>
                <a:moveTo>
                  <a:pt x="31518" y="268287"/>
                </a:moveTo>
                <a:cubicBezTo>
                  <a:pt x="34305" y="268287"/>
                  <a:pt x="36396" y="270378"/>
                  <a:pt x="36396" y="273166"/>
                </a:cubicBezTo>
                <a:cubicBezTo>
                  <a:pt x="38836" y="273166"/>
                  <a:pt x="40927" y="274908"/>
                  <a:pt x="40927" y="277348"/>
                </a:cubicBezTo>
                <a:cubicBezTo>
                  <a:pt x="40927" y="280136"/>
                  <a:pt x="38836" y="282227"/>
                  <a:pt x="36396" y="282227"/>
                </a:cubicBezTo>
                <a:lnTo>
                  <a:pt x="31518" y="282227"/>
                </a:lnTo>
                <a:cubicBezTo>
                  <a:pt x="29078" y="282227"/>
                  <a:pt x="26987" y="280136"/>
                  <a:pt x="26987" y="277348"/>
                </a:cubicBezTo>
                <a:lnTo>
                  <a:pt x="26987" y="273166"/>
                </a:lnTo>
                <a:cubicBezTo>
                  <a:pt x="26987" y="270378"/>
                  <a:pt x="29078" y="268287"/>
                  <a:pt x="31518" y="268287"/>
                </a:cubicBezTo>
                <a:close/>
                <a:moveTo>
                  <a:pt x="276048" y="234950"/>
                </a:moveTo>
                <a:cubicBezTo>
                  <a:pt x="278518" y="234950"/>
                  <a:pt x="280634" y="237107"/>
                  <a:pt x="280634" y="239982"/>
                </a:cubicBezTo>
                <a:lnTo>
                  <a:pt x="280634" y="248968"/>
                </a:lnTo>
                <a:cubicBezTo>
                  <a:pt x="280634" y="251484"/>
                  <a:pt x="278518" y="253641"/>
                  <a:pt x="276048" y="253641"/>
                </a:cubicBezTo>
                <a:cubicBezTo>
                  <a:pt x="273579" y="253641"/>
                  <a:pt x="271462" y="251484"/>
                  <a:pt x="271462" y="248968"/>
                </a:cubicBezTo>
                <a:lnTo>
                  <a:pt x="271462" y="239982"/>
                </a:lnTo>
                <a:cubicBezTo>
                  <a:pt x="271462" y="237107"/>
                  <a:pt x="273579" y="234950"/>
                  <a:pt x="276048" y="234950"/>
                </a:cubicBezTo>
                <a:close/>
                <a:moveTo>
                  <a:pt x="31410" y="234950"/>
                </a:moveTo>
                <a:cubicBezTo>
                  <a:pt x="34131" y="234950"/>
                  <a:pt x="36172" y="237107"/>
                  <a:pt x="36172" y="239982"/>
                </a:cubicBezTo>
                <a:lnTo>
                  <a:pt x="36172" y="248968"/>
                </a:lnTo>
                <a:cubicBezTo>
                  <a:pt x="36172" y="251484"/>
                  <a:pt x="34131" y="253641"/>
                  <a:pt x="31410" y="253641"/>
                </a:cubicBezTo>
                <a:cubicBezTo>
                  <a:pt x="29028" y="253641"/>
                  <a:pt x="26987" y="251484"/>
                  <a:pt x="26987" y="248968"/>
                </a:cubicBezTo>
                <a:lnTo>
                  <a:pt x="26987" y="239982"/>
                </a:lnTo>
                <a:cubicBezTo>
                  <a:pt x="26987" y="237107"/>
                  <a:pt x="29028" y="234950"/>
                  <a:pt x="31410" y="234950"/>
                </a:cubicBezTo>
                <a:close/>
                <a:moveTo>
                  <a:pt x="31410" y="201612"/>
                </a:moveTo>
                <a:cubicBezTo>
                  <a:pt x="34131" y="201612"/>
                  <a:pt x="36172" y="203769"/>
                  <a:pt x="36172" y="206285"/>
                </a:cubicBezTo>
                <a:lnTo>
                  <a:pt x="36172" y="215630"/>
                </a:lnTo>
                <a:cubicBezTo>
                  <a:pt x="36172" y="218146"/>
                  <a:pt x="34131" y="220303"/>
                  <a:pt x="31410" y="220303"/>
                </a:cubicBezTo>
                <a:cubicBezTo>
                  <a:pt x="29028" y="220303"/>
                  <a:pt x="26987" y="218146"/>
                  <a:pt x="26987" y="215630"/>
                </a:cubicBezTo>
                <a:lnTo>
                  <a:pt x="26987" y="206285"/>
                </a:lnTo>
                <a:cubicBezTo>
                  <a:pt x="26987" y="203769"/>
                  <a:pt x="29028" y="201612"/>
                  <a:pt x="31410" y="201612"/>
                </a:cubicBezTo>
                <a:close/>
                <a:moveTo>
                  <a:pt x="31410" y="169862"/>
                </a:moveTo>
                <a:cubicBezTo>
                  <a:pt x="34131" y="169862"/>
                  <a:pt x="36172" y="171979"/>
                  <a:pt x="36172" y="174801"/>
                </a:cubicBezTo>
                <a:lnTo>
                  <a:pt x="36172" y="183973"/>
                </a:lnTo>
                <a:cubicBezTo>
                  <a:pt x="36172" y="186443"/>
                  <a:pt x="34131" y="188559"/>
                  <a:pt x="31410" y="188559"/>
                </a:cubicBezTo>
                <a:cubicBezTo>
                  <a:pt x="29028" y="188559"/>
                  <a:pt x="26987" y="186443"/>
                  <a:pt x="26987" y="183973"/>
                </a:cubicBezTo>
                <a:lnTo>
                  <a:pt x="26987" y="174801"/>
                </a:lnTo>
                <a:cubicBezTo>
                  <a:pt x="26987" y="171979"/>
                  <a:pt x="29028" y="169862"/>
                  <a:pt x="31410" y="169862"/>
                </a:cubicBezTo>
                <a:close/>
                <a:moveTo>
                  <a:pt x="264753" y="169409"/>
                </a:moveTo>
                <a:cubicBezTo>
                  <a:pt x="259721" y="169409"/>
                  <a:pt x="255408" y="173763"/>
                  <a:pt x="255408" y="179206"/>
                </a:cubicBezTo>
                <a:cubicBezTo>
                  <a:pt x="255408" y="184286"/>
                  <a:pt x="259721" y="188640"/>
                  <a:pt x="264753" y="188640"/>
                </a:cubicBezTo>
                <a:cubicBezTo>
                  <a:pt x="269785" y="188640"/>
                  <a:pt x="274098" y="184286"/>
                  <a:pt x="274098" y="179206"/>
                </a:cubicBezTo>
                <a:cubicBezTo>
                  <a:pt x="274098" y="173763"/>
                  <a:pt x="269785" y="169409"/>
                  <a:pt x="264753" y="169409"/>
                </a:cubicBezTo>
                <a:close/>
                <a:moveTo>
                  <a:pt x="264753" y="160337"/>
                </a:moveTo>
                <a:cubicBezTo>
                  <a:pt x="275176" y="160337"/>
                  <a:pt x="283803" y="168683"/>
                  <a:pt x="283803" y="179206"/>
                </a:cubicBezTo>
                <a:cubicBezTo>
                  <a:pt x="283803" y="189729"/>
                  <a:pt x="275176" y="198074"/>
                  <a:pt x="264753" y="198074"/>
                </a:cubicBezTo>
                <a:cubicBezTo>
                  <a:pt x="254689" y="198074"/>
                  <a:pt x="246062" y="189729"/>
                  <a:pt x="246062" y="179206"/>
                </a:cubicBezTo>
                <a:cubicBezTo>
                  <a:pt x="246062" y="168683"/>
                  <a:pt x="254689" y="160337"/>
                  <a:pt x="264753" y="160337"/>
                </a:cubicBezTo>
                <a:close/>
                <a:moveTo>
                  <a:pt x="244226" y="144220"/>
                </a:moveTo>
                <a:cubicBezTo>
                  <a:pt x="236371" y="144220"/>
                  <a:pt x="229945" y="150289"/>
                  <a:pt x="229945" y="158144"/>
                </a:cubicBezTo>
                <a:lnTo>
                  <a:pt x="229945" y="200273"/>
                </a:lnTo>
                <a:cubicBezTo>
                  <a:pt x="229945" y="207771"/>
                  <a:pt x="236371" y="213840"/>
                  <a:pt x="244226" y="213840"/>
                </a:cubicBezTo>
                <a:lnTo>
                  <a:pt x="299922" y="213840"/>
                </a:lnTo>
                <a:lnTo>
                  <a:pt x="299922" y="144220"/>
                </a:lnTo>
                <a:lnTo>
                  <a:pt x="244226" y="144220"/>
                </a:lnTo>
                <a:close/>
                <a:moveTo>
                  <a:pt x="31410" y="136525"/>
                </a:moveTo>
                <a:cubicBezTo>
                  <a:pt x="34131" y="136525"/>
                  <a:pt x="36172" y="138682"/>
                  <a:pt x="36172" y="141198"/>
                </a:cubicBezTo>
                <a:lnTo>
                  <a:pt x="36172" y="150902"/>
                </a:lnTo>
                <a:cubicBezTo>
                  <a:pt x="36172" y="153419"/>
                  <a:pt x="34131" y="155216"/>
                  <a:pt x="31410" y="155216"/>
                </a:cubicBezTo>
                <a:cubicBezTo>
                  <a:pt x="29028" y="155216"/>
                  <a:pt x="26987" y="153419"/>
                  <a:pt x="26987" y="150902"/>
                </a:cubicBezTo>
                <a:lnTo>
                  <a:pt x="26987" y="141198"/>
                </a:lnTo>
                <a:cubicBezTo>
                  <a:pt x="26987" y="138682"/>
                  <a:pt x="29028" y="136525"/>
                  <a:pt x="31410" y="136525"/>
                </a:cubicBezTo>
                <a:close/>
                <a:moveTo>
                  <a:pt x="244226" y="134937"/>
                </a:moveTo>
                <a:lnTo>
                  <a:pt x="304564" y="134937"/>
                </a:lnTo>
                <a:cubicBezTo>
                  <a:pt x="307063" y="134937"/>
                  <a:pt x="309205" y="137079"/>
                  <a:pt x="309205" y="139578"/>
                </a:cubicBezTo>
                <a:lnTo>
                  <a:pt x="309205" y="218839"/>
                </a:lnTo>
                <a:cubicBezTo>
                  <a:pt x="309205" y="221338"/>
                  <a:pt x="307063" y="223480"/>
                  <a:pt x="304564" y="223480"/>
                </a:cubicBezTo>
                <a:lnTo>
                  <a:pt x="244226" y="223480"/>
                </a:lnTo>
                <a:cubicBezTo>
                  <a:pt x="231373" y="223480"/>
                  <a:pt x="220662" y="212769"/>
                  <a:pt x="220662" y="200273"/>
                </a:cubicBezTo>
                <a:lnTo>
                  <a:pt x="220662" y="158144"/>
                </a:lnTo>
                <a:cubicBezTo>
                  <a:pt x="220662" y="145291"/>
                  <a:pt x="231373" y="134937"/>
                  <a:pt x="244226" y="134937"/>
                </a:cubicBezTo>
                <a:close/>
                <a:moveTo>
                  <a:pt x="276048" y="103187"/>
                </a:moveTo>
                <a:cubicBezTo>
                  <a:pt x="278518" y="103187"/>
                  <a:pt x="280634" y="105344"/>
                  <a:pt x="280634" y="107860"/>
                </a:cubicBezTo>
                <a:lnTo>
                  <a:pt x="280634" y="117205"/>
                </a:lnTo>
                <a:cubicBezTo>
                  <a:pt x="280634" y="119721"/>
                  <a:pt x="278518" y="121878"/>
                  <a:pt x="276048" y="121878"/>
                </a:cubicBezTo>
                <a:cubicBezTo>
                  <a:pt x="273579" y="121878"/>
                  <a:pt x="271462" y="119721"/>
                  <a:pt x="271462" y="117205"/>
                </a:cubicBezTo>
                <a:lnTo>
                  <a:pt x="271462" y="107860"/>
                </a:lnTo>
                <a:cubicBezTo>
                  <a:pt x="271462" y="105344"/>
                  <a:pt x="273579" y="103187"/>
                  <a:pt x="276048" y="103187"/>
                </a:cubicBezTo>
                <a:close/>
                <a:moveTo>
                  <a:pt x="31410" y="103187"/>
                </a:moveTo>
                <a:cubicBezTo>
                  <a:pt x="34131" y="103187"/>
                  <a:pt x="36172" y="105344"/>
                  <a:pt x="36172" y="107860"/>
                </a:cubicBezTo>
                <a:lnTo>
                  <a:pt x="36172" y="117205"/>
                </a:lnTo>
                <a:cubicBezTo>
                  <a:pt x="36172" y="119721"/>
                  <a:pt x="34131" y="121878"/>
                  <a:pt x="31410" y="121878"/>
                </a:cubicBezTo>
                <a:cubicBezTo>
                  <a:pt x="29028" y="121878"/>
                  <a:pt x="26987" y="119721"/>
                  <a:pt x="26987" y="117205"/>
                </a:cubicBezTo>
                <a:lnTo>
                  <a:pt x="26987" y="107860"/>
                </a:lnTo>
                <a:cubicBezTo>
                  <a:pt x="26987" y="105344"/>
                  <a:pt x="29028" y="103187"/>
                  <a:pt x="31410" y="103187"/>
                </a:cubicBezTo>
                <a:close/>
                <a:moveTo>
                  <a:pt x="271344" y="76200"/>
                </a:moveTo>
                <a:lnTo>
                  <a:pt x="275987" y="76200"/>
                </a:lnTo>
                <a:cubicBezTo>
                  <a:pt x="278487" y="76200"/>
                  <a:pt x="280630" y="77986"/>
                  <a:pt x="280630" y="80843"/>
                </a:cubicBezTo>
                <a:lnTo>
                  <a:pt x="280630" y="85487"/>
                </a:lnTo>
                <a:cubicBezTo>
                  <a:pt x="280630" y="87987"/>
                  <a:pt x="278487" y="90130"/>
                  <a:pt x="275987" y="90130"/>
                </a:cubicBezTo>
                <a:cubicBezTo>
                  <a:pt x="273487" y="90130"/>
                  <a:pt x="271344" y="87987"/>
                  <a:pt x="271344" y="85487"/>
                </a:cubicBezTo>
                <a:cubicBezTo>
                  <a:pt x="268843" y="85487"/>
                  <a:pt x="266700" y="83344"/>
                  <a:pt x="266700" y="80843"/>
                </a:cubicBezTo>
                <a:cubicBezTo>
                  <a:pt x="266700" y="77986"/>
                  <a:pt x="268843" y="76200"/>
                  <a:pt x="271344" y="76200"/>
                </a:cubicBezTo>
                <a:close/>
                <a:moveTo>
                  <a:pt x="236361" y="76200"/>
                </a:moveTo>
                <a:lnTo>
                  <a:pt x="245886" y="76200"/>
                </a:lnTo>
                <a:cubicBezTo>
                  <a:pt x="248356" y="76200"/>
                  <a:pt x="250472" y="77964"/>
                  <a:pt x="250472" y="80786"/>
                </a:cubicBezTo>
                <a:cubicBezTo>
                  <a:pt x="250472" y="83256"/>
                  <a:pt x="248356" y="85372"/>
                  <a:pt x="245886" y="85372"/>
                </a:cubicBezTo>
                <a:lnTo>
                  <a:pt x="236361" y="85372"/>
                </a:lnTo>
                <a:cubicBezTo>
                  <a:pt x="233892" y="85372"/>
                  <a:pt x="231775" y="83256"/>
                  <a:pt x="231775" y="80786"/>
                </a:cubicBezTo>
                <a:cubicBezTo>
                  <a:pt x="231775" y="77964"/>
                  <a:pt x="233892" y="76200"/>
                  <a:pt x="236361" y="76200"/>
                </a:cubicBezTo>
                <a:close/>
                <a:moveTo>
                  <a:pt x="201353" y="76200"/>
                </a:moveTo>
                <a:lnTo>
                  <a:pt x="211051" y="76200"/>
                </a:lnTo>
                <a:cubicBezTo>
                  <a:pt x="213822" y="76200"/>
                  <a:pt x="215554" y="77964"/>
                  <a:pt x="215554" y="80786"/>
                </a:cubicBezTo>
                <a:cubicBezTo>
                  <a:pt x="215554" y="83256"/>
                  <a:pt x="213822" y="85372"/>
                  <a:pt x="211051" y="85372"/>
                </a:cubicBezTo>
                <a:lnTo>
                  <a:pt x="201353" y="85372"/>
                </a:lnTo>
                <a:cubicBezTo>
                  <a:pt x="198928" y="85372"/>
                  <a:pt x="196850" y="83256"/>
                  <a:pt x="196850" y="80786"/>
                </a:cubicBezTo>
                <a:cubicBezTo>
                  <a:pt x="196850" y="77964"/>
                  <a:pt x="198928" y="76200"/>
                  <a:pt x="201353" y="76200"/>
                </a:cubicBezTo>
                <a:close/>
                <a:moveTo>
                  <a:pt x="166716" y="76200"/>
                </a:moveTo>
                <a:lnTo>
                  <a:pt x="177034" y="76200"/>
                </a:lnTo>
                <a:cubicBezTo>
                  <a:pt x="179983" y="76200"/>
                  <a:pt x="182194" y="77964"/>
                  <a:pt x="182194" y="80786"/>
                </a:cubicBezTo>
                <a:cubicBezTo>
                  <a:pt x="182194" y="83256"/>
                  <a:pt x="179983" y="85372"/>
                  <a:pt x="177034" y="85372"/>
                </a:cubicBezTo>
                <a:lnTo>
                  <a:pt x="166716" y="85372"/>
                </a:lnTo>
                <a:cubicBezTo>
                  <a:pt x="164136" y="85372"/>
                  <a:pt x="161925" y="83256"/>
                  <a:pt x="161925" y="80786"/>
                </a:cubicBezTo>
                <a:cubicBezTo>
                  <a:pt x="161925" y="77964"/>
                  <a:pt x="164136" y="76200"/>
                  <a:pt x="166716" y="76200"/>
                </a:cubicBezTo>
                <a:close/>
                <a:moveTo>
                  <a:pt x="131503" y="76200"/>
                </a:moveTo>
                <a:lnTo>
                  <a:pt x="141201" y="76200"/>
                </a:lnTo>
                <a:cubicBezTo>
                  <a:pt x="143626" y="76200"/>
                  <a:pt x="145704" y="77964"/>
                  <a:pt x="145704" y="80786"/>
                </a:cubicBezTo>
                <a:cubicBezTo>
                  <a:pt x="145704" y="83256"/>
                  <a:pt x="143626" y="85372"/>
                  <a:pt x="141201" y="85372"/>
                </a:cubicBezTo>
                <a:lnTo>
                  <a:pt x="131503" y="85372"/>
                </a:lnTo>
                <a:cubicBezTo>
                  <a:pt x="129078" y="85372"/>
                  <a:pt x="127000" y="83256"/>
                  <a:pt x="127000" y="80786"/>
                </a:cubicBezTo>
                <a:cubicBezTo>
                  <a:pt x="127000" y="77964"/>
                  <a:pt x="129078" y="76200"/>
                  <a:pt x="131503" y="76200"/>
                </a:cubicBezTo>
                <a:close/>
                <a:moveTo>
                  <a:pt x="96578" y="76200"/>
                </a:moveTo>
                <a:lnTo>
                  <a:pt x="106276" y="76200"/>
                </a:lnTo>
                <a:cubicBezTo>
                  <a:pt x="108701" y="76200"/>
                  <a:pt x="110779" y="77964"/>
                  <a:pt x="110779" y="80786"/>
                </a:cubicBezTo>
                <a:cubicBezTo>
                  <a:pt x="110779" y="83256"/>
                  <a:pt x="108701" y="85372"/>
                  <a:pt x="106276" y="85372"/>
                </a:cubicBezTo>
                <a:lnTo>
                  <a:pt x="96578" y="85372"/>
                </a:lnTo>
                <a:cubicBezTo>
                  <a:pt x="94153" y="85372"/>
                  <a:pt x="92075" y="83256"/>
                  <a:pt x="92075" y="80786"/>
                </a:cubicBezTo>
                <a:cubicBezTo>
                  <a:pt x="92075" y="77964"/>
                  <a:pt x="94153" y="76200"/>
                  <a:pt x="96578" y="76200"/>
                </a:cubicBezTo>
                <a:close/>
                <a:moveTo>
                  <a:pt x="61653" y="76200"/>
                </a:moveTo>
                <a:lnTo>
                  <a:pt x="71351" y="76200"/>
                </a:lnTo>
                <a:cubicBezTo>
                  <a:pt x="73776" y="76200"/>
                  <a:pt x="75854" y="77964"/>
                  <a:pt x="75854" y="80786"/>
                </a:cubicBezTo>
                <a:cubicBezTo>
                  <a:pt x="75854" y="83256"/>
                  <a:pt x="73776" y="85372"/>
                  <a:pt x="71351" y="85372"/>
                </a:cubicBezTo>
                <a:lnTo>
                  <a:pt x="61653" y="85372"/>
                </a:lnTo>
                <a:cubicBezTo>
                  <a:pt x="59228" y="85372"/>
                  <a:pt x="57150" y="83256"/>
                  <a:pt x="57150" y="80786"/>
                </a:cubicBezTo>
                <a:cubicBezTo>
                  <a:pt x="57150" y="77964"/>
                  <a:pt x="59228" y="76200"/>
                  <a:pt x="61653" y="76200"/>
                </a:cubicBezTo>
                <a:close/>
                <a:moveTo>
                  <a:pt x="31518" y="76200"/>
                </a:moveTo>
                <a:lnTo>
                  <a:pt x="36396" y="76200"/>
                </a:lnTo>
                <a:cubicBezTo>
                  <a:pt x="38836" y="76200"/>
                  <a:pt x="40927" y="77986"/>
                  <a:pt x="40927" y="80843"/>
                </a:cubicBezTo>
                <a:cubicBezTo>
                  <a:pt x="40927" y="83344"/>
                  <a:pt x="38836" y="85487"/>
                  <a:pt x="36396" y="85487"/>
                </a:cubicBezTo>
                <a:cubicBezTo>
                  <a:pt x="36396" y="87987"/>
                  <a:pt x="34305" y="90130"/>
                  <a:pt x="31518" y="90130"/>
                </a:cubicBezTo>
                <a:cubicBezTo>
                  <a:pt x="29078" y="90130"/>
                  <a:pt x="26987" y="87987"/>
                  <a:pt x="26987" y="85487"/>
                </a:cubicBezTo>
                <a:lnTo>
                  <a:pt x="26987" y="80843"/>
                </a:lnTo>
                <a:cubicBezTo>
                  <a:pt x="26987" y="77986"/>
                  <a:pt x="29078" y="76200"/>
                  <a:pt x="31518" y="76200"/>
                </a:cubicBezTo>
                <a:close/>
                <a:moveTo>
                  <a:pt x="37708" y="32680"/>
                </a:moveTo>
                <a:lnTo>
                  <a:pt x="37708" y="46686"/>
                </a:lnTo>
                <a:lnTo>
                  <a:pt x="271855" y="46686"/>
                </a:lnTo>
                <a:lnTo>
                  <a:pt x="271855" y="32680"/>
                </a:lnTo>
                <a:lnTo>
                  <a:pt x="37708" y="32680"/>
                </a:lnTo>
                <a:close/>
                <a:moveTo>
                  <a:pt x="28012" y="9337"/>
                </a:moveTo>
                <a:cubicBezTo>
                  <a:pt x="17597" y="9337"/>
                  <a:pt x="9337" y="17597"/>
                  <a:pt x="9337" y="28011"/>
                </a:cubicBezTo>
                <a:cubicBezTo>
                  <a:pt x="9337" y="38426"/>
                  <a:pt x="17597" y="46686"/>
                  <a:pt x="28012" y="46686"/>
                </a:cubicBezTo>
                <a:lnTo>
                  <a:pt x="28012" y="28011"/>
                </a:lnTo>
                <a:cubicBezTo>
                  <a:pt x="28012" y="25498"/>
                  <a:pt x="30166" y="23343"/>
                  <a:pt x="32680" y="23343"/>
                </a:cubicBezTo>
                <a:lnTo>
                  <a:pt x="276523" y="23343"/>
                </a:lnTo>
                <a:cubicBezTo>
                  <a:pt x="279037" y="23343"/>
                  <a:pt x="281192" y="25498"/>
                  <a:pt x="281192" y="28011"/>
                </a:cubicBezTo>
                <a:lnTo>
                  <a:pt x="281192" y="46686"/>
                </a:lnTo>
                <a:lnTo>
                  <a:pt x="299866" y="46686"/>
                </a:lnTo>
                <a:lnTo>
                  <a:pt x="299866" y="9337"/>
                </a:lnTo>
                <a:lnTo>
                  <a:pt x="28012" y="9337"/>
                </a:lnTo>
                <a:close/>
                <a:moveTo>
                  <a:pt x="28012" y="0"/>
                </a:moveTo>
                <a:lnTo>
                  <a:pt x="304535" y="0"/>
                </a:lnTo>
                <a:cubicBezTo>
                  <a:pt x="307048" y="0"/>
                  <a:pt x="309203" y="2155"/>
                  <a:pt x="309203" y="4669"/>
                </a:cubicBezTo>
                <a:lnTo>
                  <a:pt x="309203" y="51354"/>
                </a:lnTo>
                <a:lnTo>
                  <a:pt x="309203" y="119587"/>
                </a:lnTo>
                <a:cubicBezTo>
                  <a:pt x="309203" y="121742"/>
                  <a:pt x="307048" y="123897"/>
                  <a:pt x="304535" y="123897"/>
                </a:cubicBezTo>
                <a:cubicBezTo>
                  <a:pt x="302021" y="123897"/>
                  <a:pt x="299866" y="121742"/>
                  <a:pt x="299866" y="119587"/>
                </a:cubicBezTo>
                <a:lnTo>
                  <a:pt x="299866" y="56023"/>
                </a:lnTo>
                <a:lnTo>
                  <a:pt x="28012" y="56023"/>
                </a:lnTo>
                <a:cubicBezTo>
                  <a:pt x="20829" y="56023"/>
                  <a:pt x="14365" y="53509"/>
                  <a:pt x="9337" y="48840"/>
                </a:cubicBezTo>
                <a:lnTo>
                  <a:pt x="9337" y="281192"/>
                </a:lnTo>
                <a:cubicBezTo>
                  <a:pt x="9337" y="291606"/>
                  <a:pt x="17597" y="299866"/>
                  <a:pt x="28012" y="299866"/>
                </a:cubicBezTo>
                <a:lnTo>
                  <a:pt x="281192" y="299866"/>
                </a:lnTo>
                <a:cubicBezTo>
                  <a:pt x="291606" y="299866"/>
                  <a:pt x="299866" y="291606"/>
                  <a:pt x="299866" y="281192"/>
                </a:cubicBezTo>
                <a:lnTo>
                  <a:pt x="299866" y="236661"/>
                </a:lnTo>
                <a:cubicBezTo>
                  <a:pt x="299866" y="233788"/>
                  <a:pt x="302021" y="231992"/>
                  <a:pt x="304535" y="231992"/>
                </a:cubicBezTo>
                <a:cubicBezTo>
                  <a:pt x="307048" y="231992"/>
                  <a:pt x="309203" y="233788"/>
                  <a:pt x="309203" y="236661"/>
                </a:cubicBezTo>
                <a:lnTo>
                  <a:pt x="309203" y="281192"/>
                </a:lnTo>
                <a:cubicBezTo>
                  <a:pt x="309203" y="296634"/>
                  <a:pt x="296634" y="309203"/>
                  <a:pt x="281192" y="309203"/>
                </a:cubicBezTo>
                <a:lnTo>
                  <a:pt x="28012" y="309203"/>
                </a:lnTo>
                <a:cubicBezTo>
                  <a:pt x="12569" y="309203"/>
                  <a:pt x="0" y="296634"/>
                  <a:pt x="0" y="281192"/>
                </a:cubicBezTo>
                <a:lnTo>
                  <a:pt x="0" y="28011"/>
                </a:lnTo>
                <a:cubicBezTo>
                  <a:pt x="0" y="12569"/>
                  <a:pt x="12569" y="0"/>
                  <a:pt x="28012" y="0"/>
                </a:cubicBezTo>
                <a:close/>
              </a:path>
            </a:pathLst>
          </a:custGeom>
          <a:solidFill>
            <a:schemeClr val="accent3">
              <a:lumMod val="50000"/>
            </a:schemeClr>
          </a:solidFill>
          <a:ln>
            <a:noFill/>
          </a:ln>
          <a:effectLst/>
        </p:spPr>
        <p:txBody>
          <a:bodyPr anchor="ctr"/>
          <a:lstStyle/>
          <a:p>
            <a:endParaRPr lang="en-GB" sz="567" dirty="0">
              <a:latin typeface="Lato Light" panose="020F0502020204030203" pitchFamily="34" charset="0"/>
            </a:endParaRPr>
          </a:p>
        </p:txBody>
      </p:sp>
      <p:sp>
        <p:nvSpPr>
          <p:cNvPr id="24" name="Freeform 705">
            <a:extLst>
              <a:ext uri="{FF2B5EF4-FFF2-40B4-BE49-F238E27FC236}">
                <a16:creationId xmlns="" xmlns:p14="http://schemas.microsoft.com/office/powerpoint/2010/main" xmlns:a16="http://schemas.microsoft.com/office/drawing/2014/main" id="{B27EDB67-E06E-459A-AF0F-544AD0BAFBCD}"/>
              </a:ext>
            </a:extLst>
          </p:cNvPr>
          <p:cNvSpPr>
            <a:spLocks noChangeArrowheads="1"/>
          </p:cNvSpPr>
          <p:nvPr/>
        </p:nvSpPr>
        <p:spPr bwMode="auto">
          <a:xfrm>
            <a:off x="8992025" y="3995369"/>
            <a:ext cx="245270" cy="245270"/>
          </a:xfrm>
          <a:custGeom>
            <a:avLst/>
            <a:gdLst/>
            <a:ahLst/>
            <a:cxnLst/>
            <a:rect l="0" t="0" r="r" b="b"/>
            <a:pathLst>
              <a:path w="309203" h="309203">
                <a:moveTo>
                  <a:pt x="199858" y="185700"/>
                </a:moveTo>
                <a:cubicBezTo>
                  <a:pt x="189808" y="187857"/>
                  <a:pt x="181551" y="195767"/>
                  <a:pt x="179757" y="206193"/>
                </a:cubicBezTo>
                <a:lnTo>
                  <a:pt x="199499" y="206193"/>
                </a:lnTo>
                <a:lnTo>
                  <a:pt x="199858" y="205833"/>
                </a:lnTo>
                <a:lnTo>
                  <a:pt x="199858" y="185700"/>
                </a:lnTo>
                <a:close/>
                <a:moveTo>
                  <a:pt x="257490" y="159450"/>
                </a:moveTo>
                <a:cubicBezTo>
                  <a:pt x="254976" y="212240"/>
                  <a:pt x="212241" y="254976"/>
                  <a:pt x="159450" y="257490"/>
                </a:cubicBezTo>
                <a:lnTo>
                  <a:pt x="159450" y="281192"/>
                </a:lnTo>
                <a:cubicBezTo>
                  <a:pt x="225528" y="278319"/>
                  <a:pt x="278678" y="225528"/>
                  <a:pt x="281192" y="159450"/>
                </a:cubicBezTo>
                <a:lnTo>
                  <a:pt x="257490" y="159450"/>
                </a:lnTo>
                <a:close/>
                <a:moveTo>
                  <a:pt x="28371" y="159450"/>
                </a:moveTo>
                <a:cubicBezTo>
                  <a:pt x="30885" y="225528"/>
                  <a:pt x="84034" y="278319"/>
                  <a:pt x="149754" y="281192"/>
                </a:cubicBezTo>
                <a:lnTo>
                  <a:pt x="149754" y="257490"/>
                </a:lnTo>
                <a:cubicBezTo>
                  <a:pt x="96963" y="254976"/>
                  <a:pt x="54227" y="212240"/>
                  <a:pt x="51714" y="159450"/>
                </a:cubicBezTo>
                <a:lnTo>
                  <a:pt x="28371" y="159450"/>
                </a:lnTo>
                <a:close/>
                <a:moveTo>
                  <a:pt x="156471" y="145832"/>
                </a:moveTo>
                <a:cubicBezTo>
                  <a:pt x="153217" y="145832"/>
                  <a:pt x="150325" y="148696"/>
                  <a:pt x="150325" y="151559"/>
                </a:cubicBezTo>
                <a:lnTo>
                  <a:pt x="150325" y="157287"/>
                </a:lnTo>
                <a:cubicBezTo>
                  <a:pt x="150325" y="160508"/>
                  <a:pt x="153217" y="163014"/>
                  <a:pt x="156471" y="163014"/>
                </a:cubicBezTo>
                <a:lnTo>
                  <a:pt x="161894" y="163014"/>
                </a:lnTo>
                <a:cubicBezTo>
                  <a:pt x="165147" y="163014"/>
                  <a:pt x="167678" y="160508"/>
                  <a:pt x="167678" y="157287"/>
                </a:cubicBezTo>
                <a:lnTo>
                  <a:pt x="167678" y="151559"/>
                </a:lnTo>
                <a:cubicBezTo>
                  <a:pt x="167678" y="148696"/>
                  <a:pt x="165147" y="145832"/>
                  <a:pt x="161894" y="145832"/>
                </a:cubicBezTo>
                <a:lnTo>
                  <a:pt x="156471" y="145832"/>
                </a:lnTo>
                <a:close/>
                <a:moveTo>
                  <a:pt x="156471" y="136525"/>
                </a:moveTo>
                <a:lnTo>
                  <a:pt x="161894" y="136525"/>
                </a:lnTo>
                <a:cubicBezTo>
                  <a:pt x="170570" y="136525"/>
                  <a:pt x="177439" y="143684"/>
                  <a:pt x="177439" y="151559"/>
                </a:cubicBezTo>
                <a:lnTo>
                  <a:pt x="177439" y="157287"/>
                </a:lnTo>
                <a:cubicBezTo>
                  <a:pt x="177439" y="165520"/>
                  <a:pt x="170570" y="172679"/>
                  <a:pt x="161894" y="172679"/>
                </a:cubicBezTo>
                <a:lnTo>
                  <a:pt x="156471" y="172679"/>
                </a:lnTo>
                <a:cubicBezTo>
                  <a:pt x="148156" y="172679"/>
                  <a:pt x="141287" y="165520"/>
                  <a:pt x="141287" y="157287"/>
                </a:cubicBezTo>
                <a:lnTo>
                  <a:pt x="141287" y="151559"/>
                </a:lnTo>
                <a:cubicBezTo>
                  <a:pt x="141287" y="143684"/>
                  <a:pt x="148156" y="136525"/>
                  <a:pt x="156471" y="136525"/>
                </a:cubicBezTo>
                <a:close/>
                <a:moveTo>
                  <a:pt x="103802" y="115887"/>
                </a:moveTo>
                <a:cubicBezTo>
                  <a:pt x="106305" y="115887"/>
                  <a:pt x="108451" y="118052"/>
                  <a:pt x="108451" y="120577"/>
                </a:cubicBezTo>
                <a:lnTo>
                  <a:pt x="108451" y="123825"/>
                </a:lnTo>
                <a:cubicBezTo>
                  <a:pt x="114529" y="125268"/>
                  <a:pt x="119535" y="129237"/>
                  <a:pt x="122038" y="135009"/>
                </a:cubicBezTo>
                <a:cubicBezTo>
                  <a:pt x="123110" y="137535"/>
                  <a:pt x="122038" y="140060"/>
                  <a:pt x="119535" y="141143"/>
                </a:cubicBezTo>
                <a:cubicBezTo>
                  <a:pt x="117032" y="142225"/>
                  <a:pt x="114171" y="141143"/>
                  <a:pt x="113456" y="138617"/>
                </a:cubicBezTo>
                <a:cubicBezTo>
                  <a:pt x="112026" y="135009"/>
                  <a:pt x="108093" y="132845"/>
                  <a:pt x="103802" y="132845"/>
                </a:cubicBezTo>
                <a:cubicBezTo>
                  <a:pt x="98082" y="132845"/>
                  <a:pt x="93434" y="136813"/>
                  <a:pt x="93434" y="141864"/>
                </a:cubicBezTo>
                <a:cubicBezTo>
                  <a:pt x="93434" y="147637"/>
                  <a:pt x="97009" y="150523"/>
                  <a:pt x="103802" y="150523"/>
                </a:cubicBezTo>
                <a:cubicBezTo>
                  <a:pt x="115959" y="150523"/>
                  <a:pt x="123468" y="157739"/>
                  <a:pt x="123468" y="168924"/>
                </a:cubicBezTo>
                <a:cubicBezTo>
                  <a:pt x="123468" y="177583"/>
                  <a:pt x="117032" y="184799"/>
                  <a:pt x="108451" y="186603"/>
                </a:cubicBezTo>
                <a:lnTo>
                  <a:pt x="108451" y="190211"/>
                </a:lnTo>
                <a:cubicBezTo>
                  <a:pt x="108451" y="192737"/>
                  <a:pt x="106305" y="194901"/>
                  <a:pt x="103802" y="194901"/>
                </a:cubicBezTo>
                <a:cubicBezTo>
                  <a:pt x="101300" y="194901"/>
                  <a:pt x="99154" y="192737"/>
                  <a:pt x="99154" y="190211"/>
                </a:cubicBezTo>
                <a:lnTo>
                  <a:pt x="99154" y="186603"/>
                </a:lnTo>
                <a:cubicBezTo>
                  <a:pt x="93076" y="185160"/>
                  <a:pt x="88070" y="181191"/>
                  <a:pt x="85925" y="175779"/>
                </a:cubicBezTo>
                <a:cubicBezTo>
                  <a:pt x="84852" y="173254"/>
                  <a:pt x="85925" y="170367"/>
                  <a:pt x="88070" y="169285"/>
                </a:cubicBezTo>
                <a:cubicBezTo>
                  <a:pt x="90573" y="168563"/>
                  <a:pt x="93434" y="169646"/>
                  <a:pt x="94506" y="172171"/>
                </a:cubicBezTo>
                <a:cubicBezTo>
                  <a:pt x="95936" y="175779"/>
                  <a:pt x="99512" y="177944"/>
                  <a:pt x="103802" y="177944"/>
                </a:cubicBezTo>
                <a:cubicBezTo>
                  <a:pt x="109523" y="177944"/>
                  <a:pt x="114171" y="173975"/>
                  <a:pt x="114171" y="168924"/>
                </a:cubicBezTo>
                <a:cubicBezTo>
                  <a:pt x="114171" y="163151"/>
                  <a:pt x="110596" y="160265"/>
                  <a:pt x="103802" y="160265"/>
                </a:cubicBezTo>
                <a:cubicBezTo>
                  <a:pt x="89500" y="160265"/>
                  <a:pt x="84137" y="150523"/>
                  <a:pt x="84137" y="141864"/>
                </a:cubicBezTo>
                <a:cubicBezTo>
                  <a:pt x="84137" y="133205"/>
                  <a:pt x="90573" y="125989"/>
                  <a:pt x="99154" y="123825"/>
                </a:cubicBezTo>
                <a:lnTo>
                  <a:pt x="99154" y="120577"/>
                </a:lnTo>
                <a:cubicBezTo>
                  <a:pt x="99154" y="118052"/>
                  <a:pt x="101300" y="115887"/>
                  <a:pt x="103802" y="115887"/>
                </a:cubicBezTo>
                <a:close/>
                <a:moveTo>
                  <a:pt x="179757" y="103010"/>
                </a:moveTo>
                <a:cubicBezTo>
                  <a:pt x="181551" y="113076"/>
                  <a:pt x="189808" y="121345"/>
                  <a:pt x="199858" y="123503"/>
                </a:cubicBezTo>
                <a:lnTo>
                  <a:pt x="199858" y="103369"/>
                </a:lnTo>
                <a:cubicBezTo>
                  <a:pt x="199858" y="103010"/>
                  <a:pt x="199499" y="103010"/>
                  <a:pt x="199499" y="103010"/>
                </a:cubicBezTo>
                <a:lnTo>
                  <a:pt x="179757" y="103010"/>
                </a:lnTo>
                <a:close/>
                <a:moveTo>
                  <a:pt x="101504" y="93662"/>
                </a:moveTo>
                <a:lnTo>
                  <a:pt x="174731" y="93662"/>
                </a:lnTo>
                <a:lnTo>
                  <a:pt x="199499" y="93662"/>
                </a:lnTo>
                <a:cubicBezTo>
                  <a:pt x="204884" y="93662"/>
                  <a:pt x="209191" y="97976"/>
                  <a:pt x="209191" y="103369"/>
                </a:cubicBezTo>
                <a:lnTo>
                  <a:pt x="209191" y="128536"/>
                </a:lnTo>
                <a:lnTo>
                  <a:pt x="209191" y="180307"/>
                </a:lnTo>
                <a:lnTo>
                  <a:pt x="209191" y="205833"/>
                </a:lnTo>
                <a:cubicBezTo>
                  <a:pt x="209191" y="211226"/>
                  <a:pt x="204884" y="215541"/>
                  <a:pt x="199499" y="215541"/>
                </a:cubicBezTo>
                <a:lnTo>
                  <a:pt x="179398" y="215541"/>
                </a:lnTo>
                <a:lnTo>
                  <a:pt x="174731" y="215541"/>
                </a:lnTo>
                <a:lnTo>
                  <a:pt x="101504" y="215541"/>
                </a:lnTo>
                <a:cubicBezTo>
                  <a:pt x="98991" y="215541"/>
                  <a:pt x="96837" y="213383"/>
                  <a:pt x="96837" y="210867"/>
                </a:cubicBezTo>
                <a:cubicBezTo>
                  <a:pt x="96837" y="208350"/>
                  <a:pt x="98991" y="206193"/>
                  <a:pt x="101504" y="206193"/>
                </a:cubicBezTo>
                <a:lnTo>
                  <a:pt x="170424" y="206193"/>
                </a:lnTo>
                <a:cubicBezTo>
                  <a:pt x="172578" y="190733"/>
                  <a:pt x="184423" y="178510"/>
                  <a:pt x="199858" y="176353"/>
                </a:cubicBezTo>
                <a:lnTo>
                  <a:pt x="199858" y="132850"/>
                </a:lnTo>
                <a:cubicBezTo>
                  <a:pt x="184423" y="130693"/>
                  <a:pt x="172578" y="118469"/>
                  <a:pt x="170424" y="103010"/>
                </a:cubicBezTo>
                <a:lnTo>
                  <a:pt x="101504" y="103010"/>
                </a:lnTo>
                <a:cubicBezTo>
                  <a:pt x="98991" y="103010"/>
                  <a:pt x="96837" y="100853"/>
                  <a:pt x="96837" y="98336"/>
                </a:cubicBezTo>
                <a:cubicBezTo>
                  <a:pt x="96837" y="95819"/>
                  <a:pt x="98991" y="93662"/>
                  <a:pt x="101504" y="93662"/>
                </a:cubicBezTo>
                <a:close/>
                <a:moveTo>
                  <a:pt x="154422" y="60691"/>
                </a:moveTo>
                <a:cubicBezTo>
                  <a:pt x="102709" y="60691"/>
                  <a:pt x="61051" y="102709"/>
                  <a:pt x="61051" y="154422"/>
                </a:cubicBezTo>
                <a:cubicBezTo>
                  <a:pt x="61051" y="206135"/>
                  <a:pt x="102709" y="248512"/>
                  <a:pt x="154422" y="248512"/>
                </a:cubicBezTo>
                <a:cubicBezTo>
                  <a:pt x="206135" y="248512"/>
                  <a:pt x="248512" y="206135"/>
                  <a:pt x="248512" y="154422"/>
                </a:cubicBezTo>
                <a:cubicBezTo>
                  <a:pt x="248512" y="102709"/>
                  <a:pt x="206135" y="60691"/>
                  <a:pt x="154422" y="60691"/>
                </a:cubicBezTo>
                <a:close/>
                <a:moveTo>
                  <a:pt x="159450" y="28011"/>
                </a:moveTo>
                <a:lnTo>
                  <a:pt x="159450" y="51713"/>
                </a:lnTo>
                <a:cubicBezTo>
                  <a:pt x="212241" y="54227"/>
                  <a:pt x="254976" y="96604"/>
                  <a:pt x="257490" y="149753"/>
                </a:cubicBezTo>
                <a:lnTo>
                  <a:pt x="281192" y="149753"/>
                </a:lnTo>
                <a:cubicBezTo>
                  <a:pt x="278678" y="84034"/>
                  <a:pt x="225528" y="30525"/>
                  <a:pt x="159450" y="28011"/>
                </a:cubicBezTo>
                <a:close/>
                <a:moveTo>
                  <a:pt x="149754" y="28011"/>
                </a:moveTo>
                <a:cubicBezTo>
                  <a:pt x="84034" y="30525"/>
                  <a:pt x="30885" y="84034"/>
                  <a:pt x="28371" y="149753"/>
                </a:cubicBezTo>
                <a:lnTo>
                  <a:pt x="51714" y="149753"/>
                </a:lnTo>
                <a:cubicBezTo>
                  <a:pt x="54227" y="96604"/>
                  <a:pt x="96963" y="54227"/>
                  <a:pt x="149754" y="51713"/>
                </a:cubicBezTo>
                <a:lnTo>
                  <a:pt x="149754" y="28011"/>
                </a:lnTo>
                <a:close/>
                <a:moveTo>
                  <a:pt x="154422" y="0"/>
                </a:moveTo>
                <a:cubicBezTo>
                  <a:pt x="157295" y="0"/>
                  <a:pt x="159450" y="1796"/>
                  <a:pt x="159450" y="4669"/>
                </a:cubicBezTo>
                <a:lnTo>
                  <a:pt x="159450" y="19033"/>
                </a:lnTo>
                <a:cubicBezTo>
                  <a:pt x="230556" y="21188"/>
                  <a:pt x="287656" y="78648"/>
                  <a:pt x="290529" y="149753"/>
                </a:cubicBezTo>
                <a:lnTo>
                  <a:pt x="304535" y="149753"/>
                </a:lnTo>
                <a:cubicBezTo>
                  <a:pt x="307048" y="149753"/>
                  <a:pt x="309203" y="151908"/>
                  <a:pt x="309203" y="154422"/>
                </a:cubicBezTo>
                <a:cubicBezTo>
                  <a:pt x="309203" y="157295"/>
                  <a:pt x="307048" y="159450"/>
                  <a:pt x="304535" y="159450"/>
                </a:cubicBezTo>
                <a:lnTo>
                  <a:pt x="290529" y="159450"/>
                </a:lnTo>
                <a:cubicBezTo>
                  <a:pt x="287656" y="230556"/>
                  <a:pt x="230556" y="287656"/>
                  <a:pt x="159450" y="290170"/>
                </a:cubicBezTo>
                <a:lnTo>
                  <a:pt x="159450" y="304534"/>
                </a:lnTo>
                <a:cubicBezTo>
                  <a:pt x="159450" y="307048"/>
                  <a:pt x="157295" y="309203"/>
                  <a:pt x="154422" y="309203"/>
                </a:cubicBezTo>
                <a:cubicBezTo>
                  <a:pt x="151908" y="309203"/>
                  <a:pt x="149754" y="307048"/>
                  <a:pt x="149754" y="304534"/>
                </a:cubicBezTo>
                <a:lnTo>
                  <a:pt x="149754" y="290170"/>
                </a:lnTo>
                <a:cubicBezTo>
                  <a:pt x="79007" y="287656"/>
                  <a:pt x="21188" y="230556"/>
                  <a:pt x="19034" y="159450"/>
                </a:cubicBezTo>
                <a:lnTo>
                  <a:pt x="4669" y="159450"/>
                </a:lnTo>
                <a:cubicBezTo>
                  <a:pt x="2155" y="159450"/>
                  <a:pt x="0" y="157295"/>
                  <a:pt x="0" y="154422"/>
                </a:cubicBezTo>
                <a:cubicBezTo>
                  <a:pt x="0" y="151908"/>
                  <a:pt x="2155" y="149753"/>
                  <a:pt x="4669" y="149753"/>
                </a:cubicBezTo>
                <a:lnTo>
                  <a:pt x="19034" y="149753"/>
                </a:lnTo>
                <a:cubicBezTo>
                  <a:pt x="21188" y="78648"/>
                  <a:pt x="79007" y="21188"/>
                  <a:pt x="149754" y="19033"/>
                </a:cubicBezTo>
                <a:lnTo>
                  <a:pt x="149754" y="4669"/>
                </a:lnTo>
                <a:cubicBezTo>
                  <a:pt x="149754" y="1796"/>
                  <a:pt x="151908" y="0"/>
                  <a:pt x="154422" y="0"/>
                </a:cubicBezTo>
                <a:close/>
              </a:path>
            </a:pathLst>
          </a:custGeom>
          <a:solidFill>
            <a:schemeClr val="accent4">
              <a:lumMod val="50000"/>
            </a:schemeClr>
          </a:solidFill>
          <a:ln>
            <a:noFill/>
          </a:ln>
          <a:effectLst/>
        </p:spPr>
        <p:txBody>
          <a:bodyPr anchor="ctr"/>
          <a:lstStyle/>
          <a:p>
            <a:endParaRPr lang="en-GB" sz="567" dirty="0">
              <a:latin typeface="Lato Light" panose="020F0502020204030203" pitchFamily="34" charset="0"/>
            </a:endParaRPr>
          </a:p>
        </p:txBody>
      </p:sp>
      <p:sp>
        <p:nvSpPr>
          <p:cNvPr id="25" name="Freeform 706">
            <a:extLst>
              <a:ext uri="{FF2B5EF4-FFF2-40B4-BE49-F238E27FC236}">
                <a16:creationId xmlns="" xmlns:p14="http://schemas.microsoft.com/office/powerpoint/2010/main" xmlns:a16="http://schemas.microsoft.com/office/drawing/2014/main" id="{1001515B-0E03-4211-8628-E4521F965817}"/>
              </a:ext>
            </a:extLst>
          </p:cNvPr>
          <p:cNvSpPr>
            <a:spLocks noChangeArrowheads="1"/>
          </p:cNvSpPr>
          <p:nvPr/>
        </p:nvSpPr>
        <p:spPr bwMode="auto">
          <a:xfrm>
            <a:off x="10508734" y="4012415"/>
            <a:ext cx="245270" cy="223888"/>
          </a:xfrm>
          <a:custGeom>
            <a:avLst/>
            <a:gdLst/>
            <a:ahLst/>
            <a:cxnLst/>
            <a:rect l="0" t="0" r="r" b="b"/>
            <a:pathLst>
              <a:path w="309203" h="282215">
                <a:moveTo>
                  <a:pt x="249948" y="173726"/>
                </a:moveTo>
                <a:lnTo>
                  <a:pt x="249948" y="206885"/>
                </a:lnTo>
                <a:lnTo>
                  <a:pt x="296634" y="206885"/>
                </a:lnTo>
                <a:lnTo>
                  <a:pt x="278318" y="173726"/>
                </a:lnTo>
                <a:lnTo>
                  <a:pt x="249948" y="173726"/>
                </a:lnTo>
                <a:close/>
                <a:moveTo>
                  <a:pt x="30885" y="173726"/>
                </a:moveTo>
                <a:lnTo>
                  <a:pt x="12569" y="206885"/>
                </a:lnTo>
                <a:lnTo>
                  <a:pt x="58537" y="206885"/>
                </a:lnTo>
                <a:lnTo>
                  <a:pt x="58537" y="173726"/>
                </a:lnTo>
                <a:lnTo>
                  <a:pt x="30885" y="173726"/>
                </a:lnTo>
                <a:close/>
                <a:moveTo>
                  <a:pt x="184634" y="120650"/>
                </a:moveTo>
                <a:cubicBezTo>
                  <a:pt x="193347" y="120650"/>
                  <a:pt x="200608" y="127029"/>
                  <a:pt x="202424" y="135533"/>
                </a:cubicBezTo>
                <a:lnTo>
                  <a:pt x="206054" y="135533"/>
                </a:lnTo>
                <a:cubicBezTo>
                  <a:pt x="208596" y="135533"/>
                  <a:pt x="210774" y="137659"/>
                  <a:pt x="210774" y="140140"/>
                </a:cubicBezTo>
                <a:cubicBezTo>
                  <a:pt x="210774" y="142975"/>
                  <a:pt x="208596" y="145101"/>
                  <a:pt x="206054" y="145101"/>
                </a:cubicBezTo>
                <a:lnTo>
                  <a:pt x="202424" y="145101"/>
                </a:lnTo>
                <a:cubicBezTo>
                  <a:pt x="201334" y="150770"/>
                  <a:pt x="196978" y="156086"/>
                  <a:pt x="191169" y="158566"/>
                </a:cubicBezTo>
                <a:cubicBezTo>
                  <a:pt x="188990" y="159629"/>
                  <a:pt x="186086" y="158566"/>
                  <a:pt x="184997" y="156086"/>
                </a:cubicBezTo>
                <a:cubicBezTo>
                  <a:pt x="183908" y="153605"/>
                  <a:pt x="185360" y="150770"/>
                  <a:pt x="187538" y="149707"/>
                </a:cubicBezTo>
                <a:cubicBezTo>
                  <a:pt x="191169" y="148644"/>
                  <a:pt x="193710" y="144392"/>
                  <a:pt x="193710" y="140140"/>
                </a:cubicBezTo>
                <a:cubicBezTo>
                  <a:pt x="193710" y="134470"/>
                  <a:pt x="189717" y="129863"/>
                  <a:pt x="184634" y="129863"/>
                </a:cubicBezTo>
                <a:cubicBezTo>
                  <a:pt x="178099" y="129863"/>
                  <a:pt x="175194" y="133407"/>
                  <a:pt x="175194" y="140140"/>
                </a:cubicBezTo>
                <a:cubicBezTo>
                  <a:pt x="175194" y="152188"/>
                  <a:pt x="167933" y="159984"/>
                  <a:pt x="156679" y="159984"/>
                </a:cubicBezTo>
                <a:cubicBezTo>
                  <a:pt x="147965" y="159984"/>
                  <a:pt x="140341" y="153251"/>
                  <a:pt x="138526" y="145101"/>
                </a:cubicBezTo>
                <a:lnTo>
                  <a:pt x="134895" y="145101"/>
                </a:lnTo>
                <a:cubicBezTo>
                  <a:pt x="132354" y="145101"/>
                  <a:pt x="130175" y="142975"/>
                  <a:pt x="130175" y="140140"/>
                </a:cubicBezTo>
                <a:cubicBezTo>
                  <a:pt x="130175" y="137659"/>
                  <a:pt x="132354" y="135533"/>
                  <a:pt x="134895" y="135533"/>
                </a:cubicBezTo>
                <a:lnTo>
                  <a:pt x="138526" y="135533"/>
                </a:lnTo>
                <a:cubicBezTo>
                  <a:pt x="139978" y="129509"/>
                  <a:pt x="143971" y="124194"/>
                  <a:pt x="149780" y="122068"/>
                </a:cubicBezTo>
                <a:cubicBezTo>
                  <a:pt x="152322" y="121004"/>
                  <a:pt x="155226" y="122068"/>
                  <a:pt x="155952" y="124548"/>
                </a:cubicBezTo>
                <a:cubicBezTo>
                  <a:pt x="157042" y="126674"/>
                  <a:pt x="155952" y="129509"/>
                  <a:pt x="153411" y="130572"/>
                </a:cubicBezTo>
                <a:cubicBezTo>
                  <a:pt x="149780" y="131990"/>
                  <a:pt x="147239" y="135887"/>
                  <a:pt x="147239" y="140140"/>
                </a:cubicBezTo>
                <a:cubicBezTo>
                  <a:pt x="147239" y="145809"/>
                  <a:pt x="151596" y="150416"/>
                  <a:pt x="156679" y="150416"/>
                </a:cubicBezTo>
                <a:cubicBezTo>
                  <a:pt x="162850" y="150416"/>
                  <a:pt x="165755" y="147227"/>
                  <a:pt x="165755" y="140140"/>
                </a:cubicBezTo>
                <a:cubicBezTo>
                  <a:pt x="165755" y="125611"/>
                  <a:pt x="175558" y="120650"/>
                  <a:pt x="184634" y="120650"/>
                </a:cubicBezTo>
                <a:close/>
                <a:moveTo>
                  <a:pt x="170476" y="101483"/>
                </a:moveTo>
                <a:cubicBezTo>
                  <a:pt x="143760" y="101483"/>
                  <a:pt x="122099" y="119214"/>
                  <a:pt x="122099" y="140926"/>
                </a:cubicBezTo>
                <a:cubicBezTo>
                  <a:pt x="122099" y="162637"/>
                  <a:pt x="143760" y="180368"/>
                  <a:pt x="170476" y="180368"/>
                </a:cubicBezTo>
                <a:cubicBezTo>
                  <a:pt x="197191" y="180368"/>
                  <a:pt x="218852" y="162637"/>
                  <a:pt x="218852" y="140926"/>
                </a:cubicBezTo>
                <a:cubicBezTo>
                  <a:pt x="218852" y="119214"/>
                  <a:pt x="197191" y="101483"/>
                  <a:pt x="170476" y="101483"/>
                </a:cubicBezTo>
                <a:close/>
                <a:moveTo>
                  <a:pt x="170476" y="92075"/>
                </a:moveTo>
                <a:cubicBezTo>
                  <a:pt x="202245" y="92075"/>
                  <a:pt x="228239" y="113787"/>
                  <a:pt x="228239" y="140926"/>
                </a:cubicBezTo>
                <a:cubicBezTo>
                  <a:pt x="228239" y="168065"/>
                  <a:pt x="202245" y="190138"/>
                  <a:pt x="170476" y="190138"/>
                </a:cubicBezTo>
                <a:cubicBezTo>
                  <a:pt x="138706" y="190138"/>
                  <a:pt x="112712" y="168065"/>
                  <a:pt x="112712" y="140926"/>
                </a:cubicBezTo>
                <a:cubicBezTo>
                  <a:pt x="112712" y="113787"/>
                  <a:pt x="138706" y="92075"/>
                  <a:pt x="170476" y="92075"/>
                </a:cubicBezTo>
                <a:close/>
                <a:moveTo>
                  <a:pt x="168352" y="47407"/>
                </a:moveTo>
                <a:cubicBezTo>
                  <a:pt x="164807" y="47407"/>
                  <a:pt x="161971" y="50271"/>
                  <a:pt x="161971" y="53851"/>
                </a:cubicBezTo>
                <a:lnTo>
                  <a:pt x="161971" y="58504"/>
                </a:lnTo>
                <a:cubicBezTo>
                  <a:pt x="161971" y="62084"/>
                  <a:pt x="164807" y="64948"/>
                  <a:pt x="168352" y="64948"/>
                </a:cubicBezTo>
                <a:lnTo>
                  <a:pt x="172606" y="64948"/>
                </a:lnTo>
                <a:cubicBezTo>
                  <a:pt x="176505" y="64948"/>
                  <a:pt x="179341" y="62084"/>
                  <a:pt x="179341" y="58504"/>
                </a:cubicBezTo>
                <a:lnTo>
                  <a:pt x="179341" y="53851"/>
                </a:lnTo>
                <a:cubicBezTo>
                  <a:pt x="179341" y="50271"/>
                  <a:pt x="176505" y="47407"/>
                  <a:pt x="172606" y="47407"/>
                </a:cubicBezTo>
                <a:lnTo>
                  <a:pt x="168352" y="47407"/>
                </a:lnTo>
                <a:close/>
                <a:moveTo>
                  <a:pt x="72543" y="42170"/>
                </a:moveTo>
                <a:cubicBezTo>
                  <a:pt x="70029" y="42170"/>
                  <a:pt x="67874" y="44333"/>
                  <a:pt x="67874" y="46856"/>
                </a:cubicBezTo>
                <a:lnTo>
                  <a:pt x="67874" y="206885"/>
                </a:lnTo>
                <a:lnTo>
                  <a:pt x="68951" y="206885"/>
                </a:lnTo>
                <a:lnTo>
                  <a:pt x="91217" y="206885"/>
                </a:lnTo>
                <a:lnTo>
                  <a:pt x="91217" y="43612"/>
                </a:lnTo>
                <a:lnTo>
                  <a:pt x="91217" y="42170"/>
                </a:lnTo>
                <a:lnTo>
                  <a:pt x="72543" y="42170"/>
                </a:lnTo>
                <a:close/>
                <a:moveTo>
                  <a:pt x="168352" y="38100"/>
                </a:moveTo>
                <a:lnTo>
                  <a:pt x="172606" y="38100"/>
                </a:lnTo>
                <a:cubicBezTo>
                  <a:pt x="181468" y="38100"/>
                  <a:pt x="188558" y="44902"/>
                  <a:pt x="188558" y="53851"/>
                </a:cubicBezTo>
                <a:lnTo>
                  <a:pt x="188558" y="58504"/>
                </a:lnTo>
                <a:cubicBezTo>
                  <a:pt x="188558" y="67096"/>
                  <a:pt x="181468" y="74255"/>
                  <a:pt x="172606" y="74255"/>
                </a:cubicBezTo>
                <a:lnTo>
                  <a:pt x="168352" y="74255"/>
                </a:lnTo>
                <a:cubicBezTo>
                  <a:pt x="159490" y="74255"/>
                  <a:pt x="152400" y="67096"/>
                  <a:pt x="152400" y="58504"/>
                </a:cubicBezTo>
                <a:lnTo>
                  <a:pt x="152400" y="53851"/>
                </a:lnTo>
                <a:cubicBezTo>
                  <a:pt x="152400" y="44902"/>
                  <a:pt x="159490" y="38100"/>
                  <a:pt x="168352" y="38100"/>
                </a:cubicBezTo>
                <a:close/>
                <a:moveTo>
                  <a:pt x="211522" y="9371"/>
                </a:moveTo>
                <a:lnTo>
                  <a:pt x="211522" y="9732"/>
                </a:lnTo>
                <a:cubicBezTo>
                  <a:pt x="211881" y="11534"/>
                  <a:pt x="212240" y="13336"/>
                  <a:pt x="212599" y="14778"/>
                </a:cubicBezTo>
                <a:cubicBezTo>
                  <a:pt x="212599" y="15138"/>
                  <a:pt x="212599" y="15138"/>
                  <a:pt x="212599" y="15138"/>
                </a:cubicBezTo>
                <a:cubicBezTo>
                  <a:pt x="213318" y="16219"/>
                  <a:pt x="214036" y="18021"/>
                  <a:pt x="214754" y="19463"/>
                </a:cubicBezTo>
                <a:cubicBezTo>
                  <a:pt x="214754" y="19824"/>
                  <a:pt x="214754" y="19824"/>
                  <a:pt x="215113" y="20184"/>
                </a:cubicBezTo>
                <a:cubicBezTo>
                  <a:pt x="215472" y="21626"/>
                  <a:pt x="216550" y="23067"/>
                  <a:pt x="217268" y="24149"/>
                </a:cubicBezTo>
                <a:cubicBezTo>
                  <a:pt x="217627" y="24870"/>
                  <a:pt x="217627" y="24870"/>
                  <a:pt x="217986" y="25230"/>
                </a:cubicBezTo>
                <a:cubicBezTo>
                  <a:pt x="219064" y="26311"/>
                  <a:pt x="220141" y="27753"/>
                  <a:pt x="221218" y="28834"/>
                </a:cubicBezTo>
                <a:cubicBezTo>
                  <a:pt x="222296" y="29916"/>
                  <a:pt x="223732" y="30997"/>
                  <a:pt x="224810" y="32078"/>
                </a:cubicBezTo>
                <a:cubicBezTo>
                  <a:pt x="225169" y="32439"/>
                  <a:pt x="225169" y="32439"/>
                  <a:pt x="225528" y="32439"/>
                </a:cubicBezTo>
                <a:cubicBezTo>
                  <a:pt x="226605" y="33520"/>
                  <a:pt x="228401" y="34241"/>
                  <a:pt x="229837" y="34962"/>
                </a:cubicBezTo>
                <a:cubicBezTo>
                  <a:pt x="229837" y="35322"/>
                  <a:pt x="230196" y="35322"/>
                  <a:pt x="230196" y="35322"/>
                </a:cubicBezTo>
                <a:cubicBezTo>
                  <a:pt x="231992" y="36043"/>
                  <a:pt x="233428" y="36764"/>
                  <a:pt x="234865" y="37485"/>
                </a:cubicBezTo>
                <a:cubicBezTo>
                  <a:pt x="236661" y="37845"/>
                  <a:pt x="238456" y="38205"/>
                  <a:pt x="240252" y="38566"/>
                </a:cubicBezTo>
                <a:lnTo>
                  <a:pt x="240611" y="38566"/>
                </a:lnTo>
                <a:lnTo>
                  <a:pt x="240611" y="14057"/>
                </a:lnTo>
                <a:cubicBezTo>
                  <a:pt x="240611" y="11534"/>
                  <a:pt x="238456" y="9371"/>
                  <a:pt x="235942" y="9371"/>
                </a:cubicBezTo>
                <a:lnTo>
                  <a:pt x="211522" y="9371"/>
                </a:lnTo>
                <a:close/>
                <a:moveTo>
                  <a:pt x="139339" y="9371"/>
                </a:moveTo>
                <a:cubicBezTo>
                  <a:pt x="138980" y="10813"/>
                  <a:pt x="138980" y="11894"/>
                  <a:pt x="138621" y="13336"/>
                </a:cubicBezTo>
                <a:cubicBezTo>
                  <a:pt x="138621" y="13696"/>
                  <a:pt x="138262" y="14057"/>
                  <a:pt x="138262" y="14417"/>
                </a:cubicBezTo>
                <a:cubicBezTo>
                  <a:pt x="138262" y="15498"/>
                  <a:pt x="137903" y="16219"/>
                  <a:pt x="137543" y="17301"/>
                </a:cubicBezTo>
                <a:cubicBezTo>
                  <a:pt x="137543" y="17661"/>
                  <a:pt x="137543" y="18021"/>
                  <a:pt x="137184" y="18742"/>
                </a:cubicBezTo>
                <a:cubicBezTo>
                  <a:pt x="136825" y="19463"/>
                  <a:pt x="136466" y="20184"/>
                  <a:pt x="136466" y="21265"/>
                </a:cubicBezTo>
                <a:cubicBezTo>
                  <a:pt x="136107" y="21626"/>
                  <a:pt x="135748" y="21986"/>
                  <a:pt x="135748" y="22707"/>
                </a:cubicBezTo>
                <a:cubicBezTo>
                  <a:pt x="135389" y="23067"/>
                  <a:pt x="135030" y="23788"/>
                  <a:pt x="134670" y="24870"/>
                </a:cubicBezTo>
                <a:cubicBezTo>
                  <a:pt x="134311" y="25230"/>
                  <a:pt x="133952" y="25590"/>
                  <a:pt x="133952" y="26311"/>
                </a:cubicBezTo>
                <a:cubicBezTo>
                  <a:pt x="133234" y="26672"/>
                  <a:pt x="132875" y="27393"/>
                  <a:pt x="132516" y="28113"/>
                </a:cubicBezTo>
                <a:cubicBezTo>
                  <a:pt x="132157" y="28474"/>
                  <a:pt x="132157" y="29195"/>
                  <a:pt x="131798" y="29555"/>
                </a:cubicBezTo>
                <a:cubicBezTo>
                  <a:pt x="131079" y="30276"/>
                  <a:pt x="130720" y="30636"/>
                  <a:pt x="130361" y="31718"/>
                </a:cubicBezTo>
                <a:cubicBezTo>
                  <a:pt x="129643" y="31718"/>
                  <a:pt x="129643" y="32439"/>
                  <a:pt x="129284" y="32439"/>
                </a:cubicBezTo>
                <a:cubicBezTo>
                  <a:pt x="127847" y="34601"/>
                  <a:pt x="125692" y="36403"/>
                  <a:pt x="123897" y="38205"/>
                </a:cubicBezTo>
                <a:cubicBezTo>
                  <a:pt x="123538" y="38566"/>
                  <a:pt x="123179" y="38566"/>
                  <a:pt x="122820" y="38926"/>
                </a:cubicBezTo>
                <a:cubicBezTo>
                  <a:pt x="122101" y="39647"/>
                  <a:pt x="121383" y="40007"/>
                  <a:pt x="120665" y="40728"/>
                </a:cubicBezTo>
                <a:cubicBezTo>
                  <a:pt x="120306" y="40728"/>
                  <a:pt x="119947" y="41089"/>
                  <a:pt x="119587" y="41449"/>
                </a:cubicBezTo>
                <a:cubicBezTo>
                  <a:pt x="118869" y="41810"/>
                  <a:pt x="117792" y="42170"/>
                  <a:pt x="117433" y="42530"/>
                </a:cubicBezTo>
                <a:cubicBezTo>
                  <a:pt x="117074" y="42891"/>
                  <a:pt x="116355" y="43251"/>
                  <a:pt x="115996" y="43251"/>
                </a:cubicBezTo>
                <a:cubicBezTo>
                  <a:pt x="115278" y="43612"/>
                  <a:pt x="114201" y="44333"/>
                  <a:pt x="113841" y="44333"/>
                </a:cubicBezTo>
                <a:cubicBezTo>
                  <a:pt x="113482" y="44693"/>
                  <a:pt x="112764" y="44693"/>
                  <a:pt x="112405" y="45053"/>
                </a:cubicBezTo>
                <a:cubicBezTo>
                  <a:pt x="111328" y="45414"/>
                  <a:pt x="110609" y="45774"/>
                  <a:pt x="109891" y="46135"/>
                </a:cubicBezTo>
                <a:cubicBezTo>
                  <a:pt x="109173" y="46135"/>
                  <a:pt x="108814" y="46135"/>
                  <a:pt x="108455" y="46495"/>
                </a:cubicBezTo>
                <a:cubicBezTo>
                  <a:pt x="107736" y="46856"/>
                  <a:pt x="106659" y="46856"/>
                  <a:pt x="105582" y="47216"/>
                </a:cubicBezTo>
                <a:cubicBezTo>
                  <a:pt x="105223" y="47216"/>
                  <a:pt x="104863" y="47216"/>
                  <a:pt x="104504" y="47576"/>
                </a:cubicBezTo>
                <a:cubicBezTo>
                  <a:pt x="103068" y="47937"/>
                  <a:pt x="101991" y="47937"/>
                  <a:pt x="100554" y="47937"/>
                </a:cubicBezTo>
                <a:lnTo>
                  <a:pt x="100554" y="206885"/>
                </a:lnTo>
                <a:lnTo>
                  <a:pt x="240611" y="206885"/>
                </a:lnTo>
                <a:lnTo>
                  <a:pt x="240611" y="47937"/>
                </a:lnTo>
                <a:cubicBezTo>
                  <a:pt x="239174" y="47937"/>
                  <a:pt x="238097" y="47937"/>
                  <a:pt x="236661" y="47576"/>
                </a:cubicBezTo>
                <a:cubicBezTo>
                  <a:pt x="236301" y="47216"/>
                  <a:pt x="235942" y="47216"/>
                  <a:pt x="235583" y="47216"/>
                </a:cubicBezTo>
                <a:cubicBezTo>
                  <a:pt x="234506" y="46856"/>
                  <a:pt x="233788" y="46856"/>
                  <a:pt x="232710" y="46495"/>
                </a:cubicBezTo>
                <a:cubicBezTo>
                  <a:pt x="232351" y="46135"/>
                  <a:pt x="231992" y="46135"/>
                  <a:pt x="231274" y="46135"/>
                </a:cubicBezTo>
                <a:cubicBezTo>
                  <a:pt x="230555" y="45774"/>
                  <a:pt x="229837" y="45414"/>
                  <a:pt x="228760" y="45053"/>
                </a:cubicBezTo>
                <a:cubicBezTo>
                  <a:pt x="228401" y="44693"/>
                  <a:pt x="228042" y="44693"/>
                  <a:pt x="227323" y="44333"/>
                </a:cubicBezTo>
                <a:cubicBezTo>
                  <a:pt x="226605" y="44333"/>
                  <a:pt x="225887" y="43612"/>
                  <a:pt x="225169" y="43251"/>
                </a:cubicBezTo>
                <a:cubicBezTo>
                  <a:pt x="224810" y="43251"/>
                  <a:pt x="224450" y="42891"/>
                  <a:pt x="223732" y="42530"/>
                </a:cubicBezTo>
                <a:cubicBezTo>
                  <a:pt x="223014" y="42170"/>
                  <a:pt x="222655" y="41810"/>
                  <a:pt x="221937" y="41449"/>
                </a:cubicBezTo>
                <a:cubicBezTo>
                  <a:pt x="221218" y="41089"/>
                  <a:pt x="220859" y="40728"/>
                  <a:pt x="220500" y="40728"/>
                </a:cubicBezTo>
                <a:cubicBezTo>
                  <a:pt x="219782" y="40007"/>
                  <a:pt x="219064" y="39647"/>
                  <a:pt x="218345" y="38926"/>
                </a:cubicBezTo>
                <a:cubicBezTo>
                  <a:pt x="218345" y="38566"/>
                  <a:pt x="217627" y="38566"/>
                  <a:pt x="217627" y="38205"/>
                </a:cubicBezTo>
                <a:cubicBezTo>
                  <a:pt x="215472" y="36403"/>
                  <a:pt x="213677" y="34601"/>
                  <a:pt x="211881" y="32439"/>
                </a:cubicBezTo>
                <a:cubicBezTo>
                  <a:pt x="211522" y="32439"/>
                  <a:pt x="211522" y="31718"/>
                  <a:pt x="211163" y="31718"/>
                </a:cubicBezTo>
                <a:cubicBezTo>
                  <a:pt x="210445" y="30636"/>
                  <a:pt x="210086" y="30276"/>
                  <a:pt x="209367" y="29555"/>
                </a:cubicBezTo>
                <a:cubicBezTo>
                  <a:pt x="209367" y="29195"/>
                  <a:pt x="209008" y="28474"/>
                  <a:pt x="208649" y="28113"/>
                </a:cubicBezTo>
                <a:cubicBezTo>
                  <a:pt x="208290" y="27393"/>
                  <a:pt x="207931" y="26672"/>
                  <a:pt x="207572" y="26311"/>
                </a:cubicBezTo>
                <a:cubicBezTo>
                  <a:pt x="207213" y="25590"/>
                  <a:pt x="206854" y="25230"/>
                  <a:pt x="206494" y="24870"/>
                </a:cubicBezTo>
                <a:cubicBezTo>
                  <a:pt x="206494" y="23788"/>
                  <a:pt x="205776" y="23067"/>
                  <a:pt x="205417" y="22707"/>
                </a:cubicBezTo>
                <a:cubicBezTo>
                  <a:pt x="205417" y="21986"/>
                  <a:pt x="205058" y="21626"/>
                  <a:pt x="204699" y="21265"/>
                </a:cubicBezTo>
                <a:cubicBezTo>
                  <a:pt x="204699" y="20184"/>
                  <a:pt x="204340" y="19463"/>
                  <a:pt x="203981" y="18742"/>
                </a:cubicBezTo>
                <a:cubicBezTo>
                  <a:pt x="203981" y="18021"/>
                  <a:pt x="203981" y="17661"/>
                  <a:pt x="203621" y="17301"/>
                </a:cubicBezTo>
                <a:cubicBezTo>
                  <a:pt x="203262" y="16219"/>
                  <a:pt x="203262" y="15498"/>
                  <a:pt x="202903" y="14417"/>
                </a:cubicBezTo>
                <a:cubicBezTo>
                  <a:pt x="202903" y="14057"/>
                  <a:pt x="202903" y="13696"/>
                  <a:pt x="202544" y="13336"/>
                </a:cubicBezTo>
                <a:cubicBezTo>
                  <a:pt x="202185" y="11894"/>
                  <a:pt x="202185" y="10813"/>
                  <a:pt x="201826" y="9371"/>
                </a:cubicBezTo>
                <a:lnTo>
                  <a:pt x="139339" y="9371"/>
                </a:lnTo>
                <a:close/>
                <a:moveTo>
                  <a:pt x="105223" y="9371"/>
                </a:moveTo>
                <a:cubicBezTo>
                  <a:pt x="102709" y="9371"/>
                  <a:pt x="100554" y="11534"/>
                  <a:pt x="100554" y="14057"/>
                </a:cubicBezTo>
                <a:lnTo>
                  <a:pt x="100554" y="38566"/>
                </a:lnTo>
                <a:cubicBezTo>
                  <a:pt x="100913" y="38566"/>
                  <a:pt x="101272" y="38566"/>
                  <a:pt x="101272" y="38566"/>
                </a:cubicBezTo>
                <a:cubicBezTo>
                  <a:pt x="102709" y="38205"/>
                  <a:pt x="104504" y="37845"/>
                  <a:pt x="106300" y="37485"/>
                </a:cubicBezTo>
                <a:cubicBezTo>
                  <a:pt x="107736" y="36764"/>
                  <a:pt x="109173" y="36043"/>
                  <a:pt x="110609" y="35322"/>
                </a:cubicBezTo>
                <a:cubicBezTo>
                  <a:pt x="110969" y="35322"/>
                  <a:pt x="111328" y="35322"/>
                  <a:pt x="111687" y="34962"/>
                </a:cubicBezTo>
                <a:cubicBezTo>
                  <a:pt x="112764" y="34241"/>
                  <a:pt x="114201" y="33520"/>
                  <a:pt x="115637" y="32439"/>
                </a:cubicBezTo>
                <a:cubicBezTo>
                  <a:pt x="115996" y="32439"/>
                  <a:pt x="115996" y="32439"/>
                  <a:pt x="116355" y="32078"/>
                </a:cubicBezTo>
                <a:cubicBezTo>
                  <a:pt x="117792" y="30997"/>
                  <a:pt x="118869" y="29916"/>
                  <a:pt x="119947" y="28834"/>
                </a:cubicBezTo>
                <a:cubicBezTo>
                  <a:pt x="121383" y="27753"/>
                  <a:pt x="122460" y="26311"/>
                  <a:pt x="123179" y="25230"/>
                </a:cubicBezTo>
                <a:cubicBezTo>
                  <a:pt x="123538" y="24870"/>
                  <a:pt x="123538" y="24870"/>
                  <a:pt x="123897" y="24149"/>
                </a:cubicBezTo>
                <a:cubicBezTo>
                  <a:pt x="124615" y="23067"/>
                  <a:pt x="125692" y="21626"/>
                  <a:pt x="126052" y="20184"/>
                </a:cubicBezTo>
                <a:cubicBezTo>
                  <a:pt x="126411" y="19824"/>
                  <a:pt x="126770" y="19824"/>
                  <a:pt x="126770" y="19463"/>
                </a:cubicBezTo>
                <a:cubicBezTo>
                  <a:pt x="127488" y="18021"/>
                  <a:pt x="128206" y="16219"/>
                  <a:pt x="128565" y="15138"/>
                </a:cubicBezTo>
                <a:cubicBezTo>
                  <a:pt x="128565" y="15138"/>
                  <a:pt x="128565" y="15138"/>
                  <a:pt x="128565" y="14778"/>
                </a:cubicBezTo>
                <a:cubicBezTo>
                  <a:pt x="129284" y="13336"/>
                  <a:pt x="129284" y="11534"/>
                  <a:pt x="129643" y="9732"/>
                </a:cubicBezTo>
                <a:lnTo>
                  <a:pt x="129643" y="9371"/>
                </a:lnTo>
                <a:lnTo>
                  <a:pt x="105223" y="9371"/>
                </a:lnTo>
                <a:close/>
                <a:moveTo>
                  <a:pt x="105223" y="0"/>
                </a:moveTo>
                <a:lnTo>
                  <a:pt x="134670" y="0"/>
                </a:lnTo>
                <a:lnTo>
                  <a:pt x="206494" y="0"/>
                </a:lnTo>
                <a:lnTo>
                  <a:pt x="235942" y="0"/>
                </a:lnTo>
                <a:cubicBezTo>
                  <a:pt x="243843" y="0"/>
                  <a:pt x="249948" y="6127"/>
                  <a:pt x="249948" y="14057"/>
                </a:cubicBezTo>
                <a:lnTo>
                  <a:pt x="249948" y="43612"/>
                </a:lnTo>
                <a:lnTo>
                  <a:pt x="249948" y="164355"/>
                </a:lnTo>
                <a:lnTo>
                  <a:pt x="281191" y="164355"/>
                </a:lnTo>
                <a:cubicBezTo>
                  <a:pt x="282987" y="164355"/>
                  <a:pt x="284424" y="165076"/>
                  <a:pt x="285142" y="166878"/>
                </a:cubicBezTo>
                <a:lnTo>
                  <a:pt x="308844" y="209408"/>
                </a:lnTo>
                <a:cubicBezTo>
                  <a:pt x="308844" y="209769"/>
                  <a:pt x="309203" y="209769"/>
                  <a:pt x="309203" y="209769"/>
                </a:cubicBezTo>
                <a:cubicBezTo>
                  <a:pt x="309203" y="210490"/>
                  <a:pt x="309203" y="210850"/>
                  <a:pt x="309203" y="211571"/>
                </a:cubicBezTo>
                <a:lnTo>
                  <a:pt x="309203" y="277529"/>
                </a:lnTo>
                <a:cubicBezTo>
                  <a:pt x="309203" y="280052"/>
                  <a:pt x="307048" y="282215"/>
                  <a:pt x="304534" y="282215"/>
                </a:cubicBezTo>
                <a:cubicBezTo>
                  <a:pt x="302020" y="282215"/>
                  <a:pt x="299866" y="280052"/>
                  <a:pt x="299866" y="277529"/>
                </a:cubicBezTo>
                <a:lnTo>
                  <a:pt x="299866" y="216257"/>
                </a:lnTo>
                <a:lnTo>
                  <a:pt x="245279" y="216257"/>
                </a:lnTo>
                <a:lnTo>
                  <a:pt x="95885" y="216257"/>
                </a:lnTo>
                <a:lnTo>
                  <a:pt x="9697" y="216257"/>
                </a:lnTo>
                <a:lnTo>
                  <a:pt x="9697" y="277529"/>
                </a:lnTo>
                <a:cubicBezTo>
                  <a:pt x="9697" y="280052"/>
                  <a:pt x="7542" y="282215"/>
                  <a:pt x="4669" y="282215"/>
                </a:cubicBezTo>
                <a:cubicBezTo>
                  <a:pt x="2155" y="282215"/>
                  <a:pt x="0" y="280052"/>
                  <a:pt x="0" y="277529"/>
                </a:cubicBezTo>
                <a:lnTo>
                  <a:pt x="0" y="211571"/>
                </a:lnTo>
                <a:cubicBezTo>
                  <a:pt x="0" y="210850"/>
                  <a:pt x="359" y="210490"/>
                  <a:pt x="359" y="209769"/>
                </a:cubicBezTo>
                <a:cubicBezTo>
                  <a:pt x="359" y="209769"/>
                  <a:pt x="359" y="209769"/>
                  <a:pt x="359" y="209408"/>
                </a:cubicBezTo>
                <a:cubicBezTo>
                  <a:pt x="718" y="209408"/>
                  <a:pt x="718" y="209408"/>
                  <a:pt x="718" y="209408"/>
                </a:cubicBezTo>
                <a:lnTo>
                  <a:pt x="24061" y="166878"/>
                </a:lnTo>
                <a:cubicBezTo>
                  <a:pt x="25139" y="165076"/>
                  <a:pt x="26575" y="164355"/>
                  <a:pt x="28371" y="164355"/>
                </a:cubicBezTo>
                <a:lnTo>
                  <a:pt x="58537" y="164355"/>
                </a:lnTo>
                <a:lnTo>
                  <a:pt x="58537" y="46856"/>
                </a:lnTo>
                <a:cubicBezTo>
                  <a:pt x="58537" y="38926"/>
                  <a:pt x="65001" y="32799"/>
                  <a:pt x="72543" y="32799"/>
                </a:cubicBezTo>
                <a:lnTo>
                  <a:pt x="91217" y="32799"/>
                </a:lnTo>
                <a:lnTo>
                  <a:pt x="91217" y="14057"/>
                </a:lnTo>
                <a:cubicBezTo>
                  <a:pt x="91217" y="6127"/>
                  <a:pt x="97681" y="0"/>
                  <a:pt x="105223" y="0"/>
                </a:cubicBezTo>
                <a:close/>
              </a:path>
            </a:pathLst>
          </a:custGeom>
          <a:solidFill>
            <a:schemeClr val="accent5">
              <a:lumMod val="50000"/>
            </a:schemeClr>
          </a:solidFill>
          <a:ln>
            <a:noFill/>
          </a:ln>
          <a:effectLst/>
        </p:spPr>
        <p:txBody>
          <a:bodyPr anchor="ctr"/>
          <a:lstStyle/>
          <a:p>
            <a:endParaRPr lang="en-GB" sz="567" dirty="0">
              <a:latin typeface="Lato Light" panose="020F0502020204030203" pitchFamily="34" charset="0"/>
            </a:endParaRPr>
          </a:p>
        </p:txBody>
      </p:sp>
      <p:sp>
        <p:nvSpPr>
          <p:cNvPr id="26" name="TextBox 41">
            <a:extLst>
              <a:ext uri="{FF2B5EF4-FFF2-40B4-BE49-F238E27FC236}">
                <a16:creationId xmlns="" xmlns:p14="http://schemas.microsoft.com/office/powerpoint/2010/main" xmlns:a16="http://schemas.microsoft.com/office/drawing/2014/main" id="{6B0BF179-44A5-482B-B397-B7485E22E86D}"/>
              </a:ext>
            </a:extLst>
          </p:cNvPr>
          <p:cNvSpPr txBox="1"/>
          <p:nvPr/>
        </p:nvSpPr>
        <p:spPr>
          <a:xfrm>
            <a:off x="4593383" y="4436708"/>
            <a:ext cx="813043"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Específicos</a:t>
            </a:r>
          </a:p>
        </p:txBody>
      </p:sp>
      <p:sp>
        <p:nvSpPr>
          <p:cNvPr id="27" name="Subtitle 2">
            <a:extLst>
              <a:ext uri="{FF2B5EF4-FFF2-40B4-BE49-F238E27FC236}">
                <a16:creationId xmlns="" xmlns:p14="http://schemas.microsoft.com/office/powerpoint/2010/main" xmlns:a16="http://schemas.microsoft.com/office/drawing/2014/main" id="{3967DA2D-296C-4DB0-B085-6039FBB19AB3}"/>
              </a:ext>
            </a:extLst>
          </p:cNvPr>
          <p:cNvSpPr txBox="1">
            <a:spLocks/>
          </p:cNvSpPr>
          <p:nvPr/>
        </p:nvSpPr>
        <p:spPr>
          <a:xfrm>
            <a:off x="4402660" y="4793069"/>
            <a:ext cx="1223648"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¿Qué es exactamente un indicador de éxito?</a:t>
            </a:r>
          </a:p>
        </p:txBody>
      </p:sp>
      <p:sp>
        <p:nvSpPr>
          <p:cNvPr id="28" name="TextBox 43">
            <a:extLst>
              <a:ext uri="{FF2B5EF4-FFF2-40B4-BE49-F238E27FC236}">
                <a16:creationId xmlns="" xmlns:p14="http://schemas.microsoft.com/office/powerpoint/2010/main" xmlns:a16="http://schemas.microsoft.com/office/drawing/2014/main" id="{E79B76C2-954F-4C61-B4E2-D4D282CCD4AB}"/>
              </a:ext>
            </a:extLst>
          </p:cNvPr>
          <p:cNvSpPr txBox="1"/>
          <p:nvPr/>
        </p:nvSpPr>
        <p:spPr>
          <a:xfrm>
            <a:off x="5877098" y="4454515"/>
            <a:ext cx="1158459"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Medible</a:t>
            </a:r>
          </a:p>
        </p:txBody>
      </p:sp>
      <p:sp>
        <p:nvSpPr>
          <p:cNvPr id="29" name="Subtitle 2">
            <a:extLst>
              <a:ext uri="{FF2B5EF4-FFF2-40B4-BE49-F238E27FC236}">
                <a16:creationId xmlns="" xmlns:p14="http://schemas.microsoft.com/office/powerpoint/2010/main" xmlns:a16="http://schemas.microsoft.com/office/drawing/2014/main" id="{0F94591D-6CEE-4FE4-A948-7BB16132991D}"/>
              </a:ext>
            </a:extLst>
          </p:cNvPr>
          <p:cNvSpPr txBox="1">
            <a:spLocks/>
          </p:cNvSpPr>
          <p:nvPr/>
        </p:nvSpPr>
        <p:spPr>
          <a:xfrm>
            <a:off x="5908387" y="4793069"/>
            <a:ext cx="1121450"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¿Puede hacer un seguimiento físico de sus KPI?</a:t>
            </a:r>
          </a:p>
        </p:txBody>
      </p:sp>
      <p:sp>
        <p:nvSpPr>
          <p:cNvPr id="30" name="TextBox 45">
            <a:extLst>
              <a:ext uri="{FF2B5EF4-FFF2-40B4-BE49-F238E27FC236}">
                <a16:creationId xmlns="" xmlns:p14="http://schemas.microsoft.com/office/powerpoint/2010/main" xmlns:a16="http://schemas.microsoft.com/office/drawing/2014/main" id="{8EAED0BE-32FD-4142-A08B-27DCA924FB42}"/>
              </a:ext>
            </a:extLst>
          </p:cNvPr>
          <p:cNvSpPr txBox="1"/>
          <p:nvPr/>
        </p:nvSpPr>
        <p:spPr>
          <a:xfrm>
            <a:off x="7187674" y="4449852"/>
            <a:ext cx="1076706"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Realizable</a:t>
            </a:r>
          </a:p>
        </p:txBody>
      </p:sp>
      <p:sp>
        <p:nvSpPr>
          <p:cNvPr id="31" name="Subtitle 2">
            <a:extLst>
              <a:ext uri="{FF2B5EF4-FFF2-40B4-BE49-F238E27FC236}">
                <a16:creationId xmlns="" xmlns:p14="http://schemas.microsoft.com/office/powerpoint/2010/main" xmlns:a16="http://schemas.microsoft.com/office/drawing/2014/main" id="{92868466-5B92-43B2-B057-1F4B9B106870}"/>
              </a:ext>
            </a:extLst>
          </p:cNvPr>
          <p:cNvSpPr txBox="1">
            <a:spLocks/>
          </p:cNvSpPr>
          <p:nvPr/>
        </p:nvSpPr>
        <p:spPr>
          <a:xfrm>
            <a:off x="7236005" y="4793069"/>
            <a:ext cx="1076705"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¿Son sus KPIs realistas?</a:t>
            </a:r>
          </a:p>
        </p:txBody>
      </p:sp>
      <p:sp>
        <p:nvSpPr>
          <p:cNvPr id="32" name="TextBox 47">
            <a:extLst>
              <a:ext uri="{FF2B5EF4-FFF2-40B4-BE49-F238E27FC236}">
                <a16:creationId xmlns="" xmlns:p14="http://schemas.microsoft.com/office/powerpoint/2010/main" xmlns:a16="http://schemas.microsoft.com/office/drawing/2014/main" id="{A6C2E843-20ED-491E-B966-8ED96986EB49}"/>
              </a:ext>
            </a:extLst>
          </p:cNvPr>
          <p:cNvSpPr txBox="1"/>
          <p:nvPr/>
        </p:nvSpPr>
        <p:spPr>
          <a:xfrm>
            <a:off x="8671294" y="4449852"/>
            <a:ext cx="891142"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Relevante</a:t>
            </a:r>
          </a:p>
        </p:txBody>
      </p:sp>
      <p:sp>
        <p:nvSpPr>
          <p:cNvPr id="34" name="Subtitle 2">
            <a:extLst>
              <a:ext uri="{FF2B5EF4-FFF2-40B4-BE49-F238E27FC236}">
                <a16:creationId xmlns="" xmlns:p14="http://schemas.microsoft.com/office/powerpoint/2010/main" xmlns:a16="http://schemas.microsoft.com/office/drawing/2014/main" id="{BB941C8E-29A9-40DA-B4E7-1275685256F1}"/>
              </a:ext>
            </a:extLst>
          </p:cNvPr>
          <p:cNvSpPr txBox="1">
            <a:spLocks/>
          </p:cNvSpPr>
          <p:nvPr/>
        </p:nvSpPr>
        <p:spPr>
          <a:xfrm>
            <a:off x="8396472" y="4788406"/>
            <a:ext cx="1485798"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¿Reflejan sus KPI los objetivos generales de la empresa?</a:t>
            </a:r>
          </a:p>
        </p:txBody>
      </p:sp>
      <p:sp>
        <p:nvSpPr>
          <p:cNvPr id="35" name="TextBox 49">
            <a:extLst>
              <a:ext uri="{FF2B5EF4-FFF2-40B4-BE49-F238E27FC236}">
                <a16:creationId xmlns="" xmlns:p14="http://schemas.microsoft.com/office/powerpoint/2010/main" xmlns:a16="http://schemas.microsoft.com/office/drawing/2014/main" id="{8791C68F-D030-4B6D-BB10-DBE2FE0EBEFC}"/>
              </a:ext>
            </a:extLst>
          </p:cNvPr>
          <p:cNvSpPr txBox="1"/>
          <p:nvPr/>
        </p:nvSpPr>
        <p:spPr>
          <a:xfrm>
            <a:off x="9934868" y="4344375"/>
            <a:ext cx="1334733" cy="523220"/>
          </a:xfrm>
          <a:prstGeom prst="rect">
            <a:avLst/>
          </a:prstGeom>
          <a:noFill/>
        </p:spPr>
        <p:txBody>
          <a:bodyPr wrap="square" rtlCol="0" anchor="ctr" anchorCtr="0">
            <a:spAutoFit/>
          </a:bodyPr>
          <a:lstStyle/>
          <a:p>
            <a:pPr algn="ctr"/>
            <a:r>
              <a:rPr lang="en-GB" sz="1400" b="1" dirty="0">
                <a:solidFill>
                  <a:schemeClr val="bg1"/>
                </a:solidFill>
                <a:latin typeface="+mj-lt"/>
                <a:ea typeface="League Spartan" charset="0"/>
                <a:cs typeface="Poppins" pitchFamily="2" charset="77"/>
              </a:rPr>
              <a:t>Tiempo </a:t>
            </a:r>
            <a:br>
              <a:rPr lang="en-GB" sz="1400" b="1" dirty="0">
                <a:solidFill>
                  <a:schemeClr val="bg1"/>
                </a:solidFill>
                <a:latin typeface="+mj-lt"/>
                <a:ea typeface="League Spartan" charset="0"/>
                <a:cs typeface="Poppins" pitchFamily="2" charset="77"/>
              </a:rPr>
            </a:br>
            <a:r>
              <a:rPr lang="en-GB" sz="1400" b="1" dirty="0">
                <a:solidFill>
                  <a:schemeClr val="bg1"/>
                </a:solidFill>
                <a:latin typeface="+mj-lt"/>
                <a:ea typeface="League Spartan" charset="0"/>
                <a:cs typeface="Poppins" pitchFamily="2" charset="77"/>
              </a:rPr>
              <a:t>Enmarcado</a:t>
            </a:r>
          </a:p>
        </p:txBody>
      </p:sp>
      <p:sp>
        <p:nvSpPr>
          <p:cNvPr id="36" name="Subtitle 2">
            <a:extLst>
              <a:ext uri="{FF2B5EF4-FFF2-40B4-BE49-F238E27FC236}">
                <a16:creationId xmlns="" xmlns:p14="http://schemas.microsoft.com/office/powerpoint/2010/main" xmlns:a16="http://schemas.microsoft.com/office/drawing/2014/main" id="{A0FB2D89-8937-402C-9391-6D7BA543FE59}"/>
              </a:ext>
            </a:extLst>
          </p:cNvPr>
          <p:cNvSpPr txBox="1">
            <a:spLocks/>
          </p:cNvSpPr>
          <p:nvPr/>
        </p:nvSpPr>
        <p:spPr>
          <a:xfrm>
            <a:off x="9944739" y="4932731"/>
            <a:ext cx="1391367" cy="527075"/>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¿Cuándo deben cumplirse los KPI?</a:t>
            </a:r>
          </a:p>
        </p:txBody>
      </p:sp>
    </p:spTree>
    <p:extLst>
      <p:ext uri="{BB962C8B-B14F-4D97-AF65-F5344CB8AC3E}">
        <p14:creationId xmlns:p14="http://schemas.microsoft.com/office/powerpoint/2010/main" val="3698593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p14="http://schemas.microsoft.com/office/powerpoint/2010/main" xmlns:a16="http://schemas.microsoft.com/office/drawing/2014/main" id="{668B5DD8-D293-3C49-9045-546E836A25BC}"/>
              </a:ext>
            </a:extLst>
          </p:cNvPr>
          <p:cNvSpPr/>
          <p:nvPr/>
        </p:nvSpPr>
        <p:spPr>
          <a:xfrm>
            <a:off x="4761061" y="3828607"/>
            <a:ext cx="5515268" cy="4271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Rectangle 5">
            <a:extLst>
              <a:ext uri="{FF2B5EF4-FFF2-40B4-BE49-F238E27FC236}">
                <a16:creationId xmlns="" xmlns:p14="http://schemas.microsoft.com/office/powerpoint/2010/main" xmlns:a16="http://schemas.microsoft.com/office/drawing/2014/main" id="{C2A1629A-B9C8-F345-9A05-CCA00FE9520A}"/>
              </a:ext>
            </a:extLst>
          </p:cNvPr>
          <p:cNvSpPr/>
          <p:nvPr/>
        </p:nvSpPr>
        <p:spPr>
          <a:xfrm>
            <a:off x="4761061" y="5154039"/>
            <a:ext cx="5515268" cy="4271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Rectangle 6">
            <a:extLst>
              <a:ext uri="{FF2B5EF4-FFF2-40B4-BE49-F238E27FC236}">
                <a16:creationId xmlns="" xmlns:p14="http://schemas.microsoft.com/office/powerpoint/2010/main" xmlns:a16="http://schemas.microsoft.com/office/drawing/2014/main" id="{CFA03B77-B87E-0547-863D-083B13CE3462}"/>
              </a:ext>
            </a:extLst>
          </p:cNvPr>
          <p:cNvSpPr/>
          <p:nvPr/>
        </p:nvSpPr>
        <p:spPr>
          <a:xfrm>
            <a:off x="4761061" y="4712228"/>
            <a:ext cx="5515268" cy="4271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 name="Rectangle 7">
            <a:extLst>
              <a:ext uri="{FF2B5EF4-FFF2-40B4-BE49-F238E27FC236}">
                <a16:creationId xmlns="" xmlns:p14="http://schemas.microsoft.com/office/powerpoint/2010/main" xmlns:a16="http://schemas.microsoft.com/office/drawing/2014/main" id="{47963D86-0F95-4B49-AE36-19E9813C2B0A}"/>
              </a:ext>
            </a:extLst>
          </p:cNvPr>
          <p:cNvSpPr/>
          <p:nvPr/>
        </p:nvSpPr>
        <p:spPr>
          <a:xfrm>
            <a:off x="4761061" y="4270417"/>
            <a:ext cx="5515268" cy="427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 xmlns:p14="http://schemas.microsoft.com/office/powerpoint/2010/main" xmlns:a16="http://schemas.microsoft.com/office/drawing/2014/main" id="{95A9E03E-60D2-B549-B39B-5FFDC0FD8559}"/>
              </a:ext>
            </a:extLst>
          </p:cNvPr>
          <p:cNvSpPr/>
          <p:nvPr/>
        </p:nvSpPr>
        <p:spPr>
          <a:xfrm rot="5400000">
            <a:off x="9259537" y="3106032"/>
            <a:ext cx="3506293" cy="144398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10" name="Rectangle 9">
            <a:extLst>
              <a:ext uri="{FF2B5EF4-FFF2-40B4-BE49-F238E27FC236}">
                <a16:creationId xmlns="" xmlns:p14="http://schemas.microsoft.com/office/powerpoint/2010/main" xmlns:a16="http://schemas.microsoft.com/office/drawing/2014/main" id="{AE0281BD-F195-B248-842C-5A4E5F7F3258}"/>
              </a:ext>
            </a:extLst>
          </p:cNvPr>
          <p:cNvSpPr/>
          <p:nvPr/>
        </p:nvSpPr>
        <p:spPr>
          <a:xfrm>
            <a:off x="4761061" y="2074036"/>
            <a:ext cx="1090706" cy="17398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Rectangle 10">
            <a:extLst>
              <a:ext uri="{FF2B5EF4-FFF2-40B4-BE49-F238E27FC236}">
                <a16:creationId xmlns="" xmlns:p14="http://schemas.microsoft.com/office/powerpoint/2010/main" xmlns:a16="http://schemas.microsoft.com/office/drawing/2014/main" id="{C5E25236-D0E0-134F-A946-510996F2D828}"/>
              </a:ext>
            </a:extLst>
          </p:cNvPr>
          <p:cNvSpPr/>
          <p:nvPr/>
        </p:nvSpPr>
        <p:spPr>
          <a:xfrm>
            <a:off x="5864218" y="2074036"/>
            <a:ext cx="1090706" cy="17398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2" name="Rectangle 11">
            <a:extLst>
              <a:ext uri="{FF2B5EF4-FFF2-40B4-BE49-F238E27FC236}">
                <a16:creationId xmlns="" xmlns:p14="http://schemas.microsoft.com/office/powerpoint/2010/main" xmlns:a16="http://schemas.microsoft.com/office/drawing/2014/main" id="{600FEF20-8201-E245-8314-A9ABACEAFE64}"/>
              </a:ext>
            </a:extLst>
          </p:cNvPr>
          <p:cNvSpPr/>
          <p:nvPr/>
        </p:nvSpPr>
        <p:spPr>
          <a:xfrm>
            <a:off x="6967376" y="2074036"/>
            <a:ext cx="1090706" cy="1739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Rectangle 12">
            <a:extLst>
              <a:ext uri="{FF2B5EF4-FFF2-40B4-BE49-F238E27FC236}">
                <a16:creationId xmlns="" xmlns:p14="http://schemas.microsoft.com/office/powerpoint/2010/main" xmlns:a16="http://schemas.microsoft.com/office/drawing/2014/main" id="{2C50F139-CD66-D54F-B95F-6FB1CA1C143F}"/>
              </a:ext>
            </a:extLst>
          </p:cNvPr>
          <p:cNvSpPr/>
          <p:nvPr/>
        </p:nvSpPr>
        <p:spPr>
          <a:xfrm>
            <a:off x="8075147" y="2074036"/>
            <a:ext cx="1090706" cy="17398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Rectangle 13">
            <a:extLst>
              <a:ext uri="{FF2B5EF4-FFF2-40B4-BE49-F238E27FC236}">
                <a16:creationId xmlns="" xmlns:p14="http://schemas.microsoft.com/office/powerpoint/2010/main" xmlns:a16="http://schemas.microsoft.com/office/drawing/2014/main" id="{4F75346C-217C-274E-8381-3EB6CF3A43A0}"/>
              </a:ext>
            </a:extLst>
          </p:cNvPr>
          <p:cNvSpPr/>
          <p:nvPr/>
        </p:nvSpPr>
        <p:spPr>
          <a:xfrm flipH="1">
            <a:off x="9184073" y="2074878"/>
            <a:ext cx="1090706" cy="17398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14">
            <a:extLst>
              <a:ext uri="{FF2B5EF4-FFF2-40B4-BE49-F238E27FC236}">
                <a16:creationId xmlns="" xmlns:p14="http://schemas.microsoft.com/office/powerpoint/2010/main" xmlns:a16="http://schemas.microsoft.com/office/drawing/2014/main" id="{D7F27CCE-B186-754B-8815-28E29C0D5B71}"/>
              </a:ext>
            </a:extLst>
          </p:cNvPr>
          <p:cNvSpPr txBox="1"/>
          <p:nvPr/>
        </p:nvSpPr>
        <p:spPr>
          <a:xfrm>
            <a:off x="6449332" y="3876317"/>
            <a:ext cx="2138727"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INFRAESTRUCTURA FIRME</a:t>
            </a:r>
          </a:p>
        </p:txBody>
      </p:sp>
      <p:sp>
        <p:nvSpPr>
          <p:cNvPr id="16" name="TextBox 15">
            <a:extLst>
              <a:ext uri="{FF2B5EF4-FFF2-40B4-BE49-F238E27FC236}">
                <a16:creationId xmlns="" xmlns:p14="http://schemas.microsoft.com/office/powerpoint/2010/main" xmlns:a16="http://schemas.microsoft.com/office/drawing/2014/main" id="{D1B882DB-0A55-1C4B-91F8-1B7C9D84C8EC}"/>
              </a:ext>
            </a:extLst>
          </p:cNvPr>
          <p:cNvSpPr txBox="1"/>
          <p:nvPr/>
        </p:nvSpPr>
        <p:spPr>
          <a:xfrm>
            <a:off x="5965322" y="4316799"/>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GESTIÓN DE RECURSOS HUMANOS</a:t>
            </a:r>
          </a:p>
        </p:txBody>
      </p:sp>
      <p:sp>
        <p:nvSpPr>
          <p:cNvPr id="17" name="TextBox 16">
            <a:extLst>
              <a:ext uri="{FF2B5EF4-FFF2-40B4-BE49-F238E27FC236}">
                <a16:creationId xmlns="" xmlns:p14="http://schemas.microsoft.com/office/powerpoint/2010/main" xmlns:a16="http://schemas.microsoft.com/office/drawing/2014/main" id="{B531C930-A55B-4942-88B3-8148C565A229}"/>
              </a:ext>
            </a:extLst>
          </p:cNvPr>
          <p:cNvSpPr txBox="1"/>
          <p:nvPr/>
        </p:nvSpPr>
        <p:spPr>
          <a:xfrm>
            <a:off x="6200354" y="4757847"/>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DESARROLLO TECNOLÓGICO</a:t>
            </a:r>
          </a:p>
        </p:txBody>
      </p:sp>
      <p:sp>
        <p:nvSpPr>
          <p:cNvPr id="18" name="TextBox 17">
            <a:extLst>
              <a:ext uri="{FF2B5EF4-FFF2-40B4-BE49-F238E27FC236}">
                <a16:creationId xmlns="" xmlns:p14="http://schemas.microsoft.com/office/powerpoint/2010/main" xmlns:a16="http://schemas.microsoft.com/office/drawing/2014/main" id="{CDAFA206-01A3-3D44-A864-F6FCF1509F0A}"/>
              </a:ext>
            </a:extLst>
          </p:cNvPr>
          <p:cNvSpPr txBox="1"/>
          <p:nvPr/>
        </p:nvSpPr>
        <p:spPr>
          <a:xfrm>
            <a:off x="6775735" y="5198986"/>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CONTRATACIÓN</a:t>
            </a:r>
          </a:p>
        </p:txBody>
      </p:sp>
      <p:sp>
        <p:nvSpPr>
          <p:cNvPr id="24" name="TextBox 23">
            <a:extLst>
              <a:ext uri="{FF2B5EF4-FFF2-40B4-BE49-F238E27FC236}">
                <a16:creationId xmlns="" xmlns:p14="http://schemas.microsoft.com/office/powerpoint/2010/main" xmlns:a16="http://schemas.microsoft.com/office/drawing/2014/main" id="{6364AF97-3672-7945-8A22-5A09BAC01B48}"/>
              </a:ext>
            </a:extLst>
          </p:cNvPr>
          <p:cNvSpPr txBox="1"/>
          <p:nvPr/>
        </p:nvSpPr>
        <p:spPr>
          <a:xfrm>
            <a:off x="10485256" y="3644653"/>
            <a:ext cx="809197"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VALORES</a:t>
            </a:r>
          </a:p>
        </p:txBody>
      </p:sp>
      <p:sp>
        <p:nvSpPr>
          <p:cNvPr id="26" name="TextBox 25">
            <a:extLst>
              <a:ext uri="{FF2B5EF4-FFF2-40B4-BE49-F238E27FC236}">
                <a16:creationId xmlns="" xmlns:p14="http://schemas.microsoft.com/office/powerpoint/2010/main" xmlns:a16="http://schemas.microsoft.com/office/drawing/2014/main" id="{818A64A4-2129-024B-9503-54D4D0FE5350}"/>
              </a:ext>
            </a:extLst>
          </p:cNvPr>
          <p:cNvSpPr txBox="1"/>
          <p:nvPr/>
        </p:nvSpPr>
        <p:spPr>
          <a:xfrm>
            <a:off x="6577154" y="5614938"/>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ACTIVIDADES DE APOYO</a:t>
            </a:r>
          </a:p>
        </p:txBody>
      </p:sp>
      <p:sp>
        <p:nvSpPr>
          <p:cNvPr id="27" name="TextBox 26">
            <a:extLst>
              <a:ext uri="{FF2B5EF4-FFF2-40B4-BE49-F238E27FC236}">
                <a16:creationId xmlns="" xmlns:p14="http://schemas.microsoft.com/office/powerpoint/2010/main" xmlns:a16="http://schemas.microsoft.com/office/drawing/2014/main" id="{1E058791-5586-274C-9B24-3D7DEE2E2352}"/>
              </a:ext>
            </a:extLst>
          </p:cNvPr>
          <p:cNvSpPr txBox="1"/>
          <p:nvPr/>
        </p:nvSpPr>
        <p:spPr>
          <a:xfrm rot="16200000">
            <a:off x="3624280" y="2774706"/>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ACTIVIDADES PRINCIPALES</a:t>
            </a:r>
          </a:p>
        </p:txBody>
      </p:sp>
      <p:sp>
        <p:nvSpPr>
          <p:cNvPr id="19" name="TextBox 18">
            <a:extLst>
              <a:ext uri="{FF2B5EF4-FFF2-40B4-BE49-F238E27FC236}">
                <a16:creationId xmlns="" xmlns:p14="http://schemas.microsoft.com/office/powerpoint/2010/main" xmlns:a16="http://schemas.microsoft.com/office/drawing/2014/main" id="{E2CFC325-9881-3C40-AD5C-7F5AD7B4AAD7}"/>
              </a:ext>
            </a:extLst>
          </p:cNvPr>
          <p:cNvSpPr txBox="1"/>
          <p:nvPr/>
        </p:nvSpPr>
        <p:spPr>
          <a:xfrm>
            <a:off x="4794703" y="3063441"/>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LOGÍSTICA</a:t>
            </a:r>
          </a:p>
        </p:txBody>
      </p:sp>
      <p:sp>
        <p:nvSpPr>
          <p:cNvPr id="20" name="TextBox 19">
            <a:extLst>
              <a:ext uri="{FF2B5EF4-FFF2-40B4-BE49-F238E27FC236}">
                <a16:creationId xmlns="" xmlns:p14="http://schemas.microsoft.com/office/powerpoint/2010/main" xmlns:a16="http://schemas.microsoft.com/office/drawing/2014/main" id="{7DF77E87-A1EF-BC48-900A-4B681067B942}"/>
              </a:ext>
            </a:extLst>
          </p:cNvPr>
          <p:cNvSpPr txBox="1"/>
          <p:nvPr/>
        </p:nvSpPr>
        <p:spPr>
          <a:xfrm>
            <a:off x="5789048" y="3063440"/>
            <a:ext cx="1241045"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OPERACIONES</a:t>
            </a:r>
          </a:p>
        </p:txBody>
      </p:sp>
      <p:sp>
        <p:nvSpPr>
          <p:cNvPr id="21" name="TextBox 20">
            <a:extLst>
              <a:ext uri="{FF2B5EF4-FFF2-40B4-BE49-F238E27FC236}">
                <a16:creationId xmlns="" xmlns:p14="http://schemas.microsoft.com/office/powerpoint/2010/main" xmlns:a16="http://schemas.microsoft.com/office/drawing/2014/main" id="{E09D8E71-DE90-AC4D-ACC4-306FE0BDF232}"/>
              </a:ext>
            </a:extLst>
          </p:cNvPr>
          <p:cNvSpPr txBox="1"/>
          <p:nvPr/>
        </p:nvSpPr>
        <p:spPr>
          <a:xfrm>
            <a:off x="6922087" y="3063441"/>
            <a:ext cx="118013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SALIDA</a:t>
            </a:r>
          </a:p>
          <a:p>
            <a:pPr algn="ctr"/>
            <a:r>
              <a:rPr lang="en-GB" sz="1600" b="1" dirty="0">
                <a:solidFill>
                  <a:schemeClr val="bg1"/>
                </a:solidFill>
                <a:latin typeface="+mj-lt"/>
                <a:cs typeface="Poppins" pitchFamily="2" charset="77"/>
              </a:rPr>
              <a:t>LOGÍSTICA</a:t>
            </a:r>
          </a:p>
        </p:txBody>
      </p:sp>
      <p:sp>
        <p:nvSpPr>
          <p:cNvPr id="22" name="TextBox 21">
            <a:extLst>
              <a:ext uri="{FF2B5EF4-FFF2-40B4-BE49-F238E27FC236}">
                <a16:creationId xmlns="" xmlns:p14="http://schemas.microsoft.com/office/powerpoint/2010/main" xmlns:a16="http://schemas.microsoft.com/office/drawing/2014/main" id="{72260B90-DF48-144D-81C5-F47A515B5211}"/>
              </a:ext>
            </a:extLst>
          </p:cNvPr>
          <p:cNvSpPr txBox="1"/>
          <p:nvPr/>
        </p:nvSpPr>
        <p:spPr>
          <a:xfrm>
            <a:off x="8021369" y="3063441"/>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Y VENTAS</a:t>
            </a:r>
          </a:p>
        </p:txBody>
      </p:sp>
      <p:sp>
        <p:nvSpPr>
          <p:cNvPr id="23" name="TextBox 22">
            <a:extLst>
              <a:ext uri="{FF2B5EF4-FFF2-40B4-BE49-F238E27FC236}">
                <a16:creationId xmlns="" xmlns:p14="http://schemas.microsoft.com/office/powerpoint/2010/main" xmlns:a16="http://schemas.microsoft.com/office/drawing/2014/main" id="{D4A3768D-BCA4-0549-AEFD-564A198E1D37}"/>
              </a:ext>
            </a:extLst>
          </p:cNvPr>
          <p:cNvSpPr txBox="1"/>
          <p:nvPr/>
        </p:nvSpPr>
        <p:spPr>
          <a:xfrm>
            <a:off x="9299566" y="3063441"/>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SERVICIO</a:t>
            </a:r>
          </a:p>
        </p:txBody>
      </p:sp>
      <p:sp>
        <p:nvSpPr>
          <p:cNvPr id="28" name="Freeform 223">
            <a:extLst>
              <a:ext uri="{FF2B5EF4-FFF2-40B4-BE49-F238E27FC236}">
                <a16:creationId xmlns="" xmlns:p14="http://schemas.microsoft.com/office/powerpoint/2010/main" xmlns:a16="http://schemas.microsoft.com/office/drawing/2014/main" id="{B8A9B5B4-3214-4E43-9549-FB18AD575C06}"/>
              </a:ext>
            </a:extLst>
          </p:cNvPr>
          <p:cNvSpPr>
            <a:spLocks noChangeArrowheads="1"/>
          </p:cNvSpPr>
          <p:nvPr/>
        </p:nvSpPr>
        <p:spPr bwMode="auto">
          <a:xfrm>
            <a:off x="6172932" y="2636825"/>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 xmlns:p14="http://schemas.microsoft.com/office/powerpoint/2010/main" xmlns:a16="http://schemas.microsoft.com/office/drawing/2014/main" id="{2B17393F-CC91-6540-88A0-9C6B6E56EC5D}"/>
              </a:ext>
            </a:extLst>
          </p:cNvPr>
          <p:cNvSpPr>
            <a:spLocks noChangeArrowheads="1"/>
          </p:cNvSpPr>
          <p:nvPr/>
        </p:nvSpPr>
        <p:spPr bwMode="auto">
          <a:xfrm>
            <a:off x="5069341" y="2562876"/>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 xmlns:p14="http://schemas.microsoft.com/office/powerpoint/2010/main" xmlns:a16="http://schemas.microsoft.com/office/drawing/2014/main" id="{D35FAD08-4B86-6649-BB53-A37B31C9C97B}"/>
              </a:ext>
            </a:extLst>
          </p:cNvPr>
          <p:cNvSpPr>
            <a:spLocks noChangeArrowheads="1"/>
          </p:cNvSpPr>
          <p:nvPr/>
        </p:nvSpPr>
        <p:spPr bwMode="auto">
          <a:xfrm>
            <a:off x="7212256" y="2636824"/>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 xmlns:p14="http://schemas.microsoft.com/office/powerpoint/2010/main" xmlns:a16="http://schemas.microsoft.com/office/drawing/2014/main" id="{04D8BD78-F76A-544D-80CA-CB06C983A478}"/>
              </a:ext>
            </a:extLst>
          </p:cNvPr>
          <p:cNvSpPr>
            <a:spLocks noChangeArrowheads="1"/>
          </p:cNvSpPr>
          <p:nvPr/>
        </p:nvSpPr>
        <p:spPr bwMode="auto">
          <a:xfrm>
            <a:off x="8375207" y="2475891"/>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 xmlns:p14="http://schemas.microsoft.com/office/powerpoint/2010/main" xmlns:a16="http://schemas.microsoft.com/office/drawing/2014/main" id="{3AE6ABBE-9C51-DE42-AD95-AF580D4781C8}"/>
              </a:ext>
            </a:extLst>
          </p:cNvPr>
          <p:cNvSpPr>
            <a:spLocks noChangeArrowheads="1"/>
          </p:cNvSpPr>
          <p:nvPr/>
        </p:nvSpPr>
        <p:spPr bwMode="auto">
          <a:xfrm>
            <a:off x="9471850" y="2471565"/>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 xmlns:p14="http://schemas.microsoft.com/office/powerpoint/2010/main" xmlns:a16="http://schemas.microsoft.com/office/drawing/2014/main" id="{54644947-B337-2041-A69A-3907512B567E}"/>
              </a:ext>
            </a:extLst>
          </p:cNvPr>
          <p:cNvSpPr/>
          <p:nvPr/>
        </p:nvSpPr>
        <p:spPr>
          <a:xfrm>
            <a:off x="4761062" y="5698470"/>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 xmlns:p14="http://schemas.microsoft.com/office/powerpoint/2010/main" xmlns:a16="http://schemas.microsoft.com/office/drawing/2014/main" id="{EE06F482-6565-BD45-97E2-D4AD28CD35B1}"/>
              </a:ext>
            </a:extLst>
          </p:cNvPr>
          <p:cNvSpPr/>
          <p:nvPr/>
        </p:nvSpPr>
        <p:spPr>
          <a:xfrm>
            <a:off x="8456522" y="5698470"/>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1362860" y="686258"/>
            <a:ext cx="8852375" cy="697353"/>
          </a:xfrm>
        </p:spPr>
        <p:txBody>
          <a:bodyPr/>
          <a:lstStyle/>
          <a:p>
            <a:r>
              <a:rPr lang="en-GB" dirty="0"/>
              <a:t>Fuentes de información y áreas de búsqueda</a:t>
            </a:r>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63150" y="1878314"/>
            <a:ext cx="3995538" cy="46374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En el módulo 1 presentamos la cadena de valor (Porter) y la utilizamos para ilustrar las posibles causas de la crisis. </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Ahora queremos utilizar este concepto para profundizar en esa valiosa información para la detección temprana de crisis en todas las funciones empresariales. </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Casi todas las empresas disponen de una gran cantidad de información que también puede utilizarse para la detección precoz de crisis con poco coste adicional.</a:t>
            </a:r>
          </a:p>
        </p:txBody>
      </p:sp>
    </p:spTree>
    <p:extLst>
      <p:ext uri="{BB962C8B-B14F-4D97-AF65-F5344CB8AC3E}">
        <p14:creationId xmlns:p14="http://schemas.microsoft.com/office/powerpoint/2010/main" val="131514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1214425" y="301587"/>
            <a:ext cx="9087377" cy="1157100"/>
          </a:xfrm>
        </p:spPr>
        <p:txBody>
          <a:bodyPr>
            <a:normAutofit lnSpcReduction="10000"/>
          </a:bodyPr>
          <a:lstStyle/>
          <a:p>
            <a:r>
              <a:rPr lang="en-GB" b="1" dirty="0">
                <a:latin typeface="+mj-lt"/>
              </a:rPr>
              <a:t>Infraestructura: </a:t>
            </a:r>
          </a:p>
          <a:p>
            <a:r>
              <a:rPr lang="en-GB" dirty="0">
                <a:latin typeface="+mj-lt"/>
              </a:rPr>
              <a:t>Indicadores clave de rendimiento (riesgo)</a:t>
            </a:r>
          </a:p>
          <a:p>
            <a:endParaRPr lang="en-GB" dirty="0"/>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130439" y="1844292"/>
            <a:ext cx="3788523" cy="514530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150" dirty="0">
                <a:solidFill>
                  <a:srgbClr val="44546A"/>
                </a:solidFill>
                <a:latin typeface="+mj-lt"/>
                <a:ea typeface="Open Sans Light" panose="020B0306030504020204" pitchFamily="34" charset="0"/>
                <a:cs typeface="Open Sans Light" panose="020B0306030504020204" pitchFamily="34" charset="0"/>
              </a:rPr>
              <a:t>Hay una serie de ratios que sirven para indicar las crisis en una fase temprana, o que pueden ayudar a prevenirlas. Esto es especialmente cierto si los ratios se analizan regularmente a lo largo del tiempo y se tiene en cuenta la evolución.</a:t>
            </a:r>
          </a:p>
          <a:p>
            <a:pPr marL="285750" indent="-285750" algn="l">
              <a:lnSpc>
                <a:spcPct val="100000"/>
              </a:lnSpc>
              <a:spcBef>
                <a:spcPts val="600"/>
              </a:spcBef>
              <a:buFont typeface="Wingdings" panose="05000000000000000000" pitchFamily="2" charset="2"/>
              <a:buChar char="à"/>
            </a:pPr>
            <a:r>
              <a:rPr lang="en-GB" sz="2150" i="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La información necesaria para determinar estos ratios está disponible en casi todas las empresas sin esfuerzo adicional o puede adquirirse con poco esfuerzo.</a:t>
            </a:r>
          </a:p>
          <a:p>
            <a:pPr algn="l">
              <a:lnSpc>
                <a:spcPct val="100000"/>
              </a:lnSpc>
              <a:spcBef>
                <a:spcPts val="600"/>
              </a:spcBef>
            </a:pPr>
            <a:endParaRPr lang="en-GB" sz="1800" i="1"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 xmlns:p14="http://schemas.microsoft.com/office/powerpoint/2010/main" xmlns:a16="http://schemas.microsoft.com/office/drawing/2014/main" id="{57C341CB-3A92-471A-B866-F924CB1CD035}"/>
              </a:ext>
            </a:extLst>
          </p:cNvPr>
          <p:cNvPicPr>
            <a:picLocks noChangeAspect="1"/>
          </p:cNvPicPr>
          <p:nvPr/>
        </p:nvPicPr>
        <p:blipFill>
          <a:blip r:embed="rId3"/>
          <a:stretch>
            <a:fillRect/>
          </a:stretch>
        </p:blipFill>
        <p:spPr>
          <a:xfrm>
            <a:off x="9366021" y="133439"/>
            <a:ext cx="2704551" cy="1440173"/>
          </a:xfrm>
          <a:prstGeom prst="rect">
            <a:avLst/>
          </a:prstGeom>
        </p:spPr>
      </p:pic>
      <p:sp>
        <p:nvSpPr>
          <p:cNvPr id="10" name="TextBox 12">
            <a:extLst>
              <a:ext uri="{FF2B5EF4-FFF2-40B4-BE49-F238E27FC236}">
                <a16:creationId xmlns="" xmlns:p14="http://schemas.microsoft.com/office/powerpoint/2010/main" xmlns:a16="http://schemas.microsoft.com/office/drawing/2014/main" id="{6ECB5476-6E53-4902-AE75-86F4E4717A5A}"/>
              </a:ext>
            </a:extLst>
          </p:cNvPr>
          <p:cNvSpPr txBox="1"/>
          <p:nvPr/>
        </p:nvSpPr>
        <p:spPr>
          <a:xfrm>
            <a:off x="4334863" y="4175589"/>
            <a:ext cx="1989834" cy="2831544"/>
          </a:xfrm>
          <a:prstGeom prst="rect">
            <a:avLst/>
          </a:prstGeom>
          <a:noFill/>
        </p:spPr>
        <p:txBody>
          <a:bodyPr wrap="square" rtlCol="0" anchor="b" anchorCtr="0">
            <a:spAutoFit/>
          </a:bodyPr>
          <a:lstStyle/>
          <a:p>
            <a:r>
              <a:rPr lang="en-GB" b="1" dirty="0">
                <a:solidFill>
                  <a:srgbClr val="E64D92"/>
                </a:solidFill>
                <a:latin typeface="+mj-lt"/>
                <a:ea typeface="League Spartan" charset="0"/>
                <a:cs typeface="Poppins" pitchFamily="2" charset="77"/>
              </a:rPr>
              <a:t>Actividad</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Crecimiento de las ventas</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(DPO) Días de pago pendientes</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(DSO) Días de ventas pendientes</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(DIH) Días de existencias</a:t>
            </a:r>
          </a:p>
          <a:p>
            <a:endParaRPr lang="en-GB" sz="1600" b="1" dirty="0">
              <a:solidFill>
                <a:schemeClr val="tx2"/>
              </a:solidFill>
              <a:latin typeface="+mj-lt"/>
              <a:ea typeface="League Spartan" charset="0"/>
              <a:cs typeface="Poppins" pitchFamily="2" charset="77"/>
            </a:endParaRPr>
          </a:p>
        </p:txBody>
      </p:sp>
      <p:sp>
        <p:nvSpPr>
          <p:cNvPr id="12" name="TextBox 14">
            <a:extLst>
              <a:ext uri="{FF2B5EF4-FFF2-40B4-BE49-F238E27FC236}">
                <a16:creationId xmlns="" xmlns:p14="http://schemas.microsoft.com/office/powerpoint/2010/main" xmlns:a16="http://schemas.microsoft.com/office/drawing/2014/main" id="{41D2C424-FE98-48BD-B426-D5E02E38DB0F}"/>
              </a:ext>
            </a:extLst>
          </p:cNvPr>
          <p:cNvSpPr txBox="1"/>
          <p:nvPr/>
        </p:nvSpPr>
        <p:spPr>
          <a:xfrm>
            <a:off x="10182059" y="3955893"/>
            <a:ext cx="1879502" cy="2277547"/>
          </a:xfrm>
          <a:prstGeom prst="rect">
            <a:avLst/>
          </a:prstGeom>
          <a:noFill/>
        </p:spPr>
        <p:txBody>
          <a:bodyPr wrap="square" rtlCol="0" anchor="b" anchorCtr="0">
            <a:spAutoFit/>
          </a:bodyPr>
          <a:lstStyle/>
          <a:p>
            <a:r>
              <a:rPr lang="en-GB" sz="1600" b="1" dirty="0">
                <a:solidFill>
                  <a:srgbClr val="E64D92"/>
                </a:solidFill>
                <a:latin typeface="+mj-lt"/>
                <a:ea typeface="League Spartan" charset="0"/>
                <a:cs typeface="Poppins" pitchFamily="2" charset="77"/>
              </a:rPr>
              <a:t>Estructura de capital</a:t>
            </a:r>
          </a:p>
          <a:p>
            <a:pPr marL="171450" indent="-171450" algn="l">
              <a:buFont typeface="Arial" panose="020B0604020202020204" pitchFamily="34" charset="0"/>
              <a:buChar char="•"/>
            </a:pPr>
            <a:r>
              <a:rPr lang="en-GB" sz="1600" dirty="0">
                <a:solidFill>
                  <a:srgbClr val="44546A"/>
                </a:solidFill>
                <a:latin typeface="+mj-lt"/>
                <a:ea typeface="Lato Light" panose="020F0502020204030203" pitchFamily="34" charset="0"/>
                <a:cs typeface="Mukta ExtraLight" panose="020B0000000000000000" pitchFamily="34" charset="77"/>
              </a:rPr>
              <a:t>Ratio de capital</a:t>
            </a:r>
          </a:p>
          <a:p>
            <a:pPr marL="171450" indent="-171450" algn="l">
              <a:buFont typeface="Arial" panose="020B0604020202020204" pitchFamily="34" charset="0"/>
              <a:buChar char="•"/>
            </a:pPr>
            <a:r>
              <a:rPr lang="en-GB" sz="1600" dirty="0">
                <a:solidFill>
                  <a:srgbClr val="44546A"/>
                </a:solidFill>
                <a:latin typeface="+mj-lt"/>
                <a:ea typeface="Lato Light" panose="020F0502020204030203" pitchFamily="34" charset="0"/>
                <a:cs typeface="Mukta ExtraLight" panose="020B0000000000000000" pitchFamily="34" charset="77"/>
              </a:rPr>
              <a:t>Ratio de endeudamiento</a:t>
            </a:r>
          </a:p>
          <a:p>
            <a:pPr marL="171450" indent="-171450" algn="l">
              <a:buFont typeface="Arial" panose="020B0604020202020204" pitchFamily="34" charset="0"/>
              <a:buChar char="•"/>
            </a:pPr>
            <a:r>
              <a:rPr lang="en-GB" sz="1600" dirty="0">
                <a:solidFill>
                  <a:srgbClr val="44546A"/>
                </a:solidFill>
                <a:latin typeface="+mj-lt"/>
                <a:ea typeface="Lato Light" panose="020F0502020204030203" pitchFamily="34" charset="0"/>
                <a:cs typeface="Mukta ExtraLight" panose="020B0000000000000000" pitchFamily="34" charset="77"/>
              </a:rPr>
              <a:t>Endeudamiento neto</a:t>
            </a:r>
          </a:p>
          <a:p>
            <a:pPr marL="171450" indent="-171450" algn="l">
              <a:buFont typeface="Arial" panose="020B0604020202020204" pitchFamily="34" charset="0"/>
              <a:buChar char="•"/>
            </a:pPr>
            <a:r>
              <a:rPr lang="en-GB" sz="1600" dirty="0">
                <a:solidFill>
                  <a:srgbClr val="44546A"/>
                </a:solidFill>
                <a:latin typeface="+mj-lt"/>
                <a:ea typeface="Lato Light" panose="020F0502020204030203" pitchFamily="34" charset="0"/>
                <a:cs typeface="Mukta ExtraLight" panose="020B0000000000000000" pitchFamily="34" charset="77"/>
              </a:rPr>
              <a:t>Período de compromiso de capital</a:t>
            </a:r>
          </a:p>
          <a:p>
            <a:pPr marL="171450" indent="-171450" algn="l">
              <a:buFont typeface="Arial" panose="020B0604020202020204" pitchFamily="34" charset="0"/>
              <a:buChar char="•"/>
            </a:pPr>
            <a:r>
              <a:rPr lang="en-GB" sz="1400" dirty="0">
                <a:solidFill>
                  <a:srgbClr val="44546A"/>
                </a:solidFill>
                <a:latin typeface="+mj-lt"/>
                <a:ea typeface="Lato Light" panose="020F0502020204030203" pitchFamily="34" charset="0"/>
                <a:cs typeface="Mukta ExtraLight" panose="020B0000000000000000" pitchFamily="34" charset="77"/>
              </a:rPr>
              <a:t>Ratio </a:t>
            </a:r>
            <a:r>
              <a:rPr lang="en-GB" sz="1600" dirty="0">
                <a:solidFill>
                  <a:srgbClr val="44546A"/>
                </a:solidFill>
                <a:latin typeface="+mj-lt"/>
                <a:ea typeface="Lato Light" panose="020F0502020204030203" pitchFamily="34" charset="0"/>
                <a:cs typeface="Mukta ExtraLight" panose="020B0000000000000000" pitchFamily="34" charset="77"/>
              </a:rPr>
              <a:t>dinámico </a:t>
            </a:r>
            <a:r>
              <a:rPr lang="en-GB" sz="1400" dirty="0">
                <a:solidFill>
                  <a:srgbClr val="44546A"/>
                </a:solidFill>
                <a:latin typeface="+mj-lt"/>
                <a:ea typeface="Lato Light" panose="020F0502020204030203" pitchFamily="34" charset="0"/>
                <a:cs typeface="Mukta ExtraLight" panose="020B0000000000000000" pitchFamily="34" charset="77"/>
              </a:rPr>
              <a:t>de deuda-capital</a:t>
            </a:r>
          </a:p>
        </p:txBody>
      </p:sp>
      <p:sp>
        <p:nvSpPr>
          <p:cNvPr id="14" name="TextBox 16">
            <a:extLst>
              <a:ext uri="{FF2B5EF4-FFF2-40B4-BE49-F238E27FC236}">
                <a16:creationId xmlns="" xmlns:p14="http://schemas.microsoft.com/office/powerpoint/2010/main" xmlns:a16="http://schemas.microsoft.com/office/drawing/2014/main" id="{6C74A6AE-B54F-4CA2-A6A9-19AEF0B6C1BA}"/>
              </a:ext>
            </a:extLst>
          </p:cNvPr>
          <p:cNvSpPr txBox="1"/>
          <p:nvPr/>
        </p:nvSpPr>
        <p:spPr>
          <a:xfrm>
            <a:off x="4334863" y="1935032"/>
            <a:ext cx="2279888" cy="2154436"/>
          </a:xfrm>
          <a:prstGeom prst="rect">
            <a:avLst/>
          </a:prstGeom>
          <a:noFill/>
        </p:spPr>
        <p:txBody>
          <a:bodyPr wrap="square" rtlCol="0" anchor="b" anchorCtr="0">
            <a:spAutoFit/>
          </a:bodyPr>
          <a:lstStyle/>
          <a:p>
            <a:r>
              <a:rPr lang="en-GB" sz="2000" b="1" dirty="0">
                <a:solidFill>
                  <a:srgbClr val="E64D92"/>
                </a:solidFill>
                <a:latin typeface="+mj-lt"/>
                <a:ea typeface="League Spartan" charset="0"/>
                <a:cs typeface="Poppins" pitchFamily="2" charset="77"/>
              </a:rPr>
              <a:t>Liquidez</a:t>
            </a:r>
          </a:p>
          <a:p>
            <a:pPr marL="171450" indent="-171450" algn="l">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Ratio de rapidez</a:t>
            </a:r>
          </a:p>
          <a:p>
            <a:pPr marL="171450" indent="-171450" algn="l">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Capital de trabajo neto</a:t>
            </a:r>
          </a:p>
          <a:p>
            <a:pPr marL="171450" indent="-171450" algn="l">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Cuentas por pagar/cuentas por cobrar</a:t>
            </a:r>
          </a:p>
        </p:txBody>
      </p:sp>
      <p:sp>
        <p:nvSpPr>
          <p:cNvPr id="16" name="TextBox 18">
            <a:extLst>
              <a:ext uri="{FF2B5EF4-FFF2-40B4-BE49-F238E27FC236}">
                <a16:creationId xmlns="" xmlns:p14="http://schemas.microsoft.com/office/powerpoint/2010/main" xmlns:a16="http://schemas.microsoft.com/office/drawing/2014/main" id="{66D96F7B-9215-4B34-8207-1DFB7799FEFD}"/>
              </a:ext>
            </a:extLst>
          </p:cNvPr>
          <p:cNvSpPr txBox="1"/>
          <p:nvPr/>
        </p:nvSpPr>
        <p:spPr>
          <a:xfrm>
            <a:off x="10154079" y="1844292"/>
            <a:ext cx="1677159" cy="2277547"/>
          </a:xfrm>
          <a:prstGeom prst="rect">
            <a:avLst/>
          </a:prstGeom>
          <a:noFill/>
        </p:spPr>
        <p:txBody>
          <a:bodyPr wrap="square" rtlCol="0" anchor="b" anchorCtr="0">
            <a:spAutoFit/>
          </a:bodyPr>
          <a:lstStyle/>
          <a:p>
            <a:r>
              <a:rPr lang="en-GB" b="1" dirty="0">
                <a:solidFill>
                  <a:srgbClr val="E64D92"/>
                </a:solidFill>
                <a:latin typeface="+mj-lt"/>
                <a:ea typeface="League Spartan" charset="0"/>
                <a:cs typeface="Poppins" pitchFamily="2" charset="77"/>
              </a:rPr>
              <a:t>Estructura de costes</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Relación del coste de los materiales</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Ratio de despliegue de personal</a:t>
            </a:r>
          </a:p>
          <a:p>
            <a:endParaRPr lang="en-GB" sz="1400" b="1" dirty="0">
              <a:solidFill>
                <a:schemeClr val="tx2"/>
              </a:solidFill>
              <a:latin typeface="+mj-lt"/>
              <a:ea typeface="League Spartan" charset="0"/>
              <a:cs typeface="Poppins" pitchFamily="2" charset="77"/>
            </a:endParaRPr>
          </a:p>
        </p:txBody>
      </p:sp>
      <p:grpSp>
        <p:nvGrpSpPr>
          <p:cNvPr id="4" name="Gruppieren 3">
            <a:extLst>
              <a:ext uri="{FF2B5EF4-FFF2-40B4-BE49-F238E27FC236}">
                <a16:creationId xmlns="" xmlns:p14="http://schemas.microsoft.com/office/powerpoint/2010/main" xmlns:a16="http://schemas.microsoft.com/office/drawing/2014/main" id="{BCD130A8-CBB7-4C9B-8FAB-808E58CB3B5A}"/>
              </a:ext>
            </a:extLst>
          </p:cNvPr>
          <p:cNvGrpSpPr>
            <a:grpSpLocks noChangeAspect="1"/>
          </p:cNvGrpSpPr>
          <p:nvPr/>
        </p:nvGrpSpPr>
        <p:grpSpPr>
          <a:xfrm>
            <a:off x="6182491" y="2043314"/>
            <a:ext cx="3845127" cy="3845129"/>
            <a:chOff x="5509316" y="2289037"/>
            <a:chExt cx="3402767" cy="3402769"/>
          </a:xfrm>
        </p:grpSpPr>
        <p:sp>
          <p:nvSpPr>
            <p:cNvPr id="5" name="Freeform 55">
              <a:extLst>
                <a:ext uri="{FF2B5EF4-FFF2-40B4-BE49-F238E27FC236}">
                  <a16:creationId xmlns="" xmlns:p14="http://schemas.microsoft.com/office/powerpoint/2010/main" xmlns:a16="http://schemas.microsoft.com/office/drawing/2014/main" id="{34422DFA-8BA3-4CC1-B841-D17C8EE08B59}"/>
                </a:ext>
              </a:extLst>
            </p:cNvPr>
            <p:cNvSpPr/>
            <p:nvPr/>
          </p:nvSpPr>
          <p:spPr>
            <a:xfrm>
              <a:off x="5509316" y="2289037"/>
              <a:ext cx="1663277" cy="1663278"/>
            </a:xfrm>
            <a:custGeom>
              <a:avLst/>
              <a:gdLst>
                <a:gd name="connsiteX0" fmla="*/ 0 w 4434251"/>
                <a:gd name="connsiteY0" fmla="*/ 0 h 4434253"/>
                <a:gd name="connsiteX1" fmla="*/ 4434251 w 4434251"/>
                <a:gd name="connsiteY1" fmla="*/ 979570 h 4434253"/>
                <a:gd name="connsiteX2" fmla="*/ 4434251 w 4434251"/>
                <a:gd name="connsiteY2" fmla="*/ 2412618 h 4434253"/>
                <a:gd name="connsiteX3" fmla="*/ 4324008 w 4434251"/>
                <a:gd name="connsiteY3" fmla="*/ 2418185 h 4434253"/>
                <a:gd name="connsiteX4" fmla="*/ 2474661 w 4434251"/>
                <a:gd name="connsiteY4" fmla="*/ 4267532 h 4434253"/>
                <a:gd name="connsiteX5" fmla="*/ 2466242 w 4434251"/>
                <a:gd name="connsiteY5" fmla="*/ 4434253 h 4434253"/>
                <a:gd name="connsiteX6" fmla="*/ 979569 w 4434251"/>
                <a:gd name="connsiteY6" fmla="*/ 4434253 h 443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1" h="4434253">
                  <a:moveTo>
                    <a:pt x="0" y="0"/>
                  </a:moveTo>
                  <a:lnTo>
                    <a:pt x="4434251" y="979570"/>
                  </a:lnTo>
                  <a:lnTo>
                    <a:pt x="4434251" y="2412618"/>
                  </a:lnTo>
                  <a:lnTo>
                    <a:pt x="4324008" y="2418185"/>
                  </a:lnTo>
                  <a:cubicBezTo>
                    <a:pt x="3348899" y="2517213"/>
                    <a:pt x="2573689" y="3292424"/>
                    <a:pt x="2474661" y="4267532"/>
                  </a:cubicBezTo>
                  <a:lnTo>
                    <a:pt x="2466242" y="4434253"/>
                  </a:lnTo>
                  <a:lnTo>
                    <a:pt x="979569" y="44342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Freeform 57">
              <a:extLst>
                <a:ext uri="{FF2B5EF4-FFF2-40B4-BE49-F238E27FC236}">
                  <a16:creationId xmlns="" xmlns:p14="http://schemas.microsoft.com/office/powerpoint/2010/main" xmlns:a16="http://schemas.microsoft.com/office/drawing/2014/main" id="{9E1F4607-E215-4810-82A6-022CDFC8A969}"/>
                </a:ext>
              </a:extLst>
            </p:cNvPr>
            <p:cNvSpPr/>
            <p:nvPr/>
          </p:nvSpPr>
          <p:spPr>
            <a:xfrm>
              <a:off x="7248805" y="2289037"/>
              <a:ext cx="1663278" cy="1663278"/>
            </a:xfrm>
            <a:custGeom>
              <a:avLst/>
              <a:gdLst>
                <a:gd name="connsiteX0" fmla="*/ 4434254 w 4434254"/>
                <a:gd name="connsiteY0" fmla="*/ 0 h 4434252"/>
                <a:gd name="connsiteX1" fmla="*/ 3454684 w 4434254"/>
                <a:gd name="connsiteY1" fmla="*/ 4434252 h 4434252"/>
                <a:gd name="connsiteX2" fmla="*/ 1968016 w 4434254"/>
                <a:gd name="connsiteY2" fmla="*/ 4434252 h 4434252"/>
                <a:gd name="connsiteX3" fmla="*/ 1959597 w 4434254"/>
                <a:gd name="connsiteY3" fmla="*/ 4267530 h 4434252"/>
                <a:gd name="connsiteX4" fmla="*/ 110250 w 4434254"/>
                <a:gd name="connsiteY4" fmla="*/ 2418183 h 4434252"/>
                <a:gd name="connsiteX5" fmla="*/ 0 w 4434254"/>
                <a:gd name="connsiteY5" fmla="*/ 2412616 h 4434252"/>
                <a:gd name="connsiteX6" fmla="*/ 0 w 4434254"/>
                <a:gd name="connsiteY6" fmla="*/ 979569 h 44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4" h="4434252">
                  <a:moveTo>
                    <a:pt x="4434254" y="0"/>
                  </a:moveTo>
                  <a:lnTo>
                    <a:pt x="3454684" y="4434252"/>
                  </a:lnTo>
                  <a:lnTo>
                    <a:pt x="1968016" y="4434252"/>
                  </a:lnTo>
                  <a:lnTo>
                    <a:pt x="1959597" y="4267530"/>
                  </a:lnTo>
                  <a:cubicBezTo>
                    <a:pt x="1860570" y="3292422"/>
                    <a:pt x="1085359" y="2517211"/>
                    <a:pt x="110250" y="2418183"/>
                  </a:cubicBezTo>
                  <a:lnTo>
                    <a:pt x="0" y="2412616"/>
                  </a:lnTo>
                  <a:lnTo>
                    <a:pt x="0" y="9795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Freeform 61">
              <a:extLst>
                <a:ext uri="{FF2B5EF4-FFF2-40B4-BE49-F238E27FC236}">
                  <a16:creationId xmlns="" xmlns:p14="http://schemas.microsoft.com/office/powerpoint/2010/main" xmlns:a16="http://schemas.microsoft.com/office/drawing/2014/main" id="{A40B88C7-1B1C-4708-908D-38261B719183}"/>
                </a:ext>
              </a:extLst>
            </p:cNvPr>
            <p:cNvSpPr/>
            <p:nvPr/>
          </p:nvSpPr>
          <p:spPr>
            <a:xfrm>
              <a:off x="5509316" y="4028528"/>
              <a:ext cx="1663277" cy="1663278"/>
            </a:xfrm>
            <a:custGeom>
              <a:avLst/>
              <a:gdLst>
                <a:gd name="connsiteX0" fmla="*/ 979569 w 4434251"/>
                <a:gd name="connsiteY0" fmla="*/ 0 h 4434252"/>
                <a:gd name="connsiteX1" fmla="*/ 2471946 w 4434251"/>
                <a:gd name="connsiteY1" fmla="*/ 0 h 4434252"/>
                <a:gd name="connsiteX2" fmla="*/ 2474661 w 4434251"/>
                <a:gd name="connsiteY2" fmla="*/ 53772 h 4434252"/>
                <a:gd name="connsiteX3" fmla="*/ 4324008 w 4434251"/>
                <a:gd name="connsiteY3" fmla="*/ 1903119 h 4434252"/>
                <a:gd name="connsiteX4" fmla="*/ 4434251 w 4434251"/>
                <a:gd name="connsiteY4" fmla="*/ 1908686 h 4434252"/>
                <a:gd name="connsiteX5" fmla="*/ 4434251 w 4434251"/>
                <a:gd name="connsiteY5" fmla="*/ 3454683 h 4434252"/>
                <a:gd name="connsiteX6" fmla="*/ 0 w 4434251"/>
                <a:gd name="connsiteY6" fmla="*/ 4434252 h 44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1" h="4434252">
                  <a:moveTo>
                    <a:pt x="979569" y="0"/>
                  </a:moveTo>
                  <a:lnTo>
                    <a:pt x="2471946" y="0"/>
                  </a:lnTo>
                  <a:lnTo>
                    <a:pt x="2474661" y="53772"/>
                  </a:lnTo>
                  <a:cubicBezTo>
                    <a:pt x="2573689" y="1028881"/>
                    <a:pt x="3348899" y="1804091"/>
                    <a:pt x="4324008" y="1903119"/>
                  </a:cubicBezTo>
                  <a:lnTo>
                    <a:pt x="4434251" y="1908686"/>
                  </a:lnTo>
                  <a:lnTo>
                    <a:pt x="4434251" y="3454683"/>
                  </a:lnTo>
                  <a:lnTo>
                    <a:pt x="0" y="443425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 name="Freeform 59">
              <a:extLst>
                <a:ext uri="{FF2B5EF4-FFF2-40B4-BE49-F238E27FC236}">
                  <a16:creationId xmlns="" xmlns:p14="http://schemas.microsoft.com/office/powerpoint/2010/main" xmlns:a16="http://schemas.microsoft.com/office/drawing/2014/main" id="{7313B687-E934-438B-8A52-1B1BACBDE257}"/>
                </a:ext>
              </a:extLst>
            </p:cNvPr>
            <p:cNvSpPr/>
            <p:nvPr/>
          </p:nvSpPr>
          <p:spPr>
            <a:xfrm>
              <a:off x="7248805" y="4028528"/>
              <a:ext cx="1663278" cy="1663278"/>
            </a:xfrm>
            <a:custGeom>
              <a:avLst/>
              <a:gdLst>
                <a:gd name="connsiteX0" fmla="*/ 1962312 w 4434254"/>
                <a:gd name="connsiteY0" fmla="*/ 0 h 4434253"/>
                <a:gd name="connsiteX1" fmla="*/ 3454684 w 4434254"/>
                <a:gd name="connsiteY1" fmla="*/ 0 h 4434253"/>
                <a:gd name="connsiteX2" fmla="*/ 4434254 w 4434254"/>
                <a:gd name="connsiteY2" fmla="*/ 4434253 h 4434253"/>
                <a:gd name="connsiteX3" fmla="*/ 0 w 4434254"/>
                <a:gd name="connsiteY3" fmla="*/ 3454683 h 4434253"/>
                <a:gd name="connsiteX4" fmla="*/ 0 w 4434254"/>
                <a:gd name="connsiteY4" fmla="*/ 1908687 h 4434253"/>
                <a:gd name="connsiteX5" fmla="*/ 110250 w 4434254"/>
                <a:gd name="connsiteY5" fmla="*/ 1903120 h 4434253"/>
                <a:gd name="connsiteX6" fmla="*/ 1959597 w 4434254"/>
                <a:gd name="connsiteY6" fmla="*/ 53773 h 443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4" h="4434253">
                  <a:moveTo>
                    <a:pt x="1962312" y="0"/>
                  </a:moveTo>
                  <a:lnTo>
                    <a:pt x="3454684" y="0"/>
                  </a:lnTo>
                  <a:lnTo>
                    <a:pt x="4434254" y="4434253"/>
                  </a:lnTo>
                  <a:lnTo>
                    <a:pt x="0" y="3454683"/>
                  </a:lnTo>
                  <a:lnTo>
                    <a:pt x="0" y="1908687"/>
                  </a:lnTo>
                  <a:lnTo>
                    <a:pt x="110250" y="1903120"/>
                  </a:lnTo>
                  <a:cubicBezTo>
                    <a:pt x="1085359" y="1804092"/>
                    <a:pt x="1860570" y="1028882"/>
                    <a:pt x="1959597" y="537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Oval 62">
              <a:extLst>
                <a:ext uri="{FF2B5EF4-FFF2-40B4-BE49-F238E27FC236}">
                  <a16:creationId xmlns="" xmlns:p14="http://schemas.microsoft.com/office/powerpoint/2010/main" xmlns:a16="http://schemas.microsoft.com/office/drawing/2014/main" id="{593588CB-4037-4894-8625-D3C76F81F9E5}"/>
                </a:ext>
              </a:extLst>
            </p:cNvPr>
            <p:cNvSpPr/>
            <p:nvPr/>
          </p:nvSpPr>
          <p:spPr>
            <a:xfrm>
              <a:off x="6433541" y="3213264"/>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 name="Rechteck 1">
              <a:extLst>
                <a:ext uri="{FF2B5EF4-FFF2-40B4-BE49-F238E27FC236}">
                  <a16:creationId xmlns="" xmlns:p14="http://schemas.microsoft.com/office/powerpoint/2010/main" xmlns:a16="http://schemas.microsoft.com/office/drawing/2014/main" id="{2F594464-192C-441E-8AFD-DEFC26710EC0}"/>
                </a:ext>
              </a:extLst>
            </p:cNvPr>
            <p:cNvSpPr/>
            <p:nvPr/>
          </p:nvSpPr>
          <p:spPr>
            <a:xfrm>
              <a:off x="6369462" y="3266380"/>
              <a:ext cx="1682472" cy="1307370"/>
            </a:xfrm>
            <a:prstGeom prst="rect">
              <a:avLst/>
            </a:prstGeom>
          </p:spPr>
          <p:txBody>
            <a:bodyPr wrap="square">
              <a:spAutoFit/>
            </a:bodyPr>
            <a:lstStyle/>
            <a:p>
              <a:pPr algn="ctr">
                <a:spcBef>
                  <a:spcPts val="600"/>
                </a:spcBef>
              </a:pPr>
              <a:r>
                <a:rPr lang="en-GB" sz="1600" b="1" dirty="0">
                  <a:solidFill>
                    <a:srgbClr val="4472C4"/>
                  </a:solidFill>
                  <a:latin typeface="+mj-lt"/>
                </a:rPr>
                <a:t>Rentabilidad</a:t>
              </a:r>
            </a:p>
            <a:p>
              <a:pPr algn="ctr">
                <a:spcBef>
                  <a:spcPts val="600"/>
                </a:spcBef>
              </a:pPr>
              <a:r>
                <a:rPr lang="en-GB" sz="1600" b="1" dirty="0">
                  <a:solidFill>
                    <a:srgbClr val="4472C4"/>
                  </a:solidFill>
                  <a:latin typeface="+mj-lt"/>
                </a:rPr>
                <a:t>Rentabilidad operativa </a:t>
              </a:r>
            </a:p>
            <a:p>
              <a:pPr algn="ctr">
                <a:spcBef>
                  <a:spcPts val="600"/>
                </a:spcBef>
              </a:pPr>
              <a:r>
                <a:rPr lang="en-GB" sz="1600" b="1" dirty="0">
                  <a:solidFill>
                    <a:srgbClr val="4472C4"/>
                  </a:solidFill>
                  <a:latin typeface="+mj-lt"/>
                </a:rPr>
                <a:t>Retorno de la inversión (ROI)</a:t>
              </a:r>
            </a:p>
          </p:txBody>
        </p:sp>
      </p:grpSp>
    </p:spTree>
    <p:extLst>
      <p:ext uri="{BB962C8B-B14F-4D97-AF65-F5344CB8AC3E}">
        <p14:creationId xmlns:p14="http://schemas.microsoft.com/office/powerpoint/2010/main" val="223959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p14="http://schemas.microsoft.com/office/powerpoint/2010/main" xmlns:a16="http://schemas.microsoft.com/office/drawing/2014/main" id="{562838D1-CDDB-4866-97B5-C8EA24C6919C}"/>
              </a:ext>
            </a:extLst>
          </p:cNvPr>
          <p:cNvSpPr txBox="1"/>
          <p:nvPr/>
        </p:nvSpPr>
        <p:spPr>
          <a:xfrm>
            <a:off x="731021" y="2344581"/>
            <a:ext cx="5364980" cy="1323439"/>
          </a:xfrm>
          <a:prstGeom prst="rect">
            <a:avLst/>
          </a:prstGeom>
          <a:noFill/>
        </p:spPr>
        <p:txBody>
          <a:bodyPr wrap="square">
            <a:spAutoFit/>
          </a:bodyPr>
          <a:lstStyle/>
          <a:p>
            <a:r>
              <a:rPr lang="en-GB" sz="4000" dirty="0">
                <a:solidFill>
                  <a:schemeClr val="bg1"/>
                </a:solidFill>
              </a:rPr>
              <a:t>Los ratios financieros que debe conocer</a:t>
            </a:r>
          </a:p>
        </p:txBody>
      </p:sp>
    </p:spTree>
    <p:extLst>
      <p:ext uri="{BB962C8B-B14F-4D97-AF65-F5344CB8AC3E}">
        <p14:creationId xmlns:p14="http://schemas.microsoft.com/office/powerpoint/2010/main" val="2843376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1383116" y="678029"/>
            <a:ext cx="9087377" cy="916786"/>
          </a:xfrm>
        </p:spPr>
        <p:txBody>
          <a:bodyPr>
            <a:normAutofit fontScale="85000" lnSpcReduction="20000"/>
          </a:bodyPr>
          <a:lstStyle/>
          <a:p>
            <a:r>
              <a:rPr lang="en-GB" dirty="0">
                <a:latin typeface="+mj-lt"/>
              </a:rPr>
              <a:t>Los ratios financieros que debe conocer</a:t>
            </a:r>
          </a:p>
          <a:p>
            <a:r>
              <a:rPr lang="en-GB" dirty="0">
                <a:latin typeface="+mj-lt"/>
              </a:rPr>
              <a:t>1 de 2 diapositivas</a:t>
            </a:r>
          </a:p>
          <a:p>
            <a:endParaRPr lang="en-GB" dirty="0"/>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11555" y="1882387"/>
            <a:ext cx="2807846" cy="519146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44546A"/>
                </a:solidFill>
                <a:latin typeface="+mj-lt"/>
                <a:ea typeface="Open Sans Light" panose="020B0306030504020204" pitchFamily="34" charset="0"/>
                <a:cs typeface="Open Sans Light" panose="020B0306030504020204" pitchFamily="34" charset="0"/>
              </a:rPr>
              <a:t>Los ratios financieros proporcionan a las PYME formas de evaluar los resultados financieros de su empresa y les permiten compararlos con los de otras empresas de su sector.</a:t>
            </a:r>
          </a:p>
          <a:p>
            <a:pPr algn="l">
              <a:lnSpc>
                <a:spcPct val="100000"/>
              </a:lnSpc>
              <a:spcBef>
                <a:spcPts val="600"/>
              </a:spcBef>
            </a:pPr>
            <a:r>
              <a:rPr lang="en-GB" sz="1900" dirty="0">
                <a:solidFill>
                  <a:srgbClr val="44546A"/>
                </a:solidFill>
                <a:latin typeface="+mj-lt"/>
                <a:ea typeface="Open Sans Light" panose="020B0306030504020204" pitchFamily="34" charset="0"/>
                <a:cs typeface="Open Sans Light" panose="020B0306030504020204" pitchFamily="34" charset="0"/>
              </a:rPr>
              <a:t>Los ratios proporcionan análisis cuantitativos esenciales, identificando tendencias financieras positivas o negativas que permiten a las empresas crear y aplicar planes financieros y, si es necesario, corregir el rumbo a corto plazo.</a:t>
            </a:r>
          </a:p>
          <a:p>
            <a:pPr marL="285750" indent="-285750" algn="l">
              <a:lnSpc>
                <a:spcPct val="100000"/>
              </a:lnSpc>
              <a:spcBef>
                <a:spcPts val="600"/>
              </a:spcBef>
              <a:buFont typeface="Wingdings" panose="05000000000000000000" pitchFamily="2" charset="2"/>
              <a:buChar char="à"/>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 xmlns:p14="http://schemas.microsoft.com/office/powerpoint/2010/main" xmlns:a16="http://schemas.microsoft.com/office/drawing/2014/main" id="{57C341CB-3A92-471A-B866-F924CB1CD035}"/>
              </a:ext>
            </a:extLst>
          </p:cNvPr>
          <p:cNvPicPr>
            <a:picLocks noChangeAspect="1"/>
          </p:cNvPicPr>
          <p:nvPr/>
        </p:nvPicPr>
        <p:blipFill>
          <a:blip r:embed="rId3"/>
          <a:stretch>
            <a:fillRect/>
          </a:stretch>
        </p:blipFill>
        <p:spPr>
          <a:xfrm>
            <a:off x="8960100" y="226978"/>
            <a:ext cx="2827004" cy="1505379"/>
          </a:xfrm>
          <a:prstGeom prst="rect">
            <a:avLst/>
          </a:prstGeom>
        </p:spPr>
      </p:pic>
      <p:sp>
        <p:nvSpPr>
          <p:cNvPr id="6" name="Striped Right Arrow 6">
            <a:extLst>
              <a:ext uri="{FF2B5EF4-FFF2-40B4-BE49-F238E27FC236}">
                <a16:creationId xmlns="" xmlns:p14="http://schemas.microsoft.com/office/powerpoint/2010/main" xmlns:a16="http://schemas.microsoft.com/office/drawing/2014/main" id="{E2D71D5E-0CDF-4F4F-888C-8057ACB2FD7E}"/>
              </a:ext>
            </a:extLst>
          </p:cNvPr>
          <p:cNvSpPr/>
          <p:nvPr/>
        </p:nvSpPr>
        <p:spPr>
          <a:xfrm>
            <a:off x="3021734" y="2168299"/>
            <a:ext cx="1943046" cy="973274"/>
          </a:xfrm>
          <a:prstGeom prst="stripedRightArrow">
            <a:avLst>
              <a:gd name="adj1" fmla="val 100000"/>
              <a:gd name="adj2" fmla="val 50000"/>
            </a:avLst>
          </a:prstGeom>
          <a:solidFill>
            <a:srgbClr val="4472C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7" name="TextBox 7">
            <a:extLst>
              <a:ext uri="{FF2B5EF4-FFF2-40B4-BE49-F238E27FC236}">
                <a16:creationId xmlns="" xmlns:p14="http://schemas.microsoft.com/office/powerpoint/2010/main" xmlns:a16="http://schemas.microsoft.com/office/drawing/2014/main" id="{9D3F573F-33B9-4CE5-9A24-3948506585D1}"/>
              </a:ext>
            </a:extLst>
          </p:cNvPr>
          <p:cNvSpPr txBox="1"/>
          <p:nvPr/>
        </p:nvSpPr>
        <p:spPr>
          <a:xfrm>
            <a:off x="3268557" y="2279652"/>
            <a:ext cx="1282590" cy="707886"/>
          </a:xfrm>
          <a:prstGeom prst="rect">
            <a:avLst/>
          </a:prstGeom>
          <a:noFill/>
          <a:ln>
            <a:noFill/>
          </a:ln>
        </p:spPr>
        <p:txBody>
          <a:bodyPr wrap="square" rtlCol="0" anchor="ctr" anchorCtr="0">
            <a:spAutoFit/>
          </a:bodyPr>
          <a:lstStyle/>
          <a:p>
            <a:pPr algn="ctr"/>
            <a:r>
              <a:rPr lang="en-GB" sz="2000" b="1" dirty="0">
                <a:solidFill>
                  <a:schemeClr val="bg1"/>
                </a:solidFill>
                <a:latin typeface="+mj-lt"/>
                <a:ea typeface="League Spartan" charset="0"/>
                <a:cs typeface="Poppins" pitchFamily="2" charset="77"/>
              </a:rPr>
              <a:t>Ratios de apalancamiento</a:t>
            </a:r>
          </a:p>
        </p:txBody>
      </p:sp>
      <p:sp>
        <p:nvSpPr>
          <p:cNvPr id="22" name="Rectangle 8">
            <a:extLst>
              <a:ext uri="{FF2B5EF4-FFF2-40B4-BE49-F238E27FC236}">
                <a16:creationId xmlns="" xmlns:p14="http://schemas.microsoft.com/office/powerpoint/2010/main" xmlns:a16="http://schemas.microsoft.com/office/drawing/2014/main" id="{B4890EE1-8218-4402-B7D8-8AAB6E61A6B6}"/>
              </a:ext>
            </a:extLst>
          </p:cNvPr>
          <p:cNvSpPr/>
          <p:nvPr/>
        </p:nvSpPr>
        <p:spPr>
          <a:xfrm>
            <a:off x="5192458" y="1905058"/>
            <a:ext cx="6594646" cy="127699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2"/>
              </a:solidFill>
              <a:latin typeface="+mj-lt"/>
            </a:endParaRPr>
          </a:p>
        </p:txBody>
      </p:sp>
      <p:sp>
        <p:nvSpPr>
          <p:cNvPr id="23" name="Subtitle 2">
            <a:extLst>
              <a:ext uri="{FF2B5EF4-FFF2-40B4-BE49-F238E27FC236}">
                <a16:creationId xmlns="" xmlns:p14="http://schemas.microsoft.com/office/powerpoint/2010/main" xmlns:a16="http://schemas.microsoft.com/office/drawing/2014/main" id="{4EA87934-51A4-47C2-9E03-C04423168830}"/>
              </a:ext>
            </a:extLst>
          </p:cNvPr>
          <p:cNvSpPr txBox="1">
            <a:spLocks/>
          </p:cNvSpPr>
          <p:nvPr/>
        </p:nvSpPr>
        <p:spPr>
          <a:xfrm>
            <a:off x="5192491" y="1867048"/>
            <a:ext cx="6433576" cy="120418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dirty="0">
                <a:latin typeface="+mj-lt"/>
                <a:ea typeface="Lato Light" panose="020F0502020204030203" pitchFamily="34" charset="0"/>
                <a:cs typeface="Mukta ExtraLight" panose="020B0000000000000000" pitchFamily="34" charset="77"/>
              </a:rPr>
              <a:t>Los ratios de apalancamiento sirven para comparar los niveles de endeudamiento con respecto a los fondos propios de su PYME para financiar las operaciones y pueden ayudar a dar una idea de cómo afectarán los cambios en la producción a los ingresos, algo que merece la pena investigar antes de pedir un préstamo.</a:t>
            </a:r>
          </a:p>
        </p:txBody>
      </p:sp>
      <p:sp>
        <p:nvSpPr>
          <p:cNvPr id="8" name="Striped Right Arrow 35">
            <a:extLst>
              <a:ext uri="{FF2B5EF4-FFF2-40B4-BE49-F238E27FC236}">
                <a16:creationId xmlns="" xmlns:p14="http://schemas.microsoft.com/office/powerpoint/2010/main" xmlns:a16="http://schemas.microsoft.com/office/drawing/2014/main" id="{CD736739-3283-4AE2-8225-93D683091275}"/>
              </a:ext>
            </a:extLst>
          </p:cNvPr>
          <p:cNvSpPr/>
          <p:nvPr/>
        </p:nvSpPr>
        <p:spPr>
          <a:xfrm>
            <a:off x="3034390" y="3434131"/>
            <a:ext cx="1943046" cy="1043990"/>
          </a:xfrm>
          <a:prstGeom prst="stripedRightArrow">
            <a:avLst>
              <a:gd name="adj1" fmla="val 100000"/>
              <a:gd name="adj2" fmla="val 50000"/>
            </a:avLst>
          </a:prstGeom>
          <a:solidFill>
            <a:srgbClr val="E64D9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9" name="TextBox 36">
            <a:extLst>
              <a:ext uri="{FF2B5EF4-FFF2-40B4-BE49-F238E27FC236}">
                <a16:creationId xmlns="" xmlns:p14="http://schemas.microsoft.com/office/powerpoint/2010/main" xmlns:a16="http://schemas.microsoft.com/office/drawing/2014/main" id="{A6DE50E7-B078-43C0-AD32-19D7F7E81281}"/>
              </a:ext>
            </a:extLst>
          </p:cNvPr>
          <p:cNvSpPr txBox="1"/>
          <p:nvPr/>
        </p:nvSpPr>
        <p:spPr>
          <a:xfrm>
            <a:off x="3005042" y="3474342"/>
            <a:ext cx="1754255" cy="923330"/>
          </a:xfrm>
          <a:prstGeom prst="rect">
            <a:avLst/>
          </a:prstGeom>
          <a:noFill/>
          <a:ln>
            <a:noFill/>
          </a:ln>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Margen de beneficio bruto</a:t>
            </a:r>
            <a:br>
              <a:rPr lang="en-GB" b="1" dirty="0">
                <a:solidFill>
                  <a:schemeClr val="bg1"/>
                </a:solidFill>
                <a:latin typeface="+mj-lt"/>
                <a:ea typeface="League Spartan" charset="0"/>
                <a:cs typeface="Poppins" pitchFamily="2" charset="77"/>
              </a:rPr>
            </a:br>
            <a:r>
              <a:rPr lang="en-GB" b="1" dirty="0">
                <a:solidFill>
                  <a:schemeClr val="bg1"/>
                </a:solidFill>
                <a:latin typeface="+mj-lt"/>
                <a:ea typeface="League Spartan" charset="0"/>
                <a:cs typeface="Poppins" pitchFamily="2" charset="77"/>
              </a:rPr>
              <a:t>Ratio</a:t>
            </a:r>
          </a:p>
        </p:txBody>
      </p:sp>
      <p:sp>
        <p:nvSpPr>
          <p:cNvPr id="24" name="Rectangle 37">
            <a:extLst>
              <a:ext uri="{FF2B5EF4-FFF2-40B4-BE49-F238E27FC236}">
                <a16:creationId xmlns="" xmlns:p14="http://schemas.microsoft.com/office/powerpoint/2010/main" xmlns:a16="http://schemas.microsoft.com/office/drawing/2014/main" id="{7E88E01E-8D47-4D01-9A6B-4BAD2FF16C4E}"/>
              </a:ext>
            </a:extLst>
          </p:cNvPr>
          <p:cNvSpPr/>
          <p:nvPr/>
        </p:nvSpPr>
        <p:spPr>
          <a:xfrm>
            <a:off x="5192458" y="3355919"/>
            <a:ext cx="6594646" cy="12325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2"/>
              </a:solidFill>
              <a:latin typeface="+mj-lt"/>
            </a:endParaRPr>
          </a:p>
        </p:txBody>
      </p:sp>
      <p:sp>
        <p:nvSpPr>
          <p:cNvPr id="25" name="Subtitle 2">
            <a:extLst>
              <a:ext uri="{FF2B5EF4-FFF2-40B4-BE49-F238E27FC236}">
                <a16:creationId xmlns="" xmlns:p14="http://schemas.microsoft.com/office/powerpoint/2010/main" xmlns:a16="http://schemas.microsoft.com/office/drawing/2014/main" id="{13F48478-D020-46ED-8219-448CFCE67BD2}"/>
              </a:ext>
            </a:extLst>
          </p:cNvPr>
          <p:cNvSpPr txBox="1">
            <a:spLocks/>
          </p:cNvSpPr>
          <p:nvPr/>
        </p:nvSpPr>
        <p:spPr>
          <a:xfrm>
            <a:off x="5192491" y="3322773"/>
            <a:ext cx="6433576" cy="120418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dirty="0">
                <a:latin typeface="+mj-lt"/>
                <a:ea typeface="Lato Light" panose="020F0502020204030203" pitchFamily="34" charset="0"/>
                <a:cs typeface="Mukta ExtraLight" panose="020B0000000000000000" pitchFamily="34" charset="77"/>
              </a:rPr>
              <a:t>El ratio de beneficio bruto, o margen bruto, mide la cantidad de dinero que se obtiene de las ventas después de restar el coste de los bienes vendidos (COGS). El beneficio bruto te muestra cuánto dinero en euros gana tu empresa. </a:t>
            </a:r>
          </a:p>
        </p:txBody>
      </p:sp>
      <p:sp>
        <p:nvSpPr>
          <p:cNvPr id="10" name="Striped Right Arrow 48">
            <a:extLst>
              <a:ext uri="{FF2B5EF4-FFF2-40B4-BE49-F238E27FC236}">
                <a16:creationId xmlns="" xmlns:p14="http://schemas.microsoft.com/office/powerpoint/2010/main" xmlns:a16="http://schemas.microsoft.com/office/drawing/2014/main" id="{AAED2542-4036-4E7F-9DCF-4F77455AF98E}"/>
              </a:ext>
            </a:extLst>
          </p:cNvPr>
          <p:cNvSpPr/>
          <p:nvPr/>
        </p:nvSpPr>
        <p:spPr>
          <a:xfrm>
            <a:off x="3005042" y="5034865"/>
            <a:ext cx="1943046" cy="1145106"/>
          </a:xfrm>
          <a:prstGeom prst="stripedRightArrow">
            <a:avLst>
              <a:gd name="adj1" fmla="val 100000"/>
              <a:gd name="adj2" fmla="val 50000"/>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1" name="TextBox 49">
            <a:extLst>
              <a:ext uri="{FF2B5EF4-FFF2-40B4-BE49-F238E27FC236}">
                <a16:creationId xmlns="" xmlns:p14="http://schemas.microsoft.com/office/powerpoint/2010/main" xmlns:a16="http://schemas.microsoft.com/office/drawing/2014/main" id="{299A9D8A-1B69-4FBC-A708-802D1C040571}"/>
              </a:ext>
            </a:extLst>
          </p:cNvPr>
          <p:cNvSpPr txBox="1"/>
          <p:nvPr/>
        </p:nvSpPr>
        <p:spPr>
          <a:xfrm>
            <a:off x="2946295" y="5284252"/>
            <a:ext cx="1813002" cy="646331"/>
          </a:xfrm>
          <a:prstGeom prst="rect">
            <a:avLst/>
          </a:prstGeom>
          <a:noFill/>
          <a:ln>
            <a:noFill/>
          </a:ln>
        </p:spPr>
        <p:txBody>
          <a:bodyPr wrap="square" rtlCol="0" anchor="ctr" anchorCtr="0">
            <a:spAutoFit/>
          </a:bodyPr>
          <a:lstStyle/>
          <a:p>
            <a:pPr algn="ctr"/>
            <a:r>
              <a:rPr lang="en-GB" b="1" dirty="0">
                <a:solidFill>
                  <a:schemeClr val="bg1"/>
                </a:solidFill>
                <a:latin typeface="+mj-lt"/>
                <a:ea typeface="League Spartan" charset="0"/>
                <a:cs typeface="Poppins" pitchFamily="2" charset="77"/>
              </a:rPr>
              <a:t>Margen de beneficios</a:t>
            </a:r>
          </a:p>
          <a:p>
            <a:pPr algn="ctr"/>
            <a:r>
              <a:rPr lang="en-GB" b="1" dirty="0">
                <a:solidFill>
                  <a:schemeClr val="bg1"/>
                </a:solidFill>
                <a:latin typeface="+mj-lt"/>
                <a:ea typeface="League Spartan" charset="0"/>
                <a:cs typeface="Poppins" pitchFamily="2" charset="77"/>
              </a:rPr>
              <a:t> relación</a:t>
            </a:r>
          </a:p>
        </p:txBody>
      </p:sp>
      <p:sp>
        <p:nvSpPr>
          <p:cNvPr id="26" name="Rectangle 50">
            <a:extLst>
              <a:ext uri="{FF2B5EF4-FFF2-40B4-BE49-F238E27FC236}">
                <a16:creationId xmlns="" xmlns:p14="http://schemas.microsoft.com/office/powerpoint/2010/main" xmlns:a16="http://schemas.microsoft.com/office/drawing/2014/main" id="{C3727DBA-6F70-4B33-B4D2-B9632DF0F3D3}"/>
              </a:ext>
            </a:extLst>
          </p:cNvPr>
          <p:cNvSpPr/>
          <p:nvPr/>
        </p:nvSpPr>
        <p:spPr>
          <a:xfrm>
            <a:off x="5111957" y="4686681"/>
            <a:ext cx="6594646" cy="1881292"/>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2"/>
              </a:solidFill>
              <a:latin typeface="+mj-lt"/>
            </a:endParaRPr>
          </a:p>
        </p:txBody>
      </p:sp>
      <p:sp>
        <p:nvSpPr>
          <p:cNvPr id="27" name="Subtitle 2">
            <a:extLst>
              <a:ext uri="{FF2B5EF4-FFF2-40B4-BE49-F238E27FC236}">
                <a16:creationId xmlns="" xmlns:p14="http://schemas.microsoft.com/office/powerpoint/2010/main" xmlns:a16="http://schemas.microsoft.com/office/drawing/2014/main" id="{CF2EF701-8CC0-4496-9E23-92A2C0E1DB8C}"/>
              </a:ext>
            </a:extLst>
          </p:cNvPr>
          <p:cNvSpPr txBox="1">
            <a:spLocks/>
          </p:cNvSpPr>
          <p:nvPr/>
        </p:nvSpPr>
        <p:spPr>
          <a:xfrm>
            <a:off x="5111957" y="4729235"/>
            <a:ext cx="6675147" cy="178895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dirty="0">
                <a:latin typeface="+mj-lt"/>
                <a:ea typeface="Lato Light" panose="020F0502020204030203" pitchFamily="34" charset="0"/>
                <a:cs typeface="Mukta ExtraLight" panose="020B0000000000000000" pitchFamily="34" charset="77"/>
              </a:rPr>
              <a:t>El ratio de margen de beneficios es un porcentaje que muestra cuánto se gana después de deducir todos los gastos. Es el dinero que sobra después de restar los gastos, como los gastos generales y los de funcionamiento. Verá cuánto de cada euro retiene su negocio después de deducir los gastos. Un margen de beneficios del 30% significa que su negocio tiene 30 céntimos por cada euro después de los gastos. </a:t>
            </a:r>
          </a:p>
        </p:txBody>
      </p:sp>
    </p:spTree>
    <p:extLst>
      <p:ext uri="{BB962C8B-B14F-4D97-AF65-F5344CB8AC3E}">
        <p14:creationId xmlns:p14="http://schemas.microsoft.com/office/powerpoint/2010/main" val="1814421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1383116" y="678029"/>
            <a:ext cx="9087377" cy="916786"/>
          </a:xfrm>
        </p:spPr>
        <p:txBody>
          <a:bodyPr>
            <a:normAutofit fontScale="85000" lnSpcReduction="20000"/>
          </a:bodyPr>
          <a:lstStyle/>
          <a:p>
            <a:r>
              <a:rPr lang="en-GB" dirty="0">
                <a:latin typeface="+mj-lt"/>
              </a:rPr>
              <a:t>Los ratios financieros que debe conocer</a:t>
            </a:r>
          </a:p>
          <a:p>
            <a:r>
              <a:rPr lang="en-GB" dirty="0">
                <a:latin typeface="+mj-lt"/>
              </a:rPr>
              <a:t>2 de 2 diapositivas</a:t>
            </a:r>
          </a:p>
          <a:p>
            <a:endParaRPr lang="en-GB" dirty="0"/>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11555" y="1882387"/>
            <a:ext cx="2807846" cy="519146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44546A"/>
                </a:solidFill>
                <a:latin typeface="+mj-lt"/>
                <a:ea typeface="Open Sans Light" panose="020B0306030504020204" pitchFamily="34" charset="0"/>
                <a:cs typeface="Open Sans Light" panose="020B0306030504020204" pitchFamily="34" charset="0"/>
              </a:rPr>
              <a:t>Los ratios financieros proporcionan a las PYME formas de evaluar los resultados financieros de su empresa y les permiten compararlos con los de otras empresas de su sector.</a:t>
            </a:r>
          </a:p>
          <a:p>
            <a:pPr algn="l">
              <a:lnSpc>
                <a:spcPct val="100000"/>
              </a:lnSpc>
              <a:spcBef>
                <a:spcPts val="600"/>
              </a:spcBef>
            </a:pPr>
            <a:r>
              <a:rPr lang="en-GB" sz="1900" dirty="0">
                <a:solidFill>
                  <a:srgbClr val="44546A"/>
                </a:solidFill>
                <a:latin typeface="+mj-lt"/>
                <a:ea typeface="Open Sans Light" panose="020B0306030504020204" pitchFamily="34" charset="0"/>
                <a:cs typeface="Open Sans Light" panose="020B0306030504020204" pitchFamily="34" charset="0"/>
              </a:rPr>
              <a:t>Los ratios proporcionan análisis cuantitativos esenciales, identificando tendencias financieras positivas o negativas que permiten a las empresas crear y aplicar planes financieros y, si es necesario, corregir el rumbo a corto plazo.</a:t>
            </a:r>
          </a:p>
          <a:p>
            <a:pPr marL="285750" indent="-285750" algn="l">
              <a:lnSpc>
                <a:spcPct val="100000"/>
              </a:lnSpc>
              <a:spcBef>
                <a:spcPts val="600"/>
              </a:spcBef>
              <a:buFont typeface="Wingdings" panose="05000000000000000000" pitchFamily="2" charset="2"/>
              <a:buChar char="à"/>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 xmlns:p14="http://schemas.microsoft.com/office/powerpoint/2010/main" xmlns:a16="http://schemas.microsoft.com/office/drawing/2014/main" id="{57C341CB-3A92-471A-B866-F924CB1CD035}"/>
              </a:ext>
            </a:extLst>
          </p:cNvPr>
          <p:cNvPicPr>
            <a:picLocks noChangeAspect="1"/>
          </p:cNvPicPr>
          <p:nvPr/>
        </p:nvPicPr>
        <p:blipFill>
          <a:blip r:embed="rId3"/>
          <a:stretch>
            <a:fillRect/>
          </a:stretch>
        </p:blipFill>
        <p:spPr>
          <a:xfrm>
            <a:off x="8960100" y="226978"/>
            <a:ext cx="2827004" cy="1505379"/>
          </a:xfrm>
          <a:prstGeom prst="rect">
            <a:avLst/>
          </a:prstGeom>
        </p:spPr>
      </p:pic>
      <p:sp>
        <p:nvSpPr>
          <p:cNvPr id="6" name="Striped Right Arrow 6">
            <a:extLst>
              <a:ext uri="{FF2B5EF4-FFF2-40B4-BE49-F238E27FC236}">
                <a16:creationId xmlns="" xmlns:p14="http://schemas.microsoft.com/office/powerpoint/2010/main" xmlns:a16="http://schemas.microsoft.com/office/drawing/2014/main" id="{E2D71D5E-0CDF-4F4F-888C-8057ACB2FD7E}"/>
              </a:ext>
            </a:extLst>
          </p:cNvPr>
          <p:cNvSpPr/>
          <p:nvPr/>
        </p:nvSpPr>
        <p:spPr>
          <a:xfrm>
            <a:off x="3021734" y="2168299"/>
            <a:ext cx="1943046" cy="973274"/>
          </a:xfrm>
          <a:prstGeom prst="stripedRightArrow">
            <a:avLst>
              <a:gd name="adj1" fmla="val 100000"/>
              <a:gd name="adj2" fmla="val 50000"/>
            </a:avLst>
          </a:prstGeom>
          <a:solidFill>
            <a:srgbClr val="4472C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7" name="TextBox 7">
            <a:extLst>
              <a:ext uri="{FF2B5EF4-FFF2-40B4-BE49-F238E27FC236}">
                <a16:creationId xmlns="" xmlns:p14="http://schemas.microsoft.com/office/powerpoint/2010/main" xmlns:a16="http://schemas.microsoft.com/office/drawing/2014/main" id="{9D3F573F-33B9-4CE5-9A24-3948506585D1}"/>
              </a:ext>
            </a:extLst>
          </p:cNvPr>
          <p:cNvSpPr txBox="1"/>
          <p:nvPr/>
        </p:nvSpPr>
        <p:spPr>
          <a:xfrm>
            <a:off x="3268557" y="2279652"/>
            <a:ext cx="1282590" cy="707886"/>
          </a:xfrm>
          <a:prstGeom prst="rect">
            <a:avLst/>
          </a:prstGeom>
          <a:noFill/>
          <a:ln>
            <a:noFill/>
          </a:ln>
        </p:spPr>
        <p:txBody>
          <a:bodyPr wrap="square" rtlCol="0" anchor="ctr" anchorCtr="0">
            <a:spAutoFit/>
          </a:bodyPr>
          <a:lstStyle/>
          <a:p>
            <a:pPr algn="ctr"/>
            <a:r>
              <a:rPr lang="en-GB" sz="2000" b="1" dirty="0">
                <a:solidFill>
                  <a:schemeClr val="bg1"/>
                </a:solidFill>
                <a:latin typeface="+mj-lt"/>
                <a:ea typeface="League Spartan" charset="0"/>
                <a:cs typeface="Poppins" pitchFamily="2" charset="77"/>
              </a:rPr>
              <a:t>Ratio de rapidez</a:t>
            </a:r>
          </a:p>
        </p:txBody>
      </p:sp>
      <p:sp>
        <p:nvSpPr>
          <p:cNvPr id="22" name="Rectangle 8">
            <a:extLst>
              <a:ext uri="{FF2B5EF4-FFF2-40B4-BE49-F238E27FC236}">
                <a16:creationId xmlns="" xmlns:p14="http://schemas.microsoft.com/office/powerpoint/2010/main" xmlns:a16="http://schemas.microsoft.com/office/drawing/2014/main" id="{B4890EE1-8218-4402-B7D8-8AAB6E61A6B6}"/>
              </a:ext>
            </a:extLst>
          </p:cNvPr>
          <p:cNvSpPr/>
          <p:nvPr/>
        </p:nvSpPr>
        <p:spPr>
          <a:xfrm>
            <a:off x="5192458" y="1905058"/>
            <a:ext cx="6594646" cy="127699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dirty="0">
                <a:solidFill>
                  <a:schemeClr val="tx2"/>
                </a:solidFill>
                <a:latin typeface="+mj-lt"/>
              </a:rPr>
              <a:t>También conocido como la prueba del ácido, el ratio rápido se utiliza para evaluar la capacidad de su empresa para cumplir con las obligaciones financieras a corto plazo. Sólo miden la liquidez a corto plazo, por lo que no incluyen las existencias.</a:t>
            </a:r>
          </a:p>
        </p:txBody>
      </p:sp>
      <p:sp>
        <p:nvSpPr>
          <p:cNvPr id="8" name="Striped Right Arrow 35">
            <a:extLst>
              <a:ext uri="{FF2B5EF4-FFF2-40B4-BE49-F238E27FC236}">
                <a16:creationId xmlns="" xmlns:p14="http://schemas.microsoft.com/office/powerpoint/2010/main" xmlns:a16="http://schemas.microsoft.com/office/drawing/2014/main" id="{CD736739-3283-4AE2-8225-93D683091275}"/>
              </a:ext>
            </a:extLst>
          </p:cNvPr>
          <p:cNvSpPr/>
          <p:nvPr/>
        </p:nvSpPr>
        <p:spPr>
          <a:xfrm>
            <a:off x="3034390" y="3434131"/>
            <a:ext cx="1943046" cy="1043990"/>
          </a:xfrm>
          <a:prstGeom prst="stripedRightArrow">
            <a:avLst>
              <a:gd name="adj1" fmla="val 100000"/>
              <a:gd name="adj2" fmla="val 50000"/>
            </a:avLst>
          </a:prstGeom>
          <a:solidFill>
            <a:srgbClr val="E64D9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9" name="TextBox 36">
            <a:extLst>
              <a:ext uri="{FF2B5EF4-FFF2-40B4-BE49-F238E27FC236}">
                <a16:creationId xmlns="" xmlns:p14="http://schemas.microsoft.com/office/powerpoint/2010/main" xmlns:a16="http://schemas.microsoft.com/office/drawing/2014/main" id="{A6DE50E7-B078-43C0-AD32-19D7F7E81281}"/>
              </a:ext>
            </a:extLst>
          </p:cNvPr>
          <p:cNvSpPr txBox="1"/>
          <p:nvPr/>
        </p:nvSpPr>
        <p:spPr>
          <a:xfrm>
            <a:off x="3005042" y="3735952"/>
            <a:ext cx="1754255" cy="400110"/>
          </a:xfrm>
          <a:prstGeom prst="rect">
            <a:avLst/>
          </a:prstGeom>
          <a:noFill/>
          <a:ln>
            <a:noFill/>
          </a:ln>
        </p:spPr>
        <p:txBody>
          <a:bodyPr wrap="square" rtlCol="0" anchor="ctr" anchorCtr="0">
            <a:spAutoFit/>
          </a:bodyPr>
          <a:lstStyle/>
          <a:p>
            <a:pPr algn="ctr"/>
            <a:r>
              <a:rPr lang="en-GB" sz="2000" b="1" dirty="0">
                <a:solidFill>
                  <a:schemeClr val="bg1"/>
                </a:solidFill>
                <a:latin typeface="+mj-lt"/>
                <a:ea typeface="League Spartan" charset="0"/>
                <a:cs typeface="Poppins" pitchFamily="2" charset="77"/>
              </a:rPr>
              <a:t>Ratio de corriente</a:t>
            </a:r>
          </a:p>
        </p:txBody>
      </p:sp>
      <p:sp>
        <p:nvSpPr>
          <p:cNvPr id="24" name="Rectangle 37">
            <a:extLst>
              <a:ext uri="{FF2B5EF4-FFF2-40B4-BE49-F238E27FC236}">
                <a16:creationId xmlns="" xmlns:p14="http://schemas.microsoft.com/office/powerpoint/2010/main" xmlns:a16="http://schemas.microsoft.com/office/drawing/2014/main" id="{7E88E01E-8D47-4D01-9A6B-4BAD2FF16C4E}"/>
              </a:ext>
            </a:extLst>
          </p:cNvPr>
          <p:cNvSpPr/>
          <p:nvPr/>
        </p:nvSpPr>
        <p:spPr>
          <a:xfrm>
            <a:off x="5192457" y="3355919"/>
            <a:ext cx="6675147" cy="12325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50" dirty="0">
                <a:solidFill>
                  <a:schemeClr val="tx2"/>
                </a:solidFill>
                <a:latin typeface="+mj-lt"/>
              </a:rPr>
              <a:t>El ratio actual también mide su capacidad para pagar las deudas a largo plazo. Por tanto, examina cuántos activos, incluido el inventario, tiene la empresa en comparación con sus pasivos.  Se utiliza para calcular si puede hacer frente a sus obligaciones financieras tanto inmediatas como futuras.</a:t>
            </a:r>
          </a:p>
        </p:txBody>
      </p:sp>
      <p:sp>
        <p:nvSpPr>
          <p:cNvPr id="10" name="Striped Right Arrow 48">
            <a:extLst>
              <a:ext uri="{FF2B5EF4-FFF2-40B4-BE49-F238E27FC236}">
                <a16:creationId xmlns="" xmlns:p14="http://schemas.microsoft.com/office/powerpoint/2010/main" xmlns:a16="http://schemas.microsoft.com/office/drawing/2014/main" id="{AAED2542-4036-4E7F-9DCF-4F77455AF98E}"/>
              </a:ext>
            </a:extLst>
          </p:cNvPr>
          <p:cNvSpPr/>
          <p:nvPr/>
        </p:nvSpPr>
        <p:spPr>
          <a:xfrm>
            <a:off x="3005042" y="5034865"/>
            <a:ext cx="1943046" cy="1145106"/>
          </a:xfrm>
          <a:prstGeom prst="stripedRightArrow">
            <a:avLst>
              <a:gd name="adj1" fmla="val 100000"/>
              <a:gd name="adj2" fmla="val 50000"/>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1" name="TextBox 49">
            <a:extLst>
              <a:ext uri="{FF2B5EF4-FFF2-40B4-BE49-F238E27FC236}">
                <a16:creationId xmlns="" xmlns:p14="http://schemas.microsoft.com/office/powerpoint/2010/main" xmlns:a16="http://schemas.microsoft.com/office/drawing/2014/main" id="{299A9D8A-1B69-4FBC-A708-802D1C040571}"/>
              </a:ext>
            </a:extLst>
          </p:cNvPr>
          <p:cNvSpPr txBox="1"/>
          <p:nvPr/>
        </p:nvSpPr>
        <p:spPr>
          <a:xfrm>
            <a:off x="2946295" y="5253475"/>
            <a:ext cx="1813002" cy="707886"/>
          </a:xfrm>
          <a:prstGeom prst="rect">
            <a:avLst/>
          </a:prstGeom>
          <a:noFill/>
          <a:ln>
            <a:noFill/>
          </a:ln>
        </p:spPr>
        <p:txBody>
          <a:bodyPr wrap="square" rtlCol="0" anchor="ctr" anchorCtr="0">
            <a:spAutoFit/>
          </a:bodyPr>
          <a:lstStyle/>
          <a:p>
            <a:pPr algn="ctr"/>
            <a:r>
              <a:rPr lang="en-GB" sz="2000" b="1" dirty="0">
                <a:solidFill>
                  <a:schemeClr val="bg1"/>
                </a:solidFill>
                <a:latin typeface="+mj-lt"/>
                <a:ea typeface="League Spartan" charset="0"/>
                <a:cs typeface="Poppins" pitchFamily="2" charset="77"/>
              </a:rPr>
              <a:t>El rendimiento de la </a:t>
            </a:r>
            <a:br>
              <a:rPr lang="en-GB" sz="2000" b="1" dirty="0">
                <a:solidFill>
                  <a:schemeClr val="bg1"/>
                </a:solidFill>
                <a:latin typeface="+mj-lt"/>
                <a:ea typeface="League Spartan" charset="0"/>
                <a:cs typeface="Poppins" pitchFamily="2" charset="77"/>
              </a:rPr>
            </a:br>
            <a:r>
              <a:rPr lang="en-GB" sz="2000" b="1" dirty="0">
                <a:solidFill>
                  <a:schemeClr val="bg1"/>
                </a:solidFill>
                <a:latin typeface="+mj-lt"/>
                <a:ea typeface="League Spartan" charset="0"/>
                <a:cs typeface="Poppins" pitchFamily="2" charset="77"/>
              </a:rPr>
              <a:t>Inversión</a:t>
            </a:r>
          </a:p>
        </p:txBody>
      </p:sp>
      <p:sp>
        <p:nvSpPr>
          <p:cNvPr id="26" name="Rectangle 50">
            <a:extLst>
              <a:ext uri="{FF2B5EF4-FFF2-40B4-BE49-F238E27FC236}">
                <a16:creationId xmlns="" xmlns:p14="http://schemas.microsoft.com/office/powerpoint/2010/main" xmlns:a16="http://schemas.microsoft.com/office/drawing/2014/main" id="{C3727DBA-6F70-4B33-B4D2-B9632DF0F3D3}"/>
              </a:ext>
            </a:extLst>
          </p:cNvPr>
          <p:cNvSpPr/>
          <p:nvPr/>
        </p:nvSpPr>
        <p:spPr>
          <a:xfrm>
            <a:off x="5111957" y="4686681"/>
            <a:ext cx="6594646" cy="1525393"/>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2"/>
              </a:solidFill>
              <a:latin typeface="+mj-lt"/>
            </a:endParaRPr>
          </a:p>
        </p:txBody>
      </p:sp>
      <p:sp>
        <p:nvSpPr>
          <p:cNvPr id="27" name="Subtitle 2">
            <a:extLst>
              <a:ext uri="{FF2B5EF4-FFF2-40B4-BE49-F238E27FC236}">
                <a16:creationId xmlns="" xmlns:p14="http://schemas.microsoft.com/office/powerpoint/2010/main" xmlns:a16="http://schemas.microsoft.com/office/drawing/2014/main" id="{CF2EF701-8CC0-4496-9E23-92A2C0E1DB8C}"/>
              </a:ext>
            </a:extLst>
          </p:cNvPr>
          <p:cNvSpPr txBox="1">
            <a:spLocks/>
          </p:cNvSpPr>
          <p:nvPr/>
        </p:nvSpPr>
        <p:spPr>
          <a:xfrm>
            <a:off x="5111957" y="4729235"/>
            <a:ext cx="6675147" cy="12657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latin typeface="+mj-lt"/>
                <a:ea typeface="Lato Light" panose="020F0502020204030203" pitchFamily="34" charset="0"/>
                <a:cs typeface="Mukta ExtraLight" panose="020B0000000000000000" pitchFamily="34" charset="77"/>
              </a:rPr>
              <a:t>El ratio de retorno de la inversión muestra cuánto ha ganado su empresa con la inversión realizada. La cifra resultante es un porcentaje que le ayudará a determinar qué inversiones han tenido éxito y cuáles no.</a:t>
            </a:r>
          </a:p>
        </p:txBody>
      </p:sp>
    </p:spTree>
    <p:extLst>
      <p:ext uri="{BB962C8B-B14F-4D97-AF65-F5344CB8AC3E}">
        <p14:creationId xmlns:p14="http://schemas.microsoft.com/office/powerpoint/2010/main" val="67489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1470201" y="455288"/>
            <a:ext cx="9087377" cy="1094122"/>
          </a:xfrm>
        </p:spPr>
        <p:txBody>
          <a:bodyPr>
            <a:normAutofit fontScale="92500" lnSpcReduction="10000"/>
          </a:bodyPr>
          <a:lstStyle/>
          <a:p>
            <a:r>
              <a:rPr lang="en-GB" dirty="0">
                <a:latin typeface="+mj-lt"/>
              </a:rPr>
              <a:t>Los ratios financieros que debe conocer</a:t>
            </a:r>
          </a:p>
          <a:p>
            <a:r>
              <a:rPr lang="en-GB" dirty="0">
                <a:latin typeface="+mj-lt"/>
              </a:rPr>
              <a:t>Ratios de liquidez</a:t>
            </a:r>
          </a:p>
          <a:p>
            <a:endParaRPr lang="en-GB" dirty="0"/>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241171" y="1866213"/>
            <a:ext cx="4983378" cy="459130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dirty="0">
                <a:solidFill>
                  <a:srgbClr val="44546A"/>
                </a:solidFill>
                <a:latin typeface="+mj-lt"/>
                <a:ea typeface="Open Sans Light" panose="020B0306030504020204" pitchFamily="34" charset="0"/>
                <a:cs typeface="Open Sans Light" panose="020B0306030504020204" pitchFamily="34" charset="0"/>
              </a:rPr>
              <a:t>Los ratios de liquidez son los que miden la capacidad de una empresa para hacer frente a sus obligaciones de deuda a corto plazo. </a:t>
            </a:r>
          </a:p>
          <a:p>
            <a:pPr algn="l">
              <a:lnSpc>
                <a:spcPct val="100000"/>
              </a:lnSpc>
              <a:spcBef>
                <a:spcPts val="600"/>
              </a:spcBef>
            </a:pPr>
            <a:r>
              <a:rPr lang="en-GB" dirty="0">
                <a:solidFill>
                  <a:srgbClr val="44546A"/>
                </a:solidFill>
                <a:latin typeface="+mj-lt"/>
                <a:ea typeface="Open Sans Light" panose="020B0306030504020204" pitchFamily="34" charset="0"/>
                <a:cs typeface="Open Sans Light" panose="020B0306030504020204" pitchFamily="34" charset="0"/>
              </a:rPr>
              <a:t>Los ratios de liquidez son el resultado de dividir la tesorería y otros activos líquidos entre los empréstitos a corto plazo y el pasivo corriente. Muestran el número de veces que las obligaciones de deuda a corto plazo están cubiertas por el efectivo y los activos líquidos. Si el valor es superior a 1, significa que las obligaciones a corto plazo están totalmente cubiertas.</a:t>
            </a:r>
          </a:p>
        </p:txBody>
      </p:sp>
      <p:pic>
        <p:nvPicPr>
          <p:cNvPr id="3" name="Grafik 2">
            <a:extLst>
              <a:ext uri="{FF2B5EF4-FFF2-40B4-BE49-F238E27FC236}">
                <a16:creationId xmlns="" xmlns:p14="http://schemas.microsoft.com/office/powerpoint/2010/main" xmlns:a16="http://schemas.microsoft.com/office/drawing/2014/main" id="{57C341CB-3A92-471A-B866-F924CB1CD035}"/>
              </a:ext>
            </a:extLst>
          </p:cNvPr>
          <p:cNvPicPr>
            <a:picLocks noChangeAspect="1"/>
          </p:cNvPicPr>
          <p:nvPr/>
        </p:nvPicPr>
        <p:blipFill>
          <a:blip r:embed="rId3"/>
          <a:stretch>
            <a:fillRect/>
          </a:stretch>
        </p:blipFill>
        <p:spPr>
          <a:xfrm>
            <a:off x="8333707" y="129269"/>
            <a:ext cx="2945068" cy="1568248"/>
          </a:xfrm>
          <a:prstGeom prst="rect">
            <a:avLst/>
          </a:prstGeom>
        </p:spPr>
      </p:pic>
      <p:sp>
        <p:nvSpPr>
          <p:cNvPr id="50" name="Rectangle 15">
            <a:extLst>
              <a:ext uri="{FF2B5EF4-FFF2-40B4-BE49-F238E27FC236}">
                <a16:creationId xmlns="" xmlns:p14="http://schemas.microsoft.com/office/powerpoint/2010/main" xmlns:a16="http://schemas.microsoft.com/office/drawing/2014/main" id="{1D9A62D1-368C-48D2-A887-65DA7C106299}"/>
              </a:ext>
            </a:extLst>
          </p:cNvPr>
          <p:cNvSpPr/>
          <p:nvPr/>
        </p:nvSpPr>
        <p:spPr>
          <a:xfrm>
            <a:off x="7141138" y="5283741"/>
            <a:ext cx="3935541" cy="66605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Rectangle 14">
            <a:extLst>
              <a:ext uri="{FF2B5EF4-FFF2-40B4-BE49-F238E27FC236}">
                <a16:creationId xmlns="" xmlns:p14="http://schemas.microsoft.com/office/powerpoint/2010/main" xmlns:a16="http://schemas.microsoft.com/office/drawing/2014/main" id="{9156604D-D8A1-4534-B0BD-87E246258B28}"/>
              </a:ext>
            </a:extLst>
          </p:cNvPr>
          <p:cNvSpPr/>
          <p:nvPr/>
        </p:nvSpPr>
        <p:spPr>
          <a:xfrm>
            <a:off x="7141138" y="4502427"/>
            <a:ext cx="3935541" cy="666054"/>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Rectangle 13">
            <a:extLst>
              <a:ext uri="{FF2B5EF4-FFF2-40B4-BE49-F238E27FC236}">
                <a16:creationId xmlns="" xmlns:p14="http://schemas.microsoft.com/office/powerpoint/2010/main" xmlns:a16="http://schemas.microsoft.com/office/drawing/2014/main" id="{C6E538F0-6BBB-495F-856E-3EF77594A705}"/>
              </a:ext>
            </a:extLst>
          </p:cNvPr>
          <p:cNvSpPr/>
          <p:nvPr/>
        </p:nvSpPr>
        <p:spPr>
          <a:xfrm>
            <a:off x="7141138" y="3721114"/>
            <a:ext cx="3935541" cy="6660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7" name="Rectangle 12">
            <a:extLst>
              <a:ext uri="{FF2B5EF4-FFF2-40B4-BE49-F238E27FC236}">
                <a16:creationId xmlns="" xmlns:p14="http://schemas.microsoft.com/office/powerpoint/2010/main" xmlns:a16="http://schemas.microsoft.com/office/drawing/2014/main" id="{B23A3AF1-D0EE-45B2-8EF2-8235669993E1}"/>
              </a:ext>
            </a:extLst>
          </p:cNvPr>
          <p:cNvSpPr/>
          <p:nvPr/>
        </p:nvSpPr>
        <p:spPr>
          <a:xfrm>
            <a:off x="7141138" y="2939800"/>
            <a:ext cx="3935541" cy="66605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8" name="Rectangle 11">
            <a:extLst>
              <a:ext uri="{FF2B5EF4-FFF2-40B4-BE49-F238E27FC236}">
                <a16:creationId xmlns="" xmlns:p14="http://schemas.microsoft.com/office/powerpoint/2010/main" xmlns:a16="http://schemas.microsoft.com/office/drawing/2014/main" id="{2A41A28B-17C1-47C7-B1A3-563419BD2E48}"/>
              </a:ext>
            </a:extLst>
          </p:cNvPr>
          <p:cNvSpPr/>
          <p:nvPr/>
        </p:nvSpPr>
        <p:spPr>
          <a:xfrm>
            <a:off x="7141138" y="2158487"/>
            <a:ext cx="3935541" cy="66605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3" name="Pentagon 1">
            <a:extLst>
              <a:ext uri="{FF2B5EF4-FFF2-40B4-BE49-F238E27FC236}">
                <a16:creationId xmlns="" xmlns:p14="http://schemas.microsoft.com/office/powerpoint/2010/main" xmlns:a16="http://schemas.microsoft.com/office/drawing/2014/main" id="{63CCF073-08B2-4764-BB86-52681C9D44DC}"/>
              </a:ext>
            </a:extLst>
          </p:cNvPr>
          <p:cNvSpPr/>
          <p:nvPr/>
        </p:nvSpPr>
        <p:spPr>
          <a:xfrm>
            <a:off x="5426645" y="2158488"/>
            <a:ext cx="2140524" cy="666054"/>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4" name="Pentagon 2">
            <a:extLst>
              <a:ext uri="{FF2B5EF4-FFF2-40B4-BE49-F238E27FC236}">
                <a16:creationId xmlns="" xmlns:p14="http://schemas.microsoft.com/office/powerpoint/2010/main" xmlns:a16="http://schemas.microsoft.com/office/drawing/2014/main" id="{65F633FC-BABE-47FB-BD0F-15EE7D6DD5F6}"/>
              </a:ext>
            </a:extLst>
          </p:cNvPr>
          <p:cNvSpPr/>
          <p:nvPr/>
        </p:nvSpPr>
        <p:spPr>
          <a:xfrm>
            <a:off x="5426645" y="2939801"/>
            <a:ext cx="2140524" cy="6660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1" name="Pentagon 3">
            <a:extLst>
              <a:ext uri="{FF2B5EF4-FFF2-40B4-BE49-F238E27FC236}">
                <a16:creationId xmlns="" xmlns:p14="http://schemas.microsoft.com/office/powerpoint/2010/main" xmlns:a16="http://schemas.microsoft.com/office/drawing/2014/main" id="{8BDC045D-9DCF-4D41-8260-4F4078643CA3}"/>
              </a:ext>
            </a:extLst>
          </p:cNvPr>
          <p:cNvSpPr/>
          <p:nvPr/>
        </p:nvSpPr>
        <p:spPr>
          <a:xfrm>
            <a:off x="5426645" y="3721114"/>
            <a:ext cx="2140524" cy="6660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2" name="Pentagon 4">
            <a:extLst>
              <a:ext uri="{FF2B5EF4-FFF2-40B4-BE49-F238E27FC236}">
                <a16:creationId xmlns="" xmlns:p14="http://schemas.microsoft.com/office/powerpoint/2010/main" xmlns:a16="http://schemas.microsoft.com/office/drawing/2014/main" id="{976C6E36-59A0-4C06-A920-3E64C938C00A}"/>
              </a:ext>
            </a:extLst>
          </p:cNvPr>
          <p:cNvSpPr/>
          <p:nvPr/>
        </p:nvSpPr>
        <p:spPr>
          <a:xfrm>
            <a:off x="5426645" y="4502428"/>
            <a:ext cx="2140524" cy="66605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3" name="Pentagon 5">
            <a:extLst>
              <a:ext uri="{FF2B5EF4-FFF2-40B4-BE49-F238E27FC236}">
                <a16:creationId xmlns="" xmlns:p14="http://schemas.microsoft.com/office/powerpoint/2010/main" xmlns:a16="http://schemas.microsoft.com/office/drawing/2014/main" id="{F63572C0-528A-4022-A5D4-CC7D7BE17E61}"/>
              </a:ext>
            </a:extLst>
          </p:cNvPr>
          <p:cNvSpPr/>
          <p:nvPr/>
        </p:nvSpPr>
        <p:spPr>
          <a:xfrm>
            <a:off x="5426645" y="5283741"/>
            <a:ext cx="2140524" cy="666054"/>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4" name="TextBox 6">
            <a:extLst>
              <a:ext uri="{FF2B5EF4-FFF2-40B4-BE49-F238E27FC236}">
                <a16:creationId xmlns="" xmlns:p14="http://schemas.microsoft.com/office/powerpoint/2010/main" xmlns:a16="http://schemas.microsoft.com/office/drawing/2014/main" id="{6A4BF382-47B0-44D5-AAFD-12CF0BCDAD6E}"/>
              </a:ext>
            </a:extLst>
          </p:cNvPr>
          <p:cNvSpPr txBox="1"/>
          <p:nvPr/>
        </p:nvSpPr>
        <p:spPr>
          <a:xfrm>
            <a:off x="5437827" y="2322239"/>
            <a:ext cx="1867627" cy="338554"/>
          </a:xfrm>
          <a:prstGeom prst="rect">
            <a:avLst/>
          </a:prstGeom>
          <a:noFill/>
        </p:spPr>
        <p:txBody>
          <a:bodyPr wrap="none" rtlCol="0" anchor="ctr">
            <a:spAutoFit/>
          </a:bodyPr>
          <a:lstStyle/>
          <a:p>
            <a:r>
              <a:rPr lang="en-GB" sz="1600" b="1" dirty="0">
                <a:solidFill>
                  <a:schemeClr val="bg1"/>
                </a:solidFill>
                <a:latin typeface="+mj-lt"/>
                <a:cs typeface="Poppins" pitchFamily="2" charset="77"/>
              </a:rPr>
              <a:t>Relación entre la deuda y los activos</a:t>
            </a:r>
          </a:p>
        </p:txBody>
      </p:sp>
      <p:sp>
        <p:nvSpPr>
          <p:cNvPr id="75" name="TextBox 7">
            <a:extLst>
              <a:ext uri="{FF2B5EF4-FFF2-40B4-BE49-F238E27FC236}">
                <a16:creationId xmlns="" xmlns:p14="http://schemas.microsoft.com/office/powerpoint/2010/main" xmlns:a16="http://schemas.microsoft.com/office/drawing/2014/main" id="{29B3E07F-19DA-4A67-A865-97E7252A1095}"/>
              </a:ext>
            </a:extLst>
          </p:cNvPr>
          <p:cNvSpPr txBox="1"/>
          <p:nvPr/>
        </p:nvSpPr>
        <p:spPr>
          <a:xfrm>
            <a:off x="5437827" y="3103552"/>
            <a:ext cx="1860830" cy="338554"/>
          </a:xfrm>
          <a:prstGeom prst="rect">
            <a:avLst/>
          </a:prstGeom>
          <a:noFill/>
        </p:spPr>
        <p:txBody>
          <a:bodyPr wrap="none" rtlCol="0" anchor="ctr">
            <a:spAutoFit/>
          </a:bodyPr>
          <a:lstStyle/>
          <a:p>
            <a:r>
              <a:rPr lang="en-GB" sz="1600" b="1" dirty="0">
                <a:solidFill>
                  <a:schemeClr val="bg1"/>
                </a:solidFill>
                <a:latin typeface="+mj-lt"/>
                <a:cs typeface="Poppins" pitchFamily="2" charset="77"/>
              </a:rPr>
              <a:t>Relación entre la deuda y los fondos propios</a:t>
            </a:r>
          </a:p>
        </p:txBody>
      </p:sp>
      <p:sp>
        <p:nvSpPr>
          <p:cNvPr id="76" name="TextBox 8">
            <a:extLst>
              <a:ext uri="{FF2B5EF4-FFF2-40B4-BE49-F238E27FC236}">
                <a16:creationId xmlns="" xmlns:p14="http://schemas.microsoft.com/office/powerpoint/2010/main" xmlns:a16="http://schemas.microsoft.com/office/drawing/2014/main" id="{DE09A417-46B2-41EA-82A5-10BF8B445FE4}"/>
              </a:ext>
            </a:extLst>
          </p:cNvPr>
          <p:cNvSpPr txBox="1"/>
          <p:nvPr/>
        </p:nvSpPr>
        <p:spPr>
          <a:xfrm>
            <a:off x="5437827" y="3884866"/>
            <a:ext cx="1908921" cy="338554"/>
          </a:xfrm>
          <a:prstGeom prst="rect">
            <a:avLst/>
          </a:prstGeom>
          <a:noFill/>
        </p:spPr>
        <p:txBody>
          <a:bodyPr wrap="none" rtlCol="0" anchor="ctr">
            <a:spAutoFit/>
          </a:bodyPr>
          <a:lstStyle/>
          <a:p>
            <a:r>
              <a:rPr lang="en-GB" sz="1600" b="1" dirty="0">
                <a:solidFill>
                  <a:schemeClr val="bg1"/>
                </a:solidFill>
                <a:latin typeface="+mj-lt"/>
                <a:cs typeface="Poppins" pitchFamily="2" charset="77"/>
              </a:rPr>
              <a:t>Relación deuda-capital</a:t>
            </a:r>
          </a:p>
        </p:txBody>
      </p:sp>
      <p:sp>
        <p:nvSpPr>
          <p:cNvPr id="77" name="TextBox 9">
            <a:extLst>
              <a:ext uri="{FF2B5EF4-FFF2-40B4-BE49-F238E27FC236}">
                <a16:creationId xmlns="" xmlns:p14="http://schemas.microsoft.com/office/powerpoint/2010/main" xmlns:a16="http://schemas.microsoft.com/office/drawing/2014/main" id="{AAA8D82E-E4F2-4B3A-BBBA-02A4DFB304C3}"/>
              </a:ext>
            </a:extLst>
          </p:cNvPr>
          <p:cNvSpPr txBox="1"/>
          <p:nvPr/>
        </p:nvSpPr>
        <p:spPr>
          <a:xfrm>
            <a:off x="5437827" y="4666179"/>
            <a:ext cx="1943609" cy="338554"/>
          </a:xfrm>
          <a:prstGeom prst="rect">
            <a:avLst/>
          </a:prstGeom>
          <a:noFill/>
        </p:spPr>
        <p:txBody>
          <a:bodyPr wrap="none" rtlCol="0" anchor="ctr">
            <a:spAutoFit/>
          </a:bodyPr>
          <a:lstStyle/>
          <a:p>
            <a:r>
              <a:rPr lang="en-GB" sz="1600" b="1" dirty="0">
                <a:solidFill>
                  <a:schemeClr val="bg1"/>
                </a:solidFill>
                <a:latin typeface="+mj-lt"/>
                <a:cs typeface="Poppins" pitchFamily="2" charset="77"/>
              </a:rPr>
              <a:t>Ratio de deuda sobre EBITDA</a:t>
            </a:r>
          </a:p>
        </p:txBody>
      </p:sp>
      <p:sp>
        <p:nvSpPr>
          <p:cNvPr id="78" name="TextBox 10">
            <a:extLst>
              <a:ext uri="{FF2B5EF4-FFF2-40B4-BE49-F238E27FC236}">
                <a16:creationId xmlns="" xmlns:p14="http://schemas.microsoft.com/office/powerpoint/2010/main" xmlns:a16="http://schemas.microsoft.com/office/drawing/2014/main" id="{E5A3F778-FA4B-4B07-849B-FF2FB4DAF920}"/>
              </a:ext>
            </a:extLst>
          </p:cNvPr>
          <p:cNvSpPr txBox="1"/>
          <p:nvPr/>
        </p:nvSpPr>
        <p:spPr>
          <a:xfrm>
            <a:off x="5437827" y="5447493"/>
            <a:ext cx="1904111" cy="338554"/>
          </a:xfrm>
          <a:prstGeom prst="rect">
            <a:avLst/>
          </a:prstGeom>
          <a:noFill/>
        </p:spPr>
        <p:txBody>
          <a:bodyPr wrap="none" rtlCol="0" anchor="ctr">
            <a:spAutoFit/>
          </a:bodyPr>
          <a:lstStyle/>
          <a:p>
            <a:r>
              <a:rPr lang="en-GB" sz="1600" b="1" dirty="0">
                <a:solidFill>
                  <a:schemeClr val="bg1"/>
                </a:solidFill>
                <a:latin typeface="+mj-lt"/>
                <a:cs typeface="Poppins" pitchFamily="2" charset="77"/>
              </a:rPr>
              <a:t>Relación entre activos y fondos propios</a:t>
            </a:r>
          </a:p>
        </p:txBody>
      </p:sp>
      <p:sp>
        <p:nvSpPr>
          <p:cNvPr id="79" name="Subtitle 2">
            <a:extLst>
              <a:ext uri="{FF2B5EF4-FFF2-40B4-BE49-F238E27FC236}">
                <a16:creationId xmlns="" xmlns:p14="http://schemas.microsoft.com/office/powerpoint/2010/main" xmlns:a16="http://schemas.microsoft.com/office/drawing/2014/main" id="{D5BE56F7-54C1-4251-9C88-00724E95B679}"/>
              </a:ext>
            </a:extLst>
          </p:cNvPr>
          <p:cNvSpPr txBox="1">
            <a:spLocks/>
          </p:cNvSpPr>
          <p:nvPr/>
        </p:nvSpPr>
        <p:spPr>
          <a:xfrm>
            <a:off x="7718690" y="2377828"/>
            <a:ext cx="3826742" cy="22737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chemeClr val="bg1"/>
                </a:solidFill>
                <a:latin typeface="+mj-lt"/>
                <a:ea typeface="Lato" panose="020F0502020204030203" pitchFamily="34" charset="0"/>
                <a:cs typeface="Lato" panose="020F0502020204030203" pitchFamily="34" charset="0"/>
              </a:rPr>
              <a:t>= </a:t>
            </a:r>
            <a:r>
              <a:rPr lang="en-GB" sz="2000" dirty="0">
                <a:solidFill>
                  <a:schemeClr val="bg1"/>
                </a:solidFill>
                <a:latin typeface="+mj-lt"/>
                <a:ea typeface="Lato" panose="020F0502020204030203" pitchFamily="34" charset="0"/>
                <a:cs typeface="Lato" panose="020F0502020204030203" pitchFamily="34" charset="0"/>
              </a:rPr>
              <a:t>Deuda total / Activo total</a:t>
            </a:r>
            <a:endParaRPr lang="en-GB" sz="1600" dirty="0">
              <a:solidFill>
                <a:schemeClr val="bg1"/>
              </a:solidFill>
              <a:latin typeface="+mj-lt"/>
              <a:ea typeface="Lato" panose="020F0502020204030203" pitchFamily="34" charset="0"/>
              <a:cs typeface="Lato" panose="020F0502020204030203" pitchFamily="34" charset="0"/>
            </a:endParaRPr>
          </a:p>
        </p:txBody>
      </p:sp>
      <p:sp>
        <p:nvSpPr>
          <p:cNvPr id="80" name="Subtitle 2">
            <a:extLst>
              <a:ext uri="{FF2B5EF4-FFF2-40B4-BE49-F238E27FC236}">
                <a16:creationId xmlns="" xmlns:p14="http://schemas.microsoft.com/office/powerpoint/2010/main" xmlns:a16="http://schemas.microsoft.com/office/drawing/2014/main" id="{938FB094-863D-4840-BDB7-904E48159B70}"/>
              </a:ext>
            </a:extLst>
          </p:cNvPr>
          <p:cNvSpPr txBox="1">
            <a:spLocks/>
          </p:cNvSpPr>
          <p:nvPr/>
        </p:nvSpPr>
        <p:spPr>
          <a:xfrm>
            <a:off x="7718690" y="3159141"/>
            <a:ext cx="3826742" cy="22737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44546A"/>
                </a:solidFill>
                <a:latin typeface="+mj-lt"/>
                <a:ea typeface="Lato" panose="020F0502020204030203" pitchFamily="34" charset="0"/>
                <a:cs typeface="Lato" panose="020F0502020204030203" pitchFamily="34" charset="0"/>
              </a:rPr>
              <a:t>= </a:t>
            </a:r>
            <a:r>
              <a:rPr lang="en-GB" sz="2000" dirty="0">
                <a:solidFill>
                  <a:srgbClr val="44546A"/>
                </a:solidFill>
                <a:latin typeface="+mj-lt"/>
                <a:ea typeface="Lato" panose="020F0502020204030203" pitchFamily="34" charset="0"/>
                <a:cs typeface="Lato" panose="020F0502020204030203" pitchFamily="34" charset="0"/>
              </a:rPr>
              <a:t>Deuda total / Patrimonio neto total</a:t>
            </a:r>
            <a:endParaRPr lang="en-GB" sz="1600" dirty="0">
              <a:solidFill>
                <a:srgbClr val="44546A"/>
              </a:solidFill>
              <a:latin typeface="+mj-lt"/>
              <a:ea typeface="Lato" panose="020F0502020204030203" pitchFamily="34" charset="0"/>
              <a:cs typeface="Lato" panose="020F0502020204030203" pitchFamily="34" charset="0"/>
            </a:endParaRPr>
          </a:p>
        </p:txBody>
      </p:sp>
      <p:sp>
        <p:nvSpPr>
          <p:cNvPr id="81" name="Subtitle 2">
            <a:extLst>
              <a:ext uri="{FF2B5EF4-FFF2-40B4-BE49-F238E27FC236}">
                <a16:creationId xmlns="" xmlns:p14="http://schemas.microsoft.com/office/powerpoint/2010/main" xmlns:a16="http://schemas.microsoft.com/office/drawing/2014/main" id="{879910F7-1652-4765-B661-5DCAC3D75DCC}"/>
              </a:ext>
            </a:extLst>
          </p:cNvPr>
          <p:cNvSpPr txBox="1">
            <a:spLocks/>
          </p:cNvSpPr>
          <p:nvPr/>
        </p:nvSpPr>
        <p:spPr>
          <a:xfrm>
            <a:off x="7718690" y="3703322"/>
            <a:ext cx="3826742" cy="650186"/>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ea typeface="Lato" panose="020F0502020204030203" pitchFamily="34" charset="0"/>
                <a:cs typeface="Lato" panose="020F0502020204030203" pitchFamily="34" charset="0"/>
              </a:rPr>
              <a:t>= Deuda actual / (Deuda total + Fondos propios totales)</a:t>
            </a:r>
          </a:p>
        </p:txBody>
      </p:sp>
      <p:sp>
        <p:nvSpPr>
          <p:cNvPr id="82" name="Subtitle 2">
            <a:extLst>
              <a:ext uri="{FF2B5EF4-FFF2-40B4-BE49-F238E27FC236}">
                <a16:creationId xmlns="" xmlns:p14="http://schemas.microsoft.com/office/powerpoint/2010/main" xmlns:a16="http://schemas.microsoft.com/office/drawing/2014/main" id="{D52A9D8F-4B91-43EE-AED4-6E0302AF2DE3}"/>
              </a:ext>
            </a:extLst>
          </p:cNvPr>
          <p:cNvSpPr txBox="1">
            <a:spLocks/>
          </p:cNvSpPr>
          <p:nvPr/>
        </p:nvSpPr>
        <p:spPr>
          <a:xfrm>
            <a:off x="7471712" y="4571916"/>
            <a:ext cx="3700424" cy="52707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44546A"/>
                </a:solidFill>
                <a:latin typeface="+mj-lt"/>
                <a:ea typeface="Lato" panose="020F0502020204030203" pitchFamily="34" charset="0"/>
                <a:cs typeface="Lato" panose="020F0502020204030203" pitchFamily="34" charset="0"/>
              </a:rPr>
              <a:t>= Deuda total / Beneficios antes de impuestos, depreciaciones y amortizaciones (EBITDA)</a:t>
            </a:r>
          </a:p>
        </p:txBody>
      </p:sp>
      <p:sp>
        <p:nvSpPr>
          <p:cNvPr id="83" name="Subtitle 2">
            <a:extLst>
              <a:ext uri="{FF2B5EF4-FFF2-40B4-BE49-F238E27FC236}">
                <a16:creationId xmlns="" xmlns:p14="http://schemas.microsoft.com/office/powerpoint/2010/main" xmlns:a16="http://schemas.microsoft.com/office/drawing/2014/main" id="{38E7A2F2-1146-42FC-8305-94585BA8202E}"/>
              </a:ext>
            </a:extLst>
          </p:cNvPr>
          <p:cNvSpPr txBox="1">
            <a:spLocks/>
          </p:cNvSpPr>
          <p:nvPr/>
        </p:nvSpPr>
        <p:spPr>
          <a:xfrm>
            <a:off x="7718690" y="5503082"/>
            <a:ext cx="3826742" cy="22737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solidFill>
                  <a:srgbClr val="44546A"/>
                </a:solidFill>
                <a:latin typeface="+mj-lt"/>
                <a:ea typeface="Lato" panose="020F0502020204030203" pitchFamily="34" charset="0"/>
                <a:cs typeface="Lato" panose="020F0502020204030203" pitchFamily="34" charset="0"/>
              </a:rPr>
              <a:t>= Activo total / Patrimonio total</a:t>
            </a:r>
          </a:p>
        </p:txBody>
      </p:sp>
    </p:spTree>
    <p:extLst>
      <p:ext uri="{BB962C8B-B14F-4D97-AF65-F5344CB8AC3E}">
        <p14:creationId xmlns:p14="http://schemas.microsoft.com/office/powerpoint/2010/main" val="97278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1552311" y="695294"/>
            <a:ext cx="9087377" cy="697353"/>
          </a:xfrm>
        </p:spPr>
        <p:txBody>
          <a:bodyPr>
            <a:normAutofit/>
          </a:bodyPr>
          <a:lstStyle/>
          <a:p>
            <a:r>
              <a:rPr lang="en-GB" dirty="0"/>
              <a:t>Margen de beneficio bruto</a:t>
            </a:r>
          </a:p>
          <a:p>
            <a:endParaRPr lang="en-GB" dirty="0"/>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151382" y="2037819"/>
            <a:ext cx="3693981" cy="440048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300" dirty="0">
                <a:solidFill>
                  <a:srgbClr val="44546A"/>
                </a:solidFill>
                <a:latin typeface="+mj-lt"/>
                <a:ea typeface="Open Sans Light" panose="020B0306030504020204" pitchFamily="34" charset="0"/>
                <a:cs typeface="Open Sans Light" panose="020B0306030504020204" pitchFamily="34" charset="0"/>
              </a:rPr>
              <a:t>El margen de beneficio bruto es una métrica que los analistas utilizan para evaluar la salud financiera de una empresa, calculando la cantidad de dinero que queda de las ventas de productos después de restar el coste de los bienes vendidos (COGS).</a:t>
            </a:r>
          </a:p>
          <a:p>
            <a:pPr algn="l">
              <a:lnSpc>
                <a:spcPct val="100000"/>
              </a:lnSpc>
            </a:pPr>
            <a:r>
              <a:rPr lang="en-GB" sz="2300" dirty="0">
                <a:solidFill>
                  <a:srgbClr val="44546A"/>
                </a:solidFill>
                <a:latin typeface="+mj-lt"/>
                <a:ea typeface="Open Sans Light" panose="020B0306030504020204" pitchFamily="34" charset="0"/>
                <a:cs typeface="Open Sans Light" panose="020B0306030504020204" pitchFamily="34" charset="0"/>
              </a:rPr>
              <a:t>A veces denominado ratio de margen bruto, el margen de beneficio bruto se expresa frecuentemente como porcentaje de las ventas.</a:t>
            </a:r>
          </a:p>
        </p:txBody>
      </p:sp>
      <p:pic>
        <p:nvPicPr>
          <p:cNvPr id="3" name="Grafik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C341CB-3A92-471A-B866-F924CB1CD035}"/>
              </a:ext>
            </a:extLst>
          </p:cNvPr>
          <p:cNvPicPr>
            <a:picLocks noChangeAspect="1"/>
          </p:cNvPicPr>
          <p:nvPr/>
        </p:nvPicPr>
        <p:blipFill>
          <a:blip r:embed="rId3"/>
          <a:stretch>
            <a:fillRect/>
          </a:stretch>
        </p:blipFill>
        <p:spPr>
          <a:xfrm>
            <a:off x="8178647" y="118485"/>
            <a:ext cx="2979210" cy="1586429"/>
          </a:xfrm>
          <a:prstGeom prst="rect">
            <a:avLst/>
          </a:prstGeom>
        </p:spPr>
      </p:pic>
      <p:sp>
        <p:nvSpPr>
          <p:cNvPr id="84"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54B9E3-2B6C-4CB1-9D8F-0669E037AEDF}"/>
              </a:ext>
            </a:extLst>
          </p:cNvPr>
          <p:cNvSpPr>
            <a:spLocks/>
          </p:cNvSpPr>
          <p:nvPr/>
        </p:nvSpPr>
        <p:spPr bwMode="auto">
          <a:xfrm>
            <a:off x="4908885" y="3854023"/>
            <a:ext cx="7131732" cy="130552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41476E-D280-4DC9-822D-FA9931182637}"/>
              </a:ext>
            </a:extLst>
          </p:cNvPr>
          <p:cNvSpPr>
            <a:spLocks/>
          </p:cNvSpPr>
          <p:nvPr/>
        </p:nvSpPr>
        <p:spPr bwMode="auto">
          <a:xfrm>
            <a:off x="4121302" y="3843381"/>
            <a:ext cx="2365835" cy="130552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69EF44-19F7-45E5-A756-27AB9BC3DB39}"/>
              </a:ext>
            </a:extLst>
          </p:cNvPr>
          <p:cNvSpPr>
            <a:spLocks/>
          </p:cNvSpPr>
          <p:nvPr/>
        </p:nvSpPr>
        <p:spPr bwMode="auto">
          <a:xfrm>
            <a:off x="4908883" y="5197961"/>
            <a:ext cx="7131732"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B20B2B-0AF0-460F-8F55-0A800ECF36A7}"/>
              </a:ext>
            </a:extLst>
          </p:cNvPr>
          <p:cNvSpPr>
            <a:spLocks/>
          </p:cNvSpPr>
          <p:nvPr/>
        </p:nvSpPr>
        <p:spPr bwMode="auto">
          <a:xfrm>
            <a:off x="4121302" y="5197961"/>
            <a:ext cx="232007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F7E3C4-E4D4-4F0F-8D6A-057FE4442706}"/>
              </a:ext>
            </a:extLst>
          </p:cNvPr>
          <p:cNvSpPr>
            <a:spLocks/>
          </p:cNvSpPr>
          <p:nvPr/>
        </p:nvSpPr>
        <p:spPr bwMode="auto">
          <a:xfrm>
            <a:off x="4992192" y="519796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7ADD5B-A99F-4E83-BC16-045865DC9DB9}"/>
              </a:ext>
            </a:extLst>
          </p:cNvPr>
          <p:cNvSpPr>
            <a:spLocks/>
          </p:cNvSpPr>
          <p:nvPr/>
        </p:nvSpPr>
        <p:spPr bwMode="auto">
          <a:xfrm>
            <a:off x="4908884" y="1829843"/>
            <a:ext cx="7131733" cy="196447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98A907-10D3-4EF9-89AE-29D47EBF07BB}"/>
              </a:ext>
            </a:extLst>
          </p:cNvPr>
          <p:cNvSpPr>
            <a:spLocks/>
          </p:cNvSpPr>
          <p:nvPr/>
        </p:nvSpPr>
        <p:spPr bwMode="auto">
          <a:xfrm>
            <a:off x="4109987" y="1820915"/>
            <a:ext cx="2365835" cy="196447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2221C4-B60F-4B6E-A897-80D332283994}"/>
              </a:ext>
            </a:extLst>
          </p:cNvPr>
          <p:cNvSpPr>
            <a:spLocks/>
          </p:cNvSpPr>
          <p:nvPr/>
        </p:nvSpPr>
        <p:spPr bwMode="auto">
          <a:xfrm>
            <a:off x="4068265" y="2440907"/>
            <a:ext cx="19757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¿Qué le dice esto?</a:t>
            </a:r>
          </a:p>
        </p:txBody>
      </p:sp>
      <p:sp>
        <p:nvSpPr>
          <p:cNvPr id="101"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108C28-D87C-461A-B8CA-640B6CEF3900}"/>
              </a:ext>
            </a:extLst>
          </p:cNvPr>
          <p:cNvSpPr txBox="1"/>
          <p:nvPr/>
        </p:nvSpPr>
        <p:spPr>
          <a:xfrm>
            <a:off x="6483098" y="1804243"/>
            <a:ext cx="5599241" cy="2062103"/>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Si el margen de beneficio bruto de una empresa fluctúa de forma salvaje, puede ser señal de malas prácticas de gestión y/o de productos de calidad inferior. Estas fluctuaciones pueden estar justificadas en los casos en los que una empresa realiza cambios operativos radicales en su modelo de negocio, en cuyo caso la volatilidad temporal no debería ser motivo de alarma. Por ejemplo, si una empresa decide automatizar determinadas funciones de la cadena de suministro, la inversión inicial puede ser elevada, pero el coste de los productos acaba disminuyendo debido a la reducción de los costes </a:t>
            </a:r>
            <a:r>
              <a:rPr lang="en-GB" sz="1600" dirty="0" err="1">
                <a:solidFill>
                  <a:schemeClr val="bg1"/>
                </a:solidFill>
                <a:latin typeface="+mj-lt"/>
                <a:ea typeface="Lato Light" charset="0"/>
                <a:cs typeface="Lato Light" charset="0"/>
              </a:rPr>
              <a:t>laborales</a:t>
            </a:r>
            <a:r>
              <a:rPr lang="en-GB" sz="1600" dirty="0">
                <a:solidFill>
                  <a:schemeClr val="bg1"/>
                </a:solidFill>
                <a:latin typeface="+mj-lt"/>
                <a:ea typeface="Lato Light" charset="0"/>
                <a:cs typeface="Lato Light" charset="0"/>
              </a:rPr>
              <a:t>.</a:t>
            </a:r>
          </a:p>
        </p:txBody>
      </p:sp>
      <p:sp>
        <p:nvSpPr>
          <p:cNvPr id="102"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4F16A6-9BF2-4AE2-9D12-0CECF72C46C6}"/>
              </a:ext>
            </a:extLst>
          </p:cNvPr>
          <p:cNvSpPr>
            <a:spLocks/>
          </p:cNvSpPr>
          <p:nvPr/>
        </p:nvSpPr>
        <p:spPr bwMode="auto">
          <a:xfrm>
            <a:off x="4016035" y="4046227"/>
            <a:ext cx="20580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Cómo calcular</a:t>
            </a:r>
          </a:p>
        </p:txBody>
      </p:sp>
      <p:sp>
        <p:nvSpPr>
          <p:cNvPr id="103"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67308B-80CB-451F-B838-A71845D31C71}"/>
              </a:ext>
            </a:extLst>
          </p:cNvPr>
          <p:cNvSpPr>
            <a:spLocks/>
          </p:cNvSpPr>
          <p:nvPr/>
        </p:nvSpPr>
        <p:spPr bwMode="auto">
          <a:xfrm>
            <a:off x="4474819" y="5497173"/>
            <a:ext cx="11036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00" b="1" spc="113" dirty="0">
                <a:solidFill>
                  <a:schemeClr val="bg1"/>
                </a:solidFill>
                <a:latin typeface="+mj-lt"/>
                <a:ea typeface="Roboto" charset="0"/>
                <a:cs typeface="Roboto" charset="0"/>
                <a:sym typeface="Bebas Neue" charset="0"/>
              </a:rPr>
              <a:t>Fórmula</a:t>
            </a:r>
          </a:p>
        </p:txBody>
      </p:sp>
      <p:sp>
        <p:nvSpPr>
          <p:cNvPr id="104"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1FAC27-A45D-4238-8194-0415A0BA9A92}"/>
              </a:ext>
            </a:extLst>
          </p:cNvPr>
          <p:cNvSpPr txBox="1"/>
          <p:nvPr/>
        </p:nvSpPr>
        <p:spPr>
          <a:xfrm>
            <a:off x="6483099" y="3870240"/>
            <a:ext cx="5557518" cy="1323439"/>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El porcentaje de margen de beneficio bruto de una empresa se calcula restando primero el coste de los bienes vendidos (COGS) de las ventas netas (ingresos brutos menos devoluciones, provisiones y descuentos). Esta cifra se divide entonces por las ventas netas, para calcular el margen de beneficio bruto en términos porcentuales.</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 xmlns:p14="http://schemas.microsoft.com/office/powerpoint/2010/main" xmlns:a16="http://schemas.microsoft.com/office/drawing/2014/main" id="{C4AE7104-C645-4831-8CCA-DDCCEDEFCFD3}"/>
                  </a:ext>
                </a:extLst>
              </p:cNvPr>
              <p:cNvSpPr txBox="1"/>
              <p:nvPr/>
            </p:nvSpPr>
            <p:spPr>
              <a:xfrm>
                <a:off x="6634874" y="5497173"/>
                <a:ext cx="4435894" cy="524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𝐺𝑟𝑜𝑠𝑠</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𝑃𝑟𝑜𝑓𝑖𝑡</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𝑀𝑎𝑟𝑔𝑖𝑛</m:t>
                      </m:r>
                      <m:r>
                        <a:rPr lang="en-GB" b="0" i="1" smtClean="0">
                          <a:solidFill>
                            <a:schemeClr val="bg1"/>
                          </a:solidFill>
                          <a:latin typeface="Cambria Math" panose="02040503050406030204" pitchFamily="18" charset="0"/>
                        </a:rPr>
                        <m:t>= </m:t>
                      </m:r>
                      <m:f>
                        <m:fPr>
                          <m:ctrlPr>
                            <a:rPr lang="en-GB" b="0" i="1" smtClean="0">
                              <a:solidFill>
                                <a:schemeClr val="bg1"/>
                              </a:solidFill>
                              <a:latin typeface="Cambria Math"/>
                            </a:rPr>
                          </m:ctrlPr>
                        </m:fPr>
                        <m:num>
                          <m:r>
                            <a:rPr lang="en-GB" b="0" i="1" smtClean="0">
                              <a:solidFill>
                                <a:schemeClr val="bg1"/>
                              </a:solidFill>
                              <a:latin typeface="Cambria Math" panose="02040503050406030204" pitchFamily="18" charset="0"/>
                            </a:rPr>
                            <m:t>𝑁𝑒𝑡</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𝑆𝑎𝑙𝑒𝑠</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𝐶𝑂𝐺𝑆</m:t>
                          </m:r>
                        </m:num>
                        <m:den>
                          <m:r>
                            <a:rPr lang="en-GB" b="0" i="1" smtClean="0">
                              <a:solidFill>
                                <a:schemeClr val="bg1"/>
                              </a:solidFill>
                              <a:latin typeface="Cambria Math" panose="02040503050406030204" pitchFamily="18" charset="0"/>
                            </a:rPr>
                            <m:t>𝑁𝑒𝑡</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𝑆𝑎𝑙𝑒𝑠</m:t>
                          </m:r>
                        </m:den>
                      </m:f>
                    </m:oMath>
                  </m:oMathPara>
                </a14:m>
                <a:endParaRPr lang="en-GB" dirty="0">
                  <a:solidFill>
                    <a:schemeClr val="bg1"/>
                  </a:solidFill>
                </a:endParaRPr>
              </a:p>
            </p:txBody>
          </p:sp>
        </mc:Choice>
        <mc:Fallback xmlns="" xmlns:a16="http://schemas.microsoft.com/office/drawing/2014/main" xmlns:p14="http://schemas.microsoft.com/office/powerpoint/2010/main">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634874" y="5497173"/>
                <a:ext cx="4435894" cy="524118"/>
              </a:xfrm>
              <a:prstGeom prst="rect">
                <a:avLst/>
              </a:prstGeom>
              <a:blipFill>
                <a:blip r:embed="rId4"/>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925231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2182392" y="655551"/>
            <a:ext cx="9087377" cy="697353"/>
          </a:xfrm>
        </p:spPr>
        <p:txBody>
          <a:bodyPr>
            <a:normAutofit/>
          </a:bodyPr>
          <a:lstStyle/>
          <a:p>
            <a:r>
              <a:rPr lang="en-GB" dirty="0"/>
              <a:t>Margen de beneficios de explotación</a:t>
            </a:r>
          </a:p>
          <a:p>
            <a:endParaRPr lang="en-GB" dirty="0"/>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151515" y="1848929"/>
            <a:ext cx="3699447" cy="389880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El beneficio de explotación, una métrica algo más compleja, también tiene en cuenta todos los gastos generales, operativos, administrativos y de ventas necesarios para el funcionamiento diario de la empresa. </a:t>
            </a:r>
          </a:p>
          <a:p>
            <a:pPr algn="l">
              <a:lnSpc>
                <a:spcPct val="100000"/>
              </a:lnSpc>
            </a:pPr>
            <a:endParaRPr lang="en-GB" sz="20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Aunque esta cifra sigue excluyendo las deudas, los impuestos y otros gastos no operativos, incluye la amortización y la depreciación de los activos.</a:t>
            </a:r>
          </a:p>
        </p:txBody>
      </p:sp>
      <p:sp>
        <p:nvSpPr>
          <p:cNvPr id="84"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54B9E3-2B6C-4CB1-9D8F-0669E037AEDF}"/>
              </a:ext>
            </a:extLst>
          </p:cNvPr>
          <p:cNvSpPr>
            <a:spLocks/>
          </p:cNvSpPr>
          <p:nvPr/>
        </p:nvSpPr>
        <p:spPr bwMode="auto">
          <a:xfrm>
            <a:off x="4908885" y="3122998"/>
            <a:ext cx="7131600" cy="217528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41476E-D280-4DC9-822D-FA9931182637}"/>
              </a:ext>
            </a:extLst>
          </p:cNvPr>
          <p:cNvSpPr>
            <a:spLocks/>
          </p:cNvSpPr>
          <p:nvPr/>
        </p:nvSpPr>
        <p:spPr bwMode="auto">
          <a:xfrm>
            <a:off x="4109987" y="3122998"/>
            <a:ext cx="2365835" cy="218785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69EF44-19F7-45E5-A756-27AB9BC3DB39}"/>
              </a:ext>
            </a:extLst>
          </p:cNvPr>
          <p:cNvSpPr>
            <a:spLocks/>
          </p:cNvSpPr>
          <p:nvPr/>
        </p:nvSpPr>
        <p:spPr bwMode="auto">
          <a:xfrm>
            <a:off x="4927756" y="5427037"/>
            <a:ext cx="7131600"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B20B2B-0AF0-460F-8F55-0A800ECF36A7}"/>
              </a:ext>
            </a:extLst>
          </p:cNvPr>
          <p:cNvSpPr>
            <a:spLocks/>
          </p:cNvSpPr>
          <p:nvPr/>
        </p:nvSpPr>
        <p:spPr bwMode="auto">
          <a:xfrm>
            <a:off x="4094587" y="5427037"/>
            <a:ext cx="236583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7ADD5B-A99F-4E83-BC16-045865DC9DB9}"/>
              </a:ext>
            </a:extLst>
          </p:cNvPr>
          <p:cNvSpPr>
            <a:spLocks/>
          </p:cNvSpPr>
          <p:nvPr/>
        </p:nvSpPr>
        <p:spPr bwMode="auto">
          <a:xfrm>
            <a:off x="4908885" y="1866102"/>
            <a:ext cx="7131600" cy="115089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98A907-10D3-4EF9-89AE-29D47EBF07BB}"/>
              </a:ext>
            </a:extLst>
          </p:cNvPr>
          <p:cNvSpPr>
            <a:spLocks/>
          </p:cNvSpPr>
          <p:nvPr/>
        </p:nvSpPr>
        <p:spPr bwMode="auto">
          <a:xfrm>
            <a:off x="4132618" y="1873909"/>
            <a:ext cx="2365835" cy="114948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2221C4-B60F-4B6E-A897-80D332283994}"/>
              </a:ext>
            </a:extLst>
          </p:cNvPr>
          <p:cNvSpPr>
            <a:spLocks/>
          </p:cNvSpPr>
          <p:nvPr/>
        </p:nvSpPr>
        <p:spPr bwMode="auto">
          <a:xfrm>
            <a:off x="4024361" y="2082859"/>
            <a:ext cx="20045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¿Qué le dice esto?</a:t>
            </a:r>
          </a:p>
        </p:txBody>
      </p:sp>
      <p:sp>
        <p:nvSpPr>
          <p:cNvPr id="101"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108C28-D87C-461A-B8CA-640B6CEF3900}"/>
              </a:ext>
            </a:extLst>
          </p:cNvPr>
          <p:cNvSpPr txBox="1"/>
          <p:nvPr/>
        </p:nvSpPr>
        <p:spPr>
          <a:xfrm>
            <a:off x="6445367" y="1859708"/>
            <a:ext cx="5436248" cy="1077218"/>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El ratio de margen de beneficios de una empresa le indica en qué medida las operaciones de la empresa contribuyen a su rentabilidad. Una empresa con un ratio de margen de beneficios importante gana más dinero por cada euro de ventas que una empresa con un margen de beneficios estrecho.</a:t>
            </a:r>
          </a:p>
        </p:txBody>
      </p:sp>
      <p:sp>
        <p:nvSpPr>
          <p:cNvPr id="102"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4F16A6-9BF2-4AE2-9D12-0CECF72C46C6}"/>
              </a:ext>
            </a:extLst>
          </p:cNvPr>
          <p:cNvSpPr>
            <a:spLocks/>
          </p:cNvSpPr>
          <p:nvPr/>
        </p:nvSpPr>
        <p:spPr bwMode="auto">
          <a:xfrm>
            <a:off x="4087623" y="3827555"/>
            <a:ext cx="182578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Cómo calcular</a:t>
            </a:r>
          </a:p>
        </p:txBody>
      </p:sp>
      <p:sp>
        <p:nvSpPr>
          <p:cNvPr id="103"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67308B-80CB-451F-B838-A71845D31C71}"/>
              </a:ext>
            </a:extLst>
          </p:cNvPr>
          <p:cNvSpPr>
            <a:spLocks/>
          </p:cNvSpPr>
          <p:nvPr/>
        </p:nvSpPr>
        <p:spPr bwMode="auto">
          <a:xfrm>
            <a:off x="4614692" y="5801828"/>
            <a:ext cx="1019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200" b="1" spc="113" dirty="0">
                <a:solidFill>
                  <a:schemeClr val="bg1"/>
                </a:solidFill>
                <a:latin typeface="+mj-lt"/>
                <a:ea typeface="Roboto" charset="0"/>
                <a:cs typeface="Roboto" charset="0"/>
                <a:sym typeface="Bebas Neue" charset="0"/>
              </a:rPr>
              <a:t>Fórmula</a:t>
            </a:r>
          </a:p>
        </p:txBody>
      </p:sp>
      <p:sp>
        <p:nvSpPr>
          <p:cNvPr id="104"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1FAC27-A45D-4238-8194-0415A0BA9A92}"/>
              </a:ext>
            </a:extLst>
          </p:cNvPr>
          <p:cNvSpPr txBox="1"/>
          <p:nvPr/>
        </p:nvSpPr>
        <p:spPr>
          <a:xfrm>
            <a:off x="6278589" y="3141979"/>
            <a:ext cx="5761895" cy="2100575"/>
          </a:xfrm>
          <a:prstGeom prst="rect">
            <a:avLst/>
          </a:prstGeom>
          <a:noFill/>
        </p:spPr>
        <p:txBody>
          <a:bodyPr wrap="square" rtlCol="0">
            <a:spAutoFit/>
          </a:bodyPr>
          <a:lstStyle/>
          <a:p>
            <a:pPr marL="182563" indent="-182563">
              <a:buFont typeface="+mj-lt"/>
              <a:buAutoNum type="arabicPeriod"/>
            </a:pPr>
            <a:r>
              <a:rPr lang="en-GB" sz="1450" dirty="0">
                <a:solidFill>
                  <a:schemeClr val="bg1"/>
                </a:solidFill>
                <a:latin typeface="+mj-lt"/>
                <a:ea typeface="Lato Light" charset="0"/>
                <a:cs typeface="Lato Light" charset="0"/>
              </a:rPr>
              <a:t>Encuentre el resultado de explotación (EBIT) restando sus gastos de explotación, la depreciación asignada y los importes de amortización de los ingresos brutos.</a:t>
            </a:r>
          </a:p>
          <a:p>
            <a:pPr marL="182563" indent="-182563">
              <a:buFont typeface="+mj-lt"/>
              <a:buAutoNum type="arabicPeriod"/>
            </a:pPr>
            <a:r>
              <a:rPr lang="en-GB" sz="1450" dirty="0">
                <a:solidFill>
                  <a:schemeClr val="bg1"/>
                </a:solidFill>
                <a:latin typeface="+mj-lt"/>
                <a:ea typeface="Lato Light" charset="0"/>
                <a:cs typeface="Lato Light" charset="0"/>
              </a:rPr>
              <a:t>Encuentre los ingresos netos por ventas. Esto no requiere ningún cálculo porque las ventas que aparecen en la cuenta de resultados de la empresa son ventas netas. Si no se dispone de esa cifra, se pueden calcular las ventas netas tomando las ventas brutas de la empresa y restando las devoluciones de ventas, las provisiones por mercancías dañadas y los descuentos ofrecidos.</a:t>
            </a:r>
          </a:p>
          <a:p>
            <a:pPr marL="182563" indent="-182563">
              <a:buFont typeface="+mj-lt"/>
              <a:buAutoNum type="arabicPeriod"/>
            </a:pPr>
            <a:r>
              <a:rPr lang="en-GB" sz="1450" dirty="0">
                <a:solidFill>
                  <a:schemeClr val="bg1"/>
                </a:solidFill>
                <a:latin typeface="+mj-lt"/>
                <a:ea typeface="Lato Light" charset="0"/>
                <a:cs typeface="Lato Light" charset="0"/>
              </a:rPr>
              <a:t>Calcula el ratio de margen de explotación dividiendo la cifra del primer paso (ingresos de explotación) entre la cifra del segundo paso (ventas netas).</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 xmlns:p14="http://schemas.microsoft.com/office/powerpoint/2010/main" xmlns:a16="http://schemas.microsoft.com/office/drawing/2014/main" id="{C4AE7104-C645-4831-8CCA-DDCCEDEFCFD3}"/>
                  </a:ext>
                </a:extLst>
              </p:cNvPr>
              <p:cNvSpPr txBox="1"/>
              <p:nvPr/>
            </p:nvSpPr>
            <p:spPr>
              <a:xfrm>
                <a:off x="6726081" y="5739758"/>
                <a:ext cx="4915641" cy="462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𝑂𝑝𝑒𝑟𝑎𝑡𝑖𝑛𝑔</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𝑃𝑟𝑜𝑓𝑖𝑡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𝑀𝑎𝑟𝑔𝑖𝑛</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𝑂𝑝𝑒𝑟𝑎𝑡𝑖𝑛𝑔</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𝐼𝑛𝑐𝑜𝑚𝑒</m:t>
                          </m:r>
                        </m:num>
                        <m:den>
                          <m:r>
                            <a:rPr lang="en-GB" sz="1600" b="0" i="1" smtClean="0">
                              <a:solidFill>
                                <a:schemeClr val="bg1"/>
                              </a:solidFill>
                              <a:latin typeface="Cambria Math" panose="02040503050406030204" pitchFamily="18" charset="0"/>
                            </a:rPr>
                            <m:t>𝑅𝑒𝑣𝑒𝑛𝑢𝑒</m:t>
                          </m:r>
                          <m:r>
                            <a:rPr lang="en-GB" sz="1600" b="0" i="1" smtClean="0">
                              <a:solidFill>
                                <a:schemeClr val="bg1"/>
                              </a:solidFill>
                              <a:latin typeface="Cambria Math" panose="02040503050406030204" pitchFamily="18" charset="0"/>
                            </a:rPr>
                            <m:t> </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726081" y="5739758"/>
                <a:ext cx="4915641" cy="462691"/>
              </a:xfrm>
              <a:prstGeom prst="rect">
                <a:avLst/>
              </a:prstGeom>
              <a:blipFill>
                <a:blip r:embed="rId4"/>
                <a:stretch>
                  <a:fillRect l="-773" t="-10811" r="-515" b="-29730"/>
                </a:stretch>
              </a:blipFill>
            </p:spPr>
            <p:txBody>
              <a:bodyPr/>
              <a:lstStyle/>
              <a:p>
                <a:r>
                  <a:rPr lang="en-BA">
                    <a:noFill/>
                  </a:rPr>
                  <a:t> </a:t>
                </a:r>
              </a:p>
            </p:txBody>
          </p:sp>
        </mc:Fallback>
      </mc:AlternateContent>
      <p:pic>
        <p:nvPicPr>
          <p:cNvPr id="20" name="Grafik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2A56DEF-6A88-49C4-834B-84C0B5244F8E}"/>
              </a:ext>
            </a:extLst>
          </p:cNvPr>
          <p:cNvPicPr>
            <a:picLocks noChangeAspect="1"/>
          </p:cNvPicPr>
          <p:nvPr/>
        </p:nvPicPr>
        <p:blipFill>
          <a:blip r:embed="rId5"/>
          <a:stretch>
            <a:fillRect/>
          </a:stretch>
        </p:blipFill>
        <p:spPr>
          <a:xfrm>
            <a:off x="7990976" y="206536"/>
            <a:ext cx="2829423" cy="1506667"/>
          </a:xfrm>
          <a:prstGeom prst="rect">
            <a:avLst/>
          </a:prstGeom>
        </p:spPr>
      </p:pic>
    </p:spTree>
    <p:extLst>
      <p:ext uri="{BB962C8B-B14F-4D97-AF65-F5344CB8AC3E}">
        <p14:creationId xmlns:p14="http://schemas.microsoft.com/office/powerpoint/2010/main" val="386178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p14="http://schemas.microsoft.com/office/powerpoint/2010/main" xmlns:a16="http://schemas.microsoft.com/office/drawing/2014/main" id="{562838D1-CDDB-4866-97B5-C8EA24C6919C}"/>
              </a:ext>
            </a:extLst>
          </p:cNvPr>
          <p:cNvSpPr txBox="1"/>
          <p:nvPr/>
        </p:nvSpPr>
        <p:spPr>
          <a:xfrm>
            <a:off x="1003163" y="2344581"/>
            <a:ext cx="10807836" cy="1015663"/>
          </a:xfrm>
          <a:prstGeom prst="rect">
            <a:avLst/>
          </a:prstGeom>
          <a:noFill/>
        </p:spPr>
        <p:txBody>
          <a:bodyPr wrap="square">
            <a:spAutoFit/>
          </a:bodyPr>
          <a:lstStyle/>
          <a:p>
            <a:r>
              <a:rPr lang="en-GB" sz="4000" dirty="0">
                <a:solidFill>
                  <a:schemeClr val="bg1"/>
                </a:solidFill>
              </a:rPr>
              <a:t>El poder de los instrumentos de gestión </a:t>
            </a:r>
          </a:p>
          <a:p>
            <a:endParaRPr lang="en-IE" sz="2000" dirty="0">
              <a:solidFill>
                <a:schemeClr val="bg1"/>
              </a:solidFill>
            </a:endParaRPr>
          </a:p>
        </p:txBody>
      </p:sp>
    </p:spTree>
    <p:extLst>
      <p:ext uri="{BB962C8B-B14F-4D97-AF65-F5344CB8AC3E}">
        <p14:creationId xmlns:p14="http://schemas.microsoft.com/office/powerpoint/2010/main" val="1376827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1726096" y="524626"/>
            <a:ext cx="9087377" cy="697353"/>
          </a:xfrm>
        </p:spPr>
        <p:txBody>
          <a:bodyPr>
            <a:normAutofit/>
          </a:bodyPr>
          <a:lstStyle/>
          <a:p>
            <a:r>
              <a:rPr lang="en-GB" dirty="0"/>
              <a:t>Margen de beneficio neto</a:t>
            </a:r>
          </a:p>
          <a:p>
            <a:endParaRPr lang="en-GB" dirty="0"/>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208903" y="1934642"/>
            <a:ext cx="3034386"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44546A"/>
                </a:solidFill>
                <a:latin typeface="+mj-lt"/>
                <a:ea typeface="Open Sans Light" panose="020B0306030504020204" pitchFamily="34" charset="0"/>
                <a:cs typeface="Open Sans Light" panose="020B0306030504020204" pitchFamily="34" charset="0"/>
              </a:rPr>
              <a:t>El margen de beneficio neto puede utilizarse para comparar el rendimiento en distintos periodos. Sin embargo, esto sólo revela resultados fiables si nada más ha cambiado en sus gastos.</a:t>
            </a:r>
          </a:p>
        </p:txBody>
      </p:sp>
      <p:pic>
        <p:nvPicPr>
          <p:cNvPr id="3" name="Grafik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C341CB-3A92-471A-B866-F924CB1CD035}"/>
              </a:ext>
            </a:extLst>
          </p:cNvPr>
          <p:cNvPicPr>
            <a:picLocks noChangeAspect="1"/>
          </p:cNvPicPr>
          <p:nvPr/>
        </p:nvPicPr>
        <p:blipFill>
          <a:blip r:embed="rId3"/>
          <a:stretch>
            <a:fillRect/>
          </a:stretch>
        </p:blipFill>
        <p:spPr>
          <a:xfrm>
            <a:off x="8647055" y="173084"/>
            <a:ext cx="2911284" cy="1550258"/>
          </a:xfrm>
          <a:prstGeom prst="rect">
            <a:avLst/>
          </a:prstGeom>
        </p:spPr>
      </p:pic>
      <p:sp>
        <p:nvSpPr>
          <p:cNvPr id="84"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54B9E3-2B6C-4CB1-9D8F-0669E037AEDF}"/>
              </a:ext>
            </a:extLst>
          </p:cNvPr>
          <p:cNvSpPr>
            <a:spLocks/>
          </p:cNvSpPr>
          <p:nvPr/>
        </p:nvSpPr>
        <p:spPr bwMode="auto">
          <a:xfrm>
            <a:off x="4813681" y="3122999"/>
            <a:ext cx="6732838" cy="197519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41476E-D280-4DC9-822D-FA9931182637}"/>
              </a:ext>
            </a:extLst>
          </p:cNvPr>
          <p:cNvSpPr>
            <a:spLocks/>
          </p:cNvSpPr>
          <p:nvPr/>
        </p:nvSpPr>
        <p:spPr bwMode="auto">
          <a:xfrm>
            <a:off x="4101206" y="3122999"/>
            <a:ext cx="1449185" cy="197519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69EF44-19F7-45E5-A756-27AB9BC3DB39}"/>
              </a:ext>
            </a:extLst>
          </p:cNvPr>
          <p:cNvSpPr>
            <a:spLocks/>
          </p:cNvSpPr>
          <p:nvPr/>
        </p:nvSpPr>
        <p:spPr bwMode="auto">
          <a:xfrm>
            <a:off x="4834579" y="5191803"/>
            <a:ext cx="6732838"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B20B2B-0AF0-460F-8F55-0A800ECF36A7}"/>
              </a:ext>
            </a:extLst>
          </p:cNvPr>
          <p:cNvSpPr>
            <a:spLocks/>
          </p:cNvSpPr>
          <p:nvPr/>
        </p:nvSpPr>
        <p:spPr bwMode="auto">
          <a:xfrm>
            <a:off x="4101206" y="5193657"/>
            <a:ext cx="1449186"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7ADD5B-A99F-4E83-BC16-045865DC9DB9}"/>
              </a:ext>
            </a:extLst>
          </p:cNvPr>
          <p:cNvSpPr>
            <a:spLocks/>
          </p:cNvSpPr>
          <p:nvPr/>
        </p:nvSpPr>
        <p:spPr bwMode="auto">
          <a:xfrm>
            <a:off x="4834579" y="1884930"/>
            <a:ext cx="6732838" cy="121828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98A907-10D3-4EF9-89AE-29D47EBF07BB}"/>
              </a:ext>
            </a:extLst>
          </p:cNvPr>
          <p:cNvSpPr>
            <a:spLocks/>
          </p:cNvSpPr>
          <p:nvPr/>
        </p:nvSpPr>
        <p:spPr bwMode="auto">
          <a:xfrm>
            <a:off x="4109987" y="1884930"/>
            <a:ext cx="1449185" cy="121828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2221C4-B60F-4B6E-A897-80D332283994}"/>
              </a:ext>
            </a:extLst>
          </p:cNvPr>
          <p:cNvSpPr>
            <a:spLocks/>
          </p:cNvSpPr>
          <p:nvPr/>
        </p:nvSpPr>
        <p:spPr bwMode="auto">
          <a:xfrm>
            <a:off x="4255847" y="1932202"/>
            <a:ext cx="10129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¿Qué le dice esto?</a:t>
            </a:r>
          </a:p>
        </p:txBody>
      </p:sp>
      <p:sp>
        <p:nvSpPr>
          <p:cNvPr id="101"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108C28-D87C-461A-B8CA-640B6CEF3900}"/>
              </a:ext>
            </a:extLst>
          </p:cNvPr>
          <p:cNvSpPr txBox="1"/>
          <p:nvPr/>
        </p:nvSpPr>
        <p:spPr>
          <a:xfrm>
            <a:off x="5486904" y="1950315"/>
            <a:ext cx="6152781" cy="1077218"/>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El margen de beneficio neto puede indicar hasta qué punto la empresa convierte sus ventas en beneficios. Esto significa que el porcentaje calculado es el porcentaje de sus ingresos que son rentables. También indica la cantidad de ingresos que está gastando para producir sus productos o servicios.</a:t>
            </a:r>
          </a:p>
        </p:txBody>
      </p:sp>
      <p:sp>
        <p:nvSpPr>
          <p:cNvPr id="102"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4F16A6-9BF2-4AE2-9D12-0CECF72C46C6}"/>
              </a:ext>
            </a:extLst>
          </p:cNvPr>
          <p:cNvSpPr>
            <a:spLocks/>
          </p:cNvSpPr>
          <p:nvPr/>
        </p:nvSpPr>
        <p:spPr bwMode="auto">
          <a:xfrm>
            <a:off x="4158155" y="3685992"/>
            <a:ext cx="111061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a:solidFill>
                  <a:schemeClr val="bg1"/>
                </a:solidFill>
                <a:latin typeface="+mj-lt"/>
                <a:ea typeface="Roboto" charset="0"/>
                <a:cs typeface="Roboto" charset="0"/>
                <a:sym typeface="Bebas Neue" charset="0"/>
              </a:rPr>
              <a:t>Cómo calcular</a:t>
            </a:r>
          </a:p>
        </p:txBody>
      </p:sp>
      <p:sp>
        <p:nvSpPr>
          <p:cNvPr id="103"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67308B-80CB-451F-B838-A71845D31C71}"/>
              </a:ext>
            </a:extLst>
          </p:cNvPr>
          <p:cNvSpPr>
            <a:spLocks/>
          </p:cNvSpPr>
          <p:nvPr/>
        </p:nvSpPr>
        <p:spPr bwMode="auto">
          <a:xfrm>
            <a:off x="4214611" y="5520744"/>
            <a:ext cx="1019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200" b="1" spc="113" dirty="0">
                <a:solidFill>
                  <a:schemeClr val="bg1"/>
                </a:solidFill>
                <a:latin typeface="+mj-lt"/>
                <a:ea typeface="Roboto" charset="0"/>
                <a:cs typeface="Roboto" charset="0"/>
                <a:sym typeface="Bebas Neue" charset="0"/>
              </a:rPr>
              <a:t>Fórmula</a:t>
            </a:r>
          </a:p>
        </p:txBody>
      </p:sp>
      <p:sp>
        <p:nvSpPr>
          <p:cNvPr id="104"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1FAC27-A45D-4238-8194-0415A0BA9A92}"/>
              </a:ext>
            </a:extLst>
          </p:cNvPr>
          <p:cNvSpPr txBox="1"/>
          <p:nvPr/>
        </p:nvSpPr>
        <p:spPr>
          <a:xfrm>
            <a:off x="5509580" y="3152778"/>
            <a:ext cx="6152782" cy="1877437"/>
          </a:xfrm>
          <a:prstGeom prst="rect">
            <a:avLst/>
          </a:prstGeom>
          <a:noFill/>
        </p:spPr>
        <p:txBody>
          <a:bodyPr wrap="square" rtlCol="0">
            <a:spAutoFit/>
          </a:bodyPr>
          <a:lstStyle/>
          <a:p>
            <a:pPr marL="182563" indent="-182563">
              <a:buFont typeface="+mj-lt"/>
              <a:buAutoNum type="arabicPeriod"/>
            </a:pPr>
            <a:r>
              <a:rPr lang="en-GB" sz="1450" dirty="0">
                <a:solidFill>
                  <a:schemeClr val="bg1"/>
                </a:solidFill>
                <a:ea typeface="Lato Light" charset="0"/>
                <a:cs typeface="Lato Light" charset="0"/>
              </a:rPr>
              <a:t>Tendrá que calcular el beneficio neto y las ventas netas, ya que generalmente no hay partidas </a:t>
            </a:r>
            <a:r>
              <a:rPr lang="en-GB" sz="1450" dirty="0" err="1">
                <a:solidFill>
                  <a:schemeClr val="bg1"/>
                </a:solidFill>
                <a:ea typeface="Lato Light" charset="0"/>
                <a:cs typeface="Lato Light" charset="0"/>
              </a:rPr>
              <a:t>etiquetadas </a:t>
            </a:r>
            <a:r>
              <a:rPr lang="en-GB" sz="1450" dirty="0">
                <a:solidFill>
                  <a:schemeClr val="bg1"/>
                </a:solidFill>
                <a:ea typeface="Lato Light" charset="0"/>
                <a:cs typeface="Lato Light" charset="0"/>
              </a:rPr>
              <a:t>como tales en la cuenta de resultados. El beneficio neto se calcula restando todos los gastos de los ingresos. Entre ellos están los sueldos, los salarios, los servicios públicos y otros gastos.</a:t>
            </a:r>
          </a:p>
          <a:p>
            <a:pPr marL="182563" indent="-182563">
              <a:buFont typeface="+mj-lt"/>
              <a:buAutoNum type="arabicPeriod"/>
            </a:pPr>
            <a:r>
              <a:rPr lang="en-GB" sz="1450" dirty="0">
                <a:solidFill>
                  <a:schemeClr val="bg1"/>
                </a:solidFill>
                <a:ea typeface="Lato Light" charset="0"/>
                <a:cs typeface="Lato Light" charset="0"/>
              </a:rPr>
              <a:t>Las ventas netas son el resultado de restar a los ingresos totales los descuentos y las devoluciones. Los descuentos son el resultado de problemas con un producto o servicio que le obligan a reducir el precio para satisfacer al cliente. Una devolución es el retorno de un artículo o el reembolso de un servicio.</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 xmlns:p14="http://schemas.microsoft.com/office/powerpoint/2010/main" xmlns:a16="http://schemas.microsoft.com/office/drawing/2014/main" id="{C4AE7104-C645-4831-8CCA-DDCCEDEFCFD3}"/>
                  </a:ext>
                </a:extLst>
              </p:cNvPr>
              <p:cNvSpPr txBox="1"/>
              <p:nvPr/>
            </p:nvSpPr>
            <p:spPr>
              <a:xfrm>
                <a:off x="5990059" y="5386424"/>
                <a:ext cx="3690434"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𝑁𝑒𝑡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𝑃𝑟𝑜𝑓𝑖𝑡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𝑀𝑎𝑟𝑔𝑖𝑛</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𝑁𝑒𝑡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𝑃𝑟𝑜𝑓𝑖𝑡𝑠</m:t>
                          </m:r>
                        </m:num>
                        <m:den>
                          <m:r>
                            <a:rPr lang="en-GB" sz="1600" b="0" i="1" smtClean="0">
                              <a:solidFill>
                                <a:schemeClr val="bg1"/>
                              </a:solidFill>
                              <a:latin typeface="Cambria Math" panose="02040503050406030204" pitchFamily="18" charset="0"/>
                            </a:rPr>
                            <m:t>𝑁𝑒𝑡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𝑆𝑎𝑙𝑒𝑠</m:t>
                          </m:r>
                          <m:r>
                            <a:rPr lang="en-GB" sz="1600" b="0" i="1" smtClean="0">
                              <a:solidFill>
                                <a:schemeClr val="bg1"/>
                              </a:solidFill>
                              <a:latin typeface="Cambria Math" panose="02040503050406030204" pitchFamily="18" charset="0"/>
                            </a:rPr>
                            <m:t> </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5990059" y="5386424"/>
                <a:ext cx="3690434" cy="468205"/>
              </a:xfrm>
              <a:prstGeom prst="rect">
                <a:avLst/>
              </a:prstGeom>
              <a:blipFill>
                <a:blip r:embed="rId4"/>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184878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1207540" y="483306"/>
            <a:ext cx="9087377" cy="697353"/>
          </a:xfrm>
        </p:spPr>
        <p:txBody>
          <a:bodyPr>
            <a:normAutofit/>
          </a:bodyPr>
          <a:lstStyle/>
          <a:p>
            <a:r>
              <a:rPr lang="en-GB" dirty="0"/>
              <a:t>Ratios financieros importantes: Ratio de rapidez</a:t>
            </a:r>
          </a:p>
          <a:p>
            <a:endParaRPr lang="en-GB" dirty="0"/>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185276" y="1763904"/>
            <a:ext cx="3559708" cy="376030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El ratio de liquidez -a veces llamado ratio de activos rápidos o prueba ácida- sirve como indicador de la liquidez a corto plazo de una empresa, o de su capacidad para cumplir con sus obligaciones a corto plazo. En otras palabras, comprueba cuánto tiene la empresa en activos para pagar todos sus pasivos. </a:t>
            </a:r>
          </a:p>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Los activos incluyen el efectivo, las cuentas por cobrar, las inversiones a corto plazo y las existencias. El ratio rápido ofrece una prueba más estricta de la liquidez de una empresa que el ratio corriente.</a:t>
            </a:r>
          </a:p>
        </p:txBody>
      </p:sp>
      <p:pic>
        <p:nvPicPr>
          <p:cNvPr id="3" name="Grafik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C341CB-3A92-471A-B866-F924CB1CD035}"/>
              </a:ext>
            </a:extLst>
          </p:cNvPr>
          <p:cNvPicPr>
            <a:picLocks noChangeAspect="1"/>
          </p:cNvPicPr>
          <p:nvPr/>
        </p:nvPicPr>
        <p:blipFill>
          <a:blip r:embed="rId3"/>
          <a:stretch>
            <a:fillRect/>
          </a:stretch>
        </p:blipFill>
        <p:spPr>
          <a:xfrm>
            <a:off x="8929956" y="194133"/>
            <a:ext cx="2641557" cy="1406628"/>
          </a:xfrm>
          <a:prstGeom prst="rect">
            <a:avLst/>
          </a:prstGeom>
        </p:spPr>
      </p:pic>
      <p:sp>
        <p:nvSpPr>
          <p:cNvPr id="84"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54B9E3-2B6C-4CB1-9D8F-0669E037AEDF}"/>
              </a:ext>
            </a:extLst>
          </p:cNvPr>
          <p:cNvSpPr>
            <a:spLocks/>
          </p:cNvSpPr>
          <p:nvPr/>
        </p:nvSpPr>
        <p:spPr bwMode="auto">
          <a:xfrm>
            <a:off x="4418267" y="4605174"/>
            <a:ext cx="7612853" cy="72942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41476E-D280-4DC9-822D-FA9931182637}"/>
              </a:ext>
            </a:extLst>
          </p:cNvPr>
          <p:cNvSpPr>
            <a:spLocks/>
          </p:cNvSpPr>
          <p:nvPr/>
        </p:nvSpPr>
        <p:spPr bwMode="auto">
          <a:xfrm>
            <a:off x="4095786" y="4605173"/>
            <a:ext cx="1317037" cy="72942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2F5312-06D1-46E4-8E01-5765C2934DA6}"/>
              </a:ext>
            </a:extLst>
          </p:cNvPr>
          <p:cNvSpPr>
            <a:spLocks/>
          </p:cNvSpPr>
          <p:nvPr/>
        </p:nvSpPr>
        <p:spPr bwMode="auto">
          <a:xfrm>
            <a:off x="5026637" y="4493822"/>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69EF44-19F7-45E5-A756-27AB9BC3DB39}"/>
              </a:ext>
            </a:extLst>
          </p:cNvPr>
          <p:cNvSpPr>
            <a:spLocks/>
          </p:cNvSpPr>
          <p:nvPr/>
        </p:nvSpPr>
        <p:spPr bwMode="auto">
          <a:xfrm>
            <a:off x="4271962" y="5406423"/>
            <a:ext cx="7734761" cy="92933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B20B2B-0AF0-460F-8F55-0A800ECF36A7}"/>
              </a:ext>
            </a:extLst>
          </p:cNvPr>
          <p:cNvSpPr>
            <a:spLocks/>
          </p:cNvSpPr>
          <p:nvPr/>
        </p:nvSpPr>
        <p:spPr bwMode="auto">
          <a:xfrm>
            <a:off x="4109988" y="5406423"/>
            <a:ext cx="1449186" cy="92933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F7E3C4-E4D4-4F0F-8D6A-057FE4442706}"/>
              </a:ext>
            </a:extLst>
          </p:cNvPr>
          <p:cNvSpPr>
            <a:spLocks/>
          </p:cNvSpPr>
          <p:nvPr/>
        </p:nvSpPr>
        <p:spPr bwMode="auto">
          <a:xfrm>
            <a:off x="5026637" y="4962959"/>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7ADD5B-A99F-4E83-BC16-045865DC9DB9}"/>
              </a:ext>
            </a:extLst>
          </p:cNvPr>
          <p:cNvSpPr>
            <a:spLocks/>
          </p:cNvSpPr>
          <p:nvPr/>
        </p:nvSpPr>
        <p:spPr bwMode="auto">
          <a:xfrm>
            <a:off x="4393870" y="2037819"/>
            <a:ext cx="7612854" cy="249552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98A907-10D3-4EF9-89AE-29D47EBF07BB}"/>
              </a:ext>
            </a:extLst>
          </p:cNvPr>
          <p:cNvSpPr>
            <a:spLocks/>
          </p:cNvSpPr>
          <p:nvPr/>
        </p:nvSpPr>
        <p:spPr bwMode="auto">
          <a:xfrm>
            <a:off x="4109988" y="2037819"/>
            <a:ext cx="1317036" cy="249552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2221C4-B60F-4B6E-A897-80D332283994}"/>
              </a:ext>
            </a:extLst>
          </p:cNvPr>
          <p:cNvSpPr>
            <a:spLocks/>
          </p:cNvSpPr>
          <p:nvPr/>
        </p:nvSpPr>
        <p:spPr bwMode="auto">
          <a:xfrm>
            <a:off x="4307218" y="2699978"/>
            <a:ext cx="8941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101"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108C28-D87C-461A-B8CA-640B6CEF3900}"/>
              </a:ext>
            </a:extLst>
          </p:cNvPr>
          <p:cNvSpPr txBox="1"/>
          <p:nvPr/>
        </p:nvSpPr>
        <p:spPr>
          <a:xfrm>
            <a:off x="5365022" y="1998332"/>
            <a:ext cx="6703703" cy="2554545"/>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La fórmula del ratio rápido elimina los activos de inventario de una empresa de la ecuación. El inventario es el menos líquido de todos los activos corrientes porque la empresa tarda en encontrar compradores si quiere liquidar el inventario y convertirlo en efectivo. Si el ratio rápido de una empresa es significativamente inferior a su ratio corriente, significa que la empresa depende en gran medida de las existencias y puede carecer de otros activos líquidos. El ratio rápido asigna una cantidad de euros a los activos líquidos de una empresa para cubrir cada euro de su pasivo corriente. Así, un ratio rápido de 1,75X significa que una empresa tiene 1,75 euros de activos líquidos disponibles para cubrir cada euro de pasivo corriente. Cuanto mayor sea el ratio rápido, mejor será la posición de liquidez de la empresa. </a:t>
            </a:r>
          </a:p>
        </p:txBody>
      </p:sp>
      <p:sp>
        <p:nvSpPr>
          <p:cNvPr id="102"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4F16A6-9BF2-4AE2-9D12-0CECF72C46C6}"/>
              </a:ext>
            </a:extLst>
          </p:cNvPr>
          <p:cNvSpPr>
            <a:spLocks/>
          </p:cNvSpPr>
          <p:nvPr/>
        </p:nvSpPr>
        <p:spPr bwMode="auto">
          <a:xfrm>
            <a:off x="4217916" y="4670419"/>
            <a:ext cx="95573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103"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67308B-80CB-451F-B838-A71845D31C71}"/>
              </a:ext>
            </a:extLst>
          </p:cNvPr>
          <p:cNvSpPr>
            <a:spLocks/>
          </p:cNvSpPr>
          <p:nvPr/>
        </p:nvSpPr>
        <p:spPr bwMode="auto">
          <a:xfrm>
            <a:off x="4277394" y="5650010"/>
            <a:ext cx="768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Fórmula</a:t>
            </a:r>
          </a:p>
        </p:txBody>
      </p:sp>
      <p:sp>
        <p:nvSpPr>
          <p:cNvPr id="104"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1FAC27-A45D-4238-8194-0415A0BA9A92}"/>
              </a:ext>
            </a:extLst>
          </p:cNvPr>
          <p:cNvSpPr txBox="1"/>
          <p:nvPr/>
        </p:nvSpPr>
        <p:spPr>
          <a:xfrm>
            <a:off x="5496133" y="4611932"/>
            <a:ext cx="5803888" cy="646331"/>
          </a:xfrm>
          <a:prstGeom prst="rect">
            <a:avLst/>
          </a:prstGeom>
          <a:noFill/>
        </p:spPr>
        <p:txBody>
          <a:bodyPr wrap="square" rtlCol="0">
            <a:spAutoFit/>
          </a:bodyPr>
          <a:lstStyle/>
          <a:p>
            <a:r>
              <a:rPr lang="en-GB" dirty="0">
                <a:solidFill>
                  <a:schemeClr val="bg1"/>
                </a:solidFill>
                <a:ea typeface="Lato Light" charset="0"/>
                <a:cs typeface="Lato Light" charset="0"/>
              </a:rPr>
              <a:t>Puede calcular el ratio rápido a partir de los datos del balance utilizando esta fórmula:</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 xmlns:p14="http://schemas.microsoft.com/office/powerpoint/2010/main" xmlns:a16="http://schemas.microsoft.com/office/drawing/2014/main" id="{C4AE7104-C645-4831-8CCA-DDCCEDEFCFD3}"/>
                  </a:ext>
                </a:extLst>
              </p:cNvPr>
              <p:cNvSpPr txBox="1"/>
              <p:nvPr/>
            </p:nvSpPr>
            <p:spPr>
              <a:xfrm>
                <a:off x="6840827" y="5524211"/>
                <a:ext cx="4178260" cy="4691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𝑄𝑢𝑖𝑐𝑘</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𝑅𝑎𝑡𝑖𝑜</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𝐶𝑢𝑟𝑟𝑒𝑛𝑡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𝐴𝑠𝑠𝑒𝑡𝑠</m:t>
                          </m:r>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𝐼𝑛𝑣𝑒𝑛𝑡𝑜𝑟𝑦</m:t>
                          </m:r>
                          <m:r>
                            <a:rPr lang="en-GB" sz="1600" b="0" i="1" smtClean="0">
                              <a:solidFill>
                                <a:schemeClr val="bg1"/>
                              </a:solidFill>
                              <a:latin typeface="Cambria Math" panose="02040503050406030204" pitchFamily="18" charset="0"/>
                            </a:rPr>
                            <m:t>)</m:t>
                          </m:r>
                        </m:num>
                        <m:den>
                          <m:r>
                            <a:rPr lang="en-GB" sz="1600" b="0" i="1" smtClean="0">
                              <a:solidFill>
                                <a:schemeClr val="bg1"/>
                              </a:solidFill>
                              <a:latin typeface="Cambria Math" panose="02040503050406030204" pitchFamily="18" charset="0"/>
                            </a:rPr>
                            <m:t>𝐶𝑢𝑟𝑟𝑒𝑛𝑡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𝐿𝑖𝑎𝑏𝑖𝑙𝑖𝑡𝑖𝑒𝑠</m:t>
                          </m:r>
                        </m:den>
                      </m:f>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840827" y="5524211"/>
                <a:ext cx="4178260" cy="469103"/>
              </a:xfrm>
              <a:prstGeom prst="rect">
                <a:avLst/>
              </a:prstGeom>
              <a:blipFill>
                <a:blip r:embed="rId4"/>
                <a:stretch>
                  <a:fillRect l="-1212" t="-5263" r="-1212" b="-31579"/>
                </a:stretch>
              </a:blipFill>
            </p:spPr>
            <p:txBody>
              <a:bodyPr/>
              <a:lstStyle/>
              <a:p>
                <a:r>
                  <a:rPr lang="en-BA">
                    <a:noFill/>
                  </a:rPr>
                  <a:t> </a:t>
                </a:r>
              </a:p>
            </p:txBody>
          </p:sp>
        </mc:Fallback>
      </mc:AlternateContent>
    </p:spTree>
    <p:extLst>
      <p:ext uri="{BB962C8B-B14F-4D97-AF65-F5344CB8AC3E}">
        <p14:creationId xmlns:p14="http://schemas.microsoft.com/office/powerpoint/2010/main" val="3536193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1207540" y="629738"/>
            <a:ext cx="9087377" cy="697353"/>
          </a:xfrm>
        </p:spPr>
        <p:txBody>
          <a:bodyPr>
            <a:normAutofit/>
          </a:bodyPr>
          <a:lstStyle/>
          <a:p>
            <a:r>
              <a:rPr lang="en-GB" dirty="0"/>
              <a:t>Ratios financieros importantes: Ratio de corriente</a:t>
            </a:r>
          </a:p>
          <a:p>
            <a:endParaRPr lang="en-GB" dirty="0"/>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152184" y="1863634"/>
            <a:ext cx="3429215" cy="420658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El ratio corriente es probablemente el más conocido y utilizado de los ratios de liquidez, que los analistas e inversores utilizan para evaluar la capacidad de la empresa para pagar sus obligaciones de deuda a corto plazo, como las cuentas por pagar (pagos a proveedores) y los impuestos y salarios. </a:t>
            </a:r>
          </a:p>
          <a:p>
            <a:pPr algn="l">
              <a:lnSpc>
                <a:spcPct val="100000"/>
              </a:lnSpc>
            </a:pPr>
            <a:endParaRPr lang="en-GB" sz="20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Los pagarés a corto plazo a un banco, por ejemplo, también pueden ser relevantes.</a:t>
            </a:r>
          </a:p>
        </p:txBody>
      </p:sp>
      <p:sp>
        <p:nvSpPr>
          <p:cNvPr id="84"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54B9E3-2B6C-4CB1-9D8F-0669E037AEDF}"/>
              </a:ext>
            </a:extLst>
          </p:cNvPr>
          <p:cNvSpPr>
            <a:spLocks/>
          </p:cNvSpPr>
          <p:nvPr/>
        </p:nvSpPr>
        <p:spPr bwMode="auto">
          <a:xfrm>
            <a:off x="4112044" y="4578693"/>
            <a:ext cx="7929828" cy="72942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41476E-D280-4DC9-822D-FA9931182637}"/>
              </a:ext>
            </a:extLst>
          </p:cNvPr>
          <p:cNvSpPr>
            <a:spLocks/>
          </p:cNvSpPr>
          <p:nvPr/>
        </p:nvSpPr>
        <p:spPr bwMode="auto">
          <a:xfrm>
            <a:off x="4091343" y="4564391"/>
            <a:ext cx="1449185" cy="72942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2F5312-06D1-46E4-8E01-5765C2934DA6}"/>
              </a:ext>
            </a:extLst>
          </p:cNvPr>
          <p:cNvSpPr>
            <a:spLocks/>
          </p:cNvSpPr>
          <p:nvPr/>
        </p:nvSpPr>
        <p:spPr bwMode="auto">
          <a:xfrm>
            <a:off x="5026637" y="4446318"/>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69EF44-19F7-45E5-A756-27AB9BC3DB39}"/>
              </a:ext>
            </a:extLst>
          </p:cNvPr>
          <p:cNvSpPr>
            <a:spLocks/>
          </p:cNvSpPr>
          <p:nvPr/>
        </p:nvSpPr>
        <p:spPr bwMode="auto">
          <a:xfrm>
            <a:off x="4307218" y="5402586"/>
            <a:ext cx="7732597" cy="87332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B20B2B-0AF0-460F-8F55-0A800ECF36A7}"/>
              </a:ext>
            </a:extLst>
          </p:cNvPr>
          <p:cNvSpPr>
            <a:spLocks/>
          </p:cNvSpPr>
          <p:nvPr/>
        </p:nvSpPr>
        <p:spPr bwMode="auto">
          <a:xfrm>
            <a:off x="4112044" y="5402586"/>
            <a:ext cx="1449186" cy="87332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F7E3C4-E4D4-4F0F-8D6A-057FE4442706}"/>
              </a:ext>
            </a:extLst>
          </p:cNvPr>
          <p:cNvSpPr>
            <a:spLocks/>
          </p:cNvSpPr>
          <p:nvPr/>
        </p:nvSpPr>
        <p:spPr bwMode="auto">
          <a:xfrm>
            <a:off x="5026637" y="491545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7ADD5B-A99F-4E83-BC16-045865DC9DB9}"/>
              </a:ext>
            </a:extLst>
          </p:cNvPr>
          <p:cNvSpPr>
            <a:spLocks/>
          </p:cNvSpPr>
          <p:nvPr/>
        </p:nvSpPr>
        <p:spPr bwMode="auto">
          <a:xfrm>
            <a:off x="4109987" y="1993162"/>
            <a:ext cx="7929828" cy="249106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98A907-10D3-4EF9-89AE-29D47EBF07BB}"/>
              </a:ext>
            </a:extLst>
          </p:cNvPr>
          <p:cNvSpPr>
            <a:spLocks/>
          </p:cNvSpPr>
          <p:nvPr/>
        </p:nvSpPr>
        <p:spPr bwMode="auto">
          <a:xfrm>
            <a:off x="4109987" y="2037819"/>
            <a:ext cx="1449185" cy="239293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2221C4-B60F-4B6E-A897-80D332283994}"/>
              </a:ext>
            </a:extLst>
          </p:cNvPr>
          <p:cNvSpPr>
            <a:spLocks/>
          </p:cNvSpPr>
          <p:nvPr/>
        </p:nvSpPr>
        <p:spPr bwMode="auto">
          <a:xfrm>
            <a:off x="4307218" y="2694223"/>
            <a:ext cx="941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¿Qué le dice esto?</a:t>
            </a:r>
          </a:p>
        </p:txBody>
      </p:sp>
      <p:sp>
        <p:nvSpPr>
          <p:cNvPr id="101"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108C28-D87C-461A-B8CA-640B6CEF3900}"/>
              </a:ext>
            </a:extLst>
          </p:cNvPr>
          <p:cNvSpPr txBox="1"/>
          <p:nvPr/>
        </p:nvSpPr>
        <p:spPr>
          <a:xfrm>
            <a:off x="5418434" y="1979034"/>
            <a:ext cx="6621381" cy="2554545"/>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El coeficiente de solvencia muestra el número de veces que la empresa puede pagar sus obligaciones de deuda actuales sobre la base de sus activos corrientes más líquidos.</a:t>
            </a:r>
          </a:p>
          <a:p>
            <a:r>
              <a:rPr lang="en-GB" sz="1600" dirty="0">
                <a:solidFill>
                  <a:schemeClr val="bg1"/>
                </a:solidFill>
                <a:latin typeface="+mj-lt"/>
                <a:ea typeface="Lato Light" charset="0"/>
                <a:cs typeface="Lato Light" charset="0"/>
              </a:rPr>
              <a:t>Si una empresa tiene 200 euros en el activo corriente y 100 en el pasivo corriente, el cálculo es 200 euros/ 100 euros = 2,00X. La "X" (veces) del final significa que la empresa puede pagar su pasivo corriente con su activo corriente dos veces más.</a:t>
            </a:r>
          </a:p>
          <a:p>
            <a:r>
              <a:rPr lang="en-GB" sz="1600" dirty="0">
                <a:solidFill>
                  <a:schemeClr val="bg1"/>
                </a:solidFill>
                <a:latin typeface="+mj-lt"/>
                <a:ea typeface="Lato Light" charset="0"/>
                <a:cs typeface="Lato Light" charset="0"/>
              </a:rPr>
              <a:t>Esta es una buena posición financiera para una empresa, lo que significa que puede cumplir con sus obligaciones de deuda a corto plazo sin estrés. Si el coeficiente de solvencia es inferior a 1,00X, la empresa tendría problemas para cubrir sus facturas mensuales. Un coeficiente de solvencia más alto suele ser mejor que un coeficiente de solvencia más bajo para mantener la liquidez.</a:t>
            </a:r>
          </a:p>
        </p:txBody>
      </p:sp>
      <p:sp>
        <p:nvSpPr>
          <p:cNvPr id="102"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4F16A6-9BF2-4AE2-9D12-0CECF72C46C6}"/>
              </a:ext>
            </a:extLst>
          </p:cNvPr>
          <p:cNvSpPr>
            <a:spLocks/>
          </p:cNvSpPr>
          <p:nvPr/>
        </p:nvSpPr>
        <p:spPr bwMode="auto">
          <a:xfrm>
            <a:off x="4252782" y="4631003"/>
            <a:ext cx="89635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103"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67308B-80CB-451F-B838-A71845D31C71}"/>
              </a:ext>
            </a:extLst>
          </p:cNvPr>
          <p:cNvSpPr>
            <a:spLocks/>
          </p:cNvSpPr>
          <p:nvPr/>
        </p:nvSpPr>
        <p:spPr bwMode="auto">
          <a:xfrm>
            <a:off x="4380661" y="5591528"/>
            <a:ext cx="768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Fórmula</a:t>
            </a:r>
          </a:p>
        </p:txBody>
      </p:sp>
      <p:sp>
        <p:nvSpPr>
          <p:cNvPr id="104"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1FAC27-A45D-4238-8194-0415A0BA9A92}"/>
              </a:ext>
            </a:extLst>
          </p:cNvPr>
          <p:cNvSpPr txBox="1"/>
          <p:nvPr/>
        </p:nvSpPr>
        <p:spPr>
          <a:xfrm>
            <a:off x="5590566" y="4677542"/>
            <a:ext cx="6144854" cy="584775"/>
          </a:xfrm>
          <a:prstGeom prst="rect">
            <a:avLst/>
          </a:prstGeom>
          <a:noFill/>
        </p:spPr>
        <p:txBody>
          <a:bodyPr wrap="square" rtlCol="0">
            <a:spAutoFit/>
          </a:bodyPr>
          <a:lstStyle/>
          <a:p>
            <a:r>
              <a:rPr lang="en-GB" sz="1600" dirty="0">
                <a:solidFill>
                  <a:schemeClr val="bg1"/>
                </a:solidFill>
                <a:ea typeface="Lato Light" charset="0"/>
                <a:cs typeface="Lato Light" charset="0"/>
              </a:rPr>
              <a:t>El coeficiente de solvencia se calcula a partir de los datos del balance mediante la siguiente fórmula:</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 xmlns:p14="http://schemas.microsoft.com/office/powerpoint/2010/main" xmlns:a16="http://schemas.microsoft.com/office/drawing/2014/main" id="{C4AE7104-C645-4831-8CCA-DDCCEDEFCFD3}"/>
                  </a:ext>
                </a:extLst>
              </p:cNvPr>
              <p:cNvSpPr txBox="1"/>
              <p:nvPr/>
            </p:nvSpPr>
            <p:spPr>
              <a:xfrm>
                <a:off x="6840825" y="5521556"/>
                <a:ext cx="3374001" cy="462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𝐶𝑢𝑟𝑟𝑒𝑛𝑡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𝑅𝑎𝑡𝑖𝑜</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𝐶𝑢𝑟𝑟𝑒𝑛𝑡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𝐴𝑠𝑠𝑒𝑡𝑠</m:t>
                          </m:r>
                        </m:num>
                        <m:den>
                          <m:r>
                            <a:rPr lang="en-GB" sz="1600" b="0" i="1" smtClean="0">
                              <a:solidFill>
                                <a:schemeClr val="bg1"/>
                              </a:solidFill>
                              <a:latin typeface="Cambria Math" panose="02040503050406030204" pitchFamily="18" charset="0"/>
                            </a:rPr>
                            <m:t>𝐶𝑢𝑟𝑟𝑒𝑛𝑡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𝐿𝑖𝑎𝑏𝑖𝑙𝑖𝑡𝑖𝑒𝑠</m:t>
                          </m:r>
                        </m:den>
                      </m:f>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840825" y="5521556"/>
                <a:ext cx="3374001" cy="462691"/>
              </a:xfrm>
              <a:prstGeom prst="rect">
                <a:avLst/>
              </a:prstGeom>
              <a:blipFill>
                <a:blip r:embed="rId4"/>
                <a:stretch>
                  <a:fillRect l="-749" t="-7895" r="-749" b="-28947"/>
                </a:stretch>
              </a:blipFill>
            </p:spPr>
            <p:txBody>
              <a:bodyPr/>
              <a:lstStyle/>
              <a:p>
                <a:r>
                  <a:rPr lang="en-BA">
                    <a:noFill/>
                  </a:rPr>
                  <a:t> </a:t>
                </a:r>
              </a:p>
            </p:txBody>
          </p:sp>
        </mc:Fallback>
      </mc:AlternateContent>
      <p:pic>
        <p:nvPicPr>
          <p:cNvPr id="20" name="Grafik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DA024BB-84C4-4965-A445-ABBE7CBFC566}"/>
              </a:ext>
            </a:extLst>
          </p:cNvPr>
          <p:cNvPicPr>
            <a:picLocks noChangeAspect="1"/>
          </p:cNvPicPr>
          <p:nvPr/>
        </p:nvPicPr>
        <p:blipFill>
          <a:blip r:embed="rId5"/>
          <a:stretch>
            <a:fillRect/>
          </a:stretch>
        </p:blipFill>
        <p:spPr>
          <a:xfrm>
            <a:off x="9239387" y="336504"/>
            <a:ext cx="2496033" cy="1329137"/>
          </a:xfrm>
          <a:prstGeom prst="rect">
            <a:avLst/>
          </a:prstGeom>
        </p:spPr>
      </p:pic>
    </p:spTree>
    <p:extLst>
      <p:ext uri="{BB962C8B-B14F-4D97-AF65-F5344CB8AC3E}">
        <p14:creationId xmlns:p14="http://schemas.microsoft.com/office/powerpoint/2010/main" val="2214279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626301" y="578145"/>
            <a:ext cx="9087377" cy="697353"/>
          </a:xfrm>
        </p:spPr>
        <p:txBody>
          <a:bodyPr>
            <a:normAutofit fontScale="92500"/>
          </a:bodyPr>
          <a:lstStyle/>
          <a:p>
            <a:r>
              <a:rPr lang="en-GB" dirty="0"/>
              <a:t>Ratios financieros importantes: Rendimiento de la inversión</a:t>
            </a:r>
          </a:p>
          <a:p>
            <a:endParaRPr lang="en-GB" dirty="0"/>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86748" y="2018394"/>
            <a:ext cx="3334845" cy="420658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El rendimiento de la inversión (ROI) es una métrica financiera de rentabilidad que se utiliza ampliamente para medir el rendimiento o la ganancia de una inversión. El ROI es una simple relación entre la ganancia de una inversión y su coste.</a:t>
            </a:r>
          </a:p>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 </a:t>
            </a:r>
          </a:p>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Es tan útil para evaluar el rendimiento potencial de una inversión aislada como para comparar el rendimiento de varias inversiones.</a:t>
            </a:r>
          </a:p>
        </p:txBody>
      </p:sp>
      <p:pic>
        <p:nvPicPr>
          <p:cNvPr id="3" name="Grafik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7C341CB-3A92-471A-B866-F924CB1CD035}"/>
              </a:ext>
            </a:extLst>
          </p:cNvPr>
          <p:cNvPicPr>
            <a:picLocks noChangeAspect="1"/>
          </p:cNvPicPr>
          <p:nvPr/>
        </p:nvPicPr>
        <p:blipFill>
          <a:blip r:embed="rId3"/>
          <a:stretch>
            <a:fillRect/>
          </a:stretch>
        </p:blipFill>
        <p:spPr>
          <a:xfrm>
            <a:off x="9234519" y="269471"/>
            <a:ext cx="2700182" cy="1437846"/>
          </a:xfrm>
          <a:prstGeom prst="rect">
            <a:avLst/>
          </a:prstGeom>
        </p:spPr>
      </p:pic>
      <p:sp>
        <p:nvSpPr>
          <p:cNvPr id="84"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854B9E3-2B6C-4CB1-9D8F-0669E037AEDF}"/>
              </a:ext>
            </a:extLst>
          </p:cNvPr>
          <p:cNvSpPr>
            <a:spLocks/>
          </p:cNvSpPr>
          <p:nvPr/>
        </p:nvSpPr>
        <p:spPr bwMode="auto">
          <a:xfrm>
            <a:off x="4225614" y="4092126"/>
            <a:ext cx="7879637" cy="92187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F41476E-D280-4DC9-822D-FA9931182637}"/>
              </a:ext>
            </a:extLst>
          </p:cNvPr>
          <p:cNvSpPr>
            <a:spLocks/>
          </p:cNvSpPr>
          <p:nvPr/>
        </p:nvSpPr>
        <p:spPr bwMode="auto">
          <a:xfrm>
            <a:off x="4109988" y="4094097"/>
            <a:ext cx="1150782" cy="919905"/>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62F5312-06D1-46E4-8E01-5765C2934DA6}"/>
              </a:ext>
            </a:extLst>
          </p:cNvPr>
          <p:cNvSpPr>
            <a:spLocks/>
          </p:cNvSpPr>
          <p:nvPr/>
        </p:nvSpPr>
        <p:spPr bwMode="auto">
          <a:xfrm>
            <a:off x="5026637" y="42563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369EF44-19F7-45E5-A756-27AB9BC3DB39}"/>
              </a:ext>
            </a:extLst>
          </p:cNvPr>
          <p:cNvSpPr>
            <a:spLocks/>
          </p:cNvSpPr>
          <p:nvPr/>
        </p:nvSpPr>
        <p:spPr bwMode="auto">
          <a:xfrm>
            <a:off x="4215740" y="5056610"/>
            <a:ext cx="7879636" cy="126052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1B20B2B-0AF0-460F-8F55-0A800ECF36A7}"/>
              </a:ext>
            </a:extLst>
          </p:cNvPr>
          <p:cNvSpPr>
            <a:spLocks/>
          </p:cNvSpPr>
          <p:nvPr/>
        </p:nvSpPr>
        <p:spPr bwMode="auto">
          <a:xfrm>
            <a:off x="4109988" y="5056610"/>
            <a:ext cx="1150782" cy="126052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7ADD5B-A99F-4E83-BC16-045865DC9DB9}"/>
              </a:ext>
            </a:extLst>
          </p:cNvPr>
          <p:cNvSpPr>
            <a:spLocks/>
          </p:cNvSpPr>
          <p:nvPr/>
        </p:nvSpPr>
        <p:spPr bwMode="auto">
          <a:xfrm>
            <a:off x="4225614" y="2037819"/>
            <a:ext cx="7879637" cy="201169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98A907-10D3-4EF9-89AE-29D47EBF07BB}"/>
              </a:ext>
            </a:extLst>
          </p:cNvPr>
          <p:cNvSpPr>
            <a:spLocks/>
          </p:cNvSpPr>
          <p:nvPr/>
        </p:nvSpPr>
        <p:spPr bwMode="auto">
          <a:xfrm>
            <a:off x="4109988" y="2037819"/>
            <a:ext cx="1150782" cy="201169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62221C4-B60F-4B6E-A897-80D332283994}"/>
              </a:ext>
            </a:extLst>
          </p:cNvPr>
          <p:cNvSpPr>
            <a:spLocks/>
          </p:cNvSpPr>
          <p:nvPr/>
        </p:nvSpPr>
        <p:spPr bwMode="auto">
          <a:xfrm>
            <a:off x="4041836" y="2710097"/>
            <a:ext cx="95355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101"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4108C28-D87C-461A-B8CA-640B6CEF3900}"/>
              </a:ext>
            </a:extLst>
          </p:cNvPr>
          <p:cNvSpPr txBox="1"/>
          <p:nvPr/>
        </p:nvSpPr>
        <p:spPr>
          <a:xfrm>
            <a:off x="5111013" y="2015991"/>
            <a:ext cx="7025488" cy="2062103"/>
          </a:xfrm>
          <a:prstGeom prst="rect">
            <a:avLst/>
          </a:prstGeom>
          <a:noFill/>
        </p:spPr>
        <p:txBody>
          <a:bodyPr wrap="square" rtlCol="0">
            <a:spAutoFit/>
          </a:bodyPr>
          <a:lstStyle/>
          <a:p>
            <a:pPr marL="171450" indent="-171450">
              <a:buFont typeface="Arial" panose="020B0604020202020204" pitchFamily="34" charset="0"/>
              <a:buChar char="•"/>
            </a:pPr>
            <a:r>
              <a:rPr lang="en-GB" sz="1600" dirty="0">
                <a:solidFill>
                  <a:schemeClr val="bg1"/>
                </a:solidFill>
                <a:latin typeface="+mj-lt"/>
                <a:ea typeface="Lato Light" charset="0"/>
                <a:cs typeface="Lato Light" charset="0"/>
              </a:rPr>
              <a:t>El rendimiento de la inversión (ROI) es una medida aproximada de la rentabilidad de una inversión.</a:t>
            </a:r>
          </a:p>
          <a:p>
            <a:pPr marL="171450" indent="-171450">
              <a:buFont typeface="Arial" panose="020B0604020202020204" pitchFamily="34" charset="0"/>
              <a:buChar char="•"/>
            </a:pPr>
            <a:r>
              <a:rPr lang="en-GB" sz="1600" dirty="0">
                <a:solidFill>
                  <a:schemeClr val="bg1"/>
                </a:solidFill>
                <a:latin typeface="+mj-lt"/>
                <a:ea typeface="Lato Light" charset="0"/>
                <a:cs typeface="Lato Light" charset="0"/>
              </a:rPr>
              <a:t>La métrica tiene una amplia gama de interpretaciones, como la rentabilidad de la inversión en acciones, la compra de una nueva planta de fabricación o el resultado de una transacción inmobiliaria.  El ROI es comparativamente fácil de calcular y entender, y su simplicidad hace que sea una medida estandarizada y universal a nivel internacional.</a:t>
            </a:r>
          </a:p>
          <a:p>
            <a:pPr marL="171450" indent="-171450">
              <a:buFont typeface="Arial" panose="020B0604020202020204" pitchFamily="34" charset="0"/>
              <a:buChar char="•"/>
            </a:pPr>
            <a:r>
              <a:rPr lang="en-GB" sz="1600" dirty="0">
                <a:solidFill>
                  <a:schemeClr val="bg1"/>
                </a:solidFill>
                <a:latin typeface="+mj-lt"/>
                <a:ea typeface="Lato Light" charset="0"/>
                <a:cs typeface="Lato Light" charset="0"/>
              </a:rPr>
              <a:t>En el lado negativo, el ROI no tiene en cuenta el tiempo que se mantiene una inversión, lo que hace que la comparación de inversiones sea menos útil para un inversor que una medida que incorpore el periodo de tenencia.</a:t>
            </a:r>
          </a:p>
        </p:txBody>
      </p:sp>
      <p:sp>
        <p:nvSpPr>
          <p:cNvPr id="102"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F4F16A6-9BF2-4AE2-9D12-0CECF72C46C6}"/>
              </a:ext>
            </a:extLst>
          </p:cNvPr>
          <p:cNvSpPr>
            <a:spLocks/>
          </p:cNvSpPr>
          <p:nvPr/>
        </p:nvSpPr>
        <p:spPr bwMode="auto">
          <a:xfrm>
            <a:off x="4142153" y="4256314"/>
            <a:ext cx="8844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103"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867308B-80CB-451F-B838-A71845D31C71}"/>
              </a:ext>
            </a:extLst>
          </p:cNvPr>
          <p:cNvSpPr>
            <a:spLocks/>
          </p:cNvSpPr>
          <p:nvPr/>
        </p:nvSpPr>
        <p:spPr bwMode="auto">
          <a:xfrm>
            <a:off x="4225615" y="5524769"/>
            <a:ext cx="768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Fórmula</a:t>
            </a:r>
          </a:p>
        </p:txBody>
      </p:sp>
      <p:sp>
        <p:nvSpPr>
          <p:cNvPr id="104"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1FAC27-A45D-4238-8194-0415A0BA9A92}"/>
              </a:ext>
            </a:extLst>
          </p:cNvPr>
          <p:cNvSpPr txBox="1"/>
          <p:nvPr/>
        </p:nvSpPr>
        <p:spPr>
          <a:xfrm>
            <a:off x="5272981" y="4059895"/>
            <a:ext cx="6761019" cy="1015663"/>
          </a:xfrm>
          <a:prstGeom prst="rect">
            <a:avLst/>
          </a:prstGeom>
          <a:noFill/>
        </p:spPr>
        <p:txBody>
          <a:bodyPr wrap="square" rtlCol="0">
            <a:spAutoFit/>
          </a:bodyPr>
          <a:lstStyle/>
          <a:p>
            <a:r>
              <a:rPr lang="en-GB" sz="1500" dirty="0">
                <a:solidFill>
                  <a:schemeClr val="bg1"/>
                </a:solidFill>
                <a:ea typeface="Lato Light" charset="0"/>
                <a:cs typeface="Lato Light" charset="0"/>
              </a:rPr>
              <a:t>El ROI se calcula dividiendo el rendimiento neto de la inversión por el coste de la misma y multiplicándolo por el 100% o restando el valor inicial de la inversión del valor final de la misma, dividiendo esta nueva cifra por el coste de la inversión y multiplicándola por el 100%.</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 xmlns:p14="http://schemas.microsoft.com/office/powerpoint/2010/main" xmlns:a16="http://schemas.microsoft.com/office/drawing/2014/main" id="{C4AE7104-C645-4831-8CCA-DDCCEDEFCFD3}"/>
                  </a:ext>
                </a:extLst>
              </p:cNvPr>
              <p:cNvSpPr txBox="1"/>
              <p:nvPr/>
            </p:nvSpPr>
            <p:spPr>
              <a:xfrm>
                <a:off x="6581574" y="5182693"/>
                <a:ext cx="3662413" cy="5041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𝑅𝑂𝐼</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𝑁𝑒𝑡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𝑅𝑒𝑡𝑢𝑟𝑛</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𝑜𝑛</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𝐼𝑛𝑣𝑒𝑠𝑡𝑚𝑒𝑛𝑡</m:t>
                          </m:r>
                        </m:num>
                        <m:den>
                          <m:r>
                            <a:rPr lang="en-GB" sz="1600" b="0" i="1" smtClean="0">
                              <a:solidFill>
                                <a:schemeClr val="bg1"/>
                              </a:solidFill>
                              <a:latin typeface="Cambria Math" panose="02040503050406030204" pitchFamily="18" charset="0"/>
                            </a:rPr>
                            <m:t>𝐶𝑜𝑠𝑡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𝑜𝑓</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𝐼𝑛𝑣𝑒𝑠𝑡𝑚𝑒𝑛𝑡</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581574" y="5182693"/>
                <a:ext cx="3662413" cy="504177"/>
              </a:xfrm>
              <a:prstGeom prst="rect">
                <a:avLst/>
              </a:prstGeom>
              <a:blipFill>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feld 19">
                <a:extLst>
                  <a:ext uri="{FF2B5EF4-FFF2-40B4-BE49-F238E27FC236}">
                    <a16:creationId xmlns="" xmlns:p14="http://schemas.microsoft.com/office/powerpoint/2010/main" xmlns:a16="http://schemas.microsoft.com/office/drawing/2014/main" id="{2E2437BB-03C8-47DA-AF54-95515E55D72B}"/>
                  </a:ext>
                </a:extLst>
              </p:cNvPr>
              <p:cNvSpPr txBox="1"/>
              <p:nvPr/>
            </p:nvSpPr>
            <p:spPr>
              <a:xfrm>
                <a:off x="5163196" y="5802442"/>
                <a:ext cx="6531403" cy="511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𝑅𝑂𝐼</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𝐹𝑖𝑛𝑎𝑙</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𝑉𝑎𝑙𝑢𝑒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𝑜𝑓</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𝐼𝑛𝑣𝑒𝑠𝑡𝑚𝑒𝑛𝑡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𝐼𝑛𝑖𝑡𝑖𝑎𝑙</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𝑉𝑎𝑙𝑢𝑒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𝑜𝑓</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𝐼𝑛𝑣𝑒𝑠𝑡𝑚𝑒𝑛𝑡</m:t>
                          </m:r>
                        </m:num>
                        <m:den>
                          <m:r>
                            <a:rPr lang="en-GB" sz="1600" b="0" i="1" smtClean="0">
                              <a:solidFill>
                                <a:schemeClr val="bg1"/>
                              </a:solidFill>
                              <a:latin typeface="Cambria Math" panose="02040503050406030204" pitchFamily="18" charset="0"/>
                            </a:rPr>
                            <m:t>𝐶𝑜𝑠𝑡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𝑜𝑓</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𝐼𝑛𝑣𝑒𝑠𝑡𝑚𝑒𝑛𝑡</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20" name="Textfeld 19">
                <a:extLst>
                  <a:ext uri="{FF2B5EF4-FFF2-40B4-BE49-F238E27FC236}">
                    <a16:creationId xmlns:a16="http://schemas.microsoft.com/office/drawing/2014/main" id="{2E2437BB-03C8-47DA-AF54-95515E55D72B}"/>
                  </a:ext>
                </a:extLst>
              </p:cNvPr>
              <p:cNvSpPr txBox="1">
                <a:spLocks noRot="1" noChangeAspect="1" noMove="1" noResize="1" noEditPoints="1" noAdjustHandles="1" noChangeArrowheads="1" noChangeShapeType="1" noTextEdit="1"/>
              </p:cNvSpPr>
              <p:nvPr/>
            </p:nvSpPr>
            <p:spPr>
              <a:xfrm>
                <a:off x="5163196" y="5802442"/>
                <a:ext cx="6531403" cy="511294"/>
              </a:xfrm>
              <a:prstGeom prst="rect">
                <a:avLst/>
              </a:prstGeom>
              <a:blipFill>
                <a:blip r:embed="rId5"/>
                <a:stretch>
                  <a:fillRect l="-194" t="-4762" r="-388" b="-19048"/>
                </a:stretch>
              </a:blipFill>
            </p:spPr>
            <p:txBody>
              <a:bodyPr/>
              <a:lstStyle/>
              <a:p>
                <a:r>
                  <a:rPr lang="en-BA">
                    <a:noFill/>
                  </a:rPr>
                  <a:t> </a:t>
                </a:r>
              </a:p>
            </p:txBody>
          </p:sp>
        </mc:Fallback>
      </mc:AlternateContent>
      <p:sp>
        <p:nvSpPr>
          <p:cNvPr id="22"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2981E6F-D177-4B92-9350-3C202D49C88E}"/>
              </a:ext>
            </a:extLst>
          </p:cNvPr>
          <p:cNvSpPr>
            <a:spLocks/>
          </p:cNvSpPr>
          <p:nvPr/>
        </p:nvSpPr>
        <p:spPr bwMode="auto">
          <a:xfrm>
            <a:off x="10420238" y="5338881"/>
            <a:ext cx="3287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000" b="1" spc="113" dirty="0">
                <a:solidFill>
                  <a:srgbClr val="4472C4"/>
                </a:solidFill>
                <a:latin typeface="+mj-lt"/>
                <a:ea typeface="Roboto" charset="0"/>
                <a:cs typeface="Roboto" charset="0"/>
                <a:sym typeface="Bebas Neue" charset="0"/>
              </a:rPr>
              <a:t>O</a:t>
            </a:r>
          </a:p>
        </p:txBody>
      </p:sp>
    </p:spTree>
    <p:extLst>
      <p:ext uri="{BB962C8B-B14F-4D97-AF65-F5344CB8AC3E}">
        <p14:creationId xmlns:p14="http://schemas.microsoft.com/office/powerpoint/2010/main" val="4008063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p14="http://schemas.microsoft.com/office/powerpoint/2010/main" xmlns:a16="http://schemas.microsoft.com/office/drawing/2014/main" id="{562838D1-CDDB-4866-97B5-C8EA24C6919C}"/>
              </a:ext>
            </a:extLst>
          </p:cNvPr>
          <p:cNvSpPr txBox="1"/>
          <p:nvPr/>
        </p:nvSpPr>
        <p:spPr>
          <a:xfrm>
            <a:off x="731021" y="2344581"/>
            <a:ext cx="5364980" cy="2123658"/>
          </a:xfrm>
          <a:prstGeom prst="rect">
            <a:avLst/>
          </a:prstGeom>
          <a:noFill/>
        </p:spPr>
        <p:txBody>
          <a:bodyPr wrap="square">
            <a:spAutoFit/>
          </a:bodyPr>
          <a:lstStyle/>
          <a:p>
            <a:r>
              <a:rPr lang="en-GB" sz="4400" dirty="0">
                <a:solidFill>
                  <a:schemeClr val="bg1"/>
                </a:solidFill>
              </a:rPr>
              <a:t>Fuentes de información clave en la empresa</a:t>
            </a:r>
          </a:p>
        </p:txBody>
      </p:sp>
    </p:spTree>
    <p:extLst>
      <p:ext uri="{BB962C8B-B14F-4D97-AF65-F5344CB8AC3E}">
        <p14:creationId xmlns:p14="http://schemas.microsoft.com/office/powerpoint/2010/main" val="2860838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1169868" y="712842"/>
            <a:ext cx="9087377" cy="697353"/>
          </a:xfrm>
        </p:spPr>
        <p:txBody>
          <a:bodyPr>
            <a:normAutofit/>
          </a:bodyPr>
          <a:lstStyle/>
          <a:p>
            <a:r>
              <a:rPr lang="en-GB" dirty="0"/>
              <a:t>Fuentes de información en la empresa: HR</a:t>
            </a:r>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47129" y="1894054"/>
            <a:ext cx="3962345" cy="363719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El departamento de personal puede determinar un gran número de indicadores de crisis en las primeras fases. </a:t>
            </a:r>
          </a:p>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Los empleados suelen tener un sentimiento muy sensible hacia la empresa, aunque no lo expresen directamente. </a:t>
            </a:r>
          </a:p>
          <a:p>
            <a:pPr marL="285750" indent="-285750" algn="l">
              <a:lnSpc>
                <a:spcPct val="100000"/>
              </a:lnSpc>
              <a:spcBef>
                <a:spcPts val="600"/>
              </a:spcBef>
              <a:buFont typeface="Wingdings" panose="05000000000000000000" pitchFamily="2" charset="2"/>
              <a:buChar char="à"/>
            </a:pPr>
            <a:r>
              <a:rPr lang="en-GB" sz="1800" dirty="0">
                <a:solidFill>
                  <a:schemeClr val="tx1"/>
                </a:solidFill>
                <a:latin typeface="+mj-lt"/>
                <a:ea typeface="Open Sans Light" panose="020B0306030504020204" pitchFamily="34" charset="0"/>
                <a:cs typeface="Open Sans Light" panose="020B0306030504020204" pitchFamily="34" charset="0"/>
              </a:rPr>
              <a:t>Con relativamente poco esfuerzo se puede generar información importante sobre el estado de la empresa, especialmente cuando se revisa a lo largo del tiempo</a:t>
            </a:r>
          </a:p>
          <a:p>
            <a:pPr marL="285750" indent="-285750" algn="l">
              <a:lnSpc>
                <a:spcPct val="100000"/>
              </a:lnSpc>
              <a:spcBef>
                <a:spcPts val="600"/>
              </a:spcBef>
              <a:buFont typeface="Wingdings" panose="05000000000000000000" pitchFamily="2" charset="2"/>
              <a:buChar char="à"/>
            </a:pPr>
            <a:endParaRPr lang="en-GB" sz="1800" i="1"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 xmlns:p14="http://schemas.microsoft.com/office/powerpoint/2010/main" xmlns:a16="http://schemas.microsoft.com/office/drawing/2014/main" id="{1D2C48CF-572B-471B-9927-7F174D882DEB}"/>
              </a:ext>
            </a:extLst>
          </p:cNvPr>
          <p:cNvPicPr>
            <a:picLocks noChangeAspect="1"/>
          </p:cNvPicPr>
          <p:nvPr/>
        </p:nvPicPr>
        <p:blipFill>
          <a:blip r:embed="rId3"/>
          <a:stretch>
            <a:fillRect/>
          </a:stretch>
        </p:blipFill>
        <p:spPr>
          <a:xfrm>
            <a:off x="9115434" y="187879"/>
            <a:ext cx="2855118" cy="1520351"/>
          </a:xfrm>
          <a:prstGeom prst="rect">
            <a:avLst/>
          </a:prstGeom>
        </p:spPr>
      </p:pic>
      <p:sp>
        <p:nvSpPr>
          <p:cNvPr id="7" name="Freeform 89">
            <a:extLst>
              <a:ext uri="{FF2B5EF4-FFF2-40B4-BE49-F238E27FC236}">
                <a16:creationId xmlns="" xmlns:p14="http://schemas.microsoft.com/office/powerpoint/2010/main" xmlns:a16="http://schemas.microsoft.com/office/drawing/2014/main" id="{8CD52BCE-2D67-4DAF-87F2-B3245DC636F8}"/>
              </a:ext>
            </a:extLst>
          </p:cNvPr>
          <p:cNvSpPr>
            <a:spLocks/>
          </p:cNvSpPr>
          <p:nvPr/>
        </p:nvSpPr>
        <p:spPr bwMode="auto">
          <a:xfrm>
            <a:off x="4275117" y="4180165"/>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5"/>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9" name="Freeform 107">
            <a:extLst>
              <a:ext uri="{FF2B5EF4-FFF2-40B4-BE49-F238E27FC236}">
                <a16:creationId xmlns="" xmlns:p14="http://schemas.microsoft.com/office/powerpoint/2010/main" xmlns:a16="http://schemas.microsoft.com/office/drawing/2014/main" id="{5E40DB30-0959-4180-9464-1A742F75889C}"/>
              </a:ext>
            </a:extLst>
          </p:cNvPr>
          <p:cNvSpPr>
            <a:spLocks/>
          </p:cNvSpPr>
          <p:nvPr/>
        </p:nvSpPr>
        <p:spPr bwMode="auto">
          <a:xfrm>
            <a:off x="8019254" y="4180165"/>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6"/>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11" name="TextBox 50">
            <a:extLst>
              <a:ext uri="{FF2B5EF4-FFF2-40B4-BE49-F238E27FC236}">
                <a16:creationId xmlns="" xmlns:p14="http://schemas.microsoft.com/office/powerpoint/2010/main" xmlns:a16="http://schemas.microsoft.com/office/drawing/2014/main" id="{0B1FAFCC-0B9C-4BBF-BAFA-31F891DAC65E}"/>
              </a:ext>
            </a:extLst>
          </p:cNvPr>
          <p:cNvSpPr txBox="1"/>
          <p:nvPr/>
        </p:nvSpPr>
        <p:spPr>
          <a:xfrm>
            <a:off x="10292356" y="4292104"/>
            <a:ext cx="1310919"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Empleados</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encuestas</a:t>
            </a:r>
          </a:p>
        </p:txBody>
      </p:sp>
      <p:sp>
        <p:nvSpPr>
          <p:cNvPr id="13" name="TextBox 57">
            <a:extLst>
              <a:ext uri="{FF2B5EF4-FFF2-40B4-BE49-F238E27FC236}">
                <a16:creationId xmlns="" xmlns:p14="http://schemas.microsoft.com/office/powerpoint/2010/main" xmlns:a16="http://schemas.microsoft.com/office/drawing/2014/main" id="{32ABBA0A-4188-4C93-A7E2-B7F9499FE20F}"/>
              </a:ext>
            </a:extLst>
          </p:cNvPr>
          <p:cNvSpPr txBox="1"/>
          <p:nvPr/>
        </p:nvSpPr>
        <p:spPr>
          <a:xfrm>
            <a:off x="7993456" y="4266225"/>
            <a:ext cx="2243955" cy="830997"/>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¿Cuáles son los temas que sus empleados consideran importantes?</a:t>
            </a:r>
          </a:p>
        </p:txBody>
      </p:sp>
      <p:sp>
        <p:nvSpPr>
          <p:cNvPr id="14" name="TextBox 58">
            <a:extLst>
              <a:ext uri="{FF2B5EF4-FFF2-40B4-BE49-F238E27FC236}">
                <a16:creationId xmlns="" xmlns:p14="http://schemas.microsoft.com/office/powerpoint/2010/main" xmlns:a16="http://schemas.microsoft.com/office/drawing/2014/main" id="{FED6F5CB-5414-44A2-B661-CC657BC7997A}"/>
              </a:ext>
            </a:extLst>
          </p:cNvPr>
          <p:cNvSpPr txBox="1"/>
          <p:nvPr/>
        </p:nvSpPr>
        <p:spPr>
          <a:xfrm>
            <a:off x="4480515" y="4265973"/>
            <a:ext cx="925509"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Agonía</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Caja</a:t>
            </a:r>
          </a:p>
        </p:txBody>
      </p:sp>
      <p:sp>
        <p:nvSpPr>
          <p:cNvPr id="16" name="TextBox 61">
            <a:extLst>
              <a:ext uri="{FF2B5EF4-FFF2-40B4-BE49-F238E27FC236}">
                <a16:creationId xmlns="" xmlns:p14="http://schemas.microsoft.com/office/powerpoint/2010/main" xmlns:a16="http://schemas.microsoft.com/office/drawing/2014/main" id="{6DF5B167-88FA-441F-93DB-C20FD695CBF2}"/>
              </a:ext>
            </a:extLst>
          </p:cNvPr>
          <p:cNvSpPr txBox="1"/>
          <p:nvPr/>
        </p:nvSpPr>
        <p:spPr>
          <a:xfrm>
            <a:off x="5140381" y="4217375"/>
            <a:ext cx="2586434" cy="784830"/>
          </a:xfrm>
          <a:prstGeom prst="rect">
            <a:avLst/>
          </a:prstGeom>
          <a:noFill/>
        </p:spPr>
        <p:txBody>
          <a:bodyPr wrap="square" rtlCol="0">
            <a:spAutoFit/>
          </a:bodyPr>
          <a:lstStyle/>
          <a:p>
            <a:pPr algn="r">
              <a:spcBef>
                <a:spcPts val="600"/>
              </a:spcBef>
            </a:pPr>
            <a:r>
              <a:rPr lang="en-GB" sz="1500" dirty="0">
                <a:solidFill>
                  <a:schemeClr val="bg1"/>
                </a:solidFill>
                <a:latin typeface="Calibri Light (Überschriften)"/>
                <a:ea typeface="Lato Light" charset="0"/>
                <a:cs typeface="Lato Light" charset="0"/>
              </a:rPr>
              <a:t>¿Tienen sus empleados la posibilidad de mencionar temas importantes de forma anónima?</a:t>
            </a:r>
          </a:p>
        </p:txBody>
      </p:sp>
      <p:sp>
        <p:nvSpPr>
          <p:cNvPr id="17" name="Freeform 89">
            <a:extLst>
              <a:ext uri="{FF2B5EF4-FFF2-40B4-BE49-F238E27FC236}">
                <a16:creationId xmlns="" xmlns:p14="http://schemas.microsoft.com/office/powerpoint/2010/main" xmlns:a16="http://schemas.microsoft.com/office/drawing/2014/main" id="{B7EDE789-8006-4179-84A5-D6DF5B23718C}"/>
              </a:ext>
            </a:extLst>
          </p:cNvPr>
          <p:cNvSpPr>
            <a:spLocks/>
          </p:cNvSpPr>
          <p:nvPr/>
        </p:nvSpPr>
        <p:spPr bwMode="auto">
          <a:xfrm>
            <a:off x="4275117" y="2154059"/>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19" name="Freeform 107">
            <a:extLst>
              <a:ext uri="{FF2B5EF4-FFF2-40B4-BE49-F238E27FC236}">
                <a16:creationId xmlns="" xmlns:p14="http://schemas.microsoft.com/office/powerpoint/2010/main" xmlns:a16="http://schemas.microsoft.com/office/drawing/2014/main" id="{67AE75DA-8E67-4B04-A3BC-4010E1387A38}"/>
              </a:ext>
            </a:extLst>
          </p:cNvPr>
          <p:cNvSpPr>
            <a:spLocks/>
          </p:cNvSpPr>
          <p:nvPr/>
        </p:nvSpPr>
        <p:spPr bwMode="auto">
          <a:xfrm>
            <a:off x="8019254" y="2154059"/>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21" name="TextBox 66">
            <a:extLst>
              <a:ext uri="{FF2B5EF4-FFF2-40B4-BE49-F238E27FC236}">
                <a16:creationId xmlns="" xmlns:p14="http://schemas.microsoft.com/office/powerpoint/2010/main" xmlns:a16="http://schemas.microsoft.com/office/drawing/2014/main" id="{4DBF01B7-29F3-430E-B64D-F65E348E75EA}"/>
              </a:ext>
            </a:extLst>
          </p:cNvPr>
          <p:cNvSpPr txBox="1"/>
          <p:nvPr/>
        </p:nvSpPr>
        <p:spPr>
          <a:xfrm>
            <a:off x="10283207" y="2265998"/>
            <a:ext cx="1284438"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Iniciativ</a:t>
            </a:r>
            <a:r>
              <a:rPr lang="en-GB" sz="1400" b="1" dirty="0">
                <a:solidFill>
                  <a:schemeClr val="bg1"/>
                </a:solidFill>
                <a:latin typeface="Calibri Light (Überschriften)"/>
                <a:ea typeface="Roboto" charset="0"/>
                <a:cs typeface="Roboto" charset="0"/>
              </a:rPr>
              <a:t>a </a:t>
            </a:r>
            <a:br>
              <a:rPr lang="en-GB" sz="14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Aplicaciones</a:t>
            </a:r>
            <a:endParaRPr lang="en-GB" sz="1400" b="1" dirty="0">
              <a:solidFill>
                <a:schemeClr val="bg1"/>
              </a:solidFill>
              <a:latin typeface="Calibri Light (Überschriften)"/>
              <a:ea typeface="Roboto" charset="0"/>
              <a:cs typeface="Roboto" charset="0"/>
            </a:endParaRPr>
          </a:p>
        </p:txBody>
      </p:sp>
      <p:sp>
        <p:nvSpPr>
          <p:cNvPr id="23" name="TextBox 68">
            <a:extLst>
              <a:ext uri="{FF2B5EF4-FFF2-40B4-BE49-F238E27FC236}">
                <a16:creationId xmlns="" xmlns:p14="http://schemas.microsoft.com/office/powerpoint/2010/main" xmlns:a16="http://schemas.microsoft.com/office/drawing/2014/main" id="{4AAD5F81-3400-49EB-8C2F-ECCE9B783D65}"/>
              </a:ext>
            </a:extLst>
          </p:cNvPr>
          <p:cNvSpPr txBox="1"/>
          <p:nvPr/>
        </p:nvSpPr>
        <p:spPr>
          <a:xfrm>
            <a:off x="8120175" y="2317312"/>
            <a:ext cx="2243955" cy="584775"/>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¿Hay menos personas que le envíen solicitudes de iniciativa?</a:t>
            </a:r>
          </a:p>
        </p:txBody>
      </p:sp>
      <p:sp>
        <p:nvSpPr>
          <p:cNvPr id="24" name="TextBox 69">
            <a:extLst>
              <a:ext uri="{FF2B5EF4-FFF2-40B4-BE49-F238E27FC236}">
                <a16:creationId xmlns="" xmlns:p14="http://schemas.microsoft.com/office/powerpoint/2010/main" xmlns:a16="http://schemas.microsoft.com/office/drawing/2014/main" id="{5643234F-F01A-475A-A350-EAA86C9D435D}"/>
              </a:ext>
            </a:extLst>
          </p:cNvPr>
          <p:cNvSpPr txBox="1"/>
          <p:nvPr/>
        </p:nvSpPr>
        <p:spPr>
          <a:xfrm>
            <a:off x="4482422" y="2255871"/>
            <a:ext cx="873194"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Enfermo </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Permiso de trabajo</a:t>
            </a:r>
          </a:p>
        </p:txBody>
      </p:sp>
      <p:sp>
        <p:nvSpPr>
          <p:cNvPr id="26" name="TextBox 71">
            <a:extLst>
              <a:ext uri="{FF2B5EF4-FFF2-40B4-BE49-F238E27FC236}">
                <a16:creationId xmlns="" xmlns:p14="http://schemas.microsoft.com/office/powerpoint/2010/main" xmlns:a16="http://schemas.microsoft.com/office/drawing/2014/main" id="{0B92B998-D9C9-497F-8354-4173F57E9434}"/>
              </a:ext>
            </a:extLst>
          </p:cNvPr>
          <p:cNvSpPr txBox="1"/>
          <p:nvPr/>
        </p:nvSpPr>
        <p:spPr>
          <a:xfrm>
            <a:off x="5482859" y="2252232"/>
            <a:ext cx="2243955" cy="830997"/>
          </a:xfrm>
          <a:prstGeom prst="rect">
            <a:avLst/>
          </a:prstGeom>
          <a:noFill/>
        </p:spPr>
        <p:txBody>
          <a:bodyPr wrap="square" rtlCol="0">
            <a:spAutoFit/>
          </a:bodyPr>
          <a:lstStyle/>
          <a:p>
            <a:pPr algn="r">
              <a:spcBef>
                <a:spcPts val="600"/>
              </a:spcBef>
            </a:pPr>
            <a:r>
              <a:rPr lang="en-GB" sz="1600" dirty="0">
                <a:solidFill>
                  <a:schemeClr val="bg1"/>
                </a:solidFill>
                <a:latin typeface="Calibri Light (Überschriften)"/>
                <a:ea typeface="Lato Light" charset="0"/>
                <a:cs typeface="Lato Light" charset="0"/>
              </a:rPr>
              <a:t>¿Cambió el porcentaje de</a:t>
            </a:r>
            <a:br>
              <a:rPr lang="en-GB" sz="1600" dirty="0">
                <a:solidFill>
                  <a:schemeClr val="bg1"/>
                </a:solidFill>
                <a:latin typeface="Calibri Light (Überschriften)"/>
                <a:ea typeface="Lato Light" charset="0"/>
                <a:cs typeface="Lato Light" charset="0"/>
              </a:rPr>
            </a:br>
            <a:r>
              <a:rPr lang="en-GB" sz="1600" dirty="0">
                <a:solidFill>
                  <a:schemeClr val="bg1"/>
                </a:solidFill>
                <a:latin typeface="Calibri Light (Überschriften)"/>
                <a:ea typeface="Lato Light" charset="0"/>
                <a:cs typeface="Lato Light" charset="0"/>
              </a:rPr>
              <a:t>bajas por enfermedad ha cambiado con el tiempo?</a:t>
            </a:r>
          </a:p>
        </p:txBody>
      </p:sp>
      <p:sp>
        <p:nvSpPr>
          <p:cNvPr id="27" name="Freeform 89">
            <a:extLst>
              <a:ext uri="{FF2B5EF4-FFF2-40B4-BE49-F238E27FC236}">
                <a16:creationId xmlns="" xmlns:p14="http://schemas.microsoft.com/office/powerpoint/2010/main" xmlns:a16="http://schemas.microsoft.com/office/drawing/2014/main" id="{3F66CBB9-69F9-490C-B13D-5E926B4ECC61}"/>
              </a:ext>
            </a:extLst>
          </p:cNvPr>
          <p:cNvSpPr>
            <a:spLocks/>
          </p:cNvSpPr>
          <p:nvPr/>
        </p:nvSpPr>
        <p:spPr bwMode="auto">
          <a:xfrm>
            <a:off x="4275117" y="3167112"/>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29" name="Freeform 107">
            <a:extLst>
              <a:ext uri="{FF2B5EF4-FFF2-40B4-BE49-F238E27FC236}">
                <a16:creationId xmlns="" xmlns:p14="http://schemas.microsoft.com/office/powerpoint/2010/main" xmlns:a16="http://schemas.microsoft.com/office/drawing/2014/main" id="{4798D0B2-E367-49F2-A361-5361786EF2E0}"/>
              </a:ext>
            </a:extLst>
          </p:cNvPr>
          <p:cNvSpPr>
            <a:spLocks/>
          </p:cNvSpPr>
          <p:nvPr/>
        </p:nvSpPr>
        <p:spPr bwMode="auto">
          <a:xfrm>
            <a:off x="8019254" y="3167112"/>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31" name="TextBox 76">
            <a:extLst>
              <a:ext uri="{FF2B5EF4-FFF2-40B4-BE49-F238E27FC236}">
                <a16:creationId xmlns="" xmlns:p14="http://schemas.microsoft.com/office/powerpoint/2010/main" xmlns:a16="http://schemas.microsoft.com/office/drawing/2014/main" id="{5CAD7237-627D-4EDC-8562-699AF96894A8}"/>
              </a:ext>
            </a:extLst>
          </p:cNvPr>
          <p:cNvSpPr txBox="1"/>
          <p:nvPr/>
        </p:nvSpPr>
        <p:spPr>
          <a:xfrm>
            <a:off x="10272660" y="3279051"/>
            <a:ext cx="1329207" cy="553998"/>
          </a:xfrm>
          <a:prstGeom prst="rect">
            <a:avLst/>
          </a:prstGeom>
          <a:noFill/>
        </p:spPr>
        <p:txBody>
          <a:bodyPr wrap="square" rtlCol="0">
            <a:spAutoFit/>
          </a:bodyPr>
          <a:lstStyle/>
          <a:p>
            <a:r>
              <a:rPr lang="en-GB" sz="1500" b="1" dirty="0">
                <a:solidFill>
                  <a:schemeClr val="bg1"/>
                </a:solidFill>
                <a:latin typeface="Calibri Light (Überschriften)"/>
                <a:ea typeface="Roboto" charset="0"/>
                <a:cs typeface="Roboto" charset="0"/>
              </a:rPr>
              <a:t>Calificaciones en línea </a:t>
            </a:r>
            <a:br>
              <a:rPr lang="en-GB" sz="1500" b="1" dirty="0">
                <a:solidFill>
                  <a:schemeClr val="bg1"/>
                </a:solidFill>
                <a:latin typeface="Calibri Light (Überschriften)"/>
                <a:ea typeface="Roboto" charset="0"/>
                <a:cs typeface="Roboto" charset="0"/>
              </a:rPr>
            </a:br>
            <a:r>
              <a:rPr lang="en-GB" sz="1500" b="1" dirty="0">
                <a:solidFill>
                  <a:schemeClr val="bg1"/>
                </a:solidFill>
                <a:latin typeface="Calibri Light (Überschriften)"/>
                <a:ea typeface="Roboto" charset="0"/>
                <a:cs typeface="Roboto" charset="0"/>
              </a:rPr>
              <a:t>como empleador</a:t>
            </a:r>
          </a:p>
        </p:txBody>
      </p:sp>
      <p:sp>
        <p:nvSpPr>
          <p:cNvPr id="34" name="TextBox 78">
            <a:extLst>
              <a:ext uri="{FF2B5EF4-FFF2-40B4-BE49-F238E27FC236}">
                <a16:creationId xmlns="" xmlns:p14="http://schemas.microsoft.com/office/powerpoint/2010/main" xmlns:a16="http://schemas.microsoft.com/office/drawing/2014/main" id="{F285DDD7-7918-4674-AB45-D60630990332}"/>
              </a:ext>
            </a:extLst>
          </p:cNvPr>
          <p:cNvSpPr txBox="1"/>
          <p:nvPr/>
        </p:nvSpPr>
        <p:spPr>
          <a:xfrm>
            <a:off x="8057459" y="3236415"/>
            <a:ext cx="2243955" cy="830997"/>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¿Siguen las plataformas en línea para las calificaciones de los Empleadores?</a:t>
            </a:r>
          </a:p>
        </p:txBody>
      </p:sp>
      <p:sp>
        <p:nvSpPr>
          <p:cNvPr id="35" name="TextBox 79">
            <a:extLst>
              <a:ext uri="{FF2B5EF4-FFF2-40B4-BE49-F238E27FC236}">
                <a16:creationId xmlns="" xmlns:p14="http://schemas.microsoft.com/office/powerpoint/2010/main" xmlns:a16="http://schemas.microsoft.com/office/drawing/2014/main" id="{0FD2CC53-F0B5-471B-805E-109D536C1E9B}"/>
              </a:ext>
            </a:extLst>
          </p:cNvPr>
          <p:cNvSpPr txBox="1"/>
          <p:nvPr/>
        </p:nvSpPr>
        <p:spPr>
          <a:xfrm>
            <a:off x="4275117" y="3184330"/>
            <a:ext cx="2041845" cy="830997"/>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Tiempo hasta</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puestos</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se puedan volver a dotar de personal</a:t>
            </a:r>
          </a:p>
        </p:txBody>
      </p:sp>
      <p:sp>
        <p:nvSpPr>
          <p:cNvPr id="38" name="TextBox 88">
            <a:extLst>
              <a:ext uri="{FF2B5EF4-FFF2-40B4-BE49-F238E27FC236}">
                <a16:creationId xmlns="" xmlns:p14="http://schemas.microsoft.com/office/powerpoint/2010/main" xmlns:a16="http://schemas.microsoft.com/office/drawing/2014/main" id="{29E2E27F-81CD-431D-B621-5E1DAE476B16}"/>
              </a:ext>
            </a:extLst>
          </p:cNvPr>
          <p:cNvSpPr txBox="1"/>
          <p:nvPr/>
        </p:nvSpPr>
        <p:spPr>
          <a:xfrm>
            <a:off x="5406024" y="3136238"/>
            <a:ext cx="2486803" cy="1077218"/>
          </a:xfrm>
          <a:prstGeom prst="rect">
            <a:avLst/>
          </a:prstGeom>
          <a:noFill/>
        </p:spPr>
        <p:txBody>
          <a:bodyPr wrap="square" rtlCol="0">
            <a:spAutoFit/>
          </a:bodyPr>
          <a:lstStyle/>
          <a:p>
            <a:pPr algn="r">
              <a:spcBef>
                <a:spcPts val="600"/>
              </a:spcBef>
            </a:pPr>
            <a:r>
              <a:rPr lang="en-GB" sz="1550" dirty="0">
                <a:solidFill>
                  <a:schemeClr val="bg1"/>
                </a:solidFill>
                <a:latin typeface="Calibri Light (Überschriften)"/>
                <a:ea typeface="Lato Light" charset="0"/>
                <a:cs typeface="Lato Light" charset="0"/>
              </a:rPr>
              <a:t>¿Es más difícil reubicar los puestos o hay que pagar más para convencer a los candidatos?</a:t>
            </a:r>
          </a:p>
        </p:txBody>
      </p:sp>
      <p:sp>
        <p:nvSpPr>
          <p:cNvPr id="39" name="Freeform 89">
            <a:extLst>
              <a:ext uri="{FF2B5EF4-FFF2-40B4-BE49-F238E27FC236}">
                <a16:creationId xmlns="" xmlns:p14="http://schemas.microsoft.com/office/powerpoint/2010/main" xmlns:a16="http://schemas.microsoft.com/office/drawing/2014/main" id="{694AB284-2B32-489D-8B0F-AB45E839EE61}"/>
              </a:ext>
            </a:extLst>
          </p:cNvPr>
          <p:cNvSpPr>
            <a:spLocks/>
          </p:cNvSpPr>
          <p:nvPr/>
        </p:nvSpPr>
        <p:spPr bwMode="auto">
          <a:xfrm>
            <a:off x="4275117" y="5205093"/>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F587B6"/>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43" name="TextBox 58">
            <a:extLst>
              <a:ext uri="{FF2B5EF4-FFF2-40B4-BE49-F238E27FC236}">
                <a16:creationId xmlns="" xmlns:p14="http://schemas.microsoft.com/office/powerpoint/2010/main" xmlns:a16="http://schemas.microsoft.com/office/drawing/2014/main" id="{6BB8FFDA-1A77-4EAA-8C58-7B6E68D89282}"/>
              </a:ext>
            </a:extLst>
          </p:cNvPr>
          <p:cNvSpPr txBox="1"/>
          <p:nvPr/>
        </p:nvSpPr>
        <p:spPr>
          <a:xfrm>
            <a:off x="4464658" y="5290901"/>
            <a:ext cx="1360790"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Personal</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Entrevistas</a:t>
            </a:r>
          </a:p>
        </p:txBody>
      </p:sp>
      <p:sp>
        <p:nvSpPr>
          <p:cNvPr id="44" name="TextBox 61">
            <a:extLst>
              <a:ext uri="{FF2B5EF4-FFF2-40B4-BE49-F238E27FC236}">
                <a16:creationId xmlns="" xmlns:p14="http://schemas.microsoft.com/office/powerpoint/2010/main" xmlns:a16="http://schemas.microsoft.com/office/drawing/2014/main" id="{4FDF694E-233B-4495-B44F-59EA9F132E80}"/>
              </a:ext>
            </a:extLst>
          </p:cNvPr>
          <p:cNvSpPr txBox="1"/>
          <p:nvPr/>
        </p:nvSpPr>
        <p:spPr>
          <a:xfrm>
            <a:off x="5713557" y="5242304"/>
            <a:ext cx="2013257" cy="954107"/>
          </a:xfrm>
          <a:prstGeom prst="rect">
            <a:avLst/>
          </a:prstGeom>
          <a:noFill/>
        </p:spPr>
        <p:txBody>
          <a:bodyPr wrap="square" rtlCol="0">
            <a:spAutoFit/>
          </a:bodyPr>
          <a:lstStyle/>
          <a:p>
            <a:pPr algn="r">
              <a:spcBef>
                <a:spcPts val="600"/>
              </a:spcBef>
            </a:pPr>
            <a:r>
              <a:rPr lang="en-GB" sz="1400" dirty="0">
                <a:solidFill>
                  <a:schemeClr val="bg1"/>
                </a:solidFill>
                <a:latin typeface="Calibri Light (Überschriften)"/>
                <a:ea typeface="Lato Light" charset="0"/>
                <a:cs typeface="Lato Light" charset="0"/>
              </a:rPr>
              <a:t>¿Realizan entrevistas periódicas al personal? ¿Están abiertos a recibir comentarios constructivos?</a:t>
            </a:r>
          </a:p>
        </p:txBody>
      </p:sp>
      <p:sp>
        <p:nvSpPr>
          <p:cNvPr id="45" name="Freeform 89">
            <a:extLst>
              <a:ext uri="{FF2B5EF4-FFF2-40B4-BE49-F238E27FC236}">
                <a16:creationId xmlns="" xmlns:p14="http://schemas.microsoft.com/office/powerpoint/2010/main" xmlns:a16="http://schemas.microsoft.com/office/drawing/2014/main" id="{312993C2-8CB0-463C-97FF-9C6DA1B995A8}"/>
              </a:ext>
            </a:extLst>
          </p:cNvPr>
          <p:cNvSpPr>
            <a:spLocks/>
          </p:cNvSpPr>
          <p:nvPr/>
        </p:nvSpPr>
        <p:spPr bwMode="auto">
          <a:xfrm>
            <a:off x="8019254" y="5205093"/>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C00000"/>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46" name="TextBox 58">
            <a:extLst>
              <a:ext uri="{FF2B5EF4-FFF2-40B4-BE49-F238E27FC236}">
                <a16:creationId xmlns="" xmlns:p14="http://schemas.microsoft.com/office/powerpoint/2010/main" xmlns:a16="http://schemas.microsoft.com/office/drawing/2014/main" id="{17AA3031-B056-4EBF-9A9A-AA00B6DB8137}"/>
              </a:ext>
            </a:extLst>
          </p:cNvPr>
          <p:cNvSpPr txBox="1"/>
          <p:nvPr/>
        </p:nvSpPr>
        <p:spPr>
          <a:xfrm>
            <a:off x="10293703" y="5301239"/>
            <a:ext cx="1273942"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Comentarios</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Cultura</a:t>
            </a:r>
          </a:p>
        </p:txBody>
      </p:sp>
      <p:sp>
        <p:nvSpPr>
          <p:cNvPr id="47" name="TextBox 61">
            <a:extLst>
              <a:ext uri="{FF2B5EF4-FFF2-40B4-BE49-F238E27FC236}">
                <a16:creationId xmlns="" xmlns:p14="http://schemas.microsoft.com/office/powerpoint/2010/main" xmlns:a16="http://schemas.microsoft.com/office/drawing/2014/main" id="{F07DB9A6-B469-4499-A9CF-9AC9F42E353D}"/>
              </a:ext>
            </a:extLst>
          </p:cNvPr>
          <p:cNvSpPr txBox="1"/>
          <p:nvPr/>
        </p:nvSpPr>
        <p:spPr>
          <a:xfrm>
            <a:off x="8090507" y="5216232"/>
            <a:ext cx="2166418" cy="954107"/>
          </a:xfrm>
          <a:prstGeom prst="rect">
            <a:avLst/>
          </a:prstGeom>
          <a:noFill/>
        </p:spPr>
        <p:txBody>
          <a:bodyPr wrap="square" rtlCol="0">
            <a:spAutoFit/>
          </a:bodyPr>
          <a:lstStyle/>
          <a:p>
            <a:pPr>
              <a:spcBef>
                <a:spcPts val="600"/>
              </a:spcBef>
            </a:pPr>
            <a:r>
              <a:rPr lang="en-GB" sz="1400" dirty="0">
                <a:solidFill>
                  <a:schemeClr val="bg1"/>
                </a:solidFill>
                <a:latin typeface="Calibri Light (Überschriften)"/>
                <a:ea typeface="Lato Light" charset="0"/>
                <a:cs typeface="Lato Light" charset="0"/>
              </a:rPr>
              <a:t>¿Tiene una cultura empresarial constructiva y abierta? ¿Ha cambiado el estado de ánimo y la motivación?</a:t>
            </a:r>
          </a:p>
        </p:txBody>
      </p:sp>
    </p:spTree>
    <p:extLst>
      <p:ext uri="{BB962C8B-B14F-4D97-AF65-F5344CB8AC3E}">
        <p14:creationId xmlns:p14="http://schemas.microsoft.com/office/powerpoint/2010/main" val="1607882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a16="http://schemas.microsoft.com/office/drawing/2014/main" id="{FCDA0349-4ACF-42A2-9A08-4FD30F57369C}"/>
              </a:ext>
            </a:extLst>
          </p:cNvPr>
          <p:cNvSpPr>
            <a:spLocks noGrp="1"/>
          </p:cNvSpPr>
          <p:nvPr>
            <p:ph type="body" sz="quarter" idx="13"/>
          </p:nvPr>
        </p:nvSpPr>
        <p:spPr>
          <a:xfrm>
            <a:off x="742041" y="742825"/>
            <a:ext cx="9087377" cy="697353"/>
          </a:xfrm>
        </p:spPr>
        <p:txBody>
          <a:bodyPr>
            <a:normAutofit/>
          </a:bodyPr>
          <a:lstStyle/>
          <a:p>
            <a:r>
              <a:rPr lang="en-GB" dirty="0"/>
              <a:t>Fuentes de información en la empresa: I+D</a:t>
            </a:r>
          </a:p>
        </p:txBody>
      </p:sp>
      <p:sp>
        <p:nvSpPr>
          <p:cNvPr id="37" name="Subtitle 2">
            <a:extLst>
              <a:ext uri="{FF2B5EF4-FFF2-40B4-BE49-F238E27FC236}">
                <a16:creationId xmlns="" xmlns:a14="http://schemas.microsoft.com/office/drawing/2010/main" xmlns:p14="http://schemas.microsoft.com/office/powerpoint/2010/main" xmlns:a16="http://schemas.microsoft.com/office/drawing/2014/main" id="{41D884EA-448D-4F47-B2CA-373386EECD7B}"/>
              </a:ext>
            </a:extLst>
          </p:cNvPr>
          <p:cNvSpPr txBox="1">
            <a:spLocks/>
          </p:cNvSpPr>
          <p:nvPr/>
        </p:nvSpPr>
        <p:spPr>
          <a:xfrm>
            <a:off x="182820" y="1934338"/>
            <a:ext cx="2854762" cy="446819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chemeClr val="tx1"/>
                </a:solidFill>
                <a:latin typeface="+mj-lt"/>
                <a:ea typeface="Open Sans Light" panose="020B0306030504020204" pitchFamily="34" charset="0"/>
                <a:cs typeface="Open Sans Light" panose="020B0306030504020204" pitchFamily="34" charset="0"/>
              </a:rPr>
              <a:t>El departamento o responsable de I+D desarrolla las innovaciones que son esenciales para el éxito sostenible de la empresa. Por lo tanto, es especialmente en este ámbito en el que hay que fijarse para ver si hay signos de deterioro del rendimiento.</a:t>
            </a:r>
          </a:p>
          <a:p>
            <a:pPr algn="l">
              <a:lnSpc>
                <a:spcPct val="100000"/>
              </a:lnSpc>
              <a:spcBef>
                <a:spcPts val="600"/>
              </a:spcBef>
            </a:pPr>
            <a:r>
              <a:rPr lang="en-GB" sz="2000" dirty="0">
                <a:solidFill>
                  <a:schemeClr val="tx1"/>
                </a:solidFill>
                <a:latin typeface="+mj-lt"/>
                <a:ea typeface="Open Sans Light" panose="020B0306030504020204" pitchFamily="34" charset="0"/>
                <a:cs typeface="Open Sans Light" panose="020B0306030504020204" pitchFamily="34" charset="0"/>
              </a:rPr>
              <a:t>Enfrente hay unos cuantos ratios que pueden revelar las primeras señales de alarma.</a:t>
            </a:r>
            <a:endParaRPr lang="en-GB" sz="2000" i="1"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 xmlns:a14="http://schemas.microsoft.com/office/drawing/2010/main" xmlns:p14="http://schemas.microsoft.com/office/powerpoint/2010/main" xmlns:a16="http://schemas.microsoft.com/office/drawing/2014/main" id="{860B905C-62E8-48C4-882D-D43B01C754AE}"/>
              </a:ext>
            </a:extLst>
          </p:cNvPr>
          <p:cNvPicPr>
            <a:picLocks noChangeAspect="1"/>
          </p:cNvPicPr>
          <p:nvPr/>
        </p:nvPicPr>
        <p:blipFill>
          <a:blip r:embed="rId3"/>
          <a:stretch>
            <a:fillRect/>
          </a:stretch>
        </p:blipFill>
        <p:spPr>
          <a:xfrm>
            <a:off x="9095563" y="218560"/>
            <a:ext cx="2710553" cy="1443370"/>
          </a:xfrm>
          <a:prstGeom prst="rect">
            <a:avLst/>
          </a:prstGeom>
        </p:spPr>
      </p:pic>
      <p:grpSp>
        <p:nvGrpSpPr>
          <p:cNvPr id="7" name="Group 3">
            <a:extLst>
              <a:ext uri="{FF2B5EF4-FFF2-40B4-BE49-F238E27FC236}">
                <a16:creationId xmlns="" xmlns:a14="http://schemas.microsoft.com/office/drawing/2010/main" xmlns:p14="http://schemas.microsoft.com/office/powerpoint/2010/main" xmlns:a16="http://schemas.microsoft.com/office/drawing/2014/main" id="{D5667351-8DB2-4A42-95D7-FFA6508B12D0}"/>
              </a:ext>
            </a:extLst>
          </p:cNvPr>
          <p:cNvGrpSpPr/>
          <p:nvPr/>
        </p:nvGrpSpPr>
        <p:grpSpPr>
          <a:xfrm>
            <a:off x="6429391" y="2780763"/>
            <a:ext cx="2520436" cy="2430084"/>
            <a:chOff x="6436863" y="326624"/>
            <a:chExt cx="11616260" cy="12375510"/>
          </a:xfrm>
        </p:grpSpPr>
        <p:sp>
          <p:nvSpPr>
            <p:cNvPr id="8" name="Freeform 1">
              <a:extLst>
                <a:ext uri="{FF2B5EF4-FFF2-40B4-BE49-F238E27FC236}">
                  <a16:creationId xmlns="" xmlns:a14="http://schemas.microsoft.com/office/drawing/2010/main" xmlns:p14="http://schemas.microsoft.com/office/powerpoint/2010/main" xmlns:a16="http://schemas.microsoft.com/office/drawing/2014/main" id="{8AAB3401-13BA-4B6B-9B74-725B8B220FF4}"/>
                </a:ext>
              </a:extLst>
            </p:cNvPr>
            <p:cNvSpPr>
              <a:spLocks noChangeArrowheads="1"/>
            </p:cNvSpPr>
            <p:nvPr/>
          </p:nvSpPr>
          <p:spPr bwMode="auto">
            <a:xfrm>
              <a:off x="6745055" y="7840184"/>
              <a:ext cx="941858" cy="544378"/>
            </a:xfrm>
            <a:custGeom>
              <a:avLst/>
              <a:gdLst>
                <a:gd name="T0" fmla="*/ 1185 w 1443"/>
                <a:gd name="T1" fmla="*/ 684 h 833"/>
                <a:gd name="T2" fmla="*/ 1185 w 1443"/>
                <a:gd name="T3" fmla="*/ 684 h 833"/>
                <a:gd name="T4" fmla="*/ 257 w 1443"/>
                <a:gd name="T5" fmla="*/ 684 h 833"/>
                <a:gd name="T6" fmla="*/ 257 w 1443"/>
                <a:gd name="T7" fmla="*/ 684 h 833"/>
                <a:gd name="T8" fmla="*/ 257 w 1443"/>
                <a:gd name="T9" fmla="*/ 148 h 833"/>
                <a:gd name="T10" fmla="*/ 257 w 1443"/>
                <a:gd name="T11" fmla="*/ 148 h 833"/>
                <a:gd name="T12" fmla="*/ 1185 w 1443"/>
                <a:gd name="T13" fmla="*/ 148 h 833"/>
                <a:gd name="T14" fmla="*/ 1185 w 1443"/>
                <a:gd name="T15" fmla="*/ 148 h 833"/>
                <a:gd name="T16" fmla="*/ 1185 w 1443"/>
                <a:gd name="T17" fmla="*/ 68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833">
                  <a:moveTo>
                    <a:pt x="1185" y="684"/>
                  </a:moveTo>
                  <a:lnTo>
                    <a:pt x="1185" y="684"/>
                  </a:lnTo>
                  <a:cubicBezTo>
                    <a:pt x="929" y="832"/>
                    <a:pt x="513" y="832"/>
                    <a:pt x="257" y="684"/>
                  </a:cubicBezTo>
                  <a:lnTo>
                    <a:pt x="257" y="684"/>
                  </a:lnTo>
                  <a:cubicBezTo>
                    <a:pt x="0" y="536"/>
                    <a:pt x="0" y="296"/>
                    <a:pt x="257" y="148"/>
                  </a:cubicBezTo>
                  <a:lnTo>
                    <a:pt x="257" y="148"/>
                  </a:lnTo>
                  <a:cubicBezTo>
                    <a:pt x="513" y="0"/>
                    <a:pt x="928" y="0"/>
                    <a:pt x="1185" y="148"/>
                  </a:cubicBezTo>
                  <a:lnTo>
                    <a:pt x="1185" y="148"/>
                  </a:lnTo>
                  <a:cubicBezTo>
                    <a:pt x="1442" y="296"/>
                    <a:pt x="1442" y="536"/>
                    <a:pt x="1185" y="68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9" name="Freeform 2">
              <a:extLst>
                <a:ext uri="{FF2B5EF4-FFF2-40B4-BE49-F238E27FC236}">
                  <a16:creationId xmlns="" xmlns:a14="http://schemas.microsoft.com/office/drawing/2010/main" xmlns:p14="http://schemas.microsoft.com/office/powerpoint/2010/main" xmlns:a16="http://schemas.microsoft.com/office/drawing/2014/main" id="{3B485CB7-04A5-4CBF-9D93-A1C0E29D754F}"/>
                </a:ext>
              </a:extLst>
            </p:cNvPr>
            <p:cNvSpPr>
              <a:spLocks noChangeArrowheads="1"/>
            </p:cNvSpPr>
            <p:nvPr/>
          </p:nvSpPr>
          <p:spPr bwMode="auto">
            <a:xfrm>
              <a:off x="6946678" y="4982924"/>
              <a:ext cx="432045" cy="555899"/>
            </a:xfrm>
            <a:custGeom>
              <a:avLst/>
              <a:gdLst>
                <a:gd name="T0" fmla="*/ 0 w 662"/>
                <a:gd name="T1" fmla="*/ 0 h 852"/>
                <a:gd name="T2" fmla="*/ 0 w 662"/>
                <a:gd name="T3" fmla="*/ 0 h 852"/>
                <a:gd name="T4" fmla="*/ 45 w 662"/>
                <a:gd name="T5" fmla="*/ 607 h 852"/>
                <a:gd name="T6" fmla="*/ 45 w 662"/>
                <a:gd name="T7" fmla="*/ 607 h 852"/>
                <a:gd name="T8" fmla="*/ 661 w 662"/>
                <a:gd name="T9" fmla="*/ 420 h 852"/>
                <a:gd name="T10" fmla="*/ 661 w 662"/>
                <a:gd name="T11" fmla="*/ 142 h 852"/>
                <a:gd name="T12" fmla="*/ 0 w 662"/>
                <a:gd name="T13" fmla="*/ 0 h 852"/>
              </a:gdLst>
              <a:ahLst/>
              <a:cxnLst>
                <a:cxn ang="0">
                  <a:pos x="T0" y="T1"/>
                </a:cxn>
                <a:cxn ang="0">
                  <a:pos x="T2" y="T3"/>
                </a:cxn>
                <a:cxn ang="0">
                  <a:pos x="T4" y="T5"/>
                </a:cxn>
                <a:cxn ang="0">
                  <a:pos x="T6" y="T7"/>
                </a:cxn>
                <a:cxn ang="0">
                  <a:pos x="T8" y="T9"/>
                </a:cxn>
                <a:cxn ang="0">
                  <a:pos x="T10" y="T11"/>
                </a:cxn>
                <a:cxn ang="0">
                  <a:pos x="T12" y="T13"/>
                </a:cxn>
              </a:cxnLst>
              <a:rect l="0" t="0" r="r" b="b"/>
              <a:pathLst>
                <a:path w="662" h="852">
                  <a:moveTo>
                    <a:pt x="0" y="0"/>
                  </a:moveTo>
                  <a:lnTo>
                    <a:pt x="0" y="0"/>
                  </a:lnTo>
                  <a:cubicBezTo>
                    <a:pt x="0" y="0"/>
                    <a:pt x="18" y="363"/>
                    <a:pt x="45" y="607"/>
                  </a:cubicBezTo>
                  <a:lnTo>
                    <a:pt x="45" y="607"/>
                  </a:lnTo>
                  <a:cubicBezTo>
                    <a:pt x="73" y="851"/>
                    <a:pt x="661" y="420"/>
                    <a:pt x="661" y="420"/>
                  </a:cubicBezTo>
                  <a:lnTo>
                    <a:pt x="661" y="142"/>
                  </a:lnTo>
                  <a:lnTo>
                    <a:pt x="0" y="0"/>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0" name="Freeform 3">
              <a:extLst>
                <a:ext uri="{FF2B5EF4-FFF2-40B4-BE49-F238E27FC236}">
                  <a16:creationId xmlns="" xmlns:a14="http://schemas.microsoft.com/office/drawing/2010/main" xmlns:p14="http://schemas.microsoft.com/office/powerpoint/2010/main" xmlns:a16="http://schemas.microsoft.com/office/drawing/2014/main" id="{AF1E6408-38D1-42A2-B7B0-D2CF1392CD2A}"/>
                </a:ext>
              </a:extLst>
            </p:cNvPr>
            <p:cNvSpPr>
              <a:spLocks noChangeArrowheads="1"/>
            </p:cNvSpPr>
            <p:nvPr/>
          </p:nvSpPr>
          <p:spPr bwMode="auto">
            <a:xfrm>
              <a:off x="7110854" y="7776818"/>
              <a:ext cx="365799" cy="336996"/>
            </a:xfrm>
            <a:custGeom>
              <a:avLst/>
              <a:gdLst>
                <a:gd name="T0" fmla="*/ 60 w 561"/>
                <a:gd name="T1" fmla="*/ 239 h 516"/>
                <a:gd name="T2" fmla="*/ 60 w 561"/>
                <a:gd name="T3" fmla="*/ 239 h 516"/>
                <a:gd name="T4" fmla="*/ 374 w 561"/>
                <a:gd name="T5" fmla="*/ 492 h 516"/>
                <a:gd name="T6" fmla="*/ 374 w 561"/>
                <a:gd name="T7" fmla="*/ 492 h 516"/>
                <a:gd name="T8" fmla="*/ 513 w 561"/>
                <a:gd name="T9" fmla="*/ 512 h 516"/>
                <a:gd name="T10" fmla="*/ 513 w 561"/>
                <a:gd name="T11" fmla="*/ 512 h 516"/>
                <a:gd name="T12" fmla="*/ 551 w 561"/>
                <a:gd name="T13" fmla="*/ 450 h 516"/>
                <a:gd name="T14" fmla="*/ 551 w 561"/>
                <a:gd name="T15" fmla="*/ 450 h 516"/>
                <a:gd name="T16" fmla="*/ 259 w 561"/>
                <a:gd name="T17" fmla="*/ 128 h 516"/>
                <a:gd name="T18" fmla="*/ 259 w 561"/>
                <a:gd name="T19" fmla="*/ 128 h 516"/>
                <a:gd name="T20" fmla="*/ 60 w 561"/>
                <a:gd name="T21" fmla="*/ 23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516">
                  <a:moveTo>
                    <a:pt x="60" y="239"/>
                  </a:moveTo>
                  <a:lnTo>
                    <a:pt x="60" y="239"/>
                  </a:lnTo>
                  <a:cubicBezTo>
                    <a:pt x="69" y="260"/>
                    <a:pt x="221" y="446"/>
                    <a:pt x="374" y="492"/>
                  </a:cubicBezTo>
                  <a:lnTo>
                    <a:pt x="374" y="492"/>
                  </a:lnTo>
                  <a:cubicBezTo>
                    <a:pt x="439" y="512"/>
                    <a:pt x="484" y="515"/>
                    <a:pt x="513" y="512"/>
                  </a:cubicBezTo>
                  <a:lnTo>
                    <a:pt x="513" y="512"/>
                  </a:lnTo>
                  <a:cubicBezTo>
                    <a:pt x="543" y="508"/>
                    <a:pt x="560" y="478"/>
                    <a:pt x="551" y="450"/>
                  </a:cubicBezTo>
                  <a:lnTo>
                    <a:pt x="551" y="450"/>
                  </a:lnTo>
                  <a:cubicBezTo>
                    <a:pt x="525" y="376"/>
                    <a:pt x="449" y="223"/>
                    <a:pt x="259" y="128"/>
                  </a:cubicBezTo>
                  <a:lnTo>
                    <a:pt x="259" y="128"/>
                  </a:lnTo>
                  <a:cubicBezTo>
                    <a:pt x="0" y="0"/>
                    <a:pt x="60" y="239"/>
                    <a:pt x="60" y="239"/>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1" name="Freeform 4">
              <a:extLst>
                <a:ext uri="{FF2B5EF4-FFF2-40B4-BE49-F238E27FC236}">
                  <a16:creationId xmlns="" xmlns:a14="http://schemas.microsoft.com/office/drawing/2010/main" xmlns:p14="http://schemas.microsoft.com/office/powerpoint/2010/main" xmlns:a16="http://schemas.microsoft.com/office/drawing/2014/main" id="{9D90441E-C722-4FCB-920E-EF6DD0B63E35}"/>
                </a:ext>
              </a:extLst>
            </p:cNvPr>
            <p:cNvSpPr>
              <a:spLocks noChangeArrowheads="1"/>
            </p:cNvSpPr>
            <p:nvPr/>
          </p:nvSpPr>
          <p:spPr bwMode="auto">
            <a:xfrm>
              <a:off x="6969720" y="7978439"/>
              <a:ext cx="201621" cy="334115"/>
            </a:xfrm>
            <a:custGeom>
              <a:avLst/>
              <a:gdLst>
                <a:gd name="T0" fmla="*/ 223 w 310"/>
                <a:gd name="T1" fmla="*/ 0 h 510"/>
                <a:gd name="T2" fmla="*/ 223 w 310"/>
                <a:gd name="T3" fmla="*/ 0 h 510"/>
                <a:gd name="T4" fmla="*/ 298 w 310"/>
                <a:gd name="T5" fmla="*/ 247 h 510"/>
                <a:gd name="T6" fmla="*/ 298 w 310"/>
                <a:gd name="T7" fmla="*/ 247 h 510"/>
                <a:gd name="T8" fmla="*/ 240 w 310"/>
                <a:gd name="T9" fmla="*/ 464 h 510"/>
                <a:gd name="T10" fmla="*/ 240 w 310"/>
                <a:gd name="T11" fmla="*/ 464 h 510"/>
                <a:gd name="T12" fmla="*/ 141 w 310"/>
                <a:gd name="T13" fmla="*/ 481 h 510"/>
                <a:gd name="T14" fmla="*/ 141 w 310"/>
                <a:gd name="T15" fmla="*/ 481 h 510"/>
                <a:gd name="T16" fmla="*/ 18 w 310"/>
                <a:gd name="T17" fmla="*/ 245 h 510"/>
                <a:gd name="T18" fmla="*/ 18 w 310"/>
                <a:gd name="T19" fmla="*/ 245 h 510"/>
                <a:gd name="T20" fmla="*/ 18 w 310"/>
                <a:gd name="T21" fmla="*/ 22 h 510"/>
                <a:gd name="T22" fmla="*/ 223 w 310"/>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510">
                  <a:moveTo>
                    <a:pt x="223" y="0"/>
                  </a:moveTo>
                  <a:lnTo>
                    <a:pt x="223" y="0"/>
                  </a:lnTo>
                  <a:cubicBezTo>
                    <a:pt x="223" y="0"/>
                    <a:pt x="280" y="134"/>
                    <a:pt x="298" y="247"/>
                  </a:cubicBezTo>
                  <a:lnTo>
                    <a:pt x="298" y="247"/>
                  </a:lnTo>
                  <a:cubicBezTo>
                    <a:pt x="309" y="316"/>
                    <a:pt x="271" y="405"/>
                    <a:pt x="240" y="464"/>
                  </a:cubicBezTo>
                  <a:lnTo>
                    <a:pt x="240" y="464"/>
                  </a:lnTo>
                  <a:cubicBezTo>
                    <a:pt x="221" y="501"/>
                    <a:pt x="173" y="509"/>
                    <a:pt x="141" y="481"/>
                  </a:cubicBezTo>
                  <a:lnTo>
                    <a:pt x="141" y="481"/>
                  </a:lnTo>
                  <a:cubicBezTo>
                    <a:pt x="92" y="436"/>
                    <a:pt x="29" y="357"/>
                    <a:pt x="18" y="245"/>
                  </a:cubicBezTo>
                  <a:lnTo>
                    <a:pt x="18" y="245"/>
                  </a:lnTo>
                  <a:cubicBezTo>
                    <a:pt x="0" y="55"/>
                    <a:pt x="18" y="22"/>
                    <a:pt x="18" y="22"/>
                  </a:cubicBezTo>
                  <a:lnTo>
                    <a:pt x="223" y="0"/>
                  </a:ln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2" name="Freeform 5">
              <a:extLst>
                <a:ext uri="{FF2B5EF4-FFF2-40B4-BE49-F238E27FC236}">
                  <a16:creationId xmlns="" xmlns:a14="http://schemas.microsoft.com/office/drawing/2010/main" xmlns:p14="http://schemas.microsoft.com/office/powerpoint/2010/main" xmlns:a16="http://schemas.microsoft.com/office/drawing/2014/main" id="{F4A3538E-F1FA-45BA-9D5B-AB03ACC29602}"/>
                </a:ext>
              </a:extLst>
            </p:cNvPr>
            <p:cNvSpPr>
              <a:spLocks noChangeArrowheads="1"/>
            </p:cNvSpPr>
            <p:nvPr/>
          </p:nvSpPr>
          <p:spPr bwMode="auto">
            <a:xfrm>
              <a:off x="6863147" y="6359710"/>
              <a:ext cx="625027" cy="1687857"/>
            </a:xfrm>
            <a:custGeom>
              <a:avLst/>
              <a:gdLst>
                <a:gd name="T0" fmla="*/ 20 w 958"/>
                <a:gd name="T1" fmla="*/ 186 h 2582"/>
                <a:gd name="T2" fmla="*/ 20 w 958"/>
                <a:gd name="T3" fmla="*/ 186 h 2582"/>
                <a:gd name="T4" fmla="*/ 20 w 958"/>
                <a:gd name="T5" fmla="*/ 689 h 2582"/>
                <a:gd name="T6" fmla="*/ 20 w 958"/>
                <a:gd name="T7" fmla="*/ 689 h 2582"/>
                <a:gd name="T8" fmla="*/ 125 w 958"/>
                <a:gd name="T9" fmla="*/ 2491 h 2582"/>
                <a:gd name="T10" fmla="*/ 125 w 958"/>
                <a:gd name="T11" fmla="*/ 2491 h 2582"/>
                <a:gd name="T12" fmla="*/ 292 w 958"/>
                <a:gd name="T13" fmla="*/ 2562 h 2582"/>
                <a:gd name="T14" fmla="*/ 292 w 958"/>
                <a:gd name="T15" fmla="*/ 2562 h 2582"/>
                <a:gd name="T16" fmla="*/ 453 w 958"/>
                <a:gd name="T17" fmla="*/ 2441 h 2582"/>
                <a:gd name="T18" fmla="*/ 453 w 958"/>
                <a:gd name="T19" fmla="*/ 2441 h 2582"/>
                <a:gd name="T20" fmla="*/ 706 w 958"/>
                <a:gd name="T21" fmla="*/ 2293 h 2582"/>
                <a:gd name="T22" fmla="*/ 706 w 958"/>
                <a:gd name="T23" fmla="*/ 2293 h 2582"/>
                <a:gd name="T24" fmla="*/ 957 w 958"/>
                <a:gd name="T25" fmla="*/ 0 h 2582"/>
                <a:gd name="T26" fmla="*/ 20 w 958"/>
                <a:gd name="T27" fmla="*/ 186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8" h="2582">
                  <a:moveTo>
                    <a:pt x="20" y="186"/>
                  </a:moveTo>
                  <a:lnTo>
                    <a:pt x="20" y="186"/>
                  </a:lnTo>
                  <a:cubicBezTo>
                    <a:pt x="20" y="186"/>
                    <a:pt x="0" y="425"/>
                    <a:pt x="20" y="689"/>
                  </a:cubicBezTo>
                  <a:lnTo>
                    <a:pt x="20" y="689"/>
                  </a:lnTo>
                  <a:cubicBezTo>
                    <a:pt x="40" y="954"/>
                    <a:pt x="111" y="2193"/>
                    <a:pt x="125" y="2491"/>
                  </a:cubicBezTo>
                  <a:lnTo>
                    <a:pt x="125" y="2491"/>
                  </a:lnTo>
                  <a:cubicBezTo>
                    <a:pt x="125" y="2491"/>
                    <a:pt x="118" y="2581"/>
                    <a:pt x="292" y="2562"/>
                  </a:cubicBezTo>
                  <a:lnTo>
                    <a:pt x="292" y="2562"/>
                  </a:lnTo>
                  <a:cubicBezTo>
                    <a:pt x="467" y="2542"/>
                    <a:pt x="453" y="2441"/>
                    <a:pt x="453" y="2441"/>
                  </a:cubicBezTo>
                  <a:lnTo>
                    <a:pt x="453" y="2441"/>
                  </a:lnTo>
                  <a:cubicBezTo>
                    <a:pt x="453" y="2441"/>
                    <a:pt x="698" y="2439"/>
                    <a:pt x="706" y="2293"/>
                  </a:cubicBezTo>
                  <a:lnTo>
                    <a:pt x="706" y="2293"/>
                  </a:lnTo>
                  <a:cubicBezTo>
                    <a:pt x="714" y="2149"/>
                    <a:pt x="957" y="567"/>
                    <a:pt x="957" y="0"/>
                  </a:cubicBezTo>
                  <a:lnTo>
                    <a:pt x="20" y="186"/>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3" name="Freeform 6">
              <a:extLst>
                <a:ext uri="{FF2B5EF4-FFF2-40B4-BE49-F238E27FC236}">
                  <a16:creationId xmlns="" xmlns:a14="http://schemas.microsoft.com/office/drawing/2010/main" xmlns:p14="http://schemas.microsoft.com/office/powerpoint/2010/main" xmlns:a16="http://schemas.microsoft.com/office/drawing/2014/main" id="{790367BC-3BE0-456D-9191-398E24FB443C}"/>
                </a:ext>
              </a:extLst>
            </p:cNvPr>
            <p:cNvSpPr>
              <a:spLocks noChangeArrowheads="1"/>
            </p:cNvSpPr>
            <p:nvPr/>
          </p:nvSpPr>
          <p:spPr bwMode="auto">
            <a:xfrm>
              <a:off x="7470891" y="5671317"/>
              <a:ext cx="426285" cy="492531"/>
            </a:xfrm>
            <a:custGeom>
              <a:avLst/>
              <a:gdLst>
                <a:gd name="T0" fmla="*/ 117 w 652"/>
                <a:gd name="T1" fmla="*/ 0 h 754"/>
                <a:gd name="T2" fmla="*/ 237 w 652"/>
                <a:gd name="T3" fmla="*/ 186 h 754"/>
                <a:gd name="T4" fmla="*/ 651 w 652"/>
                <a:gd name="T5" fmla="*/ 685 h 754"/>
                <a:gd name="T6" fmla="*/ 651 w 652"/>
                <a:gd name="T7" fmla="*/ 685 h 754"/>
                <a:gd name="T8" fmla="*/ 585 w 652"/>
                <a:gd name="T9" fmla="*/ 743 h 754"/>
                <a:gd name="T10" fmla="*/ 585 w 652"/>
                <a:gd name="T11" fmla="*/ 743 h 754"/>
                <a:gd name="T12" fmla="*/ 47 w 652"/>
                <a:gd name="T13" fmla="*/ 276 h 754"/>
                <a:gd name="T14" fmla="*/ 47 w 652"/>
                <a:gd name="T15" fmla="*/ 276 h 754"/>
                <a:gd name="T16" fmla="*/ 32 w 652"/>
                <a:gd name="T17" fmla="*/ 130 h 754"/>
                <a:gd name="T18" fmla="*/ 117 w 652"/>
                <a:gd name="T19"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754">
                  <a:moveTo>
                    <a:pt x="117" y="0"/>
                  </a:moveTo>
                  <a:lnTo>
                    <a:pt x="237" y="186"/>
                  </a:lnTo>
                  <a:lnTo>
                    <a:pt x="651" y="685"/>
                  </a:lnTo>
                  <a:lnTo>
                    <a:pt x="651" y="685"/>
                  </a:lnTo>
                  <a:cubicBezTo>
                    <a:pt x="651" y="685"/>
                    <a:pt x="636" y="732"/>
                    <a:pt x="585" y="743"/>
                  </a:cubicBezTo>
                  <a:lnTo>
                    <a:pt x="585" y="743"/>
                  </a:lnTo>
                  <a:cubicBezTo>
                    <a:pt x="545" y="753"/>
                    <a:pt x="197" y="422"/>
                    <a:pt x="47" y="276"/>
                  </a:cubicBezTo>
                  <a:lnTo>
                    <a:pt x="47" y="276"/>
                  </a:lnTo>
                  <a:cubicBezTo>
                    <a:pt x="7" y="238"/>
                    <a:pt x="0" y="176"/>
                    <a:pt x="32" y="130"/>
                  </a:cubicBezTo>
                  <a:lnTo>
                    <a:pt x="117"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4" name="Freeform 7">
              <a:extLst>
                <a:ext uri="{FF2B5EF4-FFF2-40B4-BE49-F238E27FC236}">
                  <a16:creationId xmlns="" xmlns:a14="http://schemas.microsoft.com/office/drawing/2010/main" xmlns:p14="http://schemas.microsoft.com/office/powerpoint/2010/main" xmlns:a16="http://schemas.microsoft.com/office/drawing/2014/main" id="{A5D0B9A7-5AA5-444F-96E4-817982AC9C85}"/>
                </a:ext>
              </a:extLst>
            </p:cNvPr>
            <p:cNvSpPr>
              <a:spLocks noChangeArrowheads="1"/>
            </p:cNvSpPr>
            <p:nvPr/>
          </p:nvSpPr>
          <p:spPr bwMode="auto">
            <a:xfrm>
              <a:off x="7396004" y="5170145"/>
              <a:ext cx="244825" cy="662470"/>
            </a:xfrm>
            <a:custGeom>
              <a:avLst/>
              <a:gdLst>
                <a:gd name="T0" fmla="*/ 0 w 376"/>
                <a:gd name="T1" fmla="*/ 5 h 1014"/>
                <a:gd name="T2" fmla="*/ 0 w 376"/>
                <a:gd name="T3" fmla="*/ 5 h 1014"/>
                <a:gd name="T4" fmla="*/ 257 w 376"/>
                <a:gd name="T5" fmla="*/ 276 h 1014"/>
                <a:gd name="T6" fmla="*/ 257 w 376"/>
                <a:gd name="T7" fmla="*/ 276 h 1014"/>
                <a:gd name="T8" fmla="*/ 318 w 376"/>
                <a:gd name="T9" fmla="*/ 926 h 1014"/>
                <a:gd name="T10" fmla="*/ 318 w 376"/>
                <a:gd name="T11" fmla="*/ 926 h 1014"/>
                <a:gd name="T12" fmla="*/ 35 w 376"/>
                <a:gd name="T13" fmla="*/ 912 h 1014"/>
                <a:gd name="T14" fmla="*/ 0 w 376"/>
                <a:gd name="T15" fmla="*/ 5 h 10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014">
                  <a:moveTo>
                    <a:pt x="0" y="5"/>
                  </a:moveTo>
                  <a:lnTo>
                    <a:pt x="0" y="5"/>
                  </a:lnTo>
                  <a:cubicBezTo>
                    <a:pt x="0" y="5"/>
                    <a:pt x="191" y="0"/>
                    <a:pt x="257" y="276"/>
                  </a:cubicBezTo>
                  <a:lnTo>
                    <a:pt x="257" y="276"/>
                  </a:lnTo>
                  <a:cubicBezTo>
                    <a:pt x="324" y="552"/>
                    <a:pt x="375" y="898"/>
                    <a:pt x="318" y="926"/>
                  </a:cubicBezTo>
                  <a:lnTo>
                    <a:pt x="318" y="926"/>
                  </a:lnTo>
                  <a:cubicBezTo>
                    <a:pt x="144" y="1013"/>
                    <a:pt x="35" y="912"/>
                    <a:pt x="35" y="912"/>
                  </a:cubicBezTo>
                  <a:lnTo>
                    <a:pt x="0" y="5"/>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5" name="Freeform 8">
              <a:extLst>
                <a:ext uri="{FF2B5EF4-FFF2-40B4-BE49-F238E27FC236}">
                  <a16:creationId xmlns="" xmlns:a14="http://schemas.microsoft.com/office/drawing/2010/main" xmlns:p14="http://schemas.microsoft.com/office/powerpoint/2010/main" xmlns:a16="http://schemas.microsoft.com/office/drawing/2014/main" id="{0D193E70-570D-435D-A6DF-6EF38D4E6B23}"/>
                </a:ext>
              </a:extLst>
            </p:cNvPr>
            <p:cNvSpPr>
              <a:spLocks noChangeArrowheads="1"/>
            </p:cNvSpPr>
            <p:nvPr/>
          </p:nvSpPr>
          <p:spPr bwMode="auto">
            <a:xfrm>
              <a:off x="6716253" y="5170146"/>
              <a:ext cx="843928" cy="1466073"/>
            </a:xfrm>
            <a:custGeom>
              <a:avLst/>
              <a:gdLst>
                <a:gd name="T0" fmla="*/ 1095 w 1293"/>
                <a:gd name="T1" fmla="*/ 16 h 2246"/>
                <a:gd name="T2" fmla="*/ 1095 w 1293"/>
                <a:gd name="T3" fmla="*/ 16 h 2246"/>
                <a:gd name="T4" fmla="*/ 992 w 1293"/>
                <a:gd name="T5" fmla="*/ 10 h 2246"/>
                <a:gd name="T6" fmla="*/ 992 w 1293"/>
                <a:gd name="T7" fmla="*/ 10 h 2246"/>
                <a:gd name="T8" fmla="*/ 117 w 1293"/>
                <a:gd name="T9" fmla="*/ 323 h 2246"/>
                <a:gd name="T10" fmla="*/ 117 w 1293"/>
                <a:gd name="T11" fmla="*/ 323 h 2246"/>
                <a:gd name="T12" fmla="*/ 287 w 1293"/>
                <a:gd name="T13" fmla="*/ 1165 h 2246"/>
                <a:gd name="T14" fmla="*/ 287 w 1293"/>
                <a:gd name="T15" fmla="*/ 1165 h 2246"/>
                <a:gd name="T16" fmla="*/ 246 w 1293"/>
                <a:gd name="T17" fmla="*/ 1763 h 2246"/>
                <a:gd name="T18" fmla="*/ 246 w 1293"/>
                <a:gd name="T19" fmla="*/ 1763 h 2246"/>
                <a:gd name="T20" fmla="*/ 371 w 1293"/>
                <a:gd name="T21" fmla="*/ 2156 h 2246"/>
                <a:gd name="T22" fmla="*/ 371 w 1293"/>
                <a:gd name="T23" fmla="*/ 2156 h 2246"/>
                <a:gd name="T24" fmla="*/ 1021 w 1293"/>
                <a:gd name="T25" fmla="*/ 2086 h 2246"/>
                <a:gd name="T26" fmla="*/ 1021 w 1293"/>
                <a:gd name="T27" fmla="*/ 2086 h 2246"/>
                <a:gd name="T28" fmla="*/ 1183 w 1293"/>
                <a:gd name="T29" fmla="*/ 1704 h 2246"/>
                <a:gd name="T30" fmla="*/ 1183 w 1293"/>
                <a:gd name="T31" fmla="*/ 1704 h 2246"/>
                <a:gd name="T32" fmla="*/ 1110 w 1293"/>
                <a:gd name="T33" fmla="*/ 949 h 2246"/>
                <a:gd name="T34" fmla="*/ 1110 w 1293"/>
                <a:gd name="T35" fmla="*/ 949 h 2246"/>
                <a:gd name="T36" fmla="*/ 1237 w 1293"/>
                <a:gd name="T37" fmla="*/ 802 h 2246"/>
                <a:gd name="T38" fmla="*/ 1237 w 1293"/>
                <a:gd name="T39" fmla="*/ 802 h 2246"/>
                <a:gd name="T40" fmla="*/ 1155 w 1293"/>
                <a:gd name="T41" fmla="*/ 428 h 2246"/>
                <a:gd name="T42" fmla="*/ 1155 w 1293"/>
                <a:gd name="T43" fmla="*/ 428 h 2246"/>
                <a:gd name="T44" fmla="*/ 1166 w 1293"/>
                <a:gd name="T45" fmla="*/ 100 h 2246"/>
                <a:gd name="T46" fmla="*/ 1166 w 1293"/>
                <a:gd name="T47" fmla="*/ 100 h 2246"/>
                <a:gd name="T48" fmla="*/ 1095 w 1293"/>
                <a:gd name="T49" fmla="*/ 16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3" h="2246">
                  <a:moveTo>
                    <a:pt x="1095" y="16"/>
                  </a:moveTo>
                  <a:lnTo>
                    <a:pt x="1095" y="16"/>
                  </a:lnTo>
                  <a:cubicBezTo>
                    <a:pt x="1062" y="2"/>
                    <a:pt x="1026" y="0"/>
                    <a:pt x="992" y="10"/>
                  </a:cubicBezTo>
                  <a:lnTo>
                    <a:pt x="992" y="10"/>
                  </a:lnTo>
                  <a:cubicBezTo>
                    <a:pt x="829" y="57"/>
                    <a:pt x="218" y="236"/>
                    <a:pt x="117" y="323"/>
                  </a:cubicBezTo>
                  <a:lnTo>
                    <a:pt x="117" y="323"/>
                  </a:lnTo>
                  <a:cubicBezTo>
                    <a:pt x="0" y="422"/>
                    <a:pt x="292" y="982"/>
                    <a:pt x="287" y="1165"/>
                  </a:cubicBezTo>
                  <a:lnTo>
                    <a:pt x="287" y="1165"/>
                  </a:lnTo>
                  <a:cubicBezTo>
                    <a:pt x="283" y="1348"/>
                    <a:pt x="263" y="1564"/>
                    <a:pt x="246" y="1763"/>
                  </a:cubicBezTo>
                  <a:lnTo>
                    <a:pt x="246" y="1763"/>
                  </a:lnTo>
                  <a:cubicBezTo>
                    <a:pt x="230" y="1963"/>
                    <a:pt x="208" y="2071"/>
                    <a:pt x="371" y="2156"/>
                  </a:cubicBezTo>
                  <a:lnTo>
                    <a:pt x="371" y="2156"/>
                  </a:lnTo>
                  <a:cubicBezTo>
                    <a:pt x="534" y="2240"/>
                    <a:pt x="812" y="2245"/>
                    <a:pt x="1021" y="2086"/>
                  </a:cubicBezTo>
                  <a:lnTo>
                    <a:pt x="1021" y="2086"/>
                  </a:lnTo>
                  <a:cubicBezTo>
                    <a:pt x="1230" y="1928"/>
                    <a:pt x="1191" y="1819"/>
                    <a:pt x="1183" y="1704"/>
                  </a:cubicBezTo>
                  <a:lnTo>
                    <a:pt x="1183" y="1704"/>
                  </a:lnTo>
                  <a:cubicBezTo>
                    <a:pt x="1174" y="1589"/>
                    <a:pt x="1103" y="1090"/>
                    <a:pt x="1110" y="949"/>
                  </a:cubicBezTo>
                  <a:lnTo>
                    <a:pt x="1110" y="949"/>
                  </a:lnTo>
                  <a:cubicBezTo>
                    <a:pt x="1110" y="949"/>
                    <a:pt x="1183" y="895"/>
                    <a:pt x="1237" y="802"/>
                  </a:cubicBezTo>
                  <a:lnTo>
                    <a:pt x="1237" y="802"/>
                  </a:lnTo>
                  <a:cubicBezTo>
                    <a:pt x="1292" y="709"/>
                    <a:pt x="1195" y="539"/>
                    <a:pt x="1155" y="428"/>
                  </a:cubicBezTo>
                  <a:lnTo>
                    <a:pt x="1155" y="428"/>
                  </a:lnTo>
                  <a:cubicBezTo>
                    <a:pt x="1115" y="317"/>
                    <a:pt x="1178" y="190"/>
                    <a:pt x="1166" y="100"/>
                  </a:cubicBezTo>
                  <a:lnTo>
                    <a:pt x="1166" y="100"/>
                  </a:lnTo>
                  <a:cubicBezTo>
                    <a:pt x="1160" y="53"/>
                    <a:pt x="1130" y="30"/>
                    <a:pt x="1095" y="16"/>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6" name="Freeform 9">
              <a:extLst>
                <a:ext uri="{FF2B5EF4-FFF2-40B4-BE49-F238E27FC236}">
                  <a16:creationId xmlns="" xmlns:a14="http://schemas.microsoft.com/office/drawing/2010/main" xmlns:p14="http://schemas.microsoft.com/office/powerpoint/2010/main" xmlns:a16="http://schemas.microsoft.com/office/drawing/2014/main" id="{E1375012-5E06-414D-B365-5A0EEF794DDB}"/>
                </a:ext>
              </a:extLst>
            </p:cNvPr>
            <p:cNvSpPr>
              <a:spLocks noChangeArrowheads="1"/>
            </p:cNvSpPr>
            <p:nvPr/>
          </p:nvSpPr>
          <p:spPr bwMode="auto">
            <a:xfrm>
              <a:off x="6995642" y="5196067"/>
              <a:ext cx="316833" cy="259227"/>
            </a:xfrm>
            <a:custGeom>
              <a:avLst/>
              <a:gdLst>
                <a:gd name="T0" fmla="*/ 472 w 486"/>
                <a:gd name="T1" fmla="*/ 169 h 399"/>
                <a:gd name="T2" fmla="*/ 472 w 486"/>
                <a:gd name="T3" fmla="*/ 169 h 399"/>
                <a:gd name="T4" fmla="*/ 266 w 486"/>
                <a:gd name="T5" fmla="*/ 381 h 399"/>
                <a:gd name="T6" fmla="*/ 266 w 486"/>
                <a:gd name="T7" fmla="*/ 381 h 399"/>
                <a:gd name="T8" fmla="*/ 13 w 486"/>
                <a:gd name="T9" fmla="*/ 229 h 399"/>
                <a:gd name="T10" fmla="*/ 13 w 486"/>
                <a:gd name="T11" fmla="*/ 229 h 399"/>
                <a:gd name="T12" fmla="*/ 219 w 486"/>
                <a:gd name="T13" fmla="*/ 17 h 399"/>
                <a:gd name="T14" fmla="*/ 219 w 486"/>
                <a:gd name="T15" fmla="*/ 17 h 399"/>
                <a:gd name="T16" fmla="*/ 472 w 486"/>
                <a:gd name="T17" fmla="*/ 1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399">
                  <a:moveTo>
                    <a:pt x="472" y="169"/>
                  </a:moveTo>
                  <a:lnTo>
                    <a:pt x="472" y="169"/>
                  </a:lnTo>
                  <a:cubicBezTo>
                    <a:pt x="485" y="270"/>
                    <a:pt x="393" y="365"/>
                    <a:pt x="266" y="381"/>
                  </a:cubicBezTo>
                  <a:lnTo>
                    <a:pt x="266" y="381"/>
                  </a:lnTo>
                  <a:cubicBezTo>
                    <a:pt x="139" y="398"/>
                    <a:pt x="26" y="329"/>
                    <a:pt x="13" y="229"/>
                  </a:cubicBezTo>
                  <a:lnTo>
                    <a:pt x="13" y="229"/>
                  </a:lnTo>
                  <a:cubicBezTo>
                    <a:pt x="0" y="128"/>
                    <a:pt x="92" y="33"/>
                    <a:pt x="219" y="17"/>
                  </a:cubicBezTo>
                  <a:lnTo>
                    <a:pt x="219" y="17"/>
                  </a:lnTo>
                  <a:cubicBezTo>
                    <a:pt x="346" y="0"/>
                    <a:pt x="460" y="69"/>
                    <a:pt x="472" y="1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7" name="Freeform 10">
              <a:extLst>
                <a:ext uri="{FF2B5EF4-FFF2-40B4-BE49-F238E27FC236}">
                  <a16:creationId xmlns="" xmlns:a14="http://schemas.microsoft.com/office/drawing/2010/main" xmlns:p14="http://schemas.microsoft.com/office/powerpoint/2010/main" xmlns:a16="http://schemas.microsoft.com/office/drawing/2014/main" id="{DC1A6CA7-6CAE-4246-B131-2F84123E6457}"/>
                </a:ext>
              </a:extLst>
            </p:cNvPr>
            <p:cNvSpPr>
              <a:spLocks noChangeArrowheads="1"/>
            </p:cNvSpPr>
            <p:nvPr/>
          </p:nvSpPr>
          <p:spPr bwMode="auto">
            <a:xfrm>
              <a:off x="7041726" y="5230630"/>
              <a:ext cx="227545" cy="187221"/>
            </a:xfrm>
            <a:custGeom>
              <a:avLst/>
              <a:gdLst>
                <a:gd name="T0" fmla="*/ 338 w 348"/>
                <a:gd name="T1" fmla="*/ 121 h 285"/>
                <a:gd name="T2" fmla="*/ 338 w 348"/>
                <a:gd name="T3" fmla="*/ 121 h 285"/>
                <a:gd name="T4" fmla="*/ 190 w 348"/>
                <a:gd name="T5" fmla="*/ 272 h 285"/>
                <a:gd name="T6" fmla="*/ 190 w 348"/>
                <a:gd name="T7" fmla="*/ 272 h 285"/>
                <a:gd name="T8" fmla="*/ 9 w 348"/>
                <a:gd name="T9" fmla="*/ 163 h 285"/>
                <a:gd name="T10" fmla="*/ 9 w 348"/>
                <a:gd name="T11" fmla="*/ 163 h 285"/>
                <a:gd name="T12" fmla="*/ 157 w 348"/>
                <a:gd name="T13" fmla="*/ 12 h 285"/>
                <a:gd name="T14" fmla="*/ 157 w 348"/>
                <a:gd name="T15" fmla="*/ 12 h 285"/>
                <a:gd name="T16" fmla="*/ 338 w 348"/>
                <a:gd name="T17" fmla="*/ 12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85">
                  <a:moveTo>
                    <a:pt x="338" y="121"/>
                  </a:moveTo>
                  <a:lnTo>
                    <a:pt x="338" y="121"/>
                  </a:lnTo>
                  <a:cubicBezTo>
                    <a:pt x="347" y="193"/>
                    <a:pt x="281" y="261"/>
                    <a:pt x="190" y="272"/>
                  </a:cubicBezTo>
                  <a:lnTo>
                    <a:pt x="190" y="272"/>
                  </a:lnTo>
                  <a:cubicBezTo>
                    <a:pt x="100" y="284"/>
                    <a:pt x="19" y="235"/>
                    <a:pt x="9" y="163"/>
                  </a:cubicBezTo>
                  <a:lnTo>
                    <a:pt x="9" y="163"/>
                  </a:lnTo>
                  <a:cubicBezTo>
                    <a:pt x="0" y="91"/>
                    <a:pt x="66" y="23"/>
                    <a:pt x="157" y="12"/>
                  </a:cubicBezTo>
                  <a:lnTo>
                    <a:pt x="157" y="12"/>
                  </a:lnTo>
                  <a:cubicBezTo>
                    <a:pt x="248" y="0"/>
                    <a:pt x="329" y="49"/>
                    <a:pt x="338" y="121"/>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8" name="Freeform 11">
              <a:extLst>
                <a:ext uri="{FF2B5EF4-FFF2-40B4-BE49-F238E27FC236}">
                  <a16:creationId xmlns="" xmlns:a14="http://schemas.microsoft.com/office/drawing/2010/main" xmlns:p14="http://schemas.microsoft.com/office/powerpoint/2010/main" xmlns:a16="http://schemas.microsoft.com/office/drawing/2014/main" id="{2A425D6E-E10A-447D-B829-71F5372A004A}"/>
                </a:ext>
              </a:extLst>
            </p:cNvPr>
            <p:cNvSpPr>
              <a:spLocks noChangeArrowheads="1"/>
            </p:cNvSpPr>
            <p:nvPr/>
          </p:nvSpPr>
          <p:spPr bwMode="auto">
            <a:xfrm>
              <a:off x="7090691" y="5098137"/>
              <a:ext cx="149776" cy="227545"/>
            </a:xfrm>
            <a:custGeom>
              <a:avLst/>
              <a:gdLst>
                <a:gd name="T0" fmla="*/ 172 w 231"/>
                <a:gd name="T1" fmla="*/ 90 h 349"/>
                <a:gd name="T2" fmla="*/ 172 w 231"/>
                <a:gd name="T3" fmla="*/ 90 h 349"/>
                <a:gd name="T4" fmla="*/ 40 w 231"/>
                <a:gd name="T5" fmla="*/ 46 h 349"/>
                <a:gd name="T6" fmla="*/ 40 w 231"/>
                <a:gd name="T7" fmla="*/ 46 h 349"/>
                <a:gd name="T8" fmla="*/ 0 w 231"/>
                <a:gd name="T9" fmla="*/ 289 h 349"/>
                <a:gd name="T10" fmla="*/ 219 w 231"/>
                <a:gd name="T11" fmla="*/ 348 h 349"/>
                <a:gd name="T12" fmla="*/ 186 w 231"/>
                <a:gd name="T13" fmla="*/ 148 h 349"/>
                <a:gd name="T14" fmla="*/ 186 w 231"/>
                <a:gd name="T15" fmla="*/ 148 h 349"/>
                <a:gd name="T16" fmla="*/ 172 w 231"/>
                <a:gd name="T17" fmla="*/ 9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49">
                  <a:moveTo>
                    <a:pt x="172" y="90"/>
                  </a:moveTo>
                  <a:lnTo>
                    <a:pt x="172" y="90"/>
                  </a:lnTo>
                  <a:cubicBezTo>
                    <a:pt x="172" y="90"/>
                    <a:pt x="61" y="0"/>
                    <a:pt x="40" y="46"/>
                  </a:cubicBezTo>
                  <a:lnTo>
                    <a:pt x="40" y="46"/>
                  </a:lnTo>
                  <a:cubicBezTo>
                    <a:pt x="18" y="92"/>
                    <a:pt x="0" y="289"/>
                    <a:pt x="0" y="289"/>
                  </a:cubicBezTo>
                  <a:lnTo>
                    <a:pt x="219" y="348"/>
                  </a:lnTo>
                  <a:lnTo>
                    <a:pt x="186" y="148"/>
                  </a:lnTo>
                  <a:lnTo>
                    <a:pt x="186" y="148"/>
                  </a:lnTo>
                  <a:cubicBezTo>
                    <a:pt x="186" y="148"/>
                    <a:pt x="230" y="111"/>
                    <a:pt x="172" y="90"/>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9" name="Freeform 12">
              <a:extLst>
                <a:ext uri="{FF2B5EF4-FFF2-40B4-BE49-F238E27FC236}">
                  <a16:creationId xmlns="" xmlns:a14="http://schemas.microsoft.com/office/drawing/2010/main" xmlns:p14="http://schemas.microsoft.com/office/powerpoint/2010/main" xmlns:a16="http://schemas.microsoft.com/office/drawing/2014/main" id="{48D64BB9-1454-495B-831F-FE59C7D97E73}"/>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0" name="Freeform 13">
              <a:extLst>
                <a:ext uri="{FF2B5EF4-FFF2-40B4-BE49-F238E27FC236}">
                  <a16:creationId xmlns="" xmlns:a14="http://schemas.microsoft.com/office/drawing/2010/main" xmlns:p14="http://schemas.microsoft.com/office/powerpoint/2010/main" xmlns:a16="http://schemas.microsoft.com/office/drawing/2014/main" id="{31A68960-5992-4E64-B25D-434B19ECD1B7}"/>
                </a:ext>
              </a:extLst>
            </p:cNvPr>
            <p:cNvSpPr>
              <a:spLocks noChangeArrowheads="1"/>
            </p:cNvSpPr>
            <p:nvPr/>
          </p:nvSpPr>
          <p:spPr bwMode="auto">
            <a:xfrm>
              <a:off x="7102213" y="5144221"/>
              <a:ext cx="126733" cy="149776"/>
            </a:xfrm>
            <a:custGeom>
              <a:avLst/>
              <a:gdLst>
                <a:gd name="T0" fmla="*/ 5 w 193"/>
                <a:gd name="T1" fmla="*/ 30 h 228"/>
                <a:gd name="T2" fmla="*/ 5 w 193"/>
                <a:gd name="T3" fmla="*/ 30 h 228"/>
                <a:gd name="T4" fmla="*/ 0 w 193"/>
                <a:gd name="T5" fmla="*/ 63 h 228"/>
                <a:gd name="T6" fmla="*/ 0 w 193"/>
                <a:gd name="T7" fmla="*/ 63 h 228"/>
                <a:gd name="T8" fmla="*/ 192 w 193"/>
                <a:gd name="T9" fmla="*/ 227 h 228"/>
                <a:gd name="T10" fmla="*/ 167 w 193"/>
                <a:gd name="T11" fmla="*/ 75 h 228"/>
                <a:gd name="T12" fmla="*/ 167 w 193"/>
                <a:gd name="T13" fmla="*/ 75 h 228"/>
                <a:gd name="T14" fmla="*/ 182 w 193"/>
                <a:gd name="T15" fmla="*/ 40 h 228"/>
                <a:gd name="T16" fmla="*/ 182 w 193"/>
                <a:gd name="T17" fmla="*/ 40 h 228"/>
                <a:gd name="T18" fmla="*/ 5 w 193"/>
                <a:gd name="T19" fmla="*/ 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28">
                  <a:moveTo>
                    <a:pt x="5" y="30"/>
                  </a:moveTo>
                  <a:lnTo>
                    <a:pt x="5" y="30"/>
                  </a:lnTo>
                  <a:cubicBezTo>
                    <a:pt x="4" y="40"/>
                    <a:pt x="2" y="51"/>
                    <a:pt x="0" y="63"/>
                  </a:cubicBezTo>
                  <a:lnTo>
                    <a:pt x="0" y="63"/>
                  </a:lnTo>
                  <a:cubicBezTo>
                    <a:pt x="22" y="177"/>
                    <a:pt x="192" y="227"/>
                    <a:pt x="192" y="227"/>
                  </a:cubicBezTo>
                  <a:lnTo>
                    <a:pt x="167" y="75"/>
                  </a:lnTo>
                  <a:lnTo>
                    <a:pt x="167" y="75"/>
                  </a:lnTo>
                  <a:cubicBezTo>
                    <a:pt x="167" y="75"/>
                    <a:pt x="188" y="57"/>
                    <a:pt x="182" y="40"/>
                  </a:cubicBezTo>
                  <a:lnTo>
                    <a:pt x="182" y="40"/>
                  </a:lnTo>
                  <a:cubicBezTo>
                    <a:pt x="115" y="19"/>
                    <a:pt x="29" y="0"/>
                    <a:pt x="5" y="30"/>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1" name="Freeform 14">
              <a:extLst>
                <a:ext uri="{FF2B5EF4-FFF2-40B4-BE49-F238E27FC236}">
                  <a16:creationId xmlns="" xmlns:a14="http://schemas.microsoft.com/office/drawing/2010/main" xmlns:p14="http://schemas.microsoft.com/office/powerpoint/2010/main" xmlns:a16="http://schemas.microsoft.com/office/drawing/2014/main" id="{090DF901-9087-4883-8A0A-A46D850F35BF}"/>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2" name="Freeform 15">
              <a:extLst>
                <a:ext uri="{FF2B5EF4-FFF2-40B4-BE49-F238E27FC236}">
                  <a16:creationId xmlns="" xmlns:a14="http://schemas.microsoft.com/office/drawing/2010/main" xmlns:p14="http://schemas.microsoft.com/office/powerpoint/2010/main" xmlns:a16="http://schemas.microsoft.com/office/drawing/2014/main" id="{089BD959-33D6-45CD-80E4-0CE23B9DDEED}"/>
                </a:ext>
              </a:extLst>
            </p:cNvPr>
            <p:cNvSpPr>
              <a:spLocks noChangeArrowheads="1"/>
            </p:cNvSpPr>
            <p:nvPr/>
          </p:nvSpPr>
          <p:spPr bwMode="auto">
            <a:xfrm>
              <a:off x="6687449" y="5907503"/>
              <a:ext cx="161297" cy="581821"/>
            </a:xfrm>
            <a:custGeom>
              <a:avLst/>
              <a:gdLst>
                <a:gd name="T0" fmla="*/ 0 w 249"/>
                <a:gd name="T1" fmla="*/ 0 h 891"/>
                <a:gd name="T2" fmla="*/ 37 w 249"/>
                <a:gd name="T3" fmla="*/ 877 h 891"/>
                <a:gd name="T4" fmla="*/ 165 w 249"/>
                <a:gd name="T5" fmla="*/ 890 h 891"/>
                <a:gd name="T6" fmla="*/ 248 w 249"/>
                <a:gd name="T7" fmla="*/ 101 h 891"/>
                <a:gd name="T8" fmla="*/ 0 w 249"/>
                <a:gd name="T9" fmla="*/ 0 h 891"/>
              </a:gdLst>
              <a:ahLst/>
              <a:cxnLst>
                <a:cxn ang="0">
                  <a:pos x="T0" y="T1"/>
                </a:cxn>
                <a:cxn ang="0">
                  <a:pos x="T2" y="T3"/>
                </a:cxn>
                <a:cxn ang="0">
                  <a:pos x="T4" y="T5"/>
                </a:cxn>
                <a:cxn ang="0">
                  <a:pos x="T6" y="T7"/>
                </a:cxn>
                <a:cxn ang="0">
                  <a:pos x="T8" y="T9"/>
                </a:cxn>
              </a:cxnLst>
              <a:rect l="0" t="0" r="r" b="b"/>
              <a:pathLst>
                <a:path w="249" h="891">
                  <a:moveTo>
                    <a:pt x="0" y="0"/>
                  </a:moveTo>
                  <a:lnTo>
                    <a:pt x="37" y="877"/>
                  </a:lnTo>
                  <a:lnTo>
                    <a:pt x="165" y="890"/>
                  </a:lnTo>
                  <a:lnTo>
                    <a:pt x="248" y="101"/>
                  </a:lnTo>
                  <a:lnTo>
                    <a:pt x="0"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3" name="Freeform 16">
              <a:extLst>
                <a:ext uri="{FF2B5EF4-FFF2-40B4-BE49-F238E27FC236}">
                  <a16:creationId xmlns="" xmlns:a14="http://schemas.microsoft.com/office/drawing/2010/main" xmlns:p14="http://schemas.microsoft.com/office/powerpoint/2010/main" xmlns:a16="http://schemas.microsoft.com/office/drawing/2014/main" id="{D21B29E0-C5B3-4C6F-B0B9-D3FF7AA3E6F2}"/>
                </a:ext>
              </a:extLst>
            </p:cNvPr>
            <p:cNvSpPr>
              <a:spLocks noChangeArrowheads="1"/>
            </p:cNvSpPr>
            <p:nvPr/>
          </p:nvSpPr>
          <p:spPr bwMode="auto">
            <a:xfrm>
              <a:off x="6854507" y="5466815"/>
              <a:ext cx="135373" cy="691273"/>
            </a:xfrm>
            <a:custGeom>
              <a:avLst/>
              <a:gdLst>
                <a:gd name="T0" fmla="*/ 162 w 206"/>
                <a:gd name="T1" fmla="*/ 601 h 1058"/>
                <a:gd name="T2" fmla="*/ 162 w 206"/>
                <a:gd name="T3" fmla="*/ 601 h 1058"/>
                <a:gd name="T4" fmla="*/ 36 w 206"/>
                <a:gd name="T5" fmla="*/ 0 h 1058"/>
                <a:gd name="T6" fmla="*/ 0 w 206"/>
                <a:gd name="T7" fmla="*/ 411 h 1058"/>
                <a:gd name="T8" fmla="*/ 0 w 206"/>
                <a:gd name="T9" fmla="*/ 411 h 1058"/>
                <a:gd name="T10" fmla="*/ 75 w 206"/>
                <a:gd name="T11" fmla="*/ 710 h 1058"/>
                <a:gd name="T12" fmla="*/ 75 w 206"/>
                <a:gd name="T13" fmla="*/ 710 h 1058"/>
                <a:gd name="T14" fmla="*/ 55 w 206"/>
                <a:gd name="T15" fmla="*/ 1056 h 1058"/>
                <a:gd name="T16" fmla="*/ 55 w 206"/>
                <a:gd name="T17" fmla="*/ 1057 h 1058"/>
                <a:gd name="T18" fmla="*/ 55 w 206"/>
                <a:gd name="T19" fmla="*/ 1057 h 1058"/>
                <a:gd name="T20" fmla="*/ 162 w 206"/>
                <a:gd name="T21" fmla="*/ 60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058">
                  <a:moveTo>
                    <a:pt x="162" y="601"/>
                  </a:moveTo>
                  <a:lnTo>
                    <a:pt x="162" y="601"/>
                  </a:lnTo>
                  <a:cubicBezTo>
                    <a:pt x="119" y="413"/>
                    <a:pt x="36" y="0"/>
                    <a:pt x="36" y="0"/>
                  </a:cubicBezTo>
                  <a:lnTo>
                    <a:pt x="0" y="411"/>
                  </a:lnTo>
                  <a:lnTo>
                    <a:pt x="0" y="411"/>
                  </a:lnTo>
                  <a:cubicBezTo>
                    <a:pt x="41" y="533"/>
                    <a:pt x="77" y="645"/>
                    <a:pt x="75" y="710"/>
                  </a:cubicBezTo>
                  <a:lnTo>
                    <a:pt x="75" y="710"/>
                  </a:lnTo>
                  <a:cubicBezTo>
                    <a:pt x="73" y="817"/>
                    <a:pt x="65" y="937"/>
                    <a:pt x="55" y="1056"/>
                  </a:cubicBezTo>
                  <a:lnTo>
                    <a:pt x="55" y="1057"/>
                  </a:lnTo>
                  <a:lnTo>
                    <a:pt x="55" y="1057"/>
                  </a:lnTo>
                  <a:cubicBezTo>
                    <a:pt x="55" y="1057"/>
                    <a:pt x="205" y="787"/>
                    <a:pt x="162" y="601"/>
                  </a:cubicBez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4" name="Freeform 17">
              <a:extLst>
                <a:ext uri="{FF2B5EF4-FFF2-40B4-BE49-F238E27FC236}">
                  <a16:creationId xmlns="" xmlns:a14="http://schemas.microsoft.com/office/drawing/2010/main" xmlns:p14="http://schemas.microsoft.com/office/powerpoint/2010/main" xmlns:a16="http://schemas.microsoft.com/office/drawing/2014/main" id="{1A652431-902F-4D56-94FB-7B754E1431DE}"/>
                </a:ext>
              </a:extLst>
            </p:cNvPr>
            <p:cNvSpPr>
              <a:spLocks noChangeArrowheads="1"/>
            </p:cNvSpPr>
            <p:nvPr/>
          </p:nvSpPr>
          <p:spPr bwMode="auto">
            <a:xfrm>
              <a:off x="6638483" y="5368885"/>
              <a:ext cx="253467" cy="717196"/>
            </a:xfrm>
            <a:custGeom>
              <a:avLst/>
              <a:gdLst>
                <a:gd name="T0" fmla="*/ 261 w 387"/>
                <a:gd name="T1" fmla="*/ 0 h 1097"/>
                <a:gd name="T2" fmla="*/ 261 w 387"/>
                <a:gd name="T3" fmla="*/ 0 h 1097"/>
                <a:gd name="T4" fmla="*/ 101 w 387"/>
                <a:gd name="T5" fmla="*/ 354 h 1097"/>
                <a:gd name="T6" fmla="*/ 101 w 387"/>
                <a:gd name="T7" fmla="*/ 354 h 1097"/>
                <a:gd name="T8" fmla="*/ 103 w 387"/>
                <a:gd name="T9" fmla="*/ 1024 h 1097"/>
                <a:gd name="T10" fmla="*/ 103 w 387"/>
                <a:gd name="T11" fmla="*/ 1024 h 1097"/>
                <a:gd name="T12" fmla="*/ 323 w 387"/>
                <a:gd name="T13" fmla="*/ 1011 h 1097"/>
                <a:gd name="T14" fmla="*/ 323 w 387"/>
                <a:gd name="T15" fmla="*/ 1011 h 1097"/>
                <a:gd name="T16" fmla="*/ 376 w 387"/>
                <a:gd name="T17" fmla="*/ 376 h 1097"/>
                <a:gd name="T18" fmla="*/ 376 w 387"/>
                <a:gd name="T19" fmla="*/ 376 h 1097"/>
                <a:gd name="T20" fmla="*/ 261 w 387"/>
                <a:gd name="T21"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097">
                  <a:moveTo>
                    <a:pt x="261" y="0"/>
                  </a:moveTo>
                  <a:lnTo>
                    <a:pt x="261" y="0"/>
                  </a:lnTo>
                  <a:cubicBezTo>
                    <a:pt x="261" y="0"/>
                    <a:pt x="159" y="40"/>
                    <a:pt x="101" y="354"/>
                  </a:cubicBezTo>
                  <a:lnTo>
                    <a:pt x="101" y="354"/>
                  </a:lnTo>
                  <a:cubicBezTo>
                    <a:pt x="43" y="669"/>
                    <a:pt x="0" y="983"/>
                    <a:pt x="103" y="1024"/>
                  </a:cubicBezTo>
                  <a:lnTo>
                    <a:pt x="103" y="1024"/>
                  </a:lnTo>
                  <a:cubicBezTo>
                    <a:pt x="207" y="1065"/>
                    <a:pt x="293" y="1096"/>
                    <a:pt x="323" y="1011"/>
                  </a:cubicBezTo>
                  <a:lnTo>
                    <a:pt x="323" y="1011"/>
                  </a:lnTo>
                  <a:cubicBezTo>
                    <a:pt x="353" y="927"/>
                    <a:pt x="372" y="522"/>
                    <a:pt x="376" y="376"/>
                  </a:cubicBezTo>
                  <a:lnTo>
                    <a:pt x="376" y="376"/>
                  </a:lnTo>
                  <a:cubicBezTo>
                    <a:pt x="380" y="231"/>
                    <a:pt x="386" y="29"/>
                    <a:pt x="261" y="0"/>
                  </a:cubicBez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5" name="Freeform 18">
              <a:extLst>
                <a:ext uri="{FF2B5EF4-FFF2-40B4-BE49-F238E27FC236}">
                  <a16:creationId xmlns="" xmlns:a14="http://schemas.microsoft.com/office/drawing/2010/main" xmlns:p14="http://schemas.microsoft.com/office/powerpoint/2010/main" xmlns:a16="http://schemas.microsoft.com/office/drawing/2014/main" id="{9180F87A-54CA-465A-8017-2803FD585529}"/>
                </a:ext>
              </a:extLst>
            </p:cNvPr>
            <p:cNvSpPr>
              <a:spLocks noChangeArrowheads="1"/>
            </p:cNvSpPr>
            <p:nvPr/>
          </p:nvSpPr>
          <p:spPr bwMode="auto">
            <a:xfrm>
              <a:off x="7747400" y="6074560"/>
              <a:ext cx="273628" cy="236185"/>
            </a:xfrm>
            <a:custGeom>
              <a:avLst/>
              <a:gdLst>
                <a:gd name="T0" fmla="*/ 200 w 420"/>
                <a:gd name="T1" fmla="*/ 32 h 360"/>
                <a:gd name="T2" fmla="*/ 200 w 420"/>
                <a:gd name="T3" fmla="*/ 32 h 360"/>
                <a:gd name="T4" fmla="*/ 295 w 420"/>
                <a:gd name="T5" fmla="*/ 96 h 360"/>
                <a:gd name="T6" fmla="*/ 295 w 420"/>
                <a:gd name="T7" fmla="*/ 96 h 360"/>
                <a:gd name="T8" fmla="*/ 360 w 420"/>
                <a:gd name="T9" fmla="*/ 183 h 360"/>
                <a:gd name="T10" fmla="*/ 360 w 420"/>
                <a:gd name="T11" fmla="*/ 183 h 360"/>
                <a:gd name="T12" fmla="*/ 400 w 420"/>
                <a:gd name="T13" fmla="*/ 347 h 360"/>
                <a:gd name="T14" fmla="*/ 400 w 420"/>
                <a:gd name="T15" fmla="*/ 347 h 360"/>
                <a:gd name="T16" fmla="*/ 251 w 420"/>
                <a:gd name="T17" fmla="*/ 217 h 360"/>
                <a:gd name="T18" fmla="*/ 251 w 420"/>
                <a:gd name="T19" fmla="*/ 217 h 360"/>
                <a:gd name="T20" fmla="*/ 228 w 420"/>
                <a:gd name="T21" fmla="*/ 301 h 360"/>
                <a:gd name="T22" fmla="*/ 228 w 420"/>
                <a:gd name="T23" fmla="*/ 301 h 360"/>
                <a:gd name="T24" fmla="*/ 63 w 420"/>
                <a:gd name="T25" fmla="*/ 57 h 360"/>
                <a:gd name="T26" fmla="*/ 63 w 420"/>
                <a:gd name="T27" fmla="*/ 57 h 360"/>
                <a:gd name="T28" fmla="*/ 200 w 420"/>
                <a:gd name="T2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60">
                  <a:moveTo>
                    <a:pt x="200" y="32"/>
                  </a:moveTo>
                  <a:lnTo>
                    <a:pt x="200" y="32"/>
                  </a:lnTo>
                  <a:cubicBezTo>
                    <a:pt x="200" y="32"/>
                    <a:pt x="255" y="52"/>
                    <a:pt x="295" y="96"/>
                  </a:cubicBezTo>
                  <a:lnTo>
                    <a:pt x="295" y="96"/>
                  </a:lnTo>
                  <a:cubicBezTo>
                    <a:pt x="328" y="132"/>
                    <a:pt x="346" y="162"/>
                    <a:pt x="360" y="183"/>
                  </a:cubicBezTo>
                  <a:lnTo>
                    <a:pt x="360" y="183"/>
                  </a:lnTo>
                  <a:cubicBezTo>
                    <a:pt x="393" y="231"/>
                    <a:pt x="419" y="334"/>
                    <a:pt x="400" y="347"/>
                  </a:cubicBezTo>
                  <a:lnTo>
                    <a:pt x="400" y="347"/>
                  </a:lnTo>
                  <a:cubicBezTo>
                    <a:pt x="380" y="359"/>
                    <a:pt x="269" y="174"/>
                    <a:pt x="251" y="217"/>
                  </a:cubicBezTo>
                  <a:lnTo>
                    <a:pt x="251" y="217"/>
                  </a:lnTo>
                  <a:cubicBezTo>
                    <a:pt x="234" y="260"/>
                    <a:pt x="252" y="300"/>
                    <a:pt x="228" y="301"/>
                  </a:cubicBezTo>
                  <a:lnTo>
                    <a:pt x="228" y="301"/>
                  </a:lnTo>
                  <a:cubicBezTo>
                    <a:pt x="205" y="301"/>
                    <a:pt x="125" y="115"/>
                    <a:pt x="63" y="57"/>
                  </a:cubicBezTo>
                  <a:lnTo>
                    <a:pt x="63" y="57"/>
                  </a:lnTo>
                  <a:cubicBezTo>
                    <a:pt x="0" y="0"/>
                    <a:pt x="200" y="32"/>
                    <a:pt x="200" y="3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6" name="Freeform 19">
              <a:extLst>
                <a:ext uri="{FF2B5EF4-FFF2-40B4-BE49-F238E27FC236}">
                  <a16:creationId xmlns="" xmlns:a14="http://schemas.microsoft.com/office/drawing/2010/main" xmlns:p14="http://schemas.microsoft.com/office/powerpoint/2010/main" xmlns:a16="http://schemas.microsoft.com/office/drawing/2014/main" id="{E055402B-75AD-4D47-8089-24703A789552}"/>
                </a:ext>
              </a:extLst>
            </p:cNvPr>
            <p:cNvSpPr>
              <a:spLocks noChangeArrowheads="1"/>
            </p:cNvSpPr>
            <p:nvPr/>
          </p:nvSpPr>
          <p:spPr bwMode="auto">
            <a:xfrm>
              <a:off x="7159819" y="6690944"/>
              <a:ext cx="77767" cy="1264452"/>
            </a:xfrm>
            <a:custGeom>
              <a:avLst/>
              <a:gdLst>
                <a:gd name="T0" fmla="*/ 0 w 120"/>
                <a:gd name="T1" fmla="*/ 1933 h 1934"/>
                <a:gd name="T2" fmla="*/ 0 w 120"/>
                <a:gd name="T3" fmla="*/ 1933 h 1934"/>
                <a:gd name="T4" fmla="*/ 70 w 120"/>
                <a:gd name="T5" fmla="*/ 1926 h 1934"/>
                <a:gd name="T6" fmla="*/ 119 w 120"/>
                <a:gd name="T7" fmla="*/ 0 h 1934"/>
                <a:gd name="T8" fmla="*/ 0 w 120"/>
                <a:gd name="T9" fmla="*/ 1933 h 1934"/>
              </a:gdLst>
              <a:ahLst/>
              <a:cxnLst>
                <a:cxn ang="0">
                  <a:pos x="T0" y="T1"/>
                </a:cxn>
                <a:cxn ang="0">
                  <a:pos x="T2" y="T3"/>
                </a:cxn>
                <a:cxn ang="0">
                  <a:pos x="T4" y="T5"/>
                </a:cxn>
                <a:cxn ang="0">
                  <a:pos x="T6" y="T7"/>
                </a:cxn>
                <a:cxn ang="0">
                  <a:pos x="T8" y="T9"/>
                </a:cxn>
              </a:cxnLst>
              <a:rect l="0" t="0" r="r" b="b"/>
              <a:pathLst>
                <a:path w="120" h="1934">
                  <a:moveTo>
                    <a:pt x="0" y="1933"/>
                  </a:moveTo>
                  <a:lnTo>
                    <a:pt x="0" y="1933"/>
                  </a:lnTo>
                  <a:cubicBezTo>
                    <a:pt x="0" y="1933"/>
                    <a:pt x="31" y="1933"/>
                    <a:pt x="70" y="1926"/>
                  </a:cubicBezTo>
                  <a:lnTo>
                    <a:pt x="119" y="0"/>
                  </a:lnTo>
                  <a:lnTo>
                    <a:pt x="0" y="1933"/>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7" name="Freeform 20">
              <a:extLst>
                <a:ext uri="{FF2B5EF4-FFF2-40B4-BE49-F238E27FC236}">
                  <a16:creationId xmlns="" xmlns:a14="http://schemas.microsoft.com/office/drawing/2010/main" xmlns:p14="http://schemas.microsoft.com/office/powerpoint/2010/main" xmlns:a16="http://schemas.microsoft.com/office/drawing/2014/main" id="{E30E03F9-BB51-4155-949C-7A1AEE6374C5}"/>
                </a:ext>
              </a:extLst>
            </p:cNvPr>
            <p:cNvSpPr>
              <a:spLocks noChangeArrowheads="1"/>
            </p:cNvSpPr>
            <p:nvPr/>
          </p:nvSpPr>
          <p:spPr bwMode="auto">
            <a:xfrm>
              <a:off x="6471426" y="6457639"/>
              <a:ext cx="601984" cy="818006"/>
            </a:xfrm>
            <a:custGeom>
              <a:avLst/>
              <a:gdLst>
                <a:gd name="T0" fmla="*/ 867 w 922"/>
                <a:gd name="T1" fmla="*/ 1250 h 1251"/>
                <a:gd name="T2" fmla="*/ 799 w 922"/>
                <a:gd name="T3" fmla="*/ 1162 h 1251"/>
                <a:gd name="T4" fmla="*/ 82 w 922"/>
                <a:gd name="T5" fmla="*/ 746 h 1251"/>
                <a:gd name="T6" fmla="*/ 82 w 922"/>
                <a:gd name="T7" fmla="*/ 746 h 1251"/>
                <a:gd name="T8" fmla="*/ 41 w 922"/>
                <a:gd name="T9" fmla="*/ 667 h 1251"/>
                <a:gd name="T10" fmla="*/ 41 w 922"/>
                <a:gd name="T11" fmla="*/ 80 h 1251"/>
                <a:gd name="T12" fmla="*/ 0 w 922"/>
                <a:gd name="T13" fmla="*/ 28 h 1251"/>
                <a:gd name="T14" fmla="*/ 39 w 922"/>
                <a:gd name="T15" fmla="*/ 5 h 1251"/>
                <a:gd name="T16" fmla="*/ 39 w 922"/>
                <a:gd name="T17" fmla="*/ 5 h 1251"/>
                <a:gd name="T18" fmla="*/ 39 w 922"/>
                <a:gd name="T19" fmla="*/ 5 h 1251"/>
                <a:gd name="T20" fmla="*/ 67 w 922"/>
                <a:gd name="T21" fmla="*/ 7 h 1251"/>
                <a:gd name="T22" fmla="*/ 879 w 922"/>
                <a:gd name="T23" fmla="*/ 476 h 1251"/>
                <a:gd name="T24" fmla="*/ 879 w 922"/>
                <a:gd name="T25" fmla="*/ 476 h 1251"/>
                <a:gd name="T26" fmla="*/ 921 w 922"/>
                <a:gd name="T27" fmla="*/ 556 h 1251"/>
                <a:gd name="T28" fmla="*/ 920 w 922"/>
                <a:gd name="T29" fmla="*/ 1195 h 1251"/>
                <a:gd name="T30" fmla="*/ 920 w 922"/>
                <a:gd name="T31" fmla="*/ 1195 h 1251"/>
                <a:gd name="T32" fmla="*/ 905 w 922"/>
                <a:gd name="T33" fmla="*/ 1228 h 1251"/>
                <a:gd name="T34" fmla="*/ 867 w 922"/>
                <a:gd name="T35" fmla="*/ 125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2" h="1251">
                  <a:moveTo>
                    <a:pt x="867" y="1250"/>
                  </a:moveTo>
                  <a:lnTo>
                    <a:pt x="799" y="1162"/>
                  </a:lnTo>
                  <a:lnTo>
                    <a:pt x="82" y="746"/>
                  </a:lnTo>
                  <a:lnTo>
                    <a:pt x="82" y="746"/>
                  </a:lnTo>
                  <a:cubicBezTo>
                    <a:pt x="59" y="733"/>
                    <a:pt x="40" y="698"/>
                    <a:pt x="41" y="667"/>
                  </a:cubicBezTo>
                  <a:lnTo>
                    <a:pt x="41" y="80"/>
                  </a:lnTo>
                  <a:lnTo>
                    <a:pt x="0" y="28"/>
                  </a:lnTo>
                  <a:lnTo>
                    <a:pt x="39" y="5"/>
                  </a:lnTo>
                  <a:lnTo>
                    <a:pt x="39" y="5"/>
                  </a:lnTo>
                  <a:lnTo>
                    <a:pt x="39" y="5"/>
                  </a:lnTo>
                  <a:cubicBezTo>
                    <a:pt x="46" y="0"/>
                    <a:pt x="56" y="1"/>
                    <a:pt x="67" y="7"/>
                  </a:cubicBezTo>
                  <a:lnTo>
                    <a:pt x="879" y="476"/>
                  </a:lnTo>
                  <a:lnTo>
                    <a:pt x="879" y="476"/>
                  </a:lnTo>
                  <a:cubicBezTo>
                    <a:pt x="902" y="489"/>
                    <a:pt x="921" y="525"/>
                    <a:pt x="921" y="556"/>
                  </a:cubicBezTo>
                  <a:lnTo>
                    <a:pt x="920" y="1195"/>
                  </a:lnTo>
                  <a:lnTo>
                    <a:pt x="920" y="1195"/>
                  </a:lnTo>
                  <a:cubicBezTo>
                    <a:pt x="920" y="1211"/>
                    <a:pt x="914" y="1224"/>
                    <a:pt x="905" y="1228"/>
                  </a:cubicBezTo>
                  <a:lnTo>
                    <a:pt x="867" y="1250"/>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8" name="Freeform 21">
              <a:extLst>
                <a:ext uri="{FF2B5EF4-FFF2-40B4-BE49-F238E27FC236}">
                  <a16:creationId xmlns="" xmlns:a14="http://schemas.microsoft.com/office/drawing/2010/main" xmlns:p14="http://schemas.microsoft.com/office/powerpoint/2010/main" xmlns:a16="http://schemas.microsoft.com/office/drawing/2014/main" id="{525EF189-6895-4843-80CE-31DA295036B2}"/>
                </a:ext>
              </a:extLst>
            </p:cNvPr>
            <p:cNvSpPr>
              <a:spLocks noChangeArrowheads="1"/>
            </p:cNvSpPr>
            <p:nvPr/>
          </p:nvSpPr>
          <p:spPr bwMode="auto">
            <a:xfrm>
              <a:off x="6471426" y="6457640"/>
              <a:ext cx="596224" cy="596224"/>
            </a:xfrm>
            <a:custGeom>
              <a:avLst/>
              <a:gdLst>
                <a:gd name="T0" fmla="*/ 372 w 911"/>
                <a:gd name="T1" fmla="*/ 914 h 915"/>
                <a:gd name="T2" fmla="*/ 321 w 911"/>
                <a:gd name="T3" fmla="*/ 884 h 915"/>
                <a:gd name="T4" fmla="*/ 41 w 911"/>
                <a:gd name="T5" fmla="*/ 399 h 915"/>
                <a:gd name="T6" fmla="*/ 41 w 911"/>
                <a:gd name="T7" fmla="*/ 80 h 915"/>
                <a:gd name="T8" fmla="*/ 0 w 911"/>
                <a:gd name="T9" fmla="*/ 28 h 915"/>
                <a:gd name="T10" fmla="*/ 39 w 911"/>
                <a:gd name="T11" fmla="*/ 5 h 915"/>
                <a:gd name="T12" fmla="*/ 39 w 911"/>
                <a:gd name="T13" fmla="*/ 5 h 915"/>
                <a:gd name="T14" fmla="*/ 39 w 911"/>
                <a:gd name="T15" fmla="*/ 5 h 915"/>
                <a:gd name="T16" fmla="*/ 67 w 911"/>
                <a:gd name="T17" fmla="*/ 7 h 915"/>
                <a:gd name="T18" fmla="*/ 879 w 911"/>
                <a:gd name="T19" fmla="*/ 476 h 915"/>
                <a:gd name="T20" fmla="*/ 879 w 911"/>
                <a:gd name="T21" fmla="*/ 476 h 915"/>
                <a:gd name="T22" fmla="*/ 910 w 911"/>
                <a:gd name="T23" fmla="*/ 512 h 915"/>
                <a:gd name="T24" fmla="*/ 372 w 911"/>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915">
                  <a:moveTo>
                    <a:pt x="372" y="914"/>
                  </a:moveTo>
                  <a:lnTo>
                    <a:pt x="321" y="884"/>
                  </a:lnTo>
                  <a:lnTo>
                    <a:pt x="41" y="399"/>
                  </a:lnTo>
                  <a:lnTo>
                    <a:pt x="41" y="80"/>
                  </a:lnTo>
                  <a:lnTo>
                    <a:pt x="0" y="28"/>
                  </a:lnTo>
                  <a:lnTo>
                    <a:pt x="39" y="5"/>
                  </a:lnTo>
                  <a:lnTo>
                    <a:pt x="39" y="5"/>
                  </a:lnTo>
                  <a:lnTo>
                    <a:pt x="39" y="5"/>
                  </a:lnTo>
                  <a:cubicBezTo>
                    <a:pt x="46" y="0"/>
                    <a:pt x="56" y="1"/>
                    <a:pt x="67" y="7"/>
                  </a:cubicBezTo>
                  <a:lnTo>
                    <a:pt x="879" y="476"/>
                  </a:lnTo>
                  <a:lnTo>
                    <a:pt x="879" y="476"/>
                  </a:lnTo>
                  <a:cubicBezTo>
                    <a:pt x="891" y="483"/>
                    <a:pt x="902" y="496"/>
                    <a:pt x="910" y="512"/>
                  </a:cubicBezTo>
                  <a:lnTo>
                    <a:pt x="372" y="914"/>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9" name="Freeform 22">
              <a:extLst>
                <a:ext uri="{FF2B5EF4-FFF2-40B4-BE49-F238E27FC236}">
                  <a16:creationId xmlns="" xmlns:a14="http://schemas.microsoft.com/office/drawing/2010/main" xmlns:p14="http://schemas.microsoft.com/office/powerpoint/2010/main" xmlns:a16="http://schemas.microsoft.com/office/drawing/2014/main" id="{79665AAC-8B22-49DF-B64C-356060FBCFC3}"/>
                </a:ext>
              </a:extLst>
            </p:cNvPr>
            <p:cNvSpPr>
              <a:spLocks noChangeArrowheads="1"/>
            </p:cNvSpPr>
            <p:nvPr/>
          </p:nvSpPr>
          <p:spPr bwMode="auto">
            <a:xfrm>
              <a:off x="6471426" y="6457639"/>
              <a:ext cx="54727" cy="34564"/>
            </a:xfrm>
            <a:custGeom>
              <a:avLst/>
              <a:gdLst>
                <a:gd name="T0" fmla="*/ 19 w 82"/>
                <a:gd name="T1" fmla="*/ 51 h 52"/>
                <a:gd name="T2" fmla="*/ 0 w 82"/>
                <a:gd name="T3" fmla="*/ 28 h 52"/>
                <a:gd name="T4" fmla="*/ 39 w 82"/>
                <a:gd name="T5" fmla="*/ 5 h 52"/>
                <a:gd name="T6" fmla="*/ 39 w 82"/>
                <a:gd name="T7" fmla="*/ 5 h 52"/>
                <a:gd name="T8" fmla="*/ 39 w 82"/>
                <a:gd name="T9" fmla="*/ 5 h 52"/>
                <a:gd name="T10" fmla="*/ 67 w 82"/>
                <a:gd name="T11" fmla="*/ 7 h 52"/>
                <a:gd name="T12" fmla="*/ 81 w 82"/>
                <a:gd name="T13" fmla="*/ 15 h 52"/>
                <a:gd name="T14" fmla="*/ 19 w 82"/>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19" y="51"/>
                  </a:moveTo>
                  <a:lnTo>
                    <a:pt x="0" y="28"/>
                  </a:lnTo>
                  <a:lnTo>
                    <a:pt x="39" y="5"/>
                  </a:lnTo>
                  <a:lnTo>
                    <a:pt x="39" y="5"/>
                  </a:lnTo>
                  <a:lnTo>
                    <a:pt x="39" y="5"/>
                  </a:lnTo>
                  <a:cubicBezTo>
                    <a:pt x="46" y="0"/>
                    <a:pt x="56" y="1"/>
                    <a:pt x="67" y="7"/>
                  </a:cubicBezTo>
                  <a:lnTo>
                    <a:pt x="81" y="15"/>
                  </a:lnTo>
                  <a:lnTo>
                    <a:pt x="19" y="51"/>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30" name="Freeform 23">
              <a:extLst>
                <a:ext uri="{FF2B5EF4-FFF2-40B4-BE49-F238E27FC236}">
                  <a16:creationId xmlns="" xmlns:a14="http://schemas.microsoft.com/office/drawing/2010/main" xmlns:p14="http://schemas.microsoft.com/office/powerpoint/2010/main" xmlns:a16="http://schemas.microsoft.com/office/drawing/2014/main" id="{1A80E122-6E82-426F-81E1-CB2B3B66139E}"/>
                </a:ext>
              </a:extLst>
            </p:cNvPr>
            <p:cNvSpPr>
              <a:spLocks noChangeArrowheads="1"/>
            </p:cNvSpPr>
            <p:nvPr/>
          </p:nvSpPr>
          <p:spPr bwMode="auto">
            <a:xfrm>
              <a:off x="6995642" y="6771594"/>
              <a:ext cx="77769" cy="74888"/>
            </a:xfrm>
            <a:custGeom>
              <a:avLst/>
              <a:gdLst>
                <a:gd name="T0" fmla="*/ 83 w 118"/>
                <a:gd name="T1" fmla="*/ 0 h 115"/>
                <a:gd name="T2" fmla="*/ 83 w 118"/>
                <a:gd name="T3" fmla="*/ 0 h 115"/>
                <a:gd name="T4" fmla="*/ 117 w 118"/>
                <a:gd name="T5" fmla="*/ 69 h 115"/>
                <a:gd name="T6" fmla="*/ 38 w 118"/>
                <a:gd name="T7" fmla="*/ 114 h 115"/>
                <a:gd name="T8" fmla="*/ 0 w 118"/>
                <a:gd name="T9" fmla="*/ 49 h 115"/>
                <a:gd name="T10" fmla="*/ 83 w 118"/>
                <a:gd name="T11" fmla="*/ 0 h 115"/>
              </a:gdLst>
              <a:ahLst/>
              <a:cxnLst>
                <a:cxn ang="0">
                  <a:pos x="T0" y="T1"/>
                </a:cxn>
                <a:cxn ang="0">
                  <a:pos x="T2" y="T3"/>
                </a:cxn>
                <a:cxn ang="0">
                  <a:pos x="T4" y="T5"/>
                </a:cxn>
                <a:cxn ang="0">
                  <a:pos x="T6" y="T7"/>
                </a:cxn>
                <a:cxn ang="0">
                  <a:pos x="T8" y="T9"/>
                </a:cxn>
                <a:cxn ang="0">
                  <a:pos x="T10" y="T11"/>
                </a:cxn>
              </a:cxnLst>
              <a:rect l="0" t="0" r="r" b="b"/>
              <a:pathLst>
                <a:path w="118" h="115">
                  <a:moveTo>
                    <a:pt x="83" y="0"/>
                  </a:moveTo>
                  <a:lnTo>
                    <a:pt x="83" y="0"/>
                  </a:lnTo>
                  <a:cubicBezTo>
                    <a:pt x="101" y="15"/>
                    <a:pt x="116" y="43"/>
                    <a:pt x="117" y="69"/>
                  </a:cubicBezTo>
                  <a:lnTo>
                    <a:pt x="38" y="114"/>
                  </a:lnTo>
                  <a:lnTo>
                    <a:pt x="0" y="49"/>
                  </a:lnTo>
                  <a:lnTo>
                    <a:pt x="83" y="0"/>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31" name="Freeform 24">
              <a:extLst>
                <a:ext uri="{FF2B5EF4-FFF2-40B4-BE49-F238E27FC236}">
                  <a16:creationId xmlns="" xmlns:a14="http://schemas.microsoft.com/office/drawing/2010/main" xmlns:p14="http://schemas.microsoft.com/office/powerpoint/2010/main" xmlns:a16="http://schemas.microsoft.com/office/drawing/2014/main" id="{59A17A5C-5ABA-495E-9700-90F493FBA984}"/>
                </a:ext>
              </a:extLst>
            </p:cNvPr>
            <p:cNvSpPr>
              <a:spLocks noChangeArrowheads="1"/>
            </p:cNvSpPr>
            <p:nvPr/>
          </p:nvSpPr>
          <p:spPr bwMode="auto">
            <a:xfrm>
              <a:off x="6462786" y="6469161"/>
              <a:ext cx="584700" cy="815126"/>
            </a:xfrm>
            <a:custGeom>
              <a:avLst/>
              <a:gdLst>
                <a:gd name="T0" fmla="*/ 854 w 897"/>
                <a:gd name="T1" fmla="*/ 482 h 1246"/>
                <a:gd name="T2" fmla="*/ 42 w 897"/>
                <a:gd name="T3" fmla="*/ 13 h 1246"/>
                <a:gd name="T4" fmla="*/ 42 w 897"/>
                <a:gd name="T5" fmla="*/ 13 h 1246"/>
                <a:gd name="T6" fmla="*/ 1 w 897"/>
                <a:gd name="T7" fmla="*/ 45 h 1246"/>
                <a:gd name="T8" fmla="*/ 0 w 897"/>
                <a:gd name="T9" fmla="*/ 683 h 1246"/>
                <a:gd name="T10" fmla="*/ 0 w 897"/>
                <a:gd name="T11" fmla="*/ 683 h 1246"/>
                <a:gd name="T12" fmla="*/ 42 w 897"/>
                <a:gd name="T13" fmla="*/ 762 h 1246"/>
                <a:gd name="T14" fmla="*/ 854 w 897"/>
                <a:gd name="T15" fmla="*/ 1232 h 1246"/>
                <a:gd name="T16" fmla="*/ 854 w 897"/>
                <a:gd name="T17" fmla="*/ 1232 h 1246"/>
                <a:gd name="T18" fmla="*/ 895 w 897"/>
                <a:gd name="T19" fmla="*/ 1201 h 1246"/>
                <a:gd name="T20" fmla="*/ 896 w 897"/>
                <a:gd name="T21" fmla="*/ 562 h 1246"/>
                <a:gd name="T22" fmla="*/ 896 w 897"/>
                <a:gd name="T23" fmla="*/ 562 h 1246"/>
                <a:gd name="T24" fmla="*/ 854 w 897"/>
                <a:gd name="T25" fmla="*/ 48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 h="1246">
                  <a:moveTo>
                    <a:pt x="854" y="482"/>
                  </a:moveTo>
                  <a:lnTo>
                    <a:pt x="42" y="13"/>
                  </a:lnTo>
                  <a:lnTo>
                    <a:pt x="42" y="13"/>
                  </a:lnTo>
                  <a:cubicBezTo>
                    <a:pt x="19" y="0"/>
                    <a:pt x="1" y="14"/>
                    <a:pt x="1" y="45"/>
                  </a:cubicBezTo>
                  <a:lnTo>
                    <a:pt x="0" y="683"/>
                  </a:lnTo>
                  <a:lnTo>
                    <a:pt x="0" y="683"/>
                  </a:lnTo>
                  <a:cubicBezTo>
                    <a:pt x="0" y="713"/>
                    <a:pt x="19" y="749"/>
                    <a:pt x="42" y="762"/>
                  </a:cubicBezTo>
                  <a:lnTo>
                    <a:pt x="854" y="1232"/>
                  </a:lnTo>
                  <a:lnTo>
                    <a:pt x="854" y="1232"/>
                  </a:lnTo>
                  <a:cubicBezTo>
                    <a:pt x="877" y="1245"/>
                    <a:pt x="895" y="1231"/>
                    <a:pt x="895" y="1201"/>
                  </a:cubicBezTo>
                  <a:lnTo>
                    <a:pt x="896" y="562"/>
                  </a:lnTo>
                  <a:lnTo>
                    <a:pt x="896" y="562"/>
                  </a:lnTo>
                  <a:cubicBezTo>
                    <a:pt x="896" y="531"/>
                    <a:pt x="877" y="496"/>
                    <a:pt x="854" y="482"/>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32" name="Freeform 25">
              <a:extLst>
                <a:ext uri="{FF2B5EF4-FFF2-40B4-BE49-F238E27FC236}">
                  <a16:creationId xmlns="" xmlns:a14="http://schemas.microsoft.com/office/drawing/2010/main" xmlns:p14="http://schemas.microsoft.com/office/powerpoint/2010/main" xmlns:a16="http://schemas.microsoft.com/office/drawing/2014/main" id="{17D2BDBD-BD75-46BA-8FDF-EABCEE16D919}"/>
                </a:ext>
              </a:extLst>
            </p:cNvPr>
            <p:cNvSpPr>
              <a:spLocks noChangeArrowheads="1"/>
            </p:cNvSpPr>
            <p:nvPr/>
          </p:nvSpPr>
          <p:spPr bwMode="auto">
            <a:xfrm>
              <a:off x="6690328" y="6362590"/>
              <a:ext cx="141136" cy="403242"/>
            </a:xfrm>
            <a:custGeom>
              <a:avLst/>
              <a:gdLst>
                <a:gd name="T0" fmla="*/ 34 w 215"/>
                <a:gd name="T1" fmla="*/ 174 h 618"/>
                <a:gd name="T2" fmla="*/ 34 w 215"/>
                <a:gd name="T3" fmla="*/ 174 h 618"/>
                <a:gd name="T4" fmla="*/ 5 w 215"/>
                <a:gd name="T5" fmla="*/ 443 h 618"/>
                <a:gd name="T6" fmla="*/ 5 w 215"/>
                <a:gd name="T7" fmla="*/ 443 h 618"/>
                <a:gd name="T8" fmla="*/ 72 w 215"/>
                <a:gd name="T9" fmla="*/ 614 h 618"/>
                <a:gd name="T10" fmla="*/ 72 w 215"/>
                <a:gd name="T11" fmla="*/ 614 h 618"/>
                <a:gd name="T12" fmla="*/ 120 w 215"/>
                <a:gd name="T13" fmla="*/ 377 h 618"/>
                <a:gd name="T14" fmla="*/ 120 w 215"/>
                <a:gd name="T15" fmla="*/ 377 h 618"/>
                <a:gd name="T16" fmla="*/ 192 w 215"/>
                <a:gd name="T17" fmla="*/ 432 h 618"/>
                <a:gd name="T18" fmla="*/ 192 w 215"/>
                <a:gd name="T19" fmla="*/ 432 h 618"/>
                <a:gd name="T20" fmla="*/ 171 w 215"/>
                <a:gd name="T21" fmla="*/ 97 h 618"/>
                <a:gd name="T22" fmla="*/ 171 w 215"/>
                <a:gd name="T23" fmla="*/ 97 h 618"/>
                <a:gd name="T24" fmla="*/ 34 w 215"/>
                <a:gd name="T25" fmla="*/ 1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618">
                  <a:moveTo>
                    <a:pt x="34" y="174"/>
                  </a:moveTo>
                  <a:lnTo>
                    <a:pt x="34" y="174"/>
                  </a:lnTo>
                  <a:cubicBezTo>
                    <a:pt x="34" y="174"/>
                    <a:pt x="0" y="377"/>
                    <a:pt x="5" y="443"/>
                  </a:cubicBezTo>
                  <a:lnTo>
                    <a:pt x="5" y="443"/>
                  </a:lnTo>
                  <a:cubicBezTo>
                    <a:pt x="10" y="508"/>
                    <a:pt x="45" y="617"/>
                    <a:pt x="72" y="614"/>
                  </a:cubicBezTo>
                  <a:lnTo>
                    <a:pt x="72" y="614"/>
                  </a:lnTo>
                  <a:cubicBezTo>
                    <a:pt x="99" y="612"/>
                    <a:pt x="73" y="351"/>
                    <a:pt x="120" y="377"/>
                  </a:cubicBezTo>
                  <a:lnTo>
                    <a:pt x="120" y="377"/>
                  </a:lnTo>
                  <a:cubicBezTo>
                    <a:pt x="166" y="403"/>
                    <a:pt x="171" y="447"/>
                    <a:pt x="192" y="432"/>
                  </a:cubicBezTo>
                  <a:lnTo>
                    <a:pt x="192" y="432"/>
                  </a:lnTo>
                  <a:cubicBezTo>
                    <a:pt x="214" y="416"/>
                    <a:pt x="155" y="194"/>
                    <a:pt x="171" y="97"/>
                  </a:cubicBezTo>
                  <a:lnTo>
                    <a:pt x="171" y="97"/>
                  </a:lnTo>
                  <a:cubicBezTo>
                    <a:pt x="186" y="0"/>
                    <a:pt x="34" y="174"/>
                    <a:pt x="34" y="174"/>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4" name="Freeform 26">
              <a:extLst>
                <a:ext uri="{FF2B5EF4-FFF2-40B4-BE49-F238E27FC236}">
                  <a16:creationId xmlns="" xmlns:a14="http://schemas.microsoft.com/office/drawing/2010/main" xmlns:p14="http://schemas.microsoft.com/office/powerpoint/2010/main" xmlns:a16="http://schemas.microsoft.com/office/drawing/2014/main" id="{B391D763-226B-4827-9018-83765D6A5FA8}"/>
                </a:ext>
              </a:extLst>
            </p:cNvPr>
            <p:cNvSpPr>
              <a:spLocks noChangeArrowheads="1"/>
            </p:cNvSpPr>
            <p:nvPr/>
          </p:nvSpPr>
          <p:spPr bwMode="auto">
            <a:xfrm>
              <a:off x="7142537" y="4908036"/>
              <a:ext cx="288030" cy="149776"/>
            </a:xfrm>
            <a:custGeom>
              <a:avLst/>
              <a:gdLst>
                <a:gd name="T0" fmla="*/ 236 w 441"/>
                <a:gd name="T1" fmla="*/ 172 h 231"/>
                <a:gd name="T2" fmla="*/ 236 w 441"/>
                <a:gd name="T3" fmla="*/ 172 h 231"/>
                <a:gd name="T4" fmla="*/ 434 w 441"/>
                <a:gd name="T5" fmla="*/ 192 h 231"/>
                <a:gd name="T6" fmla="*/ 434 w 441"/>
                <a:gd name="T7" fmla="*/ 192 h 231"/>
                <a:gd name="T8" fmla="*/ 437 w 441"/>
                <a:gd name="T9" fmla="*/ 162 h 231"/>
                <a:gd name="T10" fmla="*/ 437 w 441"/>
                <a:gd name="T11" fmla="*/ 162 h 231"/>
                <a:gd name="T12" fmla="*/ 427 w 441"/>
                <a:gd name="T13" fmla="*/ 58 h 231"/>
                <a:gd name="T14" fmla="*/ 0 w 441"/>
                <a:gd name="T15" fmla="*/ 0 h 231"/>
                <a:gd name="T16" fmla="*/ 0 w 441"/>
                <a:gd name="T17" fmla="*/ 0 h 231"/>
                <a:gd name="T18" fmla="*/ 236 w 441"/>
                <a:gd name="T19"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231">
                  <a:moveTo>
                    <a:pt x="236" y="172"/>
                  </a:moveTo>
                  <a:lnTo>
                    <a:pt x="236" y="172"/>
                  </a:lnTo>
                  <a:cubicBezTo>
                    <a:pt x="401" y="230"/>
                    <a:pt x="432" y="195"/>
                    <a:pt x="434" y="192"/>
                  </a:cubicBezTo>
                  <a:lnTo>
                    <a:pt x="434" y="192"/>
                  </a:lnTo>
                  <a:cubicBezTo>
                    <a:pt x="435" y="182"/>
                    <a:pt x="437" y="172"/>
                    <a:pt x="437" y="162"/>
                  </a:cubicBezTo>
                  <a:lnTo>
                    <a:pt x="437" y="162"/>
                  </a:lnTo>
                  <a:cubicBezTo>
                    <a:pt x="440" y="126"/>
                    <a:pt x="435" y="91"/>
                    <a:pt x="427" y="58"/>
                  </a:cubicBezTo>
                  <a:lnTo>
                    <a:pt x="0" y="0"/>
                  </a:lnTo>
                  <a:lnTo>
                    <a:pt x="0" y="0"/>
                  </a:lnTo>
                  <a:cubicBezTo>
                    <a:pt x="0" y="0"/>
                    <a:pt x="68" y="112"/>
                    <a:pt x="236" y="172"/>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5" name="Freeform 27">
              <a:extLst>
                <a:ext uri="{FF2B5EF4-FFF2-40B4-BE49-F238E27FC236}">
                  <a16:creationId xmlns="" xmlns:a14="http://schemas.microsoft.com/office/drawing/2010/main" xmlns:p14="http://schemas.microsoft.com/office/powerpoint/2010/main" xmlns:a16="http://schemas.microsoft.com/office/drawing/2014/main" id="{F7F2DD4E-E1DB-4598-B9A9-1D89F2781689}"/>
                </a:ext>
              </a:extLst>
            </p:cNvPr>
            <p:cNvSpPr>
              <a:spLocks noChangeArrowheads="1"/>
            </p:cNvSpPr>
            <p:nvPr/>
          </p:nvSpPr>
          <p:spPr bwMode="auto">
            <a:xfrm>
              <a:off x="6935156" y="4674733"/>
              <a:ext cx="601982" cy="561658"/>
            </a:xfrm>
            <a:custGeom>
              <a:avLst/>
              <a:gdLst>
                <a:gd name="T0" fmla="*/ 765 w 923"/>
                <a:gd name="T1" fmla="*/ 197 h 859"/>
                <a:gd name="T2" fmla="*/ 765 w 923"/>
                <a:gd name="T3" fmla="*/ 197 h 859"/>
                <a:gd name="T4" fmla="*/ 337 w 923"/>
                <a:gd name="T5" fmla="*/ 39 h 859"/>
                <a:gd name="T6" fmla="*/ 337 w 923"/>
                <a:gd name="T7" fmla="*/ 39 h 859"/>
                <a:gd name="T8" fmla="*/ 20 w 923"/>
                <a:gd name="T9" fmla="*/ 413 h 859"/>
                <a:gd name="T10" fmla="*/ 20 w 923"/>
                <a:gd name="T11" fmla="*/ 413 h 859"/>
                <a:gd name="T12" fmla="*/ 171 w 923"/>
                <a:gd name="T13" fmla="*/ 858 h 859"/>
                <a:gd name="T14" fmla="*/ 171 w 923"/>
                <a:gd name="T15" fmla="*/ 858 h 859"/>
                <a:gd name="T16" fmla="*/ 188 w 923"/>
                <a:gd name="T17" fmla="*/ 849 h 859"/>
                <a:gd name="T18" fmla="*/ 188 w 923"/>
                <a:gd name="T19" fmla="*/ 849 h 859"/>
                <a:gd name="T20" fmla="*/ 258 w 923"/>
                <a:gd name="T21" fmla="*/ 785 h 859"/>
                <a:gd name="T22" fmla="*/ 272 w 923"/>
                <a:gd name="T23" fmla="*/ 660 h 859"/>
                <a:gd name="T24" fmla="*/ 272 w 923"/>
                <a:gd name="T25" fmla="*/ 660 h 859"/>
                <a:gd name="T26" fmla="*/ 241 w 923"/>
                <a:gd name="T27" fmla="*/ 626 h 859"/>
                <a:gd name="T28" fmla="*/ 241 w 923"/>
                <a:gd name="T29" fmla="*/ 626 h 859"/>
                <a:gd name="T30" fmla="*/ 194 w 923"/>
                <a:gd name="T31" fmla="*/ 598 h 859"/>
                <a:gd name="T32" fmla="*/ 194 w 923"/>
                <a:gd name="T33" fmla="*/ 598 h 859"/>
                <a:gd name="T34" fmla="*/ 247 w 923"/>
                <a:gd name="T35" fmla="*/ 475 h 859"/>
                <a:gd name="T36" fmla="*/ 247 w 923"/>
                <a:gd name="T37" fmla="*/ 475 h 859"/>
                <a:gd name="T38" fmla="*/ 304 w 923"/>
                <a:gd name="T39" fmla="*/ 434 h 859"/>
                <a:gd name="T40" fmla="*/ 304 w 923"/>
                <a:gd name="T41" fmla="*/ 434 h 859"/>
                <a:gd name="T42" fmla="*/ 343 w 923"/>
                <a:gd name="T43" fmla="*/ 414 h 859"/>
                <a:gd name="T44" fmla="*/ 343 w 923"/>
                <a:gd name="T45" fmla="*/ 414 h 859"/>
                <a:gd name="T46" fmla="*/ 756 w 923"/>
                <a:gd name="T47" fmla="*/ 471 h 859"/>
                <a:gd name="T48" fmla="*/ 756 w 923"/>
                <a:gd name="T49" fmla="*/ 471 h 859"/>
                <a:gd name="T50" fmla="*/ 765 w 923"/>
                <a:gd name="T51" fmla="*/ 19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3" h="859">
                  <a:moveTo>
                    <a:pt x="765" y="197"/>
                  </a:moveTo>
                  <a:lnTo>
                    <a:pt x="765" y="197"/>
                  </a:lnTo>
                  <a:cubicBezTo>
                    <a:pt x="727" y="164"/>
                    <a:pt x="587" y="0"/>
                    <a:pt x="337" y="39"/>
                  </a:cubicBezTo>
                  <a:lnTo>
                    <a:pt x="337" y="39"/>
                  </a:lnTo>
                  <a:cubicBezTo>
                    <a:pt x="181" y="63"/>
                    <a:pt x="48" y="170"/>
                    <a:pt x="20" y="413"/>
                  </a:cubicBezTo>
                  <a:lnTo>
                    <a:pt x="20" y="413"/>
                  </a:lnTo>
                  <a:cubicBezTo>
                    <a:pt x="0" y="577"/>
                    <a:pt x="60" y="738"/>
                    <a:pt x="171" y="858"/>
                  </a:cubicBezTo>
                  <a:lnTo>
                    <a:pt x="171" y="858"/>
                  </a:lnTo>
                  <a:cubicBezTo>
                    <a:pt x="176" y="854"/>
                    <a:pt x="183" y="852"/>
                    <a:pt x="188" y="849"/>
                  </a:cubicBezTo>
                  <a:lnTo>
                    <a:pt x="188" y="849"/>
                  </a:lnTo>
                  <a:cubicBezTo>
                    <a:pt x="251" y="808"/>
                    <a:pt x="258" y="785"/>
                    <a:pt x="258" y="785"/>
                  </a:cubicBezTo>
                  <a:lnTo>
                    <a:pt x="272" y="660"/>
                  </a:lnTo>
                  <a:lnTo>
                    <a:pt x="272" y="660"/>
                  </a:lnTo>
                  <a:cubicBezTo>
                    <a:pt x="271" y="642"/>
                    <a:pt x="258" y="627"/>
                    <a:pt x="241" y="626"/>
                  </a:cubicBezTo>
                  <a:lnTo>
                    <a:pt x="241" y="626"/>
                  </a:lnTo>
                  <a:cubicBezTo>
                    <a:pt x="227" y="625"/>
                    <a:pt x="211" y="618"/>
                    <a:pt x="194" y="598"/>
                  </a:cubicBezTo>
                  <a:lnTo>
                    <a:pt x="194" y="598"/>
                  </a:lnTo>
                  <a:cubicBezTo>
                    <a:pt x="159" y="551"/>
                    <a:pt x="175" y="477"/>
                    <a:pt x="247" y="475"/>
                  </a:cubicBezTo>
                  <a:lnTo>
                    <a:pt x="247" y="475"/>
                  </a:lnTo>
                  <a:cubicBezTo>
                    <a:pt x="284" y="474"/>
                    <a:pt x="299" y="454"/>
                    <a:pt x="304" y="434"/>
                  </a:cubicBezTo>
                  <a:lnTo>
                    <a:pt x="304" y="434"/>
                  </a:lnTo>
                  <a:cubicBezTo>
                    <a:pt x="309" y="417"/>
                    <a:pt x="327" y="408"/>
                    <a:pt x="343" y="414"/>
                  </a:cubicBezTo>
                  <a:lnTo>
                    <a:pt x="343" y="414"/>
                  </a:lnTo>
                  <a:cubicBezTo>
                    <a:pt x="425" y="444"/>
                    <a:pt x="626" y="507"/>
                    <a:pt x="756" y="471"/>
                  </a:cubicBezTo>
                  <a:lnTo>
                    <a:pt x="756" y="471"/>
                  </a:lnTo>
                  <a:cubicBezTo>
                    <a:pt x="922" y="424"/>
                    <a:pt x="804" y="230"/>
                    <a:pt x="765" y="197"/>
                  </a:cubicBez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36" name="Freeform 28">
              <a:extLst>
                <a:ext uri="{FF2B5EF4-FFF2-40B4-BE49-F238E27FC236}">
                  <a16:creationId xmlns="" xmlns:a14="http://schemas.microsoft.com/office/drawing/2010/main" xmlns:p14="http://schemas.microsoft.com/office/powerpoint/2010/main" xmlns:a16="http://schemas.microsoft.com/office/drawing/2014/main" id="{C6BAB307-2119-44A0-84B5-020815240CAC}"/>
                </a:ext>
              </a:extLst>
            </p:cNvPr>
            <p:cNvSpPr>
              <a:spLocks noChangeArrowheads="1"/>
            </p:cNvSpPr>
            <p:nvPr/>
          </p:nvSpPr>
          <p:spPr bwMode="auto">
            <a:xfrm>
              <a:off x="7249107" y="5101018"/>
              <a:ext cx="129615" cy="74888"/>
            </a:xfrm>
            <a:custGeom>
              <a:avLst/>
              <a:gdLst>
                <a:gd name="T0" fmla="*/ 98 w 199"/>
                <a:gd name="T1" fmla="*/ 28 h 115"/>
                <a:gd name="T2" fmla="*/ 198 w 199"/>
                <a:gd name="T3" fmla="*/ 0 h 115"/>
                <a:gd name="T4" fmla="*/ 198 w 199"/>
                <a:gd name="T5" fmla="*/ 0 h 115"/>
                <a:gd name="T6" fmla="*/ 80 w 199"/>
                <a:gd name="T7" fmla="*/ 94 h 115"/>
                <a:gd name="T8" fmla="*/ 80 w 199"/>
                <a:gd name="T9" fmla="*/ 94 h 115"/>
                <a:gd name="T10" fmla="*/ 0 w 199"/>
                <a:gd name="T11" fmla="*/ 54 h 115"/>
                <a:gd name="T12" fmla="*/ 98 w 199"/>
                <a:gd name="T13" fmla="*/ 28 h 115"/>
              </a:gdLst>
              <a:ahLst/>
              <a:cxnLst>
                <a:cxn ang="0">
                  <a:pos x="T0" y="T1"/>
                </a:cxn>
                <a:cxn ang="0">
                  <a:pos x="T2" y="T3"/>
                </a:cxn>
                <a:cxn ang="0">
                  <a:pos x="T4" y="T5"/>
                </a:cxn>
                <a:cxn ang="0">
                  <a:pos x="T6" y="T7"/>
                </a:cxn>
                <a:cxn ang="0">
                  <a:pos x="T8" y="T9"/>
                </a:cxn>
                <a:cxn ang="0">
                  <a:pos x="T10" y="T11"/>
                </a:cxn>
                <a:cxn ang="0">
                  <a:pos x="T12" y="T13"/>
                </a:cxn>
              </a:cxnLst>
              <a:rect l="0" t="0" r="r" b="b"/>
              <a:pathLst>
                <a:path w="199" h="115">
                  <a:moveTo>
                    <a:pt x="98" y="28"/>
                  </a:moveTo>
                  <a:lnTo>
                    <a:pt x="198" y="0"/>
                  </a:lnTo>
                  <a:lnTo>
                    <a:pt x="198" y="0"/>
                  </a:lnTo>
                  <a:cubicBezTo>
                    <a:pt x="198" y="0"/>
                    <a:pt x="150" y="75"/>
                    <a:pt x="80" y="94"/>
                  </a:cubicBezTo>
                  <a:lnTo>
                    <a:pt x="80" y="94"/>
                  </a:lnTo>
                  <a:cubicBezTo>
                    <a:pt x="10" y="114"/>
                    <a:pt x="0" y="54"/>
                    <a:pt x="0" y="54"/>
                  </a:cubicBezTo>
                  <a:lnTo>
                    <a:pt x="98" y="2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8" name="Freeform 29">
              <a:extLst>
                <a:ext uri="{FF2B5EF4-FFF2-40B4-BE49-F238E27FC236}">
                  <a16:creationId xmlns="" xmlns:a14="http://schemas.microsoft.com/office/drawing/2010/main" xmlns:p14="http://schemas.microsoft.com/office/powerpoint/2010/main" xmlns:a16="http://schemas.microsoft.com/office/drawing/2014/main" id="{9986BF5F-A344-48A8-9EE3-B4E0B0BFA741}"/>
                </a:ext>
              </a:extLst>
            </p:cNvPr>
            <p:cNvSpPr>
              <a:spLocks noChangeArrowheads="1"/>
            </p:cNvSpPr>
            <p:nvPr/>
          </p:nvSpPr>
          <p:spPr bwMode="auto">
            <a:xfrm>
              <a:off x="6768098" y="6607415"/>
              <a:ext cx="57606" cy="46085"/>
            </a:xfrm>
            <a:custGeom>
              <a:avLst/>
              <a:gdLst>
                <a:gd name="T0" fmla="*/ 85 w 86"/>
                <a:gd name="T1" fmla="*/ 50 h 70"/>
                <a:gd name="T2" fmla="*/ 0 w 86"/>
                <a:gd name="T3" fmla="*/ 0 h 70"/>
                <a:gd name="T4" fmla="*/ 32 w 86"/>
                <a:gd name="T5" fmla="*/ 53 h 70"/>
                <a:gd name="T6" fmla="*/ 75 w 86"/>
                <a:gd name="T7" fmla="*/ 69 h 70"/>
                <a:gd name="T8" fmla="*/ 85 w 86"/>
                <a:gd name="T9" fmla="*/ 50 h 70"/>
              </a:gdLst>
              <a:ahLst/>
              <a:cxnLst>
                <a:cxn ang="0">
                  <a:pos x="T0" y="T1"/>
                </a:cxn>
                <a:cxn ang="0">
                  <a:pos x="T2" y="T3"/>
                </a:cxn>
                <a:cxn ang="0">
                  <a:pos x="T4" y="T5"/>
                </a:cxn>
                <a:cxn ang="0">
                  <a:pos x="T6" y="T7"/>
                </a:cxn>
                <a:cxn ang="0">
                  <a:pos x="T8" y="T9"/>
                </a:cxn>
              </a:cxnLst>
              <a:rect l="0" t="0" r="r" b="b"/>
              <a:pathLst>
                <a:path w="86" h="70">
                  <a:moveTo>
                    <a:pt x="85" y="50"/>
                  </a:moveTo>
                  <a:lnTo>
                    <a:pt x="0" y="0"/>
                  </a:lnTo>
                  <a:lnTo>
                    <a:pt x="32" y="53"/>
                  </a:lnTo>
                  <a:lnTo>
                    <a:pt x="75" y="69"/>
                  </a:lnTo>
                  <a:lnTo>
                    <a:pt x="85" y="50"/>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39" name="Freeform 33">
              <a:extLst>
                <a:ext uri="{FF2B5EF4-FFF2-40B4-BE49-F238E27FC236}">
                  <a16:creationId xmlns="" xmlns:a14="http://schemas.microsoft.com/office/drawing/2010/main" xmlns:p14="http://schemas.microsoft.com/office/powerpoint/2010/main" xmlns:a16="http://schemas.microsoft.com/office/drawing/2014/main" id="{7D076E26-6F54-4F8C-9E88-4D21B0045E3B}"/>
                </a:ext>
              </a:extLst>
            </p:cNvPr>
            <p:cNvSpPr>
              <a:spLocks noChangeArrowheads="1"/>
            </p:cNvSpPr>
            <p:nvPr/>
          </p:nvSpPr>
          <p:spPr bwMode="auto">
            <a:xfrm>
              <a:off x="16754105" y="7923714"/>
              <a:ext cx="1295483" cy="748226"/>
            </a:xfrm>
            <a:custGeom>
              <a:avLst/>
              <a:gdLst>
                <a:gd name="connsiteX0" fmla="*/ 863765 w 1295483"/>
                <a:gd name="connsiteY0" fmla="*/ 250584 h 748226"/>
                <a:gd name="connsiteX1" fmla="*/ 1295483 w 1295483"/>
                <a:gd name="connsiteY1" fmla="*/ 499405 h 748226"/>
                <a:gd name="connsiteX2" fmla="*/ 863765 w 1295483"/>
                <a:gd name="connsiteY2" fmla="*/ 748226 h 748226"/>
                <a:gd name="connsiteX3" fmla="*/ 432045 w 1295483"/>
                <a:gd name="connsiteY3" fmla="*/ 499405 h 748226"/>
                <a:gd name="connsiteX4" fmla="*/ 431719 w 1295483"/>
                <a:gd name="connsiteY4" fmla="*/ 0 h 748226"/>
                <a:gd name="connsiteX5" fmla="*/ 863439 w 1295483"/>
                <a:gd name="connsiteY5" fmla="*/ 248820 h 748226"/>
                <a:gd name="connsiteX6" fmla="*/ 431719 w 1295483"/>
                <a:gd name="connsiteY6" fmla="*/ 497640 h 748226"/>
                <a:gd name="connsiteX7" fmla="*/ 0 w 1295483"/>
                <a:gd name="connsiteY7" fmla="*/ 248820 h 74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83" h="748226">
                  <a:moveTo>
                    <a:pt x="863765" y="250584"/>
                  </a:moveTo>
                  <a:lnTo>
                    <a:pt x="1295483" y="499405"/>
                  </a:lnTo>
                  <a:lnTo>
                    <a:pt x="863765" y="748226"/>
                  </a:lnTo>
                  <a:lnTo>
                    <a:pt x="432045" y="499405"/>
                  </a:lnTo>
                  <a:close/>
                  <a:moveTo>
                    <a:pt x="431719" y="0"/>
                  </a:moveTo>
                  <a:lnTo>
                    <a:pt x="863439" y="248820"/>
                  </a:lnTo>
                  <a:lnTo>
                    <a:pt x="431719" y="497640"/>
                  </a:lnTo>
                  <a:lnTo>
                    <a:pt x="0" y="248820"/>
                  </a:ln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40" name="Freeform 32">
              <a:extLst>
                <a:ext uri="{FF2B5EF4-FFF2-40B4-BE49-F238E27FC236}">
                  <a16:creationId xmlns="" xmlns:a14="http://schemas.microsoft.com/office/drawing/2010/main" xmlns:p14="http://schemas.microsoft.com/office/powerpoint/2010/main" xmlns:a16="http://schemas.microsoft.com/office/drawing/2014/main" id="{EC32B591-7088-49A5-9402-464BE79CBDDC}"/>
                </a:ext>
              </a:extLst>
            </p:cNvPr>
            <p:cNvSpPr>
              <a:spLocks noChangeArrowheads="1"/>
            </p:cNvSpPr>
            <p:nvPr/>
          </p:nvSpPr>
          <p:spPr bwMode="auto">
            <a:xfrm>
              <a:off x="17684444" y="7002018"/>
              <a:ext cx="368679" cy="959140"/>
            </a:xfrm>
            <a:custGeom>
              <a:avLst/>
              <a:gdLst>
                <a:gd name="T0" fmla="*/ 0 w 563"/>
                <a:gd name="T1" fmla="*/ 1469 h 1470"/>
                <a:gd name="T2" fmla="*/ 0 w 563"/>
                <a:gd name="T3" fmla="*/ 325 h 1470"/>
                <a:gd name="T4" fmla="*/ 562 w 563"/>
                <a:gd name="T5" fmla="*/ 0 h 1470"/>
                <a:gd name="T6" fmla="*/ 562 w 563"/>
                <a:gd name="T7" fmla="*/ 1144 h 1470"/>
                <a:gd name="T8" fmla="*/ 0 w 563"/>
                <a:gd name="T9" fmla="*/ 1469 h 1470"/>
              </a:gdLst>
              <a:ahLst/>
              <a:cxnLst>
                <a:cxn ang="0">
                  <a:pos x="T0" y="T1"/>
                </a:cxn>
                <a:cxn ang="0">
                  <a:pos x="T2" y="T3"/>
                </a:cxn>
                <a:cxn ang="0">
                  <a:pos x="T4" y="T5"/>
                </a:cxn>
                <a:cxn ang="0">
                  <a:pos x="T6" y="T7"/>
                </a:cxn>
                <a:cxn ang="0">
                  <a:pos x="T8" y="T9"/>
                </a:cxn>
              </a:cxnLst>
              <a:rect l="0" t="0" r="r" b="b"/>
              <a:pathLst>
                <a:path w="563" h="1470">
                  <a:moveTo>
                    <a:pt x="0" y="1469"/>
                  </a:moveTo>
                  <a:lnTo>
                    <a:pt x="0" y="325"/>
                  </a:lnTo>
                  <a:lnTo>
                    <a:pt x="562" y="0"/>
                  </a:lnTo>
                  <a:lnTo>
                    <a:pt x="562" y="1144"/>
                  </a:lnTo>
                  <a:lnTo>
                    <a:pt x="0" y="1469"/>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41" name="Freeform 33">
              <a:extLst>
                <a:ext uri="{FF2B5EF4-FFF2-40B4-BE49-F238E27FC236}">
                  <a16:creationId xmlns="" xmlns:a14="http://schemas.microsoft.com/office/drawing/2010/main" xmlns:p14="http://schemas.microsoft.com/office/powerpoint/2010/main" xmlns:a16="http://schemas.microsoft.com/office/drawing/2014/main" id="{99E86E87-41B7-4231-BA09-C5316F88D9F3}"/>
                </a:ext>
              </a:extLst>
            </p:cNvPr>
            <p:cNvSpPr>
              <a:spLocks noChangeArrowheads="1"/>
            </p:cNvSpPr>
            <p:nvPr/>
          </p:nvSpPr>
          <p:spPr bwMode="auto">
            <a:xfrm>
              <a:off x="17315765" y="7002018"/>
              <a:ext cx="368679" cy="959140"/>
            </a:xfrm>
            <a:custGeom>
              <a:avLst/>
              <a:gdLst>
                <a:gd name="T0" fmla="*/ 563 w 564"/>
                <a:gd name="T1" fmla="*/ 325 h 1470"/>
                <a:gd name="T2" fmla="*/ 0 w 564"/>
                <a:gd name="T3" fmla="*/ 0 h 1470"/>
                <a:gd name="T4" fmla="*/ 0 w 564"/>
                <a:gd name="T5" fmla="*/ 1144 h 1470"/>
                <a:gd name="T6" fmla="*/ 563 w 564"/>
                <a:gd name="T7" fmla="*/ 1469 h 1470"/>
                <a:gd name="T8" fmla="*/ 563 w 564"/>
                <a:gd name="T9" fmla="*/ 325 h 1470"/>
              </a:gdLst>
              <a:ahLst/>
              <a:cxnLst>
                <a:cxn ang="0">
                  <a:pos x="T0" y="T1"/>
                </a:cxn>
                <a:cxn ang="0">
                  <a:pos x="T2" y="T3"/>
                </a:cxn>
                <a:cxn ang="0">
                  <a:pos x="T4" y="T5"/>
                </a:cxn>
                <a:cxn ang="0">
                  <a:pos x="T6" y="T7"/>
                </a:cxn>
                <a:cxn ang="0">
                  <a:pos x="T8" y="T9"/>
                </a:cxn>
              </a:cxnLst>
              <a:rect l="0" t="0" r="r" b="b"/>
              <a:pathLst>
                <a:path w="564" h="1470">
                  <a:moveTo>
                    <a:pt x="563" y="325"/>
                  </a:moveTo>
                  <a:lnTo>
                    <a:pt x="0" y="0"/>
                  </a:lnTo>
                  <a:lnTo>
                    <a:pt x="0" y="1144"/>
                  </a:lnTo>
                  <a:lnTo>
                    <a:pt x="563" y="1469"/>
                  </a:lnTo>
                  <a:lnTo>
                    <a:pt x="563" y="325"/>
                  </a:lnTo>
                </a:path>
              </a:pathLst>
            </a:custGeom>
            <a:solidFill>
              <a:srgbClr val="B45E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2" name="Freeform 34">
              <a:extLst>
                <a:ext uri="{FF2B5EF4-FFF2-40B4-BE49-F238E27FC236}">
                  <a16:creationId xmlns="" xmlns:a14="http://schemas.microsoft.com/office/drawing/2010/main" xmlns:p14="http://schemas.microsoft.com/office/powerpoint/2010/main" xmlns:a16="http://schemas.microsoft.com/office/drawing/2014/main" id="{DC7BF613-434C-4D66-BA19-C32C7ABEC640}"/>
                </a:ext>
              </a:extLst>
            </p:cNvPr>
            <p:cNvSpPr>
              <a:spLocks noChangeArrowheads="1"/>
            </p:cNvSpPr>
            <p:nvPr/>
          </p:nvSpPr>
          <p:spPr bwMode="auto">
            <a:xfrm>
              <a:off x="17315765" y="6791755"/>
              <a:ext cx="734476" cy="423405"/>
            </a:xfrm>
            <a:custGeom>
              <a:avLst/>
              <a:gdLst>
                <a:gd name="T0" fmla="*/ 1125 w 1126"/>
                <a:gd name="T1" fmla="*/ 324 h 650"/>
                <a:gd name="T2" fmla="*/ 563 w 1126"/>
                <a:gd name="T3" fmla="*/ 0 h 650"/>
                <a:gd name="T4" fmla="*/ 0 w 1126"/>
                <a:gd name="T5" fmla="*/ 324 h 650"/>
                <a:gd name="T6" fmla="*/ 563 w 1126"/>
                <a:gd name="T7" fmla="*/ 649 h 650"/>
                <a:gd name="T8" fmla="*/ 1125 w 1126"/>
                <a:gd name="T9" fmla="*/ 324 h 650"/>
              </a:gdLst>
              <a:ahLst/>
              <a:cxnLst>
                <a:cxn ang="0">
                  <a:pos x="T0" y="T1"/>
                </a:cxn>
                <a:cxn ang="0">
                  <a:pos x="T2" y="T3"/>
                </a:cxn>
                <a:cxn ang="0">
                  <a:pos x="T4" y="T5"/>
                </a:cxn>
                <a:cxn ang="0">
                  <a:pos x="T6" y="T7"/>
                </a:cxn>
                <a:cxn ang="0">
                  <a:pos x="T8" y="T9"/>
                </a:cxn>
              </a:cxnLst>
              <a:rect l="0" t="0" r="r" b="b"/>
              <a:pathLst>
                <a:path w="1126" h="650">
                  <a:moveTo>
                    <a:pt x="1125" y="324"/>
                  </a:moveTo>
                  <a:lnTo>
                    <a:pt x="563" y="0"/>
                  </a:lnTo>
                  <a:lnTo>
                    <a:pt x="0" y="324"/>
                  </a:lnTo>
                  <a:lnTo>
                    <a:pt x="563" y="649"/>
                  </a:lnTo>
                  <a:lnTo>
                    <a:pt x="1125" y="324"/>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43" name="Freeform 35">
              <a:extLst>
                <a:ext uri="{FF2B5EF4-FFF2-40B4-BE49-F238E27FC236}">
                  <a16:creationId xmlns="" xmlns:a14="http://schemas.microsoft.com/office/drawing/2010/main" xmlns:p14="http://schemas.microsoft.com/office/powerpoint/2010/main" xmlns:a16="http://schemas.microsoft.com/office/drawing/2014/main" id="{C3CD62A4-81DE-4F64-B147-0786DE8B81C7}"/>
                </a:ext>
              </a:extLst>
            </p:cNvPr>
            <p:cNvSpPr>
              <a:spLocks noChangeArrowheads="1"/>
            </p:cNvSpPr>
            <p:nvPr/>
          </p:nvSpPr>
          <p:spPr bwMode="auto">
            <a:xfrm>
              <a:off x="17684444" y="7820023"/>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4" name="Freeform 36">
              <a:extLst>
                <a:ext uri="{FF2B5EF4-FFF2-40B4-BE49-F238E27FC236}">
                  <a16:creationId xmlns="" xmlns:a14="http://schemas.microsoft.com/office/drawing/2010/main" xmlns:p14="http://schemas.microsoft.com/office/powerpoint/2010/main" xmlns:a16="http://schemas.microsoft.com/office/drawing/2014/main" id="{35A9CA6F-E81F-4520-9419-601141BA89E7}"/>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5" name="Freeform 37">
              <a:extLst>
                <a:ext uri="{FF2B5EF4-FFF2-40B4-BE49-F238E27FC236}">
                  <a16:creationId xmlns="" xmlns:a14="http://schemas.microsoft.com/office/drawing/2010/main" xmlns:p14="http://schemas.microsoft.com/office/powerpoint/2010/main" xmlns:a16="http://schemas.microsoft.com/office/drawing/2014/main" id="{2CFECA83-CD0C-4E13-894B-EDEA440DCD85}"/>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6" name="Freeform 38">
              <a:extLst>
                <a:ext uri="{FF2B5EF4-FFF2-40B4-BE49-F238E27FC236}">
                  <a16:creationId xmlns="" xmlns:a14="http://schemas.microsoft.com/office/drawing/2010/main" xmlns:p14="http://schemas.microsoft.com/office/powerpoint/2010/main" xmlns:a16="http://schemas.microsoft.com/office/drawing/2014/main" id="{0D3EADAC-BB23-47AA-A22F-57078DF34C8F}"/>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7" name="Freeform 39">
              <a:extLst>
                <a:ext uri="{FF2B5EF4-FFF2-40B4-BE49-F238E27FC236}">
                  <a16:creationId xmlns="" xmlns:a14="http://schemas.microsoft.com/office/drawing/2010/main" xmlns:p14="http://schemas.microsoft.com/office/powerpoint/2010/main" xmlns:a16="http://schemas.microsoft.com/office/drawing/2014/main" id="{AFE19DBD-6101-4B1A-816C-FAC84B754F3C}"/>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48" name="Freeform 40">
              <a:extLst>
                <a:ext uri="{FF2B5EF4-FFF2-40B4-BE49-F238E27FC236}">
                  <a16:creationId xmlns="" xmlns:a14="http://schemas.microsoft.com/office/drawing/2010/main" xmlns:p14="http://schemas.microsoft.com/office/powerpoint/2010/main" xmlns:a16="http://schemas.microsoft.com/office/drawing/2014/main" id="{1F8F337C-B8C6-4EE5-8FCD-4C95D39B596A}"/>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49" name="Freeform 41">
              <a:extLst>
                <a:ext uri="{FF2B5EF4-FFF2-40B4-BE49-F238E27FC236}">
                  <a16:creationId xmlns="" xmlns:a14="http://schemas.microsoft.com/office/drawing/2010/main" xmlns:p14="http://schemas.microsoft.com/office/powerpoint/2010/main" xmlns:a16="http://schemas.microsoft.com/office/drawing/2014/main" id="{758B3CA6-8B4C-4C4D-BE3E-D0FED4CBB05E}"/>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50" name="Freeform 42">
              <a:extLst>
                <a:ext uri="{FF2B5EF4-FFF2-40B4-BE49-F238E27FC236}">
                  <a16:creationId xmlns="" xmlns:a14="http://schemas.microsoft.com/office/drawing/2010/main" xmlns:p14="http://schemas.microsoft.com/office/powerpoint/2010/main" xmlns:a16="http://schemas.microsoft.com/office/drawing/2014/main" id="{F2B56AF1-EA1A-4CE7-9257-EAC996CB59AC}"/>
                </a:ext>
              </a:extLst>
            </p:cNvPr>
            <p:cNvSpPr>
              <a:spLocks noChangeArrowheads="1"/>
            </p:cNvSpPr>
            <p:nvPr/>
          </p:nvSpPr>
          <p:spPr bwMode="auto">
            <a:xfrm>
              <a:off x="17684444" y="7537753"/>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51" name="Freeform 43">
              <a:extLst>
                <a:ext uri="{FF2B5EF4-FFF2-40B4-BE49-F238E27FC236}">
                  <a16:creationId xmlns="" xmlns:a14="http://schemas.microsoft.com/office/drawing/2010/main" xmlns:p14="http://schemas.microsoft.com/office/powerpoint/2010/main" xmlns:a16="http://schemas.microsoft.com/office/drawing/2014/main" id="{4F9CE323-EFB4-4DF5-A466-D6B8A2EA08FB}"/>
                </a:ext>
              </a:extLst>
            </p:cNvPr>
            <p:cNvSpPr>
              <a:spLocks noChangeArrowheads="1"/>
            </p:cNvSpPr>
            <p:nvPr/>
          </p:nvSpPr>
          <p:spPr bwMode="auto">
            <a:xfrm>
              <a:off x="17315765" y="7537753"/>
              <a:ext cx="368679" cy="849688"/>
            </a:xfrm>
            <a:custGeom>
              <a:avLst/>
              <a:gdLst>
                <a:gd name="T0" fmla="*/ 563 w 564"/>
                <a:gd name="T1" fmla="*/ 324 h 1299"/>
                <a:gd name="T2" fmla="*/ 0 w 564"/>
                <a:gd name="T3" fmla="*/ 0 h 1299"/>
                <a:gd name="T4" fmla="*/ 0 w 564"/>
                <a:gd name="T5" fmla="*/ 973 h 1299"/>
                <a:gd name="T6" fmla="*/ 563 w 564"/>
                <a:gd name="T7" fmla="*/ 1298 h 1299"/>
                <a:gd name="T8" fmla="*/ 563 w 564"/>
                <a:gd name="T9" fmla="*/ 324 h 1299"/>
              </a:gdLst>
              <a:ahLst/>
              <a:cxnLst>
                <a:cxn ang="0">
                  <a:pos x="T0" y="T1"/>
                </a:cxn>
                <a:cxn ang="0">
                  <a:pos x="T2" y="T3"/>
                </a:cxn>
                <a:cxn ang="0">
                  <a:pos x="T4" y="T5"/>
                </a:cxn>
                <a:cxn ang="0">
                  <a:pos x="T6" y="T7"/>
                </a:cxn>
                <a:cxn ang="0">
                  <a:pos x="T8" y="T9"/>
                </a:cxn>
              </a:cxnLst>
              <a:rect l="0" t="0" r="r" b="b"/>
              <a:pathLst>
                <a:path w="564" h="1299">
                  <a:moveTo>
                    <a:pt x="563" y="324"/>
                  </a:moveTo>
                  <a:lnTo>
                    <a:pt x="0" y="0"/>
                  </a:lnTo>
                  <a:lnTo>
                    <a:pt x="0" y="973"/>
                  </a:lnTo>
                  <a:lnTo>
                    <a:pt x="563" y="1298"/>
                  </a:lnTo>
                  <a:lnTo>
                    <a:pt x="563" y="324"/>
                  </a:ln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52" name="Freeform 44">
              <a:extLst>
                <a:ext uri="{FF2B5EF4-FFF2-40B4-BE49-F238E27FC236}">
                  <a16:creationId xmlns="" xmlns:a14="http://schemas.microsoft.com/office/drawing/2010/main" xmlns:p14="http://schemas.microsoft.com/office/powerpoint/2010/main" xmlns:a16="http://schemas.microsoft.com/office/drawing/2014/main" id="{68AE6B15-79AD-4C44-A927-8E000EE81426}"/>
                </a:ext>
              </a:extLst>
            </p:cNvPr>
            <p:cNvSpPr>
              <a:spLocks noChangeArrowheads="1"/>
            </p:cNvSpPr>
            <p:nvPr/>
          </p:nvSpPr>
          <p:spPr bwMode="auto">
            <a:xfrm>
              <a:off x="17315765" y="7324611"/>
              <a:ext cx="734476" cy="423404"/>
            </a:xfrm>
            <a:custGeom>
              <a:avLst/>
              <a:gdLst>
                <a:gd name="T0" fmla="*/ 1125 w 1126"/>
                <a:gd name="T1" fmla="*/ 325 h 650"/>
                <a:gd name="T2" fmla="*/ 563 w 1126"/>
                <a:gd name="T3" fmla="*/ 0 h 650"/>
                <a:gd name="T4" fmla="*/ 0 w 1126"/>
                <a:gd name="T5" fmla="*/ 325 h 650"/>
                <a:gd name="T6" fmla="*/ 563 w 1126"/>
                <a:gd name="T7" fmla="*/ 649 h 650"/>
                <a:gd name="T8" fmla="*/ 1125 w 1126"/>
                <a:gd name="T9" fmla="*/ 325 h 650"/>
              </a:gdLst>
              <a:ahLst/>
              <a:cxnLst>
                <a:cxn ang="0">
                  <a:pos x="T0" y="T1"/>
                </a:cxn>
                <a:cxn ang="0">
                  <a:pos x="T2" y="T3"/>
                </a:cxn>
                <a:cxn ang="0">
                  <a:pos x="T4" y="T5"/>
                </a:cxn>
                <a:cxn ang="0">
                  <a:pos x="T6" y="T7"/>
                </a:cxn>
                <a:cxn ang="0">
                  <a:pos x="T8" y="T9"/>
                </a:cxn>
              </a:cxnLst>
              <a:rect l="0" t="0" r="r" b="b"/>
              <a:pathLst>
                <a:path w="1126" h="650">
                  <a:moveTo>
                    <a:pt x="1125" y="325"/>
                  </a:moveTo>
                  <a:lnTo>
                    <a:pt x="563" y="0"/>
                  </a:lnTo>
                  <a:lnTo>
                    <a:pt x="0" y="325"/>
                  </a:lnTo>
                  <a:lnTo>
                    <a:pt x="563" y="649"/>
                  </a:lnTo>
                  <a:lnTo>
                    <a:pt x="1125" y="325"/>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53" name="Freeform 45">
              <a:extLst>
                <a:ext uri="{FF2B5EF4-FFF2-40B4-BE49-F238E27FC236}">
                  <a16:creationId xmlns="" xmlns:a14="http://schemas.microsoft.com/office/drawing/2010/main" xmlns:p14="http://schemas.microsoft.com/office/powerpoint/2010/main" xmlns:a16="http://schemas.microsoft.com/office/drawing/2014/main" id="{29A04B15-F491-42F5-A632-E6A694DA5E08}"/>
                </a:ext>
              </a:extLst>
            </p:cNvPr>
            <p:cNvSpPr>
              <a:spLocks noChangeArrowheads="1"/>
            </p:cNvSpPr>
            <p:nvPr/>
          </p:nvSpPr>
          <p:spPr bwMode="auto">
            <a:xfrm>
              <a:off x="14256885" y="3018558"/>
              <a:ext cx="60485" cy="1281735"/>
            </a:xfrm>
            <a:custGeom>
              <a:avLst/>
              <a:gdLst>
                <a:gd name="T0" fmla="*/ 45 w 92"/>
                <a:gd name="T1" fmla="*/ 1963 h 1964"/>
                <a:gd name="T2" fmla="*/ 45 w 92"/>
                <a:gd name="T3" fmla="*/ 1963 h 1964"/>
                <a:gd name="T4" fmla="*/ 0 w 92"/>
                <a:gd name="T5" fmla="*/ 1917 h 1964"/>
                <a:gd name="T6" fmla="*/ 0 w 92"/>
                <a:gd name="T7" fmla="*/ 46 h 1964"/>
                <a:gd name="T8" fmla="*/ 0 w 92"/>
                <a:gd name="T9" fmla="*/ 46 h 1964"/>
                <a:gd name="T10" fmla="*/ 45 w 92"/>
                <a:gd name="T11" fmla="*/ 0 h 1964"/>
                <a:gd name="T12" fmla="*/ 45 w 92"/>
                <a:gd name="T13" fmla="*/ 0 h 1964"/>
                <a:gd name="T14" fmla="*/ 91 w 92"/>
                <a:gd name="T15" fmla="*/ 46 h 1964"/>
                <a:gd name="T16" fmla="*/ 91 w 92"/>
                <a:gd name="T17" fmla="*/ 1917 h 1964"/>
                <a:gd name="T18" fmla="*/ 91 w 92"/>
                <a:gd name="T19" fmla="*/ 1917 h 1964"/>
                <a:gd name="T20" fmla="*/ 45 w 92"/>
                <a:gd name="T21" fmla="*/ 196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4">
                  <a:moveTo>
                    <a:pt x="45" y="1963"/>
                  </a:moveTo>
                  <a:lnTo>
                    <a:pt x="45" y="1963"/>
                  </a:lnTo>
                  <a:cubicBezTo>
                    <a:pt x="20" y="1963"/>
                    <a:pt x="0" y="1942"/>
                    <a:pt x="0" y="1917"/>
                  </a:cubicBezTo>
                  <a:lnTo>
                    <a:pt x="0" y="46"/>
                  </a:lnTo>
                  <a:lnTo>
                    <a:pt x="0" y="46"/>
                  </a:lnTo>
                  <a:cubicBezTo>
                    <a:pt x="0" y="21"/>
                    <a:pt x="20" y="0"/>
                    <a:pt x="45" y="0"/>
                  </a:cubicBezTo>
                  <a:lnTo>
                    <a:pt x="45" y="0"/>
                  </a:lnTo>
                  <a:cubicBezTo>
                    <a:pt x="70" y="0"/>
                    <a:pt x="91" y="21"/>
                    <a:pt x="91" y="46"/>
                  </a:cubicBezTo>
                  <a:lnTo>
                    <a:pt x="91" y="1917"/>
                  </a:lnTo>
                  <a:lnTo>
                    <a:pt x="91" y="1917"/>
                  </a:lnTo>
                  <a:cubicBezTo>
                    <a:pt x="91" y="1942"/>
                    <a:pt x="70" y="1963"/>
                    <a:pt x="45" y="1963"/>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54" name="Freeform 48">
              <a:extLst>
                <a:ext uri="{FF2B5EF4-FFF2-40B4-BE49-F238E27FC236}">
                  <a16:creationId xmlns="" xmlns:a14="http://schemas.microsoft.com/office/drawing/2010/main" xmlns:p14="http://schemas.microsoft.com/office/powerpoint/2010/main" xmlns:a16="http://schemas.microsoft.com/office/drawing/2014/main" id="{B9470C25-75B8-484A-B5DA-143702A63603}"/>
                </a:ext>
              </a:extLst>
            </p:cNvPr>
            <p:cNvSpPr>
              <a:spLocks noChangeArrowheads="1"/>
            </p:cNvSpPr>
            <p:nvPr/>
          </p:nvSpPr>
          <p:spPr bwMode="auto">
            <a:xfrm>
              <a:off x="14178021" y="2972473"/>
              <a:ext cx="213585" cy="520392"/>
            </a:xfrm>
            <a:custGeom>
              <a:avLst/>
              <a:gdLst>
                <a:gd name="connsiteX0" fmla="*/ 1095 w 213585"/>
                <a:gd name="connsiteY0" fmla="*/ 0 h 520392"/>
                <a:gd name="connsiteX1" fmla="*/ 213585 w 213585"/>
                <a:gd name="connsiteY1" fmla="*/ 0 h 520392"/>
                <a:gd name="connsiteX2" fmla="*/ 213585 w 213585"/>
                <a:gd name="connsiteY2" fmla="*/ 457318 h 520392"/>
                <a:gd name="connsiteX3" fmla="*/ 211451 w 213585"/>
                <a:gd name="connsiteY3" fmla="*/ 457318 h 520392"/>
                <a:gd name="connsiteX4" fmla="*/ 211962 w 213585"/>
                <a:gd name="connsiteY4" fmla="*/ 458836 h 520392"/>
                <a:gd name="connsiteX5" fmla="*/ 181170 w 213585"/>
                <a:gd name="connsiteY5" fmla="*/ 502245 h 520392"/>
                <a:gd name="connsiteX6" fmla="*/ 31281 w 213585"/>
                <a:gd name="connsiteY6" fmla="*/ 502245 h 520392"/>
                <a:gd name="connsiteX7" fmla="*/ 0 w 213585"/>
                <a:gd name="connsiteY7" fmla="*/ 458836 h 520392"/>
                <a:gd name="connsiteX8" fmla="*/ 1095 w 213585"/>
                <a:gd name="connsiteY8" fmla="*/ 455630 h 5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5" h="520392">
                  <a:moveTo>
                    <a:pt x="1095" y="0"/>
                  </a:moveTo>
                  <a:lnTo>
                    <a:pt x="213585" y="0"/>
                  </a:lnTo>
                  <a:lnTo>
                    <a:pt x="213585" y="457318"/>
                  </a:lnTo>
                  <a:lnTo>
                    <a:pt x="211451" y="457318"/>
                  </a:lnTo>
                  <a:lnTo>
                    <a:pt x="211962" y="458836"/>
                  </a:lnTo>
                  <a:cubicBezTo>
                    <a:pt x="211962" y="474450"/>
                    <a:pt x="201698" y="490146"/>
                    <a:pt x="181170" y="502245"/>
                  </a:cubicBezTo>
                  <a:cubicBezTo>
                    <a:pt x="140113" y="526442"/>
                    <a:pt x="72989" y="526442"/>
                    <a:pt x="31281" y="502245"/>
                  </a:cubicBezTo>
                  <a:cubicBezTo>
                    <a:pt x="10427" y="490146"/>
                    <a:pt x="0" y="474450"/>
                    <a:pt x="0" y="458836"/>
                  </a:cubicBezTo>
                  <a:lnTo>
                    <a:pt x="1095" y="455630"/>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55" name="Freeform 49">
              <a:extLst>
                <a:ext uri="{FF2B5EF4-FFF2-40B4-BE49-F238E27FC236}">
                  <a16:creationId xmlns="" xmlns:a14="http://schemas.microsoft.com/office/drawing/2010/main" xmlns:p14="http://schemas.microsoft.com/office/powerpoint/2010/main" xmlns:a16="http://schemas.microsoft.com/office/drawing/2014/main" id="{4AA5D381-C142-41D2-94AC-2E2AEABC2BEA}"/>
                </a:ext>
              </a:extLst>
            </p:cNvPr>
            <p:cNvSpPr>
              <a:spLocks noChangeArrowheads="1"/>
            </p:cNvSpPr>
            <p:nvPr/>
          </p:nvSpPr>
          <p:spPr bwMode="auto">
            <a:xfrm>
              <a:off x="14179116" y="3018559"/>
              <a:ext cx="213142" cy="213142"/>
            </a:xfrm>
            <a:custGeom>
              <a:avLst/>
              <a:gdLst>
                <a:gd name="T0" fmla="*/ 0 w 327"/>
                <a:gd name="T1" fmla="*/ 44 h 326"/>
                <a:gd name="T2" fmla="*/ 0 w 327"/>
                <a:gd name="T3" fmla="*/ 281 h 326"/>
                <a:gd name="T4" fmla="*/ 0 w 327"/>
                <a:gd name="T5" fmla="*/ 281 h 326"/>
                <a:gd name="T6" fmla="*/ 326 w 327"/>
                <a:gd name="T7" fmla="*/ 281 h 326"/>
                <a:gd name="T8" fmla="*/ 326 w 327"/>
                <a:gd name="T9" fmla="*/ 44 h 326"/>
                <a:gd name="T10" fmla="*/ 326 w 327"/>
                <a:gd name="T11" fmla="*/ 44 h 326"/>
                <a:gd name="T12" fmla="*/ 0 w 327"/>
                <a:gd name="T13" fmla="*/ 44 h 326"/>
              </a:gdLst>
              <a:ahLst/>
              <a:cxnLst>
                <a:cxn ang="0">
                  <a:pos x="T0" y="T1"/>
                </a:cxn>
                <a:cxn ang="0">
                  <a:pos x="T2" y="T3"/>
                </a:cxn>
                <a:cxn ang="0">
                  <a:pos x="T4" y="T5"/>
                </a:cxn>
                <a:cxn ang="0">
                  <a:pos x="T6" y="T7"/>
                </a:cxn>
                <a:cxn ang="0">
                  <a:pos x="T8" y="T9"/>
                </a:cxn>
                <a:cxn ang="0">
                  <a:pos x="T10" y="T11"/>
                </a:cxn>
                <a:cxn ang="0">
                  <a:pos x="T12" y="T13"/>
                </a:cxn>
              </a:cxnLst>
              <a:rect l="0" t="0" r="r" b="b"/>
              <a:pathLst>
                <a:path w="327" h="326">
                  <a:moveTo>
                    <a:pt x="0" y="44"/>
                  </a:moveTo>
                  <a:lnTo>
                    <a:pt x="0" y="281"/>
                  </a:lnTo>
                  <a:lnTo>
                    <a:pt x="0" y="281"/>
                  </a:lnTo>
                  <a:cubicBezTo>
                    <a:pt x="96" y="325"/>
                    <a:pt x="230" y="325"/>
                    <a:pt x="326" y="281"/>
                  </a:cubicBezTo>
                  <a:lnTo>
                    <a:pt x="326" y="44"/>
                  </a:lnTo>
                  <a:lnTo>
                    <a:pt x="326" y="44"/>
                  </a:lnTo>
                  <a:cubicBezTo>
                    <a:pt x="230" y="0"/>
                    <a:pt x="96" y="0"/>
                    <a:pt x="0" y="44"/>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56" name="Freeform 50">
              <a:extLst>
                <a:ext uri="{FF2B5EF4-FFF2-40B4-BE49-F238E27FC236}">
                  <a16:creationId xmlns="" xmlns:a14="http://schemas.microsoft.com/office/drawing/2010/main" xmlns:p14="http://schemas.microsoft.com/office/powerpoint/2010/main" xmlns:a16="http://schemas.microsoft.com/office/drawing/2014/main" id="{6D20F17B-1F15-4D01-A166-3A7F38410BB4}"/>
                </a:ext>
              </a:extLst>
            </p:cNvPr>
            <p:cNvSpPr>
              <a:spLocks noChangeArrowheads="1"/>
            </p:cNvSpPr>
            <p:nvPr/>
          </p:nvSpPr>
          <p:spPr bwMode="auto">
            <a:xfrm>
              <a:off x="14112368" y="2333047"/>
              <a:ext cx="345482" cy="819071"/>
            </a:xfrm>
            <a:custGeom>
              <a:avLst/>
              <a:gdLst>
                <a:gd name="connsiteX0" fmla="*/ 501 w 345482"/>
                <a:gd name="connsiteY0" fmla="*/ 0 h 819071"/>
                <a:gd name="connsiteX1" fmla="*/ 345482 w 345482"/>
                <a:gd name="connsiteY1" fmla="*/ 0 h 819071"/>
                <a:gd name="connsiteX2" fmla="*/ 345482 w 345482"/>
                <a:gd name="connsiteY2" fmla="*/ 719422 h 819071"/>
                <a:gd name="connsiteX3" fmla="*/ 343023 w 345482"/>
                <a:gd name="connsiteY3" fmla="*/ 719422 h 819071"/>
                <a:gd name="connsiteX4" fmla="*/ 343106 w 345482"/>
                <a:gd name="connsiteY4" fmla="*/ 719666 h 819071"/>
                <a:gd name="connsiteX5" fmla="*/ 292764 w 345482"/>
                <a:gd name="connsiteY5" fmla="*/ 789666 h 819071"/>
                <a:gd name="connsiteX6" fmla="*/ 50341 w 345482"/>
                <a:gd name="connsiteY6" fmla="*/ 789666 h 819071"/>
                <a:gd name="connsiteX7" fmla="*/ 0 w 345482"/>
                <a:gd name="connsiteY7" fmla="*/ 719666 h 819071"/>
                <a:gd name="connsiteX8" fmla="*/ 501 w 345482"/>
                <a:gd name="connsiteY8" fmla="*/ 718175 h 8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82" h="819071">
                  <a:moveTo>
                    <a:pt x="501" y="0"/>
                  </a:moveTo>
                  <a:lnTo>
                    <a:pt x="345482" y="0"/>
                  </a:lnTo>
                  <a:lnTo>
                    <a:pt x="345482" y="719422"/>
                  </a:lnTo>
                  <a:lnTo>
                    <a:pt x="343023" y="719422"/>
                  </a:lnTo>
                  <a:lnTo>
                    <a:pt x="343106" y="719666"/>
                  </a:lnTo>
                  <a:cubicBezTo>
                    <a:pt x="343106" y="745069"/>
                    <a:pt x="326325" y="770390"/>
                    <a:pt x="292764" y="789666"/>
                  </a:cubicBezTo>
                  <a:cubicBezTo>
                    <a:pt x="225642" y="828873"/>
                    <a:pt x="117464" y="828873"/>
                    <a:pt x="50341" y="789666"/>
                  </a:cubicBezTo>
                  <a:cubicBezTo>
                    <a:pt x="16780" y="770390"/>
                    <a:pt x="0" y="745069"/>
                    <a:pt x="0" y="719666"/>
                  </a:cubicBezTo>
                  <a:lnTo>
                    <a:pt x="501" y="718175"/>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57" name="Freeform 51">
              <a:extLst>
                <a:ext uri="{FF2B5EF4-FFF2-40B4-BE49-F238E27FC236}">
                  <a16:creationId xmlns="" xmlns:a14="http://schemas.microsoft.com/office/drawing/2010/main" xmlns:p14="http://schemas.microsoft.com/office/powerpoint/2010/main" xmlns:a16="http://schemas.microsoft.com/office/drawing/2014/main" id="{65AC0D83-2941-4C34-8759-B61C3400202B}"/>
                </a:ext>
              </a:extLst>
            </p:cNvPr>
            <p:cNvSpPr>
              <a:spLocks noChangeArrowheads="1"/>
            </p:cNvSpPr>
            <p:nvPr/>
          </p:nvSpPr>
          <p:spPr bwMode="auto">
            <a:xfrm>
              <a:off x="15446448" y="3689670"/>
              <a:ext cx="60487" cy="1281734"/>
            </a:xfrm>
            <a:custGeom>
              <a:avLst/>
              <a:gdLst>
                <a:gd name="T0" fmla="*/ 46 w 92"/>
                <a:gd name="T1" fmla="*/ 1962 h 1963"/>
                <a:gd name="T2" fmla="*/ 46 w 92"/>
                <a:gd name="T3" fmla="*/ 1962 h 1963"/>
                <a:gd name="T4" fmla="*/ 0 w 92"/>
                <a:gd name="T5" fmla="*/ 1917 h 1963"/>
                <a:gd name="T6" fmla="*/ 0 w 92"/>
                <a:gd name="T7" fmla="*/ 46 h 1963"/>
                <a:gd name="T8" fmla="*/ 0 w 92"/>
                <a:gd name="T9" fmla="*/ 46 h 1963"/>
                <a:gd name="T10" fmla="*/ 46 w 92"/>
                <a:gd name="T11" fmla="*/ 0 h 1963"/>
                <a:gd name="T12" fmla="*/ 46 w 92"/>
                <a:gd name="T13" fmla="*/ 0 h 1963"/>
                <a:gd name="T14" fmla="*/ 91 w 92"/>
                <a:gd name="T15" fmla="*/ 46 h 1963"/>
                <a:gd name="T16" fmla="*/ 91 w 92"/>
                <a:gd name="T17" fmla="*/ 1917 h 1963"/>
                <a:gd name="T18" fmla="*/ 91 w 92"/>
                <a:gd name="T19" fmla="*/ 1917 h 1963"/>
                <a:gd name="T20" fmla="*/ 46 w 92"/>
                <a:gd name="T21" fmla="*/ 1962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3">
                  <a:moveTo>
                    <a:pt x="46" y="1962"/>
                  </a:moveTo>
                  <a:lnTo>
                    <a:pt x="46" y="1962"/>
                  </a:lnTo>
                  <a:cubicBezTo>
                    <a:pt x="21" y="1962"/>
                    <a:pt x="0" y="1942"/>
                    <a:pt x="0" y="1917"/>
                  </a:cubicBezTo>
                  <a:lnTo>
                    <a:pt x="0" y="46"/>
                  </a:lnTo>
                  <a:lnTo>
                    <a:pt x="0" y="46"/>
                  </a:lnTo>
                  <a:cubicBezTo>
                    <a:pt x="0" y="21"/>
                    <a:pt x="21" y="0"/>
                    <a:pt x="46" y="0"/>
                  </a:cubicBezTo>
                  <a:lnTo>
                    <a:pt x="46" y="0"/>
                  </a:lnTo>
                  <a:cubicBezTo>
                    <a:pt x="70" y="0"/>
                    <a:pt x="91" y="21"/>
                    <a:pt x="91" y="46"/>
                  </a:cubicBezTo>
                  <a:lnTo>
                    <a:pt x="91" y="1917"/>
                  </a:lnTo>
                  <a:lnTo>
                    <a:pt x="91" y="1917"/>
                  </a:lnTo>
                  <a:cubicBezTo>
                    <a:pt x="91" y="1942"/>
                    <a:pt x="70" y="1962"/>
                    <a:pt x="46" y="1962"/>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58" name="Freeform 52">
              <a:extLst>
                <a:ext uri="{FF2B5EF4-FFF2-40B4-BE49-F238E27FC236}">
                  <a16:creationId xmlns="" xmlns:a14="http://schemas.microsoft.com/office/drawing/2010/main" xmlns:p14="http://schemas.microsoft.com/office/powerpoint/2010/main" xmlns:a16="http://schemas.microsoft.com/office/drawing/2014/main" id="{0648EA50-7AC2-48ED-B4FD-0A783330D01B}"/>
                </a:ext>
              </a:extLst>
            </p:cNvPr>
            <p:cNvSpPr>
              <a:spLocks noChangeArrowheads="1"/>
            </p:cNvSpPr>
            <p:nvPr/>
          </p:nvSpPr>
          <p:spPr bwMode="auto">
            <a:xfrm>
              <a:off x="15370466" y="3643583"/>
              <a:ext cx="213583" cy="517544"/>
            </a:xfrm>
            <a:custGeom>
              <a:avLst/>
              <a:gdLst>
                <a:gd name="connsiteX0" fmla="*/ 1095 w 213583"/>
                <a:gd name="connsiteY0" fmla="*/ 0 h 517544"/>
                <a:gd name="connsiteX1" fmla="*/ 213583 w 213583"/>
                <a:gd name="connsiteY1" fmla="*/ 0 h 517544"/>
                <a:gd name="connsiteX2" fmla="*/ 213583 w 213583"/>
                <a:gd name="connsiteY2" fmla="*/ 457316 h 517544"/>
                <a:gd name="connsiteX3" fmla="*/ 211421 w 213583"/>
                <a:gd name="connsiteY3" fmla="*/ 457316 h 517544"/>
                <a:gd name="connsiteX4" fmla="*/ 203979 w 213583"/>
                <a:gd name="connsiteY4" fmla="*/ 479186 h 517544"/>
                <a:gd name="connsiteX5" fmla="*/ 180518 w 213583"/>
                <a:gd name="connsiteY5" fmla="*/ 499484 h 517544"/>
                <a:gd name="connsiteX6" fmla="*/ 31281 w 213583"/>
                <a:gd name="connsiteY6" fmla="*/ 499484 h 517544"/>
                <a:gd name="connsiteX7" fmla="*/ 0 w 213583"/>
                <a:gd name="connsiteY7" fmla="*/ 456203 h 517544"/>
                <a:gd name="connsiteX8" fmla="*/ 1095 w 213583"/>
                <a:gd name="connsiteY8" fmla="*/ 452985 h 5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3" h="517544">
                  <a:moveTo>
                    <a:pt x="1095" y="0"/>
                  </a:moveTo>
                  <a:lnTo>
                    <a:pt x="213583" y="0"/>
                  </a:lnTo>
                  <a:lnTo>
                    <a:pt x="213583" y="457316"/>
                  </a:lnTo>
                  <a:lnTo>
                    <a:pt x="211421" y="457316"/>
                  </a:lnTo>
                  <a:lnTo>
                    <a:pt x="203979" y="479186"/>
                  </a:lnTo>
                  <a:cubicBezTo>
                    <a:pt x="198765" y="486549"/>
                    <a:pt x="190945" y="493464"/>
                    <a:pt x="180518" y="499484"/>
                  </a:cubicBezTo>
                  <a:cubicBezTo>
                    <a:pt x="139462" y="523565"/>
                    <a:pt x="72338" y="523565"/>
                    <a:pt x="31281" y="499484"/>
                  </a:cubicBezTo>
                  <a:cubicBezTo>
                    <a:pt x="10427" y="487444"/>
                    <a:pt x="0" y="471823"/>
                    <a:pt x="0" y="456203"/>
                  </a:cubicBezTo>
                  <a:lnTo>
                    <a:pt x="1095" y="452985"/>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59" name="Freeform 55">
              <a:extLst>
                <a:ext uri="{FF2B5EF4-FFF2-40B4-BE49-F238E27FC236}">
                  <a16:creationId xmlns="" xmlns:a14="http://schemas.microsoft.com/office/drawing/2010/main" xmlns:p14="http://schemas.microsoft.com/office/powerpoint/2010/main" xmlns:a16="http://schemas.microsoft.com/office/drawing/2014/main" id="{7AFBEB14-91F4-44EF-AECA-A3DD9FD6ECE6}"/>
                </a:ext>
              </a:extLst>
            </p:cNvPr>
            <p:cNvSpPr>
              <a:spLocks noChangeArrowheads="1"/>
            </p:cNvSpPr>
            <p:nvPr/>
          </p:nvSpPr>
          <p:spPr bwMode="auto">
            <a:xfrm>
              <a:off x="15371561" y="3689670"/>
              <a:ext cx="213142" cy="213142"/>
            </a:xfrm>
            <a:custGeom>
              <a:avLst/>
              <a:gdLst>
                <a:gd name="T0" fmla="*/ 0 w 326"/>
                <a:gd name="T1" fmla="*/ 44 h 325"/>
                <a:gd name="T2" fmla="*/ 0 w 326"/>
                <a:gd name="T3" fmla="*/ 281 h 325"/>
                <a:gd name="T4" fmla="*/ 0 w 326"/>
                <a:gd name="T5" fmla="*/ 281 h 325"/>
                <a:gd name="T6" fmla="*/ 325 w 326"/>
                <a:gd name="T7" fmla="*/ 281 h 325"/>
                <a:gd name="T8" fmla="*/ 325 w 326"/>
                <a:gd name="T9" fmla="*/ 44 h 325"/>
                <a:gd name="T10" fmla="*/ 325 w 326"/>
                <a:gd name="T11" fmla="*/ 44 h 325"/>
                <a:gd name="T12" fmla="*/ 0 w 326"/>
                <a:gd name="T13" fmla="*/ 44 h 325"/>
              </a:gdLst>
              <a:ahLst/>
              <a:cxnLst>
                <a:cxn ang="0">
                  <a:pos x="T0" y="T1"/>
                </a:cxn>
                <a:cxn ang="0">
                  <a:pos x="T2" y="T3"/>
                </a:cxn>
                <a:cxn ang="0">
                  <a:pos x="T4" y="T5"/>
                </a:cxn>
                <a:cxn ang="0">
                  <a:pos x="T6" y="T7"/>
                </a:cxn>
                <a:cxn ang="0">
                  <a:pos x="T8" y="T9"/>
                </a:cxn>
                <a:cxn ang="0">
                  <a:pos x="T10" y="T11"/>
                </a:cxn>
                <a:cxn ang="0">
                  <a:pos x="T12" y="T13"/>
                </a:cxn>
              </a:cxnLst>
              <a:rect l="0" t="0" r="r" b="b"/>
              <a:pathLst>
                <a:path w="326" h="325">
                  <a:moveTo>
                    <a:pt x="0" y="44"/>
                  </a:moveTo>
                  <a:lnTo>
                    <a:pt x="0" y="281"/>
                  </a:lnTo>
                  <a:lnTo>
                    <a:pt x="0" y="281"/>
                  </a:lnTo>
                  <a:cubicBezTo>
                    <a:pt x="95" y="324"/>
                    <a:pt x="230" y="324"/>
                    <a:pt x="325" y="281"/>
                  </a:cubicBezTo>
                  <a:lnTo>
                    <a:pt x="325" y="44"/>
                  </a:lnTo>
                  <a:lnTo>
                    <a:pt x="325" y="44"/>
                  </a:lnTo>
                  <a:cubicBezTo>
                    <a:pt x="230" y="0"/>
                    <a:pt x="95" y="0"/>
                    <a:pt x="0" y="44"/>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60" name="Freeform 54">
              <a:extLst>
                <a:ext uri="{FF2B5EF4-FFF2-40B4-BE49-F238E27FC236}">
                  <a16:creationId xmlns="" xmlns:a14="http://schemas.microsoft.com/office/drawing/2010/main" xmlns:p14="http://schemas.microsoft.com/office/powerpoint/2010/main" xmlns:a16="http://schemas.microsoft.com/office/drawing/2014/main" id="{2BC9EA47-EDAC-451B-98CB-5E38556B0D9F}"/>
                </a:ext>
              </a:extLst>
            </p:cNvPr>
            <p:cNvSpPr>
              <a:spLocks noChangeArrowheads="1"/>
            </p:cNvSpPr>
            <p:nvPr/>
          </p:nvSpPr>
          <p:spPr bwMode="auto">
            <a:xfrm>
              <a:off x="15304813" y="3004158"/>
              <a:ext cx="345482" cy="819203"/>
            </a:xfrm>
            <a:custGeom>
              <a:avLst/>
              <a:gdLst>
                <a:gd name="connsiteX0" fmla="*/ 501 w 345482"/>
                <a:gd name="connsiteY0" fmla="*/ 0 h 819203"/>
                <a:gd name="connsiteX1" fmla="*/ 345482 w 345482"/>
                <a:gd name="connsiteY1" fmla="*/ 0 h 819203"/>
                <a:gd name="connsiteX2" fmla="*/ 345482 w 345482"/>
                <a:gd name="connsiteY2" fmla="*/ 716542 h 819203"/>
                <a:gd name="connsiteX3" fmla="*/ 342032 w 345482"/>
                <a:gd name="connsiteY3" fmla="*/ 716542 h 819203"/>
                <a:gd name="connsiteX4" fmla="*/ 343106 w 345482"/>
                <a:gd name="connsiteY4" fmla="*/ 719747 h 819203"/>
                <a:gd name="connsiteX5" fmla="*/ 292764 w 345482"/>
                <a:gd name="connsiteY5" fmla="*/ 790202 h 819203"/>
                <a:gd name="connsiteX6" fmla="*/ 50341 w 345482"/>
                <a:gd name="connsiteY6" fmla="*/ 790202 h 819203"/>
                <a:gd name="connsiteX7" fmla="*/ 0 w 345482"/>
                <a:gd name="connsiteY7" fmla="*/ 719747 h 819203"/>
                <a:gd name="connsiteX8" fmla="*/ 1073 w 345482"/>
                <a:gd name="connsiteY8" fmla="*/ 716542 h 819203"/>
                <a:gd name="connsiteX9" fmla="*/ 501 w 345482"/>
                <a:gd name="connsiteY9" fmla="*/ 716542 h 8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482" h="819203">
                  <a:moveTo>
                    <a:pt x="501" y="0"/>
                  </a:moveTo>
                  <a:lnTo>
                    <a:pt x="345482" y="0"/>
                  </a:lnTo>
                  <a:lnTo>
                    <a:pt x="345482" y="716542"/>
                  </a:lnTo>
                  <a:lnTo>
                    <a:pt x="342032" y="716542"/>
                  </a:lnTo>
                  <a:lnTo>
                    <a:pt x="343106" y="719747"/>
                  </a:lnTo>
                  <a:cubicBezTo>
                    <a:pt x="343105" y="745307"/>
                    <a:pt x="326325" y="770868"/>
                    <a:pt x="292764" y="790202"/>
                  </a:cubicBezTo>
                  <a:cubicBezTo>
                    <a:pt x="225642" y="828871"/>
                    <a:pt x="116812" y="828871"/>
                    <a:pt x="50341" y="790202"/>
                  </a:cubicBezTo>
                  <a:cubicBezTo>
                    <a:pt x="16780" y="770868"/>
                    <a:pt x="0" y="745307"/>
                    <a:pt x="0" y="719747"/>
                  </a:cubicBezTo>
                  <a:lnTo>
                    <a:pt x="1073" y="716542"/>
                  </a:lnTo>
                  <a:lnTo>
                    <a:pt x="501" y="716542"/>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61" name="Freeform 55">
              <a:extLst>
                <a:ext uri="{FF2B5EF4-FFF2-40B4-BE49-F238E27FC236}">
                  <a16:creationId xmlns="" xmlns:a14="http://schemas.microsoft.com/office/drawing/2010/main" xmlns:p14="http://schemas.microsoft.com/office/powerpoint/2010/main" xmlns:a16="http://schemas.microsoft.com/office/drawing/2014/main" id="{9F5E5810-3B7D-4935-B2E0-5F09EC584272}"/>
                </a:ext>
              </a:extLst>
            </p:cNvPr>
            <p:cNvSpPr>
              <a:spLocks noChangeArrowheads="1"/>
            </p:cNvSpPr>
            <p:nvPr/>
          </p:nvSpPr>
          <p:spPr bwMode="auto">
            <a:xfrm>
              <a:off x="13286221" y="326624"/>
              <a:ext cx="3945361" cy="3869324"/>
            </a:xfrm>
            <a:custGeom>
              <a:avLst/>
              <a:gdLst>
                <a:gd name="connsiteX0" fmla="*/ 1228925 w 3945361"/>
                <a:gd name="connsiteY0" fmla="*/ 698 h 3869324"/>
                <a:gd name="connsiteX1" fmla="*/ 1491817 w 3945361"/>
                <a:gd name="connsiteY1" fmla="*/ 51774 h 3869324"/>
                <a:gd name="connsiteX2" fmla="*/ 1504408 w 3945361"/>
                <a:gd name="connsiteY2" fmla="*/ 57687 h 3869324"/>
                <a:gd name="connsiteX3" fmla="*/ 1507544 w 3945361"/>
                <a:gd name="connsiteY3" fmla="*/ 58822 h 3869324"/>
                <a:gd name="connsiteX4" fmla="*/ 1516877 w 3945361"/>
                <a:gd name="connsiteY4" fmla="*/ 63542 h 3869324"/>
                <a:gd name="connsiteX5" fmla="*/ 1563353 w 3945361"/>
                <a:gd name="connsiteY5" fmla="*/ 85368 h 3869324"/>
                <a:gd name="connsiteX6" fmla="*/ 1561810 w 3945361"/>
                <a:gd name="connsiteY6" fmla="*/ 86269 h 3869324"/>
                <a:gd name="connsiteX7" fmla="*/ 1603733 w 3945361"/>
                <a:gd name="connsiteY7" fmla="*/ 107472 h 3869324"/>
                <a:gd name="connsiteX8" fmla="*/ 2376653 w 3945361"/>
                <a:gd name="connsiteY8" fmla="*/ 1348418 h 3869324"/>
                <a:gd name="connsiteX9" fmla="*/ 2508386 w 3945361"/>
                <a:gd name="connsiteY9" fmla="*/ 1375932 h 3869324"/>
                <a:gd name="connsiteX10" fmla="*/ 2574281 w 3945361"/>
                <a:gd name="connsiteY10" fmla="*/ 1402017 h 3869324"/>
                <a:gd name="connsiteX11" fmla="*/ 2575067 w 3945361"/>
                <a:gd name="connsiteY11" fmla="*/ 1401558 h 3869324"/>
                <a:gd name="connsiteX12" fmla="*/ 2649509 w 3945361"/>
                <a:gd name="connsiteY12" fmla="*/ 1440077 h 3869324"/>
                <a:gd name="connsiteX13" fmla="*/ 2677427 w 3945361"/>
                <a:gd name="connsiteY13" fmla="*/ 1459440 h 3869324"/>
                <a:gd name="connsiteX14" fmla="*/ 2768983 w 3945361"/>
                <a:gd name="connsiteY14" fmla="*/ 1521376 h 3869324"/>
                <a:gd name="connsiteX15" fmla="*/ 2777370 w 3945361"/>
                <a:gd name="connsiteY15" fmla="*/ 1528756 h 3869324"/>
                <a:gd name="connsiteX16" fmla="*/ 2788150 w 3945361"/>
                <a:gd name="connsiteY16" fmla="*/ 1536233 h 3869324"/>
                <a:gd name="connsiteX17" fmla="*/ 2824413 w 3945361"/>
                <a:gd name="connsiteY17" fmla="*/ 1570156 h 3869324"/>
                <a:gd name="connsiteX18" fmla="*/ 2881003 w 3945361"/>
                <a:gd name="connsiteY18" fmla="*/ 1619957 h 3869324"/>
                <a:gd name="connsiteX19" fmla="*/ 2900198 w 3945361"/>
                <a:gd name="connsiteY19" fmla="*/ 1641050 h 3869324"/>
                <a:gd name="connsiteX20" fmla="*/ 2917241 w 3945361"/>
                <a:gd name="connsiteY20" fmla="*/ 1656993 h 3869324"/>
                <a:gd name="connsiteX21" fmla="*/ 2943943 w 3945361"/>
                <a:gd name="connsiteY21" fmla="*/ 1689122 h 3869324"/>
                <a:gd name="connsiteX22" fmla="*/ 2984754 w 3945361"/>
                <a:gd name="connsiteY22" fmla="*/ 1733969 h 3869324"/>
                <a:gd name="connsiteX23" fmla="*/ 3013929 w 3945361"/>
                <a:gd name="connsiteY23" fmla="*/ 1773329 h 3869324"/>
                <a:gd name="connsiteX24" fmla="*/ 3034087 w 3945361"/>
                <a:gd name="connsiteY24" fmla="*/ 1797584 h 3869324"/>
                <a:gd name="connsiteX25" fmla="*/ 3050595 w 3945361"/>
                <a:gd name="connsiteY25" fmla="*/ 1822796 h 3869324"/>
                <a:gd name="connsiteX26" fmla="*/ 3078521 w 3945361"/>
                <a:gd name="connsiteY26" fmla="*/ 1860472 h 3869324"/>
                <a:gd name="connsiteX27" fmla="*/ 3116645 w 3945361"/>
                <a:gd name="connsiteY27" fmla="*/ 1923676 h 3869324"/>
                <a:gd name="connsiteX28" fmla="*/ 3135997 w 3945361"/>
                <a:gd name="connsiteY28" fmla="*/ 1953232 h 3869324"/>
                <a:gd name="connsiteX29" fmla="*/ 3134872 w 3945361"/>
                <a:gd name="connsiteY29" fmla="*/ 1953893 h 3869324"/>
                <a:gd name="connsiteX30" fmla="*/ 3160589 w 3945361"/>
                <a:gd name="connsiteY30" fmla="*/ 1996527 h 3869324"/>
                <a:gd name="connsiteX31" fmla="*/ 3319446 w 3945361"/>
                <a:gd name="connsiteY31" fmla="*/ 2432614 h 3869324"/>
                <a:gd name="connsiteX32" fmla="*/ 3479518 w 3945361"/>
                <a:gd name="connsiteY32" fmla="*/ 2491396 h 3869324"/>
                <a:gd name="connsiteX33" fmla="*/ 3945361 w 3945361"/>
                <a:gd name="connsiteY33" fmla="*/ 3298664 h 3869324"/>
                <a:gd name="connsiteX34" fmla="*/ 3808973 w 3945361"/>
                <a:gd name="connsiteY34" fmla="*/ 3600491 h 3869324"/>
                <a:gd name="connsiteX35" fmla="*/ 3798425 w 3945361"/>
                <a:gd name="connsiteY35" fmla="*/ 3604458 h 3869324"/>
                <a:gd name="connsiteX36" fmla="*/ 3348264 w 3945361"/>
                <a:gd name="connsiteY36" fmla="*/ 3869324 h 3869324"/>
                <a:gd name="connsiteX37" fmla="*/ 3282814 w 3945361"/>
                <a:gd name="connsiteY37" fmla="*/ 3427379 h 3869324"/>
                <a:gd name="connsiteX38" fmla="*/ 1168598 w 3945361"/>
                <a:gd name="connsiteY38" fmla="*/ 1918601 h 3869324"/>
                <a:gd name="connsiteX39" fmla="*/ 559886 w 3945361"/>
                <a:gd name="connsiteY39" fmla="*/ 995075 h 3869324"/>
                <a:gd name="connsiteX40" fmla="*/ 552753 w 3945361"/>
                <a:gd name="connsiteY40" fmla="*/ 909487 h 3869324"/>
                <a:gd name="connsiteX41" fmla="*/ 497341 w 3945361"/>
                <a:gd name="connsiteY41" fmla="*/ 926665 h 3869324"/>
                <a:gd name="connsiteX42" fmla="*/ 286061 w 3945361"/>
                <a:gd name="connsiteY42" fmla="*/ 991901 h 3869324"/>
                <a:gd name="connsiteX43" fmla="*/ 0 w 3945361"/>
                <a:gd name="connsiteY43" fmla="*/ 860448 h 3869324"/>
                <a:gd name="connsiteX44" fmla="*/ 736704 w 3945361"/>
                <a:gd name="connsiteY44" fmla="*/ 436658 h 3869324"/>
                <a:gd name="connsiteX45" fmla="*/ 736699 w 3945361"/>
                <a:gd name="connsiteY45" fmla="*/ 436733 h 3869324"/>
                <a:gd name="connsiteX46" fmla="*/ 756547 w 3945361"/>
                <a:gd name="connsiteY46" fmla="*/ 424954 h 3869324"/>
                <a:gd name="connsiteX47" fmla="*/ 614553 w 3945361"/>
                <a:gd name="connsiteY47" fmla="*/ 312555 h 3869324"/>
                <a:gd name="connsiteX48" fmla="*/ 615315 w 3945361"/>
                <a:gd name="connsiteY48" fmla="*/ 312106 h 3869324"/>
                <a:gd name="connsiteX49" fmla="*/ 613106 w 3945361"/>
                <a:gd name="connsiteY49" fmla="*/ 310358 h 3869324"/>
                <a:gd name="connsiteX50" fmla="*/ 1047113 w 3945361"/>
                <a:gd name="connsiteY50" fmla="*/ 54718 h 3869324"/>
                <a:gd name="connsiteX51" fmla="*/ 1057555 w 3945361"/>
                <a:gd name="connsiteY51" fmla="*/ 48848 h 3869324"/>
                <a:gd name="connsiteX52" fmla="*/ 1064735 w 3945361"/>
                <a:gd name="connsiteY52" fmla="*/ 44283 h 3869324"/>
                <a:gd name="connsiteX53" fmla="*/ 1064735 w 3945361"/>
                <a:gd name="connsiteY53" fmla="*/ 44935 h 3869324"/>
                <a:gd name="connsiteX54" fmla="*/ 1228925 w 3945361"/>
                <a:gd name="connsiteY54" fmla="*/ 698 h 386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45361" h="3869324">
                  <a:moveTo>
                    <a:pt x="1228925" y="698"/>
                  </a:moveTo>
                  <a:cubicBezTo>
                    <a:pt x="1308996" y="-3709"/>
                    <a:pt x="1397715" y="12691"/>
                    <a:pt x="1491817" y="51774"/>
                  </a:cubicBezTo>
                  <a:lnTo>
                    <a:pt x="1504408" y="57687"/>
                  </a:lnTo>
                  <a:lnTo>
                    <a:pt x="1507544" y="58822"/>
                  </a:lnTo>
                  <a:lnTo>
                    <a:pt x="1516877" y="63542"/>
                  </a:lnTo>
                  <a:lnTo>
                    <a:pt x="1563353" y="85368"/>
                  </a:lnTo>
                  <a:lnTo>
                    <a:pt x="1561810" y="86269"/>
                  </a:lnTo>
                  <a:lnTo>
                    <a:pt x="1603733" y="107472"/>
                  </a:lnTo>
                  <a:cubicBezTo>
                    <a:pt x="2003587" y="338027"/>
                    <a:pt x="2332225" y="875553"/>
                    <a:pt x="2376653" y="1348418"/>
                  </a:cubicBezTo>
                  <a:cubicBezTo>
                    <a:pt x="2418468" y="1351684"/>
                    <a:pt x="2462569" y="1360665"/>
                    <a:pt x="2508386" y="1375932"/>
                  </a:cubicBezTo>
                  <a:lnTo>
                    <a:pt x="2574281" y="1402017"/>
                  </a:lnTo>
                  <a:lnTo>
                    <a:pt x="2575067" y="1401558"/>
                  </a:lnTo>
                  <a:cubicBezTo>
                    <a:pt x="2599228" y="1412657"/>
                    <a:pt x="2624042" y="1425714"/>
                    <a:pt x="2649509" y="1440077"/>
                  </a:cubicBezTo>
                  <a:lnTo>
                    <a:pt x="2677427" y="1459440"/>
                  </a:lnTo>
                  <a:lnTo>
                    <a:pt x="2768983" y="1521376"/>
                  </a:lnTo>
                  <a:lnTo>
                    <a:pt x="2777370" y="1528756"/>
                  </a:lnTo>
                  <a:lnTo>
                    <a:pt x="2788150" y="1536233"/>
                  </a:lnTo>
                  <a:lnTo>
                    <a:pt x="2824413" y="1570156"/>
                  </a:lnTo>
                  <a:lnTo>
                    <a:pt x="2881003" y="1619957"/>
                  </a:lnTo>
                  <a:lnTo>
                    <a:pt x="2900198" y="1641050"/>
                  </a:lnTo>
                  <a:lnTo>
                    <a:pt x="2917241" y="1656993"/>
                  </a:lnTo>
                  <a:lnTo>
                    <a:pt x="2943943" y="1689122"/>
                  </a:lnTo>
                  <a:lnTo>
                    <a:pt x="2984754" y="1733969"/>
                  </a:lnTo>
                  <a:lnTo>
                    <a:pt x="3013929" y="1773329"/>
                  </a:lnTo>
                  <a:lnTo>
                    <a:pt x="3034087" y="1797584"/>
                  </a:lnTo>
                  <a:lnTo>
                    <a:pt x="3050595" y="1822796"/>
                  </a:lnTo>
                  <a:lnTo>
                    <a:pt x="3078521" y="1860472"/>
                  </a:lnTo>
                  <a:lnTo>
                    <a:pt x="3116645" y="1923676"/>
                  </a:lnTo>
                  <a:lnTo>
                    <a:pt x="3135997" y="1953232"/>
                  </a:lnTo>
                  <a:lnTo>
                    <a:pt x="3134872" y="1953893"/>
                  </a:lnTo>
                  <a:lnTo>
                    <a:pt x="3160589" y="1996527"/>
                  </a:lnTo>
                  <a:cubicBezTo>
                    <a:pt x="3236235" y="2136379"/>
                    <a:pt x="3291760" y="2286150"/>
                    <a:pt x="3319446" y="2432614"/>
                  </a:cubicBezTo>
                  <a:cubicBezTo>
                    <a:pt x="3369101" y="2439798"/>
                    <a:pt x="3423329" y="2458739"/>
                    <a:pt x="3479518" y="2491396"/>
                  </a:cubicBezTo>
                  <a:cubicBezTo>
                    <a:pt x="3736941" y="2639656"/>
                    <a:pt x="3945361" y="3001490"/>
                    <a:pt x="3945361" y="3298664"/>
                  </a:cubicBezTo>
                  <a:cubicBezTo>
                    <a:pt x="3945361" y="3447251"/>
                    <a:pt x="3893257" y="3551752"/>
                    <a:pt x="3808973" y="3600491"/>
                  </a:cubicBezTo>
                  <a:lnTo>
                    <a:pt x="3798425" y="3604458"/>
                  </a:lnTo>
                  <a:lnTo>
                    <a:pt x="3348264" y="3869324"/>
                  </a:lnTo>
                  <a:lnTo>
                    <a:pt x="3282814" y="3427379"/>
                  </a:lnTo>
                  <a:lnTo>
                    <a:pt x="1168598" y="1918601"/>
                  </a:lnTo>
                  <a:cubicBezTo>
                    <a:pt x="868463" y="1745439"/>
                    <a:pt x="617850" y="1354756"/>
                    <a:pt x="559886" y="995075"/>
                  </a:cubicBezTo>
                  <a:lnTo>
                    <a:pt x="552753" y="909487"/>
                  </a:lnTo>
                  <a:lnTo>
                    <a:pt x="497341" y="926665"/>
                  </a:lnTo>
                  <a:cubicBezTo>
                    <a:pt x="391701" y="959365"/>
                    <a:pt x="286061" y="991901"/>
                    <a:pt x="286061" y="991901"/>
                  </a:cubicBezTo>
                  <a:lnTo>
                    <a:pt x="0" y="860448"/>
                  </a:lnTo>
                  <a:lnTo>
                    <a:pt x="736704" y="436658"/>
                  </a:lnTo>
                  <a:lnTo>
                    <a:pt x="736699" y="436733"/>
                  </a:lnTo>
                  <a:lnTo>
                    <a:pt x="756547" y="424954"/>
                  </a:lnTo>
                  <a:lnTo>
                    <a:pt x="614553" y="312555"/>
                  </a:lnTo>
                  <a:lnTo>
                    <a:pt x="615315" y="312106"/>
                  </a:lnTo>
                  <a:lnTo>
                    <a:pt x="613106" y="310358"/>
                  </a:lnTo>
                  <a:lnTo>
                    <a:pt x="1047113" y="54718"/>
                  </a:lnTo>
                  <a:cubicBezTo>
                    <a:pt x="1050376" y="52761"/>
                    <a:pt x="1054292" y="50805"/>
                    <a:pt x="1057555" y="48848"/>
                  </a:cubicBezTo>
                  <a:lnTo>
                    <a:pt x="1064735" y="44283"/>
                  </a:lnTo>
                  <a:lnTo>
                    <a:pt x="1064735" y="44935"/>
                  </a:lnTo>
                  <a:cubicBezTo>
                    <a:pt x="1113683" y="19013"/>
                    <a:pt x="1168872" y="4003"/>
                    <a:pt x="1228925" y="698"/>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62" name="Freeform 56">
              <a:extLst>
                <a:ext uri="{FF2B5EF4-FFF2-40B4-BE49-F238E27FC236}">
                  <a16:creationId xmlns="" xmlns:a14="http://schemas.microsoft.com/office/drawing/2010/main" xmlns:p14="http://schemas.microsoft.com/office/powerpoint/2010/main" xmlns:a16="http://schemas.microsoft.com/office/drawing/2014/main" id="{478EE945-71E1-45D5-93A0-88DDC7EEA27B}"/>
                </a:ext>
              </a:extLst>
            </p:cNvPr>
            <p:cNvSpPr>
              <a:spLocks noChangeArrowheads="1"/>
            </p:cNvSpPr>
            <p:nvPr/>
          </p:nvSpPr>
          <p:spPr bwMode="auto">
            <a:xfrm>
              <a:off x="14104228" y="345638"/>
              <a:ext cx="2384237" cy="2375596"/>
            </a:xfrm>
            <a:custGeom>
              <a:avLst/>
              <a:gdLst>
                <a:gd name="connsiteX0" fmla="*/ 2236666 w 2384237"/>
                <a:gd name="connsiteY0" fmla="*/ 1808829 h 2375596"/>
                <a:gd name="connsiteX1" fmla="*/ 2384237 w 2384237"/>
                <a:gd name="connsiteY1" fmla="*/ 2064788 h 2375596"/>
                <a:gd name="connsiteX2" fmla="*/ 1857942 w 2384237"/>
                <a:gd name="connsiteY2" fmla="*/ 2375596 h 2375596"/>
                <a:gd name="connsiteX3" fmla="*/ 1656174 w 2384237"/>
                <a:gd name="connsiteY3" fmla="*/ 2150979 h 2375596"/>
                <a:gd name="connsiteX4" fmla="*/ 577449 w 2384237"/>
                <a:gd name="connsiteY4" fmla="*/ 0 h 2375596"/>
                <a:gd name="connsiteX5" fmla="*/ 784755 w 2384237"/>
                <a:gd name="connsiteY5" fmla="*/ 86762 h 2375596"/>
                <a:gd name="connsiteX6" fmla="*/ 918163 w 2384237"/>
                <a:gd name="connsiteY6" fmla="*/ 177438 h 2375596"/>
                <a:gd name="connsiteX7" fmla="*/ 324365 w 2384237"/>
                <a:gd name="connsiteY7" fmla="*/ 526444 h 2375596"/>
                <a:gd name="connsiteX8" fmla="*/ 0 w 2384237"/>
                <a:gd name="connsiteY8" fmla="*/ 339220 h 237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37" h="2375596">
                  <a:moveTo>
                    <a:pt x="2236666" y="1808829"/>
                  </a:moveTo>
                  <a:cubicBezTo>
                    <a:pt x="2292821" y="1889796"/>
                    <a:pt x="2343100" y="1975986"/>
                    <a:pt x="2384237" y="2064788"/>
                  </a:cubicBezTo>
                  <a:lnTo>
                    <a:pt x="1857942" y="2375596"/>
                  </a:lnTo>
                  <a:lnTo>
                    <a:pt x="1656174" y="2150979"/>
                  </a:lnTo>
                  <a:close/>
                  <a:moveTo>
                    <a:pt x="577449" y="0"/>
                  </a:moveTo>
                  <a:cubicBezTo>
                    <a:pt x="643499" y="17613"/>
                    <a:pt x="712819" y="45664"/>
                    <a:pt x="784755" y="86762"/>
                  </a:cubicBezTo>
                  <a:cubicBezTo>
                    <a:pt x="830532" y="113508"/>
                    <a:pt x="875002" y="143516"/>
                    <a:pt x="918163" y="177438"/>
                  </a:cubicBezTo>
                  <a:lnTo>
                    <a:pt x="324365" y="526444"/>
                  </a:lnTo>
                  <a:lnTo>
                    <a:pt x="0" y="339220"/>
                  </a:lnTo>
                  <a:close/>
                </a:path>
              </a:pathLst>
            </a:custGeom>
            <a:solidFill>
              <a:schemeClr val="accent2">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3" name="Freeform 64">
              <a:extLst>
                <a:ext uri="{FF2B5EF4-FFF2-40B4-BE49-F238E27FC236}">
                  <a16:creationId xmlns="" xmlns:a14="http://schemas.microsoft.com/office/drawing/2010/main" xmlns:p14="http://schemas.microsoft.com/office/powerpoint/2010/main" xmlns:a16="http://schemas.microsoft.com/office/drawing/2014/main" id="{82D9B32D-1474-4DB8-B763-5F1225367A4C}"/>
                </a:ext>
              </a:extLst>
            </p:cNvPr>
            <p:cNvSpPr>
              <a:spLocks noChangeArrowheads="1"/>
            </p:cNvSpPr>
            <p:nvPr/>
          </p:nvSpPr>
          <p:spPr bwMode="auto">
            <a:xfrm>
              <a:off x="13099002" y="455089"/>
              <a:ext cx="3675266" cy="3856726"/>
            </a:xfrm>
            <a:custGeom>
              <a:avLst/>
              <a:gdLst>
                <a:gd name="T0" fmla="*/ 4915 w 5629"/>
                <a:gd name="T1" fmla="*/ 4029 h 5905"/>
                <a:gd name="T2" fmla="*/ 4915 w 5629"/>
                <a:gd name="T3" fmla="*/ 4029 h 5905"/>
                <a:gd name="T4" fmla="*/ 4671 w 5629"/>
                <a:gd name="T5" fmla="*/ 3939 h 5905"/>
                <a:gd name="T6" fmla="*/ 4671 w 5629"/>
                <a:gd name="T7" fmla="*/ 3939 h 5905"/>
                <a:gd name="T8" fmla="*/ 3646 w 5629"/>
                <a:gd name="T9" fmla="*/ 2421 h 5905"/>
                <a:gd name="T10" fmla="*/ 3646 w 5629"/>
                <a:gd name="T11" fmla="*/ 2421 h 5905"/>
                <a:gd name="T12" fmla="*/ 3227 w 5629"/>
                <a:gd name="T13" fmla="*/ 2279 h 5905"/>
                <a:gd name="T14" fmla="*/ 3227 w 5629"/>
                <a:gd name="T15" fmla="*/ 2279 h 5905"/>
                <a:gd name="T16" fmla="*/ 2044 w 5629"/>
                <a:gd name="T17" fmla="*/ 380 h 5905"/>
                <a:gd name="T18" fmla="*/ 2044 w 5629"/>
                <a:gd name="T19" fmla="*/ 380 h 5905"/>
                <a:gd name="T20" fmla="*/ 854 w 5629"/>
                <a:gd name="T21" fmla="*/ 1067 h 5905"/>
                <a:gd name="T22" fmla="*/ 854 w 5629"/>
                <a:gd name="T23" fmla="*/ 1067 h 5905"/>
                <a:gd name="T24" fmla="*/ 857 w 5629"/>
                <a:gd name="T25" fmla="*/ 1144 h 5905"/>
                <a:gd name="T26" fmla="*/ 857 w 5629"/>
                <a:gd name="T27" fmla="*/ 1144 h 5905"/>
                <a:gd name="T28" fmla="*/ 0 w 5629"/>
                <a:gd name="T29" fmla="*/ 1742 h 5905"/>
                <a:gd name="T30" fmla="*/ 0 w 5629"/>
                <a:gd name="T31" fmla="*/ 1742 h 5905"/>
                <a:gd name="T32" fmla="*/ 950 w 5629"/>
                <a:gd name="T33" fmla="*/ 3388 h 5905"/>
                <a:gd name="T34" fmla="*/ 4915 w 5629"/>
                <a:gd name="T35" fmla="*/ 5677 h 5905"/>
                <a:gd name="T36" fmla="*/ 4915 w 5629"/>
                <a:gd name="T37" fmla="*/ 5677 h 5905"/>
                <a:gd name="T38" fmla="*/ 5628 w 5629"/>
                <a:gd name="T39" fmla="*/ 5265 h 5905"/>
                <a:gd name="T40" fmla="*/ 5628 w 5629"/>
                <a:gd name="T41" fmla="*/ 5265 h 5905"/>
                <a:gd name="T42" fmla="*/ 4915 w 5629"/>
                <a:gd name="T43" fmla="*/ 4029 h 5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29" h="5905">
                  <a:moveTo>
                    <a:pt x="4915" y="4029"/>
                  </a:moveTo>
                  <a:lnTo>
                    <a:pt x="4915" y="4029"/>
                  </a:lnTo>
                  <a:cubicBezTo>
                    <a:pt x="4829" y="3979"/>
                    <a:pt x="4747" y="3950"/>
                    <a:pt x="4671" y="3939"/>
                  </a:cubicBezTo>
                  <a:lnTo>
                    <a:pt x="4671" y="3939"/>
                  </a:lnTo>
                  <a:cubicBezTo>
                    <a:pt x="4557" y="3341"/>
                    <a:pt x="4141" y="2707"/>
                    <a:pt x="3646" y="2421"/>
                  </a:cubicBezTo>
                  <a:lnTo>
                    <a:pt x="3646" y="2421"/>
                  </a:lnTo>
                  <a:cubicBezTo>
                    <a:pt x="3497" y="2335"/>
                    <a:pt x="3356" y="2289"/>
                    <a:pt x="3227" y="2279"/>
                  </a:cubicBezTo>
                  <a:lnTo>
                    <a:pt x="3227" y="2279"/>
                  </a:lnTo>
                  <a:cubicBezTo>
                    <a:pt x="3159" y="1555"/>
                    <a:pt x="2656" y="733"/>
                    <a:pt x="2044" y="380"/>
                  </a:cubicBezTo>
                  <a:lnTo>
                    <a:pt x="2044" y="380"/>
                  </a:lnTo>
                  <a:cubicBezTo>
                    <a:pt x="1387" y="0"/>
                    <a:pt x="854" y="308"/>
                    <a:pt x="854" y="1067"/>
                  </a:cubicBezTo>
                  <a:lnTo>
                    <a:pt x="854" y="1067"/>
                  </a:lnTo>
                  <a:cubicBezTo>
                    <a:pt x="854" y="1092"/>
                    <a:pt x="855" y="1118"/>
                    <a:pt x="857" y="1144"/>
                  </a:cubicBezTo>
                  <a:lnTo>
                    <a:pt x="857" y="1144"/>
                  </a:lnTo>
                  <a:cubicBezTo>
                    <a:pt x="375" y="921"/>
                    <a:pt x="0" y="1173"/>
                    <a:pt x="0" y="1742"/>
                  </a:cubicBezTo>
                  <a:lnTo>
                    <a:pt x="0" y="1742"/>
                  </a:lnTo>
                  <a:cubicBezTo>
                    <a:pt x="0" y="2348"/>
                    <a:pt x="425" y="3085"/>
                    <a:pt x="950" y="3388"/>
                  </a:cubicBezTo>
                  <a:lnTo>
                    <a:pt x="4915" y="5677"/>
                  </a:lnTo>
                  <a:lnTo>
                    <a:pt x="4915" y="5677"/>
                  </a:lnTo>
                  <a:cubicBezTo>
                    <a:pt x="5309" y="5904"/>
                    <a:pt x="5628" y="5720"/>
                    <a:pt x="5628" y="5265"/>
                  </a:cubicBezTo>
                  <a:lnTo>
                    <a:pt x="5628" y="5265"/>
                  </a:lnTo>
                  <a:cubicBezTo>
                    <a:pt x="5628" y="4810"/>
                    <a:pt x="5309" y="4257"/>
                    <a:pt x="4915" y="4029"/>
                  </a:cubicBezTo>
                </a:path>
              </a:pathLst>
            </a:custGeom>
            <a:solidFill>
              <a:schemeClr val="accent2">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64" name="Freeform 58">
              <a:extLst>
                <a:ext uri="{FF2B5EF4-FFF2-40B4-BE49-F238E27FC236}">
                  <a16:creationId xmlns="" xmlns:a14="http://schemas.microsoft.com/office/drawing/2010/main" xmlns:p14="http://schemas.microsoft.com/office/powerpoint/2010/main" xmlns:a16="http://schemas.microsoft.com/office/drawing/2014/main" id="{894C8543-A9C6-4A70-AFFE-F1FBF17B1C80}"/>
                </a:ext>
              </a:extLst>
            </p:cNvPr>
            <p:cNvSpPr>
              <a:spLocks noChangeArrowheads="1"/>
            </p:cNvSpPr>
            <p:nvPr/>
          </p:nvSpPr>
          <p:spPr bwMode="auto">
            <a:xfrm>
              <a:off x="13240135" y="558351"/>
              <a:ext cx="3570922" cy="3582873"/>
            </a:xfrm>
            <a:custGeom>
              <a:avLst/>
              <a:gdLst>
                <a:gd name="connsiteX0" fmla="*/ 232326 w 3570922"/>
                <a:gd name="connsiteY0" fmla="*/ 556197 h 3582873"/>
                <a:gd name="connsiteX1" fmla="*/ 415035 w 3570922"/>
                <a:gd name="connsiteY1" fmla="*/ 592467 h 3582873"/>
                <a:gd name="connsiteX2" fmla="*/ 415035 w 3570922"/>
                <a:gd name="connsiteY2" fmla="*/ 594424 h 3582873"/>
                <a:gd name="connsiteX3" fmla="*/ 416992 w 3570922"/>
                <a:gd name="connsiteY3" fmla="*/ 644639 h 3582873"/>
                <a:gd name="connsiteX4" fmla="*/ 0 w 3570922"/>
                <a:gd name="connsiteY4" fmla="*/ 662247 h 3582873"/>
                <a:gd name="connsiteX5" fmla="*/ 232326 w 3570922"/>
                <a:gd name="connsiteY5" fmla="*/ 556197 h 3582873"/>
                <a:gd name="connsiteX6" fmla="*/ 861169 w 3570922"/>
                <a:gd name="connsiteY6" fmla="*/ 541 h 3582873"/>
                <a:gd name="connsiteX7" fmla="*/ 1230740 w 3570922"/>
                <a:gd name="connsiteY7" fmla="*/ 106286 h 3582873"/>
                <a:gd name="connsiteX8" fmla="*/ 2002530 w 3570922"/>
                <a:gd name="connsiteY8" fmla="*/ 1347457 h 3582873"/>
                <a:gd name="connsiteX9" fmla="*/ 2276117 w 3570922"/>
                <a:gd name="connsiteY9" fmla="*/ 1439566 h 3582873"/>
                <a:gd name="connsiteX10" fmla="*/ 2945394 w 3570922"/>
                <a:gd name="connsiteY10" fmla="*/ 2431196 h 3582873"/>
                <a:gd name="connsiteX11" fmla="*/ 3104061 w 3570922"/>
                <a:gd name="connsiteY11" fmla="*/ 2489989 h 3582873"/>
                <a:gd name="connsiteX12" fmla="*/ 3570922 w 3570922"/>
                <a:gd name="connsiteY12" fmla="*/ 3298057 h 3582873"/>
                <a:gd name="connsiteX13" fmla="*/ 3457961 w 3570922"/>
                <a:gd name="connsiteY13" fmla="*/ 3582873 h 3582873"/>
                <a:gd name="connsiteX14" fmla="*/ 3532398 w 3570922"/>
                <a:gd name="connsiteY14" fmla="*/ 3334639 h 3582873"/>
                <a:gd name="connsiteX15" fmla="*/ 3066843 w 3570922"/>
                <a:gd name="connsiteY15" fmla="*/ 2527224 h 3582873"/>
                <a:gd name="connsiteX16" fmla="*/ 2907522 w 3570922"/>
                <a:gd name="connsiteY16" fmla="*/ 2468431 h 3582873"/>
                <a:gd name="connsiteX17" fmla="*/ 2238246 w 3570922"/>
                <a:gd name="connsiteY17" fmla="*/ 1476801 h 3582873"/>
                <a:gd name="connsiteX18" fmla="*/ 1964659 w 3570922"/>
                <a:gd name="connsiteY18" fmla="*/ 1384039 h 3582873"/>
                <a:gd name="connsiteX19" fmla="*/ 1192216 w 3570922"/>
                <a:gd name="connsiteY19" fmla="*/ 143521 h 3582873"/>
                <a:gd name="connsiteX20" fmla="*/ 587582 w 3570922"/>
                <a:gd name="connsiteY20" fmla="*/ 128496 h 3582873"/>
                <a:gd name="connsiteX21" fmla="*/ 861169 w 3570922"/>
                <a:gd name="connsiteY21" fmla="*/ 541 h 35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0922" h="3582873">
                  <a:moveTo>
                    <a:pt x="232326" y="556197"/>
                  </a:moveTo>
                  <a:cubicBezTo>
                    <a:pt x="288732" y="555264"/>
                    <a:pt x="350186" y="567034"/>
                    <a:pt x="415035" y="592467"/>
                  </a:cubicBezTo>
                  <a:cubicBezTo>
                    <a:pt x="415035" y="592467"/>
                    <a:pt x="415035" y="593119"/>
                    <a:pt x="415035" y="594424"/>
                  </a:cubicBezTo>
                  <a:cubicBezTo>
                    <a:pt x="415035" y="610727"/>
                    <a:pt x="415687" y="627683"/>
                    <a:pt x="416992" y="644639"/>
                  </a:cubicBezTo>
                  <a:cubicBezTo>
                    <a:pt x="248629" y="567686"/>
                    <a:pt x="101148" y="578120"/>
                    <a:pt x="0" y="662247"/>
                  </a:cubicBezTo>
                  <a:cubicBezTo>
                    <a:pt x="58324" y="594587"/>
                    <a:pt x="138315" y="557751"/>
                    <a:pt x="232326" y="556197"/>
                  </a:cubicBezTo>
                  <a:close/>
                  <a:moveTo>
                    <a:pt x="861169" y="541"/>
                  </a:moveTo>
                  <a:cubicBezTo>
                    <a:pt x="971029" y="-4766"/>
                    <a:pt x="1096885" y="28876"/>
                    <a:pt x="1230740" y="106286"/>
                  </a:cubicBezTo>
                  <a:cubicBezTo>
                    <a:pt x="1629041" y="336883"/>
                    <a:pt x="1958129" y="873853"/>
                    <a:pt x="2002530" y="1347457"/>
                  </a:cubicBezTo>
                  <a:cubicBezTo>
                    <a:pt x="2086108" y="1353990"/>
                    <a:pt x="2178827" y="1383386"/>
                    <a:pt x="2276117" y="1439566"/>
                  </a:cubicBezTo>
                  <a:cubicBezTo>
                    <a:pt x="2599329" y="1627048"/>
                    <a:pt x="2870957" y="2040554"/>
                    <a:pt x="2945394" y="2431196"/>
                  </a:cubicBezTo>
                  <a:cubicBezTo>
                    <a:pt x="2995018" y="2439035"/>
                    <a:pt x="3048560" y="2457979"/>
                    <a:pt x="3104061" y="2489989"/>
                  </a:cubicBezTo>
                  <a:cubicBezTo>
                    <a:pt x="3361977" y="2638929"/>
                    <a:pt x="3570922" y="3000175"/>
                    <a:pt x="3570922" y="3298057"/>
                  </a:cubicBezTo>
                  <a:cubicBezTo>
                    <a:pt x="3570922" y="3431319"/>
                    <a:pt x="3527827" y="3528653"/>
                    <a:pt x="3457961" y="3582873"/>
                  </a:cubicBezTo>
                  <a:cubicBezTo>
                    <a:pt x="3504974" y="3525387"/>
                    <a:pt x="3532398" y="3441771"/>
                    <a:pt x="3532398" y="3334639"/>
                  </a:cubicBezTo>
                  <a:cubicBezTo>
                    <a:pt x="3532398" y="3037411"/>
                    <a:pt x="3324106" y="2676164"/>
                    <a:pt x="3066843" y="2527224"/>
                  </a:cubicBezTo>
                  <a:cubicBezTo>
                    <a:pt x="3010689" y="2494561"/>
                    <a:pt x="2957147" y="2475617"/>
                    <a:pt x="2907522" y="2468431"/>
                  </a:cubicBezTo>
                  <a:cubicBezTo>
                    <a:pt x="2833086" y="2077789"/>
                    <a:pt x="2561458" y="1663630"/>
                    <a:pt x="2238246" y="1476801"/>
                  </a:cubicBezTo>
                  <a:cubicBezTo>
                    <a:pt x="2140956" y="1420621"/>
                    <a:pt x="2048890" y="1390572"/>
                    <a:pt x="1964659" y="1384039"/>
                  </a:cubicBezTo>
                  <a:cubicBezTo>
                    <a:pt x="1920258" y="911088"/>
                    <a:pt x="1591823" y="374118"/>
                    <a:pt x="1192216" y="143521"/>
                  </a:cubicBezTo>
                  <a:cubicBezTo>
                    <a:pt x="948012" y="1766"/>
                    <a:pt x="729926" y="6339"/>
                    <a:pt x="587582" y="128496"/>
                  </a:cubicBezTo>
                  <a:cubicBezTo>
                    <a:pt x="657448" y="50107"/>
                    <a:pt x="751310" y="5849"/>
                    <a:pt x="861169" y="541"/>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65" name="Freeform 67">
              <a:extLst>
                <a:ext uri="{FF2B5EF4-FFF2-40B4-BE49-F238E27FC236}">
                  <a16:creationId xmlns="" xmlns:a14="http://schemas.microsoft.com/office/drawing/2010/main" xmlns:p14="http://schemas.microsoft.com/office/powerpoint/2010/main" xmlns:a16="http://schemas.microsoft.com/office/drawing/2014/main" id="{CA2C97AB-3CBB-4F7E-91EB-E461906FE2FF}"/>
                </a:ext>
              </a:extLst>
            </p:cNvPr>
            <p:cNvSpPr>
              <a:spLocks noChangeArrowheads="1"/>
            </p:cNvSpPr>
            <p:nvPr/>
          </p:nvSpPr>
          <p:spPr bwMode="auto">
            <a:xfrm>
              <a:off x="13228616" y="699915"/>
              <a:ext cx="3416039" cy="3410278"/>
            </a:xfrm>
            <a:custGeom>
              <a:avLst/>
              <a:gdLst>
                <a:gd name="T0" fmla="*/ 574 w 5231"/>
                <a:gd name="T1" fmla="*/ 949 h 5220"/>
                <a:gd name="T2" fmla="*/ 871 w 5231"/>
                <a:gd name="T3" fmla="*/ 1087 h 5220"/>
                <a:gd name="T4" fmla="*/ 856 w 5231"/>
                <a:gd name="T5" fmla="*/ 759 h 5220"/>
                <a:gd name="T6" fmla="*/ 856 w 5231"/>
                <a:gd name="T7" fmla="*/ 759 h 5220"/>
                <a:gd name="T8" fmla="*/ 854 w 5231"/>
                <a:gd name="T9" fmla="*/ 691 h 5220"/>
                <a:gd name="T10" fmla="*/ 854 w 5231"/>
                <a:gd name="T11" fmla="*/ 691 h 5220"/>
                <a:gd name="T12" fmla="*/ 1103 w 5231"/>
                <a:gd name="T13" fmla="*/ 93 h 5220"/>
                <a:gd name="T14" fmla="*/ 1103 w 5231"/>
                <a:gd name="T15" fmla="*/ 93 h 5220"/>
                <a:gd name="T16" fmla="*/ 1746 w 5231"/>
                <a:gd name="T17" fmla="*/ 176 h 5220"/>
                <a:gd name="T18" fmla="*/ 1746 w 5231"/>
                <a:gd name="T19" fmla="*/ 176 h 5220"/>
                <a:gd name="T20" fmla="*/ 2829 w 5231"/>
                <a:gd name="T21" fmla="*/ 1922 h 5220"/>
                <a:gd name="T22" fmla="*/ 2845 w 5231"/>
                <a:gd name="T23" fmla="*/ 2089 h 5220"/>
                <a:gd name="T24" fmla="*/ 3013 w 5231"/>
                <a:gd name="T25" fmla="*/ 2101 h 5220"/>
                <a:gd name="T26" fmla="*/ 3013 w 5231"/>
                <a:gd name="T27" fmla="*/ 2101 h 5220"/>
                <a:gd name="T28" fmla="*/ 3347 w 5231"/>
                <a:gd name="T29" fmla="*/ 2218 h 5220"/>
                <a:gd name="T30" fmla="*/ 3347 w 5231"/>
                <a:gd name="T31" fmla="*/ 2218 h 5220"/>
                <a:gd name="T32" fmla="*/ 4276 w 5231"/>
                <a:gd name="T33" fmla="*/ 3600 h 5220"/>
                <a:gd name="T34" fmla="*/ 4302 w 5231"/>
                <a:gd name="T35" fmla="*/ 3738 h 5220"/>
                <a:gd name="T36" fmla="*/ 4441 w 5231"/>
                <a:gd name="T37" fmla="*/ 3760 h 5220"/>
                <a:gd name="T38" fmla="*/ 4441 w 5231"/>
                <a:gd name="T39" fmla="*/ 3760 h 5220"/>
                <a:gd name="T40" fmla="*/ 4616 w 5231"/>
                <a:gd name="T41" fmla="*/ 3825 h 5220"/>
                <a:gd name="T42" fmla="*/ 4616 w 5231"/>
                <a:gd name="T43" fmla="*/ 3825 h 5220"/>
                <a:gd name="T44" fmla="*/ 5230 w 5231"/>
                <a:gd name="T45" fmla="*/ 4889 h 5220"/>
                <a:gd name="T46" fmla="*/ 5230 w 5231"/>
                <a:gd name="T47" fmla="*/ 4889 h 5220"/>
                <a:gd name="T48" fmla="*/ 5121 w 5231"/>
                <a:gd name="T49" fmla="*/ 5179 h 5220"/>
                <a:gd name="T50" fmla="*/ 5121 w 5231"/>
                <a:gd name="T51" fmla="*/ 5179 h 5220"/>
                <a:gd name="T52" fmla="*/ 4815 w 5231"/>
                <a:gd name="T53" fmla="*/ 5129 h 5220"/>
                <a:gd name="T54" fmla="*/ 851 w 5231"/>
                <a:gd name="T55" fmla="*/ 2840 h 5220"/>
                <a:gd name="T56" fmla="*/ 851 w 5231"/>
                <a:gd name="T57" fmla="*/ 2840 h 5220"/>
                <a:gd name="T58" fmla="*/ 0 w 5231"/>
                <a:gd name="T59" fmla="*/ 1366 h 5220"/>
                <a:gd name="T60" fmla="*/ 0 w 5231"/>
                <a:gd name="T61" fmla="*/ 1366 h 5220"/>
                <a:gd name="T62" fmla="*/ 170 w 5231"/>
                <a:gd name="T63" fmla="*/ 929 h 5220"/>
                <a:gd name="T64" fmla="*/ 170 w 5231"/>
                <a:gd name="T65" fmla="*/ 929 h 5220"/>
                <a:gd name="T66" fmla="*/ 327 w 5231"/>
                <a:gd name="T67" fmla="*/ 887 h 5220"/>
                <a:gd name="T68" fmla="*/ 327 w 5231"/>
                <a:gd name="T69" fmla="*/ 887 h 5220"/>
                <a:gd name="T70" fmla="*/ 574 w 5231"/>
                <a:gd name="T71" fmla="*/ 949 h 5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31" h="5220">
                  <a:moveTo>
                    <a:pt x="574" y="949"/>
                  </a:moveTo>
                  <a:lnTo>
                    <a:pt x="871" y="1087"/>
                  </a:lnTo>
                  <a:lnTo>
                    <a:pt x="856" y="759"/>
                  </a:lnTo>
                  <a:lnTo>
                    <a:pt x="856" y="759"/>
                  </a:lnTo>
                  <a:cubicBezTo>
                    <a:pt x="855" y="736"/>
                    <a:pt x="854" y="714"/>
                    <a:pt x="854" y="691"/>
                  </a:cubicBezTo>
                  <a:lnTo>
                    <a:pt x="854" y="691"/>
                  </a:lnTo>
                  <a:cubicBezTo>
                    <a:pt x="854" y="398"/>
                    <a:pt x="943" y="186"/>
                    <a:pt x="1103" y="93"/>
                  </a:cubicBezTo>
                  <a:lnTo>
                    <a:pt x="1103" y="93"/>
                  </a:lnTo>
                  <a:cubicBezTo>
                    <a:pt x="1264" y="0"/>
                    <a:pt x="1492" y="29"/>
                    <a:pt x="1746" y="176"/>
                  </a:cubicBezTo>
                  <a:lnTo>
                    <a:pt x="1746" y="176"/>
                  </a:lnTo>
                  <a:cubicBezTo>
                    <a:pt x="2291" y="491"/>
                    <a:pt x="2767" y="1257"/>
                    <a:pt x="2829" y="1922"/>
                  </a:cubicBezTo>
                  <a:lnTo>
                    <a:pt x="2845" y="2089"/>
                  </a:lnTo>
                  <a:lnTo>
                    <a:pt x="3013" y="2101"/>
                  </a:lnTo>
                  <a:lnTo>
                    <a:pt x="3013" y="2101"/>
                  </a:lnTo>
                  <a:cubicBezTo>
                    <a:pt x="3116" y="2110"/>
                    <a:pt x="3228" y="2148"/>
                    <a:pt x="3347" y="2218"/>
                  </a:cubicBezTo>
                  <a:lnTo>
                    <a:pt x="3347" y="2218"/>
                  </a:lnTo>
                  <a:cubicBezTo>
                    <a:pt x="3781" y="2468"/>
                    <a:pt x="4171" y="3049"/>
                    <a:pt x="4276" y="3600"/>
                  </a:cubicBezTo>
                  <a:lnTo>
                    <a:pt x="4302" y="3738"/>
                  </a:lnTo>
                  <a:lnTo>
                    <a:pt x="4441" y="3760"/>
                  </a:lnTo>
                  <a:lnTo>
                    <a:pt x="4441" y="3760"/>
                  </a:lnTo>
                  <a:cubicBezTo>
                    <a:pt x="4496" y="3768"/>
                    <a:pt x="4555" y="3790"/>
                    <a:pt x="4616" y="3825"/>
                  </a:cubicBezTo>
                  <a:lnTo>
                    <a:pt x="4616" y="3825"/>
                  </a:lnTo>
                  <a:cubicBezTo>
                    <a:pt x="4949" y="4018"/>
                    <a:pt x="5230" y="4505"/>
                    <a:pt x="5230" y="4889"/>
                  </a:cubicBezTo>
                  <a:lnTo>
                    <a:pt x="5230" y="4889"/>
                  </a:lnTo>
                  <a:cubicBezTo>
                    <a:pt x="5230" y="5033"/>
                    <a:pt x="5191" y="5139"/>
                    <a:pt x="5121" y="5179"/>
                  </a:cubicBezTo>
                  <a:lnTo>
                    <a:pt x="5121" y="5179"/>
                  </a:lnTo>
                  <a:cubicBezTo>
                    <a:pt x="5051" y="5219"/>
                    <a:pt x="4940" y="5200"/>
                    <a:pt x="4815" y="5129"/>
                  </a:cubicBezTo>
                  <a:lnTo>
                    <a:pt x="851" y="2840"/>
                  </a:lnTo>
                  <a:lnTo>
                    <a:pt x="851" y="2840"/>
                  </a:lnTo>
                  <a:cubicBezTo>
                    <a:pt x="390" y="2574"/>
                    <a:pt x="0" y="1899"/>
                    <a:pt x="0" y="1366"/>
                  </a:cubicBezTo>
                  <a:lnTo>
                    <a:pt x="0" y="1366"/>
                  </a:lnTo>
                  <a:cubicBezTo>
                    <a:pt x="0" y="1157"/>
                    <a:pt x="62" y="998"/>
                    <a:pt x="170" y="929"/>
                  </a:cubicBezTo>
                  <a:lnTo>
                    <a:pt x="170" y="929"/>
                  </a:lnTo>
                  <a:cubicBezTo>
                    <a:pt x="213" y="901"/>
                    <a:pt x="267" y="887"/>
                    <a:pt x="327" y="887"/>
                  </a:cubicBezTo>
                  <a:lnTo>
                    <a:pt x="327" y="887"/>
                  </a:lnTo>
                  <a:cubicBezTo>
                    <a:pt x="401" y="887"/>
                    <a:pt x="484" y="908"/>
                    <a:pt x="574" y="949"/>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66" name="Freeform 60">
              <a:extLst>
                <a:ext uri="{FF2B5EF4-FFF2-40B4-BE49-F238E27FC236}">
                  <a16:creationId xmlns="" xmlns:a14="http://schemas.microsoft.com/office/drawing/2010/main" xmlns:p14="http://schemas.microsoft.com/office/powerpoint/2010/main" xmlns:a16="http://schemas.microsoft.com/office/drawing/2014/main" id="{03A69F5B-855B-492E-A5C4-0C99939FF1E2}"/>
                </a:ext>
              </a:extLst>
            </p:cNvPr>
            <p:cNvSpPr>
              <a:spLocks noChangeArrowheads="1"/>
            </p:cNvSpPr>
            <p:nvPr/>
          </p:nvSpPr>
          <p:spPr bwMode="auto">
            <a:xfrm>
              <a:off x="14400346" y="1985294"/>
              <a:ext cx="766265" cy="957723"/>
            </a:xfrm>
            <a:custGeom>
              <a:avLst/>
              <a:gdLst>
                <a:gd name="connsiteX0" fmla="*/ 368972 w 766265"/>
                <a:gd name="connsiteY0" fmla="*/ 207 h 957723"/>
                <a:gd name="connsiteX1" fmla="*/ 412710 w 766265"/>
                <a:gd name="connsiteY1" fmla="*/ 36556 h 957723"/>
                <a:gd name="connsiteX2" fmla="*/ 759672 w 766265"/>
                <a:gd name="connsiteY2" fmla="*/ 671010 h 957723"/>
                <a:gd name="connsiteX3" fmla="*/ 754619 w 766265"/>
                <a:gd name="connsiteY3" fmla="*/ 709470 h 957723"/>
                <a:gd name="connsiteX4" fmla="*/ 753720 w 766265"/>
                <a:gd name="connsiteY4" fmla="*/ 709232 h 957723"/>
                <a:gd name="connsiteX5" fmla="*/ 688918 w 766265"/>
                <a:gd name="connsiteY5" fmla="*/ 741706 h 957723"/>
                <a:gd name="connsiteX6" fmla="*/ 655029 w 766265"/>
                <a:gd name="connsiteY6" fmla="*/ 655752 h 957723"/>
                <a:gd name="connsiteX7" fmla="*/ 575675 w 766265"/>
                <a:gd name="connsiteY7" fmla="*/ 609233 h 957723"/>
                <a:gd name="connsiteX8" fmla="*/ 574650 w 766265"/>
                <a:gd name="connsiteY8" fmla="*/ 902355 h 957723"/>
                <a:gd name="connsiteX9" fmla="*/ 566050 w 766265"/>
                <a:gd name="connsiteY9" fmla="*/ 923458 h 957723"/>
                <a:gd name="connsiteX10" fmla="*/ 563891 w 766265"/>
                <a:gd name="connsiteY10" fmla="*/ 923306 h 957723"/>
                <a:gd name="connsiteX11" fmla="*/ 495965 w 766265"/>
                <a:gd name="connsiteY11" fmla="*/ 957723 h 957723"/>
                <a:gd name="connsiteX12" fmla="*/ 496455 w 766265"/>
                <a:gd name="connsiteY12" fmla="*/ 893295 h 957723"/>
                <a:gd name="connsiteX13" fmla="*/ 220798 w 766265"/>
                <a:gd name="connsiteY13" fmla="*/ 730917 h 957723"/>
                <a:gd name="connsiteX14" fmla="*/ 190655 w 766265"/>
                <a:gd name="connsiteY14" fmla="*/ 676607 h 957723"/>
                <a:gd name="connsiteX15" fmla="*/ 191680 w 766265"/>
                <a:gd name="connsiteY15" fmla="*/ 383365 h 957723"/>
                <a:gd name="connsiteX16" fmla="*/ 26543 w 766265"/>
                <a:gd name="connsiteY16" fmla="*/ 285899 h 957723"/>
                <a:gd name="connsiteX17" fmla="*/ 6287 w 766265"/>
                <a:gd name="connsiteY17" fmla="*/ 227806 h 957723"/>
                <a:gd name="connsiteX18" fmla="*/ 305473 w 766265"/>
                <a:gd name="connsiteY18" fmla="*/ 35075 h 957723"/>
                <a:gd name="connsiteX19" fmla="*/ 288583 w 766265"/>
                <a:gd name="connsiteY19" fmla="*/ 34759 h 957723"/>
                <a:gd name="connsiteX20" fmla="*/ 355716 w 766265"/>
                <a:gd name="connsiteY20" fmla="*/ 2115 h 957723"/>
                <a:gd name="connsiteX21" fmla="*/ 355739 w 766265"/>
                <a:gd name="connsiteY21" fmla="*/ 2694 h 957723"/>
                <a:gd name="connsiteX22" fmla="*/ 355863 w 766265"/>
                <a:gd name="connsiteY22" fmla="*/ 2614 h 957723"/>
                <a:gd name="connsiteX23" fmla="*/ 368972 w 766265"/>
                <a:gd name="connsiteY23" fmla="*/ 207 h 9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265" h="957723">
                  <a:moveTo>
                    <a:pt x="368972" y="207"/>
                  </a:moveTo>
                  <a:cubicBezTo>
                    <a:pt x="383551" y="2043"/>
                    <a:pt x="401438" y="15995"/>
                    <a:pt x="412710" y="36556"/>
                  </a:cubicBezTo>
                  <a:lnTo>
                    <a:pt x="759672" y="671010"/>
                  </a:lnTo>
                  <a:cubicBezTo>
                    <a:pt x="770944" y="691082"/>
                    <a:pt x="766778" y="707848"/>
                    <a:pt x="754619" y="709470"/>
                  </a:cubicBezTo>
                  <a:lnTo>
                    <a:pt x="753720" y="709232"/>
                  </a:lnTo>
                  <a:lnTo>
                    <a:pt x="688918" y="741706"/>
                  </a:lnTo>
                  <a:lnTo>
                    <a:pt x="655029" y="655752"/>
                  </a:lnTo>
                  <a:lnTo>
                    <a:pt x="575675" y="609233"/>
                  </a:lnTo>
                  <a:lnTo>
                    <a:pt x="574650" y="902355"/>
                  </a:lnTo>
                  <a:cubicBezTo>
                    <a:pt x="574650" y="912498"/>
                    <a:pt x="571374" y="919859"/>
                    <a:pt x="566050" y="923458"/>
                  </a:cubicBezTo>
                  <a:lnTo>
                    <a:pt x="563891" y="923306"/>
                  </a:lnTo>
                  <a:lnTo>
                    <a:pt x="495965" y="957723"/>
                  </a:lnTo>
                  <a:lnTo>
                    <a:pt x="496455" y="893295"/>
                  </a:lnTo>
                  <a:lnTo>
                    <a:pt x="220798" y="730917"/>
                  </a:lnTo>
                  <a:cubicBezTo>
                    <a:pt x="204416" y="721757"/>
                    <a:pt x="190655" y="696892"/>
                    <a:pt x="190655" y="676607"/>
                  </a:cubicBezTo>
                  <a:lnTo>
                    <a:pt x="191680" y="383365"/>
                  </a:lnTo>
                  <a:lnTo>
                    <a:pt x="26543" y="285899"/>
                  </a:lnTo>
                  <a:cubicBezTo>
                    <a:pt x="3673" y="272192"/>
                    <a:pt x="-8088" y="236945"/>
                    <a:pt x="6287" y="227806"/>
                  </a:cubicBezTo>
                  <a:lnTo>
                    <a:pt x="305473" y="35075"/>
                  </a:lnTo>
                  <a:lnTo>
                    <a:pt x="288583" y="34759"/>
                  </a:lnTo>
                  <a:lnTo>
                    <a:pt x="355716" y="2115"/>
                  </a:lnTo>
                  <a:lnTo>
                    <a:pt x="355739" y="2694"/>
                  </a:lnTo>
                  <a:lnTo>
                    <a:pt x="355863" y="2614"/>
                  </a:lnTo>
                  <a:cubicBezTo>
                    <a:pt x="359620" y="330"/>
                    <a:pt x="364112" y="-405"/>
                    <a:pt x="368972" y="207"/>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67" name="Freeform 61">
              <a:extLst>
                <a:ext uri="{FF2B5EF4-FFF2-40B4-BE49-F238E27FC236}">
                  <a16:creationId xmlns="" xmlns:a14="http://schemas.microsoft.com/office/drawing/2010/main" xmlns:p14="http://schemas.microsoft.com/office/powerpoint/2010/main" xmlns:a16="http://schemas.microsoft.com/office/drawing/2014/main" id="{6D6E3308-5ABE-4F99-AE0C-0E728C7C40E5}"/>
                </a:ext>
              </a:extLst>
            </p:cNvPr>
            <p:cNvSpPr>
              <a:spLocks noChangeArrowheads="1"/>
            </p:cNvSpPr>
            <p:nvPr/>
          </p:nvSpPr>
          <p:spPr bwMode="auto">
            <a:xfrm>
              <a:off x="14331437" y="2020187"/>
              <a:ext cx="766046" cy="925374"/>
            </a:xfrm>
            <a:custGeom>
              <a:avLst/>
              <a:gdLst>
                <a:gd name="connsiteX0" fmla="*/ 368753 w 766046"/>
                <a:gd name="connsiteY0" fmla="*/ 146 h 925374"/>
                <a:gd name="connsiteX1" fmla="*/ 412491 w 766046"/>
                <a:gd name="connsiteY1" fmla="*/ 36188 h 925374"/>
                <a:gd name="connsiteX2" fmla="*/ 759453 w 766046"/>
                <a:gd name="connsiteY2" fmla="*/ 670071 h 925374"/>
                <a:gd name="connsiteX3" fmla="*/ 739851 w 766046"/>
                <a:gd name="connsiteY3" fmla="*/ 705287 h 925374"/>
                <a:gd name="connsiteX4" fmla="*/ 575457 w 766046"/>
                <a:gd name="connsiteY4" fmla="*/ 608526 h 925374"/>
                <a:gd name="connsiteX5" fmla="*/ 574430 w 766046"/>
                <a:gd name="connsiteY5" fmla="*/ 902058 h 925374"/>
                <a:gd name="connsiteX6" fmla="*/ 544942 w 766046"/>
                <a:gd name="connsiteY6" fmla="*/ 921014 h 925374"/>
                <a:gd name="connsiteX7" fmla="*/ 220578 w 766046"/>
                <a:gd name="connsiteY7" fmla="*/ 730797 h 925374"/>
                <a:gd name="connsiteX8" fmla="*/ 191090 w 766046"/>
                <a:gd name="connsiteY8" fmla="*/ 675889 h 925374"/>
                <a:gd name="connsiteX9" fmla="*/ 191604 w 766046"/>
                <a:gd name="connsiteY9" fmla="*/ 382590 h 925374"/>
                <a:gd name="connsiteX10" fmla="*/ 26324 w 766046"/>
                <a:gd name="connsiteY10" fmla="*/ 285307 h 925374"/>
                <a:gd name="connsiteX11" fmla="*/ 6721 w 766046"/>
                <a:gd name="connsiteY11" fmla="*/ 227266 h 925374"/>
                <a:gd name="connsiteX12" fmla="*/ 355644 w 766046"/>
                <a:gd name="connsiteY12" fmla="*/ 2928 h 925374"/>
                <a:gd name="connsiteX13" fmla="*/ 368753 w 766046"/>
                <a:gd name="connsiteY13" fmla="*/ 146 h 9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046" h="925374">
                  <a:moveTo>
                    <a:pt x="368753" y="146"/>
                  </a:moveTo>
                  <a:cubicBezTo>
                    <a:pt x="383332" y="1705"/>
                    <a:pt x="401219" y="15645"/>
                    <a:pt x="412491" y="36188"/>
                  </a:cubicBezTo>
                  <a:lnTo>
                    <a:pt x="759453" y="670071"/>
                  </a:lnTo>
                  <a:cubicBezTo>
                    <a:pt x="774482" y="696809"/>
                    <a:pt x="762067" y="718330"/>
                    <a:pt x="739851" y="705287"/>
                  </a:cubicBezTo>
                  <a:lnTo>
                    <a:pt x="575457" y="608526"/>
                  </a:lnTo>
                  <a:lnTo>
                    <a:pt x="574430" y="902058"/>
                  </a:lnTo>
                  <a:cubicBezTo>
                    <a:pt x="574430" y="922321"/>
                    <a:pt x="561325" y="931472"/>
                    <a:pt x="544942" y="921014"/>
                  </a:cubicBezTo>
                  <a:lnTo>
                    <a:pt x="220578" y="730797"/>
                  </a:lnTo>
                  <a:cubicBezTo>
                    <a:pt x="203541" y="720992"/>
                    <a:pt x="190435" y="696153"/>
                    <a:pt x="191090" y="675889"/>
                  </a:cubicBezTo>
                  <a:lnTo>
                    <a:pt x="191604" y="382590"/>
                  </a:lnTo>
                  <a:lnTo>
                    <a:pt x="26324" y="285307"/>
                  </a:lnTo>
                  <a:cubicBezTo>
                    <a:pt x="3454" y="272264"/>
                    <a:pt x="-8307" y="237048"/>
                    <a:pt x="6721" y="227266"/>
                  </a:cubicBezTo>
                  <a:lnTo>
                    <a:pt x="355644" y="2928"/>
                  </a:lnTo>
                  <a:cubicBezTo>
                    <a:pt x="359401" y="483"/>
                    <a:pt x="363893" y="-373"/>
                    <a:pt x="368753" y="146"/>
                  </a:cubicBezTo>
                  <a:close/>
                </a:path>
              </a:pathLst>
            </a:custGeom>
            <a:solidFill>
              <a:schemeClr val="accent2">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8" name="Freeform 62">
              <a:extLst>
                <a:ext uri="{FF2B5EF4-FFF2-40B4-BE49-F238E27FC236}">
                  <a16:creationId xmlns="" xmlns:a14="http://schemas.microsoft.com/office/drawing/2010/main" xmlns:p14="http://schemas.microsoft.com/office/powerpoint/2010/main" xmlns:a16="http://schemas.microsoft.com/office/drawing/2014/main" id="{FD6668D3-292A-4826-9B15-4AFD8071417C}"/>
                </a:ext>
              </a:extLst>
            </p:cNvPr>
            <p:cNvSpPr>
              <a:spLocks noChangeArrowheads="1"/>
            </p:cNvSpPr>
            <p:nvPr/>
          </p:nvSpPr>
          <p:spPr bwMode="auto">
            <a:xfrm>
              <a:off x="14187757" y="3289171"/>
              <a:ext cx="1258042" cy="765428"/>
            </a:xfrm>
            <a:custGeom>
              <a:avLst/>
              <a:gdLst>
                <a:gd name="connsiteX0" fmla="*/ 1201862 w 1258042"/>
                <a:gd name="connsiteY0" fmla="*/ 682370 h 765428"/>
                <a:gd name="connsiteX1" fmla="*/ 1224919 w 1258042"/>
                <a:gd name="connsiteY1" fmla="*/ 684573 h 765428"/>
                <a:gd name="connsiteX2" fmla="*/ 1258042 w 1258042"/>
                <a:gd name="connsiteY2" fmla="*/ 742025 h 765428"/>
                <a:gd name="connsiteX3" fmla="*/ 1224919 w 1258042"/>
                <a:gd name="connsiteY3" fmla="*/ 760958 h 765428"/>
                <a:gd name="connsiteX4" fmla="*/ 1192445 w 1258042"/>
                <a:gd name="connsiteY4" fmla="*/ 704159 h 765428"/>
                <a:gd name="connsiteX5" fmla="*/ 1201862 w 1258042"/>
                <a:gd name="connsiteY5" fmla="*/ 682370 h 765428"/>
                <a:gd name="connsiteX6" fmla="*/ 9661 w 1258042"/>
                <a:gd name="connsiteY6" fmla="*/ 2211 h 765428"/>
                <a:gd name="connsiteX7" fmla="*/ 32474 w 1258042"/>
                <a:gd name="connsiteY7" fmla="*/ 4169 h 765428"/>
                <a:gd name="connsiteX8" fmla="*/ 65597 w 1258042"/>
                <a:gd name="connsiteY8" fmla="*/ 61621 h 765428"/>
                <a:gd name="connsiteX9" fmla="*/ 32474 w 1258042"/>
                <a:gd name="connsiteY9" fmla="*/ 80555 h 765428"/>
                <a:gd name="connsiteX10" fmla="*/ 0 w 1258042"/>
                <a:gd name="connsiteY10" fmla="*/ 23755 h 765428"/>
                <a:gd name="connsiteX11" fmla="*/ 9661 w 1258042"/>
                <a:gd name="connsiteY11" fmla="*/ 2211 h 76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042" h="765428">
                  <a:moveTo>
                    <a:pt x="1201862" y="682370"/>
                  </a:moveTo>
                  <a:cubicBezTo>
                    <a:pt x="1207708" y="678860"/>
                    <a:pt x="1215826" y="679350"/>
                    <a:pt x="1224919" y="684573"/>
                  </a:cubicBezTo>
                  <a:cubicBezTo>
                    <a:pt x="1243753" y="695019"/>
                    <a:pt x="1258042" y="721134"/>
                    <a:pt x="1258042" y="742025"/>
                  </a:cubicBezTo>
                  <a:cubicBezTo>
                    <a:pt x="1258042" y="762917"/>
                    <a:pt x="1243753" y="771404"/>
                    <a:pt x="1224919" y="760958"/>
                  </a:cubicBezTo>
                  <a:cubicBezTo>
                    <a:pt x="1206733" y="750513"/>
                    <a:pt x="1192445" y="724398"/>
                    <a:pt x="1192445" y="704159"/>
                  </a:cubicBezTo>
                  <a:cubicBezTo>
                    <a:pt x="1192445" y="693387"/>
                    <a:pt x="1196017" y="685879"/>
                    <a:pt x="1201862" y="682370"/>
                  </a:cubicBezTo>
                  <a:close/>
                  <a:moveTo>
                    <a:pt x="9661" y="2211"/>
                  </a:moveTo>
                  <a:cubicBezTo>
                    <a:pt x="15588" y="-1217"/>
                    <a:pt x="23706" y="-727"/>
                    <a:pt x="32474" y="4169"/>
                  </a:cubicBezTo>
                  <a:cubicBezTo>
                    <a:pt x="51308" y="15268"/>
                    <a:pt x="65597" y="40730"/>
                    <a:pt x="65597" y="61621"/>
                  </a:cubicBezTo>
                  <a:cubicBezTo>
                    <a:pt x="65597" y="82513"/>
                    <a:pt x="51308" y="91653"/>
                    <a:pt x="32474" y="80555"/>
                  </a:cubicBezTo>
                  <a:cubicBezTo>
                    <a:pt x="14938" y="70109"/>
                    <a:pt x="0" y="44647"/>
                    <a:pt x="0" y="23755"/>
                  </a:cubicBezTo>
                  <a:cubicBezTo>
                    <a:pt x="0" y="12983"/>
                    <a:pt x="3735" y="5638"/>
                    <a:pt x="9661" y="2211"/>
                  </a:cubicBezTo>
                  <a:close/>
                </a:path>
              </a:pathLst>
            </a:custGeom>
            <a:solidFill>
              <a:schemeClr val="accent2">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9" name="Freeform 77">
              <a:extLst>
                <a:ext uri="{FF2B5EF4-FFF2-40B4-BE49-F238E27FC236}">
                  <a16:creationId xmlns="" xmlns:a14="http://schemas.microsoft.com/office/drawing/2010/main" xmlns:p14="http://schemas.microsoft.com/office/powerpoint/2010/main" xmlns:a16="http://schemas.microsoft.com/office/drawing/2014/main" id="{F56D016F-A395-459C-9B96-9983AD7E84B4}"/>
                </a:ext>
              </a:extLst>
            </p:cNvPr>
            <p:cNvSpPr>
              <a:spLocks noChangeArrowheads="1"/>
            </p:cNvSpPr>
            <p:nvPr/>
          </p:nvSpPr>
          <p:spPr bwMode="auto">
            <a:xfrm>
              <a:off x="11745261" y="7120109"/>
              <a:ext cx="2724766" cy="1564005"/>
            </a:xfrm>
            <a:custGeom>
              <a:avLst/>
              <a:gdLst>
                <a:gd name="T0" fmla="*/ 2400 w 4173"/>
                <a:gd name="T1" fmla="*/ 2344 h 2393"/>
                <a:gd name="T2" fmla="*/ 85 w 4173"/>
                <a:gd name="T3" fmla="*/ 1023 h 2393"/>
                <a:gd name="T4" fmla="*/ 85 w 4173"/>
                <a:gd name="T5" fmla="*/ 1023 h 2393"/>
                <a:gd name="T6" fmla="*/ 108 w 4173"/>
                <a:gd name="T7" fmla="*/ 832 h 2393"/>
                <a:gd name="T8" fmla="*/ 1440 w 4173"/>
                <a:gd name="T9" fmla="*/ 62 h 2393"/>
                <a:gd name="T10" fmla="*/ 1440 w 4173"/>
                <a:gd name="T11" fmla="*/ 62 h 2393"/>
                <a:gd name="T12" fmla="*/ 1771 w 4173"/>
                <a:gd name="T13" fmla="*/ 48 h 2393"/>
                <a:gd name="T14" fmla="*/ 4087 w 4173"/>
                <a:gd name="T15" fmla="*/ 1369 h 2393"/>
                <a:gd name="T16" fmla="*/ 4087 w 4173"/>
                <a:gd name="T17" fmla="*/ 1369 h 2393"/>
                <a:gd name="T18" fmla="*/ 4064 w 4173"/>
                <a:gd name="T19" fmla="*/ 1560 h 2393"/>
                <a:gd name="T20" fmla="*/ 2731 w 4173"/>
                <a:gd name="T21" fmla="*/ 2330 h 2393"/>
                <a:gd name="T22" fmla="*/ 2731 w 4173"/>
                <a:gd name="T23" fmla="*/ 2330 h 2393"/>
                <a:gd name="T24" fmla="*/ 2400 w 4173"/>
                <a:gd name="T25" fmla="*/ 2344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3" h="2393">
                  <a:moveTo>
                    <a:pt x="2400" y="2344"/>
                  </a:moveTo>
                  <a:lnTo>
                    <a:pt x="85" y="1023"/>
                  </a:lnTo>
                  <a:lnTo>
                    <a:pt x="85" y="1023"/>
                  </a:lnTo>
                  <a:cubicBezTo>
                    <a:pt x="0" y="973"/>
                    <a:pt x="10" y="888"/>
                    <a:pt x="108" y="832"/>
                  </a:cubicBezTo>
                  <a:lnTo>
                    <a:pt x="1440" y="62"/>
                  </a:lnTo>
                  <a:lnTo>
                    <a:pt x="1440" y="62"/>
                  </a:lnTo>
                  <a:cubicBezTo>
                    <a:pt x="1538" y="5"/>
                    <a:pt x="1686" y="0"/>
                    <a:pt x="1771" y="48"/>
                  </a:cubicBezTo>
                  <a:lnTo>
                    <a:pt x="4087" y="1369"/>
                  </a:lnTo>
                  <a:lnTo>
                    <a:pt x="4087" y="1369"/>
                  </a:lnTo>
                  <a:cubicBezTo>
                    <a:pt x="4172" y="1418"/>
                    <a:pt x="4162" y="1504"/>
                    <a:pt x="4064" y="1560"/>
                  </a:cubicBezTo>
                  <a:lnTo>
                    <a:pt x="2731" y="2330"/>
                  </a:lnTo>
                  <a:lnTo>
                    <a:pt x="2731" y="2330"/>
                  </a:lnTo>
                  <a:cubicBezTo>
                    <a:pt x="2633" y="2387"/>
                    <a:pt x="2485" y="2392"/>
                    <a:pt x="2400" y="234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70" name="Freeform 78">
              <a:extLst>
                <a:ext uri="{FF2B5EF4-FFF2-40B4-BE49-F238E27FC236}">
                  <a16:creationId xmlns="" xmlns:a14="http://schemas.microsoft.com/office/drawing/2010/main" xmlns:p14="http://schemas.microsoft.com/office/powerpoint/2010/main" xmlns:a16="http://schemas.microsoft.com/office/drawing/2014/main" id="{690E1C01-1D91-49B9-8D82-E3EEEBF59E0F}"/>
                </a:ext>
              </a:extLst>
            </p:cNvPr>
            <p:cNvSpPr>
              <a:spLocks noChangeArrowheads="1"/>
            </p:cNvSpPr>
            <p:nvPr/>
          </p:nvSpPr>
          <p:spPr bwMode="auto">
            <a:xfrm>
              <a:off x="11664613" y="3640703"/>
              <a:ext cx="2886063" cy="4746738"/>
            </a:xfrm>
            <a:custGeom>
              <a:avLst/>
              <a:gdLst>
                <a:gd name="T0" fmla="*/ 4416 w 4420"/>
                <a:gd name="T1" fmla="*/ 6252 h 7268"/>
                <a:gd name="T2" fmla="*/ 4416 w 4420"/>
                <a:gd name="T3" fmla="*/ 6252 h 7268"/>
                <a:gd name="T4" fmla="*/ 4416 w 4420"/>
                <a:gd name="T5" fmla="*/ 844 h 7268"/>
                <a:gd name="T6" fmla="*/ 2266 w 4420"/>
                <a:gd name="T7" fmla="*/ 281 h 7268"/>
                <a:gd name="T8" fmla="*/ 1869 w 4420"/>
                <a:gd name="T9" fmla="*/ 53 h 7268"/>
                <a:gd name="T10" fmla="*/ 1869 w 4420"/>
                <a:gd name="T11" fmla="*/ 53 h 7268"/>
                <a:gd name="T12" fmla="*/ 1515 w 4420"/>
                <a:gd name="T13" fmla="*/ 67 h 7268"/>
                <a:gd name="T14" fmla="*/ 1146 w 4420"/>
                <a:gd name="T15" fmla="*/ 281 h 7268"/>
                <a:gd name="T16" fmla="*/ 0 w 4420"/>
                <a:gd name="T17" fmla="*/ 280 h 7268"/>
                <a:gd name="T18" fmla="*/ 339 w 4420"/>
                <a:gd name="T19" fmla="*/ 5500 h 7268"/>
                <a:gd name="T20" fmla="*/ 339 w 4420"/>
                <a:gd name="T21" fmla="*/ 5500 h 7268"/>
                <a:gd name="T22" fmla="*/ 400 w 4420"/>
                <a:gd name="T23" fmla="*/ 5595 h 7268"/>
                <a:gd name="T24" fmla="*/ 2545 w 4420"/>
                <a:gd name="T25" fmla="*/ 7214 h 7268"/>
                <a:gd name="T26" fmla="*/ 2545 w 4420"/>
                <a:gd name="T27" fmla="*/ 7214 h 7268"/>
                <a:gd name="T28" fmla="*/ 2900 w 4420"/>
                <a:gd name="T29" fmla="*/ 7200 h 7268"/>
                <a:gd name="T30" fmla="*/ 4330 w 4420"/>
                <a:gd name="T31" fmla="*/ 6374 h 7268"/>
                <a:gd name="T32" fmla="*/ 4330 w 4420"/>
                <a:gd name="T33" fmla="*/ 6374 h 7268"/>
                <a:gd name="T34" fmla="*/ 4416 w 4420"/>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0" h="7268">
                  <a:moveTo>
                    <a:pt x="4416" y="6252"/>
                  </a:moveTo>
                  <a:lnTo>
                    <a:pt x="4416" y="6252"/>
                  </a:lnTo>
                  <a:lnTo>
                    <a:pt x="4416" y="844"/>
                  </a:lnTo>
                  <a:lnTo>
                    <a:pt x="2266" y="281"/>
                  </a:lnTo>
                  <a:lnTo>
                    <a:pt x="1869" y="53"/>
                  </a:lnTo>
                  <a:lnTo>
                    <a:pt x="1869" y="53"/>
                  </a:lnTo>
                  <a:cubicBezTo>
                    <a:pt x="1779" y="0"/>
                    <a:pt x="1620" y="7"/>
                    <a:pt x="1515" y="67"/>
                  </a:cubicBezTo>
                  <a:lnTo>
                    <a:pt x="1146" y="281"/>
                  </a:lnTo>
                  <a:lnTo>
                    <a:pt x="0" y="280"/>
                  </a:lnTo>
                  <a:lnTo>
                    <a:pt x="339" y="5500"/>
                  </a:lnTo>
                  <a:lnTo>
                    <a:pt x="339" y="5500"/>
                  </a:lnTo>
                  <a:cubicBezTo>
                    <a:pt x="337" y="5536"/>
                    <a:pt x="357" y="5570"/>
                    <a:pt x="400" y="5595"/>
                  </a:cubicBezTo>
                  <a:lnTo>
                    <a:pt x="2545" y="7214"/>
                  </a:lnTo>
                  <a:lnTo>
                    <a:pt x="2545" y="7214"/>
                  </a:lnTo>
                  <a:cubicBezTo>
                    <a:pt x="2636" y="7267"/>
                    <a:pt x="2795" y="7260"/>
                    <a:pt x="2900" y="7200"/>
                  </a:cubicBezTo>
                  <a:lnTo>
                    <a:pt x="4330" y="6374"/>
                  </a:lnTo>
                  <a:lnTo>
                    <a:pt x="4330" y="6374"/>
                  </a:lnTo>
                  <a:cubicBezTo>
                    <a:pt x="4390" y="6339"/>
                    <a:pt x="4419" y="6294"/>
                    <a:pt x="4416" y="6252"/>
                  </a:cubicBezTo>
                </a:path>
              </a:pathLst>
            </a:custGeom>
            <a:solidFill>
              <a:schemeClr val="accent3">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71" name="Freeform 79">
              <a:extLst>
                <a:ext uri="{FF2B5EF4-FFF2-40B4-BE49-F238E27FC236}">
                  <a16:creationId xmlns="" xmlns:a14="http://schemas.microsoft.com/office/drawing/2010/main" xmlns:p14="http://schemas.microsoft.com/office/powerpoint/2010/main" xmlns:a16="http://schemas.microsoft.com/office/drawing/2014/main" id="{D629A38F-8DD4-40F1-BBF9-26BDDBE8888A}"/>
                </a:ext>
              </a:extLst>
            </p:cNvPr>
            <p:cNvSpPr>
              <a:spLocks noChangeArrowheads="1"/>
            </p:cNvSpPr>
            <p:nvPr/>
          </p:nvSpPr>
          <p:spPr bwMode="auto">
            <a:xfrm>
              <a:off x="11664613" y="3652224"/>
              <a:ext cx="1788667" cy="4723696"/>
            </a:xfrm>
            <a:custGeom>
              <a:avLst/>
              <a:gdLst>
                <a:gd name="T0" fmla="*/ 1708 w 2739"/>
                <a:gd name="T1" fmla="*/ 0 h 7234"/>
                <a:gd name="T2" fmla="*/ 1708 w 2739"/>
                <a:gd name="T3" fmla="*/ 0 h 7234"/>
                <a:gd name="T4" fmla="*/ 1518 w 2739"/>
                <a:gd name="T5" fmla="*/ 49 h 7234"/>
                <a:gd name="T6" fmla="*/ 1149 w 2739"/>
                <a:gd name="T7" fmla="*/ 263 h 7234"/>
                <a:gd name="T8" fmla="*/ 3 w 2739"/>
                <a:gd name="T9" fmla="*/ 262 h 7234"/>
                <a:gd name="T10" fmla="*/ 3 w 2739"/>
                <a:gd name="T11" fmla="*/ 5684 h 7234"/>
                <a:gd name="T12" fmla="*/ 3 w 2739"/>
                <a:gd name="T13" fmla="*/ 5684 h 7234"/>
                <a:gd name="T14" fmla="*/ 64 w 2739"/>
                <a:gd name="T15" fmla="*/ 5779 h 7234"/>
                <a:gd name="T16" fmla="*/ 2548 w 2739"/>
                <a:gd name="T17" fmla="*/ 7196 h 7234"/>
                <a:gd name="T18" fmla="*/ 2548 w 2739"/>
                <a:gd name="T19" fmla="*/ 7196 h 7234"/>
                <a:gd name="T20" fmla="*/ 2712 w 2739"/>
                <a:gd name="T21" fmla="*/ 7232 h 7234"/>
                <a:gd name="T22" fmla="*/ 2738 w 2739"/>
                <a:gd name="T23" fmla="*/ 1776 h 7234"/>
                <a:gd name="T24" fmla="*/ 1708 w 2739"/>
                <a:gd name="T25" fmla="*/ 0 h 7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9" h="7234">
                  <a:moveTo>
                    <a:pt x="1708" y="0"/>
                  </a:moveTo>
                  <a:lnTo>
                    <a:pt x="1708" y="0"/>
                  </a:lnTo>
                  <a:cubicBezTo>
                    <a:pt x="1642" y="1"/>
                    <a:pt x="1573" y="18"/>
                    <a:pt x="1518" y="49"/>
                  </a:cubicBezTo>
                  <a:lnTo>
                    <a:pt x="1149" y="263"/>
                  </a:lnTo>
                  <a:lnTo>
                    <a:pt x="3" y="262"/>
                  </a:lnTo>
                  <a:lnTo>
                    <a:pt x="3" y="5684"/>
                  </a:lnTo>
                  <a:lnTo>
                    <a:pt x="3" y="5684"/>
                  </a:lnTo>
                  <a:cubicBezTo>
                    <a:pt x="0" y="5720"/>
                    <a:pt x="20" y="5754"/>
                    <a:pt x="64" y="5779"/>
                  </a:cubicBezTo>
                  <a:lnTo>
                    <a:pt x="2548" y="7196"/>
                  </a:lnTo>
                  <a:lnTo>
                    <a:pt x="2548" y="7196"/>
                  </a:lnTo>
                  <a:cubicBezTo>
                    <a:pt x="2592" y="7222"/>
                    <a:pt x="2651" y="7233"/>
                    <a:pt x="2712" y="7232"/>
                  </a:cubicBezTo>
                  <a:lnTo>
                    <a:pt x="2738" y="1776"/>
                  </a:lnTo>
                  <a:lnTo>
                    <a:pt x="1708" y="0"/>
                  </a:lnTo>
                </a:path>
              </a:pathLst>
            </a:custGeom>
            <a:solidFill>
              <a:schemeClr val="accent3">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72" name="Freeform 80">
              <a:extLst>
                <a:ext uri="{FF2B5EF4-FFF2-40B4-BE49-F238E27FC236}">
                  <a16:creationId xmlns="" xmlns:a14="http://schemas.microsoft.com/office/drawing/2010/main" xmlns:p14="http://schemas.microsoft.com/office/powerpoint/2010/main" xmlns:a16="http://schemas.microsoft.com/office/drawing/2014/main" id="{1C73C09C-1226-4961-9377-65CD9CE60CDD}"/>
                </a:ext>
              </a:extLst>
            </p:cNvPr>
            <p:cNvSpPr>
              <a:spLocks noChangeArrowheads="1"/>
            </p:cNvSpPr>
            <p:nvPr/>
          </p:nvSpPr>
          <p:spPr bwMode="auto">
            <a:xfrm>
              <a:off x="13343827" y="4769783"/>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73" name="Freeform 81">
              <a:extLst>
                <a:ext uri="{FF2B5EF4-FFF2-40B4-BE49-F238E27FC236}">
                  <a16:creationId xmlns="" xmlns:a14="http://schemas.microsoft.com/office/drawing/2010/main" xmlns:p14="http://schemas.microsoft.com/office/powerpoint/2010/main" xmlns:a16="http://schemas.microsoft.com/office/drawing/2014/main" id="{024870B6-37D2-46B1-8DEE-F7E236AEADAA}"/>
                </a:ext>
              </a:extLst>
            </p:cNvPr>
            <p:cNvSpPr>
              <a:spLocks noChangeArrowheads="1"/>
            </p:cNvSpPr>
            <p:nvPr/>
          </p:nvSpPr>
          <p:spPr bwMode="auto">
            <a:xfrm>
              <a:off x="11647330" y="3171216"/>
              <a:ext cx="2923506" cy="1676336"/>
            </a:xfrm>
            <a:custGeom>
              <a:avLst/>
              <a:gdLst>
                <a:gd name="T0" fmla="*/ 2575 w 4477"/>
                <a:gd name="T1" fmla="*/ 2515 h 2568"/>
                <a:gd name="T2" fmla="*/ 91 w 4477"/>
                <a:gd name="T3" fmla="*/ 1098 h 2568"/>
                <a:gd name="T4" fmla="*/ 91 w 4477"/>
                <a:gd name="T5" fmla="*/ 1098 h 2568"/>
                <a:gd name="T6" fmla="*/ 116 w 4477"/>
                <a:gd name="T7" fmla="*/ 893 h 2568"/>
                <a:gd name="T8" fmla="*/ 1545 w 4477"/>
                <a:gd name="T9" fmla="*/ 68 h 2568"/>
                <a:gd name="T10" fmla="*/ 1545 w 4477"/>
                <a:gd name="T11" fmla="*/ 68 h 2568"/>
                <a:gd name="T12" fmla="*/ 1899 w 4477"/>
                <a:gd name="T13" fmla="*/ 53 h 2568"/>
                <a:gd name="T14" fmla="*/ 4385 w 4477"/>
                <a:gd name="T15" fmla="*/ 1470 h 2568"/>
                <a:gd name="T16" fmla="*/ 4385 w 4477"/>
                <a:gd name="T17" fmla="*/ 1470 h 2568"/>
                <a:gd name="T18" fmla="*/ 4360 w 4477"/>
                <a:gd name="T19" fmla="*/ 1675 h 2568"/>
                <a:gd name="T20" fmla="*/ 2930 w 4477"/>
                <a:gd name="T21" fmla="*/ 2501 h 2568"/>
                <a:gd name="T22" fmla="*/ 2930 w 4477"/>
                <a:gd name="T23" fmla="*/ 2501 h 2568"/>
                <a:gd name="T24" fmla="*/ 2575 w 4477"/>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7" h="2568">
                  <a:moveTo>
                    <a:pt x="2575" y="2515"/>
                  </a:moveTo>
                  <a:lnTo>
                    <a:pt x="91" y="1098"/>
                  </a:lnTo>
                  <a:lnTo>
                    <a:pt x="91" y="1098"/>
                  </a:lnTo>
                  <a:cubicBezTo>
                    <a:pt x="0" y="1046"/>
                    <a:pt x="11" y="954"/>
                    <a:pt x="116" y="893"/>
                  </a:cubicBezTo>
                  <a:lnTo>
                    <a:pt x="1545" y="68"/>
                  </a:lnTo>
                  <a:lnTo>
                    <a:pt x="1545" y="68"/>
                  </a:lnTo>
                  <a:cubicBezTo>
                    <a:pt x="1650" y="7"/>
                    <a:pt x="1809" y="0"/>
                    <a:pt x="1899" y="53"/>
                  </a:cubicBezTo>
                  <a:lnTo>
                    <a:pt x="4385" y="1470"/>
                  </a:lnTo>
                  <a:lnTo>
                    <a:pt x="4385" y="1470"/>
                  </a:lnTo>
                  <a:cubicBezTo>
                    <a:pt x="4476" y="1523"/>
                    <a:pt x="4464" y="1614"/>
                    <a:pt x="4360" y="1675"/>
                  </a:cubicBezTo>
                  <a:lnTo>
                    <a:pt x="2930" y="2501"/>
                  </a:lnTo>
                  <a:lnTo>
                    <a:pt x="2930" y="2501"/>
                  </a:lnTo>
                  <a:cubicBezTo>
                    <a:pt x="2825" y="2561"/>
                    <a:pt x="2666" y="2567"/>
                    <a:pt x="2575" y="2515"/>
                  </a:cubicBezTo>
                </a:path>
              </a:pathLst>
            </a:custGeom>
            <a:solidFill>
              <a:schemeClr val="accent3">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74" name="Freeform 82">
              <a:extLst>
                <a:ext uri="{FF2B5EF4-FFF2-40B4-BE49-F238E27FC236}">
                  <a16:creationId xmlns="" xmlns:a14="http://schemas.microsoft.com/office/drawing/2010/main" xmlns:p14="http://schemas.microsoft.com/office/powerpoint/2010/main" xmlns:a16="http://schemas.microsoft.com/office/drawing/2014/main" id="{545B4A32-A45B-4717-A158-45E02FAC1B09}"/>
                </a:ext>
              </a:extLst>
            </p:cNvPr>
            <p:cNvSpPr>
              <a:spLocks noChangeArrowheads="1"/>
            </p:cNvSpPr>
            <p:nvPr/>
          </p:nvSpPr>
          <p:spPr bwMode="auto">
            <a:xfrm>
              <a:off x="11655971" y="3796240"/>
              <a:ext cx="2909105" cy="1051311"/>
            </a:xfrm>
            <a:custGeom>
              <a:avLst/>
              <a:gdLst>
                <a:gd name="T0" fmla="*/ 4346 w 4453"/>
                <a:gd name="T1" fmla="*/ 617 h 1611"/>
                <a:gd name="T2" fmla="*/ 2916 w 4453"/>
                <a:gd name="T3" fmla="*/ 1443 h 1611"/>
                <a:gd name="T4" fmla="*/ 2916 w 4453"/>
                <a:gd name="T5" fmla="*/ 1443 h 1611"/>
                <a:gd name="T6" fmla="*/ 2561 w 4453"/>
                <a:gd name="T7" fmla="*/ 1458 h 1611"/>
                <a:gd name="T8" fmla="*/ 77 w 4453"/>
                <a:gd name="T9" fmla="*/ 40 h 1611"/>
                <a:gd name="T10" fmla="*/ 77 w 4453"/>
                <a:gd name="T11" fmla="*/ 40 h 1611"/>
                <a:gd name="T12" fmla="*/ 31 w 4453"/>
                <a:gd name="T13" fmla="*/ 0 h 1611"/>
                <a:gd name="T14" fmla="*/ 31 w 4453"/>
                <a:gd name="T15" fmla="*/ 0 h 1611"/>
                <a:gd name="T16" fmla="*/ 77 w 4453"/>
                <a:gd name="T17" fmla="*/ 141 h 1611"/>
                <a:gd name="T18" fmla="*/ 2561 w 4453"/>
                <a:gd name="T19" fmla="*/ 1558 h 1611"/>
                <a:gd name="T20" fmla="*/ 2561 w 4453"/>
                <a:gd name="T21" fmla="*/ 1558 h 1611"/>
                <a:gd name="T22" fmla="*/ 2916 w 4453"/>
                <a:gd name="T23" fmla="*/ 1544 h 1611"/>
                <a:gd name="T24" fmla="*/ 4346 w 4453"/>
                <a:gd name="T25" fmla="*/ 718 h 1611"/>
                <a:gd name="T26" fmla="*/ 4346 w 4453"/>
                <a:gd name="T27" fmla="*/ 718 h 1611"/>
                <a:gd name="T28" fmla="*/ 4416 w 4453"/>
                <a:gd name="T29" fmla="*/ 553 h 1611"/>
                <a:gd name="T30" fmla="*/ 4416 w 4453"/>
                <a:gd name="T31" fmla="*/ 553 h 1611"/>
                <a:gd name="T32" fmla="*/ 4346 w 4453"/>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3" h="1611">
                  <a:moveTo>
                    <a:pt x="4346" y="617"/>
                  </a:moveTo>
                  <a:lnTo>
                    <a:pt x="2916" y="1443"/>
                  </a:lnTo>
                  <a:lnTo>
                    <a:pt x="2916" y="1443"/>
                  </a:lnTo>
                  <a:cubicBezTo>
                    <a:pt x="2811" y="1504"/>
                    <a:pt x="2652" y="1510"/>
                    <a:pt x="2561" y="1458"/>
                  </a:cubicBezTo>
                  <a:lnTo>
                    <a:pt x="77" y="40"/>
                  </a:lnTo>
                  <a:lnTo>
                    <a:pt x="77" y="40"/>
                  </a:lnTo>
                  <a:cubicBezTo>
                    <a:pt x="57" y="29"/>
                    <a:pt x="42" y="15"/>
                    <a:pt x="31" y="0"/>
                  </a:cubicBezTo>
                  <a:lnTo>
                    <a:pt x="31" y="0"/>
                  </a:lnTo>
                  <a:cubicBezTo>
                    <a:pt x="0" y="50"/>
                    <a:pt x="14" y="105"/>
                    <a:pt x="77" y="141"/>
                  </a:cubicBezTo>
                  <a:lnTo>
                    <a:pt x="2561" y="1558"/>
                  </a:lnTo>
                  <a:lnTo>
                    <a:pt x="2561" y="1558"/>
                  </a:lnTo>
                  <a:cubicBezTo>
                    <a:pt x="2652" y="1610"/>
                    <a:pt x="2811" y="1604"/>
                    <a:pt x="2916" y="1544"/>
                  </a:cubicBezTo>
                  <a:lnTo>
                    <a:pt x="4346" y="718"/>
                  </a:lnTo>
                  <a:lnTo>
                    <a:pt x="4346" y="718"/>
                  </a:lnTo>
                  <a:cubicBezTo>
                    <a:pt x="4427" y="671"/>
                    <a:pt x="4452" y="605"/>
                    <a:pt x="4416" y="553"/>
                  </a:cubicBezTo>
                  <a:lnTo>
                    <a:pt x="4416" y="553"/>
                  </a:lnTo>
                  <a:cubicBezTo>
                    <a:pt x="4402" y="576"/>
                    <a:pt x="4379" y="598"/>
                    <a:pt x="4346" y="617"/>
                  </a:cubicBezTo>
                </a:path>
              </a:pathLst>
            </a:custGeom>
            <a:solidFill>
              <a:schemeClr val="accent3">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75" name="Freeform 83">
              <a:extLst>
                <a:ext uri="{FF2B5EF4-FFF2-40B4-BE49-F238E27FC236}">
                  <a16:creationId xmlns="" xmlns:a14="http://schemas.microsoft.com/office/drawing/2010/main" xmlns:p14="http://schemas.microsoft.com/office/powerpoint/2010/main" xmlns:a16="http://schemas.microsoft.com/office/drawing/2014/main" id="{E1311770-B4C6-46C9-BB8E-E3E23E553ABE}"/>
                </a:ext>
              </a:extLst>
            </p:cNvPr>
            <p:cNvSpPr>
              <a:spLocks noChangeArrowheads="1"/>
            </p:cNvSpPr>
            <p:nvPr/>
          </p:nvSpPr>
          <p:spPr bwMode="auto">
            <a:xfrm>
              <a:off x="12266595" y="3476527"/>
              <a:ext cx="1690738" cy="979303"/>
            </a:xfrm>
            <a:custGeom>
              <a:avLst/>
              <a:gdLst>
                <a:gd name="T0" fmla="*/ 1697 w 2588"/>
                <a:gd name="T1" fmla="*/ 1473 h 1499"/>
                <a:gd name="T2" fmla="*/ 43 w 2588"/>
                <a:gd name="T3" fmla="*/ 514 h 1499"/>
                <a:gd name="T4" fmla="*/ 43 w 2588"/>
                <a:gd name="T5" fmla="*/ 514 h 1499"/>
                <a:gd name="T6" fmla="*/ 55 w 2588"/>
                <a:gd name="T7" fmla="*/ 418 h 1499"/>
                <a:gd name="T8" fmla="*/ 724 w 2588"/>
                <a:gd name="T9" fmla="*/ 31 h 1499"/>
                <a:gd name="T10" fmla="*/ 724 w 2588"/>
                <a:gd name="T11" fmla="*/ 31 h 1499"/>
                <a:gd name="T12" fmla="*/ 890 w 2588"/>
                <a:gd name="T13" fmla="*/ 24 h 1499"/>
                <a:gd name="T14" fmla="*/ 2544 w 2588"/>
                <a:gd name="T15" fmla="*/ 984 h 1499"/>
                <a:gd name="T16" fmla="*/ 2544 w 2588"/>
                <a:gd name="T17" fmla="*/ 984 h 1499"/>
                <a:gd name="T18" fmla="*/ 2533 w 2588"/>
                <a:gd name="T19" fmla="*/ 1079 h 1499"/>
                <a:gd name="T20" fmla="*/ 1863 w 2588"/>
                <a:gd name="T21" fmla="*/ 1466 h 1499"/>
                <a:gd name="T22" fmla="*/ 1863 w 2588"/>
                <a:gd name="T23" fmla="*/ 1466 h 1499"/>
                <a:gd name="T24" fmla="*/ 1697 w 2588"/>
                <a:gd name="T25" fmla="*/ 1473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9">
                  <a:moveTo>
                    <a:pt x="1697" y="1473"/>
                  </a:moveTo>
                  <a:lnTo>
                    <a:pt x="43" y="514"/>
                  </a:lnTo>
                  <a:lnTo>
                    <a:pt x="43" y="514"/>
                  </a:lnTo>
                  <a:cubicBezTo>
                    <a:pt x="0" y="489"/>
                    <a:pt x="5" y="446"/>
                    <a:pt x="55" y="418"/>
                  </a:cubicBezTo>
                  <a:lnTo>
                    <a:pt x="724" y="31"/>
                  </a:lnTo>
                  <a:lnTo>
                    <a:pt x="724" y="31"/>
                  </a:lnTo>
                  <a:cubicBezTo>
                    <a:pt x="773" y="3"/>
                    <a:pt x="847" y="0"/>
                    <a:pt x="890" y="24"/>
                  </a:cubicBezTo>
                  <a:lnTo>
                    <a:pt x="2544" y="984"/>
                  </a:lnTo>
                  <a:lnTo>
                    <a:pt x="2544" y="984"/>
                  </a:lnTo>
                  <a:cubicBezTo>
                    <a:pt x="2587" y="1008"/>
                    <a:pt x="2581" y="1051"/>
                    <a:pt x="2533" y="1079"/>
                  </a:cubicBezTo>
                  <a:lnTo>
                    <a:pt x="1863" y="1466"/>
                  </a:lnTo>
                  <a:lnTo>
                    <a:pt x="1863" y="1466"/>
                  </a:lnTo>
                  <a:cubicBezTo>
                    <a:pt x="1814" y="1494"/>
                    <a:pt x="1740" y="1498"/>
                    <a:pt x="1697" y="1473"/>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76" name="Freeform 70">
              <a:extLst>
                <a:ext uri="{FF2B5EF4-FFF2-40B4-BE49-F238E27FC236}">
                  <a16:creationId xmlns="" xmlns:a14="http://schemas.microsoft.com/office/drawing/2010/main" xmlns:p14="http://schemas.microsoft.com/office/powerpoint/2010/main" xmlns:a16="http://schemas.microsoft.com/office/drawing/2014/main" id="{0A1C7E43-5535-438B-9C3C-310C3EA6B6A5}"/>
                </a:ext>
              </a:extLst>
            </p:cNvPr>
            <p:cNvSpPr>
              <a:spLocks noChangeArrowheads="1"/>
            </p:cNvSpPr>
            <p:nvPr/>
          </p:nvSpPr>
          <p:spPr bwMode="auto">
            <a:xfrm>
              <a:off x="12725522" y="3756813"/>
              <a:ext cx="771903" cy="446810"/>
            </a:xfrm>
            <a:custGeom>
              <a:avLst/>
              <a:gdLst>
                <a:gd name="connsiteX0" fmla="*/ 706597 w 771903"/>
                <a:gd name="connsiteY0" fmla="*/ 363999 h 446810"/>
                <a:gd name="connsiteX1" fmla="*/ 769272 w 771903"/>
                <a:gd name="connsiteY1" fmla="*/ 400937 h 446810"/>
                <a:gd name="connsiteX2" fmla="*/ 768619 w 771903"/>
                <a:gd name="connsiteY2" fmla="*/ 409512 h 446810"/>
                <a:gd name="connsiteX3" fmla="*/ 707902 w 771903"/>
                <a:gd name="connsiteY3" fmla="*/ 444472 h 446810"/>
                <a:gd name="connsiteX4" fmla="*/ 692887 w 771903"/>
                <a:gd name="connsiteY4" fmla="*/ 445131 h 446810"/>
                <a:gd name="connsiteX5" fmla="*/ 630211 w 771903"/>
                <a:gd name="connsiteY5" fmla="*/ 408852 h 446810"/>
                <a:gd name="connsiteX6" fmla="*/ 631517 w 771903"/>
                <a:gd name="connsiteY6" fmla="*/ 400278 h 446810"/>
                <a:gd name="connsiteX7" fmla="*/ 691581 w 771903"/>
                <a:gd name="connsiteY7" fmla="*/ 364659 h 446810"/>
                <a:gd name="connsiteX8" fmla="*/ 706597 w 771903"/>
                <a:gd name="connsiteY8" fmla="*/ 363999 h 446810"/>
                <a:gd name="connsiteX9" fmla="*/ 496633 w 771903"/>
                <a:gd name="connsiteY9" fmla="*/ 242973 h 446810"/>
                <a:gd name="connsiteX10" fmla="*/ 559031 w 771903"/>
                <a:gd name="connsiteY10" fmla="*/ 278313 h 446810"/>
                <a:gd name="connsiteX11" fmla="*/ 557731 w 771903"/>
                <a:gd name="connsiteY11" fmla="*/ 287309 h 446810"/>
                <a:gd name="connsiteX12" fmla="*/ 497933 w 771903"/>
                <a:gd name="connsiteY12" fmla="*/ 321363 h 446810"/>
                <a:gd name="connsiteX13" fmla="*/ 482983 w 771903"/>
                <a:gd name="connsiteY13" fmla="*/ 322006 h 446810"/>
                <a:gd name="connsiteX14" fmla="*/ 420585 w 771903"/>
                <a:gd name="connsiteY14" fmla="*/ 286666 h 446810"/>
                <a:gd name="connsiteX15" fmla="*/ 421235 w 771903"/>
                <a:gd name="connsiteY15" fmla="*/ 278313 h 446810"/>
                <a:gd name="connsiteX16" fmla="*/ 481683 w 771903"/>
                <a:gd name="connsiteY16" fmla="*/ 243616 h 446810"/>
                <a:gd name="connsiteX17" fmla="*/ 496633 w 771903"/>
                <a:gd name="connsiteY17" fmla="*/ 242973 h 446810"/>
                <a:gd name="connsiteX18" fmla="*/ 289251 w 771903"/>
                <a:gd name="connsiteY18" fmla="*/ 122001 h 446810"/>
                <a:gd name="connsiteX19" fmla="*/ 351649 w 771903"/>
                <a:gd name="connsiteY19" fmla="*/ 157341 h 446810"/>
                <a:gd name="connsiteX20" fmla="*/ 350349 w 771903"/>
                <a:gd name="connsiteY20" fmla="*/ 165694 h 446810"/>
                <a:gd name="connsiteX21" fmla="*/ 289901 w 771903"/>
                <a:gd name="connsiteY21" fmla="*/ 200391 h 446810"/>
                <a:gd name="connsiteX22" fmla="*/ 274951 w 771903"/>
                <a:gd name="connsiteY22" fmla="*/ 201034 h 446810"/>
                <a:gd name="connsiteX23" fmla="*/ 213203 w 771903"/>
                <a:gd name="connsiteY23" fmla="*/ 165694 h 446810"/>
                <a:gd name="connsiteX24" fmla="*/ 213853 w 771903"/>
                <a:gd name="connsiteY24" fmla="*/ 156699 h 446810"/>
                <a:gd name="connsiteX25" fmla="*/ 273651 w 771903"/>
                <a:gd name="connsiteY25" fmla="*/ 122644 h 446810"/>
                <a:gd name="connsiteX26" fmla="*/ 289251 w 771903"/>
                <a:gd name="connsiteY26" fmla="*/ 122001 h 446810"/>
                <a:gd name="connsiteX27" fmla="*/ 63675 w 771903"/>
                <a:gd name="connsiteY27" fmla="*/ 1740 h 446810"/>
                <a:gd name="connsiteX28" fmla="*/ 78691 w 771903"/>
                <a:gd name="connsiteY28" fmla="*/ 1740 h 446810"/>
                <a:gd name="connsiteX29" fmla="*/ 141366 w 771903"/>
                <a:gd name="connsiteY29" fmla="*/ 38019 h 446810"/>
                <a:gd name="connsiteX30" fmla="*/ 140713 w 771903"/>
                <a:gd name="connsiteY30" fmla="*/ 47253 h 446810"/>
                <a:gd name="connsiteX31" fmla="*/ 79996 w 771903"/>
                <a:gd name="connsiteY31" fmla="*/ 82213 h 446810"/>
                <a:gd name="connsiteX32" fmla="*/ 64981 w 771903"/>
                <a:gd name="connsiteY32" fmla="*/ 82872 h 446810"/>
                <a:gd name="connsiteX33" fmla="*/ 2305 w 771903"/>
                <a:gd name="connsiteY33" fmla="*/ 45934 h 446810"/>
                <a:gd name="connsiteX34" fmla="*/ 3611 w 771903"/>
                <a:gd name="connsiteY34" fmla="*/ 37359 h 4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1903" h="446810">
                  <a:moveTo>
                    <a:pt x="706597" y="363999"/>
                  </a:moveTo>
                  <a:lnTo>
                    <a:pt x="769272" y="400937"/>
                  </a:lnTo>
                  <a:cubicBezTo>
                    <a:pt x="773189" y="402916"/>
                    <a:pt x="772536" y="406874"/>
                    <a:pt x="768619" y="409512"/>
                  </a:cubicBezTo>
                  <a:lnTo>
                    <a:pt x="707902" y="444472"/>
                  </a:lnTo>
                  <a:cubicBezTo>
                    <a:pt x="703332" y="447110"/>
                    <a:pt x="696804" y="447770"/>
                    <a:pt x="692887" y="445131"/>
                  </a:cubicBezTo>
                  <a:lnTo>
                    <a:pt x="630211" y="408852"/>
                  </a:lnTo>
                  <a:cubicBezTo>
                    <a:pt x="626947" y="406874"/>
                    <a:pt x="626947" y="402916"/>
                    <a:pt x="631517" y="400278"/>
                  </a:cubicBezTo>
                  <a:lnTo>
                    <a:pt x="691581" y="364659"/>
                  </a:lnTo>
                  <a:cubicBezTo>
                    <a:pt x="696151" y="362020"/>
                    <a:pt x="702680" y="362020"/>
                    <a:pt x="706597" y="363999"/>
                  </a:cubicBezTo>
                  <a:close/>
                  <a:moveTo>
                    <a:pt x="496633" y="242973"/>
                  </a:moveTo>
                  <a:lnTo>
                    <a:pt x="559031" y="278313"/>
                  </a:lnTo>
                  <a:cubicBezTo>
                    <a:pt x="562931" y="280883"/>
                    <a:pt x="562281" y="284738"/>
                    <a:pt x="557731" y="287309"/>
                  </a:cubicBezTo>
                  <a:lnTo>
                    <a:pt x="497933" y="321363"/>
                  </a:lnTo>
                  <a:cubicBezTo>
                    <a:pt x="493383" y="323933"/>
                    <a:pt x="486883" y="323933"/>
                    <a:pt x="482983" y="322006"/>
                  </a:cubicBezTo>
                  <a:lnTo>
                    <a:pt x="420585" y="286666"/>
                  </a:lnTo>
                  <a:cubicBezTo>
                    <a:pt x="416685" y="284096"/>
                    <a:pt x="417335" y="280241"/>
                    <a:pt x="421235" y="278313"/>
                  </a:cubicBezTo>
                  <a:lnTo>
                    <a:pt x="481683" y="243616"/>
                  </a:lnTo>
                  <a:cubicBezTo>
                    <a:pt x="486233" y="241046"/>
                    <a:pt x="492733" y="241046"/>
                    <a:pt x="496633" y="242973"/>
                  </a:cubicBezTo>
                  <a:close/>
                  <a:moveTo>
                    <a:pt x="289251" y="122001"/>
                  </a:moveTo>
                  <a:lnTo>
                    <a:pt x="351649" y="157341"/>
                  </a:lnTo>
                  <a:cubicBezTo>
                    <a:pt x="355549" y="159269"/>
                    <a:pt x="354899" y="163124"/>
                    <a:pt x="350349" y="165694"/>
                  </a:cubicBezTo>
                  <a:lnTo>
                    <a:pt x="289901" y="200391"/>
                  </a:lnTo>
                  <a:cubicBezTo>
                    <a:pt x="286001" y="202961"/>
                    <a:pt x="278851" y="202961"/>
                    <a:pt x="274951" y="201034"/>
                  </a:cubicBezTo>
                  <a:lnTo>
                    <a:pt x="213203" y="165694"/>
                  </a:lnTo>
                  <a:cubicBezTo>
                    <a:pt x="209303" y="163124"/>
                    <a:pt x="209303" y="159269"/>
                    <a:pt x="213853" y="156699"/>
                  </a:cubicBezTo>
                  <a:lnTo>
                    <a:pt x="273651" y="122644"/>
                  </a:lnTo>
                  <a:cubicBezTo>
                    <a:pt x="278851" y="120074"/>
                    <a:pt x="285351" y="120074"/>
                    <a:pt x="289251" y="122001"/>
                  </a:cubicBezTo>
                  <a:close/>
                  <a:moveTo>
                    <a:pt x="63675" y="1740"/>
                  </a:moveTo>
                  <a:cubicBezTo>
                    <a:pt x="68245" y="-239"/>
                    <a:pt x="74774" y="-898"/>
                    <a:pt x="78691" y="1740"/>
                  </a:cubicBezTo>
                  <a:lnTo>
                    <a:pt x="141366" y="38019"/>
                  </a:lnTo>
                  <a:cubicBezTo>
                    <a:pt x="145283" y="40657"/>
                    <a:pt x="144630" y="43955"/>
                    <a:pt x="140713" y="47253"/>
                  </a:cubicBezTo>
                  <a:lnTo>
                    <a:pt x="79996" y="82213"/>
                  </a:lnTo>
                  <a:cubicBezTo>
                    <a:pt x="75426" y="84192"/>
                    <a:pt x="68898" y="84851"/>
                    <a:pt x="64981" y="82872"/>
                  </a:cubicBezTo>
                  <a:lnTo>
                    <a:pt x="2305" y="45934"/>
                  </a:lnTo>
                  <a:cubicBezTo>
                    <a:pt x="-959" y="43955"/>
                    <a:pt x="-959" y="39998"/>
                    <a:pt x="3611" y="37359"/>
                  </a:cubicBezTo>
                  <a:close/>
                </a:path>
              </a:pathLst>
            </a:custGeom>
            <a:solidFill>
              <a:schemeClr val="accent3">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77" name="Freeform 88">
              <a:extLst>
                <a:ext uri="{FF2B5EF4-FFF2-40B4-BE49-F238E27FC236}">
                  <a16:creationId xmlns="" xmlns:a14="http://schemas.microsoft.com/office/drawing/2010/main" xmlns:p14="http://schemas.microsoft.com/office/powerpoint/2010/main" xmlns:a16="http://schemas.microsoft.com/office/drawing/2014/main" id="{CA250B6F-52D1-40CE-96BD-365E9CC6B8C7}"/>
                </a:ext>
              </a:extLst>
            </p:cNvPr>
            <p:cNvSpPr>
              <a:spLocks noChangeArrowheads="1"/>
            </p:cNvSpPr>
            <p:nvPr/>
          </p:nvSpPr>
          <p:spPr bwMode="auto">
            <a:xfrm>
              <a:off x="12266595" y="3476527"/>
              <a:ext cx="1687857" cy="702794"/>
            </a:xfrm>
            <a:custGeom>
              <a:avLst/>
              <a:gdLst>
                <a:gd name="T0" fmla="*/ 43 w 2585"/>
                <a:gd name="T1" fmla="*/ 514 h 1074"/>
                <a:gd name="T2" fmla="*/ 45 w 2585"/>
                <a:gd name="T3" fmla="*/ 515 h 1074"/>
                <a:gd name="T4" fmla="*/ 45 w 2585"/>
                <a:gd name="T5" fmla="*/ 515 h 1074"/>
                <a:gd name="T6" fmla="*/ 55 w 2585"/>
                <a:gd name="T7" fmla="*/ 508 h 1074"/>
                <a:gd name="T8" fmla="*/ 724 w 2585"/>
                <a:gd name="T9" fmla="*/ 121 h 1074"/>
                <a:gd name="T10" fmla="*/ 724 w 2585"/>
                <a:gd name="T11" fmla="*/ 121 h 1074"/>
                <a:gd name="T12" fmla="*/ 890 w 2585"/>
                <a:gd name="T13" fmla="*/ 115 h 1074"/>
                <a:gd name="T14" fmla="*/ 2543 w 2585"/>
                <a:gd name="T15" fmla="*/ 1073 h 1074"/>
                <a:gd name="T16" fmla="*/ 2543 w 2585"/>
                <a:gd name="T17" fmla="*/ 1073 h 1074"/>
                <a:gd name="T18" fmla="*/ 2544 w 2585"/>
                <a:gd name="T19" fmla="*/ 984 h 1074"/>
                <a:gd name="T20" fmla="*/ 890 w 2585"/>
                <a:gd name="T21" fmla="*/ 24 h 1074"/>
                <a:gd name="T22" fmla="*/ 890 w 2585"/>
                <a:gd name="T23" fmla="*/ 24 h 1074"/>
                <a:gd name="T24" fmla="*/ 724 w 2585"/>
                <a:gd name="T25" fmla="*/ 31 h 1074"/>
                <a:gd name="T26" fmla="*/ 55 w 2585"/>
                <a:gd name="T27" fmla="*/ 418 h 1074"/>
                <a:gd name="T28" fmla="*/ 55 w 2585"/>
                <a:gd name="T29" fmla="*/ 418 h 1074"/>
                <a:gd name="T30" fmla="*/ 43 w 2585"/>
                <a:gd name="T31" fmla="*/ 51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4">
                  <a:moveTo>
                    <a:pt x="43" y="514"/>
                  </a:moveTo>
                  <a:lnTo>
                    <a:pt x="45" y="515"/>
                  </a:lnTo>
                  <a:lnTo>
                    <a:pt x="45" y="515"/>
                  </a:lnTo>
                  <a:cubicBezTo>
                    <a:pt x="48" y="512"/>
                    <a:pt x="51" y="510"/>
                    <a:pt x="55" y="508"/>
                  </a:cubicBezTo>
                  <a:lnTo>
                    <a:pt x="724" y="121"/>
                  </a:lnTo>
                  <a:lnTo>
                    <a:pt x="724" y="121"/>
                  </a:lnTo>
                  <a:cubicBezTo>
                    <a:pt x="773" y="93"/>
                    <a:pt x="847" y="90"/>
                    <a:pt x="890" y="115"/>
                  </a:cubicBezTo>
                  <a:lnTo>
                    <a:pt x="2543" y="1073"/>
                  </a:lnTo>
                  <a:lnTo>
                    <a:pt x="2543" y="1073"/>
                  </a:lnTo>
                  <a:cubicBezTo>
                    <a:pt x="2581" y="1045"/>
                    <a:pt x="2584" y="1006"/>
                    <a:pt x="2544" y="984"/>
                  </a:cubicBezTo>
                  <a:lnTo>
                    <a:pt x="890" y="24"/>
                  </a:lnTo>
                  <a:lnTo>
                    <a:pt x="890" y="24"/>
                  </a:lnTo>
                  <a:cubicBezTo>
                    <a:pt x="847" y="0"/>
                    <a:pt x="773" y="3"/>
                    <a:pt x="724" y="31"/>
                  </a:cubicBezTo>
                  <a:lnTo>
                    <a:pt x="55" y="418"/>
                  </a:lnTo>
                  <a:lnTo>
                    <a:pt x="55" y="418"/>
                  </a:lnTo>
                  <a:cubicBezTo>
                    <a:pt x="5" y="446"/>
                    <a:pt x="0" y="489"/>
                    <a:pt x="43" y="514"/>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78" name="Freeform 89">
              <a:extLst>
                <a:ext uri="{FF2B5EF4-FFF2-40B4-BE49-F238E27FC236}">
                  <a16:creationId xmlns="" xmlns:a14="http://schemas.microsoft.com/office/drawing/2010/main" xmlns:p14="http://schemas.microsoft.com/office/powerpoint/2010/main" xmlns:a16="http://schemas.microsoft.com/office/drawing/2014/main" id="{0B614678-B8FF-407C-9753-1911097D5887}"/>
                </a:ext>
              </a:extLst>
            </p:cNvPr>
            <p:cNvSpPr>
              <a:spLocks noChangeArrowheads="1"/>
            </p:cNvSpPr>
            <p:nvPr/>
          </p:nvSpPr>
          <p:spPr bwMode="auto">
            <a:xfrm>
              <a:off x="13680824" y="4752501"/>
              <a:ext cx="740237" cy="780563"/>
            </a:xfrm>
            <a:custGeom>
              <a:avLst/>
              <a:gdLst>
                <a:gd name="T0" fmla="*/ 96 w 1133"/>
                <a:gd name="T1" fmla="*/ 1162 h 1193"/>
                <a:gd name="T2" fmla="*/ 1037 w 1133"/>
                <a:gd name="T3" fmla="*/ 623 h 1193"/>
                <a:gd name="T4" fmla="*/ 1037 w 1133"/>
                <a:gd name="T5" fmla="*/ 623 h 1193"/>
                <a:gd name="T6" fmla="*/ 1132 w 1133"/>
                <a:gd name="T7" fmla="*/ 440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3 h 1193"/>
                <a:gd name="T20" fmla="*/ 0 w 1133"/>
                <a:gd name="T21" fmla="*/ 1089 h 1193"/>
                <a:gd name="T22" fmla="*/ 0 w 1133"/>
                <a:gd name="T23" fmla="*/ 1089 h 1193"/>
                <a:gd name="T24" fmla="*/ 96 w 1133"/>
                <a:gd name="T25" fmla="*/ 116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2"/>
                  </a:moveTo>
                  <a:lnTo>
                    <a:pt x="1037" y="623"/>
                  </a:lnTo>
                  <a:lnTo>
                    <a:pt x="1037" y="623"/>
                  </a:lnTo>
                  <a:cubicBezTo>
                    <a:pt x="1089" y="592"/>
                    <a:pt x="1132" y="510"/>
                    <a:pt x="1132" y="440"/>
                  </a:cubicBezTo>
                  <a:lnTo>
                    <a:pt x="1132" y="103"/>
                  </a:lnTo>
                  <a:lnTo>
                    <a:pt x="1132" y="103"/>
                  </a:lnTo>
                  <a:cubicBezTo>
                    <a:pt x="1132" y="33"/>
                    <a:pt x="1089" y="0"/>
                    <a:pt x="1037" y="31"/>
                  </a:cubicBezTo>
                  <a:lnTo>
                    <a:pt x="96" y="569"/>
                  </a:lnTo>
                  <a:lnTo>
                    <a:pt x="96" y="569"/>
                  </a:lnTo>
                  <a:cubicBezTo>
                    <a:pt x="43" y="600"/>
                    <a:pt x="0" y="682"/>
                    <a:pt x="0" y="753"/>
                  </a:cubicBezTo>
                  <a:lnTo>
                    <a:pt x="0" y="1089"/>
                  </a:lnTo>
                  <a:lnTo>
                    <a:pt x="0" y="1089"/>
                  </a:lnTo>
                  <a:cubicBezTo>
                    <a:pt x="0" y="1160"/>
                    <a:pt x="43" y="1192"/>
                    <a:pt x="96" y="1162"/>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79" name="Freeform 90">
              <a:extLst>
                <a:ext uri="{FF2B5EF4-FFF2-40B4-BE49-F238E27FC236}">
                  <a16:creationId xmlns="" xmlns:a14="http://schemas.microsoft.com/office/drawing/2010/main" xmlns:p14="http://schemas.microsoft.com/office/powerpoint/2010/main" xmlns:a16="http://schemas.microsoft.com/office/drawing/2014/main" id="{8DE4CAFC-9E09-44E7-8BF5-A57CADC4BA36}"/>
                </a:ext>
              </a:extLst>
            </p:cNvPr>
            <p:cNvSpPr>
              <a:spLocks noChangeArrowheads="1"/>
            </p:cNvSpPr>
            <p:nvPr/>
          </p:nvSpPr>
          <p:spPr bwMode="auto">
            <a:xfrm>
              <a:off x="13695225" y="4766902"/>
              <a:ext cx="722957" cy="757519"/>
            </a:xfrm>
            <a:custGeom>
              <a:avLst/>
              <a:gdLst>
                <a:gd name="T0" fmla="*/ 1059 w 1109"/>
                <a:gd name="T1" fmla="*/ 0 h 1158"/>
                <a:gd name="T2" fmla="*/ 1059 w 1109"/>
                <a:gd name="T3" fmla="*/ 0 h 1158"/>
                <a:gd name="T4" fmla="*/ 1083 w 1109"/>
                <a:gd name="T5" fmla="*/ 70 h 1158"/>
                <a:gd name="T6" fmla="*/ 1083 w 1109"/>
                <a:gd name="T7" fmla="*/ 406 h 1158"/>
                <a:gd name="T8" fmla="*/ 1083 w 1109"/>
                <a:gd name="T9" fmla="*/ 406 h 1158"/>
                <a:gd name="T10" fmla="*/ 987 w 1109"/>
                <a:gd name="T11" fmla="*/ 590 h 1158"/>
                <a:gd name="T12" fmla="*/ 46 w 1109"/>
                <a:gd name="T13" fmla="*/ 1128 h 1158"/>
                <a:gd name="T14" fmla="*/ 46 w 1109"/>
                <a:gd name="T15" fmla="*/ 1128 h 1158"/>
                <a:gd name="T16" fmla="*/ 0 w 1109"/>
                <a:gd name="T17" fmla="*/ 1138 h 1158"/>
                <a:gd name="T18" fmla="*/ 0 w 1109"/>
                <a:gd name="T19" fmla="*/ 1138 h 1158"/>
                <a:gd name="T20" fmla="*/ 72 w 1109"/>
                <a:gd name="T21" fmla="*/ 1141 h 1158"/>
                <a:gd name="T22" fmla="*/ 1013 w 1109"/>
                <a:gd name="T23" fmla="*/ 602 h 1158"/>
                <a:gd name="T24" fmla="*/ 1013 w 1109"/>
                <a:gd name="T25" fmla="*/ 602 h 1158"/>
                <a:gd name="T26" fmla="*/ 1108 w 1109"/>
                <a:gd name="T27" fmla="*/ 419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8"/>
                  </a:cubicBezTo>
                  <a:lnTo>
                    <a:pt x="0" y="1138"/>
                  </a:lnTo>
                  <a:cubicBezTo>
                    <a:pt x="18" y="1154"/>
                    <a:pt x="43" y="1157"/>
                    <a:pt x="72" y="1141"/>
                  </a:cubicBezTo>
                  <a:lnTo>
                    <a:pt x="1013" y="602"/>
                  </a:lnTo>
                  <a:lnTo>
                    <a:pt x="1013" y="602"/>
                  </a:lnTo>
                  <a:cubicBezTo>
                    <a:pt x="1065" y="571"/>
                    <a:pt x="1108" y="489"/>
                    <a:pt x="1108" y="419"/>
                  </a:cubicBezTo>
                  <a:lnTo>
                    <a:pt x="1108" y="82"/>
                  </a:lnTo>
                  <a:lnTo>
                    <a:pt x="1108" y="82"/>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0" name="Freeform 93">
              <a:extLst>
                <a:ext uri="{FF2B5EF4-FFF2-40B4-BE49-F238E27FC236}">
                  <a16:creationId xmlns="" xmlns:a14="http://schemas.microsoft.com/office/drawing/2010/main" xmlns:p14="http://schemas.microsoft.com/office/powerpoint/2010/main" xmlns:a16="http://schemas.microsoft.com/office/drawing/2014/main" id="{EAB774C9-A91A-4704-A803-DC73F29F5E3C}"/>
                </a:ext>
              </a:extLst>
            </p:cNvPr>
            <p:cNvSpPr>
              <a:spLocks noChangeArrowheads="1"/>
            </p:cNvSpPr>
            <p:nvPr/>
          </p:nvSpPr>
          <p:spPr bwMode="auto">
            <a:xfrm>
              <a:off x="13680824" y="6342428"/>
              <a:ext cx="740237" cy="780563"/>
            </a:xfrm>
            <a:custGeom>
              <a:avLst/>
              <a:gdLst>
                <a:gd name="T0" fmla="*/ 96 w 1133"/>
                <a:gd name="T1" fmla="*/ 1161 h 1193"/>
                <a:gd name="T2" fmla="*/ 1037 w 1133"/>
                <a:gd name="T3" fmla="*/ 622 h 1193"/>
                <a:gd name="T4" fmla="*/ 1037 w 1133"/>
                <a:gd name="T5" fmla="*/ 622 h 1193"/>
                <a:gd name="T6" fmla="*/ 1132 w 1133"/>
                <a:gd name="T7" fmla="*/ 439 h 1193"/>
                <a:gd name="T8" fmla="*/ 1132 w 1133"/>
                <a:gd name="T9" fmla="*/ 104 h 1193"/>
                <a:gd name="T10" fmla="*/ 1132 w 1133"/>
                <a:gd name="T11" fmla="*/ 104 h 1193"/>
                <a:gd name="T12" fmla="*/ 1037 w 1133"/>
                <a:gd name="T13" fmla="*/ 31 h 1193"/>
                <a:gd name="T14" fmla="*/ 96 w 1133"/>
                <a:gd name="T15" fmla="*/ 569 h 1193"/>
                <a:gd name="T16" fmla="*/ 96 w 1133"/>
                <a:gd name="T17" fmla="*/ 569 h 1193"/>
                <a:gd name="T18" fmla="*/ 0 w 1133"/>
                <a:gd name="T19" fmla="*/ 752 h 1193"/>
                <a:gd name="T20" fmla="*/ 0 w 1133"/>
                <a:gd name="T21" fmla="*/ 1088 h 1193"/>
                <a:gd name="T22" fmla="*/ 0 w 1133"/>
                <a:gd name="T23" fmla="*/ 1088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2"/>
                  </a:lnTo>
                  <a:lnTo>
                    <a:pt x="1037" y="622"/>
                  </a:lnTo>
                  <a:cubicBezTo>
                    <a:pt x="1089" y="591"/>
                    <a:pt x="1132" y="510"/>
                    <a:pt x="1132" y="439"/>
                  </a:cubicBezTo>
                  <a:lnTo>
                    <a:pt x="1132" y="104"/>
                  </a:lnTo>
                  <a:lnTo>
                    <a:pt x="1132" y="104"/>
                  </a:lnTo>
                  <a:cubicBezTo>
                    <a:pt x="1132" y="33"/>
                    <a:pt x="1089" y="0"/>
                    <a:pt x="1037" y="31"/>
                  </a:cubicBezTo>
                  <a:lnTo>
                    <a:pt x="96" y="569"/>
                  </a:lnTo>
                  <a:lnTo>
                    <a:pt x="96" y="569"/>
                  </a:lnTo>
                  <a:cubicBezTo>
                    <a:pt x="43" y="600"/>
                    <a:pt x="0" y="681"/>
                    <a:pt x="0" y="752"/>
                  </a:cubicBezTo>
                  <a:lnTo>
                    <a:pt x="0" y="1088"/>
                  </a:lnTo>
                  <a:lnTo>
                    <a:pt x="0" y="1088"/>
                  </a:lnTo>
                  <a:cubicBezTo>
                    <a:pt x="0" y="1159"/>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1" name="Freeform 94">
              <a:extLst>
                <a:ext uri="{FF2B5EF4-FFF2-40B4-BE49-F238E27FC236}">
                  <a16:creationId xmlns="" xmlns:a14="http://schemas.microsoft.com/office/drawing/2010/main" xmlns:p14="http://schemas.microsoft.com/office/powerpoint/2010/main" xmlns:a16="http://schemas.microsoft.com/office/drawing/2014/main" id="{EAFC142F-AEFC-40A3-ACB0-91E048DC0C87}"/>
                </a:ext>
              </a:extLst>
            </p:cNvPr>
            <p:cNvSpPr>
              <a:spLocks noChangeArrowheads="1"/>
            </p:cNvSpPr>
            <p:nvPr/>
          </p:nvSpPr>
          <p:spPr bwMode="auto">
            <a:xfrm>
              <a:off x="13695225" y="6353949"/>
              <a:ext cx="722957" cy="754639"/>
            </a:xfrm>
            <a:custGeom>
              <a:avLst/>
              <a:gdLst>
                <a:gd name="T0" fmla="*/ 1059 w 1109"/>
                <a:gd name="T1" fmla="*/ 0 h 1157"/>
                <a:gd name="T2" fmla="*/ 1059 w 1109"/>
                <a:gd name="T3" fmla="*/ 0 h 1157"/>
                <a:gd name="T4" fmla="*/ 1083 w 1109"/>
                <a:gd name="T5" fmla="*/ 70 h 1157"/>
                <a:gd name="T6" fmla="*/ 1083 w 1109"/>
                <a:gd name="T7" fmla="*/ 405 h 1157"/>
                <a:gd name="T8" fmla="*/ 1083 w 1109"/>
                <a:gd name="T9" fmla="*/ 405 h 1157"/>
                <a:gd name="T10" fmla="*/ 987 w 1109"/>
                <a:gd name="T11" fmla="*/ 588 h 1157"/>
                <a:gd name="T12" fmla="*/ 46 w 1109"/>
                <a:gd name="T13" fmla="*/ 1127 h 1157"/>
                <a:gd name="T14" fmla="*/ 46 w 1109"/>
                <a:gd name="T15" fmla="*/ 1127 h 1157"/>
                <a:gd name="T16" fmla="*/ 0 w 1109"/>
                <a:gd name="T17" fmla="*/ 1137 h 1157"/>
                <a:gd name="T18" fmla="*/ 0 w 1109"/>
                <a:gd name="T19" fmla="*/ 1137 h 1157"/>
                <a:gd name="T20" fmla="*/ 72 w 1109"/>
                <a:gd name="T21" fmla="*/ 1140 h 1157"/>
                <a:gd name="T22" fmla="*/ 1013 w 1109"/>
                <a:gd name="T23" fmla="*/ 601 h 1157"/>
                <a:gd name="T24" fmla="*/ 1013 w 1109"/>
                <a:gd name="T25" fmla="*/ 601 h 1157"/>
                <a:gd name="T26" fmla="*/ 1108 w 1109"/>
                <a:gd name="T27" fmla="*/ 418 h 1157"/>
                <a:gd name="T28" fmla="*/ 1108 w 1109"/>
                <a:gd name="T29" fmla="*/ 83 h 1157"/>
                <a:gd name="T30" fmla="*/ 1108 w 1109"/>
                <a:gd name="T31" fmla="*/ 83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4"/>
                    <a:pt x="1083" y="37"/>
                    <a:pt x="1083" y="70"/>
                  </a:cubicBezTo>
                  <a:lnTo>
                    <a:pt x="1083" y="405"/>
                  </a:lnTo>
                  <a:lnTo>
                    <a:pt x="1083" y="405"/>
                  </a:lnTo>
                  <a:cubicBezTo>
                    <a:pt x="1083" y="476"/>
                    <a:pt x="1040" y="558"/>
                    <a:pt x="987" y="588"/>
                  </a:cubicBezTo>
                  <a:lnTo>
                    <a:pt x="46" y="1127"/>
                  </a:lnTo>
                  <a:lnTo>
                    <a:pt x="46" y="1127"/>
                  </a:lnTo>
                  <a:cubicBezTo>
                    <a:pt x="29" y="1137"/>
                    <a:pt x="14" y="1140"/>
                    <a:pt x="0" y="1137"/>
                  </a:cubicBezTo>
                  <a:lnTo>
                    <a:pt x="0" y="1137"/>
                  </a:lnTo>
                  <a:cubicBezTo>
                    <a:pt x="18" y="1154"/>
                    <a:pt x="43" y="1156"/>
                    <a:pt x="72" y="1140"/>
                  </a:cubicBezTo>
                  <a:lnTo>
                    <a:pt x="1013" y="601"/>
                  </a:lnTo>
                  <a:lnTo>
                    <a:pt x="1013" y="601"/>
                  </a:lnTo>
                  <a:cubicBezTo>
                    <a:pt x="1065" y="570"/>
                    <a:pt x="1108" y="489"/>
                    <a:pt x="1108" y="418"/>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2" name="Freeform 95">
              <a:extLst>
                <a:ext uri="{FF2B5EF4-FFF2-40B4-BE49-F238E27FC236}">
                  <a16:creationId xmlns="" xmlns:a14="http://schemas.microsoft.com/office/drawing/2010/main" xmlns:p14="http://schemas.microsoft.com/office/powerpoint/2010/main" xmlns:a16="http://schemas.microsoft.com/office/drawing/2014/main" id="{A45DF454-D9B0-4396-95D2-3B1E6DD7DDA8}"/>
                </a:ext>
              </a:extLst>
            </p:cNvPr>
            <p:cNvSpPr>
              <a:spLocks noChangeArrowheads="1"/>
            </p:cNvSpPr>
            <p:nvPr/>
          </p:nvSpPr>
          <p:spPr bwMode="auto">
            <a:xfrm>
              <a:off x="13914127" y="6728387"/>
              <a:ext cx="83530" cy="138255"/>
            </a:xfrm>
            <a:custGeom>
              <a:avLst/>
              <a:gdLst>
                <a:gd name="T0" fmla="*/ 21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1 w 129"/>
                <a:gd name="T15" fmla="*/ 57 h 212"/>
                <a:gd name="T16" fmla="*/ 21 w 129"/>
                <a:gd name="T17" fmla="*/ 57 h 212"/>
                <a:gd name="T18" fmla="*/ 0 w 129"/>
                <a:gd name="T19" fmla="*/ 96 h 212"/>
                <a:gd name="T20" fmla="*/ 0 w 129"/>
                <a:gd name="T21" fmla="*/ 188 h 212"/>
                <a:gd name="T22" fmla="*/ 0 w 129"/>
                <a:gd name="T23" fmla="*/ 188 h 212"/>
                <a:gd name="T24" fmla="*/ 21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1" y="204"/>
                  </a:moveTo>
                  <a:lnTo>
                    <a:pt x="107" y="154"/>
                  </a:lnTo>
                  <a:lnTo>
                    <a:pt x="107" y="154"/>
                  </a:lnTo>
                  <a:cubicBezTo>
                    <a:pt x="119" y="148"/>
                    <a:pt x="128" y="130"/>
                    <a:pt x="128" y="115"/>
                  </a:cubicBezTo>
                  <a:lnTo>
                    <a:pt x="128" y="23"/>
                  </a:lnTo>
                  <a:lnTo>
                    <a:pt x="128" y="23"/>
                  </a:lnTo>
                  <a:cubicBezTo>
                    <a:pt x="128" y="7"/>
                    <a:pt x="119" y="0"/>
                    <a:pt x="107" y="7"/>
                  </a:cubicBezTo>
                  <a:lnTo>
                    <a:pt x="21" y="57"/>
                  </a:lnTo>
                  <a:lnTo>
                    <a:pt x="21" y="57"/>
                  </a:lnTo>
                  <a:cubicBezTo>
                    <a:pt x="9" y="63"/>
                    <a:pt x="0" y="81"/>
                    <a:pt x="0" y="96"/>
                  </a:cubicBezTo>
                  <a:lnTo>
                    <a:pt x="0" y="188"/>
                  </a:lnTo>
                  <a:lnTo>
                    <a:pt x="0" y="188"/>
                  </a:lnTo>
                  <a:cubicBezTo>
                    <a:pt x="0" y="204"/>
                    <a:pt x="9" y="211"/>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3" name="Freeform 96">
              <a:extLst>
                <a:ext uri="{FF2B5EF4-FFF2-40B4-BE49-F238E27FC236}">
                  <a16:creationId xmlns="" xmlns:a14="http://schemas.microsoft.com/office/drawing/2010/main" xmlns:p14="http://schemas.microsoft.com/office/powerpoint/2010/main" xmlns:a16="http://schemas.microsoft.com/office/drawing/2014/main" id="{C34B9609-75FE-4EA4-AC1D-8FE44DB27186}"/>
                </a:ext>
              </a:extLst>
            </p:cNvPr>
            <p:cNvSpPr>
              <a:spLocks noChangeArrowheads="1"/>
            </p:cNvSpPr>
            <p:nvPr/>
          </p:nvSpPr>
          <p:spPr bwMode="auto">
            <a:xfrm>
              <a:off x="14101348" y="6618936"/>
              <a:ext cx="83528" cy="138255"/>
            </a:xfrm>
            <a:custGeom>
              <a:avLst/>
              <a:gdLst>
                <a:gd name="T0" fmla="*/ 20 w 129"/>
                <a:gd name="T1" fmla="*/ 205 h 212"/>
                <a:gd name="T2" fmla="*/ 107 w 129"/>
                <a:gd name="T3" fmla="*/ 155 h 212"/>
                <a:gd name="T4" fmla="*/ 107 w 129"/>
                <a:gd name="T5" fmla="*/ 155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7 h 212"/>
                <a:gd name="T20" fmla="*/ 0 w 129"/>
                <a:gd name="T21" fmla="*/ 189 h 212"/>
                <a:gd name="T22" fmla="*/ 0 w 129"/>
                <a:gd name="T23" fmla="*/ 189 h 212"/>
                <a:gd name="T24" fmla="*/ 20 w 129"/>
                <a:gd name="T25"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5"/>
                  </a:moveTo>
                  <a:lnTo>
                    <a:pt x="107" y="155"/>
                  </a:lnTo>
                  <a:lnTo>
                    <a:pt x="107" y="155"/>
                  </a:lnTo>
                  <a:cubicBezTo>
                    <a:pt x="118" y="148"/>
                    <a:pt x="128" y="130"/>
                    <a:pt x="128" y="115"/>
                  </a:cubicBezTo>
                  <a:lnTo>
                    <a:pt x="128" y="23"/>
                  </a:lnTo>
                  <a:lnTo>
                    <a:pt x="128" y="23"/>
                  </a:lnTo>
                  <a:cubicBezTo>
                    <a:pt x="128" y="8"/>
                    <a:pt x="118" y="0"/>
                    <a:pt x="107" y="7"/>
                  </a:cubicBezTo>
                  <a:lnTo>
                    <a:pt x="20" y="57"/>
                  </a:lnTo>
                  <a:lnTo>
                    <a:pt x="20" y="57"/>
                  </a:lnTo>
                  <a:cubicBezTo>
                    <a:pt x="9" y="63"/>
                    <a:pt x="0" y="81"/>
                    <a:pt x="0" y="97"/>
                  </a:cubicBezTo>
                  <a:lnTo>
                    <a:pt x="0" y="189"/>
                  </a:lnTo>
                  <a:lnTo>
                    <a:pt x="0" y="189"/>
                  </a:lnTo>
                  <a:cubicBezTo>
                    <a:pt x="0" y="204"/>
                    <a:pt x="9" y="211"/>
                    <a:pt x="20" y="20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4" name="Freeform 97">
              <a:extLst>
                <a:ext uri="{FF2B5EF4-FFF2-40B4-BE49-F238E27FC236}">
                  <a16:creationId xmlns="" xmlns:a14="http://schemas.microsoft.com/office/drawing/2010/main" xmlns:p14="http://schemas.microsoft.com/office/powerpoint/2010/main" xmlns:a16="http://schemas.microsoft.com/office/drawing/2014/main" id="{422830BF-0FF0-4EC9-9E08-2DD327A07DFD}"/>
                </a:ext>
              </a:extLst>
            </p:cNvPr>
            <p:cNvSpPr>
              <a:spLocks noChangeArrowheads="1"/>
            </p:cNvSpPr>
            <p:nvPr/>
          </p:nvSpPr>
          <p:spPr bwMode="auto">
            <a:xfrm>
              <a:off x="13680824" y="7134511"/>
              <a:ext cx="740237" cy="780561"/>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5" name="Freeform 98">
              <a:extLst>
                <a:ext uri="{FF2B5EF4-FFF2-40B4-BE49-F238E27FC236}">
                  <a16:creationId xmlns="" xmlns:a14="http://schemas.microsoft.com/office/drawing/2010/main" xmlns:p14="http://schemas.microsoft.com/office/powerpoint/2010/main" xmlns:a16="http://schemas.microsoft.com/office/drawing/2014/main" id="{0D570B8C-1A2A-4B52-B075-C25A40A64015}"/>
                </a:ext>
              </a:extLst>
            </p:cNvPr>
            <p:cNvSpPr>
              <a:spLocks noChangeArrowheads="1"/>
            </p:cNvSpPr>
            <p:nvPr/>
          </p:nvSpPr>
          <p:spPr bwMode="auto">
            <a:xfrm>
              <a:off x="13695225" y="7148913"/>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7 w 1109"/>
                <a:gd name="T11" fmla="*/ 589 h 1158"/>
                <a:gd name="T12" fmla="*/ 46 w 1109"/>
                <a:gd name="T13" fmla="*/ 1128 h 1158"/>
                <a:gd name="T14" fmla="*/ 46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7"/>
                    <a:pt x="1083" y="69"/>
                  </a:cubicBezTo>
                  <a:lnTo>
                    <a:pt x="1083" y="406"/>
                  </a:lnTo>
                  <a:lnTo>
                    <a:pt x="1083" y="406"/>
                  </a:lnTo>
                  <a:cubicBezTo>
                    <a:pt x="1083" y="476"/>
                    <a:pt x="1040" y="559"/>
                    <a:pt x="987" y="589"/>
                  </a:cubicBezTo>
                  <a:lnTo>
                    <a:pt x="46" y="1128"/>
                  </a:lnTo>
                  <a:lnTo>
                    <a:pt x="46" y="1128"/>
                  </a:lnTo>
                  <a:cubicBezTo>
                    <a:pt x="29" y="1138"/>
                    <a:pt x="14" y="1140"/>
                    <a:pt x="0" y="1138"/>
                  </a:cubicBezTo>
                  <a:lnTo>
                    <a:pt x="0" y="1138"/>
                  </a:lnTo>
                  <a:cubicBezTo>
                    <a:pt x="18" y="1154"/>
                    <a:pt x="43" y="1157"/>
                    <a:pt x="72" y="1140"/>
                  </a:cubicBezTo>
                  <a:lnTo>
                    <a:pt x="1013" y="602"/>
                  </a:lnTo>
                  <a:lnTo>
                    <a:pt x="1013" y="602"/>
                  </a:lnTo>
                  <a:cubicBezTo>
                    <a:pt x="1065" y="571"/>
                    <a:pt x="1108" y="489"/>
                    <a:pt x="1108" y="418"/>
                  </a:cubicBezTo>
                  <a:lnTo>
                    <a:pt x="1108" y="82"/>
                  </a:lnTo>
                  <a:lnTo>
                    <a:pt x="1108" y="82"/>
                  </a:lnTo>
                  <a:cubicBezTo>
                    <a:pt x="1108" y="34"/>
                    <a:pt x="1088"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6" name="Freeform 99">
              <a:extLst>
                <a:ext uri="{FF2B5EF4-FFF2-40B4-BE49-F238E27FC236}">
                  <a16:creationId xmlns="" xmlns:a14="http://schemas.microsoft.com/office/drawing/2010/main" xmlns:p14="http://schemas.microsoft.com/office/powerpoint/2010/main" xmlns:a16="http://schemas.microsoft.com/office/drawing/2014/main" id="{2AD15478-4141-4851-A582-AE75ABFF377E}"/>
                </a:ext>
              </a:extLst>
            </p:cNvPr>
            <p:cNvSpPr>
              <a:spLocks noChangeArrowheads="1"/>
            </p:cNvSpPr>
            <p:nvPr/>
          </p:nvSpPr>
          <p:spPr bwMode="auto">
            <a:xfrm>
              <a:off x="13914127" y="7523351"/>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3"/>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7" name="Freeform 100">
              <a:extLst>
                <a:ext uri="{FF2B5EF4-FFF2-40B4-BE49-F238E27FC236}">
                  <a16:creationId xmlns="" xmlns:a14="http://schemas.microsoft.com/office/drawing/2010/main" xmlns:p14="http://schemas.microsoft.com/office/powerpoint/2010/main" xmlns:a16="http://schemas.microsoft.com/office/drawing/2014/main" id="{E56173F1-0410-40CF-8841-DA61FC16B82E}"/>
                </a:ext>
              </a:extLst>
            </p:cNvPr>
            <p:cNvSpPr>
              <a:spLocks noChangeArrowheads="1"/>
            </p:cNvSpPr>
            <p:nvPr/>
          </p:nvSpPr>
          <p:spPr bwMode="auto">
            <a:xfrm>
              <a:off x="14101348" y="7413899"/>
              <a:ext cx="83528" cy="138255"/>
            </a:xfrm>
            <a:custGeom>
              <a:avLst/>
              <a:gdLst>
                <a:gd name="T0" fmla="*/ 20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5"/>
                  </a:cubicBezTo>
                  <a:lnTo>
                    <a:pt x="128" y="23"/>
                  </a:lnTo>
                  <a:lnTo>
                    <a:pt x="128" y="23"/>
                  </a:lnTo>
                  <a:cubicBezTo>
                    <a:pt x="128" y="7"/>
                    <a:pt x="118" y="0"/>
                    <a:pt x="107" y="7"/>
                  </a:cubicBezTo>
                  <a:lnTo>
                    <a:pt x="20" y="57"/>
                  </a:lnTo>
                  <a:lnTo>
                    <a:pt x="20" y="57"/>
                  </a:lnTo>
                  <a:cubicBezTo>
                    <a:pt x="9" y="63"/>
                    <a:pt x="0" y="81"/>
                    <a:pt x="0" y="96"/>
                  </a:cubicBezTo>
                  <a:lnTo>
                    <a:pt x="0" y="188"/>
                  </a:lnTo>
                  <a:lnTo>
                    <a:pt x="0" y="188"/>
                  </a:lnTo>
                  <a:cubicBezTo>
                    <a:pt x="0" y="204"/>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8" name="Freeform 101">
              <a:extLst>
                <a:ext uri="{FF2B5EF4-FFF2-40B4-BE49-F238E27FC236}">
                  <a16:creationId xmlns="" xmlns:a14="http://schemas.microsoft.com/office/drawing/2010/main" xmlns:p14="http://schemas.microsoft.com/office/powerpoint/2010/main" xmlns:a16="http://schemas.microsoft.com/office/drawing/2014/main" id="{7DEA6781-77A5-4EA3-8DF4-B3293D10339E}"/>
                </a:ext>
              </a:extLst>
            </p:cNvPr>
            <p:cNvSpPr>
              <a:spLocks noChangeArrowheads="1"/>
            </p:cNvSpPr>
            <p:nvPr/>
          </p:nvSpPr>
          <p:spPr bwMode="auto">
            <a:xfrm>
              <a:off x="13680824" y="5547464"/>
              <a:ext cx="740237" cy="780563"/>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9" name="Freeform 102">
              <a:extLst>
                <a:ext uri="{FF2B5EF4-FFF2-40B4-BE49-F238E27FC236}">
                  <a16:creationId xmlns="" xmlns:a14="http://schemas.microsoft.com/office/drawing/2010/main" xmlns:p14="http://schemas.microsoft.com/office/powerpoint/2010/main" xmlns:a16="http://schemas.microsoft.com/office/drawing/2014/main" id="{E773E0F4-47BD-48A0-B957-FB9ED49672BE}"/>
                </a:ext>
              </a:extLst>
            </p:cNvPr>
            <p:cNvSpPr>
              <a:spLocks noChangeArrowheads="1"/>
            </p:cNvSpPr>
            <p:nvPr/>
          </p:nvSpPr>
          <p:spPr bwMode="auto">
            <a:xfrm>
              <a:off x="13695225" y="5561866"/>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7 w 1109"/>
                <a:gd name="T11" fmla="*/ 590 h 1159"/>
                <a:gd name="T12" fmla="*/ 46 w 1109"/>
                <a:gd name="T13" fmla="*/ 1128 h 1159"/>
                <a:gd name="T14" fmla="*/ 46 w 1109"/>
                <a:gd name="T15" fmla="*/ 1128 h 1159"/>
                <a:gd name="T16" fmla="*/ 0 w 1109"/>
                <a:gd name="T17" fmla="*/ 1139 h 1159"/>
                <a:gd name="T18" fmla="*/ 0 w 1109"/>
                <a:gd name="T19" fmla="*/ 1139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9"/>
                  </a:cubicBezTo>
                  <a:lnTo>
                    <a:pt x="0" y="1139"/>
                  </a:lnTo>
                  <a:cubicBezTo>
                    <a:pt x="18" y="1155"/>
                    <a:pt x="43" y="1158"/>
                    <a:pt x="72" y="1141"/>
                  </a:cubicBezTo>
                  <a:lnTo>
                    <a:pt x="1013" y="603"/>
                  </a:lnTo>
                  <a:lnTo>
                    <a:pt x="1013" y="603"/>
                  </a:lnTo>
                  <a:cubicBezTo>
                    <a:pt x="1065" y="572"/>
                    <a:pt x="1108" y="490"/>
                    <a:pt x="1108" y="419"/>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90" name="Freeform 103">
              <a:extLst>
                <a:ext uri="{FF2B5EF4-FFF2-40B4-BE49-F238E27FC236}">
                  <a16:creationId xmlns="" xmlns:a14="http://schemas.microsoft.com/office/drawing/2010/main" xmlns:p14="http://schemas.microsoft.com/office/powerpoint/2010/main" xmlns:a16="http://schemas.microsoft.com/office/drawing/2014/main" id="{253E9DF5-85BE-4262-A584-1039938BD824}"/>
                </a:ext>
              </a:extLst>
            </p:cNvPr>
            <p:cNvSpPr>
              <a:spLocks noChangeArrowheads="1"/>
            </p:cNvSpPr>
            <p:nvPr/>
          </p:nvSpPr>
          <p:spPr bwMode="auto">
            <a:xfrm>
              <a:off x="13914127" y="5933424"/>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2"/>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91" name="Freeform 104">
              <a:extLst>
                <a:ext uri="{FF2B5EF4-FFF2-40B4-BE49-F238E27FC236}">
                  <a16:creationId xmlns="" xmlns:a14="http://schemas.microsoft.com/office/drawing/2010/main" xmlns:p14="http://schemas.microsoft.com/office/powerpoint/2010/main" xmlns:a16="http://schemas.microsoft.com/office/drawing/2014/main" id="{411FB310-D3E7-47A7-885B-263FA34F1CB4}"/>
                </a:ext>
              </a:extLst>
            </p:cNvPr>
            <p:cNvSpPr>
              <a:spLocks noChangeArrowheads="1"/>
            </p:cNvSpPr>
            <p:nvPr/>
          </p:nvSpPr>
          <p:spPr bwMode="auto">
            <a:xfrm>
              <a:off x="14101348" y="5826853"/>
              <a:ext cx="83528" cy="138255"/>
            </a:xfrm>
            <a:custGeom>
              <a:avLst/>
              <a:gdLst>
                <a:gd name="T0" fmla="*/ 20 w 129"/>
                <a:gd name="T1" fmla="*/ 204 h 212"/>
                <a:gd name="T2" fmla="*/ 107 w 129"/>
                <a:gd name="T3" fmla="*/ 154 h 212"/>
                <a:gd name="T4" fmla="*/ 107 w 129"/>
                <a:gd name="T5" fmla="*/ 154 h 212"/>
                <a:gd name="T6" fmla="*/ 128 w 129"/>
                <a:gd name="T7" fmla="*/ 114 h 212"/>
                <a:gd name="T8" fmla="*/ 128 w 129"/>
                <a:gd name="T9" fmla="*/ 22 h 212"/>
                <a:gd name="T10" fmla="*/ 128 w 129"/>
                <a:gd name="T11" fmla="*/ 22 h 212"/>
                <a:gd name="T12" fmla="*/ 107 w 129"/>
                <a:gd name="T13" fmla="*/ 6 h 212"/>
                <a:gd name="T14" fmla="*/ 20 w 129"/>
                <a:gd name="T15" fmla="*/ 56 h 212"/>
                <a:gd name="T16" fmla="*/ 20 w 129"/>
                <a:gd name="T17" fmla="*/ 56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4"/>
                  </a:cubicBezTo>
                  <a:lnTo>
                    <a:pt x="128" y="22"/>
                  </a:lnTo>
                  <a:lnTo>
                    <a:pt x="128" y="22"/>
                  </a:lnTo>
                  <a:cubicBezTo>
                    <a:pt x="128" y="7"/>
                    <a:pt x="118" y="0"/>
                    <a:pt x="107" y="6"/>
                  </a:cubicBezTo>
                  <a:lnTo>
                    <a:pt x="20" y="56"/>
                  </a:lnTo>
                  <a:lnTo>
                    <a:pt x="20" y="56"/>
                  </a:lnTo>
                  <a:cubicBezTo>
                    <a:pt x="9" y="63"/>
                    <a:pt x="0" y="81"/>
                    <a:pt x="0" y="96"/>
                  </a:cubicBezTo>
                  <a:lnTo>
                    <a:pt x="0" y="188"/>
                  </a:lnTo>
                  <a:lnTo>
                    <a:pt x="0" y="188"/>
                  </a:lnTo>
                  <a:cubicBezTo>
                    <a:pt x="0" y="203"/>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92" name="Freeform 86">
              <a:extLst>
                <a:ext uri="{FF2B5EF4-FFF2-40B4-BE49-F238E27FC236}">
                  <a16:creationId xmlns="" xmlns:a14="http://schemas.microsoft.com/office/drawing/2010/main" xmlns:p14="http://schemas.microsoft.com/office/powerpoint/2010/main" xmlns:a16="http://schemas.microsoft.com/office/drawing/2014/main" id="{61C8ED41-5B46-4FF2-AF44-BA02AFCE4EF4}"/>
                </a:ext>
              </a:extLst>
            </p:cNvPr>
            <p:cNvSpPr>
              <a:spLocks noChangeArrowheads="1"/>
            </p:cNvSpPr>
            <p:nvPr/>
          </p:nvSpPr>
          <p:spPr bwMode="auto">
            <a:xfrm>
              <a:off x="11736618" y="4038091"/>
              <a:ext cx="1531668" cy="4115583"/>
            </a:xfrm>
            <a:custGeom>
              <a:avLst/>
              <a:gdLst>
                <a:gd name="connsiteX0" fmla="*/ 16656 w 1531668"/>
                <a:gd name="connsiteY0" fmla="*/ 2866023 h 4115583"/>
                <a:gd name="connsiteX1" fmla="*/ 56825 w 1531668"/>
                <a:gd name="connsiteY1" fmla="*/ 2867002 h 4115583"/>
                <a:gd name="connsiteX2" fmla="*/ 1474190 w 1531668"/>
                <a:gd name="connsiteY2" fmla="*/ 3685390 h 4115583"/>
                <a:gd name="connsiteX3" fmla="*/ 1531668 w 1531668"/>
                <a:gd name="connsiteY3" fmla="*/ 3795118 h 4115583"/>
                <a:gd name="connsiteX4" fmla="*/ 1531668 w 1531668"/>
                <a:gd name="connsiteY4" fmla="*/ 4065520 h 4115583"/>
                <a:gd name="connsiteX5" fmla="*/ 1474190 w 1531668"/>
                <a:gd name="connsiteY5" fmla="*/ 4108627 h 4115583"/>
                <a:gd name="connsiteX6" fmla="*/ 56825 w 1531668"/>
                <a:gd name="connsiteY6" fmla="*/ 3290239 h 4115583"/>
                <a:gd name="connsiteX7" fmla="*/ 0 w 1531668"/>
                <a:gd name="connsiteY7" fmla="*/ 3180511 h 4115583"/>
                <a:gd name="connsiteX8" fmla="*/ 0 w 1531668"/>
                <a:gd name="connsiteY8" fmla="*/ 2910110 h 4115583"/>
                <a:gd name="connsiteX9" fmla="*/ 16656 w 1531668"/>
                <a:gd name="connsiteY9" fmla="*/ 2866023 h 4115583"/>
                <a:gd name="connsiteX10" fmla="*/ 16656 w 1531668"/>
                <a:gd name="connsiteY10" fmla="*/ 2390608 h 4115583"/>
                <a:gd name="connsiteX11" fmla="*/ 56825 w 1531668"/>
                <a:gd name="connsiteY11" fmla="*/ 2391751 h 4115583"/>
                <a:gd name="connsiteX12" fmla="*/ 1474190 w 1531668"/>
                <a:gd name="connsiteY12" fmla="*/ 3209486 h 4115583"/>
                <a:gd name="connsiteX13" fmla="*/ 1531668 w 1531668"/>
                <a:gd name="connsiteY13" fmla="*/ 3319214 h 4115583"/>
                <a:gd name="connsiteX14" fmla="*/ 1531668 w 1531668"/>
                <a:gd name="connsiteY14" fmla="*/ 3589615 h 4115583"/>
                <a:gd name="connsiteX15" fmla="*/ 1474190 w 1531668"/>
                <a:gd name="connsiteY15" fmla="*/ 3632723 h 4115583"/>
                <a:gd name="connsiteX16" fmla="*/ 56825 w 1531668"/>
                <a:gd name="connsiteY16" fmla="*/ 2814335 h 4115583"/>
                <a:gd name="connsiteX17" fmla="*/ 0 w 1531668"/>
                <a:gd name="connsiteY17" fmla="*/ 2704607 h 4115583"/>
                <a:gd name="connsiteX18" fmla="*/ 0 w 1531668"/>
                <a:gd name="connsiteY18" fmla="*/ 2435512 h 4115583"/>
                <a:gd name="connsiteX19" fmla="*/ 16656 w 1531668"/>
                <a:gd name="connsiteY19" fmla="*/ 2390608 h 4115583"/>
                <a:gd name="connsiteX20" fmla="*/ 16656 w 1531668"/>
                <a:gd name="connsiteY20" fmla="*/ 1912723 h 4115583"/>
                <a:gd name="connsiteX21" fmla="*/ 56825 w 1531668"/>
                <a:gd name="connsiteY21" fmla="*/ 1913621 h 4115583"/>
                <a:gd name="connsiteX22" fmla="*/ 1474190 w 1531668"/>
                <a:gd name="connsiteY22" fmla="*/ 2731356 h 4115583"/>
                <a:gd name="connsiteX23" fmla="*/ 1531668 w 1531668"/>
                <a:gd name="connsiteY23" fmla="*/ 2841737 h 4115583"/>
                <a:gd name="connsiteX24" fmla="*/ 1531668 w 1531668"/>
                <a:gd name="connsiteY24" fmla="*/ 3111485 h 4115583"/>
                <a:gd name="connsiteX25" fmla="*/ 1474190 w 1531668"/>
                <a:gd name="connsiteY25" fmla="*/ 3154593 h 4115583"/>
                <a:gd name="connsiteX26" fmla="*/ 56825 w 1531668"/>
                <a:gd name="connsiteY26" fmla="*/ 2336858 h 4115583"/>
                <a:gd name="connsiteX27" fmla="*/ 0 w 1531668"/>
                <a:gd name="connsiteY27" fmla="*/ 2227783 h 4115583"/>
                <a:gd name="connsiteX28" fmla="*/ 0 w 1531668"/>
                <a:gd name="connsiteY28" fmla="*/ 1957382 h 4115583"/>
                <a:gd name="connsiteX29" fmla="*/ 16656 w 1531668"/>
                <a:gd name="connsiteY29" fmla="*/ 1912723 h 4115583"/>
                <a:gd name="connsiteX30" fmla="*/ 34719 w 1531668"/>
                <a:gd name="connsiteY30" fmla="*/ 1431525 h 4115583"/>
                <a:gd name="connsiteX31" fmla="*/ 56825 w 1531668"/>
                <a:gd name="connsiteY31" fmla="*/ 1438372 h 4115583"/>
                <a:gd name="connsiteX32" fmla="*/ 1474190 w 1531668"/>
                <a:gd name="connsiteY32" fmla="*/ 2256760 h 4115583"/>
                <a:gd name="connsiteX33" fmla="*/ 1531668 w 1531668"/>
                <a:gd name="connsiteY33" fmla="*/ 2366488 h 4115583"/>
                <a:gd name="connsiteX34" fmla="*/ 1531668 w 1531668"/>
                <a:gd name="connsiteY34" fmla="*/ 2636236 h 4115583"/>
                <a:gd name="connsiteX35" fmla="*/ 1474190 w 1531668"/>
                <a:gd name="connsiteY35" fmla="*/ 2679997 h 4115583"/>
                <a:gd name="connsiteX36" fmla="*/ 56825 w 1531668"/>
                <a:gd name="connsiteY36" fmla="*/ 1861609 h 4115583"/>
                <a:gd name="connsiteX37" fmla="*/ 0 w 1531668"/>
                <a:gd name="connsiteY37" fmla="*/ 1752534 h 4115583"/>
                <a:gd name="connsiteX38" fmla="*/ 0 w 1531668"/>
                <a:gd name="connsiteY38" fmla="*/ 1482133 h 4115583"/>
                <a:gd name="connsiteX39" fmla="*/ 34719 w 1531668"/>
                <a:gd name="connsiteY39" fmla="*/ 1431525 h 4115583"/>
                <a:gd name="connsiteX40" fmla="*/ 34719 w 1531668"/>
                <a:gd name="connsiteY40" fmla="*/ 953389 h 4115583"/>
                <a:gd name="connsiteX41" fmla="*/ 56825 w 1531668"/>
                <a:gd name="connsiteY41" fmla="*/ 960233 h 4115583"/>
                <a:gd name="connsiteX42" fmla="*/ 1474190 w 1531668"/>
                <a:gd name="connsiteY42" fmla="*/ 1778203 h 4115583"/>
                <a:gd name="connsiteX43" fmla="*/ 1531668 w 1531668"/>
                <a:gd name="connsiteY43" fmla="*/ 1887875 h 4115583"/>
                <a:gd name="connsiteX44" fmla="*/ 1531668 w 1531668"/>
                <a:gd name="connsiteY44" fmla="*/ 2158138 h 4115583"/>
                <a:gd name="connsiteX45" fmla="*/ 1474190 w 1531668"/>
                <a:gd name="connsiteY45" fmla="*/ 2201877 h 4115583"/>
                <a:gd name="connsiteX46" fmla="*/ 56825 w 1531668"/>
                <a:gd name="connsiteY46" fmla="*/ 1383906 h 4115583"/>
                <a:gd name="connsiteX47" fmla="*/ 0 w 1531668"/>
                <a:gd name="connsiteY47" fmla="*/ 1274234 h 4115583"/>
                <a:gd name="connsiteX48" fmla="*/ 0 w 1531668"/>
                <a:gd name="connsiteY48" fmla="*/ 1003971 h 4115583"/>
                <a:gd name="connsiteX49" fmla="*/ 34719 w 1531668"/>
                <a:gd name="connsiteY49" fmla="*/ 953389 h 4115583"/>
                <a:gd name="connsiteX50" fmla="*/ 34719 w 1531668"/>
                <a:gd name="connsiteY50" fmla="*/ 478138 h 4115583"/>
                <a:gd name="connsiteX51" fmla="*/ 56825 w 1531668"/>
                <a:gd name="connsiteY51" fmla="*/ 484982 h 4115583"/>
                <a:gd name="connsiteX52" fmla="*/ 1474190 w 1531668"/>
                <a:gd name="connsiteY52" fmla="*/ 1302952 h 4115583"/>
                <a:gd name="connsiteX53" fmla="*/ 1531668 w 1531668"/>
                <a:gd name="connsiteY53" fmla="*/ 1413277 h 4115583"/>
                <a:gd name="connsiteX54" fmla="*/ 1531668 w 1531668"/>
                <a:gd name="connsiteY54" fmla="*/ 1682887 h 4115583"/>
                <a:gd name="connsiteX55" fmla="*/ 1474190 w 1531668"/>
                <a:gd name="connsiteY55" fmla="*/ 1726626 h 4115583"/>
                <a:gd name="connsiteX56" fmla="*/ 56825 w 1531668"/>
                <a:gd name="connsiteY56" fmla="*/ 908655 h 4115583"/>
                <a:gd name="connsiteX57" fmla="*/ 0 w 1531668"/>
                <a:gd name="connsiteY57" fmla="*/ 798983 h 4115583"/>
                <a:gd name="connsiteX58" fmla="*/ 0 w 1531668"/>
                <a:gd name="connsiteY58" fmla="*/ 528720 h 4115583"/>
                <a:gd name="connsiteX59" fmla="*/ 34719 w 1531668"/>
                <a:gd name="connsiteY59" fmla="*/ 478138 h 4115583"/>
                <a:gd name="connsiteX60" fmla="*/ 34719 w 1531668"/>
                <a:gd name="connsiteY60" fmla="*/ 2 h 4115583"/>
                <a:gd name="connsiteX61" fmla="*/ 56825 w 1531668"/>
                <a:gd name="connsiteY61" fmla="*/ 6842 h 4115583"/>
                <a:gd name="connsiteX62" fmla="*/ 1474190 w 1531668"/>
                <a:gd name="connsiteY62" fmla="*/ 825048 h 4115583"/>
                <a:gd name="connsiteX63" fmla="*/ 1531668 w 1531668"/>
                <a:gd name="connsiteY63" fmla="*/ 934664 h 4115583"/>
                <a:gd name="connsiteX64" fmla="*/ 1531668 w 1531668"/>
                <a:gd name="connsiteY64" fmla="*/ 1204789 h 4115583"/>
                <a:gd name="connsiteX65" fmla="*/ 1474190 w 1531668"/>
                <a:gd name="connsiteY65" fmla="*/ 1247853 h 4115583"/>
                <a:gd name="connsiteX66" fmla="*/ 56825 w 1531668"/>
                <a:gd name="connsiteY66" fmla="*/ 430300 h 4115583"/>
                <a:gd name="connsiteX67" fmla="*/ 0 w 1531668"/>
                <a:gd name="connsiteY67" fmla="*/ 320684 h 4115583"/>
                <a:gd name="connsiteX68" fmla="*/ 0 w 1531668"/>
                <a:gd name="connsiteY68" fmla="*/ 50558 h 4115583"/>
                <a:gd name="connsiteX69" fmla="*/ 34719 w 1531668"/>
                <a:gd name="connsiteY69" fmla="*/ 2 h 411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583">
                  <a:moveTo>
                    <a:pt x="16656" y="2866023"/>
                  </a:moveTo>
                  <a:cubicBezTo>
                    <a:pt x="26943" y="2858185"/>
                    <a:pt x="41149" y="2857858"/>
                    <a:pt x="56825" y="2867002"/>
                  </a:cubicBezTo>
                  <a:lnTo>
                    <a:pt x="1474190" y="3685390"/>
                  </a:lnTo>
                  <a:cubicBezTo>
                    <a:pt x="1506194" y="3703678"/>
                    <a:pt x="1531668" y="3752664"/>
                    <a:pt x="1531668" y="3795118"/>
                  </a:cubicBezTo>
                  <a:lnTo>
                    <a:pt x="1531668" y="4065520"/>
                  </a:lnTo>
                  <a:cubicBezTo>
                    <a:pt x="1531668" y="4107974"/>
                    <a:pt x="1506194" y="4126915"/>
                    <a:pt x="1474190" y="4108627"/>
                  </a:cubicBezTo>
                  <a:lnTo>
                    <a:pt x="56825" y="3290239"/>
                  </a:lnTo>
                  <a:cubicBezTo>
                    <a:pt x="25473" y="3271951"/>
                    <a:pt x="0" y="3222965"/>
                    <a:pt x="0" y="3180511"/>
                  </a:cubicBezTo>
                  <a:lnTo>
                    <a:pt x="0" y="2910110"/>
                  </a:lnTo>
                  <a:cubicBezTo>
                    <a:pt x="0" y="2889209"/>
                    <a:pt x="6368" y="2873860"/>
                    <a:pt x="16656" y="2866023"/>
                  </a:cubicBezTo>
                  <a:close/>
                  <a:moveTo>
                    <a:pt x="16656" y="2390608"/>
                  </a:moveTo>
                  <a:cubicBezTo>
                    <a:pt x="26943" y="2382770"/>
                    <a:pt x="41149" y="2382607"/>
                    <a:pt x="56825" y="2391751"/>
                  </a:cubicBezTo>
                  <a:lnTo>
                    <a:pt x="1474190" y="3209486"/>
                  </a:lnTo>
                  <a:cubicBezTo>
                    <a:pt x="1506194" y="3227774"/>
                    <a:pt x="1531668" y="3276760"/>
                    <a:pt x="1531668" y="3319214"/>
                  </a:cubicBezTo>
                  <a:lnTo>
                    <a:pt x="1531668" y="3589615"/>
                  </a:lnTo>
                  <a:cubicBezTo>
                    <a:pt x="1531668" y="3632070"/>
                    <a:pt x="1506194" y="3651664"/>
                    <a:pt x="1474190" y="3632723"/>
                  </a:cubicBezTo>
                  <a:lnTo>
                    <a:pt x="56825" y="2814335"/>
                  </a:lnTo>
                  <a:cubicBezTo>
                    <a:pt x="25473" y="2796700"/>
                    <a:pt x="0" y="2747061"/>
                    <a:pt x="0" y="2704607"/>
                  </a:cubicBezTo>
                  <a:lnTo>
                    <a:pt x="0" y="2435512"/>
                  </a:lnTo>
                  <a:cubicBezTo>
                    <a:pt x="0" y="2413958"/>
                    <a:pt x="6368" y="2398446"/>
                    <a:pt x="16656" y="2390608"/>
                  </a:cubicBezTo>
                  <a:close/>
                  <a:moveTo>
                    <a:pt x="16656" y="1912723"/>
                  </a:moveTo>
                  <a:cubicBezTo>
                    <a:pt x="26943" y="1904804"/>
                    <a:pt x="41149" y="1904477"/>
                    <a:pt x="56825" y="1913621"/>
                  </a:cubicBezTo>
                  <a:lnTo>
                    <a:pt x="1474190" y="2731356"/>
                  </a:lnTo>
                  <a:cubicBezTo>
                    <a:pt x="1506194" y="2749644"/>
                    <a:pt x="1531668" y="2798630"/>
                    <a:pt x="1531668" y="2841737"/>
                  </a:cubicBezTo>
                  <a:lnTo>
                    <a:pt x="1531668" y="3111485"/>
                  </a:lnTo>
                  <a:cubicBezTo>
                    <a:pt x="1531668" y="3153940"/>
                    <a:pt x="1506194" y="3173534"/>
                    <a:pt x="1474190" y="3154593"/>
                  </a:cubicBezTo>
                  <a:lnTo>
                    <a:pt x="56825" y="2336858"/>
                  </a:lnTo>
                  <a:cubicBezTo>
                    <a:pt x="25473" y="2318570"/>
                    <a:pt x="0" y="2269584"/>
                    <a:pt x="0" y="2227783"/>
                  </a:cubicBezTo>
                  <a:lnTo>
                    <a:pt x="0" y="1957382"/>
                  </a:lnTo>
                  <a:cubicBezTo>
                    <a:pt x="0" y="1936155"/>
                    <a:pt x="6368" y="1920643"/>
                    <a:pt x="16656" y="1912723"/>
                  </a:cubicBezTo>
                  <a:close/>
                  <a:moveTo>
                    <a:pt x="34719" y="1431525"/>
                  </a:moveTo>
                  <a:cubicBezTo>
                    <a:pt x="41516" y="1431596"/>
                    <a:pt x="48987" y="1433800"/>
                    <a:pt x="56825" y="1438372"/>
                  </a:cubicBezTo>
                  <a:lnTo>
                    <a:pt x="1474190" y="2256760"/>
                  </a:lnTo>
                  <a:cubicBezTo>
                    <a:pt x="1506194" y="2275048"/>
                    <a:pt x="1531668" y="2324687"/>
                    <a:pt x="1531668" y="2366488"/>
                  </a:cubicBezTo>
                  <a:lnTo>
                    <a:pt x="1531668" y="2636236"/>
                  </a:lnTo>
                  <a:cubicBezTo>
                    <a:pt x="1531668" y="2678691"/>
                    <a:pt x="1506194" y="2698285"/>
                    <a:pt x="1474190" y="2679997"/>
                  </a:cubicBezTo>
                  <a:lnTo>
                    <a:pt x="56825" y="1861609"/>
                  </a:lnTo>
                  <a:cubicBezTo>
                    <a:pt x="25473" y="1843321"/>
                    <a:pt x="0" y="1794335"/>
                    <a:pt x="0" y="1752534"/>
                  </a:cubicBezTo>
                  <a:lnTo>
                    <a:pt x="0" y="1482133"/>
                  </a:lnTo>
                  <a:cubicBezTo>
                    <a:pt x="0" y="1450292"/>
                    <a:pt x="14329" y="1431310"/>
                    <a:pt x="34719" y="1431525"/>
                  </a:cubicBezTo>
                  <a:close/>
                  <a:moveTo>
                    <a:pt x="34719" y="953389"/>
                  </a:moveTo>
                  <a:cubicBezTo>
                    <a:pt x="41516" y="953460"/>
                    <a:pt x="48987" y="955663"/>
                    <a:pt x="56825" y="960233"/>
                  </a:cubicBezTo>
                  <a:lnTo>
                    <a:pt x="1474190" y="1778203"/>
                  </a:lnTo>
                  <a:cubicBezTo>
                    <a:pt x="1506194" y="1797135"/>
                    <a:pt x="1531668" y="1846096"/>
                    <a:pt x="1531668" y="1887875"/>
                  </a:cubicBezTo>
                  <a:lnTo>
                    <a:pt x="1531668" y="2158138"/>
                  </a:lnTo>
                  <a:cubicBezTo>
                    <a:pt x="1531668" y="2200571"/>
                    <a:pt x="1506194" y="2220155"/>
                    <a:pt x="1474190" y="2201877"/>
                  </a:cubicBezTo>
                  <a:lnTo>
                    <a:pt x="56825" y="1383906"/>
                  </a:lnTo>
                  <a:cubicBezTo>
                    <a:pt x="25473" y="1365628"/>
                    <a:pt x="0" y="1316667"/>
                    <a:pt x="0" y="1274234"/>
                  </a:cubicBezTo>
                  <a:lnTo>
                    <a:pt x="0" y="1003971"/>
                  </a:lnTo>
                  <a:cubicBezTo>
                    <a:pt x="0" y="972147"/>
                    <a:pt x="14329" y="953175"/>
                    <a:pt x="34719" y="953389"/>
                  </a:cubicBezTo>
                  <a:close/>
                  <a:moveTo>
                    <a:pt x="34719" y="478138"/>
                  </a:moveTo>
                  <a:cubicBezTo>
                    <a:pt x="41516" y="478209"/>
                    <a:pt x="48987" y="480412"/>
                    <a:pt x="56825" y="484982"/>
                  </a:cubicBezTo>
                  <a:lnTo>
                    <a:pt x="1474190" y="1302952"/>
                  </a:lnTo>
                  <a:cubicBezTo>
                    <a:pt x="1506194" y="1321884"/>
                    <a:pt x="1531668" y="1370845"/>
                    <a:pt x="1531668" y="1413277"/>
                  </a:cubicBezTo>
                  <a:lnTo>
                    <a:pt x="1531668" y="1682887"/>
                  </a:lnTo>
                  <a:cubicBezTo>
                    <a:pt x="1531668" y="1725973"/>
                    <a:pt x="1506194" y="1744904"/>
                    <a:pt x="1474190" y="1726626"/>
                  </a:cubicBezTo>
                  <a:lnTo>
                    <a:pt x="56825" y="908655"/>
                  </a:lnTo>
                  <a:cubicBezTo>
                    <a:pt x="25473" y="890377"/>
                    <a:pt x="0" y="841416"/>
                    <a:pt x="0" y="798983"/>
                  </a:cubicBezTo>
                  <a:lnTo>
                    <a:pt x="0" y="528720"/>
                  </a:lnTo>
                  <a:cubicBezTo>
                    <a:pt x="0" y="496896"/>
                    <a:pt x="14329" y="477924"/>
                    <a:pt x="34719" y="478138"/>
                  </a:cubicBezTo>
                  <a:close/>
                  <a:moveTo>
                    <a:pt x="34719" y="2"/>
                  </a:moveTo>
                  <a:cubicBezTo>
                    <a:pt x="41516" y="73"/>
                    <a:pt x="48987" y="2275"/>
                    <a:pt x="56825" y="6842"/>
                  </a:cubicBezTo>
                  <a:lnTo>
                    <a:pt x="1474190" y="825048"/>
                  </a:lnTo>
                  <a:cubicBezTo>
                    <a:pt x="1506194" y="843317"/>
                    <a:pt x="1531668" y="892253"/>
                    <a:pt x="1531668" y="934664"/>
                  </a:cubicBezTo>
                  <a:lnTo>
                    <a:pt x="1531668" y="1204789"/>
                  </a:lnTo>
                  <a:cubicBezTo>
                    <a:pt x="1531668" y="1247200"/>
                    <a:pt x="1506194" y="1266775"/>
                    <a:pt x="1474190" y="1247853"/>
                  </a:cubicBezTo>
                  <a:lnTo>
                    <a:pt x="56825" y="430300"/>
                  </a:lnTo>
                  <a:cubicBezTo>
                    <a:pt x="25473" y="412031"/>
                    <a:pt x="0" y="363095"/>
                    <a:pt x="0" y="320684"/>
                  </a:cubicBezTo>
                  <a:lnTo>
                    <a:pt x="0" y="50558"/>
                  </a:lnTo>
                  <a:cubicBezTo>
                    <a:pt x="0" y="18750"/>
                    <a:pt x="14329" y="-212"/>
                    <a:pt x="34719" y="2"/>
                  </a:cubicBez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93" name="Freeform 87">
              <a:extLst>
                <a:ext uri="{FF2B5EF4-FFF2-40B4-BE49-F238E27FC236}">
                  <a16:creationId xmlns="" xmlns:a14="http://schemas.microsoft.com/office/drawing/2010/main" xmlns:p14="http://schemas.microsoft.com/office/powerpoint/2010/main" xmlns:a16="http://schemas.microsoft.com/office/drawing/2014/main" id="{CC1415D8-803E-4784-914E-641CF852D9A8}"/>
                </a:ext>
              </a:extLst>
            </p:cNvPr>
            <p:cNvSpPr>
              <a:spLocks noChangeArrowheads="1"/>
            </p:cNvSpPr>
            <p:nvPr/>
          </p:nvSpPr>
          <p:spPr bwMode="auto">
            <a:xfrm>
              <a:off x="11802867" y="4136453"/>
              <a:ext cx="1393413" cy="3919135"/>
            </a:xfrm>
            <a:custGeom>
              <a:avLst/>
              <a:gdLst>
                <a:gd name="connsiteX0" fmla="*/ 8815 w 1393413"/>
                <a:gd name="connsiteY0" fmla="*/ 2862782 h 3919135"/>
                <a:gd name="connsiteX1" fmla="*/ 29383 w 1393413"/>
                <a:gd name="connsiteY1" fmla="*/ 2863190 h 3919135"/>
                <a:gd name="connsiteX2" fmla="*/ 1364683 w 1393413"/>
                <a:gd name="connsiteY2" fmla="*/ 3634780 h 3919135"/>
                <a:gd name="connsiteX3" fmla="*/ 1393413 w 1393413"/>
                <a:gd name="connsiteY3" fmla="*/ 3690314 h 3919135"/>
                <a:gd name="connsiteX4" fmla="*/ 1393413 w 1393413"/>
                <a:gd name="connsiteY4" fmla="*/ 3893502 h 3919135"/>
                <a:gd name="connsiteX5" fmla="*/ 1364683 w 1393413"/>
                <a:gd name="connsiteY5" fmla="*/ 3915715 h 3919135"/>
                <a:gd name="connsiteX6" fmla="*/ 29383 w 1393413"/>
                <a:gd name="connsiteY6" fmla="*/ 3144125 h 3919135"/>
                <a:gd name="connsiteX7" fmla="*/ 0 w 1393413"/>
                <a:gd name="connsiteY7" fmla="*/ 3088591 h 3919135"/>
                <a:gd name="connsiteX8" fmla="*/ 0 w 1393413"/>
                <a:gd name="connsiteY8" fmla="*/ 2885403 h 3919135"/>
                <a:gd name="connsiteX9" fmla="*/ 8815 w 1393413"/>
                <a:gd name="connsiteY9" fmla="*/ 2862782 h 3919135"/>
                <a:gd name="connsiteX10" fmla="*/ 8815 w 1393413"/>
                <a:gd name="connsiteY10" fmla="*/ 2385054 h 3919135"/>
                <a:gd name="connsiteX11" fmla="*/ 29383 w 1393413"/>
                <a:gd name="connsiteY11" fmla="*/ 2385707 h 3919135"/>
                <a:gd name="connsiteX12" fmla="*/ 1364683 w 1393413"/>
                <a:gd name="connsiteY12" fmla="*/ 3156828 h 3919135"/>
                <a:gd name="connsiteX13" fmla="*/ 1393413 w 1393413"/>
                <a:gd name="connsiteY13" fmla="*/ 3212980 h 3919135"/>
                <a:gd name="connsiteX14" fmla="*/ 1393413 w 1393413"/>
                <a:gd name="connsiteY14" fmla="*/ 3416044 h 3919135"/>
                <a:gd name="connsiteX15" fmla="*/ 1364683 w 1393413"/>
                <a:gd name="connsiteY15" fmla="*/ 3437591 h 3919135"/>
                <a:gd name="connsiteX16" fmla="*/ 29383 w 1393413"/>
                <a:gd name="connsiteY16" fmla="*/ 2666471 h 3919135"/>
                <a:gd name="connsiteX17" fmla="*/ 0 w 1393413"/>
                <a:gd name="connsiteY17" fmla="*/ 2610971 h 3919135"/>
                <a:gd name="connsiteX18" fmla="*/ 0 w 1393413"/>
                <a:gd name="connsiteY18" fmla="*/ 2407907 h 3919135"/>
                <a:gd name="connsiteX19" fmla="*/ 8815 w 1393413"/>
                <a:gd name="connsiteY19" fmla="*/ 2385054 h 3919135"/>
                <a:gd name="connsiteX20" fmla="*/ 8815 w 1393413"/>
                <a:gd name="connsiteY20" fmla="*/ 1909401 h 3919135"/>
                <a:gd name="connsiteX21" fmla="*/ 29383 w 1393413"/>
                <a:gd name="connsiteY21" fmla="*/ 1909809 h 3919135"/>
                <a:gd name="connsiteX22" fmla="*/ 1364683 w 1393413"/>
                <a:gd name="connsiteY22" fmla="*/ 2680746 h 3919135"/>
                <a:gd name="connsiteX23" fmla="*/ 1393413 w 1393413"/>
                <a:gd name="connsiteY23" fmla="*/ 2736933 h 3919135"/>
                <a:gd name="connsiteX24" fmla="*/ 1393413 w 1393413"/>
                <a:gd name="connsiteY24" fmla="*/ 2940121 h 3919135"/>
                <a:gd name="connsiteX25" fmla="*/ 1364683 w 1393413"/>
                <a:gd name="connsiteY25" fmla="*/ 2961681 h 3919135"/>
                <a:gd name="connsiteX26" fmla="*/ 29383 w 1393413"/>
                <a:gd name="connsiteY26" fmla="*/ 2190744 h 3919135"/>
                <a:gd name="connsiteX27" fmla="*/ 0 w 1393413"/>
                <a:gd name="connsiteY27" fmla="*/ 2135210 h 3919135"/>
                <a:gd name="connsiteX28" fmla="*/ 0 w 1393413"/>
                <a:gd name="connsiteY28" fmla="*/ 1932022 h 3919135"/>
                <a:gd name="connsiteX29" fmla="*/ 8815 w 1393413"/>
                <a:gd name="connsiteY29" fmla="*/ 1909401 h 3919135"/>
                <a:gd name="connsiteX30" fmla="*/ 8815 w 1393413"/>
                <a:gd name="connsiteY30" fmla="*/ 1434152 h 3919135"/>
                <a:gd name="connsiteX31" fmla="*/ 29383 w 1393413"/>
                <a:gd name="connsiteY31" fmla="*/ 1434560 h 3919135"/>
                <a:gd name="connsiteX32" fmla="*/ 1364683 w 1393413"/>
                <a:gd name="connsiteY32" fmla="*/ 2206150 h 3919135"/>
                <a:gd name="connsiteX33" fmla="*/ 1393413 w 1393413"/>
                <a:gd name="connsiteY33" fmla="*/ 2262337 h 3919135"/>
                <a:gd name="connsiteX34" fmla="*/ 1393413 w 1393413"/>
                <a:gd name="connsiteY34" fmla="*/ 2464872 h 3919135"/>
                <a:gd name="connsiteX35" fmla="*/ 1364683 w 1393413"/>
                <a:gd name="connsiteY35" fmla="*/ 2487085 h 3919135"/>
                <a:gd name="connsiteX36" fmla="*/ 29383 w 1393413"/>
                <a:gd name="connsiteY36" fmla="*/ 1716148 h 3919135"/>
                <a:gd name="connsiteX37" fmla="*/ 0 w 1393413"/>
                <a:gd name="connsiteY37" fmla="*/ 1659961 h 3919135"/>
                <a:gd name="connsiteX38" fmla="*/ 0 w 1393413"/>
                <a:gd name="connsiteY38" fmla="*/ 1456773 h 3919135"/>
                <a:gd name="connsiteX39" fmla="*/ 8815 w 1393413"/>
                <a:gd name="connsiteY39" fmla="*/ 1434152 h 3919135"/>
                <a:gd name="connsiteX40" fmla="*/ 8815 w 1393413"/>
                <a:gd name="connsiteY40" fmla="*/ 956098 h 3919135"/>
                <a:gd name="connsiteX41" fmla="*/ 29383 w 1393413"/>
                <a:gd name="connsiteY41" fmla="*/ 957077 h 3919135"/>
                <a:gd name="connsiteX42" fmla="*/ 1364683 w 1393413"/>
                <a:gd name="connsiteY42" fmla="*/ 1728198 h 3919135"/>
                <a:gd name="connsiteX43" fmla="*/ 1393413 w 1393413"/>
                <a:gd name="connsiteY43" fmla="*/ 1783697 h 3919135"/>
                <a:gd name="connsiteX44" fmla="*/ 1393413 w 1393413"/>
                <a:gd name="connsiteY44" fmla="*/ 1986761 h 3919135"/>
                <a:gd name="connsiteX45" fmla="*/ 1364683 w 1393413"/>
                <a:gd name="connsiteY45" fmla="*/ 2008961 h 3919135"/>
                <a:gd name="connsiteX46" fmla="*/ 29383 w 1393413"/>
                <a:gd name="connsiteY46" fmla="*/ 1237841 h 3919135"/>
                <a:gd name="connsiteX47" fmla="*/ 0 w 1393413"/>
                <a:gd name="connsiteY47" fmla="*/ 1182341 h 3919135"/>
                <a:gd name="connsiteX48" fmla="*/ 0 w 1393413"/>
                <a:gd name="connsiteY48" fmla="*/ 978624 h 3919135"/>
                <a:gd name="connsiteX49" fmla="*/ 8815 w 1393413"/>
                <a:gd name="connsiteY49" fmla="*/ 956098 h 3919135"/>
                <a:gd name="connsiteX50" fmla="*/ 8815 w 1393413"/>
                <a:gd name="connsiteY50" fmla="*/ 480444 h 3919135"/>
                <a:gd name="connsiteX51" fmla="*/ 29383 w 1393413"/>
                <a:gd name="connsiteY51" fmla="*/ 481179 h 3919135"/>
                <a:gd name="connsiteX52" fmla="*/ 1364683 w 1393413"/>
                <a:gd name="connsiteY52" fmla="*/ 1252769 h 3919135"/>
                <a:gd name="connsiteX53" fmla="*/ 1393413 w 1393413"/>
                <a:gd name="connsiteY53" fmla="*/ 1308303 h 3919135"/>
                <a:gd name="connsiteX54" fmla="*/ 1393413 w 1393413"/>
                <a:gd name="connsiteY54" fmla="*/ 1511491 h 3919135"/>
                <a:gd name="connsiteX55" fmla="*/ 1364683 w 1393413"/>
                <a:gd name="connsiteY55" fmla="*/ 1533704 h 3919135"/>
                <a:gd name="connsiteX56" fmla="*/ 29383 w 1393413"/>
                <a:gd name="connsiteY56" fmla="*/ 762114 h 3919135"/>
                <a:gd name="connsiteX57" fmla="*/ 0 w 1393413"/>
                <a:gd name="connsiteY57" fmla="*/ 705927 h 3919135"/>
                <a:gd name="connsiteX58" fmla="*/ 0 w 1393413"/>
                <a:gd name="connsiteY58" fmla="*/ 502739 h 3919135"/>
                <a:gd name="connsiteX59" fmla="*/ 8815 w 1393413"/>
                <a:gd name="connsiteY59" fmla="*/ 480444 h 3919135"/>
                <a:gd name="connsiteX60" fmla="*/ 8815 w 1393413"/>
                <a:gd name="connsiteY60" fmla="*/ 3043 h 3919135"/>
                <a:gd name="connsiteX61" fmla="*/ 29383 w 1393413"/>
                <a:gd name="connsiteY61" fmla="*/ 3696 h 3919135"/>
                <a:gd name="connsiteX62" fmla="*/ 1364683 w 1393413"/>
                <a:gd name="connsiteY62" fmla="*/ 774817 h 3919135"/>
                <a:gd name="connsiteX63" fmla="*/ 1393413 w 1393413"/>
                <a:gd name="connsiteY63" fmla="*/ 830316 h 3919135"/>
                <a:gd name="connsiteX64" fmla="*/ 1393413 w 1393413"/>
                <a:gd name="connsiteY64" fmla="*/ 1033380 h 3919135"/>
                <a:gd name="connsiteX65" fmla="*/ 1364683 w 1393413"/>
                <a:gd name="connsiteY65" fmla="*/ 1055580 h 3919135"/>
                <a:gd name="connsiteX66" fmla="*/ 29383 w 1393413"/>
                <a:gd name="connsiteY66" fmla="*/ 284460 h 3919135"/>
                <a:gd name="connsiteX67" fmla="*/ 0 w 1393413"/>
                <a:gd name="connsiteY67" fmla="*/ 228960 h 3919135"/>
                <a:gd name="connsiteX68" fmla="*/ 0 w 1393413"/>
                <a:gd name="connsiteY68" fmla="*/ 25896 h 3919135"/>
                <a:gd name="connsiteX69" fmla="*/ 8815 w 1393413"/>
                <a:gd name="connsiteY69" fmla="*/ 3043 h 39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35">
                  <a:moveTo>
                    <a:pt x="8815" y="2862782"/>
                  </a:moveTo>
                  <a:cubicBezTo>
                    <a:pt x="14202" y="2858780"/>
                    <a:pt x="21548" y="2858617"/>
                    <a:pt x="29383" y="2863190"/>
                  </a:cubicBezTo>
                  <a:lnTo>
                    <a:pt x="1364683" y="3634780"/>
                  </a:lnTo>
                  <a:cubicBezTo>
                    <a:pt x="1381007" y="3643927"/>
                    <a:pt x="1393413" y="3668754"/>
                    <a:pt x="1393413" y="3690314"/>
                  </a:cubicBezTo>
                  <a:lnTo>
                    <a:pt x="1393413" y="3893502"/>
                  </a:lnTo>
                  <a:cubicBezTo>
                    <a:pt x="1393413" y="3915062"/>
                    <a:pt x="1381007" y="3924862"/>
                    <a:pt x="1364683" y="3915715"/>
                  </a:cubicBezTo>
                  <a:lnTo>
                    <a:pt x="29383" y="3144125"/>
                  </a:lnTo>
                  <a:cubicBezTo>
                    <a:pt x="13712" y="3134978"/>
                    <a:pt x="0" y="3109498"/>
                    <a:pt x="0" y="3088591"/>
                  </a:cubicBezTo>
                  <a:lnTo>
                    <a:pt x="0" y="2885403"/>
                  </a:lnTo>
                  <a:cubicBezTo>
                    <a:pt x="0" y="2874623"/>
                    <a:pt x="3428" y="2866783"/>
                    <a:pt x="8815" y="2862782"/>
                  </a:cubicBezTo>
                  <a:close/>
                  <a:moveTo>
                    <a:pt x="8815" y="2385054"/>
                  </a:moveTo>
                  <a:cubicBezTo>
                    <a:pt x="14202" y="2380973"/>
                    <a:pt x="21548" y="2380810"/>
                    <a:pt x="29383" y="2385707"/>
                  </a:cubicBezTo>
                  <a:lnTo>
                    <a:pt x="1364683" y="3156828"/>
                  </a:lnTo>
                  <a:cubicBezTo>
                    <a:pt x="1381007" y="3166622"/>
                    <a:pt x="1393413" y="3191433"/>
                    <a:pt x="1393413" y="3212980"/>
                  </a:cubicBezTo>
                  <a:lnTo>
                    <a:pt x="1393413" y="3416044"/>
                  </a:lnTo>
                  <a:cubicBezTo>
                    <a:pt x="1393413" y="3436938"/>
                    <a:pt x="1381007" y="3446732"/>
                    <a:pt x="1364683" y="3437591"/>
                  </a:cubicBezTo>
                  <a:lnTo>
                    <a:pt x="29383" y="2666471"/>
                  </a:lnTo>
                  <a:cubicBezTo>
                    <a:pt x="13712" y="2657330"/>
                    <a:pt x="0" y="2632518"/>
                    <a:pt x="0" y="2610971"/>
                  </a:cubicBezTo>
                  <a:lnTo>
                    <a:pt x="0" y="2407907"/>
                  </a:lnTo>
                  <a:cubicBezTo>
                    <a:pt x="0" y="2397134"/>
                    <a:pt x="3428" y="2389135"/>
                    <a:pt x="8815" y="2385054"/>
                  </a:cubicBezTo>
                  <a:close/>
                  <a:moveTo>
                    <a:pt x="8815" y="1909401"/>
                  </a:moveTo>
                  <a:cubicBezTo>
                    <a:pt x="14202" y="1905399"/>
                    <a:pt x="21548" y="1905235"/>
                    <a:pt x="29383" y="1909809"/>
                  </a:cubicBezTo>
                  <a:lnTo>
                    <a:pt x="1364683" y="2680746"/>
                  </a:lnTo>
                  <a:cubicBezTo>
                    <a:pt x="1381007" y="2690546"/>
                    <a:pt x="1393413" y="2715373"/>
                    <a:pt x="1393413" y="2736933"/>
                  </a:cubicBezTo>
                  <a:lnTo>
                    <a:pt x="1393413" y="2940121"/>
                  </a:lnTo>
                  <a:cubicBezTo>
                    <a:pt x="1393413" y="2961681"/>
                    <a:pt x="1381007" y="2971481"/>
                    <a:pt x="1364683" y="2961681"/>
                  </a:cubicBezTo>
                  <a:lnTo>
                    <a:pt x="29383" y="2190744"/>
                  </a:lnTo>
                  <a:cubicBezTo>
                    <a:pt x="13712" y="2181597"/>
                    <a:pt x="0" y="2156770"/>
                    <a:pt x="0" y="2135210"/>
                  </a:cubicBezTo>
                  <a:lnTo>
                    <a:pt x="0" y="1932022"/>
                  </a:lnTo>
                  <a:cubicBezTo>
                    <a:pt x="0" y="1921242"/>
                    <a:pt x="3428" y="1913402"/>
                    <a:pt x="8815" y="1909401"/>
                  </a:cubicBezTo>
                  <a:close/>
                  <a:moveTo>
                    <a:pt x="8815" y="1434152"/>
                  </a:moveTo>
                  <a:cubicBezTo>
                    <a:pt x="14202" y="1430150"/>
                    <a:pt x="21548" y="1429986"/>
                    <a:pt x="29383" y="1434560"/>
                  </a:cubicBezTo>
                  <a:lnTo>
                    <a:pt x="1364683" y="2206150"/>
                  </a:lnTo>
                  <a:cubicBezTo>
                    <a:pt x="1381007" y="2215950"/>
                    <a:pt x="1393413" y="2240777"/>
                    <a:pt x="1393413" y="2262337"/>
                  </a:cubicBezTo>
                  <a:lnTo>
                    <a:pt x="1393413" y="2464872"/>
                  </a:lnTo>
                  <a:cubicBezTo>
                    <a:pt x="1393413" y="2486432"/>
                    <a:pt x="1381007" y="2496232"/>
                    <a:pt x="1364683" y="2487085"/>
                  </a:cubicBezTo>
                  <a:lnTo>
                    <a:pt x="29383" y="1716148"/>
                  </a:lnTo>
                  <a:cubicBezTo>
                    <a:pt x="13712" y="1706348"/>
                    <a:pt x="0" y="1681521"/>
                    <a:pt x="0" y="1659961"/>
                  </a:cubicBezTo>
                  <a:lnTo>
                    <a:pt x="0" y="1456773"/>
                  </a:lnTo>
                  <a:cubicBezTo>
                    <a:pt x="0" y="1445993"/>
                    <a:pt x="3428" y="1438153"/>
                    <a:pt x="8815" y="1434152"/>
                  </a:cubicBezTo>
                  <a:close/>
                  <a:moveTo>
                    <a:pt x="8815" y="956098"/>
                  </a:moveTo>
                  <a:cubicBezTo>
                    <a:pt x="14202" y="952180"/>
                    <a:pt x="21548" y="952180"/>
                    <a:pt x="29383" y="957077"/>
                  </a:cubicBezTo>
                  <a:lnTo>
                    <a:pt x="1364683" y="1728198"/>
                  </a:lnTo>
                  <a:cubicBezTo>
                    <a:pt x="1381007" y="1737339"/>
                    <a:pt x="1393413" y="1762150"/>
                    <a:pt x="1393413" y="1783697"/>
                  </a:cubicBezTo>
                  <a:lnTo>
                    <a:pt x="1393413" y="1986761"/>
                  </a:lnTo>
                  <a:cubicBezTo>
                    <a:pt x="1393413" y="2008308"/>
                    <a:pt x="1381007" y="2018102"/>
                    <a:pt x="1364683" y="2008961"/>
                  </a:cubicBezTo>
                  <a:lnTo>
                    <a:pt x="29383" y="1237841"/>
                  </a:lnTo>
                  <a:cubicBezTo>
                    <a:pt x="13712" y="1228700"/>
                    <a:pt x="0" y="1203235"/>
                    <a:pt x="0" y="1182341"/>
                  </a:cubicBezTo>
                  <a:lnTo>
                    <a:pt x="0" y="978624"/>
                  </a:lnTo>
                  <a:cubicBezTo>
                    <a:pt x="0" y="967851"/>
                    <a:pt x="3428" y="960016"/>
                    <a:pt x="8815" y="956098"/>
                  </a:cubicBezTo>
                  <a:close/>
                  <a:moveTo>
                    <a:pt x="8815" y="480444"/>
                  </a:moveTo>
                  <a:cubicBezTo>
                    <a:pt x="14202" y="476606"/>
                    <a:pt x="21548" y="476606"/>
                    <a:pt x="29383" y="481179"/>
                  </a:cubicBezTo>
                  <a:lnTo>
                    <a:pt x="1364683" y="1252769"/>
                  </a:lnTo>
                  <a:cubicBezTo>
                    <a:pt x="1381007" y="1261916"/>
                    <a:pt x="1393413" y="1286743"/>
                    <a:pt x="1393413" y="1308303"/>
                  </a:cubicBezTo>
                  <a:lnTo>
                    <a:pt x="1393413" y="1511491"/>
                  </a:lnTo>
                  <a:cubicBezTo>
                    <a:pt x="1393413" y="1533051"/>
                    <a:pt x="1381007" y="1542851"/>
                    <a:pt x="1364683" y="1533704"/>
                  </a:cubicBezTo>
                  <a:lnTo>
                    <a:pt x="29383" y="762114"/>
                  </a:lnTo>
                  <a:cubicBezTo>
                    <a:pt x="13712" y="752314"/>
                    <a:pt x="0" y="727487"/>
                    <a:pt x="0" y="705927"/>
                  </a:cubicBezTo>
                  <a:lnTo>
                    <a:pt x="0" y="502739"/>
                  </a:lnTo>
                  <a:cubicBezTo>
                    <a:pt x="0" y="491959"/>
                    <a:pt x="3428" y="484282"/>
                    <a:pt x="8815" y="480444"/>
                  </a:cubicBezTo>
                  <a:close/>
                  <a:moveTo>
                    <a:pt x="8815" y="3043"/>
                  </a:moveTo>
                  <a:cubicBezTo>
                    <a:pt x="14202" y="-1038"/>
                    <a:pt x="21548" y="-1201"/>
                    <a:pt x="29383" y="3696"/>
                  </a:cubicBezTo>
                  <a:lnTo>
                    <a:pt x="1364683" y="774817"/>
                  </a:lnTo>
                  <a:cubicBezTo>
                    <a:pt x="1381007" y="783958"/>
                    <a:pt x="1393413" y="808769"/>
                    <a:pt x="1393413" y="830316"/>
                  </a:cubicBezTo>
                  <a:lnTo>
                    <a:pt x="1393413" y="1033380"/>
                  </a:lnTo>
                  <a:cubicBezTo>
                    <a:pt x="1393413" y="1054927"/>
                    <a:pt x="1381007" y="1064721"/>
                    <a:pt x="1364683" y="1055580"/>
                  </a:cubicBezTo>
                  <a:lnTo>
                    <a:pt x="29383" y="284460"/>
                  </a:lnTo>
                  <a:cubicBezTo>
                    <a:pt x="13712" y="274666"/>
                    <a:pt x="0" y="249854"/>
                    <a:pt x="0" y="228960"/>
                  </a:cubicBezTo>
                  <a:lnTo>
                    <a:pt x="0" y="25896"/>
                  </a:lnTo>
                  <a:cubicBezTo>
                    <a:pt x="0" y="15123"/>
                    <a:pt x="3428" y="7124"/>
                    <a:pt x="8815" y="3043"/>
                  </a:cubicBezTo>
                  <a:close/>
                </a:path>
              </a:pathLst>
            </a:custGeom>
            <a:solidFill>
              <a:schemeClr val="accent3">
                <a:lumMod val="40000"/>
                <a:lumOff val="6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94" name="Freeform 156">
              <a:extLst>
                <a:ext uri="{FF2B5EF4-FFF2-40B4-BE49-F238E27FC236}">
                  <a16:creationId xmlns="" xmlns:a14="http://schemas.microsoft.com/office/drawing/2010/main" xmlns:p14="http://schemas.microsoft.com/office/powerpoint/2010/main" xmlns:a16="http://schemas.microsoft.com/office/drawing/2014/main" id="{552048E5-5BC5-4C71-ADF6-7278928F02C6}"/>
                </a:ext>
              </a:extLst>
            </p:cNvPr>
            <p:cNvSpPr>
              <a:spLocks noChangeArrowheads="1"/>
            </p:cNvSpPr>
            <p:nvPr/>
          </p:nvSpPr>
          <p:spPr bwMode="auto">
            <a:xfrm>
              <a:off x="12903142" y="7713452"/>
              <a:ext cx="123852" cy="181460"/>
            </a:xfrm>
            <a:custGeom>
              <a:avLst/>
              <a:gdLst>
                <a:gd name="T0" fmla="*/ 189 w 190"/>
                <a:gd name="T1" fmla="*/ 194 h 279"/>
                <a:gd name="T2" fmla="*/ 189 w 190"/>
                <a:gd name="T3" fmla="*/ 194 h 279"/>
                <a:gd name="T4" fmla="*/ 94 w 190"/>
                <a:gd name="T5" fmla="*/ 248 h 279"/>
                <a:gd name="T6" fmla="*/ 94 w 190"/>
                <a:gd name="T7" fmla="*/ 248 h 279"/>
                <a:gd name="T8" fmla="*/ 0 w 190"/>
                <a:gd name="T9" fmla="*/ 85 h 279"/>
                <a:gd name="T10" fmla="*/ 0 w 190"/>
                <a:gd name="T11" fmla="*/ 85 h 279"/>
                <a:gd name="T12" fmla="*/ 94 w 190"/>
                <a:gd name="T13" fmla="*/ 30 h 279"/>
                <a:gd name="T14" fmla="*/ 94 w 190"/>
                <a:gd name="T15" fmla="*/ 30 h 279"/>
                <a:gd name="T16" fmla="*/ 189 w 190"/>
                <a:gd name="T17" fmla="*/ 19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4"/>
                  </a:moveTo>
                  <a:lnTo>
                    <a:pt x="189" y="194"/>
                  </a:lnTo>
                  <a:cubicBezTo>
                    <a:pt x="189" y="254"/>
                    <a:pt x="147" y="278"/>
                    <a:pt x="94" y="248"/>
                  </a:cubicBezTo>
                  <a:lnTo>
                    <a:pt x="94" y="248"/>
                  </a:lnTo>
                  <a:cubicBezTo>
                    <a:pt x="42" y="218"/>
                    <a:pt x="0" y="145"/>
                    <a:pt x="0" y="85"/>
                  </a:cubicBezTo>
                  <a:lnTo>
                    <a:pt x="0" y="85"/>
                  </a:lnTo>
                  <a:cubicBezTo>
                    <a:pt x="0" y="24"/>
                    <a:pt x="42" y="0"/>
                    <a:pt x="94" y="30"/>
                  </a:cubicBezTo>
                  <a:lnTo>
                    <a:pt x="94" y="30"/>
                  </a:lnTo>
                  <a:cubicBezTo>
                    <a:pt x="147" y="60"/>
                    <a:pt x="189" y="133"/>
                    <a:pt x="189" y="194"/>
                  </a:cubicBezTo>
                </a:path>
              </a:pathLst>
            </a:custGeom>
            <a:solidFill>
              <a:schemeClr val="accent3">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95" name="Freeform 89">
              <a:extLst>
                <a:ext uri="{FF2B5EF4-FFF2-40B4-BE49-F238E27FC236}">
                  <a16:creationId xmlns="" xmlns:a14="http://schemas.microsoft.com/office/drawing/2010/main" xmlns:p14="http://schemas.microsoft.com/office/powerpoint/2010/main" xmlns:a16="http://schemas.microsoft.com/office/drawing/2014/main" id="{7856512E-AB9A-4581-860A-7A70BEFEC1FE}"/>
                </a:ext>
              </a:extLst>
            </p:cNvPr>
            <p:cNvSpPr>
              <a:spLocks noChangeArrowheads="1"/>
            </p:cNvSpPr>
            <p:nvPr/>
          </p:nvSpPr>
          <p:spPr bwMode="auto">
            <a:xfrm>
              <a:off x="11883516" y="4285861"/>
              <a:ext cx="1246521" cy="3276857"/>
            </a:xfrm>
            <a:custGeom>
              <a:avLst/>
              <a:gdLst>
                <a:gd name="connsiteX0" fmla="*/ 571319 w 1246521"/>
                <a:gd name="connsiteY0" fmla="*/ 3193503 h 3276857"/>
                <a:gd name="connsiteX1" fmla="*/ 594133 w 1246521"/>
                <a:gd name="connsiteY1" fmla="*/ 3195571 h 3276857"/>
                <a:gd name="connsiteX2" fmla="*/ 627257 w 1246521"/>
                <a:gd name="connsiteY2" fmla="*/ 3253138 h 3276857"/>
                <a:gd name="connsiteX3" fmla="*/ 594133 w 1246521"/>
                <a:gd name="connsiteY3" fmla="*/ 3272327 h 3276857"/>
                <a:gd name="connsiteX4" fmla="*/ 561658 w 1246521"/>
                <a:gd name="connsiteY4" fmla="*/ 3214760 h 3276857"/>
                <a:gd name="connsiteX5" fmla="*/ 571319 w 1246521"/>
                <a:gd name="connsiteY5" fmla="*/ 3193503 h 3276857"/>
                <a:gd name="connsiteX6" fmla="*/ 455957 w 1246521"/>
                <a:gd name="connsiteY6" fmla="*/ 3127779 h 3276857"/>
                <a:gd name="connsiteX7" fmla="*/ 479242 w 1246521"/>
                <a:gd name="connsiteY7" fmla="*/ 3130572 h 3276857"/>
                <a:gd name="connsiteX8" fmla="*/ 512038 w 1246521"/>
                <a:gd name="connsiteY8" fmla="*/ 3187096 h 3276857"/>
                <a:gd name="connsiteX9" fmla="*/ 479242 w 1246521"/>
                <a:gd name="connsiteY9" fmla="*/ 3206156 h 3276857"/>
                <a:gd name="connsiteX10" fmla="*/ 446446 w 1246521"/>
                <a:gd name="connsiteY10" fmla="*/ 3149632 h 3276857"/>
                <a:gd name="connsiteX11" fmla="*/ 455957 w 1246521"/>
                <a:gd name="connsiteY11" fmla="*/ 3127779 h 3276857"/>
                <a:gd name="connsiteX12" fmla="*/ 343886 w 1246521"/>
                <a:gd name="connsiteY12" fmla="*/ 3061339 h 3276857"/>
                <a:gd name="connsiteX13" fmla="*/ 366575 w 1246521"/>
                <a:gd name="connsiteY13" fmla="*/ 3063738 h 3276857"/>
                <a:gd name="connsiteX14" fmla="*/ 399698 w 1246521"/>
                <a:gd name="connsiteY14" fmla="*/ 3121305 h 3276857"/>
                <a:gd name="connsiteX15" fmla="*/ 366575 w 1246521"/>
                <a:gd name="connsiteY15" fmla="*/ 3139832 h 3276857"/>
                <a:gd name="connsiteX16" fmla="*/ 334114 w 1246521"/>
                <a:gd name="connsiteY16" fmla="*/ 3082265 h 3276857"/>
                <a:gd name="connsiteX17" fmla="*/ 343886 w 1246521"/>
                <a:gd name="connsiteY17" fmla="*/ 3061339 h 3276857"/>
                <a:gd name="connsiteX18" fmla="*/ 1148663 w 1246521"/>
                <a:gd name="connsiteY18" fmla="*/ 3018199 h 3276857"/>
                <a:gd name="connsiteX19" fmla="*/ 1161624 w 1246521"/>
                <a:gd name="connsiteY19" fmla="*/ 3018687 h 3276857"/>
                <a:gd name="connsiteX20" fmla="*/ 1228375 w 1246521"/>
                <a:gd name="connsiteY20" fmla="*/ 3057103 h 3276857"/>
                <a:gd name="connsiteX21" fmla="*/ 1246521 w 1246521"/>
                <a:gd name="connsiteY21" fmla="*/ 3091611 h 3276857"/>
                <a:gd name="connsiteX22" fmla="*/ 1246521 w 1246521"/>
                <a:gd name="connsiteY22" fmla="*/ 3162582 h 3276857"/>
                <a:gd name="connsiteX23" fmla="*/ 1228375 w 1246521"/>
                <a:gd name="connsiteY23" fmla="*/ 3176255 h 3276857"/>
                <a:gd name="connsiteX24" fmla="*/ 1161624 w 1246521"/>
                <a:gd name="connsiteY24" fmla="*/ 3137840 h 3276857"/>
                <a:gd name="connsiteX25" fmla="*/ 1143478 w 1246521"/>
                <a:gd name="connsiteY25" fmla="*/ 3102680 h 3276857"/>
                <a:gd name="connsiteX26" fmla="*/ 1143478 w 1246521"/>
                <a:gd name="connsiteY26" fmla="*/ 3032360 h 3276857"/>
                <a:gd name="connsiteX27" fmla="*/ 1148663 w 1246521"/>
                <a:gd name="connsiteY27" fmla="*/ 3018199 h 3276857"/>
                <a:gd name="connsiteX28" fmla="*/ 8174 w 1246521"/>
                <a:gd name="connsiteY28" fmla="*/ 2863117 h 3276857"/>
                <a:gd name="connsiteX29" fmla="*/ 28120 w 1246521"/>
                <a:gd name="connsiteY29" fmla="*/ 2863610 h 3276857"/>
                <a:gd name="connsiteX30" fmla="*/ 227572 w 1246521"/>
                <a:gd name="connsiteY30" fmla="*/ 2979253 h 3276857"/>
                <a:gd name="connsiteX31" fmla="*/ 255692 w 1246521"/>
                <a:gd name="connsiteY31" fmla="*/ 3033790 h 3276857"/>
                <a:gd name="connsiteX32" fmla="*/ 227572 w 1246521"/>
                <a:gd name="connsiteY32" fmla="*/ 3055473 h 3276857"/>
                <a:gd name="connsiteX33" fmla="*/ 28120 w 1246521"/>
                <a:gd name="connsiteY33" fmla="*/ 2939829 h 3276857"/>
                <a:gd name="connsiteX34" fmla="*/ 0 w 1246521"/>
                <a:gd name="connsiteY34" fmla="*/ 2885293 h 3276857"/>
                <a:gd name="connsiteX35" fmla="*/ 8174 w 1246521"/>
                <a:gd name="connsiteY35" fmla="*/ 2863117 h 3276857"/>
                <a:gd name="connsiteX36" fmla="*/ 689261 w 1246521"/>
                <a:gd name="connsiteY36" fmla="*/ 2776382 h 3276857"/>
                <a:gd name="connsiteX37" fmla="*/ 712545 w 1246521"/>
                <a:gd name="connsiteY37" fmla="*/ 2779175 h 3276857"/>
                <a:gd name="connsiteX38" fmla="*/ 745340 w 1246521"/>
                <a:gd name="connsiteY38" fmla="*/ 2835698 h 3276857"/>
                <a:gd name="connsiteX39" fmla="*/ 712545 w 1246521"/>
                <a:gd name="connsiteY39" fmla="*/ 2854759 h 3276857"/>
                <a:gd name="connsiteX40" fmla="*/ 679750 w 1246521"/>
                <a:gd name="connsiteY40" fmla="*/ 2798235 h 3276857"/>
                <a:gd name="connsiteX41" fmla="*/ 689261 w 1246521"/>
                <a:gd name="connsiteY41" fmla="*/ 2776382 h 3276857"/>
                <a:gd name="connsiteX42" fmla="*/ 571319 w 1246521"/>
                <a:gd name="connsiteY42" fmla="*/ 2709943 h 3276857"/>
                <a:gd name="connsiteX43" fmla="*/ 594133 w 1246521"/>
                <a:gd name="connsiteY43" fmla="*/ 2712342 h 3276857"/>
                <a:gd name="connsiteX44" fmla="*/ 627257 w 1246521"/>
                <a:gd name="connsiteY44" fmla="*/ 2769247 h 3276857"/>
                <a:gd name="connsiteX45" fmla="*/ 594133 w 1246521"/>
                <a:gd name="connsiteY45" fmla="*/ 2788436 h 3276857"/>
                <a:gd name="connsiteX46" fmla="*/ 561658 w 1246521"/>
                <a:gd name="connsiteY46" fmla="*/ 2730869 h 3276857"/>
                <a:gd name="connsiteX47" fmla="*/ 571319 w 1246521"/>
                <a:gd name="connsiteY47" fmla="*/ 2709943 h 3276857"/>
                <a:gd name="connsiteX48" fmla="*/ 455957 w 1246521"/>
                <a:gd name="connsiteY48" fmla="*/ 2643449 h 3276857"/>
                <a:gd name="connsiteX49" fmla="*/ 479242 w 1246521"/>
                <a:gd name="connsiteY49" fmla="*/ 2645434 h 3276857"/>
                <a:gd name="connsiteX50" fmla="*/ 512038 w 1246521"/>
                <a:gd name="connsiteY50" fmla="*/ 2703001 h 3276857"/>
                <a:gd name="connsiteX51" fmla="*/ 479242 w 1246521"/>
                <a:gd name="connsiteY51" fmla="*/ 2722190 h 3276857"/>
                <a:gd name="connsiteX52" fmla="*/ 446446 w 1246521"/>
                <a:gd name="connsiteY52" fmla="*/ 2665285 h 3276857"/>
                <a:gd name="connsiteX53" fmla="*/ 455957 w 1246521"/>
                <a:gd name="connsiteY53" fmla="*/ 2643449 h 3276857"/>
                <a:gd name="connsiteX54" fmla="*/ 343886 w 1246521"/>
                <a:gd name="connsiteY54" fmla="*/ 2577449 h 3276857"/>
                <a:gd name="connsiteX55" fmla="*/ 366575 w 1246521"/>
                <a:gd name="connsiteY55" fmla="*/ 2579848 h 3276857"/>
                <a:gd name="connsiteX56" fmla="*/ 399698 w 1246521"/>
                <a:gd name="connsiteY56" fmla="*/ 2637415 h 3276857"/>
                <a:gd name="connsiteX57" fmla="*/ 366575 w 1246521"/>
                <a:gd name="connsiteY57" fmla="*/ 2656604 h 3276857"/>
                <a:gd name="connsiteX58" fmla="*/ 334114 w 1246521"/>
                <a:gd name="connsiteY58" fmla="*/ 2598375 h 3276857"/>
                <a:gd name="connsiteX59" fmla="*/ 343886 w 1246521"/>
                <a:gd name="connsiteY59" fmla="*/ 2577449 h 3276857"/>
                <a:gd name="connsiteX60" fmla="*/ 1148663 w 1246521"/>
                <a:gd name="connsiteY60" fmla="*/ 2540313 h 3276857"/>
                <a:gd name="connsiteX61" fmla="*/ 1161624 w 1246521"/>
                <a:gd name="connsiteY61" fmla="*/ 2540557 h 3276857"/>
                <a:gd name="connsiteX62" fmla="*/ 1228375 w 1246521"/>
                <a:gd name="connsiteY62" fmla="*/ 2578973 h 3276857"/>
                <a:gd name="connsiteX63" fmla="*/ 1246521 w 1246521"/>
                <a:gd name="connsiteY63" fmla="*/ 2613481 h 3276857"/>
                <a:gd name="connsiteX64" fmla="*/ 1246521 w 1246521"/>
                <a:gd name="connsiteY64" fmla="*/ 2685103 h 3276857"/>
                <a:gd name="connsiteX65" fmla="*/ 1228375 w 1246521"/>
                <a:gd name="connsiteY65" fmla="*/ 2698125 h 3276857"/>
                <a:gd name="connsiteX66" fmla="*/ 1161624 w 1246521"/>
                <a:gd name="connsiteY66" fmla="*/ 2659710 h 3276857"/>
                <a:gd name="connsiteX67" fmla="*/ 1143478 w 1246521"/>
                <a:gd name="connsiteY67" fmla="*/ 2625201 h 3276857"/>
                <a:gd name="connsiteX68" fmla="*/ 1143478 w 1246521"/>
                <a:gd name="connsiteY68" fmla="*/ 2554230 h 3276857"/>
                <a:gd name="connsiteX69" fmla="*/ 1148663 w 1246521"/>
                <a:gd name="connsiteY69" fmla="*/ 2540313 h 3276857"/>
                <a:gd name="connsiteX70" fmla="*/ 8174 w 1246521"/>
                <a:gd name="connsiteY70" fmla="*/ 2384576 h 3276857"/>
                <a:gd name="connsiteX71" fmla="*/ 28120 w 1246521"/>
                <a:gd name="connsiteY71" fmla="*/ 2384823 h 3276857"/>
                <a:gd name="connsiteX72" fmla="*/ 227572 w 1246521"/>
                <a:gd name="connsiteY72" fmla="*/ 2500466 h 3276857"/>
                <a:gd name="connsiteX73" fmla="*/ 255692 w 1246521"/>
                <a:gd name="connsiteY73" fmla="*/ 2555003 h 3276857"/>
                <a:gd name="connsiteX74" fmla="*/ 227572 w 1246521"/>
                <a:gd name="connsiteY74" fmla="*/ 2576686 h 3276857"/>
                <a:gd name="connsiteX75" fmla="*/ 28120 w 1246521"/>
                <a:gd name="connsiteY75" fmla="*/ 2461042 h 3276857"/>
                <a:gd name="connsiteX76" fmla="*/ 0 w 1246521"/>
                <a:gd name="connsiteY76" fmla="*/ 2406506 h 3276857"/>
                <a:gd name="connsiteX77" fmla="*/ 8174 w 1246521"/>
                <a:gd name="connsiteY77" fmla="*/ 2384576 h 3276857"/>
                <a:gd name="connsiteX78" fmla="*/ 689261 w 1246521"/>
                <a:gd name="connsiteY78" fmla="*/ 2300940 h 3276857"/>
                <a:gd name="connsiteX79" fmla="*/ 712545 w 1246521"/>
                <a:gd name="connsiteY79" fmla="*/ 2303339 h 3276857"/>
                <a:gd name="connsiteX80" fmla="*/ 745340 w 1246521"/>
                <a:gd name="connsiteY80" fmla="*/ 2360906 h 3276857"/>
                <a:gd name="connsiteX81" fmla="*/ 712545 w 1246521"/>
                <a:gd name="connsiteY81" fmla="*/ 2379433 h 3276857"/>
                <a:gd name="connsiteX82" fmla="*/ 679750 w 1246521"/>
                <a:gd name="connsiteY82" fmla="*/ 2321866 h 3276857"/>
                <a:gd name="connsiteX83" fmla="*/ 689261 w 1246521"/>
                <a:gd name="connsiteY83" fmla="*/ 2300940 h 3276857"/>
                <a:gd name="connsiteX84" fmla="*/ 571319 w 1246521"/>
                <a:gd name="connsiteY84" fmla="*/ 2234529 h 3276857"/>
                <a:gd name="connsiteX85" fmla="*/ 594133 w 1246521"/>
                <a:gd name="connsiteY85" fmla="*/ 2237093 h 3276857"/>
                <a:gd name="connsiteX86" fmla="*/ 627257 w 1246521"/>
                <a:gd name="connsiteY86" fmla="*/ 2293998 h 3276857"/>
                <a:gd name="connsiteX87" fmla="*/ 594133 w 1246521"/>
                <a:gd name="connsiteY87" fmla="*/ 2313187 h 3276857"/>
                <a:gd name="connsiteX88" fmla="*/ 561658 w 1246521"/>
                <a:gd name="connsiteY88" fmla="*/ 2256282 h 3276857"/>
                <a:gd name="connsiteX89" fmla="*/ 571319 w 1246521"/>
                <a:gd name="connsiteY89" fmla="*/ 2234529 h 3276857"/>
                <a:gd name="connsiteX90" fmla="*/ 455957 w 1246521"/>
                <a:gd name="connsiteY90" fmla="*/ 2168339 h 3276857"/>
                <a:gd name="connsiteX91" fmla="*/ 479242 w 1246521"/>
                <a:gd name="connsiteY91" fmla="*/ 2170602 h 3276857"/>
                <a:gd name="connsiteX92" fmla="*/ 512038 w 1246521"/>
                <a:gd name="connsiteY92" fmla="*/ 2225564 h 3276857"/>
                <a:gd name="connsiteX93" fmla="*/ 479242 w 1246521"/>
                <a:gd name="connsiteY93" fmla="*/ 2244962 h 3276857"/>
                <a:gd name="connsiteX94" fmla="*/ 446446 w 1246521"/>
                <a:gd name="connsiteY94" fmla="*/ 2189354 h 3276857"/>
                <a:gd name="connsiteX95" fmla="*/ 455957 w 1246521"/>
                <a:gd name="connsiteY95" fmla="*/ 2168339 h 3276857"/>
                <a:gd name="connsiteX96" fmla="*/ 343886 w 1246521"/>
                <a:gd name="connsiteY96" fmla="*/ 2102283 h 3276857"/>
                <a:gd name="connsiteX97" fmla="*/ 366575 w 1246521"/>
                <a:gd name="connsiteY97" fmla="*/ 2104599 h 3276857"/>
                <a:gd name="connsiteX98" fmla="*/ 399698 w 1246521"/>
                <a:gd name="connsiteY98" fmla="*/ 2162166 h 3276857"/>
                <a:gd name="connsiteX99" fmla="*/ 366575 w 1246521"/>
                <a:gd name="connsiteY99" fmla="*/ 2180693 h 3276857"/>
                <a:gd name="connsiteX100" fmla="*/ 334114 w 1246521"/>
                <a:gd name="connsiteY100" fmla="*/ 2123788 h 3276857"/>
                <a:gd name="connsiteX101" fmla="*/ 343886 w 1246521"/>
                <a:gd name="connsiteY101" fmla="*/ 2102283 h 3276857"/>
                <a:gd name="connsiteX102" fmla="*/ 1148663 w 1246521"/>
                <a:gd name="connsiteY102" fmla="*/ 2065085 h 3276857"/>
                <a:gd name="connsiteX103" fmla="*/ 1161624 w 1246521"/>
                <a:gd name="connsiteY103" fmla="*/ 2065330 h 3276857"/>
                <a:gd name="connsiteX104" fmla="*/ 1228375 w 1246521"/>
                <a:gd name="connsiteY104" fmla="*/ 2103892 h 3276857"/>
                <a:gd name="connsiteX105" fmla="*/ 1246521 w 1246521"/>
                <a:gd name="connsiteY105" fmla="*/ 2139187 h 3276857"/>
                <a:gd name="connsiteX106" fmla="*/ 1246521 w 1246521"/>
                <a:gd name="connsiteY106" fmla="*/ 2209776 h 3276857"/>
                <a:gd name="connsiteX107" fmla="*/ 1228375 w 1246521"/>
                <a:gd name="connsiteY107" fmla="*/ 2223502 h 3276857"/>
                <a:gd name="connsiteX108" fmla="*/ 1161624 w 1246521"/>
                <a:gd name="connsiteY108" fmla="*/ 2184939 h 3276857"/>
                <a:gd name="connsiteX109" fmla="*/ 1143478 w 1246521"/>
                <a:gd name="connsiteY109" fmla="*/ 2150298 h 3276857"/>
                <a:gd name="connsiteX110" fmla="*/ 1143478 w 1246521"/>
                <a:gd name="connsiteY110" fmla="*/ 2079055 h 3276857"/>
                <a:gd name="connsiteX111" fmla="*/ 1148663 w 1246521"/>
                <a:gd name="connsiteY111" fmla="*/ 2065085 h 3276857"/>
                <a:gd name="connsiteX112" fmla="*/ 8174 w 1246521"/>
                <a:gd name="connsiteY112" fmla="*/ 1909324 h 3276857"/>
                <a:gd name="connsiteX113" fmla="*/ 28120 w 1246521"/>
                <a:gd name="connsiteY113" fmla="*/ 1909571 h 3276857"/>
                <a:gd name="connsiteX114" fmla="*/ 227572 w 1246521"/>
                <a:gd name="connsiteY114" fmla="*/ 2025872 h 3276857"/>
                <a:gd name="connsiteX115" fmla="*/ 255692 w 1246521"/>
                <a:gd name="connsiteY115" fmla="*/ 2080409 h 3276857"/>
                <a:gd name="connsiteX116" fmla="*/ 227572 w 1246521"/>
                <a:gd name="connsiteY116" fmla="*/ 2101436 h 3276857"/>
                <a:gd name="connsiteX117" fmla="*/ 28120 w 1246521"/>
                <a:gd name="connsiteY117" fmla="*/ 1985791 h 3276857"/>
                <a:gd name="connsiteX118" fmla="*/ 0 w 1246521"/>
                <a:gd name="connsiteY118" fmla="*/ 1931254 h 3276857"/>
                <a:gd name="connsiteX119" fmla="*/ 8174 w 1246521"/>
                <a:gd name="connsiteY119" fmla="*/ 1909324 h 3276857"/>
                <a:gd name="connsiteX120" fmla="*/ 689261 w 1246521"/>
                <a:gd name="connsiteY120" fmla="*/ 1825691 h 3276857"/>
                <a:gd name="connsiteX121" fmla="*/ 712545 w 1246521"/>
                <a:gd name="connsiteY121" fmla="*/ 1828090 h 3276857"/>
                <a:gd name="connsiteX122" fmla="*/ 745340 w 1246521"/>
                <a:gd name="connsiteY122" fmla="*/ 1885657 h 3276857"/>
                <a:gd name="connsiteX123" fmla="*/ 712545 w 1246521"/>
                <a:gd name="connsiteY123" fmla="*/ 1904184 h 3276857"/>
                <a:gd name="connsiteX124" fmla="*/ 679750 w 1246521"/>
                <a:gd name="connsiteY124" fmla="*/ 1846617 h 3276857"/>
                <a:gd name="connsiteX125" fmla="*/ 689261 w 1246521"/>
                <a:gd name="connsiteY125" fmla="*/ 1825691 h 3276857"/>
                <a:gd name="connsiteX126" fmla="*/ 571319 w 1246521"/>
                <a:gd name="connsiteY126" fmla="*/ 1759470 h 3276857"/>
                <a:gd name="connsiteX127" fmla="*/ 594133 w 1246521"/>
                <a:gd name="connsiteY127" fmla="*/ 1761771 h 3276857"/>
                <a:gd name="connsiteX128" fmla="*/ 627257 w 1246521"/>
                <a:gd name="connsiteY128" fmla="*/ 1818294 h 3276857"/>
                <a:gd name="connsiteX129" fmla="*/ 594133 w 1246521"/>
                <a:gd name="connsiteY129" fmla="*/ 1838012 h 3276857"/>
                <a:gd name="connsiteX130" fmla="*/ 561658 w 1246521"/>
                <a:gd name="connsiteY130" fmla="*/ 1780831 h 3276857"/>
                <a:gd name="connsiteX131" fmla="*/ 571319 w 1246521"/>
                <a:gd name="connsiteY131" fmla="*/ 1759470 h 3276857"/>
                <a:gd name="connsiteX132" fmla="*/ 455957 w 1246521"/>
                <a:gd name="connsiteY132" fmla="*/ 1690316 h 3276857"/>
                <a:gd name="connsiteX133" fmla="*/ 479242 w 1246521"/>
                <a:gd name="connsiteY133" fmla="*/ 1692715 h 3276857"/>
                <a:gd name="connsiteX134" fmla="*/ 512038 w 1246521"/>
                <a:gd name="connsiteY134" fmla="*/ 1750282 h 3276857"/>
                <a:gd name="connsiteX135" fmla="*/ 479242 w 1246521"/>
                <a:gd name="connsiteY135" fmla="*/ 1769471 h 3276857"/>
                <a:gd name="connsiteX136" fmla="*/ 446446 w 1246521"/>
                <a:gd name="connsiteY136" fmla="*/ 1711242 h 3276857"/>
                <a:gd name="connsiteX137" fmla="*/ 455957 w 1246521"/>
                <a:gd name="connsiteY137" fmla="*/ 1690316 h 3276857"/>
                <a:gd name="connsiteX138" fmla="*/ 343886 w 1246521"/>
                <a:gd name="connsiteY138" fmla="*/ 1624096 h 3276857"/>
                <a:gd name="connsiteX139" fmla="*/ 366575 w 1246521"/>
                <a:gd name="connsiteY139" fmla="*/ 1626397 h 3276857"/>
                <a:gd name="connsiteX140" fmla="*/ 399698 w 1246521"/>
                <a:gd name="connsiteY140" fmla="*/ 1683577 h 3276857"/>
                <a:gd name="connsiteX141" fmla="*/ 366575 w 1246521"/>
                <a:gd name="connsiteY141" fmla="*/ 1701980 h 3276857"/>
                <a:gd name="connsiteX142" fmla="*/ 334114 w 1246521"/>
                <a:gd name="connsiteY142" fmla="*/ 1645457 h 3276857"/>
                <a:gd name="connsiteX143" fmla="*/ 343886 w 1246521"/>
                <a:gd name="connsiteY143" fmla="*/ 1624096 h 3276857"/>
                <a:gd name="connsiteX144" fmla="*/ 1148663 w 1246521"/>
                <a:gd name="connsiteY144" fmla="*/ 1589813 h 3276857"/>
                <a:gd name="connsiteX145" fmla="*/ 1161624 w 1246521"/>
                <a:gd name="connsiteY145" fmla="*/ 1590057 h 3276857"/>
                <a:gd name="connsiteX146" fmla="*/ 1228375 w 1246521"/>
                <a:gd name="connsiteY146" fmla="*/ 1629124 h 3276857"/>
                <a:gd name="connsiteX147" fmla="*/ 1246521 w 1246521"/>
                <a:gd name="connsiteY147" fmla="*/ 1663632 h 3276857"/>
                <a:gd name="connsiteX148" fmla="*/ 1246521 w 1246521"/>
                <a:gd name="connsiteY148" fmla="*/ 1733952 h 3276857"/>
                <a:gd name="connsiteX149" fmla="*/ 1228375 w 1246521"/>
                <a:gd name="connsiteY149" fmla="*/ 1747625 h 3276857"/>
                <a:gd name="connsiteX150" fmla="*/ 1161624 w 1246521"/>
                <a:gd name="connsiteY150" fmla="*/ 1709210 h 3276857"/>
                <a:gd name="connsiteX151" fmla="*/ 1143478 w 1246521"/>
                <a:gd name="connsiteY151" fmla="*/ 1674701 h 3276857"/>
                <a:gd name="connsiteX152" fmla="*/ 1143478 w 1246521"/>
                <a:gd name="connsiteY152" fmla="*/ 1603730 h 3276857"/>
                <a:gd name="connsiteX153" fmla="*/ 1148663 w 1246521"/>
                <a:gd name="connsiteY153" fmla="*/ 1589813 h 3276857"/>
                <a:gd name="connsiteX154" fmla="*/ 8174 w 1246521"/>
                <a:gd name="connsiteY154" fmla="*/ 1431578 h 3276857"/>
                <a:gd name="connsiteX155" fmla="*/ 28120 w 1246521"/>
                <a:gd name="connsiteY155" fmla="*/ 1432069 h 3276857"/>
                <a:gd name="connsiteX156" fmla="*/ 227572 w 1246521"/>
                <a:gd name="connsiteY156" fmla="*/ 1548009 h 3276857"/>
                <a:gd name="connsiteX157" fmla="*/ 255692 w 1246521"/>
                <a:gd name="connsiteY157" fmla="*/ 1602376 h 3276857"/>
                <a:gd name="connsiteX158" fmla="*/ 227572 w 1246521"/>
                <a:gd name="connsiteY158" fmla="*/ 1623336 h 3276857"/>
                <a:gd name="connsiteX159" fmla="*/ 28120 w 1246521"/>
                <a:gd name="connsiteY159" fmla="*/ 1508052 h 3276857"/>
                <a:gd name="connsiteX160" fmla="*/ 0 w 1246521"/>
                <a:gd name="connsiteY160" fmla="*/ 1453685 h 3276857"/>
                <a:gd name="connsiteX161" fmla="*/ 8174 w 1246521"/>
                <a:gd name="connsiteY161" fmla="*/ 1431578 h 3276857"/>
                <a:gd name="connsiteX162" fmla="*/ 689261 w 1246521"/>
                <a:gd name="connsiteY162" fmla="*/ 1347587 h 3276857"/>
                <a:gd name="connsiteX163" fmla="*/ 712545 w 1246521"/>
                <a:gd name="connsiteY163" fmla="*/ 1349888 h 3276857"/>
                <a:gd name="connsiteX164" fmla="*/ 745340 w 1246521"/>
                <a:gd name="connsiteY164" fmla="*/ 1406411 h 3276857"/>
                <a:gd name="connsiteX165" fmla="*/ 712545 w 1246521"/>
                <a:gd name="connsiteY165" fmla="*/ 1425471 h 3276857"/>
                <a:gd name="connsiteX166" fmla="*/ 679750 w 1246521"/>
                <a:gd name="connsiteY166" fmla="*/ 1368948 h 3276857"/>
                <a:gd name="connsiteX167" fmla="*/ 689261 w 1246521"/>
                <a:gd name="connsiteY167" fmla="*/ 1347587 h 3276857"/>
                <a:gd name="connsiteX168" fmla="*/ 571319 w 1246521"/>
                <a:gd name="connsiteY168" fmla="*/ 1281340 h 3276857"/>
                <a:gd name="connsiteX169" fmla="*/ 594133 w 1246521"/>
                <a:gd name="connsiteY169" fmla="*/ 1283641 h 3276857"/>
                <a:gd name="connsiteX170" fmla="*/ 627257 w 1246521"/>
                <a:gd name="connsiteY170" fmla="*/ 1340821 h 3276857"/>
                <a:gd name="connsiteX171" fmla="*/ 594133 w 1246521"/>
                <a:gd name="connsiteY171" fmla="*/ 1359882 h 3276857"/>
                <a:gd name="connsiteX172" fmla="*/ 561658 w 1246521"/>
                <a:gd name="connsiteY172" fmla="*/ 1302701 h 3276857"/>
                <a:gd name="connsiteX173" fmla="*/ 571319 w 1246521"/>
                <a:gd name="connsiteY173" fmla="*/ 1281340 h 3276857"/>
                <a:gd name="connsiteX174" fmla="*/ 455957 w 1246521"/>
                <a:gd name="connsiteY174" fmla="*/ 1215094 h 3276857"/>
                <a:gd name="connsiteX175" fmla="*/ 479242 w 1246521"/>
                <a:gd name="connsiteY175" fmla="*/ 1217395 h 3276857"/>
                <a:gd name="connsiteX176" fmla="*/ 512038 w 1246521"/>
                <a:gd name="connsiteY176" fmla="*/ 1274575 h 3276857"/>
                <a:gd name="connsiteX177" fmla="*/ 479242 w 1246521"/>
                <a:gd name="connsiteY177" fmla="*/ 1293636 h 3276857"/>
                <a:gd name="connsiteX178" fmla="*/ 446446 w 1246521"/>
                <a:gd name="connsiteY178" fmla="*/ 1236455 h 3276857"/>
                <a:gd name="connsiteX179" fmla="*/ 455957 w 1246521"/>
                <a:gd name="connsiteY179" fmla="*/ 1215094 h 3276857"/>
                <a:gd name="connsiteX180" fmla="*/ 343886 w 1246521"/>
                <a:gd name="connsiteY180" fmla="*/ 1148846 h 3276857"/>
                <a:gd name="connsiteX181" fmla="*/ 366575 w 1246521"/>
                <a:gd name="connsiteY181" fmla="*/ 1151147 h 3276857"/>
                <a:gd name="connsiteX182" fmla="*/ 399698 w 1246521"/>
                <a:gd name="connsiteY182" fmla="*/ 1208327 h 3276857"/>
                <a:gd name="connsiteX183" fmla="*/ 366575 w 1246521"/>
                <a:gd name="connsiteY183" fmla="*/ 1227388 h 3276857"/>
                <a:gd name="connsiteX184" fmla="*/ 334114 w 1246521"/>
                <a:gd name="connsiteY184" fmla="*/ 1170207 h 3276857"/>
                <a:gd name="connsiteX185" fmla="*/ 343886 w 1246521"/>
                <a:gd name="connsiteY185" fmla="*/ 1148846 h 3276857"/>
                <a:gd name="connsiteX186" fmla="*/ 1161624 w 1246521"/>
                <a:gd name="connsiteY186" fmla="*/ 1111276 h 3276857"/>
                <a:gd name="connsiteX187" fmla="*/ 1228375 w 1246521"/>
                <a:gd name="connsiteY187" fmla="*/ 1150343 h 3276857"/>
                <a:gd name="connsiteX188" fmla="*/ 1246521 w 1246521"/>
                <a:gd name="connsiteY188" fmla="*/ 1184851 h 3276857"/>
                <a:gd name="connsiteX189" fmla="*/ 1246521 w 1246521"/>
                <a:gd name="connsiteY189" fmla="*/ 1255822 h 3276857"/>
                <a:gd name="connsiteX190" fmla="*/ 1228375 w 1246521"/>
                <a:gd name="connsiteY190" fmla="*/ 1268844 h 3276857"/>
                <a:gd name="connsiteX191" fmla="*/ 1161624 w 1246521"/>
                <a:gd name="connsiteY191" fmla="*/ 1230429 h 3276857"/>
                <a:gd name="connsiteX192" fmla="*/ 1143478 w 1246521"/>
                <a:gd name="connsiteY192" fmla="*/ 1195920 h 3276857"/>
                <a:gd name="connsiteX193" fmla="*/ 1143478 w 1246521"/>
                <a:gd name="connsiteY193" fmla="*/ 1125600 h 3276857"/>
                <a:gd name="connsiteX194" fmla="*/ 1161624 w 1246521"/>
                <a:gd name="connsiteY194" fmla="*/ 1111276 h 3276857"/>
                <a:gd name="connsiteX195" fmla="*/ 8174 w 1246521"/>
                <a:gd name="connsiteY195" fmla="*/ 956193 h 3276857"/>
                <a:gd name="connsiteX196" fmla="*/ 28120 w 1246521"/>
                <a:gd name="connsiteY196" fmla="*/ 956193 h 3276857"/>
                <a:gd name="connsiteX197" fmla="*/ 227572 w 1246521"/>
                <a:gd name="connsiteY197" fmla="*/ 1072493 h 3276857"/>
                <a:gd name="connsiteX198" fmla="*/ 255692 w 1246521"/>
                <a:gd name="connsiteY198" fmla="*/ 1126373 h 3276857"/>
                <a:gd name="connsiteX199" fmla="*/ 227572 w 1246521"/>
                <a:gd name="connsiteY199" fmla="*/ 1148056 h 3276857"/>
                <a:gd name="connsiteX200" fmla="*/ 28120 w 1246521"/>
                <a:gd name="connsiteY200" fmla="*/ 1032412 h 3276857"/>
                <a:gd name="connsiteX201" fmla="*/ 0 w 1246521"/>
                <a:gd name="connsiteY201" fmla="*/ 977876 h 3276857"/>
                <a:gd name="connsiteX202" fmla="*/ 8174 w 1246521"/>
                <a:gd name="connsiteY202" fmla="*/ 956193 h 3276857"/>
                <a:gd name="connsiteX203" fmla="*/ 689261 w 1246521"/>
                <a:gd name="connsiteY203" fmla="*/ 872337 h 3276857"/>
                <a:gd name="connsiteX204" fmla="*/ 712545 w 1246521"/>
                <a:gd name="connsiteY204" fmla="*/ 874638 h 3276857"/>
                <a:gd name="connsiteX205" fmla="*/ 745340 w 1246521"/>
                <a:gd name="connsiteY205" fmla="*/ 931818 h 3276857"/>
                <a:gd name="connsiteX206" fmla="*/ 712545 w 1246521"/>
                <a:gd name="connsiteY206" fmla="*/ 950879 h 3276857"/>
                <a:gd name="connsiteX207" fmla="*/ 679750 w 1246521"/>
                <a:gd name="connsiteY207" fmla="*/ 893698 h 3276857"/>
                <a:gd name="connsiteX208" fmla="*/ 689261 w 1246521"/>
                <a:gd name="connsiteY208" fmla="*/ 872337 h 3276857"/>
                <a:gd name="connsiteX209" fmla="*/ 571319 w 1246521"/>
                <a:gd name="connsiteY209" fmla="*/ 806147 h 3276857"/>
                <a:gd name="connsiteX210" fmla="*/ 594133 w 1246521"/>
                <a:gd name="connsiteY210" fmla="*/ 808463 h 3276857"/>
                <a:gd name="connsiteX211" fmla="*/ 627257 w 1246521"/>
                <a:gd name="connsiteY211" fmla="*/ 866030 h 3276857"/>
                <a:gd name="connsiteX212" fmla="*/ 594133 w 1246521"/>
                <a:gd name="connsiteY212" fmla="*/ 885219 h 3276857"/>
                <a:gd name="connsiteX213" fmla="*/ 561658 w 1246521"/>
                <a:gd name="connsiteY213" fmla="*/ 827652 h 3276857"/>
                <a:gd name="connsiteX214" fmla="*/ 571319 w 1246521"/>
                <a:gd name="connsiteY214" fmla="*/ 806147 h 3276857"/>
                <a:gd name="connsiteX215" fmla="*/ 455957 w 1246521"/>
                <a:gd name="connsiteY215" fmla="*/ 739485 h 3276857"/>
                <a:gd name="connsiteX216" fmla="*/ 479242 w 1246521"/>
                <a:gd name="connsiteY216" fmla="*/ 741553 h 3276857"/>
                <a:gd name="connsiteX217" fmla="*/ 512038 w 1246521"/>
                <a:gd name="connsiteY217" fmla="*/ 799120 h 3276857"/>
                <a:gd name="connsiteX218" fmla="*/ 479242 w 1246521"/>
                <a:gd name="connsiteY218" fmla="*/ 818309 h 3276857"/>
                <a:gd name="connsiteX219" fmla="*/ 446446 w 1246521"/>
                <a:gd name="connsiteY219" fmla="*/ 760742 h 3276857"/>
                <a:gd name="connsiteX220" fmla="*/ 455957 w 1246521"/>
                <a:gd name="connsiteY220" fmla="*/ 739485 h 3276857"/>
                <a:gd name="connsiteX221" fmla="*/ 343886 w 1246521"/>
                <a:gd name="connsiteY221" fmla="*/ 670715 h 3276857"/>
                <a:gd name="connsiteX222" fmla="*/ 366575 w 1246521"/>
                <a:gd name="connsiteY222" fmla="*/ 673016 h 3276857"/>
                <a:gd name="connsiteX223" fmla="*/ 399698 w 1246521"/>
                <a:gd name="connsiteY223" fmla="*/ 730196 h 3276857"/>
                <a:gd name="connsiteX224" fmla="*/ 366575 w 1246521"/>
                <a:gd name="connsiteY224" fmla="*/ 749257 h 3276857"/>
                <a:gd name="connsiteX225" fmla="*/ 334114 w 1246521"/>
                <a:gd name="connsiteY225" fmla="*/ 692076 h 3276857"/>
                <a:gd name="connsiteX226" fmla="*/ 343886 w 1246521"/>
                <a:gd name="connsiteY226" fmla="*/ 670715 h 3276857"/>
                <a:gd name="connsiteX227" fmla="*/ 1161624 w 1246521"/>
                <a:gd name="connsiteY227" fmla="*/ 636026 h 3276857"/>
                <a:gd name="connsiteX228" fmla="*/ 1228375 w 1246521"/>
                <a:gd name="connsiteY228" fmla="*/ 675092 h 3276857"/>
                <a:gd name="connsiteX229" fmla="*/ 1246521 w 1246521"/>
                <a:gd name="connsiteY229" fmla="*/ 709600 h 3276857"/>
                <a:gd name="connsiteX230" fmla="*/ 1246521 w 1246521"/>
                <a:gd name="connsiteY230" fmla="*/ 780570 h 3276857"/>
                <a:gd name="connsiteX231" fmla="*/ 1228375 w 1246521"/>
                <a:gd name="connsiteY231" fmla="*/ 794243 h 3276857"/>
                <a:gd name="connsiteX232" fmla="*/ 1161624 w 1246521"/>
                <a:gd name="connsiteY232" fmla="*/ 755828 h 3276857"/>
                <a:gd name="connsiteX233" fmla="*/ 1143478 w 1246521"/>
                <a:gd name="connsiteY233" fmla="*/ 720669 h 3276857"/>
                <a:gd name="connsiteX234" fmla="*/ 1143478 w 1246521"/>
                <a:gd name="connsiteY234" fmla="*/ 650350 h 3276857"/>
                <a:gd name="connsiteX235" fmla="*/ 1161624 w 1246521"/>
                <a:gd name="connsiteY235" fmla="*/ 636026 h 3276857"/>
                <a:gd name="connsiteX236" fmla="*/ 8174 w 1246521"/>
                <a:gd name="connsiteY236" fmla="*/ 478145 h 3276857"/>
                <a:gd name="connsiteX237" fmla="*/ 28120 w 1246521"/>
                <a:gd name="connsiteY237" fmla="*/ 478720 h 3276857"/>
                <a:gd name="connsiteX238" fmla="*/ 227572 w 1246521"/>
                <a:gd name="connsiteY238" fmla="*/ 594363 h 3276857"/>
                <a:gd name="connsiteX239" fmla="*/ 255692 w 1246521"/>
                <a:gd name="connsiteY239" fmla="*/ 648900 h 3276857"/>
                <a:gd name="connsiteX240" fmla="*/ 227572 w 1246521"/>
                <a:gd name="connsiteY240" fmla="*/ 670583 h 3276857"/>
                <a:gd name="connsiteX241" fmla="*/ 28120 w 1246521"/>
                <a:gd name="connsiteY241" fmla="*/ 554282 h 3276857"/>
                <a:gd name="connsiteX242" fmla="*/ 0 w 1246521"/>
                <a:gd name="connsiteY242" fmla="*/ 499746 h 3276857"/>
                <a:gd name="connsiteX243" fmla="*/ 8174 w 1246521"/>
                <a:gd name="connsiteY243" fmla="*/ 478145 h 3276857"/>
                <a:gd name="connsiteX244" fmla="*/ 689261 w 1246521"/>
                <a:gd name="connsiteY244" fmla="*/ 394206 h 3276857"/>
                <a:gd name="connsiteX245" fmla="*/ 712545 w 1246521"/>
                <a:gd name="connsiteY245" fmla="*/ 396507 h 3276857"/>
                <a:gd name="connsiteX246" fmla="*/ 745340 w 1246521"/>
                <a:gd name="connsiteY246" fmla="*/ 453687 h 3276857"/>
                <a:gd name="connsiteX247" fmla="*/ 712545 w 1246521"/>
                <a:gd name="connsiteY247" fmla="*/ 472748 h 3276857"/>
                <a:gd name="connsiteX248" fmla="*/ 679750 w 1246521"/>
                <a:gd name="connsiteY248" fmla="*/ 415567 h 3276857"/>
                <a:gd name="connsiteX249" fmla="*/ 689261 w 1246521"/>
                <a:gd name="connsiteY249" fmla="*/ 394206 h 3276857"/>
                <a:gd name="connsiteX250" fmla="*/ 571319 w 1246521"/>
                <a:gd name="connsiteY250" fmla="*/ 327602 h 3276857"/>
                <a:gd name="connsiteX251" fmla="*/ 594133 w 1246521"/>
                <a:gd name="connsiteY251" fmla="*/ 329670 h 3276857"/>
                <a:gd name="connsiteX252" fmla="*/ 627257 w 1246521"/>
                <a:gd name="connsiteY252" fmla="*/ 387237 h 3276857"/>
                <a:gd name="connsiteX253" fmla="*/ 594133 w 1246521"/>
                <a:gd name="connsiteY253" fmla="*/ 406426 h 3276857"/>
                <a:gd name="connsiteX254" fmla="*/ 561658 w 1246521"/>
                <a:gd name="connsiteY254" fmla="*/ 348859 h 3276857"/>
                <a:gd name="connsiteX255" fmla="*/ 571319 w 1246521"/>
                <a:gd name="connsiteY255" fmla="*/ 327602 h 3276857"/>
                <a:gd name="connsiteX256" fmla="*/ 455957 w 1246521"/>
                <a:gd name="connsiteY256" fmla="*/ 261438 h 3276857"/>
                <a:gd name="connsiteX257" fmla="*/ 479242 w 1246521"/>
                <a:gd name="connsiteY257" fmla="*/ 263423 h 3276857"/>
                <a:gd name="connsiteX258" fmla="*/ 512038 w 1246521"/>
                <a:gd name="connsiteY258" fmla="*/ 320990 h 3276857"/>
                <a:gd name="connsiteX259" fmla="*/ 479242 w 1246521"/>
                <a:gd name="connsiteY259" fmla="*/ 340179 h 3276857"/>
                <a:gd name="connsiteX260" fmla="*/ 446446 w 1246521"/>
                <a:gd name="connsiteY260" fmla="*/ 283274 h 3276857"/>
                <a:gd name="connsiteX261" fmla="*/ 455957 w 1246521"/>
                <a:gd name="connsiteY261" fmla="*/ 261438 h 3276857"/>
                <a:gd name="connsiteX262" fmla="*/ 343886 w 1246521"/>
                <a:gd name="connsiteY262" fmla="*/ 195439 h 3276857"/>
                <a:gd name="connsiteX263" fmla="*/ 366575 w 1246521"/>
                <a:gd name="connsiteY263" fmla="*/ 197838 h 3276857"/>
                <a:gd name="connsiteX264" fmla="*/ 399698 w 1246521"/>
                <a:gd name="connsiteY264" fmla="*/ 254743 h 3276857"/>
                <a:gd name="connsiteX265" fmla="*/ 366575 w 1246521"/>
                <a:gd name="connsiteY265" fmla="*/ 273932 h 3276857"/>
                <a:gd name="connsiteX266" fmla="*/ 334114 w 1246521"/>
                <a:gd name="connsiteY266" fmla="*/ 216365 h 3276857"/>
                <a:gd name="connsiteX267" fmla="*/ 343886 w 1246521"/>
                <a:gd name="connsiteY267" fmla="*/ 195439 h 3276857"/>
                <a:gd name="connsiteX268" fmla="*/ 8174 w 1246521"/>
                <a:gd name="connsiteY268" fmla="*/ 2948 h 3276857"/>
                <a:gd name="connsiteX269" fmla="*/ 28120 w 1246521"/>
                <a:gd name="connsiteY269" fmla="*/ 3439 h 3276857"/>
                <a:gd name="connsiteX270" fmla="*/ 227572 w 1246521"/>
                <a:gd name="connsiteY270" fmla="*/ 118723 h 3276857"/>
                <a:gd name="connsiteX271" fmla="*/ 255692 w 1246521"/>
                <a:gd name="connsiteY271" fmla="*/ 173091 h 3276857"/>
                <a:gd name="connsiteX272" fmla="*/ 227572 w 1246521"/>
                <a:gd name="connsiteY272" fmla="*/ 194706 h 3276857"/>
                <a:gd name="connsiteX273" fmla="*/ 28120 w 1246521"/>
                <a:gd name="connsiteY273" fmla="*/ 78767 h 3276857"/>
                <a:gd name="connsiteX274" fmla="*/ 0 w 1246521"/>
                <a:gd name="connsiteY274" fmla="*/ 25055 h 3276857"/>
                <a:gd name="connsiteX275" fmla="*/ 8174 w 1246521"/>
                <a:gd name="connsiteY275" fmla="*/ 2948 h 327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246521" h="3276857">
                  <a:moveTo>
                    <a:pt x="571319" y="3193503"/>
                  </a:moveTo>
                  <a:cubicBezTo>
                    <a:pt x="577246" y="3190112"/>
                    <a:pt x="585364" y="3190608"/>
                    <a:pt x="594133" y="3195571"/>
                  </a:cubicBezTo>
                  <a:cubicBezTo>
                    <a:pt x="612318" y="3206158"/>
                    <a:pt x="627257" y="3231963"/>
                    <a:pt x="627257" y="3253138"/>
                  </a:cubicBezTo>
                  <a:cubicBezTo>
                    <a:pt x="627257" y="3274312"/>
                    <a:pt x="612318" y="3282914"/>
                    <a:pt x="594133" y="3272327"/>
                  </a:cubicBezTo>
                  <a:cubicBezTo>
                    <a:pt x="576596" y="3261740"/>
                    <a:pt x="561658" y="3236595"/>
                    <a:pt x="561658" y="3214760"/>
                  </a:cubicBezTo>
                  <a:cubicBezTo>
                    <a:pt x="561658" y="3204173"/>
                    <a:pt x="565392" y="3196894"/>
                    <a:pt x="571319" y="3193503"/>
                  </a:cubicBezTo>
                  <a:close/>
                  <a:moveTo>
                    <a:pt x="455957" y="3127779"/>
                  </a:moveTo>
                  <a:cubicBezTo>
                    <a:pt x="461860" y="3124328"/>
                    <a:pt x="470059" y="3124985"/>
                    <a:pt x="479242" y="3130572"/>
                  </a:cubicBezTo>
                  <a:cubicBezTo>
                    <a:pt x="497608" y="3141088"/>
                    <a:pt x="512038" y="3166063"/>
                    <a:pt x="512038" y="3187096"/>
                  </a:cubicBezTo>
                  <a:cubicBezTo>
                    <a:pt x="512038" y="3208128"/>
                    <a:pt x="497608" y="3216672"/>
                    <a:pt x="479242" y="3206156"/>
                  </a:cubicBezTo>
                  <a:cubicBezTo>
                    <a:pt x="460876" y="3195640"/>
                    <a:pt x="446446" y="3170007"/>
                    <a:pt x="446446" y="3149632"/>
                  </a:cubicBezTo>
                  <a:cubicBezTo>
                    <a:pt x="446446" y="3138787"/>
                    <a:pt x="450054" y="3131229"/>
                    <a:pt x="455957" y="3127779"/>
                  </a:cubicBezTo>
                  <a:close/>
                  <a:moveTo>
                    <a:pt x="343886" y="3061339"/>
                  </a:moveTo>
                  <a:cubicBezTo>
                    <a:pt x="349848" y="3057948"/>
                    <a:pt x="357963" y="3058444"/>
                    <a:pt x="366575" y="3063738"/>
                  </a:cubicBezTo>
                  <a:cubicBezTo>
                    <a:pt x="385123" y="3073663"/>
                    <a:pt x="399698" y="3099469"/>
                    <a:pt x="399698" y="3121305"/>
                  </a:cubicBezTo>
                  <a:cubicBezTo>
                    <a:pt x="399698" y="3141817"/>
                    <a:pt x="385123" y="3150419"/>
                    <a:pt x="366575" y="3139832"/>
                  </a:cubicBezTo>
                  <a:cubicBezTo>
                    <a:pt x="349351" y="3129245"/>
                    <a:pt x="334114" y="3104101"/>
                    <a:pt x="334114" y="3082265"/>
                  </a:cubicBezTo>
                  <a:cubicBezTo>
                    <a:pt x="334114" y="3072009"/>
                    <a:pt x="337923" y="3064730"/>
                    <a:pt x="343886" y="3061339"/>
                  </a:cubicBezTo>
                  <a:close/>
                  <a:moveTo>
                    <a:pt x="1148663" y="3018199"/>
                  </a:moveTo>
                  <a:cubicBezTo>
                    <a:pt x="1151903" y="3015757"/>
                    <a:pt x="1156440" y="3015757"/>
                    <a:pt x="1161624" y="3018687"/>
                  </a:cubicBezTo>
                  <a:lnTo>
                    <a:pt x="1228375" y="3057103"/>
                  </a:lnTo>
                  <a:cubicBezTo>
                    <a:pt x="1238096" y="3062963"/>
                    <a:pt x="1246521" y="3078589"/>
                    <a:pt x="1246521" y="3091611"/>
                  </a:cubicBezTo>
                  <a:lnTo>
                    <a:pt x="1246521" y="3162582"/>
                  </a:lnTo>
                  <a:cubicBezTo>
                    <a:pt x="1246521" y="3176255"/>
                    <a:pt x="1238096" y="3182115"/>
                    <a:pt x="1228375" y="3176255"/>
                  </a:cubicBezTo>
                  <a:lnTo>
                    <a:pt x="1161624" y="3137840"/>
                  </a:lnTo>
                  <a:cubicBezTo>
                    <a:pt x="1151255" y="3131980"/>
                    <a:pt x="1143478" y="3116353"/>
                    <a:pt x="1143478" y="3102680"/>
                  </a:cubicBezTo>
                  <a:lnTo>
                    <a:pt x="1143478" y="3032360"/>
                  </a:lnTo>
                  <a:cubicBezTo>
                    <a:pt x="1143478" y="3025524"/>
                    <a:pt x="1145422" y="3020640"/>
                    <a:pt x="1148663" y="3018199"/>
                  </a:cubicBezTo>
                  <a:close/>
                  <a:moveTo>
                    <a:pt x="8174" y="2863117"/>
                  </a:moveTo>
                  <a:cubicBezTo>
                    <a:pt x="13243" y="2859174"/>
                    <a:pt x="20273" y="2859010"/>
                    <a:pt x="28120" y="2863610"/>
                  </a:cubicBezTo>
                  <a:lnTo>
                    <a:pt x="227572" y="2979253"/>
                  </a:lnTo>
                  <a:cubicBezTo>
                    <a:pt x="243267" y="2988452"/>
                    <a:pt x="255692" y="3012764"/>
                    <a:pt x="255692" y="3033790"/>
                  </a:cubicBezTo>
                  <a:cubicBezTo>
                    <a:pt x="255692" y="3054816"/>
                    <a:pt x="243267" y="3064015"/>
                    <a:pt x="227572" y="3055473"/>
                  </a:cubicBezTo>
                  <a:lnTo>
                    <a:pt x="28120" y="2939829"/>
                  </a:lnTo>
                  <a:cubicBezTo>
                    <a:pt x="12425" y="2930630"/>
                    <a:pt x="0" y="2906319"/>
                    <a:pt x="0" y="2885293"/>
                  </a:cubicBezTo>
                  <a:cubicBezTo>
                    <a:pt x="0" y="2874780"/>
                    <a:pt x="3106" y="2867059"/>
                    <a:pt x="8174" y="2863117"/>
                  </a:cubicBezTo>
                  <a:close/>
                  <a:moveTo>
                    <a:pt x="689261" y="2776382"/>
                  </a:moveTo>
                  <a:cubicBezTo>
                    <a:pt x="695164" y="2772931"/>
                    <a:pt x="703363" y="2773588"/>
                    <a:pt x="712545" y="2779175"/>
                  </a:cubicBezTo>
                  <a:cubicBezTo>
                    <a:pt x="730910" y="2789034"/>
                    <a:pt x="745340" y="2814666"/>
                    <a:pt x="745340" y="2835698"/>
                  </a:cubicBezTo>
                  <a:cubicBezTo>
                    <a:pt x="745340" y="2856730"/>
                    <a:pt x="730910" y="2865275"/>
                    <a:pt x="712545" y="2854759"/>
                  </a:cubicBezTo>
                  <a:cubicBezTo>
                    <a:pt x="694180" y="2844243"/>
                    <a:pt x="679750" y="2818610"/>
                    <a:pt x="679750" y="2798235"/>
                  </a:cubicBezTo>
                  <a:cubicBezTo>
                    <a:pt x="679750" y="2787391"/>
                    <a:pt x="683357" y="2779832"/>
                    <a:pt x="689261" y="2776382"/>
                  </a:cubicBezTo>
                  <a:close/>
                  <a:moveTo>
                    <a:pt x="571319" y="2709943"/>
                  </a:moveTo>
                  <a:cubicBezTo>
                    <a:pt x="577246" y="2706552"/>
                    <a:pt x="585364" y="2707048"/>
                    <a:pt x="594133" y="2712342"/>
                  </a:cubicBezTo>
                  <a:cubicBezTo>
                    <a:pt x="612318" y="2722267"/>
                    <a:pt x="627257" y="2748073"/>
                    <a:pt x="627257" y="2769247"/>
                  </a:cubicBezTo>
                  <a:cubicBezTo>
                    <a:pt x="627257" y="2790421"/>
                    <a:pt x="612318" y="2799023"/>
                    <a:pt x="594133" y="2788436"/>
                  </a:cubicBezTo>
                  <a:cubicBezTo>
                    <a:pt x="576596" y="2777849"/>
                    <a:pt x="561658" y="2752705"/>
                    <a:pt x="561658" y="2730869"/>
                  </a:cubicBezTo>
                  <a:cubicBezTo>
                    <a:pt x="561658" y="2720613"/>
                    <a:pt x="565393" y="2713334"/>
                    <a:pt x="571319" y="2709943"/>
                  </a:cubicBezTo>
                  <a:close/>
                  <a:moveTo>
                    <a:pt x="455957" y="2643449"/>
                  </a:moveTo>
                  <a:cubicBezTo>
                    <a:pt x="461860" y="2639975"/>
                    <a:pt x="470059" y="2640472"/>
                    <a:pt x="479242" y="2645434"/>
                  </a:cubicBezTo>
                  <a:cubicBezTo>
                    <a:pt x="497608" y="2656683"/>
                    <a:pt x="512038" y="2682489"/>
                    <a:pt x="512038" y="2703001"/>
                  </a:cubicBezTo>
                  <a:cubicBezTo>
                    <a:pt x="512038" y="2724175"/>
                    <a:pt x="497608" y="2732777"/>
                    <a:pt x="479242" y="2722190"/>
                  </a:cubicBezTo>
                  <a:cubicBezTo>
                    <a:pt x="460876" y="2711603"/>
                    <a:pt x="446446" y="2686459"/>
                    <a:pt x="446446" y="2665285"/>
                  </a:cubicBezTo>
                  <a:cubicBezTo>
                    <a:pt x="446446" y="2654367"/>
                    <a:pt x="450054" y="2646923"/>
                    <a:pt x="455957" y="2643449"/>
                  </a:cubicBezTo>
                  <a:close/>
                  <a:moveTo>
                    <a:pt x="343886" y="2577449"/>
                  </a:moveTo>
                  <a:cubicBezTo>
                    <a:pt x="349848" y="2574058"/>
                    <a:pt x="357963" y="2574554"/>
                    <a:pt x="366575" y="2579848"/>
                  </a:cubicBezTo>
                  <a:cubicBezTo>
                    <a:pt x="385123" y="2590435"/>
                    <a:pt x="399698" y="2615579"/>
                    <a:pt x="399698" y="2637415"/>
                  </a:cubicBezTo>
                  <a:cubicBezTo>
                    <a:pt x="399698" y="2657927"/>
                    <a:pt x="385123" y="2666529"/>
                    <a:pt x="366575" y="2656604"/>
                  </a:cubicBezTo>
                  <a:cubicBezTo>
                    <a:pt x="349351" y="2646017"/>
                    <a:pt x="334114" y="2619549"/>
                    <a:pt x="334114" y="2598375"/>
                  </a:cubicBezTo>
                  <a:cubicBezTo>
                    <a:pt x="334114" y="2588119"/>
                    <a:pt x="337923" y="2580840"/>
                    <a:pt x="343886" y="2577449"/>
                  </a:cubicBezTo>
                  <a:close/>
                  <a:moveTo>
                    <a:pt x="1148663" y="2540313"/>
                  </a:moveTo>
                  <a:cubicBezTo>
                    <a:pt x="1151903" y="2537790"/>
                    <a:pt x="1156440" y="2537627"/>
                    <a:pt x="1161624" y="2540557"/>
                  </a:cubicBezTo>
                  <a:lnTo>
                    <a:pt x="1228375" y="2578973"/>
                  </a:lnTo>
                  <a:cubicBezTo>
                    <a:pt x="1238096" y="2584833"/>
                    <a:pt x="1246521" y="2600459"/>
                    <a:pt x="1246521" y="2613481"/>
                  </a:cubicBezTo>
                  <a:lnTo>
                    <a:pt x="1246521" y="2685103"/>
                  </a:lnTo>
                  <a:cubicBezTo>
                    <a:pt x="1246521" y="2697474"/>
                    <a:pt x="1238096" y="2703985"/>
                    <a:pt x="1228375" y="2698125"/>
                  </a:cubicBezTo>
                  <a:lnTo>
                    <a:pt x="1161624" y="2659710"/>
                  </a:lnTo>
                  <a:cubicBezTo>
                    <a:pt x="1151255" y="2653850"/>
                    <a:pt x="1143478" y="2638223"/>
                    <a:pt x="1143478" y="2625201"/>
                  </a:cubicBezTo>
                  <a:lnTo>
                    <a:pt x="1143478" y="2554230"/>
                  </a:lnTo>
                  <a:cubicBezTo>
                    <a:pt x="1143478" y="2547719"/>
                    <a:pt x="1145422" y="2542836"/>
                    <a:pt x="1148663" y="2540313"/>
                  </a:cubicBezTo>
                  <a:close/>
                  <a:moveTo>
                    <a:pt x="8174" y="2384576"/>
                  </a:moveTo>
                  <a:cubicBezTo>
                    <a:pt x="13243" y="2380716"/>
                    <a:pt x="20273" y="2380552"/>
                    <a:pt x="28120" y="2384823"/>
                  </a:cubicBezTo>
                  <a:lnTo>
                    <a:pt x="227572" y="2500466"/>
                  </a:lnTo>
                  <a:cubicBezTo>
                    <a:pt x="243267" y="2509665"/>
                    <a:pt x="255692" y="2533977"/>
                    <a:pt x="255692" y="2555003"/>
                  </a:cubicBezTo>
                  <a:cubicBezTo>
                    <a:pt x="255692" y="2576029"/>
                    <a:pt x="243267" y="2585885"/>
                    <a:pt x="227572" y="2576686"/>
                  </a:cubicBezTo>
                  <a:lnTo>
                    <a:pt x="28120" y="2461042"/>
                  </a:lnTo>
                  <a:cubicBezTo>
                    <a:pt x="12425" y="2451843"/>
                    <a:pt x="0" y="2427532"/>
                    <a:pt x="0" y="2406506"/>
                  </a:cubicBezTo>
                  <a:cubicBezTo>
                    <a:pt x="0" y="2395993"/>
                    <a:pt x="3106" y="2388436"/>
                    <a:pt x="8174" y="2384576"/>
                  </a:cubicBezTo>
                  <a:close/>
                  <a:moveTo>
                    <a:pt x="689261" y="2300940"/>
                  </a:moveTo>
                  <a:cubicBezTo>
                    <a:pt x="695164" y="2297549"/>
                    <a:pt x="703363" y="2298045"/>
                    <a:pt x="712545" y="2303339"/>
                  </a:cubicBezTo>
                  <a:cubicBezTo>
                    <a:pt x="730910" y="2313264"/>
                    <a:pt x="745340" y="2339070"/>
                    <a:pt x="745340" y="2360906"/>
                  </a:cubicBezTo>
                  <a:cubicBezTo>
                    <a:pt x="745340" y="2381418"/>
                    <a:pt x="730910" y="2390020"/>
                    <a:pt x="712545" y="2379433"/>
                  </a:cubicBezTo>
                  <a:cubicBezTo>
                    <a:pt x="694180" y="2369508"/>
                    <a:pt x="679750" y="2343040"/>
                    <a:pt x="679750" y="2321866"/>
                  </a:cubicBezTo>
                  <a:cubicBezTo>
                    <a:pt x="679750" y="2311610"/>
                    <a:pt x="683357" y="2304331"/>
                    <a:pt x="689261" y="2300940"/>
                  </a:cubicBezTo>
                  <a:close/>
                  <a:moveTo>
                    <a:pt x="571319" y="2234529"/>
                  </a:moveTo>
                  <a:cubicBezTo>
                    <a:pt x="577246" y="2231138"/>
                    <a:pt x="585364" y="2231799"/>
                    <a:pt x="594133" y="2237093"/>
                  </a:cubicBezTo>
                  <a:cubicBezTo>
                    <a:pt x="612318" y="2247680"/>
                    <a:pt x="627257" y="2273486"/>
                    <a:pt x="627257" y="2293998"/>
                  </a:cubicBezTo>
                  <a:cubicBezTo>
                    <a:pt x="627257" y="2315172"/>
                    <a:pt x="612318" y="2323774"/>
                    <a:pt x="594133" y="2313187"/>
                  </a:cubicBezTo>
                  <a:cubicBezTo>
                    <a:pt x="576596" y="2302600"/>
                    <a:pt x="561658" y="2277456"/>
                    <a:pt x="561658" y="2256282"/>
                  </a:cubicBezTo>
                  <a:cubicBezTo>
                    <a:pt x="561658" y="2245364"/>
                    <a:pt x="565393" y="2237920"/>
                    <a:pt x="571319" y="2234529"/>
                  </a:cubicBezTo>
                  <a:close/>
                  <a:moveTo>
                    <a:pt x="455957" y="2168339"/>
                  </a:moveTo>
                  <a:cubicBezTo>
                    <a:pt x="461860" y="2164945"/>
                    <a:pt x="470059" y="2165429"/>
                    <a:pt x="479242" y="2170602"/>
                  </a:cubicBezTo>
                  <a:cubicBezTo>
                    <a:pt x="497608" y="2180948"/>
                    <a:pt x="512038" y="2206166"/>
                    <a:pt x="512038" y="2225564"/>
                  </a:cubicBezTo>
                  <a:cubicBezTo>
                    <a:pt x="512038" y="2246255"/>
                    <a:pt x="497608" y="2254661"/>
                    <a:pt x="479242" y="2244962"/>
                  </a:cubicBezTo>
                  <a:cubicBezTo>
                    <a:pt x="460876" y="2233970"/>
                    <a:pt x="446446" y="2209399"/>
                    <a:pt x="446446" y="2189354"/>
                  </a:cubicBezTo>
                  <a:cubicBezTo>
                    <a:pt x="446446" y="2179008"/>
                    <a:pt x="450054" y="2171734"/>
                    <a:pt x="455957" y="2168339"/>
                  </a:cubicBezTo>
                  <a:close/>
                  <a:moveTo>
                    <a:pt x="343886" y="2102283"/>
                  </a:moveTo>
                  <a:cubicBezTo>
                    <a:pt x="349848" y="2098809"/>
                    <a:pt x="357963" y="2099305"/>
                    <a:pt x="366575" y="2104599"/>
                  </a:cubicBezTo>
                  <a:cubicBezTo>
                    <a:pt x="385123" y="2115186"/>
                    <a:pt x="399698" y="2140992"/>
                    <a:pt x="399698" y="2162166"/>
                  </a:cubicBezTo>
                  <a:cubicBezTo>
                    <a:pt x="399698" y="2182678"/>
                    <a:pt x="385123" y="2191280"/>
                    <a:pt x="366575" y="2180693"/>
                  </a:cubicBezTo>
                  <a:cubicBezTo>
                    <a:pt x="349351" y="2170106"/>
                    <a:pt x="334114" y="2144962"/>
                    <a:pt x="334114" y="2123788"/>
                  </a:cubicBezTo>
                  <a:cubicBezTo>
                    <a:pt x="334114" y="2113201"/>
                    <a:pt x="337923" y="2105757"/>
                    <a:pt x="343886" y="2102283"/>
                  </a:cubicBezTo>
                  <a:close/>
                  <a:moveTo>
                    <a:pt x="1148663" y="2065085"/>
                  </a:moveTo>
                  <a:cubicBezTo>
                    <a:pt x="1151903" y="2062552"/>
                    <a:pt x="1156440" y="2062388"/>
                    <a:pt x="1161624" y="2065330"/>
                  </a:cubicBezTo>
                  <a:lnTo>
                    <a:pt x="1228375" y="2103892"/>
                  </a:lnTo>
                  <a:cubicBezTo>
                    <a:pt x="1238096" y="2109775"/>
                    <a:pt x="1246521" y="2125461"/>
                    <a:pt x="1246521" y="2139187"/>
                  </a:cubicBezTo>
                  <a:lnTo>
                    <a:pt x="1246521" y="2209776"/>
                  </a:lnTo>
                  <a:cubicBezTo>
                    <a:pt x="1246521" y="2222848"/>
                    <a:pt x="1238096" y="2228731"/>
                    <a:pt x="1228375" y="2223502"/>
                  </a:cubicBezTo>
                  <a:lnTo>
                    <a:pt x="1161624" y="2184939"/>
                  </a:lnTo>
                  <a:cubicBezTo>
                    <a:pt x="1151255" y="2179057"/>
                    <a:pt x="1143478" y="2163370"/>
                    <a:pt x="1143478" y="2150298"/>
                  </a:cubicBezTo>
                  <a:lnTo>
                    <a:pt x="1143478" y="2079055"/>
                  </a:lnTo>
                  <a:cubicBezTo>
                    <a:pt x="1143478" y="2072519"/>
                    <a:pt x="1145422" y="2067617"/>
                    <a:pt x="1148663" y="2065085"/>
                  </a:cubicBezTo>
                  <a:close/>
                  <a:moveTo>
                    <a:pt x="8174" y="1909324"/>
                  </a:moveTo>
                  <a:cubicBezTo>
                    <a:pt x="13243" y="1905464"/>
                    <a:pt x="20273" y="1905300"/>
                    <a:pt x="28120" y="1909571"/>
                  </a:cubicBezTo>
                  <a:lnTo>
                    <a:pt x="227572" y="2025872"/>
                  </a:lnTo>
                  <a:cubicBezTo>
                    <a:pt x="243267" y="2034414"/>
                    <a:pt x="255692" y="2058726"/>
                    <a:pt x="255692" y="2080409"/>
                  </a:cubicBezTo>
                  <a:cubicBezTo>
                    <a:pt x="255692" y="2100779"/>
                    <a:pt x="243267" y="2110635"/>
                    <a:pt x="227572" y="2101436"/>
                  </a:cubicBezTo>
                  <a:lnTo>
                    <a:pt x="28120" y="1985791"/>
                  </a:lnTo>
                  <a:cubicBezTo>
                    <a:pt x="12425" y="1976592"/>
                    <a:pt x="0" y="1952280"/>
                    <a:pt x="0" y="1931254"/>
                  </a:cubicBezTo>
                  <a:cubicBezTo>
                    <a:pt x="0" y="1920741"/>
                    <a:pt x="3106" y="1913185"/>
                    <a:pt x="8174" y="1909324"/>
                  </a:cubicBezTo>
                  <a:close/>
                  <a:moveTo>
                    <a:pt x="689261" y="1825691"/>
                  </a:moveTo>
                  <a:cubicBezTo>
                    <a:pt x="695164" y="1822300"/>
                    <a:pt x="703363" y="1822796"/>
                    <a:pt x="712545" y="1828090"/>
                  </a:cubicBezTo>
                  <a:cubicBezTo>
                    <a:pt x="730910" y="1838015"/>
                    <a:pt x="745340" y="1864483"/>
                    <a:pt x="745340" y="1885657"/>
                  </a:cubicBezTo>
                  <a:cubicBezTo>
                    <a:pt x="745340" y="1906169"/>
                    <a:pt x="730910" y="1914771"/>
                    <a:pt x="712545" y="1904184"/>
                  </a:cubicBezTo>
                  <a:cubicBezTo>
                    <a:pt x="694180" y="1893597"/>
                    <a:pt x="679750" y="1868453"/>
                    <a:pt x="679750" y="1846617"/>
                  </a:cubicBezTo>
                  <a:cubicBezTo>
                    <a:pt x="679750" y="1836361"/>
                    <a:pt x="683357" y="1829082"/>
                    <a:pt x="689261" y="1825691"/>
                  </a:cubicBezTo>
                  <a:close/>
                  <a:moveTo>
                    <a:pt x="571319" y="1759470"/>
                  </a:moveTo>
                  <a:cubicBezTo>
                    <a:pt x="577246" y="1756020"/>
                    <a:pt x="585364" y="1756513"/>
                    <a:pt x="594133" y="1761771"/>
                  </a:cubicBezTo>
                  <a:cubicBezTo>
                    <a:pt x="612318" y="1772287"/>
                    <a:pt x="627257" y="1797919"/>
                    <a:pt x="627257" y="1818294"/>
                  </a:cubicBezTo>
                  <a:cubicBezTo>
                    <a:pt x="627257" y="1839983"/>
                    <a:pt x="612318" y="1848528"/>
                    <a:pt x="594133" y="1838012"/>
                  </a:cubicBezTo>
                  <a:cubicBezTo>
                    <a:pt x="576596" y="1826838"/>
                    <a:pt x="561658" y="1801863"/>
                    <a:pt x="561658" y="1780831"/>
                  </a:cubicBezTo>
                  <a:cubicBezTo>
                    <a:pt x="561658" y="1770315"/>
                    <a:pt x="565393" y="1762921"/>
                    <a:pt x="571319" y="1759470"/>
                  </a:cubicBezTo>
                  <a:close/>
                  <a:moveTo>
                    <a:pt x="455957" y="1690316"/>
                  </a:moveTo>
                  <a:cubicBezTo>
                    <a:pt x="461860" y="1686925"/>
                    <a:pt x="470059" y="1687421"/>
                    <a:pt x="479242" y="1692715"/>
                  </a:cubicBezTo>
                  <a:cubicBezTo>
                    <a:pt x="497608" y="1703302"/>
                    <a:pt x="512038" y="1729108"/>
                    <a:pt x="512038" y="1750282"/>
                  </a:cubicBezTo>
                  <a:cubicBezTo>
                    <a:pt x="512038" y="1770794"/>
                    <a:pt x="497608" y="1779396"/>
                    <a:pt x="479242" y="1769471"/>
                  </a:cubicBezTo>
                  <a:cubicBezTo>
                    <a:pt x="460876" y="1758884"/>
                    <a:pt x="446446" y="1733078"/>
                    <a:pt x="446446" y="1711242"/>
                  </a:cubicBezTo>
                  <a:cubicBezTo>
                    <a:pt x="446446" y="1700986"/>
                    <a:pt x="450054" y="1693707"/>
                    <a:pt x="455957" y="1690316"/>
                  </a:cubicBezTo>
                  <a:close/>
                  <a:moveTo>
                    <a:pt x="343886" y="1624096"/>
                  </a:moveTo>
                  <a:cubicBezTo>
                    <a:pt x="349848" y="1620646"/>
                    <a:pt x="357963" y="1621139"/>
                    <a:pt x="366575" y="1626397"/>
                  </a:cubicBezTo>
                  <a:cubicBezTo>
                    <a:pt x="385123" y="1636913"/>
                    <a:pt x="399698" y="1662545"/>
                    <a:pt x="399698" y="1683577"/>
                  </a:cubicBezTo>
                  <a:cubicBezTo>
                    <a:pt x="399698" y="1704609"/>
                    <a:pt x="385123" y="1713154"/>
                    <a:pt x="366575" y="1701980"/>
                  </a:cubicBezTo>
                  <a:cubicBezTo>
                    <a:pt x="349351" y="1691464"/>
                    <a:pt x="334114" y="1666489"/>
                    <a:pt x="334114" y="1645457"/>
                  </a:cubicBezTo>
                  <a:cubicBezTo>
                    <a:pt x="334114" y="1634941"/>
                    <a:pt x="337923" y="1627547"/>
                    <a:pt x="343886" y="1624096"/>
                  </a:cubicBezTo>
                  <a:close/>
                  <a:moveTo>
                    <a:pt x="1148663" y="1589813"/>
                  </a:moveTo>
                  <a:cubicBezTo>
                    <a:pt x="1151903" y="1587290"/>
                    <a:pt x="1156440" y="1587127"/>
                    <a:pt x="1161624" y="1590057"/>
                  </a:cubicBezTo>
                  <a:lnTo>
                    <a:pt x="1228375" y="1629124"/>
                  </a:lnTo>
                  <a:cubicBezTo>
                    <a:pt x="1238096" y="1634984"/>
                    <a:pt x="1246521" y="1649959"/>
                    <a:pt x="1246521" y="1663632"/>
                  </a:cubicBezTo>
                  <a:lnTo>
                    <a:pt x="1246521" y="1733952"/>
                  </a:lnTo>
                  <a:cubicBezTo>
                    <a:pt x="1246521" y="1747625"/>
                    <a:pt x="1238096" y="1753485"/>
                    <a:pt x="1228375" y="1747625"/>
                  </a:cubicBezTo>
                  <a:lnTo>
                    <a:pt x="1161624" y="1709210"/>
                  </a:lnTo>
                  <a:cubicBezTo>
                    <a:pt x="1151255" y="1703350"/>
                    <a:pt x="1143478" y="1687723"/>
                    <a:pt x="1143478" y="1674701"/>
                  </a:cubicBezTo>
                  <a:lnTo>
                    <a:pt x="1143478" y="1603730"/>
                  </a:lnTo>
                  <a:cubicBezTo>
                    <a:pt x="1143478" y="1597219"/>
                    <a:pt x="1145422" y="1592336"/>
                    <a:pt x="1148663" y="1589813"/>
                  </a:cubicBezTo>
                  <a:close/>
                  <a:moveTo>
                    <a:pt x="8174" y="1431578"/>
                  </a:moveTo>
                  <a:cubicBezTo>
                    <a:pt x="13243" y="1427648"/>
                    <a:pt x="20273" y="1427484"/>
                    <a:pt x="28120" y="1432069"/>
                  </a:cubicBezTo>
                  <a:lnTo>
                    <a:pt x="227572" y="1548009"/>
                  </a:lnTo>
                  <a:cubicBezTo>
                    <a:pt x="243267" y="1557179"/>
                    <a:pt x="255692" y="1581415"/>
                    <a:pt x="255692" y="1602376"/>
                  </a:cubicBezTo>
                  <a:cubicBezTo>
                    <a:pt x="255692" y="1622681"/>
                    <a:pt x="243267" y="1632507"/>
                    <a:pt x="227572" y="1623336"/>
                  </a:cubicBezTo>
                  <a:lnTo>
                    <a:pt x="28120" y="1508052"/>
                  </a:lnTo>
                  <a:cubicBezTo>
                    <a:pt x="12425" y="1498882"/>
                    <a:pt x="0" y="1474646"/>
                    <a:pt x="0" y="1453685"/>
                  </a:cubicBezTo>
                  <a:cubicBezTo>
                    <a:pt x="0" y="1443205"/>
                    <a:pt x="3106" y="1435508"/>
                    <a:pt x="8174" y="1431578"/>
                  </a:cubicBezTo>
                  <a:close/>
                  <a:moveTo>
                    <a:pt x="689261" y="1347587"/>
                  </a:moveTo>
                  <a:cubicBezTo>
                    <a:pt x="695164" y="1344137"/>
                    <a:pt x="703363" y="1344630"/>
                    <a:pt x="712545" y="1349888"/>
                  </a:cubicBezTo>
                  <a:cubicBezTo>
                    <a:pt x="730910" y="1360404"/>
                    <a:pt x="745340" y="1386036"/>
                    <a:pt x="745340" y="1406411"/>
                  </a:cubicBezTo>
                  <a:cubicBezTo>
                    <a:pt x="745340" y="1428100"/>
                    <a:pt x="730910" y="1436645"/>
                    <a:pt x="712545" y="1425471"/>
                  </a:cubicBezTo>
                  <a:cubicBezTo>
                    <a:pt x="694180" y="1414955"/>
                    <a:pt x="679750" y="1389980"/>
                    <a:pt x="679750" y="1368948"/>
                  </a:cubicBezTo>
                  <a:cubicBezTo>
                    <a:pt x="679750" y="1358432"/>
                    <a:pt x="683357" y="1351038"/>
                    <a:pt x="689261" y="1347587"/>
                  </a:cubicBezTo>
                  <a:close/>
                  <a:moveTo>
                    <a:pt x="571319" y="1281340"/>
                  </a:moveTo>
                  <a:cubicBezTo>
                    <a:pt x="577246" y="1277890"/>
                    <a:pt x="585364" y="1278383"/>
                    <a:pt x="594133" y="1283641"/>
                  </a:cubicBezTo>
                  <a:cubicBezTo>
                    <a:pt x="612318" y="1294157"/>
                    <a:pt x="627257" y="1319789"/>
                    <a:pt x="627257" y="1340821"/>
                  </a:cubicBezTo>
                  <a:cubicBezTo>
                    <a:pt x="627257" y="1361853"/>
                    <a:pt x="612318" y="1370398"/>
                    <a:pt x="594133" y="1359882"/>
                  </a:cubicBezTo>
                  <a:cubicBezTo>
                    <a:pt x="576596" y="1349366"/>
                    <a:pt x="561658" y="1323733"/>
                    <a:pt x="561658" y="1302701"/>
                  </a:cubicBezTo>
                  <a:cubicBezTo>
                    <a:pt x="561658" y="1292185"/>
                    <a:pt x="565393" y="1284791"/>
                    <a:pt x="571319" y="1281340"/>
                  </a:cubicBezTo>
                  <a:close/>
                  <a:moveTo>
                    <a:pt x="455957" y="1215094"/>
                  </a:moveTo>
                  <a:cubicBezTo>
                    <a:pt x="461860" y="1211644"/>
                    <a:pt x="470059" y="1212137"/>
                    <a:pt x="479242" y="1217395"/>
                  </a:cubicBezTo>
                  <a:cubicBezTo>
                    <a:pt x="497608" y="1227911"/>
                    <a:pt x="512038" y="1253543"/>
                    <a:pt x="512038" y="1274575"/>
                  </a:cubicBezTo>
                  <a:cubicBezTo>
                    <a:pt x="512038" y="1294950"/>
                    <a:pt x="497608" y="1304152"/>
                    <a:pt x="479242" y="1293636"/>
                  </a:cubicBezTo>
                  <a:cubicBezTo>
                    <a:pt x="460876" y="1283120"/>
                    <a:pt x="446446" y="1257487"/>
                    <a:pt x="446446" y="1236455"/>
                  </a:cubicBezTo>
                  <a:cubicBezTo>
                    <a:pt x="446446" y="1225939"/>
                    <a:pt x="450054" y="1218545"/>
                    <a:pt x="455957" y="1215094"/>
                  </a:cubicBezTo>
                  <a:close/>
                  <a:moveTo>
                    <a:pt x="343886" y="1148846"/>
                  </a:moveTo>
                  <a:cubicBezTo>
                    <a:pt x="349848" y="1145396"/>
                    <a:pt x="357963" y="1145889"/>
                    <a:pt x="366575" y="1151147"/>
                  </a:cubicBezTo>
                  <a:cubicBezTo>
                    <a:pt x="385123" y="1161663"/>
                    <a:pt x="399698" y="1187295"/>
                    <a:pt x="399698" y="1208327"/>
                  </a:cubicBezTo>
                  <a:cubicBezTo>
                    <a:pt x="399698" y="1229359"/>
                    <a:pt x="385123" y="1237904"/>
                    <a:pt x="366575" y="1227388"/>
                  </a:cubicBezTo>
                  <a:cubicBezTo>
                    <a:pt x="349351" y="1216872"/>
                    <a:pt x="334114" y="1191239"/>
                    <a:pt x="334114" y="1170207"/>
                  </a:cubicBezTo>
                  <a:cubicBezTo>
                    <a:pt x="334114" y="1159691"/>
                    <a:pt x="337923" y="1152297"/>
                    <a:pt x="343886" y="1148846"/>
                  </a:cubicBezTo>
                  <a:close/>
                  <a:moveTo>
                    <a:pt x="1161624" y="1111276"/>
                  </a:moveTo>
                  <a:lnTo>
                    <a:pt x="1228375" y="1150343"/>
                  </a:lnTo>
                  <a:cubicBezTo>
                    <a:pt x="1238096" y="1155551"/>
                    <a:pt x="1246521" y="1171178"/>
                    <a:pt x="1246521" y="1184851"/>
                  </a:cubicBezTo>
                  <a:lnTo>
                    <a:pt x="1246521" y="1255822"/>
                  </a:lnTo>
                  <a:cubicBezTo>
                    <a:pt x="1246521" y="1268844"/>
                    <a:pt x="1238096" y="1275355"/>
                    <a:pt x="1228375" y="1268844"/>
                  </a:cubicBezTo>
                  <a:lnTo>
                    <a:pt x="1161624" y="1230429"/>
                  </a:lnTo>
                  <a:cubicBezTo>
                    <a:pt x="1151255" y="1224569"/>
                    <a:pt x="1143478" y="1209593"/>
                    <a:pt x="1143478" y="1195920"/>
                  </a:cubicBezTo>
                  <a:lnTo>
                    <a:pt x="1143478" y="1125600"/>
                  </a:lnTo>
                  <a:cubicBezTo>
                    <a:pt x="1143478" y="1111927"/>
                    <a:pt x="1151255" y="1106067"/>
                    <a:pt x="1161624" y="1111276"/>
                  </a:cubicBezTo>
                  <a:close/>
                  <a:moveTo>
                    <a:pt x="8174" y="956193"/>
                  </a:moveTo>
                  <a:cubicBezTo>
                    <a:pt x="13243" y="952250"/>
                    <a:pt x="20273" y="951922"/>
                    <a:pt x="28120" y="956193"/>
                  </a:cubicBezTo>
                  <a:lnTo>
                    <a:pt x="227572" y="1072493"/>
                  </a:lnTo>
                  <a:cubicBezTo>
                    <a:pt x="243267" y="1081692"/>
                    <a:pt x="255692" y="1106004"/>
                    <a:pt x="255692" y="1126373"/>
                  </a:cubicBezTo>
                  <a:cubicBezTo>
                    <a:pt x="255692" y="1148056"/>
                    <a:pt x="243267" y="1157255"/>
                    <a:pt x="227572" y="1148056"/>
                  </a:cubicBezTo>
                  <a:lnTo>
                    <a:pt x="28120" y="1032412"/>
                  </a:lnTo>
                  <a:cubicBezTo>
                    <a:pt x="12425" y="1023870"/>
                    <a:pt x="0" y="998902"/>
                    <a:pt x="0" y="977876"/>
                  </a:cubicBezTo>
                  <a:cubicBezTo>
                    <a:pt x="0" y="967691"/>
                    <a:pt x="3106" y="960135"/>
                    <a:pt x="8174" y="956193"/>
                  </a:cubicBezTo>
                  <a:close/>
                  <a:moveTo>
                    <a:pt x="689261" y="872337"/>
                  </a:moveTo>
                  <a:cubicBezTo>
                    <a:pt x="695164" y="868887"/>
                    <a:pt x="703363" y="869380"/>
                    <a:pt x="712545" y="874638"/>
                  </a:cubicBezTo>
                  <a:cubicBezTo>
                    <a:pt x="730910" y="885154"/>
                    <a:pt x="745340" y="910786"/>
                    <a:pt x="745340" y="931818"/>
                  </a:cubicBezTo>
                  <a:cubicBezTo>
                    <a:pt x="745340" y="952850"/>
                    <a:pt x="730910" y="961395"/>
                    <a:pt x="712545" y="950879"/>
                  </a:cubicBezTo>
                  <a:cubicBezTo>
                    <a:pt x="694180" y="940363"/>
                    <a:pt x="679750" y="914730"/>
                    <a:pt x="679750" y="893698"/>
                  </a:cubicBezTo>
                  <a:cubicBezTo>
                    <a:pt x="679750" y="883182"/>
                    <a:pt x="683357" y="875788"/>
                    <a:pt x="689261" y="872337"/>
                  </a:cubicBezTo>
                  <a:close/>
                  <a:moveTo>
                    <a:pt x="571319" y="806147"/>
                  </a:moveTo>
                  <a:cubicBezTo>
                    <a:pt x="577246" y="802673"/>
                    <a:pt x="585364" y="803169"/>
                    <a:pt x="594133" y="808463"/>
                  </a:cubicBezTo>
                  <a:cubicBezTo>
                    <a:pt x="612318" y="819050"/>
                    <a:pt x="627257" y="844856"/>
                    <a:pt x="627257" y="866030"/>
                  </a:cubicBezTo>
                  <a:cubicBezTo>
                    <a:pt x="627257" y="887204"/>
                    <a:pt x="612318" y="895144"/>
                    <a:pt x="594133" y="885219"/>
                  </a:cubicBezTo>
                  <a:cubicBezTo>
                    <a:pt x="576596" y="874632"/>
                    <a:pt x="561658" y="848826"/>
                    <a:pt x="561658" y="827652"/>
                  </a:cubicBezTo>
                  <a:cubicBezTo>
                    <a:pt x="561658" y="817065"/>
                    <a:pt x="565393" y="809621"/>
                    <a:pt x="571319" y="806147"/>
                  </a:cubicBezTo>
                  <a:close/>
                  <a:moveTo>
                    <a:pt x="455957" y="739485"/>
                  </a:moveTo>
                  <a:cubicBezTo>
                    <a:pt x="461860" y="736094"/>
                    <a:pt x="470059" y="736591"/>
                    <a:pt x="479242" y="741553"/>
                  </a:cubicBezTo>
                  <a:cubicBezTo>
                    <a:pt x="497608" y="752140"/>
                    <a:pt x="512038" y="777946"/>
                    <a:pt x="512038" y="799120"/>
                  </a:cubicBezTo>
                  <a:cubicBezTo>
                    <a:pt x="512038" y="820294"/>
                    <a:pt x="497608" y="828896"/>
                    <a:pt x="479242" y="818309"/>
                  </a:cubicBezTo>
                  <a:cubicBezTo>
                    <a:pt x="460876" y="807722"/>
                    <a:pt x="446446" y="781916"/>
                    <a:pt x="446446" y="760742"/>
                  </a:cubicBezTo>
                  <a:cubicBezTo>
                    <a:pt x="446446" y="750155"/>
                    <a:pt x="450054" y="742877"/>
                    <a:pt x="455957" y="739485"/>
                  </a:cubicBezTo>
                  <a:close/>
                  <a:moveTo>
                    <a:pt x="343886" y="670715"/>
                  </a:moveTo>
                  <a:cubicBezTo>
                    <a:pt x="349848" y="667265"/>
                    <a:pt x="357963" y="667758"/>
                    <a:pt x="366575" y="673016"/>
                  </a:cubicBezTo>
                  <a:cubicBezTo>
                    <a:pt x="385123" y="684189"/>
                    <a:pt x="399698" y="709164"/>
                    <a:pt x="399698" y="730196"/>
                  </a:cubicBezTo>
                  <a:cubicBezTo>
                    <a:pt x="399698" y="751228"/>
                    <a:pt x="385123" y="759773"/>
                    <a:pt x="366575" y="749257"/>
                  </a:cubicBezTo>
                  <a:cubicBezTo>
                    <a:pt x="349351" y="738741"/>
                    <a:pt x="334114" y="713108"/>
                    <a:pt x="334114" y="692076"/>
                  </a:cubicBezTo>
                  <a:cubicBezTo>
                    <a:pt x="334114" y="681560"/>
                    <a:pt x="337923" y="674166"/>
                    <a:pt x="343886" y="670715"/>
                  </a:cubicBezTo>
                  <a:close/>
                  <a:moveTo>
                    <a:pt x="1161624" y="636026"/>
                  </a:moveTo>
                  <a:lnTo>
                    <a:pt x="1228375" y="675092"/>
                  </a:lnTo>
                  <a:cubicBezTo>
                    <a:pt x="1238096" y="680301"/>
                    <a:pt x="1246521" y="696578"/>
                    <a:pt x="1246521" y="709600"/>
                  </a:cubicBezTo>
                  <a:lnTo>
                    <a:pt x="1246521" y="780570"/>
                  </a:lnTo>
                  <a:cubicBezTo>
                    <a:pt x="1246521" y="793592"/>
                    <a:pt x="1238096" y="800103"/>
                    <a:pt x="1228375" y="794243"/>
                  </a:cubicBezTo>
                  <a:lnTo>
                    <a:pt x="1161624" y="755828"/>
                  </a:lnTo>
                  <a:cubicBezTo>
                    <a:pt x="1151255" y="749968"/>
                    <a:pt x="1143478" y="734342"/>
                    <a:pt x="1143478" y="720669"/>
                  </a:cubicBezTo>
                  <a:lnTo>
                    <a:pt x="1143478" y="650350"/>
                  </a:lnTo>
                  <a:cubicBezTo>
                    <a:pt x="1143478" y="636677"/>
                    <a:pt x="1151255" y="630817"/>
                    <a:pt x="1161624" y="636026"/>
                  </a:cubicBezTo>
                  <a:close/>
                  <a:moveTo>
                    <a:pt x="8174" y="478145"/>
                  </a:moveTo>
                  <a:cubicBezTo>
                    <a:pt x="13243" y="474285"/>
                    <a:pt x="20273" y="474120"/>
                    <a:pt x="28120" y="478720"/>
                  </a:cubicBezTo>
                  <a:lnTo>
                    <a:pt x="227572" y="594363"/>
                  </a:lnTo>
                  <a:cubicBezTo>
                    <a:pt x="243267" y="603562"/>
                    <a:pt x="255692" y="627874"/>
                    <a:pt x="255692" y="648900"/>
                  </a:cubicBezTo>
                  <a:cubicBezTo>
                    <a:pt x="255692" y="669926"/>
                    <a:pt x="243267" y="679125"/>
                    <a:pt x="227572" y="670583"/>
                  </a:cubicBezTo>
                  <a:lnTo>
                    <a:pt x="28120" y="554282"/>
                  </a:lnTo>
                  <a:cubicBezTo>
                    <a:pt x="12425" y="545740"/>
                    <a:pt x="0" y="520772"/>
                    <a:pt x="0" y="499746"/>
                  </a:cubicBezTo>
                  <a:cubicBezTo>
                    <a:pt x="0" y="489561"/>
                    <a:pt x="3106" y="482005"/>
                    <a:pt x="8174" y="478145"/>
                  </a:cubicBezTo>
                  <a:close/>
                  <a:moveTo>
                    <a:pt x="689261" y="394206"/>
                  </a:moveTo>
                  <a:cubicBezTo>
                    <a:pt x="695164" y="390756"/>
                    <a:pt x="703362" y="391249"/>
                    <a:pt x="712545" y="396507"/>
                  </a:cubicBezTo>
                  <a:cubicBezTo>
                    <a:pt x="730910" y="407680"/>
                    <a:pt x="745340" y="432655"/>
                    <a:pt x="745340" y="453687"/>
                  </a:cubicBezTo>
                  <a:cubicBezTo>
                    <a:pt x="745340" y="474719"/>
                    <a:pt x="730910" y="483264"/>
                    <a:pt x="712545" y="472748"/>
                  </a:cubicBezTo>
                  <a:cubicBezTo>
                    <a:pt x="694180" y="462232"/>
                    <a:pt x="679750" y="436599"/>
                    <a:pt x="679750" y="415567"/>
                  </a:cubicBezTo>
                  <a:cubicBezTo>
                    <a:pt x="679750" y="405051"/>
                    <a:pt x="683357" y="397657"/>
                    <a:pt x="689261" y="394206"/>
                  </a:cubicBezTo>
                  <a:close/>
                  <a:moveTo>
                    <a:pt x="571319" y="327602"/>
                  </a:moveTo>
                  <a:cubicBezTo>
                    <a:pt x="577246" y="324211"/>
                    <a:pt x="585364" y="324708"/>
                    <a:pt x="594133" y="329670"/>
                  </a:cubicBezTo>
                  <a:cubicBezTo>
                    <a:pt x="612318" y="340257"/>
                    <a:pt x="627257" y="366063"/>
                    <a:pt x="627257" y="387237"/>
                  </a:cubicBezTo>
                  <a:cubicBezTo>
                    <a:pt x="627257" y="408411"/>
                    <a:pt x="612318" y="417013"/>
                    <a:pt x="594133" y="406426"/>
                  </a:cubicBezTo>
                  <a:cubicBezTo>
                    <a:pt x="576596" y="395839"/>
                    <a:pt x="561658" y="370033"/>
                    <a:pt x="561658" y="348859"/>
                  </a:cubicBezTo>
                  <a:cubicBezTo>
                    <a:pt x="561658" y="338272"/>
                    <a:pt x="565392" y="330994"/>
                    <a:pt x="571319" y="327602"/>
                  </a:cubicBezTo>
                  <a:close/>
                  <a:moveTo>
                    <a:pt x="455957" y="261438"/>
                  </a:moveTo>
                  <a:cubicBezTo>
                    <a:pt x="461860" y="257964"/>
                    <a:pt x="470059" y="258461"/>
                    <a:pt x="479242" y="263423"/>
                  </a:cubicBezTo>
                  <a:cubicBezTo>
                    <a:pt x="497608" y="274010"/>
                    <a:pt x="512038" y="300478"/>
                    <a:pt x="512038" y="320990"/>
                  </a:cubicBezTo>
                  <a:cubicBezTo>
                    <a:pt x="512038" y="342164"/>
                    <a:pt x="497608" y="350766"/>
                    <a:pt x="479242" y="340179"/>
                  </a:cubicBezTo>
                  <a:cubicBezTo>
                    <a:pt x="460876" y="329592"/>
                    <a:pt x="446446" y="303786"/>
                    <a:pt x="446446" y="283274"/>
                  </a:cubicBezTo>
                  <a:cubicBezTo>
                    <a:pt x="446446" y="272356"/>
                    <a:pt x="450054" y="264912"/>
                    <a:pt x="455957" y="261438"/>
                  </a:cubicBezTo>
                  <a:close/>
                  <a:moveTo>
                    <a:pt x="343886" y="195439"/>
                  </a:moveTo>
                  <a:cubicBezTo>
                    <a:pt x="349848" y="192048"/>
                    <a:pt x="357963" y="192544"/>
                    <a:pt x="366575" y="197838"/>
                  </a:cubicBezTo>
                  <a:cubicBezTo>
                    <a:pt x="385123" y="208425"/>
                    <a:pt x="399698" y="233569"/>
                    <a:pt x="399698" y="254743"/>
                  </a:cubicBezTo>
                  <a:cubicBezTo>
                    <a:pt x="399698" y="275917"/>
                    <a:pt x="385123" y="284519"/>
                    <a:pt x="366575" y="273932"/>
                  </a:cubicBezTo>
                  <a:cubicBezTo>
                    <a:pt x="349351" y="263345"/>
                    <a:pt x="334114" y="237539"/>
                    <a:pt x="334114" y="216365"/>
                  </a:cubicBezTo>
                  <a:cubicBezTo>
                    <a:pt x="334114" y="206109"/>
                    <a:pt x="337923" y="198830"/>
                    <a:pt x="343886" y="195439"/>
                  </a:cubicBezTo>
                  <a:close/>
                  <a:moveTo>
                    <a:pt x="8174" y="2948"/>
                  </a:moveTo>
                  <a:cubicBezTo>
                    <a:pt x="13243" y="-982"/>
                    <a:pt x="20273" y="-1146"/>
                    <a:pt x="28120" y="3439"/>
                  </a:cubicBezTo>
                  <a:lnTo>
                    <a:pt x="227572" y="118723"/>
                  </a:lnTo>
                  <a:cubicBezTo>
                    <a:pt x="243267" y="127894"/>
                    <a:pt x="255692" y="152130"/>
                    <a:pt x="255692" y="173091"/>
                  </a:cubicBezTo>
                  <a:cubicBezTo>
                    <a:pt x="255692" y="194051"/>
                    <a:pt x="243267" y="203877"/>
                    <a:pt x="227572" y="194706"/>
                  </a:cubicBezTo>
                  <a:lnTo>
                    <a:pt x="28120" y="78767"/>
                  </a:lnTo>
                  <a:cubicBezTo>
                    <a:pt x="12425" y="70252"/>
                    <a:pt x="0" y="45361"/>
                    <a:pt x="0" y="25055"/>
                  </a:cubicBezTo>
                  <a:cubicBezTo>
                    <a:pt x="0" y="14575"/>
                    <a:pt x="3106" y="6878"/>
                    <a:pt x="8174" y="2948"/>
                  </a:cubicBezTo>
                  <a:close/>
                </a:path>
              </a:pathLst>
            </a:custGeom>
            <a:solidFill>
              <a:schemeClr val="accent3">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96" name="Freeform 160">
              <a:extLst>
                <a:ext uri="{FF2B5EF4-FFF2-40B4-BE49-F238E27FC236}">
                  <a16:creationId xmlns="" xmlns:a14="http://schemas.microsoft.com/office/drawing/2010/main" xmlns:p14="http://schemas.microsoft.com/office/powerpoint/2010/main" xmlns:a16="http://schemas.microsoft.com/office/drawing/2014/main" id="{3AE7CC07-BC4B-4331-83A6-4C3E6B0D4B53}"/>
                </a:ext>
              </a:extLst>
            </p:cNvPr>
            <p:cNvSpPr>
              <a:spLocks noChangeArrowheads="1"/>
            </p:cNvSpPr>
            <p:nvPr/>
          </p:nvSpPr>
          <p:spPr bwMode="auto">
            <a:xfrm>
              <a:off x="13755712" y="8272230"/>
              <a:ext cx="2727645" cy="1564005"/>
            </a:xfrm>
            <a:custGeom>
              <a:avLst/>
              <a:gdLst>
                <a:gd name="T0" fmla="*/ 2401 w 4174"/>
                <a:gd name="T1" fmla="*/ 2344 h 2394"/>
                <a:gd name="T2" fmla="*/ 84 w 4174"/>
                <a:gd name="T3" fmla="*/ 1023 h 2394"/>
                <a:gd name="T4" fmla="*/ 84 w 4174"/>
                <a:gd name="T5" fmla="*/ 1023 h 2394"/>
                <a:gd name="T6" fmla="*/ 108 w 4174"/>
                <a:gd name="T7" fmla="*/ 832 h 2394"/>
                <a:gd name="T8" fmla="*/ 1441 w 4174"/>
                <a:gd name="T9" fmla="*/ 63 h 2394"/>
                <a:gd name="T10" fmla="*/ 1441 w 4174"/>
                <a:gd name="T11" fmla="*/ 63 h 2394"/>
                <a:gd name="T12" fmla="*/ 1772 w 4174"/>
                <a:gd name="T13" fmla="*/ 49 h 2394"/>
                <a:gd name="T14" fmla="*/ 4088 w 4174"/>
                <a:gd name="T15" fmla="*/ 1370 h 2394"/>
                <a:gd name="T16" fmla="*/ 4088 w 4174"/>
                <a:gd name="T17" fmla="*/ 1370 h 2394"/>
                <a:gd name="T18" fmla="*/ 4065 w 4174"/>
                <a:gd name="T19" fmla="*/ 1561 h 2394"/>
                <a:gd name="T20" fmla="*/ 2732 w 4174"/>
                <a:gd name="T21" fmla="*/ 2330 h 2394"/>
                <a:gd name="T22" fmla="*/ 2732 w 4174"/>
                <a:gd name="T23" fmla="*/ 2330 h 2394"/>
                <a:gd name="T24" fmla="*/ 2401 w 4174"/>
                <a:gd name="T25" fmla="*/ 2344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4" h="2394">
                  <a:moveTo>
                    <a:pt x="2401" y="2344"/>
                  </a:moveTo>
                  <a:lnTo>
                    <a:pt x="84" y="1023"/>
                  </a:lnTo>
                  <a:lnTo>
                    <a:pt x="84" y="1023"/>
                  </a:lnTo>
                  <a:cubicBezTo>
                    <a:pt x="0" y="974"/>
                    <a:pt x="10" y="889"/>
                    <a:pt x="108" y="832"/>
                  </a:cubicBezTo>
                  <a:lnTo>
                    <a:pt x="1441" y="63"/>
                  </a:lnTo>
                  <a:lnTo>
                    <a:pt x="1441" y="63"/>
                  </a:lnTo>
                  <a:cubicBezTo>
                    <a:pt x="1539" y="7"/>
                    <a:pt x="1687" y="0"/>
                    <a:pt x="1772" y="49"/>
                  </a:cubicBezTo>
                  <a:lnTo>
                    <a:pt x="4088" y="1370"/>
                  </a:lnTo>
                  <a:lnTo>
                    <a:pt x="4088" y="1370"/>
                  </a:lnTo>
                  <a:cubicBezTo>
                    <a:pt x="4173" y="1419"/>
                    <a:pt x="4163" y="1505"/>
                    <a:pt x="4065" y="1561"/>
                  </a:cubicBezTo>
                  <a:lnTo>
                    <a:pt x="2732" y="2330"/>
                  </a:lnTo>
                  <a:lnTo>
                    <a:pt x="2732" y="2330"/>
                  </a:lnTo>
                  <a:cubicBezTo>
                    <a:pt x="2634" y="2387"/>
                    <a:pt x="2486" y="2393"/>
                    <a:pt x="2401" y="234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97" name="Freeform 161">
              <a:extLst>
                <a:ext uri="{FF2B5EF4-FFF2-40B4-BE49-F238E27FC236}">
                  <a16:creationId xmlns="" xmlns:a14="http://schemas.microsoft.com/office/drawing/2010/main" xmlns:p14="http://schemas.microsoft.com/office/powerpoint/2010/main" xmlns:a16="http://schemas.microsoft.com/office/drawing/2014/main" id="{70C78A2B-D370-4B15-AB24-46BFB7641FF5}"/>
                </a:ext>
              </a:extLst>
            </p:cNvPr>
            <p:cNvSpPr>
              <a:spLocks noChangeArrowheads="1"/>
            </p:cNvSpPr>
            <p:nvPr/>
          </p:nvSpPr>
          <p:spPr bwMode="auto">
            <a:xfrm>
              <a:off x="13675063" y="4792824"/>
              <a:ext cx="2888942" cy="4746738"/>
            </a:xfrm>
            <a:custGeom>
              <a:avLst/>
              <a:gdLst>
                <a:gd name="T0" fmla="*/ 4417 w 4421"/>
                <a:gd name="T1" fmla="*/ 6252 h 7268"/>
                <a:gd name="T2" fmla="*/ 4417 w 4421"/>
                <a:gd name="T3" fmla="*/ 6252 h 7268"/>
                <a:gd name="T4" fmla="*/ 4417 w 4421"/>
                <a:gd name="T5" fmla="*/ 844 h 7268"/>
                <a:gd name="T6" fmla="*/ 2267 w 4421"/>
                <a:gd name="T7" fmla="*/ 281 h 7268"/>
                <a:gd name="T8" fmla="*/ 1871 w 4421"/>
                <a:gd name="T9" fmla="*/ 52 h 7268"/>
                <a:gd name="T10" fmla="*/ 1871 w 4421"/>
                <a:gd name="T11" fmla="*/ 52 h 7268"/>
                <a:gd name="T12" fmla="*/ 1516 w 4421"/>
                <a:gd name="T13" fmla="*/ 67 h 7268"/>
                <a:gd name="T14" fmla="*/ 1147 w 4421"/>
                <a:gd name="T15" fmla="*/ 281 h 7268"/>
                <a:gd name="T16" fmla="*/ 0 w 4421"/>
                <a:gd name="T17" fmla="*/ 280 h 7268"/>
                <a:gd name="T18" fmla="*/ 340 w 4421"/>
                <a:gd name="T19" fmla="*/ 5500 h 7268"/>
                <a:gd name="T20" fmla="*/ 340 w 4421"/>
                <a:gd name="T21" fmla="*/ 5500 h 7268"/>
                <a:gd name="T22" fmla="*/ 400 w 4421"/>
                <a:gd name="T23" fmla="*/ 5595 h 7268"/>
                <a:gd name="T24" fmla="*/ 2546 w 4421"/>
                <a:gd name="T25" fmla="*/ 7214 h 7268"/>
                <a:gd name="T26" fmla="*/ 2546 w 4421"/>
                <a:gd name="T27" fmla="*/ 7214 h 7268"/>
                <a:gd name="T28" fmla="*/ 2900 w 4421"/>
                <a:gd name="T29" fmla="*/ 7200 h 7268"/>
                <a:gd name="T30" fmla="*/ 4331 w 4421"/>
                <a:gd name="T31" fmla="*/ 6374 h 7268"/>
                <a:gd name="T32" fmla="*/ 4331 w 4421"/>
                <a:gd name="T33" fmla="*/ 6374 h 7268"/>
                <a:gd name="T34" fmla="*/ 4417 w 4421"/>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1" h="7268">
                  <a:moveTo>
                    <a:pt x="4417" y="6252"/>
                  </a:moveTo>
                  <a:lnTo>
                    <a:pt x="4417" y="6252"/>
                  </a:lnTo>
                  <a:lnTo>
                    <a:pt x="4417" y="844"/>
                  </a:lnTo>
                  <a:lnTo>
                    <a:pt x="2267" y="281"/>
                  </a:lnTo>
                  <a:lnTo>
                    <a:pt x="1871" y="52"/>
                  </a:lnTo>
                  <a:lnTo>
                    <a:pt x="1871" y="52"/>
                  </a:lnTo>
                  <a:cubicBezTo>
                    <a:pt x="1780" y="0"/>
                    <a:pt x="1621" y="6"/>
                    <a:pt x="1516" y="67"/>
                  </a:cubicBezTo>
                  <a:lnTo>
                    <a:pt x="1147" y="281"/>
                  </a:lnTo>
                  <a:lnTo>
                    <a:pt x="0" y="280"/>
                  </a:lnTo>
                  <a:lnTo>
                    <a:pt x="340" y="5500"/>
                  </a:lnTo>
                  <a:lnTo>
                    <a:pt x="340" y="5500"/>
                  </a:lnTo>
                  <a:cubicBezTo>
                    <a:pt x="337" y="5536"/>
                    <a:pt x="357" y="5570"/>
                    <a:pt x="400" y="5595"/>
                  </a:cubicBezTo>
                  <a:lnTo>
                    <a:pt x="2546" y="7214"/>
                  </a:lnTo>
                  <a:lnTo>
                    <a:pt x="2546" y="7214"/>
                  </a:lnTo>
                  <a:cubicBezTo>
                    <a:pt x="2637" y="7267"/>
                    <a:pt x="2796" y="7260"/>
                    <a:pt x="2900" y="7200"/>
                  </a:cubicBezTo>
                  <a:lnTo>
                    <a:pt x="4331" y="6374"/>
                  </a:lnTo>
                  <a:lnTo>
                    <a:pt x="4331" y="6374"/>
                  </a:lnTo>
                  <a:cubicBezTo>
                    <a:pt x="4391" y="6339"/>
                    <a:pt x="4420" y="6293"/>
                    <a:pt x="4417" y="6252"/>
                  </a:cubicBezTo>
                </a:path>
              </a:pathLst>
            </a:custGeom>
            <a:solidFill>
              <a:schemeClr val="accent3">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98" name="Freeform 162">
              <a:extLst>
                <a:ext uri="{FF2B5EF4-FFF2-40B4-BE49-F238E27FC236}">
                  <a16:creationId xmlns="" xmlns:a14="http://schemas.microsoft.com/office/drawing/2010/main" xmlns:p14="http://schemas.microsoft.com/office/powerpoint/2010/main" xmlns:a16="http://schemas.microsoft.com/office/drawing/2014/main" id="{0626A5A7-C608-4AF8-8CAC-A6E390861B02}"/>
                </a:ext>
              </a:extLst>
            </p:cNvPr>
            <p:cNvSpPr>
              <a:spLocks noChangeArrowheads="1"/>
            </p:cNvSpPr>
            <p:nvPr/>
          </p:nvSpPr>
          <p:spPr bwMode="auto">
            <a:xfrm>
              <a:off x="13675064" y="4804345"/>
              <a:ext cx="1788667" cy="4726577"/>
            </a:xfrm>
            <a:custGeom>
              <a:avLst/>
              <a:gdLst>
                <a:gd name="T0" fmla="*/ 1709 w 2740"/>
                <a:gd name="T1" fmla="*/ 0 h 7235"/>
                <a:gd name="T2" fmla="*/ 1709 w 2740"/>
                <a:gd name="T3" fmla="*/ 0 h 7235"/>
                <a:gd name="T4" fmla="*/ 1519 w 2740"/>
                <a:gd name="T5" fmla="*/ 50 h 7235"/>
                <a:gd name="T6" fmla="*/ 1150 w 2740"/>
                <a:gd name="T7" fmla="*/ 264 h 7235"/>
                <a:gd name="T8" fmla="*/ 3 w 2740"/>
                <a:gd name="T9" fmla="*/ 263 h 7235"/>
                <a:gd name="T10" fmla="*/ 3 w 2740"/>
                <a:gd name="T11" fmla="*/ 5685 h 7235"/>
                <a:gd name="T12" fmla="*/ 3 w 2740"/>
                <a:gd name="T13" fmla="*/ 5685 h 7235"/>
                <a:gd name="T14" fmla="*/ 64 w 2740"/>
                <a:gd name="T15" fmla="*/ 5780 h 7235"/>
                <a:gd name="T16" fmla="*/ 2549 w 2740"/>
                <a:gd name="T17" fmla="*/ 7197 h 7235"/>
                <a:gd name="T18" fmla="*/ 2549 w 2740"/>
                <a:gd name="T19" fmla="*/ 7197 h 7235"/>
                <a:gd name="T20" fmla="*/ 2714 w 2740"/>
                <a:gd name="T21" fmla="*/ 7232 h 7235"/>
                <a:gd name="T22" fmla="*/ 2739 w 2740"/>
                <a:gd name="T23" fmla="*/ 1776 h 7235"/>
                <a:gd name="T24" fmla="*/ 1709 w 2740"/>
                <a:gd name="T25" fmla="*/ 0 h 7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0" h="7235">
                  <a:moveTo>
                    <a:pt x="1709" y="0"/>
                  </a:moveTo>
                  <a:lnTo>
                    <a:pt x="1709" y="0"/>
                  </a:lnTo>
                  <a:cubicBezTo>
                    <a:pt x="1643" y="2"/>
                    <a:pt x="1574" y="19"/>
                    <a:pt x="1519" y="50"/>
                  </a:cubicBezTo>
                  <a:lnTo>
                    <a:pt x="1150" y="264"/>
                  </a:lnTo>
                  <a:lnTo>
                    <a:pt x="3" y="263"/>
                  </a:lnTo>
                  <a:lnTo>
                    <a:pt x="3" y="5685"/>
                  </a:lnTo>
                  <a:lnTo>
                    <a:pt x="3" y="5685"/>
                  </a:lnTo>
                  <a:cubicBezTo>
                    <a:pt x="0" y="5721"/>
                    <a:pt x="20" y="5755"/>
                    <a:pt x="64" y="5780"/>
                  </a:cubicBezTo>
                  <a:lnTo>
                    <a:pt x="2549" y="7197"/>
                  </a:lnTo>
                  <a:lnTo>
                    <a:pt x="2549" y="7197"/>
                  </a:lnTo>
                  <a:cubicBezTo>
                    <a:pt x="2593" y="7222"/>
                    <a:pt x="2652" y="7234"/>
                    <a:pt x="2714" y="7232"/>
                  </a:cubicBezTo>
                  <a:lnTo>
                    <a:pt x="2739" y="1776"/>
                  </a:lnTo>
                  <a:lnTo>
                    <a:pt x="1709" y="0"/>
                  </a:lnTo>
                </a:path>
              </a:pathLst>
            </a:custGeom>
            <a:solidFill>
              <a:schemeClr val="accent3">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99" name="Freeform 163">
              <a:extLst>
                <a:ext uri="{FF2B5EF4-FFF2-40B4-BE49-F238E27FC236}">
                  <a16:creationId xmlns="" xmlns:a14="http://schemas.microsoft.com/office/drawing/2010/main" xmlns:p14="http://schemas.microsoft.com/office/powerpoint/2010/main" xmlns:a16="http://schemas.microsoft.com/office/drawing/2014/main" id="{BAB97768-CA13-4E7C-814E-C87F49D05DB8}"/>
                </a:ext>
              </a:extLst>
            </p:cNvPr>
            <p:cNvSpPr>
              <a:spLocks noChangeArrowheads="1"/>
            </p:cNvSpPr>
            <p:nvPr/>
          </p:nvSpPr>
          <p:spPr bwMode="auto">
            <a:xfrm>
              <a:off x="15354278" y="5921904"/>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100" name="Freeform 164">
              <a:extLst>
                <a:ext uri="{FF2B5EF4-FFF2-40B4-BE49-F238E27FC236}">
                  <a16:creationId xmlns="" xmlns:a14="http://schemas.microsoft.com/office/drawing/2010/main" xmlns:p14="http://schemas.microsoft.com/office/powerpoint/2010/main" xmlns:a16="http://schemas.microsoft.com/office/drawing/2014/main" id="{73664376-2693-4B61-AA80-1B71339FACE7}"/>
                </a:ext>
              </a:extLst>
            </p:cNvPr>
            <p:cNvSpPr>
              <a:spLocks noChangeArrowheads="1"/>
            </p:cNvSpPr>
            <p:nvPr/>
          </p:nvSpPr>
          <p:spPr bwMode="auto">
            <a:xfrm>
              <a:off x="13657781" y="4323337"/>
              <a:ext cx="2923506" cy="1676336"/>
            </a:xfrm>
            <a:custGeom>
              <a:avLst/>
              <a:gdLst>
                <a:gd name="T0" fmla="*/ 2576 w 4478"/>
                <a:gd name="T1" fmla="*/ 2515 h 2568"/>
                <a:gd name="T2" fmla="*/ 91 w 4478"/>
                <a:gd name="T3" fmla="*/ 1098 h 2568"/>
                <a:gd name="T4" fmla="*/ 91 w 4478"/>
                <a:gd name="T5" fmla="*/ 1098 h 2568"/>
                <a:gd name="T6" fmla="*/ 116 w 4478"/>
                <a:gd name="T7" fmla="*/ 893 h 2568"/>
                <a:gd name="T8" fmla="*/ 1546 w 4478"/>
                <a:gd name="T9" fmla="*/ 67 h 2568"/>
                <a:gd name="T10" fmla="*/ 1546 w 4478"/>
                <a:gd name="T11" fmla="*/ 67 h 2568"/>
                <a:gd name="T12" fmla="*/ 1901 w 4478"/>
                <a:gd name="T13" fmla="*/ 52 h 2568"/>
                <a:gd name="T14" fmla="*/ 4386 w 4478"/>
                <a:gd name="T15" fmla="*/ 1470 h 2568"/>
                <a:gd name="T16" fmla="*/ 4386 w 4478"/>
                <a:gd name="T17" fmla="*/ 1470 h 2568"/>
                <a:gd name="T18" fmla="*/ 4361 w 4478"/>
                <a:gd name="T19" fmla="*/ 1675 h 2568"/>
                <a:gd name="T20" fmla="*/ 2930 w 4478"/>
                <a:gd name="T21" fmla="*/ 2500 h 2568"/>
                <a:gd name="T22" fmla="*/ 2930 w 4478"/>
                <a:gd name="T23" fmla="*/ 2500 h 2568"/>
                <a:gd name="T24" fmla="*/ 2576 w 4478"/>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8" h="2568">
                  <a:moveTo>
                    <a:pt x="2576" y="2515"/>
                  </a:moveTo>
                  <a:lnTo>
                    <a:pt x="91" y="1098"/>
                  </a:lnTo>
                  <a:lnTo>
                    <a:pt x="91" y="1098"/>
                  </a:lnTo>
                  <a:cubicBezTo>
                    <a:pt x="0" y="1045"/>
                    <a:pt x="12" y="953"/>
                    <a:pt x="116" y="893"/>
                  </a:cubicBezTo>
                  <a:lnTo>
                    <a:pt x="1546" y="67"/>
                  </a:lnTo>
                  <a:lnTo>
                    <a:pt x="1546" y="67"/>
                  </a:lnTo>
                  <a:cubicBezTo>
                    <a:pt x="1651" y="7"/>
                    <a:pt x="1810" y="0"/>
                    <a:pt x="1901" y="52"/>
                  </a:cubicBezTo>
                  <a:lnTo>
                    <a:pt x="4386" y="1470"/>
                  </a:lnTo>
                  <a:lnTo>
                    <a:pt x="4386" y="1470"/>
                  </a:lnTo>
                  <a:cubicBezTo>
                    <a:pt x="4477" y="1522"/>
                    <a:pt x="4466" y="1614"/>
                    <a:pt x="4361" y="1675"/>
                  </a:cubicBezTo>
                  <a:lnTo>
                    <a:pt x="2930" y="2500"/>
                  </a:lnTo>
                  <a:lnTo>
                    <a:pt x="2930" y="2500"/>
                  </a:lnTo>
                  <a:cubicBezTo>
                    <a:pt x="2826" y="2561"/>
                    <a:pt x="2667" y="2567"/>
                    <a:pt x="2576" y="2515"/>
                  </a:cubicBezTo>
                </a:path>
              </a:pathLst>
            </a:custGeom>
            <a:solidFill>
              <a:schemeClr val="accent3">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01" name="Freeform 165">
              <a:extLst>
                <a:ext uri="{FF2B5EF4-FFF2-40B4-BE49-F238E27FC236}">
                  <a16:creationId xmlns="" xmlns:a14="http://schemas.microsoft.com/office/drawing/2010/main" xmlns:p14="http://schemas.microsoft.com/office/powerpoint/2010/main" xmlns:a16="http://schemas.microsoft.com/office/drawing/2014/main" id="{33447C1C-D3A0-4614-88D0-189F43C7E22B}"/>
                </a:ext>
              </a:extLst>
            </p:cNvPr>
            <p:cNvSpPr>
              <a:spLocks noChangeArrowheads="1"/>
            </p:cNvSpPr>
            <p:nvPr/>
          </p:nvSpPr>
          <p:spPr bwMode="auto">
            <a:xfrm>
              <a:off x="13666422" y="4948361"/>
              <a:ext cx="2909105" cy="1051311"/>
            </a:xfrm>
            <a:custGeom>
              <a:avLst/>
              <a:gdLst>
                <a:gd name="T0" fmla="*/ 4347 w 4454"/>
                <a:gd name="T1" fmla="*/ 617 h 1611"/>
                <a:gd name="T2" fmla="*/ 2916 w 4454"/>
                <a:gd name="T3" fmla="*/ 1442 h 1611"/>
                <a:gd name="T4" fmla="*/ 2916 w 4454"/>
                <a:gd name="T5" fmla="*/ 1442 h 1611"/>
                <a:gd name="T6" fmla="*/ 2562 w 4454"/>
                <a:gd name="T7" fmla="*/ 1457 h 1611"/>
                <a:gd name="T8" fmla="*/ 77 w 4454"/>
                <a:gd name="T9" fmla="*/ 40 h 1611"/>
                <a:gd name="T10" fmla="*/ 77 w 4454"/>
                <a:gd name="T11" fmla="*/ 40 h 1611"/>
                <a:gd name="T12" fmla="*/ 31 w 4454"/>
                <a:gd name="T13" fmla="*/ 0 h 1611"/>
                <a:gd name="T14" fmla="*/ 31 w 4454"/>
                <a:gd name="T15" fmla="*/ 0 h 1611"/>
                <a:gd name="T16" fmla="*/ 77 w 4454"/>
                <a:gd name="T17" fmla="*/ 141 h 1611"/>
                <a:gd name="T18" fmla="*/ 2562 w 4454"/>
                <a:gd name="T19" fmla="*/ 1558 h 1611"/>
                <a:gd name="T20" fmla="*/ 2562 w 4454"/>
                <a:gd name="T21" fmla="*/ 1558 h 1611"/>
                <a:gd name="T22" fmla="*/ 2916 w 4454"/>
                <a:gd name="T23" fmla="*/ 1543 h 1611"/>
                <a:gd name="T24" fmla="*/ 4347 w 4454"/>
                <a:gd name="T25" fmla="*/ 718 h 1611"/>
                <a:gd name="T26" fmla="*/ 4347 w 4454"/>
                <a:gd name="T27" fmla="*/ 718 h 1611"/>
                <a:gd name="T28" fmla="*/ 4418 w 4454"/>
                <a:gd name="T29" fmla="*/ 553 h 1611"/>
                <a:gd name="T30" fmla="*/ 4418 w 4454"/>
                <a:gd name="T31" fmla="*/ 553 h 1611"/>
                <a:gd name="T32" fmla="*/ 4347 w 4454"/>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4" h="1611">
                  <a:moveTo>
                    <a:pt x="4347" y="617"/>
                  </a:moveTo>
                  <a:lnTo>
                    <a:pt x="2916" y="1442"/>
                  </a:lnTo>
                  <a:lnTo>
                    <a:pt x="2916" y="1442"/>
                  </a:lnTo>
                  <a:cubicBezTo>
                    <a:pt x="2812" y="1503"/>
                    <a:pt x="2653" y="1510"/>
                    <a:pt x="2562" y="1457"/>
                  </a:cubicBezTo>
                  <a:lnTo>
                    <a:pt x="77" y="40"/>
                  </a:lnTo>
                  <a:lnTo>
                    <a:pt x="77" y="40"/>
                  </a:lnTo>
                  <a:cubicBezTo>
                    <a:pt x="57" y="29"/>
                    <a:pt x="41" y="15"/>
                    <a:pt x="31" y="0"/>
                  </a:cubicBezTo>
                  <a:lnTo>
                    <a:pt x="31" y="0"/>
                  </a:lnTo>
                  <a:cubicBezTo>
                    <a:pt x="0" y="50"/>
                    <a:pt x="15" y="105"/>
                    <a:pt x="77" y="141"/>
                  </a:cubicBezTo>
                  <a:lnTo>
                    <a:pt x="2562" y="1558"/>
                  </a:lnTo>
                  <a:lnTo>
                    <a:pt x="2562" y="1558"/>
                  </a:lnTo>
                  <a:cubicBezTo>
                    <a:pt x="2653" y="1610"/>
                    <a:pt x="2812" y="1604"/>
                    <a:pt x="2916" y="1543"/>
                  </a:cubicBezTo>
                  <a:lnTo>
                    <a:pt x="4347" y="718"/>
                  </a:lnTo>
                  <a:lnTo>
                    <a:pt x="4347" y="718"/>
                  </a:lnTo>
                  <a:cubicBezTo>
                    <a:pt x="4428" y="671"/>
                    <a:pt x="4453" y="605"/>
                    <a:pt x="4418" y="553"/>
                  </a:cubicBezTo>
                  <a:lnTo>
                    <a:pt x="4418" y="553"/>
                  </a:lnTo>
                  <a:cubicBezTo>
                    <a:pt x="4403" y="576"/>
                    <a:pt x="4380" y="598"/>
                    <a:pt x="4347" y="617"/>
                  </a:cubicBezTo>
                </a:path>
              </a:pathLst>
            </a:custGeom>
            <a:solidFill>
              <a:schemeClr val="accent3">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102" name="Freeform 166">
              <a:extLst>
                <a:ext uri="{FF2B5EF4-FFF2-40B4-BE49-F238E27FC236}">
                  <a16:creationId xmlns="" xmlns:a14="http://schemas.microsoft.com/office/drawing/2010/main" xmlns:p14="http://schemas.microsoft.com/office/powerpoint/2010/main" xmlns:a16="http://schemas.microsoft.com/office/drawing/2014/main" id="{36A0585A-3C56-4101-B34B-DF40EA2EE7FD}"/>
                </a:ext>
              </a:extLst>
            </p:cNvPr>
            <p:cNvSpPr>
              <a:spLocks noChangeArrowheads="1"/>
            </p:cNvSpPr>
            <p:nvPr/>
          </p:nvSpPr>
          <p:spPr bwMode="auto">
            <a:xfrm>
              <a:off x="14277046" y="4628648"/>
              <a:ext cx="1690738" cy="979303"/>
            </a:xfrm>
            <a:custGeom>
              <a:avLst/>
              <a:gdLst>
                <a:gd name="T0" fmla="*/ 1697 w 2588"/>
                <a:gd name="T1" fmla="*/ 1473 h 1498"/>
                <a:gd name="T2" fmla="*/ 43 w 2588"/>
                <a:gd name="T3" fmla="*/ 514 h 1498"/>
                <a:gd name="T4" fmla="*/ 43 w 2588"/>
                <a:gd name="T5" fmla="*/ 514 h 1498"/>
                <a:gd name="T6" fmla="*/ 54 w 2588"/>
                <a:gd name="T7" fmla="*/ 417 h 1498"/>
                <a:gd name="T8" fmla="*/ 724 w 2588"/>
                <a:gd name="T9" fmla="*/ 31 h 1498"/>
                <a:gd name="T10" fmla="*/ 724 w 2588"/>
                <a:gd name="T11" fmla="*/ 31 h 1498"/>
                <a:gd name="T12" fmla="*/ 890 w 2588"/>
                <a:gd name="T13" fmla="*/ 24 h 1498"/>
                <a:gd name="T14" fmla="*/ 2544 w 2588"/>
                <a:gd name="T15" fmla="*/ 983 h 1498"/>
                <a:gd name="T16" fmla="*/ 2544 w 2588"/>
                <a:gd name="T17" fmla="*/ 983 h 1498"/>
                <a:gd name="T18" fmla="*/ 2532 w 2588"/>
                <a:gd name="T19" fmla="*/ 1079 h 1498"/>
                <a:gd name="T20" fmla="*/ 1863 w 2588"/>
                <a:gd name="T21" fmla="*/ 1466 h 1498"/>
                <a:gd name="T22" fmla="*/ 1863 w 2588"/>
                <a:gd name="T23" fmla="*/ 1466 h 1498"/>
                <a:gd name="T24" fmla="*/ 1697 w 2588"/>
                <a:gd name="T25" fmla="*/ 1473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8">
                  <a:moveTo>
                    <a:pt x="1697" y="1473"/>
                  </a:moveTo>
                  <a:lnTo>
                    <a:pt x="43" y="514"/>
                  </a:lnTo>
                  <a:lnTo>
                    <a:pt x="43" y="514"/>
                  </a:lnTo>
                  <a:cubicBezTo>
                    <a:pt x="0" y="489"/>
                    <a:pt x="6" y="446"/>
                    <a:pt x="54" y="417"/>
                  </a:cubicBezTo>
                  <a:lnTo>
                    <a:pt x="724" y="31"/>
                  </a:lnTo>
                  <a:lnTo>
                    <a:pt x="724" y="31"/>
                  </a:lnTo>
                  <a:cubicBezTo>
                    <a:pt x="773" y="3"/>
                    <a:pt x="847" y="0"/>
                    <a:pt x="890" y="24"/>
                  </a:cubicBezTo>
                  <a:lnTo>
                    <a:pt x="2544" y="983"/>
                  </a:lnTo>
                  <a:lnTo>
                    <a:pt x="2544" y="983"/>
                  </a:lnTo>
                  <a:cubicBezTo>
                    <a:pt x="2587" y="1008"/>
                    <a:pt x="2582" y="1051"/>
                    <a:pt x="2532" y="1079"/>
                  </a:cubicBezTo>
                  <a:lnTo>
                    <a:pt x="1863" y="1466"/>
                  </a:lnTo>
                  <a:lnTo>
                    <a:pt x="1863" y="1466"/>
                  </a:lnTo>
                  <a:cubicBezTo>
                    <a:pt x="1814" y="1494"/>
                    <a:pt x="1740" y="1497"/>
                    <a:pt x="1697" y="1473"/>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03" name="Freeform 97">
              <a:extLst>
                <a:ext uri="{FF2B5EF4-FFF2-40B4-BE49-F238E27FC236}">
                  <a16:creationId xmlns="" xmlns:a14="http://schemas.microsoft.com/office/drawing/2010/main" xmlns:p14="http://schemas.microsoft.com/office/powerpoint/2010/main" xmlns:a16="http://schemas.microsoft.com/office/drawing/2014/main" id="{7A43F1CF-B3EA-46AD-8462-75525F50F770}"/>
                </a:ext>
              </a:extLst>
            </p:cNvPr>
            <p:cNvSpPr>
              <a:spLocks noChangeArrowheads="1"/>
            </p:cNvSpPr>
            <p:nvPr/>
          </p:nvSpPr>
          <p:spPr bwMode="auto">
            <a:xfrm>
              <a:off x="14736354" y="4908605"/>
              <a:ext cx="771471" cy="447530"/>
            </a:xfrm>
            <a:custGeom>
              <a:avLst/>
              <a:gdLst>
                <a:gd name="connsiteX0" fmla="*/ 706513 w 771471"/>
                <a:gd name="connsiteY0" fmla="*/ 364988 h 447530"/>
                <a:gd name="connsiteX1" fmla="*/ 768911 w 771471"/>
                <a:gd name="connsiteY1" fmla="*/ 401266 h 447530"/>
                <a:gd name="connsiteX2" fmla="*/ 767611 w 771471"/>
                <a:gd name="connsiteY2" fmla="*/ 409841 h 447530"/>
                <a:gd name="connsiteX3" fmla="*/ 707813 w 771471"/>
                <a:gd name="connsiteY3" fmla="*/ 445460 h 447530"/>
                <a:gd name="connsiteX4" fmla="*/ 692864 w 771471"/>
                <a:gd name="connsiteY4" fmla="*/ 446120 h 447530"/>
                <a:gd name="connsiteX5" fmla="*/ 630466 w 771471"/>
                <a:gd name="connsiteY5" fmla="*/ 409182 h 447530"/>
                <a:gd name="connsiteX6" fmla="*/ 631766 w 771471"/>
                <a:gd name="connsiteY6" fmla="*/ 400607 h 447530"/>
                <a:gd name="connsiteX7" fmla="*/ 692214 w 771471"/>
                <a:gd name="connsiteY7" fmla="*/ 365647 h 447530"/>
                <a:gd name="connsiteX8" fmla="*/ 706513 w 771471"/>
                <a:gd name="connsiteY8" fmla="*/ 364988 h 447530"/>
                <a:gd name="connsiteX9" fmla="*/ 496252 w 771471"/>
                <a:gd name="connsiteY9" fmla="*/ 244015 h 447530"/>
                <a:gd name="connsiteX10" fmla="*/ 558650 w 771471"/>
                <a:gd name="connsiteY10" fmla="*/ 280294 h 447530"/>
                <a:gd name="connsiteX11" fmla="*/ 557350 w 771471"/>
                <a:gd name="connsiteY11" fmla="*/ 288869 h 447530"/>
                <a:gd name="connsiteX12" fmla="*/ 497552 w 771471"/>
                <a:gd name="connsiteY12" fmla="*/ 323828 h 447530"/>
                <a:gd name="connsiteX13" fmla="*/ 481952 w 771471"/>
                <a:gd name="connsiteY13" fmla="*/ 325147 h 447530"/>
                <a:gd name="connsiteX14" fmla="*/ 420204 w 771471"/>
                <a:gd name="connsiteY14" fmla="*/ 288869 h 447530"/>
                <a:gd name="connsiteX15" fmla="*/ 421504 w 771471"/>
                <a:gd name="connsiteY15" fmla="*/ 279634 h 447530"/>
                <a:gd name="connsiteX16" fmla="*/ 481302 w 771471"/>
                <a:gd name="connsiteY16" fmla="*/ 244675 h 447530"/>
                <a:gd name="connsiteX17" fmla="*/ 496252 w 771471"/>
                <a:gd name="connsiteY17" fmla="*/ 244015 h 447530"/>
                <a:gd name="connsiteX18" fmla="*/ 289225 w 771471"/>
                <a:gd name="connsiteY18" fmla="*/ 122383 h 447530"/>
                <a:gd name="connsiteX19" fmla="*/ 351248 w 771471"/>
                <a:gd name="connsiteY19" fmla="*/ 159321 h 447530"/>
                <a:gd name="connsiteX20" fmla="*/ 350595 w 771471"/>
                <a:gd name="connsiteY20" fmla="*/ 167896 h 447530"/>
                <a:gd name="connsiteX21" fmla="*/ 289878 w 771471"/>
                <a:gd name="connsiteY21" fmla="*/ 203515 h 447530"/>
                <a:gd name="connsiteX22" fmla="*/ 275515 w 771471"/>
                <a:gd name="connsiteY22" fmla="*/ 203515 h 447530"/>
                <a:gd name="connsiteX23" fmla="*/ 212839 w 771471"/>
                <a:gd name="connsiteY23" fmla="*/ 167236 h 447530"/>
                <a:gd name="connsiteX24" fmla="*/ 213492 w 771471"/>
                <a:gd name="connsiteY24" fmla="*/ 158661 h 447530"/>
                <a:gd name="connsiteX25" fmla="*/ 274209 w 771471"/>
                <a:gd name="connsiteY25" fmla="*/ 123702 h 447530"/>
                <a:gd name="connsiteX26" fmla="*/ 289225 w 771471"/>
                <a:gd name="connsiteY26" fmla="*/ 122383 h 447530"/>
                <a:gd name="connsiteX27" fmla="*/ 79257 w 771471"/>
                <a:gd name="connsiteY27" fmla="*/ 1410 h 447530"/>
                <a:gd name="connsiteX28" fmla="*/ 141005 w 771471"/>
                <a:gd name="connsiteY28" fmla="*/ 38348 h 447530"/>
                <a:gd name="connsiteX29" fmla="*/ 139705 w 771471"/>
                <a:gd name="connsiteY29" fmla="*/ 46923 h 447530"/>
                <a:gd name="connsiteX30" fmla="*/ 79907 w 771471"/>
                <a:gd name="connsiteY30" fmla="*/ 81882 h 447530"/>
                <a:gd name="connsiteX31" fmla="*/ 64958 w 771471"/>
                <a:gd name="connsiteY31" fmla="*/ 82542 h 447530"/>
                <a:gd name="connsiteX32" fmla="*/ 2560 w 771471"/>
                <a:gd name="connsiteY32" fmla="*/ 46263 h 447530"/>
                <a:gd name="connsiteX33" fmla="*/ 3860 w 771471"/>
                <a:gd name="connsiteY33" fmla="*/ 37688 h 447530"/>
                <a:gd name="connsiteX34" fmla="*/ 64308 w 771471"/>
                <a:gd name="connsiteY34" fmla="*/ 2069 h 447530"/>
                <a:gd name="connsiteX35" fmla="*/ 79257 w 771471"/>
                <a:gd name="connsiteY35" fmla="*/ 1410 h 4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1471" h="447530">
                  <a:moveTo>
                    <a:pt x="706513" y="364988"/>
                  </a:moveTo>
                  <a:lnTo>
                    <a:pt x="768911" y="401266"/>
                  </a:lnTo>
                  <a:cubicBezTo>
                    <a:pt x="772811" y="403245"/>
                    <a:pt x="772161" y="407203"/>
                    <a:pt x="767611" y="409841"/>
                  </a:cubicBezTo>
                  <a:lnTo>
                    <a:pt x="707813" y="445460"/>
                  </a:lnTo>
                  <a:cubicBezTo>
                    <a:pt x="703263" y="448099"/>
                    <a:pt x="696764" y="448099"/>
                    <a:pt x="692864" y="446120"/>
                  </a:cubicBezTo>
                  <a:lnTo>
                    <a:pt x="630466" y="409182"/>
                  </a:lnTo>
                  <a:cubicBezTo>
                    <a:pt x="626566" y="407203"/>
                    <a:pt x="627216" y="403245"/>
                    <a:pt x="631766" y="400607"/>
                  </a:cubicBezTo>
                  <a:lnTo>
                    <a:pt x="692214" y="365647"/>
                  </a:lnTo>
                  <a:cubicBezTo>
                    <a:pt x="696114" y="363009"/>
                    <a:pt x="703263" y="362349"/>
                    <a:pt x="706513" y="364988"/>
                  </a:cubicBezTo>
                  <a:close/>
                  <a:moveTo>
                    <a:pt x="496252" y="244015"/>
                  </a:moveTo>
                  <a:lnTo>
                    <a:pt x="558650" y="280294"/>
                  </a:lnTo>
                  <a:cubicBezTo>
                    <a:pt x="562550" y="282932"/>
                    <a:pt x="561900" y="286890"/>
                    <a:pt x="557350" y="288869"/>
                  </a:cubicBezTo>
                  <a:lnTo>
                    <a:pt x="497552" y="323828"/>
                  </a:lnTo>
                  <a:cubicBezTo>
                    <a:pt x="493002" y="327126"/>
                    <a:pt x="486502" y="327126"/>
                    <a:pt x="481952" y="325147"/>
                  </a:cubicBezTo>
                  <a:lnTo>
                    <a:pt x="420204" y="288869"/>
                  </a:lnTo>
                  <a:cubicBezTo>
                    <a:pt x="416304" y="286230"/>
                    <a:pt x="416304" y="282273"/>
                    <a:pt x="421504" y="279634"/>
                  </a:cubicBezTo>
                  <a:lnTo>
                    <a:pt x="481302" y="244675"/>
                  </a:lnTo>
                  <a:cubicBezTo>
                    <a:pt x="485852" y="242036"/>
                    <a:pt x="492352" y="241377"/>
                    <a:pt x="496252" y="244015"/>
                  </a:cubicBezTo>
                  <a:close/>
                  <a:moveTo>
                    <a:pt x="289225" y="122383"/>
                  </a:moveTo>
                  <a:lnTo>
                    <a:pt x="351248" y="159321"/>
                  </a:lnTo>
                  <a:cubicBezTo>
                    <a:pt x="355165" y="161300"/>
                    <a:pt x="355165" y="165257"/>
                    <a:pt x="350595" y="167896"/>
                  </a:cubicBezTo>
                  <a:lnTo>
                    <a:pt x="289878" y="203515"/>
                  </a:lnTo>
                  <a:cubicBezTo>
                    <a:pt x="285308" y="206153"/>
                    <a:pt x="278779" y="206153"/>
                    <a:pt x="275515" y="203515"/>
                  </a:cubicBezTo>
                  <a:lnTo>
                    <a:pt x="212839" y="167236"/>
                  </a:lnTo>
                  <a:cubicBezTo>
                    <a:pt x="208922" y="165257"/>
                    <a:pt x="209575" y="161300"/>
                    <a:pt x="213492" y="158661"/>
                  </a:cubicBezTo>
                  <a:lnTo>
                    <a:pt x="274209" y="123702"/>
                  </a:lnTo>
                  <a:cubicBezTo>
                    <a:pt x="278779" y="121063"/>
                    <a:pt x="285308" y="120404"/>
                    <a:pt x="289225" y="122383"/>
                  </a:cubicBezTo>
                  <a:close/>
                  <a:moveTo>
                    <a:pt x="79257" y="1410"/>
                  </a:moveTo>
                  <a:lnTo>
                    <a:pt x="141005" y="38348"/>
                  </a:lnTo>
                  <a:cubicBezTo>
                    <a:pt x="144905" y="40327"/>
                    <a:pt x="144905" y="44284"/>
                    <a:pt x="139705" y="46923"/>
                  </a:cubicBezTo>
                  <a:lnTo>
                    <a:pt x="79907" y="81882"/>
                  </a:lnTo>
                  <a:cubicBezTo>
                    <a:pt x="75357" y="84521"/>
                    <a:pt x="68858" y="85180"/>
                    <a:pt x="64958" y="82542"/>
                  </a:cubicBezTo>
                  <a:lnTo>
                    <a:pt x="2560" y="46263"/>
                  </a:lnTo>
                  <a:cubicBezTo>
                    <a:pt x="-1340" y="44284"/>
                    <a:pt x="-690" y="40327"/>
                    <a:pt x="3860" y="37688"/>
                  </a:cubicBezTo>
                  <a:lnTo>
                    <a:pt x="64308" y="2069"/>
                  </a:lnTo>
                  <a:cubicBezTo>
                    <a:pt x="68208" y="-569"/>
                    <a:pt x="75357" y="-569"/>
                    <a:pt x="79257" y="1410"/>
                  </a:cubicBezTo>
                  <a:close/>
                </a:path>
              </a:pathLst>
            </a:custGeom>
            <a:solidFill>
              <a:schemeClr val="accent3">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04" name="Freeform 171">
              <a:extLst>
                <a:ext uri="{FF2B5EF4-FFF2-40B4-BE49-F238E27FC236}">
                  <a16:creationId xmlns="" xmlns:a14="http://schemas.microsoft.com/office/drawing/2010/main" xmlns:p14="http://schemas.microsoft.com/office/powerpoint/2010/main" xmlns:a16="http://schemas.microsoft.com/office/drawing/2014/main" id="{9533AFA3-93E9-4713-8DCF-BFA375C1E30E}"/>
                </a:ext>
              </a:extLst>
            </p:cNvPr>
            <p:cNvSpPr>
              <a:spLocks noChangeArrowheads="1"/>
            </p:cNvSpPr>
            <p:nvPr/>
          </p:nvSpPr>
          <p:spPr bwMode="auto">
            <a:xfrm>
              <a:off x="14277046" y="4628648"/>
              <a:ext cx="1687857" cy="699913"/>
            </a:xfrm>
            <a:custGeom>
              <a:avLst/>
              <a:gdLst>
                <a:gd name="T0" fmla="*/ 43 w 2585"/>
                <a:gd name="T1" fmla="*/ 514 h 1073"/>
                <a:gd name="T2" fmla="*/ 44 w 2585"/>
                <a:gd name="T3" fmla="*/ 514 h 1073"/>
                <a:gd name="T4" fmla="*/ 44 w 2585"/>
                <a:gd name="T5" fmla="*/ 514 h 1073"/>
                <a:gd name="T6" fmla="*/ 54 w 2585"/>
                <a:gd name="T7" fmla="*/ 508 h 1073"/>
                <a:gd name="T8" fmla="*/ 724 w 2585"/>
                <a:gd name="T9" fmla="*/ 121 h 1073"/>
                <a:gd name="T10" fmla="*/ 724 w 2585"/>
                <a:gd name="T11" fmla="*/ 121 h 1073"/>
                <a:gd name="T12" fmla="*/ 890 w 2585"/>
                <a:gd name="T13" fmla="*/ 114 h 1073"/>
                <a:gd name="T14" fmla="*/ 2542 w 2585"/>
                <a:gd name="T15" fmla="*/ 1072 h 1073"/>
                <a:gd name="T16" fmla="*/ 2542 w 2585"/>
                <a:gd name="T17" fmla="*/ 1072 h 1073"/>
                <a:gd name="T18" fmla="*/ 2544 w 2585"/>
                <a:gd name="T19" fmla="*/ 983 h 1073"/>
                <a:gd name="T20" fmla="*/ 890 w 2585"/>
                <a:gd name="T21" fmla="*/ 24 h 1073"/>
                <a:gd name="T22" fmla="*/ 890 w 2585"/>
                <a:gd name="T23" fmla="*/ 24 h 1073"/>
                <a:gd name="T24" fmla="*/ 724 w 2585"/>
                <a:gd name="T25" fmla="*/ 31 h 1073"/>
                <a:gd name="T26" fmla="*/ 54 w 2585"/>
                <a:gd name="T27" fmla="*/ 417 h 1073"/>
                <a:gd name="T28" fmla="*/ 54 w 2585"/>
                <a:gd name="T29" fmla="*/ 417 h 1073"/>
                <a:gd name="T30" fmla="*/ 43 w 2585"/>
                <a:gd name="T31" fmla="*/ 51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3">
                  <a:moveTo>
                    <a:pt x="43" y="514"/>
                  </a:moveTo>
                  <a:lnTo>
                    <a:pt x="44" y="514"/>
                  </a:lnTo>
                  <a:lnTo>
                    <a:pt x="44" y="514"/>
                  </a:lnTo>
                  <a:cubicBezTo>
                    <a:pt x="48" y="513"/>
                    <a:pt x="51" y="509"/>
                    <a:pt x="54" y="508"/>
                  </a:cubicBezTo>
                  <a:lnTo>
                    <a:pt x="724" y="121"/>
                  </a:lnTo>
                  <a:lnTo>
                    <a:pt x="724" y="121"/>
                  </a:lnTo>
                  <a:cubicBezTo>
                    <a:pt x="773" y="93"/>
                    <a:pt x="847" y="90"/>
                    <a:pt x="890" y="114"/>
                  </a:cubicBezTo>
                  <a:lnTo>
                    <a:pt x="2542" y="1072"/>
                  </a:lnTo>
                  <a:lnTo>
                    <a:pt x="2542" y="1072"/>
                  </a:lnTo>
                  <a:cubicBezTo>
                    <a:pt x="2582" y="1044"/>
                    <a:pt x="2584" y="1006"/>
                    <a:pt x="2544" y="983"/>
                  </a:cubicBezTo>
                  <a:lnTo>
                    <a:pt x="890" y="24"/>
                  </a:lnTo>
                  <a:lnTo>
                    <a:pt x="890" y="24"/>
                  </a:lnTo>
                  <a:cubicBezTo>
                    <a:pt x="847" y="0"/>
                    <a:pt x="773" y="3"/>
                    <a:pt x="724" y="31"/>
                  </a:cubicBezTo>
                  <a:lnTo>
                    <a:pt x="54" y="417"/>
                  </a:lnTo>
                  <a:lnTo>
                    <a:pt x="54" y="417"/>
                  </a:lnTo>
                  <a:cubicBezTo>
                    <a:pt x="6" y="446"/>
                    <a:pt x="0" y="489"/>
                    <a:pt x="43" y="514"/>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105" name="Freeform 99">
              <a:extLst>
                <a:ext uri="{FF2B5EF4-FFF2-40B4-BE49-F238E27FC236}">
                  <a16:creationId xmlns="" xmlns:a14="http://schemas.microsoft.com/office/drawing/2010/main" xmlns:p14="http://schemas.microsoft.com/office/powerpoint/2010/main" xmlns:a16="http://schemas.microsoft.com/office/drawing/2014/main" id="{622DD4BC-9966-4AFF-AE82-D8AAA729FFAE}"/>
                </a:ext>
              </a:extLst>
            </p:cNvPr>
            <p:cNvSpPr>
              <a:spLocks noChangeArrowheads="1"/>
            </p:cNvSpPr>
            <p:nvPr/>
          </p:nvSpPr>
          <p:spPr bwMode="auto">
            <a:xfrm>
              <a:off x="15691275" y="5920109"/>
              <a:ext cx="739584" cy="3136669"/>
            </a:xfrm>
            <a:custGeom>
              <a:avLst/>
              <a:gdLst>
                <a:gd name="connsiteX0" fmla="*/ 721535 w 739584"/>
                <a:gd name="connsiteY0" fmla="*/ 2388214 h 3136669"/>
                <a:gd name="connsiteX1" fmla="*/ 739584 w 739584"/>
                <a:gd name="connsiteY1" fmla="*/ 2436795 h 3136669"/>
                <a:gd name="connsiteX2" fmla="*/ 739584 w 739584"/>
                <a:gd name="connsiteY2" fmla="*/ 2656634 h 3136669"/>
                <a:gd name="connsiteX3" fmla="*/ 677516 w 739584"/>
                <a:gd name="connsiteY3" fmla="*/ 2777023 h 3136669"/>
                <a:gd name="connsiteX4" fmla="*/ 62721 w 739584"/>
                <a:gd name="connsiteY4" fmla="*/ 3129029 h 3136669"/>
                <a:gd name="connsiteX5" fmla="*/ 0 w 739584"/>
                <a:gd name="connsiteY5" fmla="*/ 3081920 h 3136669"/>
                <a:gd name="connsiteX6" fmla="*/ 0 w 739584"/>
                <a:gd name="connsiteY6" fmla="*/ 2862080 h 3136669"/>
                <a:gd name="connsiteX7" fmla="*/ 62721 w 739584"/>
                <a:gd name="connsiteY7" fmla="*/ 2741692 h 3136669"/>
                <a:gd name="connsiteX8" fmla="*/ 677516 w 739584"/>
                <a:gd name="connsiteY8" fmla="*/ 2389686 h 3136669"/>
                <a:gd name="connsiteX9" fmla="*/ 721535 w 739584"/>
                <a:gd name="connsiteY9" fmla="*/ 2388214 h 3136669"/>
                <a:gd name="connsiteX10" fmla="*/ 721535 w 739584"/>
                <a:gd name="connsiteY10" fmla="*/ 1593578 h 3136669"/>
                <a:gd name="connsiteX11" fmla="*/ 739584 w 739584"/>
                <a:gd name="connsiteY11" fmla="*/ 1642486 h 3136669"/>
                <a:gd name="connsiteX12" fmla="*/ 739584 w 739584"/>
                <a:gd name="connsiteY12" fmla="*/ 1862326 h 3136669"/>
                <a:gd name="connsiteX13" fmla="*/ 677516 w 739584"/>
                <a:gd name="connsiteY13" fmla="*/ 1982060 h 3136669"/>
                <a:gd name="connsiteX14" fmla="*/ 62721 w 739584"/>
                <a:gd name="connsiteY14" fmla="*/ 2334066 h 3136669"/>
                <a:gd name="connsiteX15" fmla="*/ 0 w 739584"/>
                <a:gd name="connsiteY15" fmla="*/ 2286957 h 3136669"/>
                <a:gd name="connsiteX16" fmla="*/ 0 w 739584"/>
                <a:gd name="connsiteY16" fmla="*/ 2067117 h 3136669"/>
                <a:gd name="connsiteX17" fmla="*/ 62721 w 739584"/>
                <a:gd name="connsiteY17" fmla="*/ 1946729 h 3136669"/>
                <a:gd name="connsiteX18" fmla="*/ 677516 w 739584"/>
                <a:gd name="connsiteY18" fmla="*/ 1594723 h 3136669"/>
                <a:gd name="connsiteX19" fmla="*/ 721535 w 739584"/>
                <a:gd name="connsiteY19" fmla="*/ 1593578 h 3136669"/>
                <a:gd name="connsiteX20" fmla="*/ 701822 w 739584"/>
                <a:gd name="connsiteY20" fmla="*/ 792122 h 3136669"/>
                <a:gd name="connsiteX21" fmla="*/ 739584 w 739584"/>
                <a:gd name="connsiteY21" fmla="*/ 847465 h 3136669"/>
                <a:gd name="connsiteX22" fmla="*/ 739584 w 739584"/>
                <a:gd name="connsiteY22" fmla="*/ 1067121 h 3136669"/>
                <a:gd name="connsiteX23" fmla="*/ 677516 w 739584"/>
                <a:gd name="connsiteY23" fmla="*/ 1187409 h 3136669"/>
                <a:gd name="connsiteX24" fmla="*/ 62721 w 739584"/>
                <a:gd name="connsiteY24" fmla="*/ 1539120 h 3136669"/>
                <a:gd name="connsiteX25" fmla="*/ 0 w 739584"/>
                <a:gd name="connsiteY25" fmla="*/ 1491397 h 3136669"/>
                <a:gd name="connsiteX26" fmla="*/ 0 w 739584"/>
                <a:gd name="connsiteY26" fmla="*/ 1271741 h 3136669"/>
                <a:gd name="connsiteX27" fmla="*/ 62721 w 739584"/>
                <a:gd name="connsiteY27" fmla="*/ 1152107 h 3136669"/>
                <a:gd name="connsiteX28" fmla="*/ 677516 w 739584"/>
                <a:gd name="connsiteY28" fmla="*/ 799742 h 3136669"/>
                <a:gd name="connsiteX29" fmla="*/ 701822 w 739584"/>
                <a:gd name="connsiteY29" fmla="*/ 792122 h 3136669"/>
                <a:gd name="connsiteX30" fmla="*/ 721535 w 739584"/>
                <a:gd name="connsiteY30" fmla="*/ 6396 h 3136669"/>
                <a:gd name="connsiteX31" fmla="*/ 739584 w 739584"/>
                <a:gd name="connsiteY31" fmla="*/ 54593 h 3136669"/>
                <a:gd name="connsiteX32" fmla="*/ 739584 w 739584"/>
                <a:gd name="connsiteY32" fmla="*/ 274458 h 3136669"/>
                <a:gd name="connsiteX33" fmla="*/ 677516 w 739584"/>
                <a:gd name="connsiteY33" fmla="*/ 393851 h 3136669"/>
                <a:gd name="connsiteX34" fmla="*/ 62721 w 739584"/>
                <a:gd name="connsiteY34" fmla="*/ 744199 h 3136669"/>
                <a:gd name="connsiteX35" fmla="*/ 0 w 739584"/>
                <a:gd name="connsiteY35" fmla="*/ 697225 h 3136669"/>
                <a:gd name="connsiteX36" fmla="*/ 0 w 739584"/>
                <a:gd name="connsiteY36" fmla="*/ 478665 h 3136669"/>
                <a:gd name="connsiteX37" fmla="*/ 62721 w 739584"/>
                <a:gd name="connsiteY37" fmla="*/ 358620 h 3136669"/>
                <a:gd name="connsiteX38" fmla="*/ 677516 w 739584"/>
                <a:gd name="connsiteY38" fmla="*/ 7619 h 3136669"/>
                <a:gd name="connsiteX39" fmla="*/ 721535 w 739584"/>
                <a:gd name="connsiteY39" fmla="*/ 6396 h 3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9584" h="3136669">
                  <a:moveTo>
                    <a:pt x="721535" y="2388214"/>
                  </a:moveTo>
                  <a:cubicBezTo>
                    <a:pt x="732724" y="2396720"/>
                    <a:pt x="739584" y="2413568"/>
                    <a:pt x="739584" y="2436795"/>
                  </a:cubicBezTo>
                  <a:lnTo>
                    <a:pt x="739584" y="2656634"/>
                  </a:lnTo>
                  <a:cubicBezTo>
                    <a:pt x="739584" y="2703089"/>
                    <a:pt x="712143" y="2756740"/>
                    <a:pt x="677516" y="2777023"/>
                  </a:cubicBezTo>
                  <a:lnTo>
                    <a:pt x="62721" y="3129029"/>
                  </a:lnTo>
                  <a:cubicBezTo>
                    <a:pt x="28094" y="3149312"/>
                    <a:pt x="0" y="3127720"/>
                    <a:pt x="0" y="3081920"/>
                  </a:cubicBezTo>
                  <a:lnTo>
                    <a:pt x="0" y="2862080"/>
                  </a:lnTo>
                  <a:cubicBezTo>
                    <a:pt x="0" y="2815626"/>
                    <a:pt x="28094" y="2761975"/>
                    <a:pt x="62721" y="2741692"/>
                  </a:cubicBezTo>
                  <a:lnTo>
                    <a:pt x="677516" y="2389686"/>
                  </a:lnTo>
                  <a:cubicBezTo>
                    <a:pt x="694830" y="2379545"/>
                    <a:pt x="710347" y="2379708"/>
                    <a:pt x="721535" y="2388214"/>
                  </a:cubicBezTo>
                  <a:close/>
                  <a:moveTo>
                    <a:pt x="721535" y="1593578"/>
                  </a:moveTo>
                  <a:cubicBezTo>
                    <a:pt x="732724" y="1602247"/>
                    <a:pt x="739584" y="1619259"/>
                    <a:pt x="739584" y="1642486"/>
                  </a:cubicBezTo>
                  <a:lnTo>
                    <a:pt x="739584" y="1862326"/>
                  </a:lnTo>
                  <a:cubicBezTo>
                    <a:pt x="739584" y="1908780"/>
                    <a:pt x="712143" y="1961777"/>
                    <a:pt x="677516" y="1982060"/>
                  </a:cubicBezTo>
                  <a:lnTo>
                    <a:pt x="62721" y="2334066"/>
                  </a:lnTo>
                  <a:cubicBezTo>
                    <a:pt x="28094" y="2354349"/>
                    <a:pt x="0" y="2333412"/>
                    <a:pt x="0" y="2286957"/>
                  </a:cubicBezTo>
                  <a:lnTo>
                    <a:pt x="0" y="2067117"/>
                  </a:lnTo>
                  <a:cubicBezTo>
                    <a:pt x="0" y="2020663"/>
                    <a:pt x="28094" y="1967012"/>
                    <a:pt x="62721" y="1946729"/>
                  </a:cubicBezTo>
                  <a:lnTo>
                    <a:pt x="677516" y="1594723"/>
                  </a:lnTo>
                  <a:cubicBezTo>
                    <a:pt x="694830" y="1584582"/>
                    <a:pt x="710347" y="1584909"/>
                    <a:pt x="721535" y="1593578"/>
                  </a:cubicBezTo>
                  <a:close/>
                  <a:moveTo>
                    <a:pt x="701822" y="792122"/>
                  </a:moveTo>
                  <a:cubicBezTo>
                    <a:pt x="724148" y="791816"/>
                    <a:pt x="739584" y="812653"/>
                    <a:pt x="739584" y="847465"/>
                  </a:cubicBezTo>
                  <a:lnTo>
                    <a:pt x="739584" y="1067121"/>
                  </a:lnTo>
                  <a:cubicBezTo>
                    <a:pt x="739584" y="1113536"/>
                    <a:pt x="712143" y="1167143"/>
                    <a:pt x="677516" y="1187409"/>
                  </a:cubicBezTo>
                  <a:lnTo>
                    <a:pt x="62721" y="1539120"/>
                  </a:lnTo>
                  <a:cubicBezTo>
                    <a:pt x="28094" y="1559385"/>
                    <a:pt x="0" y="1537812"/>
                    <a:pt x="0" y="1491397"/>
                  </a:cubicBezTo>
                  <a:lnTo>
                    <a:pt x="0" y="1271741"/>
                  </a:lnTo>
                  <a:cubicBezTo>
                    <a:pt x="0" y="1225325"/>
                    <a:pt x="28094" y="1172373"/>
                    <a:pt x="62721" y="1152107"/>
                  </a:cubicBezTo>
                  <a:lnTo>
                    <a:pt x="677516" y="799742"/>
                  </a:lnTo>
                  <a:cubicBezTo>
                    <a:pt x="686173" y="794676"/>
                    <a:pt x="694380" y="792224"/>
                    <a:pt x="701822" y="792122"/>
                  </a:cubicBezTo>
                  <a:close/>
                  <a:moveTo>
                    <a:pt x="721535" y="6396"/>
                  </a:moveTo>
                  <a:cubicBezTo>
                    <a:pt x="732724" y="14959"/>
                    <a:pt x="739584" y="31759"/>
                    <a:pt x="739584" y="54593"/>
                  </a:cubicBezTo>
                  <a:lnTo>
                    <a:pt x="739584" y="274458"/>
                  </a:lnTo>
                  <a:cubicBezTo>
                    <a:pt x="739584" y="320127"/>
                    <a:pt x="712143" y="373626"/>
                    <a:pt x="677516" y="393851"/>
                  </a:cubicBezTo>
                  <a:lnTo>
                    <a:pt x="62721" y="744199"/>
                  </a:lnTo>
                  <a:cubicBezTo>
                    <a:pt x="28094" y="764424"/>
                    <a:pt x="0" y="743546"/>
                    <a:pt x="0" y="697225"/>
                  </a:cubicBezTo>
                  <a:lnTo>
                    <a:pt x="0" y="478665"/>
                  </a:lnTo>
                  <a:cubicBezTo>
                    <a:pt x="0" y="432343"/>
                    <a:pt x="28094" y="378845"/>
                    <a:pt x="62721" y="358620"/>
                  </a:cubicBezTo>
                  <a:lnTo>
                    <a:pt x="677516" y="7619"/>
                  </a:lnTo>
                  <a:cubicBezTo>
                    <a:pt x="694830" y="-2493"/>
                    <a:pt x="710347" y="-2167"/>
                    <a:pt x="721535" y="6396"/>
                  </a:cubicBezTo>
                  <a:close/>
                </a:path>
              </a:pathLst>
            </a:custGeom>
            <a:solidFill>
              <a:schemeClr val="accent3">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06" name="Freeform 173">
              <a:extLst>
                <a:ext uri="{FF2B5EF4-FFF2-40B4-BE49-F238E27FC236}">
                  <a16:creationId xmlns="" xmlns:a14="http://schemas.microsoft.com/office/drawing/2010/main" xmlns:p14="http://schemas.microsoft.com/office/powerpoint/2010/main" xmlns:a16="http://schemas.microsoft.com/office/drawing/2014/main" id="{75798AEE-389A-4EF8-AADE-BD33E507387F}"/>
                </a:ext>
              </a:extLst>
            </p:cNvPr>
            <p:cNvSpPr>
              <a:spLocks noChangeArrowheads="1"/>
            </p:cNvSpPr>
            <p:nvPr/>
          </p:nvSpPr>
          <p:spPr bwMode="auto">
            <a:xfrm>
              <a:off x="15705676" y="5919024"/>
              <a:ext cx="722957" cy="754639"/>
            </a:xfrm>
            <a:custGeom>
              <a:avLst/>
              <a:gdLst>
                <a:gd name="T0" fmla="*/ 1059 w 1109"/>
                <a:gd name="T1" fmla="*/ 0 h 1157"/>
                <a:gd name="T2" fmla="*/ 1059 w 1109"/>
                <a:gd name="T3" fmla="*/ 0 h 1157"/>
                <a:gd name="T4" fmla="*/ 1083 w 1109"/>
                <a:gd name="T5" fmla="*/ 70 h 1157"/>
                <a:gd name="T6" fmla="*/ 1083 w 1109"/>
                <a:gd name="T7" fmla="*/ 406 h 1157"/>
                <a:gd name="T8" fmla="*/ 1083 w 1109"/>
                <a:gd name="T9" fmla="*/ 406 h 1157"/>
                <a:gd name="T10" fmla="*/ 988 w 1109"/>
                <a:gd name="T11" fmla="*/ 589 h 1157"/>
                <a:gd name="T12" fmla="*/ 47 w 1109"/>
                <a:gd name="T13" fmla="*/ 1127 h 1157"/>
                <a:gd name="T14" fmla="*/ 47 w 1109"/>
                <a:gd name="T15" fmla="*/ 1127 h 1157"/>
                <a:gd name="T16" fmla="*/ 0 w 1109"/>
                <a:gd name="T17" fmla="*/ 1137 h 1157"/>
                <a:gd name="T18" fmla="*/ 0 w 1109"/>
                <a:gd name="T19" fmla="*/ 1137 h 1157"/>
                <a:gd name="T20" fmla="*/ 72 w 1109"/>
                <a:gd name="T21" fmla="*/ 1139 h 1157"/>
                <a:gd name="T22" fmla="*/ 1013 w 1109"/>
                <a:gd name="T23" fmla="*/ 602 h 1157"/>
                <a:gd name="T24" fmla="*/ 1013 w 1109"/>
                <a:gd name="T25" fmla="*/ 602 h 1157"/>
                <a:gd name="T26" fmla="*/ 1108 w 1109"/>
                <a:gd name="T27" fmla="*/ 419 h 1157"/>
                <a:gd name="T28" fmla="*/ 1108 w 1109"/>
                <a:gd name="T29" fmla="*/ 82 h 1157"/>
                <a:gd name="T30" fmla="*/ 1108 w 1109"/>
                <a:gd name="T31" fmla="*/ 82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3"/>
                    <a:pt x="1083" y="37"/>
                    <a:pt x="1083" y="70"/>
                  </a:cubicBezTo>
                  <a:lnTo>
                    <a:pt x="1083" y="406"/>
                  </a:lnTo>
                  <a:lnTo>
                    <a:pt x="1083" y="406"/>
                  </a:lnTo>
                  <a:cubicBezTo>
                    <a:pt x="1083" y="477"/>
                    <a:pt x="1040" y="558"/>
                    <a:pt x="988" y="589"/>
                  </a:cubicBezTo>
                  <a:lnTo>
                    <a:pt x="47" y="1127"/>
                  </a:lnTo>
                  <a:lnTo>
                    <a:pt x="47" y="1127"/>
                  </a:lnTo>
                  <a:cubicBezTo>
                    <a:pt x="30" y="1137"/>
                    <a:pt x="14" y="1139"/>
                    <a:pt x="0" y="1137"/>
                  </a:cubicBezTo>
                  <a:lnTo>
                    <a:pt x="0" y="1137"/>
                  </a:lnTo>
                  <a:cubicBezTo>
                    <a:pt x="17" y="1153"/>
                    <a:pt x="43" y="1156"/>
                    <a:pt x="72" y="1139"/>
                  </a:cubicBezTo>
                  <a:lnTo>
                    <a:pt x="1013" y="602"/>
                  </a:lnTo>
                  <a:lnTo>
                    <a:pt x="1013" y="602"/>
                  </a:lnTo>
                  <a:cubicBezTo>
                    <a:pt x="1066" y="571"/>
                    <a:pt x="1108" y="489"/>
                    <a:pt x="1108" y="419"/>
                  </a:cubicBezTo>
                  <a:lnTo>
                    <a:pt x="1108" y="82"/>
                  </a:lnTo>
                  <a:lnTo>
                    <a:pt x="1108" y="82"/>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07" name="Freeform 177">
              <a:extLst>
                <a:ext uri="{FF2B5EF4-FFF2-40B4-BE49-F238E27FC236}">
                  <a16:creationId xmlns="" xmlns:a14="http://schemas.microsoft.com/office/drawing/2010/main" xmlns:p14="http://schemas.microsoft.com/office/powerpoint/2010/main" xmlns:a16="http://schemas.microsoft.com/office/drawing/2014/main" id="{4B46EFCE-09F7-4E5F-B532-539C028F9882}"/>
                </a:ext>
              </a:extLst>
            </p:cNvPr>
            <p:cNvSpPr>
              <a:spLocks noChangeArrowheads="1"/>
            </p:cNvSpPr>
            <p:nvPr/>
          </p:nvSpPr>
          <p:spPr bwMode="auto">
            <a:xfrm>
              <a:off x="15705676" y="7508950"/>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0 h 1159"/>
                <a:gd name="T22" fmla="*/ 1013 w 1109"/>
                <a:gd name="T23" fmla="*/ 602 h 1159"/>
                <a:gd name="T24" fmla="*/ 1013 w 1109"/>
                <a:gd name="T25" fmla="*/ 602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7"/>
                    <a:pt x="1083" y="70"/>
                  </a:cubicBezTo>
                  <a:lnTo>
                    <a:pt x="1083" y="406"/>
                  </a:lnTo>
                  <a:lnTo>
                    <a:pt x="1083" y="406"/>
                  </a:lnTo>
                  <a:cubicBezTo>
                    <a:pt x="1083" y="477"/>
                    <a:pt x="1040" y="559"/>
                    <a:pt x="988" y="590"/>
                  </a:cubicBezTo>
                  <a:lnTo>
                    <a:pt x="47" y="1128"/>
                  </a:lnTo>
                  <a:lnTo>
                    <a:pt x="47" y="1128"/>
                  </a:lnTo>
                  <a:cubicBezTo>
                    <a:pt x="30" y="1138"/>
                    <a:pt x="14" y="1140"/>
                    <a:pt x="0" y="1138"/>
                  </a:cubicBezTo>
                  <a:lnTo>
                    <a:pt x="0" y="1138"/>
                  </a:lnTo>
                  <a:cubicBezTo>
                    <a:pt x="17" y="1154"/>
                    <a:pt x="43" y="1158"/>
                    <a:pt x="72" y="1140"/>
                  </a:cubicBezTo>
                  <a:lnTo>
                    <a:pt x="1013" y="602"/>
                  </a:lnTo>
                  <a:lnTo>
                    <a:pt x="1013" y="602"/>
                  </a:lnTo>
                  <a:cubicBezTo>
                    <a:pt x="1066" y="571"/>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08" name="Freeform 181">
              <a:extLst>
                <a:ext uri="{FF2B5EF4-FFF2-40B4-BE49-F238E27FC236}">
                  <a16:creationId xmlns="" xmlns:a14="http://schemas.microsoft.com/office/drawing/2010/main" xmlns:p14="http://schemas.microsoft.com/office/powerpoint/2010/main" xmlns:a16="http://schemas.microsoft.com/office/drawing/2014/main" id="{0CF2285A-0D4C-41D3-9AE1-56C58ADA5180}"/>
                </a:ext>
              </a:extLst>
            </p:cNvPr>
            <p:cNvSpPr>
              <a:spLocks noChangeArrowheads="1"/>
            </p:cNvSpPr>
            <p:nvPr/>
          </p:nvSpPr>
          <p:spPr bwMode="auto">
            <a:xfrm>
              <a:off x="15705676" y="8301034"/>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8 w 1109"/>
                <a:gd name="T11" fmla="*/ 589 h 1158"/>
                <a:gd name="T12" fmla="*/ 47 w 1109"/>
                <a:gd name="T13" fmla="*/ 1128 h 1158"/>
                <a:gd name="T14" fmla="*/ 47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3"/>
                    <a:pt x="1083" y="37"/>
                    <a:pt x="1083" y="69"/>
                  </a:cubicBezTo>
                  <a:lnTo>
                    <a:pt x="1083" y="406"/>
                  </a:lnTo>
                  <a:lnTo>
                    <a:pt x="1083" y="406"/>
                  </a:lnTo>
                  <a:cubicBezTo>
                    <a:pt x="1083" y="477"/>
                    <a:pt x="1040" y="558"/>
                    <a:pt x="988" y="589"/>
                  </a:cubicBezTo>
                  <a:lnTo>
                    <a:pt x="47" y="1128"/>
                  </a:lnTo>
                  <a:lnTo>
                    <a:pt x="47" y="1128"/>
                  </a:lnTo>
                  <a:cubicBezTo>
                    <a:pt x="30" y="1137"/>
                    <a:pt x="14" y="1140"/>
                    <a:pt x="0" y="1138"/>
                  </a:cubicBezTo>
                  <a:lnTo>
                    <a:pt x="0" y="1138"/>
                  </a:lnTo>
                  <a:cubicBezTo>
                    <a:pt x="17" y="1154"/>
                    <a:pt x="43" y="1157"/>
                    <a:pt x="72" y="1140"/>
                  </a:cubicBezTo>
                  <a:lnTo>
                    <a:pt x="1013" y="602"/>
                  </a:lnTo>
                  <a:lnTo>
                    <a:pt x="1013" y="602"/>
                  </a:lnTo>
                  <a:cubicBezTo>
                    <a:pt x="1066" y="571"/>
                    <a:pt x="1108" y="489"/>
                    <a:pt x="1108" y="418"/>
                  </a:cubicBezTo>
                  <a:lnTo>
                    <a:pt x="1108" y="82"/>
                  </a:lnTo>
                  <a:lnTo>
                    <a:pt x="1108" y="82"/>
                  </a:lnTo>
                  <a:cubicBezTo>
                    <a:pt x="1108" y="34"/>
                    <a:pt x="1089"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09" name="Freeform 185">
              <a:extLst>
                <a:ext uri="{FF2B5EF4-FFF2-40B4-BE49-F238E27FC236}">
                  <a16:creationId xmlns="" xmlns:a14="http://schemas.microsoft.com/office/drawing/2010/main" xmlns:p14="http://schemas.microsoft.com/office/powerpoint/2010/main" xmlns:a16="http://schemas.microsoft.com/office/drawing/2014/main" id="{DDFD6CB7-4860-4DFC-8020-30DC4C9E481B}"/>
                </a:ext>
              </a:extLst>
            </p:cNvPr>
            <p:cNvSpPr>
              <a:spLocks noChangeArrowheads="1"/>
            </p:cNvSpPr>
            <p:nvPr/>
          </p:nvSpPr>
          <p:spPr bwMode="auto">
            <a:xfrm>
              <a:off x="15705676" y="6713987"/>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8" y="590"/>
                  </a:cubicBezTo>
                  <a:lnTo>
                    <a:pt x="47" y="1128"/>
                  </a:lnTo>
                  <a:lnTo>
                    <a:pt x="47" y="1128"/>
                  </a:lnTo>
                  <a:cubicBezTo>
                    <a:pt x="30" y="1138"/>
                    <a:pt x="14" y="1141"/>
                    <a:pt x="0" y="1138"/>
                  </a:cubicBezTo>
                  <a:lnTo>
                    <a:pt x="0" y="1138"/>
                  </a:lnTo>
                  <a:cubicBezTo>
                    <a:pt x="17" y="1155"/>
                    <a:pt x="43" y="1158"/>
                    <a:pt x="72" y="1141"/>
                  </a:cubicBezTo>
                  <a:lnTo>
                    <a:pt x="1013" y="603"/>
                  </a:lnTo>
                  <a:lnTo>
                    <a:pt x="1013" y="603"/>
                  </a:lnTo>
                  <a:cubicBezTo>
                    <a:pt x="1066" y="572"/>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10" name="Freeform 104">
              <a:extLst>
                <a:ext uri="{FF2B5EF4-FFF2-40B4-BE49-F238E27FC236}">
                  <a16:creationId xmlns="" xmlns:a14="http://schemas.microsoft.com/office/drawing/2010/main" xmlns:p14="http://schemas.microsoft.com/office/powerpoint/2010/main" xmlns:a16="http://schemas.microsoft.com/office/drawing/2014/main" id="{5B333E16-C3F6-4152-9EAD-61321D65CFAA}"/>
                </a:ext>
              </a:extLst>
            </p:cNvPr>
            <p:cNvSpPr>
              <a:spLocks noChangeArrowheads="1"/>
            </p:cNvSpPr>
            <p:nvPr/>
          </p:nvSpPr>
          <p:spPr bwMode="auto">
            <a:xfrm>
              <a:off x="15924578" y="6186526"/>
              <a:ext cx="270102" cy="2624016"/>
            </a:xfrm>
            <a:custGeom>
              <a:avLst/>
              <a:gdLst>
                <a:gd name="connsiteX0" fmla="*/ 69285 w 270102"/>
                <a:gd name="connsiteY0" fmla="*/ 2492875 h 2624016"/>
                <a:gd name="connsiteX1" fmla="*/ 82882 w 270102"/>
                <a:gd name="connsiteY1" fmla="*/ 2503359 h 2624016"/>
                <a:gd name="connsiteX2" fmla="*/ 82882 w 270102"/>
                <a:gd name="connsiteY2" fmla="*/ 2563641 h 2624016"/>
                <a:gd name="connsiteX3" fmla="*/ 69285 w 270102"/>
                <a:gd name="connsiteY3" fmla="*/ 2589850 h 2624016"/>
                <a:gd name="connsiteX4" fmla="*/ 13598 w 270102"/>
                <a:gd name="connsiteY4" fmla="*/ 2622612 h 2624016"/>
                <a:gd name="connsiteX5" fmla="*/ 0 w 270102"/>
                <a:gd name="connsiteY5" fmla="*/ 2612129 h 2624016"/>
                <a:gd name="connsiteX6" fmla="*/ 0 w 270102"/>
                <a:gd name="connsiteY6" fmla="*/ 2551847 h 2624016"/>
                <a:gd name="connsiteX7" fmla="*/ 13598 w 270102"/>
                <a:gd name="connsiteY7" fmla="*/ 2525637 h 2624016"/>
                <a:gd name="connsiteX8" fmla="*/ 257152 w 270102"/>
                <a:gd name="connsiteY8" fmla="*/ 2383424 h 2624016"/>
                <a:gd name="connsiteX9" fmla="*/ 270102 w 270102"/>
                <a:gd name="connsiteY9" fmla="*/ 2393908 h 2624016"/>
                <a:gd name="connsiteX10" fmla="*/ 270102 w 270102"/>
                <a:gd name="connsiteY10" fmla="*/ 2454190 h 2624016"/>
                <a:gd name="connsiteX11" fmla="*/ 257152 w 270102"/>
                <a:gd name="connsiteY11" fmla="*/ 2480399 h 2624016"/>
                <a:gd name="connsiteX12" fmla="*/ 200820 w 270102"/>
                <a:gd name="connsiteY12" fmla="*/ 2513161 h 2624016"/>
                <a:gd name="connsiteX13" fmla="*/ 187222 w 270102"/>
                <a:gd name="connsiteY13" fmla="*/ 2502678 h 2624016"/>
                <a:gd name="connsiteX14" fmla="*/ 187222 w 270102"/>
                <a:gd name="connsiteY14" fmla="*/ 2442396 h 2624016"/>
                <a:gd name="connsiteX15" fmla="*/ 200820 w 270102"/>
                <a:gd name="connsiteY15" fmla="*/ 2416186 h 2624016"/>
                <a:gd name="connsiteX16" fmla="*/ 69285 w 270102"/>
                <a:gd name="connsiteY16" fmla="*/ 1697894 h 2624016"/>
                <a:gd name="connsiteX17" fmla="*/ 82882 w 270102"/>
                <a:gd name="connsiteY17" fmla="*/ 1708328 h 2624016"/>
                <a:gd name="connsiteX18" fmla="*/ 82882 w 270102"/>
                <a:gd name="connsiteY18" fmla="*/ 1768326 h 2624016"/>
                <a:gd name="connsiteX19" fmla="*/ 69285 w 270102"/>
                <a:gd name="connsiteY19" fmla="*/ 1794412 h 2624016"/>
                <a:gd name="connsiteX20" fmla="*/ 13598 w 270102"/>
                <a:gd name="connsiteY20" fmla="*/ 1827019 h 2624016"/>
                <a:gd name="connsiteX21" fmla="*/ 0 w 270102"/>
                <a:gd name="connsiteY21" fmla="*/ 1816585 h 2624016"/>
                <a:gd name="connsiteX22" fmla="*/ 0 w 270102"/>
                <a:gd name="connsiteY22" fmla="*/ 1756587 h 2624016"/>
                <a:gd name="connsiteX23" fmla="*/ 13598 w 270102"/>
                <a:gd name="connsiteY23" fmla="*/ 1730501 h 2624016"/>
                <a:gd name="connsiteX24" fmla="*/ 266298 w 270102"/>
                <a:gd name="connsiteY24" fmla="*/ 1588688 h 2624016"/>
                <a:gd name="connsiteX25" fmla="*/ 270102 w 270102"/>
                <a:gd name="connsiteY25" fmla="*/ 1599530 h 2624016"/>
                <a:gd name="connsiteX26" fmla="*/ 270102 w 270102"/>
                <a:gd name="connsiteY26" fmla="*/ 1659527 h 2624016"/>
                <a:gd name="connsiteX27" fmla="*/ 257152 w 270102"/>
                <a:gd name="connsiteY27" fmla="*/ 1685613 h 2624016"/>
                <a:gd name="connsiteX28" fmla="*/ 200820 w 270102"/>
                <a:gd name="connsiteY28" fmla="*/ 1717568 h 2624016"/>
                <a:gd name="connsiteX29" fmla="*/ 187222 w 270102"/>
                <a:gd name="connsiteY29" fmla="*/ 1707134 h 2624016"/>
                <a:gd name="connsiteX30" fmla="*/ 187222 w 270102"/>
                <a:gd name="connsiteY30" fmla="*/ 1647788 h 2624016"/>
                <a:gd name="connsiteX31" fmla="*/ 200820 w 270102"/>
                <a:gd name="connsiteY31" fmla="*/ 1621703 h 2624016"/>
                <a:gd name="connsiteX32" fmla="*/ 257152 w 270102"/>
                <a:gd name="connsiteY32" fmla="*/ 1589095 h 2624016"/>
                <a:gd name="connsiteX33" fmla="*/ 266298 w 270102"/>
                <a:gd name="connsiteY33" fmla="*/ 1588688 h 2624016"/>
                <a:gd name="connsiteX34" fmla="*/ 78997 w 270102"/>
                <a:gd name="connsiteY34" fmla="*/ 903176 h 2624016"/>
                <a:gd name="connsiteX35" fmla="*/ 82882 w 270102"/>
                <a:gd name="connsiteY35" fmla="*/ 914018 h 2624016"/>
                <a:gd name="connsiteX36" fmla="*/ 82882 w 270102"/>
                <a:gd name="connsiteY36" fmla="*/ 974015 h 2624016"/>
                <a:gd name="connsiteX37" fmla="*/ 69285 w 270102"/>
                <a:gd name="connsiteY37" fmla="*/ 1000101 h 2624016"/>
                <a:gd name="connsiteX38" fmla="*/ 13598 w 270102"/>
                <a:gd name="connsiteY38" fmla="*/ 1032056 h 2624016"/>
                <a:gd name="connsiteX39" fmla="*/ 0 w 270102"/>
                <a:gd name="connsiteY39" fmla="*/ 1021622 h 2624016"/>
                <a:gd name="connsiteX40" fmla="*/ 0 w 270102"/>
                <a:gd name="connsiteY40" fmla="*/ 962276 h 2624016"/>
                <a:gd name="connsiteX41" fmla="*/ 13598 w 270102"/>
                <a:gd name="connsiteY41" fmla="*/ 936191 h 2624016"/>
                <a:gd name="connsiteX42" fmla="*/ 69285 w 270102"/>
                <a:gd name="connsiteY42" fmla="*/ 903583 h 2624016"/>
                <a:gd name="connsiteX43" fmla="*/ 78997 w 270102"/>
                <a:gd name="connsiteY43" fmla="*/ 903176 h 2624016"/>
                <a:gd name="connsiteX44" fmla="*/ 257152 w 270102"/>
                <a:gd name="connsiteY44" fmla="*/ 796379 h 2624016"/>
                <a:gd name="connsiteX45" fmla="*/ 270102 w 270102"/>
                <a:gd name="connsiteY45" fmla="*/ 806862 h 2624016"/>
                <a:gd name="connsiteX46" fmla="*/ 270102 w 270102"/>
                <a:gd name="connsiteY46" fmla="*/ 867144 h 2624016"/>
                <a:gd name="connsiteX47" fmla="*/ 257152 w 270102"/>
                <a:gd name="connsiteY47" fmla="*/ 893354 h 2624016"/>
                <a:gd name="connsiteX48" fmla="*/ 200820 w 270102"/>
                <a:gd name="connsiteY48" fmla="*/ 926116 h 2624016"/>
                <a:gd name="connsiteX49" fmla="*/ 187222 w 270102"/>
                <a:gd name="connsiteY49" fmla="*/ 915632 h 2624016"/>
                <a:gd name="connsiteX50" fmla="*/ 187222 w 270102"/>
                <a:gd name="connsiteY50" fmla="*/ 855350 h 2624016"/>
                <a:gd name="connsiteX51" fmla="*/ 200820 w 270102"/>
                <a:gd name="connsiteY51" fmla="*/ 829141 h 2624016"/>
                <a:gd name="connsiteX52" fmla="*/ 69285 w 270102"/>
                <a:gd name="connsiteY52" fmla="*/ 110848 h 2624016"/>
                <a:gd name="connsiteX53" fmla="*/ 82882 w 270102"/>
                <a:gd name="connsiteY53" fmla="*/ 121282 h 2624016"/>
                <a:gd name="connsiteX54" fmla="*/ 82882 w 270102"/>
                <a:gd name="connsiteY54" fmla="*/ 181279 h 2624016"/>
                <a:gd name="connsiteX55" fmla="*/ 69285 w 270102"/>
                <a:gd name="connsiteY55" fmla="*/ 207365 h 2624016"/>
                <a:gd name="connsiteX56" fmla="*/ 13598 w 270102"/>
                <a:gd name="connsiteY56" fmla="*/ 239973 h 2624016"/>
                <a:gd name="connsiteX57" fmla="*/ 0 w 270102"/>
                <a:gd name="connsiteY57" fmla="*/ 229538 h 2624016"/>
                <a:gd name="connsiteX58" fmla="*/ 0 w 270102"/>
                <a:gd name="connsiteY58" fmla="*/ 169541 h 2624016"/>
                <a:gd name="connsiteX59" fmla="*/ 13598 w 270102"/>
                <a:gd name="connsiteY59" fmla="*/ 143455 h 2624016"/>
                <a:gd name="connsiteX60" fmla="*/ 257152 w 270102"/>
                <a:gd name="connsiteY60" fmla="*/ 1397 h 2624016"/>
                <a:gd name="connsiteX61" fmla="*/ 270102 w 270102"/>
                <a:gd name="connsiteY61" fmla="*/ 11831 h 2624016"/>
                <a:gd name="connsiteX62" fmla="*/ 270102 w 270102"/>
                <a:gd name="connsiteY62" fmla="*/ 72481 h 2624016"/>
                <a:gd name="connsiteX63" fmla="*/ 257152 w 270102"/>
                <a:gd name="connsiteY63" fmla="*/ 97914 h 2624016"/>
                <a:gd name="connsiteX64" fmla="*/ 200820 w 270102"/>
                <a:gd name="connsiteY64" fmla="*/ 130522 h 2624016"/>
                <a:gd name="connsiteX65" fmla="*/ 187222 w 270102"/>
                <a:gd name="connsiteY65" fmla="*/ 120087 h 2624016"/>
                <a:gd name="connsiteX66" fmla="*/ 187222 w 270102"/>
                <a:gd name="connsiteY66" fmla="*/ 60090 h 2624016"/>
                <a:gd name="connsiteX67" fmla="*/ 200820 w 270102"/>
                <a:gd name="connsiteY67" fmla="*/ 34004 h 26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70102" h="2624016">
                  <a:moveTo>
                    <a:pt x="69285" y="2492875"/>
                  </a:moveTo>
                  <a:cubicBezTo>
                    <a:pt x="77055" y="2488944"/>
                    <a:pt x="82882" y="2493531"/>
                    <a:pt x="82882" y="2503359"/>
                  </a:cubicBezTo>
                  <a:lnTo>
                    <a:pt x="82882" y="2563641"/>
                  </a:lnTo>
                  <a:cubicBezTo>
                    <a:pt x="82882" y="2573470"/>
                    <a:pt x="77055" y="2585264"/>
                    <a:pt x="69285" y="2589850"/>
                  </a:cubicBezTo>
                  <a:lnTo>
                    <a:pt x="13598" y="2622612"/>
                  </a:lnTo>
                  <a:cubicBezTo>
                    <a:pt x="5828" y="2626544"/>
                    <a:pt x="0" y="2621957"/>
                    <a:pt x="0" y="2612129"/>
                  </a:cubicBezTo>
                  <a:lnTo>
                    <a:pt x="0" y="2551847"/>
                  </a:lnTo>
                  <a:cubicBezTo>
                    <a:pt x="0" y="2542018"/>
                    <a:pt x="5828" y="2529569"/>
                    <a:pt x="13598" y="2525637"/>
                  </a:cubicBezTo>
                  <a:close/>
                  <a:moveTo>
                    <a:pt x="257152" y="2383424"/>
                  </a:moveTo>
                  <a:cubicBezTo>
                    <a:pt x="264275" y="2379493"/>
                    <a:pt x="270102" y="2384080"/>
                    <a:pt x="270102" y="2393908"/>
                  </a:cubicBezTo>
                  <a:lnTo>
                    <a:pt x="270102" y="2454190"/>
                  </a:lnTo>
                  <a:cubicBezTo>
                    <a:pt x="270102" y="2464019"/>
                    <a:pt x="264275" y="2476468"/>
                    <a:pt x="257152" y="2480399"/>
                  </a:cubicBezTo>
                  <a:lnTo>
                    <a:pt x="200820" y="2513161"/>
                  </a:lnTo>
                  <a:cubicBezTo>
                    <a:pt x="193697" y="2517093"/>
                    <a:pt x="187222" y="2512506"/>
                    <a:pt x="187222" y="2502678"/>
                  </a:cubicBezTo>
                  <a:lnTo>
                    <a:pt x="187222" y="2442396"/>
                  </a:lnTo>
                  <a:cubicBezTo>
                    <a:pt x="187222" y="2432567"/>
                    <a:pt x="193697" y="2420773"/>
                    <a:pt x="200820" y="2416186"/>
                  </a:cubicBezTo>
                  <a:close/>
                  <a:moveTo>
                    <a:pt x="69285" y="1697894"/>
                  </a:moveTo>
                  <a:cubicBezTo>
                    <a:pt x="77055" y="1693981"/>
                    <a:pt x="82882" y="1698546"/>
                    <a:pt x="82882" y="1708328"/>
                  </a:cubicBezTo>
                  <a:lnTo>
                    <a:pt x="82882" y="1768326"/>
                  </a:lnTo>
                  <a:cubicBezTo>
                    <a:pt x="82882" y="1778760"/>
                    <a:pt x="77055" y="1790499"/>
                    <a:pt x="69285" y="1794412"/>
                  </a:cubicBezTo>
                  <a:lnTo>
                    <a:pt x="13598" y="1827019"/>
                  </a:lnTo>
                  <a:cubicBezTo>
                    <a:pt x="5828" y="1831584"/>
                    <a:pt x="0" y="1827019"/>
                    <a:pt x="0" y="1816585"/>
                  </a:cubicBezTo>
                  <a:lnTo>
                    <a:pt x="0" y="1756587"/>
                  </a:lnTo>
                  <a:cubicBezTo>
                    <a:pt x="0" y="1746805"/>
                    <a:pt x="5828" y="1735066"/>
                    <a:pt x="13598" y="1730501"/>
                  </a:cubicBezTo>
                  <a:close/>
                  <a:moveTo>
                    <a:pt x="266298" y="1588688"/>
                  </a:moveTo>
                  <a:cubicBezTo>
                    <a:pt x="268645" y="1590563"/>
                    <a:pt x="270102" y="1594312"/>
                    <a:pt x="270102" y="1599530"/>
                  </a:cubicBezTo>
                  <a:lnTo>
                    <a:pt x="270102" y="1659527"/>
                  </a:lnTo>
                  <a:cubicBezTo>
                    <a:pt x="270102" y="1669309"/>
                    <a:pt x="264275" y="1681048"/>
                    <a:pt x="257152" y="1685613"/>
                  </a:cubicBezTo>
                  <a:lnTo>
                    <a:pt x="200820" y="1717568"/>
                  </a:lnTo>
                  <a:cubicBezTo>
                    <a:pt x="193697" y="1722133"/>
                    <a:pt x="187222" y="1717568"/>
                    <a:pt x="187222" y="1707134"/>
                  </a:cubicBezTo>
                  <a:lnTo>
                    <a:pt x="187222" y="1647788"/>
                  </a:lnTo>
                  <a:cubicBezTo>
                    <a:pt x="187222" y="1637354"/>
                    <a:pt x="193697" y="1625615"/>
                    <a:pt x="200820" y="1621703"/>
                  </a:cubicBezTo>
                  <a:lnTo>
                    <a:pt x="257152" y="1589095"/>
                  </a:lnTo>
                  <a:cubicBezTo>
                    <a:pt x="260714" y="1586813"/>
                    <a:pt x="263951" y="1586813"/>
                    <a:pt x="266298" y="1588688"/>
                  </a:cubicBezTo>
                  <a:close/>
                  <a:moveTo>
                    <a:pt x="78997" y="903176"/>
                  </a:moveTo>
                  <a:cubicBezTo>
                    <a:pt x="81425" y="905051"/>
                    <a:pt x="82882" y="908801"/>
                    <a:pt x="82882" y="914018"/>
                  </a:cubicBezTo>
                  <a:lnTo>
                    <a:pt x="82882" y="974015"/>
                  </a:lnTo>
                  <a:cubicBezTo>
                    <a:pt x="82882" y="983797"/>
                    <a:pt x="77055" y="995536"/>
                    <a:pt x="69285" y="1000101"/>
                  </a:cubicBezTo>
                  <a:lnTo>
                    <a:pt x="13598" y="1032056"/>
                  </a:lnTo>
                  <a:cubicBezTo>
                    <a:pt x="5828" y="1036621"/>
                    <a:pt x="0" y="1032056"/>
                    <a:pt x="0" y="1021622"/>
                  </a:cubicBezTo>
                  <a:lnTo>
                    <a:pt x="0" y="962276"/>
                  </a:lnTo>
                  <a:cubicBezTo>
                    <a:pt x="0" y="951842"/>
                    <a:pt x="5828" y="940103"/>
                    <a:pt x="13598" y="936191"/>
                  </a:cubicBezTo>
                  <a:lnTo>
                    <a:pt x="69285" y="903583"/>
                  </a:lnTo>
                  <a:cubicBezTo>
                    <a:pt x="73170" y="901301"/>
                    <a:pt x="76569" y="901301"/>
                    <a:pt x="78997" y="903176"/>
                  </a:cubicBezTo>
                  <a:close/>
                  <a:moveTo>
                    <a:pt x="257152" y="796379"/>
                  </a:moveTo>
                  <a:cubicBezTo>
                    <a:pt x="264275" y="792447"/>
                    <a:pt x="270102" y="797034"/>
                    <a:pt x="270102" y="806862"/>
                  </a:cubicBezTo>
                  <a:lnTo>
                    <a:pt x="270102" y="867144"/>
                  </a:lnTo>
                  <a:cubicBezTo>
                    <a:pt x="270102" y="876973"/>
                    <a:pt x="264275" y="889422"/>
                    <a:pt x="257152" y="893354"/>
                  </a:cubicBezTo>
                  <a:lnTo>
                    <a:pt x="200820" y="926116"/>
                  </a:lnTo>
                  <a:cubicBezTo>
                    <a:pt x="193697" y="930047"/>
                    <a:pt x="187222" y="925460"/>
                    <a:pt x="187222" y="915632"/>
                  </a:cubicBezTo>
                  <a:lnTo>
                    <a:pt x="187222" y="855350"/>
                  </a:lnTo>
                  <a:cubicBezTo>
                    <a:pt x="187222" y="845521"/>
                    <a:pt x="193697" y="833727"/>
                    <a:pt x="200820" y="829141"/>
                  </a:cubicBezTo>
                  <a:close/>
                  <a:moveTo>
                    <a:pt x="69285" y="110848"/>
                  </a:moveTo>
                  <a:cubicBezTo>
                    <a:pt x="77055" y="106935"/>
                    <a:pt x="82882" y="111500"/>
                    <a:pt x="82882" y="121282"/>
                  </a:cubicBezTo>
                  <a:lnTo>
                    <a:pt x="82882" y="181279"/>
                  </a:lnTo>
                  <a:cubicBezTo>
                    <a:pt x="82882" y="191714"/>
                    <a:pt x="77055" y="203452"/>
                    <a:pt x="69285" y="207365"/>
                  </a:cubicBezTo>
                  <a:lnTo>
                    <a:pt x="13598" y="239973"/>
                  </a:lnTo>
                  <a:cubicBezTo>
                    <a:pt x="5828" y="244538"/>
                    <a:pt x="0" y="239973"/>
                    <a:pt x="0" y="229538"/>
                  </a:cubicBezTo>
                  <a:lnTo>
                    <a:pt x="0" y="169541"/>
                  </a:lnTo>
                  <a:cubicBezTo>
                    <a:pt x="0" y="159759"/>
                    <a:pt x="5828" y="148020"/>
                    <a:pt x="13598" y="143455"/>
                  </a:cubicBezTo>
                  <a:close/>
                  <a:moveTo>
                    <a:pt x="257152" y="1397"/>
                  </a:moveTo>
                  <a:cubicBezTo>
                    <a:pt x="264275" y="-2516"/>
                    <a:pt x="270102" y="2049"/>
                    <a:pt x="270102" y="11831"/>
                  </a:cubicBezTo>
                  <a:lnTo>
                    <a:pt x="270102" y="72481"/>
                  </a:lnTo>
                  <a:cubicBezTo>
                    <a:pt x="270102" y="82263"/>
                    <a:pt x="264275" y="94001"/>
                    <a:pt x="257152" y="97914"/>
                  </a:cubicBezTo>
                  <a:lnTo>
                    <a:pt x="200820" y="130522"/>
                  </a:lnTo>
                  <a:cubicBezTo>
                    <a:pt x="193697" y="135087"/>
                    <a:pt x="187222" y="130522"/>
                    <a:pt x="187222" y="120087"/>
                  </a:cubicBezTo>
                  <a:lnTo>
                    <a:pt x="187222" y="60090"/>
                  </a:lnTo>
                  <a:cubicBezTo>
                    <a:pt x="187222" y="50308"/>
                    <a:pt x="193697" y="38569"/>
                    <a:pt x="200820" y="34004"/>
                  </a:cubicBezTo>
                  <a:close/>
                </a:path>
              </a:pathLst>
            </a:custGeom>
            <a:solidFill>
              <a:schemeClr val="accent3">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11" name="Freeform 105">
              <a:extLst>
                <a:ext uri="{FF2B5EF4-FFF2-40B4-BE49-F238E27FC236}">
                  <a16:creationId xmlns="" xmlns:a14="http://schemas.microsoft.com/office/drawing/2010/main" xmlns:p14="http://schemas.microsoft.com/office/powerpoint/2010/main" xmlns:a16="http://schemas.microsoft.com/office/drawing/2014/main" id="{24E5592D-8350-42F5-A237-1B49F7DB8584}"/>
                </a:ext>
              </a:extLst>
            </p:cNvPr>
            <p:cNvSpPr>
              <a:spLocks noChangeArrowheads="1"/>
            </p:cNvSpPr>
            <p:nvPr/>
          </p:nvSpPr>
          <p:spPr bwMode="auto">
            <a:xfrm>
              <a:off x="13744190" y="5190218"/>
              <a:ext cx="1531668" cy="4115487"/>
            </a:xfrm>
            <a:custGeom>
              <a:avLst/>
              <a:gdLst>
                <a:gd name="connsiteX0" fmla="*/ 17049 w 1531668"/>
                <a:gd name="connsiteY0" fmla="*/ 2866171 h 4115487"/>
                <a:gd name="connsiteX1" fmla="*/ 58082 w 1531668"/>
                <a:gd name="connsiteY1" fmla="*/ 2867640 h 4115487"/>
                <a:gd name="connsiteX2" fmla="*/ 1474239 w 1531668"/>
                <a:gd name="connsiteY2" fmla="*/ 3684957 h 4115487"/>
                <a:gd name="connsiteX3" fmla="*/ 1531668 w 1531668"/>
                <a:gd name="connsiteY3" fmla="*/ 3794629 h 4115487"/>
                <a:gd name="connsiteX4" fmla="*/ 1531668 w 1531668"/>
                <a:gd name="connsiteY4" fmla="*/ 4065545 h 4115487"/>
                <a:gd name="connsiteX5" fmla="*/ 1474239 w 1531668"/>
                <a:gd name="connsiteY5" fmla="*/ 4108630 h 4115487"/>
                <a:gd name="connsiteX6" fmla="*/ 58082 w 1531668"/>
                <a:gd name="connsiteY6" fmla="*/ 3290660 h 4115487"/>
                <a:gd name="connsiteX7" fmla="*/ 0 w 1531668"/>
                <a:gd name="connsiteY7" fmla="*/ 3180988 h 4115487"/>
                <a:gd name="connsiteX8" fmla="*/ 0 w 1531668"/>
                <a:gd name="connsiteY8" fmla="*/ 2910725 h 4115487"/>
                <a:gd name="connsiteX9" fmla="*/ 17049 w 1531668"/>
                <a:gd name="connsiteY9" fmla="*/ 2866171 h 4115487"/>
                <a:gd name="connsiteX10" fmla="*/ 17049 w 1531668"/>
                <a:gd name="connsiteY10" fmla="*/ 2390920 h 4115487"/>
                <a:gd name="connsiteX11" fmla="*/ 58082 w 1531668"/>
                <a:gd name="connsiteY11" fmla="*/ 2392389 h 4115487"/>
                <a:gd name="connsiteX12" fmla="*/ 1474239 w 1531668"/>
                <a:gd name="connsiteY12" fmla="*/ 3210359 h 4115487"/>
                <a:gd name="connsiteX13" fmla="*/ 1531668 w 1531668"/>
                <a:gd name="connsiteY13" fmla="*/ 3320031 h 4115487"/>
                <a:gd name="connsiteX14" fmla="*/ 1531668 w 1531668"/>
                <a:gd name="connsiteY14" fmla="*/ 3590294 h 4115487"/>
                <a:gd name="connsiteX15" fmla="*/ 1474239 w 1531668"/>
                <a:gd name="connsiteY15" fmla="*/ 3633380 h 4115487"/>
                <a:gd name="connsiteX16" fmla="*/ 58082 w 1531668"/>
                <a:gd name="connsiteY16" fmla="*/ 2815409 h 4115487"/>
                <a:gd name="connsiteX17" fmla="*/ 0 w 1531668"/>
                <a:gd name="connsiteY17" fmla="*/ 2705737 h 4115487"/>
                <a:gd name="connsiteX18" fmla="*/ 0 w 1531668"/>
                <a:gd name="connsiteY18" fmla="*/ 2435474 h 4115487"/>
                <a:gd name="connsiteX19" fmla="*/ 17049 w 1531668"/>
                <a:gd name="connsiteY19" fmla="*/ 2390920 h 4115487"/>
                <a:gd name="connsiteX20" fmla="*/ 17049 w 1531668"/>
                <a:gd name="connsiteY20" fmla="*/ 1912391 h 4115487"/>
                <a:gd name="connsiteX21" fmla="*/ 58082 w 1531668"/>
                <a:gd name="connsiteY21" fmla="*/ 1913615 h 4115487"/>
                <a:gd name="connsiteX22" fmla="*/ 1474239 w 1531668"/>
                <a:gd name="connsiteY22" fmla="*/ 2732003 h 4115487"/>
                <a:gd name="connsiteX23" fmla="*/ 1531668 w 1531668"/>
                <a:gd name="connsiteY23" fmla="*/ 2841731 h 4115487"/>
                <a:gd name="connsiteX24" fmla="*/ 1531668 w 1531668"/>
                <a:gd name="connsiteY24" fmla="*/ 3112133 h 4115487"/>
                <a:gd name="connsiteX25" fmla="*/ 1474239 w 1531668"/>
                <a:gd name="connsiteY25" fmla="*/ 3155240 h 4115487"/>
                <a:gd name="connsiteX26" fmla="*/ 58082 w 1531668"/>
                <a:gd name="connsiteY26" fmla="*/ 2336852 h 4115487"/>
                <a:gd name="connsiteX27" fmla="*/ 0 w 1531668"/>
                <a:gd name="connsiteY27" fmla="*/ 2227124 h 4115487"/>
                <a:gd name="connsiteX28" fmla="*/ 0 w 1531668"/>
                <a:gd name="connsiteY28" fmla="*/ 1956723 h 4115487"/>
                <a:gd name="connsiteX29" fmla="*/ 17049 w 1531668"/>
                <a:gd name="connsiteY29" fmla="*/ 1912391 h 4115487"/>
                <a:gd name="connsiteX30" fmla="*/ 35516 w 1531668"/>
                <a:gd name="connsiteY30" fmla="*/ 1431508 h 4115487"/>
                <a:gd name="connsiteX31" fmla="*/ 58082 w 1531668"/>
                <a:gd name="connsiteY31" fmla="*/ 1438366 h 4115487"/>
                <a:gd name="connsiteX32" fmla="*/ 1474239 w 1531668"/>
                <a:gd name="connsiteY32" fmla="*/ 2256754 h 4115487"/>
                <a:gd name="connsiteX33" fmla="*/ 1531668 w 1531668"/>
                <a:gd name="connsiteY33" fmla="*/ 2366482 h 4115487"/>
                <a:gd name="connsiteX34" fmla="*/ 1531668 w 1531668"/>
                <a:gd name="connsiteY34" fmla="*/ 2636884 h 4115487"/>
                <a:gd name="connsiteX35" fmla="*/ 1474239 w 1531668"/>
                <a:gd name="connsiteY35" fmla="*/ 2679991 h 4115487"/>
                <a:gd name="connsiteX36" fmla="*/ 58082 w 1531668"/>
                <a:gd name="connsiteY36" fmla="*/ 1861603 h 4115487"/>
                <a:gd name="connsiteX37" fmla="*/ 0 w 1531668"/>
                <a:gd name="connsiteY37" fmla="*/ 1752528 h 4115487"/>
                <a:gd name="connsiteX38" fmla="*/ 0 w 1531668"/>
                <a:gd name="connsiteY38" fmla="*/ 1481474 h 4115487"/>
                <a:gd name="connsiteX39" fmla="*/ 35516 w 1531668"/>
                <a:gd name="connsiteY39" fmla="*/ 1431508 h 4115487"/>
                <a:gd name="connsiteX40" fmla="*/ 35516 w 1531668"/>
                <a:gd name="connsiteY40" fmla="*/ 953378 h 4115487"/>
                <a:gd name="connsiteX41" fmla="*/ 58082 w 1531668"/>
                <a:gd name="connsiteY41" fmla="*/ 960236 h 4115487"/>
                <a:gd name="connsiteX42" fmla="*/ 1474239 w 1531668"/>
                <a:gd name="connsiteY42" fmla="*/ 1777971 h 4115487"/>
                <a:gd name="connsiteX43" fmla="*/ 1531668 w 1531668"/>
                <a:gd name="connsiteY43" fmla="*/ 1887699 h 4115487"/>
                <a:gd name="connsiteX44" fmla="*/ 1531668 w 1531668"/>
                <a:gd name="connsiteY44" fmla="*/ 2158100 h 4115487"/>
                <a:gd name="connsiteX45" fmla="*/ 1474239 w 1531668"/>
                <a:gd name="connsiteY45" fmla="*/ 2201861 h 4115487"/>
                <a:gd name="connsiteX46" fmla="*/ 58082 w 1531668"/>
                <a:gd name="connsiteY46" fmla="*/ 1382820 h 4115487"/>
                <a:gd name="connsiteX47" fmla="*/ 0 w 1531668"/>
                <a:gd name="connsiteY47" fmla="*/ 1273745 h 4115487"/>
                <a:gd name="connsiteX48" fmla="*/ 0 w 1531668"/>
                <a:gd name="connsiteY48" fmla="*/ 1003344 h 4115487"/>
                <a:gd name="connsiteX49" fmla="*/ 35516 w 1531668"/>
                <a:gd name="connsiteY49" fmla="*/ 953378 h 4115487"/>
                <a:gd name="connsiteX50" fmla="*/ 35516 w 1531668"/>
                <a:gd name="connsiteY50" fmla="*/ 478138 h 4115487"/>
                <a:gd name="connsiteX51" fmla="*/ 58082 w 1531668"/>
                <a:gd name="connsiteY51" fmla="*/ 484985 h 4115487"/>
                <a:gd name="connsiteX52" fmla="*/ 1474239 w 1531668"/>
                <a:gd name="connsiteY52" fmla="*/ 1303373 h 4115487"/>
                <a:gd name="connsiteX53" fmla="*/ 1531668 w 1531668"/>
                <a:gd name="connsiteY53" fmla="*/ 1412448 h 4115487"/>
                <a:gd name="connsiteX54" fmla="*/ 1531668 w 1531668"/>
                <a:gd name="connsiteY54" fmla="*/ 1682849 h 4115487"/>
                <a:gd name="connsiteX55" fmla="*/ 1474239 w 1531668"/>
                <a:gd name="connsiteY55" fmla="*/ 1726610 h 4115487"/>
                <a:gd name="connsiteX56" fmla="*/ 58082 w 1531668"/>
                <a:gd name="connsiteY56" fmla="*/ 908875 h 4115487"/>
                <a:gd name="connsiteX57" fmla="*/ 0 w 1531668"/>
                <a:gd name="connsiteY57" fmla="*/ 798494 h 4115487"/>
                <a:gd name="connsiteX58" fmla="*/ 0 w 1531668"/>
                <a:gd name="connsiteY58" fmla="*/ 528746 h 4115487"/>
                <a:gd name="connsiteX59" fmla="*/ 35516 w 1531668"/>
                <a:gd name="connsiteY59" fmla="*/ 478138 h 4115487"/>
                <a:gd name="connsiteX60" fmla="*/ 35516 w 1531668"/>
                <a:gd name="connsiteY60" fmla="*/ 2 h 4115487"/>
                <a:gd name="connsiteX61" fmla="*/ 58082 w 1531668"/>
                <a:gd name="connsiteY61" fmla="*/ 6846 h 4115487"/>
                <a:gd name="connsiteX62" fmla="*/ 1474239 w 1531668"/>
                <a:gd name="connsiteY62" fmla="*/ 825469 h 4115487"/>
                <a:gd name="connsiteX63" fmla="*/ 1531668 w 1531668"/>
                <a:gd name="connsiteY63" fmla="*/ 935141 h 4115487"/>
                <a:gd name="connsiteX64" fmla="*/ 1531668 w 1531668"/>
                <a:gd name="connsiteY64" fmla="*/ 1204751 h 4115487"/>
                <a:gd name="connsiteX65" fmla="*/ 1474239 w 1531668"/>
                <a:gd name="connsiteY65" fmla="*/ 1248490 h 4115487"/>
                <a:gd name="connsiteX66" fmla="*/ 58082 w 1531668"/>
                <a:gd name="connsiteY66" fmla="*/ 430519 h 4115487"/>
                <a:gd name="connsiteX67" fmla="*/ 0 w 1531668"/>
                <a:gd name="connsiteY67" fmla="*/ 320847 h 4115487"/>
                <a:gd name="connsiteX68" fmla="*/ 0 w 1531668"/>
                <a:gd name="connsiteY68" fmla="*/ 50584 h 4115487"/>
                <a:gd name="connsiteX69" fmla="*/ 35516 w 1531668"/>
                <a:gd name="connsiteY69" fmla="*/ 2 h 41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487">
                  <a:moveTo>
                    <a:pt x="17049" y="2866171"/>
                  </a:moveTo>
                  <a:cubicBezTo>
                    <a:pt x="27573" y="2858337"/>
                    <a:pt x="42093" y="2858174"/>
                    <a:pt x="58082" y="2867640"/>
                  </a:cubicBezTo>
                  <a:lnTo>
                    <a:pt x="1474239" y="3684957"/>
                  </a:lnTo>
                  <a:cubicBezTo>
                    <a:pt x="1505564" y="3703889"/>
                    <a:pt x="1531668" y="3752849"/>
                    <a:pt x="1531668" y="3794629"/>
                  </a:cubicBezTo>
                  <a:lnTo>
                    <a:pt x="1531668" y="4065545"/>
                  </a:lnTo>
                  <a:cubicBezTo>
                    <a:pt x="1531668" y="4107325"/>
                    <a:pt x="1505564" y="4126909"/>
                    <a:pt x="1474239" y="4108630"/>
                  </a:cubicBezTo>
                  <a:lnTo>
                    <a:pt x="58082" y="3290660"/>
                  </a:lnTo>
                  <a:cubicBezTo>
                    <a:pt x="26104" y="3272381"/>
                    <a:pt x="0" y="3223421"/>
                    <a:pt x="0" y="3180988"/>
                  </a:cubicBezTo>
                  <a:lnTo>
                    <a:pt x="0" y="2910725"/>
                  </a:lnTo>
                  <a:cubicBezTo>
                    <a:pt x="0" y="2889509"/>
                    <a:pt x="6526" y="2874005"/>
                    <a:pt x="17049" y="2866171"/>
                  </a:cubicBezTo>
                  <a:close/>
                  <a:moveTo>
                    <a:pt x="17049" y="2390920"/>
                  </a:moveTo>
                  <a:cubicBezTo>
                    <a:pt x="27573" y="2383086"/>
                    <a:pt x="42093" y="2382923"/>
                    <a:pt x="58082" y="2392389"/>
                  </a:cubicBezTo>
                  <a:lnTo>
                    <a:pt x="1474239" y="3210359"/>
                  </a:lnTo>
                  <a:cubicBezTo>
                    <a:pt x="1505564" y="3228638"/>
                    <a:pt x="1531668" y="3277598"/>
                    <a:pt x="1531668" y="3320031"/>
                  </a:cubicBezTo>
                  <a:lnTo>
                    <a:pt x="1531668" y="3590294"/>
                  </a:lnTo>
                  <a:cubicBezTo>
                    <a:pt x="1531668" y="3632727"/>
                    <a:pt x="1505564" y="3651658"/>
                    <a:pt x="1474239" y="3633380"/>
                  </a:cubicBezTo>
                  <a:lnTo>
                    <a:pt x="58082" y="2815409"/>
                  </a:lnTo>
                  <a:cubicBezTo>
                    <a:pt x="26104" y="2797131"/>
                    <a:pt x="0" y="2748170"/>
                    <a:pt x="0" y="2705737"/>
                  </a:cubicBezTo>
                  <a:lnTo>
                    <a:pt x="0" y="2435474"/>
                  </a:lnTo>
                  <a:cubicBezTo>
                    <a:pt x="0" y="2414258"/>
                    <a:pt x="6526" y="2398754"/>
                    <a:pt x="17049" y="2390920"/>
                  </a:cubicBezTo>
                  <a:close/>
                  <a:moveTo>
                    <a:pt x="17049" y="1912391"/>
                  </a:moveTo>
                  <a:cubicBezTo>
                    <a:pt x="27573" y="1904635"/>
                    <a:pt x="42093" y="1904471"/>
                    <a:pt x="58082" y="1913615"/>
                  </a:cubicBezTo>
                  <a:lnTo>
                    <a:pt x="1474239" y="2732003"/>
                  </a:lnTo>
                  <a:cubicBezTo>
                    <a:pt x="1505564" y="2750291"/>
                    <a:pt x="1531668" y="2799277"/>
                    <a:pt x="1531668" y="2841731"/>
                  </a:cubicBezTo>
                  <a:lnTo>
                    <a:pt x="1531668" y="3112133"/>
                  </a:lnTo>
                  <a:cubicBezTo>
                    <a:pt x="1531668" y="3153934"/>
                    <a:pt x="1505564" y="3173528"/>
                    <a:pt x="1474239" y="3155240"/>
                  </a:cubicBezTo>
                  <a:lnTo>
                    <a:pt x="58082" y="2336852"/>
                  </a:lnTo>
                  <a:cubicBezTo>
                    <a:pt x="26104" y="2318564"/>
                    <a:pt x="0" y="2269578"/>
                    <a:pt x="0" y="2227124"/>
                  </a:cubicBezTo>
                  <a:lnTo>
                    <a:pt x="0" y="1956723"/>
                  </a:lnTo>
                  <a:cubicBezTo>
                    <a:pt x="0" y="1935496"/>
                    <a:pt x="6526" y="1920147"/>
                    <a:pt x="17049" y="1912391"/>
                  </a:cubicBezTo>
                  <a:close/>
                  <a:moveTo>
                    <a:pt x="35516" y="1431508"/>
                  </a:moveTo>
                  <a:cubicBezTo>
                    <a:pt x="42460" y="1431590"/>
                    <a:pt x="50088" y="1433794"/>
                    <a:pt x="58082" y="1438366"/>
                  </a:cubicBezTo>
                  <a:lnTo>
                    <a:pt x="1474239" y="2256754"/>
                  </a:lnTo>
                  <a:cubicBezTo>
                    <a:pt x="1505564" y="2275042"/>
                    <a:pt x="1531668" y="2324028"/>
                    <a:pt x="1531668" y="2366482"/>
                  </a:cubicBezTo>
                  <a:lnTo>
                    <a:pt x="1531668" y="2636884"/>
                  </a:lnTo>
                  <a:cubicBezTo>
                    <a:pt x="1531668" y="2679338"/>
                    <a:pt x="1505564" y="2698279"/>
                    <a:pt x="1474239" y="2679991"/>
                  </a:cubicBezTo>
                  <a:lnTo>
                    <a:pt x="58082" y="1861603"/>
                  </a:lnTo>
                  <a:cubicBezTo>
                    <a:pt x="26104" y="1843315"/>
                    <a:pt x="0" y="1794329"/>
                    <a:pt x="0" y="1752528"/>
                  </a:cubicBezTo>
                  <a:lnTo>
                    <a:pt x="0" y="1481474"/>
                  </a:lnTo>
                  <a:cubicBezTo>
                    <a:pt x="0" y="1450123"/>
                    <a:pt x="14684" y="1431263"/>
                    <a:pt x="35516" y="1431508"/>
                  </a:cubicBezTo>
                  <a:close/>
                  <a:moveTo>
                    <a:pt x="35516" y="953378"/>
                  </a:moveTo>
                  <a:cubicBezTo>
                    <a:pt x="42460" y="953460"/>
                    <a:pt x="50088" y="955664"/>
                    <a:pt x="58082" y="960236"/>
                  </a:cubicBezTo>
                  <a:lnTo>
                    <a:pt x="1474239" y="1777971"/>
                  </a:lnTo>
                  <a:cubicBezTo>
                    <a:pt x="1505564" y="1796912"/>
                    <a:pt x="1531668" y="1845898"/>
                    <a:pt x="1531668" y="1887699"/>
                  </a:cubicBezTo>
                  <a:lnTo>
                    <a:pt x="1531668" y="2158100"/>
                  </a:lnTo>
                  <a:cubicBezTo>
                    <a:pt x="1531668" y="2200555"/>
                    <a:pt x="1505564" y="2220149"/>
                    <a:pt x="1474239" y="2201861"/>
                  </a:cubicBezTo>
                  <a:lnTo>
                    <a:pt x="58082" y="1382820"/>
                  </a:lnTo>
                  <a:cubicBezTo>
                    <a:pt x="26104" y="1364532"/>
                    <a:pt x="0" y="1315546"/>
                    <a:pt x="0" y="1273745"/>
                  </a:cubicBezTo>
                  <a:lnTo>
                    <a:pt x="0" y="1003344"/>
                  </a:lnTo>
                  <a:cubicBezTo>
                    <a:pt x="0" y="971993"/>
                    <a:pt x="14684" y="953133"/>
                    <a:pt x="35516" y="953378"/>
                  </a:cubicBezTo>
                  <a:close/>
                  <a:moveTo>
                    <a:pt x="35516" y="478138"/>
                  </a:moveTo>
                  <a:cubicBezTo>
                    <a:pt x="42460" y="478209"/>
                    <a:pt x="50088" y="480413"/>
                    <a:pt x="58082" y="484985"/>
                  </a:cubicBezTo>
                  <a:lnTo>
                    <a:pt x="1474239" y="1303373"/>
                  </a:lnTo>
                  <a:cubicBezTo>
                    <a:pt x="1505564" y="1321661"/>
                    <a:pt x="1531668" y="1370647"/>
                    <a:pt x="1531668" y="1412448"/>
                  </a:cubicBezTo>
                  <a:lnTo>
                    <a:pt x="1531668" y="1682849"/>
                  </a:lnTo>
                  <a:cubicBezTo>
                    <a:pt x="1531668" y="1725304"/>
                    <a:pt x="1505564" y="1744898"/>
                    <a:pt x="1474239" y="1726610"/>
                  </a:cubicBezTo>
                  <a:lnTo>
                    <a:pt x="58082" y="908875"/>
                  </a:lnTo>
                  <a:cubicBezTo>
                    <a:pt x="26104" y="890587"/>
                    <a:pt x="0" y="840948"/>
                    <a:pt x="0" y="798494"/>
                  </a:cubicBezTo>
                  <a:lnTo>
                    <a:pt x="0" y="528746"/>
                  </a:lnTo>
                  <a:cubicBezTo>
                    <a:pt x="0" y="496905"/>
                    <a:pt x="14684" y="477923"/>
                    <a:pt x="35516" y="478138"/>
                  </a:cubicBezTo>
                  <a:close/>
                  <a:moveTo>
                    <a:pt x="35516" y="2"/>
                  </a:moveTo>
                  <a:cubicBezTo>
                    <a:pt x="42460" y="73"/>
                    <a:pt x="50088" y="2276"/>
                    <a:pt x="58082" y="6846"/>
                  </a:cubicBezTo>
                  <a:lnTo>
                    <a:pt x="1474239" y="825469"/>
                  </a:lnTo>
                  <a:cubicBezTo>
                    <a:pt x="1505564" y="843748"/>
                    <a:pt x="1531668" y="892709"/>
                    <a:pt x="1531668" y="935141"/>
                  </a:cubicBezTo>
                  <a:lnTo>
                    <a:pt x="1531668" y="1204751"/>
                  </a:lnTo>
                  <a:cubicBezTo>
                    <a:pt x="1531668" y="1247837"/>
                    <a:pt x="1505564" y="1266768"/>
                    <a:pt x="1474239" y="1248490"/>
                  </a:cubicBezTo>
                  <a:lnTo>
                    <a:pt x="58082" y="430519"/>
                  </a:lnTo>
                  <a:cubicBezTo>
                    <a:pt x="26104" y="412241"/>
                    <a:pt x="0" y="362627"/>
                    <a:pt x="0" y="320847"/>
                  </a:cubicBezTo>
                  <a:lnTo>
                    <a:pt x="0" y="50584"/>
                  </a:lnTo>
                  <a:cubicBezTo>
                    <a:pt x="0" y="18760"/>
                    <a:pt x="14684" y="-212"/>
                    <a:pt x="35516" y="2"/>
                  </a:cubicBez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112" name="Freeform 106">
              <a:extLst>
                <a:ext uri="{FF2B5EF4-FFF2-40B4-BE49-F238E27FC236}">
                  <a16:creationId xmlns="" xmlns:a14="http://schemas.microsoft.com/office/drawing/2010/main" xmlns:p14="http://schemas.microsoft.com/office/powerpoint/2010/main" xmlns:a16="http://schemas.microsoft.com/office/drawing/2014/main" id="{4938D53D-84E0-4FB4-8DC9-FE9235848183}"/>
                </a:ext>
              </a:extLst>
            </p:cNvPr>
            <p:cNvSpPr>
              <a:spLocks noChangeArrowheads="1"/>
            </p:cNvSpPr>
            <p:nvPr/>
          </p:nvSpPr>
          <p:spPr bwMode="auto">
            <a:xfrm>
              <a:off x="13813319" y="5288564"/>
              <a:ext cx="1393413" cy="3919145"/>
            </a:xfrm>
            <a:custGeom>
              <a:avLst/>
              <a:gdLst>
                <a:gd name="connsiteX0" fmla="*/ 8566 w 1393413"/>
                <a:gd name="connsiteY0" fmla="*/ 2862465 h 3919145"/>
                <a:gd name="connsiteX1" fmla="*/ 29369 w 1393413"/>
                <a:gd name="connsiteY1" fmla="*/ 2863200 h 3919145"/>
                <a:gd name="connsiteX2" fmla="*/ 1364044 w 1393413"/>
                <a:gd name="connsiteY2" fmla="*/ 3634790 h 3919145"/>
                <a:gd name="connsiteX3" fmla="*/ 1393413 w 1393413"/>
                <a:gd name="connsiteY3" fmla="*/ 3690324 h 3919145"/>
                <a:gd name="connsiteX4" fmla="*/ 1393413 w 1393413"/>
                <a:gd name="connsiteY4" fmla="*/ 3893512 h 3919145"/>
                <a:gd name="connsiteX5" fmla="*/ 1364044 w 1393413"/>
                <a:gd name="connsiteY5" fmla="*/ 3915725 h 3919145"/>
                <a:gd name="connsiteX6" fmla="*/ 29369 w 1393413"/>
                <a:gd name="connsiteY6" fmla="*/ 3144134 h 3919145"/>
                <a:gd name="connsiteX7" fmla="*/ 0 w 1393413"/>
                <a:gd name="connsiteY7" fmla="*/ 3087948 h 3919145"/>
                <a:gd name="connsiteX8" fmla="*/ 0 w 1393413"/>
                <a:gd name="connsiteY8" fmla="*/ 2884760 h 3919145"/>
                <a:gd name="connsiteX9" fmla="*/ 8566 w 1393413"/>
                <a:gd name="connsiteY9" fmla="*/ 2862465 h 3919145"/>
                <a:gd name="connsiteX10" fmla="*/ 8566 w 1393413"/>
                <a:gd name="connsiteY10" fmla="*/ 2387540 h 3919145"/>
                <a:gd name="connsiteX11" fmla="*/ 29369 w 1393413"/>
                <a:gd name="connsiteY11" fmla="*/ 2387948 h 3919145"/>
                <a:gd name="connsiteX12" fmla="*/ 1364044 w 1393413"/>
                <a:gd name="connsiteY12" fmla="*/ 3159539 h 3919145"/>
                <a:gd name="connsiteX13" fmla="*/ 1393413 w 1393413"/>
                <a:gd name="connsiteY13" fmla="*/ 3215073 h 3919145"/>
                <a:gd name="connsiteX14" fmla="*/ 1393413 w 1393413"/>
                <a:gd name="connsiteY14" fmla="*/ 3418260 h 3919145"/>
                <a:gd name="connsiteX15" fmla="*/ 1364044 w 1393413"/>
                <a:gd name="connsiteY15" fmla="*/ 3440474 h 3919145"/>
                <a:gd name="connsiteX16" fmla="*/ 29369 w 1393413"/>
                <a:gd name="connsiteY16" fmla="*/ 2668883 h 3919145"/>
                <a:gd name="connsiteX17" fmla="*/ 0 w 1393413"/>
                <a:gd name="connsiteY17" fmla="*/ 2612696 h 3919145"/>
                <a:gd name="connsiteX18" fmla="*/ 0 w 1393413"/>
                <a:gd name="connsiteY18" fmla="*/ 2410162 h 3919145"/>
                <a:gd name="connsiteX19" fmla="*/ 8566 w 1393413"/>
                <a:gd name="connsiteY19" fmla="*/ 2387540 h 3919145"/>
                <a:gd name="connsiteX20" fmla="*/ 8566 w 1393413"/>
                <a:gd name="connsiteY20" fmla="*/ 1909813 h 3919145"/>
                <a:gd name="connsiteX21" fmla="*/ 29369 w 1393413"/>
                <a:gd name="connsiteY21" fmla="*/ 1910466 h 3919145"/>
                <a:gd name="connsiteX22" fmla="*/ 1364044 w 1393413"/>
                <a:gd name="connsiteY22" fmla="*/ 2681586 h 3919145"/>
                <a:gd name="connsiteX23" fmla="*/ 1393413 w 1393413"/>
                <a:gd name="connsiteY23" fmla="*/ 2737739 h 3919145"/>
                <a:gd name="connsiteX24" fmla="*/ 1393413 w 1393413"/>
                <a:gd name="connsiteY24" fmla="*/ 2940803 h 3919145"/>
                <a:gd name="connsiteX25" fmla="*/ 1364044 w 1393413"/>
                <a:gd name="connsiteY25" fmla="*/ 2962350 h 3919145"/>
                <a:gd name="connsiteX26" fmla="*/ 29369 w 1393413"/>
                <a:gd name="connsiteY26" fmla="*/ 2191229 h 3919145"/>
                <a:gd name="connsiteX27" fmla="*/ 0 w 1393413"/>
                <a:gd name="connsiteY27" fmla="*/ 2135730 h 3919145"/>
                <a:gd name="connsiteX28" fmla="*/ 0 w 1393413"/>
                <a:gd name="connsiteY28" fmla="*/ 1932666 h 3919145"/>
                <a:gd name="connsiteX29" fmla="*/ 8566 w 1393413"/>
                <a:gd name="connsiteY29" fmla="*/ 1909813 h 3919145"/>
                <a:gd name="connsiteX30" fmla="*/ 8566 w 1393413"/>
                <a:gd name="connsiteY30" fmla="*/ 1434156 h 3919145"/>
                <a:gd name="connsiteX31" fmla="*/ 29369 w 1393413"/>
                <a:gd name="connsiteY31" fmla="*/ 1434564 h 3919145"/>
                <a:gd name="connsiteX32" fmla="*/ 1364044 w 1393413"/>
                <a:gd name="connsiteY32" fmla="*/ 2205684 h 3919145"/>
                <a:gd name="connsiteX33" fmla="*/ 1393413 w 1393413"/>
                <a:gd name="connsiteY33" fmla="*/ 2261184 h 3919145"/>
                <a:gd name="connsiteX34" fmla="*/ 1393413 w 1393413"/>
                <a:gd name="connsiteY34" fmla="*/ 2464901 h 3919145"/>
                <a:gd name="connsiteX35" fmla="*/ 1364044 w 1393413"/>
                <a:gd name="connsiteY35" fmla="*/ 2486448 h 3919145"/>
                <a:gd name="connsiteX36" fmla="*/ 29369 w 1393413"/>
                <a:gd name="connsiteY36" fmla="*/ 1715327 h 3919145"/>
                <a:gd name="connsiteX37" fmla="*/ 0 w 1393413"/>
                <a:gd name="connsiteY37" fmla="*/ 1659828 h 3919145"/>
                <a:gd name="connsiteX38" fmla="*/ 0 w 1393413"/>
                <a:gd name="connsiteY38" fmla="*/ 1456764 h 3919145"/>
                <a:gd name="connsiteX39" fmla="*/ 8566 w 1393413"/>
                <a:gd name="connsiteY39" fmla="*/ 1434156 h 3919145"/>
                <a:gd name="connsiteX40" fmla="*/ 8566 w 1393413"/>
                <a:gd name="connsiteY40" fmla="*/ 956031 h 3919145"/>
                <a:gd name="connsiteX41" fmla="*/ 29369 w 1393413"/>
                <a:gd name="connsiteY41" fmla="*/ 956439 h 3919145"/>
                <a:gd name="connsiteX42" fmla="*/ 1364044 w 1393413"/>
                <a:gd name="connsiteY42" fmla="*/ 1727377 h 3919145"/>
                <a:gd name="connsiteX43" fmla="*/ 1393413 w 1393413"/>
                <a:gd name="connsiteY43" fmla="*/ 1783564 h 3919145"/>
                <a:gd name="connsiteX44" fmla="*/ 1393413 w 1393413"/>
                <a:gd name="connsiteY44" fmla="*/ 1986751 h 3919145"/>
                <a:gd name="connsiteX45" fmla="*/ 1364044 w 1393413"/>
                <a:gd name="connsiteY45" fmla="*/ 2008965 h 3919145"/>
                <a:gd name="connsiteX46" fmla="*/ 29369 w 1393413"/>
                <a:gd name="connsiteY46" fmla="*/ 1236721 h 3919145"/>
                <a:gd name="connsiteX47" fmla="*/ 0 w 1393413"/>
                <a:gd name="connsiteY47" fmla="*/ 1181841 h 3919145"/>
                <a:gd name="connsiteX48" fmla="*/ 0 w 1393413"/>
                <a:gd name="connsiteY48" fmla="*/ 978653 h 3919145"/>
                <a:gd name="connsiteX49" fmla="*/ 8566 w 1393413"/>
                <a:gd name="connsiteY49" fmla="*/ 956031 h 3919145"/>
                <a:gd name="connsiteX50" fmla="*/ 8566 w 1393413"/>
                <a:gd name="connsiteY50" fmla="*/ 480862 h 3919145"/>
                <a:gd name="connsiteX51" fmla="*/ 29369 w 1393413"/>
                <a:gd name="connsiteY51" fmla="*/ 481842 h 3919145"/>
                <a:gd name="connsiteX52" fmla="*/ 1364044 w 1393413"/>
                <a:gd name="connsiteY52" fmla="*/ 1252779 h 3919145"/>
                <a:gd name="connsiteX53" fmla="*/ 1393413 w 1393413"/>
                <a:gd name="connsiteY53" fmla="*/ 1308313 h 3919145"/>
                <a:gd name="connsiteX54" fmla="*/ 1393413 w 1393413"/>
                <a:gd name="connsiteY54" fmla="*/ 1511500 h 3919145"/>
                <a:gd name="connsiteX55" fmla="*/ 1364044 w 1393413"/>
                <a:gd name="connsiteY55" fmla="*/ 1533714 h 3919145"/>
                <a:gd name="connsiteX56" fmla="*/ 29369 w 1393413"/>
                <a:gd name="connsiteY56" fmla="*/ 762123 h 3919145"/>
                <a:gd name="connsiteX57" fmla="*/ 0 w 1393413"/>
                <a:gd name="connsiteY57" fmla="*/ 706590 h 3919145"/>
                <a:gd name="connsiteX58" fmla="*/ 0 w 1393413"/>
                <a:gd name="connsiteY58" fmla="*/ 503402 h 3919145"/>
                <a:gd name="connsiteX59" fmla="*/ 8566 w 1393413"/>
                <a:gd name="connsiteY59" fmla="*/ 480862 h 3919145"/>
                <a:gd name="connsiteX60" fmla="*/ 8566 w 1393413"/>
                <a:gd name="connsiteY60" fmla="*/ 2971 h 3919145"/>
                <a:gd name="connsiteX61" fmla="*/ 29369 w 1393413"/>
                <a:gd name="connsiteY61" fmla="*/ 3706 h 3919145"/>
                <a:gd name="connsiteX62" fmla="*/ 1364044 w 1393413"/>
                <a:gd name="connsiteY62" fmla="*/ 774826 h 3919145"/>
                <a:gd name="connsiteX63" fmla="*/ 1393413 w 1393413"/>
                <a:gd name="connsiteY63" fmla="*/ 830326 h 3919145"/>
                <a:gd name="connsiteX64" fmla="*/ 1393413 w 1393413"/>
                <a:gd name="connsiteY64" fmla="*/ 1033390 h 3919145"/>
                <a:gd name="connsiteX65" fmla="*/ 1364044 w 1393413"/>
                <a:gd name="connsiteY65" fmla="*/ 1055590 h 3919145"/>
                <a:gd name="connsiteX66" fmla="*/ 29369 w 1393413"/>
                <a:gd name="connsiteY66" fmla="*/ 283816 h 3919145"/>
                <a:gd name="connsiteX67" fmla="*/ 0 w 1393413"/>
                <a:gd name="connsiteY67" fmla="*/ 228317 h 3919145"/>
                <a:gd name="connsiteX68" fmla="*/ 0 w 1393413"/>
                <a:gd name="connsiteY68" fmla="*/ 25253 h 3919145"/>
                <a:gd name="connsiteX69" fmla="*/ 8566 w 1393413"/>
                <a:gd name="connsiteY69" fmla="*/ 2971 h 39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45">
                  <a:moveTo>
                    <a:pt x="8566" y="2862465"/>
                  </a:moveTo>
                  <a:cubicBezTo>
                    <a:pt x="13869" y="2858627"/>
                    <a:pt x="21211" y="2858627"/>
                    <a:pt x="29369" y="2863200"/>
                  </a:cubicBezTo>
                  <a:lnTo>
                    <a:pt x="1364044" y="3634790"/>
                  </a:lnTo>
                  <a:cubicBezTo>
                    <a:pt x="1380360" y="3643937"/>
                    <a:pt x="1393413" y="3668764"/>
                    <a:pt x="1393413" y="3690324"/>
                  </a:cubicBezTo>
                  <a:lnTo>
                    <a:pt x="1393413" y="3893512"/>
                  </a:lnTo>
                  <a:cubicBezTo>
                    <a:pt x="1393413" y="3915072"/>
                    <a:pt x="1380360" y="3924872"/>
                    <a:pt x="1364044" y="3915725"/>
                  </a:cubicBezTo>
                  <a:lnTo>
                    <a:pt x="29369" y="3144134"/>
                  </a:lnTo>
                  <a:cubicBezTo>
                    <a:pt x="13053" y="3134988"/>
                    <a:pt x="0" y="3109508"/>
                    <a:pt x="0" y="3087948"/>
                  </a:cubicBezTo>
                  <a:lnTo>
                    <a:pt x="0" y="2884760"/>
                  </a:lnTo>
                  <a:cubicBezTo>
                    <a:pt x="0" y="2873980"/>
                    <a:pt x="3263" y="2866303"/>
                    <a:pt x="8566" y="2862465"/>
                  </a:cubicBezTo>
                  <a:close/>
                  <a:moveTo>
                    <a:pt x="8566" y="2387540"/>
                  </a:moveTo>
                  <a:cubicBezTo>
                    <a:pt x="13869" y="2383538"/>
                    <a:pt x="21211" y="2383375"/>
                    <a:pt x="29369" y="2387948"/>
                  </a:cubicBezTo>
                  <a:lnTo>
                    <a:pt x="1364044" y="3159539"/>
                  </a:lnTo>
                  <a:cubicBezTo>
                    <a:pt x="1380360" y="3168686"/>
                    <a:pt x="1393413" y="3194166"/>
                    <a:pt x="1393413" y="3215073"/>
                  </a:cubicBezTo>
                  <a:lnTo>
                    <a:pt x="1393413" y="3418260"/>
                  </a:lnTo>
                  <a:cubicBezTo>
                    <a:pt x="1393413" y="3439821"/>
                    <a:pt x="1380360" y="3449621"/>
                    <a:pt x="1364044" y="3440474"/>
                  </a:cubicBezTo>
                  <a:lnTo>
                    <a:pt x="29369" y="2668883"/>
                  </a:lnTo>
                  <a:cubicBezTo>
                    <a:pt x="13053" y="2659083"/>
                    <a:pt x="0" y="2634256"/>
                    <a:pt x="0" y="2612696"/>
                  </a:cubicBezTo>
                  <a:lnTo>
                    <a:pt x="0" y="2410162"/>
                  </a:lnTo>
                  <a:cubicBezTo>
                    <a:pt x="0" y="2399382"/>
                    <a:pt x="3263" y="2391542"/>
                    <a:pt x="8566" y="2387540"/>
                  </a:cubicBezTo>
                  <a:close/>
                  <a:moveTo>
                    <a:pt x="8566" y="1909813"/>
                  </a:moveTo>
                  <a:cubicBezTo>
                    <a:pt x="13869" y="1905732"/>
                    <a:pt x="21211" y="1905569"/>
                    <a:pt x="29369" y="1910466"/>
                  </a:cubicBezTo>
                  <a:lnTo>
                    <a:pt x="1364044" y="2681586"/>
                  </a:lnTo>
                  <a:cubicBezTo>
                    <a:pt x="1380360" y="2690727"/>
                    <a:pt x="1393413" y="2716192"/>
                    <a:pt x="1393413" y="2737739"/>
                  </a:cubicBezTo>
                  <a:lnTo>
                    <a:pt x="1393413" y="2940803"/>
                  </a:lnTo>
                  <a:cubicBezTo>
                    <a:pt x="1393413" y="2962350"/>
                    <a:pt x="1380360" y="2971491"/>
                    <a:pt x="1364044" y="2962350"/>
                  </a:cubicBezTo>
                  <a:lnTo>
                    <a:pt x="29369" y="2191229"/>
                  </a:lnTo>
                  <a:cubicBezTo>
                    <a:pt x="13053" y="2182088"/>
                    <a:pt x="0" y="2157277"/>
                    <a:pt x="0" y="2135730"/>
                  </a:cubicBezTo>
                  <a:lnTo>
                    <a:pt x="0" y="1932666"/>
                  </a:lnTo>
                  <a:cubicBezTo>
                    <a:pt x="0" y="1921892"/>
                    <a:pt x="3263" y="1913894"/>
                    <a:pt x="8566" y="1909813"/>
                  </a:cubicBezTo>
                  <a:close/>
                  <a:moveTo>
                    <a:pt x="8566" y="1434156"/>
                  </a:moveTo>
                  <a:cubicBezTo>
                    <a:pt x="13869" y="1430157"/>
                    <a:pt x="21211" y="1429993"/>
                    <a:pt x="29369" y="1434564"/>
                  </a:cubicBezTo>
                  <a:lnTo>
                    <a:pt x="1364044" y="2205684"/>
                  </a:lnTo>
                  <a:cubicBezTo>
                    <a:pt x="1380360" y="2214825"/>
                    <a:pt x="1393413" y="2240290"/>
                    <a:pt x="1393413" y="2261184"/>
                  </a:cubicBezTo>
                  <a:lnTo>
                    <a:pt x="1393413" y="2464901"/>
                  </a:lnTo>
                  <a:cubicBezTo>
                    <a:pt x="1393413" y="2486448"/>
                    <a:pt x="1380360" y="2496242"/>
                    <a:pt x="1364044" y="2486448"/>
                  </a:cubicBezTo>
                  <a:lnTo>
                    <a:pt x="29369" y="1715327"/>
                  </a:lnTo>
                  <a:cubicBezTo>
                    <a:pt x="13053" y="1706186"/>
                    <a:pt x="0" y="1681375"/>
                    <a:pt x="0" y="1659828"/>
                  </a:cubicBezTo>
                  <a:lnTo>
                    <a:pt x="0" y="1456764"/>
                  </a:lnTo>
                  <a:cubicBezTo>
                    <a:pt x="0" y="1445990"/>
                    <a:pt x="3263" y="1438155"/>
                    <a:pt x="8566" y="1434156"/>
                  </a:cubicBezTo>
                  <a:close/>
                  <a:moveTo>
                    <a:pt x="8566" y="956031"/>
                  </a:moveTo>
                  <a:cubicBezTo>
                    <a:pt x="13869" y="952029"/>
                    <a:pt x="21211" y="951866"/>
                    <a:pt x="29369" y="956439"/>
                  </a:cubicBezTo>
                  <a:lnTo>
                    <a:pt x="1364044" y="1727377"/>
                  </a:lnTo>
                  <a:cubicBezTo>
                    <a:pt x="1380360" y="1737177"/>
                    <a:pt x="1393413" y="1762004"/>
                    <a:pt x="1393413" y="1783564"/>
                  </a:cubicBezTo>
                  <a:lnTo>
                    <a:pt x="1393413" y="1986751"/>
                  </a:lnTo>
                  <a:cubicBezTo>
                    <a:pt x="1393413" y="2008311"/>
                    <a:pt x="1380360" y="2018111"/>
                    <a:pt x="1364044" y="2008965"/>
                  </a:cubicBezTo>
                  <a:lnTo>
                    <a:pt x="29369" y="1236721"/>
                  </a:lnTo>
                  <a:cubicBezTo>
                    <a:pt x="13053" y="1227574"/>
                    <a:pt x="0" y="1203401"/>
                    <a:pt x="0" y="1181841"/>
                  </a:cubicBezTo>
                  <a:lnTo>
                    <a:pt x="0" y="978653"/>
                  </a:lnTo>
                  <a:cubicBezTo>
                    <a:pt x="0" y="967873"/>
                    <a:pt x="3263" y="960033"/>
                    <a:pt x="8566" y="956031"/>
                  </a:cubicBezTo>
                  <a:close/>
                  <a:moveTo>
                    <a:pt x="8566" y="480862"/>
                  </a:moveTo>
                  <a:cubicBezTo>
                    <a:pt x="13869" y="476942"/>
                    <a:pt x="21211" y="476942"/>
                    <a:pt x="29369" y="481842"/>
                  </a:cubicBezTo>
                  <a:lnTo>
                    <a:pt x="1364044" y="1252779"/>
                  </a:lnTo>
                  <a:cubicBezTo>
                    <a:pt x="1380360" y="1261926"/>
                    <a:pt x="1393413" y="1286753"/>
                    <a:pt x="1393413" y="1308313"/>
                  </a:cubicBezTo>
                  <a:lnTo>
                    <a:pt x="1393413" y="1511500"/>
                  </a:lnTo>
                  <a:cubicBezTo>
                    <a:pt x="1393413" y="1533060"/>
                    <a:pt x="1380360" y="1542860"/>
                    <a:pt x="1364044" y="1533714"/>
                  </a:cubicBezTo>
                  <a:lnTo>
                    <a:pt x="29369" y="762123"/>
                  </a:lnTo>
                  <a:cubicBezTo>
                    <a:pt x="13053" y="753630"/>
                    <a:pt x="0" y="728150"/>
                    <a:pt x="0" y="706590"/>
                  </a:cubicBezTo>
                  <a:lnTo>
                    <a:pt x="0" y="503402"/>
                  </a:lnTo>
                  <a:cubicBezTo>
                    <a:pt x="0" y="492622"/>
                    <a:pt x="3263" y="484782"/>
                    <a:pt x="8566" y="480862"/>
                  </a:cubicBezTo>
                  <a:close/>
                  <a:moveTo>
                    <a:pt x="8566" y="2971"/>
                  </a:moveTo>
                  <a:cubicBezTo>
                    <a:pt x="13869" y="-1028"/>
                    <a:pt x="21211" y="-1191"/>
                    <a:pt x="29369" y="3706"/>
                  </a:cubicBezTo>
                  <a:lnTo>
                    <a:pt x="1364044" y="774826"/>
                  </a:lnTo>
                  <a:cubicBezTo>
                    <a:pt x="1380360" y="783967"/>
                    <a:pt x="1393413" y="808779"/>
                    <a:pt x="1393413" y="830326"/>
                  </a:cubicBezTo>
                  <a:lnTo>
                    <a:pt x="1393413" y="1033390"/>
                  </a:lnTo>
                  <a:cubicBezTo>
                    <a:pt x="1393413" y="1054937"/>
                    <a:pt x="1380360" y="1064731"/>
                    <a:pt x="1364044" y="1055590"/>
                  </a:cubicBezTo>
                  <a:lnTo>
                    <a:pt x="29369" y="283816"/>
                  </a:lnTo>
                  <a:cubicBezTo>
                    <a:pt x="13053" y="274675"/>
                    <a:pt x="0" y="249864"/>
                    <a:pt x="0" y="228317"/>
                  </a:cubicBezTo>
                  <a:lnTo>
                    <a:pt x="0" y="25253"/>
                  </a:lnTo>
                  <a:cubicBezTo>
                    <a:pt x="0" y="14806"/>
                    <a:pt x="3263" y="6971"/>
                    <a:pt x="8566" y="2971"/>
                  </a:cubicBezTo>
                  <a:close/>
                </a:path>
              </a:pathLst>
            </a:custGeom>
            <a:solidFill>
              <a:schemeClr val="accent3">
                <a:lumMod val="40000"/>
                <a:lumOff val="6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13" name="Freeform 239">
              <a:extLst>
                <a:ext uri="{FF2B5EF4-FFF2-40B4-BE49-F238E27FC236}">
                  <a16:creationId xmlns="" xmlns:a14="http://schemas.microsoft.com/office/drawing/2010/main" xmlns:p14="http://schemas.microsoft.com/office/powerpoint/2010/main" xmlns:a16="http://schemas.microsoft.com/office/drawing/2014/main" id="{8B22C5F6-4A54-4A40-90BE-C72D34DD56B4}"/>
                </a:ext>
              </a:extLst>
            </p:cNvPr>
            <p:cNvSpPr>
              <a:spLocks noChangeArrowheads="1"/>
            </p:cNvSpPr>
            <p:nvPr/>
          </p:nvSpPr>
          <p:spPr bwMode="auto">
            <a:xfrm>
              <a:off x="14205039" y="8450809"/>
              <a:ext cx="123852" cy="181460"/>
            </a:xfrm>
            <a:custGeom>
              <a:avLst/>
              <a:gdLst>
                <a:gd name="T0" fmla="*/ 189 w 190"/>
                <a:gd name="T1" fmla="*/ 193 h 279"/>
                <a:gd name="T2" fmla="*/ 189 w 190"/>
                <a:gd name="T3" fmla="*/ 193 h 279"/>
                <a:gd name="T4" fmla="*/ 95 w 190"/>
                <a:gd name="T5" fmla="*/ 248 h 279"/>
                <a:gd name="T6" fmla="*/ 95 w 190"/>
                <a:gd name="T7" fmla="*/ 248 h 279"/>
                <a:gd name="T8" fmla="*/ 0 w 190"/>
                <a:gd name="T9" fmla="*/ 84 h 279"/>
                <a:gd name="T10" fmla="*/ 0 w 190"/>
                <a:gd name="T11" fmla="*/ 84 h 279"/>
                <a:gd name="T12" fmla="*/ 95 w 190"/>
                <a:gd name="T13" fmla="*/ 30 h 279"/>
                <a:gd name="T14" fmla="*/ 95 w 190"/>
                <a:gd name="T15" fmla="*/ 30 h 279"/>
                <a:gd name="T16" fmla="*/ 189 w 190"/>
                <a:gd name="T17" fmla="*/ 1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3"/>
                  </a:moveTo>
                  <a:lnTo>
                    <a:pt x="189" y="193"/>
                  </a:lnTo>
                  <a:cubicBezTo>
                    <a:pt x="189" y="254"/>
                    <a:pt x="147" y="278"/>
                    <a:pt x="95" y="248"/>
                  </a:cubicBezTo>
                  <a:lnTo>
                    <a:pt x="95" y="248"/>
                  </a:lnTo>
                  <a:cubicBezTo>
                    <a:pt x="42" y="218"/>
                    <a:pt x="0" y="145"/>
                    <a:pt x="0" y="84"/>
                  </a:cubicBezTo>
                  <a:lnTo>
                    <a:pt x="0" y="84"/>
                  </a:lnTo>
                  <a:cubicBezTo>
                    <a:pt x="0" y="24"/>
                    <a:pt x="42" y="0"/>
                    <a:pt x="95" y="30"/>
                  </a:cubicBezTo>
                  <a:lnTo>
                    <a:pt x="95" y="30"/>
                  </a:lnTo>
                  <a:cubicBezTo>
                    <a:pt x="147" y="60"/>
                    <a:pt x="189" y="133"/>
                    <a:pt x="189" y="193"/>
                  </a:cubicBezTo>
                </a:path>
              </a:pathLst>
            </a:custGeom>
            <a:solidFill>
              <a:schemeClr val="accent3">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114" name="Freeform 244">
              <a:extLst>
                <a:ext uri="{FF2B5EF4-FFF2-40B4-BE49-F238E27FC236}">
                  <a16:creationId xmlns="" xmlns:a14="http://schemas.microsoft.com/office/drawing/2010/main" xmlns:p14="http://schemas.microsoft.com/office/powerpoint/2010/main" xmlns:a16="http://schemas.microsoft.com/office/drawing/2014/main" id="{4737C2BA-EF4B-4B31-839F-FF8F32CBE444}"/>
                </a:ext>
              </a:extLst>
            </p:cNvPr>
            <p:cNvSpPr>
              <a:spLocks noChangeArrowheads="1"/>
            </p:cNvSpPr>
            <p:nvPr/>
          </p:nvSpPr>
          <p:spPr bwMode="auto">
            <a:xfrm>
              <a:off x="12839776" y="8453689"/>
              <a:ext cx="385961" cy="457967"/>
            </a:xfrm>
            <a:custGeom>
              <a:avLst/>
              <a:gdLst>
                <a:gd name="T0" fmla="*/ 36 w 591"/>
                <a:gd name="T1" fmla="*/ 701 h 702"/>
                <a:gd name="T2" fmla="*/ 36 w 591"/>
                <a:gd name="T3" fmla="*/ 701 h 702"/>
                <a:gd name="T4" fmla="*/ 9 w 591"/>
                <a:gd name="T5" fmla="*/ 685 h 702"/>
                <a:gd name="T6" fmla="*/ 9 w 591"/>
                <a:gd name="T7" fmla="*/ 685 h 702"/>
                <a:gd name="T8" fmla="*/ 20 w 591"/>
                <a:gd name="T9" fmla="*/ 642 h 702"/>
                <a:gd name="T10" fmla="*/ 448 w 591"/>
                <a:gd name="T11" fmla="*/ 394 h 702"/>
                <a:gd name="T12" fmla="*/ 448 w 591"/>
                <a:gd name="T13" fmla="*/ 394 h 702"/>
                <a:gd name="T14" fmla="*/ 527 w 591"/>
                <a:gd name="T15" fmla="*/ 258 h 702"/>
                <a:gd name="T16" fmla="*/ 527 w 591"/>
                <a:gd name="T17" fmla="*/ 32 h 702"/>
                <a:gd name="T18" fmla="*/ 527 w 591"/>
                <a:gd name="T19" fmla="*/ 32 h 702"/>
                <a:gd name="T20" fmla="*/ 558 w 591"/>
                <a:gd name="T21" fmla="*/ 0 h 702"/>
                <a:gd name="T22" fmla="*/ 558 w 591"/>
                <a:gd name="T23" fmla="*/ 0 h 702"/>
                <a:gd name="T24" fmla="*/ 590 w 591"/>
                <a:gd name="T25" fmla="*/ 32 h 702"/>
                <a:gd name="T26" fmla="*/ 590 w 591"/>
                <a:gd name="T27" fmla="*/ 258 h 702"/>
                <a:gd name="T28" fmla="*/ 590 w 591"/>
                <a:gd name="T29" fmla="*/ 258 h 702"/>
                <a:gd name="T30" fmla="*/ 480 w 591"/>
                <a:gd name="T31" fmla="*/ 450 h 702"/>
                <a:gd name="T32" fmla="*/ 51 w 591"/>
                <a:gd name="T33" fmla="*/ 697 h 702"/>
                <a:gd name="T34" fmla="*/ 51 w 591"/>
                <a:gd name="T35" fmla="*/ 697 h 702"/>
                <a:gd name="T36" fmla="*/ 36 w 591"/>
                <a:gd name="T3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702">
                  <a:moveTo>
                    <a:pt x="36" y="701"/>
                  </a:moveTo>
                  <a:lnTo>
                    <a:pt x="36" y="701"/>
                  </a:lnTo>
                  <a:cubicBezTo>
                    <a:pt x="25" y="701"/>
                    <a:pt x="15" y="696"/>
                    <a:pt x="9" y="685"/>
                  </a:cubicBezTo>
                  <a:lnTo>
                    <a:pt x="9" y="685"/>
                  </a:lnTo>
                  <a:cubicBezTo>
                    <a:pt x="0" y="671"/>
                    <a:pt x="5" y="651"/>
                    <a:pt x="20" y="642"/>
                  </a:cubicBezTo>
                  <a:lnTo>
                    <a:pt x="448" y="394"/>
                  </a:lnTo>
                  <a:lnTo>
                    <a:pt x="448" y="394"/>
                  </a:lnTo>
                  <a:cubicBezTo>
                    <a:pt x="496" y="367"/>
                    <a:pt x="527" y="315"/>
                    <a:pt x="527" y="258"/>
                  </a:cubicBezTo>
                  <a:lnTo>
                    <a:pt x="527" y="32"/>
                  </a:lnTo>
                  <a:lnTo>
                    <a:pt x="527" y="32"/>
                  </a:lnTo>
                  <a:cubicBezTo>
                    <a:pt x="527" y="14"/>
                    <a:pt x="541" y="0"/>
                    <a:pt x="558" y="0"/>
                  </a:cubicBezTo>
                  <a:lnTo>
                    <a:pt x="558" y="0"/>
                  </a:lnTo>
                  <a:cubicBezTo>
                    <a:pt x="576" y="0"/>
                    <a:pt x="590" y="14"/>
                    <a:pt x="590" y="32"/>
                  </a:cubicBezTo>
                  <a:lnTo>
                    <a:pt x="590" y="258"/>
                  </a:lnTo>
                  <a:lnTo>
                    <a:pt x="590" y="258"/>
                  </a:lnTo>
                  <a:cubicBezTo>
                    <a:pt x="590" y="337"/>
                    <a:pt x="548" y="410"/>
                    <a:pt x="480" y="450"/>
                  </a:cubicBezTo>
                  <a:lnTo>
                    <a:pt x="51" y="697"/>
                  </a:lnTo>
                  <a:lnTo>
                    <a:pt x="51" y="697"/>
                  </a:lnTo>
                  <a:cubicBezTo>
                    <a:pt x="47" y="700"/>
                    <a:pt x="41" y="701"/>
                    <a:pt x="36" y="701"/>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15" name="Freeform 109">
              <a:extLst>
                <a:ext uri="{FF2B5EF4-FFF2-40B4-BE49-F238E27FC236}">
                  <a16:creationId xmlns="" xmlns:a14="http://schemas.microsoft.com/office/drawing/2010/main" xmlns:p14="http://schemas.microsoft.com/office/powerpoint/2010/main" xmlns:a16="http://schemas.microsoft.com/office/drawing/2014/main" id="{FF0E67D9-7015-45E6-9C48-B4AE02C1D756}"/>
                </a:ext>
              </a:extLst>
            </p:cNvPr>
            <p:cNvSpPr>
              <a:spLocks noChangeArrowheads="1"/>
            </p:cNvSpPr>
            <p:nvPr/>
          </p:nvSpPr>
          <p:spPr bwMode="auto">
            <a:xfrm>
              <a:off x="12531582" y="8795716"/>
              <a:ext cx="419875" cy="337071"/>
            </a:xfrm>
            <a:custGeom>
              <a:avLst/>
              <a:gdLst>
                <a:gd name="connsiteX0" fmla="*/ 336695 w 419875"/>
                <a:gd name="connsiteY0" fmla="*/ 165 h 337071"/>
                <a:gd name="connsiteX1" fmla="*/ 360038 w 419875"/>
                <a:gd name="connsiteY1" fmla="*/ 8178 h 337071"/>
                <a:gd name="connsiteX2" fmla="*/ 419875 w 419875"/>
                <a:gd name="connsiteY2" fmla="*/ 112840 h 337071"/>
                <a:gd name="connsiteX3" fmla="*/ 402152 w 419875"/>
                <a:gd name="connsiteY3" fmla="*/ 152006 h 337071"/>
                <a:gd name="connsiteX4" fmla="*/ 401299 w 419875"/>
                <a:gd name="connsiteY4" fmla="*/ 152176 h 337071"/>
                <a:gd name="connsiteX5" fmla="*/ 402591 w 419875"/>
                <a:gd name="connsiteY5" fmla="*/ 154433 h 337071"/>
                <a:gd name="connsiteX6" fmla="*/ 84687 w 419875"/>
                <a:gd name="connsiteY6" fmla="*/ 337071 h 337071"/>
                <a:gd name="connsiteX7" fmla="*/ 0 w 419875"/>
                <a:gd name="connsiteY7" fmla="*/ 189128 h 337071"/>
                <a:gd name="connsiteX8" fmla="*/ 312901 w 419875"/>
                <a:gd name="connsiteY8" fmla="*/ 9364 h 337071"/>
                <a:gd name="connsiteX9" fmla="*/ 317681 w 419875"/>
                <a:gd name="connsiteY9" fmla="*/ 3926 h 337071"/>
                <a:gd name="connsiteX10" fmla="*/ 336695 w 419875"/>
                <a:gd name="connsiteY10" fmla="*/ 165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75" h="337071">
                  <a:moveTo>
                    <a:pt x="336695" y="165"/>
                  </a:moveTo>
                  <a:cubicBezTo>
                    <a:pt x="343860" y="819"/>
                    <a:pt x="351746" y="3436"/>
                    <a:pt x="360038" y="8178"/>
                  </a:cubicBezTo>
                  <a:cubicBezTo>
                    <a:pt x="393209" y="27802"/>
                    <a:pt x="419875" y="74246"/>
                    <a:pt x="419875" y="112840"/>
                  </a:cubicBezTo>
                  <a:cubicBezTo>
                    <a:pt x="419875" y="132137"/>
                    <a:pt x="413046" y="145710"/>
                    <a:pt x="402152" y="152006"/>
                  </a:cubicBezTo>
                  <a:lnTo>
                    <a:pt x="401299" y="152176"/>
                  </a:lnTo>
                  <a:lnTo>
                    <a:pt x="402591" y="154433"/>
                  </a:lnTo>
                  <a:lnTo>
                    <a:pt x="84687" y="337071"/>
                  </a:lnTo>
                  <a:lnTo>
                    <a:pt x="0" y="189128"/>
                  </a:lnTo>
                  <a:lnTo>
                    <a:pt x="312901" y="9364"/>
                  </a:lnTo>
                  <a:lnTo>
                    <a:pt x="317681" y="3926"/>
                  </a:lnTo>
                  <a:cubicBezTo>
                    <a:pt x="323088" y="819"/>
                    <a:pt x="329531" y="-489"/>
                    <a:pt x="336695" y="165"/>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16" name="Freeform 248">
              <a:extLst>
                <a:ext uri="{FF2B5EF4-FFF2-40B4-BE49-F238E27FC236}">
                  <a16:creationId xmlns="" xmlns:a14="http://schemas.microsoft.com/office/drawing/2010/main" xmlns:p14="http://schemas.microsoft.com/office/powerpoint/2010/main" xmlns:a16="http://schemas.microsoft.com/office/drawing/2014/main" id="{917B7F85-F97E-475C-AC0E-18029E6B8376}"/>
                </a:ext>
              </a:extLst>
            </p:cNvPr>
            <p:cNvSpPr>
              <a:spLocks noChangeArrowheads="1"/>
            </p:cNvSpPr>
            <p:nvPr/>
          </p:nvSpPr>
          <p:spPr bwMode="auto">
            <a:xfrm>
              <a:off x="12583428" y="8891496"/>
              <a:ext cx="192981" cy="210261"/>
            </a:xfrm>
            <a:custGeom>
              <a:avLst/>
              <a:gdLst>
                <a:gd name="T0" fmla="*/ 0 w 296"/>
                <a:gd name="T1" fmla="*/ 94 h 321"/>
                <a:gd name="T2" fmla="*/ 166 w 296"/>
                <a:gd name="T3" fmla="*/ 0 h 321"/>
                <a:gd name="T4" fmla="*/ 166 w 296"/>
                <a:gd name="T5" fmla="*/ 0 h 321"/>
                <a:gd name="T6" fmla="*/ 295 w 296"/>
                <a:gd name="T7" fmla="*/ 225 h 321"/>
                <a:gd name="T8" fmla="*/ 130 w 296"/>
                <a:gd name="T9" fmla="*/ 320 h 321"/>
                <a:gd name="T10" fmla="*/ 130 w 296"/>
                <a:gd name="T11" fmla="*/ 320 h 321"/>
                <a:gd name="T12" fmla="*/ 0 w 296"/>
                <a:gd name="T13" fmla="*/ 94 h 321"/>
              </a:gdLst>
              <a:ahLst/>
              <a:cxnLst>
                <a:cxn ang="0">
                  <a:pos x="T0" y="T1"/>
                </a:cxn>
                <a:cxn ang="0">
                  <a:pos x="T2" y="T3"/>
                </a:cxn>
                <a:cxn ang="0">
                  <a:pos x="T4" y="T5"/>
                </a:cxn>
                <a:cxn ang="0">
                  <a:pos x="T6" y="T7"/>
                </a:cxn>
                <a:cxn ang="0">
                  <a:pos x="T8" y="T9"/>
                </a:cxn>
                <a:cxn ang="0">
                  <a:pos x="T10" y="T11"/>
                </a:cxn>
                <a:cxn ang="0">
                  <a:pos x="T12" y="T13"/>
                </a:cxn>
              </a:cxnLst>
              <a:rect l="0" t="0" r="r" b="b"/>
              <a:pathLst>
                <a:path w="296" h="321">
                  <a:moveTo>
                    <a:pt x="0" y="94"/>
                  </a:moveTo>
                  <a:lnTo>
                    <a:pt x="166" y="0"/>
                  </a:lnTo>
                  <a:lnTo>
                    <a:pt x="166" y="0"/>
                  </a:lnTo>
                  <a:cubicBezTo>
                    <a:pt x="234" y="49"/>
                    <a:pt x="288" y="142"/>
                    <a:pt x="295" y="225"/>
                  </a:cubicBezTo>
                  <a:lnTo>
                    <a:pt x="130" y="320"/>
                  </a:lnTo>
                  <a:lnTo>
                    <a:pt x="130" y="320"/>
                  </a:lnTo>
                  <a:cubicBezTo>
                    <a:pt x="61" y="271"/>
                    <a:pt x="8" y="178"/>
                    <a:pt x="0" y="94"/>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17" name="Freeform 111">
              <a:extLst>
                <a:ext uri="{FF2B5EF4-FFF2-40B4-BE49-F238E27FC236}">
                  <a16:creationId xmlns="" xmlns:a14="http://schemas.microsoft.com/office/drawing/2010/main" xmlns:p14="http://schemas.microsoft.com/office/powerpoint/2010/main" xmlns:a16="http://schemas.microsoft.com/office/drawing/2014/main" id="{AFE11CA0-36C7-4E52-9AF3-2F3E3D37B99A}"/>
                </a:ext>
              </a:extLst>
            </p:cNvPr>
            <p:cNvSpPr>
              <a:spLocks noChangeArrowheads="1"/>
            </p:cNvSpPr>
            <p:nvPr/>
          </p:nvSpPr>
          <p:spPr bwMode="auto">
            <a:xfrm>
              <a:off x="12062093" y="8897850"/>
              <a:ext cx="664694" cy="534489"/>
            </a:xfrm>
            <a:custGeom>
              <a:avLst/>
              <a:gdLst>
                <a:gd name="connsiteX0" fmla="*/ 529456 w 664694"/>
                <a:gd name="connsiteY0" fmla="*/ 258 h 534489"/>
                <a:gd name="connsiteX1" fmla="*/ 567746 w 664694"/>
                <a:gd name="connsiteY1" fmla="*/ 13403 h 534489"/>
                <a:gd name="connsiteX2" fmla="*/ 664694 w 664694"/>
                <a:gd name="connsiteY2" fmla="*/ 182181 h 534489"/>
                <a:gd name="connsiteX3" fmla="*/ 636035 w 664694"/>
                <a:gd name="connsiteY3" fmla="*/ 245147 h 534489"/>
                <a:gd name="connsiteX4" fmla="*/ 634414 w 664694"/>
                <a:gd name="connsiteY4" fmla="*/ 245472 h 534489"/>
                <a:gd name="connsiteX5" fmla="*/ 635894 w 664694"/>
                <a:gd name="connsiteY5" fmla="*/ 248052 h 534489"/>
                <a:gd name="connsiteX6" fmla="*/ 136962 w 664694"/>
                <a:gd name="connsiteY6" fmla="*/ 534489 h 534489"/>
                <a:gd name="connsiteX7" fmla="*/ 0 w 664694"/>
                <a:gd name="connsiteY7" fmla="*/ 295138 h 534489"/>
                <a:gd name="connsiteX8" fmla="*/ 495326 w 664694"/>
                <a:gd name="connsiteY8" fmla="*/ 9749 h 534489"/>
                <a:gd name="connsiteX9" fmla="*/ 498229 w 664694"/>
                <a:gd name="connsiteY9" fmla="*/ 6479 h 534489"/>
                <a:gd name="connsiteX10" fmla="*/ 529456 w 664694"/>
                <a:gd name="connsiteY10" fmla="*/ 258 h 5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694" h="534489">
                  <a:moveTo>
                    <a:pt x="529456" y="258"/>
                  </a:moveTo>
                  <a:cubicBezTo>
                    <a:pt x="541216" y="1307"/>
                    <a:pt x="554154" y="5583"/>
                    <a:pt x="567746" y="13403"/>
                  </a:cubicBezTo>
                  <a:cubicBezTo>
                    <a:pt x="621460" y="44683"/>
                    <a:pt x="664694" y="120274"/>
                    <a:pt x="664694" y="182181"/>
                  </a:cubicBezTo>
                  <a:cubicBezTo>
                    <a:pt x="664694" y="213135"/>
                    <a:pt x="653722" y="234965"/>
                    <a:pt x="636035" y="245147"/>
                  </a:cubicBezTo>
                  <a:lnTo>
                    <a:pt x="634414" y="245472"/>
                  </a:lnTo>
                  <a:lnTo>
                    <a:pt x="635894" y="248052"/>
                  </a:lnTo>
                  <a:lnTo>
                    <a:pt x="136962" y="534489"/>
                  </a:lnTo>
                  <a:lnTo>
                    <a:pt x="0" y="295138"/>
                  </a:lnTo>
                  <a:lnTo>
                    <a:pt x="495326" y="9749"/>
                  </a:lnTo>
                  <a:lnTo>
                    <a:pt x="498229" y="6479"/>
                  </a:lnTo>
                  <a:cubicBezTo>
                    <a:pt x="507113" y="1388"/>
                    <a:pt x="517696" y="-791"/>
                    <a:pt x="529456" y="258"/>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18" name="Freeform 251">
              <a:extLst>
                <a:ext uri="{FF2B5EF4-FFF2-40B4-BE49-F238E27FC236}">
                  <a16:creationId xmlns="" xmlns:a14="http://schemas.microsoft.com/office/drawing/2010/main" xmlns:p14="http://schemas.microsoft.com/office/powerpoint/2010/main" xmlns:a16="http://schemas.microsoft.com/office/drawing/2014/main" id="{5E25F124-550E-4870-86B1-4D433C55B7BA}"/>
                </a:ext>
              </a:extLst>
            </p:cNvPr>
            <p:cNvSpPr>
              <a:spLocks noChangeArrowheads="1"/>
            </p:cNvSpPr>
            <p:nvPr/>
          </p:nvSpPr>
          <p:spPr bwMode="auto">
            <a:xfrm>
              <a:off x="7914458" y="8591945"/>
              <a:ext cx="6529645" cy="3770315"/>
            </a:xfrm>
            <a:custGeom>
              <a:avLst/>
              <a:gdLst>
                <a:gd name="T0" fmla="*/ 5539 w 9996"/>
                <a:gd name="T1" fmla="*/ 5684 h 5773"/>
                <a:gd name="T2" fmla="*/ 152 w 9996"/>
                <a:gd name="T3" fmla="*/ 2574 h 5773"/>
                <a:gd name="T4" fmla="*/ 152 w 9996"/>
                <a:gd name="T5" fmla="*/ 2574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4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4"/>
                  </a:moveTo>
                  <a:lnTo>
                    <a:pt x="152" y="2574"/>
                  </a:lnTo>
                  <a:lnTo>
                    <a:pt x="152" y="2574"/>
                  </a:lnTo>
                  <a:cubicBezTo>
                    <a:pt x="0" y="2486"/>
                    <a:pt x="19" y="2332"/>
                    <a:pt x="195" y="2230"/>
                  </a:cubicBezTo>
                  <a:lnTo>
                    <a:pt x="3863" y="113"/>
                  </a:lnTo>
                  <a:lnTo>
                    <a:pt x="3863" y="113"/>
                  </a:lnTo>
                  <a:cubicBezTo>
                    <a:pt x="4039" y="12"/>
                    <a:pt x="4305" y="0"/>
                    <a:pt x="4457" y="89"/>
                  </a:cubicBezTo>
                  <a:lnTo>
                    <a:pt x="9843" y="3199"/>
                  </a:lnTo>
                  <a:lnTo>
                    <a:pt x="9843" y="3199"/>
                  </a:lnTo>
                  <a:cubicBezTo>
                    <a:pt x="9995" y="3287"/>
                    <a:pt x="9977" y="3441"/>
                    <a:pt x="9800" y="3542"/>
                  </a:cubicBezTo>
                  <a:lnTo>
                    <a:pt x="6133" y="5659"/>
                  </a:lnTo>
                  <a:lnTo>
                    <a:pt x="6133" y="5659"/>
                  </a:lnTo>
                  <a:cubicBezTo>
                    <a:pt x="5957" y="5761"/>
                    <a:pt x="5691" y="5772"/>
                    <a:pt x="5539" y="568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19" name="Freeform 252">
              <a:extLst>
                <a:ext uri="{FF2B5EF4-FFF2-40B4-BE49-F238E27FC236}">
                  <a16:creationId xmlns="" xmlns:a14="http://schemas.microsoft.com/office/drawing/2010/main" xmlns:p14="http://schemas.microsoft.com/office/powerpoint/2010/main" xmlns:a16="http://schemas.microsoft.com/office/drawing/2014/main" id="{FB91C520-9E05-405E-ADB9-8A401C1BC086}"/>
                </a:ext>
              </a:extLst>
            </p:cNvPr>
            <p:cNvSpPr>
              <a:spLocks noChangeArrowheads="1"/>
            </p:cNvSpPr>
            <p:nvPr/>
          </p:nvSpPr>
          <p:spPr bwMode="auto">
            <a:xfrm>
              <a:off x="11684774" y="11763157"/>
              <a:ext cx="720076" cy="443567"/>
            </a:xfrm>
            <a:custGeom>
              <a:avLst/>
              <a:gdLst>
                <a:gd name="T0" fmla="*/ 1066 w 1103"/>
                <a:gd name="T1" fmla="*/ 678 h 679"/>
                <a:gd name="T2" fmla="*/ 1066 w 1103"/>
                <a:gd name="T3" fmla="*/ 678 h 679"/>
                <a:gd name="T4" fmla="*/ 1050 w 1103"/>
                <a:gd name="T5" fmla="*/ 673 h 679"/>
                <a:gd name="T6" fmla="*/ 20 w 1103"/>
                <a:gd name="T7" fmla="*/ 63 h 679"/>
                <a:gd name="T8" fmla="*/ 20 w 1103"/>
                <a:gd name="T9" fmla="*/ 63 h 679"/>
                <a:gd name="T10" fmla="*/ 9 w 1103"/>
                <a:gd name="T11" fmla="*/ 20 h 679"/>
                <a:gd name="T12" fmla="*/ 9 w 1103"/>
                <a:gd name="T13" fmla="*/ 20 h 679"/>
                <a:gd name="T14" fmla="*/ 52 w 1103"/>
                <a:gd name="T15" fmla="*/ 9 h 679"/>
                <a:gd name="T16" fmla="*/ 1082 w 1103"/>
                <a:gd name="T17" fmla="*/ 619 h 679"/>
                <a:gd name="T18" fmla="*/ 1082 w 1103"/>
                <a:gd name="T19" fmla="*/ 619 h 679"/>
                <a:gd name="T20" fmla="*/ 1093 w 1103"/>
                <a:gd name="T21" fmla="*/ 662 h 679"/>
                <a:gd name="T22" fmla="*/ 1093 w 1103"/>
                <a:gd name="T23" fmla="*/ 662 h 679"/>
                <a:gd name="T24" fmla="*/ 1066 w 1103"/>
                <a:gd name="T25" fmla="*/ 67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3" h="679">
                  <a:moveTo>
                    <a:pt x="1066" y="678"/>
                  </a:moveTo>
                  <a:lnTo>
                    <a:pt x="1066" y="678"/>
                  </a:lnTo>
                  <a:cubicBezTo>
                    <a:pt x="1060" y="678"/>
                    <a:pt x="1054" y="677"/>
                    <a:pt x="1050" y="673"/>
                  </a:cubicBezTo>
                  <a:lnTo>
                    <a:pt x="20" y="63"/>
                  </a:lnTo>
                  <a:lnTo>
                    <a:pt x="20" y="63"/>
                  </a:lnTo>
                  <a:cubicBezTo>
                    <a:pt x="5" y="54"/>
                    <a:pt x="0" y="35"/>
                    <a:pt x="9" y="20"/>
                  </a:cubicBezTo>
                  <a:lnTo>
                    <a:pt x="9" y="20"/>
                  </a:lnTo>
                  <a:cubicBezTo>
                    <a:pt x="17" y="4"/>
                    <a:pt x="37" y="0"/>
                    <a:pt x="52" y="9"/>
                  </a:cubicBezTo>
                  <a:lnTo>
                    <a:pt x="1082" y="619"/>
                  </a:lnTo>
                  <a:lnTo>
                    <a:pt x="1082" y="619"/>
                  </a:lnTo>
                  <a:cubicBezTo>
                    <a:pt x="1097" y="628"/>
                    <a:pt x="1102" y="648"/>
                    <a:pt x="1093" y="662"/>
                  </a:cubicBezTo>
                  <a:lnTo>
                    <a:pt x="1093" y="662"/>
                  </a:lnTo>
                  <a:cubicBezTo>
                    <a:pt x="1087" y="672"/>
                    <a:pt x="1076" y="678"/>
                    <a:pt x="1066" y="678"/>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20" name="Freeform 253">
              <a:extLst>
                <a:ext uri="{FF2B5EF4-FFF2-40B4-BE49-F238E27FC236}">
                  <a16:creationId xmlns="" xmlns:a14="http://schemas.microsoft.com/office/drawing/2010/main" xmlns:p14="http://schemas.microsoft.com/office/powerpoint/2010/main" xmlns:a16="http://schemas.microsoft.com/office/drawing/2014/main" id="{9ACC88F8-1DE0-45F2-BD0B-46F7A7A793F7}"/>
                </a:ext>
              </a:extLst>
            </p:cNvPr>
            <p:cNvSpPr>
              <a:spLocks noChangeArrowheads="1"/>
            </p:cNvSpPr>
            <p:nvPr/>
          </p:nvSpPr>
          <p:spPr bwMode="auto">
            <a:xfrm>
              <a:off x="7946141" y="8387443"/>
              <a:ext cx="6469159" cy="3660865"/>
            </a:xfrm>
            <a:custGeom>
              <a:avLst/>
              <a:gdLst>
                <a:gd name="T0" fmla="*/ 9899 w 9903"/>
                <a:gd name="T1" fmla="*/ 2930 h 5606"/>
                <a:gd name="T2" fmla="*/ 9162 w 9903"/>
                <a:gd name="T3" fmla="*/ 2833 h 5606"/>
                <a:gd name="T4" fmla="*/ 4410 w 9903"/>
                <a:gd name="T5" fmla="*/ 88 h 5606"/>
                <a:gd name="T6" fmla="*/ 4410 w 9903"/>
                <a:gd name="T7" fmla="*/ 88 h 5606"/>
                <a:gd name="T8" fmla="*/ 3816 w 9903"/>
                <a:gd name="T9" fmla="*/ 113 h 5606"/>
                <a:gd name="T10" fmla="*/ 448 w 9903"/>
                <a:gd name="T11" fmla="*/ 2057 h 5606"/>
                <a:gd name="T12" fmla="*/ 2 w 9903"/>
                <a:gd name="T13" fmla="*/ 1998 h 5606"/>
                <a:gd name="T14" fmla="*/ 2 w 9903"/>
                <a:gd name="T15" fmla="*/ 2251 h 5606"/>
                <a:gd name="T16" fmla="*/ 3 w 9903"/>
                <a:gd name="T17" fmla="*/ 2251 h 5606"/>
                <a:gd name="T18" fmla="*/ 3 w 9903"/>
                <a:gd name="T19" fmla="*/ 2251 h 5606"/>
                <a:gd name="T20" fmla="*/ 105 w 9903"/>
                <a:gd name="T21" fmla="*/ 2407 h 5606"/>
                <a:gd name="T22" fmla="*/ 5492 w 9903"/>
                <a:gd name="T23" fmla="*/ 5517 h 5606"/>
                <a:gd name="T24" fmla="*/ 5492 w 9903"/>
                <a:gd name="T25" fmla="*/ 5517 h 5606"/>
                <a:gd name="T26" fmla="*/ 6086 w 9903"/>
                <a:gd name="T27" fmla="*/ 5492 h 5606"/>
                <a:gd name="T28" fmla="*/ 9753 w 9903"/>
                <a:gd name="T29" fmla="*/ 3376 h 5606"/>
                <a:gd name="T30" fmla="*/ 9753 w 9903"/>
                <a:gd name="T31" fmla="*/ 3376 h 5606"/>
                <a:gd name="T32" fmla="*/ 9899 w 9903"/>
                <a:gd name="T33" fmla="*/ 3175 h 5606"/>
                <a:gd name="T34" fmla="*/ 9899 w 9903"/>
                <a:gd name="T35" fmla="*/ 2930 h 5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03" h="5606">
                  <a:moveTo>
                    <a:pt x="9899" y="2930"/>
                  </a:moveTo>
                  <a:lnTo>
                    <a:pt x="9162" y="2833"/>
                  </a:lnTo>
                  <a:lnTo>
                    <a:pt x="4410" y="88"/>
                  </a:lnTo>
                  <a:lnTo>
                    <a:pt x="4410" y="88"/>
                  </a:lnTo>
                  <a:cubicBezTo>
                    <a:pt x="4258" y="0"/>
                    <a:pt x="3992" y="11"/>
                    <a:pt x="3816" y="113"/>
                  </a:cubicBezTo>
                  <a:lnTo>
                    <a:pt x="448" y="2057"/>
                  </a:lnTo>
                  <a:lnTo>
                    <a:pt x="2" y="1998"/>
                  </a:lnTo>
                  <a:lnTo>
                    <a:pt x="2" y="2251"/>
                  </a:lnTo>
                  <a:lnTo>
                    <a:pt x="3" y="2251"/>
                  </a:lnTo>
                  <a:lnTo>
                    <a:pt x="3" y="2251"/>
                  </a:lnTo>
                  <a:cubicBezTo>
                    <a:pt x="0" y="2309"/>
                    <a:pt x="34" y="2365"/>
                    <a:pt x="105" y="2407"/>
                  </a:cubicBezTo>
                  <a:lnTo>
                    <a:pt x="5492" y="5517"/>
                  </a:lnTo>
                  <a:lnTo>
                    <a:pt x="5492" y="5517"/>
                  </a:lnTo>
                  <a:cubicBezTo>
                    <a:pt x="5644" y="5605"/>
                    <a:pt x="5910" y="5594"/>
                    <a:pt x="6086" y="5492"/>
                  </a:cubicBezTo>
                  <a:lnTo>
                    <a:pt x="9753" y="3376"/>
                  </a:lnTo>
                  <a:lnTo>
                    <a:pt x="9753" y="3376"/>
                  </a:lnTo>
                  <a:cubicBezTo>
                    <a:pt x="9852" y="3318"/>
                    <a:pt x="9902" y="3245"/>
                    <a:pt x="9899" y="3175"/>
                  </a:cubicBezTo>
                  <a:lnTo>
                    <a:pt x="9899" y="2930"/>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21" name="Freeform 115">
              <a:extLst>
                <a:ext uri="{FF2B5EF4-FFF2-40B4-BE49-F238E27FC236}">
                  <a16:creationId xmlns="" xmlns:a14="http://schemas.microsoft.com/office/drawing/2010/main" xmlns:p14="http://schemas.microsoft.com/office/powerpoint/2010/main" xmlns:a16="http://schemas.microsoft.com/office/drawing/2014/main" id="{EA7771D0-A1C7-47F5-8FC7-E45EB0E728B2}"/>
                </a:ext>
              </a:extLst>
            </p:cNvPr>
            <p:cNvSpPr>
              <a:spLocks noChangeArrowheads="1"/>
            </p:cNvSpPr>
            <p:nvPr/>
          </p:nvSpPr>
          <p:spPr bwMode="auto">
            <a:xfrm>
              <a:off x="7947447" y="9041271"/>
              <a:ext cx="4131276" cy="2988361"/>
            </a:xfrm>
            <a:custGeom>
              <a:avLst/>
              <a:gdLst>
                <a:gd name="connsiteX0" fmla="*/ 1486371 w 4131276"/>
                <a:gd name="connsiteY0" fmla="*/ 0 h 2988361"/>
                <a:gd name="connsiteX1" fmla="*/ 3911194 w 4131276"/>
                <a:gd name="connsiteY1" fmla="*/ 0 h 2988361"/>
                <a:gd name="connsiteX2" fmla="*/ 4131276 w 4131276"/>
                <a:gd name="connsiteY2" fmla="*/ 127360 h 2988361"/>
                <a:gd name="connsiteX3" fmla="*/ 3785806 w 4131276"/>
                <a:gd name="connsiteY3" fmla="*/ 2987408 h 2988361"/>
                <a:gd name="connsiteX4" fmla="*/ 3585315 w 4131276"/>
                <a:gd name="connsiteY4" fmla="*/ 2949527 h 2988361"/>
                <a:gd name="connsiteX5" fmla="*/ 67266 w 4131276"/>
                <a:gd name="connsiteY5" fmla="*/ 918298 h 2988361"/>
                <a:gd name="connsiteX6" fmla="*/ 653 w 4131276"/>
                <a:gd name="connsiteY6" fmla="*/ 816410 h 2988361"/>
                <a:gd name="connsiteX7" fmla="*/ 0 w 4131276"/>
                <a:gd name="connsiteY7" fmla="*/ 816410 h 2988361"/>
                <a:gd name="connsiteX8" fmla="*/ 0 w 4131276"/>
                <a:gd name="connsiteY8" fmla="*/ 651169 h 2988361"/>
                <a:gd name="connsiteX9" fmla="*/ 6 w 4131276"/>
                <a:gd name="connsiteY9" fmla="*/ 651170 h 2988361"/>
                <a:gd name="connsiteX10" fmla="*/ 6 w 4131276"/>
                <a:gd name="connsiteY10" fmla="*/ 650949 h 2988361"/>
                <a:gd name="connsiteX11" fmla="*/ 130532 w 4131276"/>
                <a:gd name="connsiteY11" fmla="*/ 667859 h 2988361"/>
                <a:gd name="connsiteX12" fmla="*/ 130532 w 4131276"/>
                <a:gd name="connsiteY12" fmla="*/ 668438 h 2988361"/>
                <a:gd name="connsiteX13" fmla="*/ 291266 w 4131276"/>
                <a:gd name="connsiteY13" fmla="*/ 689703 h 298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1276" h="2988361">
                  <a:moveTo>
                    <a:pt x="1486371" y="0"/>
                  </a:moveTo>
                  <a:lnTo>
                    <a:pt x="3911194" y="0"/>
                  </a:lnTo>
                  <a:lnTo>
                    <a:pt x="4131276" y="127360"/>
                  </a:lnTo>
                  <a:lnTo>
                    <a:pt x="3785806" y="2987408"/>
                  </a:lnTo>
                  <a:cubicBezTo>
                    <a:pt x="3711357" y="2991980"/>
                    <a:pt x="3638213" y="2980223"/>
                    <a:pt x="3585315" y="2949527"/>
                  </a:cubicBezTo>
                  <a:lnTo>
                    <a:pt x="67266" y="918298"/>
                  </a:lnTo>
                  <a:cubicBezTo>
                    <a:pt x="20898" y="890867"/>
                    <a:pt x="-1306" y="854292"/>
                    <a:pt x="653" y="816410"/>
                  </a:cubicBezTo>
                  <a:lnTo>
                    <a:pt x="0" y="816410"/>
                  </a:lnTo>
                  <a:lnTo>
                    <a:pt x="0" y="651169"/>
                  </a:lnTo>
                  <a:lnTo>
                    <a:pt x="6" y="651170"/>
                  </a:lnTo>
                  <a:lnTo>
                    <a:pt x="6" y="650949"/>
                  </a:lnTo>
                  <a:lnTo>
                    <a:pt x="130532" y="667859"/>
                  </a:lnTo>
                  <a:lnTo>
                    <a:pt x="130532" y="668438"/>
                  </a:lnTo>
                  <a:lnTo>
                    <a:pt x="291266" y="689703"/>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22" name="Freeform 256">
              <a:extLst>
                <a:ext uri="{FF2B5EF4-FFF2-40B4-BE49-F238E27FC236}">
                  <a16:creationId xmlns="" xmlns:a14="http://schemas.microsoft.com/office/drawing/2010/main" xmlns:p14="http://schemas.microsoft.com/office/powerpoint/2010/main" xmlns:a16="http://schemas.microsoft.com/office/drawing/2014/main" id="{21467080-B712-4E79-AC5D-0C7098211ED6}"/>
                </a:ext>
              </a:extLst>
            </p:cNvPr>
            <p:cNvSpPr>
              <a:spLocks noChangeArrowheads="1"/>
            </p:cNvSpPr>
            <p:nvPr/>
          </p:nvSpPr>
          <p:spPr bwMode="auto">
            <a:xfrm>
              <a:off x="11566681" y="11619141"/>
              <a:ext cx="331234" cy="426285"/>
            </a:xfrm>
            <a:custGeom>
              <a:avLst/>
              <a:gdLst>
                <a:gd name="T0" fmla="*/ 0 w 506"/>
                <a:gd name="T1" fmla="*/ 595 h 651"/>
                <a:gd name="T2" fmla="*/ 0 w 506"/>
                <a:gd name="T3" fmla="*/ 595 h 651"/>
                <a:gd name="T4" fmla="*/ 505 w 506"/>
                <a:gd name="T5" fmla="*/ 564 h 651"/>
                <a:gd name="T6" fmla="*/ 505 w 506"/>
                <a:gd name="T7" fmla="*/ 0 h 651"/>
                <a:gd name="T8" fmla="*/ 0 w 506"/>
                <a:gd name="T9" fmla="*/ 0 h 651"/>
                <a:gd name="T10" fmla="*/ 0 w 506"/>
                <a:gd name="T11" fmla="*/ 595 h 651"/>
              </a:gdLst>
              <a:ahLst/>
              <a:cxnLst>
                <a:cxn ang="0">
                  <a:pos x="T0" y="T1"/>
                </a:cxn>
                <a:cxn ang="0">
                  <a:pos x="T2" y="T3"/>
                </a:cxn>
                <a:cxn ang="0">
                  <a:pos x="T4" y="T5"/>
                </a:cxn>
                <a:cxn ang="0">
                  <a:pos x="T6" y="T7"/>
                </a:cxn>
                <a:cxn ang="0">
                  <a:pos x="T8" y="T9"/>
                </a:cxn>
                <a:cxn ang="0">
                  <a:pos x="T10" y="T11"/>
                </a:cxn>
              </a:cxnLst>
              <a:rect l="0" t="0" r="r" b="b"/>
              <a:pathLst>
                <a:path w="506" h="651">
                  <a:moveTo>
                    <a:pt x="0" y="595"/>
                  </a:moveTo>
                  <a:lnTo>
                    <a:pt x="0" y="595"/>
                  </a:lnTo>
                  <a:cubicBezTo>
                    <a:pt x="145" y="650"/>
                    <a:pt x="351" y="638"/>
                    <a:pt x="505" y="564"/>
                  </a:cubicBezTo>
                  <a:lnTo>
                    <a:pt x="505" y="0"/>
                  </a:lnTo>
                  <a:lnTo>
                    <a:pt x="0" y="0"/>
                  </a:lnTo>
                  <a:lnTo>
                    <a:pt x="0" y="595"/>
                  </a:ln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23" name="Freeform 257">
              <a:extLst>
                <a:ext uri="{FF2B5EF4-FFF2-40B4-BE49-F238E27FC236}">
                  <a16:creationId xmlns="" xmlns:a14="http://schemas.microsoft.com/office/drawing/2010/main" xmlns:p14="http://schemas.microsoft.com/office/powerpoint/2010/main" xmlns:a16="http://schemas.microsoft.com/office/drawing/2014/main" id="{A10C9AC6-BE6B-4E8D-AFF1-96502C5E41AD}"/>
                </a:ext>
              </a:extLst>
            </p:cNvPr>
            <p:cNvSpPr>
              <a:spLocks noChangeArrowheads="1"/>
            </p:cNvSpPr>
            <p:nvPr/>
          </p:nvSpPr>
          <p:spPr bwMode="auto">
            <a:xfrm>
              <a:off x="7914458" y="8113815"/>
              <a:ext cx="6529645" cy="3770315"/>
            </a:xfrm>
            <a:custGeom>
              <a:avLst/>
              <a:gdLst>
                <a:gd name="T0" fmla="*/ 5539 w 9996"/>
                <a:gd name="T1" fmla="*/ 5683 h 5773"/>
                <a:gd name="T2" fmla="*/ 152 w 9996"/>
                <a:gd name="T3" fmla="*/ 2573 h 5773"/>
                <a:gd name="T4" fmla="*/ 152 w 9996"/>
                <a:gd name="T5" fmla="*/ 2573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3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3"/>
                  </a:moveTo>
                  <a:lnTo>
                    <a:pt x="152" y="2573"/>
                  </a:lnTo>
                  <a:lnTo>
                    <a:pt x="152" y="2573"/>
                  </a:lnTo>
                  <a:cubicBezTo>
                    <a:pt x="0" y="2485"/>
                    <a:pt x="19" y="2332"/>
                    <a:pt x="195" y="2230"/>
                  </a:cubicBezTo>
                  <a:lnTo>
                    <a:pt x="3863" y="113"/>
                  </a:lnTo>
                  <a:lnTo>
                    <a:pt x="3863" y="113"/>
                  </a:lnTo>
                  <a:cubicBezTo>
                    <a:pt x="4039" y="11"/>
                    <a:pt x="4305" y="0"/>
                    <a:pt x="4457" y="89"/>
                  </a:cubicBezTo>
                  <a:lnTo>
                    <a:pt x="9843" y="3199"/>
                  </a:lnTo>
                  <a:lnTo>
                    <a:pt x="9843" y="3199"/>
                  </a:lnTo>
                  <a:cubicBezTo>
                    <a:pt x="9995" y="3287"/>
                    <a:pt x="9977" y="3441"/>
                    <a:pt x="9800" y="3542"/>
                  </a:cubicBezTo>
                  <a:lnTo>
                    <a:pt x="6133" y="5659"/>
                  </a:lnTo>
                  <a:lnTo>
                    <a:pt x="6133" y="5659"/>
                  </a:lnTo>
                  <a:cubicBezTo>
                    <a:pt x="5957" y="5760"/>
                    <a:pt x="5691" y="5772"/>
                    <a:pt x="5539" y="5683"/>
                  </a:cubicBezTo>
                </a:path>
              </a:pathLst>
            </a:custGeom>
            <a:solidFill>
              <a:schemeClr val="accent2">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124" name="Freeform 258">
              <a:extLst>
                <a:ext uri="{FF2B5EF4-FFF2-40B4-BE49-F238E27FC236}">
                  <a16:creationId xmlns="" xmlns:a14="http://schemas.microsoft.com/office/drawing/2010/main" xmlns:p14="http://schemas.microsoft.com/office/powerpoint/2010/main" xmlns:a16="http://schemas.microsoft.com/office/drawing/2014/main" id="{AF457365-77F7-428F-A835-C05044A56872}"/>
                </a:ext>
              </a:extLst>
            </p:cNvPr>
            <p:cNvSpPr>
              <a:spLocks noChangeArrowheads="1"/>
            </p:cNvSpPr>
            <p:nvPr/>
          </p:nvSpPr>
          <p:spPr bwMode="auto">
            <a:xfrm>
              <a:off x="7937502" y="9666297"/>
              <a:ext cx="6489320" cy="2217833"/>
            </a:xfrm>
            <a:custGeom>
              <a:avLst/>
              <a:gdLst>
                <a:gd name="T0" fmla="*/ 9766 w 9933"/>
                <a:gd name="T1" fmla="*/ 1072 h 3395"/>
                <a:gd name="T2" fmla="*/ 6099 w 9933"/>
                <a:gd name="T3" fmla="*/ 3189 h 3395"/>
                <a:gd name="T4" fmla="*/ 6099 w 9933"/>
                <a:gd name="T5" fmla="*/ 3189 h 3395"/>
                <a:gd name="T6" fmla="*/ 5505 w 9933"/>
                <a:gd name="T7" fmla="*/ 3213 h 3395"/>
                <a:gd name="T8" fmla="*/ 118 w 9933"/>
                <a:gd name="T9" fmla="*/ 103 h 3395"/>
                <a:gd name="T10" fmla="*/ 118 w 9933"/>
                <a:gd name="T11" fmla="*/ 103 h 3395"/>
                <a:gd name="T12" fmla="*/ 24 w 9933"/>
                <a:gd name="T13" fmla="*/ 0 h 3395"/>
                <a:gd name="T14" fmla="*/ 24 w 9933"/>
                <a:gd name="T15" fmla="*/ 0 h 3395"/>
                <a:gd name="T16" fmla="*/ 118 w 9933"/>
                <a:gd name="T17" fmla="*/ 195 h 3395"/>
                <a:gd name="T18" fmla="*/ 5505 w 9933"/>
                <a:gd name="T19" fmla="*/ 3305 h 3395"/>
                <a:gd name="T20" fmla="*/ 5505 w 9933"/>
                <a:gd name="T21" fmla="*/ 3305 h 3395"/>
                <a:gd name="T22" fmla="*/ 6099 w 9933"/>
                <a:gd name="T23" fmla="*/ 3281 h 3395"/>
                <a:gd name="T24" fmla="*/ 9766 w 9933"/>
                <a:gd name="T25" fmla="*/ 1164 h 3395"/>
                <a:gd name="T26" fmla="*/ 9766 w 9933"/>
                <a:gd name="T27" fmla="*/ 1164 h 3395"/>
                <a:gd name="T28" fmla="*/ 9904 w 9933"/>
                <a:gd name="T29" fmla="*/ 924 h 3395"/>
                <a:gd name="T30" fmla="*/ 9904 w 9933"/>
                <a:gd name="T31" fmla="*/ 924 h 3395"/>
                <a:gd name="T32" fmla="*/ 9766 w 9933"/>
                <a:gd name="T33" fmla="*/ 1072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3" h="3395">
                  <a:moveTo>
                    <a:pt x="9766" y="1072"/>
                  </a:moveTo>
                  <a:lnTo>
                    <a:pt x="6099" y="3189"/>
                  </a:lnTo>
                  <a:lnTo>
                    <a:pt x="6099" y="3189"/>
                  </a:lnTo>
                  <a:cubicBezTo>
                    <a:pt x="5923" y="3290"/>
                    <a:pt x="5657" y="3301"/>
                    <a:pt x="5505" y="3213"/>
                  </a:cubicBezTo>
                  <a:lnTo>
                    <a:pt x="118" y="103"/>
                  </a:lnTo>
                  <a:lnTo>
                    <a:pt x="118" y="103"/>
                  </a:lnTo>
                  <a:cubicBezTo>
                    <a:pt x="68" y="74"/>
                    <a:pt x="37" y="39"/>
                    <a:pt x="24" y="0"/>
                  </a:cubicBezTo>
                  <a:lnTo>
                    <a:pt x="24" y="0"/>
                  </a:lnTo>
                  <a:cubicBezTo>
                    <a:pt x="0" y="72"/>
                    <a:pt x="30" y="144"/>
                    <a:pt x="118" y="195"/>
                  </a:cubicBezTo>
                  <a:lnTo>
                    <a:pt x="5505" y="3305"/>
                  </a:lnTo>
                  <a:lnTo>
                    <a:pt x="5505" y="3305"/>
                  </a:lnTo>
                  <a:cubicBezTo>
                    <a:pt x="5657" y="3394"/>
                    <a:pt x="5923" y="3382"/>
                    <a:pt x="6099" y="3281"/>
                  </a:cubicBezTo>
                  <a:lnTo>
                    <a:pt x="9766" y="1164"/>
                  </a:lnTo>
                  <a:lnTo>
                    <a:pt x="9766" y="1164"/>
                  </a:lnTo>
                  <a:cubicBezTo>
                    <a:pt x="9885" y="1096"/>
                    <a:pt x="9932" y="1004"/>
                    <a:pt x="9904" y="924"/>
                  </a:cubicBezTo>
                  <a:lnTo>
                    <a:pt x="9904" y="924"/>
                  </a:lnTo>
                  <a:cubicBezTo>
                    <a:pt x="9887" y="977"/>
                    <a:pt x="9840" y="1029"/>
                    <a:pt x="9766" y="1072"/>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125" name="Freeform 119">
              <a:extLst>
                <a:ext uri="{FF2B5EF4-FFF2-40B4-BE49-F238E27FC236}">
                  <a16:creationId xmlns="" xmlns:a14="http://schemas.microsoft.com/office/drawing/2010/main" xmlns:p14="http://schemas.microsoft.com/office/powerpoint/2010/main" xmlns:a16="http://schemas.microsoft.com/office/drawing/2014/main" id="{63BD205F-E342-482D-9EB9-F8D53474C0F5}"/>
                </a:ext>
              </a:extLst>
            </p:cNvPr>
            <p:cNvSpPr>
              <a:spLocks noChangeArrowheads="1"/>
            </p:cNvSpPr>
            <p:nvPr/>
          </p:nvSpPr>
          <p:spPr bwMode="auto">
            <a:xfrm>
              <a:off x="9341640" y="8257271"/>
              <a:ext cx="4708662" cy="2809236"/>
            </a:xfrm>
            <a:custGeom>
              <a:avLst/>
              <a:gdLst>
                <a:gd name="connsiteX0" fmla="*/ 3453928 w 4708662"/>
                <a:gd name="connsiteY0" fmla="*/ 2629347 h 2809236"/>
                <a:gd name="connsiteX1" fmla="*/ 3473747 w 4708662"/>
                <a:gd name="connsiteY1" fmla="*/ 2633255 h 2809236"/>
                <a:gd name="connsiteX2" fmla="*/ 3650567 w 4708662"/>
                <a:gd name="connsiteY2" fmla="*/ 2735521 h 2809236"/>
                <a:gd name="connsiteX3" fmla="*/ 3647958 w 4708662"/>
                <a:gd name="connsiteY3" fmla="*/ 2758971 h 2809236"/>
                <a:gd name="connsiteX4" fmla="*/ 3570965 w 4708662"/>
                <a:gd name="connsiteY4" fmla="*/ 2803916 h 2809236"/>
                <a:gd name="connsiteX5" fmla="*/ 3530512 w 4708662"/>
                <a:gd name="connsiteY5" fmla="*/ 2805218 h 2809236"/>
                <a:gd name="connsiteX6" fmla="*/ 3353039 w 4708662"/>
                <a:gd name="connsiteY6" fmla="*/ 2702952 h 2809236"/>
                <a:gd name="connsiteX7" fmla="*/ 3356301 w 4708662"/>
                <a:gd name="connsiteY7" fmla="*/ 2679503 h 2809236"/>
                <a:gd name="connsiteX8" fmla="*/ 3432641 w 4708662"/>
                <a:gd name="connsiteY8" fmla="*/ 2635209 h 2809236"/>
                <a:gd name="connsiteX9" fmla="*/ 3453928 w 4708662"/>
                <a:gd name="connsiteY9" fmla="*/ 2629347 h 2809236"/>
                <a:gd name="connsiteX10" fmla="*/ 3206302 w 4708662"/>
                <a:gd name="connsiteY10" fmla="*/ 2485331 h 2809236"/>
                <a:gd name="connsiteX11" fmla="*/ 3226040 w 4708662"/>
                <a:gd name="connsiteY11" fmla="*/ 2489239 h 2809236"/>
                <a:gd name="connsiteX12" fmla="*/ 3403513 w 4708662"/>
                <a:gd name="connsiteY12" fmla="*/ 2591505 h 2809236"/>
                <a:gd name="connsiteX13" fmla="*/ 3400903 w 4708662"/>
                <a:gd name="connsiteY13" fmla="*/ 2614955 h 2809236"/>
                <a:gd name="connsiteX14" fmla="*/ 3323911 w 4708662"/>
                <a:gd name="connsiteY14" fmla="*/ 2659248 h 2809236"/>
                <a:gd name="connsiteX15" fmla="*/ 3282805 w 4708662"/>
                <a:gd name="connsiteY15" fmla="*/ 2661202 h 2809236"/>
                <a:gd name="connsiteX16" fmla="*/ 3105332 w 4708662"/>
                <a:gd name="connsiteY16" fmla="*/ 2558936 h 2809236"/>
                <a:gd name="connsiteX17" fmla="*/ 3108594 w 4708662"/>
                <a:gd name="connsiteY17" fmla="*/ 2534836 h 2809236"/>
                <a:gd name="connsiteX18" fmla="*/ 3185586 w 4708662"/>
                <a:gd name="connsiteY18" fmla="*/ 2491193 h 2809236"/>
                <a:gd name="connsiteX19" fmla="*/ 3206302 w 4708662"/>
                <a:gd name="connsiteY19" fmla="*/ 2485331 h 2809236"/>
                <a:gd name="connsiteX20" fmla="*/ 3341169 w 4708662"/>
                <a:gd name="connsiteY20" fmla="*/ 2407562 h 2809236"/>
                <a:gd name="connsiteX21" fmla="*/ 3361028 w 4708662"/>
                <a:gd name="connsiteY21" fmla="*/ 2411470 h 2809236"/>
                <a:gd name="connsiteX22" fmla="*/ 3538865 w 4708662"/>
                <a:gd name="connsiteY22" fmla="*/ 2513736 h 2809236"/>
                <a:gd name="connsiteX23" fmla="*/ 3535596 w 4708662"/>
                <a:gd name="connsiteY23" fmla="*/ 2537186 h 2809236"/>
                <a:gd name="connsiteX24" fmla="*/ 3458446 w 4708662"/>
                <a:gd name="connsiteY24" fmla="*/ 2581479 h 2809236"/>
                <a:gd name="connsiteX25" fmla="*/ 3417910 w 4708662"/>
                <a:gd name="connsiteY25" fmla="*/ 2583433 h 2809236"/>
                <a:gd name="connsiteX26" fmla="*/ 3240073 w 4708662"/>
                <a:gd name="connsiteY26" fmla="*/ 2481167 h 2809236"/>
                <a:gd name="connsiteX27" fmla="*/ 3243342 w 4708662"/>
                <a:gd name="connsiteY27" fmla="*/ 2457718 h 2809236"/>
                <a:gd name="connsiteX28" fmla="*/ 3319838 w 4708662"/>
                <a:gd name="connsiteY28" fmla="*/ 2413424 h 2809236"/>
                <a:gd name="connsiteX29" fmla="*/ 3341169 w 4708662"/>
                <a:gd name="connsiteY29" fmla="*/ 2407562 h 2809236"/>
                <a:gd name="connsiteX30" fmla="*/ 2961051 w 4708662"/>
                <a:gd name="connsiteY30" fmla="*/ 2344195 h 2809236"/>
                <a:gd name="connsiteX31" fmla="*/ 2980828 w 4708662"/>
                <a:gd name="connsiteY31" fmla="*/ 2348103 h 2809236"/>
                <a:gd name="connsiteX32" fmla="*/ 3158011 w 4708662"/>
                <a:gd name="connsiteY32" fmla="*/ 2449718 h 2809236"/>
                <a:gd name="connsiteX33" fmla="*/ 3155396 w 4708662"/>
                <a:gd name="connsiteY33" fmla="*/ 2473819 h 2809236"/>
                <a:gd name="connsiteX34" fmla="*/ 3078246 w 4708662"/>
                <a:gd name="connsiteY34" fmla="*/ 2518112 h 2809236"/>
                <a:gd name="connsiteX35" fmla="*/ 3037710 w 4708662"/>
                <a:gd name="connsiteY35" fmla="*/ 2519415 h 2809236"/>
                <a:gd name="connsiteX36" fmla="*/ 2861181 w 4708662"/>
                <a:gd name="connsiteY36" fmla="*/ 2417800 h 2809236"/>
                <a:gd name="connsiteX37" fmla="*/ 2863796 w 4708662"/>
                <a:gd name="connsiteY37" fmla="*/ 2393700 h 2809236"/>
                <a:gd name="connsiteX38" fmla="*/ 2940292 w 4708662"/>
                <a:gd name="connsiteY38" fmla="*/ 2350057 h 2809236"/>
                <a:gd name="connsiteX39" fmla="*/ 2961051 w 4708662"/>
                <a:gd name="connsiteY39" fmla="*/ 2344195 h 2809236"/>
                <a:gd name="connsiteX40" fmla="*/ 3487301 w 4708662"/>
                <a:gd name="connsiteY40" fmla="*/ 2232201 h 2809236"/>
                <a:gd name="connsiteX41" fmla="*/ 3511128 w 4708662"/>
                <a:gd name="connsiteY41" fmla="*/ 2237109 h 2809236"/>
                <a:gd name="connsiteX42" fmla="*/ 3980490 w 4708662"/>
                <a:gd name="connsiteY42" fmla="*/ 2508687 h 2809236"/>
                <a:gd name="connsiteX43" fmla="*/ 3976573 w 4708662"/>
                <a:gd name="connsiteY43" fmla="*/ 2537481 h 2809236"/>
                <a:gd name="connsiteX44" fmla="*/ 3819249 w 4708662"/>
                <a:gd name="connsiteY44" fmla="*/ 2628444 h 2809236"/>
                <a:gd name="connsiteX45" fmla="*/ 3768983 w 4708662"/>
                <a:gd name="connsiteY45" fmla="*/ 2630407 h 2809236"/>
                <a:gd name="connsiteX46" fmla="*/ 3300274 w 4708662"/>
                <a:gd name="connsiteY46" fmla="*/ 2359483 h 2809236"/>
                <a:gd name="connsiteX47" fmla="*/ 3304191 w 4708662"/>
                <a:gd name="connsiteY47" fmla="*/ 2330689 h 2809236"/>
                <a:gd name="connsiteX48" fmla="*/ 3461515 w 4708662"/>
                <a:gd name="connsiteY48" fmla="*/ 2239073 h 2809236"/>
                <a:gd name="connsiteX49" fmla="*/ 3487301 w 4708662"/>
                <a:gd name="connsiteY49" fmla="*/ 2232201 h 2809236"/>
                <a:gd name="connsiteX50" fmla="*/ 3850372 w 4708662"/>
                <a:gd name="connsiteY50" fmla="*/ 2166346 h 2809236"/>
                <a:gd name="connsiteX51" fmla="*/ 3874218 w 4708662"/>
                <a:gd name="connsiteY51" fmla="*/ 2171469 h 2809236"/>
                <a:gd name="connsiteX52" fmla="*/ 4221773 w 4708662"/>
                <a:gd name="connsiteY52" fmla="*/ 2370544 h 2809236"/>
                <a:gd name="connsiteX53" fmla="*/ 4217853 w 4708662"/>
                <a:gd name="connsiteY53" fmla="*/ 2399819 h 2809236"/>
                <a:gd name="connsiteX54" fmla="*/ 4060408 w 4708662"/>
                <a:gd name="connsiteY54" fmla="*/ 2490249 h 2809236"/>
                <a:gd name="connsiteX55" fmla="*/ 4010757 w 4708662"/>
                <a:gd name="connsiteY55" fmla="*/ 2492201 h 2809236"/>
                <a:gd name="connsiteX56" fmla="*/ 3663203 w 4708662"/>
                <a:gd name="connsiteY56" fmla="*/ 2292475 h 2809236"/>
                <a:gd name="connsiteX57" fmla="*/ 3667122 w 4708662"/>
                <a:gd name="connsiteY57" fmla="*/ 2263850 h 2809236"/>
                <a:gd name="connsiteX58" fmla="*/ 3824567 w 4708662"/>
                <a:gd name="connsiteY58" fmla="*/ 2173421 h 2809236"/>
                <a:gd name="connsiteX59" fmla="*/ 3850372 w 4708662"/>
                <a:gd name="connsiteY59" fmla="*/ 2166346 h 2809236"/>
                <a:gd name="connsiteX60" fmla="*/ 2846658 w 4708662"/>
                <a:gd name="connsiteY60" fmla="*/ 2140034 h 2809236"/>
                <a:gd name="connsiteX61" fmla="*/ 2871095 w 4708662"/>
                <a:gd name="connsiteY61" fmla="*/ 2144949 h 2809236"/>
                <a:gd name="connsiteX62" fmla="*/ 3029317 w 4708662"/>
                <a:gd name="connsiteY62" fmla="*/ 2237348 h 2809236"/>
                <a:gd name="connsiteX63" fmla="*/ 3026048 w 4708662"/>
                <a:gd name="connsiteY63" fmla="*/ 2266181 h 2809236"/>
                <a:gd name="connsiteX64" fmla="*/ 2838404 w 4708662"/>
                <a:gd name="connsiteY64" fmla="*/ 2374962 h 2809236"/>
                <a:gd name="connsiteX65" fmla="*/ 2788714 w 4708662"/>
                <a:gd name="connsiteY65" fmla="*/ 2377583 h 2809236"/>
                <a:gd name="connsiteX66" fmla="*/ 2629184 w 4708662"/>
                <a:gd name="connsiteY66" fmla="*/ 2285185 h 2809236"/>
                <a:gd name="connsiteX67" fmla="*/ 2632453 w 4708662"/>
                <a:gd name="connsiteY67" fmla="*/ 2256352 h 2809236"/>
                <a:gd name="connsiteX68" fmla="*/ 2820751 w 4708662"/>
                <a:gd name="connsiteY68" fmla="*/ 2146915 h 2809236"/>
                <a:gd name="connsiteX69" fmla="*/ 2846658 w 4708662"/>
                <a:gd name="connsiteY69" fmla="*/ 2140034 h 2809236"/>
                <a:gd name="connsiteX70" fmla="*/ 4280170 w 4708662"/>
                <a:gd name="connsiteY70" fmla="*/ 2137567 h 2809236"/>
                <a:gd name="connsiteX71" fmla="*/ 4304563 w 4708662"/>
                <a:gd name="connsiteY71" fmla="*/ 2142737 h 2809236"/>
                <a:gd name="connsiteX72" fmla="*/ 4464341 w 4708662"/>
                <a:gd name="connsiteY72" fmla="*/ 2234644 h 2809236"/>
                <a:gd name="connsiteX73" fmla="*/ 4460412 w 4708662"/>
                <a:gd name="connsiteY73" fmla="*/ 2263529 h 2809236"/>
                <a:gd name="connsiteX74" fmla="*/ 4302598 w 4708662"/>
                <a:gd name="connsiteY74" fmla="*/ 2355436 h 2809236"/>
                <a:gd name="connsiteX75" fmla="*/ 4252176 w 4708662"/>
                <a:gd name="connsiteY75" fmla="*/ 2357405 h 2809236"/>
                <a:gd name="connsiteX76" fmla="*/ 4092398 w 4708662"/>
                <a:gd name="connsiteY76" fmla="*/ 2264842 h 2809236"/>
                <a:gd name="connsiteX77" fmla="*/ 4096327 w 4708662"/>
                <a:gd name="connsiteY77" fmla="*/ 2235957 h 2809236"/>
                <a:gd name="connsiteX78" fmla="*/ 4254796 w 4708662"/>
                <a:gd name="connsiteY78" fmla="*/ 2144706 h 2809236"/>
                <a:gd name="connsiteX79" fmla="*/ 4280170 w 4708662"/>
                <a:gd name="connsiteY79" fmla="*/ 2137567 h 2809236"/>
                <a:gd name="connsiteX80" fmla="*/ 3240299 w 4708662"/>
                <a:gd name="connsiteY80" fmla="*/ 2091154 h 2809236"/>
                <a:gd name="connsiteX81" fmla="*/ 3264773 w 4708662"/>
                <a:gd name="connsiteY81" fmla="*/ 2095995 h 2809236"/>
                <a:gd name="connsiteX82" fmla="*/ 3423897 w 4708662"/>
                <a:gd name="connsiteY82" fmla="*/ 2188559 h 2809236"/>
                <a:gd name="connsiteX83" fmla="*/ 3420622 w 4708662"/>
                <a:gd name="connsiteY83" fmla="*/ 2218100 h 2809236"/>
                <a:gd name="connsiteX84" fmla="*/ 3262808 w 4708662"/>
                <a:gd name="connsiteY84" fmla="*/ 2309351 h 2809236"/>
                <a:gd name="connsiteX85" fmla="*/ 3212386 w 4708662"/>
                <a:gd name="connsiteY85" fmla="*/ 2311320 h 2809236"/>
                <a:gd name="connsiteX86" fmla="*/ 3053263 w 4708662"/>
                <a:gd name="connsiteY86" fmla="*/ 2218757 h 2809236"/>
                <a:gd name="connsiteX87" fmla="*/ 3056537 w 4708662"/>
                <a:gd name="connsiteY87" fmla="*/ 2189872 h 2809236"/>
                <a:gd name="connsiteX88" fmla="*/ 3214351 w 4708662"/>
                <a:gd name="connsiteY88" fmla="*/ 2098621 h 2809236"/>
                <a:gd name="connsiteX89" fmla="*/ 3240299 w 4708662"/>
                <a:gd name="connsiteY89" fmla="*/ 2091154 h 2809236"/>
                <a:gd name="connsiteX90" fmla="*/ 3603217 w 4708662"/>
                <a:gd name="connsiteY90" fmla="*/ 2022347 h 2809236"/>
                <a:gd name="connsiteX91" fmla="*/ 3627691 w 4708662"/>
                <a:gd name="connsiteY91" fmla="*/ 2027502 h 2809236"/>
                <a:gd name="connsiteX92" fmla="*/ 3786815 w 4708662"/>
                <a:gd name="connsiteY92" fmla="*/ 2119803 h 2809236"/>
                <a:gd name="connsiteX93" fmla="*/ 3782886 w 4708662"/>
                <a:gd name="connsiteY93" fmla="*/ 2148606 h 2809236"/>
                <a:gd name="connsiteX94" fmla="*/ 3625071 w 4708662"/>
                <a:gd name="connsiteY94" fmla="*/ 2239597 h 2809236"/>
                <a:gd name="connsiteX95" fmla="*/ 3575304 w 4708662"/>
                <a:gd name="connsiteY95" fmla="*/ 2241561 h 2809236"/>
                <a:gd name="connsiteX96" fmla="*/ 3415526 w 4708662"/>
                <a:gd name="connsiteY96" fmla="*/ 2149915 h 2809236"/>
                <a:gd name="connsiteX97" fmla="*/ 3418800 w 4708662"/>
                <a:gd name="connsiteY97" fmla="*/ 2120457 h 2809236"/>
                <a:gd name="connsiteX98" fmla="*/ 3577269 w 4708662"/>
                <a:gd name="connsiteY98" fmla="*/ 2029466 h 2809236"/>
                <a:gd name="connsiteX99" fmla="*/ 3603217 w 4708662"/>
                <a:gd name="connsiteY99" fmla="*/ 2022347 h 2809236"/>
                <a:gd name="connsiteX100" fmla="*/ 4032382 w 4708662"/>
                <a:gd name="connsiteY100" fmla="*/ 1996023 h 2809236"/>
                <a:gd name="connsiteX101" fmla="*/ 4056857 w 4708662"/>
                <a:gd name="connsiteY101" fmla="*/ 2000946 h 2809236"/>
                <a:gd name="connsiteX102" fmla="*/ 4215981 w 4708662"/>
                <a:gd name="connsiteY102" fmla="*/ 2093510 h 2809236"/>
                <a:gd name="connsiteX103" fmla="*/ 4212052 w 4708662"/>
                <a:gd name="connsiteY103" fmla="*/ 2122395 h 2809236"/>
                <a:gd name="connsiteX104" fmla="*/ 4054237 w 4708662"/>
                <a:gd name="connsiteY104" fmla="*/ 2214302 h 2809236"/>
                <a:gd name="connsiteX105" fmla="*/ 4004470 w 4708662"/>
                <a:gd name="connsiteY105" fmla="*/ 2216271 h 2809236"/>
                <a:gd name="connsiteX106" fmla="*/ 3844692 w 4708662"/>
                <a:gd name="connsiteY106" fmla="*/ 2123708 h 2809236"/>
                <a:gd name="connsiteX107" fmla="*/ 3848621 w 4708662"/>
                <a:gd name="connsiteY107" fmla="*/ 2094166 h 2809236"/>
                <a:gd name="connsiteX108" fmla="*/ 4006435 w 4708662"/>
                <a:gd name="connsiteY108" fmla="*/ 2002916 h 2809236"/>
                <a:gd name="connsiteX109" fmla="*/ 4032382 w 4708662"/>
                <a:gd name="connsiteY109" fmla="*/ 1996023 h 2809236"/>
                <a:gd name="connsiteX110" fmla="*/ 2512321 w 4708662"/>
                <a:gd name="connsiteY110" fmla="*/ 1947459 h 2809236"/>
                <a:gd name="connsiteX111" fmla="*/ 2536463 w 4708662"/>
                <a:gd name="connsiteY111" fmla="*/ 1952614 h 2809236"/>
                <a:gd name="connsiteX112" fmla="*/ 2790931 w 4708662"/>
                <a:gd name="connsiteY112" fmla="*/ 2099903 h 2809236"/>
                <a:gd name="connsiteX113" fmla="*/ 2787016 w 4708662"/>
                <a:gd name="connsiteY113" fmla="*/ 2128706 h 2809236"/>
                <a:gd name="connsiteX114" fmla="*/ 2599754 w 4708662"/>
                <a:gd name="connsiteY114" fmla="*/ 2237373 h 2809236"/>
                <a:gd name="connsiteX115" fmla="*/ 2550165 w 4708662"/>
                <a:gd name="connsiteY115" fmla="*/ 2239337 h 2809236"/>
                <a:gd name="connsiteX116" fmla="*/ 2295044 w 4708662"/>
                <a:gd name="connsiteY116" fmla="*/ 2092048 h 2809236"/>
                <a:gd name="connsiteX117" fmla="*/ 2298959 w 4708662"/>
                <a:gd name="connsiteY117" fmla="*/ 2063245 h 2809236"/>
                <a:gd name="connsiteX118" fmla="*/ 2486222 w 4708662"/>
                <a:gd name="connsiteY118" fmla="*/ 1954578 h 2809236"/>
                <a:gd name="connsiteX119" fmla="*/ 2512321 w 4708662"/>
                <a:gd name="connsiteY119" fmla="*/ 1947459 h 2809236"/>
                <a:gd name="connsiteX120" fmla="*/ 2993618 w 4708662"/>
                <a:gd name="connsiteY120" fmla="*/ 1947057 h 2809236"/>
                <a:gd name="connsiteX121" fmla="*/ 3017385 w 4708662"/>
                <a:gd name="connsiteY121" fmla="*/ 1951980 h 2809236"/>
                <a:gd name="connsiteX122" fmla="*/ 3176268 w 4708662"/>
                <a:gd name="connsiteY122" fmla="*/ 2044544 h 2809236"/>
                <a:gd name="connsiteX123" fmla="*/ 3172361 w 4708662"/>
                <a:gd name="connsiteY123" fmla="*/ 2073429 h 2809236"/>
                <a:gd name="connsiteX124" fmla="*/ 3015432 w 4708662"/>
                <a:gd name="connsiteY124" fmla="*/ 2164679 h 2809236"/>
                <a:gd name="connsiteX125" fmla="*/ 2965944 w 4708662"/>
                <a:gd name="connsiteY125" fmla="*/ 2167305 h 2809236"/>
                <a:gd name="connsiteX126" fmla="*/ 2807713 w 4708662"/>
                <a:gd name="connsiteY126" fmla="*/ 2074742 h 2809236"/>
                <a:gd name="connsiteX127" fmla="*/ 2810969 w 4708662"/>
                <a:gd name="connsiteY127" fmla="*/ 2045857 h 2809236"/>
                <a:gd name="connsiteX128" fmla="*/ 2967898 w 4708662"/>
                <a:gd name="connsiteY128" fmla="*/ 1953950 h 2809236"/>
                <a:gd name="connsiteX129" fmla="*/ 2993618 w 4708662"/>
                <a:gd name="connsiteY129" fmla="*/ 1947057 h 2809236"/>
                <a:gd name="connsiteX130" fmla="*/ 4383446 w 4708662"/>
                <a:gd name="connsiteY130" fmla="*/ 1921460 h 2809236"/>
                <a:gd name="connsiteX131" fmla="*/ 4407240 w 4708662"/>
                <a:gd name="connsiteY131" fmla="*/ 1926706 h 2809236"/>
                <a:gd name="connsiteX132" fmla="*/ 4699933 w 4708662"/>
                <a:gd name="connsiteY132" fmla="*/ 2096539 h 2809236"/>
                <a:gd name="connsiteX133" fmla="*/ 4696673 w 4708662"/>
                <a:gd name="connsiteY133" fmla="*/ 2125391 h 2809236"/>
                <a:gd name="connsiteX134" fmla="*/ 4538919 w 4708662"/>
                <a:gd name="connsiteY134" fmla="*/ 2216536 h 2809236"/>
                <a:gd name="connsiteX135" fmla="*/ 4489376 w 4708662"/>
                <a:gd name="connsiteY135" fmla="*/ 2218504 h 2809236"/>
                <a:gd name="connsiteX136" fmla="*/ 4196684 w 4708662"/>
                <a:gd name="connsiteY136" fmla="*/ 2048671 h 2809236"/>
                <a:gd name="connsiteX137" fmla="*/ 4199943 w 4708662"/>
                <a:gd name="connsiteY137" fmla="*/ 2019819 h 2809236"/>
                <a:gd name="connsiteX138" fmla="*/ 4357697 w 4708662"/>
                <a:gd name="connsiteY138" fmla="*/ 1928017 h 2809236"/>
                <a:gd name="connsiteX139" fmla="*/ 4383446 w 4708662"/>
                <a:gd name="connsiteY139" fmla="*/ 1921460 h 2809236"/>
                <a:gd name="connsiteX140" fmla="*/ 3358473 w 4708662"/>
                <a:gd name="connsiteY140" fmla="*/ 1880811 h 2809236"/>
                <a:gd name="connsiteX141" fmla="*/ 3382866 w 4708662"/>
                <a:gd name="connsiteY141" fmla="*/ 1885734 h 2809236"/>
                <a:gd name="connsiteX142" fmla="*/ 3542644 w 4708662"/>
                <a:gd name="connsiteY142" fmla="*/ 1978298 h 2809236"/>
                <a:gd name="connsiteX143" fmla="*/ 3538715 w 4708662"/>
                <a:gd name="connsiteY143" fmla="*/ 2007183 h 2809236"/>
                <a:gd name="connsiteX144" fmla="*/ 3380901 w 4708662"/>
                <a:gd name="connsiteY144" fmla="*/ 2099090 h 2809236"/>
                <a:gd name="connsiteX145" fmla="*/ 3330479 w 4708662"/>
                <a:gd name="connsiteY145" fmla="*/ 2100403 h 2809236"/>
                <a:gd name="connsiteX146" fmla="*/ 3171356 w 4708662"/>
                <a:gd name="connsiteY146" fmla="*/ 2008496 h 2809236"/>
                <a:gd name="connsiteX147" fmla="*/ 3174630 w 4708662"/>
                <a:gd name="connsiteY147" fmla="*/ 1979611 h 2809236"/>
                <a:gd name="connsiteX148" fmla="*/ 3333099 w 4708662"/>
                <a:gd name="connsiteY148" fmla="*/ 1887704 h 2809236"/>
                <a:gd name="connsiteX149" fmla="*/ 3358473 w 4708662"/>
                <a:gd name="connsiteY149" fmla="*/ 1880811 h 2809236"/>
                <a:gd name="connsiteX150" fmla="*/ 3787883 w 4708662"/>
                <a:gd name="connsiteY150" fmla="*/ 1852418 h 2809236"/>
                <a:gd name="connsiteX151" fmla="*/ 3812030 w 4708662"/>
                <a:gd name="connsiteY151" fmla="*/ 1857588 h 2809236"/>
                <a:gd name="connsiteX152" fmla="*/ 3971808 w 4708662"/>
                <a:gd name="connsiteY152" fmla="*/ 1949495 h 2809236"/>
                <a:gd name="connsiteX153" fmla="*/ 3968534 w 4708662"/>
                <a:gd name="connsiteY153" fmla="*/ 1979036 h 2809236"/>
                <a:gd name="connsiteX154" fmla="*/ 3810065 w 4708662"/>
                <a:gd name="connsiteY154" fmla="*/ 2070287 h 2809236"/>
                <a:gd name="connsiteX155" fmla="*/ 3759643 w 4708662"/>
                <a:gd name="connsiteY155" fmla="*/ 2072256 h 2809236"/>
                <a:gd name="connsiteX156" fmla="*/ 3600520 w 4708662"/>
                <a:gd name="connsiteY156" fmla="*/ 1979693 h 2809236"/>
                <a:gd name="connsiteX157" fmla="*/ 3603794 w 4708662"/>
                <a:gd name="connsiteY157" fmla="*/ 1950808 h 2809236"/>
                <a:gd name="connsiteX158" fmla="*/ 3762263 w 4708662"/>
                <a:gd name="connsiteY158" fmla="*/ 1859557 h 2809236"/>
                <a:gd name="connsiteX159" fmla="*/ 3787883 w 4708662"/>
                <a:gd name="connsiteY159" fmla="*/ 1852418 h 2809236"/>
                <a:gd name="connsiteX160" fmla="*/ 4490681 w 4708662"/>
                <a:gd name="connsiteY160" fmla="*/ 1814541 h 2809236"/>
                <a:gd name="connsiteX161" fmla="*/ 4515114 w 4708662"/>
                <a:gd name="connsiteY161" fmla="*/ 1819416 h 2809236"/>
                <a:gd name="connsiteX162" fmla="*/ 4673971 w 4708662"/>
                <a:gd name="connsiteY162" fmla="*/ 1911071 h 2809236"/>
                <a:gd name="connsiteX163" fmla="*/ 4670702 w 4708662"/>
                <a:gd name="connsiteY163" fmla="*/ 1939672 h 2809236"/>
                <a:gd name="connsiteX164" fmla="*/ 4618404 w 4708662"/>
                <a:gd name="connsiteY164" fmla="*/ 1968923 h 2809236"/>
                <a:gd name="connsiteX165" fmla="*/ 4568720 w 4708662"/>
                <a:gd name="connsiteY165" fmla="*/ 1971524 h 2809236"/>
                <a:gd name="connsiteX166" fmla="*/ 4409210 w 4708662"/>
                <a:gd name="connsiteY166" fmla="*/ 1879869 h 2809236"/>
                <a:gd name="connsiteX167" fmla="*/ 4412479 w 4708662"/>
                <a:gd name="connsiteY167" fmla="*/ 1851268 h 2809236"/>
                <a:gd name="connsiteX168" fmla="*/ 4464777 w 4708662"/>
                <a:gd name="connsiteY168" fmla="*/ 1821366 h 2809236"/>
                <a:gd name="connsiteX169" fmla="*/ 4490681 w 4708662"/>
                <a:gd name="connsiteY169" fmla="*/ 1814541 h 2809236"/>
                <a:gd name="connsiteX170" fmla="*/ 2749606 w 4708662"/>
                <a:gd name="connsiteY170" fmla="*/ 1805923 h 2809236"/>
                <a:gd name="connsiteX171" fmla="*/ 2773861 w 4708662"/>
                <a:gd name="connsiteY171" fmla="*/ 1810846 h 2809236"/>
                <a:gd name="connsiteX172" fmla="*/ 2932093 w 4708662"/>
                <a:gd name="connsiteY172" fmla="*/ 1903410 h 2809236"/>
                <a:gd name="connsiteX173" fmla="*/ 2928186 w 4708662"/>
                <a:gd name="connsiteY173" fmla="*/ 1932295 h 2809236"/>
                <a:gd name="connsiteX174" fmla="*/ 2771908 w 4708662"/>
                <a:gd name="connsiteY174" fmla="*/ 2023545 h 2809236"/>
                <a:gd name="connsiteX175" fmla="*/ 2722420 w 4708662"/>
                <a:gd name="connsiteY175" fmla="*/ 2026171 h 2809236"/>
                <a:gd name="connsiteX176" fmla="*/ 2563537 w 4708662"/>
                <a:gd name="connsiteY176" fmla="*/ 1933608 h 2809236"/>
                <a:gd name="connsiteX177" fmla="*/ 2566793 w 4708662"/>
                <a:gd name="connsiteY177" fmla="*/ 1904723 h 2809236"/>
                <a:gd name="connsiteX178" fmla="*/ 2724373 w 4708662"/>
                <a:gd name="connsiteY178" fmla="*/ 1812816 h 2809236"/>
                <a:gd name="connsiteX179" fmla="*/ 2749606 w 4708662"/>
                <a:gd name="connsiteY179" fmla="*/ 1805923 h 2809236"/>
                <a:gd name="connsiteX180" fmla="*/ 4150474 w 4708662"/>
                <a:gd name="connsiteY180" fmla="*/ 1786162 h 2809236"/>
                <a:gd name="connsiteX181" fmla="*/ 4174948 w 4708662"/>
                <a:gd name="connsiteY181" fmla="*/ 1791317 h 2809236"/>
                <a:gd name="connsiteX182" fmla="*/ 4334072 w 4708662"/>
                <a:gd name="connsiteY182" fmla="*/ 1883618 h 2809236"/>
                <a:gd name="connsiteX183" fmla="*/ 4330797 w 4708662"/>
                <a:gd name="connsiteY183" fmla="*/ 1912421 h 2809236"/>
                <a:gd name="connsiteX184" fmla="*/ 4172983 w 4708662"/>
                <a:gd name="connsiteY184" fmla="*/ 2003412 h 2809236"/>
                <a:gd name="connsiteX185" fmla="*/ 4122561 w 4708662"/>
                <a:gd name="connsiteY185" fmla="*/ 2006031 h 2809236"/>
                <a:gd name="connsiteX186" fmla="*/ 3963438 w 4708662"/>
                <a:gd name="connsiteY186" fmla="*/ 1913730 h 2809236"/>
                <a:gd name="connsiteX187" fmla="*/ 3966712 w 4708662"/>
                <a:gd name="connsiteY187" fmla="*/ 1884273 h 2809236"/>
                <a:gd name="connsiteX188" fmla="*/ 4124526 w 4708662"/>
                <a:gd name="connsiteY188" fmla="*/ 1793281 h 2809236"/>
                <a:gd name="connsiteX189" fmla="*/ 4150474 w 4708662"/>
                <a:gd name="connsiteY189" fmla="*/ 1786162 h 2809236"/>
                <a:gd name="connsiteX190" fmla="*/ 3110685 w 4708662"/>
                <a:gd name="connsiteY190" fmla="*/ 1739675 h 2809236"/>
                <a:gd name="connsiteX191" fmla="*/ 3135160 w 4708662"/>
                <a:gd name="connsiteY191" fmla="*/ 1744598 h 2809236"/>
                <a:gd name="connsiteX192" fmla="*/ 3294284 w 4708662"/>
                <a:gd name="connsiteY192" fmla="*/ 1837162 h 2809236"/>
                <a:gd name="connsiteX193" fmla="*/ 3291009 w 4708662"/>
                <a:gd name="connsiteY193" fmla="*/ 1866047 h 2809236"/>
                <a:gd name="connsiteX194" fmla="*/ 3132540 w 4708662"/>
                <a:gd name="connsiteY194" fmla="*/ 1957297 h 2809236"/>
                <a:gd name="connsiteX195" fmla="*/ 3082773 w 4708662"/>
                <a:gd name="connsiteY195" fmla="*/ 1959267 h 2809236"/>
                <a:gd name="connsiteX196" fmla="*/ 2922995 w 4708662"/>
                <a:gd name="connsiteY196" fmla="*/ 1867360 h 2809236"/>
                <a:gd name="connsiteX197" fmla="*/ 2926924 w 4708662"/>
                <a:gd name="connsiteY197" fmla="*/ 1838475 h 2809236"/>
                <a:gd name="connsiteX198" fmla="*/ 3084738 w 4708662"/>
                <a:gd name="connsiteY198" fmla="*/ 1746568 h 2809236"/>
                <a:gd name="connsiteX199" fmla="*/ 3110685 w 4708662"/>
                <a:gd name="connsiteY199" fmla="*/ 1739675 h 2809236"/>
                <a:gd name="connsiteX200" fmla="*/ 3542732 w 4708662"/>
                <a:gd name="connsiteY200" fmla="*/ 1711282 h 2809236"/>
                <a:gd name="connsiteX201" fmla="*/ 3567206 w 4708662"/>
                <a:gd name="connsiteY201" fmla="*/ 1716452 h 2809236"/>
                <a:gd name="connsiteX202" fmla="*/ 3726330 w 4708662"/>
                <a:gd name="connsiteY202" fmla="*/ 1808359 h 2809236"/>
                <a:gd name="connsiteX203" fmla="*/ 3723055 w 4708662"/>
                <a:gd name="connsiteY203" fmla="*/ 1837244 h 2809236"/>
                <a:gd name="connsiteX204" fmla="*/ 3565241 w 4708662"/>
                <a:gd name="connsiteY204" fmla="*/ 1929151 h 2809236"/>
                <a:gd name="connsiteX205" fmla="*/ 3514819 w 4708662"/>
                <a:gd name="connsiteY205" fmla="*/ 1931120 h 2809236"/>
                <a:gd name="connsiteX206" fmla="*/ 3355696 w 4708662"/>
                <a:gd name="connsiteY206" fmla="*/ 1838557 h 2809236"/>
                <a:gd name="connsiteX207" fmla="*/ 3358970 w 4708662"/>
                <a:gd name="connsiteY207" fmla="*/ 1809672 h 2809236"/>
                <a:gd name="connsiteX208" fmla="*/ 3516784 w 4708662"/>
                <a:gd name="connsiteY208" fmla="*/ 1718421 h 2809236"/>
                <a:gd name="connsiteX209" fmla="*/ 3542732 w 4708662"/>
                <a:gd name="connsiteY209" fmla="*/ 1711282 h 2809236"/>
                <a:gd name="connsiteX210" fmla="*/ 4245854 w 4708662"/>
                <a:gd name="connsiteY210" fmla="*/ 1673848 h 2809236"/>
                <a:gd name="connsiteX211" fmla="*/ 4270288 w 4708662"/>
                <a:gd name="connsiteY211" fmla="*/ 1679035 h 2809236"/>
                <a:gd name="connsiteX212" fmla="*/ 4429145 w 4708662"/>
                <a:gd name="connsiteY212" fmla="*/ 1771249 h 2809236"/>
                <a:gd name="connsiteX213" fmla="*/ 4425876 w 4708662"/>
                <a:gd name="connsiteY213" fmla="*/ 1800230 h 2809236"/>
                <a:gd name="connsiteX214" fmla="*/ 4373577 w 4708662"/>
                <a:gd name="connsiteY214" fmla="*/ 1830529 h 2809236"/>
                <a:gd name="connsiteX215" fmla="*/ 4323894 w 4708662"/>
                <a:gd name="connsiteY215" fmla="*/ 1832505 h 2809236"/>
                <a:gd name="connsiteX216" fmla="*/ 4164383 w 4708662"/>
                <a:gd name="connsiteY216" fmla="*/ 1740291 h 2809236"/>
                <a:gd name="connsiteX217" fmla="*/ 4167652 w 4708662"/>
                <a:gd name="connsiteY217" fmla="*/ 1710651 h 2809236"/>
                <a:gd name="connsiteX218" fmla="*/ 4219950 w 4708662"/>
                <a:gd name="connsiteY218" fmla="*/ 1681011 h 2809236"/>
                <a:gd name="connsiteX219" fmla="*/ 4245854 w 4708662"/>
                <a:gd name="connsiteY219" fmla="*/ 1673848 h 2809236"/>
                <a:gd name="connsiteX220" fmla="*/ 2503023 w 4708662"/>
                <a:gd name="connsiteY220" fmla="*/ 1664786 h 2809236"/>
                <a:gd name="connsiteX221" fmla="*/ 2527416 w 4708662"/>
                <a:gd name="connsiteY221" fmla="*/ 1669710 h 2809236"/>
                <a:gd name="connsiteX222" fmla="*/ 2687194 w 4708662"/>
                <a:gd name="connsiteY222" fmla="*/ 1762274 h 2809236"/>
                <a:gd name="connsiteX223" fmla="*/ 2683265 w 4708662"/>
                <a:gd name="connsiteY223" fmla="*/ 1791159 h 2809236"/>
                <a:gd name="connsiteX224" fmla="*/ 2524796 w 4708662"/>
                <a:gd name="connsiteY224" fmla="*/ 1883066 h 2809236"/>
                <a:gd name="connsiteX225" fmla="*/ 2475029 w 4708662"/>
                <a:gd name="connsiteY225" fmla="*/ 1885035 h 2809236"/>
                <a:gd name="connsiteX226" fmla="*/ 2315251 w 4708662"/>
                <a:gd name="connsiteY226" fmla="*/ 1792472 h 2809236"/>
                <a:gd name="connsiteX227" fmla="*/ 2319180 w 4708662"/>
                <a:gd name="connsiteY227" fmla="*/ 1763587 h 2809236"/>
                <a:gd name="connsiteX228" fmla="*/ 2477649 w 4708662"/>
                <a:gd name="connsiteY228" fmla="*/ 1671680 h 2809236"/>
                <a:gd name="connsiteX229" fmla="*/ 2503023 w 4708662"/>
                <a:gd name="connsiteY229" fmla="*/ 1664786 h 2809236"/>
                <a:gd name="connsiteX230" fmla="*/ 3905568 w 4708662"/>
                <a:gd name="connsiteY230" fmla="*/ 1644954 h 2809236"/>
                <a:gd name="connsiteX231" fmla="*/ 3929469 w 4708662"/>
                <a:gd name="connsiteY231" fmla="*/ 1649549 h 2809236"/>
                <a:gd name="connsiteX232" fmla="*/ 4089248 w 4708662"/>
                <a:gd name="connsiteY232" fmla="*/ 1742113 h 2809236"/>
                <a:gd name="connsiteX233" fmla="*/ 4085973 w 4708662"/>
                <a:gd name="connsiteY233" fmla="*/ 1770998 h 2809236"/>
                <a:gd name="connsiteX234" fmla="*/ 3927504 w 4708662"/>
                <a:gd name="connsiteY234" fmla="*/ 1862905 h 2809236"/>
                <a:gd name="connsiteX235" fmla="*/ 3877737 w 4708662"/>
                <a:gd name="connsiteY235" fmla="*/ 1864874 h 2809236"/>
                <a:gd name="connsiteX236" fmla="*/ 3717959 w 4708662"/>
                <a:gd name="connsiteY236" fmla="*/ 1772311 h 2809236"/>
                <a:gd name="connsiteX237" fmla="*/ 3721233 w 4708662"/>
                <a:gd name="connsiteY237" fmla="*/ 1743426 h 2809236"/>
                <a:gd name="connsiteX238" fmla="*/ 3879702 w 4708662"/>
                <a:gd name="connsiteY238" fmla="*/ 1652175 h 2809236"/>
                <a:gd name="connsiteX239" fmla="*/ 3905568 w 4708662"/>
                <a:gd name="connsiteY239" fmla="*/ 1644954 h 2809236"/>
                <a:gd name="connsiteX240" fmla="*/ 2865062 w 4708662"/>
                <a:gd name="connsiteY240" fmla="*/ 1598541 h 2809236"/>
                <a:gd name="connsiteX241" fmla="*/ 2889073 w 4708662"/>
                <a:gd name="connsiteY241" fmla="*/ 1603464 h 2809236"/>
                <a:gd name="connsiteX242" fmla="*/ 3047305 w 4708662"/>
                <a:gd name="connsiteY242" fmla="*/ 1696028 h 2809236"/>
                <a:gd name="connsiteX243" fmla="*/ 3044049 w 4708662"/>
                <a:gd name="connsiteY243" fmla="*/ 1724913 h 2809236"/>
                <a:gd name="connsiteX244" fmla="*/ 2887120 w 4708662"/>
                <a:gd name="connsiteY244" fmla="*/ 1816163 h 2809236"/>
                <a:gd name="connsiteX245" fmla="*/ 2836981 w 4708662"/>
                <a:gd name="connsiteY245" fmla="*/ 1818133 h 2809236"/>
                <a:gd name="connsiteX246" fmla="*/ 2678749 w 4708662"/>
                <a:gd name="connsiteY246" fmla="*/ 1725569 h 2809236"/>
                <a:gd name="connsiteX247" fmla="*/ 2682656 w 4708662"/>
                <a:gd name="connsiteY247" fmla="*/ 1696684 h 2809236"/>
                <a:gd name="connsiteX248" fmla="*/ 2839585 w 4708662"/>
                <a:gd name="connsiteY248" fmla="*/ 1605434 h 2809236"/>
                <a:gd name="connsiteX249" fmla="*/ 2865062 w 4708662"/>
                <a:gd name="connsiteY249" fmla="*/ 1598541 h 2809236"/>
                <a:gd name="connsiteX250" fmla="*/ 3295268 w 4708662"/>
                <a:gd name="connsiteY250" fmla="*/ 1570066 h 2809236"/>
                <a:gd name="connsiteX251" fmla="*/ 3319130 w 4708662"/>
                <a:gd name="connsiteY251" fmla="*/ 1575318 h 2809236"/>
                <a:gd name="connsiteX252" fmla="*/ 3478646 w 4708662"/>
                <a:gd name="connsiteY252" fmla="*/ 1667225 h 2809236"/>
                <a:gd name="connsiteX253" fmla="*/ 3475377 w 4708662"/>
                <a:gd name="connsiteY253" fmla="*/ 1696110 h 2809236"/>
                <a:gd name="connsiteX254" fmla="*/ 3317169 w 4708662"/>
                <a:gd name="connsiteY254" fmla="*/ 1788017 h 2809236"/>
                <a:gd name="connsiteX255" fmla="*/ 3267484 w 4708662"/>
                <a:gd name="connsiteY255" fmla="*/ 1789986 h 2809236"/>
                <a:gd name="connsiteX256" fmla="*/ 3107968 w 4708662"/>
                <a:gd name="connsiteY256" fmla="*/ 1697423 h 2809236"/>
                <a:gd name="connsiteX257" fmla="*/ 3111891 w 4708662"/>
                <a:gd name="connsiteY257" fmla="*/ 1668538 h 2809236"/>
                <a:gd name="connsiteX258" fmla="*/ 3269445 w 4708662"/>
                <a:gd name="connsiteY258" fmla="*/ 1576631 h 2809236"/>
                <a:gd name="connsiteX259" fmla="*/ 3295268 w 4708662"/>
                <a:gd name="connsiteY259" fmla="*/ 1570066 h 2809236"/>
                <a:gd name="connsiteX260" fmla="*/ 4003909 w 4708662"/>
                <a:gd name="connsiteY260" fmla="*/ 1532301 h 2809236"/>
                <a:gd name="connsiteX261" fmla="*/ 4028343 w 4708662"/>
                <a:gd name="connsiteY261" fmla="*/ 1537241 h 2809236"/>
                <a:gd name="connsiteX262" fmla="*/ 4187200 w 4708662"/>
                <a:gd name="connsiteY262" fmla="*/ 1630115 h 2809236"/>
                <a:gd name="connsiteX263" fmla="*/ 4183931 w 4708662"/>
                <a:gd name="connsiteY263" fmla="*/ 1659097 h 2809236"/>
                <a:gd name="connsiteX264" fmla="*/ 4131632 w 4708662"/>
                <a:gd name="connsiteY264" fmla="*/ 1689396 h 2809236"/>
                <a:gd name="connsiteX265" fmla="*/ 4081949 w 4708662"/>
                <a:gd name="connsiteY265" fmla="*/ 1691372 h 2809236"/>
                <a:gd name="connsiteX266" fmla="*/ 3922438 w 4708662"/>
                <a:gd name="connsiteY266" fmla="*/ 1598499 h 2809236"/>
                <a:gd name="connsiteX267" fmla="*/ 3926360 w 4708662"/>
                <a:gd name="connsiteY267" fmla="*/ 1569517 h 2809236"/>
                <a:gd name="connsiteX268" fmla="*/ 3978005 w 4708662"/>
                <a:gd name="connsiteY268" fmla="*/ 1539217 h 2809236"/>
                <a:gd name="connsiteX269" fmla="*/ 4003909 w 4708662"/>
                <a:gd name="connsiteY269" fmla="*/ 1532301 h 2809236"/>
                <a:gd name="connsiteX270" fmla="*/ 2258198 w 4708662"/>
                <a:gd name="connsiteY270" fmla="*/ 1523654 h 2809236"/>
                <a:gd name="connsiteX271" fmla="*/ 2282591 w 4708662"/>
                <a:gd name="connsiteY271" fmla="*/ 1528577 h 2809236"/>
                <a:gd name="connsiteX272" fmla="*/ 2442369 w 4708662"/>
                <a:gd name="connsiteY272" fmla="*/ 1621141 h 2809236"/>
                <a:gd name="connsiteX273" fmla="*/ 2438440 w 4708662"/>
                <a:gd name="connsiteY273" fmla="*/ 1650026 h 2809236"/>
                <a:gd name="connsiteX274" fmla="*/ 2280626 w 4708662"/>
                <a:gd name="connsiteY274" fmla="*/ 1741933 h 2809236"/>
                <a:gd name="connsiteX275" fmla="*/ 2230204 w 4708662"/>
                <a:gd name="connsiteY275" fmla="*/ 1743902 h 2809236"/>
                <a:gd name="connsiteX276" fmla="*/ 2071081 w 4708662"/>
                <a:gd name="connsiteY276" fmla="*/ 1651339 h 2809236"/>
                <a:gd name="connsiteX277" fmla="*/ 2075010 w 4708662"/>
                <a:gd name="connsiteY277" fmla="*/ 1622454 h 2809236"/>
                <a:gd name="connsiteX278" fmla="*/ 2232824 w 4708662"/>
                <a:gd name="connsiteY278" fmla="*/ 1530547 h 2809236"/>
                <a:gd name="connsiteX279" fmla="*/ 2258198 w 4708662"/>
                <a:gd name="connsiteY279" fmla="*/ 1523654 h 2809236"/>
                <a:gd name="connsiteX280" fmla="*/ 3657944 w 4708662"/>
                <a:gd name="connsiteY280" fmla="*/ 1503819 h 2809236"/>
                <a:gd name="connsiteX281" fmla="*/ 3682418 w 4708662"/>
                <a:gd name="connsiteY281" fmla="*/ 1508414 h 2809236"/>
                <a:gd name="connsiteX282" fmla="*/ 3841542 w 4708662"/>
                <a:gd name="connsiteY282" fmla="*/ 1600978 h 2809236"/>
                <a:gd name="connsiteX283" fmla="*/ 3838267 w 4708662"/>
                <a:gd name="connsiteY283" fmla="*/ 1629863 h 2809236"/>
                <a:gd name="connsiteX284" fmla="*/ 3680453 w 4708662"/>
                <a:gd name="connsiteY284" fmla="*/ 1721113 h 2809236"/>
                <a:gd name="connsiteX285" fmla="*/ 3630031 w 4708662"/>
                <a:gd name="connsiteY285" fmla="*/ 1723739 h 2809236"/>
                <a:gd name="connsiteX286" fmla="*/ 3470908 w 4708662"/>
                <a:gd name="connsiteY286" fmla="*/ 1631176 h 2809236"/>
                <a:gd name="connsiteX287" fmla="*/ 3474182 w 4708662"/>
                <a:gd name="connsiteY287" fmla="*/ 1602291 h 2809236"/>
                <a:gd name="connsiteX288" fmla="*/ 3631996 w 4708662"/>
                <a:gd name="connsiteY288" fmla="*/ 1511040 h 2809236"/>
                <a:gd name="connsiteX289" fmla="*/ 3657944 w 4708662"/>
                <a:gd name="connsiteY289" fmla="*/ 1503819 h 2809236"/>
                <a:gd name="connsiteX290" fmla="*/ 2621035 w 4708662"/>
                <a:gd name="connsiteY290" fmla="*/ 1454526 h 2809236"/>
                <a:gd name="connsiteX291" fmla="*/ 2645509 w 4708662"/>
                <a:gd name="connsiteY291" fmla="*/ 1459449 h 2809236"/>
                <a:gd name="connsiteX292" fmla="*/ 2804633 w 4708662"/>
                <a:gd name="connsiteY292" fmla="*/ 1552013 h 2809236"/>
                <a:gd name="connsiteX293" fmla="*/ 2801358 w 4708662"/>
                <a:gd name="connsiteY293" fmla="*/ 1581554 h 2809236"/>
                <a:gd name="connsiteX294" fmla="*/ 2643544 w 4708662"/>
                <a:gd name="connsiteY294" fmla="*/ 1672805 h 2809236"/>
                <a:gd name="connsiteX295" fmla="*/ 2593122 w 4708662"/>
                <a:gd name="connsiteY295" fmla="*/ 1674774 h 2809236"/>
                <a:gd name="connsiteX296" fmla="*/ 2433999 w 4708662"/>
                <a:gd name="connsiteY296" fmla="*/ 1582211 h 2809236"/>
                <a:gd name="connsiteX297" fmla="*/ 2437273 w 4708662"/>
                <a:gd name="connsiteY297" fmla="*/ 1553326 h 2809236"/>
                <a:gd name="connsiteX298" fmla="*/ 2595087 w 4708662"/>
                <a:gd name="connsiteY298" fmla="*/ 1461419 h 2809236"/>
                <a:gd name="connsiteX299" fmla="*/ 2621035 w 4708662"/>
                <a:gd name="connsiteY299" fmla="*/ 1454526 h 2809236"/>
                <a:gd name="connsiteX300" fmla="*/ 3048424 w 4708662"/>
                <a:gd name="connsiteY300" fmla="*/ 1426125 h 2809236"/>
                <a:gd name="connsiteX301" fmla="*/ 3072761 w 4708662"/>
                <a:gd name="connsiteY301" fmla="*/ 1431280 h 2809236"/>
                <a:gd name="connsiteX302" fmla="*/ 3230993 w 4708662"/>
                <a:gd name="connsiteY302" fmla="*/ 1522926 h 2809236"/>
                <a:gd name="connsiteX303" fmla="*/ 3227737 w 4708662"/>
                <a:gd name="connsiteY303" fmla="*/ 1552384 h 2809236"/>
                <a:gd name="connsiteX304" fmla="*/ 3070808 w 4708662"/>
                <a:gd name="connsiteY304" fmla="*/ 1643375 h 2809236"/>
                <a:gd name="connsiteX305" fmla="*/ 3020669 w 4708662"/>
                <a:gd name="connsiteY305" fmla="*/ 1645339 h 2809236"/>
                <a:gd name="connsiteX306" fmla="*/ 2863088 w 4708662"/>
                <a:gd name="connsiteY306" fmla="*/ 1553039 h 2809236"/>
                <a:gd name="connsiteX307" fmla="*/ 2866344 w 4708662"/>
                <a:gd name="connsiteY307" fmla="*/ 1524235 h 2809236"/>
                <a:gd name="connsiteX308" fmla="*/ 3022622 w 4708662"/>
                <a:gd name="connsiteY308" fmla="*/ 1433244 h 2809236"/>
                <a:gd name="connsiteX309" fmla="*/ 3048424 w 4708662"/>
                <a:gd name="connsiteY309" fmla="*/ 1426125 h 2809236"/>
                <a:gd name="connsiteX310" fmla="*/ 3759084 w 4708662"/>
                <a:gd name="connsiteY310" fmla="*/ 1391578 h 2809236"/>
                <a:gd name="connsiteX311" fmla="*/ 3783517 w 4708662"/>
                <a:gd name="connsiteY311" fmla="*/ 1396765 h 2809236"/>
                <a:gd name="connsiteX312" fmla="*/ 3942374 w 4708662"/>
                <a:gd name="connsiteY312" fmla="*/ 1489638 h 2809236"/>
                <a:gd name="connsiteX313" fmla="*/ 3939105 w 4708662"/>
                <a:gd name="connsiteY313" fmla="*/ 1517960 h 2809236"/>
                <a:gd name="connsiteX314" fmla="*/ 3886807 w 4708662"/>
                <a:gd name="connsiteY314" fmla="*/ 1548259 h 2809236"/>
                <a:gd name="connsiteX315" fmla="*/ 3837123 w 4708662"/>
                <a:gd name="connsiteY315" fmla="*/ 1550894 h 2809236"/>
                <a:gd name="connsiteX316" fmla="*/ 3677613 w 4708662"/>
                <a:gd name="connsiteY316" fmla="*/ 1458021 h 2809236"/>
                <a:gd name="connsiteX317" fmla="*/ 3681535 w 4708662"/>
                <a:gd name="connsiteY317" fmla="*/ 1429040 h 2809236"/>
                <a:gd name="connsiteX318" fmla="*/ 3733180 w 4708662"/>
                <a:gd name="connsiteY318" fmla="*/ 1398741 h 2809236"/>
                <a:gd name="connsiteX319" fmla="*/ 3759084 w 4708662"/>
                <a:gd name="connsiteY319" fmla="*/ 1391578 h 2809236"/>
                <a:gd name="connsiteX320" fmla="*/ 2013371 w 4708662"/>
                <a:gd name="connsiteY320" fmla="*/ 1379638 h 2809236"/>
                <a:gd name="connsiteX321" fmla="*/ 2037764 w 4708662"/>
                <a:gd name="connsiteY321" fmla="*/ 1384561 h 2809236"/>
                <a:gd name="connsiteX322" fmla="*/ 2197542 w 4708662"/>
                <a:gd name="connsiteY322" fmla="*/ 1477125 h 2809236"/>
                <a:gd name="connsiteX323" fmla="*/ 2193613 w 4708662"/>
                <a:gd name="connsiteY323" fmla="*/ 1506010 h 2809236"/>
                <a:gd name="connsiteX324" fmla="*/ 2035144 w 4708662"/>
                <a:gd name="connsiteY324" fmla="*/ 1597260 h 2809236"/>
                <a:gd name="connsiteX325" fmla="*/ 1985377 w 4708662"/>
                <a:gd name="connsiteY325" fmla="*/ 1599886 h 2809236"/>
                <a:gd name="connsiteX326" fmla="*/ 1825599 w 4708662"/>
                <a:gd name="connsiteY326" fmla="*/ 1507323 h 2809236"/>
                <a:gd name="connsiteX327" fmla="*/ 1829528 w 4708662"/>
                <a:gd name="connsiteY327" fmla="*/ 1477781 h 2809236"/>
                <a:gd name="connsiteX328" fmla="*/ 1987997 w 4708662"/>
                <a:gd name="connsiteY328" fmla="*/ 1386531 h 2809236"/>
                <a:gd name="connsiteX329" fmla="*/ 2013371 w 4708662"/>
                <a:gd name="connsiteY329" fmla="*/ 1379638 h 2809236"/>
                <a:gd name="connsiteX330" fmla="*/ 3413117 w 4708662"/>
                <a:gd name="connsiteY330" fmla="*/ 1359475 h 2809236"/>
                <a:gd name="connsiteX331" fmla="*/ 3437591 w 4708662"/>
                <a:gd name="connsiteY331" fmla="*/ 1364398 h 2809236"/>
                <a:gd name="connsiteX332" fmla="*/ 3597369 w 4708662"/>
                <a:gd name="connsiteY332" fmla="*/ 1456962 h 2809236"/>
                <a:gd name="connsiteX333" fmla="*/ 3593440 w 4708662"/>
                <a:gd name="connsiteY333" fmla="*/ 1485847 h 2809236"/>
                <a:gd name="connsiteX334" fmla="*/ 3434971 w 4708662"/>
                <a:gd name="connsiteY334" fmla="*/ 1577097 h 2809236"/>
                <a:gd name="connsiteX335" fmla="*/ 3385204 w 4708662"/>
                <a:gd name="connsiteY335" fmla="*/ 1579067 h 2809236"/>
                <a:gd name="connsiteX336" fmla="*/ 3225426 w 4708662"/>
                <a:gd name="connsiteY336" fmla="*/ 1487160 h 2809236"/>
                <a:gd name="connsiteX337" fmla="*/ 3228700 w 4708662"/>
                <a:gd name="connsiteY337" fmla="*/ 1457618 h 2809236"/>
                <a:gd name="connsiteX338" fmla="*/ 3387169 w 4708662"/>
                <a:gd name="connsiteY338" fmla="*/ 1366368 h 2809236"/>
                <a:gd name="connsiteX339" fmla="*/ 3413117 w 4708662"/>
                <a:gd name="connsiteY339" fmla="*/ 1359475 h 2809236"/>
                <a:gd name="connsiteX340" fmla="*/ 2373571 w 4708662"/>
                <a:gd name="connsiteY340" fmla="*/ 1313390 h 2809236"/>
                <a:gd name="connsiteX341" fmla="*/ 2397433 w 4708662"/>
                <a:gd name="connsiteY341" fmla="*/ 1318313 h 2809236"/>
                <a:gd name="connsiteX342" fmla="*/ 2556949 w 4708662"/>
                <a:gd name="connsiteY342" fmla="*/ 1410877 h 2809236"/>
                <a:gd name="connsiteX343" fmla="*/ 2553680 w 4708662"/>
                <a:gd name="connsiteY343" fmla="*/ 1439762 h 2809236"/>
                <a:gd name="connsiteX344" fmla="*/ 2395472 w 4708662"/>
                <a:gd name="connsiteY344" fmla="*/ 1531012 h 2809236"/>
                <a:gd name="connsiteX345" fmla="*/ 2345787 w 4708662"/>
                <a:gd name="connsiteY345" fmla="*/ 1532982 h 2809236"/>
                <a:gd name="connsiteX346" fmla="*/ 2186271 w 4708662"/>
                <a:gd name="connsiteY346" fmla="*/ 1441075 h 2809236"/>
                <a:gd name="connsiteX347" fmla="*/ 2190194 w 4708662"/>
                <a:gd name="connsiteY347" fmla="*/ 1412190 h 2809236"/>
                <a:gd name="connsiteX348" fmla="*/ 2347748 w 4708662"/>
                <a:gd name="connsiteY348" fmla="*/ 1320283 h 2809236"/>
                <a:gd name="connsiteX349" fmla="*/ 2373571 w 4708662"/>
                <a:gd name="connsiteY349" fmla="*/ 1313390 h 2809236"/>
                <a:gd name="connsiteX350" fmla="*/ 2804170 w 4708662"/>
                <a:gd name="connsiteY350" fmla="*/ 1284997 h 2809236"/>
                <a:gd name="connsiteX351" fmla="*/ 2827937 w 4708662"/>
                <a:gd name="connsiteY351" fmla="*/ 1290167 h 2809236"/>
                <a:gd name="connsiteX352" fmla="*/ 2986168 w 4708662"/>
                <a:gd name="connsiteY352" fmla="*/ 1382074 h 2809236"/>
                <a:gd name="connsiteX353" fmla="*/ 2982912 w 4708662"/>
                <a:gd name="connsiteY353" fmla="*/ 1410959 h 2809236"/>
                <a:gd name="connsiteX354" fmla="*/ 2825983 w 4708662"/>
                <a:gd name="connsiteY354" fmla="*/ 1502866 h 2809236"/>
                <a:gd name="connsiteX355" fmla="*/ 2776495 w 4708662"/>
                <a:gd name="connsiteY355" fmla="*/ 1504835 h 2809236"/>
                <a:gd name="connsiteX356" fmla="*/ 2617613 w 4708662"/>
                <a:gd name="connsiteY356" fmla="*/ 1412272 h 2809236"/>
                <a:gd name="connsiteX357" fmla="*/ 2621520 w 4708662"/>
                <a:gd name="connsiteY357" fmla="*/ 1383387 h 2809236"/>
                <a:gd name="connsiteX358" fmla="*/ 2778449 w 4708662"/>
                <a:gd name="connsiteY358" fmla="*/ 1292136 h 2809236"/>
                <a:gd name="connsiteX359" fmla="*/ 2804170 w 4708662"/>
                <a:gd name="connsiteY359" fmla="*/ 1284997 h 2809236"/>
                <a:gd name="connsiteX360" fmla="*/ 1319915 w 4708662"/>
                <a:gd name="connsiteY360" fmla="*/ 1258658 h 2809236"/>
                <a:gd name="connsiteX361" fmla="*/ 1343701 w 4708662"/>
                <a:gd name="connsiteY361" fmla="*/ 1263568 h 2809236"/>
                <a:gd name="connsiteX362" fmla="*/ 1484904 w 4708662"/>
                <a:gd name="connsiteY362" fmla="*/ 1345400 h 2809236"/>
                <a:gd name="connsiteX363" fmla="*/ 2452619 w 4708662"/>
                <a:gd name="connsiteY363" fmla="*/ 1903856 h 2809236"/>
                <a:gd name="connsiteX364" fmla="*/ 2452619 w 4708662"/>
                <a:gd name="connsiteY364" fmla="*/ 1931915 h 2809236"/>
                <a:gd name="connsiteX365" fmla="*/ 2260605 w 4708662"/>
                <a:gd name="connsiteY365" fmla="*/ 2042849 h 2809236"/>
                <a:gd name="connsiteX366" fmla="*/ 2210968 w 4708662"/>
                <a:gd name="connsiteY366" fmla="*/ 2042849 h 2809236"/>
                <a:gd name="connsiteX367" fmla="*/ 1358287 w 4708662"/>
                <a:gd name="connsiteY367" fmla="*/ 1550486 h 2809236"/>
                <a:gd name="connsiteX368" fmla="*/ 1357386 w 4708662"/>
                <a:gd name="connsiteY368" fmla="*/ 1550288 h 2809236"/>
                <a:gd name="connsiteX369" fmla="*/ 1103235 w 4708662"/>
                <a:gd name="connsiteY369" fmla="*/ 1403655 h 2809236"/>
                <a:gd name="connsiteX370" fmla="*/ 1106494 w 4708662"/>
                <a:gd name="connsiteY370" fmla="*/ 1374852 h 2809236"/>
                <a:gd name="connsiteX371" fmla="*/ 1294174 w 4708662"/>
                <a:gd name="connsiteY371" fmla="*/ 1265532 h 2809236"/>
                <a:gd name="connsiteX372" fmla="*/ 1319915 w 4708662"/>
                <a:gd name="connsiteY372" fmla="*/ 1258658 h 2809236"/>
                <a:gd name="connsiteX373" fmla="*/ 1765908 w 4708662"/>
                <a:gd name="connsiteY373" fmla="*/ 1238479 h 2809236"/>
                <a:gd name="connsiteX374" fmla="*/ 1790342 w 4708662"/>
                <a:gd name="connsiteY374" fmla="*/ 1243355 h 2809236"/>
                <a:gd name="connsiteX375" fmla="*/ 1949204 w 4708662"/>
                <a:gd name="connsiteY375" fmla="*/ 1335024 h 2809236"/>
                <a:gd name="connsiteX376" fmla="*/ 1945935 w 4708662"/>
                <a:gd name="connsiteY376" fmla="*/ 1363629 h 2809236"/>
                <a:gd name="connsiteX377" fmla="*/ 1788381 w 4708662"/>
                <a:gd name="connsiteY377" fmla="*/ 1453997 h 2809236"/>
                <a:gd name="connsiteX378" fmla="*/ 1738042 w 4708662"/>
                <a:gd name="connsiteY378" fmla="*/ 1455947 h 2809236"/>
                <a:gd name="connsiteX379" fmla="*/ 1578526 w 4708662"/>
                <a:gd name="connsiteY379" fmla="*/ 1364279 h 2809236"/>
                <a:gd name="connsiteX380" fmla="*/ 1582449 w 4708662"/>
                <a:gd name="connsiteY380" fmla="*/ 1335674 h 2809236"/>
                <a:gd name="connsiteX381" fmla="*/ 1740003 w 4708662"/>
                <a:gd name="connsiteY381" fmla="*/ 1245306 h 2809236"/>
                <a:gd name="connsiteX382" fmla="*/ 1765908 w 4708662"/>
                <a:gd name="connsiteY382" fmla="*/ 1238479 h 2809236"/>
                <a:gd name="connsiteX383" fmla="*/ 3165163 w 4708662"/>
                <a:gd name="connsiteY383" fmla="*/ 1218751 h 2809236"/>
                <a:gd name="connsiteX384" fmla="*/ 3189515 w 4708662"/>
                <a:gd name="connsiteY384" fmla="*/ 1223921 h 2809236"/>
                <a:gd name="connsiteX385" fmla="*/ 3349031 w 4708662"/>
                <a:gd name="connsiteY385" fmla="*/ 1315828 h 2809236"/>
                <a:gd name="connsiteX386" fmla="*/ 3345109 w 4708662"/>
                <a:gd name="connsiteY386" fmla="*/ 1344713 h 2809236"/>
                <a:gd name="connsiteX387" fmla="*/ 3187554 w 4708662"/>
                <a:gd name="connsiteY387" fmla="*/ 1436620 h 2809236"/>
                <a:gd name="connsiteX388" fmla="*/ 3137869 w 4708662"/>
                <a:gd name="connsiteY388" fmla="*/ 1438589 h 2809236"/>
                <a:gd name="connsiteX389" fmla="*/ 2978353 w 4708662"/>
                <a:gd name="connsiteY389" fmla="*/ 1346026 h 2809236"/>
                <a:gd name="connsiteX390" fmla="*/ 2981622 w 4708662"/>
                <a:gd name="connsiteY390" fmla="*/ 1317141 h 2809236"/>
                <a:gd name="connsiteX391" fmla="*/ 3139830 w 4708662"/>
                <a:gd name="connsiteY391" fmla="*/ 1225890 h 2809236"/>
                <a:gd name="connsiteX392" fmla="*/ 3165163 w 4708662"/>
                <a:gd name="connsiteY392" fmla="*/ 1218751 h 2809236"/>
                <a:gd name="connsiteX393" fmla="*/ 2128092 w 4708662"/>
                <a:gd name="connsiteY393" fmla="*/ 1172256 h 2809236"/>
                <a:gd name="connsiteX394" fmla="*/ 2152321 w 4708662"/>
                <a:gd name="connsiteY394" fmla="*/ 1177179 h 2809236"/>
                <a:gd name="connsiteX395" fmla="*/ 2312100 w 4708662"/>
                <a:gd name="connsiteY395" fmla="*/ 1269743 h 2809236"/>
                <a:gd name="connsiteX396" fmla="*/ 2308171 w 4708662"/>
                <a:gd name="connsiteY396" fmla="*/ 1298628 h 2809236"/>
                <a:gd name="connsiteX397" fmla="*/ 2150356 w 4708662"/>
                <a:gd name="connsiteY397" fmla="*/ 1389878 h 2809236"/>
                <a:gd name="connsiteX398" fmla="*/ 2100589 w 4708662"/>
                <a:gd name="connsiteY398" fmla="*/ 1391848 h 2809236"/>
                <a:gd name="connsiteX399" fmla="*/ 1940811 w 4708662"/>
                <a:gd name="connsiteY399" fmla="*/ 1299941 h 2809236"/>
                <a:gd name="connsiteX400" fmla="*/ 1944085 w 4708662"/>
                <a:gd name="connsiteY400" fmla="*/ 1271056 h 2809236"/>
                <a:gd name="connsiteX401" fmla="*/ 2101899 w 4708662"/>
                <a:gd name="connsiteY401" fmla="*/ 1179149 h 2809236"/>
                <a:gd name="connsiteX402" fmla="*/ 2128092 w 4708662"/>
                <a:gd name="connsiteY402" fmla="*/ 1172256 h 2809236"/>
                <a:gd name="connsiteX403" fmla="*/ 2557747 w 4708662"/>
                <a:gd name="connsiteY403" fmla="*/ 1143534 h 2809236"/>
                <a:gd name="connsiteX404" fmla="*/ 2582426 w 4708662"/>
                <a:gd name="connsiteY404" fmla="*/ 1148376 h 2809236"/>
                <a:gd name="connsiteX405" fmla="*/ 2741288 w 4708662"/>
                <a:gd name="connsiteY405" fmla="*/ 1240940 h 2809236"/>
                <a:gd name="connsiteX406" fmla="*/ 2737366 w 4708662"/>
                <a:gd name="connsiteY406" fmla="*/ 1269825 h 2809236"/>
                <a:gd name="connsiteX407" fmla="*/ 2579811 w 4708662"/>
                <a:gd name="connsiteY407" fmla="*/ 1361732 h 2809236"/>
                <a:gd name="connsiteX408" fmla="*/ 2530126 w 4708662"/>
                <a:gd name="connsiteY408" fmla="*/ 1363701 h 2809236"/>
                <a:gd name="connsiteX409" fmla="*/ 2370610 w 4708662"/>
                <a:gd name="connsiteY409" fmla="*/ 1271138 h 2809236"/>
                <a:gd name="connsiteX410" fmla="*/ 2373879 w 4708662"/>
                <a:gd name="connsiteY410" fmla="*/ 1242253 h 2809236"/>
                <a:gd name="connsiteX411" fmla="*/ 2532087 w 4708662"/>
                <a:gd name="connsiteY411" fmla="*/ 1151002 h 2809236"/>
                <a:gd name="connsiteX412" fmla="*/ 2557747 w 4708662"/>
                <a:gd name="connsiteY412" fmla="*/ 1143534 h 2809236"/>
                <a:gd name="connsiteX413" fmla="*/ 1520756 w 4708662"/>
                <a:gd name="connsiteY413" fmla="*/ 1097368 h 2809236"/>
                <a:gd name="connsiteX414" fmla="*/ 1544863 w 4708662"/>
                <a:gd name="connsiteY414" fmla="*/ 1102291 h 2809236"/>
                <a:gd name="connsiteX415" fmla="*/ 1704379 w 4708662"/>
                <a:gd name="connsiteY415" fmla="*/ 1194855 h 2809236"/>
                <a:gd name="connsiteX416" fmla="*/ 1700457 w 4708662"/>
                <a:gd name="connsiteY416" fmla="*/ 1223740 h 2809236"/>
                <a:gd name="connsiteX417" fmla="*/ 1542902 w 4708662"/>
                <a:gd name="connsiteY417" fmla="*/ 1314990 h 2809236"/>
                <a:gd name="connsiteX418" fmla="*/ 1493217 w 4708662"/>
                <a:gd name="connsiteY418" fmla="*/ 1317616 h 2809236"/>
                <a:gd name="connsiteX419" fmla="*/ 1333701 w 4708662"/>
                <a:gd name="connsiteY419" fmla="*/ 1225053 h 2809236"/>
                <a:gd name="connsiteX420" fmla="*/ 1336970 w 4708662"/>
                <a:gd name="connsiteY420" fmla="*/ 1196168 h 2809236"/>
                <a:gd name="connsiteX421" fmla="*/ 1495178 w 4708662"/>
                <a:gd name="connsiteY421" fmla="*/ 1104261 h 2809236"/>
                <a:gd name="connsiteX422" fmla="*/ 1520756 w 4708662"/>
                <a:gd name="connsiteY422" fmla="*/ 1097368 h 2809236"/>
                <a:gd name="connsiteX423" fmla="*/ 2919137 w 4708662"/>
                <a:gd name="connsiteY423" fmla="*/ 1077534 h 2809236"/>
                <a:gd name="connsiteX424" fmla="*/ 2943149 w 4708662"/>
                <a:gd name="connsiteY424" fmla="*/ 1082129 h 2809236"/>
                <a:gd name="connsiteX425" fmla="*/ 3102031 w 4708662"/>
                <a:gd name="connsiteY425" fmla="*/ 1174693 h 2809236"/>
                <a:gd name="connsiteX426" fmla="*/ 3098124 w 4708662"/>
                <a:gd name="connsiteY426" fmla="*/ 1203578 h 2809236"/>
                <a:gd name="connsiteX427" fmla="*/ 2940544 w 4708662"/>
                <a:gd name="connsiteY427" fmla="*/ 1294828 h 2809236"/>
                <a:gd name="connsiteX428" fmla="*/ 2891707 w 4708662"/>
                <a:gd name="connsiteY428" fmla="*/ 1297454 h 2809236"/>
                <a:gd name="connsiteX429" fmla="*/ 2732825 w 4708662"/>
                <a:gd name="connsiteY429" fmla="*/ 1204891 h 2809236"/>
                <a:gd name="connsiteX430" fmla="*/ 2736732 w 4708662"/>
                <a:gd name="connsiteY430" fmla="*/ 1176006 h 2809236"/>
                <a:gd name="connsiteX431" fmla="*/ 2893661 w 4708662"/>
                <a:gd name="connsiteY431" fmla="*/ 1084755 h 2809236"/>
                <a:gd name="connsiteX432" fmla="*/ 2919137 w 4708662"/>
                <a:gd name="connsiteY432" fmla="*/ 1077534 h 2809236"/>
                <a:gd name="connsiteX433" fmla="*/ 962595 w 4708662"/>
                <a:gd name="connsiteY433" fmla="*/ 1054160 h 2809236"/>
                <a:gd name="connsiteX434" fmla="*/ 987195 w 4708662"/>
                <a:gd name="connsiteY434" fmla="*/ 1059080 h 2809236"/>
                <a:gd name="connsiteX435" fmla="*/ 1240694 w 4708662"/>
                <a:gd name="connsiteY435" fmla="*/ 1206689 h 2809236"/>
                <a:gd name="connsiteX436" fmla="*/ 1237436 w 4708662"/>
                <a:gd name="connsiteY436" fmla="*/ 1235554 h 2809236"/>
                <a:gd name="connsiteX437" fmla="*/ 1049755 w 4708662"/>
                <a:gd name="connsiteY437" fmla="*/ 1344456 h 2809236"/>
                <a:gd name="connsiteX438" fmla="*/ 1000229 w 4708662"/>
                <a:gd name="connsiteY438" fmla="*/ 1346425 h 2809236"/>
                <a:gd name="connsiteX439" fmla="*/ 746078 w 4708662"/>
                <a:gd name="connsiteY439" fmla="*/ 1198816 h 2809236"/>
                <a:gd name="connsiteX440" fmla="*/ 749337 w 4708662"/>
                <a:gd name="connsiteY440" fmla="*/ 1169951 h 2809236"/>
                <a:gd name="connsiteX441" fmla="*/ 937017 w 4708662"/>
                <a:gd name="connsiteY441" fmla="*/ 1061049 h 2809236"/>
                <a:gd name="connsiteX442" fmla="*/ 962595 w 4708662"/>
                <a:gd name="connsiteY442" fmla="*/ 1054160 h 2809236"/>
                <a:gd name="connsiteX443" fmla="*/ 1883758 w 4708662"/>
                <a:gd name="connsiteY443" fmla="*/ 1028241 h 2809236"/>
                <a:gd name="connsiteX444" fmla="*/ 1908151 w 4708662"/>
                <a:gd name="connsiteY444" fmla="*/ 1033164 h 2809236"/>
                <a:gd name="connsiteX445" fmla="*/ 2067275 w 4708662"/>
                <a:gd name="connsiteY445" fmla="*/ 1125728 h 2809236"/>
                <a:gd name="connsiteX446" fmla="*/ 2064000 w 4708662"/>
                <a:gd name="connsiteY446" fmla="*/ 1154613 h 2809236"/>
                <a:gd name="connsiteX447" fmla="*/ 1905531 w 4708662"/>
                <a:gd name="connsiteY447" fmla="*/ 1246520 h 2809236"/>
                <a:gd name="connsiteX448" fmla="*/ 1855764 w 4708662"/>
                <a:gd name="connsiteY448" fmla="*/ 1248489 h 2809236"/>
                <a:gd name="connsiteX449" fmla="*/ 1695986 w 4708662"/>
                <a:gd name="connsiteY449" fmla="*/ 1155926 h 2809236"/>
                <a:gd name="connsiteX450" fmla="*/ 1699915 w 4708662"/>
                <a:gd name="connsiteY450" fmla="*/ 1127041 h 2809236"/>
                <a:gd name="connsiteX451" fmla="*/ 1858384 w 4708662"/>
                <a:gd name="connsiteY451" fmla="*/ 1035134 h 2809236"/>
                <a:gd name="connsiteX452" fmla="*/ 1883758 w 4708662"/>
                <a:gd name="connsiteY452" fmla="*/ 1028241 h 2809236"/>
                <a:gd name="connsiteX453" fmla="*/ 2312923 w 4708662"/>
                <a:gd name="connsiteY453" fmla="*/ 1002295 h 2809236"/>
                <a:gd name="connsiteX454" fmla="*/ 2337316 w 4708662"/>
                <a:gd name="connsiteY454" fmla="*/ 1007171 h 2809236"/>
                <a:gd name="connsiteX455" fmla="*/ 2497094 w 4708662"/>
                <a:gd name="connsiteY455" fmla="*/ 1098840 h 2809236"/>
                <a:gd name="connsiteX456" fmla="*/ 2493165 w 4708662"/>
                <a:gd name="connsiteY456" fmla="*/ 1127445 h 2809236"/>
                <a:gd name="connsiteX457" fmla="*/ 2334696 w 4708662"/>
                <a:gd name="connsiteY457" fmla="*/ 1217813 h 2809236"/>
                <a:gd name="connsiteX458" fmla="*/ 2284929 w 4708662"/>
                <a:gd name="connsiteY458" fmla="*/ 1219763 h 2809236"/>
                <a:gd name="connsiteX459" fmla="*/ 2125151 w 4708662"/>
                <a:gd name="connsiteY459" fmla="*/ 1128095 h 2809236"/>
                <a:gd name="connsiteX460" fmla="*/ 2129080 w 4708662"/>
                <a:gd name="connsiteY460" fmla="*/ 1099490 h 2809236"/>
                <a:gd name="connsiteX461" fmla="*/ 2287549 w 4708662"/>
                <a:gd name="connsiteY461" fmla="*/ 1009122 h 2809236"/>
                <a:gd name="connsiteX462" fmla="*/ 2312923 w 4708662"/>
                <a:gd name="connsiteY462" fmla="*/ 1002295 h 2809236"/>
                <a:gd name="connsiteX463" fmla="*/ 1275851 w 4708662"/>
                <a:gd name="connsiteY463" fmla="*/ 953353 h 2809236"/>
                <a:gd name="connsiteX464" fmla="*/ 1299752 w 4708662"/>
                <a:gd name="connsiteY464" fmla="*/ 958276 h 2809236"/>
                <a:gd name="connsiteX465" fmla="*/ 1459531 w 4708662"/>
                <a:gd name="connsiteY465" fmla="*/ 1050840 h 2809236"/>
                <a:gd name="connsiteX466" fmla="*/ 1456256 w 4708662"/>
                <a:gd name="connsiteY466" fmla="*/ 1079725 h 2809236"/>
                <a:gd name="connsiteX467" fmla="*/ 1297787 w 4708662"/>
                <a:gd name="connsiteY467" fmla="*/ 1170975 h 2809236"/>
                <a:gd name="connsiteX468" fmla="*/ 1248020 w 4708662"/>
                <a:gd name="connsiteY468" fmla="*/ 1173601 h 2809236"/>
                <a:gd name="connsiteX469" fmla="*/ 1088242 w 4708662"/>
                <a:gd name="connsiteY469" fmla="*/ 1081038 h 2809236"/>
                <a:gd name="connsiteX470" fmla="*/ 1092171 w 4708662"/>
                <a:gd name="connsiteY470" fmla="*/ 1052153 h 2809236"/>
                <a:gd name="connsiteX471" fmla="*/ 1249985 w 4708662"/>
                <a:gd name="connsiteY471" fmla="*/ 960246 h 2809236"/>
                <a:gd name="connsiteX472" fmla="*/ 1275851 w 4708662"/>
                <a:gd name="connsiteY472" fmla="*/ 953353 h 2809236"/>
                <a:gd name="connsiteX473" fmla="*/ 2676333 w 4708662"/>
                <a:gd name="connsiteY473" fmla="*/ 933436 h 2809236"/>
                <a:gd name="connsiteX474" fmla="*/ 2700234 w 4708662"/>
                <a:gd name="connsiteY474" fmla="*/ 938113 h 2809236"/>
                <a:gd name="connsiteX475" fmla="*/ 2860012 w 4708662"/>
                <a:gd name="connsiteY475" fmla="*/ 1030677 h 2809236"/>
                <a:gd name="connsiteX476" fmla="*/ 2856738 w 4708662"/>
                <a:gd name="connsiteY476" fmla="*/ 1059562 h 2809236"/>
                <a:gd name="connsiteX477" fmla="*/ 2698269 w 4708662"/>
                <a:gd name="connsiteY477" fmla="*/ 1150812 h 2809236"/>
                <a:gd name="connsiteX478" fmla="*/ 2648502 w 4708662"/>
                <a:gd name="connsiteY478" fmla="*/ 1152782 h 2809236"/>
                <a:gd name="connsiteX479" fmla="*/ 2488724 w 4708662"/>
                <a:gd name="connsiteY479" fmla="*/ 1060218 h 2809236"/>
                <a:gd name="connsiteX480" fmla="*/ 2492653 w 4708662"/>
                <a:gd name="connsiteY480" fmla="*/ 1031990 h 2809236"/>
                <a:gd name="connsiteX481" fmla="*/ 2650467 w 4708662"/>
                <a:gd name="connsiteY481" fmla="*/ 940083 h 2809236"/>
                <a:gd name="connsiteX482" fmla="*/ 2676333 w 4708662"/>
                <a:gd name="connsiteY482" fmla="*/ 933436 h 2809236"/>
                <a:gd name="connsiteX483" fmla="*/ 718088 w 4708662"/>
                <a:gd name="connsiteY483" fmla="*/ 913106 h 2809236"/>
                <a:gd name="connsiteX484" fmla="*/ 742160 w 4708662"/>
                <a:gd name="connsiteY484" fmla="*/ 917939 h 2809236"/>
                <a:gd name="connsiteX485" fmla="*/ 901446 w 4708662"/>
                <a:gd name="connsiteY485" fmla="*/ 1010338 h 2809236"/>
                <a:gd name="connsiteX486" fmla="*/ 897529 w 4708662"/>
                <a:gd name="connsiteY486" fmla="*/ 1039171 h 2809236"/>
                <a:gd name="connsiteX487" fmla="*/ 710172 w 4708662"/>
                <a:gd name="connsiteY487" fmla="*/ 1148607 h 2809236"/>
                <a:gd name="connsiteX488" fmla="*/ 659906 w 4708662"/>
                <a:gd name="connsiteY488" fmla="*/ 1149918 h 2809236"/>
                <a:gd name="connsiteX489" fmla="*/ 501273 w 4708662"/>
                <a:gd name="connsiteY489" fmla="*/ 1058175 h 2809236"/>
                <a:gd name="connsiteX490" fmla="*/ 504537 w 4708662"/>
                <a:gd name="connsiteY490" fmla="*/ 1028686 h 2809236"/>
                <a:gd name="connsiteX491" fmla="*/ 692547 w 4708662"/>
                <a:gd name="connsiteY491" fmla="*/ 920561 h 2809236"/>
                <a:gd name="connsiteX492" fmla="*/ 718088 w 4708662"/>
                <a:gd name="connsiteY492" fmla="*/ 913106 h 2809236"/>
                <a:gd name="connsiteX493" fmla="*/ 1636298 w 4708662"/>
                <a:gd name="connsiteY493" fmla="*/ 887105 h 2809236"/>
                <a:gd name="connsiteX494" fmla="*/ 1660445 w 4708662"/>
                <a:gd name="connsiteY494" fmla="*/ 892028 h 2809236"/>
                <a:gd name="connsiteX495" fmla="*/ 1820223 w 4708662"/>
                <a:gd name="connsiteY495" fmla="*/ 984592 h 2809236"/>
                <a:gd name="connsiteX496" fmla="*/ 1816294 w 4708662"/>
                <a:gd name="connsiteY496" fmla="*/ 1013477 h 2809236"/>
                <a:gd name="connsiteX497" fmla="*/ 1658480 w 4708662"/>
                <a:gd name="connsiteY497" fmla="*/ 1105384 h 2809236"/>
                <a:gd name="connsiteX498" fmla="*/ 1608713 w 4708662"/>
                <a:gd name="connsiteY498" fmla="*/ 1106697 h 2809236"/>
                <a:gd name="connsiteX499" fmla="*/ 1448935 w 4708662"/>
                <a:gd name="connsiteY499" fmla="*/ 1014790 h 2809236"/>
                <a:gd name="connsiteX500" fmla="*/ 1452209 w 4708662"/>
                <a:gd name="connsiteY500" fmla="*/ 985905 h 2809236"/>
                <a:gd name="connsiteX501" fmla="*/ 1610678 w 4708662"/>
                <a:gd name="connsiteY501" fmla="*/ 893998 h 2809236"/>
                <a:gd name="connsiteX502" fmla="*/ 1636298 w 4708662"/>
                <a:gd name="connsiteY502" fmla="*/ 887105 h 2809236"/>
                <a:gd name="connsiteX503" fmla="*/ 2068014 w 4708662"/>
                <a:gd name="connsiteY503" fmla="*/ 858712 h 2809236"/>
                <a:gd name="connsiteX504" fmla="*/ 2092121 w 4708662"/>
                <a:gd name="connsiteY504" fmla="*/ 863882 h 2809236"/>
                <a:gd name="connsiteX505" fmla="*/ 2251637 w 4708662"/>
                <a:gd name="connsiteY505" fmla="*/ 955789 h 2809236"/>
                <a:gd name="connsiteX506" fmla="*/ 2248368 w 4708662"/>
                <a:gd name="connsiteY506" fmla="*/ 984674 h 2809236"/>
                <a:gd name="connsiteX507" fmla="*/ 2090160 w 4708662"/>
                <a:gd name="connsiteY507" fmla="*/ 1076581 h 2809236"/>
                <a:gd name="connsiteX508" fmla="*/ 2040475 w 4708662"/>
                <a:gd name="connsiteY508" fmla="*/ 1078550 h 2809236"/>
                <a:gd name="connsiteX509" fmla="*/ 1880959 w 4708662"/>
                <a:gd name="connsiteY509" fmla="*/ 985987 h 2809236"/>
                <a:gd name="connsiteX510" fmla="*/ 1884882 w 4708662"/>
                <a:gd name="connsiteY510" fmla="*/ 957102 h 2809236"/>
                <a:gd name="connsiteX511" fmla="*/ 2042436 w 4708662"/>
                <a:gd name="connsiteY511" fmla="*/ 865851 h 2809236"/>
                <a:gd name="connsiteX512" fmla="*/ 2068014 w 4708662"/>
                <a:gd name="connsiteY512" fmla="*/ 858712 h 2809236"/>
                <a:gd name="connsiteX513" fmla="*/ 1028145 w 4708662"/>
                <a:gd name="connsiteY513" fmla="*/ 812619 h 2809236"/>
                <a:gd name="connsiteX514" fmla="*/ 1052046 w 4708662"/>
                <a:gd name="connsiteY514" fmla="*/ 817774 h 2809236"/>
                <a:gd name="connsiteX515" fmla="*/ 1211825 w 4708662"/>
                <a:gd name="connsiteY515" fmla="*/ 909420 h 2809236"/>
                <a:gd name="connsiteX516" fmla="*/ 1208550 w 4708662"/>
                <a:gd name="connsiteY516" fmla="*/ 938878 h 2809236"/>
                <a:gd name="connsiteX517" fmla="*/ 1050081 w 4708662"/>
                <a:gd name="connsiteY517" fmla="*/ 1029869 h 2809236"/>
                <a:gd name="connsiteX518" fmla="*/ 1000314 w 4708662"/>
                <a:gd name="connsiteY518" fmla="*/ 1032488 h 2809236"/>
                <a:gd name="connsiteX519" fmla="*/ 840536 w 4708662"/>
                <a:gd name="connsiteY519" fmla="*/ 940187 h 2809236"/>
                <a:gd name="connsiteX520" fmla="*/ 843810 w 4708662"/>
                <a:gd name="connsiteY520" fmla="*/ 910730 h 2809236"/>
                <a:gd name="connsiteX521" fmla="*/ 1002279 w 4708662"/>
                <a:gd name="connsiteY521" fmla="*/ 819738 h 2809236"/>
                <a:gd name="connsiteX522" fmla="*/ 1028145 w 4708662"/>
                <a:gd name="connsiteY522" fmla="*/ 812619 h 2809236"/>
                <a:gd name="connsiteX523" fmla="*/ 2431262 w 4708662"/>
                <a:gd name="connsiteY523" fmla="*/ 792376 h 2809236"/>
                <a:gd name="connsiteX524" fmla="*/ 2455409 w 4708662"/>
                <a:gd name="connsiteY524" fmla="*/ 796959 h 2809236"/>
                <a:gd name="connsiteX525" fmla="*/ 2615187 w 4708662"/>
                <a:gd name="connsiteY525" fmla="*/ 889259 h 2809236"/>
                <a:gd name="connsiteX526" fmla="*/ 2611258 w 4708662"/>
                <a:gd name="connsiteY526" fmla="*/ 918717 h 2809236"/>
                <a:gd name="connsiteX527" fmla="*/ 2453444 w 4708662"/>
                <a:gd name="connsiteY527" fmla="*/ 1009708 h 2809236"/>
                <a:gd name="connsiteX528" fmla="*/ 2403022 w 4708662"/>
                <a:gd name="connsiteY528" fmla="*/ 1011672 h 2809236"/>
                <a:gd name="connsiteX529" fmla="*/ 2243899 w 4708662"/>
                <a:gd name="connsiteY529" fmla="*/ 919372 h 2809236"/>
                <a:gd name="connsiteX530" fmla="*/ 2247173 w 4708662"/>
                <a:gd name="connsiteY530" fmla="*/ 890568 h 2809236"/>
                <a:gd name="connsiteX531" fmla="*/ 2405642 w 4708662"/>
                <a:gd name="connsiteY531" fmla="*/ 799577 h 2809236"/>
                <a:gd name="connsiteX532" fmla="*/ 2431262 w 4708662"/>
                <a:gd name="connsiteY532" fmla="*/ 792376 h 2809236"/>
                <a:gd name="connsiteX533" fmla="*/ 472855 w 4708662"/>
                <a:gd name="connsiteY533" fmla="*/ 771867 h 2809236"/>
                <a:gd name="connsiteX534" fmla="*/ 496682 w 4708662"/>
                <a:gd name="connsiteY534" fmla="*/ 776737 h 2809236"/>
                <a:gd name="connsiteX535" fmla="*/ 655968 w 4708662"/>
                <a:gd name="connsiteY535" fmla="*/ 868304 h 2809236"/>
                <a:gd name="connsiteX536" fmla="*/ 652704 w 4708662"/>
                <a:gd name="connsiteY536" fmla="*/ 896878 h 2809236"/>
                <a:gd name="connsiteX537" fmla="*/ 464695 w 4708662"/>
                <a:gd name="connsiteY537" fmla="*/ 1004680 h 2809236"/>
                <a:gd name="connsiteX538" fmla="*/ 415081 w 4708662"/>
                <a:gd name="connsiteY538" fmla="*/ 1006628 h 2809236"/>
                <a:gd name="connsiteX539" fmla="*/ 255795 w 4708662"/>
                <a:gd name="connsiteY539" fmla="*/ 915062 h 2809236"/>
                <a:gd name="connsiteX540" fmla="*/ 259059 w 4708662"/>
                <a:gd name="connsiteY540" fmla="*/ 886488 h 2809236"/>
                <a:gd name="connsiteX541" fmla="*/ 447069 w 4708662"/>
                <a:gd name="connsiteY541" fmla="*/ 778686 h 2809236"/>
                <a:gd name="connsiteX542" fmla="*/ 472855 w 4708662"/>
                <a:gd name="connsiteY542" fmla="*/ 771867 h 2809236"/>
                <a:gd name="connsiteX543" fmla="*/ 1391226 w 4708662"/>
                <a:gd name="connsiteY543" fmla="*/ 745971 h 2809236"/>
                <a:gd name="connsiteX544" fmla="*/ 1415619 w 4708662"/>
                <a:gd name="connsiteY544" fmla="*/ 750894 h 2809236"/>
                <a:gd name="connsiteX545" fmla="*/ 1575397 w 4708662"/>
                <a:gd name="connsiteY545" fmla="*/ 843458 h 2809236"/>
                <a:gd name="connsiteX546" fmla="*/ 1571468 w 4708662"/>
                <a:gd name="connsiteY546" fmla="*/ 872343 h 2809236"/>
                <a:gd name="connsiteX547" fmla="*/ 1413654 w 4708662"/>
                <a:gd name="connsiteY547" fmla="*/ 963593 h 2809236"/>
                <a:gd name="connsiteX548" fmla="*/ 1363232 w 4708662"/>
                <a:gd name="connsiteY548" fmla="*/ 965563 h 2809236"/>
                <a:gd name="connsiteX549" fmla="*/ 1203454 w 4708662"/>
                <a:gd name="connsiteY549" fmla="*/ 873656 h 2809236"/>
                <a:gd name="connsiteX550" fmla="*/ 1207383 w 4708662"/>
                <a:gd name="connsiteY550" fmla="*/ 844114 h 2809236"/>
                <a:gd name="connsiteX551" fmla="*/ 1365852 w 4708662"/>
                <a:gd name="connsiteY551" fmla="*/ 752864 h 2809236"/>
                <a:gd name="connsiteX552" fmla="*/ 1391226 w 4708662"/>
                <a:gd name="connsiteY552" fmla="*/ 745971 h 2809236"/>
                <a:gd name="connsiteX553" fmla="*/ 1814468 w 4708662"/>
                <a:gd name="connsiteY553" fmla="*/ 714689 h 2809236"/>
                <a:gd name="connsiteX554" fmla="*/ 1838369 w 4708662"/>
                <a:gd name="connsiteY554" fmla="*/ 719844 h 2809236"/>
                <a:gd name="connsiteX555" fmla="*/ 1998148 w 4708662"/>
                <a:gd name="connsiteY555" fmla="*/ 812145 h 2809236"/>
                <a:gd name="connsiteX556" fmla="*/ 1994873 w 4708662"/>
                <a:gd name="connsiteY556" fmla="*/ 840948 h 2809236"/>
                <a:gd name="connsiteX557" fmla="*/ 1837059 w 4708662"/>
                <a:gd name="connsiteY557" fmla="*/ 931939 h 2809236"/>
                <a:gd name="connsiteX558" fmla="*/ 1786637 w 4708662"/>
                <a:gd name="connsiteY558" fmla="*/ 934558 h 2809236"/>
                <a:gd name="connsiteX559" fmla="*/ 1626859 w 4708662"/>
                <a:gd name="connsiteY559" fmla="*/ 842257 h 2809236"/>
                <a:gd name="connsiteX560" fmla="*/ 1630788 w 4708662"/>
                <a:gd name="connsiteY560" fmla="*/ 812800 h 2809236"/>
                <a:gd name="connsiteX561" fmla="*/ 1788602 w 4708662"/>
                <a:gd name="connsiteY561" fmla="*/ 721808 h 2809236"/>
                <a:gd name="connsiteX562" fmla="*/ 1814468 w 4708662"/>
                <a:gd name="connsiteY562" fmla="*/ 714689 h 2809236"/>
                <a:gd name="connsiteX563" fmla="*/ 2183147 w 4708662"/>
                <a:gd name="connsiteY563" fmla="*/ 651248 h 2809236"/>
                <a:gd name="connsiteX564" fmla="*/ 2207048 w 4708662"/>
                <a:gd name="connsiteY564" fmla="*/ 655843 h 2809236"/>
                <a:gd name="connsiteX565" fmla="*/ 2366827 w 4708662"/>
                <a:gd name="connsiteY565" fmla="*/ 748407 h 2809236"/>
                <a:gd name="connsiteX566" fmla="*/ 2363552 w 4708662"/>
                <a:gd name="connsiteY566" fmla="*/ 777292 h 2809236"/>
                <a:gd name="connsiteX567" fmla="*/ 2205738 w 4708662"/>
                <a:gd name="connsiteY567" fmla="*/ 868542 h 2809236"/>
                <a:gd name="connsiteX568" fmla="*/ 2155316 w 4708662"/>
                <a:gd name="connsiteY568" fmla="*/ 871168 h 2809236"/>
                <a:gd name="connsiteX569" fmla="*/ 1995538 w 4708662"/>
                <a:gd name="connsiteY569" fmla="*/ 778605 h 2809236"/>
                <a:gd name="connsiteX570" fmla="*/ 1999467 w 4708662"/>
                <a:gd name="connsiteY570" fmla="*/ 749720 h 2809236"/>
                <a:gd name="connsiteX571" fmla="*/ 2157281 w 4708662"/>
                <a:gd name="connsiteY571" fmla="*/ 658469 h 2809236"/>
                <a:gd name="connsiteX572" fmla="*/ 2183147 w 4708662"/>
                <a:gd name="connsiteY572" fmla="*/ 651248 h 2809236"/>
                <a:gd name="connsiteX573" fmla="*/ 225802 w 4708662"/>
                <a:gd name="connsiteY573" fmla="*/ 627852 h 2809236"/>
                <a:gd name="connsiteX574" fmla="*/ 249629 w 4708662"/>
                <a:gd name="connsiteY574" fmla="*/ 632722 h 2809236"/>
                <a:gd name="connsiteX575" fmla="*/ 408915 w 4708662"/>
                <a:gd name="connsiteY575" fmla="*/ 724289 h 2809236"/>
                <a:gd name="connsiteX576" fmla="*/ 405651 w 4708662"/>
                <a:gd name="connsiteY576" fmla="*/ 752863 h 2809236"/>
                <a:gd name="connsiteX577" fmla="*/ 217641 w 4708662"/>
                <a:gd name="connsiteY577" fmla="*/ 860665 h 2809236"/>
                <a:gd name="connsiteX578" fmla="*/ 168028 w 4708662"/>
                <a:gd name="connsiteY578" fmla="*/ 862613 h 2809236"/>
                <a:gd name="connsiteX579" fmla="*/ 8742 w 4708662"/>
                <a:gd name="connsiteY579" fmla="*/ 771046 h 2809236"/>
                <a:gd name="connsiteX580" fmla="*/ 12006 w 4708662"/>
                <a:gd name="connsiteY580" fmla="*/ 742473 h 2809236"/>
                <a:gd name="connsiteX581" fmla="*/ 200016 w 4708662"/>
                <a:gd name="connsiteY581" fmla="*/ 634671 h 2809236"/>
                <a:gd name="connsiteX582" fmla="*/ 225802 w 4708662"/>
                <a:gd name="connsiteY582" fmla="*/ 627852 h 2809236"/>
                <a:gd name="connsiteX583" fmla="*/ 2399582 w 4708662"/>
                <a:gd name="connsiteY583" fmla="*/ 608135 h 2809236"/>
                <a:gd name="connsiteX584" fmla="*/ 2424015 w 4708662"/>
                <a:gd name="connsiteY584" fmla="*/ 613322 h 2809236"/>
                <a:gd name="connsiteX585" fmla="*/ 2583525 w 4708662"/>
                <a:gd name="connsiteY585" fmla="*/ 705536 h 2809236"/>
                <a:gd name="connsiteX586" fmla="*/ 2579603 w 4708662"/>
                <a:gd name="connsiteY586" fmla="*/ 734517 h 2809236"/>
                <a:gd name="connsiteX587" fmla="*/ 2527305 w 4708662"/>
                <a:gd name="connsiteY587" fmla="*/ 765475 h 2809236"/>
                <a:gd name="connsiteX588" fmla="*/ 2477621 w 4708662"/>
                <a:gd name="connsiteY588" fmla="*/ 767451 h 2809236"/>
                <a:gd name="connsiteX589" fmla="*/ 2318111 w 4708662"/>
                <a:gd name="connsiteY589" fmla="*/ 674578 h 2809236"/>
                <a:gd name="connsiteX590" fmla="*/ 2321380 w 4708662"/>
                <a:gd name="connsiteY590" fmla="*/ 645597 h 2809236"/>
                <a:gd name="connsiteX591" fmla="*/ 2373678 w 4708662"/>
                <a:gd name="connsiteY591" fmla="*/ 615298 h 2809236"/>
                <a:gd name="connsiteX592" fmla="*/ 2399582 w 4708662"/>
                <a:gd name="connsiteY592" fmla="*/ 608135 h 2809236"/>
                <a:gd name="connsiteX593" fmla="*/ 1140559 w 4708662"/>
                <a:gd name="connsiteY593" fmla="*/ 602284 h 2809236"/>
                <a:gd name="connsiteX594" fmla="*/ 1165033 w 4708662"/>
                <a:gd name="connsiteY594" fmla="*/ 606879 h 2809236"/>
                <a:gd name="connsiteX595" fmla="*/ 1324157 w 4708662"/>
                <a:gd name="connsiteY595" fmla="*/ 699443 h 2809236"/>
                <a:gd name="connsiteX596" fmla="*/ 1320882 w 4708662"/>
                <a:gd name="connsiteY596" fmla="*/ 728328 h 2809236"/>
                <a:gd name="connsiteX597" fmla="*/ 1163068 w 4708662"/>
                <a:gd name="connsiteY597" fmla="*/ 819578 h 2809236"/>
                <a:gd name="connsiteX598" fmla="*/ 1112646 w 4708662"/>
                <a:gd name="connsiteY598" fmla="*/ 822204 h 2809236"/>
                <a:gd name="connsiteX599" fmla="*/ 953523 w 4708662"/>
                <a:gd name="connsiteY599" fmla="*/ 729641 h 2809236"/>
                <a:gd name="connsiteX600" fmla="*/ 956797 w 4708662"/>
                <a:gd name="connsiteY600" fmla="*/ 700756 h 2809236"/>
                <a:gd name="connsiteX601" fmla="*/ 1114611 w 4708662"/>
                <a:gd name="connsiteY601" fmla="*/ 609505 h 2809236"/>
                <a:gd name="connsiteX602" fmla="*/ 1140559 w 4708662"/>
                <a:gd name="connsiteY602" fmla="*/ 602284 h 2809236"/>
                <a:gd name="connsiteX603" fmla="*/ 1563962 w 4708662"/>
                <a:gd name="connsiteY603" fmla="*/ 567473 h 2809236"/>
                <a:gd name="connsiteX604" fmla="*/ 1588436 w 4708662"/>
                <a:gd name="connsiteY604" fmla="*/ 572315 h 2809236"/>
                <a:gd name="connsiteX605" fmla="*/ 1747560 w 4708662"/>
                <a:gd name="connsiteY605" fmla="*/ 664879 h 2809236"/>
                <a:gd name="connsiteX606" fmla="*/ 1744285 w 4708662"/>
                <a:gd name="connsiteY606" fmla="*/ 693764 h 2809236"/>
                <a:gd name="connsiteX607" fmla="*/ 1586471 w 4708662"/>
                <a:gd name="connsiteY607" fmla="*/ 785014 h 2809236"/>
                <a:gd name="connsiteX608" fmla="*/ 1536049 w 4708662"/>
                <a:gd name="connsiteY608" fmla="*/ 787640 h 2809236"/>
                <a:gd name="connsiteX609" fmla="*/ 1376926 w 4708662"/>
                <a:gd name="connsiteY609" fmla="*/ 695077 h 2809236"/>
                <a:gd name="connsiteX610" fmla="*/ 1380200 w 4708662"/>
                <a:gd name="connsiteY610" fmla="*/ 666192 h 2809236"/>
                <a:gd name="connsiteX611" fmla="*/ 1538014 w 4708662"/>
                <a:gd name="connsiteY611" fmla="*/ 574941 h 2809236"/>
                <a:gd name="connsiteX612" fmla="*/ 1563962 w 4708662"/>
                <a:gd name="connsiteY612" fmla="*/ 567473 h 2809236"/>
                <a:gd name="connsiteX613" fmla="*/ 1937991 w 4708662"/>
                <a:gd name="connsiteY613" fmla="*/ 509868 h 2809236"/>
                <a:gd name="connsiteX614" fmla="*/ 1962220 w 4708662"/>
                <a:gd name="connsiteY614" fmla="*/ 514709 h 2809236"/>
                <a:gd name="connsiteX615" fmla="*/ 2121999 w 4708662"/>
                <a:gd name="connsiteY615" fmla="*/ 607273 h 2809236"/>
                <a:gd name="connsiteX616" fmla="*/ 2118070 w 4708662"/>
                <a:gd name="connsiteY616" fmla="*/ 636158 h 2809236"/>
                <a:gd name="connsiteX617" fmla="*/ 1960255 w 4708662"/>
                <a:gd name="connsiteY617" fmla="*/ 727408 h 2809236"/>
                <a:gd name="connsiteX618" fmla="*/ 1910488 w 4708662"/>
                <a:gd name="connsiteY618" fmla="*/ 730034 h 2809236"/>
                <a:gd name="connsiteX619" fmla="*/ 1750710 w 4708662"/>
                <a:gd name="connsiteY619" fmla="*/ 637471 h 2809236"/>
                <a:gd name="connsiteX620" fmla="*/ 1753984 w 4708662"/>
                <a:gd name="connsiteY620" fmla="*/ 608586 h 2809236"/>
                <a:gd name="connsiteX621" fmla="*/ 1911798 w 4708662"/>
                <a:gd name="connsiteY621" fmla="*/ 517335 h 2809236"/>
                <a:gd name="connsiteX622" fmla="*/ 1937991 w 4708662"/>
                <a:gd name="connsiteY622" fmla="*/ 509868 h 2809236"/>
                <a:gd name="connsiteX623" fmla="*/ 468825 w 4708662"/>
                <a:gd name="connsiteY623" fmla="*/ 490026 h 2809236"/>
                <a:gd name="connsiteX624" fmla="*/ 493223 w 4708662"/>
                <a:gd name="connsiteY624" fmla="*/ 495179 h 2809236"/>
                <a:gd name="connsiteX625" fmla="*/ 961279 w 4708662"/>
                <a:gd name="connsiteY625" fmla="*/ 766102 h 2809236"/>
                <a:gd name="connsiteX626" fmla="*/ 958015 w 4708662"/>
                <a:gd name="connsiteY626" fmla="*/ 794896 h 2809236"/>
                <a:gd name="connsiteX627" fmla="*/ 800691 w 4708662"/>
                <a:gd name="connsiteY627" fmla="*/ 885859 h 2809236"/>
                <a:gd name="connsiteX628" fmla="*/ 750425 w 4708662"/>
                <a:gd name="connsiteY628" fmla="*/ 887822 h 2809236"/>
                <a:gd name="connsiteX629" fmla="*/ 282369 w 4708662"/>
                <a:gd name="connsiteY629" fmla="*/ 616898 h 2809236"/>
                <a:gd name="connsiteX630" fmla="*/ 285633 w 4708662"/>
                <a:gd name="connsiteY630" fmla="*/ 588104 h 2809236"/>
                <a:gd name="connsiteX631" fmla="*/ 442957 w 4708662"/>
                <a:gd name="connsiteY631" fmla="*/ 497142 h 2809236"/>
                <a:gd name="connsiteX632" fmla="*/ 468825 w 4708662"/>
                <a:gd name="connsiteY632" fmla="*/ 490026 h 2809236"/>
                <a:gd name="connsiteX633" fmla="*/ 2154754 w 4708662"/>
                <a:gd name="connsiteY633" fmla="*/ 466588 h 2809236"/>
                <a:gd name="connsiteX634" fmla="*/ 2179188 w 4708662"/>
                <a:gd name="connsiteY634" fmla="*/ 471528 h 2809236"/>
                <a:gd name="connsiteX635" fmla="*/ 2338698 w 4708662"/>
                <a:gd name="connsiteY635" fmla="*/ 564402 h 2809236"/>
                <a:gd name="connsiteX636" fmla="*/ 2334776 w 4708662"/>
                <a:gd name="connsiteY636" fmla="*/ 593384 h 2809236"/>
                <a:gd name="connsiteX637" fmla="*/ 2282477 w 4708662"/>
                <a:gd name="connsiteY637" fmla="*/ 623683 h 2809236"/>
                <a:gd name="connsiteX638" fmla="*/ 2232794 w 4708662"/>
                <a:gd name="connsiteY638" fmla="*/ 625659 h 2809236"/>
                <a:gd name="connsiteX639" fmla="*/ 2073283 w 4708662"/>
                <a:gd name="connsiteY639" fmla="*/ 533444 h 2809236"/>
                <a:gd name="connsiteX640" fmla="*/ 2076552 w 4708662"/>
                <a:gd name="connsiteY640" fmla="*/ 504462 h 2809236"/>
                <a:gd name="connsiteX641" fmla="*/ 2128850 w 4708662"/>
                <a:gd name="connsiteY641" fmla="*/ 473504 h 2809236"/>
                <a:gd name="connsiteX642" fmla="*/ 2154754 w 4708662"/>
                <a:gd name="connsiteY642" fmla="*/ 466588 h 2809236"/>
                <a:gd name="connsiteX643" fmla="*/ 1310492 w 4708662"/>
                <a:gd name="connsiteY643" fmla="*/ 423787 h 2809236"/>
                <a:gd name="connsiteX644" fmla="*/ 1334599 w 4708662"/>
                <a:gd name="connsiteY644" fmla="*/ 428957 h 2809236"/>
                <a:gd name="connsiteX645" fmla="*/ 1494115 w 4708662"/>
                <a:gd name="connsiteY645" fmla="*/ 520864 h 2809236"/>
                <a:gd name="connsiteX646" fmla="*/ 1490193 w 4708662"/>
                <a:gd name="connsiteY646" fmla="*/ 550405 h 2809236"/>
                <a:gd name="connsiteX647" fmla="*/ 1332638 w 4708662"/>
                <a:gd name="connsiteY647" fmla="*/ 641656 h 2809236"/>
                <a:gd name="connsiteX648" fmla="*/ 1282299 w 4708662"/>
                <a:gd name="connsiteY648" fmla="*/ 643625 h 2809236"/>
                <a:gd name="connsiteX649" fmla="*/ 1123437 w 4708662"/>
                <a:gd name="connsiteY649" fmla="*/ 551062 h 2809236"/>
                <a:gd name="connsiteX650" fmla="*/ 1126706 w 4708662"/>
                <a:gd name="connsiteY650" fmla="*/ 522177 h 2809236"/>
                <a:gd name="connsiteX651" fmla="*/ 1284914 w 4708662"/>
                <a:gd name="connsiteY651" fmla="*/ 430926 h 2809236"/>
                <a:gd name="connsiteX652" fmla="*/ 1310492 w 4708662"/>
                <a:gd name="connsiteY652" fmla="*/ 423787 h 2809236"/>
                <a:gd name="connsiteX653" fmla="*/ 1693576 w 4708662"/>
                <a:gd name="connsiteY653" fmla="*/ 368650 h 2809236"/>
                <a:gd name="connsiteX654" fmla="*/ 1718050 w 4708662"/>
                <a:gd name="connsiteY654" fmla="*/ 373573 h 2809236"/>
                <a:gd name="connsiteX655" fmla="*/ 1877828 w 4708662"/>
                <a:gd name="connsiteY655" fmla="*/ 466137 h 2809236"/>
                <a:gd name="connsiteX656" fmla="*/ 1873899 w 4708662"/>
                <a:gd name="connsiteY656" fmla="*/ 495022 h 2809236"/>
                <a:gd name="connsiteX657" fmla="*/ 1715430 w 4708662"/>
                <a:gd name="connsiteY657" fmla="*/ 586272 h 2809236"/>
                <a:gd name="connsiteX658" fmla="*/ 1665663 w 4708662"/>
                <a:gd name="connsiteY658" fmla="*/ 588242 h 2809236"/>
                <a:gd name="connsiteX659" fmla="*/ 1505885 w 4708662"/>
                <a:gd name="connsiteY659" fmla="*/ 496335 h 2809236"/>
                <a:gd name="connsiteX660" fmla="*/ 1509814 w 4708662"/>
                <a:gd name="connsiteY660" fmla="*/ 466793 h 2809236"/>
                <a:gd name="connsiteX661" fmla="*/ 1667628 w 4708662"/>
                <a:gd name="connsiteY661" fmla="*/ 375543 h 2809236"/>
                <a:gd name="connsiteX662" fmla="*/ 1693576 w 4708662"/>
                <a:gd name="connsiteY662" fmla="*/ 368650 h 2809236"/>
                <a:gd name="connsiteX663" fmla="*/ 708205 w 4708662"/>
                <a:gd name="connsiteY663" fmla="*/ 351349 h 2809236"/>
                <a:gd name="connsiteX664" fmla="*/ 732002 w 4708662"/>
                <a:gd name="connsiteY664" fmla="*/ 356234 h 2809236"/>
                <a:gd name="connsiteX665" fmla="*/ 1074281 w 4708662"/>
                <a:gd name="connsiteY665" fmla="*/ 553577 h 2809236"/>
                <a:gd name="connsiteX666" fmla="*/ 1071021 w 4708662"/>
                <a:gd name="connsiteY666" fmla="*/ 582234 h 2809236"/>
                <a:gd name="connsiteX667" fmla="*/ 913247 w 4708662"/>
                <a:gd name="connsiteY667" fmla="*/ 672764 h 2809236"/>
                <a:gd name="connsiteX668" fmla="*/ 863698 w 4708662"/>
                <a:gd name="connsiteY668" fmla="*/ 675369 h 2809236"/>
                <a:gd name="connsiteX669" fmla="*/ 521419 w 4708662"/>
                <a:gd name="connsiteY669" fmla="*/ 478027 h 2809236"/>
                <a:gd name="connsiteX670" fmla="*/ 524679 w 4708662"/>
                <a:gd name="connsiteY670" fmla="*/ 449370 h 2809236"/>
                <a:gd name="connsiteX671" fmla="*/ 682453 w 4708662"/>
                <a:gd name="connsiteY671" fmla="*/ 358188 h 2809236"/>
                <a:gd name="connsiteX672" fmla="*/ 708205 w 4708662"/>
                <a:gd name="connsiteY672" fmla="*/ 351349 h 2809236"/>
                <a:gd name="connsiteX673" fmla="*/ 1912808 w 4708662"/>
                <a:gd name="connsiteY673" fmla="*/ 325424 h 2809236"/>
                <a:gd name="connsiteX674" fmla="*/ 1937242 w 4708662"/>
                <a:gd name="connsiteY674" fmla="*/ 330299 h 2809236"/>
                <a:gd name="connsiteX675" fmla="*/ 2096099 w 4708662"/>
                <a:gd name="connsiteY675" fmla="*/ 421954 h 2809236"/>
                <a:gd name="connsiteX676" fmla="*/ 2092830 w 4708662"/>
                <a:gd name="connsiteY676" fmla="*/ 450555 h 2809236"/>
                <a:gd name="connsiteX677" fmla="*/ 2040531 w 4708662"/>
                <a:gd name="connsiteY677" fmla="*/ 480457 h 2809236"/>
                <a:gd name="connsiteX678" fmla="*/ 1990848 w 4708662"/>
                <a:gd name="connsiteY678" fmla="*/ 482407 h 2809236"/>
                <a:gd name="connsiteX679" fmla="*/ 1831337 w 4708662"/>
                <a:gd name="connsiteY679" fmla="*/ 390752 h 2809236"/>
                <a:gd name="connsiteX680" fmla="*/ 1835259 w 4708662"/>
                <a:gd name="connsiteY680" fmla="*/ 362151 h 2809236"/>
                <a:gd name="connsiteX681" fmla="*/ 1886904 w 4708662"/>
                <a:gd name="connsiteY681" fmla="*/ 332249 h 2809236"/>
                <a:gd name="connsiteX682" fmla="*/ 1912808 w 4708662"/>
                <a:gd name="connsiteY682" fmla="*/ 325424 h 2809236"/>
                <a:gd name="connsiteX683" fmla="*/ 1449323 w 4708662"/>
                <a:gd name="connsiteY683" fmla="*/ 227493 h 2809236"/>
                <a:gd name="connsiteX684" fmla="*/ 1473224 w 4708662"/>
                <a:gd name="connsiteY684" fmla="*/ 232369 h 2809236"/>
                <a:gd name="connsiteX685" fmla="*/ 1633002 w 4708662"/>
                <a:gd name="connsiteY685" fmla="*/ 324037 h 2809236"/>
                <a:gd name="connsiteX686" fmla="*/ 1629073 w 4708662"/>
                <a:gd name="connsiteY686" fmla="*/ 352642 h 2809236"/>
                <a:gd name="connsiteX687" fmla="*/ 1471259 w 4708662"/>
                <a:gd name="connsiteY687" fmla="*/ 443009 h 2809236"/>
                <a:gd name="connsiteX688" fmla="*/ 1421492 w 4708662"/>
                <a:gd name="connsiteY688" fmla="*/ 444960 h 2809236"/>
                <a:gd name="connsiteX689" fmla="*/ 1261714 w 4708662"/>
                <a:gd name="connsiteY689" fmla="*/ 353292 h 2809236"/>
                <a:gd name="connsiteX690" fmla="*/ 1264988 w 4708662"/>
                <a:gd name="connsiteY690" fmla="*/ 324687 h 2809236"/>
                <a:gd name="connsiteX691" fmla="*/ 1423457 w 4708662"/>
                <a:gd name="connsiteY691" fmla="*/ 234320 h 2809236"/>
                <a:gd name="connsiteX692" fmla="*/ 1449323 w 4708662"/>
                <a:gd name="connsiteY692" fmla="*/ 227493 h 2809236"/>
                <a:gd name="connsiteX693" fmla="*/ 947556 w 4708662"/>
                <a:gd name="connsiteY693" fmla="*/ 213501 h 2809236"/>
                <a:gd name="connsiteX694" fmla="*/ 971948 w 4708662"/>
                <a:gd name="connsiteY694" fmla="*/ 218624 h 2809236"/>
                <a:gd name="connsiteX695" fmla="*/ 1249314 w 4708662"/>
                <a:gd name="connsiteY695" fmla="*/ 378020 h 2809236"/>
                <a:gd name="connsiteX696" fmla="*/ 1246051 w 4708662"/>
                <a:gd name="connsiteY696" fmla="*/ 406647 h 2809236"/>
                <a:gd name="connsiteX697" fmla="*/ 1088768 w 4708662"/>
                <a:gd name="connsiteY697" fmla="*/ 497730 h 2809236"/>
                <a:gd name="connsiteX698" fmla="*/ 1038515 w 4708662"/>
                <a:gd name="connsiteY698" fmla="*/ 499682 h 2809236"/>
                <a:gd name="connsiteX699" fmla="*/ 760497 w 4708662"/>
                <a:gd name="connsiteY699" fmla="*/ 339635 h 2809236"/>
                <a:gd name="connsiteX700" fmla="*/ 764412 w 4708662"/>
                <a:gd name="connsiteY700" fmla="*/ 311009 h 2809236"/>
                <a:gd name="connsiteX701" fmla="*/ 921695 w 4708662"/>
                <a:gd name="connsiteY701" fmla="*/ 220576 h 2809236"/>
                <a:gd name="connsiteX702" fmla="*/ 947556 w 4708662"/>
                <a:gd name="connsiteY702" fmla="*/ 213501 h 2809236"/>
                <a:gd name="connsiteX703" fmla="*/ 1668066 w 4708662"/>
                <a:gd name="connsiteY703" fmla="*/ 184731 h 2809236"/>
                <a:gd name="connsiteX704" fmla="*/ 1692417 w 4708662"/>
                <a:gd name="connsiteY704" fmla="*/ 189918 h 2809236"/>
                <a:gd name="connsiteX705" fmla="*/ 1851274 w 4708662"/>
                <a:gd name="connsiteY705" fmla="*/ 282133 h 2809236"/>
                <a:gd name="connsiteX706" fmla="*/ 1848005 w 4708662"/>
                <a:gd name="connsiteY706" fmla="*/ 311115 h 2809236"/>
                <a:gd name="connsiteX707" fmla="*/ 1796360 w 4708662"/>
                <a:gd name="connsiteY707" fmla="*/ 341414 h 2809236"/>
                <a:gd name="connsiteX708" fmla="*/ 1746023 w 4708662"/>
                <a:gd name="connsiteY708" fmla="*/ 344049 h 2809236"/>
                <a:gd name="connsiteX709" fmla="*/ 1586513 w 4708662"/>
                <a:gd name="connsiteY709" fmla="*/ 251175 h 2809236"/>
                <a:gd name="connsiteX710" fmla="*/ 1590435 w 4708662"/>
                <a:gd name="connsiteY710" fmla="*/ 222193 h 2809236"/>
                <a:gd name="connsiteX711" fmla="*/ 1642734 w 4708662"/>
                <a:gd name="connsiteY711" fmla="*/ 191894 h 2809236"/>
                <a:gd name="connsiteX712" fmla="*/ 1668066 w 4708662"/>
                <a:gd name="connsiteY712" fmla="*/ 184731 h 2809236"/>
                <a:gd name="connsiteX713" fmla="*/ 1203925 w 4708662"/>
                <a:gd name="connsiteY713" fmla="*/ 83583 h 2809236"/>
                <a:gd name="connsiteX714" fmla="*/ 1228399 w 4708662"/>
                <a:gd name="connsiteY714" fmla="*/ 88424 h 2809236"/>
                <a:gd name="connsiteX715" fmla="*/ 1387523 w 4708662"/>
                <a:gd name="connsiteY715" fmla="*/ 180988 h 2809236"/>
                <a:gd name="connsiteX716" fmla="*/ 1384248 w 4708662"/>
                <a:gd name="connsiteY716" fmla="*/ 210529 h 2809236"/>
                <a:gd name="connsiteX717" fmla="*/ 1225779 w 4708662"/>
                <a:gd name="connsiteY717" fmla="*/ 301780 h 2809236"/>
                <a:gd name="connsiteX718" fmla="*/ 1176012 w 4708662"/>
                <a:gd name="connsiteY718" fmla="*/ 303749 h 2809236"/>
                <a:gd name="connsiteX719" fmla="*/ 1016234 w 4708662"/>
                <a:gd name="connsiteY719" fmla="*/ 211186 h 2809236"/>
                <a:gd name="connsiteX720" fmla="*/ 1020163 w 4708662"/>
                <a:gd name="connsiteY720" fmla="*/ 182301 h 2809236"/>
                <a:gd name="connsiteX721" fmla="*/ 1177977 w 4708662"/>
                <a:gd name="connsiteY721" fmla="*/ 91050 h 2809236"/>
                <a:gd name="connsiteX722" fmla="*/ 1203925 w 4708662"/>
                <a:gd name="connsiteY722" fmla="*/ 83583 h 2809236"/>
                <a:gd name="connsiteX723" fmla="*/ 1348596 w 4708662"/>
                <a:gd name="connsiteY723" fmla="*/ 61 h 2809236"/>
                <a:gd name="connsiteX724" fmla="*/ 1372703 w 4708662"/>
                <a:gd name="connsiteY724" fmla="*/ 4919 h 2809236"/>
                <a:gd name="connsiteX725" fmla="*/ 1532213 w 4708662"/>
                <a:gd name="connsiteY725" fmla="*/ 97793 h 2809236"/>
                <a:gd name="connsiteX726" fmla="*/ 1528945 w 4708662"/>
                <a:gd name="connsiteY726" fmla="*/ 126775 h 2809236"/>
                <a:gd name="connsiteX727" fmla="*/ 1476646 w 4708662"/>
                <a:gd name="connsiteY727" fmla="*/ 157074 h 2809236"/>
                <a:gd name="connsiteX728" fmla="*/ 1426309 w 4708662"/>
                <a:gd name="connsiteY728" fmla="*/ 159709 h 2809236"/>
                <a:gd name="connsiteX729" fmla="*/ 1267452 w 4708662"/>
                <a:gd name="connsiteY729" fmla="*/ 66835 h 2809236"/>
                <a:gd name="connsiteX730" fmla="*/ 1270720 w 4708662"/>
                <a:gd name="connsiteY730" fmla="*/ 37853 h 2809236"/>
                <a:gd name="connsiteX731" fmla="*/ 1323019 w 4708662"/>
                <a:gd name="connsiteY731" fmla="*/ 7554 h 2809236"/>
                <a:gd name="connsiteX732" fmla="*/ 1348596 w 4708662"/>
                <a:gd name="connsiteY732" fmla="*/ 61 h 280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Lst>
              <a:rect l="l" t="t" r="r" b="b"/>
              <a:pathLst>
                <a:path w="4708662" h="2809236">
                  <a:moveTo>
                    <a:pt x="3453928" y="2629347"/>
                  </a:moveTo>
                  <a:cubicBezTo>
                    <a:pt x="3461350" y="2629021"/>
                    <a:pt x="3468527" y="2630324"/>
                    <a:pt x="3473747" y="2633255"/>
                  </a:cubicBezTo>
                  <a:lnTo>
                    <a:pt x="3650567" y="2735521"/>
                  </a:lnTo>
                  <a:cubicBezTo>
                    <a:pt x="3661660" y="2741384"/>
                    <a:pt x="3659702" y="2752457"/>
                    <a:pt x="3647958" y="2758971"/>
                  </a:cubicBezTo>
                  <a:lnTo>
                    <a:pt x="3570965" y="2803916"/>
                  </a:lnTo>
                  <a:cubicBezTo>
                    <a:pt x="3559221" y="2810429"/>
                    <a:pt x="3540952" y="2811081"/>
                    <a:pt x="3530512" y="2805218"/>
                  </a:cubicBezTo>
                  <a:lnTo>
                    <a:pt x="3353039" y="2702952"/>
                  </a:lnTo>
                  <a:cubicBezTo>
                    <a:pt x="3342599" y="2697090"/>
                    <a:pt x="3343904" y="2686668"/>
                    <a:pt x="3356301" y="2679503"/>
                  </a:cubicBezTo>
                  <a:lnTo>
                    <a:pt x="3432641" y="2635209"/>
                  </a:lnTo>
                  <a:cubicBezTo>
                    <a:pt x="3438839" y="2631626"/>
                    <a:pt x="3446506" y="2629672"/>
                    <a:pt x="3453928" y="2629347"/>
                  </a:cubicBezTo>
                  <a:close/>
                  <a:moveTo>
                    <a:pt x="3206302" y="2485331"/>
                  </a:moveTo>
                  <a:cubicBezTo>
                    <a:pt x="3213643" y="2485005"/>
                    <a:pt x="3220820" y="2486308"/>
                    <a:pt x="3226040" y="2489239"/>
                  </a:cubicBezTo>
                  <a:lnTo>
                    <a:pt x="3403513" y="2591505"/>
                  </a:lnTo>
                  <a:cubicBezTo>
                    <a:pt x="3413953" y="2597368"/>
                    <a:pt x="3412648" y="2608441"/>
                    <a:pt x="3400903" y="2614955"/>
                  </a:cubicBezTo>
                  <a:lnTo>
                    <a:pt x="3323911" y="2659248"/>
                  </a:lnTo>
                  <a:cubicBezTo>
                    <a:pt x="3311514" y="2666413"/>
                    <a:pt x="3293245" y="2667065"/>
                    <a:pt x="3282805" y="2661202"/>
                  </a:cubicBezTo>
                  <a:lnTo>
                    <a:pt x="3105332" y="2558936"/>
                  </a:lnTo>
                  <a:cubicBezTo>
                    <a:pt x="3094892" y="2553074"/>
                    <a:pt x="3096849" y="2542652"/>
                    <a:pt x="3108594" y="2534836"/>
                  </a:cubicBezTo>
                  <a:lnTo>
                    <a:pt x="3185586" y="2491193"/>
                  </a:lnTo>
                  <a:cubicBezTo>
                    <a:pt x="3191459" y="2487611"/>
                    <a:pt x="3198962" y="2485657"/>
                    <a:pt x="3206302" y="2485331"/>
                  </a:cubicBezTo>
                  <a:close/>
                  <a:moveTo>
                    <a:pt x="3341169" y="2407562"/>
                  </a:moveTo>
                  <a:cubicBezTo>
                    <a:pt x="3348606" y="2407236"/>
                    <a:pt x="3355798" y="2408539"/>
                    <a:pt x="3361028" y="2411470"/>
                  </a:cubicBezTo>
                  <a:lnTo>
                    <a:pt x="3538865" y="2513736"/>
                  </a:lnTo>
                  <a:cubicBezTo>
                    <a:pt x="3549326" y="2519599"/>
                    <a:pt x="3548019" y="2530021"/>
                    <a:pt x="3535596" y="2537186"/>
                  </a:cubicBezTo>
                  <a:lnTo>
                    <a:pt x="3458446" y="2581479"/>
                  </a:lnTo>
                  <a:cubicBezTo>
                    <a:pt x="3446678" y="2587993"/>
                    <a:pt x="3428371" y="2589296"/>
                    <a:pt x="3417910" y="2583433"/>
                  </a:cubicBezTo>
                  <a:lnTo>
                    <a:pt x="3240073" y="2481167"/>
                  </a:lnTo>
                  <a:cubicBezTo>
                    <a:pt x="3230266" y="2475305"/>
                    <a:pt x="3230920" y="2464232"/>
                    <a:pt x="3243342" y="2457718"/>
                  </a:cubicBezTo>
                  <a:lnTo>
                    <a:pt x="3319838" y="2413424"/>
                  </a:lnTo>
                  <a:cubicBezTo>
                    <a:pt x="3326050" y="2409841"/>
                    <a:pt x="3333732" y="2407887"/>
                    <a:pt x="3341169" y="2407562"/>
                  </a:cubicBezTo>
                  <a:close/>
                  <a:moveTo>
                    <a:pt x="2961051" y="2344195"/>
                  </a:moveTo>
                  <a:cubicBezTo>
                    <a:pt x="2968406" y="2343869"/>
                    <a:pt x="2975598" y="2345172"/>
                    <a:pt x="2980828" y="2348103"/>
                  </a:cubicBezTo>
                  <a:lnTo>
                    <a:pt x="3158011" y="2449718"/>
                  </a:lnTo>
                  <a:cubicBezTo>
                    <a:pt x="3169126" y="2456232"/>
                    <a:pt x="3167165" y="2466654"/>
                    <a:pt x="3155396" y="2473819"/>
                  </a:cubicBezTo>
                  <a:lnTo>
                    <a:pt x="3078246" y="2518112"/>
                  </a:lnTo>
                  <a:cubicBezTo>
                    <a:pt x="3066478" y="2525277"/>
                    <a:pt x="3048171" y="2525929"/>
                    <a:pt x="3037710" y="2519415"/>
                  </a:cubicBezTo>
                  <a:lnTo>
                    <a:pt x="2861181" y="2417800"/>
                  </a:lnTo>
                  <a:cubicBezTo>
                    <a:pt x="2850066" y="2411287"/>
                    <a:pt x="2851374" y="2400865"/>
                    <a:pt x="2863796" y="2393700"/>
                  </a:cubicBezTo>
                  <a:lnTo>
                    <a:pt x="2940292" y="2350057"/>
                  </a:lnTo>
                  <a:cubicBezTo>
                    <a:pt x="2946177" y="2346475"/>
                    <a:pt x="2953695" y="2344521"/>
                    <a:pt x="2961051" y="2344195"/>
                  </a:cubicBezTo>
                  <a:close/>
                  <a:moveTo>
                    <a:pt x="3487301" y="2232201"/>
                  </a:moveTo>
                  <a:cubicBezTo>
                    <a:pt x="3496277" y="2231874"/>
                    <a:pt x="3504927" y="2233510"/>
                    <a:pt x="3511128" y="2237109"/>
                  </a:cubicBezTo>
                  <a:lnTo>
                    <a:pt x="3980490" y="2508687"/>
                  </a:lnTo>
                  <a:cubicBezTo>
                    <a:pt x="3992893" y="2515886"/>
                    <a:pt x="3991588" y="2528974"/>
                    <a:pt x="3976573" y="2537481"/>
                  </a:cubicBezTo>
                  <a:lnTo>
                    <a:pt x="3819249" y="2628444"/>
                  </a:lnTo>
                  <a:cubicBezTo>
                    <a:pt x="3804234" y="2636951"/>
                    <a:pt x="3781387" y="2638260"/>
                    <a:pt x="3768983" y="2630407"/>
                  </a:cubicBezTo>
                  <a:lnTo>
                    <a:pt x="3300274" y="2359483"/>
                  </a:lnTo>
                  <a:cubicBezTo>
                    <a:pt x="3287871" y="2352285"/>
                    <a:pt x="3289829" y="2339197"/>
                    <a:pt x="3304191" y="2330689"/>
                  </a:cubicBezTo>
                  <a:lnTo>
                    <a:pt x="3461515" y="2239073"/>
                  </a:lnTo>
                  <a:cubicBezTo>
                    <a:pt x="3469023" y="2234819"/>
                    <a:pt x="3478325" y="2232529"/>
                    <a:pt x="3487301" y="2232201"/>
                  </a:cubicBezTo>
                  <a:close/>
                  <a:moveTo>
                    <a:pt x="3850372" y="2166346"/>
                  </a:moveTo>
                  <a:cubicBezTo>
                    <a:pt x="3859355" y="2165939"/>
                    <a:pt x="3868011" y="2167566"/>
                    <a:pt x="3874218" y="2171469"/>
                  </a:cubicBezTo>
                  <a:lnTo>
                    <a:pt x="4221773" y="2370544"/>
                  </a:lnTo>
                  <a:cubicBezTo>
                    <a:pt x="4234839" y="2378351"/>
                    <a:pt x="4232879" y="2391362"/>
                    <a:pt x="4217853" y="2399819"/>
                  </a:cubicBezTo>
                  <a:lnTo>
                    <a:pt x="4060408" y="2490249"/>
                  </a:lnTo>
                  <a:cubicBezTo>
                    <a:pt x="4046035" y="2498706"/>
                    <a:pt x="4023823" y="2500007"/>
                    <a:pt x="4010757" y="2492201"/>
                  </a:cubicBezTo>
                  <a:lnTo>
                    <a:pt x="3663203" y="2292475"/>
                  </a:lnTo>
                  <a:cubicBezTo>
                    <a:pt x="3650790" y="2285319"/>
                    <a:pt x="3652097" y="2272958"/>
                    <a:pt x="3667122" y="2263850"/>
                  </a:cubicBezTo>
                  <a:lnTo>
                    <a:pt x="3824567" y="2173421"/>
                  </a:lnTo>
                  <a:cubicBezTo>
                    <a:pt x="3832080" y="2169192"/>
                    <a:pt x="3841389" y="2166752"/>
                    <a:pt x="3850372" y="2166346"/>
                  </a:cubicBezTo>
                  <a:close/>
                  <a:moveTo>
                    <a:pt x="2846658" y="2140034"/>
                  </a:moveTo>
                  <a:cubicBezTo>
                    <a:pt x="2855730" y="2139707"/>
                    <a:pt x="2864557" y="2141345"/>
                    <a:pt x="2871095" y="2144949"/>
                  </a:cubicBezTo>
                  <a:lnTo>
                    <a:pt x="3029317" y="2237348"/>
                  </a:lnTo>
                  <a:cubicBezTo>
                    <a:pt x="3042393" y="2244556"/>
                    <a:pt x="3040432" y="2257662"/>
                    <a:pt x="3026048" y="2266181"/>
                  </a:cubicBezTo>
                  <a:lnTo>
                    <a:pt x="2838404" y="2374962"/>
                  </a:lnTo>
                  <a:cubicBezTo>
                    <a:pt x="2824020" y="2383481"/>
                    <a:pt x="2801137" y="2384792"/>
                    <a:pt x="2788714" y="2377583"/>
                  </a:cubicBezTo>
                  <a:lnTo>
                    <a:pt x="2629184" y="2285185"/>
                  </a:lnTo>
                  <a:cubicBezTo>
                    <a:pt x="2616762" y="2277321"/>
                    <a:pt x="2618070" y="2264215"/>
                    <a:pt x="2632453" y="2256352"/>
                  </a:cubicBezTo>
                  <a:lnTo>
                    <a:pt x="2820751" y="2146915"/>
                  </a:lnTo>
                  <a:cubicBezTo>
                    <a:pt x="2828270" y="2142656"/>
                    <a:pt x="2837587" y="2140362"/>
                    <a:pt x="2846658" y="2140034"/>
                  </a:cubicBezTo>
                  <a:close/>
                  <a:moveTo>
                    <a:pt x="4280170" y="2137567"/>
                  </a:moveTo>
                  <a:cubicBezTo>
                    <a:pt x="4289174" y="2137157"/>
                    <a:pt x="4298014" y="2138798"/>
                    <a:pt x="4304563" y="2142737"/>
                  </a:cubicBezTo>
                  <a:lnTo>
                    <a:pt x="4464341" y="2234644"/>
                  </a:lnTo>
                  <a:cubicBezTo>
                    <a:pt x="4476783" y="2241865"/>
                    <a:pt x="4475473" y="2254995"/>
                    <a:pt x="4460412" y="2263529"/>
                  </a:cubicBezTo>
                  <a:lnTo>
                    <a:pt x="4302598" y="2355436"/>
                  </a:lnTo>
                  <a:cubicBezTo>
                    <a:pt x="4287537" y="2363970"/>
                    <a:pt x="4265273" y="2364627"/>
                    <a:pt x="4252176" y="2357405"/>
                  </a:cubicBezTo>
                  <a:lnTo>
                    <a:pt x="4092398" y="2264842"/>
                  </a:lnTo>
                  <a:cubicBezTo>
                    <a:pt x="4079956" y="2257621"/>
                    <a:pt x="4081266" y="2244491"/>
                    <a:pt x="4096327" y="2235957"/>
                  </a:cubicBezTo>
                  <a:lnTo>
                    <a:pt x="4254796" y="2144706"/>
                  </a:lnTo>
                  <a:cubicBezTo>
                    <a:pt x="4261999" y="2140439"/>
                    <a:pt x="4271167" y="2137977"/>
                    <a:pt x="4280170" y="2137567"/>
                  </a:cubicBezTo>
                  <a:close/>
                  <a:moveTo>
                    <a:pt x="3240299" y="2091154"/>
                  </a:moveTo>
                  <a:cubicBezTo>
                    <a:pt x="3249384" y="2090743"/>
                    <a:pt x="3258224" y="2092385"/>
                    <a:pt x="3264773" y="2095995"/>
                  </a:cubicBezTo>
                  <a:lnTo>
                    <a:pt x="3423897" y="2188559"/>
                  </a:lnTo>
                  <a:cubicBezTo>
                    <a:pt x="3436993" y="2196436"/>
                    <a:pt x="3435683" y="2209566"/>
                    <a:pt x="3420622" y="2218100"/>
                  </a:cubicBezTo>
                  <a:lnTo>
                    <a:pt x="3262808" y="2309351"/>
                  </a:lnTo>
                  <a:cubicBezTo>
                    <a:pt x="3247747" y="2317885"/>
                    <a:pt x="3225483" y="2318542"/>
                    <a:pt x="3212386" y="2311320"/>
                  </a:cubicBezTo>
                  <a:lnTo>
                    <a:pt x="3053263" y="2218757"/>
                  </a:lnTo>
                  <a:cubicBezTo>
                    <a:pt x="3040166" y="2211536"/>
                    <a:pt x="3041476" y="2198406"/>
                    <a:pt x="3056537" y="2189872"/>
                  </a:cubicBezTo>
                  <a:lnTo>
                    <a:pt x="3214351" y="2098621"/>
                  </a:lnTo>
                  <a:cubicBezTo>
                    <a:pt x="3221882" y="2094026"/>
                    <a:pt x="3231213" y="2091564"/>
                    <a:pt x="3240299" y="2091154"/>
                  </a:cubicBezTo>
                  <a:close/>
                  <a:moveTo>
                    <a:pt x="3603217" y="2022347"/>
                  </a:moveTo>
                  <a:cubicBezTo>
                    <a:pt x="3612302" y="2021938"/>
                    <a:pt x="3621143" y="2023575"/>
                    <a:pt x="3627691" y="2027502"/>
                  </a:cubicBezTo>
                  <a:lnTo>
                    <a:pt x="3786815" y="2119803"/>
                  </a:lnTo>
                  <a:cubicBezTo>
                    <a:pt x="3799911" y="2127004"/>
                    <a:pt x="3797947" y="2139441"/>
                    <a:pt x="3782886" y="2148606"/>
                  </a:cubicBezTo>
                  <a:lnTo>
                    <a:pt x="3625071" y="2239597"/>
                  </a:lnTo>
                  <a:cubicBezTo>
                    <a:pt x="3610665" y="2248107"/>
                    <a:pt x="3587746" y="2249416"/>
                    <a:pt x="3575304" y="2241561"/>
                  </a:cubicBezTo>
                  <a:lnTo>
                    <a:pt x="3415526" y="2149915"/>
                  </a:lnTo>
                  <a:cubicBezTo>
                    <a:pt x="3403084" y="2142060"/>
                    <a:pt x="3404394" y="2128967"/>
                    <a:pt x="3418800" y="2120457"/>
                  </a:cubicBezTo>
                  <a:lnTo>
                    <a:pt x="3577269" y="2029466"/>
                  </a:lnTo>
                  <a:cubicBezTo>
                    <a:pt x="3584799" y="2025211"/>
                    <a:pt x="3594131" y="2022756"/>
                    <a:pt x="3603217" y="2022347"/>
                  </a:cubicBezTo>
                  <a:close/>
                  <a:moveTo>
                    <a:pt x="4032382" y="1996023"/>
                  </a:moveTo>
                  <a:cubicBezTo>
                    <a:pt x="4041468" y="1995694"/>
                    <a:pt x="4050309" y="1997336"/>
                    <a:pt x="4056857" y="2000946"/>
                  </a:cubicBezTo>
                  <a:lnTo>
                    <a:pt x="4215981" y="2093510"/>
                  </a:lnTo>
                  <a:cubicBezTo>
                    <a:pt x="4229077" y="2100731"/>
                    <a:pt x="4227113" y="2113861"/>
                    <a:pt x="4212052" y="2122395"/>
                  </a:cubicBezTo>
                  <a:lnTo>
                    <a:pt x="4054237" y="2214302"/>
                  </a:lnTo>
                  <a:cubicBezTo>
                    <a:pt x="4039831" y="2222180"/>
                    <a:pt x="4017567" y="2223493"/>
                    <a:pt x="4004470" y="2216271"/>
                  </a:cubicBezTo>
                  <a:lnTo>
                    <a:pt x="3844692" y="2123708"/>
                  </a:lnTo>
                  <a:cubicBezTo>
                    <a:pt x="3832250" y="2115830"/>
                    <a:pt x="3833560" y="2103357"/>
                    <a:pt x="3848621" y="2094166"/>
                  </a:cubicBezTo>
                  <a:lnTo>
                    <a:pt x="4006435" y="2002916"/>
                  </a:lnTo>
                  <a:cubicBezTo>
                    <a:pt x="4013965" y="1998649"/>
                    <a:pt x="4023297" y="1996351"/>
                    <a:pt x="4032382" y="1996023"/>
                  </a:cubicBezTo>
                  <a:close/>
                  <a:moveTo>
                    <a:pt x="2512321" y="1947459"/>
                  </a:moveTo>
                  <a:cubicBezTo>
                    <a:pt x="2521456" y="1947050"/>
                    <a:pt x="2530265" y="1948687"/>
                    <a:pt x="2536463" y="1952614"/>
                  </a:cubicBezTo>
                  <a:lnTo>
                    <a:pt x="2790931" y="2099903"/>
                  </a:lnTo>
                  <a:cubicBezTo>
                    <a:pt x="2803329" y="2107104"/>
                    <a:pt x="2802024" y="2120196"/>
                    <a:pt x="2787016" y="2128706"/>
                  </a:cubicBezTo>
                  <a:lnTo>
                    <a:pt x="2599754" y="2237373"/>
                  </a:lnTo>
                  <a:cubicBezTo>
                    <a:pt x="2584747" y="2245883"/>
                    <a:pt x="2562562" y="2246537"/>
                    <a:pt x="2550165" y="2239337"/>
                  </a:cubicBezTo>
                  <a:lnTo>
                    <a:pt x="2295044" y="2092048"/>
                  </a:lnTo>
                  <a:cubicBezTo>
                    <a:pt x="2282647" y="2084847"/>
                    <a:pt x="2284604" y="2071755"/>
                    <a:pt x="2298959" y="2063245"/>
                  </a:cubicBezTo>
                  <a:lnTo>
                    <a:pt x="2486222" y="1954578"/>
                  </a:lnTo>
                  <a:cubicBezTo>
                    <a:pt x="2493726" y="1950323"/>
                    <a:pt x="2503187" y="1947868"/>
                    <a:pt x="2512321" y="1947459"/>
                  </a:cubicBezTo>
                  <a:close/>
                  <a:moveTo>
                    <a:pt x="2993618" y="1947057"/>
                  </a:moveTo>
                  <a:cubicBezTo>
                    <a:pt x="3002571" y="1946728"/>
                    <a:pt x="3011199" y="1948370"/>
                    <a:pt x="3017385" y="1951980"/>
                  </a:cubicBezTo>
                  <a:lnTo>
                    <a:pt x="3176268" y="2044544"/>
                  </a:lnTo>
                  <a:cubicBezTo>
                    <a:pt x="3189291" y="2051765"/>
                    <a:pt x="3187989" y="2064895"/>
                    <a:pt x="3172361" y="2073429"/>
                  </a:cubicBezTo>
                  <a:lnTo>
                    <a:pt x="3015432" y="2164679"/>
                  </a:lnTo>
                  <a:cubicBezTo>
                    <a:pt x="3000455" y="2173214"/>
                    <a:pt x="2978316" y="2174527"/>
                    <a:pt x="2965944" y="2167305"/>
                  </a:cubicBezTo>
                  <a:lnTo>
                    <a:pt x="2807713" y="2074742"/>
                  </a:lnTo>
                  <a:cubicBezTo>
                    <a:pt x="2795341" y="2067521"/>
                    <a:pt x="2796643" y="2054391"/>
                    <a:pt x="2810969" y="2045857"/>
                  </a:cubicBezTo>
                  <a:lnTo>
                    <a:pt x="2967898" y="1953950"/>
                  </a:lnTo>
                  <a:cubicBezTo>
                    <a:pt x="2975386" y="1949683"/>
                    <a:pt x="2984665" y="1947385"/>
                    <a:pt x="2993618" y="1947057"/>
                  </a:cubicBezTo>
                  <a:close/>
                  <a:moveTo>
                    <a:pt x="4383446" y="1921460"/>
                  </a:moveTo>
                  <a:cubicBezTo>
                    <a:pt x="4392410" y="1921132"/>
                    <a:pt x="4401047" y="1922772"/>
                    <a:pt x="4407240" y="1926706"/>
                  </a:cubicBezTo>
                  <a:lnTo>
                    <a:pt x="4699933" y="2096539"/>
                  </a:lnTo>
                  <a:cubicBezTo>
                    <a:pt x="4712970" y="2103752"/>
                    <a:pt x="4711015" y="2116866"/>
                    <a:pt x="4696673" y="2125391"/>
                  </a:cubicBezTo>
                  <a:lnTo>
                    <a:pt x="4538919" y="2216536"/>
                  </a:lnTo>
                  <a:cubicBezTo>
                    <a:pt x="4523926" y="2225061"/>
                    <a:pt x="4501762" y="2226372"/>
                    <a:pt x="4489376" y="2218504"/>
                  </a:cubicBezTo>
                  <a:lnTo>
                    <a:pt x="4196684" y="2048671"/>
                  </a:lnTo>
                  <a:cubicBezTo>
                    <a:pt x="4183646" y="2041458"/>
                    <a:pt x="4185602" y="2028343"/>
                    <a:pt x="4199943" y="2019819"/>
                  </a:cubicBezTo>
                  <a:lnTo>
                    <a:pt x="4357697" y="1928017"/>
                  </a:lnTo>
                  <a:cubicBezTo>
                    <a:pt x="4365194" y="1924083"/>
                    <a:pt x="4374483" y="1921788"/>
                    <a:pt x="4383446" y="1921460"/>
                  </a:cubicBezTo>
                  <a:close/>
                  <a:moveTo>
                    <a:pt x="3358473" y="1880811"/>
                  </a:moveTo>
                  <a:cubicBezTo>
                    <a:pt x="3367477" y="1880482"/>
                    <a:pt x="3376318" y="1882124"/>
                    <a:pt x="3382866" y="1885734"/>
                  </a:cubicBezTo>
                  <a:lnTo>
                    <a:pt x="3542644" y="1978298"/>
                  </a:lnTo>
                  <a:cubicBezTo>
                    <a:pt x="3555086" y="1986175"/>
                    <a:pt x="3553777" y="1998649"/>
                    <a:pt x="3538715" y="2007183"/>
                  </a:cubicBezTo>
                  <a:lnTo>
                    <a:pt x="3380901" y="2099090"/>
                  </a:lnTo>
                  <a:cubicBezTo>
                    <a:pt x="3365840" y="2106968"/>
                    <a:pt x="3343576" y="2108281"/>
                    <a:pt x="3330479" y="2100403"/>
                  </a:cubicBezTo>
                  <a:lnTo>
                    <a:pt x="3171356" y="2008496"/>
                  </a:lnTo>
                  <a:cubicBezTo>
                    <a:pt x="3158259" y="2001275"/>
                    <a:pt x="3160223" y="1988145"/>
                    <a:pt x="3174630" y="1979611"/>
                  </a:cubicBezTo>
                  <a:lnTo>
                    <a:pt x="3333099" y="1887704"/>
                  </a:lnTo>
                  <a:cubicBezTo>
                    <a:pt x="3340302" y="1883437"/>
                    <a:pt x="3349470" y="1881139"/>
                    <a:pt x="3358473" y="1880811"/>
                  </a:cubicBezTo>
                  <a:close/>
                  <a:moveTo>
                    <a:pt x="3787883" y="1852418"/>
                  </a:moveTo>
                  <a:cubicBezTo>
                    <a:pt x="3796969" y="1852008"/>
                    <a:pt x="3805809" y="1853649"/>
                    <a:pt x="3812030" y="1857588"/>
                  </a:cubicBezTo>
                  <a:lnTo>
                    <a:pt x="3971808" y="1949495"/>
                  </a:lnTo>
                  <a:cubicBezTo>
                    <a:pt x="3984250" y="1957372"/>
                    <a:pt x="3982941" y="1970502"/>
                    <a:pt x="3968534" y="1979036"/>
                  </a:cubicBezTo>
                  <a:lnTo>
                    <a:pt x="3810065" y="2070287"/>
                  </a:lnTo>
                  <a:cubicBezTo>
                    <a:pt x="3795004" y="2078821"/>
                    <a:pt x="3772740" y="2079478"/>
                    <a:pt x="3759643" y="2072256"/>
                  </a:cubicBezTo>
                  <a:lnTo>
                    <a:pt x="3600520" y="1979693"/>
                  </a:lnTo>
                  <a:cubicBezTo>
                    <a:pt x="3587423" y="1972472"/>
                    <a:pt x="3589387" y="1959998"/>
                    <a:pt x="3603794" y="1950808"/>
                  </a:cubicBezTo>
                  <a:lnTo>
                    <a:pt x="3762263" y="1859557"/>
                  </a:lnTo>
                  <a:cubicBezTo>
                    <a:pt x="3769466" y="1855290"/>
                    <a:pt x="3778797" y="1852828"/>
                    <a:pt x="3787883" y="1852418"/>
                  </a:cubicBezTo>
                  <a:close/>
                  <a:moveTo>
                    <a:pt x="4490681" y="1814541"/>
                  </a:moveTo>
                  <a:cubicBezTo>
                    <a:pt x="4499752" y="1814216"/>
                    <a:pt x="4508577" y="1815841"/>
                    <a:pt x="4515114" y="1819416"/>
                  </a:cubicBezTo>
                  <a:lnTo>
                    <a:pt x="4673971" y="1911071"/>
                  </a:lnTo>
                  <a:cubicBezTo>
                    <a:pt x="4687045" y="1918221"/>
                    <a:pt x="4685084" y="1931222"/>
                    <a:pt x="4670702" y="1939672"/>
                  </a:cubicBezTo>
                  <a:lnTo>
                    <a:pt x="4618404" y="1968923"/>
                  </a:lnTo>
                  <a:cubicBezTo>
                    <a:pt x="4604022" y="1978024"/>
                    <a:pt x="4581141" y="1978674"/>
                    <a:pt x="4568720" y="1971524"/>
                  </a:cubicBezTo>
                  <a:lnTo>
                    <a:pt x="4409210" y="1879869"/>
                  </a:lnTo>
                  <a:cubicBezTo>
                    <a:pt x="4396789" y="1872719"/>
                    <a:pt x="4398096" y="1859718"/>
                    <a:pt x="4412479" y="1851268"/>
                  </a:cubicBezTo>
                  <a:lnTo>
                    <a:pt x="4464777" y="1821366"/>
                  </a:lnTo>
                  <a:cubicBezTo>
                    <a:pt x="4472295" y="1817141"/>
                    <a:pt x="4481611" y="1814866"/>
                    <a:pt x="4490681" y="1814541"/>
                  </a:cubicBezTo>
                  <a:close/>
                  <a:moveTo>
                    <a:pt x="2749606" y="1805923"/>
                  </a:moveTo>
                  <a:cubicBezTo>
                    <a:pt x="2758559" y="1805594"/>
                    <a:pt x="2767350" y="1807236"/>
                    <a:pt x="2773861" y="1810846"/>
                  </a:cubicBezTo>
                  <a:lnTo>
                    <a:pt x="2932093" y="1903410"/>
                  </a:lnTo>
                  <a:cubicBezTo>
                    <a:pt x="2944465" y="1910631"/>
                    <a:pt x="2943163" y="1923761"/>
                    <a:pt x="2928186" y="1932295"/>
                  </a:cubicBezTo>
                  <a:lnTo>
                    <a:pt x="2771908" y="2023545"/>
                  </a:lnTo>
                  <a:cubicBezTo>
                    <a:pt x="2756931" y="2032080"/>
                    <a:pt x="2734792" y="2033393"/>
                    <a:pt x="2722420" y="2026171"/>
                  </a:cubicBezTo>
                  <a:lnTo>
                    <a:pt x="2563537" y="1933608"/>
                  </a:lnTo>
                  <a:cubicBezTo>
                    <a:pt x="2550514" y="1925730"/>
                    <a:pt x="2552467" y="1913257"/>
                    <a:pt x="2566793" y="1904723"/>
                  </a:cubicBezTo>
                  <a:lnTo>
                    <a:pt x="2724373" y="1812816"/>
                  </a:lnTo>
                  <a:cubicBezTo>
                    <a:pt x="2731536" y="1808549"/>
                    <a:pt x="2740652" y="1806251"/>
                    <a:pt x="2749606" y="1805923"/>
                  </a:cubicBezTo>
                  <a:close/>
                  <a:moveTo>
                    <a:pt x="4150474" y="1786162"/>
                  </a:moveTo>
                  <a:cubicBezTo>
                    <a:pt x="4159559" y="1785753"/>
                    <a:pt x="4168399" y="1787390"/>
                    <a:pt x="4174948" y="1791317"/>
                  </a:cubicBezTo>
                  <a:lnTo>
                    <a:pt x="4334072" y="1883618"/>
                  </a:lnTo>
                  <a:cubicBezTo>
                    <a:pt x="4347168" y="1890819"/>
                    <a:pt x="4345204" y="1903911"/>
                    <a:pt x="4330797" y="1912421"/>
                  </a:cubicBezTo>
                  <a:lnTo>
                    <a:pt x="4172983" y="2003412"/>
                  </a:lnTo>
                  <a:cubicBezTo>
                    <a:pt x="4157922" y="2012577"/>
                    <a:pt x="4135658" y="2013231"/>
                    <a:pt x="4122561" y="2006031"/>
                  </a:cubicBezTo>
                  <a:lnTo>
                    <a:pt x="3963438" y="1913730"/>
                  </a:lnTo>
                  <a:cubicBezTo>
                    <a:pt x="3950341" y="1905875"/>
                    <a:pt x="3952305" y="1892782"/>
                    <a:pt x="3966712" y="1884273"/>
                  </a:cubicBezTo>
                  <a:lnTo>
                    <a:pt x="4124526" y="1793281"/>
                  </a:lnTo>
                  <a:cubicBezTo>
                    <a:pt x="4132057" y="1789026"/>
                    <a:pt x="4141388" y="1786571"/>
                    <a:pt x="4150474" y="1786162"/>
                  </a:cubicBezTo>
                  <a:close/>
                  <a:moveTo>
                    <a:pt x="3110685" y="1739675"/>
                  </a:moveTo>
                  <a:cubicBezTo>
                    <a:pt x="3119771" y="1739346"/>
                    <a:pt x="3128612" y="1740988"/>
                    <a:pt x="3135160" y="1744598"/>
                  </a:cubicBezTo>
                  <a:lnTo>
                    <a:pt x="3294284" y="1837162"/>
                  </a:lnTo>
                  <a:cubicBezTo>
                    <a:pt x="3307380" y="1844383"/>
                    <a:pt x="3305416" y="1856856"/>
                    <a:pt x="3291009" y="1866047"/>
                  </a:cubicBezTo>
                  <a:lnTo>
                    <a:pt x="3132540" y="1957297"/>
                  </a:lnTo>
                  <a:cubicBezTo>
                    <a:pt x="3118134" y="1965832"/>
                    <a:pt x="3095870" y="1967145"/>
                    <a:pt x="3082773" y="1959267"/>
                  </a:cubicBezTo>
                  <a:lnTo>
                    <a:pt x="2922995" y="1867360"/>
                  </a:lnTo>
                  <a:cubicBezTo>
                    <a:pt x="2910553" y="1860139"/>
                    <a:pt x="2911863" y="1847009"/>
                    <a:pt x="2926924" y="1838475"/>
                  </a:cubicBezTo>
                  <a:lnTo>
                    <a:pt x="3084738" y="1746568"/>
                  </a:lnTo>
                  <a:cubicBezTo>
                    <a:pt x="3092268" y="1742301"/>
                    <a:pt x="3101600" y="1740003"/>
                    <a:pt x="3110685" y="1739675"/>
                  </a:cubicBezTo>
                  <a:close/>
                  <a:moveTo>
                    <a:pt x="3542732" y="1711282"/>
                  </a:moveTo>
                  <a:cubicBezTo>
                    <a:pt x="3551817" y="1710872"/>
                    <a:pt x="3560658" y="1712513"/>
                    <a:pt x="3567206" y="1716452"/>
                  </a:cubicBezTo>
                  <a:lnTo>
                    <a:pt x="3726330" y="1808359"/>
                  </a:lnTo>
                  <a:cubicBezTo>
                    <a:pt x="3739426" y="1815580"/>
                    <a:pt x="3737462" y="1828710"/>
                    <a:pt x="3723055" y="1837244"/>
                  </a:cubicBezTo>
                  <a:lnTo>
                    <a:pt x="3565241" y="1929151"/>
                  </a:lnTo>
                  <a:cubicBezTo>
                    <a:pt x="3550180" y="1937685"/>
                    <a:pt x="3527916" y="1938342"/>
                    <a:pt x="3514819" y="1931120"/>
                  </a:cubicBezTo>
                  <a:lnTo>
                    <a:pt x="3355696" y="1838557"/>
                  </a:lnTo>
                  <a:cubicBezTo>
                    <a:pt x="3342599" y="1831336"/>
                    <a:pt x="3343909" y="1818206"/>
                    <a:pt x="3358970" y="1809672"/>
                  </a:cubicBezTo>
                  <a:lnTo>
                    <a:pt x="3516784" y="1718421"/>
                  </a:lnTo>
                  <a:cubicBezTo>
                    <a:pt x="3524315" y="1714154"/>
                    <a:pt x="3533646" y="1711692"/>
                    <a:pt x="3542732" y="1711282"/>
                  </a:cubicBezTo>
                  <a:close/>
                  <a:moveTo>
                    <a:pt x="4245854" y="1673848"/>
                  </a:moveTo>
                  <a:cubicBezTo>
                    <a:pt x="4254925" y="1673436"/>
                    <a:pt x="4263750" y="1675083"/>
                    <a:pt x="4270288" y="1679035"/>
                  </a:cubicBezTo>
                  <a:lnTo>
                    <a:pt x="4429145" y="1771249"/>
                  </a:lnTo>
                  <a:cubicBezTo>
                    <a:pt x="4442219" y="1778494"/>
                    <a:pt x="4440258" y="1791668"/>
                    <a:pt x="4425876" y="1800230"/>
                  </a:cubicBezTo>
                  <a:lnTo>
                    <a:pt x="4373577" y="1830529"/>
                  </a:lnTo>
                  <a:cubicBezTo>
                    <a:pt x="4359195" y="1839092"/>
                    <a:pt x="4336315" y="1840409"/>
                    <a:pt x="4323894" y="1832505"/>
                  </a:cubicBezTo>
                  <a:lnTo>
                    <a:pt x="4164383" y="1740291"/>
                  </a:lnTo>
                  <a:cubicBezTo>
                    <a:pt x="4151962" y="1732387"/>
                    <a:pt x="4153269" y="1719873"/>
                    <a:pt x="4167652" y="1710651"/>
                  </a:cubicBezTo>
                  <a:lnTo>
                    <a:pt x="4219950" y="1681011"/>
                  </a:lnTo>
                  <a:cubicBezTo>
                    <a:pt x="4227468" y="1676730"/>
                    <a:pt x="4236784" y="1674260"/>
                    <a:pt x="4245854" y="1673848"/>
                  </a:cubicBezTo>
                  <a:close/>
                  <a:moveTo>
                    <a:pt x="2503023" y="1664786"/>
                  </a:moveTo>
                  <a:cubicBezTo>
                    <a:pt x="2512027" y="1664458"/>
                    <a:pt x="2520868" y="1666100"/>
                    <a:pt x="2527416" y="1669710"/>
                  </a:cubicBezTo>
                  <a:lnTo>
                    <a:pt x="2687194" y="1762274"/>
                  </a:lnTo>
                  <a:cubicBezTo>
                    <a:pt x="2699636" y="1770151"/>
                    <a:pt x="2698327" y="1783281"/>
                    <a:pt x="2683265" y="1791159"/>
                  </a:cubicBezTo>
                  <a:lnTo>
                    <a:pt x="2524796" y="1883066"/>
                  </a:lnTo>
                  <a:cubicBezTo>
                    <a:pt x="2510390" y="1891600"/>
                    <a:pt x="2487471" y="1892257"/>
                    <a:pt x="2475029" y="1885035"/>
                  </a:cubicBezTo>
                  <a:lnTo>
                    <a:pt x="2315251" y="1792472"/>
                  </a:lnTo>
                  <a:cubicBezTo>
                    <a:pt x="2302809" y="1785251"/>
                    <a:pt x="2304119" y="1772121"/>
                    <a:pt x="2319180" y="1763587"/>
                  </a:cubicBezTo>
                  <a:lnTo>
                    <a:pt x="2477649" y="1671680"/>
                  </a:lnTo>
                  <a:cubicBezTo>
                    <a:pt x="2484852" y="1667413"/>
                    <a:pt x="2494020" y="1665115"/>
                    <a:pt x="2503023" y="1664786"/>
                  </a:cubicBezTo>
                  <a:close/>
                  <a:moveTo>
                    <a:pt x="3905568" y="1644954"/>
                  </a:moveTo>
                  <a:cubicBezTo>
                    <a:pt x="3914571" y="1644461"/>
                    <a:pt x="3923248" y="1645938"/>
                    <a:pt x="3929469" y="1649549"/>
                  </a:cubicBezTo>
                  <a:lnTo>
                    <a:pt x="4089248" y="1742113"/>
                  </a:lnTo>
                  <a:cubicBezTo>
                    <a:pt x="4102344" y="1749334"/>
                    <a:pt x="4100380" y="1762464"/>
                    <a:pt x="4085973" y="1770998"/>
                  </a:cubicBezTo>
                  <a:lnTo>
                    <a:pt x="3927504" y="1862905"/>
                  </a:lnTo>
                  <a:cubicBezTo>
                    <a:pt x="3912443" y="1871439"/>
                    <a:pt x="3890179" y="1872096"/>
                    <a:pt x="3877737" y="1864874"/>
                  </a:cubicBezTo>
                  <a:lnTo>
                    <a:pt x="3717959" y="1772311"/>
                  </a:lnTo>
                  <a:cubicBezTo>
                    <a:pt x="3705517" y="1765090"/>
                    <a:pt x="3706827" y="1751960"/>
                    <a:pt x="3721233" y="1743426"/>
                  </a:cubicBezTo>
                  <a:lnTo>
                    <a:pt x="3879702" y="1652175"/>
                  </a:lnTo>
                  <a:cubicBezTo>
                    <a:pt x="3887232" y="1647908"/>
                    <a:pt x="3896564" y="1645446"/>
                    <a:pt x="3905568" y="1644954"/>
                  </a:cubicBezTo>
                  <a:close/>
                  <a:moveTo>
                    <a:pt x="2865062" y="1598541"/>
                  </a:moveTo>
                  <a:cubicBezTo>
                    <a:pt x="2874097" y="1598212"/>
                    <a:pt x="2882887" y="1599854"/>
                    <a:pt x="2889073" y="1603464"/>
                  </a:cubicBezTo>
                  <a:lnTo>
                    <a:pt x="3047305" y="1696028"/>
                  </a:lnTo>
                  <a:cubicBezTo>
                    <a:pt x="3059677" y="1703249"/>
                    <a:pt x="3058375" y="1715722"/>
                    <a:pt x="3044049" y="1724913"/>
                  </a:cubicBezTo>
                  <a:lnTo>
                    <a:pt x="2887120" y="1816163"/>
                  </a:lnTo>
                  <a:cubicBezTo>
                    <a:pt x="2872143" y="1824698"/>
                    <a:pt x="2850004" y="1826011"/>
                    <a:pt x="2836981" y="1818133"/>
                  </a:cubicBezTo>
                  <a:lnTo>
                    <a:pt x="2678749" y="1725569"/>
                  </a:lnTo>
                  <a:cubicBezTo>
                    <a:pt x="2665726" y="1718348"/>
                    <a:pt x="2667679" y="1705218"/>
                    <a:pt x="2682656" y="1696684"/>
                  </a:cubicBezTo>
                  <a:lnTo>
                    <a:pt x="2839585" y="1605434"/>
                  </a:lnTo>
                  <a:cubicBezTo>
                    <a:pt x="2846748" y="1601167"/>
                    <a:pt x="2856027" y="1598869"/>
                    <a:pt x="2865062" y="1598541"/>
                  </a:cubicBezTo>
                  <a:close/>
                  <a:moveTo>
                    <a:pt x="3295268" y="1570066"/>
                  </a:moveTo>
                  <a:cubicBezTo>
                    <a:pt x="3304257" y="1569738"/>
                    <a:pt x="3312920" y="1571379"/>
                    <a:pt x="3319130" y="1575318"/>
                  </a:cubicBezTo>
                  <a:lnTo>
                    <a:pt x="3478646" y="1667225"/>
                  </a:lnTo>
                  <a:cubicBezTo>
                    <a:pt x="3491721" y="1674446"/>
                    <a:pt x="3489760" y="1687576"/>
                    <a:pt x="3475377" y="1696110"/>
                  </a:cubicBezTo>
                  <a:lnTo>
                    <a:pt x="3317169" y="1788017"/>
                  </a:lnTo>
                  <a:cubicBezTo>
                    <a:pt x="3302787" y="1796551"/>
                    <a:pt x="3279905" y="1797208"/>
                    <a:pt x="3267484" y="1789986"/>
                  </a:cubicBezTo>
                  <a:lnTo>
                    <a:pt x="3107968" y="1697423"/>
                  </a:lnTo>
                  <a:cubicBezTo>
                    <a:pt x="3094893" y="1689545"/>
                    <a:pt x="3096854" y="1677072"/>
                    <a:pt x="3111891" y="1668538"/>
                  </a:cubicBezTo>
                  <a:lnTo>
                    <a:pt x="3269445" y="1576631"/>
                  </a:lnTo>
                  <a:cubicBezTo>
                    <a:pt x="3276963" y="1572692"/>
                    <a:pt x="3286279" y="1570394"/>
                    <a:pt x="3295268" y="1570066"/>
                  </a:cubicBezTo>
                  <a:close/>
                  <a:moveTo>
                    <a:pt x="4003909" y="1532301"/>
                  </a:moveTo>
                  <a:cubicBezTo>
                    <a:pt x="4012980" y="1531972"/>
                    <a:pt x="4021805" y="1533619"/>
                    <a:pt x="4028343" y="1537241"/>
                  </a:cubicBezTo>
                  <a:lnTo>
                    <a:pt x="4187200" y="1630115"/>
                  </a:lnTo>
                  <a:cubicBezTo>
                    <a:pt x="4200274" y="1637361"/>
                    <a:pt x="4198313" y="1649875"/>
                    <a:pt x="4183931" y="1659097"/>
                  </a:cubicBezTo>
                  <a:lnTo>
                    <a:pt x="4131632" y="1689396"/>
                  </a:lnTo>
                  <a:cubicBezTo>
                    <a:pt x="4117250" y="1697959"/>
                    <a:pt x="4094370" y="1699276"/>
                    <a:pt x="4081949" y="1691372"/>
                  </a:cubicBezTo>
                  <a:lnTo>
                    <a:pt x="3922438" y="1598499"/>
                  </a:lnTo>
                  <a:cubicBezTo>
                    <a:pt x="3910017" y="1591253"/>
                    <a:pt x="3911324" y="1578080"/>
                    <a:pt x="3926360" y="1569517"/>
                  </a:cubicBezTo>
                  <a:lnTo>
                    <a:pt x="3978005" y="1539217"/>
                  </a:lnTo>
                  <a:cubicBezTo>
                    <a:pt x="3985523" y="1534936"/>
                    <a:pt x="3994839" y="1532631"/>
                    <a:pt x="4003909" y="1532301"/>
                  </a:cubicBezTo>
                  <a:close/>
                  <a:moveTo>
                    <a:pt x="2258198" y="1523654"/>
                  </a:moveTo>
                  <a:cubicBezTo>
                    <a:pt x="2267202" y="1523325"/>
                    <a:pt x="2276043" y="1524967"/>
                    <a:pt x="2282591" y="1528577"/>
                  </a:cubicBezTo>
                  <a:lnTo>
                    <a:pt x="2442369" y="1621141"/>
                  </a:lnTo>
                  <a:cubicBezTo>
                    <a:pt x="2454811" y="1628362"/>
                    <a:pt x="2453501" y="1641492"/>
                    <a:pt x="2438440" y="1650026"/>
                  </a:cubicBezTo>
                  <a:lnTo>
                    <a:pt x="2280626" y="1741933"/>
                  </a:lnTo>
                  <a:cubicBezTo>
                    <a:pt x="2266220" y="1749811"/>
                    <a:pt x="2243301" y="1751124"/>
                    <a:pt x="2230204" y="1743902"/>
                  </a:cubicBezTo>
                  <a:lnTo>
                    <a:pt x="2071081" y="1651339"/>
                  </a:lnTo>
                  <a:cubicBezTo>
                    <a:pt x="2057984" y="1644118"/>
                    <a:pt x="2059948" y="1630988"/>
                    <a:pt x="2075010" y="1622454"/>
                  </a:cubicBezTo>
                  <a:lnTo>
                    <a:pt x="2232824" y="1530547"/>
                  </a:lnTo>
                  <a:cubicBezTo>
                    <a:pt x="2240027" y="1526280"/>
                    <a:pt x="2249195" y="1523982"/>
                    <a:pt x="2258198" y="1523654"/>
                  </a:cubicBezTo>
                  <a:close/>
                  <a:moveTo>
                    <a:pt x="3657944" y="1503819"/>
                  </a:moveTo>
                  <a:cubicBezTo>
                    <a:pt x="3667029" y="1503327"/>
                    <a:pt x="3675870" y="1504804"/>
                    <a:pt x="3682418" y="1508414"/>
                  </a:cubicBezTo>
                  <a:lnTo>
                    <a:pt x="3841542" y="1600978"/>
                  </a:lnTo>
                  <a:cubicBezTo>
                    <a:pt x="3854638" y="1608199"/>
                    <a:pt x="3853329" y="1621329"/>
                    <a:pt x="3838267" y="1629863"/>
                  </a:cubicBezTo>
                  <a:lnTo>
                    <a:pt x="3680453" y="1721113"/>
                  </a:lnTo>
                  <a:cubicBezTo>
                    <a:pt x="3665392" y="1730304"/>
                    <a:pt x="3643128" y="1730961"/>
                    <a:pt x="3630031" y="1723739"/>
                  </a:cubicBezTo>
                  <a:lnTo>
                    <a:pt x="3470908" y="1631176"/>
                  </a:lnTo>
                  <a:cubicBezTo>
                    <a:pt x="3457811" y="1623955"/>
                    <a:pt x="3459775" y="1610825"/>
                    <a:pt x="3474182" y="1602291"/>
                  </a:cubicBezTo>
                  <a:lnTo>
                    <a:pt x="3631996" y="1511040"/>
                  </a:lnTo>
                  <a:cubicBezTo>
                    <a:pt x="3639526" y="1506773"/>
                    <a:pt x="3648858" y="1504311"/>
                    <a:pt x="3657944" y="1503819"/>
                  </a:cubicBezTo>
                  <a:close/>
                  <a:moveTo>
                    <a:pt x="2621035" y="1454526"/>
                  </a:moveTo>
                  <a:cubicBezTo>
                    <a:pt x="2630120" y="1454197"/>
                    <a:pt x="2638961" y="1455839"/>
                    <a:pt x="2645509" y="1459449"/>
                  </a:cubicBezTo>
                  <a:lnTo>
                    <a:pt x="2804633" y="1552013"/>
                  </a:lnTo>
                  <a:cubicBezTo>
                    <a:pt x="2817729" y="1559890"/>
                    <a:pt x="2816419" y="1572364"/>
                    <a:pt x="2801358" y="1581554"/>
                  </a:cubicBezTo>
                  <a:lnTo>
                    <a:pt x="2643544" y="1672805"/>
                  </a:lnTo>
                  <a:cubicBezTo>
                    <a:pt x="2628483" y="1681339"/>
                    <a:pt x="2606219" y="1681996"/>
                    <a:pt x="2593122" y="1674774"/>
                  </a:cubicBezTo>
                  <a:lnTo>
                    <a:pt x="2433999" y="1582211"/>
                  </a:lnTo>
                  <a:cubicBezTo>
                    <a:pt x="2420902" y="1574990"/>
                    <a:pt x="2422212" y="1561860"/>
                    <a:pt x="2437273" y="1553326"/>
                  </a:cubicBezTo>
                  <a:lnTo>
                    <a:pt x="2595087" y="1461419"/>
                  </a:lnTo>
                  <a:cubicBezTo>
                    <a:pt x="2602618" y="1457152"/>
                    <a:pt x="2611949" y="1454854"/>
                    <a:pt x="2621035" y="1454526"/>
                  </a:cubicBezTo>
                  <a:close/>
                  <a:moveTo>
                    <a:pt x="3048424" y="1426125"/>
                  </a:moveTo>
                  <a:cubicBezTo>
                    <a:pt x="3057459" y="1425716"/>
                    <a:pt x="3066250" y="1427353"/>
                    <a:pt x="3072761" y="1431280"/>
                  </a:cubicBezTo>
                  <a:lnTo>
                    <a:pt x="3230993" y="1522926"/>
                  </a:lnTo>
                  <a:cubicBezTo>
                    <a:pt x="3244016" y="1530782"/>
                    <a:pt x="3242714" y="1543874"/>
                    <a:pt x="3227737" y="1552384"/>
                  </a:cubicBezTo>
                  <a:lnTo>
                    <a:pt x="3070808" y="1643375"/>
                  </a:lnTo>
                  <a:cubicBezTo>
                    <a:pt x="3055831" y="1651885"/>
                    <a:pt x="3033692" y="1653194"/>
                    <a:pt x="3020669" y="1645339"/>
                  </a:cubicBezTo>
                  <a:lnTo>
                    <a:pt x="2863088" y="1553039"/>
                  </a:lnTo>
                  <a:cubicBezTo>
                    <a:pt x="2850065" y="1545838"/>
                    <a:pt x="2852018" y="1533400"/>
                    <a:pt x="2866344" y="1524235"/>
                  </a:cubicBezTo>
                  <a:lnTo>
                    <a:pt x="3022622" y="1433244"/>
                  </a:lnTo>
                  <a:cubicBezTo>
                    <a:pt x="3030111" y="1428989"/>
                    <a:pt x="3039390" y="1426534"/>
                    <a:pt x="3048424" y="1426125"/>
                  </a:cubicBezTo>
                  <a:close/>
                  <a:moveTo>
                    <a:pt x="3759084" y="1391578"/>
                  </a:moveTo>
                  <a:cubicBezTo>
                    <a:pt x="3768155" y="1391166"/>
                    <a:pt x="3776980" y="1392813"/>
                    <a:pt x="3783517" y="1396765"/>
                  </a:cubicBezTo>
                  <a:lnTo>
                    <a:pt x="3942374" y="1489638"/>
                  </a:lnTo>
                  <a:cubicBezTo>
                    <a:pt x="3955448" y="1496883"/>
                    <a:pt x="3953487" y="1510056"/>
                    <a:pt x="3939105" y="1517960"/>
                  </a:cubicBezTo>
                  <a:lnTo>
                    <a:pt x="3886807" y="1548259"/>
                  </a:lnTo>
                  <a:cubicBezTo>
                    <a:pt x="3872425" y="1557481"/>
                    <a:pt x="3849544" y="1558139"/>
                    <a:pt x="3837123" y="1550894"/>
                  </a:cubicBezTo>
                  <a:lnTo>
                    <a:pt x="3677613" y="1458021"/>
                  </a:lnTo>
                  <a:cubicBezTo>
                    <a:pt x="3665192" y="1450776"/>
                    <a:pt x="3666499" y="1437603"/>
                    <a:pt x="3681535" y="1429040"/>
                  </a:cubicBezTo>
                  <a:lnTo>
                    <a:pt x="3733180" y="1398741"/>
                  </a:lnTo>
                  <a:cubicBezTo>
                    <a:pt x="3740698" y="1394460"/>
                    <a:pt x="3750014" y="1391990"/>
                    <a:pt x="3759084" y="1391578"/>
                  </a:cubicBezTo>
                  <a:close/>
                  <a:moveTo>
                    <a:pt x="2013371" y="1379638"/>
                  </a:moveTo>
                  <a:cubicBezTo>
                    <a:pt x="2022375" y="1379309"/>
                    <a:pt x="2031216" y="1380951"/>
                    <a:pt x="2037764" y="1384561"/>
                  </a:cubicBezTo>
                  <a:lnTo>
                    <a:pt x="2197542" y="1477125"/>
                  </a:lnTo>
                  <a:cubicBezTo>
                    <a:pt x="2209984" y="1484346"/>
                    <a:pt x="2208675" y="1497476"/>
                    <a:pt x="2193613" y="1506010"/>
                  </a:cubicBezTo>
                  <a:lnTo>
                    <a:pt x="2035144" y="1597260"/>
                  </a:lnTo>
                  <a:cubicBezTo>
                    <a:pt x="2020738" y="1605795"/>
                    <a:pt x="1998474" y="1607108"/>
                    <a:pt x="1985377" y="1599886"/>
                  </a:cubicBezTo>
                  <a:lnTo>
                    <a:pt x="1825599" y="1507323"/>
                  </a:lnTo>
                  <a:cubicBezTo>
                    <a:pt x="1813157" y="1500102"/>
                    <a:pt x="1814467" y="1486972"/>
                    <a:pt x="1829528" y="1477781"/>
                  </a:cubicBezTo>
                  <a:lnTo>
                    <a:pt x="1987997" y="1386531"/>
                  </a:lnTo>
                  <a:cubicBezTo>
                    <a:pt x="1995200" y="1382264"/>
                    <a:pt x="2004368" y="1379966"/>
                    <a:pt x="2013371" y="1379638"/>
                  </a:cubicBezTo>
                  <a:close/>
                  <a:moveTo>
                    <a:pt x="3413117" y="1359475"/>
                  </a:moveTo>
                  <a:cubicBezTo>
                    <a:pt x="3422202" y="1359146"/>
                    <a:pt x="3431042" y="1360788"/>
                    <a:pt x="3437591" y="1364398"/>
                  </a:cubicBezTo>
                  <a:lnTo>
                    <a:pt x="3597369" y="1456962"/>
                  </a:lnTo>
                  <a:cubicBezTo>
                    <a:pt x="3609811" y="1464183"/>
                    <a:pt x="3608501" y="1477313"/>
                    <a:pt x="3593440" y="1485847"/>
                  </a:cubicBezTo>
                  <a:lnTo>
                    <a:pt x="3434971" y="1577097"/>
                  </a:lnTo>
                  <a:cubicBezTo>
                    <a:pt x="3420565" y="1585632"/>
                    <a:pt x="3397646" y="1586945"/>
                    <a:pt x="3385204" y="1579067"/>
                  </a:cubicBezTo>
                  <a:lnTo>
                    <a:pt x="3225426" y="1487160"/>
                  </a:lnTo>
                  <a:cubicBezTo>
                    <a:pt x="3212984" y="1479282"/>
                    <a:pt x="3214294" y="1466152"/>
                    <a:pt x="3228700" y="1457618"/>
                  </a:cubicBezTo>
                  <a:lnTo>
                    <a:pt x="3387169" y="1366368"/>
                  </a:lnTo>
                  <a:cubicBezTo>
                    <a:pt x="3394700" y="1362101"/>
                    <a:pt x="3404031" y="1359803"/>
                    <a:pt x="3413117" y="1359475"/>
                  </a:cubicBezTo>
                  <a:close/>
                  <a:moveTo>
                    <a:pt x="2373571" y="1313390"/>
                  </a:moveTo>
                  <a:cubicBezTo>
                    <a:pt x="2382560" y="1313061"/>
                    <a:pt x="2391222" y="1314702"/>
                    <a:pt x="2397433" y="1318313"/>
                  </a:cubicBezTo>
                  <a:lnTo>
                    <a:pt x="2556949" y="1410877"/>
                  </a:lnTo>
                  <a:cubicBezTo>
                    <a:pt x="2570024" y="1418098"/>
                    <a:pt x="2568063" y="1431228"/>
                    <a:pt x="2553680" y="1439762"/>
                  </a:cubicBezTo>
                  <a:lnTo>
                    <a:pt x="2395472" y="1531012"/>
                  </a:lnTo>
                  <a:cubicBezTo>
                    <a:pt x="2380436" y="1539547"/>
                    <a:pt x="2358208" y="1540860"/>
                    <a:pt x="2345787" y="1532982"/>
                  </a:cubicBezTo>
                  <a:lnTo>
                    <a:pt x="2186271" y="1441075"/>
                  </a:lnTo>
                  <a:cubicBezTo>
                    <a:pt x="2173196" y="1433854"/>
                    <a:pt x="2175157" y="1420724"/>
                    <a:pt x="2190194" y="1412190"/>
                  </a:cubicBezTo>
                  <a:lnTo>
                    <a:pt x="2347748" y="1320283"/>
                  </a:lnTo>
                  <a:cubicBezTo>
                    <a:pt x="2355266" y="1316016"/>
                    <a:pt x="2364582" y="1313718"/>
                    <a:pt x="2373571" y="1313390"/>
                  </a:cubicBezTo>
                  <a:close/>
                  <a:moveTo>
                    <a:pt x="2804170" y="1284997"/>
                  </a:moveTo>
                  <a:cubicBezTo>
                    <a:pt x="2813123" y="1284587"/>
                    <a:pt x="2821751" y="1286228"/>
                    <a:pt x="2827937" y="1290167"/>
                  </a:cubicBezTo>
                  <a:lnTo>
                    <a:pt x="2986168" y="1382074"/>
                  </a:lnTo>
                  <a:cubicBezTo>
                    <a:pt x="2999191" y="1389295"/>
                    <a:pt x="2997889" y="1402425"/>
                    <a:pt x="2982912" y="1410959"/>
                  </a:cubicBezTo>
                  <a:lnTo>
                    <a:pt x="2825983" y="1502866"/>
                  </a:lnTo>
                  <a:cubicBezTo>
                    <a:pt x="2811007" y="1511400"/>
                    <a:pt x="2788867" y="1512057"/>
                    <a:pt x="2776495" y="1504835"/>
                  </a:cubicBezTo>
                  <a:lnTo>
                    <a:pt x="2617613" y="1412272"/>
                  </a:lnTo>
                  <a:cubicBezTo>
                    <a:pt x="2605241" y="1405051"/>
                    <a:pt x="2606543" y="1391921"/>
                    <a:pt x="2621520" y="1383387"/>
                  </a:cubicBezTo>
                  <a:lnTo>
                    <a:pt x="2778449" y="1292136"/>
                  </a:lnTo>
                  <a:cubicBezTo>
                    <a:pt x="2785937" y="1287869"/>
                    <a:pt x="2795216" y="1285407"/>
                    <a:pt x="2804170" y="1284997"/>
                  </a:cubicBezTo>
                  <a:close/>
                  <a:moveTo>
                    <a:pt x="1319915" y="1258658"/>
                  </a:moveTo>
                  <a:cubicBezTo>
                    <a:pt x="1328875" y="1258331"/>
                    <a:pt x="1337510" y="1259967"/>
                    <a:pt x="1343701" y="1263568"/>
                  </a:cubicBezTo>
                  <a:lnTo>
                    <a:pt x="1484904" y="1345400"/>
                  </a:lnTo>
                  <a:lnTo>
                    <a:pt x="2452619" y="1903856"/>
                  </a:lnTo>
                  <a:cubicBezTo>
                    <a:pt x="2466334" y="1911034"/>
                    <a:pt x="2466334" y="1924085"/>
                    <a:pt x="2452619" y="1931915"/>
                  </a:cubicBezTo>
                  <a:lnTo>
                    <a:pt x="2260605" y="2042849"/>
                  </a:lnTo>
                  <a:cubicBezTo>
                    <a:pt x="2246890" y="2050679"/>
                    <a:pt x="2224684" y="2050679"/>
                    <a:pt x="2210968" y="2042849"/>
                  </a:cubicBezTo>
                  <a:lnTo>
                    <a:pt x="1358287" y="1550486"/>
                  </a:lnTo>
                  <a:lnTo>
                    <a:pt x="1357386" y="1550288"/>
                  </a:lnTo>
                  <a:lnTo>
                    <a:pt x="1103235" y="1403655"/>
                  </a:lnTo>
                  <a:cubicBezTo>
                    <a:pt x="1090202" y="1395799"/>
                    <a:pt x="1092157" y="1382707"/>
                    <a:pt x="1106494" y="1374852"/>
                  </a:cubicBezTo>
                  <a:lnTo>
                    <a:pt x="1294174" y="1265532"/>
                  </a:lnTo>
                  <a:cubicBezTo>
                    <a:pt x="1301668" y="1261277"/>
                    <a:pt x="1310954" y="1258986"/>
                    <a:pt x="1319915" y="1258658"/>
                  </a:cubicBezTo>
                  <a:close/>
                  <a:moveTo>
                    <a:pt x="1765908" y="1238479"/>
                  </a:moveTo>
                  <a:cubicBezTo>
                    <a:pt x="1774979" y="1238154"/>
                    <a:pt x="1783805" y="1239780"/>
                    <a:pt x="1790342" y="1243355"/>
                  </a:cubicBezTo>
                  <a:lnTo>
                    <a:pt x="1949204" y="1335024"/>
                  </a:lnTo>
                  <a:cubicBezTo>
                    <a:pt x="1962279" y="1342175"/>
                    <a:pt x="1960318" y="1355178"/>
                    <a:pt x="1945935" y="1363629"/>
                  </a:cubicBezTo>
                  <a:lnTo>
                    <a:pt x="1788381" y="1453997"/>
                  </a:lnTo>
                  <a:cubicBezTo>
                    <a:pt x="1772691" y="1462449"/>
                    <a:pt x="1751117" y="1463099"/>
                    <a:pt x="1738042" y="1455947"/>
                  </a:cubicBezTo>
                  <a:lnTo>
                    <a:pt x="1578526" y="1364279"/>
                  </a:lnTo>
                  <a:cubicBezTo>
                    <a:pt x="1565451" y="1357128"/>
                    <a:pt x="1567412" y="1344125"/>
                    <a:pt x="1582449" y="1335674"/>
                  </a:cubicBezTo>
                  <a:lnTo>
                    <a:pt x="1740003" y="1245306"/>
                  </a:lnTo>
                  <a:cubicBezTo>
                    <a:pt x="1747521" y="1241080"/>
                    <a:pt x="1756837" y="1238804"/>
                    <a:pt x="1765908" y="1238479"/>
                  </a:cubicBezTo>
                  <a:close/>
                  <a:moveTo>
                    <a:pt x="3165163" y="1218751"/>
                  </a:moveTo>
                  <a:cubicBezTo>
                    <a:pt x="3174152" y="1218341"/>
                    <a:pt x="3182977" y="1219982"/>
                    <a:pt x="3189515" y="1223921"/>
                  </a:cubicBezTo>
                  <a:lnTo>
                    <a:pt x="3349031" y="1315828"/>
                  </a:lnTo>
                  <a:cubicBezTo>
                    <a:pt x="3362106" y="1323705"/>
                    <a:pt x="3360145" y="1336835"/>
                    <a:pt x="3345109" y="1344713"/>
                  </a:cubicBezTo>
                  <a:lnTo>
                    <a:pt x="3187554" y="1436620"/>
                  </a:lnTo>
                  <a:cubicBezTo>
                    <a:pt x="3172518" y="1445154"/>
                    <a:pt x="3150290" y="1445811"/>
                    <a:pt x="3137869" y="1438589"/>
                  </a:cubicBezTo>
                  <a:lnTo>
                    <a:pt x="2978353" y="1346026"/>
                  </a:lnTo>
                  <a:cubicBezTo>
                    <a:pt x="2965278" y="1338805"/>
                    <a:pt x="2967239" y="1325675"/>
                    <a:pt x="2981622" y="1317141"/>
                  </a:cubicBezTo>
                  <a:lnTo>
                    <a:pt x="3139830" y="1225890"/>
                  </a:lnTo>
                  <a:cubicBezTo>
                    <a:pt x="3147021" y="1221623"/>
                    <a:pt x="3156174" y="1219161"/>
                    <a:pt x="3165163" y="1218751"/>
                  </a:cubicBezTo>
                  <a:close/>
                  <a:moveTo>
                    <a:pt x="2128092" y="1172256"/>
                  </a:moveTo>
                  <a:cubicBezTo>
                    <a:pt x="2137260" y="1171927"/>
                    <a:pt x="2146100" y="1173569"/>
                    <a:pt x="2152321" y="1177179"/>
                  </a:cubicBezTo>
                  <a:lnTo>
                    <a:pt x="2312100" y="1269743"/>
                  </a:lnTo>
                  <a:cubicBezTo>
                    <a:pt x="2325196" y="1276964"/>
                    <a:pt x="2323232" y="1289437"/>
                    <a:pt x="2308171" y="1298628"/>
                  </a:cubicBezTo>
                  <a:lnTo>
                    <a:pt x="2150356" y="1389878"/>
                  </a:lnTo>
                  <a:cubicBezTo>
                    <a:pt x="2135295" y="1398413"/>
                    <a:pt x="2113031" y="1399726"/>
                    <a:pt x="2100589" y="1391848"/>
                  </a:cubicBezTo>
                  <a:lnTo>
                    <a:pt x="1940811" y="1299941"/>
                  </a:lnTo>
                  <a:cubicBezTo>
                    <a:pt x="1928369" y="1292063"/>
                    <a:pt x="1929679" y="1278933"/>
                    <a:pt x="1944085" y="1271056"/>
                  </a:cubicBezTo>
                  <a:lnTo>
                    <a:pt x="2101899" y="1179149"/>
                  </a:lnTo>
                  <a:cubicBezTo>
                    <a:pt x="2109430" y="1174881"/>
                    <a:pt x="2118925" y="1172584"/>
                    <a:pt x="2128092" y="1172256"/>
                  </a:cubicBezTo>
                  <a:close/>
                  <a:moveTo>
                    <a:pt x="2557747" y="1143534"/>
                  </a:moveTo>
                  <a:cubicBezTo>
                    <a:pt x="2566900" y="1143124"/>
                    <a:pt x="2575889" y="1144766"/>
                    <a:pt x="2582426" y="1148376"/>
                  </a:cubicBezTo>
                  <a:lnTo>
                    <a:pt x="2741288" y="1240940"/>
                  </a:lnTo>
                  <a:cubicBezTo>
                    <a:pt x="2754363" y="1248161"/>
                    <a:pt x="2752402" y="1261291"/>
                    <a:pt x="2737366" y="1269825"/>
                  </a:cubicBezTo>
                  <a:lnTo>
                    <a:pt x="2579811" y="1361732"/>
                  </a:lnTo>
                  <a:cubicBezTo>
                    <a:pt x="2564775" y="1370266"/>
                    <a:pt x="2542547" y="1370923"/>
                    <a:pt x="2530126" y="1363701"/>
                  </a:cubicBezTo>
                  <a:lnTo>
                    <a:pt x="2370610" y="1271138"/>
                  </a:lnTo>
                  <a:cubicBezTo>
                    <a:pt x="2357535" y="1263917"/>
                    <a:pt x="2359496" y="1250787"/>
                    <a:pt x="2373879" y="1242253"/>
                  </a:cubicBezTo>
                  <a:lnTo>
                    <a:pt x="2532087" y="1151002"/>
                  </a:lnTo>
                  <a:cubicBezTo>
                    <a:pt x="2539279" y="1146406"/>
                    <a:pt x="2548595" y="1143945"/>
                    <a:pt x="2557747" y="1143534"/>
                  </a:cubicBezTo>
                  <a:close/>
                  <a:moveTo>
                    <a:pt x="1520756" y="1097368"/>
                  </a:moveTo>
                  <a:cubicBezTo>
                    <a:pt x="1529827" y="1097039"/>
                    <a:pt x="1538652" y="1098681"/>
                    <a:pt x="1544863" y="1102291"/>
                  </a:cubicBezTo>
                  <a:lnTo>
                    <a:pt x="1704379" y="1194855"/>
                  </a:lnTo>
                  <a:cubicBezTo>
                    <a:pt x="1717454" y="1202076"/>
                    <a:pt x="1715493" y="1215206"/>
                    <a:pt x="1700457" y="1223740"/>
                  </a:cubicBezTo>
                  <a:lnTo>
                    <a:pt x="1542902" y="1314990"/>
                  </a:lnTo>
                  <a:cubicBezTo>
                    <a:pt x="1527866" y="1323525"/>
                    <a:pt x="1505638" y="1324838"/>
                    <a:pt x="1493217" y="1317616"/>
                  </a:cubicBezTo>
                  <a:lnTo>
                    <a:pt x="1333701" y="1225053"/>
                  </a:lnTo>
                  <a:cubicBezTo>
                    <a:pt x="1320626" y="1217832"/>
                    <a:pt x="1322587" y="1204702"/>
                    <a:pt x="1336970" y="1196168"/>
                  </a:cubicBezTo>
                  <a:lnTo>
                    <a:pt x="1495178" y="1104261"/>
                  </a:lnTo>
                  <a:cubicBezTo>
                    <a:pt x="1502369" y="1099993"/>
                    <a:pt x="1511685" y="1097696"/>
                    <a:pt x="1520756" y="1097368"/>
                  </a:cubicBezTo>
                  <a:close/>
                  <a:moveTo>
                    <a:pt x="2919137" y="1077534"/>
                  </a:moveTo>
                  <a:cubicBezTo>
                    <a:pt x="2928172" y="1077042"/>
                    <a:pt x="2936963" y="1078519"/>
                    <a:pt x="2943149" y="1082129"/>
                  </a:cubicBezTo>
                  <a:lnTo>
                    <a:pt x="3102031" y="1174693"/>
                  </a:lnTo>
                  <a:cubicBezTo>
                    <a:pt x="3114403" y="1181914"/>
                    <a:pt x="3112449" y="1195044"/>
                    <a:pt x="3098124" y="1203578"/>
                  </a:cubicBezTo>
                  <a:lnTo>
                    <a:pt x="2940544" y="1294828"/>
                  </a:lnTo>
                  <a:cubicBezTo>
                    <a:pt x="2926219" y="1304019"/>
                    <a:pt x="2904079" y="1304676"/>
                    <a:pt x="2891707" y="1297454"/>
                  </a:cubicBezTo>
                  <a:lnTo>
                    <a:pt x="2732825" y="1204891"/>
                  </a:lnTo>
                  <a:cubicBezTo>
                    <a:pt x="2720453" y="1197670"/>
                    <a:pt x="2721755" y="1184540"/>
                    <a:pt x="2736732" y="1176006"/>
                  </a:cubicBezTo>
                  <a:lnTo>
                    <a:pt x="2893661" y="1084755"/>
                  </a:lnTo>
                  <a:cubicBezTo>
                    <a:pt x="2900824" y="1080488"/>
                    <a:pt x="2910103" y="1078026"/>
                    <a:pt x="2919137" y="1077534"/>
                  </a:cubicBezTo>
                  <a:close/>
                  <a:moveTo>
                    <a:pt x="962595" y="1054160"/>
                  </a:moveTo>
                  <a:cubicBezTo>
                    <a:pt x="971718" y="1053832"/>
                    <a:pt x="980679" y="1055472"/>
                    <a:pt x="987195" y="1059080"/>
                  </a:cubicBezTo>
                  <a:lnTo>
                    <a:pt x="1240694" y="1206689"/>
                  </a:lnTo>
                  <a:cubicBezTo>
                    <a:pt x="1253727" y="1213905"/>
                    <a:pt x="1252424" y="1227026"/>
                    <a:pt x="1237436" y="1235554"/>
                  </a:cubicBezTo>
                  <a:lnTo>
                    <a:pt x="1049755" y="1344456"/>
                  </a:lnTo>
                  <a:cubicBezTo>
                    <a:pt x="1035419" y="1352985"/>
                    <a:pt x="1013262" y="1353641"/>
                    <a:pt x="1000229" y="1346425"/>
                  </a:cubicBezTo>
                  <a:lnTo>
                    <a:pt x="746078" y="1198816"/>
                  </a:lnTo>
                  <a:cubicBezTo>
                    <a:pt x="733045" y="1191600"/>
                    <a:pt x="734348" y="1178479"/>
                    <a:pt x="749337" y="1169951"/>
                  </a:cubicBezTo>
                  <a:lnTo>
                    <a:pt x="937017" y="1061049"/>
                  </a:lnTo>
                  <a:cubicBezTo>
                    <a:pt x="944186" y="1056785"/>
                    <a:pt x="953472" y="1054488"/>
                    <a:pt x="962595" y="1054160"/>
                  </a:cubicBezTo>
                  <a:close/>
                  <a:moveTo>
                    <a:pt x="1883758" y="1028241"/>
                  </a:moveTo>
                  <a:cubicBezTo>
                    <a:pt x="1892762" y="1027912"/>
                    <a:pt x="1901602" y="1029554"/>
                    <a:pt x="1908151" y="1033164"/>
                  </a:cubicBezTo>
                  <a:lnTo>
                    <a:pt x="2067275" y="1125728"/>
                  </a:lnTo>
                  <a:cubicBezTo>
                    <a:pt x="2080371" y="1133605"/>
                    <a:pt x="2079061" y="1146079"/>
                    <a:pt x="2064000" y="1154613"/>
                  </a:cubicBezTo>
                  <a:lnTo>
                    <a:pt x="1905531" y="1246520"/>
                  </a:lnTo>
                  <a:cubicBezTo>
                    <a:pt x="1891125" y="1255054"/>
                    <a:pt x="1868206" y="1255711"/>
                    <a:pt x="1855764" y="1248489"/>
                  </a:cubicBezTo>
                  <a:lnTo>
                    <a:pt x="1695986" y="1155926"/>
                  </a:lnTo>
                  <a:cubicBezTo>
                    <a:pt x="1683544" y="1148705"/>
                    <a:pt x="1684854" y="1135575"/>
                    <a:pt x="1699915" y="1127041"/>
                  </a:cubicBezTo>
                  <a:lnTo>
                    <a:pt x="1858384" y="1035134"/>
                  </a:lnTo>
                  <a:cubicBezTo>
                    <a:pt x="1865587" y="1030867"/>
                    <a:pt x="1874754" y="1028569"/>
                    <a:pt x="1883758" y="1028241"/>
                  </a:cubicBezTo>
                  <a:close/>
                  <a:moveTo>
                    <a:pt x="2312923" y="1002295"/>
                  </a:moveTo>
                  <a:cubicBezTo>
                    <a:pt x="2321927" y="1001970"/>
                    <a:pt x="2330768" y="1003596"/>
                    <a:pt x="2337316" y="1007171"/>
                  </a:cubicBezTo>
                  <a:lnTo>
                    <a:pt x="2497094" y="1098840"/>
                  </a:lnTo>
                  <a:cubicBezTo>
                    <a:pt x="2509536" y="1105991"/>
                    <a:pt x="2508227" y="1118994"/>
                    <a:pt x="2493165" y="1127445"/>
                  </a:cubicBezTo>
                  <a:lnTo>
                    <a:pt x="2334696" y="1217813"/>
                  </a:lnTo>
                  <a:cubicBezTo>
                    <a:pt x="2320290" y="1226265"/>
                    <a:pt x="2298026" y="1226915"/>
                    <a:pt x="2284929" y="1219763"/>
                  </a:cubicBezTo>
                  <a:lnTo>
                    <a:pt x="2125151" y="1128095"/>
                  </a:lnTo>
                  <a:cubicBezTo>
                    <a:pt x="2112709" y="1120944"/>
                    <a:pt x="2114019" y="1108591"/>
                    <a:pt x="2129080" y="1099490"/>
                  </a:cubicBezTo>
                  <a:lnTo>
                    <a:pt x="2287549" y="1009122"/>
                  </a:lnTo>
                  <a:cubicBezTo>
                    <a:pt x="2294752" y="1004896"/>
                    <a:pt x="2303919" y="1002621"/>
                    <a:pt x="2312923" y="1002295"/>
                  </a:cubicBezTo>
                  <a:close/>
                  <a:moveTo>
                    <a:pt x="1275851" y="953353"/>
                  </a:moveTo>
                  <a:cubicBezTo>
                    <a:pt x="1284855" y="953024"/>
                    <a:pt x="1293531" y="954666"/>
                    <a:pt x="1299752" y="958276"/>
                  </a:cubicBezTo>
                  <a:lnTo>
                    <a:pt x="1459531" y="1050840"/>
                  </a:lnTo>
                  <a:cubicBezTo>
                    <a:pt x="1472627" y="1058061"/>
                    <a:pt x="1471317" y="1071191"/>
                    <a:pt x="1456256" y="1079725"/>
                  </a:cubicBezTo>
                  <a:lnTo>
                    <a:pt x="1297787" y="1170975"/>
                  </a:lnTo>
                  <a:cubicBezTo>
                    <a:pt x="1283381" y="1179510"/>
                    <a:pt x="1261117" y="1180823"/>
                    <a:pt x="1248020" y="1173601"/>
                  </a:cubicBezTo>
                  <a:lnTo>
                    <a:pt x="1088242" y="1081038"/>
                  </a:lnTo>
                  <a:cubicBezTo>
                    <a:pt x="1075800" y="1073160"/>
                    <a:pt x="1077764" y="1060030"/>
                    <a:pt x="1092171" y="1052153"/>
                  </a:cubicBezTo>
                  <a:lnTo>
                    <a:pt x="1249985" y="960246"/>
                  </a:lnTo>
                  <a:cubicBezTo>
                    <a:pt x="1257516" y="955979"/>
                    <a:pt x="1266847" y="953681"/>
                    <a:pt x="1275851" y="953353"/>
                  </a:cubicBezTo>
                  <a:close/>
                  <a:moveTo>
                    <a:pt x="2676333" y="933436"/>
                  </a:moveTo>
                  <a:cubicBezTo>
                    <a:pt x="2685337" y="933026"/>
                    <a:pt x="2694013" y="934503"/>
                    <a:pt x="2700234" y="938113"/>
                  </a:cubicBezTo>
                  <a:lnTo>
                    <a:pt x="2860012" y="1030677"/>
                  </a:lnTo>
                  <a:cubicBezTo>
                    <a:pt x="2872454" y="1037898"/>
                    <a:pt x="2871145" y="1051028"/>
                    <a:pt x="2856738" y="1059562"/>
                  </a:cubicBezTo>
                  <a:lnTo>
                    <a:pt x="2698269" y="1150812"/>
                  </a:lnTo>
                  <a:cubicBezTo>
                    <a:pt x="2683863" y="1159347"/>
                    <a:pt x="2660944" y="1160660"/>
                    <a:pt x="2648502" y="1152782"/>
                  </a:cubicBezTo>
                  <a:lnTo>
                    <a:pt x="2488724" y="1060218"/>
                  </a:lnTo>
                  <a:cubicBezTo>
                    <a:pt x="2475627" y="1052997"/>
                    <a:pt x="2477591" y="1039867"/>
                    <a:pt x="2492653" y="1031990"/>
                  </a:cubicBezTo>
                  <a:lnTo>
                    <a:pt x="2650467" y="940083"/>
                  </a:lnTo>
                  <a:cubicBezTo>
                    <a:pt x="2657997" y="936144"/>
                    <a:pt x="2667329" y="933846"/>
                    <a:pt x="2676333" y="933436"/>
                  </a:cubicBezTo>
                  <a:close/>
                  <a:moveTo>
                    <a:pt x="718088" y="913106"/>
                  </a:moveTo>
                  <a:cubicBezTo>
                    <a:pt x="727146" y="912697"/>
                    <a:pt x="735959" y="914335"/>
                    <a:pt x="742160" y="917939"/>
                  </a:cubicBezTo>
                  <a:lnTo>
                    <a:pt x="901446" y="1010338"/>
                  </a:lnTo>
                  <a:cubicBezTo>
                    <a:pt x="913849" y="1017546"/>
                    <a:pt x="912544" y="1030652"/>
                    <a:pt x="897529" y="1039171"/>
                  </a:cubicBezTo>
                  <a:lnTo>
                    <a:pt x="710172" y="1148607"/>
                  </a:lnTo>
                  <a:cubicBezTo>
                    <a:pt x="695158" y="1156471"/>
                    <a:pt x="672962" y="1157782"/>
                    <a:pt x="659906" y="1149918"/>
                  </a:cubicBezTo>
                  <a:lnTo>
                    <a:pt x="501273" y="1058175"/>
                  </a:lnTo>
                  <a:cubicBezTo>
                    <a:pt x="488217" y="1050311"/>
                    <a:pt x="489523" y="1037861"/>
                    <a:pt x="504537" y="1028686"/>
                  </a:cubicBezTo>
                  <a:lnTo>
                    <a:pt x="692547" y="920561"/>
                  </a:lnTo>
                  <a:cubicBezTo>
                    <a:pt x="699728" y="915974"/>
                    <a:pt x="709030" y="913516"/>
                    <a:pt x="718088" y="913106"/>
                  </a:cubicBezTo>
                  <a:close/>
                  <a:moveTo>
                    <a:pt x="1636298" y="887105"/>
                  </a:moveTo>
                  <a:cubicBezTo>
                    <a:pt x="1645220" y="886776"/>
                    <a:pt x="1653897" y="888418"/>
                    <a:pt x="1660445" y="892028"/>
                  </a:cubicBezTo>
                  <a:lnTo>
                    <a:pt x="1820223" y="984592"/>
                  </a:lnTo>
                  <a:cubicBezTo>
                    <a:pt x="1832665" y="991813"/>
                    <a:pt x="1831355" y="1004943"/>
                    <a:pt x="1816294" y="1013477"/>
                  </a:cubicBezTo>
                  <a:lnTo>
                    <a:pt x="1658480" y="1105384"/>
                  </a:lnTo>
                  <a:cubicBezTo>
                    <a:pt x="1644074" y="1113262"/>
                    <a:pt x="1621155" y="1114575"/>
                    <a:pt x="1608713" y="1106697"/>
                  </a:cubicBezTo>
                  <a:lnTo>
                    <a:pt x="1448935" y="1014790"/>
                  </a:lnTo>
                  <a:cubicBezTo>
                    <a:pt x="1435838" y="1007569"/>
                    <a:pt x="1437802" y="994439"/>
                    <a:pt x="1452209" y="985905"/>
                  </a:cubicBezTo>
                  <a:lnTo>
                    <a:pt x="1610678" y="893998"/>
                  </a:lnTo>
                  <a:cubicBezTo>
                    <a:pt x="1618208" y="889731"/>
                    <a:pt x="1627376" y="887433"/>
                    <a:pt x="1636298" y="887105"/>
                  </a:cubicBezTo>
                  <a:close/>
                  <a:moveTo>
                    <a:pt x="2068014" y="858712"/>
                  </a:moveTo>
                  <a:cubicBezTo>
                    <a:pt x="2077085" y="858302"/>
                    <a:pt x="2085910" y="859943"/>
                    <a:pt x="2092121" y="863882"/>
                  </a:cubicBezTo>
                  <a:lnTo>
                    <a:pt x="2251637" y="955789"/>
                  </a:lnTo>
                  <a:cubicBezTo>
                    <a:pt x="2264712" y="963010"/>
                    <a:pt x="2262751" y="976140"/>
                    <a:pt x="2248368" y="984674"/>
                  </a:cubicBezTo>
                  <a:lnTo>
                    <a:pt x="2090160" y="1076581"/>
                  </a:lnTo>
                  <a:cubicBezTo>
                    <a:pt x="2075778" y="1085115"/>
                    <a:pt x="2053550" y="1085772"/>
                    <a:pt x="2040475" y="1078550"/>
                  </a:cubicBezTo>
                  <a:lnTo>
                    <a:pt x="1880959" y="985987"/>
                  </a:lnTo>
                  <a:cubicBezTo>
                    <a:pt x="1867884" y="978766"/>
                    <a:pt x="1869845" y="966292"/>
                    <a:pt x="1884882" y="957102"/>
                  </a:cubicBezTo>
                  <a:lnTo>
                    <a:pt x="2042436" y="865851"/>
                  </a:lnTo>
                  <a:cubicBezTo>
                    <a:pt x="2049628" y="861584"/>
                    <a:pt x="2058943" y="859122"/>
                    <a:pt x="2068014" y="858712"/>
                  </a:cubicBezTo>
                  <a:close/>
                  <a:moveTo>
                    <a:pt x="1028145" y="812619"/>
                  </a:moveTo>
                  <a:cubicBezTo>
                    <a:pt x="1037148" y="812210"/>
                    <a:pt x="1045825" y="813847"/>
                    <a:pt x="1052046" y="817774"/>
                  </a:cubicBezTo>
                  <a:lnTo>
                    <a:pt x="1211825" y="909420"/>
                  </a:lnTo>
                  <a:cubicBezTo>
                    <a:pt x="1224921" y="917276"/>
                    <a:pt x="1222957" y="930368"/>
                    <a:pt x="1208550" y="938878"/>
                  </a:cubicBezTo>
                  <a:lnTo>
                    <a:pt x="1050081" y="1029869"/>
                  </a:lnTo>
                  <a:cubicBezTo>
                    <a:pt x="1035675" y="1038379"/>
                    <a:pt x="1012756" y="1039688"/>
                    <a:pt x="1000314" y="1032488"/>
                  </a:cubicBezTo>
                  <a:lnTo>
                    <a:pt x="840536" y="940187"/>
                  </a:lnTo>
                  <a:cubicBezTo>
                    <a:pt x="828094" y="932332"/>
                    <a:pt x="829404" y="919239"/>
                    <a:pt x="843810" y="910730"/>
                  </a:cubicBezTo>
                  <a:lnTo>
                    <a:pt x="1002279" y="819738"/>
                  </a:lnTo>
                  <a:cubicBezTo>
                    <a:pt x="1009809" y="815483"/>
                    <a:pt x="1019141" y="813028"/>
                    <a:pt x="1028145" y="812619"/>
                  </a:cubicBezTo>
                  <a:close/>
                  <a:moveTo>
                    <a:pt x="2431262" y="792376"/>
                  </a:moveTo>
                  <a:cubicBezTo>
                    <a:pt x="2440184" y="791886"/>
                    <a:pt x="2448860" y="793359"/>
                    <a:pt x="2455409" y="796959"/>
                  </a:cubicBezTo>
                  <a:lnTo>
                    <a:pt x="2615187" y="889259"/>
                  </a:lnTo>
                  <a:cubicBezTo>
                    <a:pt x="2627629" y="897115"/>
                    <a:pt x="2626319" y="909552"/>
                    <a:pt x="2611258" y="918717"/>
                  </a:cubicBezTo>
                  <a:lnTo>
                    <a:pt x="2453444" y="1009708"/>
                  </a:lnTo>
                  <a:cubicBezTo>
                    <a:pt x="2438383" y="1018218"/>
                    <a:pt x="2416119" y="1019527"/>
                    <a:pt x="2403022" y="1011672"/>
                  </a:cubicBezTo>
                  <a:lnTo>
                    <a:pt x="2243899" y="919372"/>
                  </a:lnTo>
                  <a:cubicBezTo>
                    <a:pt x="2230802" y="912171"/>
                    <a:pt x="2232766" y="899078"/>
                    <a:pt x="2247173" y="890568"/>
                  </a:cubicBezTo>
                  <a:lnTo>
                    <a:pt x="2405642" y="799577"/>
                  </a:lnTo>
                  <a:cubicBezTo>
                    <a:pt x="2413173" y="795322"/>
                    <a:pt x="2422340" y="792867"/>
                    <a:pt x="2431262" y="792376"/>
                  </a:cubicBezTo>
                  <a:close/>
                  <a:moveTo>
                    <a:pt x="472855" y="771867"/>
                  </a:moveTo>
                  <a:cubicBezTo>
                    <a:pt x="481831" y="771542"/>
                    <a:pt x="490481" y="773166"/>
                    <a:pt x="496682" y="776737"/>
                  </a:cubicBezTo>
                  <a:lnTo>
                    <a:pt x="655968" y="868304"/>
                  </a:lnTo>
                  <a:cubicBezTo>
                    <a:pt x="669024" y="875448"/>
                    <a:pt x="667066" y="888436"/>
                    <a:pt x="652704" y="896878"/>
                  </a:cubicBezTo>
                  <a:lnTo>
                    <a:pt x="464695" y="1004680"/>
                  </a:lnTo>
                  <a:cubicBezTo>
                    <a:pt x="449680" y="1013122"/>
                    <a:pt x="427484" y="1013772"/>
                    <a:pt x="415081" y="1006628"/>
                  </a:cubicBezTo>
                  <a:lnTo>
                    <a:pt x="255795" y="915062"/>
                  </a:lnTo>
                  <a:cubicBezTo>
                    <a:pt x="243392" y="907918"/>
                    <a:pt x="244698" y="895579"/>
                    <a:pt x="259059" y="886488"/>
                  </a:cubicBezTo>
                  <a:lnTo>
                    <a:pt x="447069" y="778686"/>
                  </a:lnTo>
                  <a:cubicBezTo>
                    <a:pt x="454576" y="774465"/>
                    <a:pt x="463879" y="772192"/>
                    <a:pt x="472855" y="771867"/>
                  </a:cubicBezTo>
                  <a:close/>
                  <a:moveTo>
                    <a:pt x="1391226" y="745971"/>
                  </a:moveTo>
                  <a:cubicBezTo>
                    <a:pt x="1400230" y="745642"/>
                    <a:pt x="1409070" y="747284"/>
                    <a:pt x="1415619" y="750894"/>
                  </a:cubicBezTo>
                  <a:lnTo>
                    <a:pt x="1575397" y="843458"/>
                  </a:lnTo>
                  <a:cubicBezTo>
                    <a:pt x="1587839" y="850679"/>
                    <a:pt x="1586529" y="863152"/>
                    <a:pt x="1571468" y="872343"/>
                  </a:cubicBezTo>
                  <a:lnTo>
                    <a:pt x="1413654" y="963593"/>
                  </a:lnTo>
                  <a:cubicBezTo>
                    <a:pt x="1398593" y="972128"/>
                    <a:pt x="1376329" y="973441"/>
                    <a:pt x="1363232" y="965563"/>
                  </a:cubicBezTo>
                  <a:lnTo>
                    <a:pt x="1203454" y="873656"/>
                  </a:lnTo>
                  <a:cubicBezTo>
                    <a:pt x="1191012" y="866435"/>
                    <a:pt x="1192322" y="853305"/>
                    <a:pt x="1207383" y="844114"/>
                  </a:cubicBezTo>
                  <a:lnTo>
                    <a:pt x="1365852" y="752864"/>
                  </a:lnTo>
                  <a:cubicBezTo>
                    <a:pt x="1373055" y="748597"/>
                    <a:pt x="1382222" y="746299"/>
                    <a:pt x="1391226" y="745971"/>
                  </a:cubicBezTo>
                  <a:close/>
                  <a:moveTo>
                    <a:pt x="1814468" y="714689"/>
                  </a:moveTo>
                  <a:cubicBezTo>
                    <a:pt x="1823472" y="714280"/>
                    <a:pt x="1832148" y="715917"/>
                    <a:pt x="1838369" y="719844"/>
                  </a:cubicBezTo>
                  <a:lnTo>
                    <a:pt x="1998148" y="812145"/>
                  </a:lnTo>
                  <a:cubicBezTo>
                    <a:pt x="2011244" y="819346"/>
                    <a:pt x="2009280" y="832438"/>
                    <a:pt x="1994873" y="840948"/>
                  </a:cubicBezTo>
                  <a:lnTo>
                    <a:pt x="1837059" y="931939"/>
                  </a:lnTo>
                  <a:cubicBezTo>
                    <a:pt x="1821998" y="941104"/>
                    <a:pt x="1799734" y="941758"/>
                    <a:pt x="1786637" y="934558"/>
                  </a:cubicBezTo>
                  <a:lnTo>
                    <a:pt x="1626859" y="842257"/>
                  </a:lnTo>
                  <a:cubicBezTo>
                    <a:pt x="1614417" y="834402"/>
                    <a:pt x="1615727" y="821309"/>
                    <a:pt x="1630788" y="812800"/>
                  </a:cubicBezTo>
                  <a:lnTo>
                    <a:pt x="1788602" y="721808"/>
                  </a:lnTo>
                  <a:cubicBezTo>
                    <a:pt x="1796133" y="717553"/>
                    <a:pt x="1805464" y="715098"/>
                    <a:pt x="1814468" y="714689"/>
                  </a:cubicBezTo>
                  <a:close/>
                  <a:moveTo>
                    <a:pt x="2183147" y="651248"/>
                  </a:moveTo>
                  <a:cubicBezTo>
                    <a:pt x="2192150" y="650756"/>
                    <a:pt x="2200827" y="652233"/>
                    <a:pt x="2207048" y="655843"/>
                  </a:cubicBezTo>
                  <a:lnTo>
                    <a:pt x="2366827" y="748407"/>
                  </a:lnTo>
                  <a:cubicBezTo>
                    <a:pt x="2379923" y="755628"/>
                    <a:pt x="2377959" y="768758"/>
                    <a:pt x="2363552" y="777292"/>
                  </a:cubicBezTo>
                  <a:lnTo>
                    <a:pt x="2205738" y="868542"/>
                  </a:lnTo>
                  <a:cubicBezTo>
                    <a:pt x="2190677" y="877733"/>
                    <a:pt x="2168413" y="878390"/>
                    <a:pt x="2155316" y="871168"/>
                  </a:cubicBezTo>
                  <a:lnTo>
                    <a:pt x="1995538" y="778605"/>
                  </a:lnTo>
                  <a:cubicBezTo>
                    <a:pt x="1983096" y="771384"/>
                    <a:pt x="1984406" y="758254"/>
                    <a:pt x="1999467" y="749720"/>
                  </a:cubicBezTo>
                  <a:lnTo>
                    <a:pt x="2157281" y="658469"/>
                  </a:lnTo>
                  <a:cubicBezTo>
                    <a:pt x="2164812" y="654202"/>
                    <a:pt x="2174143" y="651740"/>
                    <a:pt x="2183147" y="651248"/>
                  </a:cubicBezTo>
                  <a:close/>
                  <a:moveTo>
                    <a:pt x="225802" y="627852"/>
                  </a:moveTo>
                  <a:cubicBezTo>
                    <a:pt x="234778" y="627527"/>
                    <a:pt x="243428" y="629151"/>
                    <a:pt x="249629" y="632722"/>
                  </a:cubicBezTo>
                  <a:lnTo>
                    <a:pt x="408915" y="724289"/>
                  </a:lnTo>
                  <a:cubicBezTo>
                    <a:pt x="421318" y="731433"/>
                    <a:pt x="420013" y="744421"/>
                    <a:pt x="405651" y="752863"/>
                  </a:cubicBezTo>
                  <a:lnTo>
                    <a:pt x="217641" y="860665"/>
                  </a:lnTo>
                  <a:cubicBezTo>
                    <a:pt x="202627" y="869107"/>
                    <a:pt x="180431" y="869757"/>
                    <a:pt x="168028" y="862613"/>
                  </a:cubicBezTo>
                  <a:lnTo>
                    <a:pt x="8742" y="771046"/>
                  </a:lnTo>
                  <a:cubicBezTo>
                    <a:pt x="-4314" y="763903"/>
                    <a:pt x="-2356" y="750915"/>
                    <a:pt x="12006" y="742473"/>
                  </a:cubicBezTo>
                  <a:lnTo>
                    <a:pt x="200016" y="634671"/>
                  </a:lnTo>
                  <a:cubicBezTo>
                    <a:pt x="207523" y="630450"/>
                    <a:pt x="216826" y="628177"/>
                    <a:pt x="225802" y="627852"/>
                  </a:cubicBezTo>
                  <a:close/>
                  <a:moveTo>
                    <a:pt x="2399582" y="608135"/>
                  </a:moveTo>
                  <a:cubicBezTo>
                    <a:pt x="2408653" y="607723"/>
                    <a:pt x="2417478" y="609370"/>
                    <a:pt x="2424015" y="613322"/>
                  </a:cubicBezTo>
                  <a:lnTo>
                    <a:pt x="2583525" y="705536"/>
                  </a:lnTo>
                  <a:cubicBezTo>
                    <a:pt x="2595946" y="712781"/>
                    <a:pt x="2593985" y="725955"/>
                    <a:pt x="2579603" y="734517"/>
                  </a:cubicBezTo>
                  <a:lnTo>
                    <a:pt x="2527305" y="765475"/>
                  </a:lnTo>
                  <a:cubicBezTo>
                    <a:pt x="2512269" y="773379"/>
                    <a:pt x="2490042" y="774696"/>
                    <a:pt x="2477621" y="767451"/>
                  </a:cubicBezTo>
                  <a:lnTo>
                    <a:pt x="2318111" y="674578"/>
                  </a:lnTo>
                  <a:cubicBezTo>
                    <a:pt x="2305690" y="666674"/>
                    <a:pt x="2306997" y="654160"/>
                    <a:pt x="2321380" y="645597"/>
                  </a:cubicBezTo>
                  <a:lnTo>
                    <a:pt x="2373678" y="615298"/>
                  </a:lnTo>
                  <a:cubicBezTo>
                    <a:pt x="2381196" y="611017"/>
                    <a:pt x="2390512" y="608547"/>
                    <a:pt x="2399582" y="608135"/>
                  </a:cubicBezTo>
                  <a:close/>
                  <a:moveTo>
                    <a:pt x="1140559" y="602284"/>
                  </a:moveTo>
                  <a:cubicBezTo>
                    <a:pt x="1149644" y="601792"/>
                    <a:pt x="1158484" y="603269"/>
                    <a:pt x="1165033" y="606879"/>
                  </a:cubicBezTo>
                  <a:lnTo>
                    <a:pt x="1324157" y="699443"/>
                  </a:lnTo>
                  <a:cubicBezTo>
                    <a:pt x="1337253" y="706664"/>
                    <a:pt x="1335289" y="719794"/>
                    <a:pt x="1320882" y="728328"/>
                  </a:cubicBezTo>
                  <a:lnTo>
                    <a:pt x="1163068" y="819578"/>
                  </a:lnTo>
                  <a:cubicBezTo>
                    <a:pt x="1148007" y="828769"/>
                    <a:pt x="1125743" y="829426"/>
                    <a:pt x="1112646" y="822204"/>
                  </a:cubicBezTo>
                  <a:lnTo>
                    <a:pt x="953523" y="729641"/>
                  </a:lnTo>
                  <a:cubicBezTo>
                    <a:pt x="940426" y="722420"/>
                    <a:pt x="942390" y="709290"/>
                    <a:pt x="956797" y="700756"/>
                  </a:cubicBezTo>
                  <a:lnTo>
                    <a:pt x="1114611" y="609505"/>
                  </a:lnTo>
                  <a:cubicBezTo>
                    <a:pt x="1122142" y="605238"/>
                    <a:pt x="1131473" y="602776"/>
                    <a:pt x="1140559" y="602284"/>
                  </a:cubicBezTo>
                  <a:close/>
                  <a:moveTo>
                    <a:pt x="1563962" y="567473"/>
                  </a:moveTo>
                  <a:cubicBezTo>
                    <a:pt x="1573047" y="567063"/>
                    <a:pt x="1581888" y="568704"/>
                    <a:pt x="1588436" y="572315"/>
                  </a:cubicBezTo>
                  <a:lnTo>
                    <a:pt x="1747560" y="664879"/>
                  </a:lnTo>
                  <a:cubicBezTo>
                    <a:pt x="1760656" y="672100"/>
                    <a:pt x="1759346" y="685230"/>
                    <a:pt x="1744285" y="693764"/>
                  </a:cubicBezTo>
                  <a:lnTo>
                    <a:pt x="1586471" y="785014"/>
                  </a:lnTo>
                  <a:cubicBezTo>
                    <a:pt x="1571410" y="793549"/>
                    <a:pt x="1549146" y="794862"/>
                    <a:pt x="1536049" y="787640"/>
                  </a:cubicBezTo>
                  <a:lnTo>
                    <a:pt x="1376926" y="695077"/>
                  </a:lnTo>
                  <a:cubicBezTo>
                    <a:pt x="1363829" y="687856"/>
                    <a:pt x="1365793" y="674726"/>
                    <a:pt x="1380200" y="666192"/>
                  </a:cubicBezTo>
                  <a:lnTo>
                    <a:pt x="1538014" y="574941"/>
                  </a:lnTo>
                  <a:cubicBezTo>
                    <a:pt x="1545545" y="570346"/>
                    <a:pt x="1554876" y="567884"/>
                    <a:pt x="1563962" y="567473"/>
                  </a:cubicBezTo>
                  <a:close/>
                  <a:moveTo>
                    <a:pt x="1937991" y="509868"/>
                  </a:moveTo>
                  <a:cubicBezTo>
                    <a:pt x="1947159" y="509457"/>
                    <a:pt x="1955999" y="511099"/>
                    <a:pt x="1962220" y="514709"/>
                  </a:cubicBezTo>
                  <a:lnTo>
                    <a:pt x="2121999" y="607273"/>
                  </a:lnTo>
                  <a:cubicBezTo>
                    <a:pt x="2135095" y="614494"/>
                    <a:pt x="2133131" y="627624"/>
                    <a:pt x="2118070" y="636158"/>
                  </a:cubicBezTo>
                  <a:lnTo>
                    <a:pt x="1960255" y="727408"/>
                  </a:lnTo>
                  <a:cubicBezTo>
                    <a:pt x="1945194" y="736599"/>
                    <a:pt x="1922930" y="737256"/>
                    <a:pt x="1910488" y="730034"/>
                  </a:cubicBezTo>
                  <a:lnTo>
                    <a:pt x="1750710" y="637471"/>
                  </a:lnTo>
                  <a:cubicBezTo>
                    <a:pt x="1738268" y="630250"/>
                    <a:pt x="1739578" y="617120"/>
                    <a:pt x="1753984" y="608586"/>
                  </a:cubicBezTo>
                  <a:lnTo>
                    <a:pt x="1911798" y="517335"/>
                  </a:lnTo>
                  <a:cubicBezTo>
                    <a:pt x="1919329" y="512740"/>
                    <a:pt x="1928824" y="510278"/>
                    <a:pt x="1937991" y="509868"/>
                  </a:cubicBezTo>
                  <a:close/>
                  <a:moveTo>
                    <a:pt x="468825" y="490026"/>
                  </a:moveTo>
                  <a:cubicBezTo>
                    <a:pt x="477882" y="489617"/>
                    <a:pt x="486695" y="491253"/>
                    <a:pt x="493223" y="495179"/>
                  </a:cubicBezTo>
                  <a:lnTo>
                    <a:pt x="961279" y="766102"/>
                  </a:lnTo>
                  <a:cubicBezTo>
                    <a:pt x="974335" y="773301"/>
                    <a:pt x="973030" y="786389"/>
                    <a:pt x="958015" y="794896"/>
                  </a:cubicBezTo>
                  <a:lnTo>
                    <a:pt x="800691" y="885859"/>
                  </a:lnTo>
                  <a:cubicBezTo>
                    <a:pt x="785676" y="894366"/>
                    <a:pt x="763481" y="895675"/>
                    <a:pt x="750425" y="887822"/>
                  </a:cubicBezTo>
                  <a:lnTo>
                    <a:pt x="282369" y="616898"/>
                  </a:lnTo>
                  <a:cubicBezTo>
                    <a:pt x="269313" y="609700"/>
                    <a:pt x="271271" y="596612"/>
                    <a:pt x="285633" y="588104"/>
                  </a:cubicBezTo>
                  <a:lnTo>
                    <a:pt x="442957" y="497142"/>
                  </a:lnTo>
                  <a:cubicBezTo>
                    <a:pt x="450465" y="492889"/>
                    <a:pt x="459767" y="490435"/>
                    <a:pt x="468825" y="490026"/>
                  </a:cubicBezTo>
                  <a:close/>
                  <a:moveTo>
                    <a:pt x="2154754" y="466588"/>
                  </a:moveTo>
                  <a:cubicBezTo>
                    <a:pt x="2163825" y="466259"/>
                    <a:pt x="2172651" y="467905"/>
                    <a:pt x="2179188" y="471528"/>
                  </a:cubicBezTo>
                  <a:lnTo>
                    <a:pt x="2338698" y="564402"/>
                  </a:lnTo>
                  <a:cubicBezTo>
                    <a:pt x="2351119" y="571648"/>
                    <a:pt x="2349812" y="584821"/>
                    <a:pt x="2334776" y="593384"/>
                  </a:cubicBezTo>
                  <a:lnTo>
                    <a:pt x="2282477" y="623683"/>
                  </a:lnTo>
                  <a:cubicBezTo>
                    <a:pt x="2267442" y="632246"/>
                    <a:pt x="2245215" y="633563"/>
                    <a:pt x="2232794" y="625659"/>
                  </a:cubicBezTo>
                  <a:lnTo>
                    <a:pt x="2073283" y="533444"/>
                  </a:lnTo>
                  <a:cubicBezTo>
                    <a:pt x="2060862" y="525540"/>
                    <a:pt x="2062169" y="512367"/>
                    <a:pt x="2076552" y="504462"/>
                  </a:cubicBezTo>
                  <a:lnTo>
                    <a:pt x="2128850" y="473504"/>
                  </a:lnTo>
                  <a:cubicBezTo>
                    <a:pt x="2136368" y="469223"/>
                    <a:pt x="2145684" y="466918"/>
                    <a:pt x="2154754" y="466588"/>
                  </a:cubicBezTo>
                  <a:close/>
                  <a:moveTo>
                    <a:pt x="1310492" y="423787"/>
                  </a:moveTo>
                  <a:cubicBezTo>
                    <a:pt x="1319399" y="423377"/>
                    <a:pt x="1328061" y="425018"/>
                    <a:pt x="1334599" y="428957"/>
                  </a:cubicBezTo>
                  <a:lnTo>
                    <a:pt x="1494115" y="520864"/>
                  </a:lnTo>
                  <a:cubicBezTo>
                    <a:pt x="1507190" y="528741"/>
                    <a:pt x="1505229" y="541215"/>
                    <a:pt x="1490193" y="550405"/>
                  </a:cubicBezTo>
                  <a:lnTo>
                    <a:pt x="1332638" y="641656"/>
                  </a:lnTo>
                  <a:cubicBezTo>
                    <a:pt x="1318256" y="650190"/>
                    <a:pt x="1295374" y="650847"/>
                    <a:pt x="1282299" y="643625"/>
                  </a:cubicBezTo>
                  <a:lnTo>
                    <a:pt x="1123437" y="551062"/>
                  </a:lnTo>
                  <a:cubicBezTo>
                    <a:pt x="1110362" y="543841"/>
                    <a:pt x="1112323" y="530711"/>
                    <a:pt x="1126706" y="522177"/>
                  </a:cubicBezTo>
                  <a:lnTo>
                    <a:pt x="1284914" y="430926"/>
                  </a:lnTo>
                  <a:cubicBezTo>
                    <a:pt x="1292432" y="426659"/>
                    <a:pt x="1301584" y="424197"/>
                    <a:pt x="1310492" y="423787"/>
                  </a:cubicBezTo>
                  <a:close/>
                  <a:moveTo>
                    <a:pt x="1693576" y="368650"/>
                  </a:moveTo>
                  <a:cubicBezTo>
                    <a:pt x="1702661" y="368321"/>
                    <a:pt x="1711502" y="369963"/>
                    <a:pt x="1718050" y="373573"/>
                  </a:cubicBezTo>
                  <a:lnTo>
                    <a:pt x="1877828" y="466137"/>
                  </a:lnTo>
                  <a:cubicBezTo>
                    <a:pt x="1890270" y="473358"/>
                    <a:pt x="1888960" y="486488"/>
                    <a:pt x="1873899" y="495022"/>
                  </a:cubicBezTo>
                  <a:lnTo>
                    <a:pt x="1715430" y="586272"/>
                  </a:lnTo>
                  <a:cubicBezTo>
                    <a:pt x="1701024" y="594807"/>
                    <a:pt x="1678760" y="596120"/>
                    <a:pt x="1665663" y="588242"/>
                  </a:cubicBezTo>
                  <a:lnTo>
                    <a:pt x="1505885" y="496335"/>
                  </a:lnTo>
                  <a:cubicBezTo>
                    <a:pt x="1493443" y="488457"/>
                    <a:pt x="1494753" y="475327"/>
                    <a:pt x="1509814" y="466793"/>
                  </a:cubicBezTo>
                  <a:lnTo>
                    <a:pt x="1667628" y="375543"/>
                  </a:lnTo>
                  <a:cubicBezTo>
                    <a:pt x="1675158" y="371276"/>
                    <a:pt x="1684490" y="368978"/>
                    <a:pt x="1693576" y="368650"/>
                  </a:cubicBezTo>
                  <a:close/>
                  <a:moveTo>
                    <a:pt x="708205" y="351349"/>
                  </a:moveTo>
                  <a:cubicBezTo>
                    <a:pt x="717170" y="351024"/>
                    <a:pt x="725809" y="352652"/>
                    <a:pt x="732002" y="356234"/>
                  </a:cubicBezTo>
                  <a:lnTo>
                    <a:pt x="1074281" y="553577"/>
                  </a:lnTo>
                  <a:cubicBezTo>
                    <a:pt x="1086668" y="560741"/>
                    <a:pt x="1085364" y="573767"/>
                    <a:pt x="1071021" y="582234"/>
                  </a:cubicBezTo>
                  <a:lnTo>
                    <a:pt x="913247" y="672764"/>
                  </a:lnTo>
                  <a:cubicBezTo>
                    <a:pt x="898904" y="681882"/>
                    <a:pt x="876737" y="682534"/>
                    <a:pt x="863698" y="675369"/>
                  </a:cubicBezTo>
                  <a:lnTo>
                    <a:pt x="521419" y="478027"/>
                  </a:lnTo>
                  <a:cubicBezTo>
                    <a:pt x="508380" y="470211"/>
                    <a:pt x="509684" y="457836"/>
                    <a:pt x="524679" y="449370"/>
                  </a:cubicBezTo>
                  <a:lnTo>
                    <a:pt x="682453" y="358188"/>
                  </a:lnTo>
                  <a:cubicBezTo>
                    <a:pt x="689950" y="353955"/>
                    <a:pt x="699241" y="351675"/>
                    <a:pt x="708205" y="351349"/>
                  </a:cubicBezTo>
                  <a:close/>
                  <a:moveTo>
                    <a:pt x="1912808" y="325424"/>
                  </a:moveTo>
                  <a:cubicBezTo>
                    <a:pt x="1921879" y="325099"/>
                    <a:pt x="1930705" y="326724"/>
                    <a:pt x="1937242" y="330299"/>
                  </a:cubicBezTo>
                  <a:lnTo>
                    <a:pt x="2096099" y="421954"/>
                  </a:lnTo>
                  <a:cubicBezTo>
                    <a:pt x="2109173" y="429104"/>
                    <a:pt x="2107866" y="442105"/>
                    <a:pt x="2092830" y="450555"/>
                  </a:cubicBezTo>
                  <a:lnTo>
                    <a:pt x="2040531" y="480457"/>
                  </a:lnTo>
                  <a:cubicBezTo>
                    <a:pt x="2025496" y="488907"/>
                    <a:pt x="2003269" y="489557"/>
                    <a:pt x="1990848" y="482407"/>
                  </a:cubicBezTo>
                  <a:lnTo>
                    <a:pt x="1831337" y="390752"/>
                  </a:lnTo>
                  <a:cubicBezTo>
                    <a:pt x="1818916" y="383602"/>
                    <a:pt x="1820223" y="370601"/>
                    <a:pt x="1835259" y="362151"/>
                  </a:cubicBezTo>
                  <a:lnTo>
                    <a:pt x="1886904" y="332249"/>
                  </a:lnTo>
                  <a:cubicBezTo>
                    <a:pt x="1894422" y="328024"/>
                    <a:pt x="1903738" y="325749"/>
                    <a:pt x="1912808" y="325424"/>
                  </a:cubicBezTo>
                  <a:close/>
                  <a:moveTo>
                    <a:pt x="1449323" y="227493"/>
                  </a:moveTo>
                  <a:cubicBezTo>
                    <a:pt x="1458327" y="227168"/>
                    <a:pt x="1467003" y="228794"/>
                    <a:pt x="1473224" y="232369"/>
                  </a:cubicBezTo>
                  <a:lnTo>
                    <a:pt x="1633002" y="324037"/>
                  </a:lnTo>
                  <a:cubicBezTo>
                    <a:pt x="1645444" y="331188"/>
                    <a:pt x="1644134" y="343540"/>
                    <a:pt x="1629073" y="352642"/>
                  </a:cubicBezTo>
                  <a:lnTo>
                    <a:pt x="1471259" y="443009"/>
                  </a:lnTo>
                  <a:cubicBezTo>
                    <a:pt x="1456198" y="451461"/>
                    <a:pt x="1433934" y="452111"/>
                    <a:pt x="1421492" y="444960"/>
                  </a:cubicBezTo>
                  <a:lnTo>
                    <a:pt x="1261714" y="353292"/>
                  </a:lnTo>
                  <a:cubicBezTo>
                    <a:pt x="1248617" y="346141"/>
                    <a:pt x="1249927" y="333138"/>
                    <a:pt x="1264988" y="324687"/>
                  </a:cubicBezTo>
                  <a:lnTo>
                    <a:pt x="1423457" y="234320"/>
                  </a:lnTo>
                  <a:cubicBezTo>
                    <a:pt x="1430988" y="230094"/>
                    <a:pt x="1440319" y="227819"/>
                    <a:pt x="1449323" y="227493"/>
                  </a:cubicBezTo>
                  <a:close/>
                  <a:moveTo>
                    <a:pt x="947556" y="213501"/>
                  </a:moveTo>
                  <a:cubicBezTo>
                    <a:pt x="956611" y="213094"/>
                    <a:pt x="965421" y="214721"/>
                    <a:pt x="971948" y="218624"/>
                  </a:cubicBezTo>
                  <a:lnTo>
                    <a:pt x="1249314" y="378020"/>
                  </a:lnTo>
                  <a:cubicBezTo>
                    <a:pt x="1262366" y="385827"/>
                    <a:pt x="1260408" y="398189"/>
                    <a:pt x="1246051" y="406647"/>
                  </a:cubicBezTo>
                  <a:lnTo>
                    <a:pt x="1088768" y="497730"/>
                  </a:lnTo>
                  <a:cubicBezTo>
                    <a:pt x="1073757" y="506188"/>
                    <a:pt x="1051568" y="506838"/>
                    <a:pt x="1038515" y="499682"/>
                  </a:cubicBezTo>
                  <a:lnTo>
                    <a:pt x="760497" y="339635"/>
                  </a:lnTo>
                  <a:cubicBezTo>
                    <a:pt x="747444" y="332479"/>
                    <a:pt x="749402" y="319467"/>
                    <a:pt x="764412" y="311009"/>
                  </a:cubicBezTo>
                  <a:lnTo>
                    <a:pt x="921695" y="220576"/>
                  </a:lnTo>
                  <a:cubicBezTo>
                    <a:pt x="929200" y="216347"/>
                    <a:pt x="938500" y="213907"/>
                    <a:pt x="947556" y="213501"/>
                  </a:cubicBezTo>
                  <a:close/>
                  <a:moveTo>
                    <a:pt x="1668066" y="184731"/>
                  </a:moveTo>
                  <a:cubicBezTo>
                    <a:pt x="1677055" y="184319"/>
                    <a:pt x="1685880" y="185966"/>
                    <a:pt x="1692417" y="189918"/>
                  </a:cubicBezTo>
                  <a:lnTo>
                    <a:pt x="1851274" y="282133"/>
                  </a:lnTo>
                  <a:cubicBezTo>
                    <a:pt x="1864348" y="290037"/>
                    <a:pt x="1863041" y="302552"/>
                    <a:pt x="1848005" y="311115"/>
                  </a:cubicBezTo>
                  <a:lnTo>
                    <a:pt x="1796360" y="341414"/>
                  </a:lnTo>
                  <a:cubicBezTo>
                    <a:pt x="1781325" y="350636"/>
                    <a:pt x="1758444" y="351294"/>
                    <a:pt x="1746023" y="344049"/>
                  </a:cubicBezTo>
                  <a:lnTo>
                    <a:pt x="1586513" y="251175"/>
                  </a:lnTo>
                  <a:cubicBezTo>
                    <a:pt x="1574092" y="243271"/>
                    <a:pt x="1575399" y="230756"/>
                    <a:pt x="1590435" y="222193"/>
                  </a:cubicBezTo>
                  <a:lnTo>
                    <a:pt x="1642734" y="191894"/>
                  </a:lnTo>
                  <a:cubicBezTo>
                    <a:pt x="1649925" y="187613"/>
                    <a:pt x="1659077" y="185143"/>
                    <a:pt x="1668066" y="184731"/>
                  </a:cubicBezTo>
                  <a:close/>
                  <a:moveTo>
                    <a:pt x="1203925" y="83583"/>
                  </a:moveTo>
                  <a:cubicBezTo>
                    <a:pt x="1213010" y="83172"/>
                    <a:pt x="1221851" y="84814"/>
                    <a:pt x="1228399" y="88424"/>
                  </a:cubicBezTo>
                  <a:lnTo>
                    <a:pt x="1387523" y="180988"/>
                  </a:lnTo>
                  <a:cubicBezTo>
                    <a:pt x="1400619" y="188865"/>
                    <a:pt x="1399310" y="201339"/>
                    <a:pt x="1384248" y="210529"/>
                  </a:cubicBezTo>
                  <a:lnTo>
                    <a:pt x="1225779" y="301780"/>
                  </a:lnTo>
                  <a:cubicBezTo>
                    <a:pt x="1210718" y="310314"/>
                    <a:pt x="1189109" y="310971"/>
                    <a:pt x="1176012" y="303749"/>
                  </a:cubicBezTo>
                  <a:lnTo>
                    <a:pt x="1016234" y="211186"/>
                  </a:lnTo>
                  <a:cubicBezTo>
                    <a:pt x="1003792" y="203965"/>
                    <a:pt x="1005102" y="190835"/>
                    <a:pt x="1020163" y="182301"/>
                  </a:cubicBezTo>
                  <a:lnTo>
                    <a:pt x="1177977" y="91050"/>
                  </a:lnTo>
                  <a:cubicBezTo>
                    <a:pt x="1185508" y="86455"/>
                    <a:pt x="1194839" y="83993"/>
                    <a:pt x="1203925" y="83583"/>
                  </a:cubicBezTo>
                  <a:close/>
                  <a:moveTo>
                    <a:pt x="1348596" y="61"/>
                  </a:moveTo>
                  <a:cubicBezTo>
                    <a:pt x="1357667" y="-350"/>
                    <a:pt x="1366492" y="1297"/>
                    <a:pt x="1372703" y="4919"/>
                  </a:cubicBezTo>
                  <a:lnTo>
                    <a:pt x="1532213" y="97793"/>
                  </a:lnTo>
                  <a:cubicBezTo>
                    <a:pt x="1544634" y="105038"/>
                    <a:pt x="1543327" y="118212"/>
                    <a:pt x="1528945" y="126775"/>
                  </a:cubicBezTo>
                  <a:lnTo>
                    <a:pt x="1476646" y="157074"/>
                  </a:lnTo>
                  <a:cubicBezTo>
                    <a:pt x="1461610" y="166296"/>
                    <a:pt x="1439383" y="166954"/>
                    <a:pt x="1426309" y="159709"/>
                  </a:cubicBezTo>
                  <a:lnTo>
                    <a:pt x="1267452" y="66835"/>
                  </a:lnTo>
                  <a:cubicBezTo>
                    <a:pt x="1254377" y="59590"/>
                    <a:pt x="1256338" y="46416"/>
                    <a:pt x="1270720" y="37853"/>
                  </a:cubicBezTo>
                  <a:lnTo>
                    <a:pt x="1323019" y="7554"/>
                  </a:lnTo>
                  <a:cubicBezTo>
                    <a:pt x="1330210" y="2943"/>
                    <a:pt x="1339526" y="473"/>
                    <a:pt x="1348596" y="61"/>
                  </a:cubicBezTo>
                  <a:close/>
                </a:path>
              </a:pathLst>
            </a:custGeom>
            <a:solidFill>
              <a:schemeClr val="accent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26" name="Freeform 333">
              <a:extLst>
                <a:ext uri="{FF2B5EF4-FFF2-40B4-BE49-F238E27FC236}">
                  <a16:creationId xmlns="" xmlns:a14="http://schemas.microsoft.com/office/drawing/2010/main" xmlns:p14="http://schemas.microsoft.com/office/powerpoint/2010/main" xmlns:a16="http://schemas.microsoft.com/office/drawing/2014/main" id="{99D2D975-519F-41D6-9651-BE235432852E}"/>
                </a:ext>
              </a:extLst>
            </p:cNvPr>
            <p:cNvSpPr>
              <a:spLocks noChangeArrowheads="1"/>
            </p:cNvSpPr>
            <p:nvPr/>
          </p:nvSpPr>
          <p:spPr bwMode="auto">
            <a:xfrm>
              <a:off x="9279721" y="9715262"/>
              <a:ext cx="2292721" cy="1347982"/>
            </a:xfrm>
            <a:custGeom>
              <a:avLst/>
              <a:gdLst>
                <a:gd name="T0" fmla="*/ 1965 w 3508"/>
                <a:gd name="T1" fmla="*/ 1985 h 2064"/>
                <a:gd name="T2" fmla="*/ 1965 w 3508"/>
                <a:gd name="T3" fmla="*/ 1985 h 2064"/>
                <a:gd name="T4" fmla="*/ 2162 w 3508"/>
                <a:gd name="T5" fmla="*/ 1975 h 2064"/>
                <a:gd name="T6" fmla="*/ 3407 w 3508"/>
                <a:gd name="T7" fmla="*/ 1256 h 2064"/>
                <a:gd name="T8" fmla="*/ 3407 w 3508"/>
                <a:gd name="T9" fmla="*/ 1256 h 2064"/>
                <a:gd name="T10" fmla="*/ 3448 w 3508"/>
                <a:gd name="T11" fmla="*/ 1207 h 2064"/>
                <a:gd name="T12" fmla="*/ 3448 w 3508"/>
                <a:gd name="T13" fmla="*/ 1207 h 2064"/>
                <a:gd name="T14" fmla="*/ 3423 w 3508"/>
                <a:gd name="T15" fmla="*/ 1176 h 2064"/>
                <a:gd name="T16" fmla="*/ 1542 w 3508"/>
                <a:gd name="T17" fmla="*/ 90 h 2064"/>
                <a:gd name="T18" fmla="*/ 1542 w 3508"/>
                <a:gd name="T19" fmla="*/ 90 h 2064"/>
                <a:gd name="T20" fmla="*/ 1345 w 3508"/>
                <a:gd name="T21" fmla="*/ 100 h 2064"/>
                <a:gd name="T22" fmla="*/ 99 w 3508"/>
                <a:gd name="T23" fmla="*/ 819 h 2064"/>
                <a:gd name="T24" fmla="*/ 99 w 3508"/>
                <a:gd name="T25" fmla="*/ 819 h 2064"/>
                <a:gd name="T26" fmla="*/ 59 w 3508"/>
                <a:gd name="T27" fmla="*/ 867 h 2064"/>
                <a:gd name="T28" fmla="*/ 59 w 3508"/>
                <a:gd name="T29" fmla="*/ 867 h 2064"/>
                <a:gd name="T30" fmla="*/ 83 w 3508"/>
                <a:gd name="T31" fmla="*/ 898 h 2064"/>
                <a:gd name="T32" fmla="*/ 1965 w 3508"/>
                <a:gd name="T33" fmla="*/ 1985 h 2064"/>
                <a:gd name="T34" fmla="*/ 2048 w 3508"/>
                <a:gd name="T35" fmla="*/ 2063 h 2064"/>
                <a:gd name="T36" fmla="*/ 2048 w 3508"/>
                <a:gd name="T37" fmla="*/ 2063 h 2064"/>
                <a:gd name="T38" fmla="*/ 1935 w 3508"/>
                <a:gd name="T39" fmla="*/ 2035 h 2064"/>
                <a:gd name="T40" fmla="*/ 1935 w 3508"/>
                <a:gd name="T41" fmla="*/ 2035 h 2064"/>
                <a:gd name="T42" fmla="*/ 53 w 3508"/>
                <a:gd name="T43" fmla="*/ 950 h 2064"/>
                <a:gd name="T44" fmla="*/ 53 w 3508"/>
                <a:gd name="T45" fmla="*/ 950 h 2064"/>
                <a:gd name="T46" fmla="*/ 0 w 3508"/>
                <a:gd name="T47" fmla="*/ 867 h 2064"/>
                <a:gd name="T48" fmla="*/ 0 w 3508"/>
                <a:gd name="T49" fmla="*/ 867 h 2064"/>
                <a:gd name="T50" fmla="*/ 70 w 3508"/>
                <a:gd name="T51" fmla="*/ 767 h 2064"/>
                <a:gd name="T52" fmla="*/ 1316 w 3508"/>
                <a:gd name="T53" fmla="*/ 49 h 2064"/>
                <a:gd name="T54" fmla="*/ 1316 w 3508"/>
                <a:gd name="T55" fmla="*/ 49 h 2064"/>
                <a:gd name="T56" fmla="*/ 1572 w 3508"/>
                <a:gd name="T57" fmla="*/ 39 h 2064"/>
                <a:gd name="T58" fmla="*/ 3453 w 3508"/>
                <a:gd name="T59" fmla="*/ 1125 h 2064"/>
                <a:gd name="T60" fmla="*/ 3453 w 3508"/>
                <a:gd name="T61" fmla="*/ 1125 h 2064"/>
                <a:gd name="T62" fmla="*/ 3507 w 3508"/>
                <a:gd name="T63" fmla="*/ 1207 h 2064"/>
                <a:gd name="T64" fmla="*/ 3507 w 3508"/>
                <a:gd name="T65" fmla="*/ 1207 h 2064"/>
                <a:gd name="T66" fmla="*/ 3437 w 3508"/>
                <a:gd name="T67" fmla="*/ 1307 h 2064"/>
                <a:gd name="T68" fmla="*/ 2191 w 3508"/>
                <a:gd name="T69" fmla="*/ 2026 h 2064"/>
                <a:gd name="T70" fmla="*/ 2191 w 3508"/>
                <a:gd name="T71" fmla="*/ 2026 h 2064"/>
                <a:gd name="T72" fmla="*/ 2048 w 3508"/>
                <a:gd name="T73" fmla="*/ 2063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8" h="2064">
                  <a:moveTo>
                    <a:pt x="1965" y="1985"/>
                  </a:moveTo>
                  <a:lnTo>
                    <a:pt x="1965" y="1985"/>
                  </a:lnTo>
                  <a:cubicBezTo>
                    <a:pt x="2013" y="2013"/>
                    <a:pt x="2104" y="2009"/>
                    <a:pt x="2162" y="1975"/>
                  </a:cubicBezTo>
                  <a:lnTo>
                    <a:pt x="3407" y="1256"/>
                  </a:lnTo>
                  <a:lnTo>
                    <a:pt x="3407" y="1256"/>
                  </a:lnTo>
                  <a:cubicBezTo>
                    <a:pt x="3433" y="1241"/>
                    <a:pt x="3448" y="1223"/>
                    <a:pt x="3448" y="1207"/>
                  </a:cubicBezTo>
                  <a:lnTo>
                    <a:pt x="3448" y="1207"/>
                  </a:lnTo>
                  <a:cubicBezTo>
                    <a:pt x="3448" y="1193"/>
                    <a:pt x="3433" y="1182"/>
                    <a:pt x="3423" y="1176"/>
                  </a:cubicBezTo>
                  <a:lnTo>
                    <a:pt x="1542" y="90"/>
                  </a:lnTo>
                  <a:lnTo>
                    <a:pt x="1542" y="90"/>
                  </a:lnTo>
                  <a:cubicBezTo>
                    <a:pt x="1493" y="61"/>
                    <a:pt x="1402" y="66"/>
                    <a:pt x="1345" y="100"/>
                  </a:cubicBezTo>
                  <a:lnTo>
                    <a:pt x="99" y="819"/>
                  </a:lnTo>
                  <a:lnTo>
                    <a:pt x="99" y="819"/>
                  </a:lnTo>
                  <a:cubicBezTo>
                    <a:pt x="74" y="833"/>
                    <a:pt x="59" y="851"/>
                    <a:pt x="59" y="867"/>
                  </a:cubicBezTo>
                  <a:lnTo>
                    <a:pt x="59" y="867"/>
                  </a:lnTo>
                  <a:cubicBezTo>
                    <a:pt x="59" y="882"/>
                    <a:pt x="74" y="893"/>
                    <a:pt x="83" y="898"/>
                  </a:cubicBezTo>
                  <a:lnTo>
                    <a:pt x="1965" y="1985"/>
                  </a:lnTo>
                  <a:close/>
                  <a:moveTo>
                    <a:pt x="2048" y="2063"/>
                  </a:moveTo>
                  <a:lnTo>
                    <a:pt x="2048" y="2063"/>
                  </a:lnTo>
                  <a:cubicBezTo>
                    <a:pt x="2006" y="2063"/>
                    <a:pt x="1966" y="2054"/>
                    <a:pt x="1935" y="2035"/>
                  </a:cubicBezTo>
                  <a:lnTo>
                    <a:pt x="1935" y="2035"/>
                  </a:lnTo>
                  <a:lnTo>
                    <a:pt x="53" y="950"/>
                  </a:lnTo>
                  <a:lnTo>
                    <a:pt x="53" y="950"/>
                  </a:lnTo>
                  <a:cubicBezTo>
                    <a:pt x="19" y="930"/>
                    <a:pt x="0" y="900"/>
                    <a:pt x="0" y="867"/>
                  </a:cubicBezTo>
                  <a:lnTo>
                    <a:pt x="0" y="867"/>
                  </a:lnTo>
                  <a:cubicBezTo>
                    <a:pt x="0" y="830"/>
                    <a:pt x="25" y="793"/>
                    <a:pt x="70" y="767"/>
                  </a:cubicBezTo>
                  <a:lnTo>
                    <a:pt x="1316" y="49"/>
                  </a:lnTo>
                  <a:lnTo>
                    <a:pt x="1316" y="49"/>
                  </a:lnTo>
                  <a:cubicBezTo>
                    <a:pt x="1392" y="4"/>
                    <a:pt x="1504" y="0"/>
                    <a:pt x="1572" y="39"/>
                  </a:cubicBezTo>
                  <a:lnTo>
                    <a:pt x="3453" y="1125"/>
                  </a:lnTo>
                  <a:lnTo>
                    <a:pt x="3453" y="1125"/>
                  </a:lnTo>
                  <a:cubicBezTo>
                    <a:pt x="3488" y="1145"/>
                    <a:pt x="3507" y="1174"/>
                    <a:pt x="3507" y="1207"/>
                  </a:cubicBezTo>
                  <a:lnTo>
                    <a:pt x="3507" y="1207"/>
                  </a:lnTo>
                  <a:cubicBezTo>
                    <a:pt x="3507" y="1245"/>
                    <a:pt x="3482" y="1281"/>
                    <a:pt x="3437" y="1307"/>
                  </a:cubicBezTo>
                  <a:lnTo>
                    <a:pt x="2191" y="2026"/>
                  </a:lnTo>
                  <a:lnTo>
                    <a:pt x="2191" y="2026"/>
                  </a:lnTo>
                  <a:cubicBezTo>
                    <a:pt x="2150" y="2050"/>
                    <a:pt x="2098" y="2063"/>
                    <a:pt x="2048" y="2063"/>
                  </a:cubicBezTo>
                  <a:close/>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27" name="Freeform 121">
              <a:extLst>
                <a:ext uri="{FF2B5EF4-FFF2-40B4-BE49-F238E27FC236}">
                  <a16:creationId xmlns="" xmlns:a14="http://schemas.microsoft.com/office/drawing/2010/main" xmlns:p14="http://schemas.microsoft.com/office/powerpoint/2010/main" xmlns:a16="http://schemas.microsoft.com/office/drawing/2014/main" id="{05EBF509-308E-4D0C-9D21-18CF4E22FD44}"/>
                </a:ext>
              </a:extLst>
            </p:cNvPr>
            <p:cNvSpPr>
              <a:spLocks noChangeArrowheads="1"/>
            </p:cNvSpPr>
            <p:nvPr/>
          </p:nvSpPr>
          <p:spPr bwMode="auto">
            <a:xfrm>
              <a:off x="10069639" y="9982582"/>
              <a:ext cx="945436" cy="602836"/>
            </a:xfrm>
            <a:custGeom>
              <a:avLst/>
              <a:gdLst>
                <a:gd name="connsiteX0" fmla="*/ 281692 w 945436"/>
                <a:gd name="connsiteY0" fmla="*/ 526729 h 602836"/>
                <a:gd name="connsiteX1" fmla="*/ 304108 w 945436"/>
                <a:gd name="connsiteY1" fmla="*/ 532630 h 602836"/>
                <a:gd name="connsiteX2" fmla="*/ 307345 w 945436"/>
                <a:gd name="connsiteY2" fmla="*/ 557546 h 602836"/>
                <a:gd name="connsiteX3" fmla="*/ 234836 w 945436"/>
                <a:gd name="connsiteY3" fmla="*/ 598853 h 602836"/>
                <a:gd name="connsiteX4" fmla="*/ 191459 w 945436"/>
                <a:gd name="connsiteY4" fmla="*/ 596886 h 602836"/>
                <a:gd name="connsiteX5" fmla="*/ 188870 w 945436"/>
                <a:gd name="connsiteY5" fmla="*/ 571971 h 602836"/>
                <a:gd name="connsiteX6" fmla="*/ 260732 w 945436"/>
                <a:gd name="connsiteY6" fmla="*/ 530663 h 602836"/>
                <a:gd name="connsiteX7" fmla="*/ 281692 w 945436"/>
                <a:gd name="connsiteY7" fmla="*/ 526729 h 602836"/>
                <a:gd name="connsiteX8" fmla="*/ 912177 w 945436"/>
                <a:gd name="connsiteY8" fmla="*/ 394327 h 602836"/>
                <a:gd name="connsiteX9" fmla="*/ 934774 w 945436"/>
                <a:gd name="connsiteY9" fmla="*/ 400173 h 602836"/>
                <a:gd name="connsiteX10" fmla="*/ 937384 w 945436"/>
                <a:gd name="connsiteY10" fmla="*/ 425862 h 602836"/>
                <a:gd name="connsiteX11" fmla="*/ 708316 w 945436"/>
                <a:gd name="connsiteY11" fmla="*/ 554963 h 602836"/>
                <a:gd name="connsiteX12" fmla="*/ 664591 w 945436"/>
                <a:gd name="connsiteY12" fmla="*/ 552986 h 602836"/>
                <a:gd name="connsiteX13" fmla="*/ 661327 w 945436"/>
                <a:gd name="connsiteY13" fmla="*/ 528615 h 602836"/>
                <a:gd name="connsiteX14" fmla="*/ 891049 w 945436"/>
                <a:gd name="connsiteY14" fmla="*/ 398856 h 602836"/>
                <a:gd name="connsiteX15" fmla="*/ 912177 w 945436"/>
                <a:gd name="connsiteY15" fmla="*/ 394327 h 602836"/>
                <a:gd name="connsiteX16" fmla="*/ 564235 w 945436"/>
                <a:gd name="connsiteY16" fmla="*/ 368386 h 602836"/>
                <a:gd name="connsiteX17" fmla="*/ 586879 w 945436"/>
                <a:gd name="connsiteY17" fmla="*/ 374175 h 602836"/>
                <a:gd name="connsiteX18" fmla="*/ 589495 w 945436"/>
                <a:gd name="connsiteY18" fmla="*/ 399618 h 602836"/>
                <a:gd name="connsiteX19" fmla="*/ 388723 w 945436"/>
                <a:gd name="connsiteY19" fmla="*/ 511826 h 602836"/>
                <a:gd name="connsiteX20" fmla="*/ 344253 w 945436"/>
                <a:gd name="connsiteY20" fmla="*/ 509869 h 602836"/>
                <a:gd name="connsiteX21" fmla="*/ 341637 w 945436"/>
                <a:gd name="connsiteY21" fmla="*/ 485079 h 602836"/>
                <a:gd name="connsiteX22" fmla="*/ 543063 w 945436"/>
                <a:gd name="connsiteY22" fmla="*/ 372871 h 602836"/>
                <a:gd name="connsiteX23" fmla="*/ 564235 w 945436"/>
                <a:gd name="connsiteY23" fmla="*/ 368386 h 602836"/>
                <a:gd name="connsiteX24" fmla="*/ 206448 w 945436"/>
                <a:gd name="connsiteY24" fmla="*/ 345251 h 602836"/>
                <a:gd name="connsiteX25" fmla="*/ 229078 w 945436"/>
                <a:gd name="connsiteY25" fmla="*/ 351093 h 602836"/>
                <a:gd name="connsiteX26" fmla="*/ 232346 w 945436"/>
                <a:gd name="connsiteY26" fmla="*/ 375758 h 602836"/>
                <a:gd name="connsiteX27" fmla="*/ 54572 w 945436"/>
                <a:gd name="connsiteY27" fmla="*/ 474419 h 602836"/>
                <a:gd name="connsiteX28" fmla="*/ 10783 w 945436"/>
                <a:gd name="connsiteY28" fmla="*/ 472472 h 602836"/>
                <a:gd name="connsiteX29" fmla="*/ 7515 w 945436"/>
                <a:gd name="connsiteY29" fmla="*/ 447807 h 602836"/>
                <a:gd name="connsiteX30" fmla="*/ 185288 w 945436"/>
                <a:gd name="connsiteY30" fmla="*/ 349146 h 602836"/>
                <a:gd name="connsiteX31" fmla="*/ 206448 w 945436"/>
                <a:gd name="connsiteY31" fmla="*/ 345251 h 602836"/>
                <a:gd name="connsiteX32" fmla="*/ 817024 w 945436"/>
                <a:gd name="connsiteY32" fmla="*/ 339588 h 602836"/>
                <a:gd name="connsiteX33" fmla="*/ 839062 w 945436"/>
                <a:gd name="connsiteY33" fmla="*/ 346049 h 602836"/>
                <a:gd name="connsiteX34" fmla="*/ 842980 w 945436"/>
                <a:gd name="connsiteY34" fmla="*/ 370257 h 602836"/>
                <a:gd name="connsiteX35" fmla="*/ 492326 w 945436"/>
                <a:gd name="connsiteY35" fmla="*/ 567186 h 602836"/>
                <a:gd name="connsiteX36" fmla="*/ 449229 w 945436"/>
                <a:gd name="connsiteY36" fmla="*/ 565224 h 602836"/>
                <a:gd name="connsiteX37" fmla="*/ 445311 w 945436"/>
                <a:gd name="connsiteY37" fmla="*/ 540362 h 602836"/>
                <a:gd name="connsiteX38" fmla="*/ 795965 w 945436"/>
                <a:gd name="connsiteY38" fmla="*/ 343432 h 602836"/>
                <a:gd name="connsiteX39" fmla="*/ 817024 w 945436"/>
                <a:gd name="connsiteY39" fmla="*/ 339588 h 602836"/>
                <a:gd name="connsiteX40" fmla="*/ 717024 w 945436"/>
                <a:gd name="connsiteY40" fmla="*/ 281953 h 602836"/>
                <a:gd name="connsiteX41" fmla="*/ 739588 w 945436"/>
                <a:gd name="connsiteY41" fmla="*/ 287679 h 602836"/>
                <a:gd name="connsiteX42" fmla="*/ 742194 w 945436"/>
                <a:gd name="connsiteY42" fmla="*/ 312841 h 602836"/>
                <a:gd name="connsiteX43" fmla="*/ 667254 w 945436"/>
                <a:gd name="connsiteY43" fmla="*/ 354133 h 602836"/>
                <a:gd name="connsiteX44" fmla="*/ 623594 w 945436"/>
                <a:gd name="connsiteY44" fmla="*/ 352198 h 602836"/>
                <a:gd name="connsiteX45" fmla="*/ 620987 w 945436"/>
                <a:gd name="connsiteY45" fmla="*/ 327681 h 602836"/>
                <a:gd name="connsiteX46" fmla="*/ 695927 w 945436"/>
                <a:gd name="connsiteY46" fmla="*/ 286389 h 602836"/>
                <a:gd name="connsiteX47" fmla="*/ 717024 w 945436"/>
                <a:gd name="connsiteY47" fmla="*/ 281953 h 602836"/>
                <a:gd name="connsiteX48" fmla="*/ 405208 w 945436"/>
                <a:gd name="connsiteY48" fmla="*/ 233070 h 602836"/>
                <a:gd name="connsiteX49" fmla="*/ 427827 w 945436"/>
                <a:gd name="connsiteY49" fmla="*/ 239368 h 602836"/>
                <a:gd name="connsiteX50" fmla="*/ 431093 w 945436"/>
                <a:gd name="connsiteY50" fmla="*/ 263911 h 602836"/>
                <a:gd name="connsiteX51" fmla="*/ 310239 w 945436"/>
                <a:gd name="connsiteY51" fmla="*/ 330438 h 602836"/>
                <a:gd name="connsiteX52" fmla="*/ 267124 w 945436"/>
                <a:gd name="connsiteY52" fmla="*/ 328501 h 602836"/>
                <a:gd name="connsiteX53" fmla="*/ 263857 w 945436"/>
                <a:gd name="connsiteY53" fmla="*/ 303957 h 602836"/>
                <a:gd name="connsiteX54" fmla="*/ 384058 w 945436"/>
                <a:gd name="connsiteY54" fmla="*/ 237430 h 602836"/>
                <a:gd name="connsiteX55" fmla="*/ 405208 w 945436"/>
                <a:gd name="connsiteY55" fmla="*/ 233070 h 602836"/>
                <a:gd name="connsiteX56" fmla="*/ 618308 w 945436"/>
                <a:gd name="connsiteY56" fmla="*/ 227258 h 602836"/>
                <a:gd name="connsiteX57" fmla="*/ 640952 w 945436"/>
                <a:gd name="connsiteY57" fmla="*/ 233728 h 602836"/>
                <a:gd name="connsiteX58" fmla="*/ 644222 w 945436"/>
                <a:gd name="connsiteY58" fmla="*/ 257970 h 602836"/>
                <a:gd name="connsiteX59" fmla="*/ 442796 w 945436"/>
                <a:gd name="connsiteY59" fmla="*/ 371316 h 602836"/>
                <a:gd name="connsiteX60" fmla="*/ 399634 w 945436"/>
                <a:gd name="connsiteY60" fmla="*/ 368695 h 602836"/>
                <a:gd name="connsiteX61" fmla="*/ 395710 w 945436"/>
                <a:gd name="connsiteY61" fmla="*/ 344454 h 602836"/>
                <a:gd name="connsiteX62" fmla="*/ 597136 w 945436"/>
                <a:gd name="connsiteY62" fmla="*/ 231108 h 602836"/>
                <a:gd name="connsiteX63" fmla="*/ 618308 w 945436"/>
                <a:gd name="connsiteY63" fmla="*/ 227258 h 602836"/>
                <a:gd name="connsiteX64" fmla="*/ 521037 w 945436"/>
                <a:gd name="connsiteY64" fmla="*/ 169535 h 602836"/>
                <a:gd name="connsiteX65" fmla="*/ 543057 w 945436"/>
                <a:gd name="connsiteY65" fmla="*/ 175323 h 602836"/>
                <a:gd name="connsiteX66" fmla="*/ 546319 w 945436"/>
                <a:gd name="connsiteY66" fmla="*/ 199764 h 602836"/>
                <a:gd name="connsiteX67" fmla="*/ 498038 w 945436"/>
                <a:gd name="connsiteY67" fmla="*/ 226778 h 602836"/>
                <a:gd name="connsiteX68" fmla="*/ 454324 w 945436"/>
                <a:gd name="connsiteY68" fmla="*/ 224848 h 602836"/>
                <a:gd name="connsiteX69" fmla="*/ 451714 w 945436"/>
                <a:gd name="connsiteY69" fmla="*/ 199764 h 602836"/>
                <a:gd name="connsiteX70" fmla="*/ 499995 w 945436"/>
                <a:gd name="connsiteY70" fmla="*/ 173394 h 602836"/>
                <a:gd name="connsiteX71" fmla="*/ 521037 w 945436"/>
                <a:gd name="connsiteY71" fmla="*/ 169535 h 602836"/>
                <a:gd name="connsiteX72" fmla="*/ 189256 w 945436"/>
                <a:gd name="connsiteY72" fmla="*/ 132629 h 602836"/>
                <a:gd name="connsiteX73" fmla="*/ 211831 w 945436"/>
                <a:gd name="connsiteY73" fmla="*/ 139373 h 602836"/>
                <a:gd name="connsiteX74" fmla="*/ 215091 w 945436"/>
                <a:gd name="connsiteY74" fmla="*/ 163717 h 602836"/>
                <a:gd name="connsiteX75" fmla="*/ 57311 w 945436"/>
                <a:gd name="connsiteY75" fmla="*/ 253196 h 602836"/>
                <a:gd name="connsiteX76" fmla="*/ 13628 w 945436"/>
                <a:gd name="connsiteY76" fmla="*/ 251222 h 602836"/>
                <a:gd name="connsiteX77" fmla="*/ 10368 w 945436"/>
                <a:gd name="connsiteY77" fmla="*/ 226220 h 602836"/>
                <a:gd name="connsiteX78" fmla="*/ 168148 w 945436"/>
                <a:gd name="connsiteY78" fmla="*/ 136741 h 602836"/>
                <a:gd name="connsiteX79" fmla="*/ 189256 w 945436"/>
                <a:gd name="connsiteY79" fmla="*/ 132629 h 602836"/>
                <a:gd name="connsiteX80" fmla="*/ 422553 w 945436"/>
                <a:gd name="connsiteY80" fmla="*/ 114929 h 602836"/>
                <a:gd name="connsiteX81" fmla="*/ 445134 w 945436"/>
                <a:gd name="connsiteY81" fmla="*/ 121403 h 602836"/>
                <a:gd name="connsiteX82" fmla="*/ 448394 w 945436"/>
                <a:gd name="connsiteY82" fmla="*/ 145659 h 602836"/>
                <a:gd name="connsiteX83" fmla="*/ 207101 w 945436"/>
                <a:gd name="connsiteY83" fmla="*/ 282022 h 602836"/>
                <a:gd name="connsiteX84" fmla="*/ 163407 w 945436"/>
                <a:gd name="connsiteY84" fmla="*/ 280055 h 602836"/>
                <a:gd name="connsiteX85" fmla="*/ 160146 w 945436"/>
                <a:gd name="connsiteY85" fmla="*/ 254487 h 602836"/>
                <a:gd name="connsiteX86" fmla="*/ 401440 w 945436"/>
                <a:gd name="connsiteY86" fmla="*/ 118780 h 602836"/>
                <a:gd name="connsiteX87" fmla="*/ 422553 w 945436"/>
                <a:gd name="connsiteY87" fmla="*/ 114929 h 602836"/>
                <a:gd name="connsiteX88" fmla="*/ 324670 w 945436"/>
                <a:gd name="connsiteY88" fmla="*/ 57203 h 602836"/>
                <a:gd name="connsiteX89" fmla="*/ 347222 w 945436"/>
                <a:gd name="connsiteY89" fmla="*/ 62989 h 602836"/>
                <a:gd name="connsiteX90" fmla="*/ 349828 w 945436"/>
                <a:gd name="connsiteY90" fmla="*/ 87420 h 602836"/>
                <a:gd name="connsiteX91" fmla="*/ 290557 w 945436"/>
                <a:gd name="connsiteY91" fmla="*/ 120209 h 602836"/>
                <a:gd name="connsiteX92" fmla="*/ 246917 w 945436"/>
                <a:gd name="connsiteY92" fmla="*/ 118923 h 602836"/>
                <a:gd name="connsiteX93" fmla="*/ 243661 w 945436"/>
                <a:gd name="connsiteY93" fmla="*/ 93849 h 602836"/>
                <a:gd name="connsiteX94" fmla="*/ 303583 w 945436"/>
                <a:gd name="connsiteY94" fmla="*/ 61060 h 602836"/>
                <a:gd name="connsiteX95" fmla="*/ 324670 w 945436"/>
                <a:gd name="connsiteY95" fmla="*/ 57203 h 602836"/>
                <a:gd name="connsiteX96" fmla="*/ 229349 w 945436"/>
                <a:gd name="connsiteY96" fmla="*/ 98 h 602836"/>
                <a:gd name="connsiteX97" fmla="*/ 252063 w 945436"/>
                <a:gd name="connsiteY97" fmla="*/ 6741 h 602836"/>
                <a:gd name="connsiteX98" fmla="*/ 255343 w 945436"/>
                <a:gd name="connsiteY98" fmla="*/ 30720 h 602836"/>
                <a:gd name="connsiteX99" fmla="*/ 140541 w 945436"/>
                <a:gd name="connsiteY99" fmla="*/ 94230 h 602836"/>
                <a:gd name="connsiteX100" fmla="*/ 96588 w 945436"/>
                <a:gd name="connsiteY100" fmla="*/ 92286 h 602836"/>
                <a:gd name="connsiteX101" fmla="*/ 93964 w 945436"/>
                <a:gd name="connsiteY101" fmla="*/ 67011 h 602836"/>
                <a:gd name="connsiteX102" fmla="*/ 208110 w 945436"/>
                <a:gd name="connsiteY102" fmla="*/ 4149 h 602836"/>
                <a:gd name="connsiteX103" fmla="*/ 229349 w 945436"/>
                <a:gd name="connsiteY103" fmla="*/ 98 h 60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5436" h="602836">
                  <a:moveTo>
                    <a:pt x="281692" y="526729"/>
                  </a:moveTo>
                  <a:cubicBezTo>
                    <a:pt x="289542" y="527057"/>
                    <a:pt x="297634" y="529024"/>
                    <a:pt x="304108" y="532630"/>
                  </a:cubicBezTo>
                  <a:cubicBezTo>
                    <a:pt x="317056" y="539843"/>
                    <a:pt x="318351" y="551645"/>
                    <a:pt x="307345" y="557546"/>
                  </a:cubicBezTo>
                  <a:lnTo>
                    <a:pt x="234836" y="598853"/>
                  </a:lnTo>
                  <a:cubicBezTo>
                    <a:pt x="223830" y="604754"/>
                    <a:pt x="204408" y="604099"/>
                    <a:pt x="191459" y="596886"/>
                  </a:cubicBezTo>
                  <a:cubicBezTo>
                    <a:pt x="178511" y="589018"/>
                    <a:pt x="177864" y="577872"/>
                    <a:pt x="188870" y="571971"/>
                  </a:cubicBezTo>
                  <a:lnTo>
                    <a:pt x="260732" y="530663"/>
                  </a:lnTo>
                  <a:cubicBezTo>
                    <a:pt x="266235" y="527712"/>
                    <a:pt x="273842" y="526401"/>
                    <a:pt x="281692" y="526729"/>
                  </a:cubicBezTo>
                  <a:close/>
                  <a:moveTo>
                    <a:pt x="912177" y="394327"/>
                  </a:moveTo>
                  <a:cubicBezTo>
                    <a:pt x="920090" y="394574"/>
                    <a:pt x="928248" y="396550"/>
                    <a:pt x="934774" y="400173"/>
                  </a:cubicBezTo>
                  <a:cubicBezTo>
                    <a:pt x="947826" y="408077"/>
                    <a:pt x="949131" y="419275"/>
                    <a:pt x="937384" y="425862"/>
                  </a:cubicBezTo>
                  <a:lnTo>
                    <a:pt x="708316" y="554963"/>
                  </a:lnTo>
                  <a:cubicBezTo>
                    <a:pt x="697221" y="561549"/>
                    <a:pt x="677643" y="560891"/>
                    <a:pt x="664591" y="552986"/>
                  </a:cubicBezTo>
                  <a:cubicBezTo>
                    <a:pt x="651538" y="545741"/>
                    <a:pt x="650233" y="534544"/>
                    <a:pt x="661327" y="528615"/>
                  </a:cubicBezTo>
                  <a:lnTo>
                    <a:pt x="891049" y="398856"/>
                  </a:lnTo>
                  <a:cubicBezTo>
                    <a:pt x="896596" y="395562"/>
                    <a:pt x="904264" y="394080"/>
                    <a:pt x="912177" y="394327"/>
                  </a:cubicBezTo>
                  <a:close/>
                  <a:moveTo>
                    <a:pt x="564235" y="368386"/>
                  </a:moveTo>
                  <a:cubicBezTo>
                    <a:pt x="572165" y="368630"/>
                    <a:pt x="580339" y="370587"/>
                    <a:pt x="586879" y="374175"/>
                  </a:cubicBezTo>
                  <a:cubicBezTo>
                    <a:pt x="599305" y="382004"/>
                    <a:pt x="600613" y="393094"/>
                    <a:pt x="589495" y="399618"/>
                  </a:cubicBezTo>
                  <a:lnTo>
                    <a:pt x="388723" y="511826"/>
                  </a:lnTo>
                  <a:cubicBezTo>
                    <a:pt x="376952" y="518350"/>
                    <a:pt x="357332" y="517045"/>
                    <a:pt x="344253" y="509869"/>
                  </a:cubicBezTo>
                  <a:cubicBezTo>
                    <a:pt x="331827" y="502693"/>
                    <a:pt x="330519" y="491602"/>
                    <a:pt x="341637" y="485079"/>
                  </a:cubicBezTo>
                  <a:lnTo>
                    <a:pt x="543063" y="372871"/>
                  </a:lnTo>
                  <a:cubicBezTo>
                    <a:pt x="548621" y="369609"/>
                    <a:pt x="556306" y="368141"/>
                    <a:pt x="564235" y="368386"/>
                  </a:cubicBezTo>
                  <a:close/>
                  <a:moveTo>
                    <a:pt x="206448" y="345251"/>
                  </a:moveTo>
                  <a:cubicBezTo>
                    <a:pt x="214372" y="345576"/>
                    <a:pt x="222542" y="347523"/>
                    <a:pt x="229078" y="351093"/>
                  </a:cubicBezTo>
                  <a:cubicBezTo>
                    <a:pt x="242149" y="358882"/>
                    <a:pt x="243456" y="369267"/>
                    <a:pt x="232346" y="375758"/>
                  </a:cubicBezTo>
                  <a:lnTo>
                    <a:pt x="54572" y="474419"/>
                  </a:lnTo>
                  <a:cubicBezTo>
                    <a:pt x="43462" y="480910"/>
                    <a:pt x="23854" y="479612"/>
                    <a:pt x="10783" y="472472"/>
                  </a:cubicBezTo>
                  <a:cubicBezTo>
                    <a:pt x="-2289" y="464683"/>
                    <a:pt x="-3596" y="454297"/>
                    <a:pt x="7515" y="447807"/>
                  </a:cubicBezTo>
                  <a:lnTo>
                    <a:pt x="185288" y="349146"/>
                  </a:lnTo>
                  <a:cubicBezTo>
                    <a:pt x="190844" y="346225"/>
                    <a:pt x="198523" y="344927"/>
                    <a:pt x="206448" y="345251"/>
                  </a:cubicBezTo>
                  <a:close/>
                  <a:moveTo>
                    <a:pt x="817024" y="339588"/>
                  </a:moveTo>
                  <a:cubicBezTo>
                    <a:pt x="824860" y="339997"/>
                    <a:pt x="832859" y="342124"/>
                    <a:pt x="839062" y="346049"/>
                  </a:cubicBezTo>
                  <a:cubicBezTo>
                    <a:pt x="852122" y="353246"/>
                    <a:pt x="854081" y="364368"/>
                    <a:pt x="842980" y="370257"/>
                  </a:cubicBezTo>
                  <a:lnTo>
                    <a:pt x="492326" y="567186"/>
                  </a:lnTo>
                  <a:cubicBezTo>
                    <a:pt x="481225" y="573075"/>
                    <a:pt x="461635" y="572420"/>
                    <a:pt x="449229" y="565224"/>
                  </a:cubicBezTo>
                  <a:cubicBezTo>
                    <a:pt x="436169" y="557373"/>
                    <a:pt x="434210" y="546250"/>
                    <a:pt x="445311" y="540362"/>
                  </a:cubicBezTo>
                  <a:lnTo>
                    <a:pt x="795965" y="343432"/>
                  </a:lnTo>
                  <a:cubicBezTo>
                    <a:pt x="801516" y="340488"/>
                    <a:pt x="809188" y="339180"/>
                    <a:pt x="817024" y="339588"/>
                  </a:cubicBezTo>
                  <a:close/>
                  <a:moveTo>
                    <a:pt x="717024" y="281953"/>
                  </a:moveTo>
                  <a:cubicBezTo>
                    <a:pt x="724926" y="282195"/>
                    <a:pt x="733072" y="284131"/>
                    <a:pt x="739588" y="287679"/>
                  </a:cubicBezTo>
                  <a:cubicBezTo>
                    <a:pt x="751969" y="295421"/>
                    <a:pt x="753272" y="306390"/>
                    <a:pt x="742194" y="312841"/>
                  </a:cubicBezTo>
                  <a:lnTo>
                    <a:pt x="667254" y="354133"/>
                  </a:lnTo>
                  <a:cubicBezTo>
                    <a:pt x="656176" y="359940"/>
                    <a:pt x="636627" y="359295"/>
                    <a:pt x="623594" y="352198"/>
                  </a:cubicBezTo>
                  <a:cubicBezTo>
                    <a:pt x="610561" y="345101"/>
                    <a:pt x="609909" y="333487"/>
                    <a:pt x="620987" y="327681"/>
                  </a:cubicBezTo>
                  <a:lnTo>
                    <a:pt x="695927" y="286389"/>
                  </a:lnTo>
                  <a:cubicBezTo>
                    <a:pt x="701466" y="283163"/>
                    <a:pt x="709123" y="281711"/>
                    <a:pt x="717024" y="281953"/>
                  </a:cubicBezTo>
                  <a:close/>
                  <a:moveTo>
                    <a:pt x="405208" y="233070"/>
                  </a:moveTo>
                  <a:cubicBezTo>
                    <a:pt x="413129" y="233393"/>
                    <a:pt x="421295" y="235492"/>
                    <a:pt x="427827" y="239368"/>
                  </a:cubicBezTo>
                  <a:cubicBezTo>
                    <a:pt x="440892" y="246472"/>
                    <a:pt x="442199" y="257453"/>
                    <a:pt x="431093" y="263911"/>
                  </a:cubicBezTo>
                  <a:lnTo>
                    <a:pt x="310239" y="330438"/>
                  </a:lnTo>
                  <a:cubicBezTo>
                    <a:pt x="299134" y="336897"/>
                    <a:pt x="280189" y="335605"/>
                    <a:pt x="267124" y="328501"/>
                  </a:cubicBezTo>
                  <a:cubicBezTo>
                    <a:pt x="254059" y="320750"/>
                    <a:pt x="252752" y="309770"/>
                    <a:pt x="263857" y="303957"/>
                  </a:cubicBezTo>
                  <a:lnTo>
                    <a:pt x="384058" y="237430"/>
                  </a:lnTo>
                  <a:cubicBezTo>
                    <a:pt x="389611" y="234201"/>
                    <a:pt x="397287" y="232747"/>
                    <a:pt x="405208" y="233070"/>
                  </a:cubicBezTo>
                  <a:close/>
                  <a:moveTo>
                    <a:pt x="618308" y="227258"/>
                  </a:moveTo>
                  <a:cubicBezTo>
                    <a:pt x="626238" y="227668"/>
                    <a:pt x="634413" y="229797"/>
                    <a:pt x="640952" y="233728"/>
                  </a:cubicBezTo>
                  <a:cubicBezTo>
                    <a:pt x="654032" y="240935"/>
                    <a:pt x="655340" y="252073"/>
                    <a:pt x="644222" y="257970"/>
                  </a:cubicBezTo>
                  <a:lnTo>
                    <a:pt x="442796" y="371316"/>
                  </a:lnTo>
                  <a:cubicBezTo>
                    <a:pt x="431679" y="377213"/>
                    <a:pt x="412059" y="376558"/>
                    <a:pt x="399634" y="368695"/>
                  </a:cubicBezTo>
                  <a:cubicBezTo>
                    <a:pt x="386554" y="361488"/>
                    <a:pt x="385246" y="350350"/>
                    <a:pt x="395710" y="344454"/>
                  </a:cubicBezTo>
                  <a:lnTo>
                    <a:pt x="597136" y="231108"/>
                  </a:lnTo>
                  <a:cubicBezTo>
                    <a:pt x="602695" y="228160"/>
                    <a:pt x="610379" y="226849"/>
                    <a:pt x="618308" y="227258"/>
                  </a:cubicBezTo>
                  <a:close/>
                  <a:moveTo>
                    <a:pt x="521037" y="169535"/>
                  </a:moveTo>
                  <a:cubicBezTo>
                    <a:pt x="528866" y="169856"/>
                    <a:pt x="536858" y="171786"/>
                    <a:pt x="543057" y="175323"/>
                  </a:cubicBezTo>
                  <a:cubicBezTo>
                    <a:pt x="556106" y="183041"/>
                    <a:pt x="557411" y="193976"/>
                    <a:pt x="546319" y="199764"/>
                  </a:cubicBezTo>
                  <a:lnTo>
                    <a:pt x="498038" y="226778"/>
                  </a:lnTo>
                  <a:cubicBezTo>
                    <a:pt x="486946" y="233210"/>
                    <a:pt x="467373" y="231923"/>
                    <a:pt x="454324" y="224848"/>
                  </a:cubicBezTo>
                  <a:cubicBezTo>
                    <a:pt x="441275" y="217773"/>
                    <a:pt x="439970" y="206196"/>
                    <a:pt x="451714" y="199764"/>
                  </a:cubicBezTo>
                  <a:lnTo>
                    <a:pt x="499995" y="173394"/>
                  </a:lnTo>
                  <a:cubicBezTo>
                    <a:pt x="505541" y="170500"/>
                    <a:pt x="513207" y="169213"/>
                    <a:pt x="521037" y="169535"/>
                  </a:cubicBezTo>
                  <a:close/>
                  <a:moveTo>
                    <a:pt x="189256" y="132629"/>
                  </a:moveTo>
                  <a:cubicBezTo>
                    <a:pt x="197162" y="133123"/>
                    <a:pt x="205312" y="135426"/>
                    <a:pt x="211831" y="139373"/>
                  </a:cubicBezTo>
                  <a:cubicBezTo>
                    <a:pt x="224219" y="146610"/>
                    <a:pt x="226175" y="157795"/>
                    <a:pt x="215091" y="163717"/>
                  </a:cubicBezTo>
                  <a:lnTo>
                    <a:pt x="57311" y="253196"/>
                  </a:lnTo>
                  <a:cubicBezTo>
                    <a:pt x="45575" y="259117"/>
                    <a:pt x="26667" y="258459"/>
                    <a:pt x="13628" y="251222"/>
                  </a:cubicBezTo>
                  <a:cubicBezTo>
                    <a:pt x="588" y="243327"/>
                    <a:pt x="-716" y="232800"/>
                    <a:pt x="10368" y="226220"/>
                  </a:cubicBezTo>
                  <a:lnTo>
                    <a:pt x="168148" y="136741"/>
                  </a:lnTo>
                  <a:cubicBezTo>
                    <a:pt x="173690" y="133452"/>
                    <a:pt x="181351" y="132136"/>
                    <a:pt x="189256" y="132629"/>
                  </a:cubicBezTo>
                  <a:close/>
                  <a:moveTo>
                    <a:pt x="422553" y="114929"/>
                  </a:moveTo>
                  <a:cubicBezTo>
                    <a:pt x="430461" y="115339"/>
                    <a:pt x="438613" y="117470"/>
                    <a:pt x="445134" y="121403"/>
                  </a:cubicBezTo>
                  <a:cubicBezTo>
                    <a:pt x="458177" y="128614"/>
                    <a:pt x="459481" y="139759"/>
                    <a:pt x="448394" y="145659"/>
                  </a:cubicBezTo>
                  <a:lnTo>
                    <a:pt x="207101" y="282022"/>
                  </a:lnTo>
                  <a:cubicBezTo>
                    <a:pt x="196014" y="287922"/>
                    <a:pt x="176450" y="287267"/>
                    <a:pt x="163407" y="280055"/>
                  </a:cubicBezTo>
                  <a:cubicBezTo>
                    <a:pt x="151016" y="272188"/>
                    <a:pt x="149060" y="261043"/>
                    <a:pt x="160146" y="254487"/>
                  </a:cubicBezTo>
                  <a:lnTo>
                    <a:pt x="401440" y="118780"/>
                  </a:lnTo>
                  <a:cubicBezTo>
                    <a:pt x="406983" y="115830"/>
                    <a:pt x="414646" y="114519"/>
                    <a:pt x="422553" y="114929"/>
                  </a:cubicBezTo>
                  <a:close/>
                  <a:moveTo>
                    <a:pt x="324670" y="57203"/>
                  </a:moveTo>
                  <a:cubicBezTo>
                    <a:pt x="332568" y="57524"/>
                    <a:pt x="340709" y="59453"/>
                    <a:pt x="347222" y="62989"/>
                  </a:cubicBezTo>
                  <a:cubicBezTo>
                    <a:pt x="360249" y="70704"/>
                    <a:pt x="361552" y="81634"/>
                    <a:pt x="349828" y="87420"/>
                  </a:cubicBezTo>
                  <a:lnTo>
                    <a:pt x="290557" y="120209"/>
                  </a:lnTo>
                  <a:cubicBezTo>
                    <a:pt x="279484" y="126638"/>
                    <a:pt x="259944" y="125995"/>
                    <a:pt x="246917" y="118923"/>
                  </a:cubicBezTo>
                  <a:cubicBezTo>
                    <a:pt x="233891" y="111208"/>
                    <a:pt x="232588" y="100278"/>
                    <a:pt x="243661" y="93849"/>
                  </a:cubicBezTo>
                  <a:lnTo>
                    <a:pt x="303583" y="61060"/>
                  </a:lnTo>
                  <a:cubicBezTo>
                    <a:pt x="309120" y="58167"/>
                    <a:pt x="316773" y="56881"/>
                    <a:pt x="324670" y="57203"/>
                  </a:cubicBezTo>
                  <a:close/>
                  <a:moveTo>
                    <a:pt x="229349" y="98"/>
                  </a:moveTo>
                  <a:cubicBezTo>
                    <a:pt x="237303" y="584"/>
                    <a:pt x="245503" y="2853"/>
                    <a:pt x="252063" y="6741"/>
                  </a:cubicBezTo>
                  <a:cubicBezTo>
                    <a:pt x="265183" y="13870"/>
                    <a:pt x="266495" y="24887"/>
                    <a:pt x="255343" y="30720"/>
                  </a:cubicBezTo>
                  <a:lnTo>
                    <a:pt x="140541" y="94230"/>
                  </a:lnTo>
                  <a:cubicBezTo>
                    <a:pt x="129389" y="100711"/>
                    <a:pt x="109708" y="99415"/>
                    <a:pt x="96588" y="92286"/>
                  </a:cubicBezTo>
                  <a:cubicBezTo>
                    <a:pt x="84124" y="85157"/>
                    <a:pt x="82812" y="73492"/>
                    <a:pt x="93964" y="67011"/>
                  </a:cubicBezTo>
                  <a:lnTo>
                    <a:pt x="208110" y="4149"/>
                  </a:lnTo>
                  <a:cubicBezTo>
                    <a:pt x="213686" y="909"/>
                    <a:pt x="221394" y="-388"/>
                    <a:pt x="229349" y="98"/>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128" name="Freeform 347">
              <a:extLst>
                <a:ext uri="{FF2B5EF4-FFF2-40B4-BE49-F238E27FC236}">
                  <a16:creationId xmlns="" xmlns:a14="http://schemas.microsoft.com/office/drawing/2010/main" xmlns:p14="http://schemas.microsoft.com/office/powerpoint/2010/main" xmlns:a16="http://schemas.microsoft.com/office/drawing/2014/main" id="{A6793B80-8CD2-4791-A52B-D2BECC7E0249}"/>
                </a:ext>
              </a:extLst>
            </p:cNvPr>
            <p:cNvSpPr>
              <a:spLocks noChangeArrowheads="1"/>
            </p:cNvSpPr>
            <p:nvPr/>
          </p:nvSpPr>
          <p:spPr bwMode="auto">
            <a:xfrm>
              <a:off x="12597831" y="7796980"/>
              <a:ext cx="1684976" cy="1025388"/>
            </a:xfrm>
            <a:custGeom>
              <a:avLst/>
              <a:gdLst>
                <a:gd name="T0" fmla="*/ 1863 w 2579"/>
                <a:gd name="T1" fmla="*/ 1568 h 1569"/>
                <a:gd name="T2" fmla="*/ 1863 w 2579"/>
                <a:gd name="T3" fmla="*/ 1568 h 1569"/>
                <a:gd name="T4" fmla="*/ 1743 w 2579"/>
                <a:gd name="T5" fmla="*/ 1536 h 1569"/>
                <a:gd name="T6" fmla="*/ 84 w 2579"/>
                <a:gd name="T7" fmla="*/ 575 h 1569"/>
                <a:gd name="T8" fmla="*/ 84 w 2579"/>
                <a:gd name="T9" fmla="*/ 575 h 1569"/>
                <a:gd name="T10" fmla="*/ 1 w 2579"/>
                <a:gd name="T11" fmla="*/ 432 h 1569"/>
                <a:gd name="T12" fmla="*/ 1 w 2579"/>
                <a:gd name="T13" fmla="*/ 432 h 1569"/>
                <a:gd name="T14" fmla="*/ 81 w 2579"/>
                <a:gd name="T15" fmla="*/ 287 h 1569"/>
                <a:gd name="T16" fmla="*/ 540 w 2579"/>
                <a:gd name="T17" fmla="*/ 9 h 1569"/>
                <a:gd name="T18" fmla="*/ 540 w 2579"/>
                <a:gd name="T19" fmla="*/ 9 h 1569"/>
                <a:gd name="T20" fmla="*/ 584 w 2579"/>
                <a:gd name="T21" fmla="*/ 19 h 1569"/>
                <a:gd name="T22" fmla="*/ 584 w 2579"/>
                <a:gd name="T23" fmla="*/ 19 h 1569"/>
                <a:gd name="T24" fmla="*/ 573 w 2579"/>
                <a:gd name="T25" fmla="*/ 63 h 1569"/>
                <a:gd name="T26" fmla="*/ 114 w 2579"/>
                <a:gd name="T27" fmla="*/ 341 h 1569"/>
                <a:gd name="T28" fmla="*/ 114 w 2579"/>
                <a:gd name="T29" fmla="*/ 341 h 1569"/>
                <a:gd name="T30" fmla="*/ 63 w 2579"/>
                <a:gd name="T31" fmla="*/ 431 h 1569"/>
                <a:gd name="T32" fmla="*/ 63 w 2579"/>
                <a:gd name="T33" fmla="*/ 431 h 1569"/>
                <a:gd name="T34" fmla="*/ 116 w 2579"/>
                <a:gd name="T35" fmla="*/ 520 h 1569"/>
                <a:gd name="T36" fmla="*/ 1775 w 2579"/>
                <a:gd name="T37" fmla="*/ 1481 h 1569"/>
                <a:gd name="T38" fmla="*/ 1775 w 2579"/>
                <a:gd name="T39" fmla="*/ 1481 h 1569"/>
                <a:gd name="T40" fmla="*/ 1955 w 2579"/>
                <a:gd name="T41" fmla="*/ 1479 h 1569"/>
                <a:gd name="T42" fmla="*/ 2526 w 2579"/>
                <a:gd name="T43" fmla="*/ 1129 h 1569"/>
                <a:gd name="T44" fmla="*/ 2526 w 2579"/>
                <a:gd name="T45" fmla="*/ 1129 h 1569"/>
                <a:gd name="T46" fmla="*/ 2570 w 2579"/>
                <a:gd name="T47" fmla="*/ 1140 h 1569"/>
                <a:gd name="T48" fmla="*/ 2570 w 2579"/>
                <a:gd name="T49" fmla="*/ 1140 h 1569"/>
                <a:gd name="T50" fmla="*/ 2559 w 2579"/>
                <a:gd name="T51" fmla="*/ 1183 h 1569"/>
                <a:gd name="T52" fmla="*/ 1987 w 2579"/>
                <a:gd name="T53" fmla="*/ 1532 h 1569"/>
                <a:gd name="T54" fmla="*/ 1987 w 2579"/>
                <a:gd name="T55" fmla="*/ 1532 h 1569"/>
                <a:gd name="T56" fmla="*/ 1863 w 2579"/>
                <a:gd name="T57" fmla="*/ 1568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9" h="1569">
                  <a:moveTo>
                    <a:pt x="1863" y="1568"/>
                  </a:moveTo>
                  <a:lnTo>
                    <a:pt x="1863" y="1568"/>
                  </a:lnTo>
                  <a:cubicBezTo>
                    <a:pt x="1821" y="1568"/>
                    <a:pt x="1780" y="1557"/>
                    <a:pt x="1743" y="1536"/>
                  </a:cubicBezTo>
                  <a:lnTo>
                    <a:pt x="84" y="575"/>
                  </a:lnTo>
                  <a:lnTo>
                    <a:pt x="84" y="575"/>
                  </a:lnTo>
                  <a:cubicBezTo>
                    <a:pt x="32" y="545"/>
                    <a:pt x="1" y="492"/>
                    <a:pt x="1" y="432"/>
                  </a:cubicBezTo>
                  <a:lnTo>
                    <a:pt x="1" y="432"/>
                  </a:lnTo>
                  <a:cubicBezTo>
                    <a:pt x="0" y="372"/>
                    <a:pt x="30" y="318"/>
                    <a:pt x="81" y="287"/>
                  </a:cubicBezTo>
                  <a:lnTo>
                    <a:pt x="540" y="9"/>
                  </a:lnTo>
                  <a:lnTo>
                    <a:pt x="540" y="9"/>
                  </a:lnTo>
                  <a:cubicBezTo>
                    <a:pt x="555" y="0"/>
                    <a:pt x="575" y="5"/>
                    <a:pt x="584" y="19"/>
                  </a:cubicBezTo>
                  <a:lnTo>
                    <a:pt x="584" y="19"/>
                  </a:lnTo>
                  <a:cubicBezTo>
                    <a:pt x="593" y="35"/>
                    <a:pt x="588" y="54"/>
                    <a:pt x="573" y="63"/>
                  </a:cubicBezTo>
                  <a:lnTo>
                    <a:pt x="114" y="341"/>
                  </a:lnTo>
                  <a:lnTo>
                    <a:pt x="114" y="341"/>
                  </a:lnTo>
                  <a:cubicBezTo>
                    <a:pt x="82" y="360"/>
                    <a:pt x="63" y="394"/>
                    <a:pt x="63" y="431"/>
                  </a:cubicBezTo>
                  <a:lnTo>
                    <a:pt x="63" y="431"/>
                  </a:lnTo>
                  <a:cubicBezTo>
                    <a:pt x="64" y="468"/>
                    <a:pt x="83" y="502"/>
                    <a:pt x="116" y="520"/>
                  </a:cubicBezTo>
                  <a:lnTo>
                    <a:pt x="1775" y="1481"/>
                  </a:lnTo>
                  <a:lnTo>
                    <a:pt x="1775" y="1481"/>
                  </a:lnTo>
                  <a:cubicBezTo>
                    <a:pt x="1831" y="1514"/>
                    <a:pt x="1899" y="1513"/>
                    <a:pt x="1955" y="1479"/>
                  </a:cubicBezTo>
                  <a:lnTo>
                    <a:pt x="2526" y="1129"/>
                  </a:lnTo>
                  <a:lnTo>
                    <a:pt x="2526" y="1129"/>
                  </a:lnTo>
                  <a:cubicBezTo>
                    <a:pt x="2541" y="1121"/>
                    <a:pt x="2560" y="1125"/>
                    <a:pt x="2570" y="1140"/>
                  </a:cubicBezTo>
                  <a:lnTo>
                    <a:pt x="2570" y="1140"/>
                  </a:lnTo>
                  <a:cubicBezTo>
                    <a:pt x="2578" y="1155"/>
                    <a:pt x="2574" y="1174"/>
                    <a:pt x="2559" y="1183"/>
                  </a:cubicBezTo>
                  <a:lnTo>
                    <a:pt x="1987" y="1532"/>
                  </a:lnTo>
                  <a:lnTo>
                    <a:pt x="1987" y="1532"/>
                  </a:lnTo>
                  <a:cubicBezTo>
                    <a:pt x="1949" y="1556"/>
                    <a:pt x="1906" y="1568"/>
                    <a:pt x="1863" y="1568"/>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29" name="Freeform 348">
              <a:extLst>
                <a:ext uri="{FF2B5EF4-FFF2-40B4-BE49-F238E27FC236}">
                  <a16:creationId xmlns="" xmlns:a14="http://schemas.microsoft.com/office/drawing/2010/main" xmlns:p14="http://schemas.microsoft.com/office/powerpoint/2010/main" xmlns:a16="http://schemas.microsoft.com/office/drawing/2014/main" id="{C6950B48-EC7D-4138-8998-D3BEEAB4B805}"/>
                </a:ext>
              </a:extLst>
            </p:cNvPr>
            <p:cNvSpPr>
              <a:spLocks noChangeArrowheads="1"/>
            </p:cNvSpPr>
            <p:nvPr/>
          </p:nvSpPr>
          <p:spPr bwMode="auto">
            <a:xfrm>
              <a:off x="10169734" y="7339012"/>
              <a:ext cx="864091" cy="498293"/>
            </a:xfrm>
            <a:custGeom>
              <a:avLst/>
              <a:gdLst>
                <a:gd name="T0" fmla="*/ 1323 w 1324"/>
                <a:gd name="T1" fmla="*/ 382 h 765"/>
                <a:gd name="T2" fmla="*/ 662 w 1324"/>
                <a:gd name="T3" fmla="*/ 0 h 765"/>
                <a:gd name="T4" fmla="*/ 0 w 1324"/>
                <a:gd name="T5" fmla="*/ 382 h 765"/>
                <a:gd name="T6" fmla="*/ 662 w 1324"/>
                <a:gd name="T7" fmla="*/ 764 h 765"/>
                <a:gd name="T8" fmla="*/ 1323 w 1324"/>
                <a:gd name="T9" fmla="*/ 382 h 765"/>
              </a:gdLst>
              <a:ahLst/>
              <a:cxnLst>
                <a:cxn ang="0">
                  <a:pos x="T0" y="T1"/>
                </a:cxn>
                <a:cxn ang="0">
                  <a:pos x="T2" y="T3"/>
                </a:cxn>
                <a:cxn ang="0">
                  <a:pos x="T4" y="T5"/>
                </a:cxn>
                <a:cxn ang="0">
                  <a:pos x="T6" y="T7"/>
                </a:cxn>
                <a:cxn ang="0">
                  <a:pos x="T8" y="T9"/>
                </a:cxn>
              </a:cxnLst>
              <a:rect l="0" t="0" r="r" b="b"/>
              <a:pathLst>
                <a:path w="1324" h="765">
                  <a:moveTo>
                    <a:pt x="1323" y="382"/>
                  </a:moveTo>
                  <a:lnTo>
                    <a:pt x="662" y="0"/>
                  </a:lnTo>
                  <a:lnTo>
                    <a:pt x="0" y="382"/>
                  </a:lnTo>
                  <a:lnTo>
                    <a:pt x="662" y="764"/>
                  </a:lnTo>
                  <a:lnTo>
                    <a:pt x="1323" y="382"/>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30" name="Freeform 349">
              <a:extLst>
                <a:ext uri="{FF2B5EF4-FFF2-40B4-BE49-F238E27FC236}">
                  <a16:creationId xmlns="" xmlns:a14="http://schemas.microsoft.com/office/drawing/2010/main" xmlns:p14="http://schemas.microsoft.com/office/powerpoint/2010/main" xmlns:a16="http://schemas.microsoft.com/office/drawing/2014/main" id="{9A4B7D43-9D62-40F5-92C6-E25381774B70}"/>
                </a:ext>
              </a:extLst>
            </p:cNvPr>
            <p:cNvSpPr>
              <a:spLocks noChangeArrowheads="1"/>
            </p:cNvSpPr>
            <p:nvPr/>
          </p:nvSpPr>
          <p:spPr bwMode="auto">
            <a:xfrm>
              <a:off x="10728512" y="5492740"/>
              <a:ext cx="368679" cy="1765624"/>
            </a:xfrm>
            <a:custGeom>
              <a:avLst/>
              <a:gdLst>
                <a:gd name="T0" fmla="*/ 0 w 563"/>
                <a:gd name="T1" fmla="*/ 2702 h 2703"/>
                <a:gd name="T2" fmla="*/ 0 w 563"/>
                <a:gd name="T3" fmla="*/ 324 h 2703"/>
                <a:gd name="T4" fmla="*/ 562 w 563"/>
                <a:gd name="T5" fmla="*/ 0 h 2703"/>
                <a:gd name="T6" fmla="*/ 562 w 563"/>
                <a:gd name="T7" fmla="*/ 2377 h 2703"/>
                <a:gd name="T8" fmla="*/ 0 w 563"/>
                <a:gd name="T9" fmla="*/ 2702 h 2703"/>
              </a:gdLst>
              <a:ahLst/>
              <a:cxnLst>
                <a:cxn ang="0">
                  <a:pos x="T0" y="T1"/>
                </a:cxn>
                <a:cxn ang="0">
                  <a:pos x="T2" y="T3"/>
                </a:cxn>
                <a:cxn ang="0">
                  <a:pos x="T4" y="T5"/>
                </a:cxn>
                <a:cxn ang="0">
                  <a:pos x="T6" y="T7"/>
                </a:cxn>
                <a:cxn ang="0">
                  <a:pos x="T8" y="T9"/>
                </a:cxn>
              </a:cxnLst>
              <a:rect l="0" t="0" r="r" b="b"/>
              <a:pathLst>
                <a:path w="563" h="2703">
                  <a:moveTo>
                    <a:pt x="0" y="2702"/>
                  </a:moveTo>
                  <a:lnTo>
                    <a:pt x="0" y="324"/>
                  </a:lnTo>
                  <a:lnTo>
                    <a:pt x="562" y="0"/>
                  </a:lnTo>
                  <a:lnTo>
                    <a:pt x="562" y="2377"/>
                  </a:lnTo>
                  <a:lnTo>
                    <a:pt x="0" y="2702"/>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31" name="Freeform 350">
              <a:extLst>
                <a:ext uri="{FF2B5EF4-FFF2-40B4-BE49-F238E27FC236}">
                  <a16:creationId xmlns="" xmlns:a14="http://schemas.microsoft.com/office/drawing/2010/main" xmlns:p14="http://schemas.microsoft.com/office/powerpoint/2010/main" xmlns:a16="http://schemas.microsoft.com/office/drawing/2014/main" id="{93BB13A3-F9EC-4BBE-AEEE-06B6ED5E2554}"/>
                </a:ext>
              </a:extLst>
            </p:cNvPr>
            <p:cNvSpPr>
              <a:spLocks noChangeArrowheads="1"/>
            </p:cNvSpPr>
            <p:nvPr/>
          </p:nvSpPr>
          <p:spPr bwMode="auto">
            <a:xfrm>
              <a:off x="10359834" y="5492740"/>
              <a:ext cx="368679" cy="1765624"/>
            </a:xfrm>
            <a:custGeom>
              <a:avLst/>
              <a:gdLst>
                <a:gd name="T0" fmla="*/ 562 w 563"/>
                <a:gd name="T1" fmla="*/ 324 h 2703"/>
                <a:gd name="T2" fmla="*/ 0 w 563"/>
                <a:gd name="T3" fmla="*/ 0 h 2703"/>
                <a:gd name="T4" fmla="*/ 0 w 563"/>
                <a:gd name="T5" fmla="*/ 2377 h 2703"/>
                <a:gd name="T6" fmla="*/ 562 w 563"/>
                <a:gd name="T7" fmla="*/ 2702 h 2703"/>
                <a:gd name="T8" fmla="*/ 562 w 563"/>
                <a:gd name="T9" fmla="*/ 324 h 2703"/>
              </a:gdLst>
              <a:ahLst/>
              <a:cxnLst>
                <a:cxn ang="0">
                  <a:pos x="T0" y="T1"/>
                </a:cxn>
                <a:cxn ang="0">
                  <a:pos x="T2" y="T3"/>
                </a:cxn>
                <a:cxn ang="0">
                  <a:pos x="T4" y="T5"/>
                </a:cxn>
                <a:cxn ang="0">
                  <a:pos x="T6" y="T7"/>
                </a:cxn>
                <a:cxn ang="0">
                  <a:pos x="T8" y="T9"/>
                </a:cxn>
              </a:cxnLst>
              <a:rect l="0" t="0" r="r" b="b"/>
              <a:pathLst>
                <a:path w="563" h="2703">
                  <a:moveTo>
                    <a:pt x="562" y="324"/>
                  </a:moveTo>
                  <a:lnTo>
                    <a:pt x="0" y="0"/>
                  </a:lnTo>
                  <a:lnTo>
                    <a:pt x="0" y="2377"/>
                  </a:lnTo>
                  <a:lnTo>
                    <a:pt x="562" y="2702"/>
                  </a:lnTo>
                  <a:lnTo>
                    <a:pt x="562" y="324"/>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32" name="Freeform 351">
              <a:extLst>
                <a:ext uri="{FF2B5EF4-FFF2-40B4-BE49-F238E27FC236}">
                  <a16:creationId xmlns="" xmlns:a14="http://schemas.microsoft.com/office/drawing/2010/main" xmlns:p14="http://schemas.microsoft.com/office/powerpoint/2010/main" xmlns:a16="http://schemas.microsoft.com/office/drawing/2014/main" id="{FEE787BA-8CCA-4F4B-8E16-909FEF7559A0}"/>
                </a:ext>
              </a:extLst>
            </p:cNvPr>
            <p:cNvSpPr>
              <a:spLocks noChangeArrowheads="1"/>
            </p:cNvSpPr>
            <p:nvPr/>
          </p:nvSpPr>
          <p:spPr bwMode="auto">
            <a:xfrm>
              <a:off x="10359835" y="5282477"/>
              <a:ext cx="734478" cy="423405"/>
            </a:xfrm>
            <a:custGeom>
              <a:avLst/>
              <a:gdLst>
                <a:gd name="T0" fmla="*/ 1124 w 1125"/>
                <a:gd name="T1" fmla="*/ 325 h 650"/>
                <a:gd name="T2" fmla="*/ 562 w 1125"/>
                <a:gd name="T3" fmla="*/ 0 h 650"/>
                <a:gd name="T4" fmla="*/ 0 w 1125"/>
                <a:gd name="T5" fmla="*/ 325 h 650"/>
                <a:gd name="T6" fmla="*/ 562 w 1125"/>
                <a:gd name="T7" fmla="*/ 649 h 650"/>
                <a:gd name="T8" fmla="*/ 1124 w 1125"/>
                <a:gd name="T9" fmla="*/ 325 h 650"/>
              </a:gdLst>
              <a:ahLst/>
              <a:cxnLst>
                <a:cxn ang="0">
                  <a:pos x="T0" y="T1"/>
                </a:cxn>
                <a:cxn ang="0">
                  <a:pos x="T2" y="T3"/>
                </a:cxn>
                <a:cxn ang="0">
                  <a:pos x="T4" y="T5"/>
                </a:cxn>
                <a:cxn ang="0">
                  <a:pos x="T6" y="T7"/>
                </a:cxn>
                <a:cxn ang="0">
                  <a:pos x="T8" y="T9"/>
                </a:cxn>
              </a:cxnLst>
              <a:rect l="0" t="0" r="r" b="b"/>
              <a:pathLst>
                <a:path w="1125" h="650">
                  <a:moveTo>
                    <a:pt x="1124" y="325"/>
                  </a:moveTo>
                  <a:lnTo>
                    <a:pt x="562" y="0"/>
                  </a:lnTo>
                  <a:lnTo>
                    <a:pt x="0" y="325"/>
                  </a:lnTo>
                  <a:lnTo>
                    <a:pt x="562" y="649"/>
                  </a:lnTo>
                  <a:lnTo>
                    <a:pt x="1124" y="325"/>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33" name="Freeform 352">
              <a:extLst>
                <a:ext uri="{FF2B5EF4-FFF2-40B4-BE49-F238E27FC236}">
                  <a16:creationId xmlns="" xmlns:a14="http://schemas.microsoft.com/office/drawing/2010/main" xmlns:p14="http://schemas.microsoft.com/office/powerpoint/2010/main" xmlns:a16="http://schemas.microsoft.com/office/drawing/2014/main" id="{ED8250AD-1163-4709-B03F-7989515743DD}"/>
                </a:ext>
              </a:extLst>
            </p:cNvPr>
            <p:cNvSpPr>
              <a:spLocks noChangeArrowheads="1"/>
            </p:cNvSpPr>
            <p:nvPr/>
          </p:nvSpPr>
          <p:spPr bwMode="auto">
            <a:xfrm>
              <a:off x="10728512" y="7117229"/>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4" name="Freeform 353">
              <a:extLst>
                <a:ext uri="{FF2B5EF4-FFF2-40B4-BE49-F238E27FC236}">
                  <a16:creationId xmlns="" xmlns:a14="http://schemas.microsoft.com/office/drawing/2010/main" xmlns:p14="http://schemas.microsoft.com/office/powerpoint/2010/main" xmlns:a16="http://schemas.microsoft.com/office/drawing/2014/main" id="{98263733-195A-44AC-A784-B3DF03BAB187}"/>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5" name="Freeform 354">
              <a:extLst>
                <a:ext uri="{FF2B5EF4-FFF2-40B4-BE49-F238E27FC236}">
                  <a16:creationId xmlns="" xmlns:a14="http://schemas.microsoft.com/office/drawing/2010/main" xmlns:p14="http://schemas.microsoft.com/office/powerpoint/2010/main" xmlns:a16="http://schemas.microsoft.com/office/drawing/2014/main" id="{5CCF7B07-5FDB-44BF-806C-5E960E703147}"/>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6" name="Freeform 355">
              <a:extLst>
                <a:ext uri="{FF2B5EF4-FFF2-40B4-BE49-F238E27FC236}">
                  <a16:creationId xmlns="" xmlns:a14="http://schemas.microsoft.com/office/drawing/2010/main" xmlns:p14="http://schemas.microsoft.com/office/powerpoint/2010/main" xmlns:a16="http://schemas.microsoft.com/office/drawing/2014/main" id="{F34A54F1-AF48-4FA7-BBEB-BB93A0A9FDDB}"/>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7" name="Freeform 356">
              <a:extLst>
                <a:ext uri="{FF2B5EF4-FFF2-40B4-BE49-F238E27FC236}">
                  <a16:creationId xmlns="" xmlns:a14="http://schemas.microsoft.com/office/drawing/2010/main" xmlns:p14="http://schemas.microsoft.com/office/powerpoint/2010/main" xmlns:a16="http://schemas.microsoft.com/office/drawing/2014/main" id="{905EAC72-6C14-4652-93B3-5EA97F67CE58}"/>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38" name="Freeform 357">
              <a:extLst>
                <a:ext uri="{FF2B5EF4-FFF2-40B4-BE49-F238E27FC236}">
                  <a16:creationId xmlns="" xmlns:a14="http://schemas.microsoft.com/office/drawing/2010/main" xmlns:p14="http://schemas.microsoft.com/office/powerpoint/2010/main" xmlns:a16="http://schemas.microsoft.com/office/drawing/2014/main" id="{1020059D-C85D-4B4A-A611-59B2E38D10EB}"/>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39" name="Freeform 358">
              <a:extLst>
                <a:ext uri="{FF2B5EF4-FFF2-40B4-BE49-F238E27FC236}">
                  <a16:creationId xmlns="" xmlns:a14="http://schemas.microsoft.com/office/drawing/2010/main" xmlns:p14="http://schemas.microsoft.com/office/powerpoint/2010/main" xmlns:a16="http://schemas.microsoft.com/office/drawing/2014/main" id="{49BC35F9-C5EC-44C2-A339-2011DADD5E9C}"/>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140" name="Freeform 359">
              <a:extLst>
                <a:ext uri="{FF2B5EF4-FFF2-40B4-BE49-F238E27FC236}">
                  <a16:creationId xmlns="" xmlns:a14="http://schemas.microsoft.com/office/drawing/2010/main" xmlns:p14="http://schemas.microsoft.com/office/powerpoint/2010/main" xmlns:a16="http://schemas.microsoft.com/office/drawing/2014/main" id="{0464FBB9-34F9-4EE6-9B46-412E10DD4630}"/>
                </a:ext>
              </a:extLst>
            </p:cNvPr>
            <p:cNvSpPr>
              <a:spLocks noChangeArrowheads="1"/>
            </p:cNvSpPr>
            <p:nvPr/>
          </p:nvSpPr>
          <p:spPr bwMode="auto">
            <a:xfrm>
              <a:off x="10728512" y="6834960"/>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41" name="Freeform 360">
              <a:extLst>
                <a:ext uri="{FF2B5EF4-FFF2-40B4-BE49-F238E27FC236}">
                  <a16:creationId xmlns="" xmlns:a14="http://schemas.microsoft.com/office/drawing/2010/main" xmlns:p14="http://schemas.microsoft.com/office/powerpoint/2010/main" xmlns:a16="http://schemas.microsoft.com/office/drawing/2014/main" id="{60AE32BF-BFAD-4EB4-8C60-EBE9DE0881B6}"/>
                </a:ext>
              </a:extLst>
            </p:cNvPr>
            <p:cNvSpPr>
              <a:spLocks noChangeArrowheads="1"/>
            </p:cNvSpPr>
            <p:nvPr/>
          </p:nvSpPr>
          <p:spPr bwMode="auto">
            <a:xfrm>
              <a:off x="10359834" y="6834960"/>
              <a:ext cx="368679" cy="849688"/>
            </a:xfrm>
            <a:custGeom>
              <a:avLst/>
              <a:gdLst>
                <a:gd name="T0" fmla="*/ 562 w 563"/>
                <a:gd name="T1" fmla="*/ 324 h 1299"/>
                <a:gd name="T2" fmla="*/ 0 w 563"/>
                <a:gd name="T3" fmla="*/ 0 h 1299"/>
                <a:gd name="T4" fmla="*/ 0 w 563"/>
                <a:gd name="T5" fmla="*/ 973 h 1299"/>
                <a:gd name="T6" fmla="*/ 562 w 563"/>
                <a:gd name="T7" fmla="*/ 1298 h 1299"/>
                <a:gd name="T8" fmla="*/ 562 w 563"/>
                <a:gd name="T9" fmla="*/ 324 h 1299"/>
              </a:gdLst>
              <a:ahLst/>
              <a:cxnLst>
                <a:cxn ang="0">
                  <a:pos x="T0" y="T1"/>
                </a:cxn>
                <a:cxn ang="0">
                  <a:pos x="T2" y="T3"/>
                </a:cxn>
                <a:cxn ang="0">
                  <a:pos x="T4" y="T5"/>
                </a:cxn>
                <a:cxn ang="0">
                  <a:pos x="T6" y="T7"/>
                </a:cxn>
                <a:cxn ang="0">
                  <a:pos x="T8" y="T9"/>
                </a:cxn>
              </a:cxnLst>
              <a:rect l="0" t="0" r="r" b="b"/>
              <a:pathLst>
                <a:path w="563" h="1299">
                  <a:moveTo>
                    <a:pt x="562" y="324"/>
                  </a:moveTo>
                  <a:lnTo>
                    <a:pt x="0" y="0"/>
                  </a:lnTo>
                  <a:lnTo>
                    <a:pt x="0" y="973"/>
                  </a:lnTo>
                  <a:lnTo>
                    <a:pt x="562" y="1298"/>
                  </a:lnTo>
                  <a:lnTo>
                    <a:pt x="562" y="324"/>
                  </a:ln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42" name="Freeform 361">
              <a:extLst>
                <a:ext uri="{FF2B5EF4-FFF2-40B4-BE49-F238E27FC236}">
                  <a16:creationId xmlns="" xmlns:a14="http://schemas.microsoft.com/office/drawing/2010/main" xmlns:p14="http://schemas.microsoft.com/office/powerpoint/2010/main" xmlns:a16="http://schemas.microsoft.com/office/drawing/2014/main" id="{66521A9A-6729-4B0B-8801-90F6FA3ADEA8}"/>
                </a:ext>
              </a:extLst>
            </p:cNvPr>
            <p:cNvSpPr>
              <a:spLocks noChangeArrowheads="1"/>
            </p:cNvSpPr>
            <p:nvPr/>
          </p:nvSpPr>
          <p:spPr bwMode="auto">
            <a:xfrm>
              <a:off x="10359835" y="6621817"/>
              <a:ext cx="734478"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43" name="Freeform 137">
              <a:extLst>
                <a:ext uri="{FF2B5EF4-FFF2-40B4-BE49-F238E27FC236}">
                  <a16:creationId xmlns="" xmlns:a14="http://schemas.microsoft.com/office/drawing/2010/main" xmlns:p14="http://schemas.microsoft.com/office/powerpoint/2010/main" xmlns:a16="http://schemas.microsoft.com/office/drawing/2014/main" id="{CCDE34F2-034F-4985-B409-45326D044FD7}"/>
                </a:ext>
              </a:extLst>
            </p:cNvPr>
            <p:cNvSpPr>
              <a:spLocks noChangeArrowheads="1"/>
            </p:cNvSpPr>
            <p:nvPr/>
          </p:nvSpPr>
          <p:spPr bwMode="auto">
            <a:xfrm>
              <a:off x="13980033" y="6082855"/>
              <a:ext cx="567077" cy="532702"/>
            </a:xfrm>
            <a:custGeom>
              <a:avLst/>
              <a:gdLst>
                <a:gd name="connsiteX0" fmla="*/ 464519 w 567077"/>
                <a:gd name="connsiteY0" fmla="*/ 149764 h 532702"/>
                <a:gd name="connsiteX1" fmla="*/ 507549 w 567077"/>
                <a:gd name="connsiteY1" fmla="*/ 161327 h 532702"/>
                <a:gd name="connsiteX2" fmla="*/ 544128 w 567077"/>
                <a:gd name="connsiteY2" fmla="*/ 185428 h 532702"/>
                <a:gd name="connsiteX3" fmla="*/ 565030 w 567077"/>
                <a:gd name="connsiteY3" fmla="*/ 279880 h 532702"/>
                <a:gd name="connsiteX4" fmla="*/ 387360 w 567077"/>
                <a:gd name="connsiteY4" fmla="*/ 519591 h 532702"/>
                <a:gd name="connsiteX5" fmla="*/ 273051 w 567077"/>
                <a:gd name="connsiteY5" fmla="*/ 457058 h 532702"/>
                <a:gd name="connsiteX6" fmla="*/ 386707 w 567077"/>
                <a:gd name="connsiteY6" fmla="*/ 180217 h 532702"/>
                <a:gd name="connsiteX7" fmla="*/ 464519 w 567077"/>
                <a:gd name="connsiteY7" fmla="*/ 149764 h 532702"/>
                <a:gd name="connsiteX8" fmla="*/ 190474 w 567077"/>
                <a:gd name="connsiteY8" fmla="*/ 533 h 532702"/>
                <a:gd name="connsiteX9" fmla="*/ 233411 w 567077"/>
                <a:gd name="connsiteY9" fmla="*/ 12402 h 532702"/>
                <a:gd name="connsiteX10" fmla="*/ 269911 w 567077"/>
                <a:gd name="connsiteY10" fmla="*/ 36630 h 532702"/>
                <a:gd name="connsiteX11" fmla="*/ 291421 w 567077"/>
                <a:gd name="connsiteY11" fmla="*/ 130923 h 532702"/>
                <a:gd name="connsiteX12" fmla="*/ 113481 w 567077"/>
                <a:gd name="connsiteY12" fmla="*/ 373205 h 532702"/>
                <a:gd name="connsiteX13" fmla="*/ 68 w 567077"/>
                <a:gd name="connsiteY13" fmla="*/ 310343 h 532702"/>
                <a:gd name="connsiteX14" fmla="*/ 112829 w 567077"/>
                <a:gd name="connsiteY14" fmla="*/ 31391 h 532702"/>
                <a:gd name="connsiteX15" fmla="*/ 190474 w 567077"/>
                <a:gd name="connsiteY15" fmla="*/ 533 h 53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077" h="532702">
                  <a:moveTo>
                    <a:pt x="464519" y="149764"/>
                  </a:moveTo>
                  <a:cubicBezTo>
                    <a:pt x="488933" y="152044"/>
                    <a:pt x="507549" y="161327"/>
                    <a:pt x="507549" y="161327"/>
                  </a:cubicBezTo>
                  <a:cubicBezTo>
                    <a:pt x="507549" y="161327"/>
                    <a:pt x="531717" y="176309"/>
                    <a:pt x="544128" y="185428"/>
                  </a:cubicBezTo>
                  <a:cubicBezTo>
                    <a:pt x="556539" y="195199"/>
                    <a:pt x="572869" y="244053"/>
                    <a:pt x="565030" y="279880"/>
                  </a:cubicBezTo>
                  <a:cubicBezTo>
                    <a:pt x="557192" y="315706"/>
                    <a:pt x="431125" y="498747"/>
                    <a:pt x="387360" y="519591"/>
                  </a:cubicBezTo>
                  <a:cubicBezTo>
                    <a:pt x="343596" y="540436"/>
                    <a:pt x="271091" y="546950"/>
                    <a:pt x="273051" y="457058"/>
                  </a:cubicBezTo>
                  <a:cubicBezTo>
                    <a:pt x="275010" y="368469"/>
                    <a:pt x="340983" y="236236"/>
                    <a:pt x="386707" y="180217"/>
                  </a:cubicBezTo>
                  <a:cubicBezTo>
                    <a:pt x="409896" y="152207"/>
                    <a:pt x="440106" y="147485"/>
                    <a:pt x="464519" y="149764"/>
                  </a:cubicBezTo>
                  <a:close/>
                  <a:moveTo>
                    <a:pt x="190474" y="533"/>
                  </a:moveTo>
                  <a:cubicBezTo>
                    <a:pt x="214835" y="2907"/>
                    <a:pt x="233411" y="12402"/>
                    <a:pt x="233411" y="12402"/>
                  </a:cubicBezTo>
                  <a:cubicBezTo>
                    <a:pt x="233411" y="12402"/>
                    <a:pt x="257527" y="26808"/>
                    <a:pt x="269911" y="36630"/>
                  </a:cubicBezTo>
                  <a:cubicBezTo>
                    <a:pt x="282296" y="45797"/>
                    <a:pt x="299242" y="94908"/>
                    <a:pt x="291421" y="130923"/>
                  </a:cubicBezTo>
                  <a:cubicBezTo>
                    <a:pt x="283599" y="166938"/>
                    <a:pt x="157151" y="351596"/>
                    <a:pt x="113481" y="373205"/>
                  </a:cubicBezTo>
                  <a:cubicBezTo>
                    <a:pt x="70462" y="394159"/>
                    <a:pt x="-2539" y="400052"/>
                    <a:pt x="68" y="310343"/>
                  </a:cubicBezTo>
                  <a:cubicBezTo>
                    <a:pt x="1372" y="219978"/>
                    <a:pt x="67203" y="87051"/>
                    <a:pt x="112829" y="31391"/>
                  </a:cubicBezTo>
                  <a:cubicBezTo>
                    <a:pt x="135968" y="2907"/>
                    <a:pt x="166113" y="-1841"/>
                    <a:pt x="190474" y="533"/>
                  </a:cubicBezTo>
                  <a:close/>
                </a:path>
              </a:pathLst>
            </a:custGeom>
            <a:solidFill>
              <a:schemeClr val="accent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44" name="Freeform 138">
              <a:extLst>
                <a:ext uri="{FF2B5EF4-FFF2-40B4-BE49-F238E27FC236}">
                  <a16:creationId xmlns="" xmlns:a14="http://schemas.microsoft.com/office/drawing/2010/main" xmlns:p14="http://schemas.microsoft.com/office/powerpoint/2010/main" xmlns:a16="http://schemas.microsoft.com/office/drawing/2014/main" id="{0A25FB6C-D562-4059-8144-DE2B0E1FDF0D}"/>
                </a:ext>
              </a:extLst>
            </p:cNvPr>
            <p:cNvSpPr>
              <a:spLocks noChangeArrowheads="1"/>
            </p:cNvSpPr>
            <p:nvPr/>
          </p:nvSpPr>
          <p:spPr bwMode="auto">
            <a:xfrm>
              <a:off x="14088500" y="6060944"/>
              <a:ext cx="420588" cy="292295"/>
            </a:xfrm>
            <a:custGeom>
              <a:avLst/>
              <a:gdLst>
                <a:gd name="connsiteX0" fmla="*/ 318774 w 420588"/>
                <a:gd name="connsiteY0" fmla="*/ 147244 h 292295"/>
                <a:gd name="connsiteX1" fmla="*/ 416664 w 420588"/>
                <a:gd name="connsiteY1" fmla="*/ 164771 h 292295"/>
                <a:gd name="connsiteX2" fmla="*/ 420554 w 420588"/>
                <a:gd name="connsiteY2" fmla="*/ 242012 h 292295"/>
                <a:gd name="connsiteX3" fmla="*/ 398509 w 420588"/>
                <a:gd name="connsiteY3" fmla="*/ 282255 h 292295"/>
                <a:gd name="connsiteX4" fmla="*/ 341452 w 420588"/>
                <a:gd name="connsiteY4" fmla="*/ 290693 h 292295"/>
                <a:gd name="connsiteX5" fmla="*/ 275965 w 420588"/>
                <a:gd name="connsiteY5" fmla="*/ 188787 h 292295"/>
                <a:gd name="connsiteX6" fmla="*/ 318774 w 420588"/>
                <a:gd name="connsiteY6" fmla="*/ 147244 h 292295"/>
                <a:gd name="connsiteX7" fmla="*/ 42628 w 420588"/>
                <a:gd name="connsiteY7" fmla="*/ 348 h 292295"/>
                <a:gd name="connsiteX8" fmla="*/ 140803 w 420588"/>
                <a:gd name="connsiteY8" fmla="*/ 17875 h 292295"/>
                <a:gd name="connsiteX9" fmla="*/ 144045 w 420588"/>
                <a:gd name="connsiteY9" fmla="*/ 95116 h 292295"/>
                <a:gd name="connsiteX10" fmla="*/ 122000 w 420588"/>
                <a:gd name="connsiteY10" fmla="*/ 135359 h 292295"/>
                <a:gd name="connsiteX11" fmla="*/ 64943 w 420588"/>
                <a:gd name="connsiteY11" fmla="*/ 144446 h 292295"/>
                <a:gd name="connsiteX12" fmla="*/ 105 w 420588"/>
                <a:gd name="connsiteY12" fmla="*/ 41891 h 292295"/>
                <a:gd name="connsiteX13" fmla="*/ 42628 w 420588"/>
                <a:gd name="connsiteY13" fmla="*/ 348 h 29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588" h="292295">
                  <a:moveTo>
                    <a:pt x="318774" y="147244"/>
                  </a:moveTo>
                  <a:cubicBezTo>
                    <a:pt x="360184" y="143980"/>
                    <a:pt x="416664" y="164771"/>
                    <a:pt x="416664" y="164771"/>
                  </a:cubicBezTo>
                  <a:lnTo>
                    <a:pt x="420554" y="242012"/>
                  </a:lnTo>
                  <a:cubicBezTo>
                    <a:pt x="421203" y="258239"/>
                    <a:pt x="412774" y="273816"/>
                    <a:pt x="398509" y="282255"/>
                  </a:cubicBezTo>
                  <a:cubicBezTo>
                    <a:pt x="385542" y="289394"/>
                    <a:pt x="366739" y="295236"/>
                    <a:pt x="341452" y="290693"/>
                  </a:cubicBezTo>
                  <a:cubicBezTo>
                    <a:pt x="285043" y="282255"/>
                    <a:pt x="279856" y="266028"/>
                    <a:pt x="275965" y="188787"/>
                  </a:cubicBezTo>
                  <a:cubicBezTo>
                    <a:pt x="274506" y="159822"/>
                    <a:pt x="293927" y="149203"/>
                    <a:pt x="318774" y="147244"/>
                  </a:cubicBezTo>
                  <a:close/>
                  <a:moveTo>
                    <a:pt x="42628" y="348"/>
                  </a:moveTo>
                  <a:cubicBezTo>
                    <a:pt x="84070" y="-2916"/>
                    <a:pt x="140803" y="17875"/>
                    <a:pt x="140803" y="17875"/>
                  </a:cubicBezTo>
                  <a:lnTo>
                    <a:pt x="144045" y="95116"/>
                  </a:lnTo>
                  <a:cubicBezTo>
                    <a:pt x="144694" y="111992"/>
                    <a:pt x="136265" y="127570"/>
                    <a:pt x="122000" y="135359"/>
                  </a:cubicBezTo>
                  <a:cubicBezTo>
                    <a:pt x="109033" y="142498"/>
                    <a:pt x="90230" y="148340"/>
                    <a:pt x="64943" y="144446"/>
                  </a:cubicBezTo>
                  <a:cubicBezTo>
                    <a:pt x="8534" y="135359"/>
                    <a:pt x="3995" y="119781"/>
                    <a:pt x="105" y="41891"/>
                  </a:cubicBezTo>
                  <a:cubicBezTo>
                    <a:pt x="-1597" y="12926"/>
                    <a:pt x="17763" y="2307"/>
                    <a:pt x="42628" y="348"/>
                  </a:cubicBezTo>
                  <a:close/>
                </a:path>
              </a:pathLst>
            </a:custGeom>
            <a:solidFill>
              <a:schemeClr val="accent2">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45" name="Freeform 139">
              <a:extLst>
                <a:ext uri="{FF2B5EF4-FFF2-40B4-BE49-F238E27FC236}">
                  <a16:creationId xmlns="" xmlns:a14="http://schemas.microsoft.com/office/drawing/2010/main" xmlns:p14="http://schemas.microsoft.com/office/powerpoint/2010/main" xmlns:a16="http://schemas.microsoft.com/office/drawing/2014/main" id="{E450D088-D44B-46B1-854B-1F4172731595}"/>
                </a:ext>
              </a:extLst>
            </p:cNvPr>
            <p:cNvSpPr>
              <a:spLocks noChangeArrowheads="1"/>
            </p:cNvSpPr>
            <p:nvPr/>
          </p:nvSpPr>
          <p:spPr bwMode="auto">
            <a:xfrm>
              <a:off x="13969735" y="4504464"/>
              <a:ext cx="1207156" cy="1773944"/>
            </a:xfrm>
            <a:custGeom>
              <a:avLst/>
              <a:gdLst>
                <a:gd name="connsiteX0" fmla="*/ 829084 w 1207156"/>
                <a:gd name="connsiteY0" fmla="*/ 97 h 1773944"/>
                <a:gd name="connsiteX1" fmla="*/ 929616 w 1207156"/>
                <a:gd name="connsiteY1" fmla="*/ 147489 h 1773944"/>
                <a:gd name="connsiteX2" fmla="*/ 928238 w 1207156"/>
                <a:gd name="connsiteY2" fmla="*/ 231535 h 1773944"/>
                <a:gd name="connsiteX3" fmla="*/ 932958 w 1207156"/>
                <a:gd name="connsiteY3" fmla="*/ 227365 h 1773944"/>
                <a:gd name="connsiteX4" fmla="*/ 1205471 w 1207156"/>
                <a:gd name="connsiteY4" fmla="*/ 286397 h 1773944"/>
                <a:gd name="connsiteX5" fmla="*/ 1010635 w 1207156"/>
                <a:gd name="connsiteY5" fmla="*/ 739384 h 1773944"/>
                <a:gd name="connsiteX6" fmla="*/ 532700 w 1207156"/>
                <a:gd name="connsiteY6" fmla="*/ 1026581 h 1773944"/>
                <a:gd name="connsiteX7" fmla="*/ 549699 w 1207156"/>
                <a:gd name="connsiteY7" fmla="*/ 1680606 h 1773944"/>
                <a:gd name="connsiteX8" fmla="*/ 473857 w 1207156"/>
                <a:gd name="connsiteY8" fmla="*/ 1770681 h 1773944"/>
                <a:gd name="connsiteX9" fmla="*/ 439205 w 1207156"/>
                <a:gd name="connsiteY9" fmla="*/ 1773944 h 1773944"/>
                <a:gd name="connsiteX10" fmla="*/ 370555 w 1207156"/>
                <a:gd name="connsiteY10" fmla="*/ 1714547 h 1773944"/>
                <a:gd name="connsiteX11" fmla="*/ 278368 w 1207156"/>
                <a:gd name="connsiteY11" fmla="*/ 1014832 h 1773944"/>
                <a:gd name="connsiteX12" fmla="*/ 306410 w 1207156"/>
                <a:gd name="connsiteY12" fmla="*/ 874854 h 1773944"/>
                <a:gd name="connsiteX13" fmla="*/ 328249 w 1207156"/>
                <a:gd name="connsiteY13" fmla="*/ 844927 h 1773944"/>
                <a:gd name="connsiteX14" fmla="*/ 256191 w 1207156"/>
                <a:gd name="connsiteY14" fmla="*/ 888326 h 1773944"/>
                <a:gd name="connsiteX15" fmla="*/ 273190 w 1207156"/>
                <a:gd name="connsiteY15" fmla="*/ 1541698 h 1773944"/>
                <a:gd name="connsiteX16" fmla="*/ 197348 w 1207156"/>
                <a:gd name="connsiteY16" fmla="*/ 1632426 h 1773944"/>
                <a:gd name="connsiteX17" fmla="*/ 163350 w 1207156"/>
                <a:gd name="connsiteY17" fmla="*/ 1635037 h 1773944"/>
                <a:gd name="connsiteX18" fmla="*/ 94046 w 1207156"/>
                <a:gd name="connsiteY18" fmla="*/ 1575639 h 1773944"/>
                <a:gd name="connsiteX19" fmla="*/ 1859 w 1207156"/>
                <a:gd name="connsiteY19" fmla="*/ 876577 h 1773944"/>
                <a:gd name="connsiteX20" fmla="*/ 58740 w 1207156"/>
                <a:gd name="connsiteY20" fmla="*/ 696426 h 1773944"/>
                <a:gd name="connsiteX21" fmla="*/ 286266 w 1207156"/>
                <a:gd name="connsiteY21" fmla="*/ 447740 h 1773944"/>
                <a:gd name="connsiteX22" fmla="*/ 538637 w 1207156"/>
                <a:gd name="connsiteY22" fmla="*/ 200360 h 1773944"/>
                <a:gd name="connsiteX23" fmla="*/ 829084 w 1207156"/>
                <a:gd name="connsiteY23" fmla="*/ 97 h 17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156" h="1773944">
                  <a:moveTo>
                    <a:pt x="829084" y="97"/>
                  </a:moveTo>
                  <a:cubicBezTo>
                    <a:pt x="881883" y="-2164"/>
                    <a:pt x="922669" y="34895"/>
                    <a:pt x="929616" y="147489"/>
                  </a:cubicBezTo>
                  <a:lnTo>
                    <a:pt x="928238" y="231535"/>
                  </a:lnTo>
                  <a:lnTo>
                    <a:pt x="932958" y="227365"/>
                  </a:lnTo>
                  <a:cubicBezTo>
                    <a:pt x="1042887" y="137852"/>
                    <a:pt x="1191986" y="60801"/>
                    <a:pt x="1205471" y="286397"/>
                  </a:cubicBezTo>
                  <a:cubicBezTo>
                    <a:pt x="1228354" y="646698"/>
                    <a:pt x="1010635" y="739384"/>
                    <a:pt x="1010635" y="739384"/>
                  </a:cubicBezTo>
                  <a:lnTo>
                    <a:pt x="532700" y="1026581"/>
                  </a:lnTo>
                  <a:lnTo>
                    <a:pt x="549699" y="1680606"/>
                  </a:lnTo>
                  <a:cubicBezTo>
                    <a:pt x="549699" y="1680606"/>
                    <a:pt x="555583" y="1758279"/>
                    <a:pt x="473857" y="1770681"/>
                  </a:cubicBezTo>
                  <a:cubicBezTo>
                    <a:pt x="460781" y="1772639"/>
                    <a:pt x="449666" y="1773944"/>
                    <a:pt x="439205" y="1773944"/>
                  </a:cubicBezTo>
                  <a:cubicBezTo>
                    <a:pt x="404553" y="1773944"/>
                    <a:pt x="375131" y="1748488"/>
                    <a:pt x="370555" y="1714547"/>
                  </a:cubicBezTo>
                  <a:lnTo>
                    <a:pt x="278368" y="1014832"/>
                  </a:lnTo>
                  <a:cubicBezTo>
                    <a:pt x="271993" y="965878"/>
                    <a:pt x="282168" y="916924"/>
                    <a:pt x="306410" y="874854"/>
                  </a:cubicBezTo>
                  <a:lnTo>
                    <a:pt x="328249" y="844927"/>
                  </a:lnTo>
                  <a:lnTo>
                    <a:pt x="256191" y="888326"/>
                  </a:lnTo>
                  <a:lnTo>
                    <a:pt x="273190" y="1541698"/>
                  </a:lnTo>
                  <a:cubicBezTo>
                    <a:pt x="273190" y="1541698"/>
                    <a:pt x="279074" y="1619371"/>
                    <a:pt x="197348" y="1632426"/>
                  </a:cubicBezTo>
                  <a:cubicBezTo>
                    <a:pt x="184272" y="1634384"/>
                    <a:pt x="173157" y="1635037"/>
                    <a:pt x="163350" y="1635037"/>
                  </a:cubicBezTo>
                  <a:cubicBezTo>
                    <a:pt x="128698" y="1635689"/>
                    <a:pt x="98622" y="1610233"/>
                    <a:pt x="94046" y="1575639"/>
                  </a:cubicBezTo>
                  <a:lnTo>
                    <a:pt x="1859" y="876577"/>
                  </a:lnTo>
                  <a:cubicBezTo>
                    <a:pt x="-6641" y="811305"/>
                    <a:pt x="14281" y="745380"/>
                    <a:pt x="58740" y="696426"/>
                  </a:cubicBezTo>
                  <a:lnTo>
                    <a:pt x="286266" y="447740"/>
                  </a:lnTo>
                  <a:lnTo>
                    <a:pt x="538637" y="200360"/>
                  </a:lnTo>
                  <a:cubicBezTo>
                    <a:pt x="538637" y="200360"/>
                    <a:pt x="712929" y="5072"/>
                    <a:pt x="829084" y="97"/>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46" name="Freeform 368">
              <a:extLst>
                <a:ext uri="{FF2B5EF4-FFF2-40B4-BE49-F238E27FC236}">
                  <a16:creationId xmlns="" xmlns:a14="http://schemas.microsoft.com/office/drawing/2010/main" xmlns:p14="http://schemas.microsoft.com/office/powerpoint/2010/main" xmlns:a16="http://schemas.microsoft.com/office/drawing/2014/main" id="{54077D33-AEE7-44DD-A131-CFA751C76A05}"/>
                </a:ext>
              </a:extLst>
            </p:cNvPr>
            <p:cNvSpPr>
              <a:spLocks noChangeArrowheads="1"/>
            </p:cNvSpPr>
            <p:nvPr/>
          </p:nvSpPr>
          <p:spPr bwMode="auto">
            <a:xfrm>
              <a:off x="14294328" y="3562936"/>
              <a:ext cx="941860" cy="1543842"/>
            </a:xfrm>
            <a:custGeom>
              <a:avLst/>
              <a:gdLst>
                <a:gd name="T0" fmla="*/ 1011 w 1440"/>
                <a:gd name="T1" fmla="*/ 108 h 2363"/>
                <a:gd name="T2" fmla="*/ 1011 w 1440"/>
                <a:gd name="T3" fmla="*/ 108 h 2363"/>
                <a:gd name="T4" fmla="*/ 1430 w 1440"/>
                <a:gd name="T5" fmla="*/ 537 h 2363"/>
                <a:gd name="T6" fmla="*/ 1430 w 1440"/>
                <a:gd name="T7" fmla="*/ 537 h 2363"/>
                <a:gd name="T8" fmla="*/ 1375 w 1440"/>
                <a:gd name="T9" fmla="*/ 2084 h 2363"/>
                <a:gd name="T10" fmla="*/ 1375 w 1440"/>
                <a:gd name="T11" fmla="*/ 2084 h 2363"/>
                <a:gd name="T12" fmla="*/ 207 w 1440"/>
                <a:gd name="T13" fmla="*/ 1672 h 2363"/>
                <a:gd name="T14" fmla="*/ 207 w 1440"/>
                <a:gd name="T15" fmla="*/ 1672 h 2363"/>
                <a:gd name="T16" fmla="*/ 473 w 1440"/>
                <a:gd name="T17" fmla="*/ 99 h 2363"/>
                <a:gd name="T18" fmla="*/ 473 w 1440"/>
                <a:gd name="T19" fmla="*/ 99 h 2363"/>
                <a:gd name="T20" fmla="*/ 1011 w 1440"/>
                <a:gd name="T21" fmla="*/ 108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2363">
                  <a:moveTo>
                    <a:pt x="1011" y="108"/>
                  </a:moveTo>
                  <a:lnTo>
                    <a:pt x="1011" y="108"/>
                  </a:lnTo>
                  <a:cubicBezTo>
                    <a:pt x="1439" y="285"/>
                    <a:pt x="1430" y="537"/>
                    <a:pt x="1430" y="537"/>
                  </a:cubicBezTo>
                  <a:lnTo>
                    <a:pt x="1430" y="537"/>
                  </a:lnTo>
                  <a:cubicBezTo>
                    <a:pt x="1430" y="537"/>
                    <a:pt x="1346" y="1465"/>
                    <a:pt x="1375" y="2084"/>
                  </a:cubicBezTo>
                  <a:lnTo>
                    <a:pt x="1375" y="2084"/>
                  </a:lnTo>
                  <a:cubicBezTo>
                    <a:pt x="1387" y="2342"/>
                    <a:pt x="0" y="2362"/>
                    <a:pt x="207" y="1672"/>
                  </a:cubicBezTo>
                  <a:lnTo>
                    <a:pt x="207" y="1672"/>
                  </a:lnTo>
                  <a:cubicBezTo>
                    <a:pt x="451" y="858"/>
                    <a:pt x="359" y="199"/>
                    <a:pt x="473" y="99"/>
                  </a:cubicBezTo>
                  <a:lnTo>
                    <a:pt x="473" y="99"/>
                  </a:lnTo>
                  <a:cubicBezTo>
                    <a:pt x="587" y="0"/>
                    <a:pt x="900" y="62"/>
                    <a:pt x="1011" y="108"/>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47" name="Freeform 369">
              <a:extLst>
                <a:ext uri="{FF2B5EF4-FFF2-40B4-BE49-F238E27FC236}">
                  <a16:creationId xmlns="" xmlns:a14="http://schemas.microsoft.com/office/drawing/2010/main" xmlns:p14="http://schemas.microsoft.com/office/powerpoint/2010/main" xmlns:a16="http://schemas.microsoft.com/office/drawing/2014/main" id="{07E97C55-250F-447F-905C-437917F5708C}"/>
                </a:ext>
              </a:extLst>
            </p:cNvPr>
            <p:cNvSpPr>
              <a:spLocks noChangeArrowheads="1"/>
            </p:cNvSpPr>
            <p:nvPr/>
          </p:nvSpPr>
          <p:spPr bwMode="auto">
            <a:xfrm>
              <a:off x="14752296" y="3620543"/>
              <a:ext cx="308191" cy="244825"/>
            </a:xfrm>
            <a:custGeom>
              <a:avLst/>
              <a:gdLst>
                <a:gd name="T0" fmla="*/ 449 w 473"/>
                <a:gd name="T1" fmla="*/ 243 h 376"/>
                <a:gd name="T2" fmla="*/ 449 w 473"/>
                <a:gd name="T3" fmla="*/ 243 h 376"/>
                <a:gd name="T4" fmla="*/ 195 w 473"/>
                <a:gd name="T5" fmla="*/ 345 h 376"/>
                <a:gd name="T6" fmla="*/ 195 w 473"/>
                <a:gd name="T7" fmla="*/ 345 h 376"/>
                <a:gd name="T8" fmla="*/ 23 w 473"/>
                <a:gd name="T9" fmla="*/ 133 h 376"/>
                <a:gd name="T10" fmla="*/ 23 w 473"/>
                <a:gd name="T11" fmla="*/ 133 h 376"/>
                <a:gd name="T12" fmla="*/ 276 w 473"/>
                <a:gd name="T13" fmla="*/ 30 h 376"/>
                <a:gd name="T14" fmla="*/ 276 w 473"/>
                <a:gd name="T15" fmla="*/ 30 h 376"/>
                <a:gd name="T16" fmla="*/ 449 w 473"/>
                <a:gd name="T17" fmla="*/ 2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376">
                  <a:moveTo>
                    <a:pt x="449" y="243"/>
                  </a:moveTo>
                  <a:lnTo>
                    <a:pt x="449" y="243"/>
                  </a:lnTo>
                  <a:cubicBezTo>
                    <a:pt x="427" y="330"/>
                    <a:pt x="313" y="375"/>
                    <a:pt x="195" y="345"/>
                  </a:cubicBezTo>
                  <a:lnTo>
                    <a:pt x="195" y="345"/>
                  </a:lnTo>
                  <a:cubicBezTo>
                    <a:pt x="78" y="315"/>
                    <a:pt x="0" y="219"/>
                    <a:pt x="23" y="133"/>
                  </a:cubicBezTo>
                  <a:lnTo>
                    <a:pt x="23" y="133"/>
                  </a:lnTo>
                  <a:cubicBezTo>
                    <a:pt x="45" y="45"/>
                    <a:pt x="158" y="0"/>
                    <a:pt x="276" y="30"/>
                  </a:cubicBezTo>
                  <a:lnTo>
                    <a:pt x="276" y="30"/>
                  </a:lnTo>
                  <a:cubicBezTo>
                    <a:pt x="394" y="61"/>
                    <a:pt x="472" y="156"/>
                    <a:pt x="449" y="243"/>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48" name="Freeform 370">
              <a:extLst>
                <a:ext uri="{FF2B5EF4-FFF2-40B4-BE49-F238E27FC236}">
                  <a16:creationId xmlns="" xmlns:a14="http://schemas.microsoft.com/office/drawing/2010/main" xmlns:p14="http://schemas.microsoft.com/office/powerpoint/2010/main" xmlns:a16="http://schemas.microsoft.com/office/drawing/2014/main" id="{C833945E-E7DE-43D8-8F46-3321E6041554}"/>
                </a:ext>
              </a:extLst>
            </p:cNvPr>
            <p:cNvSpPr>
              <a:spLocks noChangeArrowheads="1"/>
            </p:cNvSpPr>
            <p:nvPr/>
          </p:nvSpPr>
          <p:spPr bwMode="auto">
            <a:xfrm>
              <a:off x="14746535" y="3606141"/>
              <a:ext cx="322594" cy="259227"/>
            </a:xfrm>
            <a:custGeom>
              <a:avLst/>
              <a:gdLst>
                <a:gd name="T0" fmla="*/ 213 w 493"/>
                <a:gd name="T1" fmla="*/ 63 h 398"/>
                <a:gd name="T2" fmla="*/ 213 w 493"/>
                <a:gd name="T3" fmla="*/ 63 h 398"/>
                <a:gd name="T4" fmla="*/ 52 w 493"/>
                <a:gd name="T5" fmla="*/ 160 h 398"/>
                <a:gd name="T6" fmla="*/ 52 w 493"/>
                <a:gd name="T7" fmla="*/ 160 h 398"/>
                <a:gd name="T8" fmla="*/ 82 w 493"/>
                <a:gd name="T9" fmla="*/ 269 h 398"/>
                <a:gd name="T10" fmla="*/ 82 w 493"/>
                <a:gd name="T11" fmla="*/ 269 h 398"/>
                <a:gd name="T12" fmla="*/ 210 w 493"/>
                <a:gd name="T13" fmla="*/ 347 h 398"/>
                <a:gd name="T14" fmla="*/ 210 w 493"/>
                <a:gd name="T15" fmla="*/ 347 h 398"/>
                <a:gd name="T16" fmla="*/ 361 w 493"/>
                <a:gd name="T17" fmla="*/ 341 h 398"/>
                <a:gd name="T18" fmla="*/ 361 w 493"/>
                <a:gd name="T19" fmla="*/ 341 h 398"/>
                <a:gd name="T20" fmla="*/ 439 w 493"/>
                <a:gd name="T21" fmla="*/ 259 h 398"/>
                <a:gd name="T22" fmla="*/ 439 w 493"/>
                <a:gd name="T23" fmla="*/ 259 h 398"/>
                <a:gd name="T24" fmla="*/ 410 w 493"/>
                <a:gd name="T25" fmla="*/ 150 h 398"/>
                <a:gd name="T26" fmla="*/ 410 w 493"/>
                <a:gd name="T27" fmla="*/ 150 h 398"/>
                <a:gd name="T28" fmla="*/ 281 w 493"/>
                <a:gd name="T29" fmla="*/ 72 h 398"/>
                <a:gd name="T30" fmla="*/ 281 w 493"/>
                <a:gd name="T31" fmla="*/ 72 h 398"/>
                <a:gd name="T32" fmla="*/ 213 w 493"/>
                <a:gd name="T33" fmla="*/ 63 h 398"/>
                <a:gd name="T34" fmla="*/ 278 w 493"/>
                <a:gd name="T35" fmla="*/ 397 h 398"/>
                <a:gd name="T36" fmla="*/ 278 w 493"/>
                <a:gd name="T37" fmla="*/ 397 h 398"/>
                <a:gd name="T38" fmla="*/ 200 w 493"/>
                <a:gd name="T39" fmla="*/ 387 h 398"/>
                <a:gd name="T40" fmla="*/ 200 w 493"/>
                <a:gd name="T41" fmla="*/ 387 h 398"/>
                <a:gd name="T42" fmla="*/ 51 w 493"/>
                <a:gd name="T43" fmla="*/ 295 h 398"/>
                <a:gd name="T44" fmla="*/ 51 w 493"/>
                <a:gd name="T45" fmla="*/ 295 h 398"/>
                <a:gd name="T46" fmla="*/ 13 w 493"/>
                <a:gd name="T47" fmla="*/ 150 h 398"/>
                <a:gd name="T48" fmla="*/ 13 w 493"/>
                <a:gd name="T49" fmla="*/ 150 h 398"/>
                <a:gd name="T50" fmla="*/ 291 w 493"/>
                <a:gd name="T51" fmla="*/ 33 h 398"/>
                <a:gd name="T52" fmla="*/ 291 w 493"/>
                <a:gd name="T53" fmla="*/ 33 h 398"/>
                <a:gd name="T54" fmla="*/ 441 w 493"/>
                <a:gd name="T55" fmla="*/ 125 h 398"/>
                <a:gd name="T56" fmla="*/ 441 w 493"/>
                <a:gd name="T57" fmla="*/ 125 h 398"/>
                <a:gd name="T58" fmla="*/ 479 w 493"/>
                <a:gd name="T59" fmla="*/ 269 h 398"/>
                <a:gd name="T60" fmla="*/ 479 w 493"/>
                <a:gd name="T61" fmla="*/ 269 h 398"/>
                <a:gd name="T62" fmla="*/ 376 w 493"/>
                <a:gd name="T63" fmla="*/ 379 h 398"/>
                <a:gd name="T64" fmla="*/ 376 w 493"/>
                <a:gd name="T65" fmla="*/ 379 h 398"/>
                <a:gd name="T66" fmla="*/ 278 w 493"/>
                <a:gd name="T67" fmla="*/ 39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3" h="398">
                  <a:moveTo>
                    <a:pt x="213" y="63"/>
                  </a:moveTo>
                  <a:lnTo>
                    <a:pt x="213" y="63"/>
                  </a:lnTo>
                  <a:cubicBezTo>
                    <a:pt x="134" y="63"/>
                    <a:pt x="67" y="101"/>
                    <a:pt x="52" y="160"/>
                  </a:cubicBezTo>
                  <a:lnTo>
                    <a:pt x="52" y="160"/>
                  </a:lnTo>
                  <a:cubicBezTo>
                    <a:pt x="43" y="196"/>
                    <a:pt x="54" y="234"/>
                    <a:pt x="82" y="269"/>
                  </a:cubicBezTo>
                  <a:lnTo>
                    <a:pt x="82" y="269"/>
                  </a:lnTo>
                  <a:cubicBezTo>
                    <a:pt x="112" y="306"/>
                    <a:pt x="157" y="334"/>
                    <a:pt x="210" y="347"/>
                  </a:cubicBezTo>
                  <a:lnTo>
                    <a:pt x="210" y="347"/>
                  </a:lnTo>
                  <a:cubicBezTo>
                    <a:pt x="263" y="361"/>
                    <a:pt x="317" y="358"/>
                    <a:pt x="361" y="341"/>
                  </a:cubicBezTo>
                  <a:lnTo>
                    <a:pt x="361" y="341"/>
                  </a:lnTo>
                  <a:cubicBezTo>
                    <a:pt x="402" y="324"/>
                    <a:pt x="431" y="296"/>
                    <a:pt x="439" y="259"/>
                  </a:cubicBezTo>
                  <a:lnTo>
                    <a:pt x="439" y="259"/>
                  </a:lnTo>
                  <a:cubicBezTo>
                    <a:pt x="449" y="224"/>
                    <a:pt x="438" y="185"/>
                    <a:pt x="410" y="150"/>
                  </a:cubicBezTo>
                  <a:lnTo>
                    <a:pt x="410" y="150"/>
                  </a:lnTo>
                  <a:cubicBezTo>
                    <a:pt x="380" y="113"/>
                    <a:pt x="334" y="86"/>
                    <a:pt x="281" y="72"/>
                  </a:cubicBezTo>
                  <a:lnTo>
                    <a:pt x="281" y="72"/>
                  </a:lnTo>
                  <a:cubicBezTo>
                    <a:pt x="258" y="66"/>
                    <a:pt x="235" y="63"/>
                    <a:pt x="213" y="63"/>
                  </a:cubicBezTo>
                  <a:close/>
                  <a:moveTo>
                    <a:pt x="278" y="397"/>
                  </a:moveTo>
                  <a:lnTo>
                    <a:pt x="278" y="397"/>
                  </a:lnTo>
                  <a:cubicBezTo>
                    <a:pt x="253" y="397"/>
                    <a:pt x="226" y="394"/>
                    <a:pt x="200" y="387"/>
                  </a:cubicBezTo>
                  <a:lnTo>
                    <a:pt x="200" y="387"/>
                  </a:lnTo>
                  <a:cubicBezTo>
                    <a:pt x="139" y="371"/>
                    <a:pt x="86" y="338"/>
                    <a:pt x="51" y="295"/>
                  </a:cubicBezTo>
                  <a:lnTo>
                    <a:pt x="51" y="295"/>
                  </a:lnTo>
                  <a:cubicBezTo>
                    <a:pt x="14" y="250"/>
                    <a:pt x="0" y="198"/>
                    <a:pt x="13" y="150"/>
                  </a:cubicBezTo>
                  <a:lnTo>
                    <a:pt x="13" y="150"/>
                  </a:lnTo>
                  <a:cubicBezTo>
                    <a:pt x="38" y="52"/>
                    <a:pt x="163" y="0"/>
                    <a:pt x="291" y="33"/>
                  </a:cubicBezTo>
                  <a:lnTo>
                    <a:pt x="291" y="33"/>
                  </a:lnTo>
                  <a:cubicBezTo>
                    <a:pt x="352" y="48"/>
                    <a:pt x="406" y="81"/>
                    <a:pt x="441" y="125"/>
                  </a:cubicBezTo>
                  <a:lnTo>
                    <a:pt x="441" y="125"/>
                  </a:lnTo>
                  <a:cubicBezTo>
                    <a:pt x="478" y="170"/>
                    <a:pt x="492" y="221"/>
                    <a:pt x="479" y="269"/>
                  </a:cubicBezTo>
                  <a:lnTo>
                    <a:pt x="479" y="269"/>
                  </a:lnTo>
                  <a:cubicBezTo>
                    <a:pt x="467" y="318"/>
                    <a:pt x="430" y="357"/>
                    <a:pt x="376" y="379"/>
                  </a:cubicBezTo>
                  <a:lnTo>
                    <a:pt x="376" y="379"/>
                  </a:lnTo>
                  <a:cubicBezTo>
                    <a:pt x="346" y="390"/>
                    <a:pt x="312" y="397"/>
                    <a:pt x="278" y="39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49" name="Freeform 371">
              <a:extLst>
                <a:ext uri="{FF2B5EF4-FFF2-40B4-BE49-F238E27FC236}">
                  <a16:creationId xmlns="" xmlns:a14="http://schemas.microsoft.com/office/drawing/2010/main" xmlns:p14="http://schemas.microsoft.com/office/powerpoint/2010/main" xmlns:a16="http://schemas.microsoft.com/office/drawing/2014/main" id="{BC2B3C5A-5687-43F6-A2C5-E005C644C4AF}"/>
                </a:ext>
              </a:extLst>
            </p:cNvPr>
            <p:cNvSpPr>
              <a:spLocks noChangeArrowheads="1"/>
            </p:cNvSpPr>
            <p:nvPr/>
          </p:nvSpPr>
          <p:spPr bwMode="auto">
            <a:xfrm>
              <a:off x="14838705" y="3508209"/>
              <a:ext cx="149776" cy="267869"/>
            </a:xfrm>
            <a:custGeom>
              <a:avLst/>
              <a:gdLst>
                <a:gd name="T0" fmla="*/ 5 w 230"/>
                <a:gd name="T1" fmla="*/ 172 h 408"/>
                <a:gd name="T2" fmla="*/ 5 w 230"/>
                <a:gd name="T3" fmla="*/ 172 h 408"/>
                <a:gd name="T4" fmla="*/ 2 w 230"/>
                <a:gd name="T5" fmla="*/ 325 h 408"/>
                <a:gd name="T6" fmla="*/ 2 w 230"/>
                <a:gd name="T7" fmla="*/ 325 h 408"/>
                <a:gd name="T8" fmla="*/ 187 w 230"/>
                <a:gd name="T9" fmla="*/ 369 h 408"/>
                <a:gd name="T10" fmla="*/ 187 w 230"/>
                <a:gd name="T11" fmla="*/ 369 h 408"/>
                <a:gd name="T12" fmla="*/ 219 w 230"/>
                <a:gd name="T13" fmla="*/ 145 h 408"/>
                <a:gd name="T14" fmla="*/ 219 w 230"/>
                <a:gd name="T15" fmla="*/ 145 h 408"/>
                <a:gd name="T16" fmla="*/ 5 w 230"/>
                <a:gd name="T17" fmla="*/ 1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08">
                  <a:moveTo>
                    <a:pt x="5" y="172"/>
                  </a:moveTo>
                  <a:lnTo>
                    <a:pt x="5" y="172"/>
                  </a:lnTo>
                  <a:cubicBezTo>
                    <a:pt x="5" y="172"/>
                    <a:pt x="9" y="189"/>
                    <a:pt x="2" y="325"/>
                  </a:cubicBezTo>
                  <a:lnTo>
                    <a:pt x="2" y="325"/>
                  </a:lnTo>
                  <a:cubicBezTo>
                    <a:pt x="0" y="368"/>
                    <a:pt x="149" y="407"/>
                    <a:pt x="187" y="369"/>
                  </a:cubicBezTo>
                  <a:lnTo>
                    <a:pt x="187" y="369"/>
                  </a:lnTo>
                  <a:cubicBezTo>
                    <a:pt x="226" y="330"/>
                    <a:pt x="210" y="290"/>
                    <a:pt x="219" y="145"/>
                  </a:cubicBezTo>
                  <a:lnTo>
                    <a:pt x="219" y="145"/>
                  </a:lnTo>
                  <a:cubicBezTo>
                    <a:pt x="229" y="0"/>
                    <a:pt x="5" y="172"/>
                    <a:pt x="5" y="17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50" name="Freeform 372">
              <a:extLst>
                <a:ext uri="{FF2B5EF4-FFF2-40B4-BE49-F238E27FC236}">
                  <a16:creationId xmlns="" xmlns:a14="http://schemas.microsoft.com/office/drawing/2010/main" xmlns:p14="http://schemas.microsoft.com/office/powerpoint/2010/main" xmlns:a16="http://schemas.microsoft.com/office/drawing/2014/main" id="{33DBA5BA-3B44-43A9-8AC6-4CE4E3E87274}"/>
                </a:ext>
              </a:extLst>
            </p:cNvPr>
            <p:cNvSpPr>
              <a:spLocks noChangeArrowheads="1"/>
            </p:cNvSpPr>
            <p:nvPr/>
          </p:nvSpPr>
          <p:spPr bwMode="auto">
            <a:xfrm>
              <a:off x="14841585" y="3603261"/>
              <a:ext cx="144015" cy="120973"/>
            </a:xfrm>
            <a:custGeom>
              <a:avLst/>
              <a:gdLst>
                <a:gd name="T0" fmla="*/ 218 w 219"/>
                <a:gd name="T1" fmla="*/ 0 h 187"/>
                <a:gd name="T2" fmla="*/ 218 w 219"/>
                <a:gd name="T3" fmla="*/ 0 h 187"/>
                <a:gd name="T4" fmla="*/ 0 w 219"/>
                <a:gd name="T5" fmla="*/ 186 h 187"/>
                <a:gd name="T6" fmla="*/ 3 w 219"/>
                <a:gd name="T7" fmla="*/ 64 h 187"/>
                <a:gd name="T8" fmla="*/ 218 w 219"/>
                <a:gd name="T9" fmla="*/ 0 h 187"/>
              </a:gdLst>
              <a:ahLst/>
              <a:cxnLst>
                <a:cxn ang="0">
                  <a:pos x="T0" y="T1"/>
                </a:cxn>
                <a:cxn ang="0">
                  <a:pos x="T2" y="T3"/>
                </a:cxn>
                <a:cxn ang="0">
                  <a:pos x="T4" y="T5"/>
                </a:cxn>
                <a:cxn ang="0">
                  <a:pos x="T6" y="T7"/>
                </a:cxn>
                <a:cxn ang="0">
                  <a:pos x="T8" y="T9"/>
                </a:cxn>
              </a:cxnLst>
              <a:rect l="0" t="0" r="r" b="b"/>
              <a:pathLst>
                <a:path w="219" h="187">
                  <a:moveTo>
                    <a:pt x="218" y="0"/>
                  </a:moveTo>
                  <a:lnTo>
                    <a:pt x="218" y="0"/>
                  </a:lnTo>
                  <a:cubicBezTo>
                    <a:pt x="218" y="0"/>
                    <a:pt x="182" y="135"/>
                    <a:pt x="0" y="186"/>
                  </a:cubicBezTo>
                  <a:lnTo>
                    <a:pt x="3" y="64"/>
                  </a:lnTo>
                  <a:lnTo>
                    <a:pt x="218" y="0"/>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51" name="Freeform 373">
              <a:extLst>
                <a:ext uri="{FF2B5EF4-FFF2-40B4-BE49-F238E27FC236}">
                  <a16:creationId xmlns="" xmlns:a14="http://schemas.microsoft.com/office/drawing/2010/main" xmlns:p14="http://schemas.microsoft.com/office/powerpoint/2010/main" xmlns:a16="http://schemas.microsoft.com/office/drawing/2014/main" id="{AD35122A-C462-4A97-B503-F654DD92EBA6}"/>
                </a:ext>
              </a:extLst>
            </p:cNvPr>
            <p:cNvSpPr>
              <a:spLocks noChangeArrowheads="1"/>
            </p:cNvSpPr>
            <p:nvPr/>
          </p:nvSpPr>
          <p:spPr bwMode="auto">
            <a:xfrm>
              <a:off x="14611160" y="3194258"/>
              <a:ext cx="475251" cy="478130"/>
            </a:xfrm>
            <a:custGeom>
              <a:avLst/>
              <a:gdLst>
                <a:gd name="T0" fmla="*/ 683 w 729"/>
                <a:gd name="T1" fmla="*/ 282 h 730"/>
                <a:gd name="T2" fmla="*/ 683 w 729"/>
                <a:gd name="T3" fmla="*/ 282 h 730"/>
                <a:gd name="T4" fmla="*/ 447 w 729"/>
                <a:gd name="T5" fmla="*/ 683 h 730"/>
                <a:gd name="T6" fmla="*/ 447 w 729"/>
                <a:gd name="T7" fmla="*/ 683 h 730"/>
                <a:gd name="T8" fmla="*/ 46 w 729"/>
                <a:gd name="T9" fmla="*/ 447 h 730"/>
                <a:gd name="T10" fmla="*/ 46 w 729"/>
                <a:gd name="T11" fmla="*/ 447 h 730"/>
                <a:gd name="T12" fmla="*/ 282 w 729"/>
                <a:gd name="T13" fmla="*/ 46 h 730"/>
                <a:gd name="T14" fmla="*/ 282 w 729"/>
                <a:gd name="T15" fmla="*/ 46 h 730"/>
                <a:gd name="T16" fmla="*/ 683 w 729"/>
                <a:gd name="T17" fmla="*/ 28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730">
                  <a:moveTo>
                    <a:pt x="683" y="282"/>
                  </a:moveTo>
                  <a:lnTo>
                    <a:pt x="683" y="282"/>
                  </a:lnTo>
                  <a:cubicBezTo>
                    <a:pt x="728" y="459"/>
                    <a:pt x="623" y="638"/>
                    <a:pt x="447" y="683"/>
                  </a:cubicBezTo>
                  <a:lnTo>
                    <a:pt x="447" y="683"/>
                  </a:lnTo>
                  <a:cubicBezTo>
                    <a:pt x="271" y="729"/>
                    <a:pt x="91" y="624"/>
                    <a:pt x="46" y="447"/>
                  </a:cubicBezTo>
                  <a:lnTo>
                    <a:pt x="46" y="447"/>
                  </a:lnTo>
                  <a:cubicBezTo>
                    <a:pt x="0" y="271"/>
                    <a:pt x="106" y="91"/>
                    <a:pt x="282" y="46"/>
                  </a:cubicBezTo>
                  <a:lnTo>
                    <a:pt x="282" y="46"/>
                  </a:lnTo>
                  <a:cubicBezTo>
                    <a:pt x="458" y="0"/>
                    <a:pt x="637" y="107"/>
                    <a:pt x="683" y="28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52" name="Freeform 374">
              <a:extLst>
                <a:ext uri="{FF2B5EF4-FFF2-40B4-BE49-F238E27FC236}">
                  <a16:creationId xmlns="" xmlns:a14="http://schemas.microsoft.com/office/drawing/2010/main" xmlns:p14="http://schemas.microsoft.com/office/powerpoint/2010/main" xmlns:a16="http://schemas.microsoft.com/office/drawing/2014/main" id="{4B48056A-0270-4928-82CE-680A1E3B8591}"/>
                </a:ext>
              </a:extLst>
            </p:cNvPr>
            <p:cNvSpPr>
              <a:spLocks noChangeArrowheads="1"/>
            </p:cNvSpPr>
            <p:nvPr/>
          </p:nvSpPr>
          <p:spPr bwMode="auto">
            <a:xfrm>
              <a:off x="14616922" y="3390118"/>
              <a:ext cx="282270" cy="103691"/>
            </a:xfrm>
            <a:custGeom>
              <a:avLst/>
              <a:gdLst>
                <a:gd name="T0" fmla="*/ 432 w 433"/>
                <a:gd name="T1" fmla="*/ 79 h 159"/>
                <a:gd name="T2" fmla="*/ 432 w 433"/>
                <a:gd name="T3" fmla="*/ 79 h 159"/>
                <a:gd name="T4" fmla="*/ 125 w 433"/>
                <a:gd name="T5" fmla="*/ 158 h 159"/>
                <a:gd name="T6" fmla="*/ 125 w 433"/>
                <a:gd name="T7" fmla="*/ 158 h 159"/>
                <a:gd name="T8" fmla="*/ 28 w 433"/>
                <a:gd name="T9" fmla="*/ 53 h 159"/>
                <a:gd name="T10" fmla="*/ 400 w 433"/>
                <a:gd name="T11" fmla="*/ 0 h 159"/>
                <a:gd name="T12" fmla="*/ 432 w 433"/>
                <a:gd name="T13" fmla="*/ 79 h 159"/>
              </a:gdLst>
              <a:ahLst/>
              <a:cxnLst>
                <a:cxn ang="0">
                  <a:pos x="T0" y="T1"/>
                </a:cxn>
                <a:cxn ang="0">
                  <a:pos x="T2" y="T3"/>
                </a:cxn>
                <a:cxn ang="0">
                  <a:pos x="T4" y="T5"/>
                </a:cxn>
                <a:cxn ang="0">
                  <a:pos x="T6" y="T7"/>
                </a:cxn>
                <a:cxn ang="0">
                  <a:pos x="T8" y="T9"/>
                </a:cxn>
                <a:cxn ang="0">
                  <a:pos x="T10" y="T11"/>
                </a:cxn>
                <a:cxn ang="0">
                  <a:pos x="T12" y="T13"/>
                </a:cxn>
              </a:cxnLst>
              <a:rect l="0" t="0" r="r" b="b"/>
              <a:pathLst>
                <a:path w="433" h="159">
                  <a:moveTo>
                    <a:pt x="432" y="79"/>
                  </a:moveTo>
                  <a:lnTo>
                    <a:pt x="432" y="79"/>
                  </a:lnTo>
                  <a:cubicBezTo>
                    <a:pt x="432" y="79"/>
                    <a:pt x="251" y="156"/>
                    <a:pt x="125" y="158"/>
                  </a:cubicBezTo>
                  <a:lnTo>
                    <a:pt x="125" y="158"/>
                  </a:lnTo>
                  <a:cubicBezTo>
                    <a:pt x="0" y="158"/>
                    <a:pt x="28" y="53"/>
                    <a:pt x="28" y="53"/>
                  </a:cubicBezTo>
                  <a:lnTo>
                    <a:pt x="400" y="0"/>
                  </a:lnTo>
                  <a:lnTo>
                    <a:pt x="432" y="79"/>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53" name="Freeform 375">
              <a:extLst>
                <a:ext uri="{FF2B5EF4-FFF2-40B4-BE49-F238E27FC236}">
                  <a16:creationId xmlns="" xmlns:a14="http://schemas.microsoft.com/office/drawing/2010/main" xmlns:p14="http://schemas.microsoft.com/office/powerpoint/2010/main" xmlns:a16="http://schemas.microsoft.com/office/drawing/2014/main" id="{CEBE9A07-2DE4-4223-BE58-3161BDA8B98B}"/>
                </a:ext>
              </a:extLst>
            </p:cNvPr>
            <p:cNvSpPr>
              <a:spLocks noChangeArrowheads="1"/>
            </p:cNvSpPr>
            <p:nvPr/>
          </p:nvSpPr>
          <p:spPr bwMode="auto">
            <a:xfrm>
              <a:off x="14501709" y="3038722"/>
              <a:ext cx="668230" cy="532855"/>
            </a:xfrm>
            <a:custGeom>
              <a:avLst/>
              <a:gdLst>
                <a:gd name="T0" fmla="*/ 263 w 1024"/>
                <a:gd name="T1" fmla="*/ 637 h 815"/>
                <a:gd name="T2" fmla="*/ 263 w 1024"/>
                <a:gd name="T3" fmla="*/ 637 h 815"/>
                <a:gd name="T4" fmla="*/ 559 w 1024"/>
                <a:gd name="T5" fmla="*/ 597 h 815"/>
                <a:gd name="T6" fmla="*/ 559 w 1024"/>
                <a:gd name="T7" fmla="*/ 597 h 815"/>
                <a:gd name="T8" fmla="*/ 643 w 1024"/>
                <a:gd name="T9" fmla="*/ 647 h 815"/>
                <a:gd name="T10" fmla="*/ 643 w 1024"/>
                <a:gd name="T11" fmla="*/ 647 h 815"/>
                <a:gd name="T12" fmla="*/ 668 w 1024"/>
                <a:gd name="T13" fmla="*/ 665 h 815"/>
                <a:gd name="T14" fmla="*/ 668 w 1024"/>
                <a:gd name="T15" fmla="*/ 665 h 815"/>
                <a:gd name="T16" fmla="*/ 781 w 1024"/>
                <a:gd name="T17" fmla="*/ 567 h 815"/>
                <a:gd name="T18" fmla="*/ 781 w 1024"/>
                <a:gd name="T19" fmla="*/ 567 h 815"/>
                <a:gd name="T20" fmla="*/ 822 w 1024"/>
                <a:gd name="T21" fmla="*/ 661 h 815"/>
                <a:gd name="T22" fmla="*/ 822 w 1024"/>
                <a:gd name="T23" fmla="*/ 661 h 815"/>
                <a:gd name="T24" fmla="*/ 813 w 1024"/>
                <a:gd name="T25" fmla="*/ 804 h 815"/>
                <a:gd name="T26" fmla="*/ 813 w 1024"/>
                <a:gd name="T27" fmla="*/ 804 h 815"/>
                <a:gd name="T28" fmla="*/ 854 w 1024"/>
                <a:gd name="T29" fmla="*/ 333 h 815"/>
                <a:gd name="T30" fmla="*/ 854 w 1024"/>
                <a:gd name="T31" fmla="*/ 333 h 815"/>
                <a:gd name="T32" fmla="*/ 191 w 1024"/>
                <a:gd name="T33" fmla="*/ 247 h 815"/>
                <a:gd name="T34" fmla="*/ 191 w 1024"/>
                <a:gd name="T35" fmla="*/ 247 h 815"/>
                <a:gd name="T36" fmla="*/ 63 w 1024"/>
                <a:gd name="T37" fmla="*/ 254 h 815"/>
                <a:gd name="T38" fmla="*/ 63 w 1024"/>
                <a:gd name="T39" fmla="*/ 254 h 815"/>
                <a:gd name="T40" fmla="*/ 263 w 1024"/>
                <a:gd name="T41" fmla="*/ 6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4" h="815">
                  <a:moveTo>
                    <a:pt x="263" y="637"/>
                  </a:moveTo>
                  <a:lnTo>
                    <a:pt x="263" y="637"/>
                  </a:lnTo>
                  <a:cubicBezTo>
                    <a:pt x="263" y="637"/>
                    <a:pt x="421" y="569"/>
                    <a:pt x="559" y="597"/>
                  </a:cubicBezTo>
                  <a:lnTo>
                    <a:pt x="559" y="597"/>
                  </a:lnTo>
                  <a:cubicBezTo>
                    <a:pt x="592" y="604"/>
                    <a:pt x="622" y="621"/>
                    <a:pt x="643" y="647"/>
                  </a:cubicBezTo>
                  <a:lnTo>
                    <a:pt x="643" y="647"/>
                  </a:lnTo>
                  <a:cubicBezTo>
                    <a:pt x="650" y="655"/>
                    <a:pt x="658" y="663"/>
                    <a:pt x="668" y="665"/>
                  </a:cubicBezTo>
                  <a:lnTo>
                    <a:pt x="668" y="665"/>
                  </a:lnTo>
                  <a:cubicBezTo>
                    <a:pt x="693" y="671"/>
                    <a:pt x="733" y="569"/>
                    <a:pt x="781" y="567"/>
                  </a:cubicBezTo>
                  <a:lnTo>
                    <a:pt x="781" y="567"/>
                  </a:lnTo>
                  <a:cubicBezTo>
                    <a:pt x="829" y="564"/>
                    <a:pt x="860" y="598"/>
                    <a:pt x="822" y="661"/>
                  </a:cubicBezTo>
                  <a:lnTo>
                    <a:pt x="822" y="661"/>
                  </a:lnTo>
                  <a:cubicBezTo>
                    <a:pt x="782" y="723"/>
                    <a:pt x="795" y="794"/>
                    <a:pt x="813" y="804"/>
                  </a:cubicBezTo>
                  <a:lnTo>
                    <a:pt x="813" y="804"/>
                  </a:lnTo>
                  <a:cubicBezTo>
                    <a:pt x="832" y="814"/>
                    <a:pt x="1023" y="668"/>
                    <a:pt x="854" y="333"/>
                  </a:cubicBezTo>
                  <a:lnTo>
                    <a:pt x="854" y="333"/>
                  </a:lnTo>
                  <a:cubicBezTo>
                    <a:pt x="685" y="0"/>
                    <a:pt x="257" y="180"/>
                    <a:pt x="191" y="247"/>
                  </a:cubicBezTo>
                  <a:lnTo>
                    <a:pt x="191" y="247"/>
                  </a:lnTo>
                  <a:cubicBezTo>
                    <a:pt x="191" y="247"/>
                    <a:pt x="121" y="308"/>
                    <a:pt x="63" y="254"/>
                  </a:cubicBezTo>
                  <a:lnTo>
                    <a:pt x="63" y="254"/>
                  </a:lnTo>
                  <a:cubicBezTo>
                    <a:pt x="63" y="254"/>
                    <a:pt x="0" y="733"/>
                    <a:pt x="263" y="637"/>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154" name="Freeform 148">
              <a:extLst>
                <a:ext uri="{FF2B5EF4-FFF2-40B4-BE49-F238E27FC236}">
                  <a16:creationId xmlns="" xmlns:a14="http://schemas.microsoft.com/office/drawing/2010/main" xmlns:p14="http://schemas.microsoft.com/office/powerpoint/2010/main" xmlns:a16="http://schemas.microsoft.com/office/drawing/2014/main" id="{92CB3AB6-8CDE-41FB-BB92-8E855A7AFC2C}"/>
                </a:ext>
              </a:extLst>
            </p:cNvPr>
            <p:cNvSpPr>
              <a:spLocks noChangeArrowheads="1"/>
            </p:cNvSpPr>
            <p:nvPr/>
          </p:nvSpPr>
          <p:spPr bwMode="auto">
            <a:xfrm>
              <a:off x="14575225" y="4262849"/>
              <a:ext cx="689113" cy="782809"/>
            </a:xfrm>
            <a:custGeom>
              <a:avLst/>
              <a:gdLst>
                <a:gd name="connsiteX0" fmla="*/ 689113 w 689113"/>
                <a:gd name="connsiteY0" fmla="*/ 0 h 782809"/>
                <a:gd name="connsiteX1" fmla="*/ 658404 w 689113"/>
                <a:gd name="connsiteY1" fmla="*/ 316278 h 782809"/>
                <a:gd name="connsiteX2" fmla="*/ 621815 w 689113"/>
                <a:gd name="connsiteY2" fmla="*/ 380318 h 782809"/>
                <a:gd name="connsiteX3" fmla="*/ 178254 w 689113"/>
                <a:gd name="connsiteY3" fmla="*/ 670407 h 782809"/>
                <a:gd name="connsiteX4" fmla="*/ 179296 w 689113"/>
                <a:gd name="connsiteY4" fmla="*/ 671987 h 782809"/>
                <a:gd name="connsiteX5" fmla="*/ 170145 w 689113"/>
                <a:gd name="connsiteY5" fmla="*/ 690386 h 782809"/>
                <a:gd name="connsiteX6" fmla="*/ 125041 w 689113"/>
                <a:gd name="connsiteY6" fmla="*/ 740983 h 782809"/>
                <a:gd name="connsiteX7" fmla="*/ 70785 w 689113"/>
                <a:gd name="connsiteY7" fmla="*/ 774495 h 782809"/>
                <a:gd name="connsiteX8" fmla="*/ 15875 w 689113"/>
                <a:gd name="connsiteY8" fmla="*/ 775810 h 782809"/>
                <a:gd name="connsiteX9" fmla="*/ 13914 w 689113"/>
                <a:gd name="connsiteY9" fmla="*/ 774495 h 782809"/>
                <a:gd name="connsiteX10" fmla="*/ 9338 w 689113"/>
                <a:gd name="connsiteY10" fmla="*/ 723898 h 782809"/>
                <a:gd name="connsiteX11" fmla="*/ 66209 w 689113"/>
                <a:gd name="connsiteY11" fmla="*/ 666073 h 782809"/>
                <a:gd name="connsiteX12" fmla="*/ 25027 w 689113"/>
                <a:gd name="connsiteY12" fmla="*/ 680530 h 782809"/>
                <a:gd name="connsiteX13" fmla="*/ 84512 w 689113"/>
                <a:gd name="connsiteY13" fmla="*/ 637161 h 782809"/>
                <a:gd name="connsiteX14" fmla="*/ 135990 w 689113"/>
                <a:gd name="connsiteY14" fmla="*/ 617017 h 782809"/>
                <a:gd name="connsiteX15" fmla="*/ 140526 w 689113"/>
                <a:gd name="connsiteY15" fmla="*/ 613656 h 782809"/>
                <a:gd name="connsiteX16" fmla="*/ 139627 w 689113"/>
                <a:gd name="connsiteY16" fmla="*/ 612299 h 782809"/>
                <a:gd name="connsiteX17" fmla="*/ 476113 w 689113"/>
                <a:gd name="connsiteY17" fmla="*/ 305823 h 782809"/>
                <a:gd name="connsiteX18" fmla="*/ 497675 w 689113"/>
                <a:gd name="connsiteY18" fmla="*/ 256813 h 782809"/>
                <a:gd name="connsiteX19" fmla="*/ 497675 w 689113"/>
                <a:gd name="connsiteY19" fmla="*/ 92793 h 7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9113" h="782809">
                  <a:moveTo>
                    <a:pt x="689113" y="0"/>
                  </a:moveTo>
                  <a:lnTo>
                    <a:pt x="658404" y="316278"/>
                  </a:lnTo>
                  <a:cubicBezTo>
                    <a:pt x="656444" y="341764"/>
                    <a:pt x="642723" y="365289"/>
                    <a:pt x="621815" y="380318"/>
                  </a:cubicBezTo>
                  <a:lnTo>
                    <a:pt x="178254" y="670407"/>
                  </a:lnTo>
                  <a:lnTo>
                    <a:pt x="179296" y="671987"/>
                  </a:lnTo>
                  <a:lnTo>
                    <a:pt x="170145" y="690386"/>
                  </a:lnTo>
                  <a:cubicBezTo>
                    <a:pt x="160339" y="710756"/>
                    <a:pt x="144651" y="729155"/>
                    <a:pt x="125041" y="740983"/>
                  </a:cubicBezTo>
                  <a:lnTo>
                    <a:pt x="70785" y="774495"/>
                  </a:lnTo>
                  <a:cubicBezTo>
                    <a:pt x="54443" y="785009"/>
                    <a:pt x="32871" y="785666"/>
                    <a:pt x="15875" y="775810"/>
                  </a:cubicBezTo>
                  <a:cubicBezTo>
                    <a:pt x="15222" y="775152"/>
                    <a:pt x="14568" y="775152"/>
                    <a:pt x="13914" y="774495"/>
                  </a:cubicBezTo>
                  <a:cubicBezTo>
                    <a:pt x="-3082" y="763325"/>
                    <a:pt x="-4389" y="739012"/>
                    <a:pt x="9338" y="723898"/>
                  </a:cubicBezTo>
                  <a:lnTo>
                    <a:pt x="66209" y="666073"/>
                  </a:lnTo>
                  <a:cubicBezTo>
                    <a:pt x="66209" y="666073"/>
                    <a:pt x="34178" y="690386"/>
                    <a:pt x="25027" y="680530"/>
                  </a:cubicBezTo>
                  <a:cubicBezTo>
                    <a:pt x="18490" y="673959"/>
                    <a:pt x="55750" y="637818"/>
                    <a:pt x="84512" y="637161"/>
                  </a:cubicBezTo>
                  <a:cubicBezTo>
                    <a:pt x="106084" y="636175"/>
                    <a:pt x="126920" y="623362"/>
                    <a:pt x="135990" y="617017"/>
                  </a:cubicBezTo>
                  <a:lnTo>
                    <a:pt x="140526" y="613656"/>
                  </a:lnTo>
                  <a:lnTo>
                    <a:pt x="139627" y="612299"/>
                  </a:lnTo>
                  <a:lnTo>
                    <a:pt x="476113" y="305823"/>
                  </a:lnTo>
                  <a:cubicBezTo>
                    <a:pt x="489834" y="292754"/>
                    <a:pt x="497675" y="275110"/>
                    <a:pt x="497675" y="256813"/>
                  </a:cubicBezTo>
                  <a:lnTo>
                    <a:pt x="497675" y="92793"/>
                  </a:ln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Lato Light" panose="020F0502020204030203" pitchFamily="34" charset="0"/>
              </a:endParaRPr>
            </a:p>
          </p:txBody>
        </p:sp>
        <p:sp>
          <p:nvSpPr>
            <p:cNvPr id="155" name="Freeform 377">
              <a:extLst>
                <a:ext uri="{FF2B5EF4-FFF2-40B4-BE49-F238E27FC236}">
                  <a16:creationId xmlns="" xmlns:a14="http://schemas.microsoft.com/office/drawing/2010/main" xmlns:p14="http://schemas.microsoft.com/office/powerpoint/2010/main" xmlns:a16="http://schemas.microsoft.com/office/drawing/2014/main" id="{E94F0B2C-0D9F-4896-B4FB-66C4A4834FCF}"/>
                </a:ext>
              </a:extLst>
            </p:cNvPr>
            <p:cNvSpPr>
              <a:spLocks noChangeArrowheads="1"/>
            </p:cNvSpPr>
            <p:nvPr/>
          </p:nvSpPr>
          <p:spPr bwMode="auto">
            <a:xfrm>
              <a:off x="14974078" y="3830803"/>
              <a:ext cx="371560" cy="613505"/>
            </a:xfrm>
            <a:custGeom>
              <a:avLst/>
              <a:gdLst>
                <a:gd name="T0" fmla="*/ 355 w 570"/>
                <a:gd name="T1" fmla="*/ 0 h 941"/>
                <a:gd name="T2" fmla="*/ 355 w 570"/>
                <a:gd name="T3" fmla="*/ 0 h 941"/>
                <a:gd name="T4" fmla="*/ 569 w 570"/>
                <a:gd name="T5" fmla="*/ 853 h 941"/>
                <a:gd name="T6" fmla="*/ 569 w 570"/>
                <a:gd name="T7" fmla="*/ 853 h 941"/>
                <a:gd name="T8" fmla="*/ 151 w 570"/>
                <a:gd name="T9" fmla="*/ 890 h 941"/>
                <a:gd name="T10" fmla="*/ 151 w 570"/>
                <a:gd name="T11" fmla="*/ 890 h 941"/>
                <a:gd name="T12" fmla="*/ 355 w 570"/>
                <a:gd name="T13" fmla="*/ 0 h 941"/>
              </a:gdLst>
              <a:ahLst/>
              <a:cxnLst>
                <a:cxn ang="0">
                  <a:pos x="T0" y="T1"/>
                </a:cxn>
                <a:cxn ang="0">
                  <a:pos x="T2" y="T3"/>
                </a:cxn>
                <a:cxn ang="0">
                  <a:pos x="T4" y="T5"/>
                </a:cxn>
                <a:cxn ang="0">
                  <a:pos x="T6" y="T7"/>
                </a:cxn>
                <a:cxn ang="0">
                  <a:pos x="T8" y="T9"/>
                </a:cxn>
                <a:cxn ang="0">
                  <a:pos x="T10" y="T11"/>
                </a:cxn>
                <a:cxn ang="0">
                  <a:pos x="T12" y="T13"/>
                </a:cxn>
              </a:cxnLst>
              <a:rect l="0" t="0" r="r" b="b"/>
              <a:pathLst>
                <a:path w="570" h="941">
                  <a:moveTo>
                    <a:pt x="355" y="0"/>
                  </a:moveTo>
                  <a:lnTo>
                    <a:pt x="355" y="0"/>
                  </a:lnTo>
                  <a:cubicBezTo>
                    <a:pt x="355" y="0"/>
                    <a:pt x="511" y="235"/>
                    <a:pt x="569" y="853"/>
                  </a:cubicBezTo>
                  <a:lnTo>
                    <a:pt x="569" y="853"/>
                  </a:lnTo>
                  <a:cubicBezTo>
                    <a:pt x="569" y="853"/>
                    <a:pt x="303" y="940"/>
                    <a:pt x="151" y="890"/>
                  </a:cubicBezTo>
                  <a:lnTo>
                    <a:pt x="151" y="890"/>
                  </a:lnTo>
                  <a:cubicBezTo>
                    <a:pt x="0" y="842"/>
                    <a:pt x="355" y="0"/>
                    <a:pt x="355" y="0"/>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56" name="Freeform 386">
              <a:extLst>
                <a:ext uri="{FF2B5EF4-FFF2-40B4-BE49-F238E27FC236}">
                  <a16:creationId xmlns="" xmlns:a14="http://schemas.microsoft.com/office/drawing/2010/main" xmlns:p14="http://schemas.microsoft.com/office/powerpoint/2010/main" xmlns:a16="http://schemas.microsoft.com/office/drawing/2014/main" id="{4480576A-7DBA-4B43-A5FF-625C6812C7C2}"/>
                </a:ext>
              </a:extLst>
            </p:cNvPr>
            <p:cNvSpPr>
              <a:spLocks noChangeArrowheads="1"/>
            </p:cNvSpPr>
            <p:nvPr/>
          </p:nvSpPr>
          <p:spPr bwMode="auto">
            <a:xfrm>
              <a:off x="14337532" y="4041066"/>
              <a:ext cx="218903" cy="711434"/>
            </a:xfrm>
            <a:custGeom>
              <a:avLst/>
              <a:gdLst>
                <a:gd name="T0" fmla="*/ 336 w 337"/>
                <a:gd name="T1" fmla="*/ 173 h 1089"/>
                <a:gd name="T2" fmla="*/ 247 w 337"/>
                <a:gd name="T3" fmla="*/ 349 h 1089"/>
                <a:gd name="T4" fmla="*/ 247 w 337"/>
                <a:gd name="T5" fmla="*/ 349 h 1089"/>
                <a:gd name="T6" fmla="*/ 211 w 337"/>
                <a:gd name="T7" fmla="*/ 484 h 1089"/>
                <a:gd name="T8" fmla="*/ 172 w 337"/>
                <a:gd name="T9" fmla="*/ 1088 h 1089"/>
                <a:gd name="T10" fmla="*/ 54 w 337"/>
                <a:gd name="T11" fmla="*/ 1085 h 1089"/>
                <a:gd name="T12" fmla="*/ 1 w 337"/>
                <a:gd name="T13" fmla="*/ 406 h 1089"/>
                <a:gd name="T14" fmla="*/ 1 w 337"/>
                <a:gd name="T15" fmla="*/ 406 h 1089"/>
                <a:gd name="T16" fmla="*/ 5 w 337"/>
                <a:gd name="T17" fmla="*/ 343 h 1089"/>
                <a:gd name="T18" fmla="*/ 65 w 337"/>
                <a:gd name="T19" fmla="*/ 0 h 1089"/>
                <a:gd name="T20" fmla="*/ 336 w 337"/>
                <a:gd name="T21" fmla="*/ 17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1089">
                  <a:moveTo>
                    <a:pt x="336" y="173"/>
                  </a:moveTo>
                  <a:lnTo>
                    <a:pt x="247" y="349"/>
                  </a:lnTo>
                  <a:lnTo>
                    <a:pt x="247" y="349"/>
                  </a:lnTo>
                  <a:cubicBezTo>
                    <a:pt x="226" y="391"/>
                    <a:pt x="214" y="437"/>
                    <a:pt x="211" y="484"/>
                  </a:cubicBezTo>
                  <a:lnTo>
                    <a:pt x="172" y="1088"/>
                  </a:lnTo>
                  <a:lnTo>
                    <a:pt x="54" y="1085"/>
                  </a:lnTo>
                  <a:lnTo>
                    <a:pt x="1" y="406"/>
                  </a:lnTo>
                  <a:lnTo>
                    <a:pt x="1" y="406"/>
                  </a:lnTo>
                  <a:cubicBezTo>
                    <a:pt x="0" y="386"/>
                    <a:pt x="1" y="365"/>
                    <a:pt x="5" y="343"/>
                  </a:cubicBezTo>
                  <a:lnTo>
                    <a:pt x="65" y="0"/>
                  </a:lnTo>
                  <a:lnTo>
                    <a:pt x="336" y="173"/>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grpSp>
          <p:nvGrpSpPr>
            <p:cNvPr id="157" name="Group 151">
              <a:extLst>
                <a:ext uri="{FF2B5EF4-FFF2-40B4-BE49-F238E27FC236}">
                  <a16:creationId xmlns="" xmlns:a14="http://schemas.microsoft.com/office/drawing/2010/main" xmlns:p14="http://schemas.microsoft.com/office/powerpoint/2010/main" xmlns:a16="http://schemas.microsoft.com/office/drawing/2014/main" id="{D2D9A5E8-3B94-4321-8280-919B726440D6}"/>
                </a:ext>
              </a:extLst>
            </p:cNvPr>
            <p:cNvGrpSpPr/>
            <p:nvPr/>
          </p:nvGrpSpPr>
          <p:grpSpPr>
            <a:xfrm>
              <a:off x="13914127" y="4516315"/>
              <a:ext cx="1059951" cy="861212"/>
              <a:chOff x="13914127" y="4516315"/>
              <a:chExt cx="1059951" cy="861212"/>
            </a:xfrm>
          </p:grpSpPr>
          <p:sp>
            <p:nvSpPr>
              <p:cNvPr id="244" name="Freeform 379">
                <a:extLst>
                  <a:ext uri="{FF2B5EF4-FFF2-40B4-BE49-F238E27FC236}">
                    <a16:creationId xmlns="" xmlns:a14="http://schemas.microsoft.com/office/drawing/2010/main" xmlns:p14="http://schemas.microsoft.com/office/powerpoint/2010/main" xmlns:a16="http://schemas.microsoft.com/office/drawing/2014/main" id="{94ED69A4-F02F-460F-99B8-530F4CE3C3FF}"/>
                  </a:ext>
                </a:extLst>
              </p:cNvPr>
              <p:cNvSpPr>
                <a:spLocks noChangeArrowheads="1"/>
              </p:cNvSpPr>
              <p:nvPr/>
            </p:nvSpPr>
            <p:spPr bwMode="auto">
              <a:xfrm>
                <a:off x="13968854" y="4792825"/>
                <a:ext cx="999464" cy="584702"/>
              </a:xfrm>
              <a:custGeom>
                <a:avLst/>
                <a:gdLst>
                  <a:gd name="T0" fmla="*/ 1529 w 1531"/>
                  <a:gd name="T1" fmla="*/ 452 h 896"/>
                  <a:gd name="T2" fmla="*/ 1416 w 1531"/>
                  <a:gd name="T3" fmla="*/ 438 h 896"/>
                  <a:gd name="T4" fmla="*/ 681 w 1531"/>
                  <a:gd name="T5" fmla="*/ 13 h 896"/>
                  <a:gd name="T6" fmla="*/ 681 w 1531"/>
                  <a:gd name="T7" fmla="*/ 13 h 896"/>
                  <a:gd name="T8" fmla="*/ 589 w 1531"/>
                  <a:gd name="T9" fmla="*/ 18 h 896"/>
                  <a:gd name="T10" fmla="*/ 70 w 1531"/>
                  <a:gd name="T11" fmla="*/ 318 h 896"/>
                  <a:gd name="T12" fmla="*/ 1 w 1531"/>
                  <a:gd name="T13" fmla="*/ 308 h 896"/>
                  <a:gd name="T14" fmla="*/ 1 w 1531"/>
                  <a:gd name="T15" fmla="*/ 377 h 896"/>
                  <a:gd name="T16" fmla="*/ 1 w 1531"/>
                  <a:gd name="T17" fmla="*/ 377 h 896"/>
                  <a:gd name="T18" fmla="*/ 1 w 1531"/>
                  <a:gd name="T19" fmla="*/ 377 h 896"/>
                  <a:gd name="T20" fmla="*/ 17 w 1531"/>
                  <a:gd name="T21" fmla="*/ 401 h 896"/>
                  <a:gd name="T22" fmla="*/ 848 w 1531"/>
                  <a:gd name="T23" fmla="*/ 882 h 896"/>
                  <a:gd name="T24" fmla="*/ 848 w 1531"/>
                  <a:gd name="T25" fmla="*/ 882 h 896"/>
                  <a:gd name="T26" fmla="*/ 940 w 1531"/>
                  <a:gd name="T27" fmla="*/ 878 h 896"/>
                  <a:gd name="T28" fmla="*/ 1507 w 1531"/>
                  <a:gd name="T29" fmla="*/ 551 h 896"/>
                  <a:gd name="T30" fmla="*/ 1507 w 1531"/>
                  <a:gd name="T31" fmla="*/ 551 h 896"/>
                  <a:gd name="T32" fmla="*/ 1529 w 1531"/>
                  <a:gd name="T33" fmla="*/ 520 h 896"/>
                  <a:gd name="T34" fmla="*/ 1529 w 1531"/>
                  <a:gd name="T35" fmla="*/ 45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1" h="896">
                    <a:moveTo>
                      <a:pt x="1529" y="452"/>
                    </a:moveTo>
                    <a:lnTo>
                      <a:pt x="1416" y="438"/>
                    </a:lnTo>
                    <a:lnTo>
                      <a:pt x="681" y="13"/>
                    </a:lnTo>
                    <a:lnTo>
                      <a:pt x="681" y="13"/>
                    </a:lnTo>
                    <a:cubicBezTo>
                      <a:pt x="658" y="0"/>
                      <a:pt x="617" y="2"/>
                      <a:pt x="589" y="18"/>
                    </a:cubicBezTo>
                    <a:lnTo>
                      <a:pt x="70" y="318"/>
                    </a:lnTo>
                    <a:lnTo>
                      <a:pt x="1" y="308"/>
                    </a:lnTo>
                    <a:lnTo>
                      <a:pt x="1" y="377"/>
                    </a:lnTo>
                    <a:lnTo>
                      <a:pt x="1" y="377"/>
                    </a:lnTo>
                    <a:lnTo>
                      <a:pt x="1" y="377"/>
                    </a:lnTo>
                    <a:cubicBezTo>
                      <a:pt x="0" y="386"/>
                      <a:pt x="5" y="395"/>
                      <a:pt x="17" y="401"/>
                    </a:cubicBezTo>
                    <a:lnTo>
                      <a:pt x="848" y="882"/>
                    </a:lnTo>
                    <a:lnTo>
                      <a:pt x="848" y="882"/>
                    </a:lnTo>
                    <a:cubicBezTo>
                      <a:pt x="872" y="895"/>
                      <a:pt x="913" y="893"/>
                      <a:pt x="940" y="878"/>
                    </a:cubicBezTo>
                    <a:lnTo>
                      <a:pt x="1507" y="551"/>
                    </a:lnTo>
                    <a:lnTo>
                      <a:pt x="1507" y="551"/>
                    </a:lnTo>
                    <a:cubicBezTo>
                      <a:pt x="1522" y="542"/>
                      <a:pt x="1530" y="530"/>
                      <a:pt x="1529" y="520"/>
                    </a:cubicBezTo>
                    <a:lnTo>
                      <a:pt x="1529" y="452"/>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5" name="Freeform 380">
                <a:extLst>
                  <a:ext uri="{FF2B5EF4-FFF2-40B4-BE49-F238E27FC236}">
                    <a16:creationId xmlns="" xmlns:a14="http://schemas.microsoft.com/office/drawing/2010/main" xmlns:p14="http://schemas.microsoft.com/office/powerpoint/2010/main" xmlns:a16="http://schemas.microsoft.com/office/drawing/2014/main" id="{930C6CE2-2B35-43B5-8A5C-DD2AC710CA60}"/>
                  </a:ext>
                </a:extLst>
              </p:cNvPr>
              <p:cNvSpPr>
                <a:spLocks noChangeArrowheads="1"/>
              </p:cNvSpPr>
              <p:nvPr/>
            </p:nvSpPr>
            <p:spPr bwMode="auto">
              <a:xfrm>
                <a:off x="13968855" y="4893635"/>
                <a:ext cx="639427" cy="483891"/>
              </a:xfrm>
              <a:custGeom>
                <a:avLst/>
                <a:gdLst>
                  <a:gd name="T0" fmla="*/ 977 w 978"/>
                  <a:gd name="T1" fmla="*/ 31 h 739"/>
                  <a:gd name="T2" fmla="*/ 925 w 978"/>
                  <a:gd name="T3" fmla="*/ 0 h 739"/>
                  <a:gd name="T4" fmla="*/ 352 w 978"/>
                  <a:gd name="T5" fmla="*/ 0 h 739"/>
                  <a:gd name="T6" fmla="*/ 70 w 978"/>
                  <a:gd name="T7" fmla="*/ 164 h 739"/>
                  <a:gd name="T8" fmla="*/ 1 w 978"/>
                  <a:gd name="T9" fmla="*/ 154 h 739"/>
                  <a:gd name="T10" fmla="*/ 1 w 978"/>
                  <a:gd name="T11" fmla="*/ 223 h 739"/>
                  <a:gd name="T12" fmla="*/ 1 w 978"/>
                  <a:gd name="T13" fmla="*/ 223 h 739"/>
                  <a:gd name="T14" fmla="*/ 1 w 978"/>
                  <a:gd name="T15" fmla="*/ 223 h 739"/>
                  <a:gd name="T16" fmla="*/ 17 w 978"/>
                  <a:gd name="T17" fmla="*/ 247 h 739"/>
                  <a:gd name="T18" fmla="*/ 848 w 978"/>
                  <a:gd name="T19" fmla="*/ 728 h 739"/>
                  <a:gd name="T20" fmla="*/ 848 w 978"/>
                  <a:gd name="T21" fmla="*/ 728 h 739"/>
                  <a:gd name="T22" fmla="*/ 896 w 978"/>
                  <a:gd name="T23" fmla="*/ 737 h 739"/>
                  <a:gd name="T24" fmla="*/ 977 w 978"/>
                  <a:gd name="T25" fmla="*/ 3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8" h="739">
                    <a:moveTo>
                      <a:pt x="977" y="31"/>
                    </a:moveTo>
                    <a:lnTo>
                      <a:pt x="925" y="0"/>
                    </a:lnTo>
                    <a:lnTo>
                      <a:pt x="352" y="0"/>
                    </a:lnTo>
                    <a:lnTo>
                      <a:pt x="70" y="164"/>
                    </a:lnTo>
                    <a:lnTo>
                      <a:pt x="1" y="154"/>
                    </a:lnTo>
                    <a:lnTo>
                      <a:pt x="1" y="223"/>
                    </a:lnTo>
                    <a:lnTo>
                      <a:pt x="1" y="223"/>
                    </a:lnTo>
                    <a:lnTo>
                      <a:pt x="1" y="223"/>
                    </a:lnTo>
                    <a:cubicBezTo>
                      <a:pt x="0" y="232"/>
                      <a:pt x="5" y="241"/>
                      <a:pt x="17" y="247"/>
                    </a:cubicBezTo>
                    <a:lnTo>
                      <a:pt x="848" y="728"/>
                    </a:lnTo>
                    <a:lnTo>
                      <a:pt x="848" y="728"/>
                    </a:lnTo>
                    <a:cubicBezTo>
                      <a:pt x="861" y="735"/>
                      <a:pt x="878" y="738"/>
                      <a:pt x="896" y="737"/>
                    </a:cubicBezTo>
                    <a:lnTo>
                      <a:pt x="977" y="31"/>
                    </a:ln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6" name="Freeform 381">
                <a:extLst>
                  <a:ext uri="{FF2B5EF4-FFF2-40B4-BE49-F238E27FC236}">
                    <a16:creationId xmlns="" xmlns:a14="http://schemas.microsoft.com/office/drawing/2010/main" xmlns:p14="http://schemas.microsoft.com/office/powerpoint/2010/main" xmlns:a16="http://schemas.microsoft.com/office/drawing/2014/main" id="{596EA8DA-3074-4A5B-AF28-1A2F19F2EF1C}"/>
                  </a:ext>
                </a:extLst>
              </p:cNvPr>
              <p:cNvSpPr>
                <a:spLocks noChangeArrowheads="1"/>
              </p:cNvSpPr>
              <p:nvPr/>
            </p:nvSpPr>
            <p:spPr bwMode="auto">
              <a:xfrm>
                <a:off x="13968854" y="4994446"/>
                <a:ext cx="20161" cy="66248"/>
              </a:xfrm>
              <a:custGeom>
                <a:avLst/>
                <a:gdLst>
                  <a:gd name="T0" fmla="*/ 31 w 32"/>
                  <a:gd name="T1" fmla="*/ 5 h 102"/>
                  <a:gd name="T2" fmla="*/ 1 w 32"/>
                  <a:gd name="T3" fmla="*/ 0 h 102"/>
                  <a:gd name="T4" fmla="*/ 1 w 32"/>
                  <a:gd name="T5" fmla="*/ 69 h 102"/>
                  <a:gd name="T6" fmla="*/ 1 w 32"/>
                  <a:gd name="T7" fmla="*/ 69 h 102"/>
                  <a:gd name="T8" fmla="*/ 1 w 32"/>
                  <a:gd name="T9" fmla="*/ 69 h 102"/>
                  <a:gd name="T10" fmla="*/ 17 w 32"/>
                  <a:gd name="T11" fmla="*/ 93 h 102"/>
                  <a:gd name="T12" fmla="*/ 31 w 32"/>
                  <a:gd name="T13" fmla="*/ 101 h 102"/>
                  <a:gd name="T14" fmla="*/ 31 w 32"/>
                  <a:gd name="T15" fmla="*/ 5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2">
                    <a:moveTo>
                      <a:pt x="31" y="5"/>
                    </a:moveTo>
                    <a:lnTo>
                      <a:pt x="1" y="0"/>
                    </a:lnTo>
                    <a:lnTo>
                      <a:pt x="1" y="69"/>
                    </a:lnTo>
                    <a:lnTo>
                      <a:pt x="1" y="69"/>
                    </a:lnTo>
                    <a:lnTo>
                      <a:pt x="1" y="69"/>
                    </a:lnTo>
                    <a:cubicBezTo>
                      <a:pt x="0" y="78"/>
                      <a:pt x="5" y="87"/>
                      <a:pt x="17" y="93"/>
                    </a:cubicBezTo>
                    <a:lnTo>
                      <a:pt x="31" y="101"/>
                    </a:lnTo>
                    <a:lnTo>
                      <a:pt x="31" y="5"/>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7" name="Freeform 383">
                <a:extLst>
                  <a:ext uri="{FF2B5EF4-FFF2-40B4-BE49-F238E27FC236}">
                    <a16:creationId xmlns="" xmlns:a14="http://schemas.microsoft.com/office/drawing/2010/main" xmlns:p14="http://schemas.microsoft.com/office/powerpoint/2010/main" xmlns:a16="http://schemas.microsoft.com/office/drawing/2014/main" id="{AAD02F87-BFE6-4B6C-BA56-150564BE28CF}"/>
                  </a:ext>
                </a:extLst>
              </p:cNvPr>
              <p:cNvSpPr>
                <a:spLocks noChangeArrowheads="1"/>
              </p:cNvSpPr>
              <p:nvPr/>
            </p:nvSpPr>
            <p:spPr bwMode="auto">
              <a:xfrm>
                <a:off x="13963093" y="4749621"/>
                <a:ext cx="1010985" cy="581821"/>
              </a:xfrm>
              <a:custGeom>
                <a:avLst/>
                <a:gdLst>
                  <a:gd name="T0" fmla="*/ 856 w 1546"/>
                  <a:gd name="T1" fmla="*/ 877 h 892"/>
                  <a:gd name="T2" fmla="*/ 25 w 1546"/>
                  <a:gd name="T3" fmla="*/ 397 h 892"/>
                  <a:gd name="T4" fmla="*/ 25 w 1546"/>
                  <a:gd name="T5" fmla="*/ 397 h 892"/>
                  <a:gd name="T6" fmla="*/ 31 w 1546"/>
                  <a:gd name="T7" fmla="*/ 344 h 892"/>
                  <a:gd name="T8" fmla="*/ 597 w 1546"/>
                  <a:gd name="T9" fmla="*/ 17 h 892"/>
                  <a:gd name="T10" fmla="*/ 597 w 1546"/>
                  <a:gd name="T11" fmla="*/ 17 h 892"/>
                  <a:gd name="T12" fmla="*/ 689 w 1546"/>
                  <a:gd name="T13" fmla="*/ 13 h 892"/>
                  <a:gd name="T14" fmla="*/ 1521 w 1546"/>
                  <a:gd name="T15" fmla="*/ 493 h 892"/>
                  <a:gd name="T16" fmla="*/ 1521 w 1546"/>
                  <a:gd name="T17" fmla="*/ 493 h 892"/>
                  <a:gd name="T18" fmla="*/ 1515 w 1546"/>
                  <a:gd name="T19" fmla="*/ 546 h 892"/>
                  <a:gd name="T20" fmla="*/ 948 w 1546"/>
                  <a:gd name="T21" fmla="*/ 873 h 892"/>
                  <a:gd name="T22" fmla="*/ 948 w 1546"/>
                  <a:gd name="T23" fmla="*/ 873 h 892"/>
                  <a:gd name="T24" fmla="*/ 856 w 1546"/>
                  <a:gd name="T25" fmla="*/ 87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6" h="892">
                    <a:moveTo>
                      <a:pt x="856" y="877"/>
                    </a:moveTo>
                    <a:lnTo>
                      <a:pt x="25" y="397"/>
                    </a:lnTo>
                    <a:lnTo>
                      <a:pt x="25" y="397"/>
                    </a:lnTo>
                    <a:cubicBezTo>
                      <a:pt x="0" y="383"/>
                      <a:pt x="4" y="359"/>
                      <a:pt x="31" y="344"/>
                    </a:cubicBezTo>
                    <a:lnTo>
                      <a:pt x="597" y="17"/>
                    </a:lnTo>
                    <a:lnTo>
                      <a:pt x="597" y="17"/>
                    </a:lnTo>
                    <a:cubicBezTo>
                      <a:pt x="625" y="1"/>
                      <a:pt x="666" y="0"/>
                      <a:pt x="689" y="13"/>
                    </a:cubicBezTo>
                    <a:lnTo>
                      <a:pt x="1521" y="493"/>
                    </a:lnTo>
                    <a:lnTo>
                      <a:pt x="1521" y="493"/>
                    </a:lnTo>
                    <a:cubicBezTo>
                      <a:pt x="1545" y="507"/>
                      <a:pt x="1542" y="531"/>
                      <a:pt x="1515" y="546"/>
                    </a:cubicBezTo>
                    <a:lnTo>
                      <a:pt x="948" y="873"/>
                    </a:lnTo>
                    <a:lnTo>
                      <a:pt x="948" y="873"/>
                    </a:lnTo>
                    <a:cubicBezTo>
                      <a:pt x="921" y="889"/>
                      <a:pt x="880" y="891"/>
                      <a:pt x="856" y="877"/>
                    </a:cubicBezTo>
                  </a:path>
                </a:pathLst>
              </a:custGeom>
              <a:solidFill>
                <a:schemeClr val="accent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8" name="Freeform 384">
                <a:extLst>
                  <a:ext uri="{FF2B5EF4-FFF2-40B4-BE49-F238E27FC236}">
                    <a16:creationId xmlns="" xmlns:a14="http://schemas.microsoft.com/office/drawing/2010/main" xmlns:p14="http://schemas.microsoft.com/office/powerpoint/2010/main" xmlns:a16="http://schemas.microsoft.com/office/drawing/2014/main" id="{59C244F5-968A-4149-800F-591AAF9D9F63}"/>
                  </a:ext>
                </a:extLst>
              </p:cNvPr>
              <p:cNvSpPr>
                <a:spLocks noChangeArrowheads="1"/>
              </p:cNvSpPr>
              <p:nvPr/>
            </p:nvSpPr>
            <p:spPr bwMode="auto">
              <a:xfrm>
                <a:off x="14049503" y="4864833"/>
                <a:ext cx="728716" cy="417643"/>
              </a:xfrm>
              <a:custGeom>
                <a:avLst/>
                <a:gdLst>
                  <a:gd name="T0" fmla="*/ 711 w 1117"/>
                  <a:gd name="T1" fmla="*/ 628 h 641"/>
                  <a:gd name="T2" fmla="*/ 19 w 1117"/>
                  <a:gd name="T3" fmla="*/ 229 h 641"/>
                  <a:gd name="T4" fmla="*/ 19 w 1117"/>
                  <a:gd name="T5" fmla="*/ 229 h 641"/>
                  <a:gd name="T6" fmla="*/ 25 w 1117"/>
                  <a:gd name="T7" fmla="*/ 185 h 641"/>
                  <a:gd name="T8" fmla="*/ 328 w 1117"/>
                  <a:gd name="T9" fmla="*/ 14 h 641"/>
                  <a:gd name="T10" fmla="*/ 328 w 1117"/>
                  <a:gd name="T11" fmla="*/ 14 h 641"/>
                  <a:gd name="T12" fmla="*/ 405 w 1117"/>
                  <a:gd name="T13" fmla="*/ 11 h 641"/>
                  <a:gd name="T14" fmla="*/ 1096 w 1117"/>
                  <a:gd name="T15" fmla="*/ 410 h 641"/>
                  <a:gd name="T16" fmla="*/ 1096 w 1117"/>
                  <a:gd name="T17" fmla="*/ 410 h 641"/>
                  <a:gd name="T18" fmla="*/ 1091 w 1117"/>
                  <a:gd name="T19" fmla="*/ 454 h 641"/>
                  <a:gd name="T20" fmla="*/ 788 w 1117"/>
                  <a:gd name="T21" fmla="*/ 625 h 641"/>
                  <a:gd name="T22" fmla="*/ 788 w 1117"/>
                  <a:gd name="T23" fmla="*/ 625 h 641"/>
                  <a:gd name="T24" fmla="*/ 711 w 1117"/>
                  <a:gd name="T25" fmla="*/ 6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641">
                    <a:moveTo>
                      <a:pt x="711" y="628"/>
                    </a:moveTo>
                    <a:lnTo>
                      <a:pt x="19" y="229"/>
                    </a:lnTo>
                    <a:lnTo>
                      <a:pt x="19" y="229"/>
                    </a:lnTo>
                    <a:cubicBezTo>
                      <a:pt x="0" y="218"/>
                      <a:pt x="2" y="198"/>
                      <a:pt x="25" y="185"/>
                    </a:cubicBezTo>
                    <a:lnTo>
                      <a:pt x="328" y="14"/>
                    </a:lnTo>
                    <a:lnTo>
                      <a:pt x="328" y="14"/>
                    </a:lnTo>
                    <a:cubicBezTo>
                      <a:pt x="351" y="1"/>
                      <a:pt x="385" y="0"/>
                      <a:pt x="405" y="11"/>
                    </a:cubicBezTo>
                    <a:lnTo>
                      <a:pt x="1096" y="410"/>
                    </a:lnTo>
                    <a:lnTo>
                      <a:pt x="1096" y="410"/>
                    </a:lnTo>
                    <a:cubicBezTo>
                      <a:pt x="1116" y="422"/>
                      <a:pt x="1113" y="441"/>
                      <a:pt x="1091" y="454"/>
                    </a:cubicBezTo>
                    <a:lnTo>
                      <a:pt x="788" y="625"/>
                    </a:lnTo>
                    <a:lnTo>
                      <a:pt x="788" y="625"/>
                    </a:lnTo>
                    <a:cubicBezTo>
                      <a:pt x="765" y="638"/>
                      <a:pt x="730" y="640"/>
                      <a:pt x="711" y="628"/>
                    </a:cubicBezTo>
                  </a:path>
                </a:pathLst>
              </a:custGeom>
              <a:solidFill>
                <a:schemeClr val="accent2">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9" name="Freeform 385">
                <a:extLst>
                  <a:ext uri="{FF2B5EF4-FFF2-40B4-BE49-F238E27FC236}">
                    <a16:creationId xmlns="" xmlns:a14="http://schemas.microsoft.com/office/drawing/2010/main" xmlns:p14="http://schemas.microsoft.com/office/powerpoint/2010/main" xmlns:a16="http://schemas.microsoft.com/office/drawing/2014/main" id="{B52E2A0F-37D3-4982-938D-36D9BACCC54C}"/>
                  </a:ext>
                </a:extLst>
              </p:cNvPr>
              <p:cNvSpPr>
                <a:spLocks noChangeArrowheads="1"/>
              </p:cNvSpPr>
              <p:nvPr/>
            </p:nvSpPr>
            <p:spPr bwMode="auto">
              <a:xfrm>
                <a:off x="14363454" y="4706416"/>
                <a:ext cx="129615" cy="250587"/>
              </a:xfrm>
              <a:custGeom>
                <a:avLst/>
                <a:gdLst>
                  <a:gd name="T0" fmla="*/ 15 w 200"/>
                  <a:gd name="T1" fmla="*/ 67 h 383"/>
                  <a:gd name="T2" fmla="*/ 7 w 200"/>
                  <a:gd name="T3" fmla="*/ 125 h 383"/>
                  <a:gd name="T4" fmla="*/ 7 w 200"/>
                  <a:gd name="T5" fmla="*/ 125 h 383"/>
                  <a:gd name="T6" fmla="*/ 11 w 200"/>
                  <a:gd name="T7" fmla="*/ 272 h 383"/>
                  <a:gd name="T8" fmla="*/ 21 w 200"/>
                  <a:gd name="T9" fmla="*/ 322 h 383"/>
                  <a:gd name="T10" fmla="*/ 21 w 200"/>
                  <a:gd name="T11" fmla="*/ 322 h 383"/>
                  <a:gd name="T12" fmla="*/ 78 w 200"/>
                  <a:gd name="T13" fmla="*/ 378 h 383"/>
                  <a:gd name="T14" fmla="*/ 78 w 200"/>
                  <a:gd name="T15" fmla="*/ 378 h 383"/>
                  <a:gd name="T16" fmla="*/ 124 w 200"/>
                  <a:gd name="T17" fmla="*/ 344 h 383"/>
                  <a:gd name="T18" fmla="*/ 138 w 200"/>
                  <a:gd name="T19" fmla="*/ 221 h 383"/>
                  <a:gd name="T20" fmla="*/ 138 w 200"/>
                  <a:gd name="T21" fmla="*/ 221 h 383"/>
                  <a:gd name="T22" fmla="*/ 184 w 200"/>
                  <a:gd name="T23" fmla="*/ 262 h 383"/>
                  <a:gd name="T24" fmla="*/ 184 w 200"/>
                  <a:gd name="T25" fmla="*/ 262 h 383"/>
                  <a:gd name="T26" fmla="*/ 133 w 200"/>
                  <a:gd name="T27" fmla="*/ 70 h 383"/>
                  <a:gd name="T28" fmla="*/ 133 w 200"/>
                  <a:gd name="T29" fmla="*/ 70 h 383"/>
                  <a:gd name="T30" fmla="*/ 15 w 200"/>
                  <a:gd name="T31" fmla="*/ 6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383">
                    <a:moveTo>
                      <a:pt x="15" y="67"/>
                    </a:moveTo>
                    <a:lnTo>
                      <a:pt x="7" y="125"/>
                    </a:lnTo>
                    <a:lnTo>
                      <a:pt x="7" y="125"/>
                    </a:lnTo>
                    <a:cubicBezTo>
                      <a:pt x="0" y="173"/>
                      <a:pt x="1" y="223"/>
                      <a:pt x="11" y="272"/>
                    </a:cubicBezTo>
                    <a:lnTo>
                      <a:pt x="21" y="322"/>
                    </a:lnTo>
                    <a:lnTo>
                      <a:pt x="21" y="322"/>
                    </a:lnTo>
                    <a:cubicBezTo>
                      <a:pt x="27" y="351"/>
                      <a:pt x="50" y="373"/>
                      <a:pt x="78" y="378"/>
                    </a:cubicBezTo>
                    <a:lnTo>
                      <a:pt x="78" y="378"/>
                    </a:lnTo>
                    <a:cubicBezTo>
                      <a:pt x="100" y="382"/>
                      <a:pt x="121" y="367"/>
                      <a:pt x="124" y="344"/>
                    </a:cubicBezTo>
                    <a:lnTo>
                      <a:pt x="138" y="221"/>
                    </a:lnTo>
                    <a:lnTo>
                      <a:pt x="138" y="221"/>
                    </a:lnTo>
                    <a:cubicBezTo>
                      <a:pt x="138" y="221"/>
                      <a:pt x="169" y="262"/>
                      <a:pt x="184" y="262"/>
                    </a:cubicBezTo>
                    <a:lnTo>
                      <a:pt x="184" y="262"/>
                    </a:lnTo>
                    <a:cubicBezTo>
                      <a:pt x="199" y="262"/>
                      <a:pt x="167" y="140"/>
                      <a:pt x="133" y="70"/>
                    </a:cubicBezTo>
                    <a:lnTo>
                      <a:pt x="133" y="70"/>
                    </a:lnTo>
                    <a:cubicBezTo>
                      <a:pt x="99" y="0"/>
                      <a:pt x="15" y="67"/>
                      <a:pt x="15" y="67"/>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0" name="Freeform 387">
                <a:extLst>
                  <a:ext uri="{FF2B5EF4-FFF2-40B4-BE49-F238E27FC236}">
                    <a16:creationId xmlns="" xmlns:a14="http://schemas.microsoft.com/office/drawing/2010/main" xmlns:p14="http://schemas.microsoft.com/office/powerpoint/2010/main" xmlns:a16="http://schemas.microsoft.com/office/drawing/2014/main" id="{37C37C80-CF1F-454D-83ED-DD6649CB4E8D}"/>
                  </a:ext>
                </a:extLst>
              </p:cNvPr>
              <p:cNvSpPr>
                <a:spLocks noChangeArrowheads="1"/>
              </p:cNvSpPr>
              <p:nvPr/>
            </p:nvSpPr>
            <p:spPr bwMode="auto">
              <a:xfrm>
                <a:off x="13925649" y="4516316"/>
                <a:ext cx="616385" cy="838169"/>
              </a:xfrm>
              <a:custGeom>
                <a:avLst/>
                <a:gdLst>
                  <a:gd name="T0" fmla="*/ 887 w 943"/>
                  <a:gd name="T1" fmla="*/ 1281 h 1282"/>
                  <a:gd name="T2" fmla="*/ 817 w 943"/>
                  <a:gd name="T3" fmla="*/ 1190 h 1282"/>
                  <a:gd name="T4" fmla="*/ 84 w 943"/>
                  <a:gd name="T5" fmla="*/ 766 h 1282"/>
                  <a:gd name="T6" fmla="*/ 84 w 943"/>
                  <a:gd name="T7" fmla="*/ 766 h 1282"/>
                  <a:gd name="T8" fmla="*/ 41 w 943"/>
                  <a:gd name="T9" fmla="*/ 684 h 1282"/>
                  <a:gd name="T10" fmla="*/ 42 w 943"/>
                  <a:gd name="T11" fmla="*/ 83 h 1282"/>
                  <a:gd name="T12" fmla="*/ 0 w 943"/>
                  <a:gd name="T13" fmla="*/ 28 h 1282"/>
                  <a:gd name="T14" fmla="*/ 39 w 943"/>
                  <a:gd name="T15" fmla="*/ 6 h 1282"/>
                  <a:gd name="T16" fmla="*/ 39 w 943"/>
                  <a:gd name="T17" fmla="*/ 6 h 1282"/>
                  <a:gd name="T18" fmla="*/ 39 w 943"/>
                  <a:gd name="T19" fmla="*/ 6 h 1282"/>
                  <a:gd name="T20" fmla="*/ 68 w 943"/>
                  <a:gd name="T21" fmla="*/ 7 h 1282"/>
                  <a:gd name="T22" fmla="*/ 899 w 943"/>
                  <a:gd name="T23" fmla="*/ 488 h 1282"/>
                  <a:gd name="T24" fmla="*/ 899 w 943"/>
                  <a:gd name="T25" fmla="*/ 488 h 1282"/>
                  <a:gd name="T26" fmla="*/ 942 w 943"/>
                  <a:gd name="T27" fmla="*/ 570 h 1282"/>
                  <a:gd name="T28" fmla="*/ 941 w 943"/>
                  <a:gd name="T29" fmla="*/ 1224 h 1282"/>
                  <a:gd name="T30" fmla="*/ 941 w 943"/>
                  <a:gd name="T31" fmla="*/ 1224 h 1282"/>
                  <a:gd name="T32" fmla="*/ 926 w 943"/>
                  <a:gd name="T33" fmla="*/ 1259 h 1282"/>
                  <a:gd name="T34" fmla="*/ 887 w 943"/>
                  <a:gd name="T35" fmla="*/ 128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3" h="1282">
                    <a:moveTo>
                      <a:pt x="887" y="1281"/>
                    </a:moveTo>
                    <a:lnTo>
                      <a:pt x="817" y="1190"/>
                    </a:lnTo>
                    <a:lnTo>
                      <a:pt x="84" y="766"/>
                    </a:lnTo>
                    <a:lnTo>
                      <a:pt x="84" y="766"/>
                    </a:lnTo>
                    <a:cubicBezTo>
                      <a:pt x="60" y="752"/>
                      <a:pt x="41" y="715"/>
                      <a:pt x="41" y="684"/>
                    </a:cubicBezTo>
                    <a:lnTo>
                      <a:pt x="42" y="83"/>
                    </a:lnTo>
                    <a:lnTo>
                      <a:pt x="0" y="28"/>
                    </a:lnTo>
                    <a:lnTo>
                      <a:pt x="39" y="6"/>
                    </a:lnTo>
                    <a:lnTo>
                      <a:pt x="39" y="6"/>
                    </a:lnTo>
                    <a:lnTo>
                      <a:pt x="39" y="6"/>
                    </a:lnTo>
                    <a:cubicBezTo>
                      <a:pt x="47" y="0"/>
                      <a:pt x="57" y="1"/>
                      <a:pt x="68" y="7"/>
                    </a:cubicBezTo>
                    <a:lnTo>
                      <a:pt x="899" y="488"/>
                    </a:lnTo>
                    <a:lnTo>
                      <a:pt x="899" y="488"/>
                    </a:lnTo>
                    <a:cubicBezTo>
                      <a:pt x="923" y="502"/>
                      <a:pt x="942" y="538"/>
                      <a:pt x="942" y="570"/>
                    </a:cubicBezTo>
                    <a:lnTo>
                      <a:pt x="941" y="1224"/>
                    </a:lnTo>
                    <a:lnTo>
                      <a:pt x="941" y="1224"/>
                    </a:lnTo>
                    <a:cubicBezTo>
                      <a:pt x="941" y="1241"/>
                      <a:pt x="935" y="1254"/>
                      <a:pt x="926" y="1259"/>
                    </a:cubicBezTo>
                    <a:lnTo>
                      <a:pt x="887" y="1281"/>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1" name="Freeform 388">
                <a:extLst>
                  <a:ext uri="{FF2B5EF4-FFF2-40B4-BE49-F238E27FC236}">
                    <a16:creationId xmlns="" xmlns:a14="http://schemas.microsoft.com/office/drawing/2010/main" xmlns:p14="http://schemas.microsoft.com/office/powerpoint/2010/main" xmlns:a16="http://schemas.microsoft.com/office/drawing/2014/main" id="{4DAA7710-546C-4919-9306-1C2A2071B53F}"/>
                  </a:ext>
                </a:extLst>
              </p:cNvPr>
              <p:cNvSpPr>
                <a:spLocks noChangeArrowheads="1"/>
              </p:cNvSpPr>
              <p:nvPr/>
            </p:nvSpPr>
            <p:spPr bwMode="auto">
              <a:xfrm>
                <a:off x="13925649" y="4516315"/>
                <a:ext cx="607745" cy="613505"/>
              </a:xfrm>
              <a:custGeom>
                <a:avLst/>
                <a:gdLst>
                  <a:gd name="T0" fmla="*/ 380 w 932"/>
                  <a:gd name="T1" fmla="*/ 937 h 938"/>
                  <a:gd name="T2" fmla="*/ 328 w 932"/>
                  <a:gd name="T3" fmla="*/ 907 h 938"/>
                  <a:gd name="T4" fmla="*/ 41 w 932"/>
                  <a:gd name="T5" fmla="*/ 410 h 938"/>
                  <a:gd name="T6" fmla="*/ 42 w 932"/>
                  <a:gd name="T7" fmla="*/ 83 h 938"/>
                  <a:gd name="T8" fmla="*/ 0 w 932"/>
                  <a:gd name="T9" fmla="*/ 28 h 938"/>
                  <a:gd name="T10" fmla="*/ 39 w 932"/>
                  <a:gd name="T11" fmla="*/ 6 h 938"/>
                  <a:gd name="T12" fmla="*/ 39 w 932"/>
                  <a:gd name="T13" fmla="*/ 6 h 938"/>
                  <a:gd name="T14" fmla="*/ 39 w 932"/>
                  <a:gd name="T15" fmla="*/ 6 h 938"/>
                  <a:gd name="T16" fmla="*/ 68 w 932"/>
                  <a:gd name="T17" fmla="*/ 7 h 938"/>
                  <a:gd name="T18" fmla="*/ 899 w 932"/>
                  <a:gd name="T19" fmla="*/ 488 h 938"/>
                  <a:gd name="T20" fmla="*/ 899 w 932"/>
                  <a:gd name="T21" fmla="*/ 488 h 938"/>
                  <a:gd name="T22" fmla="*/ 931 w 932"/>
                  <a:gd name="T23" fmla="*/ 525 h 938"/>
                  <a:gd name="T24" fmla="*/ 380 w 932"/>
                  <a:gd name="T25"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938">
                    <a:moveTo>
                      <a:pt x="380" y="937"/>
                    </a:moveTo>
                    <a:lnTo>
                      <a:pt x="328" y="907"/>
                    </a:lnTo>
                    <a:lnTo>
                      <a:pt x="41" y="410"/>
                    </a:lnTo>
                    <a:lnTo>
                      <a:pt x="42" y="83"/>
                    </a:lnTo>
                    <a:lnTo>
                      <a:pt x="0" y="28"/>
                    </a:lnTo>
                    <a:lnTo>
                      <a:pt x="39" y="6"/>
                    </a:lnTo>
                    <a:lnTo>
                      <a:pt x="39" y="6"/>
                    </a:lnTo>
                    <a:lnTo>
                      <a:pt x="39" y="6"/>
                    </a:lnTo>
                    <a:cubicBezTo>
                      <a:pt x="47" y="0"/>
                      <a:pt x="57" y="1"/>
                      <a:pt x="68" y="7"/>
                    </a:cubicBezTo>
                    <a:lnTo>
                      <a:pt x="899" y="488"/>
                    </a:lnTo>
                    <a:lnTo>
                      <a:pt x="899" y="488"/>
                    </a:lnTo>
                    <a:cubicBezTo>
                      <a:pt x="912" y="495"/>
                      <a:pt x="923" y="509"/>
                      <a:pt x="931" y="525"/>
                    </a:cubicBezTo>
                    <a:lnTo>
                      <a:pt x="380" y="937"/>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2" name="Freeform 389">
                <a:extLst>
                  <a:ext uri="{FF2B5EF4-FFF2-40B4-BE49-F238E27FC236}">
                    <a16:creationId xmlns="" xmlns:a14="http://schemas.microsoft.com/office/drawing/2010/main" xmlns:p14="http://schemas.microsoft.com/office/powerpoint/2010/main" xmlns:a16="http://schemas.microsoft.com/office/drawing/2014/main" id="{DF10213E-01FC-472F-8568-893236D15424}"/>
                  </a:ext>
                </a:extLst>
              </p:cNvPr>
              <p:cNvSpPr>
                <a:spLocks noChangeArrowheads="1"/>
              </p:cNvSpPr>
              <p:nvPr/>
            </p:nvSpPr>
            <p:spPr bwMode="auto">
              <a:xfrm>
                <a:off x="13925649" y="4516315"/>
                <a:ext cx="54727" cy="34564"/>
              </a:xfrm>
              <a:custGeom>
                <a:avLst/>
                <a:gdLst>
                  <a:gd name="T0" fmla="*/ 18 w 84"/>
                  <a:gd name="T1" fmla="*/ 53 h 54"/>
                  <a:gd name="T2" fmla="*/ 0 w 84"/>
                  <a:gd name="T3" fmla="*/ 28 h 54"/>
                  <a:gd name="T4" fmla="*/ 39 w 84"/>
                  <a:gd name="T5" fmla="*/ 6 h 54"/>
                  <a:gd name="T6" fmla="*/ 39 w 84"/>
                  <a:gd name="T7" fmla="*/ 6 h 54"/>
                  <a:gd name="T8" fmla="*/ 39 w 84"/>
                  <a:gd name="T9" fmla="*/ 6 h 54"/>
                  <a:gd name="T10" fmla="*/ 68 w 84"/>
                  <a:gd name="T11" fmla="*/ 7 h 54"/>
                  <a:gd name="T12" fmla="*/ 83 w 84"/>
                  <a:gd name="T13" fmla="*/ 16 h 54"/>
                  <a:gd name="T14" fmla="*/ 18 w 84"/>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4">
                    <a:moveTo>
                      <a:pt x="18" y="53"/>
                    </a:moveTo>
                    <a:lnTo>
                      <a:pt x="0" y="28"/>
                    </a:lnTo>
                    <a:lnTo>
                      <a:pt x="39" y="6"/>
                    </a:lnTo>
                    <a:lnTo>
                      <a:pt x="39" y="6"/>
                    </a:lnTo>
                    <a:lnTo>
                      <a:pt x="39" y="6"/>
                    </a:lnTo>
                    <a:cubicBezTo>
                      <a:pt x="47" y="0"/>
                      <a:pt x="57" y="1"/>
                      <a:pt x="68" y="7"/>
                    </a:cubicBezTo>
                    <a:lnTo>
                      <a:pt x="83" y="16"/>
                    </a:lnTo>
                    <a:lnTo>
                      <a:pt x="18" y="53"/>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3" name="Freeform 390">
                <a:extLst>
                  <a:ext uri="{FF2B5EF4-FFF2-40B4-BE49-F238E27FC236}">
                    <a16:creationId xmlns="" xmlns:a14="http://schemas.microsoft.com/office/drawing/2010/main" xmlns:p14="http://schemas.microsoft.com/office/powerpoint/2010/main" xmlns:a16="http://schemas.microsoft.com/office/drawing/2014/main" id="{6B42CB0A-4ECC-4C31-99CD-41F80AF17689}"/>
                  </a:ext>
                </a:extLst>
              </p:cNvPr>
              <p:cNvSpPr>
                <a:spLocks noChangeArrowheads="1"/>
              </p:cNvSpPr>
              <p:nvPr/>
            </p:nvSpPr>
            <p:spPr bwMode="auto">
              <a:xfrm>
                <a:off x="14461385" y="4838910"/>
                <a:ext cx="77769" cy="77769"/>
              </a:xfrm>
              <a:custGeom>
                <a:avLst/>
                <a:gdLst>
                  <a:gd name="T0" fmla="*/ 85 w 121"/>
                  <a:gd name="T1" fmla="*/ 0 h 118"/>
                  <a:gd name="T2" fmla="*/ 85 w 121"/>
                  <a:gd name="T3" fmla="*/ 0 h 118"/>
                  <a:gd name="T4" fmla="*/ 120 w 121"/>
                  <a:gd name="T5" fmla="*/ 70 h 118"/>
                  <a:gd name="T6" fmla="*/ 39 w 121"/>
                  <a:gd name="T7" fmla="*/ 117 h 118"/>
                  <a:gd name="T8" fmla="*/ 0 w 121"/>
                  <a:gd name="T9" fmla="*/ 49 h 118"/>
                  <a:gd name="T10" fmla="*/ 85 w 121"/>
                  <a:gd name="T11" fmla="*/ 0 h 118"/>
                </a:gdLst>
                <a:ahLst/>
                <a:cxnLst>
                  <a:cxn ang="0">
                    <a:pos x="T0" y="T1"/>
                  </a:cxn>
                  <a:cxn ang="0">
                    <a:pos x="T2" y="T3"/>
                  </a:cxn>
                  <a:cxn ang="0">
                    <a:pos x="T4" y="T5"/>
                  </a:cxn>
                  <a:cxn ang="0">
                    <a:pos x="T6" y="T7"/>
                  </a:cxn>
                  <a:cxn ang="0">
                    <a:pos x="T8" y="T9"/>
                  </a:cxn>
                  <a:cxn ang="0">
                    <a:pos x="T10" y="T11"/>
                  </a:cxn>
                </a:cxnLst>
                <a:rect l="0" t="0" r="r" b="b"/>
                <a:pathLst>
                  <a:path w="121" h="118">
                    <a:moveTo>
                      <a:pt x="85" y="0"/>
                    </a:moveTo>
                    <a:lnTo>
                      <a:pt x="85" y="0"/>
                    </a:lnTo>
                    <a:cubicBezTo>
                      <a:pt x="104" y="15"/>
                      <a:pt x="118" y="43"/>
                      <a:pt x="120" y="70"/>
                    </a:cubicBezTo>
                    <a:lnTo>
                      <a:pt x="39" y="117"/>
                    </a:lnTo>
                    <a:lnTo>
                      <a:pt x="0" y="49"/>
                    </a:lnTo>
                    <a:lnTo>
                      <a:pt x="85" y="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4" name="Freeform 391">
                <a:extLst>
                  <a:ext uri="{FF2B5EF4-FFF2-40B4-BE49-F238E27FC236}">
                    <a16:creationId xmlns="" xmlns:a14="http://schemas.microsoft.com/office/drawing/2010/main" xmlns:p14="http://schemas.microsoft.com/office/powerpoint/2010/main" xmlns:a16="http://schemas.microsoft.com/office/drawing/2014/main" id="{4E4C07D1-8F8D-46CB-B77F-BD9AC5074A33}"/>
                  </a:ext>
                </a:extLst>
              </p:cNvPr>
              <p:cNvSpPr>
                <a:spLocks noChangeArrowheads="1"/>
              </p:cNvSpPr>
              <p:nvPr/>
            </p:nvSpPr>
            <p:spPr bwMode="auto">
              <a:xfrm>
                <a:off x="13914127" y="4527837"/>
                <a:ext cx="599103" cy="835288"/>
              </a:xfrm>
              <a:custGeom>
                <a:avLst/>
                <a:gdLst>
                  <a:gd name="T0" fmla="*/ 875 w 918"/>
                  <a:gd name="T1" fmla="*/ 495 h 1278"/>
                  <a:gd name="T2" fmla="*/ 43 w 918"/>
                  <a:gd name="T3" fmla="*/ 14 h 1278"/>
                  <a:gd name="T4" fmla="*/ 43 w 918"/>
                  <a:gd name="T5" fmla="*/ 14 h 1278"/>
                  <a:gd name="T6" fmla="*/ 1 w 918"/>
                  <a:gd name="T7" fmla="*/ 46 h 1278"/>
                  <a:gd name="T8" fmla="*/ 0 w 918"/>
                  <a:gd name="T9" fmla="*/ 700 h 1278"/>
                  <a:gd name="T10" fmla="*/ 0 w 918"/>
                  <a:gd name="T11" fmla="*/ 700 h 1278"/>
                  <a:gd name="T12" fmla="*/ 43 w 918"/>
                  <a:gd name="T13" fmla="*/ 782 h 1278"/>
                  <a:gd name="T14" fmla="*/ 874 w 918"/>
                  <a:gd name="T15" fmla="*/ 1263 h 1278"/>
                  <a:gd name="T16" fmla="*/ 874 w 918"/>
                  <a:gd name="T17" fmla="*/ 1263 h 1278"/>
                  <a:gd name="T18" fmla="*/ 917 w 918"/>
                  <a:gd name="T19" fmla="*/ 1231 h 1278"/>
                  <a:gd name="T20" fmla="*/ 917 w 918"/>
                  <a:gd name="T21" fmla="*/ 577 h 1278"/>
                  <a:gd name="T22" fmla="*/ 917 w 918"/>
                  <a:gd name="T23" fmla="*/ 577 h 1278"/>
                  <a:gd name="T24" fmla="*/ 875 w 918"/>
                  <a:gd name="T25" fmla="*/ 495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8" h="1278">
                    <a:moveTo>
                      <a:pt x="875" y="495"/>
                    </a:moveTo>
                    <a:lnTo>
                      <a:pt x="43" y="14"/>
                    </a:lnTo>
                    <a:lnTo>
                      <a:pt x="43" y="14"/>
                    </a:lnTo>
                    <a:cubicBezTo>
                      <a:pt x="20" y="0"/>
                      <a:pt x="1" y="15"/>
                      <a:pt x="1" y="46"/>
                    </a:cubicBezTo>
                    <a:lnTo>
                      <a:pt x="0" y="700"/>
                    </a:lnTo>
                    <a:lnTo>
                      <a:pt x="0" y="700"/>
                    </a:lnTo>
                    <a:cubicBezTo>
                      <a:pt x="0" y="731"/>
                      <a:pt x="19" y="769"/>
                      <a:pt x="43" y="782"/>
                    </a:cubicBezTo>
                    <a:lnTo>
                      <a:pt x="874" y="1263"/>
                    </a:lnTo>
                    <a:lnTo>
                      <a:pt x="874" y="1263"/>
                    </a:lnTo>
                    <a:cubicBezTo>
                      <a:pt x="897" y="1277"/>
                      <a:pt x="917" y="1262"/>
                      <a:pt x="917" y="1231"/>
                    </a:cubicBezTo>
                    <a:lnTo>
                      <a:pt x="917" y="577"/>
                    </a:lnTo>
                    <a:lnTo>
                      <a:pt x="917" y="577"/>
                    </a:lnTo>
                    <a:cubicBezTo>
                      <a:pt x="917" y="545"/>
                      <a:pt x="899" y="509"/>
                      <a:pt x="875" y="495"/>
                    </a:cubicBezTo>
                  </a:path>
                </a:pathLst>
              </a:custGeom>
              <a:solidFill>
                <a:schemeClr val="accent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grpSp>
        <p:sp>
          <p:nvSpPr>
            <p:cNvPr id="158" name="Freeform 393">
              <a:extLst>
                <a:ext uri="{FF2B5EF4-FFF2-40B4-BE49-F238E27FC236}">
                  <a16:creationId xmlns="" xmlns:a14="http://schemas.microsoft.com/office/drawing/2010/main" xmlns:p14="http://schemas.microsoft.com/office/powerpoint/2010/main" xmlns:a16="http://schemas.microsoft.com/office/drawing/2014/main" id="{37047CD0-6071-48F3-8688-00B603535DA4}"/>
                </a:ext>
              </a:extLst>
            </p:cNvPr>
            <p:cNvSpPr>
              <a:spLocks noChangeArrowheads="1"/>
            </p:cNvSpPr>
            <p:nvPr/>
          </p:nvSpPr>
          <p:spPr bwMode="auto">
            <a:xfrm>
              <a:off x="14320251" y="3626304"/>
              <a:ext cx="417643" cy="659588"/>
            </a:xfrm>
            <a:custGeom>
              <a:avLst/>
              <a:gdLst>
                <a:gd name="T0" fmla="*/ 444 w 639"/>
                <a:gd name="T1" fmla="*/ 0 h 1009"/>
                <a:gd name="T2" fmla="*/ 444 w 639"/>
                <a:gd name="T3" fmla="*/ 0 h 1009"/>
                <a:gd name="T4" fmla="*/ 0 w 639"/>
                <a:gd name="T5" fmla="*/ 660 h 1009"/>
                <a:gd name="T6" fmla="*/ 0 w 639"/>
                <a:gd name="T7" fmla="*/ 660 h 1009"/>
                <a:gd name="T8" fmla="*/ 373 w 639"/>
                <a:gd name="T9" fmla="*/ 932 h 1009"/>
                <a:gd name="T10" fmla="*/ 373 w 639"/>
                <a:gd name="T11" fmla="*/ 932 h 1009"/>
                <a:gd name="T12" fmla="*/ 444 w 639"/>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639" h="1009">
                  <a:moveTo>
                    <a:pt x="444" y="0"/>
                  </a:moveTo>
                  <a:lnTo>
                    <a:pt x="444" y="0"/>
                  </a:lnTo>
                  <a:cubicBezTo>
                    <a:pt x="444" y="0"/>
                    <a:pt x="128" y="344"/>
                    <a:pt x="0" y="660"/>
                  </a:cubicBezTo>
                  <a:lnTo>
                    <a:pt x="0" y="660"/>
                  </a:lnTo>
                  <a:cubicBezTo>
                    <a:pt x="0" y="660"/>
                    <a:pt x="108" y="855"/>
                    <a:pt x="373" y="932"/>
                  </a:cubicBezTo>
                  <a:lnTo>
                    <a:pt x="373" y="932"/>
                  </a:lnTo>
                  <a:cubicBezTo>
                    <a:pt x="638" y="1008"/>
                    <a:pt x="444" y="0"/>
                    <a:pt x="444" y="0"/>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59" name="Freeform 153">
              <a:extLst>
                <a:ext uri="{FF2B5EF4-FFF2-40B4-BE49-F238E27FC236}">
                  <a16:creationId xmlns="" xmlns:a14="http://schemas.microsoft.com/office/drawing/2010/main" xmlns:p14="http://schemas.microsoft.com/office/powerpoint/2010/main" xmlns:a16="http://schemas.microsoft.com/office/drawing/2014/main" id="{3B2BE267-2686-44AD-986E-25A9D48DD850}"/>
                </a:ext>
              </a:extLst>
            </p:cNvPr>
            <p:cNvSpPr>
              <a:spLocks noChangeArrowheads="1"/>
            </p:cNvSpPr>
            <p:nvPr/>
          </p:nvSpPr>
          <p:spPr bwMode="auto">
            <a:xfrm>
              <a:off x="14478667" y="3897051"/>
              <a:ext cx="575405" cy="506279"/>
            </a:xfrm>
            <a:custGeom>
              <a:avLst/>
              <a:gdLst>
                <a:gd name="connsiteX0" fmla="*/ 575405 w 575405"/>
                <a:gd name="connsiteY0" fmla="*/ 129613 h 506279"/>
                <a:gd name="connsiteX1" fmla="*/ 575405 w 575405"/>
                <a:gd name="connsiteY1" fmla="*/ 506279 h 506279"/>
                <a:gd name="connsiteX2" fmla="*/ 533511 w 575405"/>
                <a:gd name="connsiteY2" fmla="*/ 444047 h 506279"/>
                <a:gd name="connsiteX3" fmla="*/ 575405 w 575405"/>
                <a:gd name="connsiteY3" fmla="*/ 129613 h 506279"/>
                <a:gd name="connsiteX4" fmla="*/ 77126 w 575405"/>
                <a:gd name="connsiteY4" fmla="*/ 0 h 506279"/>
                <a:gd name="connsiteX5" fmla="*/ 44348 w 575405"/>
                <a:gd name="connsiteY5" fmla="*/ 321944 h 506279"/>
                <a:gd name="connsiteX6" fmla="*/ 0 w 575405"/>
                <a:gd name="connsiteY6" fmla="*/ 301782 h 5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05" h="506279">
                  <a:moveTo>
                    <a:pt x="575405" y="129613"/>
                  </a:moveTo>
                  <a:lnTo>
                    <a:pt x="575405" y="506279"/>
                  </a:lnTo>
                  <a:cubicBezTo>
                    <a:pt x="549876" y="496453"/>
                    <a:pt x="532856" y="471560"/>
                    <a:pt x="533511" y="444047"/>
                  </a:cubicBezTo>
                  <a:cubicBezTo>
                    <a:pt x="535474" y="343166"/>
                    <a:pt x="575405" y="129613"/>
                    <a:pt x="575405" y="129613"/>
                  </a:cubicBezTo>
                  <a:close/>
                  <a:moveTo>
                    <a:pt x="77126" y="0"/>
                  </a:moveTo>
                  <a:lnTo>
                    <a:pt x="44348" y="321944"/>
                  </a:lnTo>
                  <a:cubicBezTo>
                    <a:pt x="28922" y="316090"/>
                    <a:pt x="13497" y="308936"/>
                    <a:pt x="0" y="301782"/>
                  </a:cubicBezTo>
                  <a:close/>
                </a:path>
              </a:pathLst>
            </a:custGeom>
            <a:solidFill>
              <a:schemeClr val="accent1">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60" name="Freeform 395">
              <a:extLst>
                <a:ext uri="{FF2B5EF4-FFF2-40B4-BE49-F238E27FC236}">
                  <a16:creationId xmlns="" xmlns:a14="http://schemas.microsoft.com/office/drawing/2010/main" xmlns:p14="http://schemas.microsoft.com/office/powerpoint/2010/main" xmlns:a16="http://schemas.microsoft.com/office/drawing/2014/main" id="{35A778CB-251B-4FBF-AD59-D44AB0145683}"/>
                </a:ext>
              </a:extLst>
            </p:cNvPr>
            <p:cNvSpPr>
              <a:spLocks noChangeArrowheads="1"/>
            </p:cNvSpPr>
            <p:nvPr/>
          </p:nvSpPr>
          <p:spPr bwMode="auto">
            <a:xfrm>
              <a:off x="14709092" y="3565816"/>
              <a:ext cx="109451" cy="63367"/>
            </a:xfrm>
            <a:custGeom>
              <a:avLst/>
              <a:gdLst>
                <a:gd name="T0" fmla="*/ 85 w 169"/>
                <a:gd name="T1" fmla="*/ 24 h 98"/>
                <a:gd name="T2" fmla="*/ 0 w 169"/>
                <a:gd name="T3" fmla="*/ 0 h 98"/>
                <a:gd name="T4" fmla="*/ 0 w 169"/>
                <a:gd name="T5" fmla="*/ 0 h 98"/>
                <a:gd name="T6" fmla="*/ 100 w 169"/>
                <a:gd name="T7" fmla="*/ 80 h 98"/>
                <a:gd name="T8" fmla="*/ 100 w 169"/>
                <a:gd name="T9" fmla="*/ 80 h 98"/>
                <a:gd name="T10" fmla="*/ 168 w 169"/>
                <a:gd name="T11" fmla="*/ 47 h 98"/>
                <a:gd name="T12" fmla="*/ 85 w 169"/>
                <a:gd name="T13" fmla="*/ 24 h 98"/>
              </a:gdLst>
              <a:ahLst/>
              <a:cxnLst>
                <a:cxn ang="0">
                  <a:pos x="T0" y="T1"/>
                </a:cxn>
                <a:cxn ang="0">
                  <a:pos x="T2" y="T3"/>
                </a:cxn>
                <a:cxn ang="0">
                  <a:pos x="T4" y="T5"/>
                </a:cxn>
                <a:cxn ang="0">
                  <a:pos x="T6" y="T7"/>
                </a:cxn>
                <a:cxn ang="0">
                  <a:pos x="T8" y="T9"/>
                </a:cxn>
                <a:cxn ang="0">
                  <a:pos x="T10" y="T11"/>
                </a:cxn>
                <a:cxn ang="0">
                  <a:pos x="T12" y="T13"/>
                </a:cxn>
              </a:cxnLst>
              <a:rect l="0" t="0" r="r" b="b"/>
              <a:pathLst>
                <a:path w="169" h="98">
                  <a:moveTo>
                    <a:pt x="85" y="24"/>
                  </a:moveTo>
                  <a:lnTo>
                    <a:pt x="0" y="0"/>
                  </a:lnTo>
                  <a:lnTo>
                    <a:pt x="0" y="0"/>
                  </a:lnTo>
                  <a:cubicBezTo>
                    <a:pt x="0" y="0"/>
                    <a:pt x="40" y="64"/>
                    <a:pt x="100" y="80"/>
                  </a:cubicBezTo>
                  <a:lnTo>
                    <a:pt x="100" y="80"/>
                  </a:lnTo>
                  <a:cubicBezTo>
                    <a:pt x="159" y="97"/>
                    <a:pt x="168" y="47"/>
                    <a:pt x="168" y="47"/>
                  </a:cubicBezTo>
                  <a:lnTo>
                    <a:pt x="85"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61" name="Freeform 396">
              <a:extLst>
                <a:ext uri="{FF2B5EF4-FFF2-40B4-BE49-F238E27FC236}">
                  <a16:creationId xmlns="" xmlns:a14="http://schemas.microsoft.com/office/drawing/2010/main" xmlns:p14="http://schemas.microsoft.com/office/powerpoint/2010/main" xmlns:a16="http://schemas.microsoft.com/office/drawing/2014/main" id="{63D0362D-8661-4045-BC03-69BB00168E84}"/>
                </a:ext>
              </a:extLst>
            </p:cNvPr>
            <p:cNvSpPr>
              <a:spLocks noChangeArrowheads="1"/>
            </p:cNvSpPr>
            <p:nvPr/>
          </p:nvSpPr>
          <p:spPr bwMode="auto">
            <a:xfrm>
              <a:off x="7946140" y="8102293"/>
              <a:ext cx="1454554" cy="841048"/>
            </a:xfrm>
            <a:custGeom>
              <a:avLst/>
              <a:gdLst>
                <a:gd name="T0" fmla="*/ 1007 w 2227"/>
                <a:gd name="T1" fmla="*/ 1252 h 1287"/>
                <a:gd name="T2" fmla="*/ 58 w 2227"/>
                <a:gd name="T3" fmla="*/ 704 h 1287"/>
                <a:gd name="T4" fmla="*/ 58 w 2227"/>
                <a:gd name="T5" fmla="*/ 704 h 1287"/>
                <a:gd name="T6" fmla="*/ 74 w 2227"/>
                <a:gd name="T7" fmla="*/ 573 h 1287"/>
                <a:gd name="T8" fmla="*/ 991 w 2227"/>
                <a:gd name="T9" fmla="*/ 43 h 1287"/>
                <a:gd name="T10" fmla="*/ 991 w 2227"/>
                <a:gd name="T11" fmla="*/ 43 h 1287"/>
                <a:gd name="T12" fmla="*/ 1218 w 2227"/>
                <a:gd name="T13" fmla="*/ 34 h 1287"/>
                <a:gd name="T14" fmla="*/ 2167 w 2227"/>
                <a:gd name="T15" fmla="*/ 582 h 1287"/>
                <a:gd name="T16" fmla="*/ 2167 w 2227"/>
                <a:gd name="T17" fmla="*/ 582 h 1287"/>
                <a:gd name="T18" fmla="*/ 2151 w 2227"/>
                <a:gd name="T19" fmla="*/ 713 h 1287"/>
                <a:gd name="T20" fmla="*/ 1234 w 2227"/>
                <a:gd name="T21" fmla="*/ 1242 h 1287"/>
                <a:gd name="T22" fmla="*/ 1234 w 2227"/>
                <a:gd name="T23" fmla="*/ 1242 h 1287"/>
                <a:gd name="T24" fmla="*/ 1007 w 2227"/>
                <a:gd name="T25" fmla="*/ 125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7" h="1287">
                  <a:moveTo>
                    <a:pt x="1007" y="1252"/>
                  </a:moveTo>
                  <a:lnTo>
                    <a:pt x="58" y="704"/>
                  </a:lnTo>
                  <a:lnTo>
                    <a:pt x="58" y="704"/>
                  </a:lnTo>
                  <a:cubicBezTo>
                    <a:pt x="0" y="670"/>
                    <a:pt x="7" y="611"/>
                    <a:pt x="74" y="573"/>
                  </a:cubicBezTo>
                  <a:lnTo>
                    <a:pt x="991" y="43"/>
                  </a:lnTo>
                  <a:lnTo>
                    <a:pt x="991" y="43"/>
                  </a:lnTo>
                  <a:cubicBezTo>
                    <a:pt x="1058" y="5"/>
                    <a:pt x="1160" y="0"/>
                    <a:pt x="1218" y="34"/>
                  </a:cubicBezTo>
                  <a:lnTo>
                    <a:pt x="2167" y="582"/>
                  </a:lnTo>
                  <a:lnTo>
                    <a:pt x="2167" y="582"/>
                  </a:lnTo>
                  <a:cubicBezTo>
                    <a:pt x="2226" y="616"/>
                    <a:pt x="2218" y="674"/>
                    <a:pt x="2151" y="713"/>
                  </a:cubicBezTo>
                  <a:lnTo>
                    <a:pt x="1234" y="1242"/>
                  </a:lnTo>
                  <a:lnTo>
                    <a:pt x="1234" y="1242"/>
                  </a:lnTo>
                  <a:cubicBezTo>
                    <a:pt x="1167" y="1282"/>
                    <a:pt x="1065" y="1286"/>
                    <a:pt x="1007" y="1252"/>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62" name="Freeform 397">
              <a:extLst>
                <a:ext uri="{FF2B5EF4-FFF2-40B4-BE49-F238E27FC236}">
                  <a16:creationId xmlns="" xmlns:a14="http://schemas.microsoft.com/office/drawing/2010/main" xmlns:p14="http://schemas.microsoft.com/office/powerpoint/2010/main" xmlns:a16="http://schemas.microsoft.com/office/drawing/2014/main" id="{B08B462E-7FC6-4192-B006-E5B0DEF0B988}"/>
                </a:ext>
              </a:extLst>
            </p:cNvPr>
            <p:cNvSpPr>
              <a:spLocks noChangeArrowheads="1"/>
            </p:cNvSpPr>
            <p:nvPr/>
          </p:nvSpPr>
          <p:spPr bwMode="auto">
            <a:xfrm>
              <a:off x="7776204" y="7794099"/>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5 h 1452"/>
                <a:gd name="T18" fmla="*/ 2 w 2745"/>
                <a:gd name="T19" fmla="*/ 646 h 1452"/>
                <a:gd name="T20" fmla="*/ 2 w 2745"/>
                <a:gd name="T21" fmla="*/ 646 h 1452"/>
                <a:gd name="T22" fmla="*/ 51 w 2745"/>
                <a:gd name="T23" fmla="*/ 723 h 1452"/>
                <a:gd name="T24" fmla="*/ 1240 w 2745"/>
                <a:gd name="T25" fmla="*/ 1409 h 1452"/>
                <a:gd name="T26" fmla="*/ 1240 w 2745"/>
                <a:gd name="T27" fmla="*/ 1409 h 1452"/>
                <a:gd name="T28" fmla="*/ 1524 w 2745"/>
                <a:gd name="T29" fmla="*/ 1398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6"/>
                    <a:pt x="1219" y="54"/>
                  </a:cubicBezTo>
                  <a:lnTo>
                    <a:pt x="922" y="225"/>
                  </a:lnTo>
                  <a:lnTo>
                    <a:pt x="2" y="225"/>
                  </a:lnTo>
                  <a:lnTo>
                    <a:pt x="2" y="646"/>
                  </a:lnTo>
                  <a:lnTo>
                    <a:pt x="2" y="646"/>
                  </a:lnTo>
                  <a:cubicBezTo>
                    <a:pt x="0" y="675"/>
                    <a:pt x="16" y="703"/>
                    <a:pt x="51" y="723"/>
                  </a:cubicBezTo>
                  <a:lnTo>
                    <a:pt x="1240" y="1409"/>
                  </a:lnTo>
                  <a:lnTo>
                    <a:pt x="1240" y="1409"/>
                  </a:lnTo>
                  <a:cubicBezTo>
                    <a:pt x="1312" y="1451"/>
                    <a:pt x="1440" y="1446"/>
                    <a:pt x="1524" y="1398"/>
                  </a:cubicBezTo>
                  <a:lnTo>
                    <a:pt x="2672" y="734"/>
                  </a:lnTo>
                  <a:lnTo>
                    <a:pt x="2672" y="734"/>
                  </a:lnTo>
                  <a:cubicBezTo>
                    <a:pt x="2720" y="707"/>
                    <a:pt x="2744" y="671"/>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63" name="Freeform 398">
              <a:extLst>
                <a:ext uri="{FF2B5EF4-FFF2-40B4-BE49-F238E27FC236}">
                  <a16:creationId xmlns="" xmlns:a14="http://schemas.microsoft.com/office/drawing/2010/main" xmlns:p14="http://schemas.microsoft.com/office/powerpoint/2010/main" xmlns:a16="http://schemas.microsoft.com/office/drawing/2014/main" id="{90AF0D0B-16EA-4CAD-99C2-809735CF36EE}"/>
                </a:ext>
              </a:extLst>
            </p:cNvPr>
            <p:cNvSpPr>
              <a:spLocks noChangeArrowheads="1"/>
            </p:cNvSpPr>
            <p:nvPr/>
          </p:nvSpPr>
          <p:spPr bwMode="auto">
            <a:xfrm>
              <a:off x="7776204" y="7802741"/>
              <a:ext cx="895773" cy="930337"/>
            </a:xfrm>
            <a:custGeom>
              <a:avLst/>
              <a:gdLst>
                <a:gd name="T0" fmla="*/ 1372 w 1373"/>
                <a:gd name="T1" fmla="*/ 0 h 1426"/>
                <a:gd name="T2" fmla="*/ 1372 w 1373"/>
                <a:gd name="T3" fmla="*/ 0 h 1426"/>
                <a:gd name="T4" fmla="*/ 1219 w 1373"/>
                <a:gd name="T5" fmla="*/ 40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0"/>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64" name="Freeform 399">
              <a:extLst>
                <a:ext uri="{FF2B5EF4-FFF2-40B4-BE49-F238E27FC236}">
                  <a16:creationId xmlns="" xmlns:a14="http://schemas.microsoft.com/office/drawing/2010/main" xmlns:p14="http://schemas.microsoft.com/office/powerpoint/2010/main" xmlns:a16="http://schemas.microsoft.com/office/drawing/2014/main" id="{28C56BFF-F035-4CF4-B8D6-08976ABC473A}"/>
                </a:ext>
              </a:extLst>
            </p:cNvPr>
            <p:cNvSpPr>
              <a:spLocks noChangeArrowheads="1"/>
            </p:cNvSpPr>
            <p:nvPr/>
          </p:nvSpPr>
          <p:spPr bwMode="auto">
            <a:xfrm>
              <a:off x="7776204" y="794099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65" name="Freeform 400">
              <a:extLst>
                <a:ext uri="{FF2B5EF4-FFF2-40B4-BE49-F238E27FC236}">
                  <a16:creationId xmlns="" xmlns:a14="http://schemas.microsoft.com/office/drawing/2010/main" xmlns:p14="http://schemas.microsoft.com/office/powerpoint/2010/main" xmlns:a16="http://schemas.microsoft.com/office/drawing/2014/main" id="{D305B0F8-2107-4056-917A-43C4D1C90A0B}"/>
                </a:ext>
              </a:extLst>
            </p:cNvPr>
            <p:cNvSpPr>
              <a:spLocks noChangeArrowheads="1"/>
            </p:cNvSpPr>
            <p:nvPr/>
          </p:nvSpPr>
          <p:spPr bwMode="auto">
            <a:xfrm>
              <a:off x="8597089" y="84047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66" name="Freeform 401">
              <a:extLst>
                <a:ext uri="{FF2B5EF4-FFF2-40B4-BE49-F238E27FC236}">
                  <a16:creationId xmlns="" xmlns:a14="http://schemas.microsoft.com/office/drawing/2010/main" xmlns:p14="http://schemas.microsoft.com/office/powerpoint/2010/main" xmlns:a16="http://schemas.microsoft.com/office/drawing/2014/main" id="{F968DFF1-144B-41A0-A2E9-6D30082E5AA1}"/>
                </a:ext>
              </a:extLst>
            </p:cNvPr>
            <p:cNvSpPr>
              <a:spLocks noChangeArrowheads="1"/>
            </p:cNvSpPr>
            <p:nvPr/>
          </p:nvSpPr>
          <p:spPr bwMode="auto">
            <a:xfrm>
              <a:off x="7761801" y="7416782"/>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67" name="Freeform 402">
              <a:extLst>
                <a:ext uri="{FF2B5EF4-FFF2-40B4-BE49-F238E27FC236}">
                  <a16:creationId xmlns="" xmlns:a14="http://schemas.microsoft.com/office/drawing/2010/main" xmlns:p14="http://schemas.microsoft.com/office/powerpoint/2010/main" xmlns:a16="http://schemas.microsoft.com/office/drawing/2014/main" id="{F611A218-CCF7-48A0-A090-65A65DC3DF01}"/>
                </a:ext>
              </a:extLst>
            </p:cNvPr>
            <p:cNvSpPr>
              <a:spLocks noChangeArrowheads="1"/>
            </p:cNvSpPr>
            <p:nvPr/>
          </p:nvSpPr>
          <p:spPr bwMode="auto">
            <a:xfrm>
              <a:off x="7908698" y="7500309"/>
              <a:ext cx="1526560" cy="881373"/>
            </a:xfrm>
            <a:custGeom>
              <a:avLst/>
              <a:gdLst>
                <a:gd name="T0" fmla="*/ 1057 w 2336"/>
                <a:gd name="T1" fmla="*/ 1313 h 1350"/>
                <a:gd name="T2" fmla="*/ 61 w 2336"/>
                <a:gd name="T3" fmla="*/ 738 h 1350"/>
                <a:gd name="T4" fmla="*/ 61 w 2336"/>
                <a:gd name="T5" fmla="*/ 738 h 1350"/>
                <a:gd name="T6" fmla="*/ 78 w 2336"/>
                <a:gd name="T7" fmla="*/ 601 h 1350"/>
                <a:gd name="T8" fmla="*/ 1040 w 2336"/>
                <a:gd name="T9" fmla="*/ 46 h 1350"/>
                <a:gd name="T10" fmla="*/ 1040 w 2336"/>
                <a:gd name="T11" fmla="*/ 46 h 1350"/>
                <a:gd name="T12" fmla="*/ 1278 w 2336"/>
                <a:gd name="T13" fmla="*/ 36 h 1350"/>
                <a:gd name="T14" fmla="*/ 2274 w 2336"/>
                <a:gd name="T15" fmla="*/ 611 h 1350"/>
                <a:gd name="T16" fmla="*/ 2274 w 2336"/>
                <a:gd name="T17" fmla="*/ 611 h 1350"/>
                <a:gd name="T18" fmla="*/ 2257 w 2336"/>
                <a:gd name="T19" fmla="*/ 748 h 1350"/>
                <a:gd name="T20" fmla="*/ 1295 w 2336"/>
                <a:gd name="T21" fmla="*/ 1303 h 1350"/>
                <a:gd name="T22" fmla="*/ 1295 w 2336"/>
                <a:gd name="T23" fmla="*/ 1303 h 1350"/>
                <a:gd name="T24" fmla="*/ 1057 w 2336"/>
                <a:gd name="T25" fmla="*/ 1313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3"/>
                  </a:moveTo>
                  <a:lnTo>
                    <a:pt x="61" y="738"/>
                  </a:lnTo>
                  <a:lnTo>
                    <a:pt x="61" y="738"/>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8"/>
                  </a:cubicBezTo>
                  <a:lnTo>
                    <a:pt x="1295" y="1303"/>
                  </a:lnTo>
                  <a:lnTo>
                    <a:pt x="1295" y="1303"/>
                  </a:lnTo>
                  <a:cubicBezTo>
                    <a:pt x="1225" y="1344"/>
                    <a:pt x="1118" y="1349"/>
                    <a:pt x="1057" y="1313"/>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68" name="Freeform 406">
              <a:extLst>
                <a:ext uri="{FF2B5EF4-FFF2-40B4-BE49-F238E27FC236}">
                  <a16:creationId xmlns="" xmlns:a14="http://schemas.microsoft.com/office/drawing/2010/main" xmlns:p14="http://schemas.microsoft.com/office/powerpoint/2010/main" xmlns:a16="http://schemas.microsoft.com/office/drawing/2014/main" id="{A418352A-C958-4812-BED0-1A13B7F146E8}"/>
                </a:ext>
              </a:extLst>
            </p:cNvPr>
            <p:cNvSpPr>
              <a:spLocks noChangeArrowheads="1"/>
            </p:cNvSpPr>
            <p:nvPr/>
          </p:nvSpPr>
          <p:spPr bwMode="auto">
            <a:xfrm>
              <a:off x="7776204" y="7364936"/>
              <a:ext cx="1791548" cy="947619"/>
            </a:xfrm>
            <a:custGeom>
              <a:avLst/>
              <a:gdLst>
                <a:gd name="T0" fmla="*/ 2741 w 2745"/>
                <a:gd name="T1" fmla="*/ 636 h 1452"/>
                <a:gd name="T2" fmla="*/ 2741 w 2745"/>
                <a:gd name="T3" fmla="*/ 636 h 1452"/>
                <a:gd name="T4" fmla="*/ 2741 w 2745"/>
                <a:gd name="T5" fmla="*/ 226 h 1452"/>
                <a:gd name="T6" fmla="*/ 1822 w 2745"/>
                <a:gd name="T7" fmla="*/ 225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5"/>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7"/>
                    <a:pt x="2744" y="670"/>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69" name="Freeform 407">
              <a:extLst>
                <a:ext uri="{FF2B5EF4-FFF2-40B4-BE49-F238E27FC236}">
                  <a16:creationId xmlns="" xmlns:a14="http://schemas.microsoft.com/office/drawing/2010/main" xmlns:p14="http://schemas.microsoft.com/office/powerpoint/2010/main" xmlns:a16="http://schemas.microsoft.com/office/drawing/2014/main" id="{89E96E28-E64F-4C66-9DB2-3DB9849F5A71}"/>
                </a:ext>
              </a:extLst>
            </p:cNvPr>
            <p:cNvSpPr>
              <a:spLocks noChangeArrowheads="1"/>
            </p:cNvSpPr>
            <p:nvPr/>
          </p:nvSpPr>
          <p:spPr bwMode="auto">
            <a:xfrm>
              <a:off x="7776204" y="7373576"/>
              <a:ext cx="895773" cy="930339"/>
            </a:xfrm>
            <a:custGeom>
              <a:avLst/>
              <a:gdLst>
                <a:gd name="T0" fmla="*/ 1372 w 1373"/>
                <a:gd name="T1" fmla="*/ 0 h 1426"/>
                <a:gd name="T2" fmla="*/ 1372 w 1373"/>
                <a:gd name="T3" fmla="*/ 0 h 1426"/>
                <a:gd name="T4" fmla="*/ 1219 w 1373"/>
                <a:gd name="T5" fmla="*/ 41 h 1426"/>
                <a:gd name="T6" fmla="*/ 922 w 1373"/>
                <a:gd name="T7" fmla="*/ 212 h 1426"/>
                <a:gd name="T8" fmla="*/ 2 w 1373"/>
                <a:gd name="T9" fmla="*/ 211 h 1426"/>
                <a:gd name="T10" fmla="*/ 2 w 1373"/>
                <a:gd name="T11" fmla="*/ 633 h 1426"/>
                <a:gd name="T12" fmla="*/ 2 w 1373"/>
                <a:gd name="T13" fmla="*/ 633 h 1426"/>
                <a:gd name="T14" fmla="*/ 51 w 1373"/>
                <a:gd name="T15" fmla="*/ 709 h 1426"/>
                <a:gd name="T16" fmla="*/ 1240 w 1373"/>
                <a:gd name="T17" fmla="*/ 1396 h 1426"/>
                <a:gd name="T18" fmla="*/ 1240 w 1373"/>
                <a:gd name="T19" fmla="*/ 1396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6"/>
                    <a:pt x="1219" y="41"/>
                  </a:cubicBezTo>
                  <a:lnTo>
                    <a:pt x="922" y="212"/>
                  </a:lnTo>
                  <a:lnTo>
                    <a:pt x="2" y="211"/>
                  </a:lnTo>
                  <a:lnTo>
                    <a:pt x="2" y="633"/>
                  </a:lnTo>
                  <a:lnTo>
                    <a:pt x="2" y="633"/>
                  </a:lnTo>
                  <a:cubicBezTo>
                    <a:pt x="0" y="662"/>
                    <a:pt x="16" y="689"/>
                    <a:pt x="51" y="709"/>
                  </a:cubicBezTo>
                  <a:lnTo>
                    <a:pt x="1240" y="1396"/>
                  </a:lnTo>
                  <a:lnTo>
                    <a:pt x="1240" y="1396"/>
                  </a:lnTo>
                  <a:cubicBezTo>
                    <a:pt x="1275" y="1416"/>
                    <a:pt x="1322" y="1425"/>
                    <a:pt x="1372" y="1424"/>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70" name="Freeform 408">
              <a:extLst>
                <a:ext uri="{FF2B5EF4-FFF2-40B4-BE49-F238E27FC236}">
                  <a16:creationId xmlns="" xmlns:a14="http://schemas.microsoft.com/office/drawing/2010/main" xmlns:p14="http://schemas.microsoft.com/office/powerpoint/2010/main" xmlns:a16="http://schemas.microsoft.com/office/drawing/2014/main" id="{20394AB6-B400-41A2-AD54-30DDF055F36F}"/>
                </a:ext>
              </a:extLst>
            </p:cNvPr>
            <p:cNvSpPr>
              <a:spLocks noChangeArrowheads="1"/>
            </p:cNvSpPr>
            <p:nvPr/>
          </p:nvSpPr>
          <p:spPr bwMode="auto">
            <a:xfrm>
              <a:off x="7776204" y="7511830"/>
              <a:ext cx="69127" cy="348517"/>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1" name="Freeform 409">
              <a:extLst>
                <a:ext uri="{FF2B5EF4-FFF2-40B4-BE49-F238E27FC236}">
                  <a16:creationId xmlns="" xmlns:a14="http://schemas.microsoft.com/office/drawing/2010/main" xmlns:p14="http://schemas.microsoft.com/office/powerpoint/2010/main" xmlns:a16="http://schemas.microsoft.com/office/drawing/2014/main" id="{803044B2-CA06-49FC-854D-6B248EB7FC15}"/>
                </a:ext>
              </a:extLst>
            </p:cNvPr>
            <p:cNvSpPr>
              <a:spLocks noChangeArrowheads="1"/>
            </p:cNvSpPr>
            <p:nvPr/>
          </p:nvSpPr>
          <p:spPr bwMode="auto">
            <a:xfrm>
              <a:off x="8597089" y="7975559"/>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2" name="Freeform 410">
              <a:extLst>
                <a:ext uri="{FF2B5EF4-FFF2-40B4-BE49-F238E27FC236}">
                  <a16:creationId xmlns="" xmlns:a14="http://schemas.microsoft.com/office/drawing/2010/main" xmlns:p14="http://schemas.microsoft.com/office/powerpoint/2010/main" xmlns:a16="http://schemas.microsoft.com/office/drawing/2014/main" id="{BCA84C23-0485-4548-9D20-A83B24B82ADB}"/>
                </a:ext>
              </a:extLst>
            </p:cNvPr>
            <p:cNvSpPr>
              <a:spLocks noChangeArrowheads="1"/>
            </p:cNvSpPr>
            <p:nvPr/>
          </p:nvSpPr>
          <p:spPr bwMode="auto">
            <a:xfrm>
              <a:off x="7761801" y="6987615"/>
              <a:ext cx="1820351" cy="1051311"/>
            </a:xfrm>
            <a:custGeom>
              <a:avLst/>
              <a:gdLst>
                <a:gd name="T0" fmla="*/ 1262 w 2789"/>
                <a:gd name="T1" fmla="*/ 1567 h 1611"/>
                <a:gd name="T2" fmla="*/ 73 w 2789"/>
                <a:gd name="T3" fmla="*/ 881 h 1611"/>
                <a:gd name="T4" fmla="*/ 73 w 2789"/>
                <a:gd name="T5" fmla="*/ 881 h 1611"/>
                <a:gd name="T6" fmla="*/ 93 w 2789"/>
                <a:gd name="T7" fmla="*/ 717 h 1611"/>
                <a:gd name="T8" fmla="*/ 1241 w 2789"/>
                <a:gd name="T9" fmla="*/ 54 h 1611"/>
                <a:gd name="T10" fmla="*/ 1241 w 2789"/>
                <a:gd name="T11" fmla="*/ 54 h 1611"/>
                <a:gd name="T12" fmla="*/ 1526 w 2789"/>
                <a:gd name="T13" fmla="*/ 42 h 1611"/>
                <a:gd name="T14" fmla="*/ 2715 w 2789"/>
                <a:gd name="T15" fmla="*/ 729 h 1611"/>
                <a:gd name="T16" fmla="*/ 2715 w 2789"/>
                <a:gd name="T17" fmla="*/ 729 h 1611"/>
                <a:gd name="T18" fmla="*/ 2694 w 2789"/>
                <a:gd name="T19" fmla="*/ 893 h 1611"/>
                <a:gd name="T20" fmla="*/ 1546 w 2789"/>
                <a:gd name="T21" fmla="*/ 1556 h 1611"/>
                <a:gd name="T22" fmla="*/ 1546 w 2789"/>
                <a:gd name="T23" fmla="*/ 1556 h 1611"/>
                <a:gd name="T24" fmla="*/ 1262 w 2789"/>
                <a:gd name="T25" fmla="*/ 156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1">
                  <a:moveTo>
                    <a:pt x="1262" y="1567"/>
                  </a:moveTo>
                  <a:lnTo>
                    <a:pt x="73" y="881"/>
                  </a:lnTo>
                  <a:lnTo>
                    <a:pt x="73" y="881"/>
                  </a:lnTo>
                  <a:cubicBezTo>
                    <a:pt x="0" y="839"/>
                    <a:pt x="9" y="766"/>
                    <a:pt x="93" y="717"/>
                  </a:cubicBezTo>
                  <a:lnTo>
                    <a:pt x="1241" y="54"/>
                  </a:lnTo>
                  <a:lnTo>
                    <a:pt x="1241" y="54"/>
                  </a:lnTo>
                  <a:cubicBezTo>
                    <a:pt x="1325" y="6"/>
                    <a:pt x="1453" y="0"/>
                    <a:pt x="1526" y="42"/>
                  </a:cubicBezTo>
                  <a:lnTo>
                    <a:pt x="2715" y="729"/>
                  </a:lnTo>
                  <a:lnTo>
                    <a:pt x="2715" y="729"/>
                  </a:lnTo>
                  <a:cubicBezTo>
                    <a:pt x="2788" y="771"/>
                    <a:pt x="2778" y="844"/>
                    <a:pt x="2694" y="893"/>
                  </a:cubicBezTo>
                  <a:lnTo>
                    <a:pt x="1546" y="1556"/>
                  </a:lnTo>
                  <a:lnTo>
                    <a:pt x="1546" y="1556"/>
                  </a:lnTo>
                  <a:cubicBezTo>
                    <a:pt x="1462" y="1604"/>
                    <a:pt x="1334" y="1610"/>
                    <a:pt x="1262" y="1567"/>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73" name="Freeform 411">
              <a:extLst>
                <a:ext uri="{FF2B5EF4-FFF2-40B4-BE49-F238E27FC236}">
                  <a16:creationId xmlns="" xmlns:a14="http://schemas.microsoft.com/office/drawing/2010/main" xmlns:p14="http://schemas.microsoft.com/office/powerpoint/2010/main" xmlns:a16="http://schemas.microsoft.com/office/drawing/2014/main" id="{CC100682-3B03-40BB-A196-7E7E0625E7BC}"/>
                </a:ext>
              </a:extLst>
            </p:cNvPr>
            <p:cNvSpPr>
              <a:spLocks noChangeArrowheads="1"/>
            </p:cNvSpPr>
            <p:nvPr/>
          </p:nvSpPr>
          <p:spPr bwMode="auto">
            <a:xfrm>
              <a:off x="7908698" y="7071145"/>
              <a:ext cx="1526560" cy="881373"/>
            </a:xfrm>
            <a:custGeom>
              <a:avLst/>
              <a:gdLst>
                <a:gd name="T0" fmla="*/ 1057 w 2336"/>
                <a:gd name="T1" fmla="*/ 1313 h 1349"/>
                <a:gd name="T2" fmla="*/ 61 w 2336"/>
                <a:gd name="T3" fmla="*/ 738 h 1349"/>
                <a:gd name="T4" fmla="*/ 61 w 2336"/>
                <a:gd name="T5" fmla="*/ 738 h 1349"/>
                <a:gd name="T6" fmla="*/ 78 w 2336"/>
                <a:gd name="T7" fmla="*/ 600 h 1349"/>
                <a:gd name="T8" fmla="*/ 1040 w 2336"/>
                <a:gd name="T9" fmla="*/ 45 h 1349"/>
                <a:gd name="T10" fmla="*/ 1040 w 2336"/>
                <a:gd name="T11" fmla="*/ 45 h 1349"/>
                <a:gd name="T12" fmla="*/ 1278 w 2336"/>
                <a:gd name="T13" fmla="*/ 35 h 1349"/>
                <a:gd name="T14" fmla="*/ 2274 w 2336"/>
                <a:gd name="T15" fmla="*/ 610 h 1349"/>
                <a:gd name="T16" fmla="*/ 2274 w 2336"/>
                <a:gd name="T17" fmla="*/ 610 h 1349"/>
                <a:gd name="T18" fmla="*/ 2257 w 2336"/>
                <a:gd name="T19" fmla="*/ 747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8"/>
                  </a:lnTo>
                  <a:lnTo>
                    <a:pt x="61" y="738"/>
                  </a:lnTo>
                  <a:cubicBezTo>
                    <a:pt x="0" y="703"/>
                    <a:pt x="7" y="641"/>
                    <a:pt x="78" y="600"/>
                  </a:cubicBezTo>
                  <a:lnTo>
                    <a:pt x="1040" y="45"/>
                  </a:lnTo>
                  <a:lnTo>
                    <a:pt x="1040" y="45"/>
                  </a:lnTo>
                  <a:cubicBezTo>
                    <a:pt x="1110" y="4"/>
                    <a:pt x="1217" y="0"/>
                    <a:pt x="1278" y="35"/>
                  </a:cubicBezTo>
                  <a:lnTo>
                    <a:pt x="2274" y="610"/>
                  </a:lnTo>
                  <a:lnTo>
                    <a:pt x="2274" y="610"/>
                  </a:lnTo>
                  <a:cubicBezTo>
                    <a:pt x="2335" y="645"/>
                    <a:pt x="2328" y="707"/>
                    <a:pt x="2257" y="747"/>
                  </a:cubicBezTo>
                  <a:lnTo>
                    <a:pt x="1295" y="1303"/>
                  </a:lnTo>
                  <a:lnTo>
                    <a:pt x="1295" y="1303"/>
                  </a:lnTo>
                  <a:cubicBezTo>
                    <a:pt x="1225" y="1344"/>
                    <a:pt x="1118" y="1348"/>
                    <a:pt x="1057" y="1313"/>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4" name="Freeform 415">
              <a:extLst>
                <a:ext uri="{FF2B5EF4-FFF2-40B4-BE49-F238E27FC236}">
                  <a16:creationId xmlns="" xmlns:a14="http://schemas.microsoft.com/office/drawing/2010/main" xmlns:p14="http://schemas.microsoft.com/office/powerpoint/2010/main" xmlns:a16="http://schemas.microsoft.com/office/drawing/2014/main" id="{BCD664DA-7074-4250-82DA-07F582FEA860}"/>
                </a:ext>
              </a:extLst>
            </p:cNvPr>
            <p:cNvSpPr>
              <a:spLocks noChangeArrowheads="1"/>
            </p:cNvSpPr>
            <p:nvPr/>
          </p:nvSpPr>
          <p:spPr bwMode="auto">
            <a:xfrm>
              <a:off x="7776204" y="6935769"/>
              <a:ext cx="1791548" cy="947620"/>
            </a:xfrm>
            <a:custGeom>
              <a:avLst/>
              <a:gdLst>
                <a:gd name="T0" fmla="*/ 2741 w 2745"/>
                <a:gd name="T1" fmla="*/ 636 h 1453"/>
                <a:gd name="T2" fmla="*/ 2741 w 2745"/>
                <a:gd name="T3" fmla="*/ 636 h 1453"/>
                <a:gd name="T4" fmla="*/ 2741 w 2745"/>
                <a:gd name="T5" fmla="*/ 227 h 1453"/>
                <a:gd name="T6" fmla="*/ 1822 w 2745"/>
                <a:gd name="T7" fmla="*/ 226 h 1453"/>
                <a:gd name="T8" fmla="*/ 1504 w 2745"/>
                <a:gd name="T9" fmla="*/ 42 h 1453"/>
                <a:gd name="T10" fmla="*/ 1504 w 2745"/>
                <a:gd name="T11" fmla="*/ 42 h 1453"/>
                <a:gd name="T12" fmla="*/ 1219 w 2745"/>
                <a:gd name="T13" fmla="*/ 55 h 1453"/>
                <a:gd name="T14" fmla="*/ 922 w 2745"/>
                <a:gd name="T15" fmla="*/ 225 h 1453"/>
                <a:gd name="T16" fmla="*/ 2 w 2745"/>
                <a:gd name="T17" fmla="*/ 225 h 1453"/>
                <a:gd name="T18" fmla="*/ 2 w 2745"/>
                <a:gd name="T19" fmla="*/ 646 h 1453"/>
                <a:gd name="T20" fmla="*/ 2 w 2745"/>
                <a:gd name="T21" fmla="*/ 646 h 1453"/>
                <a:gd name="T22" fmla="*/ 51 w 2745"/>
                <a:gd name="T23" fmla="*/ 723 h 1453"/>
                <a:gd name="T24" fmla="*/ 1240 w 2745"/>
                <a:gd name="T25" fmla="*/ 1409 h 1453"/>
                <a:gd name="T26" fmla="*/ 1240 w 2745"/>
                <a:gd name="T27" fmla="*/ 1409 h 1453"/>
                <a:gd name="T28" fmla="*/ 1524 w 2745"/>
                <a:gd name="T29" fmla="*/ 1398 h 1453"/>
                <a:gd name="T30" fmla="*/ 2672 w 2745"/>
                <a:gd name="T31" fmla="*/ 735 h 1453"/>
                <a:gd name="T32" fmla="*/ 2672 w 2745"/>
                <a:gd name="T33" fmla="*/ 735 h 1453"/>
                <a:gd name="T34" fmla="*/ 2741 w 2745"/>
                <a:gd name="T35" fmla="*/ 636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3">
                  <a:moveTo>
                    <a:pt x="2741" y="636"/>
                  </a:moveTo>
                  <a:lnTo>
                    <a:pt x="2741" y="636"/>
                  </a:lnTo>
                  <a:lnTo>
                    <a:pt x="2741" y="227"/>
                  </a:lnTo>
                  <a:lnTo>
                    <a:pt x="1822" y="226"/>
                  </a:lnTo>
                  <a:lnTo>
                    <a:pt x="1504" y="42"/>
                  </a:lnTo>
                  <a:lnTo>
                    <a:pt x="1504" y="42"/>
                  </a:lnTo>
                  <a:cubicBezTo>
                    <a:pt x="1431" y="0"/>
                    <a:pt x="1303" y="6"/>
                    <a:pt x="1219" y="55"/>
                  </a:cubicBezTo>
                  <a:lnTo>
                    <a:pt x="922" y="225"/>
                  </a:lnTo>
                  <a:lnTo>
                    <a:pt x="2" y="225"/>
                  </a:lnTo>
                  <a:lnTo>
                    <a:pt x="2" y="646"/>
                  </a:lnTo>
                  <a:lnTo>
                    <a:pt x="2" y="646"/>
                  </a:lnTo>
                  <a:cubicBezTo>
                    <a:pt x="0" y="675"/>
                    <a:pt x="16" y="703"/>
                    <a:pt x="51" y="723"/>
                  </a:cubicBezTo>
                  <a:lnTo>
                    <a:pt x="1240" y="1409"/>
                  </a:lnTo>
                  <a:lnTo>
                    <a:pt x="1240" y="1409"/>
                  </a:lnTo>
                  <a:cubicBezTo>
                    <a:pt x="1312" y="1452"/>
                    <a:pt x="1440" y="1446"/>
                    <a:pt x="1524" y="1398"/>
                  </a:cubicBezTo>
                  <a:lnTo>
                    <a:pt x="2672" y="735"/>
                  </a:lnTo>
                  <a:lnTo>
                    <a:pt x="2672" y="735"/>
                  </a:lnTo>
                  <a:cubicBezTo>
                    <a:pt x="2720" y="707"/>
                    <a:pt x="2744" y="671"/>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75" name="Freeform 416">
              <a:extLst>
                <a:ext uri="{FF2B5EF4-FFF2-40B4-BE49-F238E27FC236}">
                  <a16:creationId xmlns="" xmlns:a14="http://schemas.microsoft.com/office/drawing/2010/main" xmlns:p14="http://schemas.microsoft.com/office/powerpoint/2010/main" xmlns:a16="http://schemas.microsoft.com/office/drawing/2014/main" id="{6E960CEC-06A0-4AB8-9F71-691641CF3C08}"/>
                </a:ext>
              </a:extLst>
            </p:cNvPr>
            <p:cNvSpPr>
              <a:spLocks noChangeArrowheads="1"/>
            </p:cNvSpPr>
            <p:nvPr/>
          </p:nvSpPr>
          <p:spPr bwMode="auto">
            <a:xfrm>
              <a:off x="7776204" y="6944411"/>
              <a:ext cx="895773" cy="930337"/>
            </a:xfrm>
            <a:custGeom>
              <a:avLst/>
              <a:gdLst>
                <a:gd name="T0" fmla="*/ 1372 w 1373"/>
                <a:gd name="T1" fmla="*/ 0 h 1426"/>
                <a:gd name="T2" fmla="*/ 1372 w 1373"/>
                <a:gd name="T3" fmla="*/ 0 h 1426"/>
                <a:gd name="T4" fmla="*/ 1219 w 1373"/>
                <a:gd name="T5" fmla="*/ 41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1"/>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76" name="Freeform 417">
              <a:extLst>
                <a:ext uri="{FF2B5EF4-FFF2-40B4-BE49-F238E27FC236}">
                  <a16:creationId xmlns="" xmlns:a14="http://schemas.microsoft.com/office/drawing/2010/main" xmlns:p14="http://schemas.microsoft.com/office/powerpoint/2010/main" xmlns:a16="http://schemas.microsoft.com/office/drawing/2014/main" id="{398DB1C6-F789-4F5A-82DD-1FE1E528633D}"/>
                </a:ext>
              </a:extLst>
            </p:cNvPr>
            <p:cNvSpPr>
              <a:spLocks noChangeArrowheads="1"/>
            </p:cNvSpPr>
            <p:nvPr/>
          </p:nvSpPr>
          <p:spPr bwMode="auto">
            <a:xfrm>
              <a:off x="7776204" y="708266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7" name="Freeform 418">
              <a:extLst>
                <a:ext uri="{FF2B5EF4-FFF2-40B4-BE49-F238E27FC236}">
                  <a16:creationId xmlns="" xmlns:a14="http://schemas.microsoft.com/office/drawing/2010/main" xmlns:p14="http://schemas.microsoft.com/office/powerpoint/2010/main" xmlns:a16="http://schemas.microsoft.com/office/drawing/2014/main" id="{80BC181E-3B5D-4A6D-95CE-E35E904A0E24}"/>
                </a:ext>
              </a:extLst>
            </p:cNvPr>
            <p:cNvSpPr>
              <a:spLocks noChangeArrowheads="1"/>
            </p:cNvSpPr>
            <p:nvPr/>
          </p:nvSpPr>
          <p:spPr bwMode="auto">
            <a:xfrm>
              <a:off x="8597089" y="7549274"/>
              <a:ext cx="149776" cy="331234"/>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7"/>
                    <a:pt x="227" y="479"/>
                  </a:cubicBezTo>
                  <a:lnTo>
                    <a:pt x="227" y="0"/>
                  </a:lnTo>
                  <a:lnTo>
                    <a:pt x="0" y="0"/>
                  </a:lnTo>
                  <a:lnTo>
                    <a:pt x="0" y="481"/>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8" name="Freeform 419">
              <a:extLst>
                <a:ext uri="{FF2B5EF4-FFF2-40B4-BE49-F238E27FC236}">
                  <a16:creationId xmlns="" xmlns:a14="http://schemas.microsoft.com/office/drawing/2010/main" xmlns:p14="http://schemas.microsoft.com/office/powerpoint/2010/main" xmlns:a16="http://schemas.microsoft.com/office/drawing/2014/main" id="{8F00D4D2-FE7A-4E01-85A4-418F4509A256}"/>
                </a:ext>
              </a:extLst>
            </p:cNvPr>
            <p:cNvSpPr>
              <a:spLocks noChangeArrowheads="1"/>
            </p:cNvSpPr>
            <p:nvPr/>
          </p:nvSpPr>
          <p:spPr bwMode="auto">
            <a:xfrm>
              <a:off x="7761801" y="6558452"/>
              <a:ext cx="1820351" cy="1051309"/>
            </a:xfrm>
            <a:custGeom>
              <a:avLst/>
              <a:gdLst>
                <a:gd name="T0" fmla="*/ 1262 w 2789"/>
                <a:gd name="T1" fmla="*/ 1567 h 1610"/>
                <a:gd name="T2" fmla="*/ 73 w 2789"/>
                <a:gd name="T3" fmla="*/ 881 h 1610"/>
                <a:gd name="T4" fmla="*/ 73 w 2789"/>
                <a:gd name="T5" fmla="*/ 881 h 1610"/>
                <a:gd name="T6" fmla="*/ 93 w 2789"/>
                <a:gd name="T7" fmla="*/ 717 h 1610"/>
                <a:gd name="T8" fmla="*/ 1241 w 2789"/>
                <a:gd name="T9" fmla="*/ 54 h 1610"/>
                <a:gd name="T10" fmla="*/ 1241 w 2789"/>
                <a:gd name="T11" fmla="*/ 54 h 1610"/>
                <a:gd name="T12" fmla="*/ 1526 w 2789"/>
                <a:gd name="T13" fmla="*/ 41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9"/>
                    <a:pt x="9" y="765"/>
                    <a:pt x="93" y="717"/>
                  </a:cubicBezTo>
                  <a:lnTo>
                    <a:pt x="1241" y="54"/>
                  </a:lnTo>
                  <a:lnTo>
                    <a:pt x="1241" y="54"/>
                  </a:lnTo>
                  <a:cubicBezTo>
                    <a:pt x="1325" y="5"/>
                    <a:pt x="1453" y="0"/>
                    <a:pt x="1526" y="41"/>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79" name="Freeform 420">
              <a:extLst>
                <a:ext uri="{FF2B5EF4-FFF2-40B4-BE49-F238E27FC236}">
                  <a16:creationId xmlns="" xmlns:a14="http://schemas.microsoft.com/office/drawing/2010/main" xmlns:p14="http://schemas.microsoft.com/office/powerpoint/2010/main" xmlns:a16="http://schemas.microsoft.com/office/drawing/2014/main" id="{2CAF8A04-EB54-4249-845E-3C84FDC7241D}"/>
                </a:ext>
              </a:extLst>
            </p:cNvPr>
            <p:cNvSpPr>
              <a:spLocks noChangeArrowheads="1"/>
            </p:cNvSpPr>
            <p:nvPr/>
          </p:nvSpPr>
          <p:spPr bwMode="auto">
            <a:xfrm>
              <a:off x="7908698" y="6644860"/>
              <a:ext cx="1526560" cy="881373"/>
            </a:xfrm>
            <a:custGeom>
              <a:avLst/>
              <a:gdLst>
                <a:gd name="T0" fmla="*/ 1057 w 2336"/>
                <a:gd name="T1" fmla="*/ 1314 h 1350"/>
                <a:gd name="T2" fmla="*/ 61 w 2336"/>
                <a:gd name="T3" fmla="*/ 739 h 1350"/>
                <a:gd name="T4" fmla="*/ 61 w 2336"/>
                <a:gd name="T5" fmla="*/ 739 h 1350"/>
                <a:gd name="T6" fmla="*/ 78 w 2336"/>
                <a:gd name="T7" fmla="*/ 600 h 1350"/>
                <a:gd name="T8" fmla="*/ 1040 w 2336"/>
                <a:gd name="T9" fmla="*/ 45 h 1350"/>
                <a:gd name="T10" fmla="*/ 1040 w 2336"/>
                <a:gd name="T11" fmla="*/ 45 h 1350"/>
                <a:gd name="T12" fmla="*/ 1278 w 2336"/>
                <a:gd name="T13" fmla="*/ 36 h 1350"/>
                <a:gd name="T14" fmla="*/ 2274 w 2336"/>
                <a:gd name="T15" fmla="*/ 610 h 1350"/>
                <a:gd name="T16" fmla="*/ 2274 w 2336"/>
                <a:gd name="T17" fmla="*/ 610 h 1350"/>
                <a:gd name="T18" fmla="*/ 2257 w 2336"/>
                <a:gd name="T19" fmla="*/ 749 h 1350"/>
                <a:gd name="T20" fmla="*/ 1295 w 2336"/>
                <a:gd name="T21" fmla="*/ 1304 h 1350"/>
                <a:gd name="T22" fmla="*/ 1295 w 2336"/>
                <a:gd name="T23" fmla="*/ 1304 h 1350"/>
                <a:gd name="T24" fmla="*/ 1057 w 2336"/>
                <a:gd name="T25" fmla="*/ 1314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4"/>
                  </a:moveTo>
                  <a:lnTo>
                    <a:pt x="61" y="739"/>
                  </a:lnTo>
                  <a:lnTo>
                    <a:pt x="61" y="739"/>
                  </a:lnTo>
                  <a:cubicBezTo>
                    <a:pt x="0" y="703"/>
                    <a:pt x="7" y="642"/>
                    <a:pt x="78" y="600"/>
                  </a:cubicBezTo>
                  <a:lnTo>
                    <a:pt x="1040" y="45"/>
                  </a:lnTo>
                  <a:lnTo>
                    <a:pt x="1040" y="45"/>
                  </a:lnTo>
                  <a:cubicBezTo>
                    <a:pt x="1110" y="4"/>
                    <a:pt x="1217" y="0"/>
                    <a:pt x="1278" y="36"/>
                  </a:cubicBezTo>
                  <a:lnTo>
                    <a:pt x="2274" y="610"/>
                  </a:lnTo>
                  <a:lnTo>
                    <a:pt x="2274" y="610"/>
                  </a:lnTo>
                  <a:cubicBezTo>
                    <a:pt x="2335" y="646"/>
                    <a:pt x="2328" y="708"/>
                    <a:pt x="2257" y="749"/>
                  </a:cubicBezTo>
                  <a:lnTo>
                    <a:pt x="1295" y="1304"/>
                  </a:lnTo>
                  <a:lnTo>
                    <a:pt x="1295" y="1304"/>
                  </a:lnTo>
                  <a:cubicBezTo>
                    <a:pt x="1225" y="1344"/>
                    <a:pt x="1118" y="1349"/>
                    <a:pt x="1057" y="1314"/>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0" name="Freeform 424">
              <a:extLst>
                <a:ext uri="{FF2B5EF4-FFF2-40B4-BE49-F238E27FC236}">
                  <a16:creationId xmlns="" xmlns:a14="http://schemas.microsoft.com/office/drawing/2010/main" xmlns:p14="http://schemas.microsoft.com/office/powerpoint/2010/main" xmlns:a16="http://schemas.microsoft.com/office/drawing/2014/main" id="{910F1F63-91B3-427A-9D07-A8F92DD815D0}"/>
                </a:ext>
              </a:extLst>
            </p:cNvPr>
            <p:cNvSpPr>
              <a:spLocks noChangeArrowheads="1"/>
            </p:cNvSpPr>
            <p:nvPr/>
          </p:nvSpPr>
          <p:spPr bwMode="auto">
            <a:xfrm>
              <a:off x="7776204" y="6509485"/>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6"/>
                    <a:pt x="2744" y="670"/>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81" name="Freeform 425">
              <a:extLst>
                <a:ext uri="{FF2B5EF4-FFF2-40B4-BE49-F238E27FC236}">
                  <a16:creationId xmlns="" xmlns:a14="http://schemas.microsoft.com/office/drawing/2010/main" xmlns:p14="http://schemas.microsoft.com/office/powerpoint/2010/main" xmlns:a16="http://schemas.microsoft.com/office/drawing/2014/main" id="{72DD4A44-255A-45F4-88F2-1E0D0F60F977}"/>
                </a:ext>
              </a:extLst>
            </p:cNvPr>
            <p:cNvSpPr>
              <a:spLocks noChangeArrowheads="1"/>
            </p:cNvSpPr>
            <p:nvPr/>
          </p:nvSpPr>
          <p:spPr bwMode="auto">
            <a:xfrm>
              <a:off x="7776204" y="651812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0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1"/>
                    <a:pt x="1262" y="15"/>
                    <a:pt x="1219" y="40"/>
                  </a:cubicBezTo>
                  <a:lnTo>
                    <a:pt x="922" y="211"/>
                  </a:lnTo>
                  <a:lnTo>
                    <a:pt x="2" y="210"/>
                  </a:lnTo>
                  <a:lnTo>
                    <a:pt x="2" y="632"/>
                  </a:lnTo>
                  <a:lnTo>
                    <a:pt x="2" y="632"/>
                  </a:lnTo>
                  <a:cubicBezTo>
                    <a:pt x="0" y="661"/>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82" name="Freeform 426">
              <a:extLst>
                <a:ext uri="{FF2B5EF4-FFF2-40B4-BE49-F238E27FC236}">
                  <a16:creationId xmlns="" xmlns:a14="http://schemas.microsoft.com/office/drawing/2010/main" xmlns:p14="http://schemas.microsoft.com/office/powerpoint/2010/main" xmlns:a16="http://schemas.microsoft.com/office/drawing/2014/main" id="{5C24B71C-7915-4ABC-A872-80CE57D31052}"/>
                </a:ext>
              </a:extLst>
            </p:cNvPr>
            <p:cNvSpPr>
              <a:spLocks noChangeArrowheads="1"/>
            </p:cNvSpPr>
            <p:nvPr/>
          </p:nvSpPr>
          <p:spPr bwMode="auto">
            <a:xfrm>
              <a:off x="7776204" y="6656381"/>
              <a:ext cx="69127" cy="348516"/>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3" name="Freeform 427">
              <a:extLst>
                <a:ext uri="{FF2B5EF4-FFF2-40B4-BE49-F238E27FC236}">
                  <a16:creationId xmlns="" xmlns:a14="http://schemas.microsoft.com/office/drawing/2010/main" xmlns:p14="http://schemas.microsoft.com/office/powerpoint/2010/main" xmlns:a16="http://schemas.microsoft.com/office/drawing/2014/main" id="{B390E48F-8A33-46A0-90B5-B52A5EEA9ECD}"/>
                </a:ext>
              </a:extLst>
            </p:cNvPr>
            <p:cNvSpPr>
              <a:spLocks noChangeArrowheads="1"/>
            </p:cNvSpPr>
            <p:nvPr/>
          </p:nvSpPr>
          <p:spPr bwMode="auto">
            <a:xfrm>
              <a:off x="8597089" y="7120108"/>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4" name="Freeform 428">
              <a:extLst>
                <a:ext uri="{FF2B5EF4-FFF2-40B4-BE49-F238E27FC236}">
                  <a16:creationId xmlns="" xmlns:a14="http://schemas.microsoft.com/office/drawing/2010/main" xmlns:p14="http://schemas.microsoft.com/office/powerpoint/2010/main" xmlns:a16="http://schemas.microsoft.com/office/drawing/2014/main" id="{985A42E7-7DDC-4E27-80E8-023C4AA824C1}"/>
                </a:ext>
              </a:extLst>
            </p:cNvPr>
            <p:cNvSpPr>
              <a:spLocks noChangeArrowheads="1"/>
            </p:cNvSpPr>
            <p:nvPr/>
          </p:nvSpPr>
          <p:spPr bwMode="auto">
            <a:xfrm>
              <a:off x="7761801" y="6132167"/>
              <a:ext cx="1820351" cy="1051309"/>
            </a:xfrm>
            <a:custGeom>
              <a:avLst/>
              <a:gdLst>
                <a:gd name="T0" fmla="*/ 1262 w 2789"/>
                <a:gd name="T1" fmla="*/ 1566 h 1610"/>
                <a:gd name="T2" fmla="*/ 73 w 2789"/>
                <a:gd name="T3" fmla="*/ 880 h 1610"/>
                <a:gd name="T4" fmla="*/ 73 w 2789"/>
                <a:gd name="T5" fmla="*/ 880 h 1610"/>
                <a:gd name="T6" fmla="*/ 93 w 2789"/>
                <a:gd name="T7" fmla="*/ 716 h 1610"/>
                <a:gd name="T8" fmla="*/ 1241 w 2789"/>
                <a:gd name="T9" fmla="*/ 55 h 1610"/>
                <a:gd name="T10" fmla="*/ 1241 w 2789"/>
                <a:gd name="T11" fmla="*/ 55 h 1610"/>
                <a:gd name="T12" fmla="*/ 1526 w 2789"/>
                <a:gd name="T13" fmla="*/ 42 h 1610"/>
                <a:gd name="T14" fmla="*/ 2715 w 2789"/>
                <a:gd name="T15" fmla="*/ 728 h 1610"/>
                <a:gd name="T16" fmla="*/ 2715 w 2789"/>
                <a:gd name="T17" fmla="*/ 728 h 1610"/>
                <a:gd name="T18" fmla="*/ 2694 w 2789"/>
                <a:gd name="T19" fmla="*/ 892 h 1610"/>
                <a:gd name="T20" fmla="*/ 1546 w 2789"/>
                <a:gd name="T21" fmla="*/ 1555 h 1610"/>
                <a:gd name="T22" fmla="*/ 1546 w 2789"/>
                <a:gd name="T23" fmla="*/ 1555 h 1610"/>
                <a:gd name="T24" fmla="*/ 1262 w 2789"/>
                <a:gd name="T25" fmla="*/ 1566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6"/>
                  </a:moveTo>
                  <a:lnTo>
                    <a:pt x="73" y="880"/>
                  </a:lnTo>
                  <a:lnTo>
                    <a:pt x="73" y="880"/>
                  </a:lnTo>
                  <a:cubicBezTo>
                    <a:pt x="0" y="838"/>
                    <a:pt x="9" y="765"/>
                    <a:pt x="93" y="716"/>
                  </a:cubicBezTo>
                  <a:lnTo>
                    <a:pt x="1241" y="55"/>
                  </a:lnTo>
                  <a:lnTo>
                    <a:pt x="1241" y="55"/>
                  </a:lnTo>
                  <a:cubicBezTo>
                    <a:pt x="1325" y="6"/>
                    <a:pt x="1453" y="0"/>
                    <a:pt x="1526" y="42"/>
                  </a:cubicBezTo>
                  <a:lnTo>
                    <a:pt x="2715" y="728"/>
                  </a:lnTo>
                  <a:lnTo>
                    <a:pt x="2715" y="728"/>
                  </a:lnTo>
                  <a:cubicBezTo>
                    <a:pt x="2788" y="770"/>
                    <a:pt x="2778" y="844"/>
                    <a:pt x="2694" y="892"/>
                  </a:cubicBezTo>
                  <a:lnTo>
                    <a:pt x="1546" y="1555"/>
                  </a:lnTo>
                  <a:lnTo>
                    <a:pt x="1546" y="1555"/>
                  </a:lnTo>
                  <a:cubicBezTo>
                    <a:pt x="1462" y="1604"/>
                    <a:pt x="1334" y="1609"/>
                    <a:pt x="1262" y="1566"/>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85" name="Freeform 429">
              <a:extLst>
                <a:ext uri="{FF2B5EF4-FFF2-40B4-BE49-F238E27FC236}">
                  <a16:creationId xmlns="" xmlns:a14="http://schemas.microsoft.com/office/drawing/2010/main" xmlns:p14="http://schemas.microsoft.com/office/powerpoint/2010/main" xmlns:a16="http://schemas.microsoft.com/office/drawing/2014/main" id="{9ABE06FD-EA80-4402-9BB7-E552F1A9ED4A}"/>
                </a:ext>
              </a:extLst>
            </p:cNvPr>
            <p:cNvSpPr>
              <a:spLocks noChangeArrowheads="1"/>
            </p:cNvSpPr>
            <p:nvPr/>
          </p:nvSpPr>
          <p:spPr bwMode="auto">
            <a:xfrm>
              <a:off x="7908698" y="6215694"/>
              <a:ext cx="1526560" cy="881373"/>
            </a:xfrm>
            <a:custGeom>
              <a:avLst/>
              <a:gdLst>
                <a:gd name="T0" fmla="*/ 1057 w 2336"/>
                <a:gd name="T1" fmla="*/ 1312 h 1348"/>
                <a:gd name="T2" fmla="*/ 61 w 2336"/>
                <a:gd name="T3" fmla="*/ 737 h 1348"/>
                <a:gd name="T4" fmla="*/ 61 w 2336"/>
                <a:gd name="T5" fmla="*/ 737 h 1348"/>
                <a:gd name="T6" fmla="*/ 78 w 2336"/>
                <a:gd name="T7" fmla="*/ 599 h 1348"/>
                <a:gd name="T8" fmla="*/ 1040 w 2336"/>
                <a:gd name="T9" fmla="*/ 45 h 1348"/>
                <a:gd name="T10" fmla="*/ 1040 w 2336"/>
                <a:gd name="T11" fmla="*/ 45 h 1348"/>
                <a:gd name="T12" fmla="*/ 1278 w 2336"/>
                <a:gd name="T13" fmla="*/ 35 h 1348"/>
                <a:gd name="T14" fmla="*/ 2274 w 2336"/>
                <a:gd name="T15" fmla="*/ 609 h 1348"/>
                <a:gd name="T16" fmla="*/ 2274 w 2336"/>
                <a:gd name="T17" fmla="*/ 609 h 1348"/>
                <a:gd name="T18" fmla="*/ 2257 w 2336"/>
                <a:gd name="T19" fmla="*/ 747 h 1348"/>
                <a:gd name="T20" fmla="*/ 1295 w 2336"/>
                <a:gd name="T21" fmla="*/ 1302 h 1348"/>
                <a:gd name="T22" fmla="*/ 1295 w 2336"/>
                <a:gd name="T23" fmla="*/ 1302 h 1348"/>
                <a:gd name="T24" fmla="*/ 1057 w 2336"/>
                <a:gd name="T25" fmla="*/ 1312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8">
                  <a:moveTo>
                    <a:pt x="1057" y="1312"/>
                  </a:moveTo>
                  <a:lnTo>
                    <a:pt x="61" y="737"/>
                  </a:lnTo>
                  <a:lnTo>
                    <a:pt x="61" y="737"/>
                  </a:lnTo>
                  <a:cubicBezTo>
                    <a:pt x="0" y="702"/>
                    <a:pt x="7" y="640"/>
                    <a:pt x="78" y="599"/>
                  </a:cubicBezTo>
                  <a:lnTo>
                    <a:pt x="1040" y="45"/>
                  </a:lnTo>
                  <a:lnTo>
                    <a:pt x="1040" y="45"/>
                  </a:lnTo>
                  <a:cubicBezTo>
                    <a:pt x="1110" y="4"/>
                    <a:pt x="1217" y="0"/>
                    <a:pt x="1278" y="35"/>
                  </a:cubicBezTo>
                  <a:lnTo>
                    <a:pt x="2274" y="609"/>
                  </a:lnTo>
                  <a:lnTo>
                    <a:pt x="2274" y="609"/>
                  </a:lnTo>
                  <a:cubicBezTo>
                    <a:pt x="2335" y="644"/>
                    <a:pt x="2328" y="706"/>
                    <a:pt x="2257" y="747"/>
                  </a:cubicBezTo>
                  <a:lnTo>
                    <a:pt x="1295" y="1302"/>
                  </a:lnTo>
                  <a:lnTo>
                    <a:pt x="1295" y="1302"/>
                  </a:lnTo>
                  <a:cubicBezTo>
                    <a:pt x="1225" y="1343"/>
                    <a:pt x="1118" y="1347"/>
                    <a:pt x="1057" y="1312"/>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6" name="Freeform 433">
              <a:extLst>
                <a:ext uri="{FF2B5EF4-FFF2-40B4-BE49-F238E27FC236}">
                  <a16:creationId xmlns="" xmlns:a14="http://schemas.microsoft.com/office/drawing/2010/main" xmlns:p14="http://schemas.microsoft.com/office/powerpoint/2010/main" xmlns:a16="http://schemas.microsoft.com/office/drawing/2014/main" id="{4B814359-83FA-4454-8689-CE6567C7E22E}"/>
                </a:ext>
              </a:extLst>
            </p:cNvPr>
            <p:cNvSpPr>
              <a:spLocks noChangeArrowheads="1"/>
            </p:cNvSpPr>
            <p:nvPr/>
          </p:nvSpPr>
          <p:spPr bwMode="auto">
            <a:xfrm>
              <a:off x="7776204" y="6080321"/>
              <a:ext cx="1791548" cy="947619"/>
            </a:xfrm>
            <a:custGeom>
              <a:avLst/>
              <a:gdLst>
                <a:gd name="T0" fmla="*/ 2741 w 2745"/>
                <a:gd name="T1" fmla="*/ 636 h 1451"/>
                <a:gd name="T2" fmla="*/ 2741 w 2745"/>
                <a:gd name="T3" fmla="*/ 636 h 1451"/>
                <a:gd name="T4" fmla="*/ 2741 w 2745"/>
                <a:gd name="T5" fmla="*/ 226 h 1451"/>
                <a:gd name="T6" fmla="*/ 1822 w 2745"/>
                <a:gd name="T7" fmla="*/ 225 h 1451"/>
                <a:gd name="T8" fmla="*/ 1504 w 2745"/>
                <a:gd name="T9" fmla="*/ 41 h 1451"/>
                <a:gd name="T10" fmla="*/ 1504 w 2745"/>
                <a:gd name="T11" fmla="*/ 41 h 1451"/>
                <a:gd name="T12" fmla="*/ 1219 w 2745"/>
                <a:gd name="T13" fmla="*/ 53 h 1451"/>
                <a:gd name="T14" fmla="*/ 922 w 2745"/>
                <a:gd name="T15" fmla="*/ 224 h 1451"/>
                <a:gd name="T16" fmla="*/ 2 w 2745"/>
                <a:gd name="T17" fmla="*/ 224 h 1451"/>
                <a:gd name="T18" fmla="*/ 2 w 2745"/>
                <a:gd name="T19" fmla="*/ 645 h 1451"/>
                <a:gd name="T20" fmla="*/ 2 w 2745"/>
                <a:gd name="T21" fmla="*/ 645 h 1451"/>
                <a:gd name="T22" fmla="*/ 51 w 2745"/>
                <a:gd name="T23" fmla="*/ 721 h 1451"/>
                <a:gd name="T24" fmla="*/ 1240 w 2745"/>
                <a:gd name="T25" fmla="*/ 1408 h 1451"/>
                <a:gd name="T26" fmla="*/ 1240 w 2745"/>
                <a:gd name="T27" fmla="*/ 1408 h 1451"/>
                <a:gd name="T28" fmla="*/ 1524 w 2745"/>
                <a:gd name="T29" fmla="*/ 1396 h 1451"/>
                <a:gd name="T30" fmla="*/ 2672 w 2745"/>
                <a:gd name="T31" fmla="*/ 733 h 1451"/>
                <a:gd name="T32" fmla="*/ 2672 w 2745"/>
                <a:gd name="T33" fmla="*/ 733 h 1451"/>
                <a:gd name="T34" fmla="*/ 2741 w 2745"/>
                <a:gd name="T35" fmla="*/ 636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1">
                  <a:moveTo>
                    <a:pt x="2741" y="636"/>
                  </a:moveTo>
                  <a:lnTo>
                    <a:pt x="2741" y="636"/>
                  </a:lnTo>
                  <a:lnTo>
                    <a:pt x="2741" y="226"/>
                  </a:lnTo>
                  <a:lnTo>
                    <a:pt x="1822" y="225"/>
                  </a:lnTo>
                  <a:lnTo>
                    <a:pt x="1504" y="41"/>
                  </a:lnTo>
                  <a:lnTo>
                    <a:pt x="1504" y="41"/>
                  </a:lnTo>
                  <a:cubicBezTo>
                    <a:pt x="1431" y="0"/>
                    <a:pt x="1303" y="5"/>
                    <a:pt x="1219" y="53"/>
                  </a:cubicBezTo>
                  <a:lnTo>
                    <a:pt x="922" y="224"/>
                  </a:lnTo>
                  <a:lnTo>
                    <a:pt x="2" y="224"/>
                  </a:lnTo>
                  <a:lnTo>
                    <a:pt x="2" y="645"/>
                  </a:lnTo>
                  <a:lnTo>
                    <a:pt x="2" y="645"/>
                  </a:lnTo>
                  <a:cubicBezTo>
                    <a:pt x="0" y="673"/>
                    <a:pt x="16" y="701"/>
                    <a:pt x="51" y="721"/>
                  </a:cubicBezTo>
                  <a:lnTo>
                    <a:pt x="1240" y="1408"/>
                  </a:lnTo>
                  <a:lnTo>
                    <a:pt x="1240" y="1408"/>
                  </a:lnTo>
                  <a:cubicBezTo>
                    <a:pt x="1312" y="1450"/>
                    <a:pt x="1440" y="1445"/>
                    <a:pt x="1524" y="1396"/>
                  </a:cubicBezTo>
                  <a:lnTo>
                    <a:pt x="2672" y="733"/>
                  </a:lnTo>
                  <a:lnTo>
                    <a:pt x="2672" y="733"/>
                  </a:lnTo>
                  <a:cubicBezTo>
                    <a:pt x="2720" y="705"/>
                    <a:pt x="2744" y="669"/>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87" name="Freeform 434">
              <a:extLst>
                <a:ext uri="{FF2B5EF4-FFF2-40B4-BE49-F238E27FC236}">
                  <a16:creationId xmlns="" xmlns:a14="http://schemas.microsoft.com/office/drawing/2010/main" xmlns:p14="http://schemas.microsoft.com/office/powerpoint/2010/main" xmlns:a16="http://schemas.microsoft.com/office/drawing/2014/main" id="{C6EB1FD3-EF1A-48F8-AB8D-CBA9B248DB71}"/>
                </a:ext>
              </a:extLst>
            </p:cNvPr>
            <p:cNvSpPr>
              <a:spLocks noChangeArrowheads="1"/>
            </p:cNvSpPr>
            <p:nvPr/>
          </p:nvSpPr>
          <p:spPr bwMode="auto">
            <a:xfrm>
              <a:off x="7776204" y="6088961"/>
              <a:ext cx="895773" cy="930339"/>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2"/>
                  </a:lnTo>
                  <a:lnTo>
                    <a:pt x="2" y="632"/>
                  </a:lnTo>
                  <a:cubicBezTo>
                    <a:pt x="0" y="660"/>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88" name="Freeform 435">
              <a:extLst>
                <a:ext uri="{FF2B5EF4-FFF2-40B4-BE49-F238E27FC236}">
                  <a16:creationId xmlns="" xmlns:a14="http://schemas.microsoft.com/office/drawing/2010/main" xmlns:p14="http://schemas.microsoft.com/office/powerpoint/2010/main" xmlns:a16="http://schemas.microsoft.com/office/drawing/2014/main" id="{F0FDBB9B-36A6-43A4-A893-6F1213B257BC}"/>
                </a:ext>
              </a:extLst>
            </p:cNvPr>
            <p:cNvSpPr>
              <a:spLocks noChangeArrowheads="1"/>
            </p:cNvSpPr>
            <p:nvPr/>
          </p:nvSpPr>
          <p:spPr bwMode="auto">
            <a:xfrm>
              <a:off x="7776204" y="6227215"/>
              <a:ext cx="69127" cy="345636"/>
            </a:xfrm>
            <a:custGeom>
              <a:avLst/>
              <a:gdLst>
                <a:gd name="T0" fmla="*/ 106 w 107"/>
                <a:gd name="T1" fmla="*/ 0 h 530"/>
                <a:gd name="T2" fmla="*/ 2 w 107"/>
                <a:gd name="T3" fmla="*/ 0 h 530"/>
                <a:gd name="T4" fmla="*/ 2 w 107"/>
                <a:gd name="T5" fmla="*/ 421 h 530"/>
                <a:gd name="T6" fmla="*/ 2 w 107"/>
                <a:gd name="T7" fmla="*/ 421 h 530"/>
                <a:gd name="T8" fmla="*/ 51 w 107"/>
                <a:gd name="T9" fmla="*/ 497 h 530"/>
                <a:gd name="T10" fmla="*/ 106 w 107"/>
                <a:gd name="T11" fmla="*/ 529 h 530"/>
                <a:gd name="T12" fmla="*/ 106 w 10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107" h="530">
                  <a:moveTo>
                    <a:pt x="106" y="0"/>
                  </a:moveTo>
                  <a:lnTo>
                    <a:pt x="2" y="0"/>
                  </a:lnTo>
                  <a:lnTo>
                    <a:pt x="2" y="421"/>
                  </a:lnTo>
                  <a:lnTo>
                    <a:pt x="2" y="421"/>
                  </a:lnTo>
                  <a:cubicBezTo>
                    <a:pt x="0" y="449"/>
                    <a:pt x="16" y="477"/>
                    <a:pt x="51" y="497"/>
                  </a:cubicBezTo>
                  <a:lnTo>
                    <a:pt x="106" y="529"/>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9" name="Freeform 436">
              <a:extLst>
                <a:ext uri="{FF2B5EF4-FFF2-40B4-BE49-F238E27FC236}">
                  <a16:creationId xmlns="" xmlns:a14="http://schemas.microsoft.com/office/drawing/2010/main" xmlns:p14="http://schemas.microsoft.com/office/powerpoint/2010/main" xmlns:a16="http://schemas.microsoft.com/office/drawing/2014/main" id="{61CD7768-B886-4946-94C6-CAD40F890DEE}"/>
                </a:ext>
              </a:extLst>
            </p:cNvPr>
            <p:cNvSpPr>
              <a:spLocks noChangeArrowheads="1"/>
            </p:cNvSpPr>
            <p:nvPr/>
          </p:nvSpPr>
          <p:spPr bwMode="auto">
            <a:xfrm>
              <a:off x="8597089" y="66938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90" name="Freeform 437">
              <a:extLst>
                <a:ext uri="{FF2B5EF4-FFF2-40B4-BE49-F238E27FC236}">
                  <a16:creationId xmlns="" xmlns:a14="http://schemas.microsoft.com/office/drawing/2010/main" xmlns:p14="http://schemas.microsoft.com/office/powerpoint/2010/main" xmlns:a16="http://schemas.microsoft.com/office/drawing/2014/main" id="{BF7C544B-328F-404D-B909-6D57BC5F34DC}"/>
                </a:ext>
              </a:extLst>
            </p:cNvPr>
            <p:cNvSpPr>
              <a:spLocks noChangeArrowheads="1"/>
            </p:cNvSpPr>
            <p:nvPr/>
          </p:nvSpPr>
          <p:spPr bwMode="auto">
            <a:xfrm>
              <a:off x="7761801" y="5703000"/>
              <a:ext cx="1820351" cy="1051311"/>
            </a:xfrm>
            <a:custGeom>
              <a:avLst/>
              <a:gdLst>
                <a:gd name="T0" fmla="*/ 1262 w 2789"/>
                <a:gd name="T1" fmla="*/ 1566 h 1609"/>
                <a:gd name="T2" fmla="*/ 73 w 2789"/>
                <a:gd name="T3" fmla="*/ 881 h 1609"/>
                <a:gd name="T4" fmla="*/ 73 w 2789"/>
                <a:gd name="T5" fmla="*/ 881 h 1609"/>
                <a:gd name="T6" fmla="*/ 93 w 2789"/>
                <a:gd name="T7" fmla="*/ 716 h 1609"/>
                <a:gd name="T8" fmla="*/ 1241 w 2789"/>
                <a:gd name="T9" fmla="*/ 54 h 1609"/>
                <a:gd name="T10" fmla="*/ 1241 w 2789"/>
                <a:gd name="T11" fmla="*/ 54 h 1609"/>
                <a:gd name="T12" fmla="*/ 1526 w 2789"/>
                <a:gd name="T13" fmla="*/ 42 h 1609"/>
                <a:gd name="T14" fmla="*/ 2715 w 2789"/>
                <a:gd name="T15" fmla="*/ 728 h 1609"/>
                <a:gd name="T16" fmla="*/ 2715 w 2789"/>
                <a:gd name="T17" fmla="*/ 728 h 1609"/>
                <a:gd name="T18" fmla="*/ 2694 w 2789"/>
                <a:gd name="T19" fmla="*/ 893 h 1609"/>
                <a:gd name="T20" fmla="*/ 1546 w 2789"/>
                <a:gd name="T21" fmla="*/ 1554 h 1609"/>
                <a:gd name="T22" fmla="*/ 1546 w 2789"/>
                <a:gd name="T23" fmla="*/ 1554 h 1609"/>
                <a:gd name="T24" fmla="*/ 1262 w 2789"/>
                <a:gd name="T25" fmla="*/ 156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09">
                  <a:moveTo>
                    <a:pt x="1262" y="1566"/>
                  </a:moveTo>
                  <a:lnTo>
                    <a:pt x="73" y="881"/>
                  </a:lnTo>
                  <a:lnTo>
                    <a:pt x="73" y="881"/>
                  </a:lnTo>
                  <a:cubicBezTo>
                    <a:pt x="0" y="839"/>
                    <a:pt x="9" y="765"/>
                    <a:pt x="93" y="716"/>
                  </a:cubicBezTo>
                  <a:lnTo>
                    <a:pt x="1241" y="54"/>
                  </a:lnTo>
                  <a:lnTo>
                    <a:pt x="1241" y="54"/>
                  </a:lnTo>
                  <a:cubicBezTo>
                    <a:pt x="1325" y="5"/>
                    <a:pt x="1453" y="0"/>
                    <a:pt x="1526" y="42"/>
                  </a:cubicBezTo>
                  <a:lnTo>
                    <a:pt x="2715" y="728"/>
                  </a:lnTo>
                  <a:lnTo>
                    <a:pt x="2715" y="728"/>
                  </a:lnTo>
                  <a:cubicBezTo>
                    <a:pt x="2788" y="771"/>
                    <a:pt x="2778" y="844"/>
                    <a:pt x="2694" y="893"/>
                  </a:cubicBezTo>
                  <a:lnTo>
                    <a:pt x="1546" y="1554"/>
                  </a:lnTo>
                  <a:lnTo>
                    <a:pt x="1546" y="1554"/>
                  </a:lnTo>
                  <a:cubicBezTo>
                    <a:pt x="1462" y="1603"/>
                    <a:pt x="1334" y="1608"/>
                    <a:pt x="1262" y="1566"/>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91" name="Freeform 438">
              <a:extLst>
                <a:ext uri="{FF2B5EF4-FFF2-40B4-BE49-F238E27FC236}">
                  <a16:creationId xmlns="" xmlns:a14="http://schemas.microsoft.com/office/drawing/2010/main" xmlns:p14="http://schemas.microsoft.com/office/powerpoint/2010/main" xmlns:a16="http://schemas.microsoft.com/office/drawing/2014/main" id="{149B3047-3167-4598-99DA-11A683CC93FB}"/>
                </a:ext>
              </a:extLst>
            </p:cNvPr>
            <p:cNvSpPr>
              <a:spLocks noChangeArrowheads="1"/>
            </p:cNvSpPr>
            <p:nvPr/>
          </p:nvSpPr>
          <p:spPr bwMode="auto">
            <a:xfrm>
              <a:off x="7908698" y="5789409"/>
              <a:ext cx="1526560" cy="881373"/>
            </a:xfrm>
            <a:custGeom>
              <a:avLst/>
              <a:gdLst>
                <a:gd name="T0" fmla="*/ 1057 w 2336"/>
                <a:gd name="T1" fmla="*/ 1313 h 1349"/>
                <a:gd name="T2" fmla="*/ 61 w 2336"/>
                <a:gd name="T3" fmla="*/ 739 h 1349"/>
                <a:gd name="T4" fmla="*/ 61 w 2336"/>
                <a:gd name="T5" fmla="*/ 739 h 1349"/>
                <a:gd name="T6" fmla="*/ 78 w 2336"/>
                <a:gd name="T7" fmla="*/ 601 h 1349"/>
                <a:gd name="T8" fmla="*/ 1040 w 2336"/>
                <a:gd name="T9" fmla="*/ 46 h 1349"/>
                <a:gd name="T10" fmla="*/ 1040 w 2336"/>
                <a:gd name="T11" fmla="*/ 46 h 1349"/>
                <a:gd name="T12" fmla="*/ 1278 w 2336"/>
                <a:gd name="T13" fmla="*/ 36 h 1349"/>
                <a:gd name="T14" fmla="*/ 2274 w 2336"/>
                <a:gd name="T15" fmla="*/ 611 h 1349"/>
                <a:gd name="T16" fmla="*/ 2274 w 2336"/>
                <a:gd name="T17" fmla="*/ 611 h 1349"/>
                <a:gd name="T18" fmla="*/ 2257 w 2336"/>
                <a:gd name="T19" fmla="*/ 749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9"/>
                  </a:lnTo>
                  <a:lnTo>
                    <a:pt x="61" y="739"/>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9"/>
                  </a:cubicBezTo>
                  <a:lnTo>
                    <a:pt x="1295" y="1303"/>
                  </a:lnTo>
                  <a:lnTo>
                    <a:pt x="1295" y="1303"/>
                  </a:lnTo>
                  <a:cubicBezTo>
                    <a:pt x="1225" y="1343"/>
                    <a:pt x="1118" y="1348"/>
                    <a:pt x="1057" y="1313"/>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92" name="Freeform 443">
              <a:extLst>
                <a:ext uri="{FF2B5EF4-FFF2-40B4-BE49-F238E27FC236}">
                  <a16:creationId xmlns="" xmlns:a14="http://schemas.microsoft.com/office/drawing/2010/main" xmlns:p14="http://schemas.microsoft.com/office/powerpoint/2010/main" xmlns:a16="http://schemas.microsoft.com/office/drawing/2014/main" id="{4B2ED8E8-8150-43B9-9AE3-51FB2E2A8D20}"/>
                </a:ext>
              </a:extLst>
            </p:cNvPr>
            <p:cNvSpPr>
              <a:spLocks noChangeArrowheads="1"/>
            </p:cNvSpPr>
            <p:nvPr/>
          </p:nvSpPr>
          <p:spPr bwMode="auto">
            <a:xfrm>
              <a:off x="7776204" y="5651154"/>
              <a:ext cx="1791548" cy="947620"/>
            </a:xfrm>
            <a:custGeom>
              <a:avLst/>
              <a:gdLst>
                <a:gd name="T0" fmla="*/ 2741 w 2745"/>
                <a:gd name="T1" fmla="*/ 637 h 1452"/>
                <a:gd name="T2" fmla="*/ 2741 w 2745"/>
                <a:gd name="T3" fmla="*/ 637 h 1452"/>
                <a:gd name="T4" fmla="*/ 2741 w 2745"/>
                <a:gd name="T5" fmla="*/ 226 h 1452"/>
                <a:gd name="T6" fmla="*/ 1822 w 2745"/>
                <a:gd name="T7" fmla="*/ 226 h 1452"/>
                <a:gd name="T8" fmla="*/ 1504 w 2745"/>
                <a:gd name="T9" fmla="*/ 43 h 1452"/>
                <a:gd name="T10" fmla="*/ 1504 w 2745"/>
                <a:gd name="T11" fmla="*/ 43 h 1452"/>
                <a:gd name="T12" fmla="*/ 1219 w 2745"/>
                <a:gd name="T13" fmla="*/ 54 h 1452"/>
                <a:gd name="T14" fmla="*/ 922 w 2745"/>
                <a:gd name="T15" fmla="*/ 225 h 1452"/>
                <a:gd name="T16" fmla="*/ 2 w 2745"/>
                <a:gd name="T17" fmla="*/ 225 h 1452"/>
                <a:gd name="T18" fmla="*/ 2 w 2745"/>
                <a:gd name="T19" fmla="*/ 647 h 1452"/>
                <a:gd name="T20" fmla="*/ 2 w 2745"/>
                <a:gd name="T21" fmla="*/ 647 h 1452"/>
                <a:gd name="T22" fmla="*/ 51 w 2745"/>
                <a:gd name="T23" fmla="*/ 723 h 1452"/>
                <a:gd name="T24" fmla="*/ 1240 w 2745"/>
                <a:gd name="T25" fmla="*/ 1408 h 1452"/>
                <a:gd name="T26" fmla="*/ 1240 w 2745"/>
                <a:gd name="T27" fmla="*/ 1408 h 1452"/>
                <a:gd name="T28" fmla="*/ 1524 w 2745"/>
                <a:gd name="T29" fmla="*/ 1397 h 1452"/>
                <a:gd name="T30" fmla="*/ 2672 w 2745"/>
                <a:gd name="T31" fmla="*/ 735 h 1452"/>
                <a:gd name="T32" fmla="*/ 2672 w 2745"/>
                <a:gd name="T33" fmla="*/ 735 h 1452"/>
                <a:gd name="T34" fmla="*/ 2741 w 2745"/>
                <a:gd name="T35" fmla="*/ 637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7"/>
                  </a:moveTo>
                  <a:lnTo>
                    <a:pt x="2741" y="637"/>
                  </a:lnTo>
                  <a:lnTo>
                    <a:pt x="2741" y="226"/>
                  </a:lnTo>
                  <a:lnTo>
                    <a:pt x="1822" y="226"/>
                  </a:lnTo>
                  <a:lnTo>
                    <a:pt x="1504" y="43"/>
                  </a:lnTo>
                  <a:lnTo>
                    <a:pt x="1504" y="43"/>
                  </a:lnTo>
                  <a:cubicBezTo>
                    <a:pt x="1431" y="0"/>
                    <a:pt x="1303" y="6"/>
                    <a:pt x="1219" y="54"/>
                  </a:cubicBezTo>
                  <a:lnTo>
                    <a:pt x="922" y="225"/>
                  </a:lnTo>
                  <a:lnTo>
                    <a:pt x="2" y="225"/>
                  </a:lnTo>
                  <a:lnTo>
                    <a:pt x="2" y="647"/>
                  </a:lnTo>
                  <a:lnTo>
                    <a:pt x="2" y="647"/>
                  </a:lnTo>
                  <a:cubicBezTo>
                    <a:pt x="0" y="675"/>
                    <a:pt x="16" y="703"/>
                    <a:pt x="51" y="723"/>
                  </a:cubicBezTo>
                  <a:lnTo>
                    <a:pt x="1240" y="1408"/>
                  </a:lnTo>
                  <a:lnTo>
                    <a:pt x="1240" y="1408"/>
                  </a:lnTo>
                  <a:cubicBezTo>
                    <a:pt x="1312" y="1451"/>
                    <a:pt x="1440" y="1445"/>
                    <a:pt x="1524" y="1397"/>
                  </a:cubicBezTo>
                  <a:lnTo>
                    <a:pt x="2672" y="735"/>
                  </a:lnTo>
                  <a:lnTo>
                    <a:pt x="2672" y="735"/>
                  </a:lnTo>
                  <a:cubicBezTo>
                    <a:pt x="2720" y="707"/>
                    <a:pt x="2744" y="671"/>
                    <a:pt x="2741" y="637"/>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93" name="Freeform 444">
              <a:extLst>
                <a:ext uri="{FF2B5EF4-FFF2-40B4-BE49-F238E27FC236}">
                  <a16:creationId xmlns="" xmlns:a14="http://schemas.microsoft.com/office/drawing/2010/main" xmlns:p14="http://schemas.microsoft.com/office/powerpoint/2010/main" xmlns:a16="http://schemas.microsoft.com/office/drawing/2014/main" id="{3628D0D6-8A95-46B7-9ECD-9D71938656EA}"/>
                </a:ext>
              </a:extLst>
            </p:cNvPr>
            <p:cNvSpPr>
              <a:spLocks noChangeArrowheads="1"/>
            </p:cNvSpPr>
            <p:nvPr/>
          </p:nvSpPr>
          <p:spPr bwMode="auto">
            <a:xfrm>
              <a:off x="7776204" y="565979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3 h 1425"/>
                <a:gd name="T12" fmla="*/ 2 w 1373"/>
                <a:gd name="T13" fmla="*/ 633 h 1425"/>
                <a:gd name="T14" fmla="*/ 51 w 1373"/>
                <a:gd name="T15" fmla="*/ 709 h 1425"/>
                <a:gd name="T16" fmla="*/ 1240 w 1373"/>
                <a:gd name="T17" fmla="*/ 1394 h 1425"/>
                <a:gd name="T18" fmla="*/ 1240 w 1373"/>
                <a:gd name="T19" fmla="*/ 1394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3"/>
                  </a:lnTo>
                  <a:lnTo>
                    <a:pt x="2" y="633"/>
                  </a:lnTo>
                  <a:cubicBezTo>
                    <a:pt x="0" y="661"/>
                    <a:pt x="16" y="689"/>
                    <a:pt x="51" y="709"/>
                  </a:cubicBezTo>
                  <a:lnTo>
                    <a:pt x="1240" y="1394"/>
                  </a:lnTo>
                  <a:lnTo>
                    <a:pt x="1240" y="1394"/>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94" name="Freeform 445">
              <a:extLst>
                <a:ext uri="{FF2B5EF4-FFF2-40B4-BE49-F238E27FC236}">
                  <a16:creationId xmlns="" xmlns:a14="http://schemas.microsoft.com/office/drawing/2010/main" xmlns:p14="http://schemas.microsoft.com/office/powerpoint/2010/main" xmlns:a16="http://schemas.microsoft.com/office/drawing/2014/main" id="{8A92414B-B412-4C9B-9177-6DD82858F468}"/>
                </a:ext>
              </a:extLst>
            </p:cNvPr>
            <p:cNvSpPr>
              <a:spLocks noChangeArrowheads="1"/>
            </p:cNvSpPr>
            <p:nvPr/>
          </p:nvSpPr>
          <p:spPr bwMode="auto">
            <a:xfrm>
              <a:off x="7776204" y="5798051"/>
              <a:ext cx="69127" cy="345636"/>
            </a:xfrm>
            <a:custGeom>
              <a:avLst/>
              <a:gdLst>
                <a:gd name="T0" fmla="*/ 106 w 107"/>
                <a:gd name="T1" fmla="*/ 0 h 531"/>
                <a:gd name="T2" fmla="*/ 2 w 107"/>
                <a:gd name="T3" fmla="*/ 0 h 531"/>
                <a:gd name="T4" fmla="*/ 2 w 107"/>
                <a:gd name="T5" fmla="*/ 422 h 531"/>
                <a:gd name="T6" fmla="*/ 2 w 107"/>
                <a:gd name="T7" fmla="*/ 422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2"/>
                  </a:lnTo>
                  <a:lnTo>
                    <a:pt x="2" y="422"/>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95" name="Freeform 446">
              <a:extLst>
                <a:ext uri="{FF2B5EF4-FFF2-40B4-BE49-F238E27FC236}">
                  <a16:creationId xmlns="" xmlns:a14="http://schemas.microsoft.com/office/drawing/2010/main" xmlns:p14="http://schemas.microsoft.com/office/powerpoint/2010/main" xmlns:a16="http://schemas.microsoft.com/office/drawing/2014/main" id="{204AA275-098C-4247-B491-882D505A5F5D}"/>
                </a:ext>
              </a:extLst>
            </p:cNvPr>
            <p:cNvSpPr>
              <a:spLocks noChangeArrowheads="1"/>
            </p:cNvSpPr>
            <p:nvPr/>
          </p:nvSpPr>
          <p:spPr bwMode="auto">
            <a:xfrm>
              <a:off x="8597089" y="6261779"/>
              <a:ext cx="149776" cy="331236"/>
            </a:xfrm>
            <a:custGeom>
              <a:avLst/>
              <a:gdLst>
                <a:gd name="T0" fmla="*/ 0 w 228"/>
                <a:gd name="T1" fmla="*/ 480 h 508"/>
                <a:gd name="T2" fmla="*/ 0 w 228"/>
                <a:gd name="T3" fmla="*/ 480 h 508"/>
                <a:gd name="T4" fmla="*/ 227 w 228"/>
                <a:gd name="T5" fmla="*/ 478 h 508"/>
                <a:gd name="T6" fmla="*/ 227 w 228"/>
                <a:gd name="T7" fmla="*/ 0 h 508"/>
                <a:gd name="T8" fmla="*/ 0 w 228"/>
                <a:gd name="T9" fmla="*/ 0 h 508"/>
                <a:gd name="T10" fmla="*/ 0 w 228"/>
                <a:gd name="T11" fmla="*/ 480 h 508"/>
              </a:gdLst>
              <a:ahLst/>
              <a:cxnLst>
                <a:cxn ang="0">
                  <a:pos x="T0" y="T1"/>
                </a:cxn>
                <a:cxn ang="0">
                  <a:pos x="T2" y="T3"/>
                </a:cxn>
                <a:cxn ang="0">
                  <a:pos x="T4" y="T5"/>
                </a:cxn>
                <a:cxn ang="0">
                  <a:pos x="T6" y="T7"/>
                </a:cxn>
                <a:cxn ang="0">
                  <a:pos x="T8" y="T9"/>
                </a:cxn>
                <a:cxn ang="0">
                  <a:pos x="T10" y="T11"/>
                </a:cxn>
              </a:cxnLst>
              <a:rect l="0" t="0" r="r" b="b"/>
              <a:pathLst>
                <a:path w="228" h="508">
                  <a:moveTo>
                    <a:pt x="0" y="480"/>
                  </a:moveTo>
                  <a:lnTo>
                    <a:pt x="0" y="480"/>
                  </a:lnTo>
                  <a:cubicBezTo>
                    <a:pt x="63" y="507"/>
                    <a:pt x="154" y="506"/>
                    <a:pt x="227" y="478"/>
                  </a:cubicBezTo>
                  <a:lnTo>
                    <a:pt x="227" y="0"/>
                  </a:lnTo>
                  <a:lnTo>
                    <a:pt x="0" y="0"/>
                  </a:lnTo>
                  <a:lnTo>
                    <a:pt x="0" y="48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96" name="Freeform 447">
              <a:extLst>
                <a:ext uri="{FF2B5EF4-FFF2-40B4-BE49-F238E27FC236}">
                  <a16:creationId xmlns="" xmlns:a14="http://schemas.microsoft.com/office/drawing/2010/main" xmlns:p14="http://schemas.microsoft.com/office/powerpoint/2010/main" xmlns:a16="http://schemas.microsoft.com/office/drawing/2014/main" id="{468C9BAE-9DE5-4189-8592-FCF92F305466}"/>
                </a:ext>
              </a:extLst>
            </p:cNvPr>
            <p:cNvSpPr>
              <a:spLocks noChangeArrowheads="1"/>
            </p:cNvSpPr>
            <p:nvPr/>
          </p:nvSpPr>
          <p:spPr bwMode="auto">
            <a:xfrm>
              <a:off x="7761801" y="5273837"/>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97" name="Freeform 448">
              <a:extLst>
                <a:ext uri="{FF2B5EF4-FFF2-40B4-BE49-F238E27FC236}">
                  <a16:creationId xmlns="" xmlns:a14="http://schemas.microsoft.com/office/drawing/2010/main" xmlns:p14="http://schemas.microsoft.com/office/powerpoint/2010/main" xmlns:a16="http://schemas.microsoft.com/office/drawing/2014/main" id="{FF7BCAC0-DC26-4CAE-B24F-274EECD0FCE9}"/>
                </a:ext>
              </a:extLst>
            </p:cNvPr>
            <p:cNvSpPr>
              <a:spLocks noChangeArrowheads="1"/>
            </p:cNvSpPr>
            <p:nvPr/>
          </p:nvSpPr>
          <p:spPr bwMode="auto">
            <a:xfrm>
              <a:off x="7770443" y="5769249"/>
              <a:ext cx="1808830" cy="555897"/>
            </a:xfrm>
            <a:custGeom>
              <a:avLst/>
              <a:gdLst>
                <a:gd name="T0" fmla="*/ 2683 w 2769"/>
                <a:gd name="T1" fmla="*/ 52 h 850"/>
                <a:gd name="T2" fmla="*/ 1535 w 2769"/>
                <a:gd name="T3" fmla="*/ 715 h 850"/>
                <a:gd name="T4" fmla="*/ 1535 w 2769"/>
                <a:gd name="T5" fmla="*/ 715 h 850"/>
                <a:gd name="T6" fmla="*/ 1251 w 2769"/>
                <a:gd name="T7" fmla="*/ 726 h 850"/>
                <a:gd name="T8" fmla="*/ 62 w 2769"/>
                <a:gd name="T9" fmla="*/ 40 h 850"/>
                <a:gd name="T10" fmla="*/ 62 w 2769"/>
                <a:gd name="T11" fmla="*/ 40 h 850"/>
                <a:gd name="T12" fmla="*/ 26 w 2769"/>
                <a:gd name="T13" fmla="*/ 8 h 850"/>
                <a:gd name="T14" fmla="*/ 26 w 2769"/>
                <a:gd name="T15" fmla="*/ 8 h 850"/>
                <a:gd name="T16" fmla="*/ 62 w 2769"/>
                <a:gd name="T17" fmla="*/ 121 h 850"/>
                <a:gd name="T18" fmla="*/ 1251 w 2769"/>
                <a:gd name="T19" fmla="*/ 807 h 850"/>
                <a:gd name="T20" fmla="*/ 1251 w 2769"/>
                <a:gd name="T21" fmla="*/ 807 h 850"/>
                <a:gd name="T22" fmla="*/ 1535 w 2769"/>
                <a:gd name="T23" fmla="*/ 795 h 850"/>
                <a:gd name="T24" fmla="*/ 2683 w 2769"/>
                <a:gd name="T25" fmla="*/ 133 h 850"/>
                <a:gd name="T26" fmla="*/ 2683 w 2769"/>
                <a:gd name="T27" fmla="*/ 133 h 850"/>
                <a:gd name="T28" fmla="*/ 2739 w 2769"/>
                <a:gd name="T29" fmla="*/ 0 h 850"/>
                <a:gd name="T30" fmla="*/ 2739 w 2769"/>
                <a:gd name="T31" fmla="*/ 0 h 850"/>
                <a:gd name="T32" fmla="*/ 2683 w 2769"/>
                <a:gd name="T33" fmla="*/ 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9" h="850">
                  <a:moveTo>
                    <a:pt x="2683" y="52"/>
                  </a:moveTo>
                  <a:lnTo>
                    <a:pt x="1535" y="715"/>
                  </a:lnTo>
                  <a:lnTo>
                    <a:pt x="1535" y="715"/>
                  </a:lnTo>
                  <a:cubicBezTo>
                    <a:pt x="1451" y="763"/>
                    <a:pt x="1323" y="769"/>
                    <a:pt x="1251" y="726"/>
                  </a:cubicBezTo>
                  <a:lnTo>
                    <a:pt x="62" y="40"/>
                  </a:lnTo>
                  <a:lnTo>
                    <a:pt x="62" y="40"/>
                  </a:lnTo>
                  <a:cubicBezTo>
                    <a:pt x="46" y="31"/>
                    <a:pt x="34" y="20"/>
                    <a:pt x="26" y="8"/>
                  </a:cubicBezTo>
                  <a:lnTo>
                    <a:pt x="26" y="8"/>
                  </a:lnTo>
                  <a:cubicBezTo>
                    <a:pt x="0" y="48"/>
                    <a:pt x="12" y="92"/>
                    <a:pt x="62" y="121"/>
                  </a:cubicBezTo>
                  <a:lnTo>
                    <a:pt x="1251" y="807"/>
                  </a:lnTo>
                  <a:lnTo>
                    <a:pt x="1251" y="807"/>
                  </a:lnTo>
                  <a:cubicBezTo>
                    <a:pt x="1323" y="849"/>
                    <a:pt x="1451" y="844"/>
                    <a:pt x="1535" y="795"/>
                  </a:cubicBezTo>
                  <a:lnTo>
                    <a:pt x="2683" y="133"/>
                  </a:lnTo>
                  <a:lnTo>
                    <a:pt x="2683" y="133"/>
                  </a:lnTo>
                  <a:cubicBezTo>
                    <a:pt x="2748" y="95"/>
                    <a:pt x="2768" y="42"/>
                    <a:pt x="2739" y="0"/>
                  </a:cubicBezTo>
                  <a:lnTo>
                    <a:pt x="2739" y="0"/>
                  </a:lnTo>
                  <a:cubicBezTo>
                    <a:pt x="2728" y="19"/>
                    <a:pt x="2709" y="37"/>
                    <a:pt x="2683" y="52"/>
                  </a:cubicBezTo>
                </a:path>
              </a:pathLst>
            </a:custGeom>
            <a:solidFill>
              <a:schemeClr val="accent5">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198" name="Freeform 192">
              <a:extLst>
                <a:ext uri="{FF2B5EF4-FFF2-40B4-BE49-F238E27FC236}">
                  <a16:creationId xmlns="" xmlns:a14="http://schemas.microsoft.com/office/drawing/2010/main" xmlns:p14="http://schemas.microsoft.com/office/powerpoint/2010/main" xmlns:a16="http://schemas.microsoft.com/office/drawing/2014/main" id="{721E8605-709E-48B4-A8F6-1BA2BA4D5226}"/>
                </a:ext>
              </a:extLst>
            </p:cNvPr>
            <p:cNvSpPr>
              <a:spLocks noChangeArrowheads="1"/>
            </p:cNvSpPr>
            <p:nvPr/>
          </p:nvSpPr>
          <p:spPr bwMode="auto">
            <a:xfrm>
              <a:off x="8386827" y="5996592"/>
              <a:ext cx="1096742" cy="2646449"/>
            </a:xfrm>
            <a:custGeom>
              <a:avLst/>
              <a:gdLst>
                <a:gd name="connsiteX0" fmla="*/ 113433 w 1096742"/>
                <a:gd name="connsiteY0" fmla="*/ 2563271 h 2646449"/>
                <a:gd name="connsiteX1" fmla="*/ 136814 w 1096742"/>
                <a:gd name="connsiteY1" fmla="*/ 2565475 h 2646449"/>
                <a:gd name="connsiteX2" fmla="*/ 169288 w 1096742"/>
                <a:gd name="connsiteY2" fmla="*/ 2622927 h 2646449"/>
                <a:gd name="connsiteX3" fmla="*/ 136814 w 1096742"/>
                <a:gd name="connsiteY3" fmla="*/ 2641860 h 2646449"/>
                <a:gd name="connsiteX4" fmla="*/ 103691 w 1096742"/>
                <a:gd name="connsiteY4" fmla="*/ 2585061 h 2646449"/>
                <a:gd name="connsiteX5" fmla="*/ 113433 w 1096742"/>
                <a:gd name="connsiteY5" fmla="*/ 2563271 h 2646449"/>
                <a:gd name="connsiteX6" fmla="*/ 9742 w 1096742"/>
                <a:gd name="connsiteY6" fmla="*/ 2505665 h 2646449"/>
                <a:gd name="connsiteX7" fmla="*/ 33123 w 1096742"/>
                <a:gd name="connsiteY7" fmla="*/ 2507869 h 2646449"/>
                <a:gd name="connsiteX8" fmla="*/ 65597 w 1096742"/>
                <a:gd name="connsiteY8" fmla="*/ 2565321 h 2646449"/>
                <a:gd name="connsiteX9" fmla="*/ 33123 w 1096742"/>
                <a:gd name="connsiteY9" fmla="*/ 2584254 h 2646449"/>
                <a:gd name="connsiteX10" fmla="*/ 0 w 1096742"/>
                <a:gd name="connsiteY10" fmla="*/ 2527455 h 2646449"/>
                <a:gd name="connsiteX11" fmla="*/ 9742 w 1096742"/>
                <a:gd name="connsiteY11" fmla="*/ 2505665 h 2646449"/>
                <a:gd name="connsiteX12" fmla="*/ 113433 w 1096742"/>
                <a:gd name="connsiteY12" fmla="*/ 2439336 h 2646449"/>
                <a:gd name="connsiteX13" fmla="*/ 136814 w 1096742"/>
                <a:gd name="connsiteY13" fmla="*/ 2441621 h 2646449"/>
                <a:gd name="connsiteX14" fmla="*/ 169288 w 1096742"/>
                <a:gd name="connsiteY14" fmla="*/ 2499073 h 2646449"/>
                <a:gd name="connsiteX15" fmla="*/ 136814 w 1096742"/>
                <a:gd name="connsiteY15" fmla="*/ 2518006 h 2646449"/>
                <a:gd name="connsiteX16" fmla="*/ 103691 w 1096742"/>
                <a:gd name="connsiteY16" fmla="*/ 2460554 h 2646449"/>
                <a:gd name="connsiteX17" fmla="*/ 113433 w 1096742"/>
                <a:gd name="connsiteY17" fmla="*/ 2439336 h 2646449"/>
                <a:gd name="connsiteX18" fmla="*/ 9742 w 1096742"/>
                <a:gd name="connsiteY18" fmla="*/ 2381730 h 2646449"/>
                <a:gd name="connsiteX19" fmla="*/ 33123 w 1096742"/>
                <a:gd name="connsiteY19" fmla="*/ 2384015 h 2646449"/>
                <a:gd name="connsiteX20" fmla="*/ 65597 w 1096742"/>
                <a:gd name="connsiteY20" fmla="*/ 2441467 h 2646449"/>
                <a:gd name="connsiteX21" fmla="*/ 33123 w 1096742"/>
                <a:gd name="connsiteY21" fmla="*/ 2460400 h 2646449"/>
                <a:gd name="connsiteX22" fmla="*/ 0 w 1096742"/>
                <a:gd name="connsiteY22" fmla="*/ 2402948 h 2646449"/>
                <a:gd name="connsiteX23" fmla="*/ 9742 w 1096742"/>
                <a:gd name="connsiteY23" fmla="*/ 2381730 h 2646449"/>
                <a:gd name="connsiteX24" fmla="*/ 886057 w 1096742"/>
                <a:gd name="connsiteY24" fmla="*/ 2263022 h 2646449"/>
                <a:gd name="connsiteX25" fmla="*/ 895121 w 1096742"/>
                <a:gd name="connsiteY25" fmla="*/ 2282738 h 2646449"/>
                <a:gd name="connsiteX26" fmla="*/ 863764 w 1096742"/>
                <a:gd name="connsiteY26" fmla="*/ 2337261 h 2646449"/>
                <a:gd name="connsiteX27" fmla="*/ 832407 w 1096742"/>
                <a:gd name="connsiteY27" fmla="*/ 2319087 h 2646449"/>
                <a:gd name="connsiteX28" fmla="*/ 863764 w 1096742"/>
                <a:gd name="connsiteY28" fmla="*/ 2265213 h 2646449"/>
                <a:gd name="connsiteX29" fmla="*/ 886057 w 1096742"/>
                <a:gd name="connsiteY29" fmla="*/ 2263022 h 2646449"/>
                <a:gd name="connsiteX30" fmla="*/ 986849 w 1096742"/>
                <a:gd name="connsiteY30" fmla="*/ 2202965 h 2646449"/>
                <a:gd name="connsiteX31" fmla="*/ 995925 w 1096742"/>
                <a:gd name="connsiteY31" fmla="*/ 2223349 h 2646449"/>
                <a:gd name="connsiteX32" fmla="*/ 964902 w 1096742"/>
                <a:gd name="connsiteY32" fmla="*/ 2276847 h 2646449"/>
                <a:gd name="connsiteX33" fmla="*/ 933218 w 1096742"/>
                <a:gd name="connsiteY33" fmla="*/ 2258799 h 2646449"/>
                <a:gd name="connsiteX34" fmla="*/ 964902 w 1096742"/>
                <a:gd name="connsiteY34" fmla="*/ 2205302 h 2646449"/>
                <a:gd name="connsiteX35" fmla="*/ 986849 w 1096742"/>
                <a:gd name="connsiteY35" fmla="*/ 2202965 h 2646449"/>
                <a:gd name="connsiteX36" fmla="*/ 1087678 w 1096742"/>
                <a:gd name="connsiteY36" fmla="*/ 2145359 h 2646449"/>
                <a:gd name="connsiteX37" fmla="*/ 1096742 w 1096742"/>
                <a:gd name="connsiteY37" fmla="*/ 2165743 h 2646449"/>
                <a:gd name="connsiteX38" fmla="*/ 1065385 w 1096742"/>
                <a:gd name="connsiteY38" fmla="*/ 2218596 h 2646449"/>
                <a:gd name="connsiteX39" fmla="*/ 1034028 w 1096742"/>
                <a:gd name="connsiteY39" fmla="*/ 2201193 h 2646449"/>
                <a:gd name="connsiteX40" fmla="*/ 1065385 w 1096742"/>
                <a:gd name="connsiteY40" fmla="*/ 2147696 h 2646449"/>
                <a:gd name="connsiteX41" fmla="*/ 1087678 w 1096742"/>
                <a:gd name="connsiteY41" fmla="*/ 2145359 h 2646449"/>
                <a:gd name="connsiteX42" fmla="*/ 113433 w 1096742"/>
                <a:gd name="connsiteY42" fmla="*/ 2134105 h 2646449"/>
                <a:gd name="connsiteX43" fmla="*/ 136814 w 1096742"/>
                <a:gd name="connsiteY43" fmla="*/ 2136961 h 2646449"/>
                <a:gd name="connsiteX44" fmla="*/ 169288 w 1096742"/>
                <a:gd name="connsiteY44" fmla="*/ 2193761 h 2646449"/>
                <a:gd name="connsiteX45" fmla="*/ 136814 w 1096742"/>
                <a:gd name="connsiteY45" fmla="*/ 2212694 h 2646449"/>
                <a:gd name="connsiteX46" fmla="*/ 103691 w 1096742"/>
                <a:gd name="connsiteY46" fmla="*/ 2155242 h 2646449"/>
                <a:gd name="connsiteX47" fmla="*/ 113433 w 1096742"/>
                <a:gd name="connsiteY47" fmla="*/ 2134105 h 2646449"/>
                <a:gd name="connsiteX48" fmla="*/ 9742 w 1096742"/>
                <a:gd name="connsiteY48" fmla="*/ 2073619 h 2646449"/>
                <a:gd name="connsiteX49" fmla="*/ 33123 w 1096742"/>
                <a:gd name="connsiteY49" fmla="*/ 2075823 h 2646449"/>
                <a:gd name="connsiteX50" fmla="*/ 65597 w 1096742"/>
                <a:gd name="connsiteY50" fmla="*/ 2133275 h 2646449"/>
                <a:gd name="connsiteX51" fmla="*/ 33123 w 1096742"/>
                <a:gd name="connsiteY51" fmla="*/ 2152208 h 2646449"/>
                <a:gd name="connsiteX52" fmla="*/ 0 w 1096742"/>
                <a:gd name="connsiteY52" fmla="*/ 2095409 h 2646449"/>
                <a:gd name="connsiteX53" fmla="*/ 9742 w 1096742"/>
                <a:gd name="connsiteY53" fmla="*/ 2073619 h 2646449"/>
                <a:gd name="connsiteX54" fmla="*/ 113433 w 1096742"/>
                <a:gd name="connsiteY54" fmla="*/ 2010172 h 2646449"/>
                <a:gd name="connsiteX55" fmla="*/ 136814 w 1096742"/>
                <a:gd name="connsiteY55" fmla="*/ 2012457 h 2646449"/>
                <a:gd name="connsiteX56" fmla="*/ 169288 w 1096742"/>
                <a:gd name="connsiteY56" fmla="*/ 2069256 h 2646449"/>
                <a:gd name="connsiteX57" fmla="*/ 136814 w 1096742"/>
                <a:gd name="connsiteY57" fmla="*/ 2088842 h 2646449"/>
                <a:gd name="connsiteX58" fmla="*/ 103691 w 1096742"/>
                <a:gd name="connsiteY58" fmla="*/ 2031390 h 2646449"/>
                <a:gd name="connsiteX59" fmla="*/ 113433 w 1096742"/>
                <a:gd name="connsiteY59" fmla="*/ 2010172 h 2646449"/>
                <a:gd name="connsiteX60" fmla="*/ 9742 w 1096742"/>
                <a:gd name="connsiteY60" fmla="*/ 1949684 h 2646449"/>
                <a:gd name="connsiteX61" fmla="*/ 33123 w 1096742"/>
                <a:gd name="connsiteY61" fmla="*/ 1951969 h 2646449"/>
                <a:gd name="connsiteX62" fmla="*/ 65597 w 1096742"/>
                <a:gd name="connsiteY62" fmla="*/ 2009421 h 2646449"/>
                <a:gd name="connsiteX63" fmla="*/ 33123 w 1096742"/>
                <a:gd name="connsiteY63" fmla="*/ 2028354 h 2646449"/>
                <a:gd name="connsiteX64" fmla="*/ 0 w 1096742"/>
                <a:gd name="connsiteY64" fmla="*/ 1970902 h 2646449"/>
                <a:gd name="connsiteX65" fmla="*/ 9742 w 1096742"/>
                <a:gd name="connsiteY65" fmla="*/ 1949684 h 2646449"/>
                <a:gd name="connsiteX66" fmla="*/ 886057 w 1096742"/>
                <a:gd name="connsiteY66" fmla="*/ 1833964 h 2646449"/>
                <a:gd name="connsiteX67" fmla="*/ 895121 w 1096742"/>
                <a:gd name="connsiteY67" fmla="*/ 1854026 h 2646449"/>
                <a:gd name="connsiteX68" fmla="*/ 863764 w 1096742"/>
                <a:gd name="connsiteY68" fmla="*/ 1908168 h 2646449"/>
                <a:gd name="connsiteX69" fmla="*/ 832407 w 1096742"/>
                <a:gd name="connsiteY69" fmla="*/ 1890120 h 2646449"/>
                <a:gd name="connsiteX70" fmla="*/ 863764 w 1096742"/>
                <a:gd name="connsiteY70" fmla="*/ 1836623 h 2646449"/>
                <a:gd name="connsiteX71" fmla="*/ 886057 w 1096742"/>
                <a:gd name="connsiteY71" fmla="*/ 1833964 h 2646449"/>
                <a:gd name="connsiteX72" fmla="*/ 986849 w 1096742"/>
                <a:gd name="connsiteY72" fmla="*/ 1776331 h 2646449"/>
                <a:gd name="connsiteX73" fmla="*/ 995925 w 1096742"/>
                <a:gd name="connsiteY73" fmla="*/ 1796615 h 2646449"/>
                <a:gd name="connsiteX74" fmla="*/ 964902 w 1096742"/>
                <a:gd name="connsiteY74" fmla="*/ 1850489 h 2646449"/>
                <a:gd name="connsiteX75" fmla="*/ 933218 w 1096742"/>
                <a:gd name="connsiteY75" fmla="*/ 1832964 h 2646449"/>
                <a:gd name="connsiteX76" fmla="*/ 964902 w 1096742"/>
                <a:gd name="connsiteY76" fmla="*/ 1778441 h 2646449"/>
                <a:gd name="connsiteX77" fmla="*/ 986849 w 1096742"/>
                <a:gd name="connsiteY77" fmla="*/ 1776331 h 2646449"/>
                <a:gd name="connsiteX78" fmla="*/ 1087678 w 1096742"/>
                <a:gd name="connsiteY78" fmla="*/ 1718968 h 2646449"/>
                <a:gd name="connsiteX79" fmla="*/ 1096742 w 1096742"/>
                <a:gd name="connsiteY79" fmla="*/ 1739009 h 2646449"/>
                <a:gd name="connsiteX80" fmla="*/ 1065385 w 1096742"/>
                <a:gd name="connsiteY80" fmla="*/ 1792883 h 2646449"/>
                <a:gd name="connsiteX81" fmla="*/ 1034028 w 1096742"/>
                <a:gd name="connsiteY81" fmla="*/ 1774709 h 2646449"/>
                <a:gd name="connsiteX82" fmla="*/ 1065385 w 1096742"/>
                <a:gd name="connsiteY82" fmla="*/ 1720835 h 2646449"/>
                <a:gd name="connsiteX83" fmla="*/ 1087678 w 1096742"/>
                <a:gd name="connsiteY83" fmla="*/ 1718968 h 2646449"/>
                <a:gd name="connsiteX84" fmla="*/ 113433 w 1096742"/>
                <a:gd name="connsiteY84" fmla="*/ 1708065 h 2646449"/>
                <a:gd name="connsiteX85" fmla="*/ 136814 w 1096742"/>
                <a:gd name="connsiteY85" fmla="*/ 1710676 h 2646449"/>
                <a:gd name="connsiteX86" fmla="*/ 169288 w 1096742"/>
                <a:gd name="connsiteY86" fmla="*/ 1767476 h 2646449"/>
                <a:gd name="connsiteX87" fmla="*/ 136814 w 1096742"/>
                <a:gd name="connsiteY87" fmla="*/ 1786409 h 2646449"/>
                <a:gd name="connsiteX88" fmla="*/ 103691 w 1096742"/>
                <a:gd name="connsiteY88" fmla="*/ 1728957 h 2646449"/>
                <a:gd name="connsiteX89" fmla="*/ 113433 w 1096742"/>
                <a:gd name="connsiteY89" fmla="*/ 1708065 h 2646449"/>
                <a:gd name="connsiteX90" fmla="*/ 9742 w 1096742"/>
                <a:gd name="connsiteY90" fmla="*/ 1647281 h 2646449"/>
                <a:gd name="connsiteX91" fmla="*/ 33123 w 1096742"/>
                <a:gd name="connsiteY91" fmla="*/ 1649469 h 2646449"/>
                <a:gd name="connsiteX92" fmla="*/ 65597 w 1096742"/>
                <a:gd name="connsiteY92" fmla="*/ 1706541 h 2646449"/>
                <a:gd name="connsiteX93" fmla="*/ 33123 w 1096742"/>
                <a:gd name="connsiteY93" fmla="*/ 1725349 h 2646449"/>
                <a:gd name="connsiteX94" fmla="*/ 0 w 1096742"/>
                <a:gd name="connsiteY94" fmla="*/ 1668926 h 2646449"/>
                <a:gd name="connsiteX95" fmla="*/ 9742 w 1096742"/>
                <a:gd name="connsiteY95" fmla="*/ 1647281 h 2646449"/>
                <a:gd name="connsiteX96" fmla="*/ 113433 w 1096742"/>
                <a:gd name="connsiteY96" fmla="*/ 1583887 h 2646449"/>
                <a:gd name="connsiteX97" fmla="*/ 136814 w 1096742"/>
                <a:gd name="connsiteY97" fmla="*/ 1586172 h 2646449"/>
                <a:gd name="connsiteX98" fmla="*/ 169288 w 1096742"/>
                <a:gd name="connsiteY98" fmla="*/ 1642971 h 2646449"/>
                <a:gd name="connsiteX99" fmla="*/ 136814 w 1096742"/>
                <a:gd name="connsiteY99" fmla="*/ 1662557 h 2646449"/>
                <a:gd name="connsiteX100" fmla="*/ 103691 w 1096742"/>
                <a:gd name="connsiteY100" fmla="*/ 1605105 h 2646449"/>
                <a:gd name="connsiteX101" fmla="*/ 113433 w 1096742"/>
                <a:gd name="connsiteY101" fmla="*/ 1583887 h 2646449"/>
                <a:gd name="connsiteX102" fmla="*/ 9742 w 1096742"/>
                <a:gd name="connsiteY102" fmla="*/ 1523751 h 2646449"/>
                <a:gd name="connsiteX103" fmla="*/ 33123 w 1096742"/>
                <a:gd name="connsiteY103" fmla="*/ 1526264 h 2646449"/>
                <a:gd name="connsiteX104" fmla="*/ 65597 w 1096742"/>
                <a:gd name="connsiteY104" fmla="*/ 1583336 h 2646449"/>
                <a:gd name="connsiteX105" fmla="*/ 33123 w 1096742"/>
                <a:gd name="connsiteY105" fmla="*/ 1602144 h 2646449"/>
                <a:gd name="connsiteX106" fmla="*/ 0 w 1096742"/>
                <a:gd name="connsiteY106" fmla="*/ 1545072 h 2646449"/>
                <a:gd name="connsiteX107" fmla="*/ 9742 w 1096742"/>
                <a:gd name="connsiteY107" fmla="*/ 1523751 h 2646449"/>
                <a:gd name="connsiteX108" fmla="*/ 886057 w 1096742"/>
                <a:gd name="connsiteY108" fmla="*/ 1407652 h 2646449"/>
                <a:gd name="connsiteX109" fmla="*/ 895121 w 1096742"/>
                <a:gd name="connsiteY109" fmla="*/ 1427936 h 2646449"/>
                <a:gd name="connsiteX110" fmla="*/ 863764 w 1096742"/>
                <a:gd name="connsiteY110" fmla="*/ 1481810 h 2646449"/>
                <a:gd name="connsiteX111" fmla="*/ 832407 w 1096742"/>
                <a:gd name="connsiteY111" fmla="*/ 1463636 h 2646449"/>
                <a:gd name="connsiteX112" fmla="*/ 863764 w 1096742"/>
                <a:gd name="connsiteY112" fmla="*/ 1409762 h 2646449"/>
                <a:gd name="connsiteX113" fmla="*/ 886057 w 1096742"/>
                <a:gd name="connsiteY113" fmla="*/ 1407652 h 2646449"/>
                <a:gd name="connsiteX114" fmla="*/ 986849 w 1096742"/>
                <a:gd name="connsiteY114" fmla="*/ 1347167 h 2646449"/>
                <a:gd name="connsiteX115" fmla="*/ 995925 w 1096742"/>
                <a:gd name="connsiteY115" fmla="*/ 1367451 h 2646449"/>
                <a:gd name="connsiteX116" fmla="*/ 964902 w 1096742"/>
                <a:gd name="connsiteY116" fmla="*/ 1421325 h 2646449"/>
                <a:gd name="connsiteX117" fmla="*/ 933218 w 1096742"/>
                <a:gd name="connsiteY117" fmla="*/ 1403151 h 2646449"/>
                <a:gd name="connsiteX118" fmla="*/ 964902 w 1096742"/>
                <a:gd name="connsiteY118" fmla="*/ 1349277 h 2646449"/>
                <a:gd name="connsiteX119" fmla="*/ 986849 w 1096742"/>
                <a:gd name="connsiteY119" fmla="*/ 1347167 h 2646449"/>
                <a:gd name="connsiteX120" fmla="*/ 1087678 w 1096742"/>
                <a:gd name="connsiteY120" fmla="*/ 1289910 h 2646449"/>
                <a:gd name="connsiteX121" fmla="*/ 1096742 w 1096742"/>
                <a:gd name="connsiteY121" fmla="*/ 1310294 h 2646449"/>
                <a:gd name="connsiteX122" fmla="*/ 1065385 w 1096742"/>
                <a:gd name="connsiteY122" fmla="*/ 1363147 h 2646449"/>
                <a:gd name="connsiteX123" fmla="*/ 1034028 w 1096742"/>
                <a:gd name="connsiteY123" fmla="*/ 1345744 h 2646449"/>
                <a:gd name="connsiteX124" fmla="*/ 1065385 w 1096742"/>
                <a:gd name="connsiteY124" fmla="*/ 1292247 h 2646449"/>
                <a:gd name="connsiteX125" fmla="*/ 1087678 w 1096742"/>
                <a:gd name="connsiteY125" fmla="*/ 1289910 h 2646449"/>
                <a:gd name="connsiteX126" fmla="*/ 113433 w 1096742"/>
                <a:gd name="connsiteY126" fmla="*/ 1278656 h 2646449"/>
                <a:gd name="connsiteX127" fmla="*/ 136814 w 1096742"/>
                <a:gd name="connsiteY127" fmla="*/ 1280860 h 2646449"/>
                <a:gd name="connsiteX128" fmla="*/ 169288 w 1096742"/>
                <a:gd name="connsiteY128" fmla="*/ 1338312 h 2646449"/>
                <a:gd name="connsiteX129" fmla="*/ 136814 w 1096742"/>
                <a:gd name="connsiteY129" fmla="*/ 1357245 h 2646449"/>
                <a:gd name="connsiteX130" fmla="*/ 103691 w 1096742"/>
                <a:gd name="connsiteY130" fmla="*/ 1300446 h 2646449"/>
                <a:gd name="connsiteX131" fmla="*/ 113433 w 1096742"/>
                <a:gd name="connsiteY131" fmla="*/ 1278656 h 2646449"/>
                <a:gd name="connsiteX132" fmla="*/ 9742 w 1096742"/>
                <a:gd name="connsiteY132" fmla="*/ 1218088 h 2646449"/>
                <a:gd name="connsiteX133" fmla="*/ 33123 w 1096742"/>
                <a:gd name="connsiteY133" fmla="*/ 1220373 h 2646449"/>
                <a:gd name="connsiteX134" fmla="*/ 65597 w 1096742"/>
                <a:gd name="connsiteY134" fmla="*/ 1277825 h 2646449"/>
                <a:gd name="connsiteX135" fmla="*/ 33123 w 1096742"/>
                <a:gd name="connsiteY135" fmla="*/ 1296758 h 2646449"/>
                <a:gd name="connsiteX136" fmla="*/ 0 w 1096742"/>
                <a:gd name="connsiteY136" fmla="*/ 1239306 h 2646449"/>
                <a:gd name="connsiteX137" fmla="*/ 9742 w 1096742"/>
                <a:gd name="connsiteY137" fmla="*/ 1218088 h 2646449"/>
                <a:gd name="connsiteX138" fmla="*/ 113433 w 1096742"/>
                <a:gd name="connsiteY138" fmla="*/ 1154721 h 2646449"/>
                <a:gd name="connsiteX139" fmla="*/ 136814 w 1096742"/>
                <a:gd name="connsiteY139" fmla="*/ 1157006 h 2646449"/>
                <a:gd name="connsiteX140" fmla="*/ 169288 w 1096742"/>
                <a:gd name="connsiteY140" fmla="*/ 1214458 h 2646449"/>
                <a:gd name="connsiteX141" fmla="*/ 136814 w 1096742"/>
                <a:gd name="connsiteY141" fmla="*/ 1232738 h 2646449"/>
                <a:gd name="connsiteX142" fmla="*/ 103691 w 1096742"/>
                <a:gd name="connsiteY142" fmla="*/ 1175939 h 2646449"/>
                <a:gd name="connsiteX143" fmla="*/ 113433 w 1096742"/>
                <a:gd name="connsiteY143" fmla="*/ 1154721 h 2646449"/>
                <a:gd name="connsiteX144" fmla="*/ 9742 w 1096742"/>
                <a:gd name="connsiteY144" fmla="*/ 1094235 h 2646449"/>
                <a:gd name="connsiteX145" fmla="*/ 33123 w 1096742"/>
                <a:gd name="connsiteY145" fmla="*/ 1096520 h 2646449"/>
                <a:gd name="connsiteX146" fmla="*/ 65597 w 1096742"/>
                <a:gd name="connsiteY146" fmla="*/ 1153319 h 2646449"/>
                <a:gd name="connsiteX147" fmla="*/ 33123 w 1096742"/>
                <a:gd name="connsiteY147" fmla="*/ 1172905 h 2646449"/>
                <a:gd name="connsiteX148" fmla="*/ 0 w 1096742"/>
                <a:gd name="connsiteY148" fmla="*/ 1115453 h 2646449"/>
                <a:gd name="connsiteX149" fmla="*/ 9742 w 1096742"/>
                <a:gd name="connsiteY149" fmla="*/ 1094235 h 2646449"/>
                <a:gd name="connsiteX150" fmla="*/ 886057 w 1096742"/>
                <a:gd name="connsiteY150" fmla="*/ 978676 h 2646449"/>
                <a:gd name="connsiteX151" fmla="*/ 895121 w 1096742"/>
                <a:gd name="connsiteY151" fmla="*/ 998577 h 2646449"/>
                <a:gd name="connsiteX152" fmla="*/ 863764 w 1096742"/>
                <a:gd name="connsiteY152" fmla="*/ 1052074 h 2646449"/>
                <a:gd name="connsiteX153" fmla="*/ 832407 w 1096742"/>
                <a:gd name="connsiteY153" fmla="*/ 1034671 h 2646449"/>
                <a:gd name="connsiteX154" fmla="*/ 863764 w 1096742"/>
                <a:gd name="connsiteY154" fmla="*/ 980529 h 2646449"/>
                <a:gd name="connsiteX155" fmla="*/ 886057 w 1096742"/>
                <a:gd name="connsiteY155" fmla="*/ 978676 h 2646449"/>
                <a:gd name="connsiteX156" fmla="*/ 986849 w 1096742"/>
                <a:gd name="connsiteY156" fmla="*/ 921070 h 2646449"/>
                <a:gd name="connsiteX157" fmla="*/ 995925 w 1096742"/>
                <a:gd name="connsiteY157" fmla="*/ 940971 h 2646449"/>
                <a:gd name="connsiteX158" fmla="*/ 964902 w 1096742"/>
                <a:gd name="connsiteY158" fmla="*/ 994468 h 2646449"/>
                <a:gd name="connsiteX159" fmla="*/ 933218 w 1096742"/>
                <a:gd name="connsiteY159" fmla="*/ 977065 h 2646449"/>
                <a:gd name="connsiteX160" fmla="*/ 964902 w 1096742"/>
                <a:gd name="connsiteY160" fmla="*/ 922923 h 2646449"/>
                <a:gd name="connsiteX161" fmla="*/ 986849 w 1096742"/>
                <a:gd name="connsiteY161" fmla="*/ 921070 h 2646449"/>
                <a:gd name="connsiteX162" fmla="*/ 1087678 w 1096742"/>
                <a:gd name="connsiteY162" fmla="*/ 860720 h 2646449"/>
                <a:gd name="connsiteX163" fmla="*/ 1096742 w 1096742"/>
                <a:gd name="connsiteY163" fmla="*/ 880679 h 2646449"/>
                <a:gd name="connsiteX164" fmla="*/ 1065385 w 1096742"/>
                <a:gd name="connsiteY164" fmla="*/ 934553 h 2646449"/>
                <a:gd name="connsiteX165" fmla="*/ 1034028 w 1096742"/>
                <a:gd name="connsiteY165" fmla="*/ 916379 h 2646449"/>
                <a:gd name="connsiteX166" fmla="*/ 1065385 w 1096742"/>
                <a:gd name="connsiteY166" fmla="*/ 863154 h 2646449"/>
                <a:gd name="connsiteX167" fmla="*/ 1087678 w 1096742"/>
                <a:gd name="connsiteY167" fmla="*/ 860720 h 2646449"/>
                <a:gd name="connsiteX168" fmla="*/ 113433 w 1096742"/>
                <a:gd name="connsiteY168" fmla="*/ 852371 h 2646449"/>
                <a:gd name="connsiteX169" fmla="*/ 136814 w 1096742"/>
                <a:gd name="connsiteY169" fmla="*/ 854575 h 2646449"/>
                <a:gd name="connsiteX170" fmla="*/ 169288 w 1096742"/>
                <a:gd name="connsiteY170" fmla="*/ 912027 h 2646449"/>
                <a:gd name="connsiteX171" fmla="*/ 136814 w 1096742"/>
                <a:gd name="connsiteY171" fmla="*/ 930960 h 2646449"/>
                <a:gd name="connsiteX172" fmla="*/ 103691 w 1096742"/>
                <a:gd name="connsiteY172" fmla="*/ 874161 h 2646449"/>
                <a:gd name="connsiteX173" fmla="*/ 113433 w 1096742"/>
                <a:gd name="connsiteY173" fmla="*/ 852371 h 2646449"/>
                <a:gd name="connsiteX174" fmla="*/ 9742 w 1096742"/>
                <a:gd name="connsiteY174" fmla="*/ 791884 h 2646449"/>
                <a:gd name="connsiteX175" fmla="*/ 33123 w 1096742"/>
                <a:gd name="connsiteY175" fmla="*/ 794088 h 2646449"/>
                <a:gd name="connsiteX176" fmla="*/ 65597 w 1096742"/>
                <a:gd name="connsiteY176" fmla="*/ 851540 h 2646449"/>
                <a:gd name="connsiteX177" fmla="*/ 33123 w 1096742"/>
                <a:gd name="connsiteY177" fmla="*/ 870473 h 2646449"/>
                <a:gd name="connsiteX178" fmla="*/ 0 w 1096742"/>
                <a:gd name="connsiteY178" fmla="*/ 813674 h 2646449"/>
                <a:gd name="connsiteX179" fmla="*/ 9742 w 1096742"/>
                <a:gd name="connsiteY179" fmla="*/ 791884 h 2646449"/>
                <a:gd name="connsiteX180" fmla="*/ 113433 w 1096742"/>
                <a:gd name="connsiteY180" fmla="*/ 728436 h 2646449"/>
                <a:gd name="connsiteX181" fmla="*/ 136814 w 1096742"/>
                <a:gd name="connsiteY181" fmla="*/ 730721 h 2646449"/>
                <a:gd name="connsiteX182" fmla="*/ 169288 w 1096742"/>
                <a:gd name="connsiteY182" fmla="*/ 788173 h 2646449"/>
                <a:gd name="connsiteX183" fmla="*/ 136814 w 1096742"/>
                <a:gd name="connsiteY183" fmla="*/ 807106 h 2646449"/>
                <a:gd name="connsiteX184" fmla="*/ 103691 w 1096742"/>
                <a:gd name="connsiteY184" fmla="*/ 749654 h 2646449"/>
                <a:gd name="connsiteX185" fmla="*/ 113433 w 1096742"/>
                <a:gd name="connsiteY185" fmla="*/ 728436 h 2646449"/>
                <a:gd name="connsiteX186" fmla="*/ 9742 w 1096742"/>
                <a:gd name="connsiteY186" fmla="*/ 667951 h 2646449"/>
                <a:gd name="connsiteX187" fmla="*/ 33123 w 1096742"/>
                <a:gd name="connsiteY187" fmla="*/ 670236 h 2646449"/>
                <a:gd name="connsiteX188" fmla="*/ 65597 w 1096742"/>
                <a:gd name="connsiteY188" fmla="*/ 727688 h 2646449"/>
                <a:gd name="connsiteX189" fmla="*/ 33123 w 1096742"/>
                <a:gd name="connsiteY189" fmla="*/ 746621 h 2646449"/>
                <a:gd name="connsiteX190" fmla="*/ 0 w 1096742"/>
                <a:gd name="connsiteY190" fmla="*/ 689169 h 2646449"/>
                <a:gd name="connsiteX191" fmla="*/ 9742 w 1096742"/>
                <a:gd name="connsiteY191" fmla="*/ 667951 h 2646449"/>
                <a:gd name="connsiteX192" fmla="*/ 886057 w 1096742"/>
                <a:gd name="connsiteY192" fmla="*/ 549322 h 2646449"/>
                <a:gd name="connsiteX193" fmla="*/ 895121 w 1096742"/>
                <a:gd name="connsiteY193" fmla="*/ 569606 h 2646449"/>
                <a:gd name="connsiteX194" fmla="*/ 863764 w 1096742"/>
                <a:gd name="connsiteY194" fmla="*/ 623480 h 2646449"/>
                <a:gd name="connsiteX195" fmla="*/ 841471 w 1096742"/>
                <a:gd name="connsiteY195" fmla="*/ 625671 h 2646449"/>
                <a:gd name="connsiteX196" fmla="*/ 835866 w 1096742"/>
                <a:gd name="connsiteY196" fmla="*/ 613478 h 2646449"/>
                <a:gd name="connsiteX197" fmla="*/ 585767 w 1096742"/>
                <a:gd name="connsiteY197" fmla="*/ 757574 h 2646449"/>
                <a:gd name="connsiteX198" fmla="*/ 577620 w 1096742"/>
                <a:gd name="connsiteY198" fmla="*/ 784367 h 2646449"/>
                <a:gd name="connsiteX199" fmla="*/ 555572 w 1096742"/>
                <a:gd name="connsiteY199" fmla="*/ 807248 h 2646449"/>
                <a:gd name="connsiteX200" fmla="*/ 524215 w 1096742"/>
                <a:gd name="connsiteY200" fmla="*/ 789845 h 2646449"/>
                <a:gd name="connsiteX201" fmla="*/ 555572 w 1096742"/>
                <a:gd name="connsiteY201" fmla="*/ 735703 h 2646449"/>
                <a:gd name="connsiteX202" fmla="*/ 577620 w 1096742"/>
                <a:gd name="connsiteY202" fmla="*/ 733850 h 2646449"/>
                <a:gd name="connsiteX203" fmla="*/ 582874 w 1096742"/>
                <a:gd name="connsiteY203" fmla="*/ 745083 h 2646449"/>
                <a:gd name="connsiteX204" fmla="*/ 834107 w 1096742"/>
                <a:gd name="connsiteY204" fmla="*/ 600112 h 2646449"/>
                <a:gd name="connsiteX205" fmla="*/ 841471 w 1096742"/>
                <a:gd name="connsiteY205" fmla="*/ 574799 h 2646449"/>
                <a:gd name="connsiteX206" fmla="*/ 863764 w 1096742"/>
                <a:gd name="connsiteY206" fmla="*/ 551432 h 2646449"/>
                <a:gd name="connsiteX207" fmla="*/ 886057 w 1096742"/>
                <a:gd name="connsiteY207" fmla="*/ 549322 h 2646449"/>
                <a:gd name="connsiteX208" fmla="*/ 986849 w 1096742"/>
                <a:gd name="connsiteY208" fmla="*/ 492041 h 2646449"/>
                <a:gd name="connsiteX209" fmla="*/ 995925 w 1096742"/>
                <a:gd name="connsiteY209" fmla="*/ 512000 h 2646449"/>
                <a:gd name="connsiteX210" fmla="*/ 964902 w 1096742"/>
                <a:gd name="connsiteY210" fmla="*/ 565874 h 2646449"/>
                <a:gd name="connsiteX211" fmla="*/ 933218 w 1096742"/>
                <a:gd name="connsiteY211" fmla="*/ 547700 h 2646449"/>
                <a:gd name="connsiteX212" fmla="*/ 964902 w 1096742"/>
                <a:gd name="connsiteY212" fmla="*/ 494475 h 2646449"/>
                <a:gd name="connsiteX213" fmla="*/ 986849 w 1096742"/>
                <a:gd name="connsiteY213" fmla="*/ 492041 h 2646449"/>
                <a:gd name="connsiteX214" fmla="*/ 1087678 w 1096742"/>
                <a:gd name="connsiteY214" fmla="*/ 434164 h 2646449"/>
                <a:gd name="connsiteX215" fmla="*/ 1096742 w 1096742"/>
                <a:gd name="connsiteY215" fmla="*/ 454592 h 2646449"/>
                <a:gd name="connsiteX216" fmla="*/ 1065385 w 1096742"/>
                <a:gd name="connsiteY216" fmla="*/ 508194 h 2646449"/>
                <a:gd name="connsiteX217" fmla="*/ 1034028 w 1096742"/>
                <a:gd name="connsiteY217" fmla="*/ 490545 h 2646449"/>
                <a:gd name="connsiteX218" fmla="*/ 1065385 w 1096742"/>
                <a:gd name="connsiteY218" fmla="*/ 436289 h 2646449"/>
                <a:gd name="connsiteX219" fmla="*/ 1087678 w 1096742"/>
                <a:gd name="connsiteY219" fmla="*/ 434164 h 2646449"/>
                <a:gd name="connsiteX220" fmla="*/ 113433 w 1096742"/>
                <a:gd name="connsiteY220" fmla="*/ 426141 h 2646449"/>
                <a:gd name="connsiteX221" fmla="*/ 136814 w 1096742"/>
                <a:gd name="connsiteY221" fmla="*/ 429017 h 2646449"/>
                <a:gd name="connsiteX222" fmla="*/ 169288 w 1096742"/>
                <a:gd name="connsiteY222" fmla="*/ 486198 h 2646449"/>
                <a:gd name="connsiteX223" fmla="*/ 136814 w 1096742"/>
                <a:gd name="connsiteY223" fmla="*/ 505258 h 2646449"/>
                <a:gd name="connsiteX224" fmla="*/ 103691 w 1096742"/>
                <a:gd name="connsiteY224" fmla="*/ 447420 h 2646449"/>
                <a:gd name="connsiteX225" fmla="*/ 113433 w 1096742"/>
                <a:gd name="connsiteY225" fmla="*/ 426141 h 2646449"/>
                <a:gd name="connsiteX226" fmla="*/ 9742 w 1096742"/>
                <a:gd name="connsiteY226" fmla="*/ 368399 h 2646449"/>
                <a:gd name="connsiteX227" fmla="*/ 33123 w 1096742"/>
                <a:gd name="connsiteY227" fmla="*/ 370684 h 2646449"/>
                <a:gd name="connsiteX228" fmla="*/ 65597 w 1096742"/>
                <a:gd name="connsiteY228" fmla="*/ 428136 h 2646449"/>
                <a:gd name="connsiteX229" fmla="*/ 33123 w 1096742"/>
                <a:gd name="connsiteY229" fmla="*/ 447069 h 2646449"/>
                <a:gd name="connsiteX230" fmla="*/ 0 w 1096742"/>
                <a:gd name="connsiteY230" fmla="*/ 389617 h 2646449"/>
                <a:gd name="connsiteX231" fmla="*/ 9742 w 1096742"/>
                <a:gd name="connsiteY231" fmla="*/ 368399 h 2646449"/>
                <a:gd name="connsiteX232" fmla="*/ 113433 w 1096742"/>
                <a:gd name="connsiteY232" fmla="*/ 302205 h 2646449"/>
                <a:gd name="connsiteX233" fmla="*/ 136814 w 1096742"/>
                <a:gd name="connsiteY233" fmla="*/ 304506 h 2646449"/>
                <a:gd name="connsiteX234" fmla="*/ 169288 w 1096742"/>
                <a:gd name="connsiteY234" fmla="*/ 361686 h 2646449"/>
                <a:gd name="connsiteX235" fmla="*/ 136814 w 1096742"/>
                <a:gd name="connsiteY235" fmla="*/ 381404 h 2646449"/>
                <a:gd name="connsiteX236" fmla="*/ 103691 w 1096742"/>
                <a:gd name="connsiteY236" fmla="*/ 323566 h 2646449"/>
                <a:gd name="connsiteX237" fmla="*/ 113433 w 1096742"/>
                <a:gd name="connsiteY237" fmla="*/ 302205 h 2646449"/>
                <a:gd name="connsiteX238" fmla="*/ 577620 w 1096742"/>
                <a:gd name="connsiteY238" fmla="*/ 290095 h 2646449"/>
                <a:gd name="connsiteX239" fmla="*/ 586929 w 1096742"/>
                <a:gd name="connsiteY239" fmla="*/ 310379 h 2646449"/>
                <a:gd name="connsiteX240" fmla="*/ 555572 w 1096742"/>
                <a:gd name="connsiteY240" fmla="*/ 364253 h 2646449"/>
                <a:gd name="connsiteX241" fmla="*/ 524215 w 1096742"/>
                <a:gd name="connsiteY241" fmla="*/ 346079 h 2646449"/>
                <a:gd name="connsiteX242" fmla="*/ 555572 w 1096742"/>
                <a:gd name="connsiteY242" fmla="*/ 292205 h 2646449"/>
                <a:gd name="connsiteX243" fmla="*/ 577620 w 1096742"/>
                <a:gd name="connsiteY243" fmla="*/ 290095 h 2646449"/>
                <a:gd name="connsiteX244" fmla="*/ 9742 w 1096742"/>
                <a:gd name="connsiteY244" fmla="*/ 244545 h 2646449"/>
                <a:gd name="connsiteX245" fmla="*/ 33123 w 1096742"/>
                <a:gd name="connsiteY245" fmla="*/ 246830 h 2646449"/>
                <a:gd name="connsiteX246" fmla="*/ 65597 w 1096742"/>
                <a:gd name="connsiteY246" fmla="*/ 303629 h 2646449"/>
                <a:gd name="connsiteX247" fmla="*/ 33123 w 1096742"/>
                <a:gd name="connsiteY247" fmla="*/ 323215 h 2646449"/>
                <a:gd name="connsiteX248" fmla="*/ 0 w 1096742"/>
                <a:gd name="connsiteY248" fmla="*/ 265763 h 2646449"/>
                <a:gd name="connsiteX249" fmla="*/ 9742 w 1096742"/>
                <a:gd name="connsiteY249" fmla="*/ 244545 h 2646449"/>
                <a:gd name="connsiteX250" fmla="*/ 886057 w 1096742"/>
                <a:gd name="connsiteY250" fmla="*/ 120105 h 2646449"/>
                <a:gd name="connsiteX251" fmla="*/ 895121 w 1096742"/>
                <a:gd name="connsiteY251" fmla="*/ 140247 h 2646449"/>
                <a:gd name="connsiteX252" fmla="*/ 863764 w 1096742"/>
                <a:gd name="connsiteY252" fmla="*/ 193744 h 2646449"/>
                <a:gd name="connsiteX253" fmla="*/ 832407 w 1096742"/>
                <a:gd name="connsiteY253" fmla="*/ 175697 h 2646449"/>
                <a:gd name="connsiteX254" fmla="*/ 863764 w 1096742"/>
                <a:gd name="connsiteY254" fmla="*/ 122199 h 2646449"/>
                <a:gd name="connsiteX255" fmla="*/ 886057 w 1096742"/>
                <a:gd name="connsiteY255" fmla="*/ 120105 h 2646449"/>
                <a:gd name="connsiteX256" fmla="*/ 986849 w 1096742"/>
                <a:gd name="connsiteY256" fmla="*/ 62552 h 2646449"/>
                <a:gd name="connsiteX257" fmla="*/ 995925 w 1096742"/>
                <a:gd name="connsiteY257" fmla="*/ 82836 h 2646449"/>
                <a:gd name="connsiteX258" fmla="*/ 964902 w 1096742"/>
                <a:gd name="connsiteY258" fmla="*/ 136710 h 2646449"/>
                <a:gd name="connsiteX259" fmla="*/ 933218 w 1096742"/>
                <a:gd name="connsiteY259" fmla="*/ 118536 h 2646449"/>
                <a:gd name="connsiteX260" fmla="*/ 964902 w 1096742"/>
                <a:gd name="connsiteY260" fmla="*/ 64662 h 2646449"/>
                <a:gd name="connsiteX261" fmla="*/ 986849 w 1096742"/>
                <a:gd name="connsiteY261" fmla="*/ 62552 h 2646449"/>
                <a:gd name="connsiteX262" fmla="*/ 1087678 w 1096742"/>
                <a:gd name="connsiteY262" fmla="*/ 2065 h 2646449"/>
                <a:gd name="connsiteX263" fmla="*/ 1096742 w 1096742"/>
                <a:gd name="connsiteY263" fmla="*/ 22349 h 2646449"/>
                <a:gd name="connsiteX264" fmla="*/ 1065385 w 1096742"/>
                <a:gd name="connsiteY264" fmla="*/ 76223 h 2646449"/>
                <a:gd name="connsiteX265" fmla="*/ 1034028 w 1096742"/>
                <a:gd name="connsiteY265" fmla="*/ 58049 h 2646449"/>
                <a:gd name="connsiteX266" fmla="*/ 1065385 w 1096742"/>
                <a:gd name="connsiteY266" fmla="*/ 4175 h 2646449"/>
                <a:gd name="connsiteX267" fmla="*/ 1087678 w 1096742"/>
                <a:gd name="connsiteY267" fmla="*/ 2065 h 26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96742" h="2646449">
                  <a:moveTo>
                    <a:pt x="113433" y="2563271"/>
                  </a:moveTo>
                  <a:cubicBezTo>
                    <a:pt x="119441" y="2559762"/>
                    <a:pt x="127722" y="2560252"/>
                    <a:pt x="136814" y="2565475"/>
                  </a:cubicBezTo>
                  <a:cubicBezTo>
                    <a:pt x="154999" y="2576574"/>
                    <a:pt x="169288" y="2602035"/>
                    <a:pt x="169288" y="2622927"/>
                  </a:cubicBezTo>
                  <a:cubicBezTo>
                    <a:pt x="169288" y="2644472"/>
                    <a:pt x="154999" y="2652306"/>
                    <a:pt x="136814" y="2641860"/>
                  </a:cubicBezTo>
                  <a:cubicBezTo>
                    <a:pt x="118629" y="2631414"/>
                    <a:pt x="103691" y="2605953"/>
                    <a:pt x="103691" y="2585061"/>
                  </a:cubicBezTo>
                  <a:cubicBezTo>
                    <a:pt x="103691" y="2574289"/>
                    <a:pt x="107426" y="2566781"/>
                    <a:pt x="113433" y="2563271"/>
                  </a:cubicBezTo>
                  <a:close/>
                  <a:moveTo>
                    <a:pt x="9742" y="2505665"/>
                  </a:moveTo>
                  <a:cubicBezTo>
                    <a:pt x="15750" y="2502156"/>
                    <a:pt x="24031" y="2502646"/>
                    <a:pt x="33123" y="2507869"/>
                  </a:cubicBezTo>
                  <a:cubicBezTo>
                    <a:pt x="51308" y="2518968"/>
                    <a:pt x="65597" y="2544429"/>
                    <a:pt x="65597" y="2565321"/>
                  </a:cubicBezTo>
                  <a:cubicBezTo>
                    <a:pt x="65597" y="2586213"/>
                    <a:pt x="51308" y="2594700"/>
                    <a:pt x="33123" y="2584254"/>
                  </a:cubicBezTo>
                  <a:cubicBezTo>
                    <a:pt x="14938" y="2573808"/>
                    <a:pt x="0" y="2548347"/>
                    <a:pt x="0" y="2527455"/>
                  </a:cubicBezTo>
                  <a:cubicBezTo>
                    <a:pt x="0" y="2516682"/>
                    <a:pt x="3735" y="2509174"/>
                    <a:pt x="9742" y="2505665"/>
                  </a:cubicBezTo>
                  <a:close/>
                  <a:moveTo>
                    <a:pt x="113433" y="2439336"/>
                  </a:moveTo>
                  <a:cubicBezTo>
                    <a:pt x="119441" y="2435908"/>
                    <a:pt x="127722" y="2436398"/>
                    <a:pt x="136814" y="2441621"/>
                  </a:cubicBezTo>
                  <a:cubicBezTo>
                    <a:pt x="154999" y="2452067"/>
                    <a:pt x="169288" y="2477529"/>
                    <a:pt x="169288" y="2499073"/>
                  </a:cubicBezTo>
                  <a:cubicBezTo>
                    <a:pt x="169288" y="2519965"/>
                    <a:pt x="154999" y="2528452"/>
                    <a:pt x="136814" y="2518006"/>
                  </a:cubicBezTo>
                  <a:cubicBezTo>
                    <a:pt x="118629" y="2506908"/>
                    <a:pt x="103691" y="2482099"/>
                    <a:pt x="103691" y="2460554"/>
                  </a:cubicBezTo>
                  <a:cubicBezTo>
                    <a:pt x="103691" y="2450108"/>
                    <a:pt x="107426" y="2442763"/>
                    <a:pt x="113433" y="2439336"/>
                  </a:cubicBezTo>
                  <a:close/>
                  <a:moveTo>
                    <a:pt x="9742" y="2381730"/>
                  </a:moveTo>
                  <a:cubicBezTo>
                    <a:pt x="15750" y="2378302"/>
                    <a:pt x="24031" y="2378792"/>
                    <a:pt x="33123" y="2384015"/>
                  </a:cubicBezTo>
                  <a:cubicBezTo>
                    <a:pt x="51308" y="2394461"/>
                    <a:pt x="65597" y="2419923"/>
                    <a:pt x="65597" y="2441467"/>
                  </a:cubicBezTo>
                  <a:cubicBezTo>
                    <a:pt x="65597" y="2462359"/>
                    <a:pt x="51308" y="2470846"/>
                    <a:pt x="33123" y="2460400"/>
                  </a:cubicBezTo>
                  <a:cubicBezTo>
                    <a:pt x="14938" y="2449954"/>
                    <a:pt x="0" y="2423840"/>
                    <a:pt x="0" y="2402948"/>
                  </a:cubicBezTo>
                  <a:cubicBezTo>
                    <a:pt x="0" y="2392502"/>
                    <a:pt x="3735" y="2385157"/>
                    <a:pt x="9742" y="2381730"/>
                  </a:cubicBezTo>
                  <a:close/>
                  <a:moveTo>
                    <a:pt x="886057" y="2263022"/>
                  </a:moveTo>
                  <a:cubicBezTo>
                    <a:pt x="891691" y="2266186"/>
                    <a:pt x="895121" y="2273001"/>
                    <a:pt x="895121" y="2282738"/>
                  </a:cubicBezTo>
                  <a:cubicBezTo>
                    <a:pt x="895121" y="2303509"/>
                    <a:pt x="881402" y="2327525"/>
                    <a:pt x="863764" y="2337261"/>
                  </a:cubicBezTo>
                  <a:cubicBezTo>
                    <a:pt x="846126" y="2346997"/>
                    <a:pt x="832407" y="2339208"/>
                    <a:pt x="832407" y="2319087"/>
                  </a:cubicBezTo>
                  <a:cubicBezTo>
                    <a:pt x="832407" y="2299614"/>
                    <a:pt x="846126" y="2274949"/>
                    <a:pt x="863764" y="2265213"/>
                  </a:cubicBezTo>
                  <a:cubicBezTo>
                    <a:pt x="872583" y="2260344"/>
                    <a:pt x="880422" y="2259858"/>
                    <a:pt x="886057" y="2263022"/>
                  </a:cubicBezTo>
                  <a:close/>
                  <a:moveTo>
                    <a:pt x="986849" y="2202965"/>
                  </a:moveTo>
                  <a:cubicBezTo>
                    <a:pt x="992460" y="2206269"/>
                    <a:pt x="995925" y="2213359"/>
                    <a:pt x="995925" y="2223349"/>
                  </a:cubicBezTo>
                  <a:cubicBezTo>
                    <a:pt x="995925" y="2242686"/>
                    <a:pt x="982063" y="2266534"/>
                    <a:pt x="964902" y="2276847"/>
                  </a:cubicBezTo>
                  <a:cubicBezTo>
                    <a:pt x="947080" y="2286515"/>
                    <a:pt x="933218" y="2278780"/>
                    <a:pt x="933218" y="2258799"/>
                  </a:cubicBezTo>
                  <a:cubicBezTo>
                    <a:pt x="933218" y="2239463"/>
                    <a:pt x="947080" y="2214970"/>
                    <a:pt x="964902" y="2205302"/>
                  </a:cubicBezTo>
                  <a:cubicBezTo>
                    <a:pt x="973483" y="2200146"/>
                    <a:pt x="981238" y="2199662"/>
                    <a:pt x="986849" y="2202965"/>
                  </a:cubicBezTo>
                  <a:close/>
                  <a:moveTo>
                    <a:pt x="1087678" y="2145359"/>
                  </a:moveTo>
                  <a:cubicBezTo>
                    <a:pt x="1093312" y="2148663"/>
                    <a:pt x="1096742" y="2155753"/>
                    <a:pt x="1096742" y="2165743"/>
                  </a:cubicBezTo>
                  <a:cubicBezTo>
                    <a:pt x="1096742" y="2185080"/>
                    <a:pt x="1083023" y="2208928"/>
                    <a:pt x="1065385" y="2218596"/>
                  </a:cubicBezTo>
                  <a:cubicBezTo>
                    <a:pt x="1047747" y="2228909"/>
                    <a:pt x="1034028" y="2220530"/>
                    <a:pt x="1034028" y="2201193"/>
                  </a:cubicBezTo>
                  <a:cubicBezTo>
                    <a:pt x="1034028" y="2181212"/>
                    <a:pt x="1047747" y="2157364"/>
                    <a:pt x="1065385" y="2147696"/>
                  </a:cubicBezTo>
                  <a:cubicBezTo>
                    <a:pt x="1074204" y="2142540"/>
                    <a:pt x="1082043" y="2142056"/>
                    <a:pt x="1087678" y="2145359"/>
                  </a:cubicBezTo>
                  <a:close/>
                  <a:moveTo>
                    <a:pt x="113433" y="2134105"/>
                  </a:moveTo>
                  <a:cubicBezTo>
                    <a:pt x="119441" y="2130759"/>
                    <a:pt x="127722" y="2131412"/>
                    <a:pt x="136814" y="2136961"/>
                  </a:cubicBezTo>
                  <a:cubicBezTo>
                    <a:pt x="154999" y="2146754"/>
                    <a:pt x="169288" y="2172869"/>
                    <a:pt x="169288" y="2193761"/>
                  </a:cubicBezTo>
                  <a:cubicBezTo>
                    <a:pt x="169288" y="2215305"/>
                    <a:pt x="154999" y="2223140"/>
                    <a:pt x="136814" y="2212694"/>
                  </a:cubicBezTo>
                  <a:cubicBezTo>
                    <a:pt x="118629" y="2202248"/>
                    <a:pt x="103691" y="2176786"/>
                    <a:pt x="103691" y="2155242"/>
                  </a:cubicBezTo>
                  <a:cubicBezTo>
                    <a:pt x="103691" y="2144796"/>
                    <a:pt x="107426" y="2137451"/>
                    <a:pt x="113433" y="2134105"/>
                  </a:cubicBezTo>
                  <a:close/>
                  <a:moveTo>
                    <a:pt x="9742" y="2073619"/>
                  </a:moveTo>
                  <a:cubicBezTo>
                    <a:pt x="15750" y="2070110"/>
                    <a:pt x="24031" y="2070600"/>
                    <a:pt x="33123" y="2075823"/>
                  </a:cubicBezTo>
                  <a:cubicBezTo>
                    <a:pt x="51308" y="2086921"/>
                    <a:pt x="65597" y="2112383"/>
                    <a:pt x="65597" y="2133275"/>
                  </a:cubicBezTo>
                  <a:cubicBezTo>
                    <a:pt x="65597" y="2154167"/>
                    <a:pt x="51308" y="2162654"/>
                    <a:pt x="33123" y="2152208"/>
                  </a:cubicBezTo>
                  <a:cubicBezTo>
                    <a:pt x="14938" y="2141762"/>
                    <a:pt x="0" y="2116300"/>
                    <a:pt x="0" y="2095409"/>
                  </a:cubicBezTo>
                  <a:cubicBezTo>
                    <a:pt x="0" y="2084637"/>
                    <a:pt x="3735" y="2077129"/>
                    <a:pt x="9742" y="2073619"/>
                  </a:cubicBezTo>
                  <a:close/>
                  <a:moveTo>
                    <a:pt x="113433" y="2010172"/>
                  </a:moveTo>
                  <a:cubicBezTo>
                    <a:pt x="119441" y="2006744"/>
                    <a:pt x="127722" y="2007234"/>
                    <a:pt x="136814" y="2012457"/>
                  </a:cubicBezTo>
                  <a:cubicBezTo>
                    <a:pt x="154999" y="2022902"/>
                    <a:pt x="169288" y="2048364"/>
                    <a:pt x="169288" y="2069256"/>
                  </a:cubicBezTo>
                  <a:cubicBezTo>
                    <a:pt x="169288" y="2090801"/>
                    <a:pt x="154999" y="2099288"/>
                    <a:pt x="136814" y="2088842"/>
                  </a:cubicBezTo>
                  <a:cubicBezTo>
                    <a:pt x="118629" y="2078396"/>
                    <a:pt x="103691" y="2052281"/>
                    <a:pt x="103691" y="2031390"/>
                  </a:cubicBezTo>
                  <a:cubicBezTo>
                    <a:pt x="103691" y="2020944"/>
                    <a:pt x="107426" y="2013599"/>
                    <a:pt x="113433" y="2010172"/>
                  </a:cubicBezTo>
                  <a:close/>
                  <a:moveTo>
                    <a:pt x="9742" y="1949684"/>
                  </a:moveTo>
                  <a:cubicBezTo>
                    <a:pt x="15750" y="1946256"/>
                    <a:pt x="24031" y="1946746"/>
                    <a:pt x="33123" y="1951969"/>
                  </a:cubicBezTo>
                  <a:cubicBezTo>
                    <a:pt x="51308" y="1962414"/>
                    <a:pt x="65597" y="1987876"/>
                    <a:pt x="65597" y="2009421"/>
                  </a:cubicBezTo>
                  <a:cubicBezTo>
                    <a:pt x="65597" y="2030313"/>
                    <a:pt x="51308" y="2038800"/>
                    <a:pt x="33123" y="2028354"/>
                  </a:cubicBezTo>
                  <a:cubicBezTo>
                    <a:pt x="14938" y="2017255"/>
                    <a:pt x="0" y="1992446"/>
                    <a:pt x="0" y="1970902"/>
                  </a:cubicBezTo>
                  <a:cubicBezTo>
                    <a:pt x="0" y="1960456"/>
                    <a:pt x="3735" y="1953111"/>
                    <a:pt x="9742" y="1949684"/>
                  </a:cubicBezTo>
                  <a:close/>
                  <a:moveTo>
                    <a:pt x="886057" y="1833964"/>
                  </a:moveTo>
                  <a:cubicBezTo>
                    <a:pt x="891691" y="1837106"/>
                    <a:pt x="895121" y="1844035"/>
                    <a:pt x="895121" y="1854026"/>
                  </a:cubicBezTo>
                  <a:cubicBezTo>
                    <a:pt x="895121" y="1874007"/>
                    <a:pt x="881402" y="1897855"/>
                    <a:pt x="863764" y="1908168"/>
                  </a:cubicBezTo>
                  <a:cubicBezTo>
                    <a:pt x="846126" y="1917836"/>
                    <a:pt x="832407" y="1909457"/>
                    <a:pt x="832407" y="1890120"/>
                  </a:cubicBezTo>
                  <a:cubicBezTo>
                    <a:pt x="832407" y="1870139"/>
                    <a:pt x="846126" y="1846291"/>
                    <a:pt x="863764" y="1836623"/>
                  </a:cubicBezTo>
                  <a:cubicBezTo>
                    <a:pt x="872583" y="1831466"/>
                    <a:pt x="880422" y="1830822"/>
                    <a:pt x="886057" y="1833964"/>
                  </a:cubicBezTo>
                  <a:close/>
                  <a:moveTo>
                    <a:pt x="986849" y="1776331"/>
                  </a:moveTo>
                  <a:cubicBezTo>
                    <a:pt x="992460" y="1779576"/>
                    <a:pt x="995925" y="1786554"/>
                    <a:pt x="995925" y="1796615"/>
                  </a:cubicBezTo>
                  <a:cubicBezTo>
                    <a:pt x="995925" y="1816737"/>
                    <a:pt x="982063" y="1840753"/>
                    <a:pt x="964902" y="1850489"/>
                  </a:cubicBezTo>
                  <a:cubicBezTo>
                    <a:pt x="947080" y="1860225"/>
                    <a:pt x="933218" y="1852436"/>
                    <a:pt x="933218" y="1832964"/>
                  </a:cubicBezTo>
                  <a:cubicBezTo>
                    <a:pt x="933218" y="1812842"/>
                    <a:pt x="947080" y="1788177"/>
                    <a:pt x="964902" y="1778441"/>
                  </a:cubicBezTo>
                  <a:cubicBezTo>
                    <a:pt x="973483" y="1773573"/>
                    <a:pt x="981238" y="1773086"/>
                    <a:pt x="986849" y="1776331"/>
                  </a:cubicBezTo>
                  <a:close/>
                  <a:moveTo>
                    <a:pt x="1087678" y="1718968"/>
                  </a:moveTo>
                  <a:cubicBezTo>
                    <a:pt x="1093312" y="1722295"/>
                    <a:pt x="1096742" y="1729272"/>
                    <a:pt x="1096742" y="1739009"/>
                  </a:cubicBezTo>
                  <a:cubicBezTo>
                    <a:pt x="1096742" y="1759131"/>
                    <a:pt x="1083023" y="1783147"/>
                    <a:pt x="1065385" y="1792883"/>
                  </a:cubicBezTo>
                  <a:cubicBezTo>
                    <a:pt x="1047747" y="1802619"/>
                    <a:pt x="1034028" y="1794830"/>
                    <a:pt x="1034028" y="1774709"/>
                  </a:cubicBezTo>
                  <a:cubicBezTo>
                    <a:pt x="1034028" y="1755236"/>
                    <a:pt x="1047747" y="1731220"/>
                    <a:pt x="1065385" y="1720835"/>
                  </a:cubicBezTo>
                  <a:cubicBezTo>
                    <a:pt x="1074204" y="1715966"/>
                    <a:pt x="1082043" y="1715642"/>
                    <a:pt x="1087678" y="1718968"/>
                  </a:cubicBezTo>
                  <a:close/>
                  <a:moveTo>
                    <a:pt x="113433" y="1708065"/>
                  </a:moveTo>
                  <a:cubicBezTo>
                    <a:pt x="119441" y="1704637"/>
                    <a:pt x="127722" y="1705127"/>
                    <a:pt x="136814" y="1710676"/>
                  </a:cubicBezTo>
                  <a:cubicBezTo>
                    <a:pt x="154999" y="1720469"/>
                    <a:pt x="169288" y="1746584"/>
                    <a:pt x="169288" y="1767476"/>
                  </a:cubicBezTo>
                  <a:cubicBezTo>
                    <a:pt x="169288" y="1788368"/>
                    <a:pt x="154999" y="1796855"/>
                    <a:pt x="136814" y="1786409"/>
                  </a:cubicBezTo>
                  <a:cubicBezTo>
                    <a:pt x="118629" y="1775963"/>
                    <a:pt x="103691" y="1750501"/>
                    <a:pt x="103691" y="1728957"/>
                  </a:cubicBezTo>
                  <a:cubicBezTo>
                    <a:pt x="103691" y="1718837"/>
                    <a:pt x="107426" y="1711492"/>
                    <a:pt x="113433" y="1708065"/>
                  </a:cubicBezTo>
                  <a:close/>
                  <a:moveTo>
                    <a:pt x="9742" y="1647281"/>
                  </a:moveTo>
                  <a:cubicBezTo>
                    <a:pt x="15750" y="1643795"/>
                    <a:pt x="24031" y="1644281"/>
                    <a:pt x="33123" y="1649469"/>
                  </a:cubicBezTo>
                  <a:cubicBezTo>
                    <a:pt x="51308" y="1659846"/>
                    <a:pt x="65597" y="1685788"/>
                    <a:pt x="65597" y="1706541"/>
                  </a:cubicBezTo>
                  <a:cubicBezTo>
                    <a:pt x="65597" y="1727943"/>
                    <a:pt x="51308" y="1736374"/>
                    <a:pt x="33123" y="1725349"/>
                  </a:cubicBezTo>
                  <a:cubicBezTo>
                    <a:pt x="14938" y="1714972"/>
                    <a:pt x="0" y="1689679"/>
                    <a:pt x="0" y="1668926"/>
                  </a:cubicBezTo>
                  <a:cubicBezTo>
                    <a:pt x="0" y="1658225"/>
                    <a:pt x="3735" y="1650767"/>
                    <a:pt x="9742" y="1647281"/>
                  </a:cubicBezTo>
                  <a:close/>
                  <a:moveTo>
                    <a:pt x="113433" y="1583887"/>
                  </a:moveTo>
                  <a:cubicBezTo>
                    <a:pt x="119441" y="1580459"/>
                    <a:pt x="127722" y="1580949"/>
                    <a:pt x="136814" y="1586172"/>
                  </a:cubicBezTo>
                  <a:cubicBezTo>
                    <a:pt x="154999" y="1596617"/>
                    <a:pt x="169288" y="1622079"/>
                    <a:pt x="169288" y="1642971"/>
                  </a:cubicBezTo>
                  <a:cubicBezTo>
                    <a:pt x="169288" y="1664516"/>
                    <a:pt x="154999" y="1673003"/>
                    <a:pt x="136814" y="1662557"/>
                  </a:cubicBezTo>
                  <a:cubicBezTo>
                    <a:pt x="118629" y="1652111"/>
                    <a:pt x="103691" y="1626649"/>
                    <a:pt x="103691" y="1605105"/>
                  </a:cubicBezTo>
                  <a:cubicBezTo>
                    <a:pt x="103691" y="1594659"/>
                    <a:pt x="107426" y="1587314"/>
                    <a:pt x="113433" y="1583887"/>
                  </a:cubicBezTo>
                  <a:close/>
                  <a:moveTo>
                    <a:pt x="9742" y="1523751"/>
                  </a:moveTo>
                  <a:cubicBezTo>
                    <a:pt x="15750" y="1520265"/>
                    <a:pt x="24031" y="1520751"/>
                    <a:pt x="33123" y="1526264"/>
                  </a:cubicBezTo>
                  <a:cubicBezTo>
                    <a:pt x="51308" y="1536641"/>
                    <a:pt x="65597" y="1561934"/>
                    <a:pt x="65597" y="1583336"/>
                  </a:cubicBezTo>
                  <a:cubicBezTo>
                    <a:pt x="65597" y="1604089"/>
                    <a:pt x="51308" y="1612520"/>
                    <a:pt x="33123" y="1602144"/>
                  </a:cubicBezTo>
                  <a:cubicBezTo>
                    <a:pt x="14938" y="1591767"/>
                    <a:pt x="0" y="1566474"/>
                    <a:pt x="0" y="1545072"/>
                  </a:cubicBezTo>
                  <a:cubicBezTo>
                    <a:pt x="0" y="1534695"/>
                    <a:pt x="3735" y="1527237"/>
                    <a:pt x="9742" y="1523751"/>
                  </a:cubicBezTo>
                  <a:close/>
                  <a:moveTo>
                    <a:pt x="886057" y="1407652"/>
                  </a:moveTo>
                  <a:cubicBezTo>
                    <a:pt x="891691" y="1410897"/>
                    <a:pt x="895121" y="1417875"/>
                    <a:pt x="895121" y="1427936"/>
                  </a:cubicBezTo>
                  <a:cubicBezTo>
                    <a:pt x="895121" y="1448058"/>
                    <a:pt x="881402" y="1472074"/>
                    <a:pt x="863764" y="1481810"/>
                  </a:cubicBezTo>
                  <a:cubicBezTo>
                    <a:pt x="846126" y="1491546"/>
                    <a:pt x="832407" y="1483757"/>
                    <a:pt x="832407" y="1463636"/>
                  </a:cubicBezTo>
                  <a:cubicBezTo>
                    <a:pt x="832407" y="1444163"/>
                    <a:pt x="846126" y="1419498"/>
                    <a:pt x="863764" y="1409762"/>
                  </a:cubicBezTo>
                  <a:cubicBezTo>
                    <a:pt x="872583" y="1404894"/>
                    <a:pt x="880422" y="1404407"/>
                    <a:pt x="886057" y="1407652"/>
                  </a:cubicBezTo>
                  <a:close/>
                  <a:moveTo>
                    <a:pt x="986849" y="1347167"/>
                  </a:moveTo>
                  <a:cubicBezTo>
                    <a:pt x="992460" y="1350412"/>
                    <a:pt x="995925" y="1357390"/>
                    <a:pt x="995925" y="1367451"/>
                  </a:cubicBezTo>
                  <a:cubicBezTo>
                    <a:pt x="995925" y="1386923"/>
                    <a:pt x="982063" y="1411589"/>
                    <a:pt x="964902" y="1421325"/>
                  </a:cubicBezTo>
                  <a:cubicBezTo>
                    <a:pt x="947080" y="1431061"/>
                    <a:pt x="933218" y="1423272"/>
                    <a:pt x="933218" y="1403151"/>
                  </a:cubicBezTo>
                  <a:cubicBezTo>
                    <a:pt x="933218" y="1383029"/>
                    <a:pt x="947080" y="1359013"/>
                    <a:pt x="964902" y="1349277"/>
                  </a:cubicBezTo>
                  <a:cubicBezTo>
                    <a:pt x="973483" y="1344409"/>
                    <a:pt x="981238" y="1343922"/>
                    <a:pt x="986849" y="1347167"/>
                  </a:cubicBezTo>
                  <a:close/>
                  <a:moveTo>
                    <a:pt x="1087678" y="1289910"/>
                  </a:moveTo>
                  <a:cubicBezTo>
                    <a:pt x="1093312" y="1293214"/>
                    <a:pt x="1096742" y="1300304"/>
                    <a:pt x="1096742" y="1310294"/>
                  </a:cubicBezTo>
                  <a:cubicBezTo>
                    <a:pt x="1096742" y="1329631"/>
                    <a:pt x="1083023" y="1353479"/>
                    <a:pt x="1065385" y="1363147"/>
                  </a:cubicBezTo>
                  <a:cubicBezTo>
                    <a:pt x="1047747" y="1373460"/>
                    <a:pt x="1034028" y="1365081"/>
                    <a:pt x="1034028" y="1345744"/>
                  </a:cubicBezTo>
                  <a:cubicBezTo>
                    <a:pt x="1034028" y="1325763"/>
                    <a:pt x="1047747" y="1301915"/>
                    <a:pt x="1065385" y="1292247"/>
                  </a:cubicBezTo>
                  <a:cubicBezTo>
                    <a:pt x="1074204" y="1287090"/>
                    <a:pt x="1082043" y="1286607"/>
                    <a:pt x="1087678" y="1289910"/>
                  </a:cubicBezTo>
                  <a:close/>
                  <a:moveTo>
                    <a:pt x="113433" y="1278656"/>
                  </a:moveTo>
                  <a:cubicBezTo>
                    <a:pt x="119441" y="1275147"/>
                    <a:pt x="127722" y="1275637"/>
                    <a:pt x="136814" y="1280860"/>
                  </a:cubicBezTo>
                  <a:cubicBezTo>
                    <a:pt x="154999" y="1291305"/>
                    <a:pt x="169288" y="1316767"/>
                    <a:pt x="169288" y="1338312"/>
                  </a:cubicBezTo>
                  <a:cubicBezTo>
                    <a:pt x="169288" y="1359204"/>
                    <a:pt x="154999" y="1367691"/>
                    <a:pt x="136814" y="1357245"/>
                  </a:cubicBezTo>
                  <a:cubicBezTo>
                    <a:pt x="118629" y="1346799"/>
                    <a:pt x="103691" y="1321337"/>
                    <a:pt x="103691" y="1300446"/>
                  </a:cubicBezTo>
                  <a:cubicBezTo>
                    <a:pt x="103691" y="1289674"/>
                    <a:pt x="107426" y="1282166"/>
                    <a:pt x="113433" y="1278656"/>
                  </a:cubicBezTo>
                  <a:close/>
                  <a:moveTo>
                    <a:pt x="9742" y="1218088"/>
                  </a:moveTo>
                  <a:cubicBezTo>
                    <a:pt x="15750" y="1214660"/>
                    <a:pt x="24031" y="1215150"/>
                    <a:pt x="33123" y="1220373"/>
                  </a:cubicBezTo>
                  <a:cubicBezTo>
                    <a:pt x="51308" y="1230818"/>
                    <a:pt x="65597" y="1256933"/>
                    <a:pt x="65597" y="1277825"/>
                  </a:cubicBezTo>
                  <a:cubicBezTo>
                    <a:pt x="65597" y="1298717"/>
                    <a:pt x="51308" y="1307204"/>
                    <a:pt x="33123" y="1296758"/>
                  </a:cubicBezTo>
                  <a:cubicBezTo>
                    <a:pt x="14938" y="1286312"/>
                    <a:pt x="0" y="1260850"/>
                    <a:pt x="0" y="1239306"/>
                  </a:cubicBezTo>
                  <a:cubicBezTo>
                    <a:pt x="0" y="1228860"/>
                    <a:pt x="3735" y="1221515"/>
                    <a:pt x="9742" y="1218088"/>
                  </a:cubicBezTo>
                  <a:close/>
                  <a:moveTo>
                    <a:pt x="113433" y="1154721"/>
                  </a:moveTo>
                  <a:cubicBezTo>
                    <a:pt x="119441" y="1151293"/>
                    <a:pt x="127722" y="1151783"/>
                    <a:pt x="136814" y="1157006"/>
                  </a:cubicBezTo>
                  <a:cubicBezTo>
                    <a:pt x="154999" y="1167451"/>
                    <a:pt x="169288" y="1192913"/>
                    <a:pt x="169288" y="1214458"/>
                  </a:cubicBezTo>
                  <a:cubicBezTo>
                    <a:pt x="169288" y="1235350"/>
                    <a:pt x="154999" y="1243837"/>
                    <a:pt x="136814" y="1232738"/>
                  </a:cubicBezTo>
                  <a:cubicBezTo>
                    <a:pt x="118629" y="1222945"/>
                    <a:pt x="103691" y="1196830"/>
                    <a:pt x="103691" y="1175939"/>
                  </a:cubicBezTo>
                  <a:cubicBezTo>
                    <a:pt x="103691" y="1165493"/>
                    <a:pt x="107426" y="1158148"/>
                    <a:pt x="113433" y="1154721"/>
                  </a:cubicBezTo>
                  <a:close/>
                  <a:moveTo>
                    <a:pt x="9742" y="1094235"/>
                  </a:moveTo>
                  <a:cubicBezTo>
                    <a:pt x="15750" y="1090807"/>
                    <a:pt x="24031" y="1091297"/>
                    <a:pt x="33123" y="1096520"/>
                  </a:cubicBezTo>
                  <a:cubicBezTo>
                    <a:pt x="51308" y="1106965"/>
                    <a:pt x="65597" y="1132427"/>
                    <a:pt x="65597" y="1153319"/>
                  </a:cubicBezTo>
                  <a:cubicBezTo>
                    <a:pt x="65597" y="1174864"/>
                    <a:pt x="51308" y="1183351"/>
                    <a:pt x="33123" y="1172905"/>
                  </a:cubicBezTo>
                  <a:cubicBezTo>
                    <a:pt x="14938" y="1162459"/>
                    <a:pt x="0" y="1136344"/>
                    <a:pt x="0" y="1115453"/>
                  </a:cubicBezTo>
                  <a:cubicBezTo>
                    <a:pt x="0" y="1105007"/>
                    <a:pt x="3735" y="1097662"/>
                    <a:pt x="9742" y="1094235"/>
                  </a:cubicBezTo>
                  <a:close/>
                  <a:moveTo>
                    <a:pt x="886057" y="978676"/>
                  </a:moveTo>
                  <a:cubicBezTo>
                    <a:pt x="891691" y="981980"/>
                    <a:pt x="895121" y="988909"/>
                    <a:pt x="895121" y="998577"/>
                  </a:cubicBezTo>
                  <a:cubicBezTo>
                    <a:pt x="895121" y="1018558"/>
                    <a:pt x="881402" y="1042406"/>
                    <a:pt x="863764" y="1052074"/>
                  </a:cubicBezTo>
                  <a:cubicBezTo>
                    <a:pt x="846126" y="1062387"/>
                    <a:pt x="832407" y="1054008"/>
                    <a:pt x="832407" y="1034671"/>
                  </a:cubicBezTo>
                  <a:cubicBezTo>
                    <a:pt x="832407" y="1014690"/>
                    <a:pt x="846126" y="990842"/>
                    <a:pt x="863764" y="980529"/>
                  </a:cubicBezTo>
                  <a:cubicBezTo>
                    <a:pt x="872583" y="975695"/>
                    <a:pt x="880422" y="975373"/>
                    <a:pt x="886057" y="978676"/>
                  </a:cubicBezTo>
                  <a:close/>
                  <a:moveTo>
                    <a:pt x="986849" y="921070"/>
                  </a:moveTo>
                  <a:cubicBezTo>
                    <a:pt x="992460" y="924374"/>
                    <a:pt x="995925" y="931303"/>
                    <a:pt x="995925" y="940971"/>
                  </a:cubicBezTo>
                  <a:cubicBezTo>
                    <a:pt x="995925" y="960952"/>
                    <a:pt x="982063" y="984800"/>
                    <a:pt x="964902" y="994468"/>
                  </a:cubicBezTo>
                  <a:cubicBezTo>
                    <a:pt x="947080" y="1004781"/>
                    <a:pt x="933218" y="996402"/>
                    <a:pt x="933218" y="977065"/>
                  </a:cubicBezTo>
                  <a:cubicBezTo>
                    <a:pt x="933218" y="957084"/>
                    <a:pt x="947080" y="933236"/>
                    <a:pt x="964902" y="922923"/>
                  </a:cubicBezTo>
                  <a:cubicBezTo>
                    <a:pt x="973483" y="918089"/>
                    <a:pt x="981238" y="917767"/>
                    <a:pt x="986849" y="921070"/>
                  </a:cubicBezTo>
                  <a:close/>
                  <a:moveTo>
                    <a:pt x="1087678" y="860720"/>
                  </a:moveTo>
                  <a:cubicBezTo>
                    <a:pt x="1093312" y="863965"/>
                    <a:pt x="1096742" y="870943"/>
                    <a:pt x="1096742" y="880679"/>
                  </a:cubicBezTo>
                  <a:cubicBezTo>
                    <a:pt x="1096742" y="900801"/>
                    <a:pt x="1083023" y="924817"/>
                    <a:pt x="1065385" y="934553"/>
                  </a:cubicBezTo>
                  <a:cubicBezTo>
                    <a:pt x="1047747" y="944289"/>
                    <a:pt x="1034028" y="936500"/>
                    <a:pt x="1034028" y="916379"/>
                  </a:cubicBezTo>
                  <a:cubicBezTo>
                    <a:pt x="1034028" y="896906"/>
                    <a:pt x="1047747" y="872890"/>
                    <a:pt x="1065385" y="863154"/>
                  </a:cubicBezTo>
                  <a:cubicBezTo>
                    <a:pt x="1074204" y="857961"/>
                    <a:pt x="1082043" y="857474"/>
                    <a:pt x="1087678" y="860720"/>
                  </a:cubicBezTo>
                  <a:close/>
                  <a:moveTo>
                    <a:pt x="113433" y="852371"/>
                  </a:moveTo>
                  <a:cubicBezTo>
                    <a:pt x="119441" y="848862"/>
                    <a:pt x="127722" y="849352"/>
                    <a:pt x="136814" y="854575"/>
                  </a:cubicBezTo>
                  <a:cubicBezTo>
                    <a:pt x="154999" y="865673"/>
                    <a:pt x="169288" y="891135"/>
                    <a:pt x="169288" y="912027"/>
                  </a:cubicBezTo>
                  <a:cubicBezTo>
                    <a:pt x="169288" y="932919"/>
                    <a:pt x="154999" y="941406"/>
                    <a:pt x="136814" y="930960"/>
                  </a:cubicBezTo>
                  <a:cubicBezTo>
                    <a:pt x="118629" y="920514"/>
                    <a:pt x="103691" y="895052"/>
                    <a:pt x="103691" y="874161"/>
                  </a:cubicBezTo>
                  <a:cubicBezTo>
                    <a:pt x="103691" y="863389"/>
                    <a:pt x="107426" y="855881"/>
                    <a:pt x="113433" y="852371"/>
                  </a:cubicBezTo>
                  <a:close/>
                  <a:moveTo>
                    <a:pt x="9742" y="791884"/>
                  </a:moveTo>
                  <a:cubicBezTo>
                    <a:pt x="15750" y="788375"/>
                    <a:pt x="24031" y="788865"/>
                    <a:pt x="33123" y="794088"/>
                  </a:cubicBezTo>
                  <a:cubicBezTo>
                    <a:pt x="51308" y="804533"/>
                    <a:pt x="65597" y="830648"/>
                    <a:pt x="65597" y="851540"/>
                  </a:cubicBezTo>
                  <a:cubicBezTo>
                    <a:pt x="65597" y="872432"/>
                    <a:pt x="51308" y="880919"/>
                    <a:pt x="33123" y="870473"/>
                  </a:cubicBezTo>
                  <a:cubicBezTo>
                    <a:pt x="14938" y="860027"/>
                    <a:pt x="0" y="833912"/>
                    <a:pt x="0" y="813674"/>
                  </a:cubicBezTo>
                  <a:cubicBezTo>
                    <a:pt x="0" y="802902"/>
                    <a:pt x="3735" y="795394"/>
                    <a:pt x="9742" y="791884"/>
                  </a:cubicBezTo>
                  <a:close/>
                  <a:moveTo>
                    <a:pt x="113433" y="728436"/>
                  </a:moveTo>
                  <a:cubicBezTo>
                    <a:pt x="119441" y="725008"/>
                    <a:pt x="127722" y="725498"/>
                    <a:pt x="136814" y="730721"/>
                  </a:cubicBezTo>
                  <a:cubicBezTo>
                    <a:pt x="154999" y="741166"/>
                    <a:pt x="169288" y="766628"/>
                    <a:pt x="169288" y="788173"/>
                  </a:cubicBezTo>
                  <a:cubicBezTo>
                    <a:pt x="169288" y="809065"/>
                    <a:pt x="154999" y="817552"/>
                    <a:pt x="136814" y="807106"/>
                  </a:cubicBezTo>
                  <a:cubicBezTo>
                    <a:pt x="118629" y="796660"/>
                    <a:pt x="103691" y="770545"/>
                    <a:pt x="103691" y="749654"/>
                  </a:cubicBezTo>
                  <a:cubicBezTo>
                    <a:pt x="103691" y="739208"/>
                    <a:pt x="107426" y="731863"/>
                    <a:pt x="113433" y="728436"/>
                  </a:cubicBezTo>
                  <a:close/>
                  <a:moveTo>
                    <a:pt x="9742" y="667951"/>
                  </a:moveTo>
                  <a:cubicBezTo>
                    <a:pt x="15750" y="664523"/>
                    <a:pt x="24031" y="665013"/>
                    <a:pt x="33123" y="670236"/>
                  </a:cubicBezTo>
                  <a:cubicBezTo>
                    <a:pt x="51308" y="680681"/>
                    <a:pt x="65597" y="706143"/>
                    <a:pt x="65597" y="727688"/>
                  </a:cubicBezTo>
                  <a:cubicBezTo>
                    <a:pt x="65597" y="747927"/>
                    <a:pt x="51308" y="757067"/>
                    <a:pt x="33123" y="746621"/>
                  </a:cubicBezTo>
                  <a:cubicBezTo>
                    <a:pt x="14938" y="736175"/>
                    <a:pt x="0" y="710060"/>
                    <a:pt x="0" y="689169"/>
                  </a:cubicBezTo>
                  <a:cubicBezTo>
                    <a:pt x="0" y="678723"/>
                    <a:pt x="3735" y="671378"/>
                    <a:pt x="9742" y="667951"/>
                  </a:cubicBezTo>
                  <a:close/>
                  <a:moveTo>
                    <a:pt x="886057" y="549322"/>
                  </a:moveTo>
                  <a:cubicBezTo>
                    <a:pt x="891691" y="552567"/>
                    <a:pt x="895121" y="559545"/>
                    <a:pt x="895121" y="569606"/>
                  </a:cubicBezTo>
                  <a:cubicBezTo>
                    <a:pt x="895121" y="589728"/>
                    <a:pt x="881402" y="613744"/>
                    <a:pt x="863764" y="623480"/>
                  </a:cubicBezTo>
                  <a:cubicBezTo>
                    <a:pt x="854945" y="628348"/>
                    <a:pt x="847106" y="628835"/>
                    <a:pt x="841471" y="625671"/>
                  </a:cubicBezTo>
                  <a:lnTo>
                    <a:pt x="835866" y="613478"/>
                  </a:lnTo>
                  <a:lnTo>
                    <a:pt x="585767" y="757574"/>
                  </a:lnTo>
                  <a:lnTo>
                    <a:pt x="577620" y="784367"/>
                  </a:lnTo>
                  <a:cubicBezTo>
                    <a:pt x="571904" y="794035"/>
                    <a:pt x="564065" y="802414"/>
                    <a:pt x="555572" y="807248"/>
                  </a:cubicBezTo>
                  <a:cubicBezTo>
                    <a:pt x="537934" y="817561"/>
                    <a:pt x="524215" y="809182"/>
                    <a:pt x="524215" y="789845"/>
                  </a:cubicBezTo>
                  <a:cubicBezTo>
                    <a:pt x="524215" y="769864"/>
                    <a:pt x="537934" y="746016"/>
                    <a:pt x="555572" y="735703"/>
                  </a:cubicBezTo>
                  <a:cubicBezTo>
                    <a:pt x="564065" y="730869"/>
                    <a:pt x="571904" y="730547"/>
                    <a:pt x="577620" y="733850"/>
                  </a:cubicBezTo>
                  <a:lnTo>
                    <a:pt x="582874" y="745083"/>
                  </a:lnTo>
                  <a:lnTo>
                    <a:pt x="834107" y="600112"/>
                  </a:lnTo>
                  <a:lnTo>
                    <a:pt x="841471" y="574799"/>
                  </a:lnTo>
                  <a:cubicBezTo>
                    <a:pt x="847106" y="564901"/>
                    <a:pt x="854945" y="556300"/>
                    <a:pt x="863764" y="551432"/>
                  </a:cubicBezTo>
                  <a:cubicBezTo>
                    <a:pt x="872583" y="546564"/>
                    <a:pt x="880422" y="546077"/>
                    <a:pt x="886057" y="549322"/>
                  </a:cubicBezTo>
                  <a:close/>
                  <a:moveTo>
                    <a:pt x="986849" y="492041"/>
                  </a:moveTo>
                  <a:cubicBezTo>
                    <a:pt x="992460" y="495286"/>
                    <a:pt x="995925" y="502264"/>
                    <a:pt x="995925" y="512000"/>
                  </a:cubicBezTo>
                  <a:cubicBezTo>
                    <a:pt x="995925" y="532122"/>
                    <a:pt x="982063" y="555489"/>
                    <a:pt x="964902" y="565874"/>
                  </a:cubicBezTo>
                  <a:cubicBezTo>
                    <a:pt x="947080" y="575610"/>
                    <a:pt x="933218" y="567821"/>
                    <a:pt x="933218" y="547700"/>
                  </a:cubicBezTo>
                  <a:cubicBezTo>
                    <a:pt x="933218" y="528227"/>
                    <a:pt x="947080" y="504860"/>
                    <a:pt x="964902" y="494475"/>
                  </a:cubicBezTo>
                  <a:cubicBezTo>
                    <a:pt x="973483" y="489282"/>
                    <a:pt x="981238" y="488795"/>
                    <a:pt x="986849" y="492041"/>
                  </a:cubicBezTo>
                  <a:close/>
                  <a:moveTo>
                    <a:pt x="1087678" y="434164"/>
                  </a:moveTo>
                  <a:cubicBezTo>
                    <a:pt x="1093312" y="437433"/>
                    <a:pt x="1096742" y="444460"/>
                    <a:pt x="1096742" y="454592"/>
                  </a:cubicBezTo>
                  <a:cubicBezTo>
                    <a:pt x="1096742" y="474202"/>
                    <a:pt x="1083023" y="498389"/>
                    <a:pt x="1065385" y="508194"/>
                  </a:cubicBezTo>
                  <a:cubicBezTo>
                    <a:pt x="1047747" y="518000"/>
                    <a:pt x="1034028" y="509502"/>
                    <a:pt x="1034028" y="490545"/>
                  </a:cubicBezTo>
                  <a:cubicBezTo>
                    <a:pt x="1034028" y="470280"/>
                    <a:pt x="1047747" y="446094"/>
                    <a:pt x="1065385" y="436289"/>
                  </a:cubicBezTo>
                  <a:cubicBezTo>
                    <a:pt x="1074204" y="431386"/>
                    <a:pt x="1082043" y="430896"/>
                    <a:pt x="1087678" y="434164"/>
                  </a:cubicBezTo>
                  <a:close/>
                  <a:moveTo>
                    <a:pt x="113433" y="426141"/>
                  </a:moveTo>
                  <a:cubicBezTo>
                    <a:pt x="119441" y="422773"/>
                    <a:pt x="127722" y="423430"/>
                    <a:pt x="136814" y="429017"/>
                  </a:cubicBezTo>
                  <a:cubicBezTo>
                    <a:pt x="154999" y="438876"/>
                    <a:pt x="169288" y="465166"/>
                    <a:pt x="169288" y="486198"/>
                  </a:cubicBezTo>
                  <a:cubicBezTo>
                    <a:pt x="169288" y="506572"/>
                    <a:pt x="154999" y="515117"/>
                    <a:pt x="136814" y="505258"/>
                  </a:cubicBezTo>
                  <a:cubicBezTo>
                    <a:pt x="118629" y="494742"/>
                    <a:pt x="103691" y="469109"/>
                    <a:pt x="103691" y="447420"/>
                  </a:cubicBezTo>
                  <a:cubicBezTo>
                    <a:pt x="103691" y="436904"/>
                    <a:pt x="107426" y="429510"/>
                    <a:pt x="113433" y="426141"/>
                  </a:cubicBezTo>
                  <a:close/>
                  <a:moveTo>
                    <a:pt x="9742" y="368399"/>
                  </a:moveTo>
                  <a:cubicBezTo>
                    <a:pt x="15750" y="364971"/>
                    <a:pt x="24031" y="365461"/>
                    <a:pt x="33123" y="370684"/>
                  </a:cubicBezTo>
                  <a:cubicBezTo>
                    <a:pt x="51308" y="381782"/>
                    <a:pt x="65597" y="406591"/>
                    <a:pt x="65597" y="428136"/>
                  </a:cubicBezTo>
                  <a:cubicBezTo>
                    <a:pt x="65597" y="449028"/>
                    <a:pt x="51308" y="457515"/>
                    <a:pt x="33123" y="447069"/>
                  </a:cubicBezTo>
                  <a:cubicBezTo>
                    <a:pt x="14938" y="436623"/>
                    <a:pt x="0" y="411161"/>
                    <a:pt x="0" y="389617"/>
                  </a:cubicBezTo>
                  <a:cubicBezTo>
                    <a:pt x="0" y="379171"/>
                    <a:pt x="3735" y="371826"/>
                    <a:pt x="9742" y="368399"/>
                  </a:cubicBezTo>
                  <a:close/>
                  <a:moveTo>
                    <a:pt x="113433" y="302205"/>
                  </a:moveTo>
                  <a:cubicBezTo>
                    <a:pt x="119441" y="298755"/>
                    <a:pt x="127722" y="299248"/>
                    <a:pt x="136814" y="304506"/>
                  </a:cubicBezTo>
                  <a:cubicBezTo>
                    <a:pt x="154999" y="315022"/>
                    <a:pt x="169288" y="340654"/>
                    <a:pt x="169288" y="361686"/>
                  </a:cubicBezTo>
                  <a:cubicBezTo>
                    <a:pt x="169288" y="383376"/>
                    <a:pt x="154999" y="391263"/>
                    <a:pt x="136814" y="381404"/>
                  </a:cubicBezTo>
                  <a:cubicBezTo>
                    <a:pt x="118629" y="370231"/>
                    <a:pt x="103691" y="344598"/>
                    <a:pt x="103691" y="323566"/>
                  </a:cubicBezTo>
                  <a:cubicBezTo>
                    <a:pt x="103691" y="313050"/>
                    <a:pt x="107426" y="305656"/>
                    <a:pt x="113433" y="302205"/>
                  </a:cubicBezTo>
                  <a:close/>
                  <a:moveTo>
                    <a:pt x="577620" y="290095"/>
                  </a:moveTo>
                  <a:cubicBezTo>
                    <a:pt x="583336" y="293340"/>
                    <a:pt x="586929" y="300318"/>
                    <a:pt x="586929" y="310379"/>
                  </a:cubicBezTo>
                  <a:cubicBezTo>
                    <a:pt x="586929" y="330501"/>
                    <a:pt x="572557" y="354517"/>
                    <a:pt x="555572" y="364253"/>
                  </a:cubicBezTo>
                  <a:cubicBezTo>
                    <a:pt x="537934" y="373989"/>
                    <a:pt x="524215" y="366200"/>
                    <a:pt x="524215" y="346079"/>
                  </a:cubicBezTo>
                  <a:cubicBezTo>
                    <a:pt x="524215" y="326606"/>
                    <a:pt x="537934" y="301941"/>
                    <a:pt x="555572" y="292205"/>
                  </a:cubicBezTo>
                  <a:cubicBezTo>
                    <a:pt x="564065" y="287337"/>
                    <a:pt x="571904" y="286850"/>
                    <a:pt x="577620" y="290095"/>
                  </a:cubicBezTo>
                  <a:close/>
                  <a:moveTo>
                    <a:pt x="9742" y="244545"/>
                  </a:moveTo>
                  <a:cubicBezTo>
                    <a:pt x="15750" y="241117"/>
                    <a:pt x="24031" y="241607"/>
                    <a:pt x="33123" y="246830"/>
                  </a:cubicBezTo>
                  <a:cubicBezTo>
                    <a:pt x="51308" y="257275"/>
                    <a:pt x="65597" y="282737"/>
                    <a:pt x="65597" y="303629"/>
                  </a:cubicBezTo>
                  <a:cubicBezTo>
                    <a:pt x="65597" y="325174"/>
                    <a:pt x="51308" y="333661"/>
                    <a:pt x="33123" y="323215"/>
                  </a:cubicBezTo>
                  <a:cubicBezTo>
                    <a:pt x="14938" y="312116"/>
                    <a:pt x="0" y="286654"/>
                    <a:pt x="0" y="265763"/>
                  </a:cubicBezTo>
                  <a:cubicBezTo>
                    <a:pt x="0" y="255317"/>
                    <a:pt x="3735" y="247972"/>
                    <a:pt x="9742" y="244545"/>
                  </a:cubicBezTo>
                  <a:close/>
                  <a:moveTo>
                    <a:pt x="886057" y="120105"/>
                  </a:moveTo>
                  <a:cubicBezTo>
                    <a:pt x="891691" y="123327"/>
                    <a:pt x="895121" y="130256"/>
                    <a:pt x="895121" y="140247"/>
                  </a:cubicBezTo>
                  <a:cubicBezTo>
                    <a:pt x="895121" y="160228"/>
                    <a:pt x="881402" y="184076"/>
                    <a:pt x="863764" y="193744"/>
                  </a:cubicBezTo>
                  <a:cubicBezTo>
                    <a:pt x="846126" y="204057"/>
                    <a:pt x="832407" y="195678"/>
                    <a:pt x="832407" y="175697"/>
                  </a:cubicBezTo>
                  <a:cubicBezTo>
                    <a:pt x="832407" y="156360"/>
                    <a:pt x="846126" y="132512"/>
                    <a:pt x="863764" y="122199"/>
                  </a:cubicBezTo>
                  <a:cubicBezTo>
                    <a:pt x="872583" y="117365"/>
                    <a:pt x="880422" y="116882"/>
                    <a:pt x="886057" y="120105"/>
                  </a:cubicBezTo>
                  <a:close/>
                  <a:moveTo>
                    <a:pt x="986849" y="62552"/>
                  </a:moveTo>
                  <a:cubicBezTo>
                    <a:pt x="992460" y="65797"/>
                    <a:pt x="995925" y="72775"/>
                    <a:pt x="995925" y="82836"/>
                  </a:cubicBezTo>
                  <a:cubicBezTo>
                    <a:pt x="995925" y="102308"/>
                    <a:pt x="982063" y="126974"/>
                    <a:pt x="964902" y="136710"/>
                  </a:cubicBezTo>
                  <a:cubicBezTo>
                    <a:pt x="947080" y="146446"/>
                    <a:pt x="933218" y="138657"/>
                    <a:pt x="933218" y="118536"/>
                  </a:cubicBezTo>
                  <a:cubicBezTo>
                    <a:pt x="933218" y="99063"/>
                    <a:pt x="947080" y="74398"/>
                    <a:pt x="964902" y="64662"/>
                  </a:cubicBezTo>
                  <a:cubicBezTo>
                    <a:pt x="973483" y="59794"/>
                    <a:pt x="981238" y="59307"/>
                    <a:pt x="986849" y="62552"/>
                  </a:cubicBezTo>
                  <a:close/>
                  <a:moveTo>
                    <a:pt x="1087678" y="2065"/>
                  </a:moveTo>
                  <a:cubicBezTo>
                    <a:pt x="1093312" y="5310"/>
                    <a:pt x="1096742" y="12288"/>
                    <a:pt x="1096742" y="22349"/>
                  </a:cubicBezTo>
                  <a:cubicBezTo>
                    <a:pt x="1096742" y="41821"/>
                    <a:pt x="1083023" y="66487"/>
                    <a:pt x="1065385" y="76223"/>
                  </a:cubicBezTo>
                  <a:cubicBezTo>
                    <a:pt x="1047747" y="85959"/>
                    <a:pt x="1034028" y="78170"/>
                    <a:pt x="1034028" y="58049"/>
                  </a:cubicBezTo>
                  <a:cubicBezTo>
                    <a:pt x="1034028" y="37927"/>
                    <a:pt x="1047747" y="13911"/>
                    <a:pt x="1065385" y="4175"/>
                  </a:cubicBezTo>
                  <a:cubicBezTo>
                    <a:pt x="1074204" y="-693"/>
                    <a:pt x="1082043" y="-1180"/>
                    <a:pt x="1087678" y="2065"/>
                  </a:cubicBezTo>
                  <a:close/>
                </a:path>
              </a:pathLst>
            </a:custGeom>
            <a:solidFill>
              <a:schemeClr val="accent5">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99" name="Freeform 454">
              <a:extLst>
                <a:ext uri="{FF2B5EF4-FFF2-40B4-BE49-F238E27FC236}">
                  <a16:creationId xmlns="" xmlns:a14="http://schemas.microsoft.com/office/drawing/2010/main" xmlns:p14="http://schemas.microsoft.com/office/powerpoint/2010/main" xmlns:a16="http://schemas.microsoft.com/office/drawing/2014/main" id="{898214EB-E636-4E49-B64B-B06221B72CE2}"/>
                </a:ext>
              </a:extLst>
            </p:cNvPr>
            <p:cNvSpPr>
              <a:spLocks noChangeArrowheads="1"/>
            </p:cNvSpPr>
            <p:nvPr/>
          </p:nvSpPr>
          <p:spPr bwMode="auto">
            <a:xfrm>
              <a:off x="8245692" y="5538823"/>
              <a:ext cx="852570" cy="492531"/>
            </a:xfrm>
            <a:custGeom>
              <a:avLst/>
              <a:gdLst>
                <a:gd name="T0" fmla="*/ 591 w 1306"/>
                <a:gd name="T1" fmla="*/ 733 h 754"/>
                <a:gd name="T2" fmla="*/ 34 w 1306"/>
                <a:gd name="T3" fmla="*/ 412 h 754"/>
                <a:gd name="T4" fmla="*/ 34 w 1306"/>
                <a:gd name="T5" fmla="*/ 412 h 754"/>
                <a:gd name="T6" fmla="*/ 44 w 1306"/>
                <a:gd name="T7" fmla="*/ 335 h 754"/>
                <a:gd name="T8" fmla="*/ 581 w 1306"/>
                <a:gd name="T9" fmla="*/ 25 h 754"/>
                <a:gd name="T10" fmla="*/ 581 w 1306"/>
                <a:gd name="T11" fmla="*/ 25 h 754"/>
                <a:gd name="T12" fmla="*/ 714 w 1306"/>
                <a:gd name="T13" fmla="*/ 20 h 754"/>
                <a:gd name="T14" fmla="*/ 1271 w 1306"/>
                <a:gd name="T15" fmla="*/ 341 h 754"/>
                <a:gd name="T16" fmla="*/ 1271 w 1306"/>
                <a:gd name="T17" fmla="*/ 341 h 754"/>
                <a:gd name="T18" fmla="*/ 1261 w 1306"/>
                <a:gd name="T19" fmla="*/ 418 h 754"/>
                <a:gd name="T20" fmla="*/ 724 w 1306"/>
                <a:gd name="T21" fmla="*/ 728 h 754"/>
                <a:gd name="T22" fmla="*/ 724 w 1306"/>
                <a:gd name="T23" fmla="*/ 728 h 754"/>
                <a:gd name="T24" fmla="*/ 591 w 1306"/>
                <a:gd name="T25" fmla="*/ 73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754">
                  <a:moveTo>
                    <a:pt x="591" y="733"/>
                  </a:moveTo>
                  <a:lnTo>
                    <a:pt x="34" y="412"/>
                  </a:lnTo>
                  <a:lnTo>
                    <a:pt x="34" y="412"/>
                  </a:lnTo>
                  <a:cubicBezTo>
                    <a:pt x="0" y="393"/>
                    <a:pt x="5" y="358"/>
                    <a:pt x="44" y="335"/>
                  </a:cubicBezTo>
                  <a:lnTo>
                    <a:pt x="581" y="25"/>
                  </a:lnTo>
                  <a:lnTo>
                    <a:pt x="581" y="25"/>
                  </a:lnTo>
                  <a:cubicBezTo>
                    <a:pt x="621" y="3"/>
                    <a:pt x="680" y="0"/>
                    <a:pt x="714" y="20"/>
                  </a:cubicBezTo>
                  <a:lnTo>
                    <a:pt x="1271" y="341"/>
                  </a:lnTo>
                  <a:lnTo>
                    <a:pt x="1271" y="341"/>
                  </a:lnTo>
                  <a:cubicBezTo>
                    <a:pt x="1305" y="361"/>
                    <a:pt x="1301" y="395"/>
                    <a:pt x="1261" y="418"/>
                  </a:cubicBezTo>
                  <a:lnTo>
                    <a:pt x="724" y="728"/>
                  </a:lnTo>
                  <a:lnTo>
                    <a:pt x="724" y="728"/>
                  </a:lnTo>
                  <a:cubicBezTo>
                    <a:pt x="684" y="751"/>
                    <a:pt x="625" y="753"/>
                    <a:pt x="591" y="733"/>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200" name="Freeform 455">
              <a:extLst>
                <a:ext uri="{FF2B5EF4-FFF2-40B4-BE49-F238E27FC236}">
                  <a16:creationId xmlns="" xmlns:a14="http://schemas.microsoft.com/office/drawing/2010/main" xmlns:p14="http://schemas.microsoft.com/office/powerpoint/2010/main" xmlns:a16="http://schemas.microsoft.com/office/drawing/2014/main" id="{76CF6463-8A74-43DB-85DD-231BE9F978DB}"/>
                </a:ext>
              </a:extLst>
            </p:cNvPr>
            <p:cNvSpPr>
              <a:spLocks noChangeArrowheads="1"/>
            </p:cNvSpPr>
            <p:nvPr/>
          </p:nvSpPr>
          <p:spPr bwMode="auto">
            <a:xfrm>
              <a:off x="8614371" y="5777888"/>
              <a:ext cx="118093" cy="69127"/>
            </a:xfrm>
            <a:custGeom>
              <a:avLst/>
              <a:gdLst>
                <a:gd name="T0" fmla="*/ 82 w 182"/>
                <a:gd name="T1" fmla="*/ 101 h 105"/>
                <a:gd name="T2" fmla="*/ 5 w 182"/>
                <a:gd name="T3" fmla="*/ 56 h 105"/>
                <a:gd name="T4" fmla="*/ 5 w 182"/>
                <a:gd name="T5" fmla="*/ 56 h 105"/>
                <a:gd name="T6" fmla="*/ 6 w 182"/>
                <a:gd name="T7" fmla="*/ 46 h 105"/>
                <a:gd name="T8" fmla="*/ 81 w 182"/>
                <a:gd name="T9" fmla="*/ 3 h 105"/>
                <a:gd name="T10" fmla="*/ 81 w 182"/>
                <a:gd name="T11" fmla="*/ 3 h 105"/>
                <a:gd name="T12" fmla="*/ 99 w 182"/>
                <a:gd name="T13" fmla="*/ 2 h 105"/>
                <a:gd name="T14" fmla="*/ 176 w 182"/>
                <a:gd name="T15" fmla="*/ 46 h 105"/>
                <a:gd name="T16" fmla="*/ 176 w 182"/>
                <a:gd name="T17" fmla="*/ 46 h 105"/>
                <a:gd name="T18" fmla="*/ 175 w 182"/>
                <a:gd name="T19" fmla="*/ 57 h 105"/>
                <a:gd name="T20" fmla="*/ 101 w 182"/>
                <a:gd name="T21" fmla="*/ 100 h 105"/>
                <a:gd name="T22" fmla="*/ 101 w 182"/>
                <a:gd name="T23" fmla="*/ 100 h 105"/>
                <a:gd name="T24" fmla="*/ 82 w 182"/>
                <a:gd name="T25"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05">
                  <a:moveTo>
                    <a:pt x="82" y="101"/>
                  </a:moveTo>
                  <a:lnTo>
                    <a:pt x="5" y="56"/>
                  </a:lnTo>
                  <a:lnTo>
                    <a:pt x="5" y="56"/>
                  </a:lnTo>
                  <a:cubicBezTo>
                    <a:pt x="0" y="54"/>
                    <a:pt x="1" y="49"/>
                    <a:pt x="6" y="46"/>
                  </a:cubicBezTo>
                  <a:lnTo>
                    <a:pt x="81" y="3"/>
                  </a:lnTo>
                  <a:lnTo>
                    <a:pt x="81" y="3"/>
                  </a:lnTo>
                  <a:cubicBezTo>
                    <a:pt x="86" y="0"/>
                    <a:pt x="94" y="0"/>
                    <a:pt x="99" y="2"/>
                  </a:cubicBezTo>
                  <a:lnTo>
                    <a:pt x="176" y="46"/>
                  </a:lnTo>
                  <a:lnTo>
                    <a:pt x="176" y="46"/>
                  </a:lnTo>
                  <a:cubicBezTo>
                    <a:pt x="181" y="49"/>
                    <a:pt x="180" y="54"/>
                    <a:pt x="175" y="57"/>
                  </a:cubicBezTo>
                  <a:lnTo>
                    <a:pt x="101" y="100"/>
                  </a:lnTo>
                  <a:lnTo>
                    <a:pt x="101" y="100"/>
                  </a:lnTo>
                  <a:cubicBezTo>
                    <a:pt x="95" y="103"/>
                    <a:pt x="87" y="104"/>
                    <a:pt x="82" y="101"/>
                  </a:cubicBezTo>
                </a:path>
              </a:pathLst>
            </a:custGeom>
            <a:solidFill>
              <a:schemeClr val="accent5">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201" name="Freeform 456">
              <a:extLst>
                <a:ext uri="{FF2B5EF4-FFF2-40B4-BE49-F238E27FC236}">
                  <a16:creationId xmlns="" xmlns:a14="http://schemas.microsoft.com/office/drawing/2010/main" xmlns:p14="http://schemas.microsoft.com/office/powerpoint/2010/main" xmlns:a16="http://schemas.microsoft.com/office/drawing/2014/main" id="{5E7EB0CF-74C7-40A4-8776-40B2D299C75F}"/>
                </a:ext>
              </a:extLst>
            </p:cNvPr>
            <p:cNvSpPr>
              <a:spLocks noChangeArrowheads="1"/>
            </p:cNvSpPr>
            <p:nvPr/>
          </p:nvSpPr>
          <p:spPr bwMode="auto">
            <a:xfrm>
              <a:off x="8245693" y="5538824"/>
              <a:ext cx="849690" cy="270748"/>
            </a:xfrm>
            <a:custGeom>
              <a:avLst/>
              <a:gdLst>
                <a:gd name="T0" fmla="*/ 34 w 1303"/>
                <a:gd name="T1" fmla="*/ 412 h 415"/>
                <a:gd name="T2" fmla="*/ 36 w 1303"/>
                <a:gd name="T3" fmla="*/ 414 h 415"/>
                <a:gd name="T4" fmla="*/ 36 w 1303"/>
                <a:gd name="T5" fmla="*/ 414 h 415"/>
                <a:gd name="T6" fmla="*/ 44 w 1303"/>
                <a:gd name="T7" fmla="*/ 408 h 415"/>
                <a:gd name="T8" fmla="*/ 581 w 1303"/>
                <a:gd name="T9" fmla="*/ 98 h 415"/>
                <a:gd name="T10" fmla="*/ 581 w 1303"/>
                <a:gd name="T11" fmla="*/ 98 h 415"/>
                <a:gd name="T12" fmla="*/ 714 w 1303"/>
                <a:gd name="T13" fmla="*/ 92 h 415"/>
                <a:gd name="T14" fmla="*/ 1269 w 1303"/>
                <a:gd name="T15" fmla="*/ 412 h 415"/>
                <a:gd name="T16" fmla="*/ 1269 w 1303"/>
                <a:gd name="T17" fmla="*/ 412 h 415"/>
                <a:gd name="T18" fmla="*/ 1271 w 1303"/>
                <a:gd name="T19" fmla="*/ 341 h 415"/>
                <a:gd name="T20" fmla="*/ 714 w 1303"/>
                <a:gd name="T21" fmla="*/ 20 h 415"/>
                <a:gd name="T22" fmla="*/ 714 w 1303"/>
                <a:gd name="T23" fmla="*/ 20 h 415"/>
                <a:gd name="T24" fmla="*/ 581 w 1303"/>
                <a:gd name="T25" fmla="*/ 25 h 415"/>
                <a:gd name="T26" fmla="*/ 44 w 1303"/>
                <a:gd name="T27" fmla="*/ 335 h 415"/>
                <a:gd name="T28" fmla="*/ 44 w 1303"/>
                <a:gd name="T29" fmla="*/ 335 h 415"/>
                <a:gd name="T30" fmla="*/ 34 w 1303"/>
                <a:gd name="T31" fmla="*/ 41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3" h="415">
                  <a:moveTo>
                    <a:pt x="34" y="412"/>
                  </a:moveTo>
                  <a:lnTo>
                    <a:pt x="36" y="414"/>
                  </a:lnTo>
                  <a:lnTo>
                    <a:pt x="36" y="414"/>
                  </a:lnTo>
                  <a:cubicBezTo>
                    <a:pt x="38" y="412"/>
                    <a:pt x="41" y="409"/>
                    <a:pt x="44" y="408"/>
                  </a:cubicBezTo>
                  <a:lnTo>
                    <a:pt x="581" y="98"/>
                  </a:lnTo>
                  <a:lnTo>
                    <a:pt x="581" y="98"/>
                  </a:lnTo>
                  <a:cubicBezTo>
                    <a:pt x="621" y="75"/>
                    <a:pt x="680" y="73"/>
                    <a:pt x="714" y="92"/>
                  </a:cubicBezTo>
                  <a:lnTo>
                    <a:pt x="1269" y="412"/>
                  </a:lnTo>
                  <a:lnTo>
                    <a:pt x="1269" y="412"/>
                  </a:lnTo>
                  <a:cubicBezTo>
                    <a:pt x="1301" y="390"/>
                    <a:pt x="1302" y="359"/>
                    <a:pt x="1271" y="341"/>
                  </a:cubicBezTo>
                  <a:lnTo>
                    <a:pt x="714" y="20"/>
                  </a:lnTo>
                  <a:lnTo>
                    <a:pt x="714" y="20"/>
                  </a:lnTo>
                  <a:cubicBezTo>
                    <a:pt x="680" y="0"/>
                    <a:pt x="621" y="3"/>
                    <a:pt x="581" y="25"/>
                  </a:cubicBezTo>
                  <a:lnTo>
                    <a:pt x="44" y="335"/>
                  </a:lnTo>
                  <a:lnTo>
                    <a:pt x="44" y="335"/>
                  </a:lnTo>
                  <a:cubicBezTo>
                    <a:pt x="5" y="358"/>
                    <a:pt x="0" y="393"/>
                    <a:pt x="34" y="412"/>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02" name="Freeform 481">
              <a:extLst>
                <a:ext uri="{FF2B5EF4-FFF2-40B4-BE49-F238E27FC236}">
                  <a16:creationId xmlns="" xmlns:a14="http://schemas.microsoft.com/office/drawing/2010/main" xmlns:p14="http://schemas.microsoft.com/office/powerpoint/2010/main" xmlns:a16="http://schemas.microsoft.com/office/drawing/2014/main" id="{CEB3EC04-4480-42D6-B589-AE28F80B4900}"/>
                </a:ext>
              </a:extLst>
            </p:cNvPr>
            <p:cNvSpPr>
              <a:spLocks noChangeArrowheads="1"/>
            </p:cNvSpPr>
            <p:nvPr/>
          </p:nvSpPr>
          <p:spPr bwMode="auto">
            <a:xfrm>
              <a:off x="15751761" y="10225074"/>
              <a:ext cx="1618730" cy="936099"/>
            </a:xfrm>
            <a:custGeom>
              <a:avLst/>
              <a:gdLst>
                <a:gd name="T0" fmla="*/ 1605 w 2477"/>
                <a:gd name="T1" fmla="*/ 927 h 1431"/>
                <a:gd name="T2" fmla="*/ 1605 w 2477"/>
                <a:gd name="T3" fmla="*/ 927 h 1431"/>
                <a:gd name="T4" fmla="*/ 872 w 2477"/>
                <a:gd name="T5" fmla="*/ 927 h 1431"/>
                <a:gd name="T6" fmla="*/ 872 w 2477"/>
                <a:gd name="T7" fmla="*/ 927 h 1431"/>
                <a:gd name="T8" fmla="*/ 872 w 2477"/>
                <a:gd name="T9" fmla="*/ 503 h 1431"/>
                <a:gd name="T10" fmla="*/ 872 w 2477"/>
                <a:gd name="T11" fmla="*/ 503 h 1431"/>
                <a:gd name="T12" fmla="*/ 1605 w 2477"/>
                <a:gd name="T13" fmla="*/ 503 h 1431"/>
                <a:gd name="T14" fmla="*/ 1605 w 2477"/>
                <a:gd name="T15" fmla="*/ 503 h 1431"/>
                <a:gd name="T16" fmla="*/ 1605 w 2477"/>
                <a:gd name="T17" fmla="*/ 927 h 1431"/>
                <a:gd name="T18" fmla="*/ 2036 w 2477"/>
                <a:gd name="T19" fmla="*/ 255 h 1431"/>
                <a:gd name="T20" fmla="*/ 2036 w 2477"/>
                <a:gd name="T21" fmla="*/ 255 h 1431"/>
                <a:gd name="T22" fmla="*/ 441 w 2477"/>
                <a:gd name="T23" fmla="*/ 255 h 1431"/>
                <a:gd name="T24" fmla="*/ 441 w 2477"/>
                <a:gd name="T25" fmla="*/ 255 h 1431"/>
                <a:gd name="T26" fmla="*/ 441 w 2477"/>
                <a:gd name="T27" fmla="*/ 1175 h 1431"/>
                <a:gd name="T28" fmla="*/ 441 w 2477"/>
                <a:gd name="T29" fmla="*/ 1175 h 1431"/>
                <a:gd name="T30" fmla="*/ 2036 w 2477"/>
                <a:gd name="T31" fmla="*/ 1175 h 1431"/>
                <a:gd name="T32" fmla="*/ 2036 w 2477"/>
                <a:gd name="T33" fmla="*/ 1175 h 1431"/>
                <a:gd name="T34" fmla="*/ 2036 w 2477"/>
                <a:gd name="T35" fmla="*/ 2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7" h="1431">
                  <a:moveTo>
                    <a:pt x="1605" y="927"/>
                  </a:moveTo>
                  <a:lnTo>
                    <a:pt x="1605" y="927"/>
                  </a:lnTo>
                  <a:cubicBezTo>
                    <a:pt x="1402" y="1043"/>
                    <a:pt x="1075" y="1043"/>
                    <a:pt x="872" y="927"/>
                  </a:cubicBezTo>
                  <a:lnTo>
                    <a:pt x="872" y="927"/>
                  </a:lnTo>
                  <a:cubicBezTo>
                    <a:pt x="669" y="809"/>
                    <a:pt x="669" y="620"/>
                    <a:pt x="872" y="503"/>
                  </a:cubicBezTo>
                  <a:lnTo>
                    <a:pt x="872" y="503"/>
                  </a:lnTo>
                  <a:cubicBezTo>
                    <a:pt x="1074" y="386"/>
                    <a:pt x="1402" y="386"/>
                    <a:pt x="1605" y="503"/>
                  </a:cubicBezTo>
                  <a:lnTo>
                    <a:pt x="1605" y="503"/>
                  </a:lnTo>
                  <a:cubicBezTo>
                    <a:pt x="1807" y="620"/>
                    <a:pt x="1807" y="809"/>
                    <a:pt x="1605" y="927"/>
                  </a:cubicBezTo>
                  <a:close/>
                  <a:moveTo>
                    <a:pt x="2036" y="255"/>
                  </a:moveTo>
                  <a:lnTo>
                    <a:pt x="2036" y="255"/>
                  </a:lnTo>
                  <a:cubicBezTo>
                    <a:pt x="1595" y="0"/>
                    <a:pt x="881" y="0"/>
                    <a:pt x="441" y="255"/>
                  </a:cubicBezTo>
                  <a:lnTo>
                    <a:pt x="441" y="255"/>
                  </a:lnTo>
                  <a:cubicBezTo>
                    <a:pt x="0" y="509"/>
                    <a:pt x="0" y="921"/>
                    <a:pt x="441" y="1175"/>
                  </a:cubicBezTo>
                  <a:lnTo>
                    <a:pt x="441" y="1175"/>
                  </a:lnTo>
                  <a:cubicBezTo>
                    <a:pt x="881" y="1430"/>
                    <a:pt x="1595" y="1430"/>
                    <a:pt x="2036" y="1175"/>
                  </a:cubicBezTo>
                  <a:lnTo>
                    <a:pt x="2036" y="1175"/>
                  </a:lnTo>
                  <a:cubicBezTo>
                    <a:pt x="2476" y="921"/>
                    <a:pt x="2476" y="509"/>
                    <a:pt x="2036" y="255"/>
                  </a:cubicBezTo>
                  <a:close/>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203" name="Freeform 197">
              <a:extLst>
                <a:ext uri="{FF2B5EF4-FFF2-40B4-BE49-F238E27FC236}">
                  <a16:creationId xmlns="" xmlns:a14="http://schemas.microsoft.com/office/drawing/2010/main" xmlns:p14="http://schemas.microsoft.com/office/powerpoint/2010/main" xmlns:a16="http://schemas.microsoft.com/office/drawing/2014/main" id="{133AB4E9-F60D-41E9-8F19-D69C6CC6FB7A}"/>
                </a:ext>
              </a:extLst>
            </p:cNvPr>
            <p:cNvSpPr>
              <a:spLocks noChangeArrowheads="1"/>
            </p:cNvSpPr>
            <p:nvPr/>
          </p:nvSpPr>
          <p:spPr bwMode="auto">
            <a:xfrm>
              <a:off x="15806487" y="9551084"/>
              <a:ext cx="1399171" cy="612853"/>
            </a:xfrm>
            <a:custGeom>
              <a:avLst/>
              <a:gdLst>
                <a:gd name="connsiteX0" fmla="*/ 0 w 1399171"/>
                <a:gd name="connsiteY0" fmla="*/ 97931 h 612853"/>
                <a:gd name="connsiteX1" fmla="*/ 126080 w 1399171"/>
                <a:gd name="connsiteY1" fmla="*/ 231719 h 612853"/>
                <a:gd name="connsiteX2" fmla="*/ 126080 w 1399171"/>
                <a:gd name="connsiteY2" fmla="*/ 612853 h 612853"/>
                <a:gd name="connsiteX3" fmla="*/ 0 w 1399171"/>
                <a:gd name="connsiteY3" fmla="*/ 479065 h 612853"/>
                <a:gd name="connsiteX4" fmla="*/ 1157881 w 1399171"/>
                <a:gd name="connsiteY4" fmla="*/ 0 h 612853"/>
                <a:gd name="connsiteX5" fmla="*/ 1399171 w 1399171"/>
                <a:gd name="connsiteY5" fmla="*/ 3265 h 612853"/>
                <a:gd name="connsiteX6" fmla="*/ 1399171 w 1399171"/>
                <a:gd name="connsiteY6" fmla="*/ 385308 h 612853"/>
                <a:gd name="connsiteX7" fmla="*/ 1157881 w 1399171"/>
                <a:gd name="connsiteY7" fmla="*/ 381390 h 61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171" h="612853">
                  <a:moveTo>
                    <a:pt x="0" y="97931"/>
                  </a:moveTo>
                  <a:lnTo>
                    <a:pt x="126080" y="231719"/>
                  </a:lnTo>
                  <a:lnTo>
                    <a:pt x="126080" y="612853"/>
                  </a:lnTo>
                  <a:lnTo>
                    <a:pt x="0" y="479065"/>
                  </a:lnTo>
                  <a:close/>
                  <a:moveTo>
                    <a:pt x="1157881" y="0"/>
                  </a:moveTo>
                  <a:lnTo>
                    <a:pt x="1399171" y="3265"/>
                  </a:lnTo>
                  <a:lnTo>
                    <a:pt x="1399171" y="385308"/>
                  </a:lnTo>
                  <a:lnTo>
                    <a:pt x="1157881" y="381390"/>
                  </a:lnTo>
                  <a:close/>
                </a:path>
              </a:pathLst>
            </a:custGeom>
            <a:solidFill>
              <a:schemeClr val="accent2">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04" name="Freeform 198">
              <a:extLst>
                <a:ext uri="{FF2B5EF4-FFF2-40B4-BE49-F238E27FC236}">
                  <a16:creationId xmlns="" xmlns:a14="http://schemas.microsoft.com/office/drawing/2010/main" xmlns:p14="http://schemas.microsoft.com/office/powerpoint/2010/main" xmlns:a16="http://schemas.microsoft.com/office/drawing/2014/main" id="{62341591-8E91-414E-B6BC-8A483E6CDD69}"/>
                </a:ext>
              </a:extLst>
            </p:cNvPr>
            <p:cNvSpPr>
              <a:spLocks noChangeArrowheads="1"/>
            </p:cNvSpPr>
            <p:nvPr/>
          </p:nvSpPr>
          <p:spPr bwMode="auto">
            <a:xfrm>
              <a:off x="15806487" y="9551082"/>
              <a:ext cx="1396293" cy="618612"/>
            </a:xfrm>
            <a:custGeom>
              <a:avLst/>
              <a:gdLst>
                <a:gd name="connsiteX0" fmla="*/ 1154353 w 1396293"/>
                <a:gd name="connsiteY0" fmla="*/ 0 h 618612"/>
                <a:gd name="connsiteX1" fmla="*/ 1154353 w 1396293"/>
                <a:gd name="connsiteY1" fmla="*/ 277577 h 618612"/>
                <a:gd name="connsiteX2" fmla="*/ 1225511 w 1396293"/>
                <a:gd name="connsiteY2" fmla="*/ 299133 h 618612"/>
                <a:gd name="connsiteX3" fmla="*/ 1359737 w 1396293"/>
                <a:gd name="connsiteY3" fmla="*/ 362227 h 618612"/>
                <a:gd name="connsiteX4" fmla="*/ 1396293 w 1396293"/>
                <a:gd name="connsiteY4" fmla="*/ 385773 h 618612"/>
                <a:gd name="connsiteX5" fmla="*/ 1156071 w 1396293"/>
                <a:gd name="connsiteY5" fmla="*/ 381849 h 618612"/>
                <a:gd name="connsiteX6" fmla="*/ 1000057 w 1396293"/>
                <a:gd name="connsiteY6" fmla="*/ 529008 h 618612"/>
                <a:gd name="connsiteX7" fmla="*/ 999863 w 1396293"/>
                <a:gd name="connsiteY7" fmla="*/ 528943 h 618612"/>
                <a:gd name="connsiteX8" fmla="*/ 999465 w 1396293"/>
                <a:gd name="connsiteY8" fmla="*/ 529322 h 618612"/>
                <a:gd name="connsiteX9" fmla="*/ 999465 w 1396293"/>
                <a:gd name="connsiteY9" fmla="*/ 528811 h 618612"/>
                <a:gd name="connsiteX10" fmla="*/ 905205 w 1396293"/>
                <a:gd name="connsiteY10" fmla="*/ 497415 h 618612"/>
                <a:gd name="connsiteX11" fmla="*/ 592662 w 1396293"/>
                <a:gd name="connsiteY11" fmla="*/ 500312 h 618612"/>
                <a:gd name="connsiteX12" fmla="*/ 471341 w 1396293"/>
                <a:gd name="connsiteY12" fmla="*/ 548615 h 618612"/>
                <a:gd name="connsiteX13" fmla="*/ 470808 w 1396293"/>
                <a:gd name="connsiteY13" fmla="*/ 549049 h 618612"/>
                <a:gd name="connsiteX14" fmla="*/ 388403 w 1396293"/>
                <a:gd name="connsiteY14" fmla="*/ 618612 h 618612"/>
                <a:gd name="connsiteX15" fmla="*/ 125986 w 1396293"/>
                <a:gd name="connsiteY15" fmla="*/ 614034 h 618612"/>
                <a:gd name="connsiteX16" fmla="*/ 0 w 1396293"/>
                <a:gd name="connsiteY16" fmla="*/ 479955 h 618612"/>
                <a:gd name="connsiteX17" fmla="*/ 66502 w 1396293"/>
                <a:gd name="connsiteY17" fmla="*/ 418638 h 618612"/>
                <a:gd name="connsiteX18" fmla="*/ 126733 w 1396293"/>
                <a:gd name="connsiteY18" fmla="*/ 378014 h 618612"/>
                <a:gd name="connsiteX19" fmla="*/ 126733 w 1396293"/>
                <a:gd name="connsiteY19" fmla="*/ 230426 h 618612"/>
                <a:gd name="connsiteX20" fmla="*/ 388190 w 1396293"/>
                <a:gd name="connsiteY20" fmla="*/ 234338 h 618612"/>
                <a:gd name="connsiteX21" fmla="*/ 388190 w 1396293"/>
                <a:gd name="connsiteY21" fmla="*/ 267681 h 618612"/>
                <a:gd name="connsiteX22" fmla="*/ 388965 w 1396293"/>
                <a:gd name="connsiteY22" fmla="*/ 267446 h 618612"/>
                <a:gd name="connsiteX23" fmla="*/ 388965 w 1396293"/>
                <a:gd name="connsiteY23" fmla="*/ 234054 h 618612"/>
                <a:gd name="connsiteX24" fmla="*/ 400736 w 1396293"/>
                <a:gd name="connsiteY24" fmla="*/ 133578 h 618612"/>
                <a:gd name="connsiteX25" fmla="*/ 755817 w 1396293"/>
                <a:gd name="connsiteY25" fmla="*/ 25925 h 618612"/>
                <a:gd name="connsiteX26" fmla="*/ 1001541 w 1396293"/>
                <a:gd name="connsiteY26" fmla="*/ 144597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6293" h="618612">
                  <a:moveTo>
                    <a:pt x="1154353" y="0"/>
                  </a:moveTo>
                  <a:lnTo>
                    <a:pt x="1154353" y="277577"/>
                  </a:lnTo>
                  <a:lnTo>
                    <a:pt x="1225511" y="299133"/>
                  </a:lnTo>
                  <a:cubicBezTo>
                    <a:pt x="1272947" y="317160"/>
                    <a:pt x="1317959" y="338191"/>
                    <a:pt x="1359737" y="362227"/>
                  </a:cubicBezTo>
                  <a:cubicBezTo>
                    <a:pt x="1372793" y="370076"/>
                    <a:pt x="1384543" y="377924"/>
                    <a:pt x="1396293" y="385773"/>
                  </a:cubicBezTo>
                  <a:lnTo>
                    <a:pt x="1156071" y="381849"/>
                  </a:lnTo>
                  <a:lnTo>
                    <a:pt x="1000057" y="529008"/>
                  </a:lnTo>
                  <a:lnTo>
                    <a:pt x="999863" y="528943"/>
                  </a:lnTo>
                  <a:lnTo>
                    <a:pt x="999465" y="529322"/>
                  </a:lnTo>
                  <a:lnTo>
                    <a:pt x="999465" y="528811"/>
                  </a:lnTo>
                  <a:lnTo>
                    <a:pt x="905205" y="497415"/>
                  </a:lnTo>
                  <a:cubicBezTo>
                    <a:pt x="805000" y="473962"/>
                    <a:pt x="691757" y="474927"/>
                    <a:pt x="592662" y="500312"/>
                  </a:cubicBezTo>
                  <a:lnTo>
                    <a:pt x="471341" y="548615"/>
                  </a:lnTo>
                  <a:lnTo>
                    <a:pt x="470808" y="549049"/>
                  </a:lnTo>
                  <a:lnTo>
                    <a:pt x="388403" y="618612"/>
                  </a:lnTo>
                  <a:lnTo>
                    <a:pt x="125986" y="614034"/>
                  </a:lnTo>
                  <a:lnTo>
                    <a:pt x="0" y="479955"/>
                  </a:lnTo>
                  <a:cubicBezTo>
                    <a:pt x="19257" y="458698"/>
                    <a:pt x="41452" y="438260"/>
                    <a:pt x="66502" y="418638"/>
                  </a:cubicBezTo>
                  <a:lnTo>
                    <a:pt x="126733" y="378014"/>
                  </a:lnTo>
                  <a:lnTo>
                    <a:pt x="126733" y="230426"/>
                  </a:lnTo>
                  <a:lnTo>
                    <a:pt x="388190" y="234338"/>
                  </a:lnTo>
                  <a:lnTo>
                    <a:pt x="388190" y="267681"/>
                  </a:lnTo>
                  <a:lnTo>
                    <a:pt x="388965" y="267446"/>
                  </a:lnTo>
                  <a:lnTo>
                    <a:pt x="388965" y="234054"/>
                  </a:lnTo>
                  <a:cubicBezTo>
                    <a:pt x="388965" y="234054"/>
                    <a:pt x="383080" y="138145"/>
                    <a:pt x="400736" y="133578"/>
                  </a:cubicBezTo>
                  <a:cubicBezTo>
                    <a:pt x="417738" y="129663"/>
                    <a:pt x="755817" y="25925"/>
                    <a:pt x="755817" y="25925"/>
                  </a:cubicBezTo>
                  <a:lnTo>
                    <a:pt x="1001541" y="144597"/>
                  </a:lnTo>
                  <a:close/>
                </a:path>
              </a:pathLst>
            </a:custGeom>
            <a:solidFill>
              <a:schemeClr val="accent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05" name="Freeform 488">
              <a:extLst>
                <a:ext uri="{FF2B5EF4-FFF2-40B4-BE49-F238E27FC236}">
                  <a16:creationId xmlns="" xmlns:a14="http://schemas.microsoft.com/office/drawing/2010/main" xmlns:p14="http://schemas.microsoft.com/office/powerpoint/2010/main" xmlns:a16="http://schemas.microsoft.com/office/drawing/2014/main" id="{7A7EDEAB-9C49-4FC9-A914-7E4BE1A2DD16}"/>
                </a:ext>
              </a:extLst>
            </p:cNvPr>
            <p:cNvSpPr>
              <a:spLocks noChangeArrowheads="1"/>
            </p:cNvSpPr>
            <p:nvPr/>
          </p:nvSpPr>
          <p:spPr bwMode="auto">
            <a:xfrm>
              <a:off x="15806487" y="9337941"/>
              <a:ext cx="1396946" cy="449327"/>
            </a:xfrm>
            <a:custGeom>
              <a:avLst/>
              <a:gdLst>
                <a:gd name="T0" fmla="*/ 193 w 2140"/>
                <a:gd name="T1" fmla="*/ 680 h 687"/>
                <a:gd name="T2" fmla="*/ 595 w 2140"/>
                <a:gd name="T3" fmla="*/ 686 h 687"/>
                <a:gd name="T4" fmla="*/ 595 w 2140"/>
                <a:gd name="T5" fmla="*/ 686 h 687"/>
                <a:gd name="T6" fmla="*/ 722 w 2140"/>
                <a:gd name="T7" fmla="*/ 579 h 687"/>
                <a:gd name="T8" fmla="*/ 722 w 2140"/>
                <a:gd name="T9" fmla="*/ 579 h 687"/>
                <a:gd name="T10" fmla="*/ 1532 w 2140"/>
                <a:gd name="T11" fmla="*/ 549 h 687"/>
                <a:gd name="T12" fmla="*/ 1771 w 2140"/>
                <a:gd name="T13" fmla="*/ 325 h 687"/>
                <a:gd name="T14" fmla="*/ 2139 w 2140"/>
                <a:gd name="T15" fmla="*/ 330 h 687"/>
                <a:gd name="T16" fmla="*/ 2139 w 2140"/>
                <a:gd name="T17" fmla="*/ 330 h 687"/>
                <a:gd name="T18" fmla="*/ 2083 w 2140"/>
                <a:gd name="T19" fmla="*/ 296 h 687"/>
                <a:gd name="T20" fmla="*/ 2083 w 2140"/>
                <a:gd name="T21" fmla="*/ 296 h 687"/>
                <a:gd name="T22" fmla="*/ 230 w 2140"/>
                <a:gd name="T23" fmla="*/ 296 h 687"/>
                <a:gd name="T24" fmla="*/ 230 w 2140"/>
                <a:gd name="T25" fmla="*/ 296 h 687"/>
                <a:gd name="T26" fmla="*/ 0 w 2140"/>
                <a:gd name="T27" fmla="*/ 475 h 687"/>
                <a:gd name="T28" fmla="*/ 193 w 2140"/>
                <a:gd name="T29" fmla="*/ 68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0" h="687">
                  <a:moveTo>
                    <a:pt x="193" y="680"/>
                  </a:moveTo>
                  <a:lnTo>
                    <a:pt x="595" y="686"/>
                  </a:lnTo>
                  <a:lnTo>
                    <a:pt x="595" y="686"/>
                  </a:lnTo>
                  <a:cubicBezTo>
                    <a:pt x="625" y="647"/>
                    <a:pt x="667" y="611"/>
                    <a:pt x="722" y="579"/>
                  </a:cubicBezTo>
                  <a:lnTo>
                    <a:pt x="722" y="579"/>
                  </a:lnTo>
                  <a:cubicBezTo>
                    <a:pt x="943" y="452"/>
                    <a:pt x="1291" y="442"/>
                    <a:pt x="1532" y="549"/>
                  </a:cubicBezTo>
                  <a:lnTo>
                    <a:pt x="1771" y="325"/>
                  </a:lnTo>
                  <a:lnTo>
                    <a:pt x="2139" y="330"/>
                  </a:lnTo>
                  <a:lnTo>
                    <a:pt x="2139" y="330"/>
                  </a:lnTo>
                  <a:cubicBezTo>
                    <a:pt x="2121" y="319"/>
                    <a:pt x="2103" y="307"/>
                    <a:pt x="2083" y="296"/>
                  </a:cubicBezTo>
                  <a:lnTo>
                    <a:pt x="2083" y="296"/>
                  </a:lnTo>
                  <a:cubicBezTo>
                    <a:pt x="1571" y="0"/>
                    <a:pt x="742" y="0"/>
                    <a:pt x="230" y="296"/>
                  </a:cubicBezTo>
                  <a:lnTo>
                    <a:pt x="230" y="296"/>
                  </a:lnTo>
                  <a:cubicBezTo>
                    <a:pt x="136" y="350"/>
                    <a:pt x="59" y="410"/>
                    <a:pt x="0" y="475"/>
                  </a:cubicBezTo>
                  <a:lnTo>
                    <a:pt x="193" y="680"/>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06" name="Freeform 200">
              <a:extLst>
                <a:ext uri="{FF2B5EF4-FFF2-40B4-BE49-F238E27FC236}">
                  <a16:creationId xmlns="" xmlns:a14="http://schemas.microsoft.com/office/drawing/2010/main" xmlns:p14="http://schemas.microsoft.com/office/powerpoint/2010/main" xmlns:a16="http://schemas.microsoft.com/office/drawing/2014/main" id="{2C3BF60E-DC63-46D1-9955-5A880CF3C84D}"/>
                </a:ext>
              </a:extLst>
            </p:cNvPr>
            <p:cNvSpPr>
              <a:spLocks noChangeArrowheads="1"/>
            </p:cNvSpPr>
            <p:nvPr/>
          </p:nvSpPr>
          <p:spPr bwMode="auto">
            <a:xfrm>
              <a:off x="16713781" y="9744065"/>
              <a:ext cx="705023" cy="1004570"/>
            </a:xfrm>
            <a:custGeom>
              <a:avLst/>
              <a:gdLst>
                <a:gd name="connsiteX0" fmla="*/ 172819 w 705023"/>
                <a:gd name="connsiteY0" fmla="*/ 0 h 1004570"/>
                <a:gd name="connsiteX1" fmla="*/ 380861 w 705023"/>
                <a:gd name="connsiteY1" fmla="*/ 85723 h 1004570"/>
                <a:gd name="connsiteX2" fmla="*/ 392237 w 705023"/>
                <a:gd name="connsiteY2" fmla="*/ 193040 h 1004570"/>
                <a:gd name="connsiteX3" fmla="*/ 396799 w 705023"/>
                <a:gd name="connsiteY3" fmla="*/ 254763 h 1004570"/>
                <a:gd name="connsiteX4" fmla="*/ 528429 w 705023"/>
                <a:gd name="connsiteY4" fmla="*/ 256721 h 1004570"/>
                <a:gd name="connsiteX5" fmla="*/ 703715 w 705023"/>
                <a:gd name="connsiteY5" fmla="*/ 118091 h 1004570"/>
                <a:gd name="connsiteX6" fmla="*/ 705023 w 705023"/>
                <a:gd name="connsiteY6" fmla="*/ 523292 h 1004570"/>
                <a:gd name="connsiteX7" fmla="*/ 699965 w 705023"/>
                <a:gd name="connsiteY7" fmla="*/ 528110 h 1004570"/>
                <a:gd name="connsiteX8" fmla="*/ 698017 w 705023"/>
                <a:gd name="connsiteY8" fmla="*/ 572669 h 1004570"/>
                <a:gd name="connsiteX9" fmla="*/ 452663 w 705023"/>
                <a:gd name="connsiteY9" fmla="*/ 869790 h 1004570"/>
                <a:gd name="connsiteX10" fmla="*/ 15678 w 705023"/>
                <a:gd name="connsiteY10" fmla="*/ 1004570 h 1004570"/>
                <a:gd name="connsiteX11" fmla="*/ 19801 w 705023"/>
                <a:gd name="connsiteY11" fmla="*/ 1000717 h 1004570"/>
                <a:gd name="connsiteX12" fmla="*/ 17283 w 705023"/>
                <a:gd name="connsiteY12" fmla="*/ 1001691 h 1004570"/>
                <a:gd name="connsiteX13" fmla="*/ 17283 w 705023"/>
                <a:gd name="connsiteY13" fmla="*/ 752778 h 1004570"/>
                <a:gd name="connsiteX14" fmla="*/ 1 w 705023"/>
                <a:gd name="connsiteY14" fmla="*/ 734356 h 1004570"/>
                <a:gd name="connsiteX15" fmla="*/ 533 w 705023"/>
                <a:gd name="connsiteY15" fmla="*/ 734192 h 1004570"/>
                <a:gd name="connsiteX16" fmla="*/ 0 w 705023"/>
                <a:gd name="connsiteY16" fmla="*/ 733612 h 1004570"/>
                <a:gd name="connsiteX17" fmla="*/ 0 w 705023"/>
                <a:gd name="connsiteY17" fmla="*/ 351397 h 1004570"/>
                <a:gd name="connsiteX18" fmla="*/ 155779 w 705023"/>
                <a:gd name="connsiteY18" fmla="*/ 369691 h 1004570"/>
                <a:gd name="connsiteX19" fmla="*/ 165751 w 705023"/>
                <a:gd name="connsiteY19" fmla="*/ 466336 h 1004570"/>
                <a:gd name="connsiteX20" fmla="*/ 170699 w 705023"/>
                <a:gd name="connsiteY20" fmla="*/ 520432 h 1004570"/>
                <a:gd name="connsiteX21" fmla="*/ 239767 w 705023"/>
                <a:gd name="connsiteY21" fmla="*/ 475597 h 1004570"/>
                <a:gd name="connsiteX22" fmla="*/ 233619 w 705023"/>
                <a:gd name="connsiteY22" fmla="*/ 456802 h 1004570"/>
                <a:gd name="connsiteX23" fmla="*/ 171791 w 705023"/>
                <a:gd name="connsiteY23" fmla="*/ 383012 h 1004570"/>
                <a:gd name="connsiteX24" fmla="*/ 217501 w 705023"/>
                <a:gd name="connsiteY24" fmla="*/ 340047 h 1004570"/>
                <a:gd name="connsiteX25" fmla="*/ 172819 w 705023"/>
                <a:gd name="connsiteY25" fmla="*/ 350743 h 100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023" h="1004570">
                  <a:moveTo>
                    <a:pt x="172819" y="0"/>
                  </a:moveTo>
                  <a:cubicBezTo>
                    <a:pt x="172819" y="0"/>
                    <a:pt x="376309" y="79833"/>
                    <a:pt x="380861" y="85723"/>
                  </a:cubicBezTo>
                  <a:cubicBezTo>
                    <a:pt x="383461" y="88341"/>
                    <a:pt x="388173" y="141017"/>
                    <a:pt x="392237" y="193040"/>
                  </a:cubicBezTo>
                  <a:lnTo>
                    <a:pt x="396799" y="254763"/>
                  </a:lnTo>
                  <a:lnTo>
                    <a:pt x="528429" y="256721"/>
                  </a:lnTo>
                  <a:lnTo>
                    <a:pt x="703715" y="118091"/>
                  </a:lnTo>
                  <a:lnTo>
                    <a:pt x="705023" y="523292"/>
                  </a:lnTo>
                  <a:lnTo>
                    <a:pt x="699965" y="528110"/>
                  </a:lnTo>
                  <a:lnTo>
                    <a:pt x="698017" y="572669"/>
                  </a:lnTo>
                  <a:cubicBezTo>
                    <a:pt x="677849" y="681033"/>
                    <a:pt x="596039" y="786371"/>
                    <a:pt x="452663" y="869790"/>
                  </a:cubicBezTo>
                  <a:cubicBezTo>
                    <a:pt x="328555" y="941105"/>
                    <a:pt x="175709" y="985596"/>
                    <a:pt x="15678" y="1004570"/>
                  </a:cubicBezTo>
                  <a:lnTo>
                    <a:pt x="19801" y="1000717"/>
                  </a:lnTo>
                  <a:lnTo>
                    <a:pt x="17283" y="1001691"/>
                  </a:lnTo>
                  <a:lnTo>
                    <a:pt x="17283" y="752778"/>
                  </a:lnTo>
                  <a:lnTo>
                    <a:pt x="1" y="734356"/>
                  </a:lnTo>
                  <a:lnTo>
                    <a:pt x="533" y="734192"/>
                  </a:lnTo>
                  <a:lnTo>
                    <a:pt x="0" y="733612"/>
                  </a:lnTo>
                  <a:lnTo>
                    <a:pt x="0" y="351397"/>
                  </a:lnTo>
                  <a:cubicBezTo>
                    <a:pt x="0" y="351397"/>
                    <a:pt x="153183" y="363811"/>
                    <a:pt x="155779" y="369691"/>
                  </a:cubicBezTo>
                  <a:cubicBezTo>
                    <a:pt x="156753" y="371896"/>
                    <a:pt x="160921" y="414252"/>
                    <a:pt x="165751" y="466336"/>
                  </a:cubicBezTo>
                  <a:lnTo>
                    <a:pt x="170699" y="520432"/>
                  </a:lnTo>
                  <a:lnTo>
                    <a:pt x="239767" y="475597"/>
                  </a:lnTo>
                  <a:lnTo>
                    <a:pt x="233619" y="456802"/>
                  </a:lnTo>
                  <a:cubicBezTo>
                    <a:pt x="220985" y="430774"/>
                    <a:pt x="200369" y="405748"/>
                    <a:pt x="171791" y="383012"/>
                  </a:cubicBezTo>
                  <a:lnTo>
                    <a:pt x="217501" y="340047"/>
                  </a:lnTo>
                  <a:lnTo>
                    <a:pt x="172819" y="350743"/>
                  </a:lnTo>
                  <a:close/>
                </a:path>
              </a:pathLst>
            </a:custGeom>
            <a:solidFill>
              <a:schemeClr val="accent4">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07" name="Freeform 493">
              <a:extLst>
                <a:ext uri="{FF2B5EF4-FFF2-40B4-BE49-F238E27FC236}">
                  <a16:creationId xmlns="" xmlns:a14="http://schemas.microsoft.com/office/drawing/2010/main" xmlns:p14="http://schemas.microsoft.com/office/powerpoint/2010/main" xmlns:a16="http://schemas.microsoft.com/office/drawing/2014/main" id="{CD9F664E-6665-431A-986C-AD6DDD53C910}"/>
                </a:ext>
              </a:extLst>
            </p:cNvPr>
            <p:cNvSpPr>
              <a:spLocks noChangeArrowheads="1"/>
            </p:cNvSpPr>
            <p:nvPr/>
          </p:nvSpPr>
          <p:spPr bwMode="auto">
            <a:xfrm>
              <a:off x="16713782" y="9614450"/>
              <a:ext cx="780563" cy="751760"/>
            </a:xfrm>
            <a:custGeom>
              <a:avLst/>
              <a:gdLst>
                <a:gd name="T0" fmla="*/ 474 w 1195"/>
                <a:gd name="T1" fmla="*/ 0 h 1149"/>
                <a:gd name="T2" fmla="*/ 263 w 1195"/>
                <a:gd name="T3" fmla="*/ 198 h 1149"/>
                <a:gd name="T4" fmla="*/ 263 w 1195"/>
                <a:gd name="T5" fmla="*/ 198 h 1149"/>
                <a:gd name="T6" fmla="*/ 201 w 1195"/>
                <a:gd name="T7" fmla="*/ 657 h 1149"/>
                <a:gd name="T8" fmla="*/ 201 w 1195"/>
                <a:gd name="T9" fmla="*/ 657 h 1149"/>
                <a:gd name="T10" fmla="*/ 0 w 1195"/>
                <a:gd name="T11" fmla="*/ 734 h 1149"/>
                <a:gd name="T12" fmla="*/ 218 w 1195"/>
                <a:gd name="T13" fmla="*/ 966 h 1149"/>
                <a:gd name="T14" fmla="*/ 24 w 1195"/>
                <a:gd name="T15" fmla="*/ 1148 h 1149"/>
                <a:gd name="T16" fmla="*/ 24 w 1195"/>
                <a:gd name="T17" fmla="*/ 1148 h 1149"/>
                <a:gd name="T18" fmla="*/ 693 w 1195"/>
                <a:gd name="T19" fmla="*/ 941 h 1149"/>
                <a:gd name="T20" fmla="*/ 693 w 1195"/>
                <a:gd name="T21" fmla="*/ 941 h 1149"/>
                <a:gd name="T22" fmla="*/ 878 w 1195"/>
                <a:gd name="T23" fmla="*/ 6 h 1149"/>
                <a:gd name="T24" fmla="*/ 474 w 1195"/>
                <a:gd name="T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5" h="1149">
                  <a:moveTo>
                    <a:pt x="474" y="0"/>
                  </a:moveTo>
                  <a:lnTo>
                    <a:pt x="263" y="198"/>
                  </a:lnTo>
                  <a:lnTo>
                    <a:pt x="263" y="198"/>
                  </a:lnTo>
                  <a:cubicBezTo>
                    <a:pt x="438" y="336"/>
                    <a:pt x="418" y="532"/>
                    <a:pt x="201" y="657"/>
                  </a:cubicBezTo>
                  <a:lnTo>
                    <a:pt x="201" y="657"/>
                  </a:lnTo>
                  <a:cubicBezTo>
                    <a:pt x="142" y="691"/>
                    <a:pt x="73" y="717"/>
                    <a:pt x="0" y="734"/>
                  </a:cubicBezTo>
                  <a:lnTo>
                    <a:pt x="218" y="966"/>
                  </a:lnTo>
                  <a:lnTo>
                    <a:pt x="24" y="1148"/>
                  </a:lnTo>
                  <a:lnTo>
                    <a:pt x="24" y="1148"/>
                  </a:lnTo>
                  <a:cubicBezTo>
                    <a:pt x="269" y="1120"/>
                    <a:pt x="503" y="1050"/>
                    <a:pt x="693" y="941"/>
                  </a:cubicBezTo>
                  <a:lnTo>
                    <a:pt x="693" y="941"/>
                  </a:lnTo>
                  <a:cubicBezTo>
                    <a:pt x="1132" y="687"/>
                    <a:pt x="1194" y="297"/>
                    <a:pt x="878" y="6"/>
                  </a:cubicBezTo>
                  <a:lnTo>
                    <a:pt x="474" y="0"/>
                  </a:ln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208" name="Freeform 202">
              <a:extLst>
                <a:ext uri="{FF2B5EF4-FFF2-40B4-BE49-F238E27FC236}">
                  <a16:creationId xmlns="" xmlns:a14="http://schemas.microsoft.com/office/drawing/2010/main" xmlns:p14="http://schemas.microsoft.com/office/powerpoint/2010/main" xmlns:a16="http://schemas.microsoft.com/office/drawing/2014/main" id="{5999F09D-8D46-44BA-A6AD-3C8A6025192E}"/>
                </a:ext>
              </a:extLst>
            </p:cNvPr>
            <p:cNvSpPr>
              <a:spLocks noChangeArrowheads="1"/>
            </p:cNvSpPr>
            <p:nvPr/>
          </p:nvSpPr>
          <p:spPr bwMode="auto">
            <a:xfrm>
              <a:off x="15705676" y="9885198"/>
              <a:ext cx="1024735" cy="872080"/>
            </a:xfrm>
            <a:custGeom>
              <a:avLst/>
              <a:gdLst>
                <a:gd name="connsiteX0" fmla="*/ 0 w 1024735"/>
                <a:gd name="connsiteY0" fmla="*/ 0 h 872080"/>
                <a:gd name="connsiteX1" fmla="*/ 129537 w 1024735"/>
                <a:gd name="connsiteY1" fmla="*/ 52259 h 872080"/>
                <a:gd name="connsiteX2" fmla="*/ 886479 w 1024735"/>
                <a:gd name="connsiteY2" fmla="*/ 490586 h 872080"/>
                <a:gd name="connsiteX3" fmla="*/ 886479 w 1024735"/>
                <a:gd name="connsiteY3" fmla="*/ 607894 h 872080"/>
                <a:gd name="connsiteX4" fmla="*/ 899277 w 1024735"/>
                <a:gd name="connsiteY4" fmla="*/ 607967 h 872080"/>
                <a:gd name="connsiteX5" fmla="*/ 1024735 w 1024735"/>
                <a:gd name="connsiteY5" fmla="*/ 740484 h 872080"/>
                <a:gd name="connsiteX6" fmla="*/ 886862 w 1024735"/>
                <a:gd name="connsiteY6" fmla="*/ 870390 h 872080"/>
                <a:gd name="connsiteX7" fmla="*/ 886479 w 1024735"/>
                <a:gd name="connsiteY7" fmla="*/ 870376 h 872080"/>
                <a:gd name="connsiteX8" fmla="*/ 886479 w 1024735"/>
                <a:gd name="connsiteY8" fmla="*/ 872080 h 872080"/>
                <a:gd name="connsiteX9" fmla="*/ 883173 w 1024735"/>
                <a:gd name="connsiteY9" fmla="*/ 870250 h 872080"/>
                <a:gd name="connsiteX10" fmla="*/ 715675 w 1024735"/>
                <a:gd name="connsiteY10" fmla="*/ 863913 h 872080"/>
                <a:gd name="connsiteX11" fmla="*/ 251732 w 1024735"/>
                <a:gd name="connsiteY11" fmla="*/ 726123 h 872080"/>
                <a:gd name="connsiteX12" fmla="*/ 4267 w 1024735"/>
                <a:gd name="connsiteY12" fmla="*/ 418979 h 872080"/>
                <a:gd name="connsiteX13" fmla="*/ 3201 w 1024735"/>
                <a:gd name="connsiteY13" fmla="*/ 383266 h 872080"/>
                <a:gd name="connsiteX14" fmla="*/ 0 w 1024735"/>
                <a:gd name="connsiteY14" fmla="*/ 381494 h 8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4735" h="872080">
                  <a:moveTo>
                    <a:pt x="0" y="0"/>
                  </a:moveTo>
                  <a:lnTo>
                    <a:pt x="129537" y="52259"/>
                  </a:lnTo>
                  <a:lnTo>
                    <a:pt x="886479" y="490586"/>
                  </a:lnTo>
                  <a:lnTo>
                    <a:pt x="886479" y="607894"/>
                  </a:lnTo>
                  <a:lnTo>
                    <a:pt x="899277" y="607967"/>
                  </a:lnTo>
                  <a:lnTo>
                    <a:pt x="1024735" y="740484"/>
                  </a:lnTo>
                  <a:lnTo>
                    <a:pt x="886862" y="870390"/>
                  </a:lnTo>
                  <a:lnTo>
                    <a:pt x="886479" y="870376"/>
                  </a:lnTo>
                  <a:lnTo>
                    <a:pt x="886479" y="872080"/>
                  </a:lnTo>
                  <a:lnTo>
                    <a:pt x="883173" y="870250"/>
                  </a:lnTo>
                  <a:lnTo>
                    <a:pt x="715675" y="863913"/>
                  </a:lnTo>
                  <a:cubicBezTo>
                    <a:pt x="545774" y="847542"/>
                    <a:pt x="382581" y="801521"/>
                    <a:pt x="251732" y="726123"/>
                  </a:cubicBezTo>
                  <a:cubicBezTo>
                    <a:pt x="103486" y="640444"/>
                    <a:pt x="20838" y="531050"/>
                    <a:pt x="4267" y="418979"/>
                  </a:cubicBezTo>
                  <a:lnTo>
                    <a:pt x="3201" y="383266"/>
                  </a:lnTo>
                  <a:lnTo>
                    <a:pt x="0" y="381494"/>
                  </a:lnTo>
                  <a:close/>
                </a:path>
              </a:pathLst>
            </a:custGeom>
            <a:solidFill>
              <a:schemeClr val="accent1">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09" name="Freeform 496">
              <a:extLst>
                <a:ext uri="{FF2B5EF4-FFF2-40B4-BE49-F238E27FC236}">
                  <a16:creationId xmlns="" xmlns:a14="http://schemas.microsoft.com/office/drawing/2010/main" xmlns:p14="http://schemas.microsoft.com/office/powerpoint/2010/main" xmlns:a16="http://schemas.microsoft.com/office/drawing/2014/main" id="{02C156E2-36C9-4BE5-B6B5-4D8B0C929C42}"/>
                </a:ext>
              </a:extLst>
            </p:cNvPr>
            <p:cNvSpPr>
              <a:spLocks noChangeArrowheads="1"/>
            </p:cNvSpPr>
            <p:nvPr/>
          </p:nvSpPr>
          <p:spPr bwMode="auto">
            <a:xfrm>
              <a:off x="16589929" y="10245238"/>
              <a:ext cx="138255" cy="512694"/>
            </a:xfrm>
            <a:custGeom>
              <a:avLst/>
              <a:gdLst>
                <a:gd name="T0" fmla="*/ 211 w 212"/>
                <a:gd name="T1" fmla="*/ 0 h 784"/>
                <a:gd name="T2" fmla="*/ 211 w 212"/>
                <a:gd name="T3" fmla="*/ 584 h 784"/>
                <a:gd name="T4" fmla="*/ 0 w 212"/>
                <a:gd name="T5" fmla="*/ 783 h 784"/>
                <a:gd name="T6" fmla="*/ 0 w 212"/>
                <a:gd name="T7" fmla="*/ 199 h 784"/>
                <a:gd name="T8" fmla="*/ 211 w 212"/>
                <a:gd name="T9" fmla="*/ 0 h 784"/>
              </a:gdLst>
              <a:ahLst/>
              <a:cxnLst>
                <a:cxn ang="0">
                  <a:pos x="T0" y="T1"/>
                </a:cxn>
                <a:cxn ang="0">
                  <a:pos x="T2" y="T3"/>
                </a:cxn>
                <a:cxn ang="0">
                  <a:pos x="T4" y="T5"/>
                </a:cxn>
                <a:cxn ang="0">
                  <a:pos x="T6" y="T7"/>
                </a:cxn>
                <a:cxn ang="0">
                  <a:pos x="T8" y="T9"/>
                </a:cxn>
              </a:cxnLst>
              <a:rect l="0" t="0" r="r" b="b"/>
              <a:pathLst>
                <a:path w="212" h="784">
                  <a:moveTo>
                    <a:pt x="211" y="0"/>
                  </a:moveTo>
                  <a:lnTo>
                    <a:pt x="211" y="584"/>
                  </a:lnTo>
                  <a:lnTo>
                    <a:pt x="0" y="783"/>
                  </a:lnTo>
                  <a:lnTo>
                    <a:pt x="0" y="199"/>
                  </a:lnTo>
                  <a:lnTo>
                    <a:pt x="211" y="0"/>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10" name="Freeform 497">
              <a:extLst>
                <a:ext uri="{FF2B5EF4-FFF2-40B4-BE49-F238E27FC236}">
                  <a16:creationId xmlns="" xmlns:a14="http://schemas.microsoft.com/office/drawing/2010/main" xmlns:p14="http://schemas.microsoft.com/office/powerpoint/2010/main" xmlns:a16="http://schemas.microsoft.com/office/drawing/2014/main" id="{ED87CE43-EE8A-4B23-8502-F9CD87EC9A34}"/>
                </a:ext>
              </a:extLst>
            </p:cNvPr>
            <p:cNvSpPr>
              <a:spLocks noChangeArrowheads="1"/>
            </p:cNvSpPr>
            <p:nvPr/>
          </p:nvSpPr>
          <p:spPr bwMode="auto">
            <a:xfrm>
              <a:off x="15650951" y="9723902"/>
              <a:ext cx="1080112" cy="656709"/>
            </a:xfrm>
            <a:custGeom>
              <a:avLst/>
              <a:gdLst>
                <a:gd name="T0" fmla="*/ 1652 w 1653"/>
                <a:gd name="T1" fmla="*/ 798 h 1005"/>
                <a:gd name="T2" fmla="*/ 1460 w 1653"/>
                <a:gd name="T3" fmla="*/ 594 h 1005"/>
                <a:gd name="T4" fmla="*/ 1460 w 1653"/>
                <a:gd name="T5" fmla="*/ 594 h 1005"/>
                <a:gd name="T6" fmla="*/ 961 w 1653"/>
                <a:gd name="T7" fmla="*/ 492 h 1005"/>
                <a:gd name="T8" fmla="*/ 961 w 1653"/>
                <a:gd name="T9" fmla="*/ 492 h 1005"/>
                <a:gd name="T10" fmla="*/ 786 w 1653"/>
                <a:gd name="T11" fmla="*/ 193 h 1005"/>
                <a:gd name="T12" fmla="*/ 330 w 1653"/>
                <a:gd name="T13" fmla="*/ 187 h 1005"/>
                <a:gd name="T14" fmla="*/ 154 w 1653"/>
                <a:gd name="T15" fmla="*/ 0 h 1005"/>
                <a:gd name="T16" fmla="*/ 154 w 1653"/>
                <a:gd name="T17" fmla="*/ 0 h 1005"/>
                <a:gd name="T18" fmla="*/ 469 w 1653"/>
                <a:gd name="T19" fmla="*/ 776 h 1005"/>
                <a:gd name="T20" fmla="*/ 469 w 1653"/>
                <a:gd name="T21" fmla="*/ 776 h 1005"/>
                <a:gd name="T22" fmla="*/ 1441 w 1653"/>
                <a:gd name="T23" fmla="*/ 997 h 1005"/>
                <a:gd name="T24" fmla="*/ 1652 w 1653"/>
                <a:gd name="T25" fmla="*/ 79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005">
                  <a:moveTo>
                    <a:pt x="1652" y="798"/>
                  </a:moveTo>
                  <a:lnTo>
                    <a:pt x="1460" y="594"/>
                  </a:lnTo>
                  <a:lnTo>
                    <a:pt x="1460" y="594"/>
                  </a:lnTo>
                  <a:cubicBezTo>
                    <a:pt x="1282" y="605"/>
                    <a:pt x="1098" y="571"/>
                    <a:pt x="961" y="492"/>
                  </a:cubicBezTo>
                  <a:lnTo>
                    <a:pt x="961" y="492"/>
                  </a:lnTo>
                  <a:cubicBezTo>
                    <a:pt x="820" y="411"/>
                    <a:pt x="762" y="300"/>
                    <a:pt x="786" y="193"/>
                  </a:cubicBezTo>
                  <a:lnTo>
                    <a:pt x="330" y="187"/>
                  </a:lnTo>
                  <a:lnTo>
                    <a:pt x="154" y="0"/>
                  </a:lnTo>
                  <a:lnTo>
                    <a:pt x="154" y="0"/>
                  </a:lnTo>
                  <a:cubicBezTo>
                    <a:pt x="0" y="263"/>
                    <a:pt x="106" y="566"/>
                    <a:pt x="469" y="776"/>
                  </a:cubicBezTo>
                  <a:lnTo>
                    <a:pt x="469" y="776"/>
                  </a:lnTo>
                  <a:cubicBezTo>
                    <a:pt x="736" y="930"/>
                    <a:pt x="1091" y="1004"/>
                    <a:pt x="1441" y="997"/>
                  </a:cubicBezTo>
                  <a:lnTo>
                    <a:pt x="1652" y="798"/>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211" name="Freeform 498">
              <a:extLst>
                <a:ext uri="{FF2B5EF4-FFF2-40B4-BE49-F238E27FC236}">
                  <a16:creationId xmlns="" xmlns:a14="http://schemas.microsoft.com/office/drawing/2010/main" xmlns:p14="http://schemas.microsoft.com/office/powerpoint/2010/main" xmlns:a16="http://schemas.microsoft.com/office/drawing/2014/main" id="{FF97B34C-B0D2-4474-A351-FF1D3A6EEC2D}"/>
                </a:ext>
              </a:extLst>
            </p:cNvPr>
            <p:cNvSpPr>
              <a:spLocks noChangeArrowheads="1"/>
            </p:cNvSpPr>
            <p:nvPr/>
          </p:nvSpPr>
          <p:spPr bwMode="auto">
            <a:xfrm>
              <a:off x="8790070" y="4380943"/>
              <a:ext cx="829527" cy="1085873"/>
            </a:xfrm>
            <a:custGeom>
              <a:avLst/>
              <a:gdLst>
                <a:gd name="T0" fmla="*/ 1188 w 1272"/>
                <a:gd name="T1" fmla="*/ 610 h 1664"/>
                <a:gd name="T2" fmla="*/ 154 w 1272"/>
                <a:gd name="T3" fmla="*/ 12 h 1664"/>
                <a:gd name="T4" fmla="*/ 154 w 1272"/>
                <a:gd name="T5" fmla="*/ 12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4 h 1664"/>
                <a:gd name="T20" fmla="*/ 70 w 1272"/>
                <a:gd name="T21" fmla="*/ 844 h 1664"/>
                <a:gd name="T22" fmla="*/ 154 w 1272"/>
                <a:gd name="T23" fmla="*/ 1003 h 1664"/>
                <a:gd name="T24" fmla="*/ 1142 w 1272"/>
                <a:gd name="T25" fmla="*/ 1574 h 1664"/>
                <a:gd name="T26" fmla="*/ 1142 w 1272"/>
                <a:gd name="T27" fmla="*/ 1663 h 1664"/>
                <a:gd name="T28" fmla="*/ 1244 w 1272"/>
                <a:gd name="T29" fmla="*/ 1604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2"/>
                  </a:lnTo>
                  <a:lnTo>
                    <a:pt x="154" y="12"/>
                  </a:lnTo>
                  <a:cubicBezTo>
                    <a:pt x="133" y="1"/>
                    <a:pt x="114" y="0"/>
                    <a:pt x="100" y="8"/>
                  </a:cubicBezTo>
                  <a:lnTo>
                    <a:pt x="100" y="8"/>
                  </a:lnTo>
                  <a:lnTo>
                    <a:pt x="100" y="8"/>
                  </a:lnTo>
                  <a:lnTo>
                    <a:pt x="0" y="65"/>
                  </a:lnTo>
                  <a:lnTo>
                    <a:pt x="0" y="65"/>
                  </a:lnTo>
                  <a:cubicBezTo>
                    <a:pt x="0" y="65"/>
                    <a:pt x="44" y="82"/>
                    <a:pt x="70" y="91"/>
                  </a:cubicBezTo>
                  <a:lnTo>
                    <a:pt x="70" y="844"/>
                  </a:lnTo>
                  <a:lnTo>
                    <a:pt x="70" y="844"/>
                  </a:lnTo>
                  <a:cubicBezTo>
                    <a:pt x="70" y="906"/>
                    <a:pt x="107" y="977"/>
                    <a:pt x="154" y="1003"/>
                  </a:cubicBezTo>
                  <a:lnTo>
                    <a:pt x="1142" y="1574"/>
                  </a:lnTo>
                  <a:lnTo>
                    <a:pt x="1142" y="1663"/>
                  </a:lnTo>
                  <a:lnTo>
                    <a:pt x="1244" y="1604"/>
                  </a:lnTo>
                  <a:lnTo>
                    <a:pt x="1243" y="1604"/>
                  </a:lnTo>
                  <a:lnTo>
                    <a:pt x="1243" y="1604"/>
                  </a:lnTo>
                  <a:cubicBezTo>
                    <a:pt x="1260" y="1593"/>
                    <a:pt x="1271" y="1571"/>
                    <a:pt x="1271" y="1538"/>
                  </a:cubicBezTo>
                  <a:lnTo>
                    <a:pt x="1271" y="769"/>
                  </a:lnTo>
                  <a:lnTo>
                    <a:pt x="1271" y="769"/>
                  </a:lnTo>
                  <a:cubicBezTo>
                    <a:pt x="1271" y="707"/>
                    <a:pt x="1234" y="636"/>
                    <a:pt x="1188" y="610"/>
                  </a:cubicBez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12" name="Freeform 499">
              <a:extLst>
                <a:ext uri="{FF2B5EF4-FFF2-40B4-BE49-F238E27FC236}">
                  <a16:creationId xmlns="" xmlns:a14="http://schemas.microsoft.com/office/drawing/2010/main" xmlns:p14="http://schemas.microsoft.com/office/powerpoint/2010/main" xmlns:a16="http://schemas.microsoft.com/office/drawing/2014/main" id="{3F590F3A-82E3-44BD-9CA6-999E6D479AED}"/>
                </a:ext>
              </a:extLst>
            </p:cNvPr>
            <p:cNvSpPr>
              <a:spLocks noChangeArrowheads="1"/>
            </p:cNvSpPr>
            <p:nvPr/>
          </p:nvSpPr>
          <p:spPr bwMode="auto">
            <a:xfrm>
              <a:off x="8769907" y="4409745"/>
              <a:ext cx="786323" cy="1071472"/>
            </a:xfrm>
            <a:custGeom>
              <a:avLst/>
              <a:gdLst>
                <a:gd name="T0" fmla="*/ 1118 w 1202"/>
                <a:gd name="T1" fmla="*/ 1615 h 1642"/>
                <a:gd name="T2" fmla="*/ 84 w 1202"/>
                <a:gd name="T3" fmla="*/ 1018 h 1642"/>
                <a:gd name="T4" fmla="*/ 84 w 1202"/>
                <a:gd name="T5" fmla="*/ 1018 h 1642"/>
                <a:gd name="T6" fmla="*/ 0 w 1202"/>
                <a:gd name="T7" fmla="*/ 858 h 1642"/>
                <a:gd name="T8" fmla="*/ 0 w 1202"/>
                <a:gd name="T9" fmla="*/ 89 h 1642"/>
                <a:gd name="T10" fmla="*/ 0 w 1202"/>
                <a:gd name="T11" fmla="*/ 89 h 1642"/>
                <a:gd name="T12" fmla="*/ 84 w 1202"/>
                <a:gd name="T13" fmla="*/ 26 h 1642"/>
                <a:gd name="T14" fmla="*/ 1118 w 1202"/>
                <a:gd name="T15" fmla="*/ 623 h 1642"/>
                <a:gd name="T16" fmla="*/ 1118 w 1202"/>
                <a:gd name="T17" fmla="*/ 623 h 1642"/>
                <a:gd name="T18" fmla="*/ 1201 w 1202"/>
                <a:gd name="T19" fmla="*/ 783 h 1642"/>
                <a:gd name="T20" fmla="*/ 1201 w 1202"/>
                <a:gd name="T21" fmla="*/ 1551 h 1642"/>
                <a:gd name="T22" fmla="*/ 1201 w 1202"/>
                <a:gd name="T23" fmla="*/ 1551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4" y="1018"/>
                  </a:lnTo>
                  <a:lnTo>
                    <a:pt x="84" y="1018"/>
                  </a:lnTo>
                  <a:cubicBezTo>
                    <a:pt x="37" y="991"/>
                    <a:pt x="0" y="919"/>
                    <a:pt x="0" y="858"/>
                  </a:cubicBezTo>
                  <a:lnTo>
                    <a:pt x="0" y="89"/>
                  </a:lnTo>
                  <a:lnTo>
                    <a:pt x="0" y="89"/>
                  </a:lnTo>
                  <a:cubicBezTo>
                    <a:pt x="0" y="28"/>
                    <a:pt x="37" y="0"/>
                    <a:pt x="84" y="26"/>
                  </a:cubicBezTo>
                  <a:lnTo>
                    <a:pt x="1118" y="623"/>
                  </a:lnTo>
                  <a:lnTo>
                    <a:pt x="1118" y="623"/>
                  </a:lnTo>
                  <a:cubicBezTo>
                    <a:pt x="1164" y="650"/>
                    <a:pt x="1201" y="722"/>
                    <a:pt x="1201" y="783"/>
                  </a:cubicBezTo>
                  <a:lnTo>
                    <a:pt x="1201" y="1551"/>
                  </a:lnTo>
                  <a:lnTo>
                    <a:pt x="1201" y="1551"/>
                  </a:lnTo>
                  <a:cubicBezTo>
                    <a:pt x="1201" y="1613"/>
                    <a:pt x="1164" y="1641"/>
                    <a:pt x="1118" y="1615"/>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213" name="Freeform 207">
              <a:extLst>
                <a:ext uri="{FF2B5EF4-FFF2-40B4-BE49-F238E27FC236}">
                  <a16:creationId xmlns="" xmlns:a14="http://schemas.microsoft.com/office/drawing/2010/main" xmlns:p14="http://schemas.microsoft.com/office/powerpoint/2010/main" xmlns:a16="http://schemas.microsoft.com/office/drawing/2014/main" id="{5C31A227-6ECA-4A3E-A753-452E99828F38}"/>
                </a:ext>
              </a:extLst>
            </p:cNvPr>
            <p:cNvSpPr>
              <a:spLocks noChangeArrowheads="1"/>
            </p:cNvSpPr>
            <p:nvPr/>
          </p:nvSpPr>
          <p:spPr bwMode="auto">
            <a:xfrm>
              <a:off x="8960007" y="4815723"/>
              <a:ext cx="368025" cy="279257"/>
            </a:xfrm>
            <a:custGeom>
              <a:avLst/>
              <a:gdLst>
                <a:gd name="connsiteX0" fmla="*/ 304362 w 368025"/>
                <a:gd name="connsiteY0" fmla="*/ 161446 h 279257"/>
                <a:gd name="connsiteX1" fmla="*/ 322267 w 368025"/>
                <a:gd name="connsiteY1" fmla="*/ 167843 h 279257"/>
                <a:gd name="connsiteX2" fmla="*/ 368025 w 368025"/>
                <a:gd name="connsiteY2" fmla="*/ 246320 h 279257"/>
                <a:gd name="connsiteX3" fmla="*/ 322267 w 368025"/>
                <a:gd name="connsiteY3" fmla="*/ 273133 h 279257"/>
                <a:gd name="connsiteX4" fmla="*/ 276509 w 368025"/>
                <a:gd name="connsiteY4" fmla="*/ 194002 h 279257"/>
                <a:gd name="connsiteX5" fmla="*/ 304362 w 368025"/>
                <a:gd name="connsiteY5" fmla="*/ 161446 h 279257"/>
                <a:gd name="connsiteX6" fmla="*/ 166107 w 368025"/>
                <a:gd name="connsiteY6" fmla="*/ 80521 h 279257"/>
                <a:gd name="connsiteX7" fmla="*/ 184012 w 368025"/>
                <a:gd name="connsiteY7" fmla="*/ 86539 h 279257"/>
                <a:gd name="connsiteX8" fmla="*/ 229770 w 368025"/>
                <a:gd name="connsiteY8" fmla="*/ 165671 h 279257"/>
                <a:gd name="connsiteX9" fmla="*/ 184012 w 368025"/>
                <a:gd name="connsiteY9" fmla="*/ 192484 h 279257"/>
                <a:gd name="connsiteX10" fmla="*/ 138254 w 368025"/>
                <a:gd name="connsiteY10" fmla="*/ 113352 h 279257"/>
                <a:gd name="connsiteX11" fmla="*/ 166107 w 368025"/>
                <a:gd name="connsiteY11" fmla="*/ 80521 h 279257"/>
                <a:gd name="connsiteX12" fmla="*/ 27853 w 368025"/>
                <a:gd name="connsiteY12" fmla="*/ 149 h 279257"/>
                <a:gd name="connsiteX13" fmla="*/ 45758 w 368025"/>
                <a:gd name="connsiteY13" fmla="*/ 6545 h 279257"/>
                <a:gd name="connsiteX14" fmla="*/ 91516 w 368025"/>
                <a:gd name="connsiteY14" fmla="*/ 85022 h 279257"/>
                <a:gd name="connsiteX15" fmla="*/ 45758 w 368025"/>
                <a:gd name="connsiteY15" fmla="*/ 111835 h 279257"/>
                <a:gd name="connsiteX16" fmla="*/ 0 w 368025"/>
                <a:gd name="connsiteY16" fmla="*/ 32704 h 279257"/>
                <a:gd name="connsiteX17" fmla="*/ 27853 w 368025"/>
                <a:gd name="connsiteY17" fmla="*/ 149 h 2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57">
                  <a:moveTo>
                    <a:pt x="304362" y="161446"/>
                  </a:moveTo>
                  <a:cubicBezTo>
                    <a:pt x="309847" y="161998"/>
                    <a:pt x="315893" y="164082"/>
                    <a:pt x="322267" y="167843"/>
                  </a:cubicBezTo>
                  <a:cubicBezTo>
                    <a:pt x="347761" y="182230"/>
                    <a:pt x="368025" y="217545"/>
                    <a:pt x="368025" y="246320"/>
                  </a:cubicBezTo>
                  <a:cubicBezTo>
                    <a:pt x="368025" y="275749"/>
                    <a:pt x="347761" y="287520"/>
                    <a:pt x="322267" y="273133"/>
                  </a:cubicBezTo>
                  <a:cubicBezTo>
                    <a:pt x="296773" y="258745"/>
                    <a:pt x="276509" y="222777"/>
                    <a:pt x="276509" y="194002"/>
                  </a:cubicBezTo>
                  <a:cubicBezTo>
                    <a:pt x="276509" y="171930"/>
                    <a:pt x="287908" y="159791"/>
                    <a:pt x="304362" y="161446"/>
                  </a:cubicBezTo>
                  <a:close/>
                  <a:moveTo>
                    <a:pt x="166107" y="80521"/>
                  </a:moveTo>
                  <a:cubicBezTo>
                    <a:pt x="171592" y="80980"/>
                    <a:pt x="177639" y="82942"/>
                    <a:pt x="184012" y="86539"/>
                  </a:cubicBezTo>
                  <a:cubicBezTo>
                    <a:pt x="209506" y="101581"/>
                    <a:pt x="229770" y="136895"/>
                    <a:pt x="229770" y="165671"/>
                  </a:cubicBezTo>
                  <a:cubicBezTo>
                    <a:pt x="229770" y="195100"/>
                    <a:pt x="209506" y="206871"/>
                    <a:pt x="184012" y="192484"/>
                  </a:cubicBezTo>
                  <a:cubicBezTo>
                    <a:pt x="158518" y="177442"/>
                    <a:pt x="138254" y="142127"/>
                    <a:pt x="138254" y="113352"/>
                  </a:cubicBezTo>
                  <a:cubicBezTo>
                    <a:pt x="138254" y="91281"/>
                    <a:pt x="149653" y="79141"/>
                    <a:pt x="166107" y="80521"/>
                  </a:cubicBezTo>
                  <a:close/>
                  <a:moveTo>
                    <a:pt x="27853" y="149"/>
                  </a:moveTo>
                  <a:cubicBezTo>
                    <a:pt x="33338" y="700"/>
                    <a:pt x="39385" y="2785"/>
                    <a:pt x="45758" y="6545"/>
                  </a:cubicBezTo>
                  <a:cubicBezTo>
                    <a:pt x="71252" y="20933"/>
                    <a:pt x="91516" y="56247"/>
                    <a:pt x="91516" y="85022"/>
                  </a:cubicBezTo>
                  <a:cubicBezTo>
                    <a:pt x="91516" y="114451"/>
                    <a:pt x="71252" y="126223"/>
                    <a:pt x="45758" y="111835"/>
                  </a:cubicBezTo>
                  <a:cubicBezTo>
                    <a:pt x="20264" y="96794"/>
                    <a:pt x="0" y="61479"/>
                    <a:pt x="0" y="32704"/>
                  </a:cubicBezTo>
                  <a:cubicBezTo>
                    <a:pt x="0" y="10633"/>
                    <a:pt x="11399" y="-1507"/>
                    <a:pt x="27853" y="149"/>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214" name="Freeform 503">
              <a:extLst>
                <a:ext uri="{FF2B5EF4-FFF2-40B4-BE49-F238E27FC236}">
                  <a16:creationId xmlns="" xmlns:a14="http://schemas.microsoft.com/office/drawing/2010/main" xmlns:p14="http://schemas.microsoft.com/office/powerpoint/2010/main" xmlns:a16="http://schemas.microsoft.com/office/drawing/2014/main" id="{8E46C015-C027-4C65-9B77-C97EEB30D032}"/>
                </a:ext>
              </a:extLst>
            </p:cNvPr>
            <p:cNvSpPr>
              <a:spLocks noChangeArrowheads="1"/>
            </p:cNvSpPr>
            <p:nvPr/>
          </p:nvSpPr>
          <p:spPr bwMode="auto">
            <a:xfrm>
              <a:off x="8404110" y="3750155"/>
              <a:ext cx="829527" cy="1085875"/>
            </a:xfrm>
            <a:custGeom>
              <a:avLst/>
              <a:gdLst>
                <a:gd name="T0" fmla="*/ 1189 w 1272"/>
                <a:gd name="T1" fmla="*/ 609 h 1663"/>
                <a:gd name="T2" fmla="*/ 154 w 1272"/>
                <a:gd name="T3" fmla="*/ 12 h 1663"/>
                <a:gd name="T4" fmla="*/ 154 w 1272"/>
                <a:gd name="T5" fmla="*/ 12 h 1663"/>
                <a:gd name="T6" fmla="*/ 100 w 1272"/>
                <a:gd name="T7" fmla="*/ 8 h 1663"/>
                <a:gd name="T8" fmla="*/ 100 w 1272"/>
                <a:gd name="T9" fmla="*/ 8 h 1663"/>
                <a:gd name="T10" fmla="*/ 100 w 1272"/>
                <a:gd name="T11" fmla="*/ 7 h 1663"/>
                <a:gd name="T12" fmla="*/ 0 w 1272"/>
                <a:gd name="T13" fmla="*/ 66 h 1663"/>
                <a:gd name="T14" fmla="*/ 0 w 1272"/>
                <a:gd name="T15" fmla="*/ 66 h 1663"/>
                <a:gd name="T16" fmla="*/ 71 w 1272"/>
                <a:gd name="T17" fmla="*/ 91 h 1663"/>
                <a:gd name="T18" fmla="*/ 71 w 1272"/>
                <a:gd name="T19" fmla="*/ 844 h 1663"/>
                <a:gd name="T20" fmla="*/ 71 w 1272"/>
                <a:gd name="T21" fmla="*/ 844 h 1663"/>
                <a:gd name="T22" fmla="*/ 154 w 1272"/>
                <a:gd name="T23" fmla="*/ 1003 h 1663"/>
                <a:gd name="T24" fmla="*/ 1143 w 1272"/>
                <a:gd name="T25" fmla="*/ 1574 h 1663"/>
                <a:gd name="T26" fmla="*/ 1143 w 1272"/>
                <a:gd name="T27" fmla="*/ 1662 h 1663"/>
                <a:gd name="T28" fmla="*/ 1244 w 1272"/>
                <a:gd name="T29" fmla="*/ 1604 h 1663"/>
                <a:gd name="T30" fmla="*/ 1243 w 1272"/>
                <a:gd name="T31" fmla="*/ 1604 h 1663"/>
                <a:gd name="T32" fmla="*/ 1243 w 1272"/>
                <a:gd name="T33" fmla="*/ 1604 h 1663"/>
                <a:gd name="T34" fmla="*/ 1271 w 1272"/>
                <a:gd name="T35" fmla="*/ 1538 h 1663"/>
                <a:gd name="T36" fmla="*/ 1271 w 1272"/>
                <a:gd name="T37" fmla="*/ 768 h 1663"/>
                <a:gd name="T38" fmla="*/ 1271 w 1272"/>
                <a:gd name="T39" fmla="*/ 768 h 1663"/>
                <a:gd name="T40" fmla="*/ 1189 w 1272"/>
                <a:gd name="T41" fmla="*/ 609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3">
                  <a:moveTo>
                    <a:pt x="1189" y="609"/>
                  </a:moveTo>
                  <a:lnTo>
                    <a:pt x="154" y="12"/>
                  </a:lnTo>
                  <a:lnTo>
                    <a:pt x="154" y="12"/>
                  </a:lnTo>
                  <a:cubicBezTo>
                    <a:pt x="133" y="0"/>
                    <a:pt x="115" y="0"/>
                    <a:pt x="100" y="8"/>
                  </a:cubicBezTo>
                  <a:lnTo>
                    <a:pt x="100" y="8"/>
                  </a:lnTo>
                  <a:lnTo>
                    <a:pt x="100" y="7"/>
                  </a:lnTo>
                  <a:lnTo>
                    <a:pt x="0" y="66"/>
                  </a:lnTo>
                  <a:lnTo>
                    <a:pt x="0" y="66"/>
                  </a:lnTo>
                  <a:cubicBezTo>
                    <a:pt x="0" y="66"/>
                    <a:pt x="45" y="81"/>
                    <a:pt x="71" y="91"/>
                  </a:cubicBezTo>
                  <a:lnTo>
                    <a:pt x="71" y="844"/>
                  </a:lnTo>
                  <a:lnTo>
                    <a:pt x="71" y="844"/>
                  </a:lnTo>
                  <a:cubicBezTo>
                    <a:pt x="71" y="905"/>
                    <a:pt x="108" y="977"/>
                    <a:pt x="154" y="1003"/>
                  </a:cubicBezTo>
                  <a:lnTo>
                    <a:pt x="1143" y="1574"/>
                  </a:lnTo>
                  <a:lnTo>
                    <a:pt x="1143" y="1662"/>
                  </a:lnTo>
                  <a:lnTo>
                    <a:pt x="1244" y="1604"/>
                  </a:lnTo>
                  <a:lnTo>
                    <a:pt x="1243" y="1604"/>
                  </a:lnTo>
                  <a:lnTo>
                    <a:pt x="1243" y="1604"/>
                  </a:lnTo>
                  <a:cubicBezTo>
                    <a:pt x="1261" y="1594"/>
                    <a:pt x="1271" y="1571"/>
                    <a:pt x="1271" y="1538"/>
                  </a:cubicBezTo>
                  <a:lnTo>
                    <a:pt x="1271" y="768"/>
                  </a:lnTo>
                  <a:lnTo>
                    <a:pt x="1271" y="768"/>
                  </a:lnTo>
                  <a:cubicBezTo>
                    <a:pt x="1271" y="707"/>
                    <a:pt x="1234" y="636"/>
                    <a:pt x="1189" y="609"/>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215" name="Freeform 504">
              <a:extLst>
                <a:ext uri="{FF2B5EF4-FFF2-40B4-BE49-F238E27FC236}">
                  <a16:creationId xmlns="" xmlns:a14="http://schemas.microsoft.com/office/drawing/2010/main" xmlns:p14="http://schemas.microsoft.com/office/powerpoint/2010/main" xmlns:a16="http://schemas.microsoft.com/office/drawing/2014/main" id="{EFABE613-C967-4857-A94B-34B90A0409F3}"/>
                </a:ext>
              </a:extLst>
            </p:cNvPr>
            <p:cNvSpPr>
              <a:spLocks noChangeArrowheads="1"/>
            </p:cNvSpPr>
            <p:nvPr/>
          </p:nvSpPr>
          <p:spPr bwMode="auto">
            <a:xfrm>
              <a:off x="8383947" y="3778957"/>
              <a:ext cx="783442" cy="1074354"/>
            </a:xfrm>
            <a:custGeom>
              <a:avLst/>
              <a:gdLst>
                <a:gd name="T0" fmla="*/ 1117 w 1201"/>
                <a:gd name="T1" fmla="*/ 1615 h 1643"/>
                <a:gd name="T2" fmla="*/ 83 w 1201"/>
                <a:gd name="T3" fmla="*/ 1018 h 1643"/>
                <a:gd name="T4" fmla="*/ 83 w 1201"/>
                <a:gd name="T5" fmla="*/ 1018 h 1643"/>
                <a:gd name="T6" fmla="*/ 0 w 1201"/>
                <a:gd name="T7" fmla="*/ 859 h 1643"/>
                <a:gd name="T8" fmla="*/ 0 w 1201"/>
                <a:gd name="T9" fmla="*/ 90 h 1643"/>
                <a:gd name="T10" fmla="*/ 0 w 1201"/>
                <a:gd name="T11" fmla="*/ 90 h 1643"/>
                <a:gd name="T12" fmla="*/ 83 w 1201"/>
                <a:gd name="T13" fmla="*/ 27 h 1643"/>
                <a:gd name="T14" fmla="*/ 1117 w 1201"/>
                <a:gd name="T15" fmla="*/ 624 h 1643"/>
                <a:gd name="T16" fmla="*/ 1117 w 1201"/>
                <a:gd name="T17" fmla="*/ 624 h 1643"/>
                <a:gd name="T18" fmla="*/ 1200 w 1201"/>
                <a:gd name="T19" fmla="*/ 783 h 1643"/>
                <a:gd name="T20" fmla="*/ 1200 w 1201"/>
                <a:gd name="T21" fmla="*/ 1553 h 1643"/>
                <a:gd name="T22" fmla="*/ 1200 w 1201"/>
                <a:gd name="T23" fmla="*/ 1553 h 1643"/>
                <a:gd name="T24" fmla="*/ 1117 w 1201"/>
                <a:gd name="T25" fmla="*/ 1615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1" h="1643">
                  <a:moveTo>
                    <a:pt x="1117" y="1615"/>
                  </a:moveTo>
                  <a:lnTo>
                    <a:pt x="83" y="1018"/>
                  </a:lnTo>
                  <a:lnTo>
                    <a:pt x="83" y="1018"/>
                  </a:lnTo>
                  <a:cubicBezTo>
                    <a:pt x="37" y="992"/>
                    <a:pt x="0" y="921"/>
                    <a:pt x="0" y="859"/>
                  </a:cubicBezTo>
                  <a:lnTo>
                    <a:pt x="0" y="90"/>
                  </a:lnTo>
                  <a:lnTo>
                    <a:pt x="0" y="90"/>
                  </a:lnTo>
                  <a:cubicBezTo>
                    <a:pt x="0" y="29"/>
                    <a:pt x="37" y="0"/>
                    <a:pt x="83" y="27"/>
                  </a:cubicBezTo>
                  <a:lnTo>
                    <a:pt x="1117" y="624"/>
                  </a:lnTo>
                  <a:lnTo>
                    <a:pt x="1117" y="624"/>
                  </a:lnTo>
                  <a:cubicBezTo>
                    <a:pt x="1163" y="651"/>
                    <a:pt x="1200" y="722"/>
                    <a:pt x="1200" y="783"/>
                  </a:cubicBezTo>
                  <a:lnTo>
                    <a:pt x="1200" y="1553"/>
                  </a:lnTo>
                  <a:lnTo>
                    <a:pt x="1200" y="1553"/>
                  </a:lnTo>
                  <a:cubicBezTo>
                    <a:pt x="1200" y="1614"/>
                    <a:pt x="1163" y="1642"/>
                    <a:pt x="1117" y="1615"/>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216" name="Freeform 210">
              <a:extLst>
                <a:ext uri="{FF2B5EF4-FFF2-40B4-BE49-F238E27FC236}">
                  <a16:creationId xmlns="" xmlns:a14="http://schemas.microsoft.com/office/drawing/2010/main" xmlns:p14="http://schemas.microsoft.com/office/powerpoint/2010/main" xmlns:a16="http://schemas.microsoft.com/office/drawing/2014/main" id="{C339D921-D425-4CBE-BC29-78151ECCE102}"/>
                </a:ext>
              </a:extLst>
            </p:cNvPr>
            <p:cNvSpPr>
              <a:spLocks noChangeArrowheads="1"/>
            </p:cNvSpPr>
            <p:nvPr/>
          </p:nvSpPr>
          <p:spPr bwMode="auto">
            <a:xfrm>
              <a:off x="8574046" y="4184742"/>
              <a:ext cx="368025" cy="279220"/>
            </a:xfrm>
            <a:custGeom>
              <a:avLst/>
              <a:gdLst>
                <a:gd name="connsiteX0" fmla="*/ 304362 w 368025"/>
                <a:gd name="connsiteY0" fmla="*/ 161445 h 279220"/>
                <a:gd name="connsiteX1" fmla="*/ 322267 w 368025"/>
                <a:gd name="connsiteY1" fmla="*/ 167382 h 279220"/>
                <a:gd name="connsiteX2" fmla="*/ 368025 w 368025"/>
                <a:gd name="connsiteY2" fmla="*/ 246514 h 279220"/>
                <a:gd name="connsiteX3" fmla="*/ 322267 w 368025"/>
                <a:gd name="connsiteY3" fmla="*/ 272674 h 279220"/>
                <a:gd name="connsiteX4" fmla="*/ 276509 w 368025"/>
                <a:gd name="connsiteY4" fmla="*/ 193541 h 279220"/>
                <a:gd name="connsiteX5" fmla="*/ 304362 w 368025"/>
                <a:gd name="connsiteY5" fmla="*/ 161445 h 279220"/>
                <a:gd name="connsiteX6" fmla="*/ 166108 w 368025"/>
                <a:gd name="connsiteY6" fmla="*/ 80704 h 279220"/>
                <a:gd name="connsiteX7" fmla="*/ 184013 w 368025"/>
                <a:gd name="connsiteY7" fmla="*/ 86733 h 279220"/>
                <a:gd name="connsiteX8" fmla="*/ 229771 w 368025"/>
                <a:gd name="connsiteY8" fmla="*/ 165866 h 279220"/>
                <a:gd name="connsiteX9" fmla="*/ 184013 w 368025"/>
                <a:gd name="connsiteY9" fmla="*/ 192026 h 279220"/>
                <a:gd name="connsiteX10" fmla="*/ 138255 w 368025"/>
                <a:gd name="connsiteY10" fmla="*/ 112893 h 279220"/>
                <a:gd name="connsiteX11" fmla="*/ 166108 w 368025"/>
                <a:gd name="connsiteY11" fmla="*/ 80704 h 279220"/>
                <a:gd name="connsiteX12" fmla="*/ 27853 w 368025"/>
                <a:gd name="connsiteY12" fmla="*/ 106 h 279220"/>
                <a:gd name="connsiteX13" fmla="*/ 45758 w 368025"/>
                <a:gd name="connsiteY13" fmla="*/ 6154 h 279220"/>
                <a:gd name="connsiteX14" fmla="*/ 91516 w 368025"/>
                <a:gd name="connsiteY14" fmla="*/ 85671 h 279220"/>
                <a:gd name="connsiteX15" fmla="*/ 45758 w 368025"/>
                <a:gd name="connsiteY15" fmla="*/ 111957 h 279220"/>
                <a:gd name="connsiteX16" fmla="*/ 0 w 368025"/>
                <a:gd name="connsiteY16" fmla="*/ 33098 h 279220"/>
                <a:gd name="connsiteX17" fmla="*/ 27853 w 368025"/>
                <a:gd name="connsiteY17" fmla="*/ 106 h 27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20">
                  <a:moveTo>
                    <a:pt x="304362" y="161445"/>
                  </a:moveTo>
                  <a:cubicBezTo>
                    <a:pt x="309847" y="161864"/>
                    <a:pt x="315894" y="163785"/>
                    <a:pt x="322267" y="167382"/>
                  </a:cubicBezTo>
                  <a:cubicBezTo>
                    <a:pt x="347107" y="182424"/>
                    <a:pt x="368025" y="217739"/>
                    <a:pt x="368025" y="246514"/>
                  </a:cubicBezTo>
                  <a:cubicBezTo>
                    <a:pt x="368025" y="275944"/>
                    <a:pt x="347107" y="287715"/>
                    <a:pt x="322267" y="272674"/>
                  </a:cubicBezTo>
                  <a:cubicBezTo>
                    <a:pt x="296773" y="258286"/>
                    <a:pt x="276509" y="222971"/>
                    <a:pt x="276509" y="193541"/>
                  </a:cubicBezTo>
                  <a:cubicBezTo>
                    <a:pt x="276509" y="172450"/>
                    <a:pt x="287907" y="160188"/>
                    <a:pt x="304362" y="161445"/>
                  </a:cubicBezTo>
                  <a:close/>
                  <a:moveTo>
                    <a:pt x="166108" y="80704"/>
                  </a:moveTo>
                  <a:cubicBezTo>
                    <a:pt x="171593" y="81174"/>
                    <a:pt x="177640" y="83136"/>
                    <a:pt x="184013" y="86733"/>
                  </a:cubicBezTo>
                  <a:cubicBezTo>
                    <a:pt x="209507" y="101775"/>
                    <a:pt x="229771" y="137090"/>
                    <a:pt x="229771" y="165866"/>
                  </a:cubicBezTo>
                  <a:cubicBezTo>
                    <a:pt x="229771" y="195296"/>
                    <a:pt x="209507" y="207067"/>
                    <a:pt x="184013" y="192026"/>
                  </a:cubicBezTo>
                  <a:cubicBezTo>
                    <a:pt x="158519" y="177638"/>
                    <a:pt x="138255" y="142322"/>
                    <a:pt x="138255" y="112893"/>
                  </a:cubicBezTo>
                  <a:cubicBezTo>
                    <a:pt x="138255" y="91311"/>
                    <a:pt x="149654" y="79294"/>
                    <a:pt x="166108" y="80704"/>
                  </a:cubicBezTo>
                  <a:close/>
                  <a:moveTo>
                    <a:pt x="27853" y="106"/>
                  </a:moveTo>
                  <a:cubicBezTo>
                    <a:pt x="33338" y="569"/>
                    <a:pt x="39385" y="2540"/>
                    <a:pt x="45758" y="6154"/>
                  </a:cubicBezTo>
                  <a:cubicBezTo>
                    <a:pt x="70598" y="21269"/>
                    <a:pt x="91516" y="56756"/>
                    <a:pt x="91516" y="85671"/>
                  </a:cubicBezTo>
                  <a:cubicBezTo>
                    <a:pt x="91516" y="115243"/>
                    <a:pt x="70598" y="126415"/>
                    <a:pt x="45758" y="111957"/>
                  </a:cubicBezTo>
                  <a:cubicBezTo>
                    <a:pt x="20264" y="98157"/>
                    <a:pt x="0" y="62013"/>
                    <a:pt x="0" y="33098"/>
                  </a:cubicBezTo>
                  <a:cubicBezTo>
                    <a:pt x="0" y="10919"/>
                    <a:pt x="11399" y="-1280"/>
                    <a:pt x="27853" y="106"/>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217" name="Freeform 508">
              <a:extLst>
                <a:ext uri="{FF2B5EF4-FFF2-40B4-BE49-F238E27FC236}">
                  <a16:creationId xmlns="" xmlns:a14="http://schemas.microsoft.com/office/drawing/2010/main" xmlns:p14="http://schemas.microsoft.com/office/powerpoint/2010/main" xmlns:a16="http://schemas.microsoft.com/office/drawing/2014/main" id="{8D725200-40E3-4391-851C-BB33F76F81F7}"/>
                </a:ext>
              </a:extLst>
            </p:cNvPr>
            <p:cNvSpPr>
              <a:spLocks noChangeArrowheads="1"/>
            </p:cNvSpPr>
            <p:nvPr/>
          </p:nvSpPr>
          <p:spPr bwMode="auto">
            <a:xfrm>
              <a:off x="6698970" y="9101756"/>
              <a:ext cx="829527" cy="1085875"/>
            </a:xfrm>
            <a:custGeom>
              <a:avLst/>
              <a:gdLst>
                <a:gd name="T0" fmla="*/ 1188 w 1272"/>
                <a:gd name="T1" fmla="*/ 610 h 1664"/>
                <a:gd name="T2" fmla="*/ 154 w 1272"/>
                <a:gd name="T3" fmla="*/ 13 h 1664"/>
                <a:gd name="T4" fmla="*/ 154 w 1272"/>
                <a:gd name="T5" fmla="*/ 13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5 h 1664"/>
                <a:gd name="T20" fmla="*/ 70 w 1272"/>
                <a:gd name="T21" fmla="*/ 845 h 1664"/>
                <a:gd name="T22" fmla="*/ 154 w 1272"/>
                <a:gd name="T23" fmla="*/ 1004 h 1664"/>
                <a:gd name="T24" fmla="*/ 1142 w 1272"/>
                <a:gd name="T25" fmla="*/ 1575 h 1664"/>
                <a:gd name="T26" fmla="*/ 1142 w 1272"/>
                <a:gd name="T27" fmla="*/ 1663 h 1664"/>
                <a:gd name="T28" fmla="*/ 1244 w 1272"/>
                <a:gd name="T29" fmla="*/ 1605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3"/>
                  </a:lnTo>
                  <a:lnTo>
                    <a:pt x="154" y="13"/>
                  </a:lnTo>
                  <a:cubicBezTo>
                    <a:pt x="133" y="1"/>
                    <a:pt x="115" y="0"/>
                    <a:pt x="100" y="8"/>
                  </a:cubicBezTo>
                  <a:lnTo>
                    <a:pt x="100" y="8"/>
                  </a:lnTo>
                  <a:lnTo>
                    <a:pt x="100" y="8"/>
                  </a:lnTo>
                  <a:lnTo>
                    <a:pt x="0" y="65"/>
                  </a:lnTo>
                  <a:lnTo>
                    <a:pt x="0" y="65"/>
                  </a:lnTo>
                  <a:cubicBezTo>
                    <a:pt x="0" y="65"/>
                    <a:pt x="45" y="82"/>
                    <a:pt x="70" y="91"/>
                  </a:cubicBezTo>
                  <a:lnTo>
                    <a:pt x="70" y="845"/>
                  </a:lnTo>
                  <a:lnTo>
                    <a:pt x="70" y="845"/>
                  </a:lnTo>
                  <a:cubicBezTo>
                    <a:pt x="70" y="906"/>
                    <a:pt x="108" y="978"/>
                    <a:pt x="154" y="1004"/>
                  </a:cubicBezTo>
                  <a:lnTo>
                    <a:pt x="1142" y="1575"/>
                  </a:lnTo>
                  <a:lnTo>
                    <a:pt x="1142" y="1663"/>
                  </a:lnTo>
                  <a:lnTo>
                    <a:pt x="1244" y="1605"/>
                  </a:lnTo>
                  <a:lnTo>
                    <a:pt x="1243" y="1604"/>
                  </a:lnTo>
                  <a:lnTo>
                    <a:pt x="1243" y="1604"/>
                  </a:lnTo>
                  <a:cubicBezTo>
                    <a:pt x="1260" y="1594"/>
                    <a:pt x="1271" y="1571"/>
                    <a:pt x="1271" y="1538"/>
                  </a:cubicBezTo>
                  <a:lnTo>
                    <a:pt x="1271" y="769"/>
                  </a:lnTo>
                  <a:lnTo>
                    <a:pt x="1271" y="769"/>
                  </a:lnTo>
                  <a:cubicBezTo>
                    <a:pt x="1271" y="707"/>
                    <a:pt x="1234" y="636"/>
                    <a:pt x="1188" y="610"/>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18" name="Freeform 509">
              <a:extLst>
                <a:ext uri="{FF2B5EF4-FFF2-40B4-BE49-F238E27FC236}">
                  <a16:creationId xmlns="" xmlns:a14="http://schemas.microsoft.com/office/drawing/2010/main" xmlns:p14="http://schemas.microsoft.com/office/powerpoint/2010/main" xmlns:a16="http://schemas.microsoft.com/office/drawing/2014/main" id="{33283249-6D2C-4332-ACA5-5E465FD83134}"/>
                </a:ext>
              </a:extLst>
            </p:cNvPr>
            <p:cNvSpPr>
              <a:spLocks noChangeArrowheads="1"/>
            </p:cNvSpPr>
            <p:nvPr/>
          </p:nvSpPr>
          <p:spPr bwMode="auto">
            <a:xfrm>
              <a:off x="6972598" y="9545324"/>
              <a:ext cx="555899" cy="642308"/>
            </a:xfrm>
            <a:custGeom>
              <a:avLst/>
              <a:gdLst>
                <a:gd name="T0" fmla="*/ 824 w 852"/>
                <a:gd name="T1" fmla="*/ 926 h 985"/>
                <a:gd name="T2" fmla="*/ 823 w 852"/>
                <a:gd name="T3" fmla="*/ 925 h 985"/>
                <a:gd name="T4" fmla="*/ 823 w 852"/>
                <a:gd name="T5" fmla="*/ 925 h 985"/>
                <a:gd name="T6" fmla="*/ 851 w 852"/>
                <a:gd name="T7" fmla="*/ 859 h 985"/>
                <a:gd name="T8" fmla="*/ 851 w 852"/>
                <a:gd name="T9" fmla="*/ 90 h 985"/>
                <a:gd name="T10" fmla="*/ 851 w 852"/>
                <a:gd name="T11" fmla="*/ 90 h 985"/>
                <a:gd name="T12" fmla="*/ 828 w 852"/>
                <a:gd name="T13" fmla="*/ 0 h 985"/>
                <a:gd name="T14" fmla="*/ 0 w 852"/>
                <a:gd name="T15" fmla="*/ 478 h 985"/>
                <a:gd name="T16" fmla="*/ 722 w 852"/>
                <a:gd name="T17" fmla="*/ 896 h 985"/>
                <a:gd name="T18" fmla="*/ 722 w 852"/>
                <a:gd name="T19" fmla="*/ 984 h 985"/>
                <a:gd name="T20" fmla="*/ 824 w 852"/>
                <a:gd name="T21" fmla="*/ 92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985">
                  <a:moveTo>
                    <a:pt x="824" y="926"/>
                  </a:moveTo>
                  <a:lnTo>
                    <a:pt x="823" y="925"/>
                  </a:lnTo>
                  <a:lnTo>
                    <a:pt x="823" y="925"/>
                  </a:lnTo>
                  <a:cubicBezTo>
                    <a:pt x="840" y="915"/>
                    <a:pt x="851" y="892"/>
                    <a:pt x="851" y="859"/>
                  </a:cubicBezTo>
                  <a:lnTo>
                    <a:pt x="851" y="90"/>
                  </a:lnTo>
                  <a:lnTo>
                    <a:pt x="851" y="90"/>
                  </a:lnTo>
                  <a:cubicBezTo>
                    <a:pt x="851" y="60"/>
                    <a:pt x="843" y="28"/>
                    <a:pt x="828" y="0"/>
                  </a:cubicBezTo>
                  <a:lnTo>
                    <a:pt x="0" y="478"/>
                  </a:lnTo>
                  <a:lnTo>
                    <a:pt x="722" y="896"/>
                  </a:lnTo>
                  <a:lnTo>
                    <a:pt x="722" y="984"/>
                  </a:lnTo>
                  <a:lnTo>
                    <a:pt x="824" y="926"/>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19" name="Freeform 510">
              <a:extLst>
                <a:ext uri="{FF2B5EF4-FFF2-40B4-BE49-F238E27FC236}">
                  <a16:creationId xmlns="" xmlns:a14="http://schemas.microsoft.com/office/drawing/2010/main" xmlns:p14="http://schemas.microsoft.com/office/powerpoint/2010/main" xmlns:a16="http://schemas.microsoft.com/office/drawing/2014/main" id="{CCA47259-3FB4-4310-ABFC-7C3A2F520A20}"/>
                </a:ext>
              </a:extLst>
            </p:cNvPr>
            <p:cNvSpPr>
              <a:spLocks noChangeArrowheads="1"/>
            </p:cNvSpPr>
            <p:nvPr/>
          </p:nvSpPr>
          <p:spPr bwMode="auto">
            <a:xfrm>
              <a:off x="6678808" y="9130560"/>
              <a:ext cx="786323" cy="1071472"/>
            </a:xfrm>
            <a:custGeom>
              <a:avLst/>
              <a:gdLst>
                <a:gd name="T0" fmla="*/ 1118 w 1202"/>
                <a:gd name="T1" fmla="*/ 1615 h 1642"/>
                <a:gd name="T2" fmla="*/ 83 w 1202"/>
                <a:gd name="T3" fmla="*/ 1018 h 1642"/>
                <a:gd name="T4" fmla="*/ 83 w 1202"/>
                <a:gd name="T5" fmla="*/ 1018 h 1642"/>
                <a:gd name="T6" fmla="*/ 0 w 1202"/>
                <a:gd name="T7" fmla="*/ 859 h 1642"/>
                <a:gd name="T8" fmla="*/ 0 w 1202"/>
                <a:gd name="T9" fmla="*/ 90 h 1642"/>
                <a:gd name="T10" fmla="*/ 0 w 1202"/>
                <a:gd name="T11" fmla="*/ 90 h 1642"/>
                <a:gd name="T12" fmla="*/ 83 w 1202"/>
                <a:gd name="T13" fmla="*/ 26 h 1642"/>
                <a:gd name="T14" fmla="*/ 1118 w 1202"/>
                <a:gd name="T15" fmla="*/ 623 h 1642"/>
                <a:gd name="T16" fmla="*/ 1118 w 1202"/>
                <a:gd name="T17" fmla="*/ 623 h 1642"/>
                <a:gd name="T18" fmla="*/ 1201 w 1202"/>
                <a:gd name="T19" fmla="*/ 783 h 1642"/>
                <a:gd name="T20" fmla="*/ 1201 w 1202"/>
                <a:gd name="T21" fmla="*/ 1552 h 1642"/>
                <a:gd name="T22" fmla="*/ 1201 w 1202"/>
                <a:gd name="T23" fmla="*/ 1552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3" y="1018"/>
                  </a:lnTo>
                  <a:lnTo>
                    <a:pt x="83" y="1018"/>
                  </a:lnTo>
                  <a:cubicBezTo>
                    <a:pt x="38" y="991"/>
                    <a:pt x="0" y="920"/>
                    <a:pt x="0" y="859"/>
                  </a:cubicBezTo>
                  <a:lnTo>
                    <a:pt x="0" y="90"/>
                  </a:lnTo>
                  <a:lnTo>
                    <a:pt x="0" y="90"/>
                  </a:lnTo>
                  <a:cubicBezTo>
                    <a:pt x="0" y="28"/>
                    <a:pt x="38" y="0"/>
                    <a:pt x="83" y="26"/>
                  </a:cubicBezTo>
                  <a:lnTo>
                    <a:pt x="1118" y="623"/>
                  </a:lnTo>
                  <a:lnTo>
                    <a:pt x="1118" y="623"/>
                  </a:lnTo>
                  <a:cubicBezTo>
                    <a:pt x="1164" y="651"/>
                    <a:pt x="1201" y="722"/>
                    <a:pt x="1201" y="783"/>
                  </a:cubicBezTo>
                  <a:lnTo>
                    <a:pt x="1201" y="1552"/>
                  </a:lnTo>
                  <a:lnTo>
                    <a:pt x="1201" y="1552"/>
                  </a:lnTo>
                  <a:cubicBezTo>
                    <a:pt x="1201" y="1613"/>
                    <a:pt x="1164" y="1641"/>
                    <a:pt x="1118" y="1615"/>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20" name="Freeform 214">
              <a:extLst>
                <a:ext uri="{FF2B5EF4-FFF2-40B4-BE49-F238E27FC236}">
                  <a16:creationId xmlns="" xmlns:a14="http://schemas.microsoft.com/office/drawing/2010/main" xmlns:p14="http://schemas.microsoft.com/office/powerpoint/2010/main" xmlns:a16="http://schemas.microsoft.com/office/drawing/2014/main" id="{245A0930-303B-44C4-8E6B-25E7C597F1AB}"/>
                </a:ext>
              </a:extLst>
            </p:cNvPr>
            <p:cNvSpPr>
              <a:spLocks noChangeArrowheads="1"/>
            </p:cNvSpPr>
            <p:nvPr/>
          </p:nvSpPr>
          <p:spPr bwMode="auto">
            <a:xfrm>
              <a:off x="14991360" y="9473317"/>
              <a:ext cx="405731" cy="370271"/>
            </a:xfrm>
            <a:custGeom>
              <a:avLst/>
              <a:gdLst>
                <a:gd name="connsiteX0" fmla="*/ 108155 w 405731"/>
                <a:gd name="connsiteY0" fmla="*/ 0 h 370271"/>
                <a:gd name="connsiteX1" fmla="*/ 393946 w 405731"/>
                <a:gd name="connsiteY1" fmla="*/ 232304 h 370271"/>
                <a:gd name="connsiteX2" fmla="*/ 393691 w 405731"/>
                <a:gd name="connsiteY2" fmla="*/ 232618 h 370271"/>
                <a:gd name="connsiteX3" fmla="*/ 404029 w 405731"/>
                <a:gd name="connsiteY3" fmla="*/ 248812 h 370271"/>
                <a:gd name="connsiteX4" fmla="*/ 404684 w 405731"/>
                <a:gd name="connsiteY4" fmla="*/ 273126 h 370271"/>
                <a:gd name="connsiteX5" fmla="*/ 328749 w 405731"/>
                <a:gd name="connsiteY5" fmla="*/ 365923 h 370271"/>
                <a:gd name="connsiteX6" fmla="*/ 304150 w 405731"/>
                <a:gd name="connsiteY6" fmla="*/ 370171 h 370271"/>
                <a:gd name="connsiteX7" fmla="*/ 286842 w 405731"/>
                <a:gd name="connsiteY7" fmla="*/ 363852 h 370271"/>
                <a:gd name="connsiteX8" fmla="*/ 285791 w 405731"/>
                <a:gd name="connsiteY8" fmla="*/ 365143 h 370271"/>
                <a:gd name="connsiteX9" fmla="*/ 0 w 405731"/>
                <a:gd name="connsiteY9" fmla="*/ 132184 h 3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731" h="370271">
                  <a:moveTo>
                    <a:pt x="108155" y="0"/>
                  </a:moveTo>
                  <a:lnTo>
                    <a:pt x="393946" y="232304"/>
                  </a:lnTo>
                  <a:lnTo>
                    <a:pt x="393691" y="232618"/>
                  </a:lnTo>
                  <a:lnTo>
                    <a:pt x="404029" y="248812"/>
                  </a:lnTo>
                  <a:cubicBezTo>
                    <a:pt x="405993" y="255686"/>
                    <a:pt x="406321" y="263879"/>
                    <a:pt x="404684" y="273126"/>
                  </a:cubicBezTo>
                  <a:cubicBezTo>
                    <a:pt x="398793" y="310764"/>
                    <a:pt x="364098" y="352295"/>
                    <a:pt x="328749" y="365923"/>
                  </a:cubicBezTo>
                  <a:cubicBezTo>
                    <a:pt x="319748" y="369330"/>
                    <a:pt x="311443" y="370668"/>
                    <a:pt x="304150" y="370171"/>
                  </a:cubicBezTo>
                  <a:lnTo>
                    <a:pt x="286842" y="363852"/>
                  </a:lnTo>
                  <a:lnTo>
                    <a:pt x="285791" y="365143"/>
                  </a:lnTo>
                  <a:lnTo>
                    <a:pt x="0" y="132184"/>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221" name="Freeform 514">
              <a:extLst>
                <a:ext uri="{FF2B5EF4-FFF2-40B4-BE49-F238E27FC236}">
                  <a16:creationId xmlns="" xmlns:a14="http://schemas.microsoft.com/office/drawing/2010/main" xmlns:p14="http://schemas.microsoft.com/office/powerpoint/2010/main" xmlns:a16="http://schemas.microsoft.com/office/drawing/2014/main" id="{B0410CB6-0008-4BF3-B035-31787DD53CAE}"/>
                </a:ext>
              </a:extLst>
            </p:cNvPr>
            <p:cNvSpPr>
              <a:spLocks noChangeArrowheads="1"/>
            </p:cNvSpPr>
            <p:nvPr/>
          </p:nvSpPr>
          <p:spPr bwMode="auto">
            <a:xfrm>
              <a:off x="15037446" y="9510759"/>
              <a:ext cx="204502" cy="210263"/>
            </a:xfrm>
            <a:custGeom>
              <a:avLst/>
              <a:gdLst>
                <a:gd name="T0" fmla="*/ 165 w 313"/>
                <a:gd name="T1" fmla="*/ 0 h 324"/>
                <a:gd name="T2" fmla="*/ 312 w 313"/>
                <a:gd name="T3" fmla="*/ 121 h 324"/>
                <a:gd name="T4" fmla="*/ 312 w 313"/>
                <a:gd name="T5" fmla="*/ 121 h 324"/>
                <a:gd name="T6" fmla="*/ 148 w 313"/>
                <a:gd name="T7" fmla="*/ 323 h 324"/>
                <a:gd name="T8" fmla="*/ 0 w 313"/>
                <a:gd name="T9" fmla="*/ 202 h 324"/>
                <a:gd name="T10" fmla="*/ 0 w 313"/>
                <a:gd name="T11" fmla="*/ 202 h 324"/>
                <a:gd name="T12" fmla="*/ 165 w 31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313" h="324">
                  <a:moveTo>
                    <a:pt x="165" y="0"/>
                  </a:moveTo>
                  <a:lnTo>
                    <a:pt x="312" y="121"/>
                  </a:lnTo>
                  <a:lnTo>
                    <a:pt x="312" y="121"/>
                  </a:lnTo>
                  <a:cubicBezTo>
                    <a:pt x="291" y="202"/>
                    <a:pt x="223" y="285"/>
                    <a:pt x="148" y="323"/>
                  </a:cubicBezTo>
                  <a:lnTo>
                    <a:pt x="0" y="202"/>
                  </a:lnTo>
                  <a:lnTo>
                    <a:pt x="0" y="202"/>
                  </a:lnTo>
                  <a:cubicBezTo>
                    <a:pt x="22" y="121"/>
                    <a:pt x="90" y="37"/>
                    <a:pt x="165" y="0"/>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22" name="Freeform 216">
              <a:extLst>
                <a:ext uri="{FF2B5EF4-FFF2-40B4-BE49-F238E27FC236}">
                  <a16:creationId xmlns="" xmlns:a14="http://schemas.microsoft.com/office/drawing/2010/main" xmlns:p14="http://schemas.microsoft.com/office/powerpoint/2010/main" xmlns:a16="http://schemas.microsoft.com/office/drawing/2014/main" id="{D9883C60-99B9-47B1-A0F7-F9EF6B6C6AFD}"/>
                </a:ext>
              </a:extLst>
            </p:cNvPr>
            <p:cNvSpPr>
              <a:spLocks noChangeArrowheads="1"/>
            </p:cNvSpPr>
            <p:nvPr/>
          </p:nvSpPr>
          <p:spPr bwMode="auto">
            <a:xfrm>
              <a:off x="14697662" y="9223565"/>
              <a:ext cx="503216" cy="475844"/>
            </a:xfrm>
            <a:custGeom>
              <a:avLst/>
              <a:gdLst>
                <a:gd name="connsiteX0" fmla="*/ 163485 w 503216"/>
                <a:gd name="connsiteY0" fmla="*/ 199 h 475844"/>
                <a:gd name="connsiteX1" fmla="*/ 186688 w 503216"/>
                <a:gd name="connsiteY1" fmla="*/ 7147 h 475844"/>
                <a:gd name="connsiteX2" fmla="*/ 193964 w 503216"/>
                <a:gd name="connsiteY2" fmla="*/ 14297 h 475844"/>
                <a:gd name="connsiteX3" fmla="*/ 194559 w 503216"/>
                <a:gd name="connsiteY3" fmla="*/ 13566 h 475844"/>
                <a:gd name="connsiteX4" fmla="*/ 486026 w 503216"/>
                <a:gd name="connsiteY4" fmla="*/ 251432 h 475844"/>
                <a:gd name="connsiteX5" fmla="*/ 484762 w 503216"/>
                <a:gd name="connsiteY5" fmla="*/ 252974 h 475844"/>
                <a:gd name="connsiteX6" fmla="*/ 493961 w 503216"/>
                <a:gd name="connsiteY6" fmla="*/ 261935 h 475844"/>
                <a:gd name="connsiteX7" fmla="*/ 501535 w 503216"/>
                <a:gd name="connsiteY7" fmla="*/ 317483 h 475844"/>
                <a:gd name="connsiteX8" fmla="*/ 378512 w 503216"/>
                <a:gd name="connsiteY8" fmla="*/ 468773 h 475844"/>
                <a:gd name="connsiteX9" fmla="*/ 339173 w 503216"/>
                <a:gd name="connsiteY9" fmla="*/ 475670 h 475844"/>
                <a:gd name="connsiteX10" fmla="*/ 311014 w 503216"/>
                <a:gd name="connsiteY10" fmla="*/ 464962 h 475844"/>
                <a:gd name="connsiteX11" fmla="*/ 310885 w 503216"/>
                <a:gd name="connsiteY11" fmla="*/ 465120 h 475844"/>
                <a:gd name="connsiteX12" fmla="*/ 310410 w 503216"/>
                <a:gd name="connsiteY12" fmla="*/ 464732 h 475844"/>
                <a:gd name="connsiteX13" fmla="*/ 309841 w 503216"/>
                <a:gd name="connsiteY13" fmla="*/ 464516 h 475844"/>
                <a:gd name="connsiteX14" fmla="*/ 309531 w 503216"/>
                <a:gd name="connsiteY14" fmla="*/ 464016 h 475844"/>
                <a:gd name="connsiteX15" fmla="*/ 20071 w 503216"/>
                <a:gd name="connsiteY15" fmla="*/ 227907 h 475844"/>
                <a:gd name="connsiteX16" fmla="*/ 21387 w 503216"/>
                <a:gd name="connsiteY16" fmla="*/ 226291 h 475844"/>
                <a:gd name="connsiteX17" fmla="*/ 19338 w 503216"/>
                <a:gd name="connsiteY17" fmla="*/ 225518 h 475844"/>
                <a:gd name="connsiteX18" fmla="*/ 1682 w 503216"/>
                <a:gd name="connsiteY18" fmla="*/ 158551 h 475844"/>
                <a:gd name="connsiteX19" fmla="*/ 124054 w 503216"/>
                <a:gd name="connsiteY19" fmla="*/ 6977 h 475844"/>
                <a:gd name="connsiteX20" fmla="*/ 163485 w 503216"/>
                <a:gd name="connsiteY20" fmla="*/ 199 h 47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3216" h="475844">
                  <a:moveTo>
                    <a:pt x="163485" y="199"/>
                  </a:moveTo>
                  <a:cubicBezTo>
                    <a:pt x="172219" y="873"/>
                    <a:pt x="180020" y="3246"/>
                    <a:pt x="186688" y="7147"/>
                  </a:cubicBezTo>
                  <a:lnTo>
                    <a:pt x="193964" y="14297"/>
                  </a:lnTo>
                  <a:lnTo>
                    <a:pt x="194559" y="13566"/>
                  </a:lnTo>
                  <a:lnTo>
                    <a:pt x="486026" y="251432"/>
                  </a:lnTo>
                  <a:lnTo>
                    <a:pt x="484762" y="252974"/>
                  </a:lnTo>
                  <a:lnTo>
                    <a:pt x="493961" y="261935"/>
                  </a:lnTo>
                  <a:cubicBezTo>
                    <a:pt x="502390" y="275455"/>
                    <a:pt x="505441" y="294397"/>
                    <a:pt x="501535" y="317483"/>
                  </a:cubicBezTo>
                  <a:cubicBezTo>
                    <a:pt x="491772" y="379047"/>
                    <a:pt x="436444" y="446505"/>
                    <a:pt x="378512" y="468773"/>
                  </a:cubicBezTo>
                  <a:cubicBezTo>
                    <a:pt x="364029" y="474340"/>
                    <a:pt x="350767" y="476510"/>
                    <a:pt x="339173" y="475670"/>
                  </a:cubicBezTo>
                  <a:lnTo>
                    <a:pt x="311014" y="464962"/>
                  </a:lnTo>
                  <a:lnTo>
                    <a:pt x="310885" y="465120"/>
                  </a:lnTo>
                  <a:lnTo>
                    <a:pt x="310410" y="464732"/>
                  </a:lnTo>
                  <a:lnTo>
                    <a:pt x="309841" y="464516"/>
                  </a:lnTo>
                  <a:lnTo>
                    <a:pt x="309531" y="464016"/>
                  </a:lnTo>
                  <a:lnTo>
                    <a:pt x="20071" y="227907"/>
                  </a:lnTo>
                  <a:lnTo>
                    <a:pt x="21387" y="226291"/>
                  </a:lnTo>
                  <a:lnTo>
                    <a:pt x="19338" y="225518"/>
                  </a:lnTo>
                  <a:cubicBezTo>
                    <a:pt x="3635" y="212614"/>
                    <a:pt x="-3525" y="189258"/>
                    <a:pt x="1682" y="158551"/>
                  </a:cubicBezTo>
                  <a:cubicBezTo>
                    <a:pt x="11445" y="97137"/>
                    <a:pt x="66122" y="29844"/>
                    <a:pt x="124054" y="6977"/>
                  </a:cubicBezTo>
                  <a:cubicBezTo>
                    <a:pt x="138537" y="1424"/>
                    <a:pt x="151840" y="-699"/>
                    <a:pt x="163485" y="199"/>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223" name="Freeform 517">
              <a:extLst>
                <a:ext uri="{FF2B5EF4-FFF2-40B4-BE49-F238E27FC236}">
                  <a16:creationId xmlns="" xmlns:a14="http://schemas.microsoft.com/office/drawing/2010/main" xmlns:p14="http://schemas.microsoft.com/office/powerpoint/2010/main" xmlns:a16="http://schemas.microsoft.com/office/drawing/2014/main" id="{E2E91D23-2C41-43BE-98B7-10BC0DEACD0F}"/>
                </a:ext>
              </a:extLst>
            </p:cNvPr>
            <p:cNvSpPr>
              <a:spLocks noChangeArrowheads="1"/>
            </p:cNvSpPr>
            <p:nvPr/>
          </p:nvSpPr>
          <p:spPr bwMode="auto">
            <a:xfrm>
              <a:off x="14740775" y="9268814"/>
              <a:ext cx="129613" cy="152657"/>
            </a:xfrm>
            <a:custGeom>
              <a:avLst/>
              <a:gdLst>
                <a:gd name="T0" fmla="*/ 84 w 200"/>
                <a:gd name="T1" fmla="*/ 212 h 232"/>
                <a:gd name="T2" fmla="*/ 84 w 200"/>
                <a:gd name="T3" fmla="*/ 212 h 232"/>
                <a:gd name="T4" fmla="*/ 191 w 200"/>
                <a:gd name="T5" fmla="*/ 81 h 232"/>
                <a:gd name="T6" fmla="*/ 191 w 200"/>
                <a:gd name="T7" fmla="*/ 81 h 232"/>
                <a:gd name="T8" fmla="*/ 115 w 200"/>
                <a:gd name="T9" fmla="*/ 19 h 232"/>
                <a:gd name="T10" fmla="*/ 115 w 200"/>
                <a:gd name="T11" fmla="*/ 19 h 232"/>
                <a:gd name="T12" fmla="*/ 8 w 200"/>
                <a:gd name="T13" fmla="*/ 150 h 232"/>
                <a:gd name="T14" fmla="*/ 8 w 200"/>
                <a:gd name="T15" fmla="*/ 150 h 232"/>
                <a:gd name="T16" fmla="*/ 84 w 200"/>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32">
                  <a:moveTo>
                    <a:pt x="84" y="212"/>
                  </a:moveTo>
                  <a:lnTo>
                    <a:pt x="84" y="212"/>
                  </a:lnTo>
                  <a:cubicBezTo>
                    <a:pt x="134" y="193"/>
                    <a:pt x="182" y="134"/>
                    <a:pt x="191" y="81"/>
                  </a:cubicBezTo>
                  <a:lnTo>
                    <a:pt x="191" y="81"/>
                  </a:lnTo>
                  <a:cubicBezTo>
                    <a:pt x="199" y="28"/>
                    <a:pt x="165" y="0"/>
                    <a:pt x="115" y="19"/>
                  </a:cubicBezTo>
                  <a:lnTo>
                    <a:pt x="115" y="19"/>
                  </a:lnTo>
                  <a:cubicBezTo>
                    <a:pt x="65" y="38"/>
                    <a:pt x="17" y="97"/>
                    <a:pt x="8" y="150"/>
                  </a:cubicBezTo>
                  <a:lnTo>
                    <a:pt x="8" y="150"/>
                  </a:lnTo>
                  <a:cubicBezTo>
                    <a:pt x="0" y="203"/>
                    <a:pt x="34" y="231"/>
                    <a:pt x="84" y="212"/>
                  </a:cubicBezTo>
                </a:path>
              </a:pathLst>
            </a:custGeom>
            <a:solidFill>
              <a:schemeClr val="accent2">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224" name="Freeform 519">
              <a:extLst>
                <a:ext uri="{FF2B5EF4-FFF2-40B4-BE49-F238E27FC236}">
                  <a16:creationId xmlns="" xmlns:a14="http://schemas.microsoft.com/office/drawing/2010/main" xmlns:p14="http://schemas.microsoft.com/office/powerpoint/2010/main" xmlns:a16="http://schemas.microsoft.com/office/drawing/2014/main" id="{314FB90C-A037-430B-AC8B-D8CAB5D96D13}"/>
                </a:ext>
              </a:extLst>
            </p:cNvPr>
            <p:cNvSpPr>
              <a:spLocks noChangeArrowheads="1"/>
            </p:cNvSpPr>
            <p:nvPr/>
          </p:nvSpPr>
          <p:spPr bwMode="auto">
            <a:xfrm>
              <a:off x="12321321" y="8940459"/>
              <a:ext cx="2500102" cy="3390117"/>
            </a:xfrm>
            <a:custGeom>
              <a:avLst/>
              <a:gdLst>
                <a:gd name="T0" fmla="*/ 505 w 3829"/>
                <a:gd name="T1" fmla="*/ 5189 h 5190"/>
                <a:gd name="T2" fmla="*/ 505 w 3829"/>
                <a:gd name="T3" fmla="*/ 5189 h 5190"/>
                <a:gd name="T4" fmla="*/ 299 w 3829"/>
                <a:gd name="T5" fmla="*/ 5131 h 5190"/>
                <a:gd name="T6" fmla="*/ 20 w 3829"/>
                <a:gd name="T7" fmla="*/ 4965 h 5190"/>
                <a:gd name="T8" fmla="*/ 20 w 3829"/>
                <a:gd name="T9" fmla="*/ 4965 h 5190"/>
                <a:gd name="T10" fmla="*/ 9 w 3829"/>
                <a:gd name="T11" fmla="*/ 4922 h 5190"/>
                <a:gd name="T12" fmla="*/ 9 w 3829"/>
                <a:gd name="T13" fmla="*/ 4922 h 5190"/>
                <a:gd name="T14" fmla="*/ 52 w 3829"/>
                <a:gd name="T15" fmla="*/ 4911 h 5190"/>
                <a:gd name="T16" fmla="*/ 332 w 3829"/>
                <a:gd name="T17" fmla="*/ 5076 h 5190"/>
                <a:gd name="T18" fmla="*/ 332 w 3829"/>
                <a:gd name="T19" fmla="*/ 5076 h 5190"/>
                <a:gd name="T20" fmla="*/ 681 w 3829"/>
                <a:gd name="T21" fmla="*/ 5075 h 5190"/>
                <a:gd name="T22" fmla="*/ 681 w 3829"/>
                <a:gd name="T23" fmla="*/ 5075 h 5190"/>
                <a:gd name="T24" fmla="*/ 841 w 3829"/>
                <a:gd name="T25" fmla="*/ 4764 h 5190"/>
                <a:gd name="T26" fmla="*/ 835 w 3829"/>
                <a:gd name="T27" fmla="*/ 4680 h 5190"/>
                <a:gd name="T28" fmla="*/ 835 w 3829"/>
                <a:gd name="T29" fmla="*/ 4680 h 5190"/>
                <a:gd name="T30" fmla="*/ 1637 w 3829"/>
                <a:gd name="T31" fmla="*/ 453 h 5190"/>
                <a:gd name="T32" fmla="*/ 1637 w 3829"/>
                <a:gd name="T33" fmla="*/ 453 h 5190"/>
                <a:gd name="T34" fmla="*/ 2452 w 3829"/>
                <a:gd name="T35" fmla="*/ 199 h 5190"/>
                <a:gd name="T36" fmla="*/ 2452 w 3829"/>
                <a:gd name="T37" fmla="*/ 199 h 5190"/>
                <a:gd name="T38" fmla="*/ 3812 w 3829"/>
                <a:gd name="T39" fmla="*/ 589 h 5190"/>
                <a:gd name="T40" fmla="*/ 3812 w 3829"/>
                <a:gd name="T41" fmla="*/ 589 h 5190"/>
                <a:gd name="T42" fmla="*/ 3818 w 3829"/>
                <a:gd name="T43" fmla="*/ 633 h 5190"/>
                <a:gd name="T44" fmla="*/ 3818 w 3829"/>
                <a:gd name="T45" fmla="*/ 633 h 5190"/>
                <a:gd name="T46" fmla="*/ 3774 w 3829"/>
                <a:gd name="T47" fmla="*/ 640 h 5190"/>
                <a:gd name="T48" fmla="*/ 3774 w 3829"/>
                <a:gd name="T49" fmla="*/ 640 h 5190"/>
                <a:gd name="T50" fmla="*/ 2473 w 3829"/>
                <a:gd name="T51" fmla="*/ 258 h 5190"/>
                <a:gd name="T52" fmla="*/ 2473 w 3829"/>
                <a:gd name="T53" fmla="*/ 258 h 5190"/>
                <a:gd name="T54" fmla="*/ 1652 w 3829"/>
                <a:gd name="T55" fmla="*/ 514 h 5190"/>
                <a:gd name="T56" fmla="*/ 1652 w 3829"/>
                <a:gd name="T57" fmla="*/ 514 h 5190"/>
                <a:gd name="T58" fmla="*/ 898 w 3829"/>
                <a:gd name="T59" fmla="*/ 4675 h 5190"/>
                <a:gd name="T60" fmla="*/ 904 w 3829"/>
                <a:gd name="T61" fmla="*/ 4760 h 5190"/>
                <a:gd name="T62" fmla="*/ 904 w 3829"/>
                <a:gd name="T63" fmla="*/ 4760 h 5190"/>
                <a:gd name="T64" fmla="*/ 714 w 3829"/>
                <a:gd name="T65" fmla="*/ 5129 h 5190"/>
                <a:gd name="T66" fmla="*/ 714 w 3829"/>
                <a:gd name="T67" fmla="*/ 5129 h 5190"/>
                <a:gd name="T68" fmla="*/ 505 w 3829"/>
                <a:gd name="T69" fmla="*/ 5189 h 5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9" h="5190">
                  <a:moveTo>
                    <a:pt x="505" y="5189"/>
                  </a:moveTo>
                  <a:lnTo>
                    <a:pt x="505" y="5189"/>
                  </a:lnTo>
                  <a:cubicBezTo>
                    <a:pt x="435" y="5189"/>
                    <a:pt x="364" y="5169"/>
                    <a:pt x="299" y="5131"/>
                  </a:cubicBezTo>
                  <a:lnTo>
                    <a:pt x="20" y="4965"/>
                  </a:lnTo>
                  <a:lnTo>
                    <a:pt x="20" y="4965"/>
                  </a:lnTo>
                  <a:cubicBezTo>
                    <a:pt x="4" y="4956"/>
                    <a:pt x="0" y="4937"/>
                    <a:pt x="9" y="4922"/>
                  </a:cubicBezTo>
                  <a:lnTo>
                    <a:pt x="9" y="4922"/>
                  </a:lnTo>
                  <a:cubicBezTo>
                    <a:pt x="17" y="4907"/>
                    <a:pt x="37" y="4902"/>
                    <a:pt x="52" y="4911"/>
                  </a:cubicBezTo>
                  <a:lnTo>
                    <a:pt x="332" y="5076"/>
                  </a:lnTo>
                  <a:lnTo>
                    <a:pt x="332" y="5076"/>
                  </a:lnTo>
                  <a:cubicBezTo>
                    <a:pt x="441" y="5142"/>
                    <a:pt x="572" y="5142"/>
                    <a:pt x="681" y="5075"/>
                  </a:cubicBezTo>
                  <a:lnTo>
                    <a:pt x="681" y="5075"/>
                  </a:lnTo>
                  <a:cubicBezTo>
                    <a:pt x="790" y="5008"/>
                    <a:pt x="850" y="4892"/>
                    <a:pt x="841" y="4764"/>
                  </a:cubicBezTo>
                  <a:lnTo>
                    <a:pt x="835" y="4680"/>
                  </a:lnTo>
                  <a:lnTo>
                    <a:pt x="835" y="4680"/>
                  </a:lnTo>
                  <a:cubicBezTo>
                    <a:pt x="737" y="3299"/>
                    <a:pt x="554" y="730"/>
                    <a:pt x="1637" y="453"/>
                  </a:cubicBezTo>
                  <a:lnTo>
                    <a:pt x="1637" y="453"/>
                  </a:lnTo>
                  <a:cubicBezTo>
                    <a:pt x="2010" y="357"/>
                    <a:pt x="2266" y="265"/>
                    <a:pt x="2452" y="199"/>
                  </a:cubicBezTo>
                  <a:lnTo>
                    <a:pt x="2452" y="199"/>
                  </a:lnTo>
                  <a:cubicBezTo>
                    <a:pt x="3007" y="0"/>
                    <a:pt x="3046" y="11"/>
                    <a:pt x="3812" y="589"/>
                  </a:cubicBezTo>
                  <a:lnTo>
                    <a:pt x="3812" y="589"/>
                  </a:lnTo>
                  <a:cubicBezTo>
                    <a:pt x="3826" y="600"/>
                    <a:pt x="3828" y="620"/>
                    <a:pt x="3818" y="633"/>
                  </a:cubicBezTo>
                  <a:lnTo>
                    <a:pt x="3818" y="633"/>
                  </a:lnTo>
                  <a:cubicBezTo>
                    <a:pt x="3808" y="648"/>
                    <a:pt x="3788" y="650"/>
                    <a:pt x="3774" y="640"/>
                  </a:cubicBezTo>
                  <a:lnTo>
                    <a:pt x="3774" y="640"/>
                  </a:lnTo>
                  <a:cubicBezTo>
                    <a:pt x="3013" y="65"/>
                    <a:pt x="3003" y="69"/>
                    <a:pt x="2473" y="258"/>
                  </a:cubicBezTo>
                  <a:lnTo>
                    <a:pt x="2473" y="258"/>
                  </a:lnTo>
                  <a:cubicBezTo>
                    <a:pt x="2286" y="325"/>
                    <a:pt x="2029" y="417"/>
                    <a:pt x="1652" y="514"/>
                  </a:cubicBezTo>
                  <a:lnTo>
                    <a:pt x="1652" y="514"/>
                  </a:lnTo>
                  <a:cubicBezTo>
                    <a:pt x="621" y="778"/>
                    <a:pt x="801" y="3313"/>
                    <a:pt x="898" y="4675"/>
                  </a:cubicBezTo>
                  <a:lnTo>
                    <a:pt x="904" y="4760"/>
                  </a:lnTo>
                  <a:lnTo>
                    <a:pt x="904" y="4760"/>
                  </a:lnTo>
                  <a:cubicBezTo>
                    <a:pt x="915" y="4911"/>
                    <a:pt x="844" y="5049"/>
                    <a:pt x="714" y="5129"/>
                  </a:cubicBezTo>
                  <a:lnTo>
                    <a:pt x="714" y="5129"/>
                  </a:lnTo>
                  <a:cubicBezTo>
                    <a:pt x="649" y="5169"/>
                    <a:pt x="577" y="5189"/>
                    <a:pt x="505" y="5189"/>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25" name="Freeform 520">
              <a:extLst>
                <a:ext uri="{FF2B5EF4-FFF2-40B4-BE49-F238E27FC236}">
                  <a16:creationId xmlns="" xmlns:a14="http://schemas.microsoft.com/office/drawing/2010/main" xmlns:p14="http://schemas.microsoft.com/office/powerpoint/2010/main" xmlns:a16="http://schemas.microsoft.com/office/drawing/2014/main" id="{82BE1EA2-6A2E-4A7C-AB29-5A1C38E4FF41}"/>
                </a:ext>
              </a:extLst>
            </p:cNvPr>
            <p:cNvSpPr>
              <a:spLocks noChangeArrowheads="1"/>
            </p:cNvSpPr>
            <p:nvPr/>
          </p:nvSpPr>
          <p:spPr bwMode="auto">
            <a:xfrm>
              <a:off x="13303504" y="11852446"/>
              <a:ext cx="1468954" cy="849688"/>
            </a:xfrm>
            <a:custGeom>
              <a:avLst/>
              <a:gdLst>
                <a:gd name="T0" fmla="*/ 1849 w 2250"/>
                <a:gd name="T1" fmla="*/ 1068 h 1299"/>
                <a:gd name="T2" fmla="*/ 1849 w 2250"/>
                <a:gd name="T3" fmla="*/ 1068 h 1299"/>
                <a:gd name="T4" fmla="*/ 401 w 2250"/>
                <a:gd name="T5" fmla="*/ 1068 h 1299"/>
                <a:gd name="T6" fmla="*/ 401 w 2250"/>
                <a:gd name="T7" fmla="*/ 1068 h 1299"/>
                <a:gd name="T8" fmla="*/ 401 w 2250"/>
                <a:gd name="T9" fmla="*/ 231 h 1299"/>
                <a:gd name="T10" fmla="*/ 401 w 2250"/>
                <a:gd name="T11" fmla="*/ 231 h 1299"/>
                <a:gd name="T12" fmla="*/ 1849 w 2250"/>
                <a:gd name="T13" fmla="*/ 231 h 1299"/>
                <a:gd name="T14" fmla="*/ 1849 w 2250"/>
                <a:gd name="T15" fmla="*/ 231 h 1299"/>
                <a:gd name="T16" fmla="*/ 1849 w 2250"/>
                <a:gd name="T17" fmla="*/ 106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0" h="1299">
                  <a:moveTo>
                    <a:pt x="1849" y="1068"/>
                  </a:moveTo>
                  <a:lnTo>
                    <a:pt x="1849" y="1068"/>
                  </a:lnTo>
                  <a:cubicBezTo>
                    <a:pt x="1449" y="1298"/>
                    <a:pt x="800" y="1298"/>
                    <a:pt x="401" y="1068"/>
                  </a:cubicBezTo>
                  <a:lnTo>
                    <a:pt x="401" y="1068"/>
                  </a:lnTo>
                  <a:cubicBezTo>
                    <a:pt x="0" y="836"/>
                    <a:pt x="0" y="462"/>
                    <a:pt x="401" y="231"/>
                  </a:cubicBezTo>
                  <a:lnTo>
                    <a:pt x="401" y="231"/>
                  </a:lnTo>
                  <a:cubicBezTo>
                    <a:pt x="800" y="0"/>
                    <a:pt x="1449" y="0"/>
                    <a:pt x="1849" y="231"/>
                  </a:cubicBezTo>
                  <a:lnTo>
                    <a:pt x="1849" y="231"/>
                  </a:lnTo>
                  <a:cubicBezTo>
                    <a:pt x="2249" y="462"/>
                    <a:pt x="2249" y="837"/>
                    <a:pt x="1849" y="1068"/>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226" name="Freeform 521">
              <a:extLst>
                <a:ext uri="{FF2B5EF4-FFF2-40B4-BE49-F238E27FC236}">
                  <a16:creationId xmlns="" xmlns:a14="http://schemas.microsoft.com/office/drawing/2010/main" xmlns:p14="http://schemas.microsoft.com/office/powerpoint/2010/main" xmlns:a16="http://schemas.microsoft.com/office/drawing/2014/main" id="{84E7AA7A-7764-4ABA-84A1-3E7060BC4AEF}"/>
                </a:ext>
              </a:extLst>
            </p:cNvPr>
            <p:cNvSpPr>
              <a:spLocks noChangeArrowheads="1"/>
            </p:cNvSpPr>
            <p:nvPr/>
          </p:nvSpPr>
          <p:spPr bwMode="auto">
            <a:xfrm>
              <a:off x="14075425" y="11898531"/>
              <a:ext cx="342757" cy="426285"/>
            </a:xfrm>
            <a:custGeom>
              <a:avLst/>
              <a:gdLst>
                <a:gd name="T0" fmla="*/ 430 w 525"/>
                <a:gd name="T1" fmla="*/ 325 h 653"/>
                <a:gd name="T2" fmla="*/ 430 w 525"/>
                <a:gd name="T3" fmla="*/ 325 h 653"/>
                <a:gd name="T4" fmla="*/ 520 w 525"/>
                <a:gd name="T5" fmla="*/ 483 h 653"/>
                <a:gd name="T6" fmla="*/ 520 w 525"/>
                <a:gd name="T7" fmla="*/ 483 h 653"/>
                <a:gd name="T8" fmla="*/ 507 w 525"/>
                <a:gd name="T9" fmla="*/ 560 h 653"/>
                <a:gd name="T10" fmla="*/ 507 w 525"/>
                <a:gd name="T11" fmla="*/ 560 h 653"/>
                <a:gd name="T12" fmla="*/ 332 w 525"/>
                <a:gd name="T13" fmla="*/ 614 h 653"/>
                <a:gd name="T14" fmla="*/ 332 w 525"/>
                <a:gd name="T15" fmla="*/ 614 h 653"/>
                <a:gd name="T16" fmla="*/ 15 w 525"/>
                <a:gd name="T17" fmla="*/ 244 h 653"/>
                <a:gd name="T18" fmla="*/ 15 w 525"/>
                <a:gd name="T19" fmla="*/ 244 h 653"/>
                <a:gd name="T20" fmla="*/ 430 w 525"/>
                <a:gd name="T21" fmla="*/ 3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653">
                  <a:moveTo>
                    <a:pt x="430" y="325"/>
                  </a:moveTo>
                  <a:lnTo>
                    <a:pt x="430" y="325"/>
                  </a:lnTo>
                  <a:cubicBezTo>
                    <a:pt x="488" y="350"/>
                    <a:pt x="524" y="414"/>
                    <a:pt x="520" y="483"/>
                  </a:cubicBezTo>
                  <a:lnTo>
                    <a:pt x="520" y="483"/>
                  </a:lnTo>
                  <a:cubicBezTo>
                    <a:pt x="517" y="516"/>
                    <a:pt x="513" y="546"/>
                    <a:pt x="507" y="560"/>
                  </a:cubicBezTo>
                  <a:lnTo>
                    <a:pt x="507" y="560"/>
                  </a:lnTo>
                  <a:cubicBezTo>
                    <a:pt x="489" y="599"/>
                    <a:pt x="428" y="652"/>
                    <a:pt x="332" y="614"/>
                  </a:cubicBezTo>
                  <a:lnTo>
                    <a:pt x="332" y="614"/>
                  </a:lnTo>
                  <a:cubicBezTo>
                    <a:pt x="236" y="576"/>
                    <a:pt x="23" y="375"/>
                    <a:pt x="15" y="244"/>
                  </a:cubicBezTo>
                  <a:lnTo>
                    <a:pt x="15" y="244"/>
                  </a:lnTo>
                  <a:cubicBezTo>
                    <a:pt x="0" y="0"/>
                    <a:pt x="278" y="260"/>
                    <a:pt x="430" y="325"/>
                  </a:cubicBez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27" name="Freeform 522">
              <a:extLst>
                <a:ext uri="{FF2B5EF4-FFF2-40B4-BE49-F238E27FC236}">
                  <a16:creationId xmlns="" xmlns:a14="http://schemas.microsoft.com/office/drawing/2010/main" xmlns:p14="http://schemas.microsoft.com/office/powerpoint/2010/main" xmlns:a16="http://schemas.microsoft.com/office/drawing/2014/main" id="{E2C25C3E-1A5C-45B4-B339-E061B3531A64}"/>
                </a:ext>
              </a:extLst>
            </p:cNvPr>
            <p:cNvSpPr>
              <a:spLocks noChangeArrowheads="1"/>
            </p:cNvSpPr>
            <p:nvPr/>
          </p:nvSpPr>
          <p:spPr bwMode="auto">
            <a:xfrm>
              <a:off x="13525288" y="12143356"/>
              <a:ext cx="478130" cy="391721"/>
            </a:xfrm>
            <a:custGeom>
              <a:avLst/>
              <a:gdLst>
                <a:gd name="T0" fmla="*/ 709 w 733"/>
                <a:gd name="T1" fmla="*/ 352 h 600"/>
                <a:gd name="T2" fmla="*/ 709 w 733"/>
                <a:gd name="T3" fmla="*/ 352 h 600"/>
                <a:gd name="T4" fmla="*/ 721 w 733"/>
                <a:gd name="T5" fmla="*/ 518 h 600"/>
                <a:gd name="T6" fmla="*/ 721 w 733"/>
                <a:gd name="T7" fmla="*/ 518 h 600"/>
                <a:gd name="T8" fmla="*/ 544 w 733"/>
                <a:gd name="T9" fmla="*/ 587 h 600"/>
                <a:gd name="T10" fmla="*/ 544 w 733"/>
                <a:gd name="T11" fmla="*/ 587 h 600"/>
                <a:gd name="T12" fmla="*/ 98 w 733"/>
                <a:gd name="T13" fmla="*/ 290 h 600"/>
                <a:gd name="T14" fmla="*/ 98 w 733"/>
                <a:gd name="T15" fmla="*/ 290 h 600"/>
                <a:gd name="T16" fmla="*/ 647 w 733"/>
                <a:gd name="T17" fmla="*/ 312 h 600"/>
                <a:gd name="T18" fmla="*/ 709 w 733"/>
                <a:gd name="T19" fmla="*/ 3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600">
                  <a:moveTo>
                    <a:pt x="709" y="352"/>
                  </a:moveTo>
                  <a:lnTo>
                    <a:pt x="709" y="352"/>
                  </a:lnTo>
                  <a:cubicBezTo>
                    <a:pt x="709" y="352"/>
                    <a:pt x="732" y="493"/>
                    <a:pt x="721" y="518"/>
                  </a:cubicBezTo>
                  <a:lnTo>
                    <a:pt x="721" y="518"/>
                  </a:lnTo>
                  <a:cubicBezTo>
                    <a:pt x="709" y="544"/>
                    <a:pt x="643" y="599"/>
                    <a:pt x="544" y="587"/>
                  </a:cubicBezTo>
                  <a:lnTo>
                    <a:pt x="544" y="587"/>
                  </a:lnTo>
                  <a:cubicBezTo>
                    <a:pt x="445" y="575"/>
                    <a:pt x="161" y="477"/>
                    <a:pt x="98" y="290"/>
                  </a:cubicBezTo>
                  <a:lnTo>
                    <a:pt x="98" y="290"/>
                  </a:lnTo>
                  <a:cubicBezTo>
                    <a:pt x="0" y="0"/>
                    <a:pt x="647" y="312"/>
                    <a:pt x="647" y="312"/>
                  </a:cubicBezTo>
                  <a:lnTo>
                    <a:pt x="709" y="352"/>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28" name="Freeform 523">
              <a:extLst>
                <a:ext uri="{FF2B5EF4-FFF2-40B4-BE49-F238E27FC236}">
                  <a16:creationId xmlns="" xmlns:a14="http://schemas.microsoft.com/office/drawing/2010/main" xmlns:p14="http://schemas.microsoft.com/office/powerpoint/2010/main" xmlns:a16="http://schemas.microsoft.com/office/drawing/2014/main" id="{0DA1B208-69D3-4057-9297-01C8F191A150}"/>
                </a:ext>
              </a:extLst>
            </p:cNvPr>
            <p:cNvSpPr>
              <a:spLocks noChangeArrowheads="1"/>
            </p:cNvSpPr>
            <p:nvPr/>
          </p:nvSpPr>
          <p:spPr bwMode="auto">
            <a:xfrm>
              <a:off x="13793154" y="10821298"/>
              <a:ext cx="625027" cy="1624491"/>
            </a:xfrm>
            <a:custGeom>
              <a:avLst/>
              <a:gdLst>
                <a:gd name="T0" fmla="*/ 23 w 955"/>
                <a:gd name="T1" fmla="*/ 130 h 2485"/>
                <a:gd name="T2" fmla="*/ 0 w 955"/>
                <a:gd name="T3" fmla="*/ 2323 h 2485"/>
                <a:gd name="T4" fmla="*/ 0 w 955"/>
                <a:gd name="T5" fmla="*/ 2323 h 2485"/>
                <a:gd name="T6" fmla="*/ 120 w 955"/>
                <a:gd name="T7" fmla="*/ 2476 h 2485"/>
                <a:gd name="T8" fmla="*/ 120 w 955"/>
                <a:gd name="T9" fmla="*/ 2476 h 2485"/>
                <a:gd name="T10" fmla="*/ 147 w 955"/>
                <a:gd name="T11" fmla="*/ 2478 h 2485"/>
                <a:gd name="T12" fmla="*/ 147 w 955"/>
                <a:gd name="T13" fmla="*/ 2478 h 2485"/>
                <a:gd name="T14" fmla="*/ 277 w 955"/>
                <a:gd name="T15" fmla="*/ 2425 h 2485"/>
                <a:gd name="T16" fmla="*/ 277 w 955"/>
                <a:gd name="T17" fmla="*/ 2425 h 2485"/>
                <a:gd name="T18" fmla="*/ 307 w 955"/>
                <a:gd name="T19" fmla="*/ 2336 h 2485"/>
                <a:gd name="T20" fmla="*/ 334 w 955"/>
                <a:gd name="T21" fmla="*/ 1400 h 2485"/>
                <a:gd name="T22" fmla="*/ 474 w 955"/>
                <a:gd name="T23" fmla="*/ 563 h 2485"/>
                <a:gd name="T24" fmla="*/ 668 w 955"/>
                <a:gd name="T25" fmla="*/ 2044 h 2485"/>
                <a:gd name="T26" fmla="*/ 668 w 955"/>
                <a:gd name="T27" fmla="*/ 2044 h 2485"/>
                <a:gd name="T28" fmla="*/ 721 w 955"/>
                <a:gd name="T29" fmla="*/ 2142 h 2485"/>
                <a:gd name="T30" fmla="*/ 721 w 955"/>
                <a:gd name="T31" fmla="*/ 2142 h 2485"/>
                <a:gd name="T32" fmla="*/ 808 w 955"/>
                <a:gd name="T33" fmla="*/ 2166 h 2485"/>
                <a:gd name="T34" fmla="*/ 808 w 955"/>
                <a:gd name="T35" fmla="*/ 2166 h 2485"/>
                <a:gd name="T36" fmla="*/ 926 w 955"/>
                <a:gd name="T37" fmla="*/ 2108 h 2485"/>
                <a:gd name="T38" fmla="*/ 926 w 955"/>
                <a:gd name="T39" fmla="*/ 2108 h 2485"/>
                <a:gd name="T40" fmla="*/ 954 w 955"/>
                <a:gd name="T41" fmla="*/ 2029 h 2485"/>
                <a:gd name="T42" fmla="*/ 877 w 955"/>
                <a:gd name="T43" fmla="*/ 1137 h 2485"/>
                <a:gd name="T44" fmla="*/ 849 w 955"/>
                <a:gd name="T45" fmla="*/ 0 h 2485"/>
                <a:gd name="T46" fmla="*/ 23 w 955"/>
                <a:gd name="T47" fmla="*/ 13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5" h="2485">
                  <a:moveTo>
                    <a:pt x="23" y="130"/>
                  </a:moveTo>
                  <a:lnTo>
                    <a:pt x="0" y="2323"/>
                  </a:lnTo>
                  <a:lnTo>
                    <a:pt x="0" y="2323"/>
                  </a:lnTo>
                  <a:cubicBezTo>
                    <a:pt x="3" y="2400"/>
                    <a:pt x="53" y="2464"/>
                    <a:pt x="120" y="2476"/>
                  </a:cubicBezTo>
                  <a:lnTo>
                    <a:pt x="120" y="2476"/>
                  </a:lnTo>
                  <a:cubicBezTo>
                    <a:pt x="128" y="2477"/>
                    <a:pt x="137" y="2478"/>
                    <a:pt x="147" y="2478"/>
                  </a:cubicBezTo>
                  <a:lnTo>
                    <a:pt x="147" y="2478"/>
                  </a:lnTo>
                  <a:cubicBezTo>
                    <a:pt x="215" y="2484"/>
                    <a:pt x="254" y="2456"/>
                    <a:pt x="277" y="2425"/>
                  </a:cubicBezTo>
                  <a:lnTo>
                    <a:pt x="277" y="2425"/>
                  </a:lnTo>
                  <a:cubicBezTo>
                    <a:pt x="295" y="2400"/>
                    <a:pt x="305" y="2369"/>
                    <a:pt x="307" y="2336"/>
                  </a:cubicBezTo>
                  <a:lnTo>
                    <a:pt x="334" y="1400"/>
                  </a:lnTo>
                  <a:lnTo>
                    <a:pt x="474" y="563"/>
                  </a:lnTo>
                  <a:lnTo>
                    <a:pt x="668" y="2044"/>
                  </a:lnTo>
                  <a:lnTo>
                    <a:pt x="668" y="2044"/>
                  </a:lnTo>
                  <a:cubicBezTo>
                    <a:pt x="671" y="2084"/>
                    <a:pt x="690" y="2121"/>
                    <a:pt x="721" y="2142"/>
                  </a:cubicBezTo>
                  <a:lnTo>
                    <a:pt x="721" y="2142"/>
                  </a:lnTo>
                  <a:cubicBezTo>
                    <a:pt x="742" y="2156"/>
                    <a:pt x="771" y="2167"/>
                    <a:pt x="808" y="2166"/>
                  </a:cubicBezTo>
                  <a:lnTo>
                    <a:pt x="808" y="2166"/>
                  </a:lnTo>
                  <a:cubicBezTo>
                    <a:pt x="864" y="2164"/>
                    <a:pt x="903" y="2134"/>
                    <a:pt x="926" y="2108"/>
                  </a:cubicBezTo>
                  <a:lnTo>
                    <a:pt x="926" y="2108"/>
                  </a:lnTo>
                  <a:cubicBezTo>
                    <a:pt x="945" y="2087"/>
                    <a:pt x="954" y="2059"/>
                    <a:pt x="954" y="2029"/>
                  </a:cubicBezTo>
                  <a:lnTo>
                    <a:pt x="877" y="1137"/>
                  </a:lnTo>
                  <a:lnTo>
                    <a:pt x="849" y="0"/>
                  </a:lnTo>
                  <a:lnTo>
                    <a:pt x="23" y="130"/>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29" name="Freeform 524">
              <a:extLst>
                <a:ext uri="{FF2B5EF4-FFF2-40B4-BE49-F238E27FC236}">
                  <a16:creationId xmlns="" xmlns:a14="http://schemas.microsoft.com/office/drawing/2010/main" xmlns:p14="http://schemas.microsoft.com/office/powerpoint/2010/main" xmlns:a16="http://schemas.microsoft.com/office/drawing/2014/main" id="{27FB9499-5999-4054-89F4-E01024EAFC04}"/>
                </a:ext>
              </a:extLst>
            </p:cNvPr>
            <p:cNvSpPr>
              <a:spLocks noChangeArrowheads="1"/>
            </p:cNvSpPr>
            <p:nvPr/>
          </p:nvSpPr>
          <p:spPr bwMode="auto">
            <a:xfrm>
              <a:off x="13879563" y="9623093"/>
              <a:ext cx="138255" cy="201621"/>
            </a:xfrm>
            <a:custGeom>
              <a:avLst/>
              <a:gdLst>
                <a:gd name="T0" fmla="*/ 175 w 211"/>
                <a:gd name="T1" fmla="*/ 0 h 307"/>
                <a:gd name="T2" fmla="*/ 209 w 211"/>
                <a:gd name="T3" fmla="*/ 200 h 307"/>
                <a:gd name="T4" fmla="*/ 209 w 211"/>
                <a:gd name="T5" fmla="*/ 200 h 307"/>
                <a:gd name="T6" fmla="*/ 135 w 211"/>
                <a:gd name="T7" fmla="*/ 288 h 307"/>
                <a:gd name="T8" fmla="*/ 135 w 211"/>
                <a:gd name="T9" fmla="*/ 288 h 307"/>
                <a:gd name="T10" fmla="*/ 35 w 211"/>
                <a:gd name="T11" fmla="*/ 257 h 307"/>
                <a:gd name="T12" fmla="*/ 0 w 211"/>
                <a:gd name="T13" fmla="*/ 32 h 307"/>
                <a:gd name="T14" fmla="*/ 175 w 211"/>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7">
                  <a:moveTo>
                    <a:pt x="175" y="0"/>
                  </a:moveTo>
                  <a:lnTo>
                    <a:pt x="209" y="200"/>
                  </a:lnTo>
                  <a:lnTo>
                    <a:pt x="209" y="200"/>
                  </a:lnTo>
                  <a:cubicBezTo>
                    <a:pt x="209" y="200"/>
                    <a:pt x="210" y="269"/>
                    <a:pt x="135" y="288"/>
                  </a:cubicBezTo>
                  <a:lnTo>
                    <a:pt x="135" y="288"/>
                  </a:lnTo>
                  <a:cubicBezTo>
                    <a:pt x="58" y="306"/>
                    <a:pt x="35" y="257"/>
                    <a:pt x="35" y="257"/>
                  </a:cubicBezTo>
                  <a:lnTo>
                    <a:pt x="0" y="32"/>
                  </a:lnTo>
                  <a:lnTo>
                    <a:pt x="175"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30" name="Freeform 525">
              <a:extLst>
                <a:ext uri="{FF2B5EF4-FFF2-40B4-BE49-F238E27FC236}">
                  <a16:creationId xmlns="" xmlns:a14="http://schemas.microsoft.com/office/drawing/2010/main" xmlns:p14="http://schemas.microsoft.com/office/powerpoint/2010/main" xmlns:a16="http://schemas.microsoft.com/office/drawing/2014/main" id="{7E005F8B-7405-4AFC-8A2F-EA4D4B18D731}"/>
                </a:ext>
              </a:extLst>
            </p:cNvPr>
            <p:cNvSpPr>
              <a:spLocks noChangeArrowheads="1"/>
            </p:cNvSpPr>
            <p:nvPr/>
          </p:nvSpPr>
          <p:spPr bwMode="auto">
            <a:xfrm>
              <a:off x="13637618" y="9271695"/>
              <a:ext cx="449327" cy="449327"/>
            </a:xfrm>
            <a:custGeom>
              <a:avLst/>
              <a:gdLst>
                <a:gd name="T0" fmla="*/ 139 w 686"/>
                <a:gd name="T1" fmla="*/ 548 h 687"/>
                <a:gd name="T2" fmla="*/ 139 w 686"/>
                <a:gd name="T3" fmla="*/ 548 h 687"/>
                <a:gd name="T4" fmla="*/ 573 w 686"/>
                <a:gd name="T5" fmla="*/ 572 h 687"/>
                <a:gd name="T6" fmla="*/ 573 w 686"/>
                <a:gd name="T7" fmla="*/ 572 h 687"/>
                <a:gd name="T8" fmla="*/ 546 w 686"/>
                <a:gd name="T9" fmla="*/ 137 h 687"/>
                <a:gd name="T10" fmla="*/ 546 w 686"/>
                <a:gd name="T11" fmla="*/ 137 h 687"/>
                <a:gd name="T12" fmla="*/ 113 w 686"/>
                <a:gd name="T13" fmla="*/ 113 h 687"/>
                <a:gd name="T14" fmla="*/ 113 w 686"/>
                <a:gd name="T15" fmla="*/ 113 h 687"/>
                <a:gd name="T16" fmla="*/ 139 w 686"/>
                <a:gd name="T17" fmla="*/ 54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687">
                  <a:moveTo>
                    <a:pt x="139" y="548"/>
                  </a:moveTo>
                  <a:lnTo>
                    <a:pt x="139" y="548"/>
                  </a:lnTo>
                  <a:cubicBezTo>
                    <a:pt x="266" y="675"/>
                    <a:pt x="461" y="686"/>
                    <a:pt x="573" y="572"/>
                  </a:cubicBezTo>
                  <a:lnTo>
                    <a:pt x="573" y="572"/>
                  </a:lnTo>
                  <a:cubicBezTo>
                    <a:pt x="685" y="458"/>
                    <a:pt x="673" y="263"/>
                    <a:pt x="546" y="137"/>
                  </a:cubicBezTo>
                  <a:lnTo>
                    <a:pt x="546" y="137"/>
                  </a:lnTo>
                  <a:cubicBezTo>
                    <a:pt x="419" y="10"/>
                    <a:pt x="225" y="0"/>
                    <a:pt x="113" y="113"/>
                  </a:cubicBezTo>
                  <a:lnTo>
                    <a:pt x="113" y="113"/>
                  </a:lnTo>
                  <a:cubicBezTo>
                    <a:pt x="0" y="227"/>
                    <a:pt x="12" y="422"/>
                    <a:pt x="139" y="548"/>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31" name="Freeform 527">
              <a:extLst>
                <a:ext uri="{FF2B5EF4-FFF2-40B4-BE49-F238E27FC236}">
                  <a16:creationId xmlns="" xmlns:a14="http://schemas.microsoft.com/office/drawing/2010/main" xmlns:p14="http://schemas.microsoft.com/office/powerpoint/2010/main" xmlns:a16="http://schemas.microsoft.com/office/drawing/2014/main" id="{C205A3F4-F238-4032-A4A2-30F9BED2C941}"/>
                </a:ext>
              </a:extLst>
            </p:cNvPr>
            <p:cNvSpPr>
              <a:spLocks noChangeArrowheads="1"/>
            </p:cNvSpPr>
            <p:nvPr/>
          </p:nvSpPr>
          <p:spPr bwMode="auto">
            <a:xfrm>
              <a:off x="14101348" y="11189977"/>
              <a:ext cx="172818" cy="1036909"/>
            </a:xfrm>
            <a:custGeom>
              <a:avLst/>
              <a:gdLst>
                <a:gd name="T0" fmla="*/ 0 w 264"/>
                <a:gd name="T1" fmla="*/ 0 h 1589"/>
                <a:gd name="T2" fmla="*/ 194 w 264"/>
                <a:gd name="T3" fmla="*/ 1481 h 1589"/>
                <a:gd name="T4" fmla="*/ 194 w 264"/>
                <a:gd name="T5" fmla="*/ 1481 h 1589"/>
                <a:gd name="T6" fmla="*/ 247 w 264"/>
                <a:gd name="T7" fmla="*/ 1579 h 1589"/>
                <a:gd name="T8" fmla="*/ 247 w 264"/>
                <a:gd name="T9" fmla="*/ 1579 h 1589"/>
                <a:gd name="T10" fmla="*/ 263 w 264"/>
                <a:gd name="T11" fmla="*/ 1588 h 1589"/>
                <a:gd name="T12" fmla="*/ 263 w 264"/>
                <a:gd name="T13" fmla="*/ 1588 h 1589"/>
                <a:gd name="T14" fmla="*/ 84 w 264"/>
                <a:gd name="T15" fmla="*/ 176 h 1589"/>
                <a:gd name="T16" fmla="*/ 84 w 264"/>
                <a:gd name="T17" fmla="*/ 176 h 1589"/>
                <a:gd name="T18" fmla="*/ 0 w 264"/>
                <a:gd name="T19"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589">
                  <a:moveTo>
                    <a:pt x="0" y="0"/>
                  </a:moveTo>
                  <a:lnTo>
                    <a:pt x="194" y="1481"/>
                  </a:lnTo>
                  <a:lnTo>
                    <a:pt x="194" y="1481"/>
                  </a:lnTo>
                  <a:cubicBezTo>
                    <a:pt x="197" y="1521"/>
                    <a:pt x="216" y="1558"/>
                    <a:pt x="247" y="1579"/>
                  </a:cubicBezTo>
                  <a:lnTo>
                    <a:pt x="247" y="1579"/>
                  </a:lnTo>
                  <a:cubicBezTo>
                    <a:pt x="252" y="1582"/>
                    <a:pt x="257" y="1586"/>
                    <a:pt x="263" y="1588"/>
                  </a:cubicBezTo>
                  <a:lnTo>
                    <a:pt x="263" y="1588"/>
                  </a:lnTo>
                  <a:cubicBezTo>
                    <a:pt x="223" y="1558"/>
                    <a:pt x="106" y="314"/>
                    <a:pt x="84" y="176"/>
                  </a:cubicBezTo>
                  <a:lnTo>
                    <a:pt x="84" y="176"/>
                  </a:lnTo>
                  <a:cubicBezTo>
                    <a:pt x="63" y="38"/>
                    <a:pt x="0" y="0"/>
                    <a:pt x="0" y="0"/>
                  </a:cubicBez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32" name="Freeform 226">
              <a:extLst>
                <a:ext uri="{FF2B5EF4-FFF2-40B4-BE49-F238E27FC236}">
                  <a16:creationId xmlns="" xmlns:a14="http://schemas.microsoft.com/office/drawing/2010/main" xmlns:p14="http://schemas.microsoft.com/office/powerpoint/2010/main" xmlns:a16="http://schemas.microsoft.com/office/drawing/2014/main" id="{879BCD71-6E1C-4CB1-879E-0642E1D11EEA}"/>
                </a:ext>
              </a:extLst>
            </p:cNvPr>
            <p:cNvSpPr>
              <a:spLocks noChangeArrowheads="1"/>
            </p:cNvSpPr>
            <p:nvPr/>
          </p:nvSpPr>
          <p:spPr bwMode="auto">
            <a:xfrm>
              <a:off x="14214232" y="8938991"/>
              <a:ext cx="246501" cy="571115"/>
            </a:xfrm>
            <a:custGeom>
              <a:avLst/>
              <a:gdLst>
                <a:gd name="connsiteX0" fmla="*/ 71845 w 246501"/>
                <a:gd name="connsiteY0" fmla="*/ 494 h 571115"/>
                <a:gd name="connsiteX1" fmla="*/ 91960 w 246501"/>
                <a:gd name="connsiteY1" fmla="*/ 12581 h 571115"/>
                <a:gd name="connsiteX2" fmla="*/ 104338 w 246501"/>
                <a:gd name="connsiteY2" fmla="*/ 27507 h 571115"/>
                <a:gd name="connsiteX3" fmla="*/ 148640 w 246501"/>
                <a:gd name="connsiteY3" fmla="*/ 100191 h 571115"/>
                <a:gd name="connsiteX4" fmla="*/ 161670 w 246501"/>
                <a:gd name="connsiteY4" fmla="*/ 143671 h 571115"/>
                <a:gd name="connsiteX5" fmla="*/ 162974 w 246501"/>
                <a:gd name="connsiteY5" fmla="*/ 187151 h 571115"/>
                <a:gd name="connsiteX6" fmla="*/ 162657 w 246501"/>
                <a:gd name="connsiteY6" fmla="*/ 187238 h 571115"/>
                <a:gd name="connsiteX7" fmla="*/ 246501 w 246501"/>
                <a:gd name="connsiteY7" fmla="*/ 571115 h 571115"/>
                <a:gd name="connsiteX8" fmla="*/ 119940 w 246501"/>
                <a:gd name="connsiteY8" fmla="*/ 506242 h 571115"/>
                <a:gd name="connsiteX9" fmla="*/ 95906 w 246501"/>
                <a:gd name="connsiteY9" fmla="*/ 203545 h 571115"/>
                <a:gd name="connsiteX10" fmla="*/ 54173 w 246501"/>
                <a:gd name="connsiteY10" fmla="*/ 144969 h 571115"/>
                <a:gd name="connsiteX11" fmla="*/ 6614 w 246501"/>
                <a:gd name="connsiteY11" fmla="*/ 125500 h 571115"/>
                <a:gd name="connsiteX12" fmla="*/ 98 w 246501"/>
                <a:gd name="connsiteY12" fmla="*/ 114468 h 571115"/>
                <a:gd name="connsiteX13" fmla="*/ 12477 w 246501"/>
                <a:gd name="connsiteY13" fmla="*/ 106031 h 571115"/>
                <a:gd name="connsiteX14" fmla="*/ 41143 w 246501"/>
                <a:gd name="connsiteY14" fmla="*/ 111872 h 571115"/>
                <a:gd name="connsiteX15" fmla="*/ 18340 w 246501"/>
                <a:gd name="connsiteY15" fmla="*/ 49572 h 571115"/>
                <a:gd name="connsiteX16" fmla="*/ 37886 w 246501"/>
                <a:gd name="connsiteY16" fmla="*/ 11932 h 571115"/>
                <a:gd name="connsiteX17" fmla="*/ 48310 w 246501"/>
                <a:gd name="connsiteY17" fmla="*/ 5442 h 571115"/>
                <a:gd name="connsiteX18" fmla="*/ 71845 w 246501"/>
                <a:gd name="connsiteY18" fmla="*/ 494 h 57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501" h="571115">
                  <a:moveTo>
                    <a:pt x="71845" y="494"/>
                  </a:moveTo>
                  <a:cubicBezTo>
                    <a:pt x="79745" y="1873"/>
                    <a:pt x="87074" y="6092"/>
                    <a:pt x="91960" y="12581"/>
                  </a:cubicBezTo>
                  <a:lnTo>
                    <a:pt x="104338" y="27507"/>
                  </a:lnTo>
                  <a:lnTo>
                    <a:pt x="148640" y="100191"/>
                  </a:lnTo>
                  <a:cubicBezTo>
                    <a:pt x="156458" y="113170"/>
                    <a:pt x="160368" y="128096"/>
                    <a:pt x="161670" y="143671"/>
                  </a:cubicBezTo>
                  <a:lnTo>
                    <a:pt x="162974" y="187151"/>
                  </a:lnTo>
                  <a:lnTo>
                    <a:pt x="162657" y="187238"/>
                  </a:lnTo>
                  <a:lnTo>
                    <a:pt x="246501" y="571115"/>
                  </a:lnTo>
                  <a:lnTo>
                    <a:pt x="119940" y="506242"/>
                  </a:lnTo>
                  <a:lnTo>
                    <a:pt x="95906" y="203545"/>
                  </a:lnTo>
                  <a:lnTo>
                    <a:pt x="54173" y="144969"/>
                  </a:lnTo>
                  <a:lnTo>
                    <a:pt x="6614" y="125500"/>
                  </a:lnTo>
                  <a:cubicBezTo>
                    <a:pt x="2053" y="123553"/>
                    <a:pt x="-553" y="119010"/>
                    <a:pt x="98" y="114468"/>
                  </a:cubicBezTo>
                  <a:cubicBezTo>
                    <a:pt x="1402" y="108627"/>
                    <a:pt x="6614" y="105382"/>
                    <a:pt x="12477" y="106031"/>
                  </a:cubicBezTo>
                  <a:lnTo>
                    <a:pt x="41143" y="111872"/>
                  </a:lnTo>
                  <a:lnTo>
                    <a:pt x="18340" y="49572"/>
                  </a:lnTo>
                  <a:cubicBezTo>
                    <a:pt x="17038" y="34646"/>
                    <a:pt x="24856" y="19720"/>
                    <a:pt x="37886" y="11932"/>
                  </a:cubicBezTo>
                  <a:lnTo>
                    <a:pt x="48310" y="5442"/>
                  </a:lnTo>
                  <a:cubicBezTo>
                    <a:pt x="55476" y="575"/>
                    <a:pt x="63946" y="-885"/>
                    <a:pt x="71845" y="494"/>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Lato Light" panose="020F0502020204030203" pitchFamily="34" charset="0"/>
              </a:endParaRPr>
            </a:p>
          </p:txBody>
        </p:sp>
        <p:sp>
          <p:nvSpPr>
            <p:cNvPr id="233" name="Freeform 227">
              <a:extLst>
                <a:ext uri="{FF2B5EF4-FFF2-40B4-BE49-F238E27FC236}">
                  <a16:creationId xmlns="" xmlns:a14="http://schemas.microsoft.com/office/drawing/2010/main" xmlns:p14="http://schemas.microsoft.com/office/powerpoint/2010/main" xmlns:a16="http://schemas.microsoft.com/office/drawing/2014/main" id="{177EC1A7-572B-4A29-8613-2230A22D4705}"/>
                </a:ext>
              </a:extLst>
            </p:cNvPr>
            <p:cNvSpPr>
              <a:spLocks noChangeArrowheads="1"/>
            </p:cNvSpPr>
            <p:nvPr/>
          </p:nvSpPr>
          <p:spPr bwMode="auto">
            <a:xfrm>
              <a:off x="13322590" y="9416925"/>
              <a:ext cx="1140795" cy="1645016"/>
            </a:xfrm>
            <a:custGeom>
              <a:avLst/>
              <a:gdLst>
                <a:gd name="connsiteX0" fmla="*/ 1026797 w 1140795"/>
                <a:gd name="connsiteY0" fmla="*/ 94 h 1645016"/>
                <a:gd name="connsiteX1" fmla="*/ 1132398 w 1140795"/>
                <a:gd name="connsiteY1" fmla="*/ 42621 h 1645016"/>
                <a:gd name="connsiteX2" fmla="*/ 1060263 w 1140795"/>
                <a:gd name="connsiteY2" fmla="*/ 456091 h 1645016"/>
                <a:gd name="connsiteX3" fmla="*/ 1014028 w 1140795"/>
                <a:gd name="connsiteY3" fmla="*/ 550307 h 1645016"/>
                <a:gd name="connsiteX4" fmla="*/ 1023212 w 1140795"/>
                <a:gd name="connsiteY4" fmla="*/ 594010 h 1645016"/>
                <a:gd name="connsiteX5" fmla="*/ 1031214 w 1140795"/>
                <a:gd name="connsiteY5" fmla="*/ 1402810 h 1645016"/>
                <a:gd name="connsiteX6" fmla="*/ 838911 w 1140795"/>
                <a:gd name="connsiteY6" fmla="*/ 1592132 h 1645016"/>
                <a:gd name="connsiteX7" fmla="*/ 652495 w 1140795"/>
                <a:gd name="connsiteY7" fmla="*/ 1645011 h 1645016"/>
                <a:gd name="connsiteX8" fmla="*/ 467386 w 1140795"/>
                <a:gd name="connsiteY8" fmla="*/ 1503346 h 1645016"/>
                <a:gd name="connsiteX9" fmla="*/ 464361 w 1140795"/>
                <a:gd name="connsiteY9" fmla="*/ 957741 h 1645016"/>
                <a:gd name="connsiteX10" fmla="*/ 451401 w 1140795"/>
                <a:gd name="connsiteY10" fmla="*/ 788376 h 1645016"/>
                <a:gd name="connsiteX11" fmla="*/ 434057 w 1140795"/>
                <a:gd name="connsiteY11" fmla="*/ 765087 h 1645016"/>
                <a:gd name="connsiteX12" fmla="*/ 3943 w 1140795"/>
                <a:gd name="connsiteY12" fmla="*/ 396658 h 1645016"/>
                <a:gd name="connsiteX13" fmla="*/ 37950 w 1140795"/>
                <a:gd name="connsiteY13" fmla="*/ 264771 h 1645016"/>
                <a:gd name="connsiteX14" fmla="*/ 65008 w 1140795"/>
                <a:gd name="connsiteY14" fmla="*/ 253019 h 1645016"/>
                <a:gd name="connsiteX15" fmla="*/ 91576 w 1140795"/>
                <a:gd name="connsiteY15" fmla="*/ 270647 h 1645016"/>
                <a:gd name="connsiteX16" fmla="*/ 414182 w 1140795"/>
                <a:gd name="connsiteY16" fmla="*/ 467145 h 1645016"/>
                <a:gd name="connsiteX17" fmla="*/ 421609 w 1140795"/>
                <a:gd name="connsiteY17" fmla="*/ 466085 h 1645016"/>
                <a:gd name="connsiteX18" fmla="*/ 421600 w 1140795"/>
                <a:gd name="connsiteY18" fmla="*/ 465994 h 1645016"/>
                <a:gd name="connsiteX19" fmla="*/ 664922 w 1140795"/>
                <a:gd name="connsiteY19" fmla="*/ 341303 h 1645016"/>
                <a:gd name="connsiteX20" fmla="*/ 828893 w 1140795"/>
                <a:gd name="connsiteY20" fmla="*/ 282688 h 1645016"/>
                <a:gd name="connsiteX21" fmla="*/ 867195 w 1140795"/>
                <a:gd name="connsiteY21" fmla="*/ 285414 h 1645016"/>
                <a:gd name="connsiteX22" fmla="*/ 879070 w 1140795"/>
                <a:gd name="connsiteY22" fmla="*/ 282411 h 1645016"/>
                <a:gd name="connsiteX23" fmla="*/ 979212 w 1140795"/>
                <a:gd name="connsiteY23" fmla="*/ 166933 h 1645016"/>
                <a:gd name="connsiteX24" fmla="*/ 994856 w 1140795"/>
                <a:gd name="connsiteY24" fmla="*/ 27573 h 1645016"/>
                <a:gd name="connsiteX25" fmla="*/ 1026797 w 1140795"/>
                <a:gd name="connsiteY25" fmla="*/ 94 h 164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795" h="1645016">
                  <a:moveTo>
                    <a:pt x="1026797" y="94"/>
                  </a:moveTo>
                  <a:cubicBezTo>
                    <a:pt x="1065257" y="5328"/>
                    <a:pt x="1124576" y="16450"/>
                    <a:pt x="1132398" y="42621"/>
                  </a:cubicBezTo>
                  <a:cubicBezTo>
                    <a:pt x="1142664" y="76398"/>
                    <a:pt x="1161415" y="224887"/>
                    <a:pt x="1060263" y="456091"/>
                  </a:cubicBezTo>
                  <a:lnTo>
                    <a:pt x="1014028" y="550307"/>
                  </a:lnTo>
                  <a:lnTo>
                    <a:pt x="1023212" y="594010"/>
                  </a:lnTo>
                  <a:cubicBezTo>
                    <a:pt x="1072054" y="901066"/>
                    <a:pt x="1060649" y="1331325"/>
                    <a:pt x="1031214" y="1402810"/>
                  </a:cubicBezTo>
                  <a:cubicBezTo>
                    <a:pt x="994585" y="1490290"/>
                    <a:pt x="903012" y="1555573"/>
                    <a:pt x="838911" y="1592132"/>
                  </a:cubicBezTo>
                  <a:cubicBezTo>
                    <a:pt x="782005" y="1624774"/>
                    <a:pt x="717904" y="1645011"/>
                    <a:pt x="652495" y="1645011"/>
                  </a:cubicBezTo>
                  <a:cubicBezTo>
                    <a:pt x="587085" y="1645664"/>
                    <a:pt x="462808" y="1587562"/>
                    <a:pt x="467386" y="1503346"/>
                  </a:cubicBezTo>
                  <a:cubicBezTo>
                    <a:pt x="477852" y="1308149"/>
                    <a:pt x="474418" y="1128457"/>
                    <a:pt x="464361" y="957741"/>
                  </a:cubicBezTo>
                  <a:lnTo>
                    <a:pt x="451401" y="788376"/>
                  </a:lnTo>
                  <a:lnTo>
                    <a:pt x="434057" y="765087"/>
                  </a:lnTo>
                  <a:cubicBezTo>
                    <a:pt x="327112" y="662523"/>
                    <a:pt x="58877" y="598324"/>
                    <a:pt x="3943" y="396658"/>
                  </a:cubicBezTo>
                  <a:cubicBezTo>
                    <a:pt x="-10445" y="344426"/>
                    <a:pt x="17676" y="296111"/>
                    <a:pt x="37950" y="264771"/>
                  </a:cubicBezTo>
                  <a:cubicBezTo>
                    <a:pt x="44163" y="255631"/>
                    <a:pt x="54626" y="251877"/>
                    <a:pt x="65008" y="253019"/>
                  </a:cubicBezTo>
                  <a:cubicBezTo>
                    <a:pt x="75390" y="254162"/>
                    <a:pt x="85690" y="260201"/>
                    <a:pt x="91576" y="270647"/>
                  </a:cubicBezTo>
                  <a:cubicBezTo>
                    <a:pt x="204307" y="476884"/>
                    <a:pt x="373616" y="471671"/>
                    <a:pt x="414182" y="467145"/>
                  </a:cubicBezTo>
                  <a:lnTo>
                    <a:pt x="421609" y="466085"/>
                  </a:lnTo>
                  <a:lnTo>
                    <a:pt x="421600" y="465994"/>
                  </a:lnTo>
                  <a:cubicBezTo>
                    <a:pt x="421600" y="465994"/>
                    <a:pt x="461500" y="422907"/>
                    <a:pt x="664922" y="341303"/>
                  </a:cubicBezTo>
                  <a:cubicBezTo>
                    <a:pt x="666966" y="340487"/>
                    <a:pt x="748983" y="287903"/>
                    <a:pt x="828893" y="282688"/>
                  </a:cubicBezTo>
                  <a:lnTo>
                    <a:pt x="867195" y="285414"/>
                  </a:lnTo>
                  <a:lnTo>
                    <a:pt x="879070" y="282411"/>
                  </a:lnTo>
                  <a:cubicBezTo>
                    <a:pt x="922011" y="268018"/>
                    <a:pt x="967804" y="236286"/>
                    <a:pt x="979212" y="166933"/>
                  </a:cubicBezTo>
                  <a:cubicBezTo>
                    <a:pt x="990945" y="94963"/>
                    <a:pt x="994856" y="52435"/>
                    <a:pt x="994856" y="27573"/>
                  </a:cubicBezTo>
                  <a:cubicBezTo>
                    <a:pt x="996160" y="11216"/>
                    <a:pt x="1009849" y="-1215"/>
                    <a:pt x="1026797" y="94"/>
                  </a:cubicBezTo>
                  <a:close/>
                </a:path>
              </a:pathLst>
            </a:custGeom>
            <a:solidFill>
              <a:schemeClr val="accent1"/>
            </a:solidFill>
            <a:ln>
              <a:noFill/>
            </a:ln>
            <a:effectLst/>
          </p:spPr>
          <p:txBody>
            <a:bodyPr wrap="square" anchor="ctr">
              <a:noAutofit/>
            </a:bodyPr>
            <a:lstStyle/>
            <a:p>
              <a:endParaRPr lang="en-GB" sz="1600" dirty="0">
                <a:latin typeface="Lato Light" panose="020F0502020204030203" pitchFamily="34" charset="0"/>
              </a:endParaRPr>
            </a:p>
          </p:txBody>
        </p:sp>
        <p:sp>
          <p:nvSpPr>
            <p:cNvPr id="234" name="Freeform 228">
              <a:extLst>
                <a:ext uri="{FF2B5EF4-FFF2-40B4-BE49-F238E27FC236}">
                  <a16:creationId xmlns="" xmlns:a14="http://schemas.microsoft.com/office/drawing/2010/main" xmlns:p14="http://schemas.microsoft.com/office/powerpoint/2010/main" xmlns:a16="http://schemas.microsoft.com/office/drawing/2014/main" id="{D6929526-E4F0-4E05-B1D0-6E35CE9E78DC}"/>
                </a:ext>
              </a:extLst>
            </p:cNvPr>
            <p:cNvSpPr>
              <a:spLocks noChangeArrowheads="1"/>
            </p:cNvSpPr>
            <p:nvPr/>
          </p:nvSpPr>
          <p:spPr bwMode="auto">
            <a:xfrm>
              <a:off x="13192387" y="9220017"/>
              <a:ext cx="211274" cy="581000"/>
            </a:xfrm>
            <a:custGeom>
              <a:avLst/>
              <a:gdLst>
                <a:gd name="connsiteX0" fmla="*/ 63623 w 211274"/>
                <a:gd name="connsiteY0" fmla="*/ 860 h 581000"/>
                <a:gd name="connsiteX1" fmla="*/ 75294 w 211274"/>
                <a:gd name="connsiteY1" fmla="*/ 3466 h 581000"/>
                <a:gd name="connsiteX2" fmla="*/ 106416 w 211274"/>
                <a:gd name="connsiteY2" fmla="*/ 32783 h 581000"/>
                <a:gd name="connsiteX3" fmla="*/ 105768 w 211274"/>
                <a:gd name="connsiteY3" fmla="*/ 99236 h 581000"/>
                <a:gd name="connsiteX4" fmla="*/ 131055 w 211274"/>
                <a:gd name="connsiteY4" fmla="*/ 84252 h 581000"/>
                <a:gd name="connsiteX5" fmla="*/ 145319 w 211274"/>
                <a:gd name="connsiteY5" fmla="*/ 87509 h 581000"/>
                <a:gd name="connsiteX6" fmla="*/ 143374 w 211274"/>
                <a:gd name="connsiteY6" fmla="*/ 100539 h 581000"/>
                <a:gd name="connsiteX7" fmla="*/ 105768 w 211274"/>
                <a:gd name="connsiteY7" fmla="*/ 134417 h 581000"/>
                <a:gd name="connsiteX8" fmla="*/ 86241 w 211274"/>
                <a:gd name="connsiteY8" fmla="*/ 203933 h 581000"/>
                <a:gd name="connsiteX9" fmla="*/ 211274 w 211274"/>
                <a:gd name="connsiteY9" fmla="*/ 475816 h 581000"/>
                <a:gd name="connsiteX10" fmla="*/ 131465 w 211274"/>
                <a:gd name="connsiteY10" fmla="*/ 581000 h 581000"/>
                <a:gd name="connsiteX11" fmla="*/ 18994 w 211274"/>
                <a:gd name="connsiteY11" fmla="*/ 211378 h 581000"/>
                <a:gd name="connsiteX12" fmla="*/ 17588 w 211274"/>
                <a:gd name="connsiteY12" fmla="*/ 211294 h 581000"/>
                <a:gd name="connsiteX13" fmla="*/ 3972 w 211274"/>
                <a:gd name="connsiteY13" fmla="*/ 169598 h 581000"/>
                <a:gd name="connsiteX14" fmla="*/ 2027 w 211274"/>
                <a:gd name="connsiteY14" fmla="*/ 123993 h 581000"/>
                <a:gd name="connsiteX15" fmla="*/ 18885 w 211274"/>
                <a:gd name="connsiteY15" fmla="*/ 40601 h 581000"/>
                <a:gd name="connsiteX16" fmla="*/ 24720 w 211274"/>
                <a:gd name="connsiteY16" fmla="*/ 23011 h 581000"/>
                <a:gd name="connsiteX17" fmla="*/ 63623 w 211274"/>
                <a:gd name="connsiteY17" fmla="*/ 860 h 5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274" h="581000">
                  <a:moveTo>
                    <a:pt x="63623" y="860"/>
                  </a:moveTo>
                  <a:lnTo>
                    <a:pt x="75294" y="3466"/>
                  </a:lnTo>
                  <a:cubicBezTo>
                    <a:pt x="90207" y="6723"/>
                    <a:pt x="101878" y="17799"/>
                    <a:pt x="106416" y="32783"/>
                  </a:cubicBezTo>
                  <a:lnTo>
                    <a:pt x="105768" y="99236"/>
                  </a:lnTo>
                  <a:lnTo>
                    <a:pt x="131055" y="84252"/>
                  </a:lnTo>
                  <a:cubicBezTo>
                    <a:pt x="135593" y="80994"/>
                    <a:pt x="142077" y="82297"/>
                    <a:pt x="145319" y="87509"/>
                  </a:cubicBezTo>
                  <a:cubicBezTo>
                    <a:pt x="147913" y="91418"/>
                    <a:pt x="147264" y="96630"/>
                    <a:pt x="143374" y="100539"/>
                  </a:cubicBezTo>
                  <a:lnTo>
                    <a:pt x="105768" y="134417"/>
                  </a:lnTo>
                  <a:lnTo>
                    <a:pt x="86241" y="203933"/>
                  </a:lnTo>
                  <a:lnTo>
                    <a:pt x="211274" y="475816"/>
                  </a:lnTo>
                  <a:lnTo>
                    <a:pt x="131465" y="581000"/>
                  </a:lnTo>
                  <a:lnTo>
                    <a:pt x="18994" y="211378"/>
                  </a:lnTo>
                  <a:lnTo>
                    <a:pt x="17588" y="211294"/>
                  </a:lnTo>
                  <a:lnTo>
                    <a:pt x="3972" y="169598"/>
                  </a:lnTo>
                  <a:cubicBezTo>
                    <a:pt x="-567" y="155265"/>
                    <a:pt x="-1215" y="139629"/>
                    <a:pt x="2027" y="123993"/>
                  </a:cubicBezTo>
                  <a:lnTo>
                    <a:pt x="18885" y="40601"/>
                  </a:lnTo>
                  <a:lnTo>
                    <a:pt x="24720" y="23011"/>
                  </a:lnTo>
                  <a:cubicBezTo>
                    <a:pt x="29907" y="6723"/>
                    <a:pt x="46765" y="-3049"/>
                    <a:pt x="63623" y="860"/>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Lato Light" panose="020F0502020204030203" pitchFamily="34" charset="0"/>
              </a:endParaRPr>
            </a:p>
          </p:txBody>
        </p:sp>
        <p:sp>
          <p:nvSpPr>
            <p:cNvPr id="235" name="Freeform 534">
              <a:extLst>
                <a:ext uri="{FF2B5EF4-FFF2-40B4-BE49-F238E27FC236}">
                  <a16:creationId xmlns="" xmlns:a14="http://schemas.microsoft.com/office/drawing/2010/main" xmlns:p14="http://schemas.microsoft.com/office/powerpoint/2010/main" xmlns:a16="http://schemas.microsoft.com/office/drawing/2014/main" id="{0D7845AB-6FF2-4D71-82D6-31267343666A}"/>
                </a:ext>
              </a:extLst>
            </p:cNvPr>
            <p:cNvSpPr>
              <a:spLocks noChangeArrowheads="1"/>
            </p:cNvSpPr>
            <p:nvPr/>
          </p:nvSpPr>
          <p:spPr bwMode="auto">
            <a:xfrm>
              <a:off x="13412955" y="9951447"/>
              <a:ext cx="561660" cy="1111797"/>
            </a:xfrm>
            <a:custGeom>
              <a:avLst/>
              <a:gdLst>
                <a:gd name="T0" fmla="*/ 654 w 862"/>
                <a:gd name="T1" fmla="*/ 321 h 1701"/>
                <a:gd name="T2" fmla="*/ 654 w 862"/>
                <a:gd name="T3" fmla="*/ 321 h 1701"/>
                <a:gd name="T4" fmla="*/ 861 w 862"/>
                <a:gd name="T5" fmla="*/ 1699 h 1701"/>
                <a:gd name="T6" fmla="*/ 861 w 862"/>
                <a:gd name="T7" fmla="*/ 1699 h 1701"/>
                <a:gd name="T8" fmla="*/ 578 w 862"/>
                <a:gd name="T9" fmla="*/ 1482 h 1701"/>
                <a:gd name="T10" fmla="*/ 578 w 862"/>
                <a:gd name="T11" fmla="*/ 1482 h 1701"/>
                <a:gd name="T12" fmla="*/ 555 w 862"/>
                <a:gd name="T13" fmla="*/ 384 h 1701"/>
                <a:gd name="T14" fmla="*/ 555 w 862"/>
                <a:gd name="T15" fmla="*/ 384 h 1701"/>
                <a:gd name="T16" fmla="*/ 0 w 862"/>
                <a:gd name="T17" fmla="*/ 0 h 1701"/>
                <a:gd name="T18" fmla="*/ 0 w 862"/>
                <a:gd name="T19" fmla="*/ 0 h 1701"/>
                <a:gd name="T20" fmla="*/ 654 w 862"/>
                <a:gd name="T21" fmla="*/ 32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701">
                  <a:moveTo>
                    <a:pt x="654" y="321"/>
                  </a:moveTo>
                  <a:lnTo>
                    <a:pt x="654" y="321"/>
                  </a:lnTo>
                  <a:cubicBezTo>
                    <a:pt x="682" y="450"/>
                    <a:pt x="603" y="1451"/>
                    <a:pt x="861" y="1699"/>
                  </a:cubicBezTo>
                  <a:lnTo>
                    <a:pt x="861" y="1699"/>
                  </a:lnTo>
                  <a:cubicBezTo>
                    <a:pt x="761" y="1700"/>
                    <a:pt x="571" y="1611"/>
                    <a:pt x="578" y="1482"/>
                  </a:cubicBezTo>
                  <a:lnTo>
                    <a:pt x="578" y="1482"/>
                  </a:lnTo>
                  <a:cubicBezTo>
                    <a:pt x="599" y="1081"/>
                    <a:pt x="582" y="723"/>
                    <a:pt x="555" y="384"/>
                  </a:cubicBezTo>
                  <a:lnTo>
                    <a:pt x="555" y="384"/>
                  </a:lnTo>
                  <a:cubicBezTo>
                    <a:pt x="453" y="252"/>
                    <a:pt x="175" y="169"/>
                    <a:pt x="0" y="0"/>
                  </a:cubicBezTo>
                  <a:lnTo>
                    <a:pt x="0" y="0"/>
                  </a:lnTo>
                  <a:cubicBezTo>
                    <a:pt x="13" y="5"/>
                    <a:pt x="626" y="193"/>
                    <a:pt x="654" y="321"/>
                  </a:cubicBez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36" name="Freeform 535">
              <a:extLst>
                <a:ext uri="{FF2B5EF4-FFF2-40B4-BE49-F238E27FC236}">
                  <a16:creationId xmlns="" xmlns:a14="http://schemas.microsoft.com/office/drawing/2010/main" xmlns:p14="http://schemas.microsoft.com/office/powerpoint/2010/main" xmlns:a16="http://schemas.microsoft.com/office/drawing/2014/main" id="{83B1A838-6BED-4CFB-B718-562A01B1676F}"/>
                </a:ext>
              </a:extLst>
            </p:cNvPr>
            <p:cNvSpPr>
              <a:spLocks noChangeArrowheads="1"/>
            </p:cNvSpPr>
            <p:nvPr/>
          </p:nvSpPr>
          <p:spPr bwMode="auto">
            <a:xfrm>
              <a:off x="13862283" y="9692219"/>
              <a:ext cx="201621" cy="123852"/>
            </a:xfrm>
            <a:custGeom>
              <a:avLst/>
              <a:gdLst>
                <a:gd name="T0" fmla="*/ 307 w 308"/>
                <a:gd name="T1" fmla="*/ 46 h 188"/>
                <a:gd name="T2" fmla="*/ 264 w 308"/>
                <a:gd name="T3" fmla="*/ 0 h 188"/>
                <a:gd name="T4" fmla="*/ 264 w 308"/>
                <a:gd name="T5" fmla="*/ 0 h 188"/>
                <a:gd name="T6" fmla="*/ 133 w 308"/>
                <a:gd name="T7" fmla="*/ 87 h 188"/>
                <a:gd name="T8" fmla="*/ 133 w 308"/>
                <a:gd name="T9" fmla="*/ 87 h 188"/>
                <a:gd name="T10" fmla="*/ 28 w 308"/>
                <a:gd name="T11" fmla="*/ 108 h 188"/>
                <a:gd name="T12" fmla="*/ 0 w 308"/>
                <a:gd name="T13" fmla="*/ 187 h 188"/>
                <a:gd name="T14" fmla="*/ 0 w 308"/>
                <a:gd name="T15" fmla="*/ 187 h 188"/>
                <a:gd name="T16" fmla="*/ 307 w 308"/>
                <a:gd name="T17" fmla="*/ 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88">
                  <a:moveTo>
                    <a:pt x="307" y="46"/>
                  </a:moveTo>
                  <a:lnTo>
                    <a:pt x="264" y="0"/>
                  </a:lnTo>
                  <a:lnTo>
                    <a:pt x="264" y="0"/>
                  </a:lnTo>
                  <a:cubicBezTo>
                    <a:pt x="264" y="0"/>
                    <a:pt x="191" y="75"/>
                    <a:pt x="133" y="87"/>
                  </a:cubicBezTo>
                  <a:lnTo>
                    <a:pt x="133" y="87"/>
                  </a:lnTo>
                  <a:cubicBezTo>
                    <a:pt x="133" y="87"/>
                    <a:pt x="63" y="107"/>
                    <a:pt x="28" y="108"/>
                  </a:cubicBezTo>
                  <a:lnTo>
                    <a:pt x="0" y="187"/>
                  </a:lnTo>
                  <a:lnTo>
                    <a:pt x="0" y="187"/>
                  </a:lnTo>
                  <a:cubicBezTo>
                    <a:pt x="0" y="187"/>
                    <a:pt x="231" y="171"/>
                    <a:pt x="307" y="4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37" name="Freeform 536">
              <a:extLst>
                <a:ext uri="{FF2B5EF4-FFF2-40B4-BE49-F238E27FC236}">
                  <a16:creationId xmlns="" xmlns:a14="http://schemas.microsoft.com/office/drawing/2010/main" xmlns:p14="http://schemas.microsoft.com/office/powerpoint/2010/main" xmlns:a16="http://schemas.microsoft.com/office/drawing/2014/main" id="{053CB037-7941-450F-8D0E-24BD7D8E6CC0}"/>
                </a:ext>
              </a:extLst>
            </p:cNvPr>
            <p:cNvSpPr>
              <a:spLocks noChangeArrowheads="1"/>
            </p:cNvSpPr>
            <p:nvPr/>
          </p:nvSpPr>
          <p:spPr bwMode="auto">
            <a:xfrm>
              <a:off x="13562730" y="9188166"/>
              <a:ext cx="555899" cy="466609"/>
            </a:xfrm>
            <a:custGeom>
              <a:avLst/>
              <a:gdLst>
                <a:gd name="T0" fmla="*/ 439 w 853"/>
                <a:gd name="T1" fmla="*/ 581 h 714"/>
                <a:gd name="T2" fmla="*/ 439 w 853"/>
                <a:gd name="T3" fmla="*/ 581 h 714"/>
                <a:gd name="T4" fmla="*/ 405 w 853"/>
                <a:gd name="T5" fmla="*/ 581 h 714"/>
                <a:gd name="T6" fmla="*/ 405 w 853"/>
                <a:gd name="T7" fmla="*/ 581 h 714"/>
                <a:gd name="T8" fmla="*/ 316 w 853"/>
                <a:gd name="T9" fmla="*/ 502 h 714"/>
                <a:gd name="T10" fmla="*/ 316 w 853"/>
                <a:gd name="T11" fmla="*/ 502 h 714"/>
                <a:gd name="T12" fmla="*/ 57 w 853"/>
                <a:gd name="T13" fmla="*/ 460 h 714"/>
                <a:gd name="T14" fmla="*/ 57 w 853"/>
                <a:gd name="T15" fmla="*/ 460 h 714"/>
                <a:gd name="T16" fmla="*/ 5 w 853"/>
                <a:gd name="T17" fmla="*/ 264 h 714"/>
                <a:gd name="T18" fmla="*/ 5 w 853"/>
                <a:gd name="T19" fmla="*/ 264 h 714"/>
                <a:gd name="T20" fmla="*/ 255 w 853"/>
                <a:gd name="T21" fmla="*/ 146 h 714"/>
                <a:gd name="T22" fmla="*/ 255 w 853"/>
                <a:gd name="T23" fmla="*/ 146 h 714"/>
                <a:gd name="T24" fmla="*/ 752 w 853"/>
                <a:gd name="T25" fmla="*/ 280 h 714"/>
                <a:gd name="T26" fmla="*/ 752 w 853"/>
                <a:gd name="T27" fmla="*/ 280 h 714"/>
                <a:gd name="T28" fmla="*/ 695 w 853"/>
                <a:gd name="T29" fmla="*/ 694 h 714"/>
                <a:gd name="T30" fmla="*/ 695 w 853"/>
                <a:gd name="T31" fmla="*/ 694 h 714"/>
                <a:gd name="T32" fmla="*/ 497 w 853"/>
                <a:gd name="T33" fmla="*/ 666 h 714"/>
                <a:gd name="T34" fmla="*/ 497 w 853"/>
                <a:gd name="T35" fmla="*/ 666 h 714"/>
                <a:gd name="T36" fmla="*/ 513 w 853"/>
                <a:gd name="T37" fmla="*/ 596 h 714"/>
                <a:gd name="T38" fmla="*/ 513 w 853"/>
                <a:gd name="T39" fmla="*/ 596 h 714"/>
                <a:gd name="T40" fmla="*/ 439 w 853"/>
                <a:gd name="T41" fmla="*/ 58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3" h="714">
                  <a:moveTo>
                    <a:pt x="439" y="581"/>
                  </a:moveTo>
                  <a:lnTo>
                    <a:pt x="439" y="581"/>
                  </a:lnTo>
                  <a:cubicBezTo>
                    <a:pt x="429" y="586"/>
                    <a:pt x="416" y="587"/>
                    <a:pt x="405" y="581"/>
                  </a:cubicBezTo>
                  <a:lnTo>
                    <a:pt x="405" y="581"/>
                  </a:lnTo>
                  <a:cubicBezTo>
                    <a:pt x="386" y="571"/>
                    <a:pt x="356" y="497"/>
                    <a:pt x="316" y="502"/>
                  </a:cubicBezTo>
                  <a:lnTo>
                    <a:pt x="316" y="502"/>
                  </a:lnTo>
                  <a:cubicBezTo>
                    <a:pt x="255" y="511"/>
                    <a:pt x="167" y="639"/>
                    <a:pt x="57" y="460"/>
                  </a:cubicBezTo>
                  <a:lnTo>
                    <a:pt x="57" y="460"/>
                  </a:lnTo>
                  <a:cubicBezTo>
                    <a:pt x="0" y="367"/>
                    <a:pt x="33" y="317"/>
                    <a:pt x="5" y="264"/>
                  </a:cubicBezTo>
                  <a:lnTo>
                    <a:pt x="5" y="264"/>
                  </a:lnTo>
                  <a:cubicBezTo>
                    <a:pt x="5" y="264"/>
                    <a:pt x="15" y="293"/>
                    <a:pt x="255" y="146"/>
                  </a:cubicBezTo>
                  <a:lnTo>
                    <a:pt x="255" y="146"/>
                  </a:lnTo>
                  <a:cubicBezTo>
                    <a:pt x="495" y="0"/>
                    <a:pt x="691" y="178"/>
                    <a:pt x="752" y="280"/>
                  </a:cubicBezTo>
                  <a:lnTo>
                    <a:pt x="752" y="280"/>
                  </a:lnTo>
                  <a:cubicBezTo>
                    <a:pt x="813" y="382"/>
                    <a:pt x="852" y="582"/>
                    <a:pt x="695" y="694"/>
                  </a:cubicBezTo>
                  <a:lnTo>
                    <a:pt x="695" y="694"/>
                  </a:lnTo>
                  <a:cubicBezTo>
                    <a:pt x="668" y="713"/>
                    <a:pt x="501" y="679"/>
                    <a:pt x="497" y="666"/>
                  </a:cubicBezTo>
                  <a:lnTo>
                    <a:pt x="497" y="666"/>
                  </a:lnTo>
                  <a:cubicBezTo>
                    <a:pt x="494" y="652"/>
                    <a:pt x="539" y="629"/>
                    <a:pt x="513" y="596"/>
                  </a:cubicBezTo>
                  <a:lnTo>
                    <a:pt x="513" y="596"/>
                  </a:lnTo>
                  <a:cubicBezTo>
                    <a:pt x="492" y="568"/>
                    <a:pt x="468" y="567"/>
                    <a:pt x="439" y="581"/>
                  </a:cubicBez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38" name="Freeform 232">
              <a:extLst>
                <a:ext uri="{FF2B5EF4-FFF2-40B4-BE49-F238E27FC236}">
                  <a16:creationId xmlns="" xmlns:a14="http://schemas.microsoft.com/office/drawing/2010/main" xmlns:p14="http://schemas.microsoft.com/office/powerpoint/2010/main" xmlns:a16="http://schemas.microsoft.com/office/drawing/2014/main" id="{B6534CA0-717F-4007-8779-60DCEB73D83A}"/>
                </a:ext>
              </a:extLst>
            </p:cNvPr>
            <p:cNvSpPr>
              <a:spLocks noChangeArrowheads="1"/>
            </p:cNvSpPr>
            <p:nvPr/>
          </p:nvSpPr>
          <p:spPr bwMode="auto">
            <a:xfrm>
              <a:off x="6698970" y="9144962"/>
              <a:ext cx="748226" cy="1042019"/>
            </a:xfrm>
            <a:custGeom>
              <a:avLst/>
              <a:gdLst>
                <a:gd name="connsiteX0" fmla="*/ 0 w 748226"/>
                <a:gd name="connsiteY0" fmla="*/ 0 h 1042019"/>
                <a:gd name="connsiteX1" fmla="*/ 371502 w 748226"/>
                <a:gd name="connsiteY1" fmla="*/ 522166 h 1042019"/>
                <a:gd name="connsiteX2" fmla="*/ 748226 w 748226"/>
                <a:gd name="connsiteY2" fmla="*/ 438724 h 1042019"/>
                <a:gd name="connsiteX3" fmla="*/ 449516 w 748226"/>
                <a:gd name="connsiteY3" fmla="*/ 535781 h 1042019"/>
                <a:gd name="connsiteX4" fmla="*/ 745345 w 748226"/>
                <a:gd name="connsiteY4" fmla="*/ 1042019 h 1042019"/>
                <a:gd name="connsiteX5" fmla="*/ 419432 w 748226"/>
                <a:gd name="connsiteY5" fmla="*/ 545556 h 1042019"/>
                <a:gd name="connsiteX6" fmla="*/ 363014 w 748226"/>
                <a:gd name="connsiteY6" fmla="*/ 563887 h 1042019"/>
                <a:gd name="connsiteX7" fmla="*/ 327958 w 748226"/>
                <a:gd name="connsiteY7" fmla="*/ 509433 h 1042019"/>
                <a:gd name="connsiteX8" fmla="*/ 2880 w 748226"/>
                <a:gd name="connsiteY8" fmla="*/ 618618 h 1042019"/>
                <a:gd name="connsiteX9" fmla="*/ 310371 w 748226"/>
                <a:gd name="connsiteY9" fmla="*/ 482113 h 10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226" h="1042019">
                  <a:moveTo>
                    <a:pt x="0" y="0"/>
                  </a:moveTo>
                  <a:lnTo>
                    <a:pt x="371502" y="522166"/>
                  </a:lnTo>
                  <a:lnTo>
                    <a:pt x="748226" y="438724"/>
                  </a:lnTo>
                  <a:lnTo>
                    <a:pt x="449516" y="535781"/>
                  </a:lnTo>
                  <a:lnTo>
                    <a:pt x="745345" y="1042019"/>
                  </a:lnTo>
                  <a:lnTo>
                    <a:pt x="419432" y="545556"/>
                  </a:lnTo>
                  <a:lnTo>
                    <a:pt x="363014" y="563887"/>
                  </a:lnTo>
                  <a:lnTo>
                    <a:pt x="327958" y="509433"/>
                  </a:lnTo>
                  <a:lnTo>
                    <a:pt x="2880" y="618618"/>
                  </a:lnTo>
                  <a:lnTo>
                    <a:pt x="310371" y="482113"/>
                  </a:lnTo>
                  <a:close/>
                </a:path>
              </a:pathLst>
            </a:custGeom>
            <a:solidFill>
              <a:schemeClr val="accent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39" name="Freeform 540">
              <a:extLst>
                <a:ext uri="{FF2B5EF4-FFF2-40B4-BE49-F238E27FC236}">
                  <a16:creationId xmlns="" xmlns:a14="http://schemas.microsoft.com/office/drawing/2010/main" xmlns:p14="http://schemas.microsoft.com/office/powerpoint/2010/main" xmlns:a16="http://schemas.microsoft.com/office/drawing/2014/main" id="{982FA4AE-70A9-4AFD-AA1D-97D28BD20BB0}"/>
                </a:ext>
              </a:extLst>
            </p:cNvPr>
            <p:cNvSpPr>
              <a:spLocks noChangeArrowheads="1"/>
            </p:cNvSpPr>
            <p:nvPr/>
          </p:nvSpPr>
          <p:spPr bwMode="auto">
            <a:xfrm>
              <a:off x="6491589" y="8842530"/>
              <a:ext cx="377319" cy="504054"/>
            </a:xfrm>
            <a:custGeom>
              <a:avLst/>
              <a:gdLst>
                <a:gd name="T0" fmla="*/ 575 w 576"/>
                <a:gd name="T1" fmla="*/ 532 h 773"/>
                <a:gd name="T2" fmla="*/ 575 w 576"/>
                <a:gd name="T3" fmla="*/ 532 h 773"/>
                <a:gd name="T4" fmla="*/ 296 w 576"/>
                <a:gd name="T5" fmla="*/ 48 h 773"/>
                <a:gd name="T6" fmla="*/ 296 w 576"/>
                <a:gd name="T7" fmla="*/ 48 h 773"/>
                <a:gd name="T8" fmla="*/ 103 w 576"/>
                <a:gd name="T9" fmla="*/ 27 h 773"/>
                <a:gd name="T10" fmla="*/ 103 w 576"/>
                <a:gd name="T11" fmla="*/ 27 h 773"/>
                <a:gd name="T12" fmla="*/ 99 w 576"/>
                <a:gd name="T13" fmla="*/ 28 h 773"/>
                <a:gd name="T14" fmla="*/ 99 w 576"/>
                <a:gd name="T15" fmla="*/ 28 h 773"/>
                <a:gd name="T16" fmla="*/ 98 w 576"/>
                <a:gd name="T17" fmla="*/ 29 h 773"/>
                <a:gd name="T18" fmla="*/ 0 w 576"/>
                <a:gd name="T19" fmla="*/ 85 h 773"/>
                <a:gd name="T20" fmla="*/ 46 w 576"/>
                <a:gd name="T21" fmla="*/ 82 h 773"/>
                <a:gd name="T22" fmla="*/ 46 w 576"/>
                <a:gd name="T23" fmla="*/ 82 h 773"/>
                <a:gd name="T24" fmla="*/ 17 w 576"/>
                <a:gd name="T25" fmla="*/ 210 h 773"/>
                <a:gd name="T26" fmla="*/ 17 w 576"/>
                <a:gd name="T27" fmla="*/ 210 h 773"/>
                <a:gd name="T28" fmla="*/ 296 w 576"/>
                <a:gd name="T29" fmla="*/ 693 h 773"/>
                <a:gd name="T30" fmla="*/ 296 w 576"/>
                <a:gd name="T31" fmla="*/ 693 h 773"/>
                <a:gd name="T32" fmla="*/ 410 w 576"/>
                <a:gd name="T33" fmla="*/ 731 h 773"/>
                <a:gd name="T34" fmla="*/ 410 w 576"/>
                <a:gd name="T35" fmla="*/ 731 h 773"/>
                <a:gd name="T36" fmla="*/ 389 w 576"/>
                <a:gd name="T37" fmla="*/ 772 h 773"/>
                <a:gd name="T38" fmla="*/ 490 w 576"/>
                <a:gd name="T39" fmla="*/ 714 h 773"/>
                <a:gd name="T40" fmla="*/ 490 w 576"/>
                <a:gd name="T41" fmla="*/ 714 h 773"/>
                <a:gd name="T42" fmla="*/ 496 w 576"/>
                <a:gd name="T43" fmla="*/ 711 h 773"/>
                <a:gd name="T44" fmla="*/ 501 w 576"/>
                <a:gd name="T45" fmla="*/ 708 h 773"/>
                <a:gd name="T46" fmla="*/ 500 w 576"/>
                <a:gd name="T47" fmla="*/ 708 h 773"/>
                <a:gd name="T48" fmla="*/ 500 w 576"/>
                <a:gd name="T49" fmla="*/ 708 h 773"/>
                <a:gd name="T50" fmla="*/ 575 w 576"/>
                <a:gd name="T51" fmla="*/ 53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773">
                  <a:moveTo>
                    <a:pt x="575" y="532"/>
                  </a:moveTo>
                  <a:lnTo>
                    <a:pt x="575" y="532"/>
                  </a:lnTo>
                  <a:cubicBezTo>
                    <a:pt x="575" y="354"/>
                    <a:pt x="450" y="138"/>
                    <a:pt x="296" y="48"/>
                  </a:cubicBezTo>
                  <a:lnTo>
                    <a:pt x="296" y="48"/>
                  </a:lnTo>
                  <a:cubicBezTo>
                    <a:pt x="221" y="5"/>
                    <a:pt x="152" y="0"/>
                    <a:pt x="103" y="27"/>
                  </a:cubicBezTo>
                  <a:lnTo>
                    <a:pt x="103" y="27"/>
                  </a:lnTo>
                  <a:lnTo>
                    <a:pt x="99" y="28"/>
                  </a:lnTo>
                  <a:lnTo>
                    <a:pt x="99" y="28"/>
                  </a:lnTo>
                  <a:cubicBezTo>
                    <a:pt x="99" y="29"/>
                    <a:pt x="99" y="29"/>
                    <a:pt x="98" y="29"/>
                  </a:cubicBezTo>
                  <a:lnTo>
                    <a:pt x="0" y="85"/>
                  </a:lnTo>
                  <a:lnTo>
                    <a:pt x="46" y="82"/>
                  </a:lnTo>
                  <a:lnTo>
                    <a:pt x="46" y="82"/>
                  </a:lnTo>
                  <a:cubicBezTo>
                    <a:pt x="28" y="115"/>
                    <a:pt x="17" y="158"/>
                    <a:pt x="17" y="210"/>
                  </a:cubicBezTo>
                  <a:lnTo>
                    <a:pt x="17" y="210"/>
                  </a:lnTo>
                  <a:cubicBezTo>
                    <a:pt x="17" y="388"/>
                    <a:pt x="142" y="604"/>
                    <a:pt x="296" y="693"/>
                  </a:cubicBezTo>
                  <a:lnTo>
                    <a:pt x="296" y="693"/>
                  </a:lnTo>
                  <a:cubicBezTo>
                    <a:pt x="337" y="717"/>
                    <a:pt x="375" y="728"/>
                    <a:pt x="410" y="731"/>
                  </a:cubicBezTo>
                  <a:lnTo>
                    <a:pt x="410" y="731"/>
                  </a:lnTo>
                  <a:cubicBezTo>
                    <a:pt x="404" y="743"/>
                    <a:pt x="389" y="772"/>
                    <a:pt x="389" y="772"/>
                  </a:cubicBezTo>
                  <a:lnTo>
                    <a:pt x="490" y="714"/>
                  </a:lnTo>
                  <a:lnTo>
                    <a:pt x="490" y="714"/>
                  </a:lnTo>
                  <a:cubicBezTo>
                    <a:pt x="492" y="713"/>
                    <a:pt x="494" y="712"/>
                    <a:pt x="496" y="711"/>
                  </a:cubicBezTo>
                  <a:lnTo>
                    <a:pt x="501" y="708"/>
                  </a:lnTo>
                  <a:lnTo>
                    <a:pt x="500" y="708"/>
                  </a:lnTo>
                  <a:lnTo>
                    <a:pt x="500" y="708"/>
                  </a:lnTo>
                  <a:cubicBezTo>
                    <a:pt x="547" y="677"/>
                    <a:pt x="575" y="617"/>
                    <a:pt x="575" y="532"/>
                  </a:cubicBez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40" name="Freeform 541">
              <a:extLst>
                <a:ext uri="{FF2B5EF4-FFF2-40B4-BE49-F238E27FC236}">
                  <a16:creationId xmlns="" xmlns:a14="http://schemas.microsoft.com/office/drawing/2010/main" xmlns:p14="http://schemas.microsoft.com/office/powerpoint/2010/main" xmlns:a16="http://schemas.microsoft.com/office/drawing/2014/main" id="{34D13C19-5F1C-4995-8C07-394667C877ED}"/>
                </a:ext>
              </a:extLst>
            </p:cNvPr>
            <p:cNvSpPr>
              <a:spLocks noChangeArrowheads="1"/>
            </p:cNvSpPr>
            <p:nvPr/>
          </p:nvSpPr>
          <p:spPr bwMode="auto">
            <a:xfrm>
              <a:off x="6436863" y="8854052"/>
              <a:ext cx="365799" cy="538617"/>
            </a:xfrm>
            <a:custGeom>
              <a:avLst/>
              <a:gdLst>
                <a:gd name="T0" fmla="*/ 558 w 559"/>
                <a:gd name="T1" fmla="*/ 572 h 824"/>
                <a:gd name="T2" fmla="*/ 558 w 559"/>
                <a:gd name="T3" fmla="*/ 572 h 824"/>
                <a:gd name="T4" fmla="*/ 279 w 559"/>
                <a:gd name="T5" fmla="*/ 733 h 824"/>
                <a:gd name="T6" fmla="*/ 279 w 559"/>
                <a:gd name="T7" fmla="*/ 733 h 824"/>
                <a:gd name="T8" fmla="*/ 0 w 559"/>
                <a:gd name="T9" fmla="*/ 250 h 824"/>
                <a:gd name="T10" fmla="*/ 0 w 559"/>
                <a:gd name="T11" fmla="*/ 250 h 824"/>
                <a:gd name="T12" fmla="*/ 279 w 559"/>
                <a:gd name="T13" fmla="*/ 89 h 824"/>
                <a:gd name="T14" fmla="*/ 279 w 559"/>
                <a:gd name="T15" fmla="*/ 89 h 824"/>
                <a:gd name="T16" fmla="*/ 558 w 559"/>
                <a:gd name="T17" fmla="*/ 57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824">
                  <a:moveTo>
                    <a:pt x="558" y="572"/>
                  </a:moveTo>
                  <a:lnTo>
                    <a:pt x="558" y="572"/>
                  </a:lnTo>
                  <a:cubicBezTo>
                    <a:pt x="558" y="750"/>
                    <a:pt x="433" y="823"/>
                    <a:pt x="279" y="733"/>
                  </a:cubicBezTo>
                  <a:lnTo>
                    <a:pt x="279" y="733"/>
                  </a:lnTo>
                  <a:cubicBezTo>
                    <a:pt x="124" y="644"/>
                    <a:pt x="0" y="428"/>
                    <a:pt x="0" y="250"/>
                  </a:cubicBezTo>
                  <a:lnTo>
                    <a:pt x="0" y="250"/>
                  </a:lnTo>
                  <a:cubicBezTo>
                    <a:pt x="0" y="72"/>
                    <a:pt x="124" y="0"/>
                    <a:pt x="279" y="89"/>
                  </a:cubicBezTo>
                  <a:lnTo>
                    <a:pt x="279" y="89"/>
                  </a:lnTo>
                  <a:cubicBezTo>
                    <a:pt x="433" y="178"/>
                    <a:pt x="558" y="394"/>
                    <a:pt x="558" y="572"/>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241" name="Freeform 542">
              <a:extLst>
                <a:ext uri="{FF2B5EF4-FFF2-40B4-BE49-F238E27FC236}">
                  <a16:creationId xmlns="" xmlns:a14="http://schemas.microsoft.com/office/drawing/2010/main" xmlns:p14="http://schemas.microsoft.com/office/powerpoint/2010/main" xmlns:a16="http://schemas.microsoft.com/office/drawing/2014/main" id="{63EC9582-7EE9-4873-8EFF-521FA14B6A11}"/>
                </a:ext>
              </a:extLst>
            </p:cNvPr>
            <p:cNvSpPr>
              <a:spLocks noChangeArrowheads="1"/>
            </p:cNvSpPr>
            <p:nvPr/>
          </p:nvSpPr>
          <p:spPr bwMode="auto">
            <a:xfrm>
              <a:off x="6563595" y="8977905"/>
              <a:ext cx="103691" cy="270748"/>
            </a:xfrm>
            <a:custGeom>
              <a:avLst/>
              <a:gdLst>
                <a:gd name="T0" fmla="*/ 78 w 158"/>
                <a:gd name="T1" fmla="*/ 398 h 413"/>
                <a:gd name="T2" fmla="*/ 40 w 158"/>
                <a:gd name="T3" fmla="*/ 369 h 413"/>
                <a:gd name="T4" fmla="*/ 15 w 158"/>
                <a:gd name="T5" fmla="*/ 334 h 413"/>
                <a:gd name="T6" fmla="*/ 4 w 158"/>
                <a:gd name="T7" fmla="*/ 293 h 413"/>
                <a:gd name="T8" fmla="*/ 51 w 158"/>
                <a:gd name="T9" fmla="*/ 277 h 413"/>
                <a:gd name="T10" fmla="*/ 52 w 158"/>
                <a:gd name="T11" fmla="*/ 301 h 413"/>
                <a:gd name="T12" fmla="*/ 56 w 158"/>
                <a:gd name="T13" fmla="*/ 322 h 413"/>
                <a:gd name="T14" fmla="*/ 65 w 158"/>
                <a:gd name="T15" fmla="*/ 340 h 413"/>
                <a:gd name="T16" fmla="*/ 80 w 158"/>
                <a:gd name="T17" fmla="*/ 353 h 413"/>
                <a:gd name="T18" fmla="*/ 89 w 158"/>
                <a:gd name="T19" fmla="*/ 356 h 413"/>
                <a:gd name="T20" fmla="*/ 96 w 158"/>
                <a:gd name="T21" fmla="*/ 355 h 413"/>
                <a:gd name="T22" fmla="*/ 102 w 158"/>
                <a:gd name="T23" fmla="*/ 349 h 413"/>
                <a:gd name="T24" fmla="*/ 105 w 158"/>
                <a:gd name="T25" fmla="*/ 339 h 413"/>
                <a:gd name="T26" fmla="*/ 106 w 158"/>
                <a:gd name="T27" fmla="*/ 325 h 413"/>
                <a:gd name="T28" fmla="*/ 106 w 158"/>
                <a:gd name="T29" fmla="*/ 309 h 413"/>
                <a:gd name="T30" fmla="*/ 107 w 158"/>
                <a:gd name="T31" fmla="*/ 290 h 413"/>
                <a:gd name="T32" fmla="*/ 106 w 158"/>
                <a:gd name="T33" fmla="*/ 268 h 413"/>
                <a:gd name="T34" fmla="*/ 104 w 158"/>
                <a:gd name="T35" fmla="*/ 248 h 413"/>
                <a:gd name="T36" fmla="*/ 99 w 158"/>
                <a:gd name="T37" fmla="*/ 231 h 413"/>
                <a:gd name="T38" fmla="*/ 91 w 158"/>
                <a:gd name="T39" fmla="*/ 217 h 413"/>
                <a:gd name="T40" fmla="*/ 78 w 158"/>
                <a:gd name="T41" fmla="*/ 207 h 413"/>
                <a:gd name="T42" fmla="*/ 60 w 158"/>
                <a:gd name="T43" fmla="*/ 204 h 413"/>
                <a:gd name="T44" fmla="*/ 50 w 158"/>
                <a:gd name="T45" fmla="*/ 221 h 413"/>
                <a:gd name="T46" fmla="*/ 7 w 158"/>
                <a:gd name="T47" fmla="*/ 0 h 413"/>
                <a:gd name="T48" fmla="*/ 146 w 158"/>
                <a:gd name="T49" fmla="*/ 135 h 413"/>
                <a:gd name="T50" fmla="*/ 48 w 158"/>
                <a:gd name="T51" fmla="*/ 163 h 413"/>
                <a:gd name="T52" fmla="*/ 65 w 158"/>
                <a:gd name="T53" fmla="*/ 160 h 413"/>
                <a:gd name="T54" fmla="*/ 89 w 158"/>
                <a:gd name="T55" fmla="*/ 168 h 413"/>
                <a:gd name="T56" fmla="*/ 121 w 158"/>
                <a:gd name="T57" fmla="*/ 193 h 413"/>
                <a:gd name="T58" fmla="*/ 142 w 158"/>
                <a:gd name="T59" fmla="*/ 227 h 413"/>
                <a:gd name="T60" fmla="*/ 153 w 158"/>
                <a:gd name="T61" fmla="*/ 268 h 413"/>
                <a:gd name="T62" fmla="*/ 157 w 158"/>
                <a:gd name="T63" fmla="*/ 315 h 413"/>
                <a:gd name="T64" fmla="*/ 156 w 158"/>
                <a:gd name="T65" fmla="*/ 355 h 413"/>
                <a:gd name="T66" fmla="*/ 148 w 158"/>
                <a:gd name="T67" fmla="*/ 386 h 413"/>
                <a:gd name="T68" fmla="*/ 134 w 158"/>
                <a:gd name="T69" fmla="*/ 407 h 413"/>
                <a:gd name="T70" fmla="*/ 111 w 158"/>
                <a:gd name="T71" fmla="*/ 411 h 413"/>
                <a:gd name="T72" fmla="*/ 78 w 158"/>
                <a:gd name="T73"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413">
                  <a:moveTo>
                    <a:pt x="78" y="398"/>
                  </a:moveTo>
                  <a:lnTo>
                    <a:pt x="78" y="398"/>
                  </a:lnTo>
                  <a:cubicBezTo>
                    <a:pt x="62" y="390"/>
                    <a:pt x="50" y="380"/>
                    <a:pt x="40" y="369"/>
                  </a:cubicBezTo>
                  <a:lnTo>
                    <a:pt x="40" y="369"/>
                  </a:lnTo>
                  <a:cubicBezTo>
                    <a:pt x="30" y="358"/>
                    <a:pt x="21" y="346"/>
                    <a:pt x="15" y="334"/>
                  </a:cubicBezTo>
                  <a:lnTo>
                    <a:pt x="15" y="334"/>
                  </a:lnTo>
                  <a:cubicBezTo>
                    <a:pt x="10" y="320"/>
                    <a:pt x="6" y="307"/>
                    <a:pt x="4" y="293"/>
                  </a:cubicBezTo>
                  <a:lnTo>
                    <a:pt x="4" y="293"/>
                  </a:lnTo>
                  <a:cubicBezTo>
                    <a:pt x="1" y="279"/>
                    <a:pt x="0" y="264"/>
                    <a:pt x="0" y="247"/>
                  </a:cubicBezTo>
                  <a:lnTo>
                    <a:pt x="51" y="277"/>
                  </a:lnTo>
                  <a:lnTo>
                    <a:pt x="51" y="277"/>
                  </a:lnTo>
                  <a:cubicBezTo>
                    <a:pt x="51" y="286"/>
                    <a:pt x="52" y="294"/>
                    <a:pt x="52" y="301"/>
                  </a:cubicBezTo>
                  <a:lnTo>
                    <a:pt x="52" y="301"/>
                  </a:lnTo>
                  <a:cubicBezTo>
                    <a:pt x="53" y="308"/>
                    <a:pt x="54" y="315"/>
                    <a:pt x="56" y="322"/>
                  </a:cubicBezTo>
                  <a:lnTo>
                    <a:pt x="56" y="322"/>
                  </a:lnTo>
                  <a:cubicBezTo>
                    <a:pt x="58" y="329"/>
                    <a:pt x="61" y="335"/>
                    <a:pt x="65" y="340"/>
                  </a:cubicBezTo>
                  <a:lnTo>
                    <a:pt x="65" y="340"/>
                  </a:lnTo>
                  <a:cubicBezTo>
                    <a:pt x="68" y="345"/>
                    <a:pt x="73" y="350"/>
                    <a:pt x="80" y="353"/>
                  </a:cubicBezTo>
                  <a:lnTo>
                    <a:pt x="80" y="353"/>
                  </a:lnTo>
                  <a:cubicBezTo>
                    <a:pt x="83" y="355"/>
                    <a:pt x="86" y="356"/>
                    <a:pt x="89" y="356"/>
                  </a:cubicBezTo>
                  <a:lnTo>
                    <a:pt x="89" y="356"/>
                  </a:lnTo>
                  <a:cubicBezTo>
                    <a:pt x="92" y="357"/>
                    <a:pt x="95" y="356"/>
                    <a:pt x="96" y="355"/>
                  </a:cubicBezTo>
                  <a:lnTo>
                    <a:pt x="96" y="355"/>
                  </a:lnTo>
                  <a:cubicBezTo>
                    <a:pt x="99" y="355"/>
                    <a:pt x="101" y="352"/>
                    <a:pt x="102" y="349"/>
                  </a:cubicBezTo>
                  <a:lnTo>
                    <a:pt x="102" y="349"/>
                  </a:lnTo>
                  <a:cubicBezTo>
                    <a:pt x="103" y="345"/>
                    <a:pt x="104" y="342"/>
                    <a:pt x="105" y="339"/>
                  </a:cubicBezTo>
                  <a:lnTo>
                    <a:pt x="105" y="339"/>
                  </a:lnTo>
                  <a:cubicBezTo>
                    <a:pt x="105" y="336"/>
                    <a:pt x="106" y="331"/>
                    <a:pt x="106" y="325"/>
                  </a:cubicBezTo>
                  <a:lnTo>
                    <a:pt x="106" y="325"/>
                  </a:lnTo>
                  <a:cubicBezTo>
                    <a:pt x="106" y="319"/>
                    <a:pt x="106" y="314"/>
                    <a:pt x="106" y="309"/>
                  </a:cubicBezTo>
                  <a:lnTo>
                    <a:pt x="106" y="309"/>
                  </a:lnTo>
                  <a:cubicBezTo>
                    <a:pt x="107" y="305"/>
                    <a:pt x="107" y="299"/>
                    <a:pt x="107" y="290"/>
                  </a:cubicBezTo>
                  <a:lnTo>
                    <a:pt x="107" y="290"/>
                  </a:lnTo>
                  <a:cubicBezTo>
                    <a:pt x="107" y="281"/>
                    <a:pt x="106" y="274"/>
                    <a:pt x="106" y="268"/>
                  </a:cubicBezTo>
                  <a:lnTo>
                    <a:pt x="106" y="268"/>
                  </a:lnTo>
                  <a:cubicBezTo>
                    <a:pt x="106" y="262"/>
                    <a:pt x="105" y="255"/>
                    <a:pt x="104" y="248"/>
                  </a:cubicBezTo>
                  <a:lnTo>
                    <a:pt x="104" y="248"/>
                  </a:lnTo>
                  <a:cubicBezTo>
                    <a:pt x="103" y="241"/>
                    <a:pt x="102" y="235"/>
                    <a:pt x="99" y="231"/>
                  </a:cubicBezTo>
                  <a:lnTo>
                    <a:pt x="99" y="231"/>
                  </a:lnTo>
                  <a:cubicBezTo>
                    <a:pt x="98" y="226"/>
                    <a:pt x="95" y="222"/>
                    <a:pt x="91" y="217"/>
                  </a:cubicBezTo>
                  <a:lnTo>
                    <a:pt x="91" y="217"/>
                  </a:lnTo>
                  <a:cubicBezTo>
                    <a:pt x="88" y="213"/>
                    <a:pt x="83" y="209"/>
                    <a:pt x="78" y="207"/>
                  </a:cubicBezTo>
                  <a:lnTo>
                    <a:pt x="78" y="207"/>
                  </a:lnTo>
                  <a:cubicBezTo>
                    <a:pt x="71" y="203"/>
                    <a:pt x="65" y="202"/>
                    <a:pt x="60" y="204"/>
                  </a:cubicBezTo>
                  <a:lnTo>
                    <a:pt x="60" y="204"/>
                  </a:lnTo>
                  <a:cubicBezTo>
                    <a:pt x="55" y="207"/>
                    <a:pt x="52" y="213"/>
                    <a:pt x="50" y="221"/>
                  </a:cubicBezTo>
                  <a:lnTo>
                    <a:pt x="5" y="194"/>
                  </a:lnTo>
                  <a:lnTo>
                    <a:pt x="7" y="0"/>
                  </a:lnTo>
                  <a:lnTo>
                    <a:pt x="146" y="80"/>
                  </a:lnTo>
                  <a:lnTo>
                    <a:pt x="146" y="135"/>
                  </a:lnTo>
                  <a:lnTo>
                    <a:pt x="52" y="81"/>
                  </a:lnTo>
                  <a:lnTo>
                    <a:pt x="48" y="163"/>
                  </a:lnTo>
                  <a:lnTo>
                    <a:pt x="48" y="163"/>
                  </a:lnTo>
                  <a:cubicBezTo>
                    <a:pt x="52" y="160"/>
                    <a:pt x="58" y="158"/>
                    <a:pt x="65" y="160"/>
                  </a:cubicBezTo>
                  <a:lnTo>
                    <a:pt x="65" y="160"/>
                  </a:lnTo>
                  <a:cubicBezTo>
                    <a:pt x="72" y="161"/>
                    <a:pt x="81" y="163"/>
                    <a:pt x="89" y="168"/>
                  </a:cubicBezTo>
                  <a:lnTo>
                    <a:pt x="89" y="168"/>
                  </a:lnTo>
                  <a:cubicBezTo>
                    <a:pt x="101" y="174"/>
                    <a:pt x="112" y="183"/>
                    <a:pt x="121" y="193"/>
                  </a:cubicBezTo>
                  <a:lnTo>
                    <a:pt x="121" y="193"/>
                  </a:lnTo>
                  <a:cubicBezTo>
                    <a:pt x="129" y="203"/>
                    <a:pt x="136" y="214"/>
                    <a:pt x="142" y="227"/>
                  </a:cubicBezTo>
                  <a:lnTo>
                    <a:pt x="142" y="227"/>
                  </a:lnTo>
                  <a:cubicBezTo>
                    <a:pt x="147" y="239"/>
                    <a:pt x="151" y="253"/>
                    <a:pt x="153" y="268"/>
                  </a:cubicBezTo>
                  <a:lnTo>
                    <a:pt x="153" y="268"/>
                  </a:lnTo>
                  <a:cubicBezTo>
                    <a:pt x="156" y="282"/>
                    <a:pt x="157" y="298"/>
                    <a:pt x="157" y="315"/>
                  </a:cubicBezTo>
                  <a:lnTo>
                    <a:pt x="157" y="315"/>
                  </a:lnTo>
                  <a:cubicBezTo>
                    <a:pt x="157" y="330"/>
                    <a:pt x="157" y="344"/>
                    <a:pt x="156" y="355"/>
                  </a:cubicBezTo>
                  <a:lnTo>
                    <a:pt x="156" y="355"/>
                  </a:lnTo>
                  <a:cubicBezTo>
                    <a:pt x="154" y="367"/>
                    <a:pt x="152" y="377"/>
                    <a:pt x="148" y="386"/>
                  </a:cubicBezTo>
                  <a:lnTo>
                    <a:pt x="148" y="386"/>
                  </a:lnTo>
                  <a:cubicBezTo>
                    <a:pt x="145" y="396"/>
                    <a:pt x="140" y="403"/>
                    <a:pt x="134" y="407"/>
                  </a:cubicBezTo>
                  <a:lnTo>
                    <a:pt x="134" y="407"/>
                  </a:lnTo>
                  <a:cubicBezTo>
                    <a:pt x="129" y="410"/>
                    <a:pt x="121" y="412"/>
                    <a:pt x="111" y="411"/>
                  </a:cubicBezTo>
                  <a:lnTo>
                    <a:pt x="111" y="411"/>
                  </a:lnTo>
                  <a:cubicBezTo>
                    <a:pt x="102" y="410"/>
                    <a:pt x="91" y="406"/>
                    <a:pt x="78" y="398"/>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242" name="Freeform 236">
              <a:extLst>
                <a:ext uri="{FF2B5EF4-FFF2-40B4-BE49-F238E27FC236}">
                  <a16:creationId xmlns="" xmlns:a14="http://schemas.microsoft.com/office/drawing/2010/main" xmlns:p14="http://schemas.microsoft.com/office/powerpoint/2010/main" xmlns:a16="http://schemas.microsoft.com/office/drawing/2014/main" id="{0C9A1E49-8330-423A-AAC8-453BCBA9C719}"/>
                </a:ext>
              </a:extLst>
            </p:cNvPr>
            <p:cNvSpPr>
              <a:spLocks noChangeArrowheads="1"/>
            </p:cNvSpPr>
            <p:nvPr/>
          </p:nvSpPr>
          <p:spPr bwMode="auto">
            <a:xfrm>
              <a:off x="13893967" y="5291118"/>
              <a:ext cx="1246517" cy="3803775"/>
            </a:xfrm>
            <a:custGeom>
              <a:avLst/>
              <a:gdLst>
                <a:gd name="connsiteX0" fmla="*/ 1161738 w 1246517"/>
                <a:gd name="connsiteY0" fmla="*/ 3643048 h 3803775"/>
                <a:gd name="connsiteX1" fmla="*/ 1228909 w 1246517"/>
                <a:gd name="connsiteY1" fmla="*/ 3682265 h 3803775"/>
                <a:gd name="connsiteX2" fmla="*/ 1246517 w 1246517"/>
                <a:gd name="connsiteY2" fmla="*/ 3716906 h 3803775"/>
                <a:gd name="connsiteX3" fmla="*/ 1246517 w 1246517"/>
                <a:gd name="connsiteY3" fmla="*/ 3788150 h 3803775"/>
                <a:gd name="connsiteX4" fmla="*/ 1228909 w 1246517"/>
                <a:gd name="connsiteY4" fmla="*/ 3801876 h 3803775"/>
                <a:gd name="connsiteX5" fmla="*/ 1161738 w 1246517"/>
                <a:gd name="connsiteY5" fmla="*/ 3762659 h 3803775"/>
                <a:gd name="connsiteX6" fmla="*/ 1143478 w 1246517"/>
                <a:gd name="connsiteY6" fmla="*/ 3728017 h 3803775"/>
                <a:gd name="connsiteX7" fmla="*/ 1143478 w 1246517"/>
                <a:gd name="connsiteY7" fmla="*/ 3656774 h 3803775"/>
                <a:gd name="connsiteX8" fmla="*/ 1161738 w 1246517"/>
                <a:gd name="connsiteY8" fmla="*/ 3643048 h 3803775"/>
                <a:gd name="connsiteX9" fmla="*/ 847678 w 1246517"/>
                <a:gd name="connsiteY9" fmla="*/ 3502076 h 3803775"/>
                <a:gd name="connsiteX10" fmla="*/ 870963 w 1246517"/>
                <a:gd name="connsiteY10" fmla="*/ 3504392 h 3803775"/>
                <a:gd name="connsiteX11" fmla="*/ 903759 w 1246517"/>
                <a:gd name="connsiteY11" fmla="*/ 3561959 h 3803775"/>
                <a:gd name="connsiteX12" fmla="*/ 870963 w 1246517"/>
                <a:gd name="connsiteY12" fmla="*/ 3580486 h 3803775"/>
                <a:gd name="connsiteX13" fmla="*/ 838167 w 1246517"/>
                <a:gd name="connsiteY13" fmla="*/ 3523581 h 3803775"/>
                <a:gd name="connsiteX14" fmla="*/ 847678 w 1246517"/>
                <a:gd name="connsiteY14" fmla="*/ 3502076 h 3803775"/>
                <a:gd name="connsiteX15" fmla="*/ 732712 w 1246517"/>
                <a:gd name="connsiteY15" fmla="*/ 3432949 h 3803775"/>
                <a:gd name="connsiteX16" fmla="*/ 755751 w 1246517"/>
                <a:gd name="connsiteY16" fmla="*/ 3435265 h 3803775"/>
                <a:gd name="connsiteX17" fmla="*/ 788547 w 1246517"/>
                <a:gd name="connsiteY17" fmla="*/ 3492170 h 3803775"/>
                <a:gd name="connsiteX18" fmla="*/ 755751 w 1246517"/>
                <a:gd name="connsiteY18" fmla="*/ 3511359 h 3803775"/>
                <a:gd name="connsiteX19" fmla="*/ 722955 w 1246517"/>
                <a:gd name="connsiteY19" fmla="*/ 3454454 h 3803775"/>
                <a:gd name="connsiteX20" fmla="*/ 732712 w 1246517"/>
                <a:gd name="connsiteY20" fmla="*/ 3432949 h 3803775"/>
                <a:gd name="connsiteX21" fmla="*/ 617254 w 1246517"/>
                <a:gd name="connsiteY21" fmla="*/ 3366648 h 3803775"/>
                <a:gd name="connsiteX22" fmla="*/ 640539 w 1246517"/>
                <a:gd name="connsiteY22" fmla="*/ 3368948 h 3803775"/>
                <a:gd name="connsiteX23" fmla="*/ 673335 w 1246517"/>
                <a:gd name="connsiteY23" fmla="*/ 3425471 h 3803775"/>
                <a:gd name="connsiteX24" fmla="*/ 640539 w 1246517"/>
                <a:gd name="connsiteY24" fmla="*/ 3444532 h 3803775"/>
                <a:gd name="connsiteX25" fmla="*/ 607743 w 1246517"/>
                <a:gd name="connsiteY25" fmla="*/ 3388008 h 3803775"/>
                <a:gd name="connsiteX26" fmla="*/ 617254 w 1246517"/>
                <a:gd name="connsiteY26" fmla="*/ 3366648 h 3803775"/>
                <a:gd name="connsiteX27" fmla="*/ 1161738 w 1246517"/>
                <a:gd name="connsiteY27" fmla="*/ 3164898 h 3803775"/>
                <a:gd name="connsiteX28" fmla="*/ 1228909 w 1246517"/>
                <a:gd name="connsiteY28" fmla="*/ 3203964 h 3803775"/>
                <a:gd name="connsiteX29" fmla="*/ 1246517 w 1246517"/>
                <a:gd name="connsiteY29" fmla="*/ 3238473 h 3803775"/>
                <a:gd name="connsiteX30" fmla="*/ 1246517 w 1246517"/>
                <a:gd name="connsiteY30" fmla="*/ 3309444 h 3803775"/>
                <a:gd name="connsiteX31" fmla="*/ 1228909 w 1246517"/>
                <a:gd name="connsiteY31" fmla="*/ 3323117 h 3803775"/>
                <a:gd name="connsiteX32" fmla="*/ 1161738 w 1246517"/>
                <a:gd name="connsiteY32" fmla="*/ 3284702 h 3803775"/>
                <a:gd name="connsiteX33" fmla="*/ 1143478 w 1246517"/>
                <a:gd name="connsiteY33" fmla="*/ 3249542 h 3803775"/>
                <a:gd name="connsiteX34" fmla="*/ 1143478 w 1246517"/>
                <a:gd name="connsiteY34" fmla="*/ 3179222 h 3803775"/>
                <a:gd name="connsiteX35" fmla="*/ 1161738 w 1246517"/>
                <a:gd name="connsiteY35" fmla="*/ 3164898 h 3803775"/>
                <a:gd name="connsiteX36" fmla="*/ 8153 w 1246517"/>
                <a:gd name="connsiteY36" fmla="*/ 3009898 h 3803775"/>
                <a:gd name="connsiteX37" fmla="*/ 28048 w 1246517"/>
                <a:gd name="connsiteY37" fmla="*/ 3010473 h 3803775"/>
                <a:gd name="connsiteX38" fmla="*/ 226993 w 1246517"/>
                <a:gd name="connsiteY38" fmla="*/ 3126116 h 3803775"/>
                <a:gd name="connsiteX39" fmla="*/ 255694 w 1246517"/>
                <a:gd name="connsiteY39" fmla="*/ 3180653 h 3803775"/>
                <a:gd name="connsiteX40" fmla="*/ 226993 w 1246517"/>
                <a:gd name="connsiteY40" fmla="*/ 3201679 h 3803775"/>
                <a:gd name="connsiteX41" fmla="*/ 28048 w 1246517"/>
                <a:gd name="connsiteY41" fmla="*/ 3086036 h 3803775"/>
                <a:gd name="connsiteX42" fmla="*/ 0 w 1246517"/>
                <a:gd name="connsiteY42" fmla="*/ 3031499 h 3803775"/>
                <a:gd name="connsiteX43" fmla="*/ 8153 w 1246517"/>
                <a:gd name="connsiteY43" fmla="*/ 3009898 h 3803775"/>
                <a:gd name="connsiteX44" fmla="*/ 689261 w 1246517"/>
                <a:gd name="connsiteY44" fmla="*/ 2925960 h 3803775"/>
                <a:gd name="connsiteX45" fmla="*/ 712545 w 1246517"/>
                <a:gd name="connsiteY45" fmla="*/ 2928261 h 3803775"/>
                <a:gd name="connsiteX46" fmla="*/ 745340 w 1246517"/>
                <a:gd name="connsiteY46" fmla="*/ 2985441 h 3803775"/>
                <a:gd name="connsiteX47" fmla="*/ 712545 w 1246517"/>
                <a:gd name="connsiteY47" fmla="*/ 3004502 h 3803775"/>
                <a:gd name="connsiteX48" fmla="*/ 679750 w 1246517"/>
                <a:gd name="connsiteY48" fmla="*/ 2947321 h 3803775"/>
                <a:gd name="connsiteX49" fmla="*/ 689261 w 1246517"/>
                <a:gd name="connsiteY49" fmla="*/ 2925960 h 3803775"/>
                <a:gd name="connsiteX50" fmla="*/ 574049 w 1246517"/>
                <a:gd name="connsiteY50" fmla="*/ 2859687 h 3803775"/>
                <a:gd name="connsiteX51" fmla="*/ 597333 w 1246517"/>
                <a:gd name="connsiteY51" fmla="*/ 2862086 h 3803775"/>
                <a:gd name="connsiteX52" fmla="*/ 630128 w 1246517"/>
                <a:gd name="connsiteY52" fmla="*/ 2918991 h 3803775"/>
                <a:gd name="connsiteX53" fmla="*/ 597333 w 1246517"/>
                <a:gd name="connsiteY53" fmla="*/ 2938180 h 3803775"/>
                <a:gd name="connsiteX54" fmla="*/ 564538 w 1246517"/>
                <a:gd name="connsiteY54" fmla="*/ 2880613 h 3803775"/>
                <a:gd name="connsiteX55" fmla="*/ 574049 w 1246517"/>
                <a:gd name="connsiteY55" fmla="*/ 2859687 h 3803775"/>
                <a:gd name="connsiteX56" fmla="*/ 458837 w 1246517"/>
                <a:gd name="connsiteY56" fmla="*/ 2790588 h 3803775"/>
                <a:gd name="connsiteX57" fmla="*/ 482121 w 1246517"/>
                <a:gd name="connsiteY57" fmla="*/ 2792888 h 3803775"/>
                <a:gd name="connsiteX58" fmla="*/ 514916 w 1246517"/>
                <a:gd name="connsiteY58" fmla="*/ 2850069 h 3803775"/>
                <a:gd name="connsiteX59" fmla="*/ 482121 w 1246517"/>
                <a:gd name="connsiteY59" fmla="*/ 2869129 h 3803775"/>
                <a:gd name="connsiteX60" fmla="*/ 449326 w 1246517"/>
                <a:gd name="connsiteY60" fmla="*/ 2811948 h 3803775"/>
                <a:gd name="connsiteX61" fmla="*/ 458837 w 1246517"/>
                <a:gd name="connsiteY61" fmla="*/ 2790588 h 3803775"/>
                <a:gd name="connsiteX62" fmla="*/ 343856 w 1246517"/>
                <a:gd name="connsiteY62" fmla="*/ 2724752 h 3803775"/>
                <a:gd name="connsiteX63" fmla="*/ 367237 w 1246517"/>
                <a:gd name="connsiteY63" fmla="*/ 2727298 h 3803775"/>
                <a:gd name="connsiteX64" fmla="*/ 399711 w 1246517"/>
                <a:gd name="connsiteY64" fmla="*/ 2783822 h 3803775"/>
                <a:gd name="connsiteX65" fmla="*/ 367237 w 1246517"/>
                <a:gd name="connsiteY65" fmla="*/ 2802882 h 3803775"/>
                <a:gd name="connsiteX66" fmla="*/ 334114 w 1246517"/>
                <a:gd name="connsiteY66" fmla="*/ 2746359 h 3803775"/>
                <a:gd name="connsiteX67" fmla="*/ 343856 w 1246517"/>
                <a:gd name="connsiteY67" fmla="*/ 2724752 h 3803775"/>
                <a:gd name="connsiteX68" fmla="*/ 1161738 w 1246517"/>
                <a:gd name="connsiteY68" fmla="*/ 2689648 h 3803775"/>
                <a:gd name="connsiteX69" fmla="*/ 1228909 w 1246517"/>
                <a:gd name="connsiteY69" fmla="*/ 2728714 h 3803775"/>
                <a:gd name="connsiteX70" fmla="*/ 1246517 w 1246517"/>
                <a:gd name="connsiteY70" fmla="*/ 2763222 h 3803775"/>
                <a:gd name="connsiteX71" fmla="*/ 1246517 w 1246517"/>
                <a:gd name="connsiteY71" fmla="*/ 2834192 h 3803775"/>
                <a:gd name="connsiteX72" fmla="*/ 1228909 w 1246517"/>
                <a:gd name="connsiteY72" fmla="*/ 2847865 h 3803775"/>
                <a:gd name="connsiteX73" fmla="*/ 1161738 w 1246517"/>
                <a:gd name="connsiteY73" fmla="*/ 2809450 h 3803775"/>
                <a:gd name="connsiteX74" fmla="*/ 1143478 w 1246517"/>
                <a:gd name="connsiteY74" fmla="*/ 2774291 h 3803775"/>
                <a:gd name="connsiteX75" fmla="*/ 1143478 w 1246517"/>
                <a:gd name="connsiteY75" fmla="*/ 2703972 h 3803775"/>
                <a:gd name="connsiteX76" fmla="*/ 1161738 w 1246517"/>
                <a:gd name="connsiteY76" fmla="*/ 2689648 h 3803775"/>
                <a:gd name="connsiteX77" fmla="*/ 8153 w 1246517"/>
                <a:gd name="connsiteY77" fmla="*/ 2531603 h 3803775"/>
                <a:gd name="connsiteX78" fmla="*/ 28048 w 1246517"/>
                <a:gd name="connsiteY78" fmla="*/ 2532343 h 3803775"/>
                <a:gd name="connsiteX79" fmla="*/ 226993 w 1246517"/>
                <a:gd name="connsiteY79" fmla="*/ 2647986 h 3803775"/>
                <a:gd name="connsiteX80" fmla="*/ 255694 w 1246517"/>
                <a:gd name="connsiteY80" fmla="*/ 2702523 h 3803775"/>
                <a:gd name="connsiteX81" fmla="*/ 226993 w 1246517"/>
                <a:gd name="connsiteY81" fmla="*/ 2724206 h 3803775"/>
                <a:gd name="connsiteX82" fmla="*/ 28048 w 1246517"/>
                <a:gd name="connsiteY82" fmla="*/ 2608562 h 3803775"/>
                <a:gd name="connsiteX83" fmla="*/ 0 w 1246517"/>
                <a:gd name="connsiteY83" fmla="*/ 2554026 h 3803775"/>
                <a:gd name="connsiteX84" fmla="*/ 8153 w 1246517"/>
                <a:gd name="connsiteY84" fmla="*/ 2531603 h 3803775"/>
                <a:gd name="connsiteX85" fmla="*/ 689261 w 1246517"/>
                <a:gd name="connsiteY85" fmla="*/ 2448241 h 3803775"/>
                <a:gd name="connsiteX86" fmla="*/ 712545 w 1246517"/>
                <a:gd name="connsiteY86" fmla="*/ 2450788 h 3803775"/>
                <a:gd name="connsiteX87" fmla="*/ 745340 w 1246517"/>
                <a:gd name="connsiteY87" fmla="*/ 2507311 h 3803775"/>
                <a:gd name="connsiteX88" fmla="*/ 712545 w 1246517"/>
                <a:gd name="connsiteY88" fmla="*/ 2526372 h 3803775"/>
                <a:gd name="connsiteX89" fmla="*/ 679750 w 1246517"/>
                <a:gd name="connsiteY89" fmla="*/ 2469848 h 3803775"/>
                <a:gd name="connsiteX90" fmla="*/ 689261 w 1246517"/>
                <a:gd name="connsiteY90" fmla="*/ 2448241 h 3803775"/>
                <a:gd name="connsiteX91" fmla="*/ 574049 w 1246517"/>
                <a:gd name="connsiteY91" fmla="*/ 2381913 h 3803775"/>
                <a:gd name="connsiteX92" fmla="*/ 597333 w 1246517"/>
                <a:gd name="connsiteY92" fmla="*/ 2384542 h 3803775"/>
                <a:gd name="connsiteX93" fmla="*/ 630128 w 1246517"/>
                <a:gd name="connsiteY93" fmla="*/ 2441065 h 3803775"/>
                <a:gd name="connsiteX94" fmla="*/ 597333 w 1246517"/>
                <a:gd name="connsiteY94" fmla="*/ 2460126 h 3803775"/>
                <a:gd name="connsiteX95" fmla="*/ 564538 w 1246517"/>
                <a:gd name="connsiteY95" fmla="*/ 2402945 h 3803775"/>
                <a:gd name="connsiteX96" fmla="*/ 574049 w 1246517"/>
                <a:gd name="connsiteY96" fmla="*/ 2381913 h 3803775"/>
                <a:gd name="connsiteX97" fmla="*/ 458837 w 1246517"/>
                <a:gd name="connsiteY97" fmla="*/ 2315446 h 3803775"/>
                <a:gd name="connsiteX98" fmla="*/ 482121 w 1246517"/>
                <a:gd name="connsiteY98" fmla="*/ 2318221 h 3803775"/>
                <a:gd name="connsiteX99" fmla="*/ 514916 w 1246517"/>
                <a:gd name="connsiteY99" fmla="*/ 2374368 h 3803775"/>
                <a:gd name="connsiteX100" fmla="*/ 482121 w 1246517"/>
                <a:gd name="connsiteY100" fmla="*/ 2393301 h 3803775"/>
                <a:gd name="connsiteX101" fmla="*/ 449326 w 1246517"/>
                <a:gd name="connsiteY101" fmla="*/ 2337154 h 3803775"/>
                <a:gd name="connsiteX102" fmla="*/ 458837 w 1246517"/>
                <a:gd name="connsiteY102" fmla="*/ 2315446 h 3803775"/>
                <a:gd name="connsiteX103" fmla="*/ 343856 w 1246517"/>
                <a:gd name="connsiteY103" fmla="*/ 2249065 h 3803775"/>
                <a:gd name="connsiteX104" fmla="*/ 367237 w 1246517"/>
                <a:gd name="connsiteY104" fmla="*/ 2251463 h 3803775"/>
                <a:gd name="connsiteX105" fmla="*/ 399711 w 1246517"/>
                <a:gd name="connsiteY105" fmla="*/ 2308369 h 3803775"/>
                <a:gd name="connsiteX106" fmla="*/ 367237 w 1246517"/>
                <a:gd name="connsiteY106" fmla="*/ 2327558 h 3803775"/>
                <a:gd name="connsiteX107" fmla="*/ 334114 w 1246517"/>
                <a:gd name="connsiteY107" fmla="*/ 2269991 h 3803775"/>
                <a:gd name="connsiteX108" fmla="*/ 343856 w 1246517"/>
                <a:gd name="connsiteY108" fmla="*/ 2249065 h 3803775"/>
                <a:gd name="connsiteX109" fmla="*/ 1148940 w 1246517"/>
                <a:gd name="connsiteY109" fmla="*/ 2211925 h 3803775"/>
                <a:gd name="connsiteX110" fmla="*/ 1161738 w 1246517"/>
                <a:gd name="connsiteY110" fmla="*/ 2212169 h 3803775"/>
                <a:gd name="connsiteX111" fmla="*/ 1228909 w 1246517"/>
                <a:gd name="connsiteY111" fmla="*/ 2250584 h 3803775"/>
                <a:gd name="connsiteX112" fmla="*/ 1246517 w 1246517"/>
                <a:gd name="connsiteY112" fmla="*/ 2285092 h 3803775"/>
                <a:gd name="connsiteX113" fmla="*/ 1246517 w 1246517"/>
                <a:gd name="connsiteY113" fmla="*/ 2356062 h 3803775"/>
                <a:gd name="connsiteX114" fmla="*/ 1228909 w 1246517"/>
                <a:gd name="connsiteY114" fmla="*/ 2369735 h 3803775"/>
                <a:gd name="connsiteX115" fmla="*/ 1161738 w 1246517"/>
                <a:gd name="connsiteY115" fmla="*/ 2331320 h 3803775"/>
                <a:gd name="connsiteX116" fmla="*/ 1143478 w 1246517"/>
                <a:gd name="connsiteY116" fmla="*/ 2296812 h 3803775"/>
                <a:gd name="connsiteX117" fmla="*/ 1143478 w 1246517"/>
                <a:gd name="connsiteY117" fmla="*/ 2225842 h 3803775"/>
                <a:gd name="connsiteX118" fmla="*/ 1148940 w 1246517"/>
                <a:gd name="connsiteY118" fmla="*/ 2211925 h 3803775"/>
                <a:gd name="connsiteX119" fmla="*/ 8153 w 1246517"/>
                <a:gd name="connsiteY119" fmla="*/ 2056571 h 3803775"/>
                <a:gd name="connsiteX120" fmla="*/ 28048 w 1246517"/>
                <a:gd name="connsiteY120" fmla="*/ 2057062 h 3803775"/>
                <a:gd name="connsiteX121" fmla="*/ 226993 w 1246517"/>
                <a:gd name="connsiteY121" fmla="*/ 2172346 h 3803775"/>
                <a:gd name="connsiteX122" fmla="*/ 255694 w 1246517"/>
                <a:gd name="connsiteY122" fmla="*/ 2226714 h 3803775"/>
                <a:gd name="connsiteX123" fmla="*/ 226993 w 1246517"/>
                <a:gd name="connsiteY123" fmla="*/ 2248329 h 3803775"/>
                <a:gd name="connsiteX124" fmla="*/ 28048 w 1246517"/>
                <a:gd name="connsiteY124" fmla="*/ 2133045 h 3803775"/>
                <a:gd name="connsiteX125" fmla="*/ 0 w 1246517"/>
                <a:gd name="connsiteY125" fmla="*/ 2078678 h 3803775"/>
                <a:gd name="connsiteX126" fmla="*/ 8153 w 1246517"/>
                <a:gd name="connsiteY126" fmla="*/ 2056571 h 3803775"/>
                <a:gd name="connsiteX127" fmla="*/ 689261 w 1246517"/>
                <a:gd name="connsiteY127" fmla="*/ 1972554 h 3803775"/>
                <a:gd name="connsiteX128" fmla="*/ 712545 w 1246517"/>
                <a:gd name="connsiteY128" fmla="*/ 1974953 h 3803775"/>
                <a:gd name="connsiteX129" fmla="*/ 745340 w 1246517"/>
                <a:gd name="connsiteY129" fmla="*/ 2031858 h 3803775"/>
                <a:gd name="connsiteX130" fmla="*/ 712545 w 1246517"/>
                <a:gd name="connsiteY130" fmla="*/ 2051047 h 3803775"/>
                <a:gd name="connsiteX131" fmla="*/ 679750 w 1246517"/>
                <a:gd name="connsiteY131" fmla="*/ 1993480 h 3803775"/>
                <a:gd name="connsiteX132" fmla="*/ 689261 w 1246517"/>
                <a:gd name="connsiteY132" fmla="*/ 1972554 h 3803775"/>
                <a:gd name="connsiteX133" fmla="*/ 574049 w 1246517"/>
                <a:gd name="connsiteY133" fmla="*/ 1903618 h 3803775"/>
                <a:gd name="connsiteX134" fmla="*/ 597333 w 1246517"/>
                <a:gd name="connsiteY134" fmla="*/ 1906411 h 3803775"/>
                <a:gd name="connsiteX135" fmla="*/ 630128 w 1246517"/>
                <a:gd name="connsiteY135" fmla="*/ 1962934 h 3803775"/>
                <a:gd name="connsiteX136" fmla="*/ 597333 w 1246517"/>
                <a:gd name="connsiteY136" fmla="*/ 1981995 h 3803775"/>
                <a:gd name="connsiteX137" fmla="*/ 564538 w 1246517"/>
                <a:gd name="connsiteY137" fmla="*/ 1925471 h 3803775"/>
                <a:gd name="connsiteX138" fmla="*/ 574049 w 1246517"/>
                <a:gd name="connsiteY138" fmla="*/ 1903618 h 3803775"/>
                <a:gd name="connsiteX139" fmla="*/ 458837 w 1246517"/>
                <a:gd name="connsiteY139" fmla="*/ 1837262 h 3803775"/>
                <a:gd name="connsiteX140" fmla="*/ 482121 w 1246517"/>
                <a:gd name="connsiteY140" fmla="*/ 1839578 h 3803775"/>
                <a:gd name="connsiteX141" fmla="*/ 514916 w 1246517"/>
                <a:gd name="connsiteY141" fmla="*/ 1897145 h 3803775"/>
                <a:gd name="connsiteX142" fmla="*/ 482121 w 1246517"/>
                <a:gd name="connsiteY142" fmla="*/ 1915673 h 3803775"/>
                <a:gd name="connsiteX143" fmla="*/ 449326 w 1246517"/>
                <a:gd name="connsiteY143" fmla="*/ 1858767 h 3803775"/>
                <a:gd name="connsiteX144" fmla="*/ 458837 w 1246517"/>
                <a:gd name="connsiteY144" fmla="*/ 1837262 h 3803775"/>
                <a:gd name="connsiteX145" fmla="*/ 343856 w 1246517"/>
                <a:gd name="connsiteY145" fmla="*/ 1771016 h 3803775"/>
                <a:gd name="connsiteX146" fmla="*/ 367237 w 1246517"/>
                <a:gd name="connsiteY146" fmla="*/ 1773332 h 3803775"/>
                <a:gd name="connsiteX147" fmla="*/ 399711 w 1246517"/>
                <a:gd name="connsiteY147" fmla="*/ 1830238 h 3803775"/>
                <a:gd name="connsiteX148" fmla="*/ 367237 w 1246517"/>
                <a:gd name="connsiteY148" fmla="*/ 1849427 h 3803775"/>
                <a:gd name="connsiteX149" fmla="*/ 334114 w 1246517"/>
                <a:gd name="connsiteY149" fmla="*/ 1792521 h 3803775"/>
                <a:gd name="connsiteX150" fmla="*/ 343856 w 1246517"/>
                <a:gd name="connsiteY150" fmla="*/ 1771016 h 3803775"/>
                <a:gd name="connsiteX151" fmla="*/ 1148940 w 1246517"/>
                <a:gd name="connsiteY151" fmla="*/ 1736675 h 3803775"/>
                <a:gd name="connsiteX152" fmla="*/ 1161738 w 1246517"/>
                <a:gd name="connsiteY152" fmla="*/ 1736919 h 3803775"/>
                <a:gd name="connsiteX153" fmla="*/ 1228909 w 1246517"/>
                <a:gd name="connsiteY153" fmla="*/ 1775334 h 3803775"/>
                <a:gd name="connsiteX154" fmla="*/ 1246517 w 1246517"/>
                <a:gd name="connsiteY154" fmla="*/ 1810494 h 3803775"/>
                <a:gd name="connsiteX155" fmla="*/ 1246517 w 1246517"/>
                <a:gd name="connsiteY155" fmla="*/ 1880813 h 3803775"/>
                <a:gd name="connsiteX156" fmla="*/ 1228909 w 1246517"/>
                <a:gd name="connsiteY156" fmla="*/ 1895138 h 3803775"/>
                <a:gd name="connsiteX157" fmla="*/ 1161738 w 1246517"/>
                <a:gd name="connsiteY157" fmla="*/ 1856071 h 3803775"/>
                <a:gd name="connsiteX158" fmla="*/ 1143478 w 1246517"/>
                <a:gd name="connsiteY158" fmla="*/ 1821563 h 3803775"/>
                <a:gd name="connsiteX159" fmla="*/ 1143478 w 1246517"/>
                <a:gd name="connsiteY159" fmla="*/ 1750592 h 3803775"/>
                <a:gd name="connsiteX160" fmla="*/ 1148940 w 1246517"/>
                <a:gd name="connsiteY160" fmla="*/ 1736675 h 3803775"/>
                <a:gd name="connsiteX161" fmla="*/ 8153 w 1246517"/>
                <a:gd name="connsiteY161" fmla="*/ 1578441 h 3803775"/>
                <a:gd name="connsiteX162" fmla="*/ 28048 w 1246517"/>
                <a:gd name="connsiteY162" fmla="*/ 1578932 h 3803775"/>
                <a:gd name="connsiteX163" fmla="*/ 226993 w 1246517"/>
                <a:gd name="connsiteY163" fmla="*/ 1694872 h 3803775"/>
                <a:gd name="connsiteX164" fmla="*/ 255694 w 1246517"/>
                <a:gd name="connsiteY164" fmla="*/ 1749239 h 3803775"/>
                <a:gd name="connsiteX165" fmla="*/ 226993 w 1246517"/>
                <a:gd name="connsiteY165" fmla="*/ 1770199 h 3803775"/>
                <a:gd name="connsiteX166" fmla="*/ 28048 w 1246517"/>
                <a:gd name="connsiteY166" fmla="*/ 1654915 h 3803775"/>
                <a:gd name="connsiteX167" fmla="*/ 0 w 1246517"/>
                <a:gd name="connsiteY167" fmla="*/ 1600548 h 3803775"/>
                <a:gd name="connsiteX168" fmla="*/ 8153 w 1246517"/>
                <a:gd name="connsiteY168" fmla="*/ 1578441 h 3803775"/>
                <a:gd name="connsiteX169" fmla="*/ 689261 w 1246517"/>
                <a:gd name="connsiteY169" fmla="*/ 1494506 h 3803775"/>
                <a:gd name="connsiteX170" fmla="*/ 712545 w 1246517"/>
                <a:gd name="connsiteY170" fmla="*/ 1496822 h 3803775"/>
                <a:gd name="connsiteX171" fmla="*/ 745340 w 1246517"/>
                <a:gd name="connsiteY171" fmla="*/ 1553727 h 3803775"/>
                <a:gd name="connsiteX172" fmla="*/ 712545 w 1246517"/>
                <a:gd name="connsiteY172" fmla="*/ 1572916 h 3803775"/>
                <a:gd name="connsiteX173" fmla="*/ 679750 w 1246517"/>
                <a:gd name="connsiteY173" fmla="*/ 1516011 h 3803775"/>
                <a:gd name="connsiteX174" fmla="*/ 689261 w 1246517"/>
                <a:gd name="connsiteY174" fmla="*/ 1494506 h 3803775"/>
                <a:gd name="connsiteX175" fmla="*/ 574049 w 1246517"/>
                <a:gd name="connsiteY175" fmla="*/ 1428203 h 3803775"/>
                <a:gd name="connsiteX176" fmla="*/ 597333 w 1246517"/>
                <a:gd name="connsiteY176" fmla="*/ 1430504 h 3803775"/>
                <a:gd name="connsiteX177" fmla="*/ 630128 w 1246517"/>
                <a:gd name="connsiteY177" fmla="*/ 1487027 h 3803775"/>
                <a:gd name="connsiteX178" fmla="*/ 597333 w 1246517"/>
                <a:gd name="connsiteY178" fmla="*/ 1506745 h 3803775"/>
                <a:gd name="connsiteX179" fmla="*/ 564538 w 1246517"/>
                <a:gd name="connsiteY179" fmla="*/ 1449564 h 3803775"/>
                <a:gd name="connsiteX180" fmla="*/ 574049 w 1246517"/>
                <a:gd name="connsiteY180" fmla="*/ 1428203 h 3803775"/>
                <a:gd name="connsiteX181" fmla="*/ 458837 w 1246517"/>
                <a:gd name="connsiteY181" fmla="*/ 1362013 h 3803775"/>
                <a:gd name="connsiteX182" fmla="*/ 482121 w 1246517"/>
                <a:gd name="connsiteY182" fmla="*/ 1364329 h 3803775"/>
                <a:gd name="connsiteX183" fmla="*/ 514916 w 1246517"/>
                <a:gd name="connsiteY183" fmla="*/ 1421896 h 3803775"/>
                <a:gd name="connsiteX184" fmla="*/ 482121 w 1246517"/>
                <a:gd name="connsiteY184" fmla="*/ 1440424 h 3803775"/>
                <a:gd name="connsiteX185" fmla="*/ 449326 w 1246517"/>
                <a:gd name="connsiteY185" fmla="*/ 1383518 h 3803775"/>
                <a:gd name="connsiteX186" fmla="*/ 458837 w 1246517"/>
                <a:gd name="connsiteY186" fmla="*/ 1362013 h 3803775"/>
                <a:gd name="connsiteX187" fmla="*/ 343856 w 1246517"/>
                <a:gd name="connsiteY187" fmla="*/ 1295711 h 3803775"/>
                <a:gd name="connsiteX188" fmla="*/ 367237 w 1246517"/>
                <a:gd name="connsiteY188" fmla="*/ 1298011 h 3803775"/>
                <a:gd name="connsiteX189" fmla="*/ 399711 w 1246517"/>
                <a:gd name="connsiteY189" fmla="*/ 1354535 h 3803775"/>
                <a:gd name="connsiteX190" fmla="*/ 367237 w 1246517"/>
                <a:gd name="connsiteY190" fmla="*/ 1374252 h 3803775"/>
                <a:gd name="connsiteX191" fmla="*/ 334114 w 1246517"/>
                <a:gd name="connsiteY191" fmla="*/ 1317071 h 3803775"/>
                <a:gd name="connsiteX192" fmla="*/ 343856 w 1246517"/>
                <a:gd name="connsiteY192" fmla="*/ 1295711 h 3803775"/>
                <a:gd name="connsiteX193" fmla="*/ 1148940 w 1246517"/>
                <a:gd name="connsiteY193" fmla="*/ 1258545 h 3803775"/>
                <a:gd name="connsiteX194" fmla="*/ 1161738 w 1246517"/>
                <a:gd name="connsiteY194" fmla="*/ 1258789 h 3803775"/>
                <a:gd name="connsiteX195" fmla="*/ 1228909 w 1246517"/>
                <a:gd name="connsiteY195" fmla="*/ 1297855 h 3803775"/>
                <a:gd name="connsiteX196" fmla="*/ 1246517 w 1246517"/>
                <a:gd name="connsiteY196" fmla="*/ 1332364 h 3803775"/>
                <a:gd name="connsiteX197" fmla="*/ 1246517 w 1246517"/>
                <a:gd name="connsiteY197" fmla="*/ 1402683 h 3803775"/>
                <a:gd name="connsiteX198" fmla="*/ 1228909 w 1246517"/>
                <a:gd name="connsiteY198" fmla="*/ 1416357 h 3803775"/>
                <a:gd name="connsiteX199" fmla="*/ 1161738 w 1246517"/>
                <a:gd name="connsiteY199" fmla="*/ 1377941 h 3803775"/>
                <a:gd name="connsiteX200" fmla="*/ 1143478 w 1246517"/>
                <a:gd name="connsiteY200" fmla="*/ 1343433 h 3803775"/>
                <a:gd name="connsiteX201" fmla="*/ 1143478 w 1246517"/>
                <a:gd name="connsiteY201" fmla="*/ 1272462 h 3803775"/>
                <a:gd name="connsiteX202" fmla="*/ 1148940 w 1246517"/>
                <a:gd name="connsiteY202" fmla="*/ 1258545 h 3803775"/>
                <a:gd name="connsiteX203" fmla="*/ 8153 w 1246517"/>
                <a:gd name="connsiteY203" fmla="*/ 1102720 h 3803775"/>
                <a:gd name="connsiteX204" fmla="*/ 28048 w 1246517"/>
                <a:gd name="connsiteY204" fmla="*/ 1102964 h 3803775"/>
                <a:gd name="connsiteX205" fmla="*/ 226993 w 1246517"/>
                <a:gd name="connsiteY205" fmla="*/ 1217382 h 3803775"/>
                <a:gd name="connsiteX206" fmla="*/ 255694 w 1246517"/>
                <a:gd name="connsiteY206" fmla="*/ 1270690 h 3803775"/>
                <a:gd name="connsiteX207" fmla="*/ 226993 w 1246517"/>
                <a:gd name="connsiteY207" fmla="*/ 1292143 h 3803775"/>
                <a:gd name="connsiteX208" fmla="*/ 28048 w 1246517"/>
                <a:gd name="connsiteY208" fmla="*/ 1178376 h 3803775"/>
                <a:gd name="connsiteX209" fmla="*/ 0 w 1246517"/>
                <a:gd name="connsiteY209" fmla="*/ 1124417 h 3803775"/>
                <a:gd name="connsiteX210" fmla="*/ 8153 w 1246517"/>
                <a:gd name="connsiteY210" fmla="*/ 1102720 h 3803775"/>
                <a:gd name="connsiteX211" fmla="*/ 689261 w 1246517"/>
                <a:gd name="connsiteY211" fmla="*/ 1019201 h 3803775"/>
                <a:gd name="connsiteX212" fmla="*/ 712545 w 1246517"/>
                <a:gd name="connsiteY212" fmla="*/ 1021501 h 3803775"/>
                <a:gd name="connsiteX213" fmla="*/ 745340 w 1246517"/>
                <a:gd name="connsiteY213" fmla="*/ 1078025 h 3803775"/>
                <a:gd name="connsiteX214" fmla="*/ 712545 w 1246517"/>
                <a:gd name="connsiteY214" fmla="*/ 1097742 h 3803775"/>
                <a:gd name="connsiteX215" fmla="*/ 679750 w 1246517"/>
                <a:gd name="connsiteY215" fmla="*/ 1040561 h 3803775"/>
                <a:gd name="connsiteX216" fmla="*/ 689261 w 1246517"/>
                <a:gd name="connsiteY216" fmla="*/ 1019201 h 3803775"/>
                <a:gd name="connsiteX217" fmla="*/ 574049 w 1246517"/>
                <a:gd name="connsiteY217" fmla="*/ 952956 h 3803775"/>
                <a:gd name="connsiteX218" fmla="*/ 597333 w 1246517"/>
                <a:gd name="connsiteY218" fmla="*/ 955256 h 3803775"/>
                <a:gd name="connsiteX219" fmla="*/ 630128 w 1246517"/>
                <a:gd name="connsiteY219" fmla="*/ 1012437 h 3803775"/>
                <a:gd name="connsiteX220" fmla="*/ 597333 w 1246517"/>
                <a:gd name="connsiteY220" fmla="*/ 1031497 h 3803775"/>
                <a:gd name="connsiteX221" fmla="*/ 564538 w 1246517"/>
                <a:gd name="connsiteY221" fmla="*/ 974316 h 3803775"/>
                <a:gd name="connsiteX222" fmla="*/ 574049 w 1246517"/>
                <a:gd name="connsiteY222" fmla="*/ 952956 h 3803775"/>
                <a:gd name="connsiteX223" fmla="*/ 458837 w 1246517"/>
                <a:gd name="connsiteY223" fmla="*/ 886708 h 3803775"/>
                <a:gd name="connsiteX224" fmla="*/ 482121 w 1246517"/>
                <a:gd name="connsiteY224" fmla="*/ 889008 h 3803775"/>
                <a:gd name="connsiteX225" fmla="*/ 514916 w 1246517"/>
                <a:gd name="connsiteY225" fmla="*/ 946189 h 3803775"/>
                <a:gd name="connsiteX226" fmla="*/ 482121 w 1246517"/>
                <a:gd name="connsiteY226" fmla="*/ 964592 h 3803775"/>
                <a:gd name="connsiteX227" fmla="*/ 449326 w 1246517"/>
                <a:gd name="connsiteY227" fmla="*/ 908068 h 3803775"/>
                <a:gd name="connsiteX228" fmla="*/ 458837 w 1246517"/>
                <a:gd name="connsiteY228" fmla="*/ 886708 h 3803775"/>
                <a:gd name="connsiteX229" fmla="*/ 343856 w 1246517"/>
                <a:gd name="connsiteY229" fmla="*/ 820462 h 3803775"/>
                <a:gd name="connsiteX230" fmla="*/ 367237 w 1246517"/>
                <a:gd name="connsiteY230" fmla="*/ 822762 h 3803775"/>
                <a:gd name="connsiteX231" fmla="*/ 399711 w 1246517"/>
                <a:gd name="connsiteY231" fmla="*/ 879943 h 3803775"/>
                <a:gd name="connsiteX232" fmla="*/ 367237 w 1246517"/>
                <a:gd name="connsiteY232" fmla="*/ 899003 h 3803775"/>
                <a:gd name="connsiteX233" fmla="*/ 334114 w 1246517"/>
                <a:gd name="connsiteY233" fmla="*/ 841822 h 3803775"/>
                <a:gd name="connsiteX234" fmla="*/ 343856 w 1246517"/>
                <a:gd name="connsiteY234" fmla="*/ 820462 h 3803775"/>
                <a:gd name="connsiteX235" fmla="*/ 1161738 w 1246517"/>
                <a:gd name="connsiteY235" fmla="*/ 782888 h 3803775"/>
                <a:gd name="connsiteX236" fmla="*/ 1228909 w 1246517"/>
                <a:gd name="connsiteY236" fmla="*/ 821954 h 3803775"/>
                <a:gd name="connsiteX237" fmla="*/ 1246517 w 1246517"/>
                <a:gd name="connsiteY237" fmla="*/ 856462 h 3803775"/>
                <a:gd name="connsiteX238" fmla="*/ 1246517 w 1246517"/>
                <a:gd name="connsiteY238" fmla="*/ 927432 h 3803775"/>
                <a:gd name="connsiteX239" fmla="*/ 1228909 w 1246517"/>
                <a:gd name="connsiteY239" fmla="*/ 941105 h 3803775"/>
                <a:gd name="connsiteX240" fmla="*/ 1161738 w 1246517"/>
                <a:gd name="connsiteY240" fmla="*/ 902039 h 3803775"/>
                <a:gd name="connsiteX241" fmla="*/ 1143478 w 1246517"/>
                <a:gd name="connsiteY241" fmla="*/ 867531 h 3803775"/>
                <a:gd name="connsiteX242" fmla="*/ 1143478 w 1246517"/>
                <a:gd name="connsiteY242" fmla="*/ 797212 h 3803775"/>
                <a:gd name="connsiteX243" fmla="*/ 1161738 w 1246517"/>
                <a:gd name="connsiteY243" fmla="*/ 782888 h 3803775"/>
                <a:gd name="connsiteX244" fmla="*/ 8153 w 1246517"/>
                <a:gd name="connsiteY244" fmla="*/ 627557 h 3803775"/>
                <a:gd name="connsiteX245" fmla="*/ 28048 w 1246517"/>
                <a:gd name="connsiteY245" fmla="*/ 627804 h 3803775"/>
                <a:gd name="connsiteX246" fmla="*/ 226993 w 1246517"/>
                <a:gd name="connsiteY246" fmla="*/ 744105 h 3803775"/>
                <a:gd name="connsiteX247" fmla="*/ 255694 w 1246517"/>
                <a:gd name="connsiteY247" fmla="*/ 798642 h 3803775"/>
                <a:gd name="connsiteX248" fmla="*/ 226993 w 1246517"/>
                <a:gd name="connsiteY248" fmla="*/ 819669 h 3803775"/>
                <a:gd name="connsiteX249" fmla="*/ 28048 w 1246517"/>
                <a:gd name="connsiteY249" fmla="*/ 704024 h 3803775"/>
                <a:gd name="connsiteX250" fmla="*/ 0 w 1246517"/>
                <a:gd name="connsiteY250" fmla="*/ 649487 h 3803775"/>
                <a:gd name="connsiteX251" fmla="*/ 8153 w 1246517"/>
                <a:gd name="connsiteY251" fmla="*/ 627557 h 3803775"/>
                <a:gd name="connsiteX252" fmla="*/ 689261 w 1246517"/>
                <a:gd name="connsiteY252" fmla="*/ 541070 h 3803775"/>
                <a:gd name="connsiteX253" fmla="*/ 712545 w 1246517"/>
                <a:gd name="connsiteY253" fmla="*/ 543370 h 3803775"/>
                <a:gd name="connsiteX254" fmla="*/ 745340 w 1246517"/>
                <a:gd name="connsiteY254" fmla="*/ 600551 h 3803775"/>
                <a:gd name="connsiteX255" fmla="*/ 712545 w 1246517"/>
                <a:gd name="connsiteY255" fmla="*/ 619611 h 3803775"/>
                <a:gd name="connsiteX256" fmla="*/ 679750 w 1246517"/>
                <a:gd name="connsiteY256" fmla="*/ 562430 h 3803775"/>
                <a:gd name="connsiteX257" fmla="*/ 689261 w 1246517"/>
                <a:gd name="connsiteY257" fmla="*/ 541070 h 3803775"/>
                <a:gd name="connsiteX258" fmla="*/ 574049 w 1246517"/>
                <a:gd name="connsiteY258" fmla="*/ 474825 h 3803775"/>
                <a:gd name="connsiteX259" fmla="*/ 597333 w 1246517"/>
                <a:gd name="connsiteY259" fmla="*/ 477125 h 3803775"/>
                <a:gd name="connsiteX260" fmla="*/ 630128 w 1246517"/>
                <a:gd name="connsiteY260" fmla="*/ 534306 h 3803775"/>
                <a:gd name="connsiteX261" fmla="*/ 597333 w 1246517"/>
                <a:gd name="connsiteY261" fmla="*/ 553366 h 3803775"/>
                <a:gd name="connsiteX262" fmla="*/ 564538 w 1246517"/>
                <a:gd name="connsiteY262" fmla="*/ 496185 h 3803775"/>
                <a:gd name="connsiteX263" fmla="*/ 574049 w 1246517"/>
                <a:gd name="connsiteY263" fmla="*/ 474825 h 3803775"/>
                <a:gd name="connsiteX264" fmla="*/ 458837 w 1246517"/>
                <a:gd name="connsiteY264" fmla="*/ 408577 h 3803775"/>
                <a:gd name="connsiteX265" fmla="*/ 482121 w 1246517"/>
                <a:gd name="connsiteY265" fmla="*/ 410877 h 3803775"/>
                <a:gd name="connsiteX266" fmla="*/ 514916 w 1246517"/>
                <a:gd name="connsiteY266" fmla="*/ 468058 h 3803775"/>
                <a:gd name="connsiteX267" fmla="*/ 482121 w 1246517"/>
                <a:gd name="connsiteY267" fmla="*/ 487118 h 3803775"/>
                <a:gd name="connsiteX268" fmla="*/ 449326 w 1246517"/>
                <a:gd name="connsiteY268" fmla="*/ 429937 h 3803775"/>
                <a:gd name="connsiteX269" fmla="*/ 458837 w 1246517"/>
                <a:gd name="connsiteY269" fmla="*/ 408577 h 3803775"/>
                <a:gd name="connsiteX270" fmla="*/ 343856 w 1246517"/>
                <a:gd name="connsiteY270" fmla="*/ 342413 h 3803775"/>
                <a:gd name="connsiteX271" fmla="*/ 367237 w 1246517"/>
                <a:gd name="connsiteY271" fmla="*/ 345288 h 3803775"/>
                <a:gd name="connsiteX272" fmla="*/ 399711 w 1246517"/>
                <a:gd name="connsiteY272" fmla="*/ 401812 h 3803775"/>
                <a:gd name="connsiteX273" fmla="*/ 367237 w 1246517"/>
                <a:gd name="connsiteY273" fmla="*/ 420872 h 3803775"/>
                <a:gd name="connsiteX274" fmla="*/ 334114 w 1246517"/>
                <a:gd name="connsiteY274" fmla="*/ 363691 h 3803775"/>
                <a:gd name="connsiteX275" fmla="*/ 343856 w 1246517"/>
                <a:gd name="connsiteY275" fmla="*/ 342413 h 3803775"/>
                <a:gd name="connsiteX276" fmla="*/ 8153 w 1246517"/>
                <a:gd name="connsiteY276" fmla="*/ 149592 h 3803775"/>
                <a:gd name="connsiteX277" fmla="*/ 28048 w 1246517"/>
                <a:gd name="connsiteY277" fmla="*/ 150331 h 3803775"/>
                <a:gd name="connsiteX278" fmla="*/ 226993 w 1246517"/>
                <a:gd name="connsiteY278" fmla="*/ 265975 h 3803775"/>
                <a:gd name="connsiteX279" fmla="*/ 255694 w 1246517"/>
                <a:gd name="connsiteY279" fmla="*/ 320512 h 3803775"/>
                <a:gd name="connsiteX280" fmla="*/ 226993 w 1246517"/>
                <a:gd name="connsiteY280" fmla="*/ 342196 h 3803775"/>
                <a:gd name="connsiteX281" fmla="*/ 28048 w 1246517"/>
                <a:gd name="connsiteY281" fmla="*/ 226551 h 3803775"/>
                <a:gd name="connsiteX282" fmla="*/ 0 w 1246517"/>
                <a:gd name="connsiteY282" fmla="*/ 172014 h 3803775"/>
                <a:gd name="connsiteX283" fmla="*/ 8153 w 1246517"/>
                <a:gd name="connsiteY283" fmla="*/ 149592 h 3803775"/>
                <a:gd name="connsiteX284" fmla="*/ 633666 w 1246517"/>
                <a:gd name="connsiteY284" fmla="*/ 0 h 3803775"/>
                <a:gd name="connsiteX285" fmla="*/ 684846 w 1246517"/>
                <a:gd name="connsiteY285" fmla="*/ 0 h 3803775"/>
                <a:gd name="connsiteX286" fmla="*/ 684846 w 1246517"/>
                <a:gd name="connsiteY286" fmla="*/ 77174 h 3803775"/>
                <a:gd name="connsiteX287" fmla="*/ 633666 w 1246517"/>
                <a:gd name="connsiteY287" fmla="*/ 80472 h 3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1246517" h="3803775">
                  <a:moveTo>
                    <a:pt x="1161738" y="3643048"/>
                  </a:moveTo>
                  <a:lnTo>
                    <a:pt x="1228909" y="3682265"/>
                  </a:lnTo>
                  <a:cubicBezTo>
                    <a:pt x="1238691" y="3688147"/>
                    <a:pt x="1246517" y="3703180"/>
                    <a:pt x="1246517" y="3716906"/>
                  </a:cubicBezTo>
                  <a:lnTo>
                    <a:pt x="1246517" y="3788150"/>
                  </a:lnTo>
                  <a:cubicBezTo>
                    <a:pt x="1246517" y="3801222"/>
                    <a:pt x="1238691" y="3807104"/>
                    <a:pt x="1228909" y="3801876"/>
                  </a:cubicBezTo>
                  <a:lnTo>
                    <a:pt x="1161738" y="3762659"/>
                  </a:lnTo>
                  <a:cubicBezTo>
                    <a:pt x="1151956" y="3756776"/>
                    <a:pt x="1143478" y="3741743"/>
                    <a:pt x="1143478" y="3728017"/>
                  </a:cubicBezTo>
                  <a:lnTo>
                    <a:pt x="1143478" y="3656774"/>
                  </a:lnTo>
                  <a:cubicBezTo>
                    <a:pt x="1143478" y="3643702"/>
                    <a:pt x="1151956" y="3637819"/>
                    <a:pt x="1161738" y="3643048"/>
                  </a:cubicBezTo>
                  <a:close/>
                  <a:moveTo>
                    <a:pt x="847678" y="3502076"/>
                  </a:moveTo>
                  <a:cubicBezTo>
                    <a:pt x="853581" y="3498602"/>
                    <a:pt x="861780" y="3499098"/>
                    <a:pt x="870963" y="3504392"/>
                  </a:cubicBezTo>
                  <a:cubicBezTo>
                    <a:pt x="888673" y="3514979"/>
                    <a:pt x="903759" y="3540123"/>
                    <a:pt x="903759" y="3561959"/>
                  </a:cubicBezTo>
                  <a:cubicBezTo>
                    <a:pt x="903759" y="3582471"/>
                    <a:pt x="888673" y="3591073"/>
                    <a:pt x="870963" y="3580486"/>
                  </a:cubicBezTo>
                  <a:cubicBezTo>
                    <a:pt x="852597" y="3570561"/>
                    <a:pt x="838167" y="3544093"/>
                    <a:pt x="838167" y="3523581"/>
                  </a:cubicBezTo>
                  <a:cubicBezTo>
                    <a:pt x="838167" y="3512994"/>
                    <a:pt x="841775" y="3505550"/>
                    <a:pt x="847678" y="3502076"/>
                  </a:cubicBezTo>
                  <a:close/>
                  <a:moveTo>
                    <a:pt x="732712" y="3432949"/>
                  </a:moveTo>
                  <a:cubicBezTo>
                    <a:pt x="738697" y="3429475"/>
                    <a:pt x="746896" y="3429972"/>
                    <a:pt x="755751" y="3435265"/>
                  </a:cubicBezTo>
                  <a:cubicBezTo>
                    <a:pt x="774117" y="3445852"/>
                    <a:pt x="788547" y="3471658"/>
                    <a:pt x="788547" y="3492170"/>
                  </a:cubicBezTo>
                  <a:cubicBezTo>
                    <a:pt x="788547" y="3513344"/>
                    <a:pt x="774117" y="3521946"/>
                    <a:pt x="755751" y="3511359"/>
                  </a:cubicBezTo>
                  <a:cubicBezTo>
                    <a:pt x="738041" y="3500772"/>
                    <a:pt x="722955" y="3475628"/>
                    <a:pt x="722955" y="3454454"/>
                  </a:cubicBezTo>
                  <a:cubicBezTo>
                    <a:pt x="722955" y="3443867"/>
                    <a:pt x="726727" y="3436423"/>
                    <a:pt x="732712" y="3432949"/>
                  </a:cubicBezTo>
                  <a:close/>
                  <a:moveTo>
                    <a:pt x="617254" y="3366648"/>
                  </a:moveTo>
                  <a:cubicBezTo>
                    <a:pt x="623157" y="3363197"/>
                    <a:pt x="631356" y="3363690"/>
                    <a:pt x="640539" y="3368948"/>
                  </a:cubicBezTo>
                  <a:cubicBezTo>
                    <a:pt x="658249" y="3379464"/>
                    <a:pt x="673335" y="3404439"/>
                    <a:pt x="673335" y="3425471"/>
                  </a:cubicBezTo>
                  <a:cubicBezTo>
                    <a:pt x="673335" y="3447161"/>
                    <a:pt x="658249" y="3455705"/>
                    <a:pt x="640539" y="3444532"/>
                  </a:cubicBezTo>
                  <a:cubicBezTo>
                    <a:pt x="622173" y="3434016"/>
                    <a:pt x="607743" y="3409040"/>
                    <a:pt x="607743" y="3388008"/>
                  </a:cubicBezTo>
                  <a:cubicBezTo>
                    <a:pt x="607743" y="3377492"/>
                    <a:pt x="611351" y="3370098"/>
                    <a:pt x="617254" y="3366648"/>
                  </a:cubicBezTo>
                  <a:close/>
                  <a:moveTo>
                    <a:pt x="1161738" y="3164898"/>
                  </a:moveTo>
                  <a:lnTo>
                    <a:pt x="1228909" y="3203964"/>
                  </a:lnTo>
                  <a:cubicBezTo>
                    <a:pt x="1238691" y="3209824"/>
                    <a:pt x="1246517" y="3225451"/>
                    <a:pt x="1246517" y="3238473"/>
                  </a:cubicBezTo>
                  <a:lnTo>
                    <a:pt x="1246517" y="3309444"/>
                  </a:lnTo>
                  <a:cubicBezTo>
                    <a:pt x="1246517" y="3322466"/>
                    <a:pt x="1238691" y="3328977"/>
                    <a:pt x="1228909" y="3323117"/>
                  </a:cubicBezTo>
                  <a:lnTo>
                    <a:pt x="1161738" y="3284702"/>
                  </a:lnTo>
                  <a:cubicBezTo>
                    <a:pt x="1151956" y="3278191"/>
                    <a:pt x="1143478" y="3263215"/>
                    <a:pt x="1143478" y="3249542"/>
                  </a:cubicBezTo>
                  <a:lnTo>
                    <a:pt x="1143478" y="3179222"/>
                  </a:lnTo>
                  <a:cubicBezTo>
                    <a:pt x="1143478" y="3165549"/>
                    <a:pt x="1151956" y="3159689"/>
                    <a:pt x="1161738" y="3164898"/>
                  </a:cubicBezTo>
                  <a:close/>
                  <a:moveTo>
                    <a:pt x="8153" y="3009898"/>
                  </a:moveTo>
                  <a:cubicBezTo>
                    <a:pt x="13209" y="3006038"/>
                    <a:pt x="20221" y="3005874"/>
                    <a:pt x="28048" y="3010473"/>
                  </a:cubicBezTo>
                  <a:lnTo>
                    <a:pt x="226993" y="3126116"/>
                  </a:lnTo>
                  <a:cubicBezTo>
                    <a:pt x="242648" y="3135315"/>
                    <a:pt x="255694" y="3159627"/>
                    <a:pt x="255694" y="3180653"/>
                  </a:cubicBezTo>
                  <a:cubicBezTo>
                    <a:pt x="255694" y="3201679"/>
                    <a:pt x="242648" y="3210878"/>
                    <a:pt x="226993" y="3201679"/>
                  </a:cubicBezTo>
                  <a:lnTo>
                    <a:pt x="28048" y="3086036"/>
                  </a:lnTo>
                  <a:cubicBezTo>
                    <a:pt x="12393" y="3077494"/>
                    <a:pt x="0" y="3053182"/>
                    <a:pt x="0" y="3031499"/>
                  </a:cubicBezTo>
                  <a:cubicBezTo>
                    <a:pt x="0" y="3021315"/>
                    <a:pt x="3098" y="3013759"/>
                    <a:pt x="8153" y="3009898"/>
                  </a:cubicBezTo>
                  <a:close/>
                  <a:moveTo>
                    <a:pt x="689261" y="2925960"/>
                  </a:moveTo>
                  <a:cubicBezTo>
                    <a:pt x="695164" y="2922510"/>
                    <a:pt x="703363" y="2923003"/>
                    <a:pt x="712545" y="2928261"/>
                  </a:cubicBezTo>
                  <a:cubicBezTo>
                    <a:pt x="730254" y="2938777"/>
                    <a:pt x="745340" y="2964409"/>
                    <a:pt x="745340" y="2985441"/>
                  </a:cubicBezTo>
                  <a:cubicBezTo>
                    <a:pt x="745340" y="3006473"/>
                    <a:pt x="730254" y="3015018"/>
                    <a:pt x="712545" y="3004502"/>
                  </a:cubicBezTo>
                  <a:cubicBezTo>
                    <a:pt x="694180" y="2993986"/>
                    <a:pt x="679750" y="2968353"/>
                    <a:pt x="679750" y="2947321"/>
                  </a:cubicBezTo>
                  <a:cubicBezTo>
                    <a:pt x="679750" y="2936805"/>
                    <a:pt x="683358" y="2929411"/>
                    <a:pt x="689261" y="2925960"/>
                  </a:cubicBezTo>
                  <a:close/>
                  <a:moveTo>
                    <a:pt x="574049" y="2859687"/>
                  </a:moveTo>
                  <a:cubicBezTo>
                    <a:pt x="579952" y="2856296"/>
                    <a:pt x="588151" y="2856792"/>
                    <a:pt x="597333" y="2862086"/>
                  </a:cubicBezTo>
                  <a:cubicBezTo>
                    <a:pt x="615042" y="2872011"/>
                    <a:pt x="630128" y="2897817"/>
                    <a:pt x="630128" y="2918991"/>
                  </a:cubicBezTo>
                  <a:cubicBezTo>
                    <a:pt x="630128" y="2940165"/>
                    <a:pt x="615042" y="2948767"/>
                    <a:pt x="597333" y="2938180"/>
                  </a:cubicBezTo>
                  <a:cubicBezTo>
                    <a:pt x="578968" y="2927593"/>
                    <a:pt x="564538" y="2901787"/>
                    <a:pt x="564538" y="2880613"/>
                  </a:cubicBezTo>
                  <a:cubicBezTo>
                    <a:pt x="564538" y="2870357"/>
                    <a:pt x="568146" y="2863078"/>
                    <a:pt x="574049" y="2859687"/>
                  </a:cubicBezTo>
                  <a:close/>
                  <a:moveTo>
                    <a:pt x="458837" y="2790588"/>
                  </a:moveTo>
                  <a:cubicBezTo>
                    <a:pt x="464740" y="2787137"/>
                    <a:pt x="472939" y="2787630"/>
                    <a:pt x="482121" y="2792888"/>
                  </a:cubicBezTo>
                  <a:cubicBezTo>
                    <a:pt x="499830" y="2803404"/>
                    <a:pt x="514916" y="2829037"/>
                    <a:pt x="514916" y="2850069"/>
                  </a:cubicBezTo>
                  <a:cubicBezTo>
                    <a:pt x="514916" y="2871101"/>
                    <a:pt x="499830" y="2879645"/>
                    <a:pt x="482121" y="2869129"/>
                  </a:cubicBezTo>
                  <a:cubicBezTo>
                    <a:pt x="463756" y="2858613"/>
                    <a:pt x="449326" y="2832980"/>
                    <a:pt x="449326" y="2811948"/>
                  </a:cubicBezTo>
                  <a:cubicBezTo>
                    <a:pt x="449326" y="2801432"/>
                    <a:pt x="452934" y="2794038"/>
                    <a:pt x="458837" y="2790588"/>
                  </a:cubicBezTo>
                  <a:close/>
                  <a:moveTo>
                    <a:pt x="343856" y="2724752"/>
                  </a:moveTo>
                  <a:cubicBezTo>
                    <a:pt x="349864" y="2721219"/>
                    <a:pt x="358145" y="2721712"/>
                    <a:pt x="367237" y="2727298"/>
                  </a:cubicBezTo>
                  <a:cubicBezTo>
                    <a:pt x="384773" y="2737157"/>
                    <a:pt x="399711" y="2762790"/>
                    <a:pt x="399711" y="2783822"/>
                  </a:cubicBezTo>
                  <a:cubicBezTo>
                    <a:pt x="399711" y="2804854"/>
                    <a:pt x="384773" y="2813398"/>
                    <a:pt x="367237" y="2802882"/>
                  </a:cubicBezTo>
                  <a:cubicBezTo>
                    <a:pt x="349052" y="2792366"/>
                    <a:pt x="334114" y="2766733"/>
                    <a:pt x="334114" y="2746359"/>
                  </a:cubicBezTo>
                  <a:cubicBezTo>
                    <a:pt x="334114" y="2735843"/>
                    <a:pt x="337849" y="2728284"/>
                    <a:pt x="343856" y="2724752"/>
                  </a:cubicBezTo>
                  <a:close/>
                  <a:moveTo>
                    <a:pt x="1161738" y="2689648"/>
                  </a:moveTo>
                  <a:lnTo>
                    <a:pt x="1228909" y="2728714"/>
                  </a:lnTo>
                  <a:cubicBezTo>
                    <a:pt x="1238691" y="2734573"/>
                    <a:pt x="1246517" y="2750200"/>
                    <a:pt x="1246517" y="2763222"/>
                  </a:cubicBezTo>
                  <a:lnTo>
                    <a:pt x="1246517" y="2834192"/>
                  </a:lnTo>
                  <a:cubicBezTo>
                    <a:pt x="1246517" y="2847214"/>
                    <a:pt x="1238691" y="2853725"/>
                    <a:pt x="1228909" y="2847865"/>
                  </a:cubicBezTo>
                  <a:lnTo>
                    <a:pt x="1161738" y="2809450"/>
                  </a:lnTo>
                  <a:cubicBezTo>
                    <a:pt x="1151956" y="2803590"/>
                    <a:pt x="1143478" y="2787964"/>
                    <a:pt x="1143478" y="2774291"/>
                  </a:cubicBezTo>
                  <a:lnTo>
                    <a:pt x="1143478" y="2703972"/>
                  </a:lnTo>
                  <a:cubicBezTo>
                    <a:pt x="1143478" y="2690299"/>
                    <a:pt x="1151956" y="2684439"/>
                    <a:pt x="1161738" y="2689648"/>
                  </a:cubicBezTo>
                  <a:close/>
                  <a:moveTo>
                    <a:pt x="8153" y="2531603"/>
                  </a:moveTo>
                  <a:cubicBezTo>
                    <a:pt x="13209" y="2527743"/>
                    <a:pt x="20221" y="2527743"/>
                    <a:pt x="28048" y="2532343"/>
                  </a:cubicBezTo>
                  <a:lnTo>
                    <a:pt x="226993" y="2647986"/>
                  </a:lnTo>
                  <a:cubicBezTo>
                    <a:pt x="242648" y="2657185"/>
                    <a:pt x="255694" y="2681497"/>
                    <a:pt x="255694" y="2702523"/>
                  </a:cubicBezTo>
                  <a:cubicBezTo>
                    <a:pt x="255694" y="2723549"/>
                    <a:pt x="242648" y="2732748"/>
                    <a:pt x="226993" y="2724206"/>
                  </a:cubicBezTo>
                  <a:lnTo>
                    <a:pt x="28048" y="2608562"/>
                  </a:lnTo>
                  <a:cubicBezTo>
                    <a:pt x="12393" y="2598706"/>
                    <a:pt x="0" y="2575052"/>
                    <a:pt x="0" y="2554026"/>
                  </a:cubicBezTo>
                  <a:cubicBezTo>
                    <a:pt x="0" y="2543184"/>
                    <a:pt x="3098" y="2535464"/>
                    <a:pt x="8153" y="2531603"/>
                  </a:cubicBezTo>
                  <a:close/>
                  <a:moveTo>
                    <a:pt x="689261" y="2448241"/>
                  </a:moveTo>
                  <a:cubicBezTo>
                    <a:pt x="695164" y="2444708"/>
                    <a:pt x="703363" y="2445201"/>
                    <a:pt x="712545" y="2450788"/>
                  </a:cubicBezTo>
                  <a:cubicBezTo>
                    <a:pt x="730254" y="2460647"/>
                    <a:pt x="745340" y="2486279"/>
                    <a:pt x="745340" y="2507311"/>
                  </a:cubicBezTo>
                  <a:cubicBezTo>
                    <a:pt x="745340" y="2528343"/>
                    <a:pt x="730254" y="2536888"/>
                    <a:pt x="712545" y="2526372"/>
                  </a:cubicBezTo>
                  <a:cubicBezTo>
                    <a:pt x="694180" y="2515856"/>
                    <a:pt x="679750" y="2490223"/>
                    <a:pt x="679750" y="2469848"/>
                  </a:cubicBezTo>
                  <a:cubicBezTo>
                    <a:pt x="679750" y="2459332"/>
                    <a:pt x="683358" y="2451774"/>
                    <a:pt x="689261" y="2448241"/>
                  </a:cubicBezTo>
                  <a:close/>
                  <a:moveTo>
                    <a:pt x="574049" y="2381913"/>
                  </a:moveTo>
                  <a:cubicBezTo>
                    <a:pt x="579952" y="2378462"/>
                    <a:pt x="588151" y="2378955"/>
                    <a:pt x="597333" y="2384542"/>
                  </a:cubicBezTo>
                  <a:cubicBezTo>
                    <a:pt x="615042" y="2394401"/>
                    <a:pt x="630128" y="2420033"/>
                    <a:pt x="630128" y="2441065"/>
                  </a:cubicBezTo>
                  <a:cubicBezTo>
                    <a:pt x="630128" y="2462097"/>
                    <a:pt x="615042" y="2470642"/>
                    <a:pt x="597333" y="2460126"/>
                  </a:cubicBezTo>
                  <a:cubicBezTo>
                    <a:pt x="578968" y="2449610"/>
                    <a:pt x="564538" y="2424634"/>
                    <a:pt x="564538" y="2402945"/>
                  </a:cubicBezTo>
                  <a:cubicBezTo>
                    <a:pt x="564538" y="2392758"/>
                    <a:pt x="568146" y="2385364"/>
                    <a:pt x="574049" y="2381913"/>
                  </a:cubicBezTo>
                  <a:close/>
                  <a:moveTo>
                    <a:pt x="458837" y="2315446"/>
                  </a:moveTo>
                  <a:cubicBezTo>
                    <a:pt x="464740" y="2312019"/>
                    <a:pt x="472939" y="2312671"/>
                    <a:pt x="482121" y="2318221"/>
                  </a:cubicBezTo>
                  <a:cubicBezTo>
                    <a:pt x="499830" y="2328667"/>
                    <a:pt x="514916" y="2353476"/>
                    <a:pt x="514916" y="2374368"/>
                  </a:cubicBezTo>
                  <a:cubicBezTo>
                    <a:pt x="514916" y="2395259"/>
                    <a:pt x="499830" y="2404399"/>
                    <a:pt x="482121" y="2393301"/>
                  </a:cubicBezTo>
                  <a:cubicBezTo>
                    <a:pt x="463756" y="2382855"/>
                    <a:pt x="449326" y="2357393"/>
                    <a:pt x="449326" y="2337154"/>
                  </a:cubicBezTo>
                  <a:cubicBezTo>
                    <a:pt x="449326" y="2326382"/>
                    <a:pt x="452934" y="2318874"/>
                    <a:pt x="458837" y="2315446"/>
                  </a:cubicBezTo>
                  <a:close/>
                  <a:moveTo>
                    <a:pt x="343856" y="2249065"/>
                  </a:moveTo>
                  <a:cubicBezTo>
                    <a:pt x="349864" y="2245673"/>
                    <a:pt x="358145" y="2246170"/>
                    <a:pt x="367237" y="2251463"/>
                  </a:cubicBezTo>
                  <a:cubicBezTo>
                    <a:pt x="384773" y="2261389"/>
                    <a:pt x="399711" y="2287194"/>
                    <a:pt x="399711" y="2308369"/>
                  </a:cubicBezTo>
                  <a:cubicBezTo>
                    <a:pt x="399711" y="2329543"/>
                    <a:pt x="384773" y="2338145"/>
                    <a:pt x="367237" y="2327558"/>
                  </a:cubicBezTo>
                  <a:cubicBezTo>
                    <a:pt x="349052" y="2317632"/>
                    <a:pt x="334114" y="2291826"/>
                    <a:pt x="334114" y="2269991"/>
                  </a:cubicBezTo>
                  <a:cubicBezTo>
                    <a:pt x="334114" y="2259734"/>
                    <a:pt x="337849" y="2252456"/>
                    <a:pt x="343856" y="2249065"/>
                  </a:cubicBezTo>
                  <a:close/>
                  <a:moveTo>
                    <a:pt x="1148940" y="2211925"/>
                  </a:moveTo>
                  <a:cubicBezTo>
                    <a:pt x="1152282" y="2209402"/>
                    <a:pt x="1156847" y="2209239"/>
                    <a:pt x="1161738" y="2212169"/>
                  </a:cubicBezTo>
                  <a:lnTo>
                    <a:pt x="1228909" y="2250584"/>
                  </a:lnTo>
                  <a:cubicBezTo>
                    <a:pt x="1238691" y="2256443"/>
                    <a:pt x="1246517" y="2272070"/>
                    <a:pt x="1246517" y="2285092"/>
                  </a:cubicBezTo>
                  <a:lnTo>
                    <a:pt x="1246517" y="2356062"/>
                  </a:lnTo>
                  <a:cubicBezTo>
                    <a:pt x="1246517" y="2369084"/>
                    <a:pt x="1238691" y="2375595"/>
                    <a:pt x="1228909" y="2369735"/>
                  </a:cubicBezTo>
                  <a:lnTo>
                    <a:pt x="1161738" y="2331320"/>
                  </a:lnTo>
                  <a:cubicBezTo>
                    <a:pt x="1151956" y="2325460"/>
                    <a:pt x="1143478" y="2309834"/>
                    <a:pt x="1143478" y="2296812"/>
                  </a:cubicBezTo>
                  <a:lnTo>
                    <a:pt x="1143478" y="2225842"/>
                  </a:lnTo>
                  <a:cubicBezTo>
                    <a:pt x="1143478" y="2219331"/>
                    <a:pt x="1145598" y="2214448"/>
                    <a:pt x="1148940" y="2211925"/>
                  </a:cubicBezTo>
                  <a:close/>
                  <a:moveTo>
                    <a:pt x="8153" y="2056571"/>
                  </a:moveTo>
                  <a:cubicBezTo>
                    <a:pt x="13209" y="2052641"/>
                    <a:pt x="20221" y="2052477"/>
                    <a:pt x="28048" y="2057062"/>
                  </a:cubicBezTo>
                  <a:lnTo>
                    <a:pt x="226993" y="2172346"/>
                  </a:lnTo>
                  <a:cubicBezTo>
                    <a:pt x="242648" y="2181517"/>
                    <a:pt x="255694" y="2205753"/>
                    <a:pt x="255694" y="2226714"/>
                  </a:cubicBezTo>
                  <a:cubicBezTo>
                    <a:pt x="255694" y="2247674"/>
                    <a:pt x="242648" y="2257500"/>
                    <a:pt x="226993" y="2248329"/>
                  </a:cubicBezTo>
                  <a:lnTo>
                    <a:pt x="28048" y="2133045"/>
                  </a:lnTo>
                  <a:cubicBezTo>
                    <a:pt x="12393" y="2123875"/>
                    <a:pt x="0" y="2099639"/>
                    <a:pt x="0" y="2078678"/>
                  </a:cubicBezTo>
                  <a:cubicBezTo>
                    <a:pt x="0" y="2068197"/>
                    <a:pt x="3098" y="2060501"/>
                    <a:pt x="8153" y="2056571"/>
                  </a:cubicBezTo>
                  <a:close/>
                  <a:moveTo>
                    <a:pt x="689261" y="1972554"/>
                  </a:moveTo>
                  <a:cubicBezTo>
                    <a:pt x="695164" y="1969163"/>
                    <a:pt x="703363" y="1969659"/>
                    <a:pt x="712545" y="1974953"/>
                  </a:cubicBezTo>
                  <a:cubicBezTo>
                    <a:pt x="730254" y="1984878"/>
                    <a:pt x="745340" y="2010684"/>
                    <a:pt x="745340" y="2031858"/>
                  </a:cubicBezTo>
                  <a:cubicBezTo>
                    <a:pt x="745340" y="2053032"/>
                    <a:pt x="730254" y="2061634"/>
                    <a:pt x="712545" y="2051047"/>
                  </a:cubicBezTo>
                  <a:cubicBezTo>
                    <a:pt x="694180" y="2041122"/>
                    <a:pt x="679750" y="2015316"/>
                    <a:pt x="679750" y="1993480"/>
                  </a:cubicBezTo>
                  <a:cubicBezTo>
                    <a:pt x="679750" y="1983224"/>
                    <a:pt x="683358" y="1975945"/>
                    <a:pt x="689261" y="1972554"/>
                  </a:cubicBezTo>
                  <a:close/>
                  <a:moveTo>
                    <a:pt x="574049" y="1903618"/>
                  </a:moveTo>
                  <a:cubicBezTo>
                    <a:pt x="579952" y="1900167"/>
                    <a:pt x="588151" y="1900824"/>
                    <a:pt x="597333" y="1906411"/>
                  </a:cubicBezTo>
                  <a:cubicBezTo>
                    <a:pt x="615042" y="1916927"/>
                    <a:pt x="630128" y="1942560"/>
                    <a:pt x="630128" y="1962934"/>
                  </a:cubicBezTo>
                  <a:cubicBezTo>
                    <a:pt x="630128" y="1983966"/>
                    <a:pt x="615042" y="1992511"/>
                    <a:pt x="597333" y="1981995"/>
                  </a:cubicBezTo>
                  <a:cubicBezTo>
                    <a:pt x="578968" y="1971479"/>
                    <a:pt x="564538" y="1946503"/>
                    <a:pt x="564538" y="1925471"/>
                  </a:cubicBezTo>
                  <a:cubicBezTo>
                    <a:pt x="564538" y="1914627"/>
                    <a:pt x="568146" y="1907068"/>
                    <a:pt x="574049" y="1903618"/>
                  </a:cubicBezTo>
                  <a:close/>
                  <a:moveTo>
                    <a:pt x="458837" y="1837262"/>
                  </a:moveTo>
                  <a:cubicBezTo>
                    <a:pt x="464740" y="1833789"/>
                    <a:pt x="472939" y="1834285"/>
                    <a:pt x="482121" y="1839578"/>
                  </a:cubicBezTo>
                  <a:cubicBezTo>
                    <a:pt x="499830" y="1850165"/>
                    <a:pt x="514916" y="1875309"/>
                    <a:pt x="514916" y="1897145"/>
                  </a:cubicBezTo>
                  <a:cubicBezTo>
                    <a:pt x="514916" y="1917658"/>
                    <a:pt x="499830" y="1926260"/>
                    <a:pt x="482121" y="1915673"/>
                  </a:cubicBezTo>
                  <a:cubicBezTo>
                    <a:pt x="463756" y="1905747"/>
                    <a:pt x="449326" y="1879280"/>
                    <a:pt x="449326" y="1858767"/>
                  </a:cubicBezTo>
                  <a:cubicBezTo>
                    <a:pt x="449326" y="1848180"/>
                    <a:pt x="452934" y="1840736"/>
                    <a:pt x="458837" y="1837262"/>
                  </a:cubicBezTo>
                  <a:close/>
                  <a:moveTo>
                    <a:pt x="343856" y="1771016"/>
                  </a:moveTo>
                  <a:cubicBezTo>
                    <a:pt x="349864" y="1767543"/>
                    <a:pt x="358145" y="1768039"/>
                    <a:pt x="367237" y="1773332"/>
                  </a:cubicBezTo>
                  <a:cubicBezTo>
                    <a:pt x="384773" y="1783919"/>
                    <a:pt x="399711" y="1809725"/>
                    <a:pt x="399711" y="1830238"/>
                  </a:cubicBezTo>
                  <a:cubicBezTo>
                    <a:pt x="399711" y="1851412"/>
                    <a:pt x="384773" y="1860014"/>
                    <a:pt x="367237" y="1849427"/>
                  </a:cubicBezTo>
                  <a:cubicBezTo>
                    <a:pt x="349052" y="1838840"/>
                    <a:pt x="334114" y="1813695"/>
                    <a:pt x="334114" y="1792521"/>
                  </a:cubicBezTo>
                  <a:cubicBezTo>
                    <a:pt x="334114" y="1781934"/>
                    <a:pt x="337849" y="1774490"/>
                    <a:pt x="343856" y="1771016"/>
                  </a:cubicBezTo>
                  <a:close/>
                  <a:moveTo>
                    <a:pt x="1148940" y="1736675"/>
                  </a:moveTo>
                  <a:cubicBezTo>
                    <a:pt x="1152282" y="1734152"/>
                    <a:pt x="1156847" y="1733989"/>
                    <a:pt x="1161738" y="1736919"/>
                  </a:cubicBezTo>
                  <a:lnTo>
                    <a:pt x="1228909" y="1775334"/>
                  </a:lnTo>
                  <a:cubicBezTo>
                    <a:pt x="1238691" y="1781194"/>
                    <a:pt x="1246517" y="1796821"/>
                    <a:pt x="1246517" y="1810494"/>
                  </a:cubicBezTo>
                  <a:lnTo>
                    <a:pt x="1246517" y="1880813"/>
                  </a:lnTo>
                  <a:cubicBezTo>
                    <a:pt x="1246517" y="1894487"/>
                    <a:pt x="1238691" y="1900347"/>
                    <a:pt x="1228909" y="1895138"/>
                  </a:cubicBezTo>
                  <a:lnTo>
                    <a:pt x="1161738" y="1856071"/>
                  </a:lnTo>
                  <a:cubicBezTo>
                    <a:pt x="1151956" y="1850211"/>
                    <a:pt x="1143478" y="1834585"/>
                    <a:pt x="1143478" y="1821563"/>
                  </a:cubicBezTo>
                  <a:lnTo>
                    <a:pt x="1143478" y="1750592"/>
                  </a:lnTo>
                  <a:cubicBezTo>
                    <a:pt x="1143478" y="1744081"/>
                    <a:pt x="1145598" y="1739198"/>
                    <a:pt x="1148940" y="1736675"/>
                  </a:cubicBezTo>
                  <a:close/>
                  <a:moveTo>
                    <a:pt x="8153" y="1578441"/>
                  </a:moveTo>
                  <a:cubicBezTo>
                    <a:pt x="13209" y="1574511"/>
                    <a:pt x="20221" y="1574347"/>
                    <a:pt x="28048" y="1578932"/>
                  </a:cubicBezTo>
                  <a:lnTo>
                    <a:pt x="226993" y="1694872"/>
                  </a:lnTo>
                  <a:cubicBezTo>
                    <a:pt x="242648" y="1703387"/>
                    <a:pt x="255694" y="1727623"/>
                    <a:pt x="255694" y="1749239"/>
                  </a:cubicBezTo>
                  <a:cubicBezTo>
                    <a:pt x="255694" y="1769544"/>
                    <a:pt x="242648" y="1779370"/>
                    <a:pt x="226993" y="1770199"/>
                  </a:cubicBezTo>
                  <a:lnTo>
                    <a:pt x="28048" y="1654915"/>
                  </a:lnTo>
                  <a:cubicBezTo>
                    <a:pt x="12393" y="1645745"/>
                    <a:pt x="0" y="1621509"/>
                    <a:pt x="0" y="1600548"/>
                  </a:cubicBezTo>
                  <a:cubicBezTo>
                    <a:pt x="0" y="1590068"/>
                    <a:pt x="3098" y="1582371"/>
                    <a:pt x="8153" y="1578441"/>
                  </a:cubicBezTo>
                  <a:close/>
                  <a:moveTo>
                    <a:pt x="689261" y="1494506"/>
                  </a:moveTo>
                  <a:cubicBezTo>
                    <a:pt x="695164" y="1491032"/>
                    <a:pt x="703363" y="1491528"/>
                    <a:pt x="712545" y="1496822"/>
                  </a:cubicBezTo>
                  <a:cubicBezTo>
                    <a:pt x="730254" y="1507409"/>
                    <a:pt x="745340" y="1533215"/>
                    <a:pt x="745340" y="1553727"/>
                  </a:cubicBezTo>
                  <a:cubicBezTo>
                    <a:pt x="745340" y="1574901"/>
                    <a:pt x="730254" y="1583503"/>
                    <a:pt x="712545" y="1572916"/>
                  </a:cubicBezTo>
                  <a:cubicBezTo>
                    <a:pt x="694180" y="1562329"/>
                    <a:pt x="679750" y="1537185"/>
                    <a:pt x="679750" y="1516011"/>
                  </a:cubicBezTo>
                  <a:cubicBezTo>
                    <a:pt x="679750" y="1505424"/>
                    <a:pt x="683358" y="1497980"/>
                    <a:pt x="689261" y="1494506"/>
                  </a:cubicBezTo>
                  <a:close/>
                  <a:moveTo>
                    <a:pt x="574049" y="1428203"/>
                  </a:moveTo>
                  <a:cubicBezTo>
                    <a:pt x="579952" y="1424753"/>
                    <a:pt x="588151" y="1425246"/>
                    <a:pt x="597333" y="1430504"/>
                  </a:cubicBezTo>
                  <a:cubicBezTo>
                    <a:pt x="615042" y="1441020"/>
                    <a:pt x="630128" y="1466652"/>
                    <a:pt x="630128" y="1487027"/>
                  </a:cubicBezTo>
                  <a:cubicBezTo>
                    <a:pt x="630128" y="1508716"/>
                    <a:pt x="615042" y="1517261"/>
                    <a:pt x="597333" y="1506745"/>
                  </a:cubicBezTo>
                  <a:cubicBezTo>
                    <a:pt x="578968" y="1495571"/>
                    <a:pt x="564538" y="1470596"/>
                    <a:pt x="564538" y="1449564"/>
                  </a:cubicBezTo>
                  <a:cubicBezTo>
                    <a:pt x="564538" y="1439048"/>
                    <a:pt x="568146" y="1431654"/>
                    <a:pt x="574049" y="1428203"/>
                  </a:cubicBezTo>
                  <a:close/>
                  <a:moveTo>
                    <a:pt x="458837" y="1362013"/>
                  </a:moveTo>
                  <a:cubicBezTo>
                    <a:pt x="464740" y="1358540"/>
                    <a:pt x="472939" y="1359036"/>
                    <a:pt x="482121" y="1364329"/>
                  </a:cubicBezTo>
                  <a:cubicBezTo>
                    <a:pt x="499830" y="1374916"/>
                    <a:pt x="514916" y="1400722"/>
                    <a:pt x="514916" y="1421896"/>
                  </a:cubicBezTo>
                  <a:cubicBezTo>
                    <a:pt x="514916" y="1442409"/>
                    <a:pt x="499830" y="1451011"/>
                    <a:pt x="482121" y="1440424"/>
                  </a:cubicBezTo>
                  <a:cubicBezTo>
                    <a:pt x="463756" y="1430498"/>
                    <a:pt x="449326" y="1404692"/>
                    <a:pt x="449326" y="1383518"/>
                  </a:cubicBezTo>
                  <a:cubicBezTo>
                    <a:pt x="449326" y="1372931"/>
                    <a:pt x="452934" y="1365487"/>
                    <a:pt x="458837" y="1362013"/>
                  </a:cubicBezTo>
                  <a:close/>
                  <a:moveTo>
                    <a:pt x="343856" y="1295711"/>
                  </a:moveTo>
                  <a:cubicBezTo>
                    <a:pt x="349864" y="1292260"/>
                    <a:pt x="358145" y="1292753"/>
                    <a:pt x="367237" y="1298011"/>
                  </a:cubicBezTo>
                  <a:cubicBezTo>
                    <a:pt x="384773" y="1308527"/>
                    <a:pt x="399711" y="1334160"/>
                    <a:pt x="399711" y="1354535"/>
                  </a:cubicBezTo>
                  <a:cubicBezTo>
                    <a:pt x="399711" y="1376224"/>
                    <a:pt x="384773" y="1384768"/>
                    <a:pt x="367237" y="1374252"/>
                  </a:cubicBezTo>
                  <a:cubicBezTo>
                    <a:pt x="349052" y="1363079"/>
                    <a:pt x="334114" y="1338103"/>
                    <a:pt x="334114" y="1317071"/>
                  </a:cubicBezTo>
                  <a:cubicBezTo>
                    <a:pt x="334114" y="1306555"/>
                    <a:pt x="337849" y="1299161"/>
                    <a:pt x="343856" y="1295711"/>
                  </a:cubicBezTo>
                  <a:close/>
                  <a:moveTo>
                    <a:pt x="1148940" y="1258545"/>
                  </a:moveTo>
                  <a:cubicBezTo>
                    <a:pt x="1152282" y="1256022"/>
                    <a:pt x="1156847" y="1255859"/>
                    <a:pt x="1161738" y="1258789"/>
                  </a:cubicBezTo>
                  <a:lnTo>
                    <a:pt x="1228909" y="1297855"/>
                  </a:lnTo>
                  <a:cubicBezTo>
                    <a:pt x="1238691" y="1303715"/>
                    <a:pt x="1246517" y="1318691"/>
                    <a:pt x="1246517" y="1332364"/>
                  </a:cubicBezTo>
                  <a:lnTo>
                    <a:pt x="1246517" y="1402683"/>
                  </a:lnTo>
                  <a:cubicBezTo>
                    <a:pt x="1246517" y="1416357"/>
                    <a:pt x="1238691" y="1422217"/>
                    <a:pt x="1228909" y="1416357"/>
                  </a:cubicBezTo>
                  <a:lnTo>
                    <a:pt x="1161738" y="1377941"/>
                  </a:lnTo>
                  <a:cubicBezTo>
                    <a:pt x="1151956" y="1372081"/>
                    <a:pt x="1143478" y="1356455"/>
                    <a:pt x="1143478" y="1343433"/>
                  </a:cubicBezTo>
                  <a:lnTo>
                    <a:pt x="1143478" y="1272462"/>
                  </a:lnTo>
                  <a:cubicBezTo>
                    <a:pt x="1143478" y="1265951"/>
                    <a:pt x="1145598" y="1261068"/>
                    <a:pt x="1148940" y="1258545"/>
                  </a:cubicBezTo>
                  <a:close/>
                  <a:moveTo>
                    <a:pt x="8153" y="1102720"/>
                  </a:moveTo>
                  <a:cubicBezTo>
                    <a:pt x="13209" y="1098901"/>
                    <a:pt x="20221" y="1098739"/>
                    <a:pt x="28048" y="1102964"/>
                  </a:cubicBezTo>
                  <a:lnTo>
                    <a:pt x="226993" y="1217382"/>
                  </a:lnTo>
                  <a:cubicBezTo>
                    <a:pt x="242648" y="1226483"/>
                    <a:pt x="255694" y="1250537"/>
                    <a:pt x="255694" y="1270690"/>
                  </a:cubicBezTo>
                  <a:cubicBezTo>
                    <a:pt x="255694" y="1292143"/>
                    <a:pt x="242648" y="1301245"/>
                    <a:pt x="226993" y="1292143"/>
                  </a:cubicBezTo>
                  <a:lnTo>
                    <a:pt x="28048" y="1178376"/>
                  </a:lnTo>
                  <a:cubicBezTo>
                    <a:pt x="12393" y="1169274"/>
                    <a:pt x="0" y="1145221"/>
                    <a:pt x="0" y="1124417"/>
                  </a:cubicBezTo>
                  <a:cubicBezTo>
                    <a:pt x="0" y="1114016"/>
                    <a:pt x="3098" y="1106540"/>
                    <a:pt x="8153" y="1102720"/>
                  </a:cubicBezTo>
                  <a:close/>
                  <a:moveTo>
                    <a:pt x="689261" y="1019201"/>
                  </a:moveTo>
                  <a:cubicBezTo>
                    <a:pt x="695164" y="1015750"/>
                    <a:pt x="703362" y="1016243"/>
                    <a:pt x="712545" y="1021501"/>
                  </a:cubicBezTo>
                  <a:cubicBezTo>
                    <a:pt x="730254" y="1032017"/>
                    <a:pt x="745340" y="1057650"/>
                    <a:pt x="745340" y="1078025"/>
                  </a:cubicBezTo>
                  <a:cubicBezTo>
                    <a:pt x="745340" y="1099714"/>
                    <a:pt x="730254" y="1108258"/>
                    <a:pt x="712545" y="1097742"/>
                  </a:cubicBezTo>
                  <a:cubicBezTo>
                    <a:pt x="694180" y="1086569"/>
                    <a:pt x="679750" y="1061593"/>
                    <a:pt x="679750" y="1040561"/>
                  </a:cubicBezTo>
                  <a:cubicBezTo>
                    <a:pt x="679750" y="1030045"/>
                    <a:pt x="683357" y="1022651"/>
                    <a:pt x="689261" y="1019201"/>
                  </a:cubicBezTo>
                  <a:close/>
                  <a:moveTo>
                    <a:pt x="574049" y="952956"/>
                  </a:moveTo>
                  <a:cubicBezTo>
                    <a:pt x="579952" y="949505"/>
                    <a:pt x="588151" y="949998"/>
                    <a:pt x="597333" y="955256"/>
                  </a:cubicBezTo>
                  <a:cubicBezTo>
                    <a:pt x="615042" y="965772"/>
                    <a:pt x="630128" y="990748"/>
                    <a:pt x="630128" y="1012437"/>
                  </a:cubicBezTo>
                  <a:cubicBezTo>
                    <a:pt x="630128" y="1032812"/>
                    <a:pt x="615042" y="1042013"/>
                    <a:pt x="597333" y="1031497"/>
                  </a:cubicBezTo>
                  <a:cubicBezTo>
                    <a:pt x="578968" y="1020981"/>
                    <a:pt x="564538" y="995348"/>
                    <a:pt x="564538" y="974316"/>
                  </a:cubicBezTo>
                  <a:cubicBezTo>
                    <a:pt x="564538" y="963800"/>
                    <a:pt x="568146" y="956406"/>
                    <a:pt x="574049" y="952956"/>
                  </a:cubicBezTo>
                  <a:close/>
                  <a:moveTo>
                    <a:pt x="458837" y="886708"/>
                  </a:moveTo>
                  <a:cubicBezTo>
                    <a:pt x="464740" y="883257"/>
                    <a:pt x="472939" y="883750"/>
                    <a:pt x="482121" y="889008"/>
                  </a:cubicBezTo>
                  <a:cubicBezTo>
                    <a:pt x="499830" y="899524"/>
                    <a:pt x="514916" y="925157"/>
                    <a:pt x="514916" y="946189"/>
                  </a:cubicBezTo>
                  <a:cubicBezTo>
                    <a:pt x="514916" y="967221"/>
                    <a:pt x="499830" y="975765"/>
                    <a:pt x="482121" y="964592"/>
                  </a:cubicBezTo>
                  <a:cubicBezTo>
                    <a:pt x="463756" y="954076"/>
                    <a:pt x="449326" y="929100"/>
                    <a:pt x="449326" y="908068"/>
                  </a:cubicBezTo>
                  <a:cubicBezTo>
                    <a:pt x="449326" y="897552"/>
                    <a:pt x="452934" y="890158"/>
                    <a:pt x="458837" y="886708"/>
                  </a:cubicBezTo>
                  <a:close/>
                  <a:moveTo>
                    <a:pt x="343856" y="820462"/>
                  </a:moveTo>
                  <a:cubicBezTo>
                    <a:pt x="349864" y="817011"/>
                    <a:pt x="358145" y="817504"/>
                    <a:pt x="367237" y="822762"/>
                  </a:cubicBezTo>
                  <a:cubicBezTo>
                    <a:pt x="384773" y="833278"/>
                    <a:pt x="399711" y="858911"/>
                    <a:pt x="399711" y="879943"/>
                  </a:cubicBezTo>
                  <a:cubicBezTo>
                    <a:pt x="399711" y="900975"/>
                    <a:pt x="384773" y="909519"/>
                    <a:pt x="367237" y="899003"/>
                  </a:cubicBezTo>
                  <a:cubicBezTo>
                    <a:pt x="349052" y="888487"/>
                    <a:pt x="334114" y="862854"/>
                    <a:pt x="334114" y="841822"/>
                  </a:cubicBezTo>
                  <a:cubicBezTo>
                    <a:pt x="334114" y="831306"/>
                    <a:pt x="337849" y="823912"/>
                    <a:pt x="343856" y="820462"/>
                  </a:cubicBezTo>
                  <a:close/>
                  <a:moveTo>
                    <a:pt x="1161738" y="782888"/>
                  </a:moveTo>
                  <a:lnTo>
                    <a:pt x="1228909" y="821954"/>
                  </a:lnTo>
                  <a:cubicBezTo>
                    <a:pt x="1238691" y="827162"/>
                    <a:pt x="1246517" y="843440"/>
                    <a:pt x="1246517" y="856462"/>
                  </a:cubicBezTo>
                  <a:lnTo>
                    <a:pt x="1246517" y="927432"/>
                  </a:lnTo>
                  <a:cubicBezTo>
                    <a:pt x="1246517" y="940454"/>
                    <a:pt x="1238691" y="946965"/>
                    <a:pt x="1228909" y="941105"/>
                  </a:cubicBezTo>
                  <a:lnTo>
                    <a:pt x="1161738" y="902039"/>
                  </a:lnTo>
                  <a:cubicBezTo>
                    <a:pt x="1151956" y="896179"/>
                    <a:pt x="1143478" y="881204"/>
                    <a:pt x="1143478" y="867531"/>
                  </a:cubicBezTo>
                  <a:lnTo>
                    <a:pt x="1143478" y="797212"/>
                  </a:lnTo>
                  <a:cubicBezTo>
                    <a:pt x="1143478" y="783539"/>
                    <a:pt x="1151956" y="777679"/>
                    <a:pt x="1161738" y="782888"/>
                  </a:cubicBezTo>
                  <a:close/>
                  <a:moveTo>
                    <a:pt x="8153" y="627557"/>
                  </a:moveTo>
                  <a:cubicBezTo>
                    <a:pt x="13209" y="623697"/>
                    <a:pt x="20221" y="623533"/>
                    <a:pt x="28048" y="627804"/>
                  </a:cubicBezTo>
                  <a:lnTo>
                    <a:pt x="226993" y="744105"/>
                  </a:lnTo>
                  <a:cubicBezTo>
                    <a:pt x="242648" y="753304"/>
                    <a:pt x="255694" y="777616"/>
                    <a:pt x="255694" y="798642"/>
                  </a:cubicBezTo>
                  <a:cubicBezTo>
                    <a:pt x="255694" y="819669"/>
                    <a:pt x="242648" y="828868"/>
                    <a:pt x="226993" y="819669"/>
                  </a:cubicBezTo>
                  <a:lnTo>
                    <a:pt x="28048" y="704024"/>
                  </a:lnTo>
                  <a:cubicBezTo>
                    <a:pt x="12393" y="694825"/>
                    <a:pt x="0" y="671170"/>
                    <a:pt x="0" y="649487"/>
                  </a:cubicBezTo>
                  <a:cubicBezTo>
                    <a:pt x="0" y="638974"/>
                    <a:pt x="3098" y="631418"/>
                    <a:pt x="8153" y="627557"/>
                  </a:cubicBezTo>
                  <a:close/>
                  <a:moveTo>
                    <a:pt x="689261" y="541070"/>
                  </a:moveTo>
                  <a:cubicBezTo>
                    <a:pt x="695164" y="537619"/>
                    <a:pt x="703362" y="538112"/>
                    <a:pt x="712545" y="543370"/>
                  </a:cubicBezTo>
                  <a:cubicBezTo>
                    <a:pt x="730254" y="553886"/>
                    <a:pt x="745340" y="579519"/>
                    <a:pt x="745340" y="600551"/>
                  </a:cubicBezTo>
                  <a:cubicBezTo>
                    <a:pt x="745340" y="621583"/>
                    <a:pt x="730254" y="630127"/>
                    <a:pt x="712545" y="619611"/>
                  </a:cubicBezTo>
                  <a:cubicBezTo>
                    <a:pt x="694180" y="609095"/>
                    <a:pt x="679750" y="583462"/>
                    <a:pt x="679750" y="562430"/>
                  </a:cubicBezTo>
                  <a:cubicBezTo>
                    <a:pt x="679750" y="551914"/>
                    <a:pt x="683357" y="544520"/>
                    <a:pt x="689261" y="541070"/>
                  </a:cubicBezTo>
                  <a:close/>
                  <a:moveTo>
                    <a:pt x="574049" y="474825"/>
                  </a:moveTo>
                  <a:cubicBezTo>
                    <a:pt x="579952" y="471374"/>
                    <a:pt x="588151" y="471867"/>
                    <a:pt x="597333" y="477125"/>
                  </a:cubicBezTo>
                  <a:cubicBezTo>
                    <a:pt x="615042" y="487641"/>
                    <a:pt x="630128" y="513274"/>
                    <a:pt x="630128" y="534306"/>
                  </a:cubicBezTo>
                  <a:cubicBezTo>
                    <a:pt x="630128" y="554681"/>
                    <a:pt x="615042" y="563882"/>
                    <a:pt x="597333" y="553366"/>
                  </a:cubicBezTo>
                  <a:cubicBezTo>
                    <a:pt x="578968" y="542850"/>
                    <a:pt x="564538" y="517217"/>
                    <a:pt x="564538" y="496185"/>
                  </a:cubicBezTo>
                  <a:cubicBezTo>
                    <a:pt x="564538" y="485669"/>
                    <a:pt x="568146" y="478275"/>
                    <a:pt x="574049" y="474825"/>
                  </a:cubicBezTo>
                  <a:close/>
                  <a:moveTo>
                    <a:pt x="458837" y="408577"/>
                  </a:moveTo>
                  <a:cubicBezTo>
                    <a:pt x="464740" y="405126"/>
                    <a:pt x="472939" y="405619"/>
                    <a:pt x="482121" y="410877"/>
                  </a:cubicBezTo>
                  <a:cubicBezTo>
                    <a:pt x="499830" y="421393"/>
                    <a:pt x="514916" y="447026"/>
                    <a:pt x="514916" y="468058"/>
                  </a:cubicBezTo>
                  <a:cubicBezTo>
                    <a:pt x="514916" y="489090"/>
                    <a:pt x="499830" y="497634"/>
                    <a:pt x="482121" y="487118"/>
                  </a:cubicBezTo>
                  <a:cubicBezTo>
                    <a:pt x="463756" y="476602"/>
                    <a:pt x="449326" y="450969"/>
                    <a:pt x="449326" y="429937"/>
                  </a:cubicBezTo>
                  <a:cubicBezTo>
                    <a:pt x="449326" y="419421"/>
                    <a:pt x="452934" y="412027"/>
                    <a:pt x="458837" y="408577"/>
                  </a:cubicBezTo>
                  <a:close/>
                  <a:moveTo>
                    <a:pt x="343856" y="342413"/>
                  </a:moveTo>
                  <a:cubicBezTo>
                    <a:pt x="349864" y="339045"/>
                    <a:pt x="358145" y="339702"/>
                    <a:pt x="367237" y="345288"/>
                  </a:cubicBezTo>
                  <a:cubicBezTo>
                    <a:pt x="384773" y="355147"/>
                    <a:pt x="399711" y="380780"/>
                    <a:pt x="399711" y="401812"/>
                  </a:cubicBezTo>
                  <a:cubicBezTo>
                    <a:pt x="399711" y="422844"/>
                    <a:pt x="384773" y="431388"/>
                    <a:pt x="367237" y="420872"/>
                  </a:cubicBezTo>
                  <a:cubicBezTo>
                    <a:pt x="349052" y="410356"/>
                    <a:pt x="334114" y="384723"/>
                    <a:pt x="334114" y="363691"/>
                  </a:cubicBezTo>
                  <a:cubicBezTo>
                    <a:pt x="334114" y="353175"/>
                    <a:pt x="337849" y="345781"/>
                    <a:pt x="343856" y="342413"/>
                  </a:cubicBezTo>
                  <a:close/>
                  <a:moveTo>
                    <a:pt x="8153" y="149592"/>
                  </a:moveTo>
                  <a:cubicBezTo>
                    <a:pt x="13209" y="145731"/>
                    <a:pt x="20221" y="145731"/>
                    <a:pt x="28048" y="150331"/>
                  </a:cubicBezTo>
                  <a:lnTo>
                    <a:pt x="226993" y="265975"/>
                  </a:lnTo>
                  <a:cubicBezTo>
                    <a:pt x="242648" y="275174"/>
                    <a:pt x="255694" y="299486"/>
                    <a:pt x="255694" y="320512"/>
                  </a:cubicBezTo>
                  <a:cubicBezTo>
                    <a:pt x="255694" y="341539"/>
                    <a:pt x="242648" y="350738"/>
                    <a:pt x="226993" y="342196"/>
                  </a:cubicBezTo>
                  <a:lnTo>
                    <a:pt x="28048" y="226551"/>
                  </a:lnTo>
                  <a:cubicBezTo>
                    <a:pt x="12393" y="216695"/>
                    <a:pt x="0" y="192383"/>
                    <a:pt x="0" y="172014"/>
                  </a:cubicBezTo>
                  <a:cubicBezTo>
                    <a:pt x="0" y="161173"/>
                    <a:pt x="3098" y="153452"/>
                    <a:pt x="8153" y="149592"/>
                  </a:cubicBezTo>
                  <a:close/>
                  <a:moveTo>
                    <a:pt x="633666" y="0"/>
                  </a:moveTo>
                  <a:lnTo>
                    <a:pt x="684846" y="0"/>
                  </a:lnTo>
                  <a:lnTo>
                    <a:pt x="684846" y="77174"/>
                  </a:lnTo>
                  <a:cubicBezTo>
                    <a:pt x="669559" y="84430"/>
                    <a:pt x="648289" y="85749"/>
                    <a:pt x="633666" y="80472"/>
                  </a:cubicBezTo>
                  <a:close/>
                </a:path>
              </a:pathLst>
            </a:custGeom>
            <a:solidFill>
              <a:schemeClr val="accent3">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43" name="Freeform 237">
              <a:extLst>
                <a:ext uri="{FF2B5EF4-FFF2-40B4-BE49-F238E27FC236}">
                  <a16:creationId xmlns="" xmlns:a14="http://schemas.microsoft.com/office/drawing/2010/main" xmlns:p14="http://schemas.microsoft.com/office/powerpoint/2010/main" xmlns:a16="http://schemas.microsoft.com/office/drawing/2014/main" id="{57ACFA85-078D-4AE1-ACE0-3BA88AD0DD65}"/>
                </a:ext>
              </a:extLst>
            </p:cNvPr>
            <p:cNvSpPr>
              <a:spLocks noChangeArrowheads="1"/>
            </p:cNvSpPr>
            <p:nvPr/>
          </p:nvSpPr>
          <p:spPr bwMode="auto">
            <a:xfrm>
              <a:off x="12783392" y="8830262"/>
              <a:ext cx="2567585" cy="910308"/>
            </a:xfrm>
            <a:custGeom>
              <a:avLst/>
              <a:gdLst>
                <a:gd name="connsiteX0" fmla="*/ 2527516 w 2567585"/>
                <a:gd name="connsiteY0" fmla="*/ 833676 h 910308"/>
                <a:gd name="connsiteX1" fmla="*/ 2547049 w 2567585"/>
                <a:gd name="connsiteY1" fmla="*/ 838637 h 910308"/>
                <a:gd name="connsiteX2" fmla="*/ 2566913 w 2567585"/>
                <a:gd name="connsiteY2" fmla="*/ 892209 h 910308"/>
                <a:gd name="connsiteX3" fmla="*/ 2536455 w 2567585"/>
                <a:gd name="connsiteY3" fmla="*/ 904115 h 910308"/>
                <a:gd name="connsiteX4" fmla="*/ 2515929 w 2567585"/>
                <a:gd name="connsiteY4" fmla="*/ 850542 h 910308"/>
                <a:gd name="connsiteX5" fmla="*/ 2527516 w 2567585"/>
                <a:gd name="connsiteY5" fmla="*/ 833676 h 910308"/>
                <a:gd name="connsiteX6" fmla="*/ 40788 w 2567585"/>
                <a:gd name="connsiteY6" fmla="*/ 0 h 910308"/>
                <a:gd name="connsiteX7" fmla="*/ 68773 w 2567585"/>
                <a:gd name="connsiteY7" fmla="*/ 6398 h 910308"/>
                <a:gd name="connsiteX8" fmla="*/ 68773 w 2567585"/>
                <a:gd name="connsiteY8" fmla="*/ 39212 h 910308"/>
                <a:gd name="connsiteX9" fmla="*/ 12311 w 2567585"/>
                <a:gd name="connsiteY9" fmla="*/ 39212 h 910308"/>
                <a:gd name="connsiteX10" fmla="*/ 12311 w 2567585"/>
                <a:gd name="connsiteY10" fmla="*/ 6398 h 910308"/>
                <a:gd name="connsiteX11" fmla="*/ 40788 w 2567585"/>
                <a:gd name="connsiteY11" fmla="*/ 0 h 9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7585" h="910308">
                  <a:moveTo>
                    <a:pt x="2527516" y="833676"/>
                  </a:moveTo>
                  <a:cubicBezTo>
                    <a:pt x="2533144" y="831527"/>
                    <a:pt x="2540097" y="833015"/>
                    <a:pt x="2547049" y="838637"/>
                  </a:cubicBezTo>
                  <a:cubicBezTo>
                    <a:pt x="2560954" y="850542"/>
                    <a:pt x="2570224" y="874352"/>
                    <a:pt x="2566913" y="892209"/>
                  </a:cubicBezTo>
                  <a:cubicBezTo>
                    <a:pt x="2564265" y="910067"/>
                    <a:pt x="2550360" y="916020"/>
                    <a:pt x="2536455" y="904115"/>
                  </a:cubicBezTo>
                  <a:cubicBezTo>
                    <a:pt x="2522550" y="892209"/>
                    <a:pt x="2513280" y="869061"/>
                    <a:pt x="2515929" y="850542"/>
                  </a:cubicBezTo>
                  <a:cubicBezTo>
                    <a:pt x="2517584" y="841613"/>
                    <a:pt x="2521888" y="835826"/>
                    <a:pt x="2527516" y="833676"/>
                  </a:cubicBezTo>
                  <a:close/>
                  <a:moveTo>
                    <a:pt x="40788" y="0"/>
                  </a:moveTo>
                  <a:cubicBezTo>
                    <a:pt x="51047" y="0"/>
                    <a:pt x="61223" y="2133"/>
                    <a:pt x="68773" y="6398"/>
                  </a:cubicBezTo>
                  <a:cubicBezTo>
                    <a:pt x="84530" y="16242"/>
                    <a:pt x="84530" y="30680"/>
                    <a:pt x="68773" y="39212"/>
                  </a:cubicBezTo>
                  <a:cubicBezTo>
                    <a:pt x="53016" y="49056"/>
                    <a:pt x="27411" y="49056"/>
                    <a:pt x="12311" y="39212"/>
                  </a:cubicBezTo>
                  <a:cubicBezTo>
                    <a:pt x="-4103" y="30024"/>
                    <a:pt x="-4103" y="15586"/>
                    <a:pt x="12311" y="6398"/>
                  </a:cubicBezTo>
                  <a:cubicBezTo>
                    <a:pt x="20190" y="2133"/>
                    <a:pt x="30530" y="0"/>
                    <a:pt x="40788" y="0"/>
                  </a:cubicBezTo>
                  <a:close/>
                </a:path>
              </a:pathLst>
            </a:custGeom>
            <a:solidFill>
              <a:schemeClr val="accent2">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grpSp>
      <p:sp>
        <p:nvSpPr>
          <p:cNvPr id="255" name="TextBox 75">
            <a:extLst>
              <a:ext uri="{FF2B5EF4-FFF2-40B4-BE49-F238E27FC236}">
                <a16:creationId xmlns="" xmlns:a14="http://schemas.microsoft.com/office/drawing/2010/main" xmlns:p14="http://schemas.microsoft.com/office/powerpoint/2010/main" xmlns:a16="http://schemas.microsoft.com/office/drawing/2014/main" id="{F9C81E81-E318-4901-A186-7C18E237A260}"/>
              </a:ext>
            </a:extLst>
          </p:cNvPr>
          <p:cNvSpPr txBox="1"/>
          <p:nvPr/>
        </p:nvSpPr>
        <p:spPr>
          <a:xfrm>
            <a:off x="6838113" y="2118180"/>
            <a:ext cx="2660344"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Tiempo de preparación </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Innovaciones / Reclamaciones de patentes</a:t>
            </a:r>
          </a:p>
        </p:txBody>
      </p:sp>
      <p:grpSp>
        <p:nvGrpSpPr>
          <p:cNvPr id="2" name="Gruppieren 1">
            <a:extLst>
              <a:ext uri="{FF2B5EF4-FFF2-40B4-BE49-F238E27FC236}">
                <a16:creationId xmlns="" xmlns:a14="http://schemas.microsoft.com/office/drawing/2010/main" xmlns:p14="http://schemas.microsoft.com/office/powerpoint/2010/main" xmlns:a16="http://schemas.microsoft.com/office/drawing/2014/main" id="{C3CC712A-A9FC-43BF-A979-43E0713242AF}"/>
              </a:ext>
            </a:extLst>
          </p:cNvPr>
          <p:cNvGrpSpPr>
            <a:grpSpLocks noChangeAspect="1"/>
          </p:cNvGrpSpPr>
          <p:nvPr/>
        </p:nvGrpSpPr>
        <p:grpSpPr>
          <a:xfrm>
            <a:off x="6270663" y="2253746"/>
            <a:ext cx="401173" cy="401173"/>
            <a:chOff x="6216396" y="2147227"/>
            <a:chExt cx="589942" cy="589942"/>
          </a:xfrm>
        </p:grpSpPr>
        <p:sp>
          <p:nvSpPr>
            <p:cNvPr id="256" name="Oval 81">
              <a:extLst>
                <a:ext uri="{FF2B5EF4-FFF2-40B4-BE49-F238E27FC236}">
                  <a16:creationId xmlns="" xmlns:a14="http://schemas.microsoft.com/office/drawing/2010/main" xmlns:p14="http://schemas.microsoft.com/office/powerpoint/2010/main" xmlns:a16="http://schemas.microsoft.com/office/drawing/2014/main" id="{00D6539A-139F-4E27-94B1-E09A916FD323}"/>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57" name="Freeform 630">
              <a:extLst>
                <a:ext uri="{FF2B5EF4-FFF2-40B4-BE49-F238E27FC236}">
                  <a16:creationId xmlns="" xmlns:a14="http://schemas.microsoft.com/office/drawing/2010/main" xmlns:p14="http://schemas.microsoft.com/office/powerpoint/2010/main" xmlns:a16="http://schemas.microsoft.com/office/drawing/2014/main" id="{A64C1647-7178-4A63-8E9C-53341D4527B2}"/>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58" name="TextBox 75">
            <a:extLst>
              <a:ext uri="{FF2B5EF4-FFF2-40B4-BE49-F238E27FC236}">
                <a16:creationId xmlns="" xmlns:a14="http://schemas.microsoft.com/office/drawing/2010/main" xmlns:p14="http://schemas.microsoft.com/office/powerpoint/2010/main" xmlns:a16="http://schemas.microsoft.com/office/drawing/2014/main" id="{C307F98A-E9FF-48E2-82EB-ED013DD61EB5}"/>
              </a:ext>
            </a:extLst>
          </p:cNvPr>
          <p:cNvSpPr txBox="1"/>
          <p:nvPr/>
        </p:nvSpPr>
        <p:spPr>
          <a:xfrm>
            <a:off x="9706692" y="2583738"/>
            <a:ext cx="2761718"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Ahorro de costes conseguido gracias a </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a la I+D/Innovaciones</a:t>
            </a:r>
          </a:p>
        </p:txBody>
      </p:sp>
      <p:grpSp>
        <p:nvGrpSpPr>
          <p:cNvPr id="259" name="Gruppieren 258">
            <a:extLst>
              <a:ext uri="{FF2B5EF4-FFF2-40B4-BE49-F238E27FC236}">
                <a16:creationId xmlns="" xmlns:a14="http://schemas.microsoft.com/office/drawing/2010/main" xmlns:p14="http://schemas.microsoft.com/office/powerpoint/2010/main" xmlns:a16="http://schemas.microsoft.com/office/drawing/2014/main" id="{CC03BEBE-FD38-46E4-B43F-ECD71AE83029}"/>
              </a:ext>
            </a:extLst>
          </p:cNvPr>
          <p:cNvGrpSpPr>
            <a:grpSpLocks noChangeAspect="1"/>
          </p:cNvGrpSpPr>
          <p:nvPr/>
        </p:nvGrpSpPr>
        <p:grpSpPr>
          <a:xfrm>
            <a:off x="9305492" y="2709539"/>
            <a:ext cx="401173" cy="401173"/>
            <a:chOff x="6216396" y="2147227"/>
            <a:chExt cx="589942" cy="589942"/>
          </a:xfrm>
        </p:grpSpPr>
        <p:sp>
          <p:nvSpPr>
            <p:cNvPr id="260" name="Oval 81">
              <a:extLst>
                <a:ext uri="{FF2B5EF4-FFF2-40B4-BE49-F238E27FC236}">
                  <a16:creationId xmlns="" xmlns:a14="http://schemas.microsoft.com/office/drawing/2010/main" xmlns:p14="http://schemas.microsoft.com/office/powerpoint/2010/main" xmlns:a16="http://schemas.microsoft.com/office/drawing/2014/main" id="{153EAD0C-AE5B-4EAC-BAD7-2BD1CC2795C4}"/>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1" name="Freeform 630">
              <a:extLst>
                <a:ext uri="{FF2B5EF4-FFF2-40B4-BE49-F238E27FC236}">
                  <a16:creationId xmlns="" xmlns:a14="http://schemas.microsoft.com/office/drawing/2010/main" xmlns:p14="http://schemas.microsoft.com/office/powerpoint/2010/main" xmlns:a16="http://schemas.microsoft.com/office/drawing/2014/main" id="{EF944C68-B946-4C27-AAE7-4E543FB0B5FC}"/>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62" name="TextBox 75">
            <a:extLst>
              <a:ext uri="{FF2B5EF4-FFF2-40B4-BE49-F238E27FC236}">
                <a16:creationId xmlns="" xmlns:a14="http://schemas.microsoft.com/office/drawing/2010/main" xmlns:p14="http://schemas.microsoft.com/office/powerpoint/2010/main" xmlns:a16="http://schemas.microsoft.com/office/drawing/2014/main" id="{AE7D712E-7C60-4B72-B2B2-62EE2D59424A}"/>
              </a:ext>
            </a:extLst>
          </p:cNvPr>
          <p:cNvSpPr txBox="1"/>
          <p:nvPr/>
        </p:nvSpPr>
        <p:spPr>
          <a:xfrm>
            <a:off x="4468347" y="3145686"/>
            <a:ext cx="2262029"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Número de Ingenieros / </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Personal con título de doctorado</a:t>
            </a:r>
          </a:p>
        </p:txBody>
      </p:sp>
      <p:grpSp>
        <p:nvGrpSpPr>
          <p:cNvPr id="263" name="Gruppieren 262">
            <a:extLst>
              <a:ext uri="{FF2B5EF4-FFF2-40B4-BE49-F238E27FC236}">
                <a16:creationId xmlns="" xmlns:a14="http://schemas.microsoft.com/office/drawing/2010/main" xmlns:p14="http://schemas.microsoft.com/office/powerpoint/2010/main" xmlns:a16="http://schemas.microsoft.com/office/drawing/2014/main" id="{C366B746-DE0A-4A7F-8D4F-B78145058A0C}"/>
              </a:ext>
            </a:extLst>
          </p:cNvPr>
          <p:cNvGrpSpPr>
            <a:grpSpLocks noChangeAspect="1"/>
          </p:cNvGrpSpPr>
          <p:nvPr/>
        </p:nvGrpSpPr>
        <p:grpSpPr>
          <a:xfrm>
            <a:off x="4067147" y="3281252"/>
            <a:ext cx="401173" cy="401173"/>
            <a:chOff x="6216396" y="2147227"/>
            <a:chExt cx="589942" cy="589942"/>
          </a:xfrm>
        </p:grpSpPr>
        <p:sp>
          <p:nvSpPr>
            <p:cNvPr id="264" name="Oval 81">
              <a:extLst>
                <a:ext uri="{FF2B5EF4-FFF2-40B4-BE49-F238E27FC236}">
                  <a16:creationId xmlns="" xmlns:a14="http://schemas.microsoft.com/office/drawing/2010/main" xmlns:p14="http://schemas.microsoft.com/office/powerpoint/2010/main" xmlns:a16="http://schemas.microsoft.com/office/drawing/2014/main" id="{71220BF5-E703-4680-8E1B-06664182282E}"/>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5" name="Freeform 630">
              <a:extLst>
                <a:ext uri="{FF2B5EF4-FFF2-40B4-BE49-F238E27FC236}">
                  <a16:creationId xmlns="" xmlns:a14="http://schemas.microsoft.com/office/drawing/2010/main" xmlns:p14="http://schemas.microsoft.com/office/powerpoint/2010/main" xmlns:a16="http://schemas.microsoft.com/office/drawing/2014/main" id="{C9DF64FA-FE52-4A70-9D8E-20044197CD44}"/>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66" name="TextBox 75">
            <a:extLst>
              <a:ext uri="{FF2B5EF4-FFF2-40B4-BE49-F238E27FC236}">
                <a16:creationId xmlns="" xmlns:a14="http://schemas.microsoft.com/office/drawing/2010/main" xmlns:p14="http://schemas.microsoft.com/office/powerpoint/2010/main" xmlns:a16="http://schemas.microsoft.com/office/drawing/2014/main" id="{EF0C0AF0-2E5B-4E8B-A939-3BC4FC4C671C}"/>
              </a:ext>
            </a:extLst>
          </p:cNvPr>
          <p:cNvSpPr txBox="1"/>
          <p:nvPr/>
        </p:nvSpPr>
        <p:spPr>
          <a:xfrm>
            <a:off x="9915558" y="3550753"/>
            <a:ext cx="2021836"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Nuevos productos por </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Personal de I+D</a:t>
            </a:r>
          </a:p>
        </p:txBody>
      </p:sp>
      <p:grpSp>
        <p:nvGrpSpPr>
          <p:cNvPr id="267" name="Gruppieren 266">
            <a:extLst>
              <a:ext uri="{FF2B5EF4-FFF2-40B4-BE49-F238E27FC236}">
                <a16:creationId xmlns="" xmlns:a14="http://schemas.microsoft.com/office/drawing/2010/main" xmlns:p14="http://schemas.microsoft.com/office/powerpoint/2010/main" xmlns:a16="http://schemas.microsoft.com/office/drawing/2014/main" id="{C846F97F-F69E-4411-BD9A-22D189157212}"/>
              </a:ext>
            </a:extLst>
          </p:cNvPr>
          <p:cNvGrpSpPr>
            <a:grpSpLocks noChangeAspect="1"/>
          </p:cNvGrpSpPr>
          <p:nvPr/>
        </p:nvGrpSpPr>
        <p:grpSpPr>
          <a:xfrm>
            <a:off x="9514358" y="3686319"/>
            <a:ext cx="401173" cy="401173"/>
            <a:chOff x="6216396" y="2147227"/>
            <a:chExt cx="589942" cy="589942"/>
          </a:xfrm>
        </p:grpSpPr>
        <p:sp>
          <p:nvSpPr>
            <p:cNvPr id="268" name="Oval 81">
              <a:extLst>
                <a:ext uri="{FF2B5EF4-FFF2-40B4-BE49-F238E27FC236}">
                  <a16:creationId xmlns="" xmlns:a14="http://schemas.microsoft.com/office/drawing/2010/main" xmlns:p14="http://schemas.microsoft.com/office/powerpoint/2010/main" xmlns:a16="http://schemas.microsoft.com/office/drawing/2014/main" id="{CCA68DAC-21B3-4828-B5C4-4342F59B16FF}"/>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9" name="Freeform 630">
              <a:extLst>
                <a:ext uri="{FF2B5EF4-FFF2-40B4-BE49-F238E27FC236}">
                  <a16:creationId xmlns="" xmlns:a14="http://schemas.microsoft.com/office/drawing/2010/main" xmlns:p14="http://schemas.microsoft.com/office/powerpoint/2010/main" xmlns:a16="http://schemas.microsoft.com/office/drawing/2014/main" id="{3DEF35CF-9E20-4EB9-AE3F-CC9E3351CE4E}"/>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70" name="TextBox 75">
            <a:extLst>
              <a:ext uri="{FF2B5EF4-FFF2-40B4-BE49-F238E27FC236}">
                <a16:creationId xmlns="" xmlns:a14="http://schemas.microsoft.com/office/drawing/2010/main" xmlns:p14="http://schemas.microsoft.com/office/powerpoint/2010/main" xmlns:a16="http://schemas.microsoft.com/office/drawing/2014/main" id="{E79A88B7-D22B-4DF6-BDE1-811F75BE7530}"/>
              </a:ext>
            </a:extLst>
          </p:cNvPr>
          <p:cNvSpPr txBox="1"/>
          <p:nvPr/>
        </p:nvSpPr>
        <p:spPr>
          <a:xfrm>
            <a:off x="9746836" y="4745863"/>
            <a:ext cx="2522807" cy="369332"/>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Primero en comercializar los productos</a:t>
            </a:r>
          </a:p>
        </p:txBody>
      </p:sp>
      <p:grpSp>
        <p:nvGrpSpPr>
          <p:cNvPr id="271" name="Gruppieren 270">
            <a:extLst>
              <a:ext uri="{FF2B5EF4-FFF2-40B4-BE49-F238E27FC236}">
                <a16:creationId xmlns="" xmlns:a14="http://schemas.microsoft.com/office/drawing/2010/main" xmlns:p14="http://schemas.microsoft.com/office/powerpoint/2010/main" xmlns:a16="http://schemas.microsoft.com/office/drawing/2014/main" id="{65A428B6-4064-45CD-9C8E-C7F158982E3E}"/>
              </a:ext>
            </a:extLst>
          </p:cNvPr>
          <p:cNvGrpSpPr>
            <a:grpSpLocks noChangeAspect="1"/>
          </p:cNvGrpSpPr>
          <p:nvPr/>
        </p:nvGrpSpPr>
        <p:grpSpPr>
          <a:xfrm>
            <a:off x="9345636" y="4742929"/>
            <a:ext cx="401173" cy="401173"/>
            <a:chOff x="6216396" y="2147227"/>
            <a:chExt cx="589942" cy="589942"/>
          </a:xfrm>
        </p:grpSpPr>
        <p:sp>
          <p:nvSpPr>
            <p:cNvPr id="272" name="Oval 81">
              <a:extLst>
                <a:ext uri="{FF2B5EF4-FFF2-40B4-BE49-F238E27FC236}">
                  <a16:creationId xmlns="" xmlns:a14="http://schemas.microsoft.com/office/drawing/2010/main" xmlns:p14="http://schemas.microsoft.com/office/powerpoint/2010/main" xmlns:a16="http://schemas.microsoft.com/office/drawing/2014/main" id="{B0138012-804D-49CD-A6CC-E531BDBE2A61}"/>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3" name="Freeform 630">
              <a:extLst>
                <a:ext uri="{FF2B5EF4-FFF2-40B4-BE49-F238E27FC236}">
                  <a16:creationId xmlns="" xmlns:a14="http://schemas.microsoft.com/office/drawing/2010/main" xmlns:p14="http://schemas.microsoft.com/office/powerpoint/2010/main" xmlns:a16="http://schemas.microsoft.com/office/drawing/2014/main" id="{C9BCACA0-AD41-4645-8B27-A4CF23F77FCC}"/>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74" name="TextBox 75">
            <a:extLst>
              <a:ext uri="{FF2B5EF4-FFF2-40B4-BE49-F238E27FC236}">
                <a16:creationId xmlns="" xmlns:a14="http://schemas.microsoft.com/office/drawing/2010/main" xmlns:p14="http://schemas.microsoft.com/office/powerpoint/2010/main" xmlns:a16="http://schemas.microsoft.com/office/drawing/2014/main" id="{47BF6F45-3BB2-4766-B83B-EE5EE2F7DF12}"/>
              </a:ext>
            </a:extLst>
          </p:cNvPr>
          <p:cNvSpPr txBox="1"/>
          <p:nvPr/>
        </p:nvSpPr>
        <p:spPr>
          <a:xfrm>
            <a:off x="6807931" y="5483165"/>
            <a:ext cx="3370282"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Número de productos en desarrollo</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Productos en desarrollo</a:t>
            </a:r>
          </a:p>
        </p:txBody>
      </p:sp>
      <p:grpSp>
        <p:nvGrpSpPr>
          <p:cNvPr id="275" name="Gruppieren 274">
            <a:extLst>
              <a:ext uri="{FF2B5EF4-FFF2-40B4-BE49-F238E27FC236}">
                <a16:creationId xmlns="" xmlns:a14="http://schemas.microsoft.com/office/drawing/2010/main" xmlns:p14="http://schemas.microsoft.com/office/powerpoint/2010/main" xmlns:a16="http://schemas.microsoft.com/office/drawing/2014/main" id="{C5FE9EC6-817E-4C29-85A7-F2BF6A08541F}"/>
              </a:ext>
            </a:extLst>
          </p:cNvPr>
          <p:cNvGrpSpPr>
            <a:grpSpLocks noChangeAspect="1"/>
          </p:cNvGrpSpPr>
          <p:nvPr/>
        </p:nvGrpSpPr>
        <p:grpSpPr>
          <a:xfrm>
            <a:off x="6240481" y="5618731"/>
            <a:ext cx="401173" cy="401173"/>
            <a:chOff x="6216396" y="2147227"/>
            <a:chExt cx="589942" cy="589942"/>
          </a:xfrm>
        </p:grpSpPr>
        <p:sp>
          <p:nvSpPr>
            <p:cNvPr id="276" name="Oval 81">
              <a:extLst>
                <a:ext uri="{FF2B5EF4-FFF2-40B4-BE49-F238E27FC236}">
                  <a16:creationId xmlns="" xmlns:a14="http://schemas.microsoft.com/office/drawing/2010/main" xmlns:p14="http://schemas.microsoft.com/office/powerpoint/2010/main" xmlns:a16="http://schemas.microsoft.com/office/drawing/2014/main" id="{1702563A-52A7-4EB2-A66D-3FC7C2FF1B81}"/>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7" name="Freeform 630">
              <a:extLst>
                <a:ext uri="{FF2B5EF4-FFF2-40B4-BE49-F238E27FC236}">
                  <a16:creationId xmlns="" xmlns:a14="http://schemas.microsoft.com/office/drawing/2010/main" xmlns:p14="http://schemas.microsoft.com/office/powerpoint/2010/main" xmlns:a16="http://schemas.microsoft.com/office/drawing/2014/main" id="{64BA528B-D86A-4B46-AEC4-7CD5B1897B07}"/>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78" name="TextBox 75">
            <a:extLst>
              <a:ext uri="{FF2B5EF4-FFF2-40B4-BE49-F238E27FC236}">
                <a16:creationId xmlns="" xmlns:a14="http://schemas.microsoft.com/office/drawing/2010/main" xmlns:p14="http://schemas.microsoft.com/office/powerpoint/2010/main" xmlns:a16="http://schemas.microsoft.com/office/drawing/2014/main" id="{D44E7BE0-3B6D-478B-B182-F809AA3A36AF}"/>
              </a:ext>
            </a:extLst>
          </p:cNvPr>
          <p:cNvSpPr txBox="1"/>
          <p:nvPr/>
        </p:nvSpPr>
        <p:spPr>
          <a:xfrm>
            <a:off x="4462620" y="4563528"/>
            <a:ext cx="1795620"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Invertidos en I+D</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por € de ventas</a:t>
            </a:r>
          </a:p>
        </p:txBody>
      </p:sp>
      <p:grpSp>
        <p:nvGrpSpPr>
          <p:cNvPr id="279" name="Gruppieren 278">
            <a:extLst>
              <a:ext uri="{FF2B5EF4-FFF2-40B4-BE49-F238E27FC236}">
                <a16:creationId xmlns="" xmlns:a14="http://schemas.microsoft.com/office/drawing/2010/main" xmlns:p14="http://schemas.microsoft.com/office/powerpoint/2010/main" xmlns:a16="http://schemas.microsoft.com/office/drawing/2014/main" id="{7F59DD92-3BA9-45C5-ADD8-882BFA7B4A6B}"/>
              </a:ext>
            </a:extLst>
          </p:cNvPr>
          <p:cNvGrpSpPr>
            <a:grpSpLocks noChangeAspect="1"/>
          </p:cNvGrpSpPr>
          <p:nvPr/>
        </p:nvGrpSpPr>
        <p:grpSpPr>
          <a:xfrm>
            <a:off x="4061420" y="4699094"/>
            <a:ext cx="401173" cy="401173"/>
            <a:chOff x="6216396" y="2147227"/>
            <a:chExt cx="589942" cy="589942"/>
          </a:xfrm>
        </p:grpSpPr>
        <p:sp>
          <p:nvSpPr>
            <p:cNvPr id="280" name="Oval 81">
              <a:extLst>
                <a:ext uri="{FF2B5EF4-FFF2-40B4-BE49-F238E27FC236}">
                  <a16:creationId xmlns="" xmlns:a14="http://schemas.microsoft.com/office/drawing/2010/main" xmlns:p14="http://schemas.microsoft.com/office/powerpoint/2010/main" xmlns:a16="http://schemas.microsoft.com/office/drawing/2014/main" id="{EEC34485-FBCE-4D04-A7F3-C6634D5B2D74}"/>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81" name="Freeform 630">
              <a:extLst>
                <a:ext uri="{FF2B5EF4-FFF2-40B4-BE49-F238E27FC236}">
                  <a16:creationId xmlns="" xmlns:a14="http://schemas.microsoft.com/office/drawing/2010/main" xmlns:p14="http://schemas.microsoft.com/office/powerpoint/2010/main" xmlns:a16="http://schemas.microsoft.com/office/drawing/2014/main" id="{0D22EC92-180F-4B53-ABEB-12D07178787B}"/>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Tree>
    <p:extLst>
      <p:ext uri="{BB962C8B-B14F-4D97-AF65-F5344CB8AC3E}">
        <p14:creationId xmlns:p14="http://schemas.microsoft.com/office/powerpoint/2010/main" val="77191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734147" y="558558"/>
            <a:ext cx="9087377" cy="697353"/>
          </a:xfrm>
        </p:spPr>
        <p:txBody>
          <a:bodyPr>
            <a:normAutofit fontScale="92500"/>
          </a:bodyPr>
          <a:lstStyle/>
          <a:p>
            <a:r>
              <a:rPr lang="en-GB" dirty="0"/>
              <a:t>Fuentes de información en la empresa: Adquisiciones</a:t>
            </a:r>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203134" y="2049072"/>
            <a:ext cx="2840637"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En muchos modelos empresariales, las compras representan un bloque de costes central y la cadena de suministro es un factor clave de éxito. Sin embargo, sorprendentemente pocas empresas tienen una visión transparente del área de compras. </a:t>
            </a:r>
          </a:p>
        </p:txBody>
      </p:sp>
      <p:pic>
        <p:nvPicPr>
          <p:cNvPr id="3" name="Grafik 2">
            <a:extLst>
              <a:ext uri="{FF2B5EF4-FFF2-40B4-BE49-F238E27FC236}">
                <a16:creationId xmlns="" xmlns:p14="http://schemas.microsoft.com/office/powerpoint/2010/main" xmlns:a16="http://schemas.microsoft.com/office/drawing/2014/main" id="{B99D97FC-7F03-4074-BEE5-3DDD067F9907}"/>
              </a:ext>
            </a:extLst>
          </p:cNvPr>
          <p:cNvPicPr>
            <a:picLocks noChangeAspect="1"/>
          </p:cNvPicPr>
          <p:nvPr/>
        </p:nvPicPr>
        <p:blipFill>
          <a:blip r:embed="rId3"/>
          <a:stretch>
            <a:fillRect/>
          </a:stretch>
        </p:blipFill>
        <p:spPr>
          <a:xfrm>
            <a:off x="9625496" y="266024"/>
            <a:ext cx="2166418" cy="1153617"/>
          </a:xfrm>
          <a:prstGeom prst="rect">
            <a:avLst/>
          </a:prstGeom>
        </p:spPr>
      </p:pic>
      <p:sp>
        <p:nvSpPr>
          <p:cNvPr id="6" name="Striped Right Arrow 6">
            <a:extLst>
              <a:ext uri="{FF2B5EF4-FFF2-40B4-BE49-F238E27FC236}">
                <a16:creationId xmlns="" xmlns:p14="http://schemas.microsoft.com/office/powerpoint/2010/main" xmlns:a16="http://schemas.microsoft.com/office/drawing/2014/main" id="{F1A9AECB-0ADB-4248-AAA5-328C840B43E7}"/>
              </a:ext>
            </a:extLst>
          </p:cNvPr>
          <p:cNvSpPr/>
          <p:nvPr/>
        </p:nvSpPr>
        <p:spPr>
          <a:xfrm>
            <a:off x="3523347" y="2208778"/>
            <a:ext cx="1445858"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TextBox 7">
            <a:extLst>
              <a:ext uri="{FF2B5EF4-FFF2-40B4-BE49-F238E27FC236}">
                <a16:creationId xmlns="" xmlns:p14="http://schemas.microsoft.com/office/powerpoint/2010/main" xmlns:a16="http://schemas.microsoft.com/office/drawing/2014/main" id="{93688A78-18C2-4E75-A502-CC6F00A4C71D}"/>
              </a:ext>
            </a:extLst>
          </p:cNvPr>
          <p:cNvSpPr txBox="1"/>
          <p:nvPr/>
        </p:nvSpPr>
        <p:spPr>
          <a:xfrm>
            <a:off x="3580458" y="2193479"/>
            <a:ext cx="1252583" cy="553998"/>
          </a:xfrm>
          <a:prstGeom prst="rect">
            <a:avLst/>
          </a:prstGeom>
          <a:noFill/>
          <a:ln>
            <a:noFill/>
          </a:ln>
        </p:spPr>
        <p:txBody>
          <a:bodyPr wrap="square" rtlCol="0" anchor="ctr" anchorCtr="0">
            <a:spAutoFit/>
          </a:bodyPr>
          <a:lstStyle/>
          <a:p>
            <a:pPr algn="ctr"/>
            <a:r>
              <a:rPr lang="en-GB" sz="1500" b="1" dirty="0">
                <a:solidFill>
                  <a:schemeClr val="bg1"/>
                </a:solidFill>
                <a:latin typeface="+mj-lt"/>
                <a:ea typeface="League Spartan" charset="0"/>
                <a:cs typeface="Poppins" pitchFamily="2" charset="77"/>
              </a:rPr>
              <a:t>Tasa de cumplimiento</a:t>
            </a:r>
          </a:p>
        </p:txBody>
      </p:sp>
      <p:sp>
        <p:nvSpPr>
          <p:cNvPr id="8" name="Rectangle 8">
            <a:extLst>
              <a:ext uri="{FF2B5EF4-FFF2-40B4-BE49-F238E27FC236}">
                <a16:creationId xmlns="" xmlns:p14="http://schemas.microsoft.com/office/powerpoint/2010/main" xmlns:a16="http://schemas.microsoft.com/office/drawing/2014/main" id="{D34AD2BE-C144-479D-A6C5-63761DF983B2}"/>
              </a:ext>
            </a:extLst>
          </p:cNvPr>
          <p:cNvSpPr/>
          <p:nvPr/>
        </p:nvSpPr>
        <p:spPr>
          <a:xfrm>
            <a:off x="5192458" y="2208778"/>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9" name="Subtitle 2">
            <a:extLst>
              <a:ext uri="{FF2B5EF4-FFF2-40B4-BE49-F238E27FC236}">
                <a16:creationId xmlns="" xmlns:p14="http://schemas.microsoft.com/office/powerpoint/2010/main" xmlns:a16="http://schemas.microsoft.com/office/drawing/2014/main" id="{F0E2CA65-DCAE-4F2D-BD94-0DB920BF306E}"/>
              </a:ext>
            </a:extLst>
          </p:cNvPr>
          <p:cNvSpPr txBox="1">
            <a:spLocks/>
          </p:cNvSpPr>
          <p:nvPr/>
        </p:nvSpPr>
        <p:spPr>
          <a:xfrm>
            <a:off x="5256057" y="2356081"/>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Comprender si los proveedores cumplen sus requisitos</a:t>
            </a:r>
          </a:p>
        </p:txBody>
      </p:sp>
      <p:sp>
        <p:nvSpPr>
          <p:cNvPr id="10" name="Striped Right Arrow 35">
            <a:extLst>
              <a:ext uri="{FF2B5EF4-FFF2-40B4-BE49-F238E27FC236}">
                <a16:creationId xmlns="" xmlns:p14="http://schemas.microsoft.com/office/powerpoint/2010/main" xmlns:a16="http://schemas.microsoft.com/office/drawing/2014/main" id="{41D5422B-E74E-4A03-8E48-D596FF5F1280}"/>
              </a:ext>
            </a:extLst>
          </p:cNvPr>
          <p:cNvSpPr/>
          <p:nvPr/>
        </p:nvSpPr>
        <p:spPr>
          <a:xfrm>
            <a:off x="3523347" y="2786536"/>
            <a:ext cx="1445858"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TextBox 36">
            <a:extLst>
              <a:ext uri="{FF2B5EF4-FFF2-40B4-BE49-F238E27FC236}">
                <a16:creationId xmlns="" xmlns:p14="http://schemas.microsoft.com/office/powerpoint/2010/main" xmlns:a16="http://schemas.microsoft.com/office/drawing/2014/main" id="{A0E55C5C-A70A-47D3-8A96-65C2A4D05C2E}"/>
              </a:ext>
            </a:extLst>
          </p:cNvPr>
          <p:cNvSpPr txBox="1"/>
          <p:nvPr/>
        </p:nvSpPr>
        <p:spPr>
          <a:xfrm>
            <a:off x="3717509" y="2767166"/>
            <a:ext cx="1048684" cy="553998"/>
          </a:xfrm>
          <a:prstGeom prst="rect">
            <a:avLst/>
          </a:prstGeom>
          <a:noFill/>
          <a:ln>
            <a:noFill/>
          </a:ln>
        </p:spPr>
        <p:txBody>
          <a:bodyPr wrap="none" rtlCol="0" anchor="ctr" anchorCtr="0">
            <a:spAutoFit/>
          </a:bodyPr>
          <a:lstStyle/>
          <a:p>
            <a:pPr algn="ctr"/>
            <a:r>
              <a:rPr lang="en-GB" sz="1500" b="1" dirty="0">
                <a:solidFill>
                  <a:schemeClr val="bg1"/>
                </a:solidFill>
                <a:latin typeface="+mj-lt"/>
                <a:ea typeface="League Spartan" charset="0"/>
                <a:cs typeface="Poppins" pitchFamily="2" charset="77"/>
              </a:rPr>
              <a:t>Número de </a:t>
            </a:r>
            <a:br>
              <a:rPr lang="en-GB" sz="1500" b="1" dirty="0">
                <a:solidFill>
                  <a:schemeClr val="bg1"/>
                </a:solidFill>
                <a:latin typeface="+mj-lt"/>
                <a:ea typeface="League Spartan" charset="0"/>
                <a:cs typeface="Poppins" pitchFamily="2" charset="77"/>
              </a:rPr>
            </a:br>
            <a:r>
              <a:rPr lang="en-GB" sz="1500" b="1" dirty="0">
                <a:solidFill>
                  <a:schemeClr val="bg1"/>
                </a:solidFill>
                <a:latin typeface="+mj-lt"/>
                <a:ea typeface="League Spartan" charset="0"/>
                <a:cs typeface="Poppins" pitchFamily="2" charset="77"/>
              </a:rPr>
              <a:t>Proveedores</a:t>
            </a:r>
          </a:p>
        </p:txBody>
      </p:sp>
      <p:sp>
        <p:nvSpPr>
          <p:cNvPr id="12" name="Rectangle 37">
            <a:extLst>
              <a:ext uri="{FF2B5EF4-FFF2-40B4-BE49-F238E27FC236}">
                <a16:creationId xmlns="" xmlns:p14="http://schemas.microsoft.com/office/powerpoint/2010/main" xmlns:a16="http://schemas.microsoft.com/office/drawing/2014/main" id="{95B2D4F6-C28B-4824-A8B1-BF8E0207EF2A}"/>
              </a:ext>
            </a:extLst>
          </p:cNvPr>
          <p:cNvSpPr/>
          <p:nvPr/>
        </p:nvSpPr>
        <p:spPr>
          <a:xfrm>
            <a:off x="5192458" y="2786535"/>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13" name="Subtitle 2">
            <a:extLst>
              <a:ext uri="{FF2B5EF4-FFF2-40B4-BE49-F238E27FC236}">
                <a16:creationId xmlns="" xmlns:p14="http://schemas.microsoft.com/office/powerpoint/2010/main" xmlns:a16="http://schemas.microsoft.com/office/drawing/2014/main" id="{E1E86381-9C89-47DF-A863-6DBC16E892E4}"/>
              </a:ext>
            </a:extLst>
          </p:cNvPr>
          <p:cNvSpPr txBox="1">
            <a:spLocks/>
          </p:cNvSpPr>
          <p:nvPr/>
        </p:nvSpPr>
        <p:spPr>
          <a:xfrm>
            <a:off x="5250731" y="2961685"/>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Controla tu nivel de dependencia hacia tus proveedores</a:t>
            </a:r>
          </a:p>
        </p:txBody>
      </p:sp>
      <p:sp>
        <p:nvSpPr>
          <p:cNvPr id="18" name="Striped Right Arrow 81">
            <a:extLst>
              <a:ext uri="{FF2B5EF4-FFF2-40B4-BE49-F238E27FC236}">
                <a16:creationId xmlns="" xmlns:p14="http://schemas.microsoft.com/office/powerpoint/2010/main" xmlns:a16="http://schemas.microsoft.com/office/drawing/2014/main" id="{165F8B8B-C9D7-48A2-95B5-A99CF881CDF7}"/>
              </a:ext>
            </a:extLst>
          </p:cNvPr>
          <p:cNvSpPr/>
          <p:nvPr/>
        </p:nvSpPr>
        <p:spPr>
          <a:xfrm>
            <a:off x="3528157" y="5514413"/>
            <a:ext cx="1445858" cy="500754"/>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TextBox 82">
            <a:extLst>
              <a:ext uri="{FF2B5EF4-FFF2-40B4-BE49-F238E27FC236}">
                <a16:creationId xmlns="" xmlns:p14="http://schemas.microsoft.com/office/powerpoint/2010/main" xmlns:a16="http://schemas.microsoft.com/office/drawing/2014/main" id="{4804B585-01F8-4CF0-94BC-2B269E4CC86C}"/>
              </a:ext>
            </a:extLst>
          </p:cNvPr>
          <p:cNvSpPr txBox="1"/>
          <p:nvPr/>
        </p:nvSpPr>
        <p:spPr>
          <a:xfrm>
            <a:off x="3548431" y="5467281"/>
            <a:ext cx="1326261" cy="553998"/>
          </a:xfrm>
          <a:prstGeom prst="rect">
            <a:avLst/>
          </a:prstGeom>
          <a:noFill/>
          <a:ln>
            <a:noFill/>
          </a:ln>
        </p:spPr>
        <p:txBody>
          <a:bodyPr wrap="none" rtlCol="0" anchor="ctr" anchorCtr="0">
            <a:spAutoFit/>
          </a:bodyPr>
          <a:lstStyle/>
          <a:p>
            <a:pPr algn="ctr"/>
            <a:r>
              <a:rPr lang="en-GB" sz="1500" b="1" dirty="0">
                <a:solidFill>
                  <a:schemeClr val="bg1"/>
                </a:solidFill>
                <a:latin typeface="+mj-lt"/>
                <a:ea typeface="League Spartan" charset="0"/>
                <a:cs typeface="Poppins" pitchFamily="2" charset="77"/>
              </a:rPr>
              <a:t>Adquisiciones</a:t>
            </a:r>
            <a:br>
              <a:rPr lang="en-GB" sz="1500" b="1" dirty="0">
                <a:solidFill>
                  <a:schemeClr val="bg1"/>
                </a:solidFill>
                <a:latin typeface="+mj-lt"/>
                <a:ea typeface="League Spartan" charset="0"/>
                <a:cs typeface="Poppins" pitchFamily="2" charset="77"/>
              </a:rPr>
            </a:br>
            <a:r>
              <a:rPr lang="en-GB" sz="1500" b="1" dirty="0">
                <a:solidFill>
                  <a:schemeClr val="bg1"/>
                </a:solidFill>
                <a:latin typeface="+mj-lt"/>
                <a:ea typeface="League Spartan" charset="0"/>
                <a:cs typeface="Poppins" pitchFamily="2" charset="77"/>
              </a:rPr>
              <a:t>Reducción de costes</a:t>
            </a:r>
          </a:p>
        </p:txBody>
      </p:sp>
      <p:sp>
        <p:nvSpPr>
          <p:cNvPr id="20" name="Rectangle 83">
            <a:extLst>
              <a:ext uri="{FF2B5EF4-FFF2-40B4-BE49-F238E27FC236}">
                <a16:creationId xmlns="" xmlns:p14="http://schemas.microsoft.com/office/powerpoint/2010/main" xmlns:a16="http://schemas.microsoft.com/office/drawing/2014/main" id="{0F145433-33AC-47FB-B413-2B6F8CDDB85B}"/>
              </a:ext>
            </a:extLst>
          </p:cNvPr>
          <p:cNvSpPr/>
          <p:nvPr/>
        </p:nvSpPr>
        <p:spPr>
          <a:xfrm>
            <a:off x="5197268" y="5514413"/>
            <a:ext cx="659464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21" name="Subtitle 2">
            <a:extLst>
              <a:ext uri="{FF2B5EF4-FFF2-40B4-BE49-F238E27FC236}">
                <a16:creationId xmlns="" xmlns:p14="http://schemas.microsoft.com/office/powerpoint/2010/main" xmlns:a16="http://schemas.microsoft.com/office/drawing/2014/main" id="{653BAFB6-492E-4E07-8650-628AFD7DDD1C}"/>
              </a:ext>
            </a:extLst>
          </p:cNvPr>
          <p:cNvSpPr txBox="1">
            <a:spLocks/>
          </p:cNvSpPr>
          <p:nvPr/>
        </p:nvSpPr>
        <p:spPr>
          <a:xfrm>
            <a:off x="5277836" y="5662116"/>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Racionalizar el ahorro de costes tangibles</a:t>
            </a:r>
          </a:p>
        </p:txBody>
      </p:sp>
      <p:sp>
        <p:nvSpPr>
          <p:cNvPr id="22" name="Striped Right Arrow 92">
            <a:extLst>
              <a:ext uri="{FF2B5EF4-FFF2-40B4-BE49-F238E27FC236}">
                <a16:creationId xmlns="" xmlns:p14="http://schemas.microsoft.com/office/powerpoint/2010/main" xmlns:a16="http://schemas.microsoft.com/office/drawing/2014/main" id="{7528A603-D6A1-4975-9FCA-0C98895E9061}"/>
              </a:ext>
            </a:extLst>
          </p:cNvPr>
          <p:cNvSpPr/>
          <p:nvPr/>
        </p:nvSpPr>
        <p:spPr>
          <a:xfrm>
            <a:off x="3523347" y="3847200"/>
            <a:ext cx="1445858"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93">
            <a:extLst>
              <a:ext uri="{FF2B5EF4-FFF2-40B4-BE49-F238E27FC236}">
                <a16:creationId xmlns="" xmlns:p14="http://schemas.microsoft.com/office/powerpoint/2010/main" xmlns:a16="http://schemas.microsoft.com/office/drawing/2014/main" id="{0C6CD352-E222-46A0-852F-D8B269427326}"/>
              </a:ext>
            </a:extLst>
          </p:cNvPr>
          <p:cNvSpPr txBox="1"/>
          <p:nvPr/>
        </p:nvSpPr>
        <p:spPr>
          <a:xfrm>
            <a:off x="3708472" y="3791285"/>
            <a:ext cx="996555" cy="553998"/>
          </a:xfrm>
          <a:prstGeom prst="rect">
            <a:avLst/>
          </a:prstGeom>
          <a:noFill/>
          <a:ln>
            <a:noFill/>
          </a:ln>
        </p:spPr>
        <p:txBody>
          <a:bodyPr wrap="none" rtlCol="0" anchor="ctr" anchorCtr="0">
            <a:spAutoFit/>
          </a:bodyPr>
          <a:lstStyle/>
          <a:p>
            <a:pPr algn="ctr"/>
            <a:r>
              <a:rPr lang="en-GB" sz="1500" b="1" dirty="0">
                <a:solidFill>
                  <a:schemeClr val="bg1"/>
                </a:solidFill>
                <a:latin typeface="+mj-lt"/>
                <a:ea typeface="League Spartan" charset="0"/>
                <a:cs typeface="Poppins" pitchFamily="2" charset="77"/>
              </a:rPr>
              <a:t>Proveedor</a:t>
            </a:r>
            <a:br>
              <a:rPr lang="en-GB" sz="1500" b="1" dirty="0">
                <a:solidFill>
                  <a:schemeClr val="bg1"/>
                </a:solidFill>
                <a:latin typeface="+mj-lt"/>
                <a:ea typeface="League Spartan" charset="0"/>
                <a:cs typeface="Poppins" pitchFamily="2" charset="77"/>
              </a:rPr>
            </a:br>
            <a:r>
              <a:rPr lang="en-GB" sz="1500" b="1" dirty="0">
                <a:solidFill>
                  <a:schemeClr val="bg1"/>
                </a:solidFill>
                <a:latin typeface="+mj-lt"/>
                <a:ea typeface="League Spartan" charset="0"/>
                <a:cs typeface="Poppins" pitchFamily="2" charset="77"/>
              </a:rPr>
              <a:t>Disponibilidad</a:t>
            </a:r>
          </a:p>
        </p:txBody>
      </p:sp>
      <p:sp>
        <p:nvSpPr>
          <p:cNvPr id="24" name="Rectangle 94">
            <a:extLst>
              <a:ext uri="{FF2B5EF4-FFF2-40B4-BE49-F238E27FC236}">
                <a16:creationId xmlns="" xmlns:p14="http://schemas.microsoft.com/office/powerpoint/2010/main" xmlns:a16="http://schemas.microsoft.com/office/drawing/2014/main" id="{04C9BCC8-A1A7-40EB-8977-3188B731E19D}"/>
              </a:ext>
            </a:extLst>
          </p:cNvPr>
          <p:cNvSpPr/>
          <p:nvPr/>
        </p:nvSpPr>
        <p:spPr>
          <a:xfrm>
            <a:off x="5192458" y="3847200"/>
            <a:ext cx="6594646"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25" name="Subtitle 2">
            <a:extLst>
              <a:ext uri="{FF2B5EF4-FFF2-40B4-BE49-F238E27FC236}">
                <a16:creationId xmlns="" xmlns:p14="http://schemas.microsoft.com/office/powerpoint/2010/main" xmlns:a16="http://schemas.microsoft.com/office/drawing/2014/main" id="{08973A71-472D-4AF2-BA80-38DDE1CDE57D}"/>
              </a:ext>
            </a:extLst>
          </p:cNvPr>
          <p:cNvSpPr txBox="1">
            <a:spLocks/>
          </p:cNvSpPr>
          <p:nvPr/>
        </p:nvSpPr>
        <p:spPr>
          <a:xfrm>
            <a:off x="5273026" y="4001086"/>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Medir la capacidad de los proveedores para responder a la demanda</a:t>
            </a:r>
          </a:p>
        </p:txBody>
      </p:sp>
      <p:sp>
        <p:nvSpPr>
          <p:cNvPr id="26" name="Striped Right Arrow 81">
            <a:extLst>
              <a:ext uri="{FF2B5EF4-FFF2-40B4-BE49-F238E27FC236}">
                <a16:creationId xmlns="" xmlns:p14="http://schemas.microsoft.com/office/powerpoint/2010/main" xmlns:a16="http://schemas.microsoft.com/office/drawing/2014/main" id="{2E709DFA-263B-4052-BE7D-E8F5D1306E89}"/>
              </a:ext>
            </a:extLst>
          </p:cNvPr>
          <p:cNvSpPr/>
          <p:nvPr/>
        </p:nvSpPr>
        <p:spPr>
          <a:xfrm>
            <a:off x="3523347" y="3357856"/>
            <a:ext cx="1445858"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TextBox 82">
            <a:extLst>
              <a:ext uri="{FF2B5EF4-FFF2-40B4-BE49-F238E27FC236}">
                <a16:creationId xmlns="" xmlns:p14="http://schemas.microsoft.com/office/powerpoint/2010/main" xmlns:a16="http://schemas.microsoft.com/office/drawing/2014/main" id="{6CD33E46-063A-48F5-BBE6-A66B20AFA295}"/>
              </a:ext>
            </a:extLst>
          </p:cNvPr>
          <p:cNvSpPr txBox="1"/>
          <p:nvPr/>
        </p:nvSpPr>
        <p:spPr>
          <a:xfrm>
            <a:off x="3501113" y="3294747"/>
            <a:ext cx="1481496" cy="553998"/>
          </a:xfrm>
          <a:prstGeom prst="rect">
            <a:avLst/>
          </a:prstGeom>
          <a:noFill/>
          <a:ln>
            <a:noFill/>
          </a:ln>
        </p:spPr>
        <p:txBody>
          <a:bodyPr wrap="square" rtlCol="0" anchor="ctr" anchorCtr="0">
            <a:spAutoFit/>
          </a:bodyPr>
          <a:lstStyle/>
          <a:p>
            <a:pPr algn="ctr"/>
            <a:r>
              <a:rPr lang="en-GB" sz="1500" b="1" dirty="0">
                <a:solidFill>
                  <a:schemeClr val="bg1"/>
                </a:solidFill>
                <a:latin typeface="+mj-lt"/>
                <a:ea typeface="League Spartan" charset="0"/>
                <a:cs typeface="Poppins" pitchFamily="2" charset="77"/>
              </a:rPr>
              <a:t>Pedido de compra </a:t>
            </a:r>
            <a:br>
              <a:rPr lang="en-GB" sz="1500" b="1" dirty="0">
                <a:solidFill>
                  <a:schemeClr val="bg1"/>
                </a:solidFill>
                <a:latin typeface="+mj-lt"/>
                <a:ea typeface="League Spartan" charset="0"/>
                <a:cs typeface="Poppins" pitchFamily="2" charset="77"/>
              </a:rPr>
            </a:br>
            <a:r>
              <a:rPr lang="en-GB" sz="1500" b="1" dirty="0">
                <a:solidFill>
                  <a:schemeClr val="bg1"/>
                </a:solidFill>
                <a:latin typeface="+mj-lt"/>
                <a:ea typeface="League Spartan" charset="0"/>
                <a:cs typeface="Poppins" pitchFamily="2" charset="77"/>
              </a:rPr>
              <a:t>Duración del ciclo</a:t>
            </a:r>
          </a:p>
        </p:txBody>
      </p:sp>
      <p:sp>
        <p:nvSpPr>
          <p:cNvPr id="28" name="Rectangle 83">
            <a:extLst>
              <a:ext uri="{FF2B5EF4-FFF2-40B4-BE49-F238E27FC236}">
                <a16:creationId xmlns="" xmlns:p14="http://schemas.microsoft.com/office/powerpoint/2010/main" xmlns:a16="http://schemas.microsoft.com/office/drawing/2014/main" id="{AFA89966-59A1-4E3B-A06E-2D5A9A6D27E0}"/>
              </a:ext>
            </a:extLst>
          </p:cNvPr>
          <p:cNvSpPr/>
          <p:nvPr/>
        </p:nvSpPr>
        <p:spPr>
          <a:xfrm>
            <a:off x="5192458" y="3331631"/>
            <a:ext cx="659464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9" name="Subtitle 2">
            <a:extLst>
              <a:ext uri="{FF2B5EF4-FFF2-40B4-BE49-F238E27FC236}">
                <a16:creationId xmlns="" xmlns:p14="http://schemas.microsoft.com/office/powerpoint/2010/main" xmlns:a16="http://schemas.microsoft.com/office/drawing/2014/main" id="{27BF5103-DCC6-4F56-BFF3-376D78A95B05}"/>
              </a:ext>
            </a:extLst>
          </p:cNvPr>
          <p:cNvSpPr txBox="1">
            <a:spLocks/>
          </p:cNvSpPr>
          <p:nvPr/>
        </p:nvSpPr>
        <p:spPr>
          <a:xfrm>
            <a:off x="5250731" y="3485154"/>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Sepa a quién dirigir sus pedidos urgentes</a:t>
            </a:r>
          </a:p>
        </p:txBody>
      </p:sp>
      <p:sp>
        <p:nvSpPr>
          <p:cNvPr id="30" name="Striped Right Arrow 6">
            <a:extLst>
              <a:ext uri="{FF2B5EF4-FFF2-40B4-BE49-F238E27FC236}">
                <a16:creationId xmlns="" xmlns:p14="http://schemas.microsoft.com/office/powerpoint/2010/main" xmlns:a16="http://schemas.microsoft.com/office/drawing/2014/main" id="{DAD0036E-19A6-49E6-B6FD-1439FCFF2C73}"/>
              </a:ext>
            </a:extLst>
          </p:cNvPr>
          <p:cNvSpPr/>
          <p:nvPr/>
        </p:nvSpPr>
        <p:spPr>
          <a:xfrm>
            <a:off x="3528157" y="4378361"/>
            <a:ext cx="1445858"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1" name="TextBox 7">
            <a:extLst>
              <a:ext uri="{FF2B5EF4-FFF2-40B4-BE49-F238E27FC236}">
                <a16:creationId xmlns="" xmlns:p14="http://schemas.microsoft.com/office/powerpoint/2010/main" xmlns:a16="http://schemas.microsoft.com/office/drawing/2014/main" id="{D82C2886-6E7A-45EF-AB5E-2D1FB0634376}"/>
              </a:ext>
            </a:extLst>
          </p:cNvPr>
          <p:cNvSpPr txBox="1"/>
          <p:nvPr/>
        </p:nvSpPr>
        <p:spPr>
          <a:xfrm>
            <a:off x="3603339" y="4390325"/>
            <a:ext cx="1262910" cy="523220"/>
          </a:xfrm>
          <a:prstGeom prst="rect">
            <a:avLst/>
          </a:prstGeom>
          <a:noFill/>
          <a:ln>
            <a:noFill/>
          </a:ln>
        </p:spPr>
        <p:txBody>
          <a:bodyPr wrap="none" rtlCol="0" anchor="ctr" anchorCtr="0">
            <a:spAutoFit/>
          </a:bodyPr>
          <a:lstStyle/>
          <a:p>
            <a:pPr algn="ctr"/>
            <a:r>
              <a:rPr lang="en-GB" sz="1400" b="1" dirty="0">
                <a:solidFill>
                  <a:schemeClr val="bg1"/>
                </a:solidFill>
                <a:latin typeface="+mj-lt"/>
                <a:ea typeface="League Spartan" charset="0"/>
                <a:cs typeface="Poppins" pitchFamily="2" charset="77"/>
              </a:rPr>
              <a:t>Defecto del proveedor</a:t>
            </a:r>
            <a:br>
              <a:rPr lang="en-GB" sz="1400" b="1" dirty="0">
                <a:solidFill>
                  <a:schemeClr val="bg1"/>
                </a:solidFill>
                <a:latin typeface="+mj-lt"/>
                <a:ea typeface="League Spartan" charset="0"/>
                <a:cs typeface="Poppins" pitchFamily="2" charset="77"/>
              </a:rPr>
            </a:br>
            <a:r>
              <a:rPr lang="en-GB" sz="1400" b="1" dirty="0">
                <a:solidFill>
                  <a:schemeClr val="bg1"/>
                </a:solidFill>
                <a:latin typeface="+mj-lt"/>
                <a:ea typeface="League Spartan" charset="0"/>
                <a:cs typeface="Poppins" pitchFamily="2" charset="77"/>
              </a:rPr>
              <a:t>Tasa</a:t>
            </a:r>
          </a:p>
        </p:txBody>
      </p:sp>
      <p:sp>
        <p:nvSpPr>
          <p:cNvPr id="32" name="Rectangle 8">
            <a:extLst>
              <a:ext uri="{FF2B5EF4-FFF2-40B4-BE49-F238E27FC236}">
                <a16:creationId xmlns="" xmlns:p14="http://schemas.microsoft.com/office/powerpoint/2010/main" xmlns:a16="http://schemas.microsoft.com/office/drawing/2014/main" id="{9AA0717B-F78A-4712-A174-8D1B091B2B49}"/>
              </a:ext>
            </a:extLst>
          </p:cNvPr>
          <p:cNvSpPr/>
          <p:nvPr/>
        </p:nvSpPr>
        <p:spPr>
          <a:xfrm>
            <a:off x="5197268" y="4378361"/>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34" name="Subtitle 2">
            <a:extLst>
              <a:ext uri="{FF2B5EF4-FFF2-40B4-BE49-F238E27FC236}">
                <a16:creationId xmlns="" xmlns:p14="http://schemas.microsoft.com/office/powerpoint/2010/main" xmlns:a16="http://schemas.microsoft.com/office/drawing/2014/main" id="{53C7246D-CB8D-4BE1-A50F-E9E5AD2E0E31}"/>
              </a:ext>
            </a:extLst>
          </p:cNvPr>
          <p:cNvSpPr txBox="1">
            <a:spLocks/>
          </p:cNvSpPr>
          <p:nvPr/>
        </p:nvSpPr>
        <p:spPr>
          <a:xfrm>
            <a:off x="5277836" y="4526065"/>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Evalúe la calidad individual de sus proveedores</a:t>
            </a:r>
          </a:p>
        </p:txBody>
      </p:sp>
      <p:sp>
        <p:nvSpPr>
          <p:cNvPr id="35" name="Striped Right Arrow 35">
            <a:extLst>
              <a:ext uri="{FF2B5EF4-FFF2-40B4-BE49-F238E27FC236}">
                <a16:creationId xmlns="" xmlns:p14="http://schemas.microsoft.com/office/powerpoint/2010/main" xmlns:a16="http://schemas.microsoft.com/office/drawing/2014/main" id="{0B3E8B25-BB5C-49E1-AB07-028A0F2B839D}"/>
              </a:ext>
            </a:extLst>
          </p:cNvPr>
          <p:cNvSpPr/>
          <p:nvPr/>
        </p:nvSpPr>
        <p:spPr>
          <a:xfrm>
            <a:off x="3528157" y="4956119"/>
            <a:ext cx="1445858"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6" name="TextBox 36">
            <a:extLst>
              <a:ext uri="{FF2B5EF4-FFF2-40B4-BE49-F238E27FC236}">
                <a16:creationId xmlns="" xmlns:p14="http://schemas.microsoft.com/office/powerpoint/2010/main" xmlns:a16="http://schemas.microsoft.com/office/drawing/2014/main" id="{0279785C-906B-44DD-AD63-1D6CAF931337}"/>
              </a:ext>
            </a:extLst>
          </p:cNvPr>
          <p:cNvSpPr txBox="1"/>
          <p:nvPr/>
        </p:nvSpPr>
        <p:spPr>
          <a:xfrm>
            <a:off x="2917757" y="4956477"/>
            <a:ext cx="2634074" cy="523220"/>
          </a:xfrm>
          <a:prstGeom prst="rect">
            <a:avLst/>
          </a:prstGeom>
          <a:noFill/>
          <a:ln>
            <a:noFill/>
          </a:ln>
        </p:spPr>
        <p:txBody>
          <a:bodyPr wrap="square" rtlCol="0" anchor="ctr" anchorCtr="0">
            <a:spAutoFit/>
          </a:bodyPr>
          <a:lstStyle/>
          <a:p>
            <a:pPr algn="ctr"/>
            <a:r>
              <a:rPr lang="en-GB" sz="1400" b="1" dirty="0">
                <a:solidFill>
                  <a:schemeClr val="bg1"/>
                </a:solidFill>
                <a:latin typeface="+mj-lt"/>
                <a:ea typeface="League Spartan" charset="0"/>
                <a:cs typeface="Poppins" pitchFamily="2" charset="77"/>
              </a:rPr>
              <a:t>Coste de la compra</a:t>
            </a:r>
            <a:br>
              <a:rPr lang="en-GB" sz="1400" b="1" dirty="0">
                <a:solidFill>
                  <a:schemeClr val="bg1"/>
                </a:solidFill>
                <a:latin typeface="+mj-lt"/>
                <a:ea typeface="League Spartan" charset="0"/>
                <a:cs typeface="Poppins" pitchFamily="2" charset="77"/>
              </a:rPr>
            </a:br>
            <a:r>
              <a:rPr lang="en-GB" sz="1400" b="1" dirty="0">
                <a:solidFill>
                  <a:schemeClr val="bg1"/>
                </a:solidFill>
                <a:latin typeface="+mj-lt"/>
                <a:ea typeface="League Spartan" charset="0"/>
                <a:cs typeface="Poppins" pitchFamily="2" charset="77"/>
              </a:rPr>
              <a:t>pedido</a:t>
            </a:r>
          </a:p>
        </p:txBody>
      </p:sp>
      <p:sp>
        <p:nvSpPr>
          <p:cNvPr id="38" name="Rectangle 37">
            <a:extLst>
              <a:ext uri="{FF2B5EF4-FFF2-40B4-BE49-F238E27FC236}">
                <a16:creationId xmlns="" xmlns:p14="http://schemas.microsoft.com/office/powerpoint/2010/main" xmlns:a16="http://schemas.microsoft.com/office/drawing/2014/main" id="{06B9932C-B76E-4C06-870E-74DFE34ED867}"/>
              </a:ext>
            </a:extLst>
          </p:cNvPr>
          <p:cNvSpPr/>
          <p:nvPr/>
        </p:nvSpPr>
        <p:spPr>
          <a:xfrm>
            <a:off x="5197268" y="4956118"/>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39" name="Subtitle 2">
            <a:extLst>
              <a:ext uri="{FF2B5EF4-FFF2-40B4-BE49-F238E27FC236}">
                <a16:creationId xmlns="" xmlns:p14="http://schemas.microsoft.com/office/powerpoint/2010/main" xmlns:a16="http://schemas.microsoft.com/office/drawing/2014/main" id="{4C134FAD-4870-41F5-834D-2C59646DF2DF}"/>
              </a:ext>
            </a:extLst>
          </p:cNvPr>
          <p:cNvSpPr txBox="1">
            <a:spLocks/>
          </p:cNvSpPr>
          <p:nvPr/>
        </p:nvSpPr>
        <p:spPr>
          <a:xfrm>
            <a:off x="5277836" y="5103822"/>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Controlar los costes internos de cada compra</a:t>
            </a:r>
          </a:p>
        </p:txBody>
      </p:sp>
    </p:spTree>
    <p:extLst>
      <p:ext uri="{BB962C8B-B14F-4D97-AF65-F5344CB8AC3E}">
        <p14:creationId xmlns:p14="http://schemas.microsoft.com/office/powerpoint/2010/main" val="36685115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602144" y="709884"/>
            <a:ext cx="9087377" cy="697353"/>
          </a:xfrm>
        </p:spPr>
        <p:txBody>
          <a:bodyPr>
            <a:normAutofit/>
          </a:bodyPr>
          <a:lstStyle/>
          <a:p>
            <a:r>
              <a:rPr lang="en-GB" dirty="0"/>
              <a:t>Indicadores de contratación: Tasa de cumplimiento</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150829" y="2037819"/>
            <a:ext cx="3433836" cy="35356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El cumplimiento de los contratos y las políticas es fundamental para garantizar la seguridad jurídica. Si estos índices de cumplimiento descienden, pueden disparar los gastos indirectos e inconformistas. </a:t>
            </a:r>
          </a:p>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Un contrato de compra a prueba de tontos con sanciones claramente definidas puede mejorar la tasa de cumplimiento</a:t>
            </a:r>
          </a:p>
        </p:txBody>
      </p:sp>
      <p:pic>
        <p:nvPicPr>
          <p:cNvPr id="3" name="Grafik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9D97FC-7F03-4074-BEE5-3DDD067F9907}"/>
              </a:ext>
            </a:extLst>
          </p:cNvPr>
          <p:cNvPicPr>
            <a:picLocks noChangeAspect="1"/>
          </p:cNvPicPr>
          <p:nvPr/>
        </p:nvPicPr>
        <p:blipFill>
          <a:blip r:embed="rId3"/>
          <a:stretch>
            <a:fillRect/>
          </a:stretch>
        </p:blipFill>
        <p:spPr>
          <a:xfrm>
            <a:off x="8979759" y="253620"/>
            <a:ext cx="2567453" cy="1367168"/>
          </a:xfrm>
          <a:prstGeom prst="rect">
            <a:avLst/>
          </a:prstGeom>
        </p:spPr>
      </p:pic>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908885" y="4336654"/>
            <a:ext cx="6732838" cy="145507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09987" y="4336654"/>
            <a:ext cx="1840513" cy="145507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908885" y="2037818"/>
            <a:ext cx="6732838" cy="216222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081989" y="2023717"/>
            <a:ext cx="1840512" cy="217632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3756983" y="2576748"/>
            <a:ext cx="219351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Qué </a:t>
            </a:r>
          </a:p>
          <a:p>
            <a:pPr algn="ctr"/>
            <a:r>
              <a:rPr lang="en-GB" sz="2400" b="1" spc="113" dirty="0">
                <a:solidFill>
                  <a:schemeClr val="bg1"/>
                </a:solidFill>
                <a:latin typeface="+mj-lt"/>
                <a:ea typeface="Roboto" charset="0"/>
                <a:cs typeface="Roboto" charset="0"/>
                <a:sym typeface="Bebas Neue" charset="0"/>
              </a:rPr>
              <a:t>lo hace </a:t>
            </a:r>
          </a:p>
          <a:p>
            <a:pPr algn="ctr"/>
            <a:r>
              <a:rPr lang="en-GB" sz="2400" b="1" spc="113" dirty="0">
                <a:solidFill>
                  <a:schemeClr val="bg1"/>
                </a:solidFill>
                <a:latin typeface="+mj-lt"/>
                <a:ea typeface="Roboto" charset="0"/>
                <a:cs typeface="Roboto" charset="0"/>
                <a:sym typeface="Bebas Neue" charset="0"/>
              </a:rPr>
              <a:t>te lo digo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867400" y="2105634"/>
            <a:ext cx="5796953" cy="2031325"/>
          </a:xfrm>
          <a:prstGeom prst="rect">
            <a:avLst/>
          </a:prstGeom>
          <a:noFill/>
        </p:spPr>
        <p:txBody>
          <a:bodyPr wrap="square" rtlCol="0">
            <a:spAutoFit/>
          </a:bodyPr>
          <a:lstStyle/>
          <a:p>
            <a:r>
              <a:rPr lang="en-GB" dirty="0">
                <a:solidFill>
                  <a:schemeClr val="bg1"/>
                </a:solidFill>
                <a:latin typeface="+mj-lt"/>
                <a:ea typeface="Lato Light" charset="0"/>
                <a:cs typeface="Lato Light" charset="0"/>
              </a:rPr>
              <a:t>El cumplimiento en materia de compras representa el conjunto de acuerdos básicos que establecen una empresa y un proveedor. Se traduce en diversos requisitos, como el tiempo máximo de reacción en caso de cualquier problema, el plazo de entrega, las ofertas de descuentos especiales, etc. Es un componente clave para proporcionar orientación y conocimientos sobre los procesos, y participa en el ahorro de costes mediante una mejor negociación con los proveedores.</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256282" y="4730379"/>
            <a:ext cx="12627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5922501" y="4325525"/>
            <a:ext cx="5719222" cy="1477328"/>
          </a:xfrm>
          <a:prstGeom prst="rect">
            <a:avLst/>
          </a:prstGeom>
          <a:noFill/>
        </p:spPr>
        <p:txBody>
          <a:bodyPr wrap="square" rtlCol="0">
            <a:spAutoFit/>
          </a:bodyPr>
          <a:lstStyle/>
          <a:p>
            <a:r>
              <a:rPr lang="en-GB" dirty="0">
                <a:solidFill>
                  <a:schemeClr val="bg1"/>
                </a:solidFill>
                <a:ea typeface="Lato Light" charset="0"/>
                <a:cs typeface="Lato Light" charset="0"/>
              </a:rPr>
              <a:t>Esto depende de sus áreas de interés. </a:t>
            </a:r>
          </a:p>
          <a:p>
            <a:r>
              <a:rPr lang="en-GB" dirty="0">
                <a:solidFill>
                  <a:schemeClr val="bg1"/>
                </a:solidFill>
                <a:ea typeface="Lato Light" charset="0"/>
                <a:cs typeface="Lato Light" charset="0"/>
              </a:rPr>
              <a:t>Las métricas potenciales son: </a:t>
            </a:r>
          </a:p>
          <a:p>
            <a:pPr marL="171450" indent="-171450">
              <a:buFontTx/>
              <a:buChar char="-"/>
            </a:pPr>
            <a:r>
              <a:rPr lang="en-GB" dirty="0">
                <a:solidFill>
                  <a:schemeClr val="bg1"/>
                </a:solidFill>
                <a:ea typeface="Lato Light" charset="0"/>
                <a:cs typeface="Lato Light" charset="0"/>
              </a:rPr>
              <a:t>La relación entre las facturas impugnadas y el total de facturas</a:t>
            </a:r>
          </a:p>
          <a:p>
            <a:pPr marL="171450" indent="-171450">
              <a:buFontTx/>
              <a:buChar char="-"/>
            </a:pPr>
            <a:r>
              <a:rPr lang="en-GB" dirty="0">
                <a:solidFill>
                  <a:schemeClr val="bg1"/>
                </a:solidFill>
                <a:ea typeface="Lato Light" charset="0"/>
                <a:cs typeface="Lato Light" charset="0"/>
              </a:rPr>
              <a:t>La diferencia total entre el </a:t>
            </a:r>
            <a:r>
              <a:rPr lang="en-GB" dirty="0" err="1">
                <a:solidFill>
                  <a:schemeClr val="bg1"/>
                </a:solidFill>
                <a:ea typeface="Lato Light" charset="0"/>
                <a:cs typeface="Lato Light" charset="0"/>
              </a:rPr>
              <a:t>precio </a:t>
            </a:r>
            <a:r>
              <a:rPr lang="en-GB" dirty="0">
                <a:solidFill>
                  <a:schemeClr val="bg1"/>
                </a:solidFill>
                <a:ea typeface="Lato Light" charset="0"/>
                <a:cs typeface="Lato Light" charset="0"/>
              </a:rPr>
              <a:t>pagado y el cotizado</a:t>
            </a:r>
          </a:p>
        </p:txBody>
      </p:sp>
    </p:spTree>
    <p:extLst>
      <p:ext uri="{BB962C8B-B14F-4D97-AF65-F5344CB8AC3E}">
        <p14:creationId xmlns:p14="http://schemas.microsoft.com/office/powerpoint/2010/main" val="2935009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FCDA0349-4ACF-42A2-9A08-4FD30F57369C}"/>
              </a:ext>
            </a:extLst>
          </p:cNvPr>
          <p:cNvSpPr>
            <a:spLocks noGrp="1"/>
          </p:cNvSpPr>
          <p:nvPr>
            <p:ph type="body" sz="quarter" idx="13"/>
          </p:nvPr>
        </p:nvSpPr>
        <p:spPr>
          <a:xfrm>
            <a:off x="602144" y="709884"/>
            <a:ext cx="9087377" cy="697353"/>
          </a:xfrm>
        </p:spPr>
        <p:txBody>
          <a:bodyPr>
            <a:normAutofit/>
          </a:bodyPr>
          <a:lstStyle/>
          <a:p>
            <a:r>
              <a:rPr lang="en-GB" dirty="0"/>
              <a:t>Indicadores de compra: Número de proveedores</a:t>
            </a:r>
          </a:p>
        </p:txBody>
      </p:sp>
      <p:sp>
        <p:nvSpPr>
          <p:cNvPr id="37" name="Subtitle 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1D884EA-448D-4F47-B2CA-373386EECD7B}"/>
              </a:ext>
            </a:extLst>
          </p:cNvPr>
          <p:cNvSpPr txBox="1">
            <a:spLocks/>
          </p:cNvSpPr>
          <p:nvPr/>
        </p:nvSpPr>
        <p:spPr>
          <a:xfrm>
            <a:off x="150829" y="2037819"/>
            <a:ext cx="3433836" cy="35356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Depender de muy pocos proveedores y no diversificar las fuentes crea un alto riesgo de dependencia, y posibles problemas adicionales si uno de ellos se retira en el último momento. Por otro lado, un número excesivo de proveedores reduce las posibilidades de obtener descuentos interesantes.</a:t>
            </a:r>
          </a:p>
        </p:txBody>
      </p:sp>
      <p:pic>
        <p:nvPicPr>
          <p:cNvPr id="3" name="Grafik 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B99D97FC-7F03-4074-BEE5-3DDD067F9907}"/>
              </a:ext>
            </a:extLst>
          </p:cNvPr>
          <p:cNvPicPr>
            <a:picLocks noChangeAspect="1"/>
          </p:cNvPicPr>
          <p:nvPr/>
        </p:nvPicPr>
        <p:blipFill>
          <a:blip r:embed="rId3"/>
          <a:stretch>
            <a:fillRect/>
          </a:stretch>
        </p:blipFill>
        <p:spPr>
          <a:xfrm>
            <a:off x="9371645" y="253620"/>
            <a:ext cx="2567453" cy="1367168"/>
          </a:xfrm>
          <a:prstGeom prst="rect">
            <a:avLst/>
          </a:prstGeom>
        </p:spPr>
      </p:pic>
      <p:sp>
        <p:nvSpPr>
          <p:cNvPr id="40" name="Freeform 4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04ABF396-0C75-403D-8905-B787364DA43A}"/>
              </a:ext>
            </a:extLst>
          </p:cNvPr>
          <p:cNvSpPr>
            <a:spLocks/>
          </p:cNvSpPr>
          <p:nvPr/>
        </p:nvSpPr>
        <p:spPr bwMode="auto">
          <a:xfrm>
            <a:off x="4908885" y="5185740"/>
            <a:ext cx="6732838" cy="145507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16F5E42F-EF53-4CAD-BDF4-C02C0FF748E2}"/>
              </a:ext>
            </a:extLst>
          </p:cNvPr>
          <p:cNvSpPr>
            <a:spLocks/>
          </p:cNvSpPr>
          <p:nvPr/>
        </p:nvSpPr>
        <p:spPr bwMode="auto">
          <a:xfrm>
            <a:off x="4081989" y="5185740"/>
            <a:ext cx="1840513" cy="145507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D5B3A231-6411-4F95-9C73-39C8E7DDFE23}"/>
              </a:ext>
            </a:extLst>
          </p:cNvPr>
          <p:cNvSpPr>
            <a:spLocks/>
          </p:cNvSpPr>
          <p:nvPr/>
        </p:nvSpPr>
        <p:spPr bwMode="auto">
          <a:xfrm>
            <a:off x="4908885" y="2037818"/>
            <a:ext cx="6732838" cy="30224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0568331-1F5E-417F-B32C-65F3F1A1C934}"/>
              </a:ext>
            </a:extLst>
          </p:cNvPr>
          <p:cNvSpPr>
            <a:spLocks/>
          </p:cNvSpPr>
          <p:nvPr/>
        </p:nvSpPr>
        <p:spPr bwMode="auto">
          <a:xfrm>
            <a:off x="4081989" y="2023717"/>
            <a:ext cx="1840512" cy="304767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A8488879-2C3A-4B14-9EFF-E12FD087BB3D}"/>
              </a:ext>
            </a:extLst>
          </p:cNvPr>
          <p:cNvSpPr>
            <a:spLocks/>
          </p:cNvSpPr>
          <p:nvPr/>
        </p:nvSpPr>
        <p:spPr bwMode="auto">
          <a:xfrm>
            <a:off x="3756983" y="2576748"/>
            <a:ext cx="219351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Qué </a:t>
            </a:r>
          </a:p>
          <a:p>
            <a:pPr algn="ctr"/>
            <a:r>
              <a:rPr lang="en-GB" sz="2400" b="1" spc="113" dirty="0">
                <a:solidFill>
                  <a:schemeClr val="bg1"/>
                </a:solidFill>
                <a:latin typeface="+mj-lt"/>
                <a:ea typeface="Roboto" charset="0"/>
                <a:cs typeface="Roboto" charset="0"/>
                <a:sym typeface="Bebas Neue" charset="0"/>
              </a:rPr>
              <a:t>lo hace </a:t>
            </a:r>
          </a:p>
          <a:p>
            <a:pPr algn="ctr"/>
            <a:r>
              <a:rPr lang="en-GB" sz="2400" b="1" spc="113" dirty="0">
                <a:solidFill>
                  <a:schemeClr val="bg1"/>
                </a:solidFill>
                <a:latin typeface="+mj-lt"/>
                <a:ea typeface="Roboto" charset="0"/>
                <a:cs typeface="Roboto" charset="0"/>
                <a:sym typeface="Bebas Neue" charset="0"/>
              </a:rPr>
              <a:t>te lo digo</a:t>
            </a:r>
          </a:p>
        </p:txBody>
      </p:sp>
      <p:sp>
        <p:nvSpPr>
          <p:cNvPr id="50" name="TextBox 8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C89A894-431D-46A1-9A84-4620192D51C3}"/>
              </a:ext>
            </a:extLst>
          </p:cNvPr>
          <p:cNvSpPr txBox="1"/>
          <p:nvPr/>
        </p:nvSpPr>
        <p:spPr>
          <a:xfrm>
            <a:off x="5867400" y="2105634"/>
            <a:ext cx="5796953" cy="2862322"/>
          </a:xfrm>
          <a:prstGeom prst="rect">
            <a:avLst/>
          </a:prstGeom>
          <a:noFill/>
        </p:spPr>
        <p:txBody>
          <a:bodyPr wrap="square" rtlCol="0">
            <a:spAutoFit/>
          </a:bodyPr>
          <a:lstStyle/>
          <a:p>
            <a:r>
              <a:rPr lang="en-GB" sz="1800" dirty="0">
                <a:solidFill>
                  <a:schemeClr val="bg1"/>
                </a:solidFill>
                <a:latin typeface="+mj-lt"/>
                <a:ea typeface="Lato Light" charset="0"/>
                <a:cs typeface="Lato Light" charset="0"/>
              </a:rPr>
              <a:t>El número de proveedores muestra el nivel de dependencia y la complejidad de sus compras. Es interesante mostrar la evolución de los proveedores a lo largo de los años, por ejemplo, divididos por categorías: Proveedores contratados y no contratados. A menudo, las empresas prefieren contratar a los proveedores para que estén de acuerdo con sus condiciones de cumplimiento, pero no todos los proveedores están de acuerdo, por lo que no figuran en la lista. Los socios contratados pueden clasificarse como oro, plata o bronce según ciertos criterios que miden la relación a través de descuentos, fiabilidad, etc.</a:t>
            </a:r>
          </a:p>
        </p:txBody>
      </p:sp>
      <p:sp>
        <p:nvSpPr>
          <p:cNvPr id="51" name="Rectangle 8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3150DD9F-22D1-4347-B5FE-B5D7DC732D44}"/>
              </a:ext>
            </a:extLst>
          </p:cNvPr>
          <p:cNvSpPr>
            <a:spLocks/>
          </p:cNvSpPr>
          <p:nvPr/>
        </p:nvSpPr>
        <p:spPr bwMode="auto">
          <a:xfrm>
            <a:off x="4187402" y="5409452"/>
            <a:ext cx="12627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8593C3B-1AE8-45D7-B4FF-00087B791DC6}"/>
              </a:ext>
            </a:extLst>
          </p:cNvPr>
          <p:cNvSpPr txBox="1"/>
          <p:nvPr/>
        </p:nvSpPr>
        <p:spPr>
          <a:xfrm>
            <a:off x="5922501" y="5174611"/>
            <a:ext cx="5719222" cy="1200329"/>
          </a:xfrm>
          <a:prstGeom prst="rect">
            <a:avLst/>
          </a:prstGeom>
          <a:noFill/>
        </p:spPr>
        <p:txBody>
          <a:bodyPr wrap="square" rtlCol="0">
            <a:spAutoFit/>
          </a:bodyPr>
          <a:lstStyle/>
          <a:p>
            <a:r>
              <a:rPr lang="en-GB" sz="1800" dirty="0">
                <a:solidFill>
                  <a:schemeClr val="bg1"/>
                </a:solidFill>
                <a:ea typeface="Lato Light" charset="0"/>
                <a:cs typeface="Lato Light" charset="0"/>
              </a:rPr>
              <a:t>Aparte del nivel de dependencia, el número óptimo de proveedores que necesita debe medirse utilizando otras métricas como el descuento por cantidad que le proporcionan y la tasa de defectos de sus suministros.</a:t>
            </a:r>
          </a:p>
        </p:txBody>
      </p:sp>
    </p:spTree>
    <p:extLst>
      <p:ext uri="{BB962C8B-B14F-4D97-AF65-F5344CB8AC3E}">
        <p14:creationId xmlns:p14="http://schemas.microsoft.com/office/powerpoint/2010/main" val="22524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27"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 xmlns:v="urn:schemas-microsoft-com:vml" xmlns:a14="http://schemas.microsoft.com/office/drawing/2010/main" xmlns:p14="http://schemas.microsoft.com/office/powerpoint/2010/main" xmlns:a16="http://schemas.microsoft.com/office/drawing/2014/main"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38B4E260-12F3-4A00-968A-9E9720209DA1}"/>
              </a:ext>
            </a:extLst>
          </p:cNvPr>
          <p:cNvSpPr>
            <a:spLocks noGrp="1"/>
          </p:cNvSpPr>
          <p:nvPr>
            <p:ph type="body" sz="quarter" idx="13"/>
          </p:nvPr>
        </p:nvSpPr>
        <p:spPr>
          <a:xfrm>
            <a:off x="1272162" y="335436"/>
            <a:ext cx="9986933" cy="1268255"/>
          </a:xfrm>
        </p:spPr>
        <p:txBody>
          <a:bodyPr>
            <a:normAutofit/>
          </a:bodyPr>
          <a:lstStyle/>
          <a:p>
            <a:pPr>
              <a:lnSpc>
                <a:spcPct val="120000"/>
              </a:lnSpc>
            </a:pPr>
            <a:r>
              <a:rPr lang="en-GB" sz="2800" dirty="0"/>
              <a:t>¿Tiene un plan de gestión?  Un recordatorio de lo esencial de la planificación de la gestión. </a:t>
            </a:r>
          </a:p>
        </p:txBody>
      </p:sp>
      <p:sp>
        <p:nvSpPr>
          <p:cNvPr id="4" name="Subtitle 2">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B8CB9108-1583-4A1C-846B-3263D00D0833}"/>
              </a:ext>
            </a:extLst>
          </p:cNvPr>
          <p:cNvSpPr txBox="1">
            <a:spLocks/>
          </p:cNvSpPr>
          <p:nvPr/>
        </p:nvSpPr>
        <p:spPr>
          <a:xfrm>
            <a:off x="171909" y="1954493"/>
            <a:ext cx="2821638" cy="4699027"/>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000" dirty="0">
                <a:solidFill>
                  <a:srgbClr val="44546A"/>
                </a:solidFill>
                <a:latin typeface="+mj-lt"/>
                <a:ea typeface="Open Sans Light" panose="020B0306030504020204" pitchFamily="34" charset="0"/>
                <a:cs typeface="Open Sans Light" panose="020B0306030504020204" pitchFamily="34" charset="0"/>
              </a:rPr>
              <a:t>En muchas situaciones de la vida necesitamos habilidades de gestión. Planificamos y nos preparamos, tomamos decisiones equilibradas y somos conscientes de las consecuencias. </a:t>
            </a:r>
          </a:p>
          <a:p>
            <a:pPr algn="l">
              <a:lnSpc>
                <a:spcPct val="100000"/>
              </a:lnSpc>
              <a:spcBef>
                <a:spcPts val="600"/>
              </a:spcBef>
            </a:pPr>
            <a:endParaRPr lang="en-US" sz="20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US" sz="2000" dirty="0">
                <a:solidFill>
                  <a:srgbClr val="44546A"/>
                </a:solidFill>
                <a:latin typeface="+mj-lt"/>
                <a:ea typeface="Open Sans Light" panose="020B0306030504020204" pitchFamily="34" charset="0"/>
                <a:cs typeface="Open Sans Light" panose="020B0306030504020204" pitchFamily="34" charset="0"/>
              </a:rPr>
              <a:t>Sin embargo, a menudo estas competencias no se aplican en las pequeñas y medianas empresas. </a:t>
            </a:r>
          </a:p>
          <a:p>
            <a:pPr algn="l">
              <a:lnSpc>
                <a:spcPct val="100000"/>
              </a:lnSpc>
              <a:spcBef>
                <a:spcPts val="600"/>
              </a:spcBef>
            </a:pPr>
            <a:endParaRPr lang="en-US" sz="20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US" sz="2000" dirty="0">
                <a:solidFill>
                  <a:srgbClr val="44546A"/>
                </a:solidFill>
                <a:latin typeface="+mj-lt"/>
                <a:ea typeface="Open Sans Light" panose="020B0306030504020204" pitchFamily="34" charset="0"/>
                <a:cs typeface="Open Sans Light" panose="020B0306030504020204" pitchFamily="34" charset="0"/>
              </a:rPr>
              <a:t>Planifique su viaje...</a:t>
            </a:r>
            <a:endParaRPr lang="en-GB" sz="2000" dirty="0">
              <a:solidFill>
                <a:srgbClr val="44546A"/>
              </a:solidFill>
              <a:latin typeface="+mj-lt"/>
              <a:ea typeface="Open Sans Light" panose="020B0306030504020204" pitchFamily="34" charset="0"/>
              <a:cs typeface="Open Sans Light" panose="020B0306030504020204" pitchFamily="34" charset="0"/>
            </a:endParaRPr>
          </a:p>
        </p:txBody>
      </p:sp>
      <p:grpSp>
        <p:nvGrpSpPr>
          <p:cNvPr id="25" name="Gruppieren 24">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5DBCF95E-CDAC-4775-92F4-54ADD341572E}"/>
              </a:ext>
            </a:extLst>
          </p:cNvPr>
          <p:cNvGrpSpPr>
            <a:grpSpLocks noChangeAspect="1"/>
          </p:cNvGrpSpPr>
          <p:nvPr/>
        </p:nvGrpSpPr>
        <p:grpSpPr>
          <a:xfrm>
            <a:off x="3558670" y="1954493"/>
            <a:ext cx="6741407" cy="4903507"/>
            <a:chOff x="3282336" y="1718088"/>
            <a:chExt cx="7385665" cy="4283333"/>
          </a:xfrm>
        </p:grpSpPr>
        <p:sp>
          <p:nvSpPr>
            <p:cNvPr id="30" name="Freeform 6">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8F2E6972-5ED7-4BCF-9C42-5EFCE5C646D1}"/>
                </a:ext>
              </a:extLst>
            </p:cNvPr>
            <p:cNvSpPr>
              <a:spLocks noChangeArrowheads="1"/>
            </p:cNvSpPr>
            <p:nvPr/>
          </p:nvSpPr>
          <p:spPr bwMode="auto">
            <a:xfrm>
              <a:off x="3410415" y="1739634"/>
              <a:ext cx="7257586" cy="4261787"/>
            </a:xfrm>
            <a:custGeom>
              <a:avLst/>
              <a:gdLst>
                <a:gd name="connsiteX0" fmla="*/ 19348523 w 19348523"/>
                <a:gd name="connsiteY0" fmla="*/ 0 h 11361807"/>
                <a:gd name="connsiteX1" fmla="*/ 19348523 w 19348523"/>
                <a:gd name="connsiteY1" fmla="*/ 218962 h 11361807"/>
                <a:gd name="connsiteX2" fmla="*/ 19303173 w 19348523"/>
                <a:gd name="connsiteY2" fmla="*/ 224482 h 11361807"/>
                <a:gd name="connsiteX3" fmla="*/ 17812153 w 19348523"/>
                <a:gd name="connsiteY3" fmla="*/ 424309 h 11361807"/>
                <a:gd name="connsiteX4" fmla="*/ 13923887 w 19348523"/>
                <a:gd name="connsiteY4" fmla="*/ 1169809 h 11361807"/>
                <a:gd name="connsiteX5" fmla="*/ 12563385 w 19348523"/>
                <a:gd name="connsiteY5" fmla="*/ 1675078 h 11361807"/>
                <a:gd name="connsiteX6" fmla="*/ 12183437 w 19348523"/>
                <a:gd name="connsiteY6" fmla="*/ 2226044 h 11361807"/>
                <a:gd name="connsiteX7" fmla="*/ 12905469 w 19348523"/>
                <a:gd name="connsiteY7" fmla="*/ 2906264 h 11361807"/>
                <a:gd name="connsiteX8" fmla="*/ 13825961 w 19348523"/>
                <a:gd name="connsiteY8" fmla="*/ 3740545 h 11361807"/>
                <a:gd name="connsiteX9" fmla="*/ 12951167 w 19348523"/>
                <a:gd name="connsiteY9" fmla="*/ 4581356 h 11361807"/>
                <a:gd name="connsiteX10" fmla="*/ 10762875 w 19348523"/>
                <a:gd name="connsiteY10" fmla="*/ 4785030 h 11361807"/>
                <a:gd name="connsiteX11" fmla="*/ 8239027 w 19348523"/>
                <a:gd name="connsiteY11" fmla="*/ 5321634 h 11361807"/>
                <a:gd name="connsiteX12" fmla="*/ 8368289 w 19348523"/>
                <a:gd name="connsiteY12" fmla="*/ 5499196 h 11361807"/>
                <a:gd name="connsiteX13" fmla="*/ 8851384 w 19348523"/>
                <a:gd name="connsiteY13" fmla="*/ 5901322 h 11361807"/>
                <a:gd name="connsiteX14" fmla="*/ 10281085 w 19348523"/>
                <a:gd name="connsiteY14" fmla="*/ 7759198 h 11361807"/>
                <a:gd name="connsiteX15" fmla="*/ 9880246 w 19348523"/>
                <a:gd name="connsiteY15" fmla="*/ 8774959 h 11361807"/>
                <a:gd name="connsiteX16" fmla="*/ 8783489 w 19348523"/>
                <a:gd name="connsiteY16" fmla="*/ 9551794 h 11361807"/>
                <a:gd name="connsiteX17" fmla="*/ 5627700 w 19348523"/>
                <a:gd name="connsiteY17" fmla="*/ 10704643 h 11361807"/>
                <a:gd name="connsiteX18" fmla="*/ 3922769 w 19348523"/>
                <a:gd name="connsiteY18" fmla="*/ 11257016 h 11361807"/>
                <a:gd name="connsiteX19" fmla="*/ 3637608 w 19348523"/>
                <a:gd name="connsiteY19" fmla="*/ 11361807 h 11361807"/>
                <a:gd name="connsiteX20" fmla="*/ 0 w 19348523"/>
                <a:gd name="connsiteY20" fmla="*/ 11361807 h 11361807"/>
                <a:gd name="connsiteX21" fmla="*/ 69573 w 19348523"/>
                <a:gd name="connsiteY21" fmla="*/ 11313341 h 11361807"/>
                <a:gd name="connsiteX22" fmla="*/ 1614091 w 19348523"/>
                <a:gd name="connsiteY22" fmla="*/ 10485302 h 11361807"/>
                <a:gd name="connsiteX23" fmla="*/ 5310424 w 19348523"/>
                <a:gd name="connsiteY23" fmla="*/ 9252810 h 11361807"/>
                <a:gd name="connsiteX24" fmla="*/ 7893026 w 19348523"/>
                <a:gd name="connsiteY24" fmla="*/ 8414612 h 11361807"/>
                <a:gd name="connsiteX25" fmla="*/ 8658145 w 19348523"/>
                <a:gd name="connsiteY25" fmla="*/ 7759198 h 11361807"/>
                <a:gd name="connsiteX26" fmla="*/ 7686732 w 19348523"/>
                <a:gd name="connsiteY26" fmla="*/ 6427481 h 11361807"/>
                <a:gd name="connsiteX27" fmla="*/ 6935975 w 19348523"/>
                <a:gd name="connsiteY27" fmla="*/ 5321634 h 11361807"/>
                <a:gd name="connsiteX28" fmla="*/ 8449239 w 19348523"/>
                <a:gd name="connsiteY28" fmla="*/ 4362014 h 11361807"/>
                <a:gd name="connsiteX29" fmla="*/ 10565720 w 19348523"/>
                <a:gd name="connsiteY29" fmla="*/ 4179229 h 11361807"/>
                <a:gd name="connsiteX30" fmla="*/ 12730509 w 19348523"/>
                <a:gd name="connsiteY30" fmla="*/ 3740545 h 11361807"/>
                <a:gd name="connsiteX31" fmla="*/ 12101181 w 19348523"/>
                <a:gd name="connsiteY31" fmla="*/ 3104717 h 11361807"/>
                <a:gd name="connsiteX32" fmla="*/ 11283835 w 19348523"/>
                <a:gd name="connsiteY32" fmla="*/ 2226044 h 11361807"/>
                <a:gd name="connsiteX33" fmla="*/ 11851797 w 19348523"/>
                <a:gd name="connsiteY33" fmla="*/ 1493599 h 11361807"/>
                <a:gd name="connsiteX34" fmla="*/ 13372897 w 19348523"/>
                <a:gd name="connsiteY34" fmla="*/ 967440 h 11361807"/>
                <a:gd name="connsiteX35" fmla="*/ 17338197 w 19348523"/>
                <a:gd name="connsiteY35" fmla="*/ 249358 h 11361807"/>
                <a:gd name="connsiteX36" fmla="*/ 19283963 w 19348523"/>
                <a:gd name="connsiteY36" fmla="*/ 7168 h 1136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348523" h="11361807">
                  <a:moveTo>
                    <a:pt x="19348523" y="0"/>
                  </a:moveTo>
                  <a:lnTo>
                    <a:pt x="19348523" y="218962"/>
                  </a:lnTo>
                  <a:lnTo>
                    <a:pt x="19303173" y="224482"/>
                  </a:lnTo>
                  <a:cubicBezTo>
                    <a:pt x="18827877" y="283609"/>
                    <a:pt x="18323319" y="350379"/>
                    <a:pt x="17812153" y="424309"/>
                  </a:cubicBezTo>
                  <a:cubicBezTo>
                    <a:pt x="16216631" y="654095"/>
                    <a:pt x="14892689" y="904771"/>
                    <a:pt x="13923887" y="1169809"/>
                  </a:cubicBezTo>
                  <a:cubicBezTo>
                    <a:pt x="13324587" y="1334315"/>
                    <a:pt x="12862381" y="1504044"/>
                    <a:pt x="12563385" y="1675078"/>
                  </a:cubicBezTo>
                  <a:cubicBezTo>
                    <a:pt x="12240885" y="1857864"/>
                    <a:pt x="12107709" y="2043260"/>
                    <a:pt x="12183437" y="2226044"/>
                  </a:cubicBezTo>
                  <a:cubicBezTo>
                    <a:pt x="12325753" y="2568113"/>
                    <a:pt x="12599945" y="2727396"/>
                    <a:pt x="12905469" y="2906264"/>
                  </a:cubicBezTo>
                  <a:cubicBezTo>
                    <a:pt x="13218829" y="3089049"/>
                    <a:pt x="13594859" y="3308391"/>
                    <a:pt x="13825961" y="3740545"/>
                  </a:cubicBezTo>
                  <a:cubicBezTo>
                    <a:pt x="13965669" y="3999055"/>
                    <a:pt x="13940861" y="4371153"/>
                    <a:pt x="12951167" y="4581356"/>
                  </a:cubicBezTo>
                  <a:cubicBezTo>
                    <a:pt x="12353173" y="4709305"/>
                    <a:pt x="11547579" y="4748473"/>
                    <a:pt x="10762875" y="4785030"/>
                  </a:cubicBezTo>
                  <a:cubicBezTo>
                    <a:pt x="9022425" y="4868589"/>
                    <a:pt x="8279503" y="4959981"/>
                    <a:pt x="8239027" y="5321634"/>
                  </a:cubicBezTo>
                  <a:cubicBezTo>
                    <a:pt x="8239027" y="5324245"/>
                    <a:pt x="8239027" y="5369941"/>
                    <a:pt x="8368289" y="5499196"/>
                  </a:cubicBezTo>
                  <a:cubicBezTo>
                    <a:pt x="8484492" y="5615395"/>
                    <a:pt x="8660757" y="5752483"/>
                    <a:pt x="8851384" y="5901322"/>
                  </a:cubicBezTo>
                  <a:cubicBezTo>
                    <a:pt x="9428487" y="6351755"/>
                    <a:pt x="10219719" y="6969307"/>
                    <a:pt x="10281085" y="7759198"/>
                  </a:cubicBezTo>
                  <a:cubicBezTo>
                    <a:pt x="10307198" y="8106489"/>
                    <a:pt x="10176632" y="8449863"/>
                    <a:pt x="9880246" y="8774959"/>
                  </a:cubicBezTo>
                  <a:cubicBezTo>
                    <a:pt x="9632170" y="9046525"/>
                    <a:pt x="9275724" y="9301118"/>
                    <a:pt x="8783489" y="9551794"/>
                  </a:cubicBezTo>
                  <a:cubicBezTo>
                    <a:pt x="7929585" y="9985255"/>
                    <a:pt x="6787129" y="10341685"/>
                    <a:pt x="5627700" y="10704643"/>
                  </a:cubicBezTo>
                  <a:cubicBezTo>
                    <a:pt x="5067244" y="10879921"/>
                    <a:pt x="4487938" y="11061073"/>
                    <a:pt x="3922769" y="11257016"/>
                  </a:cubicBezTo>
                  <a:lnTo>
                    <a:pt x="3637608" y="11361807"/>
                  </a:lnTo>
                  <a:lnTo>
                    <a:pt x="0" y="11361807"/>
                  </a:lnTo>
                  <a:lnTo>
                    <a:pt x="69573" y="11313341"/>
                  </a:lnTo>
                  <a:cubicBezTo>
                    <a:pt x="536674" y="11008686"/>
                    <a:pt x="1047106" y="10735978"/>
                    <a:pt x="1614091" y="10485302"/>
                  </a:cubicBezTo>
                  <a:cubicBezTo>
                    <a:pt x="2807467" y="9956532"/>
                    <a:pt x="4110519" y="9589656"/>
                    <a:pt x="5310424" y="9252810"/>
                  </a:cubicBezTo>
                  <a:cubicBezTo>
                    <a:pt x="6324924" y="8966883"/>
                    <a:pt x="7246723" y="8708373"/>
                    <a:pt x="7893026" y="8414612"/>
                  </a:cubicBezTo>
                  <a:cubicBezTo>
                    <a:pt x="8641173" y="8076460"/>
                    <a:pt x="8654228" y="7844063"/>
                    <a:pt x="8658145" y="7759198"/>
                  </a:cubicBezTo>
                  <a:cubicBezTo>
                    <a:pt x="8681647" y="7319209"/>
                    <a:pt x="8134574" y="6826996"/>
                    <a:pt x="7686732" y="6427481"/>
                  </a:cubicBezTo>
                  <a:cubicBezTo>
                    <a:pt x="7242806" y="6027966"/>
                    <a:pt x="6851107" y="5676758"/>
                    <a:pt x="6935975" y="5321634"/>
                  </a:cubicBezTo>
                  <a:cubicBezTo>
                    <a:pt x="7015622" y="4986093"/>
                    <a:pt x="7344648" y="4566994"/>
                    <a:pt x="8449239" y="4362014"/>
                  </a:cubicBezTo>
                  <a:cubicBezTo>
                    <a:pt x="9069429" y="4245815"/>
                    <a:pt x="9833243" y="4211869"/>
                    <a:pt x="10565720" y="4179229"/>
                  </a:cubicBezTo>
                  <a:cubicBezTo>
                    <a:pt x="12193881" y="4106116"/>
                    <a:pt x="12846713" y="4027779"/>
                    <a:pt x="12730509" y="3740545"/>
                  </a:cubicBezTo>
                  <a:cubicBezTo>
                    <a:pt x="12601249" y="3423284"/>
                    <a:pt x="12375369" y="3279667"/>
                    <a:pt x="12101181" y="3104717"/>
                  </a:cubicBezTo>
                  <a:cubicBezTo>
                    <a:pt x="11766929" y="2891903"/>
                    <a:pt x="11409179" y="2663421"/>
                    <a:pt x="11283835" y="2226044"/>
                  </a:cubicBezTo>
                  <a:cubicBezTo>
                    <a:pt x="11210718" y="1967534"/>
                    <a:pt x="11411790" y="1722080"/>
                    <a:pt x="11851797" y="1493599"/>
                  </a:cubicBezTo>
                  <a:cubicBezTo>
                    <a:pt x="12203021" y="1310814"/>
                    <a:pt x="12720065" y="1134558"/>
                    <a:pt x="13372897" y="967440"/>
                  </a:cubicBezTo>
                  <a:cubicBezTo>
                    <a:pt x="14378257" y="710236"/>
                    <a:pt x="15727009" y="468699"/>
                    <a:pt x="17338197" y="249358"/>
                  </a:cubicBezTo>
                  <a:cubicBezTo>
                    <a:pt x="18018449" y="156007"/>
                    <a:pt x="18684337" y="75059"/>
                    <a:pt x="19283963" y="7168"/>
                  </a:cubicBezTo>
                  <a:close/>
                </a:path>
              </a:pathLst>
            </a:custGeom>
            <a:solidFill>
              <a:srgbClr val="5959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1" dirty="0">
                <a:latin typeface="Lato Light" panose="020F0502020204030203" pitchFamily="34" charset="0"/>
              </a:endParaRPr>
            </a:p>
          </p:txBody>
        </p:sp>
        <p:sp>
          <p:nvSpPr>
            <p:cNvPr id="31" name="Freeform 8">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0B4FAF99-26EE-4455-A09E-0D57F91E8C91}"/>
                </a:ext>
              </a:extLst>
            </p:cNvPr>
            <p:cNvSpPr>
              <a:spLocks noChangeArrowheads="1"/>
            </p:cNvSpPr>
            <p:nvPr/>
          </p:nvSpPr>
          <p:spPr bwMode="auto">
            <a:xfrm>
              <a:off x="3282336" y="1718088"/>
              <a:ext cx="7385664" cy="4283333"/>
            </a:xfrm>
            <a:custGeom>
              <a:avLst/>
              <a:gdLst>
                <a:gd name="connsiteX0" fmla="*/ 19689976 w 19689976"/>
                <a:gd name="connsiteY0" fmla="*/ 0 h 11419247"/>
                <a:gd name="connsiteX1" fmla="*/ 19689976 w 19689976"/>
                <a:gd name="connsiteY1" fmla="*/ 215360 h 11419247"/>
                <a:gd name="connsiteX2" fmla="*/ 19640824 w 19689976"/>
                <a:gd name="connsiteY2" fmla="*/ 221250 h 11419247"/>
                <a:gd name="connsiteX3" fmla="*/ 18150068 w 19689976"/>
                <a:gd name="connsiteY3" fmla="*/ 418216 h 11419247"/>
                <a:gd name="connsiteX4" fmla="*/ 14262486 w 19689976"/>
                <a:gd name="connsiteY4" fmla="*/ 1151996 h 11419247"/>
                <a:gd name="connsiteX5" fmla="*/ 12902224 w 19689976"/>
                <a:gd name="connsiteY5" fmla="*/ 1649452 h 11419247"/>
                <a:gd name="connsiteX6" fmla="*/ 12522342 w 19689976"/>
                <a:gd name="connsiteY6" fmla="*/ 2191301 h 11419247"/>
                <a:gd name="connsiteX7" fmla="*/ 13244246 w 19689976"/>
                <a:gd name="connsiteY7" fmla="*/ 2861105 h 11419247"/>
                <a:gd name="connsiteX8" fmla="*/ 14164578 w 19689976"/>
                <a:gd name="connsiteY8" fmla="*/ 3682364 h 11419247"/>
                <a:gd name="connsiteX9" fmla="*/ 13289938 w 19689976"/>
                <a:gd name="connsiteY9" fmla="*/ 4510152 h 11419247"/>
                <a:gd name="connsiteX10" fmla="*/ 11102031 w 19689976"/>
                <a:gd name="connsiteY10" fmla="*/ 4711224 h 11419247"/>
                <a:gd name="connsiteX11" fmla="*/ 8578627 w 19689976"/>
                <a:gd name="connsiteY11" fmla="*/ 5240016 h 11419247"/>
                <a:gd name="connsiteX12" fmla="*/ 8707865 w 19689976"/>
                <a:gd name="connsiteY12" fmla="*/ 5413668 h 11419247"/>
                <a:gd name="connsiteX13" fmla="*/ 9190877 w 19689976"/>
                <a:gd name="connsiteY13" fmla="*/ 5809283 h 11419247"/>
                <a:gd name="connsiteX14" fmla="*/ 10620326 w 19689976"/>
                <a:gd name="connsiteY14" fmla="*/ 7638511 h 11419247"/>
                <a:gd name="connsiteX15" fmla="*/ 10219558 w 19689976"/>
                <a:gd name="connsiteY15" fmla="*/ 8637341 h 11419247"/>
                <a:gd name="connsiteX16" fmla="*/ 9122993 w 19689976"/>
                <a:gd name="connsiteY16" fmla="*/ 9402458 h 11419247"/>
                <a:gd name="connsiteX17" fmla="*/ 5967761 w 19689976"/>
                <a:gd name="connsiteY17" fmla="*/ 10538381 h 11419247"/>
                <a:gd name="connsiteX18" fmla="*/ 3430250 w 19689976"/>
                <a:gd name="connsiteY18" fmla="*/ 11382727 h 11419247"/>
                <a:gd name="connsiteX19" fmla="*/ 3339249 w 19689976"/>
                <a:gd name="connsiteY19" fmla="*/ 11419247 h 11419247"/>
                <a:gd name="connsiteX20" fmla="*/ 0 w 19689976"/>
                <a:gd name="connsiteY20" fmla="*/ 11419247 h 11419247"/>
                <a:gd name="connsiteX21" fmla="*/ 410611 w 19689976"/>
                <a:gd name="connsiteY21" fmla="*/ 11137047 h 11419247"/>
                <a:gd name="connsiteX22" fmla="*/ 1954857 w 19689976"/>
                <a:gd name="connsiteY22" fmla="*/ 10321642 h 11419247"/>
                <a:gd name="connsiteX23" fmla="*/ 5650540 w 19689976"/>
                <a:gd name="connsiteY23" fmla="*/ 9108684 h 11419247"/>
                <a:gd name="connsiteX24" fmla="*/ 8232687 w 19689976"/>
                <a:gd name="connsiteY24" fmla="*/ 8284813 h 11419247"/>
                <a:gd name="connsiteX25" fmla="*/ 8997672 w 19689976"/>
                <a:gd name="connsiteY25" fmla="*/ 7638511 h 11419247"/>
                <a:gd name="connsiteX26" fmla="*/ 8026430 w 19689976"/>
                <a:gd name="connsiteY26" fmla="*/ 6327629 h 11419247"/>
                <a:gd name="connsiteX27" fmla="*/ 7275805 w 19689976"/>
                <a:gd name="connsiteY27" fmla="*/ 5240016 h 11419247"/>
                <a:gd name="connsiteX28" fmla="*/ 8788802 w 19689976"/>
                <a:gd name="connsiteY28" fmla="*/ 4293413 h 11419247"/>
                <a:gd name="connsiteX29" fmla="*/ 10904910 w 19689976"/>
                <a:gd name="connsiteY29" fmla="*/ 4113232 h 11419247"/>
                <a:gd name="connsiteX30" fmla="*/ 13069318 w 19689976"/>
                <a:gd name="connsiteY30" fmla="*/ 3682364 h 11419247"/>
                <a:gd name="connsiteX31" fmla="*/ 12440100 w 19689976"/>
                <a:gd name="connsiteY31" fmla="*/ 3055648 h 11419247"/>
                <a:gd name="connsiteX32" fmla="*/ 11622899 w 19689976"/>
                <a:gd name="connsiteY32" fmla="*/ 2191301 h 11419247"/>
                <a:gd name="connsiteX33" fmla="*/ 12190762 w 19689976"/>
                <a:gd name="connsiteY33" fmla="*/ 1470577 h 11419247"/>
                <a:gd name="connsiteX34" fmla="*/ 13711594 w 19689976"/>
                <a:gd name="connsiteY34" fmla="*/ 952230 h 11419247"/>
                <a:gd name="connsiteX35" fmla="*/ 17676196 w 19689976"/>
                <a:gd name="connsiteY35" fmla="*/ 244563 h 11419247"/>
                <a:gd name="connsiteX36" fmla="*/ 19621618 w 19689976"/>
                <a:gd name="connsiteY36" fmla="*/ 7423 h 1141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689976" h="11419247">
                  <a:moveTo>
                    <a:pt x="19689976" y="0"/>
                  </a:moveTo>
                  <a:lnTo>
                    <a:pt x="19689976" y="215360"/>
                  </a:lnTo>
                  <a:lnTo>
                    <a:pt x="19640824" y="221250"/>
                  </a:lnTo>
                  <a:cubicBezTo>
                    <a:pt x="19165614" y="279469"/>
                    <a:pt x="18661146" y="345262"/>
                    <a:pt x="18150068" y="418216"/>
                  </a:cubicBezTo>
                  <a:cubicBezTo>
                    <a:pt x="16554828" y="644095"/>
                    <a:pt x="15231118" y="890864"/>
                    <a:pt x="14262486" y="1151996"/>
                  </a:cubicBezTo>
                  <a:cubicBezTo>
                    <a:pt x="13663292" y="1312592"/>
                    <a:pt x="13201168" y="1479717"/>
                    <a:pt x="12902224" y="1649452"/>
                  </a:cubicBezTo>
                  <a:cubicBezTo>
                    <a:pt x="12579782" y="1829634"/>
                    <a:pt x="12446626" y="2012426"/>
                    <a:pt x="12522342" y="2191301"/>
                  </a:cubicBezTo>
                  <a:cubicBezTo>
                    <a:pt x="12664634" y="2528161"/>
                    <a:pt x="12938776" y="2686147"/>
                    <a:pt x="13244246" y="2861105"/>
                  </a:cubicBezTo>
                  <a:cubicBezTo>
                    <a:pt x="13557552" y="3041286"/>
                    <a:pt x="13933518" y="3256720"/>
                    <a:pt x="14164578" y="3682364"/>
                  </a:cubicBezTo>
                  <a:cubicBezTo>
                    <a:pt x="14304260" y="3936968"/>
                    <a:pt x="14279456" y="4303858"/>
                    <a:pt x="13289938" y="4510152"/>
                  </a:cubicBezTo>
                  <a:cubicBezTo>
                    <a:pt x="12692050" y="4635495"/>
                    <a:pt x="11886596" y="4673360"/>
                    <a:pt x="11102031" y="4711224"/>
                  </a:cubicBezTo>
                  <a:cubicBezTo>
                    <a:pt x="9361888" y="4793481"/>
                    <a:pt x="8619096" y="4882265"/>
                    <a:pt x="8578627" y="5240016"/>
                  </a:cubicBezTo>
                  <a:cubicBezTo>
                    <a:pt x="8578627" y="5241321"/>
                    <a:pt x="8578627" y="5287020"/>
                    <a:pt x="8707865" y="5413668"/>
                  </a:cubicBezTo>
                  <a:cubicBezTo>
                    <a:pt x="8824050" y="5527261"/>
                    <a:pt x="9000283" y="5663049"/>
                    <a:pt x="9190877" y="5809283"/>
                  </a:cubicBezTo>
                  <a:cubicBezTo>
                    <a:pt x="9767877" y="6253207"/>
                    <a:pt x="10558970" y="6860339"/>
                    <a:pt x="10620326" y="7638511"/>
                  </a:cubicBezTo>
                  <a:cubicBezTo>
                    <a:pt x="10646434" y="7980595"/>
                    <a:pt x="10515891" y="8317455"/>
                    <a:pt x="10219558" y="8637341"/>
                  </a:cubicBezTo>
                  <a:cubicBezTo>
                    <a:pt x="9971525" y="8905001"/>
                    <a:pt x="9615142" y="9155688"/>
                    <a:pt x="9122993" y="9402458"/>
                  </a:cubicBezTo>
                  <a:cubicBezTo>
                    <a:pt x="8269240" y="9829408"/>
                    <a:pt x="7126985" y="10180631"/>
                    <a:pt x="5967761" y="10538381"/>
                  </a:cubicBezTo>
                  <a:cubicBezTo>
                    <a:pt x="5127224" y="10796901"/>
                    <a:pt x="4244282" y="11068458"/>
                    <a:pt x="3430250" y="11382727"/>
                  </a:cubicBezTo>
                  <a:lnTo>
                    <a:pt x="3339249" y="11419247"/>
                  </a:lnTo>
                  <a:lnTo>
                    <a:pt x="0" y="11419247"/>
                  </a:lnTo>
                  <a:lnTo>
                    <a:pt x="410611" y="11137047"/>
                  </a:lnTo>
                  <a:cubicBezTo>
                    <a:pt x="877630" y="10836969"/>
                    <a:pt x="1387973" y="10569391"/>
                    <a:pt x="1954857" y="10321642"/>
                  </a:cubicBezTo>
                  <a:cubicBezTo>
                    <a:pt x="3148024" y="9800684"/>
                    <a:pt x="4450846" y="9440322"/>
                    <a:pt x="5650540" y="9108684"/>
                  </a:cubicBezTo>
                  <a:cubicBezTo>
                    <a:pt x="6664861" y="8826662"/>
                    <a:pt x="7586498" y="8572058"/>
                    <a:pt x="8232687" y="8284813"/>
                  </a:cubicBezTo>
                  <a:cubicBezTo>
                    <a:pt x="8980701" y="7949259"/>
                    <a:pt x="8993755" y="7722074"/>
                    <a:pt x="8997672" y="7638511"/>
                  </a:cubicBezTo>
                  <a:cubicBezTo>
                    <a:pt x="9021170" y="7205033"/>
                    <a:pt x="8474193" y="6723245"/>
                    <a:pt x="8026430" y="6327629"/>
                  </a:cubicBezTo>
                  <a:cubicBezTo>
                    <a:pt x="7582582" y="5934627"/>
                    <a:pt x="7190951" y="5588627"/>
                    <a:pt x="7275805" y="5240016"/>
                  </a:cubicBezTo>
                  <a:cubicBezTo>
                    <a:pt x="7355436" y="4908378"/>
                    <a:pt x="7684405" y="4497096"/>
                    <a:pt x="8788802" y="4293413"/>
                  </a:cubicBezTo>
                  <a:cubicBezTo>
                    <a:pt x="9408883" y="4179821"/>
                    <a:pt x="10172562" y="4145874"/>
                    <a:pt x="10904910" y="4113232"/>
                  </a:cubicBezTo>
                  <a:cubicBezTo>
                    <a:pt x="12532786" y="4042727"/>
                    <a:pt x="13185502" y="3964386"/>
                    <a:pt x="13069318" y="3682364"/>
                  </a:cubicBezTo>
                  <a:cubicBezTo>
                    <a:pt x="12940082" y="3370311"/>
                    <a:pt x="12714242" y="3229300"/>
                    <a:pt x="12440100" y="3055648"/>
                  </a:cubicBezTo>
                  <a:cubicBezTo>
                    <a:pt x="12105910" y="2845437"/>
                    <a:pt x="11748220" y="2622169"/>
                    <a:pt x="11622899" y="2191301"/>
                  </a:cubicBezTo>
                  <a:cubicBezTo>
                    <a:pt x="11549795" y="1938004"/>
                    <a:pt x="11750831" y="1695151"/>
                    <a:pt x="12190762" y="1470577"/>
                  </a:cubicBezTo>
                  <a:cubicBezTo>
                    <a:pt x="12541924" y="1290396"/>
                    <a:pt x="13058876" y="1116743"/>
                    <a:pt x="13711594" y="952230"/>
                  </a:cubicBezTo>
                  <a:cubicBezTo>
                    <a:pt x="14716778" y="698932"/>
                    <a:pt x="16065290" y="461302"/>
                    <a:pt x="17676196" y="244563"/>
                  </a:cubicBezTo>
                  <a:cubicBezTo>
                    <a:pt x="18356326" y="153167"/>
                    <a:pt x="19022098" y="73848"/>
                    <a:pt x="19621618" y="7423"/>
                  </a:cubicBezTo>
                  <a:close/>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1" dirty="0">
                <a:latin typeface="Lato Light" panose="020F0502020204030203" pitchFamily="34" charset="0"/>
              </a:endParaRPr>
            </a:p>
          </p:txBody>
        </p:sp>
        <p:sp>
          <p:nvSpPr>
            <p:cNvPr id="33" name="Freeform 10">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6A4AC780-470F-4740-BF89-8D85F455119B}"/>
                </a:ext>
              </a:extLst>
            </p:cNvPr>
            <p:cNvSpPr>
              <a:spLocks noChangeArrowheads="1"/>
            </p:cNvSpPr>
            <p:nvPr/>
          </p:nvSpPr>
          <p:spPr bwMode="auto">
            <a:xfrm>
              <a:off x="3793859" y="1754986"/>
              <a:ext cx="6874142" cy="4246434"/>
            </a:xfrm>
            <a:custGeom>
              <a:avLst/>
              <a:gdLst>
                <a:gd name="connsiteX0" fmla="*/ 18326271 w 18326271"/>
                <a:gd name="connsiteY0" fmla="*/ 0 h 11320874"/>
                <a:gd name="connsiteX1" fmla="*/ 18326271 w 18326271"/>
                <a:gd name="connsiteY1" fmla="*/ 9721 h 11320874"/>
                <a:gd name="connsiteX2" fmla="*/ 18075965 w 18326271"/>
                <a:gd name="connsiteY2" fmla="*/ 38759 h 11320874"/>
                <a:gd name="connsiteX3" fmla="*/ 16586433 w 18326271"/>
                <a:gd name="connsiteY3" fmla="*/ 228947 h 11320874"/>
                <a:gd name="connsiteX4" fmla="*/ 12646293 w 18326271"/>
                <a:gd name="connsiteY4" fmla="*/ 950776 h 11320874"/>
                <a:gd name="connsiteX5" fmla="*/ 10732361 w 18326271"/>
                <a:gd name="connsiteY5" fmla="*/ 2090301 h 11320874"/>
                <a:gd name="connsiteX6" fmla="*/ 11503939 w 18326271"/>
                <a:gd name="connsiteY6" fmla="*/ 2851288 h 11320874"/>
                <a:gd name="connsiteX7" fmla="*/ 12280739 w 18326271"/>
                <a:gd name="connsiteY7" fmla="*/ 3580950 h 11320874"/>
                <a:gd name="connsiteX8" fmla="*/ 11624049 w 18326271"/>
                <a:gd name="connsiteY8" fmla="*/ 4143533 h 11320874"/>
                <a:gd name="connsiteX9" fmla="*/ 9643535 w 18326271"/>
                <a:gd name="connsiteY9" fmla="*/ 4314526 h 11320874"/>
                <a:gd name="connsiteX10" fmla="*/ 7623854 w 18326271"/>
                <a:gd name="connsiteY10" fmla="*/ 4486826 h 11320874"/>
                <a:gd name="connsiteX11" fmla="*/ 6595083 w 18326271"/>
                <a:gd name="connsiteY11" fmla="*/ 5138168 h 11320874"/>
                <a:gd name="connsiteX12" fmla="*/ 7288328 w 18326271"/>
                <a:gd name="connsiteY12" fmla="*/ 5948758 h 11320874"/>
                <a:gd name="connsiteX13" fmla="*/ 8484209 w 18326271"/>
                <a:gd name="connsiteY13" fmla="*/ 7535998 h 11320874"/>
                <a:gd name="connsiteX14" fmla="*/ 7317051 w 18326271"/>
                <a:gd name="connsiteY14" fmla="*/ 8742092 h 11320874"/>
                <a:gd name="connsiteX15" fmla="*/ 4447459 w 18326271"/>
                <a:gd name="connsiteY15" fmla="*/ 9715844 h 11320874"/>
                <a:gd name="connsiteX16" fmla="*/ 285001 w 18326271"/>
                <a:gd name="connsiteY16" fmla="*/ 11239536 h 11320874"/>
                <a:gd name="connsiteX17" fmla="*/ 142245 w 18326271"/>
                <a:gd name="connsiteY17" fmla="*/ 11320874 h 11320874"/>
                <a:gd name="connsiteX18" fmla="*/ 0 w 18326271"/>
                <a:gd name="connsiteY18" fmla="*/ 11320874 h 11320874"/>
                <a:gd name="connsiteX19" fmla="*/ 227877 w 18326271"/>
                <a:gd name="connsiteY19" fmla="*/ 11190623 h 11320874"/>
                <a:gd name="connsiteX20" fmla="*/ 4433097 w 18326271"/>
                <a:gd name="connsiteY20" fmla="*/ 9653190 h 11320874"/>
                <a:gd name="connsiteX21" fmla="*/ 8412404 w 18326271"/>
                <a:gd name="connsiteY21" fmla="*/ 7535998 h 11320874"/>
                <a:gd name="connsiteX22" fmla="*/ 7236106 w 18326271"/>
                <a:gd name="connsiteY22" fmla="*/ 5972253 h 11320874"/>
                <a:gd name="connsiteX23" fmla="*/ 6537639 w 18326271"/>
                <a:gd name="connsiteY23" fmla="*/ 5138168 h 11320874"/>
                <a:gd name="connsiteX24" fmla="*/ 7605576 w 18326271"/>
                <a:gd name="connsiteY24" fmla="*/ 4460719 h 11320874"/>
                <a:gd name="connsiteX25" fmla="*/ 9635701 w 18326271"/>
                <a:gd name="connsiteY25" fmla="*/ 4287115 h 11320874"/>
                <a:gd name="connsiteX26" fmla="*/ 11596633 w 18326271"/>
                <a:gd name="connsiteY26" fmla="*/ 4118731 h 11320874"/>
                <a:gd name="connsiteX27" fmla="*/ 12232433 w 18326271"/>
                <a:gd name="connsiteY27" fmla="*/ 3580950 h 11320874"/>
                <a:gd name="connsiteX28" fmla="*/ 11468689 w 18326271"/>
                <a:gd name="connsiteY28" fmla="*/ 2860425 h 11320874"/>
                <a:gd name="connsiteX29" fmla="*/ 10691889 w 18326271"/>
                <a:gd name="connsiteY29" fmla="*/ 2090301 h 11320874"/>
                <a:gd name="connsiteX30" fmla="*/ 11167109 w 18326271"/>
                <a:gd name="connsiteY30" fmla="*/ 1452010 h 11320874"/>
                <a:gd name="connsiteX31" fmla="*/ 12620181 w 18326271"/>
                <a:gd name="connsiteY31" fmla="*/ 942944 h 11320874"/>
                <a:gd name="connsiteX32" fmla="*/ 16564239 w 18326271"/>
                <a:gd name="connsiteY32" fmla="*/ 222420 h 11320874"/>
                <a:gd name="connsiteX33" fmla="*/ 18052371 w 18326271"/>
                <a:gd name="connsiteY33" fmla="*/ 31888 h 1132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326271" h="11320874">
                  <a:moveTo>
                    <a:pt x="18326271" y="0"/>
                  </a:moveTo>
                  <a:lnTo>
                    <a:pt x="18326271" y="9721"/>
                  </a:lnTo>
                  <a:lnTo>
                    <a:pt x="18075965" y="38759"/>
                  </a:lnTo>
                  <a:cubicBezTo>
                    <a:pt x="17601945" y="94950"/>
                    <a:pt x="17098043" y="158461"/>
                    <a:pt x="16586433" y="228947"/>
                  </a:cubicBezTo>
                  <a:cubicBezTo>
                    <a:pt x="14977999" y="452153"/>
                    <a:pt x="13635897" y="693633"/>
                    <a:pt x="12646293" y="950776"/>
                  </a:cubicBezTo>
                  <a:cubicBezTo>
                    <a:pt x="11280689" y="1305817"/>
                    <a:pt x="10588750" y="1689574"/>
                    <a:pt x="10732361" y="2090301"/>
                  </a:cubicBezTo>
                  <a:cubicBezTo>
                    <a:pt x="10869443" y="2472753"/>
                    <a:pt x="11184081" y="2659410"/>
                    <a:pt x="11503939" y="2851288"/>
                  </a:cubicBezTo>
                  <a:cubicBezTo>
                    <a:pt x="11805521" y="3031419"/>
                    <a:pt x="12101879" y="3210246"/>
                    <a:pt x="12280739" y="3580950"/>
                  </a:cubicBezTo>
                  <a:cubicBezTo>
                    <a:pt x="12407377" y="3840704"/>
                    <a:pt x="12197185" y="4027361"/>
                    <a:pt x="11624049" y="4143533"/>
                  </a:cubicBezTo>
                  <a:cubicBezTo>
                    <a:pt x="11108357" y="4247956"/>
                    <a:pt x="10366807" y="4281894"/>
                    <a:pt x="9643535" y="4314526"/>
                  </a:cubicBezTo>
                  <a:cubicBezTo>
                    <a:pt x="8928095" y="4347158"/>
                    <a:pt x="8181322" y="4381096"/>
                    <a:pt x="7623854" y="4486826"/>
                  </a:cubicBezTo>
                  <a:cubicBezTo>
                    <a:pt x="6981525" y="4609524"/>
                    <a:pt x="6652527" y="4811845"/>
                    <a:pt x="6595083" y="5138168"/>
                  </a:cubicBezTo>
                  <a:cubicBezTo>
                    <a:pt x="6558527" y="5350932"/>
                    <a:pt x="6901886" y="5632876"/>
                    <a:pt x="7288328" y="5948758"/>
                  </a:cubicBezTo>
                  <a:cubicBezTo>
                    <a:pt x="7818381" y="6383421"/>
                    <a:pt x="8475070" y="6919898"/>
                    <a:pt x="8484209" y="7535998"/>
                  </a:cubicBezTo>
                  <a:cubicBezTo>
                    <a:pt x="8490737" y="7965441"/>
                    <a:pt x="8119961" y="8363556"/>
                    <a:pt x="7317051" y="8742092"/>
                  </a:cubicBezTo>
                  <a:cubicBezTo>
                    <a:pt x="6566362" y="9097133"/>
                    <a:pt x="5559784" y="9390825"/>
                    <a:pt x="4447459" y="9715844"/>
                  </a:cubicBezTo>
                  <a:cubicBezTo>
                    <a:pt x="3055094" y="10122607"/>
                    <a:pt x="1548717" y="10562823"/>
                    <a:pt x="285001" y="11239536"/>
                  </a:cubicBezTo>
                  <a:lnTo>
                    <a:pt x="142245" y="11320874"/>
                  </a:lnTo>
                  <a:lnTo>
                    <a:pt x="0" y="11320874"/>
                  </a:lnTo>
                  <a:lnTo>
                    <a:pt x="227877" y="11190623"/>
                  </a:lnTo>
                  <a:cubicBezTo>
                    <a:pt x="1509204" y="10502464"/>
                    <a:pt x="3028982" y="10060687"/>
                    <a:pt x="4433097" y="9653190"/>
                  </a:cubicBezTo>
                  <a:cubicBezTo>
                    <a:pt x="6567666" y="9031868"/>
                    <a:pt x="8420237" y="8492781"/>
                    <a:pt x="8412404" y="7535998"/>
                  </a:cubicBezTo>
                  <a:cubicBezTo>
                    <a:pt x="8405876" y="6935562"/>
                    <a:pt x="7759631" y="6403000"/>
                    <a:pt x="7236106" y="5972253"/>
                  </a:cubicBezTo>
                  <a:cubicBezTo>
                    <a:pt x="6828776" y="5635486"/>
                    <a:pt x="6495861" y="5362680"/>
                    <a:pt x="6537639" y="5138168"/>
                  </a:cubicBezTo>
                  <a:cubicBezTo>
                    <a:pt x="6597694" y="4802707"/>
                    <a:pt x="6950193" y="4586028"/>
                    <a:pt x="7605576" y="4460719"/>
                  </a:cubicBezTo>
                  <a:cubicBezTo>
                    <a:pt x="8169572" y="4353685"/>
                    <a:pt x="8917651" y="4321052"/>
                    <a:pt x="9635701" y="4287115"/>
                  </a:cubicBezTo>
                  <a:cubicBezTo>
                    <a:pt x="10352446" y="4255788"/>
                    <a:pt x="11087469" y="4221850"/>
                    <a:pt x="11596633" y="4118731"/>
                  </a:cubicBezTo>
                  <a:cubicBezTo>
                    <a:pt x="12155407" y="4006476"/>
                    <a:pt x="12352545" y="3832872"/>
                    <a:pt x="12232433" y="3580950"/>
                  </a:cubicBezTo>
                  <a:cubicBezTo>
                    <a:pt x="12057491" y="3215466"/>
                    <a:pt x="11765049" y="3039252"/>
                    <a:pt x="11468689" y="2860425"/>
                  </a:cubicBezTo>
                  <a:cubicBezTo>
                    <a:pt x="11146219" y="2667241"/>
                    <a:pt x="10828971" y="2475363"/>
                    <a:pt x="10691889" y="2090301"/>
                  </a:cubicBezTo>
                  <a:cubicBezTo>
                    <a:pt x="10614861" y="1871010"/>
                    <a:pt x="10781971" y="1656942"/>
                    <a:pt x="11167109" y="1452010"/>
                  </a:cubicBezTo>
                  <a:cubicBezTo>
                    <a:pt x="11494801" y="1277100"/>
                    <a:pt x="11989601" y="1106106"/>
                    <a:pt x="12620181" y="942944"/>
                  </a:cubicBezTo>
                  <a:cubicBezTo>
                    <a:pt x="13611091" y="685801"/>
                    <a:pt x="14954499" y="443016"/>
                    <a:pt x="16564239" y="222420"/>
                  </a:cubicBezTo>
                  <a:cubicBezTo>
                    <a:pt x="17075361" y="151934"/>
                    <a:pt x="17578771" y="88240"/>
                    <a:pt x="18052371" y="31888"/>
                  </a:cubicBezTo>
                  <a:close/>
                </a:path>
              </a:pathLst>
            </a:custGeom>
            <a:solidFill>
              <a:srgbClr val="E8E8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1" dirty="0">
                <a:latin typeface="Lato Light" panose="020F0502020204030203" pitchFamily="34" charset="0"/>
              </a:endParaRPr>
            </a:p>
          </p:txBody>
        </p:sp>
        <p:grpSp>
          <p:nvGrpSpPr>
            <p:cNvPr id="34" name="Group 13">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17D1A21C-9DF8-4E0A-B389-2A5940D2963D}"/>
                </a:ext>
              </a:extLst>
            </p:cNvPr>
            <p:cNvGrpSpPr/>
            <p:nvPr/>
          </p:nvGrpSpPr>
          <p:grpSpPr>
            <a:xfrm>
              <a:off x="3690446" y="4759562"/>
              <a:ext cx="686905" cy="686905"/>
              <a:chOff x="6203917" y="6068451"/>
              <a:chExt cx="2527366" cy="2527366"/>
            </a:xfrm>
          </p:grpSpPr>
          <p:sp>
            <p:nvSpPr>
              <p:cNvPr id="44" name="Teardrop 14">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18B40ABA-BCF9-461F-85D4-4FF2E98DB73B}"/>
                  </a:ext>
                </a:extLst>
              </p:cNvPr>
              <p:cNvSpPr/>
              <p:nvPr/>
            </p:nvSpPr>
            <p:spPr>
              <a:xfrm rot="8100000">
                <a:off x="6203917" y="6068451"/>
                <a:ext cx="2527366" cy="2527366"/>
              </a:xfrm>
              <a:prstGeom prst="teardrop">
                <a:avLst>
                  <a:gd name="adj" fmla="val 1183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useBgFill="1">
            <p:nvSpPr>
              <p:cNvPr id="45" name="Oval 15">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35A61B5F-DC0B-4AE5-A6E5-0407F3EF1BEB}"/>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grpSp>
          <p:nvGrpSpPr>
            <p:cNvPr id="35" name="Group 17">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ACD18981-8970-4437-8A79-10F6180830B3}"/>
                </a:ext>
              </a:extLst>
            </p:cNvPr>
            <p:cNvGrpSpPr/>
            <p:nvPr/>
          </p:nvGrpSpPr>
          <p:grpSpPr>
            <a:xfrm>
              <a:off x="6451988" y="4178386"/>
              <a:ext cx="686905" cy="686905"/>
              <a:chOff x="6203917" y="6068451"/>
              <a:chExt cx="2527366" cy="2527366"/>
            </a:xfrm>
          </p:grpSpPr>
          <p:sp>
            <p:nvSpPr>
              <p:cNvPr id="42" name="Teardrop 18">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2E129143-43C9-4B6B-B47E-AD2A9CF006EC}"/>
                  </a:ext>
                </a:extLst>
              </p:cNvPr>
              <p:cNvSpPr/>
              <p:nvPr/>
            </p:nvSpPr>
            <p:spPr>
              <a:xfrm rot="8100000">
                <a:off x="6203917" y="6068451"/>
                <a:ext cx="2527366" cy="2527366"/>
              </a:xfrm>
              <a:prstGeom prst="teardrop">
                <a:avLst>
                  <a:gd name="adj" fmla="val 1183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useBgFill="1">
            <p:nvSpPr>
              <p:cNvPr id="43" name="Oval 19">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EF2C66DC-0DC1-4F16-B587-82EC798934DC}"/>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grpSp>
          <p:nvGrpSpPr>
            <p:cNvPr id="36" name="Group 21">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4398F09D-6C15-4DD1-A39B-852336607BF5}"/>
                </a:ext>
              </a:extLst>
            </p:cNvPr>
            <p:cNvGrpSpPr/>
            <p:nvPr/>
          </p:nvGrpSpPr>
          <p:grpSpPr>
            <a:xfrm>
              <a:off x="5919877" y="2742096"/>
              <a:ext cx="686905" cy="686905"/>
              <a:chOff x="6203917" y="6068451"/>
              <a:chExt cx="2527366" cy="2527366"/>
            </a:xfrm>
          </p:grpSpPr>
          <p:sp>
            <p:nvSpPr>
              <p:cNvPr id="40" name="Teardrop 22">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BF664381-E356-4FD7-9187-BE1E04AE79FF}"/>
                  </a:ext>
                </a:extLst>
              </p:cNvPr>
              <p:cNvSpPr/>
              <p:nvPr/>
            </p:nvSpPr>
            <p:spPr>
              <a:xfrm rot="8100000">
                <a:off x="6203917" y="6068451"/>
                <a:ext cx="2527366" cy="2527366"/>
              </a:xfrm>
              <a:prstGeom prst="teardrop">
                <a:avLst>
                  <a:gd name="adj" fmla="val 1183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useBgFill="1">
            <p:nvSpPr>
              <p:cNvPr id="41" name="Oval 23">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1BE7A367-2417-405A-853B-B7337808A340}"/>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grpSp>
          <p:nvGrpSpPr>
            <p:cNvPr id="37" name="Group 25">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88A7D2BE-F2C1-4FB8-AE32-21D5DFA8426D}"/>
                </a:ext>
              </a:extLst>
            </p:cNvPr>
            <p:cNvGrpSpPr/>
            <p:nvPr/>
          </p:nvGrpSpPr>
          <p:grpSpPr>
            <a:xfrm>
              <a:off x="8094682" y="2294304"/>
              <a:ext cx="686905" cy="686905"/>
              <a:chOff x="6203917" y="6068451"/>
              <a:chExt cx="2527366" cy="2527366"/>
            </a:xfrm>
          </p:grpSpPr>
          <p:sp>
            <p:nvSpPr>
              <p:cNvPr id="38" name="Teardrop 26">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0294779E-947D-459E-A505-82F7079F7B34}"/>
                  </a:ext>
                </a:extLst>
              </p:cNvPr>
              <p:cNvSpPr/>
              <p:nvPr/>
            </p:nvSpPr>
            <p:spPr>
              <a:xfrm rot="8100000">
                <a:off x="6203917" y="6068451"/>
                <a:ext cx="2527366" cy="2527366"/>
              </a:xfrm>
              <a:prstGeom prst="teardrop">
                <a:avLst>
                  <a:gd name="adj" fmla="val 1183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useBgFill="1">
            <p:nvSpPr>
              <p:cNvPr id="39" name="Oval 27">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F43FFB8C-79D6-4DD0-80EB-AD3536C2F602}"/>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grpSp>
      <p:sp>
        <p:nvSpPr>
          <p:cNvPr id="46" name="TextBox 63">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68D9C6AD-7F9A-4F7D-8B4E-57E53E45E3AF}"/>
              </a:ext>
            </a:extLst>
          </p:cNvPr>
          <p:cNvSpPr txBox="1"/>
          <p:nvPr/>
        </p:nvSpPr>
        <p:spPr>
          <a:xfrm>
            <a:off x="3088273" y="2240443"/>
            <a:ext cx="3121880" cy="2800767"/>
          </a:xfrm>
          <a:prstGeom prst="rect">
            <a:avLst/>
          </a:prstGeom>
          <a:noFill/>
        </p:spPr>
        <p:txBody>
          <a:bodyPr wrap="none" rtlCol="0" anchor="t" anchorCtr="0">
            <a:spAutoFit/>
          </a:bodyPr>
          <a:lstStyle/>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Seleccione el destino</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seleccionar la mejor ruta</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ruta más corta </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La ruta más rápida</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la ruta más agradable </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Comprobación durante la conducción </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¿Sigue siendo el camino correcto?</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¿Tienes que parar?</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¿Hay que pasar la noche?</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¿Hay avisos de atasco?</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¿Cuánto combustible se utiliza?</a:t>
            </a:r>
          </a:p>
        </p:txBody>
      </p:sp>
      <p:sp>
        <p:nvSpPr>
          <p:cNvPr id="47" name="TextBox 63">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5611541A-FCDA-46D2-B0D3-0215C3C16369}"/>
              </a:ext>
            </a:extLst>
          </p:cNvPr>
          <p:cNvSpPr txBox="1"/>
          <p:nvPr/>
        </p:nvSpPr>
        <p:spPr>
          <a:xfrm>
            <a:off x="3123891" y="1947985"/>
            <a:ext cx="1974643"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Cuando se planifica un viaje</a:t>
            </a:r>
          </a:p>
        </p:txBody>
      </p:sp>
      <p:sp>
        <p:nvSpPr>
          <p:cNvPr id="48" name="TextBox 63">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A51D4C1B-06B9-49FF-9BB8-13F73174D2F7}"/>
              </a:ext>
            </a:extLst>
          </p:cNvPr>
          <p:cNvSpPr txBox="1"/>
          <p:nvPr/>
        </p:nvSpPr>
        <p:spPr>
          <a:xfrm>
            <a:off x="8721349" y="2783843"/>
            <a:ext cx="3360600" cy="3046988"/>
          </a:xfrm>
          <a:prstGeom prst="rect">
            <a:avLst/>
          </a:prstGeom>
          <a:noFill/>
        </p:spPr>
        <p:txBody>
          <a:bodyPr wrap="none" rtlCol="0" anchor="t" anchorCtr="0">
            <a:spAutoFit/>
          </a:bodyPr>
          <a:lstStyle/>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Planificación del ejercicio</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Planificación de la empresa</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planificar costes más bajos</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planificar mayores ventas</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Evitar los cuellos de botella (en liquidez)</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Considerar los resultados de la planificación </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¿Se cumple la planificación?</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¿Desviaciones planificadas/realizadas?</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¿Hay que cambiar algo </a:t>
            </a:r>
            <a:br>
              <a:rPr lang="en-GB" sz="1600" dirty="0">
                <a:solidFill>
                  <a:schemeClr val="tx2"/>
                </a:solidFill>
                <a:ea typeface="League Spartan" charset="0"/>
                <a:cs typeface="Poppins" pitchFamily="2" charset="77"/>
              </a:rPr>
            </a:br>
            <a:r>
              <a:rPr lang="en-GB" sz="1600" dirty="0">
                <a:solidFill>
                  <a:schemeClr val="tx2"/>
                </a:solidFill>
                <a:ea typeface="League Spartan" charset="0"/>
                <a:cs typeface="Poppins" pitchFamily="2" charset="77"/>
              </a:rPr>
              <a:t>cambiar?</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¿Es suficiente el flujo de caja?</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¿Cómo de altos fueron los gastos de intereses?</a:t>
            </a:r>
          </a:p>
        </p:txBody>
      </p:sp>
      <p:sp>
        <p:nvSpPr>
          <p:cNvPr id="49" name="TextBox 63">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8B7280F6-E33C-4B35-BC6B-0999A46003EC}"/>
              </a:ext>
            </a:extLst>
          </p:cNvPr>
          <p:cNvSpPr txBox="1"/>
          <p:nvPr/>
        </p:nvSpPr>
        <p:spPr>
          <a:xfrm>
            <a:off x="8756969" y="2491384"/>
            <a:ext cx="2689006"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Cuando planifique su negocio</a:t>
            </a:r>
          </a:p>
        </p:txBody>
      </p:sp>
    </p:spTree>
    <p:extLst>
      <p:ext uri="{BB962C8B-B14F-4D97-AF65-F5344CB8AC3E}">
        <p14:creationId xmlns:p14="http://schemas.microsoft.com/office/powerpoint/2010/main" val="2832158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602144" y="709884"/>
            <a:ext cx="9087377" cy="697353"/>
          </a:xfrm>
        </p:spPr>
        <p:txBody>
          <a:bodyPr>
            <a:normAutofit fontScale="92500"/>
          </a:bodyPr>
          <a:lstStyle/>
          <a:p>
            <a:r>
              <a:rPr lang="en-GB" dirty="0"/>
              <a:t>Indicadores de aprovisionamiento: Orden de compra Duración del ciclo</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150829" y="1652419"/>
            <a:ext cx="3433836" cy="47605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300" dirty="0">
                <a:solidFill>
                  <a:schemeClr val="tx1"/>
                </a:solidFill>
                <a:latin typeface="+mj-lt"/>
                <a:ea typeface="Open Sans Light" panose="020B0306030504020204" pitchFamily="34" charset="0"/>
                <a:cs typeface="Open Sans Light" panose="020B0306030504020204" pitchFamily="34" charset="0"/>
              </a:rPr>
              <a:t>Si quiere que su empresa sea más eficiente, es posible que tenga que renovar algunos procesos.</a:t>
            </a:r>
          </a:p>
          <a:p>
            <a:pPr algn="l">
              <a:lnSpc>
                <a:spcPct val="100000"/>
              </a:lnSpc>
              <a:spcBef>
                <a:spcPts val="600"/>
              </a:spcBef>
            </a:pPr>
            <a:r>
              <a:rPr lang="en-GB" sz="2300" dirty="0">
                <a:solidFill>
                  <a:schemeClr val="tx1"/>
                </a:solidFill>
                <a:latin typeface="+mj-lt"/>
                <a:ea typeface="Open Sans Light" panose="020B0306030504020204" pitchFamily="34" charset="0"/>
                <a:cs typeface="Open Sans Light" panose="020B0306030504020204" pitchFamily="34" charset="0"/>
              </a:rPr>
              <a:t>El tiempo del ciclo de la orden de compra es un KPI de compras que cubre el proceso de pedido de principio a fin, desde el momento en que se crea una orden de compra hasta la aprobación de la orden, la recepción, la factura y finalmente el pago de la orden.</a:t>
            </a:r>
          </a:p>
        </p:txBody>
      </p:sp>
      <p:pic>
        <p:nvPicPr>
          <p:cNvPr id="3" name="Grafik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9D97FC-7F03-4074-BEE5-3DDD067F9907}"/>
              </a:ext>
            </a:extLst>
          </p:cNvPr>
          <p:cNvPicPr>
            <a:picLocks noChangeAspect="1"/>
          </p:cNvPicPr>
          <p:nvPr/>
        </p:nvPicPr>
        <p:blipFill>
          <a:blip r:embed="rId3"/>
          <a:stretch>
            <a:fillRect/>
          </a:stretch>
        </p:blipFill>
        <p:spPr>
          <a:xfrm>
            <a:off x="9371645" y="253620"/>
            <a:ext cx="2567453" cy="1367168"/>
          </a:xfrm>
          <a:prstGeom prst="rect">
            <a:avLst/>
          </a:prstGeom>
        </p:spPr>
      </p:pic>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908885" y="5185740"/>
            <a:ext cx="6732838" cy="145507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081989" y="5185740"/>
            <a:ext cx="1840513" cy="145507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889060" y="1805945"/>
            <a:ext cx="6732838" cy="325431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081989" y="1805945"/>
            <a:ext cx="1840512" cy="32654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3756983" y="2576748"/>
            <a:ext cx="219351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Qué </a:t>
            </a:r>
          </a:p>
          <a:p>
            <a:pPr algn="ctr"/>
            <a:r>
              <a:rPr lang="en-GB" sz="2400" b="1" spc="113" dirty="0">
                <a:solidFill>
                  <a:schemeClr val="bg1"/>
                </a:solidFill>
                <a:latin typeface="+mj-lt"/>
                <a:ea typeface="Roboto" charset="0"/>
                <a:cs typeface="Roboto" charset="0"/>
                <a:sym typeface="Bebas Neue" charset="0"/>
              </a:rPr>
              <a:t>lo hace </a:t>
            </a:r>
          </a:p>
          <a:p>
            <a:pPr algn="ctr"/>
            <a:r>
              <a:rPr lang="en-GB" sz="2400" b="1" spc="113" dirty="0">
                <a:solidFill>
                  <a:schemeClr val="bg1"/>
                </a:solidFill>
                <a:latin typeface="+mj-lt"/>
                <a:ea typeface="Roboto" charset="0"/>
                <a:cs typeface="Roboto" charset="0"/>
                <a:sym typeface="Bebas Neue" charset="0"/>
              </a:rPr>
              <a:t>te lo digo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708860" y="1791918"/>
            <a:ext cx="5932863" cy="3293209"/>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El ciclo de una orden de compra es el recorrido de los pasos por los que pasa una orden de compra al ser procesada. Comienza con una solicitud de compra aprobada. Luego se convierte en un nuevo pedido de compra y pasa al proceso de aprobación del mismo. Hay una serie de pasos que garantizan que los presupuestos estén alineados, que los pedidos de compra coincidan y que todo se finalice mediante el proceso de cierre. Sin embargo, hay muchos aspectos de una empresa que pueden dificultar el tiempo del ciclo de las órdenes de compra. Si su empresa utiliza herramientas anticuadas, software antiguo o tiene un historial de mala comunicación interna, podría aumentar el tiempo del ciclo de los pedidos de compra.</a:t>
            </a:r>
          </a:p>
          <a:p>
            <a:pPr marL="228600" indent="-228600">
              <a:buFont typeface="+mj-lt"/>
              <a:buAutoNum type="arabicPeriod"/>
            </a:pPr>
            <a:r>
              <a:rPr lang="en-GB" sz="1600" dirty="0">
                <a:solidFill>
                  <a:schemeClr val="bg1"/>
                </a:solidFill>
                <a:latin typeface="+mj-lt"/>
                <a:ea typeface="Lato Light" charset="0"/>
                <a:cs typeface="Lato Light" charset="0"/>
              </a:rPr>
              <a:t>1. Nombrar a un responsable de compras Construir una cadena de suministro más ágil</a:t>
            </a:r>
          </a:p>
          <a:p>
            <a:r>
              <a:rPr lang="en-GB" sz="1600" dirty="0">
                <a:solidFill>
                  <a:schemeClr val="bg1"/>
                </a:solidFill>
                <a:latin typeface="+mj-lt"/>
                <a:ea typeface="Lato Light" charset="0"/>
                <a:cs typeface="Lato Light" charset="0"/>
              </a:rPr>
              <a:t>3. Dar prioridad a los proveedores preferidos 4. Revise sus políticas de compra</a:t>
            </a:r>
          </a:p>
          <a:p>
            <a:r>
              <a:rPr lang="en-GB" sz="1600" dirty="0">
                <a:solidFill>
                  <a:schemeClr val="bg1"/>
                </a:solidFill>
                <a:latin typeface="+mj-lt"/>
                <a:ea typeface="Lato Light" charset="0"/>
                <a:cs typeface="Lato Light" charset="0"/>
              </a:rPr>
              <a:t>5. Incorpore la tecnología de contratación digital en sus compras</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187402" y="5409452"/>
            <a:ext cx="12627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5922501" y="5174611"/>
            <a:ext cx="5719222" cy="1400383"/>
          </a:xfrm>
          <a:prstGeom prst="rect">
            <a:avLst/>
          </a:prstGeom>
          <a:noFill/>
        </p:spPr>
        <p:txBody>
          <a:bodyPr wrap="square" rtlCol="0">
            <a:spAutoFit/>
          </a:bodyPr>
          <a:lstStyle/>
          <a:p>
            <a:r>
              <a:rPr lang="en-GB" sz="1700" dirty="0">
                <a:solidFill>
                  <a:schemeClr val="bg1"/>
                </a:solidFill>
                <a:ea typeface="Lato Light" charset="0"/>
                <a:cs typeface="Lato Light" charset="0"/>
              </a:rPr>
              <a:t>Los ciclos de pedido por año se calculan dividiendo la demanda anual D por la cantidad de pedidos Qo. Un ciclo de pedido es la cantidad de tiempo que transcurre entre el momento en que se realiza un pedido y el siguiente. Los ciclos por año son simplemente el número total de ciclos de pedido completados en ese periodo. </a:t>
            </a:r>
          </a:p>
        </p:txBody>
      </p:sp>
    </p:spTree>
    <p:extLst>
      <p:ext uri="{BB962C8B-B14F-4D97-AF65-F5344CB8AC3E}">
        <p14:creationId xmlns:p14="http://schemas.microsoft.com/office/powerpoint/2010/main" val="15908098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FCDA0349-4ACF-42A2-9A08-4FD30F57369C}"/>
              </a:ext>
            </a:extLst>
          </p:cNvPr>
          <p:cNvSpPr>
            <a:spLocks noGrp="1"/>
          </p:cNvSpPr>
          <p:nvPr>
            <p:ph type="body" sz="quarter" idx="13"/>
          </p:nvPr>
        </p:nvSpPr>
        <p:spPr>
          <a:xfrm>
            <a:off x="602144" y="709884"/>
            <a:ext cx="9087377" cy="697353"/>
          </a:xfrm>
        </p:spPr>
        <p:txBody>
          <a:bodyPr>
            <a:normAutofit/>
          </a:bodyPr>
          <a:lstStyle/>
          <a:p>
            <a:r>
              <a:rPr lang="en-GB" dirty="0"/>
              <a:t>Indicadores de contratación: Disponibilidad de proveedores</a:t>
            </a:r>
          </a:p>
        </p:txBody>
      </p:sp>
      <p:sp>
        <p:nvSpPr>
          <p:cNvPr id="37" name="Subtitle 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1D884EA-448D-4F47-B2CA-373386EECD7B}"/>
              </a:ext>
            </a:extLst>
          </p:cNvPr>
          <p:cNvSpPr txBox="1">
            <a:spLocks/>
          </p:cNvSpPr>
          <p:nvPr/>
        </p:nvSpPr>
        <p:spPr>
          <a:xfrm>
            <a:off x="150829" y="1652419"/>
            <a:ext cx="3713600" cy="499449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100" dirty="0">
                <a:solidFill>
                  <a:schemeClr val="tx1"/>
                </a:solidFill>
                <a:latin typeface="+mj-lt"/>
                <a:ea typeface="Open Sans Light" panose="020B0306030504020204" pitchFamily="34" charset="0"/>
                <a:cs typeface="Open Sans Light" panose="020B0306030504020204" pitchFamily="34" charset="0"/>
              </a:rPr>
              <a:t>En una época en la que los hábitos de los consumidores cambian rápidamente, en la que las líneas entre los distintos canales se difuminan y en la que el comercio móvil, las compras en línea y el marketing específico para el consumidor en la tienda se funden en una sola experiencia de venta al por menor, es importante gestionar los proveedores de la forma más eficiente posible para garantizar la disponibilidad de las existencias. </a:t>
            </a:r>
          </a:p>
          <a:p>
            <a:pPr algn="l">
              <a:lnSpc>
                <a:spcPct val="100000"/>
              </a:lnSpc>
            </a:pPr>
            <a:r>
              <a:rPr lang="en-GB" sz="2100" dirty="0">
                <a:solidFill>
                  <a:schemeClr val="tx1"/>
                </a:solidFill>
                <a:latin typeface="+mj-lt"/>
                <a:ea typeface="Open Sans Light" panose="020B0306030504020204" pitchFamily="34" charset="0"/>
                <a:cs typeface="Open Sans Light" panose="020B0306030504020204" pitchFamily="34" charset="0"/>
              </a:rPr>
              <a:t>Al seguir la evolución de la disponibilidad de existencias de su proveedor, usted conoce el grado de fiabilidad que puede depositar en él.</a:t>
            </a:r>
          </a:p>
        </p:txBody>
      </p:sp>
      <p:pic>
        <p:nvPicPr>
          <p:cNvPr id="3" name="Grafik 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B99D97FC-7F03-4074-BEE5-3DDD067F9907}"/>
              </a:ext>
            </a:extLst>
          </p:cNvPr>
          <p:cNvPicPr>
            <a:picLocks noChangeAspect="1"/>
          </p:cNvPicPr>
          <p:nvPr/>
        </p:nvPicPr>
        <p:blipFill>
          <a:blip r:embed="rId3"/>
          <a:stretch>
            <a:fillRect/>
          </a:stretch>
        </p:blipFill>
        <p:spPr>
          <a:xfrm>
            <a:off x="9371645" y="253620"/>
            <a:ext cx="2567453" cy="1367168"/>
          </a:xfrm>
          <a:prstGeom prst="rect">
            <a:avLst/>
          </a:prstGeom>
        </p:spPr>
      </p:pic>
      <p:sp>
        <p:nvSpPr>
          <p:cNvPr id="40" name="Freeform 4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04ABF396-0C75-403D-8905-B787364DA43A}"/>
              </a:ext>
            </a:extLst>
          </p:cNvPr>
          <p:cNvSpPr>
            <a:spLocks/>
          </p:cNvSpPr>
          <p:nvPr/>
        </p:nvSpPr>
        <p:spPr bwMode="auto">
          <a:xfrm>
            <a:off x="4908885" y="5185740"/>
            <a:ext cx="6732838" cy="145507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16F5E42F-EF53-4CAD-BDF4-C02C0FF748E2}"/>
              </a:ext>
            </a:extLst>
          </p:cNvPr>
          <p:cNvSpPr>
            <a:spLocks/>
          </p:cNvSpPr>
          <p:nvPr/>
        </p:nvSpPr>
        <p:spPr bwMode="auto">
          <a:xfrm>
            <a:off x="4081989" y="5185740"/>
            <a:ext cx="1840513" cy="145507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D5B3A231-6411-4F95-9C73-39C8E7DDFE23}"/>
              </a:ext>
            </a:extLst>
          </p:cNvPr>
          <p:cNvSpPr>
            <a:spLocks/>
          </p:cNvSpPr>
          <p:nvPr/>
        </p:nvSpPr>
        <p:spPr bwMode="auto">
          <a:xfrm>
            <a:off x="4889060" y="1805945"/>
            <a:ext cx="6732838" cy="325431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0568331-1F5E-417F-B32C-65F3F1A1C934}"/>
              </a:ext>
            </a:extLst>
          </p:cNvPr>
          <p:cNvSpPr>
            <a:spLocks/>
          </p:cNvSpPr>
          <p:nvPr/>
        </p:nvSpPr>
        <p:spPr bwMode="auto">
          <a:xfrm>
            <a:off x="4081989" y="1805945"/>
            <a:ext cx="1840512" cy="32654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A8488879-2C3A-4B14-9EFF-E12FD087BB3D}"/>
              </a:ext>
            </a:extLst>
          </p:cNvPr>
          <p:cNvSpPr>
            <a:spLocks/>
          </p:cNvSpPr>
          <p:nvPr/>
        </p:nvSpPr>
        <p:spPr bwMode="auto">
          <a:xfrm>
            <a:off x="3756983" y="2576748"/>
            <a:ext cx="219351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Qué </a:t>
            </a:r>
          </a:p>
          <a:p>
            <a:pPr algn="ctr"/>
            <a:r>
              <a:rPr lang="en-GB" sz="2400" b="1" spc="113" dirty="0">
                <a:solidFill>
                  <a:schemeClr val="bg1"/>
                </a:solidFill>
                <a:latin typeface="+mj-lt"/>
                <a:ea typeface="Roboto" charset="0"/>
                <a:cs typeface="Roboto" charset="0"/>
                <a:sym typeface="Bebas Neue" charset="0"/>
              </a:rPr>
              <a:t>lo hace </a:t>
            </a:r>
          </a:p>
          <a:p>
            <a:pPr algn="ctr"/>
            <a:r>
              <a:rPr lang="en-GB" sz="2400" b="1" spc="113" dirty="0">
                <a:solidFill>
                  <a:schemeClr val="bg1"/>
                </a:solidFill>
                <a:latin typeface="+mj-lt"/>
                <a:ea typeface="Roboto" charset="0"/>
                <a:cs typeface="Roboto" charset="0"/>
                <a:sym typeface="Bebas Neue" charset="0"/>
              </a:rPr>
              <a:t>te lo digo</a:t>
            </a:r>
          </a:p>
        </p:txBody>
      </p:sp>
      <p:sp>
        <p:nvSpPr>
          <p:cNvPr id="50" name="TextBox 8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C89A894-431D-46A1-9A84-4620192D51C3}"/>
              </a:ext>
            </a:extLst>
          </p:cNvPr>
          <p:cNvSpPr txBox="1"/>
          <p:nvPr/>
        </p:nvSpPr>
        <p:spPr>
          <a:xfrm>
            <a:off x="5751229" y="2083287"/>
            <a:ext cx="5932863" cy="2246769"/>
          </a:xfrm>
          <a:prstGeom prst="rect">
            <a:avLst/>
          </a:prstGeom>
          <a:noFill/>
        </p:spPr>
        <p:txBody>
          <a:bodyPr wrap="square" rtlCol="0">
            <a:spAutoFit/>
          </a:bodyPr>
          <a:lstStyle/>
          <a:p>
            <a:r>
              <a:rPr lang="en-GB" sz="2000" dirty="0">
                <a:solidFill>
                  <a:schemeClr val="bg1"/>
                </a:solidFill>
                <a:latin typeface="+mj-lt"/>
                <a:ea typeface="Lato Light" charset="0"/>
                <a:cs typeface="Lato Light" charset="0"/>
              </a:rPr>
              <a:t>La disponibilidad del proveedor es un KPI de aprovisionamiento que se refiere al número de veces que la mercancía estuvo disponible por parte del proveedor, o al número de pedidos realizados al proveedor. </a:t>
            </a:r>
          </a:p>
          <a:p>
            <a:r>
              <a:rPr lang="en-GB" sz="2000" dirty="0">
                <a:solidFill>
                  <a:schemeClr val="bg1"/>
                </a:solidFill>
                <a:latin typeface="+mj-lt"/>
                <a:ea typeface="Lato Light" charset="0"/>
                <a:cs typeface="Lato Light" charset="0"/>
              </a:rPr>
              <a:t>Mantener la disponibilidad de su proveedor por encima del 90% garantiza un buen funcionamiento de su cadena de suministro y un mayor nivel de eficiencia.</a:t>
            </a:r>
          </a:p>
        </p:txBody>
      </p:sp>
      <p:sp>
        <p:nvSpPr>
          <p:cNvPr id="51" name="Rectangle 8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3150DD9F-22D1-4347-B5FE-B5D7DC732D44}"/>
              </a:ext>
            </a:extLst>
          </p:cNvPr>
          <p:cNvSpPr>
            <a:spLocks/>
          </p:cNvSpPr>
          <p:nvPr/>
        </p:nvSpPr>
        <p:spPr bwMode="auto">
          <a:xfrm>
            <a:off x="4187402" y="5409452"/>
            <a:ext cx="12627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Cómo calcular</a:t>
            </a:r>
          </a:p>
        </p:txBody>
      </p:sp>
      <mc:AlternateContent xmlns:mc="http://schemas.openxmlformats.org/markup-compatibility/2006" xmlns:a14="http://schemas.microsoft.com/office/drawing/2010/main">
        <mc:Choice Requires="a14">
          <p:sp>
            <p:nvSpPr>
              <p:cNvPr id="53" name="TextBox 86">
                <a:extLst>
                  <a:ext uri="{FF2B5EF4-FFF2-40B4-BE49-F238E27FC236}">
                    <a16:creationId xmlns="" xmlns:p14="http://schemas.microsoft.com/office/powerpoint/2010/main" xmlns:a16="http://schemas.microsoft.com/office/drawing/2014/main" id="{48593C3B-1AE8-45D7-B4FF-00087B791DC6}"/>
                  </a:ext>
                </a:extLst>
              </p:cNvPr>
              <p:cNvSpPr txBox="1"/>
              <p:nvPr/>
            </p:nvSpPr>
            <p:spPr>
              <a:xfrm>
                <a:off x="5964870" y="5492426"/>
                <a:ext cx="5719222" cy="671338"/>
              </a:xfrm>
              <a:prstGeom prst="rect">
                <a:avLst/>
              </a:prstGeom>
              <a:noFill/>
            </p:spPr>
            <p:txBody>
              <a:bodyPr wrap="square" rtlCol="0">
                <a:spAutoFit/>
              </a:bodyPr>
              <a:lstStyle/>
              <a:p>
                <a:r>
                  <a:rPr lang="en-GB" sz="2400" dirty="0">
                    <a:solidFill>
                      <a:schemeClr val="bg1"/>
                    </a:solidFill>
                  </a:rPr>
                  <a:t>*100</a:t>
                </a:r>
                <a:endParaRPr lang="en-GB" sz="1700" dirty="0">
                  <a:solidFill>
                    <a:schemeClr val="bg1"/>
                  </a:solidFill>
                  <a:ea typeface="Lato Light" charset="0"/>
                  <a:cs typeface="Lato Light" charset="0"/>
                </a:endParaRPr>
              </a:p>
            </p:txBody>
          </p:sp>
        </mc:Choice>
        <mc:Fallback xmlns="" xmlns:a16="http://schemas.microsoft.com/office/drawing/2014/main" xmlns:p14="http://schemas.microsoft.com/office/powerpoint/2010/main">
          <p:sp>
            <p:nvSpPr>
              <p:cNvPr id="53" name="TextBox 86">
                <a:extLst>
                  <a:ext uri="{FF2B5EF4-FFF2-40B4-BE49-F238E27FC236}">
                    <a16:creationId xmlns:a16="http://schemas.microsoft.com/office/drawing/2014/main" id="{48593C3B-1AE8-45D7-B4FF-00087B791DC6}"/>
                  </a:ext>
                </a:extLst>
              </p:cNvPr>
              <p:cNvSpPr txBox="1">
                <a:spLocks noRot="1" noChangeAspect="1" noMove="1" noResize="1" noEditPoints="1" noAdjustHandles="1" noChangeArrowheads="1" noChangeShapeType="1" noTextEdit="1"/>
              </p:cNvSpPr>
              <p:nvPr/>
            </p:nvSpPr>
            <p:spPr>
              <a:xfrm>
                <a:off x="5964870" y="5492426"/>
                <a:ext cx="5719222" cy="671338"/>
              </a:xfrm>
              <a:prstGeom prst="rect">
                <a:avLst/>
              </a:prstGeom>
              <a:blipFill>
                <a:blip r:embed="rId4"/>
                <a:stretch>
                  <a:fillRect b="-2727"/>
                </a:stretch>
              </a:blipFill>
            </p:spPr>
            <p:txBody>
              <a:bodyPr/>
              <a:lstStyle/>
              <a:p>
                <a:r>
                  <a:rPr lang="en-IE">
                    <a:noFill/>
                  </a:rPr>
                  <a:t> </a:t>
                </a:r>
              </a:p>
            </p:txBody>
          </p:sp>
        </mc:Fallback>
      </mc:AlternateContent>
    </p:spTree>
    <p:extLst>
      <p:ext uri="{BB962C8B-B14F-4D97-AF65-F5344CB8AC3E}">
        <p14:creationId xmlns:p14="http://schemas.microsoft.com/office/powerpoint/2010/main" val="1293733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602144" y="709884"/>
            <a:ext cx="9087377" cy="697353"/>
          </a:xfrm>
        </p:spPr>
        <p:txBody>
          <a:bodyPr>
            <a:normAutofit/>
          </a:bodyPr>
          <a:lstStyle/>
          <a:p>
            <a:r>
              <a:rPr lang="en-GB" dirty="0"/>
              <a:t>Indicadores de aprovisionamiento: Tasa de defectos de los proveedores</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205886" y="2349732"/>
            <a:ext cx="3322782" cy="303703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dirty="0">
                <a:solidFill>
                  <a:schemeClr val="tx1"/>
                </a:solidFill>
                <a:latin typeface="+mj-lt"/>
                <a:ea typeface="Open Sans Light" panose="020B0306030504020204" pitchFamily="34" charset="0"/>
                <a:cs typeface="Open Sans Light" panose="020B0306030504020204" pitchFamily="34" charset="0"/>
              </a:rPr>
              <a:t>La tasa de defectos de los proveedores mide el porcentaje de materiales o productos recibidos de los proveedores que no cumplen las especificaciones de calidad o de conformidad requeridas.</a:t>
            </a:r>
          </a:p>
        </p:txBody>
      </p:sp>
      <p:pic>
        <p:nvPicPr>
          <p:cNvPr id="3" name="Grafik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9D97FC-7F03-4074-BEE5-3DDD067F9907}"/>
              </a:ext>
            </a:extLst>
          </p:cNvPr>
          <p:cNvPicPr>
            <a:picLocks noChangeAspect="1"/>
          </p:cNvPicPr>
          <p:nvPr/>
        </p:nvPicPr>
        <p:blipFill>
          <a:blip r:embed="rId3"/>
          <a:stretch>
            <a:fillRect/>
          </a:stretch>
        </p:blipFill>
        <p:spPr>
          <a:xfrm>
            <a:off x="9371645" y="253620"/>
            <a:ext cx="2567453" cy="1367168"/>
          </a:xfrm>
          <a:prstGeom prst="rect">
            <a:avLst/>
          </a:prstGeom>
        </p:spPr>
      </p:pic>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908885" y="4725754"/>
            <a:ext cx="6732838" cy="191505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081989" y="4725754"/>
            <a:ext cx="1840513" cy="191505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5170715"/>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56398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889060" y="1805946"/>
            <a:ext cx="6732838" cy="286232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081989" y="1805945"/>
            <a:ext cx="1840512" cy="286232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3756983" y="2576748"/>
            <a:ext cx="219351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Qué </a:t>
            </a:r>
          </a:p>
          <a:p>
            <a:pPr algn="ctr"/>
            <a:r>
              <a:rPr lang="en-GB" sz="2400" b="1" spc="113" dirty="0">
                <a:solidFill>
                  <a:schemeClr val="bg1"/>
                </a:solidFill>
                <a:latin typeface="+mj-lt"/>
                <a:ea typeface="Roboto" charset="0"/>
                <a:cs typeface="Roboto" charset="0"/>
                <a:sym typeface="Bebas Neue" charset="0"/>
              </a:rPr>
              <a:t>lo hace </a:t>
            </a:r>
          </a:p>
          <a:p>
            <a:pPr algn="ctr"/>
            <a:r>
              <a:rPr lang="en-GB" sz="2400" b="1" spc="113" dirty="0">
                <a:solidFill>
                  <a:schemeClr val="bg1"/>
                </a:solidFill>
                <a:latin typeface="+mj-lt"/>
                <a:ea typeface="Roboto" charset="0"/>
                <a:cs typeface="Roboto" charset="0"/>
                <a:sym typeface="Bebas Neue" charset="0"/>
              </a:rPr>
              <a:t>te lo digo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689035" y="1748459"/>
            <a:ext cx="5932863" cy="2862322"/>
          </a:xfrm>
          <a:prstGeom prst="rect">
            <a:avLst/>
          </a:prstGeom>
          <a:noFill/>
        </p:spPr>
        <p:txBody>
          <a:bodyPr wrap="square" rtlCol="0">
            <a:spAutoFit/>
          </a:bodyPr>
          <a:lstStyle/>
          <a:p>
            <a:r>
              <a:rPr lang="en-GB" dirty="0">
                <a:solidFill>
                  <a:schemeClr val="bg1"/>
                </a:solidFill>
                <a:latin typeface="+mj-lt"/>
                <a:ea typeface="Lato Light" charset="0"/>
                <a:cs typeface="Lato Light" charset="0"/>
              </a:rPr>
              <a:t>Se trata de un KPI de aprovisionamiento que es crucial a la hora de determinar la calidad final de un producto. Mide el porcentaje de productos recibidos de los proveedores que no cumplen las especificaciones de conformidad y los requisitos de calidad. La tasa de defectos de los proveedores es más crítica en algunas industrias que tienen altos riesgos y bases de proveedores de varios niveles, como la aeroespacial o la automotriz. El seguimiento de las tasas de defectos de sus diferentes proveedores y su desglose por tipo de defecto le proporcionará información sobre qué proveedor es más eficaz y fiable que otro, y qué tipo de errores se cometen.</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187402" y="5409452"/>
            <a:ext cx="12627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Cómo calcular</a:t>
            </a:r>
          </a:p>
        </p:txBody>
      </p:sp>
      <p:sp>
        <p:nvSpPr>
          <p:cNvPr id="17" name="TextBox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2FC1820-4074-47BE-85D1-FDD114D70FEB}"/>
              </a:ext>
            </a:extLst>
          </p:cNvPr>
          <p:cNvSpPr txBox="1"/>
          <p:nvPr/>
        </p:nvSpPr>
        <p:spPr>
          <a:xfrm>
            <a:off x="5837656" y="4814324"/>
            <a:ext cx="6101442" cy="830997"/>
          </a:xfrm>
          <a:prstGeom prst="rect">
            <a:avLst/>
          </a:prstGeom>
          <a:noFill/>
        </p:spPr>
        <p:txBody>
          <a:bodyPr wrap="square">
            <a:spAutoFit/>
          </a:bodyPr>
          <a:lstStyle/>
          <a:p>
            <a:r>
              <a:rPr lang="en-GB" sz="1600" dirty="0">
                <a:solidFill>
                  <a:schemeClr val="bg1"/>
                </a:solidFill>
                <a:ea typeface="Lato Light" charset="0"/>
                <a:cs typeface="Lato Light" charset="0"/>
              </a:rPr>
              <a:t>La tasa de defectos se calcula comprobando la calidad del producto para ver si se ajusta a un objetivo de calidad. La calidad suele especificarse mediante requisitos funcionales y no funcionales.</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 xmlns:p14="http://schemas.microsoft.com/office/powerpoint/2010/main" xmlns:a16="http://schemas.microsoft.com/office/drawing/2014/main" id="{5572D9CC-7BAF-46AF-9DF5-B1BEF4D29EB1}"/>
                  </a:ext>
                </a:extLst>
              </p:cNvPr>
              <p:cNvSpPr txBox="1"/>
              <p:nvPr/>
            </p:nvSpPr>
            <p:spPr>
              <a:xfrm>
                <a:off x="5483605" y="5515466"/>
                <a:ext cx="6101442" cy="6036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𝐷𝑒𝑓𝑒𝑐𝑡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𝑅𝑎𝑡𝑒</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𝑑𝑒𝑓𝑒𝑐𝑡𝑠</m:t>
                          </m:r>
                        </m:num>
                        <m:den>
                          <m:r>
                            <a:rPr lang="en-GB" sz="1600" b="0" i="1" smtClean="0">
                              <a:solidFill>
                                <a:schemeClr val="bg1"/>
                              </a:solidFill>
                              <a:latin typeface="Cambria Math" panose="02040503050406030204" pitchFamily="18" charset="0"/>
                            </a:rPr>
                            <m:t>𝑔𝑜𝑜𝑑𝑠</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𝑡𝑒𝑠𝑡𝑒𝑑</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19" name="TextBox 18">
                <a:extLst>
                  <a:ext uri="{FF2B5EF4-FFF2-40B4-BE49-F238E27FC236}">
                    <a16:creationId xmlns:a16="http://schemas.microsoft.com/office/drawing/2014/main" id="{5572D9CC-7BAF-46AF-9DF5-B1BEF4D29EB1}"/>
                  </a:ext>
                </a:extLst>
              </p:cNvPr>
              <p:cNvSpPr txBox="1">
                <a:spLocks noRot="1" noChangeAspect="1" noMove="1" noResize="1" noEditPoints="1" noAdjustHandles="1" noChangeArrowheads="1" noChangeShapeType="1" noTextEdit="1"/>
              </p:cNvSpPr>
              <p:nvPr/>
            </p:nvSpPr>
            <p:spPr>
              <a:xfrm>
                <a:off x="5483605" y="5515466"/>
                <a:ext cx="6101442" cy="603691"/>
              </a:xfrm>
              <a:prstGeom prst="rect">
                <a:avLst/>
              </a:prstGeom>
              <a:blipFill>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0" name="Textfeld 16">
                <a:extLst>
                  <a:ext uri="{FF2B5EF4-FFF2-40B4-BE49-F238E27FC236}">
                    <a16:creationId xmlns="" xmlns:p14="http://schemas.microsoft.com/office/powerpoint/2010/main" xmlns:a16="http://schemas.microsoft.com/office/drawing/2014/main" id="{52D72F73-FEBD-4F0A-8B27-9D31A9BE3CFD}"/>
                  </a:ext>
                </a:extLst>
              </p:cNvPr>
              <p:cNvSpPr txBox="1"/>
              <p:nvPr/>
            </p:nvSpPr>
            <p:spPr>
              <a:xfrm>
                <a:off x="5689035" y="6136175"/>
                <a:ext cx="5446812"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𝐷𝑒𝑓𝑒𝑐𝑡𝑖𝑣𝑒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𝑝𝑎𝑟𝑡𝑠</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𝑝𝑒𝑟</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𝑚𝑖𝑙𝑙𝑖𝑜𝑛</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𝐷𝑒𝑓𝑒𝑐𝑡𝑖𝑣𝑒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𝑃𝑎𝑟𝑡𝑠</m:t>
                          </m:r>
                        </m:num>
                        <m:den>
                          <m:r>
                            <a:rPr lang="en-GB" sz="1600" b="0" i="1" smtClean="0">
                              <a:solidFill>
                                <a:schemeClr val="bg1"/>
                              </a:solidFill>
                              <a:latin typeface="Cambria Math" panose="02040503050406030204" pitchFamily="18" charset="0"/>
                            </a:rPr>
                            <m:t>𝑇𝑜𝑡𝑎𝑙</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𝑃𝑎𝑟𝑡𝑠</m:t>
                          </m:r>
                        </m:den>
                      </m:f>
                      <m:r>
                        <a:rPr lang="en-GB" sz="1600" b="0" i="1" smtClean="0">
                          <a:solidFill>
                            <a:schemeClr val="bg1"/>
                          </a:solidFill>
                          <a:latin typeface="Cambria Math" panose="02040503050406030204" pitchFamily="18" charset="0"/>
                        </a:rPr>
                        <m:t>∗1,000,000</m:t>
                      </m:r>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20" name="Textfeld 16">
                <a:extLst>
                  <a:ext uri="{FF2B5EF4-FFF2-40B4-BE49-F238E27FC236}">
                    <a16:creationId xmlns:a16="http://schemas.microsoft.com/office/drawing/2014/main" id="{52D72F73-FEBD-4F0A-8B27-9D31A9BE3CFD}"/>
                  </a:ext>
                </a:extLst>
              </p:cNvPr>
              <p:cNvSpPr txBox="1">
                <a:spLocks noRot="1" noChangeAspect="1" noMove="1" noResize="1" noEditPoints="1" noAdjustHandles="1" noChangeArrowheads="1" noChangeShapeType="1" noTextEdit="1"/>
              </p:cNvSpPr>
              <p:nvPr/>
            </p:nvSpPr>
            <p:spPr>
              <a:xfrm>
                <a:off x="5689035" y="6136175"/>
                <a:ext cx="5446812" cy="468205"/>
              </a:xfrm>
              <a:prstGeom prst="rect">
                <a:avLst/>
              </a:prstGeom>
              <a:blipFill>
                <a:blip r:embed="rId5"/>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2830772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FCDA0349-4ACF-42A2-9A08-4FD30F57369C}"/>
              </a:ext>
            </a:extLst>
          </p:cNvPr>
          <p:cNvSpPr>
            <a:spLocks noGrp="1"/>
          </p:cNvSpPr>
          <p:nvPr>
            <p:ph type="body" sz="quarter" idx="13"/>
          </p:nvPr>
        </p:nvSpPr>
        <p:spPr>
          <a:xfrm>
            <a:off x="713724" y="524626"/>
            <a:ext cx="9087377" cy="1327924"/>
          </a:xfrm>
        </p:spPr>
        <p:txBody>
          <a:bodyPr>
            <a:normAutofit/>
          </a:bodyPr>
          <a:lstStyle/>
          <a:p>
            <a:r>
              <a:rPr lang="en-GB" sz="2800" dirty="0"/>
              <a:t>Indicadores de adquisición: Coste de la orden de compra</a:t>
            </a:r>
          </a:p>
          <a:p>
            <a:r>
              <a:rPr lang="en-GB" sz="2800" dirty="0"/>
              <a:t>Diapositiva 1 de 2</a:t>
            </a:r>
          </a:p>
        </p:txBody>
      </p:sp>
      <p:sp>
        <p:nvSpPr>
          <p:cNvPr id="37" name="Subtitle 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41D884EA-448D-4F47-B2CA-373386EECD7B}"/>
              </a:ext>
            </a:extLst>
          </p:cNvPr>
          <p:cNvSpPr txBox="1">
            <a:spLocks/>
          </p:cNvSpPr>
          <p:nvPr/>
        </p:nvSpPr>
        <p:spPr>
          <a:xfrm>
            <a:off x="125729" y="1999755"/>
            <a:ext cx="3510099"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El Coste de la Orden de Compra es uno de los KPI de aprovisionamiento más controvertidos, ya que su definición y aplicación varían. En teoría, esta métrica representa los costes medios de tramitación de un pedido, desde la creación de la compra hasta el cierre de la factura. En la práctica, los costes de procesar internamente la orden de compra pueden incluir una lista asombrosa de variables.</a:t>
            </a:r>
          </a:p>
        </p:txBody>
      </p:sp>
      <p:pic>
        <p:nvPicPr>
          <p:cNvPr id="3" name="Grafik 2">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B99D97FC-7F03-4074-BEE5-3DDD067F9907}"/>
              </a:ext>
            </a:extLst>
          </p:cNvPr>
          <p:cNvPicPr>
            <a:picLocks noChangeAspect="1"/>
          </p:cNvPicPr>
          <p:nvPr/>
        </p:nvPicPr>
        <p:blipFill>
          <a:blip r:embed="rId3"/>
          <a:stretch>
            <a:fillRect/>
          </a:stretch>
        </p:blipFill>
        <p:spPr>
          <a:xfrm>
            <a:off x="9705164" y="383648"/>
            <a:ext cx="2166418" cy="1153617"/>
          </a:xfrm>
          <a:prstGeom prst="rect">
            <a:avLst/>
          </a:prstGeom>
        </p:spPr>
      </p:pic>
      <p:sp>
        <p:nvSpPr>
          <p:cNvPr id="46" name="Freeform 43">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D5B3A231-6411-4F95-9C73-39C8E7DDFE23}"/>
              </a:ext>
            </a:extLst>
          </p:cNvPr>
          <p:cNvSpPr>
            <a:spLocks/>
          </p:cNvSpPr>
          <p:nvPr/>
        </p:nvSpPr>
        <p:spPr bwMode="auto">
          <a:xfrm>
            <a:off x="4238955" y="1852550"/>
            <a:ext cx="7827316" cy="385093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0568331-1F5E-417F-B32C-65F3F1A1C934}"/>
              </a:ext>
            </a:extLst>
          </p:cNvPr>
          <p:cNvSpPr>
            <a:spLocks/>
          </p:cNvSpPr>
          <p:nvPr/>
        </p:nvSpPr>
        <p:spPr bwMode="auto">
          <a:xfrm>
            <a:off x="4109987" y="1852550"/>
            <a:ext cx="1020153" cy="385093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A8488879-2C3A-4B14-9EFF-E12FD087BB3D}"/>
              </a:ext>
            </a:extLst>
          </p:cNvPr>
          <p:cNvSpPr>
            <a:spLocks/>
          </p:cNvSpPr>
          <p:nvPr/>
        </p:nvSpPr>
        <p:spPr bwMode="auto">
          <a:xfrm>
            <a:off x="4219520" y="2594939"/>
            <a:ext cx="78768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mc="http://schemas.openxmlformats.org/markup-compatibility/2006" xmlns:p14="http://schemas.microsoft.com/office/powerpoint/2010/main" xmlns:a16="http://schemas.microsoft.com/office/drawing/2014/main" id="{8C89A894-431D-46A1-9A84-4620192D51C3}"/>
              </a:ext>
            </a:extLst>
          </p:cNvPr>
          <p:cNvSpPr txBox="1"/>
          <p:nvPr/>
        </p:nvSpPr>
        <p:spPr>
          <a:xfrm>
            <a:off x="5130140" y="1917832"/>
            <a:ext cx="6955566" cy="3785652"/>
          </a:xfrm>
          <a:prstGeom prst="rect">
            <a:avLst/>
          </a:prstGeom>
          <a:noFill/>
        </p:spPr>
        <p:txBody>
          <a:bodyPr wrap="square" rtlCol="0">
            <a:spAutoFit/>
          </a:bodyPr>
          <a:lstStyle/>
          <a:p>
            <a:r>
              <a:rPr lang="en-GB" sz="2000" dirty="0">
                <a:solidFill>
                  <a:schemeClr val="bg1"/>
                </a:solidFill>
                <a:latin typeface="+mj-lt"/>
                <a:ea typeface="Lato Light" charset="0"/>
                <a:cs typeface="Lato Light" charset="0"/>
              </a:rPr>
              <a:t>No existe un punto de referencia estándar que pueda aplicar a su situación para obtener el coste de la tramitación de una orden de compra.</a:t>
            </a:r>
          </a:p>
          <a:p>
            <a:endParaRPr lang="en-GB" sz="2000" dirty="0">
              <a:solidFill>
                <a:schemeClr val="bg1"/>
              </a:solidFill>
              <a:latin typeface="+mj-lt"/>
              <a:ea typeface="Lato Light" charset="0"/>
              <a:cs typeface="Lato Light" charset="0"/>
            </a:endParaRPr>
          </a:p>
          <a:p>
            <a:r>
              <a:rPr lang="en-GB" sz="2000" dirty="0">
                <a:solidFill>
                  <a:schemeClr val="bg1"/>
                </a:solidFill>
                <a:latin typeface="+mj-lt"/>
                <a:ea typeface="Lato Light" charset="0"/>
                <a:cs typeface="Lato Light" charset="0"/>
              </a:rPr>
              <a:t>Por otro lado, existe un argumento comercial para reducir el coste de la orden de compra, ya que se trata de un coste real y cualquier eficiencia que pueda ganar optimizando su proceso de compra puede traducirse en un ahorro importante.</a:t>
            </a:r>
          </a:p>
          <a:p>
            <a:r>
              <a:rPr lang="en-GB" sz="2000" dirty="0">
                <a:solidFill>
                  <a:schemeClr val="bg1"/>
                </a:solidFill>
                <a:latin typeface="+mj-lt"/>
                <a:ea typeface="Lato Light" charset="0"/>
                <a:cs typeface="Lato Light" charset="0"/>
              </a:rPr>
              <a:t>Si no podemos confiar en los puntos de referencia, ¿cómo calculamos el coste de un pedido? </a:t>
            </a:r>
          </a:p>
          <a:p>
            <a:r>
              <a:rPr lang="en-GB" sz="2000" dirty="0">
                <a:solidFill>
                  <a:schemeClr val="bg1"/>
                </a:solidFill>
                <a:latin typeface="+mj-lt"/>
                <a:ea typeface="Lato Light" charset="0"/>
                <a:cs typeface="Lato Light" charset="0"/>
              </a:rPr>
              <a:t>La respuesta corta es llegar a sus propias cifras examinando los distintos componentes de los factores de coste en su ciclo de pedidos.</a:t>
            </a:r>
          </a:p>
        </p:txBody>
      </p:sp>
    </p:spTree>
    <p:extLst>
      <p:ext uri="{BB962C8B-B14F-4D97-AF65-F5344CB8AC3E}">
        <p14:creationId xmlns:p14="http://schemas.microsoft.com/office/powerpoint/2010/main" val="786708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713724" y="524626"/>
            <a:ext cx="9087377" cy="1090021"/>
          </a:xfrm>
        </p:spPr>
        <p:txBody>
          <a:bodyPr>
            <a:normAutofit fontScale="92500" lnSpcReduction="10000"/>
          </a:bodyPr>
          <a:lstStyle/>
          <a:p>
            <a:r>
              <a:rPr lang="en-GB" dirty="0"/>
              <a:t>Indicadores de adquisición: Coste de la orden de compra</a:t>
            </a:r>
          </a:p>
          <a:p>
            <a:r>
              <a:rPr lang="en-GB" sz="3600" dirty="0"/>
              <a:t>Diapositiva 1 de 2</a:t>
            </a:r>
          </a:p>
          <a:p>
            <a:endParaRPr lang="en-GB" dirty="0"/>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125729" y="1999755"/>
            <a:ext cx="3510099"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tx1"/>
                </a:solidFill>
                <a:latin typeface="+mj-lt"/>
                <a:ea typeface="Open Sans Light" panose="020B0306030504020204" pitchFamily="34" charset="0"/>
                <a:cs typeface="Open Sans Light" panose="020B0306030504020204" pitchFamily="34" charset="0"/>
              </a:rPr>
              <a:t>El Coste de la Orden de Compra es uno de los KPI de aprovisionamiento más controvertidos, ya que su definición y aplicación varían. En teoría, esta métrica representa los costes medios de tramitación de un pedido, desde la creación de la compra hasta el cierre de la factura. En la práctica, los costes de procesar internamente la orden de compra pueden incluir una lista asombrosa de variables.</a:t>
            </a:r>
          </a:p>
        </p:txBody>
      </p:sp>
      <p:pic>
        <p:nvPicPr>
          <p:cNvPr id="3" name="Grafik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9D97FC-7F03-4074-BEE5-3DDD067F9907}"/>
              </a:ext>
            </a:extLst>
          </p:cNvPr>
          <p:cNvPicPr>
            <a:picLocks noChangeAspect="1"/>
          </p:cNvPicPr>
          <p:nvPr/>
        </p:nvPicPr>
        <p:blipFill>
          <a:blip r:embed="rId3"/>
          <a:stretch>
            <a:fillRect/>
          </a:stretch>
        </p:blipFill>
        <p:spPr>
          <a:xfrm>
            <a:off x="9705164" y="383648"/>
            <a:ext cx="2166418" cy="1153617"/>
          </a:xfrm>
          <a:prstGeom prst="rect">
            <a:avLst/>
          </a:prstGeom>
        </p:spPr>
      </p:pic>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162851" y="1960438"/>
            <a:ext cx="7903420" cy="482409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62851" y="1999755"/>
            <a:ext cx="1020152" cy="482409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137531" y="4014661"/>
            <a:ext cx="94003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5026637" y="2275724"/>
            <a:ext cx="7014314" cy="4462760"/>
          </a:xfrm>
          <a:prstGeom prst="rect">
            <a:avLst/>
          </a:prstGeom>
          <a:noFill/>
        </p:spPr>
        <p:txBody>
          <a:bodyPr wrap="square" rtlCol="0">
            <a:spAutoFit/>
          </a:bodyPr>
          <a:lstStyle/>
          <a:p>
            <a:pPr marL="228600" indent="-228600">
              <a:buAutoNum type="arabicPeriod"/>
            </a:pPr>
            <a:r>
              <a:rPr lang="en-GB" dirty="0">
                <a:solidFill>
                  <a:schemeClr val="bg1"/>
                </a:solidFill>
                <a:ea typeface="Lato Light" charset="0"/>
                <a:cs typeface="Lato Light" charset="0"/>
              </a:rPr>
              <a:t>Enumere todos los pasos del proceso de compra. Un proceso típico podría ser</a:t>
            </a:r>
          </a:p>
          <a:p>
            <a:pPr marL="685800" lvl="1" indent="-228600">
              <a:buAutoNum type="arabicPeriod"/>
            </a:pPr>
            <a:r>
              <a:rPr lang="en-GB" dirty="0">
                <a:solidFill>
                  <a:schemeClr val="bg1"/>
                </a:solidFill>
                <a:ea typeface="Lato Light" charset="0"/>
                <a:cs typeface="Lato Light" charset="0"/>
              </a:rPr>
              <a:t>Usuario que crea la solicitud</a:t>
            </a:r>
            <a:br>
              <a:rPr lang="en-GB" dirty="0">
                <a:solidFill>
                  <a:schemeClr val="bg1"/>
                </a:solidFill>
                <a:ea typeface="Lato Light" charset="0"/>
                <a:cs typeface="Lato Light" charset="0"/>
              </a:rPr>
            </a:br>
            <a:r>
              <a:rPr lang="en-GB" dirty="0">
                <a:solidFill>
                  <a:schemeClr val="bg1"/>
                </a:solidFill>
                <a:ea typeface="Lato Light" charset="0"/>
                <a:cs typeface="Lato Light" charset="0"/>
              </a:rPr>
              <a:t>¿Cómo crea el usuario la solicitud? ¿El proceso es manual o está basado en el sistema? Si está basado en el sistema, ¿existen </a:t>
            </a:r>
            <a:r>
              <a:rPr lang="en-GB" dirty="0" err="1">
                <a:solidFill>
                  <a:schemeClr val="bg1"/>
                </a:solidFill>
                <a:ea typeface="Lato Light" charset="0"/>
                <a:cs typeface="Lato Light" charset="0"/>
              </a:rPr>
              <a:t>catálogos </a:t>
            </a:r>
            <a:r>
              <a:rPr lang="en-GB" dirty="0">
                <a:solidFill>
                  <a:schemeClr val="bg1"/>
                </a:solidFill>
                <a:ea typeface="Lato Light" charset="0"/>
                <a:cs typeface="Lato Light" charset="0"/>
              </a:rPr>
              <a:t>u otras formas de reducir la entrada de datos por parte del usuario?</a:t>
            </a:r>
          </a:p>
          <a:p>
            <a:pPr marL="685800" lvl="1" indent="-228600">
              <a:buAutoNum type="arabicPeriod"/>
            </a:pPr>
            <a:r>
              <a:rPr lang="en-GB" dirty="0">
                <a:solidFill>
                  <a:schemeClr val="bg1"/>
                </a:solidFill>
                <a:ea typeface="Lato Light" charset="0"/>
                <a:cs typeface="Lato Light" charset="0"/>
              </a:rPr>
              <a:t>Aprobación de la solicitud por parte del gestor</a:t>
            </a:r>
            <a:br>
              <a:rPr lang="en-GB" dirty="0">
                <a:solidFill>
                  <a:schemeClr val="bg1"/>
                </a:solidFill>
                <a:ea typeface="Lato Light" charset="0"/>
                <a:cs typeface="Lato Light" charset="0"/>
              </a:rPr>
            </a:br>
            <a:r>
              <a:rPr lang="en-GB" dirty="0">
                <a:solidFill>
                  <a:schemeClr val="bg1"/>
                </a:solidFill>
                <a:ea typeface="Lato Light" charset="0"/>
                <a:cs typeface="Lato Light" charset="0"/>
              </a:rPr>
              <a:t>Documente los pasos que se dan en el proceso de aprobación.</a:t>
            </a:r>
          </a:p>
          <a:p>
            <a:pPr marL="685800" lvl="1" indent="-228600">
              <a:buAutoNum type="arabicPeriod"/>
            </a:pPr>
            <a:r>
              <a:rPr lang="en-GB" dirty="0">
                <a:solidFill>
                  <a:schemeClr val="bg1"/>
                </a:solidFill>
                <a:ea typeface="Lato Light" charset="0"/>
                <a:cs typeface="Lato Light" charset="0"/>
              </a:rPr>
              <a:t>Número de pasos en el proceso de pedido</a:t>
            </a:r>
            <a:br>
              <a:rPr lang="en-GB" dirty="0">
                <a:solidFill>
                  <a:schemeClr val="bg1"/>
                </a:solidFill>
                <a:ea typeface="Lato Light" charset="0"/>
                <a:cs typeface="Lato Light" charset="0"/>
              </a:rPr>
            </a:br>
            <a:r>
              <a:rPr lang="en-GB" dirty="0">
                <a:solidFill>
                  <a:schemeClr val="bg1"/>
                </a:solidFill>
                <a:ea typeface="Lato Light" charset="0"/>
                <a:cs typeface="Lato Light" charset="0"/>
              </a:rPr>
              <a:t>Documente el número medio de pasos en todo el proceso</a:t>
            </a:r>
          </a:p>
          <a:p>
            <a:pPr marL="685800" lvl="1" indent="-228600">
              <a:buAutoNum type="arabicPeriod"/>
            </a:pPr>
            <a:r>
              <a:rPr lang="en-GB" dirty="0">
                <a:solidFill>
                  <a:schemeClr val="bg1"/>
                </a:solidFill>
                <a:ea typeface="Lato Light" charset="0"/>
                <a:cs typeface="Lato Light" charset="0"/>
              </a:rPr>
              <a:t>Creación de la orden de compra</a:t>
            </a:r>
            <a:br>
              <a:rPr lang="en-GB" dirty="0">
                <a:solidFill>
                  <a:schemeClr val="bg1"/>
                </a:solidFill>
                <a:ea typeface="Lato Light" charset="0"/>
                <a:cs typeface="Lato Light" charset="0"/>
              </a:rPr>
            </a:br>
            <a:r>
              <a:rPr lang="en-GB" dirty="0">
                <a:solidFill>
                  <a:schemeClr val="bg1"/>
                </a:solidFill>
                <a:ea typeface="Lato Light" charset="0"/>
                <a:cs typeface="Lato Light" charset="0"/>
              </a:rPr>
              <a:t>¿Los pedidos de compra se crean manualmente o son creados automáticamente por un sistema?</a:t>
            </a:r>
          </a:p>
          <a:p>
            <a:pPr marL="685800" lvl="1" indent="-228600">
              <a:buAutoNum type="arabicPeriod"/>
            </a:pPr>
            <a:r>
              <a:rPr lang="en-GB" dirty="0">
                <a:solidFill>
                  <a:schemeClr val="bg1"/>
                </a:solidFill>
                <a:ea typeface="Lato Light" charset="0"/>
                <a:cs typeface="Lato Light" charset="0"/>
              </a:rPr>
              <a:t>Envío del pedido a un proveedor</a:t>
            </a:r>
          </a:p>
          <a:p>
            <a:pPr marL="228600" indent="-228600">
              <a:buAutoNum type="arabicPeriod"/>
            </a:pPr>
            <a:r>
              <a:rPr lang="en-GB" dirty="0">
                <a:solidFill>
                  <a:schemeClr val="bg1"/>
                </a:solidFill>
                <a:ea typeface="Lato Light" charset="0"/>
                <a:cs typeface="Lato Light" charset="0"/>
              </a:rPr>
              <a:t>Calcule el tiempo medio de cada paso del proceso de pedido</a:t>
            </a:r>
            <a:r>
              <a:rPr lang="en-GB" sz="1400" dirty="0">
                <a:solidFill>
                  <a:schemeClr val="bg1"/>
                </a:solidFill>
                <a:ea typeface="Lato Light" charset="0"/>
                <a:cs typeface="Lato Light" charset="0"/>
              </a:rPr>
              <a:t/>
            </a:r>
            <a:br>
              <a:rPr lang="en-GB" sz="1400" dirty="0">
                <a:solidFill>
                  <a:schemeClr val="bg1"/>
                </a:solidFill>
                <a:ea typeface="Lato Light" charset="0"/>
                <a:cs typeface="Lato Light" charset="0"/>
              </a:rPr>
            </a:br>
            <a:endParaRPr lang="en-GB" sz="1400" dirty="0">
              <a:solidFill>
                <a:schemeClr val="bg1"/>
              </a:solidFill>
              <a:ea typeface="Lato Light" charset="0"/>
              <a:cs typeface="Lato Light" charset="0"/>
            </a:endParaRPr>
          </a:p>
        </p:txBody>
      </p:sp>
    </p:spTree>
    <p:extLst>
      <p:ext uri="{BB962C8B-B14F-4D97-AF65-F5344CB8AC3E}">
        <p14:creationId xmlns:p14="http://schemas.microsoft.com/office/powerpoint/2010/main" val="170947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550278" y="689274"/>
            <a:ext cx="9087377" cy="697353"/>
          </a:xfrm>
        </p:spPr>
        <p:txBody>
          <a:bodyPr>
            <a:normAutofit fontScale="85000" lnSpcReduction="10000"/>
          </a:bodyPr>
          <a:lstStyle/>
          <a:p>
            <a:r>
              <a:rPr lang="en-GB" dirty="0"/>
              <a:t>Indicadores de compras: Reducción de los costes de adquisición</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222187" y="2093609"/>
            <a:ext cx="3131349" cy="32063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La reducción de costes es fundamental entre los KPI de compras.</a:t>
            </a:r>
          </a:p>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Quiere medir el "ahorro duro" tangible que ha realizado en términos de gestión de costes a lo largo de los años.</a:t>
            </a:r>
          </a:p>
        </p:txBody>
      </p:sp>
      <p:pic>
        <p:nvPicPr>
          <p:cNvPr id="3" name="Grafik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99D97FC-7F03-4074-BEE5-3DDD067F9907}"/>
              </a:ext>
            </a:extLst>
          </p:cNvPr>
          <p:cNvPicPr>
            <a:picLocks noChangeAspect="1"/>
          </p:cNvPicPr>
          <p:nvPr/>
        </p:nvPicPr>
        <p:blipFill>
          <a:blip r:embed="rId3"/>
          <a:stretch>
            <a:fillRect/>
          </a:stretch>
        </p:blipFill>
        <p:spPr>
          <a:xfrm>
            <a:off x="9614309" y="241852"/>
            <a:ext cx="2166418" cy="1153617"/>
          </a:xfrm>
          <a:prstGeom prst="rect">
            <a:avLst/>
          </a:prstGeom>
        </p:spPr>
      </p:pic>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3990109" y="3662010"/>
            <a:ext cx="8063346" cy="309505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3584665" y="3662010"/>
            <a:ext cx="1324220" cy="309505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49607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97483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3732296" y="1822925"/>
            <a:ext cx="8321159" cy="178054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3584665" y="1822925"/>
            <a:ext cx="1301589" cy="178054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28720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3732295" y="2324713"/>
            <a:ext cx="92283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4802756" y="1786104"/>
            <a:ext cx="7250699" cy="1815882"/>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Independientemente del sector industrial, del tamaño de una empresa o de la madurez de la disciplina de compras, la realización de ahorros de costes siempre será uno de los objetivos más importantes de la función de compras. Esto no es ninguna sorpresa. En la mayoría de las organizaciones, el porcentaje de los ingresos que se destina a las compras ha crecido hasta el 50-70%, dependiendo del tipo de empresa. La razón más importante de este crecimiento es la continua tendencia a externalizar tareas que antes se realizaban dentro de la organización</a:t>
            </a:r>
            <a:r>
              <a:rPr lang="en-GB" sz="1400" dirty="0">
                <a:solidFill>
                  <a:schemeClr val="bg1"/>
                </a:solidFill>
                <a:latin typeface="+mj-lt"/>
                <a:ea typeface="Lato Light" charset="0"/>
                <a:cs typeface="Lato Light" charset="0"/>
              </a:rPr>
              <a:t>.</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3654301" y="4754616"/>
            <a:ext cx="10297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4978521" y="3662010"/>
            <a:ext cx="7074934" cy="3154710"/>
          </a:xfrm>
          <a:prstGeom prst="rect">
            <a:avLst/>
          </a:prstGeom>
          <a:noFill/>
        </p:spPr>
        <p:txBody>
          <a:bodyPr wrap="square" rtlCol="0">
            <a:spAutoFit/>
          </a:bodyPr>
          <a:lstStyle/>
          <a:p>
            <a:r>
              <a:rPr lang="en-GB" sz="1600" dirty="0">
                <a:solidFill>
                  <a:schemeClr val="bg1"/>
                </a:solidFill>
                <a:ea typeface="Lato Light" charset="0"/>
                <a:cs typeface="Lato Light" charset="0"/>
              </a:rPr>
              <a:t>Las iniciativas de ahorro de costes deben basarse en un sólido análisis de los gastos. Este sirve como punto de partida para identificar las oportunidades de ahorro y como punto de referencia para verificar los ahorros reclamados. En este análisis se recogen diferentes tipos de datos:</a:t>
            </a:r>
          </a:p>
          <a:p>
            <a:endParaRPr lang="en-GB" sz="1400" dirty="0">
              <a:solidFill>
                <a:schemeClr val="bg1"/>
              </a:solidFill>
              <a:ea typeface="Lato Light" charset="0"/>
              <a:cs typeface="Lato Light" charset="0"/>
            </a:endParaRPr>
          </a:p>
          <a:p>
            <a:r>
              <a:rPr lang="en-GB" sz="1600" dirty="0">
                <a:solidFill>
                  <a:schemeClr val="bg1"/>
                </a:solidFill>
                <a:ea typeface="Lato Light" charset="0"/>
                <a:cs typeface="Lato Light" charset="0"/>
              </a:rPr>
              <a:t>	Gastos Número de proveedores</a:t>
            </a:r>
          </a:p>
          <a:p>
            <a:r>
              <a:rPr lang="en-GB" sz="1600" dirty="0">
                <a:solidFill>
                  <a:schemeClr val="bg1"/>
                </a:solidFill>
                <a:ea typeface="Lato Light" charset="0"/>
                <a:cs typeface="Lato Light" charset="0"/>
              </a:rPr>
              <a:t>	Gastos por proveedor Gastos por </a:t>
            </a:r>
            <a:r>
              <a:rPr lang="en-GB" sz="1600" dirty="0" err="1">
                <a:solidFill>
                  <a:schemeClr val="bg1"/>
                </a:solidFill>
                <a:ea typeface="Lato Light" charset="0"/>
                <a:cs typeface="Lato Light" charset="0"/>
              </a:rPr>
              <a:t>centro de coste </a:t>
            </a:r>
            <a:r>
              <a:rPr lang="en-GB" sz="1600" dirty="0">
                <a:solidFill>
                  <a:schemeClr val="bg1"/>
                </a:solidFill>
                <a:ea typeface="Lato Light" charset="0"/>
                <a:cs typeface="Lato Light" charset="0"/>
              </a:rPr>
              <a:t>y cuenta de mayor</a:t>
            </a:r>
          </a:p>
          <a:p>
            <a:r>
              <a:rPr lang="en-GB" sz="1600" dirty="0">
                <a:solidFill>
                  <a:schemeClr val="bg1"/>
                </a:solidFill>
                <a:ea typeface="Lato Light" charset="0"/>
                <a:cs typeface="Lato Light" charset="0"/>
              </a:rPr>
              <a:t>	Comparación de los valores medidos con los de referencia</a:t>
            </a:r>
          </a:p>
          <a:p>
            <a:endParaRPr lang="en-GB" sz="700" dirty="0">
              <a:solidFill>
                <a:schemeClr val="bg1"/>
              </a:solidFill>
              <a:ea typeface="Lato Light" charset="0"/>
              <a:cs typeface="Lato Light" charset="0"/>
            </a:endParaRPr>
          </a:p>
          <a:p>
            <a:r>
              <a:rPr lang="en-GB" sz="1600" dirty="0">
                <a:solidFill>
                  <a:schemeClr val="bg1"/>
                </a:solidFill>
                <a:ea typeface="Lato Light" charset="0"/>
                <a:cs typeface="Lato Light" charset="0"/>
              </a:rPr>
              <a:t>La identificación de las opciones de ahorro se realiza por producto y preferentemente en equipos interdisciplinarios para garantizar la participación de las diferentes partes interesadas. Las alternativas identificadas se </a:t>
            </a:r>
            <a:r>
              <a:rPr lang="en-GB" sz="1600" dirty="0" err="1">
                <a:solidFill>
                  <a:schemeClr val="bg1"/>
                </a:solidFill>
                <a:ea typeface="Lato Light" charset="0"/>
                <a:cs typeface="Lato Light" charset="0"/>
              </a:rPr>
              <a:t>analizan </a:t>
            </a:r>
            <a:r>
              <a:rPr lang="en-GB" sz="1600" dirty="0">
                <a:solidFill>
                  <a:schemeClr val="bg1"/>
                </a:solidFill>
                <a:ea typeface="Lato Light" charset="0"/>
                <a:cs typeface="Lato Light" charset="0"/>
              </a:rPr>
              <a:t>para determinar el potencial de ahorro (cuantitativo) y el impacto (cualitativo). El resultado del análisis se utiliza para establecer prioridades y decidir la aplicación de las iniciativas de ahorro.</a:t>
            </a:r>
          </a:p>
        </p:txBody>
      </p:sp>
    </p:spTree>
    <p:extLst>
      <p:ext uri="{BB962C8B-B14F-4D97-AF65-F5344CB8AC3E}">
        <p14:creationId xmlns:p14="http://schemas.microsoft.com/office/powerpoint/2010/main" val="3539858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FCDA0349-4ACF-42A2-9A08-4FD30F57369C}"/>
              </a:ext>
            </a:extLst>
          </p:cNvPr>
          <p:cNvSpPr>
            <a:spLocks noGrp="1"/>
          </p:cNvSpPr>
          <p:nvPr>
            <p:ph type="body" sz="quarter" idx="13"/>
          </p:nvPr>
        </p:nvSpPr>
        <p:spPr>
          <a:xfrm>
            <a:off x="410170" y="611362"/>
            <a:ext cx="9087377" cy="697353"/>
          </a:xfrm>
        </p:spPr>
        <p:txBody>
          <a:bodyPr>
            <a:normAutofit fontScale="85000" lnSpcReduction="10000"/>
          </a:bodyPr>
          <a:lstStyle/>
          <a:p>
            <a:r>
              <a:rPr lang="en-GB" dirty="0"/>
              <a:t>Fuentes de información en la empresa: Inbound Logistics</a:t>
            </a:r>
          </a:p>
        </p:txBody>
      </p:sp>
      <p:sp>
        <p:nvSpPr>
          <p:cNvPr id="37" name="Subtitle 2">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41D884EA-448D-4F47-B2CA-373386EECD7B}"/>
              </a:ext>
            </a:extLst>
          </p:cNvPr>
          <p:cNvSpPr txBox="1">
            <a:spLocks/>
          </p:cNvSpPr>
          <p:nvPr/>
        </p:nvSpPr>
        <p:spPr>
          <a:xfrm>
            <a:off x="83926" y="1949341"/>
            <a:ext cx="2757245" cy="439124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La logística de entrada se refiere al transporte, el almacenamiento y la entrega de las mercancías que llegan a una empresa.</a:t>
            </a:r>
          </a:p>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Un programa eficaz de logística de entrada puede dar lugar a productos de mayor calidad, a un mayor ahorro de costes y a un aumento de las ventas. También mejorará la satisfacción del cliente, al tiempo que reducirá los gastos generales totales y el desperdicio de materiales.</a:t>
            </a:r>
          </a:p>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Aquí puede encontrar ejemplos de posibles KPI.</a:t>
            </a:r>
          </a:p>
        </p:txBody>
      </p:sp>
      <p:pic>
        <p:nvPicPr>
          <p:cNvPr id="3" name="Grafik 2">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C6BFE856-0A1E-4948-9205-B65E0F3FAEFC}"/>
              </a:ext>
            </a:extLst>
          </p:cNvPr>
          <p:cNvPicPr>
            <a:picLocks noChangeAspect="1"/>
          </p:cNvPicPr>
          <p:nvPr/>
        </p:nvPicPr>
        <p:blipFill>
          <a:blip r:embed="rId3"/>
          <a:stretch>
            <a:fillRect/>
          </a:stretch>
        </p:blipFill>
        <p:spPr>
          <a:xfrm>
            <a:off x="9517034" y="247280"/>
            <a:ext cx="2642882" cy="1407335"/>
          </a:xfrm>
          <a:prstGeom prst="rect">
            <a:avLst/>
          </a:prstGeom>
        </p:spPr>
      </p:pic>
      <p:sp>
        <p:nvSpPr>
          <p:cNvPr id="5" name="Rechteck 4">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4FA6AB32-3E5C-4EE1-BCCB-89995C2A054D}"/>
              </a:ext>
            </a:extLst>
          </p:cNvPr>
          <p:cNvSpPr/>
          <p:nvPr/>
        </p:nvSpPr>
        <p:spPr>
          <a:xfrm>
            <a:off x="3544955" y="1949342"/>
            <a:ext cx="2859796" cy="3862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Eficiencia</a:t>
            </a:r>
          </a:p>
        </p:txBody>
      </p:sp>
      <p:sp>
        <p:nvSpPr>
          <p:cNvPr id="8" name="Rechteck 7">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35F6731A-AB37-48AE-B2A6-49732C390630}"/>
              </a:ext>
            </a:extLst>
          </p:cNvPr>
          <p:cNvSpPr/>
          <p:nvPr/>
        </p:nvSpPr>
        <p:spPr>
          <a:xfrm>
            <a:off x="6471086" y="1949341"/>
            <a:ext cx="2957913" cy="386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Perfección</a:t>
            </a:r>
          </a:p>
        </p:txBody>
      </p:sp>
      <p:sp>
        <p:nvSpPr>
          <p:cNvPr id="9" name="Rechteck 8">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BF6F3313-A2FF-4525-BD7D-D4633DE91453}"/>
              </a:ext>
            </a:extLst>
          </p:cNvPr>
          <p:cNvSpPr/>
          <p:nvPr/>
        </p:nvSpPr>
        <p:spPr>
          <a:xfrm>
            <a:off x="9517029" y="1949342"/>
            <a:ext cx="2634157" cy="38629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Logística ajustada</a:t>
            </a:r>
          </a:p>
        </p:txBody>
      </p:sp>
      <p:sp>
        <p:nvSpPr>
          <p:cNvPr id="10" name="Rechteck 9">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396F2033-8DCF-4E42-93B6-D775087F7E7D}"/>
              </a:ext>
            </a:extLst>
          </p:cNvPr>
          <p:cNvSpPr/>
          <p:nvPr/>
        </p:nvSpPr>
        <p:spPr>
          <a:xfrm>
            <a:off x="3544956" y="2359340"/>
            <a:ext cx="893954" cy="9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Costes logísticos de entrada</a:t>
            </a:r>
          </a:p>
          <a:p>
            <a:r>
              <a:rPr lang="en-GB" sz="1400" dirty="0"/>
              <a:t>[€/vehículo]</a:t>
            </a:r>
          </a:p>
        </p:txBody>
      </p:sp>
      <p:sp>
        <p:nvSpPr>
          <p:cNvPr id="11" name="Rechteck 10">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49A5F7E4-98CC-4B58-90FF-DA7FC12938B2}"/>
              </a:ext>
            </a:extLst>
          </p:cNvPr>
          <p:cNvSpPr/>
          <p:nvPr/>
        </p:nvSpPr>
        <p:spPr>
          <a:xfrm>
            <a:off x="5474308" y="2359340"/>
            <a:ext cx="930444" cy="9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Utilización de recursos entrantes</a:t>
            </a:r>
            <a:br>
              <a:rPr lang="en-GB" sz="1400" dirty="0"/>
            </a:br>
            <a:r>
              <a:rPr lang="en-GB" sz="1400" dirty="0"/>
              <a:t>[%]</a:t>
            </a:r>
          </a:p>
        </p:txBody>
      </p:sp>
      <p:sp>
        <p:nvSpPr>
          <p:cNvPr id="12" name="Rechteck 11">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A1F5FECD-7FCE-4966-91F3-5DE6B6C57377}"/>
              </a:ext>
            </a:extLst>
          </p:cNvPr>
          <p:cNvSpPr/>
          <p:nvPr/>
        </p:nvSpPr>
        <p:spPr>
          <a:xfrm>
            <a:off x="4488637" y="2359340"/>
            <a:ext cx="930444" cy="932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Esfuerzo logístico de entrada</a:t>
            </a:r>
            <a:br>
              <a:rPr lang="en-GB" sz="1400" dirty="0"/>
            </a:br>
            <a:r>
              <a:rPr lang="en-GB" sz="1400" dirty="0"/>
              <a:t>[N/A]</a:t>
            </a:r>
          </a:p>
        </p:txBody>
      </p:sp>
      <p:sp>
        <p:nvSpPr>
          <p:cNvPr id="13" name="Rechteck 12">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2860733C-5AFE-46E0-983E-2BF7A0C3FD41}"/>
              </a:ext>
            </a:extLst>
          </p:cNvPr>
          <p:cNvSpPr/>
          <p:nvPr/>
        </p:nvSpPr>
        <p:spPr>
          <a:xfrm>
            <a:off x="6471088" y="2359340"/>
            <a:ext cx="986729" cy="9325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Calidad de la entrega</a:t>
            </a:r>
          </a:p>
          <a:p>
            <a:r>
              <a:rPr lang="en-GB" sz="1400" dirty="0"/>
              <a:t>[%]</a:t>
            </a:r>
          </a:p>
        </p:txBody>
      </p:sp>
      <p:sp>
        <p:nvSpPr>
          <p:cNvPr id="14" name="Rechteck 13">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125A3AE8-A2FA-45DB-B2A3-44BF8DD3E935}"/>
              </a:ext>
            </a:extLst>
          </p:cNvPr>
          <p:cNvSpPr/>
          <p:nvPr/>
        </p:nvSpPr>
        <p:spPr>
          <a:xfrm>
            <a:off x="8481339" y="2359340"/>
            <a:ext cx="947660" cy="9325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Calidad de la información</a:t>
            </a:r>
            <a:br>
              <a:rPr lang="en-GB" sz="1400" dirty="0"/>
            </a:br>
            <a:r>
              <a:rPr lang="en-GB" sz="1400" dirty="0"/>
              <a:t>[%]</a:t>
            </a:r>
          </a:p>
        </p:txBody>
      </p:sp>
      <p:sp>
        <p:nvSpPr>
          <p:cNvPr id="15" name="Rechteck 14">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1D388F6B-2A55-43F4-98E6-047623282511}"/>
              </a:ext>
            </a:extLst>
          </p:cNvPr>
          <p:cNvSpPr/>
          <p:nvPr/>
        </p:nvSpPr>
        <p:spPr>
          <a:xfrm>
            <a:off x="7507544" y="2359340"/>
            <a:ext cx="924066" cy="9325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Calidad del proceso</a:t>
            </a:r>
            <a:br>
              <a:rPr lang="en-GB" sz="1400" dirty="0"/>
            </a:br>
            <a:r>
              <a:rPr lang="en-GB" sz="1400" dirty="0"/>
              <a:t>[%]</a:t>
            </a:r>
          </a:p>
        </p:txBody>
      </p:sp>
      <p:sp>
        <p:nvSpPr>
          <p:cNvPr id="16" name="Rechteck 15">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1A54AD57-65B4-4CAD-B5F9-42DC67BF286B}"/>
              </a:ext>
            </a:extLst>
          </p:cNvPr>
          <p:cNvSpPr/>
          <p:nvPr/>
        </p:nvSpPr>
        <p:spPr>
          <a:xfrm>
            <a:off x="9517034" y="2359340"/>
            <a:ext cx="933878" cy="932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Flujo</a:t>
            </a:r>
          </a:p>
          <a:p>
            <a:r>
              <a:rPr lang="en-GB" sz="1600" dirty="0"/>
              <a:t>[%]</a:t>
            </a:r>
          </a:p>
        </p:txBody>
      </p:sp>
      <p:sp>
        <p:nvSpPr>
          <p:cNvPr id="17" name="Rechteck 16">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ABC494DC-A1A1-4A9B-9795-DA3F6E6A6DDE}"/>
              </a:ext>
            </a:extLst>
          </p:cNvPr>
          <p:cNvSpPr/>
          <p:nvPr/>
        </p:nvSpPr>
        <p:spPr>
          <a:xfrm>
            <a:off x="11329096" y="2359340"/>
            <a:ext cx="830819" cy="932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Tacto</a:t>
            </a:r>
            <a:br>
              <a:rPr lang="en-GB" sz="1600" dirty="0"/>
            </a:br>
            <a:r>
              <a:rPr lang="en-GB" sz="1600" dirty="0"/>
              <a:t>[%]</a:t>
            </a:r>
          </a:p>
        </p:txBody>
      </p:sp>
      <p:sp>
        <p:nvSpPr>
          <p:cNvPr id="18" name="Rechteck 17">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E4B233DC-13B5-413B-AFD9-28FBD644F87C}"/>
              </a:ext>
            </a:extLst>
          </p:cNvPr>
          <p:cNvSpPr/>
          <p:nvPr/>
        </p:nvSpPr>
        <p:spPr>
          <a:xfrm>
            <a:off x="10474052" y="2359340"/>
            <a:ext cx="830819" cy="932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Tirar de</a:t>
            </a:r>
            <a:br>
              <a:rPr lang="en-GB" sz="1600" dirty="0"/>
            </a:br>
            <a:r>
              <a:rPr lang="en-GB" sz="1600" dirty="0"/>
              <a:t>[%]</a:t>
            </a:r>
          </a:p>
        </p:txBody>
      </p:sp>
      <p:sp>
        <p:nvSpPr>
          <p:cNvPr id="19" name="Rechteck 18">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0251D536-411D-44D9-8B5E-21741ABA74F9}"/>
              </a:ext>
            </a:extLst>
          </p:cNvPr>
          <p:cNvSpPr/>
          <p:nvPr/>
        </p:nvSpPr>
        <p:spPr>
          <a:xfrm>
            <a:off x="3544956" y="3428999"/>
            <a:ext cx="893954" cy="934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Costes de </a:t>
            </a:r>
            <a:r>
              <a:rPr lang="en-GB" sz="1400" dirty="0" err="1"/>
              <a:t>transporte</a:t>
            </a:r>
          </a:p>
          <a:p>
            <a:r>
              <a:rPr lang="en-GB" sz="1400" dirty="0"/>
              <a:t>[€/vehículo]</a:t>
            </a:r>
          </a:p>
        </p:txBody>
      </p:sp>
      <p:sp>
        <p:nvSpPr>
          <p:cNvPr id="20" name="Rechteck 19">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1128323A-91FD-4707-802B-DE61504B3B08}"/>
              </a:ext>
            </a:extLst>
          </p:cNvPr>
          <p:cNvSpPr/>
          <p:nvPr/>
        </p:nvSpPr>
        <p:spPr>
          <a:xfrm>
            <a:off x="5474308" y="3428999"/>
            <a:ext cx="930443" cy="934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Utilización de la capacidad de transporte</a:t>
            </a:r>
          </a:p>
          <a:p>
            <a:r>
              <a:rPr lang="en-GB" sz="1400" dirty="0"/>
              <a:t>[%]</a:t>
            </a:r>
          </a:p>
        </p:txBody>
      </p:sp>
      <p:sp>
        <p:nvSpPr>
          <p:cNvPr id="21" name="Rechteck 20">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BFF1A40C-16C0-42D8-903D-B8E5882D4462}"/>
              </a:ext>
            </a:extLst>
          </p:cNvPr>
          <p:cNvSpPr/>
          <p:nvPr/>
        </p:nvSpPr>
        <p:spPr>
          <a:xfrm>
            <a:off x="4488637" y="3428999"/>
            <a:ext cx="930444" cy="934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Servicio de transporte</a:t>
            </a:r>
            <a:br>
              <a:rPr lang="en-GB" sz="1400" dirty="0"/>
            </a:br>
            <a:r>
              <a:rPr lang="en-GB" sz="1400" dirty="0"/>
              <a:t>[a*km / vehículo]</a:t>
            </a:r>
          </a:p>
        </p:txBody>
      </p:sp>
      <p:sp>
        <p:nvSpPr>
          <p:cNvPr id="22" name="Rechteck 21">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0AF9B21A-22D5-444B-821A-81A3FCD4F29A}"/>
              </a:ext>
            </a:extLst>
          </p:cNvPr>
          <p:cNvSpPr/>
          <p:nvPr/>
        </p:nvSpPr>
        <p:spPr>
          <a:xfrm>
            <a:off x="6471088" y="3428999"/>
            <a:ext cx="986729" cy="11344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Fiabilidad de la fecha de entrega y de la cantidad</a:t>
            </a:r>
          </a:p>
          <a:p>
            <a:r>
              <a:rPr lang="en-GB" sz="1400" dirty="0"/>
              <a:t>[%]</a:t>
            </a:r>
          </a:p>
        </p:txBody>
      </p:sp>
      <p:sp>
        <p:nvSpPr>
          <p:cNvPr id="23" name="Rechteck 22">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B1607C59-4570-49E7-8C29-603F118FD772}"/>
              </a:ext>
            </a:extLst>
          </p:cNvPr>
          <p:cNvSpPr/>
          <p:nvPr/>
        </p:nvSpPr>
        <p:spPr>
          <a:xfrm>
            <a:off x="8481339" y="3428998"/>
            <a:ext cx="947660" cy="93453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Estabilidad de las órdenes de suspensión</a:t>
            </a:r>
            <a:br>
              <a:rPr lang="en-GB" sz="1400" dirty="0"/>
            </a:br>
            <a:r>
              <a:rPr lang="en-GB" sz="1400" dirty="0"/>
              <a:t>[%]</a:t>
            </a:r>
          </a:p>
        </p:txBody>
      </p:sp>
      <p:sp>
        <p:nvSpPr>
          <p:cNvPr id="24" name="Rechteck 23">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B9F15DE4-402C-40FA-B2B0-E223D2682FB4}"/>
              </a:ext>
            </a:extLst>
          </p:cNvPr>
          <p:cNvSpPr/>
          <p:nvPr/>
        </p:nvSpPr>
        <p:spPr>
          <a:xfrm>
            <a:off x="7507544" y="3428998"/>
            <a:ext cx="924066" cy="133935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Conformidad del proceso con los procesos planificados</a:t>
            </a:r>
            <a:br>
              <a:rPr lang="en-GB" sz="1400" dirty="0"/>
            </a:br>
            <a:r>
              <a:rPr lang="en-GB" sz="1400" dirty="0"/>
              <a:t>[%]</a:t>
            </a:r>
          </a:p>
        </p:txBody>
      </p:sp>
      <p:sp>
        <p:nvSpPr>
          <p:cNvPr id="25" name="Rechteck 24">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78A7AAB5-25CE-4956-B5F4-17E2323AED33}"/>
              </a:ext>
            </a:extLst>
          </p:cNvPr>
          <p:cNvSpPr/>
          <p:nvPr/>
        </p:nvSpPr>
        <p:spPr>
          <a:xfrm>
            <a:off x="9517034" y="3428999"/>
            <a:ext cx="933878" cy="934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Flujo</a:t>
            </a:r>
            <a:br>
              <a:rPr lang="en-GB" sz="1600" dirty="0"/>
            </a:br>
            <a:r>
              <a:rPr lang="en-GB" sz="1600" dirty="0"/>
              <a:t>Entrada</a:t>
            </a:r>
          </a:p>
          <a:p>
            <a:r>
              <a:rPr lang="en-GB" sz="1600" dirty="0"/>
              <a:t>[%]</a:t>
            </a:r>
          </a:p>
        </p:txBody>
      </p:sp>
      <p:sp>
        <p:nvSpPr>
          <p:cNvPr id="26" name="Rechteck 25">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ABBE5D9E-5988-44EB-B938-AE1EE126DA9D}"/>
              </a:ext>
            </a:extLst>
          </p:cNvPr>
          <p:cNvSpPr/>
          <p:nvPr/>
        </p:nvSpPr>
        <p:spPr>
          <a:xfrm>
            <a:off x="11329096" y="3428999"/>
            <a:ext cx="830819" cy="934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Tacto</a:t>
            </a:r>
          </a:p>
          <a:p>
            <a:r>
              <a:rPr lang="en-GB" sz="1500" dirty="0"/>
              <a:t>Entrada</a:t>
            </a:r>
            <a:r>
              <a:rPr lang="en-GB" sz="1600" dirty="0"/>
              <a:t/>
            </a:r>
            <a:br>
              <a:rPr lang="en-GB" sz="1600" dirty="0"/>
            </a:br>
            <a:r>
              <a:rPr lang="en-GB" sz="1600" dirty="0"/>
              <a:t>[%]</a:t>
            </a:r>
          </a:p>
        </p:txBody>
      </p:sp>
      <p:sp>
        <p:nvSpPr>
          <p:cNvPr id="27" name="Rechteck 26">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6A2F9503-C3A3-48D5-8A12-42CA533A9B46}"/>
              </a:ext>
            </a:extLst>
          </p:cNvPr>
          <p:cNvSpPr/>
          <p:nvPr/>
        </p:nvSpPr>
        <p:spPr>
          <a:xfrm>
            <a:off x="10474052" y="3428999"/>
            <a:ext cx="830819" cy="9345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Tirar de</a:t>
            </a:r>
          </a:p>
          <a:p>
            <a:r>
              <a:rPr lang="en-GB" sz="1500" dirty="0"/>
              <a:t>Entrada</a:t>
            </a:r>
            <a:r>
              <a:rPr lang="en-GB" sz="1600" dirty="0"/>
              <a:t/>
            </a:r>
            <a:br>
              <a:rPr lang="en-GB" sz="1600" dirty="0"/>
            </a:br>
            <a:r>
              <a:rPr lang="en-GB" sz="1600" dirty="0"/>
              <a:t>[%]</a:t>
            </a:r>
          </a:p>
        </p:txBody>
      </p:sp>
      <p:sp>
        <p:nvSpPr>
          <p:cNvPr id="28" name="Rechteck 27">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73A5ED9F-241A-4607-9100-BF599031DB67}"/>
              </a:ext>
            </a:extLst>
          </p:cNvPr>
          <p:cNvSpPr/>
          <p:nvPr/>
        </p:nvSpPr>
        <p:spPr>
          <a:xfrm>
            <a:off x="3544956" y="4515912"/>
            <a:ext cx="893954" cy="898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Gastos generales</a:t>
            </a:r>
          </a:p>
          <a:p>
            <a:r>
              <a:rPr lang="en-GB" sz="1400" dirty="0"/>
              <a:t>[€/vehículo]</a:t>
            </a:r>
          </a:p>
        </p:txBody>
      </p:sp>
      <p:sp>
        <p:nvSpPr>
          <p:cNvPr id="29" name="Rechteck 28">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79B8F7C4-7B5E-446F-BA1F-153742669EB9}"/>
              </a:ext>
            </a:extLst>
          </p:cNvPr>
          <p:cNvSpPr/>
          <p:nvPr/>
        </p:nvSpPr>
        <p:spPr>
          <a:xfrm>
            <a:off x="5474308" y="4515912"/>
            <a:ext cx="949280" cy="898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Utilización del espacio</a:t>
            </a:r>
          </a:p>
          <a:p>
            <a:r>
              <a:rPr lang="en-GB" sz="1400" dirty="0"/>
              <a:t>[%]</a:t>
            </a:r>
          </a:p>
        </p:txBody>
      </p:sp>
      <p:sp>
        <p:nvSpPr>
          <p:cNvPr id="30" name="Rechteck 29">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10E47C85-AC94-40F3-AE9F-910CC863B397}"/>
              </a:ext>
            </a:extLst>
          </p:cNvPr>
          <p:cNvSpPr/>
          <p:nvPr/>
        </p:nvSpPr>
        <p:spPr>
          <a:xfrm>
            <a:off x="4488637" y="4515912"/>
            <a:ext cx="930444" cy="898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Carga de transporte</a:t>
            </a:r>
            <a:br>
              <a:rPr lang="en-GB" sz="1400" dirty="0"/>
            </a:br>
            <a:r>
              <a:rPr lang="en-GB" sz="1400" dirty="0"/>
              <a:t>[a / vehículo]</a:t>
            </a:r>
          </a:p>
        </p:txBody>
      </p:sp>
      <p:sp>
        <p:nvSpPr>
          <p:cNvPr id="31" name="Rechteck 30">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093F68DA-246F-4CD7-9595-4AD831143017}"/>
              </a:ext>
            </a:extLst>
          </p:cNvPr>
          <p:cNvSpPr/>
          <p:nvPr/>
        </p:nvSpPr>
        <p:spPr>
          <a:xfrm>
            <a:off x="3544956" y="5539160"/>
            <a:ext cx="893954" cy="93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Inventarios de entrada</a:t>
            </a:r>
          </a:p>
          <a:p>
            <a:r>
              <a:rPr lang="en-GB" sz="1400" dirty="0"/>
              <a:t>[€/vehículo]</a:t>
            </a:r>
          </a:p>
        </p:txBody>
      </p:sp>
      <p:sp>
        <p:nvSpPr>
          <p:cNvPr id="32" name="Rechteck 31">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058CC023-64F5-485E-A0CF-1710935C3E9D}"/>
              </a:ext>
            </a:extLst>
          </p:cNvPr>
          <p:cNvSpPr/>
          <p:nvPr/>
        </p:nvSpPr>
        <p:spPr>
          <a:xfrm>
            <a:off x="5474308" y="5539160"/>
            <a:ext cx="949280" cy="93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Capacidad del muelle</a:t>
            </a:r>
            <a:br>
              <a:rPr lang="en-GB" sz="1400" dirty="0"/>
            </a:br>
            <a:r>
              <a:rPr lang="en-GB" sz="1400" dirty="0"/>
              <a:t>utilización</a:t>
            </a:r>
          </a:p>
          <a:p>
            <a:r>
              <a:rPr lang="en-GB" sz="1400" dirty="0"/>
              <a:t>[%]</a:t>
            </a:r>
          </a:p>
        </p:txBody>
      </p:sp>
      <p:sp>
        <p:nvSpPr>
          <p:cNvPr id="34" name="Rechteck 33">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25A9699B-1682-4D6F-8B17-85F42BA69AFF}"/>
              </a:ext>
            </a:extLst>
          </p:cNvPr>
          <p:cNvSpPr/>
          <p:nvPr/>
        </p:nvSpPr>
        <p:spPr>
          <a:xfrm>
            <a:off x="4488637" y="5539160"/>
            <a:ext cx="930444" cy="9354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Distancias de transporte</a:t>
            </a:r>
            <a:br>
              <a:rPr lang="en-GB" sz="1400" dirty="0"/>
            </a:br>
            <a:r>
              <a:rPr lang="en-GB" sz="1400" dirty="0"/>
              <a:t>[km/ vehículo]</a:t>
            </a:r>
          </a:p>
        </p:txBody>
      </p:sp>
      <p:sp>
        <p:nvSpPr>
          <p:cNvPr id="35" name="Rechteck 34">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77FCAEA1-640A-4383-A21D-9C7E4ED10F86}"/>
              </a:ext>
            </a:extLst>
          </p:cNvPr>
          <p:cNvSpPr/>
          <p:nvPr/>
        </p:nvSpPr>
        <p:spPr>
          <a:xfrm>
            <a:off x="8481339" y="4473656"/>
            <a:ext cx="947660" cy="93549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Calidad de los </a:t>
            </a:r>
            <a:r>
              <a:rPr lang="en-GB" sz="1400" dirty="0" err="1"/>
              <a:t>documentos de </a:t>
            </a:r>
            <a:r>
              <a:rPr lang="en-GB" sz="1400" dirty="0"/>
              <a:t>transporte</a:t>
            </a:r>
            <a:br>
              <a:rPr lang="en-GB" sz="1400" dirty="0"/>
            </a:br>
            <a:r>
              <a:rPr lang="en-GB" sz="1400" dirty="0"/>
              <a:t>[%]</a:t>
            </a:r>
          </a:p>
        </p:txBody>
      </p:sp>
      <p:sp>
        <p:nvSpPr>
          <p:cNvPr id="36" name="Rechteck 35">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8C7315E4-1A89-499F-97B1-51F619A0B10F}"/>
              </a:ext>
            </a:extLst>
          </p:cNvPr>
          <p:cNvSpPr/>
          <p:nvPr/>
        </p:nvSpPr>
        <p:spPr>
          <a:xfrm>
            <a:off x="8481339" y="5503812"/>
            <a:ext cx="947660" cy="7428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Calidad del etiquetado</a:t>
            </a:r>
            <a:br>
              <a:rPr lang="en-GB" sz="1400" dirty="0"/>
            </a:br>
            <a:r>
              <a:rPr lang="en-GB" sz="1400" dirty="0"/>
              <a:t>[%]</a:t>
            </a:r>
          </a:p>
        </p:txBody>
      </p:sp>
      <p:sp>
        <p:nvSpPr>
          <p:cNvPr id="38" name="Rechteck 37">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91CE5EAE-E270-4365-B9C7-A83260E9562B}"/>
              </a:ext>
            </a:extLst>
          </p:cNvPr>
          <p:cNvSpPr/>
          <p:nvPr/>
        </p:nvSpPr>
        <p:spPr>
          <a:xfrm>
            <a:off x="6471087" y="4740282"/>
            <a:ext cx="986729" cy="93549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Conformidad y calidad de los envases</a:t>
            </a:r>
          </a:p>
          <a:p>
            <a:r>
              <a:rPr lang="en-GB" sz="1400" dirty="0"/>
              <a:t>[%]</a:t>
            </a:r>
          </a:p>
        </p:txBody>
      </p:sp>
      <p:sp>
        <p:nvSpPr>
          <p:cNvPr id="39" name="Rechteck 38">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6251DBFB-4957-4429-B37D-F8134E8D8356}"/>
              </a:ext>
            </a:extLst>
          </p:cNvPr>
          <p:cNvSpPr/>
          <p:nvPr/>
        </p:nvSpPr>
        <p:spPr>
          <a:xfrm>
            <a:off x="6471086" y="5768463"/>
            <a:ext cx="986729" cy="63976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Calidad de las piezas</a:t>
            </a:r>
          </a:p>
          <a:p>
            <a:r>
              <a:rPr lang="en-GB" sz="1400" dirty="0"/>
              <a:t>[%]</a:t>
            </a:r>
          </a:p>
        </p:txBody>
      </p:sp>
      <p:sp>
        <p:nvSpPr>
          <p:cNvPr id="40" name="Rechteck 39">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B01F16F2-DD14-4CB8-AC51-972AF3A0F936}"/>
              </a:ext>
            </a:extLst>
          </p:cNvPr>
          <p:cNvSpPr/>
          <p:nvPr/>
        </p:nvSpPr>
        <p:spPr>
          <a:xfrm>
            <a:off x="7507542" y="4880035"/>
            <a:ext cx="924066" cy="151631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Número de tratamientos de excepción [%]</a:t>
            </a:r>
          </a:p>
        </p:txBody>
      </p:sp>
      <p:sp>
        <p:nvSpPr>
          <p:cNvPr id="44" name="Rechteck 43">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D55930E5-9781-4F5A-ADDA-AD841A8A68FF}"/>
              </a:ext>
            </a:extLst>
          </p:cNvPr>
          <p:cNvSpPr/>
          <p:nvPr/>
        </p:nvSpPr>
        <p:spPr>
          <a:xfrm>
            <a:off x="9517029" y="4442942"/>
            <a:ext cx="924066" cy="9825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t>A través del tiempo puesto Transporte</a:t>
            </a:r>
          </a:p>
          <a:p>
            <a:r>
              <a:rPr lang="en-GB" sz="1400" dirty="0"/>
              <a:t>[hr]</a:t>
            </a:r>
          </a:p>
        </p:txBody>
      </p:sp>
      <p:sp>
        <p:nvSpPr>
          <p:cNvPr id="46" name="Rechteck 45">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80D6C0EB-ACC0-41CB-BC06-2224D47C5077}"/>
              </a:ext>
            </a:extLst>
          </p:cNvPr>
          <p:cNvSpPr/>
          <p:nvPr/>
        </p:nvSpPr>
        <p:spPr>
          <a:xfrm>
            <a:off x="9517029" y="5488788"/>
            <a:ext cx="2634151" cy="7706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t>Grado de implantación de Lean </a:t>
            </a:r>
          </a:p>
          <a:p>
            <a:r>
              <a:rPr lang="en-GB" sz="1600" dirty="0"/>
              <a:t>[%]</a:t>
            </a:r>
          </a:p>
        </p:txBody>
      </p:sp>
      <p:cxnSp>
        <p:nvCxnSpPr>
          <p:cNvPr id="7" name="Gerader Verbinder 6">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D6ACE7A9-80E5-45F3-A61C-AB4DA670F6BB}"/>
              </a:ext>
            </a:extLst>
          </p:cNvPr>
          <p:cNvCxnSpPr/>
          <p:nvPr/>
        </p:nvCxnSpPr>
        <p:spPr>
          <a:xfrm>
            <a:off x="3540589" y="3349592"/>
            <a:ext cx="875898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Rectangle 85">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DCDD6262-8CA8-4B64-9834-3A5786955810}"/>
              </a:ext>
            </a:extLst>
          </p:cNvPr>
          <p:cNvSpPr>
            <a:spLocks/>
          </p:cNvSpPr>
          <p:nvPr/>
        </p:nvSpPr>
        <p:spPr bwMode="auto">
          <a:xfrm rot="16200000">
            <a:off x="2684397" y="4953231"/>
            <a:ext cx="14748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tx2"/>
                </a:solidFill>
                <a:latin typeface="+mj-lt"/>
                <a:ea typeface="Roboto" charset="0"/>
                <a:cs typeface="Roboto" charset="0"/>
                <a:sym typeface="Bebas Neue" charset="0"/>
              </a:rPr>
              <a:t>KPIs (Ejemplos)</a:t>
            </a:r>
          </a:p>
        </p:txBody>
      </p:sp>
      <p:sp>
        <p:nvSpPr>
          <p:cNvPr id="48" name="Rectangle 85">
            <a:extLst>
              <a:ext uri="{FF2B5EF4-FFF2-40B4-BE49-F238E27FC236}">
                <a16:creationId xmlns="" xmlns:p14="http://schemas.microsoft.com/office/powerpoint/2010/main" xmlns:mc="http://schemas.openxmlformats.org/markup-compatibility/2006" xmlns:a14="http://schemas.microsoft.com/office/drawing/2010/main" xmlns:a16="http://schemas.microsoft.com/office/drawing/2014/main" id="{3F4E4858-779F-41F0-AD7F-522593ADB5BF}"/>
              </a:ext>
            </a:extLst>
          </p:cNvPr>
          <p:cNvSpPr>
            <a:spLocks/>
          </p:cNvSpPr>
          <p:nvPr/>
        </p:nvSpPr>
        <p:spPr bwMode="auto">
          <a:xfrm rot="16200000">
            <a:off x="2961215" y="2563676"/>
            <a:ext cx="9324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err="1">
                <a:solidFill>
                  <a:schemeClr val="tx2"/>
                </a:solidFill>
                <a:latin typeface="+mj-lt"/>
                <a:ea typeface="Roboto" charset="0"/>
                <a:cs typeface="Roboto" charset="0"/>
                <a:sym typeface="Bebas Neue" charset="0"/>
              </a:rPr>
              <a:t>Nivel superior</a:t>
            </a:r>
            <a:endParaRPr lang="en-GB" sz="1600" b="1" spc="113" dirty="0">
              <a:solidFill>
                <a:schemeClr val="tx2"/>
              </a:solidFill>
              <a:latin typeface="+mj-lt"/>
              <a:ea typeface="Roboto" charset="0"/>
              <a:cs typeface="Roboto" charset="0"/>
              <a:sym typeface="Bebas Neue" charset="0"/>
            </a:endParaRPr>
          </a:p>
        </p:txBody>
      </p:sp>
    </p:spTree>
    <p:extLst>
      <p:ext uri="{BB962C8B-B14F-4D97-AF65-F5344CB8AC3E}">
        <p14:creationId xmlns:p14="http://schemas.microsoft.com/office/powerpoint/2010/main" val="703661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463353" y="507462"/>
            <a:ext cx="9087377" cy="697353"/>
          </a:xfrm>
        </p:spPr>
        <p:txBody>
          <a:bodyPr>
            <a:normAutofit fontScale="92500"/>
          </a:bodyPr>
          <a:lstStyle/>
          <a:p>
            <a:r>
              <a:rPr lang="en-GB" dirty="0"/>
              <a:t>Fuentes de información en la empresa: Operaciones</a:t>
            </a:r>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186247" y="1930120"/>
            <a:ext cx="3781366" cy="423736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Un KPI operativo es un valor cuantificable que expresa el rendimiento empresarial en un nivel de tiempo más corto. Se utilizan en diferentes sectores para hacer un seguimiento de los procesos organizativos, mejorar la eficiencia y ayudar a las empresas a comprender y reflexionar sobre los resultados.</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La elección de los KPIs adecuados depende, por supuesto, de su modelo de negocio. </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Estos son algunos ejemplos de indicadores de la industria manufacturera</a:t>
            </a:r>
          </a:p>
        </p:txBody>
      </p:sp>
      <p:pic>
        <p:nvPicPr>
          <p:cNvPr id="3" name="Grafik 2">
            <a:extLst>
              <a:ext uri="{FF2B5EF4-FFF2-40B4-BE49-F238E27FC236}">
                <a16:creationId xmlns="" xmlns:p14="http://schemas.microsoft.com/office/powerpoint/2010/main" xmlns:a16="http://schemas.microsoft.com/office/drawing/2014/main" id="{7B961C50-64A9-4C7D-8D09-4525B5CE473E}"/>
              </a:ext>
            </a:extLst>
          </p:cNvPr>
          <p:cNvPicPr>
            <a:picLocks noChangeAspect="1"/>
          </p:cNvPicPr>
          <p:nvPr/>
        </p:nvPicPr>
        <p:blipFill>
          <a:blip r:embed="rId3"/>
          <a:stretch>
            <a:fillRect/>
          </a:stretch>
        </p:blipFill>
        <p:spPr>
          <a:xfrm>
            <a:off x="9139107" y="237052"/>
            <a:ext cx="2521164" cy="1342519"/>
          </a:xfrm>
          <a:prstGeom prst="rect">
            <a:avLst/>
          </a:prstGeom>
        </p:spPr>
      </p:pic>
      <p:sp>
        <p:nvSpPr>
          <p:cNvPr id="6" name="Striped Right Arrow 6">
            <a:extLst>
              <a:ext uri="{FF2B5EF4-FFF2-40B4-BE49-F238E27FC236}">
                <a16:creationId xmlns="" xmlns:p14="http://schemas.microsoft.com/office/powerpoint/2010/main" xmlns:a16="http://schemas.microsoft.com/office/drawing/2014/main" id="{94CE0412-1285-4C9E-A1E3-B51C3A1CC690}"/>
              </a:ext>
            </a:extLst>
          </p:cNvPr>
          <p:cNvSpPr/>
          <p:nvPr/>
        </p:nvSpPr>
        <p:spPr>
          <a:xfrm>
            <a:off x="4318994" y="2208778"/>
            <a:ext cx="2319313"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TextBox 7">
            <a:extLst>
              <a:ext uri="{FF2B5EF4-FFF2-40B4-BE49-F238E27FC236}">
                <a16:creationId xmlns="" xmlns:p14="http://schemas.microsoft.com/office/powerpoint/2010/main" xmlns:a16="http://schemas.microsoft.com/office/drawing/2014/main" id="{8AF45B66-3121-4BC1-B44E-A8FB13EA9CF9}"/>
              </a:ext>
            </a:extLst>
          </p:cNvPr>
          <p:cNvSpPr txBox="1"/>
          <p:nvPr/>
        </p:nvSpPr>
        <p:spPr>
          <a:xfrm>
            <a:off x="4365335" y="2301201"/>
            <a:ext cx="2156472"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Volumen de producción</a:t>
            </a:r>
          </a:p>
        </p:txBody>
      </p:sp>
      <p:sp>
        <p:nvSpPr>
          <p:cNvPr id="8" name="Rectangle 8">
            <a:extLst>
              <a:ext uri="{FF2B5EF4-FFF2-40B4-BE49-F238E27FC236}">
                <a16:creationId xmlns="" xmlns:p14="http://schemas.microsoft.com/office/powerpoint/2010/main" xmlns:a16="http://schemas.microsoft.com/office/drawing/2014/main" id="{409CA5D4-3222-4FFE-90D4-A93775D1D85A}"/>
              </a:ext>
            </a:extLst>
          </p:cNvPr>
          <p:cNvSpPr/>
          <p:nvPr/>
        </p:nvSpPr>
        <p:spPr>
          <a:xfrm>
            <a:off x="6664996" y="2208778"/>
            <a:ext cx="518657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9" name="Subtitle 2">
            <a:extLst>
              <a:ext uri="{FF2B5EF4-FFF2-40B4-BE49-F238E27FC236}">
                <a16:creationId xmlns="" xmlns:p14="http://schemas.microsoft.com/office/powerpoint/2010/main" xmlns:a16="http://schemas.microsoft.com/office/drawing/2014/main" id="{5DADA84D-1557-4261-BB80-A904C9B65608}"/>
              </a:ext>
            </a:extLst>
          </p:cNvPr>
          <p:cNvSpPr txBox="1">
            <a:spLocks/>
          </p:cNvSpPr>
          <p:nvPr/>
        </p:nvSpPr>
        <p:spPr>
          <a:xfrm>
            <a:off x="6728595" y="2356081"/>
            <a:ext cx="5059897"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Controla las cantidades que puedes producir</a:t>
            </a:r>
          </a:p>
        </p:txBody>
      </p:sp>
      <p:sp>
        <p:nvSpPr>
          <p:cNvPr id="10" name="Striped Right Arrow 35">
            <a:extLst>
              <a:ext uri="{FF2B5EF4-FFF2-40B4-BE49-F238E27FC236}">
                <a16:creationId xmlns="" xmlns:p14="http://schemas.microsoft.com/office/powerpoint/2010/main" xmlns:a16="http://schemas.microsoft.com/office/drawing/2014/main" id="{2A336ACC-E44A-4371-BF12-F19DDA22091D}"/>
              </a:ext>
            </a:extLst>
          </p:cNvPr>
          <p:cNvSpPr/>
          <p:nvPr/>
        </p:nvSpPr>
        <p:spPr>
          <a:xfrm>
            <a:off x="4318994" y="2786536"/>
            <a:ext cx="2319313"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TextBox 36">
            <a:extLst>
              <a:ext uri="{FF2B5EF4-FFF2-40B4-BE49-F238E27FC236}">
                <a16:creationId xmlns="" xmlns:p14="http://schemas.microsoft.com/office/powerpoint/2010/main" xmlns:a16="http://schemas.microsoft.com/office/drawing/2014/main" id="{63CE0D35-2E91-4B97-9616-348E809A5799}"/>
              </a:ext>
            </a:extLst>
          </p:cNvPr>
          <p:cNvSpPr txBox="1"/>
          <p:nvPr/>
        </p:nvSpPr>
        <p:spPr>
          <a:xfrm>
            <a:off x="4596354" y="2787403"/>
            <a:ext cx="1415294"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Producción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Tiempo de inactividad</a:t>
            </a:r>
          </a:p>
        </p:txBody>
      </p:sp>
      <p:sp>
        <p:nvSpPr>
          <p:cNvPr id="12" name="Rectangle 37">
            <a:extLst>
              <a:ext uri="{FF2B5EF4-FFF2-40B4-BE49-F238E27FC236}">
                <a16:creationId xmlns="" xmlns:p14="http://schemas.microsoft.com/office/powerpoint/2010/main" xmlns:a16="http://schemas.microsoft.com/office/drawing/2014/main" id="{BDD87568-46CD-4CD1-BC7F-25D5D564FD6D}"/>
              </a:ext>
            </a:extLst>
          </p:cNvPr>
          <p:cNvSpPr/>
          <p:nvPr/>
        </p:nvSpPr>
        <p:spPr>
          <a:xfrm>
            <a:off x="6664996" y="2786535"/>
            <a:ext cx="518657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13" name="Subtitle 2">
            <a:extLst>
              <a:ext uri="{FF2B5EF4-FFF2-40B4-BE49-F238E27FC236}">
                <a16:creationId xmlns="" xmlns:p14="http://schemas.microsoft.com/office/powerpoint/2010/main" xmlns:a16="http://schemas.microsoft.com/office/drawing/2014/main" id="{AB01E263-D502-4F06-9863-B852FAB98CAC}"/>
              </a:ext>
            </a:extLst>
          </p:cNvPr>
          <p:cNvSpPr txBox="1">
            <a:spLocks/>
          </p:cNvSpPr>
          <p:nvPr/>
        </p:nvSpPr>
        <p:spPr>
          <a:xfrm>
            <a:off x="6723269" y="2961685"/>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Analice y optimice su mantenimiento</a:t>
            </a:r>
          </a:p>
        </p:txBody>
      </p:sp>
      <p:sp>
        <p:nvSpPr>
          <p:cNvPr id="14" name="Striped Right Arrow 81">
            <a:extLst>
              <a:ext uri="{FF2B5EF4-FFF2-40B4-BE49-F238E27FC236}">
                <a16:creationId xmlns="" xmlns:p14="http://schemas.microsoft.com/office/powerpoint/2010/main" xmlns:a16="http://schemas.microsoft.com/office/drawing/2014/main" id="{12E572D5-8D66-4CEF-AFA2-82B85EF78FE1}"/>
              </a:ext>
            </a:extLst>
          </p:cNvPr>
          <p:cNvSpPr/>
          <p:nvPr/>
        </p:nvSpPr>
        <p:spPr>
          <a:xfrm>
            <a:off x="4323804" y="5514413"/>
            <a:ext cx="2319313" cy="500754"/>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82">
            <a:extLst>
              <a:ext uri="{FF2B5EF4-FFF2-40B4-BE49-F238E27FC236}">
                <a16:creationId xmlns="" xmlns:p14="http://schemas.microsoft.com/office/powerpoint/2010/main" xmlns:a16="http://schemas.microsoft.com/office/drawing/2014/main" id="{AFA76855-2054-4DD8-B1AB-0614998CAEA1}"/>
              </a:ext>
            </a:extLst>
          </p:cNvPr>
          <p:cNvSpPr txBox="1"/>
          <p:nvPr/>
        </p:nvSpPr>
        <p:spPr>
          <a:xfrm>
            <a:off x="4608031" y="5575004"/>
            <a:ext cx="1280656"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Costes unitarios</a:t>
            </a:r>
          </a:p>
        </p:txBody>
      </p:sp>
      <p:sp>
        <p:nvSpPr>
          <p:cNvPr id="16" name="Rectangle 83">
            <a:extLst>
              <a:ext uri="{FF2B5EF4-FFF2-40B4-BE49-F238E27FC236}">
                <a16:creationId xmlns="" xmlns:p14="http://schemas.microsoft.com/office/powerpoint/2010/main" xmlns:a16="http://schemas.microsoft.com/office/drawing/2014/main" id="{B414B819-DBE0-4E61-A52F-8459671E70D6}"/>
              </a:ext>
            </a:extLst>
          </p:cNvPr>
          <p:cNvSpPr/>
          <p:nvPr/>
        </p:nvSpPr>
        <p:spPr>
          <a:xfrm>
            <a:off x="6669806" y="5514413"/>
            <a:ext cx="518657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17" name="Subtitle 2">
            <a:extLst>
              <a:ext uri="{FF2B5EF4-FFF2-40B4-BE49-F238E27FC236}">
                <a16:creationId xmlns="" xmlns:p14="http://schemas.microsoft.com/office/powerpoint/2010/main" xmlns:a16="http://schemas.microsoft.com/office/drawing/2014/main" id="{5899A95E-2ACD-4CF8-9359-B84C175F17E9}"/>
              </a:ext>
            </a:extLst>
          </p:cNvPr>
          <p:cNvSpPr txBox="1">
            <a:spLocks/>
          </p:cNvSpPr>
          <p:nvPr/>
        </p:nvSpPr>
        <p:spPr>
          <a:xfrm>
            <a:off x="6750374" y="5662116"/>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Seguimiento y optimización de los costes unitarios a lo largo del tiempo</a:t>
            </a:r>
          </a:p>
        </p:txBody>
      </p:sp>
      <p:sp>
        <p:nvSpPr>
          <p:cNvPr id="18" name="Striped Right Arrow 92">
            <a:extLst>
              <a:ext uri="{FF2B5EF4-FFF2-40B4-BE49-F238E27FC236}">
                <a16:creationId xmlns="" xmlns:p14="http://schemas.microsoft.com/office/powerpoint/2010/main" xmlns:a16="http://schemas.microsoft.com/office/drawing/2014/main" id="{89EAC284-B7BA-4D87-AE99-CD0EBA5BFA36}"/>
              </a:ext>
            </a:extLst>
          </p:cNvPr>
          <p:cNvSpPr/>
          <p:nvPr/>
        </p:nvSpPr>
        <p:spPr>
          <a:xfrm>
            <a:off x="4318994" y="3847200"/>
            <a:ext cx="2319313"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TextBox 93">
            <a:extLst>
              <a:ext uri="{FF2B5EF4-FFF2-40B4-BE49-F238E27FC236}">
                <a16:creationId xmlns="" xmlns:p14="http://schemas.microsoft.com/office/powerpoint/2010/main" xmlns:a16="http://schemas.microsoft.com/office/drawing/2014/main" id="{24A1EA10-C7A4-45CD-8F00-A356B5B89DFE}"/>
              </a:ext>
            </a:extLst>
          </p:cNvPr>
          <p:cNvSpPr txBox="1"/>
          <p:nvPr/>
        </p:nvSpPr>
        <p:spPr>
          <a:xfrm>
            <a:off x="4473410" y="3910883"/>
            <a:ext cx="1697119"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Tasa de rendimiento</a:t>
            </a:r>
          </a:p>
        </p:txBody>
      </p:sp>
      <p:sp>
        <p:nvSpPr>
          <p:cNvPr id="20" name="Rectangle 94">
            <a:extLst>
              <a:ext uri="{FF2B5EF4-FFF2-40B4-BE49-F238E27FC236}">
                <a16:creationId xmlns="" xmlns:p14="http://schemas.microsoft.com/office/powerpoint/2010/main" xmlns:a16="http://schemas.microsoft.com/office/drawing/2014/main" id="{E08AA603-AFA3-4960-AE1B-AEF078BE927E}"/>
              </a:ext>
            </a:extLst>
          </p:cNvPr>
          <p:cNvSpPr/>
          <p:nvPr/>
        </p:nvSpPr>
        <p:spPr>
          <a:xfrm>
            <a:off x="6664996" y="3847200"/>
            <a:ext cx="5186576"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1" name="Subtitle 2">
            <a:extLst>
              <a:ext uri="{FF2B5EF4-FFF2-40B4-BE49-F238E27FC236}">
                <a16:creationId xmlns="" xmlns:p14="http://schemas.microsoft.com/office/powerpoint/2010/main" xmlns:a16="http://schemas.microsoft.com/office/drawing/2014/main" id="{37E320CE-E132-41DB-8E03-1EF9E44638FD}"/>
              </a:ext>
            </a:extLst>
          </p:cNvPr>
          <p:cNvSpPr txBox="1">
            <a:spLocks/>
          </p:cNvSpPr>
          <p:nvPr/>
        </p:nvSpPr>
        <p:spPr>
          <a:xfrm>
            <a:off x="6745564" y="4001086"/>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Medir el número de artículos devueltos</a:t>
            </a:r>
          </a:p>
        </p:txBody>
      </p:sp>
      <p:sp>
        <p:nvSpPr>
          <p:cNvPr id="22" name="Striped Right Arrow 81">
            <a:extLst>
              <a:ext uri="{FF2B5EF4-FFF2-40B4-BE49-F238E27FC236}">
                <a16:creationId xmlns="" xmlns:p14="http://schemas.microsoft.com/office/powerpoint/2010/main" xmlns:a16="http://schemas.microsoft.com/office/drawing/2014/main" id="{09E58C4E-15AE-4E8F-ACBE-445CB6073079}"/>
              </a:ext>
            </a:extLst>
          </p:cNvPr>
          <p:cNvSpPr/>
          <p:nvPr/>
        </p:nvSpPr>
        <p:spPr>
          <a:xfrm>
            <a:off x="4318994" y="3357856"/>
            <a:ext cx="2319313"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82">
            <a:extLst>
              <a:ext uri="{FF2B5EF4-FFF2-40B4-BE49-F238E27FC236}">
                <a16:creationId xmlns="" xmlns:p14="http://schemas.microsoft.com/office/powerpoint/2010/main" xmlns:a16="http://schemas.microsoft.com/office/drawing/2014/main" id="{2CEDC587-32AC-41DB-8FA7-88BEBDB62B92}"/>
              </a:ext>
            </a:extLst>
          </p:cNvPr>
          <p:cNvSpPr txBox="1"/>
          <p:nvPr/>
        </p:nvSpPr>
        <p:spPr>
          <a:xfrm>
            <a:off x="4435391" y="3402470"/>
            <a:ext cx="1931732"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Costes de producción</a:t>
            </a:r>
          </a:p>
        </p:txBody>
      </p:sp>
      <p:sp>
        <p:nvSpPr>
          <p:cNvPr id="24" name="Rectangle 83">
            <a:extLst>
              <a:ext uri="{FF2B5EF4-FFF2-40B4-BE49-F238E27FC236}">
                <a16:creationId xmlns="" xmlns:p14="http://schemas.microsoft.com/office/powerpoint/2010/main" xmlns:a16="http://schemas.microsoft.com/office/drawing/2014/main" id="{FB63B9D5-608A-43B0-902B-14D0D5ACE104}"/>
              </a:ext>
            </a:extLst>
          </p:cNvPr>
          <p:cNvSpPr/>
          <p:nvPr/>
        </p:nvSpPr>
        <p:spPr>
          <a:xfrm>
            <a:off x="6664996" y="3331631"/>
            <a:ext cx="518657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5" name="Subtitle 2">
            <a:extLst>
              <a:ext uri="{FF2B5EF4-FFF2-40B4-BE49-F238E27FC236}">
                <a16:creationId xmlns="" xmlns:p14="http://schemas.microsoft.com/office/powerpoint/2010/main" xmlns:a16="http://schemas.microsoft.com/office/drawing/2014/main" id="{214ECBF0-F2FE-4253-AAD4-22B6290A2443}"/>
              </a:ext>
            </a:extLst>
          </p:cNvPr>
          <p:cNvSpPr txBox="1">
            <a:spLocks/>
          </p:cNvSpPr>
          <p:nvPr/>
        </p:nvSpPr>
        <p:spPr>
          <a:xfrm>
            <a:off x="6723269" y="3485154"/>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Controlar los costes implicados en la producción</a:t>
            </a:r>
          </a:p>
        </p:txBody>
      </p:sp>
      <p:sp>
        <p:nvSpPr>
          <p:cNvPr id="26" name="Striped Right Arrow 6">
            <a:extLst>
              <a:ext uri="{FF2B5EF4-FFF2-40B4-BE49-F238E27FC236}">
                <a16:creationId xmlns="" xmlns:p14="http://schemas.microsoft.com/office/powerpoint/2010/main" xmlns:a16="http://schemas.microsoft.com/office/drawing/2014/main" id="{29D95525-91F3-4156-8D41-07C550843A4D}"/>
              </a:ext>
            </a:extLst>
          </p:cNvPr>
          <p:cNvSpPr/>
          <p:nvPr/>
        </p:nvSpPr>
        <p:spPr>
          <a:xfrm>
            <a:off x="4323804" y="4378361"/>
            <a:ext cx="2319313"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TextBox 7">
            <a:extLst>
              <a:ext uri="{FF2B5EF4-FFF2-40B4-BE49-F238E27FC236}">
                <a16:creationId xmlns="" xmlns:p14="http://schemas.microsoft.com/office/powerpoint/2010/main" xmlns:a16="http://schemas.microsoft.com/office/drawing/2014/main" id="{DD6931A7-AB98-4D38-939D-1F8300F3DE83}"/>
              </a:ext>
            </a:extLst>
          </p:cNvPr>
          <p:cNvSpPr txBox="1"/>
          <p:nvPr/>
        </p:nvSpPr>
        <p:spPr>
          <a:xfrm>
            <a:off x="4505922" y="4470784"/>
            <a:ext cx="1720878"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Acierto a la primera</a:t>
            </a:r>
          </a:p>
        </p:txBody>
      </p:sp>
      <p:sp>
        <p:nvSpPr>
          <p:cNvPr id="28" name="Rectangle 8">
            <a:extLst>
              <a:ext uri="{FF2B5EF4-FFF2-40B4-BE49-F238E27FC236}">
                <a16:creationId xmlns="" xmlns:p14="http://schemas.microsoft.com/office/powerpoint/2010/main" xmlns:a16="http://schemas.microsoft.com/office/drawing/2014/main" id="{ED6C91F2-2FD6-4349-A77C-0A462A624D74}"/>
              </a:ext>
            </a:extLst>
          </p:cNvPr>
          <p:cNvSpPr/>
          <p:nvPr/>
        </p:nvSpPr>
        <p:spPr>
          <a:xfrm>
            <a:off x="6669806" y="4378361"/>
            <a:ext cx="518657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9" name="Subtitle 2">
            <a:extLst>
              <a:ext uri="{FF2B5EF4-FFF2-40B4-BE49-F238E27FC236}">
                <a16:creationId xmlns="" xmlns:p14="http://schemas.microsoft.com/office/powerpoint/2010/main" xmlns:a16="http://schemas.microsoft.com/office/drawing/2014/main" id="{6F899701-41E1-495B-B2DF-9CB12E039B7C}"/>
              </a:ext>
            </a:extLst>
          </p:cNvPr>
          <p:cNvSpPr txBox="1">
            <a:spLocks/>
          </p:cNvSpPr>
          <p:nvPr/>
        </p:nvSpPr>
        <p:spPr>
          <a:xfrm>
            <a:off x="6750374" y="4526065"/>
            <a:ext cx="5059897"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Comprender el rendimiento de su proceso de producción</a:t>
            </a:r>
          </a:p>
        </p:txBody>
      </p:sp>
      <p:sp>
        <p:nvSpPr>
          <p:cNvPr id="30" name="Striped Right Arrow 35">
            <a:extLst>
              <a:ext uri="{FF2B5EF4-FFF2-40B4-BE49-F238E27FC236}">
                <a16:creationId xmlns="" xmlns:p14="http://schemas.microsoft.com/office/powerpoint/2010/main" xmlns:a16="http://schemas.microsoft.com/office/drawing/2014/main" id="{B6F54D81-B790-42A9-B832-A609599EAE95}"/>
              </a:ext>
            </a:extLst>
          </p:cNvPr>
          <p:cNvSpPr/>
          <p:nvPr/>
        </p:nvSpPr>
        <p:spPr>
          <a:xfrm>
            <a:off x="4323804" y="4956119"/>
            <a:ext cx="2319313"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1" name="TextBox 36">
            <a:extLst>
              <a:ext uri="{FF2B5EF4-FFF2-40B4-BE49-F238E27FC236}">
                <a16:creationId xmlns="" xmlns:p14="http://schemas.microsoft.com/office/powerpoint/2010/main" xmlns:a16="http://schemas.microsoft.com/office/drawing/2014/main" id="{C27DC5A2-4300-4E66-89B4-C6A271AB222C}"/>
              </a:ext>
            </a:extLst>
          </p:cNvPr>
          <p:cNvSpPr txBox="1"/>
          <p:nvPr/>
        </p:nvSpPr>
        <p:spPr>
          <a:xfrm>
            <a:off x="4500692" y="5080097"/>
            <a:ext cx="1737642"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Rotación de activos</a:t>
            </a:r>
          </a:p>
        </p:txBody>
      </p:sp>
      <p:sp>
        <p:nvSpPr>
          <p:cNvPr id="32" name="Rectangle 37">
            <a:extLst>
              <a:ext uri="{FF2B5EF4-FFF2-40B4-BE49-F238E27FC236}">
                <a16:creationId xmlns="" xmlns:p14="http://schemas.microsoft.com/office/powerpoint/2010/main" xmlns:a16="http://schemas.microsoft.com/office/drawing/2014/main" id="{CCE1C5FC-995D-443D-A3C7-4162A29C5A75}"/>
              </a:ext>
            </a:extLst>
          </p:cNvPr>
          <p:cNvSpPr/>
          <p:nvPr/>
        </p:nvSpPr>
        <p:spPr>
          <a:xfrm>
            <a:off x="6669806" y="4956118"/>
            <a:ext cx="518657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34" name="Subtitle 2">
            <a:extLst>
              <a:ext uri="{FF2B5EF4-FFF2-40B4-BE49-F238E27FC236}">
                <a16:creationId xmlns="" xmlns:p14="http://schemas.microsoft.com/office/powerpoint/2010/main" xmlns:a16="http://schemas.microsoft.com/office/drawing/2014/main" id="{81398D4F-23EC-4134-892E-0AB961D57070}"/>
              </a:ext>
            </a:extLst>
          </p:cNvPr>
          <p:cNvSpPr txBox="1">
            <a:spLocks/>
          </p:cNvSpPr>
          <p:nvPr/>
        </p:nvSpPr>
        <p:spPr>
          <a:xfrm>
            <a:off x="6750374" y="5103822"/>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Reconozca sus activos en relación con sus ingresos</a:t>
            </a:r>
          </a:p>
        </p:txBody>
      </p:sp>
    </p:spTree>
    <p:extLst>
      <p:ext uri="{BB962C8B-B14F-4D97-AF65-F5344CB8AC3E}">
        <p14:creationId xmlns:p14="http://schemas.microsoft.com/office/powerpoint/2010/main" val="4249916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550278" y="672599"/>
            <a:ext cx="9087377" cy="697353"/>
          </a:xfrm>
        </p:spPr>
        <p:txBody>
          <a:bodyPr>
            <a:normAutofit fontScale="77500" lnSpcReduction="20000"/>
          </a:bodyPr>
          <a:lstStyle/>
          <a:p>
            <a:r>
              <a:rPr lang="en-GB" dirty="0"/>
              <a:t>Fuentes de información en la empresa: Outbound Logistics</a:t>
            </a:r>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254859" y="1977852"/>
            <a:ext cx="3345021" cy="387418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44546A"/>
                </a:solidFill>
                <a:latin typeface="+mj-lt"/>
                <a:ea typeface="Open Sans Light" panose="020B0306030504020204" pitchFamily="34" charset="0"/>
                <a:cs typeface="Open Sans Light" panose="020B0306030504020204" pitchFamily="34" charset="0"/>
              </a:rPr>
              <a:t>Un KPI o métrica logística es una medida de rendimiento que utilizan los gestores logísticos para seguir, visualizar y optimizar todos los procesos logísticos relevantes de forma eficiente.</a:t>
            </a:r>
          </a:p>
          <a:p>
            <a:pPr algn="l">
              <a:lnSpc>
                <a:spcPct val="100000"/>
              </a:lnSpc>
            </a:pPr>
            <a:r>
              <a:rPr lang="en-GB" sz="2200" dirty="0">
                <a:solidFill>
                  <a:srgbClr val="44546A"/>
                </a:solidFill>
                <a:latin typeface="+mj-lt"/>
                <a:ea typeface="Open Sans Light" panose="020B0306030504020204" pitchFamily="34" charset="0"/>
                <a:cs typeface="Open Sans Light" panose="020B0306030504020204" pitchFamily="34" charset="0"/>
              </a:rPr>
              <a:t>Entre otras, estas mediciones se refieren a los aspectos del transporte, el almacén y la cadena de suministro.</a:t>
            </a:r>
          </a:p>
        </p:txBody>
      </p:sp>
      <p:sp>
        <p:nvSpPr>
          <p:cNvPr id="6" name="Striped Right Arrow 6">
            <a:extLst>
              <a:ext uri="{FF2B5EF4-FFF2-40B4-BE49-F238E27FC236}">
                <a16:creationId xmlns="" xmlns:p14="http://schemas.microsoft.com/office/powerpoint/2010/main" xmlns:a16="http://schemas.microsoft.com/office/drawing/2014/main" id="{94CE0412-1285-4C9E-A1E3-B51C3A1CC690}"/>
              </a:ext>
            </a:extLst>
          </p:cNvPr>
          <p:cNvSpPr/>
          <p:nvPr/>
        </p:nvSpPr>
        <p:spPr>
          <a:xfrm>
            <a:off x="4378369" y="2208778"/>
            <a:ext cx="2520435"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TextBox 7">
            <a:extLst>
              <a:ext uri="{FF2B5EF4-FFF2-40B4-BE49-F238E27FC236}">
                <a16:creationId xmlns="" xmlns:p14="http://schemas.microsoft.com/office/powerpoint/2010/main" xmlns:a16="http://schemas.microsoft.com/office/drawing/2014/main" id="{8AF45B66-3121-4BC1-B44E-A8FB13EA9CF9}"/>
              </a:ext>
            </a:extLst>
          </p:cNvPr>
          <p:cNvSpPr txBox="1"/>
          <p:nvPr/>
        </p:nvSpPr>
        <p:spPr>
          <a:xfrm>
            <a:off x="4576548" y="2301201"/>
            <a:ext cx="1814109"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Tiempo de envío</a:t>
            </a:r>
          </a:p>
        </p:txBody>
      </p:sp>
      <p:sp>
        <p:nvSpPr>
          <p:cNvPr id="8" name="Rectangle 8">
            <a:extLst>
              <a:ext uri="{FF2B5EF4-FFF2-40B4-BE49-F238E27FC236}">
                <a16:creationId xmlns="" xmlns:p14="http://schemas.microsoft.com/office/powerpoint/2010/main" xmlns:a16="http://schemas.microsoft.com/office/drawing/2014/main" id="{409CA5D4-3222-4FFE-90D4-A93775D1D85A}"/>
              </a:ext>
            </a:extLst>
          </p:cNvPr>
          <p:cNvSpPr/>
          <p:nvPr/>
        </p:nvSpPr>
        <p:spPr>
          <a:xfrm>
            <a:off x="6961881" y="2208778"/>
            <a:ext cx="4818441"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9" name="Subtitle 2">
            <a:extLst>
              <a:ext uri="{FF2B5EF4-FFF2-40B4-BE49-F238E27FC236}">
                <a16:creationId xmlns="" xmlns:p14="http://schemas.microsoft.com/office/powerpoint/2010/main" xmlns:a16="http://schemas.microsoft.com/office/drawing/2014/main" id="{5DADA84D-1557-4261-BB80-A904C9B65608}"/>
              </a:ext>
            </a:extLst>
          </p:cNvPr>
          <p:cNvSpPr txBox="1">
            <a:spLocks/>
          </p:cNvSpPr>
          <p:nvPr/>
        </p:nvSpPr>
        <p:spPr>
          <a:xfrm>
            <a:off x="7025480" y="2356081"/>
            <a:ext cx="4700754"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Detectar posibles problemas en el proceso de tramitación de pedidos</a:t>
            </a:r>
          </a:p>
        </p:txBody>
      </p:sp>
      <p:sp>
        <p:nvSpPr>
          <p:cNvPr id="10" name="Striped Right Arrow 35">
            <a:extLst>
              <a:ext uri="{FF2B5EF4-FFF2-40B4-BE49-F238E27FC236}">
                <a16:creationId xmlns="" xmlns:p14="http://schemas.microsoft.com/office/powerpoint/2010/main" xmlns:a16="http://schemas.microsoft.com/office/drawing/2014/main" id="{2A336ACC-E44A-4371-BF12-F19DDA22091D}"/>
              </a:ext>
            </a:extLst>
          </p:cNvPr>
          <p:cNvSpPr/>
          <p:nvPr/>
        </p:nvSpPr>
        <p:spPr>
          <a:xfrm>
            <a:off x="4378369" y="2786536"/>
            <a:ext cx="2520435"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TextBox 36">
            <a:extLst>
              <a:ext uri="{FF2B5EF4-FFF2-40B4-BE49-F238E27FC236}">
                <a16:creationId xmlns="" xmlns:p14="http://schemas.microsoft.com/office/powerpoint/2010/main" xmlns:a16="http://schemas.microsoft.com/office/drawing/2014/main" id="{63CE0D35-2E91-4B97-9616-348E809A5799}"/>
              </a:ext>
            </a:extLst>
          </p:cNvPr>
          <p:cNvSpPr txBox="1"/>
          <p:nvPr/>
        </p:nvSpPr>
        <p:spPr>
          <a:xfrm>
            <a:off x="4539897" y="2910514"/>
            <a:ext cx="1941865"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Precisión de los pedidos</a:t>
            </a:r>
          </a:p>
        </p:txBody>
      </p:sp>
      <p:sp>
        <p:nvSpPr>
          <p:cNvPr id="12" name="Rectangle 37">
            <a:extLst>
              <a:ext uri="{FF2B5EF4-FFF2-40B4-BE49-F238E27FC236}">
                <a16:creationId xmlns="" xmlns:p14="http://schemas.microsoft.com/office/powerpoint/2010/main" xmlns:a16="http://schemas.microsoft.com/office/drawing/2014/main" id="{BDD87568-46CD-4CD1-BC7F-25D5D564FD6D}"/>
              </a:ext>
            </a:extLst>
          </p:cNvPr>
          <p:cNvSpPr/>
          <p:nvPr/>
        </p:nvSpPr>
        <p:spPr>
          <a:xfrm>
            <a:off x="6961881" y="2786535"/>
            <a:ext cx="4818441"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13" name="Subtitle 2">
            <a:extLst>
              <a:ext uri="{FF2B5EF4-FFF2-40B4-BE49-F238E27FC236}">
                <a16:creationId xmlns="" xmlns:p14="http://schemas.microsoft.com/office/powerpoint/2010/main" xmlns:a16="http://schemas.microsoft.com/office/drawing/2014/main" id="{AB01E263-D502-4F06-9863-B852FAB98CAC}"/>
              </a:ext>
            </a:extLst>
          </p:cNvPr>
          <p:cNvSpPr txBox="1">
            <a:spLocks/>
          </p:cNvSpPr>
          <p:nvPr/>
        </p:nvSpPr>
        <p:spPr>
          <a:xfrm>
            <a:off x="7020154" y="2961685"/>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Controlar el grado de incidencias</a:t>
            </a:r>
          </a:p>
        </p:txBody>
      </p:sp>
      <p:sp>
        <p:nvSpPr>
          <p:cNvPr id="14" name="Striped Right Arrow 81">
            <a:extLst>
              <a:ext uri="{FF2B5EF4-FFF2-40B4-BE49-F238E27FC236}">
                <a16:creationId xmlns="" xmlns:p14="http://schemas.microsoft.com/office/powerpoint/2010/main" xmlns:a16="http://schemas.microsoft.com/office/drawing/2014/main" id="{12E572D5-8D66-4CEF-AFA2-82B85EF78FE1}"/>
              </a:ext>
            </a:extLst>
          </p:cNvPr>
          <p:cNvSpPr/>
          <p:nvPr/>
        </p:nvSpPr>
        <p:spPr>
          <a:xfrm>
            <a:off x="4383179" y="5514413"/>
            <a:ext cx="2520435" cy="500754"/>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82">
            <a:extLst>
              <a:ext uri="{FF2B5EF4-FFF2-40B4-BE49-F238E27FC236}">
                <a16:creationId xmlns="" xmlns:p14="http://schemas.microsoft.com/office/powerpoint/2010/main" xmlns:a16="http://schemas.microsoft.com/office/drawing/2014/main" id="{AFA76855-2054-4DD8-B1AB-0614998CAEA1}"/>
              </a:ext>
            </a:extLst>
          </p:cNvPr>
          <p:cNvSpPr txBox="1"/>
          <p:nvPr/>
        </p:nvSpPr>
        <p:spPr>
          <a:xfrm>
            <a:off x="4686451" y="5451893"/>
            <a:ext cx="1325314"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Inventario</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Precisión</a:t>
            </a:r>
          </a:p>
        </p:txBody>
      </p:sp>
      <p:sp>
        <p:nvSpPr>
          <p:cNvPr id="16" name="Rectangle 83">
            <a:extLst>
              <a:ext uri="{FF2B5EF4-FFF2-40B4-BE49-F238E27FC236}">
                <a16:creationId xmlns="" xmlns:p14="http://schemas.microsoft.com/office/powerpoint/2010/main" xmlns:a16="http://schemas.microsoft.com/office/drawing/2014/main" id="{B414B819-DBE0-4E61-A52F-8459671E70D6}"/>
              </a:ext>
            </a:extLst>
          </p:cNvPr>
          <p:cNvSpPr/>
          <p:nvPr/>
        </p:nvSpPr>
        <p:spPr>
          <a:xfrm>
            <a:off x="6966691" y="5514413"/>
            <a:ext cx="4818441"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17" name="Subtitle 2">
            <a:extLst>
              <a:ext uri="{FF2B5EF4-FFF2-40B4-BE49-F238E27FC236}">
                <a16:creationId xmlns="" xmlns:p14="http://schemas.microsoft.com/office/powerpoint/2010/main" xmlns:a16="http://schemas.microsoft.com/office/drawing/2014/main" id="{5899A95E-2ACD-4CF8-9359-B84C175F17E9}"/>
              </a:ext>
            </a:extLst>
          </p:cNvPr>
          <p:cNvSpPr txBox="1">
            <a:spLocks/>
          </p:cNvSpPr>
          <p:nvPr/>
        </p:nvSpPr>
        <p:spPr>
          <a:xfrm>
            <a:off x="7047259" y="5662116"/>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Evite los problemas derivados de un inventario inexacto</a:t>
            </a:r>
          </a:p>
        </p:txBody>
      </p:sp>
      <p:sp>
        <p:nvSpPr>
          <p:cNvPr id="18" name="Striped Right Arrow 92">
            <a:extLst>
              <a:ext uri="{FF2B5EF4-FFF2-40B4-BE49-F238E27FC236}">
                <a16:creationId xmlns="" xmlns:p14="http://schemas.microsoft.com/office/powerpoint/2010/main" xmlns:a16="http://schemas.microsoft.com/office/drawing/2014/main" id="{89EAC284-B7BA-4D87-AE99-CD0EBA5BFA36}"/>
              </a:ext>
            </a:extLst>
          </p:cNvPr>
          <p:cNvSpPr/>
          <p:nvPr/>
        </p:nvSpPr>
        <p:spPr>
          <a:xfrm>
            <a:off x="4378369" y="3847200"/>
            <a:ext cx="2520435"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TextBox 93">
            <a:extLst>
              <a:ext uri="{FF2B5EF4-FFF2-40B4-BE49-F238E27FC236}">
                <a16:creationId xmlns="" xmlns:p14="http://schemas.microsoft.com/office/powerpoint/2010/main" xmlns:a16="http://schemas.microsoft.com/office/drawing/2014/main" id="{24A1EA10-C7A4-45CD-8F00-A356B5B89DFE}"/>
              </a:ext>
            </a:extLst>
          </p:cNvPr>
          <p:cNvSpPr txBox="1"/>
          <p:nvPr/>
        </p:nvSpPr>
        <p:spPr>
          <a:xfrm>
            <a:off x="4510796" y="3787772"/>
            <a:ext cx="1920962"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Transporte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Costes</a:t>
            </a:r>
          </a:p>
        </p:txBody>
      </p:sp>
      <p:sp>
        <p:nvSpPr>
          <p:cNvPr id="20" name="Rectangle 94">
            <a:extLst>
              <a:ext uri="{FF2B5EF4-FFF2-40B4-BE49-F238E27FC236}">
                <a16:creationId xmlns="" xmlns:p14="http://schemas.microsoft.com/office/powerpoint/2010/main" xmlns:a16="http://schemas.microsoft.com/office/drawing/2014/main" id="{E08AA603-AFA3-4960-AE1B-AEF078BE927E}"/>
              </a:ext>
            </a:extLst>
          </p:cNvPr>
          <p:cNvSpPr/>
          <p:nvPr/>
        </p:nvSpPr>
        <p:spPr>
          <a:xfrm>
            <a:off x="6961881" y="3847200"/>
            <a:ext cx="4818441"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21" name="Subtitle 2">
            <a:extLst>
              <a:ext uri="{FF2B5EF4-FFF2-40B4-BE49-F238E27FC236}">
                <a16:creationId xmlns="" xmlns:p14="http://schemas.microsoft.com/office/powerpoint/2010/main" xmlns:a16="http://schemas.microsoft.com/office/drawing/2014/main" id="{37E320CE-E132-41DB-8E03-1EF9E44638FD}"/>
              </a:ext>
            </a:extLst>
          </p:cNvPr>
          <p:cNvSpPr txBox="1">
            <a:spLocks/>
          </p:cNvSpPr>
          <p:nvPr/>
        </p:nvSpPr>
        <p:spPr>
          <a:xfrm>
            <a:off x="7042449" y="4001086"/>
            <a:ext cx="4700754"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Analizar todos los costes desde la realización del pedido hasta la entrega</a:t>
            </a:r>
          </a:p>
        </p:txBody>
      </p:sp>
      <p:sp>
        <p:nvSpPr>
          <p:cNvPr id="22" name="Striped Right Arrow 81">
            <a:extLst>
              <a:ext uri="{FF2B5EF4-FFF2-40B4-BE49-F238E27FC236}">
                <a16:creationId xmlns="" xmlns:p14="http://schemas.microsoft.com/office/powerpoint/2010/main" xmlns:a16="http://schemas.microsoft.com/office/drawing/2014/main" id="{09E58C4E-15AE-4E8F-ACBE-445CB6073079}"/>
              </a:ext>
            </a:extLst>
          </p:cNvPr>
          <p:cNvSpPr/>
          <p:nvPr/>
        </p:nvSpPr>
        <p:spPr>
          <a:xfrm>
            <a:off x="4378369" y="3357856"/>
            <a:ext cx="2520435"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82">
            <a:extLst>
              <a:ext uri="{FF2B5EF4-FFF2-40B4-BE49-F238E27FC236}">
                <a16:creationId xmlns="" xmlns:p14="http://schemas.microsoft.com/office/powerpoint/2010/main" xmlns:a16="http://schemas.microsoft.com/office/drawing/2014/main" id="{2CEDC587-32AC-41DB-8FA7-88BEBDB62B92}"/>
              </a:ext>
            </a:extLst>
          </p:cNvPr>
          <p:cNvSpPr txBox="1"/>
          <p:nvPr/>
        </p:nvSpPr>
        <p:spPr>
          <a:xfrm>
            <a:off x="4590531" y="3402470"/>
            <a:ext cx="1765374"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Tiempo de entrega</a:t>
            </a:r>
          </a:p>
        </p:txBody>
      </p:sp>
      <p:sp>
        <p:nvSpPr>
          <p:cNvPr id="24" name="Rectangle 83">
            <a:extLst>
              <a:ext uri="{FF2B5EF4-FFF2-40B4-BE49-F238E27FC236}">
                <a16:creationId xmlns="" xmlns:p14="http://schemas.microsoft.com/office/powerpoint/2010/main" xmlns:a16="http://schemas.microsoft.com/office/drawing/2014/main" id="{FB63B9D5-608A-43B0-902B-14D0D5ACE104}"/>
              </a:ext>
            </a:extLst>
          </p:cNvPr>
          <p:cNvSpPr/>
          <p:nvPr/>
        </p:nvSpPr>
        <p:spPr>
          <a:xfrm>
            <a:off x="6961881" y="3331631"/>
            <a:ext cx="4818441"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5" name="Subtitle 2">
            <a:extLst>
              <a:ext uri="{FF2B5EF4-FFF2-40B4-BE49-F238E27FC236}">
                <a16:creationId xmlns="" xmlns:p14="http://schemas.microsoft.com/office/powerpoint/2010/main" xmlns:a16="http://schemas.microsoft.com/office/drawing/2014/main" id="{214ECBF0-F2FE-4253-AAD4-22B6290A2443}"/>
              </a:ext>
            </a:extLst>
          </p:cNvPr>
          <p:cNvSpPr txBox="1">
            <a:spLocks/>
          </p:cNvSpPr>
          <p:nvPr/>
        </p:nvSpPr>
        <p:spPr>
          <a:xfrm>
            <a:off x="7020154" y="3485154"/>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Siga detalladamente el tiempo medio de entrega</a:t>
            </a:r>
          </a:p>
        </p:txBody>
      </p:sp>
      <p:sp>
        <p:nvSpPr>
          <p:cNvPr id="26" name="Striped Right Arrow 6">
            <a:extLst>
              <a:ext uri="{FF2B5EF4-FFF2-40B4-BE49-F238E27FC236}">
                <a16:creationId xmlns="" xmlns:p14="http://schemas.microsoft.com/office/powerpoint/2010/main" xmlns:a16="http://schemas.microsoft.com/office/drawing/2014/main" id="{29D95525-91F3-4156-8D41-07C550843A4D}"/>
              </a:ext>
            </a:extLst>
          </p:cNvPr>
          <p:cNvSpPr/>
          <p:nvPr/>
        </p:nvSpPr>
        <p:spPr>
          <a:xfrm>
            <a:off x="4383179" y="4378361"/>
            <a:ext cx="2520435"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TextBox 7">
            <a:extLst>
              <a:ext uri="{FF2B5EF4-FFF2-40B4-BE49-F238E27FC236}">
                <a16:creationId xmlns="" xmlns:p14="http://schemas.microsoft.com/office/powerpoint/2010/main" xmlns:a16="http://schemas.microsoft.com/office/drawing/2014/main" id="{DD6931A7-AB98-4D38-939D-1F8300F3DE83}"/>
              </a:ext>
            </a:extLst>
          </p:cNvPr>
          <p:cNvSpPr txBox="1"/>
          <p:nvPr/>
        </p:nvSpPr>
        <p:spPr>
          <a:xfrm>
            <a:off x="4609958" y="4347673"/>
            <a:ext cx="1714402"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Almacenamiento</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Costes</a:t>
            </a:r>
          </a:p>
        </p:txBody>
      </p:sp>
      <p:sp>
        <p:nvSpPr>
          <p:cNvPr id="28" name="Rectangle 8">
            <a:extLst>
              <a:ext uri="{FF2B5EF4-FFF2-40B4-BE49-F238E27FC236}">
                <a16:creationId xmlns="" xmlns:p14="http://schemas.microsoft.com/office/powerpoint/2010/main" xmlns:a16="http://schemas.microsoft.com/office/drawing/2014/main" id="{ED6C91F2-2FD6-4349-A77C-0A462A624D74}"/>
              </a:ext>
            </a:extLst>
          </p:cNvPr>
          <p:cNvSpPr/>
          <p:nvPr/>
        </p:nvSpPr>
        <p:spPr>
          <a:xfrm>
            <a:off x="6966691" y="4378361"/>
            <a:ext cx="4818441"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9" name="Subtitle 2">
            <a:extLst>
              <a:ext uri="{FF2B5EF4-FFF2-40B4-BE49-F238E27FC236}">
                <a16:creationId xmlns="" xmlns:p14="http://schemas.microsoft.com/office/powerpoint/2010/main" xmlns:a16="http://schemas.microsoft.com/office/drawing/2014/main" id="{6F899701-41E1-495B-B2DF-9CB12E039B7C}"/>
              </a:ext>
            </a:extLst>
          </p:cNvPr>
          <p:cNvSpPr txBox="1">
            <a:spLocks/>
          </p:cNvSpPr>
          <p:nvPr/>
        </p:nvSpPr>
        <p:spPr>
          <a:xfrm>
            <a:off x="7047259" y="4526065"/>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Optimice los gastos de su almacén</a:t>
            </a:r>
          </a:p>
        </p:txBody>
      </p:sp>
      <p:sp>
        <p:nvSpPr>
          <p:cNvPr id="30" name="Striped Right Arrow 35">
            <a:extLst>
              <a:ext uri="{FF2B5EF4-FFF2-40B4-BE49-F238E27FC236}">
                <a16:creationId xmlns="" xmlns:p14="http://schemas.microsoft.com/office/powerpoint/2010/main" xmlns:a16="http://schemas.microsoft.com/office/drawing/2014/main" id="{B6F54D81-B790-42A9-B832-A609599EAE95}"/>
              </a:ext>
            </a:extLst>
          </p:cNvPr>
          <p:cNvSpPr/>
          <p:nvPr/>
        </p:nvSpPr>
        <p:spPr>
          <a:xfrm>
            <a:off x="4383179" y="4956119"/>
            <a:ext cx="2520435"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1" name="TextBox 36">
            <a:extLst>
              <a:ext uri="{FF2B5EF4-FFF2-40B4-BE49-F238E27FC236}">
                <a16:creationId xmlns="" xmlns:p14="http://schemas.microsoft.com/office/powerpoint/2010/main" xmlns:a16="http://schemas.microsoft.com/office/drawing/2014/main" id="{C27DC5A2-4300-4E66-89B4-C6A271AB222C}"/>
              </a:ext>
            </a:extLst>
          </p:cNvPr>
          <p:cNvSpPr txBox="1"/>
          <p:nvPr/>
        </p:nvSpPr>
        <p:spPr>
          <a:xfrm>
            <a:off x="4664711" y="4956986"/>
            <a:ext cx="1523491"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Número de </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Envíos</a:t>
            </a:r>
          </a:p>
        </p:txBody>
      </p:sp>
      <p:sp>
        <p:nvSpPr>
          <p:cNvPr id="32" name="Rectangle 37">
            <a:extLst>
              <a:ext uri="{FF2B5EF4-FFF2-40B4-BE49-F238E27FC236}">
                <a16:creationId xmlns="" xmlns:p14="http://schemas.microsoft.com/office/powerpoint/2010/main" xmlns:a16="http://schemas.microsoft.com/office/drawing/2014/main" id="{CCE1C5FC-995D-443D-A3C7-4162A29C5A75}"/>
              </a:ext>
            </a:extLst>
          </p:cNvPr>
          <p:cNvSpPr/>
          <p:nvPr/>
        </p:nvSpPr>
        <p:spPr>
          <a:xfrm>
            <a:off x="6966691" y="4956118"/>
            <a:ext cx="4818441"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34" name="Subtitle 2">
            <a:extLst>
              <a:ext uri="{FF2B5EF4-FFF2-40B4-BE49-F238E27FC236}">
                <a16:creationId xmlns="" xmlns:p14="http://schemas.microsoft.com/office/powerpoint/2010/main" xmlns:a16="http://schemas.microsoft.com/office/drawing/2014/main" id="{81398D4F-23EC-4134-892E-0AB961D57070}"/>
              </a:ext>
            </a:extLst>
          </p:cNvPr>
          <p:cNvSpPr txBox="1">
            <a:spLocks/>
          </p:cNvSpPr>
          <p:nvPr/>
        </p:nvSpPr>
        <p:spPr>
          <a:xfrm>
            <a:off x="7047259" y="5103822"/>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Entender cuántos pedidos se envían</a:t>
            </a:r>
          </a:p>
        </p:txBody>
      </p:sp>
      <p:pic>
        <p:nvPicPr>
          <p:cNvPr id="35" name="Grafik 34">
            <a:extLst>
              <a:ext uri="{FF2B5EF4-FFF2-40B4-BE49-F238E27FC236}">
                <a16:creationId xmlns="" xmlns:p14="http://schemas.microsoft.com/office/powerpoint/2010/main" xmlns:a16="http://schemas.microsoft.com/office/drawing/2014/main" id="{50C87248-020E-4D9A-AE14-CF90516B0CE4}"/>
              </a:ext>
            </a:extLst>
          </p:cNvPr>
          <p:cNvPicPr>
            <a:picLocks noChangeAspect="1"/>
          </p:cNvPicPr>
          <p:nvPr/>
        </p:nvPicPr>
        <p:blipFill>
          <a:blip r:embed="rId3"/>
          <a:stretch>
            <a:fillRect/>
          </a:stretch>
        </p:blipFill>
        <p:spPr>
          <a:xfrm>
            <a:off x="9370531" y="237052"/>
            <a:ext cx="2557711" cy="1361981"/>
          </a:xfrm>
          <a:prstGeom prst="rect">
            <a:avLst/>
          </a:prstGeom>
        </p:spPr>
      </p:pic>
    </p:spTree>
    <p:extLst>
      <p:ext uri="{BB962C8B-B14F-4D97-AF65-F5344CB8AC3E}">
        <p14:creationId xmlns:p14="http://schemas.microsoft.com/office/powerpoint/2010/main" val="2980729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159494" y="689687"/>
            <a:ext cx="9087377" cy="697353"/>
          </a:xfrm>
        </p:spPr>
        <p:txBody>
          <a:bodyPr>
            <a:normAutofit/>
          </a:bodyPr>
          <a:lstStyle/>
          <a:p>
            <a:r>
              <a:rPr lang="en-GB" dirty="0"/>
              <a:t>Indicadores de logística de salida: Tiempo de envío</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264915" y="1919751"/>
            <a:ext cx="3378363" cy="47605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La entrega a tiempo (OTD) es la principal métrica para medir la eficiencia de los procesos de la cadena de suministro en su organización. Es un indicador de la capacidad de su organización para satisfacer la demanda del cliente en términos de la fecha de entrega solicitada (RDD).</a:t>
            </a:r>
          </a:p>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 No satisfacer las peticiones de sus clientes puede llevar a todo tipo de resultados negativos. ¿El peor de los casos? Perderá a sus clientes a manos de la competencia.</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298868" y="4472320"/>
            <a:ext cx="7733638" cy="184359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09988" y="4447617"/>
            <a:ext cx="1174532" cy="186829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472320"/>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95108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393870" y="2037820"/>
            <a:ext cx="7638636" cy="234450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09988" y="2037819"/>
            <a:ext cx="1174532" cy="234450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109987" y="2737589"/>
            <a:ext cx="10642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238368" y="1991717"/>
            <a:ext cx="6794138" cy="2308324"/>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Este es un primer KPI logístico que le ayudará a medir el rendimiento de su cadena de suministro. En efecto, si el tiempo transcurrido entre el momento en que el cliente realiza su pedido y el momento en que ese pedido está preparado para ser enviado es demasiado largo, eso puede mostrar algún problema en el proceso que debe ser solucionado. Tanto si se trata de procesos de planificación anticuados como de sistemas de ejecución desconectados y demasiado lentos para hacer frente a una demanda creciente, es necesario abordar los problemas para responder rápidamente a los imprevistos. Después de realizar un punto de referencia del tiempo medio que necesita para enviar un determinado tipo de pedido, puede establecer un objetivo de tiempo de envío relativo a cada producto para conseguirlo.</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172351" y="5012421"/>
            <a:ext cx="854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5473400" y="4447618"/>
            <a:ext cx="6559106" cy="830997"/>
          </a:xfrm>
          <a:prstGeom prst="rect">
            <a:avLst/>
          </a:prstGeom>
          <a:noFill/>
        </p:spPr>
        <p:txBody>
          <a:bodyPr wrap="square" rtlCol="0">
            <a:spAutoFit/>
          </a:bodyPr>
          <a:lstStyle/>
          <a:p>
            <a:r>
              <a:rPr lang="en-GB" sz="1600" dirty="0">
                <a:solidFill>
                  <a:schemeClr val="bg1"/>
                </a:solidFill>
                <a:ea typeface="Lato Light" charset="0"/>
                <a:cs typeface="Lato Light" charset="0"/>
              </a:rPr>
              <a:t>El rendimiento de los envíos a tiempo se refiere a la proporción de pedidos que se han enviado en la fecha de envío solicitada o antes, dividida por el número total de pedidos.</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 xmlns:p14="http://schemas.microsoft.com/office/powerpoint/2010/main" xmlns:a16="http://schemas.microsoft.com/office/drawing/2014/main" id="{1BBAAEED-F725-499C-9F08-ACB951F9DD89}"/>
                  </a:ext>
                </a:extLst>
              </p:cNvPr>
              <p:cNvSpPr txBox="1"/>
              <p:nvPr/>
            </p:nvSpPr>
            <p:spPr>
              <a:xfrm>
                <a:off x="5751229" y="5439811"/>
                <a:ext cx="5210914" cy="467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𝑂𝑛</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𝑇𝑖𝑚𝑒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𝐷𝑒𝑙𝑖𝑣𝑒𝑟𝑦</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𝑅𝑎𝑡𝑒</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𝑂𝑟𝑑𝑒𝑟𝑠</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𝑆h𝑖𝑝𝑝𝑒𝑑</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𝑜𝑛</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𝑇𝑖𝑚𝑒</m:t>
                          </m:r>
                        </m:num>
                        <m:den>
                          <m:r>
                            <a:rPr lang="en-GB" sz="1600" b="0" i="1" smtClean="0">
                              <a:solidFill>
                                <a:schemeClr val="bg1"/>
                              </a:solidFill>
                              <a:latin typeface="Cambria Math" panose="02040503050406030204" pitchFamily="18" charset="0"/>
                            </a:rPr>
                            <m:t>𝑇𝑜𝑡𝑎𝑙</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𝑂𝑟𝑑𝑒𝑟𝑠</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16" name="Textfeld 15">
                <a:extLst>
                  <a:ext uri="{FF2B5EF4-FFF2-40B4-BE49-F238E27FC236}">
                    <a16:creationId xmlns:a16="http://schemas.microsoft.com/office/drawing/2014/main" id="{1BBAAEED-F725-499C-9F08-ACB951F9DD89}"/>
                  </a:ext>
                </a:extLst>
              </p:cNvPr>
              <p:cNvSpPr txBox="1">
                <a:spLocks noRot="1" noChangeAspect="1" noMove="1" noResize="1" noEditPoints="1" noAdjustHandles="1" noChangeArrowheads="1" noChangeShapeType="1" noTextEdit="1"/>
              </p:cNvSpPr>
              <p:nvPr/>
            </p:nvSpPr>
            <p:spPr>
              <a:xfrm>
                <a:off x="5751229" y="5439811"/>
                <a:ext cx="5210914" cy="467564"/>
              </a:xfrm>
              <a:prstGeom prst="rect">
                <a:avLst/>
              </a:prstGeom>
              <a:blipFill>
                <a:blip r:embed="rId3"/>
                <a:stretch>
                  <a:fillRect l="-485" t="-7895" r="-243" b="-28947"/>
                </a:stretch>
              </a:blipFill>
            </p:spPr>
            <p:txBody>
              <a:bodyPr/>
              <a:lstStyle/>
              <a:p>
                <a:r>
                  <a:rPr lang="en-BA">
                    <a:noFill/>
                  </a:rPr>
                  <a:t> </a:t>
                </a:r>
              </a:p>
            </p:txBody>
          </p:sp>
        </mc:Fallback>
      </mc:AlternateContent>
      <p:pic>
        <p:nvPicPr>
          <p:cNvPr id="17" name="Grafik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B791BF1-BC23-4F7B-B0B2-220873636832}"/>
              </a:ext>
            </a:extLst>
          </p:cNvPr>
          <p:cNvPicPr>
            <a:picLocks noChangeAspect="1"/>
          </p:cNvPicPr>
          <p:nvPr/>
        </p:nvPicPr>
        <p:blipFill>
          <a:blip r:embed="rId4"/>
          <a:stretch>
            <a:fillRect/>
          </a:stretch>
        </p:blipFill>
        <p:spPr>
          <a:xfrm>
            <a:off x="9062670" y="218100"/>
            <a:ext cx="2751266" cy="1465049"/>
          </a:xfrm>
          <a:prstGeom prst="rect">
            <a:avLst/>
          </a:prstGeom>
        </p:spPr>
      </p:pic>
    </p:spTree>
    <p:extLst>
      <p:ext uri="{BB962C8B-B14F-4D97-AF65-F5344CB8AC3E}">
        <p14:creationId xmlns:p14="http://schemas.microsoft.com/office/powerpoint/2010/main" val="185623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 xmlns:mc="http://schemas.openxmlformats.org/markup-compatibility/2006" xmlns:v="urn:schemas-microsoft-com:vml" xmlns:p14="http://schemas.microsoft.com/office/powerpoint/2010/main" xmlns:a16="http://schemas.microsoft.com/office/drawing/2014/main"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51"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 xmlns:v="urn:schemas-microsoft-com:vml" xmlns:p14="http://schemas.microsoft.com/office/powerpoint/2010/main" xmlns:a16="http://schemas.microsoft.com/office/drawing/2014/main"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 xmlns:mc="http://schemas.openxmlformats.org/markup-compatibility/2006" xmlns:v="urn:schemas-microsoft-com:vml" xmlns:p14="http://schemas.microsoft.com/office/powerpoint/2010/main" xmlns:a16="http://schemas.microsoft.com/office/drawing/2014/main" id="{38B4E260-12F3-4A00-968A-9E9720209DA1}"/>
              </a:ext>
            </a:extLst>
          </p:cNvPr>
          <p:cNvSpPr>
            <a:spLocks noGrp="1"/>
          </p:cNvSpPr>
          <p:nvPr>
            <p:ph type="body" sz="quarter" idx="13"/>
          </p:nvPr>
        </p:nvSpPr>
        <p:spPr>
          <a:xfrm>
            <a:off x="1517860" y="433281"/>
            <a:ext cx="9584868" cy="973283"/>
          </a:xfrm>
        </p:spPr>
        <p:txBody>
          <a:bodyPr>
            <a:normAutofit fontScale="77500" lnSpcReduction="20000"/>
          </a:bodyPr>
          <a:lstStyle/>
          <a:p>
            <a:r>
              <a:rPr lang="en-GB" dirty="0"/>
              <a:t>Los instrumentos esenciales de control de gestión que necesita: </a:t>
            </a:r>
          </a:p>
          <a:p>
            <a:r>
              <a:rPr lang="en-GB" dirty="0"/>
              <a:t>Evaluaciones mensuales</a:t>
            </a:r>
          </a:p>
        </p:txBody>
      </p:sp>
      <p:sp>
        <p:nvSpPr>
          <p:cNvPr id="4" name="Subtitle 2">
            <a:extLst>
              <a:ext uri="{FF2B5EF4-FFF2-40B4-BE49-F238E27FC236}">
                <a16:creationId xmlns="" xmlns:mc="http://schemas.openxmlformats.org/markup-compatibility/2006" xmlns:v="urn:schemas-microsoft-com:vml" xmlns:p14="http://schemas.microsoft.com/office/powerpoint/2010/main" xmlns:a16="http://schemas.microsoft.com/office/drawing/2014/main" id="{B8CB9108-1583-4A1C-846B-3263D00D0833}"/>
              </a:ext>
            </a:extLst>
          </p:cNvPr>
          <p:cNvSpPr txBox="1">
            <a:spLocks/>
          </p:cNvSpPr>
          <p:nvPr/>
        </p:nvSpPr>
        <p:spPr>
          <a:xfrm>
            <a:off x="192602" y="2010482"/>
            <a:ext cx="3362654" cy="4683638"/>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b="1" dirty="0">
                <a:solidFill>
                  <a:srgbClr val="44546A"/>
                </a:solidFill>
                <a:latin typeface="+mj-lt"/>
                <a:ea typeface="Open Sans Light" panose="020B0306030504020204" pitchFamily="34" charset="0"/>
                <a:cs typeface="Open Sans Light" panose="020B0306030504020204" pitchFamily="34" charset="0"/>
              </a:rPr>
              <a:t>Preocupaciones empresariales básicas:</a:t>
            </a:r>
          </a:p>
          <a:p>
            <a:pPr marL="176209" indent="-176209"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¿Cuál es la situación financiera actual de mi empresa?</a:t>
            </a:r>
          </a:p>
          <a:p>
            <a:pPr marL="176209" indent="-176209"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¿Cuáles son mis factores de coste?</a:t>
            </a:r>
          </a:p>
          <a:p>
            <a:pPr marL="176209" indent="-176209"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¿Dónde ha ido a parar mi dinero?</a:t>
            </a:r>
          </a:p>
          <a:p>
            <a:pPr marL="176209" indent="-176209" algn="l">
              <a:lnSpc>
                <a:spcPct val="100000"/>
              </a:lnSpc>
              <a:spcBef>
                <a:spcPts val="600"/>
              </a:spcBef>
              <a:buFont typeface="Symbol" panose="05050102010706020507" pitchFamily="18" charset="2"/>
              <a:buChar char="-"/>
            </a:pPr>
            <a:endParaRPr lang="en-GB" sz="2200" dirty="0">
              <a:solidFill>
                <a:srgbClr val="44546A"/>
              </a:solidFill>
              <a:latin typeface="+mj-lt"/>
              <a:ea typeface="Open Sans Light" panose="020B0306030504020204" pitchFamily="34" charset="0"/>
              <a:cs typeface="Open Sans Light" panose="020B0306030504020204" pitchFamily="34" charset="0"/>
            </a:endParaRPr>
          </a:p>
          <a:p>
            <a:pPr marL="285744" indent="-285744" algn="l">
              <a:lnSpc>
                <a:spcPct val="100000"/>
              </a:lnSpc>
              <a:spcBef>
                <a:spcPts val="600"/>
              </a:spcBef>
              <a:buFont typeface="Wingdings" panose="05000000000000000000" pitchFamily="2" charset="2"/>
              <a:buChar char="à"/>
            </a:pPr>
            <a:r>
              <a:rPr lang="en-GB" sz="22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Primer paso: </a:t>
            </a:r>
            <a:r>
              <a:rPr lang="en-GB" sz="2200" b="1" dirty="0" err="1">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Analizar las </a:t>
            </a:r>
            <a:r>
              <a:rPr lang="en-GB" sz="22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evaluaciones mensuales de la empresa</a:t>
            </a:r>
          </a:p>
          <a:p>
            <a:pPr algn="l">
              <a:lnSpc>
                <a:spcPct val="100000"/>
              </a:lnSpc>
              <a:spcBef>
                <a:spcPts val="600"/>
              </a:spcBef>
            </a:pPr>
            <a:endParaRPr lang="en-GB" sz="2200" b="1"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 xmlns:mc="http://schemas.openxmlformats.org/markup-compatibility/2006" xmlns:v="urn:schemas-microsoft-com:vml" xmlns:p14="http://schemas.microsoft.com/office/powerpoint/2010/main" xmlns:a16="http://schemas.microsoft.com/office/drawing/2014/main" id="{6545264C-9E13-4FC6-A553-146DA5B78F02}"/>
              </a:ext>
            </a:extLst>
          </p:cNvPr>
          <p:cNvGrpSpPr>
            <a:grpSpLocks noChangeAspect="1"/>
          </p:cNvGrpSpPr>
          <p:nvPr/>
        </p:nvGrpSpPr>
        <p:grpSpPr>
          <a:xfrm>
            <a:off x="3793662" y="2668738"/>
            <a:ext cx="2235511" cy="2983208"/>
            <a:chOff x="6377666" y="2192784"/>
            <a:chExt cx="2771125" cy="3697967"/>
          </a:xfrm>
        </p:grpSpPr>
        <p:sp>
          <p:nvSpPr>
            <p:cNvPr id="26" name="Shape 55451">
              <a:extLst>
                <a:ext uri="{FF2B5EF4-FFF2-40B4-BE49-F238E27FC236}">
                  <a16:creationId xmlns="" xmlns:mc="http://schemas.openxmlformats.org/markup-compatibility/2006" xmlns:v="urn:schemas-microsoft-com:vml" xmlns:p14="http://schemas.microsoft.com/office/powerpoint/2010/main" xmlns:a16="http://schemas.microsoft.com/office/drawing/2014/main" id="{FE9CC1D4-6FF0-4833-845B-D6F24543FDC7}"/>
                </a:ext>
              </a:extLst>
            </p:cNvPr>
            <p:cNvSpPr>
              <a:spLocks noChangeAspect="1"/>
            </p:cNvSpPr>
            <p:nvPr/>
          </p:nvSpPr>
          <p:spPr>
            <a:xfrm>
              <a:off x="6377666" y="2192784"/>
              <a:ext cx="2771125" cy="3697967"/>
            </a:xfrm>
            <a:prstGeom prst="roundRect">
              <a:avLst>
                <a:gd name="adj" fmla="val 8249"/>
              </a:avLst>
            </a:pr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7" name="Shape 55452">
              <a:extLst>
                <a:ext uri="{FF2B5EF4-FFF2-40B4-BE49-F238E27FC236}">
                  <a16:creationId xmlns="" xmlns:mc="http://schemas.openxmlformats.org/markup-compatibility/2006" xmlns:v="urn:schemas-microsoft-com:vml" xmlns:p14="http://schemas.microsoft.com/office/powerpoint/2010/main" xmlns:a16="http://schemas.microsoft.com/office/drawing/2014/main" id="{53E397D8-91F7-4D5E-A980-CF27DF5EF37C}"/>
                </a:ext>
              </a:extLst>
            </p:cNvPr>
            <p:cNvSpPr>
              <a:spLocks noChangeAspect="1"/>
            </p:cNvSpPr>
            <p:nvPr/>
          </p:nvSpPr>
          <p:spPr>
            <a:xfrm>
              <a:off x="6608613" y="3836900"/>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8" name="Shape 55453">
              <a:extLst>
                <a:ext uri="{FF2B5EF4-FFF2-40B4-BE49-F238E27FC236}">
                  <a16:creationId xmlns="" xmlns:mc="http://schemas.openxmlformats.org/markup-compatibility/2006" xmlns:v="urn:schemas-microsoft-com:vml" xmlns:p14="http://schemas.microsoft.com/office/powerpoint/2010/main" xmlns:a16="http://schemas.microsoft.com/office/drawing/2014/main" id="{B7AD779F-0562-474A-B46A-EFD60F840C75}"/>
                </a:ext>
              </a:extLst>
            </p:cNvPr>
            <p:cNvSpPr>
              <a:spLocks noChangeAspect="1"/>
            </p:cNvSpPr>
            <p:nvPr/>
          </p:nvSpPr>
          <p:spPr>
            <a:xfrm>
              <a:off x="7099858" y="3836900"/>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9" name="Shape 55454">
              <a:extLst>
                <a:ext uri="{FF2B5EF4-FFF2-40B4-BE49-F238E27FC236}">
                  <a16:creationId xmlns="" xmlns:mc="http://schemas.openxmlformats.org/markup-compatibility/2006" xmlns:v="urn:schemas-microsoft-com:vml" xmlns:p14="http://schemas.microsoft.com/office/powerpoint/2010/main" xmlns:a16="http://schemas.microsoft.com/office/drawing/2014/main" id="{FBCA1D2F-0D24-4E3D-94F4-2C39D307E47F}"/>
                </a:ext>
              </a:extLst>
            </p:cNvPr>
            <p:cNvSpPr>
              <a:spLocks noChangeAspect="1"/>
            </p:cNvSpPr>
            <p:nvPr/>
          </p:nvSpPr>
          <p:spPr>
            <a:xfrm>
              <a:off x="7591103" y="3836900"/>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2" name="Shape 55455">
              <a:extLst>
                <a:ext uri="{FF2B5EF4-FFF2-40B4-BE49-F238E27FC236}">
                  <a16:creationId xmlns="" xmlns:mc="http://schemas.openxmlformats.org/markup-compatibility/2006" xmlns:v="urn:schemas-microsoft-com:vml" xmlns:p14="http://schemas.microsoft.com/office/powerpoint/2010/main" xmlns:a16="http://schemas.microsoft.com/office/drawing/2014/main" id="{CBFB1A9E-AFE3-483D-89F8-8DF6CEC28FFC}"/>
                </a:ext>
              </a:extLst>
            </p:cNvPr>
            <p:cNvSpPr>
              <a:spLocks noChangeAspect="1"/>
            </p:cNvSpPr>
            <p:nvPr/>
          </p:nvSpPr>
          <p:spPr>
            <a:xfrm>
              <a:off x="8082349" y="3836900"/>
              <a:ext cx="344248" cy="351994"/>
            </a:xfrm>
            <a:prstGeom prst="roundRect">
              <a:avLst>
                <a:gd name="adj" fmla="val 10991"/>
              </a:avLst>
            </a:pr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0" name="Shape 55456">
              <a:extLst>
                <a:ext uri="{FF2B5EF4-FFF2-40B4-BE49-F238E27FC236}">
                  <a16:creationId xmlns="" xmlns:mc="http://schemas.openxmlformats.org/markup-compatibility/2006" xmlns:v="urn:schemas-microsoft-com:vml" xmlns:p14="http://schemas.microsoft.com/office/powerpoint/2010/main" xmlns:a16="http://schemas.microsoft.com/office/drawing/2014/main" id="{CE1251D9-4F4F-4645-8A16-78E49E2F7393}"/>
                </a:ext>
              </a:extLst>
            </p:cNvPr>
            <p:cNvSpPr>
              <a:spLocks noChangeAspect="1"/>
            </p:cNvSpPr>
            <p:nvPr/>
          </p:nvSpPr>
          <p:spPr>
            <a:xfrm>
              <a:off x="8573593" y="3836900"/>
              <a:ext cx="344248" cy="351994"/>
            </a:xfrm>
            <a:prstGeom prst="roundRect">
              <a:avLst>
                <a:gd name="adj" fmla="val 10991"/>
              </a:avLst>
            </a:pr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1" name="Shape 55457">
              <a:extLst>
                <a:ext uri="{FF2B5EF4-FFF2-40B4-BE49-F238E27FC236}">
                  <a16:creationId xmlns="" xmlns:mc="http://schemas.openxmlformats.org/markup-compatibility/2006" xmlns:v="urn:schemas-microsoft-com:vml" xmlns:p14="http://schemas.microsoft.com/office/powerpoint/2010/main" xmlns:a16="http://schemas.microsoft.com/office/drawing/2014/main" id="{B9D00454-12B7-4468-9A8E-70ACB8908DF7}"/>
                </a:ext>
              </a:extLst>
            </p:cNvPr>
            <p:cNvSpPr>
              <a:spLocks noChangeAspect="1"/>
            </p:cNvSpPr>
            <p:nvPr/>
          </p:nvSpPr>
          <p:spPr>
            <a:xfrm>
              <a:off x="6608613" y="4313559"/>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2" name="Shape 55458">
              <a:extLst>
                <a:ext uri="{FF2B5EF4-FFF2-40B4-BE49-F238E27FC236}">
                  <a16:creationId xmlns="" xmlns:mc="http://schemas.openxmlformats.org/markup-compatibility/2006" xmlns:v="urn:schemas-microsoft-com:vml" xmlns:p14="http://schemas.microsoft.com/office/powerpoint/2010/main" xmlns:a16="http://schemas.microsoft.com/office/drawing/2014/main" id="{63F38B18-354F-4389-9446-EDB6B35631CC}"/>
                </a:ext>
              </a:extLst>
            </p:cNvPr>
            <p:cNvSpPr>
              <a:spLocks noChangeAspect="1"/>
            </p:cNvSpPr>
            <p:nvPr/>
          </p:nvSpPr>
          <p:spPr>
            <a:xfrm>
              <a:off x="7099858" y="4313559"/>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3" name="Shape 55459">
              <a:extLst>
                <a:ext uri="{FF2B5EF4-FFF2-40B4-BE49-F238E27FC236}">
                  <a16:creationId xmlns="" xmlns:mc="http://schemas.openxmlformats.org/markup-compatibility/2006" xmlns:v="urn:schemas-microsoft-com:vml" xmlns:p14="http://schemas.microsoft.com/office/powerpoint/2010/main" xmlns:a16="http://schemas.microsoft.com/office/drawing/2014/main" id="{801AD9AD-7BEF-49AC-A0B2-A35DEC0B8E7F}"/>
                </a:ext>
              </a:extLst>
            </p:cNvPr>
            <p:cNvSpPr>
              <a:spLocks noChangeAspect="1"/>
            </p:cNvSpPr>
            <p:nvPr/>
          </p:nvSpPr>
          <p:spPr>
            <a:xfrm>
              <a:off x="7591103" y="4313559"/>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4" name="Shape 55460">
              <a:extLst>
                <a:ext uri="{FF2B5EF4-FFF2-40B4-BE49-F238E27FC236}">
                  <a16:creationId xmlns="" xmlns:mc="http://schemas.openxmlformats.org/markup-compatibility/2006" xmlns:v="urn:schemas-microsoft-com:vml" xmlns:p14="http://schemas.microsoft.com/office/powerpoint/2010/main" xmlns:a16="http://schemas.microsoft.com/office/drawing/2014/main" id="{9924AD68-DA02-494A-89DC-E12DB350A6D6}"/>
                </a:ext>
              </a:extLst>
            </p:cNvPr>
            <p:cNvSpPr>
              <a:spLocks noChangeAspect="1"/>
            </p:cNvSpPr>
            <p:nvPr/>
          </p:nvSpPr>
          <p:spPr>
            <a:xfrm>
              <a:off x="8082349" y="4313559"/>
              <a:ext cx="344248" cy="351994"/>
            </a:xfrm>
            <a:prstGeom prst="roundRect">
              <a:avLst>
                <a:gd name="adj" fmla="val 10991"/>
              </a:avLst>
            </a:pr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5" name="Shape 55461">
              <a:extLst>
                <a:ext uri="{FF2B5EF4-FFF2-40B4-BE49-F238E27FC236}">
                  <a16:creationId xmlns="" xmlns:mc="http://schemas.openxmlformats.org/markup-compatibility/2006" xmlns:v="urn:schemas-microsoft-com:vml" xmlns:p14="http://schemas.microsoft.com/office/powerpoint/2010/main" xmlns:a16="http://schemas.microsoft.com/office/drawing/2014/main" id="{8935EAFB-6973-4509-901F-3A8A08A3D9D9}"/>
                </a:ext>
              </a:extLst>
            </p:cNvPr>
            <p:cNvSpPr>
              <a:spLocks noChangeAspect="1"/>
            </p:cNvSpPr>
            <p:nvPr/>
          </p:nvSpPr>
          <p:spPr>
            <a:xfrm>
              <a:off x="8573593" y="4313559"/>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6" name="Shape 55462">
              <a:extLst>
                <a:ext uri="{FF2B5EF4-FFF2-40B4-BE49-F238E27FC236}">
                  <a16:creationId xmlns="" xmlns:mc="http://schemas.openxmlformats.org/markup-compatibility/2006" xmlns:v="urn:schemas-microsoft-com:vml" xmlns:p14="http://schemas.microsoft.com/office/powerpoint/2010/main" xmlns:a16="http://schemas.microsoft.com/office/drawing/2014/main" id="{C45E8437-FFE9-486F-833A-4CCFE0570F60}"/>
                </a:ext>
              </a:extLst>
            </p:cNvPr>
            <p:cNvSpPr>
              <a:spLocks noChangeAspect="1"/>
            </p:cNvSpPr>
            <p:nvPr/>
          </p:nvSpPr>
          <p:spPr>
            <a:xfrm>
              <a:off x="6608613" y="479021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7" name="Shape 55463">
              <a:extLst>
                <a:ext uri="{FF2B5EF4-FFF2-40B4-BE49-F238E27FC236}">
                  <a16:creationId xmlns="" xmlns:mc="http://schemas.openxmlformats.org/markup-compatibility/2006" xmlns:v="urn:schemas-microsoft-com:vml" xmlns:p14="http://schemas.microsoft.com/office/powerpoint/2010/main" xmlns:a16="http://schemas.microsoft.com/office/drawing/2014/main" id="{2DAAB4AB-760F-4F14-A9B5-FE6B95326D04}"/>
                </a:ext>
              </a:extLst>
            </p:cNvPr>
            <p:cNvSpPr>
              <a:spLocks noChangeAspect="1"/>
            </p:cNvSpPr>
            <p:nvPr/>
          </p:nvSpPr>
          <p:spPr>
            <a:xfrm>
              <a:off x="7099858" y="479021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8" name="Shape 55464">
              <a:extLst>
                <a:ext uri="{FF2B5EF4-FFF2-40B4-BE49-F238E27FC236}">
                  <a16:creationId xmlns="" xmlns:mc="http://schemas.openxmlformats.org/markup-compatibility/2006" xmlns:v="urn:schemas-microsoft-com:vml" xmlns:p14="http://schemas.microsoft.com/office/powerpoint/2010/main" xmlns:a16="http://schemas.microsoft.com/office/drawing/2014/main" id="{2796744D-A249-4724-8971-95AC88FA9190}"/>
                </a:ext>
              </a:extLst>
            </p:cNvPr>
            <p:cNvSpPr>
              <a:spLocks noChangeAspect="1"/>
            </p:cNvSpPr>
            <p:nvPr/>
          </p:nvSpPr>
          <p:spPr>
            <a:xfrm>
              <a:off x="7591103" y="479021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9" name="Shape 55465">
              <a:extLst>
                <a:ext uri="{FF2B5EF4-FFF2-40B4-BE49-F238E27FC236}">
                  <a16:creationId xmlns="" xmlns:mc="http://schemas.openxmlformats.org/markup-compatibility/2006" xmlns:v="urn:schemas-microsoft-com:vml" xmlns:p14="http://schemas.microsoft.com/office/powerpoint/2010/main" xmlns:a16="http://schemas.microsoft.com/office/drawing/2014/main" id="{5D670BCA-7269-43D5-9005-091BF5D92683}"/>
                </a:ext>
              </a:extLst>
            </p:cNvPr>
            <p:cNvSpPr>
              <a:spLocks noChangeAspect="1"/>
            </p:cNvSpPr>
            <p:nvPr/>
          </p:nvSpPr>
          <p:spPr>
            <a:xfrm>
              <a:off x="8082349" y="4790217"/>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0" name="Shape 55466">
              <a:extLst>
                <a:ext uri="{FF2B5EF4-FFF2-40B4-BE49-F238E27FC236}">
                  <a16:creationId xmlns="" xmlns:mc="http://schemas.openxmlformats.org/markup-compatibility/2006" xmlns:v="urn:schemas-microsoft-com:vml" xmlns:p14="http://schemas.microsoft.com/office/powerpoint/2010/main" xmlns:a16="http://schemas.microsoft.com/office/drawing/2014/main" id="{9705648C-F7DB-4C00-BEED-2B0054272E9D}"/>
                </a:ext>
              </a:extLst>
            </p:cNvPr>
            <p:cNvSpPr>
              <a:spLocks noChangeAspect="1"/>
            </p:cNvSpPr>
            <p:nvPr/>
          </p:nvSpPr>
          <p:spPr>
            <a:xfrm>
              <a:off x="8573593" y="4790217"/>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1" name="Shape 55467">
              <a:extLst>
                <a:ext uri="{FF2B5EF4-FFF2-40B4-BE49-F238E27FC236}">
                  <a16:creationId xmlns="" xmlns:mc="http://schemas.openxmlformats.org/markup-compatibility/2006" xmlns:v="urn:schemas-microsoft-com:vml" xmlns:p14="http://schemas.microsoft.com/office/powerpoint/2010/main" xmlns:a16="http://schemas.microsoft.com/office/drawing/2014/main" id="{60FC6BA0-C7B1-4B85-A129-3BAE4BC232ED}"/>
                </a:ext>
              </a:extLst>
            </p:cNvPr>
            <p:cNvSpPr>
              <a:spLocks noChangeAspect="1"/>
            </p:cNvSpPr>
            <p:nvPr/>
          </p:nvSpPr>
          <p:spPr>
            <a:xfrm>
              <a:off x="6608613" y="526687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2" name="Shape 55468">
              <a:extLst>
                <a:ext uri="{FF2B5EF4-FFF2-40B4-BE49-F238E27FC236}">
                  <a16:creationId xmlns="" xmlns:mc="http://schemas.openxmlformats.org/markup-compatibility/2006" xmlns:v="urn:schemas-microsoft-com:vml" xmlns:p14="http://schemas.microsoft.com/office/powerpoint/2010/main" xmlns:a16="http://schemas.microsoft.com/office/drawing/2014/main" id="{9FB70AD3-A58F-47D7-A10E-0391090D4117}"/>
                </a:ext>
              </a:extLst>
            </p:cNvPr>
            <p:cNvSpPr>
              <a:spLocks noChangeAspect="1"/>
            </p:cNvSpPr>
            <p:nvPr/>
          </p:nvSpPr>
          <p:spPr>
            <a:xfrm>
              <a:off x="7099858" y="526687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3" name="Shape 55469">
              <a:extLst>
                <a:ext uri="{FF2B5EF4-FFF2-40B4-BE49-F238E27FC236}">
                  <a16:creationId xmlns="" xmlns:mc="http://schemas.openxmlformats.org/markup-compatibility/2006" xmlns:v="urn:schemas-microsoft-com:vml" xmlns:p14="http://schemas.microsoft.com/office/powerpoint/2010/main" xmlns:a16="http://schemas.microsoft.com/office/drawing/2014/main" id="{60247501-A0BB-4DE3-BB01-5645BF3184EB}"/>
                </a:ext>
              </a:extLst>
            </p:cNvPr>
            <p:cNvSpPr>
              <a:spLocks noChangeAspect="1"/>
            </p:cNvSpPr>
            <p:nvPr/>
          </p:nvSpPr>
          <p:spPr>
            <a:xfrm>
              <a:off x="7591103" y="526687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4" name="Shape 55470">
              <a:extLst>
                <a:ext uri="{FF2B5EF4-FFF2-40B4-BE49-F238E27FC236}">
                  <a16:creationId xmlns="" xmlns:mc="http://schemas.openxmlformats.org/markup-compatibility/2006" xmlns:v="urn:schemas-microsoft-com:vml" xmlns:p14="http://schemas.microsoft.com/office/powerpoint/2010/main" xmlns:a16="http://schemas.microsoft.com/office/drawing/2014/main" id="{DFBF57B7-EE1C-48BE-8AF4-83B4B6ABAB92}"/>
                </a:ext>
              </a:extLst>
            </p:cNvPr>
            <p:cNvSpPr>
              <a:spLocks noChangeAspect="1"/>
            </p:cNvSpPr>
            <p:nvPr/>
          </p:nvSpPr>
          <p:spPr>
            <a:xfrm>
              <a:off x="8082349" y="5266877"/>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5" name="Shape 55471">
              <a:extLst>
                <a:ext uri="{FF2B5EF4-FFF2-40B4-BE49-F238E27FC236}">
                  <a16:creationId xmlns="" xmlns:mc="http://schemas.openxmlformats.org/markup-compatibility/2006" xmlns:v="urn:schemas-microsoft-com:vml" xmlns:p14="http://schemas.microsoft.com/office/powerpoint/2010/main" xmlns:a16="http://schemas.microsoft.com/office/drawing/2014/main" id="{855A4062-2DB5-4AE0-9520-B2107C49833D}"/>
                </a:ext>
              </a:extLst>
            </p:cNvPr>
            <p:cNvSpPr>
              <a:spLocks noChangeAspect="1"/>
            </p:cNvSpPr>
            <p:nvPr/>
          </p:nvSpPr>
          <p:spPr>
            <a:xfrm>
              <a:off x="8573593" y="5266877"/>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6" name="Shape 55473">
              <a:extLst>
                <a:ext uri="{FF2B5EF4-FFF2-40B4-BE49-F238E27FC236}">
                  <a16:creationId xmlns="" xmlns:mc="http://schemas.openxmlformats.org/markup-compatibility/2006" xmlns:v="urn:schemas-microsoft-com:vml" xmlns:p14="http://schemas.microsoft.com/office/powerpoint/2010/main" xmlns:a16="http://schemas.microsoft.com/office/drawing/2014/main" id="{918B7A71-EF9F-4A61-8E71-4E5DFCBE4832}"/>
                </a:ext>
              </a:extLst>
            </p:cNvPr>
            <p:cNvSpPr>
              <a:spLocks noChangeAspect="1"/>
            </p:cNvSpPr>
            <p:nvPr/>
          </p:nvSpPr>
          <p:spPr>
            <a:xfrm>
              <a:off x="6608613" y="2423733"/>
              <a:ext cx="2309228" cy="919515"/>
            </a:xfrm>
            <a:prstGeom prst="roundRect">
              <a:avLst>
                <a:gd name="adj" fmla="val 11113"/>
              </a:avLst>
            </a:prstGeom>
            <a:solidFill>
              <a:schemeClr val="bg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7" name="TextBox 64">
              <a:extLst>
                <a:ext uri="{FF2B5EF4-FFF2-40B4-BE49-F238E27FC236}">
                  <a16:creationId xmlns="" xmlns:mc="http://schemas.openxmlformats.org/markup-compatibility/2006" xmlns:v="urn:schemas-microsoft-com:vml" xmlns:p14="http://schemas.microsoft.com/office/powerpoint/2010/main" xmlns:a16="http://schemas.microsoft.com/office/drawing/2014/main" id="{835ECC5A-5AA7-4F65-B82B-729CFEA67818}"/>
                </a:ext>
              </a:extLst>
            </p:cNvPr>
            <p:cNvSpPr txBox="1">
              <a:spLocks noChangeAspect="1"/>
            </p:cNvSpPr>
            <p:nvPr/>
          </p:nvSpPr>
          <p:spPr>
            <a:xfrm>
              <a:off x="6724687" y="2611580"/>
              <a:ext cx="1858309" cy="543822"/>
            </a:xfrm>
            <a:prstGeom prst="rect">
              <a:avLst/>
            </a:prstGeom>
            <a:noFill/>
          </p:spPr>
          <p:txBody>
            <a:bodyPr wrap="none" rtlCol="0" anchor="ctr" anchorCtr="0">
              <a:spAutoFit/>
            </a:bodyPr>
            <a:lstStyle/>
            <a:p>
              <a:r>
                <a:rPr lang="en-GB" sz="2251" b="1" dirty="0">
                  <a:solidFill>
                    <a:schemeClr val="tx2"/>
                  </a:solidFill>
                  <a:latin typeface="Poppins" pitchFamily="2" charset="77"/>
                  <a:ea typeface="League Spartan" charset="0"/>
                  <a:cs typeface="Poppins" pitchFamily="2" charset="77"/>
                </a:rPr>
                <a:t>10,000,000</a:t>
              </a:r>
            </a:p>
          </p:txBody>
        </p:sp>
      </p:grpSp>
      <p:sp>
        <p:nvSpPr>
          <p:cNvPr id="69"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CA0AEA67-CC92-4860-A683-023595A567C6}"/>
              </a:ext>
            </a:extLst>
          </p:cNvPr>
          <p:cNvSpPr txBox="1"/>
          <p:nvPr/>
        </p:nvSpPr>
        <p:spPr>
          <a:xfrm>
            <a:off x="6267580" y="2599177"/>
            <a:ext cx="5804678" cy="3539431"/>
          </a:xfrm>
          <a:prstGeom prst="rect">
            <a:avLst/>
          </a:prstGeom>
          <a:noFill/>
        </p:spPr>
        <p:txBody>
          <a:bodyPr wrap="square" rtlCol="0" anchor="t" anchorCtr="0">
            <a:noAutofit/>
          </a:bodyPr>
          <a:lstStyle/>
          <a:p>
            <a:pPr marL="176209" indent="-176209">
              <a:buFont typeface="Arial" panose="020B0604020202020204" pitchFamily="34" charset="0"/>
              <a:buChar char="•"/>
            </a:pPr>
            <a:r>
              <a:rPr lang="en-GB" dirty="0">
                <a:solidFill>
                  <a:schemeClr val="tx2"/>
                </a:solidFill>
                <a:ea typeface="League Spartan" charset="0"/>
                <a:cs typeface="Poppins" pitchFamily="2" charset="77"/>
              </a:rPr>
              <a:t>Resumen de la situación actual de la contabilidad financiera desde una perspectiva empresarial</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Ingresos</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Liquidez</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Activos</a:t>
            </a:r>
          </a:p>
          <a:p>
            <a:pPr marL="176209" indent="-176209">
              <a:buFont typeface="Arial" panose="020B0604020202020204" pitchFamily="34" charset="0"/>
              <a:buChar char="•"/>
            </a:pPr>
            <a:r>
              <a:rPr lang="en-GB" dirty="0">
                <a:solidFill>
                  <a:schemeClr val="tx2"/>
                </a:solidFill>
                <a:ea typeface="League Spartan" charset="0"/>
                <a:cs typeface="Poppins" pitchFamily="2" charset="77"/>
              </a:rPr>
              <a:t>Para la </a:t>
            </a:r>
            <a:r>
              <a:rPr lang="en-GB" b="1" dirty="0">
                <a:solidFill>
                  <a:schemeClr val="tx2"/>
                </a:solidFill>
                <a:ea typeface="League Spartan" charset="0"/>
                <a:cs typeface="Poppins" pitchFamily="2" charset="77"/>
              </a:rPr>
              <a:t>Dirección </a:t>
            </a:r>
            <a:r>
              <a:rPr lang="en-GB" dirty="0">
                <a:solidFill>
                  <a:schemeClr val="tx2"/>
                </a:solidFill>
                <a:ea typeface="League Spartan" charset="0"/>
                <a:cs typeface="Poppins" pitchFamily="2" charset="77"/>
              </a:rPr>
              <a:t>como</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Resumen de la evolución de la actividad durante el año</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Herramienta de control y gestión</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Indicador de acción</a:t>
            </a:r>
          </a:p>
          <a:p>
            <a:pPr marL="176209" indent="-176209">
              <a:buFont typeface="Arial" panose="020B0604020202020204" pitchFamily="34" charset="0"/>
              <a:buChar char="•"/>
            </a:pPr>
            <a:r>
              <a:rPr lang="en-GB" dirty="0">
                <a:solidFill>
                  <a:schemeClr val="tx2"/>
                </a:solidFill>
                <a:ea typeface="League Spartan" charset="0"/>
                <a:cs typeface="Poppins" pitchFamily="2" charset="77"/>
              </a:rPr>
              <a:t>Para el Banco </a:t>
            </a:r>
          </a:p>
          <a:p>
            <a:pPr marL="363530" lvl="1" indent="-187321">
              <a:buFont typeface="Symbol" panose="05050102010706020507" pitchFamily="18" charset="2"/>
              <a:buChar char="-"/>
            </a:pPr>
            <a:r>
              <a:rPr lang="en-GB" dirty="0">
                <a:solidFill>
                  <a:schemeClr val="tx2"/>
                </a:solidFill>
                <a:ea typeface="League Spartan" charset="0"/>
                <a:cs typeface="Poppins" pitchFamily="2" charset="77"/>
              </a:rPr>
              <a:t>para la evaluación de su cliente durante el año</a:t>
            </a:r>
          </a:p>
          <a:p>
            <a:pPr marL="363530" lvl="1" indent="-187321">
              <a:buFont typeface="Symbol" panose="05050102010706020507" pitchFamily="18" charset="2"/>
              <a:buChar char="-"/>
            </a:pPr>
            <a:r>
              <a:rPr lang="en-GB" dirty="0">
                <a:solidFill>
                  <a:schemeClr val="tx2"/>
                </a:solidFill>
                <a:ea typeface="League Spartan" charset="0"/>
                <a:cs typeface="Poppins" pitchFamily="2" charset="77"/>
              </a:rPr>
              <a:t>como documento de sustitución</a:t>
            </a:r>
          </a:p>
          <a:p>
            <a:pPr marL="363530" lvl="1" indent="-187321">
              <a:buFont typeface="Symbol" panose="05050102010706020507" pitchFamily="18" charset="2"/>
              <a:buChar char="-"/>
            </a:pPr>
            <a:r>
              <a:rPr lang="en-GB" dirty="0">
                <a:solidFill>
                  <a:schemeClr val="tx2"/>
                </a:solidFill>
                <a:ea typeface="League Spartan" charset="0"/>
                <a:cs typeface="Poppins" pitchFamily="2" charset="77"/>
              </a:rPr>
              <a:t>para la calificación, posiblemente como ocasión para el debate</a:t>
            </a:r>
          </a:p>
        </p:txBody>
      </p:sp>
      <p:sp>
        <p:nvSpPr>
          <p:cNvPr id="70"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8FEA3DFA-723D-45B7-AA60-DAC0D2A6D5F0}"/>
              </a:ext>
            </a:extLst>
          </p:cNvPr>
          <p:cNvSpPr txBox="1"/>
          <p:nvPr/>
        </p:nvSpPr>
        <p:spPr>
          <a:xfrm>
            <a:off x="6267580" y="1891291"/>
            <a:ext cx="4207242" cy="707886"/>
          </a:xfrm>
          <a:prstGeom prst="rect">
            <a:avLst/>
          </a:prstGeom>
          <a:noFill/>
        </p:spPr>
        <p:txBody>
          <a:bodyPr wrap="none" rtlCol="0" anchor="b" anchorCtr="0">
            <a:spAutoFit/>
          </a:bodyPr>
          <a:lstStyle/>
          <a:p>
            <a:r>
              <a:rPr lang="en-GB" sz="2000" b="1" dirty="0">
                <a:solidFill>
                  <a:srgbClr val="44546A"/>
                </a:solidFill>
                <a:ea typeface="League Spartan" charset="0"/>
                <a:cs typeface="Poppins" pitchFamily="2" charset="77"/>
              </a:rPr>
              <a:t>Evaluaciones mensuales de empresas -</a:t>
            </a:r>
            <a:br>
              <a:rPr lang="en-GB" sz="2000" b="1" dirty="0">
                <a:solidFill>
                  <a:srgbClr val="44546A"/>
                </a:solidFill>
                <a:ea typeface="League Spartan" charset="0"/>
                <a:cs typeface="Poppins" pitchFamily="2" charset="77"/>
              </a:rPr>
            </a:br>
            <a:r>
              <a:rPr lang="en-GB" sz="2000" b="1" dirty="0">
                <a:solidFill>
                  <a:srgbClr val="44546A"/>
                </a:solidFill>
                <a:ea typeface="League Spartan" charset="0"/>
                <a:cs typeface="Poppins" pitchFamily="2" charset="77"/>
              </a:rPr>
              <a:t>¿Qué contiene y a quién beneficia?</a:t>
            </a:r>
          </a:p>
        </p:txBody>
      </p:sp>
    </p:spTree>
    <p:extLst>
      <p:ext uri="{BB962C8B-B14F-4D97-AF65-F5344CB8AC3E}">
        <p14:creationId xmlns:p14="http://schemas.microsoft.com/office/powerpoint/2010/main" val="898534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267410" y="624015"/>
            <a:ext cx="9087377" cy="697353"/>
          </a:xfrm>
        </p:spPr>
        <p:txBody>
          <a:bodyPr>
            <a:normAutofit/>
          </a:bodyPr>
          <a:lstStyle/>
          <a:p>
            <a:r>
              <a:rPr lang="en-GB" dirty="0"/>
              <a:t>Indicadores de logística de salida: Exactitud de los pedidos</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267409" y="1929519"/>
            <a:ext cx="3313991" cy="485291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La tasa de pedidos perfectos es otra métrica logística muy importante cuando se trata de la eficiencia de su cadena de suministro.</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El KPI de porcentaje de pedidos perfecto puede ser bastante complicado, pero proporciona información útil. </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Le indica el porcentaje de pedidos que se procesan con precisión y a tiempo. Cuando vea que esta cifra disminuye, es hora de revisar sus procesos y quiénes los procesan.</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307219" y="4183180"/>
            <a:ext cx="7781864" cy="245094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09987" y="4183180"/>
            <a:ext cx="1152917" cy="245094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697950"/>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517671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409954" y="2037819"/>
            <a:ext cx="7679129" cy="203942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09987" y="2037820"/>
            <a:ext cx="1152917" cy="204555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237769" y="2546892"/>
            <a:ext cx="74766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176249" y="2057913"/>
            <a:ext cx="6826179" cy="2062103"/>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Mide la cantidad de pedidos que se procesan, se envían y se entregan sin ningún incidente en su camino. Tanto el tiempo de envío como el de entrega se respetan, el pedido no es erróneo y la mercancía no está dañada. Es importante, ya que demuestra la eficacia de su cadena de suministro y de sus servicios de entrega, y eso conduce, por supuesto, a que haya más clientes satisfechos que estén dispuestos a volver o a recomendar sus servicios. Cuanto mayor sea este índice, mejor será para su negocio. Perderá menos dinero con las devoluciones de productos inexactos o dañados, y aumentará el nivel de satisfacción de su clientela</a:t>
            </a:r>
            <a:r>
              <a:rPr lang="en-GB" sz="1400" dirty="0">
                <a:solidFill>
                  <a:schemeClr val="bg1"/>
                </a:solidFill>
                <a:latin typeface="+mj-lt"/>
                <a:ea typeface="Lato Light" charset="0"/>
                <a:cs typeface="Lato Light" charset="0"/>
              </a:rPr>
              <a:t>.</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168263" y="5163957"/>
            <a:ext cx="10079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5252114" y="4204586"/>
            <a:ext cx="6652871" cy="1569660"/>
          </a:xfrm>
          <a:prstGeom prst="rect">
            <a:avLst/>
          </a:prstGeom>
          <a:noFill/>
        </p:spPr>
        <p:txBody>
          <a:bodyPr wrap="square" rtlCol="0">
            <a:spAutoFit/>
          </a:bodyPr>
          <a:lstStyle/>
          <a:p>
            <a:r>
              <a:rPr lang="en-GB" sz="1600" dirty="0">
                <a:solidFill>
                  <a:schemeClr val="bg1"/>
                </a:solidFill>
                <a:ea typeface="Lato Light" charset="0"/>
                <a:cs typeface="Lato Light" charset="0"/>
              </a:rPr>
              <a:t>Desglosa los factores que intervienen en una orden perfecta. Ejemplos:</a:t>
            </a:r>
          </a:p>
          <a:p>
            <a:pPr marL="85725" indent="-85725">
              <a:buFont typeface="Arial" panose="020B0604020202020204" pitchFamily="34" charset="0"/>
              <a:buChar char="•"/>
            </a:pPr>
            <a:r>
              <a:rPr lang="en-GB" sz="1600" dirty="0">
                <a:solidFill>
                  <a:schemeClr val="bg1"/>
                </a:solidFill>
                <a:ea typeface="Lato Light" charset="0"/>
                <a:cs typeface="Lato Light" charset="0"/>
              </a:rPr>
              <a:t>Porcentaje de pedidos a tiempo = Pedidos a tiempo frente a Total de pedidos</a:t>
            </a:r>
          </a:p>
          <a:p>
            <a:pPr marL="85725" indent="-85725">
              <a:buFont typeface="Arial" panose="020B0604020202020204" pitchFamily="34" charset="0"/>
              <a:buChar char="•"/>
            </a:pPr>
            <a:r>
              <a:rPr lang="en-GB" sz="1600" dirty="0">
                <a:solidFill>
                  <a:schemeClr val="bg1"/>
                </a:solidFill>
                <a:ea typeface="Lato Light" charset="0"/>
                <a:cs typeface="Lato Light" charset="0"/>
              </a:rPr>
              <a:t>% de pedidos enviados completos = Pedidos enviados completos frente al total de pedidos</a:t>
            </a:r>
          </a:p>
          <a:p>
            <a:pPr marL="85725" indent="-85725">
              <a:buFont typeface="Arial" panose="020B0604020202020204" pitchFamily="34" charset="0"/>
              <a:buChar char="•"/>
            </a:pPr>
            <a:r>
              <a:rPr lang="en-GB" sz="1600" dirty="0">
                <a:solidFill>
                  <a:schemeClr val="bg1"/>
                </a:solidFill>
                <a:ea typeface="Lato Light" charset="0"/>
                <a:cs typeface="Lato Light" charset="0"/>
              </a:rPr>
              <a:t>Porcentaje de pedidos enviados sin daños = Pedidos sin daños frente a Total de pedidos</a:t>
            </a:r>
          </a:p>
          <a:p>
            <a:pPr marL="85725" indent="-85725">
              <a:buFont typeface="Arial" panose="020B0604020202020204" pitchFamily="34" charset="0"/>
              <a:buChar char="•"/>
            </a:pPr>
            <a:r>
              <a:rPr lang="en-GB" sz="1600" dirty="0">
                <a:solidFill>
                  <a:schemeClr val="bg1"/>
                </a:solidFill>
                <a:ea typeface="Lato Light" charset="0"/>
                <a:cs typeface="Lato Light" charset="0"/>
              </a:rPr>
              <a:t>Porcentaje de pedidos con documentación correcta = Pedidos con documentación correcta frente a Total de pedidos</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 xmlns:p14="http://schemas.microsoft.com/office/powerpoint/2010/main" xmlns:a16="http://schemas.microsoft.com/office/drawing/2014/main" id="{1BBAAEED-F725-499C-9F08-ACB951F9DD89}"/>
                  </a:ext>
                </a:extLst>
              </p:cNvPr>
              <p:cNvSpPr txBox="1"/>
              <p:nvPr/>
            </p:nvSpPr>
            <p:spPr>
              <a:xfrm>
                <a:off x="5638623" y="5795652"/>
                <a:ext cx="6074740" cy="738664"/>
              </a:xfrm>
              <a:prstGeom prst="rect">
                <a:avLst/>
              </a:prstGeom>
              <a:noFill/>
            </p:spPr>
            <p:txBody>
              <a:bodyPr wrap="none" lIns="0" tIns="0" rIns="0" bIns="0" rtlCol="0">
                <a:spAutoFit/>
              </a:bodyPr>
              <a:lstStyle/>
              <a:p>
                <a:r>
                  <a:rPr lang="en-GB" sz="1600" b="0" dirty="0">
                    <a:solidFill>
                      <a:schemeClr val="bg1"/>
                    </a:solidFill>
                  </a:rPr>
                  <a:t/>
                </a:r>
                <a:br>
                  <a:rPr lang="en-GB" sz="1600" b="0" dirty="0">
                    <a:solidFill>
                      <a:schemeClr val="bg1"/>
                    </a:solidFill>
                  </a:rPr>
                </a:br>
                <a:r>
                  <a:rPr lang="en-GB" sz="1600" dirty="0">
                    <a:solidFill>
                      <a:schemeClr val="bg1"/>
                    </a:solidFill>
                  </a:rPr>
                  <a:t> *100</a:t>
                </a:r>
              </a:p>
            </p:txBody>
          </p:sp>
        </mc:Choice>
        <mc:Fallback xmlns="" xmlns:a16="http://schemas.microsoft.com/office/drawing/2014/main" xmlns:p14="http://schemas.microsoft.com/office/powerpoint/2010/main">
          <p:sp>
            <p:nvSpPr>
              <p:cNvPr id="16" name="Textfeld 15">
                <a:extLst>
                  <a:ext uri="{FF2B5EF4-FFF2-40B4-BE49-F238E27FC236}">
                    <a16:creationId xmlns:a16="http://schemas.microsoft.com/office/drawing/2014/main" id="{1BBAAEED-F725-499C-9F08-ACB951F9DD89}"/>
                  </a:ext>
                </a:extLst>
              </p:cNvPr>
              <p:cNvSpPr txBox="1">
                <a:spLocks noRot="1" noChangeAspect="1" noMove="1" noResize="1" noEditPoints="1" noAdjustHandles="1" noChangeArrowheads="1" noChangeShapeType="1" noTextEdit="1"/>
              </p:cNvSpPr>
              <p:nvPr/>
            </p:nvSpPr>
            <p:spPr>
              <a:xfrm>
                <a:off x="5638623" y="5795652"/>
                <a:ext cx="6074740" cy="738664"/>
              </a:xfrm>
              <a:prstGeom prst="rect">
                <a:avLst/>
              </a:prstGeom>
              <a:blipFill>
                <a:blip r:embed="rId3"/>
                <a:stretch>
                  <a:fillRect l="-1044" t="-3390" r="-418" b="-15254"/>
                </a:stretch>
              </a:blipFill>
            </p:spPr>
            <p:txBody>
              <a:bodyPr/>
              <a:lstStyle/>
              <a:p>
                <a:r>
                  <a:rPr lang="en-BA">
                    <a:noFill/>
                  </a:rPr>
                  <a:t> </a:t>
                </a:r>
              </a:p>
            </p:txBody>
          </p:sp>
        </mc:Fallback>
      </mc:AlternateContent>
      <p:pic>
        <p:nvPicPr>
          <p:cNvPr id="17" name="Grafik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22DF14-6078-4DFB-84DE-B8472509F30E}"/>
              </a:ext>
            </a:extLst>
          </p:cNvPr>
          <p:cNvPicPr>
            <a:picLocks noChangeAspect="1"/>
          </p:cNvPicPr>
          <p:nvPr/>
        </p:nvPicPr>
        <p:blipFill>
          <a:blip r:embed="rId4"/>
          <a:stretch>
            <a:fillRect/>
          </a:stretch>
        </p:blipFill>
        <p:spPr>
          <a:xfrm>
            <a:off x="9128220" y="175534"/>
            <a:ext cx="2738719" cy="1458368"/>
          </a:xfrm>
          <a:prstGeom prst="rect">
            <a:avLst/>
          </a:prstGeom>
        </p:spPr>
      </p:pic>
    </p:spTree>
    <p:extLst>
      <p:ext uri="{BB962C8B-B14F-4D97-AF65-F5344CB8AC3E}">
        <p14:creationId xmlns:p14="http://schemas.microsoft.com/office/powerpoint/2010/main" val="2641937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482948" y="575417"/>
            <a:ext cx="9087377" cy="697353"/>
          </a:xfrm>
        </p:spPr>
        <p:txBody>
          <a:bodyPr>
            <a:normAutofit/>
          </a:bodyPr>
          <a:lstStyle/>
          <a:p>
            <a:r>
              <a:rPr lang="en-GB" dirty="0"/>
              <a:t>Indicadores de logística de salida: Tiempo de entrega</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319801" y="2182587"/>
            <a:ext cx="2520436"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Las entregas tardías nunca son ideales, pero el seguimiento de cada pedido tardío puede ayudar a la organización a comprender las consecuencias de las entregas tardías.</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3301339" y="4335958"/>
            <a:ext cx="8340383" cy="175432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3093345" y="4354432"/>
            <a:ext cx="1212919" cy="173585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3301340" y="2037819"/>
            <a:ext cx="8340383" cy="216230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3093345" y="2037820"/>
            <a:ext cx="1212919" cy="216230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3192019" y="2553355"/>
            <a:ext cx="76246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4226613" y="2076301"/>
            <a:ext cx="7358089" cy="2062103"/>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Después de hacer una evaluación comparativa y tener una idea del tiempo medio de entrega desde su almacén a cualquier lugar, el objetivo sería reducirlo cuando sea posible -ofreciendo servicios de entrega especiales, por ejemplo-, pero lo más importante es precisarlo. Decir que un pedido llegará en 4-5 días laborables es mejor que decir que llegará en 1-5 días laborables. Además, si puede precisar las horas de entrega (entre las 13h y las 15h en lugar de entre las 8h y las 18h), es aún mejor. De este modo, su cliente sabe cuándo debe estar en casa para recoger el paquete, lo que aumenta la tasa de exactitud de su pedido y evita las devoluciones.</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3161485" y="4857478"/>
            <a:ext cx="102392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4229324" y="4388431"/>
            <a:ext cx="7312828" cy="584775"/>
          </a:xfrm>
          <a:prstGeom prst="rect">
            <a:avLst/>
          </a:prstGeom>
          <a:noFill/>
        </p:spPr>
        <p:txBody>
          <a:bodyPr wrap="square" rtlCol="0">
            <a:spAutoFit/>
          </a:bodyPr>
          <a:lstStyle/>
          <a:p>
            <a:r>
              <a:rPr lang="en-GB" sz="1600" dirty="0">
                <a:solidFill>
                  <a:schemeClr val="bg1"/>
                </a:solidFill>
                <a:ea typeface="Lato Light" charset="0"/>
                <a:cs typeface="Lato Light" charset="0"/>
              </a:rPr>
              <a:t>El plazo medio de entrega se mide desde el momento en que se realiza el pedido para ser enviado y el momento en que se entrega al cliente/correo.</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 xmlns:p14="http://schemas.microsoft.com/office/powerpoint/2010/main" xmlns:a16="http://schemas.microsoft.com/office/drawing/2014/main" id="{1BBAAEED-F725-499C-9F08-ACB951F9DD89}"/>
                  </a:ext>
                </a:extLst>
              </p:cNvPr>
              <p:cNvSpPr txBox="1"/>
              <p:nvPr/>
            </p:nvSpPr>
            <p:spPr>
              <a:xfrm>
                <a:off x="4474757" y="5109039"/>
                <a:ext cx="6384761" cy="511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𝐴𝑣𝑒𝑟𝑎𝑔𝑒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𝑂𝑟𝑑𝑒𝑟</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𝐷𝑒𝑙𝑖𝑣𝑒𝑟𝑦</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𝑇𝑖𝑚𝑒</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𝑇𝑜𝑡𝑎𝑙</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𝑛𝑢𝑚𝑏𝑒𝑟</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𝑜𝑓</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𝑑𝑎𝑦𝑠</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𝑑𝑒𝑙𝑖𝑣𝑒𝑟𝑦</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𝑡𝑖𝑚𝑒</m:t>
                          </m:r>
                        </m:num>
                        <m:den>
                          <m:r>
                            <a:rPr lang="en-GB" sz="1600" b="0" i="1" smtClean="0">
                              <a:solidFill>
                                <a:schemeClr val="bg1"/>
                              </a:solidFill>
                              <a:latin typeface="Cambria Math" panose="02040503050406030204" pitchFamily="18" charset="0"/>
                            </a:rPr>
                            <m:t>𝑁𝑢𝑚𝑏𝑒𝑟</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𝑜𝑓</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𝑜𝑟𝑑𝑒𝑟𝑠</m:t>
                          </m:r>
                        </m:den>
                      </m:f>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16" name="Textfeld 15">
                <a:extLst>
                  <a:ext uri="{FF2B5EF4-FFF2-40B4-BE49-F238E27FC236}">
                    <a16:creationId xmlns:a16="http://schemas.microsoft.com/office/drawing/2014/main" id="{1BBAAEED-F725-499C-9F08-ACB951F9DD89}"/>
                  </a:ext>
                </a:extLst>
              </p:cNvPr>
              <p:cNvSpPr txBox="1">
                <a:spLocks noRot="1" noChangeAspect="1" noMove="1" noResize="1" noEditPoints="1" noAdjustHandles="1" noChangeArrowheads="1" noChangeShapeType="1" noTextEdit="1"/>
              </p:cNvSpPr>
              <p:nvPr/>
            </p:nvSpPr>
            <p:spPr>
              <a:xfrm>
                <a:off x="4474757" y="5109039"/>
                <a:ext cx="6384761" cy="511294"/>
              </a:xfrm>
              <a:prstGeom prst="rect">
                <a:avLst/>
              </a:prstGeom>
              <a:blipFill>
                <a:blip r:embed="rId3"/>
                <a:stretch>
                  <a:fillRect l="-596" t="-7317" r="-199" b="-19512"/>
                </a:stretch>
              </a:blipFill>
            </p:spPr>
            <p:txBody>
              <a:bodyPr/>
              <a:lstStyle/>
              <a:p>
                <a:r>
                  <a:rPr lang="en-BA">
                    <a:noFill/>
                  </a:rPr>
                  <a:t> </a:t>
                </a:r>
              </a:p>
            </p:txBody>
          </p:sp>
        </mc:Fallback>
      </mc:AlternateContent>
      <p:pic>
        <p:nvPicPr>
          <p:cNvPr id="17" name="Grafik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C359964-A3F8-4BE3-8F3B-709EF50F5356}"/>
              </a:ext>
            </a:extLst>
          </p:cNvPr>
          <p:cNvPicPr>
            <a:picLocks noChangeAspect="1"/>
          </p:cNvPicPr>
          <p:nvPr/>
        </p:nvPicPr>
        <p:blipFill>
          <a:blip r:embed="rId4"/>
          <a:stretch>
            <a:fillRect/>
          </a:stretch>
        </p:blipFill>
        <p:spPr>
          <a:xfrm>
            <a:off x="9345935" y="186726"/>
            <a:ext cx="2593692" cy="1381141"/>
          </a:xfrm>
          <a:prstGeom prst="rect">
            <a:avLst/>
          </a:prstGeom>
        </p:spPr>
      </p:pic>
    </p:spTree>
    <p:extLst>
      <p:ext uri="{BB962C8B-B14F-4D97-AF65-F5344CB8AC3E}">
        <p14:creationId xmlns:p14="http://schemas.microsoft.com/office/powerpoint/2010/main" val="1922060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371192" y="675348"/>
            <a:ext cx="9087377" cy="697353"/>
          </a:xfrm>
        </p:spPr>
        <p:txBody>
          <a:bodyPr>
            <a:normAutofit fontScale="92500"/>
          </a:bodyPr>
          <a:lstStyle/>
          <a:p>
            <a:r>
              <a:rPr lang="en-GB" dirty="0"/>
              <a:t>Indicadores de logística de salida: Costes de transporte</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188858" y="2037820"/>
            <a:ext cx="3163942"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Dependiendo de su modelo de negocio, los costes globales de transporte pueden tener un gran impacto en el rendimiento general de su empresa. </a:t>
            </a:r>
            <a:r>
              <a:rPr lang="en-GB" sz="2200" dirty="0" err="1">
                <a:solidFill>
                  <a:srgbClr val="44546A"/>
                </a:solidFill>
                <a:latin typeface="+mj-lt"/>
                <a:ea typeface="Open Sans Light" panose="020B0306030504020204" pitchFamily="34" charset="0"/>
                <a:cs typeface="Open Sans Light" panose="020B0306030504020204" pitchFamily="34" charset="0"/>
              </a:rPr>
              <a:t>Analizar los </a:t>
            </a:r>
            <a:r>
              <a:rPr lang="en-GB" sz="2200" dirty="0">
                <a:solidFill>
                  <a:srgbClr val="44546A"/>
                </a:solidFill>
                <a:latin typeface="+mj-lt"/>
                <a:ea typeface="Open Sans Light" panose="020B0306030504020204" pitchFamily="34" charset="0"/>
                <a:cs typeface="Open Sans Light" panose="020B0306030504020204" pitchFamily="34" charset="0"/>
              </a:rPr>
              <a:t>costes individuales de los procesos implicados le muestra dónde encontrar áreas de mejora. </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126820" y="4255406"/>
            <a:ext cx="7514902" cy="208426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09987" y="4255406"/>
            <a:ext cx="978341" cy="208425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49607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97483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126820" y="1950085"/>
            <a:ext cx="7514903" cy="226617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09987" y="1950085"/>
            <a:ext cx="978341" cy="226617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195462" y="2543092"/>
            <a:ext cx="7194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026637" y="2037820"/>
            <a:ext cx="6615086" cy="2062103"/>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El Coste Medio de Transporte calcula el conjunto de los gastos que conlleva la tramitación de un pedido desde el principio hasta el final. Desglosará todos los costes relacionados con este KPI de logística según distintas categorías: la tramitación del pedido, la administración, el transporte del inventario, el almacenamiento y, por último, los costes de transporte reales. También puede calcular los costes de transporte en relación con un producto y ver cuánto cuesta un artículo en comparación con los ingresos que le aporta. El objetivo es reducir los costes de transporte manteniendo una alta calidad de entrega.</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079087" y="4992856"/>
            <a:ext cx="100924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5206080" y="4329764"/>
            <a:ext cx="6435642" cy="1415772"/>
          </a:xfrm>
          <a:prstGeom prst="rect">
            <a:avLst/>
          </a:prstGeom>
          <a:noFill/>
        </p:spPr>
        <p:txBody>
          <a:bodyPr wrap="square" rtlCol="0">
            <a:spAutoFit/>
          </a:bodyPr>
          <a:lstStyle/>
          <a:p>
            <a:r>
              <a:rPr lang="en-GB" sz="1600" dirty="0" err="1">
                <a:solidFill>
                  <a:schemeClr val="bg1"/>
                </a:solidFill>
                <a:ea typeface="Lato Light" charset="0"/>
                <a:cs typeface="Lato Light" charset="0"/>
              </a:rPr>
              <a:t>Analizar </a:t>
            </a:r>
            <a:r>
              <a:rPr lang="en-GB" sz="1600" dirty="0">
                <a:solidFill>
                  <a:schemeClr val="bg1"/>
                </a:solidFill>
                <a:ea typeface="Lato Light" charset="0"/>
                <a:cs typeface="Lato Light" charset="0"/>
              </a:rPr>
              <a:t>los costes de todas las etapas del proceso que intervienen en el transporte, como: </a:t>
            </a:r>
          </a:p>
          <a:p>
            <a:pPr marL="171450" indent="-171450">
              <a:buFont typeface="Arial" panose="020B0604020202020204" pitchFamily="34" charset="0"/>
              <a:buChar char="•"/>
            </a:pPr>
            <a:r>
              <a:rPr lang="en-GB" sz="1400" dirty="0">
                <a:solidFill>
                  <a:schemeClr val="bg1"/>
                </a:solidFill>
                <a:ea typeface="Lato Light" charset="0"/>
                <a:cs typeface="Lato Light" charset="0"/>
              </a:rPr>
              <a:t>Costes de transporte (TC)</a:t>
            </a:r>
          </a:p>
          <a:p>
            <a:pPr marL="171450" indent="-171450">
              <a:buFont typeface="Arial" panose="020B0604020202020204" pitchFamily="34" charset="0"/>
              <a:buChar char="•"/>
            </a:pPr>
            <a:r>
              <a:rPr lang="en-GB" sz="1400" dirty="0">
                <a:solidFill>
                  <a:schemeClr val="bg1"/>
                </a:solidFill>
                <a:ea typeface="Lato Light" charset="0"/>
                <a:cs typeface="Lato Light" charset="0"/>
              </a:rPr>
              <a:t>Costes de almacenamiento (WC)</a:t>
            </a:r>
          </a:p>
          <a:p>
            <a:pPr marL="171450" indent="-171450">
              <a:buFont typeface="Arial" panose="020B0604020202020204" pitchFamily="34" charset="0"/>
              <a:buChar char="•"/>
            </a:pPr>
            <a:r>
              <a:rPr lang="en-GB" sz="1400" dirty="0">
                <a:solidFill>
                  <a:schemeClr val="bg1"/>
                </a:solidFill>
                <a:ea typeface="Lato Light" charset="0"/>
                <a:cs typeface="Lato Light" charset="0"/>
              </a:rPr>
              <a:t>Costes de mantenimiento de las existencias (ICC)</a:t>
            </a:r>
          </a:p>
          <a:p>
            <a:pPr marL="171450" indent="-171450">
              <a:buFont typeface="Arial" panose="020B0604020202020204" pitchFamily="34" charset="0"/>
              <a:buChar char="•"/>
            </a:pPr>
            <a:r>
              <a:rPr lang="en-GB" sz="1400" dirty="0">
                <a:solidFill>
                  <a:schemeClr val="bg1"/>
                </a:solidFill>
                <a:ea typeface="Lato Light" charset="0"/>
                <a:cs typeface="Lato Light" charset="0"/>
              </a:rPr>
              <a:t>Costes administrativos (CA)</a:t>
            </a:r>
          </a:p>
          <a:p>
            <a:pPr marL="171450" indent="-171450">
              <a:buFont typeface="Arial" panose="020B0604020202020204" pitchFamily="34" charset="0"/>
              <a:buChar char="•"/>
            </a:pPr>
            <a:r>
              <a:rPr lang="en-GB" sz="1400" dirty="0">
                <a:solidFill>
                  <a:schemeClr val="bg1"/>
                </a:solidFill>
                <a:ea typeface="Lato Light" charset="0"/>
                <a:cs typeface="Lato Light" charset="0"/>
              </a:rPr>
              <a:t>Costes de procesamiento de pedidos (OPC) </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 xmlns:p14="http://schemas.microsoft.com/office/powerpoint/2010/main" xmlns:a16="http://schemas.microsoft.com/office/drawing/2014/main" id="{1BBAAEED-F725-499C-9F08-ACB951F9DD89}"/>
                  </a:ext>
                </a:extLst>
              </p:cNvPr>
              <p:cNvSpPr txBox="1"/>
              <p:nvPr/>
            </p:nvSpPr>
            <p:spPr>
              <a:xfrm>
                <a:off x="5026637" y="5765107"/>
                <a:ext cx="6215419" cy="5057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𝐴𝑣𝑒𝑟𝑎𝑔𝑒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𝑇𝑟𝑎𝑛𝑠𝑝𝑜𝑟𝑡𝑎𝑡𝑖𝑜𝑛</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𝐶𝑜𝑠𝑡𝑠</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𝑇𝐶</m:t>
                          </m:r>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𝑊𝐶</m:t>
                          </m:r>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𝐼𝐶𝐶</m:t>
                          </m:r>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𝐴𝐶</m:t>
                          </m:r>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𝑂𝑃𝐶</m:t>
                          </m:r>
                        </m:num>
                        <m:den>
                          <m:r>
                            <a:rPr lang="en-GB" sz="1600" b="0" i="1" smtClean="0">
                              <a:solidFill>
                                <a:schemeClr val="bg1"/>
                              </a:solidFill>
                              <a:latin typeface="Cambria Math" panose="02040503050406030204" pitchFamily="18" charset="0"/>
                            </a:rPr>
                            <m:t>𝑁𝑢𝑚𝑏𝑒𝑟</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𝑜𝑓</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𝑂𝑟𝑑𝑒𝑟𝑠</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16" name="Textfeld 15">
                <a:extLst>
                  <a:ext uri="{FF2B5EF4-FFF2-40B4-BE49-F238E27FC236}">
                    <a16:creationId xmlns:a16="http://schemas.microsoft.com/office/drawing/2014/main" id="{1BBAAEED-F725-499C-9F08-ACB951F9DD89}"/>
                  </a:ext>
                </a:extLst>
              </p:cNvPr>
              <p:cNvSpPr txBox="1">
                <a:spLocks noRot="1" noChangeAspect="1" noMove="1" noResize="1" noEditPoints="1" noAdjustHandles="1" noChangeArrowheads="1" noChangeShapeType="1" noTextEdit="1"/>
              </p:cNvSpPr>
              <p:nvPr/>
            </p:nvSpPr>
            <p:spPr>
              <a:xfrm>
                <a:off x="5026637" y="5765107"/>
                <a:ext cx="6215419" cy="505779"/>
              </a:xfrm>
              <a:prstGeom prst="rect">
                <a:avLst/>
              </a:prstGeom>
              <a:blipFill>
                <a:blip r:embed="rId3"/>
                <a:stretch>
                  <a:fillRect l="-816" t="-5000" r="-204" b="-20000"/>
                </a:stretch>
              </a:blipFill>
            </p:spPr>
            <p:txBody>
              <a:bodyPr/>
              <a:lstStyle/>
              <a:p>
                <a:r>
                  <a:rPr lang="en-BA">
                    <a:noFill/>
                  </a:rPr>
                  <a:t> </a:t>
                </a:r>
              </a:p>
            </p:txBody>
          </p:sp>
        </mc:Fallback>
      </mc:AlternateContent>
      <p:pic>
        <p:nvPicPr>
          <p:cNvPr id="17" name="Grafik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1750C56-F91A-4B3E-9AFA-0C6361448970}"/>
              </a:ext>
            </a:extLst>
          </p:cNvPr>
          <p:cNvPicPr>
            <a:picLocks noChangeAspect="1"/>
          </p:cNvPicPr>
          <p:nvPr/>
        </p:nvPicPr>
        <p:blipFill>
          <a:blip r:embed="rId4"/>
          <a:stretch>
            <a:fillRect/>
          </a:stretch>
        </p:blipFill>
        <p:spPr>
          <a:xfrm>
            <a:off x="9432252" y="447215"/>
            <a:ext cx="2166417" cy="1153617"/>
          </a:xfrm>
          <a:prstGeom prst="rect">
            <a:avLst/>
          </a:prstGeom>
        </p:spPr>
      </p:pic>
    </p:spTree>
    <p:extLst>
      <p:ext uri="{BB962C8B-B14F-4D97-AF65-F5344CB8AC3E}">
        <p14:creationId xmlns:p14="http://schemas.microsoft.com/office/powerpoint/2010/main" val="3282152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245639" y="681130"/>
            <a:ext cx="9087377" cy="697353"/>
          </a:xfrm>
        </p:spPr>
        <p:txBody>
          <a:bodyPr>
            <a:normAutofit fontScale="92500"/>
          </a:bodyPr>
          <a:lstStyle/>
          <a:p>
            <a:r>
              <a:rPr lang="en-GB" dirty="0"/>
              <a:t>Indicadores de logística de salida: Costes de almacenamiento</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153479" y="2046319"/>
            <a:ext cx="3370270"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El almacenamiento es la gestión del espacio y del tiempo. Y para muchas empresas, el almacenamiento es una de las principales áreas de negocio. Por lo tanto, es importante medir y revisar los costes implicados de forma regular para mejorar las operaciones y evaluar el éxito de las medidas de mejora.</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908884" y="4267670"/>
            <a:ext cx="6732838" cy="206210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09987" y="4267670"/>
            <a:ext cx="2365835" cy="206210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908885" y="2037820"/>
            <a:ext cx="6732838" cy="216416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09987" y="2037820"/>
            <a:ext cx="2365835" cy="216416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253460" y="2785698"/>
            <a:ext cx="15463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6349486" y="2031752"/>
            <a:ext cx="5409988" cy="2062103"/>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Los costes de almacenamiento se refieren al dinero asignado a las mercancías que se trasladan dentro o fuera del almacén. Estos gastos cubren los costes de equipamiento y energía como el pedido, el almacenamiento y la carga de la mercancía, así como los costes más humanos como la </a:t>
            </a:r>
            <a:r>
              <a:rPr lang="en-GB" sz="1600" dirty="0" err="1">
                <a:solidFill>
                  <a:schemeClr val="bg1"/>
                </a:solidFill>
                <a:latin typeface="+mj-lt"/>
                <a:ea typeface="Lato Light" charset="0"/>
                <a:cs typeface="Lato Light" charset="0"/>
              </a:rPr>
              <a:t>mano de obra</a:t>
            </a:r>
            <a:r>
              <a:rPr lang="en-GB" sz="1600" dirty="0">
                <a:solidFill>
                  <a:schemeClr val="bg1"/>
                </a:solidFill>
                <a:latin typeface="+mj-lt"/>
                <a:ea typeface="Lato Light" charset="0"/>
                <a:cs typeface="Lato Light" charset="0"/>
              </a:rPr>
              <a:t>, el envío o la entrega. Los costes de almacenamiento son un componente de otro KPI logístico, los costes totales de transporte. Medirlos no es una tarea fácil, pero una vez hecho facilitará su gestión global y añadirá mucho valor.</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253460" y="5113051"/>
            <a:ext cx="19181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0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6487137" y="4267671"/>
            <a:ext cx="5143270" cy="2062103"/>
          </a:xfrm>
          <a:prstGeom prst="rect">
            <a:avLst/>
          </a:prstGeom>
          <a:noFill/>
        </p:spPr>
        <p:txBody>
          <a:bodyPr wrap="square" rtlCol="0">
            <a:spAutoFit/>
          </a:bodyPr>
          <a:lstStyle/>
          <a:p>
            <a:r>
              <a:rPr lang="en-GB" sz="1600" dirty="0" err="1">
                <a:solidFill>
                  <a:schemeClr val="bg1"/>
                </a:solidFill>
                <a:ea typeface="Lato Light" charset="0"/>
                <a:cs typeface="Lato Light" charset="0"/>
              </a:rPr>
              <a:t>Analizar </a:t>
            </a:r>
            <a:r>
              <a:rPr lang="en-GB" sz="1600" dirty="0">
                <a:solidFill>
                  <a:schemeClr val="bg1"/>
                </a:solidFill>
                <a:ea typeface="Lato Light" charset="0"/>
                <a:cs typeface="Lato Light" charset="0"/>
              </a:rPr>
              <a:t>los costes de todos los pasos del proceso que intervienen en el almacenamiento y compararlos en % de los costes totales de almacenamiento para encontrar áreas de mejora:</a:t>
            </a:r>
          </a:p>
          <a:p>
            <a:pPr marL="171450" indent="-171450">
              <a:buFont typeface="Arial" panose="020B0604020202020204" pitchFamily="34" charset="0"/>
              <a:buChar char="•"/>
            </a:pPr>
            <a:r>
              <a:rPr lang="en-GB" sz="1600" dirty="0">
                <a:solidFill>
                  <a:schemeClr val="bg1"/>
                </a:solidFill>
                <a:ea typeface="Lato Light" charset="0"/>
                <a:cs typeface="Lato Light" charset="0"/>
              </a:rPr>
              <a:t>Preparación de pedidos</a:t>
            </a:r>
          </a:p>
          <a:p>
            <a:pPr marL="171450" indent="-171450">
              <a:buFont typeface="Arial" panose="020B0604020202020204" pitchFamily="34" charset="0"/>
              <a:buChar char="•"/>
            </a:pPr>
            <a:r>
              <a:rPr lang="en-GB" sz="1600" dirty="0">
                <a:solidFill>
                  <a:schemeClr val="bg1"/>
                </a:solidFill>
                <a:ea typeface="Lato Light" charset="0"/>
                <a:cs typeface="Lato Light" charset="0"/>
              </a:rPr>
              <a:t>Almacenamiento</a:t>
            </a:r>
          </a:p>
          <a:p>
            <a:pPr marL="171450" indent="-171450">
              <a:buFont typeface="Arial" panose="020B0604020202020204" pitchFamily="34" charset="0"/>
              <a:buChar char="•"/>
            </a:pPr>
            <a:r>
              <a:rPr lang="en-GB" sz="1600" dirty="0">
                <a:solidFill>
                  <a:schemeClr val="bg1"/>
                </a:solidFill>
                <a:ea typeface="Lato Light" charset="0"/>
                <a:cs typeface="Lato Light" charset="0"/>
              </a:rPr>
              <a:t>Envío</a:t>
            </a:r>
          </a:p>
          <a:p>
            <a:pPr marL="171450" indent="-171450">
              <a:buFont typeface="Arial" panose="020B0604020202020204" pitchFamily="34" charset="0"/>
              <a:buChar char="•"/>
            </a:pPr>
            <a:r>
              <a:rPr lang="en-GB" sz="1600" dirty="0">
                <a:solidFill>
                  <a:schemeClr val="bg1"/>
                </a:solidFill>
                <a:ea typeface="Lato Light" charset="0"/>
                <a:cs typeface="Lato Light" charset="0"/>
              </a:rPr>
              <a:t>Recepción de</a:t>
            </a:r>
          </a:p>
          <a:p>
            <a:pPr marL="171450" indent="-171450">
              <a:buFont typeface="Arial" panose="020B0604020202020204" pitchFamily="34" charset="0"/>
              <a:buChar char="•"/>
            </a:pPr>
            <a:r>
              <a:rPr lang="en-GB" sz="1600" dirty="0">
                <a:solidFill>
                  <a:schemeClr val="bg1"/>
                </a:solidFill>
                <a:ea typeface="Lato Light" charset="0"/>
                <a:cs typeface="Lato Light" charset="0"/>
              </a:rPr>
              <a:t>Otros</a:t>
            </a:r>
          </a:p>
        </p:txBody>
      </p:sp>
      <p:pic>
        <p:nvPicPr>
          <p:cNvPr id="17" name="Grafik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34B08D2-EF29-433F-A0C5-2206A31A0C3B}"/>
              </a:ext>
            </a:extLst>
          </p:cNvPr>
          <p:cNvPicPr>
            <a:picLocks noChangeAspect="1"/>
          </p:cNvPicPr>
          <p:nvPr/>
        </p:nvPicPr>
        <p:blipFill>
          <a:blip r:embed="rId3"/>
          <a:stretch>
            <a:fillRect/>
          </a:stretch>
        </p:blipFill>
        <p:spPr>
          <a:xfrm>
            <a:off x="9393261" y="284308"/>
            <a:ext cx="2166417" cy="1153617"/>
          </a:xfrm>
          <a:prstGeom prst="rect">
            <a:avLst/>
          </a:prstGeom>
        </p:spPr>
      </p:pic>
    </p:spTree>
    <p:extLst>
      <p:ext uri="{BB962C8B-B14F-4D97-AF65-F5344CB8AC3E}">
        <p14:creationId xmlns:p14="http://schemas.microsoft.com/office/powerpoint/2010/main" val="31249406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749215" y="638067"/>
            <a:ext cx="9087377" cy="697353"/>
          </a:xfrm>
        </p:spPr>
        <p:txBody>
          <a:bodyPr>
            <a:normAutofit/>
          </a:bodyPr>
          <a:lstStyle/>
          <a:p>
            <a:r>
              <a:rPr lang="en-GB" dirty="0"/>
              <a:t>Indicadores de logística de salida: Envíos</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550278" y="2130616"/>
            <a:ext cx="2846065"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El envío no es sólo una cuestión de despachar mercancías y paquetes en camiones o barcos. Los envíos son el escaparate de su almacén; su calidad y la exactitud a la orden primaria demostrarán también la calidad de su servicio. </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908884" y="3889110"/>
            <a:ext cx="6732838" cy="220117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09987" y="3889110"/>
            <a:ext cx="1986013" cy="220117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908885" y="2037820"/>
            <a:ext cx="6732838" cy="175432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09988" y="2037820"/>
            <a:ext cx="1840512" cy="175432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237882" y="2630747"/>
            <a:ext cx="153881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000" b="1" spc="113" dirty="0">
                <a:solidFill>
                  <a:schemeClr val="bg1"/>
                </a:solidFill>
                <a:latin typeface="+mj-lt"/>
                <a:ea typeface="Roboto" charset="0"/>
                <a:cs typeface="Roboto" charset="0"/>
                <a:sym typeface="Bebas Neue" charset="0"/>
              </a:rPr>
              <a:t>¿Qué es lo que </a:t>
            </a:r>
          </a:p>
          <a:p>
            <a:pPr algn="ctr"/>
            <a:r>
              <a:rPr lang="en-GB" sz="2000" b="1" spc="113" dirty="0">
                <a:solidFill>
                  <a:schemeClr val="bg1"/>
                </a:solidFill>
                <a:latin typeface="+mj-lt"/>
                <a:ea typeface="Roboto" charset="0"/>
                <a:cs typeface="Roboto" charset="0"/>
                <a:sym typeface="Bebas Neue" charset="0"/>
              </a:rPr>
              <a:t>te lo digo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6020054" y="2346685"/>
            <a:ext cx="5165900" cy="1015663"/>
          </a:xfrm>
          <a:prstGeom prst="rect">
            <a:avLst/>
          </a:prstGeom>
          <a:noFill/>
        </p:spPr>
        <p:txBody>
          <a:bodyPr wrap="square" rtlCol="0">
            <a:spAutoFit/>
          </a:bodyPr>
          <a:lstStyle/>
          <a:p>
            <a:r>
              <a:rPr lang="en-GB" sz="2000" dirty="0">
                <a:solidFill>
                  <a:schemeClr val="bg1"/>
                </a:solidFill>
                <a:latin typeface="+mj-lt"/>
                <a:ea typeface="Lato Light" charset="0"/>
                <a:cs typeface="Lato Light" charset="0"/>
              </a:rPr>
              <a:t>El análisis del número de envíos a lo largo del tiempo o por destinos o clientes le proporciona información importante sobre las tendencias.</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3977525" y="4581740"/>
            <a:ext cx="18405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6107315" y="4127886"/>
            <a:ext cx="5143270" cy="1877437"/>
          </a:xfrm>
          <a:prstGeom prst="rect">
            <a:avLst/>
          </a:prstGeom>
          <a:noFill/>
        </p:spPr>
        <p:txBody>
          <a:bodyPr wrap="square" rtlCol="0">
            <a:spAutoFit/>
          </a:bodyPr>
          <a:lstStyle/>
          <a:p>
            <a:r>
              <a:rPr lang="en-GB" sz="2000" dirty="0">
                <a:solidFill>
                  <a:schemeClr val="bg1"/>
                </a:solidFill>
                <a:latin typeface="+mj-lt"/>
                <a:ea typeface="Lato Light" charset="0"/>
                <a:cs typeface="Lato Light" charset="0"/>
              </a:rPr>
              <a:t>Seguimiento del número de envíos, por ejemplo, por:</a:t>
            </a:r>
          </a:p>
          <a:p>
            <a:pPr marL="171450" indent="-171450">
              <a:buFont typeface="Arial" panose="020B0604020202020204" pitchFamily="34" charset="0"/>
              <a:buChar char="•"/>
            </a:pPr>
            <a:r>
              <a:rPr lang="en-GB" sz="2000" dirty="0">
                <a:solidFill>
                  <a:schemeClr val="bg1"/>
                </a:solidFill>
                <a:latin typeface="+mj-lt"/>
                <a:ea typeface="Lato Light" charset="0"/>
                <a:cs typeface="Lato Light" charset="0"/>
              </a:rPr>
              <a:t>País</a:t>
            </a:r>
          </a:p>
          <a:p>
            <a:pPr marL="171450" indent="-171450">
              <a:buFont typeface="Arial" panose="020B0604020202020204" pitchFamily="34" charset="0"/>
              <a:buChar char="•"/>
            </a:pPr>
            <a:r>
              <a:rPr lang="en-GB" sz="2000" dirty="0">
                <a:solidFill>
                  <a:schemeClr val="bg1"/>
                </a:solidFill>
                <a:latin typeface="+mj-lt"/>
                <a:ea typeface="Lato Light" charset="0"/>
                <a:cs typeface="Lato Light" charset="0"/>
              </a:rPr>
              <a:t>Cliente</a:t>
            </a:r>
          </a:p>
          <a:p>
            <a:pPr marL="171450" indent="-171450">
              <a:buFont typeface="Arial" panose="020B0604020202020204" pitchFamily="34" charset="0"/>
              <a:buChar char="•"/>
            </a:pPr>
            <a:r>
              <a:rPr lang="en-GB" sz="2000" dirty="0">
                <a:solidFill>
                  <a:schemeClr val="bg1"/>
                </a:solidFill>
                <a:latin typeface="+mj-lt"/>
                <a:ea typeface="Lato Light" charset="0"/>
                <a:cs typeface="Lato Light" charset="0"/>
              </a:rPr>
              <a:t>Años</a:t>
            </a:r>
          </a:p>
          <a:p>
            <a:pPr marL="171450" indent="-171450">
              <a:buFont typeface="Arial" panose="020B0604020202020204" pitchFamily="34" charset="0"/>
              <a:buChar char="•"/>
            </a:pPr>
            <a:r>
              <a:rPr lang="en-GB" sz="2000" dirty="0">
                <a:solidFill>
                  <a:schemeClr val="bg1"/>
                </a:solidFill>
                <a:latin typeface="+mj-lt"/>
                <a:ea typeface="Lato Light" charset="0"/>
                <a:cs typeface="Lato Light" charset="0"/>
              </a:rPr>
              <a:t>Meses</a:t>
            </a:r>
          </a:p>
          <a:p>
            <a:pPr marL="171450" indent="-171450">
              <a:buFont typeface="Arial" panose="020B0604020202020204" pitchFamily="34" charset="0"/>
              <a:buChar char="•"/>
            </a:pPr>
            <a:endParaRPr lang="en-GB" sz="1600" dirty="0">
              <a:solidFill>
                <a:schemeClr val="bg1"/>
              </a:solidFill>
              <a:ea typeface="Lato Light" charset="0"/>
              <a:cs typeface="Lato Light" charset="0"/>
            </a:endParaRPr>
          </a:p>
        </p:txBody>
      </p:sp>
      <p:pic>
        <p:nvPicPr>
          <p:cNvPr id="16" name="Grafik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76EEF10-5B61-41FE-8895-B3C14BAD6B11}"/>
              </a:ext>
            </a:extLst>
          </p:cNvPr>
          <p:cNvPicPr>
            <a:picLocks noChangeAspect="1"/>
          </p:cNvPicPr>
          <p:nvPr/>
        </p:nvPicPr>
        <p:blipFill>
          <a:blip r:embed="rId3"/>
          <a:stretch>
            <a:fillRect/>
          </a:stretch>
        </p:blipFill>
        <p:spPr>
          <a:xfrm>
            <a:off x="9405880" y="286835"/>
            <a:ext cx="2166417" cy="1153617"/>
          </a:xfrm>
          <a:prstGeom prst="rect">
            <a:avLst/>
          </a:prstGeom>
        </p:spPr>
      </p:pic>
    </p:spTree>
    <p:extLst>
      <p:ext uri="{BB962C8B-B14F-4D97-AF65-F5344CB8AC3E}">
        <p14:creationId xmlns:p14="http://schemas.microsoft.com/office/powerpoint/2010/main" val="1234545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477920" y="634898"/>
            <a:ext cx="9087377" cy="697353"/>
          </a:xfrm>
        </p:spPr>
        <p:txBody>
          <a:bodyPr>
            <a:normAutofit fontScale="92500"/>
          </a:bodyPr>
          <a:lstStyle/>
          <a:p>
            <a:r>
              <a:rPr lang="en-GB" dirty="0"/>
              <a:t>Indicadores de logística de salida: Exactitud del inventario</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193494" y="2006814"/>
            <a:ext cx="3570514" cy="408347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La exactitud del inventario es una de esas métricas logísticas que pueden hacer o deshacer su almacén. De hecho, tener un registro de todas sus mercancías en su base de datos que no coincida con el inventario físico real puede perjudicar considerablemente a su negocio. Si su inventario es inexacto, eso puede dar lugar a pedidos pendientes inesperados, pero también a clientes insatisfechos y, en general, a mayores costes globales. </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809506" y="3616440"/>
            <a:ext cx="7105348" cy="272993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383120" y="3616439"/>
            <a:ext cx="1449186" cy="272993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299769"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299769"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499642" y="2037820"/>
            <a:ext cx="7415213" cy="155988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383119" y="2037820"/>
            <a:ext cx="1449185" cy="155988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299769"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499642" y="2686804"/>
            <a:ext cx="10248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735969" y="2036575"/>
            <a:ext cx="6178886" cy="1477328"/>
          </a:xfrm>
          <a:prstGeom prst="rect">
            <a:avLst/>
          </a:prstGeom>
          <a:noFill/>
        </p:spPr>
        <p:txBody>
          <a:bodyPr wrap="square" rtlCol="0">
            <a:spAutoFit/>
          </a:bodyPr>
          <a:lstStyle/>
          <a:p>
            <a:r>
              <a:rPr lang="en-GB" dirty="0">
                <a:solidFill>
                  <a:schemeClr val="bg1"/>
                </a:solidFill>
                <a:latin typeface="+mj-lt"/>
                <a:ea typeface="Lato Light" charset="0"/>
                <a:cs typeface="Lato Light" charset="0"/>
              </a:rPr>
              <a:t>Un inventario regular que compruebe las discrepancias existentes con su registro de inventario electrónico garantiza que las prácticas contables están en orden y que su negocio es fiable, evitando pesadillas de inventario fantasma. Este ratio también le ayudará a detectar problemas relacionados con la recepción, el envío o la contabilidad.</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499642" y="4675790"/>
            <a:ext cx="9438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5643676" y="3607662"/>
            <a:ext cx="6354830" cy="2708434"/>
          </a:xfrm>
          <a:prstGeom prst="rect">
            <a:avLst/>
          </a:prstGeom>
          <a:noFill/>
        </p:spPr>
        <p:txBody>
          <a:bodyPr wrap="square" rtlCol="0">
            <a:spAutoFit/>
          </a:bodyPr>
          <a:lstStyle/>
          <a:p>
            <a:r>
              <a:rPr lang="en-GB" sz="1700" dirty="0">
                <a:solidFill>
                  <a:schemeClr val="bg1"/>
                </a:solidFill>
                <a:ea typeface="Lato Light" charset="0"/>
                <a:cs typeface="Lato Light" charset="0"/>
              </a:rPr>
              <a:t>La exactitud del inventario suele indicarse en forma de porcentaje, como "tenemos un 95% de exactitud en el inventario". Mucha gente podría pensar que esto significa que el 95% de los registros de los saldos disponibles son correctos. Pero para que sea una verdadera medida de exactitud, la empresa necesita que cuatro factores sean correctos:</a:t>
            </a:r>
          </a:p>
          <a:p>
            <a:pPr marL="171450" indent="-171450">
              <a:buFont typeface="Arial" panose="020B0604020202020204" pitchFamily="34" charset="0"/>
              <a:buChar char="•"/>
            </a:pPr>
            <a:r>
              <a:rPr lang="en-GB" sz="1700" dirty="0">
                <a:solidFill>
                  <a:schemeClr val="bg1"/>
                </a:solidFill>
                <a:ea typeface="Lato Light" charset="0"/>
                <a:cs typeface="Lato Light" charset="0"/>
              </a:rPr>
              <a:t>Los totales de los saldos disponibles deben ser exactos</a:t>
            </a:r>
          </a:p>
          <a:p>
            <a:pPr marL="171450" indent="-171450">
              <a:buFont typeface="Arial" panose="020B0604020202020204" pitchFamily="34" charset="0"/>
              <a:buChar char="•"/>
            </a:pPr>
            <a:r>
              <a:rPr lang="en-GB" sz="1700" dirty="0">
                <a:solidFill>
                  <a:schemeClr val="bg1"/>
                </a:solidFill>
                <a:ea typeface="Lato Light" charset="0"/>
                <a:cs typeface="Lato Light" charset="0"/>
              </a:rPr>
              <a:t>Las ubicaciones y los recuentos de ubicaciones deben ser correctos</a:t>
            </a:r>
          </a:p>
          <a:p>
            <a:pPr marL="171450" indent="-171450">
              <a:buFont typeface="Arial" panose="020B0604020202020204" pitchFamily="34" charset="0"/>
              <a:buChar char="•"/>
            </a:pPr>
            <a:r>
              <a:rPr lang="en-GB" sz="1700" dirty="0">
                <a:solidFill>
                  <a:schemeClr val="bg1"/>
                </a:solidFill>
                <a:ea typeface="Lato Light" charset="0"/>
                <a:cs typeface="Lato Light" charset="0"/>
              </a:rPr>
              <a:t>Las etiquetas y la identificación del artículo o del contenedor deben estar presentes</a:t>
            </a:r>
          </a:p>
          <a:p>
            <a:pPr marL="171450" indent="-171450">
              <a:buFont typeface="Arial" panose="020B0604020202020204" pitchFamily="34" charset="0"/>
              <a:buChar char="•"/>
            </a:pPr>
            <a:r>
              <a:rPr lang="en-GB" sz="1700" dirty="0">
                <a:solidFill>
                  <a:schemeClr val="bg1"/>
                </a:solidFill>
                <a:ea typeface="Lato Light" charset="0"/>
                <a:cs typeface="Lato Light" charset="0"/>
              </a:rPr>
              <a:t>Si la empresa utiliza el seguimiento del número de serie o de lote, el registro del inventario también debe identificar correctamente los números de lote o de serie disponibles por ubicación</a:t>
            </a:r>
          </a:p>
        </p:txBody>
      </p:sp>
      <p:pic>
        <p:nvPicPr>
          <p:cNvPr id="16" name="Grafik 1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6CCE9038-02A8-4764-B1DE-BA3C282C5025}"/>
              </a:ext>
            </a:extLst>
          </p:cNvPr>
          <p:cNvPicPr>
            <a:picLocks noChangeAspect="1"/>
          </p:cNvPicPr>
          <p:nvPr/>
        </p:nvPicPr>
        <p:blipFill>
          <a:blip r:embed="rId3"/>
          <a:stretch>
            <a:fillRect/>
          </a:stretch>
        </p:blipFill>
        <p:spPr>
          <a:xfrm>
            <a:off x="9367707" y="258913"/>
            <a:ext cx="2166417" cy="1153617"/>
          </a:xfrm>
          <a:prstGeom prst="rect">
            <a:avLst/>
          </a:prstGeom>
        </p:spPr>
      </p:pic>
    </p:spTree>
    <p:extLst>
      <p:ext uri="{BB962C8B-B14F-4D97-AF65-F5344CB8AC3E}">
        <p14:creationId xmlns:p14="http://schemas.microsoft.com/office/powerpoint/2010/main" val="708916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197734" y="633519"/>
            <a:ext cx="9087377" cy="697353"/>
          </a:xfrm>
        </p:spPr>
        <p:txBody>
          <a:bodyPr>
            <a:normAutofit fontScale="77500" lnSpcReduction="20000"/>
          </a:bodyPr>
          <a:lstStyle/>
          <a:p>
            <a:r>
              <a:rPr lang="en-GB" dirty="0"/>
              <a:t>Fuentes de información en la empresa: Marketing y Ventas</a:t>
            </a:r>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104882" y="2107091"/>
            <a:ext cx="3422089"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Dado que el departamento de marketing y ventas de la empresa tiene el oído puesto directamente en el cliente, trataremos intensamente esta área más adelante en este curso.</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Aquí le daremos un breve resumen sobre las métricas relacionadas con los clientes que vale la pena evaluar.</a:t>
            </a:r>
          </a:p>
        </p:txBody>
      </p:sp>
      <p:pic>
        <p:nvPicPr>
          <p:cNvPr id="3" name="Grafik 2">
            <a:extLst>
              <a:ext uri="{FF2B5EF4-FFF2-40B4-BE49-F238E27FC236}">
                <a16:creationId xmlns="" xmlns:p14="http://schemas.microsoft.com/office/powerpoint/2010/main" xmlns:a16="http://schemas.microsoft.com/office/drawing/2014/main" id="{41B53839-46D5-4832-888E-FC357E817B0D}"/>
              </a:ext>
            </a:extLst>
          </p:cNvPr>
          <p:cNvPicPr>
            <a:picLocks noChangeAspect="1"/>
          </p:cNvPicPr>
          <p:nvPr/>
        </p:nvPicPr>
        <p:blipFill>
          <a:blip r:embed="rId3"/>
          <a:stretch>
            <a:fillRect/>
          </a:stretch>
        </p:blipFill>
        <p:spPr>
          <a:xfrm>
            <a:off x="9285111" y="381241"/>
            <a:ext cx="2166418" cy="1153618"/>
          </a:xfrm>
          <a:prstGeom prst="rect">
            <a:avLst/>
          </a:prstGeom>
        </p:spPr>
      </p:pic>
      <p:sp>
        <p:nvSpPr>
          <p:cNvPr id="6" name="Striped Right Arrow 6">
            <a:extLst>
              <a:ext uri="{FF2B5EF4-FFF2-40B4-BE49-F238E27FC236}">
                <a16:creationId xmlns="" xmlns:p14="http://schemas.microsoft.com/office/powerpoint/2010/main" xmlns:a16="http://schemas.microsoft.com/office/drawing/2014/main" id="{2FBB56ED-999D-4CE2-861A-60E04BFD70B5}"/>
              </a:ext>
            </a:extLst>
          </p:cNvPr>
          <p:cNvSpPr/>
          <p:nvPr/>
        </p:nvSpPr>
        <p:spPr>
          <a:xfrm>
            <a:off x="4500749" y="2208778"/>
            <a:ext cx="2044392"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7" name="TextBox 7">
            <a:extLst>
              <a:ext uri="{FF2B5EF4-FFF2-40B4-BE49-F238E27FC236}">
                <a16:creationId xmlns="" xmlns:p14="http://schemas.microsoft.com/office/powerpoint/2010/main" xmlns:a16="http://schemas.microsoft.com/office/drawing/2014/main" id="{E751F435-2A5D-46EB-83A2-26E34811CAEB}"/>
              </a:ext>
            </a:extLst>
          </p:cNvPr>
          <p:cNvSpPr txBox="1"/>
          <p:nvPr/>
        </p:nvSpPr>
        <p:spPr>
          <a:xfrm>
            <a:off x="4829275" y="2178091"/>
            <a:ext cx="1389874"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Costes por</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Adquisición</a:t>
            </a:r>
          </a:p>
        </p:txBody>
      </p:sp>
      <p:sp>
        <p:nvSpPr>
          <p:cNvPr id="8" name="Rectangle 8">
            <a:extLst>
              <a:ext uri="{FF2B5EF4-FFF2-40B4-BE49-F238E27FC236}">
                <a16:creationId xmlns="" xmlns:p14="http://schemas.microsoft.com/office/powerpoint/2010/main" xmlns:a16="http://schemas.microsoft.com/office/drawing/2014/main" id="{66E7FAB0-E771-4CA5-BA0F-B2467B831CFE}"/>
              </a:ext>
            </a:extLst>
          </p:cNvPr>
          <p:cNvSpPr/>
          <p:nvPr/>
        </p:nvSpPr>
        <p:spPr>
          <a:xfrm>
            <a:off x="6676872" y="2208778"/>
            <a:ext cx="4901569"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9" name="Subtitle 2">
            <a:extLst>
              <a:ext uri="{FF2B5EF4-FFF2-40B4-BE49-F238E27FC236}">
                <a16:creationId xmlns="" xmlns:p14="http://schemas.microsoft.com/office/powerpoint/2010/main" xmlns:a16="http://schemas.microsoft.com/office/drawing/2014/main" id="{5E28AA85-F951-4638-B9BE-3A2B0A1D62A2}"/>
              </a:ext>
            </a:extLst>
          </p:cNvPr>
          <p:cNvSpPr txBox="1">
            <a:spLocks/>
          </p:cNvSpPr>
          <p:nvPr/>
        </p:nvSpPr>
        <p:spPr>
          <a:xfrm>
            <a:off x="6740471" y="2384656"/>
            <a:ext cx="4781851"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¿Son viables sus costes de adquisición de clientes?</a:t>
            </a:r>
          </a:p>
        </p:txBody>
      </p:sp>
      <p:sp>
        <p:nvSpPr>
          <p:cNvPr id="10" name="Striped Right Arrow 35">
            <a:extLst>
              <a:ext uri="{FF2B5EF4-FFF2-40B4-BE49-F238E27FC236}">
                <a16:creationId xmlns="" xmlns:p14="http://schemas.microsoft.com/office/powerpoint/2010/main" xmlns:a16="http://schemas.microsoft.com/office/drawing/2014/main" id="{BA64E58A-2D07-4A88-9772-CC4BD31C7180}"/>
              </a:ext>
            </a:extLst>
          </p:cNvPr>
          <p:cNvSpPr/>
          <p:nvPr/>
        </p:nvSpPr>
        <p:spPr>
          <a:xfrm>
            <a:off x="4500749" y="2786536"/>
            <a:ext cx="2044392"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1" name="TextBox 36">
            <a:extLst>
              <a:ext uri="{FF2B5EF4-FFF2-40B4-BE49-F238E27FC236}">
                <a16:creationId xmlns="" xmlns:p14="http://schemas.microsoft.com/office/powerpoint/2010/main" xmlns:a16="http://schemas.microsoft.com/office/drawing/2014/main" id="{C779F4D9-3447-41F0-BBE5-0A8FC8C8BD58}"/>
              </a:ext>
            </a:extLst>
          </p:cNvPr>
          <p:cNvSpPr txBox="1"/>
          <p:nvPr/>
        </p:nvSpPr>
        <p:spPr>
          <a:xfrm>
            <a:off x="4698245" y="2862889"/>
            <a:ext cx="1647448"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Coste por cliente potencial</a:t>
            </a:r>
          </a:p>
        </p:txBody>
      </p:sp>
      <p:sp>
        <p:nvSpPr>
          <p:cNvPr id="12" name="Rectangle 37">
            <a:extLst>
              <a:ext uri="{FF2B5EF4-FFF2-40B4-BE49-F238E27FC236}">
                <a16:creationId xmlns="" xmlns:p14="http://schemas.microsoft.com/office/powerpoint/2010/main" xmlns:a16="http://schemas.microsoft.com/office/drawing/2014/main" id="{880FE6B4-C10B-4452-8EBE-BCC1369F8FAF}"/>
              </a:ext>
            </a:extLst>
          </p:cNvPr>
          <p:cNvSpPr/>
          <p:nvPr/>
        </p:nvSpPr>
        <p:spPr>
          <a:xfrm>
            <a:off x="6676872" y="2786535"/>
            <a:ext cx="4901569"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13" name="Subtitle 2">
            <a:extLst>
              <a:ext uri="{FF2B5EF4-FFF2-40B4-BE49-F238E27FC236}">
                <a16:creationId xmlns="" xmlns:p14="http://schemas.microsoft.com/office/powerpoint/2010/main" xmlns:a16="http://schemas.microsoft.com/office/drawing/2014/main" id="{A46EF73C-49E9-4203-8690-E1DC931F0D41}"/>
              </a:ext>
            </a:extLst>
          </p:cNvPr>
          <p:cNvSpPr txBox="1">
            <a:spLocks/>
          </p:cNvSpPr>
          <p:nvPr/>
        </p:nvSpPr>
        <p:spPr>
          <a:xfrm>
            <a:off x="6735145" y="2961685"/>
            <a:ext cx="4781851"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¿Cuánto debe gastar por cliente potencial?</a:t>
            </a:r>
          </a:p>
        </p:txBody>
      </p:sp>
      <p:sp>
        <p:nvSpPr>
          <p:cNvPr id="18" name="Striped Right Arrow 92">
            <a:extLst>
              <a:ext uri="{FF2B5EF4-FFF2-40B4-BE49-F238E27FC236}">
                <a16:creationId xmlns="" xmlns:p14="http://schemas.microsoft.com/office/powerpoint/2010/main" xmlns:a16="http://schemas.microsoft.com/office/drawing/2014/main" id="{A3ABAE14-487C-4C37-BFBC-5E8896ED89F0}"/>
              </a:ext>
            </a:extLst>
          </p:cNvPr>
          <p:cNvSpPr/>
          <p:nvPr/>
        </p:nvSpPr>
        <p:spPr>
          <a:xfrm>
            <a:off x="4500749" y="3847200"/>
            <a:ext cx="2044392"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9" name="TextBox 93">
            <a:extLst>
              <a:ext uri="{FF2B5EF4-FFF2-40B4-BE49-F238E27FC236}">
                <a16:creationId xmlns="" xmlns:p14="http://schemas.microsoft.com/office/powerpoint/2010/main" xmlns:a16="http://schemas.microsoft.com/office/drawing/2014/main" id="{2DC3CDDF-5998-4648-B1EF-9E348DF58613}"/>
              </a:ext>
            </a:extLst>
          </p:cNvPr>
          <p:cNvSpPr txBox="1"/>
          <p:nvPr/>
        </p:nvSpPr>
        <p:spPr>
          <a:xfrm>
            <a:off x="4296278" y="3787773"/>
            <a:ext cx="2368676"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Rendimiento de la comercialización</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Inversiones</a:t>
            </a:r>
          </a:p>
        </p:txBody>
      </p:sp>
      <p:sp>
        <p:nvSpPr>
          <p:cNvPr id="20" name="Rectangle 94">
            <a:extLst>
              <a:ext uri="{FF2B5EF4-FFF2-40B4-BE49-F238E27FC236}">
                <a16:creationId xmlns="" xmlns:p14="http://schemas.microsoft.com/office/powerpoint/2010/main" xmlns:a16="http://schemas.microsoft.com/office/drawing/2014/main" id="{8EBFC75B-5FAA-49E1-AAA2-EDCD7E963552}"/>
              </a:ext>
            </a:extLst>
          </p:cNvPr>
          <p:cNvSpPr/>
          <p:nvPr/>
        </p:nvSpPr>
        <p:spPr>
          <a:xfrm>
            <a:off x="6676872" y="3847200"/>
            <a:ext cx="4901569"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1" name="Subtitle 2">
            <a:extLst>
              <a:ext uri="{FF2B5EF4-FFF2-40B4-BE49-F238E27FC236}">
                <a16:creationId xmlns="" xmlns:p14="http://schemas.microsoft.com/office/powerpoint/2010/main" xmlns:a16="http://schemas.microsoft.com/office/drawing/2014/main" id="{AB867D72-7E5A-4B6F-9385-AC4BEF8ABF6A}"/>
              </a:ext>
            </a:extLst>
          </p:cNvPr>
          <p:cNvSpPr txBox="1">
            <a:spLocks/>
          </p:cNvSpPr>
          <p:nvPr/>
        </p:nvSpPr>
        <p:spPr>
          <a:xfrm>
            <a:off x="6757440" y="4001086"/>
            <a:ext cx="4781851"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¿Cómo de eficiente es su presupuesto de marketing?</a:t>
            </a:r>
          </a:p>
        </p:txBody>
      </p:sp>
      <p:sp>
        <p:nvSpPr>
          <p:cNvPr id="22" name="Striped Right Arrow 81">
            <a:extLst>
              <a:ext uri="{FF2B5EF4-FFF2-40B4-BE49-F238E27FC236}">
                <a16:creationId xmlns="" xmlns:p14="http://schemas.microsoft.com/office/powerpoint/2010/main" xmlns:a16="http://schemas.microsoft.com/office/drawing/2014/main" id="{510D3D55-6340-485F-BC34-D8035E5ED906}"/>
              </a:ext>
            </a:extLst>
          </p:cNvPr>
          <p:cNvSpPr/>
          <p:nvPr/>
        </p:nvSpPr>
        <p:spPr>
          <a:xfrm>
            <a:off x="4500749" y="3357856"/>
            <a:ext cx="2044392"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23" name="TextBox 82">
            <a:extLst>
              <a:ext uri="{FF2B5EF4-FFF2-40B4-BE49-F238E27FC236}">
                <a16:creationId xmlns="" xmlns:p14="http://schemas.microsoft.com/office/powerpoint/2010/main" xmlns:a16="http://schemas.microsoft.com/office/drawing/2014/main" id="{CADDEF3E-F90B-49A1-AB39-C397FE012E79}"/>
              </a:ext>
            </a:extLst>
          </p:cNvPr>
          <p:cNvSpPr txBox="1"/>
          <p:nvPr/>
        </p:nvSpPr>
        <p:spPr>
          <a:xfrm>
            <a:off x="4741423" y="3402470"/>
            <a:ext cx="1562587"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Objetivos de ventas</a:t>
            </a:r>
          </a:p>
        </p:txBody>
      </p:sp>
      <p:sp>
        <p:nvSpPr>
          <p:cNvPr id="24" name="Rectangle 83">
            <a:extLst>
              <a:ext uri="{FF2B5EF4-FFF2-40B4-BE49-F238E27FC236}">
                <a16:creationId xmlns="" xmlns:p14="http://schemas.microsoft.com/office/powerpoint/2010/main" xmlns:a16="http://schemas.microsoft.com/office/drawing/2014/main" id="{5CB5DFAD-8633-4D1F-8F2C-C0849AA73AC0}"/>
              </a:ext>
            </a:extLst>
          </p:cNvPr>
          <p:cNvSpPr/>
          <p:nvPr/>
        </p:nvSpPr>
        <p:spPr>
          <a:xfrm>
            <a:off x="6676872" y="3331631"/>
            <a:ext cx="4901569"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5" name="Subtitle 2">
            <a:extLst>
              <a:ext uri="{FF2B5EF4-FFF2-40B4-BE49-F238E27FC236}">
                <a16:creationId xmlns="" xmlns:p14="http://schemas.microsoft.com/office/powerpoint/2010/main" xmlns:a16="http://schemas.microsoft.com/office/drawing/2014/main" id="{79434892-1FB5-41F0-ADA0-D2B923EF6C82}"/>
              </a:ext>
            </a:extLst>
          </p:cNvPr>
          <p:cNvSpPr txBox="1">
            <a:spLocks/>
          </p:cNvSpPr>
          <p:nvPr/>
        </p:nvSpPr>
        <p:spPr>
          <a:xfrm>
            <a:off x="6735145" y="3485154"/>
            <a:ext cx="4781851"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¿Sus ventas están creciendo y alcanzando sus objetivos?</a:t>
            </a:r>
          </a:p>
        </p:txBody>
      </p:sp>
      <p:sp>
        <p:nvSpPr>
          <p:cNvPr id="26" name="Striped Right Arrow 6">
            <a:extLst>
              <a:ext uri="{FF2B5EF4-FFF2-40B4-BE49-F238E27FC236}">
                <a16:creationId xmlns="" xmlns:p14="http://schemas.microsoft.com/office/powerpoint/2010/main" xmlns:a16="http://schemas.microsoft.com/office/drawing/2014/main" id="{07D1C2B2-5D2E-4463-8063-C59BAB4442EE}"/>
              </a:ext>
            </a:extLst>
          </p:cNvPr>
          <p:cNvSpPr/>
          <p:nvPr/>
        </p:nvSpPr>
        <p:spPr>
          <a:xfrm>
            <a:off x="4505559" y="4378361"/>
            <a:ext cx="2044392"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27" name="TextBox 7">
            <a:extLst>
              <a:ext uri="{FF2B5EF4-FFF2-40B4-BE49-F238E27FC236}">
                <a16:creationId xmlns="" xmlns:p14="http://schemas.microsoft.com/office/powerpoint/2010/main" xmlns:a16="http://schemas.microsoft.com/office/drawing/2014/main" id="{EF4EF64C-F2D2-4545-A539-08C8BD1171F2}"/>
              </a:ext>
            </a:extLst>
          </p:cNvPr>
          <p:cNvSpPr txBox="1"/>
          <p:nvPr/>
        </p:nvSpPr>
        <p:spPr>
          <a:xfrm>
            <a:off x="4457390" y="4347674"/>
            <a:ext cx="2130415"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Valor de vida del cliente</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Valor del cliente</a:t>
            </a:r>
          </a:p>
        </p:txBody>
      </p:sp>
      <p:sp>
        <p:nvSpPr>
          <p:cNvPr id="28" name="Rectangle 8">
            <a:extLst>
              <a:ext uri="{FF2B5EF4-FFF2-40B4-BE49-F238E27FC236}">
                <a16:creationId xmlns="" xmlns:p14="http://schemas.microsoft.com/office/powerpoint/2010/main" xmlns:a16="http://schemas.microsoft.com/office/drawing/2014/main" id="{C444EA7A-5B37-4C47-9541-674B1935929C}"/>
              </a:ext>
            </a:extLst>
          </p:cNvPr>
          <p:cNvSpPr/>
          <p:nvPr/>
        </p:nvSpPr>
        <p:spPr>
          <a:xfrm>
            <a:off x="6681682" y="4378361"/>
            <a:ext cx="4901569"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9" name="Subtitle 2">
            <a:extLst>
              <a:ext uri="{FF2B5EF4-FFF2-40B4-BE49-F238E27FC236}">
                <a16:creationId xmlns="" xmlns:p14="http://schemas.microsoft.com/office/powerpoint/2010/main" xmlns:a16="http://schemas.microsoft.com/office/drawing/2014/main" id="{7374265C-4526-4A1C-A4F9-C95CC563531B}"/>
              </a:ext>
            </a:extLst>
          </p:cNvPr>
          <p:cNvSpPr txBox="1">
            <a:spLocks/>
          </p:cNvSpPr>
          <p:nvPr/>
        </p:nvSpPr>
        <p:spPr>
          <a:xfrm>
            <a:off x="6762250" y="4564165"/>
            <a:ext cx="4781851"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¿Son rentables los nuevos clientes a largo plazo?</a:t>
            </a:r>
          </a:p>
        </p:txBody>
      </p:sp>
    </p:spTree>
    <p:extLst>
      <p:ext uri="{BB962C8B-B14F-4D97-AF65-F5344CB8AC3E}">
        <p14:creationId xmlns:p14="http://schemas.microsoft.com/office/powerpoint/2010/main" val="27817772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482948" y="521236"/>
            <a:ext cx="9087377" cy="697353"/>
          </a:xfrm>
        </p:spPr>
        <p:txBody>
          <a:bodyPr>
            <a:normAutofit/>
          </a:bodyPr>
          <a:lstStyle/>
          <a:p>
            <a:r>
              <a:rPr lang="en-GB" dirty="0"/>
              <a:t>Marketing y ventas: Coste por adquisición</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279775" y="1951039"/>
            <a:ext cx="3276783" cy="459130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44546A"/>
                </a:solidFill>
                <a:latin typeface="+mj-lt"/>
                <a:ea typeface="Open Sans Light" panose="020B0306030504020204" pitchFamily="34" charset="0"/>
                <a:cs typeface="Open Sans Light" panose="020B0306030504020204" pitchFamily="34" charset="0"/>
              </a:rPr>
              <a:t>Los costes por adquisición (CPA) son una métrica estándar en el marketing online, pero también pueden trasladarse a otros modelos de negocio.</a:t>
            </a:r>
          </a:p>
          <a:p>
            <a:pPr algn="l">
              <a:lnSpc>
                <a:spcPct val="100000"/>
              </a:lnSpc>
              <a:spcBef>
                <a:spcPts val="600"/>
              </a:spcBef>
            </a:pPr>
            <a:r>
              <a:rPr lang="en-GB" sz="1800" dirty="0">
                <a:solidFill>
                  <a:srgbClr val="44546A"/>
                </a:solidFill>
                <a:latin typeface="+mj-lt"/>
                <a:ea typeface="Open Sans Light" panose="020B0306030504020204" pitchFamily="34" charset="0"/>
                <a:cs typeface="Open Sans Light" panose="020B0306030504020204" pitchFamily="34" charset="0"/>
              </a:rPr>
              <a:t>Los buenos valores del CPA dependen del grupo objetivo, la situación de la empresa y el valor individual de los nuevos clientes. En los sectores de alto precio, con una fidelidad de los clientes a largo plazo y unos ingresos por transacción elevados, los costes por compra son considerablemente más elevados si se realizan campañas publicitarias correspondientemente elaboradas.</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417621" y="3781961"/>
            <a:ext cx="7224101" cy="2308325"/>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09987" y="3717858"/>
            <a:ext cx="1449185" cy="237242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307218" y="2037819"/>
            <a:ext cx="7334505" cy="159963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09987" y="2037819"/>
            <a:ext cx="1449185" cy="162161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307219" y="2462907"/>
            <a:ext cx="10366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559172" y="2173044"/>
            <a:ext cx="6105181" cy="1323439"/>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Los costes de adquisición de nuevos clientes suelen registrarse en el indicador clave de rendimiento "coste por adquisición" (CPA). Especialmente en los sectores de alto precio, el CPA puede utilizarse para determinar con precisión la eficacia de las campañas publicitarias. Al mismo tiempo, el CPA también se utiliza como modelo de remuneración en el marketing online.</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307218" y="4617647"/>
            <a:ext cx="89522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5480976" y="3803941"/>
            <a:ext cx="6067196" cy="2308324"/>
          </a:xfrm>
          <a:prstGeom prst="rect">
            <a:avLst/>
          </a:prstGeom>
          <a:noFill/>
        </p:spPr>
        <p:txBody>
          <a:bodyPr wrap="square" rtlCol="0">
            <a:spAutoFit/>
          </a:bodyPr>
          <a:lstStyle/>
          <a:p>
            <a:r>
              <a:rPr lang="en-GB" sz="1600" dirty="0">
                <a:solidFill>
                  <a:schemeClr val="bg1"/>
                </a:solidFill>
                <a:ea typeface="Lato Light" charset="0"/>
                <a:cs typeface="Lato Light" charset="0"/>
              </a:rPr>
              <a:t>La cifra del CPA se calcula como la suma de todos los costes (costes de la campaña) dividida por la suma de todas las conversiones conseguidas. El resultado proporciona una rápida visión general de los costes y facilita la evaluación de la eficacia de las medidas publicitarias para crear una nueva base de clientes.</a:t>
            </a:r>
          </a:p>
          <a:p>
            <a:r>
              <a:rPr lang="en-GB" sz="1600" dirty="0">
                <a:solidFill>
                  <a:schemeClr val="bg1"/>
                </a:solidFill>
                <a:ea typeface="Lato Light" charset="0"/>
                <a:cs typeface="Lato Light" charset="0"/>
              </a:rPr>
              <a:t>Se pueden definir como conversiones varios </a:t>
            </a:r>
            <a:r>
              <a:rPr lang="en-GB" sz="1600" dirty="0" err="1">
                <a:solidFill>
                  <a:schemeClr val="bg1"/>
                </a:solidFill>
                <a:ea typeface="Lato Light" charset="0"/>
                <a:cs typeface="Lato Light" charset="0"/>
              </a:rPr>
              <a:t>comportamientos</a:t>
            </a:r>
            <a:r>
              <a:rPr lang="en-GB" sz="1600" dirty="0">
                <a:solidFill>
                  <a:schemeClr val="bg1"/>
                </a:solidFill>
                <a:ea typeface="Lato Light" charset="0"/>
                <a:cs typeface="Lato Light" charset="0"/>
              </a:rPr>
              <a:t>, entre otros:</a:t>
            </a:r>
          </a:p>
          <a:p>
            <a:pPr marL="171450" indent="-171450">
              <a:buFont typeface="Arial" panose="020B0604020202020204" pitchFamily="34" charset="0"/>
              <a:buChar char="•"/>
            </a:pPr>
            <a:r>
              <a:rPr lang="en-GB" sz="1600" dirty="0">
                <a:solidFill>
                  <a:schemeClr val="bg1"/>
                </a:solidFill>
                <a:ea typeface="Lato Light" charset="0"/>
                <a:cs typeface="Lato Light" charset="0"/>
              </a:rPr>
              <a:t>Compras de productos</a:t>
            </a:r>
          </a:p>
          <a:p>
            <a:pPr marL="171450" indent="-171450">
              <a:buFont typeface="Arial" panose="020B0604020202020204" pitchFamily="34" charset="0"/>
              <a:buChar char="•"/>
            </a:pPr>
            <a:r>
              <a:rPr lang="en-GB" sz="1600" dirty="0">
                <a:solidFill>
                  <a:schemeClr val="bg1"/>
                </a:solidFill>
                <a:ea typeface="Lato Light" charset="0"/>
                <a:cs typeface="Lato Light" charset="0"/>
              </a:rPr>
              <a:t>Conclusión de los contratos</a:t>
            </a:r>
          </a:p>
          <a:p>
            <a:pPr marL="171450" indent="-171450">
              <a:buFont typeface="Arial" panose="020B0604020202020204" pitchFamily="34" charset="0"/>
              <a:buChar char="•"/>
            </a:pPr>
            <a:r>
              <a:rPr lang="en-GB" sz="1600" dirty="0">
                <a:solidFill>
                  <a:schemeClr val="bg1"/>
                </a:solidFill>
                <a:ea typeface="Lato Light" charset="0"/>
                <a:cs typeface="Lato Light" charset="0"/>
              </a:rPr>
              <a:t>Descargas de software</a:t>
            </a:r>
          </a:p>
          <a:p>
            <a:pPr marL="171450" indent="-171450">
              <a:buFont typeface="Arial" panose="020B0604020202020204" pitchFamily="34" charset="0"/>
              <a:buChar char="•"/>
            </a:pPr>
            <a:r>
              <a:rPr lang="en-GB" sz="1600" dirty="0">
                <a:solidFill>
                  <a:schemeClr val="bg1"/>
                </a:solidFill>
                <a:ea typeface="Lato Light" charset="0"/>
                <a:cs typeface="Lato Light" charset="0"/>
              </a:rPr>
              <a:t>Suscripciones al boletín de noticias</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 xmlns:p14="http://schemas.microsoft.com/office/powerpoint/2010/main" xmlns:a16="http://schemas.microsoft.com/office/drawing/2014/main" id="{3315465C-ED72-4382-BA35-846677954FE2}"/>
                  </a:ext>
                </a:extLst>
              </p:cNvPr>
              <p:cNvSpPr txBox="1"/>
              <p:nvPr/>
            </p:nvSpPr>
            <p:spPr>
              <a:xfrm>
                <a:off x="8798805" y="5267540"/>
                <a:ext cx="1984518" cy="5091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𝐶𝑃𝐴</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ea typeface="Cambria Math" panose="02040503050406030204" pitchFamily="18" charset="0"/>
                            </a:rPr>
                            <m:t>∑</m:t>
                          </m:r>
                          <m:r>
                            <a:rPr lang="en-GB" sz="1600" b="0" i="1" smtClean="0">
                              <a:solidFill>
                                <a:schemeClr val="bg1"/>
                              </a:solidFill>
                              <a:latin typeface="Cambria Math" panose="02040503050406030204" pitchFamily="18" charset="0"/>
                              <a:ea typeface="Cambria Math" panose="02040503050406030204" pitchFamily="18" charset="0"/>
                            </a:rPr>
                            <m:t>𝐶𝑜𝑠𝑡𝑠</m:t>
                          </m:r>
                        </m:num>
                        <m:den>
                          <m:r>
                            <a:rPr lang="en-GB" sz="1600" b="0" i="1" smtClean="0">
                              <a:solidFill>
                                <a:schemeClr val="bg1"/>
                              </a:solidFill>
                              <a:latin typeface="Cambria Math" panose="02040503050406030204" pitchFamily="18" charset="0"/>
                              <a:ea typeface="Cambria Math" panose="02040503050406030204" pitchFamily="18" charset="0"/>
                            </a:rPr>
                            <m:t>∑</m:t>
                          </m:r>
                          <m:r>
                            <a:rPr lang="en-GB" sz="1600" b="0" i="1" smtClean="0">
                              <a:solidFill>
                                <a:schemeClr val="bg1"/>
                              </a:solidFill>
                              <a:latin typeface="Cambria Math" panose="02040503050406030204" pitchFamily="18" charset="0"/>
                              <a:ea typeface="Cambria Math" panose="02040503050406030204" pitchFamily="18" charset="0"/>
                            </a:rPr>
                            <m:t>𝐶𝑜𝑛𝑣𝑒𝑟𝑠𝑖𝑜𝑛𝑠</m:t>
                          </m:r>
                        </m:den>
                      </m:f>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16" name="Textfeld 15">
                <a:extLst>
                  <a:ext uri="{FF2B5EF4-FFF2-40B4-BE49-F238E27FC236}">
                    <a16:creationId xmlns:a16="http://schemas.microsoft.com/office/drawing/2014/main" id="{3315465C-ED72-4382-BA35-846677954FE2}"/>
                  </a:ext>
                </a:extLst>
              </p:cNvPr>
              <p:cNvSpPr txBox="1">
                <a:spLocks noRot="1" noChangeAspect="1" noMove="1" noResize="1" noEditPoints="1" noAdjustHandles="1" noChangeArrowheads="1" noChangeShapeType="1" noTextEdit="1"/>
              </p:cNvSpPr>
              <p:nvPr/>
            </p:nvSpPr>
            <p:spPr>
              <a:xfrm>
                <a:off x="8798805" y="5267540"/>
                <a:ext cx="1984518" cy="509114"/>
              </a:xfrm>
              <a:prstGeom prst="rect">
                <a:avLst/>
              </a:prstGeom>
              <a:blipFill>
                <a:blip r:embed="rId3"/>
                <a:stretch>
                  <a:fillRect/>
                </a:stretch>
              </a:blipFill>
            </p:spPr>
            <p:txBody>
              <a:bodyPr/>
              <a:lstStyle/>
              <a:p>
                <a:r>
                  <a:rPr lang="en-IE">
                    <a:noFill/>
                  </a:rPr>
                  <a:t> </a:t>
                </a:r>
              </a:p>
            </p:txBody>
          </p:sp>
        </mc:Fallback>
      </mc:AlternateContent>
      <p:pic>
        <p:nvPicPr>
          <p:cNvPr id="17" name="Grafik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8F8BAA-7085-406E-B95E-FEFFB53C50E7}"/>
              </a:ext>
            </a:extLst>
          </p:cNvPr>
          <p:cNvPicPr>
            <a:picLocks noChangeAspect="1"/>
          </p:cNvPicPr>
          <p:nvPr/>
        </p:nvPicPr>
        <p:blipFill>
          <a:blip r:embed="rId4"/>
          <a:stretch>
            <a:fillRect/>
          </a:stretch>
        </p:blipFill>
        <p:spPr>
          <a:xfrm>
            <a:off x="8932278" y="280613"/>
            <a:ext cx="2615894" cy="1392964"/>
          </a:xfrm>
          <a:prstGeom prst="rect">
            <a:avLst/>
          </a:prstGeom>
        </p:spPr>
      </p:pic>
    </p:spTree>
    <p:extLst>
      <p:ext uri="{BB962C8B-B14F-4D97-AF65-F5344CB8AC3E}">
        <p14:creationId xmlns:p14="http://schemas.microsoft.com/office/powerpoint/2010/main" val="3823440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365196" y="524626"/>
            <a:ext cx="9087377" cy="697353"/>
          </a:xfrm>
        </p:spPr>
        <p:txBody>
          <a:bodyPr>
            <a:normAutofit/>
          </a:bodyPr>
          <a:lstStyle/>
          <a:p>
            <a:r>
              <a:rPr lang="en-GB" dirty="0"/>
              <a:t>Marketing y ventas: Coste por cliente potencial</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229158" y="2056236"/>
            <a:ext cx="3403052" cy="312936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Un lead es un cliente potencial que ha interactuado con su empresa a través de sus actividades de marketing. El coste por cliente potencial (CPL) es uno de nuestros ejemplos de KPI de marketing, que es inevitable para un marketing de rendimiento eficiente.</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908884" y="3906982"/>
            <a:ext cx="6732838" cy="218330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09988" y="3906982"/>
            <a:ext cx="2160184" cy="218330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908885" y="2037819"/>
            <a:ext cx="6732838" cy="181588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09987" y="2037819"/>
            <a:ext cx="1971373" cy="181588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307218" y="2626101"/>
            <a:ext cx="12620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es lo que </a:t>
            </a:r>
          </a:p>
          <a:p>
            <a:pPr algn="ctr"/>
            <a:r>
              <a:rPr lang="en-GB" sz="1600" b="1" spc="113" dirty="0">
                <a:solidFill>
                  <a:schemeClr val="bg1"/>
                </a:solidFill>
                <a:latin typeface="+mj-lt"/>
                <a:ea typeface="Roboto" charset="0"/>
                <a:cs typeface="Roboto" charset="0"/>
                <a:sym typeface="Bebas Neue" charset="0"/>
              </a:rPr>
              <a:t>te lo digo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6081360" y="2056236"/>
            <a:ext cx="5678115" cy="1815882"/>
          </a:xfrm>
          <a:prstGeom prst="rect">
            <a:avLst/>
          </a:prstGeom>
          <a:noFill/>
        </p:spPr>
        <p:txBody>
          <a:bodyPr wrap="square" rtlCol="0">
            <a:spAutoFit/>
          </a:bodyPr>
          <a:lstStyle/>
          <a:p>
            <a:r>
              <a:rPr lang="en-GB" sz="1600" dirty="0" err="1">
                <a:solidFill>
                  <a:schemeClr val="bg1"/>
                </a:solidFill>
                <a:ea typeface="Lato Light" charset="0"/>
                <a:cs typeface="Lato Light" charset="0"/>
              </a:rPr>
              <a:t>El análisis de </a:t>
            </a:r>
            <a:r>
              <a:rPr lang="en-GB" sz="1600" dirty="0">
                <a:solidFill>
                  <a:schemeClr val="bg1"/>
                </a:solidFill>
                <a:ea typeface="Lato Light" charset="0"/>
                <a:cs typeface="Lato Light" charset="0"/>
              </a:rPr>
              <a:t>los costes por cliente potencial (CPL) le ayuda a identificar dónde debe centrar sus esfuerzos de marketing, ya que puede comparar el CPL de diferentes canales o campañas. Esto puede automatizarse utilizando un software profesional de análisis de marketing. También tiene sentido hacer un seguimiento del CPL a lo largo del tiempo para ver cuándo fue el CPL más bajo con los ingresos netos más altos, lo que significaría que sus estrategias en esos momentos fueron eficaces.</a:t>
            </a:r>
            <a:endParaRPr lang="en-GB" sz="1600" dirty="0">
              <a:solidFill>
                <a:schemeClr val="bg1"/>
              </a:solidFill>
              <a:latin typeface="+mj-lt"/>
              <a:ea typeface="Lato Light" charset="0"/>
              <a:cs typeface="Lato Light" charset="0"/>
            </a:endParaRP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307218" y="4602341"/>
            <a:ext cx="1574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6267992" y="3933770"/>
            <a:ext cx="5348920" cy="1477328"/>
          </a:xfrm>
          <a:prstGeom prst="rect">
            <a:avLst/>
          </a:prstGeom>
          <a:noFill/>
        </p:spPr>
        <p:txBody>
          <a:bodyPr wrap="square" rtlCol="0">
            <a:spAutoFit/>
          </a:bodyPr>
          <a:lstStyle/>
          <a:p>
            <a:r>
              <a:rPr lang="en-GB" dirty="0">
                <a:solidFill>
                  <a:schemeClr val="bg1"/>
                </a:solidFill>
                <a:ea typeface="Lato Light" charset="0"/>
                <a:cs typeface="Lato Light" charset="0"/>
              </a:rPr>
              <a:t>El CPL se calcula con los costes totales de una campaña específica divididos por el número de clientes potenciales generados.</a:t>
            </a:r>
          </a:p>
          <a:p>
            <a:r>
              <a:rPr lang="en-GB" dirty="0">
                <a:solidFill>
                  <a:schemeClr val="bg1"/>
                </a:solidFill>
                <a:ea typeface="Lato Light" charset="0"/>
                <a:cs typeface="Lato Light" charset="0"/>
              </a:rPr>
              <a:t>Asegúrese de comparar el coste total por cliente potencial con los ingresos netos por cliente potencial para poder identificar sus actividades de marketing más rentables.</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 xmlns:p14="http://schemas.microsoft.com/office/powerpoint/2010/main" xmlns:a16="http://schemas.microsoft.com/office/drawing/2014/main" id="{3315465C-ED72-4382-BA35-846677954FE2}"/>
                  </a:ext>
                </a:extLst>
              </p:cNvPr>
              <p:cNvSpPr txBox="1"/>
              <p:nvPr/>
            </p:nvSpPr>
            <p:spPr>
              <a:xfrm>
                <a:off x="6953599" y="5409540"/>
                <a:ext cx="3809826" cy="575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𝐶𝑃𝐿</m:t>
                      </m:r>
                      <m:r>
                        <a:rPr lang="en-GB" b="0" i="1" smtClean="0">
                          <a:solidFill>
                            <a:schemeClr val="bg1"/>
                          </a:solidFill>
                          <a:latin typeface="Cambria Math" panose="02040503050406030204" pitchFamily="18" charset="0"/>
                        </a:rPr>
                        <m:t>=</m:t>
                      </m:r>
                      <m:f>
                        <m:fPr>
                          <m:ctrlPr>
                            <a:rPr lang="en-GB" b="0" i="1" smtClean="0">
                              <a:solidFill>
                                <a:schemeClr val="bg1"/>
                              </a:solidFill>
                              <a:latin typeface="Cambria Math"/>
                            </a:rPr>
                          </m:ctrlPr>
                        </m:fPr>
                        <m:num>
                          <m:r>
                            <a:rPr lang="en-GB" b="0" i="1" smtClean="0">
                              <a:solidFill>
                                <a:schemeClr val="bg1"/>
                              </a:solidFill>
                              <a:latin typeface="Cambria Math" panose="02040503050406030204" pitchFamily="18" charset="0"/>
                            </a:rPr>
                            <m:t>𝐶𝑜𝑠𝑡𝑠</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𝑜𝑓</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𝑎</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𝑠𝑝𝑒𝑐𝑖𝑓𝑖𝑐</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𝑐𝑎𝑚𝑝𝑎𝑖𝑔𝑛</m:t>
                          </m:r>
                        </m:num>
                        <m:den>
                          <m:r>
                            <a:rPr lang="en-GB" b="0" i="1" smtClean="0">
                              <a:solidFill>
                                <a:schemeClr val="bg1"/>
                              </a:solidFill>
                              <a:latin typeface="Cambria Math" panose="02040503050406030204" pitchFamily="18" charset="0"/>
                            </a:rPr>
                            <m:t>𝑁𝑢𝑚𝑏𝑒𝑟</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𝑜𝑓</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𝐿𝑒𝑎𝑑𝑠</m:t>
                          </m:r>
                          <m:r>
                            <a:rPr lang="en-GB" b="0" i="1" smtClean="0">
                              <a:solidFill>
                                <a:schemeClr val="bg1"/>
                              </a:solidFill>
                              <a:latin typeface="Cambria Math" panose="02040503050406030204" pitchFamily="18" charset="0"/>
                            </a:rPr>
                            <m:t> </m:t>
                          </m:r>
                          <m:r>
                            <a:rPr lang="en-GB" b="0" i="1" smtClean="0">
                              <a:solidFill>
                                <a:schemeClr val="bg1"/>
                              </a:solidFill>
                              <a:latin typeface="Cambria Math" panose="02040503050406030204" pitchFamily="18" charset="0"/>
                            </a:rPr>
                            <m:t>𝑔𝑒𝑛𝑒𝑟𝑎𝑡𝑒𝑑</m:t>
                          </m:r>
                        </m:den>
                      </m:f>
                    </m:oMath>
                  </m:oMathPara>
                </a14:m>
                <a:endParaRPr lang="en-GB" dirty="0">
                  <a:solidFill>
                    <a:schemeClr val="bg1"/>
                  </a:solidFill>
                </a:endParaRPr>
              </a:p>
            </p:txBody>
          </p:sp>
        </mc:Choice>
        <mc:Fallback xmlns="" xmlns:a16="http://schemas.microsoft.com/office/drawing/2014/main" xmlns:p14="http://schemas.microsoft.com/office/powerpoint/2010/main">
          <p:sp>
            <p:nvSpPr>
              <p:cNvPr id="16" name="Textfeld 15">
                <a:extLst>
                  <a:ext uri="{FF2B5EF4-FFF2-40B4-BE49-F238E27FC236}">
                    <a16:creationId xmlns:a16="http://schemas.microsoft.com/office/drawing/2014/main" id="{3315465C-ED72-4382-BA35-846677954FE2}"/>
                  </a:ext>
                </a:extLst>
              </p:cNvPr>
              <p:cNvSpPr txBox="1">
                <a:spLocks noRot="1" noChangeAspect="1" noMove="1" noResize="1" noEditPoints="1" noAdjustHandles="1" noChangeArrowheads="1" noChangeShapeType="1" noTextEdit="1"/>
              </p:cNvSpPr>
              <p:nvPr/>
            </p:nvSpPr>
            <p:spPr>
              <a:xfrm>
                <a:off x="6953599" y="5409540"/>
                <a:ext cx="3809826" cy="575157"/>
              </a:xfrm>
              <a:prstGeom prst="rect">
                <a:avLst/>
              </a:prstGeom>
              <a:blipFill>
                <a:blip r:embed="rId3"/>
                <a:stretch>
                  <a:fillRect l="-997" t="-6383" r="-1661" b="-19149"/>
                </a:stretch>
              </a:blipFill>
            </p:spPr>
            <p:txBody>
              <a:bodyPr/>
              <a:lstStyle/>
              <a:p>
                <a:r>
                  <a:rPr lang="en-BA">
                    <a:noFill/>
                  </a:rPr>
                  <a:t> </a:t>
                </a:r>
              </a:p>
            </p:txBody>
          </p:sp>
        </mc:Fallback>
      </mc:AlternateContent>
      <p:pic>
        <p:nvPicPr>
          <p:cNvPr id="17" name="Grafik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3E5ABFC-BE7B-474F-BE0B-F18ED76EADCE}"/>
              </a:ext>
            </a:extLst>
          </p:cNvPr>
          <p:cNvPicPr>
            <a:picLocks noChangeAspect="1"/>
          </p:cNvPicPr>
          <p:nvPr/>
        </p:nvPicPr>
        <p:blipFill>
          <a:blip r:embed="rId4"/>
          <a:stretch>
            <a:fillRect/>
          </a:stretch>
        </p:blipFill>
        <p:spPr>
          <a:xfrm>
            <a:off x="8369363" y="190904"/>
            <a:ext cx="2810265" cy="1496467"/>
          </a:xfrm>
          <a:prstGeom prst="rect">
            <a:avLst/>
          </a:prstGeom>
        </p:spPr>
      </p:pic>
    </p:spTree>
    <p:extLst>
      <p:ext uri="{BB962C8B-B14F-4D97-AF65-F5344CB8AC3E}">
        <p14:creationId xmlns:p14="http://schemas.microsoft.com/office/powerpoint/2010/main" val="22636040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422929" y="661329"/>
            <a:ext cx="9087377" cy="697353"/>
          </a:xfrm>
        </p:spPr>
        <p:txBody>
          <a:bodyPr>
            <a:normAutofit/>
          </a:bodyPr>
          <a:lstStyle/>
          <a:p>
            <a:r>
              <a:rPr lang="en-GB" dirty="0"/>
              <a:t>Marketing y ventas: Objetivos de ventas y crecimiento</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173460" y="1931860"/>
            <a:ext cx="3233769" cy="477596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El objetivo y el crecimiento de las ventas es un verdadero KPI de marketing de alto nivel en el que influye toda la estrategia empresarial. </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Sin embargo, sus actividades de marketing tienen una gran influencia en sus ventas y, por lo tanto, debe establecer objetivos de ventas ambiciosos y supervisarlos detalladamente, porque al fin y al cabo el objetivo de sus actividades de marketing es vender más y hacer que el negocio tenga más éxito y sea más rentable</a:t>
            </a:r>
            <a:r>
              <a:rPr lang="en-GB" sz="2000" dirty="0">
                <a:solidFill>
                  <a:schemeClr val="tx1"/>
                </a:solidFill>
                <a:latin typeface="+mj-lt"/>
                <a:ea typeface="Open Sans Light" panose="020B0306030504020204" pitchFamily="34" charset="0"/>
                <a:cs typeface="Open Sans Light" panose="020B0306030504020204" pitchFamily="34" charset="0"/>
              </a:rPr>
              <a:t>.</a:t>
            </a: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219684" y="1837443"/>
            <a:ext cx="7422039" cy="109670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09988" y="1837443"/>
            <a:ext cx="1032028" cy="109670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170006" y="2116650"/>
            <a:ext cx="7966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115519" y="1855536"/>
            <a:ext cx="6635896" cy="1077218"/>
          </a:xfrm>
          <a:prstGeom prst="rect">
            <a:avLst/>
          </a:prstGeom>
          <a:noFill/>
        </p:spPr>
        <p:txBody>
          <a:bodyPr wrap="square" rtlCol="0">
            <a:spAutoFit/>
          </a:bodyPr>
          <a:lstStyle/>
          <a:p>
            <a:r>
              <a:rPr lang="en-GB" sz="1600" dirty="0">
                <a:solidFill>
                  <a:schemeClr val="bg1"/>
                </a:solidFill>
                <a:ea typeface="Lato Light" charset="0"/>
                <a:cs typeface="Lato Light" charset="0"/>
              </a:rPr>
              <a:t>Un objetivo de ventas es una meta establecida para un vendedor o un departamento de ventas que suele medirse en ingresos o unidades vendidas durante un tiempo determinado.  Establezca objetivos de ventas realistas y haga un seguimiento mensual para garantizar un crecimiento estable y unos ingresos viables. Compare sus resultados con los de períodos anteriores.</a:t>
            </a:r>
          </a:p>
        </p:txBody>
      </p:sp>
      <p:sp>
        <p:nvSpPr>
          <p:cNvPr id="17"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B1EC51-0912-4B09-908A-87CD3753C525}"/>
              </a:ext>
            </a:extLst>
          </p:cNvPr>
          <p:cNvSpPr>
            <a:spLocks/>
          </p:cNvSpPr>
          <p:nvPr/>
        </p:nvSpPr>
        <p:spPr bwMode="auto">
          <a:xfrm>
            <a:off x="4219683" y="2981325"/>
            <a:ext cx="7422039" cy="372650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12DAF3-A1DE-4EFE-953F-08F1BB01B2DE}"/>
              </a:ext>
            </a:extLst>
          </p:cNvPr>
          <p:cNvSpPr>
            <a:spLocks/>
          </p:cNvSpPr>
          <p:nvPr/>
        </p:nvSpPr>
        <p:spPr bwMode="auto">
          <a:xfrm>
            <a:off x="4109988" y="2981324"/>
            <a:ext cx="916649" cy="372650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2E3279-A35A-4086-BBF2-7B4726DF824B}"/>
              </a:ext>
            </a:extLst>
          </p:cNvPr>
          <p:cNvSpPr>
            <a:spLocks/>
          </p:cNvSpPr>
          <p:nvPr/>
        </p:nvSpPr>
        <p:spPr bwMode="auto">
          <a:xfrm>
            <a:off x="4219684" y="4057528"/>
            <a:ext cx="78614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establecer </a:t>
            </a:r>
            <a:br>
              <a:rPr lang="en-GB" sz="1600" b="1" spc="113" dirty="0">
                <a:solidFill>
                  <a:schemeClr val="bg1"/>
                </a:solidFill>
                <a:latin typeface="+mj-lt"/>
                <a:ea typeface="Roboto" charset="0"/>
                <a:cs typeface="Roboto" charset="0"/>
                <a:sym typeface="Bebas Neue" charset="0"/>
              </a:rPr>
            </a:br>
            <a:r>
              <a:rPr lang="en-GB" sz="1600" b="1" spc="113" dirty="0">
                <a:solidFill>
                  <a:schemeClr val="bg1"/>
                </a:solidFill>
                <a:latin typeface="+mj-lt"/>
                <a:ea typeface="Roboto" charset="0"/>
                <a:cs typeface="Roboto" charset="0"/>
                <a:sym typeface="Bebas Neue" charset="0"/>
              </a:rPr>
              <a:t>Objetivos de ventas</a:t>
            </a:r>
          </a:p>
        </p:txBody>
      </p:sp>
      <p:sp>
        <p:nvSpPr>
          <p:cNvPr id="2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BABAFE-A2C6-44F0-A3F6-32381365BEE8}"/>
              </a:ext>
            </a:extLst>
          </p:cNvPr>
          <p:cNvSpPr txBox="1"/>
          <p:nvPr/>
        </p:nvSpPr>
        <p:spPr>
          <a:xfrm>
            <a:off x="5115519" y="2934144"/>
            <a:ext cx="6635897" cy="3785652"/>
          </a:xfrm>
          <a:prstGeom prst="rect">
            <a:avLst/>
          </a:prstGeom>
          <a:noFill/>
        </p:spPr>
        <p:txBody>
          <a:bodyPr wrap="square" rtlCol="0">
            <a:spAutoFit/>
          </a:bodyPr>
          <a:lstStyle/>
          <a:p>
            <a:pPr marL="228600" indent="-228600">
              <a:buAutoNum type="arabicPeriod"/>
            </a:pPr>
            <a:r>
              <a:rPr lang="en-GB" sz="1600" dirty="0">
                <a:solidFill>
                  <a:schemeClr val="bg1"/>
                </a:solidFill>
                <a:ea typeface="Lato Light" charset="0"/>
                <a:cs typeface="Lato Light" charset="0"/>
              </a:rPr>
              <a:t>Calcule su objetivo de ventas mensual</a:t>
            </a:r>
            <a:br>
              <a:rPr lang="en-GB" sz="1600" dirty="0">
                <a:solidFill>
                  <a:schemeClr val="bg1"/>
                </a:solidFill>
                <a:ea typeface="Lato Light" charset="0"/>
                <a:cs typeface="Lato Light" charset="0"/>
              </a:rPr>
            </a:br>
            <a:r>
              <a:rPr lang="en-GB" sz="1600" dirty="0">
                <a:solidFill>
                  <a:schemeClr val="bg1"/>
                </a:solidFill>
                <a:ea typeface="Lato Light" charset="0"/>
                <a:cs typeface="Lato Light" charset="0"/>
              </a:rPr>
              <a:t>Si está estableciendo un objetivo personal o de equipo, debe alinearse con los objetivos de ventas anuales. Calcule su objetivo de ventas mensual a partir del objetivo de ingresos anual de su empresa. Una vez definido ese objetivo, calcule cuánto deben vender su departamento, sus equipos y sus representantes individuales para alcanzarlo.</a:t>
            </a:r>
          </a:p>
          <a:p>
            <a:pPr marL="228600" indent="-228600">
              <a:buAutoNum type="arabicPeriod"/>
            </a:pPr>
            <a:r>
              <a:rPr lang="en-GB" sz="1600" dirty="0">
                <a:solidFill>
                  <a:schemeClr val="bg1"/>
                </a:solidFill>
                <a:ea typeface="Lato Light" charset="0"/>
                <a:cs typeface="Lato Light" charset="0"/>
              </a:rPr>
              <a:t>Establezca objetivos en cascada</a:t>
            </a:r>
            <a:br>
              <a:rPr lang="en-GB" sz="1600" dirty="0">
                <a:solidFill>
                  <a:schemeClr val="bg1"/>
                </a:solidFill>
                <a:ea typeface="Lato Light" charset="0"/>
                <a:cs typeface="Lato Light" charset="0"/>
              </a:rPr>
            </a:br>
            <a:r>
              <a:rPr lang="en-GB" sz="1600" dirty="0">
                <a:solidFill>
                  <a:schemeClr val="bg1"/>
                </a:solidFill>
                <a:ea typeface="Lato Light" charset="0"/>
                <a:cs typeface="Lato Light" charset="0"/>
              </a:rPr>
              <a:t>Presupuestar el tiempo de arranque cuando se implementen nuevos objetivos y se incorpore nuevo personal   </a:t>
            </a:r>
          </a:p>
          <a:p>
            <a:pPr marL="228600" indent="-228600">
              <a:buAutoNum type="arabicPeriod"/>
            </a:pPr>
            <a:r>
              <a:rPr lang="en-GB" sz="1600" dirty="0">
                <a:solidFill>
                  <a:schemeClr val="bg1"/>
                </a:solidFill>
                <a:ea typeface="Lato Light" charset="0"/>
                <a:cs typeface="Lato Light" charset="0"/>
              </a:rPr>
              <a:t>Establezca prioridades - Determine qué objetivos aportan el mayor valor cuando se alcanzan, y asegúrese de que su personal los cumple en primer lugar.</a:t>
            </a:r>
          </a:p>
          <a:p>
            <a:pPr marL="228600" indent="-228600">
              <a:buAutoNum type="arabicPeriod"/>
            </a:pPr>
            <a:r>
              <a:rPr lang="en-GB" sz="1600" dirty="0">
                <a:solidFill>
                  <a:schemeClr val="bg1"/>
                </a:solidFill>
                <a:ea typeface="Lato Light" charset="0"/>
                <a:cs typeface="Lato Light" charset="0"/>
              </a:rPr>
              <a:t>Incentivar los objetivos 5.   Controlar la progresión de los objetivos</a:t>
            </a:r>
          </a:p>
          <a:p>
            <a:r>
              <a:rPr lang="en-GB" sz="1600" dirty="0">
                <a:solidFill>
                  <a:schemeClr val="bg1"/>
                </a:solidFill>
                <a:ea typeface="Lato Light" charset="0"/>
                <a:cs typeface="Lato Light" charset="0"/>
              </a:rPr>
              <a:t>6. Establecer objetivos de estiramiento (no motivar a todo el mundo): Un objetivo extensible es un objetivo que supera el objetivo principal, por ejemplo, el 125%. Tenga cuidado, ya que deben ser alcanzables. </a:t>
            </a:r>
          </a:p>
        </p:txBody>
      </p:sp>
      <p:pic>
        <p:nvPicPr>
          <p:cNvPr id="21" name="Grafik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BF08EE5-864E-423E-8D56-A25D7BFC85DB}"/>
              </a:ext>
            </a:extLst>
          </p:cNvPr>
          <p:cNvPicPr>
            <a:picLocks noChangeAspect="1"/>
          </p:cNvPicPr>
          <p:nvPr/>
        </p:nvPicPr>
        <p:blipFill>
          <a:blip r:embed="rId3"/>
          <a:stretch>
            <a:fillRect/>
          </a:stretch>
        </p:blipFill>
        <p:spPr>
          <a:xfrm>
            <a:off x="8954979" y="282647"/>
            <a:ext cx="2535603" cy="1350209"/>
          </a:xfrm>
          <a:prstGeom prst="rect">
            <a:avLst/>
          </a:prstGeom>
        </p:spPr>
      </p:pic>
    </p:spTree>
    <p:extLst>
      <p:ext uri="{BB962C8B-B14F-4D97-AF65-F5344CB8AC3E}">
        <p14:creationId xmlns:p14="http://schemas.microsoft.com/office/powerpoint/2010/main" val="1458030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 xmlns:mc="http://schemas.openxmlformats.org/markup-compatibility/2006" xmlns:v="urn:schemas-microsoft-com:vml" xmlns:p14="http://schemas.microsoft.com/office/powerpoint/2010/main" xmlns:a16="http://schemas.microsoft.com/office/drawing/2014/main"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75"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 xmlns:v="urn:schemas-microsoft-com:vml" xmlns:p14="http://schemas.microsoft.com/office/powerpoint/2010/main" xmlns:a16="http://schemas.microsoft.com/office/drawing/2014/main"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 xmlns:mc="http://schemas.openxmlformats.org/markup-compatibility/2006" xmlns:v="urn:schemas-microsoft-com:vml" xmlns:p14="http://schemas.microsoft.com/office/powerpoint/2010/main" xmlns:a16="http://schemas.microsoft.com/office/drawing/2014/main" id="{38B4E260-12F3-4A00-968A-9E9720209DA1}"/>
              </a:ext>
            </a:extLst>
          </p:cNvPr>
          <p:cNvSpPr>
            <a:spLocks noGrp="1"/>
          </p:cNvSpPr>
          <p:nvPr>
            <p:ph type="body" sz="quarter" idx="13"/>
          </p:nvPr>
        </p:nvSpPr>
        <p:spPr>
          <a:xfrm>
            <a:off x="1321625" y="457709"/>
            <a:ext cx="10458049" cy="697353"/>
          </a:xfrm>
        </p:spPr>
        <p:txBody>
          <a:bodyPr>
            <a:noAutofit/>
          </a:bodyPr>
          <a:lstStyle/>
          <a:p>
            <a:r>
              <a:rPr lang="en-GB" sz="3100" dirty="0"/>
              <a:t>Los instrumentos esenciales de control de gestión que necesita: </a:t>
            </a:r>
          </a:p>
          <a:p>
            <a:r>
              <a:rPr lang="en-GB" sz="3100" dirty="0"/>
              <a:t>Liquidez segura</a:t>
            </a:r>
          </a:p>
        </p:txBody>
      </p:sp>
      <p:sp>
        <p:nvSpPr>
          <p:cNvPr id="69"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CA0AEA67-CC92-4860-A683-023595A567C6}"/>
              </a:ext>
            </a:extLst>
          </p:cNvPr>
          <p:cNvSpPr txBox="1"/>
          <p:nvPr/>
        </p:nvSpPr>
        <p:spPr>
          <a:xfrm>
            <a:off x="7357209" y="2242833"/>
            <a:ext cx="4361690" cy="3539431"/>
          </a:xfrm>
          <a:prstGeom prst="rect">
            <a:avLst/>
          </a:prstGeom>
          <a:noFill/>
        </p:spPr>
        <p:txBody>
          <a:bodyPr wrap="square" rtlCol="0" anchor="t" anchorCtr="0">
            <a:noAutofit/>
          </a:bodyPr>
          <a:lstStyle/>
          <a:p>
            <a:r>
              <a:rPr lang="en-GB" sz="2000" b="1" dirty="0">
                <a:solidFill>
                  <a:schemeClr val="tx2"/>
                </a:solidFill>
                <a:latin typeface="+mj-lt"/>
                <a:ea typeface="League Spartan" charset="0"/>
                <a:cs typeface="Poppins" pitchFamily="2" charset="77"/>
              </a:rPr>
              <a:t>¿Qué puede conseguir el empresario compartiendo información financiera en directo con el banco y otros agentes financieros?</a:t>
            </a:r>
          </a:p>
          <a:p>
            <a:endParaRPr lang="en-GB" sz="2000" b="1" dirty="0">
              <a:solidFill>
                <a:schemeClr val="tx2"/>
              </a:solidFill>
              <a:latin typeface="+mj-lt"/>
              <a:ea typeface="League Spartan" charset="0"/>
              <a:cs typeface="Poppins" pitchFamily="2" charset="77"/>
            </a:endParaRP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Expresión de la apertura de miras</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Crear confianza</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Influencia positiva en la calificación</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Negociar mejores condiciones</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Reducir las consultas</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Documentar la competencia de gestión empresarial</a:t>
            </a:r>
          </a:p>
        </p:txBody>
      </p:sp>
      <p:sp>
        <p:nvSpPr>
          <p:cNvPr id="71" name="Freeform 756">
            <a:extLst>
              <a:ext uri="{FF2B5EF4-FFF2-40B4-BE49-F238E27FC236}">
                <a16:creationId xmlns="" xmlns:mc="http://schemas.openxmlformats.org/markup-compatibility/2006" xmlns:v="urn:schemas-microsoft-com:vml" xmlns:p14="http://schemas.microsoft.com/office/powerpoint/2010/main" xmlns:a16="http://schemas.microsoft.com/office/drawing/2014/main" id="{93D19D44-6F59-46A5-A724-E46F04848276}"/>
              </a:ext>
            </a:extLst>
          </p:cNvPr>
          <p:cNvSpPr>
            <a:spLocks noChangeArrowheads="1"/>
          </p:cNvSpPr>
          <p:nvPr/>
        </p:nvSpPr>
        <p:spPr bwMode="auto">
          <a:xfrm>
            <a:off x="6213859" y="2984126"/>
            <a:ext cx="336791" cy="336791"/>
          </a:xfrm>
          <a:custGeom>
            <a:avLst/>
            <a:gdLst>
              <a:gd name="T0" fmla="*/ 9383 w 306026"/>
              <a:gd name="T1" fmla="*/ 282598 h 305668"/>
              <a:gd name="T2" fmla="*/ 27066 w 306026"/>
              <a:gd name="T3" fmla="*/ 250157 h 305668"/>
              <a:gd name="T4" fmla="*/ 90942 w 306026"/>
              <a:gd name="T5" fmla="*/ 269261 h 305668"/>
              <a:gd name="T6" fmla="*/ 27066 w 306026"/>
              <a:gd name="T7" fmla="*/ 296656 h 305668"/>
              <a:gd name="T8" fmla="*/ 119451 w 306026"/>
              <a:gd name="T9" fmla="*/ 282598 h 305668"/>
              <a:gd name="T10" fmla="*/ 276073 w 306026"/>
              <a:gd name="T11" fmla="*/ 273227 h 305668"/>
              <a:gd name="T12" fmla="*/ 144352 w 306026"/>
              <a:gd name="T13" fmla="*/ 250157 h 305668"/>
              <a:gd name="T14" fmla="*/ 27066 w 306026"/>
              <a:gd name="T15" fmla="*/ 250157 h 305668"/>
              <a:gd name="T16" fmla="*/ 94551 w 306026"/>
              <a:gd name="T17" fmla="*/ 240785 h 305668"/>
              <a:gd name="T18" fmla="*/ 188749 w 306026"/>
              <a:gd name="T19" fmla="*/ 69367 h 305668"/>
              <a:gd name="T20" fmla="*/ 188749 w 306026"/>
              <a:gd name="T21" fmla="*/ 69367 h 305668"/>
              <a:gd name="T22" fmla="*/ 184068 w 306026"/>
              <a:gd name="T23" fmla="*/ 189778 h 305668"/>
              <a:gd name="T24" fmla="*/ 184068 w 306026"/>
              <a:gd name="T25" fmla="*/ 59965 h 305668"/>
              <a:gd name="T26" fmla="*/ 83003 w 306026"/>
              <a:gd name="T27" fmla="*/ 55511 h 305668"/>
              <a:gd name="T28" fmla="*/ 94551 w 306026"/>
              <a:gd name="T29" fmla="*/ 208344 h 305668"/>
              <a:gd name="T30" fmla="*/ 48358 w 306026"/>
              <a:gd name="T31" fmla="*/ 208344 h 305668"/>
              <a:gd name="T32" fmla="*/ 59906 w 306026"/>
              <a:gd name="T33" fmla="*/ 55511 h 305668"/>
              <a:gd name="T34" fmla="*/ 71454 w 306026"/>
              <a:gd name="T35" fmla="*/ 12256 h 305668"/>
              <a:gd name="T36" fmla="*/ 81920 w 306026"/>
              <a:gd name="T37" fmla="*/ 46499 h 305668"/>
              <a:gd name="T38" fmla="*/ 149044 w 306026"/>
              <a:gd name="T39" fmla="*/ 9372 h 305668"/>
              <a:gd name="T40" fmla="*/ 167088 w 306026"/>
              <a:gd name="T41" fmla="*/ 39290 h 305668"/>
              <a:gd name="T42" fmla="*/ 149044 w 306026"/>
              <a:gd name="T43" fmla="*/ 68848 h 305668"/>
              <a:gd name="T44" fmla="*/ 162396 w 306026"/>
              <a:gd name="T45" fmla="*/ 78220 h 305668"/>
              <a:gd name="T46" fmla="*/ 162396 w 306026"/>
              <a:gd name="T47" fmla="*/ 103091 h 305668"/>
              <a:gd name="T48" fmla="*/ 149044 w 306026"/>
              <a:gd name="T49" fmla="*/ 112463 h 305668"/>
              <a:gd name="T50" fmla="*/ 167088 w 306026"/>
              <a:gd name="T51" fmla="*/ 142381 h 305668"/>
              <a:gd name="T52" fmla="*/ 149044 w 306026"/>
              <a:gd name="T53" fmla="*/ 171938 h 305668"/>
              <a:gd name="T54" fmla="*/ 162396 w 306026"/>
              <a:gd name="T55" fmla="*/ 181310 h 305668"/>
              <a:gd name="T56" fmla="*/ 162396 w 306026"/>
              <a:gd name="T57" fmla="*/ 206542 h 305668"/>
              <a:gd name="T58" fmla="*/ 149044 w 306026"/>
              <a:gd name="T59" fmla="*/ 215553 h 305668"/>
              <a:gd name="T60" fmla="*/ 180440 w 306026"/>
              <a:gd name="T61" fmla="*/ 219158 h 305668"/>
              <a:gd name="T62" fmla="*/ 185132 w 306026"/>
              <a:gd name="T63" fmla="*/ 35686 h 305668"/>
              <a:gd name="T64" fmla="*/ 149044 w 306026"/>
              <a:gd name="T65" fmla="*/ 9372 h 305668"/>
              <a:gd name="T66" fmla="*/ 189823 w 306026"/>
              <a:gd name="T67" fmla="*/ 4686 h 305668"/>
              <a:gd name="T68" fmla="*/ 189823 w 306026"/>
              <a:gd name="T69" fmla="*/ 223844 h 305668"/>
              <a:gd name="T70" fmla="*/ 306026 w 306026"/>
              <a:gd name="T71" fmla="*/ 245471 h 305668"/>
              <a:gd name="T72" fmla="*/ 294117 w 306026"/>
              <a:gd name="T73" fmla="*/ 296656 h 305668"/>
              <a:gd name="T74" fmla="*/ 301335 w 306026"/>
              <a:gd name="T75" fmla="*/ 305668 h 305668"/>
              <a:gd name="T76" fmla="*/ 0 w 306026"/>
              <a:gd name="T77" fmla="*/ 263855 h 305668"/>
              <a:gd name="T78" fmla="*/ 38975 w 306026"/>
              <a:gd name="T79" fmla="*/ 41813 h 305668"/>
              <a:gd name="T80" fmla="*/ 39697 w 306026"/>
              <a:gd name="T81" fmla="*/ 39290 h 305668"/>
              <a:gd name="T82" fmla="*/ 102851 w 306026"/>
              <a:gd name="T83" fmla="*/ 39290 h 305668"/>
              <a:gd name="T84" fmla="*/ 103934 w 306026"/>
              <a:gd name="T85" fmla="*/ 240785 h 305668"/>
              <a:gd name="T86" fmla="*/ 144352 w 306026"/>
              <a:gd name="T87" fmla="*/ 0 h 305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026" h="305668">
                <a:moveTo>
                  <a:pt x="17683" y="251599"/>
                </a:moveTo>
                <a:cubicBezTo>
                  <a:pt x="12631" y="253401"/>
                  <a:pt x="9383" y="258448"/>
                  <a:pt x="9383" y="263855"/>
                </a:cubicBezTo>
                <a:lnTo>
                  <a:pt x="9383" y="282598"/>
                </a:lnTo>
                <a:cubicBezTo>
                  <a:pt x="9383" y="288366"/>
                  <a:pt x="12631" y="293052"/>
                  <a:pt x="17683" y="295214"/>
                </a:cubicBezTo>
                <a:cubicBezTo>
                  <a:pt x="23457" y="282959"/>
                  <a:pt x="23457" y="263855"/>
                  <a:pt x="17683" y="251599"/>
                </a:cubicBezTo>
                <a:close/>
                <a:moveTo>
                  <a:pt x="27066" y="250157"/>
                </a:moveTo>
                <a:cubicBezTo>
                  <a:pt x="28871" y="254843"/>
                  <a:pt x="29953" y="259169"/>
                  <a:pt x="30675" y="264215"/>
                </a:cubicBezTo>
                <a:lnTo>
                  <a:pt x="86611" y="264215"/>
                </a:lnTo>
                <a:cubicBezTo>
                  <a:pt x="89138" y="264215"/>
                  <a:pt x="90942" y="266378"/>
                  <a:pt x="90942" y="269261"/>
                </a:cubicBezTo>
                <a:cubicBezTo>
                  <a:pt x="90942" y="271424"/>
                  <a:pt x="89138" y="273587"/>
                  <a:pt x="86611" y="273587"/>
                </a:cubicBezTo>
                <a:lnTo>
                  <a:pt x="31397" y="273587"/>
                </a:lnTo>
                <a:cubicBezTo>
                  <a:pt x="31397" y="281877"/>
                  <a:pt x="29953" y="289447"/>
                  <a:pt x="27066" y="296656"/>
                </a:cubicBezTo>
                <a:lnTo>
                  <a:pt x="282569" y="296656"/>
                </a:lnTo>
                <a:cubicBezTo>
                  <a:pt x="280043" y="291970"/>
                  <a:pt x="278239" y="287645"/>
                  <a:pt x="276795" y="282598"/>
                </a:cubicBezTo>
                <a:lnTo>
                  <a:pt x="119451" y="282598"/>
                </a:lnTo>
                <a:cubicBezTo>
                  <a:pt x="116925" y="282598"/>
                  <a:pt x="114760" y="280436"/>
                  <a:pt x="114760" y="277912"/>
                </a:cubicBezTo>
                <a:cubicBezTo>
                  <a:pt x="114760" y="275389"/>
                  <a:pt x="116925" y="273227"/>
                  <a:pt x="119451" y="273227"/>
                </a:cubicBezTo>
                <a:lnTo>
                  <a:pt x="276073" y="273227"/>
                </a:lnTo>
                <a:cubicBezTo>
                  <a:pt x="276073" y="265296"/>
                  <a:pt x="278239" y="257006"/>
                  <a:pt x="282569" y="250157"/>
                </a:cubicBezTo>
                <a:lnTo>
                  <a:pt x="185132" y="250157"/>
                </a:lnTo>
                <a:lnTo>
                  <a:pt x="144352" y="250157"/>
                </a:lnTo>
                <a:lnTo>
                  <a:pt x="99242" y="250157"/>
                </a:lnTo>
                <a:lnTo>
                  <a:pt x="43667" y="250157"/>
                </a:lnTo>
                <a:lnTo>
                  <a:pt x="27066" y="250157"/>
                </a:lnTo>
                <a:close/>
                <a:moveTo>
                  <a:pt x="48358" y="217716"/>
                </a:moveTo>
                <a:lnTo>
                  <a:pt x="48358" y="240785"/>
                </a:lnTo>
                <a:lnTo>
                  <a:pt x="94551" y="240785"/>
                </a:lnTo>
                <a:lnTo>
                  <a:pt x="94551" y="217716"/>
                </a:lnTo>
                <a:lnTo>
                  <a:pt x="48358" y="217716"/>
                </a:lnTo>
                <a:close/>
                <a:moveTo>
                  <a:pt x="188749" y="69367"/>
                </a:moveTo>
                <a:lnTo>
                  <a:pt x="188749" y="180015"/>
                </a:lnTo>
                <a:cubicBezTo>
                  <a:pt x="217193" y="177846"/>
                  <a:pt x="239516" y="153619"/>
                  <a:pt x="239516" y="124691"/>
                </a:cubicBezTo>
                <a:cubicBezTo>
                  <a:pt x="239516" y="95763"/>
                  <a:pt x="217193" y="71898"/>
                  <a:pt x="188749" y="69367"/>
                </a:cubicBezTo>
                <a:close/>
                <a:moveTo>
                  <a:pt x="184068" y="59965"/>
                </a:moveTo>
                <a:cubicBezTo>
                  <a:pt x="220073" y="59965"/>
                  <a:pt x="248877" y="88893"/>
                  <a:pt x="248877" y="124691"/>
                </a:cubicBezTo>
                <a:cubicBezTo>
                  <a:pt x="248877" y="160489"/>
                  <a:pt x="220073" y="189778"/>
                  <a:pt x="184068" y="189778"/>
                </a:cubicBezTo>
                <a:cubicBezTo>
                  <a:pt x="181548" y="189778"/>
                  <a:pt x="179387" y="187609"/>
                  <a:pt x="179387" y="185078"/>
                </a:cubicBezTo>
                <a:lnTo>
                  <a:pt x="179387" y="64666"/>
                </a:lnTo>
                <a:cubicBezTo>
                  <a:pt x="179387" y="62135"/>
                  <a:pt x="181548" y="59965"/>
                  <a:pt x="184068" y="59965"/>
                </a:cubicBezTo>
                <a:close/>
                <a:moveTo>
                  <a:pt x="94551" y="49743"/>
                </a:moveTo>
                <a:lnTo>
                  <a:pt x="85168" y="55150"/>
                </a:lnTo>
                <a:cubicBezTo>
                  <a:pt x="84446" y="55511"/>
                  <a:pt x="83724" y="55511"/>
                  <a:pt x="83003" y="55511"/>
                </a:cubicBezTo>
                <a:lnTo>
                  <a:pt x="76146" y="55511"/>
                </a:lnTo>
                <a:lnTo>
                  <a:pt x="76146" y="208344"/>
                </a:lnTo>
                <a:lnTo>
                  <a:pt x="94551" y="208344"/>
                </a:lnTo>
                <a:lnTo>
                  <a:pt x="94551" y="49743"/>
                </a:lnTo>
                <a:close/>
                <a:moveTo>
                  <a:pt x="48358" y="49743"/>
                </a:moveTo>
                <a:lnTo>
                  <a:pt x="48358" y="208344"/>
                </a:lnTo>
                <a:lnTo>
                  <a:pt x="66763" y="208344"/>
                </a:lnTo>
                <a:lnTo>
                  <a:pt x="66763" y="55511"/>
                </a:lnTo>
                <a:lnTo>
                  <a:pt x="59906" y="55511"/>
                </a:lnTo>
                <a:cubicBezTo>
                  <a:pt x="58824" y="55511"/>
                  <a:pt x="58102" y="55511"/>
                  <a:pt x="57380" y="55150"/>
                </a:cubicBezTo>
                <a:lnTo>
                  <a:pt x="48358" y="49743"/>
                </a:lnTo>
                <a:close/>
                <a:moveTo>
                  <a:pt x="71454" y="12256"/>
                </a:moveTo>
                <a:lnTo>
                  <a:pt x="50523" y="40372"/>
                </a:lnTo>
                <a:lnTo>
                  <a:pt x="60989" y="46499"/>
                </a:lnTo>
                <a:lnTo>
                  <a:pt x="81920" y="46499"/>
                </a:lnTo>
                <a:lnTo>
                  <a:pt x="92385" y="40372"/>
                </a:lnTo>
                <a:lnTo>
                  <a:pt x="71454" y="12256"/>
                </a:lnTo>
                <a:close/>
                <a:moveTo>
                  <a:pt x="149044" y="9372"/>
                </a:moveTo>
                <a:lnTo>
                  <a:pt x="149044" y="34604"/>
                </a:lnTo>
                <a:lnTo>
                  <a:pt x="162396" y="34604"/>
                </a:lnTo>
                <a:cubicBezTo>
                  <a:pt x="164922" y="34604"/>
                  <a:pt x="167088" y="36407"/>
                  <a:pt x="167088" y="39290"/>
                </a:cubicBezTo>
                <a:cubicBezTo>
                  <a:pt x="167088" y="41813"/>
                  <a:pt x="164922" y="43616"/>
                  <a:pt x="162396" y="43616"/>
                </a:cubicBezTo>
                <a:lnTo>
                  <a:pt x="149044" y="43616"/>
                </a:lnTo>
                <a:lnTo>
                  <a:pt x="149044" y="68848"/>
                </a:lnTo>
                <a:lnTo>
                  <a:pt x="162396" y="68848"/>
                </a:lnTo>
                <a:cubicBezTo>
                  <a:pt x="164922" y="68848"/>
                  <a:pt x="167088" y="71010"/>
                  <a:pt x="167088" y="73534"/>
                </a:cubicBezTo>
                <a:cubicBezTo>
                  <a:pt x="167088" y="76057"/>
                  <a:pt x="164922" y="78220"/>
                  <a:pt x="162396" y="78220"/>
                </a:cubicBezTo>
                <a:lnTo>
                  <a:pt x="149044" y="78220"/>
                </a:lnTo>
                <a:lnTo>
                  <a:pt x="149044" y="103091"/>
                </a:lnTo>
                <a:lnTo>
                  <a:pt x="162396" y="103091"/>
                </a:lnTo>
                <a:cubicBezTo>
                  <a:pt x="164922" y="103091"/>
                  <a:pt x="167088" y="105254"/>
                  <a:pt x="167088" y="107777"/>
                </a:cubicBezTo>
                <a:cubicBezTo>
                  <a:pt x="167088" y="110300"/>
                  <a:pt x="164922" y="112463"/>
                  <a:pt x="162396" y="112463"/>
                </a:cubicBezTo>
                <a:lnTo>
                  <a:pt x="149044" y="112463"/>
                </a:lnTo>
                <a:lnTo>
                  <a:pt x="149044" y="137695"/>
                </a:lnTo>
                <a:lnTo>
                  <a:pt x="162396" y="137695"/>
                </a:lnTo>
                <a:cubicBezTo>
                  <a:pt x="164922" y="137695"/>
                  <a:pt x="167088" y="139858"/>
                  <a:pt x="167088" y="142381"/>
                </a:cubicBezTo>
                <a:cubicBezTo>
                  <a:pt x="167088" y="144904"/>
                  <a:pt x="164922" y="146706"/>
                  <a:pt x="162396" y="146706"/>
                </a:cubicBezTo>
                <a:lnTo>
                  <a:pt x="149044" y="146706"/>
                </a:lnTo>
                <a:lnTo>
                  <a:pt x="149044" y="171938"/>
                </a:lnTo>
                <a:lnTo>
                  <a:pt x="162396" y="171938"/>
                </a:lnTo>
                <a:cubicBezTo>
                  <a:pt x="164922" y="171938"/>
                  <a:pt x="167088" y="174101"/>
                  <a:pt x="167088" y="176624"/>
                </a:cubicBezTo>
                <a:cubicBezTo>
                  <a:pt x="167088" y="179147"/>
                  <a:pt x="164922" y="181310"/>
                  <a:pt x="162396" y="181310"/>
                </a:cubicBezTo>
                <a:lnTo>
                  <a:pt x="149044" y="181310"/>
                </a:lnTo>
                <a:lnTo>
                  <a:pt x="149044" y="206542"/>
                </a:lnTo>
                <a:lnTo>
                  <a:pt x="162396" y="206542"/>
                </a:lnTo>
                <a:cubicBezTo>
                  <a:pt x="164922" y="206542"/>
                  <a:pt x="167088" y="208344"/>
                  <a:pt x="167088" y="211228"/>
                </a:cubicBezTo>
                <a:cubicBezTo>
                  <a:pt x="167088" y="213751"/>
                  <a:pt x="164922" y="215553"/>
                  <a:pt x="162396" y="215553"/>
                </a:cubicBezTo>
                <a:lnTo>
                  <a:pt x="149044" y="215553"/>
                </a:lnTo>
                <a:lnTo>
                  <a:pt x="149044" y="240785"/>
                </a:lnTo>
                <a:lnTo>
                  <a:pt x="180440" y="240785"/>
                </a:lnTo>
                <a:lnTo>
                  <a:pt x="180440" y="219158"/>
                </a:lnTo>
                <a:cubicBezTo>
                  <a:pt x="180440" y="216635"/>
                  <a:pt x="182605" y="214833"/>
                  <a:pt x="185132" y="214833"/>
                </a:cubicBezTo>
                <a:cubicBezTo>
                  <a:pt x="234933" y="214833"/>
                  <a:pt x="274991" y="174461"/>
                  <a:pt x="274991" y="125079"/>
                </a:cubicBezTo>
                <a:cubicBezTo>
                  <a:pt x="274991" y="75696"/>
                  <a:pt x="234933" y="35686"/>
                  <a:pt x="185132" y="35686"/>
                </a:cubicBezTo>
                <a:cubicBezTo>
                  <a:pt x="182605" y="35686"/>
                  <a:pt x="180440" y="33523"/>
                  <a:pt x="180440" y="31000"/>
                </a:cubicBezTo>
                <a:lnTo>
                  <a:pt x="180440" y="9372"/>
                </a:lnTo>
                <a:lnTo>
                  <a:pt x="149044" y="9372"/>
                </a:lnTo>
                <a:close/>
                <a:moveTo>
                  <a:pt x="144352" y="0"/>
                </a:moveTo>
                <a:lnTo>
                  <a:pt x="185132" y="0"/>
                </a:lnTo>
                <a:cubicBezTo>
                  <a:pt x="187658" y="0"/>
                  <a:pt x="189823" y="2163"/>
                  <a:pt x="189823" y="4686"/>
                </a:cubicBezTo>
                <a:lnTo>
                  <a:pt x="189823" y="26314"/>
                </a:lnTo>
                <a:cubicBezTo>
                  <a:pt x="242151" y="28837"/>
                  <a:pt x="284013" y="72092"/>
                  <a:pt x="284013" y="125079"/>
                </a:cubicBezTo>
                <a:cubicBezTo>
                  <a:pt x="284013" y="178066"/>
                  <a:pt x="242151" y="221321"/>
                  <a:pt x="189823" y="223844"/>
                </a:cubicBezTo>
                <a:lnTo>
                  <a:pt x="189823" y="240785"/>
                </a:lnTo>
                <a:lnTo>
                  <a:pt x="301335" y="240785"/>
                </a:lnTo>
                <a:cubicBezTo>
                  <a:pt x="303861" y="240785"/>
                  <a:pt x="306026" y="242948"/>
                  <a:pt x="306026" y="245471"/>
                </a:cubicBezTo>
                <a:cubicBezTo>
                  <a:pt x="306026" y="247995"/>
                  <a:pt x="303861" y="250157"/>
                  <a:pt x="301335" y="250157"/>
                </a:cubicBezTo>
                <a:lnTo>
                  <a:pt x="294117" y="250157"/>
                </a:lnTo>
                <a:cubicBezTo>
                  <a:pt x="282208" y="263134"/>
                  <a:pt x="282208" y="283319"/>
                  <a:pt x="294117" y="296656"/>
                </a:cubicBezTo>
                <a:lnTo>
                  <a:pt x="301335" y="296656"/>
                </a:lnTo>
                <a:cubicBezTo>
                  <a:pt x="303861" y="296656"/>
                  <a:pt x="306026" y="298458"/>
                  <a:pt x="306026" y="301342"/>
                </a:cubicBezTo>
                <a:cubicBezTo>
                  <a:pt x="306026" y="303865"/>
                  <a:pt x="303861" y="305668"/>
                  <a:pt x="301335" y="305668"/>
                </a:cubicBezTo>
                <a:lnTo>
                  <a:pt x="23457" y="305668"/>
                </a:lnTo>
                <a:cubicBezTo>
                  <a:pt x="10466" y="305668"/>
                  <a:pt x="0" y="295214"/>
                  <a:pt x="0" y="282598"/>
                </a:cubicBezTo>
                <a:lnTo>
                  <a:pt x="0" y="263855"/>
                </a:lnTo>
                <a:cubicBezTo>
                  <a:pt x="0" y="251239"/>
                  <a:pt x="10466" y="240785"/>
                  <a:pt x="23457" y="240785"/>
                </a:cubicBezTo>
                <a:lnTo>
                  <a:pt x="38975" y="240785"/>
                </a:lnTo>
                <a:lnTo>
                  <a:pt x="38975" y="41813"/>
                </a:lnTo>
                <a:cubicBezTo>
                  <a:pt x="38975" y="41453"/>
                  <a:pt x="38975" y="41093"/>
                  <a:pt x="38975" y="40732"/>
                </a:cubicBezTo>
                <a:cubicBezTo>
                  <a:pt x="38975" y="40732"/>
                  <a:pt x="38975" y="40732"/>
                  <a:pt x="39336" y="40732"/>
                </a:cubicBezTo>
                <a:cubicBezTo>
                  <a:pt x="39336" y="40011"/>
                  <a:pt x="39336" y="39651"/>
                  <a:pt x="39697" y="39290"/>
                </a:cubicBezTo>
                <a:lnTo>
                  <a:pt x="67485" y="2163"/>
                </a:lnTo>
                <a:cubicBezTo>
                  <a:pt x="69650" y="-360"/>
                  <a:pt x="73259" y="-360"/>
                  <a:pt x="75063" y="2163"/>
                </a:cubicBezTo>
                <a:lnTo>
                  <a:pt x="102851" y="39290"/>
                </a:lnTo>
                <a:cubicBezTo>
                  <a:pt x="103212" y="39651"/>
                  <a:pt x="103573" y="40011"/>
                  <a:pt x="103573" y="40732"/>
                </a:cubicBezTo>
                <a:cubicBezTo>
                  <a:pt x="103934" y="41093"/>
                  <a:pt x="103934" y="41453"/>
                  <a:pt x="103934" y="41813"/>
                </a:cubicBezTo>
                <a:lnTo>
                  <a:pt x="103934" y="240785"/>
                </a:lnTo>
                <a:lnTo>
                  <a:pt x="139661" y="240785"/>
                </a:lnTo>
                <a:lnTo>
                  <a:pt x="139661" y="4686"/>
                </a:lnTo>
                <a:cubicBezTo>
                  <a:pt x="139661" y="2163"/>
                  <a:pt x="141826" y="0"/>
                  <a:pt x="144352" y="0"/>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72" name="Freeform 760">
            <a:extLst>
              <a:ext uri="{FF2B5EF4-FFF2-40B4-BE49-F238E27FC236}">
                <a16:creationId xmlns="" xmlns:mc="http://schemas.openxmlformats.org/markup-compatibility/2006" xmlns:v="urn:schemas-microsoft-com:vml" xmlns:p14="http://schemas.microsoft.com/office/powerpoint/2010/main" xmlns:a16="http://schemas.microsoft.com/office/drawing/2014/main" id="{F1395F6E-2529-4B1E-AF3C-57968E6D3411}"/>
              </a:ext>
            </a:extLst>
          </p:cNvPr>
          <p:cNvSpPr>
            <a:spLocks noChangeArrowheads="1"/>
          </p:cNvSpPr>
          <p:nvPr/>
        </p:nvSpPr>
        <p:spPr bwMode="auto">
          <a:xfrm>
            <a:off x="4994890" y="2493243"/>
            <a:ext cx="336791" cy="294908"/>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73" name="Freeform 774">
            <a:extLst>
              <a:ext uri="{FF2B5EF4-FFF2-40B4-BE49-F238E27FC236}">
                <a16:creationId xmlns="" xmlns:mc="http://schemas.openxmlformats.org/markup-compatibility/2006" xmlns:v="urn:schemas-microsoft-com:vml" xmlns:p14="http://schemas.microsoft.com/office/powerpoint/2010/main" xmlns:a16="http://schemas.microsoft.com/office/drawing/2014/main" id="{E6D1810A-3581-40BA-85FF-90DD2934472F}"/>
              </a:ext>
            </a:extLst>
          </p:cNvPr>
          <p:cNvSpPr>
            <a:spLocks noChangeArrowheads="1"/>
          </p:cNvSpPr>
          <p:nvPr/>
        </p:nvSpPr>
        <p:spPr bwMode="auto">
          <a:xfrm>
            <a:off x="6751338" y="4174525"/>
            <a:ext cx="336791" cy="333299"/>
          </a:xfrm>
          <a:custGeom>
            <a:avLst/>
            <a:gdLst>
              <a:gd name="T0" fmla="*/ 30314 w 306026"/>
              <a:gd name="T1" fmla="*/ 264904 h 302202"/>
              <a:gd name="T2" fmla="*/ 129917 w 306026"/>
              <a:gd name="T3" fmla="*/ 279250 h 302202"/>
              <a:gd name="T4" fmla="*/ 134608 w 306026"/>
              <a:gd name="T5" fmla="*/ 283912 h 302202"/>
              <a:gd name="T6" fmla="*/ 143630 w 306026"/>
              <a:gd name="T7" fmla="*/ 292878 h 302202"/>
              <a:gd name="T8" fmla="*/ 171779 w 306026"/>
              <a:gd name="T9" fmla="*/ 283912 h 302202"/>
              <a:gd name="T10" fmla="*/ 282569 w 306026"/>
              <a:gd name="T11" fmla="*/ 279250 h 302202"/>
              <a:gd name="T12" fmla="*/ 156622 w 306026"/>
              <a:gd name="T13" fmla="*/ 273511 h 302202"/>
              <a:gd name="T14" fmla="*/ 81468 w 306026"/>
              <a:gd name="T15" fmla="*/ 252531 h 302202"/>
              <a:gd name="T16" fmla="*/ 44388 w 306026"/>
              <a:gd name="T17" fmla="*/ 250200 h 302202"/>
              <a:gd name="T18" fmla="*/ 52327 w 306026"/>
              <a:gd name="T19" fmla="*/ 230116 h 302202"/>
              <a:gd name="T20" fmla="*/ 170336 w 306026"/>
              <a:gd name="T21" fmla="*/ 251635 h 302202"/>
              <a:gd name="T22" fmla="*/ 247203 w 306026"/>
              <a:gd name="T23" fmla="*/ 212184 h 302202"/>
              <a:gd name="T24" fmla="*/ 173944 w 306026"/>
              <a:gd name="T25" fmla="*/ 194611 h 302202"/>
              <a:gd name="T26" fmla="*/ 173944 w 306026"/>
              <a:gd name="T27" fmla="*/ 203936 h 302202"/>
              <a:gd name="T28" fmla="*/ 157705 w 306026"/>
              <a:gd name="T29" fmla="*/ 252710 h 302202"/>
              <a:gd name="T30" fmla="*/ 254421 w 306026"/>
              <a:gd name="T31" fmla="*/ 205729 h 302202"/>
              <a:gd name="T32" fmla="*/ 281126 w 306026"/>
              <a:gd name="T33" fmla="*/ 257014 h 302202"/>
              <a:gd name="T34" fmla="*/ 292674 w 306026"/>
              <a:gd name="T35" fmla="*/ 279250 h 302202"/>
              <a:gd name="T36" fmla="*/ 306026 w 306026"/>
              <a:gd name="T37" fmla="*/ 283912 h 302202"/>
              <a:gd name="T38" fmla="*/ 180440 w 306026"/>
              <a:gd name="T39" fmla="*/ 288216 h 302202"/>
              <a:gd name="T40" fmla="*/ 143630 w 306026"/>
              <a:gd name="T41" fmla="*/ 302202 h 302202"/>
              <a:gd name="T42" fmla="*/ 4691 w 306026"/>
              <a:gd name="T43" fmla="*/ 288216 h 302202"/>
              <a:gd name="T44" fmla="*/ 4691 w 306026"/>
              <a:gd name="T45" fmla="*/ 279250 h 302202"/>
              <a:gd name="T46" fmla="*/ 22735 w 306026"/>
              <a:gd name="T47" fmla="*/ 259166 h 302202"/>
              <a:gd name="T48" fmla="*/ 33201 w 306026"/>
              <a:gd name="T49" fmla="*/ 254145 h 302202"/>
              <a:gd name="T50" fmla="*/ 47997 w 306026"/>
              <a:gd name="T51" fmla="*/ 221150 h 302202"/>
              <a:gd name="T52" fmla="*/ 148322 w 306026"/>
              <a:gd name="T53" fmla="*/ 203936 h 302202"/>
              <a:gd name="T54" fmla="*/ 127391 w 306026"/>
              <a:gd name="T55" fmla="*/ 199273 h 302202"/>
              <a:gd name="T56" fmla="*/ 115770 w 306026"/>
              <a:gd name="T57" fmla="*/ 170799 h 302202"/>
              <a:gd name="T58" fmla="*/ 193318 w 306026"/>
              <a:gd name="T59" fmla="*/ 175032 h 302202"/>
              <a:gd name="T60" fmla="*/ 115770 w 306026"/>
              <a:gd name="T61" fmla="*/ 179971 h 302202"/>
              <a:gd name="T62" fmla="*/ 115770 w 306026"/>
              <a:gd name="T63" fmla="*/ 170799 h 302202"/>
              <a:gd name="T64" fmla="*/ 218153 w 306026"/>
              <a:gd name="T65" fmla="*/ 25324 h 302202"/>
              <a:gd name="T66" fmla="*/ 154346 w 306026"/>
              <a:gd name="T67" fmla="*/ 95972 h 302202"/>
              <a:gd name="T68" fmla="*/ 147894 w 306026"/>
              <a:gd name="T69" fmla="*/ 95972 h 302202"/>
              <a:gd name="T70" fmla="*/ 122443 w 306026"/>
              <a:gd name="T71" fmla="*/ 63892 h 302202"/>
              <a:gd name="T72" fmla="*/ 151120 w 306026"/>
              <a:gd name="T73" fmla="*/ 86240 h 302202"/>
              <a:gd name="T74" fmla="*/ 147650 w 306026"/>
              <a:gd name="T75" fmla="*/ 72 h 302202"/>
              <a:gd name="T76" fmla="*/ 193687 w 306026"/>
              <a:gd name="T77" fmla="*/ 19961 h 302202"/>
              <a:gd name="T78" fmla="*/ 148369 w 306026"/>
              <a:gd name="T79" fmla="*/ 9113 h 302202"/>
              <a:gd name="T80" fmla="*/ 105209 w 306026"/>
              <a:gd name="T81" fmla="*/ 106388 h 302202"/>
              <a:gd name="T82" fmla="*/ 183617 w 306026"/>
              <a:gd name="T83" fmla="*/ 148697 h 302202"/>
              <a:gd name="T84" fmla="*/ 198003 w 306026"/>
              <a:gd name="T85" fmla="*/ 106388 h 302202"/>
              <a:gd name="T86" fmla="*/ 210592 w 306026"/>
              <a:gd name="T87" fmla="*/ 61909 h 302202"/>
              <a:gd name="T88" fmla="*/ 219943 w 306026"/>
              <a:gd name="T89" fmla="*/ 60824 h 302202"/>
              <a:gd name="T90" fmla="*/ 205197 w 306026"/>
              <a:gd name="T91" fmla="*/ 112174 h 302202"/>
              <a:gd name="T92" fmla="*/ 192968 w 306026"/>
              <a:gd name="T93" fmla="*/ 153036 h 302202"/>
              <a:gd name="T94" fmla="*/ 114920 w 306026"/>
              <a:gd name="T95" fmla="*/ 157738 h 302202"/>
              <a:gd name="T96" fmla="*/ 110244 w 306026"/>
              <a:gd name="T97" fmla="*/ 149059 h 302202"/>
              <a:gd name="T98" fmla="*/ 82909 w 306026"/>
              <a:gd name="T99" fmla="*/ 68780 h 30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6" h="302202">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74" name="Freeform 792">
            <a:extLst>
              <a:ext uri="{FF2B5EF4-FFF2-40B4-BE49-F238E27FC236}">
                <a16:creationId xmlns="" xmlns:mc="http://schemas.openxmlformats.org/markup-compatibility/2006" xmlns:v="urn:schemas-microsoft-com:vml" xmlns:p14="http://schemas.microsoft.com/office/powerpoint/2010/main" xmlns:a16="http://schemas.microsoft.com/office/drawing/2014/main" id="{4AE30887-C328-4395-8CDD-B413E10BBAD2}"/>
              </a:ext>
            </a:extLst>
          </p:cNvPr>
          <p:cNvSpPr>
            <a:spLocks noChangeArrowheads="1"/>
          </p:cNvSpPr>
          <p:nvPr/>
        </p:nvSpPr>
        <p:spPr bwMode="auto">
          <a:xfrm>
            <a:off x="5999134" y="5404797"/>
            <a:ext cx="336791" cy="284440"/>
          </a:xfrm>
          <a:custGeom>
            <a:avLst/>
            <a:gdLst>
              <a:gd name="T0" fmla="*/ 30314 w 306026"/>
              <a:gd name="T1" fmla="*/ 220957 h 258406"/>
              <a:gd name="T2" fmla="*/ 129917 w 306026"/>
              <a:gd name="T3" fmla="*/ 235223 h 258406"/>
              <a:gd name="T4" fmla="*/ 134608 w 306026"/>
              <a:gd name="T5" fmla="*/ 239860 h 258406"/>
              <a:gd name="T6" fmla="*/ 143630 w 306026"/>
              <a:gd name="T7" fmla="*/ 249133 h 258406"/>
              <a:gd name="T8" fmla="*/ 171779 w 306026"/>
              <a:gd name="T9" fmla="*/ 239860 h 258406"/>
              <a:gd name="T10" fmla="*/ 282569 w 306026"/>
              <a:gd name="T11" fmla="*/ 235223 h 258406"/>
              <a:gd name="T12" fmla="*/ 156622 w 306026"/>
              <a:gd name="T13" fmla="*/ 229517 h 258406"/>
              <a:gd name="T14" fmla="*/ 81649 w 306026"/>
              <a:gd name="T15" fmla="*/ 208919 h 258406"/>
              <a:gd name="T16" fmla="*/ 153013 w 306026"/>
              <a:gd name="T17" fmla="*/ 219887 h 258406"/>
              <a:gd name="T18" fmla="*/ 283652 w 306026"/>
              <a:gd name="T19" fmla="*/ 215607 h 258406"/>
              <a:gd name="T20" fmla="*/ 301335 w 306026"/>
              <a:gd name="T21" fmla="*/ 235223 h 258406"/>
              <a:gd name="T22" fmla="*/ 301335 w 306026"/>
              <a:gd name="T23" fmla="*/ 244497 h 258406"/>
              <a:gd name="T24" fmla="*/ 162396 w 306026"/>
              <a:gd name="T25" fmla="*/ 258406 h 258406"/>
              <a:gd name="T26" fmla="*/ 125947 w 306026"/>
              <a:gd name="T27" fmla="*/ 244497 h 258406"/>
              <a:gd name="T28" fmla="*/ 0 w 306026"/>
              <a:gd name="T29" fmla="*/ 239860 h 258406"/>
              <a:gd name="T30" fmla="*/ 13714 w 306026"/>
              <a:gd name="T31" fmla="*/ 235223 h 258406"/>
              <a:gd name="T32" fmla="*/ 24901 w 306026"/>
              <a:gd name="T33" fmla="*/ 213110 h 258406"/>
              <a:gd name="T34" fmla="*/ 157500 w 306026"/>
              <a:gd name="T35" fmla="*/ 124634 h 258406"/>
              <a:gd name="T36" fmla="*/ 202715 w 306026"/>
              <a:gd name="T37" fmla="*/ 174200 h 258406"/>
              <a:gd name="T38" fmla="*/ 157500 w 306026"/>
              <a:gd name="T39" fmla="*/ 124634 h 258406"/>
              <a:gd name="T40" fmla="*/ 102954 w 306026"/>
              <a:gd name="T41" fmla="*/ 174200 h 258406"/>
              <a:gd name="T42" fmla="*/ 148170 w 306026"/>
              <a:gd name="T43" fmla="*/ 124634 h 258406"/>
              <a:gd name="T44" fmla="*/ 202715 w 306026"/>
              <a:gd name="T45" fmla="*/ 65729 h 258406"/>
              <a:gd name="T46" fmla="*/ 157500 w 306026"/>
              <a:gd name="T47" fmla="*/ 115655 h 258406"/>
              <a:gd name="T48" fmla="*/ 202715 w 306026"/>
              <a:gd name="T49" fmla="*/ 65729 h 258406"/>
              <a:gd name="T50" fmla="*/ 91112 w 306026"/>
              <a:gd name="T51" fmla="*/ 115655 h 258406"/>
              <a:gd name="T52" fmla="*/ 148170 w 306026"/>
              <a:gd name="T53" fmla="*/ 76504 h 258406"/>
              <a:gd name="T54" fmla="*/ 234294 w 306026"/>
              <a:gd name="T55" fmla="*/ 44897 h 258406"/>
              <a:gd name="T56" fmla="*/ 224246 w 306026"/>
              <a:gd name="T57" fmla="*/ 115655 h 258406"/>
              <a:gd name="T58" fmla="*/ 234294 w 306026"/>
              <a:gd name="T59" fmla="*/ 44897 h 258406"/>
              <a:gd name="T60" fmla="*/ 42667 w 306026"/>
              <a:gd name="T61" fmla="*/ 115655 h 258406"/>
              <a:gd name="T62" fmla="*/ 95060 w 306026"/>
              <a:gd name="T63" fmla="*/ 61778 h 258406"/>
              <a:gd name="T64" fmla="*/ 157500 w 306026"/>
              <a:gd name="T65" fmla="*/ 13289 h 258406"/>
              <a:gd name="T66" fmla="*/ 198768 w 306026"/>
              <a:gd name="T67" fmla="*/ 57827 h 258406"/>
              <a:gd name="T68" fmla="*/ 148170 w 306026"/>
              <a:gd name="T69" fmla="*/ 13289 h 258406"/>
              <a:gd name="T70" fmla="*/ 148170 w 306026"/>
              <a:gd name="T71" fmla="*/ 67525 h 258406"/>
              <a:gd name="T72" fmla="*/ 169701 w 306026"/>
              <a:gd name="T73" fmla="*/ 10775 h 258406"/>
              <a:gd name="T74" fmla="*/ 227835 w 306026"/>
              <a:gd name="T75" fmla="*/ 38432 h 258406"/>
              <a:gd name="T76" fmla="*/ 135969 w 306026"/>
              <a:gd name="T77" fmla="*/ 10775 h 258406"/>
              <a:gd name="T78" fmla="*/ 99007 w 306026"/>
              <a:gd name="T79" fmla="*/ 53517 h 258406"/>
              <a:gd name="T80" fmla="*/ 152835 w 306026"/>
              <a:gd name="T81" fmla="*/ 0 h 258406"/>
              <a:gd name="T82" fmla="*/ 249725 w 306026"/>
              <a:gd name="T83" fmla="*/ 190723 h 258406"/>
              <a:gd name="T84" fmla="*/ 243266 w 306026"/>
              <a:gd name="T85" fmla="*/ 191800 h 258406"/>
              <a:gd name="T86" fmla="*/ 263361 w 306026"/>
              <a:gd name="T87" fmla="*/ 124634 h 258406"/>
              <a:gd name="T88" fmla="*/ 210969 w 306026"/>
              <a:gd name="T89" fmla="*/ 178511 h 258406"/>
              <a:gd name="T90" fmla="*/ 222093 w 306026"/>
              <a:gd name="T91" fmla="*/ 190364 h 258406"/>
              <a:gd name="T92" fmla="*/ 215634 w 306026"/>
              <a:gd name="T93" fmla="*/ 191800 h 258406"/>
              <a:gd name="T94" fmla="*/ 157500 w 306026"/>
              <a:gd name="T95" fmla="*/ 202935 h 258406"/>
              <a:gd name="T96" fmla="*/ 148170 w 306026"/>
              <a:gd name="T97" fmla="*/ 202935 h 258406"/>
              <a:gd name="T98" fmla="*/ 90395 w 306026"/>
              <a:gd name="T99" fmla="*/ 191800 h 258406"/>
              <a:gd name="T100" fmla="*/ 83935 w 306026"/>
              <a:gd name="T101" fmla="*/ 190364 h 258406"/>
              <a:gd name="T102" fmla="*/ 94701 w 306026"/>
              <a:gd name="T103" fmla="*/ 178511 h 258406"/>
              <a:gd name="T104" fmla="*/ 42667 w 306026"/>
              <a:gd name="T105" fmla="*/ 124634 h 258406"/>
              <a:gd name="T106" fmla="*/ 62404 w 306026"/>
              <a:gd name="T107" fmla="*/ 191800 h 258406"/>
              <a:gd name="T108" fmla="*/ 56304 w 306026"/>
              <a:gd name="T109" fmla="*/ 190723 h 258406"/>
              <a:gd name="T110" fmla="*/ 152835 w 306026"/>
              <a:gd name="T111" fmla="*/ 0 h 25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026" h="258406">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29" name="Subtitle 2">
            <a:extLst>
              <a:ext uri="{FF2B5EF4-FFF2-40B4-BE49-F238E27FC236}">
                <a16:creationId xmlns="" xmlns:mc="http://schemas.openxmlformats.org/markup-compatibility/2006" xmlns:v="urn:schemas-microsoft-com:vml" xmlns:p14="http://schemas.microsoft.com/office/powerpoint/2010/main" xmlns:a16="http://schemas.microsoft.com/office/drawing/2014/main" id="{66DD5393-6E83-4955-932E-DAB9FF7F4142}"/>
              </a:ext>
            </a:extLst>
          </p:cNvPr>
          <p:cNvSpPr txBox="1">
            <a:spLocks/>
          </p:cNvSpPr>
          <p:nvPr/>
        </p:nvSpPr>
        <p:spPr>
          <a:xfrm>
            <a:off x="231689" y="2545678"/>
            <a:ext cx="2402654" cy="2667702"/>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dirty="0">
                <a:solidFill>
                  <a:srgbClr val="44546A"/>
                </a:solidFill>
                <a:latin typeface="+mj-lt"/>
                <a:ea typeface="Open Sans Light" panose="020B0306030504020204" pitchFamily="34" charset="0"/>
                <a:cs typeface="Open Sans Light" panose="020B0306030504020204" pitchFamily="34" charset="0"/>
              </a:rPr>
              <a:t>Un sólido control de la liquidez es la piedra angular para generar confianza con sus financiadores (capital social y deuda). </a:t>
            </a:r>
          </a:p>
        </p:txBody>
      </p:sp>
      <p:pic>
        <p:nvPicPr>
          <p:cNvPr id="4" name="Picture 3">
            <a:extLst>
              <a:ext uri="{FF2B5EF4-FFF2-40B4-BE49-F238E27FC236}">
                <a16:creationId xmlns="" xmlns:mc="http://schemas.openxmlformats.org/markup-compatibility/2006" xmlns:v="urn:schemas-microsoft-com:vml" xmlns:p14="http://schemas.microsoft.com/office/powerpoint/2010/main" xmlns:a16="http://schemas.microsoft.com/office/drawing/2014/main" id="{2D7F369D-5D5D-40B5-9495-1A201B8550DB}"/>
              </a:ext>
            </a:extLst>
          </p:cNvPr>
          <p:cNvPicPr>
            <a:picLocks noChangeAspect="1"/>
          </p:cNvPicPr>
          <p:nvPr/>
        </p:nvPicPr>
        <p:blipFill>
          <a:blip r:embed="rId7"/>
          <a:stretch>
            <a:fillRect/>
          </a:stretch>
        </p:blipFill>
        <p:spPr>
          <a:xfrm>
            <a:off x="3549209" y="2360012"/>
            <a:ext cx="3381375" cy="3629025"/>
          </a:xfrm>
          <a:prstGeom prst="rect">
            <a:avLst/>
          </a:prstGeom>
        </p:spPr>
      </p:pic>
    </p:spTree>
    <p:extLst>
      <p:ext uri="{BB962C8B-B14F-4D97-AF65-F5344CB8AC3E}">
        <p14:creationId xmlns:p14="http://schemas.microsoft.com/office/powerpoint/2010/main" val="27994985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306322" y="598028"/>
            <a:ext cx="9087377" cy="697353"/>
          </a:xfrm>
        </p:spPr>
        <p:txBody>
          <a:bodyPr>
            <a:normAutofit fontScale="85000" lnSpcReduction="10000"/>
          </a:bodyPr>
          <a:lstStyle/>
          <a:p>
            <a:r>
              <a:rPr lang="en-GB" dirty="0"/>
              <a:t>Marketing y ventas: Retorno de la inversión en marketing</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306322" y="1794194"/>
            <a:ext cx="3559708" cy="469902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a:t>
            </a:r>
            <a:r>
              <a:rPr lang="en-GB" sz="2000" dirty="0">
                <a:solidFill>
                  <a:srgbClr val="44546A"/>
                </a:solidFill>
                <a:latin typeface="+mj-lt"/>
                <a:ea typeface="Open Sans Light" panose="020B0306030504020204" pitchFamily="34" charset="0"/>
                <a:cs typeface="Open Sans Light" panose="020B0306030504020204" pitchFamily="34" charset="0"/>
              </a:rPr>
              <a:t>Los gastos de marketing no son básicamente costes, sino inversiones". En sentido estricto, inversiones en sensibilización, relaciones con los clientes o valores de la marca. Pero en muchas empresas el marketing se sigue considerando una partida de costes. Por lo tanto, a veces es necesario demostrar el valor de una actividad de marketing a la manera clásica, calculando el rendimiento de las inversiones en marketing, es decir, el ROMI (Return on Marketing Investment).</a:t>
            </a:r>
            <a:endParaRPr lang="en-GB" sz="1800" dirty="0">
              <a:solidFill>
                <a:srgbClr val="44546A"/>
              </a:solidFill>
              <a:latin typeface="+mj-lt"/>
              <a:ea typeface="Open Sans Light" panose="020B0306030504020204" pitchFamily="34" charset="0"/>
              <a:cs typeface="Open Sans Light" panose="020B0306030504020204" pitchFamily="34" charset="0"/>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310743" y="2037819"/>
            <a:ext cx="7330980" cy="239750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09988" y="2037820"/>
            <a:ext cx="1149334" cy="239750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168648" y="2599091"/>
            <a:ext cx="8466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157416" y="2056236"/>
            <a:ext cx="6506937" cy="2308324"/>
          </a:xfrm>
          <a:prstGeom prst="rect">
            <a:avLst/>
          </a:prstGeom>
          <a:noFill/>
        </p:spPr>
        <p:txBody>
          <a:bodyPr wrap="square" rtlCol="0">
            <a:spAutoFit/>
          </a:bodyPr>
          <a:lstStyle/>
          <a:p>
            <a:r>
              <a:rPr lang="en-GB" sz="1600" dirty="0">
                <a:solidFill>
                  <a:schemeClr val="bg1"/>
                </a:solidFill>
                <a:ea typeface="Lato Light" charset="0"/>
                <a:cs typeface="Lato Light" charset="0"/>
              </a:rPr>
              <a:t>La consideración del ROI del marketing puede conducir a las siguientes mejoras:</a:t>
            </a:r>
          </a:p>
          <a:p>
            <a:endParaRPr lang="en-GB" sz="1600" dirty="0">
              <a:solidFill>
                <a:schemeClr val="bg1"/>
              </a:solidFill>
              <a:ea typeface="Lato Light" charset="0"/>
              <a:cs typeface="Lato Light" charset="0"/>
            </a:endParaRPr>
          </a:p>
          <a:p>
            <a:pPr marL="171450" indent="-171450">
              <a:buFont typeface="Arial" panose="020B0604020202020204" pitchFamily="34" charset="0"/>
              <a:buChar char="•"/>
            </a:pPr>
            <a:r>
              <a:rPr lang="en-GB" sz="1600" dirty="0">
                <a:solidFill>
                  <a:schemeClr val="bg1"/>
                </a:solidFill>
                <a:ea typeface="Lato Light" charset="0"/>
                <a:cs typeface="Lato Light" charset="0"/>
              </a:rPr>
              <a:t>Reducción de los gastos de comercialización ineficientes</a:t>
            </a:r>
          </a:p>
          <a:p>
            <a:pPr marL="171450" indent="-171450">
              <a:buFont typeface="Arial" panose="020B0604020202020204" pitchFamily="34" charset="0"/>
              <a:buChar char="•"/>
            </a:pPr>
            <a:r>
              <a:rPr lang="en-GB" sz="1600" dirty="0">
                <a:solidFill>
                  <a:schemeClr val="bg1"/>
                </a:solidFill>
                <a:ea typeface="Lato Light" charset="0"/>
                <a:cs typeface="Lato Light" charset="0"/>
              </a:rPr>
              <a:t>Reasignación de los gastos de comercialización hacia medidas más eficaces</a:t>
            </a:r>
          </a:p>
          <a:p>
            <a:pPr marL="171450" indent="-171450">
              <a:buFont typeface="Arial" panose="020B0604020202020204" pitchFamily="34" charset="0"/>
              <a:buChar char="•"/>
            </a:pPr>
            <a:r>
              <a:rPr lang="en-GB" sz="1600" dirty="0">
                <a:solidFill>
                  <a:schemeClr val="bg1"/>
                </a:solidFill>
                <a:ea typeface="Lato Light" charset="0"/>
                <a:cs typeface="Lato Light" charset="0"/>
              </a:rPr>
              <a:t>Reducción de los tiempos del proceso de comercialización</a:t>
            </a:r>
          </a:p>
          <a:p>
            <a:pPr marL="171450" indent="-171450">
              <a:buFont typeface="Arial" panose="020B0604020202020204" pitchFamily="34" charset="0"/>
              <a:buChar char="•"/>
            </a:pPr>
            <a:r>
              <a:rPr lang="en-GB" sz="1600" dirty="0">
                <a:solidFill>
                  <a:schemeClr val="bg1"/>
                </a:solidFill>
                <a:ea typeface="Lato Light" charset="0"/>
                <a:cs typeface="Lato Light" charset="0"/>
              </a:rPr>
              <a:t>Crecimiento de las ventas</a:t>
            </a:r>
          </a:p>
          <a:p>
            <a:pPr marL="171450" indent="-171450">
              <a:buFont typeface="Arial" panose="020B0604020202020204" pitchFamily="34" charset="0"/>
              <a:buChar char="•"/>
            </a:pPr>
            <a:r>
              <a:rPr lang="en-GB" sz="1600" dirty="0">
                <a:solidFill>
                  <a:schemeClr val="bg1"/>
                </a:solidFill>
                <a:ea typeface="Lato Light" charset="0"/>
                <a:cs typeface="Lato Light" charset="0"/>
              </a:rPr>
              <a:t>La rentabilidad aumenta</a:t>
            </a:r>
          </a:p>
          <a:p>
            <a:pPr marL="171450" indent="-171450">
              <a:buFont typeface="Arial" panose="020B0604020202020204" pitchFamily="34" charset="0"/>
              <a:buChar char="•"/>
            </a:pPr>
            <a:r>
              <a:rPr lang="en-GB" sz="1600" dirty="0">
                <a:solidFill>
                  <a:schemeClr val="bg1"/>
                </a:solidFill>
                <a:ea typeface="Lato Light" charset="0"/>
                <a:cs typeface="Lato Light" charset="0"/>
              </a:rPr>
              <a:t>Formación de profesionales del marketing centrada en la medición y las métricas</a:t>
            </a:r>
          </a:p>
        </p:txBody>
      </p:sp>
      <p:sp>
        <p:nvSpPr>
          <p:cNvPr id="17"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B1EC51-0912-4B09-908A-87CD3753C525}"/>
              </a:ext>
            </a:extLst>
          </p:cNvPr>
          <p:cNvSpPr>
            <a:spLocks/>
          </p:cNvSpPr>
          <p:nvPr/>
        </p:nvSpPr>
        <p:spPr bwMode="auto">
          <a:xfrm>
            <a:off x="4484343" y="4500250"/>
            <a:ext cx="7200351" cy="211951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12DAF3-A1DE-4EFE-953F-08F1BB01B2DE}"/>
              </a:ext>
            </a:extLst>
          </p:cNvPr>
          <p:cNvSpPr>
            <a:spLocks/>
          </p:cNvSpPr>
          <p:nvPr/>
        </p:nvSpPr>
        <p:spPr bwMode="auto">
          <a:xfrm>
            <a:off x="4125011" y="4500250"/>
            <a:ext cx="1149334" cy="211951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2E3279-A35A-4086-BBF2-7B4726DF824B}"/>
              </a:ext>
            </a:extLst>
          </p:cNvPr>
          <p:cNvSpPr>
            <a:spLocks/>
          </p:cNvSpPr>
          <p:nvPr/>
        </p:nvSpPr>
        <p:spPr bwMode="auto">
          <a:xfrm>
            <a:off x="4197413" y="4795125"/>
            <a:ext cx="95210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2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BABAFE-A2C6-44F0-A3F6-32381365BEE8}"/>
              </a:ext>
            </a:extLst>
          </p:cNvPr>
          <p:cNvSpPr txBox="1"/>
          <p:nvPr/>
        </p:nvSpPr>
        <p:spPr>
          <a:xfrm>
            <a:off x="5780916" y="5037346"/>
            <a:ext cx="5165900" cy="584775"/>
          </a:xfrm>
          <a:prstGeom prst="rect">
            <a:avLst/>
          </a:prstGeom>
          <a:noFill/>
        </p:spPr>
        <p:txBody>
          <a:bodyPr wrap="square" rtlCol="0">
            <a:spAutoFit/>
          </a:bodyPr>
          <a:lstStyle/>
          <a:p>
            <a:r>
              <a:rPr lang="en-GB" sz="1600" dirty="0">
                <a:solidFill>
                  <a:schemeClr val="bg1"/>
                </a:solidFill>
                <a:ea typeface="Lato Light" charset="0"/>
                <a:cs typeface="Lato Light" charset="0"/>
              </a:rPr>
              <a:t>Al igual que el ROI (retorno de la inversión), el ROMI (retorno de la inversión en marketing) se calcula de la siguiente manera:</a:t>
            </a:r>
          </a:p>
        </p:txBody>
      </p:sp>
      <mc:AlternateContent xmlns:mc="http://schemas.openxmlformats.org/markup-compatibility/2006" xmlns:a14="http://schemas.microsoft.com/office/drawing/2010/main">
        <mc:Choice Requires="a14">
          <p:sp>
            <p:nvSpPr>
              <p:cNvPr id="16" name="Textfeld 15">
                <a:extLst>
                  <a:ext uri="{FF2B5EF4-FFF2-40B4-BE49-F238E27FC236}">
                    <a16:creationId xmlns="" xmlns:p14="http://schemas.microsoft.com/office/powerpoint/2010/main" xmlns:a16="http://schemas.microsoft.com/office/drawing/2014/main" id="{975A5E84-6080-493B-BF3A-27967C1730D3}"/>
                  </a:ext>
                </a:extLst>
              </p:cNvPr>
              <p:cNvSpPr txBox="1"/>
              <p:nvPr/>
            </p:nvSpPr>
            <p:spPr>
              <a:xfrm>
                <a:off x="5881880" y="5791767"/>
                <a:ext cx="4091889"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𝑅𝑂𝑀𝐼</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𝐴𝑡𝑡𝑟𝑖𝑏𝑢𝑡𝑎𝑏𝑙𝑒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𝑃𝑟𝑜𝑓𝑖𝑡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𝐼𝑛𝑣𝑒𝑠𝑡𝑚𝑒𝑛𝑡𝑠</m:t>
                          </m:r>
                        </m:num>
                        <m:den>
                          <m:r>
                            <a:rPr lang="en-GB" sz="1600" b="0" i="1" smtClean="0">
                              <a:solidFill>
                                <a:schemeClr val="bg1"/>
                              </a:solidFill>
                              <a:latin typeface="Cambria Math" panose="02040503050406030204" pitchFamily="18" charset="0"/>
                            </a:rPr>
                            <m:t>𝐼𝑛𝑣𝑒𝑠𝑡𝑚𝑒𝑛𝑡𝑠</m:t>
                          </m:r>
                        </m:den>
                      </m:f>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16" name="Textfeld 15">
                <a:extLst>
                  <a:ext uri="{FF2B5EF4-FFF2-40B4-BE49-F238E27FC236}">
                    <a16:creationId xmlns:a16="http://schemas.microsoft.com/office/drawing/2014/main" id="{975A5E84-6080-493B-BF3A-27967C1730D3}"/>
                  </a:ext>
                </a:extLst>
              </p:cNvPr>
              <p:cNvSpPr txBox="1">
                <a:spLocks noRot="1" noChangeAspect="1" noMove="1" noResize="1" noEditPoints="1" noAdjustHandles="1" noChangeArrowheads="1" noChangeShapeType="1" noTextEdit="1"/>
              </p:cNvSpPr>
              <p:nvPr/>
            </p:nvSpPr>
            <p:spPr>
              <a:xfrm>
                <a:off x="5881880" y="5791767"/>
                <a:ext cx="4091889" cy="468205"/>
              </a:xfrm>
              <a:prstGeom prst="rect">
                <a:avLst/>
              </a:prstGeom>
              <a:blipFill>
                <a:blip r:embed="rId3"/>
                <a:stretch>
                  <a:fillRect/>
                </a:stretch>
              </a:blipFill>
            </p:spPr>
            <p:txBody>
              <a:bodyPr/>
              <a:lstStyle/>
              <a:p>
                <a:r>
                  <a:rPr lang="en-IE">
                    <a:noFill/>
                  </a:rPr>
                  <a:t> </a:t>
                </a:r>
              </a:p>
            </p:txBody>
          </p:sp>
        </mc:Fallback>
      </mc:AlternateContent>
      <p:pic>
        <p:nvPicPr>
          <p:cNvPr id="21" name="Grafik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1C0DC8-1536-4415-AD93-A951D71E8C70}"/>
              </a:ext>
            </a:extLst>
          </p:cNvPr>
          <p:cNvPicPr>
            <a:picLocks noChangeAspect="1"/>
          </p:cNvPicPr>
          <p:nvPr/>
        </p:nvPicPr>
        <p:blipFill>
          <a:blip r:embed="rId4"/>
          <a:stretch>
            <a:fillRect/>
          </a:stretch>
        </p:blipFill>
        <p:spPr>
          <a:xfrm>
            <a:off x="9313278" y="293744"/>
            <a:ext cx="2166418" cy="1153618"/>
          </a:xfrm>
          <a:prstGeom prst="rect">
            <a:avLst/>
          </a:prstGeom>
        </p:spPr>
      </p:pic>
    </p:spTree>
    <p:extLst>
      <p:ext uri="{BB962C8B-B14F-4D97-AF65-F5344CB8AC3E}">
        <p14:creationId xmlns:p14="http://schemas.microsoft.com/office/powerpoint/2010/main" val="25076911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230754" y="657963"/>
            <a:ext cx="9087377" cy="697353"/>
          </a:xfrm>
        </p:spPr>
        <p:txBody>
          <a:bodyPr>
            <a:normAutofit/>
          </a:bodyPr>
          <a:lstStyle/>
          <a:p>
            <a:r>
              <a:rPr lang="en-GB" dirty="0"/>
              <a:t>Marketing y ventas: Valor de vida del cliente</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286372" y="2157358"/>
            <a:ext cx="3295900" cy="312936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El valor de vida del cliente es uno de los KPI de marketing más importantes. Muestra cuánto valor creará un nuevo cliente específico y, por tanto, permite controlar cuánto dinero está dispuesto a gastar por un nuevo cliente.</a:t>
            </a: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583874" y="1851390"/>
            <a:ext cx="7544737" cy="83276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09987" y="1851390"/>
            <a:ext cx="1328913" cy="83276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152956" y="1888324"/>
            <a:ext cx="98096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304594" y="1834077"/>
            <a:ext cx="6601034" cy="830997"/>
          </a:xfrm>
          <a:prstGeom prst="rect">
            <a:avLst/>
          </a:prstGeom>
          <a:noFill/>
        </p:spPr>
        <p:txBody>
          <a:bodyPr wrap="square" rtlCol="0">
            <a:spAutoFit/>
          </a:bodyPr>
          <a:lstStyle/>
          <a:p>
            <a:r>
              <a:rPr lang="en-GB" sz="1600" dirty="0">
                <a:solidFill>
                  <a:schemeClr val="bg1"/>
                </a:solidFill>
                <a:ea typeface="Lato Light" charset="0"/>
                <a:cs typeface="Lato Light" charset="0"/>
              </a:rPr>
              <a:t>En resumen, el Valor de Vida del Cliente representa el valor que un cliente aporta a una empresa a lo largo de la "vida del cliente". Este ratio permite sacar conclusiones para el cálculo significativo de los gastos de marketing.</a:t>
            </a:r>
          </a:p>
        </p:txBody>
      </p:sp>
      <p:sp>
        <p:nvSpPr>
          <p:cNvPr id="17"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DB1EC51-0912-4B09-908A-87CD3753C525}"/>
              </a:ext>
            </a:extLst>
          </p:cNvPr>
          <p:cNvSpPr>
            <a:spLocks/>
          </p:cNvSpPr>
          <p:nvPr/>
        </p:nvSpPr>
        <p:spPr bwMode="auto">
          <a:xfrm>
            <a:off x="4373892" y="2724345"/>
            <a:ext cx="7754719" cy="400638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312DAF3-A1DE-4EFE-953F-08F1BB01B2DE}"/>
              </a:ext>
            </a:extLst>
          </p:cNvPr>
          <p:cNvSpPr>
            <a:spLocks/>
          </p:cNvSpPr>
          <p:nvPr/>
        </p:nvSpPr>
        <p:spPr bwMode="auto">
          <a:xfrm>
            <a:off x="4109988" y="2720983"/>
            <a:ext cx="1328912" cy="400638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F2E3279-A35A-4086-BBF2-7B4726DF824B}"/>
              </a:ext>
            </a:extLst>
          </p:cNvPr>
          <p:cNvSpPr>
            <a:spLocks/>
          </p:cNvSpPr>
          <p:nvPr/>
        </p:nvSpPr>
        <p:spPr bwMode="auto">
          <a:xfrm>
            <a:off x="4152956" y="4376939"/>
            <a:ext cx="8987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2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DBABAFE-A2C6-44F0-A3F6-32381365BEE8}"/>
              </a:ext>
            </a:extLst>
          </p:cNvPr>
          <p:cNvSpPr txBox="1"/>
          <p:nvPr/>
        </p:nvSpPr>
        <p:spPr>
          <a:xfrm>
            <a:off x="5197310" y="2751466"/>
            <a:ext cx="6931301" cy="4924425"/>
          </a:xfrm>
          <a:prstGeom prst="rect">
            <a:avLst/>
          </a:prstGeom>
          <a:noFill/>
        </p:spPr>
        <p:txBody>
          <a:bodyPr wrap="square" rtlCol="0">
            <a:spAutoFit/>
          </a:bodyPr>
          <a:lstStyle/>
          <a:p>
            <a:r>
              <a:rPr lang="en-GB" sz="1600" dirty="0">
                <a:solidFill>
                  <a:schemeClr val="bg1"/>
                </a:solidFill>
                <a:ea typeface="Lato Light" charset="0"/>
                <a:cs typeface="Lato Light" charset="0"/>
              </a:rPr>
              <a:t>Existen diferentes enfoques para calcular el valor del tiempo de vida del cliente, que pueden ser individuales o combinados.</a:t>
            </a:r>
          </a:p>
          <a:p>
            <a:r>
              <a:rPr lang="en-GB" sz="1600" b="1" dirty="0">
                <a:solidFill>
                  <a:schemeClr val="bg1"/>
                </a:solidFill>
                <a:ea typeface="Lato Light" charset="0"/>
                <a:cs typeface="Lato Light" charset="0"/>
              </a:rPr>
              <a:t>Paso 1: Recoger los datos   </a:t>
            </a:r>
          </a:p>
          <a:p>
            <a:pPr marL="171450" indent="-171450">
              <a:buFont typeface="Arial" panose="020B0604020202020204" pitchFamily="34" charset="0"/>
              <a:buChar char="•"/>
            </a:pPr>
            <a:r>
              <a:rPr lang="en-GB" sz="1600" dirty="0">
                <a:solidFill>
                  <a:schemeClr val="bg1"/>
                </a:solidFill>
                <a:ea typeface="Lato Light" charset="0"/>
                <a:cs typeface="Lato Light" charset="0"/>
              </a:rPr>
              <a:t>t = vida media del cliente: ¿Cuánto tiempo permanece alguien como cliente suyo? Ejemplo: 2 años </a:t>
            </a:r>
          </a:p>
          <a:p>
            <a:pPr marL="171450" indent="-171450">
              <a:buFont typeface="Arial" panose="020B0604020202020204" pitchFamily="34" charset="0"/>
              <a:buChar char="•"/>
            </a:pPr>
            <a:r>
              <a:rPr lang="en-GB" sz="1600" dirty="0">
                <a:solidFill>
                  <a:schemeClr val="bg1"/>
                </a:solidFill>
                <a:ea typeface="Lato Light" charset="0"/>
                <a:cs typeface="Lato Light" charset="0"/>
              </a:rPr>
              <a:t>r = tasa de recompra de clientes: Es el porcentaje de clientes que realizan una nueva compra en un periodo determinado en comparación con el mismo periodo anterior. En el ejemplo: 35 %.</a:t>
            </a:r>
          </a:p>
          <a:p>
            <a:pPr marL="171450" indent="-171450">
              <a:buFont typeface="Arial" panose="020B0604020202020204" pitchFamily="34" charset="0"/>
              <a:buChar char="•"/>
            </a:pPr>
            <a:r>
              <a:rPr lang="en-GB" sz="1600" dirty="0">
                <a:solidFill>
                  <a:schemeClr val="bg1"/>
                </a:solidFill>
                <a:ea typeface="Lato Light" charset="0"/>
                <a:cs typeface="Lato Light" charset="0"/>
              </a:rPr>
              <a:t>p = margen de beneficio por cliente: En nuestro ejemplo: 25%.</a:t>
            </a:r>
          </a:p>
          <a:p>
            <a:pPr marL="171450" indent="-171450">
              <a:buFont typeface="Arial" panose="020B0604020202020204" pitchFamily="34" charset="0"/>
              <a:buChar char="•"/>
            </a:pPr>
            <a:r>
              <a:rPr lang="en-GB" sz="1600" dirty="0" err="1">
                <a:solidFill>
                  <a:schemeClr val="bg1"/>
                </a:solidFill>
                <a:ea typeface="Lato Light" charset="0"/>
                <a:cs typeface="Lato Light" charset="0"/>
              </a:rPr>
              <a:t>i </a:t>
            </a:r>
            <a:r>
              <a:rPr lang="en-GB" sz="1600" dirty="0">
                <a:solidFill>
                  <a:schemeClr val="bg1"/>
                </a:solidFill>
                <a:ea typeface="Lato Light" charset="0"/>
                <a:cs typeface="Lato Light" charset="0"/>
              </a:rPr>
              <a:t>= Factor de descuento de los costes: Con el factor de descuento se pueden descontar los pagos futuros a un momento determinado, por ejemplo, para determinar el valor actual o el valor presente. En nuestro ejemplo: 10 %.</a:t>
            </a:r>
          </a:p>
          <a:p>
            <a:pPr marL="171450" indent="-171450">
              <a:buFont typeface="Arial" panose="020B0604020202020204" pitchFamily="34" charset="0"/>
              <a:buChar char="•"/>
            </a:pPr>
            <a:r>
              <a:rPr lang="en-GB" sz="1600" dirty="0">
                <a:solidFill>
                  <a:schemeClr val="bg1"/>
                </a:solidFill>
                <a:ea typeface="Lato Light" charset="0"/>
                <a:cs typeface="Lato Light" charset="0"/>
              </a:rPr>
              <a:t>m = margen de contribución medio: Es el margen de contribución medio generado por un cliente en un periodo determinado. Con un margen de beneficio del 25% (p) y un gasto medio del comprador de 37.856 euros (resultado del cálculo "Cálculo simple del CLV" más abajo), durante la vida del cliente (t) - se obtiene un margen de contribución medio de 9.464 euros.</a:t>
            </a:r>
          </a:p>
          <a:p>
            <a:pPr marL="171450" indent="-171450">
              <a:buFont typeface="Arial" panose="020B0604020202020204" pitchFamily="34" charset="0"/>
              <a:buChar char="•"/>
            </a:pPr>
            <a:endParaRPr lang="en-GB" sz="1400" dirty="0">
              <a:solidFill>
                <a:schemeClr val="bg1"/>
              </a:solidFill>
              <a:ea typeface="Lato Light" charset="0"/>
              <a:cs typeface="Lato Light" charset="0"/>
            </a:endParaRPr>
          </a:p>
          <a:p>
            <a:pPr marL="171450" indent="-171450">
              <a:buFont typeface="Arial" panose="020B0604020202020204" pitchFamily="34" charset="0"/>
              <a:buChar char="•"/>
            </a:pPr>
            <a:endParaRPr lang="en-GB" sz="1400" dirty="0">
              <a:solidFill>
                <a:schemeClr val="bg1"/>
              </a:solidFill>
              <a:ea typeface="Lato Light" charset="0"/>
              <a:cs typeface="Lato Light" charset="0"/>
            </a:endParaRPr>
          </a:p>
          <a:p>
            <a:pPr marL="171450" indent="-171450">
              <a:buFont typeface="Arial" panose="020B0604020202020204" pitchFamily="34" charset="0"/>
              <a:buChar char="•"/>
            </a:pPr>
            <a:endParaRPr lang="en-GB" sz="1400" dirty="0">
              <a:solidFill>
                <a:schemeClr val="bg1"/>
              </a:solidFill>
              <a:ea typeface="Lato Light" charset="0"/>
              <a:cs typeface="Lato Light" charset="0"/>
            </a:endParaRPr>
          </a:p>
        </p:txBody>
      </p:sp>
      <p:pic>
        <p:nvPicPr>
          <p:cNvPr id="21" name="Grafik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3CC4CA-1B47-47C4-B7F5-EDD1E055EEF7}"/>
              </a:ext>
            </a:extLst>
          </p:cNvPr>
          <p:cNvPicPr>
            <a:picLocks noChangeAspect="1"/>
          </p:cNvPicPr>
          <p:nvPr/>
        </p:nvPicPr>
        <p:blipFill>
          <a:blip r:embed="rId3"/>
          <a:stretch>
            <a:fillRect/>
          </a:stretch>
        </p:blipFill>
        <p:spPr>
          <a:xfrm>
            <a:off x="9318131" y="317728"/>
            <a:ext cx="2166418" cy="1153618"/>
          </a:xfrm>
          <a:prstGeom prst="rect">
            <a:avLst/>
          </a:prstGeom>
        </p:spPr>
      </p:pic>
    </p:spTree>
    <p:extLst>
      <p:ext uri="{BB962C8B-B14F-4D97-AF65-F5344CB8AC3E}">
        <p14:creationId xmlns:p14="http://schemas.microsoft.com/office/powerpoint/2010/main" val="4025412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A8592165-77D1-4756-A788-1027D9A5C7E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Folie" r:id="rId41" imgW="592" imgH="595" progId="TCLayout.ActiveDocument.1">
                  <p:embed/>
                </p:oleObj>
              </mc:Choice>
              <mc:Fallback>
                <p:oleObj name="think-cell Folie" r:id="rId41" imgW="592" imgH="595" progId="TCLayout.ActiveDocument.1">
                  <p:embed/>
                  <p:pic>
                    <p:nvPicPr>
                      <p:cNvPr id="4" name="Objekt 3" hidden="1">
                        <a:extLst>
                          <a:ext uri="{FF2B5EF4-FFF2-40B4-BE49-F238E27FC236}">
                            <a16:creationId xmlns="" xmlns:v="urn:schemas-microsoft-com:vml" xmlns:a14="http://schemas.microsoft.com/office/drawing/2010/main" xmlns:p14="http://schemas.microsoft.com/office/powerpoint/2010/main" xmlns:c="http://schemas.openxmlformats.org/drawingml/2006/chart" xmlns:a16="http://schemas.microsoft.com/office/drawing/2014/main" id="{A8592165-77D1-4756-A788-1027D9A5C7E2}"/>
                          </a:ext>
                        </a:extLst>
                      </p:cNvPr>
                      <p:cNvPicPr/>
                      <p:nvPr/>
                    </p:nvPicPr>
                    <p:blipFill>
                      <a:blip r:embed="rId42"/>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3FEBCF83-6734-42FA-B60E-38F3D17B1DD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100" dirty="0">
              <a:latin typeface="Calibri" panose="020F0502020204030204" pitchFamily="34" charset="0"/>
              <a:sym typeface="Calibri" panose="020F0502020204030204" pitchFamily="34" charset="0"/>
            </a:endParaRPr>
          </a:p>
        </p:txBody>
      </p:sp>
      <p:sp>
        <p:nvSpPr>
          <p:cNvPr id="33" name="Textplatzhalter 3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FCDA0349-4ACF-42A2-9A08-4FD30F57369C}"/>
              </a:ext>
            </a:extLst>
          </p:cNvPr>
          <p:cNvSpPr>
            <a:spLocks noGrp="1"/>
          </p:cNvSpPr>
          <p:nvPr>
            <p:ph type="body" sz="quarter" idx="13"/>
          </p:nvPr>
        </p:nvSpPr>
        <p:spPr>
          <a:xfrm>
            <a:off x="1015473" y="570539"/>
            <a:ext cx="9087377" cy="697353"/>
          </a:xfrm>
        </p:spPr>
        <p:txBody>
          <a:bodyPr>
            <a:normAutofit fontScale="85000" lnSpcReduction="10000"/>
          </a:bodyPr>
          <a:lstStyle/>
          <a:p>
            <a:r>
              <a:rPr lang="en-GB" dirty="0"/>
              <a:t>Marketing y ventas: Valor de vida del cliente (cont.)</a:t>
            </a:r>
          </a:p>
        </p:txBody>
      </p:sp>
      <p:sp>
        <p:nvSpPr>
          <p:cNvPr id="42" name="Freeform 37">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45" name="Freeform 37">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48" name="Freeform 37">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17" name="Freeform 43">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EDB1EC51-0912-4B09-908A-87CD3753C525}"/>
              </a:ext>
            </a:extLst>
          </p:cNvPr>
          <p:cNvSpPr>
            <a:spLocks/>
          </p:cNvSpPr>
          <p:nvPr/>
        </p:nvSpPr>
        <p:spPr bwMode="auto">
          <a:xfrm>
            <a:off x="1314448" y="1951562"/>
            <a:ext cx="10687329" cy="421386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18" name="Freeform 36">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8312DAF3-A1DE-4EFE-953F-08F1BB01B2DE}"/>
              </a:ext>
            </a:extLst>
          </p:cNvPr>
          <p:cNvSpPr>
            <a:spLocks/>
          </p:cNvSpPr>
          <p:nvPr/>
        </p:nvSpPr>
        <p:spPr bwMode="auto">
          <a:xfrm>
            <a:off x="190222" y="1959450"/>
            <a:ext cx="2365835" cy="421386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1400" b="1" dirty="0">
              <a:latin typeface="+mj-lt"/>
            </a:endParaRPr>
          </a:p>
        </p:txBody>
      </p:sp>
      <p:sp>
        <p:nvSpPr>
          <p:cNvPr id="19" name="Rectangle 85">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DF2E3279-A35A-4086-BBF2-7B4726DF824B}"/>
              </a:ext>
            </a:extLst>
          </p:cNvPr>
          <p:cNvSpPr>
            <a:spLocks/>
          </p:cNvSpPr>
          <p:nvPr/>
        </p:nvSpPr>
        <p:spPr bwMode="auto">
          <a:xfrm>
            <a:off x="445142" y="3704505"/>
            <a:ext cx="1574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br>
              <a:rPr lang="en-GB" sz="1600" b="1" spc="113" dirty="0">
                <a:solidFill>
                  <a:schemeClr val="bg1"/>
                </a:solidFill>
                <a:latin typeface="+mj-lt"/>
                <a:ea typeface="Roboto" charset="0"/>
                <a:cs typeface="Roboto" charset="0"/>
                <a:sym typeface="Bebas Neue" charset="0"/>
              </a:rPr>
            </a:br>
            <a:r>
              <a:rPr lang="en-GB" sz="1600" b="1" spc="113" dirty="0">
                <a:solidFill>
                  <a:schemeClr val="bg1"/>
                </a:solidFill>
                <a:latin typeface="+mj-lt"/>
                <a:ea typeface="Roboto" charset="0"/>
                <a:cs typeface="Roboto" charset="0"/>
                <a:sym typeface="Bebas Neue" charset="0"/>
              </a:rPr>
              <a:t>(cont.)</a:t>
            </a:r>
          </a:p>
        </p:txBody>
      </p:sp>
      <p:sp>
        <p:nvSpPr>
          <p:cNvPr id="20" name="TextBox 86">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8DBABAFE-A2C6-44F0-A3F6-32381365BEE8}"/>
              </a:ext>
            </a:extLst>
          </p:cNvPr>
          <p:cNvSpPr txBox="1"/>
          <p:nvPr/>
        </p:nvSpPr>
        <p:spPr>
          <a:xfrm>
            <a:off x="2231571" y="1905506"/>
            <a:ext cx="9410151" cy="584775"/>
          </a:xfrm>
          <a:prstGeom prst="rect">
            <a:avLst/>
          </a:prstGeom>
          <a:noFill/>
        </p:spPr>
        <p:txBody>
          <a:bodyPr wrap="square" rtlCol="0">
            <a:spAutoFit/>
          </a:bodyPr>
          <a:lstStyle/>
          <a:p>
            <a:r>
              <a:rPr lang="en-GB" sz="1600" b="1" dirty="0">
                <a:solidFill>
                  <a:schemeClr val="bg1"/>
                </a:solidFill>
                <a:ea typeface="Lato Light" charset="0"/>
                <a:cs typeface="Lato Light" charset="0"/>
              </a:rPr>
              <a:t>Paso 2: Determinar la media de los valores de las variables</a:t>
            </a:r>
          </a:p>
          <a:p>
            <a:endParaRPr lang="en-GB" sz="1600" dirty="0">
              <a:solidFill>
                <a:schemeClr val="bg1"/>
              </a:solidFill>
              <a:ea typeface="Lato Light" charset="0"/>
              <a:cs typeface="Lato Light" charset="0"/>
            </a:endParaRPr>
          </a:p>
        </p:txBody>
      </p:sp>
      <p:graphicFrame>
        <p:nvGraphicFramePr>
          <p:cNvPr id="94" name="Chart 3">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A0513447-A60E-4DE6-AABE-09CD553E2855}"/>
              </a:ext>
            </a:extLst>
          </p:cNvPr>
          <p:cNvGraphicFramePr/>
          <p:nvPr>
            <p:custDataLst>
              <p:tags r:id="rId4"/>
            </p:custDataLst>
            <p:extLst>
              <p:ext uri="{D42A27DB-BD31-4B8C-83A1-F6EECF244321}">
                <p14:modId xmlns:p14="http://schemas.microsoft.com/office/powerpoint/2010/main" val="65690816"/>
              </p:ext>
            </p:extLst>
          </p:nvPr>
        </p:nvGraphicFramePr>
        <p:xfrm>
          <a:off x="4048126" y="2392046"/>
          <a:ext cx="4567237" cy="863600"/>
        </p:xfrm>
        <a:graphic>
          <a:graphicData uri="http://schemas.openxmlformats.org/drawingml/2006/chart">
            <c:chart xmlns:c="http://schemas.openxmlformats.org/drawingml/2006/chart" xmlns:r="http://schemas.openxmlformats.org/officeDocument/2006/relationships" r:id="rId43"/>
          </a:graphicData>
        </a:graphic>
      </p:graphicFrame>
      <p:cxnSp>
        <p:nvCxnSpPr>
          <p:cNvPr id="6" name="Gerader Verbinder 5">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0B5B0B48-2CDE-4B4A-BCD6-DC9C3148FCA0}"/>
              </a:ext>
            </a:extLst>
          </p:cNvPr>
          <p:cNvCxnSpPr/>
          <p:nvPr>
            <p:custDataLst>
              <p:tags r:id="rId5"/>
            </p:custDataLst>
          </p:nvPr>
        </p:nvCxnSpPr>
        <p:spPr bwMode="auto">
          <a:xfrm>
            <a:off x="6475413" y="2765425"/>
            <a:ext cx="342900"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3E736003-5A78-4183-A4E1-FF19033A50C8}"/>
              </a:ext>
            </a:extLst>
          </p:cNvPr>
          <p:cNvCxnSpPr/>
          <p:nvPr>
            <p:custDataLst>
              <p:tags r:id="rId6"/>
            </p:custDataLst>
          </p:nvPr>
        </p:nvCxnSpPr>
        <p:spPr bwMode="auto">
          <a:xfrm>
            <a:off x="8809038" y="2765425"/>
            <a:ext cx="2068513"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8F0ACFD8-C7CB-43AF-A6CC-7698399F5242}"/>
              </a:ext>
            </a:extLst>
          </p:cNvPr>
          <p:cNvCxnSpPr/>
          <p:nvPr>
            <p:custDataLst>
              <p:tags r:id="rId7"/>
            </p:custDataLst>
          </p:nvPr>
        </p:nvCxnSpPr>
        <p:spPr bwMode="auto">
          <a:xfrm>
            <a:off x="7011988" y="2765425"/>
            <a:ext cx="1531937"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Pfeil: nach rechts 4">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4CE5CE9D-0194-44A7-A8FC-334D8E9BA938}"/>
              </a:ext>
            </a:extLst>
          </p:cNvPr>
          <p:cNvSpPr/>
          <p:nvPr>
            <p:custDataLst>
              <p:tags r:id="rId8"/>
            </p:custDataLst>
          </p:nvPr>
        </p:nvSpPr>
        <p:spPr bwMode="auto">
          <a:xfrm rot="10800000">
            <a:off x="10928350" y="2689225"/>
            <a:ext cx="128588" cy="152400"/>
          </a:xfrm>
          <a:prstGeom prst="rightArrow">
            <a:avLst>
              <a:gd name="adj1" fmla="val 100000"/>
              <a:gd name="adj2" fmla="val 100000"/>
            </a:avLst>
          </a:prstGeom>
          <a:solidFill>
            <a:schemeClr val="tx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5"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6409B19B-B03D-428D-AE12-102518DFB5D2}"/>
              </a:ext>
            </a:extLst>
          </p:cNvPr>
          <p:cNvSpPr>
            <a:spLocks noGrp="1"/>
          </p:cNvSpPr>
          <p:nvPr>
            <p:custDataLst>
              <p:tags r:id="rId9"/>
            </p:custDataLst>
          </p:nvPr>
        </p:nvSpPr>
        <p:spPr bwMode="auto">
          <a:xfrm>
            <a:off x="8342313" y="320675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59"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9BDDA199-89E0-4FAD-BB0F-6C2D92CF763B}"/>
              </a:ext>
            </a:extLst>
          </p:cNvPr>
          <p:cNvSpPr>
            <a:spLocks noGrp="1"/>
          </p:cNvSpPr>
          <p:nvPr>
            <p:custDataLst>
              <p:tags r:id="rId10"/>
            </p:custDataLst>
          </p:nvPr>
        </p:nvSpPr>
        <p:spPr bwMode="auto">
          <a:xfrm>
            <a:off x="11107738" y="2689225"/>
            <a:ext cx="44450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r>
              <a:rPr lang="en-GB" altLang="en-US" sz="1400" dirty="0">
                <a:sym typeface="+mn-lt"/>
              </a:rPr>
              <a:t>Ø</a:t>
            </a:r>
            <a:fld id="{CEFF9D7C-AB50-4B1E-8F0A-13D69CF39AD4}" type="datetime'''11''''8'''''''''''''''',''''''''''''''0'">
              <a:rPr lang="en-GB" altLang="en-US" sz="1400" smtClean="0"/>
              <a:t>118,0</a:t>
            </a:fld>
            <a:endParaRPr lang="en-GB" sz="1400" dirty="0">
              <a:sym typeface="+mn-lt"/>
            </a:endParaRPr>
          </a:p>
        </p:txBody>
      </p:sp>
      <p:sp>
        <p:nvSpPr>
          <p:cNvPr id="16"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8296521D-A3E6-49E6-B9DA-E3236F6222B7}"/>
              </a:ext>
            </a:extLst>
          </p:cNvPr>
          <p:cNvSpPr>
            <a:spLocks noGrp="1"/>
          </p:cNvSpPr>
          <p:nvPr>
            <p:custDataLst>
              <p:tags r:id="rId11"/>
            </p:custDataLst>
          </p:nvPr>
        </p:nvSpPr>
        <p:spPr bwMode="auto">
          <a:xfrm>
            <a:off x="4114944" y="320675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78787097-F8F4-4862-AAB8-B5C07FE9AD33}" type="datetime'''C''''''''u''''''s''t''o''''''''''''''''''m''e''''r ''''1'''">
              <a:rPr lang="en-GB" altLang="en-US" sz="1400" smtClean="0">
                <a:solidFill>
                  <a:schemeClr val="bg1"/>
                </a:solidFill>
              </a:rPr>
              <a:t>Customer 1</a:t>
            </a:fld>
            <a:endParaRPr lang="en-GB" sz="1400" dirty="0">
              <a:solidFill>
                <a:schemeClr val="bg1"/>
              </a:solidFill>
              <a:sym typeface="+mn-lt"/>
            </a:endParaRPr>
          </a:p>
        </p:txBody>
      </p:sp>
      <p:sp>
        <p:nvSpPr>
          <p:cNvPr id="39"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268C7C3B-95AE-4BF5-B7C3-37C2F5C153BC}"/>
              </a:ext>
            </a:extLst>
          </p:cNvPr>
          <p:cNvSpPr>
            <a:spLocks noGrp="1"/>
          </p:cNvSpPr>
          <p:nvPr>
            <p:custDataLst>
              <p:tags r:id="rId12"/>
            </p:custDataLst>
          </p:nvPr>
        </p:nvSpPr>
        <p:spPr bwMode="auto">
          <a:xfrm>
            <a:off x="7862207" y="3218389"/>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780841A0-A5AD-4A55-8704-585B9AE2D47A}" type="datetime'C''''''u''s''''''''''to''''''''m''''''''''''e''''''r 5'">
              <a:rPr lang="en-GB" altLang="en-US" sz="1400" smtClean="0">
                <a:solidFill>
                  <a:schemeClr val="bg1"/>
                </a:solidFill>
              </a:rPr>
              <a:t>Customer 5</a:t>
            </a:fld>
            <a:endParaRPr lang="en-GB" sz="1400" dirty="0">
              <a:solidFill>
                <a:schemeClr val="bg1"/>
              </a:solidFill>
              <a:sym typeface="+mn-lt"/>
            </a:endParaRPr>
          </a:p>
        </p:txBody>
      </p:sp>
      <p:sp>
        <p:nvSpPr>
          <p:cNvPr id="38"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C43F3056-47CE-4BBC-ADAC-52B20C0F8E7A}"/>
              </a:ext>
            </a:extLst>
          </p:cNvPr>
          <p:cNvSpPr>
            <a:spLocks noGrp="1"/>
          </p:cNvSpPr>
          <p:nvPr>
            <p:custDataLst>
              <p:tags r:id="rId13"/>
            </p:custDataLst>
          </p:nvPr>
        </p:nvSpPr>
        <p:spPr bwMode="auto">
          <a:xfrm>
            <a:off x="9223375" y="320675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endParaRPr lang="en-GB" sz="1400" dirty="0">
              <a:solidFill>
                <a:schemeClr val="bg1"/>
              </a:solidFill>
              <a:sym typeface="+mn-lt"/>
            </a:endParaRPr>
          </a:p>
        </p:txBody>
      </p:sp>
      <p:sp>
        <p:nvSpPr>
          <p:cNvPr id="8" name="Rechteck 7">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255BEB4E-BE41-4BF1-9E53-EDCA48985DC6}"/>
              </a:ext>
            </a:extLst>
          </p:cNvPr>
          <p:cNvSpPr/>
          <p:nvPr/>
        </p:nvSpPr>
        <p:spPr>
          <a:xfrm>
            <a:off x="2340429" y="2370489"/>
            <a:ext cx="6302500" cy="307777"/>
          </a:xfrm>
          <a:prstGeom prst="rect">
            <a:avLst/>
          </a:prstGeom>
        </p:spPr>
        <p:txBody>
          <a:bodyPr wrap="square">
            <a:spAutoFit/>
          </a:bodyPr>
          <a:lstStyle/>
          <a:p>
            <a:r>
              <a:rPr lang="en-GB" sz="1400" dirty="0">
                <a:solidFill>
                  <a:schemeClr val="bg1"/>
                </a:solidFill>
              </a:rPr>
              <a:t>Gastos del comprador por visita (s)</a:t>
            </a:r>
          </a:p>
        </p:txBody>
      </p:sp>
      <p:graphicFrame>
        <p:nvGraphicFramePr>
          <p:cNvPr id="110" name="Chart 3">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9DA67BA8-A94D-45D9-A829-597ABDE1E13D}"/>
              </a:ext>
            </a:extLst>
          </p:cNvPr>
          <p:cNvGraphicFramePr/>
          <p:nvPr>
            <p:custDataLst>
              <p:tags r:id="rId14"/>
            </p:custDataLst>
            <p:extLst>
              <p:ext uri="{D42A27DB-BD31-4B8C-83A1-F6EECF244321}">
                <p14:modId xmlns:p14="http://schemas.microsoft.com/office/powerpoint/2010/main" val="3569944001"/>
              </p:ext>
            </p:extLst>
          </p:nvPr>
        </p:nvGraphicFramePr>
        <p:xfrm>
          <a:off x="3978276" y="3651975"/>
          <a:ext cx="4567237" cy="949325"/>
        </p:xfrm>
        <a:graphic>
          <a:graphicData uri="http://schemas.openxmlformats.org/drawingml/2006/chart">
            <c:chart xmlns:c="http://schemas.openxmlformats.org/drawingml/2006/chart" xmlns:r="http://schemas.openxmlformats.org/officeDocument/2006/relationships" r:id="rId44"/>
          </a:graphicData>
        </a:graphic>
      </p:graphicFrame>
      <p:cxnSp>
        <p:nvCxnSpPr>
          <p:cNvPr id="78" name="Gerader Verbinder 77">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8739CCAE-A40E-4CEC-A21D-AE51DBA8CD60}"/>
              </a:ext>
            </a:extLst>
          </p:cNvPr>
          <p:cNvCxnSpPr/>
          <p:nvPr>
            <p:custDataLst>
              <p:tags r:id="rId15"/>
            </p:custDataLst>
          </p:nvPr>
        </p:nvCxnSpPr>
        <p:spPr bwMode="auto">
          <a:xfrm>
            <a:off x="6475413" y="4067175"/>
            <a:ext cx="1260475"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7ACC1012-8196-4AAF-820A-8AD882831588}"/>
              </a:ext>
            </a:extLst>
          </p:cNvPr>
          <p:cNvCxnSpPr/>
          <p:nvPr>
            <p:custDataLst>
              <p:tags r:id="rId16"/>
            </p:custDataLst>
          </p:nvPr>
        </p:nvCxnSpPr>
        <p:spPr bwMode="auto">
          <a:xfrm>
            <a:off x="7858125" y="4067175"/>
            <a:ext cx="757238"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79B33C57-D668-481F-AA09-5784CED6F1D2}"/>
              </a:ext>
            </a:extLst>
          </p:cNvPr>
          <p:cNvCxnSpPr/>
          <p:nvPr>
            <p:custDataLst>
              <p:tags r:id="rId17"/>
            </p:custDataLst>
          </p:nvPr>
        </p:nvCxnSpPr>
        <p:spPr bwMode="auto">
          <a:xfrm>
            <a:off x="8737600" y="4067175"/>
            <a:ext cx="1638300"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448D95ED-5FCB-4A52-88CB-6C15417DA99F}"/>
              </a:ext>
            </a:extLst>
          </p:cNvPr>
          <p:cNvCxnSpPr/>
          <p:nvPr>
            <p:custDataLst>
              <p:tags r:id="rId18"/>
            </p:custDataLst>
          </p:nvPr>
        </p:nvCxnSpPr>
        <p:spPr bwMode="auto">
          <a:xfrm>
            <a:off x="10498138" y="4067175"/>
            <a:ext cx="379413"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Pfeil: nach rechts 78">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81A8B5FF-3895-44A0-B485-761CFB4E2B98}"/>
              </a:ext>
            </a:extLst>
          </p:cNvPr>
          <p:cNvSpPr/>
          <p:nvPr>
            <p:custDataLst>
              <p:tags r:id="rId19"/>
            </p:custDataLst>
          </p:nvPr>
        </p:nvSpPr>
        <p:spPr bwMode="auto">
          <a:xfrm rot="10800000">
            <a:off x="10928350" y="3990975"/>
            <a:ext cx="128588" cy="152400"/>
          </a:xfrm>
          <a:prstGeom prst="rightArrow">
            <a:avLst>
              <a:gd name="adj1" fmla="val 100000"/>
              <a:gd name="adj2" fmla="val 100000"/>
            </a:avLst>
          </a:prstGeom>
          <a:solidFill>
            <a:schemeClr val="tx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4"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CF80AA34-533A-48ED-A8CB-3EA5B983B14A}"/>
              </a:ext>
            </a:extLst>
          </p:cNvPr>
          <p:cNvSpPr>
            <a:spLocks noGrp="1"/>
          </p:cNvSpPr>
          <p:nvPr>
            <p:custDataLst>
              <p:tags r:id="rId20"/>
            </p:custDataLst>
          </p:nvPr>
        </p:nvSpPr>
        <p:spPr bwMode="auto">
          <a:xfrm>
            <a:off x="6908733" y="4621342"/>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D1E0365A-BB9A-4868-9726-F21413790B80}" type="datetime'''''''''''''C''u''st''''''''''o''me''''''''''''r 4'''''''''">
              <a:rPr lang="en-GB" altLang="en-US" sz="1400" smtClean="0">
                <a:solidFill>
                  <a:schemeClr val="bg1"/>
                </a:solidFill>
              </a:rPr>
              <a:t>Customer 4</a:t>
            </a:fld>
            <a:endParaRPr lang="en-GB" sz="1400" dirty="0">
              <a:solidFill>
                <a:schemeClr val="bg1"/>
              </a:solidFill>
              <a:sym typeface="+mn-lt"/>
            </a:endParaRPr>
          </a:p>
        </p:txBody>
      </p:sp>
      <p:sp>
        <p:nvSpPr>
          <p:cNvPr id="82"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E2E6209E-753F-4A17-A5BB-13D4D8B47B1E}"/>
              </a:ext>
            </a:extLst>
          </p:cNvPr>
          <p:cNvSpPr>
            <a:spLocks noGrp="1"/>
          </p:cNvSpPr>
          <p:nvPr>
            <p:custDataLst>
              <p:tags r:id="rId21"/>
            </p:custDataLst>
          </p:nvPr>
        </p:nvSpPr>
        <p:spPr bwMode="auto">
          <a:xfrm>
            <a:off x="3866379" y="458797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CEA0AE5E-6F94-41F7-9805-AB2C299B1DB4}" type="datetime'''''C''''u''''s''''''t''''''''''om''''e''r'''' ''''''''''1'">
              <a:rPr lang="en-GB" altLang="en-US" sz="1400" smtClean="0">
                <a:solidFill>
                  <a:schemeClr val="bg1"/>
                </a:solidFill>
              </a:rPr>
              <a:t>Customer 1</a:t>
            </a:fld>
            <a:endParaRPr lang="en-GB" sz="1400" dirty="0">
              <a:solidFill>
                <a:schemeClr val="bg1"/>
              </a:solidFill>
              <a:sym typeface="+mn-lt"/>
            </a:endParaRPr>
          </a:p>
        </p:txBody>
      </p:sp>
      <p:sp>
        <p:nvSpPr>
          <p:cNvPr id="83"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E708E544-2F7D-446E-912B-3EFFF9A55B9E}"/>
              </a:ext>
            </a:extLst>
          </p:cNvPr>
          <p:cNvSpPr>
            <a:spLocks noGrp="1"/>
          </p:cNvSpPr>
          <p:nvPr>
            <p:custDataLst>
              <p:tags r:id="rId22"/>
            </p:custDataLst>
          </p:nvPr>
        </p:nvSpPr>
        <p:spPr bwMode="auto">
          <a:xfrm>
            <a:off x="7845794" y="4630002"/>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2838749D-C3FB-46DB-83F5-AD7F914A2887}" type="datetime'''''''''''C''''''''''u''s''tom''''''''''e''''r'' 5'''''">
              <a:rPr lang="en-GB" altLang="en-US" sz="1400" smtClean="0">
                <a:solidFill>
                  <a:schemeClr val="bg1"/>
                </a:solidFill>
              </a:rPr>
              <a:t>Customer 5</a:t>
            </a:fld>
            <a:endParaRPr lang="en-GB" sz="1400" dirty="0">
              <a:solidFill>
                <a:schemeClr val="bg1"/>
              </a:solidFill>
              <a:sym typeface="+mn-lt"/>
            </a:endParaRPr>
          </a:p>
        </p:txBody>
      </p:sp>
      <p:sp>
        <p:nvSpPr>
          <p:cNvPr id="85"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E6769670-4778-48D4-98E5-25989B1E4D99}"/>
              </a:ext>
            </a:extLst>
          </p:cNvPr>
          <p:cNvSpPr>
            <a:spLocks noGrp="1"/>
          </p:cNvSpPr>
          <p:nvPr>
            <p:custDataLst>
              <p:tags r:id="rId23"/>
            </p:custDataLst>
          </p:nvPr>
        </p:nvSpPr>
        <p:spPr bwMode="auto">
          <a:xfrm>
            <a:off x="4948305" y="4630002"/>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5DB7C83B-E335-4DE3-9AD4-03B8B92D92F5}" type="datetime'C''''''''us''''''to''''''''''''me''r'' ''2'''">
              <a:rPr lang="en-GB" altLang="en-US" sz="1400" smtClean="0">
                <a:solidFill>
                  <a:schemeClr val="bg1"/>
                </a:solidFill>
              </a:rPr>
              <a:t>Customer 2</a:t>
            </a:fld>
            <a:endParaRPr lang="en-GB" sz="1400" dirty="0">
              <a:solidFill>
                <a:schemeClr val="bg1"/>
              </a:solidFill>
              <a:sym typeface="+mn-lt"/>
            </a:endParaRPr>
          </a:p>
        </p:txBody>
      </p:sp>
      <p:sp>
        <p:nvSpPr>
          <p:cNvPr id="80"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1EF4D9D6-9A0A-4108-90D0-E9C5C99EC1DA}"/>
              </a:ext>
            </a:extLst>
          </p:cNvPr>
          <p:cNvSpPr>
            <a:spLocks noGrp="1"/>
          </p:cNvSpPr>
          <p:nvPr>
            <p:custDataLst>
              <p:tags r:id="rId24"/>
            </p:custDataLst>
          </p:nvPr>
        </p:nvSpPr>
        <p:spPr bwMode="auto">
          <a:xfrm>
            <a:off x="5928519" y="4621343"/>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44485308-5F39-44AD-AB6E-DADEB35A9C73}" type="datetime'''''Cust''o''''''m''''''''''''''''''''e''''''''r'' ''3'">
              <a:rPr lang="en-GB" altLang="en-US" sz="1400" smtClean="0">
                <a:solidFill>
                  <a:schemeClr val="bg1"/>
                </a:solidFill>
              </a:rPr>
              <a:t>Customer 3</a:t>
            </a:fld>
            <a:endParaRPr lang="en-GB" sz="1400" dirty="0">
              <a:solidFill>
                <a:schemeClr val="bg1"/>
              </a:solidFill>
              <a:sym typeface="+mn-lt"/>
            </a:endParaRPr>
          </a:p>
        </p:txBody>
      </p:sp>
      <p:sp>
        <p:nvSpPr>
          <p:cNvPr id="81"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6B9F332D-2E2B-439B-A208-6B15B678EEEC}"/>
              </a:ext>
            </a:extLst>
          </p:cNvPr>
          <p:cNvSpPr>
            <a:spLocks noGrp="1"/>
          </p:cNvSpPr>
          <p:nvPr>
            <p:custDataLst>
              <p:tags r:id="rId25"/>
            </p:custDataLst>
          </p:nvPr>
        </p:nvSpPr>
        <p:spPr bwMode="auto">
          <a:xfrm>
            <a:off x="11107738" y="3990975"/>
            <a:ext cx="301625"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r>
              <a:rPr lang="en-GB" altLang="en-US" sz="1400" dirty="0">
                <a:sym typeface="+mn-lt"/>
              </a:rPr>
              <a:t>Ø</a:t>
            </a:r>
            <a:fld id="{D9D5D335-1E91-4CFD-80F4-F1CD01C473A2}" type="datetime'''''''''''''''''3'',''2'''''''''''''''''''">
              <a:rPr lang="en-GB" altLang="en-US" sz="1400" smtClean="0"/>
              <a:t>3,2</a:t>
            </a:fld>
            <a:endParaRPr lang="en-GB" sz="1400" dirty="0">
              <a:sym typeface="+mn-lt"/>
            </a:endParaRPr>
          </a:p>
        </p:txBody>
      </p:sp>
      <p:sp>
        <p:nvSpPr>
          <p:cNvPr id="88" name="Rechteck 87">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F4AA8E27-39C3-4E2C-B463-E0134F3960DB}"/>
              </a:ext>
            </a:extLst>
          </p:cNvPr>
          <p:cNvSpPr/>
          <p:nvPr/>
        </p:nvSpPr>
        <p:spPr>
          <a:xfrm>
            <a:off x="2343446" y="3528883"/>
            <a:ext cx="2359941" cy="307777"/>
          </a:xfrm>
          <a:prstGeom prst="rect">
            <a:avLst/>
          </a:prstGeom>
        </p:spPr>
        <p:txBody>
          <a:bodyPr wrap="none">
            <a:spAutoFit/>
          </a:bodyPr>
          <a:lstStyle/>
          <a:p>
            <a:r>
              <a:rPr lang="en-GB" sz="1400" dirty="0">
                <a:solidFill>
                  <a:schemeClr val="bg1"/>
                </a:solidFill>
              </a:rPr>
              <a:t>Número de visitas por semana (c) </a:t>
            </a:r>
          </a:p>
        </p:txBody>
      </p:sp>
      <p:cxnSp>
        <p:nvCxnSpPr>
          <p:cNvPr id="100" name="Gerader Verbinder 99">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27D6BD30-0343-457C-AB8E-1CC9C7D188AE}"/>
              </a:ext>
            </a:extLst>
          </p:cNvPr>
          <p:cNvCxnSpPr/>
          <p:nvPr>
            <p:custDataLst>
              <p:tags r:id="rId26"/>
            </p:custDataLst>
          </p:nvPr>
        </p:nvCxnSpPr>
        <p:spPr bwMode="auto">
          <a:xfrm>
            <a:off x="6475412" y="5419725"/>
            <a:ext cx="3829050"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4BE2C363-2734-44CE-9893-F27FAF230CBA}"/>
              </a:ext>
            </a:extLst>
          </p:cNvPr>
          <p:cNvCxnSpPr/>
          <p:nvPr>
            <p:custDataLst>
              <p:tags r:id="rId27"/>
            </p:custDataLst>
          </p:nvPr>
        </p:nvCxnSpPr>
        <p:spPr bwMode="auto">
          <a:xfrm>
            <a:off x="10569576" y="5419725"/>
            <a:ext cx="307975" cy="0"/>
          </a:xfrm>
          <a:prstGeom prst="line">
            <a:avLst/>
          </a:prstGeom>
          <a:ln w="9525" cap="flat" cmpd="sng" algn="ctr">
            <a:solidFill>
              <a:schemeClr val="tx1"/>
            </a:solidFill>
            <a:prstDash val="lg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Pfeil: nach rechts 100">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50B4BD26-2B54-43F6-8317-155FA20E5580}"/>
              </a:ext>
            </a:extLst>
          </p:cNvPr>
          <p:cNvSpPr/>
          <p:nvPr>
            <p:custDataLst>
              <p:tags r:id="rId28"/>
            </p:custDataLst>
          </p:nvPr>
        </p:nvSpPr>
        <p:spPr bwMode="auto">
          <a:xfrm rot="10800000">
            <a:off x="10928350" y="5343525"/>
            <a:ext cx="128588" cy="152400"/>
          </a:xfrm>
          <a:prstGeom prst="rightArrow">
            <a:avLst>
              <a:gd name="adj1" fmla="val 100000"/>
              <a:gd name="adj2" fmla="val 100000"/>
            </a:avLst>
          </a:prstGeom>
          <a:solidFill>
            <a:schemeClr val="tx1"/>
          </a:solidFill>
          <a:ln w="12700" cap="flat" cmpd="sng" algn="ctr">
            <a:noFill/>
            <a:prstDash val="solid"/>
            <a:miter lim="800000"/>
            <a:headEnd type="none" w="med" len="med"/>
            <a:tailEnd type="none" w="med" len="med"/>
          </a:ln>
          <a:effectLst/>
          <a:extLs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3"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AEBD964C-07D7-440F-A5DB-10730B9CF967}"/>
              </a:ext>
            </a:extLst>
          </p:cNvPr>
          <p:cNvSpPr>
            <a:spLocks noGrp="1"/>
          </p:cNvSpPr>
          <p:nvPr>
            <p:custDataLst>
              <p:tags r:id="rId29"/>
            </p:custDataLst>
          </p:nvPr>
        </p:nvSpPr>
        <p:spPr bwMode="auto">
          <a:xfrm>
            <a:off x="3781569" y="5937364"/>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4D3AE4E5-79E1-40C1-9764-F84AD53447E7}" type="datetime'''Cus''''t''''o''me''r'''''' 1'''''''''''''''''''''''''">
              <a:rPr lang="en-GB" altLang="en-US" sz="1400" smtClean="0">
                <a:solidFill>
                  <a:schemeClr val="bg1"/>
                </a:solidFill>
              </a:rPr>
              <a:t>Customer 1</a:t>
            </a:fld>
            <a:endParaRPr lang="en-GB" sz="1400" dirty="0">
              <a:solidFill>
                <a:schemeClr val="bg1"/>
              </a:solidFill>
              <a:sym typeface="+mn-lt"/>
            </a:endParaRPr>
          </a:p>
        </p:txBody>
      </p:sp>
      <p:sp>
        <p:nvSpPr>
          <p:cNvPr id="105"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DD7DE18D-EC76-4964-889A-BB17DA3624B6}"/>
              </a:ext>
            </a:extLst>
          </p:cNvPr>
          <p:cNvSpPr>
            <a:spLocks noGrp="1"/>
          </p:cNvSpPr>
          <p:nvPr>
            <p:custDataLst>
              <p:tags r:id="rId30"/>
            </p:custDataLst>
          </p:nvPr>
        </p:nvSpPr>
        <p:spPr bwMode="auto">
          <a:xfrm>
            <a:off x="4823955" y="5966409"/>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5F05F1DB-7149-4CF3-B22F-CE7642615D28}" type="datetime'C''''''''u''st''''o''m''e''''''''''r'' ''''''''''''''''2'">
              <a:rPr lang="en-GB" altLang="en-US" sz="1400" smtClean="0">
                <a:solidFill>
                  <a:schemeClr val="bg1"/>
                </a:solidFill>
              </a:rPr>
              <a:t>Customer 2</a:t>
            </a:fld>
            <a:endParaRPr lang="en-GB" sz="1400" dirty="0">
              <a:solidFill>
                <a:schemeClr val="bg1"/>
              </a:solidFill>
              <a:sym typeface="+mn-lt"/>
            </a:endParaRPr>
          </a:p>
        </p:txBody>
      </p:sp>
      <p:sp>
        <p:nvSpPr>
          <p:cNvPr id="106"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B8BD6D7A-5C8D-434C-8C48-46366F8D5B6D}"/>
              </a:ext>
            </a:extLst>
          </p:cNvPr>
          <p:cNvSpPr>
            <a:spLocks noGrp="1"/>
          </p:cNvSpPr>
          <p:nvPr>
            <p:custDataLst>
              <p:tags r:id="rId31"/>
            </p:custDataLst>
          </p:nvPr>
        </p:nvSpPr>
        <p:spPr bwMode="auto">
          <a:xfrm>
            <a:off x="5809072" y="5968115"/>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5E52251E-002C-4019-93C8-97A65152FE33}" type="datetime'C''''u''''s''''to''''''''''m''e''''''''''r ''''''''3'''">
              <a:rPr lang="en-GB" altLang="en-US" sz="1400" smtClean="0">
                <a:solidFill>
                  <a:schemeClr val="bg1"/>
                </a:solidFill>
              </a:rPr>
              <a:t>Customer 3</a:t>
            </a:fld>
            <a:endParaRPr lang="en-GB" sz="1400" dirty="0">
              <a:solidFill>
                <a:schemeClr val="bg1"/>
              </a:solidFill>
              <a:sym typeface="+mn-lt"/>
            </a:endParaRPr>
          </a:p>
        </p:txBody>
      </p:sp>
      <p:sp>
        <p:nvSpPr>
          <p:cNvPr id="102"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0EEF93C6-A86E-407A-A1E6-3CF6F778EE13}"/>
              </a:ext>
            </a:extLst>
          </p:cNvPr>
          <p:cNvSpPr>
            <a:spLocks noGrp="1"/>
          </p:cNvSpPr>
          <p:nvPr>
            <p:custDataLst>
              <p:tags r:id="rId32"/>
            </p:custDataLst>
          </p:nvPr>
        </p:nvSpPr>
        <p:spPr bwMode="auto">
          <a:xfrm>
            <a:off x="6747669" y="5968115"/>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90245604-AFB9-4F24-A122-097C2272025D}" type="datetime'''C''''u''''''''''s''t''''o''''m''e''''''''''r'''''' 4'''">
              <a:rPr lang="en-GB" altLang="en-US" sz="1400" smtClean="0">
                <a:solidFill>
                  <a:schemeClr val="bg1"/>
                </a:solidFill>
              </a:rPr>
              <a:t>Customer 4</a:t>
            </a:fld>
            <a:endParaRPr lang="en-GB" sz="1400" dirty="0">
              <a:solidFill>
                <a:schemeClr val="bg1"/>
              </a:solidFill>
              <a:sym typeface="+mn-lt"/>
            </a:endParaRPr>
          </a:p>
        </p:txBody>
      </p:sp>
      <p:sp>
        <p:nvSpPr>
          <p:cNvPr id="104"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F9EC6EF1-84AE-437D-828C-E05807F8AF5B}"/>
              </a:ext>
            </a:extLst>
          </p:cNvPr>
          <p:cNvSpPr>
            <a:spLocks noGrp="1"/>
          </p:cNvSpPr>
          <p:nvPr>
            <p:custDataLst>
              <p:tags r:id="rId33"/>
            </p:custDataLst>
          </p:nvPr>
        </p:nvSpPr>
        <p:spPr bwMode="auto">
          <a:xfrm>
            <a:off x="7723187" y="5953914"/>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1F75E821-1028-4A70-A45F-F6A5B79938BB}" type="datetime'''''''''''''C''''''''''''''u''sto''m''e''r'''''''''' 5'''">
              <a:rPr lang="en-GB" altLang="en-US" sz="1400" smtClean="0">
                <a:solidFill>
                  <a:schemeClr val="bg1"/>
                </a:solidFill>
              </a:rPr>
              <a:t>Customer 5</a:t>
            </a:fld>
            <a:endParaRPr lang="en-GB" sz="1400" dirty="0">
              <a:solidFill>
                <a:schemeClr val="bg1"/>
              </a:solidFill>
              <a:sym typeface="+mn-lt"/>
            </a:endParaRPr>
          </a:p>
        </p:txBody>
      </p:sp>
      <p:sp>
        <p:nvSpPr>
          <p:cNvPr id="107"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B8A954D4-6A52-41B3-845E-DEBAC0ACC2A9}"/>
              </a:ext>
            </a:extLst>
          </p:cNvPr>
          <p:cNvSpPr>
            <a:spLocks noGrp="1"/>
          </p:cNvSpPr>
          <p:nvPr>
            <p:custDataLst>
              <p:tags r:id="rId34"/>
            </p:custDataLst>
          </p:nvPr>
        </p:nvSpPr>
        <p:spPr bwMode="auto">
          <a:xfrm>
            <a:off x="11107737" y="5343525"/>
            <a:ext cx="44450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ct val="0"/>
              </a:spcBef>
              <a:spcAft>
                <a:spcPct val="0"/>
              </a:spcAft>
            </a:pPr>
            <a:r>
              <a:rPr lang="en-GB" altLang="en-US" sz="1400" dirty="0">
                <a:sym typeface="+mn-lt"/>
              </a:rPr>
              <a:t>Ø</a:t>
            </a:r>
            <a:fld id="{021A4A76-7D06-45CD-930D-958A9154A9C5}" type="datetime'3''6''''''''''4'''''''''',''''''0'''''''''''''''">
              <a:rPr lang="en-GB" altLang="en-US" sz="1400" smtClean="0"/>
              <a:t>364,0</a:t>
            </a:fld>
            <a:endParaRPr lang="en-GB" sz="1400" dirty="0">
              <a:sym typeface="+mn-lt"/>
            </a:endParaRPr>
          </a:p>
        </p:txBody>
      </p:sp>
      <p:sp>
        <p:nvSpPr>
          <p:cNvPr id="108" name="Rechteck 107">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59022B2F-199C-4248-B870-D2D455B591DC}"/>
              </a:ext>
            </a:extLst>
          </p:cNvPr>
          <p:cNvSpPr/>
          <p:nvPr/>
        </p:nvSpPr>
        <p:spPr>
          <a:xfrm>
            <a:off x="2293133" y="4809262"/>
            <a:ext cx="4551567" cy="307777"/>
          </a:xfrm>
          <a:prstGeom prst="rect">
            <a:avLst/>
          </a:prstGeom>
        </p:spPr>
        <p:txBody>
          <a:bodyPr wrap="none">
            <a:spAutoFit/>
          </a:bodyPr>
          <a:lstStyle/>
          <a:p>
            <a:r>
              <a:rPr lang="en-GB" sz="1400" dirty="0">
                <a:solidFill>
                  <a:schemeClr val="bg1"/>
                </a:solidFill>
              </a:rPr>
              <a:t>Valor medio del cliente por semana (gastos x visitas en euros)</a:t>
            </a:r>
          </a:p>
        </p:txBody>
      </p:sp>
      <p:pic>
        <p:nvPicPr>
          <p:cNvPr id="118" name="Grafik 117">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D66E6EB0-2124-46BB-B482-9116D2F3569C}"/>
              </a:ext>
            </a:extLst>
          </p:cNvPr>
          <p:cNvPicPr>
            <a:picLocks noChangeAspect="1"/>
          </p:cNvPicPr>
          <p:nvPr/>
        </p:nvPicPr>
        <p:blipFill>
          <a:blip r:embed="rId45"/>
          <a:stretch>
            <a:fillRect/>
          </a:stretch>
        </p:blipFill>
        <p:spPr>
          <a:xfrm>
            <a:off x="9794342" y="208456"/>
            <a:ext cx="2166418" cy="1153618"/>
          </a:xfrm>
          <a:prstGeom prst="rect">
            <a:avLst/>
          </a:prstGeom>
        </p:spPr>
      </p:pic>
      <p:sp>
        <p:nvSpPr>
          <p:cNvPr id="50"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FAC2F4BE-1C84-434F-9477-6394A361A35E}"/>
              </a:ext>
            </a:extLst>
          </p:cNvPr>
          <p:cNvSpPr>
            <a:spLocks noGrp="1"/>
          </p:cNvSpPr>
          <p:nvPr>
            <p:custDataLst>
              <p:tags r:id="rId35"/>
            </p:custDataLst>
          </p:nvPr>
        </p:nvSpPr>
        <p:spPr bwMode="auto">
          <a:xfrm>
            <a:off x="5116539" y="3214767"/>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5DB7C83B-E335-4DE3-9AD4-03B8B92D92F5}" type="datetime'C''''''''us''''''to''''''''''''me''r'' ''2'''">
              <a:rPr lang="en-GB" altLang="en-US" sz="1400" smtClean="0">
                <a:solidFill>
                  <a:schemeClr val="bg1"/>
                </a:solidFill>
              </a:rPr>
              <a:t>Customer 2</a:t>
            </a:fld>
            <a:endParaRPr lang="en-GB" sz="1400" dirty="0">
              <a:solidFill>
                <a:schemeClr val="bg1"/>
              </a:solidFill>
              <a:sym typeface="+mn-lt"/>
            </a:endParaRPr>
          </a:p>
        </p:txBody>
      </p:sp>
      <p:sp>
        <p:nvSpPr>
          <p:cNvPr id="51"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5275AB23-38E5-4152-839F-CAA83C1E34B6}"/>
              </a:ext>
            </a:extLst>
          </p:cNvPr>
          <p:cNvSpPr>
            <a:spLocks noGrp="1"/>
          </p:cNvSpPr>
          <p:nvPr>
            <p:custDataLst>
              <p:tags r:id="rId36"/>
            </p:custDataLst>
          </p:nvPr>
        </p:nvSpPr>
        <p:spPr bwMode="auto">
          <a:xfrm>
            <a:off x="6080919" y="3216068"/>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44485308-5F39-44AD-AB6E-DADEB35A9C73}" type="datetime'''''Cust''o''''''m''''''''''''''''''''e''''''''r'' ''3'">
              <a:rPr lang="en-GB" altLang="en-US" sz="1400" smtClean="0">
                <a:solidFill>
                  <a:schemeClr val="bg1"/>
                </a:solidFill>
              </a:rPr>
              <a:t>Customer 3</a:t>
            </a:fld>
            <a:endParaRPr lang="en-GB" sz="1400" dirty="0">
              <a:solidFill>
                <a:schemeClr val="bg1"/>
              </a:solidFill>
              <a:sym typeface="+mn-lt"/>
            </a:endParaRPr>
          </a:p>
        </p:txBody>
      </p:sp>
      <p:sp>
        <p:nvSpPr>
          <p:cNvPr id="52" name="Text Placeholder 2">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A3363820-6008-4AC0-B51A-5BEA982EB1FF}"/>
              </a:ext>
            </a:extLst>
          </p:cNvPr>
          <p:cNvSpPr>
            <a:spLocks noGrp="1"/>
          </p:cNvSpPr>
          <p:nvPr>
            <p:custDataLst>
              <p:tags r:id="rId37"/>
            </p:custDataLst>
          </p:nvPr>
        </p:nvSpPr>
        <p:spPr bwMode="auto">
          <a:xfrm>
            <a:off x="6982333" y="3194590"/>
            <a:ext cx="666750" cy="15081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ct val="0"/>
              </a:spcBef>
              <a:spcAft>
                <a:spcPct val="0"/>
              </a:spcAft>
            </a:pPr>
            <a:fld id="{D1E0365A-BB9A-4868-9726-F21413790B80}" type="datetime'''''''''''''C''u''st''''''''''o''me''''''''''''r 4'''''''''">
              <a:rPr lang="en-GB" altLang="en-US" sz="1400" smtClean="0">
                <a:solidFill>
                  <a:schemeClr val="bg1"/>
                </a:solidFill>
              </a:rPr>
              <a:t>Customer 4</a:t>
            </a:fld>
            <a:endParaRPr lang="en-GB" sz="1400" dirty="0">
              <a:solidFill>
                <a:schemeClr val="bg1"/>
              </a:solidFill>
              <a:sym typeface="+mn-lt"/>
            </a:endParaRPr>
          </a:p>
        </p:txBody>
      </p:sp>
      <p:graphicFrame>
        <p:nvGraphicFramePr>
          <p:cNvPr id="53" name="Chart 3">
            <a:extLst>
              <a:ext uri="{FF2B5EF4-FFF2-40B4-BE49-F238E27FC236}">
                <a16:creationId xmlns="" xmlns:mc="http://schemas.openxmlformats.org/markup-compatibility/2006" xmlns:v="urn:schemas-microsoft-com:vml" xmlns:a14="http://schemas.microsoft.com/office/drawing/2010/main" xmlns:p14="http://schemas.microsoft.com/office/powerpoint/2010/main" xmlns:c="http://schemas.openxmlformats.org/drawingml/2006/chart" xmlns:a16="http://schemas.microsoft.com/office/drawing/2014/main" id="{94E29EBF-C8AC-4929-999B-2B5332443751}"/>
              </a:ext>
            </a:extLst>
          </p:cNvPr>
          <p:cNvGraphicFramePr/>
          <p:nvPr>
            <p:custDataLst>
              <p:tags r:id="rId38"/>
            </p:custDataLst>
            <p:extLst>
              <p:ext uri="{D42A27DB-BD31-4B8C-83A1-F6EECF244321}">
                <p14:modId xmlns:p14="http://schemas.microsoft.com/office/powerpoint/2010/main" val="1064933652"/>
              </p:ext>
            </p:extLst>
          </p:nvPr>
        </p:nvGraphicFramePr>
        <p:xfrm>
          <a:off x="3781569" y="4980096"/>
          <a:ext cx="4567237" cy="949325"/>
        </p:xfrm>
        <a:graphic>
          <a:graphicData uri="http://schemas.openxmlformats.org/drawingml/2006/chart">
            <c:chart xmlns:c="http://schemas.openxmlformats.org/drawingml/2006/chart" xmlns:r="http://schemas.openxmlformats.org/officeDocument/2006/relationships" r:id="rId46"/>
          </a:graphicData>
        </a:graphic>
      </p:graphicFrame>
    </p:spTree>
    <p:extLst>
      <p:ext uri="{BB962C8B-B14F-4D97-AF65-F5344CB8AC3E}">
        <p14:creationId xmlns:p14="http://schemas.microsoft.com/office/powerpoint/2010/main" val="535256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hidden="1">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A8592165-77D1-4756-A788-1027D9A5C7E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Folie" r:id="rId6" imgW="592" imgH="595" progId="TCLayout.ActiveDocument.1">
                  <p:embed/>
                </p:oleObj>
              </mc:Choice>
              <mc:Fallback>
                <p:oleObj name="think-cell Folie" r:id="rId6" imgW="592" imgH="595" progId="TCLayout.ActiveDocument.1">
                  <p:embed/>
                  <p:pic>
                    <p:nvPicPr>
                      <p:cNvPr id="4" name="Objekt 3" hidden="1">
                        <a:extLst>
                          <a:ext uri="{FF2B5EF4-FFF2-40B4-BE49-F238E27FC236}">
                            <a16:creationId xmlns="" xmlns:v="urn:schemas-microsoft-com:vml" xmlns:a14="http://schemas.microsoft.com/office/drawing/2010/main" xmlns:p14="http://schemas.microsoft.com/office/powerpoint/2010/main" xmlns:a16="http://schemas.microsoft.com/office/drawing/2014/main" id="{A8592165-77D1-4756-A788-1027D9A5C7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hteck 1" hidden="1">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3FEBCF83-6734-42FA-B60E-38F3D17B1DD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1100" dirty="0">
              <a:latin typeface="Calibri" panose="020F0502020204030204" pitchFamily="34" charset="0"/>
              <a:sym typeface="Calibri" panose="020F0502020204030204" pitchFamily="34" charset="0"/>
            </a:endParaRPr>
          </a:p>
        </p:txBody>
      </p:sp>
      <p:sp>
        <p:nvSpPr>
          <p:cNvPr id="33" name="Textplatzhalter 32">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FCDA0349-4ACF-42A2-9A08-4FD30F57369C}"/>
              </a:ext>
            </a:extLst>
          </p:cNvPr>
          <p:cNvSpPr>
            <a:spLocks noGrp="1"/>
          </p:cNvSpPr>
          <p:nvPr>
            <p:ph type="body" sz="quarter" idx="13"/>
          </p:nvPr>
        </p:nvSpPr>
        <p:spPr>
          <a:xfrm>
            <a:off x="1207540" y="602814"/>
            <a:ext cx="9087377" cy="697353"/>
          </a:xfrm>
        </p:spPr>
        <p:txBody>
          <a:bodyPr>
            <a:normAutofit fontScale="85000" lnSpcReduction="10000"/>
          </a:bodyPr>
          <a:lstStyle/>
          <a:p>
            <a:r>
              <a:rPr lang="en-GB" dirty="0"/>
              <a:t>Marketing y ventas: Valor de vida del cliente (cont.)</a:t>
            </a:r>
          </a:p>
        </p:txBody>
      </p:sp>
      <p:sp>
        <p:nvSpPr>
          <p:cNvPr id="42" name="Freeform 37">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7" name="Freeform 43">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EDB1EC51-0912-4B09-908A-87CD3753C525}"/>
              </a:ext>
            </a:extLst>
          </p:cNvPr>
          <p:cNvSpPr>
            <a:spLocks/>
          </p:cNvSpPr>
          <p:nvPr/>
        </p:nvSpPr>
        <p:spPr bwMode="auto">
          <a:xfrm>
            <a:off x="968829" y="1876425"/>
            <a:ext cx="11084626" cy="4333676"/>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8" name="Freeform 36">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8312DAF3-A1DE-4EFE-953F-08F1BB01B2DE}"/>
              </a:ext>
            </a:extLst>
          </p:cNvPr>
          <p:cNvSpPr>
            <a:spLocks/>
          </p:cNvSpPr>
          <p:nvPr/>
        </p:nvSpPr>
        <p:spPr bwMode="auto">
          <a:xfrm>
            <a:off x="355606" y="1862208"/>
            <a:ext cx="1833964" cy="433367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9" name="Rectangle 85">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DF2E3279-A35A-4086-BBF2-7B4726DF824B}"/>
              </a:ext>
            </a:extLst>
          </p:cNvPr>
          <p:cNvSpPr>
            <a:spLocks/>
          </p:cNvSpPr>
          <p:nvPr/>
        </p:nvSpPr>
        <p:spPr bwMode="auto">
          <a:xfrm>
            <a:off x="578160" y="3623084"/>
            <a:ext cx="10286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b="1" spc="113" dirty="0">
                <a:solidFill>
                  <a:schemeClr val="bg1"/>
                </a:solidFill>
                <a:latin typeface="+mj-lt"/>
                <a:ea typeface="Roboto" charset="0"/>
                <a:cs typeface="Roboto" charset="0"/>
                <a:sym typeface="Bebas Neue" charset="0"/>
              </a:rPr>
              <a:t>Cómo calcular</a:t>
            </a:r>
            <a:br>
              <a:rPr lang="en-GB" b="1" spc="113" dirty="0">
                <a:solidFill>
                  <a:schemeClr val="bg1"/>
                </a:solidFill>
                <a:latin typeface="+mj-lt"/>
                <a:ea typeface="Roboto" charset="0"/>
                <a:cs typeface="Roboto" charset="0"/>
                <a:sym typeface="Bebas Neue" charset="0"/>
              </a:rPr>
            </a:br>
            <a:r>
              <a:rPr lang="en-GB" b="1" spc="113" dirty="0">
                <a:solidFill>
                  <a:schemeClr val="bg1"/>
                </a:solidFill>
                <a:latin typeface="+mj-lt"/>
                <a:ea typeface="Roboto" charset="0"/>
                <a:cs typeface="Roboto" charset="0"/>
                <a:sym typeface="Bebas Neue" charset="0"/>
              </a:rPr>
              <a:t>(cont.)</a:t>
            </a:r>
          </a:p>
        </p:txBody>
      </p:sp>
      <p:sp>
        <p:nvSpPr>
          <p:cNvPr id="20" name="TextBox 86">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8DBABAFE-A2C6-44F0-A3F6-32381365BEE8}"/>
              </a:ext>
            </a:extLst>
          </p:cNvPr>
          <p:cNvSpPr txBox="1"/>
          <p:nvPr/>
        </p:nvSpPr>
        <p:spPr>
          <a:xfrm>
            <a:off x="2231057" y="1905506"/>
            <a:ext cx="9822398" cy="4493538"/>
          </a:xfrm>
          <a:prstGeom prst="rect">
            <a:avLst/>
          </a:prstGeom>
          <a:noFill/>
        </p:spPr>
        <p:txBody>
          <a:bodyPr wrap="square" rtlCol="0">
            <a:spAutoFit/>
          </a:bodyPr>
          <a:lstStyle/>
          <a:p>
            <a:r>
              <a:rPr lang="en-GB" sz="1600" b="1" dirty="0">
                <a:solidFill>
                  <a:schemeClr val="bg1"/>
                </a:solidFill>
                <a:ea typeface="Lato Light" charset="0"/>
                <a:cs typeface="Lato Light" charset="0"/>
              </a:rPr>
              <a:t>Paso 3: Cálculo del valor de </a:t>
            </a:r>
            <a:r>
              <a:rPr lang="en-GB" sz="1600" b="1" dirty="0" err="1">
                <a:solidFill>
                  <a:schemeClr val="bg1"/>
                </a:solidFill>
                <a:ea typeface="Lato Light" charset="0"/>
                <a:cs typeface="Lato Light" charset="0"/>
              </a:rPr>
              <a:t>vida </a:t>
            </a:r>
            <a:r>
              <a:rPr lang="en-GB" sz="1600" b="1" dirty="0">
                <a:solidFill>
                  <a:schemeClr val="bg1"/>
                </a:solidFill>
                <a:ea typeface="Lato Light" charset="0"/>
                <a:cs typeface="Lato Light" charset="0"/>
              </a:rPr>
              <a:t>del cliente</a:t>
            </a:r>
            <a:br>
              <a:rPr lang="en-GB" sz="1600" b="1" dirty="0">
                <a:solidFill>
                  <a:schemeClr val="bg1"/>
                </a:solidFill>
                <a:ea typeface="Lato Light" charset="0"/>
                <a:cs typeface="Lato Light" charset="0"/>
              </a:rPr>
            </a:br>
            <a:r>
              <a:rPr lang="en-GB" sz="1600" dirty="0">
                <a:solidFill>
                  <a:schemeClr val="bg1"/>
                </a:solidFill>
                <a:ea typeface="Lato Light" charset="0"/>
                <a:cs typeface="Lato Light" charset="0"/>
              </a:rPr>
              <a:t>Como se ha mencionado anteriormente, se utilizan diferentes metodologías para calcular el CLV. A continuación encontrará los tres cálculos más utilizados, que pueden emplearse por separado o en combinación para determinar los presupuestos de marketing y, en última instancia, los costes de adquisición de nuevos clientes.</a:t>
            </a: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endParaRPr lang="en-GB" sz="1600" dirty="0">
              <a:solidFill>
                <a:schemeClr val="bg1"/>
              </a:solidFill>
              <a:ea typeface="Lato Light" charset="0"/>
              <a:cs typeface="Lato Light" charset="0"/>
            </a:endParaRPr>
          </a:p>
          <a:p>
            <a:r>
              <a:rPr lang="en-GB" sz="1600" dirty="0">
                <a:solidFill>
                  <a:schemeClr val="bg1"/>
                </a:solidFill>
                <a:ea typeface="Lato Light" charset="0"/>
                <a:cs typeface="Lato Light" charset="0"/>
              </a:rPr>
              <a:t>De este cálculo se desprende que el método del "CLV simple", de 37 856 euros, exagera considerablemente el resultado global. Independientemente de cuál de las tres fórmulas se elija -o de si se toma la media de todas ellas-, cuanto mayor sea el CLV, más valioso será el cliente o el canal publicitario.</a:t>
            </a:r>
          </a:p>
          <a:p>
            <a:endParaRPr lang="en-GB" sz="1400" dirty="0">
              <a:solidFill>
                <a:schemeClr val="bg1"/>
              </a:solidFill>
              <a:ea typeface="Lato Light" charset="0"/>
              <a:cs typeface="Lato Light" charset="0"/>
            </a:endParaRPr>
          </a:p>
        </p:txBody>
      </p:sp>
      <p:sp>
        <p:nvSpPr>
          <p:cNvPr id="50" name="Rechteck 49">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7E713E78-9C44-47AD-B7B8-8FBE0092421C}"/>
              </a:ext>
            </a:extLst>
          </p:cNvPr>
          <p:cNvSpPr/>
          <p:nvPr/>
        </p:nvSpPr>
        <p:spPr>
          <a:xfrm>
            <a:off x="5533129" y="3051686"/>
            <a:ext cx="1648015" cy="307777"/>
          </a:xfrm>
          <a:prstGeom prst="rect">
            <a:avLst/>
          </a:prstGeom>
        </p:spPr>
        <p:txBody>
          <a:bodyPr wrap="none">
            <a:spAutoFit/>
          </a:bodyPr>
          <a:lstStyle/>
          <a:p>
            <a:r>
              <a:rPr lang="en-GB" sz="1400" b="1" dirty="0">
                <a:solidFill>
                  <a:schemeClr val="bg1"/>
                </a:solidFill>
              </a:rPr>
              <a:t>Fórmula simple del CLV</a:t>
            </a:r>
          </a:p>
        </p:txBody>
      </p:sp>
      <mc:AlternateContent xmlns:mc="http://schemas.openxmlformats.org/markup-compatibility/2006" xmlns:a14="http://schemas.microsoft.com/office/drawing/2010/main">
        <mc:Choice Requires="a14">
          <p:sp>
            <p:nvSpPr>
              <p:cNvPr id="51" name="Textfeld 50">
                <a:extLst>
                  <a:ext uri="{FF2B5EF4-FFF2-40B4-BE49-F238E27FC236}">
                    <a16:creationId xmlns="" xmlns:v="urn:schemas-microsoft-com:vml" xmlns:p14="http://schemas.microsoft.com/office/powerpoint/2010/main" xmlns:a16="http://schemas.microsoft.com/office/drawing/2014/main" id="{AFBF1920-58A8-479A-A0A6-FC896089E86D}"/>
                  </a:ext>
                </a:extLst>
              </p:cNvPr>
              <p:cNvSpPr txBox="1"/>
              <p:nvPr/>
            </p:nvSpPr>
            <p:spPr>
              <a:xfrm>
                <a:off x="5629406" y="3410225"/>
                <a:ext cx="3435492"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𝐶𝐿𝑉</m:t>
                      </m:r>
                      <m:r>
                        <a:rPr lang="en-GB" sz="1400" b="0" i="1" smtClean="0">
                          <a:solidFill>
                            <a:schemeClr val="bg1"/>
                          </a:solidFill>
                          <a:latin typeface="Cambria Math" panose="02040503050406030204" pitchFamily="18" charset="0"/>
                        </a:rPr>
                        <m:t>=52 </m:t>
                      </m:r>
                      <m:d>
                        <m:dPr>
                          <m:ctrlPr>
                            <a:rPr lang="en-GB" sz="1400" b="0" i="1" smtClean="0">
                              <a:solidFill>
                                <a:schemeClr val="bg1"/>
                              </a:solidFill>
                              <a:latin typeface="Cambria Math"/>
                            </a:rPr>
                          </m:ctrlPr>
                        </m:dPr>
                        <m:e>
                          <m:r>
                            <a:rPr lang="en-GB" sz="1400" b="0" i="1" smtClean="0">
                              <a:solidFill>
                                <a:schemeClr val="bg1"/>
                              </a:solidFill>
                              <a:latin typeface="Cambria Math" panose="02040503050406030204" pitchFamily="18" charset="0"/>
                            </a:rPr>
                            <m:t>𝑎</m:t>
                          </m:r>
                        </m:e>
                      </m:d>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𝑡</m:t>
                      </m:r>
                      <m:r>
                        <a:rPr lang="en-GB" sz="1400" b="0" i="1" smtClean="0">
                          <a:solidFill>
                            <a:schemeClr val="bg1"/>
                          </a:solidFill>
                          <a:latin typeface="Cambria Math" panose="02040503050406030204" pitchFamily="18" charset="0"/>
                        </a:rPr>
                        <m:t>=52 </m:t>
                      </m:r>
                      <m:d>
                        <m:dPr>
                          <m:ctrlPr>
                            <a:rPr lang="en-GB" sz="1400" b="0" i="1" smtClean="0">
                              <a:solidFill>
                                <a:schemeClr val="bg1"/>
                              </a:solidFill>
                              <a:latin typeface="Cambria Math"/>
                            </a:rPr>
                          </m:ctrlPr>
                        </m:dPr>
                        <m:e>
                          <m:r>
                            <a:rPr lang="en-GB" sz="1400" b="0" i="1" smtClean="0">
                              <a:solidFill>
                                <a:schemeClr val="bg1"/>
                              </a:solidFill>
                              <a:latin typeface="Cambria Math" panose="02040503050406030204" pitchFamily="18" charset="0"/>
                            </a:rPr>
                            <m:t>364</m:t>
                          </m:r>
                        </m:e>
                      </m:d>
                      <m:r>
                        <a:rPr lang="en-GB" sz="1400" b="0" i="1" smtClean="0">
                          <a:solidFill>
                            <a:schemeClr val="bg1"/>
                          </a:solidFill>
                          <a:latin typeface="Cambria Math" panose="02040503050406030204" pitchFamily="18" charset="0"/>
                        </a:rPr>
                        <m:t>∗2=37,856 €</m:t>
                      </m:r>
                    </m:oMath>
                  </m:oMathPara>
                </a14:m>
                <a:endParaRPr lang="en-GB" sz="1200" dirty="0">
                  <a:solidFill>
                    <a:schemeClr val="bg1"/>
                  </a:solidFill>
                </a:endParaRPr>
              </a:p>
            </p:txBody>
          </p:sp>
        </mc:Choice>
        <mc:Fallback xmlns="" xmlns:a16="http://schemas.microsoft.com/office/drawing/2014/main" xmlns:v="urn:schemas-microsoft-com:vml" xmlns:p14="http://schemas.microsoft.com/office/powerpoint/2010/main">
          <p:sp>
            <p:nvSpPr>
              <p:cNvPr id="51" name="Textfeld 50">
                <a:extLst>
                  <a:ext uri="{FF2B5EF4-FFF2-40B4-BE49-F238E27FC236}">
                    <a16:creationId xmlns:a16="http://schemas.microsoft.com/office/drawing/2014/main" id="{AFBF1920-58A8-479A-A0A6-FC896089E86D}"/>
                  </a:ext>
                </a:extLst>
              </p:cNvPr>
              <p:cNvSpPr txBox="1">
                <a:spLocks noRot="1" noChangeAspect="1" noMove="1" noResize="1" noEditPoints="1" noAdjustHandles="1" noChangeArrowheads="1" noChangeShapeType="1" noTextEdit="1"/>
              </p:cNvSpPr>
              <p:nvPr/>
            </p:nvSpPr>
            <p:spPr>
              <a:xfrm>
                <a:off x="5629406" y="3410225"/>
                <a:ext cx="3435492" cy="215444"/>
              </a:xfrm>
              <a:prstGeom prst="rect">
                <a:avLst/>
              </a:prstGeom>
              <a:blipFill>
                <a:blip r:embed="rId8"/>
                <a:stretch>
                  <a:fillRect l="-738" t="-11111" r="-738" b="-33333"/>
                </a:stretch>
              </a:blipFill>
            </p:spPr>
            <p:txBody>
              <a:bodyPr/>
              <a:lstStyle/>
              <a:p>
                <a:r>
                  <a:rPr lang="en-BA">
                    <a:noFill/>
                  </a:rPr>
                  <a:t> </a:t>
                </a:r>
              </a:p>
            </p:txBody>
          </p:sp>
        </mc:Fallback>
      </mc:AlternateContent>
      <p:sp>
        <p:nvSpPr>
          <p:cNvPr id="52" name="Rechteck 51">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F09CDB2E-97D0-4854-99E3-253B695A9601}"/>
              </a:ext>
            </a:extLst>
          </p:cNvPr>
          <p:cNvSpPr/>
          <p:nvPr/>
        </p:nvSpPr>
        <p:spPr>
          <a:xfrm>
            <a:off x="5568401" y="3661362"/>
            <a:ext cx="1814023" cy="307777"/>
          </a:xfrm>
          <a:prstGeom prst="rect">
            <a:avLst/>
          </a:prstGeom>
        </p:spPr>
        <p:txBody>
          <a:bodyPr wrap="none">
            <a:spAutoFit/>
          </a:bodyPr>
          <a:lstStyle/>
          <a:p>
            <a:r>
              <a:rPr lang="en-GB" sz="1400" b="1" dirty="0">
                <a:solidFill>
                  <a:schemeClr val="bg1"/>
                </a:solidFill>
              </a:rPr>
              <a:t>Fórmula estándar del CLV</a:t>
            </a:r>
          </a:p>
        </p:txBody>
      </p:sp>
      <mc:AlternateContent xmlns:mc="http://schemas.openxmlformats.org/markup-compatibility/2006" xmlns:a14="http://schemas.microsoft.com/office/drawing/2010/main">
        <mc:Choice Requires="a14">
          <p:sp>
            <p:nvSpPr>
              <p:cNvPr id="53" name="Textfeld 52">
                <a:extLst>
                  <a:ext uri="{FF2B5EF4-FFF2-40B4-BE49-F238E27FC236}">
                    <a16:creationId xmlns="" xmlns:v="urn:schemas-microsoft-com:vml" xmlns:p14="http://schemas.microsoft.com/office/powerpoint/2010/main" xmlns:a16="http://schemas.microsoft.com/office/drawing/2014/main" id="{59C042AB-4C54-4204-AFB1-239BE2C272EE}"/>
                  </a:ext>
                </a:extLst>
              </p:cNvPr>
              <p:cNvSpPr txBox="1"/>
              <p:nvPr/>
            </p:nvSpPr>
            <p:spPr>
              <a:xfrm>
                <a:off x="5568401" y="3995449"/>
                <a:ext cx="483215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𝐶𝐿𝑉</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𝑡</m:t>
                      </m:r>
                      <m:r>
                        <a:rPr lang="en-GB" sz="1400" b="0" i="1" smtClean="0">
                          <a:solidFill>
                            <a:schemeClr val="bg1"/>
                          </a:solidFill>
                          <a:latin typeface="Cambria Math" panose="02040503050406030204" pitchFamily="18" charset="0"/>
                        </a:rPr>
                        <m:t>∗</m:t>
                      </m:r>
                      <m:d>
                        <m:dPr>
                          <m:ctrlPr>
                            <a:rPr lang="en-GB" sz="1400" b="0" i="1" smtClean="0">
                              <a:solidFill>
                                <a:schemeClr val="bg1"/>
                              </a:solidFill>
                              <a:latin typeface="Cambria Math"/>
                            </a:rPr>
                          </m:ctrlPr>
                        </m:dPr>
                        <m:e>
                          <m:r>
                            <a:rPr lang="en-GB" sz="1400" b="0" i="1" smtClean="0">
                              <a:solidFill>
                                <a:schemeClr val="bg1"/>
                              </a:solidFill>
                              <a:latin typeface="Cambria Math" panose="02040503050406030204" pitchFamily="18" charset="0"/>
                            </a:rPr>
                            <m:t>52∗</m:t>
                          </m:r>
                          <m:r>
                            <a:rPr lang="en-GB" sz="1400" b="0" i="1" smtClean="0">
                              <a:solidFill>
                                <a:schemeClr val="bg1"/>
                              </a:solidFill>
                              <a:latin typeface="Cambria Math" panose="02040503050406030204" pitchFamily="18" charset="0"/>
                            </a:rPr>
                            <m:t>𝑠</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𝑐</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𝑝</m:t>
                          </m:r>
                        </m:e>
                      </m:d>
                      <m:r>
                        <a:rPr lang="en-GB" sz="1400" b="0" i="1" smtClean="0">
                          <a:solidFill>
                            <a:schemeClr val="bg1"/>
                          </a:solidFill>
                          <a:latin typeface="Cambria Math" panose="02040503050406030204" pitchFamily="18" charset="0"/>
                        </a:rPr>
                        <m:t>=2</m:t>
                      </m:r>
                      <m:d>
                        <m:dPr>
                          <m:ctrlPr>
                            <a:rPr lang="en-GB" sz="1400" b="0" i="1" smtClean="0">
                              <a:solidFill>
                                <a:schemeClr val="bg1"/>
                              </a:solidFill>
                              <a:latin typeface="Cambria Math"/>
                            </a:rPr>
                          </m:ctrlPr>
                        </m:dPr>
                        <m:e>
                          <m:r>
                            <a:rPr lang="en-GB" sz="1400" b="0" i="1" smtClean="0">
                              <a:solidFill>
                                <a:schemeClr val="bg1"/>
                              </a:solidFill>
                              <a:latin typeface="Cambria Math" panose="02040503050406030204" pitchFamily="18" charset="0"/>
                            </a:rPr>
                            <m:t>52∗118∗3,2∗0,25</m:t>
                          </m:r>
                        </m:e>
                      </m:d>
                      <m:r>
                        <a:rPr lang="en-GB" sz="1400" b="0" i="1" smtClean="0">
                          <a:solidFill>
                            <a:schemeClr val="bg1"/>
                          </a:solidFill>
                          <a:latin typeface="Cambria Math" panose="02040503050406030204" pitchFamily="18" charset="0"/>
                        </a:rPr>
                        <m:t>=9,818 €</m:t>
                      </m:r>
                    </m:oMath>
                  </m:oMathPara>
                </a14:m>
                <a:endParaRPr lang="en-GB" sz="1200" dirty="0">
                  <a:solidFill>
                    <a:schemeClr val="bg1"/>
                  </a:solidFill>
                </a:endParaRPr>
              </a:p>
            </p:txBody>
          </p:sp>
        </mc:Choice>
        <mc:Fallback xmlns="" xmlns:a16="http://schemas.microsoft.com/office/drawing/2014/main" xmlns:v="urn:schemas-microsoft-com:vml" xmlns:p14="http://schemas.microsoft.com/office/powerpoint/2010/main">
          <p:sp>
            <p:nvSpPr>
              <p:cNvPr id="53" name="Textfeld 52">
                <a:extLst>
                  <a:ext uri="{FF2B5EF4-FFF2-40B4-BE49-F238E27FC236}">
                    <a16:creationId xmlns:a16="http://schemas.microsoft.com/office/drawing/2014/main" id="{59C042AB-4C54-4204-AFB1-239BE2C272EE}"/>
                  </a:ext>
                </a:extLst>
              </p:cNvPr>
              <p:cNvSpPr txBox="1">
                <a:spLocks noRot="1" noChangeAspect="1" noMove="1" noResize="1" noEditPoints="1" noAdjustHandles="1" noChangeArrowheads="1" noChangeShapeType="1" noTextEdit="1"/>
              </p:cNvSpPr>
              <p:nvPr/>
            </p:nvSpPr>
            <p:spPr>
              <a:xfrm>
                <a:off x="5568401" y="3995449"/>
                <a:ext cx="4832157" cy="215444"/>
              </a:xfrm>
              <a:prstGeom prst="rect">
                <a:avLst/>
              </a:prstGeom>
              <a:blipFill>
                <a:blip r:embed="rId9"/>
                <a:stretch>
                  <a:fillRect l="-262" t="-11111" r="-525" b="-33333"/>
                </a:stretch>
              </a:blipFill>
            </p:spPr>
            <p:txBody>
              <a:bodyPr/>
              <a:lstStyle/>
              <a:p>
                <a:r>
                  <a:rPr lang="en-BA">
                    <a:noFill/>
                  </a:rPr>
                  <a:t> </a:t>
                </a:r>
              </a:p>
            </p:txBody>
          </p:sp>
        </mc:Fallback>
      </mc:AlternateContent>
      <p:sp>
        <p:nvSpPr>
          <p:cNvPr id="54" name="Rechteck 53">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8E3F2075-4D03-4DA5-9730-720AEAD40556}"/>
              </a:ext>
            </a:extLst>
          </p:cNvPr>
          <p:cNvSpPr/>
          <p:nvPr/>
        </p:nvSpPr>
        <p:spPr>
          <a:xfrm>
            <a:off x="5547649" y="4241273"/>
            <a:ext cx="1633589" cy="307777"/>
          </a:xfrm>
          <a:prstGeom prst="rect">
            <a:avLst/>
          </a:prstGeom>
        </p:spPr>
        <p:txBody>
          <a:bodyPr wrap="none">
            <a:spAutoFit/>
          </a:bodyPr>
          <a:lstStyle/>
          <a:p>
            <a:r>
              <a:rPr lang="en-GB" sz="1400" b="1" dirty="0">
                <a:solidFill>
                  <a:schemeClr val="bg1"/>
                </a:solidFill>
              </a:rPr>
              <a:t>Fórmula clásica del CLV</a:t>
            </a:r>
          </a:p>
        </p:txBody>
      </p:sp>
      <mc:AlternateContent xmlns:mc="http://schemas.openxmlformats.org/markup-compatibility/2006" xmlns:a14="http://schemas.microsoft.com/office/drawing/2010/main">
        <mc:Choice Requires="a14">
          <p:sp>
            <p:nvSpPr>
              <p:cNvPr id="55" name="Textfeld 54">
                <a:extLst>
                  <a:ext uri="{FF2B5EF4-FFF2-40B4-BE49-F238E27FC236}">
                    <a16:creationId xmlns="" xmlns:v="urn:schemas-microsoft-com:vml" xmlns:p14="http://schemas.microsoft.com/office/powerpoint/2010/main" xmlns:a16="http://schemas.microsoft.com/office/drawing/2014/main" id="{FBA9E327-AC09-4D14-BFE2-439DA57539FD}"/>
                  </a:ext>
                </a:extLst>
              </p:cNvPr>
              <p:cNvSpPr txBox="1"/>
              <p:nvPr/>
            </p:nvSpPr>
            <p:spPr>
              <a:xfrm>
                <a:off x="5568401" y="4578131"/>
                <a:ext cx="3772956" cy="4473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𝐶𝐿𝑉</m:t>
                      </m:r>
                      <m:r>
                        <a:rPr lang="en-GB" sz="1400" b="0" i="1" smtClean="0">
                          <a:solidFill>
                            <a:schemeClr val="bg1"/>
                          </a:solidFill>
                          <a:latin typeface="Cambria Math" panose="02040503050406030204" pitchFamily="18" charset="0"/>
                        </a:rPr>
                        <m:t>=</m:t>
                      </m:r>
                      <m:f>
                        <m:fPr>
                          <m:ctrlPr>
                            <a:rPr lang="en-GB" sz="1400" b="0" i="1" smtClean="0">
                              <a:solidFill>
                                <a:schemeClr val="bg1"/>
                              </a:solidFill>
                              <a:latin typeface="Cambria Math"/>
                            </a:rPr>
                          </m:ctrlPr>
                        </m:fPr>
                        <m:num>
                          <m:r>
                            <a:rPr lang="en-GB" sz="1400" b="0" i="1" smtClean="0">
                              <a:solidFill>
                                <a:schemeClr val="bg1"/>
                              </a:solidFill>
                              <a:latin typeface="Cambria Math" panose="02040503050406030204" pitchFamily="18" charset="0"/>
                            </a:rPr>
                            <m:t>𝑚</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𝑟</m:t>
                          </m:r>
                        </m:num>
                        <m:den>
                          <m:d>
                            <m:dPr>
                              <m:ctrlPr>
                                <a:rPr lang="en-GB" sz="1400" b="0" i="1" smtClean="0">
                                  <a:solidFill>
                                    <a:schemeClr val="bg1"/>
                                  </a:solidFill>
                                  <a:latin typeface="Cambria Math"/>
                                </a:rPr>
                              </m:ctrlPr>
                            </m:dPr>
                            <m:e>
                              <m:r>
                                <a:rPr lang="en-GB" sz="1400" b="0" i="1" smtClean="0">
                                  <a:solidFill>
                                    <a:schemeClr val="bg1"/>
                                  </a:solidFill>
                                  <a:latin typeface="Cambria Math" panose="02040503050406030204" pitchFamily="18" charset="0"/>
                                </a:rPr>
                                <m:t>1+</m:t>
                              </m:r>
                              <m:r>
                                <a:rPr lang="en-GB" sz="1400" b="0" i="1" smtClean="0">
                                  <a:solidFill>
                                    <a:schemeClr val="bg1"/>
                                  </a:solidFill>
                                  <a:latin typeface="Cambria Math" panose="02040503050406030204" pitchFamily="18" charset="0"/>
                                </a:rPr>
                                <m:t>𝑖</m:t>
                              </m:r>
                              <m:r>
                                <a:rPr lang="en-GB" sz="1400" b="0" i="1" smtClean="0">
                                  <a:solidFill>
                                    <a:schemeClr val="bg1"/>
                                  </a:solidFill>
                                  <a:latin typeface="Cambria Math" panose="02040503050406030204" pitchFamily="18" charset="0"/>
                                </a:rPr>
                                <m:t>−</m:t>
                              </m:r>
                              <m:r>
                                <a:rPr lang="en-GB" sz="1400" b="0" i="1" smtClean="0">
                                  <a:solidFill>
                                    <a:schemeClr val="bg1"/>
                                  </a:solidFill>
                                  <a:latin typeface="Cambria Math" panose="02040503050406030204" pitchFamily="18" charset="0"/>
                                </a:rPr>
                                <m:t>𝑟</m:t>
                              </m:r>
                            </m:e>
                          </m:d>
                        </m:den>
                      </m:f>
                      <m:r>
                        <a:rPr lang="en-GB" sz="1400" b="0" i="1" smtClean="0">
                          <a:solidFill>
                            <a:schemeClr val="bg1"/>
                          </a:solidFill>
                          <a:latin typeface="Cambria Math" panose="02040503050406030204" pitchFamily="18" charset="0"/>
                        </a:rPr>
                        <m:t>= </m:t>
                      </m:r>
                      <m:f>
                        <m:fPr>
                          <m:ctrlPr>
                            <a:rPr lang="en-GB" sz="1400" b="0" i="1" smtClean="0">
                              <a:solidFill>
                                <a:schemeClr val="bg1"/>
                              </a:solidFill>
                              <a:latin typeface="Cambria Math"/>
                            </a:rPr>
                          </m:ctrlPr>
                        </m:fPr>
                        <m:num>
                          <m:r>
                            <a:rPr lang="en-GB" sz="1400" b="0" i="1" smtClean="0">
                              <a:solidFill>
                                <a:schemeClr val="bg1"/>
                              </a:solidFill>
                              <a:latin typeface="Cambria Math" panose="02040503050406030204" pitchFamily="18" charset="0"/>
                            </a:rPr>
                            <m:t>9464 ∗0,35</m:t>
                          </m:r>
                        </m:num>
                        <m:den>
                          <m:r>
                            <a:rPr lang="en-GB" sz="1400" b="0" i="1" smtClean="0">
                              <a:solidFill>
                                <a:schemeClr val="bg1"/>
                              </a:solidFill>
                              <a:latin typeface="Cambria Math" panose="02040503050406030204" pitchFamily="18" charset="0"/>
                            </a:rPr>
                            <m:t>(1+0,1−0,35)</m:t>
                          </m:r>
                        </m:den>
                      </m:f>
                      <m:r>
                        <a:rPr lang="en-GB" sz="1400" b="0" i="1" smtClean="0">
                          <a:solidFill>
                            <a:schemeClr val="bg1"/>
                          </a:solidFill>
                          <a:latin typeface="Cambria Math" panose="02040503050406030204" pitchFamily="18" charset="0"/>
                        </a:rPr>
                        <m:t>=4,417 €</m:t>
                      </m:r>
                    </m:oMath>
                  </m:oMathPara>
                </a14:m>
                <a:endParaRPr lang="en-GB" sz="1200" dirty="0">
                  <a:solidFill>
                    <a:schemeClr val="bg1"/>
                  </a:solidFill>
                </a:endParaRPr>
              </a:p>
            </p:txBody>
          </p:sp>
        </mc:Choice>
        <mc:Fallback xmlns="" xmlns:a16="http://schemas.microsoft.com/office/drawing/2014/main" xmlns:v="urn:schemas-microsoft-com:vml" xmlns:p14="http://schemas.microsoft.com/office/powerpoint/2010/main">
          <p:sp>
            <p:nvSpPr>
              <p:cNvPr id="55" name="Textfeld 54">
                <a:extLst>
                  <a:ext uri="{FF2B5EF4-FFF2-40B4-BE49-F238E27FC236}">
                    <a16:creationId xmlns:a16="http://schemas.microsoft.com/office/drawing/2014/main" id="{FBA9E327-AC09-4D14-BFE2-439DA57539FD}"/>
                  </a:ext>
                </a:extLst>
              </p:cNvPr>
              <p:cNvSpPr txBox="1">
                <a:spLocks noRot="1" noChangeAspect="1" noMove="1" noResize="1" noEditPoints="1" noAdjustHandles="1" noChangeArrowheads="1" noChangeShapeType="1" noTextEdit="1"/>
              </p:cNvSpPr>
              <p:nvPr/>
            </p:nvSpPr>
            <p:spPr>
              <a:xfrm>
                <a:off x="5568401" y="4578131"/>
                <a:ext cx="3772956" cy="447302"/>
              </a:xfrm>
              <a:prstGeom prst="rect">
                <a:avLst/>
              </a:prstGeom>
              <a:blipFill>
                <a:blip r:embed="rId10"/>
                <a:stretch>
                  <a:fillRect l="-671" t="-8333" r="-336" b="-16667"/>
                </a:stretch>
              </a:blipFill>
            </p:spPr>
            <p:txBody>
              <a:bodyPr/>
              <a:lstStyle/>
              <a:p>
                <a:r>
                  <a:rPr lang="en-BA">
                    <a:noFill/>
                  </a:rPr>
                  <a:t> </a:t>
                </a:r>
              </a:p>
            </p:txBody>
          </p:sp>
        </mc:Fallback>
      </mc:AlternateContent>
      <p:pic>
        <p:nvPicPr>
          <p:cNvPr id="56" name="Grafik 55">
            <a:extLst>
              <a:ext uri="{FF2B5EF4-FFF2-40B4-BE49-F238E27FC236}">
                <a16:creationId xmlns="" xmlns:mc="http://schemas.openxmlformats.org/markup-compatibility/2006" xmlns:v="urn:schemas-microsoft-com:vml" xmlns:a14="http://schemas.microsoft.com/office/drawing/2010/main" xmlns:p14="http://schemas.microsoft.com/office/powerpoint/2010/main" xmlns:a16="http://schemas.microsoft.com/office/drawing/2014/main" id="{B54E5365-7629-4CBA-A2DE-CF46E2936ABF}"/>
              </a:ext>
            </a:extLst>
          </p:cNvPr>
          <p:cNvPicPr>
            <a:picLocks noChangeAspect="1"/>
          </p:cNvPicPr>
          <p:nvPr/>
        </p:nvPicPr>
        <p:blipFill>
          <a:blip r:embed="rId11"/>
          <a:stretch>
            <a:fillRect/>
          </a:stretch>
        </p:blipFill>
        <p:spPr>
          <a:xfrm>
            <a:off x="9811467" y="284639"/>
            <a:ext cx="2166418" cy="1153618"/>
          </a:xfrm>
          <a:prstGeom prst="rect">
            <a:avLst/>
          </a:prstGeom>
        </p:spPr>
      </p:pic>
    </p:spTree>
    <p:extLst>
      <p:ext uri="{BB962C8B-B14F-4D97-AF65-F5344CB8AC3E}">
        <p14:creationId xmlns:p14="http://schemas.microsoft.com/office/powerpoint/2010/main" val="32166475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734147" y="693316"/>
            <a:ext cx="9087377" cy="697353"/>
          </a:xfrm>
        </p:spPr>
        <p:txBody>
          <a:bodyPr>
            <a:normAutofit/>
          </a:bodyPr>
          <a:lstStyle/>
          <a:p>
            <a:r>
              <a:rPr lang="en-GB" dirty="0"/>
              <a:t>Fuentes de información en la empresa: Servicio</a:t>
            </a:r>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83127" y="2142491"/>
            <a:ext cx="3064158"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Si no mide la calidad de su servicio al cliente, ¿cómo quiere juzgar el éxito de sus acciones?</a:t>
            </a:r>
          </a:p>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 Si está seriamente interesado en mejorar su servicio de atención al cliente, debe revisar sus KPI.</a:t>
            </a:r>
          </a:p>
        </p:txBody>
      </p:sp>
      <p:sp>
        <p:nvSpPr>
          <p:cNvPr id="6" name="Striped Right Arrow 6">
            <a:extLst>
              <a:ext uri="{FF2B5EF4-FFF2-40B4-BE49-F238E27FC236}">
                <a16:creationId xmlns="" xmlns:p14="http://schemas.microsoft.com/office/powerpoint/2010/main" xmlns:a16="http://schemas.microsoft.com/office/drawing/2014/main" id="{2FBB56ED-999D-4CE2-861A-60E04BFD70B5}"/>
              </a:ext>
            </a:extLst>
          </p:cNvPr>
          <p:cNvSpPr/>
          <p:nvPr/>
        </p:nvSpPr>
        <p:spPr>
          <a:xfrm>
            <a:off x="3523347" y="2208778"/>
            <a:ext cx="1445858"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TextBox 7">
            <a:extLst>
              <a:ext uri="{FF2B5EF4-FFF2-40B4-BE49-F238E27FC236}">
                <a16:creationId xmlns="" xmlns:p14="http://schemas.microsoft.com/office/powerpoint/2010/main" xmlns:a16="http://schemas.microsoft.com/office/drawing/2014/main" id="{E751F435-2A5D-46EB-83A2-26E34811CAEB}"/>
              </a:ext>
            </a:extLst>
          </p:cNvPr>
          <p:cNvSpPr txBox="1"/>
          <p:nvPr/>
        </p:nvSpPr>
        <p:spPr>
          <a:xfrm>
            <a:off x="3676869" y="2178090"/>
            <a:ext cx="1129989" cy="584775"/>
          </a:xfrm>
          <a:prstGeom prst="rect">
            <a:avLst/>
          </a:prstGeom>
          <a:noFill/>
          <a:ln>
            <a:noFill/>
          </a:ln>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Cliente</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Satisfacción del cliente</a:t>
            </a:r>
          </a:p>
        </p:txBody>
      </p:sp>
      <p:sp>
        <p:nvSpPr>
          <p:cNvPr id="8" name="Rectangle 8">
            <a:extLst>
              <a:ext uri="{FF2B5EF4-FFF2-40B4-BE49-F238E27FC236}">
                <a16:creationId xmlns="" xmlns:p14="http://schemas.microsoft.com/office/powerpoint/2010/main" xmlns:a16="http://schemas.microsoft.com/office/drawing/2014/main" id="{66E7FAB0-E771-4CA5-BA0F-B2467B831CFE}"/>
              </a:ext>
            </a:extLst>
          </p:cNvPr>
          <p:cNvSpPr/>
          <p:nvPr/>
        </p:nvSpPr>
        <p:spPr>
          <a:xfrm>
            <a:off x="5192458" y="2208778"/>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9" name="Subtitle 2">
            <a:extLst>
              <a:ext uri="{FF2B5EF4-FFF2-40B4-BE49-F238E27FC236}">
                <a16:creationId xmlns="" xmlns:p14="http://schemas.microsoft.com/office/powerpoint/2010/main" xmlns:a16="http://schemas.microsoft.com/office/drawing/2014/main" id="{5E28AA85-F951-4638-B9BE-3A2B0A1D62A2}"/>
              </a:ext>
            </a:extLst>
          </p:cNvPr>
          <p:cNvSpPr txBox="1">
            <a:spLocks/>
          </p:cNvSpPr>
          <p:nvPr/>
        </p:nvSpPr>
        <p:spPr>
          <a:xfrm>
            <a:off x="5256057" y="2384656"/>
            <a:ext cx="6594646"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La satisfacción del cliente lo es todo. Medir la satisfacción del cliente es difícil</a:t>
            </a:r>
          </a:p>
        </p:txBody>
      </p:sp>
      <p:sp>
        <p:nvSpPr>
          <p:cNvPr id="10" name="Striped Right Arrow 35">
            <a:extLst>
              <a:ext uri="{FF2B5EF4-FFF2-40B4-BE49-F238E27FC236}">
                <a16:creationId xmlns="" xmlns:p14="http://schemas.microsoft.com/office/powerpoint/2010/main" xmlns:a16="http://schemas.microsoft.com/office/drawing/2014/main" id="{BA64E58A-2D07-4A88-9772-CC4BD31C7180}"/>
              </a:ext>
            </a:extLst>
          </p:cNvPr>
          <p:cNvSpPr/>
          <p:nvPr/>
        </p:nvSpPr>
        <p:spPr>
          <a:xfrm>
            <a:off x="3523347" y="2786536"/>
            <a:ext cx="1445858"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TextBox 36">
            <a:extLst>
              <a:ext uri="{FF2B5EF4-FFF2-40B4-BE49-F238E27FC236}">
                <a16:creationId xmlns="" xmlns:p14="http://schemas.microsoft.com/office/powerpoint/2010/main" xmlns:a16="http://schemas.microsoft.com/office/drawing/2014/main" id="{C779F4D9-3447-41F0-BBE5-0A8FC8C8BD58}"/>
              </a:ext>
            </a:extLst>
          </p:cNvPr>
          <p:cNvSpPr txBox="1"/>
          <p:nvPr/>
        </p:nvSpPr>
        <p:spPr>
          <a:xfrm>
            <a:off x="3585781" y="2739778"/>
            <a:ext cx="1312155" cy="584775"/>
          </a:xfrm>
          <a:prstGeom prst="rect">
            <a:avLst/>
          </a:prstGeom>
          <a:noFill/>
          <a:ln>
            <a:noFill/>
          </a:ln>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Promotor neto</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Score</a:t>
            </a:r>
          </a:p>
        </p:txBody>
      </p:sp>
      <p:sp>
        <p:nvSpPr>
          <p:cNvPr id="12" name="Rectangle 37">
            <a:extLst>
              <a:ext uri="{FF2B5EF4-FFF2-40B4-BE49-F238E27FC236}">
                <a16:creationId xmlns="" xmlns:p14="http://schemas.microsoft.com/office/powerpoint/2010/main" xmlns:a16="http://schemas.microsoft.com/office/drawing/2014/main" id="{880FE6B4-C10B-4452-8EBE-BCC1369F8FAF}"/>
              </a:ext>
            </a:extLst>
          </p:cNvPr>
          <p:cNvSpPr/>
          <p:nvPr/>
        </p:nvSpPr>
        <p:spPr>
          <a:xfrm>
            <a:off x="5192458" y="2786535"/>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13" name="Subtitle 2">
            <a:extLst>
              <a:ext uri="{FF2B5EF4-FFF2-40B4-BE49-F238E27FC236}">
                <a16:creationId xmlns="" xmlns:p14="http://schemas.microsoft.com/office/powerpoint/2010/main" xmlns:a16="http://schemas.microsoft.com/office/drawing/2014/main" id="{A46EF73C-49E9-4203-8690-E1DC931F0D41}"/>
              </a:ext>
            </a:extLst>
          </p:cNvPr>
          <p:cNvSpPr txBox="1">
            <a:spLocks/>
          </p:cNvSpPr>
          <p:nvPr/>
        </p:nvSpPr>
        <p:spPr>
          <a:xfrm>
            <a:off x="5250731" y="2961685"/>
            <a:ext cx="6433576"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El NPS mide la probabilidad de que sus clientes le recomienden a otra persona.</a:t>
            </a:r>
          </a:p>
        </p:txBody>
      </p:sp>
      <p:sp>
        <p:nvSpPr>
          <p:cNvPr id="18" name="Striped Right Arrow 92">
            <a:extLst>
              <a:ext uri="{FF2B5EF4-FFF2-40B4-BE49-F238E27FC236}">
                <a16:creationId xmlns="" xmlns:p14="http://schemas.microsoft.com/office/powerpoint/2010/main" xmlns:a16="http://schemas.microsoft.com/office/drawing/2014/main" id="{A3ABAE14-487C-4C37-BFBC-5E8896ED89F0}"/>
              </a:ext>
            </a:extLst>
          </p:cNvPr>
          <p:cNvSpPr/>
          <p:nvPr/>
        </p:nvSpPr>
        <p:spPr>
          <a:xfrm>
            <a:off x="3523347" y="3847200"/>
            <a:ext cx="1445858"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TextBox 93">
            <a:extLst>
              <a:ext uri="{FF2B5EF4-FFF2-40B4-BE49-F238E27FC236}">
                <a16:creationId xmlns="" xmlns:p14="http://schemas.microsoft.com/office/powerpoint/2010/main" xmlns:a16="http://schemas.microsoft.com/office/drawing/2014/main" id="{2DC3CDDF-5998-4648-B1EF-9E348DF58613}"/>
              </a:ext>
            </a:extLst>
          </p:cNvPr>
          <p:cNvSpPr txBox="1"/>
          <p:nvPr/>
        </p:nvSpPr>
        <p:spPr>
          <a:xfrm>
            <a:off x="3654752" y="3787772"/>
            <a:ext cx="1104020" cy="584775"/>
          </a:xfrm>
          <a:prstGeom prst="rect">
            <a:avLst/>
          </a:prstGeom>
          <a:noFill/>
          <a:ln>
            <a:noFill/>
          </a:ln>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Cliente</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Tasa de abandono de clientes</a:t>
            </a:r>
          </a:p>
        </p:txBody>
      </p:sp>
      <p:sp>
        <p:nvSpPr>
          <p:cNvPr id="20" name="Rectangle 94">
            <a:extLst>
              <a:ext uri="{FF2B5EF4-FFF2-40B4-BE49-F238E27FC236}">
                <a16:creationId xmlns="" xmlns:p14="http://schemas.microsoft.com/office/powerpoint/2010/main" xmlns:a16="http://schemas.microsoft.com/office/drawing/2014/main" id="{8EBFC75B-5FAA-49E1-AAA2-EDCD7E963552}"/>
              </a:ext>
            </a:extLst>
          </p:cNvPr>
          <p:cNvSpPr/>
          <p:nvPr/>
        </p:nvSpPr>
        <p:spPr>
          <a:xfrm>
            <a:off x="5192458" y="3847200"/>
            <a:ext cx="6594646"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1" name="Subtitle 2">
            <a:extLst>
              <a:ext uri="{FF2B5EF4-FFF2-40B4-BE49-F238E27FC236}">
                <a16:creationId xmlns="" xmlns:p14="http://schemas.microsoft.com/office/powerpoint/2010/main" xmlns:a16="http://schemas.microsoft.com/office/drawing/2014/main" id="{AB867D72-7E5A-4B6F-9385-AC4BEF8ABF6A}"/>
              </a:ext>
            </a:extLst>
          </p:cNvPr>
          <p:cNvSpPr txBox="1">
            <a:spLocks/>
          </p:cNvSpPr>
          <p:nvPr/>
        </p:nvSpPr>
        <p:spPr>
          <a:xfrm>
            <a:off x="5273026" y="3953461"/>
            <a:ext cx="6433576"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La rotación de clientes le ayuda a ver las tendencias de satisfacción (o insatisfacción) de los productos</a:t>
            </a:r>
          </a:p>
        </p:txBody>
      </p:sp>
      <p:sp>
        <p:nvSpPr>
          <p:cNvPr id="22" name="Striped Right Arrow 81">
            <a:extLst>
              <a:ext uri="{FF2B5EF4-FFF2-40B4-BE49-F238E27FC236}">
                <a16:creationId xmlns="" xmlns:p14="http://schemas.microsoft.com/office/powerpoint/2010/main" xmlns:a16="http://schemas.microsoft.com/office/drawing/2014/main" id="{510D3D55-6340-485F-BC34-D8035E5ED906}"/>
              </a:ext>
            </a:extLst>
          </p:cNvPr>
          <p:cNvSpPr/>
          <p:nvPr/>
        </p:nvSpPr>
        <p:spPr>
          <a:xfrm>
            <a:off x="3523347" y="3357856"/>
            <a:ext cx="1445858"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82">
            <a:extLst>
              <a:ext uri="{FF2B5EF4-FFF2-40B4-BE49-F238E27FC236}">
                <a16:creationId xmlns="" xmlns:p14="http://schemas.microsoft.com/office/powerpoint/2010/main" xmlns:a16="http://schemas.microsoft.com/office/drawing/2014/main" id="{CADDEF3E-F90B-49A1-AB39-C397FE012E79}"/>
              </a:ext>
            </a:extLst>
          </p:cNvPr>
          <p:cNvSpPr txBox="1"/>
          <p:nvPr/>
        </p:nvSpPr>
        <p:spPr>
          <a:xfrm>
            <a:off x="3556104" y="3279359"/>
            <a:ext cx="1371530" cy="584775"/>
          </a:xfrm>
          <a:prstGeom prst="rect">
            <a:avLst/>
          </a:prstGeom>
          <a:noFill/>
          <a:ln>
            <a:noFill/>
          </a:ln>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Primera respuesta</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Tiempo</a:t>
            </a:r>
          </a:p>
        </p:txBody>
      </p:sp>
      <p:sp>
        <p:nvSpPr>
          <p:cNvPr id="24" name="Rectangle 83">
            <a:extLst>
              <a:ext uri="{FF2B5EF4-FFF2-40B4-BE49-F238E27FC236}">
                <a16:creationId xmlns="" xmlns:p14="http://schemas.microsoft.com/office/powerpoint/2010/main" xmlns:a16="http://schemas.microsoft.com/office/drawing/2014/main" id="{5CB5DFAD-8633-4D1F-8F2C-C0849AA73AC0}"/>
              </a:ext>
            </a:extLst>
          </p:cNvPr>
          <p:cNvSpPr/>
          <p:nvPr/>
        </p:nvSpPr>
        <p:spPr>
          <a:xfrm>
            <a:off x="5192458" y="3331631"/>
            <a:ext cx="659464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5" name="Subtitle 2">
            <a:extLst>
              <a:ext uri="{FF2B5EF4-FFF2-40B4-BE49-F238E27FC236}">
                <a16:creationId xmlns="" xmlns:p14="http://schemas.microsoft.com/office/powerpoint/2010/main" xmlns:a16="http://schemas.microsoft.com/office/drawing/2014/main" id="{79434892-1FB5-41F0-ADA0-D2B923EF6C82}"/>
              </a:ext>
            </a:extLst>
          </p:cNvPr>
          <p:cNvSpPr txBox="1">
            <a:spLocks/>
          </p:cNvSpPr>
          <p:nvPr/>
        </p:nvSpPr>
        <p:spPr>
          <a:xfrm>
            <a:off x="5250731" y="3485154"/>
            <a:ext cx="6433576"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La rapidez es un factor decisivo para la satisfacción del cliente</a:t>
            </a:r>
          </a:p>
        </p:txBody>
      </p:sp>
      <p:sp>
        <p:nvSpPr>
          <p:cNvPr id="26" name="Striped Right Arrow 6">
            <a:extLst>
              <a:ext uri="{FF2B5EF4-FFF2-40B4-BE49-F238E27FC236}">
                <a16:creationId xmlns="" xmlns:p14="http://schemas.microsoft.com/office/powerpoint/2010/main" xmlns:a16="http://schemas.microsoft.com/office/drawing/2014/main" id="{07D1C2B2-5D2E-4463-8063-C59BAB4442EE}"/>
              </a:ext>
            </a:extLst>
          </p:cNvPr>
          <p:cNvSpPr/>
          <p:nvPr/>
        </p:nvSpPr>
        <p:spPr>
          <a:xfrm>
            <a:off x="3528157" y="4378361"/>
            <a:ext cx="1445858"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TextBox 7">
            <a:extLst>
              <a:ext uri="{FF2B5EF4-FFF2-40B4-BE49-F238E27FC236}">
                <a16:creationId xmlns="" xmlns:p14="http://schemas.microsoft.com/office/powerpoint/2010/main" xmlns:a16="http://schemas.microsoft.com/office/drawing/2014/main" id="{EF4EF64C-F2D2-4545-A539-08C8BD1171F2}"/>
              </a:ext>
            </a:extLst>
          </p:cNvPr>
          <p:cNvSpPr txBox="1"/>
          <p:nvPr/>
        </p:nvSpPr>
        <p:spPr>
          <a:xfrm>
            <a:off x="3734356" y="4470784"/>
            <a:ext cx="1024639" cy="338554"/>
          </a:xfrm>
          <a:prstGeom prst="rect">
            <a:avLst/>
          </a:prstGeom>
          <a:noFill/>
          <a:ln>
            <a:noFill/>
          </a:ln>
        </p:spPr>
        <p:txBody>
          <a:bodyPr wrap="none" rtlCol="0" anchor="ctr" anchorCtr="0">
            <a:spAutoFit/>
          </a:bodyPr>
          <a:lstStyle/>
          <a:p>
            <a:pPr algn="ctr"/>
            <a:r>
              <a:rPr lang="en-GB" sz="1600" b="1" dirty="0" err="1">
                <a:solidFill>
                  <a:schemeClr val="bg1"/>
                </a:solidFill>
                <a:latin typeface="+mj-lt"/>
                <a:ea typeface="League Spartan" charset="0"/>
                <a:cs typeface="Poppins" pitchFamily="2" charset="77"/>
              </a:rPr>
              <a:t>ServeQual</a:t>
            </a:r>
            <a:endParaRPr lang="en-GB" sz="1600" b="1" dirty="0">
              <a:solidFill>
                <a:schemeClr val="bg1"/>
              </a:solidFill>
              <a:latin typeface="+mj-lt"/>
              <a:ea typeface="League Spartan" charset="0"/>
              <a:cs typeface="Poppins" pitchFamily="2" charset="77"/>
            </a:endParaRPr>
          </a:p>
        </p:txBody>
      </p:sp>
      <p:sp>
        <p:nvSpPr>
          <p:cNvPr id="28" name="Rectangle 8">
            <a:extLst>
              <a:ext uri="{FF2B5EF4-FFF2-40B4-BE49-F238E27FC236}">
                <a16:creationId xmlns="" xmlns:p14="http://schemas.microsoft.com/office/powerpoint/2010/main" xmlns:a16="http://schemas.microsoft.com/office/drawing/2014/main" id="{C444EA7A-5B37-4C47-9541-674B1935929C}"/>
              </a:ext>
            </a:extLst>
          </p:cNvPr>
          <p:cNvSpPr/>
          <p:nvPr/>
        </p:nvSpPr>
        <p:spPr>
          <a:xfrm>
            <a:off x="5197268" y="4378361"/>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9" name="Subtitle 2">
            <a:extLst>
              <a:ext uri="{FF2B5EF4-FFF2-40B4-BE49-F238E27FC236}">
                <a16:creationId xmlns="" xmlns:p14="http://schemas.microsoft.com/office/powerpoint/2010/main" xmlns:a16="http://schemas.microsoft.com/office/drawing/2014/main" id="{7374265C-4526-4A1C-A4F9-C95CC563531B}"/>
              </a:ext>
            </a:extLst>
          </p:cNvPr>
          <p:cNvSpPr txBox="1">
            <a:spLocks/>
          </p:cNvSpPr>
          <p:nvPr/>
        </p:nvSpPr>
        <p:spPr>
          <a:xfrm>
            <a:off x="5277836" y="4564165"/>
            <a:ext cx="6433576"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Calidad del servicio + Satisfacción del cliente</a:t>
            </a:r>
          </a:p>
        </p:txBody>
      </p:sp>
      <p:pic>
        <p:nvPicPr>
          <p:cNvPr id="91" name="Grafik 90">
            <a:extLst>
              <a:ext uri="{FF2B5EF4-FFF2-40B4-BE49-F238E27FC236}">
                <a16:creationId xmlns="" xmlns:p14="http://schemas.microsoft.com/office/powerpoint/2010/main" xmlns:a16="http://schemas.microsoft.com/office/drawing/2014/main" id="{E7F9E525-293B-418D-ACB2-33B3954823D6}"/>
              </a:ext>
            </a:extLst>
          </p:cNvPr>
          <p:cNvPicPr>
            <a:picLocks noChangeAspect="1"/>
          </p:cNvPicPr>
          <p:nvPr/>
        </p:nvPicPr>
        <p:blipFill>
          <a:blip r:embed="rId3"/>
          <a:stretch>
            <a:fillRect/>
          </a:stretch>
        </p:blipFill>
        <p:spPr>
          <a:xfrm>
            <a:off x="9376955" y="426662"/>
            <a:ext cx="2166418" cy="1152657"/>
          </a:xfrm>
          <a:prstGeom prst="rect">
            <a:avLst/>
          </a:prstGeom>
        </p:spPr>
      </p:pic>
    </p:spTree>
    <p:extLst>
      <p:ext uri="{BB962C8B-B14F-4D97-AF65-F5344CB8AC3E}">
        <p14:creationId xmlns:p14="http://schemas.microsoft.com/office/powerpoint/2010/main" val="20420061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649507" y="675826"/>
            <a:ext cx="9087377" cy="697353"/>
          </a:xfrm>
        </p:spPr>
        <p:txBody>
          <a:bodyPr>
            <a:normAutofit/>
          </a:bodyPr>
          <a:lstStyle/>
          <a:p>
            <a:r>
              <a:rPr lang="en-GB" dirty="0"/>
              <a:t>Servicio: Puntuación de la satisfacción del cliente</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249446" y="1818804"/>
            <a:ext cx="3397268"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El KPI más popular para medir la satisfacción del cliente es la puntuación de satisfacción del cliente (CSAT), que pide directamente a sus clientes que califiquen su satisfacción con su empresa, producto o servicio. Su puntuación es la media de todas las respuestas de sus clientes.</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750207" y="3801017"/>
            <a:ext cx="7289185" cy="296989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09987" y="3795616"/>
            <a:ext cx="1449185" cy="296989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776144" y="2037819"/>
            <a:ext cx="7289186" cy="159731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079451" y="2026852"/>
            <a:ext cx="1449185" cy="1608286"/>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307218" y="2396431"/>
            <a:ext cx="8110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448698" y="2026852"/>
            <a:ext cx="6696571" cy="1569660"/>
          </a:xfrm>
          <a:prstGeom prst="rect">
            <a:avLst/>
          </a:prstGeom>
          <a:noFill/>
        </p:spPr>
        <p:txBody>
          <a:bodyPr wrap="square" rtlCol="0">
            <a:spAutoFit/>
          </a:bodyPr>
          <a:lstStyle/>
          <a:p>
            <a:r>
              <a:rPr lang="en-GB" sz="1600" dirty="0">
                <a:solidFill>
                  <a:schemeClr val="bg1"/>
                </a:solidFill>
                <a:ea typeface="Lato Light" charset="0"/>
                <a:cs typeface="Lato Light" charset="0"/>
              </a:rPr>
              <a:t>Medir la satisfacción del cliente es difícil. Se pide a los clientes que expresen un sentimiento, y los sentimientos son más difíciles de captar que los hechos objetivos, como las métricas financieras del departamento de ventas.</a:t>
            </a:r>
          </a:p>
          <a:p>
            <a:r>
              <a:rPr lang="en-GB" sz="1600" dirty="0">
                <a:solidFill>
                  <a:schemeClr val="bg1"/>
                </a:solidFill>
                <a:latin typeface="+mj-lt"/>
                <a:ea typeface="Lato Light" charset="0"/>
                <a:cs typeface="Lato Light" charset="0"/>
              </a:rPr>
              <a:t>La puntuación de satisfacción del cliente (CSAT) es la más sencilla de las metodologías de encuesta de satisfacción del cliente, y mide la satisfacción del cliente con un negocio, una compra o una interacción.</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307218" y="4541136"/>
            <a:ext cx="8859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5662122" y="3795616"/>
            <a:ext cx="6280432" cy="3016210"/>
          </a:xfrm>
          <a:prstGeom prst="rect">
            <a:avLst/>
          </a:prstGeom>
          <a:noFill/>
        </p:spPr>
        <p:txBody>
          <a:bodyPr wrap="square" rtlCol="0">
            <a:spAutoFit/>
          </a:bodyPr>
          <a:lstStyle/>
          <a:p>
            <a:r>
              <a:rPr lang="en-GB" sz="1600" dirty="0">
                <a:solidFill>
                  <a:schemeClr val="bg1"/>
                </a:solidFill>
                <a:ea typeface="Lato Light" charset="0"/>
                <a:cs typeface="Lato Light" charset="0"/>
              </a:rPr>
              <a:t>Su escala CSAT puede consistir en números normales, pero también en estrellas, smileys, pequeños unicornios, etc. También puede elegir diferentes rangos de escala, pero tenga en cuenta que las escalas más simples son más resistentes a las diferencias culturales.</a:t>
            </a:r>
          </a:p>
          <a:p>
            <a:endParaRPr lang="en-GB" sz="1600" dirty="0">
              <a:solidFill>
                <a:schemeClr val="bg1"/>
              </a:solidFill>
              <a:ea typeface="Lato Light" charset="0"/>
              <a:cs typeface="Lato Light" charset="0"/>
            </a:endParaRPr>
          </a:p>
          <a:p>
            <a:r>
              <a:rPr lang="en-GB" sz="1600" dirty="0">
                <a:solidFill>
                  <a:schemeClr val="bg1"/>
                </a:solidFill>
                <a:ea typeface="Lato Light" charset="0"/>
                <a:cs typeface="Lato Light" charset="0"/>
              </a:rPr>
              <a:t>Se calcula formulando una pregunta, como por ejemplo: "¿Qué grado de satisfacción ha tenido con su experiencia?". Hay una escala de encuesta correspondiente, que puede ser de 1 a 3, de 1 a 5 o de 1 a 10.</a:t>
            </a:r>
          </a:p>
          <a:p>
            <a:endParaRPr lang="en-GB" sz="1600" dirty="0">
              <a:solidFill>
                <a:schemeClr val="bg1"/>
              </a:solidFill>
              <a:ea typeface="Lato Light" charset="0"/>
              <a:cs typeface="Lato Light" charset="0"/>
            </a:endParaRPr>
          </a:p>
          <a:p>
            <a:r>
              <a:rPr lang="en-GB" sz="1600" dirty="0">
                <a:solidFill>
                  <a:schemeClr val="bg1"/>
                </a:solidFill>
                <a:ea typeface="Lato Light" charset="0"/>
                <a:cs typeface="Lato Light" charset="0"/>
              </a:rPr>
              <a:t>Uno de los puntos fuertes de la puntuación de satisfacción del cliente es su sencillez: Es una forma fácil de cerrar el ciclo de una interacción con el cliente y determinar si fue eficaz o no para producir la felicidad del cliente.</a:t>
            </a:r>
          </a:p>
          <a:p>
            <a:endParaRPr lang="en-GB" sz="1400" dirty="0">
              <a:solidFill>
                <a:schemeClr val="bg1"/>
              </a:solidFill>
              <a:ea typeface="Lato Light" charset="0"/>
              <a:cs typeface="Lato Light" charset="0"/>
            </a:endParaRPr>
          </a:p>
        </p:txBody>
      </p:sp>
      <p:pic>
        <p:nvPicPr>
          <p:cNvPr id="17" name="Grafik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C64048-441B-4734-B223-4297FC51F947}"/>
              </a:ext>
            </a:extLst>
          </p:cNvPr>
          <p:cNvPicPr>
            <a:picLocks noChangeAspect="1"/>
          </p:cNvPicPr>
          <p:nvPr/>
        </p:nvPicPr>
        <p:blipFill>
          <a:blip r:embed="rId3"/>
          <a:stretch>
            <a:fillRect/>
          </a:stretch>
        </p:blipFill>
        <p:spPr>
          <a:xfrm>
            <a:off x="8420735" y="296416"/>
            <a:ext cx="2603097" cy="1384995"/>
          </a:xfrm>
          <a:prstGeom prst="rect">
            <a:avLst/>
          </a:prstGeom>
        </p:spPr>
      </p:pic>
    </p:spTree>
    <p:extLst>
      <p:ext uri="{BB962C8B-B14F-4D97-AF65-F5344CB8AC3E}">
        <p14:creationId xmlns:p14="http://schemas.microsoft.com/office/powerpoint/2010/main" val="15700936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792411" y="563233"/>
            <a:ext cx="9087377" cy="697353"/>
          </a:xfrm>
        </p:spPr>
        <p:txBody>
          <a:bodyPr>
            <a:normAutofit/>
          </a:bodyPr>
          <a:lstStyle/>
          <a:p>
            <a:r>
              <a:rPr lang="en-GB" dirty="0"/>
              <a:t>Servicio: Net Promoter Score</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325032" y="1979383"/>
            <a:ext cx="3441956" cy="32063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Medir la fidelidad de los clientes con una sola pregunta es cada vez más popular:</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El Net Promoter Score se considera la pregunta definitiva con mayor poder de predicción del comportamiento futuro. </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802913" y="3371069"/>
            <a:ext cx="6732838" cy="271921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31581" y="3394103"/>
            <a:ext cx="1449186" cy="271921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834581" y="1884389"/>
            <a:ext cx="6732838" cy="161385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51688" y="1897725"/>
            <a:ext cx="1449186" cy="1613849"/>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01275" y="204691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412408" y="2316472"/>
            <a:ext cx="71941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580767" y="1958419"/>
            <a:ext cx="5954984" cy="1200329"/>
          </a:xfrm>
          <a:prstGeom prst="rect">
            <a:avLst/>
          </a:prstGeom>
          <a:noFill/>
        </p:spPr>
        <p:txBody>
          <a:bodyPr wrap="square" rtlCol="0">
            <a:spAutoFit/>
          </a:bodyPr>
          <a:lstStyle/>
          <a:p>
            <a:r>
              <a:rPr lang="en-GB" dirty="0">
                <a:solidFill>
                  <a:schemeClr val="bg1"/>
                </a:solidFill>
                <a:ea typeface="Lato Light" charset="0"/>
                <a:cs typeface="Lato Light" charset="0"/>
              </a:rPr>
              <a:t>El NPS mide la probabilidad de que sus clientes le recomienden a otra persona. Su ventaja sobre el CSAT es que se dirige a una intención, no a una emoción. Así, la respuesta está menos influenciada por el estado de ánimo del momento.</a:t>
            </a:r>
            <a:endParaRPr lang="en-GB" dirty="0">
              <a:solidFill>
                <a:schemeClr val="bg1"/>
              </a:solidFill>
              <a:latin typeface="+mj-lt"/>
              <a:ea typeface="Lato Light" charset="0"/>
              <a:cs typeface="Lato Light" charset="0"/>
            </a:endParaRP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307218" y="4426895"/>
            <a:ext cx="929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5557325" y="3581488"/>
            <a:ext cx="5978426" cy="2062103"/>
          </a:xfrm>
          <a:prstGeom prst="rect">
            <a:avLst/>
          </a:prstGeom>
          <a:noFill/>
        </p:spPr>
        <p:txBody>
          <a:bodyPr wrap="square" rtlCol="0">
            <a:spAutoFit/>
          </a:bodyPr>
          <a:lstStyle/>
          <a:p>
            <a:r>
              <a:rPr lang="en-GB" sz="1600" dirty="0">
                <a:solidFill>
                  <a:schemeClr val="bg1"/>
                </a:solidFill>
                <a:ea typeface="Lato Light" charset="0"/>
                <a:cs typeface="Lato Light" charset="0"/>
              </a:rPr>
              <a:t>Pregunte a sus clientes qué probabilidad hay de que le recomienden en una escala del 1 al 10. </a:t>
            </a:r>
          </a:p>
          <a:p>
            <a:r>
              <a:rPr lang="en-GB" sz="1600" dirty="0">
                <a:solidFill>
                  <a:schemeClr val="bg1"/>
                </a:solidFill>
                <a:ea typeface="Lato Light" charset="0"/>
                <a:cs typeface="Lato Light" charset="0"/>
              </a:rPr>
              <a:t>Asignarán sus respuestas a una de las tres categorías: Proponentes (9-10), Pasivos (7-8) o Críticos (0-6). Tome el porcentaje de encuestados que entran en la categoría "Proponentes" (9-10) y réstelo de los "Críticos" (0-6). </a:t>
            </a:r>
          </a:p>
          <a:p>
            <a:endParaRPr lang="en-GB" sz="1600" dirty="0">
              <a:solidFill>
                <a:schemeClr val="bg1"/>
              </a:solidFill>
              <a:ea typeface="Lato Light" charset="0"/>
              <a:cs typeface="Lato Light" charset="0"/>
            </a:endParaRPr>
          </a:p>
          <a:p>
            <a:r>
              <a:rPr lang="en-GB" sz="1600" dirty="0">
                <a:solidFill>
                  <a:schemeClr val="bg1"/>
                </a:solidFill>
                <a:ea typeface="Lato Light" charset="0"/>
                <a:cs typeface="Lato Light" charset="0"/>
              </a:rPr>
              <a:t>Por tanto, el rango de valores del NPS se sitúa entre más 100 y menos 100.</a:t>
            </a:r>
          </a:p>
        </p:txBody>
      </p:sp>
      <p:pic>
        <p:nvPicPr>
          <p:cNvPr id="17" name="Grafik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C64048-441B-4734-B223-4297FC51F947}"/>
              </a:ext>
            </a:extLst>
          </p:cNvPr>
          <p:cNvPicPr>
            <a:picLocks noChangeAspect="1"/>
          </p:cNvPicPr>
          <p:nvPr/>
        </p:nvPicPr>
        <p:blipFill>
          <a:blip r:embed="rId3"/>
          <a:stretch>
            <a:fillRect/>
          </a:stretch>
        </p:blipFill>
        <p:spPr>
          <a:xfrm>
            <a:off x="8628151" y="228550"/>
            <a:ext cx="2771438" cy="1474562"/>
          </a:xfrm>
          <a:prstGeom prst="rect">
            <a:avLst/>
          </a:prstGeom>
        </p:spPr>
      </p:pic>
      <mc:AlternateContent xmlns:mc="http://schemas.openxmlformats.org/markup-compatibility/2006" xmlns:a14="http://schemas.microsoft.com/office/drawing/2010/main">
        <mc:Choice Requires="a14">
          <p:sp>
            <p:nvSpPr>
              <p:cNvPr id="16" name="Textfeld 15">
                <a:extLst>
                  <a:ext uri="{FF2B5EF4-FFF2-40B4-BE49-F238E27FC236}">
                    <a16:creationId xmlns="" xmlns:p14="http://schemas.microsoft.com/office/powerpoint/2010/main" xmlns:a16="http://schemas.microsoft.com/office/drawing/2014/main" id="{C1695935-E507-44B6-8B54-7D70B79CCBF9}"/>
                  </a:ext>
                </a:extLst>
              </p:cNvPr>
              <p:cNvSpPr txBox="1"/>
              <p:nvPr/>
            </p:nvSpPr>
            <p:spPr>
              <a:xfrm>
                <a:off x="6618857" y="5747348"/>
                <a:ext cx="385721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𝑁𝑃𝑆</m:t>
                      </m:r>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𝑃𝑟𝑜𝑝𝑜𝑛𝑒𝑛𝑡𝑠</m:t>
                      </m:r>
                      <m:r>
                        <a:rPr lang="en-GB" sz="1600" b="0" i="1" smtClean="0">
                          <a:solidFill>
                            <a:schemeClr val="bg1"/>
                          </a:solidFill>
                          <a:latin typeface="Cambria Math" panose="02040503050406030204" pitchFamily="18" charset="0"/>
                        </a:rPr>
                        <m:t> </m:t>
                      </m:r>
                      <m:d>
                        <m:dPr>
                          <m:ctrlPr>
                            <a:rPr lang="en-GB" sz="1600" b="0" i="1" smtClean="0">
                              <a:solidFill>
                                <a:schemeClr val="bg1"/>
                              </a:solidFill>
                              <a:latin typeface="Cambria Math"/>
                            </a:rPr>
                          </m:ctrlPr>
                        </m:dPr>
                        <m:e>
                          <m:r>
                            <a:rPr lang="en-GB" sz="1600" b="0" i="1" smtClean="0">
                              <a:solidFill>
                                <a:schemeClr val="bg1"/>
                              </a:solidFill>
                              <a:latin typeface="Cambria Math" panose="02040503050406030204" pitchFamily="18" charset="0"/>
                            </a:rPr>
                            <m:t>𝑖𝑛</m:t>
                          </m:r>
                          <m:r>
                            <a:rPr lang="en-GB" sz="1600" b="0" i="1" smtClean="0">
                              <a:solidFill>
                                <a:schemeClr val="bg1"/>
                              </a:solidFill>
                              <a:latin typeface="Cambria Math" panose="02040503050406030204" pitchFamily="18" charset="0"/>
                            </a:rPr>
                            <m:t> %</m:t>
                          </m:r>
                        </m:e>
                      </m:d>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𝐶𝑟𝑖𝑡𝑖𝑐𝑠</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𝑖𝑛</m:t>
                      </m:r>
                      <m:r>
                        <a:rPr lang="en-GB" sz="1600" b="0" i="1" smtClean="0">
                          <a:solidFill>
                            <a:schemeClr val="bg1"/>
                          </a:solidFill>
                          <a:latin typeface="Cambria Math" panose="02040503050406030204" pitchFamily="18" charset="0"/>
                        </a:rPr>
                        <m:t>%)</m:t>
                      </m:r>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16" name="Textfeld 15">
                <a:extLst>
                  <a:ext uri="{FF2B5EF4-FFF2-40B4-BE49-F238E27FC236}">
                    <a16:creationId xmlns:a16="http://schemas.microsoft.com/office/drawing/2014/main" id="{C1695935-E507-44B6-8B54-7D70B79CCBF9}"/>
                  </a:ext>
                </a:extLst>
              </p:cNvPr>
              <p:cNvSpPr txBox="1">
                <a:spLocks noRot="1" noChangeAspect="1" noMove="1" noResize="1" noEditPoints="1" noAdjustHandles="1" noChangeArrowheads="1" noChangeShapeType="1" noTextEdit="1"/>
              </p:cNvSpPr>
              <p:nvPr/>
            </p:nvSpPr>
            <p:spPr>
              <a:xfrm>
                <a:off x="6618857" y="5747348"/>
                <a:ext cx="3857210" cy="246221"/>
              </a:xfrm>
              <a:prstGeom prst="rect">
                <a:avLst/>
              </a:prstGeom>
              <a:blipFill>
                <a:blip r:embed="rId4"/>
                <a:stretch>
                  <a:fillRect l="-790" r="-1264" b="-32500"/>
                </a:stretch>
              </a:blipFill>
            </p:spPr>
            <p:txBody>
              <a:bodyPr/>
              <a:lstStyle/>
              <a:p>
                <a:r>
                  <a:rPr lang="en-IE">
                    <a:noFill/>
                  </a:rPr>
                  <a:t> </a:t>
                </a:r>
              </a:p>
            </p:txBody>
          </p:sp>
        </mc:Fallback>
      </mc:AlternateContent>
    </p:spTree>
    <p:extLst>
      <p:ext uri="{BB962C8B-B14F-4D97-AF65-F5344CB8AC3E}">
        <p14:creationId xmlns:p14="http://schemas.microsoft.com/office/powerpoint/2010/main" val="20859724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670181" y="419037"/>
            <a:ext cx="9087377" cy="697353"/>
          </a:xfrm>
        </p:spPr>
        <p:txBody>
          <a:bodyPr>
            <a:normAutofit/>
          </a:bodyPr>
          <a:lstStyle/>
          <a:p>
            <a:r>
              <a:rPr lang="en-GB" dirty="0"/>
              <a:t>Servicio: Tiempo de primera respuesta</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212285" y="2029125"/>
            <a:ext cx="3517176" cy="423736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Los clientes adoptan un enfoque de Spice Girl para el servicio: "</a:t>
            </a:r>
            <a:r>
              <a:rPr lang="en-GB" sz="2000" i="1" dirty="0">
                <a:solidFill>
                  <a:srgbClr val="44546A"/>
                </a:solidFill>
                <a:latin typeface="+mj-lt"/>
                <a:ea typeface="Open Sans Light" panose="020B0306030504020204" pitchFamily="34" charset="0"/>
                <a:cs typeface="Open Sans Light" panose="020B0306030504020204" pitchFamily="34" charset="0"/>
              </a:rPr>
              <a:t>¡Si </a:t>
            </a:r>
            <a:r>
              <a:rPr lang="en-GB" sz="2000" i="1" dirty="0" err="1">
                <a:solidFill>
                  <a:srgbClr val="44546A"/>
                </a:solidFill>
                <a:latin typeface="+mj-lt"/>
                <a:ea typeface="Open Sans Light" panose="020B0306030504020204" pitchFamily="34" charset="0"/>
                <a:cs typeface="Open Sans Light" panose="020B0306030504020204" pitchFamily="34" charset="0"/>
              </a:rPr>
              <a:t>quieres </a:t>
            </a:r>
            <a:r>
              <a:rPr lang="en-GB" sz="2000" i="1" dirty="0">
                <a:solidFill>
                  <a:srgbClr val="44546A"/>
                </a:solidFill>
                <a:latin typeface="+mj-lt"/>
                <a:ea typeface="Open Sans Light" panose="020B0306030504020204" pitchFamily="34" charset="0"/>
                <a:cs typeface="Open Sans Light" panose="020B0306030504020204" pitchFamily="34" charset="0"/>
              </a:rPr>
              <a:t>estar conmigo, mejor que sea rápido! "</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La rapidez es un factor decisivo para la satisfacción del cliente. Sus clientes esperan una experiencia de compra fluida y eficiente. Responder rápidamente a las consultas de sus clientes es esencial, ya que su competencia está a un solo clic de ratón.</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908884" y="3850040"/>
            <a:ext cx="6732838" cy="2719217"/>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01909" y="3850039"/>
            <a:ext cx="2365835" cy="2719217"/>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908885" y="2037819"/>
            <a:ext cx="6732838" cy="172314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09988" y="2037820"/>
            <a:ext cx="1971372" cy="17231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011291" y="2377303"/>
            <a:ext cx="191294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es lo que   </a:t>
            </a:r>
          </a:p>
          <a:p>
            <a:pPr algn="ctr"/>
            <a:r>
              <a:rPr lang="en-GB" sz="1600" b="1" spc="113" dirty="0">
                <a:solidFill>
                  <a:schemeClr val="bg1"/>
                </a:solidFill>
                <a:latin typeface="+mj-lt"/>
                <a:ea typeface="Roboto" charset="0"/>
                <a:cs typeface="Roboto" charset="0"/>
                <a:sym typeface="Bebas Neue" charset="0"/>
              </a:rPr>
              <a:t> te lo digo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6040456" y="2097564"/>
            <a:ext cx="5636398" cy="1477328"/>
          </a:xfrm>
          <a:prstGeom prst="rect">
            <a:avLst/>
          </a:prstGeom>
          <a:noFill/>
        </p:spPr>
        <p:txBody>
          <a:bodyPr wrap="square" rtlCol="0">
            <a:spAutoFit/>
          </a:bodyPr>
          <a:lstStyle/>
          <a:p>
            <a:r>
              <a:rPr lang="en-GB" dirty="0">
                <a:solidFill>
                  <a:schemeClr val="bg1"/>
                </a:solidFill>
                <a:ea typeface="Lato Light" charset="0"/>
                <a:cs typeface="Lato Light" charset="0"/>
              </a:rPr>
              <a:t>Una encuesta de Salesforce reveló que un tercio de los encuestados se mostraron positivos con respecto a las empresas que proporcionaron una respuesta inicial rápida. Pero aquí está la parte interesante: Los clientes prefieren una respuesta rápida a una respuesta exhaustiva pero tardía, incluso si no resuelve su problema.</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580819" y="4417675"/>
            <a:ext cx="102701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000" b="1" spc="113" dirty="0">
                <a:solidFill>
                  <a:schemeClr val="bg1"/>
                </a:solidFill>
                <a:latin typeface="+mj-lt"/>
                <a:ea typeface="Roboto" charset="0"/>
                <a:cs typeface="Roboto" charset="0"/>
                <a:sym typeface="Bebas Neue" charset="0"/>
              </a:rPr>
              <a:t>Cómo </a:t>
            </a:r>
          </a:p>
          <a:p>
            <a:pPr algn="ctr"/>
            <a:r>
              <a:rPr lang="en-GB" sz="2000" b="1" spc="113" dirty="0">
                <a:solidFill>
                  <a:schemeClr val="bg1"/>
                </a:solidFill>
                <a:latin typeface="+mj-lt"/>
                <a:ea typeface="Roboto" charset="0"/>
                <a:cs typeface="Roboto" charset="0"/>
                <a:sym typeface="Bebas Neue" charset="0"/>
              </a:rPr>
              <a:t>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6585497" y="4062336"/>
            <a:ext cx="5143270" cy="1754326"/>
          </a:xfrm>
          <a:prstGeom prst="rect">
            <a:avLst/>
          </a:prstGeom>
          <a:noFill/>
        </p:spPr>
        <p:txBody>
          <a:bodyPr wrap="square" rtlCol="0">
            <a:spAutoFit/>
          </a:bodyPr>
          <a:lstStyle/>
          <a:p>
            <a:r>
              <a:rPr lang="en-GB" dirty="0">
                <a:solidFill>
                  <a:schemeClr val="bg1"/>
                </a:solidFill>
                <a:ea typeface="Lato Light" charset="0"/>
                <a:cs typeface="Lato Light" charset="0"/>
              </a:rPr>
              <a:t>El Tiempo de Primera Respuesta (TPR) se calcula simplemente restando el tiempo de la solicitud del cliente del tiempo de la respuesta inicial. Para ver más de una tendencia a lo largo del tiempo, calcule el Tiempo Medio de Primera Respuesta dividiendo la suma de todos los Tiempos de Primera Respuesta por el número de tickets resueltos.</a:t>
            </a:r>
          </a:p>
        </p:txBody>
      </p:sp>
      <p:pic>
        <p:nvPicPr>
          <p:cNvPr id="17" name="Grafik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C64048-441B-4734-B223-4297FC51F947}"/>
              </a:ext>
            </a:extLst>
          </p:cNvPr>
          <p:cNvPicPr>
            <a:picLocks noChangeAspect="1"/>
          </p:cNvPicPr>
          <p:nvPr/>
        </p:nvPicPr>
        <p:blipFill>
          <a:blip r:embed="rId3"/>
          <a:stretch>
            <a:fillRect/>
          </a:stretch>
        </p:blipFill>
        <p:spPr>
          <a:xfrm>
            <a:off x="8777803" y="263910"/>
            <a:ext cx="2492173" cy="1325977"/>
          </a:xfrm>
          <a:prstGeom prst="rect">
            <a:avLst/>
          </a:prstGeom>
        </p:spPr>
      </p:pic>
      <mc:AlternateContent xmlns:mc="http://schemas.openxmlformats.org/markup-compatibility/2006" xmlns:a14="http://schemas.microsoft.com/office/drawing/2010/main">
        <mc:Choice Requires="a14">
          <p:sp>
            <p:nvSpPr>
              <p:cNvPr id="16" name="Textfeld 15">
                <a:extLst>
                  <a:ext uri="{FF2B5EF4-FFF2-40B4-BE49-F238E27FC236}">
                    <a16:creationId xmlns="" xmlns:p14="http://schemas.microsoft.com/office/powerpoint/2010/main" xmlns:a16="http://schemas.microsoft.com/office/drawing/2014/main" id="{C1695935-E507-44B6-8B54-7D70B79CCBF9}"/>
                  </a:ext>
                </a:extLst>
              </p:cNvPr>
              <p:cNvSpPr txBox="1"/>
              <p:nvPr/>
            </p:nvSpPr>
            <p:spPr>
              <a:xfrm>
                <a:off x="6593575" y="6028958"/>
                <a:ext cx="4470390"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𝐹𝑅𝑇</m:t>
                      </m:r>
                      <m:r>
                        <a:rPr lang="en-GB" sz="1600" b="0" i="1" smtClean="0">
                          <a:solidFill>
                            <a:schemeClr val="bg1"/>
                          </a:solidFill>
                          <a:latin typeface="Cambria Math" panose="02040503050406030204" pitchFamily="18" charset="0"/>
                        </a:rPr>
                        <m:t> </m:t>
                      </m:r>
                      <m:d>
                        <m:dPr>
                          <m:ctrlPr>
                            <a:rPr lang="en-GB" sz="1600" b="0" i="1" smtClean="0">
                              <a:solidFill>
                                <a:schemeClr val="bg1"/>
                              </a:solidFill>
                              <a:latin typeface="Cambria Math"/>
                            </a:rPr>
                          </m:ctrlPr>
                        </m:dPr>
                        <m:e>
                          <m:r>
                            <a:rPr lang="en-GB" sz="1600" b="0" i="1" smtClean="0">
                              <a:solidFill>
                                <a:schemeClr val="bg1"/>
                              </a:solidFill>
                              <a:latin typeface="Cambria Math" panose="02040503050406030204" pitchFamily="18" charset="0"/>
                            </a:rPr>
                            <m:t>𝑚𝑖𝑛</m:t>
                          </m:r>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h𝑜𝑢𝑟𝑠</m:t>
                          </m:r>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𝑑𝑎𝑦𝑠</m:t>
                          </m:r>
                        </m:e>
                      </m:d>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𝑇𝑖𝑚𝑒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𝑜𝑓</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𝑓𝑖𝑟𝑠𝑡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𝑟𝑒𝑠𝑝𝑜𝑛𝑒</m:t>
                      </m:r>
                      <m:r>
                        <a:rPr lang="en-GB" sz="1600" b="0" i="1" smtClean="0">
                          <a:solidFill>
                            <a:schemeClr val="bg1"/>
                          </a:solidFill>
                          <a:latin typeface="Cambria Math" panose="02040503050406030204" pitchFamily="18" charset="0"/>
                        </a:rPr>
                        <m:t> </m:t>
                      </m:r>
                    </m:oMath>
                  </m:oMathPara>
                </a14:m>
                <a:endParaRPr lang="hr-HR" sz="1600" b="0" i="1" dirty="0">
                  <a:solidFill>
                    <a:schemeClr val="bg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𝑡𝑖𝑚𝑒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𝑜𝑓</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𝑐𝑢𝑠𝑡𝑜𝑚𝑒𝑟</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𝑟𝑒𝑞𝑢𝑒𝑠𝑡</m:t>
                      </m:r>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16" name="Textfeld 15">
                <a:extLst>
                  <a:ext uri="{FF2B5EF4-FFF2-40B4-BE49-F238E27FC236}">
                    <a16:creationId xmlns:a16="http://schemas.microsoft.com/office/drawing/2014/main" id="{C1695935-E507-44B6-8B54-7D70B79CCBF9}"/>
                  </a:ext>
                </a:extLst>
              </p:cNvPr>
              <p:cNvSpPr txBox="1">
                <a:spLocks noRot="1" noChangeAspect="1" noMove="1" noResize="1" noEditPoints="1" noAdjustHandles="1" noChangeArrowheads="1" noChangeShapeType="1" noTextEdit="1"/>
              </p:cNvSpPr>
              <p:nvPr/>
            </p:nvSpPr>
            <p:spPr>
              <a:xfrm>
                <a:off x="6593575" y="6028958"/>
                <a:ext cx="4470390" cy="492443"/>
              </a:xfrm>
              <a:prstGeom prst="rect">
                <a:avLst/>
              </a:prstGeom>
              <a:blipFill>
                <a:blip r:embed="rId4"/>
                <a:stretch>
                  <a:fillRect l="-682" b="-16049"/>
                </a:stretch>
              </a:blipFill>
            </p:spPr>
            <p:txBody>
              <a:bodyPr/>
              <a:lstStyle/>
              <a:p>
                <a:r>
                  <a:rPr lang="en-IE">
                    <a:noFill/>
                  </a:rPr>
                  <a:t> </a:t>
                </a:r>
              </a:p>
            </p:txBody>
          </p:sp>
        </mc:Fallback>
      </mc:AlternateContent>
    </p:spTree>
    <p:extLst>
      <p:ext uri="{BB962C8B-B14F-4D97-AF65-F5344CB8AC3E}">
        <p14:creationId xmlns:p14="http://schemas.microsoft.com/office/powerpoint/2010/main" val="773373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966706" y="581444"/>
            <a:ext cx="9087377" cy="697353"/>
          </a:xfrm>
        </p:spPr>
        <p:txBody>
          <a:bodyPr>
            <a:normAutofit/>
          </a:bodyPr>
          <a:lstStyle/>
          <a:p>
            <a:r>
              <a:rPr lang="en-GB" dirty="0"/>
              <a:t>Servicio: Tasa de abandono de clientes</a:t>
            </a:r>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278817" y="2157310"/>
            <a:ext cx="3504045"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La rotación de clientes le ayuda a ver las tendencias de satisfacción (o insatisfacción) de los productos. </a:t>
            </a:r>
          </a:p>
          <a:p>
            <a:pPr algn="l">
              <a:lnSpc>
                <a:spcPct val="100000"/>
              </a:lnSpc>
              <a:spcBef>
                <a:spcPts val="600"/>
              </a:spcBef>
            </a:pPr>
            <a:r>
              <a:rPr lang="en-GB" sz="2000" dirty="0" err="1">
                <a:solidFill>
                  <a:srgbClr val="44546A"/>
                </a:solidFill>
                <a:latin typeface="+mj-lt"/>
                <a:ea typeface="Open Sans Light" panose="020B0306030504020204" pitchFamily="34" charset="0"/>
                <a:cs typeface="Open Sans Light" panose="020B0306030504020204" pitchFamily="34" charset="0"/>
              </a:rPr>
              <a:t>El análisis de </a:t>
            </a:r>
            <a:r>
              <a:rPr lang="en-GB" sz="2000" dirty="0">
                <a:solidFill>
                  <a:srgbClr val="44546A"/>
                </a:solidFill>
                <a:latin typeface="+mj-lt"/>
                <a:ea typeface="Open Sans Light" panose="020B0306030504020204" pitchFamily="34" charset="0"/>
                <a:cs typeface="Open Sans Light" panose="020B0306030504020204" pitchFamily="34" charset="0"/>
              </a:rPr>
              <a:t>la pérdida de clientes en función de las cohortes puede ser especialmente revelador para determinar por qué o qué otros factores pueden estar influyendo en las decisiones de los clientes (por ejemplo, actualizaciones de precios, lanzamiento de nuevas funciones, cambios en la mensajería, etc.).</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4493896" y="4016829"/>
            <a:ext cx="7521599" cy="271099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09988" y="4016829"/>
            <a:ext cx="1293286" cy="271099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026637"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4588652" y="2037820"/>
            <a:ext cx="7482450" cy="1891923"/>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109987" y="2037819"/>
            <a:ext cx="1293287" cy="1891923"/>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298524" y="2397435"/>
            <a:ext cx="7217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362785" y="2065826"/>
            <a:ext cx="6748807" cy="1815882"/>
          </a:xfrm>
          <a:prstGeom prst="rect">
            <a:avLst/>
          </a:prstGeom>
          <a:noFill/>
        </p:spPr>
        <p:txBody>
          <a:bodyPr wrap="square" rtlCol="0">
            <a:spAutoFit/>
          </a:bodyPr>
          <a:lstStyle/>
          <a:p>
            <a:r>
              <a:rPr lang="en-GB" sz="1600" dirty="0">
                <a:solidFill>
                  <a:schemeClr val="bg1"/>
                </a:solidFill>
                <a:ea typeface="Lato Light" charset="0"/>
                <a:cs typeface="Lato Light" charset="0"/>
              </a:rPr>
              <a:t>La tasa de abandono de clientes (CCR) es el porcentaje de clientes que se pierden durante un periodo de tiempo determinado. En el caso de SaaS o aplicaciones móviles, se trata de clientes que cancelan su suscripción. En el caso del comercio electrónico, se trata de clientes que no repiten la compra en un plazo medio para la empresa (puede ser de 90 días, 120 días o cualquier otro plazo).</a:t>
            </a:r>
          </a:p>
          <a:p>
            <a:r>
              <a:rPr lang="en-GB" sz="1600" dirty="0">
                <a:solidFill>
                  <a:schemeClr val="bg1"/>
                </a:solidFill>
                <a:ea typeface="Lato Light" charset="0"/>
                <a:cs typeface="Lato Light" charset="0"/>
              </a:rPr>
              <a:t>La inversa de esta métrica es la Tasa de Retención de Clientes, que se centra en los clientes retenidos durante un periodo de tiempo determinado.</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307217" y="4806836"/>
            <a:ext cx="94525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5329783" y="4006494"/>
            <a:ext cx="6665128" cy="2031325"/>
          </a:xfrm>
          <a:prstGeom prst="rect">
            <a:avLst/>
          </a:prstGeom>
          <a:noFill/>
        </p:spPr>
        <p:txBody>
          <a:bodyPr wrap="square" rtlCol="0">
            <a:spAutoFit/>
          </a:bodyPr>
          <a:lstStyle/>
          <a:p>
            <a:r>
              <a:rPr lang="en-GB" dirty="0">
                <a:solidFill>
                  <a:schemeClr val="bg1"/>
                </a:solidFill>
                <a:ea typeface="Lato Light" charset="0"/>
                <a:cs typeface="Lato Light" charset="0"/>
              </a:rPr>
              <a:t>El cálculo de la tasa de cancelación de clientes se realiza dividiendo el total de clientes cancelados durante un período de tiempo que usted especifique (por ejemplo, un mes, 90 días, etc.) entre el total de clientes al comienzo del período de tiempo y luego se multiplica por 100 para generar un porcentaje.</a:t>
            </a:r>
          </a:p>
          <a:p>
            <a:r>
              <a:rPr lang="en-GB" dirty="0">
                <a:solidFill>
                  <a:schemeClr val="bg1"/>
                </a:solidFill>
                <a:ea typeface="Lato Light" charset="0"/>
                <a:cs typeface="Lato Light" charset="0"/>
              </a:rPr>
              <a:t>Por ejemplo, si el total de clientes perdidos este mes ha sido de 150 y el total de clientes al inicio del mes es de 5.000, el índice de abandono de clientes sería del 3%.</a:t>
            </a:r>
          </a:p>
        </p:txBody>
      </p:sp>
      <p:pic>
        <p:nvPicPr>
          <p:cNvPr id="17" name="Grafik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C64048-441B-4734-B223-4297FC51F947}"/>
              </a:ext>
            </a:extLst>
          </p:cNvPr>
          <p:cNvPicPr>
            <a:picLocks noChangeAspect="1"/>
          </p:cNvPicPr>
          <p:nvPr/>
        </p:nvPicPr>
        <p:blipFill>
          <a:blip r:embed="rId3"/>
          <a:stretch>
            <a:fillRect/>
          </a:stretch>
        </p:blipFill>
        <p:spPr>
          <a:xfrm>
            <a:off x="8778241" y="207989"/>
            <a:ext cx="2166418" cy="1152657"/>
          </a:xfrm>
          <a:prstGeom prst="rect">
            <a:avLst/>
          </a:prstGeom>
        </p:spPr>
      </p:pic>
      <mc:AlternateContent xmlns:mc="http://schemas.openxmlformats.org/markup-compatibility/2006" xmlns:a14="http://schemas.microsoft.com/office/drawing/2010/main">
        <mc:Choice Requires="a14">
          <p:sp>
            <p:nvSpPr>
              <p:cNvPr id="16" name="Textfeld 15">
                <a:extLst>
                  <a:ext uri="{FF2B5EF4-FFF2-40B4-BE49-F238E27FC236}">
                    <a16:creationId xmlns="" xmlns:p14="http://schemas.microsoft.com/office/powerpoint/2010/main" xmlns:a16="http://schemas.microsoft.com/office/drawing/2014/main" id="{C1695935-E507-44B6-8B54-7D70B79CCBF9}"/>
                  </a:ext>
                </a:extLst>
              </p:cNvPr>
              <p:cNvSpPr txBox="1"/>
              <p:nvPr/>
            </p:nvSpPr>
            <p:spPr>
              <a:xfrm>
                <a:off x="5666495" y="6034648"/>
                <a:ext cx="5991705" cy="5118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𝐶𝐶𝑅</m:t>
                      </m:r>
                      <m:r>
                        <a:rPr lang="en-GB" sz="1600" b="0" i="1" smtClean="0">
                          <a:solidFill>
                            <a:schemeClr val="bg1"/>
                          </a:solidFill>
                          <a:latin typeface="Cambria Math" panose="02040503050406030204" pitchFamily="18" charset="0"/>
                        </a:rPr>
                        <m:t>=(</m:t>
                      </m:r>
                      <m:f>
                        <m:fPr>
                          <m:ctrlPr>
                            <a:rPr lang="en-GB" sz="1600" b="0" i="1" smtClean="0">
                              <a:solidFill>
                                <a:schemeClr val="bg1"/>
                              </a:solidFill>
                              <a:latin typeface="Cambria Math"/>
                            </a:rPr>
                          </m:ctrlPr>
                        </m:fPr>
                        <m:num>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𝑜𝑓</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𝑐𝑢𝑠𝑡𝑜𝑚𝑒𝑟𝑠</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𝑐h𝑢𝑟𝑛𝑒𝑑</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𝑡h𝑖𝑠</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𝑡𝑖𝑚𝑒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𝑝𝑒𝑟𝑖𝑜𝑑</m:t>
                          </m:r>
                        </m:num>
                        <m:den>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𝑇𝑜𝑡𝑎𝑙</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𝑐𝑢𝑠𝑡𝑜𝑚𝑒𝑟𝑠</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𝑎𝑡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𝑡h𝑒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𝑠𝑡𝑎𝑟𝑡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𝑜𝑓</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𝑡h𝑖𝑠</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𝑡𝑖𝑚𝑒</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𝑝𝑒𝑟𝑖𝑜𝑑</m:t>
                          </m:r>
                          <m:r>
                            <a:rPr lang="en-GB" sz="1600" b="0" i="1" smtClean="0">
                              <a:solidFill>
                                <a:schemeClr val="bg1"/>
                              </a:solidFill>
                              <a:latin typeface="Cambria Math" panose="02040503050406030204" pitchFamily="18" charset="0"/>
                            </a:rPr>
                            <m:t>)</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xmlns:a16="http://schemas.microsoft.com/office/drawing/2014/main" xmlns:p14="http://schemas.microsoft.com/office/powerpoint/2010/main">
          <p:sp>
            <p:nvSpPr>
              <p:cNvPr id="16" name="Textfeld 15">
                <a:extLst>
                  <a:ext uri="{FF2B5EF4-FFF2-40B4-BE49-F238E27FC236}">
                    <a16:creationId xmlns:a16="http://schemas.microsoft.com/office/drawing/2014/main" id="{C1695935-E507-44B6-8B54-7D70B79CCBF9}"/>
                  </a:ext>
                </a:extLst>
              </p:cNvPr>
              <p:cNvSpPr txBox="1">
                <a:spLocks noRot="1" noChangeAspect="1" noMove="1" noResize="1" noEditPoints="1" noAdjustHandles="1" noChangeArrowheads="1" noChangeShapeType="1" noTextEdit="1"/>
              </p:cNvSpPr>
              <p:nvPr/>
            </p:nvSpPr>
            <p:spPr>
              <a:xfrm>
                <a:off x="5666495" y="6034648"/>
                <a:ext cx="5991705" cy="511807"/>
              </a:xfrm>
              <a:prstGeom prst="rect">
                <a:avLst/>
              </a:prstGeom>
              <a:blipFill>
                <a:blip r:embed="rId4"/>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7277778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DA0349-4ACF-42A2-9A08-4FD30F57369C}"/>
              </a:ext>
            </a:extLst>
          </p:cNvPr>
          <p:cNvSpPr>
            <a:spLocks noGrp="1"/>
          </p:cNvSpPr>
          <p:nvPr>
            <p:ph type="body" sz="quarter" idx="13"/>
          </p:nvPr>
        </p:nvSpPr>
        <p:spPr>
          <a:xfrm>
            <a:off x="1992876" y="599876"/>
            <a:ext cx="9087377" cy="697353"/>
          </a:xfrm>
        </p:spPr>
        <p:txBody>
          <a:bodyPr>
            <a:normAutofit/>
          </a:bodyPr>
          <a:lstStyle/>
          <a:p>
            <a:r>
              <a:rPr lang="en-GB" dirty="0"/>
              <a:t>Servicio: </a:t>
            </a:r>
            <a:r>
              <a:rPr lang="en-GB" dirty="0" err="1"/>
              <a:t>ServQual</a:t>
            </a:r>
            <a:endParaRPr lang="en-GB" dirty="0"/>
          </a:p>
        </p:txBody>
      </p:sp>
      <p:sp>
        <p:nvSpPr>
          <p:cNvPr id="37" name="Subtitle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D884EA-448D-4F47-B2CA-373386EECD7B}"/>
              </a:ext>
            </a:extLst>
          </p:cNvPr>
          <p:cNvSpPr txBox="1">
            <a:spLocks/>
          </p:cNvSpPr>
          <p:nvPr/>
        </p:nvSpPr>
        <p:spPr>
          <a:xfrm>
            <a:off x="317060" y="2161451"/>
            <a:ext cx="3711748" cy="388341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El </a:t>
            </a:r>
            <a:r>
              <a:rPr lang="en-GB" sz="2200" dirty="0" err="1">
                <a:solidFill>
                  <a:srgbClr val="44546A"/>
                </a:solidFill>
                <a:latin typeface="+mj-lt"/>
                <a:ea typeface="Open Sans Light" panose="020B0306030504020204" pitchFamily="34" charset="0"/>
                <a:cs typeface="Open Sans Light" panose="020B0306030504020204" pitchFamily="34" charset="0"/>
              </a:rPr>
              <a:t>ServQual </a:t>
            </a:r>
            <a:r>
              <a:rPr lang="en-GB" sz="2200" dirty="0">
                <a:solidFill>
                  <a:srgbClr val="44546A"/>
                </a:solidFill>
                <a:latin typeface="+mj-lt"/>
                <a:ea typeface="Open Sans Light" panose="020B0306030504020204" pitchFamily="34" charset="0"/>
                <a:cs typeface="Open Sans Light" panose="020B0306030504020204" pitchFamily="34" charset="0"/>
              </a:rPr>
              <a:t>es un ratio multidimensional que mide "servicio + calidad".</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Se considera el método más común para medir los elementos subjetivos de la calidad del servicio. Se pide a los clientes que evalúen el servicio en comparación con sus expectativas.</a:t>
            </a:r>
          </a:p>
        </p:txBody>
      </p:sp>
      <p:sp>
        <p:nvSpPr>
          <p:cNvPr id="40"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4ABF396-0C75-403D-8905-B787364DA43A}"/>
              </a:ext>
            </a:extLst>
          </p:cNvPr>
          <p:cNvSpPr>
            <a:spLocks/>
          </p:cNvSpPr>
          <p:nvPr/>
        </p:nvSpPr>
        <p:spPr bwMode="auto">
          <a:xfrm>
            <a:off x="5003886" y="2983833"/>
            <a:ext cx="7097070" cy="388943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1"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F5E42F-EF53-4CAD-BDF4-C02C0FF748E2}"/>
              </a:ext>
            </a:extLst>
          </p:cNvPr>
          <p:cNvSpPr>
            <a:spLocks/>
          </p:cNvSpPr>
          <p:nvPr/>
        </p:nvSpPr>
        <p:spPr bwMode="auto">
          <a:xfrm>
            <a:off x="4162431" y="2968564"/>
            <a:ext cx="1708923" cy="3889435"/>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2"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574C76E-A457-4F37-BDFB-1A5A545450D6}"/>
              </a:ext>
            </a:extLst>
          </p:cNvPr>
          <p:cNvSpPr>
            <a:spLocks/>
          </p:cNvSpPr>
          <p:nvPr/>
        </p:nvSpPr>
        <p:spPr bwMode="auto">
          <a:xfrm>
            <a:off x="5121639" y="4246691"/>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5"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46D9CA4-D795-400C-9CD4-156E45C0BE88}"/>
              </a:ext>
            </a:extLst>
          </p:cNvPr>
          <p:cNvSpPr>
            <a:spLocks/>
          </p:cNvSpPr>
          <p:nvPr/>
        </p:nvSpPr>
        <p:spPr bwMode="auto">
          <a:xfrm>
            <a:off x="5121639"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6" name="Freeform 4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B3A231-6411-4F95-9C73-39C8E7DDFE23}"/>
              </a:ext>
            </a:extLst>
          </p:cNvPr>
          <p:cNvSpPr>
            <a:spLocks/>
          </p:cNvSpPr>
          <p:nvPr/>
        </p:nvSpPr>
        <p:spPr bwMode="auto">
          <a:xfrm>
            <a:off x="5003886" y="1897504"/>
            <a:ext cx="7097069" cy="98973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7" name="Freeform 3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568331-1F5E-417F-B32C-65F3F1A1C934}"/>
              </a:ext>
            </a:extLst>
          </p:cNvPr>
          <p:cNvSpPr>
            <a:spLocks/>
          </p:cNvSpPr>
          <p:nvPr/>
        </p:nvSpPr>
        <p:spPr bwMode="auto">
          <a:xfrm>
            <a:off x="4204989" y="1897502"/>
            <a:ext cx="1708923" cy="989731"/>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8" name="Freeform 3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CA434E1-709B-4FA3-BA18-8C6CF914F99B}"/>
              </a:ext>
            </a:extLst>
          </p:cNvPr>
          <p:cNvSpPr>
            <a:spLocks/>
          </p:cNvSpPr>
          <p:nvPr/>
        </p:nvSpPr>
        <p:spPr bwMode="auto">
          <a:xfrm>
            <a:off x="5121639"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49"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8488879-2C3A-4B14-9EFF-E12FD087BB3D}"/>
              </a:ext>
            </a:extLst>
          </p:cNvPr>
          <p:cNvSpPr>
            <a:spLocks/>
          </p:cNvSpPr>
          <p:nvPr/>
        </p:nvSpPr>
        <p:spPr bwMode="auto">
          <a:xfrm>
            <a:off x="4189735" y="2136825"/>
            <a:ext cx="144918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a:solidFill>
                  <a:schemeClr val="bg1"/>
                </a:solidFill>
                <a:latin typeface="+mj-lt"/>
                <a:ea typeface="Roboto" charset="0"/>
                <a:cs typeface="Roboto" charset="0"/>
                <a:sym typeface="Bebas Neue" charset="0"/>
              </a:rPr>
              <a:t>¿Qué le dice esto?</a:t>
            </a:r>
          </a:p>
        </p:txBody>
      </p:sp>
      <p:sp>
        <p:nvSpPr>
          <p:cNvPr id="50"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C89A894-431D-46A1-9A84-4620192D51C3}"/>
              </a:ext>
            </a:extLst>
          </p:cNvPr>
          <p:cNvSpPr txBox="1"/>
          <p:nvPr/>
        </p:nvSpPr>
        <p:spPr>
          <a:xfrm>
            <a:off x="5817702" y="1874142"/>
            <a:ext cx="6278088" cy="984885"/>
          </a:xfrm>
          <a:prstGeom prst="rect">
            <a:avLst/>
          </a:prstGeom>
          <a:noFill/>
        </p:spPr>
        <p:txBody>
          <a:bodyPr wrap="square" rtlCol="0">
            <a:spAutoFit/>
          </a:bodyPr>
          <a:lstStyle/>
          <a:p>
            <a:r>
              <a:rPr lang="en-GB" sz="1450" dirty="0">
                <a:solidFill>
                  <a:schemeClr val="bg1"/>
                </a:solidFill>
                <a:ea typeface="Lato Light" charset="0"/>
                <a:cs typeface="Lato Light" charset="0"/>
              </a:rPr>
              <a:t>Pida a sus clientes que evalúen su servicio en función de sus expectativas.</a:t>
            </a:r>
          </a:p>
          <a:p>
            <a:r>
              <a:rPr lang="en-GB" sz="1450" dirty="0">
                <a:solidFill>
                  <a:schemeClr val="bg1"/>
                </a:solidFill>
                <a:ea typeface="Lato Light" charset="0"/>
                <a:cs typeface="Lato Light" charset="0"/>
              </a:rPr>
              <a:t>Según la Teoría de la Toma de Decisiones, es más fácil hacer juicios basados en un ancla (aquí: sus expectativas). Esto nos permite comprender y responder mejor a la información abstracta (su satisfacción con un servicio).</a:t>
            </a:r>
          </a:p>
        </p:txBody>
      </p:sp>
      <p:sp>
        <p:nvSpPr>
          <p:cNvPr id="51" name="Rectangle 8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150DD9F-22D1-4347-B5FE-B5D7DC732D44}"/>
              </a:ext>
            </a:extLst>
          </p:cNvPr>
          <p:cNvSpPr>
            <a:spLocks/>
          </p:cNvSpPr>
          <p:nvPr/>
        </p:nvSpPr>
        <p:spPr bwMode="auto">
          <a:xfrm>
            <a:off x="4243488" y="4588741"/>
            <a:ext cx="15742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Cómo calcular</a:t>
            </a:r>
          </a:p>
        </p:txBody>
      </p:sp>
      <p:sp>
        <p:nvSpPr>
          <p:cNvPr id="53" name="TextBox 8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8593C3B-1AE8-45D7-B4FF-00087B791DC6}"/>
              </a:ext>
            </a:extLst>
          </p:cNvPr>
          <p:cNvSpPr txBox="1"/>
          <p:nvPr/>
        </p:nvSpPr>
        <p:spPr>
          <a:xfrm>
            <a:off x="5913913" y="2934718"/>
            <a:ext cx="6278088" cy="4031873"/>
          </a:xfrm>
          <a:prstGeom prst="rect">
            <a:avLst/>
          </a:prstGeom>
          <a:noFill/>
        </p:spPr>
        <p:txBody>
          <a:bodyPr wrap="square" rtlCol="0">
            <a:spAutoFit/>
          </a:bodyPr>
          <a:lstStyle/>
          <a:p>
            <a:r>
              <a:rPr lang="en-GB" sz="1600" dirty="0">
                <a:solidFill>
                  <a:schemeClr val="bg1"/>
                </a:solidFill>
                <a:ea typeface="Lato Light" charset="0"/>
                <a:cs typeface="Lato Light" charset="0"/>
              </a:rPr>
              <a:t>Las preguntas se refieren a los 5 elementos de la calidad del servicio: RATER:</a:t>
            </a:r>
          </a:p>
          <a:p>
            <a:pPr marL="285750" indent="-285750">
              <a:buFont typeface="Arial" panose="020B0604020202020204" pitchFamily="34" charset="0"/>
              <a:buChar char="•"/>
            </a:pPr>
            <a:r>
              <a:rPr lang="en-GB" sz="1600" dirty="0">
                <a:solidFill>
                  <a:schemeClr val="bg1"/>
                </a:solidFill>
                <a:ea typeface="Lato Light" charset="0"/>
                <a:cs typeface="Lato Light" charset="0"/>
              </a:rPr>
              <a:t>Fiabilidad: capacidad de ofrecer el rendimiento prometido de forma constante y correcta.</a:t>
            </a:r>
          </a:p>
          <a:p>
            <a:pPr marL="285750" indent="-285750">
              <a:buFont typeface="Arial" panose="020B0604020202020204" pitchFamily="34" charset="0"/>
              <a:buChar char="•"/>
            </a:pPr>
            <a:r>
              <a:rPr lang="en-GB" sz="1600" dirty="0">
                <a:solidFill>
                  <a:schemeClr val="bg1"/>
                </a:solidFill>
                <a:ea typeface="Lato Light" charset="0"/>
                <a:cs typeface="Lato Light" charset="0"/>
              </a:rPr>
              <a:t>Garantía: el nivel de conocimiento y amabilidad de los empleados y la medida en que generan confianza.</a:t>
            </a:r>
          </a:p>
          <a:p>
            <a:pPr marL="285750" indent="-285750">
              <a:buFont typeface="Arial" panose="020B0604020202020204" pitchFamily="34" charset="0"/>
              <a:buChar char="•"/>
            </a:pPr>
            <a:r>
              <a:rPr lang="en-GB" sz="1600" dirty="0">
                <a:solidFill>
                  <a:schemeClr val="bg1"/>
                </a:solidFill>
                <a:ea typeface="Lato Light" charset="0"/>
                <a:cs typeface="Lato Light" charset="0"/>
              </a:rPr>
              <a:t>Tangibles: la apariencia; por ejemplo, del edificio, el sitio web, las instalaciones y el personal.</a:t>
            </a:r>
          </a:p>
          <a:p>
            <a:pPr marL="285750" indent="-285750">
              <a:buFont typeface="Arial" panose="020B0604020202020204" pitchFamily="34" charset="0"/>
              <a:buChar char="•"/>
            </a:pPr>
            <a:r>
              <a:rPr lang="en-GB" sz="1600" dirty="0">
                <a:solidFill>
                  <a:schemeClr val="bg1"/>
                </a:solidFill>
                <a:ea typeface="Lato Light" charset="0"/>
                <a:cs typeface="Lato Light" charset="0"/>
              </a:rPr>
              <a:t>Empatía: la medida en que los empleados se preocupan y prestan una atención individualizada.</a:t>
            </a:r>
          </a:p>
          <a:p>
            <a:pPr marL="285750" indent="-285750">
              <a:buFont typeface="Arial" panose="020B0604020202020204" pitchFamily="34" charset="0"/>
              <a:buChar char="•"/>
            </a:pPr>
            <a:r>
              <a:rPr lang="en-GB" sz="1600" dirty="0">
                <a:solidFill>
                  <a:schemeClr val="bg1"/>
                </a:solidFill>
                <a:ea typeface="Lato Light" charset="0"/>
                <a:cs typeface="Lato Light" charset="0"/>
              </a:rPr>
              <a:t>Capacidad de respuesta: la disposición del personal a prestar un servicio rápido.</a:t>
            </a:r>
          </a:p>
          <a:p>
            <a:r>
              <a:rPr lang="en-GB" sz="1600" dirty="0">
                <a:solidFill>
                  <a:schemeClr val="bg1"/>
                </a:solidFill>
                <a:ea typeface="Lato Light" charset="0"/>
                <a:cs typeface="Lato Light" charset="0"/>
              </a:rPr>
              <a:t>La primera mitad del cuestionario se centra en la percepción que tiene el cliente de los servicios prestados ("tal y como son"), y la otra mitad en sus expectativas ("tal y como deberían ser"). Mida los elementos con una escala de Likert de siete niveles que van desde "nada de acuerdo" hasta "totalmente de acuerdo". La diferencia resultante de la comparación muestra cómo difieren las expectativas de tus clientes del servicio que realmente ofreces</a:t>
            </a:r>
            <a:r>
              <a:rPr lang="en-GB" sz="1400" dirty="0">
                <a:solidFill>
                  <a:schemeClr val="bg1"/>
                </a:solidFill>
                <a:ea typeface="Lato Light" charset="0"/>
                <a:cs typeface="Lato Light" charset="0"/>
              </a:rPr>
              <a:t>.</a:t>
            </a:r>
          </a:p>
        </p:txBody>
      </p:sp>
      <p:pic>
        <p:nvPicPr>
          <p:cNvPr id="17" name="Grafik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CC64048-441B-4734-B223-4297FC51F947}"/>
              </a:ext>
            </a:extLst>
          </p:cNvPr>
          <p:cNvPicPr>
            <a:picLocks noChangeAspect="1"/>
          </p:cNvPicPr>
          <p:nvPr/>
        </p:nvPicPr>
        <p:blipFill>
          <a:blip r:embed="rId3"/>
          <a:stretch>
            <a:fillRect/>
          </a:stretch>
        </p:blipFill>
        <p:spPr>
          <a:xfrm>
            <a:off x="8913835" y="328613"/>
            <a:ext cx="2166418" cy="1152657"/>
          </a:xfrm>
          <a:prstGeom prst="rect">
            <a:avLst/>
          </a:prstGeom>
        </p:spPr>
      </p:pic>
    </p:spTree>
    <p:extLst>
      <p:ext uri="{BB962C8B-B14F-4D97-AF65-F5344CB8AC3E}">
        <p14:creationId xmlns:p14="http://schemas.microsoft.com/office/powerpoint/2010/main" val="2566739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 xmlns:mc="http://schemas.openxmlformats.org/markup-compatibility/2006" xmlns:v="urn:schemas-microsoft-com:vml" xmlns:p14="http://schemas.microsoft.com/office/powerpoint/2010/main" xmlns:a16="http://schemas.microsoft.com/office/drawing/2014/main"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099"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 xmlns:v="urn:schemas-microsoft-com:vml" xmlns:p14="http://schemas.microsoft.com/office/powerpoint/2010/main" xmlns:a16="http://schemas.microsoft.com/office/drawing/2014/main"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 xmlns:mc="http://schemas.openxmlformats.org/markup-compatibility/2006" xmlns:v="urn:schemas-microsoft-com:vml" xmlns:p14="http://schemas.microsoft.com/office/powerpoint/2010/main" xmlns:a16="http://schemas.microsoft.com/office/drawing/2014/main" id="{38B4E260-12F3-4A00-968A-9E9720209DA1}"/>
              </a:ext>
            </a:extLst>
          </p:cNvPr>
          <p:cNvSpPr>
            <a:spLocks noGrp="1"/>
          </p:cNvSpPr>
          <p:nvPr>
            <p:ph type="body" sz="quarter" idx="13"/>
          </p:nvPr>
        </p:nvSpPr>
        <p:spPr>
          <a:xfrm>
            <a:off x="1264089" y="383733"/>
            <a:ext cx="10133562" cy="994083"/>
          </a:xfrm>
        </p:spPr>
        <p:txBody>
          <a:bodyPr>
            <a:normAutofit fontScale="92500" lnSpcReduction="20000"/>
          </a:bodyPr>
          <a:lstStyle/>
          <a:p>
            <a:pPr algn="l">
              <a:lnSpc>
                <a:spcPct val="100000"/>
              </a:lnSpc>
              <a:spcBef>
                <a:spcPts val="600"/>
              </a:spcBef>
            </a:pPr>
            <a:r>
              <a:rPr lang="en-GB" sz="36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Reconocer los </a:t>
            </a:r>
            <a:r>
              <a:rPr lang="en-GB"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problemas </a:t>
            </a:r>
            <a:r>
              <a:rPr lang="en-GB" sz="36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crónicos </a:t>
            </a:r>
          </a:p>
          <a:p>
            <a:pPr algn="l">
              <a:lnSpc>
                <a:spcPct val="100000"/>
              </a:lnSpc>
              <a:spcBef>
                <a:spcPts val="600"/>
              </a:spcBef>
            </a:pPr>
            <a:r>
              <a:rPr lang="en-GB" sz="36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Prevención de incendios en lugar de lucha contra ellos</a:t>
            </a:r>
            <a:endParaRPr lang="en-GB" sz="3600" b="1" dirty="0">
              <a:solidFill>
                <a:srgbClr val="44546A"/>
              </a:solidFill>
              <a:latin typeface="+mj-lt"/>
              <a:ea typeface="Open Sans Light" panose="020B0306030504020204" pitchFamily="34" charset="0"/>
              <a:cs typeface="Open Sans Light" panose="020B0306030504020204" pitchFamily="34" charset="0"/>
            </a:endParaRPr>
          </a:p>
        </p:txBody>
      </p:sp>
      <p:sp>
        <p:nvSpPr>
          <p:cNvPr id="44"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C9790993-EB1E-4160-95CE-0ED96E4808C9}"/>
              </a:ext>
            </a:extLst>
          </p:cNvPr>
          <p:cNvSpPr/>
          <p:nvPr/>
        </p:nvSpPr>
        <p:spPr bwMode="auto">
          <a:xfrm flipV="1">
            <a:off x="6696678" y="4046799"/>
            <a:ext cx="1341217" cy="53064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5"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581C5FE3-A757-4922-943D-49D2C6EC8630}"/>
              </a:ext>
            </a:extLst>
          </p:cNvPr>
          <p:cNvSpPr/>
          <p:nvPr/>
        </p:nvSpPr>
        <p:spPr bwMode="auto">
          <a:xfrm>
            <a:off x="3631228" y="3833870"/>
            <a:ext cx="1341218" cy="22966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6"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D11806CD-6B44-4EF6-A6B0-19CDF8165765}"/>
              </a:ext>
            </a:extLst>
          </p:cNvPr>
          <p:cNvSpPr/>
          <p:nvPr/>
        </p:nvSpPr>
        <p:spPr bwMode="auto">
          <a:xfrm flipV="1">
            <a:off x="4184463" y="4055165"/>
            <a:ext cx="1341217" cy="22965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7"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37E831E7-81A5-4DDC-BA44-58A20F3A6150}"/>
              </a:ext>
            </a:extLst>
          </p:cNvPr>
          <p:cNvSpPr/>
          <p:nvPr/>
        </p:nvSpPr>
        <p:spPr bwMode="auto">
          <a:xfrm>
            <a:off x="4756687" y="3657599"/>
            <a:ext cx="1341217" cy="406423"/>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8"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834A4F1D-C186-45E6-AD42-EA921528F45B}"/>
              </a:ext>
            </a:extLst>
          </p:cNvPr>
          <p:cNvSpPr/>
          <p:nvPr/>
        </p:nvSpPr>
        <p:spPr bwMode="auto">
          <a:xfrm flipV="1">
            <a:off x="5427295" y="4064024"/>
            <a:ext cx="1341217" cy="53064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9"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2F028AF4-65E7-4929-A57B-A6353CAE1EBB}"/>
              </a:ext>
            </a:extLst>
          </p:cNvPr>
          <p:cNvSpPr/>
          <p:nvPr/>
        </p:nvSpPr>
        <p:spPr bwMode="auto">
          <a:xfrm flipV="1">
            <a:off x="6097904" y="4064024"/>
            <a:ext cx="1341217"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68"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6C965A10-1353-4808-8429-0DAA2BE72A3E}"/>
              </a:ext>
            </a:extLst>
          </p:cNvPr>
          <p:cNvSpPr/>
          <p:nvPr/>
        </p:nvSpPr>
        <p:spPr bwMode="auto">
          <a:xfrm>
            <a:off x="7296007" y="3826950"/>
            <a:ext cx="1341218"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1"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246991EA-E3DE-4DE6-948B-2C8ACCBB51C4}"/>
              </a:ext>
            </a:extLst>
          </p:cNvPr>
          <p:cNvSpPr/>
          <p:nvPr/>
        </p:nvSpPr>
        <p:spPr bwMode="auto">
          <a:xfrm flipV="1">
            <a:off x="7869512" y="4063530"/>
            <a:ext cx="1341218" cy="20508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2"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9F27CB69-BBFD-494C-859F-7703A83817F5}"/>
              </a:ext>
            </a:extLst>
          </p:cNvPr>
          <p:cNvSpPr/>
          <p:nvPr/>
        </p:nvSpPr>
        <p:spPr bwMode="auto">
          <a:xfrm>
            <a:off x="8441737" y="3657599"/>
            <a:ext cx="1341218" cy="40642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3"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63CC026D-8F51-47EF-8691-3329FD5EE4D4}"/>
              </a:ext>
            </a:extLst>
          </p:cNvPr>
          <p:cNvSpPr/>
          <p:nvPr/>
        </p:nvSpPr>
        <p:spPr bwMode="auto">
          <a:xfrm>
            <a:off x="9112345" y="2368627"/>
            <a:ext cx="1341218" cy="169539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4"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B1D13FA2-9545-47E2-B664-6E391972E510}"/>
              </a:ext>
            </a:extLst>
          </p:cNvPr>
          <p:cNvSpPr/>
          <p:nvPr/>
        </p:nvSpPr>
        <p:spPr bwMode="auto">
          <a:xfrm>
            <a:off x="9782953" y="2603519"/>
            <a:ext cx="1341218" cy="146050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83"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D0CF9356-5E75-481A-8BA9-6CAA19788753}"/>
              </a:ext>
            </a:extLst>
          </p:cNvPr>
          <p:cNvSpPr/>
          <p:nvPr/>
        </p:nvSpPr>
        <p:spPr bwMode="auto">
          <a:xfrm>
            <a:off x="10381726" y="2241892"/>
            <a:ext cx="1341218" cy="18216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cxnSp>
        <p:nvCxnSpPr>
          <p:cNvPr id="4" name="Gerader Verbinder 3">
            <a:extLst>
              <a:ext uri="{FF2B5EF4-FFF2-40B4-BE49-F238E27FC236}">
                <a16:creationId xmlns="" xmlns:mc="http://schemas.openxmlformats.org/markup-compatibility/2006" xmlns:v="urn:schemas-microsoft-com:vml" xmlns:p14="http://schemas.microsoft.com/office/powerpoint/2010/main" xmlns:a16="http://schemas.microsoft.com/office/drawing/2014/main" id="{42B9690F-6500-4247-8297-A783C89891A1}"/>
              </a:ext>
            </a:extLst>
          </p:cNvPr>
          <p:cNvCxnSpPr>
            <a:cxnSpLocks/>
            <a:stCxn id="45" idx="0"/>
          </p:cNvCxnSpPr>
          <p:nvPr/>
        </p:nvCxnSpPr>
        <p:spPr>
          <a:xfrm flipV="1">
            <a:off x="3631228" y="4044220"/>
            <a:ext cx="8517082" cy="19312"/>
          </a:xfrm>
          <a:prstGeom prst="line">
            <a:avLst/>
          </a:prstGeom>
          <a:ln w="79375">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 xmlns:mc="http://schemas.openxmlformats.org/markup-compatibility/2006" xmlns:v="urn:schemas-microsoft-com:vml" xmlns:p14="http://schemas.microsoft.com/office/powerpoint/2010/main" xmlns:a16="http://schemas.microsoft.com/office/drawing/2014/main" id="{1043B69F-1ACF-4A50-9375-ACBC4DB1022E}"/>
              </a:ext>
            </a:extLst>
          </p:cNvPr>
          <p:cNvCxnSpPr/>
          <p:nvPr/>
        </p:nvCxnSpPr>
        <p:spPr>
          <a:xfrm>
            <a:off x="3631228" y="1981836"/>
            <a:ext cx="0" cy="4164376"/>
          </a:xfrm>
          <a:prstGeom prst="straightConnector1">
            <a:avLst/>
          </a:prstGeom>
          <a:ln w="793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F68B30ED-1CFE-4218-B4F0-D6A7C104A822}"/>
              </a:ext>
            </a:extLst>
          </p:cNvPr>
          <p:cNvSpPr txBox="1"/>
          <p:nvPr/>
        </p:nvSpPr>
        <p:spPr>
          <a:xfrm rot="16200000">
            <a:off x="2589370" y="3903549"/>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Rendimiento</a:t>
            </a:r>
          </a:p>
        </p:txBody>
      </p:sp>
      <p:sp>
        <p:nvSpPr>
          <p:cNvPr id="88"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ADCE4B97-E2F5-40C8-8C4F-D8FE93EA712D}"/>
              </a:ext>
            </a:extLst>
          </p:cNvPr>
          <p:cNvSpPr txBox="1"/>
          <p:nvPr/>
        </p:nvSpPr>
        <p:spPr>
          <a:xfrm>
            <a:off x="10498718" y="408821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Tiempo</a:t>
            </a:r>
          </a:p>
        </p:txBody>
      </p:sp>
      <p:sp>
        <p:nvSpPr>
          <p:cNvPr id="89"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937EF20E-989A-4A01-BF43-AD967F25466A}"/>
              </a:ext>
            </a:extLst>
          </p:cNvPr>
          <p:cNvSpPr txBox="1"/>
          <p:nvPr/>
        </p:nvSpPr>
        <p:spPr>
          <a:xfrm rot="16200000">
            <a:off x="2605065" y="205722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Buena</a:t>
            </a:r>
          </a:p>
        </p:txBody>
      </p:sp>
      <p:sp>
        <p:nvSpPr>
          <p:cNvPr id="90"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E02BEA56-CEE7-40ED-9122-DA774E14B0F2}"/>
              </a:ext>
            </a:extLst>
          </p:cNvPr>
          <p:cNvSpPr txBox="1"/>
          <p:nvPr/>
        </p:nvSpPr>
        <p:spPr>
          <a:xfrm rot="16200000">
            <a:off x="2581313" y="5748213"/>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Bad</a:t>
            </a:r>
          </a:p>
        </p:txBody>
      </p:sp>
      <p:sp>
        <p:nvSpPr>
          <p:cNvPr id="91"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DE0CEEB5-B8B1-4679-8D00-7451A8701724}"/>
              </a:ext>
            </a:extLst>
          </p:cNvPr>
          <p:cNvSpPr txBox="1"/>
          <p:nvPr/>
        </p:nvSpPr>
        <p:spPr>
          <a:xfrm>
            <a:off x="6696678" y="5776880"/>
            <a:ext cx="1695397" cy="369332"/>
          </a:xfrm>
          <a:prstGeom prst="rect">
            <a:avLst/>
          </a:prstGeom>
          <a:noFill/>
        </p:spPr>
        <p:txBody>
          <a:bodyPr wrap="square" rtlCol="0" anchor="b" anchorCtr="0">
            <a:noAutofit/>
          </a:bodyPr>
          <a:lstStyle/>
          <a:p>
            <a:pPr algn="r"/>
            <a:r>
              <a:rPr lang="en-GB" b="1" dirty="0">
                <a:solidFill>
                  <a:srgbClr val="E53292"/>
                </a:solidFill>
                <a:ea typeface="League Spartan" charset="0"/>
                <a:cs typeface="Poppins" pitchFamily="2" charset="77"/>
              </a:rPr>
              <a:t>Esporádicamente</a:t>
            </a:r>
          </a:p>
        </p:txBody>
      </p:sp>
      <p:sp>
        <p:nvSpPr>
          <p:cNvPr id="9" name="Ellipse 8">
            <a:extLst>
              <a:ext uri="{FF2B5EF4-FFF2-40B4-BE49-F238E27FC236}">
                <a16:creationId xmlns="" xmlns:mc="http://schemas.openxmlformats.org/markup-compatibility/2006" xmlns:v="urn:schemas-microsoft-com:vml" xmlns:p14="http://schemas.microsoft.com/office/powerpoint/2010/main" xmlns:a16="http://schemas.microsoft.com/office/drawing/2014/main" id="{FC652B44-B493-45D4-BA08-F17433B2ACBE}"/>
              </a:ext>
            </a:extLst>
          </p:cNvPr>
          <p:cNvSpPr/>
          <p:nvPr/>
        </p:nvSpPr>
        <p:spPr>
          <a:xfrm>
            <a:off x="3720642" y="3334758"/>
            <a:ext cx="4417761" cy="1506914"/>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2CD6140B-1498-490B-A95F-4B2EB193FA7B}"/>
              </a:ext>
            </a:extLst>
          </p:cNvPr>
          <p:cNvSpPr txBox="1"/>
          <p:nvPr/>
        </p:nvSpPr>
        <p:spPr>
          <a:xfrm>
            <a:off x="5081823" y="2977161"/>
            <a:ext cx="1695397" cy="369332"/>
          </a:xfrm>
          <a:prstGeom prst="rect">
            <a:avLst/>
          </a:prstGeom>
          <a:noFill/>
        </p:spPr>
        <p:txBody>
          <a:bodyPr wrap="square" rtlCol="0" anchor="b" anchorCtr="0">
            <a:noAutofit/>
          </a:bodyPr>
          <a:lstStyle/>
          <a:p>
            <a:pPr algn="ctr"/>
            <a:r>
              <a:rPr lang="en-GB" b="1" dirty="0">
                <a:solidFill>
                  <a:schemeClr val="accent1"/>
                </a:solidFill>
                <a:ea typeface="League Spartan" charset="0"/>
                <a:cs typeface="Poppins" pitchFamily="2" charset="77"/>
              </a:rPr>
              <a:t>Crónica</a:t>
            </a:r>
          </a:p>
        </p:txBody>
      </p:sp>
      <p:cxnSp>
        <p:nvCxnSpPr>
          <p:cNvPr id="93" name="Gerader Verbinder 92">
            <a:extLst>
              <a:ext uri="{FF2B5EF4-FFF2-40B4-BE49-F238E27FC236}">
                <a16:creationId xmlns="" xmlns:mc="http://schemas.openxmlformats.org/markup-compatibility/2006" xmlns:v="urn:schemas-microsoft-com:vml" xmlns:p14="http://schemas.microsoft.com/office/powerpoint/2010/main" xmlns:a16="http://schemas.microsoft.com/office/drawing/2014/main" id="{9485A2CD-9B93-4891-93CA-93EC1DD58A1B}"/>
              </a:ext>
            </a:extLst>
          </p:cNvPr>
          <p:cNvCxnSpPr>
            <a:cxnSpLocks/>
          </p:cNvCxnSpPr>
          <p:nvPr/>
        </p:nvCxnSpPr>
        <p:spPr>
          <a:xfrm>
            <a:off x="9052569" y="2500825"/>
            <a:ext cx="2461820" cy="0"/>
          </a:xfrm>
          <a:prstGeom prst="line">
            <a:avLst/>
          </a:prstGeom>
          <a:ln w="508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 xmlns:mc="http://schemas.openxmlformats.org/markup-compatibility/2006" xmlns:v="urn:schemas-microsoft-com:vml" xmlns:p14="http://schemas.microsoft.com/office/powerpoint/2010/main" xmlns:a16="http://schemas.microsoft.com/office/drawing/2014/main" id="{F1760E62-F6F2-41E8-86DE-0E63A8FBDEBC}"/>
              </a:ext>
            </a:extLst>
          </p:cNvPr>
          <p:cNvCxnSpPr>
            <a:cxnSpLocks/>
          </p:cNvCxnSpPr>
          <p:nvPr/>
        </p:nvCxnSpPr>
        <p:spPr>
          <a:xfrm flipV="1">
            <a:off x="9067616" y="2510256"/>
            <a:ext cx="0" cy="1577960"/>
          </a:xfrm>
          <a:prstGeom prst="straightConnector1">
            <a:avLst/>
          </a:prstGeom>
          <a:ln w="476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7D48AC63-0123-4074-B9A5-D90DE0C1B8B9}"/>
              </a:ext>
            </a:extLst>
          </p:cNvPr>
          <p:cNvSpPr txBox="1"/>
          <p:nvPr/>
        </p:nvSpPr>
        <p:spPr>
          <a:xfrm>
            <a:off x="7345424" y="3053456"/>
            <a:ext cx="1695397" cy="369332"/>
          </a:xfrm>
          <a:prstGeom prst="rect">
            <a:avLst/>
          </a:prstGeom>
          <a:noFill/>
        </p:spPr>
        <p:txBody>
          <a:bodyPr wrap="square" rtlCol="0" anchor="b" anchorCtr="0">
            <a:noAutofit/>
          </a:bodyPr>
          <a:lstStyle/>
          <a:p>
            <a:pPr algn="r"/>
            <a:r>
              <a:rPr lang="en-GB" b="1" dirty="0">
                <a:solidFill>
                  <a:schemeClr val="accent6"/>
                </a:solidFill>
                <a:ea typeface="League Spartan" charset="0"/>
                <a:cs typeface="Poppins" pitchFamily="2" charset="77"/>
              </a:rPr>
              <a:t>Ganar</a:t>
            </a:r>
          </a:p>
        </p:txBody>
      </p:sp>
      <p:sp>
        <p:nvSpPr>
          <p:cNvPr id="95" name="Subtitle 2">
            <a:extLst>
              <a:ext uri="{FF2B5EF4-FFF2-40B4-BE49-F238E27FC236}">
                <a16:creationId xmlns="" xmlns:mc="http://schemas.openxmlformats.org/markup-compatibility/2006" xmlns:v="urn:schemas-microsoft-com:vml" xmlns:p14="http://schemas.microsoft.com/office/powerpoint/2010/main" xmlns:a16="http://schemas.microsoft.com/office/drawing/2014/main" id="{80CD9C37-64A6-4D5D-8180-A277C0BF7767}"/>
              </a:ext>
            </a:extLst>
          </p:cNvPr>
          <p:cNvSpPr txBox="1">
            <a:spLocks/>
          </p:cNvSpPr>
          <p:nvPr/>
        </p:nvSpPr>
        <p:spPr>
          <a:xfrm>
            <a:off x="-12249" y="1818528"/>
            <a:ext cx="3343386" cy="5683912"/>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b="1" dirty="0">
                <a:solidFill>
                  <a:srgbClr val="44546A"/>
                </a:solidFill>
                <a:latin typeface="+mj-lt"/>
                <a:ea typeface="Open Sans Light" panose="020B0306030504020204" pitchFamily="34" charset="0"/>
                <a:cs typeface="Open Sans Light" panose="020B0306030504020204" pitchFamily="34" charset="0"/>
              </a:rPr>
              <a:t>Problemas crónicos</a:t>
            </a:r>
          </a:p>
          <a:p>
            <a:pPr marL="88900" indent="-88900" algn="l">
              <a:lnSpc>
                <a:spcPct val="100000"/>
              </a:lnSpc>
              <a:spcBef>
                <a:spcPts val="600"/>
              </a:spcBef>
              <a:buFont typeface="Arial" panose="020B0604020202020204" pitchFamily="34" charset="0"/>
              <a:buChar char="•"/>
            </a:pPr>
            <a:r>
              <a:rPr lang="en-GB" sz="1900" dirty="0">
                <a:solidFill>
                  <a:srgbClr val="44546A"/>
                </a:solidFill>
                <a:latin typeface="+mj-lt"/>
                <a:ea typeface="Open Sans Light" panose="020B0306030504020204" pitchFamily="34" charset="0"/>
                <a:cs typeface="Open Sans Light" panose="020B0306030504020204" pitchFamily="34" charset="0"/>
              </a:rPr>
              <a:t>Existen desde hace tiempo</a:t>
            </a:r>
          </a:p>
          <a:p>
            <a:pPr marL="88900" indent="-88900" algn="l">
              <a:lnSpc>
                <a:spcPct val="100000"/>
              </a:lnSpc>
              <a:spcBef>
                <a:spcPts val="600"/>
              </a:spcBef>
              <a:buFont typeface="Arial" panose="020B0604020202020204" pitchFamily="34" charset="0"/>
              <a:buChar char="•"/>
            </a:pPr>
            <a:r>
              <a:rPr lang="en-GB" sz="1900" dirty="0">
                <a:solidFill>
                  <a:srgbClr val="44546A"/>
                </a:solidFill>
                <a:latin typeface="+mj-lt"/>
                <a:ea typeface="Open Sans Light" panose="020B0306030504020204" pitchFamily="34" charset="0"/>
                <a:cs typeface="Open Sans Light" panose="020B0306030504020204" pitchFamily="34" charset="0"/>
              </a:rPr>
              <a:t>Por lo general, se "vive con" o se acepta</a:t>
            </a:r>
          </a:p>
          <a:p>
            <a:pPr marL="88900" indent="-88900" algn="l">
              <a:lnSpc>
                <a:spcPct val="100000"/>
              </a:lnSpc>
              <a:spcBef>
                <a:spcPts val="600"/>
              </a:spcBef>
              <a:buFont typeface="Arial" panose="020B0604020202020204" pitchFamily="34" charset="0"/>
              <a:buChar char="•"/>
            </a:pPr>
            <a:r>
              <a:rPr lang="en-GB" sz="1900" dirty="0">
                <a:solidFill>
                  <a:srgbClr val="44546A"/>
                </a:solidFill>
                <a:latin typeface="+mj-lt"/>
                <a:ea typeface="Open Sans Light" panose="020B0306030504020204" pitchFamily="34" charset="0"/>
                <a:cs typeface="Open Sans Light" panose="020B0306030504020204" pitchFamily="34" charset="0"/>
              </a:rPr>
              <a:t>Costar más que los problemas esporádicos</a:t>
            </a:r>
          </a:p>
          <a:p>
            <a:pPr marL="88900" indent="-88900" algn="l">
              <a:lnSpc>
                <a:spcPct val="100000"/>
              </a:lnSpc>
              <a:spcBef>
                <a:spcPts val="600"/>
              </a:spcBef>
              <a:buFont typeface="Arial" panose="020B0604020202020204" pitchFamily="34" charset="0"/>
              <a:buChar char="•"/>
            </a:pPr>
            <a:r>
              <a:rPr lang="en-GB" sz="1900" dirty="0">
                <a:solidFill>
                  <a:srgbClr val="44546A"/>
                </a:solidFill>
                <a:latin typeface="+mj-lt"/>
                <a:ea typeface="Open Sans Light" panose="020B0306030504020204" pitchFamily="34" charset="0"/>
                <a:cs typeface="Open Sans Light" panose="020B0306030504020204" pitchFamily="34" charset="0"/>
              </a:rPr>
              <a:t>No haga sonar las alarmas (se han hecho concesiones en el sistema)</a:t>
            </a:r>
          </a:p>
          <a:p>
            <a:pPr marL="88900" indent="-88900" algn="l">
              <a:lnSpc>
                <a:spcPct val="100000"/>
              </a:lnSpc>
              <a:spcBef>
                <a:spcPts val="600"/>
              </a:spcBef>
              <a:buFont typeface="Arial" panose="020B0604020202020204" pitchFamily="34" charset="0"/>
              <a:buChar char="•"/>
            </a:pPr>
            <a:r>
              <a:rPr lang="en-GB" sz="1900" dirty="0">
                <a:solidFill>
                  <a:srgbClr val="44546A"/>
                </a:solidFill>
                <a:latin typeface="+mj-lt"/>
                <a:ea typeface="Open Sans Light" panose="020B0306030504020204" pitchFamily="34" charset="0"/>
                <a:cs typeface="Open Sans Light" panose="020B0306030504020204" pitchFamily="34" charset="0"/>
              </a:rPr>
              <a:t>Los competidores pueden sufrir las mismas pérdidas</a:t>
            </a:r>
          </a:p>
          <a:p>
            <a:pPr marL="285750" indent="-285750" algn="l">
              <a:lnSpc>
                <a:spcPct val="100000"/>
              </a:lnSpc>
              <a:spcBef>
                <a:spcPts val="600"/>
              </a:spcBef>
              <a:buFont typeface="Wingdings" panose="05000000000000000000" pitchFamily="2" charset="2"/>
              <a:buChar char="à"/>
            </a:pPr>
            <a:r>
              <a:rPr lang="en-GB" sz="19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Es necesario mejorar cuando se produce un problema crónico</a:t>
            </a:r>
          </a:p>
          <a:p>
            <a:pPr marL="285750" indent="-285750" algn="l">
              <a:lnSpc>
                <a:spcPct val="100000"/>
              </a:lnSpc>
              <a:spcBef>
                <a:spcPts val="600"/>
              </a:spcBef>
              <a:buFont typeface="Wingdings" panose="05000000000000000000" pitchFamily="2" charset="2"/>
              <a:buChar char="à"/>
            </a:pPr>
            <a:r>
              <a:rPr lang="en-GB" sz="19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Requiere proyectos de mejora e inversión de tiempo y recursos</a:t>
            </a:r>
          </a:p>
          <a:p>
            <a:pPr marL="88900" indent="-88900" algn="l">
              <a:lnSpc>
                <a:spcPct val="100000"/>
              </a:lnSpc>
              <a:spcBef>
                <a:spcPts val="600"/>
              </a:spcBef>
              <a:buFont typeface="Arial" panose="020B0604020202020204" pitchFamily="34" charset="0"/>
              <a:buChar char="•"/>
            </a:pPr>
            <a:endParaRPr lang="en-GB" sz="17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700" dirty="0">
              <a:solidFill>
                <a:schemeClr val="tx1"/>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1134372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 xmlns:p14="http://schemas.microsoft.com/office/powerpoint/2010/main" xmlns:a16="http://schemas.microsoft.com/office/drawing/2014/main" id="{FCDA0349-4ACF-42A2-9A08-4FD30F57369C}"/>
              </a:ext>
            </a:extLst>
          </p:cNvPr>
          <p:cNvSpPr>
            <a:spLocks noGrp="1"/>
          </p:cNvSpPr>
          <p:nvPr>
            <p:ph type="body" sz="quarter" idx="13"/>
          </p:nvPr>
        </p:nvSpPr>
        <p:spPr>
          <a:xfrm>
            <a:off x="2716696" y="873303"/>
            <a:ext cx="9087377" cy="697353"/>
          </a:xfrm>
        </p:spPr>
        <p:txBody>
          <a:bodyPr>
            <a:normAutofit/>
          </a:bodyPr>
          <a:lstStyle/>
          <a:p>
            <a:r>
              <a:rPr lang="en-GB" dirty="0"/>
              <a:t>El mínimo absoluto que debe supervisar</a:t>
            </a:r>
          </a:p>
        </p:txBody>
      </p:sp>
      <p:sp>
        <p:nvSpPr>
          <p:cNvPr id="37" name="Subtitle 2">
            <a:extLst>
              <a:ext uri="{FF2B5EF4-FFF2-40B4-BE49-F238E27FC236}">
                <a16:creationId xmlns="" xmlns:p14="http://schemas.microsoft.com/office/powerpoint/2010/main" xmlns:a16="http://schemas.microsoft.com/office/drawing/2014/main" id="{41D884EA-448D-4F47-B2CA-373386EECD7B}"/>
              </a:ext>
            </a:extLst>
          </p:cNvPr>
          <p:cNvSpPr txBox="1">
            <a:spLocks/>
          </p:cNvSpPr>
          <p:nvPr/>
        </p:nvSpPr>
        <p:spPr>
          <a:xfrm>
            <a:off x="29204" y="1928502"/>
            <a:ext cx="2846185" cy="431430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44546A"/>
                </a:solidFill>
                <a:latin typeface="+mj-lt"/>
                <a:ea typeface="Open Sans Light" panose="020B0306030504020204" pitchFamily="34" charset="0"/>
                <a:cs typeface="Open Sans Light" panose="020B0306030504020204" pitchFamily="34" charset="0"/>
              </a:rPr>
              <a:t>Si se definen las áreas de observación pertinentes y se seleccionan los indicadores de detección temprana adecuados (véase al lado), se pueden identificar y supervisar sistemáticamente los cambios en el mercado y en la empresa. Al cambiar significativamente un indicador, se da una señal para discutir y, si es necesario, iniciar medidas.</a:t>
            </a:r>
          </a:p>
          <a:p>
            <a:pPr algn="l">
              <a:lnSpc>
                <a:spcPct val="100000"/>
              </a:lnSpc>
              <a:spcBef>
                <a:spcPts val="600"/>
              </a:spcBef>
            </a:pPr>
            <a:r>
              <a:rPr lang="en-GB" sz="18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Hay una serie de áreas mínimas que debe observar constantemente.</a:t>
            </a:r>
            <a:endParaRPr lang="en-GB" sz="1800" dirty="0">
              <a:solidFill>
                <a:srgbClr val="44546A"/>
              </a:solidFill>
              <a:latin typeface="+mj-lt"/>
              <a:ea typeface="Open Sans Light" panose="020B0306030504020204" pitchFamily="34" charset="0"/>
              <a:cs typeface="Open Sans Light" panose="020B0306030504020204" pitchFamily="34" charset="0"/>
            </a:endParaRPr>
          </a:p>
        </p:txBody>
      </p:sp>
      <p:sp>
        <p:nvSpPr>
          <p:cNvPr id="6" name="Freeform 81">
            <a:extLst>
              <a:ext uri="{FF2B5EF4-FFF2-40B4-BE49-F238E27FC236}">
                <a16:creationId xmlns="" xmlns:p14="http://schemas.microsoft.com/office/powerpoint/2010/main" xmlns:a16="http://schemas.microsoft.com/office/drawing/2014/main" id="{C80D8197-50F9-4D4E-AA77-8CD1F5CA5BCB}"/>
              </a:ext>
            </a:extLst>
          </p:cNvPr>
          <p:cNvSpPr/>
          <p:nvPr/>
        </p:nvSpPr>
        <p:spPr>
          <a:xfrm rot="5400000">
            <a:off x="5921197" y="2162793"/>
            <a:ext cx="1382985" cy="1652540"/>
          </a:xfrm>
          <a:custGeom>
            <a:avLst/>
            <a:gdLst>
              <a:gd name="connsiteX0" fmla="*/ 0 w 3687000"/>
              <a:gd name="connsiteY0" fmla="*/ 1375133 h 4405627"/>
              <a:gd name="connsiteX1" fmla="*/ 1809048 w 3687000"/>
              <a:gd name="connsiteY1" fmla="*/ 0 h 4405627"/>
              <a:gd name="connsiteX2" fmla="*/ 3618095 w 3687000"/>
              <a:gd name="connsiteY2" fmla="*/ 1375133 h 4405627"/>
              <a:gd name="connsiteX3" fmla="*/ 3273104 w 3687000"/>
              <a:gd name="connsiteY3" fmla="*/ 1375133 h 4405627"/>
              <a:gd name="connsiteX4" fmla="*/ 3274580 w 3687000"/>
              <a:gd name="connsiteY4" fmla="*/ 1404363 h 4405627"/>
              <a:gd name="connsiteX5" fmla="*/ 3641838 w 3687000"/>
              <a:gd name="connsiteY5" fmla="*/ 2282815 h 4405627"/>
              <a:gd name="connsiteX6" fmla="*/ 3687000 w 3687000"/>
              <a:gd name="connsiteY6" fmla="*/ 2332507 h 4405627"/>
              <a:gd name="connsiteX7" fmla="*/ 3659531 w 3687000"/>
              <a:gd name="connsiteY7" fmla="*/ 2359977 h 4405627"/>
              <a:gd name="connsiteX8" fmla="*/ 1738574 w 3687000"/>
              <a:gd name="connsiteY8" fmla="*/ 2459595 h 4405627"/>
              <a:gd name="connsiteX9" fmla="*/ 1638956 w 3687000"/>
              <a:gd name="connsiteY9" fmla="*/ 4380553 h 4405627"/>
              <a:gd name="connsiteX10" fmla="*/ 1613881 w 3687000"/>
              <a:gd name="connsiteY10" fmla="*/ 4405627 h 4405627"/>
              <a:gd name="connsiteX11" fmla="*/ 1524964 w 3687000"/>
              <a:gd name="connsiteY11" fmla="*/ 4312365 h 4405627"/>
              <a:gd name="connsiteX12" fmla="*/ 342369 w 3687000"/>
              <a:gd name="connsiteY12" fmla="*/ 1471559 h 4405627"/>
              <a:gd name="connsiteX13" fmla="*/ 339932 w 3687000"/>
              <a:gd name="connsiteY13" fmla="*/ 1375133 h 44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00" h="4405627">
                <a:moveTo>
                  <a:pt x="0" y="1375133"/>
                </a:moveTo>
                <a:lnTo>
                  <a:pt x="1809048" y="0"/>
                </a:lnTo>
                <a:lnTo>
                  <a:pt x="3618095" y="1375133"/>
                </a:lnTo>
                <a:lnTo>
                  <a:pt x="3273104" y="1375133"/>
                </a:lnTo>
                <a:lnTo>
                  <a:pt x="3274580" y="1404363"/>
                </a:lnTo>
                <a:cubicBezTo>
                  <a:pt x="3308286" y="1736267"/>
                  <a:pt x="3440631" y="2039009"/>
                  <a:pt x="3641838" y="2282815"/>
                </a:cubicBezTo>
                <a:lnTo>
                  <a:pt x="3687000" y="2332507"/>
                </a:lnTo>
                <a:lnTo>
                  <a:pt x="3659531" y="2359977"/>
                </a:lnTo>
                <a:lnTo>
                  <a:pt x="1738574" y="2459595"/>
                </a:lnTo>
                <a:lnTo>
                  <a:pt x="1638956" y="4380553"/>
                </a:lnTo>
                <a:lnTo>
                  <a:pt x="1613881" y="4405627"/>
                </a:lnTo>
                <a:lnTo>
                  <a:pt x="1524964" y="4312365"/>
                </a:lnTo>
                <a:cubicBezTo>
                  <a:pt x="835730" y="3554039"/>
                  <a:pt x="397709" y="2563281"/>
                  <a:pt x="342369" y="1471559"/>
                </a:cubicBezTo>
                <a:lnTo>
                  <a:pt x="339932" y="13751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7" name="Freeform 82">
            <a:extLst>
              <a:ext uri="{FF2B5EF4-FFF2-40B4-BE49-F238E27FC236}">
                <a16:creationId xmlns="" xmlns:p14="http://schemas.microsoft.com/office/powerpoint/2010/main" xmlns:a16="http://schemas.microsoft.com/office/drawing/2014/main" id="{B9577E98-0BF7-418E-94CA-4B6C51838E48}"/>
              </a:ext>
            </a:extLst>
          </p:cNvPr>
          <p:cNvSpPr/>
          <p:nvPr/>
        </p:nvSpPr>
        <p:spPr>
          <a:xfrm rot="5400000">
            <a:off x="6960125" y="2484693"/>
            <a:ext cx="1349134" cy="1229527"/>
          </a:xfrm>
          <a:custGeom>
            <a:avLst/>
            <a:gdLst>
              <a:gd name="connsiteX0" fmla="*/ 0 w 3596753"/>
              <a:gd name="connsiteY0" fmla="*/ 3277886 h 3277886"/>
              <a:gd name="connsiteX1" fmla="*/ 2943 w 3596753"/>
              <a:gd name="connsiteY1" fmla="*/ 3161446 h 3277886"/>
              <a:gd name="connsiteX2" fmla="*/ 1185538 w 3596753"/>
              <a:gd name="connsiteY2" fmla="*/ 320640 h 3277886"/>
              <a:gd name="connsiteX3" fmla="*/ 1252826 w 3596753"/>
              <a:gd name="connsiteY3" fmla="*/ 250065 h 3277886"/>
              <a:gd name="connsiteX4" fmla="*/ 1002762 w 3596753"/>
              <a:gd name="connsiteY4" fmla="*/ 0 h 3277886"/>
              <a:gd name="connsiteX5" fmla="*/ 3175310 w 3596753"/>
              <a:gd name="connsiteY5" fmla="*/ 421445 h 3277886"/>
              <a:gd name="connsiteX6" fmla="*/ 3596753 w 3596753"/>
              <a:gd name="connsiteY6" fmla="*/ 2593993 h 3277886"/>
              <a:gd name="connsiteX7" fmla="*/ 3326475 w 3596753"/>
              <a:gd name="connsiteY7" fmla="*/ 2323714 h 3277886"/>
              <a:gd name="connsiteX8" fmla="*/ 3302412 w 3596753"/>
              <a:gd name="connsiteY8" fmla="*/ 2350190 h 3277886"/>
              <a:gd name="connsiteX9" fmla="*/ 2935154 w 3596753"/>
              <a:gd name="connsiteY9" fmla="*/ 3228642 h 3277886"/>
              <a:gd name="connsiteX10" fmla="*/ 2932911 w 3596753"/>
              <a:gd name="connsiteY10" fmla="*/ 3273072 h 3277886"/>
              <a:gd name="connsiteX11" fmla="*/ 1469622 w 3596753"/>
              <a:gd name="connsiteY11" fmla="*/ 2160764 h 32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6753" h="3277886">
                <a:moveTo>
                  <a:pt x="0" y="3277886"/>
                </a:moveTo>
                <a:lnTo>
                  <a:pt x="2943" y="3161446"/>
                </a:lnTo>
                <a:cubicBezTo>
                  <a:pt x="58283" y="2069724"/>
                  <a:pt x="496304" y="1078966"/>
                  <a:pt x="1185538" y="320640"/>
                </a:cubicBezTo>
                <a:lnTo>
                  <a:pt x="1252826" y="250065"/>
                </a:lnTo>
                <a:lnTo>
                  <a:pt x="1002762" y="0"/>
                </a:lnTo>
                <a:lnTo>
                  <a:pt x="3175310" y="421445"/>
                </a:lnTo>
                <a:lnTo>
                  <a:pt x="3596753" y="2593993"/>
                </a:lnTo>
                <a:lnTo>
                  <a:pt x="3326475" y="2323714"/>
                </a:lnTo>
                <a:lnTo>
                  <a:pt x="3302412" y="2350190"/>
                </a:lnTo>
                <a:cubicBezTo>
                  <a:pt x="3101205" y="2593996"/>
                  <a:pt x="2968860" y="2896738"/>
                  <a:pt x="2935154" y="3228642"/>
                </a:cubicBezTo>
                <a:lnTo>
                  <a:pt x="2932911" y="3273072"/>
                </a:lnTo>
                <a:lnTo>
                  <a:pt x="1469622" y="216076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8" name="Freeform 80">
            <a:extLst>
              <a:ext uri="{FF2B5EF4-FFF2-40B4-BE49-F238E27FC236}">
                <a16:creationId xmlns="" xmlns:p14="http://schemas.microsoft.com/office/powerpoint/2010/main" xmlns:a16="http://schemas.microsoft.com/office/drawing/2014/main" id="{939A235F-D8E1-4571-8AA5-B8F7AD0412D4}"/>
              </a:ext>
            </a:extLst>
          </p:cNvPr>
          <p:cNvSpPr/>
          <p:nvPr/>
        </p:nvSpPr>
        <p:spPr>
          <a:xfrm rot="5400000">
            <a:off x="5310100" y="2853499"/>
            <a:ext cx="1202311" cy="1302479"/>
          </a:xfrm>
          <a:custGeom>
            <a:avLst/>
            <a:gdLst>
              <a:gd name="connsiteX0" fmla="*/ 0 w 3205328"/>
              <a:gd name="connsiteY0" fmla="*/ 2494078 h 3472372"/>
              <a:gd name="connsiteX1" fmla="*/ 122963 w 3205328"/>
              <a:gd name="connsiteY1" fmla="*/ 122963 h 3472372"/>
              <a:gd name="connsiteX2" fmla="*/ 2494078 w 3205328"/>
              <a:gd name="connsiteY2" fmla="*/ 0 h 3472372"/>
              <a:gd name="connsiteX3" fmla="*/ 2293443 w 3205328"/>
              <a:gd name="connsiteY3" fmla="*/ 200636 h 3472372"/>
              <a:gd name="connsiteX4" fmla="*/ 2442726 w 3205328"/>
              <a:gd name="connsiteY4" fmla="*/ 306770 h 3472372"/>
              <a:gd name="connsiteX5" fmla="*/ 3127738 w 3205328"/>
              <a:gd name="connsiteY5" fmla="*/ 536500 h 3472372"/>
              <a:gd name="connsiteX6" fmla="*/ 3192984 w 3205328"/>
              <a:gd name="connsiteY6" fmla="*/ 539795 h 3472372"/>
              <a:gd name="connsiteX7" fmla="*/ 2061554 w 3205328"/>
              <a:gd name="connsiteY7" fmla="*/ 1980261 h 3472372"/>
              <a:gd name="connsiteX8" fmla="*/ 3205328 w 3205328"/>
              <a:gd name="connsiteY8" fmla="*/ 3436443 h 3472372"/>
              <a:gd name="connsiteX9" fmla="*/ 3205328 w 3205328"/>
              <a:gd name="connsiteY9" fmla="*/ 3472372 h 3472372"/>
              <a:gd name="connsiteX10" fmla="*/ 3060543 w 3205328"/>
              <a:gd name="connsiteY10" fmla="*/ 3468711 h 3472372"/>
              <a:gd name="connsiteX11" fmla="*/ 219737 w 3205328"/>
              <a:gd name="connsiteY11" fmla="*/ 2286116 h 3472372"/>
              <a:gd name="connsiteX12" fmla="*/ 213710 w 3205328"/>
              <a:gd name="connsiteY12" fmla="*/ 2280369 h 347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5328" h="3472372">
                <a:moveTo>
                  <a:pt x="0" y="2494078"/>
                </a:moveTo>
                <a:lnTo>
                  <a:pt x="122963" y="122963"/>
                </a:lnTo>
                <a:lnTo>
                  <a:pt x="2494078" y="0"/>
                </a:lnTo>
                <a:lnTo>
                  <a:pt x="2293443" y="200636"/>
                </a:lnTo>
                <a:lnTo>
                  <a:pt x="2442726" y="306770"/>
                </a:lnTo>
                <a:cubicBezTo>
                  <a:pt x="2646286" y="430457"/>
                  <a:pt x="2878811" y="511220"/>
                  <a:pt x="3127738" y="536500"/>
                </a:cubicBezTo>
                <a:lnTo>
                  <a:pt x="3192984" y="539795"/>
                </a:lnTo>
                <a:lnTo>
                  <a:pt x="2061554" y="1980261"/>
                </a:lnTo>
                <a:lnTo>
                  <a:pt x="3205328" y="3436443"/>
                </a:lnTo>
                <a:lnTo>
                  <a:pt x="3205328" y="3472372"/>
                </a:lnTo>
                <a:lnTo>
                  <a:pt x="3060543" y="3468711"/>
                </a:lnTo>
                <a:cubicBezTo>
                  <a:pt x="1968821" y="3413371"/>
                  <a:pt x="978063" y="2975350"/>
                  <a:pt x="219737" y="2286116"/>
                </a:cubicBezTo>
                <a:lnTo>
                  <a:pt x="213710" y="22803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9" name="Freeform 83">
            <a:extLst>
              <a:ext uri="{FF2B5EF4-FFF2-40B4-BE49-F238E27FC236}">
                <a16:creationId xmlns="" xmlns:p14="http://schemas.microsoft.com/office/powerpoint/2010/main" xmlns:a16="http://schemas.microsoft.com/office/drawing/2014/main" id="{8237F204-4E88-4D02-81D4-CCAC733681C5}"/>
              </a:ext>
            </a:extLst>
          </p:cNvPr>
          <p:cNvSpPr/>
          <p:nvPr/>
        </p:nvSpPr>
        <p:spPr>
          <a:xfrm rot="5400000">
            <a:off x="7315166" y="3088905"/>
            <a:ext cx="1641899" cy="1380257"/>
          </a:xfrm>
          <a:custGeom>
            <a:avLst/>
            <a:gdLst>
              <a:gd name="connsiteX0" fmla="*/ 0 w 4377256"/>
              <a:gd name="connsiteY0" fmla="*/ 1618927 h 3679728"/>
              <a:gd name="connsiteX1" fmla="*/ 74438 w 4377256"/>
              <a:gd name="connsiteY1" fmla="*/ 1547957 h 3679728"/>
              <a:gd name="connsiteX2" fmla="*/ 2915244 w 4377256"/>
              <a:gd name="connsiteY2" fmla="*/ 365362 h 3679728"/>
              <a:gd name="connsiteX3" fmla="*/ 2945848 w 4377256"/>
              <a:gd name="connsiteY3" fmla="*/ 364588 h 3679728"/>
              <a:gd name="connsiteX4" fmla="*/ 2945848 w 4377256"/>
              <a:gd name="connsiteY4" fmla="*/ 0 h 3679728"/>
              <a:gd name="connsiteX5" fmla="*/ 4377256 w 4377256"/>
              <a:gd name="connsiteY5" fmla="*/ 1822380 h 3679728"/>
              <a:gd name="connsiteX6" fmla="*/ 2945848 w 4377256"/>
              <a:gd name="connsiteY6" fmla="*/ 3644760 h 3679728"/>
              <a:gd name="connsiteX7" fmla="*/ 2945848 w 4377256"/>
              <a:gd name="connsiteY7" fmla="*/ 3302690 h 3679728"/>
              <a:gd name="connsiteX8" fmla="*/ 2859401 w 4377256"/>
              <a:gd name="connsiteY8" fmla="*/ 3314778 h 3679728"/>
              <a:gd name="connsiteX9" fmla="*/ 2103987 w 4377256"/>
              <a:gd name="connsiteY9" fmla="*/ 3664831 h 3679728"/>
              <a:gd name="connsiteX10" fmla="*/ 2087596 w 4377256"/>
              <a:gd name="connsiteY10" fmla="*/ 3679728 h 3679728"/>
              <a:gd name="connsiteX11" fmla="*/ 1753827 w 4377256"/>
              <a:gd name="connsiteY11" fmla="*/ 1959145 h 3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7256" h="3679728">
                <a:moveTo>
                  <a:pt x="0" y="1618927"/>
                </a:moveTo>
                <a:lnTo>
                  <a:pt x="74438" y="1547957"/>
                </a:lnTo>
                <a:cubicBezTo>
                  <a:pt x="832764" y="858723"/>
                  <a:pt x="1823522" y="420702"/>
                  <a:pt x="2915244" y="365362"/>
                </a:cubicBezTo>
                <a:lnTo>
                  <a:pt x="2945848" y="364588"/>
                </a:lnTo>
                <a:lnTo>
                  <a:pt x="2945848" y="0"/>
                </a:lnTo>
                <a:lnTo>
                  <a:pt x="4377256" y="1822380"/>
                </a:lnTo>
                <a:lnTo>
                  <a:pt x="2945848" y="3644760"/>
                </a:lnTo>
                <a:lnTo>
                  <a:pt x="2945848" y="3302690"/>
                </a:lnTo>
                <a:lnTo>
                  <a:pt x="2859401" y="3314778"/>
                </a:lnTo>
                <a:cubicBezTo>
                  <a:pt x="2575771" y="3365441"/>
                  <a:pt x="2317318" y="3488775"/>
                  <a:pt x="2103987" y="3664831"/>
                </a:cubicBezTo>
                <a:lnTo>
                  <a:pt x="2087596" y="3679728"/>
                </a:lnTo>
                <a:lnTo>
                  <a:pt x="1753827" y="195914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0" name="Freeform 87">
            <a:extLst>
              <a:ext uri="{FF2B5EF4-FFF2-40B4-BE49-F238E27FC236}">
                <a16:creationId xmlns="" xmlns:p14="http://schemas.microsoft.com/office/powerpoint/2010/main" xmlns:a16="http://schemas.microsoft.com/office/drawing/2014/main" id="{F855AE2D-A3AC-42EB-A4EC-096A45F72F42}"/>
              </a:ext>
            </a:extLst>
          </p:cNvPr>
          <p:cNvSpPr/>
          <p:nvPr/>
        </p:nvSpPr>
        <p:spPr>
          <a:xfrm rot="5400000">
            <a:off x="5001526" y="3811475"/>
            <a:ext cx="1649035" cy="1379821"/>
          </a:xfrm>
          <a:custGeom>
            <a:avLst/>
            <a:gdLst>
              <a:gd name="connsiteX0" fmla="*/ 0 w 4396282"/>
              <a:gd name="connsiteY0" fmla="*/ 1856185 h 3678565"/>
              <a:gd name="connsiteX1" fmla="*/ 1431409 w 4396282"/>
              <a:gd name="connsiteY1" fmla="*/ 33805 h 3678565"/>
              <a:gd name="connsiteX2" fmla="*/ 1431409 w 4396282"/>
              <a:gd name="connsiteY2" fmla="*/ 408406 h 3678565"/>
              <a:gd name="connsiteX3" fmla="*/ 1525710 w 4396282"/>
              <a:gd name="connsiteY3" fmla="*/ 395220 h 3678565"/>
              <a:gd name="connsiteX4" fmla="*/ 2281122 w 4396282"/>
              <a:gd name="connsiteY4" fmla="*/ 45167 h 3678565"/>
              <a:gd name="connsiteX5" fmla="*/ 2330812 w 4396282"/>
              <a:gd name="connsiteY5" fmla="*/ 0 h 3678565"/>
              <a:gd name="connsiteX6" fmla="*/ 2383984 w 4396282"/>
              <a:gd name="connsiteY6" fmla="*/ 53175 h 3678565"/>
              <a:gd name="connsiteX7" fmla="*/ 2601664 w 4396282"/>
              <a:gd name="connsiteY7" fmla="*/ 1864777 h 3678565"/>
              <a:gd name="connsiteX8" fmla="*/ 4396282 w 4396282"/>
              <a:gd name="connsiteY8" fmla="*/ 2080417 h 3678565"/>
              <a:gd name="connsiteX9" fmla="*/ 4310670 w 4396282"/>
              <a:gd name="connsiteY9" fmla="*/ 2162041 h 3678565"/>
              <a:gd name="connsiteX10" fmla="*/ 1469866 w 4396282"/>
              <a:gd name="connsiteY10" fmla="*/ 3344634 h 3678565"/>
              <a:gd name="connsiteX11" fmla="*/ 1431409 w 4396282"/>
              <a:gd name="connsiteY11" fmla="*/ 3345607 h 3678565"/>
              <a:gd name="connsiteX12" fmla="*/ 1431408 w 4396282"/>
              <a:gd name="connsiteY12" fmla="*/ 3678565 h 367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6282" h="3678565">
                <a:moveTo>
                  <a:pt x="0" y="1856185"/>
                </a:moveTo>
                <a:lnTo>
                  <a:pt x="1431409" y="33805"/>
                </a:lnTo>
                <a:lnTo>
                  <a:pt x="1431409" y="408406"/>
                </a:lnTo>
                <a:lnTo>
                  <a:pt x="1525710" y="395220"/>
                </a:lnTo>
                <a:cubicBezTo>
                  <a:pt x="1809339" y="344557"/>
                  <a:pt x="2067792" y="221222"/>
                  <a:pt x="2281122" y="45167"/>
                </a:cubicBezTo>
                <a:lnTo>
                  <a:pt x="2330812" y="0"/>
                </a:lnTo>
                <a:lnTo>
                  <a:pt x="2383984" y="53175"/>
                </a:lnTo>
                <a:lnTo>
                  <a:pt x="2601664" y="1864777"/>
                </a:lnTo>
                <a:lnTo>
                  <a:pt x="4396282" y="2080417"/>
                </a:lnTo>
                <a:lnTo>
                  <a:pt x="4310670" y="2162041"/>
                </a:lnTo>
                <a:cubicBezTo>
                  <a:pt x="3552344" y="2851273"/>
                  <a:pt x="2561586" y="3289294"/>
                  <a:pt x="1469866" y="3344634"/>
                </a:cubicBezTo>
                <a:lnTo>
                  <a:pt x="1431409" y="3345607"/>
                </a:lnTo>
                <a:lnTo>
                  <a:pt x="1431408" y="36785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1" name="Freeform 84">
            <a:extLst>
              <a:ext uri="{FF2B5EF4-FFF2-40B4-BE49-F238E27FC236}">
                <a16:creationId xmlns="" xmlns:p14="http://schemas.microsoft.com/office/powerpoint/2010/main" xmlns:a16="http://schemas.microsoft.com/office/drawing/2014/main" id="{3335DF6D-5A49-44EA-A27F-1682D0C28B60}"/>
              </a:ext>
            </a:extLst>
          </p:cNvPr>
          <p:cNvSpPr/>
          <p:nvPr/>
        </p:nvSpPr>
        <p:spPr>
          <a:xfrm rot="5400000">
            <a:off x="7432596" y="4127168"/>
            <a:ext cx="1211241" cy="1304711"/>
          </a:xfrm>
          <a:custGeom>
            <a:avLst/>
            <a:gdLst>
              <a:gd name="connsiteX0" fmla="*/ 0 w 3229136"/>
              <a:gd name="connsiteY0" fmla="*/ 2931954 h 3478324"/>
              <a:gd name="connsiteX1" fmla="*/ 0 w 3229136"/>
              <a:gd name="connsiteY1" fmla="*/ 2906862 h 3478324"/>
              <a:gd name="connsiteX2" fmla="*/ 1135920 w 3229136"/>
              <a:gd name="connsiteY2" fmla="*/ 1460680 h 3478324"/>
              <a:gd name="connsiteX3" fmla="*/ 0 w 3229136"/>
              <a:gd name="connsiteY3" fmla="*/ 14500 h 3478324"/>
              <a:gd name="connsiteX4" fmla="*/ 0 w 3229136"/>
              <a:gd name="connsiteY4" fmla="*/ 0 h 3478324"/>
              <a:gd name="connsiteX5" fmla="*/ 144783 w 3229136"/>
              <a:gd name="connsiteY5" fmla="*/ 3662 h 3478324"/>
              <a:gd name="connsiteX6" fmla="*/ 2985590 w 3229136"/>
              <a:gd name="connsiteY6" fmla="*/ 1186256 h 3478324"/>
              <a:gd name="connsiteX7" fmla="*/ 2991020 w 3229136"/>
              <a:gd name="connsiteY7" fmla="*/ 1191432 h 3478324"/>
              <a:gd name="connsiteX8" fmla="*/ 3229136 w 3229136"/>
              <a:gd name="connsiteY8" fmla="*/ 953316 h 3478324"/>
              <a:gd name="connsiteX9" fmla="*/ 3090707 w 3229136"/>
              <a:gd name="connsiteY9" fmla="*/ 3339896 h 3478324"/>
              <a:gd name="connsiteX10" fmla="*/ 704127 w 3229136"/>
              <a:gd name="connsiteY10" fmla="*/ 3478324 h 3478324"/>
              <a:gd name="connsiteX11" fmla="*/ 911200 w 3229136"/>
              <a:gd name="connsiteY11" fmla="*/ 3271251 h 3478324"/>
              <a:gd name="connsiteX12" fmla="*/ 762599 w 3229136"/>
              <a:gd name="connsiteY12" fmla="*/ 3165602 h 3478324"/>
              <a:gd name="connsiteX13" fmla="*/ 77588 w 3229136"/>
              <a:gd name="connsiteY13" fmla="*/ 2935872 h 34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9136" h="3478324">
                <a:moveTo>
                  <a:pt x="0" y="2931954"/>
                </a:moveTo>
                <a:lnTo>
                  <a:pt x="0" y="2906862"/>
                </a:lnTo>
                <a:lnTo>
                  <a:pt x="1135920" y="1460680"/>
                </a:lnTo>
                <a:lnTo>
                  <a:pt x="0" y="14500"/>
                </a:lnTo>
                <a:lnTo>
                  <a:pt x="0" y="0"/>
                </a:lnTo>
                <a:lnTo>
                  <a:pt x="144783" y="3662"/>
                </a:lnTo>
                <a:cubicBezTo>
                  <a:pt x="1236506" y="59002"/>
                  <a:pt x="2227264" y="497022"/>
                  <a:pt x="2985590" y="1186256"/>
                </a:cubicBezTo>
                <a:lnTo>
                  <a:pt x="2991020" y="1191432"/>
                </a:lnTo>
                <a:lnTo>
                  <a:pt x="3229136" y="953316"/>
                </a:lnTo>
                <a:lnTo>
                  <a:pt x="3090707" y="3339896"/>
                </a:lnTo>
                <a:lnTo>
                  <a:pt x="704127" y="3478324"/>
                </a:lnTo>
                <a:lnTo>
                  <a:pt x="911200" y="3271251"/>
                </a:lnTo>
                <a:lnTo>
                  <a:pt x="762599" y="3165602"/>
                </a:lnTo>
                <a:cubicBezTo>
                  <a:pt x="559039" y="3041916"/>
                  <a:pt x="326516" y="2961151"/>
                  <a:pt x="77588" y="293587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2" name="Freeform 85">
            <a:extLst>
              <a:ext uri="{FF2B5EF4-FFF2-40B4-BE49-F238E27FC236}">
                <a16:creationId xmlns="" xmlns:p14="http://schemas.microsoft.com/office/powerpoint/2010/main" xmlns:a16="http://schemas.microsoft.com/office/drawing/2014/main" id="{D651A274-4E8A-42DA-87CB-44CB22AA44BF}"/>
              </a:ext>
            </a:extLst>
          </p:cNvPr>
          <p:cNvSpPr/>
          <p:nvPr/>
        </p:nvSpPr>
        <p:spPr>
          <a:xfrm rot="5400000">
            <a:off x="6651360" y="4478452"/>
            <a:ext cx="1392021" cy="1633595"/>
          </a:xfrm>
          <a:custGeom>
            <a:avLst/>
            <a:gdLst>
              <a:gd name="connsiteX0" fmla="*/ 0 w 3711088"/>
              <a:gd name="connsiteY0" fmla="*/ 2073120 h 4355119"/>
              <a:gd name="connsiteX1" fmla="*/ 24527 w 3711088"/>
              <a:gd name="connsiteY1" fmla="*/ 2048593 h 4355119"/>
              <a:gd name="connsiteX2" fmla="*/ 1956773 w 3711088"/>
              <a:gd name="connsiteY2" fmla="*/ 1936518 h 4355119"/>
              <a:gd name="connsiteX3" fmla="*/ 2068848 w 3711088"/>
              <a:gd name="connsiteY3" fmla="*/ 4273 h 4355119"/>
              <a:gd name="connsiteX4" fmla="*/ 2073121 w 3711088"/>
              <a:gd name="connsiteY4" fmla="*/ 0 h 4355119"/>
              <a:gd name="connsiteX5" fmla="*/ 2162038 w 3711088"/>
              <a:gd name="connsiteY5" fmla="*/ 93262 h 4355119"/>
              <a:gd name="connsiteX6" fmla="*/ 3344632 w 3711088"/>
              <a:gd name="connsiteY6" fmla="*/ 2934068 h 4355119"/>
              <a:gd name="connsiteX7" fmla="*/ 3345793 w 3711088"/>
              <a:gd name="connsiteY7" fmla="*/ 2979987 h 4355119"/>
              <a:gd name="connsiteX8" fmla="*/ 3711088 w 3711088"/>
              <a:gd name="connsiteY8" fmla="*/ 2979987 h 4355119"/>
              <a:gd name="connsiteX9" fmla="*/ 1883588 w 3711088"/>
              <a:gd name="connsiteY9" fmla="*/ 4355119 h 4355119"/>
              <a:gd name="connsiteX10" fmla="*/ 56088 w 3711088"/>
              <a:gd name="connsiteY10" fmla="*/ 2979987 h 4355119"/>
              <a:gd name="connsiteX11" fmla="*/ 409446 w 3711088"/>
              <a:gd name="connsiteY11" fmla="*/ 2979987 h 4355119"/>
              <a:gd name="connsiteX12" fmla="*/ 395216 w 3711088"/>
              <a:gd name="connsiteY12" fmla="*/ 2878224 h 4355119"/>
              <a:gd name="connsiteX13" fmla="*/ 45163 w 3711088"/>
              <a:gd name="connsiteY13" fmla="*/ 2122811 h 43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1088" h="4355119">
                <a:moveTo>
                  <a:pt x="0" y="2073120"/>
                </a:moveTo>
                <a:lnTo>
                  <a:pt x="24527" y="2048593"/>
                </a:lnTo>
                <a:lnTo>
                  <a:pt x="1956773" y="1936518"/>
                </a:lnTo>
                <a:lnTo>
                  <a:pt x="2068848" y="4273"/>
                </a:lnTo>
                <a:lnTo>
                  <a:pt x="2073121" y="0"/>
                </a:lnTo>
                <a:lnTo>
                  <a:pt x="2162038" y="93262"/>
                </a:lnTo>
                <a:cubicBezTo>
                  <a:pt x="2851271" y="851588"/>
                  <a:pt x="3289292" y="1842346"/>
                  <a:pt x="3344632" y="2934068"/>
                </a:cubicBezTo>
                <a:lnTo>
                  <a:pt x="3345793" y="2979987"/>
                </a:lnTo>
                <a:lnTo>
                  <a:pt x="3711088" y="2979987"/>
                </a:lnTo>
                <a:lnTo>
                  <a:pt x="1883588" y="4355119"/>
                </a:lnTo>
                <a:lnTo>
                  <a:pt x="56088" y="2979987"/>
                </a:lnTo>
                <a:lnTo>
                  <a:pt x="409446" y="2979987"/>
                </a:lnTo>
                <a:lnTo>
                  <a:pt x="395216" y="2878224"/>
                </a:lnTo>
                <a:cubicBezTo>
                  <a:pt x="344553" y="2594595"/>
                  <a:pt x="221219" y="2336141"/>
                  <a:pt x="45163" y="2122811"/>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3" name="Freeform 86">
            <a:extLst>
              <a:ext uri="{FF2B5EF4-FFF2-40B4-BE49-F238E27FC236}">
                <a16:creationId xmlns="" xmlns:p14="http://schemas.microsoft.com/office/powerpoint/2010/main" xmlns:a16="http://schemas.microsoft.com/office/drawing/2014/main" id="{D558D5BD-FBCC-46CD-84C5-104ADD28189B}"/>
              </a:ext>
            </a:extLst>
          </p:cNvPr>
          <p:cNvSpPr/>
          <p:nvPr/>
        </p:nvSpPr>
        <p:spPr>
          <a:xfrm rot="5400000">
            <a:off x="5673971" y="4587857"/>
            <a:ext cx="1306129" cy="1228508"/>
          </a:xfrm>
          <a:custGeom>
            <a:avLst/>
            <a:gdLst>
              <a:gd name="connsiteX0" fmla="*/ 0 w 3482104"/>
              <a:gd name="connsiteY0" fmla="*/ 697935 h 3275169"/>
              <a:gd name="connsiteX1" fmla="*/ 211856 w 3482104"/>
              <a:gd name="connsiteY1" fmla="*/ 909791 h 3275169"/>
              <a:gd name="connsiteX2" fmla="*/ 316502 w 3482104"/>
              <a:gd name="connsiteY2" fmla="*/ 762601 h 3275169"/>
              <a:gd name="connsiteX3" fmla="*/ 546232 w 3482104"/>
              <a:gd name="connsiteY3" fmla="*/ 77589 h 3275169"/>
              <a:gd name="connsiteX4" fmla="*/ 550150 w 3482104"/>
              <a:gd name="connsiteY4" fmla="*/ 0 h 3275169"/>
              <a:gd name="connsiteX5" fmla="*/ 562240 w 3482104"/>
              <a:gd name="connsiteY5" fmla="*/ 0 h 3275169"/>
              <a:gd name="connsiteX6" fmla="*/ 2017400 w 3482104"/>
              <a:gd name="connsiteY6" fmla="*/ 1094959 h 3275169"/>
              <a:gd name="connsiteX7" fmla="*/ 3472560 w 3482104"/>
              <a:gd name="connsiteY7" fmla="*/ 0 h 3275169"/>
              <a:gd name="connsiteX8" fmla="*/ 3482104 w 3482104"/>
              <a:gd name="connsiteY8" fmla="*/ 0 h 3275169"/>
              <a:gd name="connsiteX9" fmla="*/ 3478443 w 3482104"/>
              <a:gd name="connsiteY9" fmla="*/ 144784 h 3275169"/>
              <a:gd name="connsiteX10" fmla="*/ 2295848 w 3482104"/>
              <a:gd name="connsiteY10" fmla="*/ 2985590 h 3275169"/>
              <a:gd name="connsiteX11" fmla="*/ 2291849 w 3482104"/>
              <a:gd name="connsiteY11" fmla="*/ 2989784 h 3275169"/>
              <a:gd name="connsiteX12" fmla="*/ 2577234 w 3482104"/>
              <a:gd name="connsiteY12" fmla="*/ 3275169 h 3275169"/>
              <a:gd name="connsiteX13" fmla="*/ 276459 w 3482104"/>
              <a:gd name="connsiteY13" fmla="*/ 2998710 h 327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2104" h="3275169">
                <a:moveTo>
                  <a:pt x="0" y="697935"/>
                </a:moveTo>
                <a:lnTo>
                  <a:pt x="211856" y="909791"/>
                </a:lnTo>
                <a:lnTo>
                  <a:pt x="316502" y="762601"/>
                </a:lnTo>
                <a:cubicBezTo>
                  <a:pt x="440189" y="559041"/>
                  <a:pt x="520953" y="326516"/>
                  <a:pt x="546232" y="77589"/>
                </a:cubicBezTo>
                <a:lnTo>
                  <a:pt x="550150" y="0"/>
                </a:lnTo>
                <a:lnTo>
                  <a:pt x="562240" y="0"/>
                </a:lnTo>
                <a:lnTo>
                  <a:pt x="2017400" y="1094959"/>
                </a:lnTo>
                <a:lnTo>
                  <a:pt x="3472560" y="0"/>
                </a:lnTo>
                <a:lnTo>
                  <a:pt x="3482104" y="0"/>
                </a:lnTo>
                <a:lnTo>
                  <a:pt x="3478443" y="144784"/>
                </a:lnTo>
                <a:cubicBezTo>
                  <a:pt x="3423103" y="1236506"/>
                  <a:pt x="2985082" y="2227264"/>
                  <a:pt x="2295848" y="2985590"/>
                </a:cubicBezTo>
                <a:lnTo>
                  <a:pt x="2291849" y="2989784"/>
                </a:lnTo>
                <a:lnTo>
                  <a:pt x="2577234" y="3275169"/>
                </a:lnTo>
                <a:lnTo>
                  <a:pt x="276459" y="29987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4" name="TextBox 19">
            <a:extLst>
              <a:ext uri="{FF2B5EF4-FFF2-40B4-BE49-F238E27FC236}">
                <a16:creationId xmlns="" xmlns:p14="http://schemas.microsoft.com/office/powerpoint/2010/main" xmlns:a16="http://schemas.microsoft.com/office/drawing/2014/main" id="{D8737E25-4C1F-4016-9A15-5EB39B604B1F}"/>
              </a:ext>
            </a:extLst>
          </p:cNvPr>
          <p:cNvSpPr txBox="1"/>
          <p:nvPr/>
        </p:nvSpPr>
        <p:spPr>
          <a:xfrm>
            <a:off x="6141341" y="2981027"/>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07</a:t>
            </a:r>
          </a:p>
        </p:txBody>
      </p:sp>
      <p:sp>
        <p:nvSpPr>
          <p:cNvPr id="15" name="TextBox 20">
            <a:extLst>
              <a:ext uri="{FF2B5EF4-FFF2-40B4-BE49-F238E27FC236}">
                <a16:creationId xmlns="" xmlns:p14="http://schemas.microsoft.com/office/powerpoint/2010/main" xmlns:a16="http://schemas.microsoft.com/office/drawing/2014/main" id="{DF72DB87-4F32-4C37-A951-8A0A4B543986}"/>
              </a:ext>
            </a:extLst>
          </p:cNvPr>
          <p:cNvSpPr txBox="1"/>
          <p:nvPr/>
        </p:nvSpPr>
        <p:spPr>
          <a:xfrm>
            <a:off x="6995321" y="2803017"/>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08</a:t>
            </a:r>
          </a:p>
        </p:txBody>
      </p:sp>
      <p:sp>
        <p:nvSpPr>
          <p:cNvPr id="16" name="TextBox 21">
            <a:extLst>
              <a:ext uri="{FF2B5EF4-FFF2-40B4-BE49-F238E27FC236}">
                <a16:creationId xmlns="" xmlns:p14="http://schemas.microsoft.com/office/powerpoint/2010/main" xmlns:a16="http://schemas.microsoft.com/office/drawing/2014/main" id="{E9E4F915-8E47-45A6-9F96-E82E0E4154E6}"/>
              </a:ext>
            </a:extLst>
          </p:cNvPr>
          <p:cNvSpPr txBox="1"/>
          <p:nvPr/>
        </p:nvSpPr>
        <p:spPr>
          <a:xfrm>
            <a:off x="7728472" y="3269643"/>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01</a:t>
            </a:r>
          </a:p>
        </p:txBody>
      </p:sp>
      <p:sp>
        <p:nvSpPr>
          <p:cNvPr id="17" name="TextBox 22">
            <a:extLst>
              <a:ext uri="{FF2B5EF4-FFF2-40B4-BE49-F238E27FC236}">
                <a16:creationId xmlns="" xmlns:p14="http://schemas.microsoft.com/office/powerpoint/2010/main" xmlns:a16="http://schemas.microsoft.com/office/drawing/2014/main" id="{99984634-A4AA-43D0-83E8-3F14C886615F}"/>
              </a:ext>
            </a:extLst>
          </p:cNvPr>
          <p:cNvSpPr txBox="1"/>
          <p:nvPr/>
        </p:nvSpPr>
        <p:spPr>
          <a:xfrm>
            <a:off x="7944543" y="4160292"/>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02</a:t>
            </a:r>
          </a:p>
        </p:txBody>
      </p:sp>
      <p:sp>
        <p:nvSpPr>
          <p:cNvPr id="18" name="TextBox 23">
            <a:extLst>
              <a:ext uri="{FF2B5EF4-FFF2-40B4-BE49-F238E27FC236}">
                <a16:creationId xmlns="" xmlns:p14="http://schemas.microsoft.com/office/powerpoint/2010/main" xmlns:a16="http://schemas.microsoft.com/office/drawing/2014/main" id="{3C62D4BC-9FFC-449E-BF49-4D0C37D19EB7}"/>
              </a:ext>
            </a:extLst>
          </p:cNvPr>
          <p:cNvSpPr txBox="1"/>
          <p:nvPr/>
        </p:nvSpPr>
        <p:spPr>
          <a:xfrm>
            <a:off x="7442757" y="4978021"/>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03</a:t>
            </a:r>
          </a:p>
        </p:txBody>
      </p:sp>
      <p:sp>
        <p:nvSpPr>
          <p:cNvPr id="19" name="TextBox 24">
            <a:extLst>
              <a:ext uri="{FF2B5EF4-FFF2-40B4-BE49-F238E27FC236}">
                <a16:creationId xmlns="" xmlns:p14="http://schemas.microsoft.com/office/powerpoint/2010/main" xmlns:a16="http://schemas.microsoft.com/office/drawing/2014/main" id="{C8CB84CB-E648-46BB-9D3E-16379081A669}"/>
              </a:ext>
            </a:extLst>
          </p:cNvPr>
          <p:cNvSpPr txBox="1"/>
          <p:nvPr/>
        </p:nvSpPr>
        <p:spPr>
          <a:xfrm>
            <a:off x="6584334" y="5132644"/>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04</a:t>
            </a:r>
          </a:p>
        </p:txBody>
      </p:sp>
      <p:sp>
        <p:nvSpPr>
          <p:cNvPr id="20" name="TextBox 25">
            <a:extLst>
              <a:ext uri="{FF2B5EF4-FFF2-40B4-BE49-F238E27FC236}">
                <a16:creationId xmlns="" xmlns:p14="http://schemas.microsoft.com/office/powerpoint/2010/main" xmlns:a16="http://schemas.microsoft.com/office/drawing/2014/main" id="{C902D704-6698-4D9A-A33C-93976A52A635}"/>
              </a:ext>
            </a:extLst>
          </p:cNvPr>
          <p:cNvSpPr txBox="1"/>
          <p:nvPr/>
        </p:nvSpPr>
        <p:spPr>
          <a:xfrm>
            <a:off x="5802493" y="4677823"/>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05</a:t>
            </a:r>
          </a:p>
        </p:txBody>
      </p:sp>
      <p:sp>
        <p:nvSpPr>
          <p:cNvPr id="21" name="TextBox 27">
            <a:extLst>
              <a:ext uri="{FF2B5EF4-FFF2-40B4-BE49-F238E27FC236}">
                <a16:creationId xmlns="" xmlns:p14="http://schemas.microsoft.com/office/powerpoint/2010/main" xmlns:a16="http://schemas.microsoft.com/office/drawing/2014/main" id="{330A95A9-A0FE-4CC8-B2CA-CED1BB01C277}"/>
              </a:ext>
            </a:extLst>
          </p:cNvPr>
          <p:cNvSpPr txBox="1"/>
          <p:nvPr/>
        </p:nvSpPr>
        <p:spPr>
          <a:xfrm>
            <a:off x="5615616" y="3774950"/>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06</a:t>
            </a:r>
          </a:p>
        </p:txBody>
      </p:sp>
      <p:sp>
        <p:nvSpPr>
          <p:cNvPr id="30" name="TextBox 44">
            <a:extLst>
              <a:ext uri="{FF2B5EF4-FFF2-40B4-BE49-F238E27FC236}">
                <a16:creationId xmlns="" xmlns:p14="http://schemas.microsoft.com/office/powerpoint/2010/main" xmlns:a16="http://schemas.microsoft.com/office/drawing/2014/main" id="{1ABD0327-4AB7-4407-8059-6A7CCD85EF14}"/>
              </a:ext>
            </a:extLst>
          </p:cNvPr>
          <p:cNvSpPr txBox="1"/>
          <p:nvPr/>
        </p:nvSpPr>
        <p:spPr>
          <a:xfrm>
            <a:off x="4112294" y="4219584"/>
            <a:ext cx="1059008"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Empleados</a:t>
            </a:r>
          </a:p>
        </p:txBody>
      </p:sp>
      <p:sp>
        <p:nvSpPr>
          <p:cNvPr id="31" name="Subtitle 2">
            <a:extLst>
              <a:ext uri="{FF2B5EF4-FFF2-40B4-BE49-F238E27FC236}">
                <a16:creationId xmlns="" xmlns:p14="http://schemas.microsoft.com/office/powerpoint/2010/main" xmlns:a16="http://schemas.microsoft.com/office/drawing/2014/main" id="{507EF10A-8189-4461-9F42-1A9384632CFE}"/>
              </a:ext>
            </a:extLst>
          </p:cNvPr>
          <p:cNvSpPr txBox="1">
            <a:spLocks/>
          </p:cNvSpPr>
          <p:nvPr/>
        </p:nvSpPr>
        <p:spPr>
          <a:xfrm>
            <a:off x="2249544" y="4571852"/>
            <a:ext cx="2788384" cy="37376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Fluctuación / Permisos por enfermedad /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Estructura de edad </a:t>
            </a:r>
          </a:p>
        </p:txBody>
      </p:sp>
      <p:sp>
        <p:nvSpPr>
          <p:cNvPr id="32" name="TextBox 46">
            <a:extLst>
              <a:ext uri="{FF2B5EF4-FFF2-40B4-BE49-F238E27FC236}">
                <a16:creationId xmlns="" xmlns:p14="http://schemas.microsoft.com/office/powerpoint/2010/main" xmlns:a16="http://schemas.microsoft.com/office/drawing/2014/main" id="{AB0559AC-435F-4BD1-872F-22DEE046D543}"/>
              </a:ext>
            </a:extLst>
          </p:cNvPr>
          <p:cNvSpPr txBox="1"/>
          <p:nvPr/>
        </p:nvSpPr>
        <p:spPr>
          <a:xfrm>
            <a:off x="4296289" y="2921291"/>
            <a:ext cx="1018228" cy="338554"/>
          </a:xfrm>
          <a:prstGeom prst="rect">
            <a:avLst/>
          </a:prstGeom>
          <a:noFill/>
        </p:spPr>
        <p:txBody>
          <a:bodyPr wrap="none" rtlCol="0" anchor="b" anchorCtr="0">
            <a:spAutoFit/>
          </a:bodyPr>
          <a:lstStyle/>
          <a:p>
            <a:pPr algn="r"/>
            <a:r>
              <a:rPr lang="en-GB" sz="1600" b="1" dirty="0">
                <a:solidFill>
                  <a:srgbClr val="E64D92"/>
                </a:solidFill>
                <a:latin typeface="+mj-lt"/>
                <a:ea typeface="League Spartan" charset="0"/>
                <a:cs typeface="Poppins" pitchFamily="2" charset="77"/>
              </a:rPr>
              <a:t>Finanzas </a:t>
            </a:r>
          </a:p>
        </p:txBody>
      </p:sp>
      <p:sp>
        <p:nvSpPr>
          <p:cNvPr id="34" name="Subtitle 2">
            <a:extLst>
              <a:ext uri="{FF2B5EF4-FFF2-40B4-BE49-F238E27FC236}">
                <a16:creationId xmlns="" xmlns:p14="http://schemas.microsoft.com/office/powerpoint/2010/main" xmlns:a16="http://schemas.microsoft.com/office/drawing/2014/main" id="{EE5647D1-F03F-4824-AF21-90663CF113CB}"/>
              </a:ext>
            </a:extLst>
          </p:cNvPr>
          <p:cNvSpPr txBox="1">
            <a:spLocks/>
          </p:cNvSpPr>
          <p:nvPr/>
        </p:nvSpPr>
        <p:spPr>
          <a:xfrm>
            <a:off x="2392759" y="3273559"/>
            <a:ext cx="2788384" cy="8739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Planificación de la liquidez a corto plazo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 Planificación a 3 años /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Previsión a 1 año /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Cuentas por cobrar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Cuentas por pagar</a:t>
            </a:r>
          </a:p>
        </p:txBody>
      </p:sp>
      <p:sp>
        <p:nvSpPr>
          <p:cNvPr id="35" name="TextBox 40">
            <a:extLst>
              <a:ext uri="{FF2B5EF4-FFF2-40B4-BE49-F238E27FC236}">
                <a16:creationId xmlns="" xmlns:p14="http://schemas.microsoft.com/office/powerpoint/2010/main" xmlns:a16="http://schemas.microsoft.com/office/drawing/2014/main" id="{03B9261C-8824-430E-9759-0C55D91C6BA0}"/>
              </a:ext>
            </a:extLst>
          </p:cNvPr>
          <p:cNvSpPr txBox="1"/>
          <p:nvPr/>
        </p:nvSpPr>
        <p:spPr>
          <a:xfrm>
            <a:off x="4586805" y="5224727"/>
            <a:ext cx="1069909" cy="338554"/>
          </a:xfrm>
          <a:prstGeom prst="rect">
            <a:avLst/>
          </a:prstGeom>
          <a:noFill/>
        </p:spPr>
        <p:txBody>
          <a:bodyPr wrap="none" rtlCol="0" anchor="b" anchorCtr="0">
            <a:spAutoFit/>
          </a:bodyPr>
          <a:lstStyle/>
          <a:p>
            <a:pPr algn="r"/>
            <a:r>
              <a:rPr lang="en-GB" sz="1600" b="1" dirty="0">
                <a:solidFill>
                  <a:srgbClr val="00B050"/>
                </a:solidFill>
                <a:latin typeface="+mj-lt"/>
                <a:ea typeface="League Spartan" charset="0"/>
                <a:cs typeface="Poppins" pitchFamily="2" charset="77"/>
              </a:rPr>
              <a:t>Producción</a:t>
            </a:r>
          </a:p>
        </p:txBody>
      </p:sp>
      <p:sp>
        <p:nvSpPr>
          <p:cNvPr id="36" name="Subtitle 2">
            <a:extLst>
              <a:ext uri="{FF2B5EF4-FFF2-40B4-BE49-F238E27FC236}">
                <a16:creationId xmlns="" xmlns:p14="http://schemas.microsoft.com/office/powerpoint/2010/main" xmlns:a16="http://schemas.microsoft.com/office/drawing/2014/main" id="{EA280201-0093-40CE-9DB8-9750E7E57D6C}"/>
              </a:ext>
            </a:extLst>
          </p:cNvPr>
          <p:cNvSpPr txBox="1">
            <a:spLocks/>
          </p:cNvSpPr>
          <p:nvPr/>
        </p:nvSpPr>
        <p:spPr>
          <a:xfrm>
            <a:off x="2734956" y="5576994"/>
            <a:ext cx="2788384" cy="8739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Estructura de la edad de las máquinas / atraso de la inversión / utilización de la capacidad / consumo de energía / chatarra / coste de la mala calidad / costes de mantenimiento</a:t>
            </a:r>
          </a:p>
        </p:txBody>
      </p:sp>
      <p:sp>
        <p:nvSpPr>
          <p:cNvPr id="38" name="TextBox 42">
            <a:extLst>
              <a:ext uri="{FF2B5EF4-FFF2-40B4-BE49-F238E27FC236}">
                <a16:creationId xmlns="" xmlns:p14="http://schemas.microsoft.com/office/powerpoint/2010/main" xmlns:a16="http://schemas.microsoft.com/office/drawing/2014/main" id="{2AC12549-08F9-4FE2-B00F-F8B85E1F37F1}"/>
              </a:ext>
            </a:extLst>
          </p:cNvPr>
          <p:cNvSpPr txBox="1"/>
          <p:nvPr/>
        </p:nvSpPr>
        <p:spPr>
          <a:xfrm>
            <a:off x="4295251" y="2209298"/>
            <a:ext cx="1361463"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Mercado de capitales</a:t>
            </a:r>
          </a:p>
        </p:txBody>
      </p:sp>
      <p:sp>
        <p:nvSpPr>
          <p:cNvPr id="39" name="Subtitle 2">
            <a:extLst>
              <a:ext uri="{FF2B5EF4-FFF2-40B4-BE49-F238E27FC236}">
                <a16:creationId xmlns="" xmlns:p14="http://schemas.microsoft.com/office/powerpoint/2010/main" xmlns:a16="http://schemas.microsoft.com/office/drawing/2014/main" id="{F23D795F-F9E2-44BB-B134-78FACEE9EB0C}"/>
              </a:ext>
            </a:extLst>
          </p:cNvPr>
          <p:cNvSpPr txBox="1">
            <a:spLocks/>
          </p:cNvSpPr>
          <p:nvPr/>
        </p:nvSpPr>
        <p:spPr>
          <a:xfrm>
            <a:off x="2734956" y="2561566"/>
            <a:ext cx="2788384" cy="20705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Intereses, tipos de cambio</a:t>
            </a:r>
          </a:p>
        </p:txBody>
      </p:sp>
      <p:sp>
        <p:nvSpPr>
          <p:cNvPr id="40" name="TextBox 48">
            <a:extLst>
              <a:ext uri="{FF2B5EF4-FFF2-40B4-BE49-F238E27FC236}">
                <a16:creationId xmlns="" xmlns:p14="http://schemas.microsoft.com/office/powerpoint/2010/main" xmlns:a16="http://schemas.microsoft.com/office/drawing/2014/main" id="{B6F05277-2053-47FA-B8BC-408B40B2F56D}"/>
              </a:ext>
            </a:extLst>
          </p:cNvPr>
          <p:cNvSpPr txBox="1"/>
          <p:nvPr/>
        </p:nvSpPr>
        <p:spPr>
          <a:xfrm>
            <a:off x="7953346" y="5525053"/>
            <a:ext cx="1236429"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Adquisiciones</a:t>
            </a:r>
          </a:p>
        </p:txBody>
      </p:sp>
      <p:sp>
        <p:nvSpPr>
          <p:cNvPr id="41" name="Subtitle 2">
            <a:extLst>
              <a:ext uri="{FF2B5EF4-FFF2-40B4-BE49-F238E27FC236}">
                <a16:creationId xmlns="" xmlns:p14="http://schemas.microsoft.com/office/powerpoint/2010/main" xmlns:a16="http://schemas.microsoft.com/office/drawing/2014/main" id="{64CB3438-FF08-4A9E-A0F0-106064377D74}"/>
              </a:ext>
            </a:extLst>
          </p:cNvPr>
          <p:cNvSpPr txBox="1">
            <a:spLocks/>
          </p:cNvSpPr>
          <p:nvPr/>
        </p:nvSpPr>
        <p:spPr>
          <a:xfrm>
            <a:off x="8037205" y="5869041"/>
            <a:ext cx="3170929" cy="37376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Precios de las materias primas / existencias / calidad y cumplimiento de los plazos de entrega de los proveedores</a:t>
            </a:r>
          </a:p>
        </p:txBody>
      </p:sp>
      <p:sp>
        <p:nvSpPr>
          <p:cNvPr id="42" name="TextBox 50">
            <a:extLst>
              <a:ext uri="{FF2B5EF4-FFF2-40B4-BE49-F238E27FC236}">
                <a16:creationId xmlns="" xmlns:p14="http://schemas.microsoft.com/office/powerpoint/2010/main" xmlns:a16="http://schemas.microsoft.com/office/drawing/2014/main" id="{25AC2CDE-7E4D-4603-B769-F66C95E733B1}"/>
              </a:ext>
            </a:extLst>
          </p:cNvPr>
          <p:cNvSpPr txBox="1"/>
          <p:nvPr/>
        </p:nvSpPr>
        <p:spPr>
          <a:xfrm>
            <a:off x="8524881" y="2209298"/>
            <a:ext cx="2812180" cy="338554"/>
          </a:xfrm>
          <a:prstGeom prst="rect">
            <a:avLst/>
          </a:prstGeom>
          <a:noFill/>
        </p:spPr>
        <p:txBody>
          <a:bodyPr wrap="none" rtlCol="0" anchor="b" anchorCtr="0">
            <a:spAutoFit/>
          </a:bodyPr>
          <a:lstStyle/>
          <a:p>
            <a:r>
              <a:rPr lang="en-GB" sz="1600" b="1" dirty="0">
                <a:solidFill>
                  <a:srgbClr val="E64D92"/>
                </a:solidFill>
                <a:latin typeface="+mj-lt"/>
                <a:ea typeface="League Spartan" charset="0"/>
                <a:cs typeface="Poppins" pitchFamily="2" charset="77"/>
              </a:rPr>
              <a:t>Evolución cíclica/estructural</a:t>
            </a:r>
          </a:p>
        </p:txBody>
      </p:sp>
      <p:sp>
        <p:nvSpPr>
          <p:cNvPr id="43" name="Subtitle 2">
            <a:extLst>
              <a:ext uri="{FF2B5EF4-FFF2-40B4-BE49-F238E27FC236}">
                <a16:creationId xmlns="" xmlns:p14="http://schemas.microsoft.com/office/powerpoint/2010/main" xmlns:a16="http://schemas.microsoft.com/office/drawing/2014/main" id="{44F1C360-677A-4C85-87BF-4D3D8AE8EC5A}"/>
              </a:ext>
            </a:extLst>
          </p:cNvPr>
          <p:cNvSpPr txBox="1">
            <a:spLocks/>
          </p:cNvSpPr>
          <p:nvPr/>
        </p:nvSpPr>
        <p:spPr>
          <a:xfrm>
            <a:off x="8608740" y="2553287"/>
            <a:ext cx="2986935" cy="4168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Pedidos recibidos / Clima empresarial /</a:t>
            </a:r>
          </a:p>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El sentimiento de los consumidores</a:t>
            </a:r>
          </a:p>
        </p:txBody>
      </p:sp>
      <p:sp>
        <p:nvSpPr>
          <p:cNvPr id="44" name="TextBox 52">
            <a:extLst>
              <a:ext uri="{FF2B5EF4-FFF2-40B4-BE49-F238E27FC236}">
                <a16:creationId xmlns="" xmlns:p14="http://schemas.microsoft.com/office/powerpoint/2010/main" xmlns:a16="http://schemas.microsoft.com/office/drawing/2014/main" id="{3DA168E3-AA81-468D-99C8-B6205CED61A6}"/>
              </a:ext>
            </a:extLst>
          </p:cNvPr>
          <p:cNvSpPr txBox="1"/>
          <p:nvPr/>
        </p:nvSpPr>
        <p:spPr>
          <a:xfrm>
            <a:off x="9029238" y="4219584"/>
            <a:ext cx="593432" cy="338554"/>
          </a:xfrm>
          <a:prstGeom prst="rect">
            <a:avLst/>
          </a:prstGeom>
          <a:noFill/>
        </p:spPr>
        <p:txBody>
          <a:bodyPr wrap="none" rtlCol="0" anchor="b" anchorCtr="0">
            <a:spAutoFit/>
          </a:bodyPr>
          <a:lstStyle/>
          <a:p>
            <a:r>
              <a:rPr lang="en-GB" sz="1600" b="1" dirty="0">
                <a:solidFill>
                  <a:schemeClr val="accent2">
                    <a:lumMod val="75000"/>
                  </a:schemeClr>
                </a:solidFill>
                <a:latin typeface="+mj-lt"/>
                <a:ea typeface="League Spartan" charset="0"/>
                <a:cs typeface="Poppins" pitchFamily="2" charset="77"/>
              </a:rPr>
              <a:t>Ventas</a:t>
            </a:r>
          </a:p>
        </p:txBody>
      </p:sp>
      <p:sp>
        <p:nvSpPr>
          <p:cNvPr id="45" name="Subtitle 2">
            <a:extLst>
              <a:ext uri="{FF2B5EF4-FFF2-40B4-BE49-F238E27FC236}">
                <a16:creationId xmlns="" xmlns:p14="http://schemas.microsoft.com/office/powerpoint/2010/main" xmlns:a16="http://schemas.microsoft.com/office/drawing/2014/main" id="{CC0E408D-5811-4801-ABEB-C27537015E71}"/>
              </a:ext>
            </a:extLst>
          </p:cNvPr>
          <p:cNvSpPr txBox="1">
            <a:spLocks/>
          </p:cNvSpPr>
          <p:nvPr/>
        </p:nvSpPr>
        <p:spPr>
          <a:xfrm>
            <a:off x="9113097" y="4563573"/>
            <a:ext cx="2986935" cy="104061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Número de consultas por periodo / Evolución de los pedidos en su sector principal (que luego afectará a sus pedidos) / Ingresos / Precios / Estrategia de precios y productos de sus competidores / Pedidos perdidos</a:t>
            </a:r>
          </a:p>
        </p:txBody>
      </p:sp>
      <p:sp>
        <p:nvSpPr>
          <p:cNvPr id="46" name="TextBox 54">
            <a:extLst>
              <a:ext uri="{FF2B5EF4-FFF2-40B4-BE49-F238E27FC236}">
                <a16:creationId xmlns="" xmlns:p14="http://schemas.microsoft.com/office/powerpoint/2010/main" xmlns:a16="http://schemas.microsoft.com/office/drawing/2014/main" id="{B05E3401-AC04-4B1E-AE6C-6446DFF33E06}"/>
              </a:ext>
            </a:extLst>
          </p:cNvPr>
          <p:cNvSpPr txBox="1"/>
          <p:nvPr/>
        </p:nvSpPr>
        <p:spPr>
          <a:xfrm>
            <a:off x="9029238" y="2993060"/>
            <a:ext cx="1623265"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Tecnología / I+D</a:t>
            </a:r>
          </a:p>
        </p:txBody>
      </p:sp>
      <p:sp>
        <p:nvSpPr>
          <p:cNvPr id="47" name="Subtitle 2">
            <a:extLst>
              <a:ext uri="{FF2B5EF4-FFF2-40B4-BE49-F238E27FC236}">
                <a16:creationId xmlns="" xmlns:p14="http://schemas.microsoft.com/office/powerpoint/2010/main" xmlns:a16="http://schemas.microsoft.com/office/drawing/2014/main" id="{32758719-F80A-4BEC-9811-FE8EEFDC95B6}"/>
              </a:ext>
            </a:extLst>
          </p:cNvPr>
          <p:cNvSpPr txBox="1">
            <a:spLocks/>
          </p:cNvSpPr>
          <p:nvPr/>
        </p:nvSpPr>
        <p:spPr>
          <a:xfrm>
            <a:off x="9113097" y="3337049"/>
            <a:ext cx="2986935" cy="8739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Nuevos procesos + tecnologías / </a:t>
            </a:r>
            <a:r>
              <a:rPr lang="en-GB" sz="1400" dirty="0" err="1">
                <a:solidFill>
                  <a:schemeClr val="tx1"/>
                </a:solidFill>
                <a:latin typeface="+mj-lt"/>
                <a:ea typeface="Lato Light" panose="020F0502020204030203" pitchFamily="34" charset="0"/>
                <a:cs typeface="Mukta ExtraLight" panose="020B0000000000000000" pitchFamily="34" charset="77"/>
              </a:rPr>
              <a:t>Comportamiento de </a:t>
            </a:r>
            <a:r>
              <a:rPr lang="en-GB" sz="1400" dirty="0">
                <a:solidFill>
                  <a:schemeClr val="tx1"/>
                </a:solidFill>
                <a:latin typeface="+mj-lt"/>
                <a:ea typeface="Lato Light" panose="020F0502020204030203" pitchFamily="34" charset="0"/>
                <a:cs typeface="Mukta ExtraLight" panose="020B0000000000000000" pitchFamily="34" charset="77"/>
              </a:rPr>
              <a:t>los consumidores / Número de proyectos de desarrollo en curso / Número de patentes propias / Licencias concedidas / Costes de investigación y desarrollo</a:t>
            </a:r>
          </a:p>
        </p:txBody>
      </p:sp>
    </p:spTree>
    <p:extLst>
      <p:ext uri="{BB962C8B-B14F-4D97-AF65-F5344CB8AC3E}">
        <p14:creationId xmlns:p14="http://schemas.microsoft.com/office/powerpoint/2010/main" val="6375938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2" y="853210"/>
            <a:ext cx="7015632" cy="697353"/>
          </a:xfrm>
        </p:spPr>
        <p:txBody>
          <a:bodyPr/>
          <a:lstStyle/>
          <a:p>
            <a:r>
              <a:rPr lang="en-GB" dirty="0"/>
              <a:t>SIGUIENTE </a:t>
            </a:r>
            <a:r>
              <a:rPr lang="en-GB" dirty="0">
                <a:solidFill>
                  <a:srgbClr val="E64D92"/>
                </a:solidFill>
              </a:rPr>
              <a:t>MÓDULO 4</a:t>
            </a:r>
          </a:p>
        </p:txBody>
      </p:sp>
      <p:sp>
        <p:nvSpPr>
          <p:cNvPr id="24" name="TextBox 23">
            <a:extLst>
              <a:ext uri="{FF2B5EF4-FFF2-40B4-BE49-F238E27FC236}">
                <a16:creationId xmlns="" xmlns:p14="http://schemas.microsoft.com/office/powerpoint/2010/main" xmlns:a16="http://schemas.microsoft.com/office/drawing/2014/main" id="{CB8791DC-536E-49D7-82B1-55B54BD1B250}"/>
              </a:ext>
            </a:extLst>
          </p:cNvPr>
          <p:cNvSpPr txBox="1"/>
          <p:nvPr/>
        </p:nvSpPr>
        <p:spPr>
          <a:xfrm>
            <a:off x="584809" y="2584291"/>
            <a:ext cx="5141077" cy="1200329"/>
          </a:xfrm>
          <a:prstGeom prst="rect">
            <a:avLst/>
          </a:prstGeom>
          <a:noFill/>
        </p:spPr>
        <p:txBody>
          <a:bodyPr wrap="square">
            <a:spAutoFit/>
          </a:bodyPr>
          <a:lstStyle/>
          <a:p>
            <a:r>
              <a:rPr lang="en-GB" sz="3600" dirty="0">
                <a:solidFill>
                  <a:srgbClr val="44546A"/>
                </a:solidFill>
              </a:rPr>
              <a:t>Gestión de riesgos + análisis de las causas raíz</a:t>
            </a:r>
          </a:p>
        </p:txBody>
      </p:sp>
    </p:spTree>
    <p:extLst>
      <p:ext uri="{BB962C8B-B14F-4D97-AF65-F5344CB8AC3E}">
        <p14:creationId xmlns:p14="http://schemas.microsoft.com/office/powerpoint/2010/main" val="213211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 xmlns:mc="http://schemas.openxmlformats.org/markup-compatibility/2006" xmlns:v="urn:schemas-microsoft-com:vml" xmlns:p14="http://schemas.microsoft.com/office/powerpoint/2010/main" xmlns:a16="http://schemas.microsoft.com/office/drawing/2014/main"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23"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 xmlns:v="urn:schemas-microsoft-com:vml" xmlns:p14="http://schemas.microsoft.com/office/powerpoint/2010/main" xmlns:a16="http://schemas.microsoft.com/office/drawing/2014/main"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 xmlns:mc="http://schemas.openxmlformats.org/markup-compatibility/2006" xmlns:v="urn:schemas-microsoft-com:vml" xmlns:p14="http://schemas.microsoft.com/office/powerpoint/2010/main" xmlns:a16="http://schemas.microsoft.com/office/drawing/2014/main" id="{38B4E260-12F3-4A00-968A-9E9720209DA1}"/>
              </a:ext>
            </a:extLst>
          </p:cNvPr>
          <p:cNvSpPr>
            <a:spLocks noGrp="1"/>
          </p:cNvSpPr>
          <p:nvPr>
            <p:ph type="body" sz="quarter" idx="13"/>
          </p:nvPr>
        </p:nvSpPr>
        <p:spPr>
          <a:xfrm>
            <a:off x="1837439" y="329310"/>
            <a:ext cx="9854404" cy="1059409"/>
          </a:xfrm>
        </p:spPr>
        <p:txBody>
          <a:bodyPr>
            <a:normAutofit fontScale="92500" lnSpcReduction="20000"/>
          </a:bodyPr>
          <a:lstStyle/>
          <a:p>
            <a:pPr algn="l">
              <a:lnSpc>
                <a:spcPct val="100000"/>
              </a:lnSpc>
              <a:spcBef>
                <a:spcPts val="600"/>
              </a:spcBef>
            </a:pPr>
            <a:r>
              <a:rPr lang="en-GB" sz="36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Reconocer los </a:t>
            </a:r>
            <a:r>
              <a:rPr lang="en-GB"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problemas </a:t>
            </a:r>
            <a:r>
              <a:rPr lang="en-GB" sz="36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esporádicos </a:t>
            </a:r>
          </a:p>
          <a:p>
            <a:pPr algn="l">
              <a:lnSpc>
                <a:spcPct val="100000"/>
              </a:lnSpc>
              <a:spcBef>
                <a:spcPts val="600"/>
              </a:spcBef>
            </a:pPr>
            <a:r>
              <a:rPr lang="en-GB" sz="36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La lucha contra el fuego, centrada en el control</a:t>
            </a:r>
            <a:endParaRPr lang="en-GB" dirty="0"/>
          </a:p>
        </p:txBody>
      </p:sp>
      <p:sp>
        <p:nvSpPr>
          <p:cNvPr id="44"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C9790993-EB1E-4160-95CE-0ED96E4808C9}"/>
              </a:ext>
            </a:extLst>
          </p:cNvPr>
          <p:cNvSpPr/>
          <p:nvPr/>
        </p:nvSpPr>
        <p:spPr bwMode="auto">
          <a:xfrm flipV="1">
            <a:off x="6732310" y="4046799"/>
            <a:ext cx="1341217" cy="53064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5"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581C5FE3-A757-4922-943D-49D2C6EC8630}"/>
              </a:ext>
            </a:extLst>
          </p:cNvPr>
          <p:cNvSpPr/>
          <p:nvPr/>
        </p:nvSpPr>
        <p:spPr bwMode="auto">
          <a:xfrm>
            <a:off x="3666860" y="3833870"/>
            <a:ext cx="1341218" cy="22966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6"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D11806CD-6B44-4EF6-A6B0-19CDF8165765}"/>
              </a:ext>
            </a:extLst>
          </p:cNvPr>
          <p:cNvSpPr/>
          <p:nvPr/>
        </p:nvSpPr>
        <p:spPr bwMode="auto">
          <a:xfrm flipV="1">
            <a:off x="4220095" y="4055165"/>
            <a:ext cx="1341217" cy="22965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7"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37E831E7-81A5-4DDC-BA44-58A20F3A6150}"/>
              </a:ext>
            </a:extLst>
          </p:cNvPr>
          <p:cNvSpPr/>
          <p:nvPr/>
        </p:nvSpPr>
        <p:spPr bwMode="auto">
          <a:xfrm>
            <a:off x="4792319" y="3657599"/>
            <a:ext cx="1341217" cy="406423"/>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8"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834A4F1D-C186-45E6-AD42-EA921528F45B}"/>
              </a:ext>
            </a:extLst>
          </p:cNvPr>
          <p:cNvSpPr/>
          <p:nvPr/>
        </p:nvSpPr>
        <p:spPr bwMode="auto">
          <a:xfrm flipV="1">
            <a:off x="5462927" y="4064024"/>
            <a:ext cx="1341217" cy="53064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49"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2F028AF4-65E7-4929-A57B-A6353CAE1EBB}"/>
              </a:ext>
            </a:extLst>
          </p:cNvPr>
          <p:cNvSpPr/>
          <p:nvPr/>
        </p:nvSpPr>
        <p:spPr bwMode="auto">
          <a:xfrm flipV="1">
            <a:off x="6133536" y="4064024"/>
            <a:ext cx="1341217"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68"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6C965A10-1353-4808-8429-0DAA2BE72A3E}"/>
              </a:ext>
            </a:extLst>
          </p:cNvPr>
          <p:cNvSpPr/>
          <p:nvPr/>
        </p:nvSpPr>
        <p:spPr bwMode="auto">
          <a:xfrm>
            <a:off x="7331639" y="3826950"/>
            <a:ext cx="1341218" cy="23707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1"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246991EA-E3DE-4DE6-948B-2C8ACCBB51C4}"/>
              </a:ext>
            </a:extLst>
          </p:cNvPr>
          <p:cNvSpPr/>
          <p:nvPr/>
        </p:nvSpPr>
        <p:spPr bwMode="auto">
          <a:xfrm flipV="1">
            <a:off x="7905144" y="4063530"/>
            <a:ext cx="1341218" cy="205082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2">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2"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9F27CB69-BBFD-494C-859F-7703A83817F5}"/>
              </a:ext>
            </a:extLst>
          </p:cNvPr>
          <p:cNvSpPr/>
          <p:nvPr/>
        </p:nvSpPr>
        <p:spPr bwMode="auto">
          <a:xfrm>
            <a:off x="8477369" y="3657599"/>
            <a:ext cx="1341218" cy="406425"/>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3">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3"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63CC026D-8F51-47EF-8691-3329FD5EE4D4}"/>
              </a:ext>
            </a:extLst>
          </p:cNvPr>
          <p:cNvSpPr/>
          <p:nvPr/>
        </p:nvSpPr>
        <p:spPr bwMode="auto">
          <a:xfrm>
            <a:off x="9147977" y="2368627"/>
            <a:ext cx="1341218" cy="169539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74"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B1D13FA2-9545-47E2-B664-6E391972E510}"/>
              </a:ext>
            </a:extLst>
          </p:cNvPr>
          <p:cNvSpPr/>
          <p:nvPr/>
        </p:nvSpPr>
        <p:spPr bwMode="auto">
          <a:xfrm>
            <a:off x="9818585" y="2603519"/>
            <a:ext cx="1341218" cy="1460504"/>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5">
              <a:alpha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sp>
        <p:nvSpPr>
          <p:cNvPr id="83" name="Isosceles Triangle 26">
            <a:extLst>
              <a:ext uri="{FF2B5EF4-FFF2-40B4-BE49-F238E27FC236}">
                <a16:creationId xmlns="" xmlns:mc="http://schemas.openxmlformats.org/markup-compatibility/2006" xmlns:v="urn:schemas-microsoft-com:vml" xmlns:p14="http://schemas.microsoft.com/office/powerpoint/2010/main" xmlns:a16="http://schemas.microsoft.com/office/drawing/2014/main" id="{D0CF9356-5E75-481A-8BA9-6CAA19788753}"/>
              </a:ext>
            </a:extLst>
          </p:cNvPr>
          <p:cNvSpPr/>
          <p:nvPr/>
        </p:nvSpPr>
        <p:spPr bwMode="auto">
          <a:xfrm>
            <a:off x="10417358" y="2241892"/>
            <a:ext cx="1341218" cy="18216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6">
              <a:alpha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sz="750" dirty="0">
              <a:solidFill>
                <a:schemeClr val="bg1">
                  <a:lumMod val="65000"/>
                </a:schemeClr>
              </a:solidFill>
              <a:latin typeface="Lato Light"/>
              <a:cs typeface="Lato Light"/>
            </a:endParaRPr>
          </a:p>
        </p:txBody>
      </p:sp>
      <p:cxnSp>
        <p:nvCxnSpPr>
          <p:cNvPr id="4" name="Gerader Verbinder 3">
            <a:extLst>
              <a:ext uri="{FF2B5EF4-FFF2-40B4-BE49-F238E27FC236}">
                <a16:creationId xmlns="" xmlns:mc="http://schemas.openxmlformats.org/markup-compatibility/2006" xmlns:v="urn:schemas-microsoft-com:vml" xmlns:p14="http://schemas.microsoft.com/office/powerpoint/2010/main" xmlns:a16="http://schemas.microsoft.com/office/drawing/2014/main" id="{42B9690F-6500-4247-8297-A783C89891A1}"/>
              </a:ext>
            </a:extLst>
          </p:cNvPr>
          <p:cNvCxnSpPr>
            <a:cxnSpLocks/>
            <a:stCxn id="45" idx="0"/>
          </p:cNvCxnSpPr>
          <p:nvPr/>
        </p:nvCxnSpPr>
        <p:spPr>
          <a:xfrm flipV="1">
            <a:off x="3666860" y="4044220"/>
            <a:ext cx="8517082" cy="19312"/>
          </a:xfrm>
          <a:prstGeom prst="line">
            <a:avLst/>
          </a:prstGeom>
          <a:ln w="79375">
            <a:solidFill>
              <a:schemeClr val="tx1">
                <a:lumMod val="50000"/>
                <a:lumOff val="50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 xmlns:mc="http://schemas.openxmlformats.org/markup-compatibility/2006" xmlns:v="urn:schemas-microsoft-com:vml" xmlns:p14="http://schemas.microsoft.com/office/powerpoint/2010/main" xmlns:a16="http://schemas.microsoft.com/office/drawing/2014/main" id="{1043B69F-1ACF-4A50-9375-ACBC4DB1022E}"/>
              </a:ext>
            </a:extLst>
          </p:cNvPr>
          <p:cNvCxnSpPr/>
          <p:nvPr/>
        </p:nvCxnSpPr>
        <p:spPr>
          <a:xfrm>
            <a:off x="3732877" y="1981836"/>
            <a:ext cx="0" cy="4164376"/>
          </a:xfrm>
          <a:prstGeom prst="straightConnector1">
            <a:avLst/>
          </a:prstGeom>
          <a:ln w="793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F68B30ED-1CFE-4218-B4F0-D6A7C104A822}"/>
              </a:ext>
            </a:extLst>
          </p:cNvPr>
          <p:cNvSpPr txBox="1"/>
          <p:nvPr/>
        </p:nvSpPr>
        <p:spPr>
          <a:xfrm rot="16200000">
            <a:off x="2724970" y="3903549"/>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Rendimiento</a:t>
            </a:r>
          </a:p>
        </p:txBody>
      </p:sp>
      <p:sp>
        <p:nvSpPr>
          <p:cNvPr id="88"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ADCE4B97-E2F5-40C8-8C4F-D8FE93EA712D}"/>
              </a:ext>
            </a:extLst>
          </p:cNvPr>
          <p:cNvSpPr txBox="1"/>
          <p:nvPr/>
        </p:nvSpPr>
        <p:spPr>
          <a:xfrm>
            <a:off x="10498718" y="408821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Tiempo</a:t>
            </a:r>
          </a:p>
        </p:txBody>
      </p:sp>
      <p:sp>
        <p:nvSpPr>
          <p:cNvPr id="89"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937EF20E-989A-4A01-BF43-AD967F25466A}"/>
              </a:ext>
            </a:extLst>
          </p:cNvPr>
          <p:cNvSpPr txBox="1"/>
          <p:nvPr/>
        </p:nvSpPr>
        <p:spPr>
          <a:xfrm rot="16200000">
            <a:off x="2732386" y="2057225"/>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Buena</a:t>
            </a:r>
          </a:p>
        </p:txBody>
      </p:sp>
      <p:sp>
        <p:nvSpPr>
          <p:cNvPr id="90"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E02BEA56-CEE7-40ED-9122-DA774E14B0F2}"/>
              </a:ext>
            </a:extLst>
          </p:cNvPr>
          <p:cNvSpPr txBox="1"/>
          <p:nvPr/>
        </p:nvSpPr>
        <p:spPr>
          <a:xfrm rot="16200000">
            <a:off x="2752534" y="5748213"/>
            <a:ext cx="1695397" cy="369332"/>
          </a:xfrm>
          <a:prstGeom prst="rect">
            <a:avLst/>
          </a:prstGeom>
          <a:noFill/>
        </p:spPr>
        <p:txBody>
          <a:bodyPr wrap="square" rtlCol="0" anchor="b" anchorCtr="0">
            <a:noAutofit/>
          </a:bodyPr>
          <a:lstStyle/>
          <a:p>
            <a:pPr algn="ctr"/>
            <a:r>
              <a:rPr lang="en-GB" b="1" dirty="0">
                <a:solidFill>
                  <a:schemeClr val="tx2"/>
                </a:solidFill>
                <a:ea typeface="League Spartan" charset="0"/>
                <a:cs typeface="Poppins" pitchFamily="2" charset="77"/>
              </a:rPr>
              <a:t>Bad</a:t>
            </a:r>
          </a:p>
        </p:txBody>
      </p:sp>
      <p:sp>
        <p:nvSpPr>
          <p:cNvPr id="91"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DE0CEEB5-B8B1-4679-8D00-7451A8701724}"/>
              </a:ext>
            </a:extLst>
          </p:cNvPr>
          <p:cNvSpPr txBox="1"/>
          <p:nvPr/>
        </p:nvSpPr>
        <p:spPr>
          <a:xfrm>
            <a:off x="6732310" y="5776880"/>
            <a:ext cx="1695397" cy="369332"/>
          </a:xfrm>
          <a:prstGeom prst="rect">
            <a:avLst/>
          </a:prstGeom>
          <a:noFill/>
        </p:spPr>
        <p:txBody>
          <a:bodyPr wrap="square" rtlCol="0" anchor="b" anchorCtr="0">
            <a:noAutofit/>
          </a:bodyPr>
          <a:lstStyle/>
          <a:p>
            <a:pPr algn="r"/>
            <a:r>
              <a:rPr lang="en-GB" b="1" dirty="0">
                <a:solidFill>
                  <a:srgbClr val="E53292"/>
                </a:solidFill>
                <a:ea typeface="League Spartan" charset="0"/>
                <a:cs typeface="Poppins" pitchFamily="2" charset="77"/>
              </a:rPr>
              <a:t>Esporádicamente</a:t>
            </a:r>
          </a:p>
        </p:txBody>
      </p:sp>
      <p:sp>
        <p:nvSpPr>
          <p:cNvPr id="9" name="Ellipse 8">
            <a:extLst>
              <a:ext uri="{FF2B5EF4-FFF2-40B4-BE49-F238E27FC236}">
                <a16:creationId xmlns="" xmlns:mc="http://schemas.openxmlformats.org/markup-compatibility/2006" xmlns:v="urn:schemas-microsoft-com:vml" xmlns:p14="http://schemas.microsoft.com/office/powerpoint/2010/main" xmlns:a16="http://schemas.microsoft.com/office/drawing/2014/main" id="{FC652B44-B493-45D4-BA08-F17433B2ACBE}"/>
              </a:ext>
            </a:extLst>
          </p:cNvPr>
          <p:cNvSpPr/>
          <p:nvPr/>
        </p:nvSpPr>
        <p:spPr>
          <a:xfrm>
            <a:off x="3756274" y="3334758"/>
            <a:ext cx="4417761" cy="1506914"/>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2CD6140B-1498-490B-A95F-4B2EB193FA7B}"/>
              </a:ext>
            </a:extLst>
          </p:cNvPr>
          <p:cNvSpPr txBox="1"/>
          <p:nvPr/>
        </p:nvSpPr>
        <p:spPr>
          <a:xfrm>
            <a:off x="5117455" y="2977161"/>
            <a:ext cx="1695397" cy="369332"/>
          </a:xfrm>
          <a:prstGeom prst="rect">
            <a:avLst/>
          </a:prstGeom>
          <a:noFill/>
        </p:spPr>
        <p:txBody>
          <a:bodyPr wrap="square" rtlCol="0" anchor="b" anchorCtr="0">
            <a:noAutofit/>
          </a:bodyPr>
          <a:lstStyle/>
          <a:p>
            <a:pPr algn="ctr"/>
            <a:r>
              <a:rPr lang="en-GB" b="1" dirty="0">
                <a:solidFill>
                  <a:schemeClr val="accent1"/>
                </a:solidFill>
                <a:ea typeface="League Spartan" charset="0"/>
                <a:cs typeface="Poppins" pitchFamily="2" charset="77"/>
              </a:rPr>
              <a:t>Crónica</a:t>
            </a:r>
          </a:p>
        </p:txBody>
      </p:sp>
      <p:cxnSp>
        <p:nvCxnSpPr>
          <p:cNvPr id="93" name="Gerader Verbinder 92">
            <a:extLst>
              <a:ext uri="{FF2B5EF4-FFF2-40B4-BE49-F238E27FC236}">
                <a16:creationId xmlns="" xmlns:mc="http://schemas.openxmlformats.org/markup-compatibility/2006" xmlns:v="urn:schemas-microsoft-com:vml" xmlns:p14="http://schemas.microsoft.com/office/powerpoint/2010/main" xmlns:a16="http://schemas.microsoft.com/office/drawing/2014/main" id="{9485A2CD-9B93-4891-93CA-93EC1DD58A1B}"/>
              </a:ext>
            </a:extLst>
          </p:cNvPr>
          <p:cNvCxnSpPr>
            <a:cxnSpLocks/>
          </p:cNvCxnSpPr>
          <p:nvPr/>
        </p:nvCxnSpPr>
        <p:spPr>
          <a:xfrm>
            <a:off x="9088201" y="2500825"/>
            <a:ext cx="2461820" cy="0"/>
          </a:xfrm>
          <a:prstGeom prst="line">
            <a:avLst/>
          </a:prstGeom>
          <a:ln w="508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 xmlns:mc="http://schemas.openxmlformats.org/markup-compatibility/2006" xmlns:v="urn:schemas-microsoft-com:vml" xmlns:p14="http://schemas.microsoft.com/office/powerpoint/2010/main" xmlns:a16="http://schemas.microsoft.com/office/drawing/2014/main" id="{F1760E62-F6F2-41E8-86DE-0E63A8FBDEBC}"/>
              </a:ext>
            </a:extLst>
          </p:cNvPr>
          <p:cNvCxnSpPr>
            <a:cxnSpLocks/>
          </p:cNvCxnSpPr>
          <p:nvPr/>
        </p:nvCxnSpPr>
        <p:spPr>
          <a:xfrm flipV="1">
            <a:off x="9103248" y="2510256"/>
            <a:ext cx="0" cy="1577960"/>
          </a:xfrm>
          <a:prstGeom prst="straightConnector1">
            <a:avLst/>
          </a:prstGeom>
          <a:ln w="476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63">
            <a:extLst>
              <a:ext uri="{FF2B5EF4-FFF2-40B4-BE49-F238E27FC236}">
                <a16:creationId xmlns="" xmlns:mc="http://schemas.openxmlformats.org/markup-compatibility/2006" xmlns:v="urn:schemas-microsoft-com:vml" xmlns:p14="http://schemas.microsoft.com/office/powerpoint/2010/main" xmlns:a16="http://schemas.microsoft.com/office/drawing/2014/main" id="{7D48AC63-0123-4074-B9A5-D90DE0C1B8B9}"/>
              </a:ext>
            </a:extLst>
          </p:cNvPr>
          <p:cNvSpPr txBox="1"/>
          <p:nvPr/>
        </p:nvSpPr>
        <p:spPr>
          <a:xfrm>
            <a:off x="7381056" y="3053456"/>
            <a:ext cx="1695397" cy="369332"/>
          </a:xfrm>
          <a:prstGeom prst="rect">
            <a:avLst/>
          </a:prstGeom>
          <a:noFill/>
        </p:spPr>
        <p:txBody>
          <a:bodyPr wrap="square" rtlCol="0" anchor="b" anchorCtr="0">
            <a:noAutofit/>
          </a:bodyPr>
          <a:lstStyle/>
          <a:p>
            <a:pPr algn="r"/>
            <a:r>
              <a:rPr lang="en-GB" b="1" dirty="0">
                <a:solidFill>
                  <a:schemeClr val="accent6"/>
                </a:solidFill>
                <a:ea typeface="League Spartan" charset="0"/>
                <a:cs typeface="Poppins" pitchFamily="2" charset="77"/>
              </a:rPr>
              <a:t>Ganar</a:t>
            </a:r>
          </a:p>
        </p:txBody>
      </p:sp>
      <p:sp>
        <p:nvSpPr>
          <p:cNvPr id="95" name="Subtitle 2">
            <a:extLst>
              <a:ext uri="{FF2B5EF4-FFF2-40B4-BE49-F238E27FC236}">
                <a16:creationId xmlns="" xmlns:mc="http://schemas.openxmlformats.org/markup-compatibility/2006" xmlns:v="urn:schemas-microsoft-com:vml" xmlns:p14="http://schemas.microsoft.com/office/powerpoint/2010/main" xmlns:a16="http://schemas.microsoft.com/office/drawing/2014/main" id="{80CD9C37-64A6-4D5D-8180-A277C0BF7767}"/>
              </a:ext>
            </a:extLst>
          </p:cNvPr>
          <p:cNvSpPr txBox="1">
            <a:spLocks/>
          </p:cNvSpPr>
          <p:nvPr/>
        </p:nvSpPr>
        <p:spPr>
          <a:xfrm>
            <a:off x="229957" y="1715618"/>
            <a:ext cx="3317760" cy="5545413"/>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b="1" dirty="0">
                <a:solidFill>
                  <a:srgbClr val="44546A"/>
                </a:solidFill>
                <a:latin typeface="+mj-lt"/>
                <a:ea typeface="Open Sans Light" panose="020B0306030504020204" pitchFamily="34" charset="0"/>
                <a:cs typeface="Open Sans Light" panose="020B0306030504020204" pitchFamily="34" charset="0"/>
              </a:rPr>
              <a:t>Problemas esporádicos</a:t>
            </a:r>
          </a:p>
          <a:p>
            <a:pPr marL="88900" indent="-88900" algn="l">
              <a:lnSpc>
                <a:spcPct val="100000"/>
              </a:lnSpc>
              <a:spcBef>
                <a:spcPts val="600"/>
              </a:spcBef>
              <a:buFont typeface="Arial" panose="020B0604020202020204" pitchFamily="34" charset="0"/>
              <a:buChar char="•"/>
            </a:pPr>
            <a:r>
              <a:rPr lang="en-GB" sz="1800" dirty="0">
                <a:solidFill>
                  <a:srgbClr val="44546A"/>
                </a:solidFill>
                <a:latin typeface="+mj-lt"/>
                <a:ea typeface="Open Sans Light" panose="020B0306030504020204" pitchFamily="34" charset="0"/>
                <a:cs typeface="Open Sans Light" panose="020B0306030504020204" pitchFamily="34" charset="0"/>
              </a:rPr>
              <a:t>Un "pico" de rendimiento</a:t>
            </a:r>
          </a:p>
          <a:p>
            <a:pPr marL="88900" indent="-88900" algn="l">
              <a:lnSpc>
                <a:spcPct val="100000"/>
              </a:lnSpc>
              <a:spcBef>
                <a:spcPts val="600"/>
              </a:spcBef>
              <a:buFont typeface="Arial" panose="020B0604020202020204" pitchFamily="34" charset="0"/>
              <a:buChar char="•"/>
            </a:pPr>
            <a:r>
              <a:rPr lang="en-GB" sz="1800" dirty="0">
                <a:solidFill>
                  <a:srgbClr val="44546A"/>
                </a:solidFill>
                <a:latin typeface="+mj-lt"/>
                <a:ea typeface="Open Sans Light" panose="020B0306030504020204" pitchFamily="34" charset="0"/>
                <a:cs typeface="Open Sans Light" panose="020B0306030504020204" pitchFamily="34" charset="0"/>
              </a:rPr>
              <a:t>La "alarma" suele sonar</a:t>
            </a:r>
          </a:p>
          <a:p>
            <a:pPr algn="l">
              <a:lnSpc>
                <a:spcPct val="100000"/>
              </a:lnSpc>
              <a:spcBef>
                <a:spcPts val="600"/>
              </a:spcBef>
            </a:pPr>
            <a:endParaRPr lang="en-GB" sz="6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endParaRPr>
          </a:p>
          <a:p>
            <a:pPr algn="l">
              <a:lnSpc>
                <a:spcPct val="100000"/>
              </a:lnSpc>
              <a:spcBef>
                <a:spcPts val="600"/>
              </a:spcBef>
            </a:pPr>
            <a:r>
              <a:rPr lang="en-GB" sz="18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Solución de problemas utilizada cuando se produce un problema esporádico (una desviación del nivel normal)</a:t>
            </a:r>
          </a:p>
          <a:p>
            <a:pPr algn="l">
              <a:lnSpc>
                <a:spcPct val="100000"/>
              </a:lnSpc>
              <a:spcBef>
                <a:spcPts val="600"/>
              </a:spcBef>
              <a:buFont typeface="Arial" panose="020B0604020202020204" pitchFamily="34" charset="0"/>
              <a:buChar char="•"/>
            </a:pPr>
            <a:r>
              <a:rPr lang="en-GB" sz="18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Con el objetivo de restablecer el statu quo</a:t>
            </a:r>
          </a:p>
          <a:p>
            <a:pPr algn="l">
              <a:lnSpc>
                <a:spcPct val="100000"/>
              </a:lnSpc>
              <a:spcBef>
                <a:spcPts val="600"/>
              </a:spcBef>
              <a:buFont typeface="Arial" panose="020B0604020202020204" pitchFamily="34" charset="0"/>
              <a:buChar char="•"/>
            </a:pPr>
            <a:r>
              <a:rPr lang="en-GB" sz="18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Puede incluir soluciones provisionales (temporales)</a:t>
            </a:r>
          </a:p>
          <a:p>
            <a:pPr algn="l">
              <a:lnSpc>
                <a:spcPct val="100000"/>
              </a:lnSpc>
              <a:spcBef>
                <a:spcPts val="600"/>
              </a:spcBef>
              <a:buFont typeface="Arial" panose="020B0604020202020204" pitchFamily="34" charset="0"/>
              <a:buChar char="•"/>
            </a:pPr>
            <a:r>
              <a:rPr lang="en-GB" sz="18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Acción correctiva: eliminar la causa del problema</a:t>
            </a:r>
          </a:p>
          <a:p>
            <a:pPr algn="l">
              <a:lnSpc>
                <a:spcPct val="100000"/>
              </a:lnSpc>
              <a:spcBef>
                <a:spcPts val="600"/>
              </a:spcBef>
              <a:buFont typeface="Arial" panose="020B0604020202020204" pitchFamily="34" charset="0"/>
              <a:buChar char="•"/>
            </a:pPr>
            <a:r>
              <a:rPr lang="en-GB" sz="18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Eliminar el cambio que produjo la desviación o el nuevo cambio para compensar la desviación</a:t>
            </a:r>
          </a:p>
          <a:p>
            <a:pPr algn="l">
              <a:lnSpc>
                <a:spcPct val="100000"/>
              </a:lnSpc>
              <a:spcBef>
                <a:spcPts val="600"/>
              </a:spcBef>
              <a:buFont typeface="Arial" panose="020B0604020202020204" pitchFamily="34" charset="0"/>
              <a:buChar char="•"/>
            </a:pPr>
            <a:r>
              <a:rPr lang="en-GB" sz="18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Lucha contra el fuego: centrarse en el control</a:t>
            </a:r>
            <a:endParaRPr lang="en-GB" sz="18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700" dirty="0">
              <a:solidFill>
                <a:schemeClr val="tx1"/>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136596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 xmlns:mc="http://schemas.openxmlformats.org/markup-compatibility/2006" xmlns:v="urn:schemas-microsoft-com:vml" xmlns:p14="http://schemas.microsoft.com/office/powerpoint/2010/main" xmlns:a16="http://schemas.microsoft.com/office/drawing/2014/main"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147"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 xmlns:v="urn:schemas-microsoft-com:vml" xmlns:p14="http://schemas.microsoft.com/office/powerpoint/2010/main" xmlns:a16="http://schemas.microsoft.com/office/drawing/2014/main"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 xmlns:mc="http://schemas.openxmlformats.org/markup-compatibility/2006" xmlns:v="urn:schemas-microsoft-com:vml" xmlns:p14="http://schemas.microsoft.com/office/powerpoint/2010/main" xmlns:a16="http://schemas.microsoft.com/office/drawing/2014/main" id="{38B4E260-12F3-4A00-968A-9E9720209DA1}"/>
              </a:ext>
            </a:extLst>
          </p:cNvPr>
          <p:cNvSpPr>
            <a:spLocks noGrp="1"/>
          </p:cNvSpPr>
          <p:nvPr>
            <p:ph type="body" sz="quarter" idx="13"/>
          </p:nvPr>
        </p:nvSpPr>
        <p:spPr>
          <a:xfrm>
            <a:off x="1219200" y="359229"/>
            <a:ext cx="10349871" cy="1211427"/>
          </a:xfrm>
        </p:spPr>
        <p:txBody>
          <a:bodyPr>
            <a:normAutofit lnSpcReduction="10000"/>
          </a:bodyPr>
          <a:lstStyle/>
          <a:p>
            <a:pPr algn="l">
              <a:lnSpc>
                <a:spcPct val="100000"/>
              </a:lnSpc>
              <a:spcBef>
                <a:spcPts val="600"/>
              </a:spcBef>
            </a:pPr>
            <a:r>
              <a:rPr lang="en-GB" sz="36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Reconocer los </a:t>
            </a:r>
            <a:r>
              <a:rPr lang="en-GB"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problemas </a:t>
            </a:r>
            <a:r>
              <a:rPr lang="en-GB" sz="36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crónicos </a:t>
            </a:r>
          </a:p>
          <a:p>
            <a:pPr algn="l">
              <a:lnSpc>
                <a:spcPct val="100000"/>
              </a:lnSpc>
              <a:spcBef>
                <a:spcPts val="600"/>
              </a:spcBef>
            </a:pPr>
            <a:r>
              <a:rPr lang="en-GB" sz="36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Mejora en lugar de extinción de incendios</a:t>
            </a:r>
            <a:endParaRPr lang="en-GB" sz="3600" b="1" dirty="0">
              <a:solidFill>
                <a:srgbClr val="44546A"/>
              </a:solidFill>
              <a:latin typeface="+mj-lt"/>
              <a:ea typeface="Open Sans Light" panose="020B0306030504020204" pitchFamily="34" charset="0"/>
              <a:cs typeface="Open Sans Light" panose="020B0306030504020204" pitchFamily="34" charset="0"/>
            </a:endParaRPr>
          </a:p>
        </p:txBody>
      </p:sp>
      <p:sp>
        <p:nvSpPr>
          <p:cNvPr id="95" name="Subtitle 2">
            <a:extLst>
              <a:ext uri="{FF2B5EF4-FFF2-40B4-BE49-F238E27FC236}">
                <a16:creationId xmlns="" xmlns:mc="http://schemas.openxmlformats.org/markup-compatibility/2006" xmlns:v="urn:schemas-microsoft-com:vml" xmlns:p14="http://schemas.microsoft.com/office/powerpoint/2010/main" xmlns:a16="http://schemas.microsoft.com/office/drawing/2014/main" id="{80CD9C37-64A6-4D5D-8180-A277C0BF7767}"/>
              </a:ext>
            </a:extLst>
          </p:cNvPr>
          <p:cNvSpPr txBox="1">
            <a:spLocks/>
          </p:cNvSpPr>
          <p:nvPr/>
        </p:nvSpPr>
        <p:spPr>
          <a:xfrm>
            <a:off x="323153" y="2146921"/>
            <a:ext cx="3131072" cy="4791360"/>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La lucha contra los incendios es un círculo vicioso. Como no se dispone de los recursos necesarios para atajar la raíz de los problemas, no se consiguen mejoras duraderas. </a:t>
            </a:r>
          </a:p>
          <a:p>
            <a:pPr algn="l">
              <a:lnSpc>
                <a:spcPct val="100000"/>
              </a:lnSpc>
              <a:spcBef>
                <a:spcPts val="600"/>
              </a:spcBef>
            </a:pPr>
            <a:endParaRPr lang="en-GB" sz="22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endParaRPr>
          </a:p>
          <a:p>
            <a:pPr algn="l">
              <a:lnSpc>
                <a:spcPct val="100000"/>
              </a:lnSpc>
              <a:spcBef>
                <a:spcPts val="600"/>
              </a:spcBef>
            </a:pPr>
            <a:r>
              <a:rPr lang="en-GB" sz="22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El control te ayuda a salir del modo de extinción de incendios. </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34" name="Rounded Rectangle 60">
            <a:extLst>
              <a:ext uri="{FF2B5EF4-FFF2-40B4-BE49-F238E27FC236}">
                <a16:creationId xmlns="" xmlns:mc="http://schemas.openxmlformats.org/markup-compatibility/2006" xmlns:v="urn:schemas-microsoft-com:vml" xmlns:p14="http://schemas.microsoft.com/office/powerpoint/2010/main" xmlns:a16="http://schemas.microsoft.com/office/drawing/2014/main" id="{35A979CC-BA49-4FA9-8E59-A9899F87A64A}"/>
              </a:ext>
            </a:extLst>
          </p:cNvPr>
          <p:cNvSpPr/>
          <p:nvPr/>
        </p:nvSpPr>
        <p:spPr>
          <a:xfrm>
            <a:off x="5830454" y="3249116"/>
            <a:ext cx="1808891"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5" name="Rounded Rectangle 63">
            <a:extLst>
              <a:ext uri="{FF2B5EF4-FFF2-40B4-BE49-F238E27FC236}">
                <a16:creationId xmlns="" xmlns:mc="http://schemas.openxmlformats.org/markup-compatibility/2006" xmlns:v="urn:schemas-microsoft-com:vml" xmlns:p14="http://schemas.microsoft.com/office/powerpoint/2010/main" xmlns:a16="http://schemas.microsoft.com/office/drawing/2014/main" id="{F0A5623F-BDBB-4FEF-BCC4-3A2CDC87E953}"/>
              </a:ext>
            </a:extLst>
          </p:cNvPr>
          <p:cNvSpPr/>
          <p:nvPr/>
        </p:nvSpPr>
        <p:spPr>
          <a:xfrm rot="18893649">
            <a:off x="6621847" y="3488506"/>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6" name="Rounded Rectangle 62">
            <a:extLst>
              <a:ext uri="{FF2B5EF4-FFF2-40B4-BE49-F238E27FC236}">
                <a16:creationId xmlns="" xmlns:mc="http://schemas.openxmlformats.org/markup-compatibility/2006" xmlns:v="urn:schemas-microsoft-com:vml" xmlns:p14="http://schemas.microsoft.com/office/powerpoint/2010/main" xmlns:a16="http://schemas.microsoft.com/office/drawing/2014/main" id="{B20B2DAA-21A9-43C7-BF58-20EF0F25A49A}"/>
              </a:ext>
            </a:extLst>
          </p:cNvPr>
          <p:cNvSpPr/>
          <p:nvPr/>
        </p:nvSpPr>
        <p:spPr>
          <a:xfrm rot="2717866">
            <a:off x="6622644" y="3006170"/>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7" name="Rounded Rectangle 74">
            <a:extLst>
              <a:ext uri="{FF2B5EF4-FFF2-40B4-BE49-F238E27FC236}">
                <a16:creationId xmlns="" xmlns:mc="http://schemas.openxmlformats.org/markup-compatibility/2006" xmlns:v="urn:schemas-microsoft-com:vml" xmlns:p14="http://schemas.microsoft.com/office/powerpoint/2010/main" xmlns:a16="http://schemas.microsoft.com/office/drawing/2014/main" id="{28F18397-BD97-4A44-8E30-54595CBBCA5A}"/>
              </a:ext>
            </a:extLst>
          </p:cNvPr>
          <p:cNvSpPr/>
          <p:nvPr/>
        </p:nvSpPr>
        <p:spPr>
          <a:xfrm rot="10800000">
            <a:off x="7312396" y="4106353"/>
            <a:ext cx="1808891" cy="456997"/>
          </a:xfrm>
          <a:prstGeom prst="roundRect">
            <a:avLst>
              <a:gd name="adj" fmla="val 50000"/>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8" name="Rounded Rectangle 75">
            <a:extLst>
              <a:ext uri="{FF2B5EF4-FFF2-40B4-BE49-F238E27FC236}">
                <a16:creationId xmlns="" xmlns:mc="http://schemas.openxmlformats.org/markup-compatibility/2006" xmlns:v="urn:schemas-microsoft-com:vml" xmlns:p14="http://schemas.microsoft.com/office/powerpoint/2010/main" xmlns:a16="http://schemas.microsoft.com/office/drawing/2014/main" id="{F8791D88-7E03-47A4-9AF6-145BAAF6C07F}"/>
              </a:ext>
            </a:extLst>
          </p:cNvPr>
          <p:cNvSpPr/>
          <p:nvPr/>
        </p:nvSpPr>
        <p:spPr>
          <a:xfrm rot="8093649">
            <a:off x="7205410" y="3866963"/>
            <a:ext cx="1124482" cy="456997"/>
          </a:xfrm>
          <a:prstGeom prst="roundRect">
            <a:avLst>
              <a:gd name="adj" fmla="val 50000"/>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9" name="Rounded Rectangle 76">
            <a:extLst>
              <a:ext uri="{FF2B5EF4-FFF2-40B4-BE49-F238E27FC236}">
                <a16:creationId xmlns="" xmlns:mc="http://schemas.openxmlformats.org/markup-compatibility/2006" xmlns:v="urn:schemas-microsoft-com:vml" xmlns:p14="http://schemas.microsoft.com/office/powerpoint/2010/main" xmlns:a16="http://schemas.microsoft.com/office/drawing/2014/main" id="{B68C1D18-7559-4D21-B27D-AE77674F1A3C}"/>
              </a:ext>
            </a:extLst>
          </p:cNvPr>
          <p:cNvSpPr/>
          <p:nvPr/>
        </p:nvSpPr>
        <p:spPr>
          <a:xfrm rot="13517866">
            <a:off x="7204613" y="4349298"/>
            <a:ext cx="1124482" cy="456997"/>
          </a:xfrm>
          <a:prstGeom prst="roundRect">
            <a:avLst>
              <a:gd name="adj" fmla="val 50000"/>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0" name="TextBox 99">
            <a:extLst>
              <a:ext uri="{FF2B5EF4-FFF2-40B4-BE49-F238E27FC236}">
                <a16:creationId xmlns="" xmlns:mc="http://schemas.openxmlformats.org/markup-compatibility/2006" xmlns:v="urn:schemas-microsoft-com:vml" xmlns:p14="http://schemas.microsoft.com/office/powerpoint/2010/main" xmlns:a16="http://schemas.microsoft.com/office/drawing/2014/main" id="{6F9CE409-2FDE-43AB-B348-C371CBDACEBB}"/>
              </a:ext>
            </a:extLst>
          </p:cNvPr>
          <p:cNvSpPr txBox="1"/>
          <p:nvPr/>
        </p:nvSpPr>
        <p:spPr>
          <a:xfrm>
            <a:off x="3538236" y="2000225"/>
            <a:ext cx="2020105" cy="461665"/>
          </a:xfrm>
          <a:prstGeom prst="rect">
            <a:avLst/>
          </a:prstGeom>
          <a:noFill/>
        </p:spPr>
        <p:txBody>
          <a:bodyPr wrap="none" rtlCol="0" anchor="ctr" anchorCtr="0">
            <a:spAutoFit/>
          </a:bodyPr>
          <a:lstStyle/>
          <a:p>
            <a:r>
              <a:rPr lang="en-GB" sz="2400" b="1" spc="113" dirty="0">
                <a:solidFill>
                  <a:srgbClr val="E64D92"/>
                </a:solidFill>
                <a:latin typeface="+mj-lt"/>
                <a:ea typeface="League Spartan" charset="0"/>
                <a:cs typeface="Poppins" pitchFamily="2" charset="77"/>
              </a:rPr>
              <a:t>Mejora</a:t>
            </a:r>
          </a:p>
        </p:txBody>
      </p:sp>
      <p:sp>
        <p:nvSpPr>
          <p:cNvPr id="41" name="Subtitle 2">
            <a:extLst>
              <a:ext uri="{FF2B5EF4-FFF2-40B4-BE49-F238E27FC236}">
                <a16:creationId xmlns="" xmlns:mc="http://schemas.openxmlformats.org/markup-compatibility/2006" xmlns:v="urn:schemas-microsoft-com:vml" xmlns:p14="http://schemas.microsoft.com/office/powerpoint/2010/main" xmlns:a16="http://schemas.microsoft.com/office/drawing/2014/main" id="{0F1BD721-9D72-4F81-B6B6-7D644E7E89EB}"/>
              </a:ext>
            </a:extLst>
          </p:cNvPr>
          <p:cNvSpPr txBox="1">
            <a:spLocks/>
          </p:cNvSpPr>
          <p:nvPr/>
        </p:nvSpPr>
        <p:spPr>
          <a:xfrm>
            <a:off x="3341914" y="2461890"/>
            <a:ext cx="2223106" cy="405885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Prevención de incendios</a:t>
            </a:r>
          </a:p>
          <a:p>
            <a:pPr marL="285750" indent="-2857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Centrado en alcanzar un nuevo nivel de rendimiento que sea superior a cualquier nivel preciado.</a:t>
            </a:r>
          </a:p>
          <a:p>
            <a:pPr marL="285750" indent="-2857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Logrado a través de un avance</a:t>
            </a:r>
          </a:p>
          <a:p>
            <a:pPr marL="285750" indent="-2857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Mejora el nivel de rendimiento crónico</a:t>
            </a:r>
          </a:p>
        </p:txBody>
      </p:sp>
      <p:sp>
        <p:nvSpPr>
          <p:cNvPr id="42" name="TextBox 101">
            <a:extLst>
              <a:ext uri="{FF2B5EF4-FFF2-40B4-BE49-F238E27FC236}">
                <a16:creationId xmlns="" xmlns:mc="http://schemas.openxmlformats.org/markup-compatibility/2006" xmlns:v="urn:schemas-microsoft-com:vml" xmlns:p14="http://schemas.microsoft.com/office/powerpoint/2010/main" xmlns:a16="http://schemas.microsoft.com/office/drawing/2014/main" id="{A12754AD-1F56-46AC-9E42-09C51C7A22C6}"/>
              </a:ext>
            </a:extLst>
          </p:cNvPr>
          <p:cNvSpPr txBox="1"/>
          <p:nvPr/>
        </p:nvSpPr>
        <p:spPr>
          <a:xfrm>
            <a:off x="9242211" y="2000224"/>
            <a:ext cx="1750672" cy="461665"/>
          </a:xfrm>
          <a:prstGeom prst="rect">
            <a:avLst/>
          </a:prstGeom>
          <a:noFill/>
        </p:spPr>
        <p:txBody>
          <a:bodyPr wrap="none" rtlCol="0" anchor="ctr" anchorCtr="0">
            <a:spAutoFit/>
          </a:bodyPr>
          <a:lstStyle/>
          <a:p>
            <a:r>
              <a:rPr lang="en-GB" sz="2400" b="1" spc="113" dirty="0">
                <a:solidFill>
                  <a:srgbClr val="E64D92"/>
                </a:solidFill>
                <a:latin typeface="+mj-lt"/>
                <a:ea typeface="League Spartan" charset="0"/>
                <a:cs typeface="Poppins" pitchFamily="2" charset="77"/>
              </a:rPr>
              <a:t>Lucha contra el fuego</a:t>
            </a:r>
          </a:p>
        </p:txBody>
      </p:sp>
      <p:sp>
        <p:nvSpPr>
          <p:cNvPr id="43" name="Subtitle 2">
            <a:extLst>
              <a:ext uri="{FF2B5EF4-FFF2-40B4-BE49-F238E27FC236}">
                <a16:creationId xmlns="" xmlns:mc="http://schemas.openxmlformats.org/markup-compatibility/2006" xmlns:v="urn:schemas-microsoft-com:vml" xmlns:p14="http://schemas.microsoft.com/office/powerpoint/2010/main" xmlns:a16="http://schemas.microsoft.com/office/drawing/2014/main" id="{41AB9F4E-0A5F-4721-8F0D-ADEE02032F51}"/>
              </a:ext>
            </a:extLst>
          </p:cNvPr>
          <p:cNvSpPr txBox="1">
            <a:spLocks/>
          </p:cNvSpPr>
          <p:nvPr/>
        </p:nvSpPr>
        <p:spPr>
          <a:xfrm>
            <a:off x="9386719" y="2525407"/>
            <a:ext cx="2026784" cy="253843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Realizado con una </a:t>
            </a:r>
            <a:r>
              <a:rPr lang="en-GB" sz="1900" b="1" dirty="0">
                <a:solidFill>
                  <a:srgbClr val="44546A"/>
                </a:solidFill>
                <a:latin typeface="+mj-lt"/>
                <a:ea typeface="Lato Light" panose="020F0502020204030203" pitchFamily="34" charset="0"/>
                <a:cs typeface="Mukta ExtraLight" panose="020B0000000000000000" pitchFamily="34" charset="77"/>
              </a:rPr>
              <a:t>acción correctiva </a:t>
            </a:r>
            <a:r>
              <a:rPr lang="en-GB" sz="1900" dirty="0">
                <a:solidFill>
                  <a:srgbClr val="44546A"/>
                </a:solidFill>
                <a:latin typeface="+mj-lt"/>
                <a:ea typeface="Lato Light" panose="020F0502020204030203" pitchFamily="34" charset="0"/>
                <a:cs typeface="Mukta ExtraLight" panose="020B0000000000000000" pitchFamily="34" charset="77"/>
              </a:rPr>
              <a:t>para apagar un incendio.</a:t>
            </a:r>
          </a:p>
          <a:p>
            <a:pPr marL="171450" indent="-1714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Mejora el nivel de rendimiento esporádico.</a:t>
            </a:r>
          </a:p>
          <a:p>
            <a:pPr marL="171450" indent="-1714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Solución de problemas</a:t>
            </a:r>
          </a:p>
        </p:txBody>
      </p:sp>
    </p:spTree>
    <p:extLst>
      <p:ext uri="{BB962C8B-B14F-4D97-AF65-F5344CB8AC3E}">
        <p14:creationId xmlns:p14="http://schemas.microsoft.com/office/powerpoint/2010/main" val="145590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Hi2z1j_lp3W0FATZk_zO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nhqDXTlQRqumi_TOvZvMk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Hc01vIc0H6u9ZhnIvZqv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0ecx7SCeQbM6cOlSBrz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MGEnz5U6PDN_JmzWWFOaD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9zPjdhcVClCjYcQx4qmCY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9NaV3sC5hjbA_UKOc04qS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vfDanExT4nDTJzwv5oLF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9z0BfYDViNNVROxaZMCXk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Ipb85q8CYITlH8jNymYX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XTS1BJ4uk4q9LZYiknRJR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1nTYJM.v9lik0_Dl7BX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QH.kGax3fTvp0fPgC5GYr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9mfG4a8PTqVE.23dkXJ57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TjFlTQ3lhHiyXNbMlcc7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Fc4fdgmRGKqFLcHB_ret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PJhJlHNA2DtUD4ICtot2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hmmCYC_kh2kPJUofW2F.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rLwoNkZVO5WoSDCvK9F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2AABU.8E3yhtNAl_zbpw6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bo0aZlV4SoXjZSjAjdfrf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XaUtlVGzWdQpuIaQcYyfa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2QuV4OznqsjHxU8BZBF4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2s6KM3.uWsxuv5FdZN382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EwUjiU8SWH2WfjFqpt1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U0oXemrt4gbALyGy1UEs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Tyk3i9siAEEMVDUNqm7S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2pxUAqQefnX.6ICz6KCd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6D8SqCLfZQt51pE1NpqC0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qYrqh5oT9_gPxuNcLdfO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II4_gSg1HaMP_1clBlxQ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qArqBHU6z4_Ck1z.LZOLX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bo0aZlV4SoXjZSjAjdfrf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XaUtlVGzWdQpuIaQcYyfa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xhmmCYC_kh2kPJUofW2F.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ir2fGAGgbu921ZLoxuRG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pHi2z1j_lp3W0FATZk_zO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1267</TotalTime>
  <Words>12060</Words>
  <Application>Microsoft Office PowerPoint</Application>
  <PresentationFormat>Custom</PresentationFormat>
  <Paragraphs>998</Paragraphs>
  <Slides>71</Slides>
  <Notes>71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keywords>, docId:A4E6B45DB32F6E854727E46287064ECF</cp:keywords>
  <cp:lastModifiedBy>Carol Daniels</cp:lastModifiedBy>
  <cp:revision>63</cp:revision>
  <cp:lastPrinted>2021-03-14T18:16:47Z</cp:lastPrinted>
  <dcterms:created xsi:type="dcterms:W3CDTF">2020-11-22T23:31:15Z</dcterms:created>
  <dcterms:modified xsi:type="dcterms:W3CDTF">2022-04-21T15:03:40Z</dcterms:modified>
</cp:coreProperties>
</file>