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tags/tag1.xml" ContentType="application/vnd.openxmlformats-officedocument.presentationml.tags+xml"/>
  <Override PartName="/ppt/tags/tag2.xml" ContentType="application/vnd.openxmlformats-officedocument.presentationml.tags+xml"/>
  <Override PartName="/ppt/notesSlides/notesSlide1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1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317" r:id="rId2"/>
    <p:sldId id="3322" r:id="rId3"/>
    <p:sldId id="4519" r:id="rId4"/>
    <p:sldId id="3355" r:id="rId5"/>
    <p:sldId id="3336" r:id="rId6"/>
    <p:sldId id="3356" r:id="rId7"/>
    <p:sldId id="4520" r:id="rId8"/>
    <p:sldId id="3357" r:id="rId9"/>
    <p:sldId id="4521" r:id="rId10"/>
    <p:sldId id="4523" r:id="rId11"/>
    <p:sldId id="4524" r:id="rId12"/>
    <p:sldId id="3353" r:id="rId13"/>
    <p:sldId id="4525" r:id="rId14"/>
    <p:sldId id="4529" r:id="rId15"/>
    <p:sldId id="4526" r:id="rId16"/>
    <p:sldId id="4522" r:id="rId17"/>
    <p:sldId id="4508" r:id="rId18"/>
    <p:sldId id="3338" r:id="rId19"/>
    <p:sldId id="3337" r:id="rId20"/>
    <p:sldId id="4527" r:id="rId21"/>
    <p:sldId id="3339" r:id="rId22"/>
    <p:sldId id="4528" r:id="rId23"/>
    <p:sldId id="3341" r:id="rId24"/>
    <p:sldId id="656" r:id="rId25"/>
    <p:sldId id="3416" r:id="rId26"/>
    <p:sldId id="4453" r:id="rId27"/>
    <p:sldId id="4454" r:id="rId28"/>
    <p:sldId id="4530" r:id="rId29"/>
    <p:sldId id="3308" r:id="rId30"/>
    <p:sldId id="3325" r:id="rId31"/>
    <p:sldId id="4509" r:id="rId32"/>
    <p:sldId id="4510" r:id="rId33"/>
    <p:sldId id="4511" r:id="rId34"/>
    <p:sldId id="4512" r:id="rId35"/>
    <p:sldId id="4513" r:id="rId36"/>
    <p:sldId id="4514" r:id="rId37"/>
    <p:sldId id="4515" r:id="rId38"/>
    <p:sldId id="4516" r:id="rId39"/>
    <p:sldId id="4518" r:id="rId40"/>
    <p:sldId id="309" r:id="rId41"/>
  </p:sldIdLst>
  <p:sldSz cx="12192000" cy="6858000"/>
  <p:notesSz cx="9929813" cy="6797675"/>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5473"/>
    <a:srgbClr val="EC2179"/>
    <a:srgbClr val="E53292"/>
    <a:srgbClr val="E64D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602" autoAdjust="0"/>
    <p:restoredTop sz="94721"/>
  </p:normalViewPr>
  <p:slideViewPr>
    <p:cSldViewPr snapToGrid="0" snapToObjects="1">
      <p:cViewPr>
        <p:scale>
          <a:sx n="66" d="100"/>
          <a:sy n="66" d="100"/>
        </p:scale>
        <p:origin x="-402" y="7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dirty="0"/>
              <a:t>Número</a:t>
            </a:r>
            <a:r>
              <a:rPr lang="en-US" sz="1800" b="1" baseline="0" dirty="0"/>
              <a:t> de insolvencias en Alemania en 2016 por tamaño de empresa</a:t>
            </a:r>
            <a:endParaRPr lang="en-US" sz="1800" b="1" dirty="0"/>
          </a:p>
        </c:rich>
      </c:tx>
      <c:overlay val="0"/>
      <c:spPr>
        <a:noFill/>
        <a:ln>
          <a:noFill/>
        </a:ln>
        <a:effectLst/>
      </c:spPr>
    </c:title>
    <c:autoTitleDeleted val="0"/>
    <c:plotArea>
      <c:layout/>
      <c:barChart>
        <c:barDir val="col"/>
        <c:grouping val="clustered"/>
        <c:varyColors val="0"/>
        <c:ser>
          <c:idx val="0"/>
          <c:order val="0"/>
          <c:tx>
            <c:strRef>
              <c:f>Tabla1!$B$1</c:f>
              <c:strCache>
                <c:ptCount val="1"/>
                <c:pt idx="0">
                  <c:v>Volumen de negocio en millones de euros</c:v>
                </c:pt>
              </c:strCache>
            </c:strRef>
          </c:tx>
          <c:spPr>
            <a:solidFill>
              <a:srgbClr val="E53292"/>
            </a:solidFill>
            <a:ln>
              <a:noFill/>
            </a:ln>
            <a:effectLst/>
          </c:spPr>
          <c:invertIfNegative val="0"/>
          <c:cat>
            <c:strRef>
              <c:f>Tabla1!$A$2:$A$8</c:f>
              <c:strCache>
                <c:ptCount val="7"/>
                <c:pt idx="0">
                  <c:v>hasta 0,1</c:v>
                </c:pt>
                <c:pt idx="1">
                  <c:v>&gt; 0,1 - 0,25</c:v>
                </c:pt>
                <c:pt idx="2">
                  <c:v>&gt; 0,25 - 0,5</c:v>
                </c:pt>
                <c:pt idx="3">
                  <c:v>&gt; 0,5 - 5</c:v>
                </c:pt>
                <c:pt idx="4">
                  <c:v>&gt; 5,0 - 25,0</c:v>
                </c:pt>
                <c:pt idx="5">
                  <c:v>&gt; 25,0 - 50,0</c:v>
                </c:pt>
                <c:pt idx="6">
                  <c:v>&gt; 50</c:v>
                </c:pt>
              </c:strCache>
            </c:strRef>
          </c:cat>
          <c:val>
            <c:numRef>
              <c:f>Tabla1! $B$2:$B$8</c:f>
              <c:numCache>
                <c:formatCode>General</c:formatCode>
                <c:ptCount val="7"/>
                <c:pt idx="0">
                  <c:v>5880</c:v>
                </c:pt>
                <c:pt idx="1">
                  <c:v>4730</c:v>
                </c:pt>
                <c:pt idx="2">
                  <c:v>3680</c:v>
                </c:pt>
                <c:pt idx="3">
                  <c:v>6350</c:v>
                </c:pt>
                <c:pt idx="4">
                  <c:v>890</c:v>
                </c:pt>
                <c:pt idx="5">
                  <c:v>110</c:v>
                </c:pt>
                <c:pt idx="6">
                  <c:v>60</c:v>
                </c:pt>
              </c:numCache>
            </c:numRef>
          </c:val>
          <c:extLst xmlns:c16r2="http://schemas.microsoft.com/office/drawing/2015/06/chart">
            <c:ext xmlns:c16="http://schemas.microsoft.com/office/drawing/2014/chart" uri="{C3380CC4-5D6E-409C-BE32-E72D297353CC}">
              <c16:uniqueId val="{00000000-1B8B-49BA-B6AC-299F11451F5A}"/>
            </c:ext>
          </c:extLst>
        </c:ser>
        <c:dLbls>
          <c:showLegendKey val="0"/>
          <c:showVal val="0"/>
          <c:showCatName val="0"/>
          <c:showSerName val="0"/>
          <c:showPercent val="0"/>
          <c:showBubbleSize val="0"/>
        </c:dLbls>
        <c:gapWidth val="219"/>
        <c:overlap val="-27"/>
        <c:axId val="147165184"/>
        <c:axId val="147166720"/>
      </c:barChart>
      <c:catAx>
        <c:axId val="147165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166720"/>
        <c:crosses val="autoZero"/>
        <c:auto val="1"/>
        <c:lblAlgn val="ctr"/>
        <c:lblOffset val="100"/>
        <c:noMultiLvlLbl val="0"/>
      </c:catAx>
      <c:valAx>
        <c:axId val="147166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165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Número</a:t>
            </a:r>
            <a:r>
              <a:rPr lang="en-US" sz="1800" baseline="0" dirty="0"/>
              <a:t> de insolvencias en Alemania en 2016 por edad de la empresa</a:t>
            </a:r>
            <a:endParaRPr lang="en-US" sz="1800" dirty="0"/>
          </a:p>
        </c:rich>
      </c:tx>
      <c:overlay val="0"/>
      <c:spPr>
        <a:noFill/>
        <a:ln>
          <a:noFill/>
        </a:ln>
        <a:effectLst/>
      </c:spPr>
    </c:title>
    <c:autoTitleDeleted val="0"/>
    <c:plotArea>
      <c:layout/>
      <c:barChart>
        <c:barDir val="col"/>
        <c:grouping val="clustered"/>
        <c:varyColors val="0"/>
        <c:ser>
          <c:idx val="0"/>
          <c:order val="0"/>
          <c:tx>
            <c:strRef>
              <c:f>Tabla1!$B$1</c:f>
              <c:strCache>
                <c:ptCount val="1"/>
                <c:pt idx="0">
                  <c:v>Porcentaje de insolvencias</c:v>
                </c:pt>
              </c:strCache>
            </c:strRef>
          </c:tx>
          <c:spPr>
            <a:solidFill>
              <a:srgbClr val="E53292"/>
            </a:solidFill>
            <a:ln>
              <a:noFill/>
            </a:ln>
            <a:effectLst/>
          </c:spPr>
          <c:invertIfNegative val="0"/>
          <c:cat>
            <c:strRef>
              <c:f>Tabla1!$A$2:$A$4</c:f>
              <c:strCache>
                <c:ptCount val="3"/>
                <c:pt idx="0">
                  <c:v>hasta 10 años</c:v>
                </c:pt>
                <c:pt idx="1">
                  <c:v>11 - 20 años</c:v>
                </c:pt>
                <c:pt idx="2">
                  <c:v>más de 20 años</c:v>
                </c:pt>
              </c:strCache>
            </c:strRef>
          </c:cat>
          <c:val>
            <c:numRef>
              <c:f>Tabla1!$B$2:$B$4</c:f>
              <c:numCache>
                <c:formatCode>General</c:formatCode>
                <c:ptCount val="3"/>
                <c:pt idx="0">
                  <c:v>58.7</c:v>
                </c:pt>
                <c:pt idx="1">
                  <c:v>24.9</c:v>
                </c:pt>
                <c:pt idx="2">
                  <c:v>16.399999999999999</c:v>
                </c:pt>
              </c:numCache>
            </c:numRef>
          </c:val>
          <c:extLst xmlns:c16r2="http://schemas.microsoft.com/office/drawing/2015/06/chart">
            <c:ext xmlns:c16="http://schemas.microsoft.com/office/drawing/2014/chart" uri="{C3380CC4-5D6E-409C-BE32-E72D297353CC}">
              <c16:uniqueId val="{00000000-1B8B-49BA-B6AC-299F11451F5A}"/>
            </c:ext>
          </c:extLst>
        </c:ser>
        <c:ser>
          <c:idx val="1"/>
          <c:order val="1"/>
          <c:tx>
            <c:strRef>
              <c:f>Tabla1!$C$1</c:f>
              <c:strCache>
                <c:ptCount val="1"/>
                <c:pt idx="0">
                  <c:v>Parte de la población de la empresa</c:v>
                </c:pt>
              </c:strCache>
            </c:strRef>
          </c:tx>
          <c:spPr>
            <a:solidFill>
              <a:srgbClr val="29B3E8"/>
            </a:solidFill>
            <a:ln>
              <a:noFill/>
            </a:ln>
            <a:effectLst/>
          </c:spPr>
          <c:invertIfNegative val="0"/>
          <c:cat>
            <c:strRef>
              <c:f>Tabelle1!$A$2:$A$4</c:f>
              <c:strCache>
                <c:ptCount val="3"/>
                <c:pt idx="0">
                  <c:v>hasta 10 años</c:v>
                </c:pt>
                <c:pt idx="1">
                  <c:v>11 - 20 Años</c:v>
                </c:pt>
                <c:pt idx="2">
                  <c:v>más de 20 años</c:v>
                </c:pt>
              </c:strCache>
            </c:strRef>
          </c:cat>
          <c:val>
            <c:numRef>
              <c:f>Tabelle1!$C$2:$C$4</c:f>
              <c:numCache>
                <c:formatCode>General</c:formatCode>
                <c:ptCount val="3"/>
                <c:pt idx="0">
                  <c:v>34.200000000000003</c:v>
                </c:pt>
                <c:pt idx="1">
                  <c:v>28.8</c:v>
                </c:pt>
                <c:pt idx="2">
                  <c:v>37</c:v>
                </c:pt>
              </c:numCache>
            </c:numRef>
          </c:val>
          <c:extLst xmlns:c16r2="http://schemas.microsoft.com/office/drawing/2015/06/chart">
            <c:ext xmlns:c16="http://schemas.microsoft.com/office/drawing/2014/chart" uri="{C3380CC4-5D6E-409C-BE32-E72D297353CC}">
              <c16:uniqueId val="{00000000-BB1E-4632-B5CA-4B080427BB8D}"/>
            </c:ext>
          </c:extLst>
        </c:ser>
        <c:dLbls>
          <c:showLegendKey val="0"/>
          <c:showVal val="0"/>
          <c:showCatName val="0"/>
          <c:showSerName val="0"/>
          <c:showPercent val="0"/>
          <c:showBubbleSize val="0"/>
        </c:dLbls>
        <c:gapWidth val="219"/>
        <c:axId val="147192448"/>
        <c:axId val="147595648"/>
      </c:barChart>
      <c:catAx>
        <c:axId val="14719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595648"/>
        <c:crosses val="autoZero"/>
        <c:auto val="1"/>
        <c:lblAlgn val="ctr"/>
        <c:lblOffset val="100"/>
        <c:noMultiLvlLbl val="0"/>
      </c:catAx>
      <c:valAx>
        <c:axId val="147595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19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dirty="0"/>
              <a:t>Número</a:t>
            </a:r>
            <a:r>
              <a:rPr lang="en-US" sz="1800" b="1" baseline="0" dirty="0"/>
              <a:t> de insolvencias en Alemania en 2016 por sector empresarial </a:t>
            </a:r>
          </a:p>
          <a:p>
            <a:pPr>
              <a:defRPr sz="1800" b="0" i="0" u="none" strike="noStrike" kern="1200" spc="0" baseline="0">
                <a:solidFill>
                  <a:schemeClr val="tx1">
                    <a:lumMod val="65000"/>
                    <a:lumOff val="35000"/>
                  </a:schemeClr>
                </a:solidFill>
                <a:latin typeface="+mn-lt"/>
                <a:ea typeface="+mn-ea"/>
                <a:cs typeface="+mn-cs"/>
              </a:defRPr>
            </a:pPr>
            <a:r>
              <a:rPr lang="en-US" sz="1800" b="1" baseline="0" dirty="0"/>
              <a:t>(Los diez primeros)</a:t>
            </a:r>
            <a:endParaRPr lang="en-US" sz="1800" b="1" dirty="0"/>
          </a:p>
        </c:rich>
      </c:tx>
      <c:layout>
        <c:manualLayout>
          <c:xMode val="edge"/>
          <c:yMode val="edge"/>
          <c:x val="0.10687539862188379"/>
          <c:y val="0"/>
        </c:manualLayout>
      </c:layout>
      <c:overlay val="0"/>
      <c:spPr>
        <a:noFill/>
        <a:ln>
          <a:noFill/>
        </a:ln>
        <a:effectLst/>
      </c:spPr>
    </c:title>
    <c:autoTitleDeleted val="0"/>
    <c:plotArea>
      <c:layout/>
      <c:barChart>
        <c:barDir val="bar"/>
        <c:grouping val="clustered"/>
        <c:varyColors val="0"/>
        <c:ser>
          <c:idx val="0"/>
          <c:order val="0"/>
          <c:tx>
            <c:strRef>
              <c:f>Tabla1!$B$1</c:f>
              <c:strCache>
                <c:ptCount val="1"/>
                <c:pt idx="0">
                  <c:v>Número de insolvencias por cada 10.000 empresas</c:v>
                </c:pt>
              </c:strCache>
            </c:strRef>
          </c:tx>
          <c:spPr>
            <a:solidFill>
              <a:srgbClr val="E53292"/>
            </a:solidFill>
            <a:ln>
              <a:noFill/>
            </a:ln>
            <a:effectLst/>
          </c:spPr>
          <c:invertIfNegative val="0"/>
          <c:cat>
            <c:strRef>
              <c:f>Tabelle1!$A$2:$A$11</c:f>
              <c:strCache>
                <c:ptCount val="10"/>
                <c:pt idx="0">
                  <c:v>Transportes de mudanzas</c:v>
                </c:pt>
                <c:pt idx="1">
                  <c:v>Bares</c:v>
                </c:pt>
                <c:pt idx="2">
                  <c:v>Servicios postales, de mensajería y exprés</c:v>
                </c:pt>
                <c:pt idx="3">
                  <c:v>Agencias de detectives</c:v>
                </c:pt>
                <c:pt idx="4">
                  <c:v>Producción de artículos de alambre, cadenas y muelles</c:v>
                </c:pt>
                <c:pt idx="5">
                  <c:v>Trabajos de demolición</c:v>
                </c:pt>
                <c:pt idx="6">
                  <c:v>Restaurantes, fondas, bares, cafeterías, heladerías, etc.</c:v>
                </c:pt>
                <c:pt idx="7">
                  <c:v>Limpieza especial de edificios y máquinas</c:v>
                </c:pt>
                <c:pt idx="8">
                  <c:v>Discotecas y clubes de baile</c:v>
                </c:pt>
                <c:pt idx="9">
                  <c:v>Aislamiento contra el frío, el calor, el sonido y las vibraciones</c:v>
                </c:pt>
              </c:strCache>
            </c:strRef>
          </c:cat>
          <c:val>
            <c:numRef>
              <c:f>Tabla1! $B$2:$B$11</c:f>
              <c:numCache>
                <c:formatCode>General</c:formatCode>
                <c:ptCount val="10"/>
                <c:pt idx="0">
                  <c:v>524</c:v>
                </c:pt>
                <c:pt idx="1">
                  <c:v>508</c:v>
                </c:pt>
                <c:pt idx="2">
                  <c:v>495</c:v>
                </c:pt>
                <c:pt idx="3">
                  <c:v>473</c:v>
                </c:pt>
                <c:pt idx="4">
                  <c:v>439</c:v>
                </c:pt>
                <c:pt idx="5">
                  <c:v>433</c:v>
                </c:pt>
                <c:pt idx="6">
                  <c:v>430</c:v>
                </c:pt>
                <c:pt idx="7">
                  <c:v>418</c:v>
                </c:pt>
                <c:pt idx="8">
                  <c:v>417</c:v>
                </c:pt>
                <c:pt idx="9">
                  <c:v>381</c:v>
                </c:pt>
              </c:numCache>
            </c:numRef>
          </c:val>
          <c:extLst xmlns:c16r2="http://schemas.microsoft.com/office/drawing/2015/06/chart">
            <c:ext xmlns:c16="http://schemas.microsoft.com/office/drawing/2014/chart" uri="{C3380CC4-5D6E-409C-BE32-E72D297353CC}">
              <c16:uniqueId val="{00000000-1B8B-49BA-B6AC-299F11451F5A}"/>
            </c:ext>
          </c:extLst>
        </c:ser>
        <c:dLbls>
          <c:showLegendKey val="0"/>
          <c:showVal val="0"/>
          <c:showCatName val="0"/>
          <c:showSerName val="0"/>
          <c:showPercent val="0"/>
          <c:showBubbleSize val="0"/>
        </c:dLbls>
        <c:gapWidth val="219"/>
        <c:axId val="223961088"/>
        <c:axId val="223962624"/>
      </c:barChart>
      <c:catAx>
        <c:axId val="223961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23962624"/>
        <c:crosses val="autoZero"/>
        <c:auto val="1"/>
        <c:lblAlgn val="ctr"/>
        <c:lblOffset val="100"/>
        <c:noMultiLvlLbl val="0"/>
      </c:catAx>
      <c:valAx>
        <c:axId val="2239626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23961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Identificabilidad de las crisis</a:t>
            </a:r>
          </a:p>
        </c:rich>
      </c:tx>
      <c:overlay val="0"/>
      <c:spPr>
        <a:noFill/>
        <a:ln>
          <a:noFill/>
        </a:ln>
        <a:effectLst/>
      </c:spPr>
    </c:title>
    <c:autoTitleDeleted val="0"/>
    <c:plotArea>
      <c:layout/>
      <c:barChart>
        <c:barDir val="col"/>
        <c:grouping val="clustered"/>
        <c:varyColors val="0"/>
        <c:ser>
          <c:idx val="0"/>
          <c:order val="0"/>
          <c:tx>
            <c:strRef>
              <c:f>Tabla 1B$1</c:f>
              <c:strCache>
                <c:ptCount val="1"/>
                <c:pt idx="0">
                  <c:v>Volumen de negocio en millones de euros</c:v>
                </c:pt>
              </c:strCache>
            </c:strRef>
          </c:tx>
          <c:spPr>
            <a:solidFill>
              <a:srgbClr val="29B3E8"/>
            </a:solidFill>
            <a:ln>
              <a:noFill/>
            </a:ln>
            <a:effectLst/>
          </c:spPr>
          <c:invertIfNegative val="0"/>
          <c:cat>
            <c:strRef>
              <c:f>Tabla1!$A$2:$A$8</c:f>
              <c:strCache>
                <c:ptCount val="6"/>
                <c:pt idx="0">
                  <c:v>Más de 5 años</c:v>
                </c:pt>
                <c:pt idx="1">
                  <c:v>4 años</c:v>
                </c:pt>
                <c:pt idx="2">
                  <c:v>3 años</c:v>
                </c:pt>
                <c:pt idx="3">
                  <c:v>2 años</c:v>
                </c:pt>
                <c:pt idx="4">
                  <c:v>1 año</c:v>
                </c:pt>
                <c:pt idx="5">
                  <c:v>0</c:v>
                </c:pt>
              </c:strCache>
            </c:strRef>
          </c:cat>
          <c:val>
            <c:numRef>
              <c:f>Tabla1! $B$2:$B$8</c:f>
              <c:numCache>
                <c:formatCode>General</c:formatCode>
                <c:ptCount val="7"/>
                <c:pt idx="0">
                  <c:v>28</c:v>
                </c:pt>
                <c:pt idx="1">
                  <c:v>43</c:v>
                </c:pt>
                <c:pt idx="2">
                  <c:v>63</c:v>
                </c:pt>
                <c:pt idx="3">
                  <c:v>91</c:v>
                </c:pt>
                <c:pt idx="4">
                  <c:v>100</c:v>
                </c:pt>
              </c:numCache>
            </c:numRef>
          </c:val>
          <c:extLst xmlns:c16r2="http://schemas.microsoft.com/office/drawing/2015/06/chart">
            <c:ext xmlns:c16="http://schemas.microsoft.com/office/drawing/2014/chart" uri="{C3380CC4-5D6E-409C-BE32-E72D297353CC}">
              <c16:uniqueId val="{00000000-1B8B-49BA-B6AC-299F11451F5A}"/>
            </c:ext>
          </c:extLst>
        </c:ser>
        <c:dLbls>
          <c:showLegendKey val="0"/>
          <c:showVal val="0"/>
          <c:showCatName val="0"/>
          <c:showSerName val="0"/>
          <c:showPercent val="0"/>
          <c:showBubbleSize val="0"/>
        </c:dLbls>
        <c:gapWidth val="219"/>
        <c:overlap val="-27"/>
        <c:axId val="223852032"/>
        <c:axId val="223853568"/>
      </c:barChart>
      <c:catAx>
        <c:axId val="22385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23853568"/>
        <c:crosses val="autoZero"/>
        <c:auto val="1"/>
        <c:lblAlgn val="ctr"/>
        <c:lblOffset val="100"/>
        <c:noMultiLvlLbl val="0"/>
      </c:catAx>
      <c:valAx>
        <c:axId val="22385356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238520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2919" cy="341064"/>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5624596" y="1"/>
            <a:ext cx="4302919" cy="341064"/>
          </a:xfrm>
          <a:prstGeom prst="rect">
            <a:avLst/>
          </a:prstGeom>
        </p:spPr>
        <p:txBody>
          <a:bodyPr vert="horz" lIns="91440" tIns="45720" rIns="91440" bIns="45720" rtlCol="0"/>
          <a:lstStyle>
            <a:lvl1pPr algn="r">
              <a:defRPr sz="1200"/>
            </a:lvl1pPr>
          </a:lstStyle>
          <a:p>
            <a:fld id="{F7A5D488-EE37-CC46-A31F-D42BB591ED34}" type="datetimeFigureOut">
              <a:rPr lang="x-none" smtClean="0"/>
              <a:t>21/04/2022</a:t>
            </a:fld>
            <a:endParaRPr lang="x-none"/>
          </a:p>
        </p:txBody>
      </p:sp>
      <p:sp>
        <p:nvSpPr>
          <p:cNvPr id="4" name="Slide Image Placeholder 3"/>
          <p:cNvSpPr>
            <a:spLocks noGrp="1" noRot="1" noChangeAspect="1"/>
          </p:cNvSpPr>
          <p:nvPr>
            <p:ph type="sldImg" idx="2"/>
          </p:nvPr>
        </p:nvSpPr>
        <p:spPr>
          <a:xfrm>
            <a:off x="2925763" y="849313"/>
            <a:ext cx="4078287" cy="2293937"/>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992982" y="3271381"/>
            <a:ext cx="7943850" cy="2676585"/>
          </a:xfrm>
          <a:prstGeom prst="rect">
            <a:avLst/>
          </a:prstGeom>
        </p:spPr>
        <p:txBody>
          <a:bodyPr vert="horz" lIns="91440" tIns="45720" rIns="91440" bIns="45720" rtlCol="0"/>
          <a:lstStyle/>
          <a:p>
            <a:pPr lvl="0"/>
            <a:r>
              <a:rPr lang="en-GB"/>
              <a:t>Haga clic para editar los estilos de texto maestro</a:t>
            </a:r>
          </a:p>
          <a:p>
            <a:pPr lvl="1"/>
            <a:r>
              <a:rPr lang="en-GB"/>
              <a:t>Segundo nivel</a:t>
            </a:r>
          </a:p>
          <a:p>
            <a:pPr lvl="2"/>
            <a:r>
              <a:rPr lang="en-GB"/>
              <a:t>Tercer nivel</a:t>
            </a:r>
          </a:p>
          <a:p>
            <a:pPr lvl="3"/>
            <a:r>
              <a:rPr lang="en-GB"/>
              <a:t>Cuarto nivel</a:t>
            </a:r>
          </a:p>
          <a:p>
            <a:pPr lvl="4"/>
            <a:r>
              <a:rPr lang="en-GB"/>
              <a:t>Quinto nivel </a:t>
            </a:r>
            <a:endParaRPr lang="x-none"/>
          </a:p>
        </p:txBody>
      </p:sp>
      <p:sp>
        <p:nvSpPr>
          <p:cNvPr id="6" name="Footer Placeholder 5"/>
          <p:cNvSpPr>
            <a:spLocks noGrp="1"/>
          </p:cNvSpPr>
          <p:nvPr>
            <p:ph type="ftr" sz="quarter" idx="4"/>
          </p:nvPr>
        </p:nvSpPr>
        <p:spPr>
          <a:xfrm>
            <a:off x="0" y="6456612"/>
            <a:ext cx="4302919" cy="341063"/>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5624596" y="6456612"/>
            <a:ext cx="4302919" cy="341063"/>
          </a:xfrm>
          <a:prstGeom prst="rect">
            <a:avLst/>
          </a:prstGeom>
        </p:spPr>
        <p:txBody>
          <a:bodyPr vert="horz" lIns="91440" tIns="45720" rIns="91440" bIns="45720" rtlCol="0" anchor="b"/>
          <a:lstStyle>
            <a:lvl1pPr algn="r">
              <a:defRPr sz="1200"/>
            </a:lvl1pPr>
          </a:lstStyle>
          <a:p>
            <a:fld id="{F1E38DE7-A09D-934A-B951-FC1196F25BFE}" type="slidenum">
              <a:rPr lang="x-none" smtClean="0"/>
              <a:t>‹#›</a:t>
            </a:fld>
            <a:endParaRPr lang="x-none"/>
          </a:p>
        </p:txBody>
      </p:sp>
    </p:spTree>
    <p:extLst>
      <p:ext uri="{BB962C8B-B14F-4D97-AF65-F5344CB8AC3E}">
        <p14:creationId xmlns:p14="http://schemas.microsoft.com/office/powerpoint/2010/main" val="160468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65641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2649569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21</a:t>
            </a:fld>
            <a:endParaRPr lang="en-GB" dirty="0"/>
          </a:p>
        </p:txBody>
      </p:sp>
    </p:spTree>
    <p:extLst>
      <p:ext uri="{BB962C8B-B14F-4D97-AF65-F5344CB8AC3E}">
        <p14:creationId xmlns:p14="http://schemas.microsoft.com/office/powerpoint/2010/main" val="1454344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23</a:t>
            </a:fld>
            <a:endParaRPr lang="en-GB" dirty="0"/>
          </a:p>
        </p:txBody>
      </p:sp>
    </p:spTree>
    <p:extLst>
      <p:ext uri="{BB962C8B-B14F-4D97-AF65-F5344CB8AC3E}">
        <p14:creationId xmlns:p14="http://schemas.microsoft.com/office/powerpoint/2010/main" val="2849815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68312D77-9186-46F9-9D74-D9FF47C81047}" type="slidenum">
              <a:rPr lang="en-GB" smtClean="0"/>
              <a:t>24</a:t>
            </a:fld>
            <a:endParaRPr lang="en-GB" dirty="0"/>
          </a:p>
        </p:txBody>
      </p:sp>
    </p:spTree>
    <p:extLst>
      <p:ext uri="{BB962C8B-B14F-4D97-AF65-F5344CB8AC3E}">
        <p14:creationId xmlns:p14="http://schemas.microsoft.com/office/powerpoint/2010/main" val="1890462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68312D77-9186-46F9-9D74-D9FF47C81047}" type="slidenum">
              <a:rPr lang="en-GB" smtClean="0"/>
              <a:t>25</a:t>
            </a:fld>
            <a:endParaRPr lang="en-GB" dirty="0"/>
          </a:p>
        </p:txBody>
      </p:sp>
    </p:spTree>
    <p:extLst>
      <p:ext uri="{BB962C8B-B14F-4D97-AF65-F5344CB8AC3E}">
        <p14:creationId xmlns:p14="http://schemas.microsoft.com/office/powerpoint/2010/main" val="3279176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68312D77-9186-46F9-9D74-D9FF47C81047}" type="slidenum">
              <a:rPr lang="en-GB" smtClean="0"/>
              <a:t>26</a:t>
            </a:fld>
            <a:endParaRPr lang="en-GB" dirty="0"/>
          </a:p>
        </p:txBody>
      </p:sp>
    </p:spTree>
    <p:extLst>
      <p:ext uri="{BB962C8B-B14F-4D97-AF65-F5344CB8AC3E}">
        <p14:creationId xmlns:p14="http://schemas.microsoft.com/office/powerpoint/2010/main" val="3108818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68312D77-9186-46F9-9D74-D9FF47C81047}" type="slidenum">
              <a:rPr lang="en-GB" smtClean="0"/>
              <a:t>27</a:t>
            </a:fld>
            <a:endParaRPr lang="en-GB" dirty="0"/>
          </a:p>
        </p:txBody>
      </p:sp>
    </p:spTree>
    <p:extLst>
      <p:ext uri="{BB962C8B-B14F-4D97-AF65-F5344CB8AC3E}">
        <p14:creationId xmlns:p14="http://schemas.microsoft.com/office/powerpoint/2010/main" val="273927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29</a:t>
            </a:fld>
            <a:endParaRPr lang="en-GB" dirty="0"/>
          </a:p>
        </p:txBody>
      </p:sp>
    </p:spTree>
    <p:extLst>
      <p:ext uri="{BB962C8B-B14F-4D97-AF65-F5344CB8AC3E}">
        <p14:creationId xmlns:p14="http://schemas.microsoft.com/office/powerpoint/2010/main" val="3323106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30</a:t>
            </a:fld>
            <a:endParaRPr lang="en-GB" dirty="0"/>
          </a:p>
        </p:txBody>
      </p:sp>
    </p:spTree>
    <p:extLst>
      <p:ext uri="{BB962C8B-B14F-4D97-AF65-F5344CB8AC3E}">
        <p14:creationId xmlns:p14="http://schemas.microsoft.com/office/powerpoint/2010/main" val="2635903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31</a:t>
            </a:fld>
            <a:endParaRPr lang="en-GB" dirty="0"/>
          </a:p>
        </p:txBody>
      </p:sp>
    </p:spTree>
    <p:extLst>
      <p:ext uri="{BB962C8B-B14F-4D97-AF65-F5344CB8AC3E}">
        <p14:creationId xmlns:p14="http://schemas.microsoft.com/office/powerpoint/2010/main" val="3934870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3007105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32</a:t>
            </a:fld>
            <a:endParaRPr lang="en-GB" dirty="0"/>
          </a:p>
        </p:txBody>
      </p:sp>
    </p:spTree>
    <p:extLst>
      <p:ext uri="{BB962C8B-B14F-4D97-AF65-F5344CB8AC3E}">
        <p14:creationId xmlns:p14="http://schemas.microsoft.com/office/powerpoint/2010/main" val="21196566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33</a:t>
            </a:fld>
            <a:endParaRPr lang="en-GB" dirty="0"/>
          </a:p>
        </p:txBody>
      </p:sp>
    </p:spTree>
    <p:extLst>
      <p:ext uri="{BB962C8B-B14F-4D97-AF65-F5344CB8AC3E}">
        <p14:creationId xmlns:p14="http://schemas.microsoft.com/office/powerpoint/2010/main" val="4068732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34</a:t>
            </a:fld>
            <a:endParaRPr lang="en-GB" dirty="0"/>
          </a:p>
        </p:txBody>
      </p:sp>
    </p:spTree>
    <p:extLst>
      <p:ext uri="{BB962C8B-B14F-4D97-AF65-F5344CB8AC3E}">
        <p14:creationId xmlns:p14="http://schemas.microsoft.com/office/powerpoint/2010/main" val="573603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35</a:t>
            </a:fld>
            <a:endParaRPr lang="en-GB" dirty="0"/>
          </a:p>
        </p:txBody>
      </p:sp>
    </p:spTree>
    <p:extLst>
      <p:ext uri="{BB962C8B-B14F-4D97-AF65-F5344CB8AC3E}">
        <p14:creationId xmlns:p14="http://schemas.microsoft.com/office/powerpoint/2010/main" val="24358608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36</a:t>
            </a:fld>
            <a:endParaRPr lang="en-GB" dirty="0"/>
          </a:p>
        </p:txBody>
      </p:sp>
    </p:spTree>
    <p:extLst>
      <p:ext uri="{BB962C8B-B14F-4D97-AF65-F5344CB8AC3E}">
        <p14:creationId xmlns:p14="http://schemas.microsoft.com/office/powerpoint/2010/main" val="4112769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37</a:t>
            </a:fld>
            <a:endParaRPr lang="en-GB" dirty="0"/>
          </a:p>
        </p:txBody>
      </p:sp>
    </p:spTree>
    <p:extLst>
      <p:ext uri="{BB962C8B-B14F-4D97-AF65-F5344CB8AC3E}">
        <p14:creationId xmlns:p14="http://schemas.microsoft.com/office/powerpoint/2010/main" val="361873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38</a:t>
            </a:fld>
            <a:endParaRPr lang="en-GB" dirty="0"/>
          </a:p>
        </p:txBody>
      </p:sp>
    </p:spTree>
    <p:extLst>
      <p:ext uri="{BB962C8B-B14F-4D97-AF65-F5344CB8AC3E}">
        <p14:creationId xmlns:p14="http://schemas.microsoft.com/office/powerpoint/2010/main" val="36579367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39</a:t>
            </a:fld>
            <a:endParaRPr lang="en-GB" dirty="0"/>
          </a:p>
        </p:txBody>
      </p:sp>
    </p:spTree>
    <p:extLst>
      <p:ext uri="{BB962C8B-B14F-4D97-AF65-F5344CB8AC3E}">
        <p14:creationId xmlns:p14="http://schemas.microsoft.com/office/powerpoint/2010/main" val="39375030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40</a:t>
            </a:fld>
            <a:endParaRPr lang="en-GB" dirty="0"/>
          </a:p>
        </p:txBody>
      </p:sp>
    </p:spTree>
    <p:extLst>
      <p:ext uri="{BB962C8B-B14F-4D97-AF65-F5344CB8AC3E}">
        <p14:creationId xmlns:p14="http://schemas.microsoft.com/office/powerpoint/2010/main" val="385414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312184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3292606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2088078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780054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084873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2820940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1448824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FC340-CFC0-6A4C-8739-7D4FA9DA005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xmlns="" id="{D613CCAE-13AB-6842-B47D-76BE65EB51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xmlns="" id="{2945ADC5-98F3-A642-A230-0718603F2124}"/>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72675CD4-30E5-CF49-8842-60F4A2315B83}"/>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86FCA30-F267-7349-9909-8F3428830F55}"/>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11981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CF8004-C643-3A40-A8B1-C6D441F12D94}"/>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4E01DB86-4DCD-3743-A4B8-28D6A99965B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57AB98A4-B84D-9549-8075-546BC844B5E5}"/>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8CBAEBA6-D608-2F44-A1B9-691DDF8949B6}"/>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03E2669C-E0CE-464D-875E-B81DA2EC9DCE}"/>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5029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62D6791-6A1F-F44C-98EE-F93493AD35A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xmlns="" id="{40667828-FC2D-B748-A402-E746C654347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5A59B886-00D1-6646-99D8-673550CF4692}"/>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0D97CF24-47D4-6442-87A5-30A49C0EFB0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1A038CB8-F6E8-924B-BDE1-6DFEB84876CB}"/>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2933186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8565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3901698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76765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229580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CB813-EC21-CC46-9578-1B2717E47199}"/>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6CF911C0-7EE8-B549-BE1E-140FD4CC0C4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xmlns="" id="{A04B3C92-F189-B64E-AF52-05C203FD5866}"/>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C6BD741C-3A0D-A94F-96EA-B994E7F19D80}"/>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83210EFD-0771-B942-93F2-3F6FD8A8F1E8}"/>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991952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E6101-8CDB-1E44-BCE5-139DFA9B83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7379D324-F97E-F04F-8BCE-2C3BEE45C2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xmlns="" id="{DCBE6176-868D-A64F-B6A0-5AFA337B28A2}"/>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65049F25-091C-1040-B4DB-DF7F2B1093F1}"/>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xmlns="" id="{83657932-5FDE-8F4B-8640-B82598415175}"/>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401061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BA5763-D411-1145-83E7-118049EC73A5}"/>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BC15A9DB-984B-944F-9C8E-0BF708D040D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xmlns="" id="{ADE6CBE0-5135-9F44-B9A4-9CA7133CE8F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xmlns="" id="{C74CC2FB-80EB-0E4D-84DC-81673FFD6828}"/>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6" name="Footer Placeholder 5">
            <a:extLst>
              <a:ext uri="{FF2B5EF4-FFF2-40B4-BE49-F238E27FC236}">
                <a16:creationId xmlns:a16="http://schemas.microsoft.com/office/drawing/2014/main" xmlns="" id="{CD584732-EEC8-9045-AD29-507893496DC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1F44045B-7DFA-C04A-87DF-48873AEFC44B}"/>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2835488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CE88D-FD8E-6A43-95C5-FEEDDAD4CFC0}"/>
              </a:ext>
            </a:extLst>
          </p:cNvPr>
          <p:cNvSpPr>
            <a:spLocks noGrp="1"/>
          </p:cNvSpPr>
          <p:nvPr>
            <p:ph type="title"/>
          </p:nvPr>
        </p:nvSpPr>
        <p:spPr>
          <a:xfrm>
            <a:off x="839788" y="365125"/>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xmlns="" id="{EC270107-D714-984A-B78D-6D5D8E926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xmlns="" id="{1BA035E1-930E-4242-8453-44C7EF1C77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xmlns="" id="{819B6A00-DCF0-F548-AED6-00858E371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xmlns="" id="{BA6B56B6-C64B-C841-8A86-0EA87AB6B4C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xmlns="" id="{D4B7F4EA-A8AA-9641-A0AC-C8108331480B}"/>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8" name="Footer Placeholder 7">
            <a:extLst>
              <a:ext uri="{FF2B5EF4-FFF2-40B4-BE49-F238E27FC236}">
                <a16:creationId xmlns:a16="http://schemas.microsoft.com/office/drawing/2014/main" xmlns="" id="{489B1396-BEB8-5F44-B4B7-95B03C91CA25}"/>
              </a:ext>
            </a:extLst>
          </p:cNvPr>
          <p:cNvSpPr>
            <a:spLocks noGrp="1"/>
          </p:cNvSpPr>
          <p:nvPr>
            <p:ph type="ftr" sz="quarter" idx="11"/>
          </p:nvPr>
        </p:nvSpPr>
        <p:spPr/>
        <p:txBody>
          <a:bodyPr/>
          <a:lstStyle/>
          <a:p>
            <a:endParaRPr lang="x-none"/>
          </a:p>
        </p:txBody>
      </p:sp>
      <p:sp>
        <p:nvSpPr>
          <p:cNvPr id="9" name="Slide Number Placeholder 8">
            <a:extLst>
              <a:ext uri="{FF2B5EF4-FFF2-40B4-BE49-F238E27FC236}">
                <a16:creationId xmlns:a16="http://schemas.microsoft.com/office/drawing/2014/main" xmlns="" id="{95E22D31-4E0D-4544-BFB1-B9457C13E1D1}"/>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701576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3FE544-4C80-7B44-96E9-4ADB9BE10C3B}"/>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xmlns="" id="{9B7D2C4E-7D50-B34A-9033-7A898ABB4763}"/>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4" name="Footer Placeholder 3">
            <a:extLst>
              <a:ext uri="{FF2B5EF4-FFF2-40B4-BE49-F238E27FC236}">
                <a16:creationId xmlns:a16="http://schemas.microsoft.com/office/drawing/2014/main" xmlns="" id="{BC377F53-16B2-CE48-A39D-79B117A7BB72}"/>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xmlns="" id="{6165EC0B-266D-C84C-9EFA-E1E36EE0A06B}"/>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241295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EDF764B-30BD-084A-89C4-3B43AFA7F530}"/>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3" name="Footer Placeholder 2">
            <a:extLst>
              <a:ext uri="{FF2B5EF4-FFF2-40B4-BE49-F238E27FC236}">
                <a16:creationId xmlns:a16="http://schemas.microsoft.com/office/drawing/2014/main" xmlns="" id="{D5DA6DF6-0191-7842-A418-E47CF59A33B9}"/>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xmlns="" id="{3B0CF6D1-242D-D24F-88DD-B2CB24605E0E}"/>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49882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47D433-00C0-794C-829D-4BF1BCEB4E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xmlns="" id="{8A553621-5B3A-334E-9717-BAED571A3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xmlns="" id="{D1C969BB-7551-0E4D-8A9B-70A9D8D8D0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6A6CD111-CA57-7F4C-AB0B-2297A99C5422}"/>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6" name="Footer Placeholder 5">
            <a:extLst>
              <a:ext uri="{FF2B5EF4-FFF2-40B4-BE49-F238E27FC236}">
                <a16:creationId xmlns:a16="http://schemas.microsoft.com/office/drawing/2014/main" xmlns="" id="{BAC3393A-EAA3-E44E-9344-0E66A475ED0D}"/>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B389B510-D5C0-C843-9BD0-3580990891B0}"/>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425067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BBD99B-AFF8-A147-AD02-7F9DC677F04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xmlns="" id="{0E7204DC-031B-C745-B04F-3A21C014F6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Text Placeholder 3">
            <a:extLst>
              <a:ext uri="{FF2B5EF4-FFF2-40B4-BE49-F238E27FC236}">
                <a16:creationId xmlns:a16="http://schemas.microsoft.com/office/drawing/2014/main" xmlns="" id="{A037012B-CA4D-1445-8A99-71C4D5D4E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xmlns="" id="{41AF228C-2122-DA47-9A74-6C165B879241}"/>
              </a:ext>
            </a:extLst>
          </p:cNvPr>
          <p:cNvSpPr>
            <a:spLocks noGrp="1"/>
          </p:cNvSpPr>
          <p:nvPr>
            <p:ph type="dt" sz="half" idx="10"/>
          </p:nvPr>
        </p:nvSpPr>
        <p:spPr/>
        <p:txBody>
          <a:bodyPr/>
          <a:lstStyle/>
          <a:p>
            <a:fld id="{8134D890-2035-D843-B634-5C9AF6FB69B0}" type="datetimeFigureOut">
              <a:rPr lang="x-none" smtClean="0"/>
              <a:t>21/04/2022</a:t>
            </a:fld>
            <a:endParaRPr lang="x-none"/>
          </a:p>
        </p:txBody>
      </p:sp>
      <p:sp>
        <p:nvSpPr>
          <p:cNvPr id="6" name="Footer Placeholder 5">
            <a:extLst>
              <a:ext uri="{FF2B5EF4-FFF2-40B4-BE49-F238E27FC236}">
                <a16:creationId xmlns:a16="http://schemas.microsoft.com/office/drawing/2014/main" xmlns="" id="{8CE4A2CC-5263-6344-9807-0D85DC2A57B3}"/>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xmlns="" id="{0FF4292E-7269-CD47-A7A3-FC88A776F949}"/>
              </a:ext>
            </a:extLst>
          </p:cNvPr>
          <p:cNvSpPr>
            <a:spLocks noGrp="1"/>
          </p:cNvSpPr>
          <p:nvPr>
            <p:ph type="sldNum" sz="quarter" idx="12"/>
          </p:nvPr>
        </p:nvSpPr>
        <p:spPr/>
        <p:txBody>
          <a:bodyPr/>
          <a:lstStyle/>
          <a:p>
            <a:fld id="{C405E084-90C3-BD4F-804B-4590A0A4DA41}" type="slidenum">
              <a:rPr lang="x-none" smtClean="0"/>
              <a:t>‹#›</a:t>
            </a:fld>
            <a:endParaRPr lang="x-none"/>
          </a:p>
        </p:txBody>
      </p:sp>
    </p:spTree>
    <p:extLst>
      <p:ext uri="{BB962C8B-B14F-4D97-AF65-F5344CB8AC3E}">
        <p14:creationId xmlns:p14="http://schemas.microsoft.com/office/powerpoint/2010/main" val="4281051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6BFC35E-78B8-9C46-80E3-F47CA7B2B7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Haga clic para editar el estilo del título principal </a:t>
            </a:r>
            <a:endParaRPr lang="x-none"/>
          </a:p>
        </p:txBody>
      </p:sp>
      <p:sp>
        <p:nvSpPr>
          <p:cNvPr id="3" name="Text Placeholder 2">
            <a:extLst>
              <a:ext uri="{FF2B5EF4-FFF2-40B4-BE49-F238E27FC236}">
                <a16:creationId xmlns:a16="http://schemas.microsoft.com/office/drawing/2014/main" xmlns="" id="{8684BE66-7EA5-9048-997D-AC374C945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Haga clic para editar los estilos de texto maestro</a:t>
            </a:r>
          </a:p>
          <a:p>
            <a:pPr lvl="1"/>
            <a:r>
              <a:rPr lang="en-GB"/>
              <a:t>Segundo nivel</a:t>
            </a:r>
          </a:p>
          <a:p>
            <a:pPr lvl="2"/>
            <a:r>
              <a:rPr lang="en-GB"/>
              <a:t>Tercer nivel</a:t>
            </a:r>
          </a:p>
          <a:p>
            <a:pPr lvl="3"/>
            <a:r>
              <a:rPr lang="en-GB"/>
              <a:t>Cuarto nivel</a:t>
            </a:r>
          </a:p>
          <a:p>
            <a:pPr lvl="4"/>
            <a:r>
              <a:rPr lang="en-GB"/>
              <a:t>Quinto nivel </a:t>
            </a:r>
            <a:endParaRPr lang="x-none"/>
          </a:p>
        </p:txBody>
      </p:sp>
      <p:sp>
        <p:nvSpPr>
          <p:cNvPr id="4" name="Date Placeholder 3">
            <a:extLst>
              <a:ext uri="{FF2B5EF4-FFF2-40B4-BE49-F238E27FC236}">
                <a16:creationId xmlns:a16="http://schemas.microsoft.com/office/drawing/2014/main" xmlns="" id="{A9E5B078-C760-144B-90CC-21CAE57DD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4D890-2035-D843-B634-5C9AF6FB69B0}" type="datetimeFigureOut">
              <a:rPr lang="x-none" smtClean="0"/>
              <a:t>21/04/2022</a:t>
            </a:fld>
            <a:endParaRPr lang="x-none"/>
          </a:p>
        </p:txBody>
      </p:sp>
      <p:sp>
        <p:nvSpPr>
          <p:cNvPr id="5" name="Footer Placeholder 4">
            <a:extLst>
              <a:ext uri="{FF2B5EF4-FFF2-40B4-BE49-F238E27FC236}">
                <a16:creationId xmlns:a16="http://schemas.microsoft.com/office/drawing/2014/main" xmlns="" id="{C535C08C-A10F-2E43-BC19-CD16158AD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xmlns="" id="{1D527526-E52E-774F-AB2C-ED0128825D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5E084-90C3-BD4F-804B-4590A0A4DA41}" type="slidenum">
              <a:rPr lang="x-none" smtClean="0"/>
              <a:t>‹#›</a:t>
            </a:fld>
            <a:endParaRPr lang="x-none"/>
          </a:p>
        </p:txBody>
      </p:sp>
    </p:spTree>
    <p:extLst>
      <p:ext uri="{BB962C8B-B14F-4D97-AF65-F5344CB8AC3E}">
        <p14:creationId xmlns:p14="http://schemas.microsoft.com/office/powerpoint/2010/main" val="252781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picpedia.org/highway-signs/h/hope.html" TargetMode="External"/><Relationship Id="rId2" Type="http://schemas.openxmlformats.org/officeDocument/2006/relationships/image" Target="../media/image11.jpg"/><Relationship Id="rId1" Type="http://schemas.openxmlformats.org/officeDocument/2006/relationships/slideLayout" Target="../slideLayouts/slideLayout14.xml"/><Relationship Id="rId4" Type="http://schemas.openxmlformats.org/officeDocument/2006/relationships/hyperlink" Target="https://en.wikipedia.org/wiki/Death_of_a_Salesma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famvin.org/en/tag/lent/" TargetMode="External"/><Relationship Id="rId2" Type="http://schemas.openxmlformats.org/officeDocument/2006/relationships/image" Target="../media/image12.jp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s://phat-kat-creative.deviantart.com/art/Be-Consistent-389964013" TargetMode="External"/><Relationship Id="rId2" Type="http://schemas.openxmlformats.org/officeDocument/2006/relationships/image" Target="../media/image13.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webfx.com/blog/marketing/how-5-big-brands-came-back-from-the-brink-of-failure/" TargetMode="Externa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s://www.peoplematters.in/blog/culture/building-resilience-in-covid-19-times-26789" TargetMode="External"/><Relationship Id="rId2" Type="http://schemas.openxmlformats.org/officeDocument/2006/relationships/image" Target="../media/image15.jp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http://www.tanveernaseer.com/understanding-crisis-management/" TargetMode="External"/><Relationship Id="rId2" Type="http://schemas.openxmlformats.org/officeDocument/2006/relationships/image" Target="../media/image16.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blogs.lse.ac.uk/usappblog/2017/08/30/had-enough-of-experts-anti-intellectualism-is-linked-to-voters-support-for-movements-that-are-skeptical-of-expertise/" TargetMode="External"/><Relationship Id="rId2" Type="http://schemas.openxmlformats.org/officeDocument/2006/relationships/image" Target="../media/image17.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https://www.pxfuel.com/en/free-photo-xvivi" TargetMode="External"/><Relationship Id="rId2" Type="http://schemas.openxmlformats.org/officeDocument/2006/relationships/image" Target="../media/image18.jp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19.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13.xml"/><Relationship Id="rId4"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9.emf"/><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14.xml"/><Relationship Id="rId4"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19.emf"/><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15.xml"/><Relationship Id="rId4"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19.emf"/><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6.xml"/><Relationship Id="rId4"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s://www.bartleby.com/essay/Analysis-Of-Michael-Porters-Competitive-Advantage-Creating-P3XMYVW5G385"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godfathertshirts.com/view/48/size-matters-t-shirt" TargetMode="External"/><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video" Target="https://www.youtube.com/embed/ahJgK59g_Ro?feature=oembed" TargetMode="Externa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hyperlink" Target="https://www.youtube.com/watch?v=ahJgK59g_Ro"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theconversation.com/who-we-should-recognise-as-first-australians-in-the-constitution-38714" TargetMode="External"/><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commons.wikimedia.org/wiki/File:Antu_dialog-warning.svg" TargetMode="External"/><Relationship Id="rId2" Type="http://schemas.openxmlformats.org/officeDocument/2006/relationships/image" Target="../media/image10.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565152" y="4305500"/>
            <a:ext cx="8099877" cy="1412322"/>
          </a:xfrm>
        </p:spPr>
        <p:txBody>
          <a:bodyPr>
            <a:normAutofit fontScale="47500" lnSpcReduction="20000"/>
          </a:bodyPr>
          <a:lstStyle/>
          <a:p>
            <a:r>
              <a:rPr lang="en-GB" sz="7000" dirty="0"/>
              <a:t>MÓDULO 1 </a:t>
            </a:r>
          </a:p>
          <a:p>
            <a:endParaRPr lang="en-GB" dirty="0"/>
          </a:p>
          <a:p>
            <a:r>
              <a:rPr lang="en-GB" sz="7600" b="1" dirty="0"/>
              <a:t>Introducción a la crisis empresarial</a:t>
            </a:r>
          </a:p>
          <a:p>
            <a:endParaRPr lang="en-GB" dirty="0"/>
          </a:p>
        </p:txBody>
      </p:sp>
      <p:sp>
        <p:nvSpPr>
          <p:cNvPr id="2" name="TextBox 1">
            <a:extLst>
              <a:ext uri="{FF2B5EF4-FFF2-40B4-BE49-F238E27FC236}">
                <a16:creationId xmlns:a16="http://schemas.microsoft.com/office/drawing/2014/main" xmlns="" id="{C9E0E3AB-8D00-44BF-9634-A3EDF379F840}"/>
              </a:ext>
            </a:extLst>
          </p:cNvPr>
          <p:cNvSpPr txBox="1"/>
          <p:nvPr/>
        </p:nvSpPr>
        <p:spPr>
          <a:xfrm>
            <a:off x="206829" y="6036009"/>
            <a:ext cx="10940142" cy="1107996"/>
          </a:xfrm>
          <a:prstGeom prst="rect">
            <a:avLst/>
          </a:prstGeom>
          <a:noFill/>
        </p:spPr>
        <p:txBody>
          <a:bodyPr wrap="square" rtlCol="0">
            <a:spAutoFit/>
          </a:bodyPr>
          <a:lstStyle/>
          <a:p>
            <a:r>
              <a:rPr lang="en-GB" sz="1600" dirty="0"/>
              <a:t>El </a:t>
            </a:r>
            <a:r>
              <a:rPr lang="en-GB" sz="1600" dirty="0" err="1"/>
              <a:t>apoyo</a:t>
            </a:r>
            <a:r>
              <a:rPr lang="en-GB" sz="1600" dirty="0"/>
              <a:t> de la </a:t>
            </a:r>
            <a:r>
              <a:rPr lang="en-GB" sz="1600" dirty="0" err="1"/>
              <a:t>Comisión</a:t>
            </a:r>
            <a:r>
              <a:rPr lang="en-GB" sz="1600" dirty="0"/>
              <a:t> </a:t>
            </a:r>
            <a:r>
              <a:rPr lang="en-GB" sz="1600" dirty="0" err="1"/>
              <a:t>Europea</a:t>
            </a:r>
            <a:r>
              <a:rPr lang="en-GB" sz="1600" dirty="0"/>
              <a:t> a la </a:t>
            </a:r>
            <a:r>
              <a:rPr lang="en-GB" sz="1600" dirty="0" err="1"/>
              <a:t>producción</a:t>
            </a:r>
            <a:r>
              <a:rPr lang="en-GB" sz="1600" dirty="0"/>
              <a:t> de </a:t>
            </a:r>
            <a:r>
              <a:rPr lang="en-GB" sz="1600" dirty="0" err="1"/>
              <a:t>esta</a:t>
            </a:r>
            <a:r>
              <a:rPr lang="en-GB" sz="1600" dirty="0"/>
              <a:t> </a:t>
            </a:r>
            <a:r>
              <a:rPr lang="en-GB" sz="1600" dirty="0" err="1"/>
              <a:t>publicación</a:t>
            </a:r>
            <a:r>
              <a:rPr lang="en-GB" sz="1600" dirty="0"/>
              <a:t> no </a:t>
            </a:r>
            <a:r>
              <a:rPr lang="en-GB" sz="1600" dirty="0" err="1"/>
              <a:t>constituye</a:t>
            </a:r>
            <a:r>
              <a:rPr lang="en-GB" sz="1600" dirty="0"/>
              <a:t> </a:t>
            </a:r>
            <a:r>
              <a:rPr lang="en-GB" sz="1600" dirty="0" err="1"/>
              <a:t>su</a:t>
            </a:r>
            <a:r>
              <a:rPr lang="en-GB" sz="1600" dirty="0"/>
              <a:t> </a:t>
            </a:r>
            <a:r>
              <a:rPr lang="en-GB" sz="1600" dirty="0" err="1"/>
              <a:t>conformidad</a:t>
            </a:r>
            <a:r>
              <a:rPr lang="en-GB" sz="1600" dirty="0"/>
              <a:t> con el </a:t>
            </a:r>
            <a:r>
              <a:rPr lang="en-GB" sz="1600" dirty="0" err="1"/>
              <a:t>contenido</a:t>
            </a:r>
            <a:r>
              <a:rPr lang="en-GB" sz="1600" dirty="0"/>
              <a:t> que </a:t>
            </a:r>
            <a:r>
              <a:rPr lang="en-GB" sz="1600" dirty="0" err="1"/>
              <a:t>refleja</a:t>
            </a:r>
            <a:r>
              <a:rPr lang="en-GB" sz="1600" dirty="0"/>
              <a:t> </a:t>
            </a:r>
            <a:r>
              <a:rPr lang="en-GB" sz="1600" dirty="0" err="1"/>
              <a:t>únicamente</a:t>
            </a:r>
            <a:r>
              <a:rPr lang="en-GB" sz="1600" dirty="0"/>
              <a:t> las </a:t>
            </a:r>
            <a:r>
              <a:rPr lang="en-GB" sz="1600" dirty="0" err="1"/>
              <a:t>opiniones</a:t>
            </a:r>
            <a:r>
              <a:rPr lang="en-GB" sz="1600" dirty="0"/>
              <a:t> de </a:t>
            </a:r>
            <a:r>
              <a:rPr lang="en-GB" sz="1600" dirty="0" err="1"/>
              <a:t>los</a:t>
            </a:r>
            <a:r>
              <a:rPr lang="en-GB" sz="1600" dirty="0"/>
              <a:t> </a:t>
            </a:r>
            <a:r>
              <a:rPr lang="en-GB" sz="1600" dirty="0" err="1"/>
              <a:t>autores</a:t>
            </a:r>
            <a:r>
              <a:rPr lang="en-GB" sz="1600" dirty="0"/>
              <a:t>, y la </a:t>
            </a:r>
            <a:r>
              <a:rPr lang="en-GB" sz="1600" dirty="0" err="1"/>
              <a:t>Comisión</a:t>
            </a:r>
            <a:r>
              <a:rPr lang="en-GB" sz="1600" dirty="0"/>
              <a:t> no se </a:t>
            </a:r>
            <a:r>
              <a:rPr lang="en-GB" sz="1600" dirty="0" err="1"/>
              <a:t>hace</a:t>
            </a:r>
            <a:r>
              <a:rPr lang="en-GB" sz="1600" dirty="0"/>
              <a:t> </a:t>
            </a:r>
            <a:r>
              <a:rPr lang="en-GB" sz="1600" dirty="0" err="1"/>
              <a:t>responsable</a:t>
            </a:r>
            <a:r>
              <a:rPr lang="en-GB" sz="1600" dirty="0"/>
              <a:t> del </a:t>
            </a:r>
            <a:r>
              <a:rPr lang="en-GB" sz="1600" dirty="0" err="1"/>
              <a:t>uso</a:t>
            </a:r>
            <a:r>
              <a:rPr lang="en-GB" sz="1600" dirty="0"/>
              <a:t> que </a:t>
            </a:r>
            <a:r>
              <a:rPr lang="en-GB" sz="1600" dirty="0" err="1"/>
              <a:t>pueda</a:t>
            </a:r>
            <a:r>
              <a:rPr lang="en-GB" sz="1600" dirty="0"/>
              <a:t> </a:t>
            </a:r>
            <a:r>
              <a:rPr lang="en-GB" sz="1600" dirty="0" err="1"/>
              <a:t>hacerse</a:t>
            </a:r>
            <a:r>
              <a:rPr lang="en-GB" sz="1600" dirty="0"/>
              <a:t> de la </a:t>
            </a:r>
            <a:r>
              <a:rPr lang="en-GB" sz="1600" dirty="0" err="1"/>
              <a:t>información</a:t>
            </a:r>
            <a:r>
              <a:rPr lang="en-GB" sz="1600" dirty="0"/>
              <a:t> </a:t>
            </a:r>
            <a:r>
              <a:rPr lang="en-GB" sz="1600" dirty="0" err="1"/>
              <a:t>contenida</a:t>
            </a:r>
            <a:r>
              <a:rPr lang="en-GB" sz="1600" dirty="0"/>
              <a:t> </a:t>
            </a:r>
            <a:r>
              <a:rPr lang="en-GB" sz="1600" dirty="0" err="1"/>
              <a:t>en</a:t>
            </a:r>
            <a:r>
              <a:rPr lang="en-GB" sz="1600" dirty="0"/>
              <a:t> </a:t>
            </a:r>
            <a:r>
              <a:rPr lang="en-GB" sz="1600" dirty="0" err="1"/>
              <a:t>ella</a:t>
            </a:r>
            <a:r>
              <a:rPr lang="en-GB" sz="1600" dirty="0"/>
              <a:t>.</a:t>
            </a:r>
          </a:p>
          <a:p>
            <a:endParaRPr lang="en-IE" dirty="0"/>
          </a:p>
        </p:txBody>
      </p:sp>
    </p:spTree>
    <p:extLst>
      <p:ext uri="{BB962C8B-B14F-4D97-AF65-F5344CB8AC3E}">
        <p14:creationId xmlns:p14="http://schemas.microsoft.com/office/powerpoint/2010/main" val="57872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8852375" cy="697353"/>
          </a:xfrm>
        </p:spPr>
        <p:txBody>
          <a:bodyPr/>
          <a:lstStyle/>
          <a:p>
            <a:r>
              <a:rPr lang="en-IE" dirty="0"/>
              <a:t>2. El principio de la esperanza</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578164" y="1986571"/>
            <a:ext cx="11035672" cy="3975101"/>
          </a:xfrm>
        </p:spPr>
        <p:txBody>
          <a:bodyPr/>
          <a:lstStyle/>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pic>
        <p:nvPicPr>
          <p:cNvPr id="6" name="Picture 5" descr="A picture containing text, sky, sign, outdoor&#10;&#10;Description automatically generated">
            <a:extLst>
              <a:ext uri="{FF2B5EF4-FFF2-40B4-BE49-F238E27FC236}">
                <a16:creationId xmlns:a16="http://schemas.microsoft.com/office/drawing/2014/main" xmlns="" id="{1BB1C125-FC32-45A5-A2BF-146B4FAEA34E}"/>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8226677" y="2645227"/>
            <a:ext cx="3269802" cy="2177143"/>
          </a:xfrm>
          <a:prstGeom prst="rect">
            <a:avLst/>
          </a:prstGeom>
        </p:spPr>
      </p:pic>
      <p:sp>
        <p:nvSpPr>
          <p:cNvPr id="9" name="TextBox 8">
            <a:extLst>
              <a:ext uri="{FF2B5EF4-FFF2-40B4-BE49-F238E27FC236}">
                <a16:creationId xmlns:a16="http://schemas.microsoft.com/office/drawing/2014/main" xmlns="" id="{1150B821-A849-4BA3-A7CF-D6E50326AE36}"/>
              </a:ext>
            </a:extLst>
          </p:cNvPr>
          <p:cNvSpPr txBox="1"/>
          <p:nvPr/>
        </p:nvSpPr>
        <p:spPr>
          <a:xfrm>
            <a:off x="396029" y="1943360"/>
            <a:ext cx="7648513" cy="3416320"/>
          </a:xfrm>
          <a:prstGeom prst="rect">
            <a:avLst/>
          </a:prstGeom>
          <a:noFill/>
        </p:spPr>
        <p:txBody>
          <a:bodyPr wrap="square">
            <a:spAutoFit/>
          </a:bodyPr>
          <a:lstStyle/>
          <a:p>
            <a:r>
              <a:rPr lang="en-GB" sz="2400" b="0" i="0" dirty="0">
                <a:effectLst/>
                <a:latin typeface="+mj-lt"/>
              </a:rPr>
              <a:t>Los directores generales y los emprendedores </a:t>
            </a:r>
            <a:r>
              <a:rPr lang="en-GB" sz="2400" dirty="0">
                <a:latin typeface="+mj-lt"/>
              </a:rPr>
              <a:t>suelen estar </a:t>
            </a:r>
            <a:r>
              <a:rPr lang="en-GB" sz="2400" b="0" i="0" dirty="0">
                <a:effectLst/>
                <a:latin typeface="+mj-lt"/>
              </a:rPr>
              <a:t>llenos de ideas creativas y pasión, pero esto, por desgracia, puede conducir a falsas suposiciones y mentalidades. </a:t>
            </a:r>
            <a:r>
              <a:rPr lang="en-GB" sz="2400" dirty="0">
                <a:latin typeface="+mj-lt"/>
              </a:rPr>
              <a:t>El exceso de confianza genera falsas esperanzas, que engendran expectativas de éxito infladas. </a:t>
            </a:r>
            <a:r>
              <a:rPr lang="en-GB" sz="2400" b="0" i="0" dirty="0">
                <a:effectLst/>
                <a:latin typeface="+mj-lt"/>
              </a:rPr>
              <a:t>A menudo, las empresas se dejan llevar por una falsa sensación de seguridad que tiene consecuencias devastadoras en el momento de la crisis. Hay que tomarse en serio las señales de advertencia de un negocio en quiebra en lugar de aferrarse a la esperanza.</a:t>
            </a:r>
          </a:p>
          <a:p>
            <a:endParaRPr lang="en-GB" sz="2400" dirty="0">
              <a:solidFill>
                <a:srgbClr val="474747"/>
              </a:solidFill>
              <a:latin typeface="+mj-lt"/>
            </a:endParaRPr>
          </a:p>
        </p:txBody>
      </p:sp>
      <p:sp>
        <p:nvSpPr>
          <p:cNvPr id="11" name="TextBox 10">
            <a:extLst>
              <a:ext uri="{FF2B5EF4-FFF2-40B4-BE49-F238E27FC236}">
                <a16:creationId xmlns:a16="http://schemas.microsoft.com/office/drawing/2014/main" xmlns="" id="{854A99BC-737E-410D-AC82-E82AE2C2FD24}"/>
              </a:ext>
            </a:extLst>
          </p:cNvPr>
          <p:cNvSpPr txBox="1"/>
          <p:nvPr/>
        </p:nvSpPr>
        <p:spPr>
          <a:xfrm>
            <a:off x="486040" y="5214498"/>
            <a:ext cx="7384331" cy="984885"/>
          </a:xfrm>
          <a:prstGeom prst="rect">
            <a:avLst/>
          </a:prstGeom>
          <a:solidFill>
            <a:srgbClr val="E64D92"/>
          </a:solidFill>
        </p:spPr>
        <p:txBody>
          <a:bodyPr wrap="square">
            <a:spAutoFit/>
          </a:bodyPr>
          <a:lstStyle/>
          <a:p>
            <a:pPr algn="ctr"/>
            <a:r>
              <a:rPr lang="en-GB" sz="2000" b="0" i="1" dirty="0">
                <a:solidFill>
                  <a:schemeClr val="bg1"/>
                </a:solidFill>
                <a:effectLst/>
                <a:latin typeface="Merriweather"/>
              </a:rPr>
              <a:t>"¿Me dejarás ir por el amor de Dios? ¿Aceptarás ese sueño falso y lo quemarás antes de que ocurra algo?"</a:t>
            </a:r>
          </a:p>
          <a:p>
            <a:pPr algn="ctr"/>
            <a:r>
              <a:rPr lang="en-GB" b="1" i="0" dirty="0">
                <a:solidFill>
                  <a:schemeClr val="bg1"/>
                </a:solidFill>
                <a:effectLst/>
                <a:latin typeface="Lato"/>
                <a:hlinkClick r:id="rId4"/>
              </a:rPr>
              <a:t>Arthur Miller, </a:t>
            </a:r>
            <a:r>
              <a:rPr lang="en-GB" b="1" i="0" u="none" strike="noStrike" dirty="0">
                <a:solidFill>
                  <a:schemeClr val="bg1"/>
                </a:solidFill>
                <a:effectLst/>
                <a:latin typeface="Lato"/>
                <a:hlinkClick r:id="rId4"/>
              </a:rPr>
              <a:t>La muerte de un viajante</a:t>
            </a:r>
            <a:endParaRPr lang="en-IE" dirty="0">
              <a:solidFill>
                <a:schemeClr val="bg1"/>
              </a:solidFill>
            </a:endParaRPr>
          </a:p>
        </p:txBody>
      </p:sp>
    </p:spTree>
    <p:extLst>
      <p:ext uri="{BB962C8B-B14F-4D97-AF65-F5344CB8AC3E}">
        <p14:creationId xmlns:p14="http://schemas.microsoft.com/office/powerpoint/2010/main" val="3681243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8852375" cy="697353"/>
          </a:xfrm>
        </p:spPr>
        <p:txBody>
          <a:bodyPr/>
          <a:lstStyle/>
          <a:p>
            <a:r>
              <a:rPr lang="en-IE" dirty="0"/>
              <a:t>3. El Despertar </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578164" y="1986571"/>
            <a:ext cx="11035672" cy="3975101"/>
          </a:xfrm>
        </p:spPr>
        <p:txBody>
          <a:bodyPr/>
          <a:lstStyle/>
          <a:p>
            <a:pPr algn="l"/>
            <a:endParaRPr lang="en-GB" b="0" i="0" dirty="0">
              <a:solidFill>
                <a:srgbClr val="164352"/>
              </a:solidFill>
              <a:effectLst/>
              <a:latin typeface="Untitledsansweb"/>
            </a:endParaRPr>
          </a:p>
          <a:p>
            <a:pPr algn="l"/>
            <a:endParaRPr lang="en-GB" b="0" i="0" dirty="0">
              <a:solidFill>
                <a:srgbClr val="164352"/>
              </a:solidFill>
              <a:effectLst/>
              <a:latin typeface="Untitledsansweb"/>
            </a:endParaRPr>
          </a:p>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sp>
        <p:nvSpPr>
          <p:cNvPr id="7" name="TextBox 6">
            <a:extLst>
              <a:ext uri="{FF2B5EF4-FFF2-40B4-BE49-F238E27FC236}">
                <a16:creationId xmlns:a16="http://schemas.microsoft.com/office/drawing/2014/main" xmlns="" id="{38DD7F8A-EF33-4FD3-B615-F3B4F4684EA8}"/>
              </a:ext>
            </a:extLst>
          </p:cNvPr>
          <p:cNvSpPr txBox="1"/>
          <p:nvPr/>
        </p:nvSpPr>
        <p:spPr>
          <a:xfrm>
            <a:off x="218258" y="1964353"/>
            <a:ext cx="8259536" cy="4893647"/>
          </a:xfrm>
          <a:prstGeom prst="rect">
            <a:avLst/>
          </a:prstGeom>
          <a:noFill/>
        </p:spPr>
        <p:txBody>
          <a:bodyPr wrap="square">
            <a:spAutoFit/>
          </a:bodyPr>
          <a:lstStyle/>
          <a:p>
            <a:r>
              <a:rPr lang="en-GB" sz="2400" dirty="0">
                <a:latin typeface="+mj-lt"/>
                <a:ea typeface="Lato Light" panose="020F0502020204030203" pitchFamily="34" charset="0"/>
                <a:cs typeface="Lato Light" panose="020F0502020204030203" pitchFamily="34" charset="0"/>
              </a:rPr>
              <a:t>Ya no se puede negar la crisis. Se están aplicando medidas bajo una gran presión de tiempo. Esta es la fase más crítica. Hay que centrarse en los detalles y planificar con claridad. Muchas empresas encuentran el camino de vuelta de la crisis. Para ello, tendrá que tomar algunas decisiones difíciles y tendrá que tomar medidas decisivas para salvar su negocio.</a:t>
            </a:r>
          </a:p>
          <a:p>
            <a:endParaRPr lang="en-GB" sz="2400" dirty="0">
              <a:latin typeface="+mj-lt"/>
              <a:ea typeface="Lato Light" panose="020F0502020204030203" pitchFamily="34" charset="0"/>
              <a:cs typeface="Lato Light" panose="020F0502020204030203" pitchFamily="34" charset="0"/>
            </a:endParaRPr>
          </a:p>
          <a:p>
            <a:r>
              <a:rPr lang="en-GB" sz="2400" dirty="0">
                <a:latin typeface="+mj-lt"/>
                <a:ea typeface="Lato Light" panose="020F0502020204030203" pitchFamily="34" charset="0"/>
                <a:cs typeface="Lato Light" panose="020F0502020204030203" pitchFamily="34" charset="0"/>
              </a:rPr>
              <a:t>Conozca los detalles de todas las personas, partes, interesados, clientes. empleados y proveedores, etc., que se verán afectados y cómo. Tome las medidas necesarias. La mayoría de las veces estas situaciones no se arreglan solas y hay un punto de no retorno. </a:t>
            </a:r>
            <a:r>
              <a:rPr lang="en-GB" sz="2400" b="1" dirty="0">
                <a:latin typeface="+mj-lt"/>
                <a:ea typeface="Lato Light" panose="020F0502020204030203" pitchFamily="34" charset="0"/>
                <a:cs typeface="Lato Light" panose="020F0502020204030203" pitchFamily="34" charset="0"/>
              </a:rPr>
              <a:t>VER EL VALOR DEL ASESOR EXTERNO EN ESTE MÓDULO</a:t>
            </a:r>
          </a:p>
          <a:p>
            <a:endParaRPr lang="en-GB" sz="2400" dirty="0">
              <a:latin typeface="+mj-lt"/>
              <a:ea typeface="Lato Light" panose="020F0502020204030203" pitchFamily="34" charset="0"/>
              <a:cs typeface="Lato Light" panose="020F0502020204030203" pitchFamily="34" charset="0"/>
            </a:endParaRPr>
          </a:p>
        </p:txBody>
      </p:sp>
      <p:pic>
        <p:nvPicPr>
          <p:cNvPr id="5" name="Picture 4" descr="A picture containing text, sunset&#10;&#10;Description automatically generated">
            <a:extLst>
              <a:ext uri="{FF2B5EF4-FFF2-40B4-BE49-F238E27FC236}">
                <a16:creationId xmlns:a16="http://schemas.microsoft.com/office/drawing/2014/main" xmlns="" id="{67552AF3-7A37-40F4-A5E8-59403B94FA8C}"/>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8477794" y="2821577"/>
            <a:ext cx="3495948" cy="2175256"/>
          </a:xfrm>
          <a:prstGeom prst="rect">
            <a:avLst/>
          </a:prstGeom>
        </p:spPr>
      </p:pic>
    </p:spTree>
    <p:extLst>
      <p:ext uri="{BB962C8B-B14F-4D97-AF65-F5344CB8AC3E}">
        <p14:creationId xmlns:p14="http://schemas.microsoft.com/office/powerpoint/2010/main" val="4224360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164771" y="365414"/>
            <a:ext cx="10668000" cy="1230747"/>
          </a:xfrm>
        </p:spPr>
        <p:txBody>
          <a:bodyPr>
            <a:normAutofit/>
          </a:bodyPr>
          <a:lstStyle/>
          <a:p>
            <a:r>
              <a:rPr lang="en-GB" b="1" dirty="0"/>
              <a:t>El punto de mira en los errores</a:t>
            </a:r>
          </a:p>
          <a:p>
            <a:r>
              <a:rPr lang="en-GB" dirty="0"/>
              <a:t>Consejo práctico: Mantenga la pólvora seca</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62091" y="2037037"/>
            <a:ext cx="3569324" cy="429276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En lo que respecta a la financiación en crisis, las empresas suelen cometer graves errores. </a:t>
            </a:r>
          </a:p>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Un error importante es invertir el patrimonio privado demasiado pronto y de forma excesiva en la empresa. Incluso si la intención de los propietarios detrás de esto es loable, a menudo conduce a un daño irreparable. </a:t>
            </a:r>
          </a:p>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Por lo tanto, es importante elaborar primero un plan de reestructuración completo y luego financiarlo y aplicarlo junto con los bancos. </a:t>
            </a:r>
          </a:p>
        </p:txBody>
      </p:sp>
      <p:sp>
        <p:nvSpPr>
          <p:cNvPr id="4" name="Freeform 43">
            <a:extLst>
              <a:ext uri="{FF2B5EF4-FFF2-40B4-BE49-F238E27FC236}">
                <a16:creationId xmlns:a16="http://schemas.microsoft.com/office/drawing/2014/main" xmlns="" id="{D16D017F-E0E3-4979-A3BE-390AF08C9158}"/>
              </a:ext>
            </a:extLst>
          </p:cNvPr>
          <p:cNvSpPr>
            <a:spLocks/>
          </p:cNvSpPr>
          <p:nvPr/>
        </p:nvSpPr>
        <p:spPr bwMode="auto">
          <a:xfrm>
            <a:off x="4598782" y="3352190"/>
            <a:ext cx="6970289" cy="1458678"/>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5" name="Freeform 36">
            <a:extLst>
              <a:ext uri="{FF2B5EF4-FFF2-40B4-BE49-F238E27FC236}">
                <a16:creationId xmlns:a16="http://schemas.microsoft.com/office/drawing/2014/main" xmlns="" id="{082A16DD-60DB-4B2F-8841-C679C7994BAD}"/>
              </a:ext>
            </a:extLst>
          </p:cNvPr>
          <p:cNvSpPr>
            <a:spLocks/>
          </p:cNvSpPr>
          <p:nvPr/>
        </p:nvSpPr>
        <p:spPr bwMode="auto">
          <a:xfrm>
            <a:off x="3731829" y="3352190"/>
            <a:ext cx="1889899" cy="1458678"/>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6" name="Freeform 37">
            <a:extLst>
              <a:ext uri="{FF2B5EF4-FFF2-40B4-BE49-F238E27FC236}">
                <a16:creationId xmlns:a16="http://schemas.microsoft.com/office/drawing/2014/main" xmlns="" id="{205FF995-7DC4-46EC-9C8D-3649FC4BFF81}"/>
              </a:ext>
            </a:extLst>
          </p:cNvPr>
          <p:cNvSpPr>
            <a:spLocks/>
          </p:cNvSpPr>
          <p:nvPr/>
        </p:nvSpPr>
        <p:spPr bwMode="auto">
          <a:xfrm>
            <a:off x="3731829" y="3352190"/>
            <a:ext cx="2530999"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7" name="TextBox 47">
            <a:extLst>
              <a:ext uri="{FF2B5EF4-FFF2-40B4-BE49-F238E27FC236}">
                <a16:creationId xmlns:a16="http://schemas.microsoft.com/office/drawing/2014/main" xmlns="" id="{E6B8C0D8-46C0-48FF-801E-434405F20D60}"/>
              </a:ext>
            </a:extLst>
          </p:cNvPr>
          <p:cNvSpPr txBox="1"/>
          <p:nvPr/>
        </p:nvSpPr>
        <p:spPr>
          <a:xfrm>
            <a:off x="4104233" y="3607221"/>
            <a:ext cx="720067" cy="369332"/>
          </a:xfrm>
          <a:prstGeom prst="rect">
            <a:avLst/>
          </a:prstGeom>
          <a:noFill/>
        </p:spPr>
        <p:txBody>
          <a:bodyPr wrap="square" rtlCol="0">
            <a:spAutoFit/>
          </a:bodyPr>
          <a:lstStyle/>
          <a:p>
            <a:pPr algn="ctr"/>
            <a:r>
              <a:rPr lang="en-GB" b="1" dirty="0">
                <a:solidFill>
                  <a:schemeClr val="bg1"/>
                </a:solidFill>
                <a:latin typeface="+mj-lt"/>
                <a:ea typeface="Roboto" charset="0"/>
                <a:cs typeface="Roboto" charset="0"/>
              </a:rPr>
              <a:t>STEP</a:t>
            </a:r>
          </a:p>
        </p:txBody>
      </p:sp>
      <p:sp>
        <p:nvSpPr>
          <p:cNvPr id="8" name="Rectangle 48">
            <a:extLst>
              <a:ext uri="{FF2B5EF4-FFF2-40B4-BE49-F238E27FC236}">
                <a16:creationId xmlns:a16="http://schemas.microsoft.com/office/drawing/2014/main" xmlns="" id="{1924A499-597D-4BE9-9DA1-F0D919F18F54}"/>
              </a:ext>
            </a:extLst>
          </p:cNvPr>
          <p:cNvSpPr>
            <a:spLocks/>
          </p:cNvSpPr>
          <p:nvPr/>
        </p:nvSpPr>
        <p:spPr bwMode="auto">
          <a:xfrm>
            <a:off x="4038611" y="3911820"/>
            <a:ext cx="851315"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601" b="1" spc="113" dirty="0">
                <a:solidFill>
                  <a:schemeClr val="bg1"/>
                </a:solidFill>
                <a:latin typeface="+mj-lt"/>
                <a:ea typeface="Roboto" charset="0"/>
                <a:cs typeface="Roboto" charset="0"/>
                <a:sym typeface="Bebas Neue" charset="0"/>
              </a:rPr>
              <a:t>02</a:t>
            </a:r>
          </a:p>
        </p:txBody>
      </p:sp>
      <p:sp>
        <p:nvSpPr>
          <p:cNvPr id="9" name="TextBox 49">
            <a:extLst>
              <a:ext uri="{FF2B5EF4-FFF2-40B4-BE49-F238E27FC236}">
                <a16:creationId xmlns:a16="http://schemas.microsoft.com/office/drawing/2014/main" xmlns="" id="{037C4AE4-07C3-4C44-92D5-81434DCCEF25}"/>
              </a:ext>
            </a:extLst>
          </p:cNvPr>
          <p:cNvSpPr txBox="1"/>
          <p:nvPr/>
        </p:nvSpPr>
        <p:spPr>
          <a:xfrm>
            <a:off x="5533900" y="3391079"/>
            <a:ext cx="6135585" cy="1323439"/>
          </a:xfrm>
          <a:prstGeom prst="rect">
            <a:avLst/>
          </a:prstGeom>
          <a:noFill/>
        </p:spPr>
        <p:txBody>
          <a:bodyPr wrap="square" rtlCol="0">
            <a:spAutoFit/>
          </a:bodyPr>
          <a:lstStyle/>
          <a:p>
            <a:r>
              <a:rPr lang="en-GB" sz="2000" dirty="0">
                <a:solidFill>
                  <a:schemeClr val="bg1"/>
                </a:solidFill>
                <a:latin typeface="+mj-lt"/>
                <a:ea typeface="Lato Light" charset="0"/>
                <a:cs typeface="Lato Light" charset="0"/>
              </a:rPr>
              <a:t>La situación de liquidez de la empresa vuelve a ser inicialmente más relajada. Sin embargo, por regla general, no se aplican medidas de reestructuración de gran alcance. Sigue prevaleciendo el principio de la esperanza: el problema sólo se pospone. </a:t>
            </a:r>
          </a:p>
        </p:txBody>
      </p:sp>
      <p:sp>
        <p:nvSpPr>
          <p:cNvPr id="10" name="Freeform 43">
            <a:extLst>
              <a:ext uri="{FF2B5EF4-FFF2-40B4-BE49-F238E27FC236}">
                <a16:creationId xmlns:a16="http://schemas.microsoft.com/office/drawing/2014/main" xmlns="" id="{7904E136-2533-4828-B08B-3E05043E1602}"/>
              </a:ext>
            </a:extLst>
          </p:cNvPr>
          <p:cNvSpPr>
            <a:spLocks/>
          </p:cNvSpPr>
          <p:nvPr/>
        </p:nvSpPr>
        <p:spPr bwMode="auto">
          <a:xfrm>
            <a:off x="4598782" y="4882297"/>
            <a:ext cx="6970289" cy="1458678"/>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rgbClr val="EC2179">
              <a:alpha val="70000"/>
            </a:srgb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1" name="Freeform 36">
            <a:extLst>
              <a:ext uri="{FF2B5EF4-FFF2-40B4-BE49-F238E27FC236}">
                <a16:creationId xmlns:a16="http://schemas.microsoft.com/office/drawing/2014/main" xmlns="" id="{018435B6-FC3E-44CF-9E67-2B17B7B6E358}"/>
              </a:ext>
            </a:extLst>
          </p:cNvPr>
          <p:cNvSpPr>
            <a:spLocks/>
          </p:cNvSpPr>
          <p:nvPr/>
        </p:nvSpPr>
        <p:spPr bwMode="auto">
          <a:xfrm>
            <a:off x="3731829" y="4882296"/>
            <a:ext cx="1889899" cy="1458678"/>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rgbClr val="EC2179"/>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2" name="Freeform 37">
            <a:extLst>
              <a:ext uri="{FF2B5EF4-FFF2-40B4-BE49-F238E27FC236}">
                <a16:creationId xmlns:a16="http://schemas.microsoft.com/office/drawing/2014/main" xmlns="" id="{2EE30DE8-E171-407E-B0AD-5213CE7015C9}"/>
              </a:ext>
            </a:extLst>
          </p:cNvPr>
          <p:cNvSpPr>
            <a:spLocks/>
          </p:cNvSpPr>
          <p:nvPr/>
        </p:nvSpPr>
        <p:spPr bwMode="auto">
          <a:xfrm>
            <a:off x="3731829" y="4986499"/>
            <a:ext cx="2530999" cy="1354475"/>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3" name="TextBox 56">
            <a:extLst>
              <a:ext uri="{FF2B5EF4-FFF2-40B4-BE49-F238E27FC236}">
                <a16:creationId xmlns:a16="http://schemas.microsoft.com/office/drawing/2014/main" xmlns="" id="{FDB0BD83-48CD-45B2-A481-F2075CA85CA0}"/>
              </a:ext>
            </a:extLst>
          </p:cNvPr>
          <p:cNvSpPr txBox="1"/>
          <p:nvPr/>
        </p:nvSpPr>
        <p:spPr>
          <a:xfrm>
            <a:off x="4104232" y="5116535"/>
            <a:ext cx="720067" cy="369332"/>
          </a:xfrm>
          <a:prstGeom prst="rect">
            <a:avLst/>
          </a:prstGeom>
          <a:noFill/>
        </p:spPr>
        <p:txBody>
          <a:bodyPr wrap="square" rtlCol="0">
            <a:spAutoFit/>
          </a:bodyPr>
          <a:lstStyle/>
          <a:p>
            <a:pPr algn="ctr"/>
            <a:r>
              <a:rPr lang="en-GB" b="1" dirty="0">
                <a:solidFill>
                  <a:schemeClr val="bg1"/>
                </a:solidFill>
                <a:latin typeface="+mj-lt"/>
                <a:ea typeface="Roboto" charset="0"/>
                <a:cs typeface="Roboto" charset="0"/>
              </a:rPr>
              <a:t>STEP</a:t>
            </a:r>
          </a:p>
        </p:txBody>
      </p:sp>
      <p:sp>
        <p:nvSpPr>
          <p:cNvPr id="14" name="Rectangle 59">
            <a:extLst>
              <a:ext uri="{FF2B5EF4-FFF2-40B4-BE49-F238E27FC236}">
                <a16:creationId xmlns:a16="http://schemas.microsoft.com/office/drawing/2014/main" xmlns="" id="{B95003C1-5EC4-4520-9A7A-ED09F4044D82}"/>
              </a:ext>
            </a:extLst>
          </p:cNvPr>
          <p:cNvSpPr>
            <a:spLocks/>
          </p:cNvSpPr>
          <p:nvPr/>
        </p:nvSpPr>
        <p:spPr bwMode="auto">
          <a:xfrm>
            <a:off x="4038611" y="5401497"/>
            <a:ext cx="851315"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601" b="1" spc="113" dirty="0">
                <a:solidFill>
                  <a:schemeClr val="bg1"/>
                </a:solidFill>
                <a:latin typeface="+mj-lt"/>
                <a:ea typeface="Roboto" charset="0"/>
                <a:cs typeface="Roboto" charset="0"/>
                <a:sym typeface="Bebas Neue" charset="0"/>
              </a:rPr>
              <a:t>03</a:t>
            </a:r>
          </a:p>
        </p:txBody>
      </p:sp>
      <p:sp>
        <p:nvSpPr>
          <p:cNvPr id="15" name="TextBox 80">
            <a:extLst>
              <a:ext uri="{FF2B5EF4-FFF2-40B4-BE49-F238E27FC236}">
                <a16:creationId xmlns:a16="http://schemas.microsoft.com/office/drawing/2014/main" xmlns="" id="{F266035C-0988-4BA7-A617-B860F8C1A6D3}"/>
              </a:ext>
            </a:extLst>
          </p:cNvPr>
          <p:cNvSpPr txBox="1"/>
          <p:nvPr/>
        </p:nvSpPr>
        <p:spPr>
          <a:xfrm>
            <a:off x="5533901" y="4981509"/>
            <a:ext cx="6035170" cy="1569660"/>
          </a:xfrm>
          <a:prstGeom prst="rect">
            <a:avLst/>
          </a:prstGeom>
          <a:noFill/>
        </p:spPr>
        <p:txBody>
          <a:bodyPr wrap="square" rtlCol="0">
            <a:spAutoFit/>
          </a:bodyPr>
          <a:lstStyle/>
          <a:p>
            <a:r>
              <a:rPr lang="en-GB" sz="1600" dirty="0">
                <a:solidFill>
                  <a:schemeClr val="bg1"/>
                </a:solidFill>
                <a:latin typeface="+mj-lt"/>
                <a:ea typeface="Lato Light" charset="0"/>
                <a:cs typeface="Lato Light" charset="0"/>
              </a:rPr>
              <a:t>Cuando se han agotado las últimas reservas propias, el empresario busca capital en los bancos. Los bancos suelen exigir importantes aportaciones personales del propietario si quieren prestar su apoyo durante la crisis. Sin embargo, si la pólvora ya se ha agotado, esta opción queda denegada, y la insolvencia suele ser la consecuencia lógica.</a:t>
            </a:r>
          </a:p>
          <a:p>
            <a:endParaRPr lang="en-GB" sz="1600" dirty="0">
              <a:solidFill>
                <a:schemeClr val="bg1"/>
              </a:solidFill>
              <a:latin typeface="+mj-lt"/>
              <a:ea typeface="Lato Light" charset="0"/>
              <a:cs typeface="Lato Light" charset="0"/>
            </a:endParaRPr>
          </a:p>
        </p:txBody>
      </p:sp>
      <p:sp>
        <p:nvSpPr>
          <p:cNvPr id="16" name="Freeform 43">
            <a:extLst>
              <a:ext uri="{FF2B5EF4-FFF2-40B4-BE49-F238E27FC236}">
                <a16:creationId xmlns:a16="http://schemas.microsoft.com/office/drawing/2014/main" xmlns="" id="{85471FED-39E3-4DC0-B8D4-C0EEB1BF66CE}"/>
              </a:ext>
            </a:extLst>
          </p:cNvPr>
          <p:cNvSpPr>
            <a:spLocks/>
          </p:cNvSpPr>
          <p:nvPr/>
        </p:nvSpPr>
        <p:spPr bwMode="auto">
          <a:xfrm>
            <a:off x="4598782" y="1806355"/>
            <a:ext cx="6970289" cy="1458678"/>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7" name="Freeform 36">
            <a:extLst>
              <a:ext uri="{FF2B5EF4-FFF2-40B4-BE49-F238E27FC236}">
                <a16:creationId xmlns:a16="http://schemas.microsoft.com/office/drawing/2014/main" xmlns="" id="{D1ADC31F-2DF8-44AD-94B4-07E05CAD46AA}"/>
              </a:ext>
            </a:extLst>
          </p:cNvPr>
          <p:cNvSpPr>
            <a:spLocks/>
          </p:cNvSpPr>
          <p:nvPr/>
        </p:nvSpPr>
        <p:spPr bwMode="auto">
          <a:xfrm>
            <a:off x="3731830" y="1806355"/>
            <a:ext cx="1889898" cy="1458678"/>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8" name="Freeform 37">
            <a:extLst>
              <a:ext uri="{FF2B5EF4-FFF2-40B4-BE49-F238E27FC236}">
                <a16:creationId xmlns:a16="http://schemas.microsoft.com/office/drawing/2014/main" xmlns="" id="{234A7940-65C7-4583-8442-3BAAAFE9D6C7}"/>
              </a:ext>
            </a:extLst>
          </p:cNvPr>
          <p:cNvSpPr>
            <a:spLocks/>
          </p:cNvSpPr>
          <p:nvPr/>
        </p:nvSpPr>
        <p:spPr bwMode="auto">
          <a:xfrm>
            <a:off x="3731829" y="1806355"/>
            <a:ext cx="2530999" cy="1458678"/>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9" name="TextBox 84">
            <a:extLst>
              <a:ext uri="{FF2B5EF4-FFF2-40B4-BE49-F238E27FC236}">
                <a16:creationId xmlns:a16="http://schemas.microsoft.com/office/drawing/2014/main" xmlns="" id="{9054FE8F-15DC-44C7-A593-4B264D73FFD7}"/>
              </a:ext>
            </a:extLst>
          </p:cNvPr>
          <p:cNvSpPr txBox="1"/>
          <p:nvPr/>
        </p:nvSpPr>
        <p:spPr>
          <a:xfrm>
            <a:off x="4104234" y="2140312"/>
            <a:ext cx="720067" cy="369332"/>
          </a:xfrm>
          <a:prstGeom prst="rect">
            <a:avLst/>
          </a:prstGeom>
          <a:noFill/>
        </p:spPr>
        <p:txBody>
          <a:bodyPr wrap="square" rtlCol="0">
            <a:spAutoFit/>
          </a:bodyPr>
          <a:lstStyle/>
          <a:p>
            <a:pPr algn="ctr"/>
            <a:r>
              <a:rPr lang="en-GB" b="1" dirty="0">
                <a:solidFill>
                  <a:schemeClr val="bg1"/>
                </a:solidFill>
                <a:latin typeface="+mj-lt"/>
                <a:ea typeface="Roboto" charset="0"/>
                <a:cs typeface="Roboto" charset="0"/>
              </a:rPr>
              <a:t>STEP</a:t>
            </a:r>
          </a:p>
        </p:txBody>
      </p:sp>
      <p:sp>
        <p:nvSpPr>
          <p:cNvPr id="20" name="Rectangle 85">
            <a:extLst>
              <a:ext uri="{FF2B5EF4-FFF2-40B4-BE49-F238E27FC236}">
                <a16:creationId xmlns:a16="http://schemas.microsoft.com/office/drawing/2014/main" xmlns="" id="{1C09C1DD-FFA2-4C5C-8DF4-64043417D234}"/>
              </a:ext>
            </a:extLst>
          </p:cNvPr>
          <p:cNvSpPr>
            <a:spLocks/>
          </p:cNvSpPr>
          <p:nvPr/>
        </p:nvSpPr>
        <p:spPr bwMode="auto">
          <a:xfrm>
            <a:off x="4038611" y="2447388"/>
            <a:ext cx="851315"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601" b="1" spc="113" dirty="0">
                <a:solidFill>
                  <a:schemeClr val="bg1"/>
                </a:solidFill>
                <a:latin typeface="+mj-lt"/>
                <a:ea typeface="Roboto" charset="0"/>
                <a:cs typeface="Roboto" charset="0"/>
                <a:sym typeface="Bebas Neue" charset="0"/>
              </a:rPr>
              <a:t>01</a:t>
            </a:r>
          </a:p>
        </p:txBody>
      </p:sp>
      <p:sp>
        <p:nvSpPr>
          <p:cNvPr id="21" name="TextBox 86">
            <a:extLst>
              <a:ext uri="{FF2B5EF4-FFF2-40B4-BE49-F238E27FC236}">
                <a16:creationId xmlns:a16="http://schemas.microsoft.com/office/drawing/2014/main" xmlns="" id="{445B6772-9148-436E-A758-739CA67829C3}"/>
              </a:ext>
            </a:extLst>
          </p:cNvPr>
          <p:cNvSpPr txBox="1"/>
          <p:nvPr/>
        </p:nvSpPr>
        <p:spPr>
          <a:xfrm>
            <a:off x="5533901" y="2023643"/>
            <a:ext cx="6035170" cy="1015663"/>
          </a:xfrm>
          <a:prstGeom prst="rect">
            <a:avLst/>
          </a:prstGeom>
          <a:noFill/>
        </p:spPr>
        <p:txBody>
          <a:bodyPr wrap="square" rtlCol="0">
            <a:spAutoFit/>
          </a:bodyPr>
          <a:lstStyle/>
          <a:p>
            <a:r>
              <a:rPr lang="en-GB" sz="2000" dirty="0">
                <a:solidFill>
                  <a:schemeClr val="bg1"/>
                </a:solidFill>
                <a:latin typeface="+mj-lt"/>
                <a:ea typeface="Lato Light" charset="0"/>
                <a:cs typeface="Lato Light" charset="0"/>
              </a:rPr>
              <a:t>El propietario invierte dinero privado en la crisis porque quiere salvar su empresa. Esperan que la situación vuelva a cambiar con el próximo gran contrato.</a:t>
            </a:r>
          </a:p>
        </p:txBody>
      </p:sp>
    </p:spTree>
    <p:extLst>
      <p:ext uri="{BB962C8B-B14F-4D97-AF65-F5344CB8AC3E}">
        <p14:creationId xmlns:p14="http://schemas.microsoft.com/office/powerpoint/2010/main" val="1252601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8852375" cy="697353"/>
          </a:xfrm>
        </p:spPr>
        <p:txBody>
          <a:bodyPr/>
          <a:lstStyle/>
          <a:p>
            <a:r>
              <a:rPr lang="en-IE" dirty="0"/>
              <a:t>4. Signos de relajación</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408347" y="2169544"/>
            <a:ext cx="5417688" cy="3975101"/>
          </a:xfrm>
        </p:spPr>
        <p:txBody>
          <a:bodyPr/>
          <a:lstStyle/>
          <a:p>
            <a:r>
              <a:rPr lang="en-GB" sz="2400" dirty="0">
                <a:latin typeface="+mj-lt"/>
                <a:ea typeface="Lato Light" panose="020F0502020204030203" pitchFamily="34" charset="0"/>
                <a:cs typeface="Lato Light" panose="020F0502020204030203" pitchFamily="34" charset="0"/>
              </a:rPr>
              <a:t>Si las medidas aplicadas tienen éxito, ahora empiezan a aparecer los primeros signos de relajación. </a:t>
            </a:r>
          </a:p>
          <a:p>
            <a:r>
              <a:rPr lang="en-GB" sz="2400" dirty="0">
                <a:latin typeface="+mj-lt"/>
                <a:ea typeface="Lato Light" panose="020F0502020204030203" pitchFamily="34" charset="0"/>
                <a:cs typeface="Lato Light" panose="020F0502020204030203" pitchFamily="34" charset="0"/>
              </a:rPr>
              <a:t>Sin embargo, la reestructuración debe seguir aplicándose de forma coherente. </a:t>
            </a:r>
          </a:p>
          <a:p>
            <a:pPr algn="l"/>
            <a:endParaRPr lang="en-GB" b="0" i="0" dirty="0">
              <a:solidFill>
                <a:srgbClr val="164352"/>
              </a:solidFill>
              <a:effectLst/>
              <a:latin typeface="Untitledsansweb"/>
            </a:endParaRPr>
          </a:p>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pic>
        <p:nvPicPr>
          <p:cNvPr id="5" name="Picture 4" descr="Text&#10;&#10;Description automatically generated">
            <a:extLst>
              <a:ext uri="{FF2B5EF4-FFF2-40B4-BE49-F238E27FC236}">
                <a16:creationId xmlns:a16="http://schemas.microsoft.com/office/drawing/2014/main" xmlns="" id="{BE0D682D-B1CA-470E-9D1E-83EF85B65376}"/>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6096000" y="2174565"/>
            <a:ext cx="5684955" cy="3553097"/>
          </a:xfrm>
          <a:prstGeom prst="rect">
            <a:avLst/>
          </a:prstGeom>
        </p:spPr>
      </p:pic>
    </p:spTree>
    <p:extLst>
      <p:ext uri="{BB962C8B-B14F-4D97-AF65-F5344CB8AC3E}">
        <p14:creationId xmlns:p14="http://schemas.microsoft.com/office/powerpoint/2010/main" val="1067168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9414344" cy="697353"/>
          </a:xfrm>
        </p:spPr>
        <p:txBody>
          <a:bodyPr>
            <a:normAutofit/>
          </a:bodyPr>
          <a:lstStyle/>
          <a:p>
            <a:r>
              <a:rPr lang="en-GB" dirty="0"/>
              <a:t>¿De vuelta del </a:t>
            </a:r>
            <a:r>
              <a:rPr lang="en-IE" dirty="0"/>
              <a:t>precipicio? La historia de Evernote</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578164" y="1986571"/>
            <a:ext cx="11035672" cy="3975101"/>
          </a:xfrm>
        </p:spPr>
        <p:txBody>
          <a:bodyPr/>
          <a:lstStyle/>
          <a:p>
            <a:pPr algn="l"/>
            <a:endParaRPr lang="en-GB" b="0" i="0" dirty="0">
              <a:solidFill>
                <a:srgbClr val="164352"/>
              </a:solidFill>
              <a:effectLst/>
              <a:latin typeface="Untitledsansweb"/>
            </a:endParaRPr>
          </a:p>
          <a:p>
            <a:pPr algn="l"/>
            <a:endParaRPr lang="en-GB" b="0" i="0" dirty="0">
              <a:solidFill>
                <a:srgbClr val="164352"/>
              </a:solidFill>
              <a:effectLst/>
              <a:latin typeface="Untitledsansweb"/>
            </a:endParaRPr>
          </a:p>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sp>
        <p:nvSpPr>
          <p:cNvPr id="7" name="TextBox 6">
            <a:extLst>
              <a:ext uri="{FF2B5EF4-FFF2-40B4-BE49-F238E27FC236}">
                <a16:creationId xmlns:a16="http://schemas.microsoft.com/office/drawing/2014/main" xmlns="" id="{38DD7F8A-EF33-4FD3-B615-F3B4F4684EA8}"/>
              </a:ext>
            </a:extLst>
          </p:cNvPr>
          <p:cNvSpPr txBox="1"/>
          <p:nvPr/>
        </p:nvSpPr>
        <p:spPr>
          <a:xfrm>
            <a:off x="218258" y="1964353"/>
            <a:ext cx="11533754" cy="4216539"/>
          </a:xfrm>
          <a:prstGeom prst="rect">
            <a:avLst/>
          </a:prstGeom>
          <a:noFill/>
        </p:spPr>
        <p:txBody>
          <a:bodyPr wrap="square">
            <a:spAutoFit/>
          </a:bodyPr>
          <a:lstStyle/>
          <a:p>
            <a:r>
              <a:rPr lang="en-GB" sz="2400" b="0" i="0" dirty="0">
                <a:solidFill>
                  <a:srgbClr val="245473"/>
                </a:solidFill>
                <a:effectLst/>
                <a:latin typeface="+mj-lt"/>
              </a:rPr>
              <a:t>Algunas de las empresas más exitosas del mundo han estado muy cerca de la ruina financiera, pero se han recuperado de forma espectacular. Un ejemplo claro es Evernote, la empresa de software de San Francisco. La empresa se encontró con sólo tres semanas de efectivo en 2008, cuando un inversor clave se retiró al llegar la crisis financiera. Se tomó la dolorosa decisión de cerrar la empresa y ahorrar dinero para los costes legales que implicaba el cierre. Sin embargo, después de que un ávido usuario de Evernote en Suecia invirtiera medio millón de dólares, la empresa volvió a ponerse en marcha, acumuló 100 millones de usuarios en todo el mundo y fue valorada recientemente en 1.000 millones de dólares.</a:t>
            </a:r>
          </a:p>
          <a:p>
            <a:endParaRPr lang="en-GB" sz="2400" dirty="0">
              <a:solidFill>
                <a:srgbClr val="444444"/>
              </a:solidFill>
              <a:latin typeface="OpenSansLight"/>
              <a:ea typeface="Lato Light" panose="020F0502020204030203" pitchFamily="34" charset="0"/>
              <a:cs typeface="Lato Light" panose="020F0502020204030203" pitchFamily="34" charset="0"/>
            </a:endParaRPr>
          </a:p>
          <a:p>
            <a:r>
              <a:rPr lang="en-GB" sz="2800" b="1" dirty="0">
                <a:solidFill>
                  <a:srgbClr val="444444"/>
                </a:solidFill>
                <a:latin typeface="OpenSansLight"/>
                <a:ea typeface="Lato Light" panose="020F0502020204030203" pitchFamily="34" charset="0"/>
                <a:cs typeface="Lato Light" panose="020F0502020204030203" pitchFamily="34" charset="0"/>
              </a:rPr>
              <a:t>LEA: </a:t>
            </a:r>
            <a:r>
              <a:rPr lang="en-GB" sz="2400" b="1" i="0" dirty="0">
                <a:solidFill>
                  <a:srgbClr val="374046"/>
                </a:solidFill>
                <a:effectLst/>
                <a:latin typeface="Inter-Black"/>
                <a:hlinkClick r:id="rId2"/>
              </a:rPr>
              <a:t>Cómo 5 grandes marcas se recuperaron del borde del fracaso</a:t>
            </a:r>
            <a:endParaRPr lang="en-GB" sz="2400" b="1" i="0" dirty="0">
              <a:solidFill>
                <a:srgbClr val="374046"/>
              </a:solidFill>
              <a:effectLst/>
              <a:latin typeface="Inter-Black"/>
            </a:endParaRPr>
          </a:p>
          <a:p>
            <a:endParaRPr lang="en-GB" sz="2400" dirty="0">
              <a:latin typeface="+mj-lt"/>
              <a:ea typeface="Lato Light" panose="020F0502020204030203" pitchFamily="34" charset="0"/>
              <a:cs typeface="Lato Light" panose="020F0502020204030203" pitchFamily="34" charset="0"/>
            </a:endParaRPr>
          </a:p>
        </p:txBody>
      </p:sp>
      <p:sp>
        <p:nvSpPr>
          <p:cNvPr id="4" name="AutoShape 2">
            <a:extLst>
              <a:ext uri="{FF2B5EF4-FFF2-40B4-BE49-F238E27FC236}">
                <a16:creationId xmlns:a16="http://schemas.microsoft.com/office/drawing/2014/main" xmlns="" id="{4F44FA70-ABC0-4DF9-8D07-B3C65239F85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6" name="AutoShape 4">
            <a:extLst>
              <a:ext uri="{FF2B5EF4-FFF2-40B4-BE49-F238E27FC236}">
                <a16:creationId xmlns:a16="http://schemas.microsoft.com/office/drawing/2014/main" xmlns="" id="{2095967D-D4A5-457E-B83C-609C39F8719D}"/>
              </a:ext>
            </a:extLst>
          </p:cNvPr>
          <p:cNvSpPr>
            <a:spLocks noChangeAspect="1" noChangeArrowheads="1"/>
          </p:cNvSpPr>
          <p:nvPr/>
        </p:nvSpPr>
        <p:spPr bwMode="auto">
          <a:xfrm>
            <a:off x="8747760" y="31699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0" name="Picture 9">
            <a:extLst>
              <a:ext uri="{FF2B5EF4-FFF2-40B4-BE49-F238E27FC236}">
                <a16:creationId xmlns:a16="http://schemas.microsoft.com/office/drawing/2014/main" xmlns="" id="{BFD5DCC6-2275-4E6A-8E56-687701A7A249}"/>
              </a:ext>
            </a:extLst>
          </p:cNvPr>
          <p:cNvPicPr>
            <a:picLocks noChangeAspect="1"/>
          </p:cNvPicPr>
          <p:nvPr/>
        </p:nvPicPr>
        <p:blipFill>
          <a:blip r:embed="rId3"/>
          <a:stretch>
            <a:fillRect/>
          </a:stretch>
        </p:blipFill>
        <p:spPr>
          <a:xfrm>
            <a:off x="7680960" y="427732"/>
            <a:ext cx="4136366" cy="1255395"/>
          </a:xfrm>
          <a:prstGeom prst="rect">
            <a:avLst/>
          </a:prstGeom>
        </p:spPr>
      </p:pic>
    </p:spTree>
    <p:extLst>
      <p:ext uri="{BB962C8B-B14F-4D97-AF65-F5344CB8AC3E}">
        <p14:creationId xmlns:p14="http://schemas.microsoft.com/office/powerpoint/2010/main" val="152884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8852375" cy="697353"/>
          </a:xfrm>
        </p:spPr>
        <p:txBody>
          <a:bodyPr/>
          <a:lstStyle/>
          <a:p>
            <a:r>
              <a:rPr lang="en-IE" dirty="0"/>
              <a:t>5. Aprendizaje y resiliencia </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433246" y="1986571"/>
            <a:ext cx="6583415" cy="3975101"/>
          </a:xfrm>
        </p:spPr>
        <p:txBody>
          <a:bodyPr/>
          <a:lstStyle/>
          <a:p>
            <a:r>
              <a:rPr lang="en-GB" sz="2400" dirty="0">
                <a:latin typeface="+mj-lt"/>
                <a:ea typeface="Lato Light" panose="020F0502020204030203" pitchFamily="34" charset="0"/>
                <a:cs typeface="Lato Light" panose="020F0502020204030203" pitchFamily="34" charset="0"/>
              </a:rPr>
              <a:t>Si la crisis se supera con éxito, hay que sacar las conclusiones adecuadas. Si esto tiene éxito, puede conducir a una resiliencia sostenible ante la crisis.</a:t>
            </a:r>
          </a:p>
          <a:p>
            <a:r>
              <a:rPr lang="en-GB" b="0" i="1" dirty="0">
                <a:effectLst/>
                <a:latin typeface="+mj-lt"/>
              </a:rPr>
              <a:t>"Estoy convencido de que aproximadamente la mitad de lo que separa a los empresarios de éxito de los que no lo son es pura perseverancia. Es tan duro y viertes tanto de tu vida en esta cosa, que hay momentos tan duros en el tiempo que la mayoría de la gente se rinde. Y no les culpo, es realmente duro". </a:t>
            </a:r>
          </a:p>
          <a:p>
            <a:r>
              <a:rPr lang="en-GB" b="0" i="1" dirty="0">
                <a:effectLst/>
                <a:latin typeface="+mj-lt"/>
              </a:rPr>
              <a:t>Steve Jobs, cofundador de Apple</a:t>
            </a:r>
            <a:endParaRPr lang="en-GB" b="0" i="0" dirty="0">
              <a:effectLst/>
              <a:latin typeface="+mj-lt"/>
            </a:endParaRPr>
          </a:p>
          <a:p>
            <a:pPr algn="l"/>
            <a:endParaRPr lang="en-GB" b="0" i="0" dirty="0">
              <a:solidFill>
                <a:srgbClr val="164352"/>
              </a:solidFill>
              <a:effectLst/>
              <a:latin typeface="Untitledsansweb"/>
            </a:endParaRPr>
          </a:p>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pic>
        <p:nvPicPr>
          <p:cNvPr id="5" name="Picture 4" descr="Logo&#10;&#10;Description automatically generated">
            <a:extLst>
              <a:ext uri="{FF2B5EF4-FFF2-40B4-BE49-F238E27FC236}">
                <a16:creationId xmlns:a16="http://schemas.microsoft.com/office/drawing/2014/main" xmlns="" id="{C71A4DDA-3D8B-4A95-9429-ADB0937D8BDA}"/>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7016661" y="2429692"/>
            <a:ext cx="4872452" cy="2740754"/>
          </a:xfrm>
          <a:prstGeom prst="rect">
            <a:avLst/>
          </a:prstGeom>
        </p:spPr>
      </p:pic>
    </p:spTree>
    <p:extLst>
      <p:ext uri="{BB962C8B-B14F-4D97-AF65-F5344CB8AC3E}">
        <p14:creationId xmlns:p14="http://schemas.microsoft.com/office/powerpoint/2010/main" val="349516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7418B8E-A75B-4C4A-9ED7-AA7DC441C474}"/>
              </a:ext>
            </a:extLst>
          </p:cNvPr>
          <p:cNvSpPr>
            <a:spLocks noGrp="1"/>
          </p:cNvSpPr>
          <p:nvPr>
            <p:ph type="body" sz="quarter" idx="11"/>
          </p:nvPr>
        </p:nvSpPr>
        <p:spPr>
          <a:xfrm>
            <a:off x="6096000" y="2537970"/>
            <a:ext cx="5830189" cy="1582271"/>
          </a:xfrm>
        </p:spPr>
        <p:txBody>
          <a:bodyPr/>
          <a:lstStyle/>
          <a:p>
            <a:r>
              <a:rPr lang="en-IE" sz="4400" dirty="0">
                <a:solidFill>
                  <a:schemeClr val="bg1"/>
                </a:solidFill>
              </a:rPr>
              <a:t>Veamos el contexto de la </a:t>
            </a:r>
            <a:r>
              <a:rPr lang="en-IE" sz="4400" dirty="0"/>
              <a:t>crisis</a:t>
            </a:r>
            <a:r>
              <a:rPr lang="en-IE" sz="4400" dirty="0">
                <a:solidFill>
                  <a:schemeClr val="bg1"/>
                </a:solidFill>
              </a:rPr>
              <a:t> empresarial </a:t>
            </a:r>
            <a:r>
              <a:rPr lang="en-IE" sz="4400" dirty="0"/>
              <a:t>en Europa. ¿Sabía usted que </a:t>
            </a:r>
          </a:p>
          <a:p>
            <a:pPr marL="457200" indent="-457200">
              <a:buFont typeface="Arial" panose="020B0604020202020204" pitchFamily="34" charset="0"/>
              <a:buChar char="•"/>
            </a:pPr>
            <a:r>
              <a:rPr lang="en-IE" sz="2800" dirty="0"/>
              <a:t>¿El tamaño es importante?</a:t>
            </a:r>
          </a:p>
          <a:p>
            <a:pPr marL="457200" indent="-457200">
              <a:buFont typeface="Arial" panose="020B0604020202020204" pitchFamily="34" charset="0"/>
              <a:buChar char="•"/>
            </a:pPr>
            <a:r>
              <a:rPr lang="en-IE" sz="2800" dirty="0">
                <a:solidFill>
                  <a:schemeClr val="bg1"/>
                </a:solidFill>
              </a:rPr>
              <a:t>¿La edad </a:t>
            </a:r>
            <a:r>
              <a:rPr lang="en-IE" sz="2800" dirty="0"/>
              <a:t>es importante?</a:t>
            </a:r>
          </a:p>
          <a:p>
            <a:pPr marL="457200" indent="-457200">
              <a:buFont typeface="Arial" panose="020B0604020202020204" pitchFamily="34" charset="0"/>
              <a:buChar char="•"/>
            </a:pPr>
            <a:r>
              <a:rPr lang="en-IE" sz="2800" dirty="0"/>
              <a:t>¿Importa el sector?</a:t>
            </a:r>
            <a:endParaRPr lang="en-GB" sz="2800" dirty="0">
              <a:solidFill>
                <a:schemeClr val="bg1"/>
              </a:solidFill>
            </a:endParaRPr>
          </a:p>
        </p:txBody>
      </p:sp>
      <p:pic>
        <p:nvPicPr>
          <p:cNvPr id="5" name="Picture 4" descr="A picture containing text, sign, sky, outdoor&#10;&#10;Description automatically generated">
            <a:extLst>
              <a:ext uri="{FF2B5EF4-FFF2-40B4-BE49-F238E27FC236}">
                <a16:creationId xmlns:a16="http://schemas.microsoft.com/office/drawing/2014/main" xmlns="" id="{FA85EE5C-A10F-4AFC-97CD-4D86D448872A}"/>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643617" y="1931759"/>
            <a:ext cx="5104040" cy="3402693"/>
          </a:xfrm>
          <a:prstGeom prst="rect">
            <a:avLst/>
          </a:prstGeom>
        </p:spPr>
      </p:pic>
    </p:spTree>
    <p:extLst>
      <p:ext uri="{BB962C8B-B14F-4D97-AF65-F5344CB8AC3E}">
        <p14:creationId xmlns:p14="http://schemas.microsoft.com/office/powerpoint/2010/main" val="2464859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504840" y="524626"/>
            <a:ext cx="8852375" cy="697353"/>
          </a:xfrm>
        </p:spPr>
        <p:txBody>
          <a:bodyPr>
            <a:normAutofit fontScale="70000" lnSpcReduction="20000"/>
          </a:bodyPr>
          <a:lstStyle/>
          <a:p>
            <a:r>
              <a:rPr lang="en-GB" sz="4000" dirty="0"/>
              <a:t>EN CONTEXTO - El tamaño importa: Insolvencias por categorías de tamaño </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354335" y="1956271"/>
            <a:ext cx="2946452" cy="415887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Las pequeñas y medianas empresas (PYME) corren estadísticamente más riesgo de sufrir crisis empresariales que las grandes empresas. </a:t>
            </a:r>
          </a:p>
          <a:p>
            <a:pPr algn="l">
              <a:lnSpc>
                <a:spcPct val="100000"/>
              </a:lnSpc>
            </a:pPr>
            <a:endParaRPr lang="en-GB" dirty="0">
              <a:solidFill>
                <a:schemeClr val="tx1"/>
              </a:solidFill>
              <a:latin typeface="+mj-lt"/>
              <a:ea typeface="Open Sans Light" panose="020B0306030504020204" pitchFamily="34" charset="0"/>
              <a:cs typeface="Open Sans Light" panose="020B0306030504020204" pitchFamily="34" charset="0"/>
            </a:endParaRPr>
          </a:p>
          <a:p>
            <a:pPr algn="l">
              <a:lnSpc>
                <a:spcPct val="100000"/>
              </a:lnSpc>
            </a:pPr>
            <a:r>
              <a:rPr lang="en-GB" dirty="0">
                <a:solidFill>
                  <a:srgbClr val="E64D92"/>
                </a:solidFill>
                <a:latin typeface="+mj-lt"/>
                <a:ea typeface="Open Sans Light" panose="020B0306030504020204" pitchFamily="34" charset="0"/>
                <a:cs typeface="Open Sans Light" panose="020B0306030504020204" pitchFamily="34" charset="0"/>
              </a:rPr>
              <a:t>¿Sabe cuáles son las estadísticas en su país?</a:t>
            </a:r>
          </a:p>
          <a:p>
            <a:pPr algn="l">
              <a:lnSpc>
                <a:spcPts val="1500"/>
              </a:lnSpc>
            </a:pP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4" name="Diagramm 3">
            <a:extLst>
              <a:ext uri="{FF2B5EF4-FFF2-40B4-BE49-F238E27FC236}">
                <a16:creationId xmlns:a16="http://schemas.microsoft.com/office/drawing/2014/main" xmlns="" id="{472ACC91-BE8E-44C4-B923-7D5F1489EFD6}"/>
              </a:ext>
            </a:extLst>
          </p:cNvPr>
          <p:cNvGraphicFramePr/>
          <p:nvPr>
            <p:extLst>
              <p:ext uri="{D42A27DB-BD31-4B8C-83A1-F6EECF244321}">
                <p14:modId xmlns:p14="http://schemas.microsoft.com/office/powerpoint/2010/main" val="2804224222"/>
              </p:ext>
            </p:extLst>
          </p:nvPr>
        </p:nvGraphicFramePr>
        <p:xfrm>
          <a:off x="3581400" y="2155371"/>
          <a:ext cx="8449019" cy="4055423"/>
        </p:xfrm>
        <a:graphic>
          <a:graphicData uri="http://schemas.openxmlformats.org/drawingml/2006/chart">
            <c:chart xmlns:c="http://schemas.openxmlformats.org/drawingml/2006/chart" xmlns:r="http://schemas.openxmlformats.org/officeDocument/2006/relationships" r:id="rId3"/>
          </a:graphicData>
        </a:graphic>
      </p:graphicFrame>
      <p:sp>
        <p:nvSpPr>
          <p:cNvPr id="25" name="Rechteck 24">
            <a:extLst>
              <a:ext uri="{FF2B5EF4-FFF2-40B4-BE49-F238E27FC236}">
                <a16:creationId xmlns:a16="http://schemas.microsoft.com/office/drawing/2014/main" xmlns="" id="{40BC27F4-D010-4482-BAAD-34D3A8756294}"/>
              </a:ext>
            </a:extLst>
          </p:cNvPr>
          <p:cNvSpPr/>
          <p:nvPr/>
        </p:nvSpPr>
        <p:spPr>
          <a:xfrm>
            <a:off x="550278" y="6310824"/>
            <a:ext cx="1693541" cy="267299"/>
          </a:xfrm>
          <a:prstGeom prst="rect">
            <a:avLst/>
          </a:prstGeom>
        </p:spPr>
        <p:txBody>
          <a:bodyPr vert="horz" wrap="square" lIns="81580" tIns="40790" rIns="81580" bIns="40790" rtlCol="0">
            <a:spAutoFit/>
          </a:bodyPr>
          <a:lstStyle/>
          <a:p>
            <a:pPr defTabSz="1087636">
              <a:lnSpc>
                <a:spcPts val="1500"/>
              </a:lnSpc>
              <a:spcBef>
                <a:spcPct val="20000"/>
              </a:spcBef>
            </a:pPr>
            <a:r>
              <a:rPr lang="en-GB" sz="1000" dirty="0">
                <a:latin typeface="+mj-lt"/>
              </a:rPr>
              <a:t>Fuente: </a:t>
            </a:r>
            <a:r>
              <a:rPr lang="en-GB" sz="1000" dirty="0" err="1">
                <a:latin typeface="+mj-lt"/>
              </a:rPr>
              <a:t>Creditreform</a:t>
            </a:r>
            <a:endParaRPr lang="en-GB" sz="1000" dirty="0">
              <a:latin typeface="+mj-lt"/>
            </a:endParaRPr>
          </a:p>
        </p:txBody>
      </p:sp>
    </p:spTree>
    <p:extLst>
      <p:ext uri="{BB962C8B-B14F-4D97-AF65-F5344CB8AC3E}">
        <p14:creationId xmlns:p14="http://schemas.microsoft.com/office/powerpoint/2010/main" val="204089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p:txBody>
          <a:bodyPr/>
          <a:lstStyle/>
          <a:p>
            <a:r>
              <a:rPr lang="en-GB" dirty="0"/>
              <a:t>La edad es importante: Insolvencias por edad de la empresa</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319697" y="1975477"/>
            <a:ext cx="2656061" cy="414502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Es un hecho lamentable que, sobre todo las empresas jóvenes, estén en peligro de insolvencia. Las razones de ello radican tanto en sus menores recursos de capital como en su inexperiencia para afrontar las crisis</a:t>
            </a:r>
            <a:r>
              <a:rPr lang="en-GB" sz="2200" dirty="0">
                <a:solidFill>
                  <a:schemeClr val="tx1"/>
                </a:solidFill>
                <a:latin typeface="+mj-lt"/>
                <a:ea typeface="Open Sans Light" panose="020B0306030504020204" pitchFamily="34" charset="0"/>
                <a:cs typeface="Open Sans Light" panose="020B0306030504020204" pitchFamily="34" charset="0"/>
              </a:rPr>
              <a:t>. </a:t>
            </a:r>
          </a:p>
        </p:txBody>
      </p:sp>
      <p:graphicFrame>
        <p:nvGraphicFramePr>
          <p:cNvPr id="4" name="Diagramm 3">
            <a:extLst>
              <a:ext uri="{FF2B5EF4-FFF2-40B4-BE49-F238E27FC236}">
                <a16:creationId xmlns:a16="http://schemas.microsoft.com/office/drawing/2014/main" xmlns="" id="{472ACC91-BE8E-44C4-B923-7D5F1489EFD6}"/>
              </a:ext>
            </a:extLst>
          </p:cNvPr>
          <p:cNvGraphicFramePr/>
          <p:nvPr>
            <p:extLst>
              <p:ext uri="{D42A27DB-BD31-4B8C-83A1-F6EECF244321}">
                <p14:modId xmlns:p14="http://schemas.microsoft.com/office/powerpoint/2010/main" val="2135328292"/>
              </p:ext>
            </p:extLst>
          </p:nvPr>
        </p:nvGraphicFramePr>
        <p:xfrm>
          <a:off x="3492137" y="2002971"/>
          <a:ext cx="8149584" cy="4135362"/>
        </p:xfrm>
        <a:graphic>
          <a:graphicData uri="http://schemas.openxmlformats.org/drawingml/2006/chart">
            <c:chart xmlns:c="http://schemas.openxmlformats.org/drawingml/2006/chart" xmlns:r="http://schemas.openxmlformats.org/officeDocument/2006/relationships" r:id="rId3"/>
          </a:graphicData>
        </a:graphic>
      </p:graphicFrame>
      <p:sp>
        <p:nvSpPr>
          <p:cNvPr id="25" name="Rechteck 24">
            <a:extLst>
              <a:ext uri="{FF2B5EF4-FFF2-40B4-BE49-F238E27FC236}">
                <a16:creationId xmlns:a16="http://schemas.microsoft.com/office/drawing/2014/main" xmlns="" id="{40BC27F4-D010-4482-BAAD-34D3A8756294}"/>
              </a:ext>
            </a:extLst>
          </p:cNvPr>
          <p:cNvSpPr/>
          <p:nvPr/>
        </p:nvSpPr>
        <p:spPr>
          <a:xfrm>
            <a:off x="550278" y="6310824"/>
            <a:ext cx="1693541" cy="267299"/>
          </a:xfrm>
          <a:prstGeom prst="rect">
            <a:avLst/>
          </a:prstGeom>
        </p:spPr>
        <p:txBody>
          <a:bodyPr vert="horz" wrap="square" lIns="81580" tIns="40790" rIns="81580" bIns="40790" rtlCol="0">
            <a:spAutoFit/>
          </a:bodyPr>
          <a:lstStyle/>
          <a:p>
            <a:pPr defTabSz="1087636">
              <a:lnSpc>
                <a:spcPts val="1500"/>
              </a:lnSpc>
              <a:spcBef>
                <a:spcPct val="20000"/>
              </a:spcBef>
            </a:pPr>
            <a:r>
              <a:rPr lang="en-GB" sz="1000" dirty="0">
                <a:latin typeface="+mj-lt"/>
              </a:rPr>
              <a:t>Fuente: </a:t>
            </a:r>
            <a:r>
              <a:rPr lang="en-GB" sz="1000" dirty="0" err="1">
                <a:latin typeface="+mj-lt"/>
              </a:rPr>
              <a:t>Creditreform</a:t>
            </a:r>
            <a:endParaRPr lang="en-GB" sz="1000" dirty="0">
              <a:latin typeface="+mj-lt"/>
            </a:endParaRPr>
          </a:p>
        </p:txBody>
      </p:sp>
    </p:spTree>
    <p:extLst>
      <p:ext uri="{BB962C8B-B14F-4D97-AF65-F5344CB8AC3E}">
        <p14:creationId xmlns:p14="http://schemas.microsoft.com/office/powerpoint/2010/main" val="89689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p:txBody>
          <a:bodyPr>
            <a:normAutofit/>
          </a:bodyPr>
          <a:lstStyle/>
          <a:p>
            <a:r>
              <a:rPr lang="en-GB" dirty="0"/>
              <a:t>Asuntos de la industria: Insolvencias por sectores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304800" y="2381332"/>
            <a:ext cx="2242457" cy="303703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Algunas industrias son más arriesgadas que otras. Suelen ser los sectores en los que suelen operar las empresas más pequeñas.</a:t>
            </a:r>
          </a:p>
        </p:txBody>
      </p:sp>
      <p:graphicFrame>
        <p:nvGraphicFramePr>
          <p:cNvPr id="4" name="Diagramm 3">
            <a:extLst>
              <a:ext uri="{FF2B5EF4-FFF2-40B4-BE49-F238E27FC236}">
                <a16:creationId xmlns:a16="http://schemas.microsoft.com/office/drawing/2014/main" xmlns="" id="{472ACC91-BE8E-44C4-B923-7D5F1489EFD6}"/>
              </a:ext>
            </a:extLst>
          </p:cNvPr>
          <p:cNvGraphicFramePr/>
          <p:nvPr>
            <p:extLst>
              <p:ext uri="{D42A27DB-BD31-4B8C-83A1-F6EECF244321}">
                <p14:modId xmlns:p14="http://schemas.microsoft.com/office/powerpoint/2010/main" val="2530838825"/>
              </p:ext>
            </p:extLst>
          </p:nvPr>
        </p:nvGraphicFramePr>
        <p:xfrm>
          <a:off x="2716695" y="2002970"/>
          <a:ext cx="9265508" cy="4421581"/>
        </p:xfrm>
        <a:graphic>
          <a:graphicData uri="http://schemas.openxmlformats.org/drawingml/2006/chart">
            <c:chart xmlns:c="http://schemas.openxmlformats.org/drawingml/2006/chart" xmlns:r="http://schemas.openxmlformats.org/officeDocument/2006/relationships" r:id="rId3"/>
          </a:graphicData>
        </a:graphic>
      </p:graphicFrame>
      <p:sp>
        <p:nvSpPr>
          <p:cNvPr id="25" name="Rechteck 24">
            <a:extLst>
              <a:ext uri="{FF2B5EF4-FFF2-40B4-BE49-F238E27FC236}">
                <a16:creationId xmlns:a16="http://schemas.microsoft.com/office/drawing/2014/main" xmlns="" id="{40BC27F4-D010-4482-BAAD-34D3A8756294}"/>
              </a:ext>
            </a:extLst>
          </p:cNvPr>
          <p:cNvSpPr/>
          <p:nvPr/>
        </p:nvSpPr>
        <p:spPr>
          <a:xfrm>
            <a:off x="550278" y="6310824"/>
            <a:ext cx="1693541" cy="260502"/>
          </a:xfrm>
          <a:prstGeom prst="rect">
            <a:avLst/>
          </a:prstGeom>
        </p:spPr>
        <p:txBody>
          <a:bodyPr vert="horz" wrap="square" lIns="81580" tIns="40790" rIns="81580" bIns="40790" rtlCol="0">
            <a:spAutoFit/>
          </a:bodyPr>
          <a:lstStyle/>
          <a:p>
            <a:pPr defTabSz="1087636">
              <a:lnSpc>
                <a:spcPts val="1500"/>
              </a:lnSpc>
              <a:spcBef>
                <a:spcPct val="20000"/>
              </a:spcBef>
            </a:pPr>
            <a:r>
              <a:rPr lang="en-GB" sz="1000" dirty="0">
                <a:latin typeface="+mj-lt"/>
              </a:rPr>
              <a:t>Fuente: </a:t>
            </a:r>
            <a:r>
              <a:rPr lang="en-GB" sz="1000" dirty="0" err="1">
                <a:latin typeface="+mj-lt"/>
              </a:rPr>
              <a:t>Creditreform</a:t>
            </a:r>
            <a:endParaRPr lang="en-GB" sz="1000" dirty="0">
              <a:latin typeface="+mj-lt"/>
            </a:endParaRPr>
          </a:p>
        </p:txBody>
      </p:sp>
    </p:spTree>
    <p:extLst>
      <p:ext uri="{BB962C8B-B14F-4D97-AF65-F5344CB8AC3E}">
        <p14:creationId xmlns:p14="http://schemas.microsoft.com/office/powerpoint/2010/main" val="1747924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528554" y="0"/>
            <a:ext cx="9821959" cy="1582271"/>
          </a:xfrm>
        </p:spPr>
        <p:txBody>
          <a:bodyPr/>
          <a:lstStyle/>
          <a:p>
            <a:r>
              <a:rPr lang="en-GB" b="1" dirty="0"/>
              <a:t>Lo que aprenderás del Módulo 01 .. </a:t>
            </a:r>
          </a:p>
        </p:txBody>
      </p:sp>
      <p:sp>
        <p:nvSpPr>
          <p:cNvPr id="4" name="TextBox 3">
            <a:extLst>
              <a:ext uri="{FF2B5EF4-FFF2-40B4-BE49-F238E27FC236}">
                <a16:creationId xmlns:a16="http://schemas.microsoft.com/office/drawing/2014/main" xmlns="" id="{562838D1-CDDB-4866-97B5-C8EA24C6919C}"/>
              </a:ext>
            </a:extLst>
          </p:cNvPr>
          <p:cNvSpPr txBox="1"/>
          <p:nvPr/>
        </p:nvSpPr>
        <p:spPr>
          <a:xfrm>
            <a:off x="1255211" y="1201581"/>
            <a:ext cx="10729959" cy="5016758"/>
          </a:xfrm>
          <a:prstGeom prst="rect">
            <a:avLst/>
          </a:prstGeom>
          <a:noFill/>
        </p:spPr>
        <p:txBody>
          <a:bodyPr wrap="square">
            <a:spAutoFit/>
          </a:bodyPr>
          <a:lstStyle/>
          <a:p>
            <a:r>
              <a:rPr lang="en-IE" sz="2000" dirty="0">
                <a:solidFill>
                  <a:schemeClr val="bg1"/>
                </a:solidFill>
              </a:rPr>
              <a:t>En el Módulo 1, le presentaremos las definiciones de crisis empresarial, solvencia y, sobre todo, de </a:t>
            </a:r>
            <a:r>
              <a:rPr lang="en-IE" sz="2000" dirty="0" err="1">
                <a:solidFill>
                  <a:schemeClr val="bg1"/>
                </a:solidFill>
              </a:rPr>
              <a:t>cambio de rumbo</a:t>
            </a:r>
            <a:r>
              <a:rPr lang="en-IE" sz="2000" dirty="0">
                <a:solidFill>
                  <a:schemeClr val="bg1"/>
                </a:solidFill>
              </a:rPr>
              <a:t>. Escrito por algunos de los mejores expertos en crisis empresariales de Europa, le proporcionamos un </a:t>
            </a:r>
            <a:r>
              <a:rPr lang="en-GB" sz="2000" b="1" dirty="0">
                <a:solidFill>
                  <a:schemeClr val="bg1"/>
                </a:solidFill>
                <a:latin typeface="+mj-lt"/>
                <a:ea typeface="Open Sans Light" panose="020B0306030504020204" pitchFamily="34" charset="0"/>
                <a:cs typeface="Open Sans Light" panose="020B0306030504020204" pitchFamily="34" charset="0"/>
              </a:rPr>
              <a:t>aprendizaje conciso y valioso. En el Módulo 01, Introducción a las crisis empresariales</a:t>
            </a:r>
            <a:r>
              <a:rPr lang="en-IE" sz="2000" dirty="0" err="1">
                <a:solidFill>
                  <a:schemeClr val="bg1"/>
                </a:solidFill>
              </a:rPr>
              <a:t>, se </a:t>
            </a:r>
            <a:r>
              <a:rPr lang="en-IE" sz="2000" dirty="0">
                <a:solidFill>
                  <a:schemeClr val="bg1"/>
                </a:solidFill>
              </a:rPr>
              <a:t>beneficiará de aprender a </a:t>
            </a:r>
          </a:p>
          <a:p>
            <a:endParaRPr lang="en-IE" sz="2000" dirty="0">
              <a:solidFill>
                <a:schemeClr val="bg1"/>
              </a:solidFill>
            </a:endParaRPr>
          </a:p>
          <a:p>
            <a:pPr marL="342900" indent="-342900">
              <a:buFont typeface="Arial" panose="020B0604020202020204" pitchFamily="34" charset="0"/>
              <a:buChar char="•"/>
            </a:pPr>
            <a:r>
              <a:rPr lang="en-IE" sz="2000" dirty="0">
                <a:solidFill>
                  <a:schemeClr val="bg1"/>
                </a:solidFill>
              </a:rPr>
              <a:t>Entender las 4 razones clave por las que una crisis empresarial es </a:t>
            </a:r>
            <a:r>
              <a:rPr lang="en-GB" sz="2000" dirty="0">
                <a:solidFill>
                  <a:schemeClr val="bg1"/>
                </a:solidFill>
              </a:rPr>
              <a:t>complicada</a:t>
            </a:r>
          </a:p>
          <a:p>
            <a:pPr marL="342900" indent="-342900">
              <a:buFont typeface="Arial" panose="020B0604020202020204" pitchFamily="34" charset="0"/>
              <a:buChar char="•"/>
            </a:pPr>
            <a:r>
              <a:rPr lang="en-GB" sz="2000" dirty="0">
                <a:solidFill>
                  <a:schemeClr val="bg1"/>
                </a:solidFill>
              </a:rPr>
              <a:t>Mejora del </a:t>
            </a:r>
            <a:r>
              <a:rPr lang="en-IE" sz="2000" dirty="0">
                <a:solidFill>
                  <a:schemeClr val="bg1"/>
                </a:solidFill>
              </a:rPr>
              <a:t>proceso vital de reconocimiento, estableciendo las 5 etapas claras para reconocer una crisis. </a:t>
            </a:r>
          </a:p>
          <a:p>
            <a:pPr marL="342900" indent="-342900">
              <a:buFont typeface="Arial" panose="020B0604020202020204" pitchFamily="34" charset="0"/>
              <a:buChar char="•"/>
            </a:pPr>
            <a:r>
              <a:rPr lang="en-GB" sz="2000" b="1" dirty="0">
                <a:solidFill>
                  <a:schemeClr val="bg1"/>
                </a:solidFill>
                <a:latin typeface="+mj-lt"/>
                <a:ea typeface="Open Sans Light" panose="020B0306030504020204" pitchFamily="34" charset="0"/>
                <a:cs typeface="Open Sans Light" panose="020B0306030504020204" pitchFamily="34" charset="0"/>
              </a:rPr>
              <a:t>Comprender el valor y el impacto de una visión externa objetiva en una crisis. </a:t>
            </a:r>
          </a:p>
          <a:p>
            <a:pPr marL="342900" indent="-342900">
              <a:buFont typeface="Arial" panose="020B0604020202020204" pitchFamily="34" charset="0"/>
              <a:buChar char="•"/>
            </a:pPr>
            <a:r>
              <a:rPr lang="en-GB" sz="2000" b="1" dirty="0">
                <a:solidFill>
                  <a:schemeClr val="bg1"/>
                </a:solidFill>
                <a:latin typeface="+mj-lt"/>
                <a:ea typeface="Open Sans Light" panose="020B0306030504020204" pitchFamily="34" charset="0"/>
                <a:cs typeface="Open Sans Light" panose="020B0306030504020204" pitchFamily="34" charset="0"/>
              </a:rPr>
              <a:t>Reconocer la cronología de una crisis empresarial </a:t>
            </a:r>
          </a:p>
          <a:p>
            <a:pPr marL="342900" indent="-342900">
              <a:buFont typeface="Arial" panose="020B0604020202020204" pitchFamily="34" charset="0"/>
              <a:buChar char="•"/>
            </a:pPr>
            <a:endParaRPr lang="en-GB" sz="2000" dirty="0">
              <a:solidFill>
                <a:schemeClr val="bg1"/>
              </a:solidFill>
            </a:endParaRPr>
          </a:p>
          <a:p>
            <a:r>
              <a:rPr lang="en-IE" sz="2000" dirty="0">
                <a:solidFill>
                  <a:schemeClr val="bg1"/>
                </a:solidFill>
              </a:rPr>
              <a:t>En nuestra sección final, le ofrecemos un </a:t>
            </a:r>
            <a:r>
              <a:rPr lang="en-GB" sz="2000" dirty="0">
                <a:solidFill>
                  <a:schemeClr val="bg1"/>
                </a:solidFill>
              </a:rPr>
              <a:t>viaje paso a paso a través de la Cadena de Valor a la Cadena de Crisis con ejemplos aplicables. </a:t>
            </a:r>
          </a:p>
          <a:p>
            <a:endParaRPr lang="en-GB" sz="2000" dirty="0">
              <a:solidFill>
                <a:schemeClr val="bg1"/>
              </a:solidFill>
            </a:endParaRPr>
          </a:p>
          <a:p>
            <a:r>
              <a:rPr lang="en-GB" sz="2000" b="1" dirty="0">
                <a:solidFill>
                  <a:schemeClr val="bg1"/>
                </a:solidFill>
              </a:rPr>
              <a:t>Le invitamos a aplicar lo aprendido en el Módulo 01 descargando nuestro </a:t>
            </a:r>
            <a:r>
              <a:rPr lang="en-GB" sz="2000" b="1" dirty="0" err="1">
                <a:solidFill>
                  <a:schemeClr val="bg1"/>
                </a:solidFill>
              </a:rPr>
              <a:t>Cuaderno de Trabajo </a:t>
            </a:r>
            <a:r>
              <a:rPr lang="en-GB" sz="2000" b="1" dirty="0">
                <a:solidFill>
                  <a:schemeClr val="bg1"/>
                </a:solidFill>
              </a:rPr>
              <a:t>para completar su propia Evaluación de la Cadena de Valor a la Cadena de Crisis. </a:t>
            </a:r>
          </a:p>
          <a:p>
            <a:endParaRPr lang="en-GB" sz="2000" dirty="0">
              <a:solidFill>
                <a:schemeClr val="bg1"/>
              </a:solidFill>
            </a:endParaRPr>
          </a:p>
          <a:p>
            <a:endParaRPr lang="en-IE" sz="2000" dirty="0">
              <a:solidFill>
                <a:schemeClr val="bg1"/>
              </a:solidFill>
            </a:endParaRPr>
          </a:p>
        </p:txBody>
      </p:sp>
    </p:spTree>
    <p:extLst>
      <p:ext uri="{BB962C8B-B14F-4D97-AF65-F5344CB8AC3E}">
        <p14:creationId xmlns:p14="http://schemas.microsoft.com/office/powerpoint/2010/main" val="1081143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7418B8E-A75B-4C4A-9ED7-AA7DC441C474}"/>
              </a:ext>
            </a:extLst>
          </p:cNvPr>
          <p:cNvSpPr>
            <a:spLocks noGrp="1"/>
          </p:cNvSpPr>
          <p:nvPr>
            <p:ph type="body" sz="quarter" idx="11"/>
          </p:nvPr>
        </p:nvSpPr>
        <p:spPr>
          <a:xfrm>
            <a:off x="5584371" y="2777456"/>
            <a:ext cx="5830189" cy="1582271"/>
          </a:xfrm>
        </p:spPr>
        <p:txBody>
          <a:bodyPr/>
          <a:lstStyle/>
          <a:p>
            <a:r>
              <a:rPr lang="en-GB" sz="4800" dirty="0">
                <a:solidFill>
                  <a:schemeClr val="bg1"/>
                </a:solidFill>
                <a:latin typeface="+mj-lt"/>
                <a:ea typeface="Open Sans Light" panose="020B0306030504020204" pitchFamily="34" charset="0"/>
                <a:cs typeface="Open Sans Light" panose="020B0306030504020204" pitchFamily="34" charset="0"/>
              </a:rPr>
              <a:t>Comprender el valor y el impacto de una visión externa objetiva en una crisis. </a:t>
            </a:r>
          </a:p>
          <a:p>
            <a:pPr marL="457200" indent="-457200">
              <a:buFont typeface="Arial" panose="020B0604020202020204" pitchFamily="34" charset="0"/>
              <a:buChar char="•"/>
            </a:pPr>
            <a:endParaRPr lang="en-GB" sz="2800" dirty="0">
              <a:solidFill>
                <a:schemeClr val="bg1"/>
              </a:solidFill>
            </a:endParaRPr>
          </a:p>
        </p:txBody>
      </p:sp>
      <p:pic>
        <p:nvPicPr>
          <p:cNvPr id="11" name="Picture 10" descr="Logo&#10;&#10;Description automatically generated">
            <a:extLst>
              <a:ext uri="{FF2B5EF4-FFF2-40B4-BE49-F238E27FC236}">
                <a16:creationId xmlns:a16="http://schemas.microsoft.com/office/drawing/2014/main" xmlns="" id="{D8ED55B9-A97A-4F43-862E-AA3EFED8DCC1}"/>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576941" y="2227033"/>
            <a:ext cx="4613729" cy="2306865"/>
          </a:xfrm>
          <a:prstGeom prst="rect">
            <a:avLst/>
          </a:prstGeom>
        </p:spPr>
      </p:pic>
    </p:spTree>
    <p:extLst>
      <p:ext uri="{BB962C8B-B14F-4D97-AF65-F5344CB8AC3E}">
        <p14:creationId xmlns:p14="http://schemas.microsoft.com/office/powerpoint/2010/main" val="4172816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2618724" y="322664"/>
            <a:ext cx="8852375" cy="697353"/>
          </a:xfrm>
        </p:spPr>
        <p:txBody>
          <a:bodyPr/>
          <a:lstStyle/>
          <a:p>
            <a:r>
              <a:rPr lang="en-GB" dirty="0"/>
              <a:t>El valor de la perspectiva externa</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80622" y="1859567"/>
            <a:ext cx="3258603" cy="429276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Si se pregunta a la dirección por las causas de la crisis, las personas que actúan suelen llegar a atribuciones de causas completamente diferentes a las de los consultores externos. </a:t>
            </a:r>
          </a:p>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Mientras que la dirección tiende naturalmente a atribuir la crisis a factores externos y ve pocos errores a nivel interno, la visión externa de los consultores suele ser contradictoria.</a:t>
            </a:r>
          </a:p>
          <a:p>
            <a:pPr algn="l">
              <a:lnSpc>
                <a:spcPct val="100000"/>
              </a:lnSpc>
            </a:pPr>
            <a:r>
              <a:rPr lang="en-GB" sz="1900" dirty="0">
                <a:solidFill>
                  <a:schemeClr val="tx1"/>
                </a:solidFill>
                <a:latin typeface="+mj-lt"/>
                <a:ea typeface="Open Sans Light" panose="020B0306030504020204" pitchFamily="34" charset="0"/>
                <a:cs typeface="Open Sans Light" panose="020B0306030504020204" pitchFamily="34" charset="0"/>
              </a:rPr>
              <a:t>Una visión objetiva desde el exterior es especialmente útil en una crisis.</a:t>
            </a:r>
          </a:p>
        </p:txBody>
      </p:sp>
      <p:graphicFrame>
        <p:nvGraphicFramePr>
          <p:cNvPr id="6" name="object 22">
            <a:extLst>
              <a:ext uri="{FF2B5EF4-FFF2-40B4-BE49-F238E27FC236}">
                <a16:creationId xmlns:a16="http://schemas.microsoft.com/office/drawing/2014/main" xmlns="" id="{2DFDEC16-9E23-44C5-A1C8-BDB047CF2A40}"/>
              </a:ext>
            </a:extLst>
          </p:cNvPr>
          <p:cNvGraphicFramePr>
            <a:graphicFrameLocks noGrp="1"/>
          </p:cNvGraphicFramePr>
          <p:nvPr>
            <p:extLst>
              <p:ext uri="{D42A27DB-BD31-4B8C-83A1-F6EECF244321}">
                <p14:modId xmlns:p14="http://schemas.microsoft.com/office/powerpoint/2010/main" val="1208976224"/>
              </p:ext>
            </p:extLst>
          </p:nvPr>
        </p:nvGraphicFramePr>
        <p:xfrm>
          <a:off x="3339225" y="1352600"/>
          <a:ext cx="8758415" cy="5581013"/>
        </p:xfrm>
        <a:graphic>
          <a:graphicData uri="http://schemas.openxmlformats.org/drawingml/2006/table">
            <a:tbl>
              <a:tblPr firstRow="1" bandRow="1">
                <a:tableStyleId>{2D5ABB26-0587-4C30-8999-92F81FD0307C}</a:tableStyleId>
              </a:tblPr>
              <a:tblGrid>
                <a:gridCol w="3092838">
                  <a:extLst>
                    <a:ext uri="{9D8B030D-6E8A-4147-A177-3AD203B41FA5}">
                      <a16:colId xmlns:a16="http://schemas.microsoft.com/office/drawing/2014/main" xmlns="" val="20000"/>
                    </a:ext>
                  </a:extLst>
                </a:gridCol>
                <a:gridCol w="2842963">
                  <a:extLst>
                    <a:ext uri="{9D8B030D-6E8A-4147-A177-3AD203B41FA5}">
                      <a16:colId xmlns:a16="http://schemas.microsoft.com/office/drawing/2014/main" xmlns="" val="20001"/>
                    </a:ext>
                  </a:extLst>
                </a:gridCol>
                <a:gridCol w="2822614">
                  <a:extLst>
                    <a:ext uri="{9D8B030D-6E8A-4147-A177-3AD203B41FA5}">
                      <a16:colId xmlns:a16="http://schemas.microsoft.com/office/drawing/2014/main" xmlns="" val="20002"/>
                    </a:ext>
                  </a:extLst>
                </a:gridCol>
              </a:tblGrid>
              <a:tr h="371466">
                <a:tc>
                  <a:txBody>
                    <a:bodyPr/>
                    <a:lstStyle/>
                    <a:p>
                      <a:pPr marL="91440" algn="ctr">
                        <a:lnSpc>
                          <a:spcPct val="100000"/>
                        </a:lnSpc>
                        <a:spcBef>
                          <a:spcPts val="1145"/>
                        </a:spcBef>
                      </a:pPr>
                      <a:r>
                        <a:rPr lang="en-GB" sz="1600" b="1" dirty="0">
                          <a:solidFill>
                            <a:srgbClr val="FFFFFF"/>
                          </a:solidFill>
                          <a:latin typeface="Arial"/>
                          <a:cs typeface="Arial"/>
                        </a:rPr>
                        <a:t>Factores externos</a:t>
                      </a:r>
                      <a:endParaRPr lang="en-GB" sz="1600" dirty="0">
                        <a:latin typeface="Arial"/>
                        <a:cs typeface="Arial"/>
                      </a:endParaRPr>
                    </a:p>
                  </a:txBody>
                  <a:tcPr marL="0" marR="0" marT="14541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2179"/>
                    </a:solidFill>
                  </a:tcPr>
                </a:tc>
                <a:tc>
                  <a:txBody>
                    <a:bodyPr/>
                    <a:lstStyle/>
                    <a:p>
                      <a:pPr marL="146050" algn="ctr">
                        <a:lnSpc>
                          <a:spcPct val="100000"/>
                        </a:lnSpc>
                        <a:spcBef>
                          <a:spcPts val="840"/>
                        </a:spcBef>
                      </a:pPr>
                      <a:r>
                        <a:rPr lang="en-GB" sz="1600" b="1" spc="-10" dirty="0">
                          <a:solidFill>
                            <a:srgbClr val="FFFFFF"/>
                          </a:solidFill>
                          <a:latin typeface="+mn-lt"/>
                          <a:cs typeface="Calibri"/>
                        </a:rPr>
                        <a:t>Asimetría perceptiva</a:t>
                      </a:r>
                      <a:endParaRPr lang="en-GB" sz="1600" dirty="0">
                        <a:latin typeface="Calibri"/>
                        <a:cs typeface="Calibri"/>
                      </a:endParaRPr>
                    </a:p>
                  </a:txBody>
                  <a:tcPr marL="0" marR="0" marT="1066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2179"/>
                    </a:solidFill>
                  </a:tcPr>
                </a:tc>
                <a:tc>
                  <a:txBody>
                    <a:bodyPr/>
                    <a:lstStyle/>
                    <a:p>
                      <a:pPr marL="106680" algn="ctr">
                        <a:lnSpc>
                          <a:spcPct val="100000"/>
                        </a:lnSpc>
                        <a:spcBef>
                          <a:spcPts val="1155"/>
                        </a:spcBef>
                      </a:pPr>
                      <a:r>
                        <a:rPr lang="en-GB" sz="1600" b="1" spc="-5" dirty="0">
                          <a:solidFill>
                            <a:srgbClr val="FFFFFF"/>
                          </a:solidFill>
                          <a:latin typeface="Arial"/>
                          <a:cs typeface="Arial"/>
                        </a:rPr>
                        <a:t>Factores internos</a:t>
                      </a:r>
                      <a:endParaRPr lang="en-GB" sz="1600" dirty="0">
                        <a:latin typeface="Arial"/>
                        <a:cs typeface="Arial"/>
                      </a:endParaRPr>
                    </a:p>
                  </a:txBody>
                  <a:tcPr marL="0" marR="0" marT="1466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EC2179"/>
                    </a:solidFill>
                  </a:tcPr>
                </a:tc>
                <a:extLst>
                  <a:ext uri="{0D108BD9-81ED-4DB2-BD59-A6C34878D82A}">
                    <a16:rowId xmlns:a16="http://schemas.microsoft.com/office/drawing/2014/main" xmlns="" val="10000"/>
                  </a:ext>
                </a:extLst>
              </a:tr>
              <a:tr h="295383">
                <a:tc>
                  <a:txBody>
                    <a:bodyPr/>
                    <a:lstStyle/>
                    <a:p>
                      <a:pPr marL="91440" marR="480695">
                        <a:lnSpc>
                          <a:spcPct val="100000"/>
                        </a:lnSpc>
                        <a:spcBef>
                          <a:spcPts val="414"/>
                        </a:spcBef>
                      </a:pPr>
                      <a:r>
                        <a:rPr lang="en-GB" sz="1800" dirty="0">
                          <a:latin typeface="+mj-lt"/>
                          <a:cs typeface="Arial"/>
                        </a:rPr>
                        <a:t>Mercados en contracción/saturación</a:t>
                      </a:r>
                    </a:p>
                  </a:txBody>
                  <a:tcPr marL="0" marR="0" marT="52704"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5">
                        <a:lumMod val="20000"/>
                        <a:lumOff val="80000"/>
                      </a:schemeClr>
                    </a:solidFill>
                  </a:tcPr>
                </a:tc>
                <a:tc rowSpan="8">
                  <a:txBody>
                    <a:bodyPr/>
                    <a:lstStyle/>
                    <a:p>
                      <a:pPr>
                        <a:lnSpc>
                          <a:spcPct val="100000"/>
                        </a:lnSpc>
                      </a:pPr>
                      <a:endParaRPr lang="en-GB" sz="1800" baseline="2314" dirty="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tcPr>
                </a:tc>
                <a:tc>
                  <a:txBody>
                    <a:bodyPr/>
                    <a:lstStyle/>
                    <a:p>
                      <a:pPr marL="106680">
                        <a:lnSpc>
                          <a:spcPct val="100000"/>
                        </a:lnSpc>
                        <a:spcBef>
                          <a:spcPts val="835"/>
                        </a:spcBef>
                      </a:pPr>
                      <a:r>
                        <a:rPr lang="en-GB" sz="1800" spc="-5" dirty="0">
                          <a:latin typeface="+mj-lt"/>
                          <a:cs typeface="Arial"/>
                        </a:rPr>
                        <a:t>Déficit de estrategia</a:t>
                      </a:r>
                      <a:endParaRPr lang="en-GB" sz="1800" dirty="0">
                        <a:latin typeface="+mj-lt"/>
                        <a:cs typeface="Arial"/>
                      </a:endParaRPr>
                    </a:p>
                  </a:txBody>
                  <a:tcPr marL="0" marR="0" marT="106045" marB="0" anchor="ctr">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chemeClr val="accent6">
                        <a:lumMod val="20000"/>
                        <a:lumOff val="80000"/>
                      </a:schemeClr>
                    </a:solidFill>
                  </a:tcPr>
                </a:tc>
                <a:extLst>
                  <a:ext uri="{0D108BD9-81ED-4DB2-BD59-A6C34878D82A}">
                    <a16:rowId xmlns:a16="http://schemas.microsoft.com/office/drawing/2014/main" xmlns="" val="10001"/>
                  </a:ext>
                </a:extLst>
              </a:tr>
              <a:tr h="561292">
                <a:tc>
                  <a:txBody>
                    <a:bodyPr/>
                    <a:lstStyle/>
                    <a:p>
                      <a:r>
                        <a:rPr lang="en-GB" sz="1800" dirty="0">
                          <a:latin typeface="+mj-lt"/>
                          <a:cs typeface="Arial"/>
                        </a:rPr>
                        <a:t> Digitalización</a:t>
                      </a:r>
                      <a:endParaRPr lang="en-GB" sz="1800" dirty="0">
                        <a:latin typeface="+mj-lt"/>
                      </a:endParaRPr>
                    </a:p>
                  </a:txBody>
                  <a:tcPr marL="0" marR="0" marT="11303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5">
                        <a:lumMod val="40000"/>
                        <a:lumOff val="60000"/>
                      </a:schemeClr>
                    </a:solidFill>
                  </a:tcPr>
                </a:tc>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tcPr>
                </a:tc>
                <a:tc>
                  <a:txBody>
                    <a:bodyPr/>
                    <a:lstStyle/>
                    <a:p>
                      <a:pPr marL="106680" marR="678815">
                        <a:lnSpc>
                          <a:spcPct val="100000"/>
                        </a:lnSpc>
                        <a:spcBef>
                          <a:spcPts val="320"/>
                        </a:spcBef>
                      </a:pPr>
                      <a:r>
                        <a:rPr lang="en-GB" sz="1800" dirty="0">
                          <a:latin typeface="+mj-lt"/>
                          <a:cs typeface="Arial"/>
                        </a:rPr>
                        <a:t>Tecnología / productos obsoletos</a:t>
                      </a:r>
                    </a:p>
                  </a:txBody>
                  <a:tcPr marL="0" marR="0" marT="4064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6">
                        <a:lumMod val="40000"/>
                        <a:lumOff val="60000"/>
                      </a:schemeClr>
                    </a:solidFill>
                  </a:tcPr>
                </a:tc>
                <a:extLst>
                  <a:ext uri="{0D108BD9-81ED-4DB2-BD59-A6C34878D82A}">
                    <a16:rowId xmlns:a16="http://schemas.microsoft.com/office/drawing/2014/main" xmlns="" val="10002"/>
                  </a:ext>
                </a:extLst>
              </a:tr>
              <a:tr h="314174">
                <a:tc>
                  <a:txBody>
                    <a:bodyPr/>
                    <a:lstStyle/>
                    <a:p>
                      <a:pPr>
                        <a:lnSpc>
                          <a:spcPct val="100000"/>
                        </a:lnSpc>
                        <a:spcBef>
                          <a:spcPts val="55"/>
                        </a:spcBef>
                      </a:pPr>
                      <a:r>
                        <a:rPr lang="en-GB" sz="1800" dirty="0">
                          <a:latin typeface="+mj-lt"/>
                          <a:cs typeface="Arial"/>
                        </a:rPr>
                        <a:t> Cambios en la normativa</a:t>
                      </a:r>
                    </a:p>
                  </a:txBody>
                  <a:tcPr marL="0" marR="0" marT="6985"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5">
                        <a:lumMod val="20000"/>
                        <a:lumOff val="80000"/>
                      </a:schemeClr>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a:lstStyle/>
                    <a:p>
                      <a:pPr marL="106680">
                        <a:lnSpc>
                          <a:spcPct val="100000"/>
                        </a:lnSpc>
                        <a:spcBef>
                          <a:spcPts val="994"/>
                        </a:spcBef>
                      </a:pPr>
                      <a:r>
                        <a:rPr lang="en-GB" sz="1800" dirty="0">
                          <a:latin typeface="+mj-lt"/>
                          <a:cs typeface="Arial"/>
                        </a:rPr>
                        <a:t>Falta de eficacia operativa</a:t>
                      </a:r>
                    </a:p>
                  </a:txBody>
                  <a:tcPr marL="0" marR="0" marT="126364"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6">
                        <a:lumMod val="20000"/>
                        <a:lumOff val="80000"/>
                      </a:schemeClr>
                    </a:solidFill>
                  </a:tcPr>
                </a:tc>
                <a:extLst>
                  <a:ext uri="{0D108BD9-81ED-4DB2-BD59-A6C34878D82A}">
                    <a16:rowId xmlns:a16="http://schemas.microsoft.com/office/drawing/2014/main" xmlns="" val="10004"/>
                  </a:ext>
                </a:extLst>
              </a:tr>
              <a:tr h="561292">
                <a:tc>
                  <a:txBody>
                    <a:bodyPr/>
                    <a:lstStyle/>
                    <a:p>
                      <a:r>
                        <a:rPr lang="en-GB" sz="1800" dirty="0">
                          <a:latin typeface="+mj-lt"/>
                          <a:cs typeface="Arial"/>
                        </a:rPr>
                        <a:t> Saltos tecnológicos</a:t>
                      </a:r>
                      <a:endParaRPr lang="en-GB" sz="1800" dirty="0">
                        <a:latin typeface="+mj-lt"/>
                      </a:endParaRPr>
                    </a:p>
                  </a:txBody>
                  <a:tcPr marL="0" marR="0" marT="113665"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5">
                        <a:lumMod val="40000"/>
                        <a:lumOff val="60000"/>
                      </a:schemeClr>
                    </a:solidFill>
                  </a:tcPr>
                </a:tc>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tcPr>
                </a:tc>
                <a:tc>
                  <a:txBody>
                    <a:bodyPr/>
                    <a:lstStyle/>
                    <a:p>
                      <a:pPr marL="106680" marR="103505">
                        <a:lnSpc>
                          <a:spcPct val="100000"/>
                        </a:lnSpc>
                        <a:spcBef>
                          <a:spcPts val="1160"/>
                        </a:spcBef>
                      </a:pPr>
                      <a:r>
                        <a:rPr lang="en-GB" sz="1800" dirty="0">
                          <a:latin typeface="+mj-lt"/>
                          <a:cs typeface="Arial"/>
                        </a:rPr>
                        <a:t>Insuficiente calidad de gestión / liderazgo</a:t>
                      </a:r>
                    </a:p>
                  </a:txBody>
                  <a:tcPr marL="0" marR="0" marT="147320" marB="0" anchor="ctr">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chemeClr val="accent6">
                        <a:lumMod val="40000"/>
                        <a:lumOff val="60000"/>
                      </a:schemeClr>
                    </a:solidFill>
                  </a:tcPr>
                </a:tc>
                <a:extLst>
                  <a:ext uri="{0D108BD9-81ED-4DB2-BD59-A6C34878D82A}">
                    <a16:rowId xmlns:a16="http://schemas.microsoft.com/office/drawing/2014/main" xmlns="" val="10005"/>
                  </a:ext>
                </a:extLst>
              </a:tr>
              <a:tr h="561292">
                <a:tc>
                  <a:txBody>
                    <a:bodyPr/>
                    <a:lstStyle/>
                    <a:p>
                      <a:r>
                        <a:rPr lang="en-GB" sz="1800" dirty="0">
                          <a:latin typeface="+mj-lt"/>
                          <a:cs typeface="Arial"/>
                        </a:rPr>
                        <a:t> Globalización</a:t>
                      </a:r>
                      <a:endParaRPr lang="en-GB" sz="1800" dirty="0">
                        <a:latin typeface="+mj-lt"/>
                      </a:endParaRPr>
                    </a:p>
                  </a:txBody>
                  <a:tcPr marL="0" marR="0" marT="113664"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5">
                        <a:lumMod val="20000"/>
                        <a:lumOff val="80000"/>
                      </a:schemeClr>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a:lstStyle/>
                    <a:p>
                      <a:pPr marL="106680" marR="829310">
                        <a:lnSpc>
                          <a:spcPct val="100000"/>
                        </a:lnSpc>
                        <a:spcBef>
                          <a:spcPts val="325"/>
                        </a:spcBef>
                      </a:pPr>
                      <a:r>
                        <a:rPr lang="en-GB" sz="1800" spc="-5" dirty="0">
                          <a:latin typeface="+mj-lt"/>
                          <a:cs typeface="Arial"/>
                        </a:rPr>
                        <a:t>Estructura de financiación desequilibrada</a:t>
                      </a:r>
                    </a:p>
                  </a:txBody>
                  <a:tcPr marL="0" marR="0" marT="4127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6">
                        <a:lumMod val="20000"/>
                        <a:lumOff val="80000"/>
                      </a:schemeClr>
                    </a:solidFill>
                  </a:tcPr>
                </a:tc>
                <a:extLst>
                  <a:ext uri="{0D108BD9-81ED-4DB2-BD59-A6C34878D82A}">
                    <a16:rowId xmlns:a16="http://schemas.microsoft.com/office/drawing/2014/main" xmlns="" val="10008"/>
                  </a:ext>
                </a:extLst>
              </a:tr>
              <a:tr h="606256">
                <a:tc>
                  <a:txBody>
                    <a:bodyPr/>
                    <a:lstStyle/>
                    <a:p>
                      <a:r>
                        <a:rPr lang="en-GB" sz="1800" dirty="0">
                          <a:latin typeface="+mj-lt"/>
                          <a:cs typeface="Arial"/>
                        </a:rPr>
                        <a:t> Nuevos productos / nuevos competidores</a:t>
                      </a:r>
                      <a:endParaRPr lang="en-GB" sz="1800" dirty="0">
                        <a:latin typeface="+mj-lt"/>
                      </a:endParaRPr>
                    </a:p>
                  </a:txBody>
                  <a:tcPr marL="0" marR="0" marT="16129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5">
                        <a:lumMod val="40000"/>
                        <a:lumOff val="60000"/>
                      </a:schemeClr>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a:lstStyle/>
                    <a:p>
                      <a:pPr marL="106680">
                        <a:lnSpc>
                          <a:spcPct val="100000"/>
                        </a:lnSpc>
                        <a:spcBef>
                          <a:spcPts val="825"/>
                        </a:spcBef>
                      </a:pPr>
                      <a:r>
                        <a:rPr lang="en-GB" sz="1800" dirty="0">
                          <a:latin typeface="+mj-lt"/>
                          <a:cs typeface="Arial"/>
                        </a:rPr>
                        <a:t>Adquisiciones sobrevaloradas</a:t>
                      </a:r>
                    </a:p>
                  </a:txBody>
                  <a:tcPr marL="0" marR="0" marT="10477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6">
                        <a:lumMod val="40000"/>
                        <a:lumOff val="60000"/>
                      </a:schemeClr>
                    </a:solidFill>
                  </a:tcPr>
                </a:tc>
                <a:extLst>
                  <a:ext uri="{0D108BD9-81ED-4DB2-BD59-A6C34878D82A}">
                    <a16:rowId xmlns:a16="http://schemas.microsoft.com/office/drawing/2014/main" xmlns="" val="10010"/>
                  </a:ext>
                </a:extLst>
              </a:tr>
              <a:tr h="606857">
                <a:tc>
                  <a:txBody>
                    <a:bodyPr/>
                    <a:lstStyle/>
                    <a:p>
                      <a:r>
                        <a:rPr lang="en-GB" sz="1800" dirty="0">
                          <a:latin typeface="+mj-lt"/>
                          <a:cs typeface="Arial"/>
                        </a:rPr>
                        <a:t> Precios de las materias primas / tipos de cambio</a:t>
                      </a:r>
                      <a:endParaRPr lang="en-GB" sz="1800" dirty="0">
                        <a:latin typeface="+mj-lt"/>
                      </a:endParaRPr>
                    </a:p>
                  </a:txBody>
                  <a:tcPr marL="0" marR="0" marT="161925"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5">
                        <a:lumMod val="20000"/>
                        <a:lumOff val="80000"/>
                      </a:schemeClr>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a:lstStyle/>
                    <a:p>
                      <a:pPr marL="106680">
                        <a:lnSpc>
                          <a:spcPct val="100000"/>
                        </a:lnSpc>
                        <a:spcBef>
                          <a:spcPts val="1165"/>
                        </a:spcBef>
                      </a:pPr>
                      <a:r>
                        <a:rPr lang="en-GB" sz="1800" spc="-5" dirty="0">
                          <a:latin typeface="+mj-lt"/>
                          <a:cs typeface="Arial"/>
                        </a:rPr>
                        <a:t>Control insuficiente</a:t>
                      </a:r>
                    </a:p>
                  </a:txBody>
                  <a:tcPr marL="0" marR="0" marT="14795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6">
                        <a:lumMod val="20000"/>
                        <a:lumOff val="80000"/>
                      </a:schemeClr>
                    </a:solidFill>
                  </a:tcPr>
                </a:tc>
                <a:extLst>
                  <a:ext uri="{0D108BD9-81ED-4DB2-BD59-A6C34878D82A}">
                    <a16:rowId xmlns:a16="http://schemas.microsoft.com/office/drawing/2014/main" xmlns="" val="10012"/>
                  </a:ext>
                </a:extLst>
              </a:tr>
              <a:tr h="294209">
                <a:tc>
                  <a:txBody>
                    <a:bodyPr/>
                    <a:lstStyle/>
                    <a:p>
                      <a:r>
                        <a:rPr lang="en-GB" sz="1800" dirty="0">
                          <a:latin typeface="+mj-lt"/>
                          <a:cs typeface="Arial"/>
                        </a:rPr>
                        <a:t> Insolvencias de clientes / proveedores</a:t>
                      </a:r>
                      <a:endParaRPr lang="en-GB" sz="1800" dirty="0">
                        <a:latin typeface="+mj-lt"/>
                      </a:endParaRPr>
                    </a:p>
                  </a:txBody>
                  <a:tcPr marL="0" marR="0" marT="69850" marB="0" anchor="ctr">
                    <a:lnL w="12700">
                      <a:solidFill>
                        <a:srgbClr val="FFFFFF"/>
                      </a:solidFill>
                      <a:prstDash val="soli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5">
                        <a:lumMod val="40000"/>
                        <a:lumOff val="60000"/>
                      </a:schemeClr>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a:lstStyle/>
                    <a:p>
                      <a:pPr marL="106680">
                        <a:lnSpc>
                          <a:spcPct val="100000"/>
                        </a:lnSpc>
                        <a:spcBef>
                          <a:spcPts val="825"/>
                        </a:spcBef>
                      </a:pPr>
                      <a:r>
                        <a:rPr lang="en-GB" sz="1800" spc="-5" dirty="0">
                          <a:latin typeface="+mj-lt"/>
                          <a:cs typeface="Arial"/>
                        </a:rPr>
                        <a:t>Deficiencias organizativas</a:t>
                      </a:r>
                    </a:p>
                  </a:txBody>
                  <a:tcPr marL="0" marR="0" marT="104775" marB="0" anchor="ctr">
                    <a:lnL w="12700" cap="flat" cmpd="sng" algn="ctr">
                      <a:solidFill>
                        <a:srgbClr val="FFFFFF"/>
                      </a:solidFill>
                      <a:prstDash val="solid"/>
                      <a:round/>
                      <a:headEnd type="none" w="med" len="med"/>
                      <a:tailEnd type="none" w="med" len="me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chemeClr val="accent6">
                        <a:lumMod val="40000"/>
                        <a:lumOff val="60000"/>
                      </a:schemeClr>
                    </a:solidFill>
                  </a:tcPr>
                </a:tc>
                <a:extLst>
                  <a:ext uri="{0D108BD9-81ED-4DB2-BD59-A6C34878D82A}">
                    <a16:rowId xmlns:a16="http://schemas.microsoft.com/office/drawing/2014/main" xmlns="" val="10014"/>
                  </a:ext>
                </a:extLst>
              </a:tr>
            </a:tbl>
          </a:graphicData>
        </a:graphic>
      </p:graphicFrame>
      <p:sp>
        <p:nvSpPr>
          <p:cNvPr id="2" name="Gleichschenkliges Dreieck 1">
            <a:extLst>
              <a:ext uri="{FF2B5EF4-FFF2-40B4-BE49-F238E27FC236}">
                <a16:creationId xmlns:a16="http://schemas.microsoft.com/office/drawing/2014/main" xmlns="" id="{82C4932C-F959-4CBC-B33C-AD62AC0E79BE}"/>
              </a:ext>
            </a:extLst>
          </p:cNvPr>
          <p:cNvSpPr/>
          <p:nvPr/>
        </p:nvSpPr>
        <p:spPr>
          <a:xfrm rot="16200000">
            <a:off x="7257420" y="4166654"/>
            <a:ext cx="766352" cy="1873306"/>
          </a:xfrm>
          <a:prstGeom prst="triangle">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GB" dirty="0"/>
          </a:p>
        </p:txBody>
      </p:sp>
      <p:sp>
        <p:nvSpPr>
          <p:cNvPr id="3" name="Textfeld 2">
            <a:extLst>
              <a:ext uri="{FF2B5EF4-FFF2-40B4-BE49-F238E27FC236}">
                <a16:creationId xmlns:a16="http://schemas.microsoft.com/office/drawing/2014/main" xmlns="" id="{70BFB7F3-4E17-415F-B8FC-DFA1AA22BCB7}"/>
              </a:ext>
            </a:extLst>
          </p:cNvPr>
          <p:cNvSpPr txBox="1"/>
          <p:nvPr/>
        </p:nvSpPr>
        <p:spPr>
          <a:xfrm>
            <a:off x="6803865" y="4237481"/>
            <a:ext cx="2101922" cy="338554"/>
          </a:xfrm>
          <a:prstGeom prst="rect">
            <a:avLst/>
          </a:prstGeom>
          <a:noFill/>
        </p:spPr>
        <p:txBody>
          <a:bodyPr wrap="none" rtlCol="0">
            <a:spAutoFit/>
          </a:bodyPr>
          <a:lstStyle/>
          <a:p>
            <a:r>
              <a:rPr lang="en-GB" sz="1600" b="1" dirty="0"/>
              <a:t>Percepción de los asesores</a:t>
            </a:r>
          </a:p>
        </p:txBody>
      </p:sp>
      <p:sp>
        <p:nvSpPr>
          <p:cNvPr id="9" name="Textfeld 8">
            <a:extLst>
              <a:ext uri="{FF2B5EF4-FFF2-40B4-BE49-F238E27FC236}">
                <a16:creationId xmlns:a16="http://schemas.microsoft.com/office/drawing/2014/main" xmlns="" id="{EC3C33EA-AF7E-44BE-8C79-520541596956}"/>
              </a:ext>
            </a:extLst>
          </p:cNvPr>
          <p:cNvSpPr txBox="1"/>
          <p:nvPr/>
        </p:nvSpPr>
        <p:spPr>
          <a:xfrm>
            <a:off x="6751097" y="5526678"/>
            <a:ext cx="866071" cy="584775"/>
          </a:xfrm>
          <a:prstGeom prst="rect">
            <a:avLst/>
          </a:prstGeom>
          <a:noFill/>
        </p:spPr>
        <p:txBody>
          <a:bodyPr wrap="none" rtlCol="0">
            <a:spAutoFit/>
          </a:bodyPr>
          <a:lstStyle/>
          <a:p>
            <a:r>
              <a:rPr lang="en-GB" sz="1600" dirty="0"/>
              <a:t>10% </a:t>
            </a:r>
            <a:br>
              <a:rPr lang="en-GB" sz="1600" dirty="0"/>
            </a:br>
            <a:r>
              <a:rPr lang="en-GB" sz="1600" dirty="0"/>
              <a:t>externo</a:t>
            </a:r>
          </a:p>
        </p:txBody>
      </p:sp>
      <p:sp>
        <p:nvSpPr>
          <p:cNvPr id="10" name="Textfeld 9">
            <a:extLst>
              <a:ext uri="{FF2B5EF4-FFF2-40B4-BE49-F238E27FC236}">
                <a16:creationId xmlns:a16="http://schemas.microsoft.com/office/drawing/2014/main" xmlns="" id="{3C751936-6BE8-4891-8C0C-7623A8646E19}"/>
              </a:ext>
            </a:extLst>
          </p:cNvPr>
          <p:cNvSpPr txBox="1"/>
          <p:nvPr/>
        </p:nvSpPr>
        <p:spPr>
          <a:xfrm>
            <a:off x="7747470" y="5519332"/>
            <a:ext cx="829779" cy="584775"/>
          </a:xfrm>
          <a:prstGeom prst="rect">
            <a:avLst/>
          </a:prstGeom>
          <a:noFill/>
        </p:spPr>
        <p:txBody>
          <a:bodyPr wrap="none" rtlCol="0">
            <a:spAutoFit/>
          </a:bodyPr>
          <a:lstStyle/>
          <a:p>
            <a:r>
              <a:rPr lang="en-GB" sz="1600" dirty="0"/>
              <a:t>90% </a:t>
            </a:r>
            <a:br>
              <a:rPr lang="en-GB" sz="1600" dirty="0"/>
            </a:br>
            <a:r>
              <a:rPr lang="en-GB" sz="1600" dirty="0"/>
              <a:t>interno</a:t>
            </a:r>
          </a:p>
        </p:txBody>
      </p:sp>
      <p:sp>
        <p:nvSpPr>
          <p:cNvPr id="11" name="Gleichschenkliges Dreieck 10">
            <a:extLst>
              <a:ext uri="{FF2B5EF4-FFF2-40B4-BE49-F238E27FC236}">
                <a16:creationId xmlns:a16="http://schemas.microsoft.com/office/drawing/2014/main" xmlns="" id="{0167C0D9-E092-4498-93E4-6D2888C8C867}"/>
              </a:ext>
            </a:extLst>
          </p:cNvPr>
          <p:cNvSpPr/>
          <p:nvPr/>
        </p:nvSpPr>
        <p:spPr>
          <a:xfrm rot="5400000">
            <a:off x="7388913" y="1692640"/>
            <a:ext cx="766352" cy="1873304"/>
          </a:xfrm>
          <a:prstGeom prst="triangle">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GB" dirty="0"/>
          </a:p>
        </p:txBody>
      </p:sp>
      <p:sp>
        <p:nvSpPr>
          <p:cNvPr id="12" name="Textfeld 11">
            <a:extLst>
              <a:ext uri="{FF2B5EF4-FFF2-40B4-BE49-F238E27FC236}">
                <a16:creationId xmlns:a16="http://schemas.microsoft.com/office/drawing/2014/main" xmlns="" id="{F418ECB2-3D80-4B4E-9573-EB4A9D55FE41}"/>
              </a:ext>
            </a:extLst>
          </p:cNvPr>
          <p:cNvSpPr txBox="1"/>
          <p:nvPr/>
        </p:nvSpPr>
        <p:spPr>
          <a:xfrm>
            <a:off x="6597828" y="1815670"/>
            <a:ext cx="2512291" cy="338554"/>
          </a:xfrm>
          <a:prstGeom prst="rect">
            <a:avLst/>
          </a:prstGeom>
          <a:noFill/>
        </p:spPr>
        <p:txBody>
          <a:bodyPr wrap="none" rtlCol="0">
            <a:spAutoFit/>
          </a:bodyPr>
          <a:lstStyle/>
          <a:p>
            <a:r>
              <a:rPr lang="en-GB" sz="1600" b="1" dirty="0"/>
              <a:t>Percepción de la gestión</a:t>
            </a:r>
          </a:p>
        </p:txBody>
      </p:sp>
      <p:sp>
        <p:nvSpPr>
          <p:cNvPr id="13" name="Textfeld 12">
            <a:extLst>
              <a:ext uri="{FF2B5EF4-FFF2-40B4-BE49-F238E27FC236}">
                <a16:creationId xmlns:a16="http://schemas.microsoft.com/office/drawing/2014/main" xmlns="" id="{DF661774-D255-42EE-A77C-9998FCDB1B8A}"/>
              </a:ext>
            </a:extLst>
          </p:cNvPr>
          <p:cNvSpPr txBox="1"/>
          <p:nvPr/>
        </p:nvSpPr>
        <p:spPr>
          <a:xfrm>
            <a:off x="6803865" y="3258412"/>
            <a:ext cx="866071" cy="584775"/>
          </a:xfrm>
          <a:prstGeom prst="rect">
            <a:avLst/>
          </a:prstGeom>
          <a:noFill/>
        </p:spPr>
        <p:txBody>
          <a:bodyPr wrap="none" rtlCol="0">
            <a:spAutoFit/>
          </a:bodyPr>
          <a:lstStyle/>
          <a:p>
            <a:r>
              <a:rPr lang="en-GB" sz="1600" dirty="0"/>
              <a:t>90% </a:t>
            </a:r>
            <a:br>
              <a:rPr lang="en-GB" sz="1600" dirty="0"/>
            </a:br>
            <a:r>
              <a:rPr lang="en-GB" sz="1600" dirty="0"/>
              <a:t>externo</a:t>
            </a:r>
          </a:p>
        </p:txBody>
      </p:sp>
      <p:sp>
        <p:nvSpPr>
          <p:cNvPr id="14" name="Textfeld 13">
            <a:extLst>
              <a:ext uri="{FF2B5EF4-FFF2-40B4-BE49-F238E27FC236}">
                <a16:creationId xmlns:a16="http://schemas.microsoft.com/office/drawing/2014/main" xmlns="" id="{6656730F-55DD-42D9-8662-46380D6C7B1D}"/>
              </a:ext>
            </a:extLst>
          </p:cNvPr>
          <p:cNvSpPr txBox="1"/>
          <p:nvPr/>
        </p:nvSpPr>
        <p:spPr>
          <a:xfrm>
            <a:off x="8074041" y="3234493"/>
            <a:ext cx="829779" cy="584775"/>
          </a:xfrm>
          <a:prstGeom prst="rect">
            <a:avLst/>
          </a:prstGeom>
          <a:noFill/>
        </p:spPr>
        <p:txBody>
          <a:bodyPr wrap="none" rtlCol="0">
            <a:spAutoFit/>
          </a:bodyPr>
          <a:lstStyle/>
          <a:p>
            <a:r>
              <a:rPr lang="en-GB" sz="1600" dirty="0"/>
              <a:t>10% </a:t>
            </a:r>
            <a:br>
              <a:rPr lang="en-GB" sz="1600" dirty="0"/>
            </a:br>
            <a:r>
              <a:rPr lang="en-GB" sz="1600" dirty="0"/>
              <a:t>interno</a:t>
            </a:r>
          </a:p>
        </p:txBody>
      </p:sp>
    </p:spTree>
    <p:extLst>
      <p:ext uri="{BB962C8B-B14F-4D97-AF65-F5344CB8AC3E}">
        <p14:creationId xmlns:p14="http://schemas.microsoft.com/office/powerpoint/2010/main" val="1194611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7418B8E-A75B-4C4A-9ED7-AA7DC441C474}"/>
              </a:ext>
            </a:extLst>
          </p:cNvPr>
          <p:cNvSpPr>
            <a:spLocks noGrp="1"/>
          </p:cNvSpPr>
          <p:nvPr>
            <p:ph type="body" sz="quarter" idx="11"/>
          </p:nvPr>
        </p:nvSpPr>
        <p:spPr>
          <a:xfrm>
            <a:off x="1023257" y="2777456"/>
            <a:ext cx="5830189" cy="1582271"/>
          </a:xfrm>
        </p:spPr>
        <p:txBody>
          <a:bodyPr/>
          <a:lstStyle/>
          <a:p>
            <a:r>
              <a:rPr lang="en-GB" sz="4800" dirty="0">
                <a:solidFill>
                  <a:schemeClr val="bg1"/>
                </a:solidFill>
                <a:latin typeface="+mj-lt"/>
                <a:ea typeface="Open Sans Light" panose="020B0306030504020204" pitchFamily="34" charset="0"/>
                <a:cs typeface="Open Sans Light" panose="020B0306030504020204" pitchFamily="34" charset="0"/>
              </a:rPr>
              <a:t>La línea de tiempo de una crisis empresarial</a:t>
            </a:r>
            <a:endParaRPr lang="en-GB" sz="2800" dirty="0">
              <a:solidFill>
                <a:schemeClr val="bg1"/>
              </a:solidFill>
            </a:endParaRPr>
          </a:p>
        </p:txBody>
      </p:sp>
      <p:pic>
        <p:nvPicPr>
          <p:cNvPr id="4" name="Picture 3" descr="A black and yellow clock&#10;&#10;Description automatically generated with low confidence">
            <a:extLst>
              <a:ext uri="{FF2B5EF4-FFF2-40B4-BE49-F238E27FC236}">
                <a16:creationId xmlns:a16="http://schemas.microsoft.com/office/drawing/2014/main" xmlns="" id="{A0A60984-6BE7-4870-8575-89032DEEBBD8}"/>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6635569" y="1327782"/>
            <a:ext cx="4545420" cy="3031945"/>
          </a:xfrm>
          <a:prstGeom prst="rect">
            <a:avLst/>
          </a:prstGeom>
          <a:solidFill>
            <a:srgbClr val="E53292"/>
          </a:solidFill>
        </p:spPr>
      </p:pic>
    </p:spTree>
    <p:extLst>
      <p:ext uri="{BB962C8B-B14F-4D97-AF65-F5344CB8AC3E}">
        <p14:creationId xmlns:p14="http://schemas.microsoft.com/office/powerpoint/2010/main" val="3681016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p:txBody>
          <a:bodyPr/>
          <a:lstStyle/>
          <a:p>
            <a:r>
              <a:rPr lang="en-GB" dirty="0"/>
              <a:t>Las crisis rara vez (nunca) llegan de la noche a la mañana</a:t>
            </a:r>
          </a:p>
          <a:p>
            <a:endParaRPr lang="en-GB" dirty="0"/>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97626" y="2048450"/>
            <a:ext cx="3226063" cy="424505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b="1" dirty="0">
                <a:solidFill>
                  <a:schemeClr val="tx1"/>
                </a:solidFill>
                <a:latin typeface="+mj-lt"/>
                <a:ea typeface="Open Sans Light" panose="020B0306030504020204" pitchFamily="34" charset="0"/>
                <a:cs typeface="Open Sans Light" panose="020B0306030504020204" pitchFamily="34" charset="0"/>
              </a:rPr>
              <a:t>Problemas de fondo:</a:t>
            </a:r>
          </a:p>
          <a:p>
            <a:pPr marL="179388" indent="-179388" algn="l">
              <a:lnSpc>
                <a:spcPct val="100000"/>
              </a:lnSpc>
              <a:buFont typeface="Arial" panose="020B0604020202020204" pitchFamily="34" charset="0"/>
              <a:buChar char="•"/>
            </a:pPr>
            <a:r>
              <a:rPr lang="en-GB" sz="2200" dirty="0">
                <a:solidFill>
                  <a:schemeClr val="tx1"/>
                </a:solidFill>
                <a:latin typeface="+mj-lt"/>
                <a:ea typeface="Open Sans Light" panose="020B0306030504020204" pitchFamily="34" charset="0"/>
                <a:cs typeface="Open Sans Light" panose="020B0306030504020204" pitchFamily="34" charset="0"/>
              </a:rPr>
              <a:t>Los empresarios reaccionan con un gran retraso</a:t>
            </a:r>
          </a:p>
          <a:p>
            <a:pPr marL="179388" indent="-179388" algn="l">
              <a:lnSpc>
                <a:spcPct val="100000"/>
              </a:lnSpc>
              <a:buFont typeface="Arial" panose="020B0604020202020204" pitchFamily="34" charset="0"/>
              <a:buChar char="•"/>
            </a:pPr>
            <a:r>
              <a:rPr lang="en-GB" sz="2200" dirty="0">
                <a:solidFill>
                  <a:schemeClr val="tx1"/>
                </a:solidFill>
                <a:latin typeface="+mj-lt"/>
                <a:ea typeface="Open Sans Light" panose="020B0306030504020204" pitchFamily="34" charset="0"/>
                <a:cs typeface="Open Sans Light" panose="020B0306030504020204" pitchFamily="34" charset="0"/>
              </a:rPr>
              <a:t>Si los líderes indican una crisis, las causas de la misma a menudo ya han surtido efecto (y no pueden remediarse a corto plazo)</a:t>
            </a:r>
          </a:p>
          <a:p>
            <a:pPr marL="179388" indent="-179388" algn="l">
              <a:lnSpc>
                <a:spcPct val="100000"/>
              </a:lnSpc>
              <a:buFont typeface="Arial" panose="020B0604020202020204" pitchFamily="34" charset="0"/>
              <a:buChar char="•"/>
            </a:pPr>
            <a:r>
              <a:rPr lang="en-GB" sz="2200" dirty="0">
                <a:solidFill>
                  <a:schemeClr val="tx1"/>
                </a:solidFill>
                <a:latin typeface="+mj-lt"/>
                <a:ea typeface="Open Sans Light" panose="020B0306030504020204" pitchFamily="34" charset="0"/>
                <a:cs typeface="Open Sans Light" panose="020B0306030504020204" pitchFamily="34" charset="0"/>
              </a:rPr>
              <a:t>Se requiere un análisis de riesgo permanente</a:t>
            </a:r>
          </a:p>
          <a:p>
            <a:pPr algn="l">
              <a:lnSpc>
                <a:spcPts val="1500"/>
              </a:lnSpc>
            </a:pP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4" name="Diagramm 3">
            <a:extLst>
              <a:ext uri="{FF2B5EF4-FFF2-40B4-BE49-F238E27FC236}">
                <a16:creationId xmlns:a16="http://schemas.microsoft.com/office/drawing/2014/main" xmlns="" id="{472ACC91-BE8E-44C4-B923-7D5F1489EFD6}"/>
              </a:ext>
            </a:extLst>
          </p:cNvPr>
          <p:cNvGraphicFramePr/>
          <p:nvPr>
            <p:extLst>
              <p:ext uri="{D42A27DB-BD31-4B8C-83A1-F6EECF244321}">
                <p14:modId xmlns:p14="http://schemas.microsoft.com/office/powerpoint/2010/main" val="2229307297"/>
              </p:ext>
            </p:extLst>
          </p:nvPr>
        </p:nvGraphicFramePr>
        <p:xfrm>
          <a:off x="3492137" y="2002971"/>
          <a:ext cx="8149584" cy="4135362"/>
        </p:xfrm>
        <a:graphic>
          <a:graphicData uri="http://schemas.openxmlformats.org/drawingml/2006/chart">
            <c:chart xmlns:c="http://schemas.openxmlformats.org/drawingml/2006/chart" xmlns:r="http://schemas.openxmlformats.org/officeDocument/2006/relationships" r:id="rId3"/>
          </a:graphicData>
        </a:graphic>
      </p:graphicFrame>
      <p:sp>
        <p:nvSpPr>
          <p:cNvPr id="25" name="Rechteck 24">
            <a:extLst>
              <a:ext uri="{FF2B5EF4-FFF2-40B4-BE49-F238E27FC236}">
                <a16:creationId xmlns:a16="http://schemas.microsoft.com/office/drawing/2014/main" xmlns="" id="{40BC27F4-D010-4482-BAAD-34D3A8756294}"/>
              </a:ext>
            </a:extLst>
          </p:cNvPr>
          <p:cNvSpPr/>
          <p:nvPr/>
        </p:nvSpPr>
        <p:spPr>
          <a:xfrm>
            <a:off x="550278" y="6310824"/>
            <a:ext cx="5614852" cy="260502"/>
          </a:xfrm>
          <a:prstGeom prst="rect">
            <a:avLst/>
          </a:prstGeom>
        </p:spPr>
        <p:txBody>
          <a:bodyPr vert="horz" wrap="square" lIns="81580" tIns="40790" rIns="81580" bIns="40790" rtlCol="0">
            <a:spAutoFit/>
          </a:bodyPr>
          <a:lstStyle/>
          <a:p>
            <a:pPr defTabSz="1087636">
              <a:lnSpc>
                <a:spcPts val="1500"/>
              </a:lnSpc>
              <a:spcBef>
                <a:spcPct val="20000"/>
              </a:spcBef>
            </a:pPr>
            <a:r>
              <a:rPr lang="en-GB" sz="1000" dirty="0">
                <a:latin typeface="+mj-lt"/>
              </a:rPr>
              <a:t>Fuente: Roland Berger - basado en un análisis de 800 casos de reestructuración</a:t>
            </a:r>
          </a:p>
        </p:txBody>
      </p:sp>
      <p:sp>
        <p:nvSpPr>
          <p:cNvPr id="6" name="object 29">
            <a:extLst>
              <a:ext uri="{FF2B5EF4-FFF2-40B4-BE49-F238E27FC236}">
                <a16:creationId xmlns:a16="http://schemas.microsoft.com/office/drawing/2014/main" xmlns="" id="{6DDD553E-2F34-499B-B76A-A3754ECCE186}"/>
              </a:ext>
            </a:extLst>
          </p:cNvPr>
          <p:cNvSpPr/>
          <p:nvPr/>
        </p:nvSpPr>
        <p:spPr>
          <a:xfrm>
            <a:off x="3959683" y="2762054"/>
            <a:ext cx="7258214" cy="2662675"/>
          </a:xfrm>
          <a:custGeom>
            <a:avLst/>
            <a:gdLst/>
            <a:ahLst/>
            <a:cxnLst/>
            <a:rect l="l" t="t" r="r" b="b"/>
            <a:pathLst>
              <a:path w="4752340" h="1823085">
                <a:moveTo>
                  <a:pt x="0" y="1822830"/>
                </a:moveTo>
                <a:lnTo>
                  <a:pt x="62215" y="1822643"/>
                </a:lnTo>
                <a:lnTo>
                  <a:pt x="124273" y="1822081"/>
                </a:lnTo>
                <a:lnTo>
                  <a:pt x="186168" y="1821148"/>
                </a:lnTo>
                <a:lnTo>
                  <a:pt x="247894" y="1819845"/>
                </a:lnTo>
                <a:lnTo>
                  <a:pt x="309447" y="1818173"/>
                </a:lnTo>
                <a:lnTo>
                  <a:pt x="370820" y="1816136"/>
                </a:lnTo>
                <a:lnTo>
                  <a:pt x="432009" y="1813736"/>
                </a:lnTo>
                <a:lnTo>
                  <a:pt x="493009" y="1810973"/>
                </a:lnTo>
                <a:lnTo>
                  <a:pt x="553813" y="1807851"/>
                </a:lnTo>
                <a:lnTo>
                  <a:pt x="614417" y="1804372"/>
                </a:lnTo>
                <a:lnTo>
                  <a:pt x="674816" y="1800537"/>
                </a:lnTo>
                <a:lnTo>
                  <a:pt x="735003" y="1796348"/>
                </a:lnTo>
                <a:lnTo>
                  <a:pt x="794975" y="1791807"/>
                </a:lnTo>
                <a:lnTo>
                  <a:pt x="854725" y="1786918"/>
                </a:lnTo>
                <a:lnTo>
                  <a:pt x="914248" y="1781680"/>
                </a:lnTo>
                <a:lnTo>
                  <a:pt x="973538" y="1776098"/>
                </a:lnTo>
                <a:lnTo>
                  <a:pt x="1032592" y="1770171"/>
                </a:lnTo>
                <a:lnTo>
                  <a:pt x="1091403" y="1763904"/>
                </a:lnTo>
                <a:lnTo>
                  <a:pt x="1149965" y="1757297"/>
                </a:lnTo>
                <a:lnTo>
                  <a:pt x="1208274" y="1750353"/>
                </a:lnTo>
                <a:lnTo>
                  <a:pt x="1266325" y="1743074"/>
                </a:lnTo>
                <a:lnTo>
                  <a:pt x="1324111" y="1735462"/>
                </a:lnTo>
                <a:lnTo>
                  <a:pt x="1381629" y="1727518"/>
                </a:lnTo>
                <a:lnTo>
                  <a:pt x="1438871" y="1719245"/>
                </a:lnTo>
                <a:lnTo>
                  <a:pt x="1495834" y="1710645"/>
                </a:lnTo>
                <a:lnTo>
                  <a:pt x="1552511" y="1701721"/>
                </a:lnTo>
                <a:lnTo>
                  <a:pt x="1608898" y="1692473"/>
                </a:lnTo>
                <a:lnTo>
                  <a:pt x="1664989" y="1682904"/>
                </a:lnTo>
                <a:lnTo>
                  <a:pt x="1720779" y="1673016"/>
                </a:lnTo>
                <a:lnTo>
                  <a:pt x="1776263" y="1662811"/>
                </a:lnTo>
                <a:lnTo>
                  <a:pt x="1831434" y="1652292"/>
                </a:lnTo>
                <a:lnTo>
                  <a:pt x="1886289" y="1641459"/>
                </a:lnTo>
                <a:lnTo>
                  <a:pt x="1940821" y="1630316"/>
                </a:lnTo>
                <a:lnTo>
                  <a:pt x="1995025" y="1618864"/>
                </a:lnTo>
                <a:lnTo>
                  <a:pt x="2048897" y="1607105"/>
                </a:lnTo>
                <a:lnTo>
                  <a:pt x="2102430" y="1595042"/>
                </a:lnTo>
                <a:lnTo>
                  <a:pt x="2155619" y="1582676"/>
                </a:lnTo>
                <a:lnTo>
                  <a:pt x="2208460" y="1570009"/>
                </a:lnTo>
                <a:lnTo>
                  <a:pt x="2260946" y="1557044"/>
                </a:lnTo>
                <a:lnTo>
                  <a:pt x="2313073" y="1543782"/>
                </a:lnTo>
                <a:lnTo>
                  <a:pt x="2364834" y="1530226"/>
                </a:lnTo>
                <a:lnTo>
                  <a:pt x="2416226" y="1516377"/>
                </a:lnTo>
                <a:lnTo>
                  <a:pt x="2467242" y="1502238"/>
                </a:lnTo>
                <a:lnTo>
                  <a:pt x="2517878" y="1487811"/>
                </a:lnTo>
                <a:lnTo>
                  <a:pt x="2568127" y="1473097"/>
                </a:lnTo>
                <a:lnTo>
                  <a:pt x="2617985" y="1458098"/>
                </a:lnTo>
                <a:lnTo>
                  <a:pt x="2667446" y="1442818"/>
                </a:lnTo>
                <a:lnTo>
                  <a:pt x="2716505" y="1427257"/>
                </a:lnTo>
                <a:lnTo>
                  <a:pt x="2765156" y="1411418"/>
                </a:lnTo>
                <a:lnTo>
                  <a:pt x="2813396" y="1395303"/>
                </a:lnTo>
                <a:lnTo>
                  <a:pt x="2861217" y="1378913"/>
                </a:lnTo>
                <a:lnTo>
                  <a:pt x="2908615" y="1362252"/>
                </a:lnTo>
                <a:lnTo>
                  <a:pt x="2955584" y="1345320"/>
                </a:lnTo>
                <a:lnTo>
                  <a:pt x="3002119" y="1328121"/>
                </a:lnTo>
                <a:lnTo>
                  <a:pt x="3048215" y="1310655"/>
                </a:lnTo>
                <a:lnTo>
                  <a:pt x="3093867" y="1292926"/>
                </a:lnTo>
                <a:lnTo>
                  <a:pt x="3139069" y="1274934"/>
                </a:lnTo>
                <a:lnTo>
                  <a:pt x="3183816" y="1256683"/>
                </a:lnTo>
                <a:lnTo>
                  <a:pt x="3228102" y="1238174"/>
                </a:lnTo>
                <a:lnTo>
                  <a:pt x="3271923" y="1219409"/>
                </a:lnTo>
                <a:lnTo>
                  <a:pt x="3315272" y="1200390"/>
                </a:lnTo>
                <a:lnTo>
                  <a:pt x="3358145" y="1181120"/>
                </a:lnTo>
                <a:lnTo>
                  <a:pt x="3400537" y="1161599"/>
                </a:lnTo>
                <a:lnTo>
                  <a:pt x="3442441" y="1141832"/>
                </a:lnTo>
                <a:lnTo>
                  <a:pt x="3483854" y="1121818"/>
                </a:lnTo>
                <a:lnTo>
                  <a:pt x="3524768" y="1101561"/>
                </a:lnTo>
                <a:lnTo>
                  <a:pt x="3565180" y="1081062"/>
                </a:lnTo>
                <a:lnTo>
                  <a:pt x="3605084" y="1060324"/>
                </a:lnTo>
                <a:lnTo>
                  <a:pt x="3644474" y="1039348"/>
                </a:lnTo>
                <a:lnTo>
                  <a:pt x="3683345" y="1018137"/>
                </a:lnTo>
                <a:lnTo>
                  <a:pt x="3721692" y="996693"/>
                </a:lnTo>
                <a:lnTo>
                  <a:pt x="3759509" y="975017"/>
                </a:lnTo>
                <a:lnTo>
                  <a:pt x="3796792" y="953111"/>
                </a:lnTo>
                <a:lnTo>
                  <a:pt x="3833535" y="930979"/>
                </a:lnTo>
                <a:lnTo>
                  <a:pt x="3869732" y="908621"/>
                </a:lnTo>
                <a:lnTo>
                  <a:pt x="3905379" y="886040"/>
                </a:lnTo>
                <a:lnTo>
                  <a:pt x="3940470" y="863238"/>
                </a:lnTo>
                <a:lnTo>
                  <a:pt x="3974999" y="840216"/>
                </a:lnTo>
                <a:lnTo>
                  <a:pt x="4008962" y="816978"/>
                </a:lnTo>
                <a:lnTo>
                  <a:pt x="4042353" y="793524"/>
                </a:lnTo>
                <a:lnTo>
                  <a:pt x="4075167" y="769857"/>
                </a:lnTo>
                <a:lnTo>
                  <a:pt x="4107398" y="745980"/>
                </a:lnTo>
                <a:lnTo>
                  <a:pt x="4139041" y="721893"/>
                </a:lnTo>
                <a:lnTo>
                  <a:pt x="4170091" y="697599"/>
                </a:lnTo>
                <a:lnTo>
                  <a:pt x="4200543" y="673101"/>
                </a:lnTo>
                <a:lnTo>
                  <a:pt x="4230391" y="648399"/>
                </a:lnTo>
                <a:lnTo>
                  <a:pt x="4259630" y="623497"/>
                </a:lnTo>
                <a:lnTo>
                  <a:pt x="4316259" y="573098"/>
                </a:lnTo>
                <a:lnTo>
                  <a:pt x="4370388" y="521921"/>
                </a:lnTo>
                <a:lnTo>
                  <a:pt x="4421975" y="469980"/>
                </a:lnTo>
                <a:lnTo>
                  <a:pt x="4470976" y="417294"/>
                </a:lnTo>
                <a:lnTo>
                  <a:pt x="4517351" y="363877"/>
                </a:lnTo>
                <a:lnTo>
                  <a:pt x="4561055" y="309747"/>
                </a:lnTo>
                <a:lnTo>
                  <a:pt x="4602047" y="254919"/>
                </a:lnTo>
                <a:lnTo>
                  <a:pt x="4640284" y="199410"/>
                </a:lnTo>
                <a:lnTo>
                  <a:pt x="4675724" y="143236"/>
                </a:lnTo>
                <a:lnTo>
                  <a:pt x="4708324" y="86414"/>
                </a:lnTo>
                <a:lnTo>
                  <a:pt x="4738041" y="28959"/>
                </a:lnTo>
                <a:lnTo>
                  <a:pt x="4751806" y="0"/>
                </a:lnTo>
              </a:path>
            </a:pathLst>
          </a:custGeom>
          <a:ln w="57912">
            <a:solidFill>
              <a:srgbClr val="EC2179"/>
            </a:solidFill>
          </a:ln>
        </p:spPr>
        <p:txBody>
          <a:bodyPr wrap="square" lIns="0" tIns="0" rIns="0" bIns="0" rtlCol="0"/>
          <a:lstStyle/>
          <a:p>
            <a:endParaRPr lang="en-GB" dirty="0"/>
          </a:p>
        </p:txBody>
      </p:sp>
      <p:cxnSp>
        <p:nvCxnSpPr>
          <p:cNvPr id="3" name="Gerader Verbinder 2">
            <a:extLst>
              <a:ext uri="{FF2B5EF4-FFF2-40B4-BE49-F238E27FC236}">
                <a16:creationId xmlns:a16="http://schemas.microsoft.com/office/drawing/2014/main" xmlns="" id="{57387484-E062-42FB-AC7E-273B6FBB749F}"/>
              </a:ext>
            </a:extLst>
          </p:cNvPr>
          <p:cNvCxnSpPr>
            <a:cxnSpLocks/>
          </p:cNvCxnSpPr>
          <p:nvPr/>
        </p:nvCxnSpPr>
        <p:spPr>
          <a:xfrm flipV="1">
            <a:off x="9869864" y="2573518"/>
            <a:ext cx="0" cy="2851211"/>
          </a:xfrm>
          <a:prstGeom prst="line">
            <a:avLst/>
          </a:prstGeom>
          <a:ln w="25400">
            <a:solidFill>
              <a:srgbClr val="E53292"/>
            </a:solidFill>
          </a:ln>
        </p:spPr>
        <p:style>
          <a:lnRef idx="1">
            <a:schemeClr val="accent1"/>
          </a:lnRef>
          <a:fillRef idx="0">
            <a:schemeClr val="accent1"/>
          </a:fillRef>
          <a:effectRef idx="0">
            <a:schemeClr val="accent1"/>
          </a:effectRef>
          <a:fontRef idx="minor">
            <a:schemeClr val="tx1"/>
          </a:fontRef>
        </p:style>
      </p:cxnSp>
      <p:sp>
        <p:nvSpPr>
          <p:cNvPr id="9" name="Subtitle 2">
            <a:extLst>
              <a:ext uri="{FF2B5EF4-FFF2-40B4-BE49-F238E27FC236}">
                <a16:creationId xmlns:a16="http://schemas.microsoft.com/office/drawing/2014/main" xmlns="" id="{96F965B8-D26C-47FE-89AD-21579D22B6B5}"/>
              </a:ext>
            </a:extLst>
          </p:cNvPr>
          <p:cNvSpPr txBox="1">
            <a:spLocks/>
          </p:cNvSpPr>
          <p:nvPr/>
        </p:nvSpPr>
        <p:spPr>
          <a:xfrm>
            <a:off x="8609646" y="2048450"/>
            <a:ext cx="2520436" cy="4731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00"/>
              </a:lnSpc>
            </a:pPr>
            <a:r>
              <a:rPr lang="en-GB" sz="1600" dirty="0">
                <a:solidFill>
                  <a:schemeClr val="tx1"/>
                </a:solidFill>
                <a:latin typeface="+mj-lt"/>
                <a:ea typeface="Open Sans Light" panose="020B0306030504020204" pitchFamily="34" charset="0"/>
                <a:cs typeface="Open Sans Light" panose="020B0306030504020204" pitchFamily="34" charset="0"/>
              </a:rPr>
              <a:t>Crisis en los resultados</a:t>
            </a:r>
            <a:br>
              <a:rPr lang="en-GB" sz="1600" dirty="0">
                <a:solidFill>
                  <a:schemeClr val="tx1"/>
                </a:solidFill>
                <a:latin typeface="+mj-lt"/>
                <a:ea typeface="Open Sans Light" panose="020B0306030504020204" pitchFamily="34" charset="0"/>
                <a:cs typeface="Open Sans Light" panose="020B0306030504020204" pitchFamily="34" charset="0"/>
              </a:rPr>
            </a:br>
            <a:r>
              <a:rPr lang="en-GB" sz="1600" dirty="0">
                <a:solidFill>
                  <a:schemeClr val="tx1"/>
                </a:solidFill>
                <a:latin typeface="+mj-lt"/>
                <a:ea typeface="Open Sans Light" panose="020B0306030504020204" pitchFamily="34" charset="0"/>
                <a:cs typeface="Open Sans Light" panose="020B0306030504020204" pitchFamily="34" charset="0"/>
              </a:rPr>
              <a:t> resultados</a:t>
            </a:r>
          </a:p>
        </p:txBody>
      </p:sp>
      <p:sp>
        <p:nvSpPr>
          <p:cNvPr id="10" name="Subtitle 2">
            <a:extLst>
              <a:ext uri="{FF2B5EF4-FFF2-40B4-BE49-F238E27FC236}">
                <a16:creationId xmlns:a16="http://schemas.microsoft.com/office/drawing/2014/main" xmlns="" id="{5D8C215B-CDBD-4E96-828A-9D3F7691DBF4}"/>
              </a:ext>
            </a:extLst>
          </p:cNvPr>
          <p:cNvSpPr txBox="1">
            <a:spLocks/>
          </p:cNvSpPr>
          <p:nvPr/>
        </p:nvSpPr>
        <p:spPr>
          <a:xfrm>
            <a:off x="9588831" y="3429000"/>
            <a:ext cx="2520436" cy="28076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500"/>
              </a:lnSpc>
            </a:pPr>
            <a:r>
              <a:rPr lang="en-GB" sz="1600" dirty="0">
                <a:solidFill>
                  <a:schemeClr val="tx1"/>
                </a:solidFill>
                <a:latin typeface="+mj-lt"/>
                <a:ea typeface="Open Sans Light" panose="020B0306030504020204" pitchFamily="34" charset="0"/>
                <a:cs typeface="Open Sans Light" panose="020B0306030504020204" pitchFamily="34" charset="0"/>
              </a:rPr>
              <a:t>Crisis de liquidez</a:t>
            </a:r>
          </a:p>
        </p:txBody>
      </p:sp>
      <p:sp>
        <p:nvSpPr>
          <p:cNvPr id="12" name="Subtitle 2">
            <a:extLst>
              <a:ext uri="{FF2B5EF4-FFF2-40B4-BE49-F238E27FC236}">
                <a16:creationId xmlns:a16="http://schemas.microsoft.com/office/drawing/2014/main" xmlns="" id="{877DAA80-B977-4532-B7AC-EC68B87E7E02}"/>
              </a:ext>
            </a:extLst>
          </p:cNvPr>
          <p:cNvSpPr txBox="1">
            <a:spLocks/>
          </p:cNvSpPr>
          <p:nvPr/>
        </p:nvSpPr>
        <p:spPr>
          <a:xfrm>
            <a:off x="3530456" y="1882750"/>
            <a:ext cx="2520436" cy="71472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500"/>
              </a:lnSpc>
            </a:pPr>
            <a:r>
              <a:rPr lang="en-GB" sz="1600" dirty="0">
                <a:solidFill>
                  <a:schemeClr val="tx1"/>
                </a:solidFill>
                <a:latin typeface="+mj-lt"/>
                <a:ea typeface="Open Sans Light" panose="020B0306030504020204" pitchFamily="34" charset="0"/>
                <a:cs typeface="Open Sans Light" panose="020B0306030504020204" pitchFamily="34" charset="0"/>
              </a:rPr>
              <a:t>Identificabilidad objetiva </a:t>
            </a:r>
            <a:br>
              <a:rPr lang="en-GB" sz="1600" dirty="0">
                <a:solidFill>
                  <a:schemeClr val="tx1"/>
                </a:solidFill>
                <a:latin typeface="+mj-lt"/>
                <a:ea typeface="Open Sans Light" panose="020B0306030504020204" pitchFamily="34" charset="0"/>
                <a:cs typeface="Open Sans Light" panose="020B0306030504020204" pitchFamily="34" charset="0"/>
              </a:rPr>
            </a:br>
            <a:r>
              <a:rPr lang="en-GB" sz="1600" dirty="0">
                <a:solidFill>
                  <a:schemeClr val="tx1"/>
                </a:solidFill>
                <a:latin typeface="+mj-lt"/>
                <a:ea typeface="Open Sans Light" panose="020B0306030504020204" pitchFamily="34" charset="0"/>
                <a:cs typeface="Open Sans Light" panose="020B0306030504020204" pitchFamily="34" charset="0"/>
              </a:rPr>
              <a:t>de la crisis (en %)</a:t>
            </a:r>
          </a:p>
          <a:p>
            <a:pPr algn="l">
              <a:lnSpc>
                <a:spcPts val="1500"/>
              </a:lnSpc>
            </a:pPr>
            <a:endParaRPr lang="en-GB" sz="1600" dirty="0">
              <a:solidFill>
                <a:schemeClr val="tx1"/>
              </a:solidFill>
              <a:latin typeface="+mj-lt"/>
              <a:ea typeface="Open Sans Light" panose="020B0306030504020204" pitchFamily="34" charset="0"/>
              <a:cs typeface="Open Sans Light" panose="020B0306030504020204" pitchFamily="34" charset="0"/>
            </a:endParaRPr>
          </a:p>
        </p:txBody>
      </p:sp>
      <p:sp>
        <p:nvSpPr>
          <p:cNvPr id="13" name="Subtitle 2">
            <a:extLst>
              <a:ext uri="{FF2B5EF4-FFF2-40B4-BE49-F238E27FC236}">
                <a16:creationId xmlns:a16="http://schemas.microsoft.com/office/drawing/2014/main" xmlns="" id="{74AAA5CF-A286-4CA9-A8FF-0FFDE72608F1}"/>
              </a:ext>
            </a:extLst>
          </p:cNvPr>
          <p:cNvSpPr txBox="1">
            <a:spLocks/>
          </p:cNvSpPr>
          <p:nvPr/>
        </p:nvSpPr>
        <p:spPr>
          <a:xfrm>
            <a:off x="11062893" y="5489403"/>
            <a:ext cx="506178" cy="71472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500"/>
              </a:lnSpc>
            </a:pPr>
            <a:r>
              <a:rPr lang="en-GB" sz="1600" dirty="0" err="1">
                <a:solidFill>
                  <a:schemeClr val="tx1"/>
                </a:solidFill>
                <a:latin typeface="+mj-lt"/>
                <a:ea typeface="Open Sans Light" panose="020B0306030504020204" pitchFamily="34" charset="0"/>
                <a:cs typeface="Open Sans Light" panose="020B0306030504020204" pitchFamily="34" charset="0"/>
              </a:rPr>
              <a:t>Tíme</a:t>
            </a:r>
            <a:endParaRPr lang="en-GB" sz="1600" dirty="0">
              <a:solidFill>
                <a:schemeClr val="tx1"/>
              </a:solidFill>
              <a:latin typeface="+mj-lt"/>
              <a:ea typeface="Open Sans Light" panose="020B0306030504020204" pitchFamily="34" charset="0"/>
              <a:cs typeface="Open Sans Light" panose="020B0306030504020204" pitchFamily="34" charset="0"/>
            </a:endParaRPr>
          </a:p>
          <a:p>
            <a:pPr algn="r">
              <a:lnSpc>
                <a:spcPts val="1500"/>
              </a:lnSpc>
            </a:pPr>
            <a:endParaRPr lang="en-GB" sz="1600" dirty="0">
              <a:solidFill>
                <a:schemeClr val="tx1"/>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744402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xmlns="" id="{34B30D9B-9BAF-4C04-A97F-26C857E130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Folie" r:id="rId6" imgW="592" imgH="595" progId="TCLayout.ActiveDocument.1">
                  <p:embed/>
                </p:oleObj>
              </mc:Choice>
              <mc:Fallback>
                <p:oleObj name="think-cell Folie" r:id="rId6" imgW="592" imgH="595" progId="TCLayout.ActiveDocument.1">
                  <p:embed/>
                  <p:pic>
                    <p:nvPicPr>
                      <p:cNvPr id="13" name="Objekt 12" hidden="1">
                        <a:extLst>
                          <a:ext uri="{FF2B5EF4-FFF2-40B4-BE49-F238E27FC236}">
                            <a16:creationId xmlns:a16="http://schemas.microsoft.com/office/drawing/2014/main" xmlns="" id="{34B30D9B-9BAF-4C04-A97F-26C857E130A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a:extLst>
              <a:ext uri="{FF2B5EF4-FFF2-40B4-BE49-F238E27FC236}">
                <a16:creationId xmlns:a16="http://schemas.microsoft.com/office/drawing/2014/main" xmlns="" id="{AA268AB2-96A2-4139-ACEB-0611CAB491F5}"/>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GB" dirty="0">
              <a:latin typeface="Calibri Light" panose="020F0302020204030204" pitchFamily="34" charset="0"/>
              <a:ea typeface="+mj-ea"/>
              <a:cs typeface="+mj-cs"/>
              <a:sym typeface="Calibri Light" panose="020F0302020204030204" pitchFamily="34" charset="0"/>
            </a:endParaRPr>
          </a:p>
        </p:txBody>
      </p:sp>
      <p:sp>
        <p:nvSpPr>
          <p:cNvPr id="4" name="Textplatzhalter 3">
            <a:extLst>
              <a:ext uri="{FF2B5EF4-FFF2-40B4-BE49-F238E27FC236}">
                <a16:creationId xmlns:a16="http://schemas.microsoft.com/office/drawing/2014/main" xmlns="" id="{0EF5E767-19B4-484F-8E3D-D966FB58D59D}"/>
              </a:ext>
            </a:extLst>
          </p:cNvPr>
          <p:cNvSpPr>
            <a:spLocks noGrp="1"/>
          </p:cNvSpPr>
          <p:nvPr>
            <p:ph type="body" sz="quarter" idx="13"/>
          </p:nvPr>
        </p:nvSpPr>
        <p:spPr/>
        <p:txBody>
          <a:bodyPr>
            <a:normAutofit/>
          </a:bodyPr>
          <a:lstStyle/>
          <a:p>
            <a:r>
              <a:rPr lang="en-GB" dirty="0"/>
              <a:t>Modelo de curso simplificado de las crisis</a:t>
            </a:r>
          </a:p>
        </p:txBody>
      </p:sp>
      <p:cxnSp>
        <p:nvCxnSpPr>
          <p:cNvPr id="10" name="Gerade Verbindung mit Pfeil 9">
            <a:extLst>
              <a:ext uri="{FF2B5EF4-FFF2-40B4-BE49-F238E27FC236}">
                <a16:creationId xmlns:a16="http://schemas.microsoft.com/office/drawing/2014/main" xmlns="" id="{506EF95D-021E-4F1D-B632-61A17C59F5A6}"/>
              </a:ext>
            </a:extLst>
          </p:cNvPr>
          <p:cNvCxnSpPr/>
          <p:nvPr/>
        </p:nvCxnSpPr>
        <p:spPr>
          <a:xfrm flipV="1">
            <a:off x="3317583" y="2322286"/>
            <a:ext cx="0" cy="37446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xmlns="" id="{552D3B64-1207-4E24-AAC9-0E1147294081}"/>
              </a:ext>
            </a:extLst>
          </p:cNvPr>
          <p:cNvCxnSpPr>
            <a:cxnSpLocks/>
          </p:cNvCxnSpPr>
          <p:nvPr/>
        </p:nvCxnSpPr>
        <p:spPr>
          <a:xfrm>
            <a:off x="3317583" y="6066971"/>
            <a:ext cx="740267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xmlns="" id="{0E3CB6FE-0FE4-4FAD-B287-2A984107C836}"/>
              </a:ext>
            </a:extLst>
          </p:cNvPr>
          <p:cNvSpPr txBox="1"/>
          <p:nvPr/>
        </p:nvSpPr>
        <p:spPr>
          <a:xfrm>
            <a:off x="5826650" y="4437610"/>
            <a:ext cx="1286442" cy="338554"/>
          </a:xfrm>
          <a:prstGeom prst="rect">
            <a:avLst/>
          </a:prstGeom>
          <a:noFill/>
        </p:spPr>
        <p:txBody>
          <a:bodyPr wrap="none" rtlCol="0">
            <a:spAutoFit/>
          </a:bodyPr>
          <a:lstStyle/>
          <a:p>
            <a:r>
              <a:rPr lang="en-GB" sz="1600" dirty="0"/>
              <a:t>Punto de inflexión</a:t>
            </a:r>
          </a:p>
        </p:txBody>
      </p:sp>
      <p:sp>
        <p:nvSpPr>
          <p:cNvPr id="42" name="Textfeld 41">
            <a:extLst>
              <a:ext uri="{FF2B5EF4-FFF2-40B4-BE49-F238E27FC236}">
                <a16:creationId xmlns:a16="http://schemas.microsoft.com/office/drawing/2014/main" xmlns="" id="{05A5E161-FCB0-442B-9C70-263DFFC72841}"/>
              </a:ext>
            </a:extLst>
          </p:cNvPr>
          <p:cNvSpPr txBox="1"/>
          <p:nvPr/>
        </p:nvSpPr>
        <p:spPr>
          <a:xfrm>
            <a:off x="10354498" y="1883875"/>
            <a:ext cx="1612753" cy="830997"/>
          </a:xfrm>
          <a:prstGeom prst="rect">
            <a:avLst/>
          </a:prstGeom>
          <a:noFill/>
        </p:spPr>
        <p:txBody>
          <a:bodyPr wrap="square" rtlCol="0">
            <a:spAutoFit/>
          </a:bodyPr>
          <a:lstStyle/>
          <a:p>
            <a:r>
              <a:rPr lang="en-GB" sz="1600" dirty="0"/>
              <a:t>Fin de la crisis - existencia continuada</a:t>
            </a:r>
          </a:p>
        </p:txBody>
      </p:sp>
      <p:sp>
        <p:nvSpPr>
          <p:cNvPr id="43" name="Textfeld 42">
            <a:extLst>
              <a:ext uri="{FF2B5EF4-FFF2-40B4-BE49-F238E27FC236}">
                <a16:creationId xmlns:a16="http://schemas.microsoft.com/office/drawing/2014/main" xmlns="" id="{3011561C-A163-4F52-AE18-1E05DC4B516B}"/>
              </a:ext>
            </a:extLst>
          </p:cNvPr>
          <p:cNvSpPr txBox="1"/>
          <p:nvPr/>
        </p:nvSpPr>
        <p:spPr>
          <a:xfrm>
            <a:off x="10047983" y="4454814"/>
            <a:ext cx="1870898" cy="1569660"/>
          </a:xfrm>
          <a:prstGeom prst="rect">
            <a:avLst/>
          </a:prstGeom>
          <a:noFill/>
        </p:spPr>
        <p:txBody>
          <a:bodyPr wrap="square" rtlCol="0">
            <a:spAutoFit/>
          </a:bodyPr>
          <a:lstStyle/>
          <a:p>
            <a:r>
              <a:rPr lang="en-GB" sz="1600" dirty="0"/>
              <a:t>Fin de la crisis </a:t>
            </a:r>
            <a:br>
              <a:rPr lang="en-GB" sz="1600" dirty="0"/>
            </a:br>
            <a:r>
              <a:rPr lang="en-GB" sz="1600" dirty="0"/>
              <a:t>- liquidación / </a:t>
            </a:r>
            <a:br>
              <a:rPr lang="en-GB" sz="1600" dirty="0"/>
            </a:br>
            <a:r>
              <a:rPr lang="en-GB" sz="1600" dirty="0"/>
              <a:t>cese de </a:t>
            </a:r>
            <a:br>
              <a:rPr lang="en-GB" sz="1600" dirty="0"/>
            </a:br>
            <a:r>
              <a:rPr lang="en-GB" sz="1600" dirty="0"/>
              <a:t>operaciones comerciales</a:t>
            </a:r>
          </a:p>
          <a:p>
            <a:endParaRPr lang="en-GB" sz="1600" dirty="0"/>
          </a:p>
          <a:p>
            <a:endParaRPr lang="en-GB" sz="1600" dirty="0"/>
          </a:p>
        </p:txBody>
      </p:sp>
      <p:sp>
        <p:nvSpPr>
          <p:cNvPr id="44" name="Textfeld 43">
            <a:extLst>
              <a:ext uri="{FF2B5EF4-FFF2-40B4-BE49-F238E27FC236}">
                <a16:creationId xmlns:a16="http://schemas.microsoft.com/office/drawing/2014/main" xmlns="" id="{8C346B6A-A699-480D-BFE4-EE384BD0476F}"/>
              </a:ext>
            </a:extLst>
          </p:cNvPr>
          <p:cNvSpPr txBox="1"/>
          <p:nvPr/>
        </p:nvSpPr>
        <p:spPr>
          <a:xfrm>
            <a:off x="6469871" y="5872737"/>
            <a:ext cx="649537" cy="369332"/>
          </a:xfrm>
          <a:prstGeom prst="rect">
            <a:avLst/>
          </a:prstGeom>
          <a:solidFill>
            <a:schemeClr val="bg1"/>
          </a:solidFill>
        </p:spPr>
        <p:txBody>
          <a:bodyPr wrap="none" rtlCol="0">
            <a:spAutoFit/>
          </a:bodyPr>
          <a:lstStyle/>
          <a:p>
            <a:r>
              <a:rPr lang="en-GB" dirty="0"/>
              <a:t>Tiempo</a:t>
            </a:r>
          </a:p>
        </p:txBody>
      </p:sp>
      <p:sp>
        <p:nvSpPr>
          <p:cNvPr id="45" name="Textfeld 44">
            <a:extLst>
              <a:ext uri="{FF2B5EF4-FFF2-40B4-BE49-F238E27FC236}">
                <a16:creationId xmlns:a16="http://schemas.microsoft.com/office/drawing/2014/main" xmlns="" id="{19A34322-0855-42E6-865C-741538458649}"/>
              </a:ext>
            </a:extLst>
          </p:cNvPr>
          <p:cNvSpPr txBox="1"/>
          <p:nvPr/>
        </p:nvSpPr>
        <p:spPr>
          <a:xfrm rot="16200000">
            <a:off x="2190301" y="4009962"/>
            <a:ext cx="2209066" cy="369332"/>
          </a:xfrm>
          <a:prstGeom prst="rect">
            <a:avLst/>
          </a:prstGeom>
          <a:solidFill>
            <a:schemeClr val="bg1"/>
          </a:solidFill>
        </p:spPr>
        <p:txBody>
          <a:bodyPr wrap="none" rtlCol="0">
            <a:spAutoFit/>
          </a:bodyPr>
          <a:lstStyle/>
          <a:p>
            <a:r>
              <a:rPr lang="en-GB" dirty="0"/>
              <a:t>Probabilidad de supervivencia</a:t>
            </a:r>
          </a:p>
        </p:txBody>
      </p:sp>
      <p:sp>
        <p:nvSpPr>
          <p:cNvPr id="46" name="Textfeld 45">
            <a:extLst>
              <a:ext uri="{FF2B5EF4-FFF2-40B4-BE49-F238E27FC236}">
                <a16:creationId xmlns:a16="http://schemas.microsoft.com/office/drawing/2014/main" xmlns="" id="{4326C7F9-DF41-4829-AEA9-4DDBE594A8AD}"/>
              </a:ext>
            </a:extLst>
          </p:cNvPr>
          <p:cNvSpPr txBox="1"/>
          <p:nvPr/>
        </p:nvSpPr>
        <p:spPr>
          <a:xfrm>
            <a:off x="3375304" y="1975025"/>
            <a:ext cx="2359941" cy="338554"/>
          </a:xfrm>
          <a:prstGeom prst="rect">
            <a:avLst/>
          </a:prstGeom>
          <a:noFill/>
        </p:spPr>
        <p:txBody>
          <a:bodyPr wrap="none" rtlCol="0">
            <a:spAutoFit/>
          </a:bodyPr>
          <a:lstStyle/>
          <a:p>
            <a:r>
              <a:rPr lang="en-GB" sz="1600" dirty="0"/>
              <a:t>El comienzo de la crisis</a:t>
            </a:r>
          </a:p>
        </p:txBody>
      </p:sp>
      <p:sp>
        <p:nvSpPr>
          <p:cNvPr id="49" name="Textfeld 48">
            <a:extLst>
              <a:ext uri="{FF2B5EF4-FFF2-40B4-BE49-F238E27FC236}">
                <a16:creationId xmlns:a16="http://schemas.microsoft.com/office/drawing/2014/main" xmlns="" id="{12BB4650-3C33-4872-BC14-357FB742361F}"/>
              </a:ext>
            </a:extLst>
          </p:cNvPr>
          <p:cNvSpPr txBox="1"/>
          <p:nvPr/>
        </p:nvSpPr>
        <p:spPr>
          <a:xfrm>
            <a:off x="7142883" y="5095016"/>
            <a:ext cx="1262974" cy="584775"/>
          </a:xfrm>
          <a:prstGeom prst="rect">
            <a:avLst/>
          </a:prstGeom>
          <a:noFill/>
        </p:spPr>
        <p:txBody>
          <a:bodyPr wrap="none" rtlCol="0">
            <a:spAutoFit/>
          </a:bodyPr>
          <a:lstStyle/>
          <a:p>
            <a:r>
              <a:rPr lang="en-GB" sz="1600" dirty="0">
                <a:solidFill>
                  <a:schemeClr val="bg2">
                    <a:lumMod val="25000"/>
                  </a:schemeClr>
                </a:solidFill>
              </a:rPr>
              <a:t>Potencial </a:t>
            </a:r>
            <a:br>
              <a:rPr lang="en-GB" sz="1600" dirty="0">
                <a:solidFill>
                  <a:schemeClr val="bg2">
                    <a:lumMod val="25000"/>
                  </a:schemeClr>
                </a:solidFill>
              </a:rPr>
            </a:br>
            <a:r>
              <a:rPr lang="en-GB" sz="1600" dirty="0">
                <a:solidFill>
                  <a:schemeClr val="bg2">
                    <a:lumMod val="25000"/>
                  </a:schemeClr>
                </a:solidFill>
              </a:rPr>
              <a:t>punto de inflexión</a:t>
            </a:r>
          </a:p>
        </p:txBody>
      </p:sp>
      <p:sp>
        <p:nvSpPr>
          <p:cNvPr id="50" name="Textfeld 49">
            <a:extLst>
              <a:ext uri="{FF2B5EF4-FFF2-40B4-BE49-F238E27FC236}">
                <a16:creationId xmlns:a16="http://schemas.microsoft.com/office/drawing/2014/main" xmlns="" id="{4ED3EAED-1E41-40B0-9B27-E1013F91DFE0}"/>
              </a:ext>
            </a:extLst>
          </p:cNvPr>
          <p:cNvSpPr txBox="1"/>
          <p:nvPr/>
        </p:nvSpPr>
        <p:spPr>
          <a:xfrm>
            <a:off x="8096950" y="2845645"/>
            <a:ext cx="2118209" cy="584775"/>
          </a:xfrm>
          <a:prstGeom prst="rect">
            <a:avLst/>
          </a:prstGeom>
          <a:noFill/>
        </p:spPr>
        <p:txBody>
          <a:bodyPr wrap="none" rtlCol="0">
            <a:spAutoFit/>
          </a:bodyPr>
          <a:lstStyle/>
          <a:p>
            <a:r>
              <a:rPr lang="en-GB" sz="1600" dirty="0"/>
              <a:t>Aplicación de </a:t>
            </a:r>
            <a:br>
              <a:rPr lang="en-GB" sz="1600" dirty="0"/>
            </a:br>
            <a:r>
              <a:rPr lang="en-GB" sz="1600" dirty="0"/>
              <a:t>medidas de reestructuración</a:t>
            </a:r>
          </a:p>
        </p:txBody>
      </p:sp>
      <p:grpSp>
        <p:nvGrpSpPr>
          <p:cNvPr id="3" name="Gruppieren 2">
            <a:extLst>
              <a:ext uri="{FF2B5EF4-FFF2-40B4-BE49-F238E27FC236}">
                <a16:creationId xmlns:a16="http://schemas.microsoft.com/office/drawing/2014/main" xmlns="" id="{AB8A9D7F-DD58-45BD-9836-FB10A44BB6B9}"/>
              </a:ext>
            </a:extLst>
          </p:cNvPr>
          <p:cNvGrpSpPr/>
          <p:nvPr/>
        </p:nvGrpSpPr>
        <p:grpSpPr>
          <a:xfrm>
            <a:off x="3492136" y="2025872"/>
            <a:ext cx="6583684" cy="3895957"/>
            <a:chOff x="2258429" y="2025872"/>
            <a:chExt cx="7808686" cy="3895957"/>
          </a:xfrm>
        </p:grpSpPr>
        <p:sp>
          <p:nvSpPr>
            <p:cNvPr id="35" name="Freihandform: Form 34">
              <a:extLst>
                <a:ext uri="{FF2B5EF4-FFF2-40B4-BE49-F238E27FC236}">
                  <a16:creationId xmlns:a16="http://schemas.microsoft.com/office/drawing/2014/main" xmlns="" id="{F1530BF6-5D6E-4304-8EDF-D7174E8490E7}"/>
                </a:ext>
              </a:extLst>
            </p:cNvPr>
            <p:cNvSpPr/>
            <p:nvPr/>
          </p:nvSpPr>
          <p:spPr>
            <a:xfrm>
              <a:off x="2258429" y="2351314"/>
              <a:ext cx="7808685" cy="3570515"/>
            </a:xfrm>
            <a:custGeom>
              <a:avLst/>
              <a:gdLst>
                <a:gd name="connsiteX0" fmla="*/ 0 w 7808685"/>
                <a:gd name="connsiteY0" fmla="*/ 0 h 3570515"/>
                <a:gd name="connsiteX1" fmla="*/ 1074057 w 7808685"/>
                <a:gd name="connsiteY1" fmla="*/ 290286 h 3570515"/>
                <a:gd name="connsiteX2" fmla="*/ 2191657 w 7808685"/>
                <a:gd name="connsiteY2" fmla="*/ 1567543 h 3570515"/>
                <a:gd name="connsiteX3" fmla="*/ 3280228 w 7808685"/>
                <a:gd name="connsiteY3" fmla="*/ 1944915 h 3570515"/>
                <a:gd name="connsiteX4" fmla="*/ 4383314 w 7808685"/>
                <a:gd name="connsiteY4" fmla="*/ 1988457 h 3570515"/>
                <a:gd name="connsiteX5" fmla="*/ 5617028 w 7808685"/>
                <a:gd name="connsiteY5" fmla="*/ 2656115 h 3570515"/>
                <a:gd name="connsiteX6" fmla="*/ 6589485 w 7808685"/>
                <a:gd name="connsiteY6" fmla="*/ 3338286 h 3570515"/>
                <a:gd name="connsiteX7" fmla="*/ 7808685 w 7808685"/>
                <a:gd name="connsiteY7" fmla="*/ 3570515 h 3570515"/>
                <a:gd name="connsiteX8" fmla="*/ 7808685 w 7808685"/>
                <a:gd name="connsiteY8" fmla="*/ 3570515 h 3570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8685" h="3570515">
                  <a:moveTo>
                    <a:pt x="0" y="0"/>
                  </a:moveTo>
                  <a:cubicBezTo>
                    <a:pt x="354390" y="14514"/>
                    <a:pt x="708781" y="29029"/>
                    <a:pt x="1074057" y="290286"/>
                  </a:cubicBezTo>
                  <a:cubicBezTo>
                    <a:pt x="1439333" y="551543"/>
                    <a:pt x="1823962" y="1291771"/>
                    <a:pt x="2191657" y="1567543"/>
                  </a:cubicBezTo>
                  <a:cubicBezTo>
                    <a:pt x="2559352" y="1843315"/>
                    <a:pt x="2914952" y="1874763"/>
                    <a:pt x="3280228" y="1944915"/>
                  </a:cubicBezTo>
                  <a:cubicBezTo>
                    <a:pt x="3645504" y="2015067"/>
                    <a:pt x="3993847" y="1869924"/>
                    <a:pt x="4383314" y="1988457"/>
                  </a:cubicBezTo>
                  <a:cubicBezTo>
                    <a:pt x="4772781" y="2106990"/>
                    <a:pt x="5249333" y="2431144"/>
                    <a:pt x="5617028" y="2656115"/>
                  </a:cubicBezTo>
                  <a:cubicBezTo>
                    <a:pt x="5984723" y="2881086"/>
                    <a:pt x="6224209" y="3185886"/>
                    <a:pt x="6589485" y="3338286"/>
                  </a:cubicBezTo>
                  <a:cubicBezTo>
                    <a:pt x="6954761" y="3490686"/>
                    <a:pt x="7808685" y="3570515"/>
                    <a:pt x="7808685" y="3570515"/>
                  </a:cubicBezTo>
                  <a:lnTo>
                    <a:pt x="7808685" y="3570515"/>
                  </a:lnTo>
                </a:path>
              </a:pathLst>
            </a:custGeom>
            <a:noFill/>
            <a:ln>
              <a:gradFill>
                <a:gsLst>
                  <a:gs pos="0">
                    <a:srgbClr val="5AA2AE"/>
                  </a:gs>
                  <a:gs pos="54000">
                    <a:srgbClr val="668AAA"/>
                  </a:gs>
                  <a:gs pos="100000">
                    <a:srgbClr val="9D90A0"/>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Freihandform: Form 38">
              <a:extLst>
                <a:ext uri="{FF2B5EF4-FFF2-40B4-BE49-F238E27FC236}">
                  <a16:creationId xmlns:a16="http://schemas.microsoft.com/office/drawing/2014/main" xmlns="" id="{610AFE7E-ACBE-4833-9811-912A11E3FBD4}"/>
                </a:ext>
              </a:extLst>
            </p:cNvPr>
            <p:cNvSpPr/>
            <p:nvPr/>
          </p:nvSpPr>
          <p:spPr>
            <a:xfrm>
              <a:off x="5738561" y="2365833"/>
              <a:ext cx="4295537" cy="1988457"/>
            </a:xfrm>
            <a:custGeom>
              <a:avLst/>
              <a:gdLst>
                <a:gd name="connsiteX0" fmla="*/ 0 w 4746171"/>
                <a:gd name="connsiteY0" fmla="*/ 1988457 h 1988457"/>
                <a:gd name="connsiteX1" fmla="*/ 1161143 w 4746171"/>
                <a:gd name="connsiteY1" fmla="*/ 1538514 h 1988457"/>
                <a:gd name="connsiteX2" fmla="*/ 2119085 w 4746171"/>
                <a:gd name="connsiteY2" fmla="*/ 493486 h 1988457"/>
                <a:gd name="connsiteX3" fmla="*/ 4746171 w 4746171"/>
                <a:gd name="connsiteY3" fmla="*/ 0 h 1988457"/>
                <a:gd name="connsiteX4" fmla="*/ 4746171 w 4746171"/>
                <a:gd name="connsiteY4" fmla="*/ 0 h 1988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46171" h="1988457">
                  <a:moveTo>
                    <a:pt x="0" y="1988457"/>
                  </a:moveTo>
                  <a:cubicBezTo>
                    <a:pt x="403981" y="1888066"/>
                    <a:pt x="807962" y="1787676"/>
                    <a:pt x="1161143" y="1538514"/>
                  </a:cubicBezTo>
                  <a:cubicBezTo>
                    <a:pt x="1514324" y="1289352"/>
                    <a:pt x="1521580" y="749905"/>
                    <a:pt x="2119085" y="493486"/>
                  </a:cubicBezTo>
                  <a:cubicBezTo>
                    <a:pt x="2716590" y="237067"/>
                    <a:pt x="4746171" y="0"/>
                    <a:pt x="4746171" y="0"/>
                  </a:cubicBezTo>
                  <a:lnTo>
                    <a:pt x="4746171" y="0"/>
                  </a:lnTo>
                </a:path>
              </a:pathLst>
            </a:custGeom>
            <a:noFill/>
            <a:ln>
              <a:solidFill>
                <a:srgbClr val="BBC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Freihandform: Form 47">
              <a:extLst>
                <a:ext uri="{FF2B5EF4-FFF2-40B4-BE49-F238E27FC236}">
                  <a16:creationId xmlns:a16="http://schemas.microsoft.com/office/drawing/2014/main" xmlns="" id="{70E8D61D-2F91-4512-B2FC-269B632793BF}"/>
                </a:ext>
              </a:extLst>
            </p:cNvPr>
            <p:cNvSpPr/>
            <p:nvPr/>
          </p:nvSpPr>
          <p:spPr>
            <a:xfrm>
              <a:off x="7788373" y="3657600"/>
              <a:ext cx="2278742" cy="1291771"/>
            </a:xfrm>
            <a:custGeom>
              <a:avLst/>
              <a:gdLst>
                <a:gd name="connsiteX0" fmla="*/ 0 w 2394857"/>
                <a:gd name="connsiteY0" fmla="*/ 1291771 h 1291771"/>
                <a:gd name="connsiteX1" fmla="*/ 870857 w 2394857"/>
                <a:gd name="connsiteY1" fmla="*/ 1132114 h 1291771"/>
                <a:gd name="connsiteX2" fmla="*/ 1538514 w 2394857"/>
                <a:gd name="connsiteY2" fmla="*/ 478971 h 1291771"/>
                <a:gd name="connsiteX3" fmla="*/ 1915885 w 2394857"/>
                <a:gd name="connsiteY3" fmla="*/ 145143 h 1291771"/>
                <a:gd name="connsiteX4" fmla="*/ 2394857 w 2394857"/>
                <a:gd name="connsiteY4" fmla="*/ 0 h 1291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4857" h="1291771">
                  <a:moveTo>
                    <a:pt x="0" y="1291771"/>
                  </a:moveTo>
                  <a:cubicBezTo>
                    <a:pt x="307219" y="1279676"/>
                    <a:pt x="614438" y="1267581"/>
                    <a:pt x="870857" y="1132114"/>
                  </a:cubicBezTo>
                  <a:cubicBezTo>
                    <a:pt x="1127276" y="996647"/>
                    <a:pt x="1364343" y="643466"/>
                    <a:pt x="1538514" y="478971"/>
                  </a:cubicBezTo>
                  <a:cubicBezTo>
                    <a:pt x="1712685" y="314476"/>
                    <a:pt x="1773161" y="224971"/>
                    <a:pt x="1915885" y="145143"/>
                  </a:cubicBezTo>
                  <a:cubicBezTo>
                    <a:pt x="2058609" y="65315"/>
                    <a:pt x="2226733" y="32657"/>
                    <a:pt x="2394857" y="0"/>
                  </a:cubicBezTo>
                </a:path>
              </a:pathLst>
            </a:custGeom>
            <a:noFill/>
            <a:ln>
              <a:solidFill>
                <a:srgbClr val="BBC64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Freihandform: Form 50">
              <a:extLst>
                <a:ext uri="{FF2B5EF4-FFF2-40B4-BE49-F238E27FC236}">
                  <a16:creationId xmlns:a16="http://schemas.microsoft.com/office/drawing/2014/main" xmlns="" id="{AD5CF80E-DC49-47AB-9B2B-C5CC239A518C}"/>
                </a:ext>
              </a:extLst>
            </p:cNvPr>
            <p:cNvSpPr/>
            <p:nvPr/>
          </p:nvSpPr>
          <p:spPr>
            <a:xfrm>
              <a:off x="3889569" y="2025872"/>
              <a:ext cx="2394857" cy="1291771"/>
            </a:xfrm>
            <a:custGeom>
              <a:avLst/>
              <a:gdLst>
                <a:gd name="connsiteX0" fmla="*/ 0 w 2394857"/>
                <a:gd name="connsiteY0" fmla="*/ 1291771 h 1291771"/>
                <a:gd name="connsiteX1" fmla="*/ 870857 w 2394857"/>
                <a:gd name="connsiteY1" fmla="*/ 1132114 h 1291771"/>
                <a:gd name="connsiteX2" fmla="*/ 1538514 w 2394857"/>
                <a:gd name="connsiteY2" fmla="*/ 478971 h 1291771"/>
                <a:gd name="connsiteX3" fmla="*/ 1915885 w 2394857"/>
                <a:gd name="connsiteY3" fmla="*/ 145143 h 1291771"/>
                <a:gd name="connsiteX4" fmla="*/ 2394857 w 2394857"/>
                <a:gd name="connsiteY4" fmla="*/ 0 h 1291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4857" h="1291771">
                  <a:moveTo>
                    <a:pt x="0" y="1291771"/>
                  </a:moveTo>
                  <a:cubicBezTo>
                    <a:pt x="307219" y="1279676"/>
                    <a:pt x="614438" y="1267581"/>
                    <a:pt x="870857" y="1132114"/>
                  </a:cubicBezTo>
                  <a:cubicBezTo>
                    <a:pt x="1127276" y="996647"/>
                    <a:pt x="1364343" y="643466"/>
                    <a:pt x="1538514" y="478971"/>
                  </a:cubicBezTo>
                  <a:cubicBezTo>
                    <a:pt x="1712685" y="314476"/>
                    <a:pt x="1773161" y="224971"/>
                    <a:pt x="1915885" y="145143"/>
                  </a:cubicBezTo>
                  <a:cubicBezTo>
                    <a:pt x="2058609" y="65315"/>
                    <a:pt x="2226733" y="32657"/>
                    <a:pt x="2394857" y="0"/>
                  </a:cubicBezTo>
                </a:path>
              </a:pathLst>
            </a:custGeom>
            <a:noFill/>
            <a:ln>
              <a:solidFill>
                <a:srgbClr val="BBC64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2" name="Ellipse 51">
            <a:extLst>
              <a:ext uri="{FF2B5EF4-FFF2-40B4-BE49-F238E27FC236}">
                <a16:creationId xmlns:a16="http://schemas.microsoft.com/office/drawing/2014/main" xmlns="" id="{56197A8A-386F-4884-9B7D-196F678C2DC2}"/>
              </a:ext>
            </a:extLst>
          </p:cNvPr>
          <p:cNvSpPr/>
          <p:nvPr/>
        </p:nvSpPr>
        <p:spPr>
          <a:xfrm>
            <a:off x="4753889" y="3184023"/>
            <a:ext cx="290286" cy="278763"/>
          </a:xfrm>
          <a:prstGeom prst="ellipse">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Textfeld 52">
            <a:extLst>
              <a:ext uri="{FF2B5EF4-FFF2-40B4-BE49-F238E27FC236}">
                <a16:creationId xmlns:a16="http://schemas.microsoft.com/office/drawing/2014/main" xmlns="" id="{2FD9A037-E0EC-4800-8CC4-B7CAA49EFADD}"/>
              </a:ext>
            </a:extLst>
          </p:cNvPr>
          <p:cNvSpPr txBox="1"/>
          <p:nvPr/>
        </p:nvSpPr>
        <p:spPr>
          <a:xfrm>
            <a:off x="3769787" y="3489089"/>
            <a:ext cx="1274388" cy="584775"/>
          </a:xfrm>
          <a:prstGeom prst="rect">
            <a:avLst/>
          </a:prstGeom>
          <a:noFill/>
        </p:spPr>
        <p:txBody>
          <a:bodyPr wrap="none" rtlCol="0">
            <a:spAutoFit/>
          </a:bodyPr>
          <a:lstStyle/>
          <a:p>
            <a:r>
              <a:rPr lang="en-GB" sz="1600" dirty="0">
                <a:solidFill>
                  <a:schemeClr val="bg2">
                    <a:lumMod val="25000"/>
                  </a:schemeClr>
                </a:solidFill>
              </a:rPr>
              <a:t>Potencial </a:t>
            </a:r>
            <a:br>
              <a:rPr lang="en-GB" sz="1600" dirty="0">
                <a:solidFill>
                  <a:schemeClr val="bg2">
                    <a:lumMod val="25000"/>
                  </a:schemeClr>
                </a:solidFill>
              </a:rPr>
            </a:br>
            <a:r>
              <a:rPr lang="en-GB" sz="1600" dirty="0">
                <a:solidFill>
                  <a:schemeClr val="bg2">
                    <a:lumMod val="25000"/>
                  </a:schemeClr>
                </a:solidFill>
              </a:rPr>
              <a:t>punto de inflexión</a:t>
            </a:r>
          </a:p>
        </p:txBody>
      </p:sp>
      <p:sp>
        <p:nvSpPr>
          <p:cNvPr id="40" name="Ellipse 39">
            <a:extLst>
              <a:ext uri="{FF2B5EF4-FFF2-40B4-BE49-F238E27FC236}">
                <a16:creationId xmlns:a16="http://schemas.microsoft.com/office/drawing/2014/main" xmlns="" id="{51362DE5-3215-443C-BF53-7A70E370B94D}"/>
              </a:ext>
            </a:extLst>
          </p:cNvPr>
          <p:cNvSpPr/>
          <p:nvPr/>
        </p:nvSpPr>
        <p:spPr>
          <a:xfrm>
            <a:off x="6289747" y="4165189"/>
            <a:ext cx="290286" cy="278763"/>
          </a:xfrm>
          <a:prstGeom prst="ellipse">
            <a:avLst/>
          </a:prstGeom>
          <a:solidFill>
            <a:srgbClr val="BBC646"/>
          </a:solidFill>
          <a:ln>
            <a:solidFill>
              <a:srgbClr val="BBC6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Ellipse 46">
            <a:extLst>
              <a:ext uri="{FF2B5EF4-FFF2-40B4-BE49-F238E27FC236}">
                <a16:creationId xmlns:a16="http://schemas.microsoft.com/office/drawing/2014/main" xmlns="" id="{1951E167-05EF-42B4-A10A-A860CD9A2A26}"/>
              </a:ext>
            </a:extLst>
          </p:cNvPr>
          <p:cNvSpPr/>
          <p:nvPr/>
        </p:nvSpPr>
        <p:spPr>
          <a:xfrm>
            <a:off x="8009417" y="4815751"/>
            <a:ext cx="290286" cy="278763"/>
          </a:xfrm>
          <a:prstGeom prst="ellipse">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Subtitle 2">
            <a:extLst>
              <a:ext uri="{FF2B5EF4-FFF2-40B4-BE49-F238E27FC236}">
                <a16:creationId xmlns:a16="http://schemas.microsoft.com/office/drawing/2014/main" xmlns="" id="{73F19325-1EDB-46F3-A475-347F26A8D06E}"/>
              </a:ext>
            </a:extLst>
          </p:cNvPr>
          <p:cNvSpPr txBox="1">
            <a:spLocks/>
          </p:cNvSpPr>
          <p:nvPr/>
        </p:nvSpPr>
        <p:spPr>
          <a:xfrm>
            <a:off x="191631" y="2423408"/>
            <a:ext cx="2845965" cy="340636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Las crisis empresariales suelen producirse en oleadas. Mientras tanto, suele haber fases engañosas de relajación que hacen creer a la dirección que la crisis se ha superado.</a:t>
            </a:r>
          </a:p>
        </p:txBody>
      </p:sp>
    </p:spTree>
    <p:extLst>
      <p:ext uri="{BB962C8B-B14F-4D97-AF65-F5344CB8AC3E}">
        <p14:creationId xmlns:p14="http://schemas.microsoft.com/office/powerpoint/2010/main" val="2751410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xmlns="" id="{34B30D9B-9BAF-4C04-A97F-26C857E130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Folie" r:id="rId6" imgW="592" imgH="595" progId="TCLayout.ActiveDocument.1">
                  <p:embed/>
                </p:oleObj>
              </mc:Choice>
              <mc:Fallback>
                <p:oleObj name="think-cell Folie" r:id="rId6" imgW="592" imgH="595" progId="TCLayout.ActiveDocument.1">
                  <p:embed/>
                  <p:pic>
                    <p:nvPicPr>
                      <p:cNvPr id="13" name="Objekt 12" hidden="1">
                        <a:extLst>
                          <a:ext uri="{FF2B5EF4-FFF2-40B4-BE49-F238E27FC236}">
                            <a16:creationId xmlns:a16="http://schemas.microsoft.com/office/drawing/2014/main" xmlns="" id="{34B30D9B-9BAF-4C04-A97F-26C857E130A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a:extLst>
              <a:ext uri="{FF2B5EF4-FFF2-40B4-BE49-F238E27FC236}">
                <a16:creationId xmlns:a16="http://schemas.microsoft.com/office/drawing/2014/main" xmlns="" id="{AA268AB2-96A2-4139-ACEB-0611CAB491F5}"/>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GB" dirty="0">
              <a:latin typeface="Calibri Light" panose="020F0302020204030204" pitchFamily="34" charset="0"/>
              <a:ea typeface="+mj-ea"/>
              <a:cs typeface="+mj-cs"/>
              <a:sym typeface="Calibri Light" panose="020F0302020204030204" pitchFamily="34" charset="0"/>
            </a:endParaRPr>
          </a:p>
        </p:txBody>
      </p:sp>
      <p:sp>
        <p:nvSpPr>
          <p:cNvPr id="5" name="Freihandform: Form 4">
            <a:extLst>
              <a:ext uri="{FF2B5EF4-FFF2-40B4-BE49-F238E27FC236}">
                <a16:creationId xmlns:a16="http://schemas.microsoft.com/office/drawing/2014/main" xmlns="" id="{E1EC4A4C-71D2-470B-A720-47A1704FA9B0}"/>
              </a:ext>
            </a:extLst>
          </p:cNvPr>
          <p:cNvSpPr/>
          <p:nvPr/>
        </p:nvSpPr>
        <p:spPr>
          <a:xfrm>
            <a:off x="3065417" y="1986281"/>
            <a:ext cx="8316686" cy="3582458"/>
          </a:xfrm>
          <a:custGeom>
            <a:avLst/>
            <a:gdLst>
              <a:gd name="connsiteX0" fmla="*/ 0 w 7916092"/>
              <a:gd name="connsiteY0" fmla="*/ 3236 h 3582458"/>
              <a:gd name="connsiteX1" fmla="*/ 1010194 w 7916092"/>
              <a:gd name="connsiteY1" fmla="*/ 38070 h 3582458"/>
              <a:gd name="connsiteX2" fmla="*/ 2403566 w 7916092"/>
              <a:gd name="connsiteY2" fmla="*/ 273201 h 3582458"/>
              <a:gd name="connsiteX3" fmla="*/ 3500846 w 7916092"/>
              <a:gd name="connsiteY3" fmla="*/ 595418 h 3582458"/>
              <a:gd name="connsiteX4" fmla="*/ 4781006 w 7916092"/>
              <a:gd name="connsiteY4" fmla="*/ 1083098 h 3582458"/>
              <a:gd name="connsiteX5" fmla="*/ 6165669 w 7916092"/>
              <a:gd name="connsiteY5" fmla="*/ 1901704 h 3582458"/>
              <a:gd name="connsiteX6" fmla="*/ 7916092 w 7916092"/>
              <a:gd name="connsiteY6" fmla="*/ 3582458 h 3582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6092" h="3582458">
                <a:moveTo>
                  <a:pt x="0" y="3236"/>
                </a:moveTo>
                <a:cubicBezTo>
                  <a:pt x="304800" y="-1844"/>
                  <a:pt x="609600" y="-6924"/>
                  <a:pt x="1010194" y="38070"/>
                </a:cubicBezTo>
                <a:cubicBezTo>
                  <a:pt x="1410788" y="83064"/>
                  <a:pt x="1988457" y="180310"/>
                  <a:pt x="2403566" y="273201"/>
                </a:cubicBezTo>
                <a:cubicBezTo>
                  <a:pt x="2818675" y="366092"/>
                  <a:pt x="3104606" y="460435"/>
                  <a:pt x="3500846" y="595418"/>
                </a:cubicBezTo>
                <a:cubicBezTo>
                  <a:pt x="3897086" y="730401"/>
                  <a:pt x="4336869" y="865384"/>
                  <a:pt x="4781006" y="1083098"/>
                </a:cubicBezTo>
                <a:cubicBezTo>
                  <a:pt x="5225143" y="1300812"/>
                  <a:pt x="5643155" y="1485144"/>
                  <a:pt x="6165669" y="1901704"/>
                </a:cubicBezTo>
                <a:cubicBezTo>
                  <a:pt x="6688183" y="2318264"/>
                  <a:pt x="7302137" y="2950361"/>
                  <a:pt x="7916092" y="3582458"/>
                </a:cubicBezTo>
              </a:path>
            </a:pathLst>
          </a:custGeom>
          <a:noFill/>
          <a:ln w="38100">
            <a:solidFill>
              <a:srgbClr val="EC21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platzhalter 3">
            <a:extLst>
              <a:ext uri="{FF2B5EF4-FFF2-40B4-BE49-F238E27FC236}">
                <a16:creationId xmlns:a16="http://schemas.microsoft.com/office/drawing/2014/main" xmlns="" id="{0EF5E767-19B4-484F-8E3D-D966FB58D59D}"/>
              </a:ext>
            </a:extLst>
          </p:cNvPr>
          <p:cNvSpPr>
            <a:spLocks noGrp="1"/>
          </p:cNvSpPr>
          <p:nvPr>
            <p:ph type="body" sz="quarter" idx="13"/>
          </p:nvPr>
        </p:nvSpPr>
        <p:spPr/>
        <p:txBody>
          <a:bodyPr>
            <a:normAutofit/>
          </a:bodyPr>
          <a:lstStyle/>
          <a:p>
            <a:r>
              <a:rPr lang="en-GB" dirty="0"/>
              <a:t>El curso típico de una crisis</a:t>
            </a:r>
          </a:p>
        </p:txBody>
      </p:sp>
      <p:sp>
        <p:nvSpPr>
          <p:cNvPr id="27" name="Subtitle 2">
            <a:extLst>
              <a:ext uri="{FF2B5EF4-FFF2-40B4-BE49-F238E27FC236}">
                <a16:creationId xmlns:a16="http://schemas.microsoft.com/office/drawing/2014/main" xmlns="" id="{73F19325-1EDB-46F3-A475-347F26A8D06E}"/>
              </a:ext>
            </a:extLst>
          </p:cNvPr>
          <p:cNvSpPr txBox="1">
            <a:spLocks/>
          </p:cNvSpPr>
          <p:nvPr/>
        </p:nvSpPr>
        <p:spPr>
          <a:xfrm>
            <a:off x="-4581" y="1794032"/>
            <a:ext cx="2796143"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tx1"/>
                </a:solidFill>
                <a:latin typeface="+mj-lt"/>
                <a:ea typeface="Open Sans Light" panose="020B0306030504020204" pitchFamily="34" charset="0"/>
                <a:cs typeface="Open Sans Light" panose="020B0306030504020204" pitchFamily="34" charset="0"/>
              </a:rPr>
              <a:t>Las crisis empresariales suelen seguir un curso muy típico. En la práctica, las fases individuales pueden tener una duración variable, y a veces se salta una fase. </a:t>
            </a:r>
          </a:p>
          <a:p>
            <a:pPr algn="l">
              <a:lnSpc>
                <a:spcPct val="100000"/>
              </a:lnSpc>
            </a:pPr>
            <a:r>
              <a:rPr lang="en-GB" sz="2000" dirty="0">
                <a:solidFill>
                  <a:schemeClr val="tx1"/>
                </a:solidFill>
                <a:latin typeface="+mj-lt"/>
                <a:ea typeface="Open Sans Light" panose="020B0306030504020204" pitchFamily="34" charset="0"/>
                <a:cs typeface="Open Sans Light" panose="020B0306030504020204" pitchFamily="34" charset="0"/>
              </a:rPr>
              <a:t>Por regla general, cuanto más avanzada está la crisis, más difícil y costosa es su resolución.</a:t>
            </a:r>
          </a:p>
          <a:p>
            <a:pPr algn="l">
              <a:lnSpc>
                <a:spcPct val="100000"/>
              </a:lnSpc>
            </a:pPr>
            <a:r>
              <a:rPr lang="en-GB" sz="2000" b="1" dirty="0">
                <a:solidFill>
                  <a:schemeClr val="tx1"/>
                </a:solidFill>
                <a:latin typeface="+mj-lt"/>
                <a:ea typeface="Open Sans Light" panose="020B0306030504020204" pitchFamily="34" charset="0"/>
                <a:cs typeface="Open Sans Light" panose="020B0306030504020204" pitchFamily="34" charset="0"/>
              </a:rPr>
              <a:t>Más adelante en este módulo trataremos en detalle las distintas fases. </a:t>
            </a:r>
          </a:p>
        </p:txBody>
      </p:sp>
      <p:sp>
        <p:nvSpPr>
          <p:cNvPr id="28" name="Chevron 1">
            <a:extLst>
              <a:ext uri="{FF2B5EF4-FFF2-40B4-BE49-F238E27FC236}">
                <a16:creationId xmlns:a16="http://schemas.microsoft.com/office/drawing/2014/main" xmlns="" id="{71C54E72-C868-45B8-949B-BDF77D73CD9E}"/>
              </a:ext>
            </a:extLst>
          </p:cNvPr>
          <p:cNvSpPr/>
          <p:nvPr/>
        </p:nvSpPr>
        <p:spPr>
          <a:xfrm>
            <a:off x="2867303" y="3559321"/>
            <a:ext cx="1520317" cy="532536"/>
          </a:xfrm>
          <a:prstGeom prst="chevron">
            <a:avLst>
              <a:gd name="adj" fmla="val 21186"/>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29" name="Chevron 2">
            <a:extLst>
              <a:ext uri="{FF2B5EF4-FFF2-40B4-BE49-F238E27FC236}">
                <a16:creationId xmlns:a16="http://schemas.microsoft.com/office/drawing/2014/main" xmlns="" id="{0472DFC4-E048-4156-BC78-0C783B7C5A6A}"/>
              </a:ext>
            </a:extLst>
          </p:cNvPr>
          <p:cNvSpPr/>
          <p:nvPr/>
        </p:nvSpPr>
        <p:spPr>
          <a:xfrm>
            <a:off x="4419782" y="3571196"/>
            <a:ext cx="1520317" cy="532536"/>
          </a:xfrm>
          <a:prstGeom prst="chevron">
            <a:avLst>
              <a:gd name="adj" fmla="val 211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30" name="Chevron 3">
            <a:extLst>
              <a:ext uri="{FF2B5EF4-FFF2-40B4-BE49-F238E27FC236}">
                <a16:creationId xmlns:a16="http://schemas.microsoft.com/office/drawing/2014/main" xmlns="" id="{B5DACAAC-8D2A-4848-A894-377841DA85AB}"/>
              </a:ext>
            </a:extLst>
          </p:cNvPr>
          <p:cNvSpPr/>
          <p:nvPr/>
        </p:nvSpPr>
        <p:spPr>
          <a:xfrm>
            <a:off x="5972263" y="3559321"/>
            <a:ext cx="1520317" cy="532536"/>
          </a:xfrm>
          <a:prstGeom prst="chevron">
            <a:avLst>
              <a:gd name="adj" fmla="val 2118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31" name="Chevron 4">
            <a:extLst>
              <a:ext uri="{FF2B5EF4-FFF2-40B4-BE49-F238E27FC236}">
                <a16:creationId xmlns:a16="http://schemas.microsoft.com/office/drawing/2014/main" xmlns="" id="{5F9281A0-5EDF-4FDA-8B8E-C28BC44AE788}"/>
              </a:ext>
            </a:extLst>
          </p:cNvPr>
          <p:cNvSpPr/>
          <p:nvPr/>
        </p:nvSpPr>
        <p:spPr>
          <a:xfrm>
            <a:off x="7512867" y="3559321"/>
            <a:ext cx="1520317" cy="532536"/>
          </a:xfrm>
          <a:prstGeom prst="chevron">
            <a:avLst>
              <a:gd name="adj" fmla="val 2118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32" name="Chevron 5">
            <a:extLst>
              <a:ext uri="{FF2B5EF4-FFF2-40B4-BE49-F238E27FC236}">
                <a16:creationId xmlns:a16="http://schemas.microsoft.com/office/drawing/2014/main" xmlns="" id="{24A78DDF-FA2D-4CD7-94EB-AFD2A81D7A1F}"/>
              </a:ext>
            </a:extLst>
          </p:cNvPr>
          <p:cNvSpPr/>
          <p:nvPr/>
        </p:nvSpPr>
        <p:spPr>
          <a:xfrm>
            <a:off x="9053472" y="3559321"/>
            <a:ext cx="1520317" cy="532536"/>
          </a:xfrm>
          <a:prstGeom prst="chevron">
            <a:avLst>
              <a:gd name="adj" fmla="val 21186"/>
            </a:avLst>
          </a:prstGeom>
          <a:solidFill>
            <a:srgbClr val="F58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33" name="TextBox 14">
            <a:extLst>
              <a:ext uri="{FF2B5EF4-FFF2-40B4-BE49-F238E27FC236}">
                <a16:creationId xmlns:a16="http://schemas.microsoft.com/office/drawing/2014/main" xmlns="" id="{B94D7029-D2DD-488F-8259-9736B62A033E}"/>
              </a:ext>
            </a:extLst>
          </p:cNvPr>
          <p:cNvSpPr txBox="1"/>
          <p:nvPr/>
        </p:nvSpPr>
        <p:spPr>
          <a:xfrm>
            <a:off x="2961335" y="3528360"/>
            <a:ext cx="122249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Partes interesadas</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Crisis</a:t>
            </a:r>
          </a:p>
        </p:txBody>
      </p:sp>
      <p:sp>
        <p:nvSpPr>
          <p:cNvPr id="34" name="TextBox 15">
            <a:extLst>
              <a:ext uri="{FF2B5EF4-FFF2-40B4-BE49-F238E27FC236}">
                <a16:creationId xmlns:a16="http://schemas.microsoft.com/office/drawing/2014/main" xmlns="" id="{08CCDFD3-8A36-4683-8CC7-0BCDC7269412}"/>
              </a:ext>
            </a:extLst>
          </p:cNvPr>
          <p:cNvSpPr txBox="1"/>
          <p:nvPr/>
        </p:nvSpPr>
        <p:spPr>
          <a:xfrm>
            <a:off x="4517007" y="3651471"/>
            <a:ext cx="1418141"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Estrategia de crisis</a:t>
            </a:r>
          </a:p>
        </p:txBody>
      </p:sp>
      <p:sp>
        <p:nvSpPr>
          <p:cNvPr id="36" name="TextBox 16">
            <a:extLst>
              <a:ext uri="{FF2B5EF4-FFF2-40B4-BE49-F238E27FC236}">
                <a16:creationId xmlns:a16="http://schemas.microsoft.com/office/drawing/2014/main" xmlns="" id="{5362C0FD-94DC-4DF8-B5AA-07241BFC043C}"/>
              </a:ext>
            </a:extLst>
          </p:cNvPr>
          <p:cNvSpPr txBox="1"/>
          <p:nvPr/>
        </p:nvSpPr>
        <p:spPr>
          <a:xfrm>
            <a:off x="6183540" y="3528360"/>
            <a:ext cx="1184016"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Producto / Crisis de ventas</a:t>
            </a:r>
          </a:p>
        </p:txBody>
      </p:sp>
      <p:sp>
        <p:nvSpPr>
          <p:cNvPr id="37" name="TextBox 17">
            <a:extLst>
              <a:ext uri="{FF2B5EF4-FFF2-40B4-BE49-F238E27FC236}">
                <a16:creationId xmlns:a16="http://schemas.microsoft.com/office/drawing/2014/main" xmlns="" id="{FD928C53-65AA-4012-878C-5ACFF4690233}"/>
              </a:ext>
            </a:extLst>
          </p:cNvPr>
          <p:cNvSpPr txBox="1"/>
          <p:nvPr/>
        </p:nvSpPr>
        <p:spPr>
          <a:xfrm>
            <a:off x="7795152" y="3528360"/>
            <a:ext cx="904013"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ingresos</a:t>
            </a:r>
          </a:p>
        </p:txBody>
      </p:sp>
      <p:sp>
        <p:nvSpPr>
          <p:cNvPr id="38" name="TextBox 18">
            <a:extLst>
              <a:ext uri="{FF2B5EF4-FFF2-40B4-BE49-F238E27FC236}">
                <a16:creationId xmlns:a16="http://schemas.microsoft.com/office/drawing/2014/main" xmlns="" id="{AD22DD85-8600-4DF2-B57D-D0E8F8C4397F}"/>
              </a:ext>
            </a:extLst>
          </p:cNvPr>
          <p:cNvSpPr txBox="1"/>
          <p:nvPr/>
        </p:nvSpPr>
        <p:spPr>
          <a:xfrm>
            <a:off x="9371382" y="3528360"/>
            <a:ext cx="913858"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liquidez</a:t>
            </a:r>
          </a:p>
        </p:txBody>
      </p:sp>
      <p:sp>
        <p:nvSpPr>
          <p:cNvPr id="94" name="Chevron 5">
            <a:extLst>
              <a:ext uri="{FF2B5EF4-FFF2-40B4-BE49-F238E27FC236}">
                <a16:creationId xmlns:a16="http://schemas.microsoft.com/office/drawing/2014/main" xmlns="" id="{F33C78D5-AC66-4086-A1FA-413217D9804A}"/>
              </a:ext>
            </a:extLst>
          </p:cNvPr>
          <p:cNvSpPr/>
          <p:nvPr/>
        </p:nvSpPr>
        <p:spPr>
          <a:xfrm>
            <a:off x="10594080" y="3561189"/>
            <a:ext cx="1520317" cy="532536"/>
          </a:xfrm>
          <a:prstGeom prst="chevron">
            <a:avLst>
              <a:gd name="adj" fmla="val 21186"/>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95" name="TextBox 18">
            <a:extLst>
              <a:ext uri="{FF2B5EF4-FFF2-40B4-BE49-F238E27FC236}">
                <a16:creationId xmlns:a16="http://schemas.microsoft.com/office/drawing/2014/main" xmlns="" id="{6660D43C-EC14-49C7-B62E-8417A8F48B7A}"/>
              </a:ext>
            </a:extLst>
          </p:cNvPr>
          <p:cNvSpPr txBox="1"/>
          <p:nvPr/>
        </p:nvSpPr>
        <p:spPr>
          <a:xfrm>
            <a:off x="10723840" y="3651470"/>
            <a:ext cx="1204609"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Insolvencia</a:t>
            </a:r>
          </a:p>
        </p:txBody>
      </p:sp>
      <p:sp>
        <p:nvSpPr>
          <p:cNvPr id="6" name="Rechteck 5">
            <a:extLst>
              <a:ext uri="{FF2B5EF4-FFF2-40B4-BE49-F238E27FC236}">
                <a16:creationId xmlns:a16="http://schemas.microsoft.com/office/drawing/2014/main" xmlns="" id="{7E5B9861-52F0-4725-BFA9-9895CF3A593B}"/>
              </a:ext>
            </a:extLst>
          </p:cNvPr>
          <p:cNvSpPr/>
          <p:nvPr/>
        </p:nvSpPr>
        <p:spPr>
          <a:xfrm>
            <a:off x="2727811" y="4145177"/>
            <a:ext cx="1520317" cy="3046988"/>
          </a:xfrm>
          <a:prstGeom prst="rect">
            <a:avLst/>
          </a:prstGeom>
        </p:spPr>
        <p:txBody>
          <a:bodyPr wrap="square">
            <a:spAutoFit/>
          </a:bodyPr>
          <a:lstStyle/>
          <a:p>
            <a:pPr marL="85725" indent="-85725">
              <a:buFont typeface="Arial" panose="020B0604020202020204" pitchFamily="34" charset="0"/>
              <a:buChar char="•"/>
            </a:pPr>
            <a:r>
              <a:rPr lang="en-GB" sz="1200" dirty="0"/>
              <a:t>Sostenible </a:t>
            </a:r>
          </a:p>
          <a:p>
            <a:r>
              <a:rPr lang="en-GB" sz="1200" dirty="0"/>
              <a:t>conflictos a </a:t>
            </a:r>
            <a:br>
              <a:rPr lang="en-GB" sz="1200" dirty="0"/>
            </a:br>
            <a:r>
              <a:rPr lang="en-GB" sz="1200" dirty="0"/>
              <a:t>las partes interesadas:</a:t>
            </a:r>
            <a:br>
              <a:rPr lang="en-GB" sz="1200" dirty="0"/>
            </a:br>
            <a:r>
              <a:rPr lang="en-GB" sz="1200" dirty="0"/>
              <a:t>accionistas, empleados, </a:t>
            </a:r>
            <a:br>
              <a:rPr lang="en-GB" sz="1200" dirty="0"/>
            </a:br>
            <a:r>
              <a:rPr lang="en-GB" sz="1200" dirty="0"/>
              <a:t>bancos, etc.</a:t>
            </a:r>
          </a:p>
          <a:p>
            <a:pPr marL="85725" indent="-85725">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Bloqueo de </a:t>
            </a:r>
          </a:p>
          <a:p>
            <a:r>
              <a:rPr lang="en-GB" sz="1200" dirty="0">
                <a:ea typeface="Lato Light" panose="020F0502020204030203" pitchFamily="34" charset="0"/>
                <a:cs typeface="Mukta ExtraLight" panose="020B0000000000000000" pitchFamily="34" charset="77"/>
              </a:rPr>
              <a:t>decisiones esenciales</a:t>
            </a:r>
          </a:p>
          <a:p>
            <a:pPr marL="85725" indent="-85725">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Aceptación de la evolución negativa</a:t>
            </a:r>
          </a:p>
          <a:p>
            <a:pPr marL="85725" indent="-85725">
              <a:buFont typeface="Arial" panose="020B0604020202020204" pitchFamily="34" charset="0"/>
              <a:buChar char="•"/>
            </a:pPr>
            <a:endParaRPr lang="en-GB" sz="1500" dirty="0">
              <a:ea typeface="Lato Light" panose="020F0502020204030203" pitchFamily="34" charset="0"/>
              <a:cs typeface="Mukta ExtraLight" panose="020B0000000000000000" pitchFamily="34" charset="77"/>
            </a:endParaRPr>
          </a:p>
          <a:p>
            <a:pPr marL="85725" indent="-85725">
              <a:buFont typeface="Arial" panose="020B0604020202020204" pitchFamily="34" charset="0"/>
              <a:buChar char="•"/>
            </a:pPr>
            <a:endParaRPr lang="en-GB" sz="1500" dirty="0"/>
          </a:p>
          <a:p>
            <a:pPr marL="85725" indent="-85725">
              <a:lnSpc>
                <a:spcPct val="100000"/>
              </a:lnSpc>
              <a:spcBef>
                <a:spcPts val="0"/>
              </a:spcBef>
              <a:buFont typeface="Arial" panose="020B0604020202020204" pitchFamily="34" charset="0"/>
              <a:buChar char="•"/>
            </a:pPr>
            <a:endParaRPr lang="en-GB" sz="1500" dirty="0">
              <a:ea typeface="Lato Light" panose="020F0502020204030203" pitchFamily="34" charset="0"/>
              <a:cs typeface="Mukta ExtraLight" panose="020B0000000000000000" pitchFamily="34" charset="77"/>
            </a:endParaRPr>
          </a:p>
          <a:p>
            <a:pPr marL="85725" indent="-85725">
              <a:lnSpc>
                <a:spcPct val="100000"/>
              </a:lnSpc>
              <a:spcBef>
                <a:spcPts val="0"/>
              </a:spcBef>
              <a:buFont typeface="Arial" panose="020B0604020202020204" pitchFamily="34" charset="0"/>
              <a:buChar char="•"/>
            </a:pPr>
            <a:endParaRPr lang="en-GB" sz="1500" dirty="0">
              <a:ea typeface="Lato Light" panose="020F0502020204030203" pitchFamily="34" charset="0"/>
              <a:cs typeface="Mukta ExtraLight" panose="020B0000000000000000" pitchFamily="34" charset="77"/>
            </a:endParaRPr>
          </a:p>
        </p:txBody>
      </p:sp>
      <p:sp>
        <p:nvSpPr>
          <p:cNvPr id="100" name="Rechteck 99">
            <a:extLst>
              <a:ext uri="{FF2B5EF4-FFF2-40B4-BE49-F238E27FC236}">
                <a16:creationId xmlns:a16="http://schemas.microsoft.com/office/drawing/2014/main" xmlns="" id="{35295EFB-6AE9-446B-AEB3-62D499AE87A3}"/>
              </a:ext>
            </a:extLst>
          </p:cNvPr>
          <p:cNvSpPr/>
          <p:nvPr/>
        </p:nvSpPr>
        <p:spPr>
          <a:xfrm>
            <a:off x="4170483" y="4158443"/>
            <a:ext cx="1953681" cy="2169825"/>
          </a:xfrm>
          <a:prstGeom prst="rect">
            <a:avLst/>
          </a:prstGeom>
        </p:spPr>
        <p:txBody>
          <a:bodyPr wrap="square">
            <a:spAutoFit/>
          </a:bodyPr>
          <a:lstStyle/>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No hay una visión clara</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Orientación inadecuada al cliente</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Productos al vencimiento</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Desarrollos tecnológicos desaprovechados / integración vertical inadecuada</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La empresa sigue obteniendo beneficios</a:t>
            </a:r>
          </a:p>
          <a:p>
            <a:pPr marL="85725" indent="-85725">
              <a:lnSpc>
                <a:spcPct val="100000"/>
              </a:lnSpc>
              <a:spcBef>
                <a:spcPts val="0"/>
              </a:spcBef>
              <a:buFont typeface="Arial" panose="020B0604020202020204" pitchFamily="34" charset="0"/>
              <a:buChar char="•"/>
            </a:pPr>
            <a:endParaRPr lang="en-GB" sz="1500" dirty="0">
              <a:ea typeface="Lato Light" panose="020F0502020204030203" pitchFamily="34" charset="0"/>
              <a:cs typeface="Mukta ExtraLight" panose="020B0000000000000000" pitchFamily="34" charset="77"/>
            </a:endParaRPr>
          </a:p>
        </p:txBody>
      </p:sp>
      <p:sp>
        <p:nvSpPr>
          <p:cNvPr id="101" name="Rechteck 100">
            <a:extLst>
              <a:ext uri="{FF2B5EF4-FFF2-40B4-BE49-F238E27FC236}">
                <a16:creationId xmlns:a16="http://schemas.microsoft.com/office/drawing/2014/main" xmlns="" id="{1D942A23-51BD-43BD-86AF-D85DCF0E24CB}"/>
              </a:ext>
            </a:extLst>
          </p:cNvPr>
          <p:cNvSpPr/>
          <p:nvPr/>
        </p:nvSpPr>
        <p:spPr>
          <a:xfrm>
            <a:off x="5923774" y="4105268"/>
            <a:ext cx="1871378" cy="2123658"/>
          </a:xfrm>
          <a:prstGeom prst="rect">
            <a:avLst/>
          </a:prstGeom>
        </p:spPr>
        <p:txBody>
          <a:bodyPr wrap="square">
            <a:spAutoFit/>
          </a:bodyPr>
          <a:lstStyle/>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Disminución de las ventas</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Presión sobre los precios y los márgenes</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La subida de las acciones y</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Capital inmovilizado</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Infrautilización de la capacidad</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Disminución de los beneficios si no se aplican contramedidas</a:t>
            </a:r>
          </a:p>
        </p:txBody>
      </p:sp>
      <p:sp>
        <p:nvSpPr>
          <p:cNvPr id="102" name="Rechteck 101">
            <a:extLst>
              <a:ext uri="{FF2B5EF4-FFF2-40B4-BE49-F238E27FC236}">
                <a16:creationId xmlns:a16="http://schemas.microsoft.com/office/drawing/2014/main" xmlns="" id="{D6342427-0503-43DB-8E05-B262B7CBECB5}"/>
              </a:ext>
            </a:extLst>
          </p:cNvPr>
          <p:cNvSpPr/>
          <p:nvPr/>
        </p:nvSpPr>
        <p:spPr>
          <a:xfrm>
            <a:off x="7548048" y="4105268"/>
            <a:ext cx="1534785" cy="2292935"/>
          </a:xfrm>
          <a:prstGeom prst="rect">
            <a:avLst/>
          </a:prstGeom>
        </p:spPr>
        <p:txBody>
          <a:bodyPr wrap="square">
            <a:spAutoFit/>
          </a:bodyPr>
          <a:lstStyle/>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Continúa el descenso de las ventas</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La empresa reacciona con una "reducción de costes</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Disminución de los beneficios/pérdidas/disminución de los fondos propios</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La obtención de capital se hace más difícil (la calificación crediticia disminuye)</a:t>
            </a:r>
          </a:p>
        </p:txBody>
      </p:sp>
      <p:sp>
        <p:nvSpPr>
          <p:cNvPr id="103" name="Rechteck 102">
            <a:extLst>
              <a:ext uri="{FF2B5EF4-FFF2-40B4-BE49-F238E27FC236}">
                <a16:creationId xmlns:a16="http://schemas.microsoft.com/office/drawing/2014/main" xmlns="" id="{63C9B1BE-D169-4503-BC3E-DB335A86F803}"/>
              </a:ext>
            </a:extLst>
          </p:cNvPr>
          <p:cNvSpPr/>
          <p:nvPr/>
        </p:nvSpPr>
        <p:spPr>
          <a:xfrm>
            <a:off x="8995693" y="4107432"/>
            <a:ext cx="1850878" cy="1754326"/>
          </a:xfrm>
          <a:prstGeom prst="rect">
            <a:avLst/>
          </a:prstGeom>
        </p:spPr>
        <p:txBody>
          <a:bodyPr wrap="square">
            <a:spAutoFit/>
          </a:bodyPr>
          <a:lstStyle/>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Líneas de crédito utilizadas</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renuncia a los descuentos</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Aumento del pasivo por</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Retraso en el pago / </a:t>
            </a:r>
          </a:p>
          <a:p>
            <a:pPr>
              <a:lnSpc>
                <a:spcPct val="100000"/>
              </a:lnSpc>
              <a:spcBef>
                <a:spcPts val="0"/>
              </a:spcBef>
            </a:pPr>
            <a:r>
              <a:rPr lang="en-GB" sz="1200" dirty="0">
                <a:ea typeface="Lato Light" panose="020F0502020204030203" pitchFamily="34" charset="0"/>
                <a:cs typeface="Mukta ExtraLight" panose="020B0000000000000000" pitchFamily="34" charset="77"/>
              </a:rPr>
              <a:t>pago por adelantado</a:t>
            </a:r>
          </a:p>
          <a:p>
            <a:pPr marL="85725" indent="-85725">
              <a:lnSpc>
                <a:spcPct val="100000"/>
              </a:lnSpc>
              <a:spcBef>
                <a:spcPts val="0"/>
              </a:spcBef>
              <a:buFont typeface="Arial" panose="020B0604020202020204" pitchFamily="34" charset="0"/>
              <a:buChar char="•"/>
            </a:pPr>
            <a:r>
              <a:rPr lang="en-GB" sz="1200" dirty="0">
                <a:ea typeface="Lato Light" panose="020F0502020204030203" pitchFamily="34" charset="0"/>
                <a:cs typeface="Mukta ExtraLight" panose="020B0000000000000000" pitchFamily="34" charset="77"/>
              </a:rPr>
              <a:t>Cuellos de botella en el suministro</a:t>
            </a:r>
          </a:p>
        </p:txBody>
      </p:sp>
      <p:sp>
        <p:nvSpPr>
          <p:cNvPr id="104" name="Rechteck 103">
            <a:extLst>
              <a:ext uri="{FF2B5EF4-FFF2-40B4-BE49-F238E27FC236}">
                <a16:creationId xmlns:a16="http://schemas.microsoft.com/office/drawing/2014/main" xmlns="" id="{C59AC022-CFAC-4D2A-9095-38D49BA99D19}"/>
              </a:ext>
            </a:extLst>
          </p:cNvPr>
          <p:cNvSpPr/>
          <p:nvPr/>
        </p:nvSpPr>
        <p:spPr>
          <a:xfrm>
            <a:off x="10593742" y="4113327"/>
            <a:ext cx="1850091" cy="938719"/>
          </a:xfrm>
          <a:prstGeom prst="rect">
            <a:avLst/>
          </a:prstGeom>
        </p:spPr>
        <p:txBody>
          <a:bodyPr wrap="square">
            <a:spAutoFit/>
          </a:bodyPr>
          <a:lstStyle/>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Riesgo de insolvencia</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Insolvencia inminente</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Se produjo un sobreendeudamiento</a:t>
            </a:r>
          </a:p>
          <a:p>
            <a:pPr marL="85725" indent="-85725">
              <a:lnSpc>
                <a:spcPct val="100000"/>
              </a:lnSpc>
              <a:spcBef>
                <a:spcPts val="0"/>
              </a:spcBef>
              <a:buFont typeface="Arial" panose="020B0604020202020204" pitchFamily="34" charset="0"/>
              <a:buChar char="•"/>
            </a:pPr>
            <a:r>
              <a:rPr lang="en-GB" sz="1100" dirty="0">
                <a:ea typeface="Lato Light" panose="020F0502020204030203" pitchFamily="34" charset="0"/>
                <a:cs typeface="Mukta ExtraLight" panose="020B0000000000000000" pitchFamily="34" charset="77"/>
              </a:rPr>
              <a:t>Insolvencia sobrevenida</a:t>
            </a:r>
          </a:p>
        </p:txBody>
      </p:sp>
      <p:sp>
        <p:nvSpPr>
          <p:cNvPr id="106" name="Textplatzhalter 3">
            <a:extLst>
              <a:ext uri="{FF2B5EF4-FFF2-40B4-BE49-F238E27FC236}">
                <a16:creationId xmlns:a16="http://schemas.microsoft.com/office/drawing/2014/main" xmlns="" id="{B19B36E7-E4F4-4270-B7C5-1A2C08CF1EF4}"/>
              </a:ext>
            </a:extLst>
          </p:cNvPr>
          <p:cNvSpPr txBox="1">
            <a:spLocks/>
          </p:cNvSpPr>
          <p:nvPr/>
        </p:nvSpPr>
        <p:spPr>
          <a:xfrm>
            <a:off x="2986053" y="2128411"/>
            <a:ext cx="1110541"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a:buNone/>
              <a:defRPr sz="3600" kern="1200">
                <a:solidFill>
                  <a:srgbClr val="245473"/>
                </a:solidFill>
                <a:latin typeface="+mn-lt"/>
                <a:ea typeface="+mn-ea"/>
                <a:cs typeface="+mn-cs"/>
              </a:defRPr>
            </a:lvl1pPr>
            <a:lvl2pPr marL="457200" indent="0" algn="l" defTabSz="914400" rtl="0" eaLnBrk="1" latinLnBrk="0" hangingPunct="1">
              <a:lnSpc>
                <a:spcPct val="90000"/>
              </a:lnSpc>
              <a:spcBef>
                <a:spcPts val="500"/>
              </a:spcBef>
              <a:buFont typeface="Arial"/>
              <a:buNone/>
              <a:defRPr sz="3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GB" sz="2000" dirty="0"/>
              <a:t>Ingresos /</a:t>
            </a:r>
            <a:br>
              <a:rPr lang="en-GB" sz="2000" dirty="0"/>
            </a:br>
            <a:r>
              <a:rPr lang="en-GB" sz="2000" dirty="0"/>
              <a:t>Beneficio / </a:t>
            </a:r>
            <a:br>
              <a:rPr lang="en-GB" sz="2000" dirty="0"/>
            </a:br>
            <a:r>
              <a:rPr lang="en-GB" sz="2000" dirty="0"/>
              <a:t>Liquidez</a:t>
            </a:r>
          </a:p>
        </p:txBody>
      </p:sp>
    </p:spTree>
    <p:extLst>
      <p:ext uri="{BB962C8B-B14F-4D97-AF65-F5344CB8AC3E}">
        <p14:creationId xmlns:p14="http://schemas.microsoft.com/office/powerpoint/2010/main" val="315160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xmlns="" id="{34B30D9B-9BAF-4C04-A97F-26C857E130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Folie" r:id="rId6" imgW="592" imgH="595" progId="TCLayout.ActiveDocument.1">
                  <p:embed/>
                </p:oleObj>
              </mc:Choice>
              <mc:Fallback>
                <p:oleObj name="think-cell Folie" r:id="rId6" imgW="592" imgH="595" progId="TCLayout.ActiveDocument.1">
                  <p:embed/>
                  <p:pic>
                    <p:nvPicPr>
                      <p:cNvPr id="13" name="Objekt 12" hidden="1">
                        <a:extLst>
                          <a:ext uri="{FF2B5EF4-FFF2-40B4-BE49-F238E27FC236}">
                            <a16:creationId xmlns:a16="http://schemas.microsoft.com/office/drawing/2014/main" xmlns="" id="{34B30D9B-9BAF-4C04-A97F-26C857E130A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a:extLst>
              <a:ext uri="{FF2B5EF4-FFF2-40B4-BE49-F238E27FC236}">
                <a16:creationId xmlns:a16="http://schemas.microsoft.com/office/drawing/2014/main" xmlns="" id="{AA268AB2-96A2-4139-ACEB-0611CAB491F5}"/>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GB" dirty="0">
              <a:latin typeface="Calibri Light" panose="020F0302020204030204" pitchFamily="34" charset="0"/>
              <a:ea typeface="+mj-ea"/>
              <a:cs typeface="+mj-cs"/>
              <a:sym typeface="Calibri Light" panose="020F0302020204030204" pitchFamily="34" charset="0"/>
            </a:endParaRPr>
          </a:p>
        </p:txBody>
      </p:sp>
      <p:sp>
        <p:nvSpPr>
          <p:cNvPr id="4" name="Textplatzhalter 3">
            <a:extLst>
              <a:ext uri="{FF2B5EF4-FFF2-40B4-BE49-F238E27FC236}">
                <a16:creationId xmlns:a16="http://schemas.microsoft.com/office/drawing/2014/main" xmlns="" id="{0EF5E767-19B4-484F-8E3D-D966FB58D59D}"/>
              </a:ext>
            </a:extLst>
          </p:cNvPr>
          <p:cNvSpPr>
            <a:spLocks noGrp="1"/>
          </p:cNvSpPr>
          <p:nvPr>
            <p:ph type="body" sz="quarter" idx="13"/>
          </p:nvPr>
        </p:nvSpPr>
        <p:spPr>
          <a:xfrm>
            <a:off x="2977946" y="873303"/>
            <a:ext cx="8852375" cy="697353"/>
          </a:xfrm>
        </p:spPr>
        <p:txBody>
          <a:bodyPr>
            <a:normAutofit fontScale="85000" lnSpcReduction="10000"/>
          </a:bodyPr>
          <a:lstStyle/>
          <a:p>
            <a:r>
              <a:rPr lang="en-GB" dirty="0"/>
              <a:t>Relaciones típicas de causa y efecto frente a la entrada directa</a:t>
            </a:r>
          </a:p>
        </p:txBody>
      </p:sp>
      <p:sp>
        <p:nvSpPr>
          <p:cNvPr id="27" name="Subtitle 2">
            <a:extLst>
              <a:ext uri="{FF2B5EF4-FFF2-40B4-BE49-F238E27FC236}">
                <a16:creationId xmlns:a16="http://schemas.microsoft.com/office/drawing/2014/main" xmlns="" id="{73F19325-1EDB-46F3-A475-347F26A8D06E}"/>
              </a:ext>
            </a:extLst>
          </p:cNvPr>
          <p:cNvSpPr txBox="1">
            <a:spLocks/>
          </p:cNvSpPr>
          <p:nvPr/>
        </p:nvSpPr>
        <p:spPr>
          <a:xfrm>
            <a:off x="139149" y="2232807"/>
            <a:ext cx="2700592" cy="394189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 entrada en una crisis empresarial es independiente de la fase de crisis "actualmente" identificada. </a:t>
            </a:r>
          </a:p>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Una entrada inmediata en las fases avanzadas - generalmente desencadenada por</a:t>
            </a:r>
          </a:p>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efectos - también es posible</a:t>
            </a:r>
          </a:p>
        </p:txBody>
      </p:sp>
      <p:sp>
        <p:nvSpPr>
          <p:cNvPr id="6" name="Rechteck 5">
            <a:extLst>
              <a:ext uri="{FF2B5EF4-FFF2-40B4-BE49-F238E27FC236}">
                <a16:creationId xmlns:a16="http://schemas.microsoft.com/office/drawing/2014/main" xmlns="" id="{7E5B9861-52F0-4725-BFA9-9895CF3A593B}"/>
              </a:ext>
            </a:extLst>
          </p:cNvPr>
          <p:cNvSpPr/>
          <p:nvPr/>
        </p:nvSpPr>
        <p:spPr>
          <a:xfrm>
            <a:off x="3077331" y="1770883"/>
            <a:ext cx="1703975" cy="830997"/>
          </a:xfrm>
          <a:prstGeom prst="rect">
            <a:avLst/>
          </a:prstGeom>
        </p:spPr>
        <p:txBody>
          <a:bodyPr wrap="square">
            <a:spAutoFit/>
          </a:bodyPr>
          <a:lstStyle/>
          <a:p>
            <a:pPr algn="ctr"/>
            <a:r>
              <a:rPr lang="en-GB" sz="1600" dirty="0">
                <a:ea typeface="Lato Light" panose="020F0502020204030203" pitchFamily="34" charset="0"/>
                <a:cs typeface="Mukta ExtraLight" panose="020B0000000000000000" pitchFamily="34" charset="77"/>
              </a:rPr>
              <a:t>Incertidumbre sobre la sucesión / gestión</a:t>
            </a:r>
          </a:p>
        </p:txBody>
      </p:sp>
      <p:sp>
        <p:nvSpPr>
          <p:cNvPr id="26" name="Rechteck 25">
            <a:extLst>
              <a:ext uri="{FF2B5EF4-FFF2-40B4-BE49-F238E27FC236}">
                <a16:creationId xmlns:a16="http://schemas.microsoft.com/office/drawing/2014/main" xmlns="" id="{FE6DBDB5-200C-49D0-8672-82ECAFEB45D3}"/>
              </a:ext>
            </a:extLst>
          </p:cNvPr>
          <p:cNvSpPr/>
          <p:nvPr/>
        </p:nvSpPr>
        <p:spPr>
          <a:xfrm>
            <a:off x="4903099" y="1767203"/>
            <a:ext cx="1225066" cy="830997"/>
          </a:xfrm>
          <a:prstGeom prst="rect">
            <a:avLst/>
          </a:prstGeom>
        </p:spPr>
        <p:txBody>
          <a:bodyPr wrap="square">
            <a:spAutoFit/>
          </a:bodyPr>
          <a:lstStyle/>
          <a:p>
            <a:pPr algn="ctr"/>
            <a:r>
              <a:rPr lang="en-GB" sz="1600" dirty="0">
                <a:ea typeface="Lato Light" panose="020F0502020204030203" pitchFamily="34" charset="0"/>
                <a:cs typeface="Mukta ExtraLight" panose="020B0000000000000000" pitchFamily="34" charset="77"/>
              </a:rPr>
              <a:t>No / declaración de misión errónea</a:t>
            </a:r>
          </a:p>
        </p:txBody>
      </p:sp>
      <p:sp>
        <p:nvSpPr>
          <p:cNvPr id="35" name="Rechteck 34">
            <a:extLst>
              <a:ext uri="{FF2B5EF4-FFF2-40B4-BE49-F238E27FC236}">
                <a16:creationId xmlns:a16="http://schemas.microsoft.com/office/drawing/2014/main" xmlns="" id="{7E5D35FD-2CFF-4351-A969-12C13ED596C2}"/>
              </a:ext>
            </a:extLst>
          </p:cNvPr>
          <p:cNvSpPr/>
          <p:nvPr/>
        </p:nvSpPr>
        <p:spPr>
          <a:xfrm>
            <a:off x="6162261" y="1788792"/>
            <a:ext cx="1541653" cy="584775"/>
          </a:xfrm>
          <a:prstGeom prst="rect">
            <a:avLst/>
          </a:prstGeom>
        </p:spPr>
        <p:txBody>
          <a:bodyPr wrap="square">
            <a:spAutoFit/>
          </a:bodyPr>
          <a:lstStyle/>
          <a:p>
            <a:pPr algn="ctr"/>
            <a:r>
              <a:rPr lang="en-GB" sz="1600" dirty="0">
                <a:ea typeface="Lato Light" panose="020F0502020204030203" pitchFamily="34" charset="0"/>
                <a:cs typeface="Mukta ExtraLight" panose="020B0000000000000000" pitchFamily="34" charset="77"/>
              </a:rPr>
              <a:t>No hay competitividad</a:t>
            </a:r>
          </a:p>
        </p:txBody>
      </p:sp>
      <p:sp>
        <p:nvSpPr>
          <p:cNvPr id="39" name="Rechteck 38">
            <a:extLst>
              <a:ext uri="{FF2B5EF4-FFF2-40B4-BE49-F238E27FC236}">
                <a16:creationId xmlns:a16="http://schemas.microsoft.com/office/drawing/2014/main" xmlns="" id="{F2AC4BB7-8053-4E6B-9053-7883BBAD7D9B}"/>
              </a:ext>
            </a:extLst>
          </p:cNvPr>
          <p:cNvSpPr/>
          <p:nvPr/>
        </p:nvSpPr>
        <p:spPr>
          <a:xfrm>
            <a:off x="7726960" y="1751222"/>
            <a:ext cx="1541653" cy="830997"/>
          </a:xfrm>
          <a:prstGeom prst="rect">
            <a:avLst/>
          </a:prstGeom>
        </p:spPr>
        <p:txBody>
          <a:bodyPr wrap="square">
            <a:spAutoFit/>
          </a:bodyPr>
          <a:lstStyle/>
          <a:p>
            <a:pPr algn="ctr"/>
            <a:r>
              <a:rPr lang="en-GB" sz="1600" dirty="0">
                <a:ea typeface="Lato Light" panose="020F0502020204030203" pitchFamily="34" charset="0"/>
                <a:cs typeface="Mukta ExtraLight" panose="020B0000000000000000" pitchFamily="34" charset="77"/>
              </a:rPr>
              <a:t>Consumo de activos (disminución de los fondos propios...)</a:t>
            </a:r>
          </a:p>
        </p:txBody>
      </p:sp>
      <p:sp>
        <p:nvSpPr>
          <p:cNvPr id="40" name="Rechteck 39">
            <a:extLst>
              <a:ext uri="{FF2B5EF4-FFF2-40B4-BE49-F238E27FC236}">
                <a16:creationId xmlns:a16="http://schemas.microsoft.com/office/drawing/2014/main" xmlns="" id="{E9567923-419A-45FD-83E2-69E52A7FC897}"/>
              </a:ext>
            </a:extLst>
          </p:cNvPr>
          <p:cNvSpPr/>
          <p:nvPr/>
        </p:nvSpPr>
        <p:spPr>
          <a:xfrm>
            <a:off x="9182293" y="1740829"/>
            <a:ext cx="1380955" cy="830997"/>
          </a:xfrm>
          <a:prstGeom prst="rect">
            <a:avLst/>
          </a:prstGeom>
        </p:spPr>
        <p:txBody>
          <a:bodyPr wrap="square">
            <a:spAutoFit/>
          </a:bodyPr>
          <a:lstStyle/>
          <a:p>
            <a:pPr algn="ctr"/>
            <a:r>
              <a:rPr lang="en-GB" sz="1600" dirty="0">
                <a:ea typeface="Lato Light" panose="020F0502020204030203" pitchFamily="34" charset="0"/>
                <a:cs typeface="Mukta ExtraLight" panose="020B0000000000000000" pitchFamily="34" charset="77"/>
              </a:rPr>
              <a:t>Sin reserva(s) / alcance financiero</a:t>
            </a:r>
          </a:p>
        </p:txBody>
      </p:sp>
      <p:sp>
        <p:nvSpPr>
          <p:cNvPr id="41" name="Rechteck 40">
            <a:extLst>
              <a:ext uri="{FF2B5EF4-FFF2-40B4-BE49-F238E27FC236}">
                <a16:creationId xmlns:a16="http://schemas.microsoft.com/office/drawing/2014/main" xmlns="" id="{035EA290-C7C4-4B91-AC49-F5A0E3A81D1D}"/>
              </a:ext>
            </a:extLst>
          </p:cNvPr>
          <p:cNvSpPr/>
          <p:nvPr/>
        </p:nvSpPr>
        <p:spPr>
          <a:xfrm>
            <a:off x="10564408" y="1753809"/>
            <a:ext cx="1703975" cy="584775"/>
          </a:xfrm>
          <a:prstGeom prst="rect">
            <a:avLst/>
          </a:prstGeom>
        </p:spPr>
        <p:txBody>
          <a:bodyPr wrap="square">
            <a:spAutoFit/>
          </a:bodyPr>
          <a:lstStyle/>
          <a:p>
            <a:pPr algn="ctr"/>
            <a:r>
              <a:rPr lang="en-GB" sz="1600" dirty="0">
                <a:solidFill>
                  <a:srgbClr val="E53292"/>
                </a:solidFill>
                <a:ea typeface="Lato Light" panose="020F0502020204030203" pitchFamily="34" charset="0"/>
                <a:cs typeface="Mukta ExtraLight" panose="020B0000000000000000" pitchFamily="34" charset="77"/>
              </a:rPr>
              <a:t>Pérdida de autoridad para tomar decisiones</a:t>
            </a:r>
          </a:p>
        </p:txBody>
      </p:sp>
      <p:sp>
        <p:nvSpPr>
          <p:cNvPr id="2" name="Pfeil: nach oben gekrümmt 1">
            <a:extLst>
              <a:ext uri="{FF2B5EF4-FFF2-40B4-BE49-F238E27FC236}">
                <a16:creationId xmlns:a16="http://schemas.microsoft.com/office/drawing/2014/main" xmlns="" id="{6E760E75-52F2-4A7A-97AF-F10AE570478C}"/>
              </a:ext>
            </a:extLst>
          </p:cNvPr>
          <p:cNvSpPr/>
          <p:nvPr/>
        </p:nvSpPr>
        <p:spPr>
          <a:xfrm>
            <a:off x="4327863" y="2657896"/>
            <a:ext cx="766354" cy="22252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p:txBody>
      </p:sp>
      <p:sp>
        <p:nvSpPr>
          <p:cNvPr id="42" name="Pfeil: nach oben gekrümmt 41">
            <a:extLst>
              <a:ext uri="{FF2B5EF4-FFF2-40B4-BE49-F238E27FC236}">
                <a16:creationId xmlns:a16="http://schemas.microsoft.com/office/drawing/2014/main" xmlns="" id="{356129D2-A434-41CF-A81B-933861D5EA3C}"/>
              </a:ext>
            </a:extLst>
          </p:cNvPr>
          <p:cNvSpPr/>
          <p:nvPr/>
        </p:nvSpPr>
        <p:spPr>
          <a:xfrm>
            <a:off x="5779084" y="2667783"/>
            <a:ext cx="766354" cy="22252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p:txBody>
      </p:sp>
      <p:sp>
        <p:nvSpPr>
          <p:cNvPr id="43" name="Pfeil: nach oben gekrümmt 42">
            <a:extLst>
              <a:ext uri="{FF2B5EF4-FFF2-40B4-BE49-F238E27FC236}">
                <a16:creationId xmlns:a16="http://schemas.microsoft.com/office/drawing/2014/main" xmlns="" id="{C192E4C5-65C1-409D-9571-AC831D9BE606}"/>
              </a:ext>
            </a:extLst>
          </p:cNvPr>
          <p:cNvSpPr/>
          <p:nvPr/>
        </p:nvSpPr>
        <p:spPr>
          <a:xfrm>
            <a:off x="7230305" y="2670029"/>
            <a:ext cx="766354" cy="22252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p:txBody>
      </p:sp>
      <p:sp>
        <p:nvSpPr>
          <p:cNvPr id="44" name="Pfeil: nach oben gekrümmt 43">
            <a:extLst>
              <a:ext uri="{FF2B5EF4-FFF2-40B4-BE49-F238E27FC236}">
                <a16:creationId xmlns:a16="http://schemas.microsoft.com/office/drawing/2014/main" xmlns="" id="{59759B08-5BB5-46DC-96A7-FDFDD7765951}"/>
              </a:ext>
            </a:extLst>
          </p:cNvPr>
          <p:cNvSpPr/>
          <p:nvPr/>
        </p:nvSpPr>
        <p:spPr>
          <a:xfrm>
            <a:off x="8694042" y="2664911"/>
            <a:ext cx="766354" cy="22252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p:txBody>
      </p:sp>
      <p:sp>
        <p:nvSpPr>
          <p:cNvPr id="45" name="Pfeil: nach oben gekrümmt 44">
            <a:extLst>
              <a:ext uri="{FF2B5EF4-FFF2-40B4-BE49-F238E27FC236}">
                <a16:creationId xmlns:a16="http://schemas.microsoft.com/office/drawing/2014/main" xmlns="" id="{5A233127-ADFC-4C90-8CE8-ACA972EA821E}"/>
              </a:ext>
            </a:extLst>
          </p:cNvPr>
          <p:cNvSpPr/>
          <p:nvPr/>
        </p:nvSpPr>
        <p:spPr>
          <a:xfrm>
            <a:off x="10157779" y="2662522"/>
            <a:ext cx="766354" cy="222521"/>
          </a:xfrm>
          <a:prstGeom prst="curvedUpArrow">
            <a:avLst/>
          </a:prstGeom>
          <a:solidFill>
            <a:srgbClr val="E532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endParaRPr>
          </a:p>
        </p:txBody>
      </p:sp>
      <p:sp>
        <p:nvSpPr>
          <p:cNvPr id="46" name="Rechteck 45">
            <a:extLst>
              <a:ext uri="{FF2B5EF4-FFF2-40B4-BE49-F238E27FC236}">
                <a16:creationId xmlns:a16="http://schemas.microsoft.com/office/drawing/2014/main" xmlns="" id="{2B62FCCB-9C12-42A3-9826-9B59006C2865}"/>
              </a:ext>
            </a:extLst>
          </p:cNvPr>
          <p:cNvSpPr/>
          <p:nvPr/>
        </p:nvSpPr>
        <p:spPr>
          <a:xfrm>
            <a:off x="3922675" y="2967356"/>
            <a:ext cx="1380954" cy="830997"/>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Liderazgo débil</a:t>
            </a:r>
          </a:p>
        </p:txBody>
      </p:sp>
      <p:sp>
        <p:nvSpPr>
          <p:cNvPr id="47" name="Rechteck 46">
            <a:extLst>
              <a:ext uri="{FF2B5EF4-FFF2-40B4-BE49-F238E27FC236}">
                <a16:creationId xmlns:a16="http://schemas.microsoft.com/office/drawing/2014/main" xmlns="" id="{10A86406-E2FE-401C-95F8-2B115609BC83}"/>
              </a:ext>
            </a:extLst>
          </p:cNvPr>
          <p:cNvSpPr/>
          <p:nvPr/>
        </p:nvSpPr>
        <p:spPr>
          <a:xfrm>
            <a:off x="5478478" y="2967357"/>
            <a:ext cx="1380953" cy="830996"/>
          </a:xfrm>
          <a:prstGeom prst="rect">
            <a:avLst/>
          </a:prstGeom>
          <a:solidFill>
            <a:schemeClr val="bg1">
              <a:lumMod val="85000"/>
            </a:schemeClr>
          </a:solidFill>
        </p:spPr>
        <p:txBody>
          <a:bodyPr wrap="square" anchor="ctr">
            <a:noAutofit/>
          </a:bodyPr>
          <a:lstStyle/>
          <a:p>
            <a:pPr algn="ctr"/>
            <a:r>
              <a:rPr lang="en-GB" sz="1600" b="1">
                <a:ea typeface="Lato Light" panose="020F0502020204030203" pitchFamily="34" charset="0"/>
                <a:cs typeface="Mukta ExtraLight" panose="020B0000000000000000" pitchFamily="34" charset="77"/>
              </a:rPr>
              <a:t>Productos que no se ajustan al mercado</a:t>
            </a:r>
            <a:endParaRPr lang="en-GB" sz="1600" b="1" dirty="0">
              <a:ea typeface="Lato Light" panose="020F0502020204030203" pitchFamily="34" charset="0"/>
              <a:cs typeface="Mukta ExtraLight" panose="020B0000000000000000" pitchFamily="34" charset="77"/>
            </a:endParaRPr>
          </a:p>
        </p:txBody>
      </p:sp>
      <p:sp>
        <p:nvSpPr>
          <p:cNvPr id="48" name="Rechteck 47">
            <a:extLst>
              <a:ext uri="{FF2B5EF4-FFF2-40B4-BE49-F238E27FC236}">
                <a16:creationId xmlns:a16="http://schemas.microsoft.com/office/drawing/2014/main" xmlns="" id="{B00E7A09-224B-4FCC-BA4E-1B1ACDD9B741}"/>
              </a:ext>
            </a:extLst>
          </p:cNvPr>
          <p:cNvSpPr/>
          <p:nvPr/>
        </p:nvSpPr>
        <p:spPr>
          <a:xfrm>
            <a:off x="7010670" y="2972011"/>
            <a:ext cx="1380953" cy="826342"/>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Disminución de los ingresos</a:t>
            </a:r>
          </a:p>
        </p:txBody>
      </p:sp>
      <p:sp>
        <p:nvSpPr>
          <p:cNvPr id="49" name="Rechteck 48">
            <a:extLst>
              <a:ext uri="{FF2B5EF4-FFF2-40B4-BE49-F238E27FC236}">
                <a16:creationId xmlns:a16="http://schemas.microsoft.com/office/drawing/2014/main" xmlns="" id="{7480D117-1BAA-443B-A193-A006EB0A16B5}"/>
              </a:ext>
            </a:extLst>
          </p:cNvPr>
          <p:cNvSpPr/>
          <p:nvPr/>
        </p:nvSpPr>
        <p:spPr>
          <a:xfrm>
            <a:off x="8527524" y="2972011"/>
            <a:ext cx="1380954" cy="826342"/>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Consumo de fondos líquidos</a:t>
            </a:r>
          </a:p>
        </p:txBody>
      </p:sp>
      <p:sp>
        <p:nvSpPr>
          <p:cNvPr id="50" name="Rechteck 49">
            <a:extLst>
              <a:ext uri="{FF2B5EF4-FFF2-40B4-BE49-F238E27FC236}">
                <a16:creationId xmlns:a16="http://schemas.microsoft.com/office/drawing/2014/main" xmlns="" id="{A43DE806-DADE-4FC2-B4E9-28E5CE137FB5}"/>
              </a:ext>
            </a:extLst>
          </p:cNvPr>
          <p:cNvSpPr/>
          <p:nvPr/>
        </p:nvSpPr>
        <p:spPr>
          <a:xfrm>
            <a:off x="9985002" y="2964499"/>
            <a:ext cx="1380953" cy="833853"/>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Insolvencia (inminente)</a:t>
            </a:r>
          </a:p>
        </p:txBody>
      </p:sp>
      <p:sp>
        <p:nvSpPr>
          <p:cNvPr id="51" name="Rechteck 50">
            <a:extLst>
              <a:ext uri="{FF2B5EF4-FFF2-40B4-BE49-F238E27FC236}">
                <a16:creationId xmlns:a16="http://schemas.microsoft.com/office/drawing/2014/main" xmlns="" id="{9A734528-F533-424B-A98D-C332E30DE4AE}"/>
              </a:ext>
            </a:extLst>
          </p:cNvPr>
          <p:cNvSpPr/>
          <p:nvPr/>
        </p:nvSpPr>
        <p:spPr>
          <a:xfrm>
            <a:off x="6172648" y="4603896"/>
            <a:ext cx="1447092" cy="1570806"/>
          </a:xfrm>
          <a:prstGeom prst="rect">
            <a:avLst/>
          </a:prstGeom>
          <a:solidFill>
            <a:srgbClr val="E53292"/>
          </a:solidFill>
        </p:spPr>
        <p:txBody>
          <a:bodyPr wrap="square" anchor="ctr">
            <a:noAutofit/>
          </a:bodyPr>
          <a:lstStyle/>
          <a:p>
            <a:pPr algn="ctr"/>
            <a:r>
              <a:rPr lang="en-GB" sz="1600" b="1">
                <a:solidFill>
                  <a:schemeClr val="bg1"/>
                </a:solidFill>
                <a:ea typeface="Lato Light" panose="020F0502020204030203" pitchFamily="34" charset="0"/>
                <a:cs typeface="Mukta ExtraLight" panose="020B0000000000000000" pitchFamily="34" charset="77"/>
              </a:rPr>
              <a:t>Pérdida de un cliente o pedido importante</a:t>
            </a:r>
            <a:endParaRPr lang="en-GB" sz="1600" b="1" dirty="0">
              <a:solidFill>
                <a:schemeClr val="bg1"/>
              </a:solidFill>
              <a:ea typeface="Lato Light" panose="020F0502020204030203" pitchFamily="34" charset="0"/>
              <a:cs typeface="Mukta ExtraLight" panose="020B0000000000000000" pitchFamily="34" charset="77"/>
            </a:endParaRPr>
          </a:p>
        </p:txBody>
      </p:sp>
      <p:sp>
        <p:nvSpPr>
          <p:cNvPr id="52" name="Rechteck 51">
            <a:extLst>
              <a:ext uri="{FF2B5EF4-FFF2-40B4-BE49-F238E27FC236}">
                <a16:creationId xmlns:a16="http://schemas.microsoft.com/office/drawing/2014/main" xmlns="" id="{80DD04B9-6CF6-4BB1-A6CA-A9EE19406681}"/>
              </a:ext>
            </a:extLst>
          </p:cNvPr>
          <p:cNvSpPr/>
          <p:nvPr/>
        </p:nvSpPr>
        <p:spPr>
          <a:xfrm>
            <a:off x="7626841" y="4603897"/>
            <a:ext cx="1447092" cy="1570806"/>
          </a:xfrm>
          <a:prstGeom prst="rect">
            <a:avLst/>
          </a:prstGeom>
          <a:solidFill>
            <a:srgbClr val="E53292"/>
          </a:solidFill>
        </p:spPr>
        <p:txBody>
          <a:bodyPr wrap="square" anchor="ctr">
            <a:noAutofit/>
          </a:bodyPr>
          <a:lstStyle/>
          <a:p>
            <a:pPr algn="ctr"/>
            <a:r>
              <a:rPr lang="en-GB" sz="1600" b="1" dirty="0">
                <a:solidFill>
                  <a:schemeClr val="bg1"/>
                </a:solidFill>
                <a:ea typeface="Lato Light" panose="020F0502020204030203" pitchFamily="34" charset="0"/>
                <a:cs typeface="Mukta ExtraLight" panose="020B0000000000000000" pitchFamily="34" charset="77"/>
              </a:rPr>
              <a:t>Reclamaciones por daños y perjuicios</a:t>
            </a:r>
          </a:p>
        </p:txBody>
      </p:sp>
      <p:sp>
        <p:nvSpPr>
          <p:cNvPr id="53" name="Rechteck 52">
            <a:extLst>
              <a:ext uri="{FF2B5EF4-FFF2-40B4-BE49-F238E27FC236}">
                <a16:creationId xmlns:a16="http://schemas.microsoft.com/office/drawing/2014/main" xmlns="" id="{53B89C60-AD69-48F9-87B3-E1A6CC199BEC}"/>
              </a:ext>
            </a:extLst>
          </p:cNvPr>
          <p:cNvSpPr/>
          <p:nvPr/>
        </p:nvSpPr>
        <p:spPr>
          <a:xfrm>
            <a:off x="9095210" y="4603896"/>
            <a:ext cx="1447092" cy="1570806"/>
          </a:xfrm>
          <a:prstGeom prst="rect">
            <a:avLst/>
          </a:prstGeom>
          <a:solidFill>
            <a:srgbClr val="E53292"/>
          </a:solidFill>
        </p:spPr>
        <p:txBody>
          <a:bodyPr wrap="square" anchor="ctr">
            <a:noAutofit/>
          </a:bodyPr>
          <a:lstStyle/>
          <a:p>
            <a:pPr algn="ctr"/>
            <a:r>
              <a:rPr lang="en-GB" sz="1600" b="1" dirty="0">
                <a:solidFill>
                  <a:schemeClr val="bg1"/>
                </a:solidFill>
                <a:ea typeface="Lato Light" panose="020F0502020204030203" pitchFamily="34" charset="0"/>
                <a:cs typeface="Mukta ExtraLight" panose="020B0000000000000000" pitchFamily="34" charset="77"/>
              </a:rPr>
              <a:t>Pérdida masiva de créditos</a:t>
            </a:r>
          </a:p>
        </p:txBody>
      </p:sp>
      <p:sp>
        <p:nvSpPr>
          <p:cNvPr id="54" name="TextBox 58">
            <a:extLst>
              <a:ext uri="{FF2B5EF4-FFF2-40B4-BE49-F238E27FC236}">
                <a16:creationId xmlns:a16="http://schemas.microsoft.com/office/drawing/2014/main" xmlns="" id="{53D97A96-758D-41F1-A400-9C941960C78F}"/>
              </a:ext>
            </a:extLst>
          </p:cNvPr>
          <p:cNvSpPr txBox="1"/>
          <p:nvPr/>
        </p:nvSpPr>
        <p:spPr>
          <a:xfrm>
            <a:off x="4525565" y="5146621"/>
            <a:ext cx="2022431" cy="830997"/>
          </a:xfrm>
          <a:prstGeom prst="rect">
            <a:avLst/>
          </a:prstGeom>
          <a:noFill/>
        </p:spPr>
        <p:txBody>
          <a:bodyPr wrap="square" rtlCol="0" anchor="ctr">
            <a:spAutoFit/>
          </a:bodyPr>
          <a:lstStyle/>
          <a:p>
            <a:r>
              <a:rPr lang="en-GB" sz="1600" b="1" dirty="0">
                <a:solidFill>
                  <a:schemeClr val="accent1"/>
                </a:solidFill>
                <a:latin typeface="+mj-lt"/>
                <a:cs typeface="Poppins" pitchFamily="2" charset="77"/>
              </a:rPr>
              <a:t>Ocurrencia directa </a:t>
            </a:r>
            <a:br>
              <a:rPr lang="en-GB" sz="1600" b="1" dirty="0">
                <a:solidFill>
                  <a:schemeClr val="accent1"/>
                </a:solidFill>
                <a:latin typeface="+mj-lt"/>
                <a:cs typeface="Poppins" pitchFamily="2" charset="77"/>
              </a:rPr>
            </a:br>
            <a:r>
              <a:rPr lang="en-GB" sz="1600" b="1" dirty="0">
                <a:solidFill>
                  <a:schemeClr val="accent1"/>
                </a:solidFill>
                <a:latin typeface="+mj-lt"/>
                <a:cs typeface="Poppins" pitchFamily="2" charset="77"/>
              </a:rPr>
              <a:t>de la crisis (desencadenantes externos)</a:t>
            </a:r>
          </a:p>
        </p:txBody>
      </p:sp>
      <p:sp>
        <p:nvSpPr>
          <p:cNvPr id="55" name="Chevron 1">
            <a:extLst>
              <a:ext uri="{FF2B5EF4-FFF2-40B4-BE49-F238E27FC236}">
                <a16:creationId xmlns:a16="http://schemas.microsoft.com/office/drawing/2014/main" xmlns="" id="{4E29F054-97D1-9D43-9D24-FD3647E528C3}"/>
              </a:ext>
            </a:extLst>
          </p:cNvPr>
          <p:cNvSpPr/>
          <p:nvPr/>
        </p:nvSpPr>
        <p:spPr>
          <a:xfrm>
            <a:off x="2867303" y="3903705"/>
            <a:ext cx="1520317" cy="532536"/>
          </a:xfrm>
          <a:prstGeom prst="chevron">
            <a:avLst>
              <a:gd name="adj" fmla="val 21186"/>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6" name="Chevron 2">
            <a:extLst>
              <a:ext uri="{FF2B5EF4-FFF2-40B4-BE49-F238E27FC236}">
                <a16:creationId xmlns:a16="http://schemas.microsoft.com/office/drawing/2014/main" xmlns="" id="{625D100B-C1CC-244D-8164-4007D1D40B87}"/>
              </a:ext>
            </a:extLst>
          </p:cNvPr>
          <p:cNvSpPr/>
          <p:nvPr/>
        </p:nvSpPr>
        <p:spPr>
          <a:xfrm>
            <a:off x="4419782" y="3915580"/>
            <a:ext cx="1520317" cy="532536"/>
          </a:xfrm>
          <a:prstGeom prst="chevron">
            <a:avLst>
              <a:gd name="adj" fmla="val 211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7" name="Chevron 3">
            <a:extLst>
              <a:ext uri="{FF2B5EF4-FFF2-40B4-BE49-F238E27FC236}">
                <a16:creationId xmlns:a16="http://schemas.microsoft.com/office/drawing/2014/main" xmlns="" id="{3D7D1638-6EFC-434F-AC36-2A305BFCD3F6}"/>
              </a:ext>
            </a:extLst>
          </p:cNvPr>
          <p:cNvSpPr/>
          <p:nvPr/>
        </p:nvSpPr>
        <p:spPr>
          <a:xfrm>
            <a:off x="5972263" y="3903705"/>
            <a:ext cx="1520317" cy="532536"/>
          </a:xfrm>
          <a:prstGeom prst="chevron">
            <a:avLst>
              <a:gd name="adj" fmla="val 2118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8" name="Chevron 4">
            <a:extLst>
              <a:ext uri="{FF2B5EF4-FFF2-40B4-BE49-F238E27FC236}">
                <a16:creationId xmlns:a16="http://schemas.microsoft.com/office/drawing/2014/main" xmlns="" id="{756B0B4E-268E-5D45-8CC2-F2D7335606C2}"/>
              </a:ext>
            </a:extLst>
          </p:cNvPr>
          <p:cNvSpPr/>
          <p:nvPr/>
        </p:nvSpPr>
        <p:spPr>
          <a:xfrm>
            <a:off x="7512867" y="3903705"/>
            <a:ext cx="1520317" cy="532536"/>
          </a:xfrm>
          <a:prstGeom prst="chevron">
            <a:avLst>
              <a:gd name="adj" fmla="val 2118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9" name="Chevron 5">
            <a:extLst>
              <a:ext uri="{FF2B5EF4-FFF2-40B4-BE49-F238E27FC236}">
                <a16:creationId xmlns:a16="http://schemas.microsoft.com/office/drawing/2014/main" xmlns="" id="{E88638F5-A67D-BC4D-9554-C432C51B122C}"/>
              </a:ext>
            </a:extLst>
          </p:cNvPr>
          <p:cNvSpPr/>
          <p:nvPr/>
        </p:nvSpPr>
        <p:spPr>
          <a:xfrm>
            <a:off x="9053472" y="3903705"/>
            <a:ext cx="1520317" cy="532536"/>
          </a:xfrm>
          <a:prstGeom prst="chevron">
            <a:avLst>
              <a:gd name="adj" fmla="val 21186"/>
            </a:avLst>
          </a:prstGeom>
          <a:solidFill>
            <a:srgbClr val="F58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60" name="TextBox 14">
            <a:extLst>
              <a:ext uri="{FF2B5EF4-FFF2-40B4-BE49-F238E27FC236}">
                <a16:creationId xmlns:a16="http://schemas.microsoft.com/office/drawing/2014/main" xmlns="" id="{7CFDFF0A-084D-E544-95F4-CE07744518ED}"/>
              </a:ext>
            </a:extLst>
          </p:cNvPr>
          <p:cNvSpPr txBox="1"/>
          <p:nvPr/>
        </p:nvSpPr>
        <p:spPr>
          <a:xfrm>
            <a:off x="2961335" y="3872744"/>
            <a:ext cx="122249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Partes interesadas</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Crisis</a:t>
            </a:r>
          </a:p>
        </p:txBody>
      </p:sp>
      <p:sp>
        <p:nvSpPr>
          <p:cNvPr id="61" name="TextBox 15">
            <a:extLst>
              <a:ext uri="{FF2B5EF4-FFF2-40B4-BE49-F238E27FC236}">
                <a16:creationId xmlns:a16="http://schemas.microsoft.com/office/drawing/2014/main" xmlns="" id="{3858D260-9C28-8E40-8330-F95F49F2AF6B}"/>
              </a:ext>
            </a:extLst>
          </p:cNvPr>
          <p:cNvSpPr txBox="1"/>
          <p:nvPr/>
        </p:nvSpPr>
        <p:spPr>
          <a:xfrm>
            <a:off x="4517007" y="3995855"/>
            <a:ext cx="1418141"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Estrategia de crisis</a:t>
            </a:r>
          </a:p>
        </p:txBody>
      </p:sp>
      <p:sp>
        <p:nvSpPr>
          <p:cNvPr id="62" name="TextBox 16">
            <a:extLst>
              <a:ext uri="{FF2B5EF4-FFF2-40B4-BE49-F238E27FC236}">
                <a16:creationId xmlns:a16="http://schemas.microsoft.com/office/drawing/2014/main" xmlns="" id="{5A07EBB4-516C-EF41-B6D8-A591A8CC5798}"/>
              </a:ext>
            </a:extLst>
          </p:cNvPr>
          <p:cNvSpPr txBox="1"/>
          <p:nvPr/>
        </p:nvSpPr>
        <p:spPr>
          <a:xfrm>
            <a:off x="6183540" y="3872744"/>
            <a:ext cx="1184016"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Producto / Crisis de ventas</a:t>
            </a:r>
          </a:p>
        </p:txBody>
      </p:sp>
      <p:sp>
        <p:nvSpPr>
          <p:cNvPr id="63" name="TextBox 17">
            <a:extLst>
              <a:ext uri="{FF2B5EF4-FFF2-40B4-BE49-F238E27FC236}">
                <a16:creationId xmlns:a16="http://schemas.microsoft.com/office/drawing/2014/main" xmlns="" id="{7A9C6B85-8E1C-F64D-9092-8D4D7EB3EEC8}"/>
              </a:ext>
            </a:extLst>
          </p:cNvPr>
          <p:cNvSpPr txBox="1"/>
          <p:nvPr/>
        </p:nvSpPr>
        <p:spPr>
          <a:xfrm>
            <a:off x="7795152" y="3872744"/>
            <a:ext cx="904013"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ingresos</a:t>
            </a:r>
          </a:p>
        </p:txBody>
      </p:sp>
      <p:sp>
        <p:nvSpPr>
          <p:cNvPr id="64" name="TextBox 18">
            <a:extLst>
              <a:ext uri="{FF2B5EF4-FFF2-40B4-BE49-F238E27FC236}">
                <a16:creationId xmlns:a16="http://schemas.microsoft.com/office/drawing/2014/main" xmlns="" id="{7B967E17-AFAC-B447-990F-53B212E07446}"/>
              </a:ext>
            </a:extLst>
          </p:cNvPr>
          <p:cNvSpPr txBox="1"/>
          <p:nvPr/>
        </p:nvSpPr>
        <p:spPr>
          <a:xfrm>
            <a:off x="9371382" y="3872744"/>
            <a:ext cx="913858"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liquidez</a:t>
            </a:r>
          </a:p>
        </p:txBody>
      </p:sp>
      <p:sp>
        <p:nvSpPr>
          <p:cNvPr id="65" name="Chevron 5">
            <a:extLst>
              <a:ext uri="{FF2B5EF4-FFF2-40B4-BE49-F238E27FC236}">
                <a16:creationId xmlns:a16="http://schemas.microsoft.com/office/drawing/2014/main" xmlns="" id="{63DCE7B2-B18E-374C-AD88-4BF797FA36DB}"/>
              </a:ext>
            </a:extLst>
          </p:cNvPr>
          <p:cNvSpPr/>
          <p:nvPr/>
        </p:nvSpPr>
        <p:spPr>
          <a:xfrm>
            <a:off x="10594080" y="3905573"/>
            <a:ext cx="1520317" cy="532536"/>
          </a:xfrm>
          <a:prstGeom prst="chevron">
            <a:avLst>
              <a:gd name="adj" fmla="val 21186"/>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66" name="TextBox 18">
            <a:extLst>
              <a:ext uri="{FF2B5EF4-FFF2-40B4-BE49-F238E27FC236}">
                <a16:creationId xmlns:a16="http://schemas.microsoft.com/office/drawing/2014/main" xmlns="" id="{11D96B0C-EDF3-DF4B-A4E2-E8B4E558BA4D}"/>
              </a:ext>
            </a:extLst>
          </p:cNvPr>
          <p:cNvSpPr txBox="1"/>
          <p:nvPr/>
        </p:nvSpPr>
        <p:spPr>
          <a:xfrm>
            <a:off x="10723840" y="3995854"/>
            <a:ext cx="1204609"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Insolvencia</a:t>
            </a:r>
          </a:p>
        </p:txBody>
      </p:sp>
    </p:spTree>
    <p:extLst>
      <p:ext uri="{BB962C8B-B14F-4D97-AF65-F5344CB8AC3E}">
        <p14:creationId xmlns:p14="http://schemas.microsoft.com/office/powerpoint/2010/main" val="2135269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xmlns="" id="{34B30D9B-9BAF-4C04-A97F-26C857E130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Folie" r:id="rId6" imgW="592" imgH="595" progId="TCLayout.ActiveDocument.1">
                  <p:embed/>
                </p:oleObj>
              </mc:Choice>
              <mc:Fallback>
                <p:oleObj name="think-cell Folie" r:id="rId6" imgW="592" imgH="595" progId="TCLayout.ActiveDocument.1">
                  <p:embed/>
                  <p:pic>
                    <p:nvPicPr>
                      <p:cNvPr id="13" name="Objekt 12" hidden="1">
                        <a:extLst>
                          <a:ext uri="{FF2B5EF4-FFF2-40B4-BE49-F238E27FC236}">
                            <a16:creationId xmlns:a16="http://schemas.microsoft.com/office/drawing/2014/main" xmlns="" id="{34B30D9B-9BAF-4C04-A97F-26C857E130A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a:extLst>
              <a:ext uri="{FF2B5EF4-FFF2-40B4-BE49-F238E27FC236}">
                <a16:creationId xmlns:a16="http://schemas.microsoft.com/office/drawing/2014/main" xmlns="" id="{AA268AB2-96A2-4139-ACEB-0611CAB491F5}"/>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GB" dirty="0">
              <a:latin typeface="Calibri Light" panose="020F0302020204030204" pitchFamily="34" charset="0"/>
              <a:ea typeface="+mj-ea"/>
              <a:cs typeface="+mj-cs"/>
              <a:sym typeface="Calibri Light" panose="020F0302020204030204" pitchFamily="34" charset="0"/>
            </a:endParaRPr>
          </a:p>
        </p:txBody>
      </p:sp>
      <p:sp>
        <p:nvSpPr>
          <p:cNvPr id="4" name="Textplatzhalter 3">
            <a:extLst>
              <a:ext uri="{FF2B5EF4-FFF2-40B4-BE49-F238E27FC236}">
                <a16:creationId xmlns:a16="http://schemas.microsoft.com/office/drawing/2014/main" xmlns="" id="{0EF5E767-19B4-484F-8E3D-D966FB58D59D}"/>
              </a:ext>
            </a:extLst>
          </p:cNvPr>
          <p:cNvSpPr>
            <a:spLocks noGrp="1"/>
          </p:cNvSpPr>
          <p:nvPr>
            <p:ph type="body" sz="quarter" idx="13"/>
          </p:nvPr>
        </p:nvSpPr>
        <p:spPr/>
        <p:txBody>
          <a:bodyPr>
            <a:normAutofit/>
          </a:bodyPr>
          <a:lstStyle/>
          <a:p>
            <a:r>
              <a:rPr lang="en-GB" dirty="0"/>
              <a:t>Áreas problemáticas y presión (ejemplos)</a:t>
            </a:r>
          </a:p>
        </p:txBody>
      </p:sp>
      <p:sp>
        <p:nvSpPr>
          <p:cNvPr id="27" name="Subtitle 2">
            <a:extLst>
              <a:ext uri="{FF2B5EF4-FFF2-40B4-BE49-F238E27FC236}">
                <a16:creationId xmlns:a16="http://schemas.microsoft.com/office/drawing/2014/main" xmlns="" id="{73F19325-1EDB-46F3-A475-347F26A8D06E}"/>
              </a:ext>
            </a:extLst>
          </p:cNvPr>
          <p:cNvSpPr txBox="1">
            <a:spLocks/>
          </p:cNvSpPr>
          <p:nvPr/>
        </p:nvSpPr>
        <p:spPr>
          <a:xfrm>
            <a:off x="158750" y="2055919"/>
            <a:ext cx="2527859" cy="245225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En el transcurso típico ideal de una crisis empresarial, aumentan las áreas problemáticas a resolver Y la presión para reaccionar.</a:t>
            </a:r>
          </a:p>
        </p:txBody>
      </p:sp>
      <p:sp>
        <p:nvSpPr>
          <p:cNvPr id="46" name="Rechteck 45">
            <a:extLst>
              <a:ext uri="{FF2B5EF4-FFF2-40B4-BE49-F238E27FC236}">
                <a16:creationId xmlns:a16="http://schemas.microsoft.com/office/drawing/2014/main" xmlns="" id="{2B62FCCB-9C12-42A3-9826-9B59006C2865}"/>
              </a:ext>
            </a:extLst>
          </p:cNvPr>
          <p:cNvSpPr/>
          <p:nvPr/>
        </p:nvSpPr>
        <p:spPr>
          <a:xfrm>
            <a:off x="2223197" y="5206379"/>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¿Sucesión?</a:t>
            </a:r>
          </a:p>
        </p:txBody>
      </p:sp>
      <p:sp>
        <p:nvSpPr>
          <p:cNvPr id="55" name="Rechteck 54">
            <a:extLst>
              <a:ext uri="{FF2B5EF4-FFF2-40B4-BE49-F238E27FC236}">
                <a16:creationId xmlns:a16="http://schemas.microsoft.com/office/drawing/2014/main" xmlns="" id="{9E0F7713-761B-4B3A-9045-EFB0FF177948}"/>
              </a:ext>
            </a:extLst>
          </p:cNvPr>
          <p:cNvSpPr/>
          <p:nvPr/>
        </p:nvSpPr>
        <p:spPr>
          <a:xfrm>
            <a:off x="3843952" y="5206379"/>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¿Sucesión?</a:t>
            </a:r>
          </a:p>
        </p:txBody>
      </p:sp>
      <p:sp>
        <p:nvSpPr>
          <p:cNvPr id="56" name="Rechteck 55">
            <a:extLst>
              <a:ext uri="{FF2B5EF4-FFF2-40B4-BE49-F238E27FC236}">
                <a16:creationId xmlns:a16="http://schemas.microsoft.com/office/drawing/2014/main" xmlns="" id="{4A7A982B-47D3-4A1A-B0C0-F01B56CC2809}"/>
              </a:ext>
            </a:extLst>
          </p:cNvPr>
          <p:cNvSpPr/>
          <p:nvPr/>
        </p:nvSpPr>
        <p:spPr>
          <a:xfrm>
            <a:off x="5521009" y="5206379"/>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¿Sucesión?</a:t>
            </a:r>
          </a:p>
        </p:txBody>
      </p:sp>
      <p:sp>
        <p:nvSpPr>
          <p:cNvPr id="57" name="Rechteck 56">
            <a:extLst>
              <a:ext uri="{FF2B5EF4-FFF2-40B4-BE49-F238E27FC236}">
                <a16:creationId xmlns:a16="http://schemas.microsoft.com/office/drawing/2014/main" xmlns="" id="{8286BAB5-B0B4-448E-B0D7-8E5F3132DF75}"/>
              </a:ext>
            </a:extLst>
          </p:cNvPr>
          <p:cNvSpPr/>
          <p:nvPr/>
        </p:nvSpPr>
        <p:spPr>
          <a:xfrm>
            <a:off x="7190051" y="5218995"/>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¿Sucesión?</a:t>
            </a:r>
          </a:p>
        </p:txBody>
      </p:sp>
      <p:sp>
        <p:nvSpPr>
          <p:cNvPr id="58" name="Rechteck 57">
            <a:extLst>
              <a:ext uri="{FF2B5EF4-FFF2-40B4-BE49-F238E27FC236}">
                <a16:creationId xmlns:a16="http://schemas.microsoft.com/office/drawing/2014/main" xmlns="" id="{C293C1AB-8E07-4EEF-948A-92165F3525D6}"/>
              </a:ext>
            </a:extLst>
          </p:cNvPr>
          <p:cNvSpPr/>
          <p:nvPr/>
        </p:nvSpPr>
        <p:spPr>
          <a:xfrm>
            <a:off x="8859094" y="5195392"/>
            <a:ext cx="1440000" cy="423024"/>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¿Sucesión?</a:t>
            </a:r>
          </a:p>
        </p:txBody>
      </p:sp>
      <p:sp>
        <p:nvSpPr>
          <p:cNvPr id="60" name="Rechteck 59">
            <a:extLst>
              <a:ext uri="{FF2B5EF4-FFF2-40B4-BE49-F238E27FC236}">
                <a16:creationId xmlns:a16="http://schemas.microsoft.com/office/drawing/2014/main" xmlns="" id="{5DE63A61-3407-47E0-B112-C19CED3E5C4A}"/>
              </a:ext>
            </a:extLst>
          </p:cNvPr>
          <p:cNvSpPr/>
          <p:nvPr/>
        </p:nvSpPr>
        <p:spPr>
          <a:xfrm>
            <a:off x="3861650" y="4701566"/>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¿Declaración de intenciones?</a:t>
            </a:r>
          </a:p>
        </p:txBody>
      </p:sp>
      <p:sp>
        <p:nvSpPr>
          <p:cNvPr id="61" name="Rechteck 60">
            <a:extLst>
              <a:ext uri="{FF2B5EF4-FFF2-40B4-BE49-F238E27FC236}">
                <a16:creationId xmlns:a16="http://schemas.microsoft.com/office/drawing/2014/main" xmlns="" id="{08C58071-F41E-4274-ADA4-30C1B04E3276}"/>
              </a:ext>
            </a:extLst>
          </p:cNvPr>
          <p:cNvSpPr/>
          <p:nvPr/>
        </p:nvSpPr>
        <p:spPr>
          <a:xfrm>
            <a:off x="5513092" y="4723473"/>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¿Declaración de intenciones?</a:t>
            </a:r>
          </a:p>
        </p:txBody>
      </p:sp>
      <p:sp>
        <p:nvSpPr>
          <p:cNvPr id="62" name="Rechteck 61">
            <a:extLst>
              <a:ext uri="{FF2B5EF4-FFF2-40B4-BE49-F238E27FC236}">
                <a16:creationId xmlns:a16="http://schemas.microsoft.com/office/drawing/2014/main" xmlns="" id="{B602C836-178A-4101-BD66-13E5279B6792}"/>
              </a:ext>
            </a:extLst>
          </p:cNvPr>
          <p:cNvSpPr/>
          <p:nvPr/>
        </p:nvSpPr>
        <p:spPr>
          <a:xfrm>
            <a:off x="7202968" y="4732357"/>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¿Declaración de intenciones?</a:t>
            </a:r>
          </a:p>
        </p:txBody>
      </p:sp>
      <p:sp>
        <p:nvSpPr>
          <p:cNvPr id="63" name="Rechteck 62">
            <a:extLst>
              <a:ext uri="{FF2B5EF4-FFF2-40B4-BE49-F238E27FC236}">
                <a16:creationId xmlns:a16="http://schemas.microsoft.com/office/drawing/2014/main" xmlns="" id="{D6B34380-9259-4C66-AD63-9DA90486D28D}"/>
              </a:ext>
            </a:extLst>
          </p:cNvPr>
          <p:cNvSpPr/>
          <p:nvPr/>
        </p:nvSpPr>
        <p:spPr>
          <a:xfrm>
            <a:off x="8859095" y="4701566"/>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¿Declaración de intenciones?</a:t>
            </a:r>
          </a:p>
        </p:txBody>
      </p:sp>
      <p:sp>
        <p:nvSpPr>
          <p:cNvPr id="64" name="Rechteck 63">
            <a:extLst>
              <a:ext uri="{FF2B5EF4-FFF2-40B4-BE49-F238E27FC236}">
                <a16:creationId xmlns:a16="http://schemas.microsoft.com/office/drawing/2014/main" xmlns="" id="{912978A4-4B4D-4CE5-9D78-4D0D2C319D5E}"/>
              </a:ext>
            </a:extLst>
          </p:cNvPr>
          <p:cNvSpPr/>
          <p:nvPr/>
        </p:nvSpPr>
        <p:spPr>
          <a:xfrm>
            <a:off x="5513092" y="4250599"/>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¿Productos?</a:t>
            </a:r>
          </a:p>
        </p:txBody>
      </p:sp>
      <p:sp>
        <p:nvSpPr>
          <p:cNvPr id="65" name="Rechteck 64">
            <a:extLst>
              <a:ext uri="{FF2B5EF4-FFF2-40B4-BE49-F238E27FC236}">
                <a16:creationId xmlns:a16="http://schemas.microsoft.com/office/drawing/2014/main" xmlns="" id="{A495C01E-C125-4562-9B34-B798E79F9A1D}"/>
              </a:ext>
            </a:extLst>
          </p:cNvPr>
          <p:cNvSpPr/>
          <p:nvPr/>
        </p:nvSpPr>
        <p:spPr>
          <a:xfrm>
            <a:off x="7202968" y="4238724"/>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¿Productos?</a:t>
            </a:r>
          </a:p>
        </p:txBody>
      </p:sp>
      <p:sp>
        <p:nvSpPr>
          <p:cNvPr id="66" name="Rechteck 65">
            <a:extLst>
              <a:ext uri="{FF2B5EF4-FFF2-40B4-BE49-F238E27FC236}">
                <a16:creationId xmlns:a16="http://schemas.microsoft.com/office/drawing/2014/main" xmlns="" id="{86BC0171-2728-4485-95C6-9440FCE628CE}"/>
              </a:ext>
            </a:extLst>
          </p:cNvPr>
          <p:cNvSpPr/>
          <p:nvPr/>
        </p:nvSpPr>
        <p:spPr>
          <a:xfrm>
            <a:off x="8848433" y="4228787"/>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¿Productos?</a:t>
            </a:r>
          </a:p>
        </p:txBody>
      </p:sp>
      <p:sp>
        <p:nvSpPr>
          <p:cNvPr id="68" name="Rechteck 67">
            <a:extLst>
              <a:ext uri="{FF2B5EF4-FFF2-40B4-BE49-F238E27FC236}">
                <a16:creationId xmlns:a16="http://schemas.microsoft.com/office/drawing/2014/main" xmlns="" id="{8B102C56-873F-4381-A3BA-32D4BF8049C2}"/>
              </a:ext>
            </a:extLst>
          </p:cNvPr>
          <p:cNvSpPr/>
          <p:nvPr/>
        </p:nvSpPr>
        <p:spPr>
          <a:xfrm>
            <a:off x="7225676" y="3756130"/>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¿Equidad?</a:t>
            </a:r>
          </a:p>
        </p:txBody>
      </p:sp>
      <p:sp>
        <p:nvSpPr>
          <p:cNvPr id="69" name="Rechteck 68">
            <a:extLst>
              <a:ext uri="{FF2B5EF4-FFF2-40B4-BE49-F238E27FC236}">
                <a16:creationId xmlns:a16="http://schemas.microsoft.com/office/drawing/2014/main" xmlns="" id="{CA5A7443-712E-4C02-8343-3B16EDDA76DA}"/>
              </a:ext>
            </a:extLst>
          </p:cNvPr>
          <p:cNvSpPr/>
          <p:nvPr/>
        </p:nvSpPr>
        <p:spPr>
          <a:xfrm>
            <a:off x="8842723" y="3756130"/>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¿Equidad?</a:t>
            </a:r>
          </a:p>
        </p:txBody>
      </p:sp>
      <p:sp>
        <p:nvSpPr>
          <p:cNvPr id="70" name="Rechteck 69">
            <a:extLst>
              <a:ext uri="{FF2B5EF4-FFF2-40B4-BE49-F238E27FC236}">
                <a16:creationId xmlns:a16="http://schemas.microsoft.com/office/drawing/2014/main" xmlns="" id="{9ECDE31A-473E-4A97-80BA-E4B8D5E27A5C}"/>
              </a:ext>
            </a:extLst>
          </p:cNvPr>
          <p:cNvSpPr/>
          <p:nvPr/>
        </p:nvSpPr>
        <p:spPr>
          <a:xfrm>
            <a:off x="8842723" y="3282047"/>
            <a:ext cx="1440000" cy="424800"/>
          </a:xfrm>
          <a:prstGeom prst="rect">
            <a:avLst/>
          </a:prstGeom>
          <a:solidFill>
            <a:schemeClr val="bg1">
              <a:lumMod val="85000"/>
            </a:schemeClr>
          </a:solidFill>
        </p:spPr>
        <p:txBody>
          <a:bodyPr wrap="square" anchor="ctr">
            <a:noAutofit/>
          </a:bodyPr>
          <a:lstStyle/>
          <a:p>
            <a:pPr algn="ctr"/>
            <a:r>
              <a:rPr lang="en-GB" sz="1600" b="1" dirty="0">
                <a:ea typeface="Lato Light" panose="020F0502020204030203" pitchFamily="34" charset="0"/>
                <a:cs typeface="Mukta ExtraLight" panose="020B0000000000000000" pitchFamily="34" charset="77"/>
              </a:rPr>
              <a:t>¿Fondos líquidos?</a:t>
            </a:r>
          </a:p>
        </p:txBody>
      </p:sp>
      <p:sp>
        <p:nvSpPr>
          <p:cNvPr id="3" name="Gleichschenkliges Dreieck 2">
            <a:extLst>
              <a:ext uri="{FF2B5EF4-FFF2-40B4-BE49-F238E27FC236}">
                <a16:creationId xmlns:a16="http://schemas.microsoft.com/office/drawing/2014/main" xmlns="" id="{7BD636E2-12BF-4412-A215-B102CF64CDEE}"/>
              </a:ext>
            </a:extLst>
          </p:cNvPr>
          <p:cNvSpPr/>
          <p:nvPr/>
        </p:nvSpPr>
        <p:spPr>
          <a:xfrm rot="16200000">
            <a:off x="6160744" y="-909737"/>
            <a:ext cx="1044177" cy="7189762"/>
          </a:xfrm>
          <a:prstGeom prst="triangle">
            <a:avLst/>
          </a:prstGeom>
          <a:solidFill>
            <a:srgbClr val="E5329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a:t>Presión para reaccionar </a:t>
            </a:r>
            <a:endParaRPr lang="en-GB" dirty="0"/>
          </a:p>
        </p:txBody>
      </p:sp>
      <p:sp>
        <p:nvSpPr>
          <p:cNvPr id="35" name="Chevron 1">
            <a:extLst>
              <a:ext uri="{FF2B5EF4-FFF2-40B4-BE49-F238E27FC236}">
                <a16:creationId xmlns:a16="http://schemas.microsoft.com/office/drawing/2014/main" xmlns="" id="{4EE6B958-0808-1647-9BB3-6E8EF749B02C}"/>
              </a:ext>
            </a:extLst>
          </p:cNvPr>
          <p:cNvSpPr/>
          <p:nvPr/>
        </p:nvSpPr>
        <p:spPr>
          <a:xfrm>
            <a:off x="2237920" y="5661253"/>
            <a:ext cx="1512000" cy="532536"/>
          </a:xfrm>
          <a:prstGeom prst="chevron">
            <a:avLst>
              <a:gd name="adj" fmla="val 21186"/>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39" name="Chevron 2">
            <a:extLst>
              <a:ext uri="{FF2B5EF4-FFF2-40B4-BE49-F238E27FC236}">
                <a16:creationId xmlns:a16="http://schemas.microsoft.com/office/drawing/2014/main" xmlns="" id="{B742C3EF-1EC1-964A-B155-7EF75A9C49FF}"/>
              </a:ext>
            </a:extLst>
          </p:cNvPr>
          <p:cNvSpPr/>
          <p:nvPr/>
        </p:nvSpPr>
        <p:spPr>
          <a:xfrm>
            <a:off x="3861650" y="5673128"/>
            <a:ext cx="1512000" cy="532536"/>
          </a:xfrm>
          <a:prstGeom prst="chevron">
            <a:avLst>
              <a:gd name="adj" fmla="val 211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40" name="Chevron 3">
            <a:extLst>
              <a:ext uri="{FF2B5EF4-FFF2-40B4-BE49-F238E27FC236}">
                <a16:creationId xmlns:a16="http://schemas.microsoft.com/office/drawing/2014/main" xmlns="" id="{A1F2FE00-EE0C-4C4A-B4D2-71742367AD96}"/>
              </a:ext>
            </a:extLst>
          </p:cNvPr>
          <p:cNvSpPr/>
          <p:nvPr/>
        </p:nvSpPr>
        <p:spPr>
          <a:xfrm>
            <a:off x="5521009" y="5661253"/>
            <a:ext cx="1512000" cy="532536"/>
          </a:xfrm>
          <a:prstGeom prst="chevron">
            <a:avLst>
              <a:gd name="adj" fmla="val 2118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41" name="Chevron 4">
            <a:extLst>
              <a:ext uri="{FF2B5EF4-FFF2-40B4-BE49-F238E27FC236}">
                <a16:creationId xmlns:a16="http://schemas.microsoft.com/office/drawing/2014/main" xmlns="" id="{D24EF5F3-FFE6-4548-9144-445420BF42F1}"/>
              </a:ext>
            </a:extLst>
          </p:cNvPr>
          <p:cNvSpPr/>
          <p:nvPr/>
        </p:nvSpPr>
        <p:spPr>
          <a:xfrm>
            <a:off x="7180366" y="5661253"/>
            <a:ext cx="1512000" cy="532536"/>
          </a:xfrm>
          <a:prstGeom prst="chevron">
            <a:avLst>
              <a:gd name="adj" fmla="val 2118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42" name="Chevron 5">
            <a:extLst>
              <a:ext uri="{FF2B5EF4-FFF2-40B4-BE49-F238E27FC236}">
                <a16:creationId xmlns:a16="http://schemas.microsoft.com/office/drawing/2014/main" xmlns="" id="{ED09862A-FC47-1240-B9A5-3072C16AE6BD}"/>
              </a:ext>
            </a:extLst>
          </p:cNvPr>
          <p:cNvSpPr/>
          <p:nvPr/>
        </p:nvSpPr>
        <p:spPr>
          <a:xfrm>
            <a:off x="8851596" y="5661253"/>
            <a:ext cx="1512000" cy="532536"/>
          </a:xfrm>
          <a:prstGeom prst="chevron">
            <a:avLst>
              <a:gd name="adj" fmla="val 21186"/>
            </a:avLst>
          </a:prstGeom>
          <a:solidFill>
            <a:srgbClr val="F58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43" name="TextBox 14">
            <a:extLst>
              <a:ext uri="{FF2B5EF4-FFF2-40B4-BE49-F238E27FC236}">
                <a16:creationId xmlns:a16="http://schemas.microsoft.com/office/drawing/2014/main" xmlns="" id="{34E48C6D-98FF-514C-9805-7DB80DB22937}"/>
              </a:ext>
            </a:extLst>
          </p:cNvPr>
          <p:cNvSpPr txBox="1"/>
          <p:nvPr/>
        </p:nvSpPr>
        <p:spPr>
          <a:xfrm>
            <a:off x="2331952" y="5630292"/>
            <a:ext cx="151200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Partes interesadas</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Crisis</a:t>
            </a:r>
          </a:p>
        </p:txBody>
      </p:sp>
      <p:sp>
        <p:nvSpPr>
          <p:cNvPr id="44" name="TextBox 15">
            <a:extLst>
              <a:ext uri="{FF2B5EF4-FFF2-40B4-BE49-F238E27FC236}">
                <a16:creationId xmlns:a16="http://schemas.microsoft.com/office/drawing/2014/main" xmlns="" id="{B5F297B8-E23E-AA4B-B935-6A5C9E963065}"/>
              </a:ext>
            </a:extLst>
          </p:cNvPr>
          <p:cNvSpPr txBox="1"/>
          <p:nvPr/>
        </p:nvSpPr>
        <p:spPr>
          <a:xfrm>
            <a:off x="3958874" y="5753403"/>
            <a:ext cx="1512000"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Estrategia de crisis</a:t>
            </a:r>
          </a:p>
        </p:txBody>
      </p:sp>
      <p:sp>
        <p:nvSpPr>
          <p:cNvPr id="45" name="TextBox 16">
            <a:extLst>
              <a:ext uri="{FF2B5EF4-FFF2-40B4-BE49-F238E27FC236}">
                <a16:creationId xmlns:a16="http://schemas.microsoft.com/office/drawing/2014/main" xmlns="" id="{74F14008-CE31-134F-A4A2-4E1FAB142E46}"/>
              </a:ext>
            </a:extLst>
          </p:cNvPr>
          <p:cNvSpPr txBox="1"/>
          <p:nvPr/>
        </p:nvSpPr>
        <p:spPr>
          <a:xfrm>
            <a:off x="5565481" y="5657088"/>
            <a:ext cx="151200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Producto / Crisis de ventas</a:t>
            </a:r>
          </a:p>
        </p:txBody>
      </p:sp>
      <p:sp>
        <p:nvSpPr>
          <p:cNvPr id="47" name="TextBox 17">
            <a:extLst>
              <a:ext uri="{FF2B5EF4-FFF2-40B4-BE49-F238E27FC236}">
                <a16:creationId xmlns:a16="http://schemas.microsoft.com/office/drawing/2014/main" xmlns="" id="{324A5576-C1F5-1141-B8AC-68B278D8A3D6}"/>
              </a:ext>
            </a:extLst>
          </p:cNvPr>
          <p:cNvSpPr txBox="1"/>
          <p:nvPr/>
        </p:nvSpPr>
        <p:spPr>
          <a:xfrm>
            <a:off x="7202968" y="5630292"/>
            <a:ext cx="151200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ingresos</a:t>
            </a:r>
          </a:p>
        </p:txBody>
      </p:sp>
      <p:sp>
        <p:nvSpPr>
          <p:cNvPr id="48" name="TextBox 18">
            <a:extLst>
              <a:ext uri="{FF2B5EF4-FFF2-40B4-BE49-F238E27FC236}">
                <a16:creationId xmlns:a16="http://schemas.microsoft.com/office/drawing/2014/main" xmlns="" id="{E48D67F7-CB5F-4342-8627-2678DF416D7B}"/>
              </a:ext>
            </a:extLst>
          </p:cNvPr>
          <p:cNvSpPr txBox="1"/>
          <p:nvPr/>
        </p:nvSpPr>
        <p:spPr>
          <a:xfrm>
            <a:off x="8851596" y="5647002"/>
            <a:ext cx="1512000"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Crisis de liquidez</a:t>
            </a:r>
          </a:p>
        </p:txBody>
      </p:sp>
      <p:sp>
        <p:nvSpPr>
          <p:cNvPr id="49" name="Chevron 5">
            <a:extLst>
              <a:ext uri="{FF2B5EF4-FFF2-40B4-BE49-F238E27FC236}">
                <a16:creationId xmlns:a16="http://schemas.microsoft.com/office/drawing/2014/main" xmlns="" id="{F8460953-594E-3543-B87E-2FD4B1F0CAB1}"/>
              </a:ext>
            </a:extLst>
          </p:cNvPr>
          <p:cNvSpPr/>
          <p:nvPr/>
        </p:nvSpPr>
        <p:spPr>
          <a:xfrm>
            <a:off x="10475329" y="5663121"/>
            <a:ext cx="1512000" cy="532536"/>
          </a:xfrm>
          <a:prstGeom prst="chevron">
            <a:avLst>
              <a:gd name="adj" fmla="val 21186"/>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0" name="TextBox 18">
            <a:extLst>
              <a:ext uri="{FF2B5EF4-FFF2-40B4-BE49-F238E27FC236}">
                <a16:creationId xmlns:a16="http://schemas.microsoft.com/office/drawing/2014/main" xmlns="" id="{9AC2DD30-46FA-5140-B3AE-B5BF4F42632B}"/>
              </a:ext>
            </a:extLst>
          </p:cNvPr>
          <p:cNvSpPr txBox="1"/>
          <p:nvPr/>
        </p:nvSpPr>
        <p:spPr>
          <a:xfrm>
            <a:off x="10605088" y="5753402"/>
            <a:ext cx="1512000"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Insolvencia</a:t>
            </a:r>
          </a:p>
        </p:txBody>
      </p:sp>
    </p:spTree>
    <p:extLst>
      <p:ext uri="{BB962C8B-B14F-4D97-AF65-F5344CB8AC3E}">
        <p14:creationId xmlns:p14="http://schemas.microsoft.com/office/powerpoint/2010/main" val="324974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7418B8E-A75B-4C4A-9ED7-AA7DC441C474}"/>
              </a:ext>
            </a:extLst>
          </p:cNvPr>
          <p:cNvSpPr>
            <a:spLocks noGrp="1"/>
          </p:cNvSpPr>
          <p:nvPr>
            <p:ph type="body" sz="quarter" idx="11"/>
          </p:nvPr>
        </p:nvSpPr>
        <p:spPr>
          <a:xfrm>
            <a:off x="1123407" y="2973398"/>
            <a:ext cx="10291154" cy="1582271"/>
          </a:xfrm>
        </p:spPr>
        <p:txBody>
          <a:bodyPr/>
          <a:lstStyle/>
          <a:p>
            <a:r>
              <a:rPr lang="en-GB" sz="4800" dirty="0">
                <a:solidFill>
                  <a:schemeClr val="bg1"/>
                </a:solidFill>
                <a:latin typeface="+mj-lt"/>
                <a:ea typeface="Open Sans Light" panose="020B0306030504020204" pitchFamily="34" charset="0"/>
                <a:cs typeface="Open Sans Light" panose="020B0306030504020204" pitchFamily="34" charset="0"/>
              </a:rPr>
              <a:t>Comprender las causas de las crisis en toda la cadena de valor empresarial</a:t>
            </a:r>
          </a:p>
          <a:p>
            <a:endParaRPr lang="en-GB" sz="4800" dirty="0">
              <a:solidFill>
                <a:schemeClr val="bg1"/>
              </a:solidFill>
              <a:latin typeface="+mj-lt"/>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GB" sz="2800" dirty="0">
              <a:solidFill>
                <a:schemeClr val="bg1"/>
              </a:solidFill>
            </a:endParaRPr>
          </a:p>
        </p:txBody>
      </p:sp>
    </p:spTree>
    <p:extLst>
      <p:ext uri="{BB962C8B-B14F-4D97-AF65-F5344CB8AC3E}">
        <p14:creationId xmlns:p14="http://schemas.microsoft.com/office/powerpoint/2010/main" val="1990594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68B5DD8-D293-3C49-9045-546E836A25BC}"/>
              </a:ext>
            </a:extLst>
          </p:cNvPr>
          <p:cNvSpPr/>
          <p:nvPr/>
        </p:nvSpPr>
        <p:spPr>
          <a:xfrm>
            <a:off x="4891693" y="3959232"/>
            <a:ext cx="5515268" cy="42713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Rectangle 5">
            <a:extLst>
              <a:ext uri="{FF2B5EF4-FFF2-40B4-BE49-F238E27FC236}">
                <a16:creationId xmlns:a16="http://schemas.microsoft.com/office/drawing/2014/main" xmlns="" id="{C2A1629A-B9C8-F345-9A05-CCA00FE9520A}"/>
              </a:ext>
            </a:extLst>
          </p:cNvPr>
          <p:cNvSpPr/>
          <p:nvPr/>
        </p:nvSpPr>
        <p:spPr>
          <a:xfrm>
            <a:off x="4891693" y="5284664"/>
            <a:ext cx="5515268" cy="42713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Rectangle 6">
            <a:extLst>
              <a:ext uri="{FF2B5EF4-FFF2-40B4-BE49-F238E27FC236}">
                <a16:creationId xmlns:a16="http://schemas.microsoft.com/office/drawing/2014/main" xmlns="" id="{CFA03B77-B87E-0547-863D-083B13CE3462}"/>
              </a:ext>
            </a:extLst>
          </p:cNvPr>
          <p:cNvSpPr/>
          <p:nvPr/>
        </p:nvSpPr>
        <p:spPr>
          <a:xfrm>
            <a:off x="4891693" y="4842853"/>
            <a:ext cx="5515268" cy="42713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Rectangle 7">
            <a:extLst>
              <a:ext uri="{FF2B5EF4-FFF2-40B4-BE49-F238E27FC236}">
                <a16:creationId xmlns:a16="http://schemas.microsoft.com/office/drawing/2014/main" xmlns="" id="{47963D86-0F95-4B49-AE36-19E9813C2B0A}"/>
              </a:ext>
            </a:extLst>
          </p:cNvPr>
          <p:cNvSpPr/>
          <p:nvPr/>
        </p:nvSpPr>
        <p:spPr>
          <a:xfrm>
            <a:off x="4891693" y="4401042"/>
            <a:ext cx="5515268" cy="42713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402048" y="3248536"/>
            <a:ext cx="3506293" cy="1443985"/>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10" name="Rectangle 9">
            <a:extLst>
              <a:ext uri="{FF2B5EF4-FFF2-40B4-BE49-F238E27FC236}">
                <a16:creationId xmlns:a16="http://schemas.microsoft.com/office/drawing/2014/main" xmlns="" id="{AE0281BD-F195-B248-842C-5A4E5F7F3258}"/>
              </a:ext>
            </a:extLst>
          </p:cNvPr>
          <p:cNvSpPr/>
          <p:nvPr/>
        </p:nvSpPr>
        <p:spPr>
          <a:xfrm>
            <a:off x="4891694" y="2204661"/>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94852" y="2204661"/>
            <a:ext cx="1090706" cy="17398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98012" y="2204661"/>
            <a:ext cx="1090706" cy="173989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205782" y="2204661"/>
            <a:ext cx="1090706" cy="173989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14707" y="2205503"/>
            <a:ext cx="1090706" cy="1739893"/>
          </a:xfrm>
          <a:prstGeom prst="rect">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96799" y="4006942"/>
            <a:ext cx="2105064" cy="338554"/>
          </a:xfrm>
          <a:prstGeom prst="rect">
            <a:avLst/>
          </a:prstGeom>
          <a:noFill/>
        </p:spPr>
        <p:txBody>
          <a:bodyPr wrap="none" rtlCol="0" anchor="ctr">
            <a:spAutoFit/>
          </a:bodyPr>
          <a:lstStyle/>
          <a:p>
            <a:pPr algn="ctr"/>
            <a:r>
              <a:rPr lang="en-GB" sz="1600" b="1" dirty="0">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95954"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330986" y="4888472"/>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906367"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615888" y="3775278"/>
            <a:ext cx="80919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VALORES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707786"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12"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25335"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19680"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85183" y="3047727"/>
            <a:ext cx="1120593" cy="584775"/>
          </a:xfrm>
          <a:prstGeom prst="rect">
            <a:avLst/>
          </a:prstGeom>
          <a:noFill/>
        </p:spPr>
        <p:txBody>
          <a:bodyPr wrap="square" rtlCol="0" anchor="t">
            <a:spAutoFit/>
          </a:bodyPr>
          <a:lstStyle/>
          <a:p>
            <a:pPr algn="ctr"/>
            <a:r>
              <a:rPr lang="en-GB" sz="1600" b="1" dirty="0">
                <a:solidFill>
                  <a:schemeClr val="bg1"/>
                </a:solidFill>
                <a:latin typeface="+mj-lt"/>
                <a:cs typeface="Poppins" pitchFamily="2" charset="77"/>
              </a:rPr>
              <a:t>LOGÍSTICA DE </a:t>
            </a:r>
            <a:r>
              <a:rPr lang="en-GB" sz="1500" b="1" dirty="0">
                <a:solidFill>
                  <a:schemeClr val="bg1"/>
                </a:solidFill>
                <a:latin typeface="+mj-lt"/>
                <a:cs typeface="Poppins" pitchFamily="2" charset="77"/>
              </a:rPr>
              <a:t>SALIDA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52001"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30198"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303564"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99973"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42888"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505839"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602482"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91694"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87154"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047703" y="245073"/>
            <a:ext cx="10948798" cy="1146113"/>
          </a:xfrm>
        </p:spPr>
        <p:txBody>
          <a:bodyPr>
            <a:normAutofit lnSpcReduction="10000"/>
          </a:bodyPr>
          <a:lstStyle/>
          <a:p>
            <a:r>
              <a:rPr lang="en-GB" b="1" dirty="0"/>
              <a:t>Identificación de las causas de la crisis: en todos los elementos de la </a:t>
            </a:r>
          </a:p>
          <a:p>
            <a:r>
              <a:rPr lang="en-GB" b="1" dirty="0"/>
              <a:t> Cadena de valor</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27554" y="2030386"/>
            <a:ext cx="4489068" cy="527918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rgbClr val="245473"/>
                </a:solidFill>
                <a:latin typeface="+mj-lt"/>
                <a:ea typeface="Open Sans Light" panose="020B0306030504020204" pitchFamily="34" charset="0"/>
                <a:cs typeface="Open Sans Light" panose="020B0306030504020204" pitchFamily="34" charset="0"/>
              </a:rPr>
              <a:t>Las causas de las crisis empresariales también pueden encontrarse en todas las divisiones de la cadena de valor de la empresa   . </a:t>
            </a:r>
            <a:r>
              <a:rPr lang="en-GB" sz="2000" dirty="0">
                <a:solidFill>
                  <a:srgbClr val="245473"/>
                </a:solidFill>
                <a:latin typeface="+mj-lt"/>
                <a:ea typeface="Open Sans Light" panose="020B0306030504020204" pitchFamily="34" charset="0"/>
                <a:cs typeface="Open Sans Light" panose="020B0306030504020204" pitchFamily="34" charset="0"/>
              </a:rPr>
              <a:t>La cadena de valor representa las etapas de producción como una secuencia ordenada de actividades. Estas actividades crean valor, consumen recursos y están vinculadas entre sí en procesos. El concepto fue publicado por primera vez en 1985 por </a:t>
            </a:r>
            <a:r>
              <a:rPr lang="en-GB" sz="2000" b="1" dirty="0">
                <a:solidFill>
                  <a:srgbClr val="0563C1"/>
                </a:solidFill>
                <a:latin typeface="+mj-lt"/>
                <a:ea typeface="Open Sans Light" panose="020B0306030504020204" pitchFamily="34" charset="0"/>
                <a:cs typeface="Open Sans Light" panose="020B0306030504020204" pitchFamily="34" charset="0"/>
                <a:hlinkClick r:id="rId3">
                  <a:extLst>
                    <a:ext uri="{A12FA001-AC4F-418D-AE19-62706E023703}">
                      <ahyp:hlinkClr xmlns:ahyp="http://schemas.microsoft.com/office/drawing/2018/hyperlinkcolor" xmlns="" val="tx"/>
                    </a:ext>
                  </a:extLst>
                </a:hlinkClick>
              </a:rPr>
              <a:t>Michael E. Porter </a:t>
            </a:r>
            <a:r>
              <a:rPr lang="en-GB" sz="2000" dirty="0">
                <a:solidFill>
                  <a:srgbClr val="245473"/>
                </a:solidFill>
                <a:latin typeface="+mj-lt"/>
                <a:ea typeface="Open Sans Light" panose="020B0306030504020204" pitchFamily="34" charset="0"/>
                <a:cs typeface="Open Sans Light" panose="020B0306030504020204" pitchFamily="34" charset="0"/>
                <a:hlinkClick r:id="rId3">
                  <a:extLst>
                    <a:ext uri="{A12FA001-AC4F-418D-AE19-62706E023703}">
                      <ahyp:hlinkClr xmlns:ahyp="http://schemas.microsoft.com/office/drawing/2018/hyperlinkcolor" xmlns="" val="tx"/>
                    </a:ext>
                  </a:extLst>
                </a:hlinkClick>
              </a:rPr>
              <a:t>en su libro Competitive Advantage</a:t>
            </a:r>
            <a:r>
              <a:rPr lang="en-GB" sz="2000" dirty="0">
                <a:solidFill>
                  <a:srgbClr val="245473"/>
                </a:solidFill>
                <a:latin typeface="+mj-lt"/>
                <a:ea typeface="Open Sans Light" panose="020B0306030504020204" pitchFamily="34" charset="0"/>
                <a:cs typeface="Open Sans Light" panose="020B0306030504020204" pitchFamily="34" charset="0"/>
              </a:rPr>
              <a:t>:</a:t>
            </a:r>
          </a:p>
          <a:p>
            <a:pPr>
              <a:lnSpc>
                <a:spcPct val="100000"/>
              </a:lnSpc>
            </a:pPr>
            <a:r>
              <a:rPr lang="en-GB" i="1" dirty="0">
                <a:solidFill>
                  <a:srgbClr val="245473"/>
                </a:solidFill>
                <a:latin typeface="+mj-lt"/>
                <a:ea typeface="Open Sans Light" panose="020B0306030504020204" pitchFamily="34" charset="0"/>
                <a:cs typeface="Open Sans Light" panose="020B0306030504020204" pitchFamily="34" charset="0"/>
              </a:rPr>
              <a:t>"</a:t>
            </a:r>
            <a:r>
              <a:rPr lang="en-GB" sz="1800" i="1" dirty="0">
                <a:solidFill>
                  <a:srgbClr val="245473"/>
                </a:solidFill>
                <a:latin typeface="+mj-lt"/>
                <a:ea typeface="Open Sans Light" panose="020B0306030504020204" pitchFamily="34" charset="0"/>
                <a:cs typeface="Open Sans Light" panose="020B0306030504020204" pitchFamily="34" charset="0"/>
              </a:rPr>
              <a:t>Toda empresa es un conjunto de actividades a través de las cuales se diseña, se fabrica, se distribuye, se entrega y se apoya su producto. Todas estas actividades pueden representarse en una cadena de valor".</a:t>
            </a:r>
            <a:endParaRPr lang="en-GB" i="1"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pPr>
            <a:endParaRPr lang="en-GB" sz="1800" b="1" dirty="0">
              <a:solidFill>
                <a:srgbClr val="EC2179"/>
              </a:solidFill>
              <a:latin typeface="+mj-lt"/>
              <a:ea typeface="Open Sans Light" panose="020B0306030504020204" pitchFamily="34" charset="0"/>
              <a:cs typeface="Open Sans Light" panose="020B0306030504020204" pitchFamily="34" charset="0"/>
            </a:endParaRPr>
          </a:p>
          <a:p>
            <a:pPr algn="l">
              <a:lnSpc>
                <a:spcPts val="1500"/>
              </a:lnSpc>
            </a:pPr>
            <a:endParaRPr lang="en-GB" sz="1400" i="1" dirty="0">
              <a:solidFill>
                <a:schemeClr val="tx1"/>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63698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CBB0A1E-1F6C-4133-8276-5DD74A2BEA2B}"/>
              </a:ext>
            </a:extLst>
          </p:cNvPr>
          <p:cNvSpPr>
            <a:spLocks noGrp="1"/>
          </p:cNvSpPr>
          <p:nvPr>
            <p:ph type="body" sz="quarter" idx="13"/>
          </p:nvPr>
        </p:nvSpPr>
        <p:spPr>
          <a:xfrm>
            <a:off x="1186544" y="873303"/>
            <a:ext cx="10382528" cy="697353"/>
          </a:xfrm>
        </p:spPr>
        <p:txBody>
          <a:bodyPr/>
          <a:lstStyle/>
          <a:p>
            <a:r>
              <a:rPr lang="en-IE" dirty="0"/>
              <a:t>VISIÓN GENERAL </a:t>
            </a:r>
          </a:p>
        </p:txBody>
      </p:sp>
      <p:sp>
        <p:nvSpPr>
          <p:cNvPr id="3" name="Text Placeholder 2">
            <a:extLst>
              <a:ext uri="{FF2B5EF4-FFF2-40B4-BE49-F238E27FC236}">
                <a16:creationId xmlns:a16="http://schemas.microsoft.com/office/drawing/2014/main" xmlns="" id="{EB724A85-9ADB-4DA9-B6A5-F8F698544447}"/>
              </a:ext>
            </a:extLst>
          </p:cNvPr>
          <p:cNvSpPr>
            <a:spLocks noGrp="1"/>
          </p:cNvSpPr>
          <p:nvPr>
            <p:ph type="body" sz="quarter" idx="14"/>
          </p:nvPr>
        </p:nvSpPr>
        <p:spPr>
          <a:xfrm>
            <a:off x="4147457" y="2000488"/>
            <a:ext cx="7728857" cy="3975101"/>
          </a:xfrm>
        </p:spPr>
        <p:txBody>
          <a:bodyPr/>
          <a:lstStyle/>
          <a:p>
            <a:r>
              <a:rPr lang="en-IE" sz="2400" dirty="0">
                <a:latin typeface="+mj-lt"/>
              </a:rPr>
              <a:t>No se puede negar que el tamaño importa, las </a:t>
            </a:r>
            <a:r>
              <a:rPr lang="en-GB" sz="2400" dirty="0">
                <a:latin typeface="+mj-lt"/>
              </a:rPr>
              <a:t>pequeñas y medianas empresas (PYMES) están estadísticamente más expuestas a las crisis empresariales que las grandes empresas, y nosotros examinamos estadísticas reveladoras de toda Europa.</a:t>
            </a:r>
          </a:p>
          <a:p>
            <a:r>
              <a:rPr lang="en-GB" sz="2400" b="1" dirty="0">
                <a:latin typeface="+mj-lt"/>
                <a:ea typeface="Open Sans Light" panose="020B0306030504020204" pitchFamily="34" charset="0"/>
                <a:cs typeface="Open Sans Light" panose="020B0306030504020204" pitchFamily="34" charset="0"/>
              </a:rPr>
              <a:t>A lo largo de </a:t>
            </a:r>
            <a:r>
              <a:rPr lang="en-GB" b="1" dirty="0">
                <a:latin typeface="+mj-lt"/>
                <a:ea typeface="Open Sans Light" panose="020B0306030504020204" pitchFamily="34" charset="0"/>
                <a:cs typeface="Open Sans Light" panose="020B0306030504020204" pitchFamily="34" charset="0"/>
              </a:rPr>
              <a:t>nuestro programa SMART UP, </a:t>
            </a:r>
            <a:r>
              <a:rPr lang="en-GB" sz="2400" b="1" dirty="0">
                <a:latin typeface="+mj-lt"/>
                <a:ea typeface="Open Sans Light" panose="020B0306030504020204" pitchFamily="34" charset="0"/>
                <a:cs typeface="Open Sans Light" panose="020B0306030504020204" pitchFamily="34" charset="0"/>
              </a:rPr>
              <a:t>aprenderá que las crisis rara vez (nunca) llegan de la noche a la mañana y que a menudo hay fases engañosas de relajación que hacen creer a la dirección que la crisis se ha superado, ¡cuando no es así! Cuanto más avanzada esté la crisis, más difícil y costosa será su resolución.</a:t>
            </a:r>
          </a:p>
          <a:p>
            <a:pPr algn="ctr"/>
            <a:r>
              <a:rPr lang="en-GB" b="1" i="0" dirty="0">
                <a:solidFill>
                  <a:srgbClr val="E64D92"/>
                </a:solidFill>
                <a:effectLst/>
                <a:latin typeface="+mj-lt"/>
              </a:rPr>
              <a:t>"Perder la cabeza en una crisis es una buena manera de convertirse en la crisis". C.J. </a:t>
            </a:r>
            <a:r>
              <a:rPr lang="en-GB" b="1" i="0" dirty="0" err="1">
                <a:solidFill>
                  <a:srgbClr val="E64D92"/>
                </a:solidFill>
                <a:effectLst/>
                <a:latin typeface="+mj-lt"/>
              </a:rPr>
              <a:t>Redwin</a:t>
            </a:r>
            <a:endParaRPr lang="en-GB" b="1" i="0" dirty="0">
              <a:solidFill>
                <a:srgbClr val="E64D92"/>
              </a:solidFill>
              <a:effectLst/>
              <a:latin typeface="+mj-lt"/>
            </a:endParaRPr>
          </a:p>
          <a:p>
            <a:pPr algn="l"/>
            <a:endParaRPr lang="en-GB" b="0" i="0" dirty="0">
              <a:solidFill>
                <a:srgbClr val="164352"/>
              </a:solidFill>
              <a:effectLst/>
              <a:latin typeface="Untitledsansweb"/>
            </a:endParaRPr>
          </a:p>
          <a:p>
            <a:endParaRPr lang="en-GB" sz="2400" dirty="0">
              <a:solidFill>
                <a:schemeClr val="tx1"/>
              </a:solidFill>
            </a:endParaRPr>
          </a:p>
          <a:p>
            <a:endParaRPr lang="en-IE" dirty="0"/>
          </a:p>
        </p:txBody>
      </p:sp>
      <p:pic>
        <p:nvPicPr>
          <p:cNvPr id="5" name="Picture 4" descr="A white t-shirt with a graphic design on it&#10;&#10;Description automatically generated with medium confidence">
            <a:extLst>
              <a:ext uri="{FF2B5EF4-FFF2-40B4-BE49-F238E27FC236}">
                <a16:creationId xmlns:a16="http://schemas.microsoft.com/office/drawing/2014/main" xmlns="" id="{0D3CAAB7-94F2-444E-A92E-9E37426EEB9A}"/>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103414" y="2175366"/>
            <a:ext cx="4250871" cy="3859061"/>
          </a:xfrm>
          <a:prstGeom prst="rect">
            <a:avLst/>
          </a:prstGeom>
        </p:spPr>
      </p:pic>
    </p:spTree>
    <p:extLst>
      <p:ext uri="{BB962C8B-B14F-4D97-AF65-F5344CB8AC3E}">
        <p14:creationId xmlns:p14="http://schemas.microsoft.com/office/powerpoint/2010/main" val="1294426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68B5DD8-D293-3C49-9045-546E836A25BC}"/>
              </a:ext>
            </a:extLst>
          </p:cNvPr>
          <p:cNvSpPr/>
          <p:nvPr/>
        </p:nvSpPr>
        <p:spPr>
          <a:xfrm>
            <a:off x="4879810" y="3959232"/>
            <a:ext cx="5515268" cy="427132"/>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Rectangle 5">
            <a:extLst>
              <a:ext uri="{FF2B5EF4-FFF2-40B4-BE49-F238E27FC236}">
                <a16:creationId xmlns:a16="http://schemas.microsoft.com/office/drawing/2014/main" xmlns="" id="{C2A1629A-B9C8-F345-9A05-CCA00FE9520A}"/>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Rectangle 6">
            <a:extLst>
              <a:ext uri="{FF2B5EF4-FFF2-40B4-BE49-F238E27FC236}">
                <a16:creationId xmlns:a16="http://schemas.microsoft.com/office/drawing/2014/main" xmlns="" id="{CFA03B77-B87E-0547-863D-083B13CE3462}"/>
              </a:ext>
            </a:extLst>
          </p:cNvPr>
          <p:cNvSpPr/>
          <p:nvPr/>
        </p:nvSpPr>
        <p:spPr>
          <a:xfrm>
            <a:off x="4879810" y="4842853"/>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Rectangle 7">
            <a:extLst>
              <a:ext uri="{FF2B5EF4-FFF2-40B4-BE49-F238E27FC236}">
                <a16:creationId xmlns:a16="http://schemas.microsoft.com/office/drawing/2014/main" xmlns="" id="{47963D86-0F95-4B49-AE36-19E9813C2B0A}"/>
              </a:ext>
            </a:extLst>
          </p:cNvPr>
          <p:cNvSpPr/>
          <p:nvPr/>
        </p:nvSpPr>
        <p:spPr>
          <a:xfrm>
            <a:off x="4879810"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8287" y="3236661"/>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10" name="Rectangle 9">
            <a:extLst>
              <a:ext uri="{FF2B5EF4-FFF2-40B4-BE49-F238E27FC236}">
                <a16:creationId xmlns:a16="http://schemas.microsoft.com/office/drawing/2014/main" xmlns="" id="{AE0281BD-F195-B248-842C-5A4E5F7F3258}"/>
              </a:ext>
            </a:extLst>
          </p:cNvPr>
          <p:cNvSpPr/>
          <p:nvPr/>
        </p:nvSpPr>
        <p:spPr>
          <a:xfrm>
            <a:off x="4879810" y="2204661"/>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82967" y="2204661"/>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84914" y="4006942"/>
            <a:ext cx="210506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319103" y="4888472"/>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595999" y="175950"/>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537717" y="794819"/>
            <a:ext cx="9778825"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empresarial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152049" y="3170961"/>
            <a:ext cx="3927336" cy="2056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400" dirty="0">
                <a:solidFill>
                  <a:srgbClr val="245473"/>
                </a:solidFill>
              </a:rPr>
              <a:t>Financiación desequilibrada</a:t>
            </a:r>
          </a:p>
          <a:p>
            <a:pPr marL="285750" indent="-285750">
              <a:spcBef>
                <a:spcPts val="600"/>
              </a:spcBef>
              <a:buFont typeface="Arial" panose="020B0604020202020204" pitchFamily="34" charset="0"/>
              <a:buChar char="•"/>
            </a:pPr>
            <a:r>
              <a:rPr lang="en-GB" sz="2400" dirty="0">
                <a:solidFill>
                  <a:srgbClr val="245473"/>
                </a:solidFill>
              </a:rPr>
              <a:t>Desacuerdo en el liderazgo</a:t>
            </a:r>
          </a:p>
          <a:p>
            <a:pPr marL="285750" indent="-285750">
              <a:spcBef>
                <a:spcPts val="600"/>
              </a:spcBef>
              <a:buFont typeface="Arial" panose="020B0604020202020204" pitchFamily="34" charset="0"/>
              <a:buChar char="•"/>
            </a:pPr>
            <a:r>
              <a:rPr lang="en-GB" sz="2400" dirty="0">
                <a:solidFill>
                  <a:srgbClr val="245473"/>
                </a:solidFill>
              </a:rPr>
              <a:t>Control insuficiente</a:t>
            </a:r>
          </a:p>
          <a:p>
            <a:pPr marL="285750" indent="-285750">
              <a:spcBef>
                <a:spcPts val="600"/>
              </a:spcBef>
              <a:buFont typeface="Arial" panose="020B0604020202020204" pitchFamily="34" charset="0"/>
              <a:buChar char="•"/>
            </a:pPr>
            <a:r>
              <a:rPr lang="en-GB" sz="2400" dirty="0">
                <a:solidFill>
                  <a:srgbClr val="245473"/>
                </a:solidFill>
              </a:rPr>
              <a:t>Deficiencias organizativas</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252282" y="2262614"/>
            <a:ext cx="3939075" cy="769441"/>
          </a:xfrm>
          <a:prstGeom prst="rect">
            <a:avLst/>
          </a:prstGeom>
        </p:spPr>
        <p:txBody>
          <a:bodyPr wrap="square">
            <a:spAutoFit/>
          </a:bodyPr>
          <a:lstStyle/>
          <a:p>
            <a:r>
              <a:rPr lang="en-GB" sz="2200" b="1" dirty="0">
                <a:solidFill>
                  <a:srgbClr val="245473"/>
                </a:solidFill>
              </a:rPr>
              <a:t>Causas potenciales de una crisis como resultado de la infraestructura de la empresa :</a:t>
            </a:r>
            <a:endParaRPr lang="en-GB" sz="2200" dirty="0">
              <a:solidFill>
                <a:srgbClr val="245473"/>
              </a:solidFill>
            </a:endParaRPr>
          </a:p>
        </p:txBody>
      </p:sp>
    </p:spTree>
    <p:extLst>
      <p:ext uri="{BB962C8B-B14F-4D97-AF65-F5344CB8AC3E}">
        <p14:creationId xmlns:p14="http://schemas.microsoft.com/office/powerpoint/2010/main" val="1820136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68B5DD8-D293-3C49-9045-546E836A25BC}"/>
              </a:ext>
            </a:extLst>
          </p:cNvPr>
          <p:cNvSpPr/>
          <p:nvPr/>
        </p:nvSpPr>
        <p:spPr>
          <a:xfrm>
            <a:off x="4879810" y="4410494"/>
            <a:ext cx="5515268" cy="427132"/>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Rectangle 5">
            <a:extLst>
              <a:ext uri="{FF2B5EF4-FFF2-40B4-BE49-F238E27FC236}">
                <a16:creationId xmlns:a16="http://schemas.microsoft.com/office/drawing/2014/main" xmlns="" id="{C2A1629A-B9C8-F345-9A05-CCA00FE9520A}"/>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Rectangle 6">
            <a:extLst>
              <a:ext uri="{FF2B5EF4-FFF2-40B4-BE49-F238E27FC236}">
                <a16:creationId xmlns:a16="http://schemas.microsoft.com/office/drawing/2014/main" xmlns="" id="{CFA03B77-B87E-0547-863D-083B13CE3462}"/>
              </a:ext>
            </a:extLst>
          </p:cNvPr>
          <p:cNvSpPr/>
          <p:nvPr/>
        </p:nvSpPr>
        <p:spPr>
          <a:xfrm>
            <a:off x="4879810" y="4842853"/>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8287" y="3236661"/>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10" name="Rectangle 9">
            <a:extLst>
              <a:ext uri="{FF2B5EF4-FFF2-40B4-BE49-F238E27FC236}">
                <a16:creationId xmlns:a16="http://schemas.microsoft.com/office/drawing/2014/main" xmlns="" id="{AE0281BD-F195-B248-842C-5A4E5F7F3258}"/>
              </a:ext>
            </a:extLst>
          </p:cNvPr>
          <p:cNvSpPr/>
          <p:nvPr/>
        </p:nvSpPr>
        <p:spPr>
          <a:xfrm>
            <a:off x="4879810" y="2204661"/>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82967" y="2204661"/>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319103" y="4888472"/>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364108" y="214735"/>
            <a:ext cx="9087377" cy="697353"/>
          </a:xfrm>
        </p:spPr>
        <p:txBody>
          <a:bodyPr>
            <a:normAutofit/>
          </a:bodyPr>
          <a:lstStyle/>
          <a:p>
            <a:r>
              <a:rPr lang="en-GB" dirty="0"/>
              <a:t>De la cadena de valor a la cadena de crisis (ejemplos)</a:t>
            </a:r>
          </a:p>
        </p:txBody>
      </p:sp>
      <p:sp>
        <p:nvSpPr>
          <p:cNvPr id="2" name="Rechteck 1">
            <a:extLst>
              <a:ext uri="{FF2B5EF4-FFF2-40B4-BE49-F238E27FC236}">
                <a16:creationId xmlns:a16="http://schemas.microsoft.com/office/drawing/2014/main" xmlns="" id="{FDEF9081-0960-4EA6-8093-364FA7B1E844}"/>
              </a:ext>
            </a:extLst>
          </p:cNvPr>
          <p:cNvSpPr/>
          <p:nvPr/>
        </p:nvSpPr>
        <p:spPr>
          <a:xfrm>
            <a:off x="214502" y="3473624"/>
            <a:ext cx="3927336" cy="2056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400" dirty="0">
                <a:solidFill>
                  <a:srgbClr val="245473"/>
                </a:solidFill>
              </a:rPr>
              <a:t>Insuficiente desarrollo de los recursos humanos</a:t>
            </a:r>
          </a:p>
          <a:p>
            <a:pPr marL="285750" indent="-285750">
              <a:spcBef>
                <a:spcPts val="600"/>
              </a:spcBef>
              <a:buFont typeface="Arial" panose="020B0604020202020204" pitchFamily="34" charset="0"/>
              <a:buChar char="•"/>
            </a:pPr>
            <a:r>
              <a:rPr lang="en-GB" sz="2400" dirty="0">
                <a:solidFill>
                  <a:srgbClr val="245473"/>
                </a:solidFill>
              </a:rPr>
              <a:t>Desajuste de competencias en puestos clave </a:t>
            </a:r>
          </a:p>
          <a:p>
            <a:pPr marL="285750" indent="-285750">
              <a:spcBef>
                <a:spcPts val="600"/>
              </a:spcBef>
              <a:buFont typeface="Arial" panose="020B0604020202020204" pitchFamily="34" charset="0"/>
              <a:buChar char="•"/>
            </a:pPr>
            <a:r>
              <a:rPr lang="en-GB" sz="2400" dirty="0">
                <a:solidFill>
                  <a:srgbClr val="245473"/>
                </a:solidFill>
              </a:rPr>
              <a:t>Exceso o falta de personal</a:t>
            </a:r>
          </a:p>
          <a:p>
            <a:pPr marL="285750" indent="-285750">
              <a:spcBef>
                <a:spcPts val="600"/>
              </a:spcBef>
              <a:buFont typeface="Arial" panose="020B0604020202020204" pitchFamily="34" charset="0"/>
              <a:buChar char="•"/>
            </a:pPr>
            <a:r>
              <a:rPr lang="en-GB" sz="2400" dirty="0">
                <a:solidFill>
                  <a:srgbClr val="245473"/>
                </a:solidFill>
              </a:rPr>
              <a:t>Falta de incentivos</a:t>
            </a:r>
          </a:p>
          <a:p>
            <a:pPr marL="285750" indent="-285750">
              <a:spcBef>
                <a:spcPts val="600"/>
              </a:spcBef>
              <a:buFont typeface="Arial" panose="020B0604020202020204" pitchFamily="34" charset="0"/>
              <a:buChar char="•"/>
            </a:pPr>
            <a:r>
              <a:rPr lang="en-GB" sz="2400" dirty="0">
                <a:solidFill>
                  <a:srgbClr val="245473"/>
                </a:solidFill>
              </a:rPr>
              <a:t>Falta de responsabilidades</a:t>
            </a:r>
          </a:p>
          <a:p>
            <a:pPr marL="285750" indent="-285750">
              <a:spcBef>
                <a:spcPts val="600"/>
              </a:spcBef>
              <a:buFont typeface="Arial" panose="020B0604020202020204" pitchFamily="34" charset="0"/>
              <a:buChar char="•"/>
            </a:pPr>
            <a:r>
              <a:rPr lang="en-GB" sz="2400" dirty="0">
                <a:solidFill>
                  <a:srgbClr val="245473"/>
                </a:solidFill>
              </a:rPr>
              <a:t>No hay principio de rendimiento</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427940" y="2023669"/>
            <a:ext cx="3939075" cy="769441"/>
          </a:xfrm>
          <a:prstGeom prst="rect">
            <a:avLst/>
          </a:prstGeom>
        </p:spPr>
        <p:txBody>
          <a:bodyPr wrap="square">
            <a:spAutoFit/>
          </a:bodyPr>
          <a:lstStyle/>
          <a:p>
            <a:r>
              <a:rPr lang="en-GB" sz="2200" b="1" dirty="0">
                <a:solidFill>
                  <a:srgbClr val="245473"/>
                </a:solidFill>
              </a:rPr>
              <a:t>Posibles causas de una crisis como consecuencia de los RRHH:</a:t>
            </a:r>
            <a:endParaRPr lang="en-GB" sz="2200" dirty="0">
              <a:solidFill>
                <a:srgbClr val="245473"/>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36" name="Subtitle 2">
            <a:extLst>
              <a:ext uri="{FF2B5EF4-FFF2-40B4-BE49-F238E27FC236}">
                <a16:creationId xmlns:a16="http://schemas.microsoft.com/office/drawing/2014/main" xmlns="" id="{FC10C06C-25F6-4C78-877E-5DBBDF0FB10A}"/>
              </a:ext>
            </a:extLst>
          </p:cNvPr>
          <p:cNvSpPr txBox="1">
            <a:spLocks/>
          </p:cNvSpPr>
          <p:nvPr/>
        </p:nvSpPr>
        <p:spPr>
          <a:xfrm>
            <a:off x="1537717" y="794819"/>
            <a:ext cx="9778825"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empresarial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145838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68B5DD8-D293-3C49-9045-546E836A25BC}"/>
              </a:ext>
            </a:extLst>
          </p:cNvPr>
          <p:cNvSpPr/>
          <p:nvPr/>
        </p:nvSpPr>
        <p:spPr>
          <a:xfrm>
            <a:off x="4879810" y="4849880"/>
            <a:ext cx="5515268" cy="427132"/>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Rectangle 5">
            <a:extLst>
              <a:ext uri="{FF2B5EF4-FFF2-40B4-BE49-F238E27FC236}">
                <a16:creationId xmlns:a16="http://schemas.microsoft.com/office/drawing/2014/main" xmlns="" id="{C2A1629A-B9C8-F345-9A05-CCA00FE9520A}"/>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8287" y="3236661"/>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0" name="Rectangle 9">
            <a:extLst>
              <a:ext uri="{FF2B5EF4-FFF2-40B4-BE49-F238E27FC236}">
                <a16:creationId xmlns:a16="http://schemas.microsoft.com/office/drawing/2014/main" xmlns="" id="{AE0281BD-F195-B248-842C-5A4E5F7F3258}"/>
              </a:ext>
            </a:extLst>
          </p:cNvPr>
          <p:cNvSpPr/>
          <p:nvPr/>
        </p:nvSpPr>
        <p:spPr>
          <a:xfrm>
            <a:off x="4879810" y="2204661"/>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82967" y="2204661"/>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319103" y="4888472"/>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2152214" y="191864"/>
            <a:ext cx="9087377" cy="697353"/>
          </a:xfrm>
        </p:spPr>
        <p:txBody>
          <a:bodyPr>
            <a:normAutofit/>
          </a:bodyPr>
          <a:lstStyle/>
          <a:p>
            <a:r>
              <a:rPr lang="en-GB" dirty="0"/>
              <a:t>De la cadena de valor a la cadena de crisis (ejemplos)</a:t>
            </a:r>
          </a:p>
        </p:txBody>
      </p:sp>
      <p:sp>
        <p:nvSpPr>
          <p:cNvPr id="2" name="Rechteck 1">
            <a:extLst>
              <a:ext uri="{FF2B5EF4-FFF2-40B4-BE49-F238E27FC236}">
                <a16:creationId xmlns:a16="http://schemas.microsoft.com/office/drawing/2014/main" xmlns="" id="{FDEF9081-0960-4EA6-8093-364FA7B1E844}"/>
              </a:ext>
            </a:extLst>
          </p:cNvPr>
          <p:cNvSpPr/>
          <p:nvPr/>
        </p:nvSpPr>
        <p:spPr>
          <a:xfrm>
            <a:off x="163496" y="3532620"/>
            <a:ext cx="3927336" cy="2056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400" dirty="0">
                <a:solidFill>
                  <a:srgbClr val="245473"/>
                </a:solidFill>
              </a:rPr>
              <a:t>Tecnología anticuada o no apta para el propósito</a:t>
            </a:r>
          </a:p>
          <a:p>
            <a:pPr marL="285750" indent="-285750">
              <a:spcBef>
                <a:spcPts val="600"/>
              </a:spcBef>
              <a:buFont typeface="Arial" panose="020B0604020202020204" pitchFamily="34" charset="0"/>
              <a:buChar char="•"/>
            </a:pPr>
            <a:r>
              <a:rPr lang="en-GB" sz="2400" dirty="0">
                <a:solidFill>
                  <a:srgbClr val="245473"/>
                </a:solidFill>
              </a:rPr>
              <a:t>Ninguna o ninguna I+D sistemática</a:t>
            </a:r>
          </a:p>
          <a:p>
            <a:pPr marL="285750" indent="-285750">
              <a:spcBef>
                <a:spcPts val="600"/>
              </a:spcBef>
              <a:buFont typeface="Arial" panose="020B0604020202020204" pitchFamily="34" charset="0"/>
              <a:buChar char="•"/>
            </a:pPr>
            <a:r>
              <a:rPr lang="en-GB" sz="2400" dirty="0">
                <a:solidFill>
                  <a:srgbClr val="245473"/>
                </a:solidFill>
              </a:rPr>
              <a:t>Insuficiente orientación al cliente</a:t>
            </a:r>
          </a:p>
          <a:p>
            <a:pPr marL="285750" indent="-285750">
              <a:spcBef>
                <a:spcPts val="600"/>
              </a:spcBef>
              <a:buFont typeface="Arial" panose="020B0604020202020204" pitchFamily="34" charset="0"/>
              <a:buChar char="•"/>
            </a:pPr>
            <a:r>
              <a:rPr lang="en-GB" sz="2400" dirty="0">
                <a:solidFill>
                  <a:srgbClr val="245473"/>
                </a:solidFill>
              </a:rPr>
              <a:t>No hay control de la I+D</a:t>
            </a:r>
          </a:p>
          <a:p>
            <a:pPr marL="285750" indent="-285750">
              <a:spcBef>
                <a:spcPts val="600"/>
              </a:spcBef>
              <a:buFont typeface="Arial" panose="020B0604020202020204" pitchFamily="34" charset="0"/>
              <a:buChar char="•"/>
            </a:pPr>
            <a:r>
              <a:rPr lang="en-GB" sz="2400" dirty="0">
                <a:solidFill>
                  <a:srgbClr val="245473"/>
                </a:solidFill>
              </a:rPr>
              <a:t>Obsesión por los detalles</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402032" y="1957406"/>
            <a:ext cx="3939075" cy="1107996"/>
          </a:xfrm>
          <a:prstGeom prst="rect">
            <a:avLst/>
          </a:prstGeom>
        </p:spPr>
        <p:txBody>
          <a:bodyPr wrap="square">
            <a:spAutoFit/>
          </a:bodyPr>
          <a:lstStyle/>
          <a:p>
            <a:r>
              <a:rPr lang="en-GB" sz="2200" b="1" dirty="0">
                <a:solidFill>
                  <a:srgbClr val="245473"/>
                </a:solidFill>
              </a:rPr>
              <a:t>Posibles causas de una crisis como consecuencia del desarrollo tecnológico </a:t>
            </a:r>
            <a:endParaRPr lang="en-GB" sz="2200" dirty="0">
              <a:solidFill>
                <a:srgbClr val="245473"/>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Subtitle 2">
            <a:extLst>
              <a:ext uri="{FF2B5EF4-FFF2-40B4-BE49-F238E27FC236}">
                <a16:creationId xmlns:a16="http://schemas.microsoft.com/office/drawing/2014/main" xmlns="" id="{19EC79A4-F636-4109-91EE-71922428F132}"/>
              </a:ext>
            </a:extLst>
          </p:cNvPr>
          <p:cNvSpPr txBox="1">
            <a:spLocks/>
          </p:cNvSpPr>
          <p:nvPr/>
        </p:nvSpPr>
        <p:spPr>
          <a:xfrm>
            <a:off x="1537717" y="794819"/>
            <a:ext cx="9778825"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empresarial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39839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68B5DD8-D293-3C49-9045-546E836A25BC}"/>
              </a:ext>
            </a:extLst>
          </p:cNvPr>
          <p:cNvSpPr/>
          <p:nvPr/>
        </p:nvSpPr>
        <p:spPr>
          <a:xfrm>
            <a:off x="4879810" y="5277389"/>
            <a:ext cx="5515268" cy="427132"/>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solidFill>
                <a:schemeClr val="tx1"/>
              </a:solidFill>
              <a:latin typeface="+mj-lt"/>
            </a:endParaRPr>
          </a:p>
        </p:txBody>
      </p:sp>
      <p:sp>
        <p:nvSpPr>
          <p:cNvPr id="10" name="Rectangle 9">
            <a:extLst>
              <a:ext uri="{FF2B5EF4-FFF2-40B4-BE49-F238E27FC236}">
                <a16:creationId xmlns:a16="http://schemas.microsoft.com/office/drawing/2014/main" xmlns="" id="{AE0281BD-F195-B248-842C-5A4E5F7F3258}"/>
              </a:ext>
            </a:extLst>
          </p:cNvPr>
          <p:cNvSpPr/>
          <p:nvPr/>
        </p:nvSpPr>
        <p:spPr>
          <a:xfrm>
            <a:off x="4879810" y="2204661"/>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82967" y="2204661"/>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245251" y="295901"/>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181145" y="891493"/>
            <a:ext cx="10673629"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194333" y="3971414"/>
            <a:ext cx="3927336" cy="2056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400" dirty="0">
                <a:solidFill>
                  <a:srgbClr val="245473"/>
                </a:solidFill>
              </a:rPr>
              <a:t>No hay un abastecimiento sistemático</a:t>
            </a:r>
          </a:p>
          <a:p>
            <a:pPr marL="285750" indent="-285750">
              <a:spcBef>
                <a:spcPts val="600"/>
              </a:spcBef>
              <a:buFont typeface="Arial" panose="020B0604020202020204" pitchFamily="34" charset="0"/>
              <a:buChar char="•"/>
            </a:pPr>
            <a:r>
              <a:rPr lang="en-GB" sz="2400" dirty="0">
                <a:solidFill>
                  <a:srgbClr val="245473"/>
                </a:solidFill>
              </a:rPr>
              <a:t>Dependencia unilateral</a:t>
            </a:r>
          </a:p>
          <a:p>
            <a:pPr marL="285750" indent="-285750">
              <a:spcBef>
                <a:spcPts val="600"/>
              </a:spcBef>
              <a:buFont typeface="Arial" panose="020B0604020202020204" pitchFamily="34" charset="0"/>
              <a:buChar char="•"/>
            </a:pPr>
            <a:r>
              <a:rPr lang="en-GB" sz="2400" dirty="0">
                <a:solidFill>
                  <a:srgbClr val="245473"/>
                </a:solidFill>
              </a:rPr>
              <a:t>Contratos sin garantía</a:t>
            </a:r>
          </a:p>
          <a:p>
            <a:pPr marL="285750" indent="-285750">
              <a:spcBef>
                <a:spcPts val="600"/>
              </a:spcBef>
              <a:buFont typeface="Arial" panose="020B0604020202020204" pitchFamily="34" charset="0"/>
              <a:buChar char="•"/>
            </a:pPr>
            <a:r>
              <a:rPr lang="en-GB" sz="2400" dirty="0">
                <a:solidFill>
                  <a:srgbClr val="245473"/>
                </a:solidFill>
              </a:rPr>
              <a:t>Calidad, fiabilidad de las entregas, situación financiera</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380319" y="2257198"/>
            <a:ext cx="3939075" cy="1200329"/>
          </a:xfrm>
          <a:prstGeom prst="rect">
            <a:avLst/>
          </a:prstGeom>
        </p:spPr>
        <p:txBody>
          <a:bodyPr wrap="square">
            <a:spAutoFit/>
          </a:bodyPr>
          <a:lstStyle/>
          <a:p>
            <a:r>
              <a:rPr lang="en-GB" sz="2400" b="1" dirty="0">
                <a:solidFill>
                  <a:srgbClr val="245473"/>
                </a:solidFill>
              </a:rPr>
              <a:t>Posibles causas de una crisis como resultado de una crisis de compras/contratación:</a:t>
            </a:r>
            <a:endParaRPr lang="en-GB" sz="2400" dirty="0">
              <a:solidFill>
                <a:srgbClr val="245473"/>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1101745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xmlns="" id="{9F845908-6FD4-F24B-AB01-EC5AA8A5B479}"/>
              </a:ext>
            </a:extLst>
          </p:cNvPr>
          <p:cNvSpPr/>
          <p:nvPr/>
        </p:nvSpPr>
        <p:spPr>
          <a:xfrm>
            <a:off x="4867223" y="2205532"/>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42">
            <a:extLst>
              <a:ext uri="{FF2B5EF4-FFF2-40B4-BE49-F238E27FC236}">
                <a16:creationId xmlns:a16="http://schemas.microsoft.com/office/drawing/2014/main" xmlns="" id="{2C1561A8-D724-FB46-A2F4-8267C88E4D02}"/>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1" name="Rectangle 10">
            <a:extLst>
              <a:ext uri="{FF2B5EF4-FFF2-40B4-BE49-F238E27FC236}">
                <a16:creationId xmlns:a16="http://schemas.microsoft.com/office/drawing/2014/main" xmlns="" id="{C5E25236-D0E0-134F-A946-510996F2D828}"/>
              </a:ext>
            </a:extLst>
          </p:cNvPr>
          <p:cNvSpPr/>
          <p:nvPr/>
        </p:nvSpPr>
        <p:spPr>
          <a:xfrm>
            <a:off x="5982967" y="2204661"/>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737630" y="241970"/>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640503" y="926488"/>
            <a:ext cx="9827597"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213828" y="3649846"/>
            <a:ext cx="3927336" cy="2056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400" dirty="0">
                <a:solidFill>
                  <a:srgbClr val="245473"/>
                </a:solidFill>
              </a:rPr>
              <a:t>Cambios e incoherencias en la cadena de suministro</a:t>
            </a:r>
          </a:p>
          <a:p>
            <a:pPr marL="285750" indent="-285750">
              <a:spcBef>
                <a:spcPts val="600"/>
              </a:spcBef>
              <a:buFont typeface="Arial" panose="020B0604020202020204" pitchFamily="34" charset="0"/>
              <a:buChar char="•"/>
            </a:pPr>
            <a:r>
              <a:rPr lang="en-GB" sz="2400" dirty="0">
                <a:solidFill>
                  <a:srgbClr val="245473"/>
                </a:solidFill>
              </a:rPr>
              <a:t>Falta de inventario </a:t>
            </a:r>
            <a:br>
              <a:rPr lang="en-GB" sz="2400" dirty="0">
                <a:solidFill>
                  <a:srgbClr val="245473"/>
                </a:solidFill>
              </a:rPr>
            </a:br>
            <a:r>
              <a:rPr lang="en-GB" sz="2400" dirty="0">
                <a:solidFill>
                  <a:srgbClr val="245473"/>
                </a:solidFill>
              </a:rPr>
              <a:t>gestión de inventarios</a:t>
            </a:r>
          </a:p>
          <a:p>
            <a:pPr marL="285750" indent="-285750">
              <a:spcBef>
                <a:spcPts val="600"/>
              </a:spcBef>
              <a:buFont typeface="Arial" panose="020B0604020202020204" pitchFamily="34" charset="0"/>
              <a:buChar char="•"/>
            </a:pPr>
            <a:r>
              <a:rPr lang="en-GB" sz="2400" dirty="0">
                <a:solidFill>
                  <a:srgbClr val="245473"/>
                </a:solidFill>
              </a:rPr>
              <a:t>No hay entrada de mercancías </a:t>
            </a:r>
            <a:br>
              <a:rPr lang="en-GB" sz="2400" dirty="0">
                <a:solidFill>
                  <a:srgbClr val="245473"/>
                </a:solidFill>
              </a:rPr>
            </a:br>
            <a:r>
              <a:rPr lang="en-GB" sz="2400" dirty="0">
                <a:solidFill>
                  <a:srgbClr val="245473"/>
                </a:solidFill>
              </a:rPr>
              <a:t>inspección</a:t>
            </a:r>
          </a:p>
          <a:p>
            <a:pPr marL="285750" indent="-285750">
              <a:spcBef>
                <a:spcPts val="600"/>
              </a:spcBef>
              <a:buFont typeface="Arial" panose="020B0604020202020204" pitchFamily="34" charset="0"/>
              <a:buChar char="•"/>
            </a:pPr>
            <a:r>
              <a:rPr lang="en-GB" sz="2400" dirty="0">
                <a:solidFill>
                  <a:srgbClr val="245473"/>
                </a:solidFill>
              </a:rPr>
              <a:t>Exceso de existencias</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249529" y="2262919"/>
            <a:ext cx="3939075" cy="738664"/>
          </a:xfrm>
          <a:prstGeom prst="rect">
            <a:avLst/>
          </a:prstGeom>
        </p:spPr>
        <p:txBody>
          <a:bodyPr wrap="square">
            <a:spAutoFit/>
          </a:bodyPr>
          <a:lstStyle/>
          <a:p>
            <a:r>
              <a:rPr lang="en-GB" sz="2000" b="1" dirty="0">
                <a:solidFill>
                  <a:srgbClr val="245473"/>
                </a:solidFill>
              </a:rPr>
              <a:t>Posibles causas de una crisis como resultado de la logística de entrada</a:t>
            </a:r>
            <a:r>
              <a:rPr lang="en-GB" sz="2200" b="1" dirty="0">
                <a:solidFill>
                  <a:srgbClr val="E53292"/>
                </a:solidFill>
              </a:rPr>
              <a:t>:</a:t>
            </a:r>
            <a:endParaRPr lang="en-GB" sz="2200" dirty="0">
              <a:solidFill>
                <a:srgbClr val="E53292"/>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2635086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xmlns="" id="{337654A4-00FA-EB4F-90E9-3D9514310214}"/>
              </a:ext>
            </a:extLst>
          </p:cNvPr>
          <p:cNvSpPr/>
          <p:nvPr/>
        </p:nvSpPr>
        <p:spPr>
          <a:xfrm>
            <a:off x="5984997" y="2192792"/>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5" name="Rectangle 44">
            <a:extLst>
              <a:ext uri="{FF2B5EF4-FFF2-40B4-BE49-F238E27FC236}">
                <a16:creationId xmlns:a16="http://schemas.microsoft.com/office/drawing/2014/main" xmlns="" id="{7457298D-1D2F-8442-B3DE-DF74994E8F56}"/>
              </a:ext>
            </a:extLst>
          </p:cNvPr>
          <p:cNvSpPr/>
          <p:nvPr/>
        </p:nvSpPr>
        <p:spPr>
          <a:xfrm>
            <a:off x="4880732" y="2200699"/>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42">
            <a:extLst>
              <a:ext uri="{FF2B5EF4-FFF2-40B4-BE49-F238E27FC236}">
                <a16:creationId xmlns:a16="http://schemas.microsoft.com/office/drawing/2014/main" xmlns="" id="{2C1561A8-D724-FB46-A2F4-8267C88E4D02}"/>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2" name="Rectangle 11">
            <a:extLst>
              <a:ext uri="{FF2B5EF4-FFF2-40B4-BE49-F238E27FC236}">
                <a16:creationId xmlns:a16="http://schemas.microsoft.com/office/drawing/2014/main" xmlns="" id="{600FEF20-8201-E245-8314-A9ABACEAFE6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040836" y="3194066"/>
            <a:ext cx="118013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SALIDA</a:t>
            </a:r>
          </a:p>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550278" y="240033"/>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550278" y="906591"/>
            <a:ext cx="9955922"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299858" y="3027071"/>
            <a:ext cx="3927336" cy="20560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200" dirty="0">
                <a:solidFill>
                  <a:srgbClr val="245473"/>
                </a:solidFill>
              </a:rPr>
              <a:t>Baja productividad</a:t>
            </a:r>
          </a:p>
          <a:p>
            <a:pPr marL="285750" indent="-285750">
              <a:spcBef>
                <a:spcPts val="600"/>
              </a:spcBef>
              <a:buFont typeface="Arial" panose="020B0604020202020204" pitchFamily="34" charset="0"/>
              <a:buChar char="•"/>
            </a:pPr>
            <a:r>
              <a:rPr lang="en-GB" sz="2200" dirty="0">
                <a:solidFill>
                  <a:srgbClr val="245473"/>
                </a:solidFill>
              </a:rPr>
              <a:t>Tecnología anticuada o no probada</a:t>
            </a:r>
          </a:p>
          <a:p>
            <a:pPr marL="285750" indent="-285750">
              <a:spcBef>
                <a:spcPts val="600"/>
              </a:spcBef>
              <a:buFont typeface="Arial" panose="020B0604020202020204" pitchFamily="34" charset="0"/>
              <a:buChar char="•"/>
            </a:pPr>
            <a:r>
              <a:rPr lang="en-GB" sz="2200" dirty="0">
                <a:solidFill>
                  <a:srgbClr val="245473"/>
                </a:solidFill>
              </a:rPr>
              <a:t>Procesos inestables</a:t>
            </a:r>
          </a:p>
          <a:p>
            <a:pPr marL="285750" indent="-285750">
              <a:spcBef>
                <a:spcPts val="600"/>
              </a:spcBef>
              <a:buFont typeface="Arial" panose="020B0604020202020204" pitchFamily="34" charset="0"/>
              <a:buChar char="•"/>
            </a:pPr>
            <a:r>
              <a:rPr lang="en-GB" sz="2200" dirty="0">
                <a:solidFill>
                  <a:srgbClr val="245473"/>
                </a:solidFill>
              </a:rPr>
              <a:t>Altas tasas de desperdicio</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401232" y="2059695"/>
            <a:ext cx="3939075" cy="707886"/>
          </a:xfrm>
          <a:prstGeom prst="rect">
            <a:avLst/>
          </a:prstGeom>
        </p:spPr>
        <p:txBody>
          <a:bodyPr wrap="square">
            <a:spAutoFit/>
          </a:bodyPr>
          <a:lstStyle/>
          <a:p>
            <a:r>
              <a:rPr lang="en-GB" sz="2000" b="1" dirty="0">
                <a:solidFill>
                  <a:srgbClr val="245473"/>
                </a:solidFill>
              </a:rPr>
              <a:t>Posibles causas de una crisis como resultado de las operaciones </a:t>
            </a:r>
            <a:endParaRPr lang="en-GB" sz="2200" dirty="0">
              <a:solidFill>
                <a:srgbClr val="E53292"/>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14924262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xmlns="" id="{B9714906-9CD3-E947-8CCD-78666CCC62B6}"/>
              </a:ext>
            </a:extLst>
          </p:cNvPr>
          <p:cNvSpPr/>
          <p:nvPr/>
        </p:nvSpPr>
        <p:spPr>
          <a:xfrm>
            <a:off x="5981835" y="2205880"/>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6" name="Rectangle 45">
            <a:extLst>
              <a:ext uri="{FF2B5EF4-FFF2-40B4-BE49-F238E27FC236}">
                <a16:creationId xmlns:a16="http://schemas.microsoft.com/office/drawing/2014/main" xmlns="" id="{337654A4-00FA-EB4F-90E9-3D9514310214}"/>
              </a:ext>
            </a:extLst>
          </p:cNvPr>
          <p:cNvSpPr/>
          <p:nvPr/>
        </p:nvSpPr>
        <p:spPr>
          <a:xfrm>
            <a:off x="7091497" y="2207459"/>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5" name="Rectangle 44">
            <a:extLst>
              <a:ext uri="{FF2B5EF4-FFF2-40B4-BE49-F238E27FC236}">
                <a16:creationId xmlns:a16="http://schemas.microsoft.com/office/drawing/2014/main" xmlns="" id="{7457298D-1D2F-8442-B3DE-DF74994E8F56}"/>
              </a:ext>
            </a:extLst>
          </p:cNvPr>
          <p:cNvSpPr/>
          <p:nvPr/>
        </p:nvSpPr>
        <p:spPr>
          <a:xfrm>
            <a:off x="4880732" y="2212574"/>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42">
            <a:extLst>
              <a:ext uri="{FF2B5EF4-FFF2-40B4-BE49-F238E27FC236}">
                <a16:creationId xmlns:a16="http://schemas.microsoft.com/office/drawing/2014/main" xmlns="" id="{2C1561A8-D724-FB46-A2F4-8267C88E4D02}"/>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3" name="Rectangle 12">
            <a:extLst>
              <a:ext uri="{FF2B5EF4-FFF2-40B4-BE49-F238E27FC236}">
                <a16:creationId xmlns:a16="http://schemas.microsoft.com/office/drawing/2014/main" xmlns="" id="{2C50F139-CD66-D54F-B95F-6FB1CA1C143F}"/>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6995162" y="3101730"/>
            <a:ext cx="1197420" cy="584775"/>
          </a:xfrm>
          <a:prstGeom prst="rect">
            <a:avLst/>
          </a:prstGeom>
          <a:noFill/>
        </p:spPr>
        <p:txBody>
          <a:bodyPr wrap="square" rtlCol="0" anchor="t">
            <a:spAutoFit/>
          </a:bodyPr>
          <a:lstStyle/>
          <a:p>
            <a:pPr algn="ctr"/>
            <a:r>
              <a:rPr lang="en-GB" sz="1600" b="1" dirty="0">
                <a:solidFill>
                  <a:schemeClr val="bg1"/>
                </a:solidFill>
                <a:latin typeface="+mj-lt"/>
                <a:cs typeface="Poppins" pitchFamily="2" charset="77"/>
              </a:rPr>
              <a:t>LOGÍSTICA DE SALIDA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438146" y="271040"/>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208136" y="940324"/>
            <a:ext cx="10646638"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205614" y="3101730"/>
            <a:ext cx="3927336" cy="2056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000" dirty="0">
                <a:solidFill>
                  <a:srgbClr val="245473"/>
                </a:solidFill>
              </a:rPr>
              <a:t>No hay gestión de existencias</a:t>
            </a:r>
          </a:p>
          <a:p>
            <a:pPr marL="285750" indent="-285750">
              <a:spcBef>
                <a:spcPts val="600"/>
              </a:spcBef>
              <a:buFont typeface="Arial" panose="020B0604020202020204" pitchFamily="34" charset="0"/>
              <a:buChar char="•"/>
            </a:pPr>
            <a:r>
              <a:rPr lang="en-GB" sz="2000" dirty="0">
                <a:solidFill>
                  <a:srgbClr val="245473"/>
                </a:solidFill>
              </a:rPr>
              <a:t>Falta de gestión de procesos</a:t>
            </a:r>
          </a:p>
          <a:p>
            <a:pPr marL="285750" indent="-285750">
              <a:spcBef>
                <a:spcPts val="600"/>
              </a:spcBef>
              <a:buFont typeface="Arial" panose="020B0604020202020204" pitchFamily="34" charset="0"/>
              <a:buChar char="•"/>
            </a:pPr>
            <a:r>
              <a:rPr lang="en-GB" sz="2000" dirty="0">
                <a:solidFill>
                  <a:srgbClr val="245473"/>
                </a:solidFill>
              </a:rPr>
              <a:t>Proveedor de servicios insatisfactorio</a:t>
            </a:r>
          </a:p>
          <a:p>
            <a:pPr marL="285750" indent="-285750">
              <a:spcBef>
                <a:spcPts val="600"/>
              </a:spcBef>
              <a:buFont typeface="Arial" panose="020B0604020202020204" pitchFamily="34" charset="0"/>
              <a:buChar char="•"/>
            </a:pPr>
            <a:r>
              <a:rPr lang="en-GB" sz="2000" dirty="0">
                <a:solidFill>
                  <a:srgbClr val="245473"/>
                </a:solidFill>
              </a:rPr>
              <a:t>Exceso de capacidad</a:t>
            </a:r>
          </a:p>
          <a:p>
            <a:pPr marL="285750" indent="-285750">
              <a:spcBef>
                <a:spcPts val="600"/>
              </a:spcBef>
              <a:buFont typeface="Arial" panose="020B0604020202020204" pitchFamily="34" charset="0"/>
              <a:buChar char="•"/>
            </a:pPr>
            <a:r>
              <a:rPr lang="en-GB" sz="2000" dirty="0">
                <a:solidFill>
                  <a:srgbClr val="245473"/>
                </a:solidFill>
              </a:rPr>
              <a:t>Costes del parque móvil</a:t>
            </a:r>
          </a:p>
          <a:p>
            <a:pPr marL="285750" indent="-285750">
              <a:spcBef>
                <a:spcPts val="600"/>
              </a:spcBef>
              <a:buFont typeface="Arial" panose="020B0604020202020204" pitchFamily="34" charset="0"/>
              <a:buChar char="•"/>
            </a:pPr>
            <a:r>
              <a:rPr lang="en-GB" sz="2000" dirty="0">
                <a:solidFill>
                  <a:srgbClr val="245473"/>
                </a:solidFill>
              </a:rPr>
              <a:t>Cambios externos y políticos, por ejemplo, el Brexit</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337226" y="1891977"/>
            <a:ext cx="3939075" cy="830997"/>
          </a:xfrm>
          <a:prstGeom prst="rect">
            <a:avLst/>
          </a:prstGeom>
          <a:ln>
            <a:noFill/>
          </a:ln>
        </p:spPr>
        <p:txBody>
          <a:bodyPr wrap="square">
            <a:spAutoFit/>
          </a:bodyPr>
          <a:lstStyle/>
          <a:p>
            <a:r>
              <a:rPr lang="en-GB" sz="2400" b="1" dirty="0">
                <a:solidFill>
                  <a:srgbClr val="245473"/>
                </a:solidFill>
              </a:rPr>
              <a:t>Posibles causas de una crisis como resultado de las operaciones </a:t>
            </a:r>
            <a:endParaRPr lang="en-GB" sz="2800" dirty="0">
              <a:solidFill>
                <a:srgbClr val="E53292"/>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6518227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xmlns="" id="{E36B14CE-5919-8A4B-916A-77B87317E02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4" name="Rectangle 43">
            <a:extLst>
              <a:ext uri="{FF2B5EF4-FFF2-40B4-BE49-F238E27FC236}">
                <a16:creationId xmlns:a16="http://schemas.microsoft.com/office/drawing/2014/main" xmlns="" id="{B9714906-9CD3-E947-8CCD-78666CCC62B6}"/>
              </a:ext>
            </a:extLst>
          </p:cNvPr>
          <p:cNvSpPr/>
          <p:nvPr/>
        </p:nvSpPr>
        <p:spPr>
          <a:xfrm>
            <a:off x="5981835" y="2205880"/>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6" name="Rectangle 45">
            <a:extLst>
              <a:ext uri="{FF2B5EF4-FFF2-40B4-BE49-F238E27FC236}">
                <a16:creationId xmlns:a16="http://schemas.microsoft.com/office/drawing/2014/main" xmlns="" id="{337654A4-00FA-EB4F-90E9-3D9514310214}"/>
              </a:ext>
            </a:extLst>
          </p:cNvPr>
          <p:cNvSpPr/>
          <p:nvPr/>
        </p:nvSpPr>
        <p:spPr>
          <a:xfrm>
            <a:off x="8184192" y="2206269"/>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5" name="Rectangle 44">
            <a:extLst>
              <a:ext uri="{FF2B5EF4-FFF2-40B4-BE49-F238E27FC236}">
                <a16:creationId xmlns:a16="http://schemas.microsoft.com/office/drawing/2014/main" xmlns="" id="{7457298D-1D2F-8442-B3DE-DF74994E8F56}"/>
              </a:ext>
            </a:extLst>
          </p:cNvPr>
          <p:cNvSpPr/>
          <p:nvPr/>
        </p:nvSpPr>
        <p:spPr>
          <a:xfrm>
            <a:off x="4880732" y="2212574"/>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42">
            <a:extLst>
              <a:ext uri="{FF2B5EF4-FFF2-40B4-BE49-F238E27FC236}">
                <a16:creationId xmlns:a16="http://schemas.microsoft.com/office/drawing/2014/main" xmlns="" id="{2C1561A8-D724-FB46-A2F4-8267C88E4D02}"/>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4" name="Rectangle 13">
            <a:extLst>
              <a:ext uri="{FF2B5EF4-FFF2-40B4-BE49-F238E27FC236}">
                <a16:creationId xmlns:a16="http://schemas.microsoft.com/office/drawing/2014/main" xmlns="" id="{4F75346C-217C-274E-8381-3EB6CF3A43A0}"/>
              </a:ext>
            </a:extLst>
          </p:cNvPr>
          <p:cNvSpPr/>
          <p:nvPr/>
        </p:nvSpPr>
        <p:spPr>
          <a:xfrm flipH="1">
            <a:off x="9302822" y="2205503"/>
            <a:ext cx="1090706" cy="1739893"/>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126404" y="3194066"/>
            <a:ext cx="1008994"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323412" y="285315"/>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360506" y="970344"/>
            <a:ext cx="10363408"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230004" y="3368896"/>
            <a:ext cx="3927336" cy="2200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200" dirty="0">
                <a:solidFill>
                  <a:srgbClr val="245473"/>
                </a:solidFill>
              </a:rPr>
              <a:t>Crecimiento incontrolado</a:t>
            </a:r>
          </a:p>
          <a:p>
            <a:pPr marL="285750" indent="-285750">
              <a:spcBef>
                <a:spcPts val="600"/>
              </a:spcBef>
              <a:buFont typeface="Arial" panose="020B0604020202020204" pitchFamily="34" charset="0"/>
              <a:buChar char="•"/>
            </a:pPr>
            <a:r>
              <a:rPr lang="en-GB" sz="2200" dirty="0">
                <a:solidFill>
                  <a:srgbClr val="245473"/>
                </a:solidFill>
              </a:rPr>
              <a:t>Dependencia unilateral de los clientes (riesgo de agrupación)</a:t>
            </a:r>
          </a:p>
          <a:p>
            <a:pPr marL="285750" indent="-285750">
              <a:spcBef>
                <a:spcPts val="600"/>
              </a:spcBef>
              <a:buFont typeface="Arial" panose="020B0604020202020204" pitchFamily="34" charset="0"/>
              <a:buChar char="•"/>
            </a:pPr>
            <a:r>
              <a:rPr lang="en-GB" sz="2200" dirty="0">
                <a:solidFill>
                  <a:srgbClr val="245473"/>
                </a:solidFill>
              </a:rPr>
              <a:t>Cálculo de precios insuficiente</a:t>
            </a:r>
          </a:p>
          <a:p>
            <a:pPr marL="285750" indent="-285750">
              <a:spcBef>
                <a:spcPts val="600"/>
              </a:spcBef>
              <a:buFont typeface="Arial" panose="020B0604020202020204" pitchFamily="34" charset="0"/>
              <a:buChar char="•"/>
            </a:pPr>
            <a:r>
              <a:rPr lang="en-GB" sz="2200" dirty="0">
                <a:solidFill>
                  <a:srgbClr val="245473"/>
                </a:solidFill>
              </a:rPr>
              <a:t>Desperdicio de marketing</a:t>
            </a:r>
          </a:p>
          <a:p>
            <a:pPr marL="285750" indent="-285750">
              <a:spcBef>
                <a:spcPts val="600"/>
              </a:spcBef>
              <a:buFont typeface="Arial" panose="020B0604020202020204" pitchFamily="34" charset="0"/>
              <a:buChar char="•"/>
            </a:pPr>
            <a:r>
              <a:rPr lang="en-GB" sz="2200" dirty="0">
                <a:solidFill>
                  <a:srgbClr val="245473"/>
                </a:solidFill>
              </a:rPr>
              <a:t>Déficit de ventas</a:t>
            </a:r>
          </a:p>
          <a:p>
            <a:pPr marL="285750" indent="-285750">
              <a:spcBef>
                <a:spcPts val="600"/>
              </a:spcBef>
              <a:buFont typeface="Arial" panose="020B0604020202020204" pitchFamily="34" charset="0"/>
              <a:buChar char="•"/>
            </a:pPr>
            <a:r>
              <a:rPr lang="en-GB" sz="2200" dirty="0">
                <a:solidFill>
                  <a:srgbClr val="245473"/>
                </a:solidFill>
              </a:rPr>
              <a:t>Dependencia excesiva de un número reducido de clientes </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342577" y="2082638"/>
            <a:ext cx="3939075" cy="830997"/>
          </a:xfrm>
          <a:prstGeom prst="rect">
            <a:avLst/>
          </a:prstGeom>
        </p:spPr>
        <p:txBody>
          <a:bodyPr wrap="square">
            <a:spAutoFit/>
          </a:bodyPr>
          <a:lstStyle/>
          <a:p>
            <a:r>
              <a:rPr lang="en-GB" sz="2400" b="1" dirty="0">
                <a:solidFill>
                  <a:srgbClr val="245473"/>
                </a:solidFill>
              </a:rPr>
              <a:t>Posibles causas de una crisis como resultado del marketing + ventas</a:t>
            </a:r>
            <a:endParaRPr lang="en-GB" sz="2800" dirty="0">
              <a:solidFill>
                <a:srgbClr val="E53292"/>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2816545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xmlns="" id="{845FB319-FBEB-9F44-A9AC-6DE9F51FC340}"/>
              </a:ext>
            </a:extLst>
          </p:cNvPr>
          <p:cNvSpPr/>
          <p:nvPr/>
        </p:nvSpPr>
        <p:spPr>
          <a:xfrm>
            <a:off x="8193896" y="2204661"/>
            <a:ext cx="1090706" cy="1739893"/>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7" name="Rectangle 46">
            <a:extLst>
              <a:ext uri="{FF2B5EF4-FFF2-40B4-BE49-F238E27FC236}">
                <a16:creationId xmlns:a16="http://schemas.microsoft.com/office/drawing/2014/main" xmlns="" id="{E36B14CE-5919-8A4B-916A-77B87317E024}"/>
              </a:ext>
            </a:extLst>
          </p:cNvPr>
          <p:cNvSpPr/>
          <p:nvPr/>
        </p:nvSpPr>
        <p:spPr>
          <a:xfrm>
            <a:off x="7086125" y="2204661"/>
            <a:ext cx="1090706" cy="1739893"/>
          </a:xfrm>
          <a:prstGeom prst="rect">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4" name="Rectangle 43">
            <a:extLst>
              <a:ext uri="{FF2B5EF4-FFF2-40B4-BE49-F238E27FC236}">
                <a16:creationId xmlns:a16="http://schemas.microsoft.com/office/drawing/2014/main" xmlns="" id="{B9714906-9CD3-E947-8CCD-78666CCC62B6}"/>
              </a:ext>
            </a:extLst>
          </p:cNvPr>
          <p:cNvSpPr/>
          <p:nvPr/>
        </p:nvSpPr>
        <p:spPr>
          <a:xfrm>
            <a:off x="5981835" y="2205880"/>
            <a:ext cx="1090706" cy="1739893"/>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6" name="Rectangle 45">
            <a:extLst>
              <a:ext uri="{FF2B5EF4-FFF2-40B4-BE49-F238E27FC236}">
                <a16:creationId xmlns:a16="http://schemas.microsoft.com/office/drawing/2014/main" xmlns="" id="{337654A4-00FA-EB4F-90E9-3D9514310214}"/>
              </a:ext>
            </a:extLst>
          </p:cNvPr>
          <p:cNvSpPr/>
          <p:nvPr/>
        </p:nvSpPr>
        <p:spPr>
          <a:xfrm>
            <a:off x="9296610" y="2204661"/>
            <a:ext cx="1090706" cy="1739893"/>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5" name="Rectangle 44">
            <a:extLst>
              <a:ext uri="{FF2B5EF4-FFF2-40B4-BE49-F238E27FC236}">
                <a16:creationId xmlns:a16="http://schemas.microsoft.com/office/drawing/2014/main" xmlns="" id="{7457298D-1D2F-8442-B3DE-DF74994E8F56}"/>
              </a:ext>
            </a:extLst>
          </p:cNvPr>
          <p:cNvSpPr/>
          <p:nvPr/>
        </p:nvSpPr>
        <p:spPr>
          <a:xfrm>
            <a:off x="4880732" y="2212574"/>
            <a:ext cx="1090706" cy="1739893"/>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42">
            <a:extLst>
              <a:ext uri="{FF2B5EF4-FFF2-40B4-BE49-F238E27FC236}">
                <a16:creationId xmlns:a16="http://schemas.microsoft.com/office/drawing/2014/main" xmlns="" id="{2C1561A8-D724-FB46-A2F4-8267C88E4D02}"/>
              </a:ext>
            </a:extLst>
          </p:cNvPr>
          <p:cNvSpPr/>
          <p:nvPr/>
        </p:nvSpPr>
        <p:spPr>
          <a:xfrm>
            <a:off x="4879810" y="5284664"/>
            <a:ext cx="5515268" cy="427132"/>
          </a:xfrm>
          <a:prstGeom prst="rect">
            <a:avLst/>
          </a:pr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Triangle 8">
            <a:extLst>
              <a:ext uri="{FF2B5EF4-FFF2-40B4-BE49-F238E27FC236}">
                <a16:creationId xmlns:a16="http://schemas.microsoft.com/office/drawing/2014/main" xmlns="" id="{95A9E03E-60D2-B549-B39B-5FFDC0FD8559}"/>
              </a:ext>
            </a:extLst>
          </p:cNvPr>
          <p:cNvSpPr/>
          <p:nvPr/>
        </p:nvSpPr>
        <p:spPr>
          <a:xfrm rot="5400000">
            <a:off x="9379635" y="3252707"/>
            <a:ext cx="3506293" cy="1443985"/>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5" name="TextBox 14">
            <a:extLst>
              <a:ext uri="{FF2B5EF4-FFF2-40B4-BE49-F238E27FC236}">
                <a16:creationId xmlns:a16="http://schemas.microsoft.com/office/drawing/2014/main" xmlns="" id="{D7F27CCE-B186-754B-8815-28E29C0D5B71}"/>
              </a:ext>
            </a:extLst>
          </p:cNvPr>
          <p:cNvSpPr txBox="1"/>
          <p:nvPr/>
        </p:nvSpPr>
        <p:spPr>
          <a:xfrm>
            <a:off x="6568081" y="4006942"/>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16" name="TextBox 15">
            <a:extLst>
              <a:ext uri="{FF2B5EF4-FFF2-40B4-BE49-F238E27FC236}">
                <a16:creationId xmlns:a16="http://schemas.microsoft.com/office/drawing/2014/main" xmlns="" id="{D1B882DB-0A55-1C4B-91F8-1B7C9D84C8EC}"/>
              </a:ext>
            </a:extLst>
          </p:cNvPr>
          <p:cNvSpPr txBox="1"/>
          <p:nvPr/>
        </p:nvSpPr>
        <p:spPr>
          <a:xfrm>
            <a:off x="6084071" y="4447424"/>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18" name="TextBox 17">
            <a:extLst>
              <a:ext uri="{FF2B5EF4-FFF2-40B4-BE49-F238E27FC236}">
                <a16:creationId xmlns:a16="http://schemas.microsoft.com/office/drawing/2014/main" xmlns="" id="{CDAFA206-01A3-3D44-A864-F6FCF1509F0A}"/>
              </a:ext>
            </a:extLst>
          </p:cNvPr>
          <p:cNvSpPr txBox="1"/>
          <p:nvPr/>
        </p:nvSpPr>
        <p:spPr>
          <a:xfrm>
            <a:off x="6894484" y="5329611"/>
            <a:ext cx="1485921"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CONTRATACIÓN</a:t>
            </a:r>
          </a:p>
        </p:txBody>
      </p:sp>
      <p:sp>
        <p:nvSpPr>
          <p:cNvPr id="24" name="TextBox 23">
            <a:extLst>
              <a:ext uri="{FF2B5EF4-FFF2-40B4-BE49-F238E27FC236}">
                <a16:creationId xmlns:a16="http://schemas.microsoft.com/office/drawing/2014/main" xmlns="" id="{6364AF97-3672-7945-8A22-5A09BAC01B48}"/>
              </a:ext>
            </a:extLst>
          </p:cNvPr>
          <p:cNvSpPr txBox="1"/>
          <p:nvPr/>
        </p:nvSpPr>
        <p:spPr>
          <a:xfrm>
            <a:off x="10700668" y="3775278"/>
            <a:ext cx="61587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Crisis</a:t>
            </a:r>
          </a:p>
        </p:txBody>
      </p:sp>
      <p:sp>
        <p:nvSpPr>
          <p:cNvPr id="26" name="TextBox 25">
            <a:extLst>
              <a:ext uri="{FF2B5EF4-FFF2-40B4-BE49-F238E27FC236}">
                <a16:creationId xmlns:a16="http://schemas.microsoft.com/office/drawing/2014/main" xmlns="" id="{818A64A4-2129-024B-9503-54D4D0FE5350}"/>
              </a:ext>
            </a:extLst>
          </p:cNvPr>
          <p:cNvSpPr txBox="1"/>
          <p:nvPr/>
        </p:nvSpPr>
        <p:spPr>
          <a:xfrm>
            <a:off x="6695903" y="5745563"/>
            <a:ext cx="1883081"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DE APOYO</a:t>
            </a:r>
          </a:p>
        </p:txBody>
      </p:sp>
      <p:sp>
        <p:nvSpPr>
          <p:cNvPr id="27" name="TextBox 26">
            <a:extLst>
              <a:ext uri="{FF2B5EF4-FFF2-40B4-BE49-F238E27FC236}">
                <a16:creationId xmlns:a16="http://schemas.microsoft.com/office/drawing/2014/main" xmlns="" id="{1E058791-5586-274C-9B24-3D7DEE2E2352}"/>
              </a:ext>
            </a:extLst>
          </p:cNvPr>
          <p:cNvSpPr txBox="1"/>
          <p:nvPr/>
        </p:nvSpPr>
        <p:spPr>
          <a:xfrm rot="16200000">
            <a:off x="3802404" y="2905331"/>
            <a:ext cx="1864934"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ACTIVIDADES PRINCIPALES</a:t>
            </a:r>
          </a:p>
        </p:txBody>
      </p:sp>
      <p:sp>
        <p:nvSpPr>
          <p:cNvPr id="19" name="TextBox 18">
            <a:extLst>
              <a:ext uri="{FF2B5EF4-FFF2-40B4-BE49-F238E27FC236}">
                <a16:creationId xmlns:a16="http://schemas.microsoft.com/office/drawing/2014/main" xmlns="" id="{E2CFC325-9881-3C40-AD5C-7F5AD7B4AAD7}"/>
              </a:ext>
            </a:extLst>
          </p:cNvPr>
          <p:cNvSpPr txBox="1"/>
          <p:nvPr/>
        </p:nvSpPr>
        <p:spPr>
          <a:xfrm>
            <a:off x="4913452" y="3194066"/>
            <a:ext cx="1023422"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INBOUND</a:t>
            </a:r>
          </a:p>
          <a:p>
            <a:pPr algn="ctr"/>
            <a:r>
              <a:rPr lang="en-GB" sz="1600" b="1" dirty="0">
                <a:solidFill>
                  <a:schemeClr val="bg1"/>
                </a:solidFill>
                <a:latin typeface="+mj-lt"/>
                <a:cs typeface="Poppins" pitchFamily="2" charset="77"/>
              </a:rPr>
              <a:t>LOGÍSTICA</a:t>
            </a:r>
          </a:p>
        </p:txBody>
      </p:sp>
      <p:sp>
        <p:nvSpPr>
          <p:cNvPr id="20" name="TextBox 19">
            <a:extLst>
              <a:ext uri="{FF2B5EF4-FFF2-40B4-BE49-F238E27FC236}">
                <a16:creationId xmlns:a16="http://schemas.microsoft.com/office/drawing/2014/main" xmlns="" id="{7DF77E87-A1EF-BC48-900A-4B681067B942}"/>
              </a:ext>
            </a:extLst>
          </p:cNvPr>
          <p:cNvSpPr txBox="1"/>
          <p:nvPr/>
        </p:nvSpPr>
        <p:spPr>
          <a:xfrm>
            <a:off x="5907797" y="3194065"/>
            <a:ext cx="1241045"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OPERACIONES</a:t>
            </a:r>
          </a:p>
        </p:txBody>
      </p:sp>
      <p:sp>
        <p:nvSpPr>
          <p:cNvPr id="21" name="TextBox 20">
            <a:extLst>
              <a:ext uri="{FF2B5EF4-FFF2-40B4-BE49-F238E27FC236}">
                <a16:creationId xmlns:a16="http://schemas.microsoft.com/office/drawing/2014/main" xmlns="" id="{E09D8E71-DE90-AC4D-ACC4-306FE0BDF232}"/>
              </a:ext>
            </a:extLst>
          </p:cNvPr>
          <p:cNvSpPr txBox="1"/>
          <p:nvPr/>
        </p:nvSpPr>
        <p:spPr>
          <a:xfrm>
            <a:off x="7126403" y="3194066"/>
            <a:ext cx="1008994"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LOGÍSTICA</a:t>
            </a:r>
          </a:p>
        </p:txBody>
      </p:sp>
      <p:sp>
        <p:nvSpPr>
          <p:cNvPr id="22" name="TextBox 21">
            <a:extLst>
              <a:ext uri="{FF2B5EF4-FFF2-40B4-BE49-F238E27FC236}">
                <a16:creationId xmlns:a16="http://schemas.microsoft.com/office/drawing/2014/main" xmlns="" id="{72260B90-DF48-144D-81C5-F47A515B5211}"/>
              </a:ext>
            </a:extLst>
          </p:cNvPr>
          <p:cNvSpPr txBox="1"/>
          <p:nvPr/>
        </p:nvSpPr>
        <p:spPr>
          <a:xfrm>
            <a:off x="8140118" y="3194066"/>
            <a:ext cx="119616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MARKETING</a:t>
            </a:r>
          </a:p>
          <a:p>
            <a:pPr algn="ctr"/>
            <a:r>
              <a:rPr lang="en-GB" sz="1600" b="1" dirty="0">
                <a:solidFill>
                  <a:schemeClr val="bg1"/>
                </a:solidFill>
                <a:latin typeface="+mj-lt"/>
                <a:cs typeface="Poppins" pitchFamily="2" charset="77"/>
              </a:rPr>
              <a:t>Y VENTAS</a:t>
            </a:r>
          </a:p>
        </p:txBody>
      </p:sp>
      <p:sp>
        <p:nvSpPr>
          <p:cNvPr id="23" name="TextBox 22">
            <a:extLst>
              <a:ext uri="{FF2B5EF4-FFF2-40B4-BE49-F238E27FC236}">
                <a16:creationId xmlns:a16="http://schemas.microsoft.com/office/drawing/2014/main" xmlns="" id="{D4A3768D-BCA4-0549-AEFD-564A198E1D37}"/>
              </a:ext>
            </a:extLst>
          </p:cNvPr>
          <p:cNvSpPr txBox="1"/>
          <p:nvPr/>
        </p:nvSpPr>
        <p:spPr>
          <a:xfrm>
            <a:off x="9418315" y="3194066"/>
            <a:ext cx="859723"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SERVICIO</a:t>
            </a:r>
          </a:p>
        </p:txBody>
      </p:sp>
      <p:sp>
        <p:nvSpPr>
          <p:cNvPr id="28" name="Freeform 223">
            <a:extLst>
              <a:ext uri="{FF2B5EF4-FFF2-40B4-BE49-F238E27FC236}">
                <a16:creationId xmlns:a16="http://schemas.microsoft.com/office/drawing/2014/main" xmlns="" id="{B8A9B5B4-3214-4E43-9549-FB18AD575C06}"/>
              </a:ext>
            </a:extLst>
          </p:cNvPr>
          <p:cNvSpPr>
            <a:spLocks noChangeArrowheads="1"/>
          </p:cNvSpPr>
          <p:nvPr/>
        </p:nvSpPr>
        <p:spPr bwMode="auto">
          <a:xfrm>
            <a:off x="6291681" y="2767450"/>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29" name="Freeform 233">
            <a:extLst>
              <a:ext uri="{FF2B5EF4-FFF2-40B4-BE49-F238E27FC236}">
                <a16:creationId xmlns:a16="http://schemas.microsoft.com/office/drawing/2014/main" xmlns="" id="{2B17393F-CC91-6540-88A0-9C6B6E56EC5D}"/>
              </a:ext>
            </a:extLst>
          </p:cNvPr>
          <p:cNvSpPr>
            <a:spLocks noChangeArrowheads="1"/>
          </p:cNvSpPr>
          <p:nvPr/>
        </p:nvSpPr>
        <p:spPr bwMode="auto">
          <a:xfrm>
            <a:off x="5188090" y="2693501"/>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30" name="Freeform 236">
            <a:extLst>
              <a:ext uri="{FF2B5EF4-FFF2-40B4-BE49-F238E27FC236}">
                <a16:creationId xmlns:a16="http://schemas.microsoft.com/office/drawing/2014/main" xmlns="" id="{D35FAD08-4B86-6649-BB53-A37B31C9C97B}"/>
              </a:ext>
            </a:extLst>
          </p:cNvPr>
          <p:cNvSpPr>
            <a:spLocks noChangeArrowheads="1"/>
          </p:cNvSpPr>
          <p:nvPr/>
        </p:nvSpPr>
        <p:spPr bwMode="auto">
          <a:xfrm>
            <a:off x="7331005" y="2767449"/>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31" name="Freeform 242">
            <a:extLst>
              <a:ext uri="{FF2B5EF4-FFF2-40B4-BE49-F238E27FC236}">
                <a16:creationId xmlns:a16="http://schemas.microsoft.com/office/drawing/2014/main" xmlns="" id="{04D8BD78-F76A-544D-80CA-CB06C983A478}"/>
              </a:ext>
            </a:extLst>
          </p:cNvPr>
          <p:cNvSpPr>
            <a:spLocks noChangeArrowheads="1"/>
          </p:cNvSpPr>
          <p:nvPr/>
        </p:nvSpPr>
        <p:spPr bwMode="auto">
          <a:xfrm>
            <a:off x="8493956" y="2606516"/>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32" name="Freeform 245">
            <a:extLst>
              <a:ext uri="{FF2B5EF4-FFF2-40B4-BE49-F238E27FC236}">
                <a16:creationId xmlns:a16="http://schemas.microsoft.com/office/drawing/2014/main" xmlns="" id="{3AE6ABBE-9C51-DE42-AD95-AF580D4781C8}"/>
              </a:ext>
            </a:extLst>
          </p:cNvPr>
          <p:cNvSpPr>
            <a:spLocks noChangeArrowheads="1"/>
          </p:cNvSpPr>
          <p:nvPr/>
        </p:nvSpPr>
        <p:spPr bwMode="auto">
          <a:xfrm>
            <a:off x="9590599" y="2602190"/>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34" name="Left Arrow 33">
            <a:extLst>
              <a:ext uri="{FF2B5EF4-FFF2-40B4-BE49-F238E27FC236}">
                <a16:creationId xmlns:a16="http://schemas.microsoft.com/office/drawing/2014/main" xmlns="" id="{54644947-B337-2041-A69A-3907512B567E}"/>
              </a:ext>
            </a:extLst>
          </p:cNvPr>
          <p:cNvSpPr/>
          <p:nvPr/>
        </p:nvSpPr>
        <p:spPr>
          <a:xfrm>
            <a:off x="4879811" y="5829095"/>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5" name="Right Arrow 34">
            <a:extLst>
              <a:ext uri="{FF2B5EF4-FFF2-40B4-BE49-F238E27FC236}">
                <a16:creationId xmlns:a16="http://schemas.microsoft.com/office/drawing/2014/main" xmlns="" id="{EE06F482-6565-BD45-97E2-D4AD28CD35B1}"/>
              </a:ext>
            </a:extLst>
          </p:cNvPr>
          <p:cNvSpPr/>
          <p:nvPr/>
        </p:nvSpPr>
        <p:spPr>
          <a:xfrm>
            <a:off x="8575271" y="5829095"/>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a:xfrm>
            <a:off x="1364108" y="132377"/>
            <a:ext cx="9087377" cy="697353"/>
          </a:xfrm>
        </p:spPr>
        <p:txBody>
          <a:bodyPr>
            <a:normAutofit/>
          </a:bodyPr>
          <a:lstStyle/>
          <a:p>
            <a:r>
              <a:rPr lang="en-GB" dirty="0"/>
              <a:t>De la cadena de valor a la cadena de crisis (ejemplos)</a:t>
            </a:r>
          </a:p>
        </p:txBody>
      </p:sp>
      <p:sp>
        <p:nvSpPr>
          <p:cNvPr id="37" name="Subtitle 2">
            <a:extLst>
              <a:ext uri="{FF2B5EF4-FFF2-40B4-BE49-F238E27FC236}">
                <a16:creationId xmlns:a16="http://schemas.microsoft.com/office/drawing/2014/main" xmlns="" id="{41D884EA-448D-4F47-B2CA-373386EECD7B}"/>
              </a:ext>
            </a:extLst>
          </p:cNvPr>
          <p:cNvSpPr txBox="1">
            <a:spLocks/>
          </p:cNvSpPr>
          <p:nvPr/>
        </p:nvSpPr>
        <p:spPr>
          <a:xfrm>
            <a:off x="1362643" y="755618"/>
            <a:ext cx="9953899" cy="7594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Las causas de una crisis pueden estar en todos los ámbitos de la empresa. Por lo general, una crisis no puede atribuirse a cuestiones concretas, sino a una conexión multicausal.</a:t>
            </a:r>
            <a:endParaRPr lang="en-GB" sz="2200" i="1" dirty="0">
              <a:solidFill>
                <a:schemeClr val="tx1"/>
              </a:solidFill>
              <a:latin typeface="+mj-lt"/>
              <a:ea typeface="Open Sans Light" panose="020B0306030504020204" pitchFamily="34" charset="0"/>
              <a:cs typeface="Open Sans Light" panose="020B0306030504020204" pitchFamily="34" charset="0"/>
            </a:endParaRPr>
          </a:p>
        </p:txBody>
      </p:sp>
      <p:sp>
        <p:nvSpPr>
          <p:cNvPr id="2" name="Rechteck 1">
            <a:extLst>
              <a:ext uri="{FF2B5EF4-FFF2-40B4-BE49-F238E27FC236}">
                <a16:creationId xmlns:a16="http://schemas.microsoft.com/office/drawing/2014/main" xmlns="" id="{FDEF9081-0960-4EA6-8093-364FA7B1E844}"/>
              </a:ext>
            </a:extLst>
          </p:cNvPr>
          <p:cNvSpPr/>
          <p:nvPr/>
        </p:nvSpPr>
        <p:spPr>
          <a:xfrm>
            <a:off x="367962" y="2806902"/>
            <a:ext cx="3927336" cy="20560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lang="en-GB" sz="2200" dirty="0">
                <a:solidFill>
                  <a:srgbClr val="245473"/>
                </a:solidFill>
              </a:rPr>
              <a:t>No hay comentarios de los clientes </a:t>
            </a:r>
            <a:br>
              <a:rPr lang="en-GB" sz="2200" dirty="0">
                <a:solidFill>
                  <a:srgbClr val="245473"/>
                </a:solidFill>
              </a:rPr>
            </a:br>
            <a:r>
              <a:rPr lang="en-GB" sz="2200" dirty="0">
                <a:solidFill>
                  <a:srgbClr val="245473"/>
                </a:solidFill>
              </a:rPr>
              <a:t>(o no hay reacción a los comentarios)</a:t>
            </a:r>
          </a:p>
          <a:p>
            <a:pPr marL="285750" indent="-285750">
              <a:spcBef>
                <a:spcPts val="600"/>
              </a:spcBef>
              <a:buFont typeface="Arial" panose="020B0604020202020204" pitchFamily="34" charset="0"/>
              <a:buChar char="•"/>
            </a:pPr>
            <a:r>
              <a:rPr lang="en-GB" sz="2200" dirty="0">
                <a:solidFill>
                  <a:srgbClr val="245473"/>
                </a:solidFill>
              </a:rPr>
              <a:t>Tratamiento inadecuado de los defectos</a:t>
            </a:r>
          </a:p>
          <a:p>
            <a:pPr marL="285750" indent="-285750">
              <a:spcBef>
                <a:spcPts val="600"/>
              </a:spcBef>
              <a:buFont typeface="Arial" panose="020B0604020202020204" pitchFamily="34" charset="0"/>
              <a:buChar char="•"/>
            </a:pPr>
            <a:r>
              <a:rPr lang="en-GB" sz="2200" dirty="0" err="1">
                <a:solidFill>
                  <a:srgbClr val="245473"/>
                </a:solidFill>
              </a:rPr>
              <a:t>Llamadas al </a:t>
            </a:r>
            <a:r>
              <a:rPr lang="en-GB" sz="2200" dirty="0">
                <a:solidFill>
                  <a:srgbClr val="245473"/>
                </a:solidFill>
              </a:rPr>
              <a:t>producto</a:t>
            </a:r>
          </a:p>
        </p:txBody>
      </p:sp>
      <p:sp>
        <p:nvSpPr>
          <p:cNvPr id="4" name="Gleichschenkliges Dreieck 3">
            <a:extLst>
              <a:ext uri="{FF2B5EF4-FFF2-40B4-BE49-F238E27FC236}">
                <a16:creationId xmlns:a16="http://schemas.microsoft.com/office/drawing/2014/main" xmlns="" id="{13A2A168-7A98-46D8-9AB1-2933919F0C8C}"/>
              </a:ext>
            </a:extLst>
          </p:cNvPr>
          <p:cNvSpPr/>
          <p:nvPr/>
        </p:nvSpPr>
        <p:spPr>
          <a:xfrm rot="16200000">
            <a:off x="3310367" y="4875748"/>
            <a:ext cx="2056065" cy="277000"/>
          </a:xfrm>
          <a:prstGeom prst="triangle">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hteck 24">
            <a:extLst>
              <a:ext uri="{FF2B5EF4-FFF2-40B4-BE49-F238E27FC236}">
                <a16:creationId xmlns:a16="http://schemas.microsoft.com/office/drawing/2014/main" xmlns="" id="{F9CF7508-8152-4BDC-B7C7-38025556AFCE}"/>
              </a:ext>
            </a:extLst>
          </p:cNvPr>
          <p:cNvSpPr/>
          <p:nvPr/>
        </p:nvSpPr>
        <p:spPr>
          <a:xfrm>
            <a:off x="490694" y="1907805"/>
            <a:ext cx="3939075" cy="830997"/>
          </a:xfrm>
          <a:prstGeom prst="rect">
            <a:avLst/>
          </a:prstGeom>
        </p:spPr>
        <p:txBody>
          <a:bodyPr wrap="square">
            <a:spAutoFit/>
          </a:bodyPr>
          <a:lstStyle/>
          <a:p>
            <a:r>
              <a:rPr lang="en-GB" sz="2400" b="1" dirty="0">
                <a:solidFill>
                  <a:srgbClr val="245473"/>
                </a:solidFill>
              </a:rPr>
              <a:t>Posibles causas de una crisis como consecuencia del servicio</a:t>
            </a:r>
            <a:endParaRPr lang="en-GB" sz="2800" dirty="0">
              <a:solidFill>
                <a:srgbClr val="E53292"/>
              </a:solidFill>
            </a:endParaRPr>
          </a:p>
        </p:txBody>
      </p:sp>
      <p:sp>
        <p:nvSpPr>
          <p:cNvPr id="38" name="Rectangle 37">
            <a:extLst>
              <a:ext uri="{FF2B5EF4-FFF2-40B4-BE49-F238E27FC236}">
                <a16:creationId xmlns:a16="http://schemas.microsoft.com/office/drawing/2014/main" xmlns="" id="{9191E227-349E-F746-AF10-57E08F5C188A}"/>
              </a:ext>
            </a:extLst>
          </p:cNvPr>
          <p:cNvSpPr/>
          <p:nvPr/>
        </p:nvSpPr>
        <p:spPr>
          <a:xfrm>
            <a:off x="4879810" y="3971414"/>
            <a:ext cx="5515268" cy="427132"/>
          </a:xfrm>
          <a:prstGeom prst="rect">
            <a:avLst/>
          </a:prstGeom>
          <a:solidFill>
            <a:schemeClr val="accent2">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Rectangle 39">
            <a:extLst>
              <a:ext uri="{FF2B5EF4-FFF2-40B4-BE49-F238E27FC236}">
                <a16:creationId xmlns:a16="http://schemas.microsoft.com/office/drawing/2014/main" xmlns="" id="{8CEA6218-38AB-9A4F-9303-BB82C585B188}"/>
              </a:ext>
            </a:extLst>
          </p:cNvPr>
          <p:cNvSpPr/>
          <p:nvPr/>
        </p:nvSpPr>
        <p:spPr>
          <a:xfrm>
            <a:off x="4879814" y="4401042"/>
            <a:ext cx="5515268" cy="427132"/>
          </a:xfrm>
          <a:prstGeom prst="rect">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TextBox 38">
            <a:extLst>
              <a:ext uri="{FF2B5EF4-FFF2-40B4-BE49-F238E27FC236}">
                <a16:creationId xmlns:a16="http://schemas.microsoft.com/office/drawing/2014/main" xmlns="" id="{EBF8E5C4-04E9-0C44-B2D6-0646DEF65AA8}"/>
              </a:ext>
            </a:extLst>
          </p:cNvPr>
          <p:cNvSpPr txBox="1"/>
          <p:nvPr/>
        </p:nvSpPr>
        <p:spPr>
          <a:xfrm>
            <a:off x="6530298" y="4028309"/>
            <a:ext cx="2138727"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INFRAESTRUCTURA FIRME</a:t>
            </a:r>
          </a:p>
        </p:txBody>
      </p:sp>
      <p:sp>
        <p:nvSpPr>
          <p:cNvPr id="42" name="TextBox 41">
            <a:extLst>
              <a:ext uri="{FF2B5EF4-FFF2-40B4-BE49-F238E27FC236}">
                <a16:creationId xmlns:a16="http://schemas.microsoft.com/office/drawing/2014/main" xmlns="" id="{58203A7B-25EE-8349-9474-91A6983D1A4A}"/>
              </a:ext>
            </a:extLst>
          </p:cNvPr>
          <p:cNvSpPr txBox="1"/>
          <p:nvPr/>
        </p:nvSpPr>
        <p:spPr>
          <a:xfrm>
            <a:off x="6093967" y="4469198"/>
            <a:ext cx="3106749"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GESTIÓN DE RECURSOS HUMANOS</a:t>
            </a:r>
          </a:p>
        </p:txBody>
      </p:sp>
      <p:sp>
        <p:nvSpPr>
          <p:cNvPr id="41" name="Rectangle 40">
            <a:extLst>
              <a:ext uri="{FF2B5EF4-FFF2-40B4-BE49-F238E27FC236}">
                <a16:creationId xmlns:a16="http://schemas.microsoft.com/office/drawing/2014/main" xmlns="" id="{9DEDD2F6-65FB-B441-8164-431C869FFE90}"/>
              </a:ext>
            </a:extLst>
          </p:cNvPr>
          <p:cNvSpPr/>
          <p:nvPr/>
        </p:nvSpPr>
        <p:spPr>
          <a:xfrm>
            <a:off x="4885142" y="4842545"/>
            <a:ext cx="5515268" cy="427132"/>
          </a:xfrm>
          <a:prstGeom prst="rect">
            <a:avLst/>
          </a:prstGeom>
          <a:solidFill>
            <a:schemeClr val="accent2">
              <a:lumMod val="7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7" name="TextBox 16">
            <a:extLst>
              <a:ext uri="{FF2B5EF4-FFF2-40B4-BE49-F238E27FC236}">
                <a16:creationId xmlns:a16="http://schemas.microsoft.com/office/drawing/2014/main" xmlns="" id="{B531C930-A55B-4942-88B3-8148C565A229}"/>
              </a:ext>
            </a:extLst>
          </p:cNvPr>
          <p:cNvSpPr txBox="1"/>
          <p:nvPr/>
        </p:nvSpPr>
        <p:spPr>
          <a:xfrm>
            <a:off x="6281319" y="4913859"/>
            <a:ext cx="2636684"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DESARROLLO TECNOLÓGICO</a:t>
            </a:r>
          </a:p>
        </p:txBody>
      </p:sp>
    </p:spTree>
    <p:extLst>
      <p:ext uri="{BB962C8B-B14F-4D97-AF65-F5344CB8AC3E}">
        <p14:creationId xmlns:p14="http://schemas.microsoft.com/office/powerpoint/2010/main" val="3398099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528554" y="0"/>
            <a:ext cx="9821959" cy="1582271"/>
          </a:xfrm>
        </p:spPr>
        <p:txBody>
          <a:bodyPr/>
          <a:lstStyle/>
          <a:p>
            <a:r>
              <a:rPr lang="en-GB" b="1" dirty="0"/>
              <a:t>Módulo 01 - ejercicio clave</a:t>
            </a:r>
          </a:p>
        </p:txBody>
      </p:sp>
      <p:sp>
        <p:nvSpPr>
          <p:cNvPr id="4" name="TextBox 3">
            <a:extLst>
              <a:ext uri="{FF2B5EF4-FFF2-40B4-BE49-F238E27FC236}">
                <a16:creationId xmlns:a16="http://schemas.microsoft.com/office/drawing/2014/main" xmlns="" id="{562838D1-CDDB-4866-97B5-C8EA24C6919C}"/>
              </a:ext>
            </a:extLst>
          </p:cNvPr>
          <p:cNvSpPr txBox="1"/>
          <p:nvPr/>
        </p:nvSpPr>
        <p:spPr>
          <a:xfrm>
            <a:off x="1128939" y="2078766"/>
            <a:ext cx="4801599" cy="3724096"/>
          </a:xfrm>
          <a:prstGeom prst="rect">
            <a:avLst/>
          </a:prstGeom>
          <a:noFill/>
        </p:spPr>
        <p:txBody>
          <a:bodyPr wrap="square">
            <a:spAutoFit/>
          </a:bodyPr>
          <a:lstStyle/>
          <a:p>
            <a:r>
              <a:rPr lang="en-IE" sz="3600" dirty="0">
                <a:solidFill>
                  <a:schemeClr val="bg1"/>
                </a:solidFill>
                <a:latin typeface="+mj-lt"/>
              </a:rPr>
              <a:t>Complete su propia evaluación de </a:t>
            </a:r>
            <a:r>
              <a:rPr lang="en-GB" sz="3600" dirty="0">
                <a:solidFill>
                  <a:schemeClr val="bg1"/>
                </a:solidFill>
                <a:latin typeface="+mj-lt"/>
              </a:rPr>
              <a:t>la cadena de valor a la cadena de crisis</a:t>
            </a:r>
          </a:p>
          <a:p>
            <a:endParaRPr lang="en-GB" sz="3600" dirty="0">
              <a:solidFill>
                <a:schemeClr val="bg1"/>
              </a:solidFill>
              <a:latin typeface="+mj-lt"/>
            </a:endParaRPr>
          </a:p>
          <a:p>
            <a:r>
              <a:rPr lang="en-IE" sz="3600" dirty="0">
                <a:solidFill>
                  <a:schemeClr val="bg1"/>
                </a:solidFill>
                <a:latin typeface="+mj-lt"/>
              </a:rPr>
              <a:t>Descargue nuestro </a:t>
            </a:r>
            <a:r>
              <a:rPr lang="en-IE" sz="3600" dirty="0" err="1">
                <a:solidFill>
                  <a:schemeClr val="bg1"/>
                </a:solidFill>
                <a:latin typeface="+mj-lt"/>
              </a:rPr>
              <a:t>Libro de Trabajo</a:t>
            </a:r>
            <a:endParaRPr lang="en-IE" sz="3600" dirty="0">
              <a:solidFill>
                <a:schemeClr val="bg1"/>
              </a:solidFill>
              <a:latin typeface="+mj-lt"/>
            </a:endParaRPr>
          </a:p>
          <a:p>
            <a:endParaRPr lang="en-IE" sz="3600" dirty="0">
              <a:solidFill>
                <a:schemeClr val="bg1"/>
              </a:solidFill>
              <a:latin typeface="+mj-lt"/>
            </a:endParaRPr>
          </a:p>
          <a:p>
            <a:endParaRPr lang="en-IE" sz="2000" dirty="0">
              <a:solidFill>
                <a:schemeClr val="bg1"/>
              </a:solidFill>
            </a:endParaRPr>
          </a:p>
        </p:txBody>
      </p:sp>
      <p:pic>
        <p:nvPicPr>
          <p:cNvPr id="3" name="Picture 2" descr="Different sizes of barbells">
            <a:extLst>
              <a:ext uri="{FF2B5EF4-FFF2-40B4-BE49-F238E27FC236}">
                <a16:creationId xmlns:a16="http://schemas.microsoft.com/office/drawing/2014/main" xmlns="" id="{83403A44-9220-4086-9600-18779DD56DDE}"/>
              </a:ext>
            </a:extLst>
          </p:cNvPr>
          <p:cNvPicPr>
            <a:picLocks noChangeAspect="1"/>
          </p:cNvPicPr>
          <p:nvPr/>
        </p:nvPicPr>
        <p:blipFill>
          <a:blip r:embed="rId3"/>
          <a:stretch>
            <a:fillRect/>
          </a:stretch>
        </p:blipFill>
        <p:spPr>
          <a:xfrm>
            <a:off x="6413862" y="1763700"/>
            <a:ext cx="5134791" cy="3423194"/>
          </a:xfrm>
          <a:prstGeom prst="rect">
            <a:avLst/>
          </a:prstGeom>
        </p:spPr>
      </p:pic>
    </p:spTree>
    <p:extLst>
      <p:ext uri="{BB962C8B-B14F-4D97-AF65-F5344CB8AC3E}">
        <p14:creationId xmlns:p14="http://schemas.microsoft.com/office/powerpoint/2010/main" val="228968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79441155-F233-4D7B-BE18-27144DF2C0A2}"/>
              </a:ext>
            </a:extLst>
          </p:cNvPr>
          <p:cNvSpPr>
            <a:spLocks noGrp="1"/>
          </p:cNvSpPr>
          <p:nvPr>
            <p:ph type="body" sz="quarter" idx="13"/>
          </p:nvPr>
        </p:nvSpPr>
        <p:spPr>
          <a:xfrm>
            <a:off x="1464838" y="548901"/>
            <a:ext cx="10389705" cy="697353"/>
          </a:xfrm>
        </p:spPr>
        <p:txBody>
          <a:bodyPr>
            <a:normAutofit/>
          </a:bodyPr>
          <a:lstStyle/>
          <a:p>
            <a:r>
              <a:rPr lang="en-GB" dirty="0"/>
              <a:t>¿Qué define una crisis empresarial? Definiciones importantes</a:t>
            </a:r>
          </a:p>
        </p:txBody>
      </p:sp>
      <p:sp>
        <p:nvSpPr>
          <p:cNvPr id="4" name="Subtitle 2">
            <a:extLst>
              <a:ext uri="{FF2B5EF4-FFF2-40B4-BE49-F238E27FC236}">
                <a16:creationId xmlns:a16="http://schemas.microsoft.com/office/drawing/2014/main" xmlns="" id="{E3EB615A-D3AB-435C-B904-15E5E2620C24}"/>
              </a:ext>
            </a:extLst>
          </p:cNvPr>
          <p:cNvSpPr txBox="1">
            <a:spLocks/>
          </p:cNvSpPr>
          <p:nvPr/>
        </p:nvSpPr>
        <p:spPr>
          <a:xfrm>
            <a:off x="257125" y="1854152"/>
            <a:ext cx="3255225" cy="458822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El primer paso para resolver un problema es saber a qué nos enfrentamos.</a:t>
            </a:r>
          </a:p>
          <a:p>
            <a:pPr algn="l">
              <a:lnSpc>
                <a:spcPct val="100000"/>
              </a:lnSpc>
            </a:pPr>
            <a:r>
              <a:rPr lang="en-GB" dirty="0">
                <a:solidFill>
                  <a:schemeClr val="tx1"/>
                </a:solidFill>
                <a:latin typeface="+mj-lt"/>
                <a:ea typeface="Open Sans Light" panose="020B0306030504020204" pitchFamily="34" charset="0"/>
                <a:cs typeface="Open Sans Light" panose="020B0306030504020204" pitchFamily="34" charset="0"/>
              </a:rPr>
              <a:t>El término crisis no está definido de manera uniforme en la literatura, pero hay un acuerdo general tanto en la literatura científica como en la práctica cuando se trata de describir los efectos de una crisis en una empresa.</a:t>
            </a:r>
          </a:p>
        </p:txBody>
      </p:sp>
      <p:sp>
        <p:nvSpPr>
          <p:cNvPr id="5" name="Rechteck 4">
            <a:extLst>
              <a:ext uri="{FF2B5EF4-FFF2-40B4-BE49-F238E27FC236}">
                <a16:creationId xmlns:a16="http://schemas.microsoft.com/office/drawing/2014/main" xmlns="" id="{90BB7AA0-8653-4721-BB63-871C0153FCCE}"/>
              </a:ext>
            </a:extLst>
          </p:cNvPr>
          <p:cNvSpPr/>
          <p:nvPr/>
        </p:nvSpPr>
        <p:spPr>
          <a:xfrm>
            <a:off x="10895908" y="-314841"/>
            <a:ext cx="274434" cy="369332"/>
          </a:xfrm>
          <a:prstGeom prst="rect">
            <a:avLst/>
          </a:prstGeom>
        </p:spPr>
        <p:txBody>
          <a:bodyPr wrap="none">
            <a:spAutoFit/>
          </a:bodyPr>
          <a:lstStyle/>
          <a:p>
            <a:r>
              <a:rPr lang="en-GB" dirty="0"/>
              <a:t>s</a:t>
            </a:r>
          </a:p>
        </p:txBody>
      </p:sp>
      <p:sp>
        <p:nvSpPr>
          <p:cNvPr id="6" name="Shape 345">
            <a:extLst>
              <a:ext uri="{FF2B5EF4-FFF2-40B4-BE49-F238E27FC236}">
                <a16:creationId xmlns:a16="http://schemas.microsoft.com/office/drawing/2014/main" xmlns="" id="{4EC633A9-B088-4EDB-89D4-730885A85E67}"/>
              </a:ext>
            </a:extLst>
          </p:cNvPr>
          <p:cNvSpPr/>
          <p:nvPr/>
        </p:nvSpPr>
        <p:spPr>
          <a:xfrm>
            <a:off x="3986172" y="3550730"/>
            <a:ext cx="6027398" cy="2433967"/>
          </a:xfrm>
          <a:custGeom>
            <a:avLst/>
            <a:gdLst/>
            <a:ahLst/>
            <a:cxnLst>
              <a:cxn ang="0">
                <a:pos x="wd2" y="hd2"/>
              </a:cxn>
              <a:cxn ang="5400000">
                <a:pos x="wd2" y="hd2"/>
              </a:cxn>
              <a:cxn ang="10800000">
                <a:pos x="wd2" y="hd2"/>
              </a:cxn>
              <a:cxn ang="16200000">
                <a:pos x="wd2" y="hd2"/>
              </a:cxn>
            </a:cxnLst>
            <a:rect l="0" t="0" r="r" b="b"/>
            <a:pathLst>
              <a:path w="21600" h="21600" extrusionOk="0">
                <a:moveTo>
                  <a:pt x="0" y="12797"/>
                </a:moveTo>
                <a:lnTo>
                  <a:pt x="21600" y="0"/>
                </a:lnTo>
                <a:lnTo>
                  <a:pt x="21600" y="8803"/>
                </a:lnTo>
                <a:lnTo>
                  <a:pt x="0" y="21600"/>
                </a:lnTo>
                <a:lnTo>
                  <a:pt x="0" y="12797"/>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7" name="Shape 346">
            <a:extLst>
              <a:ext uri="{FF2B5EF4-FFF2-40B4-BE49-F238E27FC236}">
                <a16:creationId xmlns:a16="http://schemas.microsoft.com/office/drawing/2014/main" xmlns="" id="{634FE5C1-7FD8-4DD1-92E8-381B2159A674}"/>
              </a:ext>
            </a:extLst>
          </p:cNvPr>
          <p:cNvSpPr/>
          <p:nvPr/>
        </p:nvSpPr>
        <p:spPr>
          <a:xfrm>
            <a:off x="3986174" y="2093401"/>
            <a:ext cx="6027397" cy="2433967"/>
          </a:xfrm>
          <a:custGeom>
            <a:avLst/>
            <a:gdLst/>
            <a:ahLst/>
            <a:cxnLst>
              <a:cxn ang="0">
                <a:pos x="wd2" y="hd2"/>
              </a:cxn>
              <a:cxn ang="5400000">
                <a:pos x="wd2" y="hd2"/>
              </a:cxn>
              <a:cxn ang="10800000">
                <a:pos x="wd2" y="hd2"/>
              </a:cxn>
              <a:cxn ang="16200000">
                <a:pos x="wd2" y="hd2"/>
              </a:cxn>
            </a:cxnLst>
            <a:rect l="0" t="0" r="r" b="b"/>
            <a:pathLst>
              <a:path w="21600" h="21600" extrusionOk="0">
                <a:moveTo>
                  <a:pt x="0" y="12797"/>
                </a:moveTo>
                <a:lnTo>
                  <a:pt x="21600" y="0"/>
                </a:lnTo>
                <a:lnTo>
                  <a:pt x="21600" y="8803"/>
                </a:lnTo>
                <a:lnTo>
                  <a:pt x="0" y="21600"/>
                </a:lnTo>
                <a:lnTo>
                  <a:pt x="0" y="12797"/>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8" name="Shape 348">
            <a:extLst>
              <a:ext uri="{FF2B5EF4-FFF2-40B4-BE49-F238E27FC236}">
                <a16:creationId xmlns:a16="http://schemas.microsoft.com/office/drawing/2014/main" xmlns="" id="{B0732C3B-2512-4BE2-A51C-5A611032A824}"/>
              </a:ext>
            </a:extLst>
          </p:cNvPr>
          <p:cNvSpPr/>
          <p:nvPr/>
        </p:nvSpPr>
        <p:spPr>
          <a:xfrm>
            <a:off x="3657600" y="1854152"/>
            <a:ext cx="8378479" cy="1345525"/>
          </a:xfrm>
          <a:prstGeom prst="rect">
            <a:avLst/>
          </a:prstGeom>
          <a:solidFill>
            <a:schemeClr val="accent1"/>
          </a:solidFill>
          <a:ln w="12700" cap="flat">
            <a:noFill/>
            <a:miter lim="400000"/>
          </a:ln>
          <a:effectLst/>
        </p:spPr>
        <p:txBody>
          <a:bodyPr wrap="square" lIns="0" tIns="0" rIns="0" bIns="0" numCol="1" anchor="t">
            <a:noAutofit/>
          </a:bodyPr>
          <a:lstStyle/>
          <a:p>
            <a:endParaRPr lang="en-GB" sz="1899" dirty="0">
              <a:latin typeface="+mj-lt"/>
            </a:endParaRPr>
          </a:p>
        </p:txBody>
      </p:sp>
      <p:sp>
        <p:nvSpPr>
          <p:cNvPr id="9" name="Shape 352">
            <a:extLst>
              <a:ext uri="{FF2B5EF4-FFF2-40B4-BE49-F238E27FC236}">
                <a16:creationId xmlns:a16="http://schemas.microsoft.com/office/drawing/2014/main" xmlns="" id="{87B45AA2-BDE0-4E33-843C-9BBB9C98E1E4}"/>
              </a:ext>
            </a:extLst>
          </p:cNvPr>
          <p:cNvSpPr/>
          <p:nvPr/>
        </p:nvSpPr>
        <p:spPr>
          <a:xfrm>
            <a:off x="3639673" y="4603003"/>
            <a:ext cx="8384685" cy="2085684"/>
          </a:xfrm>
          <a:prstGeom prst="rect">
            <a:avLst/>
          </a:prstGeom>
          <a:solidFill>
            <a:schemeClr val="accent3"/>
          </a:solidFill>
          <a:ln w="12700" cap="flat">
            <a:noFill/>
            <a:miter lim="400000"/>
          </a:ln>
          <a:effectLst/>
        </p:spPr>
        <p:txBody>
          <a:bodyPr wrap="square" lIns="0" tIns="0" rIns="0" bIns="0" numCol="1" anchor="t">
            <a:noAutofit/>
          </a:bodyPr>
          <a:lstStyle/>
          <a:p>
            <a:endParaRPr lang="en-GB" sz="1899" dirty="0">
              <a:latin typeface="+mj-lt"/>
            </a:endParaRPr>
          </a:p>
        </p:txBody>
      </p:sp>
      <p:sp>
        <p:nvSpPr>
          <p:cNvPr id="10" name="Shape 356">
            <a:extLst>
              <a:ext uri="{FF2B5EF4-FFF2-40B4-BE49-F238E27FC236}">
                <a16:creationId xmlns:a16="http://schemas.microsoft.com/office/drawing/2014/main" xmlns="" id="{6ADB3FB9-F0AA-48DE-8969-EE3999FBE05F}"/>
              </a:ext>
            </a:extLst>
          </p:cNvPr>
          <p:cNvSpPr/>
          <p:nvPr/>
        </p:nvSpPr>
        <p:spPr>
          <a:xfrm>
            <a:off x="3657601" y="3286179"/>
            <a:ext cx="8378478" cy="1280125"/>
          </a:xfrm>
          <a:prstGeom prst="rect">
            <a:avLst/>
          </a:prstGeom>
          <a:solidFill>
            <a:schemeClr val="accent2"/>
          </a:solidFill>
          <a:ln w="12700" cap="flat">
            <a:noFill/>
            <a:miter lim="400000"/>
          </a:ln>
          <a:effectLst/>
        </p:spPr>
        <p:txBody>
          <a:bodyPr wrap="square" lIns="0" tIns="0" rIns="0" bIns="0" numCol="1" anchor="t">
            <a:noAutofit/>
          </a:bodyPr>
          <a:lstStyle/>
          <a:p>
            <a:endParaRPr lang="en-GB" sz="1899" dirty="0">
              <a:latin typeface="+mj-lt"/>
            </a:endParaRPr>
          </a:p>
        </p:txBody>
      </p:sp>
      <p:sp>
        <p:nvSpPr>
          <p:cNvPr id="11" name="TextBox 20">
            <a:extLst>
              <a:ext uri="{FF2B5EF4-FFF2-40B4-BE49-F238E27FC236}">
                <a16:creationId xmlns:a16="http://schemas.microsoft.com/office/drawing/2014/main" xmlns="" id="{3805D00B-C78C-4EF6-9F60-F07F828C3853}"/>
              </a:ext>
            </a:extLst>
          </p:cNvPr>
          <p:cNvSpPr txBox="1"/>
          <p:nvPr/>
        </p:nvSpPr>
        <p:spPr>
          <a:xfrm>
            <a:off x="3853272" y="2361248"/>
            <a:ext cx="713657"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Crisis</a:t>
            </a:r>
          </a:p>
        </p:txBody>
      </p:sp>
      <p:sp>
        <p:nvSpPr>
          <p:cNvPr id="12" name="TextBox 21">
            <a:extLst>
              <a:ext uri="{FF2B5EF4-FFF2-40B4-BE49-F238E27FC236}">
                <a16:creationId xmlns:a16="http://schemas.microsoft.com/office/drawing/2014/main" xmlns="" id="{8111277F-D2A0-4D29-A484-B96F6D61A068}"/>
              </a:ext>
            </a:extLst>
          </p:cNvPr>
          <p:cNvSpPr txBox="1"/>
          <p:nvPr/>
        </p:nvSpPr>
        <p:spPr>
          <a:xfrm>
            <a:off x="3639673" y="3726186"/>
            <a:ext cx="1244956" cy="400110"/>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Insolvencia</a:t>
            </a:r>
          </a:p>
        </p:txBody>
      </p:sp>
      <p:sp>
        <p:nvSpPr>
          <p:cNvPr id="13" name="TextBox 22">
            <a:extLst>
              <a:ext uri="{FF2B5EF4-FFF2-40B4-BE49-F238E27FC236}">
                <a16:creationId xmlns:a16="http://schemas.microsoft.com/office/drawing/2014/main" xmlns="" id="{675891C7-9069-4D54-BEDE-133988DA6A1A}"/>
              </a:ext>
            </a:extLst>
          </p:cNvPr>
          <p:cNvSpPr txBox="1"/>
          <p:nvPr/>
        </p:nvSpPr>
        <p:spPr>
          <a:xfrm>
            <a:off x="3757571" y="5142872"/>
            <a:ext cx="910635" cy="707886"/>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Gira-</a:t>
            </a:r>
            <a:br>
              <a:rPr lang="en-GB" sz="2000" b="1" dirty="0">
                <a:solidFill>
                  <a:schemeClr val="bg1"/>
                </a:solidFill>
                <a:latin typeface="+mj-lt"/>
                <a:cs typeface="Poppins" pitchFamily="2" charset="77"/>
              </a:rPr>
            </a:br>
            <a:r>
              <a:rPr lang="en-GB" sz="2000" b="1" dirty="0">
                <a:solidFill>
                  <a:schemeClr val="bg1"/>
                </a:solidFill>
                <a:latin typeface="+mj-lt"/>
                <a:cs typeface="Poppins" pitchFamily="2" charset="77"/>
              </a:rPr>
              <a:t>alrededor de</a:t>
            </a:r>
          </a:p>
        </p:txBody>
      </p:sp>
      <p:sp>
        <p:nvSpPr>
          <p:cNvPr id="14" name="TextBox 23">
            <a:extLst>
              <a:ext uri="{FF2B5EF4-FFF2-40B4-BE49-F238E27FC236}">
                <a16:creationId xmlns:a16="http://schemas.microsoft.com/office/drawing/2014/main" xmlns="" id="{C5D7FD72-497C-4F23-997B-D8242B4826B6}"/>
              </a:ext>
            </a:extLst>
          </p:cNvPr>
          <p:cNvSpPr txBox="1"/>
          <p:nvPr/>
        </p:nvSpPr>
        <p:spPr>
          <a:xfrm>
            <a:off x="4795529" y="1847091"/>
            <a:ext cx="7228829" cy="1323439"/>
          </a:xfrm>
          <a:prstGeom prst="rect">
            <a:avLst/>
          </a:prstGeom>
          <a:noFill/>
        </p:spPr>
        <p:txBody>
          <a:bodyPr wrap="square" rtlCol="0" anchor="ctr">
            <a:spAutoFit/>
          </a:bodyPr>
          <a:lstStyle/>
          <a:p>
            <a:r>
              <a:rPr lang="en-GB" sz="2000" dirty="0">
                <a:solidFill>
                  <a:schemeClr val="bg1"/>
                </a:solidFill>
                <a:latin typeface="+mj-lt"/>
                <a:ea typeface="Lato Light" panose="020F0502020204030203" pitchFamily="34" charset="0"/>
                <a:cs typeface="Lato Light" panose="020F0502020204030203" pitchFamily="34" charset="0"/>
              </a:rPr>
              <a:t>Por lo general, se considera que una crisis empresarial es el estado de una empresa en el que su patrimonio está directamente amenazado y, por tanto, su continuidad está en riesgo. La gestión de la crisis también puede tener lugar fuera de los tribunales.</a:t>
            </a:r>
          </a:p>
        </p:txBody>
      </p:sp>
      <p:sp>
        <p:nvSpPr>
          <p:cNvPr id="15" name="TextBox 24">
            <a:extLst>
              <a:ext uri="{FF2B5EF4-FFF2-40B4-BE49-F238E27FC236}">
                <a16:creationId xmlns:a16="http://schemas.microsoft.com/office/drawing/2014/main" xmlns="" id="{FF6D624B-0754-4099-9BDB-D6396F9A38AB}"/>
              </a:ext>
            </a:extLst>
          </p:cNvPr>
          <p:cNvSpPr txBox="1"/>
          <p:nvPr/>
        </p:nvSpPr>
        <p:spPr>
          <a:xfrm>
            <a:off x="4884629" y="3199677"/>
            <a:ext cx="7139731" cy="1323439"/>
          </a:xfrm>
          <a:prstGeom prst="rect">
            <a:avLst/>
          </a:prstGeom>
          <a:noFill/>
        </p:spPr>
        <p:txBody>
          <a:bodyPr wrap="square" rtlCol="0" anchor="ctr">
            <a:spAutoFit/>
          </a:bodyPr>
          <a:lstStyle/>
          <a:p>
            <a:r>
              <a:rPr lang="en-GB" sz="2000" dirty="0">
                <a:solidFill>
                  <a:schemeClr val="bg1"/>
                </a:solidFill>
                <a:latin typeface="+mj-lt"/>
                <a:ea typeface="Lato Light" panose="020F0502020204030203" pitchFamily="34" charset="0"/>
                <a:cs typeface="Lato Light" panose="020F0502020204030203" pitchFamily="34" charset="0"/>
              </a:rPr>
              <a:t>En un sentido jurídico simplificado: la insolvencia es la incapacidad de cumplir permanentemente las obligaciones financieras existentes                                                     . Las formas de insolvencia son la incapacidad de pago y el </a:t>
            </a:r>
            <a:r>
              <a:rPr lang="en-GB" sz="2000" dirty="0" err="1">
                <a:solidFill>
                  <a:schemeClr val="bg1"/>
                </a:solidFill>
                <a:latin typeface="+mj-lt"/>
                <a:ea typeface="Lato Light" panose="020F0502020204030203" pitchFamily="34" charset="0"/>
                <a:cs typeface="Lato Light" panose="020F0502020204030203" pitchFamily="34" charset="0"/>
              </a:rPr>
              <a:t>sobreendeudamiento</a:t>
            </a:r>
            <a:endParaRPr lang="en-GB" sz="2000" dirty="0">
              <a:solidFill>
                <a:schemeClr val="bg1"/>
              </a:solidFill>
              <a:latin typeface="+mj-lt"/>
              <a:ea typeface="Lato Light" panose="020F0502020204030203" pitchFamily="34" charset="0"/>
              <a:cs typeface="Lato Light" panose="020F0502020204030203" pitchFamily="34" charset="0"/>
            </a:endParaRPr>
          </a:p>
          <a:p>
            <a:r>
              <a:rPr lang="en-GB" sz="2000" dirty="0">
                <a:solidFill>
                  <a:schemeClr val="bg1"/>
                </a:solidFill>
                <a:latin typeface="+mj-lt"/>
                <a:ea typeface="Lato Light" panose="020F0502020204030203" pitchFamily="34" charset="0"/>
                <a:cs typeface="Lato Light" panose="020F0502020204030203" pitchFamily="34" charset="0"/>
              </a:rPr>
              <a:t>La insolvencia es por definición un procedimiento judicial</a:t>
            </a:r>
          </a:p>
        </p:txBody>
      </p:sp>
      <p:sp>
        <p:nvSpPr>
          <p:cNvPr id="16" name="TextBox 25">
            <a:extLst>
              <a:ext uri="{FF2B5EF4-FFF2-40B4-BE49-F238E27FC236}">
                <a16:creationId xmlns:a16="http://schemas.microsoft.com/office/drawing/2014/main" xmlns="" id="{349E4709-A2A7-41AA-94D8-60D20828F2FE}"/>
              </a:ext>
            </a:extLst>
          </p:cNvPr>
          <p:cNvSpPr txBox="1"/>
          <p:nvPr/>
        </p:nvSpPr>
        <p:spPr>
          <a:xfrm>
            <a:off x="4795529" y="4619512"/>
            <a:ext cx="7354269" cy="1938992"/>
          </a:xfrm>
          <a:prstGeom prst="rect">
            <a:avLst/>
          </a:prstGeom>
          <a:noFill/>
        </p:spPr>
        <p:txBody>
          <a:bodyPr wrap="square" rtlCol="0" anchor="ctr">
            <a:spAutoFit/>
          </a:bodyPr>
          <a:lstStyle/>
          <a:p>
            <a:r>
              <a:rPr lang="en-GB" sz="2000" dirty="0">
                <a:solidFill>
                  <a:schemeClr val="bg1"/>
                </a:solidFill>
                <a:latin typeface="+mj-lt"/>
                <a:ea typeface="Lato Light" panose="020F0502020204030203" pitchFamily="34" charset="0"/>
                <a:cs typeface="Lato Light" panose="020F0502020204030203" pitchFamily="34" charset="0"/>
              </a:rPr>
              <a:t>La gestión de la recuperación es la aplicación de una serie de medidas necesarias para proteger a la empresa de la insolvencia y devolverla a la normalidad operativa y a la solvencia. La gestión de la recuperación suele requerir un fuerte liderazgo y puede incluir la reestructuración y los despidos, la investigación de las causas profundas del fracaso y los programas a largo plazo para reactivar la empresa.</a:t>
            </a:r>
          </a:p>
        </p:txBody>
      </p:sp>
    </p:spTree>
    <p:extLst>
      <p:ext uri="{BB962C8B-B14F-4D97-AF65-F5344CB8AC3E}">
        <p14:creationId xmlns:p14="http://schemas.microsoft.com/office/powerpoint/2010/main" val="19806462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27461" y="3080323"/>
            <a:ext cx="5461709" cy="697353"/>
          </a:xfrm>
        </p:spPr>
        <p:txBody>
          <a:bodyPr/>
          <a:lstStyle/>
          <a:p>
            <a:r>
              <a:rPr lang="en-GB" sz="4400" dirty="0"/>
              <a:t>Siguiente: Módulo 2 Búsqueda de señales de alerta temprana</a:t>
            </a:r>
          </a:p>
          <a:p>
            <a:endParaRPr lang="en-GB" sz="4400" dirty="0"/>
          </a:p>
        </p:txBody>
      </p:sp>
      <p:sp>
        <p:nvSpPr>
          <p:cNvPr id="23" name="Text Placeholder 22"/>
          <p:cNvSpPr>
            <a:spLocks noGrp="1"/>
          </p:cNvSpPr>
          <p:nvPr>
            <p:ph type="body" sz="quarter" idx="17"/>
          </p:nvPr>
        </p:nvSpPr>
        <p:spPr>
          <a:xfrm>
            <a:off x="7718098" y="4070996"/>
            <a:ext cx="3951388" cy="751113"/>
          </a:xfrm>
        </p:spPr>
        <p:txBody>
          <a:bodyPr>
            <a:normAutofit/>
          </a:bodyPr>
          <a:lstStyle/>
          <a:p>
            <a:r>
              <a:rPr lang="en-GB" sz="2000" dirty="0"/>
              <a:t>www.smartupproject.eu</a:t>
            </a:r>
          </a:p>
        </p:txBody>
      </p:sp>
      <p:grpSp>
        <p:nvGrpSpPr>
          <p:cNvPr id="10" name="Google Shape;664;p39"/>
          <p:cNvGrpSpPr/>
          <p:nvPr/>
        </p:nvGrpSpPr>
        <p:grpSpPr>
          <a:xfrm>
            <a:off x="7142053" y="4060110"/>
            <a:ext cx="301041" cy="301041"/>
            <a:chOff x="5941025" y="3634400"/>
            <a:chExt cx="467650" cy="467650"/>
          </a:xfrm>
        </p:grpSpPr>
        <p:sp>
          <p:nvSpPr>
            <p:cNvPr id="11" name="Google Shape;665;p39"/>
            <p:cNvSpPr/>
            <p:nvPr/>
          </p:nvSpPr>
          <p:spPr>
            <a:xfrm>
              <a:off x="5941025" y="3634400"/>
              <a:ext cx="467650" cy="467650"/>
            </a:xfrm>
            <a:custGeom>
              <a:avLst/>
              <a:gdLst/>
              <a:ahLst/>
              <a:cxnLst/>
              <a:rect l="l" t="t" r="r" b="b"/>
              <a:pathLst>
                <a:path w="18706" h="18706" fill="none" extrusionOk="0">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lnTo>
                    <a:pt x="9353" y="1"/>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2" name="Google Shape;666;p39"/>
            <p:cNvSpPr/>
            <p:nvPr/>
          </p:nvSpPr>
          <p:spPr>
            <a:xfrm>
              <a:off x="6211975" y="3753150"/>
              <a:ext cx="19525" cy="18900"/>
            </a:xfrm>
            <a:custGeom>
              <a:avLst/>
              <a:gdLst/>
              <a:ahLst/>
              <a:cxnLst/>
              <a:rect l="l" t="t" r="r" b="b"/>
              <a:pathLst>
                <a:path w="781" h="756" fill="none" extrusionOk="0">
                  <a:moveTo>
                    <a:pt x="585" y="0"/>
                  </a:moveTo>
                  <a:lnTo>
                    <a:pt x="585" y="0"/>
                  </a:lnTo>
                  <a:lnTo>
                    <a:pt x="658" y="24"/>
                  </a:lnTo>
                  <a:lnTo>
                    <a:pt x="707" y="49"/>
                  </a:lnTo>
                  <a:lnTo>
                    <a:pt x="756" y="122"/>
                  </a:lnTo>
                  <a:lnTo>
                    <a:pt x="780" y="195"/>
                  </a:lnTo>
                  <a:lnTo>
                    <a:pt x="780" y="195"/>
                  </a:lnTo>
                  <a:lnTo>
                    <a:pt x="756" y="268"/>
                  </a:lnTo>
                  <a:lnTo>
                    <a:pt x="707" y="390"/>
                  </a:lnTo>
                  <a:lnTo>
                    <a:pt x="658" y="487"/>
                  </a:lnTo>
                  <a:lnTo>
                    <a:pt x="585" y="560"/>
                  </a:lnTo>
                  <a:lnTo>
                    <a:pt x="585" y="560"/>
                  </a:lnTo>
                  <a:lnTo>
                    <a:pt x="488" y="633"/>
                  </a:lnTo>
                  <a:lnTo>
                    <a:pt x="390" y="706"/>
                  </a:lnTo>
                  <a:lnTo>
                    <a:pt x="293" y="755"/>
                  </a:lnTo>
                  <a:lnTo>
                    <a:pt x="196" y="755"/>
                  </a:lnTo>
                  <a:lnTo>
                    <a:pt x="196" y="755"/>
                  </a:lnTo>
                  <a:lnTo>
                    <a:pt x="122" y="755"/>
                  </a:lnTo>
                  <a:lnTo>
                    <a:pt x="74" y="706"/>
                  </a:lnTo>
                  <a:lnTo>
                    <a:pt x="25" y="633"/>
                  </a:lnTo>
                  <a:lnTo>
                    <a:pt x="1" y="560"/>
                  </a:lnTo>
                  <a:lnTo>
                    <a:pt x="1" y="560"/>
                  </a:lnTo>
                  <a:lnTo>
                    <a:pt x="25" y="487"/>
                  </a:lnTo>
                  <a:lnTo>
                    <a:pt x="74" y="390"/>
                  </a:lnTo>
                  <a:lnTo>
                    <a:pt x="122" y="268"/>
                  </a:lnTo>
                  <a:lnTo>
                    <a:pt x="196" y="195"/>
                  </a:lnTo>
                  <a:lnTo>
                    <a:pt x="196" y="195"/>
                  </a:lnTo>
                  <a:lnTo>
                    <a:pt x="293" y="122"/>
                  </a:lnTo>
                  <a:lnTo>
                    <a:pt x="390" y="49"/>
                  </a:lnTo>
                  <a:lnTo>
                    <a:pt x="488" y="24"/>
                  </a:lnTo>
                  <a:lnTo>
                    <a:pt x="585" y="0"/>
                  </a:lnTo>
                  <a:lnTo>
                    <a:pt x="585" y="0"/>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3" name="Google Shape;667;p39"/>
            <p:cNvSpPr/>
            <p:nvPr/>
          </p:nvSpPr>
          <p:spPr>
            <a:xfrm>
              <a:off x="5943475" y="3695900"/>
              <a:ext cx="177800" cy="351350"/>
            </a:xfrm>
            <a:custGeom>
              <a:avLst/>
              <a:gdLst/>
              <a:ahLst/>
              <a:cxnLst/>
              <a:rect l="l" t="t" r="r" b="b"/>
              <a:pathLst>
                <a:path w="7112" h="14054" fill="none" extrusionOk="0">
                  <a:moveTo>
                    <a:pt x="2582" y="780"/>
                  </a:moveTo>
                  <a:lnTo>
                    <a:pt x="2582" y="780"/>
                  </a:lnTo>
                  <a:lnTo>
                    <a:pt x="2752" y="780"/>
                  </a:lnTo>
                  <a:lnTo>
                    <a:pt x="2752" y="780"/>
                  </a:lnTo>
                  <a:lnTo>
                    <a:pt x="2996" y="780"/>
                  </a:lnTo>
                  <a:lnTo>
                    <a:pt x="3215" y="829"/>
                  </a:lnTo>
                  <a:lnTo>
                    <a:pt x="3386" y="878"/>
                  </a:lnTo>
                  <a:lnTo>
                    <a:pt x="3507" y="951"/>
                  </a:lnTo>
                  <a:lnTo>
                    <a:pt x="3507" y="951"/>
                  </a:lnTo>
                  <a:lnTo>
                    <a:pt x="3605" y="1024"/>
                  </a:lnTo>
                  <a:lnTo>
                    <a:pt x="3702" y="1048"/>
                  </a:lnTo>
                  <a:lnTo>
                    <a:pt x="3800" y="1024"/>
                  </a:lnTo>
                  <a:lnTo>
                    <a:pt x="3897" y="951"/>
                  </a:lnTo>
                  <a:lnTo>
                    <a:pt x="3897" y="951"/>
                  </a:lnTo>
                  <a:lnTo>
                    <a:pt x="3970" y="878"/>
                  </a:lnTo>
                  <a:lnTo>
                    <a:pt x="4092" y="829"/>
                  </a:lnTo>
                  <a:lnTo>
                    <a:pt x="4189" y="780"/>
                  </a:lnTo>
                  <a:lnTo>
                    <a:pt x="4262" y="780"/>
                  </a:lnTo>
                  <a:lnTo>
                    <a:pt x="4262" y="780"/>
                  </a:lnTo>
                  <a:lnTo>
                    <a:pt x="4384" y="731"/>
                  </a:lnTo>
                  <a:lnTo>
                    <a:pt x="4506" y="658"/>
                  </a:lnTo>
                  <a:lnTo>
                    <a:pt x="4676" y="537"/>
                  </a:lnTo>
                  <a:lnTo>
                    <a:pt x="4847" y="390"/>
                  </a:lnTo>
                  <a:lnTo>
                    <a:pt x="4847" y="390"/>
                  </a:lnTo>
                  <a:lnTo>
                    <a:pt x="5042" y="244"/>
                  </a:lnTo>
                  <a:lnTo>
                    <a:pt x="5285" y="123"/>
                  </a:lnTo>
                  <a:lnTo>
                    <a:pt x="5529" y="49"/>
                  </a:lnTo>
                  <a:lnTo>
                    <a:pt x="5797" y="1"/>
                  </a:lnTo>
                  <a:lnTo>
                    <a:pt x="5797" y="1"/>
                  </a:lnTo>
                  <a:lnTo>
                    <a:pt x="5894" y="25"/>
                  </a:lnTo>
                  <a:lnTo>
                    <a:pt x="5992" y="49"/>
                  </a:lnTo>
                  <a:lnTo>
                    <a:pt x="6040" y="74"/>
                  </a:lnTo>
                  <a:lnTo>
                    <a:pt x="6089" y="123"/>
                  </a:lnTo>
                  <a:lnTo>
                    <a:pt x="6089" y="171"/>
                  </a:lnTo>
                  <a:lnTo>
                    <a:pt x="6089" y="244"/>
                  </a:lnTo>
                  <a:lnTo>
                    <a:pt x="6040" y="317"/>
                  </a:lnTo>
                  <a:lnTo>
                    <a:pt x="5992" y="390"/>
                  </a:lnTo>
                  <a:lnTo>
                    <a:pt x="5992" y="390"/>
                  </a:lnTo>
                  <a:lnTo>
                    <a:pt x="5845" y="561"/>
                  </a:lnTo>
                  <a:lnTo>
                    <a:pt x="5772" y="707"/>
                  </a:lnTo>
                  <a:lnTo>
                    <a:pt x="5748" y="853"/>
                  </a:lnTo>
                  <a:lnTo>
                    <a:pt x="5772" y="926"/>
                  </a:lnTo>
                  <a:lnTo>
                    <a:pt x="5797" y="951"/>
                  </a:lnTo>
                  <a:lnTo>
                    <a:pt x="5797" y="951"/>
                  </a:lnTo>
                  <a:lnTo>
                    <a:pt x="5870" y="1048"/>
                  </a:lnTo>
                  <a:lnTo>
                    <a:pt x="5918" y="1145"/>
                  </a:lnTo>
                  <a:lnTo>
                    <a:pt x="5967" y="1243"/>
                  </a:lnTo>
                  <a:lnTo>
                    <a:pt x="5992" y="1340"/>
                  </a:lnTo>
                  <a:lnTo>
                    <a:pt x="5992" y="1340"/>
                  </a:lnTo>
                  <a:lnTo>
                    <a:pt x="5967" y="1438"/>
                  </a:lnTo>
                  <a:lnTo>
                    <a:pt x="5918" y="1535"/>
                  </a:lnTo>
                  <a:lnTo>
                    <a:pt x="5870" y="1633"/>
                  </a:lnTo>
                  <a:lnTo>
                    <a:pt x="5797" y="1730"/>
                  </a:lnTo>
                  <a:lnTo>
                    <a:pt x="5797" y="1730"/>
                  </a:lnTo>
                  <a:lnTo>
                    <a:pt x="5748" y="1754"/>
                  </a:lnTo>
                  <a:lnTo>
                    <a:pt x="5699" y="1754"/>
                  </a:lnTo>
                  <a:lnTo>
                    <a:pt x="5553" y="1754"/>
                  </a:lnTo>
                  <a:lnTo>
                    <a:pt x="5383" y="1657"/>
                  </a:lnTo>
                  <a:lnTo>
                    <a:pt x="5212" y="1535"/>
                  </a:lnTo>
                  <a:lnTo>
                    <a:pt x="5212" y="1535"/>
                  </a:lnTo>
                  <a:lnTo>
                    <a:pt x="5066" y="1389"/>
                  </a:lnTo>
                  <a:lnTo>
                    <a:pt x="4896" y="1316"/>
                  </a:lnTo>
                  <a:lnTo>
                    <a:pt x="4749" y="1292"/>
                  </a:lnTo>
                  <a:lnTo>
                    <a:pt x="4701" y="1316"/>
                  </a:lnTo>
                  <a:lnTo>
                    <a:pt x="4652" y="1340"/>
                  </a:lnTo>
                  <a:lnTo>
                    <a:pt x="4652" y="1340"/>
                  </a:lnTo>
                  <a:lnTo>
                    <a:pt x="4555" y="1413"/>
                  </a:lnTo>
                  <a:lnTo>
                    <a:pt x="4457" y="1486"/>
                  </a:lnTo>
                  <a:lnTo>
                    <a:pt x="4360" y="1511"/>
                  </a:lnTo>
                  <a:lnTo>
                    <a:pt x="4262" y="1535"/>
                  </a:lnTo>
                  <a:lnTo>
                    <a:pt x="4262" y="1535"/>
                  </a:lnTo>
                  <a:lnTo>
                    <a:pt x="4116" y="1559"/>
                  </a:lnTo>
                  <a:lnTo>
                    <a:pt x="4043" y="1584"/>
                  </a:lnTo>
                  <a:lnTo>
                    <a:pt x="3994" y="1633"/>
                  </a:lnTo>
                  <a:lnTo>
                    <a:pt x="3994" y="1633"/>
                  </a:lnTo>
                  <a:lnTo>
                    <a:pt x="3946" y="1657"/>
                  </a:lnTo>
                  <a:lnTo>
                    <a:pt x="3873" y="1681"/>
                  </a:lnTo>
                  <a:lnTo>
                    <a:pt x="3702" y="1730"/>
                  </a:lnTo>
                  <a:lnTo>
                    <a:pt x="3702" y="1730"/>
                  </a:lnTo>
                  <a:lnTo>
                    <a:pt x="3605" y="1730"/>
                  </a:lnTo>
                  <a:lnTo>
                    <a:pt x="3507" y="1779"/>
                  </a:lnTo>
                  <a:lnTo>
                    <a:pt x="3410" y="1827"/>
                  </a:lnTo>
                  <a:lnTo>
                    <a:pt x="3312" y="1900"/>
                  </a:lnTo>
                  <a:lnTo>
                    <a:pt x="3312" y="1900"/>
                  </a:lnTo>
                  <a:lnTo>
                    <a:pt x="3288" y="1949"/>
                  </a:lnTo>
                  <a:lnTo>
                    <a:pt x="3288" y="2022"/>
                  </a:lnTo>
                  <a:lnTo>
                    <a:pt x="3288" y="2144"/>
                  </a:lnTo>
                  <a:lnTo>
                    <a:pt x="3386" y="2314"/>
                  </a:lnTo>
                  <a:lnTo>
                    <a:pt x="3507" y="2485"/>
                  </a:lnTo>
                  <a:lnTo>
                    <a:pt x="3507" y="2485"/>
                  </a:lnTo>
                  <a:lnTo>
                    <a:pt x="3605" y="2558"/>
                  </a:lnTo>
                  <a:lnTo>
                    <a:pt x="3702" y="2582"/>
                  </a:lnTo>
                  <a:lnTo>
                    <a:pt x="3800" y="2607"/>
                  </a:lnTo>
                  <a:lnTo>
                    <a:pt x="3921" y="2607"/>
                  </a:lnTo>
                  <a:lnTo>
                    <a:pt x="4043" y="2582"/>
                  </a:lnTo>
                  <a:lnTo>
                    <a:pt x="4141" y="2534"/>
                  </a:lnTo>
                  <a:lnTo>
                    <a:pt x="4262" y="2461"/>
                  </a:lnTo>
                  <a:lnTo>
                    <a:pt x="4360" y="2388"/>
                  </a:lnTo>
                  <a:lnTo>
                    <a:pt x="4360" y="2388"/>
                  </a:lnTo>
                  <a:lnTo>
                    <a:pt x="4555" y="2193"/>
                  </a:lnTo>
                  <a:lnTo>
                    <a:pt x="4749" y="2047"/>
                  </a:lnTo>
                  <a:lnTo>
                    <a:pt x="4920" y="1949"/>
                  </a:lnTo>
                  <a:lnTo>
                    <a:pt x="5042" y="1900"/>
                  </a:lnTo>
                  <a:lnTo>
                    <a:pt x="5042" y="1900"/>
                  </a:lnTo>
                  <a:lnTo>
                    <a:pt x="5115" y="1925"/>
                  </a:lnTo>
                  <a:lnTo>
                    <a:pt x="5163" y="1974"/>
                  </a:lnTo>
                  <a:lnTo>
                    <a:pt x="5212" y="2022"/>
                  </a:lnTo>
                  <a:lnTo>
                    <a:pt x="5212" y="2095"/>
                  </a:lnTo>
                  <a:lnTo>
                    <a:pt x="5212" y="2095"/>
                  </a:lnTo>
                  <a:lnTo>
                    <a:pt x="5236" y="2168"/>
                  </a:lnTo>
                  <a:lnTo>
                    <a:pt x="5285" y="2241"/>
                  </a:lnTo>
                  <a:lnTo>
                    <a:pt x="5334" y="2266"/>
                  </a:lnTo>
                  <a:lnTo>
                    <a:pt x="5407" y="2290"/>
                  </a:lnTo>
                  <a:lnTo>
                    <a:pt x="5407" y="2290"/>
                  </a:lnTo>
                  <a:lnTo>
                    <a:pt x="5504" y="2314"/>
                  </a:lnTo>
                  <a:lnTo>
                    <a:pt x="5602" y="2339"/>
                  </a:lnTo>
                  <a:lnTo>
                    <a:pt x="5699" y="2412"/>
                  </a:lnTo>
                  <a:lnTo>
                    <a:pt x="5797" y="2485"/>
                  </a:lnTo>
                  <a:lnTo>
                    <a:pt x="5797" y="2485"/>
                  </a:lnTo>
                  <a:lnTo>
                    <a:pt x="5845" y="2558"/>
                  </a:lnTo>
                  <a:lnTo>
                    <a:pt x="5870" y="2680"/>
                  </a:lnTo>
                  <a:lnTo>
                    <a:pt x="5845" y="2777"/>
                  </a:lnTo>
                  <a:lnTo>
                    <a:pt x="5797" y="2850"/>
                  </a:lnTo>
                  <a:lnTo>
                    <a:pt x="5797" y="2850"/>
                  </a:lnTo>
                  <a:lnTo>
                    <a:pt x="5699" y="2923"/>
                  </a:lnTo>
                  <a:lnTo>
                    <a:pt x="5602" y="2996"/>
                  </a:lnTo>
                  <a:lnTo>
                    <a:pt x="5504" y="3045"/>
                  </a:lnTo>
                  <a:lnTo>
                    <a:pt x="5407" y="3045"/>
                  </a:lnTo>
                  <a:lnTo>
                    <a:pt x="5407" y="3045"/>
                  </a:lnTo>
                  <a:lnTo>
                    <a:pt x="5310" y="3069"/>
                  </a:lnTo>
                  <a:lnTo>
                    <a:pt x="5163" y="3167"/>
                  </a:lnTo>
                  <a:lnTo>
                    <a:pt x="4993" y="3289"/>
                  </a:lnTo>
                  <a:lnTo>
                    <a:pt x="4847" y="3435"/>
                  </a:lnTo>
                  <a:lnTo>
                    <a:pt x="4847" y="3435"/>
                  </a:lnTo>
                  <a:lnTo>
                    <a:pt x="4676" y="3581"/>
                  </a:lnTo>
                  <a:lnTo>
                    <a:pt x="4506" y="3703"/>
                  </a:lnTo>
                  <a:lnTo>
                    <a:pt x="4384" y="3776"/>
                  </a:lnTo>
                  <a:lnTo>
                    <a:pt x="4262" y="3800"/>
                  </a:lnTo>
                  <a:lnTo>
                    <a:pt x="4262" y="3800"/>
                  </a:lnTo>
                  <a:lnTo>
                    <a:pt x="4141" y="3849"/>
                  </a:lnTo>
                  <a:lnTo>
                    <a:pt x="3970" y="3971"/>
                  </a:lnTo>
                  <a:lnTo>
                    <a:pt x="3726" y="4165"/>
                  </a:lnTo>
                  <a:lnTo>
                    <a:pt x="3483" y="4409"/>
                  </a:lnTo>
                  <a:lnTo>
                    <a:pt x="3142" y="4750"/>
                  </a:lnTo>
                  <a:lnTo>
                    <a:pt x="3142" y="4750"/>
                  </a:lnTo>
                  <a:lnTo>
                    <a:pt x="3020" y="4847"/>
                  </a:lnTo>
                  <a:lnTo>
                    <a:pt x="2874" y="4969"/>
                  </a:lnTo>
                  <a:lnTo>
                    <a:pt x="2557" y="5164"/>
                  </a:lnTo>
                  <a:lnTo>
                    <a:pt x="2265" y="5286"/>
                  </a:lnTo>
                  <a:lnTo>
                    <a:pt x="2119" y="5310"/>
                  </a:lnTo>
                  <a:lnTo>
                    <a:pt x="1997" y="5335"/>
                  </a:lnTo>
                  <a:lnTo>
                    <a:pt x="1997" y="5335"/>
                  </a:lnTo>
                  <a:lnTo>
                    <a:pt x="1754" y="5335"/>
                  </a:lnTo>
                  <a:lnTo>
                    <a:pt x="1535" y="5383"/>
                  </a:lnTo>
                  <a:lnTo>
                    <a:pt x="1364" y="5456"/>
                  </a:lnTo>
                  <a:lnTo>
                    <a:pt x="1242" y="5529"/>
                  </a:lnTo>
                  <a:lnTo>
                    <a:pt x="1242" y="5529"/>
                  </a:lnTo>
                  <a:lnTo>
                    <a:pt x="1169" y="5602"/>
                  </a:lnTo>
                  <a:lnTo>
                    <a:pt x="1096" y="5700"/>
                  </a:lnTo>
                  <a:lnTo>
                    <a:pt x="1047" y="5797"/>
                  </a:lnTo>
                  <a:lnTo>
                    <a:pt x="1047" y="5895"/>
                  </a:lnTo>
                  <a:lnTo>
                    <a:pt x="1047" y="5895"/>
                  </a:lnTo>
                  <a:lnTo>
                    <a:pt x="1047" y="5992"/>
                  </a:lnTo>
                  <a:lnTo>
                    <a:pt x="1096" y="6090"/>
                  </a:lnTo>
                  <a:lnTo>
                    <a:pt x="1169" y="6187"/>
                  </a:lnTo>
                  <a:lnTo>
                    <a:pt x="1242" y="6284"/>
                  </a:lnTo>
                  <a:lnTo>
                    <a:pt x="1242" y="6284"/>
                  </a:lnTo>
                  <a:lnTo>
                    <a:pt x="1315" y="6357"/>
                  </a:lnTo>
                  <a:lnTo>
                    <a:pt x="1413" y="6406"/>
                  </a:lnTo>
                  <a:lnTo>
                    <a:pt x="1535" y="6455"/>
                  </a:lnTo>
                  <a:lnTo>
                    <a:pt x="1608" y="6455"/>
                  </a:lnTo>
                  <a:lnTo>
                    <a:pt x="1608" y="6455"/>
                  </a:lnTo>
                  <a:lnTo>
                    <a:pt x="1729" y="6504"/>
                  </a:lnTo>
                  <a:lnTo>
                    <a:pt x="1876" y="6601"/>
                  </a:lnTo>
                  <a:lnTo>
                    <a:pt x="2070" y="6747"/>
                  </a:lnTo>
                  <a:lnTo>
                    <a:pt x="2290" y="6942"/>
                  </a:lnTo>
                  <a:lnTo>
                    <a:pt x="2290" y="6942"/>
                  </a:lnTo>
                  <a:lnTo>
                    <a:pt x="2484" y="7137"/>
                  </a:lnTo>
                  <a:lnTo>
                    <a:pt x="2679" y="7283"/>
                  </a:lnTo>
                  <a:lnTo>
                    <a:pt x="2825" y="7380"/>
                  </a:lnTo>
                  <a:lnTo>
                    <a:pt x="2947" y="7405"/>
                  </a:lnTo>
                  <a:lnTo>
                    <a:pt x="2947" y="7405"/>
                  </a:lnTo>
                  <a:lnTo>
                    <a:pt x="3093" y="7380"/>
                  </a:lnTo>
                  <a:lnTo>
                    <a:pt x="3166" y="7356"/>
                  </a:lnTo>
                  <a:lnTo>
                    <a:pt x="3239" y="7332"/>
                  </a:lnTo>
                  <a:lnTo>
                    <a:pt x="3239" y="7332"/>
                  </a:lnTo>
                  <a:lnTo>
                    <a:pt x="3288" y="7283"/>
                  </a:lnTo>
                  <a:lnTo>
                    <a:pt x="3410" y="7259"/>
                  </a:lnTo>
                  <a:lnTo>
                    <a:pt x="3556" y="7234"/>
                  </a:lnTo>
                  <a:lnTo>
                    <a:pt x="3702" y="7234"/>
                  </a:lnTo>
                  <a:lnTo>
                    <a:pt x="3702" y="7234"/>
                  </a:lnTo>
                  <a:lnTo>
                    <a:pt x="3873" y="7234"/>
                  </a:lnTo>
                  <a:lnTo>
                    <a:pt x="4019" y="7283"/>
                  </a:lnTo>
                  <a:lnTo>
                    <a:pt x="4165" y="7332"/>
                  </a:lnTo>
                  <a:lnTo>
                    <a:pt x="4262" y="7429"/>
                  </a:lnTo>
                  <a:lnTo>
                    <a:pt x="4262" y="7429"/>
                  </a:lnTo>
                  <a:lnTo>
                    <a:pt x="4360" y="7502"/>
                  </a:lnTo>
                  <a:lnTo>
                    <a:pt x="4457" y="7551"/>
                  </a:lnTo>
                  <a:lnTo>
                    <a:pt x="4555" y="7600"/>
                  </a:lnTo>
                  <a:lnTo>
                    <a:pt x="4652" y="7600"/>
                  </a:lnTo>
                  <a:lnTo>
                    <a:pt x="4652" y="7600"/>
                  </a:lnTo>
                  <a:lnTo>
                    <a:pt x="4749" y="7648"/>
                  </a:lnTo>
                  <a:lnTo>
                    <a:pt x="4896" y="7721"/>
                  </a:lnTo>
                  <a:lnTo>
                    <a:pt x="5066" y="7843"/>
                  </a:lnTo>
                  <a:lnTo>
                    <a:pt x="5212" y="7989"/>
                  </a:lnTo>
                  <a:lnTo>
                    <a:pt x="5212" y="7989"/>
                  </a:lnTo>
                  <a:lnTo>
                    <a:pt x="5383" y="8135"/>
                  </a:lnTo>
                  <a:lnTo>
                    <a:pt x="5553" y="8257"/>
                  </a:lnTo>
                  <a:lnTo>
                    <a:pt x="5699" y="8330"/>
                  </a:lnTo>
                  <a:lnTo>
                    <a:pt x="5797" y="8355"/>
                  </a:lnTo>
                  <a:lnTo>
                    <a:pt x="5797" y="8355"/>
                  </a:lnTo>
                  <a:lnTo>
                    <a:pt x="5870" y="8379"/>
                  </a:lnTo>
                  <a:lnTo>
                    <a:pt x="5992" y="8428"/>
                  </a:lnTo>
                  <a:lnTo>
                    <a:pt x="6089" y="8476"/>
                  </a:lnTo>
                  <a:lnTo>
                    <a:pt x="6162" y="8549"/>
                  </a:lnTo>
                  <a:lnTo>
                    <a:pt x="6162" y="8549"/>
                  </a:lnTo>
                  <a:lnTo>
                    <a:pt x="6259" y="8622"/>
                  </a:lnTo>
                  <a:lnTo>
                    <a:pt x="6357" y="8695"/>
                  </a:lnTo>
                  <a:lnTo>
                    <a:pt x="6454" y="8720"/>
                  </a:lnTo>
                  <a:lnTo>
                    <a:pt x="6552" y="8744"/>
                  </a:lnTo>
                  <a:lnTo>
                    <a:pt x="6552" y="8744"/>
                  </a:lnTo>
                  <a:lnTo>
                    <a:pt x="6649" y="8769"/>
                  </a:lnTo>
                  <a:lnTo>
                    <a:pt x="6747" y="8793"/>
                  </a:lnTo>
                  <a:lnTo>
                    <a:pt x="6844" y="8866"/>
                  </a:lnTo>
                  <a:lnTo>
                    <a:pt x="6941" y="8939"/>
                  </a:lnTo>
                  <a:lnTo>
                    <a:pt x="6941" y="8939"/>
                  </a:lnTo>
                  <a:lnTo>
                    <a:pt x="7014" y="9036"/>
                  </a:lnTo>
                  <a:lnTo>
                    <a:pt x="7063" y="9134"/>
                  </a:lnTo>
                  <a:lnTo>
                    <a:pt x="7112" y="9231"/>
                  </a:lnTo>
                  <a:lnTo>
                    <a:pt x="7112" y="9304"/>
                  </a:lnTo>
                  <a:lnTo>
                    <a:pt x="7112" y="9304"/>
                  </a:lnTo>
                  <a:lnTo>
                    <a:pt x="7112" y="9402"/>
                  </a:lnTo>
                  <a:lnTo>
                    <a:pt x="7063" y="9499"/>
                  </a:lnTo>
                  <a:lnTo>
                    <a:pt x="7014" y="9597"/>
                  </a:lnTo>
                  <a:lnTo>
                    <a:pt x="6941" y="9694"/>
                  </a:lnTo>
                  <a:lnTo>
                    <a:pt x="6941" y="9694"/>
                  </a:lnTo>
                  <a:lnTo>
                    <a:pt x="6868" y="9791"/>
                  </a:lnTo>
                  <a:lnTo>
                    <a:pt x="6795" y="9889"/>
                  </a:lnTo>
                  <a:lnTo>
                    <a:pt x="6747" y="9986"/>
                  </a:lnTo>
                  <a:lnTo>
                    <a:pt x="6747" y="10084"/>
                  </a:lnTo>
                  <a:lnTo>
                    <a:pt x="6747" y="10084"/>
                  </a:lnTo>
                  <a:lnTo>
                    <a:pt x="6722" y="10181"/>
                  </a:lnTo>
                  <a:lnTo>
                    <a:pt x="6625" y="10327"/>
                  </a:lnTo>
                  <a:lnTo>
                    <a:pt x="6503" y="10473"/>
                  </a:lnTo>
                  <a:lnTo>
                    <a:pt x="6357" y="10644"/>
                  </a:lnTo>
                  <a:lnTo>
                    <a:pt x="6357" y="10644"/>
                  </a:lnTo>
                  <a:lnTo>
                    <a:pt x="6211" y="10814"/>
                  </a:lnTo>
                  <a:lnTo>
                    <a:pt x="6089" y="10961"/>
                  </a:lnTo>
                  <a:lnTo>
                    <a:pt x="6016" y="11107"/>
                  </a:lnTo>
                  <a:lnTo>
                    <a:pt x="5992" y="11204"/>
                  </a:lnTo>
                  <a:lnTo>
                    <a:pt x="5992" y="11204"/>
                  </a:lnTo>
                  <a:lnTo>
                    <a:pt x="5943" y="11326"/>
                  </a:lnTo>
                  <a:lnTo>
                    <a:pt x="5870" y="11472"/>
                  </a:lnTo>
                  <a:lnTo>
                    <a:pt x="5748" y="11618"/>
                  </a:lnTo>
                  <a:lnTo>
                    <a:pt x="5602" y="11789"/>
                  </a:lnTo>
                  <a:lnTo>
                    <a:pt x="5602" y="11789"/>
                  </a:lnTo>
                  <a:lnTo>
                    <a:pt x="5456" y="11935"/>
                  </a:lnTo>
                  <a:lnTo>
                    <a:pt x="5334" y="12105"/>
                  </a:lnTo>
                  <a:lnTo>
                    <a:pt x="5261" y="12251"/>
                  </a:lnTo>
                  <a:lnTo>
                    <a:pt x="5212" y="12349"/>
                  </a:lnTo>
                  <a:lnTo>
                    <a:pt x="5212" y="12349"/>
                  </a:lnTo>
                  <a:lnTo>
                    <a:pt x="5188" y="12446"/>
                  </a:lnTo>
                  <a:lnTo>
                    <a:pt x="5139" y="12568"/>
                  </a:lnTo>
                  <a:lnTo>
                    <a:pt x="5042" y="12714"/>
                  </a:lnTo>
                  <a:lnTo>
                    <a:pt x="4944" y="12836"/>
                  </a:lnTo>
                  <a:lnTo>
                    <a:pt x="4944" y="12836"/>
                  </a:lnTo>
                  <a:lnTo>
                    <a:pt x="4822" y="12958"/>
                  </a:lnTo>
                  <a:lnTo>
                    <a:pt x="4725" y="13079"/>
                  </a:lnTo>
                  <a:lnTo>
                    <a:pt x="4676" y="13201"/>
                  </a:lnTo>
                  <a:lnTo>
                    <a:pt x="4652" y="13299"/>
                  </a:lnTo>
                  <a:lnTo>
                    <a:pt x="4652" y="13299"/>
                  </a:lnTo>
                  <a:lnTo>
                    <a:pt x="4676" y="13469"/>
                  </a:lnTo>
                  <a:lnTo>
                    <a:pt x="4701" y="13542"/>
                  </a:lnTo>
                  <a:lnTo>
                    <a:pt x="4749" y="13591"/>
                  </a:lnTo>
                  <a:lnTo>
                    <a:pt x="4749" y="13591"/>
                  </a:lnTo>
                  <a:lnTo>
                    <a:pt x="4774" y="13640"/>
                  </a:lnTo>
                  <a:lnTo>
                    <a:pt x="4822" y="13713"/>
                  </a:lnTo>
                  <a:lnTo>
                    <a:pt x="4847" y="13883"/>
                  </a:lnTo>
                  <a:lnTo>
                    <a:pt x="4847" y="13883"/>
                  </a:lnTo>
                  <a:lnTo>
                    <a:pt x="4822" y="13956"/>
                  </a:lnTo>
                  <a:lnTo>
                    <a:pt x="4774" y="14005"/>
                  </a:lnTo>
                  <a:lnTo>
                    <a:pt x="4725" y="14054"/>
                  </a:lnTo>
                  <a:lnTo>
                    <a:pt x="4652" y="14054"/>
                  </a:lnTo>
                  <a:lnTo>
                    <a:pt x="4652" y="14054"/>
                  </a:lnTo>
                  <a:lnTo>
                    <a:pt x="4555" y="14054"/>
                  </a:lnTo>
                  <a:lnTo>
                    <a:pt x="4457" y="14005"/>
                  </a:lnTo>
                  <a:lnTo>
                    <a:pt x="4360" y="13956"/>
                  </a:lnTo>
                  <a:lnTo>
                    <a:pt x="4262" y="13883"/>
                  </a:lnTo>
                  <a:lnTo>
                    <a:pt x="4262" y="13883"/>
                  </a:lnTo>
                  <a:lnTo>
                    <a:pt x="4189" y="13761"/>
                  </a:lnTo>
                  <a:lnTo>
                    <a:pt x="4141" y="13615"/>
                  </a:lnTo>
                  <a:lnTo>
                    <a:pt x="4092" y="13469"/>
                  </a:lnTo>
                  <a:lnTo>
                    <a:pt x="4092" y="13299"/>
                  </a:lnTo>
                  <a:lnTo>
                    <a:pt x="4092" y="13299"/>
                  </a:lnTo>
                  <a:lnTo>
                    <a:pt x="4067" y="13152"/>
                  </a:lnTo>
                  <a:lnTo>
                    <a:pt x="4019" y="12982"/>
                  </a:lnTo>
                  <a:lnTo>
                    <a:pt x="3970" y="12836"/>
                  </a:lnTo>
                  <a:lnTo>
                    <a:pt x="3897" y="12738"/>
                  </a:lnTo>
                  <a:lnTo>
                    <a:pt x="3897" y="12738"/>
                  </a:lnTo>
                  <a:lnTo>
                    <a:pt x="3848" y="12690"/>
                  </a:lnTo>
                  <a:lnTo>
                    <a:pt x="3824" y="12592"/>
                  </a:lnTo>
                  <a:lnTo>
                    <a:pt x="3751" y="12349"/>
                  </a:lnTo>
                  <a:lnTo>
                    <a:pt x="3726" y="12056"/>
                  </a:lnTo>
                  <a:lnTo>
                    <a:pt x="3702" y="11716"/>
                  </a:lnTo>
                  <a:lnTo>
                    <a:pt x="3702" y="11472"/>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239" y="10181"/>
                  </a:lnTo>
                  <a:lnTo>
                    <a:pt x="3045" y="9962"/>
                  </a:lnTo>
                  <a:lnTo>
                    <a:pt x="2898" y="9767"/>
                  </a:lnTo>
                  <a:lnTo>
                    <a:pt x="2801" y="9621"/>
                  </a:lnTo>
                  <a:lnTo>
                    <a:pt x="2752" y="9499"/>
                  </a:lnTo>
                  <a:lnTo>
                    <a:pt x="2752" y="9499"/>
                  </a:lnTo>
                  <a:lnTo>
                    <a:pt x="2728" y="9353"/>
                  </a:lnTo>
                  <a:lnTo>
                    <a:pt x="2704" y="9280"/>
                  </a:lnTo>
                  <a:lnTo>
                    <a:pt x="2655" y="9231"/>
                  </a:lnTo>
                  <a:lnTo>
                    <a:pt x="2655" y="9231"/>
                  </a:lnTo>
                  <a:lnTo>
                    <a:pt x="2631" y="9158"/>
                  </a:lnTo>
                  <a:lnTo>
                    <a:pt x="2582" y="9036"/>
                  </a:lnTo>
                  <a:lnTo>
                    <a:pt x="2582" y="8890"/>
                  </a:lnTo>
                  <a:lnTo>
                    <a:pt x="2557" y="8744"/>
                  </a:lnTo>
                  <a:lnTo>
                    <a:pt x="2557" y="8744"/>
                  </a:lnTo>
                  <a:lnTo>
                    <a:pt x="2582" y="8598"/>
                  </a:lnTo>
                  <a:lnTo>
                    <a:pt x="2582" y="8452"/>
                  </a:lnTo>
                  <a:lnTo>
                    <a:pt x="2631" y="8330"/>
                  </a:lnTo>
                  <a:lnTo>
                    <a:pt x="2655" y="8281"/>
                  </a:lnTo>
                  <a:lnTo>
                    <a:pt x="2655" y="8281"/>
                  </a:lnTo>
                  <a:lnTo>
                    <a:pt x="2704" y="8208"/>
                  </a:lnTo>
                  <a:lnTo>
                    <a:pt x="2728" y="8160"/>
                  </a:lnTo>
                  <a:lnTo>
                    <a:pt x="2752" y="7989"/>
                  </a:lnTo>
                  <a:lnTo>
                    <a:pt x="2752" y="7989"/>
                  </a:lnTo>
                  <a:lnTo>
                    <a:pt x="2728" y="7819"/>
                  </a:lnTo>
                  <a:lnTo>
                    <a:pt x="2704" y="7746"/>
                  </a:lnTo>
                  <a:lnTo>
                    <a:pt x="2655" y="7697"/>
                  </a:lnTo>
                  <a:lnTo>
                    <a:pt x="2655" y="7697"/>
                  </a:lnTo>
                  <a:lnTo>
                    <a:pt x="2606" y="7673"/>
                  </a:lnTo>
                  <a:lnTo>
                    <a:pt x="2533" y="7624"/>
                  </a:lnTo>
                  <a:lnTo>
                    <a:pt x="2363" y="7600"/>
                  </a:lnTo>
                  <a:lnTo>
                    <a:pt x="2363" y="7600"/>
                  </a:lnTo>
                  <a:lnTo>
                    <a:pt x="2265" y="7575"/>
                  </a:lnTo>
                  <a:lnTo>
                    <a:pt x="2119" y="7502"/>
                  </a:lnTo>
                  <a:lnTo>
                    <a:pt x="1973" y="7380"/>
                  </a:lnTo>
                  <a:lnTo>
                    <a:pt x="1802" y="7234"/>
                  </a:lnTo>
                  <a:lnTo>
                    <a:pt x="1802" y="7234"/>
                  </a:lnTo>
                  <a:lnTo>
                    <a:pt x="1632" y="7088"/>
                  </a:lnTo>
                  <a:lnTo>
                    <a:pt x="1486" y="6966"/>
                  </a:lnTo>
                  <a:lnTo>
                    <a:pt x="1340" y="6869"/>
                  </a:lnTo>
                  <a:lnTo>
                    <a:pt x="1242" y="6845"/>
                  </a:lnTo>
                  <a:lnTo>
                    <a:pt x="1242" y="6845"/>
                  </a:lnTo>
                  <a:lnTo>
                    <a:pt x="1121" y="6796"/>
                  </a:lnTo>
                  <a:lnTo>
                    <a:pt x="926" y="6674"/>
                  </a:lnTo>
                  <a:lnTo>
                    <a:pt x="706" y="6504"/>
                  </a:lnTo>
                  <a:lnTo>
                    <a:pt x="463" y="6284"/>
                  </a:lnTo>
                  <a:lnTo>
                    <a:pt x="463" y="6284"/>
                  </a:lnTo>
                  <a:lnTo>
                    <a:pt x="171" y="5919"/>
                  </a:lnTo>
                  <a:lnTo>
                    <a:pt x="0" y="5700"/>
                  </a:lnTo>
                  <a:lnTo>
                    <a:pt x="0" y="5700"/>
                  </a:lnTo>
                  <a:lnTo>
                    <a:pt x="0" y="5724"/>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4" name="Google Shape;668;p39"/>
            <p:cNvSpPr/>
            <p:nvPr/>
          </p:nvSpPr>
          <p:spPr>
            <a:xfrm>
              <a:off x="6128575" y="3695900"/>
              <a:ext cx="86475" cy="47525"/>
            </a:xfrm>
            <a:custGeom>
              <a:avLst/>
              <a:gdLst/>
              <a:ahLst/>
              <a:cxnLst/>
              <a:rect l="l" t="t" r="r" b="b"/>
              <a:pathLst>
                <a:path w="3459" h="1901" fill="none" extrusionOk="0">
                  <a:moveTo>
                    <a:pt x="2022" y="1340"/>
                  </a:moveTo>
                  <a:lnTo>
                    <a:pt x="2022" y="1340"/>
                  </a:lnTo>
                  <a:lnTo>
                    <a:pt x="1924" y="1413"/>
                  </a:lnTo>
                  <a:lnTo>
                    <a:pt x="1827" y="1486"/>
                  </a:lnTo>
                  <a:lnTo>
                    <a:pt x="1729" y="1511"/>
                  </a:lnTo>
                  <a:lnTo>
                    <a:pt x="1632" y="1535"/>
                  </a:lnTo>
                  <a:lnTo>
                    <a:pt x="1632" y="1535"/>
                  </a:lnTo>
                  <a:lnTo>
                    <a:pt x="1559" y="1535"/>
                  </a:lnTo>
                  <a:lnTo>
                    <a:pt x="1461" y="1584"/>
                  </a:lnTo>
                  <a:lnTo>
                    <a:pt x="1340" y="1657"/>
                  </a:lnTo>
                  <a:lnTo>
                    <a:pt x="1267" y="1730"/>
                  </a:lnTo>
                  <a:lnTo>
                    <a:pt x="1267" y="1730"/>
                  </a:lnTo>
                  <a:lnTo>
                    <a:pt x="1169" y="1803"/>
                  </a:lnTo>
                  <a:lnTo>
                    <a:pt x="1072" y="1852"/>
                  </a:lnTo>
                  <a:lnTo>
                    <a:pt x="974" y="1900"/>
                  </a:lnTo>
                  <a:lnTo>
                    <a:pt x="877" y="1900"/>
                  </a:lnTo>
                  <a:lnTo>
                    <a:pt x="877" y="1900"/>
                  </a:lnTo>
                  <a:lnTo>
                    <a:pt x="779" y="1900"/>
                  </a:lnTo>
                  <a:lnTo>
                    <a:pt x="682" y="1852"/>
                  </a:lnTo>
                  <a:lnTo>
                    <a:pt x="585" y="1803"/>
                  </a:lnTo>
                  <a:lnTo>
                    <a:pt x="512" y="1730"/>
                  </a:lnTo>
                  <a:lnTo>
                    <a:pt x="512" y="1730"/>
                  </a:lnTo>
                  <a:lnTo>
                    <a:pt x="438" y="1633"/>
                  </a:lnTo>
                  <a:lnTo>
                    <a:pt x="414" y="1535"/>
                  </a:lnTo>
                  <a:lnTo>
                    <a:pt x="438" y="1438"/>
                  </a:lnTo>
                  <a:lnTo>
                    <a:pt x="512" y="1340"/>
                  </a:lnTo>
                  <a:lnTo>
                    <a:pt x="512" y="1340"/>
                  </a:lnTo>
                  <a:lnTo>
                    <a:pt x="585" y="1243"/>
                  </a:lnTo>
                  <a:lnTo>
                    <a:pt x="633" y="1145"/>
                  </a:lnTo>
                  <a:lnTo>
                    <a:pt x="682" y="1048"/>
                  </a:lnTo>
                  <a:lnTo>
                    <a:pt x="682" y="951"/>
                  </a:lnTo>
                  <a:lnTo>
                    <a:pt x="682" y="951"/>
                  </a:lnTo>
                  <a:lnTo>
                    <a:pt x="658" y="804"/>
                  </a:lnTo>
                  <a:lnTo>
                    <a:pt x="633" y="731"/>
                  </a:lnTo>
                  <a:lnTo>
                    <a:pt x="585" y="683"/>
                  </a:lnTo>
                  <a:lnTo>
                    <a:pt x="585" y="683"/>
                  </a:lnTo>
                  <a:lnTo>
                    <a:pt x="536" y="634"/>
                  </a:lnTo>
                  <a:lnTo>
                    <a:pt x="463" y="610"/>
                  </a:lnTo>
                  <a:lnTo>
                    <a:pt x="317" y="585"/>
                  </a:lnTo>
                  <a:lnTo>
                    <a:pt x="317" y="585"/>
                  </a:lnTo>
                  <a:lnTo>
                    <a:pt x="146" y="561"/>
                  </a:lnTo>
                  <a:lnTo>
                    <a:pt x="73" y="512"/>
                  </a:lnTo>
                  <a:lnTo>
                    <a:pt x="24" y="488"/>
                  </a:lnTo>
                  <a:lnTo>
                    <a:pt x="24" y="488"/>
                  </a:lnTo>
                  <a:lnTo>
                    <a:pt x="0" y="439"/>
                  </a:lnTo>
                  <a:lnTo>
                    <a:pt x="24" y="366"/>
                  </a:lnTo>
                  <a:lnTo>
                    <a:pt x="49" y="293"/>
                  </a:lnTo>
                  <a:lnTo>
                    <a:pt x="122" y="196"/>
                  </a:lnTo>
                  <a:lnTo>
                    <a:pt x="122" y="196"/>
                  </a:lnTo>
                  <a:lnTo>
                    <a:pt x="171" y="171"/>
                  </a:lnTo>
                  <a:lnTo>
                    <a:pt x="268" y="123"/>
                  </a:lnTo>
                  <a:lnTo>
                    <a:pt x="512" y="74"/>
                  </a:lnTo>
                  <a:lnTo>
                    <a:pt x="804" y="25"/>
                  </a:lnTo>
                  <a:lnTo>
                    <a:pt x="1145" y="1"/>
                  </a:lnTo>
                  <a:lnTo>
                    <a:pt x="2509" y="1"/>
                  </a:lnTo>
                  <a:lnTo>
                    <a:pt x="2509" y="1"/>
                  </a:lnTo>
                  <a:lnTo>
                    <a:pt x="2850" y="25"/>
                  </a:lnTo>
                  <a:lnTo>
                    <a:pt x="3142" y="49"/>
                  </a:lnTo>
                  <a:lnTo>
                    <a:pt x="3337" y="74"/>
                  </a:lnTo>
                  <a:lnTo>
                    <a:pt x="3434" y="98"/>
                  </a:lnTo>
                  <a:lnTo>
                    <a:pt x="3434" y="98"/>
                  </a:lnTo>
                  <a:lnTo>
                    <a:pt x="3458" y="123"/>
                  </a:lnTo>
                  <a:lnTo>
                    <a:pt x="3434" y="171"/>
                  </a:lnTo>
                  <a:lnTo>
                    <a:pt x="3361" y="317"/>
                  </a:lnTo>
                  <a:lnTo>
                    <a:pt x="3239" y="488"/>
                  </a:lnTo>
                  <a:lnTo>
                    <a:pt x="3069" y="683"/>
                  </a:lnTo>
                  <a:lnTo>
                    <a:pt x="3069" y="683"/>
                  </a:lnTo>
                  <a:lnTo>
                    <a:pt x="2874" y="853"/>
                  </a:lnTo>
                  <a:lnTo>
                    <a:pt x="2679" y="999"/>
                  </a:lnTo>
                  <a:lnTo>
                    <a:pt x="2509" y="1121"/>
                  </a:lnTo>
                  <a:lnTo>
                    <a:pt x="2411" y="1145"/>
                  </a:lnTo>
                  <a:lnTo>
                    <a:pt x="2411" y="1145"/>
                  </a:lnTo>
                  <a:lnTo>
                    <a:pt x="2314" y="1170"/>
                  </a:lnTo>
                  <a:lnTo>
                    <a:pt x="2216" y="1194"/>
                  </a:lnTo>
                  <a:lnTo>
                    <a:pt x="2119" y="1267"/>
                  </a:lnTo>
                  <a:lnTo>
                    <a:pt x="2022" y="1340"/>
                  </a:lnTo>
                  <a:lnTo>
                    <a:pt x="2022" y="1340"/>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5" name="Google Shape;669;p39"/>
            <p:cNvSpPr/>
            <p:nvPr/>
          </p:nvSpPr>
          <p:spPr>
            <a:xfrm>
              <a:off x="6357500" y="3940075"/>
              <a:ext cx="18900" cy="34725"/>
            </a:xfrm>
            <a:custGeom>
              <a:avLst/>
              <a:gdLst/>
              <a:ahLst/>
              <a:cxnLst/>
              <a:rect l="l" t="t" r="r" b="b"/>
              <a:pathLst>
                <a:path w="756" h="1389" fill="none" extrusionOk="0">
                  <a:moveTo>
                    <a:pt x="585" y="682"/>
                  </a:moveTo>
                  <a:lnTo>
                    <a:pt x="585" y="682"/>
                  </a:lnTo>
                  <a:lnTo>
                    <a:pt x="512" y="779"/>
                  </a:lnTo>
                  <a:lnTo>
                    <a:pt x="439" y="877"/>
                  </a:lnTo>
                  <a:lnTo>
                    <a:pt x="390" y="974"/>
                  </a:lnTo>
                  <a:lnTo>
                    <a:pt x="390" y="1072"/>
                  </a:lnTo>
                  <a:lnTo>
                    <a:pt x="390" y="1072"/>
                  </a:lnTo>
                  <a:lnTo>
                    <a:pt x="366" y="1218"/>
                  </a:lnTo>
                  <a:lnTo>
                    <a:pt x="317" y="1291"/>
                  </a:lnTo>
                  <a:lnTo>
                    <a:pt x="293" y="1364"/>
                  </a:lnTo>
                  <a:lnTo>
                    <a:pt x="293" y="1364"/>
                  </a:lnTo>
                  <a:lnTo>
                    <a:pt x="244" y="1388"/>
                  </a:lnTo>
                  <a:lnTo>
                    <a:pt x="195" y="1388"/>
                  </a:lnTo>
                  <a:lnTo>
                    <a:pt x="147" y="1388"/>
                  </a:lnTo>
                  <a:lnTo>
                    <a:pt x="98" y="1364"/>
                  </a:lnTo>
                  <a:lnTo>
                    <a:pt x="98" y="1364"/>
                  </a:lnTo>
                  <a:lnTo>
                    <a:pt x="74" y="1291"/>
                  </a:lnTo>
                  <a:lnTo>
                    <a:pt x="25" y="1169"/>
                  </a:lnTo>
                  <a:lnTo>
                    <a:pt x="25" y="1023"/>
                  </a:lnTo>
                  <a:lnTo>
                    <a:pt x="1" y="877"/>
                  </a:lnTo>
                  <a:lnTo>
                    <a:pt x="1" y="877"/>
                  </a:lnTo>
                  <a:lnTo>
                    <a:pt x="25" y="706"/>
                  </a:lnTo>
                  <a:lnTo>
                    <a:pt x="98" y="536"/>
                  </a:lnTo>
                  <a:lnTo>
                    <a:pt x="171" y="365"/>
                  </a:lnTo>
                  <a:lnTo>
                    <a:pt x="293" y="219"/>
                  </a:lnTo>
                  <a:lnTo>
                    <a:pt x="293" y="219"/>
                  </a:lnTo>
                  <a:lnTo>
                    <a:pt x="415" y="122"/>
                  </a:lnTo>
                  <a:lnTo>
                    <a:pt x="512" y="49"/>
                  </a:lnTo>
                  <a:lnTo>
                    <a:pt x="609" y="0"/>
                  </a:lnTo>
                  <a:lnTo>
                    <a:pt x="682" y="24"/>
                  </a:lnTo>
                  <a:lnTo>
                    <a:pt x="682" y="24"/>
                  </a:lnTo>
                  <a:lnTo>
                    <a:pt x="707" y="73"/>
                  </a:lnTo>
                  <a:lnTo>
                    <a:pt x="731" y="146"/>
                  </a:lnTo>
                  <a:lnTo>
                    <a:pt x="756" y="317"/>
                  </a:lnTo>
                  <a:lnTo>
                    <a:pt x="756" y="317"/>
                  </a:lnTo>
                  <a:lnTo>
                    <a:pt x="756" y="390"/>
                  </a:lnTo>
                  <a:lnTo>
                    <a:pt x="707" y="487"/>
                  </a:lnTo>
                  <a:lnTo>
                    <a:pt x="658" y="609"/>
                  </a:lnTo>
                  <a:lnTo>
                    <a:pt x="585" y="682"/>
                  </a:lnTo>
                  <a:lnTo>
                    <a:pt x="585" y="682"/>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sp>
          <p:nvSpPr>
            <p:cNvPr id="16" name="Google Shape;670;p39"/>
            <p:cNvSpPr/>
            <p:nvPr/>
          </p:nvSpPr>
          <p:spPr>
            <a:xfrm>
              <a:off x="6202850" y="3720875"/>
              <a:ext cx="204000" cy="278875"/>
            </a:xfrm>
            <a:custGeom>
              <a:avLst/>
              <a:gdLst/>
              <a:ahLst/>
              <a:cxnLst/>
              <a:rect l="l" t="t" r="r" b="b"/>
              <a:pathLst>
                <a:path w="8160" h="11155" fill="none" extrusionOk="0">
                  <a:moveTo>
                    <a:pt x="8159" y="4774"/>
                  </a:moveTo>
                  <a:lnTo>
                    <a:pt x="8159" y="4774"/>
                  </a:lnTo>
                  <a:lnTo>
                    <a:pt x="7599" y="4701"/>
                  </a:lnTo>
                  <a:lnTo>
                    <a:pt x="7283" y="4652"/>
                  </a:lnTo>
                  <a:lnTo>
                    <a:pt x="7136" y="4603"/>
                  </a:lnTo>
                  <a:lnTo>
                    <a:pt x="7136" y="4603"/>
                  </a:lnTo>
                  <a:lnTo>
                    <a:pt x="7088" y="4579"/>
                  </a:lnTo>
                  <a:lnTo>
                    <a:pt x="7015" y="4555"/>
                  </a:lnTo>
                  <a:lnTo>
                    <a:pt x="6844" y="4530"/>
                  </a:lnTo>
                  <a:lnTo>
                    <a:pt x="6844" y="4530"/>
                  </a:lnTo>
                  <a:lnTo>
                    <a:pt x="6747" y="4506"/>
                  </a:lnTo>
                  <a:lnTo>
                    <a:pt x="6649" y="4457"/>
                  </a:lnTo>
                  <a:lnTo>
                    <a:pt x="6552" y="4409"/>
                  </a:lnTo>
                  <a:lnTo>
                    <a:pt x="6454" y="4336"/>
                  </a:lnTo>
                  <a:lnTo>
                    <a:pt x="6454" y="4336"/>
                  </a:lnTo>
                  <a:lnTo>
                    <a:pt x="6381" y="4262"/>
                  </a:lnTo>
                  <a:lnTo>
                    <a:pt x="6308" y="4214"/>
                  </a:lnTo>
                  <a:lnTo>
                    <a:pt x="6235" y="4214"/>
                  </a:lnTo>
                  <a:lnTo>
                    <a:pt x="6187" y="4238"/>
                  </a:lnTo>
                  <a:lnTo>
                    <a:pt x="6187" y="4238"/>
                  </a:lnTo>
                  <a:lnTo>
                    <a:pt x="6162" y="4287"/>
                  </a:lnTo>
                  <a:lnTo>
                    <a:pt x="6162" y="4360"/>
                  </a:lnTo>
                  <a:lnTo>
                    <a:pt x="6211" y="4433"/>
                  </a:lnTo>
                  <a:lnTo>
                    <a:pt x="6284" y="4530"/>
                  </a:lnTo>
                  <a:lnTo>
                    <a:pt x="6284" y="4530"/>
                  </a:lnTo>
                  <a:lnTo>
                    <a:pt x="6357" y="4603"/>
                  </a:lnTo>
                  <a:lnTo>
                    <a:pt x="6454" y="4652"/>
                  </a:lnTo>
                  <a:lnTo>
                    <a:pt x="6576" y="4701"/>
                  </a:lnTo>
                  <a:lnTo>
                    <a:pt x="6649" y="4701"/>
                  </a:lnTo>
                  <a:lnTo>
                    <a:pt x="6649" y="4701"/>
                  </a:lnTo>
                  <a:lnTo>
                    <a:pt x="6747" y="4725"/>
                  </a:lnTo>
                  <a:lnTo>
                    <a:pt x="6844" y="4774"/>
                  </a:lnTo>
                  <a:lnTo>
                    <a:pt x="6942" y="4823"/>
                  </a:lnTo>
                  <a:lnTo>
                    <a:pt x="7039" y="4896"/>
                  </a:lnTo>
                  <a:lnTo>
                    <a:pt x="7039" y="4896"/>
                  </a:lnTo>
                  <a:lnTo>
                    <a:pt x="7063" y="4944"/>
                  </a:lnTo>
                  <a:lnTo>
                    <a:pt x="7088" y="4993"/>
                  </a:lnTo>
                  <a:lnTo>
                    <a:pt x="7063" y="5139"/>
                  </a:lnTo>
                  <a:lnTo>
                    <a:pt x="6966" y="5310"/>
                  </a:lnTo>
                  <a:lnTo>
                    <a:pt x="6844" y="5480"/>
                  </a:lnTo>
                  <a:lnTo>
                    <a:pt x="6844" y="5480"/>
                  </a:lnTo>
                  <a:lnTo>
                    <a:pt x="6674" y="5626"/>
                  </a:lnTo>
                  <a:lnTo>
                    <a:pt x="6528" y="5748"/>
                  </a:lnTo>
                  <a:lnTo>
                    <a:pt x="6381" y="5821"/>
                  </a:lnTo>
                  <a:lnTo>
                    <a:pt x="6284" y="5846"/>
                  </a:lnTo>
                  <a:lnTo>
                    <a:pt x="6284" y="5846"/>
                  </a:lnTo>
                  <a:lnTo>
                    <a:pt x="6113" y="5870"/>
                  </a:lnTo>
                  <a:lnTo>
                    <a:pt x="6040" y="5894"/>
                  </a:lnTo>
                  <a:lnTo>
                    <a:pt x="5992" y="5943"/>
                  </a:lnTo>
                  <a:lnTo>
                    <a:pt x="5992" y="5943"/>
                  </a:lnTo>
                  <a:lnTo>
                    <a:pt x="5943" y="5967"/>
                  </a:lnTo>
                  <a:lnTo>
                    <a:pt x="5894" y="5992"/>
                  </a:lnTo>
                  <a:lnTo>
                    <a:pt x="5846" y="5967"/>
                  </a:lnTo>
                  <a:lnTo>
                    <a:pt x="5797" y="5943"/>
                  </a:lnTo>
                  <a:lnTo>
                    <a:pt x="5797" y="5943"/>
                  </a:lnTo>
                  <a:lnTo>
                    <a:pt x="5773" y="5894"/>
                  </a:lnTo>
                  <a:lnTo>
                    <a:pt x="5724" y="5821"/>
                  </a:lnTo>
                  <a:lnTo>
                    <a:pt x="5699" y="5651"/>
                  </a:lnTo>
                  <a:lnTo>
                    <a:pt x="5699" y="5651"/>
                  </a:lnTo>
                  <a:lnTo>
                    <a:pt x="5675" y="5553"/>
                  </a:lnTo>
                  <a:lnTo>
                    <a:pt x="5602" y="5407"/>
                  </a:lnTo>
                  <a:lnTo>
                    <a:pt x="5480" y="5261"/>
                  </a:lnTo>
                  <a:lnTo>
                    <a:pt x="5334" y="5091"/>
                  </a:lnTo>
                  <a:lnTo>
                    <a:pt x="5334" y="5091"/>
                  </a:lnTo>
                  <a:lnTo>
                    <a:pt x="5188" y="4920"/>
                  </a:lnTo>
                  <a:lnTo>
                    <a:pt x="5066" y="4774"/>
                  </a:lnTo>
                  <a:lnTo>
                    <a:pt x="4969" y="4628"/>
                  </a:lnTo>
                  <a:lnTo>
                    <a:pt x="4944" y="4530"/>
                  </a:lnTo>
                  <a:lnTo>
                    <a:pt x="4944" y="4530"/>
                  </a:lnTo>
                  <a:lnTo>
                    <a:pt x="4944" y="4457"/>
                  </a:lnTo>
                  <a:lnTo>
                    <a:pt x="4920" y="4409"/>
                  </a:lnTo>
                  <a:lnTo>
                    <a:pt x="4896" y="4409"/>
                  </a:lnTo>
                  <a:lnTo>
                    <a:pt x="4847" y="4433"/>
                  </a:lnTo>
                  <a:lnTo>
                    <a:pt x="4847" y="4433"/>
                  </a:lnTo>
                  <a:lnTo>
                    <a:pt x="4823" y="4482"/>
                  </a:lnTo>
                  <a:lnTo>
                    <a:pt x="4774" y="4555"/>
                  </a:lnTo>
                  <a:lnTo>
                    <a:pt x="4750" y="4701"/>
                  </a:lnTo>
                  <a:lnTo>
                    <a:pt x="4750" y="4701"/>
                  </a:lnTo>
                  <a:lnTo>
                    <a:pt x="4774" y="4798"/>
                  </a:lnTo>
                  <a:lnTo>
                    <a:pt x="4847" y="4920"/>
                  </a:lnTo>
                  <a:lnTo>
                    <a:pt x="4920" y="5066"/>
                  </a:lnTo>
                  <a:lnTo>
                    <a:pt x="5042" y="5188"/>
                  </a:lnTo>
                  <a:lnTo>
                    <a:pt x="5042" y="5188"/>
                  </a:lnTo>
                  <a:lnTo>
                    <a:pt x="5139" y="5310"/>
                  </a:lnTo>
                  <a:lnTo>
                    <a:pt x="5237" y="5431"/>
                  </a:lnTo>
                  <a:lnTo>
                    <a:pt x="5310" y="5553"/>
                  </a:lnTo>
                  <a:lnTo>
                    <a:pt x="5334" y="5651"/>
                  </a:lnTo>
                  <a:lnTo>
                    <a:pt x="5334" y="5651"/>
                  </a:lnTo>
                  <a:lnTo>
                    <a:pt x="5334" y="5748"/>
                  </a:lnTo>
                  <a:lnTo>
                    <a:pt x="5383" y="5846"/>
                  </a:lnTo>
                  <a:lnTo>
                    <a:pt x="5432" y="5943"/>
                  </a:lnTo>
                  <a:lnTo>
                    <a:pt x="5505" y="6040"/>
                  </a:lnTo>
                  <a:lnTo>
                    <a:pt x="5505" y="6040"/>
                  </a:lnTo>
                  <a:lnTo>
                    <a:pt x="5626" y="6113"/>
                  </a:lnTo>
                  <a:lnTo>
                    <a:pt x="5773" y="6162"/>
                  </a:lnTo>
                  <a:lnTo>
                    <a:pt x="5919" y="6211"/>
                  </a:lnTo>
                  <a:lnTo>
                    <a:pt x="6089" y="6235"/>
                  </a:lnTo>
                  <a:lnTo>
                    <a:pt x="6089" y="6235"/>
                  </a:lnTo>
                  <a:lnTo>
                    <a:pt x="6235" y="6235"/>
                  </a:lnTo>
                  <a:lnTo>
                    <a:pt x="6357" y="6284"/>
                  </a:lnTo>
                  <a:lnTo>
                    <a:pt x="6430" y="6333"/>
                  </a:lnTo>
                  <a:lnTo>
                    <a:pt x="6454" y="6381"/>
                  </a:lnTo>
                  <a:lnTo>
                    <a:pt x="6454" y="6430"/>
                  </a:lnTo>
                  <a:lnTo>
                    <a:pt x="6454" y="6430"/>
                  </a:lnTo>
                  <a:lnTo>
                    <a:pt x="6430" y="6527"/>
                  </a:lnTo>
                  <a:lnTo>
                    <a:pt x="6308" y="6722"/>
                  </a:lnTo>
                  <a:lnTo>
                    <a:pt x="6113" y="6941"/>
                  </a:lnTo>
                  <a:lnTo>
                    <a:pt x="5894" y="7185"/>
                  </a:lnTo>
                  <a:lnTo>
                    <a:pt x="5894" y="7185"/>
                  </a:lnTo>
                  <a:lnTo>
                    <a:pt x="5675" y="7429"/>
                  </a:lnTo>
                  <a:lnTo>
                    <a:pt x="5505" y="7696"/>
                  </a:lnTo>
                  <a:lnTo>
                    <a:pt x="5358" y="7940"/>
                  </a:lnTo>
                  <a:lnTo>
                    <a:pt x="5334" y="8037"/>
                  </a:lnTo>
                  <a:lnTo>
                    <a:pt x="5334" y="8135"/>
                  </a:lnTo>
                  <a:lnTo>
                    <a:pt x="5334" y="8135"/>
                  </a:lnTo>
                  <a:lnTo>
                    <a:pt x="5334" y="8281"/>
                  </a:lnTo>
                  <a:lnTo>
                    <a:pt x="5358" y="8427"/>
                  </a:lnTo>
                  <a:lnTo>
                    <a:pt x="5383" y="8525"/>
                  </a:lnTo>
                  <a:lnTo>
                    <a:pt x="5432" y="8598"/>
                  </a:lnTo>
                  <a:lnTo>
                    <a:pt x="5432" y="8598"/>
                  </a:lnTo>
                  <a:lnTo>
                    <a:pt x="5456" y="8646"/>
                  </a:lnTo>
                  <a:lnTo>
                    <a:pt x="5480" y="8719"/>
                  </a:lnTo>
                  <a:lnTo>
                    <a:pt x="5505" y="8890"/>
                  </a:lnTo>
                  <a:lnTo>
                    <a:pt x="5505" y="8890"/>
                  </a:lnTo>
                  <a:lnTo>
                    <a:pt x="5480" y="8987"/>
                  </a:lnTo>
                  <a:lnTo>
                    <a:pt x="5383" y="9158"/>
                  </a:lnTo>
                  <a:lnTo>
                    <a:pt x="5237" y="9353"/>
                  </a:lnTo>
                  <a:lnTo>
                    <a:pt x="5042" y="9547"/>
                  </a:lnTo>
                  <a:lnTo>
                    <a:pt x="5042" y="9547"/>
                  </a:lnTo>
                  <a:lnTo>
                    <a:pt x="4847" y="9742"/>
                  </a:lnTo>
                  <a:lnTo>
                    <a:pt x="4701" y="9937"/>
                  </a:lnTo>
                  <a:lnTo>
                    <a:pt x="4603" y="10108"/>
                  </a:lnTo>
                  <a:lnTo>
                    <a:pt x="4555" y="10205"/>
                  </a:lnTo>
                  <a:lnTo>
                    <a:pt x="4555" y="10205"/>
                  </a:lnTo>
                  <a:lnTo>
                    <a:pt x="4530" y="10327"/>
                  </a:lnTo>
                  <a:lnTo>
                    <a:pt x="4457" y="10473"/>
                  </a:lnTo>
                  <a:lnTo>
                    <a:pt x="4336" y="10619"/>
                  </a:lnTo>
                  <a:lnTo>
                    <a:pt x="4189" y="10790"/>
                  </a:lnTo>
                  <a:lnTo>
                    <a:pt x="4189" y="10790"/>
                  </a:lnTo>
                  <a:lnTo>
                    <a:pt x="4019" y="10936"/>
                  </a:lnTo>
                  <a:lnTo>
                    <a:pt x="3873" y="11057"/>
                  </a:lnTo>
                  <a:lnTo>
                    <a:pt x="3727" y="11131"/>
                  </a:lnTo>
                  <a:lnTo>
                    <a:pt x="3605" y="11155"/>
                  </a:lnTo>
                  <a:lnTo>
                    <a:pt x="3605" y="11155"/>
                  </a:lnTo>
                  <a:lnTo>
                    <a:pt x="3532" y="11155"/>
                  </a:lnTo>
                  <a:lnTo>
                    <a:pt x="3434" y="11106"/>
                  </a:lnTo>
                  <a:lnTo>
                    <a:pt x="3337" y="11057"/>
                  </a:lnTo>
                  <a:lnTo>
                    <a:pt x="3240" y="10984"/>
                  </a:lnTo>
                  <a:lnTo>
                    <a:pt x="3240" y="10984"/>
                  </a:lnTo>
                  <a:lnTo>
                    <a:pt x="3167" y="10887"/>
                  </a:lnTo>
                  <a:lnTo>
                    <a:pt x="3093" y="10790"/>
                  </a:lnTo>
                  <a:lnTo>
                    <a:pt x="3069" y="10692"/>
                  </a:lnTo>
                  <a:lnTo>
                    <a:pt x="3045" y="10595"/>
                  </a:lnTo>
                  <a:lnTo>
                    <a:pt x="3045" y="10595"/>
                  </a:lnTo>
                  <a:lnTo>
                    <a:pt x="3020" y="10424"/>
                  </a:lnTo>
                  <a:lnTo>
                    <a:pt x="2996" y="10351"/>
                  </a:lnTo>
                  <a:lnTo>
                    <a:pt x="2947" y="10302"/>
                  </a:lnTo>
                  <a:lnTo>
                    <a:pt x="2947" y="10302"/>
                  </a:lnTo>
                  <a:lnTo>
                    <a:pt x="2923" y="10254"/>
                  </a:lnTo>
                  <a:lnTo>
                    <a:pt x="2874" y="10181"/>
                  </a:lnTo>
                  <a:lnTo>
                    <a:pt x="2850" y="10035"/>
                  </a:lnTo>
                  <a:lnTo>
                    <a:pt x="2850" y="10035"/>
                  </a:lnTo>
                  <a:lnTo>
                    <a:pt x="2826" y="9864"/>
                  </a:lnTo>
                  <a:lnTo>
                    <a:pt x="2801" y="9791"/>
                  </a:lnTo>
                  <a:lnTo>
                    <a:pt x="2752" y="9742"/>
                  </a:lnTo>
                  <a:lnTo>
                    <a:pt x="2752" y="9742"/>
                  </a:lnTo>
                  <a:lnTo>
                    <a:pt x="2728" y="9669"/>
                  </a:lnTo>
                  <a:lnTo>
                    <a:pt x="2704" y="9572"/>
                  </a:lnTo>
                  <a:lnTo>
                    <a:pt x="2679" y="9426"/>
                  </a:lnTo>
                  <a:lnTo>
                    <a:pt x="2655" y="9255"/>
                  </a:lnTo>
                  <a:lnTo>
                    <a:pt x="2655" y="9255"/>
                  </a:lnTo>
                  <a:lnTo>
                    <a:pt x="2679" y="9109"/>
                  </a:lnTo>
                  <a:lnTo>
                    <a:pt x="2704" y="8963"/>
                  </a:lnTo>
                  <a:lnTo>
                    <a:pt x="2728" y="8866"/>
                  </a:lnTo>
                  <a:lnTo>
                    <a:pt x="2752" y="8792"/>
                  </a:lnTo>
                  <a:lnTo>
                    <a:pt x="2752" y="8792"/>
                  </a:lnTo>
                  <a:lnTo>
                    <a:pt x="2801" y="8744"/>
                  </a:lnTo>
                  <a:lnTo>
                    <a:pt x="2826" y="8671"/>
                  </a:lnTo>
                  <a:lnTo>
                    <a:pt x="2850" y="8500"/>
                  </a:lnTo>
                  <a:lnTo>
                    <a:pt x="2850" y="8500"/>
                  </a:lnTo>
                  <a:lnTo>
                    <a:pt x="2826" y="8403"/>
                  </a:lnTo>
                  <a:lnTo>
                    <a:pt x="2777" y="8281"/>
                  </a:lnTo>
                  <a:lnTo>
                    <a:pt x="2679" y="8159"/>
                  </a:lnTo>
                  <a:lnTo>
                    <a:pt x="2582" y="8037"/>
                  </a:lnTo>
                  <a:lnTo>
                    <a:pt x="2582" y="8037"/>
                  </a:lnTo>
                  <a:lnTo>
                    <a:pt x="2460" y="7891"/>
                  </a:lnTo>
                  <a:lnTo>
                    <a:pt x="2363" y="7721"/>
                  </a:lnTo>
                  <a:lnTo>
                    <a:pt x="2314" y="7526"/>
                  </a:lnTo>
                  <a:lnTo>
                    <a:pt x="2290" y="7356"/>
                  </a:lnTo>
                  <a:lnTo>
                    <a:pt x="2290" y="7356"/>
                  </a:lnTo>
                  <a:lnTo>
                    <a:pt x="2290" y="7209"/>
                  </a:lnTo>
                  <a:lnTo>
                    <a:pt x="2265" y="7063"/>
                  </a:lnTo>
                  <a:lnTo>
                    <a:pt x="2217" y="6966"/>
                  </a:lnTo>
                  <a:lnTo>
                    <a:pt x="2192" y="6893"/>
                  </a:lnTo>
                  <a:lnTo>
                    <a:pt x="2192" y="6893"/>
                  </a:lnTo>
                  <a:lnTo>
                    <a:pt x="2144" y="6844"/>
                  </a:lnTo>
                  <a:lnTo>
                    <a:pt x="2071" y="6820"/>
                  </a:lnTo>
                  <a:lnTo>
                    <a:pt x="1900" y="6795"/>
                  </a:lnTo>
                  <a:lnTo>
                    <a:pt x="1900" y="6795"/>
                  </a:lnTo>
                  <a:lnTo>
                    <a:pt x="1754" y="6820"/>
                  </a:lnTo>
                  <a:lnTo>
                    <a:pt x="1681" y="6844"/>
                  </a:lnTo>
                  <a:lnTo>
                    <a:pt x="1632" y="6893"/>
                  </a:lnTo>
                  <a:lnTo>
                    <a:pt x="1632" y="6893"/>
                  </a:lnTo>
                  <a:lnTo>
                    <a:pt x="1559" y="6941"/>
                  </a:lnTo>
                  <a:lnTo>
                    <a:pt x="1437" y="6966"/>
                  </a:lnTo>
                  <a:lnTo>
                    <a:pt x="1291" y="6990"/>
                  </a:lnTo>
                  <a:lnTo>
                    <a:pt x="1145" y="6990"/>
                  </a:lnTo>
                  <a:lnTo>
                    <a:pt x="1145" y="6990"/>
                  </a:lnTo>
                  <a:lnTo>
                    <a:pt x="975" y="6966"/>
                  </a:lnTo>
                  <a:lnTo>
                    <a:pt x="780" y="6868"/>
                  </a:lnTo>
                  <a:lnTo>
                    <a:pt x="561" y="6747"/>
                  </a:lnTo>
                  <a:lnTo>
                    <a:pt x="390" y="6601"/>
                  </a:lnTo>
                  <a:lnTo>
                    <a:pt x="390" y="6601"/>
                  </a:lnTo>
                  <a:lnTo>
                    <a:pt x="317" y="6527"/>
                  </a:lnTo>
                  <a:lnTo>
                    <a:pt x="244" y="6406"/>
                  </a:lnTo>
                  <a:lnTo>
                    <a:pt x="122" y="6113"/>
                  </a:lnTo>
                  <a:lnTo>
                    <a:pt x="49" y="5797"/>
                  </a:lnTo>
                  <a:lnTo>
                    <a:pt x="0" y="5480"/>
                  </a:lnTo>
                  <a:lnTo>
                    <a:pt x="0" y="5480"/>
                  </a:lnTo>
                  <a:lnTo>
                    <a:pt x="25" y="5310"/>
                  </a:lnTo>
                  <a:lnTo>
                    <a:pt x="49" y="5139"/>
                  </a:lnTo>
                  <a:lnTo>
                    <a:pt x="147" y="4798"/>
                  </a:lnTo>
                  <a:lnTo>
                    <a:pt x="220" y="4628"/>
                  </a:lnTo>
                  <a:lnTo>
                    <a:pt x="293" y="4482"/>
                  </a:lnTo>
                  <a:lnTo>
                    <a:pt x="390" y="4336"/>
                  </a:lnTo>
                  <a:lnTo>
                    <a:pt x="487" y="4238"/>
                  </a:lnTo>
                  <a:lnTo>
                    <a:pt x="487" y="4238"/>
                  </a:lnTo>
                  <a:lnTo>
                    <a:pt x="682" y="4043"/>
                  </a:lnTo>
                  <a:lnTo>
                    <a:pt x="877" y="3897"/>
                  </a:lnTo>
                  <a:lnTo>
                    <a:pt x="1048" y="3800"/>
                  </a:lnTo>
                  <a:lnTo>
                    <a:pt x="1145" y="3751"/>
                  </a:lnTo>
                  <a:lnTo>
                    <a:pt x="1145" y="3751"/>
                  </a:lnTo>
                  <a:lnTo>
                    <a:pt x="1316" y="3727"/>
                  </a:lnTo>
                  <a:lnTo>
                    <a:pt x="1389" y="3702"/>
                  </a:lnTo>
                  <a:lnTo>
                    <a:pt x="1437" y="3654"/>
                  </a:lnTo>
                  <a:lnTo>
                    <a:pt x="1437" y="3654"/>
                  </a:lnTo>
                  <a:lnTo>
                    <a:pt x="1510" y="3629"/>
                  </a:lnTo>
                  <a:lnTo>
                    <a:pt x="1608" y="3605"/>
                  </a:lnTo>
                  <a:lnTo>
                    <a:pt x="1754" y="3581"/>
                  </a:lnTo>
                  <a:lnTo>
                    <a:pt x="1900" y="3581"/>
                  </a:lnTo>
                  <a:lnTo>
                    <a:pt x="1900" y="3581"/>
                  </a:lnTo>
                  <a:lnTo>
                    <a:pt x="2071" y="3581"/>
                  </a:lnTo>
                  <a:lnTo>
                    <a:pt x="2241" y="3629"/>
                  </a:lnTo>
                  <a:lnTo>
                    <a:pt x="2363" y="3678"/>
                  </a:lnTo>
                  <a:lnTo>
                    <a:pt x="2485" y="3751"/>
                  </a:lnTo>
                  <a:lnTo>
                    <a:pt x="2485" y="3751"/>
                  </a:lnTo>
                  <a:lnTo>
                    <a:pt x="2558" y="3824"/>
                  </a:lnTo>
                  <a:lnTo>
                    <a:pt x="2655" y="3897"/>
                  </a:lnTo>
                  <a:lnTo>
                    <a:pt x="2777" y="3946"/>
                  </a:lnTo>
                  <a:lnTo>
                    <a:pt x="2850" y="3946"/>
                  </a:lnTo>
                  <a:lnTo>
                    <a:pt x="2850" y="3946"/>
                  </a:lnTo>
                  <a:lnTo>
                    <a:pt x="3020" y="3970"/>
                  </a:lnTo>
                  <a:lnTo>
                    <a:pt x="3093" y="4019"/>
                  </a:lnTo>
                  <a:lnTo>
                    <a:pt x="3142" y="4043"/>
                  </a:lnTo>
                  <a:lnTo>
                    <a:pt x="3142" y="4043"/>
                  </a:lnTo>
                  <a:lnTo>
                    <a:pt x="3191" y="4068"/>
                  </a:lnTo>
                  <a:lnTo>
                    <a:pt x="3240" y="4092"/>
                  </a:lnTo>
                  <a:lnTo>
                    <a:pt x="3288" y="4068"/>
                  </a:lnTo>
                  <a:lnTo>
                    <a:pt x="3337" y="4043"/>
                  </a:lnTo>
                  <a:lnTo>
                    <a:pt x="3337" y="4043"/>
                  </a:lnTo>
                  <a:lnTo>
                    <a:pt x="3386" y="4019"/>
                  </a:lnTo>
                  <a:lnTo>
                    <a:pt x="3459" y="3970"/>
                  </a:lnTo>
                  <a:lnTo>
                    <a:pt x="3605" y="3946"/>
                  </a:lnTo>
                  <a:lnTo>
                    <a:pt x="3605" y="3946"/>
                  </a:lnTo>
                  <a:lnTo>
                    <a:pt x="3775" y="3970"/>
                  </a:lnTo>
                  <a:lnTo>
                    <a:pt x="3848" y="4019"/>
                  </a:lnTo>
                  <a:lnTo>
                    <a:pt x="3897" y="4043"/>
                  </a:lnTo>
                  <a:lnTo>
                    <a:pt x="3897" y="4043"/>
                  </a:lnTo>
                  <a:lnTo>
                    <a:pt x="3970" y="4092"/>
                  </a:lnTo>
                  <a:lnTo>
                    <a:pt x="4068" y="4116"/>
                  </a:lnTo>
                  <a:lnTo>
                    <a:pt x="4214" y="4141"/>
                  </a:lnTo>
                  <a:lnTo>
                    <a:pt x="4384" y="4141"/>
                  </a:lnTo>
                  <a:lnTo>
                    <a:pt x="4384" y="4141"/>
                  </a:lnTo>
                  <a:lnTo>
                    <a:pt x="4530" y="4141"/>
                  </a:lnTo>
                  <a:lnTo>
                    <a:pt x="4677" y="4116"/>
                  </a:lnTo>
                  <a:lnTo>
                    <a:pt x="4774" y="4092"/>
                  </a:lnTo>
                  <a:lnTo>
                    <a:pt x="4847" y="4043"/>
                  </a:lnTo>
                  <a:lnTo>
                    <a:pt x="4847" y="4043"/>
                  </a:lnTo>
                  <a:lnTo>
                    <a:pt x="4896" y="3995"/>
                  </a:lnTo>
                  <a:lnTo>
                    <a:pt x="4920" y="3921"/>
                  </a:lnTo>
                  <a:lnTo>
                    <a:pt x="4944" y="3751"/>
                  </a:lnTo>
                  <a:lnTo>
                    <a:pt x="4944" y="3751"/>
                  </a:lnTo>
                  <a:lnTo>
                    <a:pt x="4944" y="3727"/>
                  </a:lnTo>
                  <a:lnTo>
                    <a:pt x="4920" y="3678"/>
                  </a:lnTo>
                  <a:lnTo>
                    <a:pt x="4823" y="3629"/>
                  </a:lnTo>
                  <a:lnTo>
                    <a:pt x="4701" y="3581"/>
                  </a:lnTo>
                  <a:lnTo>
                    <a:pt x="4555" y="3581"/>
                  </a:lnTo>
                  <a:lnTo>
                    <a:pt x="4555" y="3581"/>
                  </a:lnTo>
                  <a:lnTo>
                    <a:pt x="4409" y="3556"/>
                  </a:lnTo>
                  <a:lnTo>
                    <a:pt x="4238" y="3507"/>
                  </a:lnTo>
                  <a:lnTo>
                    <a:pt x="4092" y="3459"/>
                  </a:lnTo>
                  <a:lnTo>
                    <a:pt x="3995" y="3386"/>
                  </a:lnTo>
                  <a:lnTo>
                    <a:pt x="3995" y="3386"/>
                  </a:lnTo>
                  <a:lnTo>
                    <a:pt x="3897" y="3313"/>
                  </a:lnTo>
                  <a:lnTo>
                    <a:pt x="3800" y="3240"/>
                  </a:lnTo>
                  <a:lnTo>
                    <a:pt x="3702" y="3215"/>
                  </a:lnTo>
                  <a:lnTo>
                    <a:pt x="3605" y="3191"/>
                  </a:lnTo>
                  <a:lnTo>
                    <a:pt x="3605" y="3191"/>
                  </a:lnTo>
                  <a:lnTo>
                    <a:pt x="3532" y="3166"/>
                  </a:lnTo>
                  <a:lnTo>
                    <a:pt x="3434" y="3142"/>
                  </a:lnTo>
                  <a:lnTo>
                    <a:pt x="3337" y="3069"/>
                  </a:lnTo>
                  <a:lnTo>
                    <a:pt x="3240" y="2996"/>
                  </a:lnTo>
                  <a:lnTo>
                    <a:pt x="3240" y="2996"/>
                  </a:lnTo>
                  <a:lnTo>
                    <a:pt x="3167" y="2923"/>
                  </a:lnTo>
                  <a:lnTo>
                    <a:pt x="3069" y="2899"/>
                  </a:lnTo>
                  <a:lnTo>
                    <a:pt x="2996" y="2874"/>
                  </a:lnTo>
                  <a:lnTo>
                    <a:pt x="2947" y="2899"/>
                  </a:lnTo>
                  <a:lnTo>
                    <a:pt x="2947" y="2899"/>
                  </a:lnTo>
                  <a:lnTo>
                    <a:pt x="2899" y="2923"/>
                  </a:lnTo>
                  <a:lnTo>
                    <a:pt x="2826" y="2923"/>
                  </a:lnTo>
                  <a:lnTo>
                    <a:pt x="2752" y="2874"/>
                  </a:lnTo>
                  <a:lnTo>
                    <a:pt x="2655" y="2801"/>
                  </a:lnTo>
                  <a:lnTo>
                    <a:pt x="2655" y="2801"/>
                  </a:lnTo>
                  <a:lnTo>
                    <a:pt x="2582" y="2752"/>
                  </a:lnTo>
                  <a:lnTo>
                    <a:pt x="2509" y="2704"/>
                  </a:lnTo>
                  <a:lnTo>
                    <a:pt x="2436" y="2704"/>
                  </a:lnTo>
                  <a:lnTo>
                    <a:pt x="2387" y="2704"/>
                  </a:lnTo>
                  <a:lnTo>
                    <a:pt x="2387" y="2704"/>
                  </a:lnTo>
                  <a:lnTo>
                    <a:pt x="2338" y="2752"/>
                  </a:lnTo>
                  <a:lnTo>
                    <a:pt x="2265" y="2777"/>
                  </a:lnTo>
                  <a:lnTo>
                    <a:pt x="2095" y="2801"/>
                  </a:lnTo>
                  <a:lnTo>
                    <a:pt x="2095" y="2801"/>
                  </a:lnTo>
                  <a:lnTo>
                    <a:pt x="1997" y="2850"/>
                  </a:lnTo>
                  <a:lnTo>
                    <a:pt x="1851" y="2923"/>
                  </a:lnTo>
                  <a:lnTo>
                    <a:pt x="1681" y="3045"/>
                  </a:lnTo>
                  <a:lnTo>
                    <a:pt x="1535" y="3191"/>
                  </a:lnTo>
                  <a:lnTo>
                    <a:pt x="1535" y="3191"/>
                  </a:lnTo>
                  <a:lnTo>
                    <a:pt x="1364" y="3337"/>
                  </a:lnTo>
                  <a:lnTo>
                    <a:pt x="1194" y="3459"/>
                  </a:lnTo>
                  <a:lnTo>
                    <a:pt x="1072" y="3532"/>
                  </a:lnTo>
                  <a:lnTo>
                    <a:pt x="950" y="3581"/>
                  </a:lnTo>
                  <a:lnTo>
                    <a:pt x="950" y="3581"/>
                  </a:lnTo>
                  <a:lnTo>
                    <a:pt x="804" y="3532"/>
                  </a:lnTo>
                  <a:lnTo>
                    <a:pt x="731" y="3507"/>
                  </a:lnTo>
                  <a:lnTo>
                    <a:pt x="682" y="3483"/>
                  </a:lnTo>
                  <a:lnTo>
                    <a:pt x="682" y="3483"/>
                  </a:lnTo>
                  <a:lnTo>
                    <a:pt x="634" y="3434"/>
                  </a:lnTo>
                  <a:lnTo>
                    <a:pt x="609" y="3361"/>
                  </a:lnTo>
                  <a:lnTo>
                    <a:pt x="585" y="3191"/>
                  </a:lnTo>
                  <a:lnTo>
                    <a:pt x="585" y="3191"/>
                  </a:lnTo>
                  <a:lnTo>
                    <a:pt x="609" y="3020"/>
                  </a:lnTo>
                  <a:lnTo>
                    <a:pt x="634" y="2947"/>
                  </a:lnTo>
                  <a:lnTo>
                    <a:pt x="682" y="2899"/>
                  </a:lnTo>
                  <a:lnTo>
                    <a:pt x="682" y="2899"/>
                  </a:lnTo>
                  <a:lnTo>
                    <a:pt x="731" y="2874"/>
                  </a:lnTo>
                  <a:lnTo>
                    <a:pt x="853" y="2850"/>
                  </a:lnTo>
                  <a:lnTo>
                    <a:pt x="999" y="2826"/>
                  </a:lnTo>
                  <a:lnTo>
                    <a:pt x="1145" y="2801"/>
                  </a:lnTo>
                  <a:lnTo>
                    <a:pt x="1145" y="2801"/>
                  </a:lnTo>
                  <a:lnTo>
                    <a:pt x="1291" y="2801"/>
                  </a:lnTo>
                  <a:lnTo>
                    <a:pt x="1413" y="2752"/>
                  </a:lnTo>
                  <a:lnTo>
                    <a:pt x="1486" y="2704"/>
                  </a:lnTo>
                  <a:lnTo>
                    <a:pt x="1510" y="2655"/>
                  </a:lnTo>
                  <a:lnTo>
                    <a:pt x="1535" y="2631"/>
                  </a:lnTo>
                  <a:lnTo>
                    <a:pt x="1535" y="2631"/>
                  </a:lnTo>
                  <a:lnTo>
                    <a:pt x="1486" y="2460"/>
                  </a:lnTo>
                  <a:lnTo>
                    <a:pt x="1462" y="2387"/>
                  </a:lnTo>
                  <a:lnTo>
                    <a:pt x="1437" y="2338"/>
                  </a:lnTo>
                  <a:lnTo>
                    <a:pt x="1437" y="2338"/>
                  </a:lnTo>
                  <a:lnTo>
                    <a:pt x="1389" y="2290"/>
                  </a:lnTo>
                  <a:lnTo>
                    <a:pt x="1389" y="2241"/>
                  </a:lnTo>
                  <a:lnTo>
                    <a:pt x="1389" y="2192"/>
                  </a:lnTo>
                  <a:lnTo>
                    <a:pt x="1437" y="2144"/>
                  </a:lnTo>
                  <a:lnTo>
                    <a:pt x="1437" y="2144"/>
                  </a:lnTo>
                  <a:lnTo>
                    <a:pt x="1486" y="2119"/>
                  </a:lnTo>
                  <a:lnTo>
                    <a:pt x="1559" y="2070"/>
                  </a:lnTo>
                  <a:lnTo>
                    <a:pt x="1705" y="2046"/>
                  </a:lnTo>
                  <a:lnTo>
                    <a:pt x="1705" y="2046"/>
                  </a:lnTo>
                  <a:lnTo>
                    <a:pt x="1803" y="2046"/>
                  </a:lnTo>
                  <a:lnTo>
                    <a:pt x="1900" y="1997"/>
                  </a:lnTo>
                  <a:lnTo>
                    <a:pt x="1997" y="1924"/>
                  </a:lnTo>
                  <a:lnTo>
                    <a:pt x="2095" y="1851"/>
                  </a:lnTo>
                  <a:lnTo>
                    <a:pt x="2095" y="1851"/>
                  </a:lnTo>
                  <a:lnTo>
                    <a:pt x="2168" y="1778"/>
                  </a:lnTo>
                  <a:lnTo>
                    <a:pt x="2241" y="1681"/>
                  </a:lnTo>
                  <a:lnTo>
                    <a:pt x="2265" y="1559"/>
                  </a:lnTo>
                  <a:lnTo>
                    <a:pt x="2290" y="1486"/>
                  </a:lnTo>
                  <a:lnTo>
                    <a:pt x="2290" y="1486"/>
                  </a:lnTo>
                  <a:lnTo>
                    <a:pt x="2265" y="1315"/>
                  </a:lnTo>
                  <a:lnTo>
                    <a:pt x="2217" y="1242"/>
                  </a:lnTo>
                  <a:lnTo>
                    <a:pt x="2192" y="1194"/>
                  </a:lnTo>
                  <a:lnTo>
                    <a:pt x="2192" y="1194"/>
                  </a:lnTo>
                  <a:lnTo>
                    <a:pt x="2192" y="1169"/>
                  </a:lnTo>
                  <a:lnTo>
                    <a:pt x="2192" y="1121"/>
                  </a:lnTo>
                  <a:lnTo>
                    <a:pt x="2265" y="999"/>
                  </a:lnTo>
                  <a:lnTo>
                    <a:pt x="2387" y="828"/>
                  </a:lnTo>
                  <a:lnTo>
                    <a:pt x="2582" y="634"/>
                  </a:lnTo>
                  <a:lnTo>
                    <a:pt x="2582" y="634"/>
                  </a:lnTo>
                  <a:lnTo>
                    <a:pt x="2679" y="536"/>
                  </a:lnTo>
                  <a:lnTo>
                    <a:pt x="2826" y="439"/>
                  </a:lnTo>
                  <a:lnTo>
                    <a:pt x="2972" y="366"/>
                  </a:lnTo>
                  <a:lnTo>
                    <a:pt x="3142" y="293"/>
                  </a:lnTo>
                  <a:lnTo>
                    <a:pt x="3483" y="195"/>
                  </a:lnTo>
                  <a:lnTo>
                    <a:pt x="3654" y="171"/>
                  </a:lnTo>
                  <a:lnTo>
                    <a:pt x="3800" y="146"/>
                  </a:lnTo>
                  <a:lnTo>
                    <a:pt x="3800" y="146"/>
                  </a:lnTo>
                  <a:lnTo>
                    <a:pt x="4116" y="171"/>
                  </a:lnTo>
                  <a:lnTo>
                    <a:pt x="4360" y="171"/>
                  </a:lnTo>
                  <a:lnTo>
                    <a:pt x="4555" y="220"/>
                  </a:lnTo>
                  <a:lnTo>
                    <a:pt x="4652" y="244"/>
                  </a:lnTo>
                  <a:lnTo>
                    <a:pt x="4652" y="244"/>
                  </a:lnTo>
                  <a:lnTo>
                    <a:pt x="4701" y="268"/>
                  </a:lnTo>
                  <a:lnTo>
                    <a:pt x="4750" y="293"/>
                  </a:lnTo>
                  <a:lnTo>
                    <a:pt x="4798" y="268"/>
                  </a:lnTo>
                  <a:lnTo>
                    <a:pt x="4847" y="244"/>
                  </a:lnTo>
                  <a:lnTo>
                    <a:pt x="4847" y="244"/>
                  </a:lnTo>
                  <a:lnTo>
                    <a:pt x="5018" y="195"/>
                  </a:lnTo>
                  <a:lnTo>
                    <a:pt x="5407" y="122"/>
                  </a:lnTo>
                  <a:lnTo>
                    <a:pt x="5821" y="25"/>
                  </a:lnTo>
                  <a:lnTo>
                    <a:pt x="6138" y="0"/>
                  </a:lnTo>
                </a:path>
              </a:pathLst>
            </a:custGeom>
            <a:noFill/>
            <a:ln w="9525" cap="rnd" cmpd="sng">
              <a:solidFill>
                <a:schemeClr val="bg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lang="en-GB" dirty="0"/>
            </a:p>
          </p:txBody>
        </p:sp>
      </p:grpSp>
    </p:spTree>
    <p:extLst>
      <p:ext uri="{BB962C8B-B14F-4D97-AF65-F5344CB8AC3E}">
        <p14:creationId xmlns:p14="http://schemas.microsoft.com/office/powerpoint/2010/main" val="4333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platzhalter 32">
            <a:extLst>
              <a:ext uri="{FF2B5EF4-FFF2-40B4-BE49-F238E27FC236}">
                <a16:creationId xmlns:a16="http://schemas.microsoft.com/office/drawing/2014/main" xmlns="" id="{FCDA0349-4ACF-42A2-9A08-4FD30F57369C}"/>
              </a:ext>
            </a:extLst>
          </p:cNvPr>
          <p:cNvSpPr>
            <a:spLocks noGrp="1"/>
          </p:cNvSpPr>
          <p:nvPr>
            <p:ph type="body" sz="quarter" idx="13"/>
          </p:nvPr>
        </p:nvSpPr>
        <p:spPr/>
        <p:txBody>
          <a:bodyPr>
            <a:normAutofit/>
          </a:bodyPr>
          <a:lstStyle/>
          <a:p>
            <a:r>
              <a:rPr lang="en-GB" b="1" dirty="0"/>
              <a:t>WATCH- </a:t>
            </a:r>
            <a:r>
              <a:rPr lang="en-GB" dirty="0"/>
              <a:t>Conozca las definiciones clave</a:t>
            </a:r>
          </a:p>
        </p:txBody>
      </p:sp>
      <p:sp>
        <p:nvSpPr>
          <p:cNvPr id="25" name="Rechteck 24">
            <a:extLst>
              <a:ext uri="{FF2B5EF4-FFF2-40B4-BE49-F238E27FC236}">
                <a16:creationId xmlns:a16="http://schemas.microsoft.com/office/drawing/2014/main" xmlns="" id="{40BC27F4-D010-4482-BAAD-34D3A8756294}"/>
              </a:ext>
            </a:extLst>
          </p:cNvPr>
          <p:cNvSpPr/>
          <p:nvPr/>
        </p:nvSpPr>
        <p:spPr>
          <a:xfrm>
            <a:off x="550278" y="6310824"/>
            <a:ext cx="7015179" cy="260502"/>
          </a:xfrm>
          <a:prstGeom prst="rect">
            <a:avLst/>
          </a:prstGeom>
        </p:spPr>
        <p:txBody>
          <a:bodyPr vert="horz" wrap="square" lIns="81580" tIns="40790" rIns="81580" bIns="40790" rtlCol="0">
            <a:spAutoFit/>
          </a:bodyPr>
          <a:lstStyle/>
          <a:p>
            <a:pPr defTabSz="1087636">
              <a:lnSpc>
                <a:spcPts val="1500"/>
              </a:lnSpc>
              <a:spcBef>
                <a:spcPct val="20000"/>
              </a:spcBef>
            </a:pPr>
            <a:r>
              <a:rPr lang="en-GB" sz="1000" dirty="0">
                <a:latin typeface="+mj-lt"/>
              </a:rPr>
              <a:t>Fuente: One Minute Economics | </a:t>
            </a:r>
            <a:r>
              <a:rPr lang="en-GB" sz="1000" dirty="0" err="1">
                <a:latin typeface="+mj-lt"/>
              </a:rPr>
              <a:t>Youtube: </a:t>
            </a:r>
            <a:r>
              <a:rPr lang="en-GB" sz="1000">
                <a:hlinkClick r:id="rId4"/>
              </a:rPr>
              <a:t>https://www.youtube.com/watch?v=ahJgK59g_Ro</a:t>
            </a:r>
            <a:endParaRPr lang="en-GB" sz="1000" dirty="0">
              <a:latin typeface="+mj-lt"/>
            </a:endParaRPr>
          </a:p>
        </p:txBody>
      </p:sp>
      <p:pic>
        <p:nvPicPr>
          <p:cNvPr id="6" name="Picture 22" descr="iMac.png">
            <a:extLst>
              <a:ext uri="{FF2B5EF4-FFF2-40B4-BE49-F238E27FC236}">
                <a16:creationId xmlns:a16="http://schemas.microsoft.com/office/drawing/2014/main" xmlns="" id="{FB91477B-EF32-474A-AAFC-4CEC83E46D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60243" y="1642311"/>
            <a:ext cx="5428649" cy="4802162"/>
          </a:xfrm>
          <a:prstGeom prst="rect">
            <a:avLst/>
          </a:prstGeom>
        </p:spPr>
      </p:pic>
      <p:pic>
        <p:nvPicPr>
          <p:cNvPr id="2" name="Onlinemedien 1" title="Insolvency vs. Default vs. Bankruptcy: Three Terms Defined, Explained and Compared in One Minute">
            <a:hlinkClick r:id="" action="ppaction://media"/>
            <a:extLst>
              <a:ext uri="{FF2B5EF4-FFF2-40B4-BE49-F238E27FC236}">
                <a16:creationId xmlns:a16="http://schemas.microsoft.com/office/drawing/2014/main" xmlns="" id="{1AD27E59-6A24-4F19-8B6A-1C50B4FEB2B4}"/>
              </a:ext>
            </a:extLst>
          </p:cNvPr>
          <p:cNvPicPr>
            <a:picLocks noRot="1" noChangeAspect="1"/>
          </p:cNvPicPr>
          <p:nvPr>
            <a:videoFile r:link="rId1"/>
          </p:nvPr>
        </p:nvPicPr>
        <p:blipFill>
          <a:blip r:embed="rId6"/>
          <a:stretch>
            <a:fillRect/>
          </a:stretch>
        </p:blipFill>
        <p:spPr>
          <a:xfrm>
            <a:off x="5073022" y="2298952"/>
            <a:ext cx="4017946" cy="2260095"/>
          </a:xfrm>
          <a:prstGeom prst="rect">
            <a:avLst/>
          </a:prstGeom>
        </p:spPr>
      </p:pic>
      <p:sp>
        <p:nvSpPr>
          <p:cNvPr id="3" name="TextBox 2">
            <a:extLst>
              <a:ext uri="{FF2B5EF4-FFF2-40B4-BE49-F238E27FC236}">
                <a16:creationId xmlns:a16="http://schemas.microsoft.com/office/drawing/2014/main" xmlns="" id="{D7BCDA46-1EF5-4134-81C4-9002CDB11A24}"/>
              </a:ext>
            </a:extLst>
          </p:cNvPr>
          <p:cNvSpPr txBox="1"/>
          <p:nvPr/>
        </p:nvSpPr>
        <p:spPr>
          <a:xfrm>
            <a:off x="457200" y="2156127"/>
            <a:ext cx="3614057" cy="3385542"/>
          </a:xfrm>
          <a:prstGeom prst="rect">
            <a:avLst/>
          </a:prstGeom>
          <a:solidFill>
            <a:srgbClr val="E53292"/>
          </a:solidFill>
        </p:spPr>
        <p:txBody>
          <a:bodyPr wrap="square" rtlCol="0">
            <a:spAutoFit/>
          </a:bodyPr>
          <a:lstStyle/>
          <a:p>
            <a:r>
              <a:rPr lang="en-IE" sz="2800" b="1" dirty="0">
                <a:solidFill>
                  <a:schemeClr val="bg1"/>
                </a:solidFill>
                <a:latin typeface="+mj-lt"/>
              </a:rPr>
              <a:t>EJERCICIO:-</a:t>
            </a:r>
          </a:p>
          <a:p>
            <a:endParaRPr lang="en-IE" sz="2800" b="1" dirty="0">
              <a:solidFill>
                <a:schemeClr val="bg1"/>
              </a:solidFill>
              <a:latin typeface="+mj-lt"/>
            </a:endParaRPr>
          </a:p>
          <a:p>
            <a:r>
              <a:rPr lang="en-IE" sz="2800" b="1" dirty="0">
                <a:solidFill>
                  <a:schemeClr val="bg1"/>
                </a:solidFill>
                <a:latin typeface="+mj-lt"/>
              </a:rPr>
              <a:t>VEA ESTE VIDEO INSIGHTFUL DE LA ECONOMÍA DE UN MINUTO PARA ACLARAR LAS DEFINICIONES INVOLUCRADAS. </a:t>
            </a:r>
          </a:p>
          <a:p>
            <a:endParaRPr lang="en-IE" b="1" dirty="0">
              <a:solidFill>
                <a:schemeClr val="bg1"/>
              </a:solidFill>
              <a:latin typeface="+mj-lt"/>
            </a:endParaRPr>
          </a:p>
        </p:txBody>
      </p:sp>
    </p:spTree>
    <p:extLst>
      <p:ext uri="{BB962C8B-B14F-4D97-AF65-F5344CB8AC3E}">
        <p14:creationId xmlns:p14="http://schemas.microsoft.com/office/powerpoint/2010/main" val="95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E8A146B9-863E-DA4E-A7A1-061013511F85}"/>
              </a:ext>
            </a:extLst>
          </p:cNvPr>
          <p:cNvSpPr/>
          <p:nvPr/>
        </p:nvSpPr>
        <p:spPr>
          <a:xfrm>
            <a:off x="8550234" y="6317673"/>
            <a:ext cx="3389535" cy="43938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a:p>
        </p:txBody>
      </p:sp>
      <p:sp>
        <p:nvSpPr>
          <p:cNvPr id="2" name="Textplatzhalter 1">
            <a:extLst>
              <a:ext uri="{FF2B5EF4-FFF2-40B4-BE49-F238E27FC236}">
                <a16:creationId xmlns:a16="http://schemas.microsoft.com/office/drawing/2014/main" xmlns="" id="{79441155-F233-4D7B-BE18-27144DF2C0A2}"/>
              </a:ext>
            </a:extLst>
          </p:cNvPr>
          <p:cNvSpPr>
            <a:spLocks noGrp="1"/>
          </p:cNvSpPr>
          <p:nvPr>
            <p:ph type="body" sz="quarter" idx="13"/>
          </p:nvPr>
        </p:nvSpPr>
        <p:spPr>
          <a:xfrm>
            <a:off x="2716696" y="707980"/>
            <a:ext cx="9223073" cy="697353"/>
          </a:xfrm>
        </p:spPr>
        <p:txBody>
          <a:bodyPr>
            <a:normAutofit fontScale="85000" lnSpcReduction="10000"/>
          </a:bodyPr>
          <a:lstStyle/>
          <a:p>
            <a:r>
              <a:rPr lang="en-IE" sz="3600" dirty="0">
                <a:solidFill>
                  <a:schemeClr val="tx1"/>
                </a:solidFill>
              </a:rPr>
              <a:t>Las 4 razones clave por las que una crisis empresarial es </a:t>
            </a:r>
            <a:r>
              <a:rPr lang="en-GB" sz="3600" dirty="0">
                <a:solidFill>
                  <a:schemeClr val="tx1"/>
                </a:solidFill>
              </a:rPr>
              <a:t>complicada ..</a:t>
            </a:r>
          </a:p>
        </p:txBody>
      </p:sp>
      <p:sp>
        <p:nvSpPr>
          <p:cNvPr id="4" name="Subtitle 2">
            <a:extLst>
              <a:ext uri="{FF2B5EF4-FFF2-40B4-BE49-F238E27FC236}">
                <a16:creationId xmlns:a16="http://schemas.microsoft.com/office/drawing/2014/main" xmlns="" id="{E3EB615A-D3AB-435C-B904-15E5E2620C24}"/>
              </a:ext>
            </a:extLst>
          </p:cNvPr>
          <p:cNvSpPr txBox="1">
            <a:spLocks/>
          </p:cNvSpPr>
          <p:nvPr/>
        </p:nvSpPr>
        <p:spPr>
          <a:xfrm>
            <a:off x="132009" y="2450297"/>
            <a:ext cx="3053556" cy="353563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Superar una crisis financiera o empresarial es una de las tareas de gestión más difíciles.</a:t>
            </a:r>
          </a:p>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Sin apoyo externo (por ejemplo, de asesores empresariales, consultores de gestión, abogados, expertos del sector) a menudo es difícilmente manejable.</a:t>
            </a:r>
          </a:p>
        </p:txBody>
      </p:sp>
      <p:sp>
        <p:nvSpPr>
          <p:cNvPr id="5" name="Rechteck 4">
            <a:extLst>
              <a:ext uri="{FF2B5EF4-FFF2-40B4-BE49-F238E27FC236}">
                <a16:creationId xmlns:a16="http://schemas.microsoft.com/office/drawing/2014/main" xmlns="" id="{90BB7AA0-8653-4721-BB63-871C0153FCCE}"/>
              </a:ext>
            </a:extLst>
          </p:cNvPr>
          <p:cNvSpPr/>
          <p:nvPr/>
        </p:nvSpPr>
        <p:spPr>
          <a:xfrm>
            <a:off x="10895908" y="-314841"/>
            <a:ext cx="274434" cy="369332"/>
          </a:xfrm>
          <a:prstGeom prst="rect">
            <a:avLst/>
          </a:prstGeom>
        </p:spPr>
        <p:txBody>
          <a:bodyPr wrap="none">
            <a:spAutoFit/>
          </a:bodyPr>
          <a:lstStyle/>
          <a:p>
            <a:r>
              <a:rPr lang="en-GB" dirty="0"/>
              <a:t>s</a:t>
            </a:r>
          </a:p>
        </p:txBody>
      </p:sp>
      <p:sp>
        <p:nvSpPr>
          <p:cNvPr id="17" name="Shape 24581">
            <a:extLst>
              <a:ext uri="{FF2B5EF4-FFF2-40B4-BE49-F238E27FC236}">
                <a16:creationId xmlns:a16="http://schemas.microsoft.com/office/drawing/2014/main" xmlns="" id="{54C85D4F-536E-4C63-A3A0-277CCFECF078}"/>
              </a:ext>
            </a:extLst>
          </p:cNvPr>
          <p:cNvSpPr/>
          <p:nvPr/>
        </p:nvSpPr>
        <p:spPr>
          <a:xfrm>
            <a:off x="8165979" y="3617228"/>
            <a:ext cx="1373862" cy="753885"/>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8897" y="21600"/>
                </a:lnTo>
                <a:lnTo>
                  <a:pt x="12014" y="21600"/>
                </a:lnTo>
                <a:lnTo>
                  <a:pt x="12703" y="21600"/>
                </a:lnTo>
                <a:lnTo>
                  <a:pt x="21600" y="0"/>
                </a:lnTo>
                <a:lnTo>
                  <a:pt x="8897"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18" name="Shape 24582">
            <a:extLst>
              <a:ext uri="{FF2B5EF4-FFF2-40B4-BE49-F238E27FC236}">
                <a16:creationId xmlns:a16="http://schemas.microsoft.com/office/drawing/2014/main" xmlns="" id="{99A70E2C-EF96-4872-B9EF-D42CA8B308CA}"/>
              </a:ext>
            </a:extLst>
          </p:cNvPr>
          <p:cNvSpPr/>
          <p:nvPr/>
        </p:nvSpPr>
        <p:spPr>
          <a:xfrm>
            <a:off x="8166228" y="2184655"/>
            <a:ext cx="527220" cy="2186458"/>
          </a:xfrm>
          <a:prstGeom prst="rect">
            <a:avLst/>
          </a:prstGeom>
          <a:solidFill>
            <a:schemeClr val="accent3"/>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19" name="Shape 24583">
            <a:extLst>
              <a:ext uri="{FF2B5EF4-FFF2-40B4-BE49-F238E27FC236}">
                <a16:creationId xmlns:a16="http://schemas.microsoft.com/office/drawing/2014/main" xmlns="" id="{031AA974-A293-4ED9-A815-9512D2DE3D88}"/>
              </a:ext>
            </a:extLst>
          </p:cNvPr>
          <p:cNvSpPr/>
          <p:nvPr/>
        </p:nvSpPr>
        <p:spPr>
          <a:xfrm>
            <a:off x="8165978" y="1911783"/>
            <a:ext cx="789195" cy="272872"/>
          </a:xfrm>
          <a:custGeom>
            <a:avLst/>
            <a:gdLst/>
            <a:ahLst/>
            <a:cxnLst>
              <a:cxn ang="0">
                <a:pos x="wd2" y="hd2"/>
              </a:cxn>
              <a:cxn ang="5400000">
                <a:pos x="wd2" y="hd2"/>
              </a:cxn>
              <a:cxn ang="10800000">
                <a:pos x="wd2" y="hd2"/>
              </a:cxn>
              <a:cxn ang="16200000">
                <a:pos x="wd2" y="hd2"/>
              </a:cxn>
            </a:cxnLst>
            <a:rect l="0" t="0" r="r" b="b"/>
            <a:pathLst>
              <a:path w="21600" h="21600" extrusionOk="0">
                <a:moveTo>
                  <a:pt x="7222" y="149"/>
                </a:moveTo>
                <a:lnTo>
                  <a:pt x="21600" y="0"/>
                </a:lnTo>
                <a:lnTo>
                  <a:pt x="14585" y="21600"/>
                </a:lnTo>
                <a:lnTo>
                  <a:pt x="0" y="21600"/>
                </a:lnTo>
                <a:lnTo>
                  <a:pt x="7222" y="149"/>
                </a:lnTo>
                <a:close/>
              </a:path>
            </a:pathLst>
          </a:custGeom>
          <a:solidFill>
            <a:schemeClr val="accent3">
              <a:lumMod val="60000"/>
              <a:lumOff val="40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0" name="Shape 24584">
            <a:extLst>
              <a:ext uri="{FF2B5EF4-FFF2-40B4-BE49-F238E27FC236}">
                <a16:creationId xmlns:a16="http://schemas.microsoft.com/office/drawing/2014/main" xmlns="" id="{D2A419E0-82D5-491C-86F5-A2058A27FC4B}"/>
              </a:ext>
            </a:extLst>
          </p:cNvPr>
          <p:cNvSpPr/>
          <p:nvPr/>
        </p:nvSpPr>
        <p:spPr>
          <a:xfrm>
            <a:off x="8693449" y="1910180"/>
            <a:ext cx="263610" cy="2460933"/>
          </a:xfrm>
          <a:custGeom>
            <a:avLst/>
            <a:gdLst/>
            <a:ahLst/>
            <a:cxnLst>
              <a:cxn ang="0">
                <a:pos x="wd2" y="hd2"/>
              </a:cxn>
              <a:cxn ang="5400000">
                <a:pos x="wd2" y="hd2"/>
              </a:cxn>
              <a:cxn ang="10800000">
                <a:pos x="wd2" y="hd2"/>
              </a:cxn>
              <a:cxn ang="16200000">
                <a:pos x="wd2" y="hd2"/>
              </a:cxn>
            </a:cxnLst>
            <a:rect l="0" t="0" r="r" b="b"/>
            <a:pathLst>
              <a:path w="21600" h="21600" extrusionOk="0">
                <a:moveTo>
                  <a:pt x="0" y="2399"/>
                </a:moveTo>
                <a:lnTo>
                  <a:pt x="21485" y="0"/>
                </a:lnTo>
                <a:lnTo>
                  <a:pt x="21600" y="18556"/>
                </a:lnTo>
                <a:lnTo>
                  <a:pt x="0" y="21600"/>
                </a:lnTo>
                <a:lnTo>
                  <a:pt x="0" y="2399"/>
                </a:lnTo>
                <a:close/>
              </a:path>
            </a:pathLst>
          </a:custGeom>
          <a:solidFill>
            <a:schemeClr val="accent3">
              <a:lumMod val="75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1" name="Shape 24593">
            <a:extLst>
              <a:ext uri="{FF2B5EF4-FFF2-40B4-BE49-F238E27FC236}">
                <a16:creationId xmlns:a16="http://schemas.microsoft.com/office/drawing/2014/main" xmlns="" id="{F604066D-C8BF-4A43-BBA1-C1EFB33E1DD0}"/>
              </a:ext>
            </a:extLst>
          </p:cNvPr>
          <p:cNvSpPr/>
          <p:nvPr/>
        </p:nvSpPr>
        <p:spPr>
          <a:xfrm>
            <a:off x="10148059" y="3617228"/>
            <a:ext cx="1373862" cy="753885"/>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8897" y="21600"/>
                </a:lnTo>
                <a:lnTo>
                  <a:pt x="12014" y="21600"/>
                </a:lnTo>
                <a:lnTo>
                  <a:pt x="12703" y="21600"/>
                </a:lnTo>
                <a:lnTo>
                  <a:pt x="21600" y="0"/>
                </a:lnTo>
                <a:lnTo>
                  <a:pt x="8897"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22" name="Shape 24594">
            <a:extLst>
              <a:ext uri="{FF2B5EF4-FFF2-40B4-BE49-F238E27FC236}">
                <a16:creationId xmlns:a16="http://schemas.microsoft.com/office/drawing/2014/main" xmlns="" id="{5447EBBE-9AB5-4843-8DCF-010695D45AA8}"/>
              </a:ext>
            </a:extLst>
          </p:cNvPr>
          <p:cNvSpPr/>
          <p:nvPr/>
        </p:nvSpPr>
        <p:spPr>
          <a:xfrm>
            <a:off x="10148309" y="2184158"/>
            <a:ext cx="527220" cy="2186458"/>
          </a:xfrm>
          <a:prstGeom prst="rect">
            <a:avLst/>
          </a:prstGeom>
          <a:solidFill>
            <a:schemeClr val="accent4"/>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3" name="Shape 24595">
            <a:extLst>
              <a:ext uri="{FF2B5EF4-FFF2-40B4-BE49-F238E27FC236}">
                <a16:creationId xmlns:a16="http://schemas.microsoft.com/office/drawing/2014/main" xmlns="" id="{7F487F64-AE29-48DB-9B3A-AF6164415513}"/>
              </a:ext>
            </a:extLst>
          </p:cNvPr>
          <p:cNvSpPr/>
          <p:nvPr/>
        </p:nvSpPr>
        <p:spPr>
          <a:xfrm>
            <a:off x="10148061" y="1911783"/>
            <a:ext cx="789195" cy="272872"/>
          </a:xfrm>
          <a:custGeom>
            <a:avLst/>
            <a:gdLst/>
            <a:ahLst/>
            <a:cxnLst>
              <a:cxn ang="0">
                <a:pos x="wd2" y="hd2"/>
              </a:cxn>
              <a:cxn ang="5400000">
                <a:pos x="wd2" y="hd2"/>
              </a:cxn>
              <a:cxn ang="10800000">
                <a:pos x="wd2" y="hd2"/>
              </a:cxn>
              <a:cxn ang="16200000">
                <a:pos x="wd2" y="hd2"/>
              </a:cxn>
            </a:cxnLst>
            <a:rect l="0" t="0" r="r" b="b"/>
            <a:pathLst>
              <a:path w="21600" h="21600" extrusionOk="0">
                <a:moveTo>
                  <a:pt x="7222" y="149"/>
                </a:moveTo>
                <a:lnTo>
                  <a:pt x="21600" y="0"/>
                </a:lnTo>
                <a:lnTo>
                  <a:pt x="14585" y="21600"/>
                </a:lnTo>
                <a:lnTo>
                  <a:pt x="0" y="21600"/>
                </a:lnTo>
                <a:lnTo>
                  <a:pt x="7222" y="149"/>
                </a:lnTo>
                <a:close/>
              </a:path>
            </a:pathLst>
          </a:custGeom>
          <a:solidFill>
            <a:schemeClr val="accent4">
              <a:lumMod val="60000"/>
              <a:lumOff val="40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4" name="Shape 24596">
            <a:extLst>
              <a:ext uri="{FF2B5EF4-FFF2-40B4-BE49-F238E27FC236}">
                <a16:creationId xmlns:a16="http://schemas.microsoft.com/office/drawing/2014/main" xmlns="" id="{DBDF488E-515C-4177-8FE1-971DB6095C57}"/>
              </a:ext>
            </a:extLst>
          </p:cNvPr>
          <p:cNvSpPr/>
          <p:nvPr/>
        </p:nvSpPr>
        <p:spPr>
          <a:xfrm>
            <a:off x="10675533" y="1910180"/>
            <a:ext cx="263610" cy="2460933"/>
          </a:xfrm>
          <a:custGeom>
            <a:avLst/>
            <a:gdLst/>
            <a:ahLst/>
            <a:cxnLst>
              <a:cxn ang="0">
                <a:pos x="wd2" y="hd2"/>
              </a:cxn>
              <a:cxn ang="5400000">
                <a:pos x="wd2" y="hd2"/>
              </a:cxn>
              <a:cxn ang="10800000">
                <a:pos x="wd2" y="hd2"/>
              </a:cxn>
              <a:cxn ang="16200000">
                <a:pos x="wd2" y="hd2"/>
              </a:cxn>
            </a:cxnLst>
            <a:rect l="0" t="0" r="r" b="b"/>
            <a:pathLst>
              <a:path w="21600" h="21600" extrusionOk="0">
                <a:moveTo>
                  <a:pt x="0" y="2399"/>
                </a:moveTo>
                <a:lnTo>
                  <a:pt x="21485" y="0"/>
                </a:lnTo>
                <a:lnTo>
                  <a:pt x="21600" y="18556"/>
                </a:lnTo>
                <a:lnTo>
                  <a:pt x="0" y="21600"/>
                </a:lnTo>
                <a:lnTo>
                  <a:pt x="0" y="2399"/>
                </a:lnTo>
                <a:close/>
              </a:path>
            </a:pathLst>
          </a:custGeom>
          <a:solidFill>
            <a:schemeClr val="accent4">
              <a:lumMod val="75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5" name="Shape 24605">
            <a:extLst>
              <a:ext uri="{FF2B5EF4-FFF2-40B4-BE49-F238E27FC236}">
                <a16:creationId xmlns:a16="http://schemas.microsoft.com/office/drawing/2014/main" xmlns="" id="{BA98B2D1-5F62-4697-869E-B6359C4B7424}"/>
              </a:ext>
            </a:extLst>
          </p:cNvPr>
          <p:cNvSpPr/>
          <p:nvPr/>
        </p:nvSpPr>
        <p:spPr>
          <a:xfrm>
            <a:off x="3894855" y="3613974"/>
            <a:ext cx="1758043" cy="753885"/>
          </a:xfrm>
          <a:custGeom>
            <a:avLst/>
            <a:gdLst/>
            <a:ahLst/>
            <a:cxnLst>
              <a:cxn ang="0">
                <a:pos x="wd2" y="hd2"/>
              </a:cxn>
              <a:cxn ang="5400000">
                <a:pos x="wd2" y="hd2"/>
              </a:cxn>
              <a:cxn ang="10800000">
                <a:pos x="wd2" y="hd2"/>
              </a:cxn>
              <a:cxn ang="16200000">
                <a:pos x="wd2" y="hd2"/>
              </a:cxn>
            </a:cxnLst>
            <a:rect l="0" t="0" r="r" b="b"/>
            <a:pathLst>
              <a:path w="21600" h="21600" extrusionOk="0">
                <a:moveTo>
                  <a:pt x="13989" y="0"/>
                </a:moveTo>
                <a:lnTo>
                  <a:pt x="0" y="21600"/>
                </a:lnTo>
                <a:lnTo>
                  <a:pt x="7611" y="21600"/>
                </a:lnTo>
                <a:lnTo>
                  <a:pt x="21600" y="0"/>
                </a:lnTo>
                <a:lnTo>
                  <a:pt x="13989"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26" name="Shape 24606">
            <a:extLst>
              <a:ext uri="{FF2B5EF4-FFF2-40B4-BE49-F238E27FC236}">
                <a16:creationId xmlns:a16="http://schemas.microsoft.com/office/drawing/2014/main" xmlns="" id="{B649C673-4E1C-4E7A-8124-0C8A1E4EC731}"/>
              </a:ext>
            </a:extLst>
          </p:cNvPr>
          <p:cNvSpPr/>
          <p:nvPr/>
        </p:nvSpPr>
        <p:spPr>
          <a:xfrm rot="1560000">
            <a:off x="3996423" y="2169653"/>
            <a:ext cx="527220" cy="2186458"/>
          </a:xfrm>
          <a:prstGeom prst="rect">
            <a:avLst/>
          </a:prstGeom>
          <a:solidFill>
            <a:schemeClr val="accent1"/>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7" name="Shape 24607">
            <a:extLst>
              <a:ext uri="{FF2B5EF4-FFF2-40B4-BE49-F238E27FC236}">
                <a16:creationId xmlns:a16="http://schemas.microsoft.com/office/drawing/2014/main" xmlns="" id="{3FDB26CF-9758-4BE9-A851-9EB72B8F46C8}"/>
              </a:ext>
            </a:extLst>
          </p:cNvPr>
          <p:cNvSpPr/>
          <p:nvPr/>
        </p:nvSpPr>
        <p:spPr>
          <a:xfrm rot="1560000">
            <a:off x="4521678" y="2079401"/>
            <a:ext cx="791080" cy="272872"/>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chemeClr val="accent1">
              <a:lumMod val="60000"/>
              <a:lumOff val="40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8" name="Shape 24608">
            <a:extLst>
              <a:ext uri="{FF2B5EF4-FFF2-40B4-BE49-F238E27FC236}">
                <a16:creationId xmlns:a16="http://schemas.microsoft.com/office/drawing/2014/main" xmlns="" id="{FC7F8704-5A6E-4917-BEED-E970C032BA59}"/>
              </a:ext>
            </a:extLst>
          </p:cNvPr>
          <p:cNvSpPr/>
          <p:nvPr/>
        </p:nvSpPr>
        <p:spPr>
          <a:xfrm rot="1560000">
            <a:off x="4543570" y="2082852"/>
            <a:ext cx="263610" cy="2460933"/>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chemeClr val="accent1">
              <a:lumMod val="75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29" name="Shape 24617">
            <a:extLst>
              <a:ext uri="{FF2B5EF4-FFF2-40B4-BE49-F238E27FC236}">
                <a16:creationId xmlns:a16="http://schemas.microsoft.com/office/drawing/2014/main" xmlns="" id="{426E3B35-1DE4-4AD4-A486-CFBE7D555BAF}"/>
              </a:ext>
            </a:extLst>
          </p:cNvPr>
          <p:cNvSpPr/>
          <p:nvPr/>
        </p:nvSpPr>
        <p:spPr>
          <a:xfrm>
            <a:off x="6240627" y="3617228"/>
            <a:ext cx="1373862" cy="753885"/>
          </a:xfrm>
          <a:custGeom>
            <a:avLst/>
            <a:gdLst/>
            <a:ahLst/>
            <a:cxnLst>
              <a:cxn ang="0">
                <a:pos x="wd2" y="hd2"/>
              </a:cxn>
              <a:cxn ang="5400000">
                <a:pos x="wd2" y="hd2"/>
              </a:cxn>
              <a:cxn ang="10800000">
                <a:pos x="wd2" y="hd2"/>
              </a:cxn>
              <a:cxn ang="16200000">
                <a:pos x="wd2" y="hd2"/>
              </a:cxn>
            </a:cxnLst>
            <a:rect l="0" t="0" r="r" b="b"/>
            <a:pathLst>
              <a:path w="21600" h="21600" extrusionOk="0">
                <a:moveTo>
                  <a:pt x="8897" y="0"/>
                </a:moveTo>
                <a:lnTo>
                  <a:pt x="0" y="21600"/>
                </a:lnTo>
                <a:lnTo>
                  <a:pt x="8897" y="21600"/>
                </a:lnTo>
                <a:lnTo>
                  <a:pt x="12014" y="21600"/>
                </a:lnTo>
                <a:lnTo>
                  <a:pt x="12703" y="21600"/>
                </a:lnTo>
                <a:lnTo>
                  <a:pt x="21600" y="0"/>
                </a:lnTo>
                <a:lnTo>
                  <a:pt x="8897" y="0"/>
                </a:lnTo>
                <a:close/>
              </a:path>
            </a:pathLst>
          </a:custGeom>
          <a:solidFill>
            <a:schemeClr val="bg1">
              <a:lumMod val="95000"/>
            </a:schemeClr>
          </a:solidFill>
          <a:ln w="12700" cap="flat">
            <a:noFill/>
            <a:miter lim="400000"/>
          </a:ln>
          <a:effectLst/>
        </p:spPr>
        <p:txBody>
          <a:bodyPr wrap="square" lIns="0" tIns="0" rIns="0" bIns="0" numCol="1" anchor="t">
            <a:noAutofit/>
          </a:bodyPr>
          <a:lstStyle/>
          <a:p>
            <a:endParaRPr lang="en-GB" sz="1899" dirty="0">
              <a:latin typeface="+mj-lt"/>
            </a:endParaRPr>
          </a:p>
        </p:txBody>
      </p:sp>
      <p:sp>
        <p:nvSpPr>
          <p:cNvPr id="30" name="Shape 24618">
            <a:extLst>
              <a:ext uri="{FF2B5EF4-FFF2-40B4-BE49-F238E27FC236}">
                <a16:creationId xmlns:a16="http://schemas.microsoft.com/office/drawing/2014/main" xmlns="" id="{21E56F12-EB82-4AB7-9521-D48995BA3979}"/>
              </a:ext>
            </a:extLst>
          </p:cNvPr>
          <p:cNvSpPr/>
          <p:nvPr/>
        </p:nvSpPr>
        <p:spPr>
          <a:xfrm>
            <a:off x="6240876" y="2184158"/>
            <a:ext cx="527220" cy="2186458"/>
          </a:xfrm>
          <a:prstGeom prst="rect">
            <a:avLst/>
          </a:prstGeom>
          <a:solidFill>
            <a:schemeClr val="accent2"/>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31" name="Shape 24619">
            <a:extLst>
              <a:ext uri="{FF2B5EF4-FFF2-40B4-BE49-F238E27FC236}">
                <a16:creationId xmlns:a16="http://schemas.microsoft.com/office/drawing/2014/main" xmlns="" id="{D2CA892B-4370-476C-8016-2029AD28B541}"/>
              </a:ext>
            </a:extLst>
          </p:cNvPr>
          <p:cNvSpPr/>
          <p:nvPr/>
        </p:nvSpPr>
        <p:spPr>
          <a:xfrm>
            <a:off x="6240627" y="1911783"/>
            <a:ext cx="791079" cy="272872"/>
          </a:xfrm>
          <a:custGeom>
            <a:avLst/>
            <a:gdLst/>
            <a:ahLst/>
            <a:cxnLst>
              <a:cxn ang="0">
                <a:pos x="wd2" y="hd2"/>
              </a:cxn>
              <a:cxn ang="5400000">
                <a:pos x="wd2" y="hd2"/>
              </a:cxn>
              <a:cxn ang="10800000">
                <a:pos x="wd2" y="hd2"/>
              </a:cxn>
              <a:cxn ang="16200000">
                <a:pos x="wd2" y="hd2"/>
              </a:cxn>
            </a:cxnLst>
            <a:rect l="0" t="0" r="r" b="b"/>
            <a:pathLst>
              <a:path w="21600" h="21600" extrusionOk="0">
                <a:moveTo>
                  <a:pt x="7205" y="149"/>
                </a:moveTo>
                <a:lnTo>
                  <a:pt x="21600" y="0"/>
                </a:lnTo>
                <a:lnTo>
                  <a:pt x="14447" y="21600"/>
                </a:lnTo>
                <a:lnTo>
                  <a:pt x="0" y="21600"/>
                </a:lnTo>
                <a:lnTo>
                  <a:pt x="7205" y="149"/>
                </a:lnTo>
                <a:close/>
              </a:path>
            </a:pathLst>
          </a:custGeom>
          <a:solidFill>
            <a:schemeClr val="accent2">
              <a:lumMod val="60000"/>
              <a:lumOff val="40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32" name="Shape 24620">
            <a:extLst>
              <a:ext uri="{FF2B5EF4-FFF2-40B4-BE49-F238E27FC236}">
                <a16:creationId xmlns:a16="http://schemas.microsoft.com/office/drawing/2014/main" xmlns="" id="{6FE1B571-4EC5-4E46-8C5E-EA10002A7493}"/>
              </a:ext>
            </a:extLst>
          </p:cNvPr>
          <p:cNvSpPr/>
          <p:nvPr/>
        </p:nvSpPr>
        <p:spPr>
          <a:xfrm>
            <a:off x="6768097" y="1910180"/>
            <a:ext cx="263610" cy="2460933"/>
          </a:xfrm>
          <a:custGeom>
            <a:avLst/>
            <a:gdLst/>
            <a:ahLst/>
            <a:cxnLst>
              <a:cxn ang="0">
                <a:pos x="wd2" y="hd2"/>
              </a:cxn>
              <a:cxn ang="5400000">
                <a:pos x="wd2" y="hd2"/>
              </a:cxn>
              <a:cxn ang="10800000">
                <a:pos x="wd2" y="hd2"/>
              </a:cxn>
              <a:cxn ang="16200000">
                <a:pos x="wd2" y="hd2"/>
              </a:cxn>
            </a:cxnLst>
            <a:rect l="0" t="0" r="r" b="b"/>
            <a:pathLst>
              <a:path w="21600" h="21600" extrusionOk="0">
                <a:moveTo>
                  <a:pt x="0" y="2415"/>
                </a:moveTo>
                <a:lnTo>
                  <a:pt x="21600" y="0"/>
                </a:lnTo>
                <a:lnTo>
                  <a:pt x="21600" y="18556"/>
                </a:lnTo>
                <a:lnTo>
                  <a:pt x="0" y="21600"/>
                </a:lnTo>
                <a:lnTo>
                  <a:pt x="0" y="2415"/>
                </a:lnTo>
                <a:close/>
              </a:path>
            </a:pathLst>
          </a:custGeom>
          <a:solidFill>
            <a:schemeClr val="accent2">
              <a:lumMod val="75000"/>
            </a:schemeClr>
          </a:solidFill>
          <a:ln w="12700" cap="flat">
            <a:noFill/>
            <a:miter lim="400000"/>
          </a:ln>
          <a:effectLst/>
        </p:spPr>
        <p:txBody>
          <a:bodyPr wrap="square" lIns="26796" tIns="26796" rIns="26796" bIns="26796" numCol="1" anchor="ctr">
            <a:noAutofit/>
          </a:bodyPr>
          <a:lstStyle/>
          <a:p>
            <a:endParaRPr lang="en-GB" sz="1899" dirty="0">
              <a:latin typeface="+mj-lt"/>
            </a:endParaRPr>
          </a:p>
        </p:txBody>
      </p:sp>
      <p:sp>
        <p:nvSpPr>
          <p:cNvPr id="33" name="TextBox 57">
            <a:extLst>
              <a:ext uri="{FF2B5EF4-FFF2-40B4-BE49-F238E27FC236}">
                <a16:creationId xmlns:a16="http://schemas.microsoft.com/office/drawing/2014/main" xmlns="" id="{42EFC8CB-F5DC-4B7F-936D-F458E69EB80E}"/>
              </a:ext>
            </a:extLst>
          </p:cNvPr>
          <p:cNvSpPr txBox="1"/>
          <p:nvPr/>
        </p:nvSpPr>
        <p:spPr>
          <a:xfrm>
            <a:off x="3291007" y="4940242"/>
            <a:ext cx="1986278" cy="1754326"/>
          </a:xfrm>
          <a:prstGeom prst="rect">
            <a:avLst/>
          </a:prstGeom>
          <a:noFill/>
        </p:spPr>
        <p:txBody>
          <a:bodyPr wrap="square" rtlCol="0" anchor="t">
            <a:spAutoFit/>
          </a:bodyPr>
          <a:lstStyle/>
          <a:p>
            <a:pPr>
              <a:spcBef>
                <a:spcPts val="675"/>
              </a:spcBef>
            </a:pPr>
            <a:r>
              <a:rPr lang="en-GB" dirty="0">
                <a:latin typeface="+mj-lt"/>
                <a:ea typeface="Lato Light" panose="020F0502020204030203" pitchFamily="34" charset="0"/>
                <a:cs typeface="Lato Light" panose="020F0502020204030203" pitchFamily="34" charset="0"/>
              </a:rPr>
              <a:t>Cada empresa y cada crisis corporativa es diferente. No hay remedios patentados ni planos</a:t>
            </a:r>
            <a:r>
              <a:rPr lang="en-GB" sz="1600" dirty="0">
                <a:latin typeface="+mj-lt"/>
                <a:ea typeface="Lato Light" panose="020F0502020204030203" pitchFamily="34" charset="0"/>
                <a:cs typeface="Lato Light" panose="020F0502020204030203" pitchFamily="34" charset="0"/>
              </a:rPr>
              <a:t>. </a:t>
            </a:r>
          </a:p>
        </p:txBody>
      </p:sp>
      <p:sp>
        <p:nvSpPr>
          <p:cNvPr id="34" name="TextBox 58">
            <a:extLst>
              <a:ext uri="{FF2B5EF4-FFF2-40B4-BE49-F238E27FC236}">
                <a16:creationId xmlns:a16="http://schemas.microsoft.com/office/drawing/2014/main" xmlns="" id="{A8C2AC8F-E6AC-4557-97ED-017FDD5D05A8}"/>
              </a:ext>
            </a:extLst>
          </p:cNvPr>
          <p:cNvSpPr txBox="1"/>
          <p:nvPr/>
        </p:nvSpPr>
        <p:spPr>
          <a:xfrm>
            <a:off x="3345961" y="4534894"/>
            <a:ext cx="2022431" cy="369332"/>
          </a:xfrm>
          <a:prstGeom prst="rect">
            <a:avLst/>
          </a:prstGeom>
          <a:noFill/>
        </p:spPr>
        <p:txBody>
          <a:bodyPr wrap="square" rtlCol="0" anchor="ctr">
            <a:spAutoFit/>
          </a:bodyPr>
          <a:lstStyle/>
          <a:p>
            <a:r>
              <a:rPr lang="en-GB" b="1" dirty="0">
                <a:solidFill>
                  <a:schemeClr val="accent1"/>
                </a:solidFill>
                <a:latin typeface="+mj-lt"/>
                <a:cs typeface="Poppins" pitchFamily="2" charset="77"/>
              </a:rPr>
              <a:t>No hay planos</a:t>
            </a:r>
          </a:p>
        </p:txBody>
      </p:sp>
      <p:sp>
        <p:nvSpPr>
          <p:cNvPr id="35" name="TextBox 61">
            <a:extLst>
              <a:ext uri="{FF2B5EF4-FFF2-40B4-BE49-F238E27FC236}">
                <a16:creationId xmlns:a16="http://schemas.microsoft.com/office/drawing/2014/main" xmlns="" id="{C06DF7B0-665A-4348-8854-A223AAEEB4CD}"/>
              </a:ext>
            </a:extLst>
          </p:cNvPr>
          <p:cNvSpPr txBox="1"/>
          <p:nvPr/>
        </p:nvSpPr>
        <p:spPr>
          <a:xfrm>
            <a:off x="5344087" y="4909157"/>
            <a:ext cx="2339934" cy="1815882"/>
          </a:xfrm>
          <a:prstGeom prst="rect">
            <a:avLst/>
          </a:prstGeom>
          <a:noFill/>
        </p:spPr>
        <p:txBody>
          <a:bodyPr wrap="square" rtlCol="0" anchor="t">
            <a:spAutoFit/>
          </a:bodyPr>
          <a:lstStyle/>
          <a:p>
            <a:pPr>
              <a:spcBef>
                <a:spcPts val="675"/>
              </a:spcBef>
            </a:pPr>
            <a:r>
              <a:rPr lang="en-GB" sz="1600" dirty="0">
                <a:latin typeface="+mj-lt"/>
                <a:ea typeface="Lato Light" panose="020F0502020204030203" pitchFamily="34" charset="0"/>
                <a:cs typeface="Lato Light" panose="020F0502020204030203" pitchFamily="34" charset="0"/>
              </a:rPr>
              <a:t>Las decisiones existenciales deben tomarse bajo una gran presión de tiempo. Cuanto más avanza la crisis, más limitado es el margen de maniobra y mayor la presión para actuar.</a:t>
            </a:r>
          </a:p>
        </p:txBody>
      </p:sp>
      <p:sp>
        <p:nvSpPr>
          <p:cNvPr id="36" name="TextBox 62">
            <a:extLst>
              <a:ext uri="{FF2B5EF4-FFF2-40B4-BE49-F238E27FC236}">
                <a16:creationId xmlns:a16="http://schemas.microsoft.com/office/drawing/2014/main" xmlns="" id="{1E7532D0-3F26-484A-93EA-49022F70E968}"/>
              </a:ext>
            </a:extLst>
          </p:cNvPr>
          <p:cNvSpPr txBox="1"/>
          <p:nvPr/>
        </p:nvSpPr>
        <p:spPr>
          <a:xfrm>
            <a:off x="5368390" y="4534894"/>
            <a:ext cx="2058582" cy="369332"/>
          </a:xfrm>
          <a:prstGeom prst="rect">
            <a:avLst/>
          </a:prstGeom>
          <a:noFill/>
        </p:spPr>
        <p:txBody>
          <a:bodyPr wrap="square" rtlCol="0" anchor="ctr">
            <a:spAutoFit/>
          </a:bodyPr>
          <a:lstStyle/>
          <a:p>
            <a:r>
              <a:rPr lang="en-GB" b="1" dirty="0">
                <a:solidFill>
                  <a:schemeClr val="accent2"/>
                </a:solidFill>
                <a:latin typeface="+mj-lt"/>
                <a:cs typeface="Poppins" pitchFamily="2" charset="77"/>
              </a:rPr>
              <a:t>Presión del tiempo</a:t>
            </a:r>
          </a:p>
        </p:txBody>
      </p:sp>
      <p:sp>
        <p:nvSpPr>
          <p:cNvPr id="37" name="TextBox 64">
            <a:extLst>
              <a:ext uri="{FF2B5EF4-FFF2-40B4-BE49-F238E27FC236}">
                <a16:creationId xmlns:a16="http://schemas.microsoft.com/office/drawing/2014/main" xmlns="" id="{ABBE4CB4-8706-467C-AD1C-5BCA7B535858}"/>
              </a:ext>
            </a:extLst>
          </p:cNvPr>
          <p:cNvSpPr txBox="1"/>
          <p:nvPr/>
        </p:nvSpPr>
        <p:spPr>
          <a:xfrm>
            <a:off x="7734512" y="4941178"/>
            <a:ext cx="2339933" cy="1815882"/>
          </a:xfrm>
          <a:prstGeom prst="rect">
            <a:avLst/>
          </a:prstGeom>
          <a:noFill/>
        </p:spPr>
        <p:txBody>
          <a:bodyPr wrap="square" rtlCol="0" anchor="t">
            <a:spAutoFit/>
          </a:bodyPr>
          <a:lstStyle/>
          <a:p>
            <a:pPr>
              <a:spcBef>
                <a:spcPts val="675"/>
              </a:spcBef>
            </a:pPr>
            <a:r>
              <a:rPr lang="en-GB" sz="1600" dirty="0">
                <a:latin typeface="+mj-lt"/>
                <a:ea typeface="Lato Light" panose="020F0502020204030203" pitchFamily="34" charset="0"/>
                <a:cs typeface="Lato Light" panose="020F0502020204030203" pitchFamily="34" charset="0"/>
              </a:rPr>
              <a:t>Los datos disponibles son casi siempre inadecuados. La preparación de la información para crear una base para la toma de decisiones consume tiempo y recursos valiosos.</a:t>
            </a:r>
          </a:p>
        </p:txBody>
      </p:sp>
      <p:sp>
        <p:nvSpPr>
          <p:cNvPr id="38" name="TextBox 65">
            <a:extLst>
              <a:ext uri="{FF2B5EF4-FFF2-40B4-BE49-F238E27FC236}">
                <a16:creationId xmlns:a16="http://schemas.microsoft.com/office/drawing/2014/main" xmlns="" id="{0F7AB840-1AF6-471D-8375-B3D6A55A13AA}"/>
              </a:ext>
            </a:extLst>
          </p:cNvPr>
          <p:cNvSpPr txBox="1"/>
          <p:nvPr/>
        </p:nvSpPr>
        <p:spPr>
          <a:xfrm>
            <a:off x="7672172" y="4534895"/>
            <a:ext cx="2022431" cy="369332"/>
          </a:xfrm>
          <a:prstGeom prst="rect">
            <a:avLst/>
          </a:prstGeom>
          <a:noFill/>
        </p:spPr>
        <p:txBody>
          <a:bodyPr wrap="square" rtlCol="0" anchor="ctr">
            <a:spAutoFit/>
          </a:bodyPr>
          <a:lstStyle/>
          <a:p>
            <a:r>
              <a:rPr lang="en-GB" b="1" dirty="0">
                <a:solidFill>
                  <a:schemeClr val="accent3"/>
                </a:solidFill>
                <a:latin typeface="+mj-lt"/>
                <a:cs typeface="Poppins" pitchFamily="2" charset="77"/>
              </a:rPr>
              <a:t>(No) Datos</a:t>
            </a:r>
          </a:p>
        </p:txBody>
      </p:sp>
      <p:sp>
        <p:nvSpPr>
          <p:cNvPr id="39" name="TextBox 67">
            <a:extLst>
              <a:ext uri="{FF2B5EF4-FFF2-40B4-BE49-F238E27FC236}">
                <a16:creationId xmlns:a16="http://schemas.microsoft.com/office/drawing/2014/main" xmlns="" id="{28463D15-DC62-4B52-913A-238881A7A256}"/>
              </a:ext>
            </a:extLst>
          </p:cNvPr>
          <p:cNvSpPr txBox="1"/>
          <p:nvPr/>
        </p:nvSpPr>
        <p:spPr>
          <a:xfrm>
            <a:off x="9917338" y="4941178"/>
            <a:ext cx="2339932" cy="1815882"/>
          </a:xfrm>
          <a:prstGeom prst="rect">
            <a:avLst/>
          </a:prstGeom>
          <a:noFill/>
        </p:spPr>
        <p:txBody>
          <a:bodyPr wrap="square" rtlCol="0" anchor="t">
            <a:spAutoFit/>
          </a:bodyPr>
          <a:lstStyle/>
          <a:p>
            <a:pPr>
              <a:spcBef>
                <a:spcPts val="675"/>
              </a:spcBef>
            </a:pPr>
            <a:r>
              <a:rPr lang="en-GB" sz="1600" dirty="0">
                <a:latin typeface="+mj-lt"/>
                <a:ea typeface="Lato Light" panose="020F0502020204030203" pitchFamily="34" charset="0"/>
                <a:cs typeface="Lato Light" panose="020F0502020204030203" pitchFamily="34" charset="0"/>
              </a:rPr>
              <a:t>La superación de una crisis requiere un alto grado de conocimientos metodológicos, organizativos, de liderazgo y de comunicación por parte de las personas implicadas.</a:t>
            </a:r>
          </a:p>
        </p:txBody>
      </p:sp>
      <p:sp>
        <p:nvSpPr>
          <p:cNvPr id="40" name="TextBox 68">
            <a:extLst>
              <a:ext uri="{FF2B5EF4-FFF2-40B4-BE49-F238E27FC236}">
                <a16:creationId xmlns:a16="http://schemas.microsoft.com/office/drawing/2014/main" xmlns="" id="{18DD8A69-4232-4A21-9339-95BC0C681B44}"/>
              </a:ext>
            </a:extLst>
          </p:cNvPr>
          <p:cNvSpPr txBox="1"/>
          <p:nvPr/>
        </p:nvSpPr>
        <p:spPr>
          <a:xfrm>
            <a:off x="9917338" y="4534894"/>
            <a:ext cx="2022431" cy="369332"/>
          </a:xfrm>
          <a:prstGeom prst="rect">
            <a:avLst/>
          </a:prstGeom>
          <a:noFill/>
        </p:spPr>
        <p:txBody>
          <a:bodyPr wrap="square" rtlCol="0" anchor="ctr">
            <a:spAutoFit/>
          </a:bodyPr>
          <a:lstStyle/>
          <a:p>
            <a:r>
              <a:rPr lang="en-GB" b="1" dirty="0">
                <a:solidFill>
                  <a:schemeClr val="accent4"/>
                </a:solidFill>
                <a:latin typeface="+mj-lt"/>
                <a:cs typeface="Poppins" pitchFamily="2" charset="77"/>
              </a:rPr>
              <a:t>Conocimiento</a:t>
            </a:r>
          </a:p>
        </p:txBody>
      </p:sp>
    </p:spTree>
    <p:extLst>
      <p:ext uri="{BB962C8B-B14F-4D97-AF65-F5344CB8AC3E}">
        <p14:creationId xmlns:p14="http://schemas.microsoft.com/office/powerpoint/2010/main" val="289358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7418B8E-A75B-4C4A-9ED7-AA7DC441C474}"/>
              </a:ext>
            </a:extLst>
          </p:cNvPr>
          <p:cNvSpPr>
            <a:spLocks noGrp="1"/>
          </p:cNvSpPr>
          <p:nvPr>
            <p:ph type="body" sz="quarter" idx="11"/>
          </p:nvPr>
        </p:nvSpPr>
        <p:spPr>
          <a:xfrm>
            <a:off x="842754" y="2505312"/>
            <a:ext cx="5830189" cy="1582271"/>
          </a:xfrm>
        </p:spPr>
        <p:txBody>
          <a:bodyPr/>
          <a:lstStyle/>
          <a:p>
            <a:r>
              <a:rPr lang="en-IE" sz="4800" b="1" dirty="0">
                <a:solidFill>
                  <a:schemeClr val="bg1"/>
                </a:solidFill>
              </a:rPr>
              <a:t>El proceso vital del reconocimiento</a:t>
            </a:r>
          </a:p>
          <a:p>
            <a:r>
              <a:rPr lang="en-IE" dirty="0"/>
              <a:t>Establecer </a:t>
            </a:r>
            <a:r>
              <a:rPr lang="en-IE" sz="4800" dirty="0">
                <a:solidFill>
                  <a:schemeClr val="bg1"/>
                </a:solidFill>
              </a:rPr>
              <a:t>las </a:t>
            </a:r>
            <a:r>
              <a:rPr lang="en-IE" sz="4800" b="1" dirty="0">
                <a:solidFill>
                  <a:schemeClr val="bg1"/>
                </a:solidFill>
              </a:rPr>
              <a:t>5 </a:t>
            </a:r>
            <a:r>
              <a:rPr lang="en-IE" sz="4800" dirty="0">
                <a:solidFill>
                  <a:schemeClr val="bg1"/>
                </a:solidFill>
              </a:rPr>
              <a:t>etapas claras para reconocer una crisis. </a:t>
            </a:r>
            <a:endParaRPr lang="en-GB" sz="4800" dirty="0">
              <a:solidFill>
                <a:schemeClr val="bg1"/>
              </a:solidFill>
            </a:endParaRPr>
          </a:p>
        </p:txBody>
      </p:sp>
      <p:pic>
        <p:nvPicPr>
          <p:cNvPr id="4" name="Picture 3" descr="A picture containing sea slug&#10;&#10;Description automatically generated">
            <a:extLst>
              <a:ext uri="{FF2B5EF4-FFF2-40B4-BE49-F238E27FC236}">
                <a16:creationId xmlns:a16="http://schemas.microsoft.com/office/drawing/2014/main" xmlns="" id="{04BF55BC-517A-4081-BB20-3AFFEA51D857}"/>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6672943" y="1971109"/>
            <a:ext cx="5126400" cy="2491231"/>
          </a:xfrm>
          <a:prstGeom prst="rect">
            <a:avLst/>
          </a:prstGeom>
        </p:spPr>
      </p:pic>
    </p:spTree>
    <p:extLst>
      <p:ext uri="{BB962C8B-B14F-4D97-AF65-F5344CB8AC3E}">
        <p14:creationId xmlns:p14="http://schemas.microsoft.com/office/powerpoint/2010/main" val="259956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79441155-F233-4D7B-BE18-27144DF2C0A2}"/>
              </a:ext>
            </a:extLst>
          </p:cNvPr>
          <p:cNvSpPr>
            <a:spLocks noGrp="1"/>
          </p:cNvSpPr>
          <p:nvPr>
            <p:ph type="body" sz="quarter" idx="13"/>
          </p:nvPr>
        </p:nvSpPr>
        <p:spPr>
          <a:xfrm>
            <a:off x="2317967" y="568549"/>
            <a:ext cx="8852375" cy="697353"/>
          </a:xfrm>
        </p:spPr>
        <p:txBody>
          <a:bodyPr>
            <a:normAutofit/>
          </a:bodyPr>
          <a:lstStyle/>
          <a:p>
            <a:r>
              <a:rPr lang="en-GB" sz="4000" dirty="0"/>
              <a:t>El proceso de reconocimiento</a:t>
            </a:r>
          </a:p>
        </p:txBody>
      </p:sp>
      <p:sp>
        <p:nvSpPr>
          <p:cNvPr id="4" name="Subtitle 2">
            <a:extLst>
              <a:ext uri="{FF2B5EF4-FFF2-40B4-BE49-F238E27FC236}">
                <a16:creationId xmlns:a16="http://schemas.microsoft.com/office/drawing/2014/main" xmlns="" id="{E3EB615A-D3AB-435C-B904-15E5E2620C24}"/>
              </a:ext>
            </a:extLst>
          </p:cNvPr>
          <p:cNvSpPr txBox="1">
            <a:spLocks/>
          </p:cNvSpPr>
          <p:nvPr/>
        </p:nvSpPr>
        <p:spPr>
          <a:xfrm>
            <a:off x="122949" y="2363401"/>
            <a:ext cx="3494707" cy="346791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200" dirty="0">
                <a:solidFill>
                  <a:schemeClr val="tx1"/>
                </a:solidFill>
                <a:latin typeface="+mj-lt"/>
                <a:ea typeface="Open Sans Light" panose="020B0306030504020204" pitchFamily="34" charset="0"/>
                <a:cs typeface="Open Sans Light" panose="020B0306030504020204" pitchFamily="34" charset="0"/>
              </a:rPr>
              <a:t>El éxito de la gestión de crisis depende en gran medida de la apertura de las personas implicadas. Hay que reconocer las señales de alarma y dominar los nuevos retos una y otra vez en todas las fases de la crisis. Esto requiere un alto grado de capacidad de cambio y atención.</a:t>
            </a:r>
          </a:p>
        </p:txBody>
      </p:sp>
      <p:sp>
        <p:nvSpPr>
          <p:cNvPr id="5" name="Rechteck 4">
            <a:extLst>
              <a:ext uri="{FF2B5EF4-FFF2-40B4-BE49-F238E27FC236}">
                <a16:creationId xmlns:a16="http://schemas.microsoft.com/office/drawing/2014/main" xmlns="" id="{90BB7AA0-8653-4721-BB63-871C0153FCCE}"/>
              </a:ext>
            </a:extLst>
          </p:cNvPr>
          <p:cNvSpPr/>
          <p:nvPr/>
        </p:nvSpPr>
        <p:spPr>
          <a:xfrm>
            <a:off x="10895908" y="-314841"/>
            <a:ext cx="274434" cy="369332"/>
          </a:xfrm>
          <a:prstGeom prst="rect">
            <a:avLst/>
          </a:prstGeom>
        </p:spPr>
        <p:txBody>
          <a:bodyPr wrap="none">
            <a:spAutoFit/>
          </a:bodyPr>
          <a:lstStyle/>
          <a:p>
            <a:r>
              <a:rPr lang="en-GB" dirty="0"/>
              <a:t>s</a:t>
            </a:r>
          </a:p>
        </p:txBody>
      </p:sp>
      <p:grpSp>
        <p:nvGrpSpPr>
          <p:cNvPr id="41" name="Group 18204">
            <a:extLst>
              <a:ext uri="{FF2B5EF4-FFF2-40B4-BE49-F238E27FC236}">
                <a16:creationId xmlns:a16="http://schemas.microsoft.com/office/drawing/2014/main" xmlns="" id="{FF8C09B4-1A13-4F3B-924F-463BA83AA442}"/>
              </a:ext>
            </a:extLst>
          </p:cNvPr>
          <p:cNvGrpSpPr/>
          <p:nvPr/>
        </p:nvGrpSpPr>
        <p:grpSpPr>
          <a:xfrm>
            <a:off x="4097420" y="3345984"/>
            <a:ext cx="1415796" cy="1577513"/>
            <a:chOff x="0" y="0"/>
            <a:chExt cx="1905957" cy="2123662"/>
          </a:xfrm>
        </p:grpSpPr>
        <p:sp>
          <p:nvSpPr>
            <p:cNvPr id="42" name="Shape 18202">
              <a:extLst>
                <a:ext uri="{FF2B5EF4-FFF2-40B4-BE49-F238E27FC236}">
                  <a16:creationId xmlns:a16="http://schemas.microsoft.com/office/drawing/2014/main" xmlns="" id="{402A1EEB-AAC1-4829-9E23-90384FBB8B71}"/>
                </a:ext>
              </a:extLst>
            </p:cNvPr>
            <p:cNvSpPr/>
            <p:nvPr/>
          </p:nvSpPr>
          <p:spPr>
            <a:xfrm>
              <a:off x="328241" y="0"/>
              <a:ext cx="1577716" cy="1779686"/>
            </a:xfrm>
            <a:custGeom>
              <a:avLst/>
              <a:gdLst/>
              <a:ahLst/>
              <a:cxnLst>
                <a:cxn ang="0">
                  <a:pos x="wd2" y="hd2"/>
                </a:cxn>
                <a:cxn ang="5400000">
                  <a:pos x="wd2" y="hd2"/>
                </a:cxn>
                <a:cxn ang="10800000">
                  <a:pos x="wd2" y="hd2"/>
                </a:cxn>
                <a:cxn ang="16200000">
                  <a:pos x="wd2" y="hd2"/>
                </a:cxn>
              </a:cxnLst>
              <a:rect l="0" t="0" r="r" b="b"/>
              <a:pathLst>
                <a:path w="21600" h="21600" extrusionOk="0">
                  <a:moveTo>
                    <a:pt x="21600" y="12822"/>
                  </a:moveTo>
                  <a:lnTo>
                    <a:pt x="21600" y="12821"/>
                  </a:lnTo>
                  <a:cubicBezTo>
                    <a:pt x="19269" y="11104"/>
                    <a:pt x="17179" y="9389"/>
                    <a:pt x="15381" y="7465"/>
                  </a:cubicBezTo>
                  <a:cubicBezTo>
                    <a:pt x="13583" y="5541"/>
                    <a:pt x="12078" y="3408"/>
                    <a:pt x="10919" y="854"/>
                  </a:cubicBezTo>
                  <a:lnTo>
                    <a:pt x="10528" y="0"/>
                  </a:lnTo>
                  <a:lnTo>
                    <a:pt x="0" y="3691"/>
                  </a:lnTo>
                  <a:cubicBezTo>
                    <a:pt x="892" y="7209"/>
                    <a:pt x="2613" y="10536"/>
                    <a:pt x="5035" y="13559"/>
                  </a:cubicBezTo>
                  <a:cubicBezTo>
                    <a:pt x="7457" y="16582"/>
                    <a:pt x="10580" y="19300"/>
                    <a:pt x="14274" y="21600"/>
                  </a:cubicBezTo>
                  <a:lnTo>
                    <a:pt x="14274" y="21600"/>
                  </a:lnTo>
                  <a:lnTo>
                    <a:pt x="21600" y="12822"/>
                  </a:lnTo>
                  <a:close/>
                </a:path>
              </a:pathLst>
            </a:custGeom>
            <a:solidFill>
              <a:schemeClr val="accent1"/>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43" name="Shape 18203">
              <a:extLst>
                <a:ext uri="{FF2B5EF4-FFF2-40B4-BE49-F238E27FC236}">
                  <a16:creationId xmlns:a16="http://schemas.microsoft.com/office/drawing/2014/main" xmlns="" id="{9808AE67-3948-4593-93BB-E282CED72ED9}"/>
                </a:ext>
              </a:extLst>
            </p:cNvPr>
            <p:cNvSpPr/>
            <p:nvPr/>
          </p:nvSpPr>
          <p:spPr>
            <a:xfrm>
              <a:off x="0" y="306927"/>
              <a:ext cx="1375861" cy="1816735"/>
            </a:xfrm>
            <a:custGeom>
              <a:avLst/>
              <a:gdLst/>
              <a:ahLst/>
              <a:cxnLst>
                <a:cxn ang="0">
                  <a:pos x="wd2" y="hd2"/>
                </a:cxn>
                <a:cxn ang="5400000">
                  <a:pos x="wd2" y="hd2"/>
                </a:cxn>
                <a:cxn ang="10800000">
                  <a:pos x="wd2" y="hd2"/>
                </a:cxn>
                <a:cxn ang="16200000">
                  <a:pos x="wd2" y="hd2"/>
                </a:cxn>
              </a:cxnLst>
              <a:rect l="0" t="0" r="r" b="b"/>
              <a:pathLst>
                <a:path w="21600" h="21600" extrusionOk="0">
                  <a:moveTo>
                    <a:pt x="5232" y="0"/>
                  </a:moveTo>
                  <a:lnTo>
                    <a:pt x="0" y="3163"/>
                  </a:lnTo>
                  <a:cubicBezTo>
                    <a:pt x="941" y="6673"/>
                    <a:pt x="3115" y="10106"/>
                    <a:pt x="6134" y="13250"/>
                  </a:cubicBezTo>
                  <a:cubicBezTo>
                    <a:pt x="9153" y="16393"/>
                    <a:pt x="13018" y="19248"/>
                    <a:pt x="17342" y="21600"/>
                  </a:cubicBezTo>
                  <a:lnTo>
                    <a:pt x="21600" y="17544"/>
                  </a:lnTo>
                  <a:cubicBezTo>
                    <a:pt x="17364" y="15291"/>
                    <a:pt x="13783" y="12628"/>
                    <a:pt x="11006" y="9667"/>
                  </a:cubicBezTo>
                  <a:cubicBezTo>
                    <a:pt x="8228" y="6705"/>
                    <a:pt x="6254" y="3446"/>
                    <a:pt x="5232" y="0"/>
                  </a:cubicBezTo>
                  <a:close/>
                </a:path>
              </a:pathLst>
            </a:custGeom>
            <a:solidFill>
              <a:schemeClr val="accent1">
                <a:lumMod val="75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grpSp>
      <p:grpSp>
        <p:nvGrpSpPr>
          <p:cNvPr id="44" name="Group 18207">
            <a:extLst>
              <a:ext uri="{FF2B5EF4-FFF2-40B4-BE49-F238E27FC236}">
                <a16:creationId xmlns:a16="http://schemas.microsoft.com/office/drawing/2014/main" xmlns="" id="{E92CBC1A-290B-45BD-96C1-D085186966BB}"/>
              </a:ext>
            </a:extLst>
          </p:cNvPr>
          <p:cNvGrpSpPr/>
          <p:nvPr/>
        </p:nvGrpSpPr>
        <p:grpSpPr>
          <a:xfrm>
            <a:off x="8023976" y="2548005"/>
            <a:ext cx="1733782" cy="2063284"/>
            <a:chOff x="0" y="0"/>
            <a:chExt cx="2334032" cy="2777611"/>
          </a:xfrm>
        </p:grpSpPr>
        <p:sp>
          <p:nvSpPr>
            <p:cNvPr id="45" name="Shape 18205">
              <a:extLst>
                <a:ext uri="{FF2B5EF4-FFF2-40B4-BE49-F238E27FC236}">
                  <a16:creationId xmlns:a16="http://schemas.microsoft.com/office/drawing/2014/main" xmlns="" id="{D22808D3-81CA-4112-9421-DACD48318E5A}"/>
                </a:ext>
              </a:extLst>
            </p:cNvPr>
            <p:cNvSpPr/>
            <p:nvPr/>
          </p:nvSpPr>
          <p:spPr>
            <a:xfrm>
              <a:off x="848419" y="4076"/>
              <a:ext cx="1485613" cy="2773535"/>
            </a:xfrm>
            <a:custGeom>
              <a:avLst/>
              <a:gdLst/>
              <a:ahLst/>
              <a:cxnLst>
                <a:cxn ang="0">
                  <a:pos x="wd2" y="hd2"/>
                </a:cxn>
                <a:cxn ang="5400000">
                  <a:pos x="wd2" y="hd2"/>
                </a:cxn>
                <a:cxn ang="10800000">
                  <a:pos x="wd2" y="hd2"/>
                </a:cxn>
                <a:cxn ang="16200000">
                  <a:pos x="wd2" y="hd2"/>
                </a:cxn>
              </a:cxnLst>
              <a:rect l="0" t="0" r="r" b="b"/>
              <a:pathLst>
                <a:path w="21600" h="21600" extrusionOk="0">
                  <a:moveTo>
                    <a:pt x="18632" y="0"/>
                  </a:moveTo>
                  <a:cubicBezTo>
                    <a:pt x="18632" y="0"/>
                    <a:pt x="18291" y="2003"/>
                    <a:pt x="17742" y="5289"/>
                  </a:cubicBezTo>
                  <a:cubicBezTo>
                    <a:pt x="17193" y="8575"/>
                    <a:pt x="16436" y="13144"/>
                    <a:pt x="15603" y="18276"/>
                  </a:cubicBezTo>
                  <a:cubicBezTo>
                    <a:pt x="15560" y="18266"/>
                    <a:pt x="13695" y="17825"/>
                    <a:pt x="11816" y="17405"/>
                  </a:cubicBezTo>
                  <a:cubicBezTo>
                    <a:pt x="9906" y="16979"/>
                    <a:pt x="7982" y="16574"/>
                    <a:pt x="7964" y="16570"/>
                  </a:cubicBezTo>
                  <a:lnTo>
                    <a:pt x="6121" y="16135"/>
                  </a:lnTo>
                  <a:cubicBezTo>
                    <a:pt x="5317" y="16844"/>
                    <a:pt x="4405" y="17526"/>
                    <a:pt x="3388" y="18179"/>
                  </a:cubicBezTo>
                  <a:cubicBezTo>
                    <a:pt x="2362" y="18838"/>
                    <a:pt x="1231" y="19467"/>
                    <a:pt x="0" y="20065"/>
                  </a:cubicBezTo>
                  <a:lnTo>
                    <a:pt x="4199" y="21600"/>
                  </a:lnTo>
                  <a:cubicBezTo>
                    <a:pt x="5910" y="20696"/>
                    <a:pt x="7247" y="19860"/>
                    <a:pt x="8255" y="19164"/>
                  </a:cubicBezTo>
                  <a:cubicBezTo>
                    <a:pt x="9263" y="18468"/>
                    <a:pt x="9941" y="17911"/>
                    <a:pt x="10335" y="17566"/>
                  </a:cubicBezTo>
                  <a:lnTo>
                    <a:pt x="19686" y="19629"/>
                  </a:lnTo>
                  <a:lnTo>
                    <a:pt x="19702" y="19633"/>
                  </a:lnTo>
                  <a:lnTo>
                    <a:pt x="19702" y="19629"/>
                  </a:lnTo>
                  <a:lnTo>
                    <a:pt x="21600" y="1120"/>
                  </a:lnTo>
                  <a:lnTo>
                    <a:pt x="18632" y="0"/>
                  </a:lnTo>
                  <a:close/>
                </a:path>
              </a:pathLst>
            </a:custGeom>
            <a:solidFill>
              <a:schemeClr val="accent5"/>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46" name="Shape 18206">
              <a:extLst>
                <a:ext uri="{FF2B5EF4-FFF2-40B4-BE49-F238E27FC236}">
                  <a16:creationId xmlns:a16="http://schemas.microsoft.com/office/drawing/2014/main" xmlns="" id="{03CFE8EF-C66A-4C29-BBC5-B1C6C574B6E8}"/>
                </a:ext>
              </a:extLst>
            </p:cNvPr>
            <p:cNvSpPr/>
            <p:nvPr/>
          </p:nvSpPr>
          <p:spPr>
            <a:xfrm>
              <a:off x="0" y="0"/>
              <a:ext cx="2131456" cy="25848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6503" y="3372"/>
                    <a:pt x="11103" y="6685"/>
                    <a:pt x="6977" y="9155"/>
                  </a:cubicBezTo>
                  <a:cubicBezTo>
                    <a:pt x="2851" y="11625"/>
                    <a:pt x="0" y="13252"/>
                    <a:pt x="0" y="13252"/>
                  </a:cubicBezTo>
                  <a:lnTo>
                    <a:pt x="3564" y="14397"/>
                  </a:lnTo>
                  <a:cubicBezTo>
                    <a:pt x="3078" y="14910"/>
                    <a:pt x="2566" y="15405"/>
                    <a:pt x="2031" y="15880"/>
                  </a:cubicBezTo>
                  <a:cubicBezTo>
                    <a:pt x="1495" y="16356"/>
                    <a:pt x="935" y="16811"/>
                    <a:pt x="352" y="17246"/>
                  </a:cubicBezTo>
                  <a:lnTo>
                    <a:pt x="8598" y="21600"/>
                  </a:lnTo>
                  <a:cubicBezTo>
                    <a:pt x="9435" y="20956"/>
                    <a:pt x="10209" y="20280"/>
                    <a:pt x="10914" y="19576"/>
                  </a:cubicBezTo>
                  <a:cubicBezTo>
                    <a:pt x="11619" y="18872"/>
                    <a:pt x="12256" y="18139"/>
                    <a:pt x="12818" y="17382"/>
                  </a:cubicBezTo>
                  <a:lnTo>
                    <a:pt x="19489" y="19610"/>
                  </a:lnTo>
                  <a:cubicBezTo>
                    <a:pt x="20069" y="14104"/>
                    <a:pt x="20597" y="9201"/>
                    <a:pt x="20980" y="5675"/>
                  </a:cubicBezTo>
                  <a:cubicBezTo>
                    <a:pt x="21362" y="2149"/>
                    <a:pt x="21600" y="0"/>
                    <a:pt x="21600" y="0"/>
                  </a:cubicBezTo>
                  <a:close/>
                </a:path>
              </a:pathLst>
            </a:custGeom>
            <a:solidFill>
              <a:schemeClr val="accent5">
                <a:lumMod val="75000"/>
                <a:lumOff val="25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grpSp>
      <p:grpSp>
        <p:nvGrpSpPr>
          <p:cNvPr id="47" name="Group 18211">
            <a:extLst>
              <a:ext uri="{FF2B5EF4-FFF2-40B4-BE49-F238E27FC236}">
                <a16:creationId xmlns:a16="http://schemas.microsoft.com/office/drawing/2014/main" xmlns="" id="{B5E4A9CE-CB94-45DF-BBBB-E4A466F65EC0}"/>
              </a:ext>
            </a:extLst>
          </p:cNvPr>
          <p:cNvGrpSpPr/>
          <p:nvPr/>
        </p:nvGrpSpPr>
        <p:grpSpPr>
          <a:xfrm>
            <a:off x="5034726" y="4238958"/>
            <a:ext cx="1347128" cy="1161728"/>
            <a:chOff x="0" y="0"/>
            <a:chExt cx="1813514" cy="1563927"/>
          </a:xfrm>
        </p:grpSpPr>
        <p:sp>
          <p:nvSpPr>
            <p:cNvPr id="48" name="Shape 18208">
              <a:extLst>
                <a:ext uri="{FF2B5EF4-FFF2-40B4-BE49-F238E27FC236}">
                  <a16:creationId xmlns:a16="http://schemas.microsoft.com/office/drawing/2014/main" xmlns="" id="{62A206F8-1A21-4ACB-9720-35E3E0FD9F51}"/>
                </a:ext>
              </a:extLst>
            </p:cNvPr>
            <p:cNvSpPr/>
            <p:nvPr/>
          </p:nvSpPr>
          <p:spPr>
            <a:xfrm>
              <a:off x="0" y="2198"/>
              <a:ext cx="819939" cy="1027088"/>
            </a:xfrm>
            <a:custGeom>
              <a:avLst/>
              <a:gdLst/>
              <a:ahLst/>
              <a:cxnLst>
                <a:cxn ang="0">
                  <a:pos x="wd2" y="hd2"/>
                </a:cxn>
                <a:cxn ang="5400000">
                  <a:pos x="wd2" y="hd2"/>
                </a:cxn>
                <a:cxn ang="10800000">
                  <a:pos x="wd2" y="hd2"/>
                </a:cxn>
                <a:cxn ang="16200000">
                  <a:pos x="wd2" y="hd2"/>
                </a:cxn>
              </a:cxnLst>
              <a:rect l="0" t="0" r="r" b="b"/>
              <a:pathLst>
                <a:path w="21600" h="21600" extrusionOk="0">
                  <a:moveTo>
                    <a:pt x="9050" y="14869"/>
                  </a:moveTo>
                  <a:lnTo>
                    <a:pt x="21600" y="0"/>
                  </a:lnTo>
                  <a:lnTo>
                    <a:pt x="17299" y="1941"/>
                  </a:lnTo>
                  <a:lnTo>
                    <a:pt x="0" y="21600"/>
                  </a:lnTo>
                  <a:lnTo>
                    <a:pt x="9047" y="14893"/>
                  </a:lnTo>
                  <a:lnTo>
                    <a:pt x="9050" y="14869"/>
                  </a:lnTo>
                  <a:close/>
                </a:path>
              </a:pathLst>
            </a:custGeom>
            <a:solidFill>
              <a:schemeClr val="accent2">
                <a:lumMod val="50000"/>
              </a:schemeClr>
            </a:solidFill>
            <a:ln w="12700" cap="flat">
              <a:noFill/>
              <a:miter lim="400000"/>
            </a:ln>
            <a:effectLst/>
          </p:spPr>
          <p:txBody>
            <a:bodyPr wrap="square" lIns="20097" tIns="20097" rIns="20097" bIns="20097" numCol="1" anchor="ctr">
              <a:noAutofit/>
            </a:bodyPr>
            <a:lstStyle/>
            <a:p>
              <a:pP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GB" sz="1583" dirty="0">
                <a:latin typeface="+mj-lt"/>
                <a:ea typeface="Lato Light" panose="020F0502020204030203" pitchFamily="34" charset="0"/>
                <a:cs typeface="Lato Light" panose="020F0502020204030203" pitchFamily="34" charset="0"/>
              </a:endParaRPr>
            </a:p>
          </p:txBody>
        </p:sp>
        <p:sp>
          <p:nvSpPr>
            <p:cNvPr id="49" name="Shape 18209">
              <a:extLst>
                <a:ext uri="{FF2B5EF4-FFF2-40B4-BE49-F238E27FC236}">
                  <a16:creationId xmlns:a16="http://schemas.microsoft.com/office/drawing/2014/main" xmlns="" id="{DA5853D9-2CCA-4CF1-875A-BDDEB01DAAD3}"/>
                </a:ext>
              </a:extLst>
            </p:cNvPr>
            <p:cNvSpPr/>
            <p:nvPr/>
          </p:nvSpPr>
          <p:spPr>
            <a:xfrm>
              <a:off x="0" y="707637"/>
              <a:ext cx="1804795" cy="856290"/>
            </a:xfrm>
            <a:custGeom>
              <a:avLst/>
              <a:gdLst/>
              <a:ahLst/>
              <a:cxnLst>
                <a:cxn ang="0">
                  <a:pos x="wd2" y="hd2"/>
                </a:cxn>
                <a:cxn ang="5400000">
                  <a:pos x="wd2" y="hd2"/>
                </a:cxn>
                <a:cxn ang="10800000">
                  <a:pos x="wd2" y="hd2"/>
                </a:cxn>
                <a:cxn ang="16200000">
                  <a:pos x="wd2" y="hd2"/>
                </a:cxn>
              </a:cxnLst>
              <a:rect l="0" t="0" r="r" b="b"/>
              <a:pathLst>
                <a:path w="21600" h="21600" extrusionOk="0">
                  <a:moveTo>
                    <a:pt x="3957" y="0"/>
                  </a:moveTo>
                  <a:lnTo>
                    <a:pt x="0" y="7965"/>
                  </a:lnTo>
                  <a:cubicBezTo>
                    <a:pt x="2801" y="11506"/>
                    <a:pt x="5927" y="14488"/>
                    <a:pt x="9335" y="16798"/>
                  </a:cubicBezTo>
                  <a:cubicBezTo>
                    <a:pt x="12743" y="19108"/>
                    <a:pt x="16433" y="20746"/>
                    <a:pt x="20362" y="21600"/>
                  </a:cubicBezTo>
                  <a:lnTo>
                    <a:pt x="21600" y="12137"/>
                  </a:lnTo>
                  <a:cubicBezTo>
                    <a:pt x="18288" y="11316"/>
                    <a:pt x="15130" y="9835"/>
                    <a:pt x="12174" y="7783"/>
                  </a:cubicBezTo>
                  <a:cubicBezTo>
                    <a:pt x="9217" y="5730"/>
                    <a:pt x="6463" y="3107"/>
                    <a:pt x="3957" y="0"/>
                  </a:cubicBezTo>
                  <a:close/>
                </a:path>
              </a:pathLst>
            </a:custGeom>
            <a:solidFill>
              <a:schemeClr val="accent2">
                <a:lumMod val="75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50" name="Shape 18210">
              <a:extLst>
                <a:ext uri="{FF2B5EF4-FFF2-40B4-BE49-F238E27FC236}">
                  <a16:creationId xmlns:a16="http://schemas.microsoft.com/office/drawing/2014/main" xmlns="" id="{BA9287BC-F11B-44FE-AD57-09F0D7EE1F3B}"/>
                </a:ext>
              </a:extLst>
            </p:cNvPr>
            <p:cNvSpPr/>
            <p:nvPr/>
          </p:nvSpPr>
          <p:spPr>
            <a:xfrm>
              <a:off x="333603" y="0"/>
              <a:ext cx="1479911" cy="1194805"/>
            </a:xfrm>
            <a:custGeom>
              <a:avLst/>
              <a:gdLst/>
              <a:ahLst/>
              <a:cxnLst>
                <a:cxn ang="0">
                  <a:pos x="wd2" y="hd2"/>
                </a:cxn>
                <a:cxn ang="5400000">
                  <a:pos x="wd2" y="hd2"/>
                </a:cxn>
                <a:cxn ang="10800000">
                  <a:pos x="wd2" y="hd2"/>
                </a:cxn>
                <a:cxn ang="16200000">
                  <a:pos x="wd2" y="hd2"/>
                </a:cxn>
              </a:cxnLst>
              <a:rect l="0" t="0" r="r" b="b"/>
              <a:pathLst>
                <a:path w="21600" h="21600" extrusionOk="0">
                  <a:moveTo>
                    <a:pt x="7110" y="0"/>
                  </a:moveTo>
                  <a:lnTo>
                    <a:pt x="0" y="12824"/>
                  </a:lnTo>
                  <a:cubicBezTo>
                    <a:pt x="3091" y="15083"/>
                    <a:pt x="6484" y="16991"/>
                    <a:pt x="10127" y="18482"/>
                  </a:cubicBezTo>
                  <a:cubicBezTo>
                    <a:pt x="13673" y="19934"/>
                    <a:pt x="17459" y="20993"/>
                    <a:pt x="21436" y="21600"/>
                  </a:cubicBezTo>
                  <a:lnTo>
                    <a:pt x="21600" y="8005"/>
                  </a:lnTo>
                  <a:cubicBezTo>
                    <a:pt x="18998" y="7251"/>
                    <a:pt x="16451" y="6143"/>
                    <a:pt x="14010" y="4772"/>
                  </a:cubicBezTo>
                  <a:cubicBezTo>
                    <a:pt x="11588" y="3412"/>
                    <a:pt x="9270" y="1792"/>
                    <a:pt x="7110" y="0"/>
                  </a:cubicBezTo>
                  <a:close/>
                </a:path>
              </a:pathLst>
            </a:custGeom>
            <a:solidFill>
              <a:schemeClr val="accent2"/>
            </a:solidFill>
            <a:ln w="12700" cap="flat">
              <a:noFill/>
              <a:miter lim="400000"/>
            </a:ln>
            <a:effectLst/>
          </p:spPr>
          <p:txBody>
            <a:bodyPr wrap="square" lIns="20097" tIns="20097" rIns="20097" bIns="20097" numCol="1" anchor="ctr">
              <a:noAutofit/>
            </a:bodyPr>
            <a:lstStyle/>
            <a:p>
              <a:endParaRPr lang="en-GB" sz="1899" dirty="0">
                <a:latin typeface="+mj-lt"/>
              </a:endParaRPr>
            </a:p>
          </p:txBody>
        </p:sp>
      </p:grpSp>
      <p:grpSp>
        <p:nvGrpSpPr>
          <p:cNvPr id="51" name="Group 18215">
            <a:extLst>
              <a:ext uri="{FF2B5EF4-FFF2-40B4-BE49-F238E27FC236}">
                <a16:creationId xmlns:a16="http://schemas.microsoft.com/office/drawing/2014/main" xmlns="" id="{83E31CA5-2ECD-47A5-8B8D-D56690592A2D}"/>
              </a:ext>
            </a:extLst>
          </p:cNvPr>
          <p:cNvGrpSpPr/>
          <p:nvPr/>
        </p:nvGrpSpPr>
        <p:grpSpPr>
          <a:xfrm>
            <a:off x="6440687" y="4523950"/>
            <a:ext cx="1172470" cy="898958"/>
            <a:chOff x="0" y="0"/>
            <a:chExt cx="1578389" cy="1210186"/>
          </a:xfrm>
        </p:grpSpPr>
        <p:sp>
          <p:nvSpPr>
            <p:cNvPr id="52" name="Shape 18212">
              <a:extLst>
                <a:ext uri="{FF2B5EF4-FFF2-40B4-BE49-F238E27FC236}">
                  <a16:creationId xmlns:a16="http://schemas.microsoft.com/office/drawing/2014/main" xmlns="" id="{79FBC787-3BCC-41BD-B30F-EAFE540A65C3}"/>
                </a:ext>
              </a:extLst>
            </p:cNvPr>
            <p:cNvSpPr/>
            <p:nvPr/>
          </p:nvSpPr>
          <p:spPr>
            <a:xfrm>
              <a:off x="0" y="85257"/>
              <a:ext cx="140225" cy="1120956"/>
            </a:xfrm>
            <a:custGeom>
              <a:avLst/>
              <a:gdLst/>
              <a:ahLst/>
              <a:cxnLst>
                <a:cxn ang="0">
                  <a:pos x="wd2" y="hd2"/>
                </a:cxn>
                <a:cxn ang="5400000">
                  <a:pos x="wd2" y="hd2"/>
                </a:cxn>
                <a:cxn ang="10800000">
                  <a:pos x="wd2" y="hd2"/>
                </a:cxn>
                <a:cxn ang="16200000">
                  <a:pos x="wd2" y="hd2"/>
                </a:cxn>
              </a:cxnLst>
              <a:rect l="0" t="0" r="r" b="b"/>
              <a:pathLst>
                <a:path w="21600" h="21600" extrusionOk="0">
                  <a:moveTo>
                    <a:pt x="13312" y="0"/>
                  </a:moveTo>
                  <a:lnTo>
                    <a:pt x="0" y="3782"/>
                  </a:lnTo>
                  <a:lnTo>
                    <a:pt x="599" y="21600"/>
                  </a:lnTo>
                  <a:lnTo>
                    <a:pt x="21600" y="14378"/>
                  </a:lnTo>
                  <a:lnTo>
                    <a:pt x="13312" y="0"/>
                  </a:lnTo>
                  <a:close/>
                </a:path>
              </a:pathLst>
            </a:custGeom>
            <a:solidFill>
              <a:schemeClr val="accent3">
                <a:lumMod val="50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53" name="Shape 18213">
              <a:extLst>
                <a:ext uri="{FF2B5EF4-FFF2-40B4-BE49-F238E27FC236}">
                  <a16:creationId xmlns:a16="http://schemas.microsoft.com/office/drawing/2014/main" xmlns="" id="{8ABA226C-74CB-4BD8-96AB-9EB298167F71}"/>
                </a:ext>
              </a:extLst>
            </p:cNvPr>
            <p:cNvSpPr/>
            <p:nvPr/>
          </p:nvSpPr>
          <p:spPr>
            <a:xfrm>
              <a:off x="85257" y="0"/>
              <a:ext cx="1411513" cy="847631"/>
            </a:xfrm>
            <a:custGeom>
              <a:avLst/>
              <a:gdLst/>
              <a:ahLst/>
              <a:cxnLst>
                <a:cxn ang="0">
                  <a:pos x="wd2" y="hd2"/>
                </a:cxn>
                <a:cxn ang="5400000">
                  <a:pos x="wd2" y="hd2"/>
                </a:cxn>
                <a:cxn ang="10800000">
                  <a:pos x="wd2" y="hd2"/>
                </a:cxn>
                <a:cxn ang="16200000">
                  <a:pos x="wd2" y="hd2"/>
                </a:cxn>
              </a:cxnLst>
              <a:rect l="0" t="0" r="r" b="b"/>
              <a:pathLst>
                <a:path w="21600" h="21596" extrusionOk="0">
                  <a:moveTo>
                    <a:pt x="4816" y="2227"/>
                  </a:moveTo>
                  <a:cubicBezTo>
                    <a:pt x="2890" y="2289"/>
                    <a:pt x="1785" y="2439"/>
                    <a:pt x="0" y="2281"/>
                  </a:cubicBezTo>
                  <a:lnTo>
                    <a:pt x="823" y="21291"/>
                  </a:lnTo>
                  <a:cubicBezTo>
                    <a:pt x="2421" y="21489"/>
                    <a:pt x="3260" y="21600"/>
                    <a:pt x="4908" y="21596"/>
                  </a:cubicBezTo>
                  <a:cubicBezTo>
                    <a:pt x="10768" y="21583"/>
                    <a:pt x="16389" y="20263"/>
                    <a:pt x="21600" y="17861"/>
                  </a:cubicBezTo>
                  <a:lnTo>
                    <a:pt x="15056" y="0"/>
                  </a:lnTo>
                  <a:cubicBezTo>
                    <a:pt x="11785" y="1448"/>
                    <a:pt x="8354" y="2112"/>
                    <a:pt x="4816" y="2227"/>
                  </a:cubicBezTo>
                  <a:close/>
                </a:path>
              </a:pathLst>
            </a:custGeom>
            <a:solidFill>
              <a:schemeClr val="accent3"/>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54" name="Shape 18214">
              <a:extLst>
                <a:ext uri="{FF2B5EF4-FFF2-40B4-BE49-F238E27FC236}">
                  <a16:creationId xmlns:a16="http://schemas.microsoft.com/office/drawing/2014/main" xmlns="" id="{B027AFCB-B75E-4161-A13D-1E8DE951E5B9}"/>
                </a:ext>
              </a:extLst>
            </p:cNvPr>
            <p:cNvSpPr/>
            <p:nvPr/>
          </p:nvSpPr>
          <p:spPr>
            <a:xfrm>
              <a:off x="0" y="699111"/>
              <a:ext cx="1578389" cy="511075"/>
            </a:xfrm>
            <a:custGeom>
              <a:avLst/>
              <a:gdLst/>
              <a:ahLst/>
              <a:cxnLst>
                <a:cxn ang="0">
                  <a:pos x="wd2" y="hd2"/>
                </a:cxn>
                <a:cxn ang="5400000">
                  <a:pos x="wd2" y="hd2"/>
                </a:cxn>
                <a:cxn ang="10800000">
                  <a:pos x="wd2" y="hd2"/>
                </a:cxn>
                <a:cxn ang="16200000">
                  <a:pos x="wd2" y="hd2"/>
                </a:cxn>
              </a:cxnLst>
              <a:rect l="0" t="0" r="r" b="b"/>
              <a:pathLst>
                <a:path w="21600" h="21565" extrusionOk="0">
                  <a:moveTo>
                    <a:pt x="5519" y="5827"/>
                  </a:moveTo>
                  <a:cubicBezTo>
                    <a:pt x="4007" y="5827"/>
                    <a:pt x="3330" y="5656"/>
                    <a:pt x="1866" y="5322"/>
                  </a:cubicBezTo>
                  <a:lnTo>
                    <a:pt x="1866" y="5322"/>
                  </a:lnTo>
                  <a:lnTo>
                    <a:pt x="0" y="21317"/>
                  </a:lnTo>
                  <a:cubicBezTo>
                    <a:pt x="1449" y="21521"/>
                    <a:pt x="2922" y="21600"/>
                    <a:pt x="4419" y="21551"/>
                  </a:cubicBezTo>
                  <a:cubicBezTo>
                    <a:pt x="10462" y="21355"/>
                    <a:pt x="16246" y="19029"/>
                    <a:pt x="21600" y="14921"/>
                  </a:cubicBezTo>
                  <a:lnTo>
                    <a:pt x="20446" y="0"/>
                  </a:lnTo>
                  <a:cubicBezTo>
                    <a:pt x="15794" y="3741"/>
                    <a:pt x="10731" y="5827"/>
                    <a:pt x="5519" y="5827"/>
                  </a:cubicBezTo>
                  <a:close/>
                </a:path>
              </a:pathLst>
            </a:custGeom>
            <a:solidFill>
              <a:schemeClr val="accent3">
                <a:lumMod val="75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grpSp>
      <p:grpSp>
        <p:nvGrpSpPr>
          <p:cNvPr id="55" name="Group 18219">
            <a:extLst>
              <a:ext uri="{FF2B5EF4-FFF2-40B4-BE49-F238E27FC236}">
                <a16:creationId xmlns:a16="http://schemas.microsoft.com/office/drawing/2014/main" xmlns="" id="{15B03CFD-C40B-41E2-88A5-D93BD04DA399}"/>
              </a:ext>
            </a:extLst>
          </p:cNvPr>
          <p:cNvGrpSpPr/>
          <p:nvPr/>
        </p:nvGrpSpPr>
        <p:grpSpPr>
          <a:xfrm>
            <a:off x="7365329" y="4143962"/>
            <a:ext cx="1394113" cy="1126387"/>
            <a:chOff x="0" y="0"/>
            <a:chExt cx="1876767" cy="1516352"/>
          </a:xfrm>
        </p:grpSpPr>
        <p:sp>
          <p:nvSpPr>
            <p:cNvPr id="56" name="Shape 18216">
              <a:extLst>
                <a:ext uri="{FF2B5EF4-FFF2-40B4-BE49-F238E27FC236}">
                  <a16:creationId xmlns:a16="http://schemas.microsoft.com/office/drawing/2014/main" xmlns="" id="{C10E1314-BB52-4754-8FD5-BFC6FAC5BF8F}"/>
                </a:ext>
              </a:extLst>
            </p:cNvPr>
            <p:cNvSpPr/>
            <p:nvPr/>
          </p:nvSpPr>
          <p:spPr>
            <a:xfrm>
              <a:off x="0" y="460390"/>
              <a:ext cx="546547" cy="105596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 y="3354"/>
                  </a:lnTo>
                  <a:lnTo>
                    <a:pt x="21600" y="21600"/>
                  </a:lnTo>
                  <a:lnTo>
                    <a:pt x="18943" y="14232"/>
                  </a:lnTo>
                  <a:lnTo>
                    <a:pt x="0" y="0"/>
                  </a:lnTo>
                  <a:close/>
                </a:path>
              </a:pathLst>
            </a:custGeom>
            <a:solidFill>
              <a:schemeClr val="accent4">
                <a:lumMod val="50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57" name="Shape 18217">
              <a:extLst>
                <a:ext uri="{FF2B5EF4-FFF2-40B4-BE49-F238E27FC236}">
                  <a16:creationId xmlns:a16="http://schemas.microsoft.com/office/drawing/2014/main" xmlns="" id="{750D54E2-1EC6-4E45-A51D-4151B56DB2C4}"/>
                </a:ext>
              </a:extLst>
            </p:cNvPr>
            <p:cNvSpPr/>
            <p:nvPr/>
          </p:nvSpPr>
          <p:spPr>
            <a:xfrm>
              <a:off x="477442" y="549911"/>
              <a:ext cx="1399325" cy="961663"/>
            </a:xfrm>
            <a:custGeom>
              <a:avLst/>
              <a:gdLst/>
              <a:ahLst/>
              <a:cxnLst>
                <a:cxn ang="0">
                  <a:pos x="wd2" y="hd2"/>
                </a:cxn>
                <a:cxn ang="5400000">
                  <a:pos x="wd2" y="hd2"/>
                </a:cxn>
                <a:cxn ang="10800000">
                  <a:pos x="wd2" y="hd2"/>
                </a:cxn>
                <a:cxn ang="16200000">
                  <a:pos x="wd2" y="hd2"/>
                </a:cxn>
              </a:cxnLst>
              <a:rect l="0" t="0" r="r" b="b"/>
              <a:pathLst>
                <a:path w="21600" h="21600" extrusionOk="0">
                  <a:moveTo>
                    <a:pt x="0" y="13510"/>
                  </a:moveTo>
                  <a:lnTo>
                    <a:pt x="1038" y="21600"/>
                  </a:lnTo>
                  <a:cubicBezTo>
                    <a:pt x="5082" y="19797"/>
                    <a:pt x="8865" y="17326"/>
                    <a:pt x="12316" y="14451"/>
                  </a:cubicBezTo>
                  <a:cubicBezTo>
                    <a:pt x="15767" y="11576"/>
                    <a:pt x="18885" y="8296"/>
                    <a:pt x="21600" y="4876"/>
                  </a:cubicBezTo>
                  <a:lnTo>
                    <a:pt x="17554" y="0"/>
                  </a:lnTo>
                  <a:cubicBezTo>
                    <a:pt x="15049" y="2958"/>
                    <a:pt x="12415" y="5541"/>
                    <a:pt x="9535" y="7778"/>
                  </a:cubicBezTo>
                  <a:cubicBezTo>
                    <a:pt x="6643" y="10025"/>
                    <a:pt x="3503" y="11924"/>
                    <a:pt x="0" y="13510"/>
                  </a:cubicBezTo>
                  <a:close/>
                </a:path>
              </a:pathLst>
            </a:custGeom>
            <a:solidFill>
              <a:schemeClr val="accent4">
                <a:lumMod val="75000"/>
              </a:schemeClr>
            </a:solidFill>
            <a:ln w="12700" cap="flat">
              <a:noFill/>
              <a:miter lim="400000"/>
            </a:ln>
            <a:effectLst/>
          </p:spPr>
          <p:txBody>
            <a:bodyPr wrap="square" lIns="20097" tIns="20097" rIns="20097" bIns="20097" numCol="1" anchor="ctr">
              <a:noAutofit/>
            </a:bodyPr>
            <a:lstStyle/>
            <a:p>
              <a:endParaRPr lang="en-GB" sz="1899" dirty="0">
                <a:latin typeface="+mj-lt"/>
              </a:endParaRPr>
            </a:p>
          </p:txBody>
        </p:sp>
        <p:sp>
          <p:nvSpPr>
            <p:cNvPr id="58" name="Shape 18218">
              <a:extLst>
                <a:ext uri="{FF2B5EF4-FFF2-40B4-BE49-F238E27FC236}">
                  <a16:creationId xmlns:a16="http://schemas.microsoft.com/office/drawing/2014/main" xmlns="" id="{4B9D9E84-54A6-4A37-B1EE-509B78760D4C}"/>
                </a:ext>
              </a:extLst>
            </p:cNvPr>
            <p:cNvSpPr/>
            <p:nvPr/>
          </p:nvSpPr>
          <p:spPr>
            <a:xfrm>
              <a:off x="0" y="0"/>
              <a:ext cx="1616530" cy="1154991"/>
            </a:xfrm>
            <a:custGeom>
              <a:avLst/>
              <a:gdLst/>
              <a:ahLst/>
              <a:cxnLst>
                <a:cxn ang="0">
                  <a:pos x="wd2" y="hd2"/>
                </a:cxn>
                <a:cxn ang="5400000">
                  <a:pos x="wd2" y="hd2"/>
                </a:cxn>
                <a:cxn ang="10800000">
                  <a:pos x="wd2" y="hd2"/>
                </a:cxn>
                <a:cxn ang="16200000">
                  <a:pos x="wd2" y="hd2"/>
                </a:cxn>
              </a:cxnLst>
              <a:rect l="0" t="0" r="r" b="b"/>
              <a:pathLst>
                <a:path w="21600" h="21600" extrusionOk="0">
                  <a:moveTo>
                    <a:pt x="0" y="8588"/>
                  </a:moveTo>
                  <a:lnTo>
                    <a:pt x="6404" y="21600"/>
                  </a:lnTo>
                  <a:cubicBezTo>
                    <a:pt x="9435" y="20295"/>
                    <a:pt x="12153" y="18708"/>
                    <a:pt x="14655" y="16825"/>
                  </a:cubicBezTo>
                  <a:cubicBezTo>
                    <a:pt x="17156" y="14942"/>
                    <a:pt x="19440" y="12762"/>
                    <a:pt x="21600" y="10272"/>
                  </a:cubicBezTo>
                  <a:lnTo>
                    <a:pt x="11130" y="0"/>
                  </a:lnTo>
                  <a:cubicBezTo>
                    <a:pt x="9488" y="1876"/>
                    <a:pt x="7728" y="3548"/>
                    <a:pt x="5866" y="4988"/>
                  </a:cubicBezTo>
                  <a:cubicBezTo>
                    <a:pt x="4005" y="6428"/>
                    <a:pt x="2043" y="7637"/>
                    <a:pt x="0" y="8588"/>
                  </a:cubicBezTo>
                  <a:close/>
                </a:path>
              </a:pathLst>
            </a:custGeom>
            <a:solidFill>
              <a:schemeClr val="accent4"/>
            </a:solidFill>
            <a:ln w="12700" cap="flat">
              <a:noFill/>
              <a:miter lim="400000"/>
            </a:ln>
            <a:effectLst/>
          </p:spPr>
          <p:txBody>
            <a:bodyPr wrap="square" lIns="20097" tIns="20097" rIns="20097" bIns="20097" numCol="1" anchor="ctr">
              <a:noAutofit/>
            </a:bodyPr>
            <a:lstStyle/>
            <a:p>
              <a:endParaRPr lang="en-GB" sz="1899" dirty="0">
                <a:latin typeface="+mj-lt"/>
              </a:endParaRPr>
            </a:p>
          </p:txBody>
        </p:sp>
      </p:grpSp>
      <p:sp>
        <p:nvSpPr>
          <p:cNvPr id="59" name="Shape 18237">
            <a:extLst>
              <a:ext uri="{FF2B5EF4-FFF2-40B4-BE49-F238E27FC236}">
                <a16:creationId xmlns:a16="http://schemas.microsoft.com/office/drawing/2014/main" xmlns="" id="{ABDBC586-6C74-47C1-B319-C5A633FE9027}"/>
              </a:ext>
            </a:extLst>
          </p:cNvPr>
          <p:cNvSpPr/>
          <p:nvPr/>
        </p:nvSpPr>
        <p:spPr>
          <a:xfrm>
            <a:off x="7365330" y="3429000"/>
            <a:ext cx="501988" cy="106148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7074"/>
                </a:lnTo>
                <a:lnTo>
                  <a:pt x="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mj-lt"/>
            </a:endParaRPr>
          </a:p>
        </p:txBody>
      </p:sp>
      <p:sp>
        <p:nvSpPr>
          <p:cNvPr id="60" name="Shape 18238">
            <a:extLst>
              <a:ext uri="{FF2B5EF4-FFF2-40B4-BE49-F238E27FC236}">
                <a16:creationId xmlns:a16="http://schemas.microsoft.com/office/drawing/2014/main" xmlns="" id="{3E848FBE-6B3E-4375-AA5E-4742D2C9BD07}"/>
              </a:ext>
            </a:extLst>
          </p:cNvPr>
          <p:cNvSpPr/>
          <p:nvPr/>
        </p:nvSpPr>
        <p:spPr>
          <a:xfrm>
            <a:off x="5719024" y="2432350"/>
            <a:ext cx="220879" cy="20087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9252"/>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mj-lt"/>
            </a:endParaRPr>
          </a:p>
        </p:txBody>
      </p:sp>
      <p:sp>
        <p:nvSpPr>
          <p:cNvPr id="61" name="Shape 18239">
            <a:extLst>
              <a:ext uri="{FF2B5EF4-FFF2-40B4-BE49-F238E27FC236}">
                <a16:creationId xmlns:a16="http://schemas.microsoft.com/office/drawing/2014/main" xmlns="" id="{CC099A26-59BE-4095-8AF0-CF6AA60C7769}"/>
              </a:ext>
            </a:extLst>
          </p:cNvPr>
          <p:cNvSpPr/>
          <p:nvPr/>
        </p:nvSpPr>
        <p:spPr>
          <a:xfrm>
            <a:off x="7157690" y="5111673"/>
            <a:ext cx="760859" cy="3681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44" y="21600"/>
                </a:lnTo>
                <a:lnTo>
                  <a:pt x="2160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mj-lt"/>
            </a:endParaRPr>
          </a:p>
        </p:txBody>
      </p:sp>
      <p:sp>
        <p:nvSpPr>
          <p:cNvPr id="62" name="Shape 18240">
            <a:extLst>
              <a:ext uri="{FF2B5EF4-FFF2-40B4-BE49-F238E27FC236}">
                <a16:creationId xmlns:a16="http://schemas.microsoft.com/office/drawing/2014/main" xmlns="" id="{A4285FE1-44ED-4EC3-AD33-3BA7BE064FFC}"/>
              </a:ext>
            </a:extLst>
          </p:cNvPr>
          <p:cNvSpPr/>
          <p:nvPr/>
        </p:nvSpPr>
        <p:spPr>
          <a:xfrm rot="5400000">
            <a:off x="9509771" y="3309973"/>
            <a:ext cx="293621" cy="54237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806"/>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mj-lt"/>
            </a:endParaRPr>
          </a:p>
        </p:txBody>
      </p:sp>
      <p:sp>
        <p:nvSpPr>
          <p:cNvPr id="63" name="Shape 18241">
            <a:extLst>
              <a:ext uri="{FF2B5EF4-FFF2-40B4-BE49-F238E27FC236}">
                <a16:creationId xmlns:a16="http://schemas.microsoft.com/office/drawing/2014/main" xmlns="" id="{A3CBD44B-52F2-425F-9D77-20C67D23C2B1}"/>
              </a:ext>
            </a:extLst>
          </p:cNvPr>
          <p:cNvSpPr/>
          <p:nvPr/>
        </p:nvSpPr>
        <p:spPr>
          <a:xfrm>
            <a:off x="4279722" y="4333848"/>
            <a:ext cx="270821" cy="1124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201"/>
                </a:lnTo>
                <a:lnTo>
                  <a:pt x="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899" dirty="0">
              <a:latin typeface="+mj-lt"/>
            </a:endParaRPr>
          </a:p>
        </p:txBody>
      </p:sp>
      <p:sp>
        <p:nvSpPr>
          <p:cNvPr id="64" name="TextBox 45">
            <a:extLst>
              <a:ext uri="{FF2B5EF4-FFF2-40B4-BE49-F238E27FC236}">
                <a16:creationId xmlns:a16="http://schemas.microsoft.com/office/drawing/2014/main" xmlns="" id="{BA7C80ED-39FD-4047-B6FD-0228E4A7E34C}"/>
              </a:ext>
            </a:extLst>
          </p:cNvPr>
          <p:cNvSpPr txBox="1"/>
          <p:nvPr/>
        </p:nvSpPr>
        <p:spPr>
          <a:xfrm>
            <a:off x="3503377" y="5777183"/>
            <a:ext cx="2751260" cy="584775"/>
          </a:xfrm>
          <a:prstGeom prst="rect">
            <a:avLst/>
          </a:prstGeom>
          <a:noFill/>
        </p:spPr>
        <p:txBody>
          <a:bodyPr wrap="square" rtlCol="0" anchor="t">
            <a:spAutoFit/>
          </a:bodyPr>
          <a:lstStyle/>
          <a:p>
            <a:r>
              <a:rPr lang="en-GB" sz="1600" dirty="0">
                <a:latin typeface="+mj-lt"/>
                <a:ea typeface="Lato Light" panose="020F0502020204030203" pitchFamily="34" charset="0"/>
                <a:cs typeface="Lato Light" panose="020F0502020204030203" pitchFamily="34" charset="0"/>
              </a:rPr>
              <a:t>Los primeros signos de la crisis no se perciben o no se realizan. </a:t>
            </a:r>
          </a:p>
        </p:txBody>
      </p:sp>
      <p:sp>
        <p:nvSpPr>
          <p:cNvPr id="65" name="TextBox 46">
            <a:extLst>
              <a:ext uri="{FF2B5EF4-FFF2-40B4-BE49-F238E27FC236}">
                <a16:creationId xmlns:a16="http://schemas.microsoft.com/office/drawing/2014/main" xmlns="" id="{2749A74C-C935-48E6-AE75-AC3262CC931E}"/>
              </a:ext>
            </a:extLst>
          </p:cNvPr>
          <p:cNvSpPr txBox="1"/>
          <p:nvPr/>
        </p:nvSpPr>
        <p:spPr>
          <a:xfrm>
            <a:off x="3752757" y="5522706"/>
            <a:ext cx="1107098" cy="369332"/>
          </a:xfrm>
          <a:prstGeom prst="rect">
            <a:avLst/>
          </a:prstGeom>
          <a:noFill/>
        </p:spPr>
        <p:txBody>
          <a:bodyPr wrap="none" rtlCol="0" anchor="t">
            <a:spAutoFit/>
          </a:bodyPr>
          <a:lstStyle/>
          <a:p>
            <a:r>
              <a:rPr lang="en-GB" b="1" dirty="0">
                <a:solidFill>
                  <a:schemeClr val="accent1"/>
                </a:solidFill>
                <a:latin typeface="+mj-lt"/>
                <a:ea typeface="Lato Light" panose="020F0502020204030203" pitchFamily="34" charset="0"/>
                <a:cs typeface="Poppins" pitchFamily="2" charset="77"/>
              </a:rPr>
              <a:t>Primeras señales</a:t>
            </a:r>
          </a:p>
        </p:txBody>
      </p:sp>
      <p:sp>
        <p:nvSpPr>
          <p:cNvPr id="66" name="TextBox 49">
            <a:extLst>
              <a:ext uri="{FF2B5EF4-FFF2-40B4-BE49-F238E27FC236}">
                <a16:creationId xmlns:a16="http://schemas.microsoft.com/office/drawing/2014/main" xmlns="" id="{9A525032-471B-49A2-BBB0-295E6E782011}"/>
              </a:ext>
            </a:extLst>
          </p:cNvPr>
          <p:cNvSpPr txBox="1"/>
          <p:nvPr/>
        </p:nvSpPr>
        <p:spPr>
          <a:xfrm>
            <a:off x="3740410" y="2369598"/>
            <a:ext cx="2365406" cy="830997"/>
          </a:xfrm>
          <a:prstGeom prst="rect">
            <a:avLst/>
          </a:prstGeom>
          <a:noFill/>
        </p:spPr>
        <p:txBody>
          <a:bodyPr wrap="square" rtlCol="0" anchor="t">
            <a:spAutoFit/>
          </a:bodyPr>
          <a:lstStyle/>
          <a:p>
            <a:r>
              <a:rPr lang="en-GB" sz="1600" dirty="0">
                <a:latin typeface="+mj-lt"/>
                <a:ea typeface="Lato Light" panose="020F0502020204030203" pitchFamily="34" charset="0"/>
                <a:cs typeface="Lato Light" panose="020F0502020204030203" pitchFamily="34" charset="0"/>
              </a:rPr>
              <a:t>La crisis es visible, pero la dirección se centra en la esperanza más que en la acción.</a:t>
            </a:r>
          </a:p>
        </p:txBody>
      </p:sp>
      <p:sp>
        <p:nvSpPr>
          <p:cNvPr id="67" name="TextBox 50">
            <a:extLst>
              <a:ext uri="{FF2B5EF4-FFF2-40B4-BE49-F238E27FC236}">
                <a16:creationId xmlns:a16="http://schemas.microsoft.com/office/drawing/2014/main" xmlns="" id="{47B242CE-1D8C-4F10-9918-D4A5D3D8A4F7}"/>
              </a:ext>
            </a:extLst>
          </p:cNvPr>
          <p:cNvSpPr txBox="1"/>
          <p:nvPr/>
        </p:nvSpPr>
        <p:spPr>
          <a:xfrm>
            <a:off x="3753355" y="2012813"/>
            <a:ext cx="2283702" cy="400110"/>
          </a:xfrm>
          <a:prstGeom prst="rect">
            <a:avLst/>
          </a:prstGeom>
          <a:noFill/>
        </p:spPr>
        <p:txBody>
          <a:bodyPr wrap="none" rtlCol="0" anchor="t">
            <a:spAutoFit/>
          </a:bodyPr>
          <a:lstStyle/>
          <a:p>
            <a:r>
              <a:rPr lang="en-GB" sz="2000" b="1" dirty="0">
                <a:solidFill>
                  <a:schemeClr val="accent2"/>
                </a:solidFill>
                <a:latin typeface="+mj-lt"/>
                <a:ea typeface="Lato Light" panose="020F0502020204030203" pitchFamily="34" charset="0"/>
                <a:cs typeface="Poppins" pitchFamily="2" charset="77"/>
              </a:rPr>
              <a:t>2 El principio de la esperanza</a:t>
            </a:r>
          </a:p>
        </p:txBody>
      </p:sp>
      <p:sp>
        <p:nvSpPr>
          <p:cNvPr id="68" name="TextBox 52">
            <a:extLst>
              <a:ext uri="{FF2B5EF4-FFF2-40B4-BE49-F238E27FC236}">
                <a16:creationId xmlns:a16="http://schemas.microsoft.com/office/drawing/2014/main" xmlns="" id="{C830AAB0-F506-44AE-8094-9BF72F2E72DA}"/>
              </a:ext>
            </a:extLst>
          </p:cNvPr>
          <p:cNvSpPr txBox="1"/>
          <p:nvPr/>
        </p:nvSpPr>
        <p:spPr>
          <a:xfrm>
            <a:off x="6127334" y="2056237"/>
            <a:ext cx="3107579" cy="1569660"/>
          </a:xfrm>
          <a:prstGeom prst="rect">
            <a:avLst/>
          </a:prstGeom>
          <a:noFill/>
        </p:spPr>
        <p:txBody>
          <a:bodyPr wrap="square" rtlCol="0" anchor="t">
            <a:spAutoFit/>
          </a:bodyPr>
          <a:lstStyle/>
          <a:p>
            <a:r>
              <a:rPr lang="en-GB" sz="1600" dirty="0">
                <a:latin typeface="+mj-lt"/>
                <a:ea typeface="Lato Light" panose="020F0502020204030203" pitchFamily="34" charset="0"/>
                <a:cs typeface="Lato Light" panose="020F0502020204030203" pitchFamily="34" charset="0"/>
              </a:rPr>
              <a:t>Si las medidas aplicadas tienen éxito, ahora empiezan a aparecer los primeros signos de relajación. Sin embargo, la reestructuración debe seguir aplicándose de forma coherente.</a:t>
            </a:r>
          </a:p>
        </p:txBody>
      </p:sp>
      <p:sp>
        <p:nvSpPr>
          <p:cNvPr id="69" name="TextBox 53">
            <a:extLst>
              <a:ext uri="{FF2B5EF4-FFF2-40B4-BE49-F238E27FC236}">
                <a16:creationId xmlns:a16="http://schemas.microsoft.com/office/drawing/2014/main" xmlns="" id="{4002A5F3-B137-41F0-83F8-0223E2499480}"/>
              </a:ext>
            </a:extLst>
          </p:cNvPr>
          <p:cNvSpPr txBox="1"/>
          <p:nvPr/>
        </p:nvSpPr>
        <p:spPr>
          <a:xfrm>
            <a:off x="6387286" y="1777829"/>
            <a:ext cx="2317686" cy="400110"/>
          </a:xfrm>
          <a:prstGeom prst="rect">
            <a:avLst/>
          </a:prstGeom>
          <a:noFill/>
        </p:spPr>
        <p:txBody>
          <a:bodyPr wrap="none" rtlCol="0" anchor="t">
            <a:spAutoFit/>
          </a:bodyPr>
          <a:lstStyle/>
          <a:p>
            <a:r>
              <a:rPr lang="en-GB" sz="2000" b="1" dirty="0">
                <a:solidFill>
                  <a:schemeClr val="accent4"/>
                </a:solidFill>
                <a:latin typeface="+mj-lt"/>
                <a:ea typeface="Lato Light" panose="020F0502020204030203" pitchFamily="34" charset="0"/>
                <a:cs typeface="Poppins" pitchFamily="2" charset="77"/>
              </a:rPr>
              <a:t>4. Signos de relajación</a:t>
            </a:r>
          </a:p>
        </p:txBody>
      </p:sp>
      <p:sp>
        <p:nvSpPr>
          <p:cNvPr id="70" name="TextBox 55">
            <a:extLst>
              <a:ext uri="{FF2B5EF4-FFF2-40B4-BE49-F238E27FC236}">
                <a16:creationId xmlns:a16="http://schemas.microsoft.com/office/drawing/2014/main" xmlns="" id="{F3DF9B81-F896-4092-9719-93DF345475D4}"/>
              </a:ext>
            </a:extLst>
          </p:cNvPr>
          <p:cNvSpPr txBox="1"/>
          <p:nvPr/>
        </p:nvSpPr>
        <p:spPr>
          <a:xfrm>
            <a:off x="7142883" y="5589621"/>
            <a:ext cx="4842288" cy="830997"/>
          </a:xfrm>
          <a:prstGeom prst="rect">
            <a:avLst/>
          </a:prstGeom>
          <a:noFill/>
        </p:spPr>
        <p:txBody>
          <a:bodyPr wrap="square" rtlCol="0" anchor="t">
            <a:spAutoFit/>
          </a:bodyPr>
          <a:lstStyle/>
          <a:p>
            <a:r>
              <a:rPr lang="en-GB" sz="1600" dirty="0">
                <a:latin typeface="+mj-lt"/>
                <a:ea typeface="Lato Light" panose="020F0502020204030203" pitchFamily="34" charset="0"/>
                <a:cs typeface="Lato Light" panose="020F0502020204030203" pitchFamily="34" charset="0"/>
              </a:rPr>
              <a:t>Ya no se puede negar la crisis. Se están aplicando medidas bajo una gran presión de tiempo. Esta es la fase más crítica.</a:t>
            </a:r>
          </a:p>
        </p:txBody>
      </p:sp>
      <p:sp>
        <p:nvSpPr>
          <p:cNvPr id="71" name="TextBox 56">
            <a:extLst>
              <a:ext uri="{FF2B5EF4-FFF2-40B4-BE49-F238E27FC236}">
                <a16:creationId xmlns:a16="http://schemas.microsoft.com/office/drawing/2014/main" xmlns="" id="{539E5806-05BF-491C-BA0B-524CF021E7D6}"/>
              </a:ext>
            </a:extLst>
          </p:cNvPr>
          <p:cNvSpPr txBox="1"/>
          <p:nvPr/>
        </p:nvSpPr>
        <p:spPr>
          <a:xfrm>
            <a:off x="7863759" y="5288304"/>
            <a:ext cx="1962397" cy="400110"/>
          </a:xfrm>
          <a:prstGeom prst="rect">
            <a:avLst/>
          </a:prstGeom>
          <a:noFill/>
        </p:spPr>
        <p:txBody>
          <a:bodyPr wrap="none" rtlCol="0" anchor="t">
            <a:spAutoFit/>
          </a:bodyPr>
          <a:lstStyle/>
          <a:p>
            <a:r>
              <a:rPr lang="en-GB" sz="2000" b="1" dirty="0">
                <a:solidFill>
                  <a:schemeClr val="accent3"/>
                </a:solidFill>
                <a:latin typeface="+mj-lt"/>
                <a:ea typeface="Lato Light" panose="020F0502020204030203" pitchFamily="34" charset="0"/>
                <a:cs typeface="Poppins" pitchFamily="2" charset="77"/>
              </a:rPr>
              <a:t>3. El Despertar</a:t>
            </a:r>
          </a:p>
        </p:txBody>
      </p:sp>
      <p:sp>
        <p:nvSpPr>
          <p:cNvPr id="72" name="TextBox 58">
            <a:extLst>
              <a:ext uri="{FF2B5EF4-FFF2-40B4-BE49-F238E27FC236}">
                <a16:creationId xmlns:a16="http://schemas.microsoft.com/office/drawing/2014/main" xmlns="" id="{610355AA-909C-422D-A943-DF1F7CA205EE}"/>
              </a:ext>
            </a:extLst>
          </p:cNvPr>
          <p:cNvSpPr txBox="1"/>
          <p:nvPr/>
        </p:nvSpPr>
        <p:spPr>
          <a:xfrm>
            <a:off x="9850189" y="3669778"/>
            <a:ext cx="2338848" cy="1569660"/>
          </a:xfrm>
          <a:prstGeom prst="rect">
            <a:avLst/>
          </a:prstGeom>
          <a:noFill/>
        </p:spPr>
        <p:txBody>
          <a:bodyPr wrap="square" rtlCol="0" anchor="t">
            <a:spAutoFit/>
          </a:bodyPr>
          <a:lstStyle/>
          <a:p>
            <a:r>
              <a:rPr lang="en-GB" sz="1600" dirty="0">
                <a:latin typeface="+mj-lt"/>
                <a:ea typeface="Lato Light" panose="020F0502020204030203" pitchFamily="34" charset="0"/>
                <a:cs typeface="Lato Light" panose="020F0502020204030203" pitchFamily="34" charset="0"/>
              </a:rPr>
              <a:t>Si la crisis se supera con éxito, hay que sacar las conclusiones adecuadas. Si esto tiene éxito, puede conducir a una resiliencia sostenible ante la crisis.</a:t>
            </a:r>
          </a:p>
        </p:txBody>
      </p:sp>
      <p:sp>
        <p:nvSpPr>
          <p:cNvPr id="73" name="TextBox 59">
            <a:extLst>
              <a:ext uri="{FF2B5EF4-FFF2-40B4-BE49-F238E27FC236}">
                <a16:creationId xmlns:a16="http://schemas.microsoft.com/office/drawing/2014/main" xmlns="" id="{4AF87715-6E8C-4277-A3C8-F9DC36BCAA90}"/>
              </a:ext>
            </a:extLst>
          </p:cNvPr>
          <p:cNvSpPr txBox="1"/>
          <p:nvPr/>
        </p:nvSpPr>
        <p:spPr>
          <a:xfrm>
            <a:off x="9831666" y="2977328"/>
            <a:ext cx="2348735" cy="707886"/>
          </a:xfrm>
          <a:prstGeom prst="rect">
            <a:avLst/>
          </a:prstGeom>
          <a:noFill/>
        </p:spPr>
        <p:txBody>
          <a:bodyPr wrap="square" rtlCol="0" anchor="t">
            <a:spAutoFit/>
          </a:bodyPr>
          <a:lstStyle/>
          <a:p>
            <a:r>
              <a:rPr lang="en-GB" sz="2000" b="1" dirty="0">
                <a:solidFill>
                  <a:schemeClr val="accent5"/>
                </a:solidFill>
                <a:latin typeface="+mj-lt"/>
                <a:ea typeface="Lato Light" panose="020F0502020204030203" pitchFamily="34" charset="0"/>
                <a:cs typeface="Poppins" pitchFamily="2" charset="77"/>
              </a:rPr>
              <a:t>5. Aprendizaje + Resiliencia</a:t>
            </a:r>
          </a:p>
        </p:txBody>
      </p:sp>
    </p:spTree>
    <p:extLst>
      <p:ext uri="{BB962C8B-B14F-4D97-AF65-F5344CB8AC3E}">
        <p14:creationId xmlns:p14="http://schemas.microsoft.com/office/powerpoint/2010/main" val="311880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F220A2FE-1322-4F51-820C-563FE4EF2090}"/>
              </a:ext>
            </a:extLst>
          </p:cNvPr>
          <p:cNvSpPr>
            <a:spLocks noGrp="1"/>
          </p:cNvSpPr>
          <p:nvPr>
            <p:ph type="body" sz="quarter" idx="13"/>
          </p:nvPr>
        </p:nvSpPr>
        <p:spPr>
          <a:xfrm>
            <a:off x="1192696" y="688246"/>
            <a:ext cx="8852375" cy="697353"/>
          </a:xfrm>
        </p:spPr>
        <p:txBody>
          <a:bodyPr/>
          <a:lstStyle/>
          <a:p>
            <a:r>
              <a:rPr lang="en-IE" dirty="0"/>
              <a:t>1. Primeros signos de una crisis empresarial</a:t>
            </a:r>
          </a:p>
        </p:txBody>
      </p:sp>
      <p:sp>
        <p:nvSpPr>
          <p:cNvPr id="3" name="Text Placeholder 2">
            <a:extLst>
              <a:ext uri="{FF2B5EF4-FFF2-40B4-BE49-F238E27FC236}">
                <a16:creationId xmlns:a16="http://schemas.microsoft.com/office/drawing/2014/main" xmlns="" id="{0E064AAA-AFF2-482F-BC2F-3FDEE0B12057}"/>
              </a:ext>
            </a:extLst>
          </p:cNvPr>
          <p:cNvSpPr>
            <a:spLocks noGrp="1"/>
          </p:cNvSpPr>
          <p:nvPr>
            <p:ph type="body" sz="quarter" idx="14"/>
          </p:nvPr>
        </p:nvSpPr>
        <p:spPr>
          <a:xfrm>
            <a:off x="434472" y="1882068"/>
            <a:ext cx="11035672" cy="3975101"/>
          </a:xfrm>
        </p:spPr>
        <p:txBody>
          <a:bodyPr/>
          <a:lstStyle/>
          <a:p>
            <a:pPr algn="l"/>
            <a:r>
              <a:rPr lang="en-GB" b="0" i="0" dirty="0">
                <a:solidFill>
                  <a:srgbClr val="164352"/>
                </a:solidFill>
                <a:effectLst/>
                <a:latin typeface="+mj-lt"/>
              </a:rPr>
              <a:t>Una crisis empresarial puede haber existido durante mucho tiempo antes de que la dirección la reconozca o reconozca   . </a:t>
            </a:r>
            <a:r>
              <a:rPr lang="en-GB" dirty="0">
                <a:solidFill>
                  <a:srgbClr val="164352"/>
                </a:solidFill>
                <a:latin typeface="+mj-lt"/>
              </a:rPr>
              <a:t>En muchos casos, </a:t>
            </a:r>
            <a:r>
              <a:rPr lang="en-GB" b="0" i="0" dirty="0">
                <a:solidFill>
                  <a:srgbClr val="164352"/>
                </a:solidFill>
                <a:effectLst/>
                <a:latin typeface="+mj-lt"/>
              </a:rPr>
              <a:t>enfrentarse al problema suele ser una experiencia extremadamente estresante para los que tienen que lidiar con él, que pueden intentar explicar los signos emergentes de la crisis. Algunos de los primeros signos son</a:t>
            </a:r>
          </a:p>
          <a:p>
            <a:pPr marL="342900" indent="-342900" algn="l">
              <a:buFont typeface="Arial" panose="020B0604020202020204" pitchFamily="34" charset="0"/>
              <a:buChar char="•"/>
            </a:pPr>
            <a:r>
              <a:rPr lang="en-GB" b="0" i="0" dirty="0">
                <a:solidFill>
                  <a:srgbClr val="164352"/>
                </a:solidFill>
                <a:effectLst/>
                <a:latin typeface="+mj-lt"/>
              </a:rPr>
              <a:t>Dependencia de la deuda</a:t>
            </a:r>
          </a:p>
          <a:p>
            <a:pPr marL="342900" indent="-342900" algn="l">
              <a:buFont typeface="Arial" panose="020B0604020202020204" pitchFamily="34" charset="0"/>
              <a:buChar char="•"/>
            </a:pPr>
            <a:r>
              <a:rPr lang="en-GB" b="0" i="0" dirty="0">
                <a:solidFill>
                  <a:srgbClr val="164352"/>
                </a:solidFill>
                <a:effectLst/>
                <a:latin typeface="+mj-lt"/>
              </a:rPr>
              <a:t>Caída de las ventas o de las conversiones</a:t>
            </a:r>
          </a:p>
          <a:p>
            <a:pPr marL="342900" indent="-342900" algn="l">
              <a:buFont typeface="Arial" panose="020B0604020202020204" pitchFamily="34" charset="0"/>
              <a:buChar char="•"/>
            </a:pPr>
            <a:r>
              <a:rPr lang="en-GB" b="0" i="0" dirty="0">
                <a:solidFill>
                  <a:srgbClr val="164352"/>
                </a:solidFill>
                <a:effectLst/>
                <a:latin typeface="+mj-lt"/>
              </a:rPr>
              <a:t>Números negativos en el flujo de caja operativo</a:t>
            </a:r>
          </a:p>
          <a:p>
            <a:pPr marL="342900" indent="-342900" algn="l">
              <a:buFont typeface="Arial" panose="020B0604020202020204" pitchFamily="34" charset="0"/>
              <a:buChar char="•"/>
            </a:pPr>
            <a:r>
              <a:rPr lang="en-GB" b="0" i="0" dirty="0">
                <a:solidFill>
                  <a:srgbClr val="164352"/>
                </a:solidFill>
                <a:effectLst/>
                <a:latin typeface="+mj-lt"/>
              </a:rPr>
              <a:t>Ingresos de explotación insuficientes para pagar los gastos de explotación</a:t>
            </a:r>
          </a:p>
          <a:p>
            <a:pPr algn="l"/>
            <a:r>
              <a:rPr lang="en-GB" b="0" i="0" dirty="0">
                <a:solidFill>
                  <a:srgbClr val="164352"/>
                </a:solidFill>
                <a:effectLst/>
                <a:latin typeface="+mj-lt"/>
              </a:rPr>
              <a:t>Ignorar las señales de advertencia y hundir la cabeza en la arena no va a ayudar en absoluto. De hecho, probablemente sea una vía rápida hacia el fracaso. Así que asegúrese de detectar las señales de advertencia cuando se produzcan y de ser capaz de actuar rápidamente para encontrar las soluciones necesarias.</a:t>
            </a:r>
          </a:p>
          <a:p>
            <a:pPr algn="l"/>
            <a:endParaRPr lang="en-GB" b="0" i="0" dirty="0">
              <a:solidFill>
                <a:srgbClr val="164352"/>
              </a:solidFill>
              <a:effectLst/>
              <a:latin typeface="Untitledsansweb"/>
            </a:endParaRPr>
          </a:p>
          <a:p>
            <a:pPr algn="l"/>
            <a:endParaRPr lang="en-GB" b="0" i="0" dirty="0">
              <a:solidFill>
                <a:srgbClr val="164352"/>
              </a:solidFill>
              <a:effectLst/>
              <a:latin typeface="Untitledsansweb"/>
            </a:endParaRPr>
          </a:p>
          <a:p>
            <a:pPr algn="l"/>
            <a:endParaRPr lang="en-GB" dirty="0">
              <a:solidFill>
                <a:srgbClr val="164352"/>
              </a:solidFill>
              <a:latin typeface="Untitledsansweb"/>
            </a:endParaRPr>
          </a:p>
          <a:p>
            <a:pPr algn="l"/>
            <a:endParaRPr lang="en-GB" b="0" i="0" dirty="0">
              <a:solidFill>
                <a:srgbClr val="164352"/>
              </a:solidFill>
              <a:effectLst/>
              <a:latin typeface="Untitledsansweb"/>
            </a:endParaRPr>
          </a:p>
          <a:p>
            <a:endParaRPr lang="en-IE" dirty="0"/>
          </a:p>
        </p:txBody>
      </p:sp>
      <p:pic>
        <p:nvPicPr>
          <p:cNvPr id="5" name="Picture 4" descr="Icon&#10;&#10;Description automatically generated">
            <a:extLst>
              <a:ext uri="{FF2B5EF4-FFF2-40B4-BE49-F238E27FC236}">
                <a16:creationId xmlns:a16="http://schemas.microsoft.com/office/drawing/2014/main" xmlns="" id="{4A287143-1D1C-4B96-9176-588BF2A07DBF}"/>
              </a:ext>
            </a:extLst>
          </p:cNvPr>
          <p:cNvPicPr>
            <a:picLocks noChangeAspect="1"/>
          </p:cNvPicPr>
          <p:nvPr/>
        </p:nvPicPr>
        <p:blipFill>
          <a:blip r:embed="rId2">
            <a:extLst>
              <a:ext uri="{837473B0-CC2E-450A-ABE3-18F120FF3D39}">
                <a1611:picAttrSrcUrl xmlns:a1611="http://schemas.microsoft.com/office/drawing/2016/11/main" xmlns="" r:id="rId3"/>
              </a:ext>
            </a:extLst>
          </a:blip>
          <a:stretch>
            <a:fillRect/>
          </a:stretch>
        </p:blipFill>
        <p:spPr>
          <a:xfrm>
            <a:off x="9219099" y="2677886"/>
            <a:ext cx="2688518" cy="2688518"/>
          </a:xfrm>
          <a:prstGeom prst="rect">
            <a:avLst/>
          </a:prstGeom>
        </p:spPr>
      </p:pic>
    </p:spTree>
    <p:extLst>
      <p:ext uri="{BB962C8B-B14F-4D97-AF65-F5344CB8AC3E}">
        <p14:creationId xmlns:p14="http://schemas.microsoft.com/office/powerpoint/2010/main" val="18195900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AYxclhYOSNm9yXxD6IJY5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YxclhYOSNm9yXxD6IJY5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AYxclhYOSNm9yXxD6IJY5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AYxclhYOSNm9yXxD6IJY5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TotalTime>
  <Words>4146</Words>
  <Application>Microsoft Office PowerPoint</Application>
  <PresentationFormat>Custom</PresentationFormat>
  <Paragraphs>550</Paragraphs>
  <Slides>40</Slides>
  <Notes>28</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 mustajbasic</dc:creator>
  <cp:lastModifiedBy>Carol Daniels</cp:lastModifiedBy>
  <cp:revision>49</cp:revision>
  <cp:lastPrinted>2021-03-04T08:11:23Z</cp:lastPrinted>
  <dcterms:created xsi:type="dcterms:W3CDTF">2020-11-19T10:19:39Z</dcterms:created>
  <dcterms:modified xsi:type="dcterms:W3CDTF">2022-04-21T14:49:56Z</dcterms:modified>
</cp:coreProperties>
</file>