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wdp" ContentType="image/vnd.ms-photo"/>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notesSlides/notesSlide4.xml" ContentType="application/vnd.openxmlformats-officedocument.presentationml.notesSlide+xml"/>
  <Override PartName="/ppt/tags/tag2.xml" ContentType="application/vnd.openxmlformats-officedocument.presentationml.tags+xml"/>
  <Override PartName="/ppt/notesSlides/notesSlide5.xml" ContentType="application/vnd.openxmlformats-officedocument.presentationml.notesSlide+xml"/>
  <Override PartName="/ppt/tags/tag3.xml" ContentType="application/vnd.openxmlformats-officedocument.presentationml.tags+xml"/>
  <Override PartName="/ppt/notesSlides/notesSlide6.xml" ContentType="application/vnd.openxmlformats-officedocument.presentationml.notesSlide+xml"/>
  <Override PartName="/ppt/tags/tag4.xml" ContentType="application/vnd.openxmlformats-officedocument.presentationml.tags+xml"/>
  <Override PartName="/ppt/notesSlides/notesSlide7.xml" ContentType="application/vnd.openxmlformats-officedocument.presentationml.notesSlide+xml"/>
  <Override PartName="/ppt/notesSlides/notesSlide8.xml" ContentType="application/vnd.openxmlformats-officedocument.presentationml.notesSlide+xml"/>
  <Override PartName="/ppt/tags/tag5.xml" ContentType="application/vnd.openxmlformats-officedocument.presentationml.tags+xml"/>
  <Override PartName="/ppt/notesSlides/notesSlide9.xml" ContentType="application/vnd.openxmlformats-officedocument.presentationml.notesSlide+xml"/>
  <Override PartName="/ppt/tags/tag6.xml" ContentType="application/vnd.openxmlformats-officedocument.presentationml.tags+xml"/>
  <Override PartName="/ppt/notesSlides/notesSlide10.xml" ContentType="application/vnd.openxmlformats-officedocument.presentationml.notesSlide+xml"/>
  <Override PartName="/ppt/tags/tag7.xml" ContentType="application/vnd.openxmlformats-officedocument.presentationml.tags+xml"/>
  <Override PartName="/ppt/notesSlides/notesSlide11.xml" ContentType="application/vnd.openxmlformats-officedocument.presentationml.notesSlide+xml"/>
  <Override PartName="/ppt/tags/tag8.xml" ContentType="application/vnd.openxmlformats-officedocument.presentationml.tags+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tags/tag9.xml" ContentType="application/vnd.openxmlformats-officedocument.presentationml.tags+xml"/>
  <Override PartName="/ppt/tags/tag10.xml" ContentType="application/vnd.openxmlformats-officedocument.presentationml.tags+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rts/chart1.xml" ContentType="application/vnd.openxmlformats-officedocument.drawingml.chart+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tags/tag15.xml" ContentType="application/vnd.openxmlformats-officedocument.presentationml.tags+xml"/>
  <Override PartName="/ppt/notesSlides/notesSlide29.xml" ContentType="application/vnd.openxmlformats-officedocument.presentationml.notesSlide+xml"/>
  <Override PartName="/ppt/tags/tag16.xml" ContentType="application/vnd.openxmlformats-officedocument.presentationml.tags+xml"/>
  <Override PartName="/ppt/notesSlides/notesSlide30.xml" ContentType="application/vnd.openxmlformats-officedocument.presentationml.notesSlide+xml"/>
  <Override PartName="/ppt/tags/tag17.xml" ContentType="application/vnd.openxmlformats-officedocument.presentationml.tags+xml"/>
  <Override PartName="/ppt/notesSlides/notesSlide31.xml" ContentType="application/vnd.openxmlformats-officedocument.presentationml.notesSlide+xml"/>
  <Override PartName="/ppt/tags/tag18.xml" ContentType="application/vnd.openxmlformats-officedocument.presentationml.tags+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tags/tag19.xml" ContentType="application/vnd.openxmlformats-officedocument.presentationml.tags+xml"/>
  <Override PartName="/ppt/notesSlides/notesSlide34.xml" ContentType="application/vnd.openxmlformats-officedocument.presentationml.notesSlide+xml"/>
  <Override PartName="/ppt/tags/tag20.xml" ContentType="application/vnd.openxmlformats-officedocument.presentationml.tags+xml"/>
  <Override PartName="/ppt/notesSlides/notesSlide35.xml" ContentType="application/vnd.openxmlformats-officedocument.presentationml.notesSlide+xml"/>
  <Override PartName="/ppt/tags/tag21.xml" ContentType="application/vnd.openxmlformats-officedocument.presentationml.tags+xml"/>
  <Override PartName="/ppt/notesSlides/notesSlide36.xml" ContentType="application/vnd.openxmlformats-officedocument.presentationml.notesSlide+xml"/>
  <Override PartName="/ppt/tags/tag22.xml" ContentType="application/vnd.openxmlformats-officedocument.presentationml.tags+xml"/>
  <Override PartName="/ppt/notesSlides/notesSlide37.xml" ContentType="application/vnd.openxmlformats-officedocument.presentationml.notesSlide+xml"/>
  <Override PartName="/ppt/notesSlides/notesSlide3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charts/colors1.xml" ContentType="application/vnd.ms-office.chartcolorstyle+xml"/>
  <Override PartName="/ppt/charts/style1.xml" ContentType="application/vnd.ms-office.chart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4718" r:id="rId2"/>
    <p:sldId id="4719" r:id="rId3"/>
    <p:sldId id="318" r:id="rId4"/>
    <p:sldId id="319" r:id="rId5"/>
    <p:sldId id="320" r:id="rId6"/>
    <p:sldId id="321" r:id="rId7"/>
    <p:sldId id="322" r:id="rId8"/>
    <p:sldId id="4685" r:id="rId9"/>
    <p:sldId id="324" r:id="rId10"/>
    <p:sldId id="325" r:id="rId11"/>
    <p:sldId id="330" r:id="rId12"/>
    <p:sldId id="336" r:id="rId13"/>
    <p:sldId id="345" r:id="rId14"/>
    <p:sldId id="347" r:id="rId15"/>
    <p:sldId id="348" r:id="rId16"/>
    <p:sldId id="349" r:id="rId17"/>
    <p:sldId id="350" r:id="rId18"/>
    <p:sldId id="351" r:id="rId19"/>
    <p:sldId id="352" r:id="rId20"/>
    <p:sldId id="353" r:id="rId21"/>
    <p:sldId id="354" r:id="rId22"/>
    <p:sldId id="4686" r:id="rId23"/>
    <p:sldId id="4427" r:id="rId24"/>
    <p:sldId id="355" r:id="rId25"/>
    <p:sldId id="356" r:id="rId26"/>
    <p:sldId id="357" r:id="rId27"/>
    <p:sldId id="364" r:id="rId28"/>
    <p:sldId id="4691" r:id="rId29"/>
    <p:sldId id="381" r:id="rId30"/>
    <p:sldId id="382" r:id="rId31"/>
    <p:sldId id="383" r:id="rId32"/>
    <p:sldId id="384" r:id="rId33"/>
    <p:sldId id="385" r:id="rId34"/>
    <p:sldId id="387" r:id="rId35"/>
    <p:sldId id="388" r:id="rId36"/>
    <p:sldId id="389" r:id="rId37"/>
    <p:sldId id="390" r:id="rId38"/>
    <p:sldId id="309" r:id="rId39"/>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pos="3454" userDrawn="1">
          <p15:clr>
            <a:srgbClr val="A4A3A4"/>
          </p15:clr>
        </p15:guide>
        <p15:guide id="2" pos="4770" userDrawn="1">
          <p15:clr>
            <a:srgbClr val="A4A3A4"/>
          </p15:clr>
        </p15:guide>
        <p15:guide id="3" orient="horz"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45473"/>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621" autoAdjust="0"/>
    <p:restoredTop sz="94660"/>
  </p:normalViewPr>
  <p:slideViewPr>
    <p:cSldViewPr snapToGrid="0">
      <p:cViewPr>
        <p:scale>
          <a:sx n="71" d="100"/>
          <a:sy n="71" d="100"/>
        </p:scale>
        <p:origin x="-552" y="420"/>
      </p:cViewPr>
      <p:guideLst>
        <p:guide orient="horz" pos="2160"/>
        <p:guide pos="3454"/>
        <p:guide pos="477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2.3971531741258981E-3"/>
          <c:y val="1.7116031131932458E-2"/>
          <c:w val="0.828244144965956"/>
          <c:h val="0.96121718115335553"/>
        </c:manualLayout>
      </c:layout>
      <c:bubbleChart>
        <c:varyColors val="0"/>
        <c:ser>
          <c:idx val="0"/>
          <c:order val="0"/>
          <c:spPr>
            <a:solidFill>
              <a:schemeClr val="accent2"/>
            </a:solidFill>
            <a:ln>
              <a:noFill/>
            </a:ln>
            <a:effectLst/>
          </c:spPr>
          <c:invertIfNegative val="0"/>
          <c:xVal>
            <c:numRef>
              <c:f>Tabelle1!$A$1:$A$7</c:f>
              <c:numCache>
                <c:formatCode>General</c:formatCode>
                <c:ptCount val="7"/>
                <c:pt idx="1">
                  <c:v>10</c:v>
                </c:pt>
                <c:pt idx="2">
                  <c:v>40</c:v>
                </c:pt>
                <c:pt idx="3">
                  <c:v>30</c:v>
                </c:pt>
                <c:pt idx="4">
                  <c:v>55</c:v>
                </c:pt>
                <c:pt idx="5">
                  <c:v>50</c:v>
                </c:pt>
                <c:pt idx="6">
                  <c:v>70</c:v>
                </c:pt>
              </c:numCache>
            </c:numRef>
          </c:xVal>
          <c:yVal>
            <c:numRef>
              <c:f>Tabelle1!$B$1:$B$7</c:f>
              <c:numCache>
                <c:formatCode>General</c:formatCode>
                <c:ptCount val="7"/>
                <c:pt idx="0">
                  <c:v>0</c:v>
                </c:pt>
                <c:pt idx="1">
                  <c:v>15</c:v>
                </c:pt>
                <c:pt idx="2">
                  <c:v>45</c:v>
                </c:pt>
                <c:pt idx="3">
                  <c:v>20</c:v>
                </c:pt>
              </c:numCache>
            </c:numRef>
          </c:yVal>
          <c:bubbleSize>
            <c:numRef>
              <c:f>Tabelle1!$C$1:$C$7</c:f>
              <c:numCache>
                <c:formatCode>General</c:formatCode>
                <c:ptCount val="7"/>
                <c:pt idx="0">
                  <c:v>0</c:v>
                </c:pt>
                <c:pt idx="1">
                  <c:v>0.5</c:v>
                </c:pt>
                <c:pt idx="2">
                  <c:v>4</c:v>
                </c:pt>
                <c:pt idx="3">
                  <c:v>1</c:v>
                </c:pt>
              </c:numCache>
            </c:numRef>
          </c:bubbleSize>
          <c:bubble3D val="0"/>
          <c:extLst xmlns:c16r2="http://schemas.microsoft.com/office/drawing/2015/06/chart">
            <c:ext xmlns:c16="http://schemas.microsoft.com/office/drawing/2014/chart" uri="{C3380CC4-5D6E-409C-BE32-E72D297353CC}">
              <c16:uniqueId val="{00000000-D670-44B2-9012-2BE1A9A975C1}"/>
            </c:ext>
          </c:extLst>
        </c:ser>
        <c:ser>
          <c:idx val="1"/>
          <c:order val="1"/>
          <c:spPr>
            <a:solidFill>
              <a:schemeClr val="accent4"/>
            </a:solidFill>
            <a:ln>
              <a:noFill/>
            </a:ln>
            <a:effectLst/>
          </c:spPr>
          <c:invertIfNegative val="0"/>
          <c:xVal>
            <c:numRef>
              <c:f>Tabelle1!$A$1:$A$7</c:f>
              <c:numCache>
                <c:formatCode>General</c:formatCode>
                <c:ptCount val="7"/>
                <c:pt idx="1">
                  <c:v>10</c:v>
                </c:pt>
                <c:pt idx="2">
                  <c:v>40</c:v>
                </c:pt>
                <c:pt idx="3">
                  <c:v>30</c:v>
                </c:pt>
                <c:pt idx="4">
                  <c:v>55</c:v>
                </c:pt>
                <c:pt idx="5">
                  <c:v>50</c:v>
                </c:pt>
                <c:pt idx="6">
                  <c:v>70</c:v>
                </c:pt>
              </c:numCache>
            </c:numRef>
          </c:xVal>
          <c:yVal>
            <c:numRef>
              <c:f>Tabelle1!$D$1:$D$7</c:f>
              <c:numCache>
                <c:formatCode>General</c:formatCode>
                <c:ptCount val="7"/>
                <c:pt idx="0">
                  <c:v>0</c:v>
                </c:pt>
                <c:pt idx="4">
                  <c:v>65</c:v>
                </c:pt>
                <c:pt idx="5">
                  <c:v>30</c:v>
                </c:pt>
                <c:pt idx="6">
                  <c:v>80</c:v>
                </c:pt>
              </c:numCache>
            </c:numRef>
          </c:yVal>
          <c:bubbleSize>
            <c:numRef>
              <c:f>Tabelle1!$E$1:$E$7</c:f>
              <c:numCache>
                <c:formatCode>General</c:formatCode>
                <c:ptCount val="7"/>
                <c:pt idx="0">
                  <c:v>0</c:v>
                </c:pt>
                <c:pt idx="4">
                  <c:v>1.5</c:v>
                </c:pt>
                <c:pt idx="5">
                  <c:v>2.5</c:v>
                </c:pt>
                <c:pt idx="6">
                  <c:v>5</c:v>
                </c:pt>
              </c:numCache>
            </c:numRef>
          </c:bubbleSize>
          <c:bubble3D val="0"/>
          <c:extLst xmlns:c16r2="http://schemas.microsoft.com/office/drawing/2015/06/chart">
            <c:ext xmlns:c16="http://schemas.microsoft.com/office/drawing/2014/chart" uri="{C3380CC4-5D6E-409C-BE32-E72D297353CC}">
              <c16:uniqueId val="{00000001-D670-44B2-9012-2BE1A9A975C1}"/>
            </c:ext>
          </c:extLst>
        </c:ser>
        <c:dLbls>
          <c:showLegendKey val="0"/>
          <c:showVal val="0"/>
          <c:showCatName val="0"/>
          <c:showSerName val="0"/>
          <c:showPercent val="0"/>
          <c:showBubbleSize val="0"/>
        </c:dLbls>
        <c:bubbleScale val="100"/>
        <c:showNegBubbles val="0"/>
        <c:axId val="185125120"/>
        <c:axId val="185139200"/>
      </c:bubbleChart>
      <c:valAx>
        <c:axId val="185125120"/>
        <c:scaling>
          <c:orientation val="minMax"/>
          <c:max val="100"/>
          <c:min val="0"/>
        </c:scaling>
        <c:delete val="1"/>
        <c:axPos val="b"/>
        <c:numFmt formatCode="General" sourceLinked="1"/>
        <c:majorTickMark val="none"/>
        <c:minorTickMark val="none"/>
        <c:tickLblPos val="none"/>
        <c:crossAx val="185139200"/>
        <c:crosses val="autoZero"/>
        <c:crossBetween val="midCat"/>
        <c:majorUnit val="20"/>
      </c:valAx>
      <c:valAx>
        <c:axId val="185139200"/>
        <c:scaling>
          <c:orientation val="minMax"/>
          <c:max val="100"/>
          <c:min val="0"/>
        </c:scaling>
        <c:delete val="1"/>
        <c:axPos val="l"/>
        <c:numFmt formatCode="General" sourceLinked="1"/>
        <c:majorTickMark val="out"/>
        <c:minorTickMark val="none"/>
        <c:tickLblPos val="none"/>
        <c:crossAx val="185125120"/>
        <c:crosses val="autoZero"/>
        <c:crossBetween val="midCat"/>
        <c:majorUnit val="20"/>
      </c:valAx>
      <c:spPr>
        <a:noFill/>
        <a:ln w="25400">
          <a:noFill/>
        </a:ln>
        <a:effectLst/>
      </c:spPr>
    </c:plotArea>
    <c:plotVisOnly val="1"/>
    <c:dispBlanksAs val="gap"/>
    <c:showDLblsOverMax val="0"/>
  </c:chart>
  <c:spPr>
    <a:noFill/>
    <a:ln w="6350" cap="flat" cmpd="sng" algn="ctr">
      <a:noFill/>
      <a:prstDash val="solid"/>
      <a:miter lim="800000"/>
    </a:ln>
    <a:effectLst/>
  </c:spPr>
  <c:txPr>
    <a:bodyPr/>
    <a:lstStyle/>
    <a:p>
      <a:pPr>
        <a:defRPr sz="1800" b="0">
          <a:solidFill>
            <a:schemeClr val="tx1"/>
          </a:solidFill>
        </a:defRPr>
      </a:pPr>
      <a:endParaRPr lang="en-US"/>
    </a:p>
  </c:txPr>
  <c:externalData r:id="rId1">
    <c:autoUpdate val="0"/>
  </c:externalData>
</c:chartSpace>
</file>

<file path=ppt/charts/colors1.xml><?xml version="1.0" encoding="utf-8"?>
<cs:colorStyle xmlns:cs="http://schemas.microsoft.com/office/drawing/2012/chartStyle" xmlns:a="http://schemas.openxmlformats.org/drawingml/2006/main" meth="cycle" id="12">
  <a:schemeClr val="accent2"/>
  <a:schemeClr val="accent4"/>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102">
  <cs:axisTitle>
    <cs:lnRef idx="0"/>
    <cs:fillRef idx="0"/>
    <cs:effectRef idx="0"/>
    <cs:fontRef idx="minor">
      <a:schemeClr val="tx1"/>
    </cs:fontRef>
    <cs:defRPr sz="1000" b="1" kern="1200"/>
  </cs:axisTitle>
  <cs:categoryAxis>
    <cs:lnRef idx="1">
      <a:schemeClr val="tx1">
        <a:tint val="75000"/>
      </a:schemeClr>
    </cs:lnRef>
    <cs:fillRef idx="0"/>
    <cs:effectRef idx="0"/>
    <cs:fontRef idx="minor">
      <a:schemeClr val="tx1"/>
    </cs:fontRef>
    <cs:spPr>
      <a:ln>
        <a:round/>
      </a:ln>
    </cs:spPr>
    <cs:defRPr sz="1000" kern="1200"/>
  </cs:categoryAxis>
  <cs:chartArea mods="allowNoFillOverride allowNoLineOverride">
    <cs:lnRef idx="1">
      <a:schemeClr val="tx1">
        <a:tint val="75000"/>
      </a:schemeClr>
    </cs:lnRef>
    <cs:fillRef idx="1">
      <a:schemeClr val="bg1"/>
    </cs:fillRef>
    <cs:effectRef idx="0"/>
    <cs:fontRef idx="minor">
      <a:schemeClr val="tx1"/>
    </cs:fontRef>
    <cs:spPr>
      <a:ln>
        <a:round/>
      </a:ln>
    </cs:spPr>
    <cs:defRPr sz="1000" kern="1200"/>
  </cs:chartArea>
  <cs:dataLabel>
    <cs:lnRef idx="0"/>
    <cs:fillRef idx="0"/>
    <cs:effectRef idx="0"/>
    <cs:fontRef idx="minor">
      <a:schemeClr val="tx1"/>
    </cs:fontRef>
    <cs:defRPr sz="1000" kern="1200"/>
  </cs:dataLabel>
  <cs:dataLabelCallout>
    <cs:lnRef idx="0"/>
    <cs:fillRef idx="0"/>
    <cs:effectRef idx="0"/>
    <cs:fontRef idx="minor">
      <a:schemeClr val="dk1"/>
    </cs:fontRef>
    <cs:spPr>
      <a:solidFill>
        <a:schemeClr val="lt1"/>
      </a:solidFill>
      <a:ln>
        <a:solidFill>
          <a:schemeClr val="dk1">
            <a:lumMod val="65000"/>
            <a:lumOff val="35000"/>
          </a:schemeClr>
        </a:solidFill>
      </a:ln>
    </cs:spPr>
    <cs:defRPr sz="1000" kern="1200"/>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1">
      <cs:styleClr val="auto"/>
    </cs:lnRef>
    <cs:lineWidthScale>3</cs:lineWidthScale>
    <cs:fillRef idx="0"/>
    <cs:effectRef idx="0"/>
    <cs:fontRef idx="minor">
      <a:schemeClr val="tx1"/>
    </cs:fontRef>
    <cs:spPr>
      <a:ln cap="rnd">
        <a:round/>
      </a:ln>
    </cs:spPr>
  </cs:dataPointLine>
  <cs:dataPointMarker>
    <cs:lnRef idx="1">
      <cs:styleClr val="auto"/>
    </cs:lnRef>
    <cs:fillRef idx="1">
      <cs:styleClr val="auto"/>
    </cs:fillRef>
    <cs:effectRef idx="0"/>
    <cs:fontRef idx="minor">
      <a:schemeClr val="tx1"/>
    </cs:fontRef>
    <cs:spPr>
      <a:ln>
        <a:round/>
      </a:ln>
    </cs:spPr>
  </cs:dataPointMarker>
  <cs:dataPointMarkerLayout/>
  <cs:dataPointWireframe>
    <cs:lnRef idx="1">
      <cs:styleClr val="auto"/>
    </cs:lnRef>
    <cs:fillRef idx="0"/>
    <cs:effectRef idx="0"/>
    <cs:fontRef idx="minor">
      <a:schemeClr val="tx1"/>
    </cs:fontRef>
    <cs:spPr>
      <a:ln>
        <a:round/>
      </a:ln>
    </cs:spPr>
  </cs:dataPointWireframe>
  <cs:dataTable>
    <cs:lnRef idx="1">
      <a:schemeClr val="tx1">
        <a:tint val="75000"/>
      </a:schemeClr>
    </cs:lnRef>
    <cs:fillRef idx="0"/>
    <cs:effectRef idx="0"/>
    <cs:fontRef idx="minor">
      <a:schemeClr val="tx1"/>
    </cs:fontRef>
    <cs:spPr>
      <a:ln>
        <a:round/>
      </a:ln>
    </cs:spPr>
    <cs:defRPr sz="1000" kern="1200"/>
  </cs:dataTable>
  <cs:downBar>
    <cs:lnRef idx="1">
      <a:schemeClr val="tx1"/>
    </cs:lnRef>
    <cs:fillRef idx="1">
      <a:schemeClr val="dk1">
        <a:tint val="95000"/>
      </a:schemeClr>
    </cs:fillRef>
    <cs:effectRef idx="0"/>
    <cs:fontRef idx="minor">
      <a:schemeClr val="tx1"/>
    </cs:fontRef>
    <cs:spPr>
      <a:ln>
        <a:round/>
      </a:ln>
    </cs:spPr>
  </cs:downBar>
  <cs:dropLine>
    <cs:lnRef idx="1">
      <a:schemeClr val="tx1"/>
    </cs:lnRef>
    <cs:fillRef idx="0"/>
    <cs:effectRef idx="0"/>
    <cs:fontRef idx="minor">
      <a:schemeClr val="tx1"/>
    </cs:fontRef>
    <cs:spPr>
      <a:ln>
        <a:round/>
      </a:ln>
    </cs:spPr>
  </cs:dropLine>
  <cs:errorBar>
    <cs:lnRef idx="1">
      <a:schemeClr val="tx1"/>
    </cs:lnRef>
    <cs:fillRef idx="1">
      <a:schemeClr val="tx1"/>
    </cs:fillRef>
    <cs:effectRef idx="0"/>
    <cs:fontRef idx="minor">
      <a:schemeClr val="tx1"/>
    </cs:fontRef>
    <cs:spPr>
      <a:ln>
        <a:round/>
      </a:ln>
    </cs:spPr>
  </cs:errorBar>
  <cs:floor>
    <cs:lnRef idx="1">
      <a:schemeClr val="tx1">
        <a:tint val="75000"/>
      </a:schemeClr>
    </cs:lnRef>
    <cs:fillRef idx="0"/>
    <cs:effectRef idx="0"/>
    <cs:fontRef idx="minor">
      <a:schemeClr val="tx1"/>
    </cs:fontRef>
    <cs:spPr>
      <a:ln>
        <a:round/>
      </a:ln>
    </cs:spPr>
  </cs:floor>
  <cs:gridlineMajor>
    <cs:lnRef idx="1">
      <a:schemeClr val="tx1">
        <a:tint val="75000"/>
      </a:schemeClr>
    </cs:lnRef>
    <cs:fillRef idx="0"/>
    <cs:effectRef idx="0"/>
    <cs:fontRef idx="minor">
      <a:schemeClr val="tx1"/>
    </cs:fontRef>
    <cs:spPr>
      <a:ln>
        <a:round/>
      </a:ln>
    </cs:spPr>
  </cs:gridlineMajor>
  <cs:gridlineMinor>
    <cs:lnRef idx="1">
      <a:schemeClr val="tx1">
        <a:tint val="50000"/>
      </a:schemeClr>
    </cs:lnRef>
    <cs:fillRef idx="0"/>
    <cs:effectRef idx="0"/>
    <cs:fontRef idx="minor">
      <a:schemeClr val="tx1"/>
    </cs:fontRef>
    <cs:spPr>
      <a:ln>
        <a:round/>
      </a:ln>
    </cs:spPr>
  </cs:gridlineMinor>
  <cs:hiLoLine>
    <cs:lnRef idx="1">
      <a:schemeClr val="tx1"/>
    </cs:lnRef>
    <cs:fillRef idx="0"/>
    <cs:effectRef idx="0"/>
    <cs:fontRef idx="minor">
      <a:schemeClr val="tx1"/>
    </cs:fontRef>
    <cs:spPr>
      <a:ln>
        <a:round/>
      </a:ln>
    </cs:spPr>
  </cs:hiLoLine>
  <cs:leaderLine>
    <cs:lnRef idx="1">
      <a:schemeClr val="tx1"/>
    </cs:lnRef>
    <cs:fillRef idx="0"/>
    <cs:effectRef idx="0"/>
    <cs:fontRef idx="minor">
      <a:schemeClr val="tx1"/>
    </cs:fontRef>
    <cs:spPr>
      <a:ln>
        <a:round/>
      </a:ln>
    </cs:spPr>
  </cs:leaderLine>
  <cs:legend>
    <cs:lnRef idx="0"/>
    <cs:fillRef idx="0"/>
    <cs:effectRef idx="0"/>
    <cs:fontRef idx="minor">
      <a:schemeClr val="tx1"/>
    </cs:fontRef>
    <cs:defRPr sz="1000" kern="1200"/>
  </cs:legend>
  <cs:plotArea mods="allowNoFillOverride allowNoLineOverride">
    <cs:lnRef idx="0"/>
    <cs:fillRef idx="1">
      <a:schemeClr val="bg1"/>
    </cs:fillRef>
    <cs:effectRef idx="0"/>
    <cs:fontRef idx="minor">
      <a:schemeClr val="tx1"/>
    </cs:fontRef>
  </cs:plotArea>
  <cs:plotArea3D>
    <cs:lnRef idx="0"/>
    <cs:fillRef idx="0"/>
    <cs:effectRef idx="0"/>
    <cs:fontRef idx="minor">
      <a:schemeClr val="tx1"/>
    </cs:fontRef>
  </cs:plotArea3D>
  <cs:seriesAxis>
    <cs:lnRef idx="1">
      <a:schemeClr val="tx1">
        <a:tint val="75000"/>
      </a:schemeClr>
    </cs:lnRef>
    <cs:fillRef idx="0"/>
    <cs:effectRef idx="0"/>
    <cs:fontRef idx="minor">
      <a:schemeClr val="tx1"/>
    </cs:fontRef>
    <cs:spPr>
      <a:ln>
        <a:round/>
      </a:ln>
    </cs:spPr>
    <cs:defRPr sz="1000" kern="1200"/>
  </cs:seriesAxis>
  <cs:seriesLine>
    <cs:lnRef idx="1">
      <a:schemeClr val="tx1"/>
    </cs:lnRef>
    <cs:fillRef idx="0"/>
    <cs:effectRef idx="0"/>
    <cs:fontRef idx="minor">
      <a:schemeClr val="tx1"/>
    </cs:fontRef>
    <cs:spPr>
      <a:ln>
        <a:round/>
      </a:ln>
    </cs:spPr>
  </cs:seriesLine>
  <cs:title>
    <cs:lnRef idx="0"/>
    <cs:fillRef idx="0"/>
    <cs:effectRef idx="0"/>
    <cs:fontRef idx="minor">
      <a:schemeClr val="tx1"/>
    </cs:fontRef>
    <cs:defRPr sz="1800" b="1" kern="1200"/>
  </cs:title>
  <cs:trendline>
    <cs:lnRef idx="1">
      <a:schemeClr val="tx1"/>
    </cs:lnRef>
    <cs:fillRef idx="0"/>
    <cs:effectRef idx="0"/>
    <cs:fontRef idx="minor">
      <a:schemeClr val="tx1"/>
    </cs:fontRef>
    <cs:spPr>
      <a:ln cap="rnd">
        <a:round/>
      </a:ln>
    </cs:spPr>
  </cs:trendline>
  <cs:trendlineLabel>
    <cs:lnRef idx="0"/>
    <cs:fillRef idx="0"/>
    <cs:effectRef idx="0"/>
    <cs:fontRef idx="minor">
      <a:schemeClr val="tx1"/>
    </cs:fontRef>
    <cs:defRPr sz="1000" kern="1200"/>
  </cs:trendlineLabel>
  <cs:upBar>
    <cs:lnRef idx="1">
      <a:schemeClr val="tx1"/>
    </cs:lnRef>
    <cs:fillRef idx="1">
      <a:schemeClr val="dk1">
        <a:tint val="5000"/>
      </a:schemeClr>
    </cs:fillRef>
    <cs:effectRef idx="0"/>
    <cs:fontRef idx="minor">
      <a:schemeClr val="tx1"/>
    </cs:fontRef>
    <cs:spPr>
      <a:ln>
        <a:round/>
      </a:ln>
    </cs:spPr>
  </cs:upBar>
  <cs:valueAxis>
    <cs:lnRef idx="1">
      <a:schemeClr val="tx1">
        <a:tint val="75000"/>
      </a:schemeClr>
    </cs:lnRef>
    <cs:fillRef idx="0"/>
    <cs:effectRef idx="0"/>
    <cs:fontRef idx="minor">
      <a:schemeClr val="tx1"/>
    </cs:fontRef>
    <cs:spPr>
      <a:ln>
        <a:round/>
      </a:ln>
    </cs:spPr>
    <cs:defRPr sz="1000" kern="1200"/>
  </cs:valueAxis>
  <cs:wall>
    <cs:lnRef idx="0"/>
    <cs:fillRef idx="0"/>
    <cs:effectRef idx="0"/>
    <cs:fontRef idx="minor">
      <a:schemeClr val="tx1"/>
    </cs:fontRef>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0.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956398-F1FA-41CD-9E12-C475BC8406CA}" type="datetimeFigureOut">
              <a:rPr lang="de-DE" smtClean="0"/>
              <a:t>21.04.2022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AA98D5D-E7BB-4D23-99BF-C4E175E576C6}" type="slidenum">
              <a:rPr lang="de-DE" smtClean="0"/>
              <a:t>‹#›</a:t>
            </a:fld>
            <a:endParaRPr lang="de-DE"/>
          </a:p>
        </p:txBody>
      </p:sp>
    </p:spTree>
    <p:extLst>
      <p:ext uri="{BB962C8B-B14F-4D97-AF65-F5344CB8AC3E}">
        <p14:creationId xmlns:p14="http://schemas.microsoft.com/office/powerpoint/2010/main" val="32116217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a:t>
            </a:fld>
            <a:endParaRPr lang="en-GB" dirty="0"/>
          </a:p>
        </p:txBody>
      </p:sp>
    </p:spTree>
    <p:extLst>
      <p:ext uri="{BB962C8B-B14F-4D97-AF65-F5344CB8AC3E}">
        <p14:creationId xmlns:p14="http://schemas.microsoft.com/office/powerpoint/2010/main" val="265641391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10</a:t>
            </a:fld>
            <a:endParaRPr lang="en-GB" dirty="0"/>
          </a:p>
        </p:txBody>
      </p:sp>
    </p:spTree>
    <p:extLst>
      <p:ext uri="{BB962C8B-B14F-4D97-AF65-F5344CB8AC3E}">
        <p14:creationId xmlns:p14="http://schemas.microsoft.com/office/powerpoint/2010/main" val="410129083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11</a:t>
            </a:fld>
            <a:endParaRPr lang="en-GB" dirty="0"/>
          </a:p>
        </p:txBody>
      </p:sp>
    </p:spTree>
    <p:extLst>
      <p:ext uri="{BB962C8B-B14F-4D97-AF65-F5344CB8AC3E}">
        <p14:creationId xmlns:p14="http://schemas.microsoft.com/office/powerpoint/2010/main" val="8641231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12</a:t>
            </a:fld>
            <a:endParaRPr lang="en-GB" dirty="0"/>
          </a:p>
        </p:txBody>
      </p:sp>
    </p:spTree>
    <p:extLst>
      <p:ext uri="{BB962C8B-B14F-4D97-AF65-F5344CB8AC3E}">
        <p14:creationId xmlns:p14="http://schemas.microsoft.com/office/powerpoint/2010/main" val="236704068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13</a:t>
            </a:fld>
            <a:endParaRPr lang="en-GB" dirty="0"/>
          </a:p>
        </p:txBody>
      </p:sp>
    </p:spTree>
    <p:extLst>
      <p:ext uri="{BB962C8B-B14F-4D97-AF65-F5344CB8AC3E}">
        <p14:creationId xmlns:p14="http://schemas.microsoft.com/office/powerpoint/2010/main" val="1945575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14</a:t>
            </a:fld>
            <a:endParaRPr lang="en-GB" dirty="0"/>
          </a:p>
        </p:txBody>
      </p:sp>
    </p:spTree>
    <p:extLst>
      <p:ext uri="{BB962C8B-B14F-4D97-AF65-F5344CB8AC3E}">
        <p14:creationId xmlns:p14="http://schemas.microsoft.com/office/powerpoint/2010/main" val="11504273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68312D77-9186-46F9-9D74-D9FF47C81047}" type="slidenum">
              <a:rPr lang="en-GB" smtClean="0"/>
              <a:t>15</a:t>
            </a:fld>
            <a:endParaRPr lang="en-GB" dirty="0"/>
          </a:p>
        </p:txBody>
      </p:sp>
    </p:spTree>
    <p:extLst>
      <p:ext uri="{BB962C8B-B14F-4D97-AF65-F5344CB8AC3E}">
        <p14:creationId xmlns:p14="http://schemas.microsoft.com/office/powerpoint/2010/main" val="278254630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16</a:t>
            </a:fld>
            <a:endParaRPr lang="en-GB" dirty="0"/>
          </a:p>
        </p:txBody>
      </p:sp>
    </p:spTree>
    <p:extLst>
      <p:ext uri="{BB962C8B-B14F-4D97-AF65-F5344CB8AC3E}">
        <p14:creationId xmlns:p14="http://schemas.microsoft.com/office/powerpoint/2010/main" val="379231806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17</a:t>
            </a:fld>
            <a:endParaRPr lang="en-GB" dirty="0"/>
          </a:p>
        </p:txBody>
      </p:sp>
    </p:spTree>
    <p:extLst>
      <p:ext uri="{BB962C8B-B14F-4D97-AF65-F5344CB8AC3E}">
        <p14:creationId xmlns:p14="http://schemas.microsoft.com/office/powerpoint/2010/main" val="405177979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18</a:t>
            </a:fld>
            <a:endParaRPr lang="en-GB" dirty="0"/>
          </a:p>
        </p:txBody>
      </p:sp>
    </p:spTree>
    <p:extLst>
      <p:ext uri="{BB962C8B-B14F-4D97-AF65-F5344CB8AC3E}">
        <p14:creationId xmlns:p14="http://schemas.microsoft.com/office/powerpoint/2010/main" val="155771740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19</a:t>
            </a:fld>
            <a:endParaRPr lang="en-GB" dirty="0"/>
          </a:p>
        </p:txBody>
      </p:sp>
    </p:spTree>
    <p:extLst>
      <p:ext uri="{BB962C8B-B14F-4D97-AF65-F5344CB8AC3E}">
        <p14:creationId xmlns:p14="http://schemas.microsoft.com/office/powerpoint/2010/main" val="24472332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a:t>
            </a:fld>
            <a:endParaRPr lang="en-GB" dirty="0"/>
          </a:p>
        </p:txBody>
      </p:sp>
    </p:spTree>
    <p:extLst>
      <p:ext uri="{BB962C8B-B14F-4D97-AF65-F5344CB8AC3E}">
        <p14:creationId xmlns:p14="http://schemas.microsoft.com/office/powerpoint/2010/main" val="300710577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20</a:t>
            </a:fld>
            <a:endParaRPr lang="en-GB" dirty="0"/>
          </a:p>
        </p:txBody>
      </p:sp>
    </p:spTree>
    <p:extLst>
      <p:ext uri="{BB962C8B-B14F-4D97-AF65-F5344CB8AC3E}">
        <p14:creationId xmlns:p14="http://schemas.microsoft.com/office/powerpoint/2010/main" val="36017985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21</a:t>
            </a:fld>
            <a:endParaRPr lang="en-GB" dirty="0"/>
          </a:p>
        </p:txBody>
      </p:sp>
    </p:spTree>
    <p:extLst>
      <p:ext uri="{BB962C8B-B14F-4D97-AF65-F5344CB8AC3E}">
        <p14:creationId xmlns:p14="http://schemas.microsoft.com/office/powerpoint/2010/main" val="39111926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22</a:t>
            </a:fld>
            <a:endParaRPr lang="en-GB" dirty="0"/>
          </a:p>
        </p:txBody>
      </p:sp>
    </p:spTree>
    <p:extLst>
      <p:ext uri="{BB962C8B-B14F-4D97-AF65-F5344CB8AC3E}">
        <p14:creationId xmlns:p14="http://schemas.microsoft.com/office/powerpoint/2010/main" val="291900682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23</a:t>
            </a:fld>
            <a:endParaRPr lang="en-GB" dirty="0"/>
          </a:p>
        </p:txBody>
      </p:sp>
    </p:spTree>
    <p:extLst>
      <p:ext uri="{BB962C8B-B14F-4D97-AF65-F5344CB8AC3E}">
        <p14:creationId xmlns:p14="http://schemas.microsoft.com/office/powerpoint/2010/main" val="50397782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24</a:t>
            </a:fld>
            <a:endParaRPr lang="en-GB" dirty="0"/>
          </a:p>
        </p:txBody>
      </p:sp>
    </p:spTree>
    <p:extLst>
      <p:ext uri="{BB962C8B-B14F-4D97-AF65-F5344CB8AC3E}">
        <p14:creationId xmlns:p14="http://schemas.microsoft.com/office/powerpoint/2010/main" val="3069090317"/>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25</a:t>
            </a:fld>
            <a:endParaRPr lang="en-GB" dirty="0"/>
          </a:p>
        </p:txBody>
      </p:sp>
    </p:spTree>
    <p:extLst>
      <p:ext uri="{BB962C8B-B14F-4D97-AF65-F5344CB8AC3E}">
        <p14:creationId xmlns:p14="http://schemas.microsoft.com/office/powerpoint/2010/main" val="299612583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26</a:t>
            </a:fld>
            <a:endParaRPr lang="en-GB" dirty="0"/>
          </a:p>
        </p:txBody>
      </p:sp>
    </p:spTree>
    <p:extLst>
      <p:ext uri="{BB962C8B-B14F-4D97-AF65-F5344CB8AC3E}">
        <p14:creationId xmlns:p14="http://schemas.microsoft.com/office/powerpoint/2010/main" val="3277255629"/>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27</a:t>
            </a:fld>
            <a:endParaRPr lang="en-GB" dirty="0"/>
          </a:p>
        </p:txBody>
      </p:sp>
    </p:spTree>
    <p:extLst>
      <p:ext uri="{BB962C8B-B14F-4D97-AF65-F5344CB8AC3E}">
        <p14:creationId xmlns:p14="http://schemas.microsoft.com/office/powerpoint/2010/main" val="311055693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28</a:t>
            </a:fld>
            <a:endParaRPr lang="en-GB" dirty="0"/>
          </a:p>
        </p:txBody>
      </p:sp>
    </p:spTree>
    <p:extLst>
      <p:ext uri="{BB962C8B-B14F-4D97-AF65-F5344CB8AC3E}">
        <p14:creationId xmlns:p14="http://schemas.microsoft.com/office/powerpoint/2010/main" val="4224353981"/>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29</a:t>
            </a:fld>
            <a:endParaRPr lang="en-GB" dirty="0"/>
          </a:p>
        </p:txBody>
      </p:sp>
    </p:spTree>
    <p:extLst>
      <p:ext uri="{BB962C8B-B14F-4D97-AF65-F5344CB8AC3E}">
        <p14:creationId xmlns:p14="http://schemas.microsoft.com/office/powerpoint/2010/main" val="42229056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a:t>
            </a:fld>
            <a:endParaRPr lang="en-GB" dirty="0"/>
          </a:p>
        </p:txBody>
      </p:sp>
    </p:spTree>
    <p:extLst>
      <p:ext uri="{BB962C8B-B14F-4D97-AF65-F5344CB8AC3E}">
        <p14:creationId xmlns:p14="http://schemas.microsoft.com/office/powerpoint/2010/main" val="415582808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30</a:t>
            </a:fld>
            <a:endParaRPr lang="en-GB" dirty="0"/>
          </a:p>
        </p:txBody>
      </p:sp>
    </p:spTree>
    <p:extLst>
      <p:ext uri="{BB962C8B-B14F-4D97-AF65-F5344CB8AC3E}">
        <p14:creationId xmlns:p14="http://schemas.microsoft.com/office/powerpoint/2010/main" val="1359652221"/>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31</a:t>
            </a:fld>
            <a:endParaRPr lang="en-GB" dirty="0"/>
          </a:p>
        </p:txBody>
      </p:sp>
    </p:spTree>
    <p:extLst>
      <p:ext uri="{BB962C8B-B14F-4D97-AF65-F5344CB8AC3E}">
        <p14:creationId xmlns:p14="http://schemas.microsoft.com/office/powerpoint/2010/main" val="149684974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32</a:t>
            </a:fld>
            <a:endParaRPr lang="en-GB" dirty="0"/>
          </a:p>
        </p:txBody>
      </p:sp>
    </p:spTree>
    <p:extLst>
      <p:ext uri="{BB962C8B-B14F-4D97-AF65-F5344CB8AC3E}">
        <p14:creationId xmlns:p14="http://schemas.microsoft.com/office/powerpoint/2010/main" val="288630115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33</a:t>
            </a:fld>
            <a:endParaRPr lang="en-GB" dirty="0"/>
          </a:p>
        </p:txBody>
      </p:sp>
    </p:spTree>
    <p:extLst>
      <p:ext uri="{BB962C8B-B14F-4D97-AF65-F5344CB8AC3E}">
        <p14:creationId xmlns:p14="http://schemas.microsoft.com/office/powerpoint/2010/main" val="413220371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34</a:t>
            </a:fld>
            <a:endParaRPr lang="en-GB" dirty="0"/>
          </a:p>
        </p:txBody>
      </p:sp>
    </p:spTree>
    <p:extLst>
      <p:ext uri="{BB962C8B-B14F-4D97-AF65-F5344CB8AC3E}">
        <p14:creationId xmlns:p14="http://schemas.microsoft.com/office/powerpoint/2010/main" val="200016765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35</a:t>
            </a:fld>
            <a:endParaRPr lang="en-GB" dirty="0"/>
          </a:p>
        </p:txBody>
      </p:sp>
    </p:spTree>
    <p:extLst>
      <p:ext uri="{BB962C8B-B14F-4D97-AF65-F5344CB8AC3E}">
        <p14:creationId xmlns:p14="http://schemas.microsoft.com/office/powerpoint/2010/main" val="2362003820"/>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36</a:t>
            </a:fld>
            <a:endParaRPr lang="en-GB" dirty="0"/>
          </a:p>
        </p:txBody>
      </p:sp>
    </p:spTree>
    <p:extLst>
      <p:ext uri="{BB962C8B-B14F-4D97-AF65-F5344CB8AC3E}">
        <p14:creationId xmlns:p14="http://schemas.microsoft.com/office/powerpoint/2010/main" val="387100472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37</a:t>
            </a:fld>
            <a:endParaRPr lang="en-GB" dirty="0"/>
          </a:p>
        </p:txBody>
      </p:sp>
    </p:spTree>
    <p:extLst>
      <p:ext uri="{BB962C8B-B14F-4D97-AF65-F5344CB8AC3E}">
        <p14:creationId xmlns:p14="http://schemas.microsoft.com/office/powerpoint/2010/main" val="350310176"/>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38</a:t>
            </a:fld>
            <a:endParaRPr lang="en-GB" dirty="0"/>
          </a:p>
        </p:txBody>
      </p:sp>
    </p:spTree>
    <p:extLst>
      <p:ext uri="{BB962C8B-B14F-4D97-AF65-F5344CB8AC3E}">
        <p14:creationId xmlns:p14="http://schemas.microsoft.com/office/powerpoint/2010/main" val="255614793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4</a:t>
            </a:fld>
            <a:endParaRPr lang="en-GB" dirty="0"/>
          </a:p>
        </p:txBody>
      </p:sp>
    </p:spTree>
    <p:extLst>
      <p:ext uri="{BB962C8B-B14F-4D97-AF65-F5344CB8AC3E}">
        <p14:creationId xmlns:p14="http://schemas.microsoft.com/office/powerpoint/2010/main" val="23572726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5</a:t>
            </a:fld>
            <a:endParaRPr lang="en-GB" dirty="0"/>
          </a:p>
        </p:txBody>
      </p:sp>
    </p:spTree>
    <p:extLst>
      <p:ext uri="{BB962C8B-B14F-4D97-AF65-F5344CB8AC3E}">
        <p14:creationId xmlns:p14="http://schemas.microsoft.com/office/powerpoint/2010/main" val="18236527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6</a:t>
            </a:fld>
            <a:endParaRPr lang="en-GB" dirty="0"/>
          </a:p>
        </p:txBody>
      </p:sp>
    </p:spTree>
    <p:extLst>
      <p:ext uri="{BB962C8B-B14F-4D97-AF65-F5344CB8AC3E}">
        <p14:creationId xmlns:p14="http://schemas.microsoft.com/office/powerpoint/2010/main" val="823734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7</a:t>
            </a:fld>
            <a:endParaRPr lang="en-GB" dirty="0"/>
          </a:p>
        </p:txBody>
      </p:sp>
    </p:spTree>
    <p:extLst>
      <p:ext uri="{BB962C8B-B14F-4D97-AF65-F5344CB8AC3E}">
        <p14:creationId xmlns:p14="http://schemas.microsoft.com/office/powerpoint/2010/main" val="28686688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8</a:t>
            </a:fld>
            <a:endParaRPr lang="en-GB" dirty="0"/>
          </a:p>
        </p:txBody>
      </p:sp>
    </p:spTree>
    <p:extLst>
      <p:ext uri="{BB962C8B-B14F-4D97-AF65-F5344CB8AC3E}">
        <p14:creationId xmlns:p14="http://schemas.microsoft.com/office/powerpoint/2010/main" val="20729937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endParaRPr lang="en-GB" dirty="0"/>
          </a:p>
        </p:txBody>
      </p:sp>
      <p:sp>
        <p:nvSpPr>
          <p:cNvPr id="4" name="Foliennummernplatzhalter 3"/>
          <p:cNvSpPr>
            <a:spLocks noGrp="1"/>
          </p:cNvSpPr>
          <p:nvPr>
            <p:ph type="sldNum" sz="quarter" idx="5"/>
          </p:nvPr>
        </p:nvSpPr>
        <p:spPr/>
        <p:txBody>
          <a:bodyPr/>
          <a:lstStyle/>
          <a:p>
            <a:fld id="{334AC054-D004-974A-8D8E-E228282ED491}" type="slidenum">
              <a:rPr lang="en-GB" smtClean="0"/>
              <a:t>9</a:t>
            </a:fld>
            <a:endParaRPr lang="en-GB" dirty="0"/>
          </a:p>
        </p:txBody>
      </p:sp>
    </p:spTree>
    <p:extLst>
      <p:ext uri="{BB962C8B-B14F-4D97-AF65-F5344CB8AC3E}">
        <p14:creationId xmlns:p14="http://schemas.microsoft.com/office/powerpoint/2010/main" val="13837241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4.png"/><Relationship Id="rId4"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png"/><Relationship Id="rId1" Type="http://schemas.openxmlformats.org/officeDocument/2006/relationships/slideMaster" Target="../slideMasters/slideMaster1.xml"/><Relationship Id="rId5" Type="http://schemas.openxmlformats.org/officeDocument/2006/relationships/image" Target="../media/image9.png"/><Relationship Id="rId4" Type="http://schemas.openxmlformats.org/officeDocument/2006/relationships/image" Target="../media/image3.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A386EE3-7223-4468-9BDC-3E8AE4C609FA}"/>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p>
        </p:txBody>
      </p:sp>
      <p:sp>
        <p:nvSpPr>
          <p:cNvPr id="3" name="Untertitel 2">
            <a:extLst>
              <a:ext uri="{FF2B5EF4-FFF2-40B4-BE49-F238E27FC236}">
                <a16:creationId xmlns:a16="http://schemas.microsoft.com/office/drawing/2014/main" xmlns="" id="{272E45F2-0DC4-422A-8338-8A7863A4360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p>
        </p:txBody>
      </p:sp>
      <p:sp>
        <p:nvSpPr>
          <p:cNvPr id="4" name="Datumsplatzhalter 3">
            <a:extLst>
              <a:ext uri="{FF2B5EF4-FFF2-40B4-BE49-F238E27FC236}">
                <a16:creationId xmlns:a16="http://schemas.microsoft.com/office/drawing/2014/main" xmlns="" id="{A769AB69-C6ED-4660-B0D4-31BCCB116184}"/>
              </a:ext>
            </a:extLst>
          </p:cNvPr>
          <p:cNvSpPr>
            <a:spLocks noGrp="1"/>
          </p:cNvSpPr>
          <p:nvPr>
            <p:ph type="dt" sz="half" idx="10"/>
          </p:nvPr>
        </p:nvSpPr>
        <p:spPr/>
        <p:txBody>
          <a:bodyPr/>
          <a:lstStyle/>
          <a:p>
            <a:fld id="{F6419BD7-D05A-4744-94E4-FEE09A680226}" type="datetimeFigureOut">
              <a:rPr lang="de-DE" smtClean="0"/>
              <a:t>21.04.2022</a:t>
            </a:fld>
            <a:endParaRPr lang="de-DE"/>
          </a:p>
        </p:txBody>
      </p:sp>
      <p:sp>
        <p:nvSpPr>
          <p:cNvPr id="5" name="Fußzeilenplatzhalter 4">
            <a:extLst>
              <a:ext uri="{FF2B5EF4-FFF2-40B4-BE49-F238E27FC236}">
                <a16:creationId xmlns:a16="http://schemas.microsoft.com/office/drawing/2014/main" xmlns="" id="{E58F46BF-261F-4AB4-B7D0-E06F1F350F7C}"/>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58CC6779-D0DD-4B53-9D6B-9E63DB5398A8}"/>
              </a:ext>
            </a:extLst>
          </p:cNvPr>
          <p:cNvSpPr>
            <a:spLocks noGrp="1"/>
          </p:cNvSpPr>
          <p:nvPr>
            <p:ph type="sldNum" sz="quarter" idx="12"/>
          </p:nvPr>
        </p:nvSpPr>
        <p:spPr/>
        <p:txBody>
          <a:bodyPr/>
          <a:lstStyle/>
          <a:p>
            <a:fld id="{CE3BEE05-BCB7-4A71-A0DA-65B775829A21}" type="slidenum">
              <a:rPr lang="de-DE" smtClean="0"/>
              <a:t>‹#›</a:t>
            </a:fld>
            <a:endParaRPr lang="de-DE"/>
          </a:p>
        </p:txBody>
      </p:sp>
    </p:spTree>
    <p:extLst>
      <p:ext uri="{BB962C8B-B14F-4D97-AF65-F5344CB8AC3E}">
        <p14:creationId xmlns:p14="http://schemas.microsoft.com/office/powerpoint/2010/main" val="2576184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D319F7F-9211-4238-8B10-5A6DBF8CAB84}"/>
              </a:ext>
            </a:extLst>
          </p:cNvPr>
          <p:cNvSpPr>
            <a:spLocks noGrp="1"/>
          </p:cNvSpPr>
          <p:nvPr>
            <p:ph type="title"/>
          </p:nvPr>
        </p:nvSpPr>
        <p:spPr/>
        <p:txBody>
          <a:bodyPr/>
          <a:lstStyle/>
          <a:p>
            <a:r>
              <a:rPr lang="de-DE"/>
              <a:t>Mastertitelformat bearbeiten</a:t>
            </a:r>
          </a:p>
        </p:txBody>
      </p:sp>
      <p:sp>
        <p:nvSpPr>
          <p:cNvPr id="3" name="Vertikaler Textplatzhalter 2">
            <a:extLst>
              <a:ext uri="{FF2B5EF4-FFF2-40B4-BE49-F238E27FC236}">
                <a16:creationId xmlns:a16="http://schemas.microsoft.com/office/drawing/2014/main" xmlns="" id="{C5B093DA-0E8F-4AE6-AE8A-D36BC927916E}"/>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4A854745-0AC0-4B16-A0FB-5CF8745D05D4}"/>
              </a:ext>
            </a:extLst>
          </p:cNvPr>
          <p:cNvSpPr>
            <a:spLocks noGrp="1"/>
          </p:cNvSpPr>
          <p:nvPr>
            <p:ph type="dt" sz="half" idx="10"/>
          </p:nvPr>
        </p:nvSpPr>
        <p:spPr/>
        <p:txBody>
          <a:bodyPr/>
          <a:lstStyle/>
          <a:p>
            <a:fld id="{F6419BD7-D05A-4744-94E4-FEE09A680226}" type="datetimeFigureOut">
              <a:rPr lang="de-DE" smtClean="0"/>
              <a:t>21.04.2022</a:t>
            </a:fld>
            <a:endParaRPr lang="de-DE"/>
          </a:p>
        </p:txBody>
      </p:sp>
      <p:sp>
        <p:nvSpPr>
          <p:cNvPr id="5" name="Fußzeilenplatzhalter 4">
            <a:extLst>
              <a:ext uri="{FF2B5EF4-FFF2-40B4-BE49-F238E27FC236}">
                <a16:creationId xmlns:a16="http://schemas.microsoft.com/office/drawing/2014/main" xmlns="" id="{9DA7D88F-AD4E-4FC2-84D5-94765FDD95F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F872AF00-9BF5-4908-8078-9DC217A0F3FA}"/>
              </a:ext>
            </a:extLst>
          </p:cNvPr>
          <p:cNvSpPr>
            <a:spLocks noGrp="1"/>
          </p:cNvSpPr>
          <p:nvPr>
            <p:ph type="sldNum" sz="quarter" idx="12"/>
          </p:nvPr>
        </p:nvSpPr>
        <p:spPr/>
        <p:txBody>
          <a:bodyPr/>
          <a:lstStyle/>
          <a:p>
            <a:fld id="{CE3BEE05-BCB7-4A71-A0DA-65B775829A21}" type="slidenum">
              <a:rPr lang="de-DE" smtClean="0"/>
              <a:t>‹#›</a:t>
            </a:fld>
            <a:endParaRPr lang="de-DE"/>
          </a:p>
        </p:txBody>
      </p:sp>
    </p:spTree>
    <p:extLst>
      <p:ext uri="{BB962C8B-B14F-4D97-AF65-F5344CB8AC3E}">
        <p14:creationId xmlns:p14="http://schemas.microsoft.com/office/powerpoint/2010/main" val="237356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xmlns="" id="{66F0482A-1D06-4EEE-8354-040591A187B2}"/>
              </a:ext>
            </a:extLst>
          </p:cNvPr>
          <p:cNvSpPr>
            <a:spLocks noGrp="1"/>
          </p:cNvSpPr>
          <p:nvPr>
            <p:ph type="title" orient="vert"/>
          </p:nvPr>
        </p:nvSpPr>
        <p:spPr>
          <a:xfrm>
            <a:off x="8724900" y="365125"/>
            <a:ext cx="2628900" cy="5811838"/>
          </a:xfrm>
        </p:spPr>
        <p:txBody>
          <a:bodyPr vert="eaVert"/>
          <a:lstStyle/>
          <a:p>
            <a:r>
              <a:rPr lang="de-DE"/>
              <a:t>Mastertitelformat bearbeiten</a:t>
            </a:r>
          </a:p>
        </p:txBody>
      </p:sp>
      <p:sp>
        <p:nvSpPr>
          <p:cNvPr id="3" name="Vertikaler Textplatzhalter 2">
            <a:extLst>
              <a:ext uri="{FF2B5EF4-FFF2-40B4-BE49-F238E27FC236}">
                <a16:creationId xmlns:a16="http://schemas.microsoft.com/office/drawing/2014/main" xmlns="" id="{16AFF39E-77AF-473D-976B-FA70EECF6A5C}"/>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456E66D0-F272-4035-894C-D44263657144}"/>
              </a:ext>
            </a:extLst>
          </p:cNvPr>
          <p:cNvSpPr>
            <a:spLocks noGrp="1"/>
          </p:cNvSpPr>
          <p:nvPr>
            <p:ph type="dt" sz="half" idx="10"/>
          </p:nvPr>
        </p:nvSpPr>
        <p:spPr/>
        <p:txBody>
          <a:bodyPr/>
          <a:lstStyle/>
          <a:p>
            <a:fld id="{F6419BD7-D05A-4744-94E4-FEE09A680226}" type="datetimeFigureOut">
              <a:rPr lang="de-DE" smtClean="0"/>
              <a:t>21.04.2022</a:t>
            </a:fld>
            <a:endParaRPr lang="de-DE"/>
          </a:p>
        </p:txBody>
      </p:sp>
      <p:sp>
        <p:nvSpPr>
          <p:cNvPr id="5" name="Fußzeilenplatzhalter 4">
            <a:extLst>
              <a:ext uri="{FF2B5EF4-FFF2-40B4-BE49-F238E27FC236}">
                <a16:creationId xmlns:a16="http://schemas.microsoft.com/office/drawing/2014/main" xmlns="" id="{EF51136A-6381-4F9E-9820-01BF424713AF}"/>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FEEAE453-1B03-4E0B-A3EE-7773201896AA}"/>
              </a:ext>
            </a:extLst>
          </p:cNvPr>
          <p:cNvSpPr>
            <a:spLocks noGrp="1"/>
          </p:cNvSpPr>
          <p:nvPr>
            <p:ph type="sldNum" sz="quarter" idx="12"/>
          </p:nvPr>
        </p:nvSpPr>
        <p:spPr/>
        <p:txBody>
          <a:bodyPr/>
          <a:lstStyle/>
          <a:p>
            <a:fld id="{CE3BEE05-BCB7-4A71-A0DA-65B775829A21}" type="slidenum">
              <a:rPr lang="de-DE" smtClean="0"/>
              <a:t>‹#›</a:t>
            </a:fld>
            <a:endParaRPr lang="de-DE"/>
          </a:p>
        </p:txBody>
      </p:sp>
    </p:spTree>
    <p:extLst>
      <p:ext uri="{BB962C8B-B14F-4D97-AF65-F5344CB8AC3E}">
        <p14:creationId xmlns:p14="http://schemas.microsoft.com/office/powerpoint/2010/main" val="22675041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over Design 2">
    <p:spTree>
      <p:nvGrpSpPr>
        <p:cNvPr id="1" name=""/>
        <p:cNvGrpSpPr/>
        <p:nvPr/>
      </p:nvGrpSpPr>
      <p:grpSpPr>
        <a:xfrm>
          <a:off x="0" y="0"/>
          <a:ext cx="0" cy="0"/>
          <a:chOff x="0" y="0"/>
          <a:chExt cx="0" cy="0"/>
        </a:xfrm>
      </p:grpSpPr>
      <p:sp>
        <p:nvSpPr>
          <p:cNvPr id="4" name="Rectangle 3"/>
          <p:cNvSpPr/>
          <p:nvPr userDrawn="1"/>
        </p:nvSpPr>
        <p:spPr>
          <a:xfrm>
            <a:off x="-6722" y="3278038"/>
            <a:ext cx="12198722" cy="3579962"/>
          </a:xfrm>
          <a:prstGeom prst="rect">
            <a:avLst/>
          </a:prstGeom>
          <a:solidFill>
            <a:srgbClr val="B71E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00882" y="780222"/>
            <a:ext cx="9157558" cy="1848523"/>
          </a:xfrm>
          <a:prstGeom prst="rect">
            <a:avLst/>
          </a:prstGeom>
        </p:spPr>
      </p:pic>
      <p:grpSp>
        <p:nvGrpSpPr>
          <p:cNvPr id="15" name="Group 14"/>
          <p:cNvGrpSpPr/>
          <p:nvPr userDrawn="1"/>
        </p:nvGrpSpPr>
        <p:grpSpPr>
          <a:xfrm>
            <a:off x="10325100" y="3460836"/>
            <a:ext cx="1866900" cy="463550"/>
            <a:chOff x="0" y="0"/>
            <a:chExt cx="2301694" cy="571500"/>
          </a:xfrm>
        </p:grpSpPr>
        <p:sp>
          <p:nvSpPr>
            <p:cNvPr id="16" name="Rectangle 15"/>
            <p:cNvSpPr/>
            <p:nvPr/>
          </p:nvSpPr>
          <p:spPr>
            <a:xfrm>
              <a:off x="0" y="0"/>
              <a:ext cx="2301694" cy="571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pic>
          <p:nvPicPr>
            <p:cNvPr id="17" name="Picture 16"/>
            <p:cNvPicPr>
              <a:picLocks noChangeAspect="1"/>
            </p:cNvPicPr>
            <p:nvPr/>
          </p:nvPicPr>
          <p:blipFill rotWithShape="1">
            <a:blip r:embed="rId3" cstate="print">
              <a:extLst>
                <a:ext uri="{28A0092B-C50C-407E-A947-70E740481C1C}">
                  <a14:useLocalDpi xmlns:a14="http://schemas.microsoft.com/office/drawing/2010/main" val="0"/>
                </a:ext>
              </a:extLst>
            </a:blip>
            <a:srcRect r="44449"/>
            <a:stretch/>
          </p:blipFill>
          <p:spPr bwMode="auto">
            <a:xfrm>
              <a:off x="125070" y="97860"/>
              <a:ext cx="1675765" cy="384810"/>
            </a:xfrm>
            <a:prstGeom prst="rect">
              <a:avLst/>
            </a:prstGeom>
            <a:ln>
              <a:noFill/>
            </a:ln>
            <a:extLst>
              <a:ext uri="{53640926-AAD7-44D8-BBD7-CCE9431645EC}">
                <a14:shadowObscured xmlns:a14="http://schemas.microsoft.com/office/drawing/2010/main"/>
              </a:ext>
            </a:extLst>
          </p:spPr>
        </p:pic>
      </p:grpSp>
      <p:cxnSp>
        <p:nvCxnSpPr>
          <p:cNvPr id="20" name="Straight Connector 19"/>
          <p:cNvCxnSpPr/>
          <p:nvPr userDrawn="1"/>
        </p:nvCxnSpPr>
        <p:spPr>
          <a:xfrm>
            <a:off x="600882" y="4859037"/>
            <a:ext cx="4836091"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pic>
        <p:nvPicPr>
          <p:cNvPr id="2" name="Picture 1"/>
          <p:cNvPicPr>
            <a:picLocks noChangeAspect="1"/>
          </p:cNvPicPr>
          <p:nvPr userDrawn="1"/>
        </p:nvPicPr>
        <p:blipFill rotWithShape="1">
          <a:blip r:embed="rId4" cstate="print">
            <a:extLst>
              <a:ext uri="{28A0092B-C50C-407E-A947-70E740481C1C}">
                <a14:useLocalDpi xmlns:a14="http://schemas.microsoft.com/office/drawing/2010/main" val="0"/>
              </a:ext>
            </a:extLst>
          </a:blip>
          <a:srcRect b="32961"/>
          <a:stretch/>
        </p:blipFill>
        <p:spPr>
          <a:xfrm>
            <a:off x="10890786" y="6021708"/>
            <a:ext cx="1301214" cy="872318"/>
          </a:xfrm>
          <a:prstGeom prst="rect">
            <a:avLst/>
          </a:prstGeom>
        </p:spPr>
      </p:pic>
      <p:pic>
        <p:nvPicPr>
          <p:cNvPr id="3" name="Picture 2"/>
          <p:cNvPicPr>
            <a:picLocks noChangeAspect="1"/>
          </p:cNvPicPr>
          <p:nvPr userDrawn="1"/>
        </p:nvPicPr>
        <p:blipFill rotWithShape="1">
          <a:blip r:embed="rId5" cstate="print">
            <a:extLst>
              <a:ext uri="{28A0092B-C50C-407E-A947-70E740481C1C}">
                <a14:useLocalDpi xmlns:a14="http://schemas.microsoft.com/office/drawing/2010/main" val="0"/>
              </a:ext>
            </a:extLst>
          </a:blip>
          <a:srcRect l="31220" t="21060"/>
          <a:stretch/>
        </p:blipFill>
        <p:spPr>
          <a:xfrm>
            <a:off x="0" y="3218143"/>
            <a:ext cx="894968" cy="1027183"/>
          </a:xfrm>
          <a:prstGeom prst="rect">
            <a:avLst/>
          </a:prstGeom>
        </p:spPr>
      </p:pic>
      <p:sp>
        <p:nvSpPr>
          <p:cNvPr id="35" name="Text Placeholder 23"/>
          <p:cNvSpPr>
            <a:spLocks noGrp="1"/>
          </p:cNvSpPr>
          <p:nvPr>
            <p:ph type="body" sz="quarter" idx="15" hasCustomPrompt="1"/>
          </p:nvPr>
        </p:nvSpPr>
        <p:spPr>
          <a:xfrm>
            <a:off x="767012" y="4930199"/>
            <a:ext cx="4667468" cy="697353"/>
          </a:xfrm>
        </p:spPr>
        <p:txBody>
          <a:bodyPr>
            <a:noAutofit/>
          </a:bodyPr>
          <a:lstStyle>
            <a:lvl1pPr marL="0" indent="0" algn="l">
              <a:buNone/>
              <a:defRPr sz="5400" baseline="0">
                <a:solidFill>
                  <a:schemeClr val="bg1"/>
                </a:solidFill>
                <a:latin typeface="+mn-lt"/>
              </a:defRPr>
            </a:lvl1pPr>
          </a:lstStyle>
          <a:p>
            <a:pPr lvl="0"/>
            <a:r>
              <a:rPr lang="en-GB" dirty="0"/>
              <a:t>SMART UP</a:t>
            </a:r>
          </a:p>
        </p:txBody>
      </p:sp>
      <p:sp>
        <p:nvSpPr>
          <p:cNvPr id="36" name="Text Placeholder 23"/>
          <p:cNvSpPr>
            <a:spLocks noGrp="1"/>
          </p:cNvSpPr>
          <p:nvPr>
            <p:ph type="body" sz="quarter" idx="16" hasCustomPrompt="1"/>
          </p:nvPr>
        </p:nvSpPr>
        <p:spPr>
          <a:xfrm>
            <a:off x="826409" y="4280907"/>
            <a:ext cx="5278651" cy="697353"/>
          </a:xfrm>
        </p:spPr>
        <p:txBody>
          <a:bodyPr>
            <a:normAutofit/>
          </a:bodyPr>
          <a:lstStyle>
            <a:lvl1pPr marL="0" indent="0" algn="l">
              <a:buNone/>
              <a:defRPr sz="3600">
                <a:solidFill>
                  <a:schemeClr val="bg1"/>
                </a:solidFill>
                <a:latin typeface="+mn-lt"/>
              </a:defRPr>
            </a:lvl1pPr>
          </a:lstStyle>
          <a:p>
            <a:pPr lvl="0"/>
            <a:r>
              <a:rPr lang="en-GB" dirty="0"/>
              <a:t>Find out more about</a:t>
            </a:r>
          </a:p>
        </p:txBody>
      </p:sp>
      <p:sp>
        <p:nvSpPr>
          <p:cNvPr id="37" name="Rectangle 36"/>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Tree>
    <p:extLst>
      <p:ext uri="{BB962C8B-B14F-4D97-AF65-F5344CB8AC3E}">
        <p14:creationId xmlns:p14="http://schemas.microsoft.com/office/powerpoint/2010/main" val="7087090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Divider - Orange">
    <p:spTree>
      <p:nvGrpSpPr>
        <p:cNvPr id="1" name=""/>
        <p:cNvGrpSpPr/>
        <p:nvPr/>
      </p:nvGrpSpPr>
      <p:grpSpPr>
        <a:xfrm>
          <a:off x="0" y="0"/>
          <a:ext cx="0" cy="0"/>
          <a:chOff x="0" y="0"/>
          <a:chExt cx="0" cy="0"/>
        </a:xfrm>
      </p:grpSpPr>
      <p:sp>
        <p:nvSpPr>
          <p:cNvPr id="6" name="Rectangle 5"/>
          <p:cNvSpPr/>
          <p:nvPr userDrawn="1"/>
        </p:nvSpPr>
        <p:spPr>
          <a:xfrm>
            <a:off x="0" y="-1"/>
            <a:ext cx="12192000" cy="6952129"/>
          </a:xfrm>
          <a:prstGeom prst="rect">
            <a:avLst/>
          </a:prstGeom>
          <a:solidFill>
            <a:srgbClr val="F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E3C55"/>
              </a:solidFill>
            </a:endParaRPr>
          </a:p>
        </p:txBody>
      </p:sp>
      <p:sp>
        <p:nvSpPr>
          <p:cNvPr id="15" name="Text Placeholder 12"/>
          <p:cNvSpPr>
            <a:spLocks noGrp="1"/>
          </p:cNvSpPr>
          <p:nvPr>
            <p:ph type="body" sz="quarter" idx="11" hasCustomPrompt="1"/>
          </p:nvPr>
        </p:nvSpPr>
        <p:spPr>
          <a:xfrm>
            <a:off x="581497" y="4856627"/>
            <a:ext cx="9821959" cy="1582271"/>
          </a:xfrm>
        </p:spPr>
        <p:txBody>
          <a:bodyPr anchor="ctr">
            <a:noAutofit/>
          </a:bodyPr>
          <a:lstStyle>
            <a:lvl1pPr marL="0" marR="0" indent="0" algn="l" defTabSz="914400" rtl="0" eaLnBrk="1" fontAlgn="auto" latinLnBrk="0" hangingPunct="1">
              <a:lnSpc>
                <a:spcPct val="90000"/>
              </a:lnSpc>
              <a:spcBef>
                <a:spcPts val="1000"/>
              </a:spcBef>
              <a:spcAft>
                <a:spcPts val="0"/>
              </a:spcAft>
              <a:buClrTx/>
              <a:buSzTx/>
              <a:buFont typeface="Arial"/>
              <a:buNone/>
              <a:tabLst/>
              <a:defRPr sz="4800">
                <a:solidFill>
                  <a:schemeClr val="bg1"/>
                </a:solidFill>
                <a:latin typeface="+mj-lt"/>
              </a:defRPr>
            </a:lvl1pPr>
            <a:lvl2pPr marL="457200" indent="0">
              <a:buNone/>
              <a:defRPr sz="12000"/>
            </a:lvl2pPr>
            <a:lvl3pPr marL="914400" indent="0">
              <a:buNone/>
              <a:defRPr sz="12000"/>
            </a:lvl3pPr>
            <a:lvl4pPr marL="1371600" indent="0">
              <a:buNone/>
              <a:defRPr sz="12000"/>
            </a:lvl4pPr>
            <a:lvl5pPr marL="1828800" indent="0">
              <a:buNone/>
              <a:defRPr sz="12000"/>
            </a:lvl5pPr>
          </a:lstStyle>
          <a:p>
            <a:pPr lvl="0"/>
            <a:r>
              <a:rPr lang="en-GB" dirty="0"/>
              <a:t>TITLE</a:t>
            </a:r>
          </a:p>
        </p:txBody>
      </p:sp>
      <p:pic>
        <p:nvPicPr>
          <p:cNvPr id="7" name="Picture 6"/>
          <p:cNvPicPr>
            <a:picLocks noChangeAspect="1"/>
          </p:cNvPicPr>
          <p:nvPr userDrawn="1"/>
        </p:nvPicPr>
        <p:blipFill rotWithShape="1">
          <a:blip r:embed="rId2" cstate="print">
            <a:extLst>
              <a:ext uri="{28A0092B-C50C-407E-A947-70E740481C1C}">
                <a14:useLocalDpi xmlns:a14="http://schemas.microsoft.com/office/drawing/2010/main" val="0"/>
              </a:ext>
            </a:extLst>
          </a:blip>
          <a:srcRect b="32961"/>
          <a:stretch/>
        </p:blipFill>
        <p:spPr>
          <a:xfrm>
            <a:off x="10071491" y="5308019"/>
            <a:ext cx="2452474" cy="1644109"/>
          </a:xfrm>
          <a:prstGeom prst="rect">
            <a:avLst/>
          </a:prstGeom>
        </p:spPr>
      </p:pic>
      <p:pic>
        <p:nvPicPr>
          <p:cNvPr id="8" name="Picture 7"/>
          <p:cNvPicPr>
            <a:picLocks noChangeAspect="1"/>
          </p:cNvPicPr>
          <p:nvPr userDrawn="1"/>
        </p:nvPicPr>
        <p:blipFill rotWithShape="1">
          <a:blip r:embed="rId3" cstate="print">
            <a:extLst>
              <a:ext uri="{28A0092B-C50C-407E-A947-70E740481C1C}">
                <a14:useLocalDpi xmlns:a14="http://schemas.microsoft.com/office/drawing/2010/main" val="0"/>
              </a:ext>
            </a:extLst>
          </a:blip>
          <a:srcRect l="31220" t="21060"/>
          <a:stretch/>
        </p:blipFill>
        <p:spPr>
          <a:xfrm>
            <a:off x="0" y="-1"/>
            <a:ext cx="1634614" cy="1876098"/>
          </a:xfrm>
          <a:prstGeom prst="rect">
            <a:avLst/>
          </a:prstGeom>
        </p:spPr>
      </p:pic>
    </p:spTree>
    <p:extLst>
      <p:ext uri="{BB962C8B-B14F-4D97-AF65-F5344CB8AC3E}">
        <p14:creationId xmlns:p14="http://schemas.microsoft.com/office/powerpoint/2010/main" val="24559158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text only with 1 colum - RIGHT">
    <p:spTree>
      <p:nvGrpSpPr>
        <p:cNvPr id="1" name=""/>
        <p:cNvGrpSpPr/>
        <p:nvPr/>
      </p:nvGrpSpPr>
      <p:grpSpPr>
        <a:xfrm>
          <a:off x="0" y="0"/>
          <a:ext cx="0" cy="0"/>
          <a:chOff x="0" y="0"/>
          <a:chExt cx="0" cy="0"/>
        </a:xfrm>
      </p:grpSpPr>
      <p:sp>
        <p:nvSpPr>
          <p:cNvPr id="15" name="Text Placeholder 23"/>
          <p:cNvSpPr>
            <a:spLocks noGrp="1"/>
          </p:cNvSpPr>
          <p:nvPr>
            <p:ph type="body" sz="quarter" idx="13" hasCustomPrompt="1"/>
          </p:nvPr>
        </p:nvSpPr>
        <p:spPr>
          <a:xfrm>
            <a:off x="2716696" y="873303"/>
            <a:ext cx="8852375" cy="697353"/>
          </a:xfrm>
        </p:spPr>
        <p:txBody>
          <a:bodyPr>
            <a:normAutofit/>
          </a:bodyPr>
          <a:lstStyle>
            <a:lvl1pPr marL="0" indent="0" algn="l">
              <a:buNone/>
              <a:defRPr sz="3600">
                <a:solidFill>
                  <a:srgbClr val="245473"/>
                </a:solidFill>
                <a:latin typeface="+mn-lt"/>
              </a:defRPr>
            </a:lvl1pPr>
          </a:lstStyle>
          <a:p>
            <a:pPr lvl="0"/>
            <a:r>
              <a:rPr lang="en-GB" dirty="0"/>
              <a:t>TITLE</a:t>
            </a:r>
          </a:p>
        </p:txBody>
      </p:sp>
      <p:sp>
        <p:nvSpPr>
          <p:cNvPr id="17" name="Text Placeholder 25"/>
          <p:cNvSpPr>
            <a:spLocks noGrp="1"/>
          </p:cNvSpPr>
          <p:nvPr>
            <p:ph type="body" sz="quarter" idx="14" hasCustomPrompt="1"/>
          </p:nvPr>
        </p:nvSpPr>
        <p:spPr>
          <a:xfrm>
            <a:off x="2734103" y="1982978"/>
            <a:ext cx="8834969" cy="3975101"/>
          </a:xfrm>
        </p:spPr>
        <p:txBody>
          <a:bodyPr>
            <a:noAutofit/>
          </a:bodyPr>
          <a:lstStyle>
            <a:lvl1pPr marL="0" indent="0" algn="l">
              <a:buNone/>
              <a:defRPr sz="2400"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Main Body Text</a:t>
            </a:r>
          </a:p>
        </p:txBody>
      </p:sp>
      <p:cxnSp>
        <p:nvCxnSpPr>
          <p:cNvPr id="18" name="Straight Connector 17"/>
          <p:cNvCxnSpPr/>
          <p:nvPr userDrawn="1"/>
        </p:nvCxnSpPr>
        <p:spPr>
          <a:xfrm flipH="1">
            <a:off x="2266122" y="1767276"/>
            <a:ext cx="9676865" cy="0"/>
          </a:xfrm>
          <a:prstGeom prst="line">
            <a:avLst/>
          </a:prstGeom>
          <a:ln w="19050">
            <a:solidFill>
              <a:srgbClr val="EC2179"/>
            </a:solidFill>
          </a:ln>
        </p:spPr>
        <p:style>
          <a:lnRef idx="1">
            <a:schemeClr val="accent1"/>
          </a:lnRef>
          <a:fillRef idx="0">
            <a:schemeClr val="accent1"/>
          </a:fillRef>
          <a:effectRef idx="0">
            <a:schemeClr val="accent1"/>
          </a:effectRef>
          <a:fontRef idx="minor">
            <a:schemeClr val="tx1"/>
          </a:fontRef>
        </p:style>
      </p:cxnSp>
      <p:sp>
        <p:nvSpPr>
          <p:cNvPr id="16" name="Rectangle 15"/>
          <p:cNvSpPr/>
          <p:nvPr userDrawn="1"/>
        </p:nvSpPr>
        <p:spPr>
          <a:xfrm>
            <a:off x="5699" y="-17906"/>
            <a:ext cx="12198722" cy="94941"/>
          </a:xfrm>
          <a:prstGeom prst="rect">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5" name="Picture 24">
            <a:extLst>
              <a:ext uri="{FF2B5EF4-FFF2-40B4-BE49-F238E27FC236}">
                <a16:creationId xmlns:a16="http://schemas.microsoft.com/office/drawing/2014/main" xmlns="" id="{5E239D8E-AA39-3D49-8E9D-3122689104D8}"/>
              </a:ext>
            </a:extLst>
          </p:cNvPr>
          <p:cNvPicPr>
            <a:picLocks noChangeAspect="1"/>
          </p:cNvPicPr>
          <p:nvPr userDrawn="1"/>
        </p:nvPicPr>
        <p:blipFill rotWithShape="1">
          <a:blip r:embed="rId2" cstate="print">
            <a:extLst>
              <a:ext uri="{28A0092B-C50C-407E-A947-70E740481C1C}">
                <a14:useLocalDpi xmlns:a14="http://schemas.microsoft.com/office/drawing/2010/main" val="0"/>
              </a:ext>
            </a:extLst>
          </a:blip>
          <a:srcRect l="25733" t="18650"/>
          <a:stretch/>
        </p:blipFill>
        <p:spPr>
          <a:xfrm>
            <a:off x="0" y="37279"/>
            <a:ext cx="1364978" cy="1286877"/>
          </a:xfrm>
          <a:prstGeom prst="rect">
            <a:avLst/>
          </a:prstGeom>
        </p:spPr>
      </p:pic>
      <p:grpSp>
        <p:nvGrpSpPr>
          <p:cNvPr id="26" name="Group 25">
            <a:extLst>
              <a:ext uri="{FF2B5EF4-FFF2-40B4-BE49-F238E27FC236}">
                <a16:creationId xmlns:a16="http://schemas.microsoft.com/office/drawing/2014/main" xmlns="" id="{9EDE9DB7-F96D-754A-8F32-88AA63F76613}"/>
              </a:ext>
            </a:extLst>
          </p:cNvPr>
          <p:cNvGrpSpPr/>
          <p:nvPr userDrawn="1"/>
        </p:nvGrpSpPr>
        <p:grpSpPr>
          <a:xfrm>
            <a:off x="3334007" y="6278877"/>
            <a:ext cx="8395542" cy="332623"/>
            <a:chOff x="7632699" y="6308250"/>
            <a:chExt cx="4040789" cy="572290"/>
          </a:xfrm>
        </p:grpSpPr>
        <p:sp>
          <p:nvSpPr>
            <p:cNvPr id="27" name="テキスト プレースホルダー 36">
              <a:extLst>
                <a:ext uri="{FF2B5EF4-FFF2-40B4-BE49-F238E27FC236}">
                  <a16:creationId xmlns:a16="http://schemas.microsoft.com/office/drawing/2014/main" xmlns="" id="{A0F6FB48-D5B8-8343-8082-14072FCB52D5}"/>
                </a:ext>
              </a:extLst>
            </p:cNvPr>
            <p:cNvSpPr txBox="1">
              <a:spLocks/>
            </p:cNvSpPr>
            <p:nvPr userDrawn="1"/>
          </p:nvSpPr>
          <p:spPr bwMode="auto">
            <a:xfrm>
              <a:off x="7632699" y="6417885"/>
              <a:ext cx="4017615" cy="46265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marL="0" marR="0" indent="0" algn="r" defTabSz="914400" rtl="0" eaLnBrk="1" fontAlgn="auto" latinLnBrk="0" hangingPunct="1">
                <a:lnSpc>
                  <a:spcPct val="100000"/>
                </a:lnSpc>
                <a:spcBef>
                  <a:spcPct val="20000"/>
                </a:spcBef>
                <a:spcAft>
                  <a:spcPts val="0"/>
                </a:spcAft>
                <a:buClrTx/>
                <a:buSzTx/>
                <a:buFontTx/>
                <a:buNone/>
                <a:tabLst/>
                <a:defRPr/>
              </a:pPr>
              <a:r>
                <a:rPr lang="en-GB" altLang="ja-JP" sz="1000" b="0" i="0" u="none" strike="noStrike" kern="1200" dirty="0">
                  <a:solidFill>
                    <a:srgbClr val="245473"/>
                  </a:solidFill>
                  <a:effectLst/>
                  <a:latin typeface="+mn-lt"/>
                  <a:ea typeface="MS PGothic" charset="-128"/>
                  <a:cs typeface="Geneva" charset="0"/>
                </a:rPr>
                <a:t>screening</a:t>
              </a:r>
              <a:r>
                <a:rPr lang="en-GB" altLang="ja-JP" sz="1000" b="0" i="0" u="none" strike="noStrike" kern="1200" baseline="0" dirty="0">
                  <a:solidFill>
                    <a:srgbClr val="245473"/>
                  </a:solidFill>
                  <a:effectLst/>
                  <a:latin typeface="+mn-lt"/>
                  <a:ea typeface="MS PGothic" charset="-128"/>
                  <a:cs typeface="Geneva" charset="0"/>
                </a:rPr>
                <a:t> for business health</a:t>
              </a:r>
              <a:endParaRPr lang="en-GB" sz="1000" i="0" kern="1200" dirty="0">
                <a:solidFill>
                  <a:srgbClr val="245473"/>
                </a:solidFill>
                <a:latin typeface="+mn-lt"/>
                <a:ea typeface="MS PGothic" charset="-128"/>
                <a:cs typeface="Geneva" charset="0"/>
              </a:endParaRPr>
            </a:p>
          </p:txBody>
        </p:sp>
        <p:sp>
          <p:nvSpPr>
            <p:cNvPr id="28" name="テキスト プレースホルダー 36">
              <a:extLst>
                <a:ext uri="{FF2B5EF4-FFF2-40B4-BE49-F238E27FC236}">
                  <a16:creationId xmlns:a16="http://schemas.microsoft.com/office/drawing/2014/main" xmlns="" id="{5BA4DF3F-4368-7246-B548-F2BF840A1B03}"/>
                </a:ext>
              </a:extLst>
            </p:cNvPr>
            <p:cNvSpPr txBox="1">
              <a:spLocks/>
            </p:cNvSpPr>
            <p:nvPr userDrawn="1"/>
          </p:nvSpPr>
          <p:spPr bwMode="auto">
            <a:xfrm>
              <a:off x="10743787" y="6308250"/>
              <a:ext cx="929701" cy="2194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Lucida Grande" charset="0"/>
                  <a:ea typeface="MS PGothic" charset="-128"/>
                  <a:cs typeface="Geneva" charset="0"/>
                </a:defRPr>
              </a:lvl1pPr>
              <a:lvl2pPr marL="742950" indent="-285750">
                <a:spcBef>
                  <a:spcPct val="20000"/>
                </a:spcBef>
                <a:buChar char="–"/>
                <a:defRPr sz="2800">
                  <a:solidFill>
                    <a:schemeClr val="tx1"/>
                  </a:solidFill>
                  <a:latin typeface="Lucida Grande" charset="0"/>
                  <a:ea typeface="Geneva" charset="0"/>
                  <a:cs typeface="Geneva" charset="0"/>
                </a:defRPr>
              </a:lvl2pPr>
              <a:lvl3pPr marL="1143000" indent="-228600">
                <a:spcBef>
                  <a:spcPct val="20000"/>
                </a:spcBef>
                <a:buChar char="•"/>
                <a:defRPr sz="2400">
                  <a:solidFill>
                    <a:schemeClr val="tx1"/>
                  </a:solidFill>
                  <a:latin typeface="Lucida Grande" charset="0"/>
                  <a:ea typeface="Geneva" charset="0"/>
                  <a:cs typeface="Geneva" charset="0"/>
                </a:defRPr>
              </a:lvl3pPr>
              <a:lvl4pPr marL="1600200" indent="-228600">
                <a:spcBef>
                  <a:spcPct val="20000"/>
                </a:spcBef>
                <a:buChar char="–"/>
                <a:defRPr sz="2000">
                  <a:solidFill>
                    <a:schemeClr val="tx1"/>
                  </a:solidFill>
                  <a:latin typeface="Lucida Grande" charset="0"/>
                  <a:ea typeface="Geneva" charset="0"/>
                  <a:cs typeface="Geneva" charset="0"/>
                </a:defRPr>
              </a:lvl4pPr>
              <a:lvl5pPr marL="2057400" indent="-228600">
                <a:spcBef>
                  <a:spcPct val="20000"/>
                </a:spcBef>
                <a:buChar char="»"/>
                <a:defRPr sz="2000">
                  <a:solidFill>
                    <a:schemeClr val="tx1"/>
                  </a:solidFill>
                  <a:latin typeface="Lucida Grande" charset="0"/>
                  <a:ea typeface="Geneva" charset="0"/>
                  <a:cs typeface="Geneva" charset="0"/>
                </a:defRPr>
              </a:lvl5pPr>
              <a:lvl6pPr marL="25146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6pPr>
              <a:lvl7pPr marL="29718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7pPr>
              <a:lvl8pPr marL="34290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8pPr>
              <a:lvl9pPr marL="3886200" indent="-228600" eaLnBrk="0" fontAlgn="base" hangingPunct="0">
                <a:spcBef>
                  <a:spcPct val="20000"/>
                </a:spcBef>
                <a:spcAft>
                  <a:spcPct val="0"/>
                </a:spcAft>
                <a:buChar char="»"/>
                <a:defRPr sz="2000">
                  <a:solidFill>
                    <a:schemeClr val="tx1"/>
                  </a:solidFill>
                  <a:latin typeface="Lucida Grande" charset="0"/>
                  <a:ea typeface="Geneva" charset="0"/>
                  <a:cs typeface="Geneva" charset="0"/>
                </a:defRPr>
              </a:lvl9pPr>
            </a:lstStyle>
            <a:p>
              <a:pPr algn="l">
                <a:buFontTx/>
                <a:buNone/>
              </a:pPr>
              <a:endParaRPr kumimoji="1" lang="en-GB" altLang="ja-JP" sz="1100" dirty="0">
                <a:solidFill>
                  <a:srgbClr val="003841"/>
                </a:solidFill>
                <a:latin typeface="Calibri" charset="0"/>
              </a:endParaRPr>
            </a:p>
          </p:txBody>
        </p:sp>
      </p:grpSp>
      <p:pic>
        <p:nvPicPr>
          <p:cNvPr id="29" name="Picture 28">
            <a:extLst>
              <a:ext uri="{FF2B5EF4-FFF2-40B4-BE49-F238E27FC236}">
                <a16:creationId xmlns:a16="http://schemas.microsoft.com/office/drawing/2014/main" xmlns="" id="{D28415DF-AA54-5549-8A85-BBFC831E167F}"/>
              </a:ext>
            </a:extLst>
          </p:cNvPr>
          <p:cNvPicPr>
            <a:picLocks noChangeAspect="1"/>
          </p:cNvPicPr>
          <p:nvPr userDrawn="1"/>
        </p:nvPicPr>
        <p:blipFill rotWithShape="1">
          <a:blip r:embed="rId3" cstate="print">
            <a:extLst>
              <a:ext uri="{28A0092B-C50C-407E-A947-70E740481C1C}">
                <a14:useLocalDpi xmlns:a14="http://schemas.microsoft.com/office/drawing/2010/main" val="0"/>
              </a:ext>
            </a:extLst>
          </a:blip>
          <a:srcRect b="24514"/>
          <a:stretch/>
        </p:blipFill>
        <p:spPr>
          <a:xfrm>
            <a:off x="8757635" y="6375845"/>
            <a:ext cx="1257734" cy="191646"/>
          </a:xfrm>
          <a:prstGeom prst="rect">
            <a:avLst/>
          </a:prstGeom>
        </p:spPr>
      </p:pic>
    </p:spTree>
    <p:extLst>
      <p:ext uri="{BB962C8B-B14F-4D97-AF65-F5344CB8AC3E}">
        <p14:creationId xmlns:p14="http://schemas.microsoft.com/office/powerpoint/2010/main" val="161811285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Thank you slide">
    <p:spTree>
      <p:nvGrpSpPr>
        <p:cNvPr id="1" name=""/>
        <p:cNvGrpSpPr/>
        <p:nvPr/>
      </p:nvGrpSpPr>
      <p:grpSpPr>
        <a:xfrm>
          <a:off x="0" y="0"/>
          <a:ext cx="0" cy="0"/>
          <a:chOff x="0" y="0"/>
          <a:chExt cx="0" cy="0"/>
        </a:xfrm>
      </p:grpSpPr>
      <p:sp>
        <p:nvSpPr>
          <p:cNvPr id="18" name="Rectangle 17"/>
          <p:cNvSpPr/>
          <p:nvPr userDrawn="1"/>
        </p:nvSpPr>
        <p:spPr>
          <a:xfrm>
            <a:off x="7244374" y="0"/>
            <a:ext cx="4947625" cy="6858000"/>
          </a:xfrm>
          <a:prstGeom prst="rect">
            <a:avLst/>
          </a:prstGeom>
          <a:solidFill>
            <a:srgbClr val="B71E7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pic>
        <p:nvPicPr>
          <p:cNvPr id="23" name="Picture 2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3988" y="5276862"/>
            <a:ext cx="5856904" cy="1182261"/>
          </a:xfrm>
          <a:prstGeom prst="rect">
            <a:avLst/>
          </a:prstGeom>
        </p:spPr>
      </p:pic>
      <p:grpSp>
        <p:nvGrpSpPr>
          <p:cNvPr id="24" name="Group 23"/>
          <p:cNvGrpSpPr/>
          <p:nvPr userDrawn="1"/>
        </p:nvGrpSpPr>
        <p:grpSpPr>
          <a:xfrm>
            <a:off x="7201834" y="5789933"/>
            <a:ext cx="1866900" cy="463550"/>
            <a:chOff x="0" y="0"/>
            <a:chExt cx="2301694" cy="571500"/>
          </a:xfrm>
        </p:grpSpPr>
        <p:sp>
          <p:nvSpPr>
            <p:cNvPr id="26" name="Rectangle 25"/>
            <p:cNvSpPr/>
            <p:nvPr/>
          </p:nvSpPr>
          <p:spPr>
            <a:xfrm>
              <a:off x="0" y="0"/>
              <a:ext cx="2301694" cy="5715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en-GB" dirty="0"/>
            </a:p>
          </p:txBody>
        </p:sp>
        <p:pic>
          <p:nvPicPr>
            <p:cNvPr id="27" name="Picture 26"/>
            <p:cNvPicPr>
              <a:picLocks noChangeAspect="1"/>
            </p:cNvPicPr>
            <p:nvPr/>
          </p:nvPicPr>
          <p:blipFill rotWithShape="1">
            <a:blip r:embed="rId3" cstate="print">
              <a:extLst>
                <a:ext uri="{28A0092B-C50C-407E-A947-70E740481C1C}">
                  <a14:useLocalDpi xmlns:a14="http://schemas.microsoft.com/office/drawing/2010/main" val="0"/>
                </a:ext>
              </a:extLst>
            </a:blip>
            <a:srcRect r="44449"/>
            <a:stretch/>
          </p:blipFill>
          <p:spPr bwMode="auto">
            <a:xfrm>
              <a:off x="312965" y="96237"/>
              <a:ext cx="1675765" cy="384810"/>
            </a:xfrm>
            <a:prstGeom prst="rect">
              <a:avLst/>
            </a:prstGeom>
            <a:ln>
              <a:noFill/>
            </a:ln>
            <a:extLst>
              <a:ext uri="{53640926-AAD7-44D8-BBD7-CCE9431645EC}">
                <a14:shadowObscured xmlns:a14="http://schemas.microsoft.com/office/drawing/2010/main"/>
              </a:ext>
            </a:extLst>
          </p:spPr>
        </p:pic>
      </p:grpSp>
      <p:pic>
        <p:nvPicPr>
          <p:cNvPr id="28" name="Picture 27"/>
          <p:cNvPicPr>
            <a:picLocks noChangeAspect="1"/>
          </p:cNvPicPr>
          <p:nvPr userDrawn="1"/>
        </p:nvPicPr>
        <p:blipFill rotWithShape="1">
          <a:blip r:embed="rId4" cstate="print">
            <a:extLst>
              <a:ext uri="{28A0092B-C50C-407E-A947-70E740481C1C}">
                <a14:useLocalDpi xmlns:a14="http://schemas.microsoft.com/office/drawing/2010/main" val="0"/>
              </a:ext>
            </a:extLst>
          </a:blip>
          <a:srcRect b="32961"/>
          <a:stretch/>
        </p:blipFill>
        <p:spPr>
          <a:xfrm>
            <a:off x="11017708" y="6021708"/>
            <a:ext cx="1301214" cy="872318"/>
          </a:xfrm>
          <a:prstGeom prst="rect">
            <a:avLst/>
          </a:prstGeom>
        </p:spPr>
      </p:pic>
      <p:pic>
        <p:nvPicPr>
          <p:cNvPr id="29" name="Picture 28"/>
          <p:cNvPicPr>
            <a:picLocks noChangeAspect="1"/>
          </p:cNvPicPr>
          <p:nvPr userDrawn="1"/>
        </p:nvPicPr>
        <p:blipFill rotWithShape="1">
          <a:blip r:embed="rId5" cstate="print">
            <a:extLst>
              <a:ext uri="{28A0092B-C50C-407E-A947-70E740481C1C}">
                <a14:useLocalDpi xmlns:a14="http://schemas.microsoft.com/office/drawing/2010/main" val="0"/>
              </a:ext>
            </a:extLst>
          </a:blip>
          <a:srcRect l="31220" t="21060"/>
          <a:stretch/>
        </p:blipFill>
        <p:spPr>
          <a:xfrm>
            <a:off x="7201834" y="-36026"/>
            <a:ext cx="1153890" cy="1324356"/>
          </a:xfrm>
          <a:prstGeom prst="rect">
            <a:avLst/>
          </a:prstGeom>
        </p:spPr>
      </p:pic>
      <p:sp>
        <p:nvSpPr>
          <p:cNvPr id="12" name="Text Placeholder 23"/>
          <p:cNvSpPr>
            <a:spLocks noGrp="1"/>
          </p:cNvSpPr>
          <p:nvPr userDrawn="1">
            <p:ph type="body" sz="quarter" idx="13" hasCustomPrompt="1"/>
          </p:nvPr>
        </p:nvSpPr>
        <p:spPr>
          <a:xfrm>
            <a:off x="427462" y="853210"/>
            <a:ext cx="3104978" cy="697353"/>
          </a:xfrm>
        </p:spPr>
        <p:txBody>
          <a:bodyPr anchor="ctr">
            <a:noAutofit/>
          </a:bodyPr>
          <a:lstStyle>
            <a:lvl1pPr marL="0" indent="0" algn="l">
              <a:buNone/>
              <a:defRPr sz="5400" baseline="0">
                <a:solidFill>
                  <a:srgbClr val="245473"/>
                </a:solidFill>
                <a:latin typeface="+mn-lt"/>
              </a:defRPr>
            </a:lvl1pPr>
          </a:lstStyle>
          <a:p>
            <a:pPr lvl="0"/>
            <a:r>
              <a:rPr lang="en-GB" dirty="0"/>
              <a:t>Thank You</a:t>
            </a:r>
          </a:p>
        </p:txBody>
      </p:sp>
      <p:sp>
        <p:nvSpPr>
          <p:cNvPr id="13" name="Text Placeholder 25"/>
          <p:cNvSpPr>
            <a:spLocks noGrp="1"/>
          </p:cNvSpPr>
          <p:nvPr userDrawn="1">
            <p:ph type="body" sz="quarter" idx="14" hasCustomPrompt="1"/>
          </p:nvPr>
        </p:nvSpPr>
        <p:spPr>
          <a:xfrm>
            <a:off x="3863577" y="858821"/>
            <a:ext cx="3854522" cy="697353"/>
          </a:xfrm>
        </p:spPr>
        <p:txBody>
          <a:bodyPr anchor="ctr">
            <a:noAutofit/>
          </a:bodyPr>
          <a:lstStyle>
            <a:lvl1pPr marL="0" indent="0" algn="l">
              <a:buNone/>
              <a:defRPr sz="2800" i="1" baseline="0">
                <a:solidFill>
                  <a:srgbClr val="245473"/>
                </a:solidFill>
              </a:defRPr>
            </a:lvl1pPr>
            <a:lvl2pPr marL="457200" indent="0" algn="ctr">
              <a:buNone/>
              <a:defRPr sz="2400">
                <a:solidFill>
                  <a:srgbClr val="4D4D4C"/>
                </a:solidFill>
              </a:defRPr>
            </a:lvl2pPr>
            <a:lvl3pPr marL="914400" indent="0" algn="ctr">
              <a:buNone/>
              <a:defRPr sz="2400">
                <a:solidFill>
                  <a:srgbClr val="4D4D4C"/>
                </a:solidFill>
              </a:defRPr>
            </a:lvl3pPr>
            <a:lvl4pPr marL="1371600" indent="0" algn="ctr">
              <a:buNone/>
              <a:defRPr sz="2400">
                <a:solidFill>
                  <a:srgbClr val="4D4D4C"/>
                </a:solidFill>
              </a:defRPr>
            </a:lvl4pPr>
            <a:lvl5pPr marL="1828800" indent="0" algn="ctr">
              <a:buNone/>
              <a:defRPr sz="2400">
                <a:solidFill>
                  <a:srgbClr val="4D4D4C"/>
                </a:solidFill>
              </a:defRPr>
            </a:lvl5pPr>
          </a:lstStyle>
          <a:p>
            <a:pPr lvl="0"/>
            <a:r>
              <a:rPr lang="en-GB" dirty="0"/>
              <a:t>Any Questions?</a:t>
            </a:r>
          </a:p>
        </p:txBody>
      </p:sp>
      <p:sp>
        <p:nvSpPr>
          <p:cNvPr id="10" name="Oval 9"/>
          <p:cNvSpPr/>
          <p:nvPr userDrawn="1"/>
        </p:nvSpPr>
        <p:spPr>
          <a:xfrm>
            <a:off x="6999455" y="2022663"/>
            <a:ext cx="591486" cy="591486"/>
          </a:xfrm>
          <a:prstGeom prst="ellipse">
            <a:avLst/>
          </a:prstGeom>
          <a:solidFill>
            <a:srgbClr val="F05A2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46EAE"/>
              </a:solidFill>
            </a:endParaRPr>
          </a:p>
        </p:txBody>
      </p:sp>
      <p:cxnSp>
        <p:nvCxnSpPr>
          <p:cNvPr id="19" name="Straight Connector 18"/>
          <p:cNvCxnSpPr/>
          <p:nvPr userDrawn="1"/>
        </p:nvCxnSpPr>
        <p:spPr>
          <a:xfrm>
            <a:off x="3706758" y="846751"/>
            <a:ext cx="0" cy="696487"/>
          </a:xfrm>
          <a:prstGeom prst="line">
            <a:avLst/>
          </a:prstGeom>
          <a:ln w="19050">
            <a:solidFill>
              <a:srgbClr val="B71E70"/>
            </a:solidFill>
          </a:ln>
        </p:spPr>
        <p:style>
          <a:lnRef idx="1">
            <a:schemeClr val="accent1"/>
          </a:lnRef>
          <a:fillRef idx="0">
            <a:schemeClr val="accent1"/>
          </a:fillRef>
          <a:effectRef idx="0">
            <a:schemeClr val="accent1"/>
          </a:effectRef>
          <a:fontRef idx="minor">
            <a:schemeClr val="tx1"/>
          </a:fontRef>
        </p:style>
      </p:cxnSp>
      <p:sp>
        <p:nvSpPr>
          <p:cNvPr id="3" name="Text Placeholder 2"/>
          <p:cNvSpPr>
            <a:spLocks noGrp="1"/>
          </p:cNvSpPr>
          <p:nvPr userDrawn="1">
            <p:ph type="body" sz="quarter" idx="15" hasCustomPrompt="1"/>
          </p:nvPr>
        </p:nvSpPr>
        <p:spPr>
          <a:xfrm>
            <a:off x="7718099" y="2206406"/>
            <a:ext cx="2812464" cy="323455"/>
          </a:xfrm>
        </p:spPr>
        <p:txBody>
          <a:bodyPr anchor="t">
            <a:normAutofit/>
          </a:bodyPr>
          <a:lstStyle>
            <a:lvl1pPr marL="0" indent="0">
              <a:buNone/>
              <a:defRPr sz="1600">
                <a:solidFill>
                  <a:schemeClr val="bg1"/>
                </a:solidFill>
              </a:defRPr>
            </a:lvl1pPr>
          </a:lstStyle>
          <a:p>
            <a:pPr lvl="0"/>
            <a:r>
              <a:rPr lang="en-GB" dirty="0"/>
              <a:t>Text 1</a:t>
            </a:r>
          </a:p>
        </p:txBody>
      </p:sp>
      <p:sp>
        <p:nvSpPr>
          <p:cNvPr id="30" name="Oval 29"/>
          <p:cNvSpPr/>
          <p:nvPr userDrawn="1"/>
        </p:nvSpPr>
        <p:spPr>
          <a:xfrm>
            <a:off x="6999455" y="2980323"/>
            <a:ext cx="591486" cy="591486"/>
          </a:xfrm>
          <a:prstGeom prst="ellipse">
            <a:avLst/>
          </a:prstGeom>
          <a:solidFill>
            <a:srgbClr val="BBC64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46EAE"/>
              </a:solidFill>
            </a:endParaRPr>
          </a:p>
        </p:txBody>
      </p:sp>
      <p:sp>
        <p:nvSpPr>
          <p:cNvPr id="31" name="Text Placeholder 2"/>
          <p:cNvSpPr>
            <a:spLocks noGrp="1"/>
          </p:cNvSpPr>
          <p:nvPr>
            <p:ph type="body" sz="quarter" idx="16" hasCustomPrompt="1"/>
          </p:nvPr>
        </p:nvSpPr>
        <p:spPr>
          <a:xfrm>
            <a:off x="7718099" y="3164066"/>
            <a:ext cx="2812464" cy="323455"/>
          </a:xfrm>
        </p:spPr>
        <p:txBody>
          <a:bodyPr anchor="t">
            <a:normAutofit/>
          </a:bodyPr>
          <a:lstStyle>
            <a:lvl1pPr marL="0" indent="0">
              <a:buNone/>
              <a:defRPr sz="1600">
                <a:solidFill>
                  <a:schemeClr val="bg1"/>
                </a:solidFill>
              </a:defRPr>
            </a:lvl1pPr>
          </a:lstStyle>
          <a:p>
            <a:pPr lvl="0"/>
            <a:r>
              <a:rPr lang="en-GB" dirty="0"/>
              <a:t>Text 1</a:t>
            </a:r>
          </a:p>
        </p:txBody>
      </p:sp>
      <p:sp>
        <p:nvSpPr>
          <p:cNvPr id="32" name="Oval 31"/>
          <p:cNvSpPr/>
          <p:nvPr userDrawn="1"/>
        </p:nvSpPr>
        <p:spPr>
          <a:xfrm>
            <a:off x="6999455" y="3940765"/>
            <a:ext cx="591486" cy="591486"/>
          </a:xfrm>
          <a:prstGeom prst="ellipse">
            <a:avLst/>
          </a:prstGeom>
          <a:solidFill>
            <a:srgbClr val="29B3E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rgbClr val="046EAE"/>
              </a:solidFill>
            </a:endParaRPr>
          </a:p>
        </p:txBody>
      </p:sp>
      <p:sp>
        <p:nvSpPr>
          <p:cNvPr id="33" name="Text Placeholder 2"/>
          <p:cNvSpPr>
            <a:spLocks noGrp="1"/>
          </p:cNvSpPr>
          <p:nvPr>
            <p:ph type="body" sz="quarter" idx="17" hasCustomPrompt="1"/>
          </p:nvPr>
        </p:nvSpPr>
        <p:spPr>
          <a:xfrm>
            <a:off x="7718099" y="4124508"/>
            <a:ext cx="2812464" cy="323455"/>
          </a:xfrm>
        </p:spPr>
        <p:txBody>
          <a:bodyPr anchor="t">
            <a:normAutofit/>
          </a:bodyPr>
          <a:lstStyle>
            <a:lvl1pPr marL="0" indent="0">
              <a:buNone/>
              <a:defRPr sz="1600">
                <a:solidFill>
                  <a:schemeClr val="bg1"/>
                </a:solidFill>
              </a:defRPr>
            </a:lvl1pPr>
          </a:lstStyle>
          <a:p>
            <a:pPr lvl="0"/>
            <a:r>
              <a:rPr lang="en-GB" dirty="0"/>
              <a:t>Text 1</a:t>
            </a:r>
          </a:p>
        </p:txBody>
      </p:sp>
    </p:spTree>
    <p:extLst>
      <p:ext uri="{BB962C8B-B14F-4D97-AF65-F5344CB8AC3E}">
        <p14:creationId xmlns:p14="http://schemas.microsoft.com/office/powerpoint/2010/main" val="23824895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903A9C9B-E920-47C7-BAA7-12A674EF74A3}"/>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xmlns="" id="{108D9678-D716-4F3A-B60B-FF657D4846FE}"/>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559E0DA6-19A7-4D2A-AF61-55635BEB9263}"/>
              </a:ext>
            </a:extLst>
          </p:cNvPr>
          <p:cNvSpPr>
            <a:spLocks noGrp="1"/>
          </p:cNvSpPr>
          <p:nvPr>
            <p:ph type="dt" sz="half" idx="10"/>
          </p:nvPr>
        </p:nvSpPr>
        <p:spPr/>
        <p:txBody>
          <a:bodyPr/>
          <a:lstStyle/>
          <a:p>
            <a:fld id="{F6419BD7-D05A-4744-94E4-FEE09A680226}" type="datetimeFigureOut">
              <a:rPr lang="de-DE" smtClean="0"/>
              <a:t>21.04.2022</a:t>
            </a:fld>
            <a:endParaRPr lang="de-DE"/>
          </a:p>
        </p:txBody>
      </p:sp>
      <p:sp>
        <p:nvSpPr>
          <p:cNvPr id="5" name="Fußzeilenplatzhalter 4">
            <a:extLst>
              <a:ext uri="{FF2B5EF4-FFF2-40B4-BE49-F238E27FC236}">
                <a16:creationId xmlns:a16="http://schemas.microsoft.com/office/drawing/2014/main" xmlns="" id="{4560B063-2591-4BBF-A992-7AA6D0065CF0}"/>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6E016B0E-6525-409E-874E-2E555B9CC725}"/>
              </a:ext>
            </a:extLst>
          </p:cNvPr>
          <p:cNvSpPr>
            <a:spLocks noGrp="1"/>
          </p:cNvSpPr>
          <p:nvPr>
            <p:ph type="sldNum" sz="quarter" idx="12"/>
          </p:nvPr>
        </p:nvSpPr>
        <p:spPr/>
        <p:txBody>
          <a:bodyPr/>
          <a:lstStyle/>
          <a:p>
            <a:fld id="{CE3BEE05-BCB7-4A71-A0DA-65B775829A21}" type="slidenum">
              <a:rPr lang="de-DE" smtClean="0"/>
              <a:t>‹#›</a:t>
            </a:fld>
            <a:endParaRPr lang="de-DE"/>
          </a:p>
        </p:txBody>
      </p:sp>
    </p:spTree>
    <p:extLst>
      <p:ext uri="{BB962C8B-B14F-4D97-AF65-F5344CB8AC3E}">
        <p14:creationId xmlns:p14="http://schemas.microsoft.com/office/powerpoint/2010/main" val="12459652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837442C-B338-40DE-ACE1-32ADD6ED9E63}"/>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p>
        </p:txBody>
      </p:sp>
      <p:sp>
        <p:nvSpPr>
          <p:cNvPr id="3" name="Textplatzhalter 2">
            <a:extLst>
              <a:ext uri="{FF2B5EF4-FFF2-40B4-BE49-F238E27FC236}">
                <a16:creationId xmlns:a16="http://schemas.microsoft.com/office/drawing/2014/main" xmlns="" id="{15E7CD16-6C95-4CCD-8A75-D15AF9551C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xmlns="" id="{149461DD-6A73-4685-A432-1D11FC1B8437}"/>
              </a:ext>
            </a:extLst>
          </p:cNvPr>
          <p:cNvSpPr>
            <a:spLocks noGrp="1"/>
          </p:cNvSpPr>
          <p:nvPr>
            <p:ph type="dt" sz="half" idx="10"/>
          </p:nvPr>
        </p:nvSpPr>
        <p:spPr/>
        <p:txBody>
          <a:bodyPr/>
          <a:lstStyle/>
          <a:p>
            <a:fld id="{F6419BD7-D05A-4744-94E4-FEE09A680226}" type="datetimeFigureOut">
              <a:rPr lang="de-DE" smtClean="0"/>
              <a:t>21.04.2022</a:t>
            </a:fld>
            <a:endParaRPr lang="de-DE"/>
          </a:p>
        </p:txBody>
      </p:sp>
      <p:sp>
        <p:nvSpPr>
          <p:cNvPr id="5" name="Fußzeilenplatzhalter 4">
            <a:extLst>
              <a:ext uri="{FF2B5EF4-FFF2-40B4-BE49-F238E27FC236}">
                <a16:creationId xmlns:a16="http://schemas.microsoft.com/office/drawing/2014/main" xmlns="" id="{9413F311-0CA3-4774-B908-2F7497BA2DD6}"/>
              </a:ext>
            </a:extLst>
          </p:cNvPr>
          <p:cNvSpPr>
            <a:spLocks noGrp="1"/>
          </p:cNvSpPr>
          <p:nvPr>
            <p:ph type="ftr" sz="quarter" idx="11"/>
          </p:nvPr>
        </p:nvSpPr>
        <p:spPr/>
        <p:txBody>
          <a:bodyPr/>
          <a:lstStyle/>
          <a:p>
            <a:endParaRPr lang="de-DE"/>
          </a:p>
        </p:txBody>
      </p:sp>
      <p:sp>
        <p:nvSpPr>
          <p:cNvPr id="6" name="Foliennummernplatzhalter 5">
            <a:extLst>
              <a:ext uri="{FF2B5EF4-FFF2-40B4-BE49-F238E27FC236}">
                <a16:creationId xmlns:a16="http://schemas.microsoft.com/office/drawing/2014/main" xmlns="" id="{AFC0BC60-D392-498E-A567-A2FEDC14618F}"/>
              </a:ext>
            </a:extLst>
          </p:cNvPr>
          <p:cNvSpPr>
            <a:spLocks noGrp="1"/>
          </p:cNvSpPr>
          <p:nvPr>
            <p:ph type="sldNum" sz="quarter" idx="12"/>
          </p:nvPr>
        </p:nvSpPr>
        <p:spPr/>
        <p:txBody>
          <a:bodyPr/>
          <a:lstStyle/>
          <a:p>
            <a:fld id="{CE3BEE05-BCB7-4A71-A0DA-65B775829A21}" type="slidenum">
              <a:rPr lang="de-DE" smtClean="0"/>
              <a:t>‹#›</a:t>
            </a:fld>
            <a:endParaRPr lang="de-DE"/>
          </a:p>
        </p:txBody>
      </p:sp>
    </p:spTree>
    <p:extLst>
      <p:ext uri="{BB962C8B-B14F-4D97-AF65-F5344CB8AC3E}">
        <p14:creationId xmlns:p14="http://schemas.microsoft.com/office/powerpoint/2010/main" val="876704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B49B36B-6A9A-4F36-8E5A-9B1CC8925D06}"/>
              </a:ext>
            </a:extLst>
          </p:cNvPr>
          <p:cNvSpPr>
            <a:spLocks noGrp="1"/>
          </p:cNvSpPr>
          <p:nvPr>
            <p:ph type="title"/>
          </p:nvPr>
        </p:nvSpPr>
        <p:spPr/>
        <p:txBody>
          <a:bodyPr/>
          <a:lstStyle/>
          <a:p>
            <a:r>
              <a:rPr lang="de-DE"/>
              <a:t>Mastertitelformat bearbeiten</a:t>
            </a:r>
          </a:p>
        </p:txBody>
      </p:sp>
      <p:sp>
        <p:nvSpPr>
          <p:cNvPr id="3" name="Inhaltsplatzhalter 2">
            <a:extLst>
              <a:ext uri="{FF2B5EF4-FFF2-40B4-BE49-F238E27FC236}">
                <a16:creationId xmlns:a16="http://schemas.microsoft.com/office/drawing/2014/main" xmlns="" id="{07E08999-7D65-4BAB-9FDE-93BC04BB3EDE}"/>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Inhaltsplatzhalter 3">
            <a:extLst>
              <a:ext uri="{FF2B5EF4-FFF2-40B4-BE49-F238E27FC236}">
                <a16:creationId xmlns:a16="http://schemas.microsoft.com/office/drawing/2014/main" xmlns="" id="{6890E83A-B8A2-4716-BA07-701F19C7EEA6}"/>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Datumsplatzhalter 4">
            <a:extLst>
              <a:ext uri="{FF2B5EF4-FFF2-40B4-BE49-F238E27FC236}">
                <a16:creationId xmlns:a16="http://schemas.microsoft.com/office/drawing/2014/main" xmlns="" id="{B7E9AEF6-7563-4093-A697-331CFD641B04}"/>
              </a:ext>
            </a:extLst>
          </p:cNvPr>
          <p:cNvSpPr>
            <a:spLocks noGrp="1"/>
          </p:cNvSpPr>
          <p:nvPr>
            <p:ph type="dt" sz="half" idx="10"/>
          </p:nvPr>
        </p:nvSpPr>
        <p:spPr/>
        <p:txBody>
          <a:bodyPr/>
          <a:lstStyle/>
          <a:p>
            <a:fld id="{F6419BD7-D05A-4744-94E4-FEE09A680226}" type="datetimeFigureOut">
              <a:rPr lang="de-DE" smtClean="0"/>
              <a:t>21.04.2022</a:t>
            </a:fld>
            <a:endParaRPr lang="de-DE"/>
          </a:p>
        </p:txBody>
      </p:sp>
      <p:sp>
        <p:nvSpPr>
          <p:cNvPr id="6" name="Fußzeilenplatzhalter 5">
            <a:extLst>
              <a:ext uri="{FF2B5EF4-FFF2-40B4-BE49-F238E27FC236}">
                <a16:creationId xmlns:a16="http://schemas.microsoft.com/office/drawing/2014/main" xmlns="" id="{F58FCDFB-911B-43D8-A29B-F5B3C98D2C78}"/>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F32DDAEF-80BA-429A-885B-18168B397FF7}"/>
              </a:ext>
            </a:extLst>
          </p:cNvPr>
          <p:cNvSpPr>
            <a:spLocks noGrp="1"/>
          </p:cNvSpPr>
          <p:nvPr>
            <p:ph type="sldNum" sz="quarter" idx="12"/>
          </p:nvPr>
        </p:nvSpPr>
        <p:spPr/>
        <p:txBody>
          <a:bodyPr/>
          <a:lstStyle/>
          <a:p>
            <a:fld id="{CE3BEE05-BCB7-4A71-A0DA-65B775829A21}" type="slidenum">
              <a:rPr lang="de-DE" smtClean="0"/>
              <a:t>‹#›</a:t>
            </a:fld>
            <a:endParaRPr lang="de-DE"/>
          </a:p>
        </p:txBody>
      </p:sp>
    </p:spTree>
    <p:extLst>
      <p:ext uri="{BB962C8B-B14F-4D97-AF65-F5344CB8AC3E}">
        <p14:creationId xmlns:p14="http://schemas.microsoft.com/office/powerpoint/2010/main" val="37232538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32275B5-913B-4885-AD21-6D4ADA67FA96}"/>
              </a:ext>
            </a:extLst>
          </p:cNvPr>
          <p:cNvSpPr>
            <a:spLocks noGrp="1"/>
          </p:cNvSpPr>
          <p:nvPr>
            <p:ph type="title"/>
          </p:nvPr>
        </p:nvSpPr>
        <p:spPr>
          <a:xfrm>
            <a:off x="839788" y="365125"/>
            <a:ext cx="10515600" cy="1325563"/>
          </a:xfrm>
        </p:spPr>
        <p:txBody>
          <a:bodyPr/>
          <a:lstStyle/>
          <a:p>
            <a:r>
              <a:rPr lang="de-DE"/>
              <a:t>Mastertitelformat bearbeiten</a:t>
            </a:r>
          </a:p>
        </p:txBody>
      </p:sp>
      <p:sp>
        <p:nvSpPr>
          <p:cNvPr id="3" name="Textplatzhalter 2">
            <a:extLst>
              <a:ext uri="{FF2B5EF4-FFF2-40B4-BE49-F238E27FC236}">
                <a16:creationId xmlns:a16="http://schemas.microsoft.com/office/drawing/2014/main" xmlns="" id="{E0C5CB88-3F07-4B54-920F-87D3E859712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xmlns="" id="{6C18F105-AF9A-49C6-8D0E-A14ABC8B0E0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5" name="Textplatzhalter 4">
            <a:extLst>
              <a:ext uri="{FF2B5EF4-FFF2-40B4-BE49-F238E27FC236}">
                <a16:creationId xmlns:a16="http://schemas.microsoft.com/office/drawing/2014/main" xmlns="" id="{E9FBAC11-B1EB-485C-8557-E4E2CE64B38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xmlns="" id="{819230E6-5FAC-4652-8EF9-ED208FEE5895}"/>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7" name="Datumsplatzhalter 6">
            <a:extLst>
              <a:ext uri="{FF2B5EF4-FFF2-40B4-BE49-F238E27FC236}">
                <a16:creationId xmlns:a16="http://schemas.microsoft.com/office/drawing/2014/main" xmlns="" id="{551A6702-F62B-4AF6-AC89-58CCB2D09E09}"/>
              </a:ext>
            </a:extLst>
          </p:cNvPr>
          <p:cNvSpPr>
            <a:spLocks noGrp="1"/>
          </p:cNvSpPr>
          <p:nvPr>
            <p:ph type="dt" sz="half" idx="10"/>
          </p:nvPr>
        </p:nvSpPr>
        <p:spPr/>
        <p:txBody>
          <a:bodyPr/>
          <a:lstStyle/>
          <a:p>
            <a:fld id="{F6419BD7-D05A-4744-94E4-FEE09A680226}" type="datetimeFigureOut">
              <a:rPr lang="de-DE" smtClean="0"/>
              <a:t>21.04.2022</a:t>
            </a:fld>
            <a:endParaRPr lang="de-DE"/>
          </a:p>
        </p:txBody>
      </p:sp>
      <p:sp>
        <p:nvSpPr>
          <p:cNvPr id="8" name="Fußzeilenplatzhalter 7">
            <a:extLst>
              <a:ext uri="{FF2B5EF4-FFF2-40B4-BE49-F238E27FC236}">
                <a16:creationId xmlns:a16="http://schemas.microsoft.com/office/drawing/2014/main" xmlns="" id="{E5861471-25B4-47F5-8049-333C655CF6D3}"/>
              </a:ext>
            </a:extLst>
          </p:cNvPr>
          <p:cNvSpPr>
            <a:spLocks noGrp="1"/>
          </p:cNvSpPr>
          <p:nvPr>
            <p:ph type="ftr" sz="quarter" idx="11"/>
          </p:nvPr>
        </p:nvSpPr>
        <p:spPr/>
        <p:txBody>
          <a:bodyPr/>
          <a:lstStyle/>
          <a:p>
            <a:endParaRPr lang="de-DE"/>
          </a:p>
        </p:txBody>
      </p:sp>
      <p:sp>
        <p:nvSpPr>
          <p:cNvPr id="9" name="Foliennummernplatzhalter 8">
            <a:extLst>
              <a:ext uri="{FF2B5EF4-FFF2-40B4-BE49-F238E27FC236}">
                <a16:creationId xmlns:a16="http://schemas.microsoft.com/office/drawing/2014/main" xmlns="" id="{DB7B299E-11F3-41F8-B080-0235A2EC32BD}"/>
              </a:ext>
            </a:extLst>
          </p:cNvPr>
          <p:cNvSpPr>
            <a:spLocks noGrp="1"/>
          </p:cNvSpPr>
          <p:nvPr>
            <p:ph type="sldNum" sz="quarter" idx="12"/>
          </p:nvPr>
        </p:nvSpPr>
        <p:spPr/>
        <p:txBody>
          <a:bodyPr/>
          <a:lstStyle/>
          <a:p>
            <a:fld id="{CE3BEE05-BCB7-4A71-A0DA-65B775829A21}" type="slidenum">
              <a:rPr lang="de-DE" smtClean="0"/>
              <a:t>‹#›</a:t>
            </a:fld>
            <a:endParaRPr lang="de-DE"/>
          </a:p>
        </p:txBody>
      </p:sp>
    </p:spTree>
    <p:extLst>
      <p:ext uri="{BB962C8B-B14F-4D97-AF65-F5344CB8AC3E}">
        <p14:creationId xmlns:p14="http://schemas.microsoft.com/office/powerpoint/2010/main" val="36597968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00877A9-364A-450D-A248-BCF7F260EB2E}"/>
              </a:ext>
            </a:extLst>
          </p:cNvPr>
          <p:cNvSpPr>
            <a:spLocks noGrp="1"/>
          </p:cNvSpPr>
          <p:nvPr>
            <p:ph type="title"/>
          </p:nvPr>
        </p:nvSpPr>
        <p:spPr/>
        <p:txBody>
          <a:bodyPr/>
          <a:lstStyle/>
          <a:p>
            <a:r>
              <a:rPr lang="de-DE"/>
              <a:t>Mastertitelformat bearbeiten</a:t>
            </a:r>
          </a:p>
        </p:txBody>
      </p:sp>
      <p:sp>
        <p:nvSpPr>
          <p:cNvPr id="3" name="Datumsplatzhalter 2">
            <a:extLst>
              <a:ext uri="{FF2B5EF4-FFF2-40B4-BE49-F238E27FC236}">
                <a16:creationId xmlns:a16="http://schemas.microsoft.com/office/drawing/2014/main" xmlns="" id="{896CD8D1-5FD9-486E-95B9-D1EFBE4FFE58}"/>
              </a:ext>
            </a:extLst>
          </p:cNvPr>
          <p:cNvSpPr>
            <a:spLocks noGrp="1"/>
          </p:cNvSpPr>
          <p:nvPr>
            <p:ph type="dt" sz="half" idx="10"/>
          </p:nvPr>
        </p:nvSpPr>
        <p:spPr/>
        <p:txBody>
          <a:bodyPr/>
          <a:lstStyle/>
          <a:p>
            <a:fld id="{F6419BD7-D05A-4744-94E4-FEE09A680226}" type="datetimeFigureOut">
              <a:rPr lang="de-DE" smtClean="0"/>
              <a:t>21.04.2022</a:t>
            </a:fld>
            <a:endParaRPr lang="de-DE"/>
          </a:p>
        </p:txBody>
      </p:sp>
      <p:sp>
        <p:nvSpPr>
          <p:cNvPr id="4" name="Fußzeilenplatzhalter 3">
            <a:extLst>
              <a:ext uri="{FF2B5EF4-FFF2-40B4-BE49-F238E27FC236}">
                <a16:creationId xmlns:a16="http://schemas.microsoft.com/office/drawing/2014/main" xmlns="" id="{4C657405-FA74-4F8C-B740-5FD931C7298D}"/>
              </a:ext>
            </a:extLst>
          </p:cNvPr>
          <p:cNvSpPr>
            <a:spLocks noGrp="1"/>
          </p:cNvSpPr>
          <p:nvPr>
            <p:ph type="ftr" sz="quarter" idx="11"/>
          </p:nvPr>
        </p:nvSpPr>
        <p:spPr/>
        <p:txBody>
          <a:bodyPr/>
          <a:lstStyle/>
          <a:p>
            <a:endParaRPr lang="de-DE"/>
          </a:p>
        </p:txBody>
      </p:sp>
      <p:sp>
        <p:nvSpPr>
          <p:cNvPr id="5" name="Foliennummernplatzhalter 4">
            <a:extLst>
              <a:ext uri="{FF2B5EF4-FFF2-40B4-BE49-F238E27FC236}">
                <a16:creationId xmlns:a16="http://schemas.microsoft.com/office/drawing/2014/main" xmlns="" id="{4780F842-D89E-45B2-ADAD-D1E874E962D6}"/>
              </a:ext>
            </a:extLst>
          </p:cNvPr>
          <p:cNvSpPr>
            <a:spLocks noGrp="1"/>
          </p:cNvSpPr>
          <p:nvPr>
            <p:ph type="sldNum" sz="quarter" idx="12"/>
          </p:nvPr>
        </p:nvSpPr>
        <p:spPr/>
        <p:txBody>
          <a:bodyPr/>
          <a:lstStyle/>
          <a:p>
            <a:fld id="{CE3BEE05-BCB7-4A71-A0DA-65B775829A21}" type="slidenum">
              <a:rPr lang="de-DE" smtClean="0"/>
              <a:t>‹#›</a:t>
            </a:fld>
            <a:endParaRPr lang="de-DE"/>
          </a:p>
        </p:txBody>
      </p:sp>
    </p:spTree>
    <p:extLst>
      <p:ext uri="{BB962C8B-B14F-4D97-AF65-F5344CB8AC3E}">
        <p14:creationId xmlns:p14="http://schemas.microsoft.com/office/powerpoint/2010/main" val="3922982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xmlns="" id="{CC05FA23-B3E2-489D-B730-37B48C05FE2C}"/>
              </a:ext>
            </a:extLst>
          </p:cNvPr>
          <p:cNvSpPr>
            <a:spLocks noGrp="1"/>
          </p:cNvSpPr>
          <p:nvPr>
            <p:ph type="dt" sz="half" idx="10"/>
          </p:nvPr>
        </p:nvSpPr>
        <p:spPr/>
        <p:txBody>
          <a:bodyPr/>
          <a:lstStyle/>
          <a:p>
            <a:fld id="{F6419BD7-D05A-4744-94E4-FEE09A680226}" type="datetimeFigureOut">
              <a:rPr lang="de-DE" smtClean="0"/>
              <a:t>21.04.2022</a:t>
            </a:fld>
            <a:endParaRPr lang="de-DE"/>
          </a:p>
        </p:txBody>
      </p:sp>
      <p:sp>
        <p:nvSpPr>
          <p:cNvPr id="3" name="Fußzeilenplatzhalter 2">
            <a:extLst>
              <a:ext uri="{FF2B5EF4-FFF2-40B4-BE49-F238E27FC236}">
                <a16:creationId xmlns:a16="http://schemas.microsoft.com/office/drawing/2014/main" xmlns="" id="{8F88774D-ADB6-47B1-90ED-E93EA48719C8}"/>
              </a:ext>
            </a:extLst>
          </p:cNvPr>
          <p:cNvSpPr>
            <a:spLocks noGrp="1"/>
          </p:cNvSpPr>
          <p:nvPr>
            <p:ph type="ftr" sz="quarter" idx="11"/>
          </p:nvPr>
        </p:nvSpPr>
        <p:spPr/>
        <p:txBody>
          <a:bodyPr/>
          <a:lstStyle/>
          <a:p>
            <a:endParaRPr lang="de-DE"/>
          </a:p>
        </p:txBody>
      </p:sp>
      <p:sp>
        <p:nvSpPr>
          <p:cNvPr id="4" name="Foliennummernplatzhalter 3">
            <a:extLst>
              <a:ext uri="{FF2B5EF4-FFF2-40B4-BE49-F238E27FC236}">
                <a16:creationId xmlns:a16="http://schemas.microsoft.com/office/drawing/2014/main" xmlns="" id="{0EDFC1D3-2FDA-4E0A-818C-E012283DD42A}"/>
              </a:ext>
            </a:extLst>
          </p:cNvPr>
          <p:cNvSpPr>
            <a:spLocks noGrp="1"/>
          </p:cNvSpPr>
          <p:nvPr>
            <p:ph type="sldNum" sz="quarter" idx="12"/>
          </p:nvPr>
        </p:nvSpPr>
        <p:spPr/>
        <p:txBody>
          <a:bodyPr/>
          <a:lstStyle/>
          <a:p>
            <a:fld id="{CE3BEE05-BCB7-4A71-A0DA-65B775829A21}" type="slidenum">
              <a:rPr lang="de-DE" smtClean="0"/>
              <a:t>‹#›</a:t>
            </a:fld>
            <a:endParaRPr lang="de-DE"/>
          </a:p>
        </p:txBody>
      </p:sp>
    </p:spTree>
    <p:extLst>
      <p:ext uri="{BB962C8B-B14F-4D97-AF65-F5344CB8AC3E}">
        <p14:creationId xmlns:p14="http://schemas.microsoft.com/office/powerpoint/2010/main" val="408872824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907159F-64D9-47E6-9483-CD95FE6CE18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Inhaltsplatzhalter 2">
            <a:extLst>
              <a:ext uri="{FF2B5EF4-FFF2-40B4-BE49-F238E27FC236}">
                <a16:creationId xmlns:a16="http://schemas.microsoft.com/office/drawing/2014/main" xmlns="" id="{0DD879BB-5048-4CDA-9A7E-53C84ABAEB3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Textplatzhalter 3">
            <a:extLst>
              <a:ext uri="{FF2B5EF4-FFF2-40B4-BE49-F238E27FC236}">
                <a16:creationId xmlns:a16="http://schemas.microsoft.com/office/drawing/2014/main" xmlns="" id="{012BB1B6-1A76-4272-B5FF-674618516AD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8EEFC9E3-C7DF-4090-9132-FB3B15812DF4}"/>
              </a:ext>
            </a:extLst>
          </p:cNvPr>
          <p:cNvSpPr>
            <a:spLocks noGrp="1"/>
          </p:cNvSpPr>
          <p:nvPr>
            <p:ph type="dt" sz="half" idx="10"/>
          </p:nvPr>
        </p:nvSpPr>
        <p:spPr/>
        <p:txBody>
          <a:bodyPr/>
          <a:lstStyle/>
          <a:p>
            <a:fld id="{F6419BD7-D05A-4744-94E4-FEE09A680226}" type="datetimeFigureOut">
              <a:rPr lang="de-DE" smtClean="0"/>
              <a:t>21.04.2022</a:t>
            </a:fld>
            <a:endParaRPr lang="de-DE"/>
          </a:p>
        </p:txBody>
      </p:sp>
      <p:sp>
        <p:nvSpPr>
          <p:cNvPr id="6" name="Fußzeilenplatzhalter 5">
            <a:extLst>
              <a:ext uri="{FF2B5EF4-FFF2-40B4-BE49-F238E27FC236}">
                <a16:creationId xmlns:a16="http://schemas.microsoft.com/office/drawing/2014/main" xmlns="" id="{E6B6252A-28FE-41F8-81CA-A279693634F7}"/>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934826B5-6E2C-4285-9083-71E9D8A4FF6D}"/>
              </a:ext>
            </a:extLst>
          </p:cNvPr>
          <p:cNvSpPr>
            <a:spLocks noGrp="1"/>
          </p:cNvSpPr>
          <p:nvPr>
            <p:ph type="sldNum" sz="quarter" idx="12"/>
          </p:nvPr>
        </p:nvSpPr>
        <p:spPr/>
        <p:txBody>
          <a:bodyPr/>
          <a:lstStyle/>
          <a:p>
            <a:fld id="{CE3BEE05-BCB7-4A71-A0DA-65B775829A21}" type="slidenum">
              <a:rPr lang="de-DE" smtClean="0"/>
              <a:t>‹#›</a:t>
            </a:fld>
            <a:endParaRPr lang="de-DE"/>
          </a:p>
        </p:txBody>
      </p:sp>
    </p:spTree>
    <p:extLst>
      <p:ext uri="{BB962C8B-B14F-4D97-AF65-F5344CB8AC3E}">
        <p14:creationId xmlns:p14="http://schemas.microsoft.com/office/powerpoint/2010/main" val="3504900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F4834A11-0D0E-4CA7-8616-4C80890DF9D2}"/>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p>
        </p:txBody>
      </p:sp>
      <p:sp>
        <p:nvSpPr>
          <p:cNvPr id="3" name="Bildplatzhalter 2">
            <a:extLst>
              <a:ext uri="{FF2B5EF4-FFF2-40B4-BE49-F238E27FC236}">
                <a16:creationId xmlns:a16="http://schemas.microsoft.com/office/drawing/2014/main" xmlns="" id="{7ABE00B4-314D-42CF-8CB5-5B2A78A46CA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DE"/>
          </a:p>
        </p:txBody>
      </p:sp>
      <p:sp>
        <p:nvSpPr>
          <p:cNvPr id="4" name="Textplatzhalter 3">
            <a:extLst>
              <a:ext uri="{FF2B5EF4-FFF2-40B4-BE49-F238E27FC236}">
                <a16:creationId xmlns:a16="http://schemas.microsoft.com/office/drawing/2014/main" xmlns="" id="{6EB87613-F8D1-4257-BD87-F87EACB3109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218602D8-E9CB-4175-97FD-56376DB4A262}"/>
              </a:ext>
            </a:extLst>
          </p:cNvPr>
          <p:cNvSpPr>
            <a:spLocks noGrp="1"/>
          </p:cNvSpPr>
          <p:nvPr>
            <p:ph type="dt" sz="half" idx="10"/>
          </p:nvPr>
        </p:nvSpPr>
        <p:spPr/>
        <p:txBody>
          <a:bodyPr/>
          <a:lstStyle/>
          <a:p>
            <a:fld id="{F6419BD7-D05A-4744-94E4-FEE09A680226}" type="datetimeFigureOut">
              <a:rPr lang="de-DE" smtClean="0"/>
              <a:t>21.04.2022</a:t>
            </a:fld>
            <a:endParaRPr lang="de-DE"/>
          </a:p>
        </p:txBody>
      </p:sp>
      <p:sp>
        <p:nvSpPr>
          <p:cNvPr id="6" name="Fußzeilenplatzhalter 5">
            <a:extLst>
              <a:ext uri="{FF2B5EF4-FFF2-40B4-BE49-F238E27FC236}">
                <a16:creationId xmlns:a16="http://schemas.microsoft.com/office/drawing/2014/main" xmlns="" id="{9D7ECB68-F28B-462A-88CE-F1F3CA5ABF37}"/>
              </a:ext>
            </a:extLst>
          </p:cNvPr>
          <p:cNvSpPr>
            <a:spLocks noGrp="1"/>
          </p:cNvSpPr>
          <p:nvPr>
            <p:ph type="ftr" sz="quarter" idx="11"/>
          </p:nvPr>
        </p:nvSpPr>
        <p:spPr/>
        <p:txBody>
          <a:bodyPr/>
          <a:lstStyle/>
          <a:p>
            <a:endParaRPr lang="de-DE"/>
          </a:p>
        </p:txBody>
      </p:sp>
      <p:sp>
        <p:nvSpPr>
          <p:cNvPr id="7" name="Foliennummernplatzhalter 6">
            <a:extLst>
              <a:ext uri="{FF2B5EF4-FFF2-40B4-BE49-F238E27FC236}">
                <a16:creationId xmlns:a16="http://schemas.microsoft.com/office/drawing/2014/main" xmlns="" id="{0CBF2B6C-76A5-442E-9921-3F48097D6982}"/>
              </a:ext>
            </a:extLst>
          </p:cNvPr>
          <p:cNvSpPr>
            <a:spLocks noGrp="1"/>
          </p:cNvSpPr>
          <p:nvPr>
            <p:ph type="sldNum" sz="quarter" idx="12"/>
          </p:nvPr>
        </p:nvSpPr>
        <p:spPr/>
        <p:txBody>
          <a:bodyPr/>
          <a:lstStyle/>
          <a:p>
            <a:fld id="{CE3BEE05-BCB7-4A71-A0DA-65B775829A21}" type="slidenum">
              <a:rPr lang="de-DE" smtClean="0"/>
              <a:t>‹#›</a:t>
            </a:fld>
            <a:endParaRPr lang="de-DE"/>
          </a:p>
        </p:txBody>
      </p:sp>
    </p:spTree>
    <p:extLst>
      <p:ext uri="{BB962C8B-B14F-4D97-AF65-F5344CB8AC3E}">
        <p14:creationId xmlns:p14="http://schemas.microsoft.com/office/powerpoint/2010/main" val="6185856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xmlns="" id="{45FC44AF-DEE6-475E-86C9-51CC3A201E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p>
        </p:txBody>
      </p:sp>
      <p:sp>
        <p:nvSpPr>
          <p:cNvPr id="3" name="Textplatzhalter 2">
            <a:extLst>
              <a:ext uri="{FF2B5EF4-FFF2-40B4-BE49-F238E27FC236}">
                <a16:creationId xmlns:a16="http://schemas.microsoft.com/office/drawing/2014/main" xmlns="" id="{D5CDCF77-55B4-4AD3-A3BF-9BCE29577F9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4" name="Datumsplatzhalter 3">
            <a:extLst>
              <a:ext uri="{FF2B5EF4-FFF2-40B4-BE49-F238E27FC236}">
                <a16:creationId xmlns:a16="http://schemas.microsoft.com/office/drawing/2014/main" xmlns="" id="{4C78005C-3EFB-426F-A291-06C00BB9A84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6419BD7-D05A-4744-94E4-FEE09A680226}" type="datetimeFigureOut">
              <a:rPr lang="de-DE" smtClean="0"/>
              <a:t>21.04.2022</a:t>
            </a:fld>
            <a:endParaRPr lang="de-DE"/>
          </a:p>
        </p:txBody>
      </p:sp>
      <p:sp>
        <p:nvSpPr>
          <p:cNvPr id="5" name="Fußzeilenplatzhalter 4">
            <a:extLst>
              <a:ext uri="{FF2B5EF4-FFF2-40B4-BE49-F238E27FC236}">
                <a16:creationId xmlns:a16="http://schemas.microsoft.com/office/drawing/2014/main" xmlns="" id="{9A037002-4678-4657-A721-07E3C525E2A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xmlns="" id="{F0D94DB6-1D2E-4243-B63F-84B6379A0D6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E3BEE05-BCB7-4A71-A0DA-65B775829A21}" type="slidenum">
              <a:rPr lang="de-DE" smtClean="0"/>
              <a:t>‹#›</a:t>
            </a:fld>
            <a:endParaRPr lang="de-DE"/>
          </a:p>
        </p:txBody>
      </p:sp>
    </p:spTree>
    <p:extLst>
      <p:ext uri="{BB962C8B-B14F-4D97-AF65-F5344CB8AC3E}">
        <p14:creationId xmlns:p14="http://schemas.microsoft.com/office/powerpoint/2010/main" val="26686196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6.xml"/><Relationship Id="rId1" Type="http://schemas.openxmlformats.org/officeDocument/2006/relationships/vmlDrawing" Target="../drawings/vmlDrawing6.vml"/><Relationship Id="rId6" Type="http://schemas.openxmlformats.org/officeDocument/2006/relationships/image" Target="../media/image10.emf"/><Relationship Id="rId5" Type="http://schemas.openxmlformats.org/officeDocument/2006/relationships/oleObject" Target="../embeddings/oleObject6.bin"/><Relationship Id="rId4"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7.xml"/><Relationship Id="rId1" Type="http://schemas.openxmlformats.org/officeDocument/2006/relationships/vmlDrawing" Target="../drawings/vmlDrawing7.vml"/><Relationship Id="rId6" Type="http://schemas.openxmlformats.org/officeDocument/2006/relationships/image" Target="../media/image10.emf"/><Relationship Id="rId5" Type="http://schemas.openxmlformats.org/officeDocument/2006/relationships/oleObject" Target="../embeddings/oleObject7.bin"/><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8.xml"/><Relationship Id="rId1" Type="http://schemas.openxmlformats.org/officeDocument/2006/relationships/vmlDrawing" Target="../drawings/vmlDrawing8.vml"/><Relationship Id="rId6" Type="http://schemas.openxmlformats.org/officeDocument/2006/relationships/image" Target="../media/image10.emf"/><Relationship Id="rId5" Type="http://schemas.openxmlformats.org/officeDocument/2006/relationships/oleObject" Target="../embeddings/oleObject8.bin"/><Relationship Id="rId4"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3" Type="http://schemas.openxmlformats.org/officeDocument/2006/relationships/tags" Target="../tags/tag10.xml"/><Relationship Id="rId7" Type="http://schemas.openxmlformats.org/officeDocument/2006/relationships/image" Target="../media/image10.emf"/><Relationship Id="rId2" Type="http://schemas.openxmlformats.org/officeDocument/2006/relationships/tags" Target="../tags/tag9.xml"/><Relationship Id="rId1" Type="http://schemas.openxmlformats.org/officeDocument/2006/relationships/vmlDrawing" Target="../drawings/vmlDrawing9.vml"/><Relationship Id="rId6" Type="http://schemas.openxmlformats.org/officeDocument/2006/relationships/oleObject" Target="../embeddings/oleObject9.bin"/><Relationship Id="rId5" Type="http://schemas.openxmlformats.org/officeDocument/2006/relationships/notesSlide" Target="../notesSlides/notesSlide15.xml"/><Relationship Id="rId4" Type="http://schemas.openxmlformats.org/officeDocument/2006/relationships/slideLayout" Target="../slideLayouts/slideLayout1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4.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3" Type="http://schemas.openxmlformats.org/officeDocument/2006/relationships/tags" Target="../tags/tag13.xml"/><Relationship Id="rId7" Type="http://schemas.openxmlformats.org/officeDocument/2006/relationships/image" Target="../media/image11.png"/><Relationship Id="rId2" Type="http://schemas.openxmlformats.org/officeDocument/2006/relationships/tags" Target="../tags/tag12.xml"/><Relationship Id="rId1" Type="http://schemas.openxmlformats.org/officeDocument/2006/relationships/tags" Target="../tags/tag11.xml"/><Relationship Id="rId6" Type="http://schemas.openxmlformats.org/officeDocument/2006/relationships/notesSlide" Target="../notesSlides/notesSlide20.xml"/><Relationship Id="rId5" Type="http://schemas.openxmlformats.org/officeDocument/2006/relationships/slideLayout" Target="../slideLayouts/slideLayout14.xml"/><Relationship Id="rId4" Type="http://schemas.openxmlformats.org/officeDocument/2006/relationships/tags" Target="../tags/tag14.xml"/></Relationships>
</file>

<file path=ppt/slides/_rels/slide21.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1.xml"/><Relationship Id="rId1" Type="http://schemas.openxmlformats.org/officeDocument/2006/relationships/slideLayout" Target="../slideLayouts/slideLayout1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3.xml"/></Relationships>
</file>

<file path=ppt/slides/_rels/slide29.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15.xml"/><Relationship Id="rId1" Type="http://schemas.openxmlformats.org/officeDocument/2006/relationships/vmlDrawing" Target="../drawings/vmlDrawing10.vml"/><Relationship Id="rId6" Type="http://schemas.openxmlformats.org/officeDocument/2006/relationships/image" Target="../media/image10.emf"/><Relationship Id="rId5" Type="http://schemas.openxmlformats.org/officeDocument/2006/relationships/oleObject" Target="../embeddings/oleObject10.bin"/><Relationship Id="rId4"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16.xml"/><Relationship Id="rId1" Type="http://schemas.openxmlformats.org/officeDocument/2006/relationships/vmlDrawing" Target="../drawings/vmlDrawing11.vml"/><Relationship Id="rId6" Type="http://schemas.openxmlformats.org/officeDocument/2006/relationships/image" Target="../media/image10.emf"/><Relationship Id="rId5" Type="http://schemas.openxmlformats.org/officeDocument/2006/relationships/oleObject" Target="../embeddings/oleObject11.bin"/><Relationship Id="rId4" Type="http://schemas.openxmlformats.org/officeDocument/2006/relationships/notesSlide" Target="../notesSlides/notesSlide30.xml"/></Relationships>
</file>

<file path=ppt/slides/_rels/slide31.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17.xml"/><Relationship Id="rId1" Type="http://schemas.openxmlformats.org/officeDocument/2006/relationships/vmlDrawing" Target="../drawings/vmlDrawing12.vml"/><Relationship Id="rId6" Type="http://schemas.openxmlformats.org/officeDocument/2006/relationships/image" Target="../media/image10.emf"/><Relationship Id="rId5" Type="http://schemas.openxmlformats.org/officeDocument/2006/relationships/oleObject" Target="../embeddings/oleObject12.bin"/><Relationship Id="rId4" Type="http://schemas.openxmlformats.org/officeDocument/2006/relationships/notesSlide" Target="../notesSlides/notesSlide31.xml"/></Relationships>
</file>

<file path=ppt/slides/_rels/slide32.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18.xml"/><Relationship Id="rId1" Type="http://schemas.openxmlformats.org/officeDocument/2006/relationships/vmlDrawing" Target="../drawings/vmlDrawing13.vml"/><Relationship Id="rId6" Type="http://schemas.openxmlformats.org/officeDocument/2006/relationships/image" Target="../media/image10.emf"/><Relationship Id="rId5" Type="http://schemas.openxmlformats.org/officeDocument/2006/relationships/oleObject" Target="../embeddings/oleObject13.bin"/><Relationship Id="rId4" Type="http://schemas.openxmlformats.org/officeDocument/2006/relationships/notesSlide" Target="../notesSlides/notesSlide3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slideLayout" Target="../slideLayouts/slideLayout14.xml"/><Relationship Id="rId7" Type="http://schemas.openxmlformats.org/officeDocument/2006/relationships/image" Target="../media/image12.png"/><Relationship Id="rId2" Type="http://schemas.openxmlformats.org/officeDocument/2006/relationships/tags" Target="../tags/tag19.xml"/><Relationship Id="rId1" Type="http://schemas.openxmlformats.org/officeDocument/2006/relationships/vmlDrawing" Target="../drawings/vmlDrawing14.vml"/><Relationship Id="rId6" Type="http://schemas.openxmlformats.org/officeDocument/2006/relationships/image" Target="../media/image10.emf"/><Relationship Id="rId5" Type="http://schemas.openxmlformats.org/officeDocument/2006/relationships/oleObject" Target="../embeddings/oleObject14.bin"/><Relationship Id="rId4" Type="http://schemas.openxmlformats.org/officeDocument/2006/relationships/notesSlide" Target="../notesSlides/notesSlide34.xml"/><Relationship Id="rId9" Type="http://schemas.openxmlformats.org/officeDocument/2006/relationships/image" Target="../media/image13.png"/></Relationships>
</file>

<file path=ppt/slides/_rels/slide35.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20.xml"/><Relationship Id="rId1" Type="http://schemas.openxmlformats.org/officeDocument/2006/relationships/vmlDrawing" Target="../drawings/vmlDrawing15.vml"/><Relationship Id="rId6" Type="http://schemas.openxmlformats.org/officeDocument/2006/relationships/image" Target="../media/image10.emf"/><Relationship Id="rId5" Type="http://schemas.openxmlformats.org/officeDocument/2006/relationships/oleObject" Target="../embeddings/oleObject15.bin"/><Relationship Id="rId4" Type="http://schemas.openxmlformats.org/officeDocument/2006/relationships/notesSlide" Target="../notesSlides/notesSlide35.xml"/></Relationships>
</file>

<file path=ppt/slides/_rels/slide36.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21.xml"/><Relationship Id="rId1" Type="http://schemas.openxmlformats.org/officeDocument/2006/relationships/vmlDrawing" Target="../drawings/vmlDrawing16.vml"/><Relationship Id="rId6" Type="http://schemas.openxmlformats.org/officeDocument/2006/relationships/image" Target="../media/image10.emf"/><Relationship Id="rId5" Type="http://schemas.openxmlformats.org/officeDocument/2006/relationships/oleObject" Target="../embeddings/oleObject16.bin"/><Relationship Id="rId4" Type="http://schemas.openxmlformats.org/officeDocument/2006/relationships/notesSlide" Target="../notesSlides/notesSlide36.xml"/></Relationships>
</file>

<file path=ppt/slides/_rels/slide37.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22.xml"/><Relationship Id="rId1" Type="http://schemas.openxmlformats.org/officeDocument/2006/relationships/vmlDrawing" Target="../drawings/vmlDrawing17.vml"/><Relationship Id="rId6" Type="http://schemas.openxmlformats.org/officeDocument/2006/relationships/image" Target="../media/image10.emf"/><Relationship Id="rId5" Type="http://schemas.openxmlformats.org/officeDocument/2006/relationships/oleObject" Target="../embeddings/oleObject17.bin"/><Relationship Id="rId4" Type="http://schemas.openxmlformats.org/officeDocument/2006/relationships/notesSlide" Target="../notesSlides/notesSlide3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5.xml"/></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1.xml"/><Relationship Id="rId1" Type="http://schemas.openxmlformats.org/officeDocument/2006/relationships/vmlDrawing" Target="../drawings/vmlDrawing1.vml"/><Relationship Id="rId6" Type="http://schemas.openxmlformats.org/officeDocument/2006/relationships/image" Target="../media/image10.emf"/><Relationship Id="rId5" Type="http://schemas.openxmlformats.org/officeDocument/2006/relationships/oleObject" Target="../embeddings/oleObject1.bin"/><Relationship Id="rId4"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2.xml"/><Relationship Id="rId1" Type="http://schemas.openxmlformats.org/officeDocument/2006/relationships/vmlDrawing" Target="../drawings/vmlDrawing2.vml"/><Relationship Id="rId6" Type="http://schemas.openxmlformats.org/officeDocument/2006/relationships/image" Target="../media/image10.emf"/><Relationship Id="rId5" Type="http://schemas.openxmlformats.org/officeDocument/2006/relationships/oleObject" Target="../embeddings/oleObject2.bin"/><Relationship Id="rId4"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3.xml"/><Relationship Id="rId1" Type="http://schemas.openxmlformats.org/officeDocument/2006/relationships/vmlDrawing" Target="../drawings/vmlDrawing3.vml"/><Relationship Id="rId6" Type="http://schemas.openxmlformats.org/officeDocument/2006/relationships/image" Target="../media/image10.emf"/><Relationship Id="rId5" Type="http://schemas.openxmlformats.org/officeDocument/2006/relationships/oleObject" Target="../embeddings/oleObject3.bin"/><Relationship Id="rId4"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4.xml"/><Relationship Id="rId1" Type="http://schemas.openxmlformats.org/officeDocument/2006/relationships/vmlDrawing" Target="../drawings/vmlDrawing4.vml"/><Relationship Id="rId6" Type="http://schemas.openxmlformats.org/officeDocument/2006/relationships/image" Target="../media/image10.emf"/><Relationship Id="rId5" Type="http://schemas.openxmlformats.org/officeDocument/2006/relationships/oleObject" Target="../embeddings/oleObject4.bin"/><Relationship Id="rId4"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14.xml"/><Relationship Id="rId2" Type="http://schemas.openxmlformats.org/officeDocument/2006/relationships/tags" Target="../tags/tag5.xml"/><Relationship Id="rId1" Type="http://schemas.openxmlformats.org/officeDocument/2006/relationships/vmlDrawing" Target="../drawings/vmlDrawing5.vml"/><Relationship Id="rId6" Type="http://schemas.openxmlformats.org/officeDocument/2006/relationships/image" Target="../media/image10.emf"/><Relationship Id="rId5" Type="http://schemas.openxmlformats.org/officeDocument/2006/relationships/oleObject" Target="../embeddings/oleObject5.bin"/><Relationship Id="rId4"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xmlns="" id="{5A5763AB-2313-1B44-A17A-FDC337682D63}"/>
              </a:ext>
            </a:extLst>
          </p:cNvPr>
          <p:cNvSpPr>
            <a:spLocks noGrp="1"/>
          </p:cNvSpPr>
          <p:nvPr>
            <p:ph type="body" sz="quarter" idx="15"/>
          </p:nvPr>
        </p:nvSpPr>
        <p:spPr>
          <a:xfrm>
            <a:off x="767011" y="4930199"/>
            <a:ext cx="10598580" cy="697353"/>
          </a:xfrm>
        </p:spPr>
        <p:txBody>
          <a:bodyPr/>
          <a:lstStyle/>
          <a:p>
            <a:r>
              <a:rPr lang="en-GB" sz="4400" dirty="0"/>
              <a:t>Die strategische Seite der Restrukturierung</a:t>
            </a:r>
          </a:p>
          <a:p>
            <a:endParaRPr lang="en-GB" dirty="0"/>
          </a:p>
        </p:txBody>
      </p:sp>
      <p:sp>
        <p:nvSpPr>
          <p:cNvPr id="4" name="Text Placeholder 3">
            <a:extLst>
              <a:ext uri="{FF2B5EF4-FFF2-40B4-BE49-F238E27FC236}">
                <a16:creationId xmlns:a16="http://schemas.microsoft.com/office/drawing/2014/main" xmlns="" id="{16F6ABEB-6FAC-8242-884E-4381DCA7C090}"/>
              </a:ext>
            </a:extLst>
          </p:cNvPr>
          <p:cNvSpPr>
            <a:spLocks noGrp="1"/>
          </p:cNvSpPr>
          <p:nvPr>
            <p:ph type="body" sz="quarter" idx="16"/>
          </p:nvPr>
        </p:nvSpPr>
        <p:spPr>
          <a:xfrm>
            <a:off x="826409" y="4280907"/>
            <a:ext cx="7795077" cy="697353"/>
          </a:xfrm>
        </p:spPr>
        <p:txBody>
          <a:bodyPr>
            <a:normAutofit/>
          </a:bodyPr>
          <a:lstStyle/>
          <a:p>
            <a:r>
              <a:rPr lang="en-GB" dirty="0"/>
              <a:t>Modul 5 </a:t>
            </a:r>
          </a:p>
        </p:txBody>
      </p:sp>
      <p:sp>
        <p:nvSpPr>
          <p:cNvPr id="6" name="TextBox 1">
            <a:extLst>
              <a:ext uri="{FF2B5EF4-FFF2-40B4-BE49-F238E27FC236}">
                <a16:creationId xmlns:a16="http://schemas.microsoft.com/office/drawing/2014/main" xmlns="" id="{CEB4968F-4267-4C6C-BED3-A18A5861B62E}"/>
              </a:ext>
            </a:extLst>
          </p:cNvPr>
          <p:cNvSpPr txBox="1"/>
          <p:nvPr/>
        </p:nvSpPr>
        <p:spPr>
          <a:xfrm>
            <a:off x="241554" y="5781361"/>
            <a:ext cx="10940142" cy="1723549"/>
          </a:xfrm>
          <a:prstGeom prst="rect">
            <a:avLst/>
          </a:prstGeom>
          <a:noFill/>
        </p:spPr>
        <p:txBody>
          <a:bodyPr wrap="square" rtlCol="0">
            <a:spAutoFit/>
          </a:bodyPr>
          <a:lstStyle/>
          <a:p>
            <a:r>
              <a:rPr lang="de-DE" sz="1400" dirty="0"/>
              <a:t>Die Unterstützung der Europäischen Kommission für die Erstellung dieser Veröffentlichung stellt keine Billigung des Inhalts dar, der ausschließlich die Ansichten der Autoren widerspiegelt. Die Kommission kann nicht für die Verwendung der darin enthaltenen Informationen verantwortlich gemacht werden.</a:t>
            </a:r>
            <a:endParaRPr lang="en-GB" sz="1400" dirty="0"/>
          </a:p>
          <a:p>
            <a:r>
              <a:rPr lang="en-GB" sz="1400"/>
              <a:t> </a:t>
            </a:r>
          </a:p>
          <a:p>
            <a:endParaRPr lang="en-GB" sz="1400" dirty="0">
              <a:solidFill>
                <a:schemeClr val="bg1"/>
              </a:solidFill>
            </a:endParaRPr>
          </a:p>
          <a:p>
            <a:endParaRPr lang="en-IE" sz="1400" dirty="0">
              <a:solidFill>
                <a:schemeClr val="bg1"/>
              </a:solidFill>
            </a:endParaRPr>
          </a:p>
          <a:p>
            <a:endParaRPr lang="en-IE" dirty="0"/>
          </a:p>
        </p:txBody>
      </p:sp>
    </p:spTree>
    <p:extLst>
      <p:ext uri="{BB962C8B-B14F-4D97-AF65-F5344CB8AC3E}">
        <p14:creationId xmlns:p14="http://schemas.microsoft.com/office/powerpoint/2010/main" val="578721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6146"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252114" y="416369"/>
            <a:ext cx="9448543" cy="1151174"/>
          </a:xfrm>
        </p:spPr>
        <p:txBody>
          <a:bodyPr>
            <a:normAutofit/>
          </a:bodyPr>
          <a:lstStyle/>
          <a:p>
            <a:r>
              <a:rPr lang="en-GB" dirty="0"/>
              <a:t>Inhalt von Restrukturierungskonzepten</a:t>
            </a:r>
          </a:p>
          <a:p>
            <a:r>
              <a:rPr lang="en-GB" sz="2800" b="1" dirty="0">
                <a:latin typeface="+mj-lt"/>
              </a:rPr>
              <a:t>1. Analyse der Entwicklung der Branche </a:t>
            </a:r>
            <a:endParaRPr lang="en-GB" dirty="0"/>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178923" y="1706752"/>
            <a:ext cx="3652848" cy="4945246"/>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US" sz="1800" dirty="0">
                <a:solidFill>
                  <a:srgbClr val="245473"/>
                </a:solidFill>
                <a:latin typeface="+mj-lt"/>
                <a:ea typeface="Open Sans Light" panose="020B0306030504020204" pitchFamily="34" charset="0"/>
                <a:cs typeface="Open Sans Light" panose="020B0306030504020204" pitchFamily="34" charset="0"/>
              </a:rPr>
              <a:t>Die Branchenanalyse ist </a:t>
            </a:r>
            <a:r>
              <a:rPr lang="en-US" sz="1800" dirty="0" err="1">
                <a:solidFill>
                  <a:srgbClr val="245473"/>
                </a:solidFill>
                <a:latin typeface="+mj-lt"/>
                <a:ea typeface="Open Sans Light" panose="020B0306030504020204" pitchFamily="34" charset="0"/>
                <a:cs typeface="Open Sans Light" panose="020B0306030504020204" pitchFamily="34" charset="0"/>
              </a:rPr>
              <a:t>ein</a:t>
            </a:r>
            <a:r>
              <a:rPr lang="en-US" sz="1800" dirty="0">
                <a:solidFill>
                  <a:srgbClr val="245473"/>
                </a:solidFill>
                <a:latin typeface="+mj-lt"/>
                <a:ea typeface="Open Sans Light" panose="020B0306030504020204" pitchFamily="34" charset="0"/>
                <a:cs typeface="Open Sans Light" panose="020B0306030504020204" pitchFamily="34" charset="0"/>
              </a:rPr>
              <a:t> </a:t>
            </a:r>
            <a:r>
              <a:rPr lang="en-US" sz="1800" dirty="0" err="1">
                <a:solidFill>
                  <a:srgbClr val="245473"/>
                </a:solidFill>
                <a:latin typeface="+mj-lt"/>
                <a:ea typeface="Open Sans Light" panose="020B0306030504020204" pitchFamily="34" charset="0"/>
                <a:cs typeface="Open Sans Light" panose="020B0306030504020204" pitchFamily="34" charset="0"/>
              </a:rPr>
              <a:t>Werk-zeug</a:t>
            </a:r>
            <a:r>
              <a:rPr lang="en-US" sz="1800" dirty="0">
                <a:solidFill>
                  <a:srgbClr val="245473"/>
                </a:solidFill>
                <a:latin typeface="+mj-lt"/>
                <a:ea typeface="Open Sans Light" panose="020B0306030504020204" pitchFamily="34" charset="0"/>
                <a:cs typeface="Open Sans Light" panose="020B0306030504020204" pitchFamily="34" charset="0"/>
              </a:rPr>
              <a:t>, das es einem Unternehmen erleichtert, seine Position </a:t>
            </a:r>
            <a:r>
              <a:rPr lang="en-US" sz="1800" dirty="0" err="1">
                <a:solidFill>
                  <a:srgbClr val="245473"/>
                </a:solidFill>
                <a:latin typeface="+mj-lt"/>
                <a:ea typeface="Open Sans Light" panose="020B0306030504020204" pitchFamily="34" charset="0"/>
                <a:cs typeface="Open Sans Light" panose="020B0306030504020204" pitchFamily="34" charset="0"/>
              </a:rPr>
              <a:t>im</a:t>
            </a:r>
            <a:r>
              <a:rPr lang="en-US" sz="1800" dirty="0">
                <a:solidFill>
                  <a:srgbClr val="245473"/>
                </a:solidFill>
                <a:latin typeface="+mj-lt"/>
                <a:ea typeface="Open Sans Light" panose="020B0306030504020204" pitchFamily="34" charset="0"/>
                <a:cs typeface="Open Sans Light" panose="020B0306030504020204" pitchFamily="34" charset="0"/>
              </a:rPr>
              <a:t> </a:t>
            </a:r>
            <a:r>
              <a:rPr lang="en-US" sz="1800" dirty="0" err="1">
                <a:solidFill>
                  <a:srgbClr val="245473"/>
                </a:solidFill>
                <a:latin typeface="+mj-lt"/>
                <a:ea typeface="Open Sans Light" panose="020B0306030504020204" pitchFamily="34" charset="0"/>
                <a:cs typeface="Open Sans Light" panose="020B0306030504020204" pitchFamily="34" charset="0"/>
              </a:rPr>
              <a:t>Vergleich</a:t>
            </a:r>
            <a:r>
              <a:rPr lang="en-US" sz="1800" dirty="0">
                <a:solidFill>
                  <a:srgbClr val="245473"/>
                </a:solidFill>
                <a:latin typeface="+mj-lt"/>
                <a:ea typeface="Open Sans Light" panose="020B0306030504020204" pitchFamily="34" charset="0"/>
                <a:cs typeface="Open Sans Light" panose="020B0306030504020204" pitchFamily="34" charset="0"/>
              </a:rPr>
              <a:t> zu anderen Unternehmen, die ähnliche Produkte oder Dienstleistungen herstellen, zu verstehen. Das Verständnis der Kräfte, die in der gesamten Branche wirken, ist ein wichtiger Bestandteil einer effektiven strategischen Planung.</a:t>
            </a:r>
            <a:endParaRPr lang="en-US" sz="1800" dirty="0">
              <a:solidFill>
                <a:srgbClr val="245473"/>
              </a:solidFill>
            </a:endParaRPr>
          </a:p>
          <a:p>
            <a:pPr marL="285750" indent="-285750" algn="l">
              <a:lnSpc>
                <a:spcPct val="100000"/>
              </a:lnSpc>
              <a:spcBef>
                <a:spcPts val="600"/>
              </a:spcBef>
              <a:buFont typeface="Wingdings" panose="05000000000000000000" pitchFamily="2" charset="2"/>
              <a:buChar char="à"/>
            </a:pPr>
            <a:r>
              <a:rPr lang="en-US"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Das Verständnis für die </a:t>
            </a:r>
            <a:r>
              <a:rPr lang="en-US" sz="1800" b="1"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wichtigsten</a:t>
            </a:r>
            <a:r>
              <a:rPr lang="en-US"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US" sz="1800" b="1"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Entwicklungen</a:t>
            </a:r>
            <a:r>
              <a:rPr lang="en-US"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US" sz="1800" b="1"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ist</a:t>
            </a:r>
            <a:r>
              <a:rPr lang="en-US"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von besonderer Bedeutung für eine nachhaltige Restrukturierung.</a:t>
            </a:r>
            <a:endParaRPr lang="en-US" sz="1800" b="1" dirty="0">
              <a:solidFill>
                <a:srgbClr val="245473"/>
              </a:solidFill>
              <a:latin typeface="+mj-lt"/>
              <a:ea typeface="Open Sans Light" panose="020B0306030504020204" pitchFamily="34" charset="0"/>
              <a:cs typeface="Open Sans Light" panose="020B0306030504020204" pitchFamily="34" charset="0"/>
            </a:endParaRPr>
          </a:p>
          <a:p>
            <a:pPr marL="285750" indent="-285750" algn="l">
              <a:lnSpc>
                <a:spcPct val="100000"/>
              </a:lnSpc>
              <a:spcBef>
                <a:spcPts val="600"/>
              </a:spcBef>
              <a:buFont typeface="Wingdings" panose="05000000000000000000" pitchFamily="2" charset="2"/>
              <a:buChar char="à"/>
            </a:pPr>
            <a:r>
              <a:rPr lang="en-US"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Nur </a:t>
            </a:r>
            <a:r>
              <a:rPr lang="en-US" sz="1800" b="1"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wenn</a:t>
            </a:r>
            <a:r>
              <a:rPr lang="en-US"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US" sz="1800" b="1"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relevante</a:t>
            </a:r>
            <a:r>
              <a:rPr lang="en-US"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Trends </a:t>
            </a:r>
            <a:r>
              <a:rPr lang="en-US" sz="1800" b="1" dirty="0">
                <a:solidFill>
                  <a:srgbClr val="245473"/>
                </a:solidFill>
                <a:latin typeface="+mj-lt"/>
                <a:ea typeface="Open Sans Light" panose="020B0306030504020204" pitchFamily="34" charset="0"/>
                <a:cs typeface="Open Sans Light" panose="020B0306030504020204" pitchFamily="34" charset="0"/>
              </a:rPr>
              <a:t/>
            </a:r>
            <a:br>
              <a:rPr lang="en-US" sz="1800" b="1" dirty="0">
                <a:solidFill>
                  <a:srgbClr val="245473"/>
                </a:solidFill>
                <a:latin typeface="+mj-lt"/>
                <a:ea typeface="Open Sans Light" panose="020B0306030504020204" pitchFamily="34" charset="0"/>
                <a:cs typeface="Open Sans Light" panose="020B0306030504020204" pitchFamily="34" charset="0"/>
              </a:rPr>
            </a:br>
            <a:r>
              <a:rPr lang="en-US"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berücksichtigt werden, </a:t>
            </a:r>
            <a:r>
              <a:rPr lang="en-US" sz="1800" b="1"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kann</a:t>
            </a:r>
            <a:r>
              <a:rPr lang="en-US"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US" sz="1800" b="1"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nachhaltig</a:t>
            </a:r>
            <a:r>
              <a:rPr lang="en-US"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US" sz="1800" b="1"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umstrukturiert</a:t>
            </a:r>
            <a:r>
              <a:rPr lang="en-US"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US" sz="1800" b="1"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werden</a:t>
            </a:r>
            <a:r>
              <a:rPr lang="en-US"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a:t>
            </a:r>
            <a:endParaRPr lang="en-GB" sz="1800" b="1" dirty="0">
              <a:solidFill>
                <a:srgbClr val="245473"/>
              </a:solidFill>
              <a:latin typeface="+mj-lt"/>
              <a:ea typeface="Open Sans Light" panose="020B0306030504020204" pitchFamily="34" charset="0"/>
              <a:cs typeface="Open Sans Light" panose="020B0306030504020204" pitchFamily="34" charset="0"/>
            </a:endParaRPr>
          </a:p>
        </p:txBody>
      </p:sp>
      <p:sp>
        <p:nvSpPr>
          <p:cNvPr id="31" name="Subtitle 2">
            <a:extLst>
              <a:ext uri="{FF2B5EF4-FFF2-40B4-BE49-F238E27FC236}">
                <a16:creationId xmlns:a16="http://schemas.microsoft.com/office/drawing/2014/main" xmlns="" id="{76B1E94E-634D-44F0-8634-92AAFEC14166}"/>
              </a:ext>
            </a:extLst>
          </p:cNvPr>
          <p:cNvSpPr txBox="1">
            <a:spLocks/>
          </p:cNvSpPr>
          <p:nvPr/>
        </p:nvSpPr>
        <p:spPr>
          <a:xfrm>
            <a:off x="9467745" y="3938431"/>
            <a:ext cx="1883088" cy="21378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13"/>
              </a:lnSpc>
            </a:pPr>
            <a:r>
              <a:rPr lang="en-GB" sz="1600" b="1">
                <a:solidFill>
                  <a:schemeClr val="bg1"/>
                </a:solidFill>
                <a:latin typeface="+mj-lt"/>
                <a:ea typeface="Lato Light" panose="020F0502020204030203" pitchFamily="34" charset="0"/>
                <a:cs typeface="Mukta ExtraLight" panose="020B0000000000000000" pitchFamily="34" charset="77"/>
              </a:rPr>
              <a:t>Liquidation</a:t>
            </a:r>
            <a:endParaRPr lang="en-GB" sz="1600" b="1" dirty="0">
              <a:solidFill>
                <a:schemeClr val="bg1"/>
              </a:solidFill>
              <a:latin typeface="+mj-lt"/>
              <a:ea typeface="Lato Light" panose="020F0502020204030203" pitchFamily="34" charset="0"/>
              <a:cs typeface="Mukta ExtraLight" panose="020B0000000000000000" pitchFamily="34" charset="77"/>
            </a:endParaRPr>
          </a:p>
        </p:txBody>
      </p:sp>
      <p:graphicFrame>
        <p:nvGraphicFramePr>
          <p:cNvPr id="9" name="object 9">
            <a:extLst>
              <a:ext uri="{FF2B5EF4-FFF2-40B4-BE49-F238E27FC236}">
                <a16:creationId xmlns:a16="http://schemas.microsoft.com/office/drawing/2014/main" xmlns="" id="{4084F88F-310F-4939-89AE-ABB1BEA6E22B}"/>
              </a:ext>
            </a:extLst>
          </p:cNvPr>
          <p:cNvGraphicFramePr>
            <a:graphicFrameLocks noGrp="1"/>
          </p:cNvGraphicFramePr>
          <p:nvPr>
            <p:extLst>
              <p:ext uri="{D42A27DB-BD31-4B8C-83A1-F6EECF244321}">
                <p14:modId xmlns:p14="http://schemas.microsoft.com/office/powerpoint/2010/main" val="3491153629"/>
              </p:ext>
            </p:extLst>
          </p:nvPr>
        </p:nvGraphicFramePr>
        <p:xfrm>
          <a:off x="3831771" y="1956011"/>
          <a:ext cx="8181306" cy="4178300"/>
        </p:xfrm>
        <a:graphic>
          <a:graphicData uri="http://schemas.openxmlformats.org/drawingml/2006/table">
            <a:tbl>
              <a:tblPr firstRow="1" bandRow="1">
                <a:tableStyleId>{72833802-FEF1-4C79-8D5D-14CF1EAF98D9}</a:tableStyleId>
              </a:tblPr>
              <a:tblGrid>
                <a:gridCol w="4064069">
                  <a:extLst>
                    <a:ext uri="{9D8B030D-6E8A-4147-A177-3AD203B41FA5}">
                      <a16:colId xmlns:a16="http://schemas.microsoft.com/office/drawing/2014/main" xmlns="" val="20000"/>
                    </a:ext>
                  </a:extLst>
                </a:gridCol>
                <a:gridCol w="4117237">
                  <a:extLst>
                    <a:ext uri="{9D8B030D-6E8A-4147-A177-3AD203B41FA5}">
                      <a16:colId xmlns:a16="http://schemas.microsoft.com/office/drawing/2014/main" xmlns="" val="20001"/>
                    </a:ext>
                  </a:extLst>
                </a:gridCol>
              </a:tblGrid>
              <a:tr h="422598">
                <a:tc gridSpan="2">
                  <a:txBody>
                    <a:bodyPr/>
                    <a:lstStyle/>
                    <a:p>
                      <a:pPr marL="91440">
                        <a:lnSpc>
                          <a:spcPct val="100000"/>
                        </a:lnSpc>
                        <a:spcBef>
                          <a:spcPts val="745"/>
                        </a:spcBef>
                      </a:pPr>
                      <a:r>
                        <a:rPr lang="en-GB" sz="2400" b="1" dirty="0">
                          <a:solidFill>
                            <a:srgbClr val="FFFFFF"/>
                          </a:solidFill>
                          <a:latin typeface="+mj-lt"/>
                        </a:rPr>
                        <a:t>Unternehmenssituation: </a:t>
                      </a:r>
                      <a:r>
                        <a:rPr lang="en-GB" sz="2400" b="1" u="sng" dirty="0">
                          <a:solidFill>
                            <a:srgbClr val="FFFFFF"/>
                          </a:solidFill>
                          <a:latin typeface="+mj-lt"/>
                        </a:rPr>
                        <a:t>Analyse der Branchenentwicklung</a:t>
                      </a:r>
                      <a:endParaRPr lang="en-GB" sz="2400" u="sng" dirty="0">
                        <a:latin typeface="+mj-lt"/>
                        <a:cs typeface="Arial"/>
                      </a:endParaRPr>
                    </a:p>
                  </a:txBody>
                  <a:tcPr marL="0" marR="0" marT="94615" marB="0"/>
                </a:tc>
                <a:tc hMerge="1">
                  <a:txBody>
                    <a:bodyPr/>
                    <a:lstStyle/>
                    <a:p>
                      <a:endParaRPr/>
                    </a:p>
                  </a:txBody>
                  <a:tcPr marL="0" marR="0" marT="0" marB="0"/>
                </a:tc>
                <a:extLst>
                  <a:ext uri="{0D108BD9-81ED-4DB2-BD59-A6C34878D82A}">
                    <a16:rowId xmlns:a16="http://schemas.microsoft.com/office/drawing/2014/main" xmlns="" val="10000"/>
                  </a:ext>
                </a:extLst>
              </a:tr>
              <a:tr h="638810">
                <a:tc gridSpan="2">
                  <a:txBody>
                    <a:bodyPr/>
                    <a:lstStyle/>
                    <a:p>
                      <a:pPr marL="91440">
                        <a:lnSpc>
                          <a:spcPct val="100000"/>
                        </a:lnSpc>
                        <a:spcBef>
                          <a:spcPts val="800"/>
                        </a:spcBef>
                      </a:pPr>
                      <a:r>
                        <a:rPr lang="en-GB" sz="1800" b="1" spc="-10" dirty="0">
                          <a:solidFill>
                            <a:srgbClr val="245473"/>
                          </a:solidFill>
                          <a:latin typeface="+mj-lt"/>
                          <a:cs typeface="Arial"/>
                        </a:rPr>
                        <a:t>Grundlage für die Ableitung eines strategischen Restrukturierungsplans sind die relevanten Faktoren und Entwicklungen in der Branche</a:t>
                      </a:r>
                    </a:p>
                  </a:txBody>
                  <a:tcPr marL="0" marR="0" marT="101600" marB="0" anchor="ctr"/>
                </a:tc>
                <a:tc hMerge="1">
                  <a:txBody>
                    <a:bodyPr/>
                    <a:lstStyle/>
                    <a:p>
                      <a:pPr marL="91440">
                        <a:lnSpc>
                          <a:spcPct val="100000"/>
                        </a:lnSpc>
                        <a:spcBef>
                          <a:spcPts val="800"/>
                        </a:spcBef>
                      </a:pPr>
                      <a:endParaRPr lang="en-US" sz="1600" dirty="0">
                        <a:latin typeface="Arial"/>
                        <a:cs typeface="Arial"/>
                      </a:endParaRPr>
                    </a:p>
                  </a:txBody>
                  <a:tcPr marL="0" marR="0" marT="101600" marB="0"/>
                </a:tc>
                <a:extLst>
                  <a:ext uri="{0D108BD9-81ED-4DB2-BD59-A6C34878D82A}">
                    <a16:rowId xmlns:a16="http://schemas.microsoft.com/office/drawing/2014/main" xmlns="" val="10001"/>
                  </a:ext>
                </a:extLst>
              </a:tr>
              <a:tr h="638810">
                <a:tc gridSpan="2">
                  <a:txBody>
                    <a:bodyPr/>
                    <a:lstStyle/>
                    <a:p>
                      <a:pPr marL="91440">
                        <a:lnSpc>
                          <a:spcPct val="100000"/>
                        </a:lnSpc>
                        <a:spcBef>
                          <a:spcPts val="800"/>
                        </a:spcBef>
                      </a:pPr>
                      <a:r>
                        <a:rPr lang="en-GB" sz="1800" b="0" spc="-10" dirty="0">
                          <a:solidFill>
                            <a:srgbClr val="245473"/>
                          </a:solidFill>
                          <a:latin typeface="+mj-lt"/>
                          <a:cs typeface="Arial"/>
                        </a:rPr>
                        <a:t>Die Analyse der Branchensituation und -entwicklung soll einen Hinweis auf die zukünftige Rentabilität der Branche und die mögliche Positionierung des Krisenunternehmens geben, wobei die Einflussfaktoren </a:t>
                      </a:r>
                      <a:r>
                        <a:rPr lang="en-GB" sz="1800" b="0" spc="-10" dirty="0" err="1">
                          <a:solidFill>
                            <a:srgbClr val="245473"/>
                          </a:solidFill>
                          <a:latin typeface="+mj-lt"/>
                          <a:cs typeface="Arial"/>
                        </a:rPr>
                        <a:t>berücksichtigt</a:t>
                      </a:r>
                      <a:r>
                        <a:rPr lang="en-GB" sz="1800" b="0" spc="-10" dirty="0">
                          <a:solidFill>
                            <a:srgbClr val="245473"/>
                          </a:solidFill>
                          <a:latin typeface="+mj-lt"/>
                          <a:cs typeface="Arial"/>
                        </a:rPr>
                        <a:t> warden.</a:t>
                      </a:r>
                    </a:p>
                  </a:txBody>
                  <a:tcPr marL="0" marR="0" marT="6985" marB="0" anchor="ctr"/>
                </a:tc>
                <a:tc hMerge="1">
                  <a:txBody>
                    <a:bodyPr/>
                    <a:lstStyle/>
                    <a:p>
                      <a:pPr marL="91440" marR="565150">
                        <a:lnSpc>
                          <a:spcPts val="1870"/>
                        </a:lnSpc>
                        <a:spcBef>
                          <a:spcPts val="980"/>
                        </a:spcBef>
                      </a:pPr>
                      <a:endParaRPr lang="en-GB" sz="1600" dirty="0">
                        <a:latin typeface="Arial"/>
                        <a:cs typeface="Arial"/>
                      </a:endParaRPr>
                    </a:p>
                  </a:txBody>
                  <a:tcPr marL="0" marR="0" marT="124460" marB="0"/>
                </a:tc>
                <a:extLst>
                  <a:ext uri="{0D108BD9-81ED-4DB2-BD59-A6C34878D82A}">
                    <a16:rowId xmlns:a16="http://schemas.microsoft.com/office/drawing/2014/main" xmlns="" val="10002"/>
                  </a:ext>
                </a:extLst>
              </a:tr>
              <a:tr h="638810">
                <a:tc gridSpan="2">
                  <a:txBody>
                    <a:bodyPr/>
                    <a:lstStyle/>
                    <a:p>
                      <a:pPr marL="91440">
                        <a:lnSpc>
                          <a:spcPct val="100000"/>
                        </a:lnSpc>
                        <a:spcBef>
                          <a:spcPts val="800"/>
                        </a:spcBef>
                      </a:pPr>
                      <a:r>
                        <a:rPr lang="en-GB" sz="1800" dirty="0">
                          <a:solidFill>
                            <a:srgbClr val="245473"/>
                          </a:solidFill>
                          <a:latin typeface="+mj-lt"/>
                          <a:cs typeface="Arial"/>
                        </a:rPr>
                        <a:t>Insbesondere ist zu prüfen, welche Chancen und Risiken sich für U und seine aktuelle Wettbewerbsposition aus den folgenden Faktoren ergeben:</a:t>
                      </a:r>
                    </a:p>
                  </a:txBody>
                  <a:tcPr marL="0" marR="0" marT="101600" marB="0" anchor="ctr"/>
                </a:tc>
                <a:tc hMerge="1">
                  <a:txBody>
                    <a:bodyPr/>
                    <a:lstStyle/>
                    <a:p>
                      <a:pPr marL="91440">
                        <a:lnSpc>
                          <a:spcPct val="100000"/>
                        </a:lnSpc>
                        <a:spcBef>
                          <a:spcPts val="800"/>
                        </a:spcBef>
                      </a:pPr>
                      <a:endParaRPr lang="en-GB" sz="1600" dirty="0">
                        <a:latin typeface="Arial"/>
                        <a:cs typeface="Arial"/>
                      </a:endParaRPr>
                    </a:p>
                  </a:txBody>
                  <a:tcPr marL="0" marR="0" marT="101600" marB="0"/>
                </a:tc>
                <a:extLst>
                  <a:ext uri="{0D108BD9-81ED-4DB2-BD59-A6C34878D82A}">
                    <a16:rowId xmlns:a16="http://schemas.microsoft.com/office/drawing/2014/main" xmlns="" val="10003"/>
                  </a:ext>
                </a:extLst>
              </a:tr>
              <a:tr h="1309680">
                <a:tc>
                  <a:txBody>
                    <a:bodyPr/>
                    <a:lstStyle/>
                    <a:p>
                      <a:pPr marL="377190" indent="-285750">
                        <a:lnSpc>
                          <a:spcPct val="100000"/>
                        </a:lnSpc>
                        <a:spcBef>
                          <a:spcPts val="300"/>
                        </a:spcBef>
                        <a:buFont typeface="Arial" panose="020B0604020202020204" pitchFamily="34" charset="0"/>
                        <a:buChar char="•"/>
                      </a:pPr>
                      <a:r>
                        <a:rPr lang="en-GB" sz="1800" dirty="0" err="1">
                          <a:solidFill>
                            <a:srgbClr val="245473"/>
                          </a:solidFill>
                          <a:latin typeface="+mj-lt"/>
                          <a:cs typeface="Arial"/>
                        </a:rPr>
                        <a:t>Anzahl</a:t>
                      </a:r>
                      <a:r>
                        <a:rPr lang="en-GB" sz="1800" dirty="0">
                          <a:solidFill>
                            <a:srgbClr val="245473"/>
                          </a:solidFill>
                          <a:latin typeface="+mj-lt"/>
                          <a:cs typeface="Arial"/>
                        </a:rPr>
                        <a:t> und </a:t>
                      </a:r>
                      <a:r>
                        <a:rPr lang="en-GB" sz="1800" dirty="0" err="1">
                          <a:solidFill>
                            <a:srgbClr val="245473"/>
                          </a:solidFill>
                          <a:latin typeface="+mj-lt"/>
                          <a:cs typeface="Arial"/>
                        </a:rPr>
                        <a:t>Stärke</a:t>
                      </a:r>
                      <a:r>
                        <a:rPr lang="en-GB" sz="1800" dirty="0">
                          <a:solidFill>
                            <a:srgbClr val="245473"/>
                          </a:solidFill>
                          <a:latin typeface="+mj-lt"/>
                          <a:cs typeface="Arial"/>
                        </a:rPr>
                        <a:t> der </a:t>
                      </a:r>
                      <a:r>
                        <a:rPr lang="en-GB" sz="1800" dirty="0" err="1">
                          <a:solidFill>
                            <a:srgbClr val="245473"/>
                          </a:solidFill>
                          <a:latin typeface="+mj-lt"/>
                          <a:cs typeface="Arial"/>
                        </a:rPr>
                        <a:t>Wettbewerber</a:t>
                      </a:r>
                      <a:endParaRPr lang="en-GB" sz="1800" dirty="0">
                        <a:solidFill>
                          <a:srgbClr val="245473"/>
                        </a:solidFill>
                        <a:latin typeface="+mj-lt"/>
                        <a:cs typeface="Arial"/>
                      </a:endParaRPr>
                    </a:p>
                    <a:p>
                      <a:pPr marL="377190" indent="-285750">
                        <a:lnSpc>
                          <a:spcPct val="100000"/>
                        </a:lnSpc>
                        <a:spcBef>
                          <a:spcPts val="300"/>
                        </a:spcBef>
                        <a:buFont typeface="Arial" panose="020B0604020202020204" pitchFamily="34" charset="0"/>
                        <a:buChar char="•"/>
                      </a:pPr>
                      <a:r>
                        <a:rPr lang="en-GB" sz="1800" dirty="0" err="1">
                          <a:solidFill>
                            <a:srgbClr val="245473"/>
                          </a:solidFill>
                          <a:latin typeface="+mj-lt"/>
                          <a:cs typeface="Arial"/>
                        </a:rPr>
                        <a:t>aktuelle</a:t>
                      </a:r>
                      <a:r>
                        <a:rPr lang="en-GB" sz="1800" dirty="0">
                          <a:solidFill>
                            <a:srgbClr val="245473"/>
                          </a:solidFill>
                          <a:latin typeface="+mj-lt"/>
                          <a:cs typeface="Arial"/>
                        </a:rPr>
                        <a:t> und </a:t>
                      </a:r>
                      <a:r>
                        <a:rPr lang="en-GB" sz="1800" dirty="0" err="1">
                          <a:solidFill>
                            <a:srgbClr val="245473"/>
                          </a:solidFill>
                          <a:latin typeface="+mj-lt"/>
                          <a:cs typeface="Arial"/>
                        </a:rPr>
                        <a:t>potenzielle</a:t>
                      </a:r>
                      <a:r>
                        <a:rPr lang="en-GB" sz="1800" dirty="0">
                          <a:solidFill>
                            <a:srgbClr val="245473"/>
                          </a:solidFill>
                          <a:latin typeface="+mj-lt"/>
                          <a:cs typeface="Arial"/>
                        </a:rPr>
                        <a:t> </a:t>
                      </a:r>
                      <a:r>
                        <a:rPr lang="en-GB" sz="1800" dirty="0" err="1">
                          <a:solidFill>
                            <a:srgbClr val="245473"/>
                          </a:solidFill>
                          <a:latin typeface="+mj-lt"/>
                          <a:cs typeface="Arial"/>
                        </a:rPr>
                        <a:t>Kunden</a:t>
                      </a:r>
                      <a:endParaRPr lang="en-GB" sz="1800" dirty="0">
                        <a:solidFill>
                          <a:srgbClr val="245473"/>
                        </a:solidFill>
                        <a:latin typeface="+mj-lt"/>
                        <a:cs typeface="Arial"/>
                      </a:endParaRPr>
                    </a:p>
                    <a:p>
                      <a:pPr marL="377190" indent="-285750">
                        <a:lnSpc>
                          <a:spcPct val="100000"/>
                        </a:lnSpc>
                        <a:spcBef>
                          <a:spcPts val="300"/>
                        </a:spcBef>
                        <a:buFont typeface="Arial" panose="020B0604020202020204" pitchFamily="34" charset="0"/>
                        <a:buChar char="•"/>
                      </a:pPr>
                      <a:r>
                        <a:rPr lang="en-GB" sz="1800" dirty="0" err="1">
                          <a:solidFill>
                            <a:srgbClr val="245473"/>
                          </a:solidFill>
                          <a:latin typeface="+mj-lt"/>
                          <a:cs typeface="Arial"/>
                        </a:rPr>
                        <a:t>aktuelle</a:t>
                      </a:r>
                      <a:r>
                        <a:rPr lang="en-GB" sz="1800" dirty="0">
                          <a:solidFill>
                            <a:srgbClr val="245473"/>
                          </a:solidFill>
                          <a:latin typeface="+mj-lt"/>
                          <a:cs typeface="Arial"/>
                        </a:rPr>
                        <a:t> und </a:t>
                      </a:r>
                      <a:r>
                        <a:rPr lang="en-GB" sz="1800" dirty="0" err="1">
                          <a:solidFill>
                            <a:srgbClr val="245473"/>
                          </a:solidFill>
                          <a:latin typeface="+mj-lt"/>
                          <a:cs typeface="Arial"/>
                        </a:rPr>
                        <a:t>potenzielle</a:t>
                      </a:r>
                      <a:r>
                        <a:rPr lang="en-GB" sz="1800" dirty="0">
                          <a:solidFill>
                            <a:srgbClr val="245473"/>
                          </a:solidFill>
                          <a:latin typeface="+mj-lt"/>
                          <a:cs typeface="Arial"/>
                        </a:rPr>
                        <a:t> </a:t>
                      </a:r>
                      <a:r>
                        <a:rPr lang="en-GB" sz="1800" dirty="0" err="1">
                          <a:solidFill>
                            <a:srgbClr val="245473"/>
                          </a:solidFill>
                          <a:latin typeface="+mj-lt"/>
                          <a:cs typeface="Arial"/>
                        </a:rPr>
                        <a:t>Lieferanten</a:t>
                      </a:r>
                      <a:endParaRPr lang="en-GB" sz="1800" dirty="0">
                        <a:solidFill>
                          <a:srgbClr val="245473"/>
                        </a:solidFill>
                        <a:latin typeface="+mj-lt"/>
                        <a:cs typeface="Arial"/>
                      </a:endParaRPr>
                    </a:p>
                    <a:p>
                      <a:pPr marL="377190" indent="-285750">
                        <a:lnSpc>
                          <a:spcPct val="100000"/>
                        </a:lnSpc>
                        <a:spcBef>
                          <a:spcPts val="300"/>
                        </a:spcBef>
                        <a:buFont typeface="Arial" panose="020B0604020202020204" pitchFamily="34" charset="0"/>
                        <a:buChar char="•"/>
                      </a:pPr>
                      <a:r>
                        <a:rPr lang="en-GB" sz="1800" dirty="0" err="1">
                          <a:solidFill>
                            <a:srgbClr val="245473"/>
                          </a:solidFill>
                          <a:latin typeface="+mj-lt"/>
                          <a:cs typeface="Arial"/>
                        </a:rPr>
                        <a:t>Substitutionsprodukte</a:t>
                      </a:r>
                      <a:r>
                        <a:rPr lang="en-GB" sz="1800" dirty="0">
                          <a:solidFill>
                            <a:srgbClr val="245473"/>
                          </a:solidFill>
                          <a:latin typeface="+mj-lt"/>
                          <a:cs typeface="Arial"/>
                        </a:rPr>
                        <a:t> und </a:t>
                      </a:r>
                      <a:r>
                        <a:rPr lang="en-GB" sz="1800" dirty="0" err="1">
                          <a:solidFill>
                            <a:srgbClr val="245473"/>
                          </a:solidFill>
                          <a:latin typeface="+mj-lt"/>
                          <a:cs typeface="Arial"/>
                        </a:rPr>
                        <a:t>neue</a:t>
                      </a:r>
                      <a:r>
                        <a:rPr lang="en-GB" sz="1800" dirty="0">
                          <a:solidFill>
                            <a:srgbClr val="245473"/>
                          </a:solidFill>
                          <a:latin typeface="+mj-lt"/>
                          <a:cs typeface="Arial"/>
                        </a:rPr>
                        <a:t> </a:t>
                      </a:r>
                      <a:r>
                        <a:rPr lang="en-GB" sz="1800" dirty="0" err="1">
                          <a:solidFill>
                            <a:srgbClr val="245473"/>
                          </a:solidFill>
                          <a:latin typeface="+mj-lt"/>
                          <a:cs typeface="Arial"/>
                        </a:rPr>
                        <a:t>Technologien</a:t>
                      </a:r>
                      <a:endParaRPr lang="en-GB" sz="1800" dirty="0">
                        <a:solidFill>
                          <a:srgbClr val="245473"/>
                        </a:solidFill>
                        <a:latin typeface="+mj-lt"/>
                        <a:cs typeface="Arial"/>
                      </a:endParaRPr>
                    </a:p>
                  </a:txBody>
                  <a:tcPr marL="0" marR="0" marT="101600" marB="0" anchor="ctr"/>
                </a:tc>
                <a:tc>
                  <a:txBody>
                    <a:bodyPr/>
                    <a:lstStyle/>
                    <a:p>
                      <a:pPr marL="377190" indent="-285750">
                        <a:lnSpc>
                          <a:spcPct val="100000"/>
                        </a:lnSpc>
                        <a:spcBef>
                          <a:spcPts val="300"/>
                        </a:spcBef>
                        <a:buFont typeface="Arial" panose="020B0604020202020204" pitchFamily="34" charset="0"/>
                        <a:buChar char="•"/>
                      </a:pPr>
                      <a:r>
                        <a:rPr lang="en-GB" sz="1800" dirty="0">
                          <a:solidFill>
                            <a:srgbClr val="245473"/>
                          </a:solidFill>
                          <a:latin typeface="+mj-lt"/>
                          <a:cs typeface="Arial"/>
                        </a:rPr>
                        <a:t>neue Geschäftsmodelle</a:t>
                      </a:r>
                    </a:p>
                    <a:p>
                      <a:pPr marL="377190" indent="-285750">
                        <a:lnSpc>
                          <a:spcPct val="100000"/>
                        </a:lnSpc>
                        <a:spcBef>
                          <a:spcPts val="300"/>
                        </a:spcBef>
                        <a:buFont typeface="Arial" panose="020B0604020202020204" pitchFamily="34" charset="0"/>
                        <a:buChar char="•"/>
                      </a:pPr>
                      <a:r>
                        <a:rPr lang="en-GB" sz="1800" dirty="0">
                          <a:solidFill>
                            <a:srgbClr val="245473"/>
                          </a:solidFill>
                          <a:latin typeface="+mj-lt"/>
                          <a:cs typeface="Arial"/>
                        </a:rPr>
                        <a:t>neue Wettbewerber</a:t>
                      </a:r>
                    </a:p>
                    <a:p>
                      <a:pPr marL="377190" indent="-285750">
                        <a:lnSpc>
                          <a:spcPct val="100000"/>
                        </a:lnSpc>
                        <a:spcBef>
                          <a:spcPts val="300"/>
                        </a:spcBef>
                        <a:buFont typeface="Arial" panose="020B0604020202020204" pitchFamily="34" charset="0"/>
                        <a:buChar char="•"/>
                      </a:pPr>
                      <a:r>
                        <a:rPr lang="en-GB" sz="1800" dirty="0">
                          <a:solidFill>
                            <a:srgbClr val="245473"/>
                          </a:solidFill>
                          <a:latin typeface="+mj-lt"/>
                          <a:cs typeface="Arial"/>
                        </a:rPr>
                        <a:t>Änderungen in </a:t>
                      </a:r>
                      <a:r>
                        <a:rPr lang="en-GB" sz="1800" dirty="0" err="1">
                          <a:solidFill>
                            <a:srgbClr val="245473"/>
                          </a:solidFill>
                          <a:latin typeface="+mj-lt"/>
                          <a:cs typeface="Arial"/>
                        </a:rPr>
                        <a:t>benachbarten </a:t>
                      </a:r>
                      <a:r>
                        <a:rPr lang="en-GB" sz="1800" dirty="0">
                          <a:solidFill>
                            <a:srgbClr val="245473"/>
                          </a:solidFill>
                          <a:latin typeface="+mj-lt"/>
                          <a:cs typeface="Arial"/>
                        </a:rPr>
                        <a:t>Sektoren</a:t>
                      </a:r>
                    </a:p>
                    <a:p>
                      <a:pPr marL="377190" indent="-285750">
                        <a:lnSpc>
                          <a:spcPct val="100000"/>
                        </a:lnSpc>
                        <a:spcBef>
                          <a:spcPts val="300"/>
                        </a:spcBef>
                        <a:buFont typeface="Arial" panose="020B0604020202020204" pitchFamily="34" charset="0"/>
                        <a:buChar char="•"/>
                      </a:pPr>
                      <a:r>
                        <a:rPr lang="en-GB" sz="1800" dirty="0">
                          <a:solidFill>
                            <a:srgbClr val="245473"/>
                          </a:solidFill>
                          <a:latin typeface="+mj-lt"/>
                          <a:cs typeface="Arial"/>
                        </a:rPr>
                        <a:t>Änderungen im </a:t>
                      </a:r>
                      <a:r>
                        <a:rPr lang="en-GB" sz="1800" dirty="0" err="1">
                          <a:solidFill>
                            <a:srgbClr val="245473"/>
                          </a:solidFill>
                          <a:latin typeface="+mj-lt"/>
                          <a:cs typeface="Arial"/>
                        </a:rPr>
                        <a:t>Verhalten</a:t>
                      </a:r>
                      <a:r>
                        <a:rPr lang="en-GB" sz="1800" dirty="0">
                          <a:solidFill>
                            <a:srgbClr val="245473"/>
                          </a:solidFill>
                          <a:latin typeface="+mj-lt"/>
                          <a:cs typeface="Arial"/>
                        </a:rPr>
                        <a:t> der Kapital-</a:t>
                      </a:r>
                      <a:r>
                        <a:rPr lang="en-GB" sz="1800" dirty="0" err="1">
                          <a:solidFill>
                            <a:srgbClr val="245473"/>
                          </a:solidFill>
                          <a:latin typeface="+mj-lt"/>
                          <a:cs typeface="Arial"/>
                        </a:rPr>
                        <a:t>Märkte</a:t>
                      </a:r>
                      <a:r>
                        <a:rPr lang="en-GB" sz="1800" dirty="0">
                          <a:solidFill>
                            <a:srgbClr val="245473"/>
                          </a:solidFill>
                          <a:latin typeface="+mj-lt"/>
                          <a:cs typeface="Arial"/>
                        </a:rPr>
                        <a:t> im Vergleich zur Industrie</a:t>
                      </a:r>
                    </a:p>
                  </a:txBody>
                  <a:tcPr marL="0" marR="0" marT="101600" marB="0"/>
                </a:tc>
                <a:extLst>
                  <a:ext uri="{0D108BD9-81ED-4DB2-BD59-A6C34878D82A}">
                    <a16:rowId xmlns:a16="http://schemas.microsoft.com/office/drawing/2014/main" xmlns="" val="10006"/>
                  </a:ext>
                </a:extLst>
              </a:tr>
            </a:tbl>
          </a:graphicData>
        </a:graphic>
      </p:graphicFrame>
    </p:spTree>
    <p:extLst>
      <p:ext uri="{BB962C8B-B14F-4D97-AF65-F5344CB8AC3E}">
        <p14:creationId xmlns:p14="http://schemas.microsoft.com/office/powerpoint/2010/main" val="5230230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7170"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527072" y="502054"/>
            <a:ext cx="9625837" cy="881568"/>
          </a:xfrm>
        </p:spPr>
        <p:txBody>
          <a:bodyPr>
            <a:noAutofit/>
          </a:bodyPr>
          <a:lstStyle/>
          <a:p>
            <a:r>
              <a:rPr lang="en-GB" sz="3200" dirty="0"/>
              <a:t>Inhalt von Restrukturierungskonzepten: Bedeutung eines </a:t>
            </a:r>
            <a:r>
              <a:rPr lang="en-GB" sz="3200" dirty="0" err="1"/>
              <a:t>neuen</a:t>
            </a:r>
            <a:r>
              <a:rPr lang="en-GB" sz="3200" dirty="0"/>
              <a:t> </a:t>
            </a:r>
            <a:r>
              <a:rPr lang="en-GB" sz="3200" dirty="0" err="1"/>
              <a:t>Leitbildes</a:t>
            </a:r>
            <a:r>
              <a:rPr lang="en-GB" sz="3200" dirty="0"/>
              <a:t> (</a:t>
            </a:r>
            <a:r>
              <a:rPr lang="en-GB" sz="3200" dirty="0" err="1"/>
              <a:t>siehe</a:t>
            </a:r>
            <a:r>
              <a:rPr lang="en-GB" sz="3200" dirty="0"/>
              <a:t> </a:t>
            </a:r>
            <a:r>
              <a:rPr lang="en-GB" sz="3200" dirty="0" err="1"/>
              <a:t>auch</a:t>
            </a:r>
            <a:r>
              <a:rPr lang="en-GB" sz="3200" dirty="0"/>
              <a:t> </a:t>
            </a:r>
            <a:r>
              <a:rPr lang="en-GB" sz="3200" dirty="0" err="1"/>
              <a:t>Zusatzressourcen</a:t>
            </a:r>
            <a:r>
              <a:rPr lang="en-GB" sz="3200" dirty="0"/>
              <a:t>)</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217505" y="1843478"/>
            <a:ext cx="2999530" cy="4868302"/>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800" dirty="0">
                <a:solidFill>
                  <a:srgbClr val="245473"/>
                </a:solidFill>
                <a:latin typeface="+mj-lt"/>
                <a:ea typeface="Open Sans Light" panose="020B0306030504020204" pitchFamily="34" charset="0"/>
                <a:cs typeface="Open Sans Light" panose="020B0306030504020204" pitchFamily="34" charset="0"/>
              </a:rPr>
              <a:t>Zu einem umfassenden Restrukturierungskonzept gehört auch das zukünftige Leitbild des restrukturierten Unternehmens.</a:t>
            </a:r>
            <a:endParaRPr lang="en-US" sz="1800" dirty="0">
              <a:solidFill>
                <a:srgbClr val="245473"/>
              </a:solidFill>
            </a:endParaRPr>
          </a:p>
          <a:p>
            <a:pPr algn="l">
              <a:lnSpc>
                <a:spcPct val="100000"/>
              </a:lnSpc>
              <a:spcBef>
                <a:spcPts val="600"/>
              </a:spcBef>
            </a:pPr>
            <a:r>
              <a:rPr lang="en-GB" sz="1800" dirty="0">
                <a:solidFill>
                  <a:srgbClr val="245473"/>
                </a:solidFill>
                <a:latin typeface="+mj-lt"/>
                <a:ea typeface="Open Sans Light" panose="020B0306030504020204" pitchFamily="34" charset="0"/>
                <a:cs typeface="Open Sans Light" panose="020B0306030504020204" pitchFamily="34" charset="0"/>
              </a:rPr>
              <a:t>Dort </a:t>
            </a:r>
            <a:r>
              <a:rPr lang="en-GB" sz="1800" dirty="0" err="1">
                <a:solidFill>
                  <a:srgbClr val="245473"/>
                </a:solidFill>
                <a:latin typeface="+mj-lt"/>
                <a:ea typeface="Open Sans Light" panose="020B0306030504020204" pitchFamily="34" charset="0"/>
                <a:cs typeface="Open Sans Light" panose="020B0306030504020204" pitchFamily="34" charset="0"/>
              </a:rPr>
              <a:t>werden</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Vorgehens-weisen</a:t>
            </a:r>
            <a:r>
              <a:rPr lang="en-GB" sz="1800" dirty="0">
                <a:solidFill>
                  <a:srgbClr val="245473"/>
                </a:solidFill>
                <a:latin typeface="+mj-lt"/>
                <a:ea typeface="Open Sans Light" panose="020B0306030504020204" pitchFamily="34" charset="0"/>
                <a:cs typeface="Open Sans Light" panose="020B0306030504020204" pitchFamily="34" charset="0"/>
              </a:rPr>
              <a:t> und </a:t>
            </a:r>
            <a:r>
              <a:rPr lang="en-GB" sz="1800" dirty="0" err="1">
                <a:solidFill>
                  <a:srgbClr val="245473"/>
                </a:solidFill>
                <a:latin typeface="+mj-lt"/>
                <a:ea typeface="Open Sans Light" panose="020B0306030504020204" pitchFamily="34" charset="0"/>
                <a:cs typeface="Open Sans Light" panose="020B0306030504020204" pitchFamily="34" charset="0"/>
              </a:rPr>
              <a:t>Potenziale</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aufgezeigt</a:t>
            </a:r>
            <a:r>
              <a:rPr lang="en-GB" sz="1800" dirty="0">
                <a:solidFill>
                  <a:srgbClr val="245473"/>
                </a:solidFill>
                <a:latin typeface="+mj-lt"/>
                <a:ea typeface="Open Sans Light" panose="020B0306030504020204" pitchFamily="34" charset="0"/>
                <a:cs typeface="Open Sans Light" panose="020B0306030504020204" pitchFamily="34" charset="0"/>
              </a:rPr>
              <a:t>, die das </a:t>
            </a:r>
            <a:r>
              <a:rPr lang="en-GB" sz="1800" dirty="0" err="1">
                <a:solidFill>
                  <a:srgbClr val="245473"/>
                </a:solidFill>
                <a:latin typeface="+mj-lt"/>
                <a:ea typeface="Open Sans Light" panose="020B0306030504020204" pitchFamily="34" charset="0"/>
                <a:cs typeface="Open Sans Light" panose="020B0306030504020204" pitchFamily="34" charset="0"/>
              </a:rPr>
              <a:t>Unter-nehmen</a:t>
            </a:r>
            <a:r>
              <a:rPr lang="en-GB" sz="1800" dirty="0">
                <a:solidFill>
                  <a:srgbClr val="245473"/>
                </a:solidFill>
                <a:latin typeface="+mj-lt"/>
                <a:ea typeface="Open Sans Light" panose="020B0306030504020204" pitchFamily="34" charset="0"/>
                <a:cs typeface="Open Sans Light" panose="020B0306030504020204" pitchFamily="34" charset="0"/>
              </a:rPr>
              <a:t> wettbewerbsfähig machen und damit die Möglichkeit eröffnen, eine nachhaltige, </a:t>
            </a:r>
            <a:r>
              <a:rPr lang="en-GB" sz="1800" dirty="0" err="1">
                <a:solidFill>
                  <a:srgbClr val="245473"/>
                </a:solidFill>
                <a:latin typeface="+mj-lt"/>
                <a:ea typeface="Open Sans Light" panose="020B0306030504020204" pitchFamily="34" charset="0"/>
                <a:cs typeface="Open Sans Light" panose="020B0306030504020204" pitchFamily="34" charset="0"/>
              </a:rPr>
              <a:t>branchenübliche</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Umsatz-rendite</a:t>
            </a:r>
            <a:r>
              <a:rPr lang="en-GB" sz="1800" dirty="0">
                <a:solidFill>
                  <a:srgbClr val="245473"/>
                </a:solidFill>
                <a:latin typeface="+mj-lt"/>
                <a:ea typeface="Open Sans Light" panose="020B0306030504020204" pitchFamily="34" charset="0"/>
                <a:cs typeface="Open Sans Light" panose="020B0306030504020204" pitchFamily="34" charset="0"/>
              </a:rPr>
              <a:t> und </a:t>
            </a:r>
            <a:r>
              <a:rPr lang="en-GB" sz="1800" dirty="0" err="1">
                <a:solidFill>
                  <a:srgbClr val="245473"/>
                </a:solidFill>
                <a:latin typeface="+mj-lt"/>
                <a:ea typeface="Open Sans Light" panose="020B0306030504020204" pitchFamily="34" charset="0"/>
                <a:cs typeface="Open Sans Light" panose="020B0306030504020204" pitchFamily="34" charset="0"/>
              </a:rPr>
              <a:t>Eigenkapital</a:t>
            </a:r>
            <a:r>
              <a:rPr lang="en-GB" sz="1800" dirty="0">
                <a:solidFill>
                  <a:srgbClr val="245473"/>
                </a:solidFill>
                <a:latin typeface="+mj-lt"/>
                <a:ea typeface="Open Sans Light" panose="020B0306030504020204" pitchFamily="34" charset="0"/>
                <a:cs typeface="Open Sans Light" panose="020B0306030504020204" pitchFamily="34" charset="0"/>
              </a:rPr>
              <a:t>-quote zu erreichen, um für Eigen- und </a:t>
            </a:r>
            <a:r>
              <a:rPr lang="en-GB" sz="1800" dirty="0" err="1">
                <a:solidFill>
                  <a:srgbClr val="245473"/>
                </a:solidFill>
                <a:latin typeface="+mj-lt"/>
                <a:ea typeface="Open Sans Light" panose="020B0306030504020204" pitchFamily="34" charset="0"/>
                <a:cs typeface="Open Sans Light" panose="020B0306030504020204" pitchFamily="34" charset="0"/>
              </a:rPr>
              <a:t>Fremdkapitalgeber</a:t>
            </a:r>
            <a:r>
              <a:rPr lang="en-GB" sz="1800" dirty="0">
                <a:solidFill>
                  <a:srgbClr val="245473"/>
                </a:solidFill>
                <a:latin typeface="+mj-lt"/>
                <a:ea typeface="Open Sans Light" panose="020B0306030504020204" pitchFamily="34" charset="0"/>
                <a:cs typeface="Open Sans Light" panose="020B0306030504020204" pitchFamily="34" charset="0"/>
              </a:rPr>
              <a:t> wieder attraktiv </a:t>
            </a:r>
            <a:r>
              <a:rPr lang="en-GB" sz="1800" dirty="0" err="1">
                <a:solidFill>
                  <a:srgbClr val="245473"/>
                </a:solidFill>
                <a:latin typeface="+mj-lt"/>
                <a:ea typeface="Open Sans Light" panose="020B0306030504020204" pitchFamily="34" charset="0"/>
                <a:cs typeface="Open Sans Light" panose="020B0306030504020204" pitchFamily="34" charset="0"/>
              </a:rPr>
              <a:t>zu</a:t>
            </a:r>
            <a:r>
              <a:rPr lang="en-GB" sz="1800" dirty="0">
                <a:solidFill>
                  <a:srgbClr val="245473"/>
                </a:solidFill>
                <a:latin typeface="+mj-lt"/>
                <a:ea typeface="Open Sans Light" panose="020B0306030504020204" pitchFamily="34" charset="0"/>
                <a:cs typeface="Open Sans Light" panose="020B0306030504020204" pitchFamily="34" charset="0"/>
              </a:rPr>
              <a:t> warden.</a:t>
            </a:r>
          </a:p>
        </p:txBody>
      </p:sp>
      <p:sp>
        <p:nvSpPr>
          <p:cNvPr id="7" name="Arc 24">
            <a:extLst>
              <a:ext uri="{FF2B5EF4-FFF2-40B4-BE49-F238E27FC236}">
                <a16:creationId xmlns:a16="http://schemas.microsoft.com/office/drawing/2014/main" xmlns="" id="{50CA720C-4BA6-44FB-BEA6-F8DB2D677F55}"/>
              </a:ext>
            </a:extLst>
          </p:cNvPr>
          <p:cNvSpPr/>
          <p:nvPr/>
        </p:nvSpPr>
        <p:spPr>
          <a:xfrm rot="10800000">
            <a:off x="5614569" y="1951437"/>
            <a:ext cx="3429893" cy="3661770"/>
          </a:xfrm>
          <a:prstGeom prst="arc">
            <a:avLst>
              <a:gd name="adj1" fmla="val 13616883"/>
              <a:gd name="adj2" fmla="val 18757689"/>
            </a:avLst>
          </a:prstGeom>
          <a:ln w="444500">
            <a:solidFill>
              <a:schemeClr val="accent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1200" dirty="0">
              <a:latin typeface="+mj-lt"/>
            </a:endParaRPr>
          </a:p>
        </p:txBody>
      </p:sp>
      <p:sp>
        <p:nvSpPr>
          <p:cNvPr id="8" name="Arc 23">
            <a:extLst>
              <a:ext uri="{FF2B5EF4-FFF2-40B4-BE49-F238E27FC236}">
                <a16:creationId xmlns:a16="http://schemas.microsoft.com/office/drawing/2014/main" xmlns="" id="{DAE4797C-1501-4323-8DF0-26A4E54F369B}"/>
              </a:ext>
            </a:extLst>
          </p:cNvPr>
          <p:cNvSpPr/>
          <p:nvPr/>
        </p:nvSpPr>
        <p:spPr>
          <a:xfrm>
            <a:off x="5611603" y="2119695"/>
            <a:ext cx="3429893" cy="3661770"/>
          </a:xfrm>
          <a:prstGeom prst="arc">
            <a:avLst>
              <a:gd name="adj1" fmla="val 13616883"/>
              <a:gd name="adj2" fmla="val 18757689"/>
            </a:avLst>
          </a:prstGeom>
          <a:ln w="444500">
            <a:solidFill>
              <a:schemeClr val="accent2"/>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GB" sz="1200" dirty="0">
              <a:latin typeface="+mj-lt"/>
            </a:endParaRPr>
          </a:p>
        </p:txBody>
      </p:sp>
      <p:sp>
        <p:nvSpPr>
          <p:cNvPr id="10" name="Freeform 1">
            <a:extLst>
              <a:ext uri="{FF2B5EF4-FFF2-40B4-BE49-F238E27FC236}">
                <a16:creationId xmlns:a16="http://schemas.microsoft.com/office/drawing/2014/main" xmlns="" id="{7B5E45DC-8EFB-4828-93D8-06E42AB0C3E9}"/>
              </a:ext>
            </a:extLst>
          </p:cNvPr>
          <p:cNvSpPr>
            <a:spLocks noChangeArrowheads="1"/>
          </p:cNvSpPr>
          <p:nvPr/>
        </p:nvSpPr>
        <p:spPr bwMode="auto">
          <a:xfrm>
            <a:off x="6119865" y="2653116"/>
            <a:ext cx="2403226" cy="2403226"/>
          </a:xfrm>
          <a:custGeom>
            <a:avLst/>
            <a:gdLst>
              <a:gd name="connsiteX0" fmla="*/ 4140761 w 8280215"/>
              <a:gd name="connsiteY0" fmla="*/ 3562934 h 8280217"/>
              <a:gd name="connsiteX1" fmla="*/ 4737444 w 8280215"/>
              <a:gd name="connsiteY1" fmla="*/ 4160270 h 8280217"/>
              <a:gd name="connsiteX2" fmla="*/ 4140761 w 8280215"/>
              <a:gd name="connsiteY2" fmla="*/ 4757606 h 8280217"/>
              <a:gd name="connsiteX3" fmla="*/ 3542772 w 8280215"/>
              <a:gd name="connsiteY3" fmla="*/ 4160270 h 8280217"/>
              <a:gd name="connsiteX4" fmla="*/ 4140761 w 8280215"/>
              <a:gd name="connsiteY4" fmla="*/ 3562934 h 8280217"/>
              <a:gd name="connsiteX5" fmla="*/ 4140761 w 8280215"/>
              <a:gd name="connsiteY5" fmla="*/ 2949871 h 8280217"/>
              <a:gd name="connsiteX6" fmla="*/ 2952207 w 8280215"/>
              <a:gd name="connsiteY6" fmla="*/ 4137555 h 8280217"/>
              <a:gd name="connsiteX7" fmla="*/ 4140761 w 8280215"/>
              <a:gd name="connsiteY7" fmla="*/ 5325238 h 8280217"/>
              <a:gd name="connsiteX8" fmla="*/ 5328009 w 8280215"/>
              <a:gd name="connsiteY8" fmla="*/ 4137555 h 8280217"/>
              <a:gd name="connsiteX9" fmla="*/ 4140761 w 8280215"/>
              <a:gd name="connsiteY9" fmla="*/ 2949871 h 8280217"/>
              <a:gd name="connsiteX10" fmla="*/ 4140761 w 8280215"/>
              <a:gd name="connsiteY10" fmla="*/ 2358968 h 8280217"/>
              <a:gd name="connsiteX11" fmla="*/ 5918368 w 8280215"/>
              <a:gd name="connsiteY11" fmla="*/ 4137555 h 8280217"/>
              <a:gd name="connsiteX12" fmla="*/ 4140761 w 8280215"/>
              <a:gd name="connsiteY12" fmla="*/ 5915488 h 8280217"/>
              <a:gd name="connsiteX13" fmla="*/ 2361848 w 8280215"/>
              <a:gd name="connsiteY13" fmla="*/ 4137555 h 8280217"/>
              <a:gd name="connsiteX14" fmla="*/ 4140761 w 8280215"/>
              <a:gd name="connsiteY14" fmla="*/ 2358968 h 8280217"/>
              <a:gd name="connsiteX15" fmla="*/ 4140434 w 8280215"/>
              <a:gd name="connsiteY15" fmla="*/ 1770736 h 8280217"/>
              <a:gd name="connsiteX16" fmla="*/ 1771259 w 8280215"/>
              <a:gd name="connsiteY16" fmla="*/ 4140435 h 8280217"/>
              <a:gd name="connsiteX17" fmla="*/ 4140434 w 8280215"/>
              <a:gd name="connsiteY17" fmla="*/ 6509481 h 8280217"/>
              <a:gd name="connsiteX18" fmla="*/ 6508304 w 8280215"/>
              <a:gd name="connsiteY18" fmla="*/ 4140435 h 8280217"/>
              <a:gd name="connsiteX19" fmla="*/ 4140434 w 8280215"/>
              <a:gd name="connsiteY19" fmla="*/ 1770736 h 8280217"/>
              <a:gd name="connsiteX20" fmla="*/ 4140434 w 8280215"/>
              <a:gd name="connsiteY20" fmla="*/ 1180924 h 8280217"/>
              <a:gd name="connsiteX21" fmla="*/ 7099292 w 8280215"/>
              <a:gd name="connsiteY21" fmla="*/ 4140435 h 8280217"/>
              <a:gd name="connsiteX22" fmla="*/ 4140434 w 8280215"/>
              <a:gd name="connsiteY22" fmla="*/ 7099293 h 8280217"/>
              <a:gd name="connsiteX23" fmla="*/ 1180924 w 8280215"/>
              <a:gd name="connsiteY23" fmla="*/ 4140435 h 8280217"/>
              <a:gd name="connsiteX24" fmla="*/ 4140434 w 8280215"/>
              <a:gd name="connsiteY24" fmla="*/ 1180924 h 8280217"/>
              <a:gd name="connsiteX25" fmla="*/ 4140760 w 8280215"/>
              <a:gd name="connsiteY25" fmla="*/ 590418 h 8280217"/>
              <a:gd name="connsiteX26" fmla="*/ 589764 w 8280215"/>
              <a:gd name="connsiteY26" fmla="*/ 4140109 h 8280217"/>
              <a:gd name="connsiteX27" fmla="*/ 4140760 w 8280215"/>
              <a:gd name="connsiteY27" fmla="*/ 7689799 h 8280217"/>
              <a:gd name="connsiteX28" fmla="*/ 7689798 w 8280215"/>
              <a:gd name="connsiteY28" fmla="*/ 4140109 h 8280217"/>
              <a:gd name="connsiteX29" fmla="*/ 4140760 w 8280215"/>
              <a:gd name="connsiteY29" fmla="*/ 590418 h 8280217"/>
              <a:gd name="connsiteX30" fmla="*/ 4140760 w 8280215"/>
              <a:gd name="connsiteY30" fmla="*/ 0 h 8280217"/>
              <a:gd name="connsiteX31" fmla="*/ 8280215 w 8280215"/>
              <a:gd name="connsiteY31" fmla="*/ 4140109 h 8280217"/>
              <a:gd name="connsiteX32" fmla="*/ 4140760 w 8280215"/>
              <a:gd name="connsiteY32" fmla="*/ 8280217 h 8280217"/>
              <a:gd name="connsiteX33" fmla="*/ 0 w 8280215"/>
              <a:gd name="connsiteY33" fmla="*/ 4140109 h 8280217"/>
              <a:gd name="connsiteX34" fmla="*/ 4140760 w 8280215"/>
              <a:gd name="connsiteY34" fmla="*/ 0 h 828021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8280215" h="8280217">
                <a:moveTo>
                  <a:pt x="4140761" y="3562934"/>
                </a:moveTo>
                <a:cubicBezTo>
                  <a:pt x="4469785" y="3562934"/>
                  <a:pt x="4737444" y="3830593"/>
                  <a:pt x="4737444" y="4160270"/>
                </a:cubicBezTo>
                <a:cubicBezTo>
                  <a:pt x="4737444" y="4489948"/>
                  <a:pt x="4469785" y="4757606"/>
                  <a:pt x="4140761" y="4757606"/>
                </a:cubicBezTo>
                <a:cubicBezTo>
                  <a:pt x="3810431" y="4757606"/>
                  <a:pt x="3542772" y="4489948"/>
                  <a:pt x="3542772" y="4160270"/>
                </a:cubicBezTo>
                <a:cubicBezTo>
                  <a:pt x="3542772" y="3830593"/>
                  <a:pt x="3810431" y="3562934"/>
                  <a:pt x="4140761" y="3562934"/>
                </a:cubicBezTo>
                <a:close/>
                <a:moveTo>
                  <a:pt x="4140761" y="2949871"/>
                </a:moveTo>
                <a:cubicBezTo>
                  <a:pt x="3485097" y="2949871"/>
                  <a:pt x="2952207" y="3482011"/>
                  <a:pt x="2952207" y="4137555"/>
                </a:cubicBezTo>
                <a:cubicBezTo>
                  <a:pt x="2952207" y="4791792"/>
                  <a:pt x="3485097" y="5325238"/>
                  <a:pt x="4140761" y="5325238"/>
                </a:cubicBezTo>
                <a:cubicBezTo>
                  <a:pt x="4795119" y="5325238"/>
                  <a:pt x="5328009" y="4791792"/>
                  <a:pt x="5328009" y="4137555"/>
                </a:cubicBezTo>
                <a:cubicBezTo>
                  <a:pt x="5328009" y="3482011"/>
                  <a:pt x="4795119" y="2949871"/>
                  <a:pt x="4140761" y="2949871"/>
                </a:cubicBezTo>
                <a:close/>
                <a:moveTo>
                  <a:pt x="4140761" y="2358968"/>
                </a:moveTo>
                <a:cubicBezTo>
                  <a:pt x="5120339" y="2358968"/>
                  <a:pt x="5918368" y="3156851"/>
                  <a:pt x="5918368" y="4137555"/>
                </a:cubicBezTo>
                <a:cubicBezTo>
                  <a:pt x="5918368" y="5117605"/>
                  <a:pt x="5120339" y="5915488"/>
                  <a:pt x="4140761" y="5915488"/>
                </a:cubicBezTo>
                <a:cubicBezTo>
                  <a:pt x="3159877" y="5915488"/>
                  <a:pt x="2361848" y="5117605"/>
                  <a:pt x="2361848" y="4137555"/>
                </a:cubicBezTo>
                <a:cubicBezTo>
                  <a:pt x="2361848" y="3156851"/>
                  <a:pt x="3159877" y="2358968"/>
                  <a:pt x="4140761" y="2358968"/>
                </a:cubicBezTo>
                <a:close/>
                <a:moveTo>
                  <a:pt x="4140434" y="1770736"/>
                </a:moveTo>
                <a:cubicBezTo>
                  <a:pt x="2833731" y="1770736"/>
                  <a:pt x="1771259" y="2834096"/>
                  <a:pt x="1771259" y="4140435"/>
                </a:cubicBezTo>
                <a:cubicBezTo>
                  <a:pt x="1771259" y="5446774"/>
                  <a:pt x="2833731" y="6509481"/>
                  <a:pt x="4140434" y="6509481"/>
                </a:cubicBezTo>
                <a:cubicBezTo>
                  <a:pt x="5445832" y="6509481"/>
                  <a:pt x="6508304" y="5446774"/>
                  <a:pt x="6508304" y="4140435"/>
                </a:cubicBezTo>
                <a:cubicBezTo>
                  <a:pt x="6508304" y="2834096"/>
                  <a:pt x="5445832" y="1770736"/>
                  <a:pt x="4140434" y="1770736"/>
                </a:cubicBezTo>
                <a:close/>
                <a:moveTo>
                  <a:pt x="4140434" y="1180924"/>
                </a:moveTo>
                <a:cubicBezTo>
                  <a:pt x="5771692" y="1180924"/>
                  <a:pt x="7099292" y="2508164"/>
                  <a:pt x="7099292" y="4140435"/>
                </a:cubicBezTo>
                <a:cubicBezTo>
                  <a:pt x="7099292" y="5772053"/>
                  <a:pt x="5771692" y="7099293"/>
                  <a:pt x="4140434" y="7099293"/>
                </a:cubicBezTo>
                <a:cubicBezTo>
                  <a:pt x="2508524" y="7099293"/>
                  <a:pt x="1180924" y="5772053"/>
                  <a:pt x="1180924" y="4140435"/>
                </a:cubicBezTo>
                <a:cubicBezTo>
                  <a:pt x="1180924" y="2508164"/>
                  <a:pt x="2508524" y="1180924"/>
                  <a:pt x="4140434" y="1180924"/>
                </a:cubicBezTo>
                <a:close/>
                <a:moveTo>
                  <a:pt x="4140760" y="590418"/>
                </a:moveTo>
                <a:cubicBezTo>
                  <a:pt x="2183370" y="590418"/>
                  <a:pt x="589764" y="2182717"/>
                  <a:pt x="589764" y="4140109"/>
                </a:cubicBezTo>
                <a:cubicBezTo>
                  <a:pt x="589764" y="6096847"/>
                  <a:pt x="2183370" y="7689799"/>
                  <a:pt x="4140760" y="7689799"/>
                </a:cubicBezTo>
                <a:cubicBezTo>
                  <a:pt x="6097498" y="7689799"/>
                  <a:pt x="7689798" y="6096847"/>
                  <a:pt x="7689798" y="4140109"/>
                </a:cubicBezTo>
                <a:cubicBezTo>
                  <a:pt x="7689798" y="2182717"/>
                  <a:pt x="6097498" y="590418"/>
                  <a:pt x="4140760" y="590418"/>
                </a:cubicBezTo>
                <a:close/>
                <a:moveTo>
                  <a:pt x="4140760" y="0"/>
                </a:moveTo>
                <a:cubicBezTo>
                  <a:pt x="6423404" y="0"/>
                  <a:pt x="8280215" y="1856811"/>
                  <a:pt x="8280215" y="4140109"/>
                </a:cubicBezTo>
                <a:cubicBezTo>
                  <a:pt x="8280215" y="6422752"/>
                  <a:pt x="6423404" y="8280217"/>
                  <a:pt x="4140760" y="8280217"/>
                </a:cubicBezTo>
                <a:cubicBezTo>
                  <a:pt x="1857464" y="8280217"/>
                  <a:pt x="0" y="6422752"/>
                  <a:pt x="0" y="4140109"/>
                </a:cubicBezTo>
                <a:cubicBezTo>
                  <a:pt x="0" y="1856811"/>
                  <a:pt x="1857464" y="0"/>
                  <a:pt x="4140760" y="0"/>
                </a:cubicBezTo>
                <a:close/>
              </a:path>
            </a:pathLst>
          </a:custGeom>
          <a:solidFill>
            <a:schemeClr val="accent5"/>
          </a:solidFill>
          <a:ln>
            <a:noFill/>
          </a:ln>
          <a:effectLst/>
        </p:spPr>
        <p:txBody>
          <a:bodyPr wrap="square" anchor="ctr">
            <a:noAutofit/>
          </a:bodyPr>
          <a:lstStyle/>
          <a:p>
            <a:endParaRPr lang="en-GB" sz="5400" dirty="0">
              <a:latin typeface="+mj-lt"/>
            </a:endParaRPr>
          </a:p>
        </p:txBody>
      </p:sp>
      <p:sp>
        <p:nvSpPr>
          <p:cNvPr id="11" name="Freeform 1">
            <a:extLst>
              <a:ext uri="{FF2B5EF4-FFF2-40B4-BE49-F238E27FC236}">
                <a16:creationId xmlns:a16="http://schemas.microsoft.com/office/drawing/2014/main" xmlns="" id="{313744A0-4F91-4640-BE1C-B7C25355ED29}"/>
              </a:ext>
            </a:extLst>
          </p:cNvPr>
          <p:cNvSpPr>
            <a:spLocks noChangeArrowheads="1"/>
          </p:cNvSpPr>
          <p:nvPr/>
        </p:nvSpPr>
        <p:spPr bwMode="auto">
          <a:xfrm>
            <a:off x="5543045" y="2663984"/>
            <a:ext cx="562608" cy="1087598"/>
          </a:xfrm>
          <a:custGeom>
            <a:avLst/>
            <a:gdLst>
              <a:gd name="T0" fmla="*/ 347 w 2969"/>
              <a:gd name="T1" fmla="*/ 5566 h 5736"/>
              <a:gd name="T2" fmla="*/ 347 w 2969"/>
              <a:gd name="T3" fmla="*/ 5566 h 5736"/>
              <a:gd name="T4" fmla="*/ 793 w 2969"/>
              <a:gd name="T5" fmla="*/ 5735 h 5736"/>
              <a:gd name="T6" fmla="*/ 793 w 2969"/>
              <a:gd name="T7" fmla="*/ 5735 h 5736"/>
              <a:gd name="T8" fmla="*/ 2968 w 2969"/>
              <a:gd name="T9" fmla="*/ 556 h 5736"/>
              <a:gd name="T10" fmla="*/ 2968 w 2969"/>
              <a:gd name="T11" fmla="*/ 556 h 5736"/>
              <a:gd name="T12" fmla="*/ 2390 w 2969"/>
              <a:gd name="T13" fmla="*/ 0 h 5736"/>
              <a:gd name="T14" fmla="*/ 2390 w 2969"/>
              <a:gd name="T15" fmla="*/ 0 h 5736"/>
              <a:gd name="T16" fmla="*/ 0 w 2969"/>
              <a:gd name="T17" fmla="*/ 5665 h 5736"/>
              <a:gd name="T18" fmla="*/ 0 w 2969"/>
              <a:gd name="T19" fmla="*/ 5665 h 5736"/>
              <a:gd name="T20" fmla="*/ 347 w 2969"/>
              <a:gd name="T21" fmla="*/ 5566 h 57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69" h="5736">
                <a:moveTo>
                  <a:pt x="347" y="5566"/>
                </a:moveTo>
                <a:lnTo>
                  <a:pt x="347" y="5566"/>
                </a:lnTo>
                <a:cubicBezTo>
                  <a:pt x="517" y="5566"/>
                  <a:pt x="672" y="5631"/>
                  <a:pt x="793" y="5735"/>
                </a:cubicBezTo>
                <a:lnTo>
                  <a:pt x="793" y="5735"/>
                </a:lnTo>
                <a:cubicBezTo>
                  <a:pt x="923" y="3754"/>
                  <a:pt x="1723" y="1953"/>
                  <a:pt x="2968" y="556"/>
                </a:cubicBezTo>
                <a:lnTo>
                  <a:pt x="2968" y="556"/>
                </a:lnTo>
                <a:cubicBezTo>
                  <a:pt x="2678" y="514"/>
                  <a:pt x="2442" y="287"/>
                  <a:pt x="2390" y="0"/>
                </a:cubicBezTo>
                <a:lnTo>
                  <a:pt x="2390" y="0"/>
                </a:lnTo>
                <a:cubicBezTo>
                  <a:pt x="974" y="1577"/>
                  <a:pt x="141" y="3553"/>
                  <a:pt x="0" y="5665"/>
                </a:cubicBezTo>
                <a:lnTo>
                  <a:pt x="0" y="5665"/>
                </a:lnTo>
                <a:cubicBezTo>
                  <a:pt x="102" y="5602"/>
                  <a:pt x="221" y="5566"/>
                  <a:pt x="347" y="5566"/>
                </a:cubicBezTo>
              </a:path>
            </a:pathLst>
          </a:custGeom>
          <a:solidFill>
            <a:schemeClr val="accent1"/>
          </a:solidFill>
          <a:ln>
            <a:noFill/>
          </a:ln>
          <a:effectLst/>
        </p:spPr>
        <p:txBody>
          <a:bodyPr wrap="none" anchor="ctr"/>
          <a:lstStyle/>
          <a:p>
            <a:endParaRPr lang="en-GB" sz="5400" dirty="0">
              <a:latin typeface="+mj-lt"/>
            </a:endParaRPr>
          </a:p>
        </p:txBody>
      </p:sp>
      <p:sp>
        <p:nvSpPr>
          <p:cNvPr id="12" name="Freeform 4">
            <a:extLst>
              <a:ext uri="{FF2B5EF4-FFF2-40B4-BE49-F238E27FC236}">
                <a16:creationId xmlns:a16="http://schemas.microsoft.com/office/drawing/2014/main" xmlns="" id="{5D96A987-C64F-456A-80C6-A16400CFF6F5}"/>
              </a:ext>
            </a:extLst>
          </p:cNvPr>
          <p:cNvSpPr>
            <a:spLocks noChangeArrowheads="1"/>
          </p:cNvSpPr>
          <p:nvPr/>
        </p:nvSpPr>
        <p:spPr bwMode="auto">
          <a:xfrm>
            <a:off x="8561736" y="2670672"/>
            <a:ext cx="556756" cy="1086762"/>
          </a:xfrm>
          <a:custGeom>
            <a:avLst/>
            <a:gdLst>
              <a:gd name="T0" fmla="*/ 2582 w 2939"/>
              <a:gd name="T1" fmla="*/ 5567 h 5731"/>
              <a:gd name="T2" fmla="*/ 2582 w 2939"/>
              <a:gd name="T3" fmla="*/ 5567 h 5731"/>
              <a:gd name="T4" fmla="*/ 2938 w 2939"/>
              <a:gd name="T5" fmla="*/ 5671 h 5731"/>
              <a:gd name="T6" fmla="*/ 2938 w 2939"/>
              <a:gd name="T7" fmla="*/ 5671 h 5731"/>
              <a:gd name="T8" fmla="*/ 576 w 2939"/>
              <a:gd name="T9" fmla="*/ 0 h 5731"/>
              <a:gd name="T10" fmla="*/ 576 w 2939"/>
              <a:gd name="T11" fmla="*/ 0 h 5731"/>
              <a:gd name="T12" fmla="*/ 0 w 2939"/>
              <a:gd name="T13" fmla="*/ 557 h 5731"/>
              <a:gd name="T14" fmla="*/ 0 w 2939"/>
              <a:gd name="T15" fmla="*/ 557 h 5731"/>
              <a:gd name="T16" fmla="*/ 2145 w 2939"/>
              <a:gd name="T17" fmla="*/ 5730 h 5731"/>
              <a:gd name="T18" fmla="*/ 2145 w 2939"/>
              <a:gd name="T19" fmla="*/ 5730 h 5731"/>
              <a:gd name="T20" fmla="*/ 2582 w 2939"/>
              <a:gd name="T21" fmla="*/ 5567 h 57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39" h="5731">
                <a:moveTo>
                  <a:pt x="2582" y="5567"/>
                </a:moveTo>
                <a:lnTo>
                  <a:pt x="2582" y="5567"/>
                </a:lnTo>
                <a:cubicBezTo>
                  <a:pt x="2712" y="5567"/>
                  <a:pt x="2834" y="5606"/>
                  <a:pt x="2938" y="5671"/>
                </a:cubicBezTo>
                <a:lnTo>
                  <a:pt x="2938" y="5671"/>
                </a:lnTo>
                <a:cubicBezTo>
                  <a:pt x="2807" y="3560"/>
                  <a:pt x="1983" y="1581"/>
                  <a:pt x="576" y="0"/>
                </a:cubicBezTo>
                <a:lnTo>
                  <a:pt x="576" y="0"/>
                </a:lnTo>
                <a:cubicBezTo>
                  <a:pt x="524" y="287"/>
                  <a:pt x="289" y="514"/>
                  <a:pt x="0" y="557"/>
                </a:cubicBezTo>
                <a:lnTo>
                  <a:pt x="0" y="557"/>
                </a:lnTo>
                <a:cubicBezTo>
                  <a:pt x="1233" y="1956"/>
                  <a:pt x="2022" y="3753"/>
                  <a:pt x="2145" y="5730"/>
                </a:cubicBezTo>
                <a:lnTo>
                  <a:pt x="2145" y="5730"/>
                </a:lnTo>
                <a:cubicBezTo>
                  <a:pt x="2264" y="5629"/>
                  <a:pt x="2417" y="5567"/>
                  <a:pt x="2582" y="5567"/>
                </a:cubicBezTo>
              </a:path>
            </a:pathLst>
          </a:custGeom>
          <a:solidFill>
            <a:schemeClr val="accent3"/>
          </a:solidFill>
          <a:ln>
            <a:noFill/>
          </a:ln>
          <a:effectLst/>
        </p:spPr>
        <p:txBody>
          <a:bodyPr wrap="none" anchor="ctr"/>
          <a:lstStyle/>
          <a:p>
            <a:endParaRPr lang="en-GB" sz="5400" dirty="0">
              <a:latin typeface="+mj-lt"/>
            </a:endParaRPr>
          </a:p>
        </p:txBody>
      </p:sp>
      <p:sp>
        <p:nvSpPr>
          <p:cNvPr id="13" name="Freeform 5">
            <a:extLst>
              <a:ext uri="{FF2B5EF4-FFF2-40B4-BE49-F238E27FC236}">
                <a16:creationId xmlns:a16="http://schemas.microsoft.com/office/drawing/2014/main" xmlns="" id="{85D466B1-E1DD-4B3D-9957-ED8AFFDD5602}"/>
              </a:ext>
            </a:extLst>
          </p:cNvPr>
          <p:cNvSpPr>
            <a:spLocks noChangeArrowheads="1"/>
          </p:cNvSpPr>
          <p:nvPr/>
        </p:nvSpPr>
        <p:spPr bwMode="auto">
          <a:xfrm>
            <a:off x="8558393" y="3953886"/>
            <a:ext cx="560937" cy="1090106"/>
          </a:xfrm>
          <a:custGeom>
            <a:avLst/>
            <a:gdLst>
              <a:gd name="T0" fmla="*/ 0 w 2959"/>
              <a:gd name="T1" fmla="*/ 5238 h 5750"/>
              <a:gd name="T2" fmla="*/ 0 w 2959"/>
              <a:gd name="T3" fmla="*/ 5238 h 5750"/>
              <a:gd name="T4" fmla="*/ 617 w 2959"/>
              <a:gd name="T5" fmla="*/ 5749 h 5750"/>
              <a:gd name="T6" fmla="*/ 617 w 2959"/>
              <a:gd name="T7" fmla="*/ 5749 h 5750"/>
              <a:gd name="T8" fmla="*/ 2958 w 2959"/>
              <a:gd name="T9" fmla="*/ 54 h 5750"/>
              <a:gd name="T10" fmla="*/ 2958 w 2959"/>
              <a:gd name="T11" fmla="*/ 54 h 5750"/>
              <a:gd name="T12" fmla="*/ 2598 w 2959"/>
              <a:gd name="T13" fmla="*/ 160 h 5750"/>
              <a:gd name="T14" fmla="*/ 2598 w 2959"/>
              <a:gd name="T15" fmla="*/ 160 h 5750"/>
              <a:gd name="T16" fmla="*/ 2164 w 2959"/>
              <a:gd name="T17" fmla="*/ 0 h 5750"/>
              <a:gd name="T18" fmla="*/ 2164 w 2959"/>
              <a:gd name="T19" fmla="*/ 0 h 5750"/>
              <a:gd name="T20" fmla="*/ 0 w 2959"/>
              <a:gd name="T21" fmla="*/ 5238 h 57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959" h="5750">
                <a:moveTo>
                  <a:pt x="0" y="5238"/>
                </a:moveTo>
                <a:lnTo>
                  <a:pt x="0" y="5238"/>
                </a:lnTo>
                <a:cubicBezTo>
                  <a:pt x="295" y="5256"/>
                  <a:pt x="543" y="5470"/>
                  <a:pt x="617" y="5749"/>
                </a:cubicBezTo>
                <a:lnTo>
                  <a:pt x="617" y="5749"/>
                </a:lnTo>
                <a:cubicBezTo>
                  <a:pt x="2020" y="4159"/>
                  <a:pt x="2836" y="2173"/>
                  <a:pt x="2958" y="54"/>
                </a:cubicBezTo>
                <a:lnTo>
                  <a:pt x="2958" y="54"/>
                </a:lnTo>
                <a:cubicBezTo>
                  <a:pt x="2853" y="121"/>
                  <a:pt x="2729" y="160"/>
                  <a:pt x="2598" y="160"/>
                </a:cubicBezTo>
                <a:lnTo>
                  <a:pt x="2598" y="160"/>
                </a:lnTo>
                <a:cubicBezTo>
                  <a:pt x="2434" y="160"/>
                  <a:pt x="2282" y="99"/>
                  <a:pt x="2164" y="0"/>
                </a:cubicBezTo>
                <a:lnTo>
                  <a:pt x="2164" y="0"/>
                </a:lnTo>
                <a:cubicBezTo>
                  <a:pt x="2049" y="2003"/>
                  <a:pt x="1251" y="3825"/>
                  <a:pt x="0" y="5238"/>
                </a:cubicBezTo>
              </a:path>
            </a:pathLst>
          </a:custGeom>
          <a:solidFill>
            <a:schemeClr val="accent2"/>
          </a:solidFill>
          <a:ln>
            <a:noFill/>
          </a:ln>
          <a:effectLst/>
        </p:spPr>
        <p:txBody>
          <a:bodyPr wrap="none" anchor="ctr"/>
          <a:lstStyle/>
          <a:p>
            <a:endParaRPr lang="en-GB" sz="5400" dirty="0">
              <a:latin typeface="+mj-lt"/>
            </a:endParaRPr>
          </a:p>
        </p:txBody>
      </p:sp>
      <p:sp>
        <p:nvSpPr>
          <p:cNvPr id="14" name="Freeform 9">
            <a:extLst>
              <a:ext uri="{FF2B5EF4-FFF2-40B4-BE49-F238E27FC236}">
                <a16:creationId xmlns:a16="http://schemas.microsoft.com/office/drawing/2014/main" xmlns="" id="{D4517951-9D42-454E-90E5-8013AEEAABBA}"/>
              </a:ext>
            </a:extLst>
          </p:cNvPr>
          <p:cNvSpPr>
            <a:spLocks noChangeArrowheads="1"/>
          </p:cNvSpPr>
          <p:nvPr/>
        </p:nvSpPr>
        <p:spPr bwMode="auto">
          <a:xfrm>
            <a:off x="5981930" y="2511002"/>
            <a:ext cx="269182" cy="269182"/>
          </a:xfrm>
          <a:custGeom>
            <a:avLst/>
            <a:gdLst>
              <a:gd name="T0" fmla="*/ 0 w 1421"/>
              <a:gd name="T1" fmla="*/ 709 h 1421"/>
              <a:gd name="T2" fmla="*/ 710 w 1421"/>
              <a:gd name="T3" fmla="*/ 0 h 1421"/>
              <a:gd name="T4" fmla="*/ 710 w 1421"/>
              <a:gd name="T5" fmla="*/ 0 h 1421"/>
              <a:gd name="T6" fmla="*/ 710 w 1421"/>
              <a:gd name="T7" fmla="*/ 0 h 1421"/>
              <a:gd name="T8" fmla="*/ 1420 w 1421"/>
              <a:gd name="T9" fmla="*/ 709 h 1421"/>
              <a:gd name="T10" fmla="*/ 1420 w 1421"/>
              <a:gd name="T11" fmla="*/ 709 h 1421"/>
              <a:gd name="T12" fmla="*/ 1420 w 1421"/>
              <a:gd name="T13" fmla="*/ 709 h 1421"/>
              <a:gd name="T14" fmla="*/ 710 w 1421"/>
              <a:gd name="T15" fmla="*/ 1420 h 1421"/>
              <a:gd name="T16" fmla="*/ 710 w 1421"/>
              <a:gd name="T17" fmla="*/ 1420 h 1421"/>
              <a:gd name="T18" fmla="*/ 710 w 1421"/>
              <a:gd name="T19" fmla="*/ 1420 h 1421"/>
              <a:gd name="T20" fmla="*/ 0 w 1421"/>
              <a:gd name="T21" fmla="*/ 709 h 1421"/>
              <a:gd name="T22" fmla="*/ 0 w 1421"/>
              <a:gd name="T23" fmla="*/ 709 h 1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21" h="1421">
                <a:moveTo>
                  <a:pt x="0" y="709"/>
                </a:moveTo>
                <a:cubicBezTo>
                  <a:pt x="0" y="318"/>
                  <a:pt x="318" y="0"/>
                  <a:pt x="710" y="0"/>
                </a:cubicBezTo>
                <a:lnTo>
                  <a:pt x="710" y="0"/>
                </a:lnTo>
                <a:lnTo>
                  <a:pt x="710" y="0"/>
                </a:lnTo>
                <a:cubicBezTo>
                  <a:pt x="1102" y="0"/>
                  <a:pt x="1420" y="318"/>
                  <a:pt x="1420" y="709"/>
                </a:cubicBezTo>
                <a:lnTo>
                  <a:pt x="1420" y="709"/>
                </a:lnTo>
                <a:lnTo>
                  <a:pt x="1420" y="709"/>
                </a:lnTo>
                <a:cubicBezTo>
                  <a:pt x="1420" y="1102"/>
                  <a:pt x="1102" y="1420"/>
                  <a:pt x="710" y="1420"/>
                </a:cubicBezTo>
                <a:lnTo>
                  <a:pt x="710" y="1420"/>
                </a:lnTo>
                <a:lnTo>
                  <a:pt x="710" y="1420"/>
                </a:lnTo>
                <a:cubicBezTo>
                  <a:pt x="318" y="1420"/>
                  <a:pt x="0" y="1102"/>
                  <a:pt x="0" y="709"/>
                </a:cubicBezTo>
                <a:lnTo>
                  <a:pt x="0" y="709"/>
                </a:lnTo>
              </a:path>
            </a:pathLst>
          </a:custGeom>
          <a:solidFill>
            <a:schemeClr val="accent5">
              <a:lumMod val="50000"/>
            </a:schemeClr>
          </a:solidFill>
          <a:ln>
            <a:noFill/>
          </a:ln>
          <a:effectLst/>
        </p:spPr>
        <p:txBody>
          <a:bodyPr wrap="none" anchor="ctr"/>
          <a:lstStyle/>
          <a:p>
            <a:endParaRPr lang="en-GB" sz="5400" dirty="0">
              <a:latin typeface="+mj-lt"/>
            </a:endParaRPr>
          </a:p>
        </p:txBody>
      </p:sp>
      <p:sp>
        <p:nvSpPr>
          <p:cNvPr id="15" name="Freeform 10">
            <a:extLst>
              <a:ext uri="{FF2B5EF4-FFF2-40B4-BE49-F238E27FC236}">
                <a16:creationId xmlns:a16="http://schemas.microsoft.com/office/drawing/2014/main" xmlns="" id="{99837C0B-0C0A-482F-80D7-3D9036F343BF}"/>
              </a:ext>
            </a:extLst>
          </p:cNvPr>
          <p:cNvSpPr>
            <a:spLocks noChangeArrowheads="1"/>
          </p:cNvSpPr>
          <p:nvPr/>
        </p:nvSpPr>
        <p:spPr bwMode="auto">
          <a:xfrm>
            <a:off x="5473660" y="3718980"/>
            <a:ext cx="269182" cy="269182"/>
          </a:xfrm>
          <a:custGeom>
            <a:avLst/>
            <a:gdLst>
              <a:gd name="T0" fmla="*/ 0 w 1422"/>
              <a:gd name="T1" fmla="*/ 711 h 1421"/>
              <a:gd name="T2" fmla="*/ 710 w 1422"/>
              <a:gd name="T3" fmla="*/ 0 h 1421"/>
              <a:gd name="T4" fmla="*/ 710 w 1422"/>
              <a:gd name="T5" fmla="*/ 0 h 1421"/>
              <a:gd name="T6" fmla="*/ 710 w 1422"/>
              <a:gd name="T7" fmla="*/ 0 h 1421"/>
              <a:gd name="T8" fmla="*/ 1421 w 1422"/>
              <a:gd name="T9" fmla="*/ 711 h 1421"/>
              <a:gd name="T10" fmla="*/ 1421 w 1422"/>
              <a:gd name="T11" fmla="*/ 711 h 1421"/>
              <a:gd name="T12" fmla="*/ 1421 w 1422"/>
              <a:gd name="T13" fmla="*/ 711 h 1421"/>
              <a:gd name="T14" fmla="*/ 710 w 1422"/>
              <a:gd name="T15" fmla="*/ 1420 h 1421"/>
              <a:gd name="T16" fmla="*/ 710 w 1422"/>
              <a:gd name="T17" fmla="*/ 1420 h 1421"/>
              <a:gd name="T18" fmla="*/ 710 w 1422"/>
              <a:gd name="T19" fmla="*/ 1420 h 1421"/>
              <a:gd name="T20" fmla="*/ 0 w 1422"/>
              <a:gd name="T21" fmla="*/ 711 h 1421"/>
              <a:gd name="T22" fmla="*/ 0 w 1422"/>
              <a:gd name="T23" fmla="*/ 711 h 1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22" h="1421">
                <a:moveTo>
                  <a:pt x="0" y="711"/>
                </a:moveTo>
                <a:cubicBezTo>
                  <a:pt x="0" y="319"/>
                  <a:pt x="318" y="0"/>
                  <a:pt x="710" y="0"/>
                </a:cubicBezTo>
                <a:lnTo>
                  <a:pt x="710" y="0"/>
                </a:lnTo>
                <a:lnTo>
                  <a:pt x="710" y="0"/>
                </a:lnTo>
                <a:cubicBezTo>
                  <a:pt x="1103" y="0"/>
                  <a:pt x="1421" y="319"/>
                  <a:pt x="1421" y="711"/>
                </a:cubicBezTo>
                <a:lnTo>
                  <a:pt x="1421" y="711"/>
                </a:lnTo>
                <a:lnTo>
                  <a:pt x="1421" y="711"/>
                </a:lnTo>
                <a:cubicBezTo>
                  <a:pt x="1421" y="1102"/>
                  <a:pt x="1103" y="1420"/>
                  <a:pt x="710" y="1420"/>
                </a:cubicBezTo>
                <a:lnTo>
                  <a:pt x="710" y="1420"/>
                </a:lnTo>
                <a:lnTo>
                  <a:pt x="710" y="1420"/>
                </a:lnTo>
                <a:cubicBezTo>
                  <a:pt x="318" y="1420"/>
                  <a:pt x="0" y="1102"/>
                  <a:pt x="0" y="711"/>
                </a:cubicBezTo>
                <a:lnTo>
                  <a:pt x="0" y="711"/>
                </a:lnTo>
              </a:path>
            </a:pathLst>
          </a:custGeom>
          <a:solidFill>
            <a:schemeClr val="accent5">
              <a:lumMod val="50000"/>
            </a:schemeClr>
          </a:solidFill>
          <a:ln>
            <a:noFill/>
          </a:ln>
          <a:effectLst/>
        </p:spPr>
        <p:txBody>
          <a:bodyPr wrap="none" anchor="ctr"/>
          <a:lstStyle/>
          <a:p>
            <a:endParaRPr lang="en-GB" sz="5400" dirty="0">
              <a:latin typeface="+mj-lt"/>
            </a:endParaRPr>
          </a:p>
        </p:txBody>
      </p:sp>
      <p:sp>
        <p:nvSpPr>
          <p:cNvPr id="16" name="Freeform 11">
            <a:extLst>
              <a:ext uri="{FF2B5EF4-FFF2-40B4-BE49-F238E27FC236}">
                <a16:creationId xmlns:a16="http://schemas.microsoft.com/office/drawing/2014/main" xmlns="" id="{A537081B-F661-4F86-9E01-EE41B5934D66}"/>
              </a:ext>
            </a:extLst>
          </p:cNvPr>
          <p:cNvSpPr>
            <a:spLocks noChangeArrowheads="1"/>
          </p:cNvSpPr>
          <p:nvPr/>
        </p:nvSpPr>
        <p:spPr bwMode="auto">
          <a:xfrm>
            <a:off x="5981930" y="4938661"/>
            <a:ext cx="269182" cy="269182"/>
          </a:xfrm>
          <a:custGeom>
            <a:avLst/>
            <a:gdLst>
              <a:gd name="T0" fmla="*/ 0 w 1421"/>
              <a:gd name="T1" fmla="*/ 710 h 1422"/>
              <a:gd name="T2" fmla="*/ 710 w 1421"/>
              <a:gd name="T3" fmla="*/ 0 h 1422"/>
              <a:gd name="T4" fmla="*/ 710 w 1421"/>
              <a:gd name="T5" fmla="*/ 0 h 1422"/>
              <a:gd name="T6" fmla="*/ 710 w 1421"/>
              <a:gd name="T7" fmla="*/ 0 h 1422"/>
              <a:gd name="T8" fmla="*/ 1420 w 1421"/>
              <a:gd name="T9" fmla="*/ 710 h 1422"/>
              <a:gd name="T10" fmla="*/ 1420 w 1421"/>
              <a:gd name="T11" fmla="*/ 710 h 1422"/>
              <a:gd name="T12" fmla="*/ 1420 w 1421"/>
              <a:gd name="T13" fmla="*/ 710 h 1422"/>
              <a:gd name="T14" fmla="*/ 710 w 1421"/>
              <a:gd name="T15" fmla="*/ 1421 h 1422"/>
              <a:gd name="T16" fmla="*/ 710 w 1421"/>
              <a:gd name="T17" fmla="*/ 1421 h 1422"/>
              <a:gd name="T18" fmla="*/ 710 w 1421"/>
              <a:gd name="T19" fmla="*/ 1421 h 1422"/>
              <a:gd name="T20" fmla="*/ 0 w 1421"/>
              <a:gd name="T21" fmla="*/ 710 h 1422"/>
              <a:gd name="T22" fmla="*/ 0 w 1421"/>
              <a:gd name="T23" fmla="*/ 710 h 1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21" h="1422">
                <a:moveTo>
                  <a:pt x="0" y="710"/>
                </a:moveTo>
                <a:cubicBezTo>
                  <a:pt x="0" y="318"/>
                  <a:pt x="318" y="0"/>
                  <a:pt x="710" y="0"/>
                </a:cubicBezTo>
                <a:lnTo>
                  <a:pt x="710" y="0"/>
                </a:lnTo>
                <a:lnTo>
                  <a:pt x="710" y="0"/>
                </a:lnTo>
                <a:cubicBezTo>
                  <a:pt x="1102" y="0"/>
                  <a:pt x="1420" y="318"/>
                  <a:pt x="1420" y="710"/>
                </a:cubicBezTo>
                <a:lnTo>
                  <a:pt x="1420" y="710"/>
                </a:lnTo>
                <a:lnTo>
                  <a:pt x="1420" y="710"/>
                </a:lnTo>
                <a:cubicBezTo>
                  <a:pt x="1420" y="1102"/>
                  <a:pt x="1102" y="1421"/>
                  <a:pt x="710" y="1421"/>
                </a:cubicBezTo>
                <a:lnTo>
                  <a:pt x="710" y="1421"/>
                </a:lnTo>
                <a:lnTo>
                  <a:pt x="710" y="1421"/>
                </a:lnTo>
                <a:cubicBezTo>
                  <a:pt x="318" y="1421"/>
                  <a:pt x="0" y="1102"/>
                  <a:pt x="0" y="710"/>
                </a:cubicBezTo>
                <a:lnTo>
                  <a:pt x="0" y="710"/>
                </a:lnTo>
              </a:path>
            </a:pathLst>
          </a:custGeom>
          <a:solidFill>
            <a:schemeClr val="accent5">
              <a:lumMod val="50000"/>
            </a:schemeClr>
          </a:solidFill>
          <a:ln>
            <a:noFill/>
          </a:ln>
          <a:effectLst/>
        </p:spPr>
        <p:txBody>
          <a:bodyPr wrap="none" anchor="ctr"/>
          <a:lstStyle/>
          <a:p>
            <a:endParaRPr lang="en-GB" sz="5400" dirty="0">
              <a:latin typeface="+mj-lt"/>
            </a:endParaRPr>
          </a:p>
        </p:txBody>
      </p:sp>
      <p:sp>
        <p:nvSpPr>
          <p:cNvPr id="17" name="Freeform 13">
            <a:extLst>
              <a:ext uri="{FF2B5EF4-FFF2-40B4-BE49-F238E27FC236}">
                <a16:creationId xmlns:a16="http://schemas.microsoft.com/office/drawing/2014/main" xmlns="" id="{77FD1867-2832-493C-AB6C-D1BC0D43F430}"/>
              </a:ext>
            </a:extLst>
          </p:cNvPr>
          <p:cNvSpPr>
            <a:spLocks noChangeArrowheads="1"/>
          </p:cNvSpPr>
          <p:nvPr/>
        </p:nvSpPr>
        <p:spPr bwMode="auto">
          <a:xfrm>
            <a:off x="8409590" y="4938661"/>
            <a:ext cx="269182" cy="269182"/>
          </a:xfrm>
          <a:custGeom>
            <a:avLst/>
            <a:gdLst>
              <a:gd name="T0" fmla="*/ 0 w 1422"/>
              <a:gd name="T1" fmla="*/ 710 h 1422"/>
              <a:gd name="T2" fmla="*/ 711 w 1422"/>
              <a:gd name="T3" fmla="*/ 0 h 1422"/>
              <a:gd name="T4" fmla="*/ 711 w 1422"/>
              <a:gd name="T5" fmla="*/ 0 h 1422"/>
              <a:gd name="T6" fmla="*/ 711 w 1422"/>
              <a:gd name="T7" fmla="*/ 0 h 1422"/>
              <a:gd name="T8" fmla="*/ 1421 w 1422"/>
              <a:gd name="T9" fmla="*/ 710 h 1422"/>
              <a:gd name="T10" fmla="*/ 1421 w 1422"/>
              <a:gd name="T11" fmla="*/ 710 h 1422"/>
              <a:gd name="T12" fmla="*/ 1421 w 1422"/>
              <a:gd name="T13" fmla="*/ 710 h 1422"/>
              <a:gd name="T14" fmla="*/ 711 w 1422"/>
              <a:gd name="T15" fmla="*/ 1421 h 1422"/>
              <a:gd name="T16" fmla="*/ 711 w 1422"/>
              <a:gd name="T17" fmla="*/ 1421 h 1422"/>
              <a:gd name="T18" fmla="*/ 711 w 1422"/>
              <a:gd name="T19" fmla="*/ 1421 h 1422"/>
              <a:gd name="T20" fmla="*/ 0 w 1422"/>
              <a:gd name="T21" fmla="*/ 710 h 1422"/>
              <a:gd name="T22" fmla="*/ 0 w 1422"/>
              <a:gd name="T23" fmla="*/ 710 h 14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22" h="1422">
                <a:moveTo>
                  <a:pt x="0" y="710"/>
                </a:moveTo>
                <a:cubicBezTo>
                  <a:pt x="0" y="318"/>
                  <a:pt x="318" y="0"/>
                  <a:pt x="711" y="0"/>
                </a:cubicBezTo>
                <a:lnTo>
                  <a:pt x="711" y="0"/>
                </a:lnTo>
                <a:lnTo>
                  <a:pt x="711" y="0"/>
                </a:lnTo>
                <a:cubicBezTo>
                  <a:pt x="1103" y="0"/>
                  <a:pt x="1421" y="318"/>
                  <a:pt x="1421" y="710"/>
                </a:cubicBezTo>
                <a:lnTo>
                  <a:pt x="1421" y="710"/>
                </a:lnTo>
                <a:lnTo>
                  <a:pt x="1421" y="710"/>
                </a:lnTo>
                <a:cubicBezTo>
                  <a:pt x="1421" y="1102"/>
                  <a:pt x="1103" y="1421"/>
                  <a:pt x="711" y="1421"/>
                </a:cubicBezTo>
                <a:lnTo>
                  <a:pt x="711" y="1421"/>
                </a:lnTo>
                <a:lnTo>
                  <a:pt x="711" y="1421"/>
                </a:lnTo>
                <a:cubicBezTo>
                  <a:pt x="318" y="1421"/>
                  <a:pt x="0" y="1102"/>
                  <a:pt x="0" y="710"/>
                </a:cubicBezTo>
                <a:lnTo>
                  <a:pt x="0" y="710"/>
                </a:lnTo>
              </a:path>
            </a:pathLst>
          </a:custGeom>
          <a:solidFill>
            <a:schemeClr val="accent5">
              <a:lumMod val="50000"/>
            </a:schemeClr>
          </a:solidFill>
          <a:ln>
            <a:noFill/>
          </a:ln>
          <a:effectLst/>
        </p:spPr>
        <p:txBody>
          <a:bodyPr wrap="none" anchor="ctr"/>
          <a:lstStyle/>
          <a:p>
            <a:endParaRPr lang="en-GB" sz="5400" dirty="0">
              <a:latin typeface="+mj-lt"/>
            </a:endParaRPr>
          </a:p>
        </p:txBody>
      </p:sp>
      <p:sp>
        <p:nvSpPr>
          <p:cNvPr id="18" name="Freeform 14">
            <a:extLst>
              <a:ext uri="{FF2B5EF4-FFF2-40B4-BE49-F238E27FC236}">
                <a16:creationId xmlns:a16="http://schemas.microsoft.com/office/drawing/2014/main" xmlns="" id="{50DC0271-71D1-4088-B5ED-7A1AEEB75770}"/>
              </a:ext>
            </a:extLst>
          </p:cNvPr>
          <p:cNvSpPr>
            <a:spLocks noChangeArrowheads="1"/>
          </p:cNvSpPr>
          <p:nvPr/>
        </p:nvSpPr>
        <p:spPr bwMode="auto">
          <a:xfrm>
            <a:off x="8912844" y="3724831"/>
            <a:ext cx="269182" cy="269182"/>
          </a:xfrm>
          <a:custGeom>
            <a:avLst/>
            <a:gdLst>
              <a:gd name="T0" fmla="*/ 0 w 1421"/>
              <a:gd name="T1" fmla="*/ 709 h 1420"/>
              <a:gd name="T2" fmla="*/ 710 w 1421"/>
              <a:gd name="T3" fmla="*/ 0 h 1420"/>
              <a:gd name="T4" fmla="*/ 710 w 1421"/>
              <a:gd name="T5" fmla="*/ 0 h 1420"/>
              <a:gd name="T6" fmla="*/ 710 w 1421"/>
              <a:gd name="T7" fmla="*/ 0 h 1420"/>
              <a:gd name="T8" fmla="*/ 1420 w 1421"/>
              <a:gd name="T9" fmla="*/ 709 h 1420"/>
              <a:gd name="T10" fmla="*/ 1420 w 1421"/>
              <a:gd name="T11" fmla="*/ 709 h 1420"/>
              <a:gd name="T12" fmla="*/ 1420 w 1421"/>
              <a:gd name="T13" fmla="*/ 709 h 1420"/>
              <a:gd name="T14" fmla="*/ 710 w 1421"/>
              <a:gd name="T15" fmla="*/ 1419 h 1420"/>
              <a:gd name="T16" fmla="*/ 710 w 1421"/>
              <a:gd name="T17" fmla="*/ 1419 h 1420"/>
              <a:gd name="T18" fmla="*/ 710 w 1421"/>
              <a:gd name="T19" fmla="*/ 1419 h 1420"/>
              <a:gd name="T20" fmla="*/ 0 w 1421"/>
              <a:gd name="T21" fmla="*/ 709 h 1420"/>
              <a:gd name="T22" fmla="*/ 0 w 1421"/>
              <a:gd name="T23" fmla="*/ 709 h 142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21" h="1420">
                <a:moveTo>
                  <a:pt x="0" y="709"/>
                </a:moveTo>
                <a:cubicBezTo>
                  <a:pt x="0" y="318"/>
                  <a:pt x="318" y="0"/>
                  <a:pt x="710" y="0"/>
                </a:cubicBezTo>
                <a:lnTo>
                  <a:pt x="710" y="0"/>
                </a:lnTo>
                <a:lnTo>
                  <a:pt x="710" y="0"/>
                </a:lnTo>
                <a:cubicBezTo>
                  <a:pt x="1102" y="0"/>
                  <a:pt x="1420" y="318"/>
                  <a:pt x="1420" y="709"/>
                </a:cubicBezTo>
                <a:lnTo>
                  <a:pt x="1420" y="709"/>
                </a:lnTo>
                <a:lnTo>
                  <a:pt x="1420" y="709"/>
                </a:lnTo>
                <a:cubicBezTo>
                  <a:pt x="1420" y="1101"/>
                  <a:pt x="1102" y="1419"/>
                  <a:pt x="710" y="1419"/>
                </a:cubicBezTo>
                <a:lnTo>
                  <a:pt x="710" y="1419"/>
                </a:lnTo>
                <a:lnTo>
                  <a:pt x="710" y="1419"/>
                </a:lnTo>
                <a:cubicBezTo>
                  <a:pt x="318" y="1419"/>
                  <a:pt x="0" y="1101"/>
                  <a:pt x="0" y="709"/>
                </a:cubicBezTo>
                <a:lnTo>
                  <a:pt x="0" y="709"/>
                </a:lnTo>
              </a:path>
            </a:pathLst>
          </a:custGeom>
          <a:solidFill>
            <a:schemeClr val="accent5">
              <a:lumMod val="50000"/>
            </a:schemeClr>
          </a:solidFill>
          <a:ln>
            <a:noFill/>
          </a:ln>
          <a:effectLst/>
        </p:spPr>
        <p:txBody>
          <a:bodyPr wrap="none" anchor="ctr"/>
          <a:lstStyle/>
          <a:p>
            <a:endParaRPr lang="en-GB" sz="5400" dirty="0">
              <a:latin typeface="+mj-lt"/>
            </a:endParaRPr>
          </a:p>
        </p:txBody>
      </p:sp>
      <p:sp>
        <p:nvSpPr>
          <p:cNvPr id="19" name="Freeform 15">
            <a:extLst>
              <a:ext uri="{FF2B5EF4-FFF2-40B4-BE49-F238E27FC236}">
                <a16:creationId xmlns:a16="http://schemas.microsoft.com/office/drawing/2014/main" xmlns="" id="{7C2A37BA-6C5F-431C-99EF-10CB6B2B3E0E}"/>
              </a:ext>
            </a:extLst>
          </p:cNvPr>
          <p:cNvSpPr>
            <a:spLocks noChangeArrowheads="1"/>
          </p:cNvSpPr>
          <p:nvPr/>
        </p:nvSpPr>
        <p:spPr bwMode="auto">
          <a:xfrm>
            <a:off x="8409590" y="2511002"/>
            <a:ext cx="269182" cy="269182"/>
          </a:xfrm>
          <a:custGeom>
            <a:avLst/>
            <a:gdLst>
              <a:gd name="T0" fmla="*/ 0 w 1422"/>
              <a:gd name="T1" fmla="*/ 709 h 1421"/>
              <a:gd name="T2" fmla="*/ 711 w 1422"/>
              <a:gd name="T3" fmla="*/ 0 h 1421"/>
              <a:gd name="T4" fmla="*/ 711 w 1422"/>
              <a:gd name="T5" fmla="*/ 0 h 1421"/>
              <a:gd name="T6" fmla="*/ 711 w 1422"/>
              <a:gd name="T7" fmla="*/ 0 h 1421"/>
              <a:gd name="T8" fmla="*/ 1421 w 1422"/>
              <a:gd name="T9" fmla="*/ 709 h 1421"/>
              <a:gd name="T10" fmla="*/ 1421 w 1422"/>
              <a:gd name="T11" fmla="*/ 709 h 1421"/>
              <a:gd name="T12" fmla="*/ 1421 w 1422"/>
              <a:gd name="T13" fmla="*/ 709 h 1421"/>
              <a:gd name="T14" fmla="*/ 711 w 1422"/>
              <a:gd name="T15" fmla="*/ 1420 h 1421"/>
              <a:gd name="T16" fmla="*/ 711 w 1422"/>
              <a:gd name="T17" fmla="*/ 1420 h 1421"/>
              <a:gd name="T18" fmla="*/ 711 w 1422"/>
              <a:gd name="T19" fmla="*/ 1420 h 1421"/>
              <a:gd name="T20" fmla="*/ 0 w 1422"/>
              <a:gd name="T21" fmla="*/ 709 h 1421"/>
              <a:gd name="T22" fmla="*/ 0 w 1422"/>
              <a:gd name="T23" fmla="*/ 709 h 14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422" h="1421">
                <a:moveTo>
                  <a:pt x="0" y="709"/>
                </a:moveTo>
                <a:cubicBezTo>
                  <a:pt x="0" y="318"/>
                  <a:pt x="318" y="0"/>
                  <a:pt x="711" y="0"/>
                </a:cubicBezTo>
                <a:lnTo>
                  <a:pt x="711" y="0"/>
                </a:lnTo>
                <a:lnTo>
                  <a:pt x="711" y="0"/>
                </a:lnTo>
                <a:cubicBezTo>
                  <a:pt x="1103" y="0"/>
                  <a:pt x="1421" y="318"/>
                  <a:pt x="1421" y="709"/>
                </a:cubicBezTo>
                <a:lnTo>
                  <a:pt x="1421" y="709"/>
                </a:lnTo>
                <a:lnTo>
                  <a:pt x="1421" y="709"/>
                </a:lnTo>
                <a:cubicBezTo>
                  <a:pt x="1421" y="1102"/>
                  <a:pt x="1103" y="1420"/>
                  <a:pt x="711" y="1420"/>
                </a:cubicBezTo>
                <a:lnTo>
                  <a:pt x="711" y="1420"/>
                </a:lnTo>
                <a:lnTo>
                  <a:pt x="711" y="1420"/>
                </a:lnTo>
                <a:cubicBezTo>
                  <a:pt x="318" y="1420"/>
                  <a:pt x="0" y="1102"/>
                  <a:pt x="0" y="709"/>
                </a:cubicBezTo>
                <a:lnTo>
                  <a:pt x="0" y="709"/>
                </a:lnTo>
              </a:path>
            </a:pathLst>
          </a:custGeom>
          <a:solidFill>
            <a:schemeClr val="accent5">
              <a:lumMod val="50000"/>
            </a:schemeClr>
          </a:solidFill>
          <a:ln>
            <a:noFill/>
          </a:ln>
          <a:effectLst/>
        </p:spPr>
        <p:txBody>
          <a:bodyPr wrap="none" anchor="ctr"/>
          <a:lstStyle/>
          <a:p>
            <a:endParaRPr lang="en-GB" sz="5400" dirty="0">
              <a:latin typeface="+mj-lt"/>
            </a:endParaRPr>
          </a:p>
        </p:txBody>
      </p:sp>
      <p:sp>
        <p:nvSpPr>
          <p:cNvPr id="20" name="Freeform 23">
            <a:extLst>
              <a:ext uri="{FF2B5EF4-FFF2-40B4-BE49-F238E27FC236}">
                <a16:creationId xmlns:a16="http://schemas.microsoft.com/office/drawing/2014/main" xmlns="" id="{68A154F5-E8FE-432D-A1A4-74B76FD71934}"/>
              </a:ext>
            </a:extLst>
          </p:cNvPr>
          <p:cNvSpPr>
            <a:spLocks noChangeArrowheads="1"/>
          </p:cNvSpPr>
          <p:nvPr/>
        </p:nvSpPr>
        <p:spPr bwMode="auto">
          <a:xfrm>
            <a:off x="5853191" y="3813445"/>
            <a:ext cx="1476324" cy="1289903"/>
          </a:xfrm>
          <a:custGeom>
            <a:avLst/>
            <a:gdLst>
              <a:gd name="T0" fmla="*/ 7786 w 7787"/>
              <a:gd name="T1" fmla="*/ 279 h 6805"/>
              <a:gd name="T2" fmla="*/ 7557 w 7787"/>
              <a:gd name="T3" fmla="*/ 0 h 6805"/>
              <a:gd name="T4" fmla="*/ 2908 w 7787"/>
              <a:gd name="T5" fmla="*/ 3829 h 6805"/>
              <a:gd name="T6" fmla="*/ 2250 w 7787"/>
              <a:gd name="T7" fmla="*/ 3551 h 6805"/>
              <a:gd name="T8" fmla="*/ 0 w 7787"/>
              <a:gd name="T9" fmla="*/ 4953 h 6805"/>
              <a:gd name="T10" fmla="*/ 1459 w 7787"/>
              <a:gd name="T11" fmla="*/ 5022 h 6805"/>
              <a:gd name="T12" fmla="*/ 1441 w 7787"/>
              <a:gd name="T13" fmla="*/ 5038 h 6805"/>
              <a:gd name="T14" fmla="*/ 1441 w 7787"/>
              <a:gd name="T15" fmla="*/ 5038 h 6805"/>
              <a:gd name="T16" fmla="*/ 1414 w 7787"/>
              <a:gd name="T17" fmla="*/ 5066 h 6805"/>
              <a:gd name="T18" fmla="*/ 1414 w 7787"/>
              <a:gd name="T19" fmla="*/ 5066 h 6805"/>
              <a:gd name="T20" fmla="*/ 1410 w 7787"/>
              <a:gd name="T21" fmla="*/ 5071 h 6805"/>
              <a:gd name="T22" fmla="*/ 1410 w 7787"/>
              <a:gd name="T23" fmla="*/ 5071 h 6805"/>
              <a:gd name="T24" fmla="*/ 1393 w 7787"/>
              <a:gd name="T25" fmla="*/ 5098 h 6805"/>
              <a:gd name="T26" fmla="*/ 1393 w 7787"/>
              <a:gd name="T27" fmla="*/ 5098 h 6805"/>
              <a:gd name="T28" fmla="*/ 1392 w 7787"/>
              <a:gd name="T29" fmla="*/ 5101 h 6805"/>
              <a:gd name="T30" fmla="*/ 1392 w 7787"/>
              <a:gd name="T31" fmla="*/ 5101 h 6805"/>
              <a:gd name="T32" fmla="*/ 1380 w 7787"/>
              <a:gd name="T33" fmla="*/ 5134 h 6805"/>
              <a:gd name="T34" fmla="*/ 1380 w 7787"/>
              <a:gd name="T35" fmla="*/ 5134 h 6805"/>
              <a:gd name="T36" fmla="*/ 1380 w 7787"/>
              <a:gd name="T37" fmla="*/ 5134 h 6805"/>
              <a:gd name="T38" fmla="*/ 1380 w 7787"/>
              <a:gd name="T39" fmla="*/ 5134 h 6805"/>
              <a:gd name="T40" fmla="*/ 1375 w 7787"/>
              <a:gd name="T41" fmla="*/ 5172 h 6805"/>
              <a:gd name="T42" fmla="*/ 1375 w 7787"/>
              <a:gd name="T43" fmla="*/ 5172 h 6805"/>
              <a:gd name="T44" fmla="*/ 1375 w 7787"/>
              <a:gd name="T45" fmla="*/ 5172 h 6805"/>
              <a:gd name="T46" fmla="*/ 1415 w 7787"/>
              <a:gd name="T47" fmla="*/ 5292 h 6805"/>
              <a:gd name="T48" fmla="*/ 1415 w 7787"/>
              <a:gd name="T49" fmla="*/ 5292 h 6805"/>
              <a:gd name="T50" fmla="*/ 1554 w 7787"/>
              <a:gd name="T51" fmla="*/ 5357 h 6805"/>
              <a:gd name="T52" fmla="*/ 1322 w 7787"/>
              <a:gd name="T53" fmla="*/ 6804 h 6805"/>
              <a:gd name="T54" fmla="*/ 3143 w 7787"/>
              <a:gd name="T55" fmla="*/ 4878 h 6805"/>
              <a:gd name="T56" fmla="*/ 3009 w 7787"/>
              <a:gd name="T57" fmla="*/ 4215 h 6805"/>
              <a:gd name="T58" fmla="*/ 7786 w 7787"/>
              <a:gd name="T59" fmla="*/ 279 h 68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7787" h="6805">
                <a:moveTo>
                  <a:pt x="7786" y="279"/>
                </a:moveTo>
                <a:lnTo>
                  <a:pt x="7557" y="0"/>
                </a:lnTo>
                <a:lnTo>
                  <a:pt x="2908" y="3829"/>
                </a:lnTo>
                <a:lnTo>
                  <a:pt x="2250" y="3551"/>
                </a:lnTo>
                <a:lnTo>
                  <a:pt x="0" y="4953"/>
                </a:lnTo>
                <a:lnTo>
                  <a:pt x="1459" y="5022"/>
                </a:lnTo>
                <a:lnTo>
                  <a:pt x="1441" y="5038"/>
                </a:lnTo>
                <a:lnTo>
                  <a:pt x="1441" y="5038"/>
                </a:lnTo>
                <a:cubicBezTo>
                  <a:pt x="1430" y="5046"/>
                  <a:pt x="1421" y="5055"/>
                  <a:pt x="1414" y="5066"/>
                </a:cubicBezTo>
                <a:lnTo>
                  <a:pt x="1414" y="5066"/>
                </a:lnTo>
                <a:cubicBezTo>
                  <a:pt x="1412" y="5067"/>
                  <a:pt x="1411" y="5069"/>
                  <a:pt x="1410" y="5071"/>
                </a:cubicBezTo>
                <a:lnTo>
                  <a:pt x="1410" y="5071"/>
                </a:lnTo>
                <a:cubicBezTo>
                  <a:pt x="1404" y="5080"/>
                  <a:pt x="1397" y="5088"/>
                  <a:pt x="1393" y="5098"/>
                </a:cubicBezTo>
                <a:lnTo>
                  <a:pt x="1393" y="5098"/>
                </a:lnTo>
                <a:cubicBezTo>
                  <a:pt x="1393" y="5100"/>
                  <a:pt x="1392" y="5100"/>
                  <a:pt x="1392" y="5101"/>
                </a:cubicBezTo>
                <a:lnTo>
                  <a:pt x="1392" y="5101"/>
                </a:lnTo>
                <a:cubicBezTo>
                  <a:pt x="1387" y="5112"/>
                  <a:pt x="1383" y="5124"/>
                  <a:pt x="1380" y="5134"/>
                </a:cubicBezTo>
                <a:lnTo>
                  <a:pt x="1380" y="5134"/>
                </a:lnTo>
                <a:lnTo>
                  <a:pt x="1380" y="5134"/>
                </a:lnTo>
                <a:lnTo>
                  <a:pt x="1380" y="5134"/>
                </a:lnTo>
                <a:cubicBezTo>
                  <a:pt x="1377" y="5148"/>
                  <a:pt x="1375" y="5159"/>
                  <a:pt x="1375" y="5172"/>
                </a:cubicBezTo>
                <a:lnTo>
                  <a:pt x="1375" y="5172"/>
                </a:lnTo>
                <a:lnTo>
                  <a:pt x="1375" y="5172"/>
                </a:lnTo>
                <a:cubicBezTo>
                  <a:pt x="1373" y="5214"/>
                  <a:pt x="1387" y="5257"/>
                  <a:pt x="1415" y="5292"/>
                </a:cubicBezTo>
                <a:lnTo>
                  <a:pt x="1415" y="5292"/>
                </a:lnTo>
                <a:cubicBezTo>
                  <a:pt x="1451" y="5336"/>
                  <a:pt x="1502" y="5357"/>
                  <a:pt x="1554" y="5357"/>
                </a:cubicBezTo>
                <a:lnTo>
                  <a:pt x="1322" y="6804"/>
                </a:lnTo>
                <a:lnTo>
                  <a:pt x="3143" y="4878"/>
                </a:lnTo>
                <a:lnTo>
                  <a:pt x="3009" y="4215"/>
                </a:lnTo>
                <a:lnTo>
                  <a:pt x="7786" y="279"/>
                </a:lnTo>
              </a:path>
            </a:pathLst>
          </a:custGeom>
          <a:solidFill>
            <a:schemeClr val="accent6">
              <a:alpha val="60000"/>
            </a:schemeClr>
          </a:solidFill>
          <a:ln>
            <a:noFill/>
          </a:ln>
          <a:effectLst/>
        </p:spPr>
        <p:txBody>
          <a:bodyPr wrap="none" anchor="ctr"/>
          <a:lstStyle/>
          <a:p>
            <a:endParaRPr lang="en-GB" sz="5400" dirty="0">
              <a:latin typeface="+mj-lt"/>
            </a:endParaRPr>
          </a:p>
        </p:txBody>
      </p:sp>
      <p:sp>
        <p:nvSpPr>
          <p:cNvPr id="21" name="Freeform 24">
            <a:extLst>
              <a:ext uri="{FF2B5EF4-FFF2-40B4-BE49-F238E27FC236}">
                <a16:creationId xmlns:a16="http://schemas.microsoft.com/office/drawing/2014/main" xmlns="" id="{A2552EE8-9B9E-4878-9C63-E0BDB9102157}"/>
              </a:ext>
            </a:extLst>
          </p:cNvPr>
          <p:cNvSpPr>
            <a:spLocks noChangeArrowheads="1"/>
          </p:cNvSpPr>
          <p:nvPr/>
        </p:nvSpPr>
        <p:spPr bwMode="auto">
          <a:xfrm>
            <a:off x="6123210" y="2859601"/>
            <a:ext cx="1225533" cy="1019884"/>
          </a:xfrm>
          <a:custGeom>
            <a:avLst/>
            <a:gdLst>
              <a:gd name="T0" fmla="*/ 6432 w 6463"/>
              <a:gd name="T1" fmla="*/ 5101 h 5380"/>
              <a:gd name="T2" fmla="*/ 318 w 6463"/>
              <a:gd name="T3" fmla="*/ 62 h 5380"/>
              <a:gd name="T4" fmla="*/ 318 w 6463"/>
              <a:gd name="T5" fmla="*/ 62 h 5380"/>
              <a:gd name="T6" fmla="*/ 63 w 6463"/>
              <a:gd name="T7" fmla="*/ 88 h 5380"/>
              <a:gd name="T8" fmla="*/ 63 w 6463"/>
              <a:gd name="T9" fmla="*/ 88 h 5380"/>
              <a:gd name="T10" fmla="*/ 89 w 6463"/>
              <a:gd name="T11" fmla="*/ 342 h 5380"/>
              <a:gd name="T12" fmla="*/ 6205 w 6463"/>
              <a:gd name="T13" fmla="*/ 5379 h 5380"/>
              <a:gd name="T14" fmla="*/ 6205 w 6463"/>
              <a:gd name="T15" fmla="*/ 5379 h 5380"/>
              <a:gd name="T16" fmla="*/ 6384 w 6463"/>
              <a:gd name="T17" fmla="*/ 5280 h 5380"/>
              <a:gd name="T18" fmla="*/ 6384 w 6463"/>
              <a:gd name="T19" fmla="*/ 5280 h 5380"/>
              <a:gd name="T20" fmla="*/ 6432 w 6463"/>
              <a:gd name="T21" fmla="*/ 5101 h 53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6463" h="5380">
                <a:moveTo>
                  <a:pt x="6432" y="5101"/>
                </a:moveTo>
                <a:lnTo>
                  <a:pt x="318" y="62"/>
                </a:lnTo>
                <a:lnTo>
                  <a:pt x="318" y="62"/>
                </a:lnTo>
                <a:cubicBezTo>
                  <a:pt x="240" y="0"/>
                  <a:pt x="126" y="10"/>
                  <a:pt x="63" y="88"/>
                </a:cubicBezTo>
                <a:lnTo>
                  <a:pt x="63" y="88"/>
                </a:lnTo>
                <a:cubicBezTo>
                  <a:pt x="0" y="165"/>
                  <a:pt x="11" y="279"/>
                  <a:pt x="89" y="342"/>
                </a:cubicBezTo>
                <a:lnTo>
                  <a:pt x="6205" y="5379"/>
                </a:lnTo>
                <a:lnTo>
                  <a:pt x="6205" y="5379"/>
                </a:lnTo>
                <a:cubicBezTo>
                  <a:pt x="6205" y="5379"/>
                  <a:pt x="6306" y="5376"/>
                  <a:pt x="6384" y="5280"/>
                </a:cubicBezTo>
                <a:lnTo>
                  <a:pt x="6384" y="5280"/>
                </a:lnTo>
                <a:cubicBezTo>
                  <a:pt x="6462" y="5184"/>
                  <a:pt x="6432" y="5101"/>
                  <a:pt x="6432" y="5101"/>
                </a:cubicBezTo>
              </a:path>
            </a:pathLst>
          </a:custGeom>
          <a:solidFill>
            <a:srgbClr val="A67C52"/>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5400" dirty="0">
              <a:latin typeface="+mj-lt"/>
            </a:endParaRPr>
          </a:p>
        </p:txBody>
      </p:sp>
      <p:sp>
        <p:nvSpPr>
          <p:cNvPr id="22" name="Freeform 19">
            <a:extLst>
              <a:ext uri="{FF2B5EF4-FFF2-40B4-BE49-F238E27FC236}">
                <a16:creationId xmlns:a16="http://schemas.microsoft.com/office/drawing/2014/main" xmlns="" id="{256BA2B1-C5FC-452D-863E-CB6D8110E81A}"/>
              </a:ext>
            </a:extLst>
          </p:cNvPr>
          <p:cNvSpPr>
            <a:spLocks noChangeArrowheads="1"/>
          </p:cNvSpPr>
          <p:nvPr/>
        </p:nvSpPr>
        <p:spPr bwMode="auto">
          <a:xfrm>
            <a:off x="5867403" y="2603789"/>
            <a:ext cx="622609" cy="602550"/>
          </a:xfrm>
          <a:custGeom>
            <a:avLst/>
            <a:gdLst>
              <a:gd name="connsiteX0" fmla="*/ 951939 w 2145172"/>
              <a:gd name="connsiteY0" fmla="*/ 1114692 h 2076060"/>
              <a:gd name="connsiteX1" fmla="*/ 1903226 w 2145172"/>
              <a:gd name="connsiteY1" fmla="*/ 1891885 h 2076060"/>
              <a:gd name="connsiteX2" fmla="*/ 1467737 w 2145172"/>
              <a:gd name="connsiteY2" fmla="*/ 2076060 h 2076060"/>
              <a:gd name="connsiteX3" fmla="*/ 0 w 2145172"/>
              <a:gd name="connsiteY3" fmla="*/ 1159756 h 2076060"/>
              <a:gd name="connsiteX4" fmla="*/ 956260 w 2145172"/>
              <a:gd name="connsiteY4" fmla="*/ 0 h 2076060"/>
              <a:gd name="connsiteX5" fmla="*/ 2145172 w 2145172"/>
              <a:gd name="connsiteY5" fmla="*/ 1258315 h 2076060"/>
              <a:gd name="connsiteX6" fmla="*/ 2051207 w 2145172"/>
              <a:gd name="connsiteY6" fmla="*/ 1721768 h 2076060"/>
              <a:gd name="connsiteX7" fmla="*/ 1101122 w 2145172"/>
              <a:gd name="connsiteY7" fmla="*/ 943246 h 20760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145172" h="2076060">
                <a:moveTo>
                  <a:pt x="951939" y="1114692"/>
                </a:moveTo>
                <a:lnTo>
                  <a:pt x="1903226" y="1891885"/>
                </a:lnTo>
                <a:lnTo>
                  <a:pt x="1467737" y="2076060"/>
                </a:lnTo>
                <a:lnTo>
                  <a:pt x="0" y="1159756"/>
                </a:lnTo>
                <a:close/>
                <a:moveTo>
                  <a:pt x="956260" y="0"/>
                </a:moveTo>
                <a:lnTo>
                  <a:pt x="2145172" y="1258315"/>
                </a:lnTo>
                <a:lnTo>
                  <a:pt x="2051207" y="1721768"/>
                </a:lnTo>
                <a:lnTo>
                  <a:pt x="1101122" y="943246"/>
                </a:lnTo>
                <a:close/>
              </a:path>
            </a:pathLst>
          </a:custGeom>
          <a:solidFill>
            <a:schemeClr val="accent5">
              <a:lumMod val="60000"/>
              <a:lumOff val="40000"/>
            </a:schemeClr>
          </a:solidFill>
          <a:ln>
            <a:noFill/>
          </a:ln>
          <a:effectLst/>
        </p:spPr>
        <p:txBody>
          <a:bodyPr wrap="square" anchor="ctr">
            <a:noAutofit/>
          </a:bodyPr>
          <a:lstStyle/>
          <a:p>
            <a:endParaRPr lang="en-GB" sz="5400" dirty="0">
              <a:latin typeface="+mj-lt"/>
            </a:endParaRPr>
          </a:p>
        </p:txBody>
      </p:sp>
      <p:sp>
        <p:nvSpPr>
          <p:cNvPr id="28" name="Subtitle 2">
            <a:extLst>
              <a:ext uri="{FF2B5EF4-FFF2-40B4-BE49-F238E27FC236}">
                <a16:creationId xmlns:a16="http://schemas.microsoft.com/office/drawing/2014/main" xmlns="" id="{0DE3AD2B-9117-4DBA-9198-3C73FFF53E49}"/>
              </a:ext>
            </a:extLst>
          </p:cNvPr>
          <p:cNvSpPr txBox="1">
            <a:spLocks/>
          </p:cNvSpPr>
          <p:nvPr/>
        </p:nvSpPr>
        <p:spPr>
          <a:xfrm>
            <a:off x="9392603" y="2120059"/>
            <a:ext cx="2309539" cy="3683362"/>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Das Leitbild ist zukunftsweisend und muss daher im Laufe des </a:t>
            </a:r>
            <a:r>
              <a:rPr lang="en-GB" sz="1800" dirty="0" err="1">
                <a:solidFill>
                  <a:srgbClr val="245473"/>
                </a:solidFill>
                <a:latin typeface="+mj-lt"/>
                <a:ea typeface="Lato Light" panose="020F0502020204030203" pitchFamily="34" charset="0"/>
                <a:cs typeface="Mukta ExtraLight" panose="020B0000000000000000" pitchFamily="34" charset="77"/>
              </a:rPr>
              <a:t>Umstrukturierungs-prozesses</a:t>
            </a:r>
            <a:r>
              <a:rPr lang="en-GB" sz="1800" dirty="0">
                <a:solidFill>
                  <a:srgbClr val="245473"/>
                </a:solidFill>
                <a:latin typeface="+mj-lt"/>
                <a:ea typeface="Lato Light" panose="020F0502020204030203" pitchFamily="34" charset="0"/>
                <a:cs typeface="Mukta ExtraLight" panose="020B0000000000000000" pitchFamily="34" charset="77"/>
              </a:rPr>
              <a:t> auf Basis der gewonnenen Erkenntnisse auf inhaltliche Konsistenz geprüft und mit den Stakeholdern weiterentwickelt werden</a:t>
            </a:r>
            <a:endParaRPr lang="en-US" sz="2800" dirty="0">
              <a:solidFill>
                <a:srgbClr val="245473"/>
              </a:solidFill>
            </a:endParaRPr>
          </a:p>
        </p:txBody>
      </p:sp>
      <p:sp>
        <p:nvSpPr>
          <p:cNvPr id="30" name="Subtitle 2">
            <a:extLst>
              <a:ext uri="{FF2B5EF4-FFF2-40B4-BE49-F238E27FC236}">
                <a16:creationId xmlns:a16="http://schemas.microsoft.com/office/drawing/2014/main" xmlns="" id="{2C82B87E-962C-4EE5-93AA-C26A29CCA8E9}"/>
              </a:ext>
            </a:extLst>
          </p:cNvPr>
          <p:cNvSpPr txBox="1">
            <a:spLocks/>
          </p:cNvSpPr>
          <p:nvPr/>
        </p:nvSpPr>
        <p:spPr>
          <a:xfrm>
            <a:off x="3372716" y="4934075"/>
            <a:ext cx="2090722" cy="1467371"/>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Das Leitbild beinhaltet somit auch ein realisierbares, nachhaltiges Geschäftsmodell</a:t>
            </a:r>
            <a:endParaRPr lang="en-US" sz="2800" dirty="0">
              <a:solidFill>
                <a:srgbClr val="245473"/>
              </a:solidFill>
            </a:endParaRPr>
          </a:p>
        </p:txBody>
      </p:sp>
      <p:sp>
        <p:nvSpPr>
          <p:cNvPr id="33" name="Subtitle 2">
            <a:extLst>
              <a:ext uri="{FF2B5EF4-FFF2-40B4-BE49-F238E27FC236}">
                <a16:creationId xmlns:a16="http://schemas.microsoft.com/office/drawing/2014/main" xmlns="" id="{4E47BE71-C20B-4078-BE15-0711F414BD88}"/>
              </a:ext>
            </a:extLst>
          </p:cNvPr>
          <p:cNvSpPr txBox="1">
            <a:spLocks/>
          </p:cNvSpPr>
          <p:nvPr/>
        </p:nvSpPr>
        <p:spPr>
          <a:xfrm>
            <a:off x="2956856" y="1754652"/>
            <a:ext cx="2502032" cy="2852366"/>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Das Leitbild dient dazu, die </a:t>
            </a:r>
            <a:r>
              <a:rPr lang="en-GB" sz="1800" dirty="0" err="1">
                <a:solidFill>
                  <a:srgbClr val="245473"/>
                </a:solidFill>
                <a:latin typeface="+mj-lt"/>
                <a:ea typeface="Lato Light" panose="020F0502020204030203" pitchFamily="34" charset="0"/>
                <a:cs typeface="Mukta ExtraLight" panose="020B0000000000000000" pitchFamily="34" charset="77"/>
              </a:rPr>
              <a:t>notwendigen</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Restrukturierungs-maßnahmen</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zu</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identifizieren</a:t>
            </a:r>
            <a:r>
              <a:rPr lang="en-GB" sz="1800" dirty="0">
                <a:solidFill>
                  <a:srgbClr val="245473"/>
                </a:solidFill>
                <a:latin typeface="+mj-lt"/>
                <a:ea typeface="Lato Light" panose="020F0502020204030203" pitchFamily="34" charset="0"/>
                <a:cs typeface="Mukta ExtraLight" panose="020B0000000000000000" pitchFamily="34" charset="77"/>
              </a:rPr>
              <a:t>, um das Unternehmen mit seinem Leistungsangebot erfolgreich im Wettbewerb </a:t>
            </a:r>
            <a:r>
              <a:rPr lang="en-GB" sz="1800" dirty="0" err="1">
                <a:solidFill>
                  <a:srgbClr val="245473"/>
                </a:solidFill>
                <a:latin typeface="+mj-lt"/>
                <a:ea typeface="Lato Light" panose="020F0502020204030203" pitchFamily="34" charset="0"/>
                <a:cs typeface="Mukta ExtraLight" panose="020B0000000000000000" pitchFamily="34" charset="77"/>
              </a:rPr>
              <a:t>zu</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positionieren</a:t>
            </a:r>
            <a:r>
              <a:rPr lang="en-GB" sz="1800" dirty="0">
                <a:solidFill>
                  <a:srgbClr val="245473"/>
                </a:solidFill>
                <a:latin typeface="+mj-lt"/>
                <a:ea typeface="Lato Light" panose="020F0502020204030203" pitchFamily="34" charset="0"/>
                <a:cs typeface="Mukta ExtraLight" panose="020B0000000000000000" pitchFamily="34" charset="77"/>
              </a:rPr>
              <a:t>.</a:t>
            </a:r>
            <a:endParaRPr lang="en-US" sz="2800" dirty="0">
              <a:solidFill>
                <a:srgbClr val="245473"/>
              </a:solidFill>
            </a:endParaRPr>
          </a:p>
        </p:txBody>
      </p:sp>
    </p:spTree>
    <p:extLst>
      <p:ext uri="{BB962C8B-B14F-4D97-AF65-F5344CB8AC3E}">
        <p14:creationId xmlns:p14="http://schemas.microsoft.com/office/powerpoint/2010/main" val="10864664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 name="Objekt 9" hidden="1">
            <a:extLst>
              <a:ext uri="{FF2B5EF4-FFF2-40B4-BE49-F238E27FC236}">
                <a16:creationId xmlns:a16="http://schemas.microsoft.com/office/drawing/2014/main" xmlns="" id="{BCA1FBE3-F056-44AB-82A7-5E880912E225}"/>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8194" name="think-cell Folie" r:id="rId5" imgW="592" imgH="595" progId="TCLayout.ActiveDocument.1">
                  <p:embed/>
                </p:oleObj>
              </mc:Choice>
              <mc:Fallback>
                <p:oleObj name="think-cell Folie" r:id="rId5" imgW="592" imgH="595" progId="TCLayout.ActiveDocument.1">
                  <p:embed/>
                  <p:pic>
                    <p:nvPicPr>
                      <p:cNvPr id="10" name="Objekt 9" hidden="1">
                        <a:extLst>
                          <a:ext uri="{FF2B5EF4-FFF2-40B4-BE49-F238E27FC236}">
                            <a16:creationId xmlns:a16="http://schemas.microsoft.com/office/drawing/2014/main" xmlns="" id="{BCA1FBE3-F056-44AB-82A7-5E880912E225}"/>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401065" y="458708"/>
            <a:ext cx="9474753" cy="697353"/>
          </a:xfrm>
        </p:spPr>
        <p:txBody>
          <a:bodyPr>
            <a:noAutofit/>
          </a:bodyPr>
          <a:lstStyle/>
          <a:p>
            <a:r>
              <a:rPr lang="en-GB" sz="3200" dirty="0"/>
              <a:t>Inhalt von Restrukturierungskonzepten: </a:t>
            </a:r>
            <a:r>
              <a:rPr lang="en-GB" sz="3200" dirty="0" err="1"/>
              <a:t>Integrierte</a:t>
            </a:r>
            <a:r>
              <a:rPr lang="en-GB" sz="3200" dirty="0"/>
              <a:t> </a:t>
            </a:r>
            <a:r>
              <a:rPr lang="en-GB" sz="3200" dirty="0" err="1"/>
              <a:t>Unternehmensplanung</a:t>
            </a:r>
            <a:r>
              <a:rPr lang="en-GB" sz="3200" dirty="0"/>
              <a:t> (</a:t>
            </a:r>
            <a:r>
              <a:rPr lang="en-GB" sz="3200" dirty="0" err="1"/>
              <a:t>siehe</a:t>
            </a:r>
            <a:r>
              <a:rPr lang="en-GB" sz="3200" dirty="0"/>
              <a:t> </a:t>
            </a:r>
            <a:r>
              <a:rPr lang="en-GB" sz="3200" dirty="0" err="1"/>
              <a:t>auch</a:t>
            </a:r>
            <a:r>
              <a:rPr lang="en-GB" sz="3200" dirty="0"/>
              <a:t> </a:t>
            </a:r>
            <a:r>
              <a:rPr lang="en-GB" sz="3200" dirty="0" err="1"/>
              <a:t>Zusatzressourcen</a:t>
            </a:r>
            <a:r>
              <a:rPr lang="en-GB" sz="3200" dirty="0"/>
              <a:t>)</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192706" y="1907713"/>
            <a:ext cx="3535930" cy="5314578"/>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US" sz="2200" dirty="0">
                <a:solidFill>
                  <a:srgbClr val="245473"/>
                </a:solidFill>
                <a:latin typeface="+mj-lt"/>
                <a:ea typeface="Open Sans Light" panose="020B0306030504020204" pitchFamily="34" charset="0"/>
                <a:cs typeface="Open Sans Light" panose="020B0306030504020204" pitchFamily="34" charset="0"/>
              </a:rPr>
              <a:t>Eine professionelle Unternehmensplanung ist ein wesentlicher Erfolgsfaktor. Sie macht transparent, wie sich das Unternehmen entwickeln soll und liefert die Grundlage </a:t>
            </a:r>
            <a:r>
              <a:rPr lang="en-US" sz="2200" dirty="0" err="1">
                <a:solidFill>
                  <a:srgbClr val="245473"/>
                </a:solidFill>
                <a:latin typeface="+mj-lt"/>
                <a:ea typeface="Open Sans Light" panose="020B0306030504020204" pitchFamily="34" charset="0"/>
                <a:cs typeface="Open Sans Light" panose="020B0306030504020204" pitchFamily="34" charset="0"/>
              </a:rPr>
              <a:t>für</a:t>
            </a:r>
            <a:r>
              <a:rPr lang="en-US" sz="2200" dirty="0">
                <a:solidFill>
                  <a:srgbClr val="245473"/>
                </a:solidFill>
                <a:latin typeface="+mj-lt"/>
                <a:ea typeface="Open Sans Light" panose="020B0306030504020204" pitchFamily="34" charset="0"/>
                <a:cs typeface="Open Sans Light" panose="020B0306030504020204" pitchFamily="34" charset="0"/>
              </a:rPr>
              <a:t> </a:t>
            </a:r>
            <a:r>
              <a:rPr lang="en-US" sz="2200" dirty="0" err="1">
                <a:solidFill>
                  <a:srgbClr val="245473"/>
                </a:solidFill>
                <a:latin typeface="+mj-lt"/>
                <a:ea typeface="Open Sans Light" panose="020B0306030504020204" pitchFamily="34" charset="0"/>
                <a:cs typeface="Open Sans Light" panose="020B0306030504020204" pitchFamily="34" charset="0"/>
              </a:rPr>
              <a:t>nachhaltige</a:t>
            </a:r>
            <a:r>
              <a:rPr lang="en-US" sz="2200" dirty="0">
                <a:solidFill>
                  <a:srgbClr val="245473"/>
                </a:solidFill>
                <a:latin typeface="+mj-lt"/>
                <a:ea typeface="Open Sans Light" panose="020B0306030504020204" pitchFamily="34" charset="0"/>
                <a:cs typeface="Open Sans Light" panose="020B0306030504020204" pitchFamily="34" charset="0"/>
              </a:rPr>
              <a:t> </a:t>
            </a:r>
            <a:r>
              <a:rPr lang="en-US" sz="2200" dirty="0" err="1">
                <a:solidFill>
                  <a:srgbClr val="245473"/>
                </a:solidFill>
                <a:latin typeface="+mj-lt"/>
                <a:ea typeface="Open Sans Light" panose="020B0306030504020204" pitchFamily="34" charset="0"/>
                <a:cs typeface="Open Sans Light" panose="020B0306030504020204" pitchFamily="34" charset="0"/>
              </a:rPr>
              <a:t>Entscheidungen</a:t>
            </a:r>
            <a:r>
              <a:rPr lang="en-US" sz="2200" dirty="0">
                <a:solidFill>
                  <a:srgbClr val="245473"/>
                </a:solidFill>
                <a:latin typeface="+mj-lt"/>
                <a:ea typeface="Open Sans Light" panose="020B0306030504020204" pitchFamily="34" charset="0"/>
                <a:cs typeface="Open Sans Light" panose="020B0306030504020204" pitchFamily="34" charset="0"/>
              </a:rPr>
              <a:t> von Eigentümern, Gesellschaftern und Kapitalgebern. </a:t>
            </a:r>
            <a:endParaRPr lang="en-US" dirty="0">
              <a:solidFill>
                <a:srgbClr val="245473"/>
              </a:solidFill>
            </a:endParaRPr>
          </a:p>
          <a:p>
            <a:pPr algn="l">
              <a:lnSpc>
                <a:spcPct val="100000"/>
              </a:lnSpc>
              <a:spcBef>
                <a:spcPts val="600"/>
              </a:spcBef>
            </a:pPr>
            <a:r>
              <a:rPr lang="en-US" sz="2200" dirty="0">
                <a:solidFill>
                  <a:srgbClr val="245473"/>
                </a:solidFill>
                <a:latin typeface="+mj-lt"/>
                <a:ea typeface="Open Sans Light" panose="020B0306030504020204" pitchFamily="34" charset="0"/>
                <a:cs typeface="Open Sans Light" panose="020B0306030504020204" pitchFamily="34" charset="0"/>
              </a:rPr>
              <a:t>Wichtig: Eine professionelle Planung ermöglicht es, zu erkennen, wo </a:t>
            </a:r>
            <a:r>
              <a:rPr lang="en-US" sz="2200" dirty="0" err="1">
                <a:solidFill>
                  <a:srgbClr val="245473"/>
                </a:solidFill>
                <a:latin typeface="+mj-lt"/>
                <a:ea typeface="Open Sans Light" panose="020B0306030504020204" pitchFamily="34" charset="0"/>
                <a:cs typeface="Open Sans Light" panose="020B0306030504020204" pitchFamily="34" charset="0"/>
              </a:rPr>
              <a:t>Veränderungs-bedarf</a:t>
            </a:r>
            <a:r>
              <a:rPr lang="en-US" sz="2200" dirty="0">
                <a:solidFill>
                  <a:srgbClr val="245473"/>
                </a:solidFill>
                <a:latin typeface="+mj-lt"/>
                <a:ea typeface="Open Sans Light" panose="020B0306030504020204" pitchFamily="34" charset="0"/>
                <a:cs typeface="Open Sans Light" panose="020B0306030504020204" pitchFamily="34" charset="0"/>
              </a:rPr>
              <a:t> besteht. </a:t>
            </a:r>
          </a:p>
          <a:p>
            <a:pPr algn="l">
              <a:lnSpc>
                <a:spcPct val="100000"/>
              </a:lnSpc>
              <a:spcBef>
                <a:spcPts val="600"/>
              </a:spcBef>
            </a:pPr>
            <a:endParaRPr lang="en-US" sz="2200" dirty="0">
              <a:latin typeface="+mj-lt"/>
              <a:ea typeface="Open Sans Light" panose="020B0306030504020204" pitchFamily="34" charset="0"/>
              <a:cs typeface="Open Sans Light" panose="020B0306030504020204" pitchFamily="34" charset="0"/>
            </a:endParaRPr>
          </a:p>
        </p:txBody>
      </p:sp>
      <p:grpSp>
        <p:nvGrpSpPr>
          <p:cNvPr id="3" name="Gruppieren 2">
            <a:extLst>
              <a:ext uri="{FF2B5EF4-FFF2-40B4-BE49-F238E27FC236}">
                <a16:creationId xmlns:a16="http://schemas.microsoft.com/office/drawing/2014/main" xmlns="" id="{63C8703E-5EEA-4919-A837-F8C6CDD45AAD}"/>
              </a:ext>
            </a:extLst>
          </p:cNvPr>
          <p:cNvGrpSpPr/>
          <p:nvPr/>
        </p:nvGrpSpPr>
        <p:grpSpPr>
          <a:xfrm>
            <a:off x="5643856" y="2417228"/>
            <a:ext cx="3958829" cy="3455788"/>
            <a:chOff x="4094186" y="2417228"/>
            <a:chExt cx="3958829" cy="3455788"/>
          </a:xfrm>
        </p:grpSpPr>
        <p:sp>
          <p:nvSpPr>
            <p:cNvPr id="56" name="Фигура">
              <a:extLst>
                <a:ext uri="{FF2B5EF4-FFF2-40B4-BE49-F238E27FC236}">
                  <a16:creationId xmlns:a16="http://schemas.microsoft.com/office/drawing/2014/main" xmlns="" id="{7863407F-31F9-455F-9091-FB4A09BC17A3}"/>
                </a:ext>
              </a:extLst>
            </p:cNvPr>
            <p:cNvSpPr>
              <a:spLocks/>
            </p:cNvSpPr>
            <p:nvPr/>
          </p:nvSpPr>
          <p:spPr bwMode="auto">
            <a:xfrm>
              <a:off x="4151813" y="2417228"/>
              <a:ext cx="2475461" cy="3195325"/>
            </a:xfrm>
            <a:custGeom>
              <a:avLst/>
              <a:gdLst>
                <a:gd name="T0" fmla="*/ 3301058 w 21573"/>
                <a:gd name="T1" fmla="*/ 4260722 h 21596"/>
                <a:gd name="T2" fmla="*/ 3301058 w 21573"/>
                <a:gd name="T3" fmla="*/ 4260722 h 21596"/>
                <a:gd name="T4" fmla="*/ 3301058 w 21573"/>
                <a:gd name="T5" fmla="*/ 4260722 h 21596"/>
                <a:gd name="T6" fmla="*/ 3301058 w 21573"/>
                <a:gd name="T7" fmla="*/ 4260722 h 21596"/>
                <a:gd name="T8" fmla="*/ 0 60000 65536"/>
                <a:gd name="T9" fmla="*/ 5898240 60000 65536"/>
                <a:gd name="T10" fmla="*/ 11796480 60000 65536"/>
                <a:gd name="T11" fmla="*/ 17694720 60000 65536"/>
              </a:gdLst>
              <a:ahLst/>
              <a:cxnLst>
                <a:cxn ang="T8">
                  <a:pos x="T0" y="T1"/>
                </a:cxn>
                <a:cxn ang="T9">
                  <a:pos x="T2" y="T3"/>
                </a:cxn>
                <a:cxn ang="T10">
                  <a:pos x="T4" y="T5"/>
                </a:cxn>
                <a:cxn ang="T11">
                  <a:pos x="T6" y="T7"/>
                </a:cxn>
              </a:cxnLst>
              <a:rect l="0" t="0" r="r" b="b"/>
              <a:pathLst>
                <a:path w="21573" h="21596" extrusionOk="0">
                  <a:moveTo>
                    <a:pt x="16988" y="161"/>
                  </a:moveTo>
                  <a:cubicBezTo>
                    <a:pt x="17069" y="251"/>
                    <a:pt x="17141" y="345"/>
                    <a:pt x="17202" y="444"/>
                  </a:cubicBezTo>
                  <a:cubicBezTo>
                    <a:pt x="17267" y="549"/>
                    <a:pt x="17320" y="658"/>
                    <a:pt x="17374" y="766"/>
                  </a:cubicBezTo>
                  <a:cubicBezTo>
                    <a:pt x="17491" y="1004"/>
                    <a:pt x="17609" y="1242"/>
                    <a:pt x="17727" y="1480"/>
                  </a:cubicBezTo>
                  <a:cubicBezTo>
                    <a:pt x="17950" y="1923"/>
                    <a:pt x="18175" y="2366"/>
                    <a:pt x="18393" y="2810"/>
                  </a:cubicBezTo>
                  <a:cubicBezTo>
                    <a:pt x="18832" y="3701"/>
                    <a:pt x="19244" y="4598"/>
                    <a:pt x="19627" y="5502"/>
                  </a:cubicBezTo>
                  <a:cubicBezTo>
                    <a:pt x="20487" y="7531"/>
                    <a:pt x="21207" y="9607"/>
                    <a:pt x="21466" y="11747"/>
                  </a:cubicBezTo>
                  <a:cubicBezTo>
                    <a:pt x="21573" y="12629"/>
                    <a:pt x="21600" y="13517"/>
                    <a:pt x="21547" y="14403"/>
                  </a:cubicBezTo>
                  <a:cubicBezTo>
                    <a:pt x="21135" y="13190"/>
                    <a:pt x="19991" y="12208"/>
                    <a:pt x="18480" y="11768"/>
                  </a:cubicBezTo>
                  <a:cubicBezTo>
                    <a:pt x="15508" y="10900"/>
                    <a:pt x="12440" y="12228"/>
                    <a:pt x="9862" y="13780"/>
                  </a:cubicBezTo>
                  <a:cubicBezTo>
                    <a:pt x="8949" y="14330"/>
                    <a:pt x="8061" y="14902"/>
                    <a:pt x="7209" y="15505"/>
                  </a:cubicBezTo>
                  <a:cubicBezTo>
                    <a:pt x="6338" y="16122"/>
                    <a:pt x="5507" y="16771"/>
                    <a:pt x="4695" y="17433"/>
                  </a:cubicBezTo>
                  <a:cubicBezTo>
                    <a:pt x="3057" y="18767"/>
                    <a:pt x="1490" y="20156"/>
                    <a:pt x="0" y="21596"/>
                  </a:cubicBezTo>
                  <a:lnTo>
                    <a:pt x="16000" y="234"/>
                  </a:lnTo>
                  <a:cubicBezTo>
                    <a:pt x="16115" y="85"/>
                    <a:pt x="16324" y="-4"/>
                    <a:pt x="16548" y="1"/>
                  </a:cubicBezTo>
                  <a:cubicBezTo>
                    <a:pt x="16717" y="4"/>
                    <a:pt x="16876" y="62"/>
                    <a:pt x="16988" y="161"/>
                  </a:cubicBezTo>
                  <a:close/>
                </a:path>
              </a:pathLst>
            </a:custGeom>
            <a:solidFill>
              <a:schemeClr val="accent1"/>
            </a:solidFill>
            <a:ln>
              <a:noFill/>
            </a:ln>
          </p:spPr>
          <p:txBody>
            <a:bodyPr lIns="19050" tIns="19050" rIns="19050" bIns="19050" anchor="ctr"/>
            <a:lstStyle/>
            <a:p>
              <a:endParaRPr lang="en-US" sz="1600" dirty="0">
                <a:latin typeface="+mj-lt"/>
              </a:endParaRPr>
            </a:p>
          </p:txBody>
        </p:sp>
        <p:sp>
          <p:nvSpPr>
            <p:cNvPr id="64" name="Фигура">
              <a:extLst>
                <a:ext uri="{FF2B5EF4-FFF2-40B4-BE49-F238E27FC236}">
                  <a16:creationId xmlns:a16="http://schemas.microsoft.com/office/drawing/2014/main" xmlns="" id="{87E30826-A9C8-4169-AA03-4512D1660660}"/>
                </a:ext>
              </a:extLst>
            </p:cNvPr>
            <p:cNvSpPr/>
            <p:nvPr/>
          </p:nvSpPr>
          <p:spPr bwMode="auto">
            <a:xfrm>
              <a:off x="5902746" y="2647018"/>
              <a:ext cx="2150269" cy="3203972"/>
            </a:xfrm>
            <a:custGeom>
              <a:avLst/>
              <a:gdLst/>
              <a:ahLst/>
              <a:cxnLst>
                <a:cxn ang="0">
                  <a:pos x="wd2" y="hd2"/>
                </a:cxn>
                <a:cxn ang="5400000">
                  <a:pos x="wd2" y="hd2"/>
                </a:cxn>
                <a:cxn ang="10800000">
                  <a:pos x="wd2" y="hd2"/>
                </a:cxn>
                <a:cxn ang="16200000">
                  <a:pos x="wd2" y="hd2"/>
                </a:cxn>
              </a:cxnLst>
              <a:rect l="0" t="0" r="r" b="b"/>
              <a:pathLst>
                <a:path w="21558" h="21567" extrusionOk="0">
                  <a:moveTo>
                    <a:pt x="3512" y="0"/>
                  </a:moveTo>
                  <a:cubicBezTo>
                    <a:pt x="4175" y="1156"/>
                    <a:pt x="4788" y="2315"/>
                    <a:pt x="5355" y="3476"/>
                  </a:cubicBezTo>
                  <a:cubicBezTo>
                    <a:pt x="5923" y="4639"/>
                    <a:pt x="6444" y="5805"/>
                    <a:pt x="6856" y="6984"/>
                  </a:cubicBezTo>
                  <a:cubicBezTo>
                    <a:pt x="7297" y="8245"/>
                    <a:pt x="7619" y="9556"/>
                    <a:pt x="7767" y="10855"/>
                  </a:cubicBezTo>
                  <a:cubicBezTo>
                    <a:pt x="7914" y="12154"/>
                    <a:pt x="7886" y="13460"/>
                    <a:pt x="7238" y="14730"/>
                  </a:cubicBezTo>
                  <a:cubicBezTo>
                    <a:pt x="6912" y="15368"/>
                    <a:pt x="6429" y="15966"/>
                    <a:pt x="5737" y="16449"/>
                  </a:cubicBezTo>
                  <a:cubicBezTo>
                    <a:pt x="4261" y="17477"/>
                    <a:pt x="2052" y="17874"/>
                    <a:pt x="0" y="17469"/>
                  </a:cubicBezTo>
                  <a:cubicBezTo>
                    <a:pt x="736" y="17795"/>
                    <a:pt x="1499" y="18092"/>
                    <a:pt x="2286" y="18360"/>
                  </a:cubicBezTo>
                  <a:cubicBezTo>
                    <a:pt x="3025" y="18611"/>
                    <a:pt x="3785" y="18836"/>
                    <a:pt x="4555" y="19043"/>
                  </a:cubicBezTo>
                  <a:cubicBezTo>
                    <a:pt x="7143" y="19737"/>
                    <a:pt x="9835" y="20226"/>
                    <a:pt x="12548" y="20628"/>
                  </a:cubicBezTo>
                  <a:cubicBezTo>
                    <a:pt x="15191" y="21019"/>
                    <a:pt x="17864" y="21329"/>
                    <a:pt x="20558" y="21557"/>
                  </a:cubicBezTo>
                  <a:cubicBezTo>
                    <a:pt x="20900" y="21600"/>
                    <a:pt x="21247" y="21498"/>
                    <a:pt x="21431" y="21299"/>
                  </a:cubicBezTo>
                  <a:cubicBezTo>
                    <a:pt x="21587" y="21132"/>
                    <a:pt x="21600" y="20921"/>
                    <a:pt x="21465" y="20746"/>
                  </a:cubicBezTo>
                  <a:lnTo>
                    <a:pt x="3512" y="0"/>
                  </a:lnTo>
                  <a:close/>
                </a:path>
              </a:pathLst>
            </a:custGeom>
            <a:solidFill>
              <a:schemeClr val="accent2"/>
            </a:solidFill>
            <a:ln w="12700" cap="flat">
              <a:noFill/>
              <a:miter lim="400000"/>
            </a:ln>
            <a:effectLst/>
          </p:spPr>
          <p:txBody>
            <a:bodyPr lIns="19050" tIns="19050" rIns="19050" bIns="19050" anchor="ctr"/>
            <a:lstStyle/>
            <a:p>
              <a:pPr algn="ctr">
                <a:defRPr sz="3200">
                  <a:solidFill>
                    <a:srgbClr val="000000"/>
                  </a:solidFill>
                  <a:latin typeface="Helvetica Light"/>
                  <a:ea typeface="Helvetica Light"/>
                  <a:cs typeface="Helvetica Light"/>
                  <a:sym typeface="Helvetica Light"/>
                </a:defRPr>
              </a:pPr>
              <a:endParaRPr sz="1600" kern="0" dirty="0">
                <a:solidFill>
                  <a:srgbClr val="000000"/>
                </a:solidFill>
                <a:latin typeface="+mj-lt"/>
                <a:ea typeface="Lato Light" panose="020F0502020204030203" pitchFamily="34" charset="0"/>
                <a:cs typeface="Lato Light" panose="020F0502020204030203" pitchFamily="34" charset="0"/>
                <a:sym typeface="Helvetica Light"/>
              </a:endParaRPr>
            </a:p>
          </p:txBody>
        </p:sp>
        <p:sp>
          <p:nvSpPr>
            <p:cNvPr id="65" name="Фигура">
              <a:extLst>
                <a:ext uri="{FF2B5EF4-FFF2-40B4-BE49-F238E27FC236}">
                  <a16:creationId xmlns:a16="http://schemas.microsoft.com/office/drawing/2014/main" xmlns="" id="{7E73F8D5-5393-4B89-A5F3-727B18226DD1}"/>
                </a:ext>
              </a:extLst>
            </p:cNvPr>
            <p:cNvSpPr/>
            <p:nvPr/>
          </p:nvSpPr>
          <p:spPr bwMode="auto">
            <a:xfrm>
              <a:off x="4094186" y="4273412"/>
              <a:ext cx="3652242" cy="1599604"/>
            </a:xfrm>
            <a:custGeom>
              <a:avLst/>
              <a:gdLst/>
              <a:ahLst/>
              <a:cxnLst>
                <a:cxn ang="0">
                  <a:pos x="wd2" y="hd2"/>
                </a:cxn>
                <a:cxn ang="5400000">
                  <a:pos x="wd2" y="hd2"/>
                </a:cxn>
                <a:cxn ang="10800000">
                  <a:pos x="wd2" y="hd2"/>
                </a:cxn>
                <a:cxn ang="16200000">
                  <a:pos x="wd2" y="hd2"/>
                </a:cxn>
              </a:cxnLst>
              <a:rect l="0" t="0" r="r" b="b"/>
              <a:pathLst>
                <a:path w="21575" h="21600" extrusionOk="0">
                  <a:moveTo>
                    <a:pt x="9295" y="0"/>
                  </a:moveTo>
                  <a:cubicBezTo>
                    <a:pt x="8433" y="1842"/>
                    <a:pt x="8085" y="4539"/>
                    <a:pt x="8321" y="7079"/>
                  </a:cubicBezTo>
                  <a:cubicBezTo>
                    <a:pt x="8604" y="10122"/>
                    <a:pt x="9656" y="12421"/>
                    <a:pt x="10863" y="14178"/>
                  </a:cubicBezTo>
                  <a:cubicBezTo>
                    <a:pt x="11665" y="15344"/>
                    <a:pt x="12514" y="16273"/>
                    <a:pt x="13379" y="17055"/>
                  </a:cubicBezTo>
                  <a:cubicBezTo>
                    <a:pt x="14701" y="18250"/>
                    <a:pt x="16077" y="19120"/>
                    <a:pt x="17471" y="19853"/>
                  </a:cubicBezTo>
                  <a:cubicBezTo>
                    <a:pt x="18819" y="20562"/>
                    <a:pt x="20187" y="21146"/>
                    <a:pt x="21575" y="21600"/>
                  </a:cubicBezTo>
                  <a:lnTo>
                    <a:pt x="372" y="21590"/>
                  </a:lnTo>
                  <a:cubicBezTo>
                    <a:pt x="215" y="21557"/>
                    <a:pt x="80" y="21320"/>
                    <a:pt x="25" y="20981"/>
                  </a:cubicBezTo>
                  <a:cubicBezTo>
                    <a:pt x="-25" y="20669"/>
                    <a:pt x="1" y="20319"/>
                    <a:pt x="94" y="20064"/>
                  </a:cubicBezTo>
                  <a:cubicBezTo>
                    <a:pt x="851" y="17813"/>
                    <a:pt x="1636" y="15613"/>
                    <a:pt x="2448" y="13466"/>
                  </a:cubicBezTo>
                  <a:cubicBezTo>
                    <a:pt x="3470" y="10769"/>
                    <a:pt x="4534" y="8159"/>
                    <a:pt x="5694" y="5782"/>
                  </a:cubicBezTo>
                  <a:cubicBezTo>
                    <a:pt x="6253" y="4638"/>
                    <a:pt x="6833" y="3549"/>
                    <a:pt x="7446" y="2560"/>
                  </a:cubicBezTo>
                  <a:cubicBezTo>
                    <a:pt x="8035" y="1611"/>
                    <a:pt x="8652" y="755"/>
                    <a:pt x="9295" y="0"/>
                  </a:cubicBezTo>
                  <a:close/>
                </a:path>
              </a:pathLst>
            </a:custGeom>
            <a:solidFill>
              <a:schemeClr val="accent3"/>
            </a:solidFill>
            <a:ln w="12700" cap="flat">
              <a:noFill/>
              <a:miter lim="400000"/>
            </a:ln>
            <a:effectLst/>
          </p:spPr>
          <p:txBody>
            <a:bodyPr lIns="19050" tIns="19050" rIns="19050" bIns="19050" anchor="ctr"/>
            <a:lstStyle/>
            <a:p>
              <a:pPr algn="ctr">
                <a:defRPr sz="3200">
                  <a:solidFill>
                    <a:srgbClr val="000000"/>
                  </a:solidFill>
                  <a:latin typeface="Helvetica Light"/>
                  <a:ea typeface="Helvetica Light"/>
                  <a:cs typeface="Helvetica Light"/>
                  <a:sym typeface="Helvetica Light"/>
                </a:defRPr>
              </a:pPr>
              <a:endParaRPr sz="1600" kern="0" dirty="0">
                <a:solidFill>
                  <a:srgbClr val="000000"/>
                </a:solidFill>
                <a:latin typeface="+mj-lt"/>
                <a:ea typeface="Lato Light" panose="020F0502020204030203" pitchFamily="34" charset="0"/>
                <a:cs typeface="Lato Light" panose="020F0502020204030203" pitchFamily="34" charset="0"/>
                <a:sym typeface="Helvetica Light"/>
              </a:endParaRPr>
            </a:p>
          </p:txBody>
        </p:sp>
        <p:sp>
          <p:nvSpPr>
            <p:cNvPr id="67" name="TextBox 25">
              <a:extLst>
                <a:ext uri="{FF2B5EF4-FFF2-40B4-BE49-F238E27FC236}">
                  <a16:creationId xmlns:a16="http://schemas.microsoft.com/office/drawing/2014/main" xmlns="" id="{53AF438A-65E6-462F-82C0-A02F5CC4B3AF}"/>
                </a:ext>
              </a:extLst>
            </p:cNvPr>
            <p:cNvSpPr txBox="1"/>
            <p:nvPr/>
          </p:nvSpPr>
          <p:spPr>
            <a:xfrm>
              <a:off x="6608074" y="4925124"/>
              <a:ext cx="1123834" cy="584775"/>
            </a:xfrm>
            <a:prstGeom prst="rect">
              <a:avLst/>
            </a:prstGeom>
            <a:noFill/>
          </p:spPr>
          <p:txBody>
            <a:bodyPr wrap="none" rtlCol="0" anchor="ctr" anchorCtr="0">
              <a:spAutoFit/>
            </a:bodyPr>
            <a:lstStyle/>
            <a:p>
              <a:pPr algn="ctr"/>
              <a:r>
                <a:rPr lang="en-US" sz="1600" b="1" dirty="0" err="1">
                  <a:solidFill>
                    <a:schemeClr val="bg1"/>
                  </a:solidFill>
                  <a:latin typeface="+mj-lt"/>
                  <a:ea typeface="League Spartan" charset="0"/>
                  <a:cs typeface="Poppins" pitchFamily="2" charset="77"/>
                </a:rPr>
                <a:t>Liquiditäts</a:t>
              </a:r>
              <a:r>
                <a:rPr lang="en-US" sz="1600" b="1" dirty="0">
                  <a:solidFill>
                    <a:schemeClr val="bg1"/>
                  </a:solidFill>
                  <a:latin typeface="+mj-lt"/>
                  <a:ea typeface="League Spartan" charset="0"/>
                  <a:cs typeface="Poppins" pitchFamily="2" charset="77"/>
                </a:rPr>
                <a:t>- </a:t>
              </a:r>
              <a:br>
                <a:rPr lang="en-US" sz="1600" b="1" dirty="0">
                  <a:solidFill>
                    <a:schemeClr val="bg1"/>
                  </a:solidFill>
                  <a:latin typeface="+mj-lt"/>
                  <a:ea typeface="League Spartan" charset="0"/>
                  <a:cs typeface="Poppins" pitchFamily="2" charset="77"/>
                </a:rPr>
              </a:br>
              <a:r>
                <a:rPr lang="en-US" sz="1600" b="1" dirty="0">
                  <a:solidFill>
                    <a:schemeClr val="bg1"/>
                  </a:solidFill>
                  <a:latin typeface="+mj-lt"/>
                  <a:ea typeface="League Spartan" charset="0"/>
                  <a:cs typeface="Poppins" pitchFamily="2" charset="77"/>
                </a:rPr>
                <a:t>Plan</a:t>
              </a:r>
            </a:p>
          </p:txBody>
        </p:sp>
        <p:sp>
          <p:nvSpPr>
            <p:cNvPr id="69" name="TextBox 27">
              <a:extLst>
                <a:ext uri="{FF2B5EF4-FFF2-40B4-BE49-F238E27FC236}">
                  <a16:creationId xmlns:a16="http://schemas.microsoft.com/office/drawing/2014/main" xmlns="" id="{E97C74B9-3D40-4C05-89E6-6D60E108BA2F}"/>
                </a:ext>
              </a:extLst>
            </p:cNvPr>
            <p:cNvSpPr txBox="1"/>
            <p:nvPr/>
          </p:nvSpPr>
          <p:spPr>
            <a:xfrm>
              <a:off x="4735163" y="5098377"/>
              <a:ext cx="721672" cy="584775"/>
            </a:xfrm>
            <a:prstGeom prst="rect">
              <a:avLst/>
            </a:prstGeom>
            <a:noFill/>
          </p:spPr>
          <p:txBody>
            <a:bodyPr wrap="none" rtlCol="0" anchor="ctr" anchorCtr="0">
              <a:spAutoFit/>
            </a:bodyPr>
            <a:lstStyle/>
            <a:p>
              <a:pPr algn="ctr"/>
              <a:r>
                <a:rPr lang="en-US" sz="1600" b="1" dirty="0" err="1">
                  <a:solidFill>
                    <a:schemeClr val="bg1"/>
                  </a:solidFill>
                  <a:latin typeface="+mj-lt"/>
                  <a:ea typeface="League Spartan" charset="0"/>
                  <a:cs typeface="Poppins" pitchFamily="2" charset="77"/>
                </a:rPr>
                <a:t>Bilanz</a:t>
              </a:r>
              <a:r>
                <a:rPr lang="en-US" sz="1600" b="1" dirty="0">
                  <a:solidFill>
                    <a:schemeClr val="bg1"/>
                  </a:solidFill>
                  <a:latin typeface="+mj-lt"/>
                  <a:ea typeface="League Spartan" charset="0"/>
                  <a:cs typeface="Poppins" pitchFamily="2" charset="77"/>
                </a:rPr>
                <a:t>-</a:t>
              </a:r>
              <a:br>
                <a:rPr lang="en-US" sz="1600" b="1" dirty="0">
                  <a:solidFill>
                    <a:schemeClr val="bg1"/>
                  </a:solidFill>
                  <a:latin typeface="+mj-lt"/>
                  <a:ea typeface="League Spartan" charset="0"/>
                  <a:cs typeface="Poppins" pitchFamily="2" charset="77"/>
                </a:rPr>
              </a:br>
              <a:r>
                <a:rPr lang="en-US" sz="1600" b="1" dirty="0">
                  <a:solidFill>
                    <a:schemeClr val="bg1"/>
                  </a:solidFill>
                  <a:latin typeface="+mj-lt"/>
                  <a:ea typeface="League Spartan" charset="0"/>
                  <a:cs typeface="Poppins" pitchFamily="2" charset="77"/>
                </a:rPr>
                <a:t>Plan</a:t>
              </a:r>
            </a:p>
          </p:txBody>
        </p:sp>
        <p:sp>
          <p:nvSpPr>
            <p:cNvPr id="71" name="TextBox 29">
              <a:extLst>
                <a:ext uri="{FF2B5EF4-FFF2-40B4-BE49-F238E27FC236}">
                  <a16:creationId xmlns:a16="http://schemas.microsoft.com/office/drawing/2014/main" xmlns="" id="{2591DEE7-16C9-41F4-9D5E-ADD3F688DD1B}"/>
                </a:ext>
              </a:extLst>
            </p:cNvPr>
            <p:cNvSpPr txBox="1"/>
            <p:nvPr/>
          </p:nvSpPr>
          <p:spPr>
            <a:xfrm>
              <a:off x="5458142" y="3119173"/>
              <a:ext cx="1020472" cy="830997"/>
            </a:xfrm>
            <a:prstGeom prst="rect">
              <a:avLst/>
            </a:prstGeom>
            <a:noFill/>
          </p:spPr>
          <p:txBody>
            <a:bodyPr wrap="none" rtlCol="0" anchor="ctr" anchorCtr="0">
              <a:spAutoFit/>
            </a:bodyPr>
            <a:lstStyle/>
            <a:p>
              <a:pPr algn="ctr"/>
              <a:r>
                <a:rPr lang="en-US" sz="1600" b="1" dirty="0">
                  <a:solidFill>
                    <a:schemeClr val="bg1"/>
                  </a:solidFill>
                  <a:latin typeface="+mj-lt"/>
                  <a:ea typeface="League Spartan" charset="0"/>
                  <a:cs typeface="Poppins" pitchFamily="2" charset="77"/>
                </a:rPr>
                <a:t>Gewinn / </a:t>
              </a:r>
              <a:br>
                <a:rPr lang="en-US" sz="1600" b="1" dirty="0">
                  <a:solidFill>
                    <a:schemeClr val="bg1"/>
                  </a:solidFill>
                  <a:latin typeface="+mj-lt"/>
                  <a:ea typeface="League Spartan" charset="0"/>
                  <a:cs typeface="Poppins" pitchFamily="2" charset="77"/>
                </a:rPr>
              </a:br>
              <a:r>
                <a:rPr lang="en-US" sz="1600" b="1" dirty="0">
                  <a:solidFill>
                    <a:schemeClr val="bg1"/>
                  </a:solidFill>
                  <a:latin typeface="+mj-lt"/>
                  <a:ea typeface="League Spartan" charset="0"/>
                  <a:cs typeface="Poppins" pitchFamily="2" charset="77"/>
                </a:rPr>
                <a:t>Verlust </a:t>
              </a:r>
              <a:br>
                <a:rPr lang="en-US" sz="1600" b="1" dirty="0">
                  <a:solidFill>
                    <a:schemeClr val="bg1"/>
                  </a:solidFill>
                  <a:latin typeface="+mj-lt"/>
                  <a:ea typeface="League Spartan" charset="0"/>
                  <a:cs typeface="Poppins" pitchFamily="2" charset="77"/>
                </a:rPr>
              </a:br>
              <a:r>
                <a:rPr lang="en-US" sz="1600" b="1" dirty="0">
                  <a:solidFill>
                    <a:schemeClr val="bg1"/>
                  </a:solidFill>
                  <a:latin typeface="+mj-lt"/>
                  <a:ea typeface="League Spartan" charset="0"/>
                  <a:cs typeface="Poppins" pitchFamily="2" charset="77"/>
                </a:rPr>
                <a:t>Rechnung</a:t>
              </a:r>
            </a:p>
          </p:txBody>
        </p:sp>
      </p:grpSp>
      <p:sp>
        <p:nvSpPr>
          <p:cNvPr id="72" name="Subtitle 2">
            <a:extLst>
              <a:ext uri="{FF2B5EF4-FFF2-40B4-BE49-F238E27FC236}">
                <a16:creationId xmlns:a16="http://schemas.microsoft.com/office/drawing/2014/main" xmlns="" id="{A00ABA79-0538-415D-BDA8-FAD3B3DDFC56}"/>
              </a:ext>
            </a:extLst>
          </p:cNvPr>
          <p:cNvSpPr txBox="1">
            <a:spLocks/>
          </p:cNvSpPr>
          <p:nvPr/>
        </p:nvSpPr>
        <p:spPr>
          <a:xfrm>
            <a:off x="4135974" y="2487827"/>
            <a:ext cx="2874076" cy="1321139"/>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ct val="100000"/>
              </a:lnSpc>
              <a:buFont typeface="Arial" panose="020B0604020202020204" pitchFamily="34" charset="0"/>
              <a:buChar char="•"/>
            </a:pPr>
            <a:r>
              <a:rPr lang="en-US" sz="2000" dirty="0">
                <a:solidFill>
                  <a:srgbClr val="245473"/>
                </a:solidFill>
                <a:latin typeface="+mj-lt"/>
                <a:ea typeface="Lato Light" panose="020F0502020204030203" pitchFamily="34" charset="0"/>
                <a:cs typeface="Mukta ExtraLight" panose="020B0000000000000000" pitchFamily="34" charset="77"/>
              </a:rPr>
              <a:t>Einkommen</a:t>
            </a:r>
            <a:endParaRPr lang="en-US" sz="3200" dirty="0">
              <a:solidFill>
                <a:srgbClr val="245473"/>
              </a:solidFill>
            </a:endParaRPr>
          </a:p>
          <a:p>
            <a:pPr marL="171450" indent="-171450" algn="l">
              <a:lnSpc>
                <a:spcPct val="100000"/>
              </a:lnSpc>
              <a:buFont typeface="Arial" panose="020B0604020202020204" pitchFamily="34" charset="0"/>
              <a:buChar char="•"/>
            </a:pPr>
            <a:r>
              <a:rPr lang="en-US" sz="2000" dirty="0">
                <a:solidFill>
                  <a:srgbClr val="245473"/>
                </a:solidFill>
                <a:latin typeface="+mj-lt"/>
                <a:ea typeface="Lato Light" panose="020F0502020204030203" pitchFamily="34" charset="0"/>
                <a:cs typeface="Mukta ExtraLight" panose="020B0000000000000000" pitchFamily="34" charset="77"/>
              </a:rPr>
              <a:t>Ausgaben</a:t>
            </a:r>
          </a:p>
          <a:p>
            <a:pPr algn="l">
              <a:lnSpc>
                <a:spcPct val="100000"/>
              </a:lnSpc>
            </a:pPr>
            <a:r>
              <a:rPr lang="en-US" sz="1800" b="1" dirty="0">
                <a:solidFill>
                  <a:srgbClr val="F95C2C"/>
                </a:solidFill>
                <a:latin typeface="+mj-lt"/>
                <a:ea typeface="Lato Light" panose="020F0502020204030203" pitchFamily="34" charset="0"/>
                <a:cs typeface="Mukta ExtraLight" panose="020B0000000000000000" pitchFamily="34" charset="77"/>
                <a:sym typeface="Wingdings" panose="05000000000000000000" pitchFamily="2" charset="2"/>
              </a:rPr>
              <a:t>Ziel: Periodische Gewinnermittlung</a:t>
            </a:r>
            <a:endParaRPr lang="en-US" b="1" dirty="0">
              <a:solidFill>
                <a:srgbClr val="F95C2C"/>
              </a:solidFill>
              <a:latin typeface="+mj-lt"/>
              <a:ea typeface="Lato Light" panose="020F0502020204030203" pitchFamily="34" charset="0"/>
              <a:cs typeface="Mukta ExtraLight" panose="020B0000000000000000" pitchFamily="34" charset="77"/>
            </a:endParaRPr>
          </a:p>
        </p:txBody>
      </p:sp>
      <p:sp>
        <p:nvSpPr>
          <p:cNvPr id="73" name="TextBox 31">
            <a:extLst>
              <a:ext uri="{FF2B5EF4-FFF2-40B4-BE49-F238E27FC236}">
                <a16:creationId xmlns:a16="http://schemas.microsoft.com/office/drawing/2014/main" xmlns="" id="{5083A07E-8B8D-4BBF-BB11-6FC6C46F34A9}"/>
              </a:ext>
            </a:extLst>
          </p:cNvPr>
          <p:cNvSpPr txBox="1"/>
          <p:nvPr/>
        </p:nvSpPr>
        <p:spPr>
          <a:xfrm>
            <a:off x="4056139" y="2038363"/>
            <a:ext cx="2487027" cy="400110"/>
          </a:xfrm>
          <a:prstGeom prst="rect">
            <a:avLst/>
          </a:prstGeom>
          <a:noFill/>
        </p:spPr>
        <p:txBody>
          <a:bodyPr wrap="none" lIns="91440" tIns="45720" rIns="91440" bIns="45720" rtlCol="0" anchor="t" anchorCtr="0">
            <a:spAutoFit/>
          </a:bodyPr>
          <a:lstStyle/>
          <a:p>
            <a:r>
              <a:rPr lang="en-US" sz="2000" b="1" dirty="0">
                <a:solidFill>
                  <a:schemeClr val="accent1"/>
                </a:solidFill>
                <a:latin typeface="+mj-lt"/>
                <a:ea typeface="League Spartan" charset="0"/>
                <a:cs typeface="Poppins" pitchFamily="2" charset="77"/>
              </a:rPr>
              <a:t>Gewinn-/Verlustrechnung</a:t>
            </a:r>
          </a:p>
        </p:txBody>
      </p:sp>
      <p:sp>
        <p:nvSpPr>
          <p:cNvPr id="74" name="Subtitle 2">
            <a:extLst>
              <a:ext uri="{FF2B5EF4-FFF2-40B4-BE49-F238E27FC236}">
                <a16:creationId xmlns:a16="http://schemas.microsoft.com/office/drawing/2014/main" xmlns="" id="{9030C19A-A471-40C6-8190-09ED32A0EC9B}"/>
              </a:ext>
            </a:extLst>
          </p:cNvPr>
          <p:cNvSpPr txBox="1">
            <a:spLocks/>
          </p:cNvSpPr>
          <p:nvPr/>
        </p:nvSpPr>
        <p:spPr>
          <a:xfrm>
            <a:off x="9212527" y="2766811"/>
            <a:ext cx="2550437" cy="2693822"/>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ct val="100000"/>
              </a:lnSpc>
              <a:buFont typeface="Arial" panose="020B0604020202020204" pitchFamily="34" charset="0"/>
              <a:buChar char="•"/>
            </a:pPr>
            <a:r>
              <a:rPr lang="en-US" sz="1800" dirty="0" err="1">
                <a:solidFill>
                  <a:srgbClr val="245473"/>
                </a:solidFill>
                <a:latin typeface="+mj-lt"/>
                <a:ea typeface="Lato Light" panose="020F0502020204030203" pitchFamily="34" charset="0"/>
                <a:cs typeface="Mukta ExtraLight" panose="020B0000000000000000" pitchFamily="34" charset="77"/>
              </a:rPr>
              <a:t>Einzahlen</a:t>
            </a:r>
            <a:endParaRPr lang="en-US" sz="1800" dirty="0">
              <a:solidFill>
                <a:srgbClr val="245473"/>
              </a:solidFill>
            </a:endParaRPr>
          </a:p>
          <a:p>
            <a:pPr marL="171450" indent="-171450" algn="l">
              <a:lnSpc>
                <a:spcPct val="100000"/>
              </a:lnSpc>
              <a:buFont typeface="Arial" panose="020B0604020202020204" pitchFamily="34" charset="0"/>
              <a:buChar char="•"/>
            </a:pPr>
            <a:r>
              <a:rPr lang="en-US" sz="1800" dirty="0" err="1">
                <a:solidFill>
                  <a:srgbClr val="245473"/>
                </a:solidFill>
                <a:latin typeface="+mj-lt"/>
                <a:ea typeface="Lato Light" panose="020F0502020204030203" pitchFamily="34" charset="0"/>
                <a:cs typeface="Mukta ExtraLight" panose="020B0000000000000000" pitchFamily="34" charset="77"/>
              </a:rPr>
              <a:t>Auszahlen</a:t>
            </a:r>
            <a:endParaRPr lang="en-US" sz="1800" dirty="0">
              <a:solidFill>
                <a:srgbClr val="245473"/>
              </a:solidFill>
              <a:latin typeface="+mj-lt"/>
              <a:ea typeface="Lato Light" panose="020F0502020204030203" pitchFamily="34" charset="0"/>
              <a:cs typeface="Mukta ExtraLight" panose="020B0000000000000000" pitchFamily="34" charset="77"/>
            </a:endParaRPr>
          </a:p>
          <a:p>
            <a:pPr marL="171450" indent="-171450" algn="l">
              <a:lnSpc>
                <a:spcPct val="100000"/>
              </a:lnSpc>
              <a:buFont typeface="Wingdings" panose="05000000000000000000" pitchFamily="2" charset="2"/>
              <a:buChar char="à"/>
            </a:pPr>
            <a:r>
              <a:rPr lang="en-US" sz="1800" b="1" dirty="0">
                <a:solidFill>
                  <a:srgbClr val="F95C2C"/>
                </a:solidFill>
                <a:latin typeface="+mj-lt"/>
                <a:ea typeface="Lato Light" panose="020F0502020204030203" pitchFamily="34" charset="0"/>
                <a:cs typeface="Mukta ExtraLight" panose="020B0000000000000000" pitchFamily="34" charset="77"/>
                <a:sym typeface="Wingdings" panose="05000000000000000000" pitchFamily="2" charset="2"/>
              </a:rPr>
              <a:t>Ziel: Darstellung des </a:t>
            </a:r>
            <a:r>
              <a:rPr lang="en-US" sz="1800" b="1" dirty="0" err="1">
                <a:solidFill>
                  <a:srgbClr val="F95C2C"/>
                </a:solidFill>
                <a:latin typeface="+mj-lt"/>
                <a:ea typeface="Lato Light" panose="020F0502020204030203" pitchFamily="34" charset="0"/>
                <a:cs typeface="Mukta ExtraLight" panose="020B0000000000000000" pitchFamily="34" charset="77"/>
                <a:sym typeface="Wingdings" panose="05000000000000000000" pitchFamily="2" charset="2"/>
              </a:rPr>
              <a:t>gesamten</a:t>
            </a:r>
            <a:r>
              <a:rPr lang="en-US" sz="1800" b="1" dirty="0">
                <a:solidFill>
                  <a:srgbClr val="F95C2C"/>
                </a:solidFill>
                <a:latin typeface="+mj-lt"/>
                <a:ea typeface="Lato Light" panose="020F0502020204030203" pitchFamily="34" charset="0"/>
                <a:cs typeface="Mukta ExtraLight" panose="020B0000000000000000" pitchFamily="34" charset="77"/>
                <a:sym typeface="Wingdings" panose="05000000000000000000" pitchFamily="2" charset="2"/>
              </a:rPr>
              <a:t> </a:t>
            </a:r>
            <a:r>
              <a:rPr lang="en-US" sz="1800" b="1" dirty="0" err="1">
                <a:solidFill>
                  <a:srgbClr val="F95C2C"/>
                </a:solidFill>
                <a:latin typeface="+mj-lt"/>
                <a:ea typeface="Lato Light" panose="020F0502020204030203" pitchFamily="34" charset="0"/>
                <a:cs typeface="Mukta ExtraLight" panose="020B0000000000000000" pitchFamily="34" charset="77"/>
                <a:sym typeface="Wingdings" panose="05000000000000000000" pitchFamily="2" charset="2"/>
              </a:rPr>
              <a:t>liquiditätswirksamen</a:t>
            </a:r>
            <a:r>
              <a:rPr lang="en-US" sz="1800" b="1" dirty="0">
                <a:solidFill>
                  <a:srgbClr val="F95C2C"/>
                </a:solidFill>
                <a:latin typeface="+mj-lt"/>
                <a:ea typeface="Lato Light" panose="020F0502020204030203" pitchFamily="34" charset="0"/>
                <a:cs typeface="Mukta ExtraLight" panose="020B0000000000000000" pitchFamily="34" charset="77"/>
                <a:sym typeface="Wingdings" panose="05000000000000000000" pitchFamily="2" charset="2"/>
              </a:rPr>
              <a:t> Zahlungsverkehrs</a:t>
            </a:r>
            <a:endParaRPr lang="en-US" sz="1800" b="1" dirty="0">
              <a:solidFill>
                <a:srgbClr val="F95C2C"/>
              </a:solidFill>
              <a:latin typeface="+mj-lt"/>
              <a:ea typeface="Lato Light" panose="020F0502020204030203" pitchFamily="34" charset="0"/>
              <a:cs typeface="Mukta ExtraLight" panose="020B0000000000000000" pitchFamily="34" charset="77"/>
            </a:endParaRPr>
          </a:p>
          <a:p>
            <a:pPr marL="171450" indent="-171450" algn="l">
              <a:lnSpc>
                <a:spcPct val="100000"/>
              </a:lnSpc>
              <a:buFont typeface="Wingdings" panose="05000000000000000000" pitchFamily="2" charset="2"/>
              <a:buChar char="à"/>
            </a:pPr>
            <a:r>
              <a:rPr lang="en-US" sz="1800" b="1" dirty="0">
                <a:solidFill>
                  <a:srgbClr val="F95C2C"/>
                </a:solidFill>
                <a:latin typeface="+mj-lt"/>
                <a:ea typeface="Lato Light" panose="020F0502020204030203" pitchFamily="34" charset="0"/>
                <a:cs typeface="Mukta ExtraLight" panose="020B0000000000000000" pitchFamily="34" charset="77"/>
                <a:sym typeface="Wingdings" panose="05000000000000000000" pitchFamily="2" charset="2"/>
              </a:rPr>
              <a:t>Ziel: Erkennung von zukünftigen Liquiditätsengpässen</a:t>
            </a:r>
            <a:endParaRPr lang="en-US" sz="1800" b="1" dirty="0">
              <a:solidFill>
                <a:srgbClr val="F95C2C"/>
              </a:solidFill>
              <a:latin typeface="+mj-lt"/>
              <a:ea typeface="Lato Light" panose="020F0502020204030203" pitchFamily="34" charset="0"/>
              <a:cs typeface="Mukta ExtraLight" panose="020B0000000000000000" pitchFamily="34" charset="77"/>
            </a:endParaRPr>
          </a:p>
        </p:txBody>
      </p:sp>
      <p:sp>
        <p:nvSpPr>
          <p:cNvPr id="75" name="TextBox 33">
            <a:extLst>
              <a:ext uri="{FF2B5EF4-FFF2-40B4-BE49-F238E27FC236}">
                <a16:creationId xmlns:a16="http://schemas.microsoft.com/office/drawing/2014/main" xmlns="" id="{2E5CFBC4-6391-4373-99CC-B63A99322B7C}"/>
              </a:ext>
            </a:extLst>
          </p:cNvPr>
          <p:cNvSpPr txBox="1"/>
          <p:nvPr/>
        </p:nvSpPr>
        <p:spPr>
          <a:xfrm>
            <a:off x="9158275" y="2369998"/>
            <a:ext cx="1539204" cy="400110"/>
          </a:xfrm>
          <a:prstGeom prst="rect">
            <a:avLst/>
          </a:prstGeom>
          <a:noFill/>
        </p:spPr>
        <p:txBody>
          <a:bodyPr wrap="none" rtlCol="0" anchor="t" anchorCtr="0">
            <a:spAutoFit/>
          </a:bodyPr>
          <a:lstStyle/>
          <a:p>
            <a:r>
              <a:rPr lang="en-US" sz="2000" b="1" dirty="0">
                <a:solidFill>
                  <a:schemeClr val="accent2"/>
                </a:solidFill>
                <a:latin typeface="+mj-lt"/>
                <a:ea typeface="League Spartan" charset="0"/>
                <a:cs typeface="Poppins" pitchFamily="2" charset="77"/>
              </a:rPr>
              <a:t>Liquiditätsplan</a:t>
            </a:r>
          </a:p>
        </p:txBody>
      </p:sp>
      <p:sp>
        <p:nvSpPr>
          <p:cNvPr id="76" name="Subtitle 2">
            <a:extLst>
              <a:ext uri="{FF2B5EF4-FFF2-40B4-BE49-F238E27FC236}">
                <a16:creationId xmlns:a16="http://schemas.microsoft.com/office/drawing/2014/main" xmlns="" id="{1A99DFFC-7E0D-4A06-B8C7-C32F9E0DCBD0}"/>
              </a:ext>
            </a:extLst>
          </p:cNvPr>
          <p:cNvSpPr txBox="1">
            <a:spLocks/>
          </p:cNvSpPr>
          <p:nvPr/>
        </p:nvSpPr>
        <p:spPr>
          <a:xfrm>
            <a:off x="3921410" y="4971608"/>
            <a:ext cx="2740143" cy="1862826"/>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71450" indent="-171450" algn="l">
              <a:lnSpc>
                <a:spcPct val="100000"/>
              </a:lnSpc>
              <a:buFont typeface="Arial" panose="020B0604020202020204" pitchFamily="34" charset="0"/>
              <a:buChar char="•"/>
            </a:pPr>
            <a:r>
              <a:rPr lang="en-US" sz="1800" dirty="0">
                <a:solidFill>
                  <a:srgbClr val="245473"/>
                </a:solidFill>
                <a:latin typeface="+mj-lt"/>
                <a:ea typeface="Lato Light" panose="020F0502020204030203" pitchFamily="34" charset="0"/>
                <a:cs typeface="Mukta ExtraLight" panose="020B0000000000000000" pitchFamily="34" charset="77"/>
              </a:rPr>
              <a:t>Vermögenswerte</a:t>
            </a:r>
            <a:endParaRPr lang="en-US" sz="1800" dirty="0">
              <a:solidFill>
                <a:srgbClr val="245473"/>
              </a:solidFill>
            </a:endParaRPr>
          </a:p>
          <a:p>
            <a:pPr marL="171450" indent="-171450" algn="l">
              <a:lnSpc>
                <a:spcPct val="100000"/>
              </a:lnSpc>
              <a:buFont typeface="Arial" panose="020B0604020202020204" pitchFamily="34" charset="0"/>
              <a:buChar char="•"/>
            </a:pPr>
            <a:r>
              <a:rPr lang="en-US" sz="1800" dirty="0">
                <a:solidFill>
                  <a:srgbClr val="245473"/>
                </a:solidFill>
                <a:latin typeface="+mj-lt"/>
                <a:ea typeface="Lato Light" panose="020F0502020204030203" pitchFamily="34" charset="0"/>
                <a:cs typeface="Mukta ExtraLight" panose="020B0000000000000000" pitchFamily="34" charset="77"/>
              </a:rPr>
              <a:t>Schulden</a:t>
            </a:r>
          </a:p>
          <a:p>
            <a:pPr algn="l">
              <a:lnSpc>
                <a:spcPct val="100000"/>
              </a:lnSpc>
            </a:pPr>
            <a:r>
              <a:rPr lang="en-US" sz="1800" b="1" dirty="0">
                <a:solidFill>
                  <a:srgbClr val="F95C2C"/>
                </a:solidFill>
                <a:latin typeface="+mj-lt"/>
                <a:ea typeface="Lato Light" panose="020F0502020204030203" pitchFamily="34" charset="0"/>
                <a:cs typeface="Mukta ExtraLight" panose="020B0000000000000000" pitchFamily="34" charset="77"/>
                <a:sym typeface="Wingdings" panose="05000000000000000000" pitchFamily="2" charset="2"/>
              </a:rPr>
              <a:t>Ziel: </a:t>
            </a:r>
            <a:r>
              <a:rPr lang="en-US" sz="1800" b="1" dirty="0">
                <a:solidFill>
                  <a:srgbClr val="F95C2C"/>
                </a:solidFill>
                <a:latin typeface="+mj-lt"/>
                <a:ea typeface="Lato Light" panose="020F0502020204030203" pitchFamily="34" charset="0"/>
                <a:cs typeface="Mukta ExtraLight" panose="020B0000000000000000" pitchFamily="34" charset="77"/>
              </a:rPr>
              <a:t>Präsentation </a:t>
            </a:r>
            <a:br>
              <a:rPr lang="en-US" sz="1800" b="1" dirty="0">
                <a:solidFill>
                  <a:srgbClr val="F95C2C"/>
                </a:solidFill>
                <a:latin typeface="+mj-lt"/>
                <a:ea typeface="Lato Light" panose="020F0502020204030203" pitchFamily="34" charset="0"/>
                <a:cs typeface="Mukta ExtraLight" panose="020B0000000000000000" pitchFamily="34" charset="77"/>
              </a:rPr>
            </a:br>
            <a:r>
              <a:rPr lang="en-US" sz="1800" b="1" dirty="0">
                <a:solidFill>
                  <a:srgbClr val="F95C2C"/>
                </a:solidFill>
                <a:latin typeface="+mj-lt"/>
                <a:ea typeface="Lato Light" panose="020F0502020204030203" pitchFamily="34" charset="0"/>
                <a:cs typeface="Mukta ExtraLight" panose="020B0000000000000000" pitchFamily="34" charset="77"/>
              </a:rPr>
              <a:t>der Quelle und der </a:t>
            </a:r>
            <a:br>
              <a:rPr lang="en-US" sz="1800" b="1" dirty="0">
                <a:solidFill>
                  <a:srgbClr val="F95C2C"/>
                </a:solidFill>
                <a:latin typeface="+mj-lt"/>
                <a:ea typeface="Lato Light" panose="020F0502020204030203" pitchFamily="34" charset="0"/>
                <a:cs typeface="Mukta ExtraLight" panose="020B0000000000000000" pitchFamily="34" charset="77"/>
              </a:rPr>
            </a:br>
            <a:r>
              <a:rPr lang="en-US" sz="1800" b="1" dirty="0">
                <a:solidFill>
                  <a:srgbClr val="F95C2C"/>
                </a:solidFill>
                <a:latin typeface="+mj-lt"/>
                <a:ea typeface="Lato Light" panose="020F0502020204030203" pitchFamily="34" charset="0"/>
                <a:cs typeface="Mukta ExtraLight" panose="020B0000000000000000" pitchFamily="34" charset="77"/>
              </a:rPr>
              <a:t>Verwendung der Mittel</a:t>
            </a:r>
          </a:p>
          <a:p>
            <a:pPr marL="171450" indent="-171450" algn="l">
              <a:lnSpc>
                <a:spcPct val="100000"/>
              </a:lnSpc>
              <a:buFont typeface="Wingdings" panose="05000000000000000000" pitchFamily="2" charset="2"/>
              <a:buChar char="à"/>
            </a:pPr>
            <a:endParaRPr lang="en-US" sz="1800" dirty="0">
              <a:solidFill>
                <a:schemeClr val="tx1"/>
              </a:solidFill>
              <a:latin typeface="+mj-lt"/>
              <a:ea typeface="Lato Light" panose="020F0502020204030203" pitchFamily="34" charset="0"/>
              <a:cs typeface="Mukta ExtraLight" panose="020B0000000000000000" pitchFamily="34" charset="77"/>
            </a:endParaRPr>
          </a:p>
        </p:txBody>
      </p:sp>
      <p:sp>
        <p:nvSpPr>
          <p:cNvPr id="77" name="TextBox 35">
            <a:extLst>
              <a:ext uri="{FF2B5EF4-FFF2-40B4-BE49-F238E27FC236}">
                <a16:creationId xmlns:a16="http://schemas.microsoft.com/office/drawing/2014/main" xmlns="" id="{F4137F18-C25E-4562-8961-677540C1F9AA}"/>
              </a:ext>
            </a:extLst>
          </p:cNvPr>
          <p:cNvSpPr txBox="1"/>
          <p:nvPr/>
        </p:nvSpPr>
        <p:spPr>
          <a:xfrm>
            <a:off x="3921410" y="4565002"/>
            <a:ext cx="2541401" cy="400110"/>
          </a:xfrm>
          <a:prstGeom prst="rect">
            <a:avLst/>
          </a:prstGeom>
          <a:noFill/>
        </p:spPr>
        <p:txBody>
          <a:bodyPr wrap="none" lIns="91440" tIns="45720" rIns="91440" bIns="45720" rtlCol="0" anchor="t" anchorCtr="0">
            <a:spAutoFit/>
          </a:bodyPr>
          <a:lstStyle/>
          <a:p>
            <a:r>
              <a:rPr lang="en-US" sz="2000" b="1" dirty="0">
                <a:solidFill>
                  <a:schemeClr val="accent3"/>
                </a:solidFill>
                <a:latin typeface="+mj-lt"/>
                <a:ea typeface="League Spartan" charset="0"/>
                <a:cs typeface="Poppins" pitchFamily="2" charset="77"/>
              </a:rPr>
              <a:t>Bilanzplanung</a:t>
            </a:r>
          </a:p>
        </p:txBody>
      </p:sp>
    </p:spTree>
    <p:extLst>
      <p:ext uri="{BB962C8B-B14F-4D97-AF65-F5344CB8AC3E}">
        <p14:creationId xmlns:p14="http://schemas.microsoft.com/office/powerpoint/2010/main" val="1950463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783BD508-728B-4C8B-9785-A9E72963752E}"/>
              </a:ext>
            </a:extLst>
          </p:cNvPr>
          <p:cNvSpPr>
            <a:spLocks noGrp="1"/>
          </p:cNvSpPr>
          <p:nvPr>
            <p:ph type="body" sz="quarter" idx="11"/>
          </p:nvPr>
        </p:nvSpPr>
        <p:spPr>
          <a:xfrm>
            <a:off x="461755" y="3274356"/>
            <a:ext cx="9821959" cy="1582271"/>
          </a:xfrm>
        </p:spPr>
        <p:txBody>
          <a:bodyPr/>
          <a:lstStyle/>
          <a:p>
            <a:r>
              <a:rPr lang="en-GB" dirty="0"/>
              <a:t>Auswirkungen der Krise reduzieren -</a:t>
            </a:r>
          </a:p>
          <a:p>
            <a:r>
              <a:rPr lang="en-GB" dirty="0" err="1"/>
              <a:t>Maßnahmen</a:t>
            </a:r>
            <a:r>
              <a:rPr lang="en-GB" dirty="0"/>
              <a:t> &amp; Toolbox zur Erkennung und Abschwächung von Krisen</a:t>
            </a:r>
          </a:p>
          <a:p>
            <a:endParaRPr lang="en-GB" dirty="0"/>
          </a:p>
        </p:txBody>
      </p:sp>
    </p:spTree>
    <p:extLst>
      <p:ext uri="{BB962C8B-B14F-4D97-AF65-F5344CB8AC3E}">
        <p14:creationId xmlns:p14="http://schemas.microsoft.com/office/powerpoint/2010/main" val="57700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660177" y="572297"/>
            <a:ext cx="9646889" cy="697353"/>
          </a:xfrm>
        </p:spPr>
        <p:txBody>
          <a:bodyPr>
            <a:noAutofit/>
          </a:bodyPr>
          <a:lstStyle/>
          <a:p>
            <a:r>
              <a:rPr lang="en-GB" dirty="0"/>
              <a:t>Toolbox zum Erkennen und Entschärfen von Krisen</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182063" y="1897573"/>
            <a:ext cx="2724999" cy="4160416"/>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Die Finanzbuchhaltung / das Controlling muss sicherstellen, dass die Zahlen geeignet sind, um </a:t>
            </a:r>
            <a:r>
              <a:rPr lang="en-GB" sz="2000" dirty="0" err="1">
                <a:solidFill>
                  <a:srgbClr val="245473"/>
                </a:solidFill>
                <a:latin typeface="+mj-lt"/>
                <a:ea typeface="Open Sans Light" panose="020B0306030504020204" pitchFamily="34" charset="0"/>
                <a:cs typeface="Open Sans Light" panose="020B0306030504020204" pitchFamily="34" charset="0"/>
              </a:rPr>
              <a:t>Transparenz</a:t>
            </a:r>
            <a:r>
              <a:rPr lang="en-GB" sz="2000" dirty="0">
                <a:solidFill>
                  <a:srgbClr val="245473"/>
                </a:solidFill>
                <a:latin typeface="+mj-lt"/>
                <a:ea typeface="Open Sans Light" panose="020B0306030504020204" pitchFamily="34" charset="0"/>
                <a:cs typeface="Open Sans Light" panose="020B0306030504020204" pitchFamily="34" charset="0"/>
              </a:rPr>
              <a:t> im </a:t>
            </a:r>
            <a:r>
              <a:rPr lang="en-GB" sz="2000" dirty="0" err="1">
                <a:solidFill>
                  <a:srgbClr val="245473"/>
                </a:solidFill>
                <a:latin typeface="+mj-lt"/>
                <a:ea typeface="Open Sans Light" panose="020B0306030504020204" pitchFamily="34" charset="0"/>
                <a:cs typeface="Open Sans Light" panose="020B0306030504020204" pitchFamily="34" charset="0"/>
              </a:rPr>
              <a:t>Rahmen</a:t>
            </a:r>
            <a:r>
              <a:rPr lang="en-GB" sz="2000" dirty="0">
                <a:solidFill>
                  <a:srgbClr val="245473"/>
                </a:solidFill>
                <a:latin typeface="+mj-lt"/>
                <a:ea typeface="Open Sans Light" panose="020B0306030504020204" pitchFamily="34" charset="0"/>
                <a:cs typeface="Open Sans Light" panose="020B0306030504020204" pitchFamily="34" charset="0"/>
              </a:rPr>
              <a:t> der </a:t>
            </a:r>
            <a:r>
              <a:rPr lang="en-GB" sz="2000" dirty="0" err="1">
                <a:solidFill>
                  <a:srgbClr val="245473"/>
                </a:solidFill>
                <a:latin typeface="+mj-lt"/>
                <a:ea typeface="Open Sans Light" panose="020B0306030504020204" pitchFamily="34" charset="0"/>
                <a:cs typeface="Open Sans Light" panose="020B0306030504020204" pitchFamily="34" charset="0"/>
              </a:rPr>
              <a:t>Informations-beschaffung</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zu</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schaffen</a:t>
            </a:r>
            <a:r>
              <a:rPr lang="en-GB" sz="2000" dirty="0">
                <a:solidFill>
                  <a:srgbClr val="245473"/>
                </a:solidFill>
                <a:latin typeface="+mj-lt"/>
                <a:ea typeface="Open Sans Light" panose="020B0306030504020204" pitchFamily="34" charset="0"/>
                <a:cs typeface="Open Sans Light" panose="020B0306030504020204" pitchFamily="34" charset="0"/>
              </a:rPr>
              <a:t>.</a:t>
            </a:r>
            <a:endParaRPr lang="en-US" sz="2000" dirty="0">
              <a:solidFill>
                <a:srgbClr val="245473"/>
              </a:solidFill>
              <a:latin typeface="+mj-lt"/>
            </a:endParaRPr>
          </a:p>
          <a:p>
            <a:pPr algn="l">
              <a:lnSpc>
                <a:spcPct val="100000"/>
              </a:lnSpc>
              <a:spcBef>
                <a:spcPts val="600"/>
              </a:spcBef>
            </a:pPr>
            <a:r>
              <a:rPr lang="en-GB" sz="2000" dirty="0" err="1">
                <a:solidFill>
                  <a:srgbClr val="245473"/>
                </a:solidFill>
                <a:latin typeface="+mj-lt"/>
                <a:ea typeface="Open Sans Light" panose="020B0306030504020204" pitchFamily="34" charset="0"/>
                <a:cs typeface="Open Sans Light" panose="020B0306030504020204" pitchFamily="34" charset="0"/>
              </a:rPr>
              <a:t>Sorgen</a:t>
            </a:r>
            <a:r>
              <a:rPr lang="en-GB" sz="2000" dirty="0">
                <a:solidFill>
                  <a:srgbClr val="245473"/>
                </a:solidFill>
                <a:latin typeface="+mj-lt"/>
                <a:ea typeface="Open Sans Light" panose="020B0306030504020204" pitchFamily="34" charset="0"/>
                <a:cs typeface="Open Sans Light" panose="020B0306030504020204" pitchFamily="34" charset="0"/>
              </a:rPr>
              <a:t> Sie </a:t>
            </a:r>
            <a:r>
              <a:rPr lang="en-GB" sz="2000" dirty="0" err="1">
                <a:solidFill>
                  <a:srgbClr val="245473"/>
                </a:solidFill>
                <a:latin typeface="+mj-lt"/>
                <a:ea typeface="Open Sans Light" panose="020B0306030504020204" pitchFamily="34" charset="0"/>
                <a:cs typeface="Open Sans Light" panose="020B0306030504020204" pitchFamily="34" charset="0"/>
              </a:rPr>
              <a:t>für</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Transparenz</a:t>
            </a:r>
            <a:r>
              <a:rPr lang="en-GB" sz="2000" dirty="0">
                <a:solidFill>
                  <a:srgbClr val="245473"/>
                </a:solidFill>
                <a:latin typeface="+mj-lt"/>
                <a:ea typeface="Open Sans Light" panose="020B0306030504020204" pitchFamily="34" charset="0"/>
                <a:cs typeface="Open Sans Light" panose="020B0306030504020204" pitchFamily="34" charset="0"/>
              </a:rPr>
              <a:t> durch interne wie auch externe </a:t>
            </a:r>
            <a:r>
              <a:rPr lang="en-GB" sz="2000" dirty="0" err="1">
                <a:solidFill>
                  <a:srgbClr val="245473"/>
                </a:solidFill>
                <a:latin typeface="+mj-lt"/>
                <a:ea typeface="Open Sans Light" panose="020B0306030504020204" pitchFamily="34" charset="0"/>
                <a:cs typeface="Open Sans Light" panose="020B0306030504020204" pitchFamily="34" charset="0"/>
              </a:rPr>
              <a:t>offene</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Kommunikation</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besonders</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bei</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Fremdkapitalgebern</a:t>
            </a:r>
            <a:r>
              <a:rPr lang="en-GB" sz="2000" dirty="0">
                <a:solidFill>
                  <a:srgbClr val="245473"/>
                </a:solidFill>
                <a:latin typeface="+mj-lt"/>
                <a:ea typeface="Open Sans Light" panose="020B0306030504020204" pitchFamily="34" charset="0"/>
                <a:cs typeface="Open Sans Light" panose="020B0306030504020204" pitchFamily="34" charset="0"/>
              </a:rPr>
              <a:t>)</a:t>
            </a:r>
          </a:p>
        </p:txBody>
      </p:sp>
      <p:sp>
        <p:nvSpPr>
          <p:cNvPr id="24" name="Freeform 6">
            <a:extLst>
              <a:ext uri="{FF2B5EF4-FFF2-40B4-BE49-F238E27FC236}">
                <a16:creationId xmlns:a16="http://schemas.microsoft.com/office/drawing/2014/main" xmlns="" id="{758672DC-06CC-40F2-BBCB-D31FBFB25582}"/>
              </a:ext>
            </a:extLst>
          </p:cNvPr>
          <p:cNvSpPr>
            <a:spLocks noChangeArrowheads="1"/>
          </p:cNvSpPr>
          <p:nvPr/>
        </p:nvSpPr>
        <p:spPr bwMode="auto">
          <a:xfrm>
            <a:off x="4700110" y="4185941"/>
            <a:ext cx="212228" cy="210987"/>
          </a:xfrm>
          <a:custGeom>
            <a:avLst/>
            <a:gdLst>
              <a:gd name="T0" fmla="*/ 0 w 753"/>
              <a:gd name="T1" fmla="*/ 750 h 751"/>
              <a:gd name="T2" fmla="*/ 752 w 753"/>
              <a:gd name="T3" fmla="*/ 750 h 751"/>
              <a:gd name="T4" fmla="*/ 752 w 753"/>
              <a:gd name="T5" fmla="*/ 0 h 751"/>
              <a:gd name="T6" fmla="*/ 749 w 753"/>
              <a:gd name="T7" fmla="*/ 0 h 751"/>
              <a:gd name="T8" fmla="*/ 0 w 753"/>
              <a:gd name="T9" fmla="*/ 750 h 751"/>
            </a:gdLst>
            <a:ahLst/>
            <a:cxnLst>
              <a:cxn ang="0">
                <a:pos x="T0" y="T1"/>
              </a:cxn>
              <a:cxn ang="0">
                <a:pos x="T2" y="T3"/>
              </a:cxn>
              <a:cxn ang="0">
                <a:pos x="T4" y="T5"/>
              </a:cxn>
              <a:cxn ang="0">
                <a:pos x="T6" y="T7"/>
              </a:cxn>
              <a:cxn ang="0">
                <a:pos x="T8" y="T9"/>
              </a:cxn>
            </a:cxnLst>
            <a:rect l="0" t="0" r="r" b="b"/>
            <a:pathLst>
              <a:path w="753" h="751">
                <a:moveTo>
                  <a:pt x="0" y="750"/>
                </a:moveTo>
                <a:lnTo>
                  <a:pt x="752" y="750"/>
                </a:lnTo>
                <a:lnTo>
                  <a:pt x="752" y="0"/>
                </a:lnTo>
                <a:lnTo>
                  <a:pt x="749" y="0"/>
                </a:lnTo>
                <a:lnTo>
                  <a:pt x="0" y="750"/>
                </a:lnTo>
              </a:path>
            </a:pathLst>
          </a:custGeom>
          <a:solidFill>
            <a:schemeClr val="accent1"/>
          </a:solidFill>
          <a:ln>
            <a:noFill/>
          </a:ln>
          <a:effectLst/>
        </p:spPr>
        <p:txBody>
          <a:bodyPr wrap="none" anchor="ctr"/>
          <a:lstStyle/>
          <a:p>
            <a:endParaRPr lang="en-GB" sz="2450" dirty="0">
              <a:latin typeface="+mj-lt"/>
            </a:endParaRPr>
          </a:p>
        </p:txBody>
      </p:sp>
      <p:sp>
        <p:nvSpPr>
          <p:cNvPr id="25" name="Freeform 7">
            <a:extLst>
              <a:ext uri="{FF2B5EF4-FFF2-40B4-BE49-F238E27FC236}">
                <a16:creationId xmlns:a16="http://schemas.microsoft.com/office/drawing/2014/main" xmlns="" id="{DE3A98B4-27A6-4C98-8349-AC0BA8A9B6E2}"/>
              </a:ext>
            </a:extLst>
          </p:cNvPr>
          <p:cNvSpPr>
            <a:spLocks noChangeArrowheads="1"/>
          </p:cNvSpPr>
          <p:nvPr/>
        </p:nvSpPr>
        <p:spPr bwMode="auto">
          <a:xfrm>
            <a:off x="6358119" y="3834710"/>
            <a:ext cx="212229" cy="210987"/>
          </a:xfrm>
          <a:custGeom>
            <a:avLst/>
            <a:gdLst>
              <a:gd name="T0" fmla="*/ 0 w 755"/>
              <a:gd name="T1" fmla="*/ 750 h 751"/>
              <a:gd name="T2" fmla="*/ 754 w 755"/>
              <a:gd name="T3" fmla="*/ 750 h 751"/>
              <a:gd name="T4" fmla="*/ 754 w 755"/>
              <a:gd name="T5" fmla="*/ 0 h 751"/>
              <a:gd name="T6" fmla="*/ 750 w 755"/>
              <a:gd name="T7" fmla="*/ 0 h 751"/>
              <a:gd name="T8" fmla="*/ 0 w 755"/>
              <a:gd name="T9" fmla="*/ 750 h 751"/>
            </a:gdLst>
            <a:ahLst/>
            <a:cxnLst>
              <a:cxn ang="0">
                <a:pos x="T0" y="T1"/>
              </a:cxn>
              <a:cxn ang="0">
                <a:pos x="T2" y="T3"/>
              </a:cxn>
              <a:cxn ang="0">
                <a:pos x="T4" y="T5"/>
              </a:cxn>
              <a:cxn ang="0">
                <a:pos x="T6" y="T7"/>
              </a:cxn>
              <a:cxn ang="0">
                <a:pos x="T8" y="T9"/>
              </a:cxn>
            </a:cxnLst>
            <a:rect l="0" t="0" r="r" b="b"/>
            <a:pathLst>
              <a:path w="755" h="751">
                <a:moveTo>
                  <a:pt x="0" y="750"/>
                </a:moveTo>
                <a:lnTo>
                  <a:pt x="754" y="750"/>
                </a:lnTo>
                <a:lnTo>
                  <a:pt x="754" y="0"/>
                </a:lnTo>
                <a:lnTo>
                  <a:pt x="750" y="0"/>
                </a:lnTo>
                <a:lnTo>
                  <a:pt x="0" y="750"/>
                </a:lnTo>
              </a:path>
            </a:pathLst>
          </a:custGeom>
          <a:solidFill>
            <a:schemeClr val="accent2"/>
          </a:solidFill>
          <a:ln>
            <a:noFill/>
          </a:ln>
          <a:effectLst/>
        </p:spPr>
        <p:txBody>
          <a:bodyPr wrap="none" anchor="ctr"/>
          <a:lstStyle/>
          <a:p>
            <a:endParaRPr lang="en-GB" sz="2450" dirty="0">
              <a:latin typeface="+mj-lt"/>
            </a:endParaRPr>
          </a:p>
        </p:txBody>
      </p:sp>
      <p:sp>
        <p:nvSpPr>
          <p:cNvPr id="26" name="Freeform 8">
            <a:extLst>
              <a:ext uri="{FF2B5EF4-FFF2-40B4-BE49-F238E27FC236}">
                <a16:creationId xmlns:a16="http://schemas.microsoft.com/office/drawing/2014/main" xmlns="" id="{EFC6ECC0-24DA-40AF-8AAD-CD9378E87F53}"/>
              </a:ext>
            </a:extLst>
          </p:cNvPr>
          <p:cNvSpPr>
            <a:spLocks noChangeArrowheads="1"/>
          </p:cNvSpPr>
          <p:nvPr/>
        </p:nvSpPr>
        <p:spPr bwMode="auto">
          <a:xfrm>
            <a:off x="7976118" y="3508922"/>
            <a:ext cx="212228" cy="210987"/>
          </a:xfrm>
          <a:custGeom>
            <a:avLst/>
            <a:gdLst>
              <a:gd name="T0" fmla="*/ 0 w 753"/>
              <a:gd name="T1" fmla="*/ 750 h 751"/>
              <a:gd name="T2" fmla="*/ 752 w 753"/>
              <a:gd name="T3" fmla="*/ 750 h 751"/>
              <a:gd name="T4" fmla="*/ 752 w 753"/>
              <a:gd name="T5" fmla="*/ 0 h 751"/>
              <a:gd name="T6" fmla="*/ 749 w 753"/>
              <a:gd name="T7" fmla="*/ 0 h 751"/>
              <a:gd name="T8" fmla="*/ 0 w 753"/>
              <a:gd name="T9" fmla="*/ 750 h 751"/>
            </a:gdLst>
            <a:ahLst/>
            <a:cxnLst>
              <a:cxn ang="0">
                <a:pos x="T0" y="T1"/>
              </a:cxn>
              <a:cxn ang="0">
                <a:pos x="T2" y="T3"/>
              </a:cxn>
              <a:cxn ang="0">
                <a:pos x="T4" y="T5"/>
              </a:cxn>
              <a:cxn ang="0">
                <a:pos x="T6" y="T7"/>
              </a:cxn>
              <a:cxn ang="0">
                <a:pos x="T8" y="T9"/>
              </a:cxn>
            </a:cxnLst>
            <a:rect l="0" t="0" r="r" b="b"/>
            <a:pathLst>
              <a:path w="753" h="751">
                <a:moveTo>
                  <a:pt x="0" y="750"/>
                </a:moveTo>
                <a:lnTo>
                  <a:pt x="752" y="750"/>
                </a:lnTo>
                <a:lnTo>
                  <a:pt x="752" y="0"/>
                </a:lnTo>
                <a:lnTo>
                  <a:pt x="749" y="0"/>
                </a:lnTo>
                <a:lnTo>
                  <a:pt x="0" y="750"/>
                </a:lnTo>
              </a:path>
            </a:pathLst>
          </a:custGeom>
          <a:solidFill>
            <a:schemeClr val="accent3"/>
          </a:solidFill>
          <a:ln>
            <a:noFill/>
          </a:ln>
          <a:effectLst/>
        </p:spPr>
        <p:txBody>
          <a:bodyPr wrap="none" anchor="ctr"/>
          <a:lstStyle/>
          <a:p>
            <a:endParaRPr lang="en-GB" sz="2450" dirty="0">
              <a:latin typeface="+mj-lt"/>
            </a:endParaRPr>
          </a:p>
        </p:txBody>
      </p:sp>
      <p:sp>
        <p:nvSpPr>
          <p:cNvPr id="27" name="Freeform 77">
            <a:extLst>
              <a:ext uri="{FF2B5EF4-FFF2-40B4-BE49-F238E27FC236}">
                <a16:creationId xmlns:a16="http://schemas.microsoft.com/office/drawing/2014/main" xmlns="" id="{8B2ACDAA-C243-4037-8E3E-9590B3A7EA08}"/>
              </a:ext>
            </a:extLst>
          </p:cNvPr>
          <p:cNvSpPr>
            <a:spLocks noChangeArrowheads="1"/>
          </p:cNvSpPr>
          <p:nvPr/>
        </p:nvSpPr>
        <p:spPr bwMode="auto">
          <a:xfrm>
            <a:off x="5463413" y="2800215"/>
            <a:ext cx="232808" cy="147772"/>
          </a:xfrm>
          <a:custGeom>
            <a:avLst/>
            <a:gdLst>
              <a:gd name="connsiteX0" fmla="*/ 408053 w 620659"/>
              <a:gd name="connsiteY0" fmla="*/ 0 h 393956"/>
              <a:gd name="connsiteX1" fmla="*/ 403544 w 620659"/>
              <a:gd name="connsiteY1" fmla="*/ 60159 h 393956"/>
              <a:gd name="connsiteX2" fmla="*/ 290070 w 620659"/>
              <a:gd name="connsiteY2" fmla="*/ 141373 h 393956"/>
              <a:gd name="connsiteX3" fmla="*/ 369751 w 620659"/>
              <a:gd name="connsiteY3" fmla="*/ 152477 h 393956"/>
              <a:gd name="connsiteX4" fmla="*/ 372034 w 620659"/>
              <a:gd name="connsiteY4" fmla="*/ 152509 h 393956"/>
              <a:gd name="connsiteX5" fmla="*/ 571766 w 620659"/>
              <a:gd name="connsiteY5" fmla="*/ 136109 h 393956"/>
              <a:gd name="connsiteX6" fmla="*/ 577036 w 620659"/>
              <a:gd name="connsiteY6" fmla="*/ 192508 h 393956"/>
              <a:gd name="connsiteX7" fmla="*/ 383978 w 620659"/>
              <a:gd name="connsiteY7" fmla="*/ 208361 h 393956"/>
              <a:gd name="connsiteX8" fmla="*/ 384005 w 620659"/>
              <a:gd name="connsiteY8" fmla="*/ 209417 h 393956"/>
              <a:gd name="connsiteX9" fmla="*/ 383837 w 620659"/>
              <a:gd name="connsiteY9" fmla="*/ 215064 h 393956"/>
              <a:gd name="connsiteX10" fmla="*/ 590715 w 620659"/>
              <a:gd name="connsiteY10" fmla="*/ 205889 h 393956"/>
              <a:gd name="connsiteX11" fmla="*/ 593716 w 620659"/>
              <a:gd name="connsiteY11" fmla="*/ 262672 h 393956"/>
              <a:gd name="connsiteX12" fmla="*/ 382070 w 620659"/>
              <a:gd name="connsiteY12" fmla="*/ 272745 h 393956"/>
              <a:gd name="connsiteX13" fmla="*/ 381393 w 620659"/>
              <a:gd name="connsiteY13" fmla="*/ 277934 h 393956"/>
              <a:gd name="connsiteX14" fmla="*/ 580287 w 620659"/>
              <a:gd name="connsiteY14" fmla="*/ 277934 h 393956"/>
              <a:gd name="connsiteX15" fmla="*/ 580287 w 620659"/>
              <a:gd name="connsiteY15" fmla="*/ 333444 h 393956"/>
              <a:gd name="connsiteX16" fmla="*/ 374150 w 620659"/>
              <a:gd name="connsiteY16" fmla="*/ 333444 h 393956"/>
              <a:gd name="connsiteX17" fmla="*/ 374048 w 620659"/>
              <a:gd name="connsiteY17" fmla="*/ 334223 h 393956"/>
              <a:gd name="connsiteX18" fmla="*/ 372905 w 620659"/>
              <a:gd name="connsiteY18" fmla="*/ 337820 h 393956"/>
              <a:gd name="connsiteX19" fmla="*/ 527826 w 620659"/>
              <a:gd name="connsiteY19" fmla="*/ 339683 h 393956"/>
              <a:gd name="connsiteX20" fmla="*/ 527826 w 620659"/>
              <a:gd name="connsiteY20" fmla="*/ 385665 h 393956"/>
              <a:gd name="connsiteX21" fmla="*/ 358134 w 620659"/>
              <a:gd name="connsiteY21" fmla="*/ 384306 h 393956"/>
              <a:gd name="connsiteX22" fmla="*/ 356952 w 620659"/>
              <a:gd name="connsiteY22" fmla="*/ 388026 h 393956"/>
              <a:gd name="connsiteX23" fmla="*/ 130757 w 620659"/>
              <a:gd name="connsiteY23" fmla="*/ 360954 h 393956"/>
              <a:gd name="connsiteX24" fmla="*/ 0 w 620659"/>
              <a:gd name="connsiteY24" fmla="*/ 360954 h 393956"/>
              <a:gd name="connsiteX25" fmla="*/ 12775 w 620659"/>
              <a:gd name="connsiteY25" fmla="*/ 170701 h 393956"/>
              <a:gd name="connsiteX26" fmla="*/ 136017 w 620659"/>
              <a:gd name="connsiteY26" fmla="*/ 157917 h 393956"/>
              <a:gd name="connsiteX27" fmla="*/ 350189 w 620659"/>
              <a:gd name="connsiteY27" fmla="*/ 30079 h 393956"/>
              <a:gd name="connsiteX28" fmla="*/ 408053 w 620659"/>
              <a:gd name="connsiteY28" fmla="*/ 0 h 39395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620659" h="393956">
                <a:moveTo>
                  <a:pt x="408053" y="0"/>
                </a:moveTo>
                <a:cubicBezTo>
                  <a:pt x="408053" y="0"/>
                  <a:pt x="442621" y="27823"/>
                  <a:pt x="403544" y="60159"/>
                </a:cubicBezTo>
                <a:cubicBezTo>
                  <a:pt x="365970" y="93246"/>
                  <a:pt x="267526" y="120318"/>
                  <a:pt x="290070" y="141373"/>
                </a:cubicBezTo>
                <a:cubicBezTo>
                  <a:pt x="299088" y="149833"/>
                  <a:pt x="346573" y="151948"/>
                  <a:pt x="369751" y="152477"/>
                </a:cubicBezTo>
                <a:lnTo>
                  <a:pt x="372034" y="152509"/>
                </a:lnTo>
                <a:lnTo>
                  <a:pt x="571766" y="136109"/>
                </a:lnTo>
                <a:cubicBezTo>
                  <a:pt x="609403" y="132349"/>
                  <a:pt x="614672" y="189500"/>
                  <a:pt x="577036" y="192508"/>
                </a:cubicBezTo>
                <a:lnTo>
                  <a:pt x="383978" y="208361"/>
                </a:lnTo>
                <a:lnTo>
                  <a:pt x="384005" y="209417"/>
                </a:lnTo>
                <a:lnTo>
                  <a:pt x="383837" y="215064"/>
                </a:lnTo>
                <a:lnTo>
                  <a:pt x="590715" y="205889"/>
                </a:lnTo>
                <a:cubicBezTo>
                  <a:pt x="628970" y="205142"/>
                  <a:pt x="631220" y="261178"/>
                  <a:pt x="593716" y="262672"/>
                </a:cubicBezTo>
                <a:lnTo>
                  <a:pt x="382070" y="272745"/>
                </a:lnTo>
                <a:lnTo>
                  <a:pt x="381393" y="277934"/>
                </a:lnTo>
                <a:lnTo>
                  <a:pt x="580287" y="277934"/>
                </a:lnTo>
                <a:cubicBezTo>
                  <a:pt x="617981" y="277934"/>
                  <a:pt x="617981" y="333444"/>
                  <a:pt x="580287" y="333444"/>
                </a:cubicBezTo>
                <a:lnTo>
                  <a:pt x="374150" y="333444"/>
                </a:lnTo>
                <a:lnTo>
                  <a:pt x="374048" y="334223"/>
                </a:lnTo>
                <a:lnTo>
                  <a:pt x="372905" y="337820"/>
                </a:lnTo>
                <a:lnTo>
                  <a:pt x="527826" y="339683"/>
                </a:lnTo>
                <a:cubicBezTo>
                  <a:pt x="558432" y="339683"/>
                  <a:pt x="557685" y="386395"/>
                  <a:pt x="527826" y="385665"/>
                </a:cubicBezTo>
                <a:lnTo>
                  <a:pt x="358134" y="384306"/>
                </a:lnTo>
                <a:lnTo>
                  <a:pt x="356952" y="388026"/>
                </a:lnTo>
                <a:cubicBezTo>
                  <a:pt x="356952" y="388026"/>
                  <a:pt x="141278" y="412841"/>
                  <a:pt x="130757" y="360954"/>
                </a:cubicBezTo>
                <a:cubicBezTo>
                  <a:pt x="97692" y="360954"/>
                  <a:pt x="21793" y="360954"/>
                  <a:pt x="0" y="360954"/>
                </a:cubicBezTo>
                <a:lnTo>
                  <a:pt x="12775" y="170701"/>
                </a:lnTo>
                <a:cubicBezTo>
                  <a:pt x="59367" y="166189"/>
                  <a:pt x="99946" y="163181"/>
                  <a:pt x="136017" y="157917"/>
                </a:cubicBezTo>
                <a:cubicBezTo>
                  <a:pt x="168331" y="72191"/>
                  <a:pt x="284810" y="64671"/>
                  <a:pt x="350189" y="30079"/>
                </a:cubicBezTo>
                <a:cubicBezTo>
                  <a:pt x="382503" y="14288"/>
                  <a:pt x="408053" y="0"/>
                  <a:pt x="408053" y="0"/>
                </a:cubicBezTo>
                <a:close/>
              </a:path>
            </a:pathLst>
          </a:custGeom>
          <a:solidFill>
            <a:srgbClr val="F49D5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GB" sz="2450" dirty="0">
              <a:latin typeface="+mj-lt"/>
            </a:endParaRPr>
          </a:p>
        </p:txBody>
      </p:sp>
      <p:sp>
        <p:nvSpPr>
          <p:cNvPr id="28" name="Freeform 15">
            <a:extLst>
              <a:ext uri="{FF2B5EF4-FFF2-40B4-BE49-F238E27FC236}">
                <a16:creationId xmlns:a16="http://schemas.microsoft.com/office/drawing/2014/main" xmlns="" id="{9D99425B-A08D-4CF3-8ADC-A090DAA326BF}"/>
              </a:ext>
            </a:extLst>
          </p:cNvPr>
          <p:cNvSpPr>
            <a:spLocks noChangeArrowheads="1"/>
          </p:cNvSpPr>
          <p:nvPr/>
        </p:nvSpPr>
        <p:spPr bwMode="auto">
          <a:xfrm>
            <a:off x="4999241" y="2609086"/>
            <a:ext cx="522504" cy="451760"/>
          </a:xfrm>
          <a:custGeom>
            <a:avLst/>
            <a:gdLst>
              <a:gd name="T0" fmla="*/ 283 w 1858"/>
              <a:gd name="T1" fmla="*/ 0 h 1605"/>
              <a:gd name="T2" fmla="*/ 753 w 1858"/>
              <a:gd name="T3" fmla="*/ 991 h 1605"/>
              <a:gd name="T4" fmla="*/ 1779 w 1858"/>
              <a:gd name="T5" fmla="*/ 805 h 1605"/>
              <a:gd name="T6" fmla="*/ 1857 w 1858"/>
              <a:gd name="T7" fmla="*/ 1258 h 1605"/>
              <a:gd name="T8" fmla="*/ 461 w 1858"/>
              <a:gd name="T9" fmla="*/ 1604 h 1605"/>
              <a:gd name="T10" fmla="*/ 0 w 1858"/>
              <a:gd name="T11" fmla="*/ 752 h 1605"/>
              <a:gd name="T12" fmla="*/ 283 w 1858"/>
              <a:gd name="T13" fmla="*/ 0 h 1605"/>
            </a:gdLst>
            <a:ahLst/>
            <a:cxnLst>
              <a:cxn ang="0">
                <a:pos x="T0" y="T1"/>
              </a:cxn>
              <a:cxn ang="0">
                <a:pos x="T2" y="T3"/>
              </a:cxn>
              <a:cxn ang="0">
                <a:pos x="T4" y="T5"/>
              </a:cxn>
              <a:cxn ang="0">
                <a:pos x="T6" y="T7"/>
              </a:cxn>
              <a:cxn ang="0">
                <a:pos x="T8" y="T9"/>
              </a:cxn>
              <a:cxn ang="0">
                <a:pos x="T10" y="T11"/>
              </a:cxn>
              <a:cxn ang="0">
                <a:pos x="T12" y="T13"/>
              </a:cxn>
            </a:cxnLst>
            <a:rect l="0" t="0" r="r" b="b"/>
            <a:pathLst>
              <a:path w="1858" h="1605">
                <a:moveTo>
                  <a:pt x="283" y="0"/>
                </a:moveTo>
                <a:lnTo>
                  <a:pt x="753" y="991"/>
                </a:lnTo>
                <a:lnTo>
                  <a:pt x="1779" y="805"/>
                </a:lnTo>
                <a:lnTo>
                  <a:pt x="1857" y="1258"/>
                </a:lnTo>
                <a:lnTo>
                  <a:pt x="461" y="1604"/>
                </a:lnTo>
                <a:lnTo>
                  <a:pt x="0" y="752"/>
                </a:lnTo>
                <a:lnTo>
                  <a:pt x="283" y="0"/>
                </a:lnTo>
              </a:path>
            </a:pathLst>
          </a:custGeom>
          <a:solidFill>
            <a:schemeClr val="bg1">
              <a:lumMod val="95000"/>
            </a:schemeClr>
          </a:solidFill>
          <a:ln>
            <a:noFill/>
          </a:ln>
          <a:effectLst/>
        </p:spPr>
        <p:txBody>
          <a:bodyPr wrap="none" anchor="ctr"/>
          <a:lstStyle/>
          <a:p>
            <a:endParaRPr lang="en-GB" sz="2450" dirty="0">
              <a:latin typeface="+mj-lt"/>
            </a:endParaRPr>
          </a:p>
        </p:txBody>
      </p:sp>
      <p:sp>
        <p:nvSpPr>
          <p:cNvPr id="29" name="Freeform 16">
            <a:extLst>
              <a:ext uri="{FF2B5EF4-FFF2-40B4-BE49-F238E27FC236}">
                <a16:creationId xmlns:a16="http://schemas.microsoft.com/office/drawing/2014/main" xmlns="" id="{DD78D3A7-2700-47F5-B316-017B7C9DBDCE}"/>
              </a:ext>
            </a:extLst>
          </p:cNvPr>
          <p:cNvSpPr>
            <a:spLocks noChangeArrowheads="1"/>
          </p:cNvSpPr>
          <p:nvPr/>
        </p:nvSpPr>
        <p:spPr bwMode="auto">
          <a:xfrm>
            <a:off x="3667541" y="2831243"/>
            <a:ext cx="490235" cy="544842"/>
          </a:xfrm>
          <a:custGeom>
            <a:avLst/>
            <a:gdLst>
              <a:gd name="T0" fmla="*/ 1740 w 1741"/>
              <a:gd name="T1" fmla="*/ 1467 h 1936"/>
              <a:gd name="T2" fmla="*/ 1166 w 1741"/>
              <a:gd name="T3" fmla="*/ 1906 h 1936"/>
              <a:gd name="T4" fmla="*/ 1166 w 1741"/>
              <a:gd name="T5" fmla="*/ 1906 h 1936"/>
              <a:gd name="T6" fmla="*/ 1049 w 1741"/>
              <a:gd name="T7" fmla="*/ 1890 h 1936"/>
              <a:gd name="T8" fmla="*/ 29 w 1741"/>
              <a:gd name="T9" fmla="*/ 557 h 1936"/>
              <a:gd name="T10" fmla="*/ 29 w 1741"/>
              <a:gd name="T11" fmla="*/ 557 h 1936"/>
              <a:gd name="T12" fmla="*/ 45 w 1741"/>
              <a:gd name="T13" fmla="*/ 439 h 1936"/>
              <a:gd name="T14" fmla="*/ 619 w 1741"/>
              <a:gd name="T15" fmla="*/ 0 h 1936"/>
              <a:gd name="T16" fmla="*/ 619 w 1741"/>
              <a:gd name="T17" fmla="*/ 0 h 1936"/>
              <a:gd name="T18" fmla="*/ 603 w 1741"/>
              <a:gd name="T19" fmla="*/ 119 h 1936"/>
              <a:gd name="T20" fmla="*/ 1621 w 1741"/>
              <a:gd name="T21" fmla="*/ 1452 h 1936"/>
              <a:gd name="T22" fmla="*/ 1621 w 1741"/>
              <a:gd name="T23" fmla="*/ 1452 h 1936"/>
              <a:gd name="T24" fmla="*/ 1740 w 1741"/>
              <a:gd name="T25" fmla="*/ 1467 h 1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741" h="1936">
                <a:moveTo>
                  <a:pt x="1740" y="1467"/>
                </a:moveTo>
                <a:lnTo>
                  <a:pt x="1166" y="1906"/>
                </a:lnTo>
                <a:lnTo>
                  <a:pt x="1166" y="1906"/>
                </a:lnTo>
                <a:cubicBezTo>
                  <a:pt x="1130" y="1935"/>
                  <a:pt x="1076" y="1928"/>
                  <a:pt x="1049" y="1890"/>
                </a:cubicBezTo>
                <a:lnTo>
                  <a:pt x="29" y="557"/>
                </a:lnTo>
                <a:lnTo>
                  <a:pt x="29" y="557"/>
                </a:lnTo>
                <a:cubicBezTo>
                  <a:pt x="0" y="520"/>
                  <a:pt x="8" y="468"/>
                  <a:pt x="45" y="439"/>
                </a:cubicBezTo>
                <a:lnTo>
                  <a:pt x="619" y="0"/>
                </a:lnTo>
                <a:lnTo>
                  <a:pt x="619" y="0"/>
                </a:lnTo>
                <a:cubicBezTo>
                  <a:pt x="582" y="29"/>
                  <a:pt x="574" y="82"/>
                  <a:pt x="603" y="119"/>
                </a:cubicBezTo>
                <a:lnTo>
                  <a:pt x="1621" y="1452"/>
                </a:lnTo>
                <a:lnTo>
                  <a:pt x="1621" y="1452"/>
                </a:lnTo>
                <a:cubicBezTo>
                  <a:pt x="1650" y="1489"/>
                  <a:pt x="1703" y="1496"/>
                  <a:pt x="1740" y="1467"/>
                </a:cubicBezTo>
              </a:path>
            </a:pathLst>
          </a:custGeom>
          <a:solidFill>
            <a:srgbClr val="2828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2450" dirty="0">
              <a:latin typeface="+mj-lt"/>
            </a:endParaRPr>
          </a:p>
        </p:txBody>
      </p:sp>
      <p:sp>
        <p:nvSpPr>
          <p:cNvPr id="30" name="Freeform 78">
            <a:extLst>
              <a:ext uri="{FF2B5EF4-FFF2-40B4-BE49-F238E27FC236}">
                <a16:creationId xmlns:a16="http://schemas.microsoft.com/office/drawing/2014/main" xmlns="" id="{0A2EBD7C-64B4-4CD4-ADF2-D2E1CDE69CEF}"/>
              </a:ext>
            </a:extLst>
          </p:cNvPr>
          <p:cNvSpPr>
            <a:spLocks noChangeArrowheads="1"/>
          </p:cNvSpPr>
          <p:nvPr/>
        </p:nvSpPr>
        <p:spPr bwMode="auto">
          <a:xfrm>
            <a:off x="3832099" y="2731374"/>
            <a:ext cx="457564" cy="517207"/>
          </a:xfrm>
          <a:custGeom>
            <a:avLst/>
            <a:gdLst>
              <a:gd name="connsiteX0" fmla="*/ 827635 w 1219852"/>
              <a:gd name="connsiteY0" fmla="*/ 347519 h 1378859"/>
              <a:gd name="connsiteX1" fmla="*/ 811843 w 1219852"/>
              <a:gd name="connsiteY1" fmla="*/ 351753 h 1378859"/>
              <a:gd name="connsiteX2" fmla="*/ 736429 w 1219852"/>
              <a:gd name="connsiteY2" fmla="*/ 409315 h 1378859"/>
              <a:gd name="connsiteX3" fmla="*/ 914342 w 1219852"/>
              <a:gd name="connsiteY3" fmla="*/ 642867 h 1378859"/>
              <a:gd name="connsiteX4" fmla="*/ 990065 w 1219852"/>
              <a:gd name="connsiteY4" fmla="*/ 585069 h 1378859"/>
              <a:gd name="connsiteX5" fmla="*/ 994577 w 1219852"/>
              <a:gd name="connsiteY5" fmla="*/ 554964 h 1378859"/>
              <a:gd name="connsiteX6" fmla="*/ 841171 w 1219852"/>
              <a:gd name="connsiteY6" fmla="*/ 356269 h 1378859"/>
              <a:gd name="connsiteX7" fmla="*/ 827635 w 1219852"/>
              <a:gd name="connsiteY7" fmla="*/ 347519 h 1378859"/>
              <a:gd name="connsiteX8" fmla="*/ 400856 w 1219852"/>
              <a:gd name="connsiteY8" fmla="*/ 628 h 1378859"/>
              <a:gd name="connsiteX9" fmla="*/ 443392 w 1219852"/>
              <a:gd name="connsiteY9" fmla="*/ 24637 h 1378859"/>
              <a:gd name="connsiteX10" fmla="*/ 693116 w 1219852"/>
              <a:gd name="connsiteY10" fmla="*/ 352458 h 1378859"/>
              <a:gd name="connsiteX11" fmla="*/ 768980 w 1219852"/>
              <a:gd name="connsiteY11" fmla="*/ 294553 h 1378859"/>
              <a:gd name="connsiteX12" fmla="*/ 899074 w 1219852"/>
              <a:gd name="connsiteY12" fmla="*/ 311863 h 1378859"/>
              <a:gd name="connsiteX13" fmla="*/ 1052480 w 1219852"/>
              <a:gd name="connsiteY13" fmla="*/ 511311 h 1378859"/>
              <a:gd name="connsiteX14" fmla="*/ 1034432 w 1219852"/>
              <a:gd name="connsiteY14" fmla="*/ 643022 h 1378859"/>
              <a:gd name="connsiteX15" fmla="*/ 958570 w 1219852"/>
              <a:gd name="connsiteY15" fmla="*/ 700926 h 1378859"/>
              <a:gd name="connsiteX16" fmla="*/ 1206410 w 1219852"/>
              <a:gd name="connsiteY16" fmla="*/ 1026273 h 1378859"/>
              <a:gd name="connsiteX17" fmla="*/ 1195167 w 1219852"/>
              <a:gd name="connsiteY17" fmla="*/ 1113307 h 1378859"/>
              <a:gd name="connsiteX18" fmla="*/ 865376 w 1219852"/>
              <a:gd name="connsiteY18" fmla="*/ 1365404 h 1378859"/>
              <a:gd name="connsiteX19" fmla="*/ 776182 w 1219852"/>
              <a:gd name="connsiteY19" fmla="*/ 1354149 h 1378859"/>
              <a:gd name="connsiteX20" fmla="*/ 13163 w 1219852"/>
              <a:gd name="connsiteY20" fmla="*/ 354015 h 1378859"/>
              <a:gd name="connsiteX21" fmla="*/ 25156 w 1219852"/>
              <a:gd name="connsiteY21" fmla="*/ 264730 h 1378859"/>
              <a:gd name="connsiteX22" fmla="*/ 354947 w 1219852"/>
              <a:gd name="connsiteY22" fmla="*/ 12633 h 1378859"/>
              <a:gd name="connsiteX23" fmla="*/ 400856 w 1219852"/>
              <a:gd name="connsiteY23" fmla="*/ 628 h 13788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219852" h="1378859">
                <a:moveTo>
                  <a:pt x="827635" y="347519"/>
                </a:moveTo>
                <a:cubicBezTo>
                  <a:pt x="822183" y="346673"/>
                  <a:pt x="816355" y="347990"/>
                  <a:pt x="811843" y="351753"/>
                </a:cubicBezTo>
                <a:lnTo>
                  <a:pt x="736429" y="409315"/>
                </a:lnTo>
                <a:lnTo>
                  <a:pt x="914342" y="642867"/>
                </a:lnTo>
                <a:lnTo>
                  <a:pt x="990065" y="585069"/>
                </a:lnTo>
                <a:cubicBezTo>
                  <a:pt x="999840" y="579048"/>
                  <a:pt x="1001344" y="564748"/>
                  <a:pt x="994577" y="554964"/>
                </a:cubicBezTo>
                <a:lnTo>
                  <a:pt x="841171" y="356269"/>
                </a:lnTo>
                <a:cubicBezTo>
                  <a:pt x="838163" y="351377"/>
                  <a:pt x="833087" y="348366"/>
                  <a:pt x="827635" y="347519"/>
                </a:cubicBezTo>
                <a:close/>
                <a:moveTo>
                  <a:pt x="400856" y="628"/>
                </a:moveTo>
                <a:cubicBezTo>
                  <a:pt x="416971" y="2879"/>
                  <a:pt x="432524" y="11132"/>
                  <a:pt x="443392" y="24637"/>
                </a:cubicBezTo>
                <a:lnTo>
                  <a:pt x="693116" y="352458"/>
                </a:lnTo>
                <a:lnTo>
                  <a:pt x="768980" y="294553"/>
                </a:lnTo>
                <a:cubicBezTo>
                  <a:pt x="809587" y="262942"/>
                  <a:pt x="867491" y="271221"/>
                  <a:pt x="899074" y="311863"/>
                </a:cubicBezTo>
                <a:lnTo>
                  <a:pt x="1052480" y="511311"/>
                </a:lnTo>
                <a:cubicBezTo>
                  <a:pt x="1082559" y="553458"/>
                  <a:pt x="1075039" y="610658"/>
                  <a:pt x="1034432" y="643022"/>
                </a:cubicBezTo>
                <a:lnTo>
                  <a:pt x="958570" y="700926"/>
                </a:lnTo>
                <a:lnTo>
                  <a:pt x="1206410" y="1026273"/>
                </a:lnTo>
                <a:cubicBezTo>
                  <a:pt x="1228147" y="1052533"/>
                  <a:pt x="1222900" y="1093049"/>
                  <a:pt x="1195167" y="1113307"/>
                </a:cubicBezTo>
                <a:lnTo>
                  <a:pt x="865376" y="1365404"/>
                </a:lnTo>
                <a:cubicBezTo>
                  <a:pt x="837643" y="1387162"/>
                  <a:pt x="797918" y="1381910"/>
                  <a:pt x="776182" y="1354149"/>
                </a:cubicBezTo>
                <a:lnTo>
                  <a:pt x="13163" y="354015"/>
                </a:lnTo>
                <a:cubicBezTo>
                  <a:pt x="-8573" y="326254"/>
                  <a:pt x="-2577" y="286489"/>
                  <a:pt x="25156" y="264730"/>
                </a:cubicBezTo>
                <a:lnTo>
                  <a:pt x="354947" y="12633"/>
                </a:lnTo>
                <a:cubicBezTo>
                  <a:pt x="368064" y="2129"/>
                  <a:pt x="384741" y="-1623"/>
                  <a:pt x="400856" y="628"/>
                </a:cubicBezTo>
                <a:close/>
              </a:path>
            </a:pathLst>
          </a:custGeom>
          <a:solidFill>
            <a:srgbClr val="3A3A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GB" sz="2450" dirty="0">
              <a:latin typeface="+mj-lt"/>
            </a:endParaRPr>
          </a:p>
        </p:txBody>
      </p:sp>
      <p:sp>
        <p:nvSpPr>
          <p:cNvPr id="31" name="Freeform 76">
            <a:extLst>
              <a:ext uri="{FF2B5EF4-FFF2-40B4-BE49-F238E27FC236}">
                <a16:creationId xmlns:a16="http://schemas.microsoft.com/office/drawing/2014/main" xmlns="" id="{CCCA3169-248C-4CA6-970A-517789137C69}"/>
              </a:ext>
            </a:extLst>
          </p:cNvPr>
          <p:cNvSpPr>
            <a:spLocks noChangeArrowheads="1"/>
          </p:cNvSpPr>
          <p:nvPr/>
        </p:nvSpPr>
        <p:spPr bwMode="auto">
          <a:xfrm>
            <a:off x="4121238" y="2662454"/>
            <a:ext cx="423480" cy="293156"/>
          </a:xfrm>
          <a:custGeom>
            <a:avLst/>
            <a:gdLst>
              <a:gd name="connsiteX0" fmla="*/ 869451 w 1128985"/>
              <a:gd name="connsiteY0" fmla="*/ 0 h 781547"/>
              <a:gd name="connsiteX1" fmla="*/ 1128985 w 1128985"/>
              <a:gd name="connsiteY1" fmla="*/ 139041 h 781547"/>
              <a:gd name="connsiteX2" fmla="*/ 373635 w 1128985"/>
              <a:gd name="connsiteY2" fmla="*/ 541882 h 781547"/>
              <a:gd name="connsiteX3" fmla="*/ 372915 w 1128985"/>
              <a:gd name="connsiteY3" fmla="*/ 540159 h 781547"/>
              <a:gd name="connsiteX4" fmla="*/ 370525 w 1128985"/>
              <a:gd name="connsiteY4" fmla="*/ 541496 h 781547"/>
              <a:gd name="connsiteX5" fmla="*/ 308363 w 1128985"/>
              <a:gd name="connsiteY5" fmla="*/ 760258 h 781547"/>
              <a:gd name="connsiteX6" fmla="*/ 268576 w 1128985"/>
              <a:gd name="connsiteY6" fmla="*/ 736766 h 781547"/>
              <a:gd name="connsiteX7" fmla="*/ 260481 w 1128985"/>
              <a:gd name="connsiteY7" fmla="*/ 726745 h 781547"/>
              <a:gd name="connsiteX8" fmla="*/ 253821 w 1128985"/>
              <a:gd name="connsiteY8" fmla="*/ 732495 h 781547"/>
              <a:gd name="connsiteX9" fmla="*/ 178622 w 1128985"/>
              <a:gd name="connsiteY9" fmla="*/ 774827 h 781547"/>
              <a:gd name="connsiteX10" fmla="*/ 101002 w 1128985"/>
              <a:gd name="connsiteY10" fmla="*/ 716467 h 781547"/>
              <a:gd name="connsiteX11" fmla="*/ 101849 w 1128985"/>
              <a:gd name="connsiteY11" fmla="*/ 714699 h 781547"/>
              <a:gd name="connsiteX12" fmla="*/ 73316 w 1128985"/>
              <a:gd name="connsiteY12" fmla="*/ 690524 h 781547"/>
              <a:gd name="connsiteX13" fmla="*/ 67006 w 1128985"/>
              <a:gd name="connsiteY13" fmla="*/ 653281 h 781547"/>
              <a:gd name="connsiteX14" fmla="*/ 68249 w 1128985"/>
              <a:gd name="connsiteY14" fmla="*/ 650682 h 781547"/>
              <a:gd name="connsiteX15" fmla="*/ 41233 w 1128985"/>
              <a:gd name="connsiteY15" fmla="*/ 628118 h 781547"/>
              <a:gd name="connsiteX16" fmla="*/ 34504 w 1128985"/>
              <a:gd name="connsiteY16" fmla="*/ 590723 h 781547"/>
              <a:gd name="connsiteX17" fmla="*/ 35223 w 1128985"/>
              <a:gd name="connsiteY17" fmla="*/ 589185 h 781547"/>
              <a:gd name="connsiteX18" fmla="*/ 7701 w 1128985"/>
              <a:gd name="connsiteY18" fmla="*/ 566199 h 781547"/>
              <a:gd name="connsiteX19" fmla="*/ 27763 w 1128985"/>
              <a:gd name="connsiteY19" fmla="*/ 495873 h 781547"/>
              <a:gd name="connsiteX20" fmla="*/ 101664 w 1128985"/>
              <a:gd name="connsiteY20" fmla="*/ 455419 h 781547"/>
              <a:gd name="connsiteX21" fmla="*/ 112337 w 1128985"/>
              <a:gd name="connsiteY21" fmla="*/ 451846 h 781547"/>
              <a:gd name="connsiteX22" fmla="*/ 110643 w 1128985"/>
              <a:gd name="connsiteY22" fmla="*/ 448278 h 781547"/>
              <a:gd name="connsiteX23" fmla="*/ 305011 w 1128985"/>
              <a:gd name="connsiteY23" fmla="*/ 340504 h 7815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Lst>
            <a:rect l="l" t="t" r="r" b="b"/>
            <a:pathLst>
              <a:path w="1128985" h="781547">
                <a:moveTo>
                  <a:pt x="869451" y="0"/>
                </a:moveTo>
                <a:lnTo>
                  <a:pt x="1128985" y="139041"/>
                </a:lnTo>
                <a:lnTo>
                  <a:pt x="373635" y="541882"/>
                </a:lnTo>
                <a:lnTo>
                  <a:pt x="372915" y="540159"/>
                </a:lnTo>
                <a:lnTo>
                  <a:pt x="370525" y="541496"/>
                </a:lnTo>
                <a:cubicBezTo>
                  <a:pt x="497845" y="675309"/>
                  <a:pt x="336074" y="744471"/>
                  <a:pt x="308363" y="760258"/>
                </a:cubicBezTo>
                <a:cubicBezTo>
                  <a:pt x="308363" y="760258"/>
                  <a:pt x="285520" y="750109"/>
                  <a:pt x="268576" y="736766"/>
                </a:cubicBezTo>
                <a:lnTo>
                  <a:pt x="260481" y="726745"/>
                </a:lnTo>
                <a:lnTo>
                  <a:pt x="253821" y="732495"/>
                </a:lnTo>
                <a:lnTo>
                  <a:pt x="178622" y="774827"/>
                </a:lnTo>
                <a:cubicBezTo>
                  <a:pt x="135194" y="798639"/>
                  <a:pt x="92613" y="754417"/>
                  <a:pt x="101002" y="716467"/>
                </a:cubicBezTo>
                <a:lnTo>
                  <a:pt x="101849" y="714699"/>
                </a:lnTo>
                <a:lnTo>
                  <a:pt x="73316" y="690524"/>
                </a:lnTo>
                <a:cubicBezTo>
                  <a:pt x="66831" y="679275"/>
                  <a:pt x="64148" y="665931"/>
                  <a:pt x="67006" y="653281"/>
                </a:cubicBezTo>
                <a:lnTo>
                  <a:pt x="68249" y="650682"/>
                </a:lnTo>
                <a:lnTo>
                  <a:pt x="41233" y="628118"/>
                </a:lnTo>
                <a:cubicBezTo>
                  <a:pt x="34586" y="616874"/>
                  <a:pt x="31734" y="603503"/>
                  <a:pt x="34504" y="590723"/>
                </a:cubicBezTo>
                <a:lnTo>
                  <a:pt x="35223" y="589185"/>
                </a:lnTo>
                <a:lnTo>
                  <a:pt x="7701" y="566199"/>
                </a:lnTo>
                <a:cubicBezTo>
                  <a:pt x="-5456" y="544006"/>
                  <a:pt x="-3590" y="513478"/>
                  <a:pt x="27763" y="495873"/>
                </a:cubicBezTo>
                <a:lnTo>
                  <a:pt x="101664" y="455419"/>
                </a:lnTo>
                <a:lnTo>
                  <a:pt x="112337" y="451846"/>
                </a:lnTo>
                <a:lnTo>
                  <a:pt x="110643" y="448278"/>
                </a:lnTo>
                <a:lnTo>
                  <a:pt x="305011" y="340504"/>
                </a:lnTo>
                <a:close/>
              </a:path>
            </a:pathLst>
          </a:custGeom>
          <a:solidFill>
            <a:srgbClr val="F49D5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GB" sz="2450" dirty="0">
              <a:latin typeface="+mj-lt"/>
            </a:endParaRPr>
          </a:p>
        </p:txBody>
      </p:sp>
      <p:sp>
        <p:nvSpPr>
          <p:cNvPr id="32" name="Freeform 21">
            <a:extLst>
              <a:ext uri="{FF2B5EF4-FFF2-40B4-BE49-F238E27FC236}">
                <a16:creationId xmlns:a16="http://schemas.microsoft.com/office/drawing/2014/main" xmlns="" id="{C3E3E238-64A9-4EA9-955B-AB5B4853A358}"/>
              </a:ext>
            </a:extLst>
          </p:cNvPr>
          <p:cNvSpPr>
            <a:spLocks noChangeArrowheads="1"/>
          </p:cNvSpPr>
          <p:nvPr/>
        </p:nvSpPr>
        <p:spPr bwMode="auto">
          <a:xfrm>
            <a:off x="4513971" y="2491183"/>
            <a:ext cx="601934" cy="783133"/>
          </a:xfrm>
          <a:custGeom>
            <a:avLst/>
            <a:gdLst>
              <a:gd name="T0" fmla="*/ 0 w 2138"/>
              <a:gd name="T1" fmla="*/ 2511 h 2783"/>
              <a:gd name="T2" fmla="*/ 0 w 2138"/>
              <a:gd name="T3" fmla="*/ 2511 h 2783"/>
              <a:gd name="T4" fmla="*/ 1037 w 2138"/>
              <a:gd name="T5" fmla="*/ 311 h 2783"/>
              <a:gd name="T6" fmla="*/ 1688 w 2138"/>
              <a:gd name="T7" fmla="*/ 0 h 2783"/>
              <a:gd name="T8" fmla="*/ 2137 w 2138"/>
              <a:gd name="T9" fmla="*/ 396 h 2783"/>
              <a:gd name="T10" fmla="*/ 2137 w 2138"/>
              <a:gd name="T11" fmla="*/ 396 h 2783"/>
              <a:gd name="T12" fmla="*/ 1916 w 2138"/>
              <a:gd name="T13" fmla="*/ 1261 h 2783"/>
              <a:gd name="T14" fmla="*/ 1181 w 2138"/>
              <a:gd name="T15" fmla="*/ 2782 h 2783"/>
              <a:gd name="T16" fmla="*/ 0 w 2138"/>
              <a:gd name="T17" fmla="*/ 2511 h 27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138" h="2783">
                <a:moveTo>
                  <a:pt x="0" y="2511"/>
                </a:moveTo>
                <a:lnTo>
                  <a:pt x="0" y="2511"/>
                </a:lnTo>
                <a:cubicBezTo>
                  <a:pt x="0" y="2511"/>
                  <a:pt x="778" y="571"/>
                  <a:pt x="1037" y="311"/>
                </a:cubicBezTo>
                <a:lnTo>
                  <a:pt x="1688" y="0"/>
                </a:lnTo>
                <a:lnTo>
                  <a:pt x="2137" y="396"/>
                </a:lnTo>
                <a:lnTo>
                  <a:pt x="2137" y="396"/>
                </a:lnTo>
                <a:cubicBezTo>
                  <a:pt x="2137" y="396"/>
                  <a:pt x="2011" y="1066"/>
                  <a:pt x="1916" y="1261"/>
                </a:cubicBezTo>
                <a:lnTo>
                  <a:pt x="1181" y="2782"/>
                </a:lnTo>
                <a:lnTo>
                  <a:pt x="0" y="2511"/>
                </a:lnTo>
              </a:path>
            </a:pathLst>
          </a:custGeom>
          <a:solidFill>
            <a:schemeClr val="bg1">
              <a:lumMod val="75000"/>
            </a:schemeClr>
          </a:solidFill>
          <a:ln>
            <a:noFill/>
          </a:ln>
          <a:effectLst/>
        </p:spPr>
        <p:txBody>
          <a:bodyPr wrap="none" anchor="ctr"/>
          <a:lstStyle/>
          <a:p>
            <a:endParaRPr lang="en-GB" sz="2450" dirty="0">
              <a:latin typeface="+mj-lt"/>
            </a:endParaRPr>
          </a:p>
        </p:txBody>
      </p:sp>
      <p:sp>
        <p:nvSpPr>
          <p:cNvPr id="33" name="Freeform 27">
            <a:extLst>
              <a:ext uri="{FF2B5EF4-FFF2-40B4-BE49-F238E27FC236}">
                <a16:creationId xmlns:a16="http://schemas.microsoft.com/office/drawing/2014/main" xmlns="" id="{CABCA2B8-BA3F-4C55-A5C5-54927E1CA8A1}"/>
              </a:ext>
            </a:extLst>
          </p:cNvPr>
          <p:cNvSpPr>
            <a:spLocks noChangeArrowheads="1"/>
          </p:cNvSpPr>
          <p:nvPr/>
        </p:nvSpPr>
        <p:spPr bwMode="auto">
          <a:xfrm>
            <a:off x="4971938" y="2050592"/>
            <a:ext cx="435627" cy="594487"/>
          </a:xfrm>
          <a:custGeom>
            <a:avLst/>
            <a:gdLst>
              <a:gd name="T0" fmla="*/ 6 w 1549"/>
              <a:gd name="T1" fmla="*/ 889 h 2112"/>
              <a:gd name="T2" fmla="*/ 6 w 1549"/>
              <a:gd name="T3" fmla="*/ 889 h 2112"/>
              <a:gd name="T4" fmla="*/ 137 w 1549"/>
              <a:gd name="T5" fmla="*/ 1347 h 2112"/>
              <a:gd name="T6" fmla="*/ 137 w 1549"/>
              <a:gd name="T7" fmla="*/ 1347 h 2112"/>
              <a:gd name="T8" fmla="*/ 64 w 1549"/>
              <a:gd name="T9" fmla="*/ 1562 h 2112"/>
              <a:gd name="T10" fmla="*/ 480 w 1549"/>
              <a:gd name="T11" fmla="*/ 2111 h 2112"/>
              <a:gd name="T12" fmla="*/ 618 w 1549"/>
              <a:gd name="T13" fmla="*/ 1707 h 2112"/>
              <a:gd name="T14" fmla="*/ 618 w 1549"/>
              <a:gd name="T15" fmla="*/ 1707 h 2112"/>
              <a:gd name="T16" fmla="*/ 799 w 1549"/>
              <a:gd name="T17" fmla="*/ 1819 h 2112"/>
              <a:gd name="T18" fmla="*/ 799 w 1549"/>
              <a:gd name="T19" fmla="*/ 1819 h 2112"/>
              <a:gd name="T20" fmla="*/ 996 w 1549"/>
              <a:gd name="T21" fmla="*/ 1811 h 2112"/>
              <a:gd name="T22" fmla="*/ 996 w 1549"/>
              <a:gd name="T23" fmla="*/ 1811 h 2112"/>
              <a:gd name="T24" fmla="*/ 1138 w 1549"/>
              <a:gd name="T25" fmla="*/ 1444 h 2112"/>
              <a:gd name="T26" fmla="*/ 1138 w 1549"/>
              <a:gd name="T27" fmla="*/ 1444 h 2112"/>
              <a:gd name="T28" fmla="*/ 1181 w 1549"/>
              <a:gd name="T29" fmla="*/ 1213 h 2112"/>
              <a:gd name="T30" fmla="*/ 1181 w 1549"/>
              <a:gd name="T31" fmla="*/ 1213 h 2112"/>
              <a:gd name="T32" fmla="*/ 6 w 1549"/>
              <a:gd name="T33" fmla="*/ 889 h 21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549" h="2112">
                <a:moveTo>
                  <a:pt x="6" y="889"/>
                </a:moveTo>
                <a:lnTo>
                  <a:pt x="6" y="889"/>
                </a:lnTo>
                <a:cubicBezTo>
                  <a:pt x="7" y="1108"/>
                  <a:pt x="138" y="1283"/>
                  <a:pt x="137" y="1347"/>
                </a:cubicBezTo>
                <a:lnTo>
                  <a:pt x="137" y="1347"/>
                </a:lnTo>
                <a:cubicBezTo>
                  <a:pt x="135" y="1386"/>
                  <a:pt x="64" y="1562"/>
                  <a:pt x="64" y="1562"/>
                </a:cubicBezTo>
                <a:lnTo>
                  <a:pt x="480" y="2111"/>
                </a:lnTo>
                <a:lnTo>
                  <a:pt x="618" y="1707"/>
                </a:lnTo>
                <a:lnTo>
                  <a:pt x="618" y="1707"/>
                </a:lnTo>
                <a:cubicBezTo>
                  <a:pt x="618" y="1707"/>
                  <a:pt x="715" y="1790"/>
                  <a:pt x="799" y="1819"/>
                </a:cubicBezTo>
                <a:lnTo>
                  <a:pt x="799" y="1819"/>
                </a:lnTo>
                <a:cubicBezTo>
                  <a:pt x="799" y="1819"/>
                  <a:pt x="944" y="1887"/>
                  <a:pt x="996" y="1811"/>
                </a:cubicBezTo>
                <a:lnTo>
                  <a:pt x="996" y="1811"/>
                </a:lnTo>
                <a:cubicBezTo>
                  <a:pt x="1064" y="1589"/>
                  <a:pt x="1084" y="1565"/>
                  <a:pt x="1138" y="1444"/>
                </a:cubicBezTo>
                <a:lnTo>
                  <a:pt x="1138" y="1444"/>
                </a:lnTo>
                <a:cubicBezTo>
                  <a:pt x="1259" y="1427"/>
                  <a:pt x="1293" y="1359"/>
                  <a:pt x="1181" y="1213"/>
                </a:cubicBezTo>
                <a:lnTo>
                  <a:pt x="1181" y="1213"/>
                </a:lnTo>
                <a:cubicBezTo>
                  <a:pt x="1548" y="238"/>
                  <a:pt x="0" y="0"/>
                  <a:pt x="6" y="889"/>
                </a:cubicBezTo>
              </a:path>
            </a:pathLst>
          </a:custGeom>
          <a:solidFill>
            <a:srgbClr val="F49D5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2450" dirty="0">
              <a:latin typeface="+mj-lt"/>
            </a:endParaRPr>
          </a:p>
        </p:txBody>
      </p:sp>
      <p:sp>
        <p:nvSpPr>
          <p:cNvPr id="34" name="Freeform 28">
            <a:extLst>
              <a:ext uri="{FF2B5EF4-FFF2-40B4-BE49-F238E27FC236}">
                <a16:creationId xmlns:a16="http://schemas.microsoft.com/office/drawing/2014/main" xmlns="" id="{5963071C-4C32-473D-B522-29455CF28114}"/>
              </a:ext>
            </a:extLst>
          </p:cNvPr>
          <p:cNvSpPr>
            <a:spLocks noChangeArrowheads="1"/>
          </p:cNvSpPr>
          <p:nvPr/>
        </p:nvSpPr>
        <p:spPr bwMode="auto">
          <a:xfrm>
            <a:off x="3866118" y="3352505"/>
            <a:ext cx="909727" cy="816644"/>
          </a:xfrm>
          <a:custGeom>
            <a:avLst/>
            <a:gdLst>
              <a:gd name="T0" fmla="*/ 2265 w 3234"/>
              <a:gd name="T1" fmla="*/ 0 h 2903"/>
              <a:gd name="T2" fmla="*/ 2265 w 3234"/>
              <a:gd name="T3" fmla="*/ 0 h 2903"/>
              <a:gd name="T4" fmla="*/ 2010 w 3234"/>
              <a:gd name="T5" fmla="*/ 1351 h 2903"/>
              <a:gd name="T6" fmla="*/ 0 w 3234"/>
              <a:gd name="T7" fmla="*/ 2433 h 2903"/>
              <a:gd name="T8" fmla="*/ 145 w 3234"/>
              <a:gd name="T9" fmla="*/ 2902 h 2903"/>
              <a:gd name="T10" fmla="*/ 145 w 3234"/>
              <a:gd name="T11" fmla="*/ 2902 h 2903"/>
              <a:gd name="T12" fmla="*/ 2933 w 3234"/>
              <a:gd name="T13" fmla="*/ 1681 h 2903"/>
              <a:gd name="T14" fmla="*/ 3233 w 3234"/>
              <a:gd name="T15" fmla="*/ 265 h 2903"/>
              <a:gd name="T16" fmla="*/ 2265 w 3234"/>
              <a:gd name="T17" fmla="*/ 0 h 29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3234" h="2903">
                <a:moveTo>
                  <a:pt x="2265" y="0"/>
                </a:moveTo>
                <a:lnTo>
                  <a:pt x="2265" y="0"/>
                </a:lnTo>
                <a:cubicBezTo>
                  <a:pt x="2288" y="50"/>
                  <a:pt x="2010" y="1351"/>
                  <a:pt x="2010" y="1351"/>
                </a:cubicBezTo>
                <a:lnTo>
                  <a:pt x="0" y="2433"/>
                </a:lnTo>
                <a:lnTo>
                  <a:pt x="145" y="2902"/>
                </a:lnTo>
                <a:lnTo>
                  <a:pt x="145" y="2902"/>
                </a:lnTo>
                <a:cubicBezTo>
                  <a:pt x="145" y="2902"/>
                  <a:pt x="2750" y="1882"/>
                  <a:pt x="2933" y="1681"/>
                </a:cubicBezTo>
                <a:lnTo>
                  <a:pt x="3233" y="265"/>
                </a:lnTo>
                <a:lnTo>
                  <a:pt x="2265" y="0"/>
                </a:lnTo>
              </a:path>
            </a:pathLst>
          </a:custGeom>
          <a:solidFill>
            <a:schemeClr val="bg1">
              <a:lumMod val="50000"/>
            </a:schemeClr>
          </a:solidFill>
          <a:ln>
            <a:noFill/>
          </a:ln>
          <a:effectLst/>
        </p:spPr>
        <p:txBody>
          <a:bodyPr wrap="none" anchor="ctr"/>
          <a:lstStyle/>
          <a:p>
            <a:endParaRPr lang="en-GB" sz="2450" dirty="0">
              <a:latin typeface="+mj-lt"/>
            </a:endParaRPr>
          </a:p>
        </p:txBody>
      </p:sp>
      <p:sp>
        <p:nvSpPr>
          <p:cNvPr id="35" name="Freeform 29">
            <a:extLst>
              <a:ext uri="{FF2B5EF4-FFF2-40B4-BE49-F238E27FC236}">
                <a16:creationId xmlns:a16="http://schemas.microsoft.com/office/drawing/2014/main" xmlns="" id="{9D92A27F-C22A-4FED-9141-4F169297B2A0}"/>
              </a:ext>
            </a:extLst>
          </p:cNvPr>
          <p:cNvSpPr>
            <a:spLocks noChangeArrowheads="1"/>
          </p:cNvSpPr>
          <p:nvPr/>
        </p:nvSpPr>
        <p:spPr bwMode="auto">
          <a:xfrm>
            <a:off x="4366281" y="2523450"/>
            <a:ext cx="723562" cy="278006"/>
          </a:xfrm>
          <a:custGeom>
            <a:avLst/>
            <a:gdLst>
              <a:gd name="T0" fmla="*/ 0 w 2569"/>
              <a:gd name="T1" fmla="*/ 609 h 986"/>
              <a:gd name="T2" fmla="*/ 613 w 2569"/>
              <a:gd name="T3" fmla="*/ 171 h 986"/>
              <a:gd name="T4" fmla="*/ 613 w 2569"/>
              <a:gd name="T5" fmla="*/ 171 h 986"/>
              <a:gd name="T6" fmla="*/ 1461 w 2569"/>
              <a:gd name="T7" fmla="*/ 80 h 986"/>
              <a:gd name="T8" fmla="*/ 1461 w 2569"/>
              <a:gd name="T9" fmla="*/ 80 h 986"/>
              <a:gd name="T10" fmla="*/ 2171 w 2569"/>
              <a:gd name="T11" fmla="*/ 690 h 986"/>
              <a:gd name="T12" fmla="*/ 748 w 2569"/>
              <a:gd name="T13" fmla="*/ 708 h 986"/>
              <a:gd name="T14" fmla="*/ 211 w 2569"/>
              <a:gd name="T15" fmla="*/ 985 h 986"/>
              <a:gd name="T16" fmla="*/ 0 w 2569"/>
              <a:gd name="T17" fmla="*/ 609 h 9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569" h="986">
                <a:moveTo>
                  <a:pt x="0" y="609"/>
                </a:moveTo>
                <a:lnTo>
                  <a:pt x="613" y="171"/>
                </a:lnTo>
                <a:lnTo>
                  <a:pt x="613" y="171"/>
                </a:lnTo>
                <a:cubicBezTo>
                  <a:pt x="613" y="171"/>
                  <a:pt x="1046" y="110"/>
                  <a:pt x="1461" y="80"/>
                </a:cubicBezTo>
                <a:lnTo>
                  <a:pt x="1461" y="80"/>
                </a:lnTo>
                <a:cubicBezTo>
                  <a:pt x="2568" y="0"/>
                  <a:pt x="2360" y="688"/>
                  <a:pt x="2171" y="690"/>
                </a:cubicBezTo>
                <a:lnTo>
                  <a:pt x="748" y="708"/>
                </a:lnTo>
                <a:lnTo>
                  <a:pt x="211" y="985"/>
                </a:lnTo>
                <a:lnTo>
                  <a:pt x="0" y="609"/>
                </a:lnTo>
              </a:path>
            </a:pathLst>
          </a:custGeom>
          <a:solidFill>
            <a:schemeClr val="bg1">
              <a:lumMod val="95000"/>
            </a:schemeClr>
          </a:solidFill>
          <a:ln>
            <a:noFill/>
          </a:ln>
          <a:effectLst/>
        </p:spPr>
        <p:txBody>
          <a:bodyPr wrap="none" anchor="ctr"/>
          <a:lstStyle/>
          <a:p>
            <a:endParaRPr lang="en-GB" sz="2450" dirty="0">
              <a:latin typeface="+mj-lt"/>
            </a:endParaRPr>
          </a:p>
        </p:txBody>
      </p:sp>
      <p:sp>
        <p:nvSpPr>
          <p:cNvPr id="36" name="Freeform 30">
            <a:extLst>
              <a:ext uri="{FF2B5EF4-FFF2-40B4-BE49-F238E27FC236}">
                <a16:creationId xmlns:a16="http://schemas.microsoft.com/office/drawing/2014/main" xmlns="" id="{1E6C21F9-CDDD-494F-A09E-4CD85AF5EF9E}"/>
              </a:ext>
            </a:extLst>
          </p:cNvPr>
          <p:cNvSpPr>
            <a:spLocks noChangeArrowheads="1"/>
          </p:cNvSpPr>
          <p:nvPr/>
        </p:nvSpPr>
        <p:spPr bwMode="auto">
          <a:xfrm>
            <a:off x="4932222" y="2101478"/>
            <a:ext cx="423216" cy="328891"/>
          </a:xfrm>
          <a:custGeom>
            <a:avLst/>
            <a:gdLst>
              <a:gd name="T0" fmla="*/ 1443 w 1503"/>
              <a:gd name="T1" fmla="*/ 766 h 1167"/>
              <a:gd name="T2" fmla="*/ 883 w 1503"/>
              <a:gd name="T3" fmla="*/ 649 h 1167"/>
              <a:gd name="T4" fmla="*/ 883 w 1503"/>
              <a:gd name="T5" fmla="*/ 649 h 1167"/>
              <a:gd name="T6" fmla="*/ 275 w 1503"/>
              <a:gd name="T7" fmla="*/ 1166 h 1167"/>
              <a:gd name="T8" fmla="*/ 275 w 1503"/>
              <a:gd name="T9" fmla="*/ 1166 h 1167"/>
              <a:gd name="T10" fmla="*/ 236 w 1503"/>
              <a:gd name="T11" fmla="*/ 380 h 1167"/>
              <a:gd name="T12" fmla="*/ 236 w 1503"/>
              <a:gd name="T13" fmla="*/ 380 h 1167"/>
              <a:gd name="T14" fmla="*/ 940 w 1503"/>
              <a:gd name="T15" fmla="*/ 101 h 1167"/>
              <a:gd name="T16" fmla="*/ 880 w 1503"/>
              <a:gd name="T17" fmla="*/ 171 h 1167"/>
              <a:gd name="T18" fmla="*/ 880 w 1503"/>
              <a:gd name="T19" fmla="*/ 171 h 1167"/>
              <a:gd name="T20" fmla="*/ 1176 w 1503"/>
              <a:gd name="T21" fmla="*/ 210 h 1167"/>
              <a:gd name="T22" fmla="*/ 1176 w 1503"/>
              <a:gd name="T23" fmla="*/ 210 h 1167"/>
              <a:gd name="T24" fmla="*/ 1443 w 1503"/>
              <a:gd name="T25" fmla="*/ 766 h 11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503" h="1167">
                <a:moveTo>
                  <a:pt x="1443" y="766"/>
                </a:moveTo>
                <a:lnTo>
                  <a:pt x="883" y="649"/>
                </a:lnTo>
                <a:lnTo>
                  <a:pt x="883" y="649"/>
                </a:lnTo>
                <a:cubicBezTo>
                  <a:pt x="883" y="649"/>
                  <a:pt x="678" y="971"/>
                  <a:pt x="275" y="1166"/>
                </a:cubicBezTo>
                <a:lnTo>
                  <a:pt x="275" y="1166"/>
                </a:lnTo>
                <a:cubicBezTo>
                  <a:pt x="275" y="1166"/>
                  <a:pt x="0" y="799"/>
                  <a:pt x="236" y="380"/>
                </a:cubicBezTo>
                <a:lnTo>
                  <a:pt x="236" y="380"/>
                </a:lnTo>
                <a:cubicBezTo>
                  <a:pt x="236" y="380"/>
                  <a:pt x="434" y="0"/>
                  <a:pt x="940" y="101"/>
                </a:cubicBezTo>
                <a:lnTo>
                  <a:pt x="880" y="171"/>
                </a:lnTo>
                <a:lnTo>
                  <a:pt x="880" y="171"/>
                </a:lnTo>
                <a:cubicBezTo>
                  <a:pt x="880" y="171"/>
                  <a:pt x="867" y="64"/>
                  <a:pt x="1176" y="210"/>
                </a:cubicBezTo>
                <a:lnTo>
                  <a:pt x="1176" y="210"/>
                </a:lnTo>
                <a:cubicBezTo>
                  <a:pt x="1176" y="210"/>
                  <a:pt x="1502" y="386"/>
                  <a:pt x="1443" y="766"/>
                </a:cubicBezTo>
              </a:path>
            </a:pathLst>
          </a:custGeom>
          <a:solidFill>
            <a:srgbClr val="3A3A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2450" dirty="0">
              <a:latin typeface="+mj-lt"/>
            </a:endParaRPr>
          </a:p>
        </p:txBody>
      </p:sp>
      <p:sp>
        <p:nvSpPr>
          <p:cNvPr id="37" name="Freeform 31">
            <a:extLst>
              <a:ext uri="{FF2B5EF4-FFF2-40B4-BE49-F238E27FC236}">
                <a16:creationId xmlns:a16="http://schemas.microsoft.com/office/drawing/2014/main" xmlns="" id="{AB961CA3-2F12-4690-90CA-663ABD7F7840}"/>
              </a:ext>
            </a:extLst>
          </p:cNvPr>
          <p:cNvSpPr>
            <a:spLocks noChangeArrowheads="1"/>
          </p:cNvSpPr>
          <p:nvPr/>
        </p:nvSpPr>
        <p:spPr bwMode="auto">
          <a:xfrm>
            <a:off x="5048886" y="2312464"/>
            <a:ext cx="76948" cy="95564"/>
          </a:xfrm>
          <a:custGeom>
            <a:avLst/>
            <a:gdLst>
              <a:gd name="T0" fmla="*/ 273 w 274"/>
              <a:gd name="T1" fmla="*/ 140 h 340"/>
              <a:gd name="T2" fmla="*/ 273 w 274"/>
              <a:gd name="T3" fmla="*/ 140 h 340"/>
              <a:gd name="T4" fmla="*/ 135 w 274"/>
              <a:gd name="T5" fmla="*/ 3 h 340"/>
              <a:gd name="T6" fmla="*/ 135 w 274"/>
              <a:gd name="T7" fmla="*/ 3 h 340"/>
              <a:gd name="T8" fmla="*/ 176 w 274"/>
              <a:gd name="T9" fmla="*/ 339 h 340"/>
              <a:gd name="T10" fmla="*/ 273 w 274"/>
              <a:gd name="T11" fmla="*/ 140 h 340"/>
            </a:gdLst>
            <a:ahLst/>
            <a:cxnLst>
              <a:cxn ang="0">
                <a:pos x="T0" y="T1"/>
              </a:cxn>
              <a:cxn ang="0">
                <a:pos x="T2" y="T3"/>
              </a:cxn>
              <a:cxn ang="0">
                <a:pos x="T4" y="T5"/>
              </a:cxn>
              <a:cxn ang="0">
                <a:pos x="T6" y="T7"/>
              </a:cxn>
              <a:cxn ang="0">
                <a:pos x="T8" y="T9"/>
              </a:cxn>
              <a:cxn ang="0">
                <a:pos x="T10" y="T11"/>
              </a:cxn>
            </a:cxnLst>
            <a:rect l="0" t="0" r="r" b="b"/>
            <a:pathLst>
              <a:path w="274" h="340">
                <a:moveTo>
                  <a:pt x="273" y="140"/>
                </a:moveTo>
                <a:lnTo>
                  <a:pt x="273" y="140"/>
                </a:lnTo>
                <a:cubicBezTo>
                  <a:pt x="273" y="140"/>
                  <a:pt x="239" y="6"/>
                  <a:pt x="135" y="3"/>
                </a:cubicBezTo>
                <a:lnTo>
                  <a:pt x="135" y="3"/>
                </a:lnTo>
                <a:cubicBezTo>
                  <a:pt x="0" y="0"/>
                  <a:pt x="105" y="335"/>
                  <a:pt x="176" y="339"/>
                </a:cubicBezTo>
                <a:lnTo>
                  <a:pt x="273" y="140"/>
                </a:lnTo>
              </a:path>
            </a:pathLst>
          </a:custGeom>
          <a:solidFill>
            <a:srgbClr val="F49D5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2450" dirty="0">
              <a:latin typeface="+mj-lt"/>
            </a:endParaRPr>
          </a:p>
        </p:txBody>
      </p:sp>
      <p:sp>
        <p:nvSpPr>
          <p:cNvPr id="38" name="Freeform 32">
            <a:extLst>
              <a:ext uri="{FF2B5EF4-FFF2-40B4-BE49-F238E27FC236}">
                <a16:creationId xmlns:a16="http://schemas.microsoft.com/office/drawing/2014/main" xmlns="" id="{A5DE87DA-34E3-4069-A4D0-D9C6BD15B167}"/>
              </a:ext>
            </a:extLst>
          </p:cNvPr>
          <p:cNvSpPr>
            <a:spLocks noChangeArrowheads="1"/>
          </p:cNvSpPr>
          <p:nvPr/>
        </p:nvSpPr>
        <p:spPr bwMode="auto">
          <a:xfrm>
            <a:off x="5050129" y="2570612"/>
            <a:ext cx="55849" cy="193612"/>
          </a:xfrm>
          <a:custGeom>
            <a:avLst/>
            <a:gdLst>
              <a:gd name="T0" fmla="*/ 0 w 199"/>
              <a:gd name="T1" fmla="*/ 0 h 689"/>
              <a:gd name="T2" fmla="*/ 102 w 199"/>
              <a:gd name="T3" fmla="*/ 688 h 689"/>
              <a:gd name="T4" fmla="*/ 198 w 199"/>
              <a:gd name="T5" fmla="*/ 263 h 689"/>
              <a:gd name="T6" fmla="*/ 0 w 199"/>
              <a:gd name="T7" fmla="*/ 0 h 689"/>
            </a:gdLst>
            <a:ahLst/>
            <a:cxnLst>
              <a:cxn ang="0">
                <a:pos x="T0" y="T1"/>
              </a:cxn>
              <a:cxn ang="0">
                <a:pos x="T2" y="T3"/>
              </a:cxn>
              <a:cxn ang="0">
                <a:pos x="T4" y="T5"/>
              </a:cxn>
              <a:cxn ang="0">
                <a:pos x="T6" y="T7"/>
              </a:cxn>
            </a:cxnLst>
            <a:rect l="0" t="0" r="r" b="b"/>
            <a:pathLst>
              <a:path w="199" h="689">
                <a:moveTo>
                  <a:pt x="0" y="0"/>
                </a:moveTo>
                <a:lnTo>
                  <a:pt x="102" y="688"/>
                </a:lnTo>
                <a:lnTo>
                  <a:pt x="198" y="263"/>
                </a:lnTo>
                <a:lnTo>
                  <a:pt x="0" y="0"/>
                </a:lnTo>
              </a:path>
            </a:pathLst>
          </a:custGeom>
          <a:solidFill>
            <a:schemeClr val="bg1">
              <a:lumMod val="95000"/>
            </a:schemeClr>
          </a:solidFill>
          <a:ln>
            <a:noFill/>
          </a:ln>
          <a:effectLst/>
        </p:spPr>
        <p:txBody>
          <a:bodyPr wrap="none" anchor="ctr"/>
          <a:lstStyle/>
          <a:p>
            <a:endParaRPr lang="en-GB" sz="2450" dirty="0">
              <a:latin typeface="+mj-lt"/>
            </a:endParaRPr>
          </a:p>
        </p:txBody>
      </p:sp>
      <p:sp>
        <p:nvSpPr>
          <p:cNvPr id="39" name="Freeform 33">
            <a:extLst>
              <a:ext uri="{FF2B5EF4-FFF2-40B4-BE49-F238E27FC236}">
                <a16:creationId xmlns:a16="http://schemas.microsoft.com/office/drawing/2014/main" xmlns="" id="{24E3F3B0-F530-4604-99B8-0D1D063F9BB5}"/>
              </a:ext>
            </a:extLst>
          </p:cNvPr>
          <p:cNvSpPr>
            <a:spLocks noChangeArrowheads="1"/>
          </p:cNvSpPr>
          <p:nvPr/>
        </p:nvSpPr>
        <p:spPr bwMode="auto">
          <a:xfrm>
            <a:off x="5232569" y="4031386"/>
            <a:ext cx="328892" cy="146450"/>
          </a:xfrm>
          <a:custGeom>
            <a:avLst/>
            <a:gdLst>
              <a:gd name="T0" fmla="*/ 5 w 1167"/>
              <a:gd name="T1" fmla="*/ 161 h 521"/>
              <a:gd name="T2" fmla="*/ 5 w 1167"/>
              <a:gd name="T3" fmla="*/ 161 h 521"/>
              <a:gd name="T4" fmla="*/ 149 w 1167"/>
              <a:gd name="T5" fmla="*/ 520 h 521"/>
              <a:gd name="T6" fmla="*/ 1148 w 1167"/>
              <a:gd name="T7" fmla="*/ 230 h 521"/>
              <a:gd name="T8" fmla="*/ 1148 w 1167"/>
              <a:gd name="T9" fmla="*/ 230 h 521"/>
              <a:gd name="T10" fmla="*/ 913 w 1167"/>
              <a:gd name="T11" fmla="*/ 54 h 521"/>
              <a:gd name="T12" fmla="*/ 460 w 1167"/>
              <a:gd name="T13" fmla="*/ 94 h 521"/>
              <a:gd name="T14" fmla="*/ 336 w 1167"/>
              <a:gd name="T15" fmla="*/ 42 h 521"/>
              <a:gd name="T16" fmla="*/ 5 w 1167"/>
              <a:gd name="T17" fmla="*/ 161 h 5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167" h="521">
                <a:moveTo>
                  <a:pt x="5" y="161"/>
                </a:moveTo>
                <a:lnTo>
                  <a:pt x="5" y="161"/>
                </a:lnTo>
                <a:cubicBezTo>
                  <a:pt x="5" y="161"/>
                  <a:pt x="0" y="369"/>
                  <a:pt x="149" y="520"/>
                </a:cubicBezTo>
                <a:lnTo>
                  <a:pt x="1148" y="230"/>
                </a:lnTo>
                <a:lnTo>
                  <a:pt x="1148" y="230"/>
                </a:lnTo>
                <a:cubicBezTo>
                  <a:pt x="1148" y="230"/>
                  <a:pt x="1166" y="0"/>
                  <a:pt x="913" y="54"/>
                </a:cubicBezTo>
                <a:lnTo>
                  <a:pt x="460" y="94"/>
                </a:lnTo>
                <a:lnTo>
                  <a:pt x="336" y="42"/>
                </a:lnTo>
                <a:lnTo>
                  <a:pt x="5" y="161"/>
                </a:lnTo>
              </a:path>
            </a:pathLst>
          </a:custGeom>
          <a:solidFill>
            <a:schemeClr val="tx2">
              <a:lumMod val="95000"/>
              <a:lumOff val="5000"/>
            </a:schemeClr>
          </a:solidFill>
          <a:ln>
            <a:noFill/>
          </a:ln>
          <a:effectLst/>
        </p:spPr>
        <p:txBody>
          <a:bodyPr wrap="none" anchor="ctr"/>
          <a:lstStyle/>
          <a:p>
            <a:endParaRPr lang="en-GB" sz="2450" dirty="0">
              <a:latin typeface="+mj-lt"/>
            </a:endParaRPr>
          </a:p>
        </p:txBody>
      </p:sp>
      <p:sp>
        <p:nvSpPr>
          <p:cNvPr id="40" name="Freeform 34">
            <a:extLst>
              <a:ext uri="{FF2B5EF4-FFF2-40B4-BE49-F238E27FC236}">
                <a16:creationId xmlns:a16="http://schemas.microsoft.com/office/drawing/2014/main" xmlns="" id="{A23E8C3C-3E9F-46C2-B996-3D4A357B57DC}"/>
              </a:ext>
            </a:extLst>
          </p:cNvPr>
          <p:cNvSpPr>
            <a:spLocks noChangeArrowheads="1"/>
          </p:cNvSpPr>
          <p:nvPr/>
        </p:nvSpPr>
        <p:spPr bwMode="auto">
          <a:xfrm>
            <a:off x="3765588" y="4057450"/>
            <a:ext cx="157620" cy="328891"/>
          </a:xfrm>
          <a:custGeom>
            <a:avLst/>
            <a:gdLst>
              <a:gd name="T0" fmla="*/ 380 w 559"/>
              <a:gd name="T1" fmla="*/ 0 h 1169"/>
              <a:gd name="T2" fmla="*/ 380 w 559"/>
              <a:gd name="T3" fmla="*/ 0 h 1169"/>
              <a:gd name="T4" fmla="*/ 0 w 559"/>
              <a:gd name="T5" fmla="*/ 172 h 1169"/>
              <a:gd name="T6" fmla="*/ 327 w 559"/>
              <a:gd name="T7" fmla="*/ 1159 h 1169"/>
              <a:gd name="T8" fmla="*/ 327 w 559"/>
              <a:gd name="T9" fmla="*/ 1159 h 1169"/>
              <a:gd name="T10" fmla="*/ 494 w 559"/>
              <a:gd name="T11" fmla="*/ 918 h 1169"/>
              <a:gd name="T12" fmla="*/ 438 w 559"/>
              <a:gd name="T13" fmla="*/ 467 h 1169"/>
              <a:gd name="T14" fmla="*/ 485 w 559"/>
              <a:gd name="T15" fmla="*/ 340 h 1169"/>
              <a:gd name="T16" fmla="*/ 380 w 559"/>
              <a:gd name="T17" fmla="*/ 0 h 11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559" h="1169">
                <a:moveTo>
                  <a:pt x="380" y="0"/>
                </a:moveTo>
                <a:lnTo>
                  <a:pt x="380" y="0"/>
                </a:lnTo>
                <a:cubicBezTo>
                  <a:pt x="380" y="0"/>
                  <a:pt x="146" y="17"/>
                  <a:pt x="0" y="172"/>
                </a:cubicBezTo>
                <a:lnTo>
                  <a:pt x="327" y="1159"/>
                </a:lnTo>
                <a:lnTo>
                  <a:pt x="327" y="1159"/>
                </a:lnTo>
                <a:cubicBezTo>
                  <a:pt x="327" y="1159"/>
                  <a:pt x="558" y="1168"/>
                  <a:pt x="494" y="918"/>
                </a:cubicBezTo>
                <a:lnTo>
                  <a:pt x="438" y="467"/>
                </a:lnTo>
                <a:lnTo>
                  <a:pt x="485" y="340"/>
                </a:lnTo>
                <a:lnTo>
                  <a:pt x="380" y="0"/>
                </a:lnTo>
              </a:path>
            </a:pathLst>
          </a:custGeom>
          <a:solidFill>
            <a:schemeClr val="tx2">
              <a:lumMod val="95000"/>
              <a:lumOff val="5000"/>
            </a:schemeClr>
          </a:solidFill>
          <a:ln>
            <a:noFill/>
          </a:ln>
          <a:effectLst/>
        </p:spPr>
        <p:txBody>
          <a:bodyPr wrap="none" anchor="ctr"/>
          <a:lstStyle/>
          <a:p>
            <a:endParaRPr lang="en-GB" sz="2450" dirty="0">
              <a:latin typeface="+mj-lt"/>
            </a:endParaRPr>
          </a:p>
        </p:txBody>
      </p:sp>
      <p:sp>
        <p:nvSpPr>
          <p:cNvPr id="41" name="Freeform 35">
            <a:extLst>
              <a:ext uri="{FF2B5EF4-FFF2-40B4-BE49-F238E27FC236}">
                <a16:creationId xmlns:a16="http://schemas.microsoft.com/office/drawing/2014/main" xmlns="" id="{60E0FF1D-C456-4E92-AB74-0806D40ACF45}"/>
              </a:ext>
            </a:extLst>
          </p:cNvPr>
          <p:cNvSpPr>
            <a:spLocks noChangeArrowheads="1"/>
          </p:cNvSpPr>
          <p:nvPr/>
        </p:nvSpPr>
        <p:spPr bwMode="auto">
          <a:xfrm>
            <a:off x="5078673" y="2609087"/>
            <a:ext cx="34751" cy="64537"/>
          </a:xfrm>
          <a:custGeom>
            <a:avLst/>
            <a:gdLst>
              <a:gd name="T0" fmla="*/ 0 w 122"/>
              <a:gd name="T1" fmla="*/ 0 h 230"/>
              <a:gd name="T2" fmla="*/ 121 w 122"/>
              <a:gd name="T3" fmla="*/ 67 h 230"/>
              <a:gd name="T4" fmla="*/ 86 w 122"/>
              <a:gd name="T5" fmla="*/ 229 h 230"/>
              <a:gd name="T6" fmla="*/ 0 w 122"/>
              <a:gd name="T7" fmla="*/ 0 h 230"/>
            </a:gdLst>
            <a:ahLst/>
            <a:cxnLst>
              <a:cxn ang="0">
                <a:pos x="T0" y="T1"/>
              </a:cxn>
              <a:cxn ang="0">
                <a:pos x="T2" y="T3"/>
              </a:cxn>
              <a:cxn ang="0">
                <a:pos x="T4" y="T5"/>
              </a:cxn>
              <a:cxn ang="0">
                <a:pos x="T6" y="T7"/>
              </a:cxn>
            </a:cxnLst>
            <a:rect l="0" t="0" r="r" b="b"/>
            <a:pathLst>
              <a:path w="122" h="230">
                <a:moveTo>
                  <a:pt x="0" y="0"/>
                </a:moveTo>
                <a:lnTo>
                  <a:pt x="121" y="67"/>
                </a:lnTo>
                <a:lnTo>
                  <a:pt x="86" y="229"/>
                </a:lnTo>
                <a:lnTo>
                  <a:pt x="0" y="0"/>
                </a:lnTo>
              </a:path>
            </a:pathLst>
          </a:custGeom>
          <a:solidFill>
            <a:schemeClr val="accent1"/>
          </a:solidFill>
          <a:ln>
            <a:noFill/>
          </a:ln>
          <a:effectLst/>
        </p:spPr>
        <p:txBody>
          <a:bodyPr wrap="none" anchor="ctr"/>
          <a:lstStyle/>
          <a:p>
            <a:endParaRPr lang="en-GB" sz="2450" dirty="0">
              <a:latin typeface="+mj-lt"/>
            </a:endParaRPr>
          </a:p>
        </p:txBody>
      </p:sp>
      <p:sp>
        <p:nvSpPr>
          <p:cNvPr id="42" name="Freeform 36">
            <a:extLst>
              <a:ext uri="{FF2B5EF4-FFF2-40B4-BE49-F238E27FC236}">
                <a16:creationId xmlns:a16="http://schemas.microsoft.com/office/drawing/2014/main" xmlns="" id="{7031CA6F-4238-407A-AABC-DF7A39E1344D}"/>
              </a:ext>
            </a:extLst>
          </p:cNvPr>
          <p:cNvSpPr>
            <a:spLocks noChangeArrowheads="1"/>
          </p:cNvSpPr>
          <p:nvPr/>
        </p:nvSpPr>
        <p:spPr bwMode="auto">
          <a:xfrm>
            <a:off x="5005447" y="2643838"/>
            <a:ext cx="96806" cy="335097"/>
          </a:xfrm>
          <a:custGeom>
            <a:avLst/>
            <a:gdLst>
              <a:gd name="T0" fmla="*/ 308 w 346"/>
              <a:gd name="T1" fmla="*/ 0 h 1190"/>
              <a:gd name="T2" fmla="*/ 0 w 346"/>
              <a:gd name="T3" fmla="*/ 935 h 1190"/>
              <a:gd name="T4" fmla="*/ 83 w 346"/>
              <a:gd name="T5" fmla="*/ 1189 h 1190"/>
              <a:gd name="T6" fmla="*/ 215 w 346"/>
              <a:gd name="T7" fmla="*/ 1076 h 1190"/>
              <a:gd name="T8" fmla="*/ 345 w 346"/>
              <a:gd name="T9" fmla="*/ 102 h 1190"/>
              <a:gd name="T10" fmla="*/ 308 w 346"/>
              <a:gd name="T11" fmla="*/ 0 h 1190"/>
            </a:gdLst>
            <a:ahLst/>
            <a:cxnLst>
              <a:cxn ang="0">
                <a:pos x="T0" y="T1"/>
              </a:cxn>
              <a:cxn ang="0">
                <a:pos x="T2" y="T3"/>
              </a:cxn>
              <a:cxn ang="0">
                <a:pos x="T4" y="T5"/>
              </a:cxn>
              <a:cxn ang="0">
                <a:pos x="T6" y="T7"/>
              </a:cxn>
              <a:cxn ang="0">
                <a:pos x="T8" y="T9"/>
              </a:cxn>
              <a:cxn ang="0">
                <a:pos x="T10" y="T11"/>
              </a:cxn>
            </a:cxnLst>
            <a:rect l="0" t="0" r="r" b="b"/>
            <a:pathLst>
              <a:path w="346" h="1190">
                <a:moveTo>
                  <a:pt x="308" y="0"/>
                </a:moveTo>
                <a:lnTo>
                  <a:pt x="0" y="935"/>
                </a:lnTo>
                <a:lnTo>
                  <a:pt x="83" y="1189"/>
                </a:lnTo>
                <a:lnTo>
                  <a:pt x="215" y="1076"/>
                </a:lnTo>
                <a:lnTo>
                  <a:pt x="345" y="102"/>
                </a:lnTo>
                <a:lnTo>
                  <a:pt x="308" y="0"/>
                </a:lnTo>
              </a:path>
            </a:pathLst>
          </a:custGeom>
          <a:solidFill>
            <a:schemeClr val="accent1"/>
          </a:solidFill>
          <a:ln>
            <a:noFill/>
          </a:ln>
          <a:effectLst/>
        </p:spPr>
        <p:txBody>
          <a:bodyPr wrap="none" anchor="ctr"/>
          <a:lstStyle/>
          <a:p>
            <a:endParaRPr lang="en-GB" sz="2450" dirty="0">
              <a:latin typeface="+mj-lt"/>
            </a:endParaRPr>
          </a:p>
        </p:txBody>
      </p:sp>
      <p:sp>
        <p:nvSpPr>
          <p:cNvPr id="43" name="Freeform 37">
            <a:extLst>
              <a:ext uri="{FF2B5EF4-FFF2-40B4-BE49-F238E27FC236}">
                <a16:creationId xmlns:a16="http://schemas.microsoft.com/office/drawing/2014/main" xmlns="" id="{E0A4E61F-6DB7-4A39-802B-6211DDF9A02C}"/>
              </a:ext>
            </a:extLst>
          </p:cNvPr>
          <p:cNvSpPr>
            <a:spLocks noChangeArrowheads="1"/>
          </p:cNvSpPr>
          <p:nvPr/>
        </p:nvSpPr>
        <p:spPr bwMode="auto">
          <a:xfrm>
            <a:off x="4480461" y="3197368"/>
            <a:ext cx="889870" cy="897315"/>
          </a:xfrm>
          <a:custGeom>
            <a:avLst/>
            <a:gdLst>
              <a:gd name="T0" fmla="*/ 118 w 3160"/>
              <a:gd name="T1" fmla="*/ 0 h 3189"/>
              <a:gd name="T2" fmla="*/ 118 w 3160"/>
              <a:gd name="T3" fmla="*/ 0 h 3189"/>
              <a:gd name="T4" fmla="*/ 209 w 3160"/>
              <a:gd name="T5" fmla="*/ 747 h 3189"/>
              <a:gd name="T6" fmla="*/ 209 w 3160"/>
              <a:gd name="T7" fmla="*/ 747 h 3189"/>
              <a:gd name="T8" fmla="*/ 2340 w 3160"/>
              <a:gd name="T9" fmla="*/ 853 h 3189"/>
              <a:gd name="T10" fmla="*/ 2340 w 3160"/>
              <a:gd name="T11" fmla="*/ 853 h 3189"/>
              <a:gd name="T12" fmla="*/ 2604 w 3160"/>
              <a:gd name="T13" fmla="*/ 3188 h 3189"/>
              <a:gd name="T14" fmla="*/ 3159 w 3160"/>
              <a:gd name="T15" fmla="*/ 3006 h 3189"/>
              <a:gd name="T16" fmla="*/ 3159 w 3160"/>
              <a:gd name="T17" fmla="*/ 3006 h 3189"/>
              <a:gd name="T18" fmla="*/ 2861 w 3160"/>
              <a:gd name="T19" fmla="*/ 101 h 3189"/>
              <a:gd name="T20" fmla="*/ 118 w 3160"/>
              <a:gd name="T21" fmla="*/ 0 h 31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160" h="3189">
                <a:moveTo>
                  <a:pt x="118" y="0"/>
                </a:moveTo>
                <a:lnTo>
                  <a:pt x="118" y="0"/>
                </a:lnTo>
                <a:cubicBezTo>
                  <a:pt x="0" y="240"/>
                  <a:pt x="13" y="553"/>
                  <a:pt x="209" y="747"/>
                </a:cubicBezTo>
                <a:lnTo>
                  <a:pt x="209" y="747"/>
                </a:lnTo>
                <a:cubicBezTo>
                  <a:pt x="496" y="1029"/>
                  <a:pt x="2340" y="853"/>
                  <a:pt x="2340" y="853"/>
                </a:cubicBezTo>
                <a:lnTo>
                  <a:pt x="2340" y="853"/>
                </a:lnTo>
                <a:cubicBezTo>
                  <a:pt x="2340" y="853"/>
                  <a:pt x="2455" y="2614"/>
                  <a:pt x="2604" y="3188"/>
                </a:cubicBezTo>
                <a:lnTo>
                  <a:pt x="3159" y="3006"/>
                </a:lnTo>
                <a:lnTo>
                  <a:pt x="3159" y="3006"/>
                </a:lnTo>
                <a:cubicBezTo>
                  <a:pt x="3159" y="3006"/>
                  <a:pt x="3068" y="234"/>
                  <a:pt x="2861" y="101"/>
                </a:cubicBezTo>
                <a:lnTo>
                  <a:pt x="118" y="0"/>
                </a:lnTo>
              </a:path>
            </a:pathLst>
          </a:custGeom>
          <a:solidFill>
            <a:schemeClr val="bg1">
              <a:lumMod val="65000"/>
            </a:schemeClr>
          </a:solidFill>
          <a:ln>
            <a:noFill/>
          </a:ln>
          <a:effectLst/>
        </p:spPr>
        <p:txBody>
          <a:bodyPr wrap="none" anchor="ctr"/>
          <a:lstStyle/>
          <a:p>
            <a:endParaRPr lang="en-GB" sz="2450" dirty="0">
              <a:latin typeface="+mj-lt"/>
            </a:endParaRPr>
          </a:p>
        </p:txBody>
      </p:sp>
      <p:grpSp>
        <p:nvGrpSpPr>
          <p:cNvPr id="44" name="Group 56">
            <a:extLst>
              <a:ext uri="{FF2B5EF4-FFF2-40B4-BE49-F238E27FC236}">
                <a16:creationId xmlns:a16="http://schemas.microsoft.com/office/drawing/2014/main" xmlns="" id="{FDD0CC84-0185-41BD-AF5D-85D1BF52840A}"/>
              </a:ext>
            </a:extLst>
          </p:cNvPr>
          <p:cNvGrpSpPr/>
          <p:nvPr/>
        </p:nvGrpSpPr>
        <p:grpSpPr>
          <a:xfrm>
            <a:off x="10104145" y="1981747"/>
            <a:ext cx="1212556" cy="1045006"/>
            <a:chOff x="17261039" y="3816403"/>
            <a:chExt cx="2814057" cy="2425214"/>
          </a:xfrm>
        </p:grpSpPr>
        <p:sp>
          <p:nvSpPr>
            <p:cNvPr id="45" name="Freeform 38">
              <a:extLst>
                <a:ext uri="{FF2B5EF4-FFF2-40B4-BE49-F238E27FC236}">
                  <a16:creationId xmlns:a16="http://schemas.microsoft.com/office/drawing/2014/main" xmlns="" id="{C6FD86D7-430A-4205-B95A-18F503C7476C}"/>
                </a:ext>
              </a:extLst>
            </p:cNvPr>
            <p:cNvSpPr>
              <a:spLocks noChangeArrowheads="1"/>
            </p:cNvSpPr>
            <p:nvPr/>
          </p:nvSpPr>
          <p:spPr bwMode="auto">
            <a:xfrm>
              <a:off x="18986342" y="3853845"/>
              <a:ext cx="1088754" cy="1244291"/>
            </a:xfrm>
            <a:custGeom>
              <a:avLst/>
              <a:gdLst>
                <a:gd name="T0" fmla="*/ 8 w 1666"/>
                <a:gd name="T1" fmla="*/ 1906 h 1907"/>
                <a:gd name="T2" fmla="*/ 8 w 1666"/>
                <a:gd name="T3" fmla="*/ 1906 h 1907"/>
                <a:gd name="T4" fmla="*/ 864 w 1666"/>
                <a:gd name="T5" fmla="*/ 1584 h 1907"/>
                <a:gd name="T6" fmla="*/ 864 w 1666"/>
                <a:gd name="T7" fmla="*/ 1584 h 1907"/>
                <a:gd name="T8" fmla="*/ 1665 w 1666"/>
                <a:gd name="T9" fmla="*/ 0 h 1907"/>
                <a:gd name="T10" fmla="*/ 568 w 1666"/>
                <a:gd name="T11" fmla="*/ 107 h 1907"/>
                <a:gd name="T12" fmla="*/ 568 w 1666"/>
                <a:gd name="T13" fmla="*/ 107 h 1907"/>
                <a:gd name="T14" fmla="*/ 679 w 1666"/>
                <a:gd name="T15" fmla="*/ 428 h 1907"/>
                <a:gd name="T16" fmla="*/ 679 w 1666"/>
                <a:gd name="T17" fmla="*/ 428 h 1907"/>
                <a:gd name="T18" fmla="*/ 796 w 1666"/>
                <a:gd name="T19" fmla="*/ 384 h 1907"/>
                <a:gd name="T20" fmla="*/ 796 w 1666"/>
                <a:gd name="T21" fmla="*/ 384 h 1907"/>
                <a:gd name="T22" fmla="*/ 762 w 1666"/>
                <a:gd name="T23" fmla="*/ 287 h 1907"/>
                <a:gd name="T24" fmla="*/ 762 w 1666"/>
                <a:gd name="T25" fmla="*/ 287 h 1907"/>
                <a:gd name="T26" fmla="*/ 722 w 1666"/>
                <a:gd name="T27" fmla="*/ 255 h 1907"/>
                <a:gd name="T28" fmla="*/ 1471 w 1666"/>
                <a:gd name="T29" fmla="*/ 181 h 1907"/>
                <a:gd name="T30" fmla="*/ 1471 w 1666"/>
                <a:gd name="T31" fmla="*/ 181 h 1907"/>
                <a:gd name="T32" fmla="*/ 1215 w 1666"/>
                <a:gd name="T33" fmla="*/ 895 h 1907"/>
                <a:gd name="T34" fmla="*/ 1215 w 1666"/>
                <a:gd name="T35" fmla="*/ 895 h 1907"/>
                <a:gd name="T36" fmla="*/ 0 w 1666"/>
                <a:gd name="T37" fmla="*/ 1744 h 1907"/>
                <a:gd name="T38" fmla="*/ 8 w 1666"/>
                <a:gd name="T39" fmla="*/ 1906 h 19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666" h="1907">
                  <a:moveTo>
                    <a:pt x="8" y="1906"/>
                  </a:moveTo>
                  <a:lnTo>
                    <a:pt x="8" y="1906"/>
                  </a:lnTo>
                  <a:cubicBezTo>
                    <a:pt x="330" y="1888"/>
                    <a:pt x="619" y="1779"/>
                    <a:pt x="864" y="1584"/>
                  </a:cubicBezTo>
                  <a:lnTo>
                    <a:pt x="864" y="1584"/>
                  </a:lnTo>
                  <a:cubicBezTo>
                    <a:pt x="1323" y="1220"/>
                    <a:pt x="1583" y="589"/>
                    <a:pt x="1665" y="0"/>
                  </a:cubicBezTo>
                  <a:lnTo>
                    <a:pt x="568" y="107"/>
                  </a:lnTo>
                  <a:lnTo>
                    <a:pt x="568" y="107"/>
                  </a:lnTo>
                  <a:cubicBezTo>
                    <a:pt x="517" y="260"/>
                    <a:pt x="565" y="362"/>
                    <a:pt x="679" y="428"/>
                  </a:cubicBezTo>
                  <a:lnTo>
                    <a:pt x="679" y="428"/>
                  </a:lnTo>
                  <a:cubicBezTo>
                    <a:pt x="723" y="453"/>
                    <a:pt x="780" y="432"/>
                    <a:pt x="796" y="384"/>
                  </a:cubicBezTo>
                  <a:lnTo>
                    <a:pt x="796" y="384"/>
                  </a:lnTo>
                  <a:cubicBezTo>
                    <a:pt x="809" y="348"/>
                    <a:pt x="794" y="308"/>
                    <a:pt x="762" y="287"/>
                  </a:cubicBezTo>
                  <a:lnTo>
                    <a:pt x="762" y="287"/>
                  </a:lnTo>
                  <a:cubicBezTo>
                    <a:pt x="742" y="277"/>
                    <a:pt x="730" y="265"/>
                    <a:pt x="722" y="255"/>
                  </a:cubicBezTo>
                  <a:lnTo>
                    <a:pt x="1471" y="181"/>
                  </a:lnTo>
                  <a:lnTo>
                    <a:pt x="1471" y="181"/>
                  </a:lnTo>
                  <a:cubicBezTo>
                    <a:pt x="1440" y="328"/>
                    <a:pt x="1365" y="611"/>
                    <a:pt x="1215" y="895"/>
                  </a:cubicBezTo>
                  <a:lnTo>
                    <a:pt x="1215" y="895"/>
                  </a:lnTo>
                  <a:cubicBezTo>
                    <a:pt x="931" y="1428"/>
                    <a:pt x="522" y="1714"/>
                    <a:pt x="0" y="1744"/>
                  </a:cubicBezTo>
                  <a:lnTo>
                    <a:pt x="8" y="1906"/>
                  </a:lnTo>
                </a:path>
              </a:pathLst>
            </a:custGeom>
            <a:solidFill>
              <a:srgbClr val="FFA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2450" dirty="0">
                <a:latin typeface="+mj-lt"/>
              </a:endParaRPr>
            </a:p>
          </p:txBody>
        </p:sp>
        <p:sp>
          <p:nvSpPr>
            <p:cNvPr id="46" name="Freeform 39">
              <a:extLst>
                <a:ext uri="{FF2B5EF4-FFF2-40B4-BE49-F238E27FC236}">
                  <a16:creationId xmlns:a16="http://schemas.microsoft.com/office/drawing/2014/main" xmlns="" id="{4C22F661-E79A-47EE-92F5-6BBB6086F8EE}"/>
                </a:ext>
              </a:extLst>
            </p:cNvPr>
            <p:cNvSpPr>
              <a:spLocks noChangeArrowheads="1"/>
            </p:cNvSpPr>
            <p:nvPr/>
          </p:nvSpPr>
          <p:spPr bwMode="auto">
            <a:xfrm>
              <a:off x="17261039" y="3816403"/>
              <a:ext cx="1057072" cy="1275973"/>
            </a:xfrm>
            <a:custGeom>
              <a:avLst/>
              <a:gdLst>
                <a:gd name="T0" fmla="*/ 1602 w 1618"/>
                <a:gd name="T1" fmla="*/ 1951 h 1952"/>
                <a:gd name="T2" fmla="*/ 1602 w 1618"/>
                <a:gd name="T3" fmla="*/ 1951 h 1952"/>
                <a:gd name="T4" fmla="*/ 758 w 1618"/>
                <a:gd name="T5" fmla="*/ 1605 h 1952"/>
                <a:gd name="T6" fmla="*/ 758 w 1618"/>
                <a:gd name="T7" fmla="*/ 1605 h 1952"/>
                <a:gd name="T8" fmla="*/ 0 w 1618"/>
                <a:gd name="T9" fmla="*/ 0 h 1952"/>
                <a:gd name="T10" fmla="*/ 1092 w 1618"/>
                <a:gd name="T11" fmla="*/ 138 h 1952"/>
                <a:gd name="T12" fmla="*/ 1092 w 1618"/>
                <a:gd name="T13" fmla="*/ 138 h 1952"/>
                <a:gd name="T14" fmla="*/ 974 w 1618"/>
                <a:gd name="T15" fmla="*/ 454 h 1952"/>
                <a:gd name="T16" fmla="*/ 974 w 1618"/>
                <a:gd name="T17" fmla="*/ 454 h 1952"/>
                <a:gd name="T18" fmla="*/ 857 w 1618"/>
                <a:gd name="T19" fmla="*/ 407 h 1952"/>
                <a:gd name="T20" fmla="*/ 857 w 1618"/>
                <a:gd name="T21" fmla="*/ 407 h 1952"/>
                <a:gd name="T22" fmla="*/ 894 w 1618"/>
                <a:gd name="T23" fmla="*/ 312 h 1952"/>
                <a:gd name="T24" fmla="*/ 894 w 1618"/>
                <a:gd name="T25" fmla="*/ 312 h 1952"/>
                <a:gd name="T26" fmla="*/ 936 w 1618"/>
                <a:gd name="T27" fmla="*/ 280 h 1952"/>
                <a:gd name="T28" fmla="*/ 189 w 1618"/>
                <a:gd name="T29" fmla="*/ 186 h 1952"/>
                <a:gd name="T30" fmla="*/ 189 w 1618"/>
                <a:gd name="T31" fmla="*/ 186 h 1952"/>
                <a:gd name="T32" fmla="*/ 424 w 1618"/>
                <a:gd name="T33" fmla="*/ 905 h 1952"/>
                <a:gd name="T34" fmla="*/ 424 w 1618"/>
                <a:gd name="T35" fmla="*/ 905 h 1952"/>
                <a:gd name="T36" fmla="*/ 1617 w 1618"/>
                <a:gd name="T37" fmla="*/ 1789 h 1952"/>
                <a:gd name="T38" fmla="*/ 1602 w 1618"/>
                <a:gd name="T39" fmla="*/ 1951 h 19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1618" h="1952">
                  <a:moveTo>
                    <a:pt x="1602" y="1951"/>
                  </a:moveTo>
                  <a:lnTo>
                    <a:pt x="1602" y="1951"/>
                  </a:lnTo>
                  <a:cubicBezTo>
                    <a:pt x="1282" y="1924"/>
                    <a:pt x="997" y="1807"/>
                    <a:pt x="758" y="1605"/>
                  </a:cubicBezTo>
                  <a:lnTo>
                    <a:pt x="758" y="1605"/>
                  </a:lnTo>
                  <a:cubicBezTo>
                    <a:pt x="308" y="1227"/>
                    <a:pt x="65" y="591"/>
                    <a:pt x="0" y="0"/>
                  </a:cubicBezTo>
                  <a:lnTo>
                    <a:pt x="1092" y="138"/>
                  </a:lnTo>
                  <a:lnTo>
                    <a:pt x="1092" y="138"/>
                  </a:lnTo>
                  <a:cubicBezTo>
                    <a:pt x="1141" y="292"/>
                    <a:pt x="1088" y="393"/>
                    <a:pt x="974" y="454"/>
                  </a:cubicBezTo>
                  <a:lnTo>
                    <a:pt x="974" y="454"/>
                  </a:lnTo>
                  <a:cubicBezTo>
                    <a:pt x="929" y="478"/>
                    <a:pt x="873" y="455"/>
                    <a:pt x="857" y="407"/>
                  </a:cubicBezTo>
                  <a:lnTo>
                    <a:pt x="857" y="407"/>
                  </a:lnTo>
                  <a:cubicBezTo>
                    <a:pt x="846" y="370"/>
                    <a:pt x="862" y="330"/>
                    <a:pt x="894" y="312"/>
                  </a:cubicBezTo>
                  <a:lnTo>
                    <a:pt x="894" y="312"/>
                  </a:lnTo>
                  <a:cubicBezTo>
                    <a:pt x="914" y="302"/>
                    <a:pt x="927" y="290"/>
                    <a:pt x="936" y="280"/>
                  </a:cubicBezTo>
                  <a:lnTo>
                    <a:pt x="189" y="186"/>
                  </a:lnTo>
                  <a:lnTo>
                    <a:pt x="189" y="186"/>
                  </a:lnTo>
                  <a:cubicBezTo>
                    <a:pt x="215" y="333"/>
                    <a:pt x="282" y="618"/>
                    <a:pt x="424" y="905"/>
                  </a:cubicBezTo>
                  <a:lnTo>
                    <a:pt x="424" y="905"/>
                  </a:lnTo>
                  <a:cubicBezTo>
                    <a:pt x="694" y="1447"/>
                    <a:pt x="1095" y="1744"/>
                    <a:pt x="1617" y="1789"/>
                  </a:cubicBezTo>
                  <a:lnTo>
                    <a:pt x="1602" y="1951"/>
                  </a:lnTo>
                </a:path>
              </a:pathLst>
            </a:custGeom>
            <a:solidFill>
              <a:srgbClr val="FFA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2450" dirty="0">
                <a:latin typeface="+mj-lt"/>
              </a:endParaRPr>
            </a:p>
          </p:txBody>
        </p:sp>
        <p:sp>
          <p:nvSpPr>
            <p:cNvPr id="47" name="Freeform 40">
              <a:extLst>
                <a:ext uri="{FF2B5EF4-FFF2-40B4-BE49-F238E27FC236}">
                  <a16:creationId xmlns:a16="http://schemas.microsoft.com/office/drawing/2014/main" xmlns="" id="{37848C73-B2AA-48F6-BB74-01F07CD2FBE2}"/>
                </a:ext>
              </a:extLst>
            </p:cNvPr>
            <p:cNvSpPr>
              <a:spLocks noChangeArrowheads="1"/>
            </p:cNvSpPr>
            <p:nvPr/>
          </p:nvSpPr>
          <p:spPr bwMode="auto">
            <a:xfrm>
              <a:off x="18418920" y="5201827"/>
              <a:ext cx="429166" cy="1036909"/>
            </a:xfrm>
            <a:custGeom>
              <a:avLst/>
              <a:gdLst>
                <a:gd name="T0" fmla="*/ 0 w 659"/>
                <a:gd name="T1" fmla="*/ 1577 h 1588"/>
                <a:gd name="T2" fmla="*/ 658 w 659"/>
                <a:gd name="T3" fmla="*/ 1587 h 1588"/>
                <a:gd name="T4" fmla="*/ 544 w 659"/>
                <a:gd name="T5" fmla="*/ 4 h 1588"/>
                <a:gd name="T6" fmla="*/ 156 w 659"/>
                <a:gd name="T7" fmla="*/ 0 h 1588"/>
                <a:gd name="T8" fmla="*/ 1 w 659"/>
                <a:gd name="T9" fmla="*/ 1575 h 1588"/>
                <a:gd name="T10" fmla="*/ 0 w 659"/>
                <a:gd name="T11" fmla="*/ 1577 h 1588"/>
              </a:gdLst>
              <a:ahLst/>
              <a:cxnLst>
                <a:cxn ang="0">
                  <a:pos x="T0" y="T1"/>
                </a:cxn>
                <a:cxn ang="0">
                  <a:pos x="T2" y="T3"/>
                </a:cxn>
                <a:cxn ang="0">
                  <a:pos x="T4" y="T5"/>
                </a:cxn>
                <a:cxn ang="0">
                  <a:pos x="T6" y="T7"/>
                </a:cxn>
                <a:cxn ang="0">
                  <a:pos x="T8" y="T9"/>
                </a:cxn>
                <a:cxn ang="0">
                  <a:pos x="T10" y="T11"/>
                </a:cxn>
              </a:cxnLst>
              <a:rect l="0" t="0" r="r" b="b"/>
              <a:pathLst>
                <a:path w="659" h="1588">
                  <a:moveTo>
                    <a:pt x="0" y="1577"/>
                  </a:moveTo>
                  <a:lnTo>
                    <a:pt x="658" y="1587"/>
                  </a:lnTo>
                  <a:lnTo>
                    <a:pt x="544" y="4"/>
                  </a:lnTo>
                  <a:lnTo>
                    <a:pt x="156" y="0"/>
                  </a:lnTo>
                  <a:lnTo>
                    <a:pt x="1" y="1575"/>
                  </a:lnTo>
                  <a:lnTo>
                    <a:pt x="0" y="1577"/>
                  </a:lnTo>
                </a:path>
              </a:pathLst>
            </a:custGeom>
            <a:solidFill>
              <a:srgbClr val="FCC20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2450" dirty="0">
                <a:latin typeface="+mj-lt"/>
              </a:endParaRPr>
            </a:p>
          </p:txBody>
        </p:sp>
        <p:sp>
          <p:nvSpPr>
            <p:cNvPr id="48" name="Freeform 41">
              <a:extLst>
                <a:ext uri="{FF2B5EF4-FFF2-40B4-BE49-F238E27FC236}">
                  <a16:creationId xmlns:a16="http://schemas.microsoft.com/office/drawing/2014/main" xmlns="" id="{9CE261DA-CE59-4FB5-935F-B3974EB66649}"/>
                </a:ext>
              </a:extLst>
            </p:cNvPr>
            <p:cNvSpPr>
              <a:spLocks noChangeArrowheads="1"/>
            </p:cNvSpPr>
            <p:nvPr/>
          </p:nvSpPr>
          <p:spPr bwMode="auto">
            <a:xfrm>
              <a:off x="18418920" y="5201828"/>
              <a:ext cx="230424" cy="1031148"/>
            </a:xfrm>
            <a:custGeom>
              <a:avLst/>
              <a:gdLst>
                <a:gd name="T0" fmla="*/ 0 w 354"/>
                <a:gd name="T1" fmla="*/ 1575 h 1580"/>
                <a:gd name="T2" fmla="*/ 332 w 354"/>
                <a:gd name="T3" fmla="*/ 1579 h 1580"/>
                <a:gd name="T4" fmla="*/ 353 w 354"/>
                <a:gd name="T5" fmla="*/ 1 h 1580"/>
                <a:gd name="T6" fmla="*/ 156 w 354"/>
                <a:gd name="T7" fmla="*/ 0 h 1580"/>
                <a:gd name="T8" fmla="*/ 0 w 354"/>
                <a:gd name="T9" fmla="*/ 1575 h 1580"/>
              </a:gdLst>
              <a:ahLst/>
              <a:cxnLst>
                <a:cxn ang="0">
                  <a:pos x="T0" y="T1"/>
                </a:cxn>
                <a:cxn ang="0">
                  <a:pos x="T2" y="T3"/>
                </a:cxn>
                <a:cxn ang="0">
                  <a:pos x="T4" y="T5"/>
                </a:cxn>
                <a:cxn ang="0">
                  <a:pos x="T6" y="T7"/>
                </a:cxn>
                <a:cxn ang="0">
                  <a:pos x="T8" y="T9"/>
                </a:cxn>
              </a:cxnLst>
              <a:rect l="0" t="0" r="r" b="b"/>
              <a:pathLst>
                <a:path w="354" h="1580">
                  <a:moveTo>
                    <a:pt x="0" y="1575"/>
                  </a:moveTo>
                  <a:lnTo>
                    <a:pt x="332" y="1579"/>
                  </a:lnTo>
                  <a:lnTo>
                    <a:pt x="353" y="1"/>
                  </a:lnTo>
                  <a:lnTo>
                    <a:pt x="156" y="0"/>
                  </a:lnTo>
                  <a:lnTo>
                    <a:pt x="0" y="1575"/>
                  </a:lnTo>
                </a:path>
              </a:pathLst>
            </a:custGeom>
            <a:solidFill>
              <a:srgbClr val="FF97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2450" dirty="0">
                <a:latin typeface="+mj-lt"/>
              </a:endParaRPr>
            </a:p>
          </p:txBody>
        </p:sp>
        <p:sp>
          <p:nvSpPr>
            <p:cNvPr id="49" name="Freeform 42">
              <a:extLst>
                <a:ext uri="{FF2B5EF4-FFF2-40B4-BE49-F238E27FC236}">
                  <a16:creationId xmlns:a16="http://schemas.microsoft.com/office/drawing/2014/main" xmlns="" id="{5B62F369-2164-4179-AD4E-9A78C2E8D4D0}"/>
                </a:ext>
              </a:extLst>
            </p:cNvPr>
            <p:cNvSpPr>
              <a:spLocks noChangeArrowheads="1"/>
            </p:cNvSpPr>
            <p:nvPr/>
          </p:nvSpPr>
          <p:spPr bwMode="auto">
            <a:xfrm>
              <a:off x="18280667" y="6103362"/>
              <a:ext cx="708554" cy="138255"/>
            </a:xfrm>
            <a:custGeom>
              <a:avLst/>
              <a:gdLst>
                <a:gd name="T0" fmla="*/ 97 w 1085"/>
                <a:gd name="T1" fmla="*/ 197 h 210"/>
                <a:gd name="T2" fmla="*/ 986 w 1085"/>
                <a:gd name="T3" fmla="*/ 208 h 210"/>
                <a:gd name="T4" fmla="*/ 986 w 1085"/>
                <a:gd name="T5" fmla="*/ 208 h 210"/>
                <a:gd name="T6" fmla="*/ 1084 w 1085"/>
                <a:gd name="T7" fmla="*/ 112 h 210"/>
                <a:gd name="T8" fmla="*/ 1084 w 1085"/>
                <a:gd name="T9" fmla="*/ 14 h 210"/>
                <a:gd name="T10" fmla="*/ 3 w 1085"/>
                <a:gd name="T11" fmla="*/ 0 h 210"/>
                <a:gd name="T12" fmla="*/ 1 w 1085"/>
                <a:gd name="T13" fmla="*/ 98 h 210"/>
                <a:gd name="T14" fmla="*/ 1 w 1085"/>
                <a:gd name="T15" fmla="*/ 98 h 210"/>
                <a:gd name="T16" fmla="*/ 97 w 1085"/>
                <a:gd name="T17" fmla="*/ 197 h 2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085" h="210">
                  <a:moveTo>
                    <a:pt x="97" y="197"/>
                  </a:moveTo>
                  <a:lnTo>
                    <a:pt x="986" y="208"/>
                  </a:lnTo>
                  <a:lnTo>
                    <a:pt x="986" y="208"/>
                  </a:lnTo>
                  <a:cubicBezTo>
                    <a:pt x="1040" y="209"/>
                    <a:pt x="1082" y="167"/>
                    <a:pt x="1084" y="112"/>
                  </a:cubicBezTo>
                  <a:lnTo>
                    <a:pt x="1084" y="14"/>
                  </a:lnTo>
                  <a:lnTo>
                    <a:pt x="3" y="0"/>
                  </a:lnTo>
                  <a:lnTo>
                    <a:pt x="1" y="98"/>
                  </a:lnTo>
                  <a:lnTo>
                    <a:pt x="1" y="98"/>
                  </a:lnTo>
                  <a:cubicBezTo>
                    <a:pt x="0" y="151"/>
                    <a:pt x="43" y="195"/>
                    <a:pt x="97" y="197"/>
                  </a:cubicBezTo>
                </a:path>
              </a:pathLst>
            </a:custGeom>
            <a:solidFill>
              <a:srgbClr val="F9A30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2450" dirty="0">
                <a:latin typeface="+mj-lt"/>
              </a:endParaRPr>
            </a:p>
          </p:txBody>
        </p:sp>
        <p:sp>
          <p:nvSpPr>
            <p:cNvPr id="50" name="Freeform 43">
              <a:extLst>
                <a:ext uri="{FF2B5EF4-FFF2-40B4-BE49-F238E27FC236}">
                  <a16:creationId xmlns:a16="http://schemas.microsoft.com/office/drawing/2014/main" xmlns="" id="{75CB8879-F90B-47B3-A06E-58D87C750F8A}"/>
                </a:ext>
              </a:extLst>
            </p:cNvPr>
            <p:cNvSpPr>
              <a:spLocks noChangeArrowheads="1"/>
            </p:cNvSpPr>
            <p:nvPr/>
          </p:nvSpPr>
          <p:spPr bwMode="auto">
            <a:xfrm>
              <a:off x="18280665" y="5979510"/>
              <a:ext cx="705675" cy="132494"/>
            </a:xfrm>
            <a:custGeom>
              <a:avLst/>
              <a:gdLst>
                <a:gd name="T0" fmla="*/ 0 w 1082"/>
                <a:gd name="T1" fmla="*/ 189 h 204"/>
                <a:gd name="T2" fmla="*/ 1081 w 1082"/>
                <a:gd name="T3" fmla="*/ 203 h 204"/>
                <a:gd name="T4" fmla="*/ 829 w 1082"/>
                <a:gd name="T5" fmla="*/ 8 h 204"/>
                <a:gd name="T6" fmla="*/ 238 w 1082"/>
                <a:gd name="T7" fmla="*/ 0 h 204"/>
                <a:gd name="T8" fmla="*/ 0 w 1082"/>
                <a:gd name="T9" fmla="*/ 189 h 204"/>
              </a:gdLst>
              <a:ahLst/>
              <a:cxnLst>
                <a:cxn ang="0">
                  <a:pos x="T0" y="T1"/>
                </a:cxn>
                <a:cxn ang="0">
                  <a:pos x="T2" y="T3"/>
                </a:cxn>
                <a:cxn ang="0">
                  <a:pos x="T4" y="T5"/>
                </a:cxn>
                <a:cxn ang="0">
                  <a:pos x="T6" y="T7"/>
                </a:cxn>
                <a:cxn ang="0">
                  <a:pos x="T8" y="T9"/>
                </a:cxn>
              </a:cxnLst>
              <a:rect l="0" t="0" r="r" b="b"/>
              <a:pathLst>
                <a:path w="1082" h="204">
                  <a:moveTo>
                    <a:pt x="0" y="189"/>
                  </a:moveTo>
                  <a:lnTo>
                    <a:pt x="1081" y="203"/>
                  </a:lnTo>
                  <a:lnTo>
                    <a:pt x="829" y="8"/>
                  </a:lnTo>
                  <a:lnTo>
                    <a:pt x="238" y="0"/>
                  </a:lnTo>
                  <a:lnTo>
                    <a:pt x="0" y="189"/>
                  </a:lnTo>
                </a:path>
              </a:pathLst>
            </a:custGeom>
            <a:solidFill>
              <a:srgbClr val="F5E21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2450" dirty="0">
                <a:latin typeface="+mj-lt"/>
              </a:endParaRPr>
            </a:p>
          </p:txBody>
        </p:sp>
        <p:sp>
          <p:nvSpPr>
            <p:cNvPr id="51" name="Freeform 44">
              <a:extLst>
                <a:ext uri="{FF2B5EF4-FFF2-40B4-BE49-F238E27FC236}">
                  <a16:creationId xmlns:a16="http://schemas.microsoft.com/office/drawing/2014/main" xmlns="" id="{842ED4F6-9AAF-4CAA-997B-961D8CEFAE67}"/>
                </a:ext>
              </a:extLst>
            </p:cNvPr>
            <p:cNvSpPr>
              <a:spLocks noChangeArrowheads="1"/>
            </p:cNvSpPr>
            <p:nvPr/>
          </p:nvSpPr>
          <p:spPr bwMode="auto">
            <a:xfrm>
              <a:off x="17906226" y="3819282"/>
              <a:ext cx="1520800" cy="288030"/>
            </a:xfrm>
            <a:custGeom>
              <a:avLst/>
              <a:gdLst>
                <a:gd name="T0" fmla="*/ 6 w 2327"/>
                <a:gd name="T1" fmla="*/ 0 h 443"/>
                <a:gd name="T2" fmla="*/ 2326 w 2327"/>
                <a:gd name="T3" fmla="*/ 32 h 443"/>
                <a:gd name="T4" fmla="*/ 2320 w 2327"/>
                <a:gd name="T5" fmla="*/ 442 h 443"/>
                <a:gd name="T6" fmla="*/ 0 w 2327"/>
                <a:gd name="T7" fmla="*/ 411 h 443"/>
                <a:gd name="T8" fmla="*/ 6 w 2327"/>
                <a:gd name="T9" fmla="*/ 0 h 443"/>
              </a:gdLst>
              <a:ahLst/>
              <a:cxnLst>
                <a:cxn ang="0">
                  <a:pos x="T0" y="T1"/>
                </a:cxn>
                <a:cxn ang="0">
                  <a:pos x="T2" y="T3"/>
                </a:cxn>
                <a:cxn ang="0">
                  <a:pos x="T4" y="T5"/>
                </a:cxn>
                <a:cxn ang="0">
                  <a:pos x="T6" y="T7"/>
                </a:cxn>
                <a:cxn ang="0">
                  <a:pos x="T8" y="T9"/>
                </a:cxn>
              </a:cxnLst>
              <a:rect l="0" t="0" r="r" b="b"/>
              <a:pathLst>
                <a:path w="2327" h="443">
                  <a:moveTo>
                    <a:pt x="6" y="0"/>
                  </a:moveTo>
                  <a:lnTo>
                    <a:pt x="2326" y="32"/>
                  </a:lnTo>
                  <a:lnTo>
                    <a:pt x="2320" y="442"/>
                  </a:lnTo>
                  <a:lnTo>
                    <a:pt x="0" y="411"/>
                  </a:lnTo>
                  <a:lnTo>
                    <a:pt x="6" y="0"/>
                  </a:lnTo>
                </a:path>
              </a:pathLst>
            </a:custGeom>
            <a:solidFill>
              <a:srgbClr val="FFC2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2450" dirty="0">
                <a:latin typeface="+mj-lt"/>
              </a:endParaRPr>
            </a:p>
          </p:txBody>
        </p:sp>
        <p:sp>
          <p:nvSpPr>
            <p:cNvPr id="52" name="Freeform 45">
              <a:extLst>
                <a:ext uri="{FF2B5EF4-FFF2-40B4-BE49-F238E27FC236}">
                  <a16:creationId xmlns:a16="http://schemas.microsoft.com/office/drawing/2014/main" xmlns="" id="{2A250E1E-36B4-43F4-B75F-811DB5304763}"/>
                </a:ext>
              </a:extLst>
            </p:cNvPr>
            <p:cNvSpPr>
              <a:spLocks noChangeArrowheads="1"/>
            </p:cNvSpPr>
            <p:nvPr/>
          </p:nvSpPr>
          <p:spPr bwMode="auto">
            <a:xfrm>
              <a:off x="18678147" y="4098672"/>
              <a:ext cx="740239" cy="1080112"/>
            </a:xfrm>
            <a:custGeom>
              <a:avLst/>
              <a:gdLst>
                <a:gd name="T0" fmla="*/ 25 w 1135"/>
                <a:gd name="T1" fmla="*/ 0 h 1654"/>
                <a:gd name="T2" fmla="*/ 0 w 1135"/>
                <a:gd name="T3" fmla="*/ 1648 h 1654"/>
                <a:gd name="T4" fmla="*/ 351 w 1135"/>
                <a:gd name="T5" fmla="*/ 1653 h 1654"/>
                <a:gd name="T6" fmla="*/ 351 w 1135"/>
                <a:gd name="T7" fmla="*/ 1653 h 1654"/>
                <a:gd name="T8" fmla="*/ 1134 w 1135"/>
                <a:gd name="T9" fmla="*/ 14 h 1654"/>
                <a:gd name="T10" fmla="*/ 25 w 1135"/>
                <a:gd name="T11" fmla="*/ 0 h 1654"/>
              </a:gdLst>
              <a:ahLst/>
              <a:cxnLst>
                <a:cxn ang="0">
                  <a:pos x="T0" y="T1"/>
                </a:cxn>
                <a:cxn ang="0">
                  <a:pos x="T2" y="T3"/>
                </a:cxn>
                <a:cxn ang="0">
                  <a:pos x="T4" y="T5"/>
                </a:cxn>
                <a:cxn ang="0">
                  <a:pos x="T6" y="T7"/>
                </a:cxn>
                <a:cxn ang="0">
                  <a:pos x="T8" y="T9"/>
                </a:cxn>
                <a:cxn ang="0">
                  <a:pos x="T10" y="T11"/>
                </a:cxn>
              </a:cxnLst>
              <a:rect l="0" t="0" r="r" b="b"/>
              <a:pathLst>
                <a:path w="1135" h="1654">
                  <a:moveTo>
                    <a:pt x="25" y="0"/>
                  </a:moveTo>
                  <a:lnTo>
                    <a:pt x="0" y="1648"/>
                  </a:lnTo>
                  <a:lnTo>
                    <a:pt x="351" y="1653"/>
                  </a:lnTo>
                  <a:lnTo>
                    <a:pt x="351" y="1653"/>
                  </a:lnTo>
                  <a:cubicBezTo>
                    <a:pt x="774" y="1408"/>
                    <a:pt x="1090" y="776"/>
                    <a:pt x="1134" y="14"/>
                  </a:cubicBezTo>
                  <a:lnTo>
                    <a:pt x="25" y="0"/>
                  </a:lnTo>
                </a:path>
              </a:pathLst>
            </a:custGeom>
            <a:solidFill>
              <a:srgbClr val="FFC7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2450" dirty="0">
                <a:latin typeface="+mj-lt"/>
              </a:endParaRPr>
            </a:p>
          </p:txBody>
        </p:sp>
        <p:sp>
          <p:nvSpPr>
            <p:cNvPr id="53" name="Freeform 46">
              <a:extLst>
                <a:ext uri="{FF2B5EF4-FFF2-40B4-BE49-F238E27FC236}">
                  <a16:creationId xmlns:a16="http://schemas.microsoft.com/office/drawing/2014/main" xmlns="" id="{7987F11C-9288-4484-A759-1A4CF301DF2E}"/>
                </a:ext>
              </a:extLst>
            </p:cNvPr>
            <p:cNvSpPr>
              <a:spLocks noChangeArrowheads="1"/>
            </p:cNvSpPr>
            <p:nvPr/>
          </p:nvSpPr>
          <p:spPr bwMode="auto">
            <a:xfrm>
              <a:off x="17906227" y="4087152"/>
              <a:ext cx="792084" cy="1088754"/>
            </a:xfrm>
            <a:custGeom>
              <a:avLst/>
              <a:gdLst>
                <a:gd name="T0" fmla="*/ 0 w 1212"/>
                <a:gd name="T1" fmla="*/ 0 h 1666"/>
                <a:gd name="T2" fmla="*/ 0 w 1212"/>
                <a:gd name="T3" fmla="*/ 0 h 1666"/>
                <a:gd name="T4" fmla="*/ 738 w 1212"/>
                <a:gd name="T5" fmla="*/ 1659 h 1666"/>
                <a:gd name="T6" fmla="*/ 1186 w 1212"/>
                <a:gd name="T7" fmla="*/ 1665 h 1666"/>
                <a:gd name="T8" fmla="*/ 1211 w 1212"/>
                <a:gd name="T9" fmla="*/ 17 h 1666"/>
                <a:gd name="T10" fmla="*/ 0 w 1212"/>
                <a:gd name="T11" fmla="*/ 0 h 1666"/>
              </a:gdLst>
              <a:ahLst/>
              <a:cxnLst>
                <a:cxn ang="0">
                  <a:pos x="T0" y="T1"/>
                </a:cxn>
                <a:cxn ang="0">
                  <a:pos x="T2" y="T3"/>
                </a:cxn>
                <a:cxn ang="0">
                  <a:pos x="T4" y="T5"/>
                </a:cxn>
                <a:cxn ang="0">
                  <a:pos x="T6" y="T7"/>
                </a:cxn>
                <a:cxn ang="0">
                  <a:pos x="T8" y="T9"/>
                </a:cxn>
                <a:cxn ang="0">
                  <a:pos x="T10" y="T11"/>
                </a:cxn>
              </a:cxnLst>
              <a:rect l="0" t="0" r="r" b="b"/>
              <a:pathLst>
                <a:path w="1212" h="1666">
                  <a:moveTo>
                    <a:pt x="0" y="0"/>
                  </a:moveTo>
                  <a:lnTo>
                    <a:pt x="0" y="0"/>
                  </a:lnTo>
                  <a:cubicBezTo>
                    <a:pt x="23" y="762"/>
                    <a:pt x="322" y="1402"/>
                    <a:pt x="738" y="1659"/>
                  </a:cubicBezTo>
                  <a:lnTo>
                    <a:pt x="1186" y="1665"/>
                  </a:lnTo>
                  <a:lnTo>
                    <a:pt x="1211" y="17"/>
                  </a:lnTo>
                  <a:lnTo>
                    <a:pt x="0" y="0"/>
                  </a:lnTo>
                </a:path>
              </a:pathLst>
            </a:custGeom>
            <a:solidFill>
              <a:srgbClr val="FFA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2450" dirty="0">
                <a:latin typeface="+mj-lt"/>
              </a:endParaRPr>
            </a:p>
          </p:txBody>
        </p:sp>
        <p:sp>
          <p:nvSpPr>
            <p:cNvPr id="54" name="Freeform 47">
              <a:extLst>
                <a:ext uri="{FF2B5EF4-FFF2-40B4-BE49-F238E27FC236}">
                  <a16:creationId xmlns:a16="http://schemas.microsoft.com/office/drawing/2014/main" xmlns="" id="{648DAD36-4851-465D-B664-1FDCE4591FB8}"/>
                </a:ext>
              </a:extLst>
            </p:cNvPr>
            <p:cNvSpPr>
              <a:spLocks noChangeArrowheads="1"/>
            </p:cNvSpPr>
            <p:nvPr/>
          </p:nvSpPr>
          <p:spPr bwMode="auto">
            <a:xfrm>
              <a:off x="19087150" y="4254209"/>
              <a:ext cx="129615" cy="132494"/>
            </a:xfrm>
            <a:custGeom>
              <a:avLst/>
              <a:gdLst>
                <a:gd name="T0" fmla="*/ 0 w 200"/>
                <a:gd name="T1" fmla="*/ 99 h 201"/>
                <a:gd name="T2" fmla="*/ 0 w 200"/>
                <a:gd name="T3" fmla="*/ 99 h 201"/>
                <a:gd name="T4" fmla="*/ 98 w 200"/>
                <a:gd name="T5" fmla="*/ 198 h 201"/>
                <a:gd name="T6" fmla="*/ 98 w 200"/>
                <a:gd name="T7" fmla="*/ 198 h 201"/>
                <a:gd name="T8" fmla="*/ 198 w 200"/>
                <a:gd name="T9" fmla="*/ 102 h 201"/>
                <a:gd name="T10" fmla="*/ 198 w 200"/>
                <a:gd name="T11" fmla="*/ 102 h 201"/>
                <a:gd name="T12" fmla="*/ 101 w 200"/>
                <a:gd name="T13" fmla="*/ 0 h 201"/>
                <a:gd name="T14" fmla="*/ 101 w 200"/>
                <a:gd name="T15" fmla="*/ 0 h 201"/>
                <a:gd name="T16" fmla="*/ 0 w 200"/>
                <a:gd name="T17" fmla="*/ 99 h 20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00" h="201">
                  <a:moveTo>
                    <a:pt x="0" y="99"/>
                  </a:moveTo>
                  <a:lnTo>
                    <a:pt x="0" y="99"/>
                  </a:lnTo>
                  <a:cubicBezTo>
                    <a:pt x="0" y="154"/>
                    <a:pt x="44" y="198"/>
                    <a:pt x="98" y="198"/>
                  </a:cubicBezTo>
                  <a:lnTo>
                    <a:pt x="98" y="198"/>
                  </a:lnTo>
                  <a:cubicBezTo>
                    <a:pt x="154" y="200"/>
                    <a:pt x="198" y="157"/>
                    <a:pt x="198" y="102"/>
                  </a:cubicBezTo>
                  <a:lnTo>
                    <a:pt x="198" y="102"/>
                  </a:lnTo>
                  <a:cubicBezTo>
                    <a:pt x="199" y="47"/>
                    <a:pt x="155" y="2"/>
                    <a:pt x="101" y="0"/>
                  </a:cubicBezTo>
                  <a:lnTo>
                    <a:pt x="101" y="0"/>
                  </a:lnTo>
                  <a:cubicBezTo>
                    <a:pt x="45" y="0"/>
                    <a:pt x="1" y="45"/>
                    <a:pt x="0" y="99"/>
                  </a:cubicBezTo>
                </a:path>
              </a:pathLst>
            </a:custGeom>
            <a:solidFill>
              <a:srgbClr val="FFFFFF"/>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2450" dirty="0">
                <a:latin typeface="+mj-lt"/>
              </a:endParaRPr>
            </a:p>
          </p:txBody>
        </p:sp>
        <p:sp>
          <p:nvSpPr>
            <p:cNvPr id="55" name="Freeform 48">
              <a:extLst>
                <a:ext uri="{FF2B5EF4-FFF2-40B4-BE49-F238E27FC236}">
                  <a16:creationId xmlns:a16="http://schemas.microsoft.com/office/drawing/2014/main" xmlns="" id="{F7A9FA18-8760-4126-9FE5-FA763E4BC2BC}"/>
                </a:ext>
              </a:extLst>
            </p:cNvPr>
            <p:cNvSpPr>
              <a:spLocks noChangeArrowheads="1"/>
            </p:cNvSpPr>
            <p:nvPr/>
          </p:nvSpPr>
          <p:spPr bwMode="auto">
            <a:xfrm>
              <a:off x="18269145" y="5170145"/>
              <a:ext cx="754639" cy="198740"/>
            </a:xfrm>
            <a:custGeom>
              <a:avLst/>
              <a:gdLst>
                <a:gd name="T0" fmla="*/ 1 w 1157"/>
                <a:gd name="T1" fmla="*/ 187 h 305"/>
                <a:gd name="T2" fmla="*/ 1 w 1157"/>
                <a:gd name="T3" fmla="*/ 187 h 305"/>
                <a:gd name="T4" fmla="*/ 101 w 1157"/>
                <a:gd name="T5" fmla="*/ 290 h 305"/>
                <a:gd name="T6" fmla="*/ 1051 w 1157"/>
                <a:gd name="T7" fmla="*/ 304 h 305"/>
                <a:gd name="T8" fmla="*/ 1051 w 1157"/>
                <a:gd name="T9" fmla="*/ 304 h 305"/>
                <a:gd name="T10" fmla="*/ 1155 w 1157"/>
                <a:gd name="T11" fmla="*/ 203 h 305"/>
                <a:gd name="T12" fmla="*/ 1156 w 1157"/>
                <a:gd name="T13" fmla="*/ 117 h 305"/>
                <a:gd name="T14" fmla="*/ 1156 w 1157"/>
                <a:gd name="T15" fmla="*/ 117 h 305"/>
                <a:gd name="T16" fmla="*/ 1055 w 1157"/>
                <a:gd name="T17" fmla="*/ 15 h 305"/>
                <a:gd name="T18" fmla="*/ 105 w 1157"/>
                <a:gd name="T19" fmla="*/ 2 h 305"/>
                <a:gd name="T20" fmla="*/ 105 w 1157"/>
                <a:gd name="T21" fmla="*/ 2 h 305"/>
                <a:gd name="T22" fmla="*/ 1 w 1157"/>
                <a:gd name="T23" fmla="*/ 102 h 305"/>
                <a:gd name="T24" fmla="*/ 1 w 1157"/>
                <a:gd name="T25" fmla="*/ 187 h 30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157" h="305">
                  <a:moveTo>
                    <a:pt x="1" y="187"/>
                  </a:moveTo>
                  <a:lnTo>
                    <a:pt x="1" y="187"/>
                  </a:lnTo>
                  <a:cubicBezTo>
                    <a:pt x="0" y="244"/>
                    <a:pt x="45" y="290"/>
                    <a:pt x="101" y="290"/>
                  </a:cubicBezTo>
                  <a:lnTo>
                    <a:pt x="1051" y="304"/>
                  </a:lnTo>
                  <a:lnTo>
                    <a:pt x="1051" y="304"/>
                  </a:lnTo>
                  <a:cubicBezTo>
                    <a:pt x="1108" y="304"/>
                    <a:pt x="1154" y="260"/>
                    <a:pt x="1155" y="203"/>
                  </a:cubicBezTo>
                  <a:lnTo>
                    <a:pt x="1156" y="117"/>
                  </a:lnTo>
                  <a:lnTo>
                    <a:pt x="1156" y="117"/>
                  </a:lnTo>
                  <a:cubicBezTo>
                    <a:pt x="1156" y="62"/>
                    <a:pt x="1111" y="15"/>
                    <a:pt x="1055" y="15"/>
                  </a:cubicBezTo>
                  <a:lnTo>
                    <a:pt x="105" y="2"/>
                  </a:lnTo>
                  <a:lnTo>
                    <a:pt x="105" y="2"/>
                  </a:lnTo>
                  <a:cubicBezTo>
                    <a:pt x="48" y="0"/>
                    <a:pt x="3" y="46"/>
                    <a:pt x="1" y="102"/>
                  </a:cubicBezTo>
                  <a:lnTo>
                    <a:pt x="1" y="187"/>
                  </a:lnTo>
                </a:path>
              </a:pathLst>
            </a:custGeom>
            <a:solidFill>
              <a:srgbClr val="FFC2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endParaRPr lang="en-GB" sz="2450" dirty="0">
                <a:latin typeface="+mj-lt"/>
              </a:endParaRPr>
            </a:p>
          </p:txBody>
        </p:sp>
      </p:grpSp>
      <p:sp>
        <p:nvSpPr>
          <p:cNvPr id="56" name="Freeform 49">
            <a:extLst>
              <a:ext uri="{FF2B5EF4-FFF2-40B4-BE49-F238E27FC236}">
                <a16:creationId xmlns:a16="http://schemas.microsoft.com/office/drawing/2014/main" xmlns="" id="{79BBDD8D-0397-4FD9-9C81-0462E5BD6DFB}"/>
              </a:ext>
            </a:extLst>
          </p:cNvPr>
          <p:cNvSpPr>
            <a:spLocks noChangeArrowheads="1"/>
          </p:cNvSpPr>
          <p:nvPr/>
        </p:nvSpPr>
        <p:spPr bwMode="auto">
          <a:xfrm>
            <a:off x="8179631" y="2249826"/>
            <a:ext cx="438109" cy="433143"/>
          </a:xfrm>
          <a:custGeom>
            <a:avLst/>
            <a:gdLst>
              <a:gd name="T0" fmla="*/ 1555 w 1556"/>
              <a:gd name="T1" fmla="*/ 768 h 1538"/>
              <a:gd name="T2" fmla="*/ 765 w 1556"/>
              <a:gd name="T3" fmla="*/ 1537 h 1538"/>
              <a:gd name="T4" fmla="*/ 651 w 1556"/>
              <a:gd name="T5" fmla="*/ 1419 h 1538"/>
              <a:gd name="T6" fmla="*/ 987 w 1556"/>
              <a:gd name="T7" fmla="*/ 1093 h 1538"/>
              <a:gd name="T8" fmla="*/ 0 w 1556"/>
              <a:gd name="T9" fmla="*/ 1093 h 1538"/>
              <a:gd name="T10" fmla="*/ 0 w 1556"/>
              <a:gd name="T11" fmla="*/ 445 h 1538"/>
              <a:gd name="T12" fmla="*/ 987 w 1556"/>
              <a:gd name="T13" fmla="*/ 445 h 1538"/>
              <a:gd name="T14" fmla="*/ 651 w 1556"/>
              <a:gd name="T15" fmla="*/ 117 h 1538"/>
              <a:gd name="T16" fmla="*/ 765 w 1556"/>
              <a:gd name="T17" fmla="*/ 0 h 1538"/>
              <a:gd name="T18" fmla="*/ 1555 w 1556"/>
              <a:gd name="T19" fmla="*/ 768 h 1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56" h="1538">
                <a:moveTo>
                  <a:pt x="1555" y="768"/>
                </a:moveTo>
                <a:lnTo>
                  <a:pt x="765" y="1537"/>
                </a:lnTo>
                <a:lnTo>
                  <a:pt x="651" y="1419"/>
                </a:lnTo>
                <a:lnTo>
                  <a:pt x="987" y="1093"/>
                </a:lnTo>
                <a:lnTo>
                  <a:pt x="0" y="1093"/>
                </a:lnTo>
                <a:lnTo>
                  <a:pt x="0" y="445"/>
                </a:lnTo>
                <a:lnTo>
                  <a:pt x="987" y="445"/>
                </a:lnTo>
                <a:lnTo>
                  <a:pt x="651" y="117"/>
                </a:lnTo>
                <a:lnTo>
                  <a:pt x="765" y="0"/>
                </a:lnTo>
                <a:lnTo>
                  <a:pt x="1555" y="768"/>
                </a:lnTo>
              </a:path>
            </a:pathLst>
          </a:custGeom>
          <a:solidFill>
            <a:schemeClr val="accent3"/>
          </a:solidFill>
          <a:ln>
            <a:noFill/>
          </a:ln>
          <a:effectLst/>
        </p:spPr>
        <p:txBody>
          <a:bodyPr wrap="none" anchor="ctr"/>
          <a:lstStyle/>
          <a:p>
            <a:endParaRPr lang="en-GB" sz="2450" dirty="0">
              <a:latin typeface="+mj-lt"/>
            </a:endParaRPr>
          </a:p>
        </p:txBody>
      </p:sp>
      <p:sp>
        <p:nvSpPr>
          <p:cNvPr id="57" name="Freeform 50">
            <a:extLst>
              <a:ext uri="{FF2B5EF4-FFF2-40B4-BE49-F238E27FC236}">
                <a16:creationId xmlns:a16="http://schemas.microsoft.com/office/drawing/2014/main" xmlns="" id="{F40AE6CA-518F-41EB-8602-8269273ABB21}"/>
              </a:ext>
            </a:extLst>
          </p:cNvPr>
          <p:cNvSpPr>
            <a:spLocks noChangeArrowheads="1"/>
          </p:cNvSpPr>
          <p:nvPr/>
        </p:nvSpPr>
        <p:spPr bwMode="auto">
          <a:xfrm>
            <a:off x="9117144" y="2249826"/>
            <a:ext cx="438109" cy="433143"/>
          </a:xfrm>
          <a:custGeom>
            <a:avLst/>
            <a:gdLst>
              <a:gd name="T0" fmla="*/ 1554 w 1555"/>
              <a:gd name="T1" fmla="*/ 768 h 1538"/>
              <a:gd name="T2" fmla="*/ 765 w 1555"/>
              <a:gd name="T3" fmla="*/ 1537 h 1538"/>
              <a:gd name="T4" fmla="*/ 650 w 1555"/>
              <a:gd name="T5" fmla="*/ 1419 h 1538"/>
              <a:gd name="T6" fmla="*/ 986 w 1555"/>
              <a:gd name="T7" fmla="*/ 1093 h 1538"/>
              <a:gd name="T8" fmla="*/ 0 w 1555"/>
              <a:gd name="T9" fmla="*/ 1093 h 1538"/>
              <a:gd name="T10" fmla="*/ 0 w 1555"/>
              <a:gd name="T11" fmla="*/ 445 h 1538"/>
              <a:gd name="T12" fmla="*/ 986 w 1555"/>
              <a:gd name="T13" fmla="*/ 445 h 1538"/>
              <a:gd name="T14" fmla="*/ 650 w 1555"/>
              <a:gd name="T15" fmla="*/ 117 h 1538"/>
              <a:gd name="T16" fmla="*/ 765 w 1555"/>
              <a:gd name="T17" fmla="*/ 0 h 1538"/>
              <a:gd name="T18" fmla="*/ 1554 w 1555"/>
              <a:gd name="T19" fmla="*/ 768 h 1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55" h="1538">
                <a:moveTo>
                  <a:pt x="1554" y="768"/>
                </a:moveTo>
                <a:lnTo>
                  <a:pt x="765" y="1537"/>
                </a:lnTo>
                <a:lnTo>
                  <a:pt x="650" y="1419"/>
                </a:lnTo>
                <a:lnTo>
                  <a:pt x="986" y="1093"/>
                </a:lnTo>
                <a:lnTo>
                  <a:pt x="0" y="1093"/>
                </a:lnTo>
                <a:lnTo>
                  <a:pt x="0" y="445"/>
                </a:lnTo>
                <a:lnTo>
                  <a:pt x="986" y="445"/>
                </a:lnTo>
                <a:lnTo>
                  <a:pt x="650" y="117"/>
                </a:lnTo>
                <a:lnTo>
                  <a:pt x="765" y="0"/>
                </a:lnTo>
                <a:lnTo>
                  <a:pt x="1554" y="768"/>
                </a:lnTo>
              </a:path>
            </a:pathLst>
          </a:custGeom>
          <a:solidFill>
            <a:schemeClr val="accent4"/>
          </a:solidFill>
          <a:ln>
            <a:noFill/>
          </a:ln>
          <a:effectLst/>
        </p:spPr>
        <p:txBody>
          <a:bodyPr wrap="none" anchor="ctr"/>
          <a:lstStyle/>
          <a:p>
            <a:endParaRPr lang="en-GB" sz="2450" dirty="0">
              <a:latin typeface="+mj-lt"/>
            </a:endParaRPr>
          </a:p>
        </p:txBody>
      </p:sp>
      <p:sp>
        <p:nvSpPr>
          <p:cNvPr id="58" name="Freeform 51">
            <a:extLst>
              <a:ext uri="{FF2B5EF4-FFF2-40B4-BE49-F238E27FC236}">
                <a16:creationId xmlns:a16="http://schemas.microsoft.com/office/drawing/2014/main" xmlns="" id="{AD44149D-D4FA-4264-A2F9-C328946F230A}"/>
              </a:ext>
            </a:extLst>
          </p:cNvPr>
          <p:cNvSpPr>
            <a:spLocks noChangeArrowheads="1"/>
          </p:cNvSpPr>
          <p:nvPr/>
        </p:nvSpPr>
        <p:spPr bwMode="auto">
          <a:xfrm>
            <a:off x="7242118" y="2249826"/>
            <a:ext cx="438109" cy="433143"/>
          </a:xfrm>
          <a:custGeom>
            <a:avLst/>
            <a:gdLst>
              <a:gd name="T0" fmla="*/ 1555 w 1556"/>
              <a:gd name="T1" fmla="*/ 768 h 1538"/>
              <a:gd name="T2" fmla="*/ 765 w 1556"/>
              <a:gd name="T3" fmla="*/ 1537 h 1538"/>
              <a:gd name="T4" fmla="*/ 651 w 1556"/>
              <a:gd name="T5" fmla="*/ 1419 h 1538"/>
              <a:gd name="T6" fmla="*/ 987 w 1556"/>
              <a:gd name="T7" fmla="*/ 1093 h 1538"/>
              <a:gd name="T8" fmla="*/ 0 w 1556"/>
              <a:gd name="T9" fmla="*/ 1093 h 1538"/>
              <a:gd name="T10" fmla="*/ 0 w 1556"/>
              <a:gd name="T11" fmla="*/ 445 h 1538"/>
              <a:gd name="T12" fmla="*/ 987 w 1556"/>
              <a:gd name="T13" fmla="*/ 445 h 1538"/>
              <a:gd name="T14" fmla="*/ 651 w 1556"/>
              <a:gd name="T15" fmla="*/ 117 h 1538"/>
              <a:gd name="T16" fmla="*/ 765 w 1556"/>
              <a:gd name="T17" fmla="*/ 0 h 1538"/>
              <a:gd name="T18" fmla="*/ 1555 w 1556"/>
              <a:gd name="T19" fmla="*/ 768 h 1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56" h="1538">
                <a:moveTo>
                  <a:pt x="1555" y="768"/>
                </a:moveTo>
                <a:lnTo>
                  <a:pt x="765" y="1537"/>
                </a:lnTo>
                <a:lnTo>
                  <a:pt x="651" y="1419"/>
                </a:lnTo>
                <a:lnTo>
                  <a:pt x="987" y="1093"/>
                </a:lnTo>
                <a:lnTo>
                  <a:pt x="0" y="1093"/>
                </a:lnTo>
                <a:lnTo>
                  <a:pt x="0" y="445"/>
                </a:lnTo>
                <a:lnTo>
                  <a:pt x="987" y="445"/>
                </a:lnTo>
                <a:lnTo>
                  <a:pt x="651" y="117"/>
                </a:lnTo>
                <a:lnTo>
                  <a:pt x="765" y="0"/>
                </a:lnTo>
                <a:lnTo>
                  <a:pt x="1555" y="768"/>
                </a:lnTo>
              </a:path>
            </a:pathLst>
          </a:custGeom>
          <a:solidFill>
            <a:schemeClr val="accent2"/>
          </a:solidFill>
          <a:ln>
            <a:noFill/>
          </a:ln>
          <a:effectLst/>
        </p:spPr>
        <p:txBody>
          <a:bodyPr wrap="none" anchor="ctr"/>
          <a:lstStyle/>
          <a:p>
            <a:endParaRPr lang="en-GB" sz="2450" dirty="0">
              <a:latin typeface="+mj-lt"/>
            </a:endParaRPr>
          </a:p>
        </p:txBody>
      </p:sp>
      <p:sp>
        <p:nvSpPr>
          <p:cNvPr id="59" name="Freeform 52">
            <a:extLst>
              <a:ext uri="{FF2B5EF4-FFF2-40B4-BE49-F238E27FC236}">
                <a16:creationId xmlns:a16="http://schemas.microsoft.com/office/drawing/2014/main" xmlns="" id="{F30410A3-6B13-465A-B39F-79BD0B16525A}"/>
              </a:ext>
            </a:extLst>
          </p:cNvPr>
          <p:cNvSpPr>
            <a:spLocks noChangeArrowheads="1"/>
          </p:cNvSpPr>
          <p:nvPr/>
        </p:nvSpPr>
        <p:spPr bwMode="auto">
          <a:xfrm>
            <a:off x="6304131" y="2249826"/>
            <a:ext cx="438109" cy="433143"/>
          </a:xfrm>
          <a:custGeom>
            <a:avLst/>
            <a:gdLst>
              <a:gd name="T0" fmla="*/ 1554 w 1555"/>
              <a:gd name="T1" fmla="*/ 768 h 1538"/>
              <a:gd name="T2" fmla="*/ 765 w 1555"/>
              <a:gd name="T3" fmla="*/ 1537 h 1538"/>
              <a:gd name="T4" fmla="*/ 650 w 1555"/>
              <a:gd name="T5" fmla="*/ 1419 h 1538"/>
              <a:gd name="T6" fmla="*/ 986 w 1555"/>
              <a:gd name="T7" fmla="*/ 1093 h 1538"/>
              <a:gd name="T8" fmla="*/ 0 w 1555"/>
              <a:gd name="T9" fmla="*/ 1093 h 1538"/>
              <a:gd name="T10" fmla="*/ 0 w 1555"/>
              <a:gd name="T11" fmla="*/ 445 h 1538"/>
              <a:gd name="T12" fmla="*/ 986 w 1555"/>
              <a:gd name="T13" fmla="*/ 445 h 1538"/>
              <a:gd name="T14" fmla="*/ 650 w 1555"/>
              <a:gd name="T15" fmla="*/ 117 h 1538"/>
              <a:gd name="T16" fmla="*/ 765 w 1555"/>
              <a:gd name="T17" fmla="*/ 0 h 1538"/>
              <a:gd name="T18" fmla="*/ 1554 w 1555"/>
              <a:gd name="T19" fmla="*/ 768 h 1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555" h="1538">
                <a:moveTo>
                  <a:pt x="1554" y="768"/>
                </a:moveTo>
                <a:lnTo>
                  <a:pt x="765" y="1537"/>
                </a:lnTo>
                <a:lnTo>
                  <a:pt x="650" y="1419"/>
                </a:lnTo>
                <a:lnTo>
                  <a:pt x="986" y="1093"/>
                </a:lnTo>
                <a:lnTo>
                  <a:pt x="0" y="1093"/>
                </a:lnTo>
                <a:lnTo>
                  <a:pt x="0" y="445"/>
                </a:lnTo>
                <a:lnTo>
                  <a:pt x="986" y="445"/>
                </a:lnTo>
                <a:lnTo>
                  <a:pt x="650" y="117"/>
                </a:lnTo>
                <a:lnTo>
                  <a:pt x="765" y="0"/>
                </a:lnTo>
                <a:lnTo>
                  <a:pt x="1554" y="768"/>
                </a:lnTo>
              </a:path>
            </a:pathLst>
          </a:custGeom>
          <a:solidFill>
            <a:schemeClr val="accent1"/>
          </a:solidFill>
          <a:ln>
            <a:noFill/>
          </a:ln>
          <a:effectLst/>
        </p:spPr>
        <p:txBody>
          <a:bodyPr wrap="none" anchor="ctr"/>
          <a:lstStyle/>
          <a:p>
            <a:endParaRPr lang="en-GB" sz="2450" dirty="0">
              <a:latin typeface="+mj-lt"/>
            </a:endParaRPr>
          </a:p>
        </p:txBody>
      </p:sp>
      <p:sp>
        <p:nvSpPr>
          <p:cNvPr id="60" name="L-Shape 58">
            <a:extLst>
              <a:ext uri="{FF2B5EF4-FFF2-40B4-BE49-F238E27FC236}">
                <a16:creationId xmlns:a16="http://schemas.microsoft.com/office/drawing/2014/main" xmlns="" id="{42E68939-21E1-4830-B03F-2BE91543B9CF}"/>
              </a:ext>
            </a:extLst>
          </p:cNvPr>
          <p:cNvSpPr/>
          <p:nvPr/>
        </p:nvSpPr>
        <p:spPr>
          <a:xfrm rot="10800000" flipH="1">
            <a:off x="3423679" y="4546908"/>
            <a:ext cx="1471555" cy="858841"/>
          </a:xfrm>
          <a:prstGeom prst="corner">
            <a:avLst>
              <a:gd name="adj1" fmla="val 17009"/>
              <a:gd name="adj2" fmla="val 16638"/>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61" name="L-Shape 59">
            <a:extLst>
              <a:ext uri="{FF2B5EF4-FFF2-40B4-BE49-F238E27FC236}">
                <a16:creationId xmlns:a16="http://schemas.microsoft.com/office/drawing/2014/main" xmlns="" id="{E09D1C61-BFD0-4274-8D67-70FB5E983053}"/>
              </a:ext>
            </a:extLst>
          </p:cNvPr>
          <p:cNvSpPr/>
          <p:nvPr/>
        </p:nvSpPr>
        <p:spPr>
          <a:xfrm rot="10800000" flipH="1">
            <a:off x="5086672" y="4177717"/>
            <a:ext cx="1471555" cy="858841"/>
          </a:xfrm>
          <a:prstGeom prst="corner">
            <a:avLst>
              <a:gd name="adj1" fmla="val 17009"/>
              <a:gd name="adj2" fmla="val 16638"/>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62" name="Freeform 6">
            <a:extLst>
              <a:ext uri="{FF2B5EF4-FFF2-40B4-BE49-F238E27FC236}">
                <a16:creationId xmlns:a16="http://schemas.microsoft.com/office/drawing/2014/main" xmlns="" id="{294687EF-CC1D-4E02-8978-3A44E89645CC}"/>
              </a:ext>
            </a:extLst>
          </p:cNvPr>
          <p:cNvSpPr>
            <a:spLocks noChangeArrowheads="1"/>
          </p:cNvSpPr>
          <p:nvPr/>
        </p:nvSpPr>
        <p:spPr bwMode="auto">
          <a:xfrm>
            <a:off x="9588084" y="3127284"/>
            <a:ext cx="212228" cy="210987"/>
          </a:xfrm>
          <a:custGeom>
            <a:avLst/>
            <a:gdLst>
              <a:gd name="T0" fmla="*/ 0 w 753"/>
              <a:gd name="T1" fmla="*/ 750 h 751"/>
              <a:gd name="T2" fmla="*/ 752 w 753"/>
              <a:gd name="T3" fmla="*/ 750 h 751"/>
              <a:gd name="T4" fmla="*/ 752 w 753"/>
              <a:gd name="T5" fmla="*/ 0 h 751"/>
              <a:gd name="T6" fmla="*/ 749 w 753"/>
              <a:gd name="T7" fmla="*/ 0 h 751"/>
              <a:gd name="T8" fmla="*/ 0 w 753"/>
              <a:gd name="T9" fmla="*/ 750 h 751"/>
            </a:gdLst>
            <a:ahLst/>
            <a:cxnLst>
              <a:cxn ang="0">
                <a:pos x="T0" y="T1"/>
              </a:cxn>
              <a:cxn ang="0">
                <a:pos x="T2" y="T3"/>
              </a:cxn>
              <a:cxn ang="0">
                <a:pos x="T4" y="T5"/>
              </a:cxn>
              <a:cxn ang="0">
                <a:pos x="T6" y="T7"/>
              </a:cxn>
              <a:cxn ang="0">
                <a:pos x="T8" y="T9"/>
              </a:cxn>
            </a:cxnLst>
            <a:rect l="0" t="0" r="r" b="b"/>
            <a:pathLst>
              <a:path w="753" h="751">
                <a:moveTo>
                  <a:pt x="0" y="750"/>
                </a:moveTo>
                <a:lnTo>
                  <a:pt x="752" y="750"/>
                </a:lnTo>
                <a:lnTo>
                  <a:pt x="752" y="0"/>
                </a:lnTo>
                <a:lnTo>
                  <a:pt x="749" y="0"/>
                </a:lnTo>
                <a:lnTo>
                  <a:pt x="0" y="750"/>
                </a:lnTo>
              </a:path>
            </a:pathLst>
          </a:custGeom>
          <a:solidFill>
            <a:schemeClr val="accent4"/>
          </a:solidFill>
          <a:ln>
            <a:noFill/>
          </a:ln>
          <a:effectLst/>
        </p:spPr>
        <p:txBody>
          <a:bodyPr wrap="none" anchor="ctr"/>
          <a:lstStyle/>
          <a:p>
            <a:endParaRPr lang="en-GB" sz="2450" dirty="0">
              <a:latin typeface="+mj-lt"/>
            </a:endParaRPr>
          </a:p>
        </p:txBody>
      </p:sp>
      <p:sp>
        <p:nvSpPr>
          <p:cNvPr id="63" name="L-Shape 62">
            <a:extLst>
              <a:ext uri="{FF2B5EF4-FFF2-40B4-BE49-F238E27FC236}">
                <a16:creationId xmlns:a16="http://schemas.microsoft.com/office/drawing/2014/main" xmlns="" id="{400ABB2D-858C-44FF-860A-59E4B789BD87}"/>
              </a:ext>
            </a:extLst>
          </p:cNvPr>
          <p:cNvSpPr/>
          <p:nvPr/>
        </p:nvSpPr>
        <p:spPr>
          <a:xfrm rot="10800000" flipH="1">
            <a:off x="8332109" y="3452451"/>
            <a:ext cx="1471555" cy="858841"/>
          </a:xfrm>
          <a:prstGeom prst="corner">
            <a:avLst>
              <a:gd name="adj1" fmla="val 17009"/>
              <a:gd name="adj2" fmla="val 16638"/>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64" name="L-Shape 63">
            <a:extLst>
              <a:ext uri="{FF2B5EF4-FFF2-40B4-BE49-F238E27FC236}">
                <a16:creationId xmlns:a16="http://schemas.microsoft.com/office/drawing/2014/main" xmlns="" id="{C7DC8BA1-D48C-48C6-B16E-6E4E6F3651B6}"/>
              </a:ext>
            </a:extLst>
          </p:cNvPr>
          <p:cNvSpPr/>
          <p:nvPr/>
        </p:nvSpPr>
        <p:spPr>
          <a:xfrm rot="10800000" flipH="1">
            <a:off x="9974646" y="3119059"/>
            <a:ext cx="1471555" cy="858841"/>
          </a:xfrm>
          <a:prstGeom prst="corner">
            <a:avLst>
              <a:gd name="adj1" fmla="val 17009"/>
              <a:gd name="adj2" fmla="val 16638"/>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65" name="L-Shape 64">
            <a:extLst>
              <a:ext uri="{FF2B5EF4-FFF2-40B4-BE49-F238E27FC236}">
                <a16:creationId xmlns:a16="http://schemas.microsoft.com/office/drawing/2014/main" xmlns="" id="{C984EBDF-A273-46BC-B4DB-2068E7D310DD}"/>
              </a:ext>
            </a:extLst>
          </p:cNvPr>
          <p:cNvSpPr/>
          <p:nvPr/>
        </p:nvSpPr>
        <p:spPr>
          <a:xfrm rot="10800000" flipH="1">
            <a:off x="6717111" y="3834710"/>
            <a:ext cx="1471555" cy="858841"/>
          </a:xfrm>
          <a:prstGeom prst="corner">
            <a:avLst>
              <a:gd name="adj1" fmla="val 17009"/>
              <a:gd name="adj2" fmla="val 16638"/>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67" dirty="0">
              <a:latin typeface="+mj-lt"/>
            </a:endParaRPr>
          </a:p>
        </p:txBody>
      </p:sp>
      <p:sp>
        <p:nvSpPr>
          <p:cNvPr id="66" name="Subtitle 2">
            <a:extLst>
              <a:ext uri="{FF2B5EF4-FFF2-40B4-BE49-F238E27FC236}">
                <a16:creationId xmlns:a16="http://schemas.microsoft.com/office/drawing/2014/main" xmlns="" id="{6DA36CAD-13BA-45F2-891E-9C1C0945FC60}"/>
              </a:ext>
            </a:extLst>
          </p:cNvPr>
          <p:cNvSpPr txBox="1">
            <a:spLocks/>
          </p:cNvSpPr>
          <p:nvPr/>
        </p:nvSpPr>
        <p:spPr>
          <a:xfrm>
            <a:off x="3653972" y="4693575"/>
            <a:ext cx="1500790" cy="197362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err="1">
                <a:solidFill>
                  <a:srgbClr val="245473"/>
                </a:solidFill>
                <a:latin typeface="+mj-lt"/>
                <a:ea typeface="Lato Light" panose="020F0502020204030203" pitchFamily="34" charset="0"/>
                <a:cs typeface="Mukta ExtraLight" panose="020B0000000000000000" pitchFamily="34" charset="77"/>
              </a:rPr>
              <a:t>Zeitnahe</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betriebswirt-schaftliche</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Aus-wertungen</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z.B.</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anhand</a:t>
            </a:r>
            <a:r>
              <a:rPr lang="en-GB" sz="1800" dirty="0">
                <a:solidFill>
                  <a:srgbClr val="245473"/>
                </a:solidFill>
                <a:latin typeface="+mj-lt"/>
                <a:ea typeface="Lato Light" panose="020F0502020204030203" pitchFamily="34" charset="0"/>
                <a:cs typeface="Mukta ExtraLight" panose="020B0000000000000000" pitchFamily="34" charset="77"/>
              </a:rPr>
              <a:t> von Kennzahlen)</a:t>
            </a:r>
          </a:p>
        </p:txBody>
      </p:sp>
      <p:sp>
        <p:nvSpPr>
          <p:cNvPr id="67" name="Subtitle 2">
            <a:extLst>
              <a:ext uri="{FF2B5EF4-FFF2-40B4-BE49-F238E27FC236}">
                <a16:creationId xmlns:a16="http://schemas.microsoft.com/office/drawing/2014/main" xmlns="" id="{6C14AE31-B32D-4780-9EF1-F12354D0EEF1}"/>
              </a:ext>
            </a:extLst>
          </p:cNvPr>
          <p:cNvSpPr txBox="1">
            <a:spLocks/>
          </p:cNvSpPr>
          <p:nvPr/>
        </p:nvSpPr>
        <p:spPr>
          <a:xfrm>
            <a:off x="5262758" y="4370305"/>
            <a:ext cx="1403465" cy="197362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Qualitative </a:t>
            </a:r>
            <a:r>
              <a:rPr lang="en-GB" sz="1800" dirty="0" err="1">
                <a:solidFill>
                  <a:srgbClr val="245473"/>
                </a:solidFill>
                <a:latin typeface="+mj-lt"/>
                <a:ea typeface="Lato Light" panose="020F0502020204030203" pitchFamily="34" charset="0"/>
                <a:cs typeface="Mukta ExtraLight" panose="020B0000000000000000" pitchFamily="34" charset="77"/>
              </a:rPr>
              <a:t>Kosten-rechnung</a:t>
            </a:r>
            <a:r>
              <a:rPr lang="en-GB" sz="1800" dirty="0">
                <a:solidFill>
                  <a:srgbClr val="245473"/>
                </a:solidFill>
                <a:latin typeface="+mj-lt"/>
                <a:ea typeface="Lato Light" panose="020F0502020204030203" pitchFamily="34" charset="0"/>
                <a:cs typeface="Mukta ExtraLight" panose="020B0000000000000000" pitchFamily="34" charset="77"/>
              </a:rPr>
              <a:t> (Transparenz der Gewinn- und </a:t>
            </a:r>
            <a:r>
              <a:rPr lang="en-GB" sz="1800" dirty="0" err="1">
                <a:solidFill>
                  <a:srgbClr val="245473"/>
                </a:solidFill>
                <a:latin typeface="+mj-lt"/>
                <a:ea typeface="Lato Light" panose="020F0502020204030203" pitchFamily="34" charset="0"/>
                <a:cs typeface="Mukta ExtraLight" panose="020B0000000000000000" pitchFamily="34" charset="77"/>
              </a:rPr>
              <a:t>Verlust-einheiten</a:t>
            </a:r>
            <a:r>
              <a:rPr lang="en-GB" sz="1800" dirty="0">
                <a:solidFill>
                  <a:srgbClr val="245473"/>
                </a:solidFill>
                <a:latin typeface="+mj-lt"/>
                <a:ea typeface="Lato Light" panose="020F0502020204030203" pitchFamily="34" charset="0"/>
                <a:cs typeface="Mukta ExtraLight" panose="020B0000000000000000" pitchFamily="34" charset="77"/>
              </a:rPr>
              <a:t>)</a:t>
            </a:r>
          </a:p>
        </p:txBody>
      </p:sp>
      <p:sp>
        <p:nvSpPr>
          <p:cNvPr id="68" name="Subtitle 2">
            <a:extLst>
              <a:ext uri="{FF2B5EF4-FFF2-40B4-BE49-F238E27FC236}">
                <a16:creationId xmlns:a16="http://schemas.microsoft.com/office/drawing/2014/main" xmlns="" id="{C08C58B0-EB71-41A8-AF9D-6E8742073E8E}"/>
              </a:ext>
            </a:extLst>
          </p:cNvPr>
          <p:cNvSpPr txBox="1">
            <a:spLocks/>
          </p:cNvSpPr>
          <p:nvPr/>
        </p:nvSpPr>
        <p:spPr>
          <a:xfrm>
            <a:off x="6884162" y="4028181"/>
            <a:ext cx="1617330" cy="2725241"/>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600" dirty="0" err="1">
                <a:solidFill>
                  <a:srgbClr val="245473"/>
                </a:solidFill>
                <a:latin typeface="+mj-lt"/>
                <a:ea typeface="Lato Light" panose="020F0502020204030203" pitchFamily="34" charset="0"/>
                <a:cs typeface="Mukta ExtraLight" panose="020B0000000000000000" pitchFamily="34" charset="77"/>
              </a:rPr>
              <a:t>Integrierte</a:t>
            </a:r>
            <a:r>
              <a:rPr lang="en-GB" sz="1600" dirty="0">
                <a:solidFill>
                  <a:srgbClr val="245473"/>
                </a:solidFill>
                <a:latin typeface="+mj-lt"/>
                <a:ea typeface="Lato Light" panose="020F0502020204030203" pitchFamily="34" charset="0"/>
                <a:cs typeface="Mukta ExtraLight" panose="020B0000000000000000" pitchFamily="34" charset="77"/>
              </a:rPr>
              <a:t> </a:t>
            </a:r>
            <a:r>
              <a:rPr lang="en-GB" sz="1600" dirty="0" err="1">
                <a:solidFill>
                  <a:srgbClr val="245473"/>
                </a:solidFill>
                <a:latin typeface="+mj-lt"/>
                <a:ea typeface="Lato Light" panose="020F0502020204030203" pitchFamily="34" charset="0"/>
                <a:cs typeface="Mukta ExtraLight" panose="020B0000000000000000" pitchFamily="34" charset="77"/>
              </a:rPr>
              <a:t>Unternehmens-planung</a:t>
            </a:r>
            <a:r>
              <a:rPr lang="en-GB" sz="1600" dirty="0">
                <a:solidFill>
                  <a:srgbClr val="245473"/>
                </a:solidFill>
                <a:latin typeface="+mj-lt"/>
                <a:ea typeface="Lato Light" panose="020F0502020204030203" pitchFamily="34" charset="0"/>
                <a:cs typeface="Mukta ExtraLight" panose="020B0000000000000000" pitchFamily="34" charset="77"/>
              </a:rPr>
              <a:t> (</a:t>
            </a:r>
            <a:r>
              <a:rPr lang="en-GB" sz="1600" dirty="0" err="1">
                <a:solidFill>
                  <a:srgbClr val="245473"/>
                </a:solidFill>
                <a:latin typeface="+mj-lt"/>
                <a:ea typeface="Lato Light" panose="020F0502020204030203" pitchFamily="34" charset="0"/>
                <a:cs typeface="Mukta ExtraLight" panose="020B0000000000000000" pitchFamily="34" charset="77"/>
              </a:rPr>
              <a:t>Erfolgs</a:t>
            </a:r>
            <a:r>
              <a:rPr lang="en-GB" sz="1600" dirty="0">
                <a:solidFill>
                  <a:srgbClr val="245473"/>
                </a:solidFill>
                <a:latin typeface="+mj-lt"/>
                <a:ea typeface="Lato Light" panose="020F0502020204030203" pitchFamily="34" charset="0"/>
                <a:cs typeface="Mukta ExtraLight" panose="020B0000000000000000" pitchFamily="34" charset="77"/>
              </a:rPr>
              <a:t>-, Bilanz- und </a:t>
            </a:r>
            <a:r>
              <a:rPr lang="en-GB" sz="1600" dirty="0" err="1">
                <a:solidFill>
                  <a:srgbClr val="245473"/>
                </a:solidFill>
                <a:latin typeface="+mj-lt"/>
                <a:ea typeface="Lato Light" panose="020F0502020204030203" pitchFamily="34" charset="0"/>
                <a:cs typeface="Mukta ExtraLight" panose="020B0000000000000000" pitchFamily="34" charset="77"/>
              </a:rPr>
              <a:t>Liquiditäts-planung</a:t>
            </a:r>
            <a:r>
              <a:rPr lang="en-GB" sz="1600" dirty="0">
                <a:solidFill>
                  <a:srgbClr val="245473"/>
                </a:solidFill>
                <a:latin typeface="+mj-lt"/>
                <a:ea typeface="Lato Light" panose="020F0502020204030203" pitchFamily="34" charset="0"/>
                <a:cs typeface="Mukta ExtraLight" panose="020B0000000000000000" pitchFamily="34" charset="77"/>
              </a:rPr>
              <a:t>). </a:t>
            </a:r>
            <a:r>
              <a:rPr lang="en-GB" sz="1600" dirty="0" err="1">
                <a:solidFill>
                  <a:srgbClr val="245473"/>
                </a:solidFill>
                <a:latin typeface="+mj-lt"/>
                <a:ea typeface="Lato Light" panose="020F0502020204030203" pitchFamily="34" charset="0"/>
                <a:cs typeface="Mukta ExtraLight" panose="020B0000000000000000" pitchFamily="34" charset="77"/>
              </a:rPr>
              <a:t>Ergänzend</a:t>
            </a:r>
            <a:r>
              <a:rPr lang="en-GB" sz="1600" dirty="0">
                <a:solidFill>
                  <a:srgbClr val="245473"/>
                </a:solidFill>
                <a:latin typeface="+mj-lt"/>
                <a:ea typeface="Lato Light" panose="020F0502020204030203" pitchFamily="34" charset="0"/>
                <a:cs typeface="Mukta ExtraLight" panose="020B0000000000000000" pitchFamily="34" charset="77"/>
              </a:rPr>
              <a:t> kurzfristige detaillierte Finanzplanung</a:t>
            </a:r>
          </a:p>
          <a:p>
            <a:pPr algn="l">
              <a:lnSpc>
                <a:spcPts val="1313"/>
              </a:lnSpc>
            </a:pPr>
            <a:endParaRPr lang="en-GB" sz="1600" dirty="0">
              <a:solidFill>
                <a:schemeClr val="tx1"/>
              </a:solidFill>
              <a:latin typeface="+mj-lt"/>
              <a:ea typeface="Lato Light" panose="020F0502020204030203" pitchFamily="34" charset="0"/>
              <a:cs typeface="Mukta ExtraLight" panose="020B0000000000000000" pitchFamily="34" charset="77"/>
            </a:endParaRPr>
          </a:p>
        </p:txBody>
      </p:sp>
      <p:sp>
        <p:nvSpPr>
          <p:cNvPr id="69" name="Subtitle 2">
            <a:extLst>
              <a:ext uri="{FF2B5EF4-FFF2-40B4-BE49-F238E27FC236}">
                <a16:creationId xmlns:a16="http://schemas.microsoft.com/office/drawing/2014/main" xmlns="" id="{141CCA65-AAB7-4DE3-A1BD-939C8411940A}"/>
              </a:ext>
            </a:extLst>
          </p:cNvPr>
          <p:cNvSpPr txBox="1">
            <a:spLocks/>
          </p:cNvSpPr>
          <p:nvPr/>
        </p:nvSpPr>
        <p:spPr>
          <a:xfrm>
            <a:off x="8504844" y="3580865"/>
            <a:ext cx="1469802" cy="3143817"/>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Rolling Forecast (ständige Anpassung der Planung)</a:t>
            </a:r>
          </a:p>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Echtzeit-Plan: Soll-</a:t>
            </a:r>
            <a:r>
              <a:rPr lang="en-GB" sz="1800" dirty="0" err="1">
                <a:solidFill>
                  <a:srgbClr val="245473"/>
                </a:solidFill>
                <a:latin typeface="+mj-lt"/>
                <a:ea typeface="Lato Light" panose="020F0502020204030203" pitchFamily="34" charset="0"/>
                <a:cs typeface="Mukta ExtraLight" panose="020B0000000000000000" pitchFamily="34" charset="77"/>
              </a:rPr>
              <a:t>Ist</a:t>
            </a:r>
            <a:r>
              <a:rPr lang="en-GB" sz="1800" dirty="0">
                <a:solidFill>
                  <a:srgbClr val="245473"/>
                </a:solidFill>
                <a:latin typeface="+mj-lt"/>
                <a:ea typeface="Lato Light" panose="020F0502020204030203" pitchFamily="34" charset="0"/>
                <a:cs typeface="Mukta ExtraLight" panose="020B0000000000000000" pitchFamily="34" charset="77"/>
              </a:rPr>
              <a:t>-</a:t>
            </a:r>
            <a:r>
              <a:rPr lang="en-GB" sz="1800" dirty="0" err="1">
                <a:solidFill>
                  <a:srgbClr val="245473"/>
                </a:solidFill>
                <a:latin typeface="+mj-lt"/>
                <a:ea typeface="Lato Light" panose="020F0502020204030203" pitchFamily="34" charset="0"/>
                <a:cs typeface="Mukta ExtraLight" panose="020B0000000000000000" pitchFamily="34" charset="77"/>
              </a:rPr>
              <a:t>Vergleich</a:t>
            </a:r>
            <a:r>
              <a:rPr lang="en-GB" sz="1800" dirty="0">
                <a:solidFill>
                  <a:srgbClr val="245473"/>
                </a:solidFill>
                <a:latin typeface="+mj-lt"/>
                <a:ea typeface="Lato Light" panose="020F0502020204030203" pitchFamily="34" charset="0"/>
                <a:cs typeface="Mukta ExtraLight" panose="020B0000000000000000" pitchFamily="34" charset="77"/>
              </a:rPr>
              <a:t>/</a:t>
            </a:r>
            <a:br>
              <a:rPr lang="en-GB" sz="1800" dirty="0">
                <a:solidFill>
                  <a:srgbClr val="245473"/>
                </a:solidFill>
                <a:latin typeface="+mj-lt"/>
                <a:ea typeface="Lato Light" panose="020F0502020204030203" pitchFamily="34" charset="0"/>
                <a:cs typeface="Mukta ExtraLight" panose="020B0000000000000000" pitchFamily="34" charset="77"/>
              </a:rPr>
            </a:br>
            <a:r>
              <a:rPr lang="en-GB" sz="1800" dirty="0" err="1">
                <a:solidFill>
                  <a:srgbClr val="245473"/>
                </a:solidFill>
                <a:latin typeface="+mj-lt"/>
                <a:ea typeface="Lato Light" panose="020F0502020204030203" pitchFamily="34" charset="0"/>
                <a:cs typeface="Mukta ExtraLight" panose="020B0000000000000000" pitchFamily="34" charset="77"/>
              </a:rPr>
              <a:t>Abweichungs</a:t>
            </a:r>
            <a:r>
              <a:rPr lang="en-GB" sz="1800" dirty="0">
                <a:solidFill>
                  <a:srgbClr val="245473"/>
                </a:solidFill>
                <a:latin typeface="+mj-lt"/>
                <a:ea typeface="Lato Light" panose="020F0502020204030203" pitchFamily="34" charset="0"/>
                <a:cs typeface="Mukta ExtraLight" panose="020B0000000000000000" pitchFamily="34" charset="77"/>
              </a:rPr>
              <a:t>-analyse</a:t>
            </a:r>
          </a:p>
          <a:p>
            <a:pPr algn="l">
              <a:lnSpc>
                <a:spcPts val="1313"/>
              </a:lnSpc>
            </a:pPr>
            <a:endParaRPr lang="en-GB" sz="1600" dirty="0">
              <a:solidFill>
                <a:schemeClr val="tx1"/>
              </a:solidFill>
              <a:latin typeface="+mj-lt"/>
              <a:ea typeface="Lato Light" panose="020F0502020204030203" pitchFamily="34" charset="0"/>
              <a:cs typeface="Mukta ExtraLight" panose="020B0000000000000000" pitchFamily="34" charset="77"/>
            </a:endParaRPr>
          </a:p>
        </p:txBody>
      </p:sp>
      <p:sp>
        <p:nvSpPr>
          <p:cNvPr id="70" name="Subtitle 2">
            <a:extLst>
              <a:ext uri="{FF2B5EF4-FFF2-40B4-BE49-F238E27FC236}">
                <a16:creationId xmlns:a16="http://schemas.microsoft.com/office/drawing/2014/main" xmlns="" id="{70EC203E-2336-497F-8868-911BE45F9663}"/>
              </a:ext>
            </a:extLst>
          </p:cNvPr>
          <p:cNvSpPr txBox="1">
            <a:spLocks/>
          </p:cNvSpPr>
          <p:nvPr/>
        </p:nvSpPr>
        <p:spPr>
          <a:xfrm>
            <a:off x="10150733" y="3315458"/>
            <a:ext cx="1697556" cy="1573516"/>
          </a:xfrm>
          <a:prstGeom prst="rect">
            <a:avLst/>
          </a:prstGeom>
          <a:solidFill>
            <a:schemeClr val="accent4"/>
          </a:solidFill>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ct val="100000"/>
              </a:lnSpc>
            </a:pPr>
            <a:r>
              <a:rPr lang="en-GB" sz="2000" b="1" dirty="0">
                <a:solidFill>
                  <a:srgbClr val="245473"/>
                </a:solidFill>
                <a:latin typeface="+mj-lt"/>
                <a:ea typeface="Lato Light" panose="020F0502020204030203" pitchFamily="34" charset="0"/>
                <a:cs typeface="Mukta ExtraLight" panose="020B0000000000000000" pitchFamily="34" charset="77"/>
              </a:rPr>
              <a:t>Erarbeitung eines </a:t>
            </a:r>
            <a:r>
              <a:rPr lang="en-GB" sz="2000" b="1" dirty="0" err="1">
                <a:solidFill>
                  <a:srgbClr val="245473"/>
                </a:solidFill>
                <a:latin typeface="+mj-lt"/>
                <a:ea typeface="Lato Light" panose="020F0502020204030203" pitchFamily="34" charset="0"/>
                <a:cs typeface="Mukta ExtraLight" panose="020B0000000000000000" pitchFamily="34" charset="77"/>
              </a:rPr>
              <a:t>nachhaltigen</a:t>
            </a:r>
            <a:r>
              <a:rPr lang="en-GB" sz="2000" b="1" dirty="0">
                <a:solidFill>
                  <a:srgbClr val="245473"/>
                </a:solidFill>
                <a:latin typeface="+mj-lt"/>
                <a:ea typeface="Lato Light" panose="020F0502020204030203" pitchFamily="34" charset="0"/>
                <a:cs typeface="Mukta ExtraLight" panose="020B0000000000000000" pitchFamily="34" charset="77"/>
              </a:rPr>
              <a:t> </a:t>
            </a:r>
            <a:r>
              <a:rPr lang="en-GB" sz="2000" b="1" dirty="0" err="1">
                <a:solidFill>
                  <a:srgbClr val="245473"/>
                </a:solidFill>
                <a:latin typeface="+mj-lt"/>
                <a:ea typeface="Lato Light" panose="020F0502020204030203" pitchFamily="34" charset="0"/>
                <a:cs typeface="Mukta ExtraLight" panose="020B0000000000000000" pitchFamily="34" charset="77"/>
              </a:rPr>
              <a:t>Restrukturie-rungskonzepts</a:t>
            </a:r>
            <a:endParaRPr lang="en-GB" sz="2000" b="1" dirty="0">
              <a:solidFill>
                <a:srgbClr val="245473"/>
              </a:solidFill>
              <a:latin typeface="+mj-lt"/>
              <a:ea typeface="Lato Light" panose="020F0502020204030203" pitchFamily="34" charset="0"/>
              <a:cs typeface="Mukta ExtraLight" panose="020B0000000000000000" pitchFamily="34" charset="77"/>
            </a:endParaRPr>
          </a:p>
        </p:txBody>
      </p:sp>
      <p:sp>
        <p:nvSpPr>
          <p:cNvPr id="71" name="Freeform 18">
            <a:extLst>
              <a:ext uri="{FF2B5EF4-FFF2-40B4-BE49-F238E27FC236}">
                <a16:creationId xmlns:a16="http://schemas.microsoft.com/office/drawing/2014/main" xmlns="" id="{4B5C7710-F2E3-4BE5-B276-D245E909760F}"/>
              </a:ext>
            </a:extLst>
          </p:cNvPr>
          <p:cNvSpPr>
            <a:spLocks noChangeArrowheads="1"/>
          </p:cNvSpPr>
          <p:nvPr/>
        </p:nvSpPr>
        <p:spPr bwMode="auto">
          <a:xfrm>
            <a:off x="3917002" y="2985141"/>
            <a:ext cx="127834" cy="132797"/>
          </a:xfrm>
          <a:custGeom>
            <a:avLst/>
            <a:gdLst>
              <a:gd name="T0" fmla="*/ 248 w 453"/>
              <a:gd name="T1" fmla="*/ 462 h 471"/>
              <a:gd name="T2" fmla="*/ 248 w 453"/>
              <a:gd name="T3" fmla="*/ 462 h 471"/>
              <a:gd name="T4" fmla="*/ 215 w 453"/>
              <a:gd name="T5" fmla="*/ 457 h 471"/>
              <a:gd name="T6" fmla="*/ 9 w 453"/>
              <a:gd name="T7" fmla="*/ 188 h 471"/>
              <a:gd name="T8" fmla="*/ 9 w 453"/>
              <a:gd name="T9" fmla="*/ 188 h 471"/>
              <a:gd name="T10" fmla="*/ 13 w 453"/>
              <a:gd name="T11" fmla="*/ 155 h 471"/>
              <a:gd name="T12" fmla="*/ 204 w 453"/>
              <a:gd name="T13" fmla="*/ 9 h 471"/>
              <a:gd name="T14" fmla="*/ 204 w 453"/>
              <a:gd name="T15" fmla="*/ 9 h 471"/>
              <a:gd name="T16" fmla="*/ 237 w 453"/>
              <a:gd name="T17" fmla="*/ 13 h 471"/>
              <a:gd name="T18" fmla="*/ 443 w 453"/>
              <a:gd name="T19" fmla="*/ 282 h 471"/>
              <a:gd name="T20" fmla="*/ 443 w 453"/>
              <a:gd name="T21" fmla="*/ 282 h 471"/>
              <a:gd name="T22" fmla="*/ 439 w 453"/>
              <a:gd name="T23" fmla="*/ 315 h 471"/>
              <a:gd name="T24" fmla="*/ 248 w 453"/>
              <a:gd name="T25" fmla="*/ 462 h 47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453" h="471">
                <a:moveTo>
                  <a:pt x="248" y="462"/>
                </a:moveTo>
                <a:lnTo>
                  <a:pt x="248" y="462"/>
                </a:lnTo>
                <a:cubicBezTo>
                  <a:pt x="237" y="470"/>
                  <a:pt x="223" y="469"/>
                  <a:pt x="215" y="457"/>
                </a:cubicBezTo>
                <a:lnTo>
                  <a:pt x="9" y="188"/>
                </a:lnTo>
                <a:lnTo>
                  <a:pt x="9" y="188"/>
                </a:lnTo>
                <a:cubicBezTo>
                  <a:pt x="0" y="178"/>
                  <a:pt x="3" y="163"/>
                  <a:pt x="13" y="155"/>
                </a:cubicBezTo>
                <a:lnTo>
                  <a:pt x="204" y="9"/>
                </a:lnTo>
                <a:lnTo>
                  <a:pt x="204" y="9"/>
                </a:lnTo>
                <a:cubicBezTo>
                  <a:pt x="215" y="0"/>
                  <a:pt x="230" y="3"/>
                  <a:pt x="237" y="13"/>
                </a:cubicBezTo>
                <a:lnTo>
                  <a:pt x="443" y="282"/>
                </a:lnTo>
                <a:lnTo>
                  <a:pt x="443" y="282"/>
                </a:lnTo>
                <a:cubicBezTo>
                  <a:pt x="452" y="294"/>
                  <a:pt x="449" y="308"/>
                  <a:pt x="439" y="315"/>
                </a:cubicBezTo>
                <a:lnTo>
                  <a:pt x="248" y="462"/>
                </a:lnTo>
              </a:path>
            </a:pathLst>
          </a:custGeom>
          <a:solidFill>
            <a:schemeClr val="accent1">
              <a:lumMod val="40000"/>
              <a:lumOff val="60000"/>
            </a:schemeClr>
          </a:solidFill>
          <a:ln>
            <a:noFill/>
          </a:ln>
          <a:effectLst/>
        </p:spPr>
        <p:txBody>
          <a:bodyPr wrap="none" anchor="ctr"/>
          <a:lstStyle/>
          <a:p>
            <a:endParaRPr lang="en-GB" sz="2450" dirty="0">
              <a:latin typeface="+mj-lt"/>
            </a:endParaRPr>
          </a:p>
        </p:txBody>
      </p:sp>
    </p:spTree>
    <p:extLst>
      <p:ext uri="{BB962C8B-B14F-4D97-AF65-F5344CB8AC3E}">
        <p14:creationId xmlns:p14="http://schemas.microsoft.com/office/powerpoint/2010/main" val="38882025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3" name="Objekt 12" hidden="1">
            <a:extLst>
              <a:ext uri="{FF2B5EF4-FFF2-40B4-BE49-F238E27FC236}">
                <a16:creationId xmlns:a16="http://schemas.microsoft.com/office/drawing/2014/main" xmlns="" id="{34B30D9B-9BAF-4C04-A97F-26C857E130A9}"/>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9218" name="think-cell Folie" r:id="rId6" imgW="592" imgH="595" progId="TCLayout.ActiveDocument.1">
                  <p:embed/>
                </p:oleObj>
              </mc:Choice>
              <mc:Fallback>
                <p:oleObj name="think-cell Folie" r:id="rId6" imgW="592" imgH="595" progId="TCLayout.ActiveDocument.1">
                  <p:embed/>
                  <p:pic>
                    <p:nvPicPr>
                      <p:cNvPr id="13" name="Objekt 12" hidden="1">
                        <a:extLst>
                          <a:ext uri="{FF2B5EF4-FFF2-40B4-BE49-F238E27FC236}">
                            <a16:creationId xmlns:a16="http://schemas.microsoft.com/office/drawing/2014/main" xmlns="" id="{34B30D9B-9BAF-4C04-A97F-26C857E130A9}"/>
                          </a:ext>
                        </a:extLst>
                      </p:cNvPr>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12" name="Rechteck 11" hidden="1">
            <a:extLst>
              <a:ext uri="{FF2B5EF4-FFF2-40B4-BE49-F238E27FC236}">
                <a16:creationId xmlns:a16="http://schemas.microsoft.com/office/drawing/2014/main" xmlns="" id="{AA268AB2-96A2-4139-ACEB-0611CAB491F5}"/>
              </a:ext>
            </a:extLst>
          </p:cNvPr>
          <p:cNvSpPr/>
          <p:nvPr>
            <p:custDataLst>
              <p:tags r:id="rId3"/>
            </p:custDataLst>
          </p:nvPr>
        </p:nvSpPr>
        <p:spPr>
          <a:xfrm>
            <a:off x="0" y="0"/>
            <a:ext cx="158750" cy="15875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vert="horz" wrap="none" lIns="0" tIns="0" rIns="0" bIns="0" numCol="1" spcCol="0" rtlCol="0" anchor="ctr" anchorCtr="0">
            <a:noAutofit/>
          </a:bodyPr>
          <a:lstStyle/>
          <a:p>
            <a:pPr algn="ctr">
              <a:lnSpc>
                <a:spcPct val="90000"/>
              </a:lnSpc>
              <a:spcBef>
                <a:spcPct val="0"/>
              </a:spcBef>
              <a:spcAft>
                <a:spcPct val="0"/>
              </a:spcAft>
            </a:pPr>
            <a:endParaRPr lang="en-GB" dirty="0">
              <a:latin typeface="Calibri Light" panose="020F0302020204030204" pitchFamily="34" charset="0"/>
              <a:ea typeface="+mj-ea"/>
              <a:cs typeface="+mj-cs"/>
              <a:sym typeface="Calibri Light" panose="020F0302020204030204" pitchFamily="34" charset="0"/>
            </a:endParaRPr>
          </a:p>
        </p:txBody>
      </p:sp>
      <p:sp>
        <p:nvSpPr>
          <p:cNvPr id="4" name="Textplatzhalter 3">
            <a:extLst>
              <a:ext uri="{FF2B5EF4-FFF2-40B4-BE49-F238E27FC236}">
                <a16:creationId xmlns:a16="http://schemas.microsoft.com/office/drawing/2014/main" xmlns="" id="{0EF5E767-19B4-484F-8E3D-D966FB58D59D}"/>
              </a:ext>
            </a:extLst>
          </p:cNvPr>
          <p:cNvSpPr>
            <a:spLocks noGrp="1"/>
          </p:cNvSpPr>
          <p:nvPr>
            <p:ph type="body" sz="quarter" idx="13"/>
          </p:nvPr>
        </p:nvSpPr>
        <p:spPr>
          <a:xfrm>
            <a:off x="1447686" y="498466"/>
            <a:ext cx="8852375" cy="697353"/>
          </a:xfrm>
        </p:spPr>
        <p:txBody>
          <a:bodyPr>
            <a:noAutofit/>
          </a:bodyPr>
          <a:lstStyle/>
          <a:p>
            <a:r>
              <a:rPr lang="en-GB" dirty="0"/>
              <a:t>Verringerung der Auswirkungen der Krise - Abschwächung</a:t>
            </a:r>
          </a:p>
        </p:txBody>
      </p:sp>
      <p:sp>
        <p:nvSpPr>
          <p:cNvPr id="27" name="Subtitle 2">
            <a:extLst>
              <a:ext uri="{FF2B5EF4-FFF2-40B4-BE49-F238E27FC236}">
                <a16:creationId xmlns:a16="http://schemas.microsoft.com/office/drawing/2014/main" xmlns="" id="{73F19325-1EDB-46F3-A475-347F26A8D06E}"/>
              </a:ext>
            </a:extLst>
          </p:cNvPr>
          <p:cNvSpPr txBox="1">
            <a:spLocks/>
          </p:cNvSpPr>
          <p:nvPr/>
        </p:nvSpPr>
        <p:spPr>
          <a:xfrm>
            <a:off x="284345" y="2142491"/>
            <a:ext cx="2541024" cy="3775695"/>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dirty="0">
                <a:solidFill>
                  <a:srgbClr val="245473"/>
                </a:solidFill>
                <a:latin typeface="+mj-lt"/>
                <a:ea typeface="Open Sans Light" panose="020B0306030504020204" pitchFamily="34" charset="0"/>
                <a:cs typeface="Open Sans Light" panose="020B0306030504020204" pitchFamily="34" charset="0"/>
              </a:rPr>
              <a:t>Um irreversible Folgen zu vermeiden, muss zunächst die Insolvenzreife abgewendet und </a:t>
            </a:r>
            <a:r>
              <a:rPr lang="en-GB" dirty="0" err="1">
                <a:solidFill>
                  <a:srgbClr val="245473"/>
                </a:solidFill>
                <a:latin typeface="+mj-lt"/>
                <a:ea typeface="Open Sans Light" panose="020B0306030504020204" pitchFamily="34" charset="0"/>
                <a:cs typeface="Open Sans Light" panose="020B0306030504020204" pitchFamily="34" charset="0"/>
              </a:rPr>
              <a:t>anschließend</a:t>
            </a:r>
            <a:r>
              <a:rPr lang="en-GB" dirty="0">
                <a:solidFill>
                  <a:srgbClr val="245473"/>
                </a:solidFill>
                <a:latin typeface="+mj-lt"/>
                <a:ea typeface="Open Sans Light" panose="020B0306030504020204" pitchFamily="34" charset="0"/>
                <a:cs typeface="Open Sans Light" panose="020B0306030504020204" pitchFamily="34" charset="0"/>
              </a:rPr>
              <a:t> die Liquiditätskrise dauerhaft behoben werden.</a:t>
            </a:r>
            <a:endParaRPr lang="en-US" sz="2800" dirty="0">
              <a:solidFill>
                <a:srgbClr val="245473"/>
              </a:solidFill>
            </a:endParaRPr>
          </a:p>
        </p:txBody>
      </p:sp>
      <p:sp>
        <p:nvSpPr>
          <p:cNvPr id="24" name="Chevron 1">
            <a:extLst>
              <a:ext uri="{FF2B5EF4-FFF2-40B4-BE49-F238E27FC236}">
                <a16:creationId xmlns:a16="http://schemas.microsoft.com/office/drawing/2014/main" xmlns="" id="{FDD36281-1E25-4D30-9E84-C77A5C38F4BA}"/>
              </a:ext>
            </a:extLst>
          </p:cNvPr>
          <p:cNvSpPr/>
          <p:nvPr/>
        </p:nvSpPr>
        <p:spPr>
          <a:xfrm>
            <a:off x="3203910" y="1912112"/>
            <a:ext cx="1520317" cy="532536"/>
          </a:xfrm>
          <a:prstGeom prst="chevron">
            <a:avLst>
              <a:gd name="adj" fmla="val 21186"/>
            </a:avLst>
          </a:prstGeom>
          <a:solidFill>
            <a:srgbClr val="245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tx1"/>
              </a:solidFill>
              <a:latin typeface="+mj-lt"/>
            </a:endParaRPr>
          </a:p>
        </p:txBody>
      </p:sp>
      <p:sp>
        <p:nvSpPr>
          <p:cNvPr id="25" name="Chevron 2">
            <a:extLst>
              <a:ext uri="{FF2B5EF4-FFF2-40B4-BE49-F238E27FC236}">
                <a16:creationId xmlns:a16="http://schemas.microsoft.com/office/drawing/2014/main" xmlns="" id="{2E9833ED-FC99-42BC-8406-06A2341CC685}"/>
              </a:ext>
            </a:extLst>
          </p:cNvPr>
          <p:cNvSpPr/>
          <p:nvPr/>
        </p:nvSpPr>
        <p:spPr>
          <a:xfrm>
            <a:off x="4661389" y="1912112"/>
            <a:ext cx="1520317" cy="532536"/>
          </a:xfrm>
          <a:prstGeom prst="chevron">
            <a:avLst>
              <a:gd name="adj" fmla="val 2118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tx1"/>
              </a:solidFill>
              <a:latin typeface="+mj-lt"/>
            </a:endParaRPr>
          </a:p>
        </p:txBody>
      </p:sp>
      <p:sp>
        <p:nvSpPr>
          <p:cNvPr id="42" name="Chevron 3">
            <a:extLst>
              <a:ext uri="{FF2B5EF4-FFF2-40B4-BE49-F238E27FC236}">
                <a16:creationId xmlns:a16="http://schemas.microsoft.com/office/drawing/2014/main" xmlns="" id="{77F1EE87-03C2-4032-B6B5-6AF96811AA4D}"/>
              </a:ext>
            </a:extLst>
          </p:cNvPr>
          <p:cNvSpPr/>
          <p:nvPr/>
        </p:nvSpPr>
        <p:spPr>
          <a:xfrm>
            <a:off x="6118868" y="1912112"/>
            <a:ext cx="1520317" cy="532536"/>
          </a:xfrm>
          <a:prstGeom prst="chevron">
            <a:avLst>
              <a:gd name="adj" fmla="val 21186"/>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tx1"/>
              </a:solidFill>
              <a:latin typeface="+mj-lt"/>
            </a:endParaRPr>
          </a:p>
        </p:txBody>
      </p:sp>
      <p:sp>
        <p:nvSpPr>
          <p:cNvPr id="43" name="Chevron 4">
            <a:extLst>
              <a:ext uri="{FF2B5EF4-FFF2-40B4-BE49-F238E27FC236}">
                <a16:creationId xmlns:a16="http://schemas.microsoft.com/office/drawing/2014/main" xmlns="" id="{6A6E61BE-128F-4FFC-A420-376B8A19C41B}"/>
              </a:ext>
            </a:extLst>
          </p:cNvPr>
          <p:cNvSpPr/>
          <p:nvPr/>
        </p:nvSpPr>
        <p:spPr>
          <a:xfrm>
            <a:off x="7576347" y="1912112"/>
            <a:ext cx="1520317" cy="532536"/>
          </a:xfrm>
          <a:prstGeom prst="chevron">
            <a:avLst>
              <a:gd name="adj" fmla="val 2118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tx1"/>
              </a:solidFill>
              <a:latin typeface="+mj-lt"/>
            </a:endParaRPr>
          </a:p>
        </p:txBody>
      </p:sp>
      <p:sp>
        <p:nvSpPr>
          <p:cNvPr id="44" name="Chevron 5">
            <a:extLst>
              <a:ext uri="{FF2B5EF4-FFF2-40B4-BE49-F238E27FC236}">
                <a16:creationId xmlns:a16="http://schemas.microsoft.com/office/drawing/2014/main" xmlns="" id="{A2DBF5D2-08FB-49B1-A1D4-845972FEE188}"/>
              </a:ext>
            </a:extLst>
          </p:cNvPr>
          <p:cNvSpPr/>
          <p:nvPr/>
        </p:nvSpPr>
        <p:spPr>
          <a:xfrm>
            <a:off x="9033826" y="1912112"/>
            <a:ext cx="1520317" cy="532536"/>
          </a:xfrm>
          <a:prstGeom prst="chevron">
            <a:avLst>
              <a:gd name="adj" fmla="val 21186"/>
            </a:avLst>
          </a:prstGeom>
          <a:solidFill>
            <a:srgbClr val="F58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tx1"/>
              </a:solidFill>
              <a:latin typeface="+mj-lt"/>
            </a:endParaRPr>
          </a:p>
        </p:txBody>
      </p:sp>
      <p:sp>
        <p:nvSpPr>
          <p:cNvPr id="45" name="TextBox 14">
            <a:extLst>
              <a:ext uri="{FF2B5EF4-FFF2-40B4-BE49-F238E27FC236}">
                <a16:creationId xmlns:a16="http://schemas.microsoft.com/office/drawing/2014/main" xmlns="" id="{2138276A-9978-4B37-97EF-DF00BC9338D0}"/>
              </a:ext>
            </a:extLst>
          </p:cNvPr>
          <p:cNvSpPr txBox="1"/>
          <p:nvPr/>
        </p:nvSpPr>
        <p:spPr>
          <a:xfrm>
            <a:off x="3426881" y="1881151"/>
            <a:ext cx="1233279" cy="584775"/>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Stakeholder</a:t>
            </a:r>
            <a:br>
              <a:rPr lang="en-GB" sz="1600" b="1" dirty="0">
                <a:solidFill>
                  <a:schemeClr val="bg1"/>
                </a:solidFill>
                <a:latin typeface="+mj-lt"/>
                <a:ea typeface="League Spartan" charset="0"/>
                <a:cs typeface="Poppins" pitchFamily="2" charset="77"/>
              </a:rPr>
            </a:br>
            <a:r>
              <a:rPr lang="en-GB" sz="1600" b="1" dirty="0">
                <a:solidFill>
                  <a:schemeClr val="bg1"/>
                </a:solidFill>
                <a:latin typeface="+mj-lt"/>
                <a:ea typeface="League Spartan" charset="0"/>
                <a:cs typeface="Poppins" pitchFamily="2" charset="77"/>
              </a:rPr>
              <a:t>Krise</a:t>
            </a:r>
          </a:p>
        </p:txBody>
      </p:sp>
      <p:sp>
        <p:nvSpPr>
          <p:cNvPr id="46" name="TextBox 15">
            <a:extLst>
              <a:ext uri="{FF2B5EF4-FFF2-40B4-BE49-F238E27FC236}">
                <a16:creationId xmlns:a16="http://schemas.microsoft.com/office/drawing/2014/main" xmlns="" id="{EF56AA4F-DA47-4B34-94BC-5272379460E7}"/>
              </a:ext>
            </a:extLst>
          </p:cNvPr>
          <p:cNvSpPr txBox="1"/>
          <p:nvPr/>
        </p:nvSpPr>
        <p:spPr>
          <a:xfrm>
            <a:off x="4711114" y="2004262"/>
            <a:ext cx="1418141" cy="338554"/>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Strategie Krise</a:t>
            </a:r>
          </a:p>
        </p:txBody>
      </p:sp>
      <p:sp>
        <p:nvSpPr>
          <p:cNvPr id="47" name="TextBox 16">
            <a:extLst>
              <a:ext uri="{FF2B5EF4-FFF2-40B4-BE49-F238E27FC236}">
                <a16:creationId xmlns:a16="http://schemas.microsoft.com/office/drawing/2014/main" xmlns="" id="{A026F4D4-E51E-4795-9850-E63F88879C21}"/>
              </a:ext>
            </a:extLst>
          </p:cNvPr>
          <p:cNvSpPr txBox="1"/>
          <p:nvPr/>
        </p:nvSpPr>
        <p:spPr>
          <a:xfrm>
            <a:off x="6139279" y="1887860"/>
            <a:ext cx="1384617" cy="584775"/>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Produkt-/Verkaufskrise</a:t>
            </a:r>
          </a:p>
        </p:txBody>
      </p:sp>
      <p:sp>
        <p:nvSpPr>
          <p:cNvPr id="48" name="TextBox 17">
            <a:extLst>
              <a:ext uri="{FF2B5EF4-FFF2-40B4-BE49-F238E27FC236}">
                <a16:creationId xmlns:a16="http://schemas.microsoft.com/office/drawing/2014/main" xmlns="" id="{879A0AA7-AF6A-41B6-A622-32C84FB394C9}"/>
              </a:ext>
            </a:extLst>
          </p:cNvPr>
          <p:cNvSpPr txBox="1"/>
          <p:nvPr/>
        </p:nvSpPr>
        <p:spPr>
          <a:xfrm>
            <a:off x="7835948" y="1881151"/>
            <a:ext cx="1105002" cy="584775"/>
          </a:xfrm>
          <a:prstGeom prst="rect">
            <a:avLst/>
          </a:prstGeom>
          <a:noFill/>
        </p:spPr>
        <p:txBody>
          <a:bodyPr wrap="square" rtlCol="0" anchor="ctr" anchorCtr="0">
            <a:spAutoFit/>
          </a:bodyPr>
          <a:lstStyle/>
          <a:p>
            <a:pPr algn="ctr"/>
            <a:r>
              <a:rPr lang="en-GB" sz="1600" b="1" dirty="0" err="1">
                <a:solidFill>
                  <a:schemeClr val="bg1"/>
                </a:solidFill>
                <a:latin typeface="+mj-lt"/>
                <a:ea typeface="League Spartan" charset="0"/>
                <a:cs typeface="Poppins" pitchFamily="2" charset="77"/>
              </a:rPr>
              <a:t>Ertrags-krise</a:t>
            </a:r>
            <a:endParaRPr lang="en-GB" sz="1600" b="1" dirty="0">
              <a:solidFill>
                <a:schemeClr val="bg1"/>
              </a:solidFill>
              <a:latin typeface="+mj-lt"/>
              <a:ea typeface="League Spartan" charset="0"/>
              <a:cs typeface="Poppins" pitchFamily="2" charset="77"/>
            </a:endParaRPr>
          </a:p>
        </p:txBody>
      </p:sp>
      <p:sp>
        <p:nvSpPr>
          <p:cNvPr id="49" name="TextBox 18">
            <a:extLst>
              <a:ext uri="{FF2B5EF4-FFF2-40B4-BE49-F238E27FC236}">
                <a16:creationId xmlns:a16="http://schemas.microsoft.com/office/drawing/2014/main" xmlns="" id="{A65579BF-7149-497B-B238-F2458C229B2D}"/>
              </a:ext>
            </a:extLst>
          </p:cNvPr>
          <p:cNvSpPr txBox="1"/>
          <p:nvPr/>
        </p:nvSpPr>
        <p:spPr>
          <a:xfrm>
            <a:off x="8987927" y="1881151"/>
            <a:ext cx="1300286" cy="584775"/>
          </a:xfrm>
          <a:prstGeom prst="rect">
            <a:avLst/>
          </a:prstGeom>
          <a:noFill/>
        </p:spPr>
        <p:txBody>
          <a:bodyPr wrap="square" rtlCol="0" anchor="ctr" anchorCtr="0">
            <a:spAutoFit/>
          </a:bodyPr>
          <a:lstStyle/>
          <a:p>
            <a:pPr algn="ctr"/>
            <a:r>
              <a:rPr lang="en-GB" sz="1600" b="1" dirty="0" err="1">
                <a:solidFill>
                  <a:schemeClr val="bg1"/>
                </a:solidFill>
                <a:latin typeface="+mj-lt"/>
                <a:ea typeface="League Spartan" charset="0"/>
                <a:cs typeface="Poppins" pitchFamily="2" charset="77"/>
              </a:rPr>
              <a:t>Liquiditäts-krise</a:t>
            </a:r>
            <a:endParaRPr lang="en-GB" sz="1600" b="1" dirty="0">
              <a:solidFill>
                <a:schemeClr val="bg1"/>
              </a:solidFill>
              <a:latin typeface="+mj-lt"/>
              <a:ea typeface="League Spartan" charset="0"/>
              <a:cs typeface="Poppins" pitchFamily="2" charset="77"/>
            </a:endParaRPr>
          </a:p>
        </p:txBody>
      </p:sp>
      <p:sp>
        <p:nvSpPr>
          <p:cNvPr id="50" name="Chevron 5">
            <a:extLst>
              <a:ext uri="{FF2B5EF4-FFF2-40B4-BE49-F238E27FC236}">
                <a16:creationId xmlns:a16="http://schemas.microsoft.com/office/drawing/2014/main" xmlns="" id="{7433D156-64F4-4832-83C0-1E5C51EF5438}"/>
              </a:ext>
            </a:extLst>
          </p:cNvPr>
          <p:cNvSpPr/>
          <p:nvPr/>
        </p:nvSpPr>
        <p:spPr>
          <a:xfrm>
            <a:off x="10491305" y="1913980"/>
            <a:ext cx="1520317" cy="532536"/>
          </a:xfrm>
          <a:prstGeom prst="chevron">
            <a:avLst>
              <a:gd name="adj" fmla="val 21186"/>
            </a:avLst>
          </a:prstGeom>
          <a:solidFill>
            <a:srgbClr val="EC21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00" b="1" dirty="0">
              <a:solidFill>
                <a:schemeClr val="tx1"/>
              </a:solidFill>
              <a:latin typeface="+mj-lt"/>
            </a:endParaRPr>
          </a:p>
        </p:txBody>
      </p:sp>
      <p:sp>
        <p:nvSpPr>
          <p:cNvPr id="51" name="TextBox 18">
            <a:extLst>
              <a:ext uri="{FF2B5EF4-FFF2-40B4-BE49-F238E27FC236}">
                <a16:creationId xmlns:a16="http://schemas.microsoft.com/office/drawing/2014/main" xmlns="" id="{BEC1024D-362E-448E-97D1-715729F45C6F}"/>
              </a:ext>
            </a:extLst>
          </p:cNvPr>
          <p:cNvSpPr txBox="1"/>
          <p:nvPr/>
        </p:nvSpPr>
        <p:spPr>
          <a:xfrm>
            <a:off x="10710953" y="2004261"/>
            <a:ext cx="1106422" cy="338554"/>
          </a:xfrm>
          <a:prstGeom prst="rect">
            <a:avLst/>
          </a:prstGeom>
          <a:noFill/>
        </p:spPr>
        <p:txBody>
          <a:bodyPr wrap="square" rtlCol="0" anchor="ctr" anchorCtr="0">
            <a:spAutoFit/>
          </a:bodyPr>
          <a:lstStyle/>
          <a:p>
            <a:pPr algn="ctr"/>
            <a:r>
              <a:rPr lang="en-GB" sz="1600" b="1" dirty="0" err="1">
                <a:solidFill>
                  <a:schemeClr val="bg1"/>
                </a:solidFill>
                <a:latin typeface="+mj-lt"/>
                <a:ea typeface="League Spartan" charset="0"/>
                <a:cs typeface="Poppins" pitchFamily="2" charset="77"/>
              </a:rPr>
              <a:t>Insolvenz</a:t>
            </a:r>
            <a:endParaRPr lang="en-GB" sz="1600" b="1" dirty="0">
              <a:solidFill>
                <a:schemeClr val="bg1"/>
              </a:solidFill>
              <a:latin typeface="+mj-lt"/>
              <a:ea typeface="League Spartan" charset="0"/>
              <a:cs typeface="Poppins" pitchFamily="2" charset="77"/>
            </a:endParaRPr>
          </a:p>
        </p:txBody>
      </p:sp>
      <p:grpSp>
        <p:nvGrpSpPr>
          <p:cNvPr id="3" name="Gruppieren 2">
            <a:extLst>
              <a:ext uri="{FF2B5EF4-FFF2-40B4-BE49-F238E27FC236}">
                <a16:creationId xmlns:a16="http://schemas.microsoft.com/office/drawing/2014/main" xmlns="" id="{7B74D334-0DAF-4000-AACA-609675FF0363}"/>
              </a:ext>
            </a:extLst>
          </p:cNvPr>
          <p:cNvGrpSpPr/>
          <p:nvPr/>
        </p:nvGrpSpPr>
        <p:grpSpPr>
          <a:xfrm rot="5400000">
            <a:off x="7109926" y="2554271"/>
            <a:ext cx="779420" cy="884886"/>
            <a:chOff x="2524558" y="1670769"/>
            <a:chExt cx="1575015" cy="1606818"/>
          </a:xfrm>
        </p:grpSpPr>
        <p:sp>
          <p:nvSpPr>
            <p:cNvPr id="28" name="Rounded Rectangle 60">
              <a:extLst>
                <a:ext uri="{FF2B5EF4-FFF2-40B4-BE49-F238E27FC236}">
                  <a16:creationId xmlns:a16="http://schemas.microsoft.com/office/drawing/2014/main" xmlns="" id="{A59B24D1-0AF7-4998-BDA2-DCF4321D59E1}"/>
                </a:ext>
              </a:extLst>
            </p:cNvPr>
            <p:cNvSpPr/>
            <p:nvPr/>
          </p:nvSpPr>
          <p:spPr>
            <a:xfrm>
              <a:off x="2524558" y="2247459"/>
              <a:ext cx="1575015" cy="456996"/>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29" name="Rounded Rectangle 63">
              <a:extLst>
                <a:ext uri="{FF2B5EF4-FFF2-40B4-BE49-F238E27FC236}">
                  <a16:creationId xmlns:a16="http://schemas.microsoft.com/office/drawing/2014/main" xmlns="" id="{C1D69A23-7280-475E-89FB-2E1CFE036B65}"/>
                </a:ext>
              </a:extLst>
            </p:cNvPr>
            <p:cNvSpPr/>
            <p:nvPr/>
          </p:nvSpPr>
          <p:spPr>
            <a:xfrm rot="18893649">
              <a:off x="3082077" y="2486847"/>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sp>
          <p:nvSpPr>
            <p:cNvPr id="30" name="Rounded Rectangle 62">
              <a:extLst>
                <a:ext uri="{FF2B5EF4-FFF2-40B4-BE49-F238E27FC236}">
                  <a16:creationId xmlns:a16="http://schemas.microsoft.com/office/drawing/2014/main" xmlns="" id="{6CC106A5-E79A-410B-97CB-D5FD8BBF736B}"/>
                </a:ext>
              </a:extLst>
            </p:cNvPr>
            <p:cNvSpPr/>
            <p:nvPr/>
          </p:nvSpPr>
          <p:spPr>
            <a:xfrm rot="2717866">
              <a:off x="3082874" y="2004511"/>
              <a:ext cx="1124482" cy="456997"/>
            </a:xfrm>
            <a:prstGeom prst="roundRect">
              <a:avLst>
                <a:gd name="adj" fmla="val 50000"/>
              </a:avLst>
            </a:prstGeom>
            <a:solidFill>
              <a:schemeClr val="accent1">
                <a:lumMod val="75000"/>
                <a:alpha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Lato Light" panose="020F0502020204030203" pitchFamily="34" charset="0"/>
              </a:endParaRPr>
            </a:p>
          </p:txBody>
        </p:sp>
      </p:grpSp>
      <p:sp>
        <p:nvSpPr>
          <p:cNvPr id="32" name="TextBox 106">
            <a:extLst>
              <a:ext uri="{FF2B5EF4-FFF2-40B4-BE49-F238E27FC236}">
                <a16:creationId xmlns:a16="http://schemas.microsoft.com/office/drawing/2014/main" xmlns="" id="{3A6765D1-A0A5-423D-9195-8762C6239F1C}"/>
              </a:ext>
            </a:extLst>
          </p:cNvPr>
          <p:cNvSpPr txBox="1"/>
          <p:nvPr/>
        </p:nvSpPr>
        <p:spPr>
          <a:xfrm>
            <a:off x="7835947" y="2690632"/>
            <a:ext cx="4131346" cy="830997"/>
          </a:xfrm>
          <a:prstGeom prst="rect">
            <a:avLst/>
          </a:prstGeom>
          <a:noFill/>
        </p:spPr>
        <p:txBody>
          <a:bodyPr wrap="square" lIns="91440" tIns="45720" rIns="91440" bIns="45720" rtlCol="0" anchor="b" anchorCtr="0">
            <a:spAutoFit/>
          </a:bodyPr>
          <a:lstStyle/>
          <a:p>
            <a:r>
              <a:rPr lang="en-GB" sz="1600" b="1" dirty="0">
                <a:solidFill>
                  <a:srgbClr val="245473"/>
                </a:solidFill>
                <a:latin typeface="+mj-lt"/>
                <a:ea typeface="League Spartan" charset="0"/>
                <a:cs typeface="Poppins" pitchFamily="2" charset="77"/>
              </a:rPr>
              <a:t>Das Vorgehen </a:t>
            </a:r>
            <a:r>
              <a:rPr lang="en-GB" sz="1600" b="1" dirty="0" err="1">
                <a:solidFill>
                  <a:srgbClr val="245473"/>
                </a:solidFill>
                <a:latin typeface="+mj-lt"/>
                <a:ea typeface="League Spartan" charset="0"/>
                <a:cs typeface="Poppins" pitchFamily="2" charset="77"/>
              </a:rPr>
              <a:t>beim</a:t>
            </a:r>
            <a:r>
              <a:rPr lang="en-GB" sz="1600" b="1" dirty="0">
                <a:solidFill>
                  <a:srgbClr val="245473"/>
                </a:solidFill>
                <a:latin typeface="+mj-lt"/>
                <a:ea typeface="League Spartan" charset="0"/>
                <a:cs typeface="Poppins" pitchFamily="2" charset="77"/>
              </a:rPr>
              <a:t> </a:t>
            </a:r>
            <a:r>
              <a:rPr lang="en-GB" sz="1600" b="1" dirty="0" err="1">
                <a:solidFill>
                  <a:srgbClr val="245473"/>
                </a:solidFill>
                <a:latin typeface="+mj-lt"/>
                <a:ea typeface="League Spartan" charset="0"/>
                <a:cs typeface="Poppins" pitchFamily="2" charset="77"/>
              </a:rPr>
              <a:t>Krisenmanagement</a:t>
            </a:r>
            <a:r>
              <a:rPr lang="en-GB" sz="1600" b="1" dirty="0">
                <a:solidFill>
                  <a:srgbClr val="245473"/>
                </a:solidFill>
                <a:latin typeface="+mj-lt"/>
                <a:ea typeface="League Spartan" charset="0"/>
                <a:cs typeface="Poppins" pitchFamily="2" charset="77"/>
              </a:rPr>
              <a:t> folgt der</a:t>
            </a:r>
            <a:br>
              <a:rPr lang="en-GB" sz="1600" b="1" dirty="0">
                <a:solidFill>
                  <a:srgbClr val="245473"/>
                </a:solidFill>
                <a:latin typeface="+mj-lt"/>
                <a:ea typeface="League Spartan" charset="0"/>
                <a:cs typeface="Poppins" pitchFamily="2" charset="77"/>
              </a:rPr>
            </a:br>
            <a:r>
              <a:rPr lang="en-GB" sz="1600" b="1" dirty="0">
                <a:solidFill>
                  <a:srgbClr val="245473"/>
                </a:solidFill>
                <a:latin typeface="+mj-lt"/>
                <a:ea typeface="League Spartan" charset="0"/>
                <a:cs typeface="Poppins" pitchFamily="2" charset="77"/>
              </a:rPr>
              <a:t>entgegengesetzten Struktur der Krisenphasen</a:t>
            </a:r>
            <a:br>
              <a:rPr lang="en-GB" sz="1600" b="1" dirty="0">
                <a:solidFill>
                  <a:srgbClr val="245473"/>
                </a:solidFill>
                <a:latin typeface="+mj-lt"/>
                <a:ea typeface="League Spartan" charset="0"/>
                <a:cs typeface="Poppins" pitchFamily="2" charset="77"/>
              </a:rPr>
            </a:br>
            <a:endParaRPr lang="en-GB" sz="1600" b="1" dirty="0">
              <a:solidFill>
                <a:srgbClr val="245473"/>
              </a:solidFill>
              <a:latin typeface="+mj-lt"/>
              <a:ea typeface="League Spartan" charset="0"/>
              <a:cs typeface="Poppins" pitchFamily="2" charset="77"/>
            </a:endParaRPr>
          </a:p>
        </p:txBody>
      </p:sp>
      <p:sp>
        <p:nvSpPr>
          <p:cNvPr id="62" name="Chevron 5">
            <a:extLst>
              <a:ext uri="{FF2B5EF4-FFF2-40B4-BE49-F238E27FC236}">
                <a16:creationId xmlns:a16="http://schemas.microsoft.com/office/drawing/2014/main" xmlns="" id="{4F60DCE7-049F-41CC-9A40-D907D267BB8D}"/>
              </a:ext>
            </a:extLst>
          </p:cNvPr>
          <p:cNvSpPr/>
          <p:nvPr/>
        </p:nvSpPr>
        <p:spPr>
          <a:xfrm>
            <a:off x="3203910" y="3938710"/>
            <a:ext cx="1520317" cy="532536"/>
          </a:xfrm>
          <a:prstGeom prst="chevron">
            <a:avLst>
              <a:gd name="adj" fmla="val 21186"/>
            </a:avLst>
          </a:prstGeom>
          <a:solidFill>
            <a:srgbClr val="EC217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tx1"/>
              </a:solidFill>
              <a:latin typeface="+mj-lt"/>
            </a:endParaRPr>
          </a:p>
        </p:txBody>
      </p:sp>
      <p:sp>
        <p:nvSpPr>
          <p:cNvPr id="63" name="TextBox 18">
            <a:extLst>
              <a:ext uri="{FF2B5EF4-FFF2-40B4-BE49-F238E27FC236}">
                <a16:creationId xmlns:a16="http://schemas.microsoft.com/office/drawing/2014/main" xmlns="" id="{F41A124D-CFE4-44DF-A466-4F6D87E92A4F}"/>
              </a:ext>
            </a:extLst>
          </p:cNvPr>
          <p:cNvSpPr txBox="1"/>
          <p:nvPr/>
        </p:nvSpPr>
        <p:spPr>
          <a:xfrm>
            <a:off x="3428672" y="4028991"/>
            <a:ext cx="1106422" cy="338554"/>
          </a:xfrm>
          <a:prstGeom prst="rect">
            <a:avLst/>
          </a:prstGeom>
          <a:noFill/>
        </p:spPr>
        <p:txBody>
          <a:bodyPr wrap="square" rtlCol="0" anchor="ctr" anchorCtr="0">
            <a:spAutoFit/>
          </a:bodyPr>
          <a:lstStyle/>
          <a:p>
            <a:pPr algn="ctr"/>
            <a:r>
              <a:rPr lang="en-GB" sz="1600" b="1" dirty="0" err="1">
                <a:solidFill>
                  <a:schemeClr val="bg1"/>
                </a:solidFill>
                <a:latin typeface="+mj-lt"/>
                <a:ea typeface="League Spartan" charset="0"/>
                <a:cs typeface="Poppins" pitchFamily="2" charset="77"/>
              </a:rPr>
              <a:t>Insolvenz</a:t>
            </a:r>
            <a:endParaRPr lang="en-GB" sz="1600" b="1" dirty="0">
              <a:solidFill>
                <a:schemeClr val="bg1"/>
              </a:solidFill>
              <a:latin typeface="+mj-lt"/>
              <a:ea typeface="League Spartan" charset="0"/>
              <a:cs typeface="Poppins" pitchFamily="2" charset="77"/>
            </a:endParaRPr>
          </a:p>
        </p:txBody>
      </p:sp>
      <p:sp>
        <p:nvSpPr>
          <p:cNvPr id="64" name="Chevron 5">
            <a:extLst>
              <a:ext uri="{FF2B5EF4-FFF2-40B4-BE49-F238E27FC236}">
                <a16:creationId xmlns:a16="http://schemas.microsoft.com/office/drawing/2014/main" xmlns="" id="{2AD642B4-CD5B-410D-8D4A-A7BFA8047881}"/>
              </a:ext>
            </a:extLst>
          </p:cNvPr>
          <p:cNvSpPr/>
          <p:nvPr/>
        </p:nvSpPr>
        <p:spPr>
          <a:xfrm>
            <a:off x="4661389" y="3948896"/>
            <a:ext cx="1520317" cy="532536"/>
          </a:xfrm>
          <a:prstGeom prst="chevron">
            <a:avLst>
              <a:gd name="adj" fmla="val 21186"/>
            </a:avLst>
          </a:prstGeom>
          <a:solidFill>
            <a:srgbClr val="F587B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tx1"/>
              </a:solidFill>
              <a:latin typeface="+mj-lt"/>
            </a:endParaRPr>
          </a:p>
        </p:txBody>
      </p:sp>
      <p:sp>
        <p:nvSpPr>
          <p:cNvPr id="65" name="TextBox 18">
            <a:extLst>
              <a:ext uri="{FF2B5EF4-FFF2-40B4-BE49-F238E27FC236}">
                <a16:creationId xmlns:a16="http://schemas.microsoft.com/office/drawing/2014/main" xmlns="" id="{D4ECC176-5179-4EE2-91CE-0506CDD697EF}"/>
              </a:ext>
            </a:extLst>
          </p:cNvPr>
          <p:cNvSpPr txBox="1"/>
          <p:nvPr/>
        </p:nvSpPr>
        <p:spPr>
          <a:xfrm>
            <a:off x="4948989" y="3912821"/>
            <a:ext cx="1081027" cy="584775"/>
          </a:xfrm>
          <a:prstGeom prst="rect">
            <a:avLst/>
          </a:prstGeom>
          <a:noFill/>
        </p:spPr>
        <p:txBody>
          <a:bodyPr wrap="square" rtlCol="0" anchor="ctr" anchorCtr="0">
            <a:spAutoFit/>
          </a:bodyPr>
          <a:lstStyle/>
          <a:p>
            <a:pPr algn="ctr"/>
            <a:r>
              <a:rPr lang="en-GB" sz="1600" b="1" dirty="0" err="1">
                <a:solidFill>
                  <a:schemeClr val="bg1"/>
                </a:solidFill>
                <a:latin typeface="+mj-lt"/>
                <a:ea typeface="League Spartan" charset="0"/>
                <a:cs typeface="Poppins" pitchFamily="2" charset="77"/>
              </a:rPr>
              <a:t>Liquiditäts-krise</a:t>
            </a:r>
            <a:endParaRPr lang="en-GB" sz="1600" b="1" dirty="0">
              <a:solidFill>
                <a:schemeClr val="bg1"/>
              </a:solidFill>
              <a:latin typeface="+mj-lt"/>
              <a:ea typeface="League Spartan" charset="0"/>
              <a:cs typeface="Poppins" pitchFamily="2" charset="77"/>
            </a:endParaRPr>
          </a:p>
        </p:txBody>
      </p:sp>
      <p:sp>
        <p:nvSpPr>
          <p:cNvPr id="66" name="Chevron 4">
            <a:extLst>
              <a:ext uri="{FF2B5EF4-FFF2-40B4-BE49-F238E27FC236}">
                <a16:creationId xmlns:a16="http://schemas.microsoft.com/office/drawing/2014/main" xmlns="" id="{29F97140-A136-4A51-ADA6-6F6E8A2FC5EC}"/>
              </a:ext>
            </a:extLst>
          </p:cNvPr>
          <p:cNvSpPr/>
          <p:nvPr/>
        </p:nvSpPr>
        <p:spPr>
          <a:xfrm>
            <a:off x="6128736" y="3938710"/>
            <a:ext cx="1520317" cy="532536"/>
          </a:xfrm>
          <a:prstGeom prst="chevron">
            <a:avLst>
              <a:gd name="adj" fmla="val 21186"/>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tx1"/>
              </a:solidFill>
              <a:latin typeface="+mj-lt"/>
            </a:endParaRPr>
          </a:p>
        </p:txBody>
      </p:sp>
      <p:sp>
        <p:nvSpPr>
          <p:cNvPr id="67" name="TextBox 17">
            <a:extLst>
              <a:ext uri="{FF2B5EF4-FFF2-40B4-BE49-F238E27FC236}">
                <a16:creationId xmlns:a16="http://schemas.microsoft.com/office/drawing/2014/main" xmlns="" id="{A13B9F6E-4DA7-48AE-A5CA-DE072B3450E8}"/>
              </a:ext>
            </a:extLst>
          </p:cNvPr>
          <p:cNvSpPr txBox="1"/>
          <p:nvPr/>
        </p:nvSpPr>
        <p:spPr>
          <a:xfrm>
            <a:off x="6452715" y="3907749"/>
            <a:ext cx="925677" cy="584775"/>
          </a:xfrm>
          <a:prstGeom prst="rect">
            <a:avLst/>
          </a:prstGeom>
          <a:noFill/>
        </p:spPr>
        <p:txBody>
          <a:bodyPr wrap="square" rtlCol="0" anchor="ctr" anchorCtr="0">
            <a:spAutoFit/>
          </a:bodyPr>
          <a:lstStyle/>
          <a:p>
            <a:pPr algn="ctr"/>
            <a:r>
              <a:rPr lang="en-GB" sz="1600" b="1" dirty="0" err="1">
                <a:solidFill>
                  <a:schemeClr val="bg1"/>
                </a:solidFill>
                <a:latin typeface="+mj-lt"/>
                <a:ea typeface="League Spartan" charset="0"/>
                <a:cs typeface="Poppins" pitchFamily="2" charset="77"/>
              </a:rPr>
              <a:t>Ertrags-krise</a:t>
            </a:r>
            <a:endParaRPr lang="en-GB" sz="1600" b="1" dirty="0">
              <a:solidFill>
                <a:schemeClr val="bg1"/>
              </a:solidFill>
              <a:latin typeface="+mj-lt"/>
              <a:ea typeface="League Spartan" charset="0"/>
              <a:cs typeface="Poppins" pitchFamily="2" charset="77"/>
            </a:endParaRPr>
          </a:p>
        </p:txBody>
      </p:sp>
      <p:sp>
        <p:nvSpPr>
          <p:cNvPr id="68" name="Chevron 3">
            <a:extLst>
              <a:ext uri="{FF2B5EF4-FFF2-40B4-BE49-F238E27FC236}">
                <a16:creationId xmlns:a16="http://schemas.microsoft.com/office/drawing/2014/main" xmlns="" id="{06469C4B-44E5-4FC0-8F4A-70688C97D6B9}"/>
              </a:ext>
            </a:extLst>
          </p:cNvPr>
          <p:cNvSpPr/>
          <p:nvPr/>
        </p:nvSpPr>
        <p:spPr>
          <a:xfrm>
            <a:off x="7581281" y="3936107"/>
            <a:ext cx="1520317" cy="532536"/>
          </a:xfrm>
          <a:prstGeom prst="chevron">
            <a:avLst>
              <a:gd name="adj" fmla="val 21186"/>
            </a:avLst>
          </a:prstGeom>
          <a:solidFill>
            <a:schemeClr val="tx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tx1"/>
              </a:solidFill>
              <a:latin typeface="+mj-lt"/>
            </a:endParaRPr>
          </a:p>
        </p:txBody>
      </p:sp>
      <p:sp>
        <p:nvSpPr>
          <p:cNvPr id="69" name="TextBox 16">
            <a:extLst>
              <a:ext uri="{FF2B5EF4-FFF2-40B4-BE49-F238E27FC236}">
                <a16:creationId xmlns:a16="http://schemas.microsoft.com/office/drawing/2014/main" xmlns="" id="{71C192AE-3451-4B69-8025-48699E07C90A}"/>
              </a:ext>
            </a:extLst>
          </p:cNvPr>
          <p:cNvSpPr txBox="1"/>
          <p:nvPr/>
        </p:nvSpPr>
        <p:spPr>
          <a:xfrm>
            <a:off x="7596111" y="3905146"/>
            <a:ext cx="1485024" cy="584775"/>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Produkt-/Verkaufskrise</a:t>
            </a:r>
          </a:p>
        </p:txBody>
      </p:sp>
      <p:sp>
        <p:nvSpPr>
          <p:cNvPr id="70" name="Chevron 2">
            <a:extLst>
              <a:ext uri="{FF2B5EF4-FFF2-40B4-BE49-F238E27FC236}">
                <a16:creationId xmlns:a16="http://schemas.microsoft.com/office/drawing/2014/main" xmlns="" id="{2EAE1888-B893-48F9-A72D-84A72FCCDBC2}"/>
              </a:ext>
            </a:extLst>
          </p:cNvPr>
          <p:cNvSpPr/>
          <p:nvPr/>
        </p:nvSpPr>
        <p:spPr>
          <a:xfrm>
            <a:off x="9033826" y="3937409"/>
            <a:ext cx="1520317" cy="532536"/>
          </a:xfrm>
          <a:prstGeom prst="chevron">
            <a:avLst>
              <a:gd name="adj" fmla="val 21186"/>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tx1"/>
              </a:solidFill>
              <a:latin typeface="+mj-lt"/>
            </a:endParaRPr>
          </a:p>
        </p:txBody>
      </p:sp>
      <p:sp>
        <p:nvSpPr>
          <p:cNvPr id="71" name="TextBox 15">
            <a:extLst>
              <a:ext uri="{FF2B5EF4-FFF2-40B4-BE49-F238E27FC236}">
                <a16:creationId xmlns:a16="http://schemas.microsoft.com/office/drawing/2014/main" xmlns="" id="{26EF84C7-47F3-4E7E-B7A4-EEC79B30DE24}"/>
              </a:ext>
            </a:extLst>
          </p:cNvPr>
          <p:cNvSpPr txBox="1"/>
          <p:nvPr/>
        </p:nvSpPr>
        <p:spPr>
          <a:xfrm>
            <a:off x="9083551" y="4029559"/>
            <a:ext cx="1418141" cy="338554"/>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Strategie Krise</a:t>
            </a:r>
          </a:p>
        </p:txBody>
      </p:sp>
      <p:sp>
        <p:nvSpPr>
          <p:cNvPr id="72" name="Chevron 1">
            <a:extLst>
              <a:ext uri="{FF2B5EF4-FFF2-40B4-BE49-F238E27FC236}">
                <a16:creationId xmlns:a16="http://schemas.microsoft.com/office/drawing/2014/main" xmlns="" id="{A29364BA-B985-41E7-BDE5-FD1A40B12EAB}"/>
              </a:ext>
            </a:extLst>
          </p:cNvPr>
          <p:cNvSpPr/>
          <p:nvPr/>
        </p:nvSpPr>
        <p:spPr>
          <a:xfrm>
            <a:off x="10492213" y="3936833"/>
            <a:ext cx="1520317" cy="532536"/>
          </a:xfrm>
          <a:prstGeom prst="chevron">
            <a:avLst>
              <a:gd name="adj" fmla="val 21186"/>
            </a:avLst>
          </a:prstGeom>
          <a:solidFill>
            <a:srgbClr val="24547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500" b="1" dirty="0">
              <a:solidFill>
                <a:schemeClr val="tx1"/>
              </a:solidFill>
              <a:latin typeface="+mj-lt"/>
            </a:endParaRPr>
          </a:p>
        </p:txBody>
      </p:sp>
      <p:sp>
        <p:nvSpPr>
          <p:cNvPr id="73" name="TextBox 14">
            <a:extLst>
              <a:ext uri="{FF2B5EF4-FFF2-40B4-BE49-F238E27FC236}">
                <a16:creationId xmlns:a16="http://schemas.microsoft.com/office/drawing/2014/main" xmlns="" id="{577AC415-139B-40B9-98B1-E49AF12CB957}"/>
              </a:ext>
            </a:extLst>
          </p:cNvPr>
          <p:cNvSpPr txBox="1"/>
          <p:nvPr/>
        </p:nvSpPr>
        <p:spPr>
          <a:xfrm>
            <a:off x="10710070" y="3905872"/>
            <a:ext cx="1304876" cy="584775"/>
          </a:xfrm>
          <a:prstGeom prst="rect">
            <a:avLst/>
          </a:prstGeom>
          <a:noFill/>
        </p:spPr>
        <p:txBody>
          <a:bodyPr wrap="square" rtlCol="0" anchor="ctr" anchorCtr="0">
            <a:spAutoFit/>
          </a:bodyPr>
          <a:lstStyle/>
          <a:p>
            <a:pPr algn="ctr"/>
            <a:r>
              <a:rPr lang="en-GB" sz="1600" b="1" dirty="0">
                <a:solidFill>
                  <a:schemeClr val="bg1"/>
                </a:solidFill>
                <a:latin typeface="+mj-lt"/>
                <a:ea typeface="League Spartan" charset="0"/>
                <a:cs typeface="Poppins" pitchFamily="2" charset="77"/>
              </a:rPr>
              <a:t>Stakeholder</a:t>
            </a:r>
            <a:br>
              <a:rPr lang="en-GB" sz="1600" b="1" dirty="0">
                <a:solidFill>
                  <a:schemeClr val="bg1"/>
                </a:solidFill>
                <a:latin typeface="+mj-lt"/>
                <a:ea typeface="League Spartan" charset="0"/>
                <a:cs typeface="Poppins" pitchFamily="2" charset="77"/>
              </a:rPr>
            </a:br>
            <a:r>
              <a:rPr lang="en-GB" sz="1600" b="1" dirty="0">
                <a:solidFill>
                  <a:schemeClr val="bg1"/>
                </a:solidFill>
                <a:latin typeface="+mj-lt"/>
                <a:ea typeface="League Spartan" charset="0"/>
                <a:cs typeface="Poppins" pitchFamily="2" charset="77"/>
              </a:rPr>
              <a:t>Krise</a:t>
            </a:r>
          </a:p>
        </p:txBody>
      </p:sp>
      <p:sp>
        <p:nvSpPr>
          <p:cNvPr id="74" name="Subtitle 2">
            <a:extLst>
              <a:ext uri="{FF2B5EF4-FFF2-40B4-BE49-F238E27FC236}">
                <a16:creationId xmlns:a16="http://schemas.microsoft.com/office/drawing/2014/main" xmlns="" id="{CF4E32C1-8144-49D5-9524-894A03EF7574}"/>
              </a:ext>
            </a:extLst>
          </p:cNvPr>
          <p:cNvSpPr txBox="1">
            <a:spLocks/>
          </p:cNvSpPr>
          <p:nvPr/>
        </p:nvSpPr>
        <p:spPr>
          <a:xfrm>
            <a:off x="3250959" y="4559154"/>
            <a:ext cx="1266235" cy="713921"/>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GB" sz="1600" dirty="0" err="1">
                <a:solidFill>
                  <a:srgbClr val="245473"/>
                </a:solidFill>
                <a:latin typeface="+mj-lt"/>
                <a:ea typeface="Lato Light" panose="020F0502020204030203" pitchFamily="34" charset="0"/>
                <a:cs typeface="Mukta ExtraLight" panose="020B0000000000000000" pitchFamily="34" charset="77"/>
              </a:rPr>
              <a:t>Vorbeugung</a:t>
            </a:r>
            <a:r>
              <a:rPr lang="en-GB" sz="1600" dirty="0">
                <a:solidFill>
                  <a:srgbClr val="245473"/>
                </a:solidFill>
                <a:latin typeface="+mj-lt"/>
                <a:ea typeface="Lato Light" panose="020F0502020204030203" pitchFamily="34" charset="0"/>
                <a:cs typeface="Mukta ExtraLight" panose="020B0000000000000000" pitchFamily="34" charset="77"/>
              </a:rPr>
              <a:t> des </a:t>
            </a:r>
            <a:r>
              <a:rPr lang="en-GB" sz="1600" dirty="0" err="1">
                <a:solidFill>
                  <a:srgbClr val="245473"/>
                </a:solidFill>
                <a:latin typeface="+mj-lt"/>
                <a:ea typeface="Lato Light" panose="020F0502020204030203" pitchFamily="34" charset="0"/>
                <a:cs typeface="Mukta ExtraLight" panose="020B0000000000000000" pitchFamily="34" charset="77"/>
              </a:rPr>
              <a:t>Risikos</a:t>
            </a:r>
            <a:r>
              <a:rPr lang="en-GB" sz="1600" dirty="0">
                <a:solidFill>
                  <a:srgbClr val="245473"/>
                </a:solidFill>
                <a:latin typeface="+mj-lt"/>
                <a:ea typeface="Lato Light" panose="020F0502020204030203" pitchFamily="34" charset="0"/>
                <a:cs typeface="Mukta ExtraLight" panose="020B0000000000000000" pitchFamily="34" charset="77"/>
              </a:rPr>
              <a:t> einer Insolvenz</a:t>
            </a:r>
          </a:p>
        </p:txBody>
      </p:sp>
      <p:sp>
        <p:nvSpPr>
          <p:cNvPr id="75" name="Subtitle 2">
            <a:extLst>
              <a:ext uri="{FF2B5EF4-FFF2-40B4-BE49-F238E27FC236}">
                <a16:creationId xmlns:a16="http://schemas.microsoft.com/office/drawing/2014/main" xmlns="" id="{0BF9A7EC-FF91-47AB-A2B8-23FAF0DFEDE3}"/>
              </a:ext>
            </a:extLst>
          </p:cNvPr>
          <p:cNvSpPr txBox="1">
            <a:spLocks/>
          </p:cNvSpPr>
          <p:nvPr/>
        </p:nvSpPr>
        <p:spPr>
          <a:xfrm>
            <a:off x="4686700" y="4559154"/>
            <a:ext cx="1266235" cy="713921"/>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GB" sz="1600" dirty="0">
                <a:solidFill>
                  <a:srgbClr val="245473"/>
                </a:solidFill>
                <a:latin typeface="+mj-lt"/>
                <a:ea typeface="Lato Light" panose="020F0502020204030203" pitchFamily="34" charset="0"/>
                <a:cs typeface="Mukta ExtraLight" panose="020B0000000000000000" pitchFamily="34" charset="77"/>
              </a:rPr>
              <a:t>Bewältigung der </a:t>
            </a:r>
            <a:r>
              <a:rPr lang="en-GB" sz="1600" dirty="0" err="1">
                <a:solidFill>
                  <a:srgbClr val="245473"/>
                </a:solidFill>
                <a:latin typeface="+mj-lt"/>
                <a:ea typeface="Lato Light" panose="020F0502020204030203" pitchFamily="34" charset="0"/>
                <a:cs typeface="Mukta ExtraLight" panose="020B0000000000000000" pitchFamily="34" charset="77"/>
              </a:rPr>
              <a:t>Liquiditäts-krise</a:t>
            </a:r>
            <a:endParaRPr lang="en-GB" sz="1600" dirty="0">
              <a:solidFill>
                <a:srgbClr val="245473"/>
              </a:solidFill>
              <a:latin typeface="+mj-lt"/>
              <a:ea typeface="Lato Light" panose="020F0502020204030203" pitchFamily="34" charset="0"/>
              <a:cs typeface="Mukta ExtraLight" panose="020B0000000000000000" pitchFamily="34" charset="77"/>
            </a:endParaRPr>
          </a:p>
        </p:txBody>
      </p:sp>
      <p:sp>
        <p:nvSpPr>
          <p:cNvPr id="76" name="Subtitle 2">
            <a:extLst>
              <a:ext uri="{FF2B5EF4-FFF2-40B4-BE49-F238E27FC236}">
                <a16:creationId xmlns:a16="http://schemas.microsoft.com/office/drawing/2014/main" xmlns="" id="{1246D6E5-672A-4DF5-8EA4-2B8372329F11}"/>
              </a:ext>
            </a:extLst>
          </p:cNvPr>
          <p:cNvSpPr txBox="1">
            <a:spLocks/>
          </p:cNvSpPr>
          <p:nvPr/>
        </p:nvSpPr>
        <p:spPr>
          <a:xfrm>
            <a:off x="6128736" y="4559154"/>
            <a:ext cx="1266235" cy="547209"/>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GB" sz="1600" dirty="0">
                <a:solidFill>
                  <a:srgbClr val="245473"/>
                </a:solidFill>
                <a:latin typeface="+mj-lt"/>
                <a:ea typeface="Lato Light" panose="020F0502020204030203" pitchFamily="34" charset="0"/>
                <a:cs typeface="Mukta ExtraLight" panose="020B0000000000000000" pitchFamily="34" charset="77"/>
              </a:rPr>
              <a:t>Bewältigung der Ertragskrise</a:t>
            </a:r>
          </a:p>
        </p:txBody>
      </p:sp>
      <p:sp>
        <p:nvSpPr>
          <p:cNvPr id="77" name="Subtitle 2">
            <a:extLst>
              <a:ext uri="{FF2B5EF4-FFF2-40B4-BE49-F238E27FC236}">
                <a16:creationId xmlns:a16="http://schemas.microsoft.com/office/drawing/2014/main" xmlns="" id="{7B589B73-B1BC-4591-8BE9-6F7D895211AC}"/>
              </a:ext>
            </a:extLst>
          </p:cNvPr>
          <p:cNvSpPr txBox="1">
            <a:spLocks/>
          </p:cNvSpPr>
          <p:nvPr/>
        </p:nvSpPr>
        <p:spPr>
          <a:xfrm>
            <a:off x="7639185" y="4559154"/>
            <a:ext cx="1266235" cy="104061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GB" sz="1600" dirty="0">
                <a:solidFill>
                  <a:srgbClr val="245473"/>
                </a:solidFill>
                <a:latin typeface="+mj-lt"/>
                <a:ea typeface="Lato Light" panose="020F0502020204030203" pitchFamily="34" charset="0"/>
                <a:cs typeface="Mukta ExtraLight" panose="020B0000000000000000" pitchFamily="34" charset="77"/>
              </a:rPr>
              <a:t>Optimierung und Entwicklung des Produkt-/</a:t>
            </a:r>
            <a:r>
              <a:rPr lang="en-GB" sz="1600" dirty="0" err="1">
                <a:solidFill>
                  <a:srgbClr val="245473"/>
                </a:solidFill>
                <a:latin typeface="+mj-lt"/>
                <a:ea typeface="Lato Light" panose="020F0502020204030203" pitchFamily="34" charset="0"/>
                <a:cs typeface="Mukta ExtraLight" panose="020B0000000000000000" pitchFamily="34" charset="77"/>
              </a:rPr>
              <a:t>Kunden</a:t>
            </a:r>
            <a:r>
              <a:rPr lang="en-GB" sz="1600" dirty="0">
                <a:solidFill>
                  <a:srgbClr val="245473"/>
                </a:solidFill>
                <a:latin typeface="+mj-lt"/>
                <a:ea typeface="Lato Light" panose="020F0502020204030203" pitchFamily="34" charset="0"/>
                <a:cs typeface="Mukta ExtraLight" panose="020B0000000000000000" pitchFamily="34" charset="77"/>
              </a:rPr>
              <a:t>-portfolios</a:t>
            </a:r>
          </a:p>
        </p:txBody>
      </p:sp>
      <p:sp>
        <p:nvSpPr>
          <p:cNvPr id="78" name="Subtitle 2">
            <a:extLst>
              <a:ext uri="{FF2B5EF4-FFF2-40B4-BE49-F238E27FC236}">
                <a16:creationId xmlns:a16="http://schemas.microsoft.com/office/drawing/2014/main" xmlns="" id="{F66BADD7-012B-4648-8AA4-4E4B6F766915}"/>
              </a:ext>
            </a:extLst>
          </p:cNvPr>
          <p:cNvSpPr txBox="1">
            <a:spLocks/>
          </p:cNvSpPr>
          <p:nvPr/>
        </p:nvSpPr>
        <p:spPr>
          <a:xfrm>
            <a:off x="9033826" y="4559154"/>
            <a:ext cx="1266235" cy="873902"/>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GB" sz="1600" dirty="0">
                <a:solidFill>
                  <a:srgbClr val="245473"/>
                </a:solidFill>
                <a:latin typeface="+mj-lt"/>
                <a:ea typeface="Lato Light" panose="020F0502020204030203" pitchFamily="34" charset="0"/>
                <a:cs typeface="Mukta ExtraLight" panose="020B0000000000000000" pitchFamily="34" charset="77"/>
              </a:rPr>
              <a:t>Definition von Leitbild und stringenter Strategie</a:t>
            </a:r>
          </a:p>
        </p:txBody>
      </p:sp>
      <p:sp>
        <p:nvSpPr>
          <p:cNvPr id="79" name="Subtitle 2">
            <a:extLst>
              <a:ext uri="{FF2B5EF4-FFF2-40B4-BE49-F238E27FC236}">
                <a16:creationId xmlns:a16="http://schemas.microsoft.com/office/drawing/2014/main" xmlns="" id="{6D46C763-CCBE-4AAC-B27D-7E1C0FDF532E}"/>
              </a:ext>
            </a:extLst>
          </p:cNvPr>
          <p:cNvSpPr txBox="1">
            <a:spLocks/>
          </p:cNvSpPr>
          <p:nvPr/>
        </p:nvSpPr>
        <p:spPr>
          <a:xfrm>
            <a:off x="10486903" y="4567407"/>
            <a:ext cx="1266235" cy="1214058"/>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GB" sz="1600" dirty="0">
                <a:solidFill>
                  <a:srgbClr val="245473"/>
                </a:solidFill>
                <a:latin typeface="+mj-lt"/>
                <a:ea typeface="Lato Light" panose="020F0502020204030203" pitchFamily="34" charset="0"/>
                <a:cs typeface="Mukta ExtraLight" panose="020B0000000000000000" pitchFamily="34" charset="77"/>
              </a:rPr>
              <a:t>Bewältigung der Stakeholder-Krise und </a:t>
            </a:r>
            <a:r>
              <a:rPr lang="en-GB" sz="1600" dirty="0" err="1">
                <a:solidFill>
                  <a:srgbClr val="245473"/>
                </a:solidFill>
                <a:latin typeface="+mj-lt"/>
                <a:ea typeface="Lato Light" panose="020F0502020204030203" pitchFamily="34" charset="0"/>
                <a:cs typeface="Mukta ExtraLight" panose="020B0000000000000000" pitchFamily="34" charset="77"/>
              </a:rPr>
              <a:t>Implemen-tierung</a:t>
            </a:r>
            <a:r>
              <a:rPr lang="en-GB" sz="1600" dirty="0">
                <a:solidFill>
                  <a:srgbClr val="245473"/>
                </a:solidFill>
                <a:latin typeface="+mj-lt"/>
                <a:ea typeface="Lato Light" panose="020F0502020204030203" pitchFamily="34" charset="0"/>
                <a:cs typeface="Mukta ExtraLight" panose="020B0000000000000000" pitchFamily="34" charset="77"/>
              </a:rPr>
              <a:t> neuer Strukturen</a:t>
            </a:r>
          </a:p>
        </p:txBody>
      </p:sp>
      <p:sp>
        <p:nvSpPr>
          <p:cNvPr id="80" name="TextBox 106">
            <a:extLst>
              <a:ext uri="{FF2B5EF4-FFF2-40B4-BE49-F238E27FC236}">
                <a16:creationId xmlns:a16="http://schemas.microsoft.com/office/drawing/2014/main" xmlns="" id="{08D91F0E-1861-465F-8E0A-8C42F8EAB4D7}"/>
              </a:ext>
            </a:extLst>
          </p:cNvPr>
          <p:cNvSpPr txBox="1"/>
          <p:nvPr/>
        </p:nvSpPr>
        <p:spPr>
          <a:xfrm>
            <a:off x="3203910" y="3526805"/>
            <a:ext cx="4990856" cy="338554"/>
          </a:xfrm>
          <a:prstGeom prst="rect">
            <a:avLst/>
          </a:prstGeom>
          <a:solidFill>
            <a:srgbClr val="E53292">
              <a:alpha val="69804"/>
            </a:srgbClr>
          </a:solidFill>
        </p:spPr>
        <p:txBody>
          <a:bodyPr wrap="square" rtlCol="0" anchor="b" anchorCtr="0">
            <a:spAutoFit/>
          </a:bodyPr>
          <a:lstStyle/>
          <a:p>
            <a:pPr algn="ctr"/>
            <a:r>
              <a:rPr lang="en-GB" sz="1600" b="1" dirty="0">
                <a:solidFill>
                  <a:schemeClr val="tx2"/>
                </a:solidFill>
                <a:latin typeface="+mj-lt"/>
                <a:ea typeface="League Spartan" charset="0"/>
                <a:cs typeface="Poppins" pitchFamily="2" charset="77"/>
              </a:rPr>
              <a:t>Vorhandene Ressourcen nutzen</a:t>
            </a:r>
          </a:p>
        </p:txBody>
      </p:sp>
      <p:sp>
        <p:nvSpPr>
          <p:cNvPr id="82" name="TextBox 106">
            <a:extLst>
              <a:ext uri="{FF2B5EF4-FFF2-40B4-BE49-F238E27FC236}">
                <a16:creationId xmlns:a16="http://schemas.microsoft.com/office/drawing/2014/main" xmlns="" id="{0353F053-5A17-4C67-8709-E324FC32E88C}"/>
              </a:ext>
            </a:extLst>
          </p:cNvPr>
          <p:cNvSpPr txBox="1"/>
          <p:nvPr/>
        </p:nvSpPr>
        <p:spPr>
          <a:xfrm>
            <a:off x="7144379" y="3526805"/>
            <a:ext cx="4751529" cy="338554"/>
          </a:xfrm>
          <a:prstGeom prst="rect">
            <a:avLst/>
          </a:prstGeom>
          <a:solidFill>
            <a:srgbClr val="8FAADC">
              <a:alpha val="69804"/>
            </a:srgbClr>
          </a:solidFill>
        </p:spPr>
        <p:txBody>
          <a:bodyPr wrap="square" rtlCol="0" anchor="b" anchorCtr="0">
            <a:spAutoFit/>
          </a:bodyPr>
          <a:lstStyle/>
          <a:p>
            <a:pPr algn="ctr"/>
            <a:r>
              <a:rPr lang="en-GB" sz="1600" b="1" dirty="0">
                <a:solidFill>
                  <a:schemeClr val="tx2"/>
                </a:solidFill>
                <a:latin typeface="+mj-lt"/>
                <a:ea typeface="League Spartan" charset="0"/>
                <a:cs typeface="Poppins" pitchFamily="2" charset="77"/>
              </a:rPr>
              <a:t>Neue Potenziale erschließen</a:t>
            </a:r>
          </a:p>
        </p:txBody>
      </p:sp>
      <p:sp>
        <p:nvSpPr>
          <p:cNvPr id="83" name="TextBox 106">
            <a:extLst>
              <a:ext uri="{FF2B5EF4-FFF2-40B4-BE49-F238E27FC236}">
                <a16:creationId xmlns:a16="http://schemas.microsoft.com/office/drawing/2014/main" xmlns="" id="{56CC06DD-A12D-4A5F-9C2C-4B2081253CE6}"/>
              </a:ext>
            </a:extLst>
          </p:cNvPr>
          <p:cNvSpPr txBox="1"/>
          <p:nvPr/>
        </p:nvSpPr>
        <p:spPr>
          <a:xfrm>
            <a:off x="3191674" y="5260333"/>
            <a:ext cx="2202847" cy="400110"/>
          </a:xfrm>
          <a:prstGeom prst="rect">
            <a:avLst/>
          </a:prstGeom>
          <a:noFill/>
        </p:spPr>
        <p:txBody>
          <a:bodyPr wrap="none" rtlCol="0" anchor="b" anchorCtr="0">
            <a:spAutoFit/>
          </a:bodyPr>
          <a:lstStyle/>
          <a:p>
            <a:r>
              <a:rPr lang="en-GB" sz="2000" b="1" dirty="0">
                <a:solidFill>
                  <a:schemeClr val="tx2"/>
                </a:solidFill>
                <a:latin typeface="+mj-lt"/>
                <a:ea typeface="League Spartan" charset="0"/>
                <a:cs typeface="Poppins" pitchFamily="2" charset="77"/>
              </a:rPr>
              <a:t>Mögliche Maßnahmen:</a:t>
            </a:r>
          </a:p>
        </p:txBody>
      </p:sp>
      <p:sp>
        <p:nvSpPr>
          <p:cNvPr id="84" name="TextBox 106">
            <a:extLst>
              <a:ext uri="{FF2B5EF4-FFF2-40B4-BE49-F238E27FC236}">
                <a16:creationId xmlns:a16="http://schemas.microsoft.com/office/drawing/2014/main" xmlns="" id="{6BD15A6E-A6AF-4BB9-A44A-521B206A187B}"/>
              </a:ext>
            </a:extLst>
          </p:cNvPr>
          <p:cNvSpPr txBox="1"/>
          <p:nvPr/>
        </p:nvSpPr>
        <p:spPr>
          <a:xfrm>
            <a:off x="3207761" y="5736963"/>
            <a:ext cx="4373520" cy="584775"/>
          </a:xfrm>
          <a:prstGeom prst="rect">
            <a:avLst/>
          </a:prstGeom>
          <a:solidFill>
            <a:srgbClr val="E53292">
              <a:alpha val="69804"/>
            </a:srgbClr>
          </a:solidFill>
        </p:spPr>
        <p:txBody>
          <a:bodyPr wrap="square" rtlCol="0" anchor="b" anchorCtr="0">
            <a:spAutoFit/>
          </a:bodyPr>
          <a:lstStyle/>
          <a:p>
            <a:pPr algn="ctr"/>
            <a:r>
              <a:rPr lang="en-GB" sz="1600" b="1" dirty="0">
                <a:solidFill>
                  <a:schemeClr val="tx2"/>
                </a:solidFill>
                <a:latin typeface="+mj-lt"/>
                <a:ea typeface="League Spartan" charset="0"/>
                <a:cs typeface="Poppins" pitchFamily="2" charset="77"/>
              </a:rPr>
              <a:t>Working Capital Management, Kostenreduzierung, Personalreduzierung etc.</a:t>
            </a:r>
          </a:p>
        </p:txBody>
      </p:sp>
      <p:sp>
        <p:nvSpPr>
          <p:cNvPr id="86" name="TextBox 106">
            <a:extLst>
              <a:ext uri="{FF2B5EF4-FFF2-40B4-BE49-F238E27FC236}">
                <a16:creationId xmlns:a16="http://schemas.microsoft.com/office/drawing/2014/main" xmlns="" id="{B68201F5-C7C4-456A-81AB-5D8C56CA5C0A}"/>
              </a:ext>
            </a:extLst>
          </p:cNvPr>
          <p:cNvSpPr txBox="1"/>
          <p:nvPr/>
        </p:nvSpPr>
        <p:spPr>
          <a:xfrm>
            <a:off x="7581281" y="5736963"/>
            <a:ext cx="4314627" cy="584775"/>
          </a:xfrm>
          <a:prstGeom prst="rect">
            <a:avLst/>
          </a:prstGeom>
          <a:solidFill>
            <a:srgbClr val="8FAADC">
              <a:alpha val="69804"/>
            </a:srgbClr>
          </a:solidFill>
        </p:spPr>
        <p:txBody>
          <a:bodyPr wrap="square" rtlCol="0" anchor="b" anchorCtr="0">
            <a:spAutoFit/>
          </a:bodyPr>
          <a:lstStyle/>
          <a:p>
            <a:pPr algn="ctr"/>
            <a:r>
              <a:rPr lang="en-GB" sz="1600" b="1">
                <a:solidFill>
                  <a:schemeClr val="tx2"/>
                </a:solidFill>
                <a:latin typeface="+mj-lt"/>
                <a:ea typeface="League Spartan" charset="0"/>
                <a:cs typeface="Poppins" pitchFamily="2" charset="77"/>
              </a:rPr>
              <a:t>Neue Strategie, Portfolioanpassung, neue Stakeholder, Innovationsmanagement, etc.</a:t>
            </a:r>
            <a:endParaRPr lang="en-GB" sz="1600" b="1" dirty="0">
              <a:solidFill>
                <a:schemeClr val="tx2"/>
              </a:solidFill>
              <a:latin typeface="+mj-lt"/>
              <a:ea typeface="League Spartan" charset="0"/>
              <a:cs typeface="Poppins" pitchFamily="2" charset="77"/>
            </a:endParaRPr>
          </a:p>
        </p:txBody>
      </p:sp>
    </p:spTree>
    <p:extLst>
      <p:ext uri="{BB962C8B-B14F-4D97-AF65-F5344CB8AC3E}">
        <p14:creationId xmlns:p14="http://schemas.microsoft.com/office/powerpoint/2010/main" val="40924731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087391" y="430689"/>
            <a:ext cx="8852375" cy="697353"/>
          </a:xfrm>
        </p:spPr>
        <p:txBody>
          <a:bodyPr>
            <a:normAutofit/>
          </a:bodyPr>
          <a:lstStyle/>
          <a:p>
            <a:r>
              <a:rPr lang="en-GB" dirty="0"/>
              <a:t>Restrukturierungskonzept: Maßnahmen</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105352" y="1835809"/>
            <a:ext cx="3712018" cy="5268412"/>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900" dirty="0">
                <a:solidFill>
                  <a:srgbClr val="245473"/>
                </a:solidFill>
                <a:latin typeface="+mj-lt"/>
                <a:ea typeface="Open Sans Light" panose="020B0306030504020204" pitchFamily="34" charset="0"/>
                <a:cs typeface="Open Sans Light" panose="020B0306030504020204" pitchFamily="34" charset="0"/>
              </a:rPr>
              <a:t>Die richtige Balance zwischen einer kurz- und langfristigen Perspektive ist entscheidend für die Nachhaltigkeit eines erfolgreichen Unternehmens. Es gibt jedoch viele Belege, nicht zuletzt die jüngste Finanzkrise, die zeigen, dass langfristige Ziele oft vernachlässigt wurden, weil man sich zu sehr auf kurzfristige Ziele konzentriert hat.</a:t>
            </a:r>
          </a:p>
          <a:p>
            <a:pPr marL="285750" indent="-285750" algn="l">
              <a:lnSpc>
                <a:spcPct val="100000"/>
              </a:lnSpc>
              <a:spcBef>
                <a:spcPts val="600"/>
              </a:spcBef>
              <a:buFont typeface="Wingdings" panose="05000000000000000000" pitchFamily="2" charset="2"/>
              <a:buChar char="à"/>
            </a:pPr>
            <a:r>
              <a:rPr lang="en-GB" sz="19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Kurzfristige Maßnahmen sind entscheidend, um auf die Krise zu reagieren und die Liquiditätskrise zu überwinden</a:t>
            </a:r>
            <a:endParaRPr lang="en-GB" sz="1900" dirty="0">
              <a:solidFill>
                <a:srgbClr val="245473"/>
              </a:solidFill>
              <a:latin typeface="+mj-lt"/>
              <a:ea typeface="Open Sans Light" panose="020B0306030504020204" pitchFamily="34" charset="0"/>
              <a:cs typeface="Open Sans Light" panose="020B0306030504020204" pitchFamily="34" charset="0"/>
            </a:endParaRPr>
          </a:p>
          <a:p>
            <a:pPr marL="285750" indent="-285750" algn="l">
              <a:lnSpc>
                <a:spcPct val="100000"/>
              </a:lnSpc>
              <a:spcBef>
                <a:spcPts val="600"/>
              </a:spcBef>
              <a:buFont typeface="Wingdings" panose="05000000000000000000" pitchFamily="2" charset="2"/>
              <a:buChar char="à"/>
            </a:pPr>
            <a:r>
              <a:rPr lang="en-GB" sz="19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Es </a:t>
            </a:r>
            <a:r>
              <a:rPr lang="en-GB" sz="19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ist</a:t>
            </a:r>
            <a:r>
              <a:rPr lang="en-GB" sz="19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19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dennoch</a:t>
            </a:r>
            <a:r>
              <a:rPr lang="en-GB" sz="19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19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wichtig</a:t>
            </a:r>
            <a:r>
              <a:rPr lang="en-GB" sz="19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die </a:t>
            </a:r>
            <a:r>
              <a:rPr lang="en-GB" sz="19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richtige</a:t>
            </a:r>
            <a:r>
              <a:rPr lang="en-GB" sz="19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Balance </a:t>
            </a:r>
            <a:r>
              <a:rPr lang="en-GB" sz="19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zu</a:t>
            </a:r>
            <a:r>
              <a:rPr lang="en-GB" sz="19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19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finden</a:t>
            </a:r>
            <a:endParaRPr lang="en-GB" sz="19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endParaRPr>
          </a:p>
          <a:p>
            <a:pPr algn="l">
              <a:lnSpc>
                <a:spcPct val="100000"/>
              </a:lnSpc>
              <a:spcBef>
                <a:spcPts val="600"/>
              </a:spcBef>
            </a:pPr>
            <a:endParaRPr lang="en-GB" sz="1800" dirty="0">
              <a:solidFill>
                <a:schemeClr val="tx1"/>
              </a:solidFill>
              <a:latin typeface="+mj-lt"/>
              <a:ea typeface="Open Sans Light" panose="020B0306030504020204" pitchFamily="34" charset="0"/>
              <a:cs typeface="Open Sans Light" panose="020B0306030504020204" pitchFamily="34" charset="0"/>
            </a:endParaRPr>
          </a:p>
        </p:txBody>
      </p:sp>
      <p:grpSp>
        <p:nvGrpSpPr>
          <p:cNvPr id="3" name="Gruppieren 2">
            <a:extLst>
              <a:ext uri="{FF2B5EF4-FFF2-40B4-BE49-F238E27FC236}">
                <a16:creationId xmlns:a16="http://schemas.microsoft.com/office/drawing/2014/main" xmlns="" id="{537F1DEE-C0B9-4FC3-A588-BF40D94BD60E}"/>
              </a:ext>
            </a:extLst>
          </p:cNvPr>
          <p:cNvGrpSpPr/>
          <p:nvPr/>
        </p:nvGrpSpPr>
        <p:grpSpPr>
          <a:xfrm>
            <a:off x="3863140" y="1957074"/>
            <a:ext cx="8328860" cy="4900926"/>
            <a:chOff x="4603418" y="1957074"/>
            <a:chExt cx="7588582" cy="4283334"/>
          </a:xfrm>
        </p:grpSpPr>
        <p:sp>
          <p:nvSpPr>
            <p:cNvPr id="5" name="Freeform 6">
              <a:extLst>
                <a:ext uri="{FF2B5EF4-FFF2-40B4-BE49-F238E27FC236}">
                  <a16:creationId xmlns:a16="http://schemas.microsoft.com/office/drawing/2014/main" xmlns="" id="{4945F0C8-9CD1-4301-A12B-53F4ECDED75F}"/>
                </a:ext>
              </a:extLst>
            </p:cNvPr>
            <p:cNvSpPr>
              <a:spLocks noChangeArrowheads="1"/>
            </p:cNvSpPr>
            <p:nvPr/>
          </p:nvSpPr>
          <p:spPr bwMode="auto">
            <a:xfrm>
              <a:off x="4934414" y="1978621"/>
              <a:ext cx="7257586" cy="4261787"/>
            </a:xfrm>
            <a:custGeom>
              <a:avLst/>
              <a:gdLst>
                <a:gd name="connsiteX0" fmla="*/ 19348523 w 19348523"/>
                <a:gd name="connsiteY0" fmla="*/ 0 h 11361807"/>
                <a:gd name="connsiteX1" fmla="*/ 19348523 w 19348523"/>
                <a:gd name="connsiteY1" fmla="*/ 218962 h 11361807"/>
                <a:gd name="connsiteX2" fmla="*/ 19303173 w 19348523"/>
                <a:gd name="connsiteY2" fmla="*/ 224482 h 11361807"/>
                <a:gd name="connsiteX3" fmla="*/ 17812153 w 19348523"/>
                <a:gd name="connsiteY3" fmla="*/ 424309 h 11361807"/>
                <a:gd name="connsiteX4" fmla="*/ 13923887 w 19348523"/>
                <a:gd name="connsiteY4" fmla="*/ 1169809 h 11361807"/>
                <a:gd name="connsiteX5" fmla="*/ 12563385 w 19348523"/>
                <a:gd name="connsiteY5" fmla="*/ 1675078 h 11361807"/>
                <a:gd name="connsiteX6" fmla="*/ 12183437 w 19348523"/>
                <a:gd name="connsiteY6" fmla="*/ 2226044 h 11361807"/>
                <a:gd name="connsiteX7" fmla="*/ 12905469 w 19348523"/>
                <a:gd name="connsiteY7" fmla="*/ 2906264 h 11361807"/>
                <a:gd name="connsiteX8" fmla="*/ 13825961 w 19348523"/>
                <a:gd name="connsiteY8" fmla="*/ 3740545 h 11361807"/>
                <a:gd name="connsiteX9" fmla="*/ 12951167 w 19348523"/>
                <a:gd name="connsiteY9" fmla="*/ 4581356 h 11361807"/>
                <a:gd name="connsiteX10" fmla="*/ 10762875 w 19348523"/>
                <a:gd name="connsiteY10" fmla="*/ 4785030 h 11361807"/>
                <a:gd name="connsiteX11" fmla="*/ 8239027 w 19348523"/>
                <a:gd name="connsiteY11" fmla="*/ 5321634 h 11361807"/>
                <a:gd name="connsiteX12" fmla="*/ 8368289 w 19348523"/>
                <a:gd name="connsiteY12" fmla="*/ 5499196 h 11361807"/>
                <a:gd name="connsiteX13" fmla="*/ 8851384 w 19348523"/>
                <a:gd name="connsiteY13" fmla="*/ 5901322 h 11361807"/>
                <a:gd name="connsiteX14" fmla="*/ 10281085 w 19348523"/>
                <a:gd name="connsiteY14" fmla="*/ 7759198 h 11361807"/>
                <a:gd name="connsiteX15" fmla="*/ 9880246 w 19348523"/>
                <a:gd name="connsiteY15" fmla="*/ 8774959 h 11361807"/>
                <a:gd name="connsiteX16" fmla="*/ 8783489 w 19348523"/>
                <a:gd name="connsiteY16" fmla="*/ 9551794 h 11361807"/>
                <a:gd name="connsiteX17" fmla="*/ 5627700 w 19348523"/>
                <a:gd name="connsiteY17" fmla="*/ 10704643 h 11361807"/>
                <a:gd name="connsiteX18" fmla="*/ 3922769 w 19348523"/>
                <a:gd name="connsiteY18" fmla="*/ 11257016 h 11361807"/>
                <a:gd name="connsiteX19" fmla="*/ 3637608 w 19348523"/>
                <a:gd name="connsiteY19" fmla="*/ 11361807 h 11361807"/>
                <a:gd name="connsiteX20" fmla="*/ 0 w 19348523"/>
                <a:gd name="connsiteY20" fmla="*/ 11361807 h 11361807"/>
                <a:gd name="connsiteX21" fmla="*/ 69573 w 19348523"/>
                <a:gd name="connsiteY21" fmla="*/ 11313341 h 11361807"/>
                <a:gd name="connsiteX22" fmla="*/ 1614091 w 19348523"/>
                <a:gd name="connsiteY22" fmla="*/ 10485302 h 11361807"/>
                <a:gd name="connsiteX23" fmla="*/ 5310424 w 19348523"/>
                <a:gd name="connsiteY23" fmla="*/ 9252810 h 11361807"/>
                <a:gd name="connsiteX24" fmla="*/ 7893026 w 19348523"/>
                <a:gd name="connsiteY24" fmla="*/ 8414612 h 11361807"/>
                <a:gd name="connsiteX25" fmla="*/ 8658145 w 19348523"/>
                <a:gd name="connsiteY25" fmla="*/ 7759198 h 11361807"/>
                <a:gd name="connsiteX26" fmla="*/ 7686732 w 19348523"/>
                <a:gd name="connsiteY26" fmla="*/ 6427481 h 11361807"/>
                <a:gd name="connsiteX27" fmla="*/ 6935975 w 19348523"/>
                <a:gd name="connsiteY27" fmla="*/ 5321634 h 11361807"/>
                <a:gd name="connsiteX28" fmla="*/ 8449239 w 19348523"/>
                <a:gd name="connsiteY28" fmla="*/ 4362014 h 11361807"/>
                <a:gd name="connsiteX29" fmla="*/ 10565720 w 19348523"/>
                <a:gd name="connsiteY29" fmla="*/ 4179229 h 11361807"/>
                <a:gd name="connsiteX30" fmla="*/ 12730509 w 19348523"/>
                <a:gd name="connsiteY30" fmla="*/ 3740545 h 11361807"/>
                <a:gd name="connsiteX31" fmla="*/ 12101181 w 19348523"/>
                <a:gd name="connsiteY31" fmla="*/ 3104717 h 11361807"/>
                <a:gd name="connsiteX32" fmla="*/ 11283835 w 19348523"/>
                <a:gd name="connsiteY32" fmla="*/ 2226044 h 11361807"/>
                <a:gd name="connsiteX33" fmla="*/ 11851797 w 19348523"/>
                <a:gd name="connsiteY33" fmla="*/ 1493599 h 11361807"/>
                <a:gd name="connsiteX34" fmla="*/ 13372897 w 19348523"/>
                <a:gd name="connsiteY34" fmla="*/ 967440 h 11361807"/>
                <a:gd name="connsiteX35" fmla="*/ 17338197 w 19348523"/>
                <a:gd name="connsiteY35" fmla="*/ 249358 h 11361807"/>
                <a:gd name="connsiteX36" fmla="*/ 19283963 w 19348523"/>
                <a:gd name="connsiteY36" fmla="*/ 7168 h 113618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9348523" h="11361807">
                  <a:moveTo>
                    <a:pt x="19348523" y="0"/>
                  </a:moveTo>
                  <a:lnTo>
                    <a:pt x="19348523" y="218962"/>
                  </a:lnTo>
                  <a:lnTo>
                    <a:pt x="19303173" y="224482"/>
                  </a:lnTo>
                  <a:cubicBezTo>
                    <a:pt x="18827877" y="283609"/>
                    <a:pt x="18323319" y="350379"/>
                    <a:pt x="17812153" y="424309"/>
                  </a:cubicBezTo>
                  <a:cubicBezTo>
                    <a:pt x="16216631" y="654095"/>
                    <a:pt x="14892689" y="904771"/>
                    <a:pt x="13923887" y="1169809"/>
                  </a:cubicBezTo>
                  <a:cubicBezTo>
                    <a:pt x="13324587" y="1334315"/>
                    <a:pt x="12862381" y="1504044"/>
                    <a:pt x="12563385" y="1675078"/>
                  </a:cubicBezTo>
                  <a:cubicBezTo>
                    <a:pt x="12240885" y="1857864"/>
                    <a:pt x="12107709" y="2043260"/>
                    <a:pt x="12183437" y="2226044"/>
                  </a:cubicBezTo>
                  <a:cubicBezTo>
                    <a:pt x="12325753" y="2568113"/>
                    <a:pt x="12599945" y="2727396"/>
                    <a:pt x="12905469" y="2906264"/>
                  </a:cubicBezTo>
                  <a:cubicBezTo>
                    <a:pt x="13218829" y="3089049"/>
                    <a:pt x="13594859" y="3308391"/>
                    <a:pt x="13825961" y="3740545"/>
                  </a:cubicBezTo>
                  <a:cubicBezTo>
                    <a:pt x="13965669" y="3999055"/>
                    <a:pt x="13940861" y="4371153"/>
                    <a:pt x="12951167" y="4581356"/>
                  </a:cubicBezTo>
                  <a:cubicBezTo>
                    <a:pt x="12353173" y="4709305"/>
                    <a:pt x="11547579" y="4748473"/>
                    <a:pt x="10762875" y="4785030"/>
                  </a:cubicBezTo>
                  <a:cubicBezTo>
                    <a:pt x="9022425" y="4868589"/>
                    <a:pt x="8279503" y="4959981"/>
                    <a:pt x="8239027" y="5321634"/>
                  </a:cubicBezTo>
                  <a:cubicBezTo>
                    <a:pt x="8239027" y="5324245"/>
                    <a:pt x="8239027" y="5369941"/>
                    <a:pt x="8368289" y="5499196"/>
                  </a:cubicBezTo>
                  <a:cubicBezTo>
                    <a:pt x="8484492" y="5615395"/>
                    <a:pt x="8660757" y="5752483"/>
                    <a:pt x="8851384" y="5901322"/>
                  </a:cubicBezTo>
                  <a:cubicBezTo>
                    <a:pt x="9428487" y="6351755"/>
                    <a:pt x="10219719" y="6969307"/>
                    <a:pt x="10281085" y="7759198"/>
                  </a:cubicBezTo>
                  <a:cubicBezTo>
                    <a:pt x="10307198" y="8106489"/>
                    <a:pt x="10176632" y="8449863"/>
                    <a:pt x="9880246" y="8774959"/>
                  </a:cubicBezTo>
                  <a:cubicBezTo>
                    <a:pt x="9632170" y="9046525"/>
                    <a:pt x="9275724" y="9301118"/>
                    <a:pt x="8783489" y="9551794"/>
                  </a:cubicBezTo>
                  <a:cubicBezTo>
                    <a:pt x="7929585" y="9985255"/>
                    <a:pt x="6787129" y="10341685"/>
                    <a:pt x="5627700" y="10704643"/>
                  </a:cubicBezTo>
                  <a:cubicBezTo>
                    <a:pt x="5067244" y="10879921"/>
                    <a:pt x="4487938" y="11061073"/>
                    <a:pt x="3922769" y="11257016"/>
                  </a:cubicBezTo>
                  <a:lnTo>
                    <a:pt x="3637608" y="11361807"/>
                  </a:lnTo>
                  <a:lnTo>
                    <a:pt x="0" y="11361807"/>
                  </a:lnTo>
                  <a:lnTo>
                    <a:pt x="69573" y="11313341"/>
                  </a:lnTo>
                  <a:cubicBezTo>
                    <a:pt x="536674" y="11008686"/>
                    <a:pt x="1047106" y="10735978"/>
                    <a:pt x="1614091" y="10485302"/>
                  </a:cubicBezTo>
                  <a:cubicBezTo>
                    <a:pt x="2807467" y="9956532"/>
                    <a:pt x="4110519" y="9589656"/>
                    <a:pt x="5310424" y="9252810"/>
                  </a:cubicBezTo>
                  <a:cubicBezTo>
                    <a:pt x="6324924" y="8966883"/>
                    <a:pt x="7246723" y="8708373"/>
                    <a:pt x="7893026" y="8414612"/>
                  </a:cubicBezTo>
                  <a:cubicBezTo>
                    <a:pt x="8641173" y="8076460"/>
                    <a:pt x="8654228" y="7844063"/>
                    <a:pt x="8658145" y="7759198"/>
                  </a:cubicBezTo>
                  <a:cubicBezTo>
                    <a:pt x="8681647" y="7319209"/>
                    <a:pt x="8134574" y="6826996"/>
                    <a:pt x="7686732" y="6427481"/>
                  </a:cubicBezTo>
                  <a:cubicBezTo>
                    <a:pt x="7242806" y="6027966"/>
                    <a:pt x="6851107" y="5676758"/>
                    <a:pt x="6935975" y="5321634"/>
                  </a:cubicBezTo>
                  <a:cubicBezTo>
                    <a:pt x="7015622" y="4986093"/>
                    <a:pt x="7344648" y="4566994"/>
                    <a:pt x="8449239" y="4362014"/>
                  </a:cubicBezTo>
                  <a:cubicBezTo>
                    <a:pt x="9069429" y="4245815"/>
                    <a:pt x="9833243" y="4211869"/>
                    <a:pt x="10565720" y="4179229"/>
                  </a:cubicBezTo>
                  <a:cubicBezTo>
                    <a:pt x="12193881" y="4106116"/>
                    <a:pt x="12846713" y="4027779"/>
                    <a:pt x="12730509" y="3740545"/>
                  </a:cubicBezTo>
                  <a:cubicBezTo>
                    <a:pt x="12601249" y="3423284"/>
                    <a:pt x="12375369" y="3279667"/>
                    <a:pt x="12101181" y="3104717"/>
                  </a:cubicBezTo>
                  <a:cubicBezTo>
                    <a:pt x="11766929" y="2891903"/>
                    <a:pt x="11409179" y="2663421"/>
                    <a:pt x="11283835" y="2226044"/>
                  </a:cubicBezTo>
                  <a:cubicBezTo>
                    <a:pt x="11210718" y="1967534"/>
                    <a:pt x="11411790" y="1722080"/>
                    <a:pt x="11851797" y="1493599"/>
                  </a:cubicBezTo>
                  <a:cubicBezTo>
                    <a:pt x="12203021" y="1310814"/>
                    <a:pt x="12720065" y="1134558"/>
                    <a:pt x="13372897" y="967440"/>
                  </a:cubicBezTo>
                  <a:cubicBezTo>
                    <a:pt x="14378257" y="710236"/>
                    <a:pt x="15727009" y="468699"/>
                    <a:pt x="17338197" y="249358"/>
                  </a:cubicBezTo>
                  <a:cubicBezTo>
                    <a:pt x="18018449" y="156007"/>
                    <a:pt x="18684337" y="75059"/>
                    <a:pt x="19283963" y="7168"/>
                  </a:cubicBezTo>
                  <a:close/>
                </a:path>
              </a:pathLst>
            </a:custGeom>
            <a:solidFill>
              <a:srgbClr val="59595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GB" sz="4000" dirty="0">
                <a:latin typeface="+mj-lt"/>
              </a:endParaRPr>
            </a:p>
          </p:txBody>
        </p:sp>
        <p:sp>
          <p:nvSpPr>
            <p:cNvPr id="6" name="Freeform 8">
              <a:extLst>
                <a:ext uri="{FF2B5EF4-FFF2-40B4-BE49-F238E27FC236}">
                  <a16:creationId xmlns:a16="http://schemas.microsoft.com/office/drawing/2014/main" xmlns="" id="{AE4D87CC-6064-472B-A7CE-7CD87B49E51C}"/>
                </a:ext>
              </a:extLst>
            </p:cNvPr>
            <p:cNvSpPr>
              <a:spLocks noChangeArrowheads="1"/>
            </p:cNvSpPr>
            <p:nvPr/>
          </p:nvSpPr>
          <p:spPr bwMode="auto">
            <a:xfrm>
              <a:off x="4806335" y="1957075"/>
              <a:ext cx="7385664" cy="4283333"/>
            </a:xfrm>
            <a:custGeom>
              <a:avLst/>
              <a:gdLst>
                <a:gd name="connsiteX0" fmla="*/ 19689976 w 19689976"/>
                <a:gd name="connsiteY0" fmla="*/ 0 h 11419247"/>
                <a:gd name="connsiteX1" fmla="*/ 19689976 w 19689976"/>
                <a:gd name="connsiteY1" fmla="*/ 215360 h 11419247"/>
                <a:gd name="connsiteX2" fmla="*/ 19640824 w 19689976"/>
                <a:gd name="connsiteY2" fmla="*/ 221250 h 11419247"/>
                <a:gd name="connsiteX3" fmla="*/ 18150068 w 19689976"/>
                <a:gd name="connsiteY3" fmla="*/ 418216 h 11419247"/>
                <a:gd name="connsiteX4" fmla="*/ 14262486 w 19689976"/>
                <a:gd name="connsiteY4" fmla="*/ 1151996 h 11419247"/>
                <a:gd name="connsiteX5" fmla="*/ 12902224 w 19689976"/>
                <a:gd name="connsiteY5" fmla="*/ 1649452 h 11419247"/>
                <a:gd name="connsiteX6" fmla="*/ 12522342 w 19689976"/>
                <a:gd name="connsiteY6" fmla="*/ 2191301 h 11419247"/>
                <a:gd name="connsiteX7" fmla="*/ 13244246 w 19689976"/>
                <a:gd name="connsiteY7" fmla="*/ 2861105 h 11419247"/>
                <a:gd name="connsiteX8" fmla="*/ 14164578 w 19689976"/>
                <a:gd name="connsiteY8" fmla="*/ 3682364 h 11419247"/>
                <a:gd name="connsiteX9" fmla="*/ 13289938 w 19689976"/>
                <a:gd name="connsiteY9" fmla="*/ 4510152 h 11419247"/>
                <a:gd name="connsiteX10" fmla="*/ 11102031 w 19689976"/>
                <a:gd name="connsiteY10" fmla="*/ 4711224 h 11419247"/>
                <a:gd name="connsiteX11" fmla="*/ 8578627 w 19689976"/>
                <a:gd name="connsiteY11" fmla="*/ 5240016 h 11419247"/>
                <a:gd name="connsiteX12" fmla="*/ 8707865 w 19689976"/>
                <a:gd name="connsiteY12" fmla="*/ 5413668 h 11419247"/>
                <a:gd name="connsiteX13" fmla="*/ 9190877 w 19689976"/>
                <a:gd name="connsiteY13" fmla="*/ 5809283 h 11419247"/>
                <a:gd name="connsiteX14" fmla="*/ 10620326 w 19689976"/>
                <a:gd name="connsiteY14" fmla="*/ 7638511 h 11419247"/>
                <a:gd name="connsiteX15" fmla="*/ 10219558 w 19689976"/>
                <a:gd name="connsiteY15" fmla="*/ 8637341 h 11419247"/>
                <a:gd name="connsiteX16" fmla="*/ 9122993 w 19689976"/>
                <a:gd name="connsiteY16" fmla="*/ 9402458 h 11419247"/>
                <a:gd name="connsiteX17" fmla="*/ 5967761 w 19689976"/>
                <a:gd name="connsiteY17" fmla="*/ 10538381 h 11419247"/>
                <a:gd name="connsiteX18" fmla="*/ 3430250 w 19689976"/>
                <a:gd name="connsiteY18" fmla="*/ 11382727 h 11419247"/>
                <a:gd name="connsiteX19" fmla="*/ 3339249 w 19689976"/>
                <a:gd name="connsiteY19" fmla="*/ 11419247 h 11419247"/>
                <a:gd name="connsiteX20" fmla="*/ 0 w 19689976"/>
                <a:gd name="connsiteY20" fmla="*/ 11419247 h 11419247"/>
                <a:gd name="connsiteX21" fmla="*/ 410611 w 19689976"/>
                <a:gd name="connsiteY21" fmla="*/ 11137047 h 11419247"/>
                <a:gd name="connsiteX22" fmla="*/ 1954857 w 19689976"/>
                <a:gd name="connsiteY22" fmla="*/ 10321642 h 11419247"/>
                <a:gd name="connsiteX23" fmla="*/ 5650540 w 19689976"/>
                <a:gd name="connsiteY23" fmla="*/ 9108684 h 11419247"/>
                <a:gd name="connsiteX24" fmla="*/ 8232687 w 19689976"/>
                <a:gd name="connsiteY24" fmla="*/ 8284813 h 11419247"/>
                <a:gd name="connsiteX25" fmla="*/ 8997672 w 19689976"/>
                <a:gd name="connsiteY25" fmla="*/ 7638511 h 11419247"/>
                <a:gd name="connsiteX26" fmla="*/ 8026430 w 19689976"/>
                <a:gd name="connsiteY26" fmla="*/ 6327629 h 11419247"/>
                <a:gd name="connsiteX27" fmla="*/ 7275805 w 19689976"/>
                <a:gd name="connsiteY27" fmla="*/ 5240016 h 11419247"/>
                <a:gd name="connsiteX28" fmla="*/ 8788802 w 19689976"/>
                <a:gd name="connsiteY28" fmla="*/ 4293413 h 11419247"/>
                <a:gd name="connsiteX29" fmla="*/ 10904910 w 19689976"/>
                <a:gd name="connsiteY29" fmla="*/ 4113232 h 11419247"/>
                <a:gd name="connsiteX30" fmla="*/ 13069318 w 19689976"/>
                <a:gd name="connsiteY30" fmla="*/ 3682364 h 11419247"/>
                <a:gd name="connsiteX31" fmla="*/ 12440100 w 19689976"/>
                <a:gd name="connsiteY31" fmla="*/ 3055648 h 11419247"/>
                <a:gd name="connsiteX32" fmla="*/ 11622899 w 19689976"/>
                <a:gd name="connsiteY32" fmla="*/ 2191301 h 11419247"/>
                <a:gd name="connsiteX33" fmla="*/ 12190762 w 19689976"/>
                <a:gd name="connsiteY33" fmla="*/ 1470577 h 11419247"/>
                <a:gd name="connsiteX34" fmla="*/ 13711594 w 19689976"/>
                <a:gd name="connsiteY34" fmla="*/ 952230 h 11419247"/>
                <a:gd name="connsiteX35" fmla="*/ 17676196 w 19689976"/>
                <a:gd name="connsiteY35" fmla="*/ 244563 h 11419247"/>
                <a:gd name="connsiteX36" fmla="*/ 19621618 w 19689976"/>
                <a:gd name="connsiteY36" fmla="*/ 7423 h 1141924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Lst>
              <a:rect l="l" t="t" r="r" b="b"/>
              <a:pathLst>
                <a:path w="19689976" h="11419247">
                  <a:moveTo>
                    <a:pt x="19689976" y="0"/>
                  </a:moveTo>
                  <a:lnTo>
                    <a:pt x="19689976" y="215360"/>
                  </a:lnTo>
                  <a:lnTo>
                    <a:pt x="19640824" y="221250"/>
                  </a:lnTo>
                  <a:cubicBezTo>
                    <a:pt x="19165614" y="279469"/>
                    <a:pt x="18661146" y="345262"/>
                    <a:pt x="18150068" y="418216"/>
                  </a:cubicBezTo>
                  <a:cubicBezTo>
                    <a:pt x="16554828" y="644095"/>
                    <a:pt x="15231118" y="890864"/>
                    <a:pt x="14262486" y="1151996"/>
                  </a:cubicBezTo>
                  <a:cubicBezTo>
                    <a:pt x="13663292" y="1312592"/>
                    <a:pt x="13201168" y="1479717"/>
                    <a:pt x="12902224" y="1649452"/>
                  </a:cubicBezTo>
                  <a:cubicBezTo>
                    <a:pt x="12579782" y="1829634"/>
                    <a:pt x="12446626" y="2012426"/>
                    <a:pt x="12522342" y="2191301"/>
                  </a:cubicBezTo>
                  <a:cubicBezTo>
                    <a:pt x="12664634" y="2528161"/>
                    <a:pt x="12938776" y="2686147"/>
                    <a:pt x="13244246" y="2861105"/>
                  </a:cubicBezTo>
                  <a:cubicBezTo>
                    <a:pt x="13557552" y="3041286"/>
                    <a:pt x="13933518" y="3256720"/>
                    <a:pt x="14164578" y="3682364"/>
                  </a:cubicBezTo>
                  <a:cubicBezTo>
                    <a:pt x="14304260" y="3936968"/>
                    <a:pt x="14279456" y="4303858"/>
                    <a:pt x="13289938" y="4510152"/>
                  </a:cubicBezTo>
                  <a:cubicBezTo>
                    <a:pt x="12692050" y="4635495"/>
                    <a:pt x="11886596" y="4673360"/>
                    <a:pt x="11102031" y="4711224"/>
                  </a:cubicBezTo>
                  <a:cubicBezTo>
                    <a:pt x="9361888" y="4793481"/>
                    <a:pt x="8619096" y="4882265"/>
                    <a:pt x="8578627" y="5240016"/>
                  </a:cubicBezTo>
                  <a:cubicBezTo>
                    <a:pt x="8578627" y="5241321"/>
                    <a:pt x="8578627" y="5287020"/>
                    <a:pt x="8707865" y="5413668"/>
                  </a:cubicBezTo>
                  <a:cubicBezTo>
                    <a:pt x="8824050" y="5527261"/>
                    <a:pt x="9000283" y="5663049"/>
                    <a:pt x="9190877" y="5809283"/>
                  </a:cubicBezTo>
                  <a:cubicBezTo>
                    <a:pt x="9767877" y="6253207"/>
                    <a:pt x="10558970" y="6860339"/>
                    <a:pt x="10620326" y="7638511"/>
                  </a:cubicBezTo>
                  <a:cubicBezTo>
                    <a:pt x="10646434" y="7980595"/>
                    <a:pt x="10515891" y="8317455"/>
                    <a:pt x="10219558" y="8637341"/>
                  </a:cubicBezTo>
                  <a:cubicBezTo>
                    <a:pt x="9971525" y="8905001"/>
                    <a:pt x="9615142" y="9155688"/>
                    <a:pt x="9122993" y="9402458"/>
                  </a:cubicBezTo>
                  <a:cubicBezTo>
                    <a:pt x="8269240" y="9829408"/>
                    <a:pt x="7126985" y="10180631"/>
                    <a:pt x="5967761" y="10538381"/>
                  </a:cubicBezTo>
                  <a:cubicBezTo>
                    <a:pt x="5127224" y="10796901"/>
                    <a:pt x="4244282" y="11068458"/>
                    <a:pt x="3430250" y="11382727"/>
                  </a:cubicBezTo>
                  <a:lnTo>
                    <a:pt x="3339249" y="11419247"/>
                  </a:lnTo>
                  <a:lnTo>
                    <a:pt x="0" y="11419247"/>
                  </a:lnTo>
                  <a:lnTo>
                    <a:pt x="410611" y="11137047"/>
                  </a:lnTo>
                  <a:cubicBezTo>
                    <a:pt x="877630" y="10836969"/>
                    <a:pt x="1387973" y="10569391"/>
                    <a:pt x="1954857" y="10321642"/>
                  </a:cubicBezTo>
                  <a:cubicBezTo>
                    <a:pt x="3148024" y="9800684"/>
                    <a:pt x="4450846" y="9440322"/>
                    <a:pt x="5650540" y="9108684"/>
                  </a:cubicBezTo>
                  <a:cubicBezTo>
                    <a:pt x="6664861" y="8826662"/>
                    <a:pt x="7586498" y="8572058"/>
                    <a:pt x="8232687" y="8284813"/>
                  </a:cubicBezTo>
                  <a:cubicBezTo>
                    <a:pt x="8980701" y="7949259"/>
                    <a:pt x="8993755" y="7722074"/>
                    <a:pt x="8997672" y="7638511"/>
                  </a:cubicBezTo>
                  <a:cubicBezTo>
                    <a:pt x="9021170" y="7205033"/>
                    <a:pt x="8474193" y="6723245"/>
                    <a:pt x="8026430" y="6327629"/>
                  </a:cubicBezTo>
                  <a:cubicBezTo>
                    <a:pt x="7582582" y="5934627"/>
                    <a:pt x="7190951" y="5588627"/>
                    <a:pt x="7275805" y="5240016"/>
                  </a:cubicBezTo>
                  <a:cubicBezTo>
                    <a:pt x="7355436" y="4908378"/>
                    <a:pt x="7684405" y="4497096"/>
                    <a:pt x="8788802" y="4293413"/>
                  </a:cubicBezTo>
                  <a:cubicBezTo>
                    <a:pt x="9408883" y="4179821"/>
                    <a:pt x="10172562" y="4145874"/>
                    <a:pt x="10904910" y="4113232"/>
                  </a:cubicBezTo>
                  <a:cubicBezTo>
                    <a:pt x="12532786" y="4042727"/>
                    <a:pt x="13185502" y="3964386"/>
                    <a:pt x="13069318" y="3682364"/>
                  </a:cubicBezTo>
                  <a:cubicBezTo>
                    <a:pt x="12940082" y="3370311"/>
                    <a:pt x="12714242" y="3229300"/>
                    <a:pt x="12440100" y="3055648"/>
                  </a:cubicBezTo>
                  <a:cubicBezTo>
                    <a:pt x="12105910" y="2845437"/>
                    <a:pt x="11748220" y="2622169"/>
                    <a:pt x="11622899" y="2191301"/>
                  </a:cubicBezTo>
                  <a:cubicBezTo>
                    <a:pt x="11549795" y="1938004"/>
                    <a:pt x="11750831" y="1695151"/>
                    <a:pt x="12190762" y="1470577"/>
                  </a:cubicBezTo>
                  <a:cubicBezTo>
                    <a:pt x="12541924" y="1290396"/>
                    <a:pt x="13058876" y="1116743"/>
                    <a:pt x="13711594" y="952230"/>
                  </a:cubicBezTo>
                  <a:cubicBezTo>
                    <a:pt x="14716778" y="698932"/>
                    <a:pt x="16065290" y="461302"/>
                    <a:pt x="17676196" y="244563"/>
                  </a:cubicBezTo>
                  <a:cubicBezTo>
                    <a:pt x="18356326" y="153167"/>
                    <a:pt x="19022098" y="73848"/>
                    <a:pt x="19621618" y="7423"/>
                  </a:cubicBezTo>
                  <a:close/>
                </a:path>
              </a:pathLst>
            </a:custGeom>
            <a:solidFill>
              <a:srgbClr val="ABABA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GB" sz="4000" dirty="0">
                <a:latin typeface="+mj-lt"/>
              </a:endParaRPr>
            </a:p>
          </p:txBody>
        </p:sp>
        <p:sp>
          <p:nvSpPr>
            <p:cNvPr id="7" name="Freeform 10">
              <a:extLst>
                <a:ext uri="{FF2B5EF4-FFF2-40B4-BE49-F238E27FC236}">
                  <a16:creationId xmlns:a16="http://schemas.microsoft.com/office/drawing/2014/main" xmlns="" id="{CED0B4E3-A1BD-4A63-B899-9D7882B128C5}"/>
                </a:ext>
              </a:extLst>
            </p:cNvPr>
            <p:cNvSpPr>
              <a:spLocks noChangeArrowheads="1"/>
            </p:cNvSpPr>
            <p:nvPr/>
          </p:nvSpPr>
          <p:spPr bwMode="auto">
            <a:xfrm>
              <a:off x="5317858" y="1993973"/>
              <a:ext cx="6874142" cy="4246434"/>
            </a:xfrm>
            <a:custGeom>
              <a:avLst/>
              <a:gdLst>
                <a:gd name="connsiteX0" fmla="*/ 18326271 w 18326271"/>
                <a:gd name="connsiteY0" fmla="*/ 0 h 11320874"/>
                <a:gd name="connsiteX1" fmla="*/ 18326271 w 18326271"/>
                <a:gd name="connsiteY1" fmla="*/ 9721 h 11320874"/>
                <a:gd name="connsiteX2" fmla="*/ 18075965 w 18326271"/>
                <a:gd name="connsiteY2" fmla="*/ 38759 h 11320874"/>
                <a:gd name="connsiteX3" fmla="*/ 16586433 w 18326271"/>
                <a:gd name="connsiteY3" fmla="*/ 228947 h 11320874"/>
                <a:gd name="connsiteX4" fmla="*/ 12646293 w 18326271"/>
                <a:gd name="connsiteY4" fmla="*/ 950776 h 11320874"/>
                <a:gd name="connsiteX5" fmla="*/ 10732361 w 18326271"/>
                <a:gd name="connsiteY5" fmla="*/ 2090301 h 11320874"/>
                <a:gd name="connsiteX6" fmla="*/ 11503939 w 18326271"/>
                <a:gd name="connsiteY6" fmla="*/ 2851288 h 11320874"/>
                <a:gd name="connsiteX7" fmla="*/ 12280739 w 18326271"/>
                <a:gd name="connsiteY7" fmla="*/ 3580950 h 11320874"/>
                <a:gd name="connsiteX8" fmla="*/ 11624049 w 18326271"/>
                <a:gd name="connsiteY8" fmla="*/ 4143533 h 11320874"/>
                <a:gd name="connsiteX9" fmla="*/ 9643535 w 18326271"/>
                <a:gd name="connsiteY9" fmla="*/ 4314526 h 11320874"/>
                <a:gd name="connsiteX10" fmla="*/ 7623854 w 18326271"/>
                <a:gd name="connsiteY10" fmla="*/ 4486826 h 11320874"/>
                <a:gd name="connsiteX11" fmla="*/ 6595083 w 18326271"/>
                <a:gd name="connsiteY11" fmla="*/ 5138168 h 11320874"/>
                <a:gd name="connsiteX12" fmla="*/ 7288328 w 18326271"/>
                <a:gd name="connsiteY12" fmla="*/ 5948758 h 11320874"/>
                <a:gd name="connsiteX13" fmla="*/ 8484209 w 18326271"/>
                <a:gd name="connsiteY13" fmla="*/ 7535998 h 11320874"/>
                <a:gd name="connsiteX14" fmla="*/ 7317051 w 18326271"/>
                <a:gd name="connsiteY14" fmla="*/ 8742092 h 11320874"/>
                <a:gd name="connsiteX15" fmla="*/ 4447459 w 18326271"/>
                <a:gd name="connsiteY15" fmla="*/ 9715844 h 11320874"/>
                <a:gd name="connsiteX16" fmla="*/ 285001 w 18326271"/>
                <a:gd name="connsiteY16" fmla="*/ 11239536 h 11320874"/>
                <a:gd name="connsiteX17" fmla="*/ 142245 w 18326271"/>
                <a:gd name="connsiteY17" fmla="*/ 11320874 h 11320874"/>
                <a:gd name="connsiteX18" fmla="*/ 0 w 18326271"/>
                <a:gd name="connsiteY18" fmla="*/ 11320874 h 11320874"/>
                <a:gd name="connsiteX19" fmla="*/ 227877 w 18326271"/>
                <a:gd name="connsiteY19" fmla="*/ 11190623 h 11320874"/>
                <a:gd name="connsiteX20" fmla="*/ 4433097 w 18326271"/>
                <a:gd name="connsiteY20" fmla="*/ 9653190 h 11320874"/>
                <a:gd name="connsiteX21" fmla="*/ 8412404 w 18326271"/>
                <a:gd name="connsiteY21" fmla="*/ 7535998 h 11320874"/>
                <a:gd name="connsiteX22" fmla="*/ 7236106 w 18326271"/>
                <a:gd name="connsiteY22" fmla="*/ 5972253 h 11320874"/>
                <a:gd name="connsiteX23" fmla="*/ 6537639 w 18326271"/>
                <a:gd name="connsiteY23" fmla="*/ 5138168 h 11320874"/>
                <a:gd name="connsiteX24" fmla="*/ 7605576 w 18326271"/>
                <a:gd name="connsiteY24" fmla="*/ 4460719 h 11320874"/>
                <a:gd name="connsiteX25" fmla="*/ 9635701 w 18326271"/>
                <a:gd name="connsiteY25" fmla="*/ 4287115 h 11320874"/>
                <a:gd name="connsiteX26" fmla="*/ 11596633 w 18326271"/>
                <a:gd name="connsiteY26" fmla="*/ 4118731 h 11320874"/>
                <a:gd name="connsiteX27" fmla="*/ 12232433 w 18326271"/>
                <a:gd name="connsiteY27" fmla="*/ 3580950 h 11320874"/>
                <a:gd name="connsiteX28" fmla="*/ 11468689 w 18326271"/>
                <a:gd name="connsiteY28" fmla="*/ 2860425 h 11320874"/>
                <a:gd name="connsiteX29" fmla="*/ 10691889 w 18326271"/>
                <a:gd name="connsiteY29" fmla="*/ 2090301 h 11320874"/>
                <a:gd name="connsiteX30" fmla="*/ 11167109 w 18326271"/>
                <a:gd name="connsiteY30" fmla="*/ 1452010 h 11320874"/>
                <a:gd name="connsiteX31" fmla="*/ 12620181 w 18326271"/>
                <a:gd name="connsiteY31" fmla="*/ 942944 h 11320874"/>
                <a:gd name="connsiteX32" fmla="*/ 16564239 w 18326271"/>
                <a:gd name="connsiteY32" fmla="*/ 222420 h 11320874"/>
                <a:gd name="connsiteX33" fmla="*/ 18052371 w 18326271"/>
                <a:gd name="connsiteY33" fmla="*/ 31888 h 1132087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18326271" h="11320874">
                  <a:moveTo>
                    <a:pt x="18326271" y="0"/>
                  </a:moveTo>
                  <a:lnTo>
                    <a:pt x="18326271" y="9721"/>
                  </a:lnTo>
                  <a:lnTo>
                    <a:pt x="18075965" y="38759"/>
                  </a:lnTo>
                  <a:cubicBezTo>
                    <a:pt x="17601945" y="94950"/>
                    <a:pt x="17098043" y="158461"/>
                    <a:pt x="16586433" y="228947"/>
                  </a:cubicBezTo>
                  <a:cubicBezTo>
                    <a:pt x="14977999" y="452153"/>
                    <a:pt x="13635897" y="693633"/>
                    <a:pt x="12646293" y="950776"/>
                  </a:cubicBezTo>
                  <a:cubicBezTo>
                    <a:pt x="11280689" y="1305817"/>
                    <a:pt x="10588750" y="1689574"/>
                    <a:pt x="10732361" y="2090301"/>
                  </a:cubicBezTo>
                  <a:cubicBezTo>
                    <a:pt x="10869443" y="2472753"/>
                    <a:pt x="11184081" y="2659410"/>
                    <a:pt x="11503939" y="2851288"/>
                  </a:cubicBezTo>
                  <a:cubicBezTo>
                    <a:pt x="11805521" y="3031419"/>
                    <a:pt x="12101879" y="3210246"/>
                    <a:pt x="12280739" y="3580950"/>
                  </a:cubicBezTo>
                  <a:cubicBezTo>
                    <a:pt x="12407377" y="3840704"/>
                    <a:pt x="12197185" y="4027361"/>
                    <a:pt x="11624049" y="4143533"/>
                  </a:cubicBezTo>
                  <a:cubicBezTo>
                    <a:pt x="11108357" y="4247956"/>
                    <a:pt x="10366807" y="4281894"/>
                    <a:pt x="9643535" y="4314526"/>
                  </a:cubicBezTo>
                  <a:cubicBezTo>
                    <a:pt x="8928095" y="4347158"/>
                    <a:pt x="8181322" y="4381096"/>
                    <a:pt x="7623854" y="4486826"/>
                  </a:cubicBezTo>
                  <a:cubicBezTo>
                    <a:pt x="6981525" y="4609524"/>
                    <a:pt x="6652527" y="4811845"/>
                    <a:pt x="6595083" y="5138168"/>
                  </a:cubicBezTo>
                  <a:cubicBezTo>
                    <a:pt x="6558527" y="5350932"/>
                    <a:pt x="6901886" y="5632876"/>
                    <a:pt x="7288328" y="5948758"/>
                  </a:cubicBezTo>
                  <a:cubicBezTo>
                    <a:pt x="7818381" y="6383421"/>
                    <a:pt x="8475070" y="6919898"/>
                    <a:pt x="8484209" y="7535998"/>
                  </a:cubicBezTo>
                  <a:cubicBezTo>
                    <a:pt x="8490737" y="7965441"/>
                    <a:pt x="8119961" y="8363556"/>
                    <a:pt x="7317051" y="8742092"/>
                  </a:cubicBezTo>
                  <a:cubicBezTo>
                    <a:pt x="6566362" y="9097133"/>
                    <a:pt x="5559784" y="9390825"/>
                    <a:pt x="4447459" y="9715844"/>
                  </a:cubicBezTo>
                  <a:cubicBezTo>
                    <a:pt x="3055094" y="10122607"/>
                    <a:pt x="1548717" y="10562823"/>
                    <a:pt x="285001" y="11239536"/>
                  </a:cubicBezTo>
                  <a:lnTo>
                    <a:pt x="142245" y="11320874"/>
                  </a:lnTo>
                  <a:lnTo>
                    <a:pt x="0" y="11320874"/>
                  </a:lnTo>
                  <a:lnTo>
                    <a:pt x="227877" y="11190623"/>
                  </a:lnTo>
                  <a:cubicBezTo>
                    <a:pt x="1509204" y="10502464"/>
                    <a:pt x="3028982" y="10060687"/>
                    <a:pt x="4433097" y="9653190"/>
                  </a:cubicBezTo>
                  <a:cubicBezTo>
                    <a:pt x="6567666" y="9031868"/>
                    <a:pt x="8420237" y="8492781"/>
                    <a:pt x="8412404" y="7535998"/>
                  </a:cubicBezTo>
                  <a:cubicBezTo>
                    <a:pt x="8405876" y="6935562"/>
                    <a:pt x="7759631" y="6403000"/>
                    <a:pt x="7236106" y="5972253"/>
                  </a:cubicBezTo>
                  <a:cubicBezTo>
                    <a:pt x="6828776" y="5635486"/>
                    <a:pt x="6495861" y="5362680"/>
                    <a:pt x="6537639" y="5138168"/>
                  </a:cubicBezTo>
                  <a:cubicBezTo>
                    <a:pt x="6597694" y="4802707"/>
                    <a:pt x="6950193" y="4586028"/>
                    <a:pt x="7605576" y="4460719"/>
                  </a:cubicBezTo>
                  <a:cubicBezTo>
                    <a:pt x="8169572" y="4353685"/>
                    <a:pt x="8917651" y="4321052"/>
                    <a:pt x="9635701" y="4287115"/>
                  </a:cubicBezTo>
                  <a:cubicBezTo>
                    <a:pt x="10352446" y="4255788"/>
                    <a:pt x="11087469" y="4221850"/>
                    <a:pt x="11596633" y="4118731"/>
                  </a:cubicBezTo>
                  <a:cubicBezTo>
                    <a:pt x="12155407" y="4006476"/>
                    <a:pt x="12352545" y="3832872"/>
                    <a:pt x="12232433" y="3580950"/>
                  </a:cubicBezTo>
                  <a:cubicBezTo>
                    <a:pt x="12057491" y="3215466"/>
                    <a:pt x="11765049" y="3039252"/>
                    <a:pt x="11468689" y="2860425"/>
                  </a:cubicBezTo>
                  <a:cubicBezTo>
                    <a:pt x="11146219" y="2667241"/>
                    <a:pt x="10828971" y="2475363"/>
                    <a:pt x="10691889" y="2090301"/>
                  </a:cubicBezTo>
                  <a:cubicBezTo>
                    <a:pt x="10614861" y="1871010"/>
                    <a:pt x="10781971" y="1656942"/>
                    <a:pt x="11167109" y="1452010"/>
                  </a:cubicBezTo>
                  <a:cubicBezTo>
                    <a:pt x="11494801" y="1277100"/>
                    <a:pt x="11989601" y="1106106"/>
                    <a:pt x="12620181" y="942944"/>
                  </a:cubicBezTo>
                  <a:cubicBezTo>
                    <a:pt x="13611091" y="685801"/>
                    <a:pt x="14954499" y="443016"/>
                    <a:pt x="16564239" y="222420"/>
                  </a:cubicBezTo>
                  <a:cubicBezTo>
                    <a:pt x="17075361" y="151934"/>
                    <a:pt x="17578771" y="88240"/>
                    <a:pt x="18052371" y="31888"/>
                  </a:cubicBezTo>
                  <a:close/>
                </a:path>
              </a:pathLst>
            </a:custGeom>
            <a:solidFill>
              <a:srgbClr val="E8E8E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square" anchor="ctr">
              <a:noAutofit/>
            </a:bodyPr>
            <a:lstStyle/>
            <a:p>
              <a:endParaRPr lang="en-GB" sz="4000" dirty="0">
                <a:latin typeface="+mj-lt"/>
              </a:endParaRPr>
            </a:p>
          </p:txBody>
        </p:sp>
        <p:grpSp>
          <p:nvGrpSpPr>
            <p:cNvPr id="8" name="Group 13">
              <a:extLst>
                <a:ext uri="{FF2B5EF4-FFF2-40B4-BE49-F238E27FC236}">
                  <a16:creationId xmlns:a16="http://schemas.microsoft.com/office/drawing/2014/main" xmlns="" id="{C419A44C-80E4-4302-AC3A-1844E99A8FFF}"/>
                </a:ext>
              </a:extLst>
            </p:cNvPr>
            <p:cNvGrpSpPr/>
            <p:nvPr/>
          </p:nvGrpSpPr>
          <p:grpSpPr>
            <a:xfrm>
              <a:off x="5214445" y="4998549"/>
              <a:ext cx="686905" cy="686905"/>
              <a:chOff x="6203917" y="6068451"/>
              <a:chExt cx="2527366" cy="2527366"/>
            </a:xfrm>
          </p:grpSpPr>
          <p:sp>
            <p:nvSpPr>
              <p:cNvPr id="9" name="Teardrop 14">
                <a:extLst>
                  <a:ext uri="{FF2B5EF4-FFF2-40B4-BE49-F238E27FC236}">
                    <a16:creationId xmlns:a16="http://schemas.microsoft.com/office/drawing/2014/main" xmlns="" id="{3BCD7A1B-EB0C-4E11-8D7B-DD3AE3FFE6CD}"/>
                  </a:ext>
                </a:extLst>
              </p:cNvPr>
              <p:cNvSpPr/>
              <p:nvPr/>
            </p:nvSpPr>
            <p:spPr>
              <a:xfrm rot="8100000">
                <a:off x="6203917" y="6068451"/>
                <a:ext cx="2527366" cy="2527366"/>
              </a:xfrm>
              <a:prstGeom prst="teardrop">
                <a:avLst>
                  <a:gd name="adj" fmla="val 118365"/>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latin typeface="+mj-lt"/>
                </a:endParaRPr>
              </a:p>
            </p:txBody>
          </p:sp>
          <p:sp useBgFill="1">
            <p:nvSpPr>
              <p:cNvPr id="10" name="Oval 15">
                <a:extLst>
                  <a:ext uri="{FF2B5EF4-FFF2-40B4-BE49-F238E27FC236}">
                    <a16:creationId xmlns:a16="http://schemas.microsoft.com/office/drawing/2014/main" xmlns="" id="{2E731937-7840-4916-930B-5659480156CE}"/>
                  </a:ext>
                </a:extLst>
              </p:cNvPr>
              <p:cNvSpPr/>
              <p:nvPr/>
            </p:nvSpPr>
            <p:spPr>
              <a:xfrm>
                <a:off x="6504175" y="6364766"/>
                <a:ext cx="1925582" cy="192558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latin typeface="+mj-lt"/>
                </a:endParaRPr>
              </a:p>
            </p:txBody>
          </p:sp>
        </p:grpSp>
        <p:grpSp>
          <p:nvGrpSpPr>
            <p:cNvPr id="12" name="Group 17">
              <a:extLst>
                <a:ext uri="{FF2B5EF4-FFF2-40B4-BE49-F238E27FC236}">
                  <a16:creationId xmlns:a16="http://schemas.microsoft.com/office/drawing/2014/main" xmlns="" id="{5A46975B-F6B0-403D-9E29-644134494278}"/>
                </a:ext>
              </a:extLst>
            </p:cNvPr>
            <p:cNvGrpSpPr/>
            <p:nvPr/>
          </p:nvGrpSpPr>
          <p:grpSpPr>
            <a:xfrm>
              <a:off x="7975987" y="4417373"/>
              <a:ext cx="686905" cy="686905"/>
              <a:chOff x="6203917" y="6068451"/>
              <a:chExt cx="2527366" cy="2527366"/>
            </a:xfrm>
          </p:grpSpPr>
          <p:sp>
            <p:nvSpPr>
              <p:cNvPr id="13" name="Teardrop 18">
                <a:extLst>
                  <a:ext uri="{FF2B5EF4-FFF2-40B4-BE49-F238E27FC236}">
                    <a16:creationId xmlns:a16="http://schemas.microsoft.com/office/drawing/2014/main" xmlns="" id="{D51FCC84-3915-4D59-83C3-E9E6FDE8D5B4}"/>
                  </a:ext>
                </a:extLst>
              </p:cNvPr>
              <p:cNvSpPr/>
              <p:nvPr/>
            </p:nvSpPr>
            <p:spPr>
              <a:xfrm rot="8100000">
                <a:off x="6203917" y="6068451"/>
                <a:ext cx="2527366" cy="2527366"/>
              </a:xfrm>
              <a:prstGeom prst="teardrop">
                <a:avLst>
                  <a:gd name="adj" fmla="val 118365"/>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latin typeface="+mj-lt"/>
                </a:endParaRPr>
              </a:p>
            </p:txBody>
          </p:sp>
          <p:sp useBgFill="1">
            <p:nvSpPr>
              <p:cNvPr id="14" name="Oval 19">
                <a:extLst>
                  <a:ext uri="{FF2B5EF4-FFF2-40B4-BE49-F238E27FC236}">
                    <a16:creationId xmlns:a16="http://schemas.microsoft.com/office/drawing/2014/main" xmlns="" id="{82A4564A-D99D-4240-8E84-6A88228A262E}"/>
                  </a:ext>
                </a:extLst>
              </p:cNvPr>
              <p:cNvSpPr/>
              <p:nvPr/>
            </p:nvSpPr>
            <p:spPr>
              <a:xfrm>
                <a:off x="6504175" y="6364766"/>
                <a:ext cx="1925582" cy="192558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latin typeface="+mj-lt"/>
                </a:endParaRPr>
              </a:p>
            </p:txBody>
          </p:sp>
        </p:grpSp>
        <p:grpSp>
          <p:nvGrpSpPr>
            <p:cNvPr id="16" name="Group 21">
              <a:extLst>
                <a:ext uri="{FF2B5EF4-FFF2-40B4-BE49-F238E27FC236}">
                  <a16:creationId xmlns:a16="http://schemas.microsoft.com/office/drawing/2014/main" xmlns="" id="{A342CC78-1410-46A7-AD38-859644D75909}"/>
                </a:ext>
              </a:extLst>
            </p:cNvPr>
            <p:cNvGrpSpPr/>
            <p:nvPr/>
          </p:nvGrpSpPr>
          <p:grpSpPr>
            <a:xfrm>
              <a:off x="7443876" y="2981083"/>
              <a:ext cx="686905" cy="686905"/>
              <a:chOff x="6203917" y="6068451"/>
              <a:chExt cx="2527366" cy="2527366"/>
            </a:xfrm>
          </p:grpSpPr>
          <p:sp>
            <p:nvSpPr>
              <p:cNvPr id="17" name="Teardrop 22">
                <a:extLst>
                  <a:ext uri="{FF2B5EF4-FFF2-40B4-BE49-F238E27FC236}">
                    <a16:creationId xmlns:a16="http://schemas.microsoft.com/office/drawing/2014/main" xmlns="" id="{2BD3622F-070F-48BC-9FFF-A14CD0F1880E}"/>
                  </a:ext>
                </a:extLst>
              </p:cNvPr>
              <p:cNvSpPr/>
              <p:nvPr/>
            </p:nvSpPr>
            <p:spPr>
              <a:xfrm rot="8100000">
                <a:off x="6203917" y="6068451"/>
                <a:ext cx="2527366" cy="2527366"/>
              </a:xfrm>
              <a:prstGeom prst="teardrop">
                <a:avLst>
                  <a:gd name="adj" fmla="val 118365"/>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latin typeface="+mj-lt"/>
                </a:endParaRPr>
              </a:p>
            </p:txBody>
          </p:sp>
          <p:sp useBgFill="1">
            <p:nvSpPr>
              <p:cNvPr id="18" name="Oval 23">
                <a:extLst>
                  <a:ext uri="{FF2B5EF4-FFF2-40B4-BE49-F238E27FC236}">
                    <a16:creationId xmlns:a16="http://schemas.microsoft.com/office/drawing/2014/main" xmlns="" id="{F4123B4C-F416-4E2C-8BD8-036456052114}"/>
                  </a:ext>
                </a:extLst>
              </p:cNvPr>
              <p:cNvSpPr/>
              <p:nvPr/>
            </p:nvSpPr>
            <p:spPr>
              <a:xfrm>
                <a:off x="6504175" y="6364766"/>
                <a:ext cx="1925582" cy="192558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latin typeface="+mj-lt"/>
                </a:endParaRPr>
              </a:p>
            </p:txBody>
          </p:sp>
        </p:grpSp>
        <p:grpSp>
          <p:nvGrpSpPr>
            <p:cNvPr id="20" name="Group 25">
              <a:extLst>
                <a:ext uri="{FF2B5EF4-FFF2-40B4-BE49-F238E27FC236}">
                  <a16:creationId xmlns:a16="http://schemas.microsoft.com/office/drawing/2014/main" xmlns="" id="{687073AB-686D-41E2-9C2C-51410A88DC16}"/>
                </a:ext>
              </a:extLst>
            </p:cNvPr>
            <p:cNvGrpSpPr/>
            <p:nvPr/>
          </p:nvGrpSpPr>
          <p:grpSpPr>
            <a:xfrm>
              <a:off x="9618681" y="2533291"/>
              <a:ext cx="686905" cy="686905"/>
              <a:chOff x="6203917" y="6068451"/>
              <a:chExt cx="2527366" cy="2527366"/>
            </a:xfrm>
          </p:grpSpPr>
          <p:sp>
            <p:nvSpPr>
              <p:cNvPr id="21" name="Teardrop 26">
                <a:extLst>
                  <a:ext uri="{FF2B5EF4-FFF2-40B4-BE49-F238E27FC236}">
                    <a16:creationId xmlns:a16="http://schemas.microsoft.com/office/drawing/2014/main" xmlns="" id="{C675F6D4-A66A-484E-A309-8DF43A49319F}"/>
                  </a:ext>
                </a:extLst>
              </p:cNvPr>
              <p:cNvSpPr/>
              <p:nvPr/>
            </p:nvSpPr>
            <p:spPr>
              <a:xfrm rot="8100000">
                <a:off x="6203917" y="6068451"/>
                <a:ext cx="2527366" cy="2527366"/>
              </a:xfrm>
              <a:prstGeom prst="teardrop">
                <a:avLst>
                  <a:gd name="adj" fmla="val 118365"/>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latin typeface="+mj-lt"/>
                </a:endParaRPr>
              </a:p>
            </p:txBody>
          </p:sp>
          <p:sp useBgFill="1">
            <p:nvSpPr>
              <p:cNvPr id="22" name="Oval 27">
                <a:extLst>
                  <a:ext uri="{FF2B5EF4-FFF2-40B4-BE49-F238E27FC236}">
                    <a16:creationId xmlns:a16="http://schemas.microsoft.com/office/drawing/2014/main" xmlns="" id="{CAC09260-1CF7-4454-BB97-BFC964F3AEB3}"/>
                  </a:ext>
                </a:extLst>
              </p:cNvPr>
              <p:cNvSpPr/>
              <p:nvPr/>
            </p:nvSpPr>
            <p:spPr>
              <a:xfrm>
                <a:off x="6504175" y="6364766"/>
                <a:ext cx="1925582" cy="1925582"/>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000" dirty="0">
                  <a:latin typeface="+mj-lt"/>
                </a:endParaRPr>
              </a:p>
            </p:txBody>
          </p:sp>
        </p:grpSp>
        <p:sp>
          <p:nvSpPr>
            <p:cNvPr id="25" name="Subtitle 2">
              <a:extLst>
                <a:ext uri="{FF2B5EF4-FFF2-40B4-BE49-F238E27FC236}">
                  <a16:creationId xmlns:a16="http://schemas.microsoft.com/office/drawing/2014/main" xmlns="" id="{FC7025B7-E5BE-43F0-8BCE-47C7C29514E7}"/>
                </a:ext>
              </a:extLst>
            </p:cNvPr>
            <p:cNvSpPr txBox="1">
              <a:spLocks/>
            </p:cNvSpPr>
            <p:nvPr/>
          </p:nvSpPr>
          <p:spPr>
            <a:xfrm>
              <a:off x="4603418" y="3479994"/>
              <a:ext cx="1174038" cy="1724918"/>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0"/>
                </a:spcBef>
                <a:spcAft>
                  <a:spcPts val="675"/>
                </a:spcAft>
              </a:pPr>
              <a:r>
                <a:rPr lang="en-GB" sz="1800" dirty="0">
                  <a:solidFill>
                    <a:srgbClr val="245473"/>
                  </a:solidFill>
                  <a:latin typeface="+mj-lt"/>
                  <a:ea typeface="Lato Light" panose="020F0502020204030203" pitchFamily="34" charset="0"/>
                  <a:cs typeface="Mukta ExtraLight" panose="020B0000000000000000" pitchFamily="34" charset="77"/>
                </a:rPr>
                <a:t>Es reicht nicht aus, nur kurz- bis mittelfristige Maßnahmen zu definieren</a:t>
              </a:r>
            </a:p>
          </p:txBody>
        </p:sp>
        <p:sp>
          <p:nvSpPr>
            <p:cNvPr id="27" name="Subtitle 2">
              <a:extLst>
                <a:ext uri="{FF2B5EF4-FFF2-40B4-BE49-F238E27FC236}">
                  <a16:creationId xmlns:a16="http://schemas.microsoft.com/office/drawing/2014/main" xmlns="" id="{A3F83685-4145-4166-BE15-DD0C2D05726E}"/>
                </a:ext>
              </a:extLst>
            </p:cNvPr>
            <p:cNvSpPr txBox="1">
              <a:spLocks/>
            </p:cNvSpPr>
            <p:nvPr/>
          </p:nvSpPr>
          <p:spPr>
            <a:xfrm>
              <a:off x="8789997" y="3800353"/>
              <a:ext cx="1539315" cy="1724918"/>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0"/>
                </a:spcBef>
                <a:spcAft>
                  <a:spcPts val="675"/>
                </a:spcAft>
              </a:pPr>
              <a:r>
                <a:rPr lang="en-GB" sz="1800" dirty="0">
                  <a:solidFill>
                    <a:srgbClr val="245473"/>
                  </a:solidFill>
                  <a:latin typeface="+mj-lt"/>
                  <a:ea typeface="Lato Light" panose="020F0502020204030203" pitchFamily="34" charset="0"/>
                  <a:cs typeface="Mukta ExtraLight" panose="020B0000000000000000" pitchFamily="34" charset="77"/>
                </a:rPr>
                <a:t>Die Einhaltung der zeitlichen und finanziellen Vorgaben ist für den Erfolg der </a:t>
              </a:r>
              <a:r>
                <a:rPr lang="en-GB" sz="1800" dirty="0" err="1">
                  <a:solidFill>
                    <a:srgbClr val="245473"/>
                  </a:solidFill>
                  <a:latin typeface="+mj-lt"/>
                  <a:ea typeface="Lato Light" panose="020F0502020204030203" pitchFamily="34" charset="0"/>
                  <a:cs typeface="Mukta ExtraLight" panose="020B0000000000000000" pitchFamily="34" charset="77"/>
                </a:rPr>
                <a:t>Restrukturierung</a:t>
              </a:r>
              <a:r>
                <a:rPr lang="en-GB" sz="1800" dirty="0">
                  <a:solidFill>
                    <a:srgbClr val="245473"/>
                  </a:solidFill>
                  <a:latin typeface="+mj-lt"/>
                  <a:ea typeface="Lato Light" panose="020F0502020204030203" pitchFamily="34" charset="0"/>
                  <a:cs typeface="Mukta ExtraLight" panose="020B0000000000000000" pitchFamily="34" charset="77"/>
                </a:rPr>
                <a:t> notwendig</a:t>
              </a:r>
            </a:p>
          </p:txBody>
        </p:sp>
        <p:sp>
          <p:nvSpPr>
            <p:cNvPr id="29" name="Subtitle 2">
              <a:extLst>
                <a:ext uri="{FF2B5EF4-FFF2-40B4-BE49-F238E27FC236}">
                  <a16:creationId xmlns:a16="http://schemas.microsoft.com/office/drawing/2014/main" xmlns="" id="{8D1038B9-D6FC-4DC0-B291-0FD9090B65BE}"/>
                </a:ext>
              </a:extLst>
            </p:cNvPr>
            <p:cNvSpPr txBox="1">
              <a:spLocks/>
            </p:cNvSpPr>
            <p:nvPr/>
          </p:nvSpPr>
          <p:spPr>
            <a:xfrm>
              <a:off x="10383571" y="2685655"/>
              <a:ext cx="1808428" cy="2935382"/>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0"/>
                </a:spcBef>
                <a:spcAft>
                  <a:spcPts val="675"/>
                </a:spcAft>
              </a:pPr>
              <a:r>
                <a:rPr lang="en-GB" sz="1800" dirty="0">
                  <a:solidFill>
                    <a:srgbClr val="245473"/>
                  </a:solidFill>
                  <a:latin typeface="+mj-lt"/>
                  <a:ea typeface="Lato Light" panose="020F0502020204030203" pitchFamily="34" charset="0"/>
                  <a:cs typeface="Mukta ExtraLight" panose="020B0000000000000000" pitchFamily="34" charset="77"/>
                </a:rPr>
                <a:t>Ist die </a:t>
              </a:r>
              <a:r>
                <a:rPr lang="en-GB" sz="1800" dirty="0" err="1">
                  <a:solidFill>
                    <a:srgbClr val="245473"/>
                  </a:solidFill>
                  <a:latin typeface="+mj-lt"/>
                  <a:ea typeface="Lato Light" panose="020F0502020204030203" pitchFamily="34" charset="0"/>
                  <a:cs typeface="Mukta ExtraLight" panose="020B0000000000000000" pitchFamily="34" charset="77"/>
                </a:rPr>
                <a:t>Unternehmenskrise</a:t>
              </a:r>
              <a:r>
                <a:rPr lang="en-GB" sz="1800" dirty="0">
                  <a:solidFill>
                    <a:srgbClr val="245473"/>
                  </a:solidFill>
                  <a:latin typeface="+mj-lt"/>
                  <a:ea typeface="Lato Light" panose="020F0502020204030203" pitchFamily="34" charset="0"/>
                  <a:cs typeface="Mukta ExtraLight" panose="020B0000000000000000" pitchFamily="34" charset="77"/>
                </a:rPr>
                <a:t> bereits weit fortgeschritten, dann muss auch ein mögliches Insolvenzverfahren </a:t>
              </a:r>
              <a:r>
                <a:rPr lang="en-GB" sz="1800" dirty="0" err="1">
                  <a:solidFill>
                    <a:srgbClr val="245473"/>
                  </a:solidFill>
                  <a:latin typeface="+mj-lt"/>
                  <a:ea typeface="Lato Light" panose="020F0502020204030203" pitchFamily="34" charset="0"/>
                  <a:cs typeface="Mukta ExtraLight" panose="020B0000000000000000" pitchFamily="34" charset="77"/>
                </a:rPr>
                <a:t>als</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Restruktu-rierungsstrategie</a:t>
              </a:r>
              <a:r>
                <a:rPr lang="en-GB" sz="1800" dirty="0">
                  <a:solidFill>
                    <a:srgbClr val="245473"/>
                  </a:solidFill>
                  <a:latin typeface="+mj-lt"/>
                  <a:ea typeface="Lato Light" panose="020F0502020204030203" pitchFamily="34" charset="0"/>
                  <a:cs typeface="Mukta ExtraLight" panose="020B0000000000000000" pitchFamily="34" charset="77"/>
                </a:rPr>
                <a:t>  für das Unternehmen geprüft werden. </a:t>
              </a:r>
            </a:p>
          </p:txBody>
        </p:sp>
        <p:sp>
          <p:nvSpPr>
            <p:cNvPr id="31" name="Subtitle 2">
              <a:extLst>
                <a:ext uri="{FF2B5EF4-FFF2-40B4-BE49-F238E27FC236}">
                  <a16:creationId xmlns:a16="http://schemas.microsoft.com/office/drawing/2014/main" xmlns="" id="{2AF1BC7B-374A-463D-A5B4-C6B8C5D86541}"/>
                </a:ext>
              </a:extLst>
            </p:cNvPr>
            <p:cNvSpPr txBox="1">
              <a:spLocks/>
            </p:cNvSpPr>
            <p:nvPr/>
          </p:nvSpPr>
          <p:spPr>
            <a:xfrm>
              <a:off x="5857424" y="1957074"/>
              <a:ext cx="1565280" cy="2451197"/>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0"/>
                </a:spcBef>
                <a:spcAft>
                  <a:spcPts val="675"/>
                </a:spcAft>
              </a:pPr>
              <a:r>
                <a:rPr lang="en-GB" sz="1800" dirty="0">
                  <a:solidFill>
                    <a:srgbClr val="245473"/>
                  </a:solidFill>
                  <a:latin typeface="+mj-lt"/>
                  <a:ea typeface="Lato Light" panose="020F0502020204030203" pitchFamily="34" charset="0"/>
                  <a:cs typeface="Mukta ExtraLight" panose="020B0000000000000000" pitchFamily="34" charset="77"/>
                </a:rPr>
                <a:t>Darüber hinaus sind alle Krisenursachen, d.h. auch die Ursachen aus vorangegangenen oder parallelen Krisenstadien, nachhaltig zu beseitigen</a:t>
              </a:r>
            </a:p>
          </p:txBody>
        </p:sp>
      </p:grpSp>
      <p:sp>
        <p:nvSpPr>
          <p:cNvPr id="34" name="TextBox 29">
            <a:extLst>
              <a:ext uri="{FF2B5EF4-FFF2-40B4-BE49-F238E27FC236}">
                <a16:creationId xmlns:a16="http://schemas.microsoft.com/office/drawing/2014/main" xmlns="" id="{17656A79-123A-4980-9EDB-D243057F1C0A}"/>
              </a:ext>
            </a:extLst>
          </p:cNvPr>
          <p:cNvSpPr txBox="1"/>
          <p:nvPr/>
        </p:nvSpPr>
        <p:spPr>
          <a:xfrm>
            <a:off x="1087391" y="1194799"/>
            <a:ext cx="8735521" cy="523220"/>
          </a:xfrm>
          <a:prstGeom prst="rect">
            <a:avLst/>
          </a:prstGeom>
          <a:noFill/>
        </p:spPr>
        <p:txBody>
          <a:bodyPr wrap="square" rtlCol="0" anchor="b" anchorCtr="0">
            <a:spAutoFit/>
          </a:bodyPr>
          <a:lstStyle/>
          <a:p>
            <a:r>
              <a:rPr lang="en-GB" sz="2800" b="1" dirty="0">
                <a:solidFill>
                  <a:schemeClr val="tx2"/>
                </a:solidFill>
                <a:latin typeface="+mj-lt"/>
                <a:ea typeface="League Spartan" charset="0"/>
                <a:cs typeface="Poppins" pitchFamily="2" charset="77"/>
              </a:rPr>
              <a:t>Bedingungen für erfolgreiche Restrukturierungsmaßnahmen</a:t>
            </a:r>
          </a:p>
        </p:txBody>
      </p:sp>
    </p:spTree>
    <p:extLst>
      <p:ext uri="{BB962C8B-B14F-4D97-AF65-F5344CB8AC3E}">
        <p14:creationId xmlns:p14="http://schemas.microsoft.com/office/powerpoint/2010/main" val="132934624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491743" y="479129"/>
            <a:ext cx="5909719" cy="697353"/>
          </a:xfrm>
        </p:spPr>
        <p:txBody>
          <a:bodyPr>
            <a:noAutofit/>
          </a:bodyPr>
          <a:lstStyle/>
          <a:p>
            <a:r>
              <a:rPr lang="en-GB" dirty="0"/>
              <a:t>Restrukturierungskonzept: Holen Sie sich die Fakten</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187176" y="1738478"/>
            <a:ext cx="2871709" cy="5160690"/>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Jedes gute Konzept basiert auf harten Fakten. Auch wenn die Zeit knapp ist, sollten Sie sich zunächst darauf konzentrieren, eine fundierte Analyse durchzuführen. Dabei sollten Sie sich aber zunächst auf die für die Restrukturierung besonders relevanten Fakten konzentrieren und auf </a:t>
            </a:r>
            <a:r>
              <a:rPr lang="en-GB" sz="2200" dirty="0" err="1">
                <a:solidFill>
                  <a:srgbClr val="245473"/>
                </a:solidFill>
                <a:latin typeface="+mj-lt"/>
                <a:ea typeface="Open Sans Light" panose="020B0306030504020204" pitchFamily="34" charset="0"/>
                <a:cs typeface="Open Sans Light" panose="020B0306030504020204" pitchFamily="34" charset="0"/>
              </a:rPr>
              <a:t>bestehende</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Daten</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zurückgreifen</a:t>
            </a:r>
            <a:r>
              <a:rPr lang="en-GB" sz="2200" dirty="0">
                <a:solidFill>
                  <a:srgbClr val="245473"/>
                </a:solidFill>
                <a:latin typeface="+mj-lt"/>
                <a:ea typeface="Open Sans Light" panose="020B0306030504020204" pitchFamily="34" charset="0"/>
                <a:cs typeface="Open Sans Light" panose="020B0306030504020204" pitchFamily="34" charset="0"/>
              </a:rPr>
              <a:t>.</a:t>
            </a:r>
            <a:endParaRPr lang="en-US" dirty="0">
              <a:solidFill>
                <a:srgbClr val="245473"/>
              </a:solidFill>
            </a:endParaRPr>
          </a:p>
        </p:txBody>
      </p:sp>
      <p:graphicFrame>
        <p:nvGraphicFramePr>
          <p:cNvPr id="72" name="object 15">
            <a:extLst>
              <a:ext uri="{FF2B5EF4-FFF2-40B4-BE49-F238E27FC236}">
                <a16:creationId xmlns:a16="http://schemas.microsoft.com/office/drawing/2014/main" xmlns="" id="{377308A6-0CD9-4575-8764-110B9EB55692}"/>
              </a:ext>
            </a:extLst>
          </p:cNvPr>
          <p:cNvGraphicFramePr>
            <a:graphicFrameLocks noGrp="1"/>
          </p:cNvGraphicFramePr>
          <p:nvPr/>
        </p:nvGraphicFramePr>
        <p:xfrm>
          <a:off x="3513643" y="1911639"/>
          <a:ext cx="8229600" cy="4118555"/>
        </p:xfrm>
        <a:graphic>
          <a:graphicData uri="http://schemas.openxmlformats.org/drawingml/2006/table">
            <a:tbl>
              <a:tblPr firstRow="1" bandRow="1">
                <a:tableStyleId>{69012ECD-51FC-41F1-AA8D-1B2483CD663E}</a:tableStyleId>
              </a:tblPr>
              <a:tblGrid>
                <a:gridCol w="8229600">
                  <a:extLst>
                    <a:ext uri="{9D8B030D-6E8A-4147-A177-3AD203B41FA5}">
                      <a16:colId xmlns:a16="http://schemas.microsoft.com/office/drawing/2014/main" xmlns="" val="20000"/>
                    </a:ext>
                  </a:extLst>
                </a:gridCol>
              </a:tblGrid>
              <a:tr h="423490">
                <a:tc>
                  <a:txBody>
                    <a:bodyPr/>
                    <a:lstStyle/>
                    <a:p>
                      <a:pPr marL="91440">
                        <a:lnSpc>
                          <a:spcPct val="100000"/>
                        </a:lnSpc>
                        <a:spcBef>
                          <a:spcPts val="715"/>
                        </a:spcBef>
                      </a:pPr>
                      <a:r>
                        <a:rPr lang="en-GB" sz="2000" spc="-5" dirty="0">
                          <a:latin typeface="+mj-lt"/>
                        </a:rPr>
                        <a:t>Überblick über die Unternehmenssituation</a:t>
                      </a:r>
                      <a:endParaRPr lang="en-GB" sz="2000" b="1" spc="-5" dirty="0">
                        <a:solidFill>
                          <a:srgbClr val="FFFFFF"/>
                        </a:solidFill>
                        <a:latin typeface="+mj-lt"/>
                        <a:cs typeface="Arial"/>
                      </a:endParaRPr>
                    </a:p>
                  </a:txBody>
                  <a:tcPr marL="0" marR="0" marT="90805" marB="0"/>
                </a:tc>
                <a:extLst>
                  <a:ext uri="{0D108BD9-81ED-4DB2-BD59-A6C34878D82A}">
                    <a16:rowId xmlns:a16="http://schemas.microsoft.com/office/drawing/2014/main" xmlns="" val="10000"/>
                  </a:ext>
                </a:extLst>
              </a:tr>
              <a:tr h="744697">
                <a:tc>
                  <a:txBody>
                    <a:bodyPr/>
                    <a:lstStyle/>
                    <a:p>
                      <a:pPr marL="551180" marR="490220" indent="-285115">
                        <a:lnSpc>
                          <a:spcPct val="100000"/>
                        </a:lnSpc>
                        <a:spcBef>
                          <a:spcPts val="320"/>
                        </a:spcBef>
                        <a:buFont typeface="Wingdings"/>
                        <a:buChar char=""/>
                        <a:tabLst>
                          <a:tab pos="551180" algn="l"/>
                          <a:tab pos="551815" algn="l"/>
                        </a:tabLst>
                      </a:pPr>
                      <a:r>
                        <a:rPr lang="en-GB" sz="2000" spc="-5" dirty="0">
                          <a:solidFill>
                            <a:srgbClr val="245473"/>
                          </a:solidFill>
                          <a:latin typeface="+mj-lt"/>
                        </a:rPr>
                        <a:t>Die Ergebnisse der Analyse bilden die Grundlage für die Festlegung des notwendigen Handlungsrahmens als Basis für die Definition des Leitbildes des restrukturierten Unternehmens und der notwendigen Maßnahmen zur Umsetzung</a:t>
                      </a:r>
                      <a:endParaRPr lang="en-GB" sz="2000" dirty="0">
                        <a:solidFill>
                          <a:srgbClr val="245473"/>
                        </a:solidFill>
                        <a:latin typeface="+mj-lt"/>
                        <a:cs typeface="Arial"/>
                      </a:endParaRPr>
                    </a:p>
                  </a:txBody>
                  <a:tcPr marL="0" marR="0" marT="40640" marB="0"/>
                </a:tc>
                <a:extLst>
                  <a:ext uri="{0D108BD9-81ED-4DB2-BD59-A6C34878D82A}">
                    <a16:rowId xmlns:a16="http://schemas.microsoft.com/office/drawing/2014/main" xmlns="" val="10001"/>
                  </a:ext>
                </a:extLst>
              </a:tr>
              <a:tr h="721648">
                <a:tc>
                  <a:txBody>
                    <a:bodyPr/>
                    <a:lstStyle/>
                    <a:p>
                      <a:pPr marL="556260" indent="-285750">
                        <a:lnSpc>
                          <a:spcPct val="100000"/>
                        </a:lnSpc>
                        <a:spcBef>
                          <a:spcPts val="325"/>
                        </a:spcBef>
                        <a:buFont typeface="Wingdings"/>
                        <a:buChar char=""/>
                        <a:tabLst>
                          <a:tab pos="556260" algn="l"/>
                          <a:tab pos="556895" algn="l"/>
                        </a:tabLst>
                      </a:pPr>
                      <a:r>
                        <a:rPr lang="en-GB" sz="2000" spc="-5" dirty="0">
                          <a:solidFill>
                            <a:srgbClr val="245473"/>
                          </a:solidFill>
                          <a:latin typeface="+mj-lt"/>
                        </a:rPr>
                        <a:t>Die folgenden Methoden können für die erste Analyse verwendet werden:</a:t>
                      </a:r>
                    </a:p>
                    <a:p>
                      <a:pPr marL="1013460" lvl="1" indent="-285750">
                        <a:lnSpc>
                          <a:spcPct val="100000"/>
                        </a:lnSpc>
                        <a:spcBef>
                          <a:spcPts val="325"/>
                        </a:spcBef>
                        <a:buFont typeface="Symbol" panose="05050102010706020507" pitchFamily="18" charset="2"/>
                        <a:buChar char="-"/>
                        <a:tabLst>
                          <a:tab pos="556260" algn="l"/>
                          <a:tab pos="556895" algn="l"/>
                        </a:tabLst>
                      </a:pPr>
                      <a:r>
                        <a:rPr lang="en-GB" sz="2000" b="0" spc="-5" dirty="0">
                          <a:solidFill>
                            <a:srgbClr val="245473"/>
                          </a:solidFill>
                          <a:latin typeface="+mj-lt"/>
                        </a:rPr>
                        <a:t>Portfolio-Analyse</a:t>
                      </a:r>
                    </a:p>
                    <a:p>
                      <a:pPr marL="1013460" lvl="1" indent="-285750">
                        <a:lnSpc>
                          <a:spcPct val="100000"/>
                        </a:lnSpc>
                        <a:spcBef>
                          <a:spcPts val="325"/>
                        </a:spcBef>
                        <a:buFont typeface="Symbol" panose="05050102010706020507" pitchFamily="18" charset="2"/>
                        <a:buChar char="-"/>
                        <a:tabLst>
                          <a:tab pos="556260" algn="l"/>
                          <a:tab pos="556895" algn="l"/>
                        </a:tabLst>
                      </a:pPr>
                      <a:r>
                        <a:rPr lang="en-GB" sz="2000" b="0" spc="-5" dirty="0">
                          <a:solidFill>
                            <a:srgbClr val="245473"/>
                          </a:solidFill>
                          <a:latin typeface="+mj-lt"/>
                        </a:rPr>
                        <a:t>SWOT-Analyse</a:t>
                      </a:r>
                    </a:p>
                    <a:p>
                      <a:pPr marL="1013460" lvl="1" indent="-285750">
                        <a:lnSpc>
                          <a:spcPct val="100000"/>
                        </a:lnSpc>
                        <a:spcBef>
                          <a:spcPts val="325"/>
                        </a:spcBef>
                        <a:buFont typeface="Symbol" panose="05050102010706020507" pitchFamily="18" charset="2"/>
                        <a:buChar char="-"/>
                        <a:tabLst>
                          <a:tab pos="556260" algn="l"/>
                          <a:tab pos="556895" algn="l"/>
                        </a:tabLst>
                      </a:pPr>
                      <a:r>
                        <a:rPr lang="en-GB" sz="2000" b="0" spc="-5" dirty="0">
                          <a:solidFill>
                            <a:srgbClr val="245473"/>
                          </a:solidFill>
                          <a:latin typeface="+mj-lt"/>
                        </a:rPr>
                        <a:t>Wertschöpfungsketten-Analyse</a:t>
                      </a:r>
                    </a:p>
                    <a:p>
                      <a:pPr marL="1013460" lvl="1" indent="-285750">
                        <a:lnSpc>
                          <a:spcPct val="100000"/>
                        </a:lnSpc>
                        <a:spcBef>
                          <a:spcPts val="325"/>
                        </a:spcBef>
                        <a:buFont typeface="Symbol" panose="05050102010706020507" pitchFamily="18" charset="2"/>
                        <a:buChar char="-"/>
                        <a:tabLst>
                          <a:tab pos="556260" algn="l"/>
                          <a:tab pos="556895" algn="l"/>
                        </a:tabLst>
                      </a:pPr>
                      <a:r>
                        <a:rPr lang="en-GB" sz="2000" b="0" spc="-5" dirty="0">
                          <a:solidFill>
                            <a:srgbClr val="245473"/>
                          </a:solidFill>
                          <a:latin typeface="+mj-lt"/>
                          <a:cs typeface="Arial"/>
                        </a:rPr>
                        <a:t>Industrie-Analyse</a:t>
                      </a:r>
                      <a:endParaRPr lang="en-GB" sz="2000" b="0" dirty="0">
                        <a:solidFill>
                          <a:srgbClr val="245473"/>
                        </a:solidFill>
                        <a:latin typeface="+mj-lt"/>
                        <a:cs typeface="Arial"/>
                      </a:endParaRPr>
                    </a:p>
                  </a:txBody>
                  <a:tcPr marL="0" marR="0" marT="41275" marB="0"/>
                </a:tc>
                <a:extLst>
                  <a:ext uri="{0D108BD9-81ED-4DB2-BD59-A6C34878D82A}">
                    <a16:rowId xmlns:a16="http://schemas.microsoft.com/office/drawing/2014/main" xmlns="" val="10002"/>
                  </a:ext>
                </a:extLst>
              </a:tr>
              <a:tr h="423489">
                <a:tc>
                  <a:txBody>
                    <a:bodyPr/>
                    <a:lstStyle/>
                    <a:p>
                      <a:pPr marL="556260" indent="-285750">
                        <a:lnSpc>
                          <a:spcPct val="100000"/>
                        </a:lnSpc>
                        <a:spcBef>
                          <a:spcPts val="850"/>
                        </a:spcBef>
                        <a:buFont typeface="Wingdings"/>
                        <a:buChar char=""/>
                        <a:tabLst>
                          <a:tab pos="556260" algn="l"/>
                          <a:tab pos="556895" algn="l"/>
                        </a:tabLst>
                      </a:pPr>
                      <a:r>
                        <a:rPr lang="en-GB" sz="2000" spc="-10" dirty="0">
                          <a:solidFill>
                            <a:srgbClr val="245473"/>
                          </a:solidFill>
                          <a:latin typeface="+mj-lt"/>
                        </a:rPr>
                        <a:t>Welche Methoden Sie verwenden, ist Ihnen überlassen und hängt vom Druck der Krise (verfügbare Zeit) und dem verfügbaren Termin ab</a:t>
                      </a:r>
                      <a:endParaRPr lang="en-GB" sz="2000" dirty="0">
                        <a:solidFill>
                          <a:srgbClr val="245473"/>
                        </a:solidFill>
                        <a:latin typeface="+mj-lt"/>
                        <a:cs typeface="Arial"/>
                      </a:endParaRPr>
                    </a:p>
                  </a:txBody>
                  <a:tcPr marL="0" marR="0" marT="107950" marB="0"/>
                </a:tc>
                <a:extLst>
                  <a:ext uri="{0D108BD9-81ED-4DB2-BD59-A6C34878D82A}">
                    <a16:rowId xmlns:a16="http://schemas.microsoft.com/office/drawing/2014/main" xmlns="" val="10003"/>
                  </a:ext>
                </a:extLst>
              </a:tr>
            </a:tbl>
          </a:graphicData>
        </a:graphic>
      </p:graphicFrame>
    </p:spTree>
    <p:extLst>
      <p:ext uri="{BB962C8B-B14F-4D97-AF65-F5344CB8AC3E}">
        <p14:creationId xmlns:p14="http://schemas.microsoft.com/office/powerpoint/2010/main" val="10760971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178269" y="2107261"/>
            <a:ext cx="3124674" cy="4145027"/>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Die SWOT-Analyse (oder SWOT-Matrix) ist </a:t>
            </a:r>
            <a:r>
              <a:rPr lang="en-GB" sz="2200" dirty="0" err="1">
                <a:solidFill>
                  <a:srgbClr val="245473"/>
                </a:solidFill>
                <a:latin typeface="+mj-lt"/>
                <a:ea typeface="Open Sans Light" panose="020B0306030504020204" pitchFamily="34" charset="0"/>
                <a:cs typeface="Open Sans Light" panose="020B0306030504020204" pitchFamily="34" charset="0"/>
              </a:rPr>
              <a:t>eine</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strategische</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Planungstechnik</a:t>
            </a:r>
            <a:r>
              <a:rPr lang="en-GB" sz="2200" dirty="0">
                <a:solidFill>
                  <a:srgbClr val="245473"/>
                </a:solidFill>
                <a:latin typeface="+mj-lt"/>
                <a:ea typeface="Open Sans Light" panose="020B0306030504020204" pitchFamily="34" charset="0"/>
                <a:cs typeface="Open Sans Light" panose="020B0306030504020204" pitchFamily="34" charset="0"/>
              </a:rPr>
              <a:t>, die einer Person oder Organisation hilft, Stärken, Schwächen, Chancen und Bedrohungen in Bezug auf  den geschäftlichen Wettbewerb oder die </a:t>
            </a:r>
            <a:r>
              <a:rPr lang="en-GB" sz="2200" dirty="0" err="1">
                <a:solidFill>
                  <a:srgbClr val="245473"/>
                </a:solidFill>
                <a:latin typeface="+mj-lt"/>
                <a:ea typeface="Open Sans Light" panose="020B0306030504020204" pitchFamily="34" charset="0"/>
                <a:cs typeface="Open Sans Light" panose="020B0306030504020204" pitchFamily="34" charset="0"/>
              </a:rPr>
              <a:t>Projektplanung</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zu</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identifizieren</a:t>
            </a:r>
            <a:r>
              <a:rPr lang="en-GB" sz="2200" dirty="0">
                <a:solidFill>
                  <a:srgbClr val="245473"/>
                </a:solidFill>
                <a:latin typeface="+mj-lt"/>
                <a:ea typeface="Open Sans Light" panose="020B0306030504020204" pitchFamily="34" charset="0"/>
                <a:cs typeface="Open Sans Light" panose="020B0306030504020204" pitchFamily="34" charset="0"/>
              </a:rPr>
              <a:t>.</a:t>
            </a:r>
            <a:endParaRPr lang="en-US" dirty="0">
              <a:solidFill>
                <a:srgbClr val="245473"/>
              </a:solidFill>
            </a:endParaRPr>
          </a:p>
        </p:txBody>
      </p:sp>
      <p:cxnSp>
        <p:nvCxnSpPr>
          <p:cNvPr id="5" name="Straight Connector 41">
            <a:extLst>
              <a:ext uri="{FF2B5EF4-FFF2-40B4-BE49-F238E27FC236}">
                <a16:creationId xmlns:a16="http://schemas.microsoft.com/office/drawing/2014/main" xmlns="" id="{DF5F0568-047F-4F71-80D6-1A2738A7C2F1}"/>
              </a:ext>
            </a:extLst>
          </p:cNvPr>
          <p:cNvCxnSpPr>
            <a:cxnSpLocks/>
          </p:cNvCxnSpPr>
          <p:nvPr/>
        </p:nvCxnSpPr>
        <p:spPr bwMode="auto">
          <a:xfrm>
            <a:off x="9696542" y="3161474"/>
            <a:ext cx="0" cy="176893"/>
          </a:xfrm>
          <a:prstGeom prst="line">
            <a:avLst/>
          </a:prstGeom>
          <a:ln w="381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6" name="Straight Connector 42">
            <a:extLst>
              <a:ext uri="{FF2B5EF4-FFF2-40B4-BE49-F238E27FC236}">
                <a16:creationId xmlns:a16="http://schemas.microsoft.com/office/drawing/2014/main" xmlns="" id="{26BA192B-4564-4BC8-A4EF-811B0FE6FD25}"/>
              </a:ext>
            </a:extLst>
          </p:cNvPr>
          <p:cNvCxnSpPr>
            <a:cxnSpLocks/>
          </p:cNvCxnSpPr>
          <p:nvPr/>
        </p:nvCxnSpPr>
        <p:spPr bwMode="auto">
          <a:xfrm>
            <a:off x="8701181" y="3338366"/>
            <a:ext cx="1976437" cy="0"/>
          </a:xfrm>
          <a:prstGeom prst="line">
            <a:avLst/>
          </a:prstGeom>
          <a:ln w="381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7" name="Straight Connector 39">
            <a:extLst>
              <a:ext uri="{FF2B5EF4-FFF2-40B4-BE49-F238E27FC236}">
                <a16:creationId xmlns:a16="http://schemas.microsoft.com/office/drawing/2014/main" xmlns="" id="{1471F38A-E0C8-47EA-8A1F-1B05D9C7C670}"/>
              </a:ext>
            </a:extLst>
          </p:cNvPr>
          <p:cNvCxnSpPr>
            <a:cxnSpLocks/>
          </p:cNvCxnSpPr>
          <p:nvPr/>
        </p:nvCxnSpPr>
        <p:spPr bwMode="auto">
          <a:xfrm>
            <a:off x="8701180" y="3334794"/>
            <a:ext cx="0" cy="177404"/>
          </a:xfrm>
          <a:prstGeom prst="line">
            <a:avLst/>
          </a:prstGeom>
          <a:ln w="381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8" name="Straight Connector 40">
            <a:extLst>
              <a:ext uri="{FF2B5EF4-FFF2-40B4-BE49-F238E27FC236}">
                <a16:creationId xmlns:a16="http://schemas.microsoft.com/office/drawing/2014/main" xmlns="" id="{B2116C94-9CAD-42F5-AD45-FD645175CB02}"/>
              </a:ext>
            </a:extLst>
          </p:cNvPr>
          <p:cNvCxnSpPr>
            <a:cxnSpLocks/>
            <a:endCxn id="26" idx="0"/>
          </p:cNvCxnSpPr>
          <p:nvPr/>
        </p:nvCxnSpPr>
        <p:spPr bwMode="auto">
          <a:xfrm>
            <a:off x="10677617" y="3334796"/>
            <a:ext cx="9701" cy="180974"/>
          </a:xfrm>
          <a:prstGeom prst="line">
            <a:avLst/>
          </a:prstGeom>
          <a:ln w="381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9" name="Straight Connector 29">
            <a:extLst>
              <a:ext uri="{FF2B5EF4-FFF2-40B4-BE49-F238E27FC236}">
                <a16:creationId xmlns:a16="http://schemas.microsoft.com/office/drawing/2014/main" xmlns="" id="{F2E29EB8-853C-489E-B795-A6D9F7B0328A}"/>
              </a:ext>
            </a:extLst>
          </p:cNvPr>
          <p:cNvCxnSpPr>
            <a:cxnSpLocks/>
          </p:cNvCxnSpPr>
          <p:nvPr/>
        </p:nvCxnSpPr>
        <p:spPr bwMode="auto">
          <a:xfrm>
            <a:off x="7555798" y="2396583"/>
            <a:ext cx="0" cy="175023"/>
          </a:xfrm>
          <a:prstGeom prst="line">
            <a:avLst/>
          </a:prstGeom>
          <a:ln w="381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0" name="Straight Connector 30">
            <a:extLst>
              <a:ext uri="{FF2B5EF4-FFF2-40B4-BE49-F238E27FC236}">
                <a16:creationId xmlns:a16="http://schemas.microsoft.com/office/drawing/2014/main" xmlns="" id="{553BFCAE-9F3A-476B-BF0C-29510F0FA84E}"/>
              </a:ext>
            </a:extLst>
          </p:cNvPr>
          <p:cNvCxnSpPr>
            <a:cxnSpLocks/>
          </p:cNvCxnSpPr>
          <p:nvPr/>
        </p:nvCxnSpPr>
        <p:spPr bwMode="auto">
          <a:xfrm>
            <a:off x="5431724" y="2575176"/>
            <a:ext cx="4260056" cy="0"/>
          </a:xfrm>
          <a:prstGeom prst="line">
            <a:avLst/>
          </a:prstGeom>
          <a:ln w="381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1" name="Straight Connector 27">
            <a:extLst>
              <a:ext uri="{FF2B5EF4-FFF2-40B4-BE49-F238E27FC236}">
                <a16:creationId xmlns:a16="http://schemas.microsoft.com/office/drawing/2014/main" xmlns="" id="{C947F689-9AA4-445A-894C-237897C351BC}"/>
              </a:ext>
            </a:extLst>
          </p:cNvPr>
          <p:cNvCxnSpPr>
            <a:cxnSpLocks/>
          </p:cNvCxnSpPr>
          <p:nvPr/>
        </p:nvCxnSpPr>
        <p:spPr bwMode="auto">
          <a:xfrm>
            <a:off x="5431724" y="2575177"/>
            <a:ext cx="0" cy="196453"/>
          </a:xfrm>
          <a:prstGeom prst="line">
            <a:avLst/>
          </a:prstGeom>
          <a:ln w="381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12" name="Straight Connector 28">
            <a:extLst>
              <a:ext uri="{FF2B5EF4-FFF2-40B4-BE49-F238E27FC236}">
                <a16:creationId xmlns:a16="http://schemas.microsoft.com/office/drawing/2014/main" xmlns="" id="{5DCC6894-1A49-4575-8419-54AC3B305CFC}"/>
              </a:ext>
            </a:extLst>
          </p:cNvPr>
          <p:cNvCxnSpPr>
            <a:cxnSpLocks/>
            <a:endCxn id="18" idx="0"/>
          </p:cNvCxnSpPr>
          <p:nvPr/>
        </p:nvCxnSpPr>
        <p:spPr bwMode="auto">
          <a:xfrm flipH="1">
            <a:off x="9691184" y="2571605"/>
            <a:ext cx="596" cy="203596"/>
          </a:xfrm>
          <a:prstGeom prst="line">
            <a:avLst/>
          </a:prstGeom>
          <a:ln w="381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sp>
        <p:nvSpPr>
          <p:cNvPr id="13" name="Rectangle 2">
            <a:extLst>
              <a:ext uri="{FF2B5EF4-FFF2-40B4-BE49-F238E27FC236}">
                <a16:creationId xmlns:a16="http://schemas.microsoft.com/office/drawing/2014/main" xmlns="" id="{341F2D68-F9A2-441B-9F8B-32EC8D11A4DA}"/>
              </a:ext>
            </a:extLst>
          </p:cNvPr>
          <p:cNvSpPr/>
          <p:nvPr/>
        </p:nvSpPr>
        <p:spPr bwMode="auto">
          <a:xfrm>
            <a:off x="5313851" y="2000105"/>
            <a:ext cx="4495800" cy="396477"/>
          </a:xfrm>
          <a:prstGeom prst="rect">
            <a:avLst/>
          </a:prstGeom>
          <a:solidFill>
            <a:schemeClr val="accent5">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700" dirty="0">
              <a:latin typeface="+mj-lt"/>
            </a:endParaRPr>
          </a:p>
        </p:txBody>
      </p:sp>
      <p:sp>
        <p:nvSpPr>
          <p:cNvPr id="14" name="Rectangle 3">
            <a:extLst>
              <a:ext uri="{FF2B5EF4-FFF2-40B4-BE49-F238E27FC236}">
                <a16:creationId xmlns:a16="http://schemas.microsoft.com/office/drawing/2014/main" xmlns="" id="{88C69BB0-557F-41DC-B0E4-27149C5415C5}"/>
              </a:ext>
            </a:extLst>
          </p:cNvPr>
          <p:cNvSpPr/>
          <p:nvPr/>
        </p:nvSpPr>
        <p:spPr bwMode="auto">
          <a:xfrm>
            <a:off x="5313851" y="1878661"/>
            <a:ext cx="4495800" cy="4572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700" dirty="0">
              <a:latin typeface="+mj-lt"/>
            </a:endParaRPr>
          </a:p>
        </p:txBody>
      </p:sp>
      <p:sp>
        <p:nvSpPr>
          <p:cNvPr id="15" name="Rectangle 6">
            <a:extLst>
              <a:ext uri="{FF2B5EF4-FFF2-40B4-BE49-F238E27FC236}">
                <a16:creationId xmlns:a16="http://schemas.microsoft.com/office/drawing/2014/main" xmlns="" id="{CA431A96-4FBA-40B7-A2ED-5AFB587B8025}"/>
              </a:ext>
            </a:extLst>
          </p:cNvPr>
          <p:cNvSpPr/>
          <p:nvPr/>
        </p:nvSpPr>
        <p:spPr bwMode="auto">
          <a:xfrm>
            <a:off x="3518389" y="2864499"/>
            <a:ext cx="3827860" cy="303609"/>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700" dirty="0">
              <a:latin typeface="+mj-lt"/>
            </a:endParaRPr>
          </a:p>
        </p:txBody>
      </p:sp>
      <p:sp>
        <p:nvSpPr>
          <p:cNvPr id="16" name="Rectangle 7">
            <a:extLst>
              <a:ext uri="{FF2B5EF4-FFF2-40B4-BE49-F238E27FC236}">
                <a16:creationId xmlns:a16="http://schemas.microsoft.com/office/drawing/2014/main" xmlns="" id="{E5B43FFB-474C-49C8-9AE0-C063BC0CC599}"/>
              </a:ext>
            </a:extLst>
          </p:cNvPr>
          <p:cNvSpPr/>
          <p:nvPr/>
        </p:nvSpPr>
        <p:spPr bwMode="auto">
          <a:xfrm>
            <a:off x="3518389" y="2775201"/>
            <a:ext cx="3827860" cy="35004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700" dirty="0">
              <a:latin typeface="+mj-lt"/>
            </a:endParaRPr>
          </a:p>
        </p:txBody>
      </p:sp>
      <p:sp>
        <p:nvSpPr>
          <p:cNvPr id="17" name="Rectangle 9">
            <a:extLst>
              <a:ext uri="{FF2B5EF4-FFF2-40B4-BE49-F238E27FC236}">
                <a16:creationId xmlns:a16="http://schemas.microsoft.com/office/drawing/2014/main" xmlns="" id="{1492E3C0-5ACF-43BF-AE37-7CA575BBB091}"/>
              </a:ext>
            </a:extLst>
          </p:cNvPr>
          <p:cNvSpPr/>
          <p:nvPr/>
        </p:nvSpPr>
        <p:spPr bwMode="auto">
          <a:xfrm>
            <a:off x="7777255" y="2864499"/>
            <a:ext cx="3827859" cy="303609"/>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700" dirty="0">
              <a:latin typeface="+mj-lt"/>
            </a:endParaRPr>
          </a:p>
        </p:txBody>
      </p:sp>
      <p:sp>
        <p:nvSpPr>
          <p:cNvPr id="18" name="Rectangle 10">
            <a:extLst>
              <a:ext uri="{FF2B5EF4-FFF2-40B4-BE49-F238E27FC236}">
                <a16:creationId xmlns:a16="http://schemas.microsoft.com/office/drawing/2014/main" xmlns="" id="{2F88F7B4-1A6C-4AFC-BF7D-EB5B8041D69A}"/>
              </a:ext>
            </a:extLst>
          </p:cNvPr>
          <p:cNvSpPr/>
          <p:nvPr/>
        </p:nvSpPr>
        <p:spPr bwMode="auto">
          <a:xfrm>
            <a:off x="7777255" y="2775201"/>
            <a:ext cx="3827859" cy="350044"/>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700" dirty="0">
              <a:latin typeface="+mj-lt"/>
            </a:endParaRPr>
          </a:p>
        </p:txBody>
      </p:sp>
      <p:sp>
        <p:nvSpPr>
          <p:cNvPr id="19" name="Rectangle 13">
            <a:extLst>
              <a:ext uri="{FF2B5EF4-FFF2-40B4-BE49-F238E27FC236}">
                <a16:creationId xmlns:a16="http://schemas.microsoft.com/office/drawing/2014/main" xmlns="" id="{D8F91DBF-31E8-40C3-AFEE-26350902926F}"/>
              </a:ext>
            </a:extLst>
          </p:cNvPr>
          <p:cNvSpPr/>
          <p:nvPr/>
        </p:nvSpPr>
        <p:spPr>
          <a:xfrm>
            <a:off x="3518389" y="3516854"/>
            <a:ext cx="1840706" cy="2823087"/>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700" dirty="0">
              <a:latin typeface="+mj-lt"/>
            </a:endParaRPr>
          </a:p>
        </p:txBody>
      </p:sp>
      <p:sp>
        <p:nvSpPr>
          <p:cNvPr id="20" name="Rectangle 14">
            <a:extLst>
              <a:ext uri="{FF2B5EF4-FFF2-40B4-BE49-F238E27FC236}">
                <a16:creationId xmlns:a16="http://schemas.microsoft.com/office/drawing/2014/main" xmlns="" id="{80A14867-CD20-48FD-A373-DA0BF8F2A66D}"/>
              </a:ext>
            </a:extLst>
          </p:cNvPr>
          <p:cNvSpPr/>
          <p:nvPr/>
        </p:nvSpPr>
        <p:spPr>
          <a:xfrm>
            <a:off x="3518389" y="3515770"/>
            <a:ext cx="1845820" cy="35123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00" dirty="0">
              <a:latin typeface="+mj-lt"/>
            </a:endParaRPr>
          </a:p>
        </p:txBody>
      </p:sp>
      <p:sp>
        <p:nvSpPr>
          <p:cNvPr id="21" name="Rectangle 15">
            <a:extLst>
              <a:ext uri="{FF2B5EF4-FFF2-40B4-BE49-F238E27FC236}">
                <a16:creationId xmlns:a16="http://schemas.microsoft.com/office/drawing/2014/main" xmlns="" id="{3ECD1910-13C8-4425-96BC-6990C516FFFE}"/>
              </a:ext>
            </a:extLst>
          </p:cNvPr>
          <p:cNvSpPr/>
          <p:nvPr/>
        </p:nvSpPr>
        <p:spPr>
          <a:xfrm>
            <a:off x="5493637" y="3649821"/>
            <a:ext cx="1847011" cy="2690120"/>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700" dirty="0">
              <a:latin typeface="+mj-lt"/>
            </a:endParaRPr>
          </a:p>
        </p:txBody>
      </p:sp>
      <p:sp>
        <p:nvSpPr>
          <p:cNvPr id="22" name="Rectangle 16">
            <a:extLst>
              <a:ext uri="{FF2B5EF4-FFF2-40B4-BE49-F238E27FC236}">
                <a16:creationId xmlns:a16="http://schemas.microsoft.com/office/drawing/2014/main" xmlns="" id="{E0645C7F-C00D-4F08-BCF8-ECDD08034137}"/>
              </a:ext>
            </a:extLst>
          </p:cNvPr>
          <p:cNvSpPr/>
          <p:nvPr/>
        </p:nvSpPr>
        <p:spPr>
          <a:xfrm>
            <a:off x="5493637" y="3515770"/>
            <a:ext cx="1847011" cy="35123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00" dirty="0">
              <a:latin typeface="+mj-lt"/>
            </a:endParaRPr>
          </a:p>
        </p:txBody>
      </p:sp>
      <p:sp>
        <p:nvSpPr>
          <p:cNvPr id="23" name="Rectangle 19">
            <a:extLst>
              <a:ext uri="{FF2B5EF4-FFF2-40B4-BE49-F238E27FC236}">
                <a16:creationId xmlns:a16="http://schemas.microsoft.com/office/drawing/2014/main" xmlns="" id="{24F5F4B2-899F-4627-8D85-5B54F2610EA5}"/>
              </a:ext>
            </a:extLst>
          </p:cNvPr>
          <p:cNvSpPr/>
          <p:nvPr/>
        </p:nvSpPr>
        <p:spPr>
          <a:xfrm>
            <a:off x="7777743" y="3657454"/>
            <a:ext cx="1852125" cy="2683248"/>
          </a:xfrm>
          <a:prstGeom prst="rect">
            <a:avLst/>
          </a:prstGeom>
          <a:solidFill>
            <a:schemeClr val="accent4">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700" dirty="0">
              <a:latin typeface="+mj-lt"/>
            </a:endParaRPr>
          </a:p>
        </p:txBody>
      </p:sp>
      <p:sp>
        <p:nvSpPr>
          <p:cNvPr id="24" name="Rectangle 20">
            <a:extLst>
              <a:ext uri="{FF2B5EF4-FFF2-40B4-BE49-F238E27FC236}">
                <a16:creationId xmlns:a16="http://schemas.microsoft.com/office/drawing/2014/main" xmlns="" id="{4AEA2723-209D-4AFE-AE0E-97BDD42DAF08}"/>
              </a:ext>
            </a:extLst>
          </p:cNvPr>
          <p:cNvSpPr/>
          <p:nvPr/>
        </p:nvSpPr>
        <p:spPr>
          <a:xfrm>
            <a:off x="7777743" y="3536226"/>
            <a:ext cx="1847011" cy="351235"/>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00" dirty="0">
              <a:latin typeface="+mj-lt"/>
            </a:endParaRPr>
          </a:p>
        </p:txBody>
      </p:sp>
      <p:sp>
        <p:nvSpPr>
          <p:cNvPr id="25" name="Rectangle 21">
            <a:extLst>
              <a:ext uri="{FF2B5EF4-FFF2-40B4-BE49-F238E27FC236}">
                <a16:creationId xmlns:a16="http://schemas.microsoft.com/office/drawing/2014/main" xmlns="" id="{5490B377-415B-434B-B71C-EACAA60F2FD9}"/>
              </a:ext>
            </a:extLst>
          </p:cNvPr>
          <p:cNvSpPr/>
          <p:nvPr/>
        </p:nvSpPr>
        <p:spPr>
          <a:xfrm>
            <a:off x="9764408" y="3657454"/>
            <a:ext cx="1840706" cy="2683248"/>
          </a:xfrm>
          <a:prstGeom prst="rect">
            <a:avLst/>
          </a:prstGeom>
          <a:solidFill>
            <a:schemeClr val="accent3">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2700" dirty="0">
              <a:latin typeface="+mj-lt"/>
            </a:endParaRPr>
          </a:p>
        </p:txBody>
      </p:sp>
      <p:sp>
        <p:nvSpPr>
          <p:cNvPr id="26" name="Rectangle 22">
            <a:extLst>
              <a:ext uri="{FF2B5EF4-FFF2-40B4-BE49-F238E27FC236}">
                <a16:creationId xmlns:a16="http://schemas.microsoft.com/office/drawing/2014/main" xmlns="" id="{73A2F6EF-0E95-4BF3-AEAE-1051D490598D}"/>
              </a:ext>
            </a:extLst>
          </p:cNvPr>
          <p:cNvSpPr/>
          <p:nvPr/>
        </p:nvSpPr>
        <p:spPr>
          <a:xfrm>
            <a:off x="9764408" y="3515770"/>
            <a:ext cx="1845820" cy="351235"/>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sz="1400" dirty="0">
              <a:latin typeface="+mj-lt"/>
            </a:endParaRPr>
          </a:p>
        </p:txBody>
      </p:sp>
      <p:cxnSp>
        <p:nvCxnSpPr>
          <p:cNvPr id="27" name="Straight Connector 35">
            <a:extLst>
              <a:ext uri="{FF2B5EF4-FFF2-40B4-BE49-F238E27FC236}">
                <a16:creationId xmlns:a16="http://schemas.microsoft.com/office/drawing/2014/main" xmlns="" id="{C20E747C-2B58-41DE-B21F-DD37218E7ACA}"/>
              </a:ext>
            </a:extLst>
          </p:cNvPr>
          <p:cNvCxnSpPr>
            <a:cxnSpLocks/>
            <a:stCxn id="15" idx="2"/>
          </p:cNvCxnSpPr>
          <p:nvPr/>
        </p:nvCxnSpPr>
        <p:spPr bwMode="auto">
          <a:xfrm>
            <a:off x="5432320" y="3168108"/>
            <a:ext cx="1785" cy="166687"/>
          </a:xfrm>
          <a:prstGeom prst="line">
            <a:avLst/>
          </a:prstGeom>
          <a:ln w="381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28" name="Straight Connector 36">
            <a:extLst>
              <a:ext uri="{FF2B5EF4-FFF2-40B4-BE49-F238E27FC236}">
                <a16:creationId xmlns:a16="http://schemas.microsoft.com/office/drawing/2014/main" xmlns="" id="{75A2ACBA-3EA0-4B0C-9537-BF8E53AAA5CD}"/>
              </a:ext>
            </a:extLst>
          </p:cNvPr>
          <p:cNvCxnSpPr>
            <a:cxnSpLocks/>
          </p:cNvCxnSpPr>
          <p:nvPr/>
        </p:nvCxnSpPr>
        <p:spPr bwMode="auto">
          <a:xfrm>
            <a:off x="4438743" y="3338366"/>
            <a:ext cx="1976437" cy="0"/>
          </a:xfrm>
          <a:prstGeom prst="line">
            <a:avLst/>
          </a:prstGeom>
          <a:ln w="381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29" name="Straight Connector 33">
            <a:extLst>
              <a:ext uri="{FF2B5EF4-FFF2-40B4-BE49-F238E27FC236}">
                <a16:creationId xmlns:a16="http://schemas.microsoft.com/office/drawing/2014/main" xmlns="" id="{7CC217E5-1D07-4626-ACC2-DC4E20DED28E}"/>
              </a:ext>
            </a:extLst>
          </p:cNvPr>
          <p:cNvCxnSpPr>
            <a:cxnSpLocks/>
          </p:cNvCxnSpPr>
          <p:nvPr/>
        </p:nvCxnSpPr>
        <p:spPr bwMode="auto">
          <a:xfrm>
            <a:off x="4438742" y="3338366"/>
            <a:ext cx="0" cy="173832"/>
          </a:xfrm>
          <a:prstGeom prst="line">
            <a:avLst/>
          </a:prstGeom>
          <a:ln w="381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cxnSp>
        <p:nvCxnSpPr>
          <p:cNvPr id="30" name="Straight Connector 34">
            <a:extLst>
              <a:ext uri="{FF2B5EF4-FFF2-40B4-BE49-F238E27FC236}">
                <a16:creationId xmlns:a16="http://schemas.microsoft.com/office/drawing/2014/main" xmlns="" id="{142494D4-2A11-4244-9809-BCC4BAD9381E}"/>
              </a:ext>
            </a:extLst>
          </p:cNvPr>
          <p:cNvCxnSpPr>
            <a:cxnSpLocks/>
            <a:endCxn id="22" idx="0"/>
          </p:cNvCxnSpPr>
          <p:nvPr/>
        </p:nvCxnSpPr>
        <p:spPr bwMode="auto">
          <a:xfrm>
            <a:off x="6415180" y="3334796"/>
            <a:ext cx="1963" cy="180974"/>
          </a:xfrm>
          <a:prstGeom prst="line">
            <a:avLst/>
          </a:prstGeom>
          <a:ln w="38100">
            <a:solidFill>
              <a:schemeClr val="bg1">
                <a:lumMod val="75000"/>
              </a:schemeClr>
            </a:solidFill>
            <a:prstDash val="solid"/>
          </a:ln>
        </p:spPr>
        <p:style>
          <a:lnRef idx="1">
            <a:schemeClr val="accent1"/>
          </a:lnRef>
          <a:fillRef idx="0">
            <a:schemeClr val="accent1"/>
          </a:fillRef>
          <a:effectRef idx="0">
            <a:schemeClr val="accent1"/>
          </a:effectRef>
          <a:fontRef idx="minor">
            <a:schemeClr val="tx1"/>
          </a:fontRef>
        </p:style>
      </p:cxnSp>
      <p:sp>
        <p:nvSpPr>
          <p:cNvPr id="31" name="TextBox 58">
            <a:extLst>
              <a:ext uri="{FF2B5EF4-FFF2-40B4-BE49-F238E27FC236}">
                <a16:creationId xmlns:a16="http://schemas.microsoft.com/office/drawing/2014/main" xmlns="" id="{21C07DE5-AB33-479E-973B-B7683A462402}"/>
              </a:ext>
            </a:extLst>
          </p:cNvPr>
          <p:cNvSpPr txBox="1"/>
          <p:nvPr/>
        </p:nvSpPr>
        <p:spPr>
          <a:xfrm>
            <a:off x="6891888" y="1878952"/>
            <a:ext cx="1339726" cy="473335"/>
          </a:xfrm>
          <a:prstGeom prst="rect">
            <a:avLst/>
          </a:prstGeom>
          <a:noFill/>
        </p:spPr>
        <p:txBody>
          <a:bodyPr wrap="none" rtlCol="0" anchor="ctr" anchorCtr="0">
            <a:spAutoFit/>
          </a:bodyPr>
          <a:lstStyle/>
          <a:p>
            <a:pPr algn="ctr"/>
            <a:r>
              <a:rPr lang="en-GB" sz="2476" b="1">
                <a:solidFill>
                  <a:schemeClr val="bg1"/>
                </a:solidFill>
                <a:latin typeface="+mj-lt"/>
                <a:ea typeface="League Spartan" charset="0"/>
                <a:cs typeface="Poppins" pitchFamily="2" charset="77"/>
              </a:rPr>
              <a:t>ANALYSE</a:t>
            </a:r>
            <a:endParaRPr lang="en-GB" sz="2476" b="1" dirty="0">
              <a:solidFill>
                <a:schemeClr val="bg1"/>
              </a:solidFill>
              <a:latin typeface="+mj-lt"/>
              <a:ea typeface="League Spartan" charset="0"/>
              <a:cs typeface="Poppins" pitchFamily="2" charset="77"/>
            </a:endParaRPr>
          </a:p>
        </p:txBody>
      </p:sp>
      <p:sp>
        <p:nvSpPr>
          <p:cNvPr id="32" name="TextBox 59">
            <a:extLst>
              <a:ext uri="{FF2B5EF4-FFF2-40B4-BE49-F238E27FC236}">
                <a16:creationId xmlns:a16="http://schemas.microsoft.com/office/drawing/2014/main" xmlns="" id="{4A0E62F7-18B8-44D8-959E-7880E7A1E932}"/>
              </a:ext>
            </a:extLst>
          </p:cNvPr>
          <p:cNvSpPr txBox="1"/>
          <p:nvPr/>
        </p:nvSpPr>
        <p:spPr>
          <a:xfrm>
            <a:off x="4992388" y="2763048"/>
            <a:ext cx="869149" cy="369332"/>
          </a:xfrm>
          <a:prstGeom prst="rect">
            <a:avLst/>
          </a:prstGeom>
          <a:noFill/>
        </p:spPr>
        <p:txBody>
          <a:bodyPr wrap="none" rtlCol="0" anchor="ctr" anchorCtr="0">
            <a:spAutoFit/>
          </a:bodyPr>
          <a:lstStyle/>
          <a:p>
            <a:pPr algn="ctr"/>
            <a:r>
              <a:rPr lang="en-GB" b="1" dirty="0">
                <a:solidFill>
                  <a:schemeClr val="bg1"/>
                </a:solidFill>
                <a:latin typeface="+mj-lt"/>
                <a:ea typeface="League Spartan" charset="0"/>
                <a:cs typeface="Poppins" pitchFamily="2" charset="77"/>
              </a:rPr>
              <a:t>INTERN</a:t>
            </a:r>
          </a:p>
        </p:txBody>
      </p:sp>
      <p:sp>
        <p:nvSpPr>
          <p:cNvPr id="33" name="TextBox 60">
            <a:extLst>
              <a:ext uri="{FF2B5EF4-FFF2-40B4-BE49-F238E27FC236}">
                <a16:creationId xmlns:a16="http://schemas.microsoft.com/office/drawing/2014/main" xmlns="" id="{B5BA8DEE-BE90-44AD-8CCC-5A2D4796671E}"/>
              </a:ext>
            </a:extLst>
          </p:cNvPr>
          <p:cNvSpPr txBox="1"/>
          <p:nvPr/>
        </p:nvSpPr>
        <p:spPr>
          <a:xfrm>
            <a:off x="9249947" y="2763048"/>
            <a:ext cx="893193" cy="369332"/>
          </a:xfrm>
          <a:prstGeom prst="rect">
            <a:avLst/>
          </a:prstGeom>
          <a:noFill/>
        </p:spPr>
        <p:txBody>
          <a:bodyPr wrap="none" rtlCol="0" anchor="ctr" anchorCtr="0">
            <a:spAutoFit/>
          </a:bodyPr>
          <a:lstStyle/>
          <a:p>
            <a:pPr algn="ctr"/>
            <a:r>
              <a:rPr lang="en-GB" b="1" dirty="0">
                <a:solidFill>
                  <a:schemeClr val="bg1"/>
                </a:solidFill>
                <a:latin typeface="+mj-lt"/>
                <a:ea typeface="League Spartan" charset="0"/>
                <a:cs typeface="Poppins" pitchFamily="2" charset="77"/>
              </a:rPr>
              <a:t>EXTERN</a:t>
            </a:r>
          </a:p>
        </p:txBody>
      </p:sp>
      <p:sp>
        <p:nvSpPr>
          <p:cNvPr id="34" name="TextBox 61">
            <a:extLst>
              <a:ext uri="{FF2B5EF4-FFF2-40B4-BE49-F238E27FC236}">
                <a16:creationId xmlns:a16="http://schemas.microsoft.com/office/drawing/2014/main" xmlns="" id="{9E8C4B57-FD37-4B78-840E-6D153CB3B704}"/>
              </a:ext>
            </a:extLst>
          </p:cNvPr>
          <p:cNvSpPr txBox="1"/>
          <p:nvPr/>
        </p:nvSpPr>
        <p:spPr>
          <a:xfrm>
            <a:off x="10162352" y="3557954"/>
            <a:ext cx="1181633" cy="307777"/>
          </a:xfrm>
          <a:prstGeom prst="rect">
            <a:avLst/>
          </a:prstGeom>
          <a:noFill/>
        </p:spPr>
        <p:txBody>
          <a:bodyPr wrap="square" rtlCol="0" anchor="ctr" anchorCtr="0">
            <a:spAutoFit/>
          </a:bodyPr>
          <a:lstStyle/>
          <a:p>
            <a:pPr algn="ctr"/>
            <a:r>
              <a:rPr lang="en-GB" sz="1400" b="1" dirty="0" err="1">
                <a:solidFill>
                  <a:schemeClr val="bg1"/>
                </a:solidFill>
                <a:latin typeface="+mj-lt"/>
                <a:ea typeface="League Spartan" charset="0"/>
                <a:cs typeface="Poppins" pitchFamily="2" charset="77"/>
              </a:rPr>
              <a:t>Bedrohungen</a:t>
            </a:r>
            <a:endParaRPr lang="en-GB" sz="1400" b="1" dirty="0">
              <a:solidFill>
                <a:schemeClr val="bg1"/>
              </a:solidFill>
              <a:latin typeface="+mj-lt"/>
              <a:ea typeface="League Spartan" charset="0"/>
              <a:cs typeface="Poppins" pitchFamily="2" charset="77"/>
            </a:endParaRPr>
          </a:p>
        </p:txBody>
      </p:sp>
      <p:sp>
        <p:nvSpPr>
          <p:cNvPr id="35" name="TextBox 62">
            <a:extLst>
              <a:ext uri="{FF2B5EF4-FFF2-40B4-BE49-F238E27FC236}">
                <a16:creationId xmlns:a16="http://schemas.microsoft.com/office/drawing/2014/main" xmlns="" id="{F5496BF7-C078-4C18-B82F-795F701754D2}"/>
              </a:ext>
            </a:extLst>
          </p:cNvPr>
          <p:cNvSpPr txBox="1"/>
          <p:nvPr/>
        </p:nvSpPr>
        <p:spPr>
          <a:xfrm>
            <a:off x="8042038" y="3537499"/>
            <a:ext cx="1506841" cy="307777"/>
          </a:xfrm>
          <a:prstGeom prst="rect">
            <a:avLst/>
          </a:prstGeom>
          <a:noFill/>
        </p:spPr>
        <p:txBody>
          <a:bodyPr wrap="square" rtlCol="0" anchor="ctr" anchorCtr="0">
            <a:spAutoFit/>
          </a:bodyPr>
          <a:lstStyle/>
          <a:p>
            <a:pPr algn="ctr"/>
            <a:r>
              <a:rPr lang="en-GB" sz="1400" b="1" dirty="0" err="1">
                <a:solidFill>
                  <a:schemeClr val="bg1"/>
                </a:solidFill>
                <a:latin typeface="+mj-lt"/>
                <a:ea typeface="League Spartan" charset="0"/>
                <a:cs typeface="Poppins" pitchFamily="2" charset="77"/>
              </a:rPr>
              <a:t>Chancen</a:t>
            </a:r>
            <a:endParaRPr lang="en-GB" sz="1400" b="1" dirty="0">
              <a:solidFill>
                <a:schemeClr val="bg1"/>
              </a:solidFill>
              <a:latin typeface="+mj-lt"/>
              <a:ea typeface="League Spartan" charset="0"/>
              <a:cs typeface="Poppins" pitchFamily="2" charset="77"/>
            </a:endParaRPr>
          </a:p>
        </p:txBody>
      </p:sp>
      <p:sp>
        <p:nvSpPr>
          <p:cNvPr id="36" name="TextBox 63">
            <a:extLst>
              <a:ext uri="{FF2B5EF4-FFF2-40B4-BE49-F238E27FC236}">
                <a16:creationId xmlns:a16="http://schemas.microsoft.com/office/drawing/2014/main" xmlns="" id="{E34E5659-F598-464E-A298-857BF0C44D25}"/>
              </a:ext>
            </a:extLst>
          </p:cNvPr>
          <p:cNvSpPr txBox="1"/>
          <p:nvPr/>
        </p:nvSpPr>
        <p:spPr>
          <a:xfrm>
            <a:off x="5686893" y="3537499"/>
            <a:ext cx="1574295" cy="307777"/>
          </a:xfrm>
          <a:prstGeom prst="rect">
            <a:avLst/>
          </a:prstGeom>
          <a:noFill/>
        </p:spPr>
        <p:txBody>
          <a:bodyPr wrap="square" rtlCol="0" anchor="ctr" anchorCtr="0">
            <a:spAutoFit/>
          </a:bodyPr>
          <a:lstStyle/>
          <a:p>
            <a:pPr algn="ctr"/>
            <a:r>
              <a:rPr lang="en-GB" sz="1400" b="1" dirty="0">
                <a:solidFill>
                  <a:schemeClr val="bg1"/>
                </a:solidFill>
                <a:latin typeface="+mj-lt"/>
                <a:ea typeface="League Spartan" charset="0"/>
                <a:cs typeface="Poppins" pitchFamily="2" charset="77"/>
              </a:rPr>
              <a:t>SCHWÄCHEN</a:t>
            </a:r>
          </a:p>
        </p:txBody>
      </p:sp>
      <p:sp>
        <p:nvSpPr>
          <p:cNvPr id="37" name="TextBox 64">
            <a:extLst>
              <a:ext uri="{FF2B5EF4-FFF2-40B4-BE49-F238E27FC236}">
                <a16:creationId xmlns:a16="http://schemas.microsoft.com/office/drawing/2014/main" xmlns="" id="{86D9A180-401F-4563-9D6E-62402469BAF4}"/>
              </a:ext>
            </a:extLst>
          </p:cNvPr>
          <p:cNvSpPr txBox="1"/>
          <p:nvPr/>
        </p:nvSpPr>
        <p:spPr>
          <a:xfrm>
            <a:off x="3776702" y="3546508"/>
            <a:ext cx="1324080" cy="307777"/>
          </a:xfrm>
          <a:prstGeom prst="rect">
            <a:avLst/>
          </a:prstGeom>
          <a:noFill/>
        </p:spPr>
        <p:txBody>
          <a:bodyPr wrap="square" rtlCol="0" anchor="ctr" anchorCtr="0">
            <a:spAutoFit/>
          </a:bodyPr>
          <a:lstStyle/>
          <a:p>
            <a:pPr algn="ctr"/>
            <a:r>
              <a:rPr lang="en-GB" sz="1400" b="1" dirty="0">
                <a:solidFill>
                  <a:schemeClr val="bg1"/>
                </a:solidFill>
                <a:latin typeface="+mj-lt"/>
                <a:ea typeface="League Spartan" charset="0"/>
                <a:cs typeface="Poppins" pitchFamily="2" charset="77"/>
              </a:rPr>
              <a:t>STÄRKEN</a:t>
            </a:r>
          </a:p>
        </p:txBody>
      </p:sp>
      <p:sp>
        <p:nvSpPr>
          <p:cNvPr id="38" name="Subtitle 2">
            <a:extLst>
              <a:ext uri="{FF2B5EF4-FFF2-40B4-BE49-F238E27FC236}">
                <a16:creationId xmlns:a16="http://schemas.microsoft.com/office/drawing/2014/main" xmlns="" id="{E7C1F750-1F1C-4A05-99BE-8B8FBBAD535C}"/>
              </a:ext>
            </a:extLst>
          </p:cNvPr>
          <p:cNvSpPr txBox="1">
            <a:spLocks/>
          </p:cNvSpPr>
          <p:nvPr/>
        </p:nvSpPr>
        <p:spPr>
          <a:xfrm>
            <a:off x="3603898" y="3909555"/>
            <a:ext cx="1674805" cy="2059777"/>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400">
                <a:solidFill>
                  <a:schemeClr val="bg1"/>
                </a:solidFill>
                <a:latin typeface="+mj-lt"/>
                <a:ea typeface="Open Sans Light" panose="020B0306030504020204" pitchFamily="34" charset="0"/>
                <a:cs typeface="Open Sans Light" panose="020B0306030504020204" pitchFamily="34" charset="0"/>
              </a:rPr>
              <a:t>Stärken beschreiben, worin sich ein Unternehmen auszeichnet und was es von der Konkurrenz abhebt: eine starke Marke, ein treuer Kundenstamm, eine starke Bilanz, eine einzigartige Technologie, und </a:t>
            </a:r>
            <a:r>
              <a:rPr lang="en-GB" sz="1400" dirty="0">
                <a:solidFill>
                  <a:schemeClr val="bg1"/>
                </a:solidFill>
                <a:latin typeface="+mj-lt"/>
                <a:ea typeface="Open Sans Light" panose="020B0306030504020204" pitchFamily="34" charset="0"/>
                <a:cs typeface="Open Sans Light" panose="020B0306030504020204" pitchFamily="34" charset="0"/>
              </a:rPr>
              <a:t/>
            </a:r>
            <a:br>
              <a:rPr lang="en-GB" sz="1400" dirty="0">
                <a:solidFill>
                  <a:schemeClr val="bg1"/>
                </a:solidFill>
                <a:latin typeface="+mj-lt"/>
                <a:ea typeface="Open Sans Light" panose="020B0306030504020204" pitchFamily="34" charset="0"/>
                <a:cs typeface="Open Sans Light" panose="020B0306030504020204" pitchFamily="34" charset="0"/>
              </a:rPr>
            </a:br>
            <a:r>
              <a:rPr lang="en-GB" sz="1400">
                <a:solidFill>
                  <a:schemeClr val="bg1"/>
                </a:solidFill>
                <a:latin typeface="+mj-lt"/>
                <a:ea typeface="Open Sans Light" panose="020B0306030504020204" pitchFamily="34" charset="0"/>
                <a:cs typeface="Open Sans Light" panose="020B0306030504020204" pitchFamily="34" charset="0"/>
              </a:rPr>
              <a:t>und so weiter. </a:t>
            </a:r>
            <a:endParaRPr lang="en-GB" sz="1400" dirty="0">
              <a:solidFill>
                <a:schemeClr val="bg1"/>
              </a:solidFill>
              <a:latin typeface="+mj-lt"/>
              <a:ea typeface="Open Sans Light" panose="020B0306030504020204" pitchFamily="34" charset="0"/>
              <a:cs typeface="Open Sans Light" panose="020B0306030504020204" pitchFamily="34" charset="0"/>
            </a:endParaRPr>
          </a:p>
        </p:txBody>
      </p:sp>
      <p:sp>
        <p:nvSpPr>
          <p:cNvPr id="39" name="Subtitle 2">
            <a:extLst>
              <a:ext uri="{FF2B5EF4-FFF2-40B4-BE49-F238E27FC236}">
                <a16:creationId xmlns:a16="http://schemas.microsoft.com/office/drawing/2014/main" xmlns="" id="{4565241B-0259-4F78-A1EC-5D561528C49C}"/>
              </a:ext>
            </a:extLst>
          </p:cNvPr>
          <p:cNvSpPr txBox="1">
            <a:spLocks/>
          </p:cNvSpPr>
          <p:nvPr/>
        </p:nvSpPr>
        <p:spPr>
          <a:xfrm>
            <a:off x="5579739" y="3909555"/>
            <a:ext cx="1674805" cy="2236813"/>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400" dirty="0" err="1">
                <a:solidFill>
                  <a:schemeClr val="bg1"/>
                </a:solidFill>
                <a:latin typeface="+mj-lt"/>
                <a:ea typeface="Open Sans Light" panose="020B0306030504020204" pitchFamily="34" charset="0"/>
                <a:cs typeface="Open Sans Light" panose="020B0306030504020204" pitchFamily="34" charset="0"/>
              </a:rPr>
              <a:t>Schwächen</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hindern</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ein</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Unternehmen</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daran</a:t>
            </a:r>
            <a:r>
              <a:rPr lang="en-GB" sz="1400" dirty="0">
                <a:solidFill>
                  <a:schemeClr val="bg1"/>
                </a:solidFill>
                <a:latin typeface="+mj-lt"/>
                <a:ea typeface="Open Sans Light" panose="020B0306030504020204" pitchFamily="34" charset="0"/>
                <a:cs typeface="Open Sans Light" panose="020B0306030504020204" pitchFamily="34" charset="0"/>
              </a:rPr>
              <a:t>, sein Optimum </a:t>
            </a:r>
            <a:r>
              <a:rPr lang="en-GB" sz="1400" dirty="0" err="1">
                <a:solidFill>
                  <a:schemeClr val="bg1"/>
                </a:solidFill>
                <a:latin typeface="+mj-lt"/>
                <a:ea typeface="Open Sans Light" panose="020B0306030504020204" pitchFamily="34" charset="0"/>
                <a:cs typeface="Open Sans Light" panose="020B0306030504020204" pitchFamily="34" charset="0"/>
              </a:rPr>
              <a:t>zu</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erreichen</a:t>
            </a:r>
            <a:r>
              <a:rPr lang="en-GB" sz="1400" dirty="0">
                <a:solidFill>
                  <a:schemeClr val="bg1"/>
                </a:solidFill>
                <a:latin typeface="+mj-lt"/>
                <a:ea typeface="Open Sans Light" panose="020B0306030504020204" pitchFamily="34" charset="0"/>
                <a:cs typeface="Open Sans Light" panose="020B0306030504020204" pitchFamily="34" charset="0"/>
              </a:rPr>
              <a:t>. Sie </a:t>
            </a:r>
            <a:r>
              <a:rPr lang="en-GB" sz="1400" dirty="0" err="1">
                <a:solidFill>
                  <a:schemeClr val="bg1"/>
                </a:solidFill>
                <a:latin typeface="+mj-lt"/>
                <a:ea typeface="Open Sans Light" panose="020B0306030504020204" pitchFamily="34" charset="0"/>
                <a:cs typeface="Open Sans Light" panose="020B0306030504020204" pitchFamily="34" charset="0"/>
              </a:rPr>
              <a:t>sind</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Bereiche</a:t>
            </a:r>
            <a:r>
              <a:rPr lang="en-GB" sz="1400" dirty="0">
                <a:solidFill>
                  <a:schemeClr val="bg1"/>
                </a:solidFill>
                <a:latin typeface="+mj-lt"/>
                <a:ea typeface="Open Sans Light" panose="020B0306030504020204" pitchFamily="34" charset="0"/>
                <a:cs typeface="Open Sans Light" panose="020B0306030504020204" pitchFamily="34" charset="0"/>
              </a:rPr>
              <a:t>, in </a:t>
            </a:r>
            <a:r>
              <a:rPr lang="en-GB" sz="1400" dirty="0" err="1">
                <a:solidFill>
                  <a:schemeClr val="bg1"/>
                </a:solidFill>
                <a:latin typeface="+mj-lt"/>
                <a:ea typeface="Open Sans Light" panose="020B0306030504020204" pitchFamily="34" charset="0"/>
                <a:cs typeface="Open Sans Light" panose="020B0306030504020204" pitchFamily="34" charset="0"/>
              </a:rPr>
              <a:t>denen</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sich</a:t>
            </a:r>
            <a:r>
              <a:rPr lang="en-GB" sz="1400" dirty="0">
                <a:solidFill>
                  <a:schemeClr val="bg1"/>
                </a:solidFill>
                <a:latin typeface="+mj-lt"/>
                <a:ea typeface="Open Sans Light" panose="020B0306030504020204" pitchFamily="34" charset="0"/>
                <a:cs typeface="Open Sans Light" panose="020B0306030504020204" pitchFamily="34" charset="0"/>
              </a:rPr>
              <a:t> das </a:t>
            </a:r>
            <a:r>
              <a:rPr lang="en-GB" sz="1400" dirty="0" err="1">
                <a:solidFill>
                  <a:schemeClr val="bg1"/>
                </a:solidFill>
                <a:latin typeface="+mj-lt"/>
                <a:ea typeface="Open Sans Light" panose="020B0306030504020204" pitchFamily="34" charset="0"/>
                <a:cs typeface="Open Sans Light" panose="020B0306030504020204" pitchFamily="34" charset="0"/>
              </a:rPr>
              <a:t>Unternehmen</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verbessern</a:t>
            </a:r>
            <a:r>
              <a:rPr lang="en-GB" sz="1400" dirty="0">
                <a:solidFill>
                  <a:schemeClr val="bg1"/>
                </a:solidFill>
                <a:latin typeface="+mj-lt"/>
                <a:ea typeface="Open Sans Light" panose="020B0306030504020204" pitchFamily="34" charset="0"/>
                <a:cs typeface="Open Sans Light" panose="020B0306030504020204" pitchFamily="34" charset="0"/>
              </a:rPr>
              <a:t> muss, um </a:t>
            </a:r>
            <a:r>
              <a:rPr lang="en-GB" sz="1400" dirty="0" err="1">
                <a:solidFill>
                  <a:schemeClr val="bg1"/>
                </a:solidFill>
                <a:latin typeface="+mj-lt"/>
                <a:ea typeface="Open Sans Light" panose="020B0306030504020204" pitchFamily="34" charset="0"/>
                <a:cs typeface="Open Sans Light" panose="020B0306030504020204" pitchFamily="34" charset="0"/>
              </a:rPr>
              <a:t>wettbewerbsfähig</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zu</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bleiben</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eine</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schwache</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Marke</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hohe</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Schulden</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usw</a:t>
            </a:r>
            <a:r>
              <a:rPr lang="en-GB" sz="1400" dirty="0">
                <a:solidFill>
                  <a:schemeClr val="bg1"/>
                </a:solidFill>
                <a:latin typeface="+mj-lt"/>
                <a:ea typeface="Open Sans Light" panose="020B0306030504020204" pitchFamily="34" charset="0"/>
                <a:cs typeface="Open Sans Light" panose="020B0306030504020204" pitchFamily="34" charset="0"/>
              </a:rPr>
              <a:t>.</a:t>
            </a:r>
          </a:p>
        </p:txBody>
      </p:sp>
      <p:sp>
        <p:nvSpPr>
          <p:cNvPr id="40" name="Subtitle 2">
            <a:extLst>
              <a:ext uri="{FF2B5EF4-FFF2-40B4-BE49-F238E27FC236}">
                <a16:creationId xmlns:a16="http://schemas.microsoft.com/office/drawing/2014/main" xmlns="" id="{AC4F719D-5A49-41E8-92DD-67A28B373485}"/>
              </a:ext>
            </a:extLst>
          </p:cNvPr>
          <p:cNvSpPr txBox="1">
            <a:spLocks/>
          </p:cNvSpPr>
          <p:nvPr/>
        </p:nvSpPr>
        <p:spPr>
          <a:xfrm>
            <a:off x="7874074" y="3909555"/>
            <a:ext cx="1674805" cy="2418850"/>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400" dirty="0" err="1">
                <a:solidFill>
                  <a:schemeClr val="bg1"/>
                </a:solidFill>
                <a:latin typeface="+mj-lt"/>
                <a:ea typeface="Open Sans Light" panose="020B0306030504020204" pitchFamily="34" charset="0"/>
                <a:cs typeface="Open Sans Light" panose="020B0306030504020204" pitchFamily="34" charset="0"/>
              </a:rPr>
              <a:t>Chancen</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beziehen</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sich</a:t>
            </a:r>
            <a:r>
              <a:rPr lang="en-GB" sz="1400" dirty="0">
                <a:solidFill>
                  <a:schemeClr val="bg1"/>
                </a:solidFill>
                <a:latin typeface="+mj-lt"/>
                <a:ea typeface="Open Sans Light" panose="020B0306030504020204" pitchFamily="34" charset="0"/>
                <a:cs typeface="Open Sans Light" panose="020B0306030504020204" pitchFamily="34" charset="0"/>
              </a:rPr>
              <a:t> auf </a:t>
            </a:r>
            <a:r>
              <a:rPr lang="en-GB" sz="1400" dirty="0" err="1">
                <a:solidFill>
                  <a:schemeClr val="bg1"/>
                </a:solidFill>
                <a:latin typeface="+mj-lt"/>
                <a:ea typeface="Open Sans Light" panose="020B0306030504020204" pitchFamily="34" charset="0"/>
                <a:cs typeface="Open Sans Light" panose="020B0306030504020204" pitchFamily="34" charset="0"/>
              </a:rPr>
              <a:t>günstige</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externe</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Faktoren</a:t>
            </a:r>
            <a:r>
              <a:rPr lang="en-GB" sz="1400" dirty="0">
                <a:solidFill>
                  <a:schemeClr val="bg1"/>
                </a:solidFill>
                <a:latin typeface="+mj-lt"/>
                <a:ea typeface="Open Sans Light" panose="020B0306030504020204" pitchFamily="34" charset="0"/>
                <a:cs typeface="Open Sans Light" panose="020B0306030504020204" pitchFamily="34" charset="0"/>
              </a:rPr>
              <a:t>, die </a:t>
            </a:r>
            <a:r>
              <a:rPr lang="en-GB" sz="1400" dirty="0" err="1">
                <a:solidFill>
                  <a:schemeClr val="bg1"/>
                </a:solidFill>
                <a:latin typeface="+mj-lt"/>
                <a:ea typeface="Open Sans Light" panose="020B0306030504020204" pitchFamily="34" charset="0"/>
                <a:cs typeface="Open Sans Light" panose="020B0306030504020204" pitchFamily="34" charset="0"/>
              </a:rPr>
              <a:t>einer</a:t>
            </a:r>
            <a:r>
              <a:rPr lang="en-GB" sz="1400" dirty="0">
                <a:solidFill>
                  <a:schemeClr val="bg1"/>
                </a:solidFill>
                <a:latin typeface="+mj-lt"/>
                <a:ea typeface="Open Sans Light" panose="020B0306030504020204" pitchFamily="34" charset="0"/>
                <a:cs typeface="Open Sans Light" panose="020B0306030504020204" pitchFamily="34" charset="0"/>
              </a:rPr>
              <a:t> Organisation </a:t>
            </a:r>
            <a:r>
              <a:rPr lang="en-GB" sz="1400" dirty="0" err="1">
                <a:solidFill>
                  <a:schemeClr val="bg1"/>
                </a:solidFill>
                <a:latin typeface="+mj-lt"/>
                <a:ea typeface="Open Sans Light" panose="020B0306030504020204" pitchFamily="34" charset="0"/>
                <a:cs typeface="Open Sans Light" panose="020B0306030504020204" pitchFamily="34" charset="0"/>
              </a:rPr>
              <a:t>einen</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Wettbewerbsvorteil</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verschaffen</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könnten</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Wenn</a:t>
            </a:r>
            <a:r>
              <a:rPr lang="en-GB" sz="1400" dirty="0">
                <a:solidFill>
                  <a:schemeClr val="bg1"/>
                </a:solidFill>
                <a:latin typeface="+mj-lt"/>
                <a:ea typeface="Open Sans Light" panose="020B0306030504020204" pitchFamily="34" charset="0"/>
                <a:cs typeface="Open Sans Light" panose="020B0306030504020204" pitchFamily="34" charset="0"/>
              </a:rPr>
              <a:t> z. B. </a:t>
            </a:r>
            <a:r>
              <a:rPr lang="en-GB" sz="1400" dirty="0" err="1">
                <a:solidFill>
                  <a:schemeClr val="bg1"/>
                </a:solidFill>
                <a:latin typeface="+mj-lt"/>
                <a:ea typeface="Open Sans Light" panose="020B0306030504020204" pitchFamily="34" charset="0"/>
                <a:cs typeface="Open Sans Light" panose="020B0306030504020204" pitchFamily="34" charset="0"/>
              </a:rPr>
              <a:t>ein</a:t>
            </a:r>
            <a:r>
              <a:rPr lang="en-GB" sz="1400" dirty="0">
                <a:solidFill>
                  <a:schemeClr val="bg1"/>
                </a:solidFill>
                <a:latin typeface="+mj-lt"/>
                <a:ea typeface="Open Sans Light" panose="020B0306030504020204" pitchFamily="34" charset="0"/>
                <a:cs typeface="Open Sans Light" panose="020B0306030504020204" pitchFamily="34" charset="0"/>
              </a:rPr>
              <a:t> Land  </a:t>
            </a:r>
            <a:r>
              <a:rPr lang="en-GB" sz="1400" dirty="0" err="1">
                <a:solidFill>
                  <a:schemeClr val="bg1"/>
                </a:solidFill>
                <a:latin typeface="+mj-lt"/>
                <a:ea typeface="Open Sans Light" panose="020B0306030504020204" pitchFamily="34" charset="0"/>
                <a:cs typeface="Open Sans Light" panose="020B0306030504020204" pitchFamily="34" charset="0"/>
              </a:rPr>
              <a:t>Zölle</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senkt</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kann</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ein</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Autohersteller</a:t>
            </a:r>
            <a:r>
              <a:rPr lang="en-GB" sz="1400" dirty="0">
                <a:solidFill>
                  <a:schemeClr val="bg1"/>
                </a:solidFill>
                <a:latin typeface="+mj-lt"/>
                <a:ea typeface="Open Sans Light" panose="020B0306030504020204" pitchFamily="34" charset="0"/>
                <a:cs typeface="Open Sans Light" panose="020B0306030504020204" pitchFamily="34" charset="0"/>
              </a:rPr>
              <a:t> Autos in </a:t>
            </a:r>
            <a:r>
              <a:rPr lang="en-GB" sz="1400" dirty="0" err="1">
                <a:solidFill>
                  <a:schemeClr val="bg1"/>
                </a:solidFill>
                <a:latin typeface="+mj-lt"/>
                <a:ea typeface="Open Sans Light" panose="020B0306030504020204" pitchFamily="34" charset="0"/>
                <a:cs typeface="Open Sans Light" panose="020B0306030504020204" pitchFamily="34" charset="0"/>
              </a:rPr>
              <a:t>einen</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neuen</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Markt</a:t>
            </a:r>
            <a:r>
              <a:rPr lang="en-GB" sz="1400" dirty="0">
                <a:solidFill>
                  <a:schemeClr val="bg1"/>
                </a:solidFill>
                <a:latin typeface="+mj-lt"/>
                <a:ea typeface="Open Sans Light" panose="020B0306030504020204" pitchFamily="34" charset="0"/>
                <a:cs typeface="Open Sans Light" panose="020B0306030504020204" pitchFamily="34" charset="0"/>
              </a:rPr>
              <a:t> </a:t>
            </a:r>
            <a:r>
              <a:rPr lang="en-GB" sz="1400" dirty="0" err="1">
                <a:solidFill>
                  <a:schemeClr val="bg1"/>
                </a:solidFill>
                <a:latin typeface="+mj-lt"/>
                <a:ea typeface="Open Sans Light" panose="020B0306030504020204" pitchFamily="34" charset="0"/>
                <a:cs typeface="Open Sans Light" panose="020B0306030504020204" pitchFamily="34" charset="0"/>
              </a:rPr>
              <a:t>exportieren</a:t>
            </a:r>
            <a:r>
              <a:rPr lang="en-GB" sz="1400" dirty="0">
                <a:solidFill>
                  <a:schemeClr val="bg1"/>
                </a:solidFill>
                <a:latin typeface="+mj-lt"/>
                <a:ea typeface="Open Sans Light" panose="020B0306030504020204" pitchFamily="34" charset="0"/>
                <a:cs typeface="Open Sans Light" panose="020B0306030504020204" pitchFamily="34" charset="0"/>
              </a:rPr>
              <a:t> und </a:t>
            </a:r>
            <a:r>
              <a:rPr lang="en-GB" sz="1400" dirty="0" err="1">
                <a:solidFill>
                  <a:schemeClr val="bg1"/>
                </a:solidFill>
                <a:latin typeface="+mj-lt"/>
                <a:ea typeface="Open Sans Light" panose="020B0306030504020204" pitchFamily="34" charset="0"/>
                <a:cs typeface="Open Sans Light" panose="020B0306030504020204" pitchFamily="34" charset="0"/>
              </a:rPr>
              <a:t>profitieren</a:t>
            </a:r>
            <a:r>
              <a:rPr lang="en-GB" sz="1400" dirty="0">
                <a:solidFill>
                  <a:schemeClr val="bg1"/>
                </a:solidFill>
                <a:latin typeface="+mj-lt"/>
                <a:ea typeface="Open Sans Light" panose="020B0306030504020204" pitchFamily="34" charset="0"/>
                <a:cs typeface="Open Sans Light" panose="020B0306030504020204" pitchFamily="34" charset="0"/>
              </a:rPr>
              <a:t>.</a:t>
            </a:r>
          </a:p>
        </p:txBody>
      </p:sp>
      <p:sp>
        <p:nvSpPr>
          <p:cNvPr id="41" name="Subtitle 2">
            <a:extLst>
              <a:ext uri="{FF2B5EF4-FFF2-40B4-BE49-F238E27FC236}">
                <a16:creationId xmlns:a16="http://schemas.microsoft.com/office/drawing/2014/main" xmlns="" id="{E70D4EB7-6268-41EC-A61A-1D925FF37BF5}"/>
              </a:ext>
            </a:extLst>
          </p:cNvPr>
          <p:cNvSpPr txBox="1">
            <a:spLocks/>
          </p:cNvSpPr>
          <p:nvPr/>
        </p:nvSpPr>
        <p:spPr>
          <a:xfrm>
            <a:off x="9842772" y="3909555"/>
            <a:ext cx="1843569" cy="2236813"/>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88"/>
              </a:lnSpc>
            </a:pPr>
            <a:r>
              <a:rPr lang="en-GB" sz="1300" dirty="0">
                <a:solidFill>
                  <a:schemeClr val="bg1"/>
                </a:solidFill>
                <a:latin typeface="+mj-lt"/>
                <a:ea typeface="Open Sans Light" panose="020B0306030504020204" pitchFamily="34" charset="0"/>
                <a:cs typeface="Open Sans Light" panose="020B0306030504020204" pitchFamily="34" charset="0"/>
              </a:rPr>
              <a:t>Bedrohungen beziehen sich auf Faktoren, die das Potenzial haben, einer Organisation zu schaden. </a:t>
            </a:r>
            <a:r>
              <a:rPr lang="en-GB" sz="1300" dirty="0" err="1">
                <a:solidFill>
                  <a:schemeClr val="bg1"/>
                </a:solidFill>
                <a:latin typeface="+mj-lt"/>
                <a:ea typeface="Open Sans Light" panose="020B0306030504020204" pitchFamily="34" charset="0"/>
                <a:cs typeface="Open Sans Light" panose="020B0306030504020204" pitchFamily="34" charset="0"/>
              </a:rPr>
              <a:t>Zum</a:t>
            </a:r>
            <a:r>
              <a:rPr lang="en-GB" sz="1300" dirty="0">
                <a:solidFill>
                  <a:schemeClr val="bg1"/>
                </a:solidFill>
                <a:latin typeface="+mj-lt"/>
                <a:ea typeface="Open Sans Light" panose="020B0306030504020204" pitchFamily="34" charset="0"/>
                <a:cs typeface="Open Sans Light" panose="020B0306030504020204" pitchFamily="34" charset="0"/>
              </a:rPr>
              <a:t> </a:t>
            </a:r>
            <a:r>
              <a:rPr lang="en-GB" sz="1300" dirty="0" err="1">
                <a:solidFill>
                  <a:schemeClr val="bg1"/>
                </a:solidFill>
                <a:latin typeface="+mj-lt"/>
                <a:ea typeface="Open Sans Light" panose="020B0306030504020204" pitchFamily="34" charset="0"/>
                <a:cs typeface="Open Sans Light" panose="020B0306030504020204" pitchFamily="34" charset="0"/>
              </a:rPr>
              <a:t>Beispiel</a:t>
            </a:r>
            <a:r>
              <a:rPr lang="en-GB" sz="1300" dirty="0">
                <a:solidFill>
                  <a:schemeClr val="bg1"/>
                </a:solidFill>
                <a:latin typeface="+mj-lt"/>
                <a:ea typeface="Open Sans Light" panose="020B0306030504020204" pitchFamily="34" charset="0"/>
                <a:cs typeface="Open Sans Light" panose="020B0306030504020204" pitchFamily="34" charset="0"/>
              </a:rPr>
              <a:t> </a:t>
            </a:r>
            <a:r>
              <a:rPr lang="en-GB" sz="1300" dirty="0" err="1">
                <a:solidFill>
                  <a:schemeClr val="bg1"/>
                </a:solidFill>
                <a:latin typeface="+mj-lt"/>
                <a:ea typeface="Open Sans Light" panose="020B0306030504020204" pitchFamily="34" charset="0"/>
                <a:cs typeface="Open Sans Light" panose="020B0306030504020204" pitchFamily="34" charset="0"/>
              </a:rPr>
              <a:t>ist</a:t>
            </a:r>
            <a:r>
              <a:rPr lang="en-GB" sz="1300" dirty="0">
                <a:solidFill>
                  <a:schemeClr val="bg1"/>
                </a:solidFill>
                <a:latin typeface="+mj-lt"/>
                <a:ea typeface="Open Sans Light" panose="020B0306030504020204" pitchFamily="34" charset="0"/>
                <a:cs typeface="Open Sans Light" panose="020B0306030504020204" pitchFamily="34" charset="0"/>
              </a:rPr>
              <a:t> </a:t>
            </a:r>
            <a:r>
              <a:rPr lang="en-GB" sz="1300" dirty="0" err="1">
                <a:solidFill>
                  <a:schemeClr val="bg1"/>
                </a:solidFill>
                <a:latin typeface="+mj-lt"/>
                <a:ea typeface="Open Sans Light" panose="020B0306030504020204" pitchFamily="34" charset="0"/>
                <a:cs typeface="Open Sans Light" panose="020B0306030504020204" pitchFamily="34" charset="0"/>
              </a:rPr>
              <a:t>eine</a:t>
            </a:r>
            <a:r>
              <a:rPr lang="en-GB" sz="1300" dirty="0">
                <a:solidFill>
                  <a:schemeClr val="bg1"/>
                </a:solidFill>
                <a:latin typeface="+mj-lt"/>
                <a:ea typeface="Open Sans Light" panose="020B0306030504020204" pitchFamily="34" charset="0"/>
                <a:cs typeface="Open Sans Light" panose="020B0306030504020204" pitchFamily="34" charset="0"/>
              </a:rPr>
              <a:t> </a:t>
            </a:r>
            <a:r>
              <a:rPr lang="en-GB" sz="1300" dirty="0" err="1">
                <a:solidFill>
                  <a:schemeClr val="bg1"/>
                </a:solidFill>
                <a:latin typeface="+mj-lt"/>
                <a:ea typeface="Open Sans Light" panose="020B0306030504020204" pitchFamily="34" charset="0"/>
                <a:cs typeface="Open Sans Light" panose="020B0306030504020204" pitchFamily="34" charset="0"/>
              </a:rPr>
              <a:t>Dürre</a:t>
            </a:r>
            <a:r>
              <a:rPr lang="en-GB" sz="1300" dirty="0">
                <a:solidFill>
                  <a:schemeClr val="bg1"/>
                </a:solidFill>
                <a:latin typeface="+mj-lt"/>
                <a:ea typeface="Open Sans Light" panose="020B0306030504020204" pitchFamily="34" charset="0"/>
                <a:cs typeface="Open Sans Light" panose="020B0306030504020204" pitchFamily="34" charset="0"/>
              </a:rPr>
              <a:t> </a:t>
            </a:r>
            <a:r>
              <a:rPr lang="en-GB" sz="1300" dirty="0" err="1">
                <a:solidFill>
                  <a:schemeClr val="bg1"/>
                </a:solidFill>
                <a:latin typeface="+mj-lt"/>
                <a:ea typeface="Open Sans Light" panose="020B0306030504020204" pitchFamily="34" charset="0"/>
                <a:cs typeface="Open Sans Light" panose="020B0306030504020204" pitchFamily="34" charset="0"/>
              </a:rPr>
              <a:t>eine</a:t>
            </a:r>
            <a:r>
              <a:rPr lang="en-GB" sz="1300" dirty="0">
                <a:solidFill>
                  <a:schemeClr val="bg1"/>
                </a:solidFill>
                <a:latin typeface="+mj-lt"/>
                <a:ea typeface="Open Sans Light" panose="020B0306030504020204" pitchFamily="34" charset="0"/>
                <a:cs typeface="Open Sans Light" panose="020B0306030504020204" pitchFamily="34" charset="0"/>
              </a:rPr>
              <a:t> </a:t>
            </a:r>
            <a:r>
              <a:rPr lang="en-GB" sz="1300" dirty="0" err="1">
                <a:solidFill>
                  <a:schemeClr val="bg1"/>
                </a:solidFill>
                <a:latin typeface="+mj-lt"/>
                <a:ea typeface="Open Sans Light" panose="020B0306030504020204" pitchFamily="34" charset="0"/>
                <a:cs typeface="Open Sans Light" panose="020B0306030504020204" pitchFamily="34" charset="0"/>
              </a:rPr>
              <a:t>Bedrohung</a:t>
            </a:r>
            <a:r>
              <a:rPr lang="en-GB" sz="1300" dirty="0">
                <a:solidFill>
                  <a:schemeClr val="bg1"/>
                </a:solidFill>
                <a:latin typeface="+mj-lt"/>
                <a:ea typeface="Open Sans Light" panose="020B0306030504020204" pitchFamily="34" charset="0"/>
                <a:cs typeface="Open Sans Light" panose="020B0306030504020204" pitchFamily="34" charset="0"/>
              </a:rPr>
              <a:t> </a:t>
            </a:r>
            <a:r>
              <a:rPr lang="en-GB" sz="1300" dirty="0" err="1">
                <a:solidFill>
                  <a:schemeClr val="bg1"/>
                </a:solidFill>
                <a:latin typeface="+mj-lt"/>
                <a:ea typeface="Open Sans Light" panose="020B0306030504020204" pitchFamily="34" charset="0"/>
                <a:cs typeface="Open Sans Light" panose="020B0306030504020204" pitchFamily="34" charset="0"/>
              </a:rPr>
              <a:t>für</a:t>
            </a:r>
            <a:r>
              <a:rPr lang="en-GB" sz="1300" dirty="0">
                <a:solidFill>
                  <a:schemeClr val="bg1"/>
                </a:solidFill>
                <a:latin typeface="+mj-lt"/>
                <a:ea typeface="Open Sans Light" panose="020B0306030504020204" pitchFamily="34" charset="0"/>
                <a:cs typeface="Open Sans Light" panose="020B0306030504020204" pitchFamily="34" charset="0"/>
              </a:rPr>
              <a:t> </a:t>
            </a:r>
            <a:r>
              <a:rPr lang="en-GB" sz="1300" dirty="0" err="1">
                <a:solidFill>
                  <a:schemeClr val="bg1"/>
                </a:solidFill>
                <a:latin typeface="+mj-lt"/>
                <a:ea typeface="Open Sans Light" panose="020B0306030504020204" pitchFamily="34" charset="0"/>
                <a:cs typeface="Open Sans Light" panose="020B0306030504020204" pitchFamily="34" charset="0"/>
              </a:rPr>
              <a:t>ein</a:t>
            </a:r>
            <a:r>
              <a:rPr lang="en-GB" sz="1300" dirty="0">
                <a:solidFill>
                  <a:schemeClr val="bg1"/>
                </a:solidFill>
                <a:latin typeface="+mj-lt"/>
                <a:ea typeface="Open Sans Light" panose="020B0306030504020204" pitchFamily="34" charset="0"/>
                <a:cs typeface="Open Sans Light" panose="020B0306030504020204" pitchFamily="34" charset="0"/>
              </a:rPr>
              <a:t> </a:t>
            </a:r>
            <a:r>
              <a:rPr lang="en-GB" sz="1300" dirty="0" err="1">
                <a:solidFill>
                  <a:schemeClr val="bg1"/>
                </a:solidFill>
                <a:latin typeface="+mj-lt"/>
                <a:ea typeface="Open Sans Light" panose="020B0306030504020204" pitchFamily="34" charset="0"/>
                <a:cs typeface="Open Sans Light" panose="020B0306030504020204" pitchFamily="34" charset="0"/>
              </a:rPr>
              <a:t>weizenproduzierendes</a:t>
            </a:r>
            <a:r>
              <a:rPr lang="en-GB" sz="1300" dirty="0">
                <a:solidFill>
                  <a:schemeClr val="bg1"/>
                </a:solidFill>
                <a:latin typeface="+mj-lt"/>
                <a:ea typeface="Open Sans Light" panose="020B0306030504020204" pitchFamily="34" charset="0"/>
                <a:cs typeface="Open Sans Light" panose="020B0306030504020204" pitchFamily="34" charset="0"/>
              </a:rPr>
              <a:t> Unternehmen, da </a:t>
            </a:r>
            <a:br>
              <a:rPr lang="en-GB" sz="1300" dirty="0">
                <a:solidFill>
                  <a:schemeClr val="bg1"/>
                </a:solidFill>
                <a:latin typeface="+mj-lt"/>
                <a:ea typeface="Open Sans Light" panose="020B0306030504020204" pitchFamily="34" charset="0"/>
                <a:cs typeface="Open Sans Light" panose="020B0306030504020204" pitchFamily="34" charset="0"/>
              </a:rPr>
            </a:br>
            <a:r>
              <a:rPr lang="en-GB" sz="1300" dirty="0" err="1">
                <a:solidFill>
                  <a:schemeClr val="bg1"/>
                </a:solidFill>
                <a:latin typeface="+mj-lt"/>
                <a:ea typeface="Open Sans Light" panose="020B0306030504020204" pitchFamily="34" charset="0"/>
                <a:cs typeface="Open Sans Light" panose="020B0306030504020204" pitchFamily="34" charset="0"/>
              </a:rPr>
              <a:t>sie</a:t>
            </a:r>
            <a:r>
              <a:rPr lang="en-GB" sz="1300" dirty="0">
                <a:solidFill>
                  <a:schemeClr val="bg1"/>
                </a:solidFill>
                <a:latin typeface="+mj-lt"/>
                <a:ea typeface="Open Sans Light" panose="020B0306030504020204" pitchFamily="34" charset="0"/>
                <a:cs typeface="Open Sans Light" panose="020B0306030504020204" pitchFamily="34" charset="0"/>
              </a:rPr>
              <a:t> die Ernteerträge zerstören oder reduzieren </a:t>
            </a:r>
            <a:r>
              <a:rPr lang="en-GB" sz="1300" dirty="0" err="1">
                <a:solidFill>
                  <a:schemeClr val="bg1"/>
                </a:solidFill>
                <a:latin typeface="+mj-lt"/>
                <a:ea typeface="Open Sans Light" panose="020B0306030504020204" pitchFamily="34" charset="0"/>
                <a:cs typeface="Open Sans Light" panose="020B0306030504020204" pitchFamily="34" charset="0"/>
              </a:rPr>
              <a:t>kann</a:t>
            </a:r>
            <a:r>
              <a:rPr lang="en-GB" sz="1300" dirty="0">
                <a:solidFill>
                  <a:schemeClr val="bg1"/>
                </a:solidFill>
                <a:latin typeface="+mj-lt"/>
                <a:ea typeface="Open Sans Light" panose="020B0306030504020204" pitchFamily="34" charset="0"/>
                <a:cs typeface="Open Sans Light" panose="020B0306030504020204" pitchFamily="34" charset="0"/>
              </a:rPr>
              <a:t>.</a:t>
            </a:r>
          </a:p>
        </p:txBody>
      </p:sp>
      <p:sp>
        <p:nvSpPr>
          <p:cNvPr id="42" name="Textplatzhalter 1">
            <a:extLst>
              <a:ext uri="{FF2B5EF4-FFF2-40B4-BE49-F238E27FC236}">
                <a16:creationId xmlns:a16="http://schemas.microsoft.com/office/drawing/2014/main" xmlns="" id="{D1671490-300F-4421-8E8D-4EF0CD48A2FE}"/>
              </a:ext>
            </a:extLst>
          </p:cNvPr>
          <p:cNvSpPr txBox="1">
            <a:spLocks/>
          </p:cNvSpPr>
          <p:nvPr/>
        </p:nvSpPr>
        <p:spPr>
          <a:xfrm>
            <a:off x="1491743" y="479129"/>
            <a:ext cx="5909719" cy="69735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err="1"/>
              <a:t>Restrukturierungskonzept</a:t>
            </a:r>
            <a:r>
              <a:rPr lang="en-GB" dirty="0"/>
              <a:t>: SWOT-Analyse</a:t>
            </a:r>
          </a:p>
        </p:txBody>
      </p:sp>
    </p:spTree>
    <p:extLst>
      <p:ext uri="{BB962C8B-B14F-4D97-AF65-F5344CB8AC3E}">
        <p14:creationId xmlns:p14="http://schemas.microsoft.com/office/powerpoint/2010/main" val="220168196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177447" y="1889589"/>
            <a:ext cx="3207546" cy="4822136"/>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Wie wir in den vorangegangenen Modulen gesehen haben, ist die Kettenanalyse ein Strategiewerkzeug, das zur Analyse </a:t>
            </a:r>
            <a:r>
              <a:rPr lang="en-GB" sz="2200" dirty="0" err="1">
                <a:solidFill>
                  <a:srgbClr val="245473"/>
                </a:solidFill>
                <a:latin typeface="+mj-lt"/>
                <a:ea typeface="Open Sans Light" panose="020B0306030504020204" pitchFamily="34" charset="0"/>
                <a:cs typeface="Open Sans Light" panose="020B0306030504020204" pitchFamily="34" charset="0"/>
              </a:rPr>
              <a:t>firmeninterner</a:t>
            </a:r>
            <a:r>
              <a:rPr lang="en-GB" sz="2200" dirty="0">
                <a:solidFill>
                  <a:srgbClr val="245473"/>
                </a:solidFill>
                <a:latin typeface="+mj-lt"/>
                <a:ea typeface="Open Sans Light" panose="020B0306030504020204" pitchFamily="34" charset="0"/>
                <a:cs typeface="Open Sans Light" panose="020B0306030504020204" pitchFamily="34" charset="0"/>
              </a:rPr>
              <a:t> Aktivitäten verwendet wird. Ihr Ziel ist es zu erkennen, welche Aktivitäten für das Unternehmen am wertvollsten </a:t>
            </a:r>
            <a:r>
              <a:rPr lang="en-GB" sz="2200" dirty="0" err="1">
                <a:solidFill>
                  <a:srgbClr val="245473"/>
                </a:solidFill>
                <a:latin typeface="+mj-lt"/>
                <a:ea typeface="Open Sans Light" panose="020B0306030504020204" pitchFamily="34" charset="0"/>
                <a:cs typeface="Open Sans Light" panose="020B0306030504020204" pitchFamily="34" charset="0"/>
              </a:rPr>
              <a:t>sind</a:t>
            </a:r>
            <a:r>
              <a:rPr lang="en-GB" sz="2200" dirty="0">
                <a:solidFill>
                  <a:srgbClr val="245473"/>
                </a:solidFill>
                <a:latin typeface="+mj-lt"/>
                <a:ea typeface="Open Sans Light" panose="020B0306030504020204" pitchFamily="34" charset="0"/>
                <a:cs typeface="Open Sans Light" panose="020B0306030504020204" pitchFamily="34" charset="0"/>
              </a:rPr>
              <a:t> und welche verbessert </a:t>
            </a:r>
            <a:r>
              <a:rPr lang="en-GB" sz="2200" dirty="0" err="1">
                <a:solidFill>
                  <a:srgbClr val="245473"/>
                </a:solidFill>
                <a:latin typeface="+mj-lt"/>
                <a:ea typeface="Open Sans Light" panose="020B0306030504020204" pitchFamily="34" charset="0"/>
                <a:cs typeface="Open Sans Light" panose="020B0306030504020204" pitchFamily="34" charset="0"/>
              </a:rPr>
              <a:t>werden</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könnten</a:t>
            </a:r>
            <a:r>
              <a:rPr lang="en-GB" sz="2200" dirty="0">
                <a:solidFill>
                  <a:srgbClr val="245473"/>
                </a:solidFill>
                <a:latin typeface="+mj-lt"/>
                <a:ea typeface="Open Sans Light" panose="020B0306030504020204" pitchFamily="34" charset="0"/>
                <a:cs typeface="Open Sans Light" panose="020B0306030504020204" pitchFamily="34" charset="0"/>
              </a:rPr>
              <a:t>.</a:t>
            </a:r>
            <a:endParaRPr lang="en-US" dirty="0"/>
          </a:p>
        </p:txBody>
      </p:sp>
      <p:sp>
        <p:nvSpPr>
          <p:cNvPr id="42" name="Rectangle 4">
            <a:extLst>
              <a:ext uri="{FF2B5EF4-FFF2-40B4-BE49-F238E27FC236}">
                <a16:creationId xmlns:a16="http://schemas.microsoft.com/office/drawing/2014/main" xmlns="" id="{9C233EDF-A62B-49A4-9A33-F20190F12FF4}"/>
              </a:ext>
            </a:extLst>
          </p:cNvPr>
          <p:cNvSpPr/>
          <p:nvPr/>
        </p:nvSpPr>
        <p:spPr>
          <a:xfrm>
            <a:off x="3962317" y="4052588"/>
            <a:ext cx="5515268" cy="427132"/>
          </a:xfrm>
          <a:prstGeom prst="rect">
            <a:avLst/>
          </a:prstGeom>
          <a:solidFill>
            <a:schemeClr val="accent2">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3" name="Rectangle 5">
            <a:extLst>
              <a:ext uri="{FF2B5EF4-FFF2-40B4-BE49-F238E27FC236}">
                <a16:creationId xmlns:a16="http://schemas.microsoft.com/office/drawing/2014/main" xmlns="" id="{1324A4B9-8D88-402A-9A61-553034EF06F9}"/>
              </a:ext>
            </a:extLst>
          </p:cNvPr>
          <p:cNvSpPr/>
          <p:nvPr/>
        </p:nvSpPr>
        <p:spPr>
          <a:xfrm>
            <a:off x="3962317" y="5378020"/>
            <a:ext cx="5515268" cy="427132"/>
          </a:xfrm>
          <a:prstGeom prst="rect">
            <a:avLst/>
          </a:prstGeom>
          <a:solidFill>
            <a:schemeClr val="accent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4" name="Rectangle 6">
            <a:extLst>
              <a:ext uri="{FF2B5EF4-FFF2-40B4-BE49-F238E27FC236}">
                <a16:creationId xmlns:a16="http://schemas.microsoft.com/office/drawing/2014/main" xmlns="" id="{03B21F54-579D-4DDE-9938-5F843A02E0EE}"/>
              </a:ext>
            </a:extLst>
          </p:cNvPr>
          <p:cNvSpPr/>
          <p:nvPr/>
        </p:nvSpPr>
        <p:spPr>
          <a:xfrm>
            <a:off x="3962317" y="4936209"/>
            <a:ext cx="5515268" cy="427132"/>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5" name="Rectangle 7">
            <a:extLst>
              <a:ext uri="{FF2B5EF4-FFF2-40B4-BE49-F238E27FC236}">
                <a16:creationId xmlns:a16="http://schemas.microsoft.com/office/drawing/2014/main" xmlns="" id="{415980C7-EB98-442F-B252-56448E12B071}"/>
              </a:ext>
            </a:extLst>
          </p:cNvPr>
          <p:cNvSpPr/>
          <p:nvPr/>
        </p:nvSpPr>
        <p:spPr>
          <a:xfrm>
            <a:off x="3962317" y="4494398"/>
            <a:ext cx="5515268" cy="427132"/>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6" name="Triangle 8">
            <a:extLst>
              <a:ext uri="{FF2B5EF4-FFF2-40B4-BE49-F238E27FC236}">
                <a16:creationId xmlns:a16="http://schemas.microsoft.com/office/drawing/2014/main" xmlns="" id="{C82CB794-0457-4CF9-9B68-162CB57104A3}"/>
              </a:ext>
            </a:extLst>
          </p:cNvPr>
          <p:cNvSpPr/>
          <p:nvPr/>
        </p:nvSpPr>
        <p:spPr>
          <a:xfrm rot="5400000">
            <a:off x="8460793" y="3330013"/>
            <a:ext cx="3506293" cy="1443985"/>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solidFill>
                <a:schemeClr val="tx1"/>
              </a:solidFill>
              <a:latin typeface="+mj-lt"/>
            </a:endParaRPr>
          </a:p>
        </p:txBody>
      </p:sp>
      <p:sp>
        <p:nvSpPr>
          <p:cNvPr id="47" name="Rectangle 9">
            <a:extLst>
              <a:ext uri="{FF2B5EF4-FFF2-40B4-BE49-F238E27FC236}">
                <a16:creationId xmlns:a16="http://schemas.microsoft.com/office/drawing/2014/main" xmlns="" id="{E812E71A-0B46-4835-B376-31E7B28C108A}"/>
              </a:ext>
            </a:extLst>
          </p:cNvPr>
          <p:cNvSpPr/>
          <p:nvPr/>
        </p:nvSpPr>
        <p:spPr>
          <a:xfrm>
            <a:off x="3962317" y="2298017"/>
            <a:ext cx="1090706" cy="173989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8" name="Rectangle 10">
            <a:extLst>
              <a:ext uri="{FF2B5EF4-FFF2-40B4-BE49-F238E27FC236}">
                <a16:creationId xmlns:a16="http://schemas.microsoft.com/office/drawing/2014/main" xmlns="" id="{484D4BF9-926A-4C21-A14F-3411CA991DD2}"/>
              </a:ext>
            </a:extLst>
          </p:cNvPr>
          <p:cNvSpPr/>
          <p:nvPr/>
        </p:nvSpPr>
        <p:spPr>
          <a:xfrm>
            <a:off x="5065474" y="2298017"/>
            <a:ext cx="1090706" cy="1739893"/>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9" name="Rectangle 11">
            <a:extLst>
              <a:ext uri="{FF2B5EF4-FFF2-40B4-BE49-F238E27FC236}">
                <a16:creationId xmlns:a16="http://schemas.microsoft.com/office/drawing/2014/main" xmlns="" id="{FD50AAAF-4ACA-4524-92E3-73568B8BEEA0}"/>
              </a:ext>
            </a:extLst>
          </p:cNvPr>
          <p:cNvSpPr/>
          <p:nvPr/>
        </p:nvSpPr>
        <p:spPr>
          <a:xfrm>
            <a:off x="6168632" y="2298017"/>
            <a:ext cx="1090706" cy="1739893"/>
          </a:xfrm>
          <a:prstGeom prst="rect">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50" name="Rectangle 12">
            <a:extLst>
              <a:ext uri="{FF2B5EF4-FFF2-40B4-BE49-F238E27FC236}">
                <a16:creationId xmlns:a16="http://schemas.microsoft.com/office/drawing/2014/main" xmlns="" id="{4DE1B283-3240-4275-B8DE-D4B5B7FC127A}"/>
              </a:ext>
            </a:extLst>
          </p:cNvPr>
          <p:cNvSpPr/>
          <p:nvPr/>
        </p:nvSpPr>
        <p:spPr>
          <a:xfrm>
            <a:off x="7276403" y="2298017"/>
            <a:ext cx="1090706" cy="1739893"/>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51" name="Rectangle 13">
            <a:extLst>
              <a:ext uri="{FF2B5EF4-FFF2-40B4-BE49-F238E27FC236}">
                <a16:creationId xmlns:a16="http://schemas.microsoft.com/office/drawing/2014/main" xmlns="" id="{DC40C1A5-08D6-4A31-B903-77E9C163448B}"/>
              </a:ext>
            </a:extLst>
          </p:cNvPr>
          <p:cNvSpPr/>
          <p:nvPr/>
        </p:nvSpPr>
        <p:spPr>
          <a:xfrm flipH="1">
            <a:off x="8385329" y="2298859"/>
            <a:ext cx="1090706" cy="1739893"/>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52" name="TextBox 14">
            <a:extLst>
              <a:ext uri="{FF2B5EF4-FFF2-40B4-BE49-F238E27FC236}">
                <a16:creationId xmlns:a16="http://schemas.microsoft.com/office/drawing/2014/main" xmlns="" id="{2B7FFCA3-8832-494D-A5F9-C736602BD185}"/>
              </a:ext>
            </a:extLst>
          </p:cNvPr>
          <p:cNvSpPr txBox="1"/>
          <p:nvPr/>
        </p:nvSpPr>
        <p:spPr>
          <a:xfrm>
            <a:off x="5231117" y="4100298"/>
            <a:ext cx="2977675"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UNTERNEHMENS-INFRASTRUKTUR</a:t>
            </a:r>
          </a:p>
        </p:txBody>
      </p:sp>
      <p:sp>
        <p:nvSpPr>
          <p:cNvPr id="53" name="TextBox 15">
            <a:extLst>
              <a:ext uri="{FF2B5EF4-FFF2-40B4-BE49-F238E27FC236}">
                <a16:creationId xmlns:a16="http://schemas.microsoft.com/office/drawing/2014/main" xmlns="" id="{0B0B5F43-4472-42D3-A87B-855FEAF4CDFD}"/>
              </a:ext>
            </a:extLst>
          </p:cNvPr>
          <p:cNvSpPr txBox="1"/>
          <p:nvPr/>
        </p:nvSpPr>
        <p:spPr>
          <a:xfrm>
            <a:off x="5196234" y="4540780"/>
            <a:ext cx="3047437" cy="338554"/>
          </a:xfrm>
          <a:prstGeom prst="rect">
            <a:avLst/>
          </a:prstGeom>
          <a:noFill/>
        </p:spPr>
        <p:txBody>
          <a:bodyPr wrap="none" rtlCol="0" anchor="ctr">
            <a:spAutoFit/>
          </a:bodyPr>
          <a:lstStyle/>
          <a:p>
            <a:pPr algn="ctr"/>
            <a:r>
              <a:rPr lang="en-GB" sz="1600" b="1">
                <a:solidFill>
                  <a:schemeClr val="bg1"/>
                </a:solidFill>
                <a:latin typeface="+mj-lt"/>
                <a:cs typeface="Poppins" pitchFamily="2" charset="77"/>
              </a:rPr>
              <a:t>PERSONALMANAGEMENT</a:t>
            </a:r>
            <a:endParaRPr lang="en-GB" sz="1600" b="1" dirty="0">
              <a:solidFill>
                <a:schemeClr val="bg1"/>
              </a:solidFill>
              <a:latin typeface="+mj-lt"/>
              <a:cs typeface="Poppins" pitchFamily="2" charset="77"/>
            </a:endParaRPr>
          </a:p>
        </p:txBody>
      </p:sp>
      <p:sp>
        <p:nvSpPr>
          <p:cNvPr id="54" name="TextBox 16">
            <a:extLst>
              <a:ext uri="{FF2B5EF4-FFF2-40B4-BE49-F238E27FC236}">
                <a16:creationId xmlns:a16="http://schemas.microsoft.com/office/drawing/2014/main" xmlns="" id="{358B3BD9-1B5D-4144-B1AA-3660E3A8884E}"/>
              </a:ext>
            </a:extLst>
          </p:cNvPr>
          <p:cNvSpPr txBox="1"/>
          <p:nvPr/>
        </p:nvSpPr>
        <p:spPr>
          <a:xfrm>
            <a:off x="5428861" y="4981828"/>
            <a:ext cx="2582182" cy="338554"/>
          </a:xfrm>
          <a:prstGeom prst="rect">
            <a:avLst/>
          </a:prstGeom>
          <a:noFill/>
        </p:spPr>
        <p:txBody>
          <a:bodyPr wrap="none" rtlCol="0" anchor="ctr">
            <a:spAutoFit/>
          </a:bodyPr>
          <a:lstStyle/>
          <a:p>
            <a:pPr algn="ctr"/>
            <a:r>
              <a:rPr lang="en-GB" sz="1600" b="1">
                <a:solidFill>
                  <a:schemeClr val="bg1"/>
                </a:solidFill>
                <a:latin typeface="+mj-lt"/>
                <a:cs typeface="Poppins" pitchFamily="2" charset="77"/>
              </a:rPr>
              <a:t>TECHNOLOGIEENTWICKLUNG</a:t>
            </a:r>
            <a:endParaRPr lang="en-GB" sz="1600" b="1" dirty="0">
              <a:solidFill>
                <a:schemeClr val="bg1"/>
              </a:solidFill>
              <a:latin typeface="+mj-lt"/>
              <a:cs typeface="Poppins" pitchFamily="2" charset="77"/>
            </a:endParaRPr>
          </a:p>
        </p:txBody>
      </p:sp>
      <p:sp>
        <p:nvSpPr>
          <p:cNvPr id="55" name="TextBox 17">
            <a:extLst>
              <a:ext uri="{FF2B5EF4-FFF2-40B4-BE49-F238E27FC236}">
                <a16:creationId xmlns:a16="http://schemas.microsoft.com/office/drawing/2014/main" xmlns="" id="{E1519BCE-6A7C-45C7-B8EE-5AE83D30273E}"/>
              </a:ext>
            </a:extLst>
          </p:cNvPr>
          <p:cNvSpPr txBox="1"/>
          <p:nvPr/>
        </p:nvSpPr>
        <p:spPr>
          <a:xfrm>
            <a:off x="5990617" y="5422967"/>
            <a:ext cx="1458669" cy="338554"/>
          </a:xfrm>
          <a:prstGeom prst="rect">
            <a:avLst/>
          </a:prstGeom>
          <a:noFill/>
        </p:spPr>
        <p:txBody>
          <a:bodyPr wrap="none" rtlCol="0" anchor="ctr">
            <a:spAutoFit/>
          </a:bodyPr>
          <a:lstStyle/>
          <a:p>
            <a:pPr algn="ctr"/>
            <a:r>
              <a:rPr lang="en-GB" sz="1600" b="1">
                <a:solidFill>
                  <a:schemeClr val="bg1"/>
                </a:solidFill>
                <a:latin typeface="+mj-lt"/>
                <a:cs typeface="Poppins" pitchFamily="2" charset="77"/>
              </a:rPr>
              <a:t>BESCHAFFUNG</a:t>
            </a:r>
            <a:endParaRPr lang="en-GB" sz="1600" b="1" dirty="0">
              <a:solidFill>
                <a:schemeClr val="bg1"/>
              </a:solidFill>
              <a:latin typeface="+mj-lt"/>
              <a:cs typeface="Poppins" pitchFamily="2" charset="77"/>
            </a:endParaRPr>
          </a:p>
        </p:txBody>
      </p:sp>
      <p:sp>
        <p:nvSpPr>
          <p:cNvPr id="56" name="TextBox 23">
            <a:extLst>
              <a:ext uri="{FF2B5EF4-FFF2-40B4-BE49-F238E27FC236}">
                <a16:creationId xmlns:a16="http://schemas.microsoft.com/office/drawing/2014/main" xmlns="" id="{683D4601-BA8E-41C3-BCA1-90200A27A667}"/>
              </a:ext>
            </a:extLst>
          </p:cNvPr>
          <p:cNvSpPr txBox="1"/>
          <p:nvPr/>
        </p:nvSpPr>
        <p:spPr>
          <a:xfrm>
            <a:off x="9710429" y="3868634"/>
            <a:ext cx="761362" cy="338554"/>
          </a:xfrm>
          <a:prstGeom prst="rect">
            <a:avLst/>
          </a:prstGeom>
          <a:noFill/>
        </p:spPr>
        <p:txBody>
          <a:bodyPr wrap="none" rtlCol="0" anchor="ctr">
            <a:spAutoFit/>
          </a:bodyPr>
          <a:lstStyle/>
          <a:p>
            <a:pPr algn="ctr"/>
            <a:r>
              <a:rPr lang="en-GB" sz="1600" b="1" dirty="0">
                <a:solidFill>
                  <a:schemeClr val="bg1"/>
                </a:solidFill>
                <a:latin typeface="+mj-lt"/>
                <a:cs typeface="Poppins" pitchFamily="2" charset="77"/>
              </a:rPr>
              <a:t>WERTE</a:t>
            </a:r>
          </a:p>
        </p:txBody>
      </p:sp>
      <p:sp>
        <p:nvSpPr>
          <p:cNvPr id="57" name="TextBox 25">
            <a:extLst>
              <a:ext uri="{FF2B5EF4-FFF2-40B4-BE49-F238E27FC236}">
                <a16:creationId xmlns:a16="http://schemas.microsoft.com/office/drawing/2014/main" xmlns="" id="{ECA2F8E6-ED24-47E7-B7B3-572F3DBE799B}"/>
              </a:ext>
            </a:extLst>
          </p:cNvPr>
          <p:cNvSpPr txBox="1"/>
          <p:nvPr/>
        </p:nvSpPr>
        <p:spPr>
          <a:xfrm>
            <a:off x="5803552" y="5835382"/>
            <a:ext cx="1854226" cy="338554"/>
          </a:xfrm>
          <a:prstGeom prst="rect">
            <a:avLst/>
          </a:prstGeom>
          <a:noFill/>
        </p:spPr>
        <p:txBody>
          <a:bodyPr wrap="none" rtlCol="0" anchor="ctr">
            <a:spAutoFit/>
          </a:bodyPr>
          <a:lstStyle/>
          <a:p>
            <a:pPr algn="ctr"/>
            <a:r>
              <a:rPr lang="en-GB" sz="1600" b="1" dirty="0">
                <a:solidFill>
                  <a:schemeClr val="tx2"/>
                </a:solidFill>
                <a:latin typeface="+mj-lt"/>
                <a:cs typeface="Poppins" pitchFamily="2" charset="77"/>
              </a:rPr>
              <a:t>SUPPORT-AKTIVITÄTEN</a:t>
            </a:r>
          </a:p>
        </p:txBody>
      </p:sp>
      <p:sp>
        <p:nvSpPr>
          <p:cNvPr id="58" name="TextBox 26">
            <a:extLst>
              <a:ext uri="{FF2B5EF4-FFF2-40B4-BE49-F238E27FC236}">
                <a16:creationId xmlns:a16="http://schemas.microsoft.com/office/drawing/2014/main" xmlns="" id="{891D1289-37E0-46DE-B247-F395980F8133}"/>
              </a:ext>
            </a:extLst>
          </p:cNvPr>
          <p:cNvSpPr txBox="1"/>
          <p:nvPr/>
        </p:nvSpPr>
        <p:spPr>
          <a:xfrm rot="16200000">
            <a:off x="2839162" y="2998687"/>
            <a:ext cx="1837683" cy="338554"/>
          </a:xfrm>
          <a:prstGeom prst="rect">
            <a:avLst/>
          </a:prstGeom>
          <a:noFill/>
        </p:spPr>
        <p:txBody>
          <a:bodyPr wrap="none" rtlCol="0" anchor="ctr">
            <a:spAutoFit/>
          </a:bodyPr>
          <a:lstStyle/>
          <a:p>
            <a:pPr algn="ctr"/>
            <a:r>
              <a:rPr lang="en-GB" sz="1600" b="1">
                <a:solidFill>
                  <a:schemeClr val="tx2"/>
                </a:solidFill>
                <a:latin typeface="+mj-lt"/>
                <a:cs typeface="Poppins" pitchFamily="2" charset="77"/>
              </a:rPr>
              <a:t>HAUPTAKTIVITÄTEN</a:t>
            </a:r>
            <a:endParaRPr lang="en-GB" sz="1600" b="1" dirty="0">
              <a:solidFill>
                <a:schemeClr val="tx2"/>
              </a:solidFill>
              <a:latin typeface="+mj-lt"/>
              <a:cs typeface="Poppins" pitchFamily="2" charset="77"/>
            </a:endParaRPr>
          </a:p>
        </p:txBody>
      </p:sp>
      <p:sp>
        <p:nvSpPr>
          <p:cNvPr id="59" name="TextBox 18">
            <a:extLst>
              <a:ext uri="{FF2B5EF4-FFF2-40B4-BE49-F238E27FC236}">
                <a16:creationId xmlns:a16="http://schemas.microsoft.com/office/drawing/2014/main" xmlns="" id="{0482A1AE-4A44-4379-8A75-A32EF6697430}"/>
              </a:ext>
            </a:extLst>
          </p:cNvPr>
          <p:cNvSpPr txBox="1"/>
          <p:nvPr/>
        </p:nvSpPr>
        <p:spPr>
          <a:xfrm>
            <a:off x="3877839" y="3377575"/>
            <a:ext cx="1284501" cy="584775"/>
          </a:xfrm>
          <a:prstGeom prst="rect">
            <a:avLst/>
          </a:prstGeom>
          <a:noFill/>
        </p:spPr>
        <p:txBody>
          <a:bodyPr wrap="square" rtlCol="0" anchor="t">
            <a:spAutoFit/>
          </a:bodyPr>
          <a:lstStyle/>
          <a:p>
            <a:pPr algn="ctr"/>
            <a:r>
              <a:rPr lang="en-GB" sz="1600" b="1" dirty="0">
                <a:solidFill>
                  <a:schemeClr val="bg1"/>
                </a:solidFill>
                <a:latin typeface="+mj-lt"/>
                <a:cs typeface="Poppins" pitchFamily="2" charset="77"/>
              </a:rPr>
              <a:t>INTERNE</a:t>
            </a:r>
          </a:p>
          <a:p>
            <a:pPr algn="ctr"/>
            <a:r>
              <a:rPr lang="en-GB" sz="1600" b="1" dirty="0">
                <a:solidFill>
                  <a:schemeClr val="bg1"/>
                </a:solidFill>
                <a:latin typeface="+mj-lt"/>
                <a:cs typeface="Poppins" pitchFamily="2" charset="77"/>
              </a:rPr>
              <a:t>LOGISTIK</a:t>
            </a:r>
          </a:p>
        </p:txBody>
      </p:sp>
      <p:sp>
        <p:nvSpPr>
          <p:cNvPr id="60" name="TextBox 19">
            <a:extLst>
              <a:ext uri="{FF2B5EF4-FFF2-40B4-BE49-F238E27FC236}">
                <a16:creationId xmlns:a16="http://schemas.microsoft.com/office/drawing/2014/main" xmlns="" id="{0B2B1D00-322C-4A2A-9BB5-F7102CB793EC}"/>
              </a:ext>
            </a:extLst>
          </p:cNvPr>
          <p:cNvSpPr txBox="1"/>
          <p:nvPr/>
        </p:nvSpPr>
        <p:spPr>
          <a:xfrm>
            <a:off x="4960675" y="3395338"/>
            <a:ext cx="1282339" cy="338554"/>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PRODUKTION</a:t>
            </a:r>
          </a:p>
        </p:txBody>
      </p:sp>
      <p:sp>
        <p:nvSpPr>
          <p:cNvPr id="61" name="TextBox 20">
            <a:extLst>
              <a:ext uri="{FF2B5EF4-FFF2-40B4-BE49-F238E27FC236}">
                <a16:creationId xmlns:a16="http://schemas.microsoft.com/office/drawing/2014/main" xmlns="" id="{224C32E0-F119-4A8E-B1DF-9FAE34F34BEA}"/>
              </a:ext>
            </a:extLst>
          </p:cNvPr>
          <p:cNvSpPr txBox="1"/>
          <p:nvPr/>
        </p:nvSpPr>
        <p:spPr>
          <a:xfrm>
            <a:off x="6243085" y="3333588"/>
            <a:ext cx="911211" cy="584775"/>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EXTERNE</a:t>
            </a:r>
          </a:p>
          <a:p>
            <a:pPr algn="ctr"/>
            <a:r>
              <a:rPr lang="en-GB" sz="1600" b="1" dirty="0">
                <a:solidFill>
                  <a:schemeClr val="bg1"/>
                </a:solidFill>
                <a:latin typeface="+mj-lt"/>
                <a:cs typeface="Poppins" pitchFamily="2" charset="77"/>
              </a:rPr>
              <a:t>LOGISTIK</a:t>
            </a:r>
          </a:p>
        </p:txBody>
      </p:sp>
      <p:sp>
        <p:nvSpPr>
          <p:cNvPr id="62" name="TextBox 21">
            <a:extLst>
              <a:ext uri="{FF2B5EF4-FFF2-40B4-BE49-F238E27FC236}">
                <a16:creationId xmlns:a16="http://schemas.microsoft.com/office/drawing/2014/main" xmlns="" id="{14E08276-DA83-4B01-8785-1EEB7B7A119E}"/>
              </a:ext>
            </a:extLst>
          </p:cNvPr>
          <p:cNvSpPr txBox="1"/>
          <p:nvPr/>
        </p:nvSpPr>
        <p:spPr>
          <a:xfrm>
            <a:off x="7155248" y="3310548"/>
            <a:ext cx="1285846" cy="584775"/>
          </a:xfrm>
          <a:prstGeom prst="rect">
            <a:avLst/>
          </a:prstGeom>
          <a:noFill/>
        </p:spPr>
        <p:txBody>
          <a:bodyPr wrap="square" rtlCol="0" anchor="t">
            <a:spAutoFit/>
          </a:bodyPr>
          <a:lstStyle/>
          <a:p>
            <a:pPr algn="ctr"/>
            <a:r>
              <a:rPr lang="en-GB" sz="1600" b="1" dirty="0">
                <a:solidFill>
                  <a:schemeClr val="bg1"/>
                </a:solidFill>
                <a:latin typeface="+mj-lt"/>
                <a:cs typeface="Poppins" pitchFamily="2" charset="77"/>
              </a:rPr>
              <a:t>MARKETING &amp; VERTRIEB</a:t>
            </a:r>
          </a:p>
        </p:txBody>
      </p:sp>
      <p:sp>
        <p:nvSpPr>
          <p:cNvPr id="63" name="TextBox 22">
            <a:extLst>
              <a:ext uri="{FF2B5EF4-FFF2-40B4-BE49-F238E27FC236}">
                <a16:creationId xmlns:a16="http://schemas.microsoft.com/office/drawing/2014/main" xmlns="" id="{5CA3366C-4790-4630-9AD3-89202D826674}"/>
              </a:ext>
            </a:extLst>
          </p:cNvPr>
          <p:cNvSpPr txBox="1"/>
          <p:nvPr/>
        </p:nvSpPr>
        <p:spPr>
          <a:xfrm>
            <a:off x="8508035" y="3439822"/>
            <a:ext cx="845296" cy="338554"/>
          </a:xfrm>
          <a:prstGeom prst="rect">
            <a:avLst/>
          </a:prstGeom>
          <a:noFill/>
        </p:spPr>
        <p:txBody>
          <a:bodyPr wrap="none" rtlCol="0" anchor="t">
            <a:spAutoFit/>
          </a:bodyPr>
          <a:lstStyle/>
          <a:p>
            <a:pPr algn="ctr"/>
            <a:r>
              <a:rPr lang="en-GB" sz="1600" b="1" dirty="0">
                <a:solidFill>
                  <a:schemeClr val="bg1"/>
                </a:solidFill>
                <a:latin typeface="+mj-lt"/>
                <a:cs typeface="Poppins" pitchFamily="2" charset="77"/>
              </a:rPr>
              <a:t>SERVICE</a:t>
            </a:r>
          </a:p>
        </p:txBody>
      </p:sp>
      <p:sp>
        <p:nvSpPr>
          <p:cNvPr id="64" name="Freeform 223">
            <a:extLst>
              <a:ext uri="{FF2B5EF4-FFF2-40B4-BE49-F238E27FC236}">
                <a16:creationId xmlns:a16="http://schemas.microsoft.com/office/drawing/2014/main" xmlns="" id="{4D77EC7A-C407-492C-A833-50CF4301C950}"/>
              </a:ext>
            </a:extLst>
          </p:cNvPr>
          <p:cNvSpPr>
            <a:spLocks noChangeArrowheads="1"/>
          </p:cNvSpPr>
          <p:nvPr/>
        </p:nvSpPr>
        <p:spPr bwMode="auto">
          <a:xfrm>
            <a:off x="5374188" y="2860806"/>
            <a:ext cx="473281" cy="307157"/>
          </a:xfrm>
          <a:custGeom>
            <a:avLst/>
            <a:gdLst/>
            <a:ahLst/>
            <a:cxnLst/>
            <a:rect l="0" t="0" r="r" b="b"/>
            <a:pathLst>
              <a:path w="868002" h="563205">
                <a:moveTo>
                  <a:pt x="750374" y="332304"/>
                </a:moveTo>
                <a:cubicBezTo>
                  <a:pt x="757928" y="332304"/>
                  <a:pt x="764763" y="335554"/>
                  <a:pt x="769799" y="340249"/>
                </a:cubicBezTo>
                <a:cubicBezTo>
                  <a:pt x="774476" y="345305"/>
                  <a:pt x="777713" y="351805"/>
                  <a:pt x="777713" y="359750"/>
                </a:cubicBezTo>
                <a:cubicBezTo>
                  <a:pt x="777713" y="366972"/>
                  <a:pt x="774476" y="373834"/>
                  <a:pt x="769799" y="378889"/>
                </a:cubicBezTo>
                <a:cubicBezTo>
                  <a:pt x="764763" y="383584"/>
                  <a:pt x="757928" y="386834"/>
                  <a:pt x="750374" y="386834"/>
                </a:cubicBezTo>
                <a:cubicBezTo>
                  <a:pt x="743180" y="386834"/>
                  <a:pt x="736345" y="383584"/>
                  <a:pt x="731309" y="378889"/>
                </a:cubicBezTo>
                <a:cubicBezTo>
                  <a:pt x="726273" y="373834"/>
                  <a:pt x="723395" y="366972"/>
                  <a:pt x="723395" y="359750"/>
                </a:cubicBezTo>
                <a:cubicBezTo>
                  <a:pt x="723395" y="351805"/>
                  <a:pt x="726273" y="345305"/>
                  <a:pt x="731309" y="340249"/>
                </a:cubicBezTo>
                <a:cubicBezTo>
                  <a:pt x="736345" y="335554"/>
                  <a:pt x="743180" y="332304"/>
                  <a:pt x="750374" y="332304"/>
                </a:cubicBezTo>
                <a:close/>
                <a:moveTo>
                  <a:pt x="592098" y="332304"/>
                </a:moveTo>
                <a:cubicBezTo>
                  <a:pt x="600012" y="332304"/>
                  <a:pt x="606487" y="335554"/>
                  <a:pt x="611523" y="340249"/>
                </a:cubicBezTo>
                <a:cubicBezTo>
                  <a:pt x="616199" y="345305"/>
                  <a:pt x="619437" y="351805"/>
                  <a:pt x="619437" y="359750"/>
                </a:cubicBezTo>
                <a:cubicBezTo>
                  <a:pt x="619437" y="366972"/>
                  <a:pt x="616199" y="373834"/>
                  <a:pt x="611523" y="378889"/>
                </a:cubicBezTo>
                <a:cubicBezTo>
                  <a:pt x="606487" y="383584"/>
                  <a:pt x="600012" y="386834"/>
                  <a:pt x="592098" y="386834"/>
                </a:cubicBezTo>
                <a:cubicBezTo>
                  <a:pt x="584904" y="386834"/>
                  <a:pt x="577709" y="383584"/>
                  <a:pt x="573033" y="378889"/>
                </a:cubicBezTo>
                <a:cubicBezTo>
                  <a:pt x="567997" y="373834"/>
                  <a:pt x="565119" y="366972"/>
                  <a:pt x="565119" y="359750"/>
                </a:cubicBezTo>
                <a:cubicBezTo>
                  <a:pt x="565119" y="351805"/>
                  <a:pt x="567997" y="345305"/>
                  <a:pt x="573033" y="340249"/>
                </a:cubicBezTo>
                <a:cubicBezTo>
                  <a:pt x="577709" y="335554"/>
                  <a:pt x="584904" y="332304"/>
                  <a:pt x="592098" y="332304"/>
                </a:cubicBezTo>
                <a:close/>
                <a:moveTo>
                  <a:pt x="434181" y="332304"/>
                </a:moveTo>
                <a:cubicBezTo>
                  <a:pt x="441375" y="332304"/>
                  <a:pt x="448210" y="335554"/>
                  <a:pt x="453246" y="340249"/>
                </a:cubicBezTo>
                <a:cubicBezTo>
                  <a:pt x="457922" y="345305"/>
                  <a:pt x="461160" y="351805"/>
                  <a:pt x="461160" y="359750"/>
                </a:cubicBezTo>
                <a:cubicBezTo>
                  <a:pt x="461160" y="366972"/>
                  <a:pt x="457922" y="373834"/>
                  <a:pt x="453246" y="378889"/>
                </a:cubicBezTo>
                <a:cubicBezTo>
                  <a:pt x="448210" y="383584"/>
                  <a:pt x="441375" y="386834"/>
                  <a:pt x="434181" y="386834"/>
                </a:cubicBezTo>
                <a:cubicBezTo>
                  <a:pt x="426627" y="386834"/>
                  <a:pt x="419792" y="383584"/>
                  <a:pt x="415116" y="378889"/>
                </a:cubicBezTo>
                <a:cubicBezTo>
                  <a:pt x="410439" y="373834"/>
                  <a:pt x="407202" y="366972"/>
                  <a:pt x="407202" y="359750"/>
                </a:cubicBezTo>
                <a:cubicBezTo>
                  <a:pt x="407202" y="351805"/>
                  <a:pt x="410439" y="345305"/>
                  <a:pt x="415116" y="340249"/>
                </a:cubicBezTo>
                <a:cubicBezTo>
                  <a:pt x="419792" y="335554"/>
                  <a:pt x="426627" y="332304"/>
                  <a:pt x="434181" y="332304"/>
                </a:cubicBezTo>
                <a:close/>
                <a:moveTo>
                  <a:pt x="276264" y="332304"/>
                </a:moveTo>
                <a:cubicBezTo>
                  <a:pt x="283458" y="332304"/>
                  <a:pt x="290293" y="335554"/>
                  <a:pt x="295329" y="340249"/>
                </a:cubicBezTo>
                <a:cubicBezTo>
                  <a:pt x="300006" y="345305"/>
                  <a:pt x="303243" y="351805"/>
                  <a:pt x="303243" y="359750"/>
                </a:cubicBezTo>
                <a:cubicBezTo>
                  <a:pt x="303243" y="366972"/>
                  <a:pt x="300006" y="373834"/>
                  <a:pt x="295329" y="378889"/>
                </a:cubicBezTo>
                <a:cubicBezTo>
                  <a:pt x="290293" y="383584"/>
                  <a:pt x="283458" y="386834"/>
                  <a:pt x="276264" y="386834"/>
                </a:cubicBezTo>
                <a:cubicBezTo>
                  <a:pt x="268710" y="386834"/>
                  <a:pt x="261875" y="383584"/>
                  <a:pt x="256839" y="378889"/>
                </a:cubicBezTo>
                <a:cubicBezTo>
                  <a:pt x="251803" y="373834"/>
                  <a:pt x="248925" y="366972"/>
                  <a:pt x="248925" y="359750"/>
                </a:cubicBezTo>
                <a:cubicBezTo>
                  <a:pt x="248925" y="351805"/>
                  <a:pt x="251803" y="345305"/>
                  <a:pt x="256839" y="340249"/>
                </a:cubicBezTo>
                <a:cubicBezTo>
                  <a:pt x="261875" y="335554"/>
                  <a:pt x="268710" y="332304"/>
                  <a:pt x="276264" y="332304"/>
                </a:cubicBezTo>
                <a:close/>
                <a:moveTo>
                  <a:pt x="117988" y="332304"/>
                </a:moveTo>
                <a:cubicBezTo>
                  <a:pt x="125182" y="332304"/>
                  <a:pt x="132017" y="335554"/>
                  <a:pt x="137053" y="340249"/>
                </a:cubicBezTo>
                <a:cubicBezTo>
                  <a:pt x="142089" y="345305"/>
                  <a:pt x="144967" y="351805"/>
                  <a:pt x="144967" y="359750"/>
                </a:cubicBezTo>
                <a:cubicBezTo>
                  <a:pt x="144967" y="366972"/>
                  <a:pt x="142089" y="373834"/>
                  <a:pt x="137053" y="378889"/>
                </a:cubicBezTo>
                <a:cubicBezTo>
                  <a:pt x="132017" y="383584"/>
                  <a:pt x="125182" y="386834"/>
                  <a:pt x="117988" y="386834"/>
                </a:cubicBezTo>
                <a:cubicBezTo>
                  <a:pt x="110074" y="386834"/>
                  <a:pt x="103599" y="383584"/>
                  <a:pt x="98563" y="378889"/>
                </a:cubicBezTo>
                <a:cubicBezTo>
                  <a:pt x="93527" y="373834"/>
                  <a:pt x="90649" y="366972"/>
                  <a:pt x="90649" y="359750"/>
                </a:cubicBezTo>
                <a:cubicBezTo>
                  <a:pt x="90649" y="351805"/>
                  <a:pt x="93527" y="345305"/>
                  <a:pt x="98563" y="340249"/>
                </a:cubicBezTo>
                <a:cubicBezTo>
                  <a:pt x="103599" y="335554"/>
                  <a:pt x="110074" y="332304"/>
                  <a:pt x="117988" y="332304"/>
                </a:cubicBezTo>
                <a:close/>
                <a:moveTo>
                  <a:pt x="750374" y="295830"/>
                </a:moveTo>
                <a:cubicBezTo>
                  <a:pt x="733108" y="295830"/>
                  <a:pt x="717280" y="303053"/>
                  <a:pt x="705769" y="314609"/>
                </a:cubicBezTo>
                <a:cubicBezTo>
                  <a:pt x="694258" y="326165"/>
                  <a:pt x="687423" y="342054"/>
                  <a:pt x="687423" y="359750"/>
                </a:cubicBezTo>
                <a:cubicBezTo>
                  <a:pt x="687423" y="377084"/>
                  <a:pt x="694258" y="392973"/>
                  <a:pt x="705769" y="404529"/>
                </a:cubicBezTo>
                <a:cubicBezTo>
                  <a:pt x="717280" y="416085"/>
                  <a:pt x="733108" y="422947"/>
                  <a:pt x="750374" y="422947"/>
                </a:cubicBezTo>
                <a:cubicBezTo>
                  <a:pt x="768001" y="422947"/>
                  <a:pt x="783828" y="416085"/>
                  <a:pt x="795339" y="404529"/>
                </a:cubicBezTo>
                <a:cubicBezTo>
                  <a:pt x="806850" y="392973"/>
                  <a:pt x="813685" y="377084"/>
                  <a:pt x="813685" y="359750"/>
                </a:cubicBezTo>
                <a:cubicBezTo>
                  <a:pt x="813685" y="342054"/>
                  <a:pt x="806850" y="326165"/>
                  <a:pt x="795339" y="314609"/>
                </a:cubicBezTo>
                <a:cubicBezTo>
                  <a:pt x="783828" y="303053"/>
                  <a:pt x="768001" y="295830"/>
                  <a:pt x="750374" y="295830"/>
                </a:cubicBezTo>
                <a:close/>
                <a:moveTo>
                  <a:pt x="592098" y="295830"/>
                </a:moveTo>
                <a:cubicBezTo>
                  <a:pt x="574831" y="295830"/>
                  <a:pt x="559004" y="303053"/>
                  <a:pt x="547493" y="314609"/>
                </a:cubicBezTo>
                <a:cubicBezTo>
                  <a:pt x="535981" y="326165"/>
                  <a:pt x="528787" y="342054"/>
                  <a:pt x="528787" y="359750"/>
                </a:cubicBezTo>
                <a:cubicBezTo>
                  <a:pt x="528787" y="377084"/>
                  <a:pt x="535981" y="392973"/>
                  <a:pt x="547493" y="404529"/>
                </a:cubicBezTo>
                <a:cubicBezTo>
                  <a:pt x="559004" y="416085"/>
                  <a:pt x="574831" y="422947"/>
                  <a:pt x="592098" y="422947"/>
                </a:cubicBezTo>
                <a:cubicBezTo>
                  <a:pt x="609724" y="422947"/>
                  <a:pt x="625552" y="416085"/>
                  <a:pt x="637063" y="404529"/>
                </a:cubicBezTo>
                <a:cubicBezTo>
                  <a:pt x="648214" y="392973"/>
                  <a:pt x="655408" y="377084"/>
                  <a:pt x="655408" y="359750"/>
                </a:cubicBezTo>
                <a:cubicBezTo>
                  <a:pt x="655408" y="342054"/>
                  <a:pt x="648214" y="326165"/>
                  <a:pt x="637063" y="314609"/>
                </a:cubicBezTo>
                <a:cubicBezTo>
                  <a:pt x="625552" y="303053"/>
                  <a:pt x="609724" y="295830"/>
                  <a:pt x="592098" y="295830"/>
                </a:cubicBezTo>
                <a:close/>
                <a:moveTo>
                  <a:pt x="434181" y="295830"/>
                </a:moveTo>
                <a:cubicBezTo>
                  <a:pt x="416914" y="295830"/>
                  <a:pt x="401087" y="303053"/>
                  <a:pt x="389576" y="314609"/>
                </a:cubicBezTo>
                <a:cubicBezTo>
                  <a:pt x="378065" y="326165"/>
                  <a:pt x="370870" y="342054"/>
                  <a:pt x="370870" y="359750"/>
                </a:cubicBezTo>
                <a:cubicBezTo>
                  <a:pt x="370870" y="377084"/>
                  <a:pt x="378065" y="392973"/>
                  <a:pt x="389576" y="404529"/>
                </a:cubicBezTo>
                <a:cubicBezTo>
                  <a:pt x="401087" y="416085"/>
                  <a:pt x="416914" y="422947"/>
                  <a:pt x="434181" y="422947"/>
                </a:cubicBezTo>
                <a:cubicBezTo>
                  <a:pt x="451447" y="422947"/>
                  <a:pt x="467275" y="416085"/>
                  <a:pt x="478786" y="404529"/>
                </a:cubicBezTo>
                <a:cubicBezTo>
                  <a:pt x="490297" y="392973"/>
                  <a:pt x="497491" y="377084"/>
                  <a:pt x="497491" y="359750"/>
                </a:cubicBezTo>
                <a:cubicBezTo>
                  <a:pt x="497491" y="342054"/>
                  <a:pt x="490297" y="326165"/>
                  <a:pt x="478786" y="314609"/>
                </a:cubicBezTo>
                <a:cubicBezTo>
                  <a:pt x="467275" y="303053"/>
                  <a:pt x="451447" y="295830"/>
                  <a:pt x="434181" y="295830"/>
                </a:cubicBezTo>
                <a:close/>
                <a:moveTo>
                  <a:pt x="276264" y="295830"/>
                </a:moveTo>
                <a:cubicBezTo>
                  <a:pt x="258638" y="295830"/>
                  <a:pt x="242810" y="303053"/>
                  <a:pt x="231299" y="314609"/>
                </a:cubicBezTo>
                <a:cubicBezTo>
                  <a:pt x="219788" y="326165"/>
                  <a:pt x="212594" y="342054"/>
                  <a:pt x="212594" y="359750"/>
                </a:cubicBezTo>
                <a:cubicBezTo>
                  <a:pt x="212594" y="377084"/>
                  <a:pt x="219788" y="392973"/>
                  <a:pt x="231299" y="404529"/>
                </a:cubicBezTo>
                <a:cubicBezTo>
                  <a:pt x="242810" y="416085"/>
                  <a:pt x="258638" y="422947"/>
                  <a:pt x="276264" y="422947"/>
                </a:cubicBezTo>
                <a:cubicBezTo>
                  <a:pt x="293531" y="422947"/>
                  <a:pt x="309358" y="416085"/>
                  <a:pt x="320869" y="404529"/>
                </a:cubicBezTo>
                <a:cubicBezTo>
                  <a:pt x="332380" y="392973"/>
                  <a:pt x="339215" y="377084"/>
                  <a:pt x="339215" y="359750"/>
                </a:cubicBezTo>
                <a:cubicBezTo>
                  <a:pt x="339215" y="342054"/>
                  <a:pt x="332380" y="326165"/>
                  <a:pt x="320869" y="314609"/>
                </a:cubicBezTo>
                <a:cubicBezTo>
                  <a:pt x="309358" y="303053"/>
                  <a:pt x="293531" y="295830"/>
                  <a:pt x="276264" y="295830"/>
                </a:cubicBezTo>
                <a:close/>
                <a:moveTo>
                  <a:pt x="117988" y="295830"/>
                </a:moveTo>
                <a:cubicBezTo>
                  <a:pt x="100361" y="295830"/>
                  <a:pt x="84534" y="303053"/>
                  <a:pt x="73023" y="314609"/>
                </a:cubicBezTo>
                <a:cubicBezTo>
                  <a:pt x="61512" y="326165"/>
                  <a:pt x="54317" y="342054"/>
                  <a:pt x="54317" y="359750"/>
                </a:cubicBezTo>
                <a:cubicBezTo>
                  <a:pt x="54317" y="377084"/>
                  <a:pt x="61512" y="392973"/>
                  <a:pt x="73023" y="404529"/>
                </a:cubicBezTo>
                <a:cubicBezTo>
                  <a:pt x="84534" y="416085"/>
                  <a:pt x="100361" y="422947"/>
                  <a:pt x="117988" y="422947"/>
                </a:cubicBezTo>
                <a:cubicBezTo>
                  <a:pt x="135254" y="422947"/>
                  <a:pt x="151082" y="416085"/>
                  <a:pt x="162593" y="404529"/>
                </a:cubicBezTo>
                <a:cubicBezTo>
                  <a:pt x="174104" y="392973"/>
                  <a:pt x="180938" y="377084"/>
                  <a:pt x="180938" y="359750"/>
                </a:cubicBezTo>
                <a:cubicBezTo>
                  <a:pt x="180938" y="342054"/>
                  <a:pt x="174104" y="326165"/>
                  <a:pt x="162593" y="314609"/>
                </a:cubicBezTo>
                <a:cubicBezTo>
                  <a:pt x="151082" y="303053"/>
                  <a:pt x="135254" y="295830"/>
                  <a:pt x="117988" y="295830"/>
                </a:cubicBezTo>
                <a:close/>
                <a:moveTo>
                  <a:pt x="117988" y="241300"/>
                </a:moveTo>
                <a:lnTo>
                  <a:pt x="276264" y="241300"/>
                </a:lnTo>
                <a:lnTo>
                  <a:pt x="434181" y="241300"/>
                </a:lnTo>
                <a:lnTo>
                  <a:pt x="592098" y="241300"/>
                </a:lnTo>
                <a:lnTo>
                  <a:pt x="750374" y="241300"/>
                </a:lnTo>
                <a:cubicBezTo>
                  <a:pt x="782749" y="241300"/>
                  <a:pt x="812246" y="254662"/>
                  <a:pt x="833469" y="276329"/>
                </a:cubicBezTo>
                <a:cubicBezTo>
                  <a:pt x="854693" y="297636"/>
                  <a:pt x="868002" y="327248"/>
                  <a:pt x="868002" y="359750"/>
                </a:cubicBezTo>
                <a:cubicBezTo>
                  <a:pt x="868002" y="391890"/>
                  <a:pt x="854693" y="421502"/>
                  <a:pt x="833469" y="442809"/>
                </a:cubicBezTo>
                <a:cubicBezTo>
                  <a:pt x="812246" y="464476"/>
                  <a:pt x="782749" y="477477"/>
                  <a:pt x="750374" y="477477"/>
                </a:cubicBezTo>
                <a:lnTo>
                  <a:pt x="687029" y="477477"/>
                </a:lnTo>
                <a:lnTo>
                  <a:pt x="687029" y="527050"/>
                </a:lnTo>
                <a:lnTo>
                  <a:pt x="723080" y="527050"/>
                </a:lnTo>
                <a:cubicBezTo>
                  <a:pt x="733118" y="527050"/>
                  <a:pt x="741004" y="535283"/>
                  <a:pt x="741004" y="545307"/>
                </a:cubicBezTo>
                <a:cubicBezTo>
                  <a:pt x="741004" y="554972"/>
                  <a:pt x="733118" y="563205"/>
                  <a:pt x="723080" y="563205"/>
                </a:cubicBezTo>
                <a:lnTo>
                  <a:pt x="614824" y="563205"/>
                </a:lnTo>
                <a:cubicBezTo>
                  <a:pt x="604787" y="563205"/>
                  <a:pt x="596900" y="554972"/>
                  <a:pt x="596900" y="545307"/>
                </a:cubicBezTo>
                <a:cubicBezTo>
                  <a:pt x="596900" y="535283"/>
                  <a:pt x="604787" y="527050"/>
                  <a:pt x="614824" y="527050"/>
                </a:cubicBezTo>
                <a:lnTo>
                  <a:pt x="650875" y="527050"/>
                </a:lnTo>
                <a:lnTo>
                  <a:pt x="650875" y="477477"/>
                </a:lnTo>
                <a:lnTo>
                  <a:pt x="592098" y="477477"/>
                </a:lnTo>
                <a:lnTo>
                  <a:pt x="434181" y="477477"/>
                </a:lnTo>
                <a:lnTo>
                  <a:pt x="276264" y="477477"/>
                </a:lnTo>
                <a:lnTo>
                  <a:pt x="234588" y="477477"/>
                </a:lnTo>
                <a:lnTo>
                  <a:pt x="234588" y="527050"/>
                </a:lnTo>
                <a:lnTo>
                  <a:pt x="270643" y="527050"/>
                </a:lnTo>
                <a:cubicBezTo>
                  <a:pt x="280680" y="527050"/>
                  <a:pt x="288566" y="535283"/>
                  <a:pt x="288566" y="545307"/>
                </a:cubicBezTo>
                <a:cubicBezTo>
                  <a:pt x="288566" y="554972"/>
                  <a:pt x="280680" y="563205"/>
                  <a:pt x="270643" y="563205"/>
                </a:cubicBezTo>
                <a:lnTo>
                  <a:pt x="162385" y="563205"/>
                </a:lnTo>
                <a:cubicBezTo>
                  <a:pt x="152348" y="563205"/>
                  <a:pt x="144462" y="554972"/>
                  <a:pt x="144462" y="545307"/>
                </a:cubicBezTo>
                <a:cubicBezTo>
                  <a:pt x="144462" y="535283"/>
                  <a:pt x="152348" y="527050"/>
                  <a:pt x="162385" y="527050"/>
                </a:cubicBezTo>
                <a:lnTo>
                  <a:pt x="198437" y="527050"/>
                </a:lnTo>
                <a:lnTo>
                  <a:pt x="198437" y="477477"/>
                </a:lnTo>
                <a:lnTo>
                  <a:pt x="117988" y="477477"/>
                </a:lnTo>
                <a:cubicBezTo>
                  <a:pt x="85253" y="477477"/>
                  <a:pt x="55756" y="464476"/>
                  <a:pt x="34533" y="442809"/>
                </a:cubicBezTo>
                <a:cubicBezTo>
                  <a:pt x="13669" y="421502"/>
                  <a:pt x="0" y="391890"/>
                  <a:pt x="0" y="359750"/>
                </a:cubicBezTo>
                <a:cubicBezTo>
                  <a:pt x="0" y="327248"/>
                  <a:pt x="13669" y="297636"/>
                  <a:pt x="34533" y="276329"/>
                </a:cubicBezTo>
                <a:cubicBezTo>
                  <a:pt x="55756" y="254662"/>
                  <a:pt x="85253" y="241300"/>
                  <a:pt x="117988" y="241300"/>
                </a:cubicBezTo>
                <a:close/>
                <a:moveTo>
                  <a:pt x="666620" y="193560"/>
                </a:moveTo>
                <a:lnTo>
                  <a:pt x="666620" y="197525"/>
                </a:lnTo>
                <a:lnTo>
                  <a:pt x="675989" y="197525"/>
                </a:lnTo>
                <a:lnTo>
                  <a:pt x="686798" y="197525"/>
                </a:lnTo>
                <a:lnTo>
                  <a:pt x="697607" y="197525"/>
                </a:lnTo>
                <a:lnTo>
                  <a:pt x="706976" y="197525"/>
                </a:lnTo>
                <a:lnTo>
                  <a:pt x="706976" y="193560"/>
                </a:lnTo>
                <a:lnTo>
                  <a:pt x="697607" y="193560"/>
                </a:lnTo>
                <a:lnTo>
                  <a:pt x="686798" y="193560"/>
                </a:lnTo>
                <a:lnTo>
                  <a:pt x="675989" y="193560"/>
                </a:lnTo>
                <a:lnTo>
                  <a:pt x="666620" y="193560"/>
                </a:lnTo>
                <a:close/>
                <a:moveTo>
                  <a:pt x="339235" y="193560"/>
                </a:moveTo>
                <a:lnTo>
                  <a:pt x="339235" y="197525"/>
                </a:lnTo>
                <a:lnTo>
                  <a:pt x="348603" y="197525"/>
                </a:lnTo>
                <a:lnTo>
                  <a:pt x="359773" y="197525"/>
                </a:lnTo>
                <a:lnTo>
                  <a:pt x="370582" y="197525"/>
                </a:lnTo>
                <a:lnTo>
                  <a:pt x="379950" y="197525"/>
                </a:lnTo>
                <a:lnTo>
                  <a:pt x="379950" y="193560"/>
                </a:lnTo>
                <a:lnTo>
                  <a:pt x="370582" y="193560"/>
                </a:lnTo>
                <a:lnTo>
                  <a:pt x="359773" y="193560"/>
                </a:lnTo>
                <a:lnTo>
                  <a:pt x="348603" y="193560"/>
                </a:lnTo>
                <a:lnTo>
                  <a:pt x="339235" y="193560"/>
                </a:lnTo>
                <a:close/>
                <a:moveTo>
                  <a:pt x="486463" y="188514"/>
                </a:moveTo>
                <a:lnTo>
                  <a:pt x="486463" y="197525"/>
                </a:lnTo>
                <a:lnTo>
                  <a:pt x="540150" y="197525"/>
                </a:lnTo>
                <a:lnTo>
                  <a:pt x="593477" y="197525"/>
                </a:lnTo>
                <a:lnTo>
                  <a:pt x="593477" y="188514"/>
                </a:lnTo>
                <a:lnTo>
                  <a:pt x="540150" y="188514"/>
                </a:lnTo>
                <a:lnTo>
                  <a:pt x="486463" y="188514"/>
                </a:lnTo>
                <a:close/>
                <a:moveTo>
                  <a:pt x="159438" y="188514"/>
                </a:moveTo>
                <a:lnTo>
                  <a:pt x="159438" y="197525"/>
                </a:lnTo>
                <a:lnTo>
                  <a:pt x="213125" y="197525"/>
                </a:lnTo>
                <a:lnTo>
                  <a:pt x="266812" y="197525"/>
                </a:lnTo>
                <a:lnTo>
                  <a:pt x="266812" y="188514"/>
                </a:lnTo>
                <a:lnTo>
                  <a:pt x="213125" y="188514"/>
                </a:lnTo>
                <a:lnTo>
                  <a:pt x="159438" y="188514"/>
                </a:lnTo>
                <a:close/>
                <a:moveTo>
                  <a:pt x="697607" y="163283"/>
                </a:moveTo>
                <a:lnTo>
                  <a:pt x="688600" y="176259"/>
                </a:lnTo>
                <a:lnTo>
                  <a:pt x="693284" y="176259"/>
                </a:lnTo>
                <a:lnTo>
                  <a:pt x="693284" y="189235"/>
                </a:lnTo>
                <a:lnTo>
                  <a:pt x="697607" y="189235"/>
                </a:lnTo>
                <a:lnTo>
                  <a:pt x="702292" y="189235"/>
                </a:lnTo>
                <a:lnTo>
                  <a:pt x="702292" y="176259"/>
                </a:lnTo>
                <a:lnTo>
                  <a:pt x="706976" y="176259"/>
                </a:lnTo>
                <a:lnTo>
                  <a:pt x="697607" y="163283"/>
                </a:lnTo>
                <a:close/>
                <a:moveTo>
                  <a:pt x="675989" y="163283"/>
                </a:moveTo>
                <a:lnTo>
                  <a:pt x="666620" y="176259"/>
                </a:lnTo>
                <a:lnTo>
                  <a:pt x="671305" y="176259"/>
                </a:lnTo>
                <a:lnTo>
                  <a:pt x="671305" y="189235"/>
                </a:lnTo>
                <a:lnTo>
                  <a:pt x="675989" y="189235"/>
                </a:lnTo>
                <a:lnTo>
                  <a:pt x="680312" y="189235"/>
                </a:lnTo>
                <a:lnTo>
                  <a:pt x="680312" y="176259"/>
                </a:lnTo>
                <a:lnTo>
                  <a:pt x="684996" y="176259"/>
                </a:lnTo>
                <a:lnTo>
                  <a:pt x="675989" y="163283"/>
                </a:lnTo>
                <a:close/>
                <a:moveTo>
                  <a:pt x="486463" y="163283"/>
                </a:moveTo>
                <a:lnTo>
                  <a:pt x="486463" y="173015"/>
                </a:lnTo>
                <a:lnTo>
                  <a:pt x="540150" y="173015"/>
                </a:lnTo>
                <a:lnTo>
                  <a:pt x="593477" y="173015"/>
                </a:lnTo>
                <a:lnTo>
                  <a:pt x="593477" y="163283"/>
                </a:lnTo>
                <a:lnTo>
                  <a:pt x="540150" y="163283"/>
                </a:lnTo>
                <a:lnTo>
                  <a:pt x="486463" y="163283"/>
                </a:lnTo>
                <a:close/>
                <a:moveTo>
                  <a:pt x="370582" y="163283"/>
                </a:moveTo>
                <a:lnTo>
                  <a:pt x="361214" y="176259"/>
                </a:lnTo>
                <a:lnTo>
                  <a:pt x="365898" y="176259"/>
                </a:lnTo>
                <a:lnTo>
                  <a:pt x="365898" y="189235"/>
                </a:lnTo>
                <a:lnTo>
                  <a:pt x="370582" y="189235"/>
                </a:lnTo>
                <a:lnTo>
                  <a:pt x="375266" y="189235"/>
                </a:lnTo>
                <a:lnTo>
                  <a:pt x="375266" y="176259"/>
                </a:lnTo>
                <a:lnTo>
                  <a:pt x="379590" y="176259"/>
                </a:lnTo>
                <a:lnTo>
                  <a:pt x="370582" y="163283"/>
                </a:lnTo>
                <a:close/>
                <a:moveTo>
                  <a:pt x="348603" y="163283"/>
                </a:moveTo>
                <a:lnTo>
                  <a:pt x="339595" y="176259"/>
                </a:lnTo>
                <a:lnTo>
                  <a:pt x="343919" y="176259"/>
                </a:lnTo>
                <a:lnTo>
                  <a:pt x="343919" y="189235"/>
                </a:lnTo>
                <a:lnTo>
                  <a:pt x="348603" y="189235"/>
                </a:lnTo>
                <a:lnTo>
                  <a:pt x="353287" y="189235"/>
                </a:lnTo>
                <a:lnTo>
                  <a:pt x="353287" y="176259"/>
                </a:lnTo>
                <a:lnTo>
                  <a:pt x="357971" y="176259"/>
                </a:lnTo>
                <a:lnTo>
                  <a:pt x="348603" y="163283"/>
                </a:lnTo>
                <a:close/>
                <a:moveTo>
                  <a:pt x="159438" y="163283"/>
                </a:moveTo>
                <a:lnTo>
                  <a:pt x="159438" y="173015"/>
                </a:lnTo>
                <a:lnTo>
                  <a:pt x="213125" y="173015"/>
                </a:lnTo>
                <a:lnTo>
                  <a:pt x="266812" y="173015"/>
                </a:lnTo>
                <a:lnTo>
                  <a:pt x="266812" y="163283"/>
                </a:lnTo>
                <a:lnTo>
                  <a:pt x="213125" y="163283"/>
                </a:lnTo>
                <a:lnTo>
                  <a:pt x="159438" y="163283"/>
                </a:lnTo>
                <a:close/>
                <a:moveTo>
                  <a:pt x="563931" y="12357"/>
                </a:moveTo>
                <a:lnTo>
                  <a:pt x="563931" y="71729"/>
                </a:lnTo>
                <a:lnTo>
                  <a:pt x="563931" y="72090"/>
                </a:lnTo>
                <a:lnTo>
                  <a:pt x="569336" y="80380"/>
                </a:lnTo>
                <a:lnTo>
                  <a:pt x="574740" y="72090"/>
                </a:lnTo>
                <a:lnTo>
                  <a:pt x="580505" y="80380"/>
                </a:lnTo>
                <a:lnTo>
                  <a:pt x="585910" y="72090"/>
                </a:lnTo>
                <a:lnTo>
                  <a:pt x="591315" y="80380"/>
                </a:lnTo>
                <a:lnTo>
                  <a:pt x="596720" y="72090"/>
                </a:lnTo>
                <a:lnTo>
                  <a:pt x="602124" y="80380"/>
                </a:lnTo>
                <a:lnTo>
                  <a:pt x="607529" y="72090"/>
                </a:lnTo>
                <a:lnTo>
                  <a:pt x="613294" y="80380"/>
                </a:lnTo>
                <a:lnTo>
                  <a:pt x="618699" y="72090"/>
                </a:lnTo>
                <a:lnTo>
                  <a:pt x="624103" y="80380"/>
                </a:lnTo>
                <a:lnTo>
                  <a:pt x="629508" y="72090"/>
                </a:lnTo>
                <a:lnTo>
                  <a:pt x="629508" y="12357"/>
                </a:lnTo>
                <a:lnTo>
                  <a:pt x="563931" y="12357"/>
                </a:lnTo>
                <a:close/>
                <a:moveTo>
                  <a:pt x="236906" y="12357"/>
                </a:moveTo>
                <a:lnTo>
                  <a:pt x="236906" y="71729"/>
                </a:lnTo>
                <a:lnTo>
                  <a:pt x="236906" y="72090"/>
                </a:lnTo>
                <a:lnTo>
                  <a:pt x="242310" y="80380"/>
                </a:lnTo>
                <a:lnTo>
                  <a:pt x="247715" y="72090"/>
                </a:lnTo>
                <a:lnTo>
                  <a:pt x="253120" y="80380"/>
                </a:lnTo>
                <a:lnTo>
                  <a:pt x="258524" y="72090"/>
                </a:lnTo>
                <a:lnTo>
                  <a:pt x="264289" y="80380"/>
                </a:lnTo>
                <a:lnTo>
                  <a:pt x="269694" y="72090"/>
                </a:lnTo>
                <a:lnTo>
                  <a:pt x="275099" y="80380"/>
                </a:lnTo>
                <a:lnTo>
                  <a:pt x="280864" y="72090"/>
                </a:lnTo>
                <a:lnTo>
                  <a:pt x="286269" y="80380"/>
                </a:lnTo>
                <a:lnTo>
                  <a:pt x="291673" y="72090"/>
                </a:lnTo>
                <a:lnTo>
                  <a:pt x="297078" y="80380"/>
                </a:lnTo>
                <a:lnTo>
                  <a:pt x="302483" y="72090"/>
                </a:lnTo>
                <a:lnTo>
                  <a:pt x="302483" y="12357"/>
                </a:lnTo>
                <a:lnTo>
                  <a:pt x="236906" y="12357"/>
                </a:lnTo>
                <a:close/>
                <a:moveTo>
                  <a:pt x="474573" y="0"/>
                </a:moveTo>
                <a:lnTo>
                  <a:pt x="536575" y="0"/>
                </a:lnTo>
                <a:lnTo>
                  <a:pt x="540150" y="0"/>
                </a:lnTo>
                <a:lnTo>
                  <a:pt x="563931" y="0"/>
                </a:lnTo>
                <a:lnTo>
                  <a:pt x="629508" y="0"/>
                </a:lnTo>
                <a:lnTo>
                  <a:pt x="656866" y="0"/>
                </a:lnTo>
                <a:lnTo>
                  <a:pt x="675989" y="0"/>
                </a:lnTo>
                <a:lnTo>
                  <a:pt x="686798" y="0"/>
                </a:lnTo>
                <a:lnTo>
                  <a:pt x="697607" y="0"/>
                </a:lnTo>
                <a:lnTo>
                  <a:pt x="718866" y="0"/>
                </a:lnTo>
                <a:cubicBezTo>
                  <a:pt x="725712" y="0"/>
                  <a:pt x="731477" y="5767"/>
                  <a:pt x="731477" y="12616"/>
                </a:cubicBezTo>
                <a:lnTo>
                  <a:pt x="731477" y="210862"/>
                </a:lnTo>
                <a:cubicBezTo>
                  <a:pt x="731477" y="218071"/>
                  <a:pt x="725712" y="223478"/>
                  <a:pt x="718866" y="223478"/>
                </a:cubicBezTo>
                <a:lnTo>
                  <a:pt x="697607" y="223478"/>
                </a:lnTo>
                <a:lnTo>
                  <a:pt x="686798" y="223478"/>
                </a:lnTo>
                <a:lnTo>
                  <a:pt x="675989" y="223478"/>
                </a:lnTo>
                <a:lnTo>
                  <a:pt x="540150" y="223478"/>
                </a:lnTo>
                <a:lnTo>
                  <a:pt x="474573" y="223478"/>
                </a:lnTo>
                <a:cubicBezTo>
                  <a:pt x="467727" y="223478"/>
                  <a:pt x="461962" y="218071"/>
                  <a:pt x="461962" y="210862"/>
                </a:cubicBezTo>
                <a:lnTo>
                  <a:pt x="461962" y="12616"/>
                </a:lnTo>
                <a:cubicBezTo>
                  <a:pt x="461962" y="5767"/>
                  <a:pt x="467727" y="0"/>
                  <a:pt x="474573" y="0"/>
                </a:cubicBezTo>
                <a:close/>
                <a:moveTo>
                  <a:pt x="147548" y="0"/>
                </a:moveTo>
                <a:lnTo>
                  <a:pt x="209550" y="0"/>
                </a:lnTo>
                <a:lnTo>
                  <a:pt x="213125" y="0"/>
                </a:lnTo>
                <a:lnTo>
                  <a:pt x="236906" y="0"/>
                </a:lnTo>
                <a:lnTo>
                  <a:pt x="302483" y="0"/>
                </a:lnTo>
                <a:lnTo>
                  <a:pt x="329841" y="0"/>
                </a:lnTo>
                <a:lnTo>
                  <a:pt x="348603" y="0"/>
                </a:lnTo>
                <a:lnTo>
                  <a:pt x="359773" y="0"/>
                </a:lnTo>
                <a:lnTo>
                  <a:pt x="370582" y="0"/>
                </a:lnTo>
                <a:lnTo>
                  <a:pt x="391840" y="0"/>
                </a:lnTo>
                <a:cubicBezTo>
                  <a:pt x="398686" y="0"/>
                  <a:pt x="404451" y="5767"/>
                  <a:pt x="404451" y="12616"/>
                </a:cubicBezTo>
                <a:lnTo>
                  <a:pt x="404451" y="210862"/>
                </a:lnTo>
                <a:cubicBezTo>
                  <a:pt x="404451" y="218071"/>
                  <a:pt x="398686" y="223478"/>
                  <a:pt x="391840" y="223478"/>
                </a:cubicBezTo>
                <a:lnTo>
                  <a:pt x="370582" y="223478"/>
                </a:lnTo>
                <a:lnTo>
                  <a:pt x="359773" y="223478"/>
                </a:lnTo>
                <a:lnTo>
                  <a:pt x="348603" y="223478"/>
                </a:lnTo>
                <a:lnTo>
                  <a:pt x="213125" y="223478"/>
                </a:lnTo>
                <a:lnTo>
                  <a:pt x="147548" y="223478"/>
                </a:lnTo>
                <a:cubicBezTo>
                  <a:pt x="140702" y="223478"/>
                  <a:pt x="134937" y="218071"/>
                  <a:pt x="134937" y="210862"/>
                </a:cubicBezTo>
                <a:lnTo>
                  <a:pt x="134937" y="12616"/>
                </a:lnTo>
                <a:cubicBezTo>
                  <a:pt x="134937" y="5767"/>
                  <a:pt x="140702" y="0"/>
                  <a:pt x="147548" y="0"/>
                </a:cubicBezTo>
                <a:close/>
              </a:path>
            </a:pathLst>
          </a:custGeom>
          <a:solidFill>
            <a:schemeClr val="bg1"/>
          </a:solidFill>
          <a:ln>
            <a:noFill/>
          </a:ln>
          <a:effectLst/>
        </p:spPr>
        <p:txBody>
          <a:bodyPr anchor="ctr"/>
          <a:lstStyle/>
          <a:p>
            <a:endParaRPr lang="en-GB" sz="1600" dirty="0">
              <a:latin typeface="+mj-lt"/>
            </a:endParaRPr>
          </a:p>
        </p:txBody>
      </p:sp>
      <p:sp>
        <p:nvSpPr>
          <p:cNvPr id="65" name="Freeform 233">
            <a:extLst>
              <a:ext uri="{FF2B5EF4-FFF2-40B4-BE49-F238E27FC236}">
                <a16:creationId xmlns:a16="http://schemas.microsoft.com/office/drawing/2014/main" xmlns="" id="{A845C0A5-EC93-4884-AB9E-9E12C9F12BB4}"/>
              </a:ext>
            </a:extLst>
          </p:cNvPr>
          <p:cNvSpPr>
            <a:spLocks noChangeArrowheads="1"/>
          </p:cNvSpPr>
          <p:nvPr/>
        </p:nvSpPr>
        <p:spPr bwMode="auto">
          <a:xfrm>
            <a:off x="4270597" y="2786857"/>
            <a:ext cx="474147" cy="383298"/>
          </a:xfrm>
          <a:custGeom>
            <a:avLst/>
            <a:gdLst/>
            <a:ahLst/>
            <a:cxnLst/>
            <a:rect l="0" t="0" r="r" b="b"/>
            <a:pathLst>
              <a:path w="869589" h="702905">
                <a:moveTo>
                  <a:pt x="129381" y="622282"/>
                </a:moveTo>
                <a:cubicBezTo>
                  <a:pt x="123963" y="622282"/>
                  <a:pt x="119267" y="624432"/>
                  <a:pt x="116016" y="627657"/>
                </a:cubicBezTo>
                <a:cubicBezTo>
                  <a:pt x="112765" y="630882"/>
                  <a:pt x="110598" y="635182"/>
                  <a:pt x="110598" y="640198"/>
                </a:cubicBezTo>
                <a:cubicBezTo>
                  <a:pt x="110598" y="645215"/>
                  <a:pt x="112765" y="649873"/>
                  <a:pt x="116016" y="652740"/>
                </a:cubicBezTo>
                <a:cubicBezTo>
                  <a:pt x="119267" y="656323"/>
                  <a:pt x="123963" y="658114"/>
                  <a:pt x="129381" y="658114"/>
                </a:cubicBezTo>
                <a:cubicBezTo>
                  <a:pt x="134438" y="658114"/>
                  <a:pt x="139133" y="656323"/>
                  <a:pt x="142384" y="652740"/>
                </a:cubicBezTo>
                <a:cubicBezTo>
                  <a:pt x="145635" y="649873"/>
                  <a:pt x="147802" y="645215"/>
                  <a:pt x="147802" y="640198"/>
                </a:cubicBezTo>
                <a:cubicBezTo>
                  <a:pt x="147802" y="635182"/>
                  <a:pt x="145635" y="630882"/>
                  <a:pt x="142384" y="627657"/>
                </a:cubicBezTo>
                <a:cubicBezTo>
                  <a:pt x="139133" y="624432"/>
                  <a:pt x="134438" y="622282"/>
                  <a:pt x="129381" y="622282"/>
                </a:cubicBezTo>
                <a:close/>
                <a:moveTo>
                  <a:pt x="426857" y="600543"/>
                </a:moveTo>
                <a:cubicBezTo>
                  <a:pt x="420366" y="600543"/>
                  <a:pt x="414595" y="603057"/>
                  <a:pt x="410268" y="607367"/>
                </a:cubicBezTo>
                <a:cubicBezTo>
                  <a:pt x="405940" y="611677"/>
                  <a:pt x="403416" y="617423"/>
                  <a:pt x="403416" y="623529"/>
                </a:cubicBezTo>
                <a:cubicBezTo>
                  <a:pt x="403416" y="629994"/>
                  <a:pt x="405940" y="635741"/>
                  <a:pt x="410268" y="640050"/>
                </a:cubicBezTo>
                <a:cubicBezTo>
                  <a:pt x="414595" y="644001"/>
                  <a:pt x="420366" y="646875"/>
                  <a:pt x="426857" y="646875"/>
                </a:cubicBezTo>
                <a:cubicBezTo>
                  <a:pt x="433709" y="646875"/>
                  <a:pt x="439479" y="644001"/>
                  <a:pt x="443446" y="640050"/>
                </a:cubicBezTo>
                <a:cubicBezTo>
                  <a:pt x="447774" y="635741"/>
                  <a:pt x="450298" y="629994"/>
                  <a:pt x="450298" y="623529"/>
                </a:cubicBezTo>
                <a:cubicBezTo>
                  <a:pt x="450298" y="617423"/>
                  <a:pt x="447774" y="611677"/>
                  <a:pt x="443446" y="607367"/>
                </a:cubicBezTo>
                <a:cubicBezTo>
                  <a:pt x="439479" y="603057"/>
                  <a:pt x="433709" y="600543"/>
                  <a:pt x="426857" y="600543"/>
                </a:cubicBezTo>
                <a:close/>
                <a:moveTo>
                  <a:pt x="129381" y="577850"/>
                </a:moveTo>
                <a:cubicBezTo>
                  <a:pt x="146718" y="577850"/>
                  <a:pt x="162611" y="584658"/>
                  <a:pt x="174531" y="596125"/>
                </a:cubicBezTo>
                <a:cubicBezTo>
                  <a:pt x="186090" y="607233"/>
                  <a:pt x="193314" y="622999"/>
                  <a:pt x="193314" y="640198"/>
                </a:cubicBezTo>
                <a:cubicBezTo>
                  <a:pt x="193314" y="657398"/>
                  <a:pt x="186090" y="673164"/>
                  <a:pt x="174531" y="684272"/>
                </a:cubicBezTo>
                <a:cubicBezTo>
                  <a:pt x="162611" y="695738"/>
                  <a:pt x="146718" y="702905"/>
                  <a:pt x="129381" y="702905"/>
                </a:cubicBezTo>
                <a:cubicBezTo>
                  <a:pt x="111682" y="702905"/>
                  <a:pt x="95789" y="695738"/>
                  <a:pt x="83869" y="684272"/>
                </a:cubicBezTo>
                <a:cubicBezTo>
                  <a:pt x="72311" y="673164"/>
                  <a:pt x="65087" y="657398"/>
                  <a:pt x="65087" y="640198"/>
                </a:cubicBezTo>
                <a:cubicBezTo>
                  <a:pt x="65087" y="622999"/>
                  <a:pt x="72311" y="607233"/>
                  <a:pt x="83869" y="596125"/>
                </a:cubicBezTo>
                <a:cubicBezTo>
                  <a:pt x="95789" y="584658"/>
                  <a:pt x="111682" y="577850"/>
                  <a:pt x="129381" y="577850"/>
                </a:cubicBezTo>
                <a:close/>
                <a:moveTo>
                  <a:pt x="426857" y="544513"/>
                </a:moveTo>
                <a:cubicBezTo>
                  <a:pt x="448856" y="544513"/>
                  <a:pt x="469051" y="553492"/>
                  <a:pt x="483477" y="567500"/>
                </a:cubicBezTo>
                <a:cubicBezTo>
                  <a:pt x="498623" y="581866"/>
                  <a:pt x="507639" y="601620"/>
                  <a:pt x="507639" y="623529"/>
                </a:cubicBezTo>
                <a:cubicBezTo>
                  <a:pt x="507639" y="645797"/>
                  <a:pt x="498623" y="665551"/>
                  <a:pt x="483477" y="679918"/>
                </a:cubicBezTo>
                <a:cubicBezTo>
                  <a:pt x="469051" y="693925"/>
                  <a:pt x="448856" y="702904"/>
                  <a:pt x="426857" y="702904"/>
                </a:cubicBezTo>
                <a:cubicBezTo>
                  <a:pt x="404858" y="702904"/>
                  <a:pt x="384663" y="693925"/>
                  <a:pt x="369877" y="679918"/>
                </a:cubicBezTo>
                <a:cubicBezTo>
                  <a:pt x="355091" y="665551"/>
                  <a:pt x="346075" y="645797"/>
                  <a:pt x="346075" y="623529"/>
                </a:cubicBezTo>
                <a:cubicBezTo>
                  <a:pt x="346075" y="601620"/>
                  <a:pt x="355091" y="581866"/>
                  <a:pt x="369877" y="567500"/>
                </a:cubicBezTo>
                <a:cubicBezTo>
                  <a:pt x="384663" y="553492"/>
                  <a:pt x="404858" y="544513"/>
                  <a:pt x="426857" y="544513"/>
                </a:cubicBezTo>
                <a:close/>
                <a:moveTo>
                  <a:pt x="803889" y="504312"/>
                </a:moveTo>
                <a:lnTo>
                  <a:pt x="803889" y="508643"/>
                </a:lnTo>
                <a:lnTo>
                  <a:pt x="815080" y="508643"/>
                </a:lnTo>
                <a:lnTo>
                  <a:pt x="826993" y="508643"/>
                </a:lnTo>
                <a:lnTo>
                  <a:pt x="838183" y="508643"/>
                </a:lnTo>
                <a:lnTo>
                  <a:pt x="844681" y="508643"/>
                </a:lnTo>
                <a:lnTo>
                  <a:pt x="844681" y="504312"/>
                </a:lnTo>
                <a:lnTo>
                  <a:pt x="838183" y="504312"/>
                </a:lnTo>
                <a:lnTo>
                  <a:pt x="826993" y="504312"/>
                </a:lnTo>
                <a:lnTo>
                  <a:pt x="815080" y="504312"/>
                </a:lnTo>
                <a:lnTo>
                  <a:pt x="803889" y="504312"/>
                </a:lnTo>
                <a:close/>
                <a:moveTo>
                  <a:pt x="623034" y="498898"/>
                </a:moveTo>
                <a:lnTo>
                  <a:pt x="623034" y="508643"/>
                </a:lnTo>
                <a:lnTo>
                  <a:pt x="629893" y="508643"/>
                </a:lnTo>
                <a:lnTo>
                  <a:pt x="641444" y="508643"/>
                </a:lnTo>
                <a:lnTo>
                  <a:pt x="652635" y="508643"/>
                </a:lnTo>
                <a:lnTo>
                  <a:pt x="664548" y="508643"/>
                </a:lnTo>
                <a:lnTo>
                  <a:pt x="676100" y="508643"/>
                </a:lnTo>
                <a:lnTo>
                  <a:pt x="688012" y="508643"/>
                </a:lnTo>
                <a:lnTo>
                  <a:pt x="699203" y="508643"/>
                </a:lnTo>
                <a:lnTo>
                  <a:pt x="710755" y="508643"/>
                </a:lnTo>
                <a:lnTo>
                  <a:pt x="722667" y="508643"/>
                </a:lnTo>
                <a:lnTo>
                  <a:pt x="730609" y="508643"/>
                </a:lnTo>
                <a:lnTo>
                  <a:pt x="730609" y="498898"/>
                </a:lnTo>
                <a:lnTo>
                  <a:pt x="722667" y="498898"/>
                </a:lnTo>
                <a:lnTo>
                  <a:pt x="710755" y="498898"/>
                </a:lnTo>
                <a:lnTo>
                  <a:pt x="699203" y="498898"/>
                </a:lnTo>
                <a:lnTo>
                  <a:pt x="688012" y="498898"/>
                </a:lnTo>
                <a:lnTo>
                  <a:pt x="676100" y="498898"/>
                </a:lnTo>
                <a:lnTo>
                  <a:pt x="664548" y="498898"/>
                </a:lnTo>
                <a:lnTo>
                  <a:pt x="652635" y="498898"/>
                </a:lnTo>
                <a:lnTo>
                  <a:pt x="641444" y="498898"/>
                </a:lnTo>
                <a:lnTo>
                  <a:pt x="629893" y="498898"/>
                </a:lnTo>
                <a:lnTo>
                  <a:pt x="623034" y="498898"/>
                </a:lnTo>
                <a:close/>
                <a:moveTo>
                  <a:pt x="835295" y="473997"/>
                </a:moveTo>
                <a:lnTo>
                  <a:pt x="826993" y="485545"/>
                </a:lnTo>
                <a:lnTo>
                  <a:pt x="825910" y="486628"/>
                </a:lnTo>
                <a:lnTo>
                  <a:pt x="826993" y="486628"/>
                </a:lnTo>
                <a:lnTo>
                  <a:pt x="830603" y="486628"/>
                </a:lnTo>
                <a:lnTo>
                  <a:pt x="830603" y="499981"/>
                </a:lnTo>
                <a:lnTo>
                  <a:pt x="838183" y="499981"/>
                </a:lnTo>
                <a:lnTo>
                  <a:pt x="839627" y="499981"/>
                </a:lnTo>
                <a:lnTo>
                  <a:pt x="839627" y="486628"/>
                </a:lnTo>
                <a:lnTo>
                  <a:pt x="844681" y="486628"/>
                </a:lnTo>
                <a:lnTo>
                  <a:pt x="838183" y="478688"/>
                </a:lnTo>
                <a:lnTo>
                  <a:pt x="835295" y="473997"/>
                </a:lnTo>
                <a:close/>
                <a:moveTo>
                  <a:pt x="813275" y="473997"/>
                </a:moveTo>
                <a:lnTo>
                  <a:pt x="803889" y="486628"/>
                </a:lnTo>
                <a:lnTo>
                  <a:pt x="808582" y="486628"/>
                </a:lnTo>
                <a:lnTo>
                  <a:pt x="808582" y="499981"/>
                </a:lnTo>
                <a:lnTo>
                  <a:pt x="815080" y="499981"/>
                </a:lnTo>
                <a:lnTo>
                  <a:pt x="817607" y="499981"/>
                </a:lnTo>
                <a:lnTo>
                  <a:pt x="817607" y="486628"/>
                </a:lnTo>
                <a:lnTo>
                  <a:pt x="822300" y="486628"/>
                </a:lnTo>
                <a:lnTo>
                  <a:pt x="815080" y="476884"/>
                </a:lnTo>
                <a:lnTo>
                  <a:pt x="813275" y="473997"/>
                </a:lnTo>
                <a:close/>
                <a:moveTo>
                  <a:pt x="623034" y="473997"/>
                </a:moveTo>
                <a:lnTo>
                  <a:pt x="623034" y="483380"/>
                </a:lnTo>
                <a:lnTo>
                  <a:pt x="629893" y="483380"/>
                </a:lnTo>
                <a:lnTo>
                  <a:pt x="641444" y="483380"/>
                </a:lnTo>
                <a:lnTo>
                  <a:pt x="652635" y="483380"/>
                </a:lnTo>
                <a:lnTo>
                  <a:pt x="664548" y="483380"/>
                </a:lnTo>
                <a:lnTo>
                  <a:pt x="676100" y="483380"/>
                </a:lnTo>
                <a:lnTo>
                  <a:pt x="688012" y="483380"/>
                </a:lnTo>
                <a:lnTo>
                  <a:pt x="699203" y="483380"/>
                </a:lnTo>
                <a:lnTo>
                  <a:pt x="710755" y="483380"/>
                </a:lnTo>
                <a:lnTo>
                  <a:pt x="722667" y="483380"/>
                </a:lnTo>
                <a:lnTo>
                  <a:pt x="730609" y="483380"/>
                </a:lnTo>
                <a:lnTo>
                  <a:pt x="730609" y="473997"/>
                </a:lnTo>
                <a:lnTo>
                  <a:pt x="722667" y="473997"/>
                </a:lnTo>
                <a:lnTo>
                  <a:pt x="710755" y="473997"/>
                </a:lnTo>
                <a:lnTo>
                  <a:pt x="699203" y="473997"/>
                </a:lnTo>
                <a:lnTo>
                  <a:pt x="688012" y="473997"/>
                </a:lnTo>
                <a:lnTo>
                  <a:pt x="676100" y="473997"/>
                </a:lnTo>
                <a:lnTo>
                  <a:pt x="664548" y="473997"/>
                </a:lnTo>
                <a:lnTo>
                  <a:pt x="652635" y="473997"/>
                </a:lnTo>
                <a:lnTo>
                  <a:pt x="641444" y="473997"/>
                </a:lnTo>
                <a:lnTo>
                  <a:pt x="629893" y="473997"/>
                </a:lnTo>
                <a:lnTo>
                  <a:pt x="623034" y="473997"/>
                </a:lnTo>
                <a:close/>
                <a:moveTo>
                  <a:pt x="823383" y="411201"/>
                </a:moveTo>
                <a:lnTo>
                  <a:pt x="826993" y="420223"/>
                </a:lnTo>
                <a:lnTo>
                  <a:pt x="837461" y="446208"/>
                </a:lnTo>
                <a:lnTo>
                  <a:pt x="838183" y="446208"/>
                </a:lnTo>
                <a:lnTo>
                  <a:pt x="853706" y="446208"/>
                </a:lnTo>
                <a:lnTo>
                  <a:pt x="839627" y="411201"/>
                </a:lnTo>
                <a:lnTo>
                  <a:pt x="838183" y="411201"/>
                </a:lnTo>
                <a:lnTo>
                  <a:pt x="826993" y="411201"/>
                </a:lnTo>
                <a:lnTo>
                  <a:pt x="823383" y="411201"/>
                </a:lnTo>
                <a:close/>
                <a:moveTo>
                  <a:pt x="799919" y="411201"/>
                </a:moveTo>
                <a:lnTo>
                  <a:pt x="803528" y="420223"/>
                </a:lnTo>
                <a:lnTo>
                  <a:pt x="813997" y="446208"/>
                </a:lnTo>
                <a:lnTo>
                  <a:pt x="815080" y="446208"/>
                </a:lnTo>
                <a:lnTo>
                  <a:pt x="826993" y="446208"/>
                </a:lnTo>
                <a:lnTo>
                  <a:pt x="830242" y="446208"/>
                </a:lnTo>
                <a:lnTo>
                  <a:pt x="826993" y="437185"/>
                </a:lnTo>
                <a:lnTo>
                  <a:pt x="816163" y="411201"/>
                </a:lnTo>
                <a:lnTo>
                  <a:pt x="815080" y="411201"/>
                </a:lnTo>
                <a:lnTo>
                  <a:pt x="803528" y="411201"/>
                </a:lnTo>
                <a:lnTo>
                  <a:pt x="799919" y="411201"/>
                </a:lnTo>
                <a:close/>
                <a:moveTo>
                  <a:pt x="776815" y="411201"/>
                </a:moveTo>
                <a:lnTo>
                  <a:pt x="780425" y="420223"/>
                </a:lnTo>
                <a:lnTo>
                  <a:pt x="790894" y="446208"/>
                </a:lnTo>
                <a:lnTo>
                  <a:pt x="791977" y="446208"/>
                </a:lnTo>
                <a:lnTo>
                  <a:pt x="803528" y="446208"/>
                </a:lnTo>
                <a:lnTo>
                  <a:pt x="807138" y="446208"/>
                </a:lnTo>
                <a:lnTo>
                  <a:pt x="803528" y="437185"/>
                </a:lnTo>
                <a:lnTo>
                  <a:pt x="793060" y="411201"/>
                </a:lnTo>
                <a:lnTo>
                  <a:pt x="791977" y="411201"/>
                </a:lnTo>
                <a:lnTo>
                  <a:pt x="780425" y="411201"/>
                </a:lnTo>
                <a:lnTo>
                  <a:pt x="776815" y="411201"/>
                </a:lnTo>
                <a:close/>
                <a:moveTo>
                  <a:pt x="753712" y="411201"/>
                </a:moveTo>
                <a:lnTo>
                  <a:pt x="757322" y="420223"/>
                </a:lnTo>
                <a:lnTo>
                  <a:pt x="767791" y="446208"/>
                </a:lnTo>
                <a:lnTo>
                  <a:pt x="768874" y="446208"/>
                </a:lnTo>
                <a:lnTo>
                  <a:pt x="780425" y="446208"/>
                </a:lnTo>
                <a:lnTo>
                  <a:pt x="784035" y="446208"/>
                </a:lnTo>
                <a:lnTo>
                  <a:pt x="780425" y="437185"/>
                </a:lnTo>
                <a:lnTo>
                  <a:pt x="769957" y="411201"/>
                </a:lnTo>
                <a:lnTo>
                  <a:pt x="768874" y="411201"/>
                </a:lnTo>
                <a:lnTo>
                  <a:pt x="757322" y="411201"/>
                </a:lnTo>
                <a:lnTo>
                  <a:pt x="753712" y="411201"/>
                </a:lnTo>
                <a:close/>
                <a:moveTo>
                  <a:pt x="730248" y="411201"/>
                </a:moveTo>
                <a:lnTo>
                  <a:pt x="733858" y="420223"/>
                </a:lnTo>
                <a:lnTo>
                  <a:pt x="744687" y="446208"/>
                </a:lnTo>
                <a:lnTo>
                  <a:pt x="745770" y="446208"/>
                </a:lnTo>
                <a:lnTo>
                  <a:pt x="757322" y="446208"/>
                </a:lnTo>
                <a:lnTo>
                  <a:pt x="760932" y="446208"/>
                </a:lnTo>
                <a:lnTo>
                  <a:pt x="757322" y="437185"/>
                </a:lnTo>
                <a:lnTo>
                  <a:pt x="746853" y="411201"/>
                </a:lnTo>
                <a:lnTo>
                  <a:pt x="745770" y="411201"/>
                </a:lnTo>
                <a:lnTo>
                  <a:pt x="733858" y="411201"/>
                </a:lnTo>
                <a:lnTo>
                  <a:pt x="730248" y="411201"/>
                </a:lnTo>
                <a:close/>
                <a:moveTo>
                  <a:pt x="707145" y="411201"/>
                </a:moveTo>
                <a:lnTo>
                  <a:pt x="710755" y="420223"/>
                </a:lnTo>
                <a:lnTo>
                  <a:pt x="721223" y="446208"/>
                </a:lnTo>
                <a:lnTo>
                  <a:pt x="722667" y="446208"/>
                </a:lnTo>
                <a:lnTo>
                  <a:pt x="733858" y="446208"/>
                </a:lnTo>
                <a:lnTo>
                  <a:pt x="737468" y="446208"/>
                </a:lnTo>
                <a:lnTo>
                  <a:pt x="733858" y="437185"/>
                </a:lnTo>
                <a:lnTo>
                  <a:pt x="723750" y="411201"/>
                </a:lnTo>
                <a:lnTo>
                  <a:pt x="722667" y="411201"/>
                </a:lnTo>
                <a:lnTo>
                  <a:pt x="710755" y="411201"/>
                </a:lnTo>
                <a:lnTo>
                  <a:pt x="707145" y="411201"/>
                </a:lnTo>
                <a:close/>
                <a:moveTo>
                  <a:pt x="684402" y="411201"/>
                </a:moveTo>
                <a:lnTo>
                  <a:pt x="688012" y="420223"/>
                </a:lnTo>
                <a:lnTo>
                  <a:pt x="698120" y="446208"/>
                </a:lnTo>
                <a:lnTo>
                  <a:pt x="699203" y="446208"/>
                </a:lnTo>
                <a:lnTo>
                  <a:pt x="710755" y="446208"/>
                </a:lnTo>
                <a:lnTo>
                  <a:pt x="714364" y="446208"/>
                </a:lnTo>
                <a:lnTo>
                  <a:pt x="710755" y="437185"/>
                </a:lnTo>
                <a:lnTo>
                  <a:pt x="700647" y="411201"/>
                </a:lnTo>
                <a:lnTo>
                  <a:pt x="699203" y="411201"/>
                </a:lnTo>
                <a:lnTo>
                  <a:pt x="688012" y="411201"/>
                </a:lnTo>
                <a:lnTo>
                  <a:pt x="684402" y="411201"/>
                </a:lnTo>
                <a:close/>
                <a:moveTo>
                  <a:pt x="660938" y="411201"/>
                </a:moveTo>
                <a:lnTo>
                  <a:pt x="664548" y="420223"/>
                </a:lnTo>
                <a:lnTo>
                  <a:pt x="675017" y="446208"/>
                </a:lnTo>
                <a:lnTo>
                  <a:pt x="676100" y="446208"/>
                </a:lnTo>
                <a:lnTo>
                  <a:pt x="688012" y="446208"/>
                </a:lnTo>
                <a:lnTo>
                  <a:pt x="691261" y="446208"/>
                </a:lnTo>
                <a:lnTo>
                  <a:pt x="688012" y="437185"/>
                </a:lnTo>
                <a:lnTo>
                  <a:pt x="677183" y="411201"/>
                </a:lnTo>
                <a:lnTo>
                  <a:pt x="676100" y="411201"/>
                </a:lnTo>
                <a:lnTo>
                  <a:pt x="664548" y="411201"/>
                </a:lnTo>
                <a:lnTo>
                  <a:pt x="660938" y="411201"/>
                </a:lnTo>
                <a:close/>
                <a:moveTo>
                  <a:pt x="637834" y="411201"/>
                </a:moveTo>
                <a:lnTo>
                  <a:pt x="641444" y="420223"/>
                </a:lnTo>
                <a:lnTo>
                  <a:pt x="651913" y="446208"/>
                </a:lnTo>
                <a:lnTo>
                  <a:pt x="652635" y="446208"/>
                </a:lnTo>
                <a:lnTo>
                  <a:pt x="664548" y="446208"/>
                </a:lnTo>
                <a:lnTo>
                  <a:pt x="668158" y="446208"/>
                </a:lnTo>
                <a:lnTo>
                  <a:pt x="664548" y="437185"/>
                </a:lnTo>
                <a:lnTo>
                  <a:pt x="654079" y="411201"/>
                </a:lnTo>
                <a:lnTo>
                  <a:pt x="652635" y="411201"/>
                </a:lnTo>
                <a:lnTo>
                  <a:pt x="641444" y="411201"/>
                </a:lnTo>
                <a:lnTo>
                  <a:pt x="637834" y="411201"/>
                </a:lnTo>
                <a:close/>
                <a:moveTo>
                  <a:pt x="614731" y="411201"/>
                </a:moveTo>
                <a:lnTo>
                  <a:pt x="628810" y="446208"/>
                </a:lnTo>
                <a:lnTo>
                  <a:pt x="629893" y="446208"/>
                </a:lnTo>
                <a:lnTo>
                  <a:pt x="641444" y="446208"/>
                </a:lnTo>
                <a:lnTo>
                  <a:pt x="645054" y="446208"/>
                </a:lnTo>
                <a:lnTo>
                  <a:pt x="641444" y="437185"/>
                </a:lnTo>
                <a:lnTo>
                  <a:pt x="630615" y="411201"/>
                </a:lnTo>
                <a:lnTo>
                  <a:pt x="629893" y="411201"/>
                </a:lnTo>
                <a:lnTo>
                  <a:pt x="614731" y="411201"/>
                </a:lnTo>
                <a:close/>
                <a:moveTo>
                  <a:pt x="701369" y="288572"/>
                </a:moveTo>
                <a:lnTo>
                  <a:pt x="701369" y="348765"/>
                </a:lnTo>
                <a:lnTo>
                  <a:pt x="701369" y="349487"/>
                </a:lnTo>
                <a:lnTo>
                  <a:pt x="706784" y="357427"/>
                </a:lnTo>
                <a:lnTo>
                  <a:pt x="710755" y="351292"/>
                </a:lnTo>
                <a:lnTo>
                  <a:pt x="712559" y="349126"/>
                </a:lnTo>
                <a:lnTo>
                  <a:pt x="717974" y="357427"/>
                </a:lnTo>
                <a:lnTo>
                  <a:pt x="722667" y="350209"/>
                </a:lnTo>
                <a:lnTo>
                  <a:pt x="723389" y="349126"/>
                </a:lnTo>
                <a:lnTo>
                  <a:pt x="728804" y="357427"/>
                </a:lnTo>
                <a:lnTo>
                  <a:pt x="733858" y="349848"/>
                </a:lnTo>
                <a:lnTo>
                  <a:pt x="734580" y="349126"/>
                </a:lnTo>
                <a:lnTo>
                  <a:pt x="739995" y="357427"/>
                </a:lnTo>
                <a:lnTo>
                  <a:pt x="745409" y="349126"/>
                </a:lnTo>
                <a:lnTo>
                  <a:pt x="745770" y="349487"/>
                </a:lnTo>
                <a:lnTo>
                  <a:pt x="750824" y="357427"/>
                </a:lnTo>
                <a:lnTo>
                  <a:pt x="756600" y="349126"/>
                </a:lnTo>
                <a:lnTo>
                  <a:pt x="757322" y="350209"/>
                </a:lnTo>
                <a:lnTo>
                  <a:pt x="762015" y="357427"/>
                </a:lnTo>
                <a:lnTo>
                  <a:pt x="767430" y="349487"/>
                </a:lnTo>
                <a:lnTo>
                  <a:pt x="767430" y="349126"/>
                </a:lnTo>
                <a:lnTo>
                  <a:pt x="767430" y="288572"/>
                </a:lnTo>
                <a:lnTo>
                  <a:pt x="701369" y="288572"/>
                </a:lnTo>
                <a:close/>
                <a:moveTo>
                  <a:pt x="611843" y="276225"/>
                </a:moveTo>
                <a:lnTo>
                  <a:pt x="629893" y="276225"/>
                </a:lnTo>
                <a:lnTo>
                  <a:pt x="641444" y="276225"/>
                </a:lnTo>
                <a:lnTo>
                  <a:pt x="652635" y="276225"/>
                </a:lnTo>
                <a:lnTo>
                  <a:pt x="664548" y="276225"/>
                </a:lnTo>
                <a:lnTo>
                  <a:pt x="666869" y="276225"/>
                </a:lnTo>
                <a:lnTo>
                  <a:pt x="676100" y="276225"/>
                </a:lnTo>
                <a:lnTo>
                  <a:pt x="688012" y="276225"/>
                </a:lnTo>
                <a:lnTo>
                  <a:pt x="699203" y="276225"/>
                </a:lnTo>
                <a:lnTo>
                  <a:pt x="701369" y="276225"/>
                </a:lnTo>
                <a:lnTo>
                  <a:pt x="767430" y="276225"/>
                </a:lnTo>
                <a:lnTo>
                  <a:pt x="768874" y="276225"/>
                </a:lnTo>
                <a:lnTo>
                  <a:pt x="780425" y="276225"/>
                </a:lnTo>
                <a:lnTo>
                  <a:pt x="791977" y="276225"/>
                </a:lnTo>
                <a:lnTo>
                  <a:pt x="798394" y="276225"/>
                </a:lnTo>
                <a:lnTo>
                  <a:pt x="803528" y="276225"/>
                </a:lnTo>
                <a:lnTo>
                  <a:pt x="815080" y="276225"/>
                </a:lnTo>
                <a:lnTo>
                  <a:pt x="826993" y="276225"/>
                </a:lnTo>
                <a:lnTo>
                  <a:pt x="838183" y="276225"/>
                </a:lnTo>
                <a:lnTo>
                  <a:pt x="856955" y="276225"/>
                </a:lnTo>
                <a:cubicBezTo>
                  <a:pt x="864174" y="276225"/>
                  <a:pt x="869589" y="281999"/>
                  <a:pt x="869589" y="288857"/>
                </a:cubicBezTo>
                <a:lnTo>
                  <a:pt x="869228" y="427802"/>
                </a:lnTo>
                <a:lnTo>
                  <a:pt x="862730" y="411201"/>
                </a:lnTo>
                <a:lnTo>
                  <a:pt x="846486" y="411201"/>
                </a:lnTo>
                <a:lnTo>
                  <a:pt x="860565" y="446208"/>
                </a:lnTo>
                <a:lnTo>
                  <a:pt x="869228" y="446208"/>
                </a:lnTo>
                <a:lnTo>
                  <a:pt x="868867" y="521996"/>
                </a:lnTo>
                <a:cubicBezTo>
                  <a:pt x="868867" y="528853"/>
                  <a:pt x="863452" y="534627"/>
                  <a:pt x="856233" y="534627"/>
                </a:cubicBezTo>
                <a:lnTo>
                  <a:pt x="838183" y="534627"/>
                </a:lnTo>
                <a:lnTo>
                  <a:pt x="826993" y="534627"/>
                </a:lnTo>
                <a:lnTo>
                  <a:pt x="815080" y="534627"/>
                </a:lnTo>
                <a:lnTo>
                  <a:pt x="803528" y="534627"/>
                </a:lnTo>
                <a:lnTo>
                  <a:pt x="791977" y="534627"/>
                </a:lnTo>
                <a:lnTo>
                  <a:pt x="780425" y="534627"/>
                </a:lnTo>
                <a:lnTo>
                  <a:pt x="768874" y="534627"/>
                </a:lnTo>
                <a:lnTo>
                  <a:pt x="757322" y="534627"/>
                </a:lnTo>
                <a:lnTo>
                  <a:pt x="745770" y="534627"/>
                </a:lnTo>
                <a:lnTo>
                  <a:pt x="733858" y="534627"/>
                </a:lnTo>
                <a:lnTo>
                  <a:pt x="722667" y="534627"/>
                </a:lnTo>
                <a:lnTo>
                  <a:pt x="710755" y="534627"/>
                </a:lnTo>
                <a:lnTo>
                  <a:pt x="699203" y="534627"/>
                </a:lnTo>
                <a:lnTo>
                  <a:pt x="688012" y="534627"/>
                </a:lnTo>
                <a:lnTo>
                  <a:pt x="676100" y="534627"/>
                </a:lnTo>
                <a:lnTo>
                  <a:pt x="664548" y="534627"/>
                </a:lnTo>
                <a:lnTo>
                  <a:pt x="652635" y="534627"/>
                </a:lnTo>
                <a:lnTo>
                  <a:pt x="641444" y="534627"/>
                </a:lnTo>
                <a:lnTo>
                  <a:pt x="629893" y="534627"/>
                </a:lnTo>
                <a:lnTo>
                  <a:pt x="611121" y="534627"/>
                </a:lnTo>
                <a:cubicBezTo>
                  <a:pt x="604263" y="534627"/>
                  <a:pt x="598487" y="528853"/>
                  <a:pt x="598487" y="521996"/>
                </a:cubicBezTo>
                <a:lnTo>
                  <a:pt x="598848" y="429606"/>
                </a:lnTo>
                <a:lnTo>
                  <a:pt x="605346" y="446208"/>
                </a:lnTo>
                <a:lnTo>
                  <a:pt x="621590" y="446208"/>
                </a:lnTo>
                <a:lnTo>
                  <a:pt x="607872" y="411201"/>
                </a:lnTo>
                <a:lnTo>
                  <a:pt x="598848" y="411201"/>
                </a:lnTo>
                <a:lnTo>
                  <a:pt x="599209" y="288857"/>
                </a:lnTo>
                <a:cubicBezTo>
                  <a:pt x="599209" y="281999"/>
                  <a:pt x="604624" y="276225"/>
                  <a:pt x="611843" y="276225"/>
                </a:cubicBezTo>
                <a:close/>
                <a:moveTo>
                  <a:pt x="803889" y="228130"/>
                </a:moveTo>
                <a:lnTo>
                  <a:pt x="803889" y="232094"/>
                </a:lnTo>
                <a:lnTo>
                  <a:pt x="815080" y="232094"/>
                </a:lnTo>
                <a:lnTo>
                  <a:pt x="826993" y="232094"/>
                </a:lnTo>
                <a:lnTo>
                  <a:pt x="838183" y="232094"/>
                </a:lnTo>
                <a:lnTo>
                  <a:pt x="844681" y="232094"/>
                </a:lnTo>
                <a:lnTo>
                  <a:pt x="844681" y="228130"/>
                </a:lnTo>
                <a:lnTo>
                  <a:pt x="838183" y="228130"/>
                </a:lnTo>
                <a:lnTo>
                  <a:pt x="826993" y="228130"/>
                </a:lnTo>
                <a:lnTo>
                  <a:pt x="815080" y="228130"/>
                </a:lnTo>
                <a:lnTo>
                  <a:pt x="803889" y="228130"/>
                </a:lnTo>
                <a:close/>
                <a:moveTo>
                  <a:pt x="623034" y="222724"/>
                </a:moveTo>
                <a:lnTo>
                  <a:pt x="623034" y="232094"/>
                </a:lnTo>
                <a:lnTo>
                  <a:pt x="629893" y="232094"/>
                </a:lnTo>
                <a:lnTo>
                  <a:pt x="641444" y="232094"/>
                </a:lnTo>
                <a:lnTo>
                  <a:pt x="652635" y="232094"/>
                </a:lnTo>
                <a:lnTo>
                  <a:pt x="664548" y="232094"/>
                </a:lnTo>
                <a:lnTo>
                  <a:pt x="676100" y="232094"/>
                </a:lnTo>
                <a:lnTo>
                  <a:pt x="688012" y="232094"/>
                </a:lnTo>
                <a:lnTo>
                  <a:pt x="699203" y="232094"/>
                </a:lnTo>
                <a:lnTo>
                  <a:pt x="710755" y="232094"/>
                </a:lnTo>
                <a:lnTo>
                  <a:pt x="722667" y="232094"/>
                </a:lnTo>
                <a:lnTo>
                  <a:pt x="730609" y="232094"/>
                </a:lnTo>
                <a:lnTo>
                  <a:pt x="730609" y="222724"/>
                </a:lnTo>
                <a:lnTo>
                  <a:pt x="722667" y="222724"/>
                </a:lnTo>
                <a:lnTo>
                  <a:pt x="710755" y="222724"/>
                </a:lnTo>
                <a:lnTo>
                  <a:pt x="699203" y="222724"/>
                </a:lnTo>
                <a:lnTo>
                  <a:pt x="688012" y="222724"/>
                </a:lnTo>
                <a:lnTo>
                  <a:pt x="676100" y="222724"/>
                </a:lnTo>
                <a:lnTo>
                  <a:pt x="664548" y="222724"/>
                </a:lnTo>
                <a:lnTo>
                  <a:pt x="652635" y="222724"/>
                </a:lnTo>
                <a:lnTo>
                  <a:pt x="641444" y="222724"/>
                </a:lnTo>
                <a:lnTo>
                  <a:pt x="629893" y="222724"/>
                </a:lnTo>
                <a:lnTo>
                  <a:pt x="623034" y="222724"/>
                </a:lnTo>
                <a:close/>
                <a:moveTo>
                  <a:pt x="217727" y="200245"/>
                </a:moveTo>
                <a:cubicBezTo>
                  <a:pt x="214478" y="200245"/>
                  <a:pt x="211590" y="201323"/>
                  <a:pt x="209424" y="203479"/>
                </a:cubicBezTo>
                <a:cubicBezTo>
                  <a:pt x="207619" y="205275"/>
                  <a:pt x="206175" y="208150"/>
                  <a:pt x="206175" y="211024"/>
                </a:cubicBezTo>
                <a:lnTo>
                  <a:pt x="206175" y="431800"/>
                </a:lnTo>
                <a:lnTo>
                  <a:pt x="245418" y="431800"/>
                </a:lnTo>
                <a:lnTo>
                  <a:pt x="262422" y="420330"/>
                </a:lnTo>
                <a:lnTo>
                  <a:pt x="262415" y="420330"/>
                </a:lnTo>
                <a:cubicBezTo>
                  <a:pt x="255190" y="420330"/>
                  <a:pt x="248687" y="415320"/>
                  <a:pt x="247242" y="408162"/>
                </a:cubicBezTo>
                <a:lnTo>
                  <a:pt x="228818" y="316188"/>
                </a:lnTo>
                <a:cubicBezTo>
                  <a:pt x="227012" y="307957"/>
                  <a:pt x="232431" y="300084"/>
                  <a:pt x="240740" y="298295"/>
                </a:cubicBezTo>
                <a:cubicBezTo>
                  <a:pt x="248687" y="296863"/>
                  <a:pt x="256635" y="302231"/>
                  <a:pt x="258441" y="310462"/>
                </a:cubicBezTo>
                <a:cubicBezTo>
                  <a:pt x="271085" y="341955"/>
                  <a:pt x="274337" y="367007"/>
                  <a:pt x="274337" y="390269"/>
                </a:cubicBezTo>
                <a:cubicBezTo>
                  <a:pt x="284452" y="393490"/>
                  <a:pt x="294567" y="394563"/>
                  <a:pt x="305044" y="393847"/>
                </a:cubicBezTo>
                <a:cubicBezTo>
                  <a:pt x="316604" y="393132"/>
                  <a:pt x="339363" y="383827"/>
                  <a:pt x="339363" y="405299"/>
                </a:cubicBezTo>
                <a:cubicBezTo>
                  <a:pt x="339363" y="413531"/>
                  <a:pt x="332861" y="420330"/>
                  <a:pt x="324552" y="420330"/>
                </a:cubicBezTo>
                <a:lnTo>
                  <a:pt x="288461" y="420330"/>
                </a:lnTo>
                <a:lnTo>
                  <a:pt x="271528" y="431800"/>
                </a:lnTo>
                <a:lnTo>
                  <a:pt x="277600" y="431800"/>
                </a:lnTo>
                <a:cubicBezTo>
                  <a:pt x="286241" y="431800"/>
                  <a:pt x="292722" y="438302"/>
                  <a:pt x="292722" y="446609"/>
                </a:cubicBezTo>
                <a:lnTo>
                  <a:pt x="292722" y="476949"/>
                </a:lnTo>
                <a:lnTo>
                  <a:pt x="399346" y="476949"/>
                </a:lnTo>
                <a:lnTo>
                  <a:pt x="350579" y="368518"/>
                </a:lnTo>
                <a:lnTo>
                  <a:pt x="338376" y="376883"/>
                </a:lnTo>
                <a:cubicBezTo>
                  <a:pt x="334782" y="379052"/>
                  <a:pt x="330109" y="377968"/>
                  <a:pt x="327593" y="374715"/>
                </a:cubicBezTo>
                <a:cubicBezTo>
                  <a:pt x="325437" y="371101"/>
                  <a:pt x="326156" y="366403"/>
                  <a:pt x="329750" y="364235"/>
                </a:cubicBezTo>
                <a:lnTo>
                  <a:pt x="369647" y="337493"/>
                </a:lnTo>
                <a:cubicBezTo>
                  <a:pt x="372882" y="334963"/>
                  <a:pt x="377555" y="335686"/>
                  <a:pt x="379711" y="339300"/>
                </a:cubicBezTo>
                <a:cubicBezTo>
                  <a:pt x="382227" y="342552"/>
                  <a:pt x="381508" y="347611"/>
                  <a:pt x="377914" y="349780"/>
                </a:cubicBezTo>
                <a:lnTo>
                  <a:pt x="363146" y="359903"/>
                </a:lnTo>
                <a:lnTo>
                  <a:pt x="407542" y="476949"/>
                </a:lnTo>
                <a:lnTo>
                  <a:pt x="430680" y="476949"/>
                </a:lnTo>
                <a:lnTo>
                  <a:pt x="376362" y="200245"/>
                </a:lnTo>
                <a:lnTo>
                  <a:pt x="217727" y="200245"/>
                </a:lnTo>
                <a:close/>
                <a:moveTo>
                  <a:pt x="835295" y="197857"/>
                </a:moveTo>
                <a:lnTo>
                  <a:pt x="826993" y="209389"/>
                </a:lnTo>
                <a:lnTo>
                  <a:pt x="825910" y="210470"/>
                </a:lnTo>
                <a:lnTo>
                  <a:pt x="826993" y="210470"/>
                </a:lnTo>
                <a:lnTo>
                  <a:pt x="830603" y="210470"/>
                </a:lnTo>
                <a:lnTo>
                  <a:pt x="830603" y="223805"/>
                </a:lnTo>
                <a:lnTo>
                  <a:pt x="838183" y="223805"/>
                </a:lnTo>
                <a:lnTo>
                  <a:pt x="839627" y="223805"/>
                </a:lnTo>
                <a:lnTo>
                  <a:pt x="839627" y="210470"/>
                </a:lnTo>
                <a:lnTo>
                  <a:pt x="844681" y="210470"/>
                </a:lnTo>
                <a:lnTo>
                  <a:pt x="838183" y="202181"/>
                </a:lnTo>
                <a:lnTo>
                  <a:pt x="835295" y="197857"/>
                </a:lnTo>
                <a:close/>
                <a:moveTo>
                  <a:pt x="813275" y="197857"/>
                </a:moveTo>
                <a:lnTo>
                  <a:pt x="803889" y="210470"/>
                </a:lnTo>
                <a:lnTo>
                  <a:pt x="808582" y="210470"/>
                </a:lnTo>
                <a:lnTo>
                  <a:pt x="808582" y="223805"/>
                </a:lnTo>
                <a:lnTo>
                  <a:pt x="815080" y="223805"/>
                </a:lnTo>
                <a:lnTo>
                  <a:pt x="817607" y="223805"/>
                </a:lnTo>
                <a:lnTo>
                  <a:pt x="817607" y="210470"/>
                </a:lnTo>
                <a:lnTo>
                  <a:pt x="822300" y="210470"/>
                </a:lnTo>
                <a:lnTo>
                  <a:pt x="815080" y="200740"/>
                </a:lnTo>
                <a:lnTo>
                  <a:pt x="813275" y="197857"/>
                </a:lnTo>
                <a:close/>
                <a:moveTo>
                  <a:pt x="623034" y="197857"/>
                </a:moveTo>
                <a:lnTo>
                  <a:pt x="623034" y="207227"/>
                </a:lnTo>
                <a:lnTo>
                  <a:pt x="629893" y="207227"/>
                </a:lnTo>
                <a:lnTo>
                  <a:pt x="641444" y="207227"/>
                </a:lnTo>
                <a:lnTo>
                  <a:pt x="652635" y="207227"/>
                </a:lnTo>
                <a:lnTo>
                  <a:pt x="664548" y="207227"/>
                </a:lnTo>
                <a:lnTo>
                  <a:pt x="676100" y="207227"/>
                </a:lnTo>
                <a:lnTo>
                  <a:pt x="688012" y="207227"/>
                </a:lnTo>
                <a:lnTo>
                  <a:pt x="699203" y="207227"/>
                </a:lnTo>
                <a:lnTo>
                  <a:pt x="710755" y="207227"/>
                </a:lnTo>
                <a:lnTo>
                  <a:pt x="722667" y="207227"/>
                </a:lnTo>
                <a:lnTo>
                  <a:pt x="730609" y="207227"/>
                </a:lnTo>
                <a:lnTo>
                  <a:pt x="730609" y="197857"/>
                </a:lnTo>
                <a:lnTo>
                  <a:pt x="722667" y="197857"/>
                </a:lnTo>
                <a:lnTo>
                  <a:pt x="710755" y="197857"/>
                </a:lnTo>
                <a:lnTo>
                  <a:pt x="699203" y="197857"/>
                </a:lnTo>
                <a:lnTo>
                  <a:pt x="688012" y="197857"/>
                </a:lnTo>
                <a:lnTo>
                  <a:pt x="676100" y="197857"/>
                </a:lnTo>
                <a:lnTo>
                  <a:pt x="664548" y="197857"/>
                </a:lnTo>
                <a:lnTo>
                  <a:pt x="652635" y="197857"/>
                </a:lnTo>
                <a:lnTo>
                  <a:pt x="641444" y="197857"/>
                </a:lnTo>
                <a:lnTo>
                  <a:pt x="629893" y="197857"/>
                </a:lnTo>
                <a:lnTo>
                  <a:pt x="623034" y="197857"/>
                </a:lnTo>
                <a:close/>
                <a:moveTo>
                  <a:pt x="553266" y="160338"/>
                </a:moveTo>
                <a:cubicBezTo>
                  <a:pt x="561897" y="160338"/>
                  <a:pt x="568370" y="167179"/>
                  <a:pt x="568370" y="175461"/>
                </a:cubicBezTo>
                <a:lnTo>
                  <a:pt x="568370" y="556770"/>
                </a:lnTo>
                <a:lnTo>
                  <a:pt x="713656" y="556770"/>
                </a:lnTo>
                <a:lnTo>
                  <a:pt x="714016" y="556770"/>
                </a:lnTo>
                <a:lnTo>
                  <a:pt x="714016" y="587015"/>
                </a:lnTo>
                <a:lnTo>
                  <a:pt x="713656" y="587015"/>
                </a:lnTo>
                <a:lnTo>
                  <a:pt x="553266" y="587015"/>
                </a:lnTo>
                <a:cubicBezTo>
                  <a:pt x="544994" y="587015"/>
                  <a:pt x="538162" y="580174"/>
                  <a:pt x="538162" y="571892"/>
                </a:cubicBezTo>
                <a:lnTo>
                  <a:pt x="538162" y="175461"/>
                </a:lnTo>
                <a:cubicBezTo>
                  <a:pt x="538162" y="167179"/>
                  <a:pt x="544994" y="160338"/>
                  <a:pt x="553266" y="160338"/>
                </a:cubicBezTo>
                <a:close/>
                <a:moveTo>
                  <a:pt x="217727" y="149225"/>
                </a:moveTo>
                <a:lnTo>
                  <a:pt x="416277" y="149225"/>
                </a:lnTo>
                <a:cubicBezTo>
                  <a:pt x="424580" y="149225"/>
                  <a:pt x="431439" y="155692"/>
                  <a:pt x="431439" y="163956"/>
                </a:cubicBezTo>
                <a:cubicBezTo>
                  <a:pt x="431439" y="172579"/>
                  <a:pt x="424580" y="200245"/>
                  <a:pt x="416277" y="200245"/>
                </a:cubicBezTo>
                <a:lnTo>
                  <a:pt x="406700" y="200245"/>
                </a:lnTo>
                <a:lnTo>
                  <a:pt x="460174" y="473936"/>
                </a:lnTo>
                <a:lnTo>
                  <a:pt x="459570" y="476949"/>
                </a:lnTo>
                <a:lnTo>
                  <a:pt x="508000" y="476949"/>
                </a:lnTo>
                <a:lnTo>
                  <a:pt x="508000" y="175846"/>
                </a:lnTo>
                <a:cubicBezTo>
                  <a:pt x="508000" y="171520"/>
                  <a:pt x="511322" y="168275"/>
                  <a:pt x="515753" y="168275"/>
                </a:cubicBezTo>
                <a:cubicBezTo>
                  <a:pt x="519814" y="168275"/>
                  <a:pt x="523506" y="171520"/>
                  <a:pt x="523506" y="175846"/>
                </a:cubicBezTo>
                <a:lnTo>
                  <a:pt x="523506" y="492097"/>
                </a:lnTo>
                <a:lnTo>
                  <a:pt x="523515" y="492119"/>
                </a:lnTo>
                <a:cubicBezTo>
                  <a:pt x="523515" y="492480"/>
                  <a:pt x="523515" y="492842"/>
                  <a:pt x="523515" y="493564"/>
                </a:cubicBezTo>
                <a:lnTo>
                  <a:pt x="523515" y="613119"/>
                </a:lnTo>
                <a:cubicBezTo>
                  <a:pt x="523515" y="614564"/>
                  <a:pt x="523155" y="616008"/>
                  <a:pt x="522795" y="617453"/>
                </a:cubicBezTo>
                <a:cubicBezTo>
                  <a:pt x="520994" y="594698"/>
                  <a:pt x="511273" y="573749"/>
                  <a:pt x="494711" y="557495"/>
                </a:cubicBezTo>
                <a:cubicBezTo>
                  <a:pt x="476708" y="539436"/>
                  <a:pt x="452225" y="530045"/>
                  <a:pt x="427381" y="530045"/>
                </a:cubicBezTo>
                <a:cubicBezTo>
                  <a:pt x="402177" y="530045"/>
                  <a:pt x="378054" y="539436"/>
                  <a:pt x="360051" y="557495"/>
                </a:cubicBezTo>
                <a:cubicBezTo>
                  <a:pt x="342049" y="575194"/>
                  <a:pt x="331607" y="599394"/>
                  <a:pt x="331607" y="624677"/>
                </a:cubicBezTo>
                <a:cubicBezTo>
                  <a:pt x="331607" y="625761"/>
                  <a:pt x="331607" y="626844"/>
                  <a:pt x="331607" y="628289"/>
                </a:cubicBezTo>
                <a:lnTo>
                  <a:pt x="207750" y="628289"/>
                </a:lnTo>
                <a:cubicBezTo>
                  <a:pt x="204869" y="612035"/>
                  <a:pt x="197308" y="597226"/>
                  <a:pt x="185426" y="585668"/>
                </a:cubicBezTo>
                <a:cubicBezTo>
                  <a:pt x="170304" y="570859"/>
                  <a:pt x="150501" y="562913"/>
                  <a:pt x="129978" y="562913"/>
                </a:cubicBezTo>
                <a:cubicBezTo>
                  <a:pt x="108735" y="562913"/>
                  <a:pt x="88932" y="570859"/>
                  <a:pt x="74170" y="585668"/>
                </a:cubicBezTo>
                <a:cubicBezTo>
                  <a:pt x="62289" y="597226"/>
                  <a:pt x="54368" y="612035"/>
                  <a:pt x="51847" y="628289"/>
                </a:cubicBezTo>
                <a:lnTo>
                  <a:pt x="38885" y="628289"/>
                </a:lnTo>
                <a:lnTo>
                  <a:pt x="15122" y="628289"/>
                </a:lnTo>
                <a:cubicBezTo>
                  <a:pt x="6841" y="628289"/>
                  <a:pt x="0" y="621426"/>
                  <a:pt x="0" y="613119"/>
                </a:cubicBezTo>
                <a:lnTo>
                  <a:pt x="0" y="568692"/>
                </a:lnTo>
                <a:cubicBezTo>
                  <a:pt x="0" y="561107"/>
                  <a:pt x="1080" y="553522"/>
                  <a:pt x="4320" y="547382"/>
                </a:cubicBezTo>
                <a:cubicBezTo>
                  <a:pt x="8281" y="539797"/>
                  <a:pt x="14402" y="535101"/>
                  <a:pt x="23763" y="533656"/>
                </a:cubicBezTo>
                <a:lnTo>
                  <a:pt x="23763" y="498982"/>
                </a:lnTo>
                <a:cubicBezTo>
                  <a:pt x="23763" y="480561"/>
                  <a:pt x="31684" y="463585"/>
                  <a:pt x="43926" y="451305"/>
                </a:cubicBezTo>
                <a:cubicBezTo>
                  <a:pt x="56528" y="439024"/>
                  <a:pt x="73450" y="431800"/>
                  <a:pt x="92173" y="431800"/>
                </a:cubicBezTo>
                <a:lnTo>
                  <a:pt x="176212" y="431800"/>
                </a:lnTo>
                <a:lnTo>
                  <a:pt x="176212" y="190185"/>
                </a:lnTo>
                <a:cubicBezTo>
                  <a:pt x="176212" y="178687"/>
                  <a:pt x="180905" y="168627"/>
                  <a:pt x="188486" y="161082"/>
                </a:cubicBezTo>
                <a:cubicBezTo>
                  <a:pt x="196067" y="153896"/>
                  <a:pt x="206175" y="149225"/>
                  <a:pt x="217727" y="149225"/>
                </a:cubicBezTo>
                <a:close/>
                <a:moveTo>
                  <a:pt x="823383" y="135148"/>
                </a:moveTo>
                <a:lnTo>
                  <a:pt x="826993" y="144158"/>
                </a:lnTo>
                <a:lnTo>
                  <a:pt x="837461" y="170106"/>
                </a:lnTo>
                <a:lnTo>
                  <a:pt x="838183" y="170106"/>
                </a:lnTo>
                <a:lnTo>
                  <a:pt x="853706" y="170106"/>
                </a:lnTo>
                <a:lnTo>
                  <a:pt x="839627" y="135148"/>
                </a:lnTo>
                <a:lnTo>
                  <a:pt x="838183" y="135148"/>
                </a:lnTo>
                <a:lnTo>
                  <a:pt x="826993" y="135148"/>
                </a:lnTo>
                <a:lnTo>
                  <a:pt x="823383" y="135148"/>
                </a:lnTo>
                <a:close/>
                <a:moveTo>
                  <a:pt x="799919" y="135148"/>
                </a:moveTo>
                <a:lnTo>
                  <a:pt x="803528" y="144158"/>
                </a:lnTo>
                <a:lnTo>
                  <a:pt x="813997" y="170106"/>
                </a:lnTo>
                <a:lnTo>
                  <a:pt x="815080" y="170106"/>
                </a:lnTo>
                <a:lnTo>
                  <a:pt x="826993" y="170106"/>
                </a:lnTo>
                <a:lnTo>
                  <a:pt x="830242" y="170106"/>
                </a:lnTo>
                <a:lnTo>
                  <a:pt x="826993" y="161096"/>
                </a:lnTo>
                <a:lnTo>
                  <a:pt x="816163" y="135148"/>
                </a:lnTo>
                <a:lnTo>
                  <a:pt x="815080" y="135148"/>
                </a:lnTo>
                <a:lnTo>
                  <a:pt x="803528" y="135148"/>
                </a:lnTo>
                <a:lnTo>
                  <a:pt x="799919" y="135148"/>
                </a:lnTo>
                <a:close/>
                <a:moveTo>
                  <a:pt x="776815" y="135148"/>
                </a:moveTo>
                <a:lnTo>
                  <a:pt x="780425" y="144158"/>
                </a:lnTo>
                <a:lnTo>
                  <a:pt x="790894" y="170106"/>
                </a:lnTo>
                <a:lnTo>
                  <a:pt x="791977" y="170106"/>
                </a:lnTo>
                <a:lnTo>
                  <a:pt x="803528" y="170106"/>
                </a:lnTo>
                <a:lnTo>
                  <a:pt x="807138" y="170106"/>
                </a:lnTo>
                <a:lnTo>
                  <a:pt x="803528" y="161096"/>
                </a:lnTo>
                <a:lnTo>
                  <a:pt x="793060" y="135148"/>
                </a:lnTo>
                <a:lnTo>
                  <a:pt x="791977" y="135148"/>
                </a:lnTo>
                <a:lnTo>
                  <a:pt x="780425" y="135148"/>
                </a:lnTo>
                <a:lnTo>
                  <a:pt x="776815" y="135148"/>
                </a:lnTo>
                <a:close/>
                <a:moveTo>
                  <a:pt x="753712" y="135148"/>
                </a:moveTo>
                <a:lnTo>
                  <a:pt x="757322" y="144158"/>
                </a:lnTo>
                <a:lnTo>
                  <a:pt x="767791" y="170106"/>
                </a:lnTo>
                <a:lnTo>
                  <a:pt x="768874" y="170106"/>
                </a:lnTo>
                <a:lnTo>
                  <a:pt x="780425" y="170106"/>
                </a:lnTo>
                <a:lnTo>
                  <a:pt x="784035" y="170106"/>
                </a:lnTo>
                <a:lnTo>
                  <a:pt x="780425" y="161096"/>
                </a:lnTo>
                <a:lnTo>
                  <a:pt x="769957" y="135148"/>
                </a:lnTo>
                <a:lnTo>
                  <a:pt x="768874" y="135148"/>
                </a:lnTo>
                <a:lnTo>
                  <a:pt x="757322" y="135148"/>
                </a:lnTo>
                <a:lnTo>
                  <a:pt x="753712" y="135148"/>
                </a:lnTo>
                <a:close/>
                <a:moveTo>
                  <a:pt x="730248" y="135148"/>
                </a:moveTo>
                <a:lnTo>
                  <a:pt x="733858" y="144158"/>
                </a:lnTo>
                <a:lnTo>
                  <a:pt x="744687" y="170106"/>
                </a:lnTo>
                <a:lnTo>
                  <a:pt x="745770" y="170106"/>
                </a:lnTo>
                <a:lnTo>
                  <a:pt x="757322" y="170106"/>
                </a:lnTo>
                <a:lnTo>
                  <a:pt x="760932" y="170106"/>
                </a:lnTo>
                <a:lnTo>
                  <a:pt x="757322" y="161096"/>
                </a:lnTo>
                <a:lnTo>
                  <a:pt x="746853" y="135148"/>
                </a:lnTo>
                <a:lnTo>
                  <a:pt x="745770" y="135148"/>
                </a:lnTo>
                <a:lnTo>
                  <a:pt x="733858" y="135148"/>
                </a:lnTo>
                <a:lnTo>
                  <a:pt x="730248" y="135148"/>
                </a:lnTo>
                <a:close/>
                <a:moveTo>
                  <a:pt x="707145" y="135148"/>
                </a:moveTo>
                <a:lnTo>
                  <a:pt x="710755" y="144158"/>
                </a:lnTo>
                <a:lnTo>
                  <a:pt x="721223" y="170106"/>
                </a:lnTo>
                <a:lnTo>
                  <a:pt x="722667" y="170106"/>
                </a:lnTo>
                <a:lnTo>
                  <a:pt x="733858" y="170106"/>
                </a:lnTo>
                <a:lnTo>
                  <a:pt x="737468" y="170106"/>
                </a:lnTo>
                <a:lnTo>
                  <a:pt x="733858" y="161096"/>
                </a:lnTo>
                <a:lnTo>
                  <a:pt x="723750" y="135148"/>
                </a:lnTo>
                <a:lnTo>
                  <a:pt x="722667" y="135148"/>
                </a:lnTo>
                <a:lnTo>
                  <a:pt x="710755" y="135148"/>
                </a:lnTo>
                <a:lnTo>
                  <a:pt x="707145" y="135148"/>
                </a:lnTo>
                <a:close/>
                <a:moveTo>
                  <a:pt x="684402" y="135148"/>
                </a:moveTo>
                <a:lnTo>
                  <a:pt x="688012" y="144158"/>
                </a:lnTo>
                <a:lnTo>
                  <a:pt x="698120" y="170106"/>
                </a:lnTo>
                <a:lnTo>
                  <a:pt x="699203" y="170106"/>
                </a:lnTo>
                <a:lnTo>
                  <a:pt x="710755" y="170106"/>
                </a:lnTo>
                <a:lnTo>
                  <a:pt x="714364" y="170106"/>
                </a:lnTo>
                <a:lnTo>
                  <a:pt x="710755" y="161096"/>
                </a:lnTo>
                <a:lnTo>
                  <a:pt x="700647" y="135148"/>
                </a:lnTo>
                <a:lnTo>
                  <a:pt x="699203" y="135148"/>
                </a:lnTo>
                <a:lnTo>
                  <a:pt x="688012" y="135148"/>
                </a:lnTo>
                <a:lnTo>
                  <a:pt x="684402" y="135148"/>
                </a:lnTo>
                <a:close/>
                <a:moveTo>
                  <a:pt x="660938" y="135148"/>
                </a:moveTo>
                <a:lnTo>
                  <a:pt x="664548" y="144158"/>
                </a:lnTo>
                <a:lnTo>
                  <a:pt x="675017" y="170106"/>
                </a:lnTo>
                <a:lnTo>
                  <a:pt x="676100" y="170106"/>
                </a:lnTo>
                <a:lnTo>
                  <a:pt x="688012" y="170106"/>
                </a:lnTo>
                <a:lnTo>
                  <a:pt x="691261" y="170106"/>
                </a:lnTo>
                <a:lnTo>
                  <a:pt x="688012" y="161096"/>
                </a:lnTo>
                <a:lnTo>
                  <a:pt x="677183" y="135148"/>
                </a:lnTo>
                <a:lnTo>
                  <a:pt x="676100" y="135148"/>
                </a:lnTo>
                <a:lnTo>
                  <a:pt x="664548" y="135148"/>
                </a:lnTo>
                <a:lnTo>
                  <a:pt x="660938" y="135148"/>
                </a:lnTo>
                <a:close/>
                <a:moveTo>
                  <a:pt x="637834" y="135148"/>
                </a:moveTo>
                <a:lnTo>
                  <a:pt x="641444" y="144158"/>
                </a:lnTo>
                <a:lnTo>
                  <a:pt x="651913" y="170106"/>
                </a:lnTo>
                <a:lnTo>
                  <a:pt x="652635" y="170106"/>
                </a:lnTo>
                <a:lnTo>
                  <a:pt x="664548" y="170106"/>
                </a:lnTo>
                <a:lnTo>
                  <a:pt x="668158" y="170106"/>
                </a:lnTo>
                <a:lnTo>
                  <a:pt x="664548" y="161096"/>
                </a:lnTo>
                <a:lnTo>
                  <a:pt x="654079" y="135148"/>
                </a:lnTo>
                <a:lnTo>
                  <a:pt x="652635" y="135148"/>
                </a:lnTo>
                <a:lnTo>
                  <a:pt x="641444" y="135148"/>
                </a:lnTo>
                <a:lnTo>
                  <a:pt x="637834" y="135148"/>
                </a:lnTo>
                <a:close/>
                <a:moveTo>
                  <a:pt x="614731" y="135148"/>
                </a:moveTo>
                <a:lnTo>
                  <a:pt x="628810" y="170106"/>
                </a:lnTo>
                <a:lnTo>
                  <a:pt x="629893" y="170106"/>
                </a:lnTo>
                <a:lnTo>
                  <a:pt x="641444" y="170106"/>
                </a:lnTo>
                <a:lnTo>
                  <a:pt x="645054" y="170106"/>
                </a:lnTo>
                <a:lnTo>
                  <a:pt x="641444" y="161096"/>
                </a:lnTo>
                <a:lnTo>
                  <a:pt x="630615" y="135148"/>
                </a:lnTo>
                <a:lnTo>
                  <a:pt x="629893" y="135148"/>
                </a:lnTo>
                <a:lnTo>
                  <a:pt x="614731" y="135148"/>
                </a:lnTo>
                <a:close/>
                <a:moveTo>
                  <a:pt x="701369" y="12347"/>
                </a:moveTo>
                <a:lnTo>
                  <a:pt x="701369" y="72439"/>
                </a:lnTo>
                <a:lnTo>
                  <a:pt x="701369" y="72800"/>
                </a:lnTo>
                <a:lnTo>
                  <a:pt x="706784" y="81449"/>
                </a:lnTo>
                <a:lnTo>
                  <a:pt x="710755" y="75323"/>
                </a:lnTo>
                <a:lnTo>
                  <a:pt x="712559" y="72800"/>
                </a:lnTo>
                <a:lnTo>
                  <a:pt x="717974" y="81449"/>
                </a:lnTo>
                <a:lnTo>
                  <a:pt x="722667" y="74241"/>
                </a:lnTo>
                <a:lnTo>
                  <a:pt x="723389" y="72800"/>
                </a:lnTo>
                <a:lnTo>
                  <a:pt x="728804" y="81449"/>
                </a:lnTo>
                <a:lnTo>
                  <a:pt x="733858" y="73521"/>
                </a:lnTo>
                <a:lnTo>
                  <a:pt x="734580" y="72800"/>
                </a:lnTo>
                <a:lnTo>
                  <a:pt x="739995" y="81449"/>
                </a:lnTo>
                <a:lnTo>
                  <a:pt x="745409" y="72800"/>
                </a:lnTo>
                <a:lnTo>
                  <a:pt x="745770" y="73160"/>
                </a:lnTo>
                <a:lnTo>
                  <a:pt x="750824" y="81449"/>
                </a:lnTo>
                <a:lnTo>
                  <a:pt x="756600" y="72800"/>
                </a:lnTo>
                <a:lnTo>
                  <a:pt x="757322" y="74241"/>
                </a:lnTo>
                <a:lnTo>
                  <a:pt x="762015" y="81449"/>
                </a:lnTo>
                <a:lnTo>
                  <a:pt x="767430" y="72800"/>
                </a:lnTo>
                <a:lnTo>
                  <a:pt x="767430" y="12347"/>
                </a:lnTo>
                <a:lnTo>
                  <a:pt x="701369" y="12347"/>
                </a:lnTo>
                <a:close/>
                <a:moveTo>
                  <a:pt x="611843" y="0"/>
                </a:moveTo>
                <a:lnTo>
                  <a:pt x="629893" y="0"/>
                </a:lnTo>
                <a:lnTo>
                  <a:pt x="641444" y="0"/>
                </a:lnTo>
                <a:lnTo>
                  <a:pt x="652635" y="0"/>
                </a:lnTo>
                <a:lnTo>
                  <a:pt x="664548" y="0"/>
                </a:lnTo>
                <a:lnTo>
                  <a:pt x="666869" y="0"/>
                </a:lnTo>
                <a:lnTo>
                  <a:pt x="676100" y="0"/>
                </a:lnTo>
                <a:lnTo>
                  <a:pt x="688012" y="0"/>
                </a:lnTo>
                <a:lnTo>
                  <a:pt x="699203" y="0"/>
                </a:lnTo>
                <a:lnTo>
                  <a:pt x="701369" y="0"/>
                </a:lnTo>
                <a:lnTo>
                  <a:pt x="767430" y="0"/>
                </a:lnTo>
                <a:lnTo>
                  <a:pt x="768874" y="0"/>
                </a:lnTo>
                <a:lnTo>
                  <a:pt x="780425" y="0"/>
                </a:lnTo>
                <a:lnTo>
                  <a:pt x="791977" y="0"/>
                </a:lnTo>
                <a:lnTo>
                  <a:pt x="798394" y="0"/>
                </a:lnTo>
                <a:lnTo>
                  <a:pt x="803528" y="0"/>
                </a:lnTo>
                <a:lnTo>
                  <a:pt x="815080" y="0"/>
                </a:lnTo>
                <a:lnTo>
                  <a:pt x="826993" y="0"/>
                </a:lnTo>
                <a:lnTo>
                  <a:pt x="838183" y="0"/>
                </a:lnTo>
                <a:lnTo>
                  <a:pt x="856955" y="0"/>
                </a:lnTo>
                <a:cubicBezTo>
                  <a:pt x="864174" y="0"/>
                  <a:pt x="869589" y="5766"/>
                  <a:pt x="869589" y="12614"/>
                </a:cubicBezTo>
                <a:lnTo>
                  <a:pt x="869228" y="151726"/>
                </a:lnTo>
                <a:lnTo>
                  <a:pt x="862730" y="135148"/>
                </a:lnTo>
                <a:lnTo>
                  <a:pt x="846486" y="135148"/>
                </a:lnTo>
                <a:lnTo>
                  <a:pt x="860565" y="170106"/>
                </a:lnTo>
                <a:lnTo>
                  <a:pt x="869228" y="170106"/>
                </a:lnTo>
                <a:lnTo>
                  <a:pt x="868867" y="245789"/>
                </a:lnTo>
                <a:cubicBezTo>
                  <a:pt x="868867" y="252636"/>
                  <a:pt x="863452" y="258403"/>
                  <a:pt x="856233" y="258403"/>
                </a:cubicBezTo>
                <a:lnTo>
                  <a:pt x="838183" y="258403"/>
                </a:lnTo>
                <a:lnTo>
                  <a:pt x="826993" y="258403"/>
                </a:lnTo>
                <a:lnTo>
                  <a:pt x="815080" y="258403"/>
                </a:lnTo>
                <a:lnTo>
                  <a:pt x="803528" y="258403"/>
                </a:lnTo>
                <a:lnTo>
                  <a:pt x="791977" y="258403"/>
                </a:lnTo>
                <a:lnTo>
                  <a:pt x="780425" y="258403"/>
                </a:lnTo>
                <a:lnTo>
                  <a:pt x="768874" y="258403"/>
                </a:lnTo>
                <a:lnTo>
                  <a:pt x="757322" y="258403"/>
                </a:lnTo>
                <a:lnTo>
                  <a:pt x="745770" y="258403"/>
                </a:lnTo>
                <a:lnTo>
                  <a:pt x="733858" y="258403"/>
                </a:lnTo>
                <a:lnTo>
                  <a:pt x="722667" y="258403"/>
                </a:lnTo>
                <a:lnTo>
                  <a:pt x="710755" y="258403"/>
                </a:lnTo>
                <a:lnTo>
                  <a:pt x="699203" y="258403"/>
                </a:lnTo>
                <a:lnTo>
                  <a:pt x="688012" y="258403"/>
                </a:lnTo>
                <a:lnTo>
                  <a:pt x="676100" y="258403"/>
                </a:lnTo>
                <a:lnTo>
                  <a:pt x="664548" y="258403"/>
                </a:lnTo>
                <a:lnTo>
                  <a:pt x="652635" y="258403"/>
                </a:lnTo>
                <a:lnTo>
                  <a:pt x="641444" y="258403"/>
                </a:lnTo>
                <a:lnTo>
                  <a:pt x="629893" y="258403"/>
                </a:lnTo>
                <a:lnTo>
                  <a:pt x="611121" y="258403"/>
                </a:lnTo>
                <a:cubicBezTo>
                  <a:pt x="604263" y="258403"/>
                  <a:pt x="598487" y="252636"/>
                  <a:pt x="598487" y="245789"/>
                </a:cubicBezTo>
                <a:lnTo>
                  <a:pt x="598848" y="153528"/>
                </a:lnTo>
                <a:lnTo>
                  <a:pt x="605346" y="170106"/>
                </a:lnTo>
                <a:lnTo>
                  <a:pt x="621590" y="170106"/>
                </a:lnTo>
                <a:lnTo>
                  <a:pt x="607872" y="135148"/>
                </a:lnTo>
                <a:lnTo>
                  <a:pt x="598848" y="135148"/>
                </a:lnTo>
                <a:lnTo>
                  <a:pt x="599209" y="12614"/>
                </a:lnTo>
                <a:cubicBezTo>
                  <a:pt x="599209" y="5766"/>
                  <a:pt x="604624" y="0"/>
                  <a:pt x="611843" y="0"/>
                </a:cubicBezTo>
                <a:close/>
              </a:path>
            </a:pathLst>
          </a:custGeom>
          <a:solidFill>
            <a:schemeClr val="bg1"/>
          </a:solidFill>
          <a:ln>
            <a:noFill/>
          </a:ln>
          <a:effectLst/>
        </p:spPr>
        <p:txBody>
          <a:bodyPr anchor="ctr"/>
          <a:lstStyle/>
          <a:p>
            <a:endParaRPr lang="en-GB" sz="1600" dirty="0">
              <a:latin typeface="+mj-lt"/>
            </a:endParaRPr>
          </a:p>
        </p:txBody>
      </p:sp>
      <p:sp>
        <p:nvSpPr>
          <p:cNvPr id="66" name="Freeform 236">
            <a:extLst>
              <a:ext uri="{FF2B5EF4-FFF2-40B4-BE49-F238E27FC236}">
                <a16:creationId xmlns:a16="http://schemas.microsoft.com/office/drawing/2014/main" xmlns="" id="{CCBC3F26-4677-4200-8DA9-6B2D3E935F41}"/>
              </a:ext>
            </a:extLst>
          </p:cNvPr>
          <p:cNvSpPr>
            <a:spLocks noChangeArrowheads="1"/>
          </p:cNvSpPr>
          <p:nvPr/>
        </p:nvSpPr>
        <p:spPr bwMode="auto">
          <a:xfrm>
            <a:off x="6413512" y="2860805"/>
            <a:ext cx="607871" cy="222232"/>
          </a:xfrm>
          <a:custGeom>
            <a:avLst/>
            <a:gdLst/>
            <a:ahLst/>
            <a:cxnLst/>
            <a:rect l="0" t="0" r="r" b="b"/>
            <a:pathLst>
              <a:path w="885466" h="323493">
                <a:moveTo>
                  <a:pt x="536575" y="249501"/>
                </a:moveTo>
                <a:cubicBezTo>
                  <a:pt x="530856" y="249501"/>
                  <a:pt x="525852" y="252003"/>
                  <a:pt x="522277" y="255577"/>
                </a:cubicBezTo>
                <a:cubicBezTo>
                  <a:pt x="518703" y="259152"/>
                  <a:pt x="516200" y="264156"/>
                  <a:pt x="516200" y="269875"/>
                </a:cubicBezTo>
                <a:cubicBezTo>
                  <a:pt x="516200" y="275237"/>
                  <a:pt x="518703" y="280241"/>
                  <a:pt x="522277" y="284173"/>
                </a:cubicBezTo>
                <a:cubicBezTo>
                  <a:pt x="525852" y="287748"/>
                  <a:pt x="530856" y="289892"/>
                  <a:pt x="536575" y="289892"/>
                </a:cubicBezTo>
                <a:cubicBezTo>
                  <a:pt x="541937" y="289892"/>
                  <a:pt x="546941" y="287748"/>
                  <a:pt x="550873" y="284173"/>
                </a:cubicBezTo>
                <a:cubicBezTo>
                  <a:pt x="554448" y="280241"/>
                  <a:pt x="556592" y="275237"/>
                  <a:pt x="556592" y="269875"/>
                </a:cubicBezTo>
                <a:cubicBezTo>
                  <a:pt x="556592" y="264156"/>
                  <a:pt x="554448" y="259152"/>
                  <a:pt x="550873" y="255577"/>
                </a:cubicBezTo>
                <a:cubicBezTo>
                  <a:pt x="546941" y="252003"/>
                  <a:pt x="541937" y="249501"/>
                  <a:pt x="536575" y="249501"/>
                </a:cubicBezTo>
                <a:close/>
                <a:moveTo>
                  <a:pt x="171271" y="249501"/>
                </a:moveTo>
                <a:cubicBezTo>
                  <a:pt x="165533" y="249501"/>
                  <a:pt x="160512" y="252003"/>
                  <a:pt x="156925" y="255577"/>
                </a:cubicBezTo>
                <a:cubicBezTo>
                  <a:pt x="153339" y="259152"/>
                  <a:pt x="151187" y="264156"/>
                  <a:pt x="151187" y="269875"/>
                </a:cubicBezTo>
                <a:cubicBezTo>
                  <a:pt x="151187" y="275237"/>
                  <a:pt x="153339" y="280241"/>
                  <a:pt x="156925" y="284173"/>
                </a:cubicBezTo>
                <a:cubicBezTo>
                  <a:pt x="160512" y="287748"/>
                  <a:pt x="165533" y="289892"/>
                  <a:pt x="171271" y="289892"/>
                </a:cubicBezTo>
                <a:cubicBezTo>
                  <a:pt x="177009" y="289892"/>
                  <a:pt x="182030" y="287748"/>
                  <a:pt x="185616" y="284173"/>
                </a:cubicBezTo>
                <a:cubicBezTo>
                  <a:pt x="189203" y="280241"/>
                  <a:pt x="191355" y="275237"/>
                  <a:pt x="191355" y="269875"/>
                </a:cubicBezTo>
                <a:cubicBezTo>
                  <a:pt x="191355" y="264156"/>
                  <a:pt x="189203" y="259152"/>
                  <a:pt x="185616" y="255577"/>
                </a:cubicBezTo>
                <a:cubicBezTo>
                  <a:pt x="182030" y="252003"/>
                  <a:pt x="177009" y="249501"/>
                  <a:pt x="171271" y="249501"/>
                </a:cubicBezTo>
                <a:close/>
                <a:moveTo>
                  <a:pt x="536575" y="215900"/>
                </a:moveTo>
                <a:cubicBezTo>
                  <a:pt x="551231" y="215900"/>
                  <a:pt x="564814" y="221977"/>
                  <a:pt x="574465" y="231628"/>
                </a:cubicBezTo>
                <a:cubicBezTo>
                  <a:pt x="584116" y="241637"/>
                  <a:pt x="590193" y="254862"/>
                  <a:pt x="590193" y="269875"/>
                </a:cubicBezTo>
                <a:cubicBezTo>
                  <a:pt x="590193" y="284531"/>
                  <a:pt x="584116" y="298114"/>
                  <a:pt x="574465" y="307765"/>
                </a:cubicBezTo>
                <a:cubicBezTo>
                  <a:pt x="564814" y="317416"/>
                  <a:pt x="551231" y="323493"/>
                  <a:pt x="536575" y="323493"/>
                </a:cubicBezTo>
                <a:cubicBezTo>
                  <a:pt x="521562" y="323493"/>
                  <a:pt x="508337" y="317416"/>
                  <a:pt x="498328" y="307765"/>
                </a:cubicBezTo>
                <a:cubicBezTo>
                  <a:pt x="488677" y="298114"/>
                  <a:pt x="482600" y="284531"/>
                  <a:pt x="482600" y="269875"/>
                </a:cubicBezTo>
                <a:cubicBezTo>
                  <a:pt x="482600" y="254862"/>
                  <a:pt x="488677" y="241637"/>
                  <a:pt x="498328" y="231628"/>
                </a:cubicBezTo>
                <a:cubicBezTo>
                  <a:pt x="508337" y="221977"/>
                  <a:pt x="521562" y="215900"/>
                  <a:pt x="536575" y="215900"/>
                </a:cubicBezTo>
                <a:close/>
                <a:moveTo>
                  <a:pt x="171271" y="215900"/>
                </a:moveTo>
                <a:cubicBezTo>
                  <a:pt x="185975" y="215900"/>
                  <a:pt x="199603" y="221977"/>
                  <a:pt x="209286" y="231628"/>
                </a:cubicBezTo>
                <a:cubicBezTo>
                  <a:pt x="219328" y="241637"/>
                  <a:pt x="225066" y="254862"/>
                  <a:pt x="225066" y="269875"/>
                </a:cubicBezTo>
                <a:cubicBezTo>
                  <a:pt x="225066" y="284531"/>
                  <a:pt x="219328" y="298114"/>
                  <a:pt x="209286" y="307765"/>
                </a:cubicBezTo>
                <a:cubicBezTo>
                  <a:pt x="199603" y="317416"/>
                  <a:pt x="185975" y="323493"/>
                  <a:pt x="171271" y="323493"/>
                </a:cubicBezTo>
                <a:cubicBezTo>
                  <a:pt x="156567" y="323493"/>
                  <a:pt x="142938" y="317416"/>
                  <a:pt x="133255" y="307765"/>
                </a:cubicBezTo>
                <a:cubicBezTo>
                  <a:pt x="123572" y="298114"/>
                  <a:pt x="117475" y="284531"/>
                  <a:pt x="117475" y="269875"/>
                </a:cubicBezTo>
                <a:cubicBezTo>
                  <a:pt x="117475" y="254862"/>
                  <a:pt x="123572" y="241637"/>
                  <a:pt x="133255" y="231628"/>
                </a:cubicBezTo>
                <a:cubicBezTo>
                  <a:pt x="142938" y="221977"/>
                  <a:pt x="156567" y="215900"/>
                  <a:pt x="171271" y="215900"/>
                </a:cubicBezTo>
                <a:close/>
                <a:moveTo>
                  <a:pt x="346900" y="31012"/>
                </a:moveTo>
                <a:cubicBezTo>
                  <a:pt x="320641" y="35700"/>
                  <a:pt x="295101" y="44715"/>
                  <a:pt x="271359" y="56976"/>
                </a:cubicBezTo>
                <a:lnTo>
                  <a:pt x="270280" y="57697"/>
                </a:lnTo>
                <a:cubicBezTo>
                  <a:pt x="241143" y="72842"/>
                  <a:pt x="214884" y="93036"/>
                  <a:pt x="193301" y="117198"/>
                </a:cubicBezTo>
                <a:lnTo>
                  <a:pt x="270280" y="117198"/>
                </a:lnTo>
                <a:lnTo>
                  <a:pt x="346900" y="117198"/>
                </a:lnTo>
                <a:lnTo>
                  <a:pt x="346900" y="31012"/>
                </a:lnTo>
                <a:close/>
                <a:moveTo>
                  <a:pt x="391864" y="0"/>
                </a:moveTo>
                <a:lnTo>
                  <a:pt x="656256" y="0"/>
                </a:lnTo>
                <a:cubicBezTo>
                  <a:pt x="663450" y="0"/>
                  <a:pt x="669565" y="6130"/>
                  <a:pt x="669565" y="13342"/>
                </a:cubicBezTo>
                <a:lnTo>
                  <a:pt x="669565" y="168960"/>
                </a:lnTo>
                <a:lnTo>
                  <a:pt x="750785" y="182210"/>
                </a:lnTo>
                <a:lnTo>
                  <a:pt x="761638" y="198085"/>
                </a:lnTo>
                <a:lnTo>
                  <a:pt x="669565" y="196553"/>
                </a:lnTo>
                <a:lnTo>
                  <a:pt x="669565" y="203054"/>
                </a:lnTo>
                <a:lnTo>
                  <a:pt x="814148" y="218007"/>
                </a:lnTo>
                <a:lnTo>
                  <a:pt x="826728" y="236182"/>
                </a:lnTo>
                <a:lnTo>
                  <a:pt x="669565" y="235198"/>
                </a:lnTo>
                <a:lnTo>
                  <a:pt x="669565" y="243143"/>
                </a:lnTo>
                <a:lnTo>
                  <a:pt x="871815" y="261673"/>
                </a:lnTo>
                <a:lnTo>
                  <a:pt x="885466" y="275861"/>
                </a:lnTo>
                <a:lnTo>
                  <a:pt x="762249" y="274770"/>
                </a:lnTo>
                <a:lnTo>
                  <a:pt x="656437" y="275787"/>
                </a:lnTo>
                <a:lnTo>
                  <a:pt x="656256" y="275865"/>
                </a:lnTo>
                <a:lnTo>
                  <a:pt x="601939" y="275865"/>
                </a:lnTo>
                <a:lnTo>
                  <a:pt x="601939" y="275504"/>
                </a:lnTo>
                <a:lnTo>
                  <a:pt x="601939" y="274783"/>
                </a:lnTo>
                <a:lnTo>
                  <a:pt x="601939" y="274062"/>
                </a:lnTo>
                <a:lnTo>
                  <a:pt x="601939" y="273701"/>
                </a:lnTo>
                <a:lnTo>
                  <a:pt x="601939" y="273340"/>
                </a:lnTo>
                <a:lnTo>
                  <a:pt x="601939" y="272980"/>
                </a:lnTo>
                <a:lnTo>
                  <a:pt x="601939" y="272619"/>
                </a:lnTo>
                <a:lnTo>
                  <a:pt x="601939" y="272259"/>
                </a:lnTo>
                <a:lnTo>
                  <a:pt x="601939" y="271537"/>
                </a:lnTo>
                <a:lnTo>
                  <a:pt x="601939" y="270816"/>
                </a:lnTo>
                <a:cubicBezTo>
                  <a:pt x="601939" y="270456"/>
                  <a:pt x="601939" y="270095"/>
                  <a:pt x="601939" y="270095"/>
                </a:cubicBezTo>
                <a:cubicBezTo>
                  <a:pt x="601939" y="252786"/>
                  <a:pt x="595104" y="236198"/>
                  <a:pt x="582874" y="223937"/>
                </a:cubicBezTo>
                <a:cubicBezTo>
                  <a:pt x="570643" y="211677"/>
                  <a:pt x="554096" y="204464"/>
                  <a:pt x="536830" y="204464"/>
                </a:cubicBezTo>
                <a:cubicBezTo>
                  <a:pt x="519564" y="204464"/>
                  <a:pt x="503017" y="211677"/>
                  <a:pt x="490786" y="223937"/>
                </a:cubicBezTo>
                <a:cubicBezTo>
                  <a:pt x="478556" y="236198"/>
                  <a:pt x="471362" y="252786"/>
                  <a:pt x="471362" y="270095"/>
                </a:cubicBezTo>
                <a:cubicBezTo>
                  <a:pt x="471362" y="270095"/>
                  <a:pt x="471362" y="270456"/>
                  <a:pt x="471362" y="270816"/>
                </a:cubicBezTo>
                <a:lnTo>
                  <a:pt x="471362" y="271537"/>
                </a:lnTo>
                <a:lnTo>
                  <a:pt x="471362" y="272259"/>
                </a:lnTo>
                <a:lnTo>
                  <a:pt x="471362" y="272619"/>
                </a:lnTo>
                <a:lnTo>
                  <a:pt x="471721" y="272980"/>
                </a:lnTo>
                <a:lnTo>
                  <a:pt x="471721" y="273340"/>
                </a:lnTo>
                <a:lnTo>
                  <a:pt x="471721" y="273701"/>
                </a:lnTo>
                <a:lnTo>
                  <a:pt x="471721" y="274062"/>
                </a:lnTo>
                <a:lnTo>
                  <a:pt x="471721" y="274783"/>
                </a:lnTo>
                <a:lnTo>
                  <a:pt x="471721" y="275504"/>
                </a:lnTo>
                <a:lnTo>
                  <a:pt x="471721" y="275865"/>
                </a:lnTo>
                <a:lnTo>
                  <a:pt x="270280" y="275865"/>
                </a:lnTo>
                <a:lnTo>
                  <a:pt x="237906" y="275865"/>
                </a:lnTo>
                <a:cubicBezTo>
                  <a:pt x="237906" y="274062"/>
                  <a:pt x="237906" y="271898"/>
                  <a:pt x="237906" y="270095"/>
                </a:cubicBezTo>
                <a:cubicBezTo>
                  <a:pt x="237906" y="252786"/>
                  <a:pt x="231071" y="236198"/>
                  <a:pt x="218841" y="223937"/>
                </a:cubicBezTo>
                <a:cubicBezTo>
                  <a:pt x="206610" y="211677"/>
                  <a:pt x="190423" y="204464"/>
                  <a:pt x="172797" y="204464"/>
                </a:cubicBezTo>
                <a:cubicBezTo>
                  <a:pt x="171718" y="204464"/>
                  <a:pt x="170639" y="204464"/>
                  <a:pt x="169200" y="204825"/>
                </a:cubicBezTo>
                <a:cubicBezTo>
                  <a:pt x="168840" y="204825"/>
                  <a:pt x="168481" y="204825"/>
                  <a:pt x="168121" y="204825"/>
                </a:cubicBezTo>
                <a:cubicBezTo>
                  <a:pt x="152293" y="205907"/>
                  <a:pt x="137905" y="212758"/>
                  <a:pt x="126753" y="223937"/>
                </a:cubicBezTo>
                <a:cubicBezTo>
                  <a:pt x="114523" y="236198"/>
                  <a:pt x="107688" y="252786"/>
                  <a:pt x="107688" y="270095"/>
                </a:cubicBezTo>
                <a:cubicBezTo>
                  <a:pt x="107688" y="271898"/>
                  <a:pt x="107688" y="274062"/>
                  <a:pt x="107688" y="275865"/>
                </a:cubicBezTo>
                <a:lnTo>
                  <a:pt x="87862" y="275865"/>
                </a:lnTo>
                <a:lnTo>
                  <a:pt x="87860" y="275865"/>
                </a:lnTo>
                <a:lnTo>
                  <a:pt x="13378" y="275865"/>
                </a:lnTo>
                <a:cubicBezTo>
                  <a:pt x="5785" y="275865"/>
                  <a:pt x="0" y="269748"/>
                  <a:pt x="0" y="262192"/>
                </a:cubicBezTo>
                <a:cubicBezTo>
                  <a:pt x="0" y="254995"/>
                  <a:pt x="5785" y="249238"/>
                  <a:pt x="13378" y="249238"/>
                </a:cubicBezTo>
                <a:lnTo>
                  <a:pt x="20637" y="249238"/>
                </a:lnTo>
                <a:lnTo>
                  <a:pt x="20637" y="196531"/>
                </a:lnTo>
                <a:cubicBezTo>
                  <a:pt x="20637" y="179943"/>
                  <a:pt x="28910" y="168404"/>
                  <a:pt x="41500" y="159389"/>
                </a:cubicBezTo>
                <a:cubicBezTo>
                  <a:pt x="42580" y="158667"/>
                  <a:pt x="44018" y="157946"/>
                  <a:pt x="45457" y="157225"/>
                </a:cubicBezTo>
                <a:cubicBezTo>
                  <a:pt x="62724" y="146767"/>
                  <a:pt x="86465" y="140998"/>
                  <a:pt x="109127" y="135949"/>
                </a:cubicBezTo>
                <a:lnTo>
                  <a:pt x="144621" y="125045"/>
                </a:lnTo>
                <a:lnTo>
                  <a:pt x="133312" y="125045"/>
                </a:lnTo>
                <a:cubicBezTo>
                  <a:pt x="131517" y="125045"/>
                  <a:pt x="129721" y="123574"/>
                  <a:pt x="129362" y="122103"/>
                </a:cubicBezTo>
                <a:lnTo>
                  <a:pt x="126848" y="110700"/>
                </a:lnTo>
                <a:cubicBezTo>
                  <a:pt x="125412" y="103343"/>
                  <a:pt x="129721" y="95250"/>
                  <a:pt x="136544" y="97457"/>
                </a:cubicBezTo>
                <a:lnTo>
                  <a:pt x="146598" y="101504"/>
                </a:lnTo>
                <a:cubicBezTo>
                  <a:pt x="148034" y="101871"/>
                  <a:pt x="149830" y="102975"/>
                  <a:pt x="150189" y="104446"/>
                </a:cubicBezTo>
                <a:lnTo>
                  <a:pt x="154651" y="121325"/>
                </a:lnTo>
                <a:lnTo>
                  <a:pt x="156610" y="119361"/>
                </a:lnTo>
                <a:cubicBezTo>
                  <a:pt x="160207" y="114673"/>
                  <a:pt x="164164" y="109985"/>
                  <a:pt x="168121" y="105298"/>
                </a:cubicBezTo>
                <a:lnTo>
                  <a:pt x="169200" y="103494"/>
                </a:lnTo>
                <a:cubicBezTo>
                  <a:pt x="194380" y="75006"/>
                  <a:pt x="224956" y="50845"/>
                  <a:pt x="259129" y="33176"/>
                </a:cubicBezTo>
                <a:cubicBezTo>
                  <a:pt x="262726" y="31373"/>
                  <a:pt x="266683" y="29570"/>
                  <a:pt x="270280" y="27766"/>
                </a:cubicBezTo>
                <a:cubicBezTo>
                  <a:pt x="308050" y="10097"/>
                  <a:pt x="349778" y="0"/>
                  <a:pt x="391864" y="0"/>
                </a:cubicBezTo>
                <a:close/>
              </a:path>
            </a:pathLst>
          </a:custGeom>
          <a:solidFill>
            <a:schemeClr val="bg1"/>
          </a:solidFill>
          <a:ln>
            <a:noFill/>
          </a:ln>
          <a:effectLst/>
        </p:spPr>
        <p:txBody>
          <a:bodyPr anchor="ctr"/>
          <a:lstStyle/>
          <a:p>
            <a:endParaRPr lang="en-GB" sz="1600" dirty="0">
              <a:latin typeface="+mj-lt"/>
            </a:endParaRPr>
          </a:p>
        </p:txBody>
      </p:sp>
      <p:sp>
        <p:nvSpPr>
          <p:cNvPr id="67" name="Freeform 242">
            <a:extLst>
              <a:ext uri="{FF2B5EF4-FFF2-40B4-BE49-F238E27FC236}">
                <a16:creationId xmlns:a16="http://schemas.microsoft.com/office/drawing/2014/main" xmlns="" id="{C15DF3D8-689B-4F42-BE3A-9EA6C5BCDBA2}"/>
              </a:ext>
            </a:extLst>
          </p:cNvPr>
          <p:cNvSpPr>
            <a:spLocks noChangeArrowheads="1"/>
          </p:cNvSpPr>
          <p:nvPr/>
        </p:nvSpPr>
        <p:spPr bwMode="auto">
          <a:xfrm>
            <a:off x="7576463" y="2699872"/>
            <a:ext cx="490587" cy="468090"/>
          </a:xfrm>
          <a:custGeom>
            <a:avLst/>
            <a:gdLst/>
            <a:ahLst/>
            <a:cxnLst/>
            <a:rect l="0" t="0" r="r" b="b"/>
            <a:pathLst>
              <a:path w="899393" h="858478">
                <a:moveTo>
                  <a:pt x="899393" y="592739"/>
                </a:moveTo>
                <a:lnTo>
                  <a:pt x="899393" y="792494"/>
                </a:lnTo>
                <a:cubicBezTo>
                  <a:pt x="899393" y="793936"/>
                  <a:pt x="898313" y="795739"/>
                  <a:pt x="896513" y="796099"/>
                </a:cubicBezTo>
                <a:lnTo>
                  <a:pt x="802911" y="826748"/>
                </a:lnTo>
                <a:lnTo>
                  <a:pt x="745310" y="845497"/>
                </a:lnTo>
                <a:lnTo>
                  <a:pt x="706429" y="858117"/>
                </a:lnTo>
                <a:lnTo>
                  <a:pt x="706429" y="655839"/>
                </a:lnTo>
                <a:lnTo>
                  <a:pt x="745310" y="643219"/>
                </a:lnTo>
                <a:lnTo>
                  <a:pt x="785991" y="629878"/>
                </a:lnTo>
                <a:lnTo>
                  <a:pt x="787431" y="677112"/>
                </a:lnTo>
                <a:cubicBezTo>
                  <a:pt x="787431" y="681078"/>
                  <a:pt x="792111" y="682881"/>
                  <a:pt x="795711" y="681799"/>
                </a:cubicBezTo>
                <a:lnTo>
                  <a:pt x="802911" y="679636"/>
                </a:lnTo>
                <a:lnTo>
                  <a:pt x="824872" y="673506"/>
                </a:lnTo>
                <a:cubicBezTo>
                  <a:pt x="827392" y="672425"/>
                  <a:pt x="828832" y="670261"/>
                  <a:pt x="828832" y="667737"/>
                </a:cubicBezTo>
                <a:lnTo>
                  <a:pt x="827752" y="616176"/>
                </a:lnTo>
                <a:lnTo>
                  <a:pt x="897953" y="593100"/>
                </a:lnTo>
                <a:cubicBezTo>
                  <a:pt x="898313" y="593100"/>
                  <a:pt x="899033" y="592739"/>
                  <a:pt x="899393" y="592739"/>
                </a:cubicBezTo>
                <a:close/>
                <a:moveTo>
                  <a:pt x="505185" y="592739"/>
                </a:moveTo>
                <a:cubicBezTo>
                  <a:pt x="505905" y="592739"/>
                  <a:pt x="506625" y="593100"/>
                  <a:pt x="507705" y="593460"/>
                </a:cubicBezTo>
                <a:lnTo>
                  <a:pt x="664668" y="645022"/>
                </a:lnTo>
                <a:lnTo>
                  <a:pt x="698149" y="655839"/>
                </a:lnTo>
                <a:lnTo>
                  <a:pt x="698149" y="855593"/>
                </a:lnTo>
                <a:lnTo>
                  <a:pt x="698149" y="857035"/>
                </a:lnTo>
                <a:cubicBezTo>
                  <a:pt x="698149" y="857757"/>
                  <a:pt x="698149" y="858117"/>
                  <a:pt x="698149" y="858478"/>
                </a:cubicBezTo>
                <a:lnTo>
                  <a:pt x="664668" y="847661"/>
                </a:lnTo>
                <a:lnTo>
                  <a:pt x="508065" y="796099"/>
                </a:lnTo>
                <a:cubicBezTo>
                  <a:pt x="506265" y="795739"/>
                  <a:pt x="505185" y="793936"/>
                  <a:pt x="505185" y="792494"/>
                </a:cubicBezTo>
                <a:lnTo>
                  <a:pt x="505185" y="592739"/>
                </a:lnTo>
                <a:close/>
                <a:moveTo>
                  <a:pt x="595187" y="550913"/>
                </a:moveTo>
                <a:lnTo>
                  <a:pt x="664668" y="577595"/>
                </a:lnTo>
                <a:lnTo>
                  <a:pt x="745310" y="608604"/>
                </a:lnTo>
                <a:lnTo>
                  <a:pt x="783831" y="623387"/>
                </a:lnTo>
                <a:lnTo>
                  <a:pt x="745310" y="636007"/>
                </a:lnTo>
                <a:lnTo>
                  <a:pt x="704269" y="649348"/>
                </a:lnTo>
                <a:cubicBezTo>
                  <a:pt x="703549" y="649709"/>
                  <a:pt x="702109" y="650069"/>
                  <a:pt x="701389" y="649709"/>
                </a:cubicBezTo>
                <a:lnTo>
                  <a:pt x="664668" y="637810"/>
                </a:lnTo>
                <a:lnTo>
                  <a:pt x="508785" y="586610"/>
                </a:lnTo>
                <a:cubicBezTo>
                  <a:pt x="507705" y="586249"/>
                  <a:pt x="505905" y="585528"/>
                  <a:pt x="505545" y="584086"/>
                </a:cubicBezTo>
                <a:cubicBezTo>
                  <a:pt x="504825" y="582643"/>
                  <a:pt x="505905" y="580480"/>
                  <a:pt x="507705" y="579398"/>
                </a:cubicBezTo>
                <a:lnTo>
                  <a:pt x="595187" y="550913"/>
                </a:lnTo>
                <a:close/>
                <a:moveTo>
                  <a:pt x="700309" y="516299"/>
                </a:moveTo>
                <a:cubicBezTo>
                  <a:pt x="701029" y="516299"/>
                  <a:pt x="702109" y="515938"/>
                  <a:pt x="703189" y="516299"/>
                </a:cubicBezTo>
                <a:lnTo>
                  <a:pt x="745310" y="530000"/>
                </a:lnTo>
                <a:lnTo>
                  <a:pt x="802911" y="548750"/>
                </a:lnTo>
                <a:lnTo>
                  <a:pt x="895793" y="579038"/>
                </a:lnTo>
                <a:cubicBezTo>
                  <a:pt x="896873" y="579398"/>
                  <a:pt x="898313" y="580480"/>
                  <a:pt x="899033" y="581562"/>
                </a:cubicBezTo>
                <a:cubicBezTo>
                  <a:pt x="899753" y="583725"/>
                  <a:pt x="899033" y="585528"/>
                  <a:pt x="896873" y="586249"/>
                </a:cubicBezTo>
                <a:lnTo>
                  <a:pt x="825232" y="610046"/>
                </a:lnTo>
                <a:lnTo>
                  <a:pt x="802911" y="601393"/>
                </a:lnTo>
                <a:lnTo>
                  <a:pt x="745310" y="580480"/>
                </a:lnTo>
                <a:lnTo>
                  <a:pt x="664668" y="551274"/>
                </a:lnTo>
                <a:lnTo>
                  <a:pt x="631188" y="539015"/>
                </a:lnTo>
                <a:lnTo>
                  <a:pt x="664668" y="528198"/>
                </a:lnTo>
                <a:lnTo>
                  <a:pt x="700309" y="516299"/>
                </a:lnTo>
                <a:close/>
                <a:moveTo>
                  <a:pt x="188436" y="490749"/>
                </a:moveTo>
                <a:cubicBezTo>
                  <a:pt x="193480" y="489310"/>
                  <a:pt x="199245" y="490030"/>
                  <a:pt x="204289" y="493628"/>
                </a:cubicBezTo>
                <a:lnTo>
                  <a:pt x="203929" y="493628"/>
                </a:lnTo>
                <a:cubicBezTo>
                  <a:pt x="221944" y="506582"/>
                  <a:pt x="241760" y="516657"/>
                  <a:pt x="262657" y="523494"/>
                </a:cubicBezTo>
                <a:cubicBezTo>
                  <a:pt x="282834" y="529971"/>
                  <a:pt x="304091" y="533570"/>
                  <a:pt x="326430" y="533570"/>
                </a:cubicBezTo>
                <a:cubicBezTo>
                  <a:pt x="348408" y="533570"/>
                  <a:pt x="369666" y="529971"/>
                  <a:pt x="389842" y="523494"/>
                </a:cubicBezTo>
                <a:cubicBezTo>
                  <a:pt x="410379" y="517017"/>
                  <a:pt x="429475" y="506942"/>
                  <a:pt x="447130" y="494348"/>
                </a:cubicBezTo>
                <a:cubicBezTo>
                  <a:pt x="451453" y="490749"/>
                  <a:pt x="457578" y="488950"/>
                  <a:pt x="463703" y="490749"/>
                </a:cubicBezTo>
                <a:cubicBezTo>
                  <a:pt x="488204" y="497226"/>
                  <a:pt x="511263" y="505862"/>
                  <a:pt x="531800" y="515938"/>
                </a:cubicBezTo>
                <a:cubicBezTo>
                  <a:pt x="547293" y="523134"/>
                  <a:pt x="561704" y="531411"/>
                  <a:pt x="574315" y="540047"/>
                </a:cubicBezTo>
                <a:lnTo>
                  <a:pt x="529278" y="554800"/>
                </a:lnTo>
                <a:lnTo>
                  <a:pt x="502255" y="563796"/>
                </a:lnTo>
                <a:cubicBezTo>
                  <a:pt x="487123" y="568114"/>
                  <a:pt x="487843" y="572072"/>
                  <a:pt x="487483" y="584666"/>
                </a:cubicBezTo>
                <a:lnTo>
                  <a:pt x="487483" y="793370"/>
                </a:lnTo>
                <a:lnTo>
                  <a:pt x="487483" y="793730"/>
                </a:lnTo>
                <a:lnTo>
                  <a:pt x="487483" y="794089"/>
                </a:lnTo>
                <a:lnTo>
                  <a:pt x="487483" y="794449"/>
                </a:lnTo>
                <a:lnTo>
                  <a:pt x="487483" y="794809"/>
                </a:lnTo>
                <a:cubicBezTo>
                  <a:pt x="488204" y="803445"/>
                  <a:pt x="493968" y="811361"/>
                  <a:pt x="502616" y="814240"/>
                </a:cubicBezTo>
                <a:lnTo>
                  <a:pt x="531439" y="823596"/>
                </a:lnTo>
                <a:cubicBezTo>
                  <a:pt x="511983" y="828274"/>
                  <a:pt x="488924" y="831512"/>
                  <a:pt x="461542" y="834391"/>
                </a:cubicBezTo>
                <a:cubicBezTo>
                  <a:pt x="424431" y="837989"/>
                  <a:pt x="379754" y="839428"/>
                  <a:pt x="326430" y="839428"/>
                </a:cubicBezTo>
                <a:cubicBezTo>
                  <a:pt x="169700" y="839428"/>
                  <a:pt x="89714" y="823596"/>
                  <a:pt x="47559" y="794809"/>
                </a:cubicBezTo>
                <a:cubicBezTo>
                  <a:pt x="1081" y="762784"/>
                  <a:pt x="0" y="719604"/>
                  <a:pt x="0" y="665988"/>
                </a:cubicBezTo>
                <a:cubicBezTo>
                  <a:pt x="0" y="626407"/>
                  <a:pt x="19817" y="590064"/>
                  <a:pt x="53324" y="559478"/>
                </a:cubicBezTo>
                <a:cubicBezTo>
                  <a:pt x="86111" y="529971"/>
                  <a:pt x="132950" y="505862"/>
                  <a:pt x="188436" y="490749"/>
                </a:cubicBezTo>
                <a:close/>
                <a:moveTo>
                  <a:pt x="276313" y="204121"/>
                </a:moveTo>
                <a:cubicBezTo>
                  <a:pt x="262997" y="222102"/>
                  <a:pt x="245723" y="237925"/>
                  <a:pt x="224489" y="250512"/>
                </a:cubicBezTo>
                <a:cubicBezTo>
                  <a:pt x="202536" y="263818"/>
                  <a:pt x="176984" y="273887"/>
                  <a:pt x="148193" y="279641"/>
                </a:cubicBezTo>
                <a:cubicBezTo>
                  <a:pt x="149813" y="305354"/>
                  <a:pt x="155481" y="329808"/>
                  <a:pt x="164478" y="352105"/>
                </a:cubicBezTo>
                <a:lnTo>
                  <a:pt x="197491" y="406294"/>
                </a:lnTo>
                <a:lnTo>
                  <a:pt x="251377" y="409884"/>
                </a:lnTo>
                <a:lnTo>
                  <a:pt x="300541" y="410140"/>
                </a:lnTo>
                <a:lnTo>
                  <a:pt x="313030" y="404813"/>
                </a:lnTo>
                <a:lnTo>
                  <a:pt x="331140" y="404813"/>
                </a:lnTo>
                <a:cubicBezTo>
                  <a:pt x="340728" y="404813"/>
                  <a:pt x="348895" y="413127"/>
                  <a:pt x="348895" y="422888"/>
                </a:cubicBezTo>
                <a:cubicBezTo>
                  <a:pt x="348895" y="433010"/>
                  <a:pt x="340728" y="440963"/>
                  <a:pt x="331140" y="440963"/>
                </a:cubicBezTo>
                <a:lnTo>
                  <a:pt x="313030" y="440963"/>
                </a:lnTo>
                <a:lnTo>
                  <a:pt x="303735" y="437098"/>
                </a:lnTo>
                <a:lnTo>
                  <a:pt x="248199" y="436790"/>
                </a:lnTo>
                <a:lnTo>
                  <a:pt x="231396" y="435567"/>
                </a:lnTo>
                <a:lnTo>
                  <a:pt x="256969" y="455540"/>
                </a:lnTo>
                <a:cubicBezTo>
                  <a:pt x="278113" y="465924"/>
                  <a:pt x="301325" y="471678"/>
                  <a:pt x="325618" y="471678"/>
                </a:cubicBezTo>
                <a:cubicBezTo>
                  <a:pt x="374202" y="471678"/>
                  <a:pt x="418108" y="448662"/>
                  <a:pt x="450138" y="411622"/>
                </a:cubicBezTo>
                <a:cubicBezTo>
                  <a:pt x="482888" y="373862"/>
                  <a:pt x="503042" y="321357"/>
                  <a:pt x="503042" y="263458"/>
                </a:cubicBezTo>
                <a:cubicBezTo>
                  <a:pt x="503042" y="253749"/>
                  <a:pt x="503042" y="244398"/>
                  <a:pt x="503042" y="235408"/>
                </a:cubicBezTo>
                <a:cubicBezTo>
                  <a:pt x="494045" y="237925"/>
                  <a:pt x="485047" y="240083"/>
                  <a:pt x="475330" y="241881"/>
                </a:cubicBezTo>
                <a:cubicBezTo>
                  <a:pt x="458776" y="245118"/>
                  <a:pt x="440781" y="246556"/>
                  <a:pt x="423147" y="246556"/>
                </a:cubicBezTo>
                <a:cubicBezTo>
                  <a:pt x="387878" y="246556"/>
                  <a:pt x="354768" y="240443"/>
                  <a:pt x="325618" y="229654"/>
                </a:cubicBezTo>
                <a:cubicBezTo>
                  <a:pt x="307623" y="222821"/>
                  <a:pt x="291068" y="214190"/>
                  <a:pt x="276313" y="204121"/>
                </a:cubicBezTo>
                <a:close/>
                <a:moveTo>
                  <a:pt x="326412" y="0"/>
                </a:moveTo>
                <a:cubicBezTo>
                  <a:pt x="452344" y="0"/>
                  <a:pt x="520347" y="22647"/>
                  <a:pt x="558127" y="64346"/>
                </a:cubicBezTo>
                <a:cubicBezTo>
                  <a:pt x="577196" y="85555"/>
                  <a:pt x="587811" y="110629"/>
                  <a:pt x="593747" y="139432"/>
                </a:cubicBezTo>
                <a:lnTo>
                  <a:pt x="600054" y="220773"/>
                </a:lnTo>
                <a:lnTo>
                  <a:pt x="621979" y="229671"/>
                </a:lnTo>
                <a:cubicBezTo>
                  <a:pt x="629936" y="237195"/>
                  <a:pt x="634638" y="247228"/>
                  <a:pt x="634638" y="258695"/>
                </a:cubicBezTo>
                <a:lnTo>
                  <a:pt x="634638" y="301693"/>
                </a:lnTo>
                <a:cubicBezTo>
                  <a:pt x="634638" y="312801"/>
                  <a:pt x="629936" y="323192"/>
                  <a:pt x="621979" y="330717"/>
                </a:cubicBezTo>
                <a:cubicBezTo>
                  <a:pt x="614383" y="337883"/>
                  <a:pt x="603531" y="342541"/>
                  <a:pt x="591957" y="342541"/>
                </a:cubicBezTo>
                <a:lnTo>
                  <a:pt x="574233" y="342541"/>
                </a:lnTo>
                <a:cubicBezTo>
                  <a:pt x="567361" y="342541"/>
                  <a:pt x="560850" y="340033"/>
                  <a:pt x="556509" y="335733"/>
                </a:cubicBezTo>
                <a:cubicBezTo>
                  <a:pt x="552169" y="331434"/>
                  <a:pt x="549275" y="325342"/>
                  <a:pt x="549275" y="318534"/>
                </a:cubicBezTo>
                <a:lnTo>
                  <a:pt x="549275" y="241495"/>
                </a:lnTo>
                <a:cubicBezTo>
                  <a:pt x="549275" y="235045"/>
                  <a:pt x="551807" y="229312"/>
                  <a:pt x="556148" y="225012"/>
                </a:cubicBezTo>
                <a:lnTo>
                  <a:pt x="556148" y="224654"/>
                </a:lnTo>
                <a:lnTo>
                  <a:pt x="556509" y="224654"/>
                </a:lnTo>
                <a:lnTo>
                  <a:pt x="562802" y="222110"/>
                </a:lnTo>
                <a:lnTo>
                  <a:pt x="557722" y="150980"/>
                </a:lnTo>
                <a:cubicBezTo>
                  <a:pt x="552999" y="125996"/>
                  <a:pt x="544634" y="104967"/>
                  <a:pt x="529702" y="88431"/>
                </a:cubicBezTo>
                <a:cubicBezTo>
                  <a:pt x="499478" y="55000"/>
                  <a:pt x="439750" y="36666"/>
                  <a:pt x="326412" y="36666"/>
                </a:cubicBezTo>
                <a:cubicBezTo>
                  <a:pt x="213073" y="36666"/>
                  <a:pt x="153345" y="55000"/>
                  <a:pt x="122761" y="88072"/>
                </a:cubicBezTo>
                <a:cubicBezTo>
                  <a:pt x="108009" y="104248"/>
                  <a:pt x="99644" y="125008"/>
                  <a:pt x="94921" y="149677"/>
                </a:cubicBezTo>
                <a:lnTo>
                  <a:pt x="89822" y="222197"/>
                </a:lnTo>
                <a:lnTo>
                  <a:pt x="95923" y="224654"/>
                </a:lnTo>
                <a:lnTo>
                  <a:pt x="96287" y="225012"/>
                </a:lnTo>
                <a:cubicBezTo>
                  <a:pt x="100282" y="229312"/>
                  <a:pt x="102825" y="235045"/>
                  <a:pt x="102825" y="241495"/>
                </a:cubicBezTo>
                <a:lnTo>
                  <a:pt x="102825" y="318534"/>
                </a:lnTo>
                <a:cubicBezTo>
                  <a:pt x="102825" y="325342"/>
                  <a:pt x="100282" y="331434"/>
                  <a:pt x="95923" y="335733"/>
                </a:cubicBezTo>
                <a:lnTo>
                  <a:pt x="95250" y="335991"/>
                </a:lnTo>
                <a:lnTo>
                  <a:pt x="99369" y="363152"/>
                </a:lnTo>
                <a:cubicBezTo>
                  <a:pt x="103591" y="373438"/>
                  <a:pt x="111046" y="382062"/>
                  <a:pt x="124159" y="388710"/>
                </a:cubicBezTo>
                <a:lnTo>
                  <a:pt x="151855" y="398655"/>
                </a:lnTo>
                <a:lnTo>
                  <a:pt x="127950" y="357904"/>
                </a:lnTo>
                <a:cubicBezTo>
                  <a:pt x="117153" y="328819"/>
                  <a:pt x="111125" y="296903"/>
                  <a:pt x="111125" y="263458"/>
                </a:cubicBezTo>
                <a:cubicBezTo>
                  <a:pt x="111125" y="198007"/>
                  <a:pt x="111845" y="145143"/>
                  <a:pt x="139916" y="105945"/>
                </a:cubicBezTo>
                <a:cubicBezTo>
                  <a:pt x="168347" y="66387"/>
                  <a:pt x="221610" y="44450"/>
                  <a:pt x="325618" y="44450"/>
                </a:cubicBezTo>
                <a:cubicBezTo>
                  <a:pt x="428905" y="44450"/>
                  <a:pt x="482168" y="66387"/>
                  <a:pt x="510599" y="105945"/>
                </a:cubicBezTo>
                <a:cubicBezTo>
                  <a:pt x="538670" y="145143"/>
                  <a:pt x="539390" y="198007"/>
                  <a:pt x="539390" y="263458"/>
                </a:cubicBezTo>
                <a:cubicBezTo>
                  <a:pt x="539390" y="330348"/>
                  <a:pt x="515638" y="391123"/>
                  <a:pt x="477490" y="435357"/>
                </a:cubicBezTo>
                <a:cubicBezTo>
                  <a:pt x="438622" y="479949"/>
                  <a:pt x="384999" y="507641"/>
                  <a:pt x="325618" y="507641"/>
                </a:cubicBezTo>
                <a:cubicBezTo>
                  <a:pt x="265876" y="507641"/>
                  <a:pt x="211893" y="479949"/>
                  <a:pt x="173386" y="435357"/>
                </a:cubicBezTo>
                <a:lnTo>
                  <a:pt x="169711" y="429092"/>
                </a:lnTo>
                <a:lnTo>
                  <a:pt x="143381" y="424336"/>
                </a:lnTo>
                <a:cubicBezTo>
                  <a:pt x="130761" y="421052"/>
                  <a:pt x="120297" y="417189"/>
                  <a:pt x="111585" y="412787"/>
                </a:cubicBezTo>
                <a:cubicBezTo>
                  <a:pt x="92184" y="402905"/>
                  <a:pt x="81226" y="390776"/>
                  <a:pt x="75028" y="376582"/>
                </a:cubicBezTo>
                <a:lnTo>
                  <a:pt x="69429" y="342541"/>
                </a:lnTo>
                <a:lnTo>
                  <a:pt x="59962" y="342541"/>
                </a:lnTo>
                <a:cubicBezTo>
                  <a:pt x="48339" y="342541"/>
                  <a:pt x="37805" y="337883"/>
                  <a:pt x="30177" y="330717"/>
                </a:cubicBezTo>
                <a:cubicBezTo>
                  <a:pt x="22185" y="323192"/>
                  <a:pt x="17463" y="312801"/>
                  <a:pt x="17463" y="301693"/>
                </a:cubicBezTo>
                <a:lnTo>
                  <a:pt x="17463" y="258695"/>
                </a:lnTo>
                <a:cubicBezTo>
                  <a:pt x="17463" y="247228"/>
                  <a:pt x="22185" y="237195"/>
                  <a:pt x="30177" y="229671"/>
                </a:cubicBezTo>
                <a:lnTo>
                  <a:pt x="52269" y="220635"/>
                </a:lnTo>
                <a:lnTo>
                  <a:pt x="58941" y="137949"/>
                </a:lnTo>
                <a:cubicBezTo>
                  <a:pt x="65013" y="109371"/>
                  <a:pt x="75807" y="84477"/>
                  <a:pt x="95056" y="63627"/>
                </a:cubicBezTo>
                <a:cubicBezTo>
                  <a:pt x="132836" y="22647"/>
                  <a:pt x="200839" y="0"/>
                  <a:pt x="326412" y="0"/>
                </a:cubicBezTo>
                <a:close/>
              </a:path>
            </a:pathLst>
          </a:custGeom>
          <a:solidFill>
            <a:schemeClr val="bg1"/>
          </a:solidFill>
          <a:ln>
            <a:noFill/>
          </a:ln>
          <a:effectLst/>
        </p:spPr>
        <p:txBody>
          <a:bodyPr anchor="ctr"/>
          <a:lstStyle/>
          <a:p>
            <a:endParaRPr lang="en-GB" sz="1600" dirty="0">
              <a:latin typeface="+mj-lt"/>
            </a:endParaRPr>
          </a:p>
        </p:txBody>
      </p:sp>
      <p:sp>
        <p:nvSpPr>
          <p:cNvPr id="68" name="Freeform 245">
            <a:extLst>
              <a:ext uri="{FF2B5EF4-FFF2-40B4-BE49-F238E27FC236}">
                <a16:creationId xmlns:a16="http://schemas.microsoft.com/office/drawing/2014/main" xmlns="" id="{8EE60291-B51D-48BF-B8F6-169C5C6FF008}"/>
              </a:ext>
            </a:extLst>
          </p:cNvPr>
          <p:cNvSpPr>
            <a:spLocks noChangeArrowheads="1"/>
          </p:cNvSpPr>
          <p:nvPr/>
        </p:nvSpPr>
        <p:spPr bwMode="auto">
          <a:xfrm>
            <a:off x="8673106" y="2695546"/>
            <a:ext cx="474147" cy="472416"/>
          </a:xfrm>
          <a:custGeom>
            <a:avLst/>
            <a:gdLst/>
            <a:ahLst/>
            <a:cxnLst/>
            <a:rect l="0" t="0" r="r" b="b"/>
            <a:pathLst>
              <a:path w="870281" h="866415">
                <a:moveTo>
                  <a:pt x="485761" y="588328"/>
                </a:moveTo>
                <a:lnTo>
                  <a:pt x="485402" y="797614"/>
                </a:lnTo>
                <a:cubicBezTo>
                  <a:pt x="485402" y="799055"/>
                  <a:pt x="484324" y="800856"/>
                  <a:pt x="482887" y="801216"/>
                </a:cubicBezTo>
                <a:lnTo>
                  <a:pt x="384783" y="833635"/>
                </a:lnTo>
                <a:lnTo>
                  <a:pt x="324411" y="853087"/>
                </a:lnTo>
                <a:lnTo>
                  <a:pt x="283804" y="866415"/>
                </a:lnTo>
                <a:lnTo>
                  <a:pt x="283804" y="654608"/>
                </a:lnTo>
                <a:lnTo>
                  <a:pt x="324411" y="641280"/>
                </a:lnTo>
                <a:lnTo>
                  <a:pt x="367533" y="627232"/>
                </a:lnTo>
                <a:lnTo>
                  <a:pt x="368612" y="676941"/>
                </a:lnTo>
                <a:cubicBezTo>
                  <a:pt x="368612" y="680904"/>
                  <a:pt x="373643" y="683065"/>
                  <a:pt x="377236" y="681624"/>
                </a:cubicBezTo>
                <a:lnTo>
                  <a:pt x="384783" y="679823"/>
                </a:lnTo>
                <a:lnTo>
                  <a:pt x="407781" y="672979"/>
                </a:lnTo>
                <a:cubicBezTo>
                  <a:pt x="410297" y="671898"/>
                  <a:pt x="411734" y="669377"/>
                  <a:pt x="411734" y="666855"/>
                </a:cubicBezTo>
                <a:lnTo>
                  <a:pt x="410656" y="612823"/>
                </a:lnTo>
                <a:lnTo>
                  <a:pt x="485761" y="588328"/>
                </a:lnTo>
                <a:close/>
                <a:moveTo>
                  <a:pt x="73581" y="588328"/>
                </a:moveTo>
                <a:cubicBezTo>
                  <a:pt x="74299" y="588689"/>
                  <a:pt x="75377" y="589049"/>
                  <a:pt x="75737" y="589049"/>
                </a:cubicBezTo>
                <a:lnTo>
                  <a:pt x="240322" y="643081"/>
                </a:lnTo>
                <a:lnTo>
                  <a:pt x="275179" y="654608"/>
                </a:lnTo>
                <a:lnTo>
                  <a:pt x="275179" y="863533"/>
                </a:lnTo>
                <a:lnTo>
                  <a:pt x="275179" y="865334"/>
                </a:lnTo>
                <a:cubicBezTo>
                  <a:pt x="275179" y="865695"/>
                  <a:pt x="275179" y="866055"/>
                  <a:pt x="275179" y="866415"/>
                </a:cubicBezTo>
                <a:lnTo>
                  <a:pt x="240322" y="854888"/>
                </a:lnTo>
                <a:lnTo>
                  <a:pt x="76455" y="801216"/>
                </a:lnTo>
                <a:cubicBezTo>
                  <a:pt x="74659" y="800856"/>
                  <a:pt x="73581" y="799055"/>
                  <a:pt x="73581" y="797614"/>
                </a:cubicBezTo>
                <a:lnTo>
                  <a:pt x="73581" y="588328"/>
                </a:lnTo>
                <a:close/>
                <a:moveTo>
                  <a:pt x="167372" y="544742"/>
                </a:moveTo>
                <a:lnTo>
                  <a:pt x="240322" y="572839"/>
                </a:lnTo>
                <a:lnTo>
                  <a:pt x="324411" y="605259"/>
                </a:lnTo>
                <a:lnTo>
                  <a:pt x="365018" y="620748"/>
                </a:lnTo>
                <a:lnTo>
                  <a:pt x="324411" y="634076"/>
                </a:lnTo>
                <a:lnTo>
                  <a:pt x="282007" y="647764"/>
                </a:lnTo>
                <a:cubicBezTo>
                  <a:pt x="280929" y="648124"/>
                  <a:pt x="279851" y="648484"/>
                  <a:pt x="278773" y="648484"/>
                </a:cubicBezTo>
                <a:lnTo>
                  <a:pt x="240322" y="635517"/>
                </a:lnTo>
                <a:lnTo>
                  <a:pt x="77174" y="582205"/>
                </a:lnTo>
                <a:cubicBezTo>
                  <a:pt x="76096" y="581844"/>
                  <a:pt x="74659" y="581124"/>
                  <a:pt x="73940" y="579683"/>
                </a:cubicBezTo>
                <a:cubicBezTo>
                  <a:pt x="73221" y="577522"/>
                  <a:pt x="74299" y="575721"/>
                  <a:pt x="76096" y="574640"/>
                </a:cubicBezTo>
                <a:lnTo>
                  <a:pt x="167372" y="544742"/>
                </a:lnTo>
                <a:close/>
                <a:moveTo>
                  <a:pt x="280569" y="508360"/>
                </a:moveTo>
                <a:lnTo>
                  <a:pt x="324411" y="522769"/>
                </a:lnTo>
                <a:lnTo>
                  <a:pt x="384783" y="542581"/>
                </a:lnTo>
                <a:lnTo>
                  <a:pt x="481809" y="574280"/>
                </a:lnTo>
                <a:cubicBezTo>
                  <a:pt x="486480" y="575721"/>
                  <a:pt x="487199" y="580043"/>
                  <a:pt x="483246" y="581844"/>
                </a:cubicBezTo>
                <a:lnTo>
                  <a:pt x="408141" y="606339"/>
                </a:lnTo>
                <a:lnTo>
                  <a:pt x="384783" y="597694"/>
                </a:lnTo>
                <a:lnTo>
                  <a:pt x="324411" y="576081"/>
                </a:lnTo>
                <a:lnTo>
                  <a:pt x="240322" y="545463"/>
                </a:lnTo>
                <a:lnTo>
                  <a:pt x="205105" y="532495"/>
                </a:lnTo>
                <a:lnTo>
                  <a:pt x="240322" y="520968"/>
                </a:lnTo>
                <a:lnTo>
                  <a:pt x="277335" y="508721"/>
                </a:lnTo>
                <a:cubicBezTo>
                  <a:pt x="278413" y="508360"/>
                  <a:pt x="279491" y="508000"/>
                  <a:pt x="280569" y="508360"/>
                </a:cubicBezTo>
                <a:close/>
                <a:moveTo>
                  <a:pt x="730921" y="180817"/>
                </a:moveTo>
                <a:cubicBezTo>
                  <a:pt x="755770" y="180817"/>
                  <a:pt x="774137" y="188380"/>
                  <a:pt x="784581" y="211069"/>
                </a:cubicBezTo>
                <a:cubicBezTo>
                  <a:pt x="793224" y="229436"/>
                  <a:pt x="793944" y="253205"/>
                  <a:pt x="794664" y="273013"/>
                </a:cubicBezTo>
                <a:lnTo>
                  <a:pt x="810871" y="526189"/>
                </a:lnTo>
                <a:lnTo>
                  <a:pt x="869572" y="784767"/>
                </a:lnTo>
                <a:cubicBezTo>
                  <a:pt x="871373" y="797012"/>
                  <a:pt x="869933" y="809617"/>
                  <a:pt x="863090" y="820061"/>
                </a:cubicBezTo>
                <a:cubicBezTo>
                  <a:pt x="856608" y="830865"/>
                  <a:pt x="845804" y="838428"/>
                  <a:pt x="833199" y="841669"/>
                </a:cubicBezTo>
                <a:lnTo>
                  <a:pt x="832839" y="841669"/>
                </a:lnTo>
                <a:cubicBezTo>
                  <a:pt x="820594" y="844190"/>
                  <a:pt x="807629" y="842029"/>
                  <a:pt x="797185" y="835547"/>
                </a:cubicBezTo>
                <a:cubicBezTo>
                  <a:pt x="786381" y="828704"/>
                  <a:pt x="778458" y="817900"/>
                  <a:pt x="775577" y="805655"/>
                </a:cubicBezTo>
                <a:lnTo>
                  <a:pt x="775577" y="805295"/>
                </a:lnTo>
                <a:cubicBezTo>
                  <a:pt x="775577" y="804935"/>
                  <a:pt x="775577" y="804575"/>
                  <a:pt x="775217" y="804215"/>
                </a:cubicBezTo>
                <a:lnTo>
                  <a:pt x="771616" y="789089"/>
                </a:lnTo>
                <a:lnTo>
                  <a:pt x="718316" y="585972"/>
                </a:lnTo>
                <a:lnTo>
                  <a:pt x="625041" y="789449"/>
                </a:lnTo>
                <a:cubicBezTo>
                  <a:pt x="619999" y="799893"/>
                  <a:pt x="610276" y="811418"/>
                  <a:pt x="599112" y="816099"/>
                </a:cubicBezTo>
                <a:cubicBezTo>
                  <a:pt x="587227" y="821141"/>
                  <a:pt x="574262" y="821141"/>
                  <a:pt x="562378" y="816460"/>
                </a:cubicBezTo>
                <a:cubicBezTo>
                  <a:pt x="550493" y="811418"/>
                  <a:pt x="541490" y="802054"/>
                  <a:pt x="536088" y="790530"/>
                </a:cubicBezTo>
                <a:cubicBezTo>
                  <a:pt x="531406" y="778645"/>
                  <a:pt x="531046" y="765680"/>
                  <a:pt x="536088" y="754156"/>
                </a:cubicBezTo>
                <a:lnTo>
                  <a:pt x="536088" y="753436"/>
                </a:lnTo>
                <a:cubicBezTo>
                  <a:pt x="536088" y="753436"/>
                  <a:pt x="536088" y="753075"/>
                  <a:pt x="536448" y="753075"/>
                </a:cubicBezTo>
                <a:lnTo>
                  <a:pt x="666097" y="420669"/>
                </a:lnTo>
                <a:lnTo>
                  <a:pt x="682663" y="310467"/>
                </a:lnTo>
                <a:lnTo>
                  <a:pt x="578584" y="355844"/>
                </a:lnTo>
                <a:lnTo>
                  <a:pt x="572866" y="356524"/>
                </a:lnTo>
                <a:lnTo>
                  <a:pt x="591973" y="364264"/>
                </a:lnTo>
                <a:lnTo>
                  <a:pt x="568939" y="378276"/>
                </a:lnTo>
                <a:lnTo>
                  <a:pt x="456644" y="447257"/>
                </a:lnTo>
                <a:lnTo>
                  <a:pt x="450885" y="450490"/>
                </a:lnTo>
                <a:lnTo>
                  <a:pt x="444407" y="447976"/>
                </a:lnTo>
                <a:lnTo>
                  <a:pt x="350828" y="410611"/>
                </a:lnTo>
                <a:lnTo>
                  <a:pt x="325633" y="400551"/>
                </a:lnTo>
                <a:lnTo>
                  <a:pt x="348668" y="386539"/>
                </a:lnTo>
                <a:lnTo>
                  <a:pt x="460963" y="317918"/>
                </a:lnTo>
                <a:lnTo>
                  <a:pt x="466722" y="314325"/>
                </a:lnTo>
                <a:lnTo>
                  <a:pt x="473200" y="316840"/>
                </a:lnTo>
                <a:lnTo>
                  <a:pt x="523845" y="336984"/>
                </a:lnTo>
                <a:lnTo>
                  <a:pt x="520602" y="309746"/>
                </a:lnTo>
                <a:cubicBezTo>
                  <a:pt x="523844" y="299303"/>
                  <a:pt x="530686" y="290659"/>
                  <a:pt x="539689" y="285617"/>
                </a:cubicBezTo>
                <a:cubicBezTo>
                  <a:pt x="572102" y="267610"/>
                  <a:pt x="670418" y="207107"/>
                  <a:pt x="716876" y="182978"/>
                </a:cubicBezTo>
                <a:cubicBezTo>
                  <a:pt x="721197" y="181538"/>
                  <a:pt x="725879" y="180817"/>
                  <a:pt x="730921" y="180817"/>
                </a:cubicBezTo>
                <a:close/>
                <a:moveTo>
                  <a:pt x="172747" y="165100"/>
                </a:moveTo>
                <a:cubicBezTo>
                  <a:pt x="186420" y="165460"/>
                  <a:pt x="196855" y="170508"/>
                  <a:pt x="206931" y="179521"/>
                </a:cubicBezTo>
                <a:cubicBezTo>
                  <a:pt x="218086" y="189976"/>
                  <a:pt x="227801" y="204037"/>
                  <a:pt x="236437" y="216656"/>
                </a:cubicBezTo>
                <a:cubicBezTo>
                  <a:pt x="247952" y="232519"/>
                  <a:pt x="259466" y="248743"/>
                  <a:pt x="272780" y="263525"/>
                </a:cubicBezTo>
                <a:cubicBezTo>
                  <a:pt x="283575" y="275783"/>
                  <a:pt x="297968" y="289844"/>
                  <a:pt x="313801" y="295251"/>
                </a:cubicBezTo>
                <a:cubicBezTo>
                  <a:pt x="323876" y="298857"/>
                  <a:pt x="332153" y="305707"/>
                  <a:pt x="336830" y="315441"/>
                </a:cubicBezTo>
                <a:cubicBezTo>
                  <a:pt x="341148" y="324455"/>
                  <a:pt x="341148" y="334549"/>
                  <a:pt x="338630" y="344284"/>
                </a:cubicBezTo>
                <a:cubicBezTo>
                  <a:pt x="338270" y="344644"/>
                  <a:pt x="337910" y="345005"/>
                  <a:pt x="337910" y="345365"/>
                </a:cubicBezTo>
                <a:cubicBezTo>
                  <a:pt x="334312" y="354379"/>
                  <a:pt x="327835" y="362310"/>
                  <a:pt x="318479" y="366637"/>
                </a:cubicBezTo>
                <a:cubicBezTo>
                  <a:pt x="309483" y="370963"/>
                  <a:pt x="299048" y="371324"/>
                  <a:pt x="289332" y="368079"/>
                </a:cubicBezTo>
                <a:cubicBezTo>
                  <a:pt x="264144" y="359066"/>
                  <a:pt x="242914" y="342481"/>
                  <a:pt x="224563" y="323733"/>
                </a:cubicBezTo>
                <a:lnTo>
                  <a:pt x="208730" y="309312"/>
                </a:lnTo>
                <a:cubicBezTo>
                  <a:pt x="213768" y="407016"/>
                  <a:pt x="229960" y="423240"/>
                  <a:pt x="266303" y="494625"/>
                </a:cubicBezTo>
                <a:lnTo>
                  <a:pt x="188939" y="521305"/>
                </a:lnTo>
                <a:lnTo>
                  <a:pt x="170228" y="488136"/>
                </a:lnTo>
                <a:lnTo>
                  <a:pt x="162311" y="531039"/>
                </a:lnTo>
                <a:cubicBezTo>
                  <a:pt x="135684" y="540053"/>
                  <a:pt x="109416" y="549426"/>
                  <a:pt x="83148" y="558440"/>
                </a:cubicBezTo>
                <a:cubicBezTo>
                  <a:pt x="106897" y="465422"/>
                  <a:pt x="108337" y="417472"/>
                  <a:pt x="112655" y="308231"/>
                </a:cubicBezTo>
                <a:cubicBezTo>
                  <a:pt x="96462" y="331305"/>
                  <a:pt x="84228" y="351494"/>
                  <a:pt x="71273" y="376732"/>
                </a:cubicBezTo>
                <a:cubicBezTo>
                  <a:pt x="66595" y="385745"/>
                  <a:pt x="58319" y="392595"/>
                  <a:pt x="48604" y="395840"/>
                </a:cubicBezTo>
                <a:cubicBezTo>
                  <a:pt x="28813" y="402329"/>
                  <a:pt x="11181" y="395119"/>
                  <a:pt x="2545" y="375650"/>
                </a:cubicBezTo>
                <a:cubicBezTo>
                  <a:pt x="-9329" y="349692"/>
                  <a:pt x="23416" y="298496"/>
                  <a:pt x="37449" y="277946"/>
                </a:cubicBezTo>
                <a:cubicBezTo>
                  <a:pt x="50043" y="259919"/>
                  <a:pt x="64436" y="242253"/>
                  <a:pt x="78830" y="225669"/>
                </a:cubicBezTo>
                <a:cubicBezTo>
                  <a:pt x="87826" y="215574"/>
                  <a:pt x="98261" y="204037"/>
                  <a:pt x="108696" y="195384"/>
                </a:cubicBezTo>
                <a:cubicBezTo>
                  <a:pt x="125968" y="180603"/>
                  <a:pt x="143960" y="169787"/>
                  <a:pt x="166270" y="165821"/>
                </a:cubicBezTo>
                <a:cubicBezTo>
                  <a:pt x="168788" y="165460"/>
                  <a:pt x="170228" y="165100"/>
                  <a:pt x="172747" y="165100"/>
                </a:cubicBezTo>
                <a:close/>
                <a:moveTo>
                  <a:pt x="744606" y="15875"/>
                </a:moveTo>
                <a:cubicBezTo>
                  <a:pt x="765133" y="15875"/>
                  <a:pt x="784221" y="24158"/>
                  <a:pt x="797906" y="37843"/>
                </a:cubicBezTo>
                <a:cubicBezTo>
                  <a:pt x="811591" y="51168"/>
                  <a:pt x="819874" y="70255"/>
                  <a:pt x="819874" y="91143"/>
                </a:cubicBezTo>
                <a:cubicBezTo>
                  <a:pt x="819874" y="111671"/>
                  <a:pt x="811591" y="130758"/>
                  <a:pt x="797906" y="144444"/>
                </a:cubicBezTo>
                <a:cubicBezTo>
                  <a:pt x="784221" y="157769"/>
                  <a:pt x="765133" y="166412"/>
                  <a:pt x="744606" y="166412"/>
                </a:cubicBezTo>
                <a:cubicBezTo>
                  <a:pt x="723718" y="166412"/>
                  <a:pt x="704991" y="157769"/>
                  <a:pt x="691306" y="144444"/>
                </a:cubicBezTo>
                <a:cubicBezTo>
                  <a:pt x="677621" y="130758"/>
                  <a:pt x="668978" y="111671"/>
                  <a:pt x="668978" y="91143"/>
                </a:cubicBezTo>
                <a:cubicBezTo>
                  <a:pt x="668978" y="70255"/>
                  <a:pt x="677621" y="51168"/>
                  <a:pt x="691306" y="37843"/>
                </a:cubicBezTo>
                <a:cubicBezTo>
                  <a:pt x="704991" y="24158"/>
                  <a:pt x="723718" y="15875"/>
                  <a:pt x="744606" y="15875"/>
                </a:cubicBezTo>
                <a:close/>
                <a:moveTo>
                  <a:pt x="169086" y="0"/>
                </a:moveTo>
                <a:cubicBezTo>
                  <a:pt x="189863" y="0"/>
                  <a:pt x="208490" y="8667"/>
                  <a:pt x="222461" y="22390"/>
                </a:cubicBezTo>
                <a:cubicBezTo>
                  <a:pt x="236074" y="36113"/>
                  <a:pt x="244313" y="55254"/>
                  <a:pt x="244313" y="76200"/>
                </a:cubicBezTo>
                <a:cubicBezTo>
                  <a:pt x="244313" y="97146"/>
                  <a:pt x="236074" y="115925"/>
                  <a:pt x="222461" y="130009"/>
                </a:cubicBezTo>
                <a:cubicBezTo>
                  <a:pt x="208490" y="143732"/>
                  <a:pt x="189863" y="152039"/>
                  <a:pt x="169086" y="152039"/>
                </a:cubicBezTo>
                <a:cubicBezTo>
                  <a:pt x="148309" y="152039"/>
                  <a:pt x="129323" y="143732"/>
                  <a:pt x="116068" y="130009"/>
                </a:cubicBezTo>
                <a:cubicBezTo>
                  <a:pt x="102097" y="115925"/>
                  <a:pt x="93858" y="97146"/>
                  <a:pt x="93858" y="76200"/>
                </a:cubicBezTo>
                <a:cubicBezTo>
                  <a:pt x="93858" y="55254"/>
                  <a:pt x="102097" y="36113"/>
                  <a:pt x="116068" y="22390"/>
                </a:cubicBezTo>
                <a:cubicBezTo>
                  <a:pt x="129323" y="8667"/>
                  <a:pt x="148309" y="0"/>
                  <a:pt x="169086" y="0"/>
                </a:cubicBezTo>
                <a:close/>
              </a:path>
            </a:pathLst>
          </a:custGeom>
          <a:solidFill>
            <a:schemeClr val="bg1"/>
          </a:solidFill>
          <a:ln>
            <a:noFill/>
          </a:ln>
          <a:effectLst/>
        </p:spPr>
        <p:txBody>
          <a:bodyPr anchor="ctr"/>
          <a:lstStyle/>
          <a:p>
            <a:endParaRPr lang="en-GB" sz="1600" dirty="0">
              <a:latin typeface="+mj-lt"/>
            </a:endParaRPr>
          </a:p>
        </p:txBody>
      </p:sp>
      <p:sp>
        <p:nvSpPr>
          <p:cNvPr id="69" name="Left Arrow 33">
            <a:extLst>
              <a:ext uri="{FF2B5EF4-FFF2-40B4-BE49-F238E27FC236}">
                <a16:creationId xmlns:a16="http://schemas.microsoft.com/office/drawing/2014/main" xmlns="" id="{CA25C062-4462-4566-A3F9-B5DF68C0371F}"/>
              </a:ext>
            </a:extLst>
          </p:cNvPr>
          <p:cNvSpPr/>
          <p:nvPr/>
        </p:nvSpPr>
        <p:spPr>
          <a:xfrm>
            <a:off x="3962318" y="5922451"/>
            <a:ext cx="1818259" cy="164510"/>
          </a:xfrm>
          <a:prstGeom prst="lef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70" name="Right Arrow 34">
            <a:extLst>
              <a:ext uri="{FF2B5EF4-FFF2-40B4-BE49-F238E27FC236}">
                <a16:creationId xmlns:a16="http://schemas.microsoft.com/office/drawing/2014/main" xmlns="" id="{3A3B4C79-AABD-4948-B4D5-E81A5ADA2D04}"/>
              </a:ext>
            </a:extLst>
          </p:cNvPr>
          <p:cNvSpPr/>
          <p:nvPr/>
        </p:nvSpPr>
        <p:spPr>
          <a:xfrm>
            <a:off x="7657778" y="5922451"/>
            <a:ext cx="1818259" cy="16451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3" name="Textplatzhalter 1">
            <a:extLst>
              <a:ext uri="{FF2B5EF4-FFF2-40B4-BE49-F238E27FC236}">
                <a16:creationId xmlns:a16="http://schemas.microsoft.com/office/drawing/2014/main" xmlns="" id="{ED81D0D8-B43D-4FCC-AFC1-ED8A8A6DF56D}"/>
              </a:ext>
            </a:extLst>
          </p:cNvPr>
          <p:cNvSpPr txBox="1">
            <a:spLocks/>
          </p:cNvSpPr>
          <p:nvPr/>
        </p:nvSpPr>
        <p:spPr>
          <a:xfrm>
            <a:off x="1491743" y="479129"/>
            <a:ext cx="6575307" cy="69735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err="1"/>
              <a:t>Restrukturierungskonzept</a:t>
            </a:r>
            <a:r>
              <a:rPr lang="en-GB" dirty="0"/>
              <a:t>: Analyse der </a:t>
            </a:r>
            <a:r>
              <a:rPr lang="en-GB" dirty="0" err="1"/>
              <a:t>Wertschöpfungskette</a:t>
            </a:r>
            <a:endParaRPr lang="en-GB" dirty="0"/>
          </a:p>
        </p:txBody>
      </p:sp>
    </p:spTree>
    <p:extLst>
      <p:ext uri="{BB962C8B-B14F-4D97-AF65-F5344CB8AC3E}">
        <p14:creationId xmlns:p14="http://schemas.microsoft.com/office/powerpoint/2010/main" val="37026848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 Placeholder 6"/>
          <p:cNvSpPr>
            <a:spLocks noGrp="1"/>
          </p:cNvSpPr>
          <p:nvPr>
            <p:ph type="body" sz="quarter" idx="11"/>
          </p:nvPr>
        </p:nvSpPr>
        <p:spPr>
          <a:xfrm>
            <a:off x="1528554" y="0"/>
            <a:ext cx="9821959" cy="1582271"/>
          </a:xfrm>
        </p:spPr>
        <p:txBody>
          <a:bodyPr/>
          <a:lstStyle/>
          <a:p>
            <a:r>
              <a:rPr lang="en-GB" b="1" dirty="0"/>
              <a:t>Was Sie in Modul 5 lernen werden ... </a:t>
            </a:r>
          </a:p>
        </p:txBody>
      </p:sp>
      <p:sp>
        <p:nvSpPr>
          <p:cNvPr id="4" name="TextBox 3">
            <a:extLst>
              <a:ext uri="{FF2B5EF4-FFF2-40B4-BE49-F238E27FC236}">
                <a16:creationId xmlns:a16="http://schemas.microsoft.com/office/drawing/2014/main" xmlns="" id="{562838D1-CDDB-4866-97B5-C8EA24C6919C}"/>
              </a:ext>
            </a:extLst>
          </p:cNvPr>
          <p:cNvSpPr txBox="1"/>
          <p:nvPr/>
        </p:nvSpPr>
        <p:spPr>
          <a:xfrm>
            <a:off x="1264939" y="1211309"/>
            <a:ext cx="10729959" cy="5940088"/>
          </a:xfrm>
          <a:prstGeom prst="rect">
            <a:avLst/>
          </a:prstGeom>
          <a:noFill/>
        </p:spPr>
        <p:txBody>
          <a:bodyPr wrap="square">
            <a:spAutoFit/>
          </a:bodyPr>
          <a:lstStyle/>
          <a:p>
            <a:endParaRPr lang="en-GB" sz="2000" dirty="0">
              <a:solidFill>
                <a:schemeClr val="bg1"/>
              </a:solidFill>
            </a:endParaRPr>
          </a:p>
          <a:p>
            <a:r>
              <a:rPr lang="en-GB" sz="2000" b="1" dirty="0">
                <a:solidFill>
                  <a:schemeClr val="bg1"/>
                </a:solidFill>
                <a:latin typeface="+mj-lt"/>
                <a:ea typeface="Open Sans Light" panose="020B0306030504020204" pitchFamily="34" charset="0"/>
                <a:cs typeface="Open Sans Light" panose="020B0306030504020204" pitchFamily="34" charset="0"/>
              </a:rPr>
              <a:t>In Modul 5, Die strategische Seite der Restrukturierung, </a:t>
            </a:r>
            <a:r>
              <a:rPr lang="en-IE" sz="2000" dirty="0" err="1">
                <a:solidFill>
                  <a:schemeClr val="bg1"/>
                </a:solidFill>
              </a:rPr>
              <a:t>lernen</a:t>
            </a:r>
            <a:r>
              <a:rPr lang="en-IE" sz="2000" dirty="0">
                <a:solidFill>
                  <a:schemeClr val="bg1"/>
                </a:solidFill>
              </a:rPr>
              <a:t> Sie: </a:t>
            </a:r>
            <a:br>
              <a:rPr lang="en-IE" sz="2000" dirty="0">
                <a:solidFill>
                  <a:schemeClr val="bg1"/>
                </a:solidFill>
              </a:rPr>
            </a:br>
            <a:endParaRPr lang="en-IE" sz="2000" dirty="0">
              <a:solidFill>
                <a:schemeClr val="bg1"/>
              </a:solidFill>
            </a:endParaRPr>
          </a:p>
          <a:p>
            <a:pPr marL="342900" indent="-342900">
              <a:buFont typeface="Arial" panose="020B0604020202020204" pitchFamily="34" charset="0"/>
              <a:buChar char="•"/>
            </a:pPr>
            <a:r>
              <a:rPr lang="en-GB" sz="2000" b="1" u="sng" dirty="0">
                <a:solidFill>
                  <a:schemeClr val="bg1"/>
                </a:solidFill>
              </a:rPr>
              <a:t>Verstehen von Restrukturierungskonzepten </a:t>
            </a:r>
            <a:r>
              <a:rPr lang="en-GB" sz="2000" dirty="0">
                <a:solidFill>
                  <a:schemeClr val="bg1"/>
                </a:solidFill>
              </a:rPr>
              <a:t>in 4 Schlüsselbereichen des Unternehmens, die Bedeutung eines neuen Leitbildes und einer integrierten Unternehmensplanung</a:t>
            </a:r>
          </a:p>
          <a:p>
            <a:pPr marL="342900" indent="-342900">
              <a:buFont typeface="Arial" panose="020B0604020202020204" pitchFamily="34" charset="0"/>
              <a:buChar char="•"/>
            </a:pPr>
            <a:r>
              <a:rPr lang="en-GB" sz="2000" b="1" u="sng" dirty="0" err="1">
                <a:solidFill>
                  <a:schemeClr val="bg1"/>
                </a:solidFill>
              </a:rPr>
              <a:t>Reduzierung</a:t>
            </a:r>
            <a:r>
              <a:rPr lang="en-GB" sz="2000" b="1" u="sng" dirty="0">
                <a:solidFill>
                  <a:schemeClr val="bg1"/>
                </a:solidFill>
              </a:rPr>
              <a:t> der </a:t>
            </a:r>
            <a:r>
              <a:rPr lang="en-GB" sz="2000" b="1" u="sng" dirty="0" err="1">
                <a:solidFill>
                  <a:schemeClr val="bg1"/>
                </a:solidFill>
              </a:rPr>
              <a:t>Auswirkungen</a:t>
            </a:r>
            <a:r>
              <a:rPr lang="en-GB" sz="2000" b="1" u="sng" dirty="0">
                <a:solidFill>
                  <a:schemeClr val="bg1"/>
                </a:solidFill>
              </a:rPr>
              <a:t> </a:t>
            </a:r>
            <a:r>
              <a:rPr lang="en-GB" sz="2000" b="1" u="sng" dirty="0" err="1">
                <a:solidFill>
                  <a:schemeClr val="bg1"/>
                </a:solidFill>
              </a:rPr>
              <a:t>einer</a:t>
            </a:r>
            <a:r>
              <a:rPr lang="en-GB" sz="2000" b="1" u="sng" dirty="0">
                <a:solidFill>
                  <a:schemeClr val="bg1"/>
                </a:solidFill>
              </a:rPr>
              <a:t> </a:t>
            </a:r>
            <a:r>
              <a:rPr lang="en-GB" sz="2000" b="1" u="sng" dirty="0" err="1">
                <a:solidFill>
                  <a:schemeClr val="bg1"/>
                </a:solidFill>
              </a:rPr>
              <a:t>Krise</a:t>
            </a:r>
            <a:r>
              <a:rPr lang="en-GB" sz="2000" dirty="0">
                <a:solidFill>
                  <a:schemeClr val="bg1"/>
                </a:solidFill>
              </a:rPr>
              <a:t>, </a:t>
            </a:r>
            <a:r>
              <a:rPr lang="en-GB" sz="2000" dirty="0" err="1">
                <a:solidFill>
                  <a:schemeClr val="bg1"/>
                </a:solidFill>
              </a:rPr>
              <a:t>Maßnahmen</a:t>
            </a:r>
            <a:r>
              <a:rPr lang="en-GB" sz="2000" dirty="0">
                <a:solidFill>
                  <a:schemeClr val="bg1"/>
                </a:solidFill>
              </a:rPr>
              <a:t> und Toolbox zur Erkennung und Abschwächung von Krisen</a:t>
            </a:r>
          </a:p>
          <a:p>
            <a:pPr marL="342900" indent="-342900">
              <a:buFont typeface="Arial" panose="020B0604020202020204" pitchFamily="34" charset="0"/>
              <a:buChar char="•"/>
            </a:pPr>
            <a:r>
              <a:rPr lang="en-GB" sz="2000" b="1" u="sng" dirty="0" err="1">
                <a:solidFill>
                  <a:schemeClr val="bg1"/>
                </a:solidFill>
              </a:rPr>
              <a:t>Krisen</a:t>
            </a:r>
            <a:r>
              <a:rPr lang="en-GB" sz="2000" b="1" u="sng" dirty="0">
                <a:solidFill>
                  <a:schemeClr val="bg1"/>
                </a:solidFill>
              </a:rPr>
              <a:t>-Management</a:t>
            </a:r>
            <a:r>
              <a:rPr lang="en-GB" sz="2000" dirty="0">
                <a:solidFill>
                  <a:schemeClr val="bg1"/>
                </a:solidFill>
              </a:rPr>
              <a:t>, Basis-</a:t>
            </a:r>
            <a:r>
              <a:rPr lang="en-GB" sz="2000" dirty="0" err="1">
                <a:solidFill>
                  <a:schemeClr val="bg1"/>
                </a:solidFill>
              </a:rPr>
              <a:t>Maßnahmen</a:t>
            </a:r>
            <a:r>
              <a:rPr lang="en-GB" sz="2000" dirty="0">
                <a:solidFill>
                  <a:schemeClr val="bg1"/>
                </a:solidFill>
              </a:rPr>
              <a:t> zur Überwindung einer Liquiditätskrise, Working Capital Management und </a:t>
            </a:r>
            <a:r>
              <a:rPr lang="en-GB" sz="2000" dirty="0" err="1">
                <a:solidFill>
                  <a:schemeClr val="bg1"/>
                </a:solidFill>
              </a:rPr>
              <a:t>schnelle</a:t>
            </a:r>
            <a:r>
              <a:rPr lang="en-GB" sz="2000" dirty="0">
                <a:solidFill>
                  <a:schemeClr val="bg1"/>
                </a:solidFill>
              </a:rPr>
              <a:t> </a:t>
            </a:r>
            <a:r>
              <a:rPr lang="en-GB" sz="2000" dirty="0" err="1">
                <a:solidFill>
                  <a:schemeClr val="bg1"/>
                </a:solidFill>
              </a:rPr>
              <a:t>Maßnahmen</a:t>
            </a:r>
            <a:r>
              <a:rPr lang="en-GB" sz="2000" dirty="0">
                <a:solidFill>
                  <a:schemeClr val="bg1"/>
                </a:solidFill>
              </a:rPr>
              <a:t> </a:t>
            </a:r>
            <a:r>
              <a:rPr lang="en-GB" sz="2000" dirty="0" err="1">
                <a:solidFill>
                  <a:schemeClr val="bg1"/>
                </a:solidFill>
              </a:rPr>
              <a:t>für</a:t>
            </a:r>
            <a:r>
              <a:rPr lang="en-GB" sz="2000" dirty="0">
                <a:solidFill>
                  <a:schemeClr val="bg1"/>
                </a:solidFill>
              </a:rPr>
              <a:t> Marketing und Vertrieb, 14 Einsparungsideen für die Beschaffung, intelligente Kostenreduzierung und Produktion. </a:t>
            </a:r>
          </a:p>
          <a:p>
            <a:pPr marL="342900" indent="-342900">
              <a:buFont typeface="Arial" panose="020B0604020202020204" pitchFamily="34" charset="0"/>
              <a:buChar char="•"/>
            </a:pPr>
            <a:r>
              <a:rPr lang="en-GB" sz="2000" b="1" u="sng" dirty="0">
                <a:solidFill>
                  <a:schemeClr val="bg1"/>
                </a:solidFill>
              </a:rPr>
              <a:t>Verstehen von Möglichkeiten zur Überwindung von Krisen </a:t>
            </a:r>
            <a:r>
              <a:rPr lang="en-GB" sz="2000" dirty="0">
                <a:solidFill>
                  <a:schemeClr val="bg1"/>
                </a:solidFill>
              </a:rPr>
              <a:t>in verschiedenen Bereichen des Unternehmens, einschließlich 6 Möglichkeiten zur Überwindung einer </a:t>
            </a:r>
            <a:r>
              <a:rPr lang="en-GB" sz="2000" dirty="0" err="1">
                <a:solidFill>
                  <a:schemeClr val="bg1"/>
                </a:solidFill>
              </a:rPr>
              <a:t>saisonalen</a:t>
            </a:r>
            <a:r>
              <a:rPr lang="en-GB" sz="2000" dirty="0">
                <a:solidFill>
                  <a:schemeClr val="bg1"/>
                </a:solidFill>
              </a:rPr>
              <a:t> </a:t>
            </a:r>
            <a:br>
              <a:rPr lang="en-GB" sz="2000" dirty="0">
                <a:solidFill>
                  <a:schemeClr val="bg1"/>
                </a:solidFill>
              </a:rPr>
            </a:br>
            <a:r>
              <a:rPr lang="en-GB" sz="2000" dirty="0" err="1">
                <a:solidFill>
                  <a:schemeClr val="bg1"/>
                </a:solidFill>
              </a:rPr>
              <a:t>Umsatz</a:t>
            </a:r>
            <a:r>
              <a:rPr lang="en-GB" sz="2000" dirty="0">
                <a:solidFill>
                  <a:schemeClr val="bg1"/>
                </a:solidFill>
              </a:rPr>
              <a:t>- und Produktkrise, zur Überwindung einer Ertragskrise, zur </a:t>
            </a:r>
            <a:r>
              <a:rPr lang="en-GB" sz="2000" dirty="0" err="1">
                <a:solidFill>
                  <a:schemeClr val="bg1"/>
                </a:solidFill>
              </a:rPr>
              <a:t>Reduzierung</a:t>
            </a:r>
            <a:r>
              <a:rPr lang="en-GB" sz="2000" dirty="0">
                <a:solidFill>
                  <a:schemeClr val="bg1"/>
                </a:solidFill>
              </a:rPr>
              <a:t> </a:t>
            </a:r>
            <a:br>
              <a:rPr lang="en-GB" sz="2000" dirty="0">
                <a:solidFill>
                  <a:schemeClr val="bg1"/>
                </a:solidFill>
              </a:rPr>
            </a:br>
            <a:r>
              <a:rPr lang="en-GB" sz="2000" dirty="0">
                <a:solidFill>
                  <a:schemeClr val="bg1"/>
                </a:solidFill>
              </a:rPr>
              <a:t>von </a:t>
            </a:r>
            <a:r>
              <a:rPr lang="en-GB" sz="2000" dirty="0" err="1">
                <a:solidFill>
                  <a:schemeClr val="bg1"/>
                </a:solidFill>
              </a:rPr>
              <a:t>Ressourcen</a:t>
            </a:r>
            <a:r>
              <a:rPr lang="en-GB" sz="2000" dirty="0">
                <a:solidFill>
                  <a:schemeClr val="bg1"/>
                </a:solidFill>
              </a:rPr>
              <a:t> und 3 Ansätze zur Reduzierung von Personalkosten </a:t>
            </a:r>
          </a:p>
          <a:p>
            <a:pPr marL="342900" indent="-342900">
              <a:buFont typeface="Arial" panose="020B0604020202020204" pitchFamily="34" charset="0"/>
              <a:buChar char="•"/>
            </a:pPr>
            <a:r>
              <a:rPr lang="en-GB" sz="2000" b="1" dirty="0">
                <a:solidFill>
                  <a:schemeClr val="bg1"/>
                </a:solidFill>
              </a:rPr>
              <a:t>Neue Ansätze </a:t>
            </a:r>
            <a:r>
              <a:rPr lang="en-GB" sz="2000" b="1" dirty="0" err="1">
                <a:solidFill>
                  <a:schemeClr val="bg1"/>
                </a:solidFill>
              </a:rPr>
              <a:t>zur</a:t>
            </a:r>
            <a:r>
              <a:rPr lang="en-GB" sz="2000" b="1" dirty="0">
                <a:solidFill>
                  <a:schemeClr val="bg1"/>
                </a:solidFill>
              </a:rPr>
              <a:t> </a:t>
            </a:r>
            <a:r>
              <a:rPr lang="en-GB" sz="2000" b="1" u="sng" dirty="0" err="1">
                <a:solidFill>
                  <a:schemeClr val="bg1"/>
                </a:solidFill>
              </a:rPr>
              <a:t>Krisenbewältigungsstrategie</a:t>
            </a:r>
            <a:endParaRPr lang="en-GB" sz="2000" b="1" u="sng" dirty="0">
              <a:solidFill>
                <a:schemeClr val="bg1"/>
              </a:solidFill>
            </a:endParaRPr>
          </a:p>
          <a:p>
            <a:pPr marL="342900" indent="-342900">
              <a:buFont typeface="Arial" panose="020B0604020202020204" pitchFamily="34" charset="0"/>
              <a:buChar char="•"/>
            </a:pPr>
            <a:r>
              <a:rPr lang="en-GB" sz="2000" b="1" u="sng" dirty="0" err="1">
                <a:solidFill>
                  <a:schemeClr val="bg1"/>
                </a:solidFill>
              </a:rPr>
              <a:t>Methoden</a:t>
            </a:r>
            <a:r>
              <a:rPr lang="en-GB" sz="2000" b="1" u="sng" dirty="0">
                <a:solidFill>
                  <a:schemeClr val="bg1"/>
                </a:solidFill>
              </a:rPr>
              <a:t> der finanziellen Restrukturierung</a:t>
            </a:r>
          </a:p>
          <a:p>
            <a:endParaRPr lang="en-GB" sz="2000" dirty="0">
              <a:solidFill>
                <a:schemeClr val="bg1"/>
              </a:solidFill>
            </a:endParaRPr>
          </a:p>
          <a:p>
            <a:endParaRPr lang="en-GB" sz="2000" dirty="0">
              <a:solidFill>
                <a:schemeClr val="bg1"/>
              </a:solidFill>
            </a:endParaRPr>
          </a:p>
          <a:p>
            <a:endParaRPr lang="en-IE" sz="2000" dirty="0">
              <a:solidFill>
                <a:schemeClr val="bg1"/>
              </a:solidFill>
            </a:endParaRPr>
          </a:p>
        </p:txBody>
      </p:sp>
    </p:spTree>
    <p:extLst>
      <p:ext uri="{BB962C8B-B14F-4D97-AF65-F5344CB8AC3E}">
        <p14:creationId xmlns:p14="http://schemas.microsoft.com/office/powerpoint/2010/main" val="12191593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182645" y="2001594"/>
            <a:ext cx="3625236" cy="4483582"/>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Eine Branchenanalyse ist </a:t>
            </a:r>
            <a:br>
              <a:rPr lang="en-GB" sz="2200" dirty="0">
                <a:solidFill>
                  <a:srgbClr val="245473"/>
                </a:solidFill>
                <a:latin typeface="+mj-lt"/>
                <a:ea typeface="Open Sans Light" panose="020B0306030504020204" pitchFamily="34" charset="0"/>
                <a:cs typeface="Open Sans Light" panose="020B0306030504020204" pitchFamily="34" charset="0"/>
              </a:rPr>
            </a:br>
            <a:r>
              <a:rPr lang="en-GB" sz="2200" dirty="0">
                <a:solidFill>
                  <a:srgbClr val="245473"/>
                </a:solidFill>
                <a:latin typeface="+mj-lt"/>
                <a:ea typeface="Open Sans Light" panose="020B0306030504020204" pitchFamily="34" charset="0"/>
                <a:cs typeface="Open Sans Light" panose="020B0306030504020204" pitchFamily="34" charset="0"/>
              </a:rPr>
              <a:t>eine Geschäftsfunktion, die von Geschäftsinhabern und anderen </a:t>
            </a:r>
            <a:r>
              <a:rPr lang="en-GB" sz="2200" dirty="0" err="1">
                <a:solidFill>
                  <a:srgbClr val="245473"/>
                </a:solidFill>
                <a:latin typeface="+mj-lt"/>
                <a:ea typeface="Open Sans Light" panose="020B0306030504020204" pitchFamily="34" charset="0"/>
                <a:cs typeface="Open Sans Light" panose="020B0306030504020204" pitchFamily="34" charset="0"/>
              </a:rPr>
              <a:t>Personen</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aufgestellt</a:t>
            </a:r>
            <a:r>
              <a:rPr lang="en-GB" sz="2200" dirty="0">
                <a:solidFill>
                  <a:srgbClr val="245473"/>
                </a:solidFill>
                <a:latin typeface="+mj-lt"/>
                <a:ea typeface="Open Sans Light" panose="020B0306030504020204" pitchFamily="34" charset="0"/>
                <a:cs typeface="Open Sans Light" panose="020B0306030504020204" pitchFamily="34" charset="0"/>
              </a:rPr>
              <a:t> wird, um das aktuelle Geschäftsumfeld zu bewerten. Diese Analyse hilft Unternehmen, verschiedene </a:t>
            </a:r>
            <a:r>
              <a:rPr lang="en-GB" sz="2200" dirty="0" err="1">
                <a:solidFill>
                  <a:srgbClr val="245473"/>
                </a:solidFill>
                <a:latin typeface="+mj-lt"/>
                <a:ea typeface="Open Sans Light" panose="020B0306030504020204" pitchFamily="34" charset="0"/>
                <a:cs typeface="Open Sans Light" panose="020B0306030504020204" pitchFamily="34" charset="0"/>
              </a:rPr>
              <a:t>wirtschaftliche</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Aspekte</a:t>
            </a:r>
            <a:r>
              <a:rPr lang="en-GB" sz="2200" dirty="0">
                <a:solidFill>
                  <a:srgbClr val="245473"/>
                </a:solidFill>
                <a:latin typeface="+mj-lt"/>
                <a:ea typeface="Open Sans Light" panose="020B0306030504020204" pitchFamily="34" charset="0"/>
                <a:cs typeface="Open Sans Light" panose="020B0306030504020204" pitchFamily="34" charset="0"/>
              </a:rPr>
              <a:t> des Marktes zu verstehen und </a:t>
            </a:r>
            <a:r>
              <a:rPr lang="en-GB" sz="2200" dirty="0" err="1">
                <a:solidFill>
                  <a:srgbClr val="245473"/>
                </a:solidFill>
                <a:latin typeface="+mj-lt"/>
                <a:ea typeface="Open Sans Light" panose="020B0306030504020204" pitchFamily="34" charset="0"/>
                <a:cs typeface="Open Sans Light" panose="020B0306030504020204" pitchFamily="34" charset="0"/>
              </a:rPr>
              <a:t>diese</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nutzbar</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zu</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machen</a:t>
            </a:r>
            <a:r>
              <a:rPr lang="en-GB" sz="2200" dirty="0">
                <a:solidFill>
                  <a:srgbClr val="245473"/>
                </a:solidFill>
                <a:latin typeface="+mj-lt"/>
                <a:ea typeface="Open Sans Light" panose="020B0306030504020204" pitchFamily="34" charset="0"/>
                <a:cs typeface="Open Sans Light" panose="020B0306030504020204" pitchFamily="34" charset="0"/>
              </a:rPr>
              <a:t>, um einen Wettbewerbsvorteil zu erlangen.</a:t>
            </a:r>
            <a:endParaRPr lang="en-US" dirty="0">
              <a:solidFill>
                <a:srgbClr val="245473"/>
              </a:solidFill>
            </a:endParaRPr>
          </a:p>
        </p:txBody>
      </p:sp>
      <p:grpSp>
        <p:nvGrpSpPr>
          <p:cNvPr id="3" name="Gruppieren 2">
            <a:extLst>
              <a:ext uri="{FF2B5EF4-FFF2-40B4-BE49-F238E27FC236}">
                <a16:creationId xmlns:a16="http://schemas.microsoft.com/office/drawing/2014/main" xmlns="" id="{9D1F3F19-52DA-468A-9944-1184B4CBAAB2}"/>
              </a:ext>
            </a:extLst>
          </p:cNvPr>
          <p:cNvGrpSpPr>
            <a:grpSpLocks noChangeAspect="1"/>
          </p:cNvGrpSpPr>
          <p:nvPr/>
        </p:nvGrpSpPr>
        <p:grpSpPr>
          <a:xfrm>
            <a:off x="4016325" y="2075965"/>
            <a:ext cx="6640089" cy="4193552"/>
            <a:chOff x="2185643" y="1469137"/>
            <a:chExt cx="8000107" cy="5052472"/>
          </a:xfrm>
        </p:grpSpPr>
        <p:pic>
          <p:nvPicPr>
            <p:cNvPr id="33" name="Grafik 32">
              <a:extLst>
                <a:ext uri="{FF2B5EF4-FFF2-40B4-BE49-F238E27FC236}">
                  <a16:creationId xmlns:a16="http://schemas.microsoft.com/office/drawing/2014/main" xmlns="" id="{E66801E6-618E-404B-B122-DB3B83B8B589}"/>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185643" y="1469137"/>
              <a:ext cx="7471051" cy="4866889"/>
            </a:xfrm>
            <a:prstGeom prst="rect">
              <a:avLst/>
            </a:prstGeom>
          </p:spPr>
        </p:pic>
        <p:sp>
          <p:nvSpPr>
            <p:cNvPr id="34" name="Ellipse 33">
              <a:extLst>
                <a:ext uri="{FF2B5EF4-FFF2-40B4-BE49-F238E27FC236}">
                  <a16:creationId xmlns:a16="http://schemas.microsoft.com/office/drawing/2014/main" xmlns="" id="{533EAD79-4029-44EE-922A-6DABD593C31C}"/>
                </a:ext>
              </a:extLst>
            </p:cNvPr>
            <p:cNvSpPr/>
            <p:nvPr/>
          </p:nvSpPr>
          <p:spPr>
            <a:xfrm>
              <a:off x="4134285" y="1844519"/>
              <a:ext cx="3924041" cy="3924041"/>
            </a:xfrm>
            <a:prstGeom prst="ellipse">
              <a:avLst/>
            </a:prstGeom>
            <a:solidFill>
              <a:srgbClr val="E53292">
                <a:alpha val="2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000" b="1" kern="0" dirty="0">
                  <a:solidFill>
                    <a:schemeClr val="tx1"/>
                  </a:solidFill>
                  <a:highlight>
                    <a:srgbClr val="FFFF00"/>
                  </a:highlight>
                  <a:latin typeface="+mj-lt"/>
                  <a:cs typeface="Segoe UI Semibold" panose="020B0702040204020203" pitchFamily="34" charset="0"/>
                </a:rPr>
                <a:t>Industrie</a:t>
              </a:r>
              <a:br>
                <a:rPr lang="en-GB" sz="2000" b="1" kern="0" dirty="0">
                  <a:solidFill>
                    <a:schemeClr val="tx1"/>
                  </a:solidFill>
                  <a:highlight>
                    <a:srgbClr val="FFFF00"/>
                  </a:highlight>
                  <a:latin typeface="+mj-lt"/>
                  <a:cs typeface="Segoe UI Semibold" panose="020B0702040204020203" pitchFamily="34" charset="0"/>
                </a:rPr>
              </a:br>
              <a:r>
                <a:rPr lang="en-GB" sz="2000" b="1" kern="0" dirty="0" err="1">
                  <a:solidFill>
                    <a:schemeClr val="tx1"/>
                  </a:solidFill>
                  <a:highlight>
                    <a:srgbClr val="FFFF00"/>
                  </a:highlight>
                  <a:latin typeface="+mj-lt"/>
                  <a:cs typeface="Segoe UI Semibold" panose="020B0702040204020203" pitchFamily="34" charset="0"/>
                </a:rPr>
                <a:t>Umfeld</a:t>
              </a:r>
              <a:endParaRPr lang="en-GB" sz="2000" b="1" kern="0" dirty="0">
                <a:solidFill>
                  <a:schemeClr val="tx1"/>
                </a:solidFill>
                <a:highlight>
                  <a:srgbClr val="FFFF00"/>
                </a:highlight>
                <a:latin typeface="+mj-lt"/>
                <a:cs typeface="Segoe UI Semibold" panose="020B0702040204020203" pitchFamily="34" charset="0"/>
              </a:endParaRPr>
            </a:p>
          </p:txBody>
        </p:sp>
        <p:grpSp>
          <p:nvGrpSpPr>
            <p:cNvPr id="35" name="Gruppieren 34">
              <a:extLst>
                <a:ext uri="{FF2B5EF4-FFF2-40B4-BE49-F238E27FC236}">
                  <a16:creationId xmlns:a16="http://schemas.microsoft.com/office/drawing/2014/main" xmlns="" id="{6B0E5208-74D5-4F3A-8D3A-009BAFBB75E8}"/>
                </a:ext>
              </a:extLst>
            </p:cNvPr>
            <p:cNvGrpSpPr/>
            <p:nvPr/>
          </p:nvGrpSpPr>
          <p:grpSpPr>
            <a:xfrm>
              <a:off x="3604812" y="1568213"/>
              <a:ext cx="4982986" cy="4564244"/>
              <a:chOff x="2080812" y="1311038"/>
              <a:chExt cx="4982986" cy="4564244"/>
            </a:xfrm>
            <a:solidFill>
              <a:schemeClr val="tx2"/>
            </a:solidFill>
          </p:grpSpPr>
          <p:sp>
            <p:nvSpPr>
              <p:cNvPr id="36" name="Freeform 5">
                <a:extLst>
                  <a:ext uri="{FF2B5EF4-FFF2-40B4-BE49-F238E27FC236}">
                    <a16:creationId xmlns:a16="http://schemas.microsoft.com/office/drawing/2014/main" xmlns="" id="{807A4719-AF85-4899-B82C-06D7B9966148}"/>
                  </a:ext>
                </a:extLst>
              </p:cNvPr>
              <p:cNvSpPr>
                <a:spLocks/>
              </p:cNvSpPr>
              <p:nvPr/>
            </p:nvSpPr>
            <p:spPr bwMode="auto">
              <a:xfrm>
                <a:off x="2675219" y="1557338"/>
                <a:ext cx="1867285" cy="1374791"/>
              </a:xfrm>
              <a:custGeom>
                <a:avLst/>
                <a:gdLst>
                  <a:gd name="T0" fmla="*/ 751 w 751"/>
                  <a:gd name="T1" fmla="*/ 25 h 552"/>
                  <a:gd name="T2" fmla="*/ 751 w 751"/>
                  <a:gd name="T3" fmla="*/ 0 h 552"/>
                  <a:gd name="T4" fmla="*/ 0 w 751"/>
                  <a:gd name="T5" fmla="*/ 544 h 552"/>
                  <a:gd name="T6" fmla="*/ 24 w 751"/>
                  <a:gd name="T7" fmla="*/ 552 h 552"/>
                  <a:gd name="T8" fmla="*/ 751 w 751"/>
                  <a:gd name="T9" fmla="*/ 25 h 552"/>
                </a:gdLst>
                <a:ahLst/>
                <a:cxnLst>
                  <a:cxn ang="0">
                    <a:pos x="T0" y="T1"/>
                  </a:cxn>
                  <a:cxn ang="0">
                    <a:pos x="T2" y="T3"/>
                  </a:cxn>
                  <a:cxn ang="0">
                    <a:pos x="T4" y="T5"/>
                  </a:cxn>
                  <a:cxn ang="0">
                    <a:pos x="T6" y="T7"/>
                  </a:cxn>
                  <a:cxn ang="0">
                    <a:pos x="T8" y="T9"/>
                  </a:cxn>
                </a:cxnLst>
                <a:rect l="0" t="0" r="r" b="b"/>
                <a:pathLst>
                  <a:path w="751" h="552">
                    <a:moveTo>
                      <a:pt x="751" y="25"/>
                    </a:moveTo>
                    <a:cubicBezTo>
                      <a:pt x="751" y="0"/>
                      <a:pt x="751" y="0"/>
                      <a:pt x="751" y="0"/>
                    </a:cubicBezTo>
                    <a:cubicBezTo>
                      <a:pt x="400" y="0"/>
                      <a:pt x="103" y="228"/>
                      <a:pt x="0" y="544"/>
                    </a:cubicBezTo>
                    <a:cubicBezTo>
                      <a:pt x="24" y="552"/>
                      <a:pt x="24" y="552"/>
                      <a:pt x="24" y="552"/>
                    </a:cubicBezTo>
                    <a:cubicBezTo>
                      <a:pt x="124" y="246"/>
                      <a:pt x="411" y="25"/>
                      <a:pt x="751" y="25"/>
                    </a:cubicBezTo>
                  </a:path>
                </a:pathLst>
              </a:custGeom>
              <a:solidFill>
                <a:srgbClr val="E53292"/>
              </a:solidFill>
              <a:ln w="12700">
                <a:noFill/>
              </a:ln>
            </p:spPr>
            <p:txBody>
              <a:bodyPr vert="horz" wrap="square" lIns="91440" tIns="45720" rIns="91440" bIns="45720" numCol="1" anchor="t" anchorCtr="0" compatLnSpc="1">
                <a:prstTxWarp prst="textNoShape">
                  <a:avLst/>
                </a:prstTxWarp>
              </a:bodyPr>
              <a:lstStyle/>
              <a:p>
                <a:endParaRPr lang="en-GB" dirty="0"/>
              </a:p>
            </p:txBody>
          </p:sp>
          <p:sp>
            <p:nvSpPr>
              <p:cNvPr id="37" name="Freeform 5">
                <a:extLst>
                  <a:ext uri="{FF2B5EF4-FFF2-40B4-BE49-F238E27FC236}">
                    <a16:creationId xmlns:a16="http://schemas.microsoft.com/office/drawing/2014/main" xmlns="" id="{BC7396F8-ADBF-4703-AA52-A8187B64A6DC}"/>
                  </a:ext>
                </a:extLst>
              </p:cNvPr>
              <p:cNvSpPr>
                <a:spLocks/>
              </p:cNvSpPr>
              <p:nvPr/>
            </p:nvSpPr>
            <p:spPr bwMode="auto">
              <a:xfrm rot="4320000">
                <a:off x="4598763" y="1557285"/>
                <a:ext cx="1867285" cy="1374791"/>
              </a:xfrm>
              <a:custGeom>
                <a:avLst/>
                <a:gdLst>
                  <a:gd name="T0" fmla="*/ 751 w 751"/>
                  <a:gd name="T1" fmla="*/ 25 h 552"/>
                  <a:gd name="T2" fmla="*/ 751 w 751"/>
                  <a:gd name="T3" fmla="*/ 0 h 552"/>
                  <a:gd name="T4" fmla="*/ 0 w 751"/>
                  <a:gd name="T5" fmla="*/ 544 h 552"/>
                  <a:gd name="T6" fmla="*/ 24 w 751"/>
                  <a:gd name="T7" fmla="*/ 552 h 552"/>
                  <a:gd name="T8" fmla="*/ 751 w 751"/>
                  <a:gd name="T9" fmla="*/ 25 h 552"/>
                </a:gdLst>
                <a:ahLst/>
                <a:cxnLst>
                  <a:cxn ang="0">
                    <a:pos x="T0" y="T1"/>
                  </a:cxn>
                  <a:cxn ang="0">
                    <a:pos x="T2" y="T3"/>
                  </a:cxn>
                  <a:cxn ang="0">
                    <a:pos x="T4" y="T5"/>
                  </a:cxn>
                  <a:cxn ang="0">
                    <a:pos x="T6" y="T7"/>
                  </a:cxn>
                  <a:cxn ang="0">
                    <a:pos x="T8" y="T9"/>
                  </a:cxn>
                </a:cxnLst>
                <a:rect l="0" t="0" r="r" b="b"/>
                <a:pathLst>
                  <a:path w="751" h="552">
                    <a:moveTo>
                      <a:pt x="751" y="25"/>
                    </a:moveTo>
                    <a:cubicBezTo>
                      <a:pt x="751" y="0"/>
                      <a:pt x="751" y="0"/>
                      <a:pt x="751" y="0"/>
                    </a:cubicBezTo>
                    <a:cubicBezTo>
                      <a:pt x="400" y="0"/>
                      <a:pt x="103" y="228"/>
                      <a:pt x="0" y="544"/>
                    </a:cubicBezTo>
                    <a:cubicBezTo>
                      <a:pt x="24" y="552"/>
                      <a:pt x="24" y="552"/>
                      <a:pt x="24" y="552"/>
                    </a:cubicBezTo>
                    <a:cubicBezTo>
                      <a:pt x="124" y="246"/>
                      <a:pt x="411" y="25"/>
                      <a:pt x="751" y="25"/>
                    </a:cubicBezTo>
                  </a:path>
                </a:pathLst>
              </a:custGeom>
              <a:solidFill>
                <a:schemeClr val="accent2"/>
              </a:solidFill>
              <a:ln w="12700">
                <a:noFill/>
              </a:ln>
            </p:spPr>
            <p:txBody>
              <a:bodyPr vert="horz" wrap="square" lIns="91440" tIns="45720" rIns="91440" bIns="45720" numCol="1" anchor="t" anchorCtr="0" compatLnSpc="1">
                <a:prstTxWarp prst="textNoShape">
                  <a:avLst/>
                </a:prstTxWarp>
              </a:bodyPr>
              <a:lstStyle/>
              <a:p>
                <a:endParaRPr lang="en-GB" dirty="0"/>
              </a:p>
            </p:txBody>
          </p:sp>
          <p:sp>
            <p:nvSpPr>
              <p:cNvPr id="38" name="Freeform 5">
                <a:extLst>
                  <a:ext uri="{FF2B5EF4-FFF2-40B4-BE49-F238E27FC236}">
                    <a16:creationId xmlns:a16="http://schemas.microsoft.com/office/drawing/2014/main" xmlns="" id="{F37ACACE-1898-4F7D-B313-1F182C16D25F}"/>
                  </a:ext>
                </a:extLst>
              </p:cNvPr>
              <p:cNvSpPr>
                <a:spLocks/>
              </p:cNvSpPr>
              <p:nvPr/>
            </p:nvSpPr>
            <p:spPr bwMode="auto">
              <a:xfrm rot="8640000">
                <a:off x="5196513" y="3368450"/>
                <a:ext cx="1867285" cy="1374791"/>
              </a:xfrm>
              <a:custGeom>
                <a:avLst/>
                <a:gdLst>
                  <a:gd name="T0" fmla="*/ 751 w 751"/>
                  <a:gd name="T1" fmla="*/ 25 h 552"/>
                  <a:gd name="T2" fmla="*/ 751 w 751"/>
                  <a:gd name="T3" fmla="*/ 0 h 552"/>
                  <a:gd name="T4" fmla="*/ 0 w 751"/>
                  <a:gd name="T5" fmla="*/ 544 h 552"/>
                  <a:gd name="T6" fmla="*/ 24 w 751"/>
                  <a:gd name="T7" fmla="*/ 552 h 552"/>
                  <a:gd name="T8" fmla="*/ 751 w 751"/>
                  <a:gd name="T9" fmla="*/ 25 h 552"/>
                </a:gdLst>
                <a:ahLst/>
                <a:cxnLst>
                  <a:cxn ang="0">
                    <a:pos x="T0" y="T1"/>
                  </a:cxn>
                  <a:cxn ang="0">
                    <a:pos x="T2" y="T3"/>
                  </a:cxn>
                  <a:cxn ang="0">
                    <a:pos x="T4" y="T5"/>
                  </a:cxn>
                  <a:cxn ang="0">
                    <a:pos x="T6" y="T7"/>
                  </a:cxn>
                  <a:cxn ang="0">
                    <a:pos x="T8" y="T9"/>
                  </a:cxn>
                </a:cxnLst>
                <a:rect l="0" t="0" r="r" b="b"/>
                <a:pathLst>
                  <a:path w="751" h="552">
                    <a:moveTo>
                      <a:pt x="751" y="25"/>
                    </a:moveTo>
                    <a:cubicBezTo>
                      <a:pt x="751" y="0"/>
                      <a:pt x="751" y="0"/>
                      <a:pt x="751" y="0"/>
                    </a:cubicBezTo>
                    <a:cubicBezTo>
                      <a:pt x="400" y="0"/>
                      <a:pt x="103" y="228"/>
                      <a:pt x="0" y="544"/>
                    </a:cubicBezTo>
                    <a:cubicBezTo>
                      <a:pt x="24" y="552"/>
                      <a:pt x="24" y="552"/>
                      <a:pt x="24" y="552"/>
                    </a:cubicBezTo>
                    <a:cubicBezTo>
                      <a:pt x="124" y="246"/>
                      <a:pt x="411" y="25"/>
                      <a:pt x="751" y="25"/>
                    </a:cubicBezTo>
                  </a:path>
                </a:pathLst>
              </a:custGeom>
              <a:solidFill>
                <a:schemeClr val="accent5"/>
              </a:solidFill>
              <a:ln w="12700">
                <a:noFill/>
              </a:ln>
            </p:spPr>
            <p:txBody>
              <a:bodyPr vert="horz" wrap="square" lIns="91440" tIns="45720" rIns="91440" bIns="45720" numCol="1" anchor="t" anchorCtr="0" compatLnSpc="1">
                <a:prstTxWarp prst="textNoShape">
                  <a:avLst/>
                </a:prstTxWarp>
              </a:bodyPr>
              <a:lstStyle/>
              <a:p>
                <a:endParaRPr lang="en-GB" dirty="0"/>
              </a:p>
            </p:txBody>
          </p:sp>
          <p:sp>
            <p:nvSpPr>
              <p:cNvPr id="39" name="Freeform 5">
                <a:extLst>
                  <a:ext uri="{FF2B5EF4-FFF2-40B4-BE49-F238E27FC236}">
                    <a16:creationId xmlns:a16="http://schemas.microsoft.com/office/drawing/2014/main" xmlns="" id="{E5AE4E1B-EC16-4688-8067-1ACDA55D947D}"/>
                  </a:ext>
                </a:extLst>
              </p:cNvPr>
              <p:cNvSpPr>
                <a:spLocks/>
              </p:cNvSpPr>
              <p:nvPr/>
            </p:nvSpPr>
            <p:spPr bwMode="auto">
              <a:xfrm rot="12960000" flipH="1">
                <a:off x="2080812" y="3368451"/>
                <a:ext cx="1867285" cy="1374791"/>
              </a:xfrm>
              <a:custGeom>
                <a:avLst/>
                <a:gdLst>
                  <a:gd name="T0" fmla="*/ 751 w 751"/>
                  <a:gd name="T1" fmla="*/ 25 h 552"/>
                  <a:gd name="T2" fmla="*/ 751 w 751"/>
                  <a:gd name="T3" fmla="*/ 0 h 552"/>
                  <a:gd name="T4" fmla="*/ 0 w 751"/>
                  <a:gd name="T5" fmla="*/ 544 h 552"/>
                  <a:gd name="T6" fmla="*/ 24 w 751"/>
                  <a:gd name="T7" fmla="*/ 552 h 552"/>
                  <a:gd name="T8" fmla="*/ 751 w 751"/>
                  <a:gd name="T9" fmla="*/ 25 h 552"/>
                </a:gdLst>
                <a:ahLst/>
                <a:cxnLst>
                  <a:cxn ang="0">
                    <a:pos x="T0" y="T1"/>
                  </a:cxn>
                  <a:cxn ang="0">
                    <a:pos x="T2" y="T3"/>
                  </a:cxn>
                  <a:cxn ang="0">
                    <a:pos x="T4" y="T5"/>
                  </a:cxn>
                  <a:cxn ang="0">
                    <a:pos x="T6" y="T7"/>
                  </a:cxn>
                  <a:cxn ang="0">
                    <a:pos x="T8" y="T9"/>
                  </a:cxn>
                </a:cxnLst>
                <a:rect l="0" t="0" r="r" b="b"/>
                <a:pathLst>
                  <a:path w="751" h="552">
                    <a:moveTo>
                      <a:pt x="751" y="25"/>
                    </a:moveTo>
                    <a:cubicBezTo>
                      <a:pt x="751" y="0"/>
                      <a:pt x="751" y="0"/>
                      <a:pt x="751" y="0"/>
                    </a:cubicBezTo>
                    <a:cubicBezTo>
                      <a:pt x="400" y="0"/>
                      <a:pt x="103" y="228"/>
                      <a:pt x="0" y="544"/>
                    </a:cubicBezTo>
                    <a:cubicBezTo>
                      <a:pt x="24" y="552"/>
                      <a:pt x="24" y="552"/>
                      <a:pt x="24" y="552"/>
                    </a:cubicBezTo>
                    <a:cubicBezTo>
                      <a:pt x="124" y="246"/>
                      <a:pt x="411" y="25"/>
                      <a:pt x="751" y="25"/>
                    </a:cubicBezTo>
                  </a:path>
                </a:pathLst>
              </a:custGeom>
              <a:solidFill>
                <a:srgbClr val="002060"/>
              </a:solidFill>
              <a:ln w="12700">
                <a:noFill/>
              </a:ln>
            </p:spPr>
            <p:txBody>
              <a:bodyPr vert="horz" wrap="square" lIns="91440" tIns="45720" rIns="91440" bIns="45720" numCol="1" anchor="t" anchorCtr="0" compatLnSpc="1">
                <a:prstTxWarp prst="textNoShape">
                  <a:avLst/>
                </a:prstTxWarp>
              </a:bodyPr>
              <a:lstStyle/>
              <a:p>
                <a:endParaRPr lang="en-GB" dirty="0"/>
              </a:p>
            </p:txBody>
          </p:sp>
          <p:sp>
            <p:nvSpPr>
              <p:cNvPr id="40" name="Freeform 5">
                <a:extLst>
                  <a:ext uri="{FF2B5EF4-FFF2-40B4-BE49-F238E27FC236}">
                    <a16:creationId xmlns:a16="http://schemas.microsoft.com/office/drawing/2014/main" xmlns="" id="{93C601D5-2991-449C-B7E6-74059CD9EAA7}"/>
                  </a:ext>
                </a:extLst>
              </p:cNvPr>
              <p:cNvSpPr>
                <a:spLocks/>
              </p:cNvSpPr>
              <p:nvPr/>
            </p:nvSpPr>
            <p:spPr bwMode="auto">
              <a:xfrm rot="8640000" flipH="1">
                <a:off x="3631864" y="4500491"/>
                <a:ext cx="1867285" cy="1374791"/>
              </a:xfrm>
              <a:custGeom>
                <a:avLst/>
                <a:gdLst>
                  <a:gd name="T0" fmla="*/ 751 w 751"/>
                  <a:gd name="T1" fmla="*/ 25 h 552"/>
                  <a:gd name="T2" fmla="*/ 751 w 751"/>
                  <a:gd name="T3" fmla="*/ 0 h 552"/>
                  <a:gd name="T4" fmla="*/ 0 w 751"/>
                  <a:gd name="T5" fmla="*/ 544 h 552"/>
                  <a:gd name="T6" fmla="*/ 24 w 751"/>
                  <a:gd name="T7" fmla="*/ 552 h 552"/>
                  <a:gd name="T8" fmla="*/ 751 w 751"/>
                  <a:gd name="T9" fmla="*/ 25 h 552"/>
                </a:gdLst>
                <a:ahLst/>
                <a:cxnLst>
                  <a:cxn ang="0">
                    <a:pos x="T0" y="T1"/>
                  </a:cxn>
                  <a:cxn ang="0">
                    <a:pos x="T2" y="T3"/>
                  </a:cxn>
                  <a:cxn ang="0">
                    <a:pos x="T4" y="T5"/>
                  </a:cxn>
                  <a:cxn ang="0">
                    <a:pos x="T6" y="T7"/>
                  </a:cxn>
                  <a:cxn ang="0">
                    <a:pos x="T8" y="T9"/>
                  </a:cxn>
                </a:cxnLst>
                <a:rect l="0" t="0" r="r" b="b"/>
                <a:pathLst>
                  <a:path w="751" h="552">
                    <a:moveTo>
                      <a:pt x="751" y="25"/>
                    </a:moveTo>
                    <a:cubicBezTo>
                      <a:pt x="751" y="0"/>
                      <a:pt x="751" y="0"/>
                      <a:pt x="751" y="0"/>
                    </a:cubicBezTo>
                    <a:cubicBezTo>
                      <a:pt x="400" y="0"/>
                      <a:pt x="103" y="228"/>
                      <a:pt x="0" y="544"/>
                    </a:cubicBezTo>
                    <a:cubicBezTo>
                      <a:pt x="24" y="552"/>
                      <a:pt x="24" y="552"/>
                      <a:pt x="24" y="552"/>
                    </a:cubicBezTo>
                    <a:cubicBezTo>
                      <a:pt x="124" y="246"/>
                      <a:pt x="411" y="25"/>
                      <a:pt x="751" y="25"/>
                    </a:cubicBezTo>
                  </a:path>
                </a:pathLst>
              </a:custGeom>
              <a:solidFill>
                <a:srgbClr val="00B050"/>
              </a:solidFill>
              <a:ln w="12700">
                <a:noFill/>
              </a:ln>
            </p:spPr>
            <p:txBody>
              <a:bodyPr vert="horz" wrap="square" lIns="91440" tIns="45720" rIns="91440" bIns="45720" numCol="1" anchor="t" anchorCtr="0" compatLnSpc="1">
                <a:prstTxWarp prst="textNoShape">
                  <a:avLst/>
                </a:prstTxWarp>
              </a:bodyPr>
              <a:lstStyle/>
              <a:p>
                <a:endParaRPr lang="en-GB" dirty="0"/>
              </a:p>
            </p:txBody>
          </p:sp>
        </p:grpSp>
        <p:sp>
          <p:nvSpPr>
            <p:cNvPr id="41" name="Ellipse 40">
              <a:extLst>
                <a:ext uri="{FF2B5EF4-FFF2-40B4-BE49-F238E27FC236}">
                  <a16:creationId xmlns:a16="http://schemas.microsoft.com/office/drawing/2014/main" xmlns="" id="{AE97D648-F035-4FB2-99ED-6CFE89A9E720}"/>
                </a:ext>
              </a:extLst>
            </p:cNvPr>
            <p:cNvSpPr>
              <a:spLocks noChangeAspect="1"/>
            </p:cNvSpPr>
            <p:nvPr/>
          </p:nvSpPr>
          <p:spPr>
            <a:xfrm>
              <a:off x="5451559" y="4264480"/>
              <a:ext cx="1277170" cy="1246361"/>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solidFill>
                  <a:schemeClr val="tx2"/>
                </a:solidFill>
              </a:endParaRPr>
            </a:p>
          </p:txBody>
        </p:sp>
        <p:sp>
          <p:nvSpPr>
            <p:cNvPr id="71" name="Ellipse 70">
              <a:extLst>
                <a:ext uri="{FF2B5EF4-FFF2-40B4-BE49-F238E27FC236}">
                  <a16:creationId xmlns:a16="http://schemas.microsoft.com/office/drawing/2014/main" xmlns="" id="{72D27D13-26BE-47F9-9121-052A818473CC}"/>
                </a:ext>
              </a:extLst>
            </p:cNvPr>
            <p:cNvSpPr>
              <a:spLocks noChangeAspect="1"/>
            </p:cNvSpPr>
            <p:nvPr/>
          </p:nvSpPr>
          <p:spPr>
            <a:xfrm>
              <a:off x="6904183" y="3310335"/>
              <a:ext cx="1080000" cy="108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solidFill>
                  <a:schemeClr val="tx2"/>
                </a:solidFill>
              </a:endParaRPr>
            </a:p>
          </p:txBody>
        </p:sp>
        <p:sp>
          <p:nvSpPr>
            <p:cNvPr id="72" name="Ellipse 71">
              <a:extLst>
                <a:ext uri="{FF2B5EF4-FFF2-40B4-BE49-F238E27FC236}">
                  <a16:creationId xmlns:a16="http://schemas.microsoft.com/office/drawing/2014/main" xmlns="" id="{B0B17926-7179-480F-A939-39BB9FC09AF1}"/>
                </a:ext>
              </a:extLst>
            </p:cNvPr>
            <p:cNvSpPr>
              <a:spLocks noChangeAspect="1"/>
            </p:cNvSpPr>
            <p:nvPr/>
          </p:nvSpPr>
          <p:spPr>
            <a:xfrm>
              <a:off x="4203100" y="3310334"/>
              <a:ext cx="1080000" cy="108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solidFill>
                  <a:schemeClr val="tx2"/>
                </a:solidFill>
              </a:endParaRPr>
            </a:p>
          </p:txBody>
        </p:sp>
        <p:sp>
          <p:nvSpPr>
            <p:cNvPr id="73" name="Ellipse 72">
              <a:extLst>
                <a:ext uri="{FF2B5EF4-FFF2-40B4-BE49-F238E27FC236}">
                  <a16:creationId xmlns:a16="http://schemas.microsoft.com/office/drawing/2014/main" xmlns="" id="{58365737-92C3-4A54-A4F8-3DFC2755F71D}"/>
                </a:ext>
              </a:extLst>
            </p:cNvPr>
            <p:cNvSpPr>
              <a:spLocks noChangeAspect="1"/>
            </p:cNvSpPr>
            <p:nvPr/>
          </p:nvSpPr>
          <p:spPr>
            <a:xfrm>
              <a:off x="5556305" y="2036516"/>
              <a:ext cx="1080000" cy="1080000"/>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err="1">
                <a:solidFill>
                  <a:schemeClr val="tx2"/>
                </a:solidFill>
              </a:endParaRPr>
            </a:p>
          </p:txBody>
        </p:sp>
        <p:sp>
          <p:nvSpPr>
            <p:cNvPr id="74" name="Textplatzhalter 3">
              <a:extLst>
                <a:ext uri="{FF2B5EF4-FFF2-40B4-BE49-F238E27FC236}">
                  <a16:creationId xmlns:a16="http://schemas.microsoft.com/office/drawing/2014/main" xmlns="" id="{B464F53D-2E31-4D47-B3D7-2BA57E2D20A6}"/>
                </a:ext>
              </a:extLst>
            </p:cNvPr>
            <p:cNvSpPr txBox="1">
              <a:spLocks/>
            </p:cNvSpPr>
            <p:nvPr/>
          </p:nvSpPr>
          <p:spPr>
            <a:xfrm>
              <a:off x="7495310" y="5771912"/>
              <a:ext cx="2690440" cy="357454"/>
            </a:xfrm>
            <a:prstGeom prst="rect">
              <a:avLst/>
            </a:prstGeom>
          </p:spPr>
          <p:txBody>
            <a:bodyPr lIns="0" tIns="0" rIns="0" bIns="0" anchor="b"/>
            <a:lstStyle>
              <a:defPPr>
                <a:defRPr lang="de-DE"/>
              </a:defPPr>
              <a:lvl1pPr indent="0" algn="ctr" fontAlgn="auto">
                <a:lnSpc>
                  <a:spcPts val="2000"/>
                </a:lnSpc>
                <a:spcBef>
                  <a:spcPts val="600"/>
                </a:spcBef>
                <a:spcAft>
                  <a:spcPts val="900"/>
                </a:spcAft>
                <a:buFontTx/>
                <a:buNone/>
                <a:defRPr sz="2000" b="0" kern="0" baseline="0">
                  <a:solidFill>
                    <a:schemeClr val="tx2"/>
                  </a:solidFill>
                  <a:latin typeface="+mj-lt"/>
                  <a:cs typeface="Segoe UI Semibold" panose="020B0702040204020203" pitchFamily="34" charset="0"/>
                </a:defRPr>
              </a:lvl1pPr>
              <a:lvl2pPr marL="216000" indent="-216000">
                <a:lnSpc>
                  <a:spcPts val="2000"/>
                </a:lnSpc>
                <a:spcBef>
                  <a:spcPts val="0"/>
                </a:spcBef>
                <a:spcAft>
                  <a:spcPts val="900"/>
                </a:spcAft>
                <a:buFontTx/>
                <a:buChar char="–"/>
                <a:defRPr sz="1600" b="0"/>
              </a:lvl2pPr>
              <a:lvl3pPr marL="450000" indent="-234000">
                <a:lnSpc>
                  <a:spcPts val="2000"/>
                </a:lnSpc>
                <a:spcBef>
                  <a:spcPts val="0"/>
                </a:spcBef>
                <a:spcAft>
                  <a:spcPts val="900"/>
                </a:spcAft>
                <a:buFontTx/>
                <a:buChar char="–"/>
                <a:defRPr sz="1600" b="0"/>
              </a:lvl3pPr>
              <a:lvl4pPr marL="637200" indent="-180000">
                <a:lnSpc>
                  <a:spcPts val="1600"/>
                </a:lnSpc>
                <a:spcBef>
                  <a:spcPts val="0"/>
                </a:spcBef>
                <a:spcAft>
                  <a:spcPts val="900"/>
                </a:spcAft>
                <a:buFontTx/>
                <a:buChar char="–"/>
                <a:defRPr sz="1200" b="0"/>
              </a:lvl4pPr>
              <a:lvl5pPr marL="810000" indent="-172800">
                <a:lnSpc>
                  <a:spcPts val="1600"/>
                </a:lnSpc>
                <a:spcBef>
                  <a:spcPts val="0"/>
                </a:spcBef>
                <a:spcAft>
                  <a:spcPts val="900"/>
                </a:spcAft>
                <a:buFontTx/>
                <a:buChar char="–"/>
                <a:defRPr sz="1200" b="0"/>
              </a:lvl5pPr>
              <a:lvl6pPr marL="1081088" indent="0">
                <a:buFont typeface="Wingdings" pitchFamily="2" charset="2"/>
                <a:buNone/>
                <a:tabLst/>
                <a:defRPr sz="1600"/>
              </a:lvl6pPr>
            </a:lstStyle>
            <a:p>
              <a:r>
                <a:rPr lang="en-GB" b="1" dirty="0">
                  <a:solidFill>
                    <a:schemeClr val="tx1"/>
                  </a:solidFill>
                  <a:highlight>
                    <a:srgbClr val="FFFF00"/>
                  </a:highlight>
                </a:rPr>
                <a:t>Makro-Umgebung</a:t>
              </a:r>
            </a:p>
          </p:txBody>
        </p:sp>
        <p:sp>
          <p:nvSpPr>
            <p:cNvPr id="75" name="Oval 7">
              <a:extLst>
                <a:ext uri="{FF2B5EF4-FFF2-40B4-BE49-F238E27FC236}">
                  <a16:creationId xmlns:a16="http://schemas.microsoft.com/office/drawing/2014/main" xmlns="" id="{3DE78889-CCA9-48E2-837A-4BD22A427863}"/>
                </a:ext>
              </a:extLst>
            </p:cNvPr>
            <p:cNvSpPr>
              <a:spLocks noChangeArrowheads="1"/>
            </p:cNvSpPr>
            <p:nvPr>
              <p:custDataLst>
                <p:tags r:id="rId1"/>
              </p:custDataLst>
            </p:nvPr>
          </p:nvSpPr>
          <p:spPr bwMode="auto">
            <a:xfrm>
              <a:off x="5520305" y="2618307"/>
              <a:ext cx="1152000" cy="377313"/>
            </a:xfrm>
            <a:prstGeom prst="rect">
              <a:avLst/>
            </a:prstGeom>
            <a:noFill/>
            <a:ln w="50800">
              <a:no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GB" sz="1200" dirty="0" err="1">
                  <a:solidFill>
                    <a:schemeClr val="bg1"/>
                  </a:solidFill>
                </a:rPr>
                <a:t>Kunden</a:t>
              </a:r>
              <a:endParaRPr lang="en-GB" sz="1200" dirty="0">
                <a:solidFill>
                  <a:schemeClr val="bg1"/>
                </a:solidFill>
              </a:endParaRPr>
            </a:p>
          </p:txBody>
        </p:sp>
        <p:sp>
          <p:nvSpPr>
            <p:cNvPr id="76" name="Oval 7">
              <a:extLst>
                <a:ext uri="{FF2B5EF4-FFF2-40B4-BE49-F238E27FC236}">
                  <a16:creationId xmlns:a16="http://schemas.microsoft.com/office/drawing/2014/main" xmlns="" id="{6912E464-D505-41F6-8324-1E5626713A3A}"/>
                </a:ext>
              </a:extLst>
            </p:cNvPr>
            <p:cNvSpPr>
              <a:spLocks noChangeArrowheads="1"/>
            </p:cNvSpPr>
            <p:nvPr>
              <p:custDataLst>
                <p:tags r:id="rId2"/>
              </p:custDataLst>
            </p:nvPr>
          </p:nvSpPr>
          <p:spPr bwMode="auto">
            <a:xfrm>
              <a:off x="4167100" y="3493802"/>
              <a:ext cx="1152000" cy="377313"/>
            </a:xfrm>
            <a:prstGeom prst="rect">
              <a:avLst/>
            </a:prstGeom>
            <a:noFill/>
            <a:ln w="50800">
              <a:no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GB" sz="1200" dirty="0">
                  <a:solidFill>
                    <a:schemeClr val="bg1"/>
                  </a:solidFill>
                </a:rPr>
                <a:t>Wettbewerber</a:t>
              </a:r>
            </a:p>
          </p:txBody>
        </p:sp>
        <p:sp>
          <p:nvSpPr>
            <p:cNvPr id="77" name="Oval 7">
              <a:extLst>
                <a:ext uri="{FF2B5EF4-FFF2-40B4-BE49-F238E27FC236}">
                  <a16:creationId xmlns:a16="http://schemas.microsoft.com/office/drawing/2014/main" xmlns="" id="{AD4E4DB6-5ED1-4EDD-B81C-5C8DD9AFDA60}"/>
                </a:ext>
              </a:extLst>
            </p:cNvPr>
            <p:cNvSpPr>
              <a:spLocks noChangeArrowheads="1"/>
            </p:cNvSpPr>
            <p:nvPr>
              <p:custDataLst>
                <p:tags r:id="rId3"/>
              </p:custDataLst>
            </p:nvPr>
          </p:nvSpPr>
          <p:spPr bwMode="auto">
            <a:xfrm>
              <a:off x="5520305" y="4530616"/>
              <a:ext cx="1152000" cy="377313"/>
            </a:xfrm>
            <a:prstGeom prst="rect">
              <a:avLst/>
            </a:prstGeom>
            <a:noFill/>
            <a:ln w="50800">
              <a:no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GB" sz="1200" dirty="0">
                  <a:solidFill>
                    <a:schemeClr val="bg1"/>
                  </a:solidFill>
                </a:rPr>
                <a:t>Substitute</a:t>
              </a:r>
            </a:p>
          </p:txBody>
        </p:sp>
        <p:sp>
          <p:nvSpPr>
            <p:cNvPr id="78" name="Oval 7">
              <a:extLst>
                <a:ext uri="{FF2B5EF4-FFF2-40B4-BE49-F238E27FC236}">
                  <a16:creationId xmlns:a16="http://schemas.microsoft.com/office/drawing/2014/main" xmlns="" id="{0ACFBFE9-916E-4EBE-9FC9-6C37447075D2}"/>
                </a:ext>
              </a:extLst>
            </p:cNvPr>
            <p:cNvSpPr>
              <a:spLocks noChangeArrowheads="1"/>
            </p:cNvSpPr>
            <p:nvPr>
              <p:custDataLst>
                <p:tags r:id="rId4"/>
              </p:custDataLst>
            </p:nvPr>
          </p:nvSpPr>
          <p:spPr bwMode="auto">
            <a:xfrm>
              <a:off x="6868183" y="3493802"/>
              <a:ext cx="1152000" cy="377313"/>
            </a:xfrm>
            <a:prstGeom prst="rect">
              <a:avLst/>
            </a:prstGeom>
            <a:noFill/>
            <a:ln w="50800">
              <a:noFill/>
              <a:miter lim="800000"/>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nchorCtr="1"/>
            <a:lstStyle/>
            <a:p>
              <a:pPr algn="ctr"/>
              <a:r>
                <a:rPr lang="en-GB" sz="1200" dirty="0" err="1">
                  <a:solidFill>
                    <a:schemeClr val="bg1"/>
                  </a:solidFill>
                </a:rPr>
                <a:t>Lieferanten</a:t>
              </a:r>
              <a:endParaRPr lang="en-GB" sz="1200" dirty="0">
                <a:solidFill>
                  <a:schemeClr val="bg1"/>
                </a:solidFill>
              </a:endParaRPr>
            </a:p>
          </p:txBody>
        </p:sp>
        <p:sp>
          <p:nvSpPr>
            <p:cNvPr id="79" name="Freeform 5">
              <a:extLst>
                <a:ext uri="{FF2B5EF4-FFF2-40B4-BE49-F238E27FC236}">
                  <a16:creationId xmlns:a16="http://schemas.microsoft.com/office/drawing/2014/main" xmlns="" id="{382B2653-190A-4664-8003-64092FEBB302}"/>
                </a:ext>
              </a:extLst>
            </p:cNvPr>
            <p:cNvSpPr>
              <a:spLocks noChangeAspect="1" noEditPoints="1"/>
            </p:cNvSpPr>
            <p:nvPr/>
          </p:nvSpPr>
          <p:spPr bwMode="auto">
            <a:xfrm>
              <a:off x="7223708" y="3932230"/>
              <a:ext cx="511812" cy="232893"/>
            </a:xfrm>
            <a:custGeom>
              <a:avLst/>
              <a:gdLst>
                <a:gd name="T0" fmla="*/ 1192 w 1489"/>
                <a:gd name="T1" fmla="*/ 588 h 676"/>
                <a:gd name="T2" fmla="*/ 1279 w 1489"/>
                <a:gd name="T3" fmla="*/ 676 h 676"/>
                <a:gd name="T4" fmla="*/ 1367 w 1489"/>
                <a:gd name="T5" fmla="*/ 588 h 676"/>
                <a:gd name="T6" fmla="*/ 1279 w 1489"/>
                <a:gd name="T7" fmla="*/ 501 h 676"/>
                <a:gd name="T8" fmla="*/ 1192 w 1489"/>
                <a:gd name="T9" fmla="*/ 588 h 676"/>
                <a:gd name="T10" fmla="*/ 957 w 1489"/>
                <a:gd name="T11" fmla="*/ 588 h 676"/>
                <a:gd name="T12" fmla="*/ 1045 w 1489"/>
                <a:gd name="T13" fmla="*/ 676 h 676"/>
                <a:gd name="T14" fmla="*/ 1133 w 1489"/>
                <a:gd name="T15" fmla="*/ 588 h 676"/>
                <a:gd name="T16" fmla="*/ 1045 w 1489"/>
                <a:gd name="T17" fmla="*/ 501 h 676"/>
                <a:gd name="T18" fmla="*/ 957 w 1489"/>
                <a:gd name="T19" fmla="*/ 588 h 676"/>
                <a:gd name="T20" fmla="*/ 341 w 1489"/>
                <a:gd name="T21" fmla="*/ 588 h 676"/>
                <a:gd name="T22" fmla="*/ 429 w 1489"/>
                <a:gd name="T23" fmla="*/ 676 h 676"/>
                <a:gd name="T24" fmla="*/ 517 w 1489"/>
                <a:gd name="T25" fmla="*/ 588 h 676"/>
                <a:gd name="T26" fmla="*/ 429 w 1489"/>
                <a:gd name="T27" fmla="*/ 501 h 676"/>
                <a:gd name="T28" fmla="*/ 341 w 1489"/>
                <a:gd name="T29" fmla="*/ 588 h 676"/>
                <a:gd name="T30" fmla="*/ 107 w 1489"/>
                <a:gd name="T31" fmla="*/ 588 h 676"/>
                <a:gd name="T32" fmla="*/ 195 w 1489"/>
                <a:gd name="T33" fmla="*/ 676 h 676"/>
                <a:gd name="T34" fmla="*/ 282 w 1489"/>
                <a:gd name="T35" fmla="*/ 588 h 676"/>
                <a:gd name="T36" fmla="*/ 195 w 1489"/>
                <a:gd name="T37" fmla="*/ 501 h 676"/>
                <a:gd name="T38" fmla="*/ 107 w 1489"/>
                <a:gd name="T39" fmla="*/ 588 h 676"/>
                <a:gd name="T40" fmla="*/ 0 w 1489"/>
                <a:gd name="T41" fmla="*/ 432 h 676"/>
                <a:gd name="T42" fmla="*/ 1130 w 1489"/>
                <a:gd name="T43" fmla="*/ 432 h 676"/>
                <a:gd name="T44" fmla="*/ 1130 w 1489"/>
                <a:gd name="T45" fmla="*/ 0 h 676"/>
                <a:gd name="T46" fmla="*/ 0 w 1489"/>
                <a:gd name="T47" fmla="*/ 0 h 676"/>
                <a:gd name="T48" fmla="*/ 0 w 1489"/>
                <a:gd name="T49" fmla="*/ 432 h 676"/>
                <a:gd name="T50" fmla="*/ 1489 w 1489"/>
                <a:gd name="T51" fmla="*/ 535 h 676"/>
                <a:gd name="T52" fmla="*/ 1489 w 1489"/>
                <a:gd name="T53" fmla="*/ 247 h 676"/>
                <a:gd name="T54" fmla="*/ 1441 w 1489"/>
                <a:gd name="T55" fmla="*/ 197 h 676"/>
                <a:gd name="T56" fmla="*/ 1153 w 1489"/>
                <a:gd name="T57" fmla="*/ 125 h 676"/>
                <a:gd name="T58" fmla="*/ 1153 w 1489"/>
                <a:gd name="T59" fmla="*/ 454 h 676"/>
                <a:gd name="T60" fmla="*/ 49 w 1489"/>
                <a:gd name="T61" fmla="*/ 454 h 676"/>
                <a:gd name="T62" fmla="*/ 49 w 1489"/>
                <a:gd name="T63" fmla="*/ 579 h 676"/>
                <a:gd name="T64" fmla="*/ 89 w 1489"/>
                <a:gd name="T65" fmla="*/ 579 h 676"/>
                <a:gd name="T66" fmla="*/ 195 w 1489"/>
                <a:gd name="T67" fmla="*/ 482 h 676"/>
                <a:gd name="T68" fmla="*/ 300 w 1489"/>
                <a:gd name="T69" fmla="*/ 579 h 676"/>
                <a:gd name="T70" fmla="*/ 324 w 1489"/>
                <a:gd name="T71" fmla="*/ 579 h 676"/>
                <a:gd name="T72" fmla="*/ 429 w 1489"/>
                <a:gd name="T73" fmla="*/ 482 h 676"/>
                <a:gd name="T74" fmla="*/ 534 w 1489"/>
                <a:gd name="T75" fmla="*/ 579 h 676"/>
                <a:gd name="T76" fmla="*/ 940 w 1489"/>
                <a:gd name="T77" fmla="*/ 579 h 676"/>
                <a:gd name="T78" fmla="*/ 1045 w 1489"/>
                <a:gd name="T79" fmla="*/ 482 h 676"/>
                <a:gd name="T80" fmla="*/ 1151 w 1489"/>
                <a:gd name="T81" fmla="*/ 579 h 676"/>
                <a:gd name="T82" fmla="*/ 1174 w 1489"/>
                <a:gd name="T83" fmla="*/ 579 h 676"/>
                <a:gd name="T84" fmla="*/ 1279 w 1489"/>
                <a:gd name="T85" fmla="*/ 482 h 676"/>
                <a:gd name="T86" fmla="*/ 1385 w 1489"/>
                <a:gd name="T87" fmla="*/ 579 h 676"/>
                <a:gd name="T88" fmla="*/ 1441 w 1489"/>
                <a:gd name="T89" fmla="*/ 579 h 676"/>
                <a:gd name="T90" fmla="*/ 1489 w 1489"/>
                <a:gd name="T91" fmla="*/ 535 h 67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Lst>
              <a:rect l="0" t="0" r="r" b="b"/>
              <a:pathLst>
                <a:path w="1489" h="676">
                  <a:moveTo>
                    <a:pt x="1192" y="588"/>
                  </a:moveTo>
                  <a:cubicBezTo>
                    <a:pt x="1192" y="637"/>
                    <a:pt x="1231" y="676"/>
                    <a:pt x="1279" y="676"/>
                  </a:cubicBezTo>
                  <a:cubicBezTo>
                    <a:pt x="1328" y="676"/>
                    <a:pt x="1367" y="637"/>
                    <a:pt x="1367" y="588"/>
                  </a:cubicBezTo>
                  <a:cubicBezTo>
                    <a:pt x="1367" y="540"/>
                    <a:pt x="1328" y="501"/>
                    <a:pt x="1279" y="501"/>
                  </a:cubicBezTo>
                  <a:cubicBezTo>
                    <a:pt x="1231" y="501"/>
                    <a:pt x="1192" y="540"/>
                    <a:pt x="1192" y="588"/>
                  </a:cubicBezTo>
                  <a:moveTo>
                    <a:pt x="957" y="588"/>
                  </a:moveTo>
                  <a:cubicBezTo>
                    <a:pt x="957" y="637"/>
                    <a:pt x="997" y="676"/>
                    <a:pt x="1045" y="676"/>
                  </a:cubicBezTo>
                  <a:cubicBezTo>
                    <a:pt x="1093" y="676"/>
                    <a:pt x="1133" y="637"/>
                    <a:pt x="1133" y="588"/>
                  </a:cubicBezTo>
                  <a:cubicBezTo>
                    <a:pt x="1133" y="540"/>
                    <a:pt x="1093" y="501"/>
                    <a:pt x="1045" y="501"/>
                  </a:cubicBezTo>
                  <a:cubicBezTo>
                    <a:pt x="997" y="501"/>
                    <a:pt x="957" y="540"/>
                    <a:pt x="957" y="588"/>
                  </a:cubicBezTo>
                  <a:moveTo>
                    <a:pt x="341" y="588"/>
                  </a:moveTo>
                  <a:cubicBezTo>
                    <a:pt x="341" y="637"/>
                    <a:pt x="381" y="676"/>
                    <a:pt x="429" y="676"/>
                  </a:cubicBezTo>
                  <a:cubicBezTo>
                    <a:pt x="477" y="676"/>
                    <a:pt x="517" y="637"/>
                    <a:pt x="517" y="588"/>
                  </a:cubicBezTo>
                  <a:cubicBezTo>
                    <a:pt x="517" y="540"/>
                    <a:pt x="477" y="501"/>
                    <a:pt x="429" y="501"/>
                  </a:cubicBezTo>
                  <a:cubicBezTo>
                    <a:pt x="381" y="501"/>
                    <a:pt x="341" y="540"/>
                    <a:pt x="341" y="588"/>
                  </a:cubicBezTo>
                  <a:moveTo>
                    <a:pt x="107" y="588"/>
                  </a:moveTo>
                  <a:cubicBezTo>
                    <a:pt x="107" y="637"/>
                    <a:pt x="146" y="676"/>
                    <a:pt x="195" y="676"/>
                  </a:cubicBezTo>
                  <a:cubicBezTo>
                    <a:pt x="243" y="676"/>
                    <a:pt x="282" y="637"/>
                    <a:pt x="282" y="588"/>
                  </a:cubicBezTo>
                  <a:cubicBezTo>
                    <a:pt x="282" y="540"/>
                    <a:pt x="243" y="501"/>
                    <a:pt x="195" y="501"/>
                  </a:cubicBezTo>
                  <a:cubicBezTo>
                    <a:pt x="146" y="501"/>
                    <a:pt x="107" y="540"/>
                    <a:pt x="107" y="588"/>
                  </a:cubicBezTo>
                  <a:moveTo>
                    <a:pt x="0" y="432"/>
                  </a:moveTo>
                  <a:cubicBezTo>
                    <a:pt x="1130" y="432"/>
                    <a:pt x="1130" y="432"/>
                    <a:pt x="1130" y="432"/>
                  </a:cubicBezTo>
                  <a:cubicBezTo>
                    <a:pt x="1130" y="0"/>
                    <a:pt x="1130" y="0"/>
                    <a:pt x="1130" y="0"/>
                  </a:cubicBezTo>
                  <a:cubicBezTo>
                    <a:pt x="0" y="0"/>
                    <a:pt x="0" y="0"/>
                    <a:pt x="0" y="0"/>
                  </a:cubicBezTo>
                  <a:lnTo>
                    <a:pt x="0" y="432"/>
                  </a:lnTo>
                  <a:close/>
                  <a:moveTo>
                    <a:pt x="1489" y="535"/>
                  </a:moveTo>
                  <a:cubicBezTo>
                    <a:pt x="1489" y="247"/>
                    <a:pt x="1489" y="247"/>
                    <a:pt x="1489" y="247"/>
                  </a:cubicBezTo>
                  <a:cubicBezTo>
                    <a:pt x="1489" y="247"/>
                    <a:pt x="1489" y="203"/>
                    <a:pt x="1441" y="197"/>
                  </a:cubicBezTo>
                  <a:cubicBezTo>
                    <a:pt x="1153" y="125"/>
                    <a:pt x="1153" y="125"/>
                    <a:pt x="1153" y="125"/>
                  </a:cubicBezTo>
                  <a:cubicBezTo>
                    <a:pt x="1153" y="454"/>
                    <a:pt x="1153" y="454"/>
                    <a:pt x="1153" y="454"/>
                  </a:cubicBezTo>
                  <a:cubicBezTo>
                    <a:pt x="49" y="454"/>
                    <a:pt x="49" y="454"/>
                    <a:pt x="49" y="454"/>
                  </a:cubicBezTo>
                  <a:cubicBezTo>
                    <a:pt x="49" y="579"/>
                    <a:pt x="49" y="579"/>
                    <a:pt x="49" y="579"/>
                  </a:cubicBezTo>
                  <a:cubicBezTo>
                    <a:pt x="89" y="579"/>
                    <a:pt x="89" y="579"/>
                    <a:pt x="89" y="579"/>
                  </a:cubicBezTo>
                  <a:cubicBezTo>
                    <a:pt x="94" y="525"/>
                    <a:pt x="139" y="482"/>
                    <a:pt x="195" y="482"/>
                  </a:cubicBezTo>
                  <a:cubicBezTo>
                    <a:pt x="250" y="482"/>
                    <a:pt x="295" y="525"/>
                    <a:pt x="300" y="579"/>
                  </a:cubicBezTo>
                  <a:cubicBezTo>
                    <a:pt x="324" y="579"/>
                    <a:pt x="324" y="579"/>
                    <a:pt x="324" y="579"/>
                  </a:cubicBezTo>
                  <a:cubicBezTo>
                    <a:pt x="328" y="525"/>
                    <a:pt x="374" y="482"/>
                    <a:pt x="429" y="482"/>
                  </a:cubicBezTo>
                  <a:cubicBezTo>
                    <a:pt x="484" y="482"/>
                    <a:pt x="530" y="525"/>
                    <a:pt x="534" y="579"/>
                  </a:cubicBezTo>
                  <a:cubicBezTo>
                    <a:pt x="940" y="579"/>
                    <a:pt x="940" y="579"/>
                    <a:pt x="940" y="579"/>
                  </a:cubicBezTo>
                  <a:cubicBezTo>
                    <a:pt x="944" y="525"/>
                    <a:pt x="990" y="482"/>
                    <a:pt x="1045" y="482"/>
                  </a:cubicBezTo>
                  <a:cubicBezTo>
                    <a:pt x="1100" y="482"/>
                    <a:pt x="1146" y="525"/>
                    <a:pt x="1151" y="579"/>
                  </a:cubicBezTo>
                  <a:cubicBezTo>
                    <a:pt x="1174" y="579"/>
                    <a:pt x="1174" y="579"/>
                    <a:pt x="1174" y="579"/>
                  </a:cubicBezTo>
                  <a:cubicBezTo>
                    <a:pt x="1179" y="525"/>
                    <a:pt x="1224" y="482"/>
                    <a:pt x="1279" y="482"/>
                  </a:cubicBezTo>
                  <a:cubicBezTo>
                    <a:pt x="1335" y="482"/>
                    <a:pt x="1380" y="525"/>
                    <a:pt x="1385" y="579"/>
                  </a:cubicBezTo>
                  <a:cubicBezTo>
                    <a:pt x="1441" y="579"/>
                    <a:pt x="1441" y="579"/>
                    <a:pt x="1441" y="579"/>
                  </a:cubicBezTo>
                  <a:cubicBezTo>
                    <a:pt x="1441" y="579"/>
                    <a:pt x="1489" y="579"/>
                    <a:pt x="1489" y="535"/>
                  </a:cubicBezTo>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dirty="0">
                <a:solidFill>
                  <a:schemeClr val="bg1"/>
                </a:solidFill>
              </a:endParaRPr>
            </a:p>
          </p:txBody>
        </p:sp>
        <p:sp>
          <p:nvSpPr>
            <p:cNvPr id="80" name="Freeform 5">
              <a:extLst>
                <a:ext uri="{FF2B5EF4-FFF2-40B4-BE49-F238E27FC236}">
                  <a16:creationId xmlns:a16="http://schemas.microsoft.com/office/drawing/2014/main" xmlns="" id="{94D758C5-5F1D-4FD5-A619-9BF1B621C1C2}"/>
                </a:ext>
              </a:extLst>
            </p:cNvPr>
            <p:cNvSpPr>
              <a:spLocks noChangeAspect="1" noEditPoints="1"/>
            </p:cNvSpPr>
            <p:nvPr/>
          </p:nvSpPr>
          <p:spPr bwMode="auto">
            <a:xfrm>
              <a:off x="4511143" y="3840432"/>
              <a:ext cx="406764" cy="346534"/>
            </a:xfrm>
            <a:custGeom>
              <a:avLst/>
              <a:gdLst>
                <a:gd name="T0" fmla="*/ 2788 w 3782"/>
                <a:gd name="T1" fmla="*/ 2794 h 3222"/>
                <a:gd name="T2" fmla="*/ 2817 w 3782"/>
                <a:gd name="T3" fmla="*/ 3222 h 3222"/>
                <a:gd name="T4" fmla="*/ 2817 w 3782"/>
                <a:gd name="T5" fmla="*/ 2794 h 3222"/>
                <a:gd name="T6" fmla="*/ 2175 w 3782"/>
                <a:gd name="T7" fmla="*/ 3222 h 3222"/>
                <a:gd name="T8" fmla="*/ 3037 w 3782"/>
                <a:gd name="T9" fmla="*/ 2756 h 3222"/>
                <a:gd name="T10" fmla="*/ 3408 w 3782"/>
                <a:gd name="T11" fmla="*/ 2093 h 3222"/>
                <a:gd name="T12" fmla="*/ 2132 w 3782"/>
                <a:gd name="T13" fmla="*/ 3222 h 3222"/>
                <a:gd name="T14" fmla="*/ 0 w 3782"/>
                <a:gd name="T15" fmla="*/ 3222 h 3222"/>
                <a:gd name="T16" fmla="*/ 2130 w 3782"/>
                <a:gd name="T17" fmla="*/ 1823 h 3222"/>
                <a:gd name="T18" fmla="*/ 2175 w 3782"/>
                <a:gd name="T19" fmla="*/ 2055 h 3222"/>
                <a:gd name="T20" fmla="*/ 2175 w 3782"/>
                <a:gd name="T21" fmla="*/ 1690 h 3222"/>
                <a:gd name="T22" fmla="*/ 2779 w 3782"/>
                <a:gd name="T23" fmla="*/ 2055 h 3222"/>
                <a:gd name="T24" fmla="*/ 2495 w 3782"/>
                <a:gd name="T25" fmla="*/ 2055 h 3222"/>
                <a:gd name="T26" fmla="*/ 3117 w 3782"/>
                <a:gd name="T27" fmla="*/ 1690 h 3222"/>
                <a:gd name="T28" fmla="*/ 3150 w 3782"/>
                <a:gd name="T29" fmla="*/ 2055 h 3222"/>
                <a:gd name="T30" fmla="*/ 3150 w 3782"/>
                <a:gd name="T31" fmla="*/ 1690 h 3222"/>
                <a:gd name="T32" fmla="*/ 2461 w 3782"/>
                <a:gd name="T33" fmla="*/ 1652 h 3222"/>
                <a:gd name="T34" fmla="*/ 2175 w 3782"/>
                <a:gd name="T35" fmla="*/ 1652 h 3222"/>
                <a:gd name="T36" fmla="*/ 2779 w 3782"/>
                <a:gd name="T37" fmla="*/ 1257 h 3222"/>
                <a:gd name="T38" fmla="*/ 2809 w 3782"/>
                <a:gd name="T39" fmla="*/ 1652 h 3222"/>
                <a:gd name="T40" fmla="*/ 2809 w 3782"/>
                <a:gd name="T41" fmla="*/ 1257 h 3222"/>
                <a:gd name="T42" fmla="*/ 3408 w 3782"/>
                <a:gd name="T43" fmla="*/ 1652 h 3222"/>
                <a:gd name="T44" fmla="*/ 3150 w 3782"/>
                <a:gd name="T45" fmla="*/ 1652 h 3222"/>
                <a:gd name="T46" fmla="*/ 2461 w 3782"/>
                <a:gd name="T47" fmla="*/ 840 h 3222"/>
                <a:gd name="T48" fmla="*/ 2495 w 3782"/>
                <a:gd name="T49" fmla="*/ 1226 h 3222"/>
                <a:gd name="T50" fmla="*/ 2495 w 3782"/>
                <a:gd name="T51" fmla="*/ 840 h 3222"/>
                <a:gd name="T52" fmla="*/ 2809 w 3782"/>
                <a:gd name="T53" fmla="*/ 1226 h 3222"/>
                <a:gd name="T54" fmla="*/ 2809 w 3782"/>
                <a:gd name="T55" fmla="*/ 840 h 3222"/>
                <a:gd name="T56" fmla="*/ 3408 w 3782"/>
                <a:gd name="T57" fmla="*/ 840 h 3222"/>
                <a:gd name="T58" fmla="*/ 2175 w 3782"/>
                <a:gd name="T59" fmla="*/ 809 h 3222"/>
                <a:gd name="T60" fmla="*/ 2175 w 3782"/>
                <a:gd name="T61" fmla="*/ 445 h 3222"/>
                <a:gd name="T62" fmla="*/ 2779 w 3782"/>
                <a:gd name="T63" fmla="*/ 809 h 3222"/>
                <a:gd name="T64" fmla="*/ 2495 w 3782"/>
                <a:gd name="T65" fmla="*/ 809 h 3222"/>
                <a:gd name="T66" fmla="*/ 3117 w 3782"/>
                <a:gd name="T67" fmla="*/ 809 h 3222"/>
                <a:gd name="T68" fmla="*/ 3150 w 3782"/>
                <a:gd name="T69" fmla="*/ 809 h 3222"/>
                <a:gd name="T70" fmla="*/ 3150 w 3782"/>
                <a:gd name="T71" fmla="*/ 445 h 3222"/>
                <a:gd name="T72" fmla="*/ 3441 w 3782"/>
                <a:gd name="T73" fmla="*/ 2519 h 3222"/>
                <a:gd name="T74" fmla="*/ 3782 w 3782"/>
                <a:gd name="T75" fmla="*/ 400 h 3222"/>
                <a:gd name="T76" fmla="*/ 2175 w 3782"/>
                <a:gd name="T77" fmla="*/ 165 h 3222"/>
                <a:gd name="T78" fmla="*/ 2495 w 3782"/>
                <a:gd name="T79" fmla="*/ 412 h 3222"/>
                <a:gd name="T80" fmla="*/ 3117 w 3782"/>
                <a:gd name="T81" fmla="*/ 412 h 3222"/>
                <a:gd name="T82" fmla="*/ 3408 w 3782"/>
                <a:gd name="T83" fmla="*/ 165 h 3222"/>
                <a:gd name="T84" fmla="*/ 2374 w 3782"/>
                <a:gd name="T85" fmla="*/ 130 h 3222"/>
                <a:gd name="T86" fmla="*/ 3456 w 3782"/>
                <a:gd name="T87" fmla="*/ 154 h 3222"/>
                <a:gd name="T88" fmla="*/ 3456 w 3782"/>
                <a:gd name="T89" fmla="*/ 2 h 322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Lst>
              <a:rect l="0" t="0" r="r" b="b"/>
              <a:pathLst>
                <a:path w="3782" h="3222">
                  <a:moveTo>
                    <a:pt x="2601" y="3222"/>
                  </a:moveTo>
                  <a:lnTo>
                    <a:pt x="2788" y="3222"/>
                  </a:lnTo>
                  <a:lnTo>
                    <a:pt x="2788" y="2794"/>
                  </a:lnTo>
                  <a:lnTo>
                    <a:pt x="2601" y="2794"/>
                  </a:lnTo>
                  <a:lnTo>
                    <a:pt x="2601" y="3222"/>
                  </a:lnTo>
                  <a:close/>
                  <a:moveTo>
                    <a:pt x="2817" y="3222"/>
                  </a:moveTo>
                  <a:lnTo>
                    <a:pt x="3006" y="3222"/>
                  </a:lnTo>
                  <a:lnTo>
                    <a:pt x="3006" y="2794"/>
                  </a:lnTo>
                  <a:lnTo>
                    <a:pt x="2817" y="2794"/>
                  </a:lnTo>
                  <a:lnTo>
                    <a:pt x="2817" y="3222"/>
                  </a:lnTo>
                  <a:close/>
                  <a:moveTo>
                    <a:pt x="2175" y="2093"/>
                  </a:moveTo>
                  <a:lnTo>
                    <a:pt x="2175" y="3222"/>
                  </a:lnTo>
                  <a:lnTo>
                    <a:pt x="2568" y="3222"/>
                  </a:lnTo>
                  <a:lnTo>
                    <a:pt x="2568" y="2756"/>
                  </a:lnTo>
                  <a:lnTo>
                    <a:pt x="3037" y="2756"/>
                  </a:lnTo>
                  <a:lnTo>
                    <a:pt x="3037" y="3222"/>
                  </a:lnTo>
                  <a:lnTo>
                    <a:pt x="3408" y="3222"/>
                  </a:lnTo>
                  <a:lnTo>
                    <a:pt x="3408" y="2093"/>
                  </a:lnTo>
                  <a:lnTo>
                    <a:pt x="2175" y="2093"/>
                  </a:lnTo>
                  <a:close/>
                  <a:moveTo>
                    <a:pt x="0" y="3222"/>
                  </a:moveTo>
                  <a:lnTo>
                    <a:pt x="2132" y="3222"/>
                  </a:lnTo>
                  <a:lnTo>
                    <a:pt x="2132" y="1946"/>
                  </a:lnTo>
                  <a:lnTo>
                    <a:pt x="0" y="1946"/>
                  </a:lnTo>
                  <a:lnTo>
                    <a:pt x="0" y="3222"/>
                  </a:lnTo>
                  <a:close/>
                  <a:moveTo>
                    <a:pt x="291" y="1903"/>
                  </a:moveTo>
                  <a:lnTo>
                    <a:pt x="2130" y="1903"/>
                  </a:lnTo>
                  <a:lnTo>
                    <a:pt x="2130" y="1823"/>
                  </a:lnTo>
                  <a:lnTo>
                    <a:pt x="291" y="1823"/>
                  </a:lnTo>
                  <a:lnTo>
                    <a:pt x="291" y="1903"/>
                  </a:lnTo>
                  <a:close/>
                  <a:moveTo>
                    <a:pt x="2175" y="2055"/>
                  </a:moveTo>
                  <a:lnTo>
                    <a:pt x="2461" y="2055"/>
                  </a:lnTo>
                  <a:lnTo>
                    <a:pt x="2461" y="1690"/>
                  </a:lnTo>
                  <a:lnTo>
                    <a:pt x="2175" y="1690"/>
                  </a:lnTo>
                  <a:lnTo>
                    <a:pt x="2175" y="2055"/>
                  </a:lnTo>
                  <a:close/>
                  <a:moveTo>
                    <a:pt x="2495" y="2055"/>
                  </a:moveTo>
                  <a:lnTo>
                    <a:pt x="2779" y="2055"/>
                  </a:lnTo>
                  <a:lnTo>
                    <a:pt x="2779" y="1690"/>
                  </a:lnTo>
                  <a:lnTo>
                    <a:pt x="2495" y="1690"/>
                  </a:lnTo>
                  <a:lnTo>
                    <a:pt x="2495" y="2055"/>
                  </a:lnTo>
                  <a:close/>
                  <a:moveTo>
                    <a:pt x="2809" y="2055"/>
                  </a:moveTo>
                  <a:lnTo>
                    <a:pt x="3117" y="2055"/>
                  </a:lnTo>
                  <a:lnTo>
                    <a:pt x="3117" y="1690"/>
                  </a:lnTo>
                  <a:lnTo>
                    <a:pt x="2809" y="1690"/>
                  </a:lnTo>
                  <a:lnTo>
                    <a:pt x="2809" y="2055"/>
                  </a:lnTo>
                  <a:close/>
                  <a:moveTo>
                    <a:pt x="3150" y="2055"/>
                  </a:moveTo>
                  <a:lnTo>
                    <a:pt x="3408" y="2055"/>
                  </a:lnTo>
                  <a:lnTo>
                    <a:pt x="3408" y="1690"/>
                  </a:lnTo>
                  <a:lnTo>
                    <a:pt x="3150" y="1690"/>
                  </a:lnTo>
                  <a:lnTo>
                    <a:pt x="3150" y="2055"/>
                  </a:lnTo>
                  <a:close/>
                  <a:moveTo>
                    <a:pt x="2175" y="1652"/>
                  </a:moveTo>
                  <a:lnTo>
                    <a:pt x="2461" y="1652"/>
                  </a:lnTo>
                  <a:lnTo>
                    <a:pt x="2461" y="1257"/>
                  </a:lnTo>
                  <a:lnTo>
                    <a:pt x="2175" y="1257"/>
                  </a:lnTo>
                  <a:lnTo>
                    <a:pt x="2175" y="1652"/>
                  </a:lnTo>
                  <a:close/>
                  <a:moveTo>
                    <a:pt x="2495" y="1652"/>
                  </a:moveTo>
                  <a:lnTo>
                    <a:pt x="2779" y="1652"/>
                  </a:lnTo>
                  <a:lnTo>
                    <a:pt x="2779" y="1257"/>
                  </a:lnTo>
                  <a:lnTo>
                    <a:pt x="2495" y="1257"/>
                  </a:lnTo>
                  <a:lnTo>
                    <a:pt x="2495" y="1652"/>
                  </a:lnTo>
                  <a:close/>
                  <a:moveTo>
                    <a:pt x="2809" y="1652"/>
                  </a:moveTo>
                  <a:lnTo>
                    <a:pt x="3117" y="1652"/>
                  </a:lnTo>
                  <a:lnTo>
                    <a:pt x="3117" y="1257"/>
                  </a:lnTo>
                  <a:lnTo>
                    <a:pt x="2809" y="1257"/>
                  </a:lnTo>
                  <a:lnTo>
                    <a:pt x="2809" y="1652"/>
                  </a:lnTo>
                  <a:close/>
                  <a:moveTo>
                    <a:pt x="3150" y="1652"/>
                  </a:moveTo>
                  <a:lnTo>
                    <a:pt x="3408" y="1652"/>
                  </a:lnTo>
                  <a:lnTo>
                    <a:pt x="3408" y="1257"/>
                  </a:lnTo>
                  <a:lnTo>
                    <a:pt x="3150" y="1257"/>
                  </a:lnTo>
                  <a:lnTo>
                    <a:pt x="3150" y="1652"/>
                  </a:lnTo>
                  <a:close/>
                  <a:moveTo>
                    <a:pt x="2175" y="1226"/>
                  </a:moveTo>
                  <a:lnTo>
                    <a:pt x="2461" y="1226"/>
                  </a:lnTo>
                  <a:lnTo>
                    <a:pt x="2461" y="840"/>
                  </a:lnTo>
                  <a:lnTo>
                    <a:pt x="2175" y="840"/>
                  </a:lnTo>
                  <a:lnTo>
                    <a:pt x="2175" y="1226"/>
                  </a:lnTo>
                  <a:close/>
                  <a:moveTo>
                    <a:pt x="2495" y="1226"/>
                  </a:moveTo>
                  <a:lnTo>
                    <a:pt x="2779" y="1226"/>
                  </a:lnTo>
                  <a:lnTo>
                    <a:pt x="2779" y="840"/>
                  </a:lnTo>
                  <a:lnTo>
                    <a:pt x="2495" y="840"/>
                  </a:lnTo>
                  <a:lnTo>
                    <a:pt x="2495" y="1226"/>
                  </a:lnTo>
                  <a:close/>
                  <a:moveTo>
                    <a:pt x="2809" y="840"/>
                  </a:moveTo>
                  <a:lnTo>
                    <a:pt x="2809" y="1226"/>
                  </a:lnTo>
                  <a:lnTo>
                    <a:pt x="3117" y="1226"/>
                  </a:lnTo>
                  <a:lnTo>
                    <a:pt x="3117" y="840"/>
                  </a:lnTo>
                  <a:lnTo>
                    <a:pt x="2809" y="840"/>
                  </a:lnTo>
                  <a:close/>
                  <a:moveTo>
                    <a:pt x="3150" y="1226"/>
                  </a:moveTo>
                  <a:lnTo>
                    <a:pt x="3408" y="1226"/>
                  </a:lnTo>
                  <a:lnTo>
                    <a:pt x="3408" y="840"/>
                  </a:lnTo>
                  <a:lnTo>
                    <a:pt x="3150" y="840"/>
                  </a:lnTo>
                  <a:lnTo>
                    <a:pt x="3150" y="1226"/>
                  </a:lnTo>
                  <a:close/>
                  <a:moveTo>
                    <a:pt x="2175" y="809"/>
                  </a:moveTo>
                  <a:lnTo>
                    <a:pt x="2461" y="809"/>
                  </a:lnTo>
                  <a:lnTo>
                    <a:pt x="2461" y="445"/>
                  </a:lnTo>
                  <a:lnTo>
                    <a:pt x="2175" y="445"/>
                  </a:lnTo>
                  <a:lnTo>
                    <a:pt x="2175" y="809"/>
                  </a:lnTo>
                  <a:close/>
                  <a:moveTo>
                    <a:pt x="2495" y="809"/>
                  </a:moveTo>
                  <a:lnTo>
                    <a:pt x="2779" y="809"/>
                  </a:lnTo>
                  <a:lnTo>
                    <a:pt x="2779" y="445"/>
                  </a:lnTo>
                  <a:lnTo>
                    <a:pt x="2495" y="445"/>
                  </a:lnTo>
                  <a:lnTo>
                    <a:pt x="2495" y="809"/>
                  </a:lnTo>
                  <a:close/>
                  <a:moveTo>
                    <a:pt x="2809" y="445"/>
                  </a:moveTo>
                  <a:lnTo>
                    <a:pt x="2809" y="809"/>
                  </a:lnTo>
                  <a:lnTo>
                    <a:pt x="3117" y="809"/>
                  </a:lnTo>
                  <a:lnTo>
                    <a:pt x="3117" y="445"/>
                  </a:lnTo>
                  <a:lnTo>
                    <a:pt x="2809" y="445"/>
                  </a:lnTo>
                  <a:close/>
                  <a:moveTo>
                    <a:pt x="3150" y="809"/>
                  </a:moveTo>
                  <a:lnTo>
                    <a:pt x="3408" y="809"/>
                  </a:lnTo>
                  <a:lnTo>
                    <a:pt x="3408" y="445"/>
                  </a:lnTo>
                  <a:lnTo>
                    <a:pt x="3150" y="445"/>
                  </a:lnTo>
                  <a:lnTo>
                    <a:pt x="3150" y="809"/>
                  </a:lnTo>
                  <a:close/>
                  <a:moveTo>
                    <a:pt x="3441" y="888"/>
                  </a:moveTo>
                  <a:lnTo>
                    <a:pt x="3441" y="2519"/>
                  </a:lnTo>
                  <a:lnTo>
                    <a:pt x="3441" y="3215"/>
                  </a:lnTo>
                  <a:lnTo>
                    <a:pt x="3782" y="2988"/>
                  </a:lnTo>
                  <a:lnTo>
                    <a:pt x="3782" y="400"/>
                  </a:lnTo>
                  <a:lnTo>
                    <a:pt x="3441" y="175"/>
                  </a:lnTo>
                  <a:lnTo>
                    <a:pt x="3441" y="888"/>
                  </a:lnTo>
                  <a:close/>
                  <a:moveTo>
                    <a:pt x="2175" y="165"/>
                  </a:moveTo>
                  <a:lnTo>
                    <a:pt x="2175" y="412"/>
                  </a:lnTo>
                  <a:lnTo>
                    <a:pt x="2461" y="412"/>
                  </a:lnTo>
                  <a:lnTo>
                    <a:pt x="2495" y="412"/>
                  </a:lnTo>
                  <a:lnTo>
                    <a:pt x="2779" y="412"/>
                  </a:lnTo>
                  <a:lnTo>
                    <a:pt x="2809" y="412"/>
                  </a:lnTo>
                  <a:lnTo>
                    <a:pt x="3117" y="412"/>
                  </a:lnTo>
                  <a:lnTo>
                    <a:pt x="3150" y="412"/>
                  </a:lnTo>
                  <a:lnTo>
                    <a:pt x="3408" y="412"/>
                  </a:lnTo>
                  <a:lnTo>
                    <a:pt x="3408" y="165"/>
                  </a:lnTo>
                  <a:lnTo>
                    <a:pt x="2175" y="165"/>
                  </a:lnTo>
                  <a:close/>
                  <a:moveTo>
                    <a:pt x="2374" y="0"/>
                  </a:moveTo>
                  <a:lnTo>
                    <a:pt x="2374" y="130"/>
                  </a:lnTo>
                  <a:lnTo>
                    <a:pt x="3411" y="130"/>
                  </a:lnTo>
                  <a:lnTo>
                    <a:pt x="3456" y="154"/>
                  </a:lnTo>
                  <a:lnTo>
                    <a:pt x="3456" y="154"/>
                  </a:lnTo>
                  <a:lnTo>
                    <a:pt x="3763" y="357"/>
                  </a:lnTo>
                  <a:lnTo>
                    <a:pt x="3763" y="206"/>
                  </a:lnTo>
                  <a:lnTo>
                    <a:pt x="3456" y="2"/>
                  </a:lnTo>
                  <a:lnTo>
                    <a:pt x="3456" y="0"/>
                  </a:lnTo>
                  <a:lnTo>
                    <a:pt x="2374" y="0"/>
                  </a:lnTo>
                  <a:close/>
                </a:path>
              </a:pathLst>
            </a:custGeom>
            <a:solidFill>
              <a:schemeClr val="bg1"/>
            </a:solidFill>
            <a:ln>
              <a:noFill/>
            </a:ln>
          </p:spPr>
          <p:txBody>
            <a:bodyPr vert="horz" wrap="square" lIns="91440" tIns="45720" rIns="91440" bIns="45720" numCol="1" anchor="t" anchorCtr="0" compatLnSpc="1">
              <a:prstTxWarp prst="textNoShape">
                <a:avLst/>
              </a:prstTxWarp>
            </a:bodyPr>
            <a:lstStyle/>
            <a:p>
              <a:endParaRPr lang="en-GB" dirty="0">
                <a:solidFill>
                  <a:schemeClr val="bg1"/>
                </a:solidFill>
              </a:endParaRPr>
            </a:p>
          </p:txBody>
        </p:sp>
        <p:grpSp>
          <p:nvGrpSpPr>
            <p:cNvPr id="81" name="Gruppieren 80">
              <a:extLst>
                <a:ext uri="{FF2B5EF4-FFF2-40B4-BE49-F238E27FC236}">
                  <a16:creationId xmlns:a16="http://schemas.microsoft.com/office/drawing/2014/main" xmlns="" id="{109ED51F-15C3-48B2-8628-E33849C3D2D7}"/>
                </a:ext>
              </a:extLst>
            </p:cNvPr>
            <p:cNvGrpSpPr/>
            <p:nvPr/>
          </p:nvGrpSpPr>
          <p:grpSpPr>
            <a:xfrm>
              <a:off x="5941390" y="4866383"/>
              <a:ext cx="309830" cy="484916"/>
              <a:chOff x="8282700" y="1713685"/>
              <a:chExt cx="609601" cy="954087"/>
            </a:xfrm>
            <a:solidFill>
              <a:schemeClr val="bg1"/>
            </a:solidFill>
          </p:grpSpPr>
          <p:sp>
            <p:nvSpPr>
              <p:cNvPr id="82" name="Freeform 5">
                <a:extLst>
                  <a:ext uri="{FF2B5EF4-FFF2-40B4-BE49-F238E27FC236}">
                    <a16:creationId xmlns:a16="http://schemas.microsoft.com/office/drawing/2014/main" xmlns="" id="{C0A3E1FF-0D90-40A0-A404-D7CBC58F7EA3}"/>
                  </a:ext>
                </a:extLst>
              </p:cNvPr>
              <p:cNvSpPr>
                <a:spLocks/>
              </p:cNvSpPr>
              <p:nvPr/>
            </p:nvSpPr>
            <p:spPr bwMode="auto">
              <a:xfrm>
                <a:off x="8282700" y="1713685"/>
                <a:ext cx="247650" cy="954087"/>
              </a:xfrm>
              <a:custGeom>
                <a:avLst/>
                <a:gdLst>
                  <a:gd name="T0" fmla="*/ 144 w 144"/>
                  <a:gd name="T1" fmla="*/ 249 h 557"/>
                  <a:gd name="T2" fmla="*/ 127 w 144"/>
                  <a:gd name="T3" fmla="*/ 190 h 557"/>
                  <a:gd name="T4" fmla="*/ 125 w 144"/>
                  <a:gd name="T5" fmla="*/ 187 h 557"/>
                  <a:gd name="T6" fmla="*/ 108 w 144"/>
                  <a:gd name="T7" fmla="*/ 128 h 557"/>
                  <a:gd name="T8" fmla="*/ 108 w 144"/>
                  <a:gd name="T9" fmla="*/ 32 h 557"/>
                  <a:gd name="T10" fmla="*/ 76 w 144"/>
                  <a:gd name="T11" fmla="*/ 0 h 557"/>
                  <a:gd name="T12" fmla="*/ 69 w 144"/>
                  <a:gd name="T13" fmla="*/ 0 h 557"/>
                  <a:gd name="T14" fmla="*/ 37 w 144"/>
                  <a:gd name="T15" fmla="*/ 32 h 557"/>
                  <a:gd name="T16" fmla="*/ 37 w 144"/>
                  <a:gd name="T17" fmla="*/ 128 h 557"/>
                  <a:gd name="T18" fmla="*/ 19 w 144"/>
                  <a:gd name="T19" fmla="*/ 187 h 557"/>
                  <a:gd name="T20" fmla="*/ 17 w 144"/>
                  <a:gd name="T21" fmla="*/ 190 h 557"/>
                  <a:gd name="T22" fmla="*/ 0 w 144"/>
                  <a:gd name="T23" fmla="*/ 249 h 557"/>
                  <a:gd name="T24" fmla="*/ 0 w 144"/>
                  <a:gd name="T25" fmla="*/ 525 h 557"/>
                  <a:gd name="T26" fmla="*/ 32 w 144"/>
                  <a:gd name="T27" fmla="*/ 557 h 557"/>
                  <a:gd name="T28" fmla="*/ 112 w 144"/>
                  <a:gd name="T29" fmla="*/ 557 h 557"/>
                  <a:gd name="T30" fmla="*/ 144 w 144"/>
                  <a:gd name="T31" fmla="*/ 525 h 557"/>
                  <a:gd name="T32" fmla="*/ 144 w 144"/>
                  <a:gd name="T33" fmla="*/ 249 h 5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144" h="557">
                    <a:moveTo>
                      <a:pt x="144" y="249"/>
                    </a:moveTo>
                    <a:cubicBezTo>
                      <a:pt x="144" y="249"/>
                      <a:pt x="144" y="217"/>
                      <a:pt x="127" y="190"/>
                    </a:cubicBezTo>
                    <a:cubicBezTo>
                      <a:pt x="125" y="187"/>
                      <a:pt x="125" y="187"/>
                      <a:pt x="125" y="187"/>
                    </a:cubicBezTo>
                    <a:cubicBezTo>
                      <a:pt x="125" y="187"/>
                      <a:pt x="108" y="160"/>
                      <a:pt x="108" y="128"/>
                    </a:cubicBezTo>
                    <a:cubicBezTo>
                      <a:pt x="108" y="32"/>
                      <a:pt x="108" y="32"/>
                      <a:pt x="108" y="32"/>
                    </a:cubicBezTo>
                    <a:cubicBezTo>
                      <a:pt x="108" y="32"/>
                      <a:pt x="108" y="0"/>
                      <a:pt x="76" y="0"/>
                    </a:cubicBezTo>
                    <a:cubicBezTo>
                      <a:pt x="69" y="0"/>
                      <a:pt x="69" y="0"/>
                      <a:pt x="69" y="0"/>
                    </a:cubicBezTo>
                    <a:cubicBezTo>
                      <a:pt x="69" y="0"/>
                      <a:pt x="37" y="0"/>
                      <a:pt x="37" y="32"/>
                    </a:cubicBezTo>
                    <a:cubicBezTo>
                      <a:pt x="37" y="128"/>
                      <a:pt x="37" y="128"/>
                      <a:pt x="37" y="128"/>
                    </a:cubicBezTo>
                    <a:cubicBezTo>
                      <a:pt x="37" y="128"/>
                      <a:pt x="37" y="160"/>
                      <a:pt x="19" y="187"/>
                    </a:cubicBezTo>
                    <a:cubicBezTo>
                      <a:pt x="17" y="190"/>
                      <a:pt x="17" y="190"/>
                      <a:pt x="17" y="190"/>
                    </a:cubicBezTo>
                    <a:cubicBezTo>
                      <a:pt x="17" y="190"/>
                      <a:pt x="0" y="217"/>
                      <a:pt x="0" y="249"/>
                    </a:cubicBezTo>
                    <a:cubicBezTo>
                      <a:pt x="0" y="525"/>
                      <a:pt x="0" y="525"/>
                      <a:pt x="0" y="525"/>
                    </a:cubicBezTo>
                    <a:cubicBezTo>
                      <a:pt x="0" y="525"/>
                      <a:pt x="0" y="557"/>
                      <a:pt x="32" y="557"/>
                    </a:cubicBezTo>
                    <a:cubicBezTo>
                      <a:pt x="112" y="557"/>
                      <a:pt x="112" y="557"/>
                      <a:pt x="112" y="557"/>
                    </a:cubicBezTo>
                    <a:cubicBezTo>
                      <a:pt x="112" y="557"/>
                      <a:pt x="144" y="557"/>
                      <a:pt x="144" y="525"/>
                    </a:cubicBezTo>
                    <a:lnTo>
                      <a:pt x="144" y="2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3" name="Freeform 6">
                <a:extLst>
                  <a:ext uri="{FF2B5EF4-FFF2-40B4-BE49-F238E27FC236}">
                    <a16:creationId xmlns:a16="http://schemas.microsoft.com/office/drawing/2014/main" xmlns="" id="{5F233C85-78C4-43D5-999B-021778F02B34}"/>
                  </a:ext>
                </a:extLst>
              </p:cNvPr>
              <p:cNvSpPr>
                <a:spLocks/>
              </p:cNvSpPr>
              <p:nvPr/>
            </p:nvSpPr>
            <p:spPr bwMode="auto">
              <a:xfrm>
                <a:off x="8620838" y="2158184"/>
                <a:ext cx="271463" cy="509587"/>
              </a:xfrm>
              <a:custGeom>
                <a:avLst/>
                <a:gdLst>
                  <a:gd name="T0" fmla="*/ 158 w 158"/>
                  <a:gd name="T1" fmla="*/ 272 h 298"/>
                  <a:gd name="T2" fmla="*/ 158 w 158"/>
                  <a:gd name="T3" fmla="*/ 0 h 298"/>
                  <a:gd name="T4" fmla="*/ 79 w 158"/>
                  <a:gd name="T5" fmla="*/ 26 h 298"/>
                  <a:gd name="T6" fmla="*/ 0 w 158"/>
                  <a:gd name="T7" fmla="*/ 0 h 298"/>
                  <a:gd name="T8" fmla="*/ 0 w 158"/>
                  <a:gd name="T9" fmla="*/ 272 h 298"/>
                  <a:gd name="T10" fmla="*/ 79 w 158"/>
                  <a:gd name="T11" fmla="*/ 298 h 298"/>
                  <a:gd name="T12" fmla="*/ 158 w 158"/>
                  <a:gd name="T13" fmla="*/ 272 h 298"/>
                </a:gdLst>
                <a:ahLst/>
                <a:cxnLst>
                  <a:cxn ang="0">
                    <a:pos x="T0" y="T1"/>
                  </a:cxn>
                  <a:cxn ang="0">
                    <a:pos x="T2" y="T3"/>
                  </a:cxn>
                  <a:cxn ang="0">
                    <a:pos x="T4" y="T5"/>
                  </a:cxn>
                  <a:cxn ang="0">
                    <a:pos x="T6" y="T7"/>
                  </a:cxn>
                  <a:cxn ang="0">
                    <a:pos x="T8" y="T9"/>
                  </a:cxn>
                  <a:cxn ang="0">
                    <a:pos x="T10" y="T11"/>
                  </a:cxn>
                  <a:cxn ang="0">
                    <a:pos x="T12" y="T13"/>
                  </a:cxn>
                </a:cxnLst>
                <a:rect l="0" t="0" r="r" b="b"/>
                <a:pathLst>
                  <a:path w="158" h="298">
                    <a:moveTo>
                      <a:pt x="158" y="272"/>
                    </a:moveTo>
                    <a:cubicBezTo>
                      <a:pt x="158" y="0"/>
                      <a:pt x="158" y="0"/>
                      <a:pt x="158" y="0"/>
                    </a:cubicBezTo>
                    <a:cubicBezTo>
                      <a:pt x="158" y="14"/>
                      <a:pt x="123" y="26"/>
                      <a:pt x="79" y="26"/>
                    </a:cubicBezTo>
                    <a:cubicBezTo>
                      <a:pt x="35" y="26"/>
                      <a:pt x="0" y="14"/>
                      <a:pt x="0" y="0"/>
                    </a:cubicBezTo>
                    <a:cubicBezTo>
                      <a:pt x="0" y="272"/>
                      <a:pt x="0" y="272"/>
                      <a:pt x="0" y="272"/>
                    </a:cubicBezTo>
                    <a:cubicBezTo>
                      <a:pt x="0" y="286"/>
                      <a:pt x="35" y="298"/>
                      <a:pt x="79" y="298"/>
                    </a:cubicBezTo>
                    <a:cubicBezTo>
                      <a:pt x="123" y="298"/>
                      <a:pt x="158" y="286"/>
                      <a:pt x="158" y="27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4" name="Oval 7">
                <a:extLst>
                  <a:ext uri="{FF2B5EF4-FFF2-40B4-BE49-F238E27FC236}">
                    <a16:creationId xmlns:a16="http://schemas.microsoft.com/office/drawing/2014/main" xmlns="" id="{95852A00-2782-46F4-929D-480897CBD845}"/>
                  </a:ext>
                </a:extLst>
              </p:cNvPr>
              <p:cNvSpPr>
                <a:spLocks noChangeArrowheads="1"/>
              </p:cNvSpPr>
              <p:nvPr/>
            </p:nvSpPr>
            <p:spPr bwMode="auto">
              <a:xfrm>
                <a:off x="8620838" y="2086747"/>
                <a:ext cx="271463" cy="88900"/>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grpSp>
          <p:nvGrpSpPr>
            <p:cNvPr id="85" name="Gruppieren 84">
              <a:extLst>
                <a:ext uri="{FF2B5EF4-FFF2-40B4-BE49-F238E27FC236}">
                  <a16:creationId xmlns:a16="http://schemas.microsoft.com/office/drawing/2014/main" xmlns="" id="{3962B7E3-23BA-4312-B605-32A80CF3A63A}"/>
                </a:ext>
              </a:extLst>
            </p:cNvPr>
            <p:cNvGrpSpPr/>
            <p:nvPr/>
          </p:nvGrpSpPr>
          <p:grpSpPr>
            <a:xfrm>
              <a:off x="5847796" y="2131803"/>
              <a:ext cx="497019" cy="459097"/>
              <a:chOff x="7686675" y="3676651"/>
              <a:chExt cx="977900" cy="903287"/>
            </a:xfrm>
            <a:solidFill>
              <a:schemeClr val="bg1"/>
            </a:solidFill>
          </p:grpSpPr>
          <p:sp>
            <p:nvSpPr>
              <p:cNvPr id="86" name="Freeform 11">
                <a:extLst>
                  <a:ext uri="{FF2B5EF4-FFF2-40B4-BE49-F238E27FC236}">
                    <a16:creationId xmlns:a16="http://schemas.microsoft.com/office/drawing/2014/main" xmlns="" id="{02E44CFA-712A-4972-8151-5C8D0C6617C6}"/>
                  </a:ext>
                </a:extLst>
              </p:cNvPr>
              <p:cNvSpPr>
                <a:spLocks noEditPoints="1"/>
              </p:cNvSpPr>
              <p:nvPr/>
            </p:nvSpPr>
            <p:spPr bwMode="auto">
              <a:xfrm>
                <a:off x="7686675" y="3973513"/>
                <a:ext cx="673100" cy="606425"/>
              </a:xfrm>
              <a:custGeom>
                <a:avLst/>
                <a:gdLst>
                  <a:gd name="T0" fmla="*/ 271 w 487"/>
                  <a:gd name="T1" fmla="*/ 438 h 438"/>
                  <a:gd name="T2" fmla="*/ 271 w 487"/>
                  <a:gd name="T3" fmla="*/ 357 h 438"/>
                  <a:gd name="T4" fmla="*/ 54 w 487"/>
                  <a:gd name="T5" fmla="*/ 398 h 438"/>
                  <a:gd name="T6" fmla="*/ 135 w 487"/>
                  <a:gd name="T7" fmla="*/ 398 h 438"/>
                  <a:gd name="T8" fmla="*/ 54 w 487"/>
                  <a:gd name="T9" fmla="*/ 398 h 438"/>
                  <a:gd name="T10" fmla="*/ 349 w 487"/>
                  <a:gd name="T11" fmla="*/ 223 h 438"/>
                  <a:gd name="T12" fmla="*/ 326 w 487"/>
                  <a:gd name="T13" fmla="*/ 166 h 438"/>
                  <a:gd name="T14" fmla="*/ 326 w 487"/>
                  <a:gd name="T15" fmla="*/ 252 h 438"/>
                  <a:gd name="T16" fmla="*/ 326 w 487"/>
                  <a:gd name="T17" fmla="*/ 272 h 438"/>
                  <a:gd name="T18" fmla="*/ 298 w 487"/>
                  <a:gd name="T19" fmla="*/ 309 h 438"/>
                  <a:gd name="T20" fmla="*/ 227 w 487"/>
                  <a:gd name="T21" fmla="*/ 252 h 438"/>
                  <a:gd name="T22" fmla="*/ 298 w 487"/>
                  <a:gd name="T23" fmla="*/ 309 h 438"/>
                  <a:gd name="T24" fmla="*/ 227 w 487"/>
                  <a:gd name="T25" fmla="*/ 223 h 438"/>
                  <a:gd name="T26" fmla="*/ 298 w 487"/>
                  <a:gd name="T27" fmla="*/ 166 h 438"/>
                  <a:gd name="T28" fmla="*/ 198 w 487"/>
                  <a:gd name="T29" fmla="*/ 309 h 438"/>
                  <a:gd name="T30" fmla="*/ 128 w 487"/>
                  <a:gd name="T31" fmla="*/ 252 h 438"/>
                  <a:gd name="T32" fmla="*/ 198 w 487"/>
                  <a:gd name="T33" fmla="*/ 309 h 438"/>
                  <a:gd name="T34" fmla="*/ 128 w 487"/>
                  <a:gd name="T35" fmla="*/ 223 h 438"/>
                  <a:gd name="T36" fmla="*/ 198 w 487"/>
                  <a:gd name="T37" fmla="*/ 166 h 438"/>
                  <a:gd name="T38" fmla="*/ 99 w 487"/>
                  <a:gd name="T39" fmla="*/ 309 h 438"/>
                  <a:gd name="T40" fmla="*/ 28 w 487"/>
                  <a:gd name="T41" fmla="*/ 252 h 438"/>
                  <a:gd name="T42" fmla="*/ 99 w 487"/>
                  <a:gd name="T43" fmla="*/ 309 h 438"/>
                  <a:gd name="T44" fmla="*/ 28 w 487"/>
                  <a:gd name="T45" fmla="*/ 223 h 438"/>
                  <a:gd name="T46" fmla="*/ 99 w 487"/>
                  <a:gd name="T47" fmla="*/ 166 h 438"/>
                  <a:gd name="T48" fmla="*/ 487 w 487"/>
                  <a:gd name="T49" fmla="*/ 0 h 438"/>
                  <a:gd name="T50" fmla="*/ 391 w 487"/>
                  <a:gd name="T51" fmla="*/ 138 h 438"/>
                  <a:gd name="T52" fmla="*/ 298 w 487"/>
                  <a:gd name="T53" fmla="*/ 138 h 438"/>
                  <a:gd name="T54" fmla="*/ 198 w 487"/>
                  <a:gd name="T55" fmla="*/ 138 h 438"/>
                  <a:gd name="T56" fmla="*/ 99 w 487"/>
                  <a:gd name="T57" fmla="*/ 138 h 438"/>
                  <a:gd name="T58" fmla="*/ 0 w 487"/>
                  <a:gd name="T59" fmla="*/ 138 h 438"/>
                  <a:gd name="T60" fmla="*/ 0 w 487"/>
                  <a:gd name="T61" fmla="*/ 223 h 438"/>
                  <a:gd name="T62" fmla="*/ 0 w 487"/>
                  <a:gd name="T63" fmla="*/ 309 h 438"/>
                  <a:gd name="T64" fmla="*/ 28 w 487"/>
                  <a:gd name="T65" fmla="*/ 337 h 438"/>
                  <a:gd name="T66" fmla="*/ 128 w 487"/>
                  <a:gd name="T67" fmla="*/ 337 h 438"/>
                  <a:gd name="T68" fmla="*/ 227 w 487"/>
                  <a:gd name="T69" fmla="*/ 337 h 438"/>
                  <a:gd name="T70" fmla="*/ 298 w 487"/>
                  <a:gd name="T71" fmla="*/ 337 h 438"/>
                  <a:gd name="T72" fmla="*/ 322 w 487"/>
                  <a:gd name="T73" fmla="*/ 337 h 438"/>
                  <a:gd name="T74" fmla="*/ 326 w 487"/>
                  <a:gd name="T75" fmla="*/ 330 h 4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487" h="438">
                    <a:moveTo>
                      <a:pt x="231" y="398"/>
                    </a:moveTo>
                    <a:cubicBezTo>
                      <a:pt x="231" y="420"/>
                      <a:pt x="249" y="438"/>
                      <a:pt x="271" y="438"/>
                    </a:cubicBezTo>
                    <a:cubicBezTo>
                      <a:pt x="294" y="438"/>
                      <a:pt x="312" y="420"/>
                      <a:pt x="312" y="398"/>
                    </a:cubicBezTo>
                    <a:cubicBezTo>
                      <a:pt x="312" y="375"/>
                      <a:pt x="294" y="357"/>
                      <a:pt x="271" y="357"/>
                    </a:cubicBezTo>
                    <a:cubicBezTo>
                      <a:pt x="249" y="357"/>
                      <a:pt x="231" y="375"/>
                      <a:pt x="231" y="398"/>
                    </a:cubicBezTo>
                    <a:moveTo>
                      <a:pt x="54" y="398"/>
                    </a:moveTo>
                    <a:cubicBezTo>
                      <a:pt x="54" y="420"/>
                      <a:pt x="72" y="438"/>
                      <a:pt x="95" y="438"/>
                    </a:cubicBezTo>
                    <a:cubicBezTo>
                      <a:pt x="117" y="438"/>
                      <a:pt x="135" y="420"/>
                      <a:pt x="135" y="398"/>
                    </a:cubicBezTo>
                    <a:cubicBezTo>
                      <a:pt x="135" y="375"/>
                      <a:pt x="117" y="357"/>
                      <a:pt x="95" y="357"/>
                    </a:cubicBezTo>
                    <a:cubicBezTo>
                      <a:pt x="72" y="357"/>
                      <a:pt x="54" y="375"/>
                      <a:pt x="54" y="398"/>
                    </a:cubicBezTo>
                    <a:moveTo>
                      <a:pt x="377" y="166"/>
                    </a:moveTo>
                    <a:cubicBezTo>
                      <a:pt x="349" y="223"/>
                      <a:pt x="349" y="223"/>
                      <a:pt x="349" y="223"/>
                    </a:cubicBezTo>
                    <a:cubicBezTo>
                      <a:pt x="326" y="223"/>
                      <a:pt x="326" y="223"/>
                      <a:pt x="326" y="223"/>
                    </a:cubicBezTo>
                    <a:cubicBezTo>
                      <a:pt x="326" y="166"/>
                      <a:pt x="326" y="166"/>
                      <a:pt x="326" y="166"/>
                    </a:cubicBezTo>
                    <a:lnTo>
                      <a:pt x="377" y="166"/>
                    </a:lnTo>
                    <a:close/>
                    <a:moveTo>
                      <a:pt x="326" y="252"/>
                    </a:moveTo>
                    <a:cubicBezTo>
                      <a:pt x="336" y="252"/>
                      <a:pt x="336" y="252"/>
                      <a:pt x="336" y="252"/>
                    </a:cubicBezTo>
                    <a:cubicBezTo>
                      <a:pt x="326" y="272"/>
                      <a:pt x="326" y="272"/>
                      <a:pt x="326" y="272"/>
                    </a:cubicBezTo>
                    <a:lnTo>
                      <a:pt x="326" y="252"/>
                    </a:lnTo>
                    <a:close/>
                    <a:moveTo>
                      <a:pt x="298" y="309"/>
                    </a:moveTo>
                    <a:cubicBezTo>
                      <a:pt x="227" y="309"/>
                      <a:pt x="227" y="309"/>
                      <a:pt x="227" y="309"/>
                    </a:cubicBezTo>
                    <a:cubicBezTo>
                      <a:pt x="227" y="252"/>
                      <a:pt x="227" y="252"/>
                      <a:pt x="227" y="252"/>
                    </a:cubicBezTo>
                    <a:cubicBezTo>
                      <a:pt x="298" y="252"/>
                      <a:pt x="298" y="252"/>
                      <a:pt x="298" y="252"/>
                    </a:cubicBezTo>
                    <a:lnTo>
                      <a:pt x="298" y="309"/>
                    </a:lnTo>
                    <a:close/>
                    <a:moveTo>
                      <a:pt x="298" y="223"/>
                    </a:moveTo>
                    <a:cubicBezTo>
                      <a:pt x="227" y="223"/>
                      <a:pt x="227" y="223"/>
                      <a:pt x="227" y="223"/>
                    </a:cubicBezTo>
                    <a:cubicBezTo>
                      <a:pt x="227" y="166"/>
                      <a:pt x="227" y="166"/>
                      <a:pt x="227" y="166"/>
                    </a:cubicBezTo>
                    <a:cubicBezTo>
                      <a:pt x="298" y="166"/>
                      <a:pt x="298" y="166"/>
                      <a:pt x="298" y="166"/>
                    </a:cubicBezTo>
                    <a:lnTo>
                      <a:pt x="298" y="223"/>
                    </a:lnTo>
                    <a:close/>
                    <a:moveTo>
                      <a:pt x="198" y="309"/>
                    </a:moveTo>
                    <a:cubicBezTo>
                      <a:pt x="128" y="309"/>
                      <a:pt x="128" y="309"/>
                      <a:pt x="128" y="309"/>
                    </a:cubicBezTo>
                    <a:cubicBezTo>
                      <a:pt x="128" y="252"/>
                      <a:pt x="128" y="252"/>
                      <a:pt x="128" y="252"/>
                    </a:cubicBezTo>
                    <a:cubicBezTo>
                      <a:pt x="198" y="252"/>
                      <a:pt x="198" y="252"/>
                      <a:pt x="198" y="252"/>
                    </a:cubicBezTo>
                    <a:lnTo>
                      <a:pt x="198" y="309"/>
                    </a:lnTo>
                    <a:close/>
                    <a:moveTo>
                      <a:pt x="198" y="223"/>
                    </a:moveTo>
                    <a:cubicBezTo>
                      <a:pt x="128" y="223"/>
                      <a:pt x="128" y="223"/>
                      <a:pt x="128" y="223"/>
                    </a:cubicBezTo>
                    <a:cubicBezTo>
                      <a:pt x="128" y="166"/>
                      <a:pt x="128" y="166"/>
                      <a:pt x="128" y="166"/>
                    </a:cubicBezTo>
                    <a:cubicBezTo>
                      <a:pt x="198" y="166"/>
                      <a:pt x="198" y="166"/>
                      <a:pt x="198" y="166"/>
                    </a:cubicBezTo>
                    <a:lnTo>
                      <a:pt x="198" y="223"/>
                    </a:lnTo>
                    <a:close/>
                    <a:moveTo>
                      <a:pt x="99" y="309"/>
                    </a:moveTo>
                    <a:cubicBezTo>
                      <a:pt x="28" y="309"/>
                      <a:pt x="28" y="309"/>
                      <a:pt x="28" y="309"/>
                    </a:cubicBezTo>
                    <a:cubicBezTo>
                      <a:pt x="28" y="252"/>
                      <a:pt x="28" y="252"/>
                      <a:pt x="28" y="252"/>
                    </a:cubicBezTo>
                    <a:cubicBezTo>
                      <a:pt x="99" y="252"/>
                      <a:pt x="99" y="252"/>
                      <a:pt x="99" y="252"/>
                    </a:cubicBezTo>
                    <a:lnTo>
                      <a:pt x="99" y="309"/>
                    </a:lnTo>
                    <a:close/>
                    <a:moveTo>
                      <a:pt x="99" y="223"/>
                    </a:moveTo>
                    <a:cubicBezTo>
                      <a:pt x="28" y="223"/>
                      <a:pt x="28" y="223"/>
                      <a:pt x="28" y="223"/>
                    </a:cubicBezTo>
                    <a:cubicBezTo>
                      <a:pt x="28" y="166"/>
                      <a:pt x="28" y="166"/>
                      <a:pt x="28" y="166"/>
                    </a:cubicBezTo>
                    <a:cubicBezTo>
                      <a:pt x="99" y="166"/>
                      <a:pt x="99" y="166"/>
                      <a:pt x="99" y="166"/>
                    </a:cubicBezTo>
                    <a:lnTo>
                      <a:pt x="99" y="223"/>
                    </a:lnTo>
                    <a:close/>
                    <a:moveTo>
                      <a:pt x="487" y="0"/>
                    </a:moveTo>
                    <a:cubicBezTo>
                      <a:pt x="458" y="0"/>
                      <a:pt x="458" y="0"/>
                      <a:pt x="458" y="0"/>
                    </a:cubicBezTo>
                    <a:cubicBezTo>
                      <a:pt x="391" y="138"/>
                      <a:pt x="391" y="138"/>
                      <a:pt x="391" y="138"/>
                    </a:cubicBezTo>
                    <a:cubicBezTo>
                      <a:pt x="326" y="138"/>
                      <a:pt x="326" y="138"/>
                      <a:pt x="326" y="138"/>
                    </a:cubicBezTo>
                    <a:cubicBezTo>
                      <a:pt x="298" y="138"/>
                      <a:pt x="298" y="138"/>
                      <a:pt x="298" y="138"/>
                    </a:cubicBezTo>
                    <a:cubicBezTo>
                      <a:pt x="227" y="138"/>
                      <a:pt x="227" y="138"/>
                      <a:pt x="227" y="138"/>
                    </a:cubicBezTo>
                    <a:cubicBezTo>
                      <a:pt x="198" y="138"/>
                      <a:pt x="198" y="138"/>
                      <a:pt x="198" y="138"/>
                    </a:cubicBezTo>
                    <a:cubicBezTo>
                      <a:pt x="128" y="138"/>
                      <a:pt x="128" y="138"/>
                      <a:pt x="128" y="138"/>
                    </a:cubicBezTo>
                    <a:cubicBezTo>
                      <a:pt x="99" y="138"/>
                      <a:pt x="99" y="138"/>
                      <a:pt x="99" y="138"/>
                    </a:cubicBezTo>
                    <a:cubicBezTo>
                      <a:pt x="28" y="138"/>
                      <a:pt x="28" y="138"/>
                      <a:pt x="28" y="138"/>
                    </a:cubicBezTo>
                    <a:cubicBezTo>
                      <a:pt x="0" y="138"/>
                      <a:pt x="0" y="138"/>
                      <a:pt x="0" y="138"/>
                    </a:cubicBezTo>
                    <a:cubicBezTo>
                      <a:pt x="0" y="166"/>
                      <a:pt x="0" y="166"/>
                      <a:pt x="0" y="166"/>
                    </a:cubicBezTo>
                    <a:cubicBezTo>
                      <a:pt x="0" y="223"/>
                      <a:pt x="0" y="223"/>
                      <a:pt x="0" y="223"/>
                    </a:cubicBezTo>
                    <a:cubicBezTo>
                      <a:pt x="0" y="252"/>
                      <a:pt x="0" y="252"/>
                      <a:pt x="0" y="252"/>
                    </a:cubicBezTo>
                    <a:cubicBezTo>
                      <a:pt x="0" y="309"/>
                      <a:pt x="0" y="309"/>
                      <a:pt x="0" y="309"/>
                    </a:cubicBezTo>
                    <a:cubicBezTo>
                      <a:pt x="0" y="337"/>
                      <a:pt x="0" y="337"/>
                      <a:pt x="0" y="337"/>
                    </a:cubicBezTo>
                    <a:cubicBezTo>
                      <a:pt x="28" y="337"/>
                      <a:pt x="28" y="337"/>
                      <a:pt x="28" y="337"/>
                    </a:cubicBezTo>
                    <a:cubicBezTo>
                      <a:pt x="99" y="337"/>
                      <a:pt x="99" y="337"/>
                      <a:pt x="99" y="337"/>
                    </a:cubicBezTo>
                    <a:cubicBezTo>
                      <a:pt x="128" y="337"/>
                      <a:pt x="128" y="337"/>
                      <a:pt x="128" y="337"/>
                    </a:cubicBezTo>
                    <a:cubicBezTo>
                      <a:pt x="198" y="337"/>
                      <a:pt x="198" y="337"/>
                      <a:pt x="198" y="337"/>
                    </a:cubicBezTo>
                    <a:cubicBezTo>
                      <a:pt x="227" y="337"/>
                      <a:pt x="227" y="337"/>
                      <a:pt x="227" y="337"/>
                    </a:cubicBezTo>
                    <a:cubicBezTo>
                      <a:pt x="294" y="337"/>
                      <a:pt x="294" y="337"/>
                      <a:pt x="294" y="337"/>
                    </a:cubicBezTo>
                    <a:cubicBezTo>
                      <a:pt x="298" y="337"/>
                      <a:pt x="298" y="337"/>
                      <a:pt x="298" y="337"/>
                    </a:cubicBezTo>
                    <a:cubicBezTo>
                      <a:pt x="312" y="337"/>
                      <a:pt x="312" y="337"/>
                      <a:pt x="312" y="337"/>
                    </a:cubicBezTo>
                    <a:cubicBezTo>
                      <a:pt x="322" y="337"/>
                      <a:pt x="322" y="337"/>
                      <a:pt x="322" y="337"/>
                    </a:cubicBezTo>
                    <a:cubicBezTo>
                      <a:pt x="326" y="337"/>
                      <a:pt x="326" y="337"/>
                      <a:pt x="326" y="337"/>
                    </a:cubicBezTo>
                    <a:cubicBezTo>
                      <a:pt x="326" y="330"/>
                      <a:pt x="326" y="330"/>
                      <a:pt x="326" y="330"/>
                    </a:cubicBezTo>
                    <a:lnTo>
                      <a:pt x="487"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7" name="Oval 12">
                <a:extLst>
                  <a:ext uri="{FF2B5EF4-FFF2-40B4-BE49-F238E27FC236}">
                    <a16:creationId xmlns:a16="http://schemas.microsoft.com/office/drawing/2014/main" xmlns="" id="{FCBD4456-7C07-4EAD-AE4F-C81774C2B5A5}"/>
                  </a:ext>
                </a:extLst>
              </p:cNvPr>
              <p:cNvSpPr>
                <a:spLocks noChangeArrowheads="1"/>
              </p:cNvSpPr>
              <p:nvPr/>
            </p:nvSpPr>
            <p:spPr bwMode="auto">
              <a:xfrm>
                <a:off x="8456613" y="3676651"/>
                <a:ext cx="139700" cy="179387"/>
              </a:xfrm>
              <a:prstGeom prst="ellipse">
                <a:avLst/>
              </a:pr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88" name="Freeform 13">
                <a:extLst>
                  <a:ext uri="{FF2B5EF4-FFF2-40B4-BE49-F238E27FC236}">
                    <a16:creationId xmlns:a16="http://schemas.microsoft.com/office/drawing/2014/main" xmlns="" id="{F6237BF3-8F48-468F-96CA-3C3C74F304A8}"/>
                  </a:ext>
                </a:extLst>
              </p:cNvPr>
              <p:cNvSpPr>
                <a:spLocks/>
              </p:cNvSpPr>
              <p:nvPr/>
            </p:nvSpPr>
            <p:spPr bwMode="auto">
              <a:xfrm>
                <a:off x="8389938" y="3856038"/>
                <a:ext cx="274637" cy="723900"/>
              </a:xfrm>
              <a:custGeom>
                <a:avLst/>
                <a:gdLst>
                  <a:gd name="T0" fmla="*/ 198 w 198"/>
                  <a:gd name="T1" fmla="*/ 277 h 524"/>
                  <a:gd name="T2" fmla="*/ 191 w 198"/>
                  <a:gd name="T3" fmla="*/ 30 h 524"/>
                  <a:gd name="T4" fmla="*/ 141 w 198"/>
                  <a:gd name="T5" fmla="*/ 0 h 524"/>
                  <a:gd name="T6" fmla="*/ 140 w 198"/>
                  <a:gd name="T7" fmla="*/ 0 h 524"/>
                  <a:gd name="T8" fmla="*/ 99 w 198"/>
                  <a:gd name="T9" fmla="*/ 22 h 524"/>
                  <a:gd name="T10" fmla="*/ 57 w 198"/>
                  <a:gd name="T11" fmla="*/ 0 h 524"/>
                  <a:gd name="T12" fmla="*/ 57 w 198"/>
                  <a:gd name="T13" fmla="*/ 0 h 524"/>
                  <a:gd name="T14" fmla="*/ 6 w 198"/>
                  <a:gd name="T15" fmla="*/ 30 h 524"/>
                  <a:gd name="T16" fmla="*/ 0 w 198"/>
                  <a:gd name="T17" fmla="*/ 277 h 524"/>
                  <a:gd name="T18" fmla="*/ 12 w 198"/>
                  <a:gd name="T19" fmla="*/ 289 h 524"/>
                  <a:gd name="T20" fmla="*/ 17 w 198"/>
                  <a:gd name="T21" fmla="*/ 289 h 524"/>
                  <a:gd name="T22" fmla="*/ 29 w 198"/>
                  <a:gd name="T23" fmla="*/ 277 h 524"/>
                  <a:gd name="T24" fmla="*/ 29 w 198"/>
                  <a:gd name="T25" fmla="*/ 249 h 524"/>
                  <a:gd name="T26" fmla="*/ 52 w 198"/>
                  <a:gd name="T27" fmla="*/ 254 h 524"/>
                  <a:gd name="T28" fmla="*/ 51 w 198"/>
                  <a:gd name="T29" fmla="*/ 261 h 524"/>
                  <a:gd name="T30" fmla="*/ 51 w 198"/>
                  <a:gd name="T31" fmla="*/ 500 h 524"/>
                  <a:gd name="T32" fmla="*/ 66 w 198"/>
                  <a:gd name="T33" fmla="*/ 524 h 524"/>
                  <a:gd name="T34" fmla="*/ 73 w 198"/>
                  <a:gd name="T35" fmla="*/ 524 h 524"/>
                  <a:gd name="T36" fmla="*/ 89 w 198"/>
                  <a:gd name="T37" fmla="*/ 500 h 524"/>
                  <a:gd name="T38" fmla="*/ 89 w 198"/>
                  <a:gd name="T39" fmla="*/ 261 h 524"/>
                  <a:gd name="T40" fmla="*/ 88 w 198"/>
                  <a:gd name="T41" fmla="*/ 256 h 524"/>
                  <a:gd name="T42" fmla="*/ 109 w 198"/>
                  <a:gd name="T43" fmla="*/ 256 h 524"/>
                  <a:gd name="T44" fmla="*/ 108 w 198"/>
                  <a:gd name="T45" fmla="*/ 261 h 524"/>
                  <a:gd name="T46" fmla="*/ 108 w 198"/>
                  <a:gd name="T47" fmla="*/ 500 h 524"/>
                  <a:gd name="T48" fmla="*/ 125 w 198"/>
                  <a:gd name="T49" fmla="*/ 524 h 524"/>
                  <a:gd name="T50" fmla="*/ 131 w 198"/>
                  <a:gd name="T51" fmla="*/ 524 h 524"/>
                  <a:gd name="T52" fmla="*/ 147 w 198"/>
                  <a:gd name="T53" fmla="*/ 500 h 524"/>
                  <a:gd name="T54" fmla="*/ 147 w 198"/>
                  <a:gd name="T55" fmla="*/ 261 h 524"/>
                  <a:gd name="T56" fmla="*/ 145 w 198"/>
                  <a:gd name="T57" fmla="*/ 253 h 524"/>
                  <a:gd name="T58" fmla="*/ 169 w 198"/>
                  <a:gd name="T59" fmla="*/ 249 h 524"/>
                  <a:gd name="T60" fmla="*/ 169 w 198"/>
                  <a:gd name="T61" fmla="*/ 277 h 524"/>
                  <a:gd name="T62" fmla="*/ 181 w 198"/>
                  <a:gd name="T63" fmla="*/ 289 h 524"/>
                  <a:gd name="T64" fmla="*/ 186 w 198"/>
                  <a:gd name="T65" fmla="*/ 289 h 524"/>
                  <a:gd name="T66" fmla="*/ 198 w 198"/>
                  <a:gd name="T67" fmla="*/ 277 h 5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98" h="524">
                    <a:moveTo>
                      <a:pt x="198" y="277"/>
                    </a:moveTo>
                    <a:cubicBezTo>
                      <a:pt x="191" y="30"/>
                      <a:pt x="191" y="30"/>
                      <a:pt x="191" y="30"/>
                    </a:cubicBezTo>
                    <a:cubicBezTo>
                      <a:pt x="191" y="15"/>
                      <a:pt x="163" y="0"/>
                      <a:pt x="141" y="0"/>
                    </a:cubicBezTo>
                    <a:cubicBezTo>
                      <a:pt x="140" y="0"/>
                      <a:pt x="140" y="0"/>
                      <a:pt x="140" y="0"/>
                    </a:cubicBezTo>
                    <a:cubicBezTo>
                      <a:pt x="129" y="14"/>
                      <a:pt x="115" y="22"/>
                      <a:pt x="99" y="22"/>
                    </a:cubicBezTo>
                    <a:cubicBezTo>
                      <a:pt x="83" y="22"/>
                      <a:pt x="68" y="14"/>
                      <a:pt x="57" y="0"/>
                    </a:cubicBezTo>
                    <a:cubicBezTo>
                      <a:pt x="57" y="0"/>
                      <a:pt x="57" y="0"/>
                      <a:pt x="57" y="0"/>
                    </a:cubicBezTo>
                    <a:cubicBezTo>
                      <a:pt x="57" y="0"/>
                      <a:pt x="6" y="10"/>
                      <a:pt x="6" y="30"/>
                    </a:cubicBezTo>
                    <a:cubicBezTo>
                      <a:pt x="0" y="277"/>
                      <a:pt x="0" y="277"/>
                      <a:pt x="0" y="277"/>
                    </a:cubicBezTo>
                    <a:cubicBezTo>
                      <a:pt x="0" y="277"/>
                      <a:pt x="0" y="289"/>
                      <a:pt x="12" y="289"/>
                    </a:cubicBezTo>
                    <a:cubicBezTo>
                      <a:pt x="17" y="289"/>
                      <a:pt x="17" y="289"/>
                      <a:pt x="17" y="289"/>
                    </a:cubicBezTo>
                    <a:cubicBezTo>
                      <a:pt x="17" y="289"/>
                      <a:pt x="29" y="289"/>
                      <a:pt x="29" y="277"/>
                    </a:cubicBezTo>
                    <a:cubicBezTo>
                      <a:pt x="29" y="249"/>
                      <a:pt x="29" y="249"/>
                      <a:pt x="29" y="249"/>
                    </a:cubicBezTo>
                    <a:cubicBezTo>
                      <a:pt x="32" y="251"/>
                      <a:pt x="48" y="253"/>
                      <a:pt x="52" y="254"/>
                    </a:cubicBezTo>
                    <a:cubicBezTo>
                      <a:pt x="51" y="256"/>
                      <a:pt x="51" y="258"/>
                      <a:pt x="51" y="261"/>
                    </a:cubicBezTo>
                    <a:cubicBezTo>
                      <a:pt x="51" y="500"/>
                      <a:pt x="51" y="500"/>
                      <a:pt x="51" y="500"/>
                    </a:cubicBezTo>
                    <a:cubicBezTo>
                      <a:pt x="51" y="500"/>
                      <a:pt x="51" y="524"/>
                      <a:pt x="66" y="524"/>
                    </a:cubicBezTo>
                    <a:cubicBezTo>
                      <a:pt x="73" y="524"/>
                      <a:pt x="73" y="524"/>
                      <a:pt x="73" y="524"/>
                    </a:cubicBezTo>
                    <a:cubicBezTo>
                      <a:pt x="73" y="524"/>
                      <a:pt x="89" y="524"/>
                      <a:pt x="89" y="500"/>
                    </a:cubicBezTo>
                    <a:cubicBezTo>
                      <a:pt x="89" y="261"/>
                      <a:pt x="89" y="261"/>
                      <a:pt x="89" y="261"/>
                    </a:cubicBezTo>
                    <a:cubicBezTo>
                      <a:pt x="89" y="261"/>
                      <a:pt x="89" y="259"/>
                      <a:pt x="88" y="256"/>
                    </a:cubicBezTo>
                    <a:cubicBezTo>
                      <a:pt x="109" y="256"/>
                      <a:pt x="109" y="256"/>
                      <a:pt x="109" y="256"/>
                    </a:cubicBezTo>
                    <a:cubicBezTo>
                      <a:pt x="109" y="258"/>
                      <a:pt x="108" y="259"/>
                      <a:pt x="108" y="261"/>
                    </a:cubicBezTo>
                    <a:cubicBezTo>
                      <a:pt x="108" y="500"/>
                      <a:pt x="108" y="500"/>
                      <a:pt x="108" y="500"/>
                    </a:cubicBezTo>
                    <a:cubicBezTo>
                      <a:pt x="108" y="500"/>
                      <a:pt x="109" y="524"/>
                      <a:pt x="125" y="524"/>
                    </a:cubicBezTo>
                    <a:cubicBezTo>
                      <a:pt x="131" y="524"/>
                      <a:pt x="131" y="524"/>
                      <a:pt x="131" y="524"/>
                    </a:cubicBezTo>
                    <a:cubicBezTo>
                      <a:pt x="131" y="524"/>
                      <a:pt x="147" y="524"/>
                      <a:pt x="147" y="500"/>
                    </a:cubicBezTo>
                    <a:cubicBezTo>
                      <a:pt x="147" y="261"/>
                      <a:pt x="147" y="261"/>
                      <a:pt x="147" y="261"/>
                    </a:cubicBezTo>
                    <a:cubicBezTo>
                      <a:pt x="147" y="261"/>
                      <a:pt x="147" y="258"/>
                      <a:pt x="145" y="253"/>
                    </a:cubicBezTo>
                    <a:cubicBezTo>
                      <a:pt x="149" y="252"/>
                      <a:pt x="165" y="251"/>
                      <a:pt x="169" y="249"/>
                    </a:cubicBezTo>
                    <a:cubicBezTo>
                      <a:pt x="169" y="277"/>
                      <a:pt x="169" y="277"/>
                      <a:pt x="169" y="277"/>
                    </a:cubicBezTo>
                    <a:cubicBezTo>
                      <a:pt x="169" y="277"/>
                      <a:pt x="169" y="289"/>
                      <a:pt x="181" y="289"/>
                    </a:cubicBezTo>
                    <a:cubicBezTo>
                      <a:pt x="186" y="289"/>
                      <a:pt x="186" y="289"/>
                      <a:pt x="186" y="289"/>
                    </a:cubicBezTo>
                    <a:cubicBezTo>
                      <a:pt x="186" y="289"/>
                      <a:pt x="198" y="289"/>
                      <a:pt x="198" y="27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grpSp>
          <p:nvGrpSpPr>
            <p:cNvPr id="89" name="Gruppieren 88">
              <a:extLst>
                <a:ext uri="{FF2B5EF4-FFF2-40B4-BE49-F238E27FC236}">
                  <a16:creationId xmlns:a16="http://schemas.microsoft.com/office/drawing/2014/main" xmlns="" id="{B6544F9A-9CD7-4AF5-8FB1-0C8B3CC4FC66}"/>
                </a:ext>
              </a:extLst>
            </p:cNvPr>
            <p:cNvGrpSpPr/>
            <p:nvPr/>
          </p:nvGrpSpPr>
          <p:grpSpPr>
            <a:xfrm>
              <a:off x="5910117" y="5886078"/>
              <a:ext cx="372377" cy="295993"/>
              <a:chOff x="9351963" y="5937250"/>
              <a:chExt cx="742950" cy="590551"/>
            </a:xfrm>
            <a:solidFill>
              <a:schemeClr val="tx2"/>
            </a:solidFill>
          </p:grpSpPr>
          <p:sp>
            <p:nvSpPr>
              <p:cNvPr id="90" name="Freeform 17">
                <a:extLst>
                  <a:ext uri="{FF2B5EF4-FFF2-40B4-BE49-F238E27FC236}">
                    <a16:creationId xmlns:a16="http://schemas.microsoft.com/office/drawing/2014/main" xmlns="" id="{77435022-D022-4DB8-B58F-C0F95D358CCA}"/>
                  </a:ext>
                </a:extLst>
              </p:cNvPr>
              <p:cNvSpPr>
                <a:spLocks noEditPoints="1"/>
              </p:cNvSpPr>
              <p:nvPr/>
            </p:nvSpPr>
            <p:spPr bwMode="auto">
              <a:xfrm>
                <a:off x="9351963" y="6097588"/>
                <a:ext cx="600075" cy="430213"/>
              </a:xfrm>
              <a:custGeom>
                <a:avLst/>
                <a:gdLst>
                  <a:gd name="T0" fmla="*/ 258 w 262"/>
                  <a:gd name="T1" fmla="*/ 94 h 187"/>
                  <a:gd name="T2" fmla="*/ 252 w 262"/>
                  <a:gd name="T3" fmla="*/ 100 h 187"/>
                  <a:gd name="T4" fmla="*/ 246 w 262"/>
                  <a:gd name="T5" fmla="*/ 94 h 187"/>
                  <a:gd name="T6" fmla="*/ 252 w 262"/>
                  <a:gd name="T7" fmla="*/ 87 h 187"/>
                  <a:gd name="T8" fmla="*/ 258 w 262"/>
                  <a:gd name="T9" fmla="*/ 94 h 187"/>
                  <a:gd name="T10" fmla="*/ 12 w 262"/>
                  <a:gd name="T11" fmla="*/ 94 h 187"/>
                  <a:gd name="T12" fmla="*/ 9 w 262"/>
                  <a:gd name="T13" fmla="*/ 96 h 187"/>
                  <a:gd name="T14" fmla="*/ 7 w 262"/>
                  <a:gd name="T15" fmla="*/ 94 h 187"/>
                  <a:gd name="T16" fmla="*/ 9 w 262"/>
                  <a:gd name="T17" fmla="*/ 91 h 187"/>
                  <a:gd name="T18" fmla="*/ 12 w 262"/>
                  <a:gd name="T19" fmla="*/ 94 h 187"/>
                  <a:gd name="T20" fmla="*/ 262 w 262"/>
                  <a:gd name="T21" fmla="*/ 166 h 187"/>
                  <a:gd name="T22" fmla="*/ 262 w 262"/>
                  <a:gd name="T23" fmla="*/ 75 h 187"/>
                  <a:gd name="T24" fmla="*/ 242 w 262"/>
                  <a:gd name="T25" fmla="*/ 75 h 187"/>
                  <a:gd name="T26" fmla="*/ 242 w 262"/>
                  <a:gd name="T27" fmla="*/ 171 h 187"/>
                  <a:gd name="T28" fmla="*/ 20 w 262"/>
                  <a:gd name="T29" fmla="*/ 171 h 187"/>
                  <a:gd name="T30" fmla="*/ 20 w 262"/>
                  <a:gd name="T31" fmla="*/ 16 h 187"/>
                  <a:gd name="T32" fmla="*/ 137 w 262"/>
                  <a:gd name="T33" fmla="*/ 16 h 187"/>
                  <a:gd name="T34" fmla="*/ 140 w 262"/>
                  <a:gd name="T35" fmla="*/ 0 h 187"/>
                  <a:gd name="T36" fmla="*/ 21 w 262"/>
                  <a:gd name="T37" fmla="*/ 0 h 187"/>
                  <a:gd name="T38" fmla="*/ 0 w 262"/>
                  <a:gd name="T39" fmla="*/ 21 h 187"/>
                  <a:gd name="T40" fmla="*/ 0 w 262"/>
                  <a:gd name="T41" fmla="*/ 166 h 187"/>
                  <a:gd name="T42" fmla="*/ 21 w 262"/>
                  <a:gd name="T43" fmla="*/ 187 h 187"/>
                  <a:gd name="T44" fmla="*/ 241 w 262"/>
                  <a:gd name="T45" fmla="*/ 187 h 187"/>
                  <a:gd name="T46" fmla="*/ 262 w 262"/>
                  <a:gd name="T47" fmla="*/ 166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Lst>
                <a:rect l="0" t="0" r="r" b="b"/>
                <a:pathLst>
                  <a:path w="262" h="187">
                    <a:moveTo>
                      <a:pt x="258" y="94"/>
                    </a:moveTo>
                    <a:cubicBezTo>
                      <a:pt x="258" y="97"/>
                      <a:pt x="256" y="100"/>
                      <a:pt x="252" y="100"/>
                    </a:cubicBezTo>
                    <a:cubicBezTo>
                      <a:pt x="249" y="100"/>
                      <a:pt x="246" y="97"/>
                      <a:pt x="246" y="94"/>
                    </a:cubicBezTo>
                    <a:cubicBezTo>
                      <a:pt x="246" y="90"/>
                      <a:pt x="249" y="87"/>
                      <a:pt x="252" y="87"/>
                    </a:cubicBezTo>
                    <a:cubicBezTo>
                      <a:pt x="256" y="87"/>
                      <a:pt x="258" y="90"/>
                      <a:pt x="258" y="94"/>
                    </a:cubicBezTo>
                    <a:moveTo>
                      <a:pt x="12" y="94"/>
                    </a:moveTo>
                    <a:cubicBezTo>
                      <a:pt x="12" y="95"/>
                      <a:pt x="11" y="96"/>
                      <a:pt x="9" y="96"/>
                    </a:cubicBezTo>
                    <a:cubicBezTo>
                      <a:pt x="8" y="96"/>
                      <a:pt x="7" y="95"/>
                      <a:pt x="7" y="94"/>
                    </a:cubicBezTo>
                    <a:cubicBezTo>
                      <a:pt x="7" y="92"/>
                      <a:pt x="8" y="91"/>
                      <a:pt x="9" y="91"/>
                    </a:cubicBezTo>
                    <a:cubicBezTo>
                      <a:pt x="11" y="91"/>
                      <a:pt x="12" y="92"/>
                      <a:pt x="12" y="94"/>
                    </a:cubicBezTo>
                    <a:moveTo>
                      <a:pt x="262" y="166"/>
                    </a:moveTo>
                    <a:cubicBezTo>
                      <a:pt x="262" y="75"/>
                      <a:pt x="262" y="75"/>
                      <a:pt x="262" y="75"/>
                    </a:cubicBezTo>
                    <a:cubicBezTo>
                      <a:pt x="242" y="75"/>
                      <a:pt x="242" y="75"/>
                      <a:pt x="242" y="75"/>
                    </a:cubicBezTo>
                    <a:cubicBezTo>
                      <a:pt x="242" y="171"/>
                      <a:pt x="242" y="171"/>
                      <a:pt x="242" y="171"/>
                    </a:cubicBezTo>
                    <a:cubicBezTo>
                      <a:pt x="20" y="171"/>
                      <a:pt x="20" y="171"/>
                      <a:pt x="20" y="171"/>
                    </a:cubicBezTo>
                    <a:cubicBezTo>
                      <a:pt x="20" y="16"/>
                      <a:pt x="20" y="16"/>
                      <a:pt x="20" y="16"/>
                    </a:cubicBezTo>
                    <a:cubicBezTo>
                      <a:pt x="137" y="16"/>
                      <a:pt x="137" y="16"/>
                      <a:pt x="137" y="16"/>
                    </a:cubicBezTo>
                    <a:cubicBezTo>
                      <a:pt x="137" y="10"/>
                      <a:pt x="137" y="5"/>
                      <a:pt x="140" y="0"/>
                    </a:cubicBezTo>
                    <a:cubicBezTo>
                      <a:pt x="21" y="0"/>
                      <a:pt x="21" y="0"/>
                      <a:pt x="21" y="0"/>
                    </a:cubicBezTo>
                    <a:cubicBezTo>
                      <a:pt x="21" y="0"/>
                      <a:pt x="0" y="0"/>
                      <a:pt x="0" y="21"/>
                    </a:cubicBezTo>
                    <a:cubicBezTo>
                      <a:pt x="0" y="166"/>
                      <a:pt x="0" y="166"/>
                      <a:pt x="0" y="166"/>
                    </a:cubicBezTo>
                    <a:cubicBezTo>
                      <a:pt x="0" y="166"/>
                      <a:pt x="0" y="187"/>
                      <a:pt x="21" y="187"/>
                    </a:cubicBezTo>
                    <a:cubicBezTo>
                      <a:pt x="241" y="187"/>
                      <a:pt x="241" y="187"/>
                      <a:pt x="241" y="187"/>
                    </a:cubicBezTo>
                    <a:cubicBezTo>
                      <a:pt x="241" y="187"/>
                      <a:pt x="262" y="187"/>
                      <a:pt x="262" y="166"/>
                    </a:cubicBezTo>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1" name="Freeform 18">
                <a:extLst>
                  <a:ext uri="{FF2B5EF4-FFF2-40B4-BE49-F238E27FC236}">
                    <a16:creationId xmlns:a16="http://schemas.microsoft.com/office/drawing/2014/main" xmlns="" id="{A426A95B-328F-487C-BC74-4CF33E52F9FC}"/>
                  </a:ext>
                </a:extLst>
              </p:cNvPr>
              <p:cNvSpPr>
                <a:spLocks/>
              </p:cNvSpPr>
              <p:nvPr/>
            </p:nvSpPr>
            <p:spPr bwMode="auto">
              <a:xfrm>
                <a:off x="9615488" y="6019800"/>
                <a:ext cx="479425" cy="238125"/>
              </a:xfrm>
              <a:custGeom>
                <a:avLst/>
                <a:gdLst>
                  <a:gd name="T0" fmla="*/ 0 w 209"/>
                  <a:gd name="T1" fmla="*/ 78 h 104"/>
                  <a:gd name="T2" fmla="*/ 27 w 209"/>
                  <a:gd name="T3" fmla="*/ 51 h 104"/>
                  <a:gd name="T4" fmla="*/ 31 w 209"/>
                  <a:gd name="T5" fmla="*/ 51 h 104"/>
                  <a:gd name="T6" fmla="*/ 31 w 209"/>
                  <a:gd name="T7" fmla="*/ 47 h 104"/>
                  <a:gd name="T8" fmla="*/ 64 w 209"/>
                  <a:gd name="T9" fmla="*/ 14 h 104"/>
                  <a:gd name="T10" fmla="*/ 86 w 209"/>
                  <a:gd name="T11" fmla="*/ 23 h 104"/>
                  <a:gd name="T12" fmla="*/ 123 w 209"/>
                  <a:gd name="T13" fmla="*/ 0 h 104"/>
                  <a:gd name="T14" fmla="*/ 163 w 209"/>
                  <a:gd name="T15" fmla="*/ 38 h 104"/>
                  <a:gd name="T16" fmla="*/ 175 w 209"/>
                  <a:gd name="T17" fmla="*/ 35 h 104"/>
                  <a:gd name="T18" fmla="*/ 209 w 209"/>
                  <a:gd name="T19" fmla="*/ 70 h 104"/>
                  <a:gd name="T20" fmla="*/ 178 w 209"/>
                  <a:gd name="T21" fmla="*/ 104 h 104"/>
                  <a:gd name="T22" fmla="*/ 178 w 209"/>
                  <a:gd name="T23" fmla="*/ 104 h 104"/>
                  <a:gd name="T24" fmla="*/ 178 w 209"/>
                  <a:gd name="T25" fmla="*/ 104 h 104"/>
                  <a:gd name="T26" fmla="*/ 175 w 209"/>
                  <a:gd name="T27" fmla="*/ 104 h 104"/>
                  <a:gd name="T28" fmla="*/ 172 w 209"/>
                  <a:gd name="T29" fmla="*/ 104 h 104"/>
                  <a:gd name="T30" fmla="*/ 26 w 209"/>
                  <a:gd name="T31" fmla="*/ 104 h 104"/>
                  <a:gd name="T32" fmla="*/ 26 w 209"/>
                  <a:gd name="T33" fmla="*/ 104 h 104"/>
                  <a:gd name="T34" fmla="*/ 0 w 209"/>
                  <a:gd name="T35" fmla="*/ 78 h 1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09" h="104">
                    <a:moveTo>
                      <a:pt x="0" y="78"/>
                    </a:moveTo>
                    <a:cubicBezTo>
                      <a:pt x="0" y="63"/>
                      <a:pt x="12" y="51"/>
                      <a:pt x="27" y="51"/>
                    </a:cubicBezTo>
                    <a:cubicBezTo>
                      <a:pt x="28" y="51"/>
                      <a:pt x="30" y="51"/>
                      <a:pt x="31" y="51"/>
                    </a:cubicBezTo>
                    <a:cubicBezTo>
                      <a:pt x="31" y="50"/>
                      <a:pt x="31" y="49"/>
                      <a:pt x="31" y="47"/>
                    </a:cubicBezTo>
                    <a:cubicBezTo>
                      <a:pt x="31" y="29"/>
                      <a:pt x="46" y="14"/>
                      <a:pt x="64" y="14"/>
                    </a:cubicBezTo>
                    <a:cubicBezTo>
                      <a:pt x="73" y="14"/>
                      <a:pt x="81" y="18"/>
                      <a:pt x="86" y="23"/>
                    </a:cubicBezTo>
                    <a:cubicBezTo>
                      <a:pt x="93" y="10"/>
                      <a:pt x="107" y="0"/>
                      <a:pt x="123" y="0"/>
                    </a:cubicBezTo>
                    <a:cubicBezTo>
                      <a:pt x="144" y="0"/>
                      <a:pt x="162" y="17"/>
                      <a:pt x="163" y="38"/>
                    </a:cubicBezTo>
                    <a:cubicBezTo>
                      <a:pt x="167" y="36"/>
                      <a:pt x="171" y="35"/>
                      <a:pt x="175" y="35"/>
                    </a:cubicBezTo>
                    <a:cubicBezTo>
                      <a:pt x="194" y="35"/>
                      <a:pt x="209" y="51"/>
                      <a:pt x="209" y="70"/>
                    </a:cubicBezTo>
                    <a:cubicBezTo>
                      <a:pt x="209" y="88"/>
                      <a:pt x="195" y="103"/>
                      <a:pt x="178" y="104"/>
                    </a:cubicBezTo>
                    <a:cubicBezTo>
                      <a:pt x="178" y="104"/>
                      <a:pt x="178" y="104"/>
                      <a:pt x="178" y="104"/>
                    </a:cubicBezTo>
                    <a:cubicBezTo>
                      <a:pt x="178" y="104"/>
                      <a:pt x="178" y="104"/>
                      <a:pt x="178" y="104"/>
                    </a:cubicBezTo>
                    <a:cubicBezTo>
                      <a:pt x="177" y="104"/>
                      <a:pt x="176" y="104"/>
                      <a:pt x="175" y="104"/>
                    </a:cubicBezTo>
                    <a:cubicBezTo>
                      <a:pt x="174" y="104"/>
                      <a:pt x="173" y="104"/>
                      <a:pt x="172" y="104"/>
                    </a:cubicBezTo>
                    <a:cubicBezTo>
                      <a:pt x="26" y="104"/>
                      <a:pt x="26" y="104"/>
                      <a:pt x="26" y="104"/>
                    </a:cubicBezTo>
                    <a:cubicBezTo>
                      <a:pt x="26" y="104"/>
                      <a:pt x="26" y="104"/>
                      <a:pt x="26" y="104"/>
                    </a:cubicBezTo>
                    <a:cubicBezTo>
                      <a:pt x="12" y="103"/>
                      <a:pt x="0" y="92"/>
                      <a:pt x="0" y="78"/>
                    </a:cubicBezTo>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2" name="Freeform 19">
                <a:extLst>
                  <a:ext uri="{FF2B5EF4-FFF2-40B4-BE49-F238E27FC236}">
                    <a16:creationId xmlns:a16="http://schemas.microsoft.com/office/drawing/2014/main" xmlns="" id="{1176495A-E632-454D-AF69-38844F105788}"/>
                  </a:ext>
                </a:extLst>
              </p:cNvPr>
              <p:cNvSpPr>
                <a:spLocks/>
              </p:cNvSpPr>
              <p:nvPr/>
            </p:nvSpPr>
            <p:spPr bwMode="auto">
              <a:xfrm>
                <a:off x="9755188" y="5937250"/>
                <a:ext cx="307975" cy="158750"/>
              </a:xfrm>
              <a:custGeom>
                <a:avLst/>
                <a:gdLst>
                  <a:gd name="T0" fmla="*/ 131 w 134"/>
                  <a:gd name="T1" fmla="*/ 69 h 69"/>
                  <a:gd name="T2" fmla="*/ 134 w 134"/>
                  <a:gd name="T3" fmla="*/ 58 h 69"/>
                  <a:gd name="T4" fmla="*/ 110 w 134"/>
                  <a:gd name="T5" fmla="*/ 35 h 69"/>
                  <a:gd name="T6" fmla="*/ 109 w 134"/>
                  <a:gd name="T7" fmla="*/ 35 h 69"/>
                  <a:gd name="T8" fmla="*/ 73 w 134"/>
                  <a:gd name="T9" fmla="*/ 0 h 69"/>
                  <a:gd name="T10" fmla="*/ 41 w 134"/>
                  <a:gd name="T11" fmla="*/ 19 h 69"/>
                  <a:gd name="T12" fmla="*/ 30 w 134"/>
                  <a:gd name="T13" fmla="*/ 17 h 69"/>
                  <a:gd name="T14" fmla="*/ 0 w 134"/>
                  <a:gd name="T15" fmla="*/ 44 h 69"/>
                  <a:gd name="T16" fmla="*/ 3 w 134"/>
                  <a:gd name="T17" fmla="*/ 44 h 69"/>
                  <a:gd name="T18" fmla="*/ 24 w 134"/>
                  <a:gd name="T19" fmla="*/ 51 h 69"/>
                  <a:gd name="T20" fmla="*/ 62 w 134"/>
                  <a:gd name="T21" fmla="*/ 29 h 69"/>
                  <a:gd name="T22" fmla="*/ 105 w 134"/>
                  <a:gd name="T23" fmla="*/ 67 h 69"/>
                  <a:gd name="T24" fmla="*/ 117 w 134"/>
                  <a:gd name="T25" fmla="*/ 65 h 69"/>
                  <a:gd name="T26" fmla="*/ 131 w 134"/>
                  <a:gd name="T27" fmla="*/ 69 h 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134" h="69">
                    <a:moveTo>
                      <a:pt x="131" y="69"/>
                    </a:moveTo>
                    <a:cubicBezTo>
                      <a:pt x="133" y="66"/>
                      <a:pt x="134" y="62"/>
                      <a:pt x="134" y="58"/>
                    </a:cubicBezTo>
                    <a:cubicBezTo>
                      <a:pt x="134" y="45"/>
                      <a:pt x="123" y="35"/>
                      <a:pt x="110" y="35"/>
                    </a:cubicBezTo>
                    <a:cubicBezTo>
                      <a:pt x="110" y="35"/>
                      <a:pt x="109" y="35"/>
                      <a:pt x="109" y="35"/>
                    </a:cubicBezTo>
                    <a:cubicBezTo>
                      <a:pt x="109" y="16"/>
                      <a:pt x="93" y="0"/>
                      <a:pt x="73" y="0"/>
                    </a:cubicBezTo>
                    <a:cubicBezTo>
                      <a:pt x="59" y="0"/>
                      <a:pt x="47" y="8"/>
                      <a:pt x="41" y="19"/>
                    </a:cubicBezTo>
                    <a:cubicBezTo>
                      <a:pt x="38" y="18"/>
                      <a:pt x="34" y="17"/>
                      <a:pt x="30" y="17"/>
                    </a:cubicBezTo>
                    <a:cubicBezTo>
                      <a:pt x="14" y="17"/>
                      <a:pt x="1" y="29"/>
                      <a:pt x="0" y="44"/>
                    </a:cubicBezTo>
                    <a:cubicBezTo>
                      <a:pt x="1" y="44"/>
                      <a:pt x="2" y="44"/>
                      <a:pt x="3" y="44"/>
                    </a:cubicBezTo>
                    <a:cubicBezTo>
                      <a:pt x="12" y="44"/>
                      <a:pt x="18" y="46"/>
                      <a:pt x="24" y="51"/>
                    </a:cubicBezTo>
                    <a:cubicBezTo>
                      <a:pt x="31" y="38"/>
                      <a:pt x="46" y="29"/>
                      <a:pt x="62" y="29"/>
                    </a:cubicBezTo>
                    <a:cubicBezTo>
                      <a:pt x="83" y="29"/>
                      <a:pt x="103" y="46"/>
                      <a:pt x="105" y="67"/>
                    </a:cubicBezTo>
                    <a:cubicBezTo>
                      <a:pt x="109" y="65"/>
                      <a:pt x="113" y="65"/>
                      <a:pt x="117" y="65"/>
                    </a:cubicBezTo>
                    <a:cubicBezTo>
                      <a:pt x="123" y="65"/>
                      <a:pt x="126" y="66"/>
                      <a:pt x="131" y="6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3" name="Freeform 20">
                <a:extLst>
                  <a:ext uri="{FF2B5EF4-FFF2-40B4-BE49-F238E27FC236}">
                    <a16:creationId xmlns:a16="http://schemas.microsoft.com/office/drawing/2014/main" xmlns="" id="{581D0BE0-E973-4EAD-BC20-E53A662400C9}"/>
                  </a:ext>
                </a:extLst>
              </p:cNvPr>
              <p:cNvSpPr>
                <a:spLocks/>
              </p:cNvSpPr>
              <p:nvPr/>
            </p:nvSpPr>
            <p:spPr bwMode="auto">
              <a:xfrm>
                <a:off x="9409113" y="6143625"/>
                <a:ext cx="485775" cy="338138"/>
              </a:xfrm>
              <a:custGeom>
                <a:avLst/>
                <a:gdLst>
                  <a:gd name="T0" fmla="*/ 95 w 212"/>
                  <a:gd name="T1" fmla="*/ 0 h 147"/>
                  <a:gd name="T2" fmla="*/ 0 w 212"/>
                  <a:gd name="T3" fmla="*/ 0 h 147"/>
                  <a:gd name="T4" fmla="*/ 0 w 212"/>
                  <a:gd name="T5" fmla="*/ 147 h 147"/>
                  <a:gd name="T6" fmla="*/ 212 w 212"/>
                  <a:gd name="T7" fmla="*/ 147 h 147"/>
                  <a:gd name="T8" fmla="*/ 212 w 212"/>
                  <a:gd name="T9" fmla="*/ 56 h 147"/>
                  <a:gd name="T10" fmla="*/ 110 w 212"/>
                  <a:gd name="T11" fmla="*/ 56 h 147"/>
                  <a:gd name="T12" fmla="*/ 88 w 212"/>
                  <a:gd name="T13" fmla="*/ 44 h 147"/>
                  <a:gd name="T14" fmla="*/ 82 w 212"/>
                  <a:gd name="T15" fmla="*/ 27 h 147"/>
                  <a:gd name="T16" fmla="*/ 86 w 212"/>
                  <a:gd name="T17" fmla="*/ 9 h 147"/>
                  <a:gd name="T18" fmla="*/ 95 w 212"/>
                  <a:gd name="T19" fmla="*/ 0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2" h="147">
                    <a:moveTo>
                      <a:pt x="95" y="0"/>
                    </a:moveTo>
                    <a:cubicBezTo>
                      <a:pt x="0" y="0"/>
                      <a:pt x="0" y="0"/>
                      <a:pt x="0" y="0"/>
                    </a:cubicBezTo>
                    <a:cubicBezTo>
                      <a:pt x="0" y="147"/>
                      <a:pt x="0" y="147"/>
                      <a:pt x="0" y="147"/>
                    </a:cubicBezTo>
                    <a:cubicBezTo>
                      <a:pt x="212" y="147"/>
                      <a:pt x="212" y="147"/>
                      <a:pt x="212" y="147"/>
                    </a:cubicBezTo>
                    <a:cubicBezTo>
                      <a:pt x="212" y="56"/>
                      <a:pt x="212" y="56"/>
                      <a:pt x="212" y="56"/>
                    </a:cubicBezTo>
                    <a:cubicBezTo>
                      <a:pt x="110" y="56"/>
                      <a:pt x="110" y="56"/>
                      <a:pt x="110" y="56"/>
                    </a:cubicBezTo>
                    <a:cubicBezTo>
                      <a:pt x="101" y="56"/>
                      <a:pt x="92" y="51"/>
                      <a:pt x="88" y="44"/>
                    </a:cubicBezTo>
                    <a:cubicBezTo>
                      <a:pt x="85" y="40"/>
                      <a:pt x="82" y="34"/>
                      <a:pt x="82" y="27"/>
                    </a:cubicBezTo>
                    <a:cubicBezTo>
                      <a:pt x="81" y="20"/>
                      <a:pt x="83" y="15"/>
                      <a:pt x="86" y="9"/>
                    </a:cubicBezTo>
                    <a:cubicBezTo>
                      <a:pt x="89" y="3"/>
                      <a:pt x="93" y="1"/>
                      <a:pt x="95" y="0"/>
                    </a:cubicBezTo>
                  </a:path>
                </a:pathLst>
              </a:custGeom>
              <a:solidFill>
                <a:srgbClr val="00B05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94" name="Freeform 24">
              <a:extLst>
                <a:ext uri="{FF2B5EF4-FFF2-40B4-BE49-F238E27FC236}">
                  <a16:creationId xmlns:a16="http://schemas.microsoft.com/office/drawing/2014/main" xmlns="" id="{DD9109E7-7149-4C00-97D3-17EC3C2892CB}"/>
                </a:ext>
              </a:extLst>
            </p:cNvPr>
            <p:cNvSpPr>
              <a:spLocks noEditPoints="1"/>
            </p:cNvSpPr>
            <p:nvPr/>
          </p:nvSpPr>
          <p:spPr bwMode="auto">
            <a:xfrm>
              <a:off x="8052054" y="4518123"/>
              <a:ext cx="301461" cy="486696"/>
            </a:xfrm>
            <a:custGeom>
              <a:avLst/>
              <a:gdLst>
                <a:gd name="T0" fmla="*/ 246 w 403"/>
                <a:gd name="T1" fmla="*/ 653 h 653"/>
                <a:gd name="T2" fmla="*/ 246 w 403"/>
                <a:gd name="T3" fmla="*/ 549 h 653"/>
                <a:gd name="T4" fmla="*/ 149 w 403"/>
                <a:gd name="T5" fmla="*/ 65 h 653"/>
                <a:gd name="T6" fmla="*/ 49 w 403"/>
                <a:gd name="T7" fmla="*/ 65 h 653"/>
                <a:gd name="T8" fmla="*/ 149 w 403"/>
                <a:gd name="T9" fmla="*/ 65 h 653"/>
                <a:gd name="T10" fmla="*/ 331 w 403"/>
                <a:gd name="T11" fmla="*/ 278 h 653"/>
                <a:gd name="T12" fmla="*/ 331 w 403"/>
                <a:gd name="T13" fmla="*/ 370 h 653"/>
                <a:gd name="T14" fmla="*/ 403 w 403"/>
                <a:gd name="T15" fmla="*/ 503 h 653"/>
                <a:gd name="T16" fmla="*/ 360 w 403"/>
                <a:gd name="T17" fmla="*/ 370 h 653"/>
                <a:gd name="T18" fmla="*/ 331 w 403"/>
                <a:gd name="T19" fmla="*/ 386 h 653"/>
                <a:gd name="T20" fmla="*/ 301 w 403"/>
                <a:gd name="T21" fmla="*/ 370 h 653"/>
                <a:gd name="T22" fmla="*/ 217 w 403"/>
                <a:gd name="T23" fmla="*/ 402 h 653"/>
                <a:gd name="T24" fmla="*/ 141 w 403"/>
                <a:gd name="T25" fmla="*/ 129 h 653"/>
                <a:gd name="T26" fmla="*/ 99 w 403"/>
                <a:gd name="T27" fmla="*/ 151 h 653"/>
                <a:gd name="T28" fmla="*/ 57 w 403"/>
                <a:gd name="T29" fmla="*/ 129 h 653"/>
                <a:gd name="T30" fmla="*/ 0 w 403"/>
                <a:gd name="T31" fmla="*/ 406 h 653"/>
                <a:gd name="T32" fmla="*/ 17 w 403"/>
                <a:gd name="T33" fmla="*/ 418 h 653"/>
                <a:gd name="T34" fmla="*/ 29 w 403"/>
                <a:gd name="T35" fmla="*/ 378 h 653"/>
                <a:gd name="T36" fmla="*/ 51 w 403"/>
                <a:gd name="T37" fmla="*/ 390 h 653"/>
                <a:gd name="T38" fmla="*/ 67 w 403"/>
                <a:gd name="T39" fmla="*/ 653 h 653"/>
                <a:gd name="T40" fmla="*/ 89 w 403"/>
                <a:gd name="T41" fmla="*/ 629 h 653"/>
                <a:gd name="T42" fmla="*/ 89 w 403"/>
                <a:gd name="T43" fmla="*/ 385 h 653"/>
                <a:gd name="T44" fmla="*/ 109 w 403"/>
                <a:gd name="T45" fmla="*/ 390 h 653"/>
                <a:gd name="T46" fmla="*/ 125 w 403"/>
                <a:gd name="T47" fmla="*/ 653 h 653"/>
                <a:gd name="T48" fmla="*/ 147 w 403"/>
                <a:gd name="T49" fmla="*/ 629 h 653"/>
                <a:gd name="T50" fmla="*/ 145 w 403"/>
                <a:gd name="T51" fmla="*/ 382 h 653"/>
                <a:gd name="T52" fmla="*/ 170 w 403"/>
                <a:gd name="T53" fmla="*/ 296 h 653"/>
                <a:gd name="T54" fmla="*/ 200 w 403"/>
                <a:gd name="T55" fmla="*/ 418 h 653"/>
                <a:gd name="T56" fmla="*/ 203 w 403"/>
                <a:gd name="T57" fmla="*/ 418 h 653"/>
                <a:gd name="T58" fmla="*/ 290 w 403"/>
                <a:gd name="T59" fmla="*/ 432 h 653"/>
                <a:gd name="T60" fmla="*/ 305 w 403"/>
                <a:gd name="T61" fmla="*/ 541 h 653"/>
                <a:gd name="T62" fmla="*/ 313 w 403"/>
                <a:gd name="T63" fmla="*/ 653 h 653"/>
                <a:gd name="T64" fmla="*/ 326 w 403"/>
                <a:gd name="T65" fmla="*/ 636 h 653"/>
                <a:gd name="T66" fmla="*/ 335 w 403"/>
                <a:gd name="T67" fmla="*/ 541 h 653"/>
                <a:gd name="T68" fmla="*/ 346 w 403"/>
                <a:gd name="T69" fmla="*/ 653 h 653"/>
                <a:gd name="T70" fmla="*/ 356 w 403"/>
                <a:gd name="T71" fmla="*/ 636 h 653"/>
                <a:gd name="T72" fmla="*/ 380 w 403"/>
                <a:gd name="T73" fmla="*/ 529 h 653"/>
                <a:gd name="T74" fmla="*/ 372 w 403"/>
                <a:gd name="T75" fmla="*/ 445 h 653"/>
                <a:gd name="T76" fmla="*/ 395 w 403"/>
                <a:gd name="T77" fmla="*/ 517 h 653"/>
                <a:gd name="T78" fmla="*/ 403 w 403"/>
                <a:gd name="T79" fmla="*/ 503 h 6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403" h="653">
                  <a:moveTo>
                    <a:pt x="194" y="601"/>
                  </a:moveTo>
                  <a:cubicBezTo>
                    <a:pt x="194" y="630"/>
                    <a:pt x="217" y="653"/>
                    <a:pt x="246" y="653"/>
                  </a:cubicBezTo>
                  <a:cubicBezTo>
                    <a:pt x="275" y="653"/>
                    <a:pt x="298" y="630"/>
                    <a:pt x="298" y="601"/>
                  </a:cubicBezTo>
                  <a:cubicBezTo>
                    <a:pt x="298" y="572"/>
                    <a:pt x="275" y="549"/>
                    <a:pt x="246" y="549"/>
                  </a:cubicBezTo>
                  <a:cubicBezTo>
                    <a:pt x="217" y="549"/>
                    <a:pt x="194" y="572"/>
                    <a:pt x="194" y="601"/>
                  </a:cubicBezTo>
                  <a:moveTo>
                    <a:pt x="149" y="65"/>
                  </a:moveTo>
                  <a:cubicBezTo>
                    <a:pt x="149" y="29"/>
                    <a:pt x="127" y="0"/>
                    <a:pt x="99" y="0"/>
                  </a:cubicBezTo>
                  <a:cubicBezTo>
                    <a:pt x="71" y="0"/>
                    <a:pt x="49" y="29"/>
                    <a:pt x="49" y="65"/>
                  </a:cubicBezTo>
                  <a:cubicBezTo>
                    <a:pt x="49" y="100"/>
                    <a:pt x="71" y="129"/>
                    <a:pt x="99" y="129"/>
                  </a:cubicBezTo>
                  <a:cubicBezTo>
                    <a:pt x="127" y="129"/>
                    <a:pt x="149" y="100"/>
                    <a:pt x="149" y="65"/>
                  </a:cubicBezTo>
                  <a:moveTo>
                    <a:pt x="366" y="324"/>
                  </a:moveTo>
                  <a:cubicBezTo>
                    <a:pt x="366" y="299"/>
                    <a:pt x="350" y="278"/>
                    <a:pt x="331" y="278"/>
                  </a:cubicBezTo>
                  <a:cubicBezTo>
                    <a:pt x="311" y="278"/>
                    <a:pt x="295" y="299"/>
                    <a:pt x="295" y="324"/>
                  </a:cubicBezTo>
                  <a:cubicBezTo>
                    <a:pt x="295" y="350"/>
                    <a:pt x="311" y="370"/>
                    <a:pt x="331" y="370"/>
                  </a:cubicBezTo>
                  <a:cubicBezTo>
                    <a:pt x="350" y="370"/>
                    <a:pt x="366" y="350"/>
                    <a:pt x="366" y="324"/>
                  </a:cubicBezTo>
                  <a:moveTo>
                    <a:pt x="403" y="503"/>
                  </a:moveTo>
                  <a:cubicBezTo>
                    <a:pt x="387" y="399"/>
                    <a:pt x="387" y="399"/>
                    <a:pt x="387" y="399"/>
                  </a:cubicBezTo>
                  <a:cubicBezTo>
                    <a:pt x="387" y="389"/>
                    <a:pt x="376" y="370"/>
                    <a:pt x="360" y="370"/>
                  </a:cubicBezTo>
                  <a:cubicBezTo>
                    <a:pt x="360" y="370"/>
                    <a:pt x="360" y="370"/>
                    <a:pt x="360" y="370"/>
                  </a:cubicBezTo>
                  <a:cubicBezTo>
                    <a:pt x="352" y="380"/>
                    <a:pt x="342" y="386"/>
                    <a:pt x="331" y="386"/>
                  </a:cubicBezTo>
                  <a:cubicBezTo>
                    <a:pt x="327" y="386"/>
                    <a:pt x="309" y="380"/>
                    <a:pt x="301" y="370"/>
                  </a:cubicBezTo>
                  <a:cubicBezTo>
                    <a:pt x="301" y="370"/>
                    <a:pt x="301" y="370"/>
                    <a:pt x="301" y="370"/>
                  </a:cubicBezTo>
                  <a:cubicBezTo>
                    <a:pt x="301" y="370"/>
                    <a:pt x="292" y="384"/>
                    <a:pt x="272" y="396"/>
                  </a:cubicBezTo>
                  <a:cubicBezTo>
                    <a:pt x="272" y="396"/>
                    <a:pt x="255" y="407"/>
                    <a:pt x="217" y="402"/>
                  </a:cubicBezTo>
                  <a:cubicBezTo>
                    <a:pt x="192" y="159"/>
                    <a:pt x="192" y="159"/>
                    <a:pt x="192" y="159"/>
                  </a:cubicBezTo>
                  <a:cubicBezTo>
                    <a:pt x="191" y="144"/>
                    <a:pt x="164" y="129"/>
                    <a:pt x="141" y="129"/>
                  </a:cubicBezTo>
                  <a:cubicBezTo>
                    <a:pt x="140" y="129"/>
                    <a:pt x="140" y="129"/>
                    <a:pt x="140" y="129"/>
                  </a:cubicBezTo>
                  <a:cubicBezTo>
                    <a:pt x="130" y="143"/>
                    <a:pt x="115" y="151"/>
                    <a:pt x="99" y="151"/>
                  </a:cubicBezTo>
                  <a:cubicBezTo>
                    <a:pt x="83" y="151"/>
                    <a:pt x="68" y="143"/>
                    <a:pt x="58" y="129"/>
                  </a:cubicBezTo>
                  <a:cubicBezTo>
                    <a:pt x="57" y="129"/>
                    <a:pt x="57" y="129"/>
                    <a:pt x="57" y="129"/>
                  </a:cubicBezTo>
                  <a:cubicBezTo>
                    <a:pt x="57" y="129"/>
                    <a:pt x="6" y="139"/>
                    <a:pt x="6" y="159"/>
                  </a:cubicBezTo>
                  <a:cubicBezTo>
                    <a:pt x="0" y="406"/>
                    <a:pt x="0" y="406"/>
                    <a:pt x="0" y="406"/>
                  </a:cubicBezTo>
                  <a:cubicBezTo>
                    <a:pt x="0" y="406"/>
                    <a:pt x="0" y="418"/>
                    <a:pt x="12" y="418"/>
                  </a:cubicBezTo>
                  <a:cubicBezTo>
                    <a:pt x="17" y="418"/>
                    <a:pt x="17" y="418"/>
                    <a:pt x="17" y="418"/>
                  </a:cubicBezTo>
                  <a:cubicBezTo>
                    <a:pt x="17" y="418"/>
                    <a:pt x="29" y="418"/>
                    <a:pt x="29" y="406"/>
                  </a:cubicBezTo>
                  <a:cubicBezTo>
                    <a:pt x="29" y="378"/>
                    <a:pt x="29" y="378"/>
                    <a:pt x="29" y="378"/>
                  </a:cubicBezTo>
                  <a:cubicBezTo>
                    <a:pt x="32" y="380"/>
                    <a:pt x="48" y="382"/>
                    <a:pt x="52" y="383"/>
                  </a:cubicBezTo>
                  <a:cubicBezTo>
                    <a:pt x="51" y="385"/>
                    <a:pt x="51" y="387"/>
                    <a:pt x="51" y="390"/>
                  </a:cubicBezTo>
                  <a:cubicBezTo>
                    <a:pt x="51" y="629"/>
                    <a:pt x="51" y="629"/>
                    <a:pt x="51" y="629"/>
                  </a:cubicBezTo>
                  <a:cubicBezTo>
                    <a:pt x="51" y="629"/>
                    <a:pt x="51" y="653"/>
                    <a:pt x="67" y="653"/>
                  </a:cubicBezTo>
                  <a:cubicBezTo>
                    <a:pt x="73" y="653"/>
                    <a:pt x="73" y="653"/>
                    <a:pt x="73" y="653"/>
                  </a:cubicBezTo>
                  <a:cubicBezTo>
                    <a:pt x="73" y="653"/>
                    <a:pt x="89" y="653"/>
                    <a:pt x="89" y="629"/>
                  </a:cubicBezTo>
                  <a:cubicBezTo>
                    <a:pt x="89" y="390"/>
                    <a:pt x="89" y="390"/>
                    <a:pt x="89" y="390"/>
                  </a:cubicBezTo>
                  <a:cubicBezTo>
                    <a:pt x="89" y="390"/>
                    <a:pt x="89" y="388"/>
                    <a:pt x="89" y="385"/>
                  </a:cubicBezTo>
                  <a:cubicBezTo>
                    <a:pt x="109" y="385"/>
                    <a:pt x="109" y="385"/>
                    <a:pt x="109" y="385"/>
                  </a:cubicBezTo>
                  <a:cubicBezTo>
                    <a:pt x="109" y="387"/>
                    <a:pt x="109" y="388"/>
                    <a:pt x="109" y="390"/>
                  </a:cubicBezTo>
                  <a:cubicBezTo>
                    <a:pt x="109" y="629"/>
                    <a:pt x="109" y="629"/>
                    <a:pt x="109" y="629"/>
                  </a:cubicBezTo>
                  <a:cubicBezTo>
                    <a:pt x="109" y="629"/>
                    <a:pt x="109" y="653"/>
                    <a:pt x="125" y="653"/>
                  </a:cubicBezTo>
                  <a:cubicBezTo>
                    <a:pt x="131" y="653"/>
                    <a:pt x="131" y="653"/>
                    <a:pt x="131" y="653"/>
                  </a:cubicBezTo>
                  <a:cubicBezTo>
                    <a:pt x="131" y="653"/>
                    <a:pt x="147" y="653"/>
                    <a:pt x="147" y="629"/>
                  </a:cubicBezTo>
                  <a:cubicBezTo>
                    <a:pt x="147" y="390"/>
                    <a:pt x="147" y="390"/>
                    <a:pt x="147" y="390"/>
                  </a:cubicBezTo>
                  <a:cubicBezTo>
                    <a:pt x="147" y="390"/>
                    <a:pt x="147" y="387"/>
                    <a:pt x="145" y="382"/>
                  </a:cubicBezTo>
                  <a:cubicBezTo>
                    <a:pt x="149" y="381"/>
                    <a:pt x="163" y="380"/>
                    <a:pt x="167" y="378"/>
                  </a:cubicBezTo>
                  <a:cubicBezTo>
                    <a:pt x="170" y="296"/>
                    <a:pt x="170" y="296"/>
                    <a:pt x="170" y="296"/>
                  </a:cubicBezTo>
                  <a:cubicBezTo>
                    <a:pt x="170" y="296"/>
                    <a:pt x="188" y="404"/>
                    <a:pt x="189" y="408"/>
                  </a:cubicBezTo>
                  <a:cubicBezTo>
                    <a:pt x="190" y="416"/>
                    <a:pt x="197" y="418"/>
                    <a:pt x="200" y="418"/>
                  </a:cubicBezTo>
                  <a:cubicBezTo>
                    <a:pt x="202" y="418"/>
                    <a:pt x="202" y="418"/>
                    <a:pt x="202" y="418"/>
                  </a:cubicBezTo>
                  <a:cubicBezTo>
                    <a:pt x="203" y="418"/>
                    <a:pt x="203" y="418"/>
                    <a:pt x="203" y="418"/>
                  </a:cubicBezTo>
                  <a:cubicBezTo>
                    <a:pt x="203" y="418"/>
                    <a:pt x="219" y="422"/>
                    <a:pt x="240" y="427"/>
                  </a:cubicBezTo>
                  <a:cubicBezTo>
                    <a:pt x="240" y="427"/>
                    <a:pt x="276" y="432"/>
                    <a:pt x="290" y="432"/>
                  </a:cubicBezTo>
                  <a:cubicBezTo>
                    <a:pt x="281" y="529"/>
                    <a:pt x="281" y="529"/>
                    <a:pt x="281" y="529"/>
                  </a:cubicBezTo>
                  <a:cubicBezTo>
                    <a:pt x="305" y="541"/>
                    <a:pt x="305" y="541"/>
                    <a:pt x="305" y="541"/>
                  </a:cubicBezTo>
                  <a:cubicBezTo>
                    <a:pt x="305" y="636"/>
                    <a:pt x="305" y="636"/>
                    <a:pt x="305" y="636"/>
                  </a:cubicBezTo>
                  <a:cubicBezTo>
                    <a:pt x="305" y="636"/>
                    <a:pt x="302" y="653"/>
                    <a:pt x="313" y="653"/>
                  </a:cubicBezTo>
                  <a:cubicBezTo>
                    <a:pt x="318" y="653"/>
                    <a:pt x="318" y="653"/>
                    <a:pt x="318" y="653"/>
                  </a:cubicBezTo>
                  <a:cubicBezTo>
                    <a:pt x="318" y="653"/>
                    <a:pt x="326" y="653"/>
                    <a:pt x="326" y="636"/>
                  </a:cubicBezTo>
                  <a:cubicBezTo>
                    <a:pt x="326" y="541"/>
                    <a:pt x="326" y="541"/>
                    <a:pt x="326" y="541"/>
                  </a:cubicBezTo>
                  <a:cubicBezTo>
                    <a:pt x="335" y="541"/>
                    <a:pt x="335" y="541"/>
                    <a:pt x="335" y="541"/>
                  </a:cubicBezTo>
                  <a:cubicBezTo>
                    <a:pt x="335" y="636"/>
                    <a:pt x="335" y="636"/>
                    <a:pt x="335" y="636"/>
                  </a:cubicBezTo>
                  <a:cubicBezTo>
                    <a:pt x="335" y="636"/>
                    <a:pt x="335" y="653"/>
                    <a:pt x="346" y="653"/>
                  </a:cubicBezTo>
                  <a:cubicBezTo>
                    <a:pt x="351" y="653"/>
                    <a:pt x="351" y="653"/>
                    <a:pt x="351" y="653"/>
                  </a:cubicBezTo>
                  <a:cubicBezTo>
                    <a:pt x="351" y="653"/>
                    <a:pt x="356" y="653"/>
                    <a:pt x="356" y="636"/>
                  </a:cubicBezTo>
                  <a:cubicBezTo>
                    <a:pt x="356" y="541"/>
                    <a:pt x="356" y="541"/>
                    <a:pt x="356" y="541"/>
                  </a:cubicBezTo>
                  <a:cubicBezTo>
                    <a:pt x="380" y="529"/>
                    <a:pt x="380" y="529"/>
                    <a:pt x="380" y="529"/>
                  </a:cubicBezTo>
                  <a:cubicBezTo>
                    <a:pt x="371" y="446"/>
                    <a:pt x="371" y="446"/>
                    <a:pt x="371" y="446"/>
                  </a:cubicBezTo>
                  <a:cubicBezTo>
                    <a:pt x="371" y="445"/>
                    <a:pt x="372" y="445"/>
                    <a:pt x="372" y="445"/>
                  </a:cubicBezTo>
                  <a:cubicBezTo>
                    <a:pt x="385" y="509"/>
                    <a:pt x="385" y="509"/>
                    <a:pt x="385" y="509"/>
                  </a:cubicBezTo>
                  <a:cubicBezTo>
                    <a:pt x="385" y="509"/>
                    <a:pt x="387" y="517"/>
                    <a:pt x="395" y="517"/>
                  </a:cubicBezTo>
                  <a:cubicBezTo>
                    <a:pt x="399" y="516"/>
                    <a:pt x="399" y="516"/>
                    <a:pt x="399" y="516"/>
                  </a:cubicBezTo>
                  <a:cubicBezTo>
                    <a:pt x="399" y="516"/>
                    <a:pt x="403" y="512"/>
                    <a:pt x="403" y="503"/>
                  </a:cubicBezTo>
                </a:path>
              </a:pathLst>
            </a:custGeom>
            <a:solidFill>
              <a:schemeClr val="accent5"/>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95" name="Freeform 28">
              <a:extLst>
                <a:ext uri="{FF2B5EF4-FFF2-40B4-BE49-F238E27FC236}">
                  <a16:creationId xmlns:a16="http://schemas.microsoft.com/office/drawing/2014/main" xmlns="" id="{FDA760FA-6AA1-4370-823A-F7B9810BE09C}"/>
                </a:ext>
              </a:extLst>
            </p:cNvPr>
            <p:cNvSpPr>
              <a:spLocks/>
            </p:cNvSpPr>
            <p:nvPr/>
          </p:nvSpPr>
          <p:spPr bwMode="auto">
            <a:xfrm>
              <a:off x="7646986" y="2150475"/>
              <a:ext cx="436172" cy="335323"/>
            </a:xfrm>
            <a:custGeom>
              <a:avLst/>
              <a:gdLst>
                <a:gd name="T0" fmla="*/ 645 w 692"/>
                <a:gd name="T1" fmla="*/ 503 h 532"/>
                <a:gd name="T2" fmla="*/ 645 w 692"/>
                <a:gd name="T3" fmla="*/ 0 h 532"/>
                <a:gd name="T4" fmla="*/ 527 w 692"/>
                <a:gd name="T5" fmla="*/ 0 h 532"/>
                <a:gd name="T6" fmla="*/ 527 w 692"/>
                <a:gd name="T7" fmla="*/ 503 h 532"/>
                <a:gd name="T8" fmla="*/ 487 w 692"/>
                <a:gd name="T9" fmla="*/ 503 h 532"/>
                <a:gd name="T10" fmla="*/ 487 w 692"/>
                <a:gd name="T11" fmla="*/ 164 h 532"/>
                <a:gd name="T12" fmla="*/ 369 w 692"/>
                <a:gd name="T13" fmla="*/ 164 h 532"/>
                <a:gd name="T14" fmla="*/ 369 w 692"/>
                <a:gd name="T15" fmla="*/ 503 h 532"/>
                <a:gd name="T16" fmla="*/ 328 w 692"/>
                <a:gd name="T17" fmla="*/ 503 h 532"/>
                <a:gd name="T18" fmla="*/ 328 w 692"/>
                <a:gd name="T19" fmla="*/ 262 h 532"/>
                <a:gd name="T20" fmla="*/ 211 w 692"/>
                <a:gd name="T21" fmla="*/ 262 h 532"/>
                <a:gd name="T22" fmla="*/ 211 w 692"/>
                <a:gd name="T23" fmla="*/ 503 h 532"/>
                <a:gd name="T24" fmla="*/ 166 w 692"/>
                <a:gd name="T25" fmla="*/ 503 h 532"/>
                <a:gd name="T26" fmla="*/ 166 w 692"/>
                <a:gd name="T27" fmla="*/ 311 h 532"/>
                <a:gd name="T28" fmla="*/ 48 w 692"/>
                <a:gd name="T29" fmla="*/ 311 h 532"/>
                <a:gd name="T30" fmla="*/ 48 w 692"/>
                <a:gd name="T31" fmla="*/ 503 h 532"/>
                <a:gd name="T32" fmla="*/ 0 w 692"/>
                <a:gd name="T33" fmla="*/ 503 h 532"/>
                <a:gd name="T34" fmla="*/ 0 w 692"/>
                <a:gd name="T35" fmla="*/ 532 h 532"/>
                <a:gd name="T36" fmla="*/ 692 w 692"/>
                <a:gd name="T37" fmla="*/ 532 h 532"/>
                <a:gd name="T38" fmla="*/ 692 w 692"/>
                <a:gd name="T39" fmla="*/ 503 h 532"/>
                <a:gd name="T40" fmla="*/ 645 w 692"/>
                <a:gd name="T41" fmla="*/ 503 h 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692" h="532">
                  <a:moveTo>
                    <a:pt x="645" y="503"/>
                  </a:moveTo>
                  <a:lnTo>
                    <a:pt x="645" y="0"/>
                  </a:lnTo>
                  <a:lnTo>
                    <a:pt x="527" y="0"/>
                  </a:lnTo>
                  <a:lnTo>
                    <a:pt x="527" y="503"/>
                  </a:lnTo>
                  <a:lnTo>
                    <a:pt x="487" y="503"/>
                  </a:lnTo>
                  <a:lnTo>
                    <a:pt x="487" y="164"/>
                  </a:lnTo>
                  <a:lnTo>
                    <a:pt x="369" y="164"/>
                  </a:lnTo>
                  <a:lnTo>
                    <a:pt x="369" y="503"/>
                  </a:lnTo>
                  <a:lnTo>
                    <a:pt x="328" y="503"/>
                  </a:lnTo>
                  <a:lnTo>
                    <a:pt x="328" y="262"/>
                  </a:lnTo>
                  <a:lnTo>
                    <a:pt x="211" y="262"/>
                  </a:lnTo>
                  <a:lnTo>
                    <a:pt x="211" y="503"/>
                  </a:lnTo>
                  <a:lnTo>
                    <a:pt x="166" y="503"/>
                  </a:lnTo>
                  <a:lnTo>
                    <a:pt x="166" y="311"/>
                  </a:lnTo>
                  <a:lnTo>
                    <a:pt x="48" y="311"/>
                  </a:lnTo>
                  <a:lnTo>
                    <a:pt x="48" y="503"/>
                  </a:lnTo>
                  <a:lnTo>
                    <a:pt x="0" y="503"/>
                  </a:lnTo>
                  <a:lnTo>
                    <a:pt x="0" y="532"/>
                  </a:lnTo>
                  <a:lnTo>
                    <a:pt x="692" y="532"/>
                  </a:lnTo>
                  <a:lnTo>
                    <a:pt x="692" y="503"/>
                  </a:lnTo>
                  <a:lnTo>
                    <a:pt x="645" y="503"/>
                  </a:lnTo>
                  <a:close/>
                </a:path>
              </a:pathLst>
            </a:custGeom>
            <a:solidFill>
              <a:schemeClr val="accent2"/>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96" name="Freeform 32">
              <a:extLst>
                <a:ext uri="{FF2B5EF4-FFF2-40B4-BE49-F238E27FC236}">
                  <a16:creationId xmlns:a16="http://schemas.microsoft.com/office/drawing/2014/main" xmlns="" id="{37F97D5A-4BE2-46BF-84FE-C4A938636AC7}"/>
                </a:ext>
              </a:extLst>
            </p:cNvPr>
            <p:cNvSpPr>
              <a:spLocks noEditPoints="1"/>
            </p:cNvSpPr>
            <p:nvPr/>
          </p:nvSpPr>
          <p:spPr bwMode="auto">
            <a:xfrm>
              <a:off x="3955565" y="2119332"/>
              <a:ext cx="453559" cy="397606"/>
            </a:xfrm>
            <a:custGeom>
              <a:avLst/>
              <a:gdLst>
                <a:gd name="T0" fmla="*/ 65 w 371"/>
                <a:gd name="T1" fmla="*/ 201 h 324"/>
                <a:gd name="T2" fmla="*/ 97 w 371"/>
                <a:gd name="T3" fmla="*/ 205 h 324"/>
                <a:gd name="T4" fmla="*/ 92 w 371"/>
                <a:gd name="T5" fmla="*/ 236 h 324"/>
                <a:gd name="T6" fmla="*/ 64 w 371"/>
                <a:gd name="T7" fmla="*/ 219 h 324"/>
                <a:gd name="T8" fmla="*/ 84 w 371"/>
                <a:gd name="T9" fmla="*/ 135 h 324"/>
                <a:gd name="T10" fmla="*/ 43 w 371"/>
                <a:gd name="T11" fmla="*/ 163 h 324"/>
                <a:gd name="T12" fmla="*/ 46 w 371"/>
                <a:gd name="T13" fmla="*/ 198 h 324"/>
                <a:gd name="T14" fmla="*/ 45 w 371"/>
                <a:gd name="T15" fmla="*/ 227 h 324"/>
                <a:gd name="T16" fmla="*/ 76 w 371"/>
                <a:gd name="T17" fmla="*/ 248 h 324"/>
                <a:gd name="T18" fmla="*/ 99 w 371"/>
                <a:gd name="T19" fmla="*/ 261 h 324"/>
                <a:gd name="T20" fmla="*/ 77 w 371"/>
                <a:gd name="T21" fmla="*/ 281 h 324"/>
                <a:gd name="T22" fmla="*/ 41 w 371"/>
                <a:gd name="T23" fmla="*/ 272 h 324"/>
                <a:gd name="T24" fmla="*/ 25 w 371"/>
                <a:gd name="T25" fmla="*/ 290 h 324"/>
                <a:gd name="T26" fmla="*/ 30 w 371"/>
                <a:gd name="T27" fmla="*/ 249 h 324"/>
                <a:gd name="T28" fmla="*/ 0 w 371"/>
                <a:gd name="T29" fmla="*/ 290 h 324"/>
                <a:gd name="T30" fmla="*/ 80 w 371"/>
                <a:gd name="T31" fmla="*/ 317 h 324"/>
                <a:gd name="T32" fmla="*/ 163 w 371"/>
                <a:gd name="T33" fmla="*/ 290 h 324"/>
                <a:gd name="T34" fmla="*/ 133 w 371"/>
                <a:gd name="T35" fmla="*/ 249 h 324"/>
                <a:gd name="T36" fmla="*/ 138 w 371"/>
                <a:gd name="T37" fmla="*/ 290 h 324"/>
                <a:gd name="T38" fmla="*/ 110 w 371"/>
                <a:gd name="T39" fmla="*/ 289 h 324"/>
                <a:gd name="T40" fmla="*/ 108 w 371"/>
                <a:gd name="T41" fmla="*/ 243 h 324"/>
                <a:gd name="T42" fmla="*/ 114 w 371"/>
                <a:gd name="T43" fmla="*/ 196 h 324"/>
                <a:gd name="T44" fmla="*/ 69 w 371"/>
                <a:gd name="T45" fmla="*/ 172 h 324"/>
                <a:gd name="T46" fmla="*/ 83 w 371"/>
                <a:gd name="T47" fmla="*/ 151 h 324"/>
                <a:gd name="T48" fmla="*/ 114 w 371"/>
                <a:gd name="T49" fmla="*/ 159 h 324"/>
                <a:gd name="T50" fmla="*/ 102 w 371"/>
                <a:gd name="T51" fmla="*/ 136 h 324"/>
                <a:gd name="T52" fmla="*/ 346 w 371"/>
                <a:gd name="T53" fmla="*/ 222 h 324"/>
                <a:gd name="T54" fmla="*/ 289 w 371"/>
                <a:gd name="T55" fmla="*/ 14 h 324"/>
                <a:gd name="T56" fmla="*/ 371 w 371"/>
                <a:gd name="T57" fmla="*/ 223 h 324"/>
                <a:gd name="T58" fmla="*/ 353 w 371"/>
                <a:gd name="T59" fmla="*/ 222 h 324"/>
                <a:gd name="T60" fmla="*/ 295 w 371"/>
                <a:gd name="T61" fmla="*/ 4 h 324"/>
                <a:gd name="T62" fmla="*/ 289 w 371"/>
                <a:gd name="T63" fmla="*/ 1 h 324"/>
                <a:gd name="T64" fmla="*/ 77 w 371"/>
                <a:gd name="T65" fmla="*/ 75 h 324"/>
                <a:gd name="T66" fmla="*/ 78 w 371"/>
                <a:gd name="T67" fmla="*/ 78 h 324"/>
                <a:gd name="T68" fmla="*/ 72 w 371"/>
                <a:gd name="T69" fmla="*/ 126 h 324"/>
                <a:gd name="T70" fmla="*/ 94 w 371"/>
                <a:gd name="T71" fmla="*/ 126 h 324"/>
                <a:gd name="T72" fmla="*/ 87 w 371"/>
                <a:gd name="T73" fmla="*/ 77 h 324"/>
                <a:gd name="T74" fmla="*/ 181 w 371"/>
                <a:gd name="T75" fmla="*/ 308 h 324"/>
                <a:gd name="T76" fmla="*/ 236 w 371"/>
                <a:gd name="T77" fmla="*/ 324 h 324"/>
                <a:gd name="T78" fmla="*/ 191 w 371"/>
                <a:gd name="T79" fmla="*/ 43 h 324"/>
                <a:gd name="T80" fmla="*/ 283 w 371"/>
                <a:gd name="T81" fmla="*/ 13 h 324"/>
                <a:gd name="T82" fmla="*/ 208 w 371"/>
                <a:gd name="T83" fmla="*/ 222 h 324"/>
                <a:gd name="T84" fmla="*/ 288 w 371"/>
                <a:gd name="T85" fmla="*/ 249 h 3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Lst>
              <a:rect l="0" t="0" r="r" b="b"/>
              <a:pathLst>
                <a:path w="371" h="324">
                  <a:moveTo>
                    <a:pt x="61" y="211"/>
                  </a:moveTo>
                  <a:cubicBezTo>
                    <a:pt x="61" y="207"/>
                    <a:pt x="62" y="204"/>
                    <a:pt x="65" y="201"/>
                  </a:cubicBezTo>
                  <a:cubicBezTo>
                    <a:pt x="67" y="198"/>
                    <a:pt x="70" y="196"/>
                    <a:pt x="74" y="195"/>
                  </a:cubicBezTo>
                  <a:cubicBezTo>
                    <a:pt x="85" y="198"/>
                    <a:pt x="92" y="202"/>
                    <a:pt x="97" y="205"/>
                  </a:cubicBezTo>
                  <a:cubicBezTo>
                    <a:pt x="101" y="209"/>
                    <a:pt x="103" y="213"/>
                    <a:pt x="103" y="218"/>
                  </a:cubicBezTo>
                  <a:cubicBezTo>
                    <a:pt x="103" y="225"/>
                    <a:pt x="99" y="231"/>
                    <a:pt x="92" y="236"/>
                  </a:cubicBezTo>
                  <a:cubicBezTo>
                    <a:pt x="82" y="232"/>
                    <a:pt x="75" y="229"/>
                    <a:pt x="72" y="226"/>
                  </a:cubicBezTo>
                  <a:cubicBezTo>
                    <a:pt x="68" y="224"/>
                    <a:pt x="65" y="222"/>
                    <a:pt x="64" y="219"/>
                  </a:cubicBezTo>
                  <a:cubicBezTo>
                    <a:pt x="62" y="217"/>
                    <a:pt x="61" y="214"/>
                    <a:pt x="61" y="211"/>
                  </a:cubicBezTo>
                  <a:moveTo>
                    <a:pt x="84" y="135"/>
                  </a:moveTo>
                  <a:cubicBezTo>
                    <a:pt x="72" y="135"/>
                    <a:pt x="61" y="137"/>
                    <a:pt x="54" y="142"/>
                  </a:cubicBezTo>
                  <a:cubicBezTo>
                    <a:pt x="46" y="147"/>
                    <a:pt x="43" y="154"/>
                    <a:pt x="43" y="163"/>
                  </a:cubicBezTo>
                  <a:cubicBezTo>
                    <a:pt x="43" y="173"/>
                    <a:pt x="48" y="181"/>
                    <a:pt x="58" y="187"/>
                  </a:cubicBezTo>
                  <a:cubicBezTo>
                    <a:pt x="53" y="190"/>
                    <a:pt x="49" y="194"/>
                    <a:pt x="46" y="198"/>
                  </a:cubicBezTo>
                  <a:cubicBezTo>
                    <a:pt x="44" y="203"/>
                    <a:pt x="42" y="208"/>
                    <a:pt x="42" y="213"/>
                  </a:cubicBezTo>
                  <a:cubicBezTo>
                    <a:pt x="42" y="218"/>
                    <a:pt x="43" y="223"/>
                    <a:pt x="45" y="227"/>
                  </a:cubicBezTo>
                  <a:cubicBezTo>
                    <a:pt x="48" y="231"/>
                    <a:pt x="51" y="235"/>
                    <a:pt x="55" y="238"/>
                  </a:cubicBezTo>
                  <a:cubicBezTo>
                    <a:pt x="60" y="241"/>
                    <a:pt x="67" y="245"/>
                    <a:pt x="76" y="248"/>
                  </a:cubicBezTo>
                  <a:cubicBezTo>
                    <a:pt x="83" y="251"/>
                    <a:pt x="88" y="253"/>
                    <a:pt x="92" y="255"/>
                  </a:cubicBezTo>
                  <a:cubicBezTo>
                    <a:pt x="95" y="257"/>
                    <a:pt x="97" y="259"/>
                    <a:pt x="99" y="261"/>
                  </a:cubicBezTo>
                  <a:cubicBezTo>
                    <a:pt x="100" y="262"/>
                    <a:pt x="101" y="265"/>
                    <a:pt x="101" y="268"/>
                  </a:cubicBezTo>
                  <a:cubicBezTo>
                    <a:pt x="101" y="277"/>
                    <a:pt x="93" y="281"/>
                    <a:pt x="77" y="281"/>
                  </a:cubicBezTo>
                  <a:cubicBezTo>
                    <a:pt x="71" y="281"/>
                    <a:pt x="65" y="280"/>
                    <a:pt x="59" y="279"/>
                  </a:cubicBezTo>
                  <a:cubicBezTo>
                    <a:pt x="52" y="277"/>
                    <a:pt x="46" y="275"/>
                    <a:pt x="41" y="272"/>
                  </a:cubicBezTo>
                  <a:cubicBezTo>
                    <a:pt x="41" y="290"/>
                    <a:pt x="41" y="290"/>
                    <a:pt x="41" y="290"/>
                  </a:cubicBezTo>
                  <a:cubicBezTo>
                    <a:pt x="25" y="290"/>
                    <a:pt x="25" y="290"/>
                    <a:pt x="25" y="290"/>
                  </a:cubicBezTo>
                  <a:cubicBezTo>
                    <a:pt x="36" y="249"/>
                    <a:pt x="36" y="249"/>
                    <a:pt x="36" y="249"/>
                  </a:cubicBezTo>
                  <a:cubicBezTo>
                    <a:pt x="30" y="249"/>
                    <a:pt x="30" y="249"/>
                    <a:pt x="30" y="249"/>
                  </a:cubicBezTo>
                  <a:cubicBezTo>
                    <a:pt x="18" y="290"/>
                    <a:pt x="18" y="290"/>
                    <a:pt x="18" y="290"/>
                  </a:cubicBezTo>
                  <a:cubicBezTo>
                    <a:pt x="0" y="290"/>
                    <a:pt x="0" y="290"/>
                    <a:pt x="0" y="290"/>
                  </a:cubicBezTo>
                  <a:cubicBezTo>
                    <a:pt x="0" y="291"/>
                    <a:pt x="0" y="291"/>
                    <a:pt x="0" y="291"/>
                  </a:cubicBezTo>
                  <a:cubicBezTo>
                    <a:pt x="0" y="291"/>
                    <a:pt x="22" y="317"/>
                    <a:pt x="80" y="317"/>
                  </a:cubicBezTo>
                  <a:cubicBezTo>
                    <a:pt x="138" y="317"/>
                    <a:pt x="163" y="291"/>
                    <a:pt x="163" y="291"/>
                  </a:cubicBezTo>
                  <a:cubicBezTo>
                    <a:pt x="163" y="290"/>
                    <a:pt x="163" y="290"/>
                    <a:pt x="163" y="290"/>
                  </a:cubicBezTo>
                  <a:cubicBezTo>
                    <a:pt x="145" y="290"/>
                    <a:pt x="145" y="290"/>
                    <a:pt x="145" y="290"/>
                  </a:cubicBezTo>
                  <a:cubicBezTo>
                    <a:pt x="133" y="249"/>
                    <a:pt x="133" y="249"/>
                    <a:pt x="133" y="249"/>
                  </a:cubicBezTo>
                  <a:cubicBezTo>
                    <a:pt x="126" y="249"/>
                    <a:pt x="126" y="249"/>
                    <a:pt x="126" y="249"/>
                  </a:cubicBezTo>
                  <a:cubicBezTo>
                    <a:pt x="138" y="290"/>
                    <a:pt x="138" y="290"/>
                    <a:pt x="138" y="290"/>
                  </a:cubicBezTo>
                  <a:cubicBezTo>
                    <a:pt x="108" y="290"/>
                    <a:pt x="108" y="290"/>
                    <a:pt x="108" y="290"/>
                  </a:cubicBezTo>
                  <a:cubicBezTo>
                    <a:pt x="109" y="290"/>
                    <a:pt x="109" y="289"/>
                    <a:pt x="110" y="289"/>
                  </a:cubicBezTo>
                  <a:cubicBezTo>
                    <a:pt x="118" y="283"/>
                    <a:pt x="122" y="276"/>
                    <a:pt x="122" y="266"/>
                  </a:cubicBezTo>
                  <a:cubicBezTo>
                    <a:pt x="122" y="256"/>
                    <a:pt x="117" y="249"/>
                    <a:pt x="108" y="243"/>
                  </a:cubicBezTo>
                  <a:cubicBezTo>
                    <a:pt x="117" y="237"/>
                    <a:pt x="122" y="228"/>
                    <a:pt x="122" y="216"/>
                  </a:cubicBezTo>
                  <a:cubicBezTo>
                    <a:pt x="122" y="208"/>
                    <a:pt x="120" y="202"/>
                    <a:pt x="114" y="196"/>
                  </a:cubicBezTo>
                  <a:cubicBezTo>
                    <a:pt x="109" y="191"/>
                    <a:pt x="101" y="186"/>
                    <a:pt x="89" y="181"/>
                  </a:cubicBezTo>
                  <a:cubicBezTo>
                    <a:pt x="79" y="178"/>
                    <a:pt x="73" y="175"/>
                    <a:pt x="69" y="172"/>
                  </a:cubicBezTo>
                  <a:cubicBezTo>
                    <a:pt x="65" y="169"/>
                    <a:pt x="63" y="166"/>
                    <a:pt x="63" y="162"/>
                  </a:cubicBezTo>
                  <a:cubicBezTo>
                    <a:pt x="63" y="155"/>
                    <a:pt x="70" y="151"/>
                    <a:pt x="83" y="151"/>
                  </a:cubicBezTo>
                  <a:cubicBezTo>
                    <a:pt x="88" y="151"/>
                    <a:pt x="92" y="152"/>
                    <a:pt x="96" y="153"/>
                  </a:cubicBezTo>
                  <a:cubicBezTo>
                    <a:pt x="100" y="153"/>
                    <a:pt x="106" y="156"/>
                    <a:pt x="114" y="159"/>
                  </a:cubicBezTo>
                  <a:cubicBezTo>
                    <a:pt x="121" y="142"/>
                    <a:pt x="121" y="142"/>
                    <a:pt x="121" y="142"/>
                  </a:cubicBezTo>
                  <a:cubicBezTo>
                    <a:pt x="114" y="139"/>
                    <a:pt x="108" y="137"/>
                    <a:pt x="102" y="136"/>
                  </a:cubicBezTo>
                  <a:cubicBezTo>
                    <a:pt x="96" y="135"/>
                    <a:pt x="90" y="135"/>
                    <a:pt x="84" y="135"/>
                  </a:cubicBezTo>
                  <a:moveTo>
                    <a:pt x="346" y="222"/>
                  </a:moveTo>
                  <a:cubicBezTo>
                    <a:pt x="232" y="222"/>
                    <a:pt x="232" y="222"/>
                    <a:pt x="232" y="222"/>
                  </a:cubicBezTo>
                  <a:cubicBezTo>
                    <a:pt x="289" y="14"/>
                    <a:pt x="289" y="14"/>
                    <a:pt x="289" y="14"/>
                  </a:cubicBezTo>
                  <a:lnTo>
                    <a:pt x="346" y="222"/>
                  </a:lnTo>
                  <a:close/>
                  <a:moveTo>
                    <a:pt x="371" y="223"/>
                  </a:moveTo>
                  <a:cubicBezTo>
                    <a:pt x="371" y="222"/>
                    <a:pt x="371" y="222"/>
                    <a:pt x="371" y="222"/>
                  </a:cubicBezTo>
                  <a:cubicBezTo>
                    <a:pt x="353" y="222"/>
                    <a:pt x="353" y="222"/>
                    <a:pt x="353" y="222"/>
                  </a:cubicBezTo>
                  <a:cubicBezTo>
                    <a:pt x="295" y="9"/>
                    <a:pt x="295" y="9"/>
                    <a:pt x="295" y="9"/>
                  </a:cubicBezTo>
                  <a:cubicBezTo>
                    <a:pt x="295" y="8"/>
                    <a:pt x="296" y="6"/>
                    <a:pt x="295" y="4"/>
                  </a:cubicBezTo>
                  <a:cubicBezTo>
                    <a:pt x="295" y="4"/>
                    <a:pt x="295" y="4"/>
                    <a:pt x="295" y="4"/>
                  </a:cubicBezTo>
                  <a:cubicBezTo>
                    <a:pt x="295" y="4"/>
                    <a:pt x="294" y="0"/>
                    <a:pt x="289" y="1"/>
                  </a:cubicBezTo>
                  <a:cubicBezTo>
                    <a:pt x="79" y="69"/>
                    <a:pt x="79" y="69"/>
                    <a:pt x="79" y="69"/>
                  </a:cubicBezTo>
                  <a:cubicBezTo>
                    <a:pt x="79" y="69"/>
                    <a:pt x="75" y="71"/>
                    <a:pt x="77" y="75"/>
                  </a:cubicBezTo>
                  <a:cubicBezTo>
                    <a:pt x="77" y="75"/>
                    <a:pt x="77" y="75"/>
                    <a:pt x="77" y="75"/>
                  </a:cubicBezTo>
                  <a:cubicBezTo>
                    <a:pt x="77" y="75"/>
                    <a:pt x="77" y="77"/>
                    <a:pt x="78" y="78"/>
                  </a:cubicBezTo>
                  <a:cubicBezTo>
                    <a:pt x="65" y="126"/>
                    <a:pt x="65" y="126"/>
                    <a:pt x="65" y="126"/>
                  </a:cubicBezTo>
                  <a:cubicBezTo>
                    <a:pt x="72" y="126"/>
                    <a:pt x="72" y="126"/>
                    <a:pt x="72" y="126"/>
                  </a:cubicBezTo>
                  <a:cubicBezTo>
                    <a:pt x="83" y="85"/>
                    <a:pt x="83" y="85"/>
                    <a:pt x="83" y="85"/>
                  </a:cubicBezTo>
                  <a:cubicBezTo>
                    <a:pt x="94" y="126"/>
                    <a:pt x="94" y="126"/>
                    <a:pt x="94" y="126"/>
                  </a:cubicBezTo>
                  <a:cubicBezTo>
                    <a:pt x="101" y="126"/>
                    <a:pt x="101" y="126"/>
                    <a:pt x="101" y="126"/>
                  </a:cubicBezTo>
                  <a:cubicBezTo>
                    <a:pt x="87" y="77"/>
                    <a:pt x="87" y="77"/>
                    <a:pt x="87" y="77"/>
                  </a:cubicBezTo>
                  <a:cubicBezTo>
                    <a:pt x="181" y="46"/>
                    <a:pt x="181" y="46"/>
                    <a:pt x="181" y="46"/>
                  </a:cubicBezTo>
                  <a:cubicBezTo>
                    <a:pt x="181" y="308"/>
                    <a:pt x="181" y="308"/>
                    <a:pt x="181" y="308"/>
                  </a:cubicBezTo>
                  <a:cubicBezTo>
                    <a:pt x="148" y="309"/>
                    <a:pt x="136" y="324"/>
                    <a:pt x="136" y="324"/>
                  </a:cubicBezTo>
                  <a:cubicBezTo>
                    <a:pt x="236" y="324"/>
                    <a:pt x="236" y="324"/>
                    <a:pt x="236" y="324"/>
                  </a:cubicBezTo>
                  <a:cubicBezTo>
                    <a:pt x="236" y="324"/>
                    <a:pt x="222" y="310"/>
                    <a:pt x="191" y="308"/>
                  </a:cubicBezTo>
                  <a:cubicBezTo>
                    <a:pt x="191" y="43"/>
                    <a:pt x="191" y="43"/>
                    <a:pt x="191" y="43"/>
                  </a:cubicBezTo>
                  <a:cubicBezTo>
                    <a:pt x="280" y="14"/>
                    <a:pt x="280" y="14"/>
                    <a:pt x="280" y="14"/>
                  </a:cubicBezTo>
                  <a:cubicBezTo>
                    <a:pt x="283" y="13"/>
                    <a:pt x="283" y="13"/>
                    <a:pt x="283" y="13"/>
                  </a:cubicBezTo>
                  <a:cubicBezTo>
                    <a:pt x="226" y="222"/>
                    <a:pt x="226" y="222"/>
                    <a:pt x="226" y="222"/>
                  </a:cubicBezTo>
                  <a:cubicBezTo>
                    <a:pt x="208" y="222"/>
                    <a:pt x="208" y="222"/>
                    <a:pt x="208" y="222"/>
                  </a:cubicBezTo>
                  <a:cubicBezTo>
                    <a:pt x="208" y="223"/>
                    <a:pt x="208" y="223"/>
                    <a:pt x="208" y="223"/>
                  </a:cubicBezTo>
                  <a:cubicBezTo>
                    <a:pt x="208" y="223"/>
                    <a:pt x="230" y="249"/>
                    <a:pt x="288" y="249"/>
                  </a:cubicBezTo>
                  <a:cubicBezTo>
                    <a:pt x="346" y="249"/>
                    <a:pt x="371" y="223"/>
                    <a:pt x="371" y="223"/>
                  </a:cubicBezTo>
                </a:path>
              </a:pathLst>
            </a:custGeom>
            <a:solidFill>
              <a:srgbClr val="E53292"/>
            </a:solidFill>
            <a:ln>
              <a:noFill/>
            </a:ln>
          </p:spPr>
          <p:txBody>
            <a:bodyPr vert="horz" wrap="square" lIns="91440" tIns="45720" rIns="91440" bIns="45720" numCol="1" anchor="t" anchorCtr="0" compatLnSpc="1">
              <a:prstTxWarp prst="textNoShape">
                <a:avLst/>
              </a:prstTxWarp>
            </a:bodyPr>
            <a:lstStyle/>
            <a:p>
              <a:endParaRPr lang="en-GB" dirty="0"/>
            </a:p>
          </p:txBody>
        </p:sp>
        <p:grpSp>
          <p:nvGrpSpPr>
            <p:cNvPr id="97" name="Gruppieren 96">
              <a:extLst>
                <a:ext uri="{FF2B5EF4-FFF2-40B4-BE49-F238E27FC236}">
                  <a16:creationId xmlns:a16="http://schemas.microsoft.com/office/drawing/2014/main" xmlns="" id="{BD28ADE7-9940-4DBE-9B4D-D2230FE33ECD}"/>
                </a:ext>
              </a:extLst>
            </p:cNvPr>
            <p:cNvGrpSpPr/>
            <p:nvPr/>
          </p:nvGrpSpPr>
          <p:grpSpPr>
            <a:xfrm>
              <a:off x="3800110" y="4560336"/>
              <a:ext cx="411727" cy="402270"/>
              <a:chOff x="7704138" y="3649663"/>
              <a:chExt cx="898526" cy="877888"/>
            </a:xfrm>
            <a:solidFill>
              <a:schemeClr val="tx2"/>
            </a:solidFill>
          </p:grpSpPr>
          <p:sp>
            <p:nvSpPr>
              <p:cNvPr id="98" name="Freeform 36">
                <a:extLst>
                  <a:ext uri="{FF2B5EF4-FFF2-40B4-BE49-F238E27FC236}">
                    <a16:creationId xmlns:a16="http://schemas.microsoft.com/office/drawing/2014/main" xmlns="" id="{CE6A7B44-8D82-48BD-B2CD-B65165589EB5}"/>
                  </a:ext>
                </a:extLst>
              </p:cNvPr>
              <p:cNvSpPr>
                <a:spLocks/>
              </p:cNvSpPr>
              <p:nvPr/>
            </p:nvSpPr>
            <p:spPr bwMode="auto">
              <a:xfrm>
                <a:off x="7704138" y="3649663"/>
                <a:ext cx="487363" cy="877888"/>
              </a:xfrm>
              <a:custGeom>
                <a:avLst/>
                <a:gdLst>
                  <a:gd name="T0" fmla="*/ 188 w 213"/>
                  <a:gd name="T1" fmla="*/ 122 h 383"/>
                  <a:gd name="T2" fmla="*/ 198 w 213"/>
                  <a:gd name="T3" fmla="*/ 94 h 383"/>
                  <a:gd name="T4" fmla="*/ 153 w 213"/>
                  <a:gd name="T5" fmla="*/ 49 h 383"/>
                  <a:gd name="T6" fmla="*/ 151 w 213"/>
                  <a:gd name="T7" fmla="*/ 49 h 383"/>
                  <a:gd name="T8" fmla="*/ 152 w 213"/>
                  <a:gd name="T9" fmla="*/ 39 h 383"/>
                  <a:gd name="T10" fmla="*/ 113 w 213"/>
                  <a:gd name="T11" fmla="*/ 0 h 383"/>
                  <a:gd name="T12" fmla="*/ 74 w 213"/>
                  <a:gd name="T13" fmla="*/ 39 h 383"/>
                  <a:gd name="T14" fmla="*/ 74 w 213"/>
                  <a:gd name="T15" fmla="*/ 40 h 383"/>
                  <a:gd name="T16" fmla="*/ 25 w 213"/>
                  <a:gd name="T17" fmla="*/ 91 h 383"/>
                  <a:gd name="T18" fmla="*/ 28 w 213"/>
                  <a:gd name="T19" fmla="*/ 105 h 383"/>
                  <a:gd name="T20" fmla="*/ 0 w 213"/>
                  <a:gd name="T21" fmla="*/ 155 h 383"/>
                  <a:gd name="T22" fmla="*/ 30 w 213"/>
                  <a:gd name="T23" fmla="*/ 207 h 383"/>
                  <a:gd name="T24" fmla="*/ 29 w 213"/>
                  <a:gd name="T25" fmla="*/ 215 h 383"/>
                  <a:gd name="T26" fmla="*/ 79 w 213"/>
                  <a:gd name="T27" fmla="*/ 265 h 383"/>
                  <a:gd name="T28" fmla="*/ 98 w 213"/>
                  <a:gd name="T29" fmla="*/ 261 h 383"/>
                  <a:gd name="T30" fmla="*/ 101 w 213"/>
                  <a:gd name="T31" fmla="*/ 261 h 383"/>
                  <a:gd name="T32" fmla="*/ 101 w 213"/>
                  <a:gd name="T33" fmla="*/ 383 h 383"/>
                  <a:gd name="T34" fmla="*/ 132 w 213"/>
                  <a:gd name="T35" fmla="*/ 383 h 383"/>
                  <a:gd name="T36" fmla="*/ 132 w 213"/>
                  <a:gd name="T37" fmla="*/ 267 h 383"/>
                  <a:gd name="T38" fmla="*/ 147 w 213"/>
                  <a:gd name="T39" fmla="*/ 270 h 383"/>
                  <a:gd name="T40" fmla="*/ 170 w 213"/>
                  <a:gd name="T41" fmla="*/ 264 h 383"/>
                  <a:gd name="T42" fmla="*/ 146 w 213"/>
                  <a:gd name="T43" fmla="*/ 221 h 383"/>
                  <a:gd name="T44" fmla="*/ 188 w 213"/>
                  <a:gd name="T45" fmla="*/ 169 h 383"/>
                  <a:gd name="T46" fmla="*/ 213 w 213"/>
                  <a:gd name="T47" fmla="*/ 144 h 383"/>
                  <a:gd name="T48" fmla="*/ 188 w 213"/>
                  <a:gd name="T49" fmla="*/ 122 h 3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213" h="383">
                    <a:moveTo>
                      <a:pt x="188" y="122"/>
                    </a:moveTo>
                    <a:cubicBezTo>
                      <a:pt x="194" y="114"/>
                      <a:pt x="198" y="105"/>
                      <a:pt x="198" y="94"/>
                    </a:cubicBezTo>
                    <a:cubicBezTo>
                      <a:pt x="198" y="69"/>
                      <a:pt x="178" y="49"/>
                      <a:pt x="153" y="49"/>
                    </a:cubicBezTo>
                    <a:cubicBezTo>
                      <a:pt x="152" y="49"/>
                      <a:pt x="152" y="49"/>
                      <a:pt x="151" y="49"/>
                    </a:cubicBezTo>
                    <a:cubicBezTo>
                      <a:pt x="152" y="46"/>
                      <a:pt x="152" y="43"/>
                      <a:pt x="152" y="39"/>
                    </a:cubicBezTo>
                    <a:cubicBezTo>
                      <a:pt x="152" y="17"/>
                      <a:pt x="135" y="0"/>
                      <a:pt x="113" y="0"/>
                    </a:cubicBezTo>
                    <a:cubicBezTo>
                      <a:pt x="91" y="0"/>
                      <a:pt x="74" y="17"/>
                      <a:pt x="74" y="39"/>
                    </a:cubicBezTo>
                    <a:cubicBezTo>
                      <a:pt x="74" y="40"/>
                      <a:pt x="74" y="40"/>
                      <a:pt x="74" y="40"/>
                    </a:cubicBezTo>
                    <a:cubicBezTo>
                      <a:pt x="47" y="41"/>
                      <a:pt x="25" y="63"/>
                      <a:pt x="25" y="91"/>
                    </a:cubicBezTo>
                    <a:cubicBezTo>
                      <a:pt x="25" y="96"/>
                      <a:pt x="26" y="101"/>
                      <a:pt x="28" y="105"/>
                    </a:cubicBezTo>
                    <a:cubicBezTo>
                      <a:pt x="11" y="116"/>
                      <a:pt x="0" y="134"/>
                      <a:pt x="0" y="155"/>
                    </a:cubicBezTo>
                    <a:cubicBezTo>
                      <a:pt x="0" y="178"/>
                      <a:pt x="12" y="197"/>
                      <a:pt x="30" y="207"/>
                    </a:cubicBezTo>
                    <a:cubicBezTo>
                      <a:pt x="29" y="209"/>
                      <a:pt x="29" y="212"/>
                      <a:pt x="29" y="215"/>
                    </a:cubicBezTo>
                    <a:cubicBezTo>
                      <a:pt x="29" y="243"/>
                      <a:pt x="51" y="265"/>
                      <a:pt x="79" y="265"/>
                    </a:cubicBezTo>
                    <a:cubicBezTo>
                      <a:pt x="86" y="265"/>
                      <a:pt x="92" y="264"/>
                      <a:pt x="98" y="261"/>
                    </a:cubicBezTo>
                    <a:cubicBezTo>
                      <a:pt x="99" y="261"/>
                      <a:pt x="100" y="261"/>
                      <a:pt x="101" y="261"/>
                    </a:cubicBezTo>
                    <a:cubicBezTo>
                      <a:pt x="101" y="383"/>
                      <a:pt x="101" y="383"/>
                      <a:pt x="101" y="383"/>
                    </a:cubicBezTo>
                    <a:cubicBezTo>
                      <a:pt x="132" y="383"/>
                      <a:pt x="132" y="383"/>
                      <a:pt x="132" y="383"/>
                    </a:cubicBezTo>
                    <a:cubicBezTo>
                      <a:pt x="132" y="267"/>
                      <a:pt x="132" y="267"/>
                      <a:pt x="132" y="267"/>
                    </a:cubicBezTo>
                    <a:cubicBezTo>
                      <a:pt x="137" y="269"/>
                      <a:pt x="142" y="270"/>
                      <a:pt x="147" y="270"/>
                    </a:cubicBezTo>
                    <a:cubicBezTo>
                      <a:pt x="155" y="270"/>
                      <a:pt x="163" y="268"/>
                      <a:pt x="170" y="264"/>
                    </a:cubicBezTo>
                    <a:cubicBezTo>
                      <a:pt x="155" y="255"/>
                      <a:pt x="146" y="239"/>
                      <a:pt x="146" y="221"/>
                    </a:cubicBezTo>
                    <a:cubicBezTo>
                      <a:pt x="146" y="195"/>
                      <a:pt x="164" y="174"/>
                      <a:pt x="188" y="169"/>
                    </a:cubicBezTo>
                    <a:cubicBezTo>
                      <a:pt x="193" y="158"/>
                      <a:pt x="202" y="149"/>
                      <a:pt x="213" y="144"/>
                    </a:cubicBezTo>
                    <a:cubicBezTo>
                      <a:pt x="207" y="134"/>
                      <a:pt x="198" y="127"/>
                      <a:pt x="188" y="122"/>
                    </a:cubicBezTo>
                  </a:path>
                </a:pathLst>
              </a:custGeom>
              <a:solidFill>
                <a:srgbClr val="00206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99" name="Freeform 37">
                <a:extLst>
                  <a:ext uri="{FF2B5EF4-FFF2-40B4-BE49-F238E27FC236}">
                    <a16:creationId xmlns:a16="http://schemas.microsoft.com/office/drawing/2014/main" xmlns="" id="{BDEF46B1-8621-4418-BA23-0E1EB0B75F6E}"/>
                  </a:ext>
                </a:extLst>
              </p:cNvPr>
              <p:cNvSpPr>
                <a:spLocks/>
              </p:cNvSpPr>
              <p:nvPr/>
            </p:nvSpPr>
            <p:spPr bwMode="auto">
              <a:xfrm>
                <a:off x="8083551" y="3911601"/>
                <a:ext cx="519113" cy="615950"/>
              </a:xfrm>
              <a:custGeom>
                <a:avLst/>
                <a:gdLst>
                  <a:gd name="T0" fmla="*/ 227 w 227"/>
                  <a:gd name="T1" fmla="*/ 113 h 269"/>
                  <a:gd name="T2" fmla="*/ 191 w 227"/>
                  <a:gd name="T3" fmla="*/ 63 h 269"/>
                  <a:gd name="T4" fmla="*/ 151 w 227"/>
                  <a:gd name="T5" fmla="*/ 30 h 269"/>
                  <a:gd name="T6" fmla="*/ 147 w 227"/>
                  <a:gd name="T7" fmla="*/ 31 h 269"/>
                  <a:gd name="T8" fmla="*/ 112 w 227"/>
                  <a:gd name="T9" fmla="*/ 0 h 269"/>
                  <a:gd name="T10" fmla="*/ 78 w 227"/>
                  <a:gd name="T11" fmla="*/ 27 h 269"/>
                  <a:gd name="T12" fmla="*/ 42 w 227"/>
                  <a:gd name="T13" fmla="*/ 55 h 269"/>
                  <a:gd name="T14" fmla="*/ 0 w 227"/>
                  <a:gd name="T15" fmla="*/ 107 h 269"/>
                  <a:gd name="T16" fmla="*/ 39 w 227"/>
                  <a:gd name="T17" fmla="*/ 157 h 269"/>
                  <a:gd name="T18" fmla="*/ 75 w 227"/>
                  <a:gd name="T19" fmla="*/ 191 h 269"/>
                  <a:gd name="T20" fmla="*/ 100 w 227"/>
                  <a:gd name="T21" fmla="*/ 206 h 269"/>
                  <a:gd name="T22" fmla="*/ 107 w 227"/>
                  <a:gd name="T23" fmla="*/ 205 h 269"/>
                  <a:gd name="T24" fmla="*/ 107 w 227"/>
                  <a:gd name="T25" fmla="*/ 269 h 269"/>
                  <a:gd name="T26" fmla="*/ 125 w 227"/>
                  <a:gd name="T27" fmla="*/ 269 h 269"/>
                  <a:gd name="T28" fmla="*/ 125 w 227"/>
                  <a:gd name="T29" fmla="*/ 191 h 269"/>
                  <a:gd name="T30" fmla="*/ 125 w 227"/>
                  <a:gd name="T31" fmla="*/ 191 h 269"/>
                  <a:gd name="T32" fmla="*/ 144 w 227"/>
                  <a:gd name="T33" fmla="*/ 195 h 269"/>
                  <a:gd name="T34" fmla="*/ 186 w 227"/>
                  <a:gd name="T35" fmla="*/ 165 h 269"/>
                  <a:gd name="T36" fmla="*/ 227 w 227"/>
                  <a:gd name="T37" fmla="*/ 113 h 2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227" h="269">
                    <a:moveTo>
                      <a:pt x="227" y="113"/>
                    </a:moveTo>
                    <a:cubicBezTo>
                      <a:pt x="227" y="90"/>
                      <a:pt x="212" y="70"/>
                      <a:pt x="191" y="63"/>
                    </a:cubicBezTo>
                    <a:cubicBezTo>
                      <a:pt x="187" y="45"/>
                      <a:pt x="171" y="30"/>
                      <a:pt x="151" y="30"/>
                    </a:cubicBezTo>
                    <a:cubicBezTo>
                      <a:pt x="150" y="30"/>
                      <a:pt x="148" y="30"/>
                      <a:pt x="147" y="31"/>
                    </a:cubicBezTo>
                    <a:cubicBezTo>
                      <a:pt x="144" y="13"/>
                      <a:pt x="129" y="0"/>
                      <a:pt x="112" y="0"/>
                    </a:cubicBezTo>
                    <a:cubicBezTo>
                      <a:pt x="95" y="0"/>
                      <a:pt x="82" y="12"/>
                      <a:pt x="78" y="27"/>
                    </a:cubicBezTo>
                    <a:cubicBezTo>
                      <a:pt x="61" y="29"/>
                      <a:pt x="48" y="40"/>
                      <a:pt x="42" y="55"/>
                    </a:cubicBezTo>
                    <a:cubicBezTo>
                      <a:pt x="18" y="60"/>
                      <a:pt x="0" y="81"/>
                      <a:pt x="0" y="107"/>
                    </a:cubicBezTo>
                    <a:cubicBezTo>
                      <a:pt x="0" y="131"/>
                      <a:pt x="17" y="152"/>
                      <a:pt x="39" y="157"/>
                    </a:cubicBezTo>
                    <a:cubicBezTo>
                      <a:pt x="43" y="174"/>
                      <a:pt x="57" y="188"/>
                      <a:pt x="75" y="191"/>
                    </a:cubicBezTo>
                    <a:cubicBezTo>
                      <a:pt x="80" y="200"/>
                      <a:pt x="89" y="206"/>
                      <a:pt x="100" y="206"/>
                    </a:cubicBezTo>
                    <a:cubicBezTo>
                      <a:pt x="103" y="206"/>
                      <a:pt x="105" y="206"/>
                      <a:pt x="107" y="205"/>
                    </a:cubicBezTo>
                    <a:cubicBezTo>
                      <a:pt x="107" y="269"/>
                      <a:pt x="107" y="269"/>
                      <a:pt x="107" y="269"/>
                    </a:cubicBezTo>
                    <a:cubicBezTo>
                      <a:pt x="125" y="269"/>
                      <a:pt x="125" y="269"/>
                      <a:pt x="125" y="269"/>
                    </a:cubicBezTo>
                    <a:cubicBezTo>
                      <a:pt x="125" y="191"/>
                      <a:pt x="125" y="191"/>
                      <a:pt x="125" y="191"/>
                    </a:cubicBezTo>
                    <a:cubicBezTo>
                      <a:pt x="125" y="191"/>
                      <a:pt x="125" y="191"/>
                      <a:pt x="125" y="191"/>
                    </a:cubicBezTo>
                    <a:cubicBezTo>
                      <a:pt x="131" y="194"/>
                      <a:pt x="137" y="195"/>
                      <a:pt x="144" y="195"/>
                    </a:cubicBezTo>
                    <a:cubicBezTo>
                      <a:pt x="164" y="195"/>
                      <a:pt x="180" y="182"/>
                      <a:pt x="186" y="165"/>
                    </a:cubicBezTo>
                    <a:cubicBezTo>
                      <a:pt x="209" y="159"/>
                      <a:pt x="227" y="138"/>
                      <a:pt x="227" y="113"/>
                    </a:cubicBezTo>
                  </a:path>
                </a:pathLst>
              </a:custGeom>
              <a:solidFill>
                <a:srgbClr val="00206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pSp>
        <p:sp>
          <p:nvSpPr>
            <p:cNvPr id="100" name="Ellipse 61">
              <a:extLst>
                <a:ext uri="{FF2B5EF4-FFF2-40B4-BE49-F238E27FC236}">
                  <a16:creationId xmlns:a16="http://schemas.microsoft.com/office/drawing/2014/main" xmlns="" id="{4828CF2B-D0E3-4C99-9333-51FBA80A3DE0}"/>
                </a:ext>
              </a:extLst>
            </p:cNvPr>
            <p:cNvSpPr>
              <a:spLocks/>
            </p:cNvSpPr>
            <p:nvPr/>
          </p:nvSpPr>
          <p:spPr>
            <a:xfrm rot="5400000">
              <a:off x="2935210" y="1240215"/>
              <a:ext cx="520866" cy="1507777"/>
            </a:xfrm>
            <a:prstGeom prst="rect">
              <a:avLst/>
            </a:prstGeom>
            <a:noFill/>
            <a:ln>
              <a:noFill/>
            </a:ln>
          </p:spPr>
          <p:txBody>
            <a:bodyPr vert="vert270" wrap="square" lIns="0" tIns="0" rIns="0" bIns="0" rtlCol="0" anchor="ctr" anchorCtr="0"/>
            <a:lstStyle/>
            <a:p>
              <a:pPr algn="ctr">
                <a:spcAft>
                  <a:spcPts val="600"/>
                </a:spcAft>
              </a:pPr>
              <a:r>
                <a:rPr lang="en-GB" sz="1600" dirty="0" err="1"/>
                <a:t>Politische</a:t>
              </a:r>
              <a:r>
                <a:rPr lang="en-GB" sz="1600" dirty="0"/>
                <a:t> / </a:t>
              </a:r>
              <a:r>
                <a:rPr lang="en-GB" sz="1600" dirty="0" err="1"/>
                <a:t>Rechtliche</a:t>
              </a:r>
              <a:r>
                <a:rPr lang="en-GB" sz="1600" dirty="0"/>
                <a:t> Umwelt</a:t>
              </a:r>
              <a:endParaRPr lang="en-GB" sz="1600" dirty="0">
                <a:cs typeface="Calibri"/>
              </a:endParaRPr>
            </a:p>
          </p:txBody>
        </p:sp>
        <p:sp>
          <p:nvSpPr>
            <p:cNvPr id="101" name="Ellipse 61">
              <a:extLst>
                <a:ext uri="{FF2B5EF4-FFF2-40B4-BE49-F238E27FC236}">
                  <a16:creationId xmlns:a16="http://schemas.microsoft.com/office/drawing/2014/main" xmlns="" id="{1F121331-B9EE-43A0-8D37-FC03A4F13E2F}"/>
                </a:ext>
              </a:extLst>
            </p:cNvPr>
            <p:cNvSpPr>
              <a:spLocks/>
            </p:cNvSpPr>
            <p:nvPr/>
          </p:nvSpPr>
          <p:spPr>
            <a:xfrm rot="5400000">
              <a:off x="8876769" y="1232412"/>
              <a:ext cx="432000" cy="1612248"/>
            </a:xfrm>
            <a:prstGeom prst="rect">
              <a:avLst/>
            </a:prstGeom>
            <a:noFill/>
            <a:ln>
              <a:noFill/>
            </a:ln>
          </p:spPr>
          <p:txBody>
            <a:bodyPr vert="vert270" wrap="square" lIns="0" tIns="0" rIns="0" bIns="0" rtlCol="0" anchor="ctr" anchorCtr="0"/>
            <a:lstStyle/>
            <a:p>
              <a:pPr algn="ctr">
                <a:spcAft>
                  <a:spcPts val="600"/>
                </a:spcAft>
              </a:pPr>
              <a:r>
                <a:rPr lang="en-GB" sz="1600" dirty="0" err="1"/>
                <a:t>Wirtschaftliche</a:t>
              </a:r>
              <a:r>
                <a:rPr lang="en-GB" sz="1600" dirty="0"/>
                <a:t> </a:t>
              </a:r>
              <a:br>
                <a:rPr lang="en-GB" sz="1600" dirty="0"/>
              </a:br>
              <a:r>
                <a:rPr lang="en-GB" sz="1600" dirty="0"/>
                <a:t>Umwelt</a:t>
              </a:r>
              <a:endParaRPr lang="en-GB" sz="1600" dirty="0">
                <a:cs typeface="Calibri"/>
              </a:endParaRPr>
            </a:p>
          </p:txBody>
        </p:sp>
        <p:sp>
          <p:nvSpPr>
            <p:cNvPr id="102" name="Ellipse 61">
              <a:extLst>
                <a:ext uri="{FF2B5EF4-FFF2-40B4-BE49-F238E27FC236}">
                  <a16:creationId xmlns:a16="http://schemas.microsoft.com/office/drawing/2014/main" xmlns="" id="{A0000FED-6E92-42B8-BA47-345EDB9A31CB}"/>
                </a:ext>
              </a:extLst>
            </p:cNvPr>
            <p:cNvSpPr>
              <a:spLocks/>
            </p:cNvSpPr>
            <p:nvPr/>
          </p:nvSpPr>
          <p:spPr>
            <a:xfrm rot="5400000">
              <a:off x="8790645" y="4377654"/>
              <a:ext cx="432000" cy="1440000"/>
            </a:xfrm>
            <a:prstGeom prst="rect">
              <a:avLst/>
            </a:prstGeom>
            <a:noFill/>
            <a:ln>
              <a:noFill/>
            </a:ln>
          </p:spPr>
          <p:txBody>
            <a:bodyPr vert="vert270" wrap="square" lIns="0" tIns="0" rIns="0" bIns="0" rtlCol="0" anchor="ctr" anchorCtr="0"/>
            <a:lstStyle/>
            <a:p>
              <a:pPr algn="ctr">
                <a:spcAft>
                  <a:spcPts val="600"/>
                </a:spcAft>
              </a:pPr>
              <a:r>
                <a:rPr lang="en-GB" sz="1600" dirty="0"/>
                <a:t>Soziales Umfeld</a:t>
              </a:r>
              <a:endParaRPr lang="en-GB" sz="1600" dirty="0">
                <a:cs typeface="Calibri"/>
              </a:endParaRPr>
            </a:p>
          </p:txBody>
        </p:sp>
        <p:sp>
          <p:nvSpPr>
            <p:cNvPr id="103" name="Ellipse 61">
              <a:extLst>
                <a:ext uri="{FF2B5EF4-FFF2-40B4-BE49-F238E27FC236}">
                  <a16:creationId xmlns:a16="http://schemas.microsoft.com/office/drawing/2014/main" xmlns="" id="{9092344C-388A-4616-89F5-8EAFC10AB22F}"/>
                </a:ext>
              </a:extLst>
            </p:cNvPr>
            <p:cNvSpPr>
              <a:spLocks/>
            </p:cNvSpPr>
            <p:nvPr/>
          </p:nvSpPr>
          <p:spPr>
            <a:xfrm rot="5400000">
              <a:off x="2994539" y="4377654"/>
              <a:ext cx="432000" cy="1440000"/>
            </a:xfrm>
            <a:prstGeom prst="rect">
              <a:avLst/>
            </a:prstGeom>
            <a:noFill/>
            <a:ln>
              <a:noFill/>
            </a:ln>
          </p:spPr>
          <p:txBody>
            <a:bodyPr vert="vert270" wrap="square" lIns="0" tIns="0" rIns="0" bIns="0" rtlCol="0" anchor="ctr" anchorCtr="0"/>
            <a:lstStyle/>
            <a:p>
              <a:pPr algn="ctr">
                <a:spcAft>
                  <a:spcPts val="600"/>
                </a:spcAft>
              </a:pPr>
              <a:r>
                <a:rPr lang="en-GB" sz="1600" dirty="0" err="1"/>
                <a:t>Ökologische</a:t>
              </a:r>
              <a:r>
                <a:rPr lang="en-GB" sz="1600" dirty="0"/>
                <a:t/>
              </a:r>
              <a:br>
                <a:rPr lang="en-GB" sz="1600" dirty="0"/>
              </a:br>
              <a:r>
                <a:rPr lang="en-GB" sz="1600" dirty="0"/>
                <a:t>Umwelt</a:t>
              </a:r>
              <a:r>
                <a:rPr lang="en-GB" sz="1400" dirty="0"/>
                <a:t/>
              </a:r>
              <a:br>
                <a:rPr lang="en-GB" sz="1400" dirty="0"/>
              </a:br>
              <a:endParaRPr lang="en-GB" sz="1400" dirty="0"/>
            </a:p>
          </p:txBody>
        </p:sp>
        <p:sp>
          <p:nvSpPr>
            <p:cNvPr id="104" name="Ellipse 61">
              <a:extLst>
                <a:ext uri="{FF2B5EF4-FFF2-40B4-BE49-F238E27FC236}">
                  <a16:creationId xmlns:a16="http://schemas.microsoft.com/office/drawing/2014/main" xmlns="" id="{3447823A-AC12-4EA8-8E99-3320DA809566}"/>
                </a:ext>
              </a:extLst>
            </p:cNvPr>
            <p:cNvSpPr>
              <a:spLocks/>
            </p:cNvSpPr>
            <p:nvPr/>
          </p:nvSpPr>
          <p:spPr>
            <a:xfrm rot="5400000">
              <a:off x="6125180" y="5218493"/>
              <a:ext cx="206741" cy="2399491"/>
            </a:xfrm>
            <a:prstGeom prst="rect">
              <a:avLst/>
            </a:prstGeom>
            <a:noFill/>
            <a:ln>
              <a:noFill/>
            </a:ln>
          </p:spPr>
          <p:txBody>
            <a:bodyPr vert="vert270" wrap="square" lIns="0" tIns="0" rIns="0" bIns="0" rtlCol="0" anchor="ctr" anchorCtr="0"/>
            <a:lstStyle/>
            <a:p>
              <a:pPr algn="ctr">
                <a:spcAft>
                  <a:spcPts val="600"/>
                </a:spcAft>
              </a:pPr>
              <a:r>
                <a:rPr lang="en-GB" sz="1600" dirty="0"/>
                <a:t>Technologisches Umfeld</a:t>
              </a:r>
              <a:endParaRPr lang="en-US" sz="1600">
                <a:cs typeface="Calibri"/>
              </a:endParaRPr>
            </a:p>
          </p:txBody>
        </p:sp>
        <p:sp>
          <p:nvSpPr>
            <p:cNvPr id="105" name="AutoShape 36">
              <a:extLst>
                <a:ext uri="{FF2B5EF4-FFF2-40B4-BE49-F238E27FC236}">
                  <a16:creationId xmlns:a16="http://schemas.microsoft.com/office/drawing/2014/main" xmlns="" id="{5763F6DC-32B5-48D1-8A1E-7654A5C5961C}"/>
                </a:ext>
              </a:extLst>
            </p:cNvPr>
            <p:cNvSpPr txBox="1">
              <a:spLocks noChangeAspect="1"/>
            </p:cNvSpPr>
            <p:nvPr/>
          </p:nvSpPr>
          <p:spPr bwMode="gray">
            <a:xfrm rot="2700000">
              <a:off x="4808310" y="2349472"/>
              <a:ext cx="212308" cy="216000"/>
            </a:xfrm>
            <a:prstGeom prst="chevron">
              <a:avLst>
                <a:gd name="adj" fmla="val 35010"/>
              </a:avLst>
            </a:prstGeom>
            <a:solidFill>
              <a:srgbClr val="E53292"/>
            </a:solidFill>
            <a:ln w="12700">
              <a:noFill/>
            </a:ln>
          </p:spPr>
          <p:txBody>
            <a:bodyPr vert="vert270" lIns="108000" tIns="0" rIns="0" bIns="0" rtlCol="0" anchor="ctr">
              <a:noAutofit/>
            </a:bodyPr>
            <a:lstStyle>
              <a:lvl1pPr marL="0" indent="0" algn="l" defTabSz="685800" rtl="0" eaLnBrk="1" latinLnBrk="0" hangingPunct="1">
                <a:lnSpc>
                  <a:spcPct val="100000"/>
                </a:lnSpc>
                <a:spcBef>
                  <a:spcPts val="600"/>
                </a:spcBef>
                <a:buFontTx/>
                <a:buNone/>
                <a:defRPr sz="1600" b="0" kern="1200">
                  <a:solidFill>
                    <a:schemeClr val="tx2"/>
                  </a:solidFill>
                  <a:latin typeface="+mn-lt"/>
                  <a:ea typeface="Open Sans Semibold" panose="020B0706030804020204" pitchFamily="34" charset="0"/>
                  <a:cs typeface="Segoe UI" panose="020B0502040204020203" pitchFamily="34" charset="0"/>
                </a:defRPr>
              </a:lvl1pPr>
              <a:lvl2pPr marL="180000" indent="-180000" algn="l" defTabSz="685800" rtl="0" eaLnBrk="1" latinLnBrk="0" hangingPunct="1">
                <a:lnSpc>
                  <a:spcPct val="100000"/>
                </a:lnSpc>
                <a:spcBef>
                  <a:spcPts val="600"/>
                </a:spcBef>
                <a:buFont typeface="Arial" panose="020B0604020202020204" pitchFamily="34" charset="0"/>
                <a:buChar char="•"/>
                <a:defRPr sz="1400" kern="1200">
                  <a:solidFill>
                    <a:schemeClr val="tx2"/>
                  </a:solidFill>
                  <a:latin typeface="+mn-lt"/>
                  <a:ea typeface="+mn-ea"/>
                  <a:cs typeface="Segoe UI" panose="020B0502040204020203" pitchFamily="34" charset="0"/>
                </a:defRPr>
              </a:lvl2pPr>
              <a:lvl3pPr marL="360000" indent="-180000" algn="l" defTabSz="685800" rtl="0" eaLnBrk="1" latinLnBrk="0" hangingPunct="1">
                <a:lnSpc>
                  <a:spcPct val="100000"/>
                </a:lnSpc>
                <a:spcBef>
                  <a:spcPts val="600"/>
                </a:spcBef>
                <a:buClr>
                  <a:schemeClr val="tx2"/>
                </a:buClr>
                <a:buFont typeface="Arial" panose="020B0604020202020204" pitchFamily="34" charset="0"/>
                <a:buChar char="•"/>
                <a:defRPr sz="1400" kern="1200">
                  <a:solidFill>
                    <a:schemeClr val="tx2"/>
                  </a:solidFill>
                  <a:latin typeface="+mn-lt"/>
                  <a:ea typeface="+mn-ea"/>
                  <a:cs typeface="Segoe UI" panose="020B0502040204020203" pitchFamily="34" charset="0"/>
                </a:defRPr>
              </a:lvl3pPr>
              <a:lvl4pPr marL="54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4pPr>
              <a:lvl5pPr marL="72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5pPr>
              <a:lvl6pPr marL="90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6pPr>
              <a:lvl7pPr marL="108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7pPr>
              <a:lvl8pPr marL="126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8pPr>
              <a:lvl9pPr marL="144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9pPr>
            </a:lstStyle>
            <a:p>
              <a:pPr algn="ctr"/>
              <a:endParaRPr lang="en-GB" sz="1400" dirty="0">
                <a:solidFill>
                  <a:schemeClr val="tx1"/>
                </a:solidFill>
                <a:cs typeface="Segoe UI Semibold" panose="020B0702040204020203" pitchFamily="34" charset="0"/>
              </a:endParaRPr>
            </a:p>
          </p:txBody>
        </p:sp>
        <p:sp>
          <p:nvSpPr>
            <p:cNvPr id="106" name="AutoShape 36">
              <a:extLst>
                <a:ext uri="{FF2B5EF4-FFF2-40B4-BE49-F238E27FC236}">
                  <a16:creationId xmlns:a16="http://schemas.microsoft.com/office/drawing/2014/main" xmlns="" id="{70E66169-A105-4EE3-B42F-7EDBEE3F5906}"/>
                </a:ext>
              </a:extLst>
            </p:cNvPr>
            <p:cNvSpPr txBox="1">
              <a:spLocks noChangeAspect="1"/>
            </p:cNvSpPr>
            <p:nvPr/>
          </p:nvSpPr>
          <p:spPr bwMode="gray">
            <a:xfrm rot="19569900">
              <a:off x="4399338" y="4510433"/>
              <a:ext cx="212308" cy="216000"/>
            </a:xfrm>
            <a:prstGeom prst="chevron">
              <a:avLst>
                <a:gd name="adj" fmla="val 35010"/>
              </a:avLst>
            </a:prstGeom>
            <a:solidFill>
              <a:srgbClr val="002060"/>
            </a:solidFill>
            <a:ln w="12700">
              <a:noFill/>
            </a:ln>
          </p:spPr>
          <p:txBody>
            <a:bodyPr vert="vert270" lIns="108000" tIns="0" rIns="0" bIns="0" rtlCol="0" anchor="ctr">
              <a:noAutofit/>
            </a:bodyPr>
            <a:lstStyle>
              <a:lvl1pPr marL="0" indent="0" algn="l" defTabSz="685800" rtl="0" eaLnBrk="1" latinLnBrk="0" hangingPunct="1">
                <a:lnSpc>
                  <a:spcPct val="100000"/>
                </a:lnSpc>
                <a:spcBef>
                  <a:spcPts val="600"/>
                </a:spcBef>
                <a:buFontTx/>
                <a:buNone/>
                <a:defRPr sz="1600" b="0" kern="1200">
                  <a:solidFill>
                    <a:schemeClr val="tx2"/>
                  </a:solidFill>
                  <a:latin typeface="+mn-lt"/>
                  <a:ea typeface="Open Sans Semibold" panose="020B0706030804020204" pitchFamily="34" charset="0"/>
                  <a:cs typeface="Segoe UI" panose="020B0502040204020203" pitchFamily="34" charset="0"/>
                </a:defRPr>
              </a:lvl1pPr>
              <a:lvl2pPr marL="180000" indent="-180000" algn="l" defTabSz="685800" rtl="0" eaLnBrk="1" latinLnBrk="0" hangingPunct="1">
                <a:lnSpc>
                  <a:spcPct val="100000"/>
                </a:lnSpc>
                <a:spcBef>
                  <a:spcPts val="600"/>
                </a:spcBef>
                <a:buFont typeface="Arial" panose="020B0604020202020204" pitchFamily="34" charset="0"/>
                <a:buChar char="•"/>
                <a:defRPr sz="1400" kern="1200">
                  <a:solidFill>
                    <a:schemeClr val="tx2"/>
                  </a:solidFill>
                  <a:latin typeface="+mn-lt"/>
                  <a:ea typeface="+mn-ea"/>
                  <a:cs typeface="Segoe UI" panose="020B0502040204020203" pitchFamily="34" charset="0"/>
                </a:defRPr>
              </a:lvl2pPr>
              <a:lvl3pPr marL="360000" indent="-180000" algn="l" defTabSz="685800" rtl="0" eaLnBrk="1" latinLnBrk="0" hangingPunct="1">
                <a:lnSpc>
                  <a:spcPct val="100000"/>
                </a:lnSpc>
                <a:spcBef>
                  <a:spcPts val="600"/>
                </a:spcBef>
                <a:buClr>
                  <a:schemeClr val="tx2"/>
                </a:buClr>
                <a:buFont typeface="Arial" panose="020B0604020202020204" pitchFamily="34" charset="0"/>
                <a:buChar char="•"/>
                <a:defRPr sz="1400" kern="1200">
                  <a:solidFill>
                    <a:schemeClr val="tx2"/>
                  </a:solidFill>
                  <a:latin typeface="+mn-lt"/>
                  <a:ea typeface="+mn-ea"/>
                  <a:cs typeface="Segoe UI" panose="020B0502040204020203" pitchFamily="34" charset="0"/>
                </a:defRPr>
              </a:lvl3pPr>
              <a:lvl4pPr marL="54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4pPr>
              <a:lvl5pPr marL="72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5pPr>
              <a:lvl6pPr marL="90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6pPr>
              <a:lvl7pPr marL="108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7pPr>
              <a:lvl8pPr marL="126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8pPr>
              <a:lvl9pPr marL="144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9pPr>
            </a:lstStyle>
            <a:p>
              <a:pPr algn="ctr"/>
              <a:endParaRPr lang="en-GB" sz="1400" dirty="0">
                <a:solidFill>
                  <a:schemeClr val="tx1"/>
                </a:solidFill>
                <a:cs typeface="Segoe UI Semibold" panose="020B0702040204020203" pitchFamily="34" charset="0"/>
              </a:endParaRPr>
            </a:p>
          </p:txBody>
        </p:sp>
        <p:sp>
          <p:nvSpPr>
            <p:cNvPr id="107" name="AutoShape 36">
              <a:extLst>
                <a:ext uri="{FF2B5EF4-FFF2-40B4-BE49-F238E27FC236}">
                  <a16:creationId xmlns:a16="http://schemas.microsoft.com/office/drawing/2014/main" xmlns="" id="{38825D42-82F4-4F4C-802C-0A586AA0E9E7}"/>
                </a:ext>
              </a:extLst>
            </p:cNvPr>
            <p:cNvSpPr txBox="1">
              <a:spLocks noChangeAspect="1"/>
            </p:cNvSpPr>
            <p:nvPr/>
          </p:nvSpPr>
          <p:spPr bwMode="gray">
            <a:xfrm rot="8100000">
              <a:off x="7317013" y="2529226"/>
              <a:ext cx="212308" cy="216000"/>
            </a:xfrm>
            <a:prstGeom prst="chevron">
              <a:avLst>
                <a:gd name="adj" fmla="val 35010"/>
              </a:avLst>
            </a:prstGeom>
            <a:solidFill>
              <a:schemeClr val="accent2"/>
            </a:solidFill>
            <a:ln w="12700">
              <a:noFill/>
            </a:ln>
          </p:spPr>
          <p:txBody>
            <a:bodyPr vert="vert270" lIns="108000" tIns="0" rIns="0" bIns="0" rtlCol="0" anchor="ctr">
              <a:noAutofit/>
            </a:bodyPr>
            <a:lstStyle>
              <a:lvl1pPr marL="0" indent="0" algn="l" defTabSz="685800" rtl="0" eaLnBrk="1" latinLnBrk="0" hangingPunct="1">
                <a:lnSpc>
                  <a:spcPct val="100000"/>
                </a:lnSpc>
                <a:spcBef>
                  <a:spcPts val="600"/>
                </a:spcBef>
                <a:buFontTx/>
                <a:buNone/>
                <a:defRPr sz="1600" b="0" kern="1200">
                  <a:solidFill>
                    <a:schemeClr val="tx2"/>
                  </a:solidFill>
                  <a:latin typeface="+mn-lt"/>
                  <a:ea typeface="Open Sans Semibold" panose="020B0706030804020204" pitchFamily="34" charset="0"/>
                  <a:cs typeface="Segoe UI" panose="020B0502040204020203" pitchFamily="34" charset="0"/>
                </a:defRPr>
              </a:lvl1pPr>
              <a:lvl2pPr marL="180000" indent="-180000" algn="l" defTabSz="685800" rtl="0" eaLnBrk="1" latinLnBrk="0" hangingPunct="1">
                <a:lnSpc>
                  <a:spcPct val="100000"/>
                </a:lnSpc>
                <a:spcBef>
                  <a:spcPts val="600"/>
                </a:spcBef>
                <a:buFont typeface="Arial" panose="020B0604020202020204" pitchFamily="34" charset="0"/>
                <a:buChar char="•"/>
                <a:defRPr sz="1400" kern="1200">
                  <a:solidFill>
                    <a:schemeClr val="tx2"/>
                  </a:solidFill>
                  <a:latin typeface="+mn-lt"/>
                  <a:ea typeface="+mn-ea"/>
                  <a:cs typeface="Segoe UI" panose="020B0502040204020203" pitchFamily="34" charset="0"/>
                </a:defRPr>
              </a:lvl2pPr>
              <a:lvl3pPr marL="360000" indent="-180000" algn="l" defTabSz="685800" rtl="0" eaLnBrk="1" latinLnBrk="0" hangingPunct="1">
                <a:lnSpc>
                  <a:spcPct val="100000"/>
                </a:lnSpc>
                <a:spcBef>
                  <a:spcPts val="600"/>
                </a:spcBef>
                <a:buClr>
                  <a:schemeClr val="tx2"/>
                </a:buClr>
                <a:buFont typeface="Arial" panose="020B0604020202020204" pitchFamily="34" charset="0"/>
                <a:buChar char="•"/>
                <a:defRPr sz="1400" kern="1200">
                  <a:solidFill>
                    <a:schemeClr val="tx2"/>
                  </a:solidFill>
                  <a:latin typeface="+mn-lt"/>
                  <a:ea typeface="+mn-ea"/>
                  <a:cs typeface="Segoe UI" panose="020B0502040204020203" pitchFamily="34" charset="0"/>
                </a:defRPr>
              </a:lvl3pPr>
              <a:lvl4pPr marL="54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4pPr>
              <a:lvl5pPr marL="72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5pPr>
              <a:lvl6pPr marL="90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6pPr>
              <a:lvl7pPr marL="108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7pPr>
              <a:lvl8pPr marL="126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8pPr>
              <a:lvl9pPr marL="144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9pPr>
            </a:lstStyle>
            <a:p>
              <a:pPr algn="ctr"/>
              <a:endParaRPr lang="en-GB" sz="1400" dirty="0">
                <a:solidFill>
                  <a:schemeClr val="tx1"/>
                </a:solidFill>
                <a:cs typeface="Segoe UI Semibold" panose="020B0702040204020203" pitchFamily="34" charset="0"/>
              </a:endParaRPr>
            </a:p>
          </p:txBody>
        </p:sp>
        <p:sp>
          <p:nvSpPr>
            <p:cNvPr id="108" name="AutoShape 36">
              <a:extLst>
                <a:ext uri="{FF2B5EF4-FFF2-40B4-BE49-F238E27FC236}">
                  <a16:creationId xmlns:a16="http://schemas.microsoft.com/office/drawing/2014/main" xmlns="" id="{9CD7BEBF-CEE2-4B99-8EEE-4723A42A344E}"/>
                </a:ext>
              </a:extLst>
            </p:cNvPr>
            <p:cNvSpPr txBox="1">
              <a:spLocks noChangeAspect="1"/>
            </p:cNvSpPr>
            <p:nvPr/>
          </p:nvSpPr>
          <p:spPr bwMode="gray">
            <a:xfrm rot="2267131" flipH="1" flipV="1">
              <a:off x="7509808" y="4661526"/>
              <a:ext cx="212308" cy="216000"/>
            </a:xfrm>
            <a:prstGeom prst="chevron">
              <a:avLst>
                <a:gd name="adj" fmla="val 35010"/>
              </a:avLst>
            </a:prstGeom>
            <a:solidFill>
              <a:schemeClr val="accent5"/>
            </a:solidFill>
            <a:ln w="12700">
              <a:noFill/>
            </a:ln>
          </p:spPr>
          <p:txBody>
            <a:bodyPr vert="vert270" lIns="108000" tIns="0" rIns="0" bIns="0" rtlCol="0" anchor="ctr">
              <a:noAutofit/>
            </a:bodyPr>
            <a:lstStyle>
              <a:lvl1pPr marL="0" indent="0" algn="l" defTabSz="685800" rtl="0" eaLnBrk="1" latinLnBrk="0" hangingPunct="1">
                <a:lnSpc>
                  <a:spcPct val="100000"/>
                </a:lnSpc>
                <a:spcBef>
                  <a:spcPts val="600"/>
                </a:spcBef>
                <a:buFontTx/>
                <a:buNone/>
                <a:defRPr sz="1600" b="0" kern="1200">
                  <a:solidFill>
                    <a:schemeClr val="tx2"/>
                  </a:solidFill>
                  <a:latin typeface="+mn-lt"/>
                  <a:ea typeface="Open Sans Semibold" panose="020B0706030804020204" pitchFamily="34" charset="0"/>
                  <a:cs typeface="Segoe UI" panose="020B0502040204020203" pitchFamily="34" charset="0"/>
                </a:defRPr>
              </a:lvl1pPr>
              <a:lvl2pPr marL="180000" indent="-180000" algn="l" defTabSz="685800" rtl="0" eaLnBrk="1" latinLnBrk="0" hangingPunct="1">
                <a:lnSpc>
                  <a:spcPct val="100000"/>
                </a:lnSpc>
                <a:spcBef>
                  <a:spcPts val="600"/>
                </a:spcBef>
                <a:buFont typeface="Arial" panose="020B0604020202020204" pitchFamily="34" charset="0"/>
                <a:buChar char="•"/>
                <a:defRPr sz="1400" kern="1200">
                  <a:solidFill>
                    <a:schemeClr val="tx2"/>
                  </a:solidFill>
                  <a:latin typeface="+mn-lt"/>
                  <a:ea typeface="+mn-ea"/>
                  <a:cs typeface="Segoe UI" panose="020B0502040204020203" pitchFamily="34" charset="0"/>
                </a:defRPr>
              </a:lvl2pPr>
              <a:lvl3pPr marL="360000" indent="-180000" algn="l" defTabSz="685800" rtl="0" eaLnBrk="1" latinLnBrk="0" hangingPunct="1">
                <a:lnSpc>
                  <a:spcPct val="100000"/>
                </a:lnSpc>
                <a:spcBef>
                  <a:spcPts val="600"/>
                </a:spcBef>
                <a:buClr>
                  <a:schemeClr val="tx2"/>
                </a:buClr>
                <a:buFont typeface="Arial" panose="020B0604020202020204" pitchFamily="34" charset="0"/>
                <a:buChar char="•"/>
                <a:defRPr sz="1400" kern="1200">
                  <a:solidFill>
                    <a:schemeClr val="tx2"/>
                  </a:solidFill>
                  <a:latin typeface="+mn-lt"/>
                  <a:ea typeface="+mn-ea"/>
                  <a:cs typeface="Segoe UI" panose="020B0502040204020203" pitchFamily="34" charset="0"/>
                </a:defRPr>
              </a:lvl3pPr>
              <a:lvl4pPr marL="54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4pPr>
              <a:lvl5pPr marL="72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5pPr>
              <a:lvl6pPr marL="90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6pPr>
              <a:lvl7pPr marL="108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7pPr>
              <a:lvl8pPr marL="126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8pPr>
              <a:lvl9pPr marL="144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9pPr>
            </a:lstStyle>
            <a:p>
              <a:pPr algn="ctr"/>
              <a:endParaRPr lang="en-GB" sz="1400" dirty="0">
                <a:solidFill>
                  <a:schemeClr val="tx1"/>
                </a:solidFill>
                <a:cs typeface="Segoe UI Semibold" panose="020B0702040204020203" pitchFamily="34" charset="0"/>
              </a:endParaRPr>
            </a:p>
          </p:txBody>
        </p:sp>
        <p:sp>
          <p:nvSpPr>
            <p:cNvPr id="109" name="AutoShape 36">
              <a:extLst>
                <a:ext uri="{FF2B5EF4-FFF2-40B4-BE49-F238E27FC236}">
                  <a16:creationId xmlns:a16="http://schemas.microsoft.com/office/drawing/2014/main" xmlns="" id="{692520F7-5B85-4F78-BD86-5878B39AEF78}"/>
                </a:ext>
              </a:extLst>
            </p:cNvPr>
            <p:cNvSpPr txBox="1">
              <a:spLocks noChangeAspect="1"/>
            </p:cNvSpPr>
            <p:nvPr/>
          </p:nvSpPr>
          <p:spPr bwMode="gray">
            <a:xfrm rot="16200000">
              <a:off x="6002038" y="5518250"/>
              <a:ext cx="212308" cy="216000"/>
            </a:xfrm>
            <a:prstGeom prst="chevron">
              <a:avLst>
                <a:gd name="adj" fmla="val 35010"/>
              </a:avLst>
            </a:prstGeom>
            <a:solidFill>
              <a:srgbClr val="00B050"/>
            </a:solidFill>
            <a:ln w="12700">
              <a:noFill/>
            </a:ln>
          </p:spPr>
          <p:txBody>
            <a:bodyPr vert="vert270" lIns="108000" tIns="0" rIns="0" bIns="0" rtlCol="0" anchor="ctr">
              <a:noAutofit/>
            </a:bodyPr>
            <a:lstStyle>
              <a:lvl1pPr marL="0" indent="0" algn="l" defTabSz="685800" rtl="0" eaLnBrk="1" latinLnBrk="0" hangingPunct="1">
                <a:lnSpc>
                  <a:spcPct val="100000"/>
                </a:lnSpc>
                <a:spcBef>
                  <a:spcPts val="600"/>
                </a:spcBef>
                <a:buFontTx/>
                <a:buNone/>
                <a:defRPr sz="1600" b="0" kern="1200">
                  <a:solidFill>
                    <a:schemeClr val="tx2"/>
                  </a:solidFill>
                  <a:latin typeface="+mn-lt"/>
                  <a:ea typeface="Open Sans Semibold" panose="020B0706030804020204" pitchFamily="34" charset="0"/>
                  <a:cs typeface="Segoe UI" panose="020B0502040204020203" pitchFamily="34" charset="0"/>
                </a:defRPr>
              </a:lvl1pPr>
              <a:lvl2pPr marL="180000" indent="-180000" algn="l" defTabSz="685800" rtl="0" eaLnBrk="1" latinLnBrk="0" hangingPunct="1">
                <a:lnSpc>
                  <a:spcPct val="100000"/>
                </a:lnSpc>
                <a:spcBef>
                  <a:spcPts val="600"/>
                </a:spcBef>
                <a:buFont typeface="Arial" panose="020B0604020202020204" pitchFamily="34" charset="0"/>
                <a:buChar char="•"/>
                <a:defRPr sz="1400" kern="1200">
                  <a:solidFill>
                    <a:schemeClr val="tx2"/>
                  </a:solidFill>
                  <a:latin typeface="+mn-lt"/>
                  <a:ea typeface="+mn-ea"/>
                  <a:cs typeface="Segoe UI" panose="020B0502040204020203" pitchFamily="34" charset="0"/>
                </a:defRPr>
              </a:lvl2pPr>
              <a:lvl3pPr marL="360000" indent="-180000" algn="l" defTabSz="685800" rtl="0" eaLnBrk="1" latinLnBrk="0" hangingPunct="1">
                <a:lnSpc>
                  <a:spcPct val="100000"/>
                </a:lnSpc>
                <a:spcBef>
                  <a:spcPts val="600"/>
                </a:spcBef>
                <a:buClr>
                  <a:schemeClr val="tx2"/>
                </a:buClr>
                <a:buFont typeface="Arial" panose="020B0604020202020204" pitchFamily="34" charset="0"/>
                <a:buChar char="•"/>
                <a:defRPr sz="1400" kern="1200">
                  <a:solidFill>
                    <a:schemeClr val="tx2"/>
                  </a:solidFill>
                  <a:latin typeface="+mn-lt"/>
                  <a:ea typeface="+mn-ea"/>
                  <a:cs typeface="Segoe UI" panose="020B0502040204020203" pitchFamily="34" charset="0"/>
                </a:defRPr>
              </a:lvl3pPr>
              <a:lvl4pPr marL="54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4pPr>
              <a:lvl5pPr marL="72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5pPr>
              <a:lvl6pPr marL="90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6pPr>
              <a:lvl7pPr marL="108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7pPr>
              <a:lvl8pPr marL="126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8pPr>
              <a:lvl9pPr marL="144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9pPr>
            </a:lstStyle>
            <a:p>
              <a:pPr algn="ctr"/>
              <a:endParaRPr lang="en-GB" sz="1400" dirty="0">
                <a:solidFill>
                  <a:schemeClr val="tx1"/>
                </a:solidFill>
                <a:cs typeface="Segoe UI Semibold" panose="020B0702040204020203" pitchFamily="34" charset="0"/>
              </a:endParaRPr>
            </a:p>
          </p:txBody>
        </p:sp>
      </p:grpSp>
      <p:sp>
        <p:nvSpPr>
          <p:cNvPr id="53" name="Textplatzhalter 1">
            <a:extLst>
              <a:ext uri="{FF2B5EF4-FFF2-40B4-BE49-F238E27FC236}">
                <a16:creationId xmlns:a16="http://schemas.microsoft.com/office/drawing/2014/main" xmlns="" id="{E11847E0-3175-42AC-859D-00227C834DFE}"/>
              </a:ext>
            </a:extLst>
          </p:cNvPr>
          <p:cNvSpPr txBox="1">
            <a:spLocks/>
          </p:cNvSpPr>
          <p:nvPr/>
        </p:nvSpPr>
        <p:spPr>
          <a:xfrm>
            <a:off x="1491743" y="479129"/>
            <a:ext cx="6575307" cy="69735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err="1"/>
              <a:t>Restrukturierungskonzept</a:t>
            </a:r>
            <a:r>
              <a:rPr lang="en-GB" dirty="0"/>
              <a:t>: </a:t>
            </a:r>
            <a:r>
              <a:rPr lang="en-GB" dirty="0" err="1"/>
              <a:t>Branchenanalyse</a:t>
            </a:r>
            <a:endParaRPr lang="en-GB" dirty="0"/>
          </a:p>
        </p:txBody>
      </p:sp>
    </p:spTree>
    <p:extLst>
      <p:ext uri="{BB962C8B-B14F-4D97-AF65-F5344CB8AC3E}">
        <p14:creationId xmlns:p14="http://schemas.microsoft.com/office/powerpoint/2010/main" val="358511802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181650" y="1727786"/>
            <a:ext cx="3104239" cy="5160690"/>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Portfolioanalyse ist der Prozess der Überprüfung oder Bewertung der Elemente des gesamten Portfolios von Wertpapieren oder Produkten in einem Unternehmen. Die Überprüfung wird für eine sorgfältige Analyse von Risiko und Ertrag durchgeführt. Die Analyse hilft auch bei der richtigen Zuweisung von </a:t>
            </a:r>
            <a:r>
              <a:rPr lang="en-GB" sz="2200" dirty="0" err="1">
                <a:solidFill>
                  <a:srgbClr val="245473"/>
                </a:solidFill>
                <a:latin typeface="+mj-lt"/>
                <a:ea typeface="Open Sans Light" panose="020B0306030504020204" pitchFamily="34" charset="0"/>
                <a:cs typeface="Open Sans Light" panose="020B0306030504020204" pitchFamily="34" charset="0"/>
              </a:rPr>
              <a:t>Ressourcen</a:t>
            </a:r>
            <a:r>
              <a:rPr lang="en-GB" sz="2200" dirty="0">
                <a:solidFill>
                  <a:srgbClr val="245473"/>
                </a:solidFill>
                <a:latin typeface="+mj-lt"/>
                <a:ea typeface="Open Sans Light" panose="020B0306030504020204" pitchFamily="34" charset="0"/>
                <a:cs typeface="Open Sans Light" panose="020B0306030504020204" pitchFamily="34" charset="0"/>
              </a:rPr>
              <a:t>.</a:t>
            </a:r>
            <a:endParaRPr lang="en-US" sz="2200" dirty="0">
              <a:solidFill>
                <a:srgbClr val="245473"/>
              </a:solidFill>
            </a:endParaRPr>
          </a:p>
        </p:txBody>
      </p:sp>
      <p:grpSp>
        <p:nvGrpSpPr>
          <p:cNvPr id="5" name="Gruppieren 4">
            <a:extLst>
              <a:ext uri="{FF2B5EF4-FFF2-40B4-BE49-F238E27FC236}">
                <a16:creationId xmlns:a16="http://schemas.microsoft.com/office/drawing/2014/main" xmlns="" id="{1B76796B-C9AA-4190-88E6-D0119F3A7C57}"/>
              </a:ext>
            </a:extLst>
          </p:cNvPr>
          <p:cNvGrpSpPr/>
          <p:nvPr/>
        </p:nvGrpSpPr>
        <p:grpSpPr>
          <a:xfrm>
            <a:off x="3361938" y="1848297"/>
            <a:ext cx="9145510" cy="4462824"/>
            <a:chOff x="1824636" y="1987751"/>
            <a:chExt cx="9145510" cy="4462824"/>
          </a:xfrm>
        </p:grpSpPr>
        <p:sp>
          <p:nvSpPr>
            <p:cNvPr id="53" name="Textplatzhalter 3">
              <a:extLst>
                <a:ext uri="{FF2B5EF4-FFF2-40B4-BE49-F238E27FC236}">
                  <a16:creationId xmlns:a16="http://schemas.microsoft.com/office/drawing/2014/main" xmlns="" id="{89F04E0E-6200-4D6B-85E5-B64304DBEA4D}"/>
                </a:ext>
              </a:extLst>
            </p:cNvPr>
            <p:cNvSpPr txBox="1">
              <a:spLocks/>
            </p:cNvSpPr>
            <p:nvPr/>
          </p:nvSpPr>
          <p:spPr bwMode="gray">
            <a:xfrm>
              <a:off x="2371227" y="4025212"/>
              <a:ext cx="3950462" cy="1941321"/>
            </a:xfrm>
            <a:prstGeom prst="rect">
              <a:avLst/>
            </a:prstGeom>
            <a:solidFill>
              <a:srgbClr val="E53292"/>
            </a:solidFill>
          </p:spPr>
          <p:txBody>
            <a:bodyPr vert="horz" lIns="91440" tIns="45720" rIns="91440" bIns="45720" rtlCol="0" anchor="t">
              <a:noAutofit/>
            </a:bodyPr>
            <a:lstStyle>
              <a:lvl1pPr marL="0" indent="0" algn="l" defTabSz="685800" rtl="0" eaLnBrk="1" latinLnBrk="0" hangingPunct="1">
                <a:lnSpc>
                  <a:spcPct val="100000"/>
                </a:lnSpc>
                <a:spcBef>
                  <a:spcPts val="600"/>
                </a:spcBef>
                <a:buFontTx/>
                <a:buNone/>
                <a:defRPr sz="1600" b="0" kern="1200">
                  <a:solidFill>
                    <a:schemeClr val="tx2"/>
                  </a:solidFill>
                  <a:latin typeface="+mn-lt"/>
                  <a:ea typeface="Open Sans Semibold" panose="020B0706030804020204" pitchFamily="34" charset="0"/>
                  <a:cs typeface="Segoe UI" panose="020B0502040204020203" pitchFamily="34" charset="0"/>
                </a:defRPr>
              </a:lvl1pPr>
              <a:lvl2pPr marL="180000" indent="-180000" algn="l" defTabSz="685800" rtl="0" eaLnBrk="1" latinLnBrk="0" hangingPunct="1">
                <a:lnSpc>
                  <a:spcPct val="100000"/>
                </a:lnSpc>
                <a:spcBef>
                  <a:spcPts val="600"/>
                </a:spcBef>
                <a:buFont typeface="Arial" panose="020B0604020202020204" pitchFamily="34" charset="0"/>
                <a:buChar char="•"/>
                <a:defRPr sz="1400" kern="1200">
                  <a:solidFill>
                    <a:schemeClr val="tx2"/>
                  </a:solidFill>
                  <a:latin typeface="+mn-lt"/>
                  <a:ea typeface="+mn-ea"/>
                  <a:cs typeface="Segoe UI" panose="020B0502040204020203" pitchFamily="34" charset="0"/>
                </a:defRPr>
              </a:lvl2pPr>
              <a:lvl3pPr marL="360000" indent="-180000" algn="l" defTabSz="685800" rtl="0" eaLnBrk="1" latinLnBrk="0" hangingPunct="1">
                <a:lnSpc>
                  <a:spcPct val="100000"/>
                </a:lnSpc>
                <a:spcBef>
                  <a:spcPts val="600"/>
                </a:spcBef>
                <a:buClr>
                  <a:schemeClr val="tx2"/>
                </a:buClr>
                <a:buFont typeface="Arial" panose="020B0604020202020204" pitchFamily="34" charset="0"/>
                <a:buChar char="•"/>
                <a:defRPr sz="1400" kern="1200">
                  <a:solidFill>
                    <a:schemeClr val="tx2"/>
                  </a:solidFill>
                  <a:latin typeface="+mn-lt"/>
                  <a:ea typeface="+mn-ea"/>
                  <a:cs typeface="Segoe UI" panose="020B0502040204020203" pitchFamily="34" charset="0"/>
                </a:defRPr>
              </a:lvl3pPr>
              <a:lvl4pPr marL="54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4pPr>
              <a:lvl5pPr marL="72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5pPr>
              <a:lvl6pPr marL="90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6pPr>
              <a:lvl7pPr marL="108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7pPr>
              <a:lvl8pPr marL="126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8pPr>
              <a:lvl9pPr marL="144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9pPr>
            </a:lstStyle>
            <a:p>
              <a:r>
                <a:rPr lang="en-GB" dirty="0">
                  <a:solidFill>
                    <a:schemeClr val="tx1"/>
                  </a:solidFill>
                  <a:cs typeface="Segoe UI"/>
                </a:rPr>
                <a:t>Poor Dogs</a:t>
              </a:r>
            </a:p>
          </p:txBody>
        </p:sp>
        <p:sp>
          <p:nvSpPr>
            <p:cNvPr id="54" name="Textplatzhalter 3">
              <a:extLst>
                <a:ext uri="{FF2B5EF4-FFF2-40B4-BE49-F238E27FC236}">
                  <a16:creationId xmlns:a16="http://schemas.microsoft.com/office/drawing/2014/main" xmlns="" id="{5B97D2D6-5395-4C78-9417-079579A7E4D3}"/>
                </a:ext>
              </a:extLst>
            </p:cNvPr>
            <p:cNvSpPr txBox="1">
              <a:spLocks/>
            </p:cNvSpPr>
            <p:nvPr/>
          </p:nvSpPr>
          <p:spPr bwMode="gray">
            <a:xfrm>
              <a:off x="6393688" y="4025212"/>
              <a:ext cx="3950462" cy="1941322"/>
            </a:xfrm>
            <a:prstGeom prst="rect">
              <a:avLst/>
            </a:prstGeom>
            <a:solidFill>
              <a:schemeClr val="tx1">
                <a:lumMod val="50000"/>
                <a:lumOff val="50000"/>
              </a:schemeClr>
            </a:solidFill>
          </p:spPr>
          <p:txBody>
            <a:bodyPr vert="horz" lIns="91440" tIns="45720" rIns="91440" bIns="45720" rtlCol="0" anchor="t">
              <a:noAutofit/>
            </a:bodyPr>
            <a:lstStyle>
              <a:lvl1pPr marL="0" indent="0" algn="l" defTabSz="685800" rtl="0" eaLnBrk="1" latinLnBrk="0" hangingPunct="1">
                <a:lnSpc>
                  <a:spcPct val="100000"/>
                </a:lnSpc>
                <a:spcBef>
                  <a:spcPts val="600"/>
                </a:spcBef>
                <a:buFontTx/>
                <a:buNone/>
                <a:defRPr sz="1600" b="0" kern="1200">
                  <a:solidFill>
                    <a:schemeClr val="tx2"/>
                  </a:solidFill>
                  <a:latin typeface="+mn-lt"/>
                  <a:ea typeface="Open Sans Semibold" panose="020B0706030804020204" pitchFamily="34" charset="0"/>
                  <a:cs typeface="Segoe UI" panose="020B0502040204020203" pitchFamily="34" charset="0"/>
                </a:defRPr>
              </a:lvl1pPr>
              <a:lvl2pPr marL="180000" indent="-180000" algn="l" defTabSz="685800" rtl="0" eaLnBrk="1" latinLnBrk="0" hangingPunct="1">
                <a:lnSpc>
                  <a:spcPct val="100000"/>
                </a:lnSpc>
                <a:spcBef>
                  <a:spcPts val="600"/>
                </a:spcBef>
                <a:buFont typeface="Arial" panose="020B0604020202020204" pitchFamily="34" charset="0"/>
                <a:buChar char="•"/>
                <a:defRPr sz="1400" kern="1200">
                  <a:solidFill>
                    <a:schemeClr val="tx2"/>
                  </a:solidFill>
                  <a:latin typeface="+mn-lt"/>
                  <a:ea typeface="+mn-ea"/>
                  <a:cs typeface="Segoe UI" panose="020B0502040204020203" pitchFamily="34" charset="0"/>
                </a:defRPr>
              </a:lvl2pPr>
              <a:lvl3pPr marL="360000" indent="-180000" algn="l" defTabSz="685800" rtl="0" eaLnBrk="1" latinLnBrk="0" hangingPunct="1">
                <a:lnSpc>
                  <a:spcPct val="100000"/>
                </a:lnSpc>
                <a:spcBef>
                  <a:spcPts val="600"/>
                </a:spcBef>
                <a:buClr>
                  <a:schemeClr val="tx2"/>
                </a:buClr>
                <a:buFont typeface="Arial" panose="020B0604020202020204" pitchFamily="34" charset="0"/>
                <a:buChar char="•"/>
                <a:defRPr sz="1400" kern="1200">
                  <a:solidFill>
                    <a:schemeClr val="tx2"/>
                  </a:solidFill>
                  <a:latin typeface="+mn-lt"/>
                  <a:ea typeface="+mn-ea"/>
                  <a:cs typeface="Segoe UI" panose="020B0502040204020203" pitchFamily="34" charset="0"/>
                </a:defRPr>
              </a:lvl3pPr>
              <a:lvl4pPr marL="54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4pPr>
              <a:lvl5pPr marL="72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5pPr>
              <a:lvl6pPr marL="90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6pPr>
              <a:lvl7pPr marL="108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7pPr>
              <a:lvl8pPr marL="126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8pPr>
              <a:lvl9pPr marL="144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9pPr>
            </a:lstStyle>
            <a:p>
              <a:r>
                <a:rPr lang="en-GB" dirty="0">
                  <a:solidFill>
                    <a:schemeClr val="tx1"/>
                  </a:solidFill>
                  <a:cs typeface="Segoe UI"/>
                </a:rPr>
                <a:t>Cash Cows</a:t>
              </a:r>
            </a:p>
          </p:txBody>
        </p:sp>
        <p:sp>
          <p:nvSpPr>
            <p:cNvPr id="55" name="Textplatzhalter 3">
              <a:extLst>
                <a:ext uri="{FF2B5EF4-FFF2-40B4-BE49-F238E27FC236}">
                  <a16:creationId xmlns:a16="http://schemas.microsoft.com/office/drawing/2014/main" xmlns="" id="{8BEDD873-E64C-40F4-B182-FB5F5CDAD1C9}"/>
                </a:ext>
              </a:extLst>
            </p:cNvPr>
            <p:cNvSpPr txBox="1">
              <a:spLocks/>
            </p:cNvSpPr>
            <p:nvPr/>
          </p:nvSpPr>
          <p:spPr bwMode="gray">
            <a:xfrm>
              <a:off x="6393689" y="2011890"/>
              <a:ext cx="3950461" cy="1941322"/>
            </a:xfrm>
            <a:prstGeom prst="rect">
              <a:avLst/>
            </a:prstGeom>
            <a:solidFill>
              <a:schemeClr val="accent6"/>
            </a:solidFill>
          </p:spPr>
          <p:txBody>
            <a:bodyPr vert="horz" lIns="91440" tIns="45720" rIns="91440" bIns="45720" rtlCol="0" anchor="t">
              <a:noAutofit/>
            </a:bodyPr>
            <a:lstStyle>
              <a:lvl1pPr marL="0" indent="0" algn="l" defTabSz="685800" rtl="0" eaLnBrk="1" latinLnBrk="0" hangingPunct="1">
                <a:lnSpc>
                  <a:spcPct val="100000"/>
                </a:lnSpc>
                <a:spcBef>
                  <a:spcPts val="600"/>
                </a:spcBef>
                <a:buFontTx/>
                <a:buNone/>
                <a:defRPr sz="1600" b="0" kern="1200">
                  <a:solidFill>
                    <a:schemeClr val="tx2"/>
                  </a:solidFill>
                  <a:latin typeface="+mn-lt"/>
                  <a:ea typeface="Open Sans Semibold" panose="020B0706030804020204" pitchFamily="34" charset="0"/>
                  <a:cs typeface="Segoe UI" panose="020B0502040204020203" pitchFamily="34" charset="0"/>
                </a:defRPr>
              </a:lvl1pPr>
              <a:lvl2pPr marL="180000" indent="-180000" algn="l" defTabSz="685800" rtl="0" eaLnBrk="1" latinLnBrk="0" hangingPunct="1">
                <a:lnSpc>
                  <a:spcPct val="100000"/>
                </a:lnSpc>
                <a:spcBef>
                  <a:spcPts val="600"/>
                </a:spcBef>
                <a:buFont typeface="Arial" panose="020B0604020202020204" pitchFamily="34" charset="0"/>
                <a:buChar char="•"/>
                <a:defRPr sz="1400" kern="1200">
                  <a:solidFill>
                    <a:schemeClr val="tx2"/>
                  </a:solidFill>
                  <a:latin typeface="+mn-lt"/>
                  <a:ea typeface="+mn-ea"/>
                  <a:cs typeface="Segoe UI" panose="020B0502040204020203" pitchFamily="34" charset="0"/>
                </a:defRPr>
              </a:lvl2pPr>
              <a:lvl3pPr marL="360000" indent="-180000" algn="l" defTabSz="685800" rtl="0" eaLnBrk="1" latinLnBrk="0" hangingPunct="1">
                <a:lnSpc>
                  <a:spcPct val="100000"/>
                </a:lnSpc>
                <a:spcBef>
                  <a:spcPts val="600"/>
                </a:spcBef>
                <a:buClr>
                  <a:schemeClr val="tx2"/>
                </a:buClr>
                <a:buFont typeface="Arial" panose="020B0604020202020204" pitchFamily="34" charset="0"/>
                <a:buChar char="•"/>
                <a:defRPr sz="1400" kern="1200">
                  <a:solidFill>
                    <a:schemeClr val="tx2"/>
                  </a:solidFill>
                  <a:latin typeface="+mn-lt"/>
                  <a:ea typeface="+mn-ea"/>
                  <a:cs typeface="Segoe UI" panose="020B0502040204020203" pitchFamily="34" charset="0"/>
                </a:defRPr>
              </a:lvl3pPr>
              <a:lvl4pPr marL="54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4pPr>
              <a:lvl5pPr marL="72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5pPr>
              <a:lvl6pPr marL="90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6pPr>
              <a:lvl7pPr marL="108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7pPr>
              <a:lvl8pPr marL="126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8pPr>
              <a:lvl9pPr marL="144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9pPr>
            </a:lstStyle>
            <a:p>
              <a:r>
                <a:rPr lang="en-GB" dirty="0">
                  <a:solidFill>
                    <a:schemeClr val="tx1"/>
                  </a:solidFill>
                  <a:cs typeface="Segoe UI"/>
                </a:rPr>
                <a:t>Stars</a:t>
              </a:r>
            </a:p>
          </p:txBody>
        </p:sp>
        <p:sp>
          <p:nvSpPr>
            <p:cNvPr id="56" name="Textplatzhalter 3">
              <a:extLst>
                <a:ext uri="{FF2B5EF4-FFF2-40B4-BE49-F238E27FC236}">
                  <a16:creationId xmlns:a16="http://schemas.microsoft.com/office/drawing/2014/main" xmlns="" id="{3A478D9D-309E-4A47-9781-A3641C71BD29}"/>
                </a:ext>
              </a:extLst>
            </p:cNvPr>
            <p:cNvSpPr txBox="1">
              <a:spLocks/>
            </p:cNvSpPr>
            <p:nvPr/>
          </p:nvSpPr>
          <p:spPr bwMode="gray">
            <a:xfrm>
              <a:off x="2371228" y="2011891"/>
              <a:ext cx="3950461" cy="1941321"/>
            </a:xfrm>
            <a:prstGeom prst="rect">
              <a:avLst/>
            </a:prstGeom>
            <a:solidFill>
              <a:schemeClr val="bg1">
                <a:lumMod val="95000"/>
              </a:schemeClr>
            </a:solidFill>
          </p:spPr>
          <p:txBody>
            <a:bodyPr vert="horz" lIns="91440" tIns="45720" rIns="91440" bIns="45720" rtlCol="0" anchor="t">
              <a:noAutofit/>
            </a:bodyPr>
            <a:lstStyle>
              <a:lvl1pPr marL="0" indent="0" algn="l" defTabSz="685800" rtl="0" eaLnBrk="1" latinLnBrk="0" hangingPunct="1">
                <a:lnSpc>
                  <a:spcPct val="100000"/>
                </a:lnSpc>
                <a:spcBef>
                  <a:spcPts val="600"/>
                </a:spcBef>
                <a:buFontTx/>
                <a:buNone/>
                <a:defRPr sz="1600" b="0" kern="1200">
                  <a:solidFill>
                    <a:schemeClr val="tx2"/>
                  </a:solidFill>
                  <a:latin typeface="+mn-lt"/>
                  <a:ea typeface="Open Sans Semibold" panose="020B0706030804020204" pitchFamily="34" charset="0"/>
                  <a:cs typeface="Segoe UI" panose="020B0502040204020203" pitchFamily="34" charset="0"/>
                </a:defRPr>
              </a:lvl1pPr>
              <a:lvl2pPr marL="180000" indent="-180000" algn="l" defTabSz="685800" rtl="0" eaLnBrk="1" latinLnBrk="0" hangingPunct="1">
                <a:lnSpc>
                  <a:spcPct val="100000"/>
                </a:lnSpc>
                <a:spcBef>
                  <a:spcPts val="600"/>
                </a:spcBef>
                <a:buFont typeface="Arial" panose="020B0604020202020204" pitchFamily="34" charset="0"/>
                <a:buChar char="•"/>
                <a:defRPr sz="1400" kern="1200">
                  <a:solidFill>
                    <a:schemeClr val="tx2"/>
                  </a:solidFill>
                  <a:latin typeface="+mn-lt"/>
                  <a:ea typeface="+mn-ea"/>
                  <a:cs typeface="Segoe UI" panose="020B0502040204020203" pitchFamily="34" charset="0"/>
                </a:defRPr>
              </a:lvl2pPr>
              <a:lvl3pPr marL="360000" indent="-180000" algn="l" defTabSz="685800" rtl="0" eaLnBrk="1" latinLnBrk="0" hangingPunct="1">
                <a:lnSpc>
                  <a:spcPct val="100000"/>
                </a:lnSpc>
                <a:spcBef>
                  <a:spcPts val="600"/>
                </a:spcBef>
                <a:buClr>
                  <a:schemeClr val="tx2"/>
                </a:buClr>
                <a:buFont typeface="Arial" panose="020B0604020202020204" pitchFamily="34" charset="0"/>
                <a:buChar char="•"/>
                <a:defRPr sz="1400" kern="1200">
                  <a:solidFill>
                    <a:schemeClr val="tx2"/>
                  </a:solidFill>
                  <a:latin typeface="+mn-lt"/>
                  <a:ea typeface="+mn-ea"/>
                  <a:cs typeface="Segoe UI" panose="020B0502040204020203" pitchFamily="34" charset="0"/>
                </a:defRPr>
              </a:lvl3pPr>
              <a:lvl4pPr marL="54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4pPr>
              <a:lvl5pPr marL="72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5pPr>
              <a:lvl6pPr marL="90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6pPr>
              <a:lvl7pPr marL="108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7pPr>
              <a:lvl8pPr marL="126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8pPr>
              <a:lvl9pPr marL="1440000" indent="-180000" algn="l" defTabSz="685800" rtl="0" eaLnBrk="1" latinLnBrk="0" hangingPunct="1">
                <a:lnSpc>
                  <a:spcPct val="100000"/>
                </a:lnSpc>
                <a:spcBef>
                  <a:spcPts val="600"/>
                </a:spcBef>
                <a:buClr>
                  <a:schemeClr val="tx2"/>
                </a:buClr>
                <a:buFont typeface="Arial" panose="020B0604020202020204" pitchFamily="34" charset="0"/>
                <a:buChar char="•"/>
                <a:defRPr sz="1200" kern="1200">
                  <a:solidFill>
                    <a:schemeClr val="tx2"/>
                  </a:solidFill>
                  <a:latin typeface="+mn-lt"/>
                  <a:ea typeface="+mn-ea"/>
                  <a:cs typeface="Segoe UI" panose="020B0502040204020203" pitchFamily="34" charset="0"/>
                </a:defRPr>
              </a:lvl9pPr>
            </a:lstStyle>
            <a:p>
              <a:r>
                <a:rPr lang="en-GB" dirty="0">
                  <a:solidFill>
                    <a:schemeClr val="tx1"/>
                  </a:solidFill>
                  <a:cs typeface="Segoe UI"/>
                </a:rPr>
                <a:t>Question Marks</a:t>
              </a:r>
            </a:p>
          </p:txBody>
        </p:sp>
        <p:cxnSp>
          <p:nvCxnSpPr>
            <p:cNvPr id="57" name="Gerade Verbindung mit Pfeil 56">
              <a:extLst>
                <a:ext uri="{FF2B5EF4-FFF2-40B4-BE49-F238E27FC236}">
                  <a16:creationId xmlns:a16="http://schemas.microsoft.com/office/drawing/2014/main" xmlns="" id="{6972CBF0-9DF4-4EA3-B20D-DD9C1FC6A4D7}"/>
                </a:ext>
              </a:extLst>
            </p:cNvPr>
            <p:cNvCxnSpPr/>
            <p:nvPr/>
          </p:nvCxnSpPr>
          <p:spPr>
            <a:xfrm>
              <a:off x="1994232" y="2337411"/>
              <a:ext cx="0" cy="3243255"/>
            </a:xfrm>
            <a:prstGeom prst="straightConnector1">
              <a:avLst/>
            </a:prstGeom>
            <a:ln w="63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grpSp>
          <p:nvGrpSpPr>
            <p:cNvPr id="58" name="Gruppieren 57">
              <a:extLst>
                <a:ext uri="{FF2B5EF4-FFF2-40B4-BE49-F238E27FC236}">
                  <a16:creationId xmlns:a16="http://schemas.microsoft.com/office/drawing/2014/main" xmlns="" id="{14DFE472-6EC6-413C-9FF1-C4DE02E0BDAA}"/>
                </a:ext>
              </a:extLst>
            </p:cNvPr>
            <p:cNvGrpSpPr>
              <a:grpSpLocks noChangeAspect="1"/>
            </p:cNvGrpSpPr>
            <p:nvPr/>
          </p:nvGrpSpPr>
          <p:grpSpPr>
            <a:xfrm>
              <a:off x="1880349" y="2000399"/>
              <a:ext cx="227766" cy="227766"/>
              <a:chOff x="275183" y="2200270"/>
              <a:chExt cx="576064" cy="576064"/>
            </a:xfrm>
          </p:grpSpPr>
          <p:sp>
            <p:nvSpPr>
              <p:cNvPr id="59" name="Ellipse 58">
                <a:extLst>
                  <a:ext uri="{FF2B5EF4-FFF2-40B4-BE49-F238E27FC236}">
                    <a16:creationId xmlns:a16="http://schemas.microsoft.com/office/drawing/2014/main" xmlns="" id="{3D4810D7-DAD4-4A8B-AFF6-B0121A170660}"/>
                  </a:ext>
                </a:extLst>
              </p:cNvPr>
              <p:cNvSpPr/>
              <p:nvPr/>
            </p:nvSpPr>
            <p:spPr>
              <a:xfrm>
                <a:off x="275183" y="2200270"/>
                <a:ext cx="576064" cy="576064"/>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sp>
            <p:nvSpPr>
              <p:cNvPr id="60" name="Kreuz 59">
                <a:extLst>
                  <a:ext uri="{FF2B5EF4-FFF2-40B4-BE49-F238E27FC236}">
                    <a16:creationId xmlns:a16="http://schemas.microsoft.com/office/drawing/2014/main" xmlns="" id="{105A27FD-DBB2-450C-901C-122FCC745779}"/>
                  </a:ext>
                </a:extLst>
              </p:cNvPr>
              <p:cNvSpPr/>
              <p:nvPr/>
            </p:nvSpPr>
            <p:spPr>
              <a:xfrm>
                <a:off x="383195" y="2308282"/>
                <a:ext cx="360040" cy="360040"/>
              </a:xfrm>
              <a:prstGeom prst="plus">
                <a:avLst>
                  <a:gd name="adj" fmla="val 3558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grpSp>
        <p:grpSp>
          <p:nvGrpSpPr>
            <p:cNvPr id="61" name="Gruppieren 60">
              <a:extLst>
                <a:ext uri="{FF2B5EF4-FFF2-40B4-BE49-F238E27FC236}">
                  <a16:creationId xmlns:a16="http://schemas.microsoft.com/office/drawing/2014/main" xmlns="" id="{A408DBFB-DE36-491A-9F19-80FAA4ED1F08}"/>
                </a:ext>
              </a:extLst>
            </p:cNvPr>
            <p:cNvGrpSpPr>
              <a:grpSpLocks noChangeAspect="1"/>
            </p:cNvGrpSpPr>
            <p:nvPr/>
          </p:nvGrpSpPr>
          <p:grpSpPr>
            <a:xfrm>
              <a:off x="1880349" y="5700420"/>
              <a:ext cx="227766" cy="227766"/>
              <a:chOff x="244903" y="2763008"/>
              <a:chExt cx="576064" cy="576064"/>
            </a:xfrm>
          </p:grpSpPr>
          <p:sp>
            <p:nvSpPr>
              <p:cNvPr id="62" name="Ellipse 61">
                <a:extLst>
                  <a:ext uri="{FF2B5EF4-FFF2-40B4-BE49-F238E27FC236}">
                    <a16:creationId xmlns:a16="http://schemas.microsoft.com/office/drawing/2014/main" xmlns="" id="{756F1197-5375-4289-B10C-16143B972D60}"/>
                  </a:ext>
                </a:extLst>
              </p:cNvPr>
              <p:cNvSpPr/>
              <p:nvPr/>
            </p:nvSpPr>
            <p:spPr>
              <a:xfrm>
                <a:off x="244903" y="2763008"/>
                <a:ext cx="576064" cy="576064"/>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sp>
            <p:nvSpPr>
              <p:cNvPr id="63" name="Rechteck 62">
                <a:extLst>
                  <a:ext uri="{FF2B5EF4-FFF2-40B4-BE49-F238E27FC236}">
                    <a16:creationId xmlns:a16="http://schemas.microsoft.com/office/drawing/2014/main" xmlns="" id="{94326DED-EDE4-46DC-8E23-6163F22094D7}"/>
                  </a:ext>
                </a:extLst>
              </p:cNvPr>
              <p:cNvSpPr/>
              <p:nvPr/>
            </p:nvSpPr>
            <p:spPr>
              <a:xfrm>
                <a:off x="379880" y="3002079"/>
                <a:ext cx="306110" cy="9792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grpSp>
        <p:grpSp>
          <p:nvGrpSpPr>
            <p:cNvPr id="64" name="Gruppieren 63">
              <a:extLst>
                <a:ext uri="{FF2B5EF4-FFF2-40B4-BE49-F238E27FC236}">
                  <a16:creationId xmlns:a16="http://schemas.microsoft.com/office/drawing/2014/main" xmlns="" id="{1A70AA40-DFCD-460D-86A0-792F6A2AF927}"/>
                </a:ext>
              </a:extLst>
            </p:cNvPr>
            <p:cNvGrpSpPr>
              <a:grpSpLocks noChangeAspect="1"/>
            </p:cNvGrpSpPr>
            <p:nvPr/>
          </p:nvGrpSpPr>
          <p:grpSpPr>
            <a:xfrm>
              <a:off x="10109225" y="6192395"/>
              <a:ext cx="227766" cy="227766"/>
              <a:chOff x="275183" y="2200270"/>
              <a:chExt cx="576064" cy="576064"/>
            </a:xfrm>
          </p:grpSpPr>
          <p:sp>
            <p:nvSpPr>
              <p:cNvPr id="65" name="Ellipse 64">
                <a:extLst>
                  <a:ext uri="{FF2B5EF4-FFF2-40B4-BE49-F238E27FC236}">
                    <a16:creationId xmlns:a16="http://schemas.microsoft.com/office/drawing/2014/main" xmlns="" id="{3BCF5B43-42BB-4357-BBF8-A7E23B171D17}"/>
                  </a:ext>
                </a:extLst>
              </p:cNvPr>
              <p:cNvSpPr/>
              <p:nvPr/>
            </p:nvSpPr>
            <p:spPr>
              <a:xfrm>
                <a:off x="275183" y="2200270"/>
                <a:ext cx="576064" cy="576064"/>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sp>
            <p:nvSpPr>
              <p:cNvPr id="66" name="Kreuz 65">
                <a:extLst>
                  <a:ext uri="{FF2B5EF4-FFF2-40B4-BE49-F238E27FC236}">
                    <a16:creationId xmlns:a16="http://schemas.microsoft.com/office/drawing/2014/main" xmlns="" id="{0A8F5FB2-61B0-4EEB-880C-95CE0F492F77}"/>
                  </a:ext>
                </a:extLst>
              </p:cNvPr>
              <p:cNvSpPr/>
              <p:nvPr/>
            </p:nvSpPr>
            <p:spPr>
              <a:xfrm>
                <a:off x="383195" y="2308282"/>
                <a:ext cx="360040" cy="360040"/>
              </a:xfrm>
              <a:prstGeom prst="plus">
                <a:avLst>
                  <a:gd name="adj" fmla="val 35582"/>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grpSp>
        <p:grpSp>
          <p:nvGrpSpPr>
            <p:cNvPr id="67" name="Gruppieren 66">
              <a:extLst>
                <a:ext uri="{FF2B5EF4-FFF2-40B4-BE49-F238E27FC236}">
                  <a16:creationId xmlns:a16="http://schemas.microsoft.com/office/drawing/2014/main" xmlns="" id="{462146D2-A48B-445C-AD08-AF8445AA8378}"/>
                </a:ext>
              </a:extLst>
            </p:cNvPr>
            <p:cNvGrpSpPr>
              <a:grpSpLocks noChangeAspect="1"/>
            </p:cNvGrpSpPr>
            <p:nvPr/>
          </p:nvGrpSpPr>
          <p:grpSpPr>
            <a:xfrm>
              <a:off x="2369863" y="6192395"/>
              <a:ext cx="227766" cy="227766"/>
              <a:chOff x="244903" y="2763008"/>
              <a:chExt cx="576064" cy="576064"/>
            </a:xfrm>
          </p:grpSpPr>
          <p:sp>
            <p:nvSpPr>
              <p:cNvPr id="68" name="Ellipse 67">
                <a:extLst>
                  <a:ext uri="{FF2B5EF4-FFF2-40B4-BE49-F238E27FC236}">
                    <a16:creationId xmlns:a16="http://schemas.microsoft.com/office/drawing/2014/main" xmlns="" id="{42DB0DDA-EABF-4237-A4CB-DE82EE200560}"/>
                  </a:ext>
                </a:extLst>
              </p:cNvPr>
              <p:cNvSpPr/>
              <p:nvPr/>
            </p:nvSpPr>
            <p:spPr>
              <a:xfrm>
                <a:off x="244903" y="2763008"/>
                <a:ext cx="576064" cy="576064"/>
              </a:xfrm>
              <a:prstGeom prst="ellipse">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sp>
            <p:nvSpPr>
              <p:cNvPr id="69" name="Rechteck 68">
                <a:extLst>
                  <a:ext uri="{FF2B5EF4-FFF2-40B4-BE49-F238E27FC236}">
                    <a16:creationId xmlns:a16="http://schemas.microsoft.com/office/drawing/2014/main" xmlns="" id="{D7E294AE-519D-4FC6-8BCD-35CBDA3A1936}"/>
                  </a:ext>
                </a:extLst>
              </p:cNvPr>
              <p:cNvSpPr/>
              <p:nvPr/>
            </p:nvSpPr>
            <p:spPr>
              <a:xfrm>
                <a:off x="379880" y="3002079"/>
                <a:ext cx="306110" cy="97922"/>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err="1">
                  <a:solidFill>
                    <a:schemeClr val="tx2"/>
                  </a:solidFill>
                </a:endParaRPr>
              </a:p>
            </p:txBody>
          </p:sp>
        </p:grpSp>
        <p:cxnSp>
          <p:nvCxnSpPr>
            <p:cNvPr id="70" name="Gerade Verbindung mit Pfeil 69">
              <a:extLst>
                <a:ext uri="{FF2B5EF4-FFF2-40B4-BE49-F238E27FC236}">
                  <a16:creationId xmlns:a16="http://schemas.microsoft.com/office/drawing/2014/main" xmlns="" id="{C9A97610-A3DD-421B-AE1B-942C5959E68B}"/>
                </a:ext>
              </a:extLst>
            </p:cNvPr>
            <p:cNvCxnSpPr/>
            <p:nvPr/>
          </p:nvCxnSpPr>
          <p:spPr>
            <a:xfrm>
              <a:off x="2826914" y="6306278"/>
              <a:ext cx="7054609" cy="0"/>
            </a:xfrm>
            <a:prstGeom prst="straightConnector1">
              <a:avLst/>
            </a:prstGeom>
            <a:ln w="6350">
              <a:solidFill>
                <a:schemeClr val="tx2"/>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10" name="Text Box 20">
              <a:extLst>
                <a:ext uri="{FF2B5EF4-FFF2-40B4-BE49-F238E27FC236}">
                  <a16:creationId xmlns:a16="http://schemas.microsoft.com/office/drawing/2014/main" xmlns="" id="{FEBC49F3-C35F-4B85-8846-9586AD9BE82E}"/>
                </a:ext>
              </a:extLst>
            </p:cNvPr>
            <p:cNvSpPr txBox="1">
              <a:spLocks noChangeArrowheads="1"/>
            </p:cNvSpPr>
            <p:nvPr/>
          </p:nvSpPr>
          <p:spPr bwMode="auto">
            <a:xfrm>
              <a:off x="5380496" y="6111379"/>
              <a:ext cx="2000292" cy="339196"/>
            </a:xfrm>
            <a:prstGeom prst="rect">
              <a:avLst/>
            </a:prstGeom>
            <a:solidFill>
              <a:schemeClr val="bg1"/>
            </a:solidFill>
            <a:ln>
              <a:noFill/>
            </a:ln>
          </p:spPr>
          <p:txBody>
            <a:bodyPr wrap="none" lIns="92075" tIns="46038" rIns="92075" bIns="46038" anchor="t">
              <a:spAutoFit/>
            </a:bodyPr>
            <a:lstStyle>
              <a:lvl1pPr>
                <a:spcAft>
                  <a:spcPct val="0"/>
                </a:spcAft>
                <a:defRPr>
                  <a:solidFill>
                    <a:schemeClr val="tx1"/>
                  </a:solidFill>
                  <a:latin typeface="Arial" charset="0"/>
                </a:defRPr>
              </a:lvl1pPr>
              <a:lvl2pPr marL="742950" indent="-285750">
                <a:spcAft>
                  <a:spcPct val="0"/>
                </a:spcAft>
                <a:defRPr>
                  <a:solidFill>
                    <a:schemeClr val="tx1"/>
                  </a:solidFill>
                  <a:latin typeface="Arial" charset="0"/>
                </a:defRPr>
              </a:lvl2pPr>
              <a:lvl3pPr marL="1143000" indent="-228600">
                <a:spcAft>
                  <a:spcPct val="0"/>
                </a:spcAft>
                <a:defRPr>
                  <a:solidFill>
                    <a:schemeClr val="tx1"/>
                  </a:solidFill>
                  <a:latin typeface="Arial" charset="0"/>
                </a:defRPr>
              </a:lvl3pPr>
              <a:lvl4pPr marL="1600200" indent="-228600">
                <a:spcAft>
                  <a:spcPct val="0"/>
                </a:spcAft>
                <a:defRPr>
                  <a:solidFill>
                    <a:schemeClr val="tx1"/>
                  </a:solidFill>
                  <a:latin typeface="Arial" charset="0"/>
                </a:defRPr>
              </a:lvl4pPr>
              <a:lvl5pPr marL="2057400" indent="-228600">
                <a:spcAft>
                  <a:spcPct val="0"/>
                </a:spcAft>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0" hangingPunct="0">
                <a:spcBef>
                  <a:spcPct val="50000"/>
                </a:spcBef>
                <a:buSzTx/>
                <a:buFontTx/>
                <a:buNone/>
              </a:pPr>
              <a:r>
                <a:rPr lang="en-GB" sz="1600" dirty="0">
                  <a:latin typeface="+mn-lt"/>
                </a:rPr>
                <a:t>Relativer Marktanteil</a:t>
              </a:r>
              <a:endParaRPr lang="en-GB" sz="1600" dirty="0">
                <a:latin typeface="+mn-lt"/>
                <a:cs typeface="Calibri"/>
              </a:endParaRPr>
            </a:p>
          </p:txBody>
        </p:sp>
        <p:sp>
          <p:nvSpPr>
            <p:cNvPr id="111" name="Text Box 25">
              <a:extLst>
                <a:ext uri="{FF2B5EF4-FFF2-40B4-BE49-F238E27FC236}">
                  <a16:creationId xmlns:a16="http://schemas.microsoft.com/office/drawing/2014/main" xmlns="" id="{29D91A77-EE5E-4C0F-92CB-03C34DD424AF}"/>
                </a:ext>
              </a:extLst>
            </p:cNvPr>
            <p:cNvSpPr txBox="1">
              <a:spLocks noChangeArrowheads="1"/>
            </p:cNvSpPr>
            <p:nvPr/>
          </p:nvSpPr>
          <p:spPr bwMode="auto">
            <a:xfrm rot="16200000">
              <a:off x="1153681" y="3811211"/>
              <a:ext cx="1681105" cy="339196"/>
            </a:xfrm>
            <a:prstGeom prst="rect">
              <a:avLst/>
            </a:prstGeom>
            <a:solidFill>
              <a:schemeClr val="bg1"/>
            </a:solidFill>
            <a:ln>
              <a:noFill/>
            </a:ln>
          </p:spPr>
          <p:txBody>
            <a:bodyPr wrap="square" lIns="92075" tIns="46038" rIns="92075" bIns="46038" anchor="t">
              <a:spAutoFit/>
            </a:bodyPr>
            <a:lstStyle>
              <a:lvl1pPr>
                <a:spcAft>
                  <a:spcPct val="0"/>
                </a:spcAft>
                <a:defRPr>
                  <a:solidFill>
                    <a:schemeClr val="tx1"/>
                  </a:solidFill>
                  <a:latin typeface="Arial" charset="0"/>
                </a:defRPr>
              </a:lvl1pPr>
              <a:lvl2pPr marL="742950" indent="-285750">
                <a:spcAft>
                  <a:spcPct val="0"/>
                </a:spcAft>
                <a:defRPr>
                  <a:solidFill>
                    <a:schemeClr val="tx1"/>
                  </a:solidFill>
                  <a:latin typeface="Arial" charset="0"/>
                </a:defRPr>
              </a:lvl2pPr>
              <a:lvl3pPr marL="1143000" indent="-228600">
                <a:spcAft>
                  <a:spcPct val="0"/>
                </a:spcAft>
                <a:defRPr>
                  <a:solidFill>
                    <a:schemeClr val="tx1"/>
                  </a:solidFill>
                  <a:latin typeface="Arial" charset="0"/>
                </a:defRPr>
              </a:lvl3pPr>
              <a:lvl4pPr marL="1600200" indent="-228600">
                <a:spcAft>
                  <a:spcPct val="0"/>
                </a:spcAft>
                <a:defRPr>
                  <a:solidFill>
                    <a:schemeClr val="tx1"/>
                  </a:solidFill>
                  <a:latin typeface="Arial" charset="0"/>
                </a:defRPr>
              </a:lvl4pPr>
              <a:lvl5pPr marL="2057400" indent="-228600">
                <a:spcAft>
                  <a:spcPct val="0"/>
                </a:spcAft>
                <a:defRPr>
                  <a:solidFill>
                    <a:schemeClr val="tx1"/>
                  </a:solidFill>
                  <a:latin typeface="Arial" charset="0"/>
                </a:defRPr>
              </a:lvl5pPr>
              <a:lvl6pPr marL="2514600" indent="-228600" fontAlgn="base">
                <a:spcBef>
                  <a:spcPct val="0"/>
                </a:spcBef>
                <a:spcAft>
                  <a:spcPct val="0"/>
                </a:spcAft>
                <a:defRPr>
                  <a:solidFill>
                    <a:schemeClr val="tx1"/>
                  </a:solidFill>
                  <a:latin typeface="Arial" charset="0"/>
                </a:defRPr>
              </a:lvl6pPr>
              <a:lvl7pPr marL="2971800" indent="-228600" fontAlgn="base">
                <a:spcBef>
                  <a:spcPct val="0"/>
                </a:spcBef>
                <a:spcAft>
                  <a:spcPct val="0"/>
                </a:spcAft>
                <a:defRPr>
                  <a:solidFill>
                    <a:schemeClr val="tx1"/>
                  </a:solidFill>
                  <a:latin typeface="Arial" charset="0"/>
                </a:defRPr>
              </a:lvl7pPr>
              <a:lvl8pPr marL="3429000" indent="-228600" fontAlgn="base">
                <a:spcBef>
                  <a:spcPct val="0"/>
                </a:spcBef>
                <a:spcAft>
                  <a:spcPct val="0"/>
                </a:spcAft>
                <a:defRPr>
                  <a:solidFill>
                    <a:schemeClr val="tx1"/>
                  </a:solidFill>
                  <a:latin typeface="Arial" charset="0"/>
                </a:defRPr>
              </a:lvl8pPr>
              <a:lvl9pPr marL="3886200" indent="-228600" fontAlgn="base">
                <a:spcBef>
                  <a:spcPct val="0"/>
                </a:spcBef>
                <a:spcAft>
                  <a:spcPct val="0"/>
                </a:spcAft>
                <a:defRPr>
                  <a:solidFill>
                    <a:schemeClr val="tx1"/>
                  </a:solidFill>
                  <a:latin typeface="Arial" charset="0"/>
                </a:defRPr>
              </a:lvl9pPr>
            </a:lstStyle>
            <a:p>
              <a:pPr algn="ctr" eaLnBrk="0" hangingPunct="0">
                <a:spcBef>
                  <a:spcPct val="50000"/>
                </a:spcBef>
                <a:buSzTx/>
                <a:buFontTx/>
                <a:buNone/>
              </a:pPr>
              <a:r>
                <a:rPr lang="en-GB" sz="1600" dirty="0" err="1">
                  <a:latin typeface="+mn-lt"/>
                </a:rPr>
                <a:t>Marktwachstum</a:t>
              </a:r>
              <a:endParaRPr lang="en-GB" sz="1600" dirty="0">
                <a:latin typeface="+mn-lt"/>
                <a:cs typeface="Calibri"/>
              </a:endParaRPr>
            </a:p>
          </p:txBody>
        </p:sp>
        <p:sp>
          <p:nvSpPr>
            <p:cNvPr id="112" name="Freeform 5">
              <a:extLst>
                <a:ext uri="{FF2B5EF4-FFF2-40B4-BE49-F238E27FC236}">
                  <a16:creationId xmlns:a16="http://schemas.microsoft.com/office/drawing/2014/main" xmlns="" id="{8443DB19-1E0A-435C-948A-61967BE193B3}"/>
                </a:ext>
              </a:extLst>
            </p:cNvPr>
            <p:cNvSpPr>
              <a:spLocks/>
            </p:cNvSpPr>
            <p:nvPr/>
          </p:nvSpPr>
          <p:spPr bwMode="auto">
            <a:xfrm>
              <a:off x="3877428" y="4157724"/>
              <a:ext cx="713210" cy="503673"/>
            </a:xfrm>
            <a:custGeom>
              <a:avLst/>
              <a:gdLst>
                <a:gd name="T0" fmla="*/ 210 w 306"/>
                <a:gd name="T1" fmla="*/ 21 h 216"/>
                <a:gd name="T2" fmla="*/ 124 w 306"/>
                <a:gd name="T3" fmla="*/ 21 h 216"/>
                <a:gd name="T4" fmla="*/ 72 w 306"/>
                <a:gd name="T5" fmla="*/ 59 h 216"/>
                <a:gd name="T6" fmla="*/ 24 w 306"/>
                <a:gd name="T7" fmla="*/ 72 h 216"/>
                <a:gd name="T8" fmla="*/ 4 w 306"/>
                <a:gd name="T9" fmla="*/ 84 h 216"/>
                <a:gd name="T10" fmla="*/ 62 w 306"/>
                <a:gd name="T11" fmla="*/ 156 h 216"/>
                <a:gd name="T12" fmla="*/ 137 w 306"/>
                <a:gd name="T13" fmla="*/ 158 h 216"/>
                <a:gd name="T14" fmla="*/ 188 w 306"/>
                <a:gd name="T15" fmla="*/ 216 h 216"/>
                <a:gd name="T16" fmla="*/ 296 w 306"/>
                <a:gd name="T17" fmla="*/ 132 h 216"/>
                <a:gd name="T18" fmla="*/ 210 w 306"/>
                <a:gd name="T19" fmla="*/ 21 h 2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306" h="216">
                  <a:moveTo>
                    <a:pt x="210" y="21"/>
                  </a:moveTo>
                  <a:cubicBezTo>
                    <a:pt x="159" y="0"/>
                    <a:pt x="132" y="15"/>
                    <a:pt x="124" y="21"/>
                  </a:cubicBezTo>
                  <a:cubicBezTo>
                    <a:pt x="117" y="26"/>
                    <a:pt x="117" y="46"/>
                    <a:pt x="72" y="59"/>
                  </a:cubicBezTo>
                  <a:cubicBezTo>
                    <a:pt x="28" y="72"/>
                    <a:pt x="31" y="72"/>
                    <a:pt x="24" y="72"/>
                  </a:cubicBezTo>
                  <a:cubicBezTo>
                    <a:pt x="16" y="72"/>
                    <a:pt x="7" y="65"/>
                    <a:pt x="4" y="84"/>
                  </a:cubicBezTo>
                  <a:cubicBezTo>
                    <a:pt x="0" y="121"/>
                    <a:pt x="35" y="152"/>
                    <a:pt x="62" y="156"/>
                  </a:cubicBezTo>
                  <a:cubicBezTo>
                    <a:pt x="89" y="160"/>
                    <a:pt x="93" y="139"/>
                    <a:pt x="137" y="158"/>
                  </a:cubicBezTo>
                  <a:cubicBezTo>
                    <a:pt x="181" y="177"/>
                    <a:pt x="188" y="216"/>
                    <a:pt x="188" y="216"/>
                  </a:cubicBezTo>
                  <a:cubicBezTo>
                    <a:pt x="188" y="216"/>
                    <a:pt x="306" y="158"/>
                    <a:pt x="296" y="132"/>
                  </a:cubicBezTo>
                  <a:cubicBezTo>
                    <a:pt x="283" y="97"/>
                    <a:pt x="210" y="21"/>
                    <a:pt x="210" y="21"/>
                  </a:cubicBezTo>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3" name="Freeform 6">
              <a:extLst>
                <a:ext uri="{FF2B5EF4-FFF2-40B4-BE49-F238E27FC236}">
                  <a16:creationId xmlns:a16="http://schemas.microsoft.com/office/drawing/2014/main" xmlns="" id="{37E25A22-1212-48BC-9FC4-67390A62A94A}"/>
                </a:ext>
              </a:extLst>
            </p:cNvPr>
            <p:cNvSpPr>
              <a:spLocks/>
            </p:cNvSpPr>
            <p:nvPr/>
          </p:nvSpPr>
          <p:spPr bwMode="auto">
            <a:xfrm>
              <a:off x="4325029" y="4530560"/>
              <a:ext cx="1975345" cy="1432321"/>
            </a:xfrm>
            <a:custGeom>
              <a:avLst/>
              <a:gdLst>
                <a:gd name="T0" fmla="*/ 121 w 848"/>
                <a:gd name="T1" fmla="*/ 0 h 614"/>
                <a:gd name="T2" fmla="*/ 240 w 848"/>
                <a:gd name="T3" fmla="*/ 79 h 614"/>
                <a:gd name="T4" fmla="*/ 625 w 848"/>
                <a:gd name="T5" fmla="*/ 128 h 614"/>
                <a:gd name="T6" fmla="*/ 665 w 848"/>
                <a:gd name="T7" fmla="*/ 251 h 614"/>
                <a:gd name="T8" fmla="*/ 841 w 848"/>
                <a:gd name="T9" fmla="*/ 394 h 614"/>
                <a:gd name="T10" fmla="*/ 660 w 848"/>
                <a:gd name="T11" fmla="*/ 289 h 614"/>
                <a:gd name="T12" fmla="*/ 742 w 848"/>
                <a:gd name="T13" fmla="*/ 456 h 614"/>
                <a:gd name="T14" fmla="*/ 746 w 848"/>
                <a:gd name="T15" fmla="*/ 614 h 614"/>
                <a:gd name="T16" fmla="*/ 691 w 848"/>
                <a:gd name="T17" fmla="*/ 614 h 614"/>
                <a:gd name="T18" fmla="*/ 701 w 848"/>
                <a:gd name="T19" fmla="*/ 509 h 614"/>
                <a:gd name="T20" fmla="*/ 651 w 848"/>
                <a:gd name="T21" fmla="*/ 417 h 614"/>
                <a:gd name="T22" fmla="*/ 646 w 848"/>
                <a:gd name="T23" fmla="*/ 614 h 614"/>
                <a:gd name="T24" fmla="*/ 584 w 848"/>
                <a:gd name="T25" fmla="*/ 614 h 614"/>
                <a:gd name="T26" fmla="*/ 617 w 848"/>
                <a:gd name="T27" fmla="*/ 547 h 614"/>
                <a:gd name="T28" fmla="*/ 576 w 848"/>
                <a:gd name="T29" fmla="*/ 420 h 614"/>
                <a:gd name="T30" fmla="*/ 444 w 848"/>
                <a:gd name="T31" fmla="*/ 289 h 614"/>
                <a:gd name="T32" fmla="*/ 207 w 848"/>
                <a:gd name="T33" fmla="*/ 389 h 614"/>
                <a:gd name="T34" fmla="*/ 160 w 848"/>
                <a:gd name="T35" fmla="*/ 614 h 614"/>
                <a:gd name="T36" fmla="*/ 108 w 848"/>
                <a:gd name="T37" fmla="*/ 614 h 614"/>
                <a:gd name="T38" fmla="*/ 133 w 848"/>
                <a:gd name="T39" fmla="*/ 417 h 614"/>
                <a:gd name="T40" fmla="*/ 120 w 848"/>
                <a:gd name="T41" fmla="*/ 372 h 614"/>
                <a:gd name="T42" fmla="*/ 77 w 848"/>
                <a:gd name="T43" fmla="*/ 614 h 614"/>
                <a:gd name="T44" fmla="*/ 29 w 848"/>
                <a:gd name="T45" fmla="*/ 614 h 614"/>
                <a:gd name="T46" fmla="*/ 47 w 848"/>
                <a:gd name="T47" fmla="*/ 265 h 614"/>
                <a:gd name="T48" fmla="*/ 8 w 848"/>
                <a:gd name="T49" fmla="*/ 124 h 614"/>
                <a:gd name="T50" fmla="*/ 121 w 848"/>
                <a:gd name="T51" fmla="*/ 0 h 61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848" h="614">
                  <a:moveTo>
                    <a:pt x="121" y="0"/>
                  </a:moveTo>
                  <a:cubicBezTo>
                    <a:pt x="123" y="10"/>
                    <a:pt x="180" y="67"/>
                    <a:pt x="240" y="79"/>
                  </a:cubicBezTo>
                  <a:cubicBezTo>
                    <a:pt x="299" y="90"/>
                    <a:pt x="587" y="68"/>
                    <a:pt x="625" y="128"/>
                  </a:cubicBezTo>
                  <a:cubicBezTo>
                    <a:pt x="664" y="188"/>
                    <a:pt x="661" y="243"/>
                    <a:pt x="665" y="251"/>
                  </a:cubicBezTo>
                  <a:cubicBezTo>
                    <a:pt x="707" y="335"/>
                    <a:pt x="848" y="389"/>
                    <a:pt x="841" y="394"/>
                  </a:cubicBezTo>
                  <a:cubicBezTo>
                    <a:pt x="831" y="399"/>
                    <a:pt x="766" y="398"/>
                    <a:pt x="660" y="289"/>
                  </a:cubicBezTo>
                  <a:cubicBezTo>
                    <a:pt x="633" y="261"/>
                    <a:pt x="727" y="439"/>
                    <a:pt x="742" y="456"/>
                  </a:cubicBezTo>
                  <a:cubicBezTo>
                    <a:pt x="762" y="479"/>
                    <a:pt x="749" y="603"/>
                    <a:pt x="746" y="614"/>
                  </a:cubicBezTo>
                  <a:cubicBezTo>
                    <a:pt x="691" y="614"/>
                    <a:pt x="691" y="614"/>
                    <a:pt x="691" y="614"/>
                  </a:cubicBezTo>
                  <a:cubicBezTo>
                    <a:pt x="691" y="614"/>
                    <a:pt x="719" y="555"/>
                    <a:pt x="701" y="509"/>
                  </a:cubicBezTo>
                  <a:cubicBezTo>
                    <a:pt x="686" y="469"/>
                    <a:pt x="651" y="417"/>
                    <a:pt x="651" y="417"/>
                  </a:cubicBezTo>
                  <a:cubicBezTo>
                    <a:pt x="651" y="417"/>
                    <a:pt x="684" y="537"/>
                    <a:pt x="646" y="614"/>
                  </a:cubicBezTo>
                  <a:cubicBezTo>
                    <a:pt x="584" y="614"/>
                    <a:pt x="584" y="614"/>
                    <a:pt x="584" y="614"/>
                  </a:cubicBezTo>
                  <a:cubicBezTo>
                    <a:pt x="584" y="614"/>
                    <a:pt x="614" y="568"/>
                    <a:pt x="617" y="547"/>
                  </a:cubicBezTo>
                  <a:cubicBezTo>
                    <a:pt x="621" y="526"/>
                    <a:pt x="623" y="475"/>
                    <a:pt x="576" y="420"/>
                  </a:cubicBezTo>
                  <a:cubicBezTo>
                    <a:pt x="529" y="365"/>
                    <a:pt x="473" y="290"/>
                    <a:pt x="444" y="289"/>
                  </a:cubicBezTo>
                  <a:cubicBezTo>
                    <a:pt x="389" y="286"/>
                    <a:pt x="260" y="338"/>
                    <a:pt x="207" y="389"/>
                  </a:cubicBezTo>
                  <a:cubicBezTo>
                    <a:pt x="179" y="415"/>
                    <a:pt x="162" y="573"/>
                    <a:pt x="160" y="614"/>
                  </a:cubicBezTo>
                  <a:cubicBezTo>
                    <a:pt x="108" y="614"/>
                    <a:pt x="108" y="614"/>
                    <a:pt x="108" y="614"/>
                  </a:cubicBezTo>
                  <a:cubicBezTo>
                    <a:pt x="108" y="614"/>
                    <a:pt x="138" y="384"/>
                    <a:pt x="133" y="417"/>
                  </a:cubicBezTo>
                  <a:cubicBezTo>
                    <a:pt x="130" y="434"/>
                    <a:pt x="138" y="367"/>
                    <a:pt x="120" y="372"/>
                  </a:cubicBezTo>
                  <a:cubicBezTo>
                    <a:pt x="105" y="376"/>
                    <a:pt x="77" y="614"/>
                    <a:pt x="77" y="614"/>
                  </a:cubicBezTo>
                  <a:cubicBezTo>
                    <a:pt x="29" y="614"/>
                    <a:pt x="29" y="614"/>
                    <a:pt x="29" y="614"/>
                  </a:cubicBezTo>
                  <a:cubicBezTo>
                    <a:pt x="29" y="614"/>
                    <a:pt x="73" y="333"/>
                    <a:pt x="47" y="265"/>
                  </a:cubicBezTo>
                  <a:cubicBezTo>
                    <a:pt x="27" y="211"/>
                    <a:pt x="0" y="162"/>
                    <a:pt x="8" y="124"/>
                  </a:cubicBezTo>
                  <a:cubicBezTo>
                    <a:pt x="20" y="65"/>
                    <a:pt x="121" y="0"/>
                    <a:pt x="121" y="0"/>
                  </a:cubicBezTo>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4" name="Freeform 14">
              <a:extLst>
                <a:ext uri="{FF2B5EF4-FFF2-40B4-BE49-F238E27FC236}">
                  <a16:creationId xmlns:a16="http://schemas.microsoft.com/office/drawing/2014/main" xmlns="" id="{B04ED7D0-D251-43A6-82C5-4FD82E929B65}"/>
                </a:ext>
              </a:extLst>
            </p:cNvPr>
            <p:cNvSpPr>
              <a:spLocks/>
            </p:cNvSpPr>
            <p:nvPr/>
          </p:nvSpPr>
          <p:spPr bwMode="auto">
            <a:xfrm>
              <a:off x="8475110" y="2153439"/>
              <a:ext cx="1851534" cy="1762165"/>
            </a:xfrm>
            <a:custGeom>
              <a:avLst/>
              <a:gdLst>
                <a:gd name="T0" fmla="*/ 809 w 1616"/>
                <a:gd name="T1" fmla="*/ 0 h 1538"/>
                <a:gd name="T2" fmla="*/ 586 w 1616"/>
                <a:gd name="T3" fmla="*/ 543 h 1538"/>
                <a:gd name="T4" fmla="*/ 0 w 1616"/>
                <a:gd name="T5" fmla="*/ 586 h 1538"/>
                <a:gd name="T6" fmla="*/ 448 w 1616"/>
                <a:gd name="T7" fmla="*/ 966 h 1538"/>
                <a:gd name="T8" fmla="*/ 308 w 1616"/>
                <a:gd name="T9" fmla="*/ 1538 h 1538"/>
                <a:gd name="T10" fmla="*/ 809 w 1616"/>
                <a:gd name="T11" fmla="*/ 1229 h 1538"/>
                <a:gd name="T12" fmla="*/ 1307 w 1616"/>
                <a:gd name="T13" fmla="*/ 1538 h 1538"/>
                <a:gd name="T14" fmla="*/ 1167 w 1616"/>
                <a:gd name="T15" fmla="*/ 966 h 1538"/>
                <a:gd name="T16" fmla="*/ 1616 w 1616"/>
                <a:gd name="T17" fmla="*/ 586 h 1538"/>
                <a:gd name="T18" fmla="*/ 1029 w 1616"/>
                <a:gd name="T19" fmla="*/ 543 h 1538"/>
                <a:gd name="T20" fmla="*/ 809 w 1616"/>
                <a:gd name="T21" fmla="*/ 0 h 153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616" h="1538">
                  <a:moveTo>
                    <a:pt x="809" y="0"/>
                  </a:moveTo>
                  <a:lnTo>
                    <a:pt x="586" y="543"/>
                  </a:lnTo>
                  <a:lnTo>
                    <a:pt x="0" y="586"/>
                  </a:lnTo>
                  <a:lnTo>
                    <a:pt x="448" y="966"/>
                  </a:lnTo>
                  <a:lnTo>
                    <a:pt x="308" y="1538"/>
                  </a:lnTo>
                  <a:lnTo>
                    <a:pt x="809" y="1229"/>
                  </a:lnTo>
                  <a:lnTo>
                    <a:pt x="1307" y="1538"/>
                  </a:lnTo>
                  <a:lnTo>
                    <a:pt x="1167" y="966"/>
                  </a:lnTo>
                  <a:lnTo>
                    <a:pt x="1616" y="586"/>
                  </a:lnTo>
                  <a:lnTo>
                    <a:pt x="1029" y="543"/>
                  </a:lnTo>
                  <a:lnTo>
                    <a:pt x="809" y="0"/>
                  </a:lnTo>
                  <a:close/>
                </a:path>
              </a:pathLst>
            </a:custGeom>
            <a:solidFill>
              <a:schemeClr val="accent6">
                <a:lumMod val="75000"/>
              </a:schemeClr>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15" name="Freeform 18">
              <a:extLst>
                <a:ext uri="{FF2B5EF4-FFF2-40B4-BE49-F238E27FC236}">
                  <a16:creationId xmlns:a16="http://schemas.microsoft.com/office/drawing/2014/main" xmlns="" id="{A85A1B15-A1BB-42EF-8603-1DCACDA12CE1}"/>
                </a:ext>
              </a:extLst>
            </p:cNvPr>
            <p:cNvSpPr>
              <a:spLocks noEditPoints="1"/>
            </p:cNvSpPr>
            <p:nvPr/>
          </p:nvSpPr>
          <p:spPr bwMode="auto">
            <a:xfrm>
              <a:off x="5122545" y="2112697"/>
              <a:ext cx="1123507" cy="1775061"/>
            </a:xfrm>
            <a:custGeom>
              <a:avLst/>
              <a:gdLst>
                <a:gd name="T0" fmla="*/ 263 w 474"/>
                <a:gd name="T1" fmla="*/ 590 h 750"/>
                <a:gd name="T2" fmla="*/ 195 w 474"/>
                <a:gd name="T3" fmla="*/ 562 h 750"/>
                <a:gd name="T4" fmla="*/ 126 w 474"/>
                <a:gd name="T5" fmla="*/ 590 h 750"/>
                <a:gd name="T6" fmla="*/ 97 w 474"/>
                <a:gd name="T7" fmla="*/ 656 h 750"/>
                <a:gd name="T8" fmla="*/ 126 w 474"/>
                <a:gd name="T9" fmla="*/ 722 h 750"/>
                <a:gd name="T10" fmla="*/ 195 w 474"/>
                <a:gd name="T11" fmla="*/ 750 h 750"/>
                <a:gd name="T12" fmla="*/ 263 w 474"/>
                <a:gd name="T13" fmla="*/ 722 h 750"/>
                <a:gd name="T14" fmla="*/ 292 w 474"/>
                <a:gd name="T15" fmla="*/ 656 h 750"/>
                <a:gd name="T16" fmla="*/ 263 w 474"/>
                <a:gd name="T17" fmla="*/ 590 h 750"/>
                <a:gd name="T18" fmla="*/ 406 w 474"/>
                <a:gd name="T19" fmla="*/ 58 h 750"/>
                <a:gd name="T20" fmla="*/ 226 w 474"/>
                <a:gd name="T21" fmla="*/ 0 h 750"/>
                <a:gd name="T22" fmla="*/ 66 w 474"/>
                <a:gd name="T23" fmla="*/ 41 h 750"/>
                <a:gd name="T24" fmla="*/ 0 w 474"/>
                <a:gd name="T25" fmla="*/ 139 h 750"/>
                <a:gd name="T26" fmla="*/ 22 w 474"/>
                <a:gd name="T27" fmla="*/ 199 h 750"/>
                <a:gd name="T28" fmla="*/ 83 w 474"/>
                <a:gd name="T29" fmla="*/ 223 h 750"/>
                <a:gd name="T30" fmla="*/ 147 w 474"/>
                <a:gd name="T31" fmla="*/ 204 h 750"/>
                <a:gd name="T32" fmla="*/ 170 w 474"/>
                <a:gd name="T33" fmla="*/ 149 h 750"/>
                <a:gd name="T34" fmla="*/ 163 w 474"/>
                <a:gd name="T35" fmla="*/ 102 h 750"/>
                <a:gd name="T36" fmla="*/ 151 w 474"/>
                <a:gd name="T37" fmla="*/ 60 h 750"/>
                <a:gd name="T38" fmla="*/ 182 w 474"/>
                <a:gd name="T39" fmla="*/ 46 h 750"/>
                <a:gd name="T40" fmla="*/ 219 w 474"/>
                <a:gd name="T41" fmla="*/ 42 h 750"/>
                <a:gd name="T42" fmla="*/ 297 w 474"/>
                <a:gd name="T43" fmla="*/ 75 h 750"/>
                <a:gd name="T44" fmla="*/ 327 w 474"/>
                <a:gd name="T45" fmla="*/ 164 h 750"/>
                <a:gd name="T46" fmla="*/ 285 w 474"/>
                <a:gd name="T47" fmla="*/ 273 h 750"/>
                <a:gd name="T48" fmla="*/ 170 w 474"/>
                <a:gd name="T49" fmla="*/ 320 h 750"/>
                <a:gd name="T50" fmla="*/ 170 w 474"/>
                <a:gd name="T51" fmla="*/ 517 h 750"/>
                <a:gd name="T52" fmla="*/ 215 w 474"/>
                <a:gd name="T53" fmla="*/ 517 h 750"/>
                <a:gd name="T54" fmla="*/ 218 w 474"/>
                <a:gd name="T55" fmla="*/ 448 h 750"/>
                <a:gd name="T56" fmla="*/ 405 w 474"/>
                <a:gd name="T57" fmla="*/ 375 h 750"/>
                <a:gd name="T58" fmla="*/ 474 w 474"/>
                <a:gd name="T59" fmla="*/ 210 h 750"/>
                <a:gd name="T60" fmla="*/ 406 w 474"/>
                <a:gd name="T61" fmla="*/ 58 h 7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74" h="750">
                  <a:moveTo>
                    <a:pt x="263" y="590"/>
                  </a:moveTo>
                  <a:cubicBezTo>
                    <a:pt x="244" y="571"/>
                    <a:pt x="221" y="562"/>
                    <a:pt x="195" y="562"/>
                  </a:cubicBezTo>
                  <a:cubicBezTo>
                    <a:pt x="169" y="562"/>
                    <a:pt x="146" y="571"/>
                    <a:pt x="126" y="590"/>
                  </a:cubicBezTo>
                  <a:cubicBezTo>
                    <a:pt x="107" y="608"/>
                    <a:pt x="97" y="631"/>
                    <a:pt x="97" y="656"/>
                  </a:cubicBezTo>
                  <a:cubicBezTo>
                    <a:pt x="97" y="682"/>
                    <a:pt x="107" y="704"/>
                    <a:pt x="126" y="722"/>
                  </a:cubicBezTo>
                  <a:cubicBezTo>
                    <a:pt x="146" y="741"/>
                    <a:pt x="169" y="750"/>
                    <a:pt x="195" y="750"/>
                  </a:cubicBezTo>
                  <a:cubicBezTo>
                    <a:pt x="221" y="750"/>
                    <a:pt x="244" y="741"/>
                    <a:pt x="263" y="722"/>
                  </a:cubicBezTo>
                  <a:cubicBezTo>
                    <a:pt x="282" y="704"/>
                    <a:pt x="292" y="682"/>
                    <a:pt x="292" y="656"/>
                  </a:cubicBezTo>
                  <a:cubicBezTo>
                    <a:pt x="292" y="631"/>
                    <a:pt x="282" y="608"/>
                    <a:pt x="263" y="590"/>
                  </a:cubicBezTo>
                  <a:moveTo>
                    <a:pt x="406" y="58"/>
                  </a:moveTo>
                  <a:cubicBezTo>
                    <a:pt x="360" y="19"/>
                    <a:pt x="300" y="0"/>
                    <a:pt x="226" y="0"/>
                  </a:cubicBezTo>
                  <a:cubicBezTo>
                    <a:pt x="164" y="0"/>
                    <a:pt x="111" y="14"/>
                    <a:pt x="66" y="41"/>
                  </a:cubicBezTo>
                  <a:cubicBezTo>
                    <a:pt x="22" y="68"/>
                    <a:pt x="0" y="101"/>
                    <a:pt x="0" y="139"/>
                  </a:cubicBezTo>
                  <a:cubicBezTo>
                    <a:pt x="0" y="163"/>
                    <a:pt x="7" y="183"/>
                    <a:pt x="22" y="199"/>
                  </a:cubicBezTo>
                  <a:cubicBezTo>
                    <a:pt x="37" y="215"/>
                    <a:pt x="57" y="223"/>
                    <a:pt x="83" y="223"/>
                  </a:cubicBezTo>
                  <a:cubicBezTo>
                    <a:pt x="110" y="223"/>
                    <a:pt x="131" y="217"/>
                    <a:pt x="147" y="204"/>
                  </a:cubicBezTo>
                  <a:cubicBezTo>
                    <a:pt x="162" y="191"/>
                    <a:pt x="170" y="173"/>
                    <a:pt x="170" y="149"/>
                  </a:cubicBezTo>
                  <a:cubicBezTo>
                    <a:pt x="170" y="135"/>
                    <a:pt x="167" y="119"/>
                    <a:pt x="163" y="102"/>
                  </a:cubicBezTo>
                  <a:cubicBezTo>
                    <a:pt x="158" y="85"/>
                    <a:pt x="154" y="71"/>
                    <a:pt x="151" y="60"/>
                  </a:cubicBezTo>
                  <a:cubicBezTo>
                    <a:pt x="161" y="54"/>
                    <a:pt x="171" y="49"/>
                    <a:pt x="182" y="46"/>
                  </a:cubicBezTo>
                  <a:cubicBezTo>
                    <a:pt x="193" y="44"/>
                    <a:pt x="205" y="42"/>
                    <a:pt x="219" y="42"/>
                  </a:cubicBezTo>
                  <a:cubicBezTo>
                    <a:pt x="252" y="42"/>
                    <a:pt x="278" y="53"/>
                    <a:pt x="297" y="75"/>
                  </a:cubicBezTo>
                  <a:cubicBezTo>
                    <a:pt x="317" y="97"/>
                    <a:pt x="327" y="127"/>
                    <a:pt x="327" y="164"/>
                  </a:cubicBezTo>
                  <a:cubicBezTo>
                    <a:pt x="327" y="210"/>
                    <a:pt x="313" y="246"/>
                    <a:pt x="285" y="273"/>
                  </a:cubicBezTo>
                  <a:cubicBezTo>
                    <a:pt x="257" y="300"/>
                    <a:pt x="219" y="316"/>
                    <a:pt x="170" y="320"/>
                  </a:cubicBezTo>
                  <a:cubicBezTo>
                    <a:pt x="170" y="517"/>
                    <a:pt x="170" y="517"/>
                    <a:pt x="170" y="517"/>
                  </a:cubicBezTo>
                  <a:cubicBezTo>
                    <a:pt x="215" y="517"/>
                    <a:pt x="215" y="517"/>
                    <a:pt x="215" y="517"/>
                  </a:cubicBezTo>
                  <a:cubicBezTo>
                    <a:pt x="218" y="448"/>
                    <a:pt x="218" y="448"/>
                    <a:pt x="218" y="448"/>
                  </a:cubicBezTo>
                  <a:cubicBezTo>
                    <a:pt x="296" y="442"/>
                    <a:pt x="358" y="418"/>
                    <a:pt x="405" y="375"/>
                  </a:cubicBezTo>
                  <a:cubicBezTo>
                    <a:pt x="451" y="333"/>
                    <a:pt x="474" y="278"/>
                    <a:pt x="474" y="210"/>
                  </a:cubicBezTo>
                  <a:cubicBezTo>
                    <a:pt x="474" y="147"/>
                    <a:pt x="452" y="96"/>
                    <a:pt x="406" y="58"/>
                  </a:cubicBezTo>
                </a:path>
              </a:pathLst>
            </a:custGeom>
            <a:solidFill>
              <a:schemeClr val="accent1"/>
            </a:solidFill>
            <a:ln>
              <a:noFill/>
            </a:ln>
          </p:spPr>
          <p:txBody>
            <a:bodyPr vert="horz" wrap="square" lIns="91440" tIns="45720" rIns="91440" bIns="45720" numCol="1" anchor="t" anchorCtr="0" compatLnSpc="1">
              <a:prstTxWarp prst="textNoShape">
                <a:avLst/>
              </a:prstTxWarp>
            </a:bodyPr>
            <a:lstStyle/>
            <a:p>
              <a:endParaRPr lang="en-GB" dirty="0"/>
            </a:p>
          </p:txBody>
        </p:sp>
        <p:sp>
          <p:nvSpPr>
            <p:cNvPr id="116" name="Freeform 5">
              <a:extLst>
                <a:ext uri="{FF2B5EF4-FFF2-40B4-BE49-F238E27FC236}">
                  <a16:creationId xmlns:a16="http://schemas.microsoft.com/office/drawing/2014/main" xmlns="" id="{FECFE29F-B5A1-422E-8AEB-F2C0C4BBE3FE}"/>
                </a:ext>
              </a:extLst>
            </p:cNvPr>
            <p:cNvSpPr>
              <a:spLocks/>
            </p:cNvSpPr>
            <p:nvPr/>
          </p:nvSpPr>
          <p:spPr bwMode="auto">
            <a:xfrm>
              <a:off x="7438195" y="4141465"/>
              <a:ext cx="2829907" cy="1813505"/>
            </a:xfrm>
            <a:custGeom>
              <a:avLst/>
              <a:gdLst>
                <a:gd name="T0" fmla="*/ 453 w 1254"/>
                <a:gd name="T1" fmla="*/ 472 h 802"/>
                <a:gd name="T2" fmla="*/ 477 w 1254"/>
                <a:gd name="T3" fmla="*/ 762 h 802"/>
                <a:gd name="T4" fmla="*/ 460 w 1254"/>
                <a:gd name="T5" fmla="*/ 802 h 802"/>
                <a:gd name="T6" fmla="*/ 519 w 1254"/>
                <a:gd name="T7" fmla="*/ 802 h 802"/>
                <a:gd name="T8" fmla="*/ 548 w 1254"/>
                <a:gd name="T9" fmla="*/ 802 h 802"/>
                <a:gd name="T10" fmla="*/ 560 w 1254"/>
                <a:gd name="T11" fmla="*/ 541 h 802"/>
                <a:gd name="T12" fmla="*/ 729 w 1254"/>
                <a:gd name="T13" fmla="*/ 523 h 802"/>
                <a:gd name="T14" fmla="*/ 915 w 1254"/>
                <a:gd name="T15" fmla="*/ 469 h 802"/>
                <a:gd name="T16" fmla="*/ 960 w 1254"/>
                <a:gd name="T17" fmla="*/ 528 h 802"/>
                <a:gd name="T18" fmla="*/ 1048 w 1254"/>
                <a:gd name="T19" fmla="*/ 566 h 802"/>
                <a:gd name="T20" fmla="*/ 1023 w 1254"/>
                <a:gd name="T21" fmla="*/ 712 h 802"/>
                <a:gd name="T22" fmla="*/ 975 w 1254"/>
                <a:gd name="T23" fmla="*/ 802 h 802"/>
                <a:gd name="T24" fmla="*/ 1037 w 1254"/>
                <a:gd name="T25" fmla="*/ 802 h 802"/>
                <a:gd name="T26" fmla="*/ 1119 w 1254"/>
                <a:gd name="T27" fmla="*/ 605 h 802"/>
                <a:gd name="T28" fmla="*/ 1126 w 1254"/>
                <a:gd name="T29" fmla="*/ 802 h 802"/>
                <a:gd name="T30" fmla="*/ 1181 w 1254"/>
                <a:gd name="T31" fmla="*/ 802 h 802"/>
                <a:gd name="T32" fmla="*/ 1191 w 1254"/>
                <a:gd name="T33" fmla="*/ 397 h 802"/>
                <a:gd name="T34" fmla="*/ 1205 w 1254"/>
                <a:gd name="T35" fmla="*/ 268 h 802"/>
                <a:gd name="T36" fmla="*/ 1211 w 1254"/>
                <a:gd name="T37" fmla="*/ 569 h 802"/>
                <a:gd name="T38" fmla="*/ 1234 w 1254"/>
                <a:gd name="T39" fmla="*/ 545 h 802"/>
                <a:gd name="T40" fmla="*/ 1229 w 1254"/>
                <a:gd name="T41" fmla="*/ 172 h 802"/>
                <a:gd name="T42" fmla="*/ 1117 w 1254"/>
                <a:gd name="T43" fmla="*/ 71 h 802"/>
                <a:gd name="T44" fmla="*/ 460 w 1254"/>
                <a:gd name="T45" fmla="*/ 76 h 802"/>
                <a:gd name="T46" fmla="*/ 125 w 1254"/>
                <a:gd name="T47" fmla="*/ 41 h 802"/>
                <a:gd name="T48" fmla="*/ 97 w 1254"/>
                <a:gd name="T49" fmla="*/ 0 h 802"/>
                <a:gd name="T50" fmla="*/ 92 w 1254"/>
                <a:gd name="T51" fmla="*/ 62 h 802"/>
                <a:gd name="T52" fmla="*/ 80 w 1254"/>
                <a:gd name="T53" fmla="*/ 126 h 802"/>
                <a:gd name="T54" fmla="*/ 70 w 1254"/>
                <a:gd name="T55" fmla="*/ 169 h 802"/>
                <a:gd name="T56" fmla="*/ 37 w 1254"/>
                <a:gd name="T57" fmla="*/ 251 h 802"/>
                <a:gd name="T58" fmla="*/ 1 w 1254"/>
                <a:gd name="T59" fmla="*/ 293 h 802"/>
                <a:gd name="T60" fmla="*/ 73 w 1254"/>
                <a:gd name="T61" fmla="*/ 334 h 802"/>
                <a:gd name="T62" fmla="*/ 105 w 1254"/>
                <a:gd name="T63" fmla="*/ 312 h 802"/>
                <a:gd name="T64" fmla="*/ 226 w 1254"/>
                <a:gd name="T65" fmla="*/ 281 h 802"/>
                <a:gd name="T66" fmla="*/ 453 w 1254"/>
                <a:gd name="T67" fmla="*/ 472 h 8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Lst>
              <a:rect l="0" t="0" r="r" b="b"/>
              <a:pathLst>
                <a:path w="1254" h="802">
                  <a:moveTo>
                    <a:pt x="453" y="472"/>
                  </a:moveTo>
                  <a:cubicBezTo>
                    <a:pt x="474" y="492"/>
                    <a:pt x="508" y="554"/>
                    <a:pt x="477" y="762"/>
                  </a:cubicBezTo>
                  <a:cubicBezTo>
                    <a:pt x="475" y="780"/>
                    <a:pt x="456" y="793"/>
                    <a:pt x="460" y="802"/>
                  </a:cubicBezTo>
                  <a:cubicBezTo>
                    <a:pt x="460" y="802"/>
                    <a:pt x="484" y="802"/>
                    <a:pt x="519" y="802"/>
                  </a:cubicBezTo>
                  <a:cubicBezTo>
                    <a:pt x="548" y="802"/>
                    <a:pt x="548" y="802"/>
                    <a:pt x="548" y="802"/>
                  </a:cubicBezTo>
                  <a:cubicBezTo>
                    <a:pt x="564" y="802"/>
                    <a:pt x="561" y="556"/>
                    <a:pt x="560" y="541"/>
                  </a:cubicBezTo>
                  <a:cubicBezTo>
                    <a:pt x="558" y="505"/>
                    <a:pt x="630" y="545"/>
                    <a:pt x="729" y="523"/>
                  </a:cubicBezTo>
                  <a:cubicBezTo>
                    <a:pt x="810" y="505"/>
                    <a:pt x="902" y="481"/>
                    <a:pt x="915" y="469"/>
                  </a:cubicBezTo>
                  <a:cubicBezTo>
                    <a:pt x="929" y="458"/>
                    <a:pt x="932" y="503"/>
                    <a:pt x="960" y="528"/>
                  </a:cubicBezTo>
                  <a:cubicBezTo>
                    <a:pt x="988" y="553"/>
                    <a:pt x="1017" y="566"/>
                    <a:pt x="1048" y="566"/>
                  </a:cubicBezTo>
                  <a:cubicBezTo>
                    <a:pt x="1080" y="566"/>
                    <a:pt x="1053" y="659"/>
                    <a:pt x="1023" y="712"/>
                  </a:cubicBezTo>
                  <a:cubicBezTo>
                    <a:pt x="993" y="765"/>
                    <a:pt x="975" y="802"/>
                    <a:pt x="975" y="802"/>
                  </a:cubicBezTo>
                  <a:cubicBezTo>
                    <a:pt x="1037" y="802"/>
                    <a:pt x="1037" y="802"/>
                    <a:pt x="1037" y="802"/>
                  </a:cubicBezTo>
                  <a:cubicBezTo>
                    <a:pt x="1037" y="802"/>
                    <a:pt x="1105" y="634"/>
                    <a:pt x="1119" y="605"/>
                  </a:cubicBezTo>
                  <a:cubicBezTo>
                    <a:pt x="1133" y="575"/>
                    <a:pt x="1126" y="771"/>
                    <a:pt x="1126" y="802"/>
                  </a:cubicBezTo>
                  <a:cubicBezTo>
                    <a:pt x="1181" y="802"/>
                    <a:pt x="1181" y="802"/>
                    <a:pt x="1181" y="802"/>
                  </a:cubicBezTo>
                  <a:cubicBezTo>
                    <a:pt x="1182" y="708"/>
                    <a:pt x="1184" y="462"/>
                    <a:pt x="1191" y="397"/>
                  </a:cubicBezTo>
                  <a:cubicBezTo>
                    <a:pt x="1195" y="358"/>
                    <a:pt x="1197" y="262"/>
                    <a:pt x="1205" y="268"/>
                  </a:cubicBezTo>
                  <a:cubicBezTo>
                    <a:pt x="1210" y="272"/>
                    <a:pt x="1192" y="483"/>
                    <a:pt x="1211" y="569"/>
                  </a:cubicBezTo>
                  <a:cubicBezTo>
                    <a:pt x="1220" y="611"/>
                    <a:pt x="1243" y="569"/>
                    <a:pt x="1234" y="545"/>
                  </a:cubicBezTo>
                  <a:cubicBezTo>
                    <a:pt x="1217" y="496"/>
                    <a:pt x="1254" y="236"/>
                    <a:pt x="1229" y="172"/>
                  </a:cubicBezTo>
                  <a:cubicBezTo>
                    <a:pt x="1210" y="124"/>
                    <a:pt x="1243" y="71"/>
                    <a:pt x="1117" y="71"/>
                  </a:cubicBezTo>
                  <a:cubicBezTo>
                    <a:pt x="991" y="71"/>
                    <a:pt x="528" y="78"/>
                    <a:pt x="460" y="76"/>
                  </a:cubicBezTo>
                  <a:cubicBezTo>
                    <a:pt x="325" y="71"/>
                    <a:pt x="172" y="53"/>
                    <a:pt x="125" y="41"/>
                  </a:cubicBezTo>
                  <a:cubicBezTo>
                    <a:pt x="106" y="36"/>
                    <a:pt x="123" y="3"/>
                    <a:pt x="97" y="0"/>
                  </a:cubicBezTo>
                  <a:cubicBezTo>
                    <a:pt x="97" y="0"/>
                    <a:pt x="90" y="50"/>
                    <a:pt x="92" y="62"/>
                  </a:cubicBezTo>
                  <a:cubicBezTo>
                    <a:pt x="93" y="74"/>
                    <a:pt x="88" y="116"/>
                    <a:pt x="80" y="126"/>
                  </a:cubicBezTo>
                  <a:cubicBezTo>
                    <a:pt x="73" y="135"/>
                    <a:pt x="66" y="145"/>
                    <a:pt x="70" y="169"/>
                  </a:cubicBezTo>
                  <a:cubicBezTo>
                    <a:pt x="74" y="194"/>
                    <a:pt x="44" y="226"/>
                    <a:pt x="37" y="251"/>
                  </a:cubicBezTo>
                  <a:cubicBezTo>
                    <a:pt x="30" y="277"/>
                    <a:pt x="3" y="273"/>
                    <a:pt x="1" y="293"/>
                  </a:cubicBezTo>
                  <a:cubicBezTo>
                    <a:pt x="0" y="313"/>
                    <a:pt x="45" y="335"/>
                    <a:pt x="73" y="334"/>
                  </a:cubicBezTo>
                  <a:cubicBezTo>
                    <a:pt x="101" y="334"/>
                    <a:pt x="93" y="320"/>
                    <a:pt x="105" y="312"/>
                  </a:cubicBezTo>
                  <a:cubicBezTo>
                    <a:pt x="118" y="305"/>
                    <a:pt x="167" y="311"/>
                    <a:pt x="226" y="281"/>
                  </a:cubicBezTo>
                  <a:cubicBezTo>
                    <a:pt x="261" y="259"/>
                    <a:pt x="436" y="455"/>
                    <a:pt x="453" y="472"/>
                  </a:cubicBezTo>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117" name="Freeform 6">
              <a:extLst>
                <a:ext uri="{FF2B5EF4-FFF2-40B4-BE49-F238E27FC236}">
                  <a16:creationId xmlns:a16="http://schemas.microsoft.com/office/drawing/2014/main" xmlns="" id="{B4F75827-EFE5-42E6-A0BA-A5DBB816C47C}"/>
                </a:ext>
              </a:extLst>
            </p:cNvPr>
            <p:cNvSpPr>
              <a:spLocks/>
            </p:cNvSpPr>
            <p:nvPr/>
          </p:nvSpPr>
          <p:spPr bwMode="auto">
            <a:xfrm>
              <a:off x="7527821" y="4217743"/>
              <a:ext cx="90580" cy="102022"/>
            </a:xfrm>
            <a:custGeom>
              <a:avLst/>
              <a:gdLst>
                <a:gd name="T0" fmla="*/ 0 w 40"/>
                <a:gd name="T1" fmla="*/ 0 h 45"/>
                <a:gd name="T2" fmla="*/ 38 w 40"/>
                <a:gd name="T3" fmla="*/ 45 h 45"/>
                <a:gd name="T4" fmla="*/ 39 w 40"/>
                <a:gd name="T5" fmla="*/ 15 h 45"/>
                <a:gd name="T6" fmla="*/ 0 w 40"/>
                <a:gd name="T7" fmla="*/ 0 h 45"/>
              </a:gdLst>
              <a:ahLst/>
              <a:cxnLst>
                <a:cxn ang="0">
                  <a:pos x="T0" y="T1"/>
                </a:cxn>
                <a:cxn ang="0">
                  <a:pos x="T2" y="T3"/>
                </a:cxn>
                <a:cxn ang="0">
                  <a:pos x="T4" y="T5"/>
                </a:cxn>
                <a:cxn ang="0">
                  <a:pos x="T6" y="T7"/>
                </a:cxn>
              </a:cxnLst>
              <a:rect l="0" t="0" r="r" b="b"/>
              <a:pathLst>
                <a:path w="40" h="45">
                  <a:moveTo>
                    <a:pt x="0" y="0"/>
                  </a:moveTo>
                  <a:cubicBezTo>
                    <a:pt x="6" y="35"/>
                    <a:pt x="38" y="45"/>
                    <a:pt x="38" y="45"/>
                  </a:cubicBezTo>
                  <a:cubicBezTo>
                    <a:pt x="38" y="45"/>
                    <a:pt x="40" y="23"/>
                    <a:pt x="39" y="15"/>
                  </a:cubicBezTo>
                  <a:cubicBezTo>
                    <a:pt x="38" y="6"/>
                    <a:pt x="0" y="0"/>
                    <a:pt x="0" y="0"/>
                  </a:cubicBezTo>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graphicFrame>
          <p:nvGraphicFramePr>
            <p:cNvPr id="118" name="Inhaltsplatzhalter 5">
              <a:extLst>
                <a:ext uri="{FF2B5EF4-FFF2-40B4-BE49-F238E27FC236}">
                  <a16:creationId xmlns:a16="http://schemas.microsoft.com/office/drawing/2014/main" xmlns="" id="{9D0CC4C0-D041-43A8-A749-3FC5CEF351EE}"/>
                </a:ext>
              </a:extLst>
            </p:cNvPr>
            <p:cNvGraphicFramePr>
              <a:graphicFrameLocks/>
            </p:cNvGraphicFramePr>
            <p:nvPr>
              <p:extLst>
                <p:ext uri="{D42A27DB-BD31-4B8C-83A1-F6EECF244321}">
                  <p14:modId xmlns:p14="http://schemas.microsoft.com/office/powerpoint/2010/main" val="2450199666"/>
                </p:ext>
              </p:extLst>
            </p:nvPr>
          </p:nvGraphicFramePr>
          <p:xfrm>
            <a:off x="2918512" y="1987751"/>
            <a:ext cx="8051634" cy="4103054"/>
          </p:xfrm>
          <a:graphic>
            <a:graphicData uri="http://schemas.openxmlformats.org/drawingml/2006/chart">
              <c:chart xmlns:c="http://schemas.openxmlformats.org/drawingml/2006/chart" xmlns:r="http://schemas.openxmlformats.org/officeDocument/2006/relationships" r:id="rId3"/>
            </a:graphicData>
          </a:graphic>
        </p:graphicFrame>
      </p:grpSp>
      <p:sp>
        <p:nvSpPr>
          <p:cNvPr id="32" name="Textplatzhalter 1">
            <a:extLst>
              <a:ext uri="{FF2B5EF4-FFF2-40B4-BE49-F238E27FC236}">
                <a16:creationId xmlns:a16="http://schemas.microsoft.com/office/drawing/2014/main" xmlns="" id="{2B6731F4-88B9-4E10-876A-C0317D4343B3}"/>
              </a:ext>
            </a:extLst>
          </p:cNvPr>
          <p:cNvSpPr txBox="1">
            <a:spLocks/>
          </p:cNvSpPr>
          <p:nvPr/>
        </p:nvSpPr>
        <p:spPr>
          <a:xfrm>
            <a:off x="1491743" y="479129"/>
            <a:ext cx="6575307" cy="69735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err="1"/>
              <a:t>Restrukturierungskonzept</a:t>
            </a:r>
            <a:r>
              <a:rPr lang="en-GB" dirty="0"/>
              <a:t>: Portfolio-Analyse</a:t>
            </a:r>
          </a:p>
        </p:txBody>
      </p:sp>
    </p:spTree>
    <p:extLst>
      <p:ext uri="{BB962C8B-B14F-4D97-AF65-F5344CB8AC3E}">
        <p14:creationId xmlns:p14="http://schemas.microsoft.com/office/powerpoint/2010/main" val="225184957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783BD508-728B-4C8B-9785-A9E72963752E}"/>
              </a:ext>
            </a:extLst>
          </p:cNvPr>
          <p:cNvSpPr>
            <a:spLocks noGrp="1"/>
          </p:cNvSpPr>
          <p:nvPr>
            <p:ph type="body" sz="quarter" idx="11"/>
          </p:nvPr>
        </p:nvSpPr>
        <p:spPr>
          <a:xfrm>
            <a:off x="461755" y="3274356"/>
            <a:ext cx="9821959" cy="1582271"/>
          </a:xfrm>
        </p:spPr>
        <p:txBody>
          <a:bodyPr/>
          <a:lstStyle/>
          <a:p>
            <a:r>
              <a:rPr lang="en-GB" dirty="0"/>
              <a:t>Maßnahmen zur Bewältigung der Krise: Die Grundlagen</a:t>
            </a:r>
          </a:p>
          <a:p>
            <a:endParaRPr lang="en-GB" dirty="0"/>
          </a:p>
        </p:txBody>
      </p:sp>
    </p:spTree>
    <p:extLst>
      <p:ext uri="{BB962C8B-B14F-4D97-AF65-F5344CB8AC3E}">
        <p14:creationId xmlns:p14="http://schemas.microsoft.com/office/powerpoint/2010/main" val="253501114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366714" y="483804"/>
            <a:ext cx="8124160" cy="697353"/>
          </a:xfrm>
        </p:spPr>
        <p:txBody>
          <a:bodyPr>
            <a:noAutofit/>
          </a:bodyPr>
          <a:lstStyle/>
          <a:p>
            <a:r>
              <a:rPr lang="en-GB" dirty="0"/>
              <a:t>Maßnahmen zur Bewältigung der Krise: Die Grundlagen</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170259" y="2134764"/>
            <a:ext cx="2392910" cy="2452256"/>
          </a:xfrm>
          <a:prstGeom prst="rect">
            <a:avLst/>
          </a:prstGeom>
        </p:spPr>
        <p:txBody>
          <a:bodyPr vert="horz" wrap="square" lIns="81580" tIns="40790" rIns="81580" bIns="40790"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Die Entwicklung von </a:t>
            </a:r>
            <a:r>
              <a:rPr lang="en-GB" sz="2200" dirty="0" err="1">
                <a:solidFill>
                  <a:srgbClr val="245473"/>
                </a:solidFill>
                <a:latin typeface="+mj-lt"/>
                <a:ea typeface="Open Sans Light" panose="020B0306030504020204" pitchFamily="34" charset="0"/>
                <a:cs typeface="Open Sans Light" panose="020B0306030504020204" pitchFamily="34" charset="0"/>
              </a:rPr>
              <a:t>Restrukturierungs-maßnahmen</a:t>
            </a:r>
            <a:r>
              <a:rPr lang="en-GB" sz="2200" dirty="0">
                <a:solidFill>
                  <a:srgbClr val="245473"/>
                </a:solidFill>
                <a:latin typeface="+mj-lt"/>
                <a:ea typeface="Open Sans Light" panose="020B0306030504020204" pitchFamily="34" charset="0"/>
                <a:cs typeface="Open Sans Light" panose="020B0306030504020204" pitchFamily="34" charset="0"/>
              </a:rPr>
              <a:t> </a:t>
            </a:r>
            <a:br>
              <a:rPr lang="en-GB" sz="2200" dirty="0">
                <a:solidFill>
                  <a:srgbClr val="245473"/>
                </a:solidFill>
                <a:latin typeface="+mj-lt"/>
                <a:ea typeface="Open Sans Light" panose="020B0306030504020204" pitchFamily="34" charset="0"/>
                <a:cs typeface="Open Sans Light" panose="020B0306030504020204" pitchFamily="34" charset="0"/>
              </a:rPr>
            </a:br>
            <a:r>
              <a:rPr lang="en-GB" sz="2200" dirty="0">
                <a:solidFill>
                  <a:srgbClr val="245473"/>
                </a:solidFill>
                <a:latin typeface="+mj-lt"/>
                <a:ea typeface="Open Sans Light" panose="020B0306030504020204" pitchFamily="34" charset="0"/>
                <a:cs typeface="Open Sans Light" panose="020B0306030504020204" pitchFamily="34" charset="0"/>
              </a:rPr>
              <a:t>folgt grundsätzlich vier zentralen Anforderungen.</a:t>
            </a:r>
          </a:p>
        </p:txBody>
      </p:sp>
      <p:sp>
        <p:nvSpPr>
          <p:cNvPr id="33" name="Freeform 39">
            <a:extLst>
              <a:ext uri="{FF2B5EF4-FFF2-40B4-BE49-F238E27FC236}">
                <a16:creationId xmlns:a16="http://schemas.microsoft.com/office/drawing/2014/main" xmlns="" id="{E307E59B-936A-46F0-B197-E4F3FA985B26}"/>
              </a:ext>
            </a:extLst>
          </p:cNvPr>
          <p:cNvSpPr>
            <a:spLocks/>
          </p:cNvSpPr>
          <p:nvPr/>
        </p:nvSpPr>
        <p:spPr bwMode="auto">
          <a:xfrm>
            <a:off x="2908777" y="2120434"/>
            <a:ext cx="4395834" cy="1813931"/>
          </a:xfrm>
          <a:custGeom>
            <a:avLst/>
            <a:gdLst>
              <a:gd name="T0" fmla="*/ 199 w 3065"/>
              <a:gd name="T1" fmla="*/ 0 h 892"/>
              <a:gd name="T2" fmla="*/ 185 w 3065"/>
              <a:gd name="T3" fmla="*/ 0 h 892"/>
              <a:gd name="T4" fmla="*/ 0 w 3065"/>
              <a:gd name="T5" fmla="*/ 101 h 892"/>
              <a:gd name="T6" fmla="*/ 0 w 3065"/>
              <a:gd name="T7" fmla="*/ 232 h 892"/>
              <a:gd name="T8" fmla="*/ 144 w 3065"/>
              <a:gd name="T9" fmla="*/ 154 h 892"/>
              <a:gd name="T10" fmla="*/ 144 w 3065"/>
              <a:gd name="T11" fmla="*/ 778 h 892"/>
              <a:gd name="T12" fmla="*/ 5 w 3065"/>
              <a:gd name="T13" fmla="*/ 778 h 892"/>
              <a:gd name="T14" fmla="*/ 5 w 3065"/>
              <a:gd name="T15" fmla="*/ 892 h 892"/>
              <a:gd name="T16" fmla="*/ 199 w 3065"/>
              <a:gd name="T17" fmla="*/ 892 h 892"/>
              <a:gd name="T18" fmla="*/ 421 w 3065"/>
              <a:gd name="T19" fmla="*/ 892 h 892"/>
              <a:gd name="T20" fmla="*/ 3065 w 3065"/>
              <a:gd name="T21" fmla="*/ 892 h 892"/>
              <a:gd name="T22" fmla="*/ 3065 w 3065"/>
              <a:gd name="T23" fmla="*/ 0 h 892"/>
              <a:gd name="T24" fmla="*/ 300 w 3065"/>
              <a:gd name="T25" fmla="*/ 0 h 892"/>
              <a:gd name="T26" fmla="*/ 199 w 3065"/>
              <a:gd name="T27" fmla="*/ 0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3065" h="892">
                <a:moveTo>
                  <a:pt x="199" y="0"/>
                </a:moveTo>
                <a:lnTo>
                  <a:pt x="185" y="0"/>
                </a:lnTo>
                <a:lnTo>
                  <a:pt x="0" y="101"/>
                </a:lnTo>
                <a:lnTo>
                  <a:pt x="0" y="232"/>
                </a:lnTo>
                <a:lnTo>
                  <a:pt x="144" y="154"/>
                </a:lnTo>
                <a:lnTo>
                  <a:pt x="144" y="778"/>
                </a:lnTo>
                <a:lnTo>
                  <a:pt x="5" y="778"/>
                </a:lnTo>
                <a:lnTo>
                  <a:pt x="5" y="892"/>
                </a:lnTo>
                <a:lnTo>
                  <a:pt x="199" y="892"/>
                </a:lnTo>
                <a:lnTo>
                  <a:pt x="421" y="892"/>
                </a:lnTo>
                <a:lnTo>
                  <a:pt x="3065" y="892"/>
                </a:lnTo>
                <a:lnTo>
                  <a:pt x="3065" y="0"/>
                </a:lnTo>
                <a:lnTo>
                  <a:pt x="300" y="0"/>
                </a:lnTo>
                <a:lnTo>
                  <a:pt x="199" y="0"/>
                </a:lnTo>
                <a:close/>
              </a:path>
            </a:pathLst>
          </a:custGeom>
          <a:solidFill>
            <a:schemeClr val="accent1"/>
          </a:solidFill>
          <a:ln>
            <a:noFill/>
          </a:ln>
        </p:spPr>
        <p:txBody>
          <a:bodyPr vert="horz" wrap="square" lIns="68580" tIns="34290" rIns="68580" bIns="34290" numCol="1" anchor="t" anchorCtr="0" compatLnSpc="1">
            <a:prstTxWarp prst="textNoShape">
              <a:avLst/>
            </a:prstTxWarp>
          </a:bodyPr>
          <a:lstStyle/>
          <a:p>
            <a:endParaRPr lang="en-GB" sz="1400" b="1" dirty="0">
              <a:solidFill>
                <a:schemeClr val="accent1">
                  <a:lumMod val="60000"/>
                  <a:lumOff val="40000"/>
                </a:schemeClr>
              </a:solidFill>
              <a:latin typeface="+mj-lt"/>
            </a:endParaRPr>
          </a:p>
        </p:txBody>
      </p:sp>
      <p:sp>
        <p:nvSpPr>
          <p:cNvPr id="34" name="Freeform 13">
            <a:extLst>
              <a:ext uri="{FF2B5EF4-FFF2-40B4-BE49-F238E27FC236}">
                <a16:creationId xmlns:a16="http://schemas.microsoft.com/office/drawing/2014/main" xmlns="" id="{1E2AF4C2-519B-4B35-9A82-D4D37E7DE282}"/>
              </a:ext>
            </a:extLst>
          </p:cNvPr>
          <p:cNvSpPr>
            <a:spLocks/>
          </p:cNvSpPr>
          <p:nvPr/>
        </p:nvSpPr>
        <p:spPr bwMode="auto">
          <a:xfrm>
            <a:off x="3322943" y="2120436"/>
            <a:ext cx="422969" cy="1806604"/>
          </a:xfrm>
          <a:custGeom>
            <a:avLst/>
            <a:gdLst>
              <a:gd name="T0" fmla="*/ 202 w 202"/>
              <a:gd name="T1" fmla="*/ 576 h 576"/>
              <a:gd name="T2" fmla="*/ 0 w 202"/>
              <a:gd name="T3" fmla="*/ 0 h 576"/>
              <a:gd name="T4" fmla="*/ 0 w 202"/>
              <a:gd name="T5" fmla="*/ 500 h 576"/>
              <a:gd name="T6" fmla="*/ 79 w 202"/>
              <a:gd name="T7" fmla="*/ 500 h 576"/>
              <a:gd name="T8" fmla="*/ 79 w 202"/>
              <a:gd name="T9" fmla="*/ 576 h 576"/>
              <a:gd name="T10" fmla="*/ 202 w 202"/>
              <a:gd name="T11" fmla="*/ 576 h 576"/>
            </a:gdLst>
            <a:ahLst/>
            <a:cxnLst>
              <a:cxn ang="0">
                <a:pos x="T0" y="T1"/>
              </a:cxn>
              <a:cxn ang="0">
                <a:pos x="T2" y="T3"/>
              </a:cxn>
              <a:cxn ang="0">
                <a:pos x="T4" y="T5"/>
              </a:cxn>
              <a:cxn ang="0">
                <a:pos x="T6" y="T7"/>
              </a:cxn>
              <a:cxn ang="0">
                <a:pos x="T8" y="T9"/>
              </a:cxn>
              <a:cxn ang="0">
                <a:pos x="T10" y="T11"/>
              </a:cxn>
            </a:cxnLst>
            <a:rect l="0" t="0" r="r" b="b"/>
            <a:pathLst>
              <a:path w="202" h="576">
                <a:moveTo>
                  <a:pt x="202" y="576"/>
                </a:moveTo>
                <a:lnTo>
                  <a:pt x="0" y="0"/>
                </a:lnTo>
                <a:lnTo>
                  <a:pt x="0" y="500"/>
                </a:lnTo>
                <a:lnTo>
                  <a:pt x="79" y="500"/>
                </a:lnTo>
                <a:lnTo>
                  <a:pt x="79" y="576"/>
                </a:lnTo>
                <a:lnTo>
                  <a:pt x="202" y="576"/>
                </a:lnTo>
                <a:close/>
              </a:path>
            </a:pathLst>
          </a:custGeom>
          <a:solidFill>
            <a:schemeClr val="accent1">
              <a:lumMod val="50000"/>
            </a:schemeClr>
          </a:solidFill>
          <a:ln>
            <a:noFill/>
          </a:ln>
        </p:spPr>
        <p:txBody>
          <a:bodyPr vert="horz" wrap="square" lIns="68580" tIns="34290" rIns="68580" bIns="34290" numCol="1" anchor="t" anchorCtr="0" compatLnSpc="1">
            <a:prstTxWarp prst="textNoShape">
              <a:avLst/>
            </a:prstTxWarp>
          </a:bodyPr>
          <a:lstStyle/>
          <a:p>
            <a:endParaRPr lang="en-GB" sz="1600" b="1" dirty="0">
              <a:solidFill>
                <a:schemeClr val="accent1">
                  <a:lumMod val="60000"/>
                  <a:lumOff val="40000"/>
                </a:schemeClr>
              </a:solidFill>
              <a:latin typeface="+mj-lt"/>
            </a:endParaRPr>
          </a:p>
        </p:txBody>
      </p:sp>
      <p:sp>
        <p:nvSpPr>
          <p:cNvPr id="35" name="Freeform 37">
            <a:extLst>
              <a:ext uri="{FF2B5EF4-FFF2-40B4-BE49-F238E27FC236}">
                <a16:creationId xmlns:a16="http://schemas.microsoft.com/office/drawing/2014/main" xmlns="" id="{41E6CB8C-A6FA-479A-931F-CA10DB775A99}"/>
              </a:ext>
            </a:extLst>
          </p:cNvPr>
          <p:cNvSpPr>
            <a:spLocks/>
          </p:cNvSpPr>
          <p:nvPr/>
        </p:nvSpPr>
        <p:spPr bwMode="auto">
          <a:xfrm>
            <a:off x="7393107" y="2110499"/>
            <a:ext cx="4540687" cy="1813931"/>
          </a:xfrm>
          <a:custGeom>
            <a:avLst/>
            <a:gdLst>
              <a:gd name="T0" fmla="*/ 176 w 1850"/>
              <a:gd name="T1" fmla="*/ 0 h 523"/>
              <a:gd name="T2" fmla="*/ 105 w 1850"/>
              <a:gd name="T3" fmla="*/ 13 h 523"/>
              <a:gd name="T4" fmla="*/ 48 w 1850"/>
              <a:gd name="T5" fmla="*/ 50 h 523"/>
              <a:gd name="T6" fmla="*/ 13 w 1850"/>
              <a:gd name="T7" fmla="*/ 104 h 523"/>
              <a:gd name="T8" fmla="*/ 0 w 1850"/>
              <a:gd name="T9" fmla="*/ 169 h 523"/>
              <a:gd name="T10" fmla="*/ 103 w 1850"/>
              <a:gd name="T11" fmla="*/ 169 h 523"/>
              <a:gd name="T12" fmla="*/ 108 w 1850"/>
              <a:gd name="T13" fmla="*/ 134 h 523"/>
              <a:gd name="T14" fmla="*/ 122 w 1850"/>
              <a:gd name="T15" fmla="*/ 107 h 523"/>
              <a:gd name="T16" fmla="*/ 146 w 1850"/>
              <a:gd name="T17" fmla="*/ 89 h 523"/>
              <a:gd name="T18" fmla="*/ 178 w 1850"/>
              <a:gd name="T19" fmla="*/ 82 h 523"/>
              <a:gd name="T20" fmla="*/ 227 w 1850"/>
              <a:gd name="T21" fmla="*/ 102 h 523"/>
              <a:gd name="T22" fmla="*/ 245 w 1850"/>
              <a:gd name="T23" fmla="*/ 156 h 523"/>
              <a:gd name="T24" fmla="*/ 241 w 1850"/>
              <a:gd name="T25" fmla="*/ 180 h 523"/>
              <a:gd name="T26" fmla="*/ 230 w 1850"/>
              <a:gd name="T27" fmla="*/ 206 h 523"/>
              <a:gd name="T28" fmla="*/ 209 w 1850"/>
              <a:gd name="T29" fmla="*/ 237 h 523"/>
              <a:gd name="T30" fmla="*/ 177 w 1850"/>
              <a:gd name="T31" fmla="*/ 275 h 523"/>
              <a:gd name="T32" fmla="*/ 10 w 1850"/>
              <a:gd name="T33" fmla="*/ 453 h 523"/>
              <a:gd name="T34" fmla="*/ 10 w 1850"/>
              <a:gd name="T35" fmla="*/ 523 h 523"/>
              <a:gd name="T36" fmla="*/ 134 w 1850"/>
              <a:gd name="T37" fmla="*/ 523 h 523"/>
              <a:gd name="T38" fmla="*/ 356 w 1850"/>
              <a:gd name="T39" fmla="*/ 523 h 523"/>
              <a:gd name="T40" fmla="*/ 364 w 1850"/>
              <a:gd name="T41" fmla="*/ 523 h 523"/>
              <a:gd name="T42" fmla="*/ 1850 w 1850"/>
              <a:gd name="T43" fmla="*/ 523 h 523"/>
              <a:gd name="T44" fmla="*/ 1850 w 1850"/>
              <a:gd name="T45" fmla="*/ 0 h 523"/>
              <a:gd name="T46" fmla="*/ 171 w 1850"/>
              <a:gd name="T47" fmla="*/ 0 h 523"/>
              <a:gd name="T48" fmla="*/ 176 w 1850"/>
              <a:gd name="T49" fmla="*/ 0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1850" h="523">
                <a:moveTo>
                  <a:pt x="176" y="0"/>
                </a:moveTo>
                <a:cubicBezTo>
                  <a:pt x="150" y="0"/>
                  <a:pt x="126" y="5"/>
                  <a:pt x="105" y="13"/>
                </a:cubicBezTo>
                <a:cubicBezTo>
                  <a:pt x="83" y="22"/>
                  <a:pt x="64" y="34"/>
                  <a:pt x="48" y="50"/>
                </a:cubicBezTo>
                <a:cubicBezTo>
                  <a:pt x="33" y="65"/>
                  <a:pt x="21" y="83"/>
                  <a:pt x="13" y="104"/>
                </a:cubicBezTo>
                <a:cubicBezTo>
                  <a:pt x="4" y="124"/>
                  <a:pt x="0" y="146"/>
                  <a:pt x="0" y="169"/>
                </a:cubicBezTo>
                <a:cubicBezTo>
                  <a:pt x="103" y="169"/>
                  <a:pt x="103" y="169"/>
                  <a:pt x="103" y="169"/>
                </a:cubicBezTo>
                <a:cubicBezTo>
                  <a:pt x="103" y="157"/>
                  <a:pt x="105" y="145"/>
                  <a:pt x="108" y="134"/>
                </a:cubicBezTo>
                <a:cubicBezTo>
                  <a:pt x="111" y="124"/>
                  <a:pt x="116" y="115"/>
                  <a:pt x="122" y="107"/>
                </a:cubicBezTo>
                <a:cubicBezTo>
                  <a:pt x="129" y="99"/>
                  <a:pt x="136" y="93"/>
                  <a:pt x="146" y="89"/>
                </a:cubicBezTo>
                <a:cubicBezTo>
                  <a:pt x="155" y="85"/>
                  <a:pt x="166" y="82"/>
                  <a:pt x="178" y="82"/>
                </a:cubicBezTo>
                <a:cubicBezTo>
                  <a:pt x="199" y="82"/>
                  <a:pt x="216" y="89"/>
                  <a:pt x="227" y="102"/>
                </a:cubicBezTo>
                <a:cubicBezTo>
                  <a:pt x="239" y="115"/>
                  <a:pt x="245" y="133"/>
                  <a:pt x="245" y="156"/>
                </a:cubicBezTo>
                <a:cubicBezTo>
                  <a:pt x="245" y="164"/>
                  <a:pt x="244" y="172"/>
                  <a:pt x="241" y="180"/>
                </a:cubicBezTo>
                <a:cubicBezTo>
                  <a:pt x="239" y="188"/>
                  <a:pt x="235" y="197"/>
                  <a:pt x="230" y="206"/>
                </a:cubicBezTo>
                <a:cubicBezTo>
                  <a:pt x="225" y="216"/>
                  <a:pt x="218" y="226"/>
                  <a:pt x="209" y="237"/>
                </a:cubicBezTo>
                <a:cubicBezTo>
                  <a:pt x="200" y="249"/>
                  <a:pt x="190" y="261"/>
                  <a:pt x="177" y="275"/>
                </a:cubicBezTo>
                <a:cubicBezTo>
                  <a:pt x="10" y="453"/>
                  <a:pt x="10" y="453"/>
                  <a:pt x="10" y="453"/>
                </a:cubicBezTo>
                <a:cubicBezTo>
                  <a:pt x="10" y="523"/>
                  <a:pt x="10" y="523"/>
                  <a:pt x="10" y="523"/>
                </a:cubicBezTo>
                <a:cubicBezTo>
                  <a:pt x="134" y="523"/>
                  <a:pt x="134" y="523"/>
                  <a:pt x="134" y="523"/>
                </a:cubicBezTo>
                <a:cubicBezTo>
                  <a:pt x="356" y="523"/>
                  <a:pt x="356" y="523"/>
                  <a:pt x="356" y="523"/>
                </a:cubicBezTo>
                <a:cubicBezTo>
                  <a:pt x="364" y="523"/>
                  <a:pt x="364" y="523"/>
                  <a:pt x="364" y="523"/>
                </a:cubicBezTo>
                <a:cubicBezTo>
                  <a:pt x="1850" y="523"/>
                  <a:pt x="1850" y="523"/>
                  <a:pt x="1850" y="523"/>
                </a:cubicBezTo>
                <a:cubicBezTo>
                  <a:pt x="1850" y="0"/>
                  <a:pt x="1850" y="0"/>
                  <a:pt x="1850" y="0"/>
                </a:cubicBezTo>
                <a:cubicBezTo>
                  <a:pt x="171" y="0"/>
                  <a:pt x="171" y="0"/>
                  <a:pt x="171" y="0"/>
                </a:cubicBezTo>
                <a:cubicBezTo>
                  <a:pt x="173" y="0"/>
                  <a:pt x="175" y="0"/>
                  <a:pt x="176" y="0"/>
                </a:cubicBezTo>
                <a:close/>
              </a:path>
            </a:pathLst>
          </a:custGeom>
          <a:solidFill>
            <a:schemeClr val="accent2"/>
          </a:solidFill>
          <a:ln>
            <a:noFill/>
          </a:ln>
        </p:spPr>
        <p:txBody>
          <a:bodyPr vert="horz" wrap="square" lIns="68580" tIns="34290" rIns="68580" bIns="34290" numCol="1" anchor="t" anchorCtr="0" compatLnSpc="1">
            <a:prstTxWarp prst="textNoShape">
              <a:avLst/>
            </a:prstTxWarp>
          </a:bodyPr>
          <a:lstStyle/>
          <a:p>
            <a:endParaRPr lang="en-GB" sz="1600" b="1" dirty="0">
              <a:solidFill>
                <a:schemeClr val="accent1">
                  <a:lumMod val="60000"/>
                  <a:lumOff val="40000"/>
                </a:schemeClr>
              </a:solidFill>
              <a:latin typeface="+mj-lt"/>
            </a:endParaRPr>
          </a:p>
        </p:txBody>
      </p:sp>
      <p:sp>
        <p:nvSpPr>
          <p:cNvPr id="36" name="Freeform 15">
            <a:extLst>
              <a:ext uri="{FF2B5EF4-FFF2-40B4-BE49-F238E27FC236}">
                <a16:creationId xmlns:a16="http://schemas.microsoft.com/office/drawing/2014/main" xmlns="" id="{D064C426-8AA4-45AE-BC65-9727FA187731}"/>
              </a:ext>
            </a:extLst>
          </p:cNvPr>
          <p:cNvSpPr>
            <a:spLocks/>
          </p:cNvSpPr>
          <p:nvPr/>
        </p:nvSpPr>
        <p:spPr bwMode="auto">
          <a:xfrm>
            <a:off x="7725248" y="2449763"/>
            <a:ext cx="818717" cy="1467864"/>
          </a:xfrm>
          <a:custGeom>
            <a:avLst/>
            <a:gdLst>
              <a:gd name="T0" fmla="*/ 228 w 228"/>
              <a:gd name="T1" fmla="*/ 274 h 274"/>
              <a:gd name="T2" fmla="*/ 131 w 228"/>
              <a:gd name="T3" fmla="*/ 0 h 274"/>
              <a:gd name="T4" fmla="*/ 134 w 228"/>
              <a:gd name="T5" fmla="*/ 29 h 274"/>
              <a:gd name="T6" fmla="*/ 129 w 228"/>
              <a:gd name="T7" fmla="*/ 62 h 274"/>
              <a:gd name="T8" fmla="*/ 114 w 228"/>
              <a:gd name="T9" fmla="*/ 93 h 274"/>
              <a:gd name="T10" fmla="*/ 90 w 228"/>
              <a:gd name="T11" fmla="*/ 125 h 274"/>
              <a:gd name="T12" fmla="*/ 60 w 228"/>
              <a:gd name="T13" fmla="*/ 158 h 274"/>
              <a:gd name="T14" fmla="*/ 0 w 228"/>
              <a:gd name="T15" fmla="*/ 220 h 274"/>
              <a:gd name="T16" fmla="*/ 145 w 228"/>
              <a:gd name="T17" fmla="*/ 220 h 274"/>
              <a:gd name="T18" fmla="*/ 145 w 228"/>
              <a:gd name="T19" fmla="*/ 274 h 274"/>
              <a:gd name="T20" fmla="*/ 228 w 228"/>
              <a:gd name="T21" fmla="*/ 274 h 2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28" h="274">
                <a:moveTo>
                  <a:pt x="228" y="274"/>
                </a:moveTo>
                <a:cubicBezTo>
                  <a:pt x="156" y="70"/>
                  <a:pt x="136" y="15"/>
                  <a:pt x="131" y="0"/>
                </a:cubicBezTo>
                <a:cubicBezTo>
                  <a:pt x="133" y="9"/>
                  <a:pt x="134" y="19"/>
                  <a:pt x="134" y="29"/>
                </a:cubicBezTo>
                <a:cubicBezTo>
                  <a:pt x="134" y="40"/>
                  <a:pt x="133" y="51"/>
                  <a:pt x="129" y="62"/>
                </a:cubicBezTo>
                <a:cubicBezTo>
                  <a:pt x="126" y="72"/>
                  <a:pt x="121" y="83"/>
                  <a:pt x="114" y="93"/>
                </a:cubicBezTo>
                <a:cubicBezTo>
                  <a:pt x="107" y="103"/>
                  <a:pt x="100" y="114"/>
                  <a:pt x="90" y="125"/>
                </a:cubicBezTo>
                <a:cubicBezTo>
                  <a:pt x="81" y="135"/>
                  <a:pt x="71" y="147"/>
                  <a:pt x="60" y="158"/>
                </a:cubicBezTo>
                <a:cubicBezTo>
                  <a:pt x="0" y="220"/>
                  <a:pt x="0" y="220"/>
                  <a:pt x="0" y="220"/>
                </a:cubicBezTo>
                <a:cubicBezTo>
                  <a:pt x="145" y="220"/>
                  <a:pt x="145" y="220"/>
                  <a:pt x="145" y="220"/>
                </a:cubicBezTo>
                <a:cubicBezTo>
                  <a:pt x="145" y="274"/>
                  <a:pt x="145" y="274"/>
                  <a:pt x="145" y="274"/>
                </a:cubicBezTo>
                <a:cubicBezTo>
                  <a:pt x="228" y="274"/>
                  <a:pt x="228" y="274"/>
                  <a:pt x="228" y="274"/>
                </a:cubicBezTo>
                <a:close/>
              </a:path>
            </a:pathLst>
          </a:custGeom>
          <a:solidFill>
            <a:schemeClr val="accent2">
              <a:lumMod val="50000"/>
            </a:schemeClr>
          </a:solidFill>
          <a:ln>
            <a:noFill/>
          </a:ln>
        </p:spPr>
        <p:txBody>
          <a:bodyPr vert="horz" wrap="square" lIns="68580" tIns="34290" rIns="68580" bIns="34290" numCol="1" anchor="t" anchorCtr="0" compatLnSpc="1">
            <a:prstTxWarp prst="textNoShape">
              <a:avLst/>
            </a:prstTxWarp>
          </a:bodyPr>
          <a:lstStyle/>
          <a:p>
            <a:endParaRPr lang="en-GB" sz="1600" b="1" dirty="0">
              <a:solidFill>
                <a:schemeClr val="accent1">
                  <a:lumMod val="60000"/>
                  <a:lumOff val="40000"/>
                </a:schemeClr>
              </a:solidFill>
              <a:latin typeface="+mj-lt"/>
            </a:endParaRPr>
          </a:p>
        </p:txBody>
      </p:sp>
      <p:sp>
        <p:nvSpPr>
          <p:cNvPr id="37" name="Freeform 35">
            <a:extLst>
              <a:ext uri="{FF2B5EF4-FFF2-40B4-BE49-F238E27FC236}">
                <a16:creationId xmlns:a16="http://schemas.microsoft.com/office/drawing/2014/main" xmlns="" id="{EDFE4ADA-684F-43B5-A253-E78BADD5F456}"/>
              </a:ext>
            </a:extLst>
          </p:cNvPr>
          <p:cNvSpPr>
            <a:spLocks/>
          </p:cNvSpPr>
          <p:nvPr/>
        </p:nvSpPr>
        <p:spPr bwMode="auto">
          <a:xfrm>
            <a:off x="2783226" y="4224357"/>
            <a:ext cx="4527781" cy="1813931"/>
          </a:xfrm>
          <a:custGeom>
            <a:avLst/>
            <a:gdLst>
              <a:gd name="T0" fmla="*/ 170 w 1845"/>
              <a:gd name="T1" fmla="*/ 0 h 523"/>
              <a:gd name="T2" fmla="*/ 108 w 1845"/>
              <a:gd name="T3" fmla="*/ 10 h 523"/>
              <a:gd name="T4" fmla="*/ 55 w 1845"/>
              <a:gd name="T5" fmla="*/ 38 h 523"/>
              <a:gd name="T6" fmla="*/ 20 w 1845"/>
              <a:gd name="T7" fmla="*/ 82 h 523"/>
              <a:gd name="T8" fmla="*/ 7 w 1845"/>
              <a:gd name="T9" fmla="*/ 139 h 523"/>
              <a:gd name="T10" fmla="*/ 108 w 1845"/>
              <a:gd name="T11" fmla="*/ 139 h 523"/>
              <a:gd name="T12" fmla="*/ 113 w 1845"/>
              <a:gd name="T13" fmla="*/ 115 h 523"/>
              <a:gd name="T14" fmla="*/ 128 w 1845"/>
              <a:gd name="T15" fmla="*/ 97 h 523"/>
              <a:gd name="T16" fmla="*/ 150 w 1845"/>
              <a:gd name="T17" fmla="*/ 86 h 523"/>
              <a:gd name="T18" fmla="*/ 176 w 1845"/>
              <a:gd name="T19" fmla="*/ 82 h 523"/>
              <a:gd name="T20" fmla="*/ 206 w 1845"/>
              <a:gd name="T21" fmla="*/ 87 h 523"/>
              <a:gd name="T22" fmla="*/ 228 w 1845"/>
              <a:gd name="T23" fmla="*/ 100 h 523"/>
              <a:gd name="T24" fmla="*/ 241 w 1845"/>
              <a:gd name="T25" fmla="*/ 121 h 523"/>
              <a:gd name="T26" fmla="*/ 245 w 1845"/>
              <a:gd name="T27" fmla="*/ 147 h 523"/>
              <a:gd name="T28" fmla="*/ 226 w 1845"/>
              <a:gd name="T29" fmla="*/ 198 h 523"/>
              <a:gd name="T30" fmla="*/ 169 w 1845"/>
              <a:gd name="T31" fmla="*/ 217 h 523"/>
              <a:gd name="T32" fmla="*/ 115 w 1845"/>
              <a:gd name="T33" fmla="*/ 217 h 523"/>
              <a:gd name="T34" fmla="*/ 115 w 1845"/>
              <a:gd name="T35" fmla="*/ 296 h 523"/>
              <a:gd name="T36" fmla="*/ 169 w 1845"/>
              <a:gd name="T37" fmla="*/ 296 h 523"/>
              <a:gd name="T38" fmla="*/ 204 w 1845"/>
              <a:gd name="T39" fmla="*/ 300 h 523"/>
              <a:gd name="T40" fmla="*/ 230 w 1845"/>
              <a:gd name="T41" fmla="*/ 314 h 523"/>
              <a:gd name="T42" fmla="*/ 247 w 1845"/>
              <a:gd name="T43" fmla="*/ 337 h 523"/>
              <a:gd name="T44" fmla="*/ 253 w 1845"/>
              <a:gd name="T45" fmla="*/ 372 h 523"/>
              <a:gd name="T46" fmla="*/ 248 w 1845"/>
              <a:gd name="T47" fmla="*/ 401 h 523"/>
              <a:gd name="T48" fmla="*/ 232 w 1845"/>
              <a:gd name="T49" fmla="*/ 423 h 523"/>
              <a:gd name="T50" fmla="*/ 208 w 1845"/>
              <a:gd name="T51" fmla="*/ 437 h 523"/>
              <a:gd name="T52" fmla="*/ 176 w 1845"/>
              <a:gd name="T53" fmla="*/ 442 h 523"/>
              <a:gd name="T54" fmla="*/ 146 w 1845"/>
              <a:gd name="T55" fmla="*/ 437 h 523"/>
              <a:gd name="T56" fmla="*/ 123 w 1845"/>
              <a:gd name="T57" fmla="*/ 423 h 523"/>
              <a:gd name="T58" fmla="*/ 107 w 1845"/>
              <a:gd name="T59" fmla="*/ 403 h 523"/>
              <a:gd name="T60" fmla="*/ 101 w 1845"/>
              <a:gd name="T61" fmla="*/ 377 h 523"/>
              <a:gd name="T62" fmla="*/ 0 w 1845"/>
              <a:gd name="T63" fmla="*/ 377 h 523"/>
              <a:gd name="T64" fmla="*/ 15 w 1845"/>
              <a:gd name="T65" fmla="*/ 442 h 523"/>
              <a:gd name="T66" fmla="*/ 54 w 1845"/>
              <a:gd name="T67" fmla="*/ 488 h 523"/>
              <a:gd name="T68" fmla="*/ 110 w 1845"/>
              <a:gd name="T69" fmla="*/ 514 h 523"/>
              <a:gd name="T70" fmla="*/ 170 w 1845"/>
              <a:gd name="T71" fmla="*/ 523 h 523"/>
              <a:gd name="T72" fmla="*/ 170 w 1845"/>
              <a:gd name="T73" fmla="*/ 523 h 523"/>
              <a:gd name="T74" fmla="*/ 1845 w 1845"/>
              <a:gd name="T75" fmla="*/ 523 h 523"/>
              <a:gd name="T76" fmla="*/ 1845 w 1845"/>
              <a:gd name="T77" fmla="*/ 0 h 523"/>
              <a:gd name="T78" fmla="*/ 170 w 1845"/>
              <a:gd name="T79" fmla="*/ 0 h 5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845" h="523">
                <a:moveTo>
                  <a:pt x="170" y="0"/>
                </a:moveTo>
                <a:cubicBezTo>
                  <a:pt x="148" y="1"/>
                  <a:pt x="128" y="4"/>
                  <a:pt x="108" y="10"/>
                </a:cubicBezTo>
                <a:cubicBezTo>
                  <a:pt x="88" y="17"/>
                  <a:pt x="71" y="26"/>
                  <a:pt x="55" y="38"/>
                </a:cubicBezTo>
                <a:cubicBezTo>
                  <a:pt x="40" y="50"/>
                  <a:pt x="29" y="65"/>
                  <a:pt x="20" y="82"/>
                </a:cubicBezTo>
                <a:cubicBezTo>
                  <a:pt x="11" y="99"/>
                  <a:pt x="7" y="118"/>
                  <a:pt x="7" y="139"/>
                </a:cubicBezTo>
                <a:cubicBezTo>
                  <a:pt x="108" y="139"/>
                  <a:pt x="108" y="139"/>
                  <a:pt x="108" y="139"/>
                </a:cubicBezTo>
                <a:cubicBezTo>
                  <a:pt x="108" y="130"/>
                  <a:pt x="110" y="122"/>
                  <a:pt x="113" y="115"/>
                </a:cubicBezTo>
                <a:cubicBezTo>
                  <a:pt x="117" y="108"/>
                  <a:pt x="122" y="102"/>
                  <a:pt x="128" y="97"/>
                </a:cubicBezTo>
                <a:cubicBezTo>
                  <a:pt x="134" y="92"/>
                  <a:pt x="141" y="88"/>
                  <a:pt x="150" y="86"/>
                </a:cubicBezTo>
                <a:cubicBezTo>
                  <a:pt x="158" y="83"/>
                  <a:pt x="167" y="82"/>
                  <a:pt x="176" y="82"/>
                </a:cubicBezTo>
                <a:cubicBezTo>
                  <a:pt x="188" y="82"/>
                  <a:pt x="198" y="83"/>
                  <a:pt x="206" y="87"/>
                </a:cubicBezTo>
                <a:cubicBezTo>
                  <a:pt x="215" y="90"/>
                  <a:pt x="222" y="94"/>
                  <a:pt x="228" y="100"/>
                </a:cubicBezTo>
                <a:cubicBezTo>
                  <a:pt x="234" y="106"/>
                  <a:pt x="238" y="113"/>
                  <a:pt x="241" y="121"/>
                </a:cubicBezTo>
                <a:cubicBezTo>
                  <a:pt x="243" y="129"/>
                  <a:pt x="245" y="137"/>
                  <a:pt x="245" y="147"/>
                </a:cubicBezTo>
                <a:cubicBezTo>
                  <a:pt x="245" y="168"/>
                  <a:pt x="239" y="185"/>
                  <a:pt x="226" y="198"/>
                </a:cubicBezTo>
                <a:cubicBezTo>
                  <a:pt x="214" y="211"/>
                  <a:pt x="195" y="217"/>
                  <a:pt x="169" y="217"/>
                </a:cubicBezTo>
                <a:cubicBezTo>
                  <a:pt x="115" y="217"/>
                  <a:pt x="115" y="217"/>
                  <a:pt x="115" y="217"/>
                </a:cubicBezTo>
                <a:cubicBezTo>
                  <a:pt x="115" y="296"/>
                  <a:pt x="115" y="296"/>
                  <a:pt x="115" y="296"/>
                </a:cubicBezTo>
                <a:cubicBezTo>
                  <a:pt x="169" y="296"/>
                  <a:pt x="169" y="296"/>
                  <a:pt x="169" y="296"/>
                </a:cubicBezTo>
                <a:cubicBezTo>
                  <a:pt x="182" y="296"/>
                  <a:pt x="194" y="297"/>
                  <a:pt x="204" y="300"/>
                </a:cubicBezTo>
                <a:cubicBezTo>
                  <a:pt x="214" y="303"/>
                  <a:pt x="223" y="308"/>
                  <a:pt x="230" y="314"/>
                </a:cubicBezTo>
                <a:cubicBezTo>
                  <a:pt x="238" y="320"/>
                  <a:pt x="243" y="328"/>
                  <a:pt x="247" y="337"/>
                </a:cubicBezTo>
                <a:cubicBezTo>
                  <a:pt x="251" y="347"/>
                  <a:pt x="253" y="359"/>
                  <a:pt x="253" y="372"/>
                </a:cubicBezTo>
                <a:cubicBezTo>
                  <a:pt x="253" y="383"/>
                  <a:pt x="251" y="392"/>
                  <a:pt x="248" y="401"/>
                </a:cubicBezTo>
                <a:cubicBezTo>
                  <a:pt x="244" y="409"/>
                  <a:pt x="239" y="417"/>
                  <a:pt x="232" y="423"/>
                </a:cubicBezTo>
                <a:cubicBezTo>
                  <a:pt x="226" y="429"/>
                  <a:pt x="218" y="434"/>
                  <a:pt x="208" y="437"/>
                </a:cubicBezTo>
                <a:cubicBezTo>
                  <a:pt x="199" y="440"/>
                  <a:pt x="188" y="442"/>
                  <a:pt x="176" y="442"/>
                </a:cubicBezTo>
                <a:cubicBezTo>
                  <a:pt x="165" y="442"/>
                  <a:pt x="155" y="440"/>
                  <a:pt x="146" y="437"/>
                </a:cubicBezTo>
                <a:cubicBezTo>
                  <a:pt x="137" y="434"/>
                  <a:pt x="129" y="429"/>
                  <a:pt x="123" y="423"/>
                </a:cubicBezTo>
                <a:cubicBezTo>
                  <a:pt x="116" y="418"/>
                  <a:pt x="111" y="411"/>
                  <a:pt x="107" y="403"/>
                </a:cubicBezTo>
                <a:cubicBezTo>
                  <a:pt x="103" y="395"/>
                  <a:pt x="101" y="386"/>
                  <a:pt x="101" y="377"/>
                </a:cubicBezTo>
                <a:cubicBezTo>
                  <a:pt x="0" y="377"/>
                  <a:pt x="0" y="377"/>
                  <a:pt x="0" y="377"/>
                </a:cubicBezTo>
                <a:cubicBezTo>
                  <a:pt x="0" y="402"/>
                  <a:pt x="5" y="424"/>
                  <a:pt x="15" y="442"/>
                </a:cubicBezTo>
                <a:cubicBezTo>
                  <a:pt x="25" y="460"/>
                  <a:pt x="38" y="475"/>
                  <a:pt x="54" y="488"/>
                </a:cubicBezTo>
                <a:cubicBezTo>
                  <a:pt x="71" y="500"/>
                  <a:pt x="89" y="509"/>
                  <a:pt x="110" y="514"/>
                </a:cubicBezTo>
                <a:cubicBezTo>
                  <a:pt x="129" y="520"/>
                  <a:pt x="150" y="523"/>
                  <a:pt x="170" y="523"/>
                </a:cubicBezTo>
                <a:cubicBezTo>
                  <a:pt x="170" y="523"/>
                  <a:pt x="170" y="523"/>
                  <a:pt x="170" y="523"/>
                </a:cubicBezTo>
                <a:cubicBezTo>
                  <a:pt x="1845" y="523"/>
                  <a:pt x="1845" y="523"/>
                  <a:pt x="1845" y="523"/>
                </a:cubicBezTo>
                <a:cubicBezTo>
                  <a:pt x="1845" y="0"/>
                  <a:pt x="1845" y="0"/>
                  <a:pt x="1845" y="0"/>
                </a:cubicBezTo>
                <a:cubicBezTo>
                  <a:pt x="170" y="0"/>
                  <a:pt x="170" y="0"/>
                  <a:pt x="170" y="0"/>
                </a:cubicBezTo>
                <a:close/>
              </a:path>
            </a:pathLst>
          </a:custGeom>
          <a:solidFill>
            <a:schemeClr val="accent3"/>
          </a:solidFill>
          <a:ln>
            <a:noFill/>
          </a:ln>
        </p:spPr>
        <p:txBody>
          <a:bodyPr vert="horz" wrap="square" lIns="68580" tIns="34290" rIns="68580" bIns="34290" numCol="1" anchor="t" anchorCtr="0" compatLnSpc="1">
            <a:prstTxWarp prst="textNoShape">
              <a:avLst/>
            </a:prstTxWarp>
          </a:bodyPr>
          <a:lstStyle/>
          <a:p>
            <a:endParaRPr lang="en-GB" sz="1400" b="1" dirty="0">
              <a:solidFill>
                <a:schemeClr val="accent1">
                  <a:lumMod val="60000"/>
                  <a:lumOff val="40000"/>
                </a:schemeClr>
              </a:solidFill>
              <a:latin typeface="+mj-lt"/>
            </a:endParaRPr>
          </a:p>
        </p:txBody>
      </p:sp>
      <p:sp>
        <p:nvSpPr>
          <p:cNvPr id="38" name="Freeform 16">
            <a:extLst>
              <a:ext uri="{FF2B5EF4-FFF2-40B4-BE49-F238E27FC236}">
                <a16:creationId xmlns:a16="http://schemas.microsoft.com/office/drawing/2014/main" xmlns="" id="{4D52DCEB-DFB6-42BA-A0E9-958A7DBB6CCA}"/>
              </a:ext>
            </a:extLst>
          </p:cNvPr>
          <p:cNvSpPr>
            <a:spLocks/>
          </p:cNvSpPr>
          <p:nvPr/>
        </p:nvSpPr>
        <p:spPr bwMode="auto">
          <a:xfrm>
            <a:off x="3188932" y="4608060"/>
            <a:ext cx="739150" cy="1430226"/>
          </a:xfrm>
          <a:custGeom>
            <a:avLst/>
            <a:gdLst>
              <a:gd name="T0" fmla="*/ 112 w 206"/>
              <a:gd name="T1" fmla="*/ 0 h 267"/>
              <a:gd name="T2" fmla="*/ 114 w 206"/>
              <a:gd name="T3" fmla="*/ 21 h 267"/>
              <a:gd name="T4" fmla="*/ 110 w 206"/>
              <a:gd name="T5" fmla="*/ 43 h 267"/>
              <a:gd name="T6" fmla="*/ 100 w 206"/>
              <a:gd name="T7" fmla="*/ 62 h 267"/>
              <a:gd name="T8" fmla="*/ 84 w 206"/>
              <a:gd name="T9" fmla="*/ 79 h 267"/>
              <a:gd name="T10" fmla="*/ 63 w 206"/>
              <a:gd name="T11" fmla="*/ 93 h 267"/>
              <a:gd name="T12" fmla="*/ 105 w 206"/>
              <a:gd name="T13" fmla="*/ 122 h 267"/>
              <a:gd name="T14" fmla="*/ 119 w 206"/>
              <a:gd name="T15" fmla="*/ 170 h 267"/>
              <a:gd name="T16" fmla="*/ 110 w 206"/>
              <a:gd name="T17" fmla="*/ 211 h 267"/>
              <a:gd name="T18" fmla="*/ 85 w 206"/>
              <a:gd name="T19" fmla="*/ 241 h 267"/>
              <a:gd name="T20" fmla="*/ 47 w 206"/>
              <a:gd name="T21" fmla="*/ 260 h 267"/>
              <a:gd name="T22" fmla="*/ 0 w 206"/>
              <a:gd name="T23" fmla="*/ 267 h 267"/>
              <a:gd name="T24" fmla="*/ 206 w 206"/>
              <a:gd name="T25" fmla="*/ 267 h 267"/>
              <a:gd name="T26" fmla="*/ 112 w 206"/>
              <a:gd name="T27" fmla="*/ 0 h 2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06" h="267">
                <a:moveTo>
                  <a:pt x="112" y="0"/>
                </a:moveTo>
                <a:cubicBezTo>
                  <a:pt x="113" y="7"/>
                  <a:pt x="114" y="14"/>
                  <a:pt x="114" y="21"/>
                </a:cubicBezTo>
                <a:cubicBezTo>
                  <a:pt x="114" y="28"/>
                  <a:pt x="112" y="35"/>
                  <a:pt x="110" y="43"/>
                </a:cubicBezTo>
                <a:cubicBezTo>
                  <a:pt x="108" y="50"/>
                  <a:pt x="104" y="56"/>
                  <a:pt x="100" y="62"/>
                </a:cubicBezTo>
                <a:cubicBezTo>
                  <a:pt x="96" y="68"/>
                  <a:pt x="91" y="74"/>
                  <a:pt x="84" y="79"/>
                </a:cubicBezTo>
                <a:cubicBezTo>
                  <a:pt x="78" y="84"/>
                  <a:pt x="71" y="89"/>
                  <a:pt x="63" y="93"/>
                </a:cubicBezTo>
                <a:cubicBezTo>
                  <a:pt x="81" y="99"/>
                  <a:pt x="96" y="109"/>
                  <a:pt x="105" y="122"/>
                </a:cubicBezTo>
                <a:cubicBezTo>
                  <a:pt x="114" y="135"/>
                  <a:pt x="119" y="152"/>
                  <a:pt x="119" y="170"/>
                </a:cubicBezTo>
                <a:cubicBezTo>
                  <a:pt x="119" y="185"/>
                  <a:pt x="116" y="199"/>
                  <a:pt x="110" y="211"/>
                </a:cubicBezTo>
                <a:cubicBezTo>
                  <a:pt x="104" y="223"/>
                  <a:pt x="95" y="233"/>
                  <a:pt x="85" y="241"/>
                </a:cubicBezTo>
                <a:cubicBezTo>
                  <a:pt x="74" y="250"/>
                  <a:pt x="62" y="256"/>
                  <a:pt x="47" y="260"/>
                </a:cubicBezTo>
                <a:cubicBezTo>
                  <a:pt x="33" y="265"/>
                  <a:pt x="17" y="267"/>
                  <a:pt x="0" y="267"/>
                </a:cubicBezTo>
                <a:cubicBezTo>
                  <a:pt x="206" y="267"/>
                  <a:pt x="206" y="267"/>
                  <a:pt x="206" y="267"/>
                </a:cubicBezTo>
                <a:cubicBezTo>
                  <a:pt x="143" y="88"/>
                  <a:pt x="120" y="23"/>
                  <a:pt x="112" y="0"/>
                </a:cubicBezTo>
                <a:close/>
              </a:path>
            </a:pathLst>
          </a:custGeom>
          <a:solidFill>
            <a:schemeClr val="accent3">
              <a:lumMod val="50000"/>
            </a:schemeClr>
          </a:solidFill>
          <a:ln>
            <a:noFill/>
          </a:ln>
        </p:spPr>
        <p:txBody>
          <a:bodyPr vert="horz" wrap="square" lIns="68580" tIns="34290" rIns="68580" bIns="34290" numCol="1" anchor="t" anchorCtr="0" compatLnSpc="1">
            <a:prstTxWarp prst="textNoShape">
              <a:avLst/>
            </a:prstTxWarp>
          </a:bodyPr>
          <a:lstStyle/>
          <a:p>
            <a:endParaRPr lang="en-GB" sz="1400" b="1" dirty="0">
              <a:solidFill>
                <a:schemeClr val="accent1">
                  <a:lumMod val="60000"/>
                  <a:lumOff val="40000"/>
                </a:schemeClr>
              </a:solidFill>
              <a:latin typeface="+mj-lt"/>
            </a:endParaRPr>
          </a:p>
        </p:txBody>
      </p:sp>
      <p:sp>
        <p:nvSpPr>
          <p:cNvPr id="39" name="Freeform 16">
            <a:extLst>
              <a:ext uri="{FF2B5EF4-FFF2-40B4-BE49-F238E27FC236}">
                <a16:creationId xmlns:a16="http://schemas.microsoft.com/office/drawing/2014/main" xmlns="" id="{4E99F8D4-9DA5-45E7-90C3-01358C079E46}"/>
              </a:ext>
            </a:extLst>
          </p:cNvPr>
          <p:cNvSpPr>
            <a:spLocks noEditPoints="1"/>
          </p:cNvSpPr>
          <p:nvPr/>
        </p:nvSpPr>
        <p:spPr bwMode="auto">
          <a:xfrm>
            <a:off x="7363561" y="4224357"/>
            <a:ext cx="4565070" cy="1813931"/>
          </a:xfrm>
          <a:custGeom>
            <a:avLst/>
            <a:gdLst>
              <a:gd name="T0" fmla="*/ 553 w 3183"/>
              <a:gd name="T1" fmla="*/ 0 h 892"/>
              <a:gd name="T2" fmla="*/ 452 w 3183"/>
              <a:gd name="T3" fmla="*/ 0 h 892"/>
              <a:gd name="T4" fmla="*/ 373 w 3183"/>
              <a:gd name="T5" fmla="*/ 0 h 892"/>
              <a:gd name="T6" fmla="*/ 0 w 3183"/>
              <a:gd name="T7" fmla="*/ 588 h 892"/>
              <a:gd name="T8" fmla="*/ 8 w 3183"/>
              <a:gd name="T9" fmla="*/ 699 h 892"/>
              <a:gd name="T10" fmla="*/ 375 w 3183"/>
              <a:gd name="T11" fmla="*/ 699 h 892"/>
              <a:gd name="T12" fmla="*/ 375 w 3183"/>
              <a:gd name="T13" fmla="*/ 892 h 892"/>
              <a:gd name="T14" fmla="*/ 452 w 3183"/>
              <a:gd name="T15" fmla="*/ 892 h 892"/>
              <a:gd name="T16" fmla="*/ 553 w 3183"/>
              <a:gd name="T17" fmla="*/ 892 h 892"/>
              <a:gd name="T18" fmla="*/ 3183 w 3183"/>
              <a:gd name="T19" fmla="*/ 892 h 892"/>
              <a:gd name="T20" fmla="*/ 3183 w 3183"/>
              <a:gd name="T21" fmla="*/ 0 h 892"/>
              <a:gd name="T22" fmla="*/ 553 w 3183"/>
              <a:gd name="T23" fmla="*/ 0 h 892"/>
              <a:gd name="T24" fmla="*/ 375 w 3183"/>
              <a:gd name="T25" fmla="*/ 558 h 892"/>
              <a:gd name="T26" fmla="*/ 176 w 3183"/>
              <a:gd name="T27" fmla="*/ 558 h 892"/>
              <a:gd name="T28" fmla="*/ 363 w 3183"/>
              <a:gd name="T29" fmla="*/ 263 h 892"/>
              <a:gd name="T30" fmla="*/ 375 w 3183"/>
              <a:gd name="T31" fmla="*/ 242 h 892"/>
              <a:gd name="T32" fmla="*/ 375 w 3183"/>
              <a:gd name="T33" fmla="*/ 558 h 8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3183" h="892">
                <a:moveTo>
                  <a:pt x="553" y="0"/>
                </a:moveTo>
                <a:lnTo>
                  <a:pt x="452" y="0"/>
                </a:lnTo>
                <a:lnTo>
                  <a:pt x="373" y="0"/>
                </a:lnTo>
                <a:lnTo>
                  <a:pt x="0" y="588"/>
                </a:lnTo>
                <a:lnTo>
                  <a:pt x="8" y="699"/>
                </a:lnTo>
                <a:lnTo>
                  <a:pt x="375" y="699"/>
                </a:lnTo>
                <a:lnTo>
                  <a:pt x="375" y="892"/>
                </a:lnTo>
                <a:lnTo>
                  <a:pt x="452" y="892"/>
                </a:lnTo>
                <a:lnTo>
                  <a:pt x="553" y="892"/>
                </a:lnTo>
                <a:lnTo>
                  <a:pt x="3183" y="892"/>
                </a:lnTo>
                <a:lnTo>
                  <a:pt x="3183" y="0"/>
                </a:lnTo>
                <a:lnTo>
                  <a:pt x="553" y="0"/>
                </a:lnTo>
                <a:close/>
                <a:moveTo>
                  <a:pt x="375" y="558"/>
                </a:moveTo>
                <a:lnTo>
                  <a:pt x="176" y="558"/>
                </a:lnTo>
                <a:lnTo>
                  <a:pt x="363" y="263"/>
                </a:lnTo>
                <a:lnTo>
                  <a:pt x="375" y="242"/>
                </a:lnTo>
                <a:lnTo>
                  <a:pt x="375" y="558"/>
                </a:lnTo>
                <a:close/>
              </a:path>
            </a:pathLst>
          </a:custGeom>
          <a:solidFill>
            <a:schemeClr val="accent4"/>
          </a:solidFill>
          <a:ln>
            <a:noFill/>
          </a:ln>
        </p:spPr>
        <p:txBody>
          <a:bodyPr vert="horz" wrap="square" lIns="68580" tIns="34290" rIns="68580" bIns="34290" numCol="1" anchor="t" anchorCtr="0" compatLnSpc="1">
            <a:prstTxWarp prst="textNoShape">
              <a:avLst/>
            </a:prstTxWarp>
          </a:bodyPr>
          <a:lstStyle/>
          <a:p>
            <a:endParaRPr lang="en-GB" sz="1600" b="1" dirty="0">
              <a:solidFill>
                <a:schemeClr val="accent1">
                  <a:lumMod val="60000"/>
                  <a:lumOff val="40000"/>
                </a:schemeClr>
              </a:solidFill>
              <a:latin typeface="+mj-lt"/>
            </a:endParaRPr>
          </a:p>
        </p:txBody>
      </p:sp>
      <p:sp>
        <p:nvSpPr>
          <p:cNvPr id="40" name="Freeform 5">
            <a:extLst>
              <a:ext uri="{FF2B5EF4-FFF2-40B4-BE49-F238E27FC236}">
                <a16:creationId xmlns:a16="http://schemas.microsoft.com/office/drawing/2014/main" xmlns="" id="{1B0C1417-243B-4D46-901E-D7CD5B9DE3FB}"/>
              </a:ext>
            </a:extLst>
          </p:cNvPr>
          <p:cNvSpPr>
            <a:spLocks/>
          </p:cNvSpPr>
          <p:nvPr/>
        </p:nvSpPr>
        <p:spPr bwMode="auto">
          <a:xfrm>
            <a:off x="8118327" y="4224357"/>
            <a:ext cx="437733" cy="1813931"/>
          </a:xfrm>
          <a:custGeom>
            <a:avLst/>
            <a:gdLst>
              <a:gd name="T0" fmla="*/ 2 w 210"/>
              <a:gd name="T1" fmla="*/ 0 h 584"/>
              <a:gd name="T2" fmla="*/ 0 w 210"/>
              <a:gd name="T3" fmla="*/ 0 h 584"/>
              <a:gd name="T4" fmla="*/ 0 w 210"/>
              <a:gd name="T5" fmla="*/ 366 h 584"/>
              <a:gd name="T6" fmla="*/ 67 w 210"/>
              <a:gd name="T7" fmla="*/ 366 h 584"/>
              <a:gd name="T8" fmla="*/ 67 w 210"/>
              <a:gd name="T9" fmla="*/ 459 h 584"/>
              <a:gd name="T10" fmla="*/ 0 w 210"/>
              <a:gd name="T11" fmla="*/ 459 h 584"/>
              <a:gd name="T12" fmla="*/ 0 w 210"/>
              <a:gd name="T13" fmla="*/ 584 h 584"/>
              <a:gd name="T14" fmla="*/ 2 w 210"/>
              <a:gd name="T15" fmla="*/ 584 h 584"/>
              <a:gd name="T16" fmla="*/ 210 w 210"/>
              <a:gd name="T17" fmla="*/ 584 h 584"/>
              <a:gd name="T18" fmla="*/ 2 w 210"/>
              <a:gd name="T19" fmla="*/ 0 h 5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210" h="584">
                <a:moveTo>
                  <a:pt x="2" y="0"/>
                </a:moveTo>
                <a:lnTo>
                  <a:pt x="0" y="0"/>
                </a:lnTo>
                <a:lnTo>
                  <a:pt x="0" y="366"/>
                </a:lnTo>
                <a:lnTo>
                  <a:pt x="67" y="366"/>
                </a:lnTo>
                <a:lnTo>
                  <a:pt x="67" y="459"/>
                </a:lnTo>
                <a:lnTo>
                  <a:pt x="0" y="459"/>
                </a:lnTo>
                <a:lnTo>
                  <a:pt x="0" y="584"/>
                </a:lnTo>
                <a:lnTo>
                  <a:pt x="2" y="584"/>
                </a:lnTo>
                <a:lnTo>
                  <a:pt x="210" y="584"/>
                </a:lnTo>
                <a:lnTo>
                  <a:pt x="2" y="0"/>
                </a:lnTo>
                <a:close/>
              </a:path>
            </a:pathLst>
          </a:custGeom>
          <a:solidFill>
            <a:schemeClr val="accent4">
              <a:lumMod val="50000"/>
            </a:schemeClr>
          </a:solidFill>
          <a:ln>
            <a:noFill/>
          </a:ln>
        </p:spPr>
        <p:txBody>
          <a:bodyPr vert="horz" wrap="square" lIns="68580" tIns="34290" rIns="68580" bIns="34290" numCol="1" anchor="t" anchorCtr="0" compatLnSpc="1">
            <a:prstTxWarp prst="textNoShape">
              <a:avLst/>
            </a:prstTxWarp>
          </a:bodyPr>
          <a:lstStyle/>
          <a:p>
            <a:endParaRPr lang="en-GB" sz="1600" b="1" dirty="0">
              <a:solidFill>
                <a:schemeClr val="accent1">
                  <a:lumMod val="60000"/>
                  <a:lumOff val="40000"/>
                </a:schemeClr>
              </a:solidFill>
              <a:latin typeface="+mj-lt"/>
            </a:endParaRPr>
          </a:p>
        </p:txBody>
      </p:sp>
      <p:sp>
        <p:nvSpPr>
          <p:cNvPr id="41" name="TextBox 27">
            <a:extLst>
              <a:ext uri="{FF2B5EF4-FFF2-40B4-BE49-F238E27FC236}">
                <a16:creationId xmlns:a16="http://schemas.microsoft.com/office/drawing/2014/main" xmlns="" id="{157EBE67-A33C-4BCE-A078-E2B0F31E255F}"/>
              </a:ext>
            </a:extLst>
          </p:cNvPr>
          <p:cNvSpPr txBox="1"/>
          <p:nvPr/>
        </p:nvSpPr>
        <p:spPr>
          <a:xfrm>
            <a:off x="8448991" y="4563052"/>
            <a:ext cx="3484803" cy="1195584"/>
          </a:xfrm>
          <a:prstGeom prst="rect">
            <a:avLst/>
          </a:prstGeom>
          <a:noFill/>
        </p:spPr>
        <p:txBody>
          <a:bodyPr wrap="square" rtlCol="0">
            <a:spAutoFit/>
          </a:bodyPr>
          <a:lstStyle/>
          <a:p>
            <a:pPr>
              <a:lnSpc>
                <a:spcPts val="1665"/>
              </a:lnSpc>
            </a:pPr>
            <a:r>
              <a:rPr lang="en-GB" sz="2000" dirty="0">
                <a:solidFill>
                  <a:schemeClr val="bg1"/>
                </a:solidFill>
                <a:latin typeface="+mj-lt"/>
                <a:ea typeface="Lato Light" charset="0"/>
                <a:cs typeface="Lato Light" charset="0"/>
              </a:rPr>
              <a:t>Insgesamt erfordert eine </a:t>
            </a:r>
            <a:r>
              <a:rPr lang="en-GB" sz="2000" dirty="0" err="1">
                <a:solidFill>
                  <a:schemeClr val="bg1"/>
                </a:solidFill>
                <a:latin typeface="+mj-lt"/>
                <a:ea typeface="Lato Light" charset="0"/>
                <a:cs typeface="Lato Light" charset="0"/>
              </a:rPr>
              <a:t>nachhaltige</a:t>
            </a:r>
            <a:r>
              <a:rPr lang="en-GB" sz="2000" dirty="0">
                <a:solidFill>
                  <a:schemeClr val="bg1"/>
                </a:solidFill>
                <a:latin typeface="+mj-lt"/>
                <a:ea typeface="Lato Light" charset="0"/>
                <a:cs typeface="Lato Light" charset="0"/>
              </a:rPr>
              <a:t> Rehabilitation ein klares Konzept zur Stärkung bzw. Wiedererlangung der Wettbewerbsfähigkeit.</a:t>
            </a:r>
          </a:p>
        </p:txBody>
      </p:sp>
      <p:sp>
        <p:nvSpPr>
          <p:cNvPr id="42" name="TextBox 28">
            <a:extLst>
              <a:ext uri="{FF2B5EF4-FFF2-40B4-BE49-F238E27FC236}">
                <a16:creationId xmlns:a16="http://schemas.microsoft.com/office/drawing/2014/main" xmlns="" id="{368B1122-6E1D-4C73-8329-2127EE559E06}"/>
              </a:ext>
            </a:extLst>
          </p:cNvPr>
          <p:cNvSpPr txBox="1"/>
          <p:nvPr/>
        </p:nvSpPr>
        <p:spPr>
          <a:xfrm>
            <a:off x="8118326" y="4248466"/>
            <a:ext cx="4002337" cy="338554"/>
          </a:xfrm>
          <a:prstGeom prst="rect">
            <a:avLst/>
          </a:prstGeom>
          <a:noFill/>
        </p:spPr>
        <p:txBody>
          <a:bodyPr wrap="square" rtlCol="0">
            <a:spAutoFit/>
          </a:bodyPr>
          <a:lstStyle/>
          <a:p>
            <a:r>
              <a:rPr lang="en-GB" sz="1600" b="1" dirty="0">
                <a:solidFill>
                  <a:schemeClr val="bg1"/>
                </a:solidFill>
                <a:latin typeface="+mj-lt"/>
                <a:ea typeface="Roboto" charset="0"/>
                <a:cs typeface="Roboto" charset="0"/>
              </a:rPr>
              <a:t>Nachhaltige Wettbewerbsfähigkeit als Endziel</a:t>
            </a:r>
          </a:p>
        </p:txBody>
      </p:sp>
      <p:sp>
        <p:nvSpPr>
          <p:cNvPr id="43" name="TextBox 29">
            <a:extLst>
              <a:ext uri="{FF2B5EF4-FFF2-40B4-BE49-F238E27FC236}">
                <a16:creationId xmlns:a16="http://schemas.microsoft.com/office/drawing/2014/main" xmlns="" id="{39B7BE9A-4A12-4A3A-9E09-19CE818C3FBE}"/>
              </a:ext>
            </a:extLst>
          </p:cNvPr>
          <p:cNvSpPr txBox="1"/>
          <p:nvPr/>
        </p:nvSpPr>
        <p:spPr>
          <a:xfrm>
            <a:off x="3780501" y="4427924"/>
            <a:ext cx="3484803" cy="1624804"/>
          </a:xfrm>
          <a:prstGeom prst="rect">
            <a:avLst/>
          </a:prstGeom>
          <a:noFill/>
        </p:spPr>
        <p:txBody>
          <a:bodyPr wrap="square" rtlCol="0">
            <a:spAutoFit/>
          </a:bodyPr>
          <a:lstStyle/>
          <a:p>
            <a:pPr>
              <a:lnSpc>
                <a:spcPts val="1665"/>
              </a:lnSpc>
            </a:pPr>
            <a:r>
              <a:rPr lang="en-GB" dirty="0">
                <a:solidFill>
                  <a:schemeClr val="bg1"/>
                </a:solidFill>
                <a:latin typeface="+mj-lt"/>
                <a:ea typeface="Lato Light" charset="0"/>
                <a:cs typeface="Lato Light" charset="0"/>
              </a:rPr>
              <a:t>Die Maßnahmen zielen auf die Erreichung der Profitabilität durch Effizienzsteigerungs- und Kostensenkungsprogramme und schließlich auf die strategische (Neu-)Ausrichtung des </a:t>
            </a:r>
            <a:r>
              <a:rPr lang="en-GB" dirty="0" err="1">
                <a:solidFill>
                  <a:schemeClr val="bg1"/>
                </a:solidFill>
                <a:latin typeface="+mj-lt"/>
                <a:ea typeface="Lato Light" charset="0"/>
                <a:cs typeface="Lato Light" charset="0"/>
              </a:rPr>
              <a:t>Unternehmens</a:t>
            </a:r>
            <a:r>
              <a:rPr lang="en-GB" dirty="0">
                <a:solidFill>
                  <a:schemeClr val="bg1"/>
                </a:solidFill>
                <a:latin typeface="+mj-lt"/>
                <a:ea typeface="Lato Light" charset="0"/>
                <a:cs typeface="Lato Light" charset="0"/>
              </a:rPr>
              <a:t> ab.</a:t>
            </a:r>
          </a:p>
        </p:txBody>
      </p:sp>
      <p:sp>
        <p:nvSpPr>
          <p:cNvPr id="44" name="TextBox 30">
            <a:extLst>
              <a:ext uri="{FF2B5EF4-FFF2-40B4-BE49-F238E27FC236}">
                <a16:creationId xmlns:a16="http://schemas.microsoft.com/office/drawing/2014/main" xmlns="" id="{73D99BD9-9B17-4E44-8856-C99CB775BFB2}"/>
              </a:ext>
            </a:extLst>
          </p:cNvPr>
          <p:cNvSpPr txBox="1"/>
          <p:nvPr/>
        </p:nvSpPr>
        <p:spPr>
          <a:xfrm>
            <a:off x="3780500" y="4179438"/>
            <a:ext cx="3379957" cy="338554"/>
          </a:xfrm>
          <a:prstGeom prst="rect">
            <a:avLst/>
          </a:prstGeom>
          <a:noFill/>
        </p:spPr>
        <p:txBody>
          <a:bodyPr wrap="square" rtlCol="0">
            <a:spAutoFit/>
          </a:bodyPr>
          <a:lstStyle/>
          <a:p>
            <a:r>
              <a:rPr lang="en-GB" sz="1600" b="1" dirty="0" err="1">
                <a:solidFill>
                  <a:schemeClr val="bg1"/>
                </a:solidFill>
                <a:latin typeface="+mj-lt"/>
                <a:ea typeface="Roboto" charset="0"/>
                <a:cs typeface="Roboto" charset="0"/>
              </a:rPr>
              <a:t>Brandbekämpfung</a:t>
            </a:r>
            <a:r>
              <a:rPr lang="en-GB" sz="1600" b="1" dirty="0">
                <a:solidFill>
                  <a:schemeClr val="bg1"/>
                </a:solidFill>
                <a:latin typeface="+mj-lt"/>
                <a:ea typeface="Roboto" charset="0"/>
                <a:cs typeface="Roboto" charset="0"/>
              </a:rPr>
              <a:t> </a:t>
            </a:r>
            <a:r>
              <a:rPr lang="en-GB" sz="1600" b="1" dirty="0" err="1">
                <a:solidFill>
                  <a:schemeClr val="bg1"/>
                </a:solidFill>
                <a:latin typeface="+mj-lt"/>
                <a:ea typeface="Roboto" charset="0"/>
                <a:cs typeface="Roboto" charset="0"/>
              </a:rPr>
              <a:t>vor</a:t>
            </a:r>
            <a:r>
              <a:rPr lang="en-GB" sz="1600" b="1" dirty="0">
                <a:solidFill>
                  <a:schemeClr val="bg1"/>
                </a:solidFill>
                <a:latin typeface="+mj-lt"/>
                <a:ea typeface="Roboto" charset="0"/>
                <a:cs typeface="Roboto" charset="0"/>
              </a:rPr>
              <a:t> </a:t>
            </a:r>
            <a:r>
              <a:rPr lang="en-GB" sz="1600" b="1" dirty="0" err="1">
                <a:solidFill>
                  <a:schemeClr val="bg1"/>
                </a:solidFill>
                <a:latin typeface="+mj-lt"/>
                <a:ea typeface="Roboto" charset="0"/>
                <a:cs typeface="Roboto" charset="0"/>
              </a:rPr>
              <a:t>Nachhaltigkeit</a:t>
            </a:r>
            <a:endParaRPr lang="en-GB" sz="1600" b="1" dirty="0">
              <a:solidFill>
                <a:schemeClr val="bg1"/>
              </a:solidFill>
              <a:latin typeface="+mj-lt"/>
              <a:ea typeface="Roboto" charset="0"/>
              <a:cs typeface="Roboto" charset="0"/>
            </a:endParaRPr>
          </a:p>
        </p:txBody>
      </p:sp>
      <p:sp>
        <p:nvSpPr>
          <p:cNvPr id="45" name="TextBox 37">
            <a:extLst>
              <a:ext uri="{FF2B5EF4-FFF2-40B4-BE49-F238E27FC236}">
                <a16:creationId xmlns:a16="http://schemas.microsoft.com/office/drawing/2014/main" xmlns="" id="{DA2331B7-9CA6-40FB-BFC8-F50D69A63F78}"/>
              </a:ext>
            </a:extLst>
          </p:cNvPr>
          <p:cNvSpPr txBox="1"/>
          <p:nvPr/>
        </p:nvSpPr>
        <p:spPr>
          <a:xfrm>
            <a:off x="8448991" y="2378571"/>
            <a:ext cx="3572750" cy="1182375"/>
          </a:xfrm>
          <a:prstGeom prst="rect">
            <a:avLst/>
          </a:prstGeom>
          <a:noFill/>
        </p:spPr>
        <p:txBody>
          <a:bodyPr wrap="square" rtlCol="0">
            <a:spAutoFit/>
          </a:bodyPr>
          <a:lstStyle/>
          <a:p>
            <a:pPr>
              <a:lnSpc>
                <a:spcPts val="1665"/>
              </a:lnSpc>
            </a:pPr>
            <a:r>
              <a:rPr lang="en-GB" sz="1600" dirty="0">
                <a:solidFill>
                  <a:schemeClr val="bg1"/>
                </a:solidFill>
                <a:latin typeface="+mj-lt"/>
                <a:ea typeface="Lato Light" charset="0"/>
                <a:cs typeface="Lato Light" charset="0"/>
              </a:rPr>
              <a:t>Entsprechend der Dringlichkeit der Situation </a:t>
            </a:r>
            <a:r>
              <a:rPr lang="en-GB" sz="1600" dirty="0" err="1">
                <a:solidFill>
                  <a:schemeClr val="bg1"/>
                </a:solidFill>
                <a:latin typeface="+mj-lt"/>
                <a:ea typeface="Lato Light" charset="0"/>
                <a:cs typeface="Lato Light" charset="0"/>
              </a:rPr>
              <a:t>zielen</a:t>
            </a:r>
            <a:r>
              <a:rPr lang="en-GB" sz="1600" dirty="0">
                <a:solidFill>
                  <a:schemeClr val="bg1"/>
                </a:solidFill>
                <a:latin typeface="+mj-lt"/>
                <a:ea typeface="Lato Light" charset="0"/>
                <a:cs typeface="Lato Light" charset="0"/>
              </a:rPr>
              <a:t> die </a:t>
            </a:r>
            <a:r>
              <a:rPr lang="en-GB" sz="1600" dirty="0" err="1">
                <a:solidFill>
                  <a:schemeClr val="bg1"/>
                </a:solidFill>
                <a:latin typeface="+mj-lt"/>
                <a:ea typeface="Lato Light" charset="0"/>
                <a:cs typeface="Lato Light" charset="0"/>
              </a:rPr>
              <a:t>Restrukturierungs-maßnahmen</a:t>
            </a:r>
            <a:r>
              <a:rPr lang="en-GB" sz="1600" dirty="0">
                <a:solidFill>
                  <a:schemeClr val="bg1"/>
                </a:solidFill>
                <a:latin typeface="+mj-lt"/>
                <a:ea typeface="Lato Light" charset="0"/>
                <a:cs typeface="Lato Light" charset="0"/>
              </a:rPr>
              <a:t> zunächst auf die Beseitigung </a:t>
            </a:r>
            <a:r>
              <a:rPr lang="en-GB" sz="1600" dirty="0" err="1">
                <a:solidFill>
                  <a:schemeClr val="bg1"/>
                </a:solidFill>
                <a:latin typeface="+mj-lt"/>
                <a:ea typeface="Lato Light" charset="0"/>
                <a:cs typeface="Lato Light" charset="0"/>
              </a:rPr>
              <a:t>möglicher</a:t>
            </a:r>
            <a:r>
              <a:rPr lang="en-GB" sz="1600" dirty="0">
                <a:solidFill>
                  <a:schemeClr val="bg1"/>
                </a:solidFill>
                <a:latin typeface="+mj-lt"/>
                <a:ea typeface="Lato Light" charset="0"/>
                <a:cs typeface="Lato Light" charset="0"/>
              </a:rPr>
              <a:t> </a:t>
            </a:r>
            <a:r>
              <a:rPr lang="en-GB" sz="1600" dirty="0" err="1">
                <a:solidFill>
                  <a:schemeClr val="bg1"/>
                </a:solidFill>
                <a:latin typeface="+mj-lt"/>
                <a:ea typeface="Lato Light" charset="0"/>
                <a:cs typeface="Lato Light" charset="0"/>
              </a:rPr>
              <a:t>Insolvenzgründe</a:t>
            </a:r>
            <a:r>
              <a:rPr lang="en-GB" sz="1600" dirty="0">
                <a:solidFill>
                  <a:schemeClr val="bg1"/>
                </a:solidFill>
                <a:latin typeface="+mj-lt"/>
                <a:ea typeface="Lato Light" charset="0"/>
                <a:cs typeface="Lato Light" charset="0"/>
              </a:rPr>
              <a:t>  und auf die Deckung der </a:t>
            </a:r>
            <a:r>
              <a:rPr lang="en-GB" sz="1600" dirty="0" err="1">
                <a:solidFill>
                  <a:schemeClr val="bg1"/>
                </a:solidFill>
                <a:latin typeface="+mj-lt"/>
                <a:ea typeface="Lato Light" charset="0"/>
                <a:cs typeface="Lato Light" charset="0"/>
              </a:rPr>
              <a:t>Schulden</a:t>
            </a:r>
            <a:r>
              <a:rPr lang="en-GB" sz="1600" dirty="0">
                <a:solidFill>
                  <a:schemeClr val="bg1"/>
                </a:solidFill>
                <a:latin typeface="+mj-lt"/>
                <a:ea typeface="Lato Light" charset="0"/>
                <a:cs typeface="Lato Light" charset="0"/>
              </a:rPr>
              <a:t> ab.</a:t>
            </a:r>
          </a:p>
        </p:txBody>
      </p:sp>
      <p:sp>
        <p:nvSpPr>
          <p:cNvPr id="46" name="TextBox 38">
            <a:extLst>
              <a:ext uri="{FF2B5EF4-FFF2-40B4-BE49-F238E27FC236}">
                <a16:creationId xmlns:a16="http://schemas.microsoft.com/office/drawing/2014/main" xmlns="" id="{B7661049-E557-43D7-A167-5AD18AD80BF2}"/>
              </a:ext>
            </a:extLst>
          </p:cNvPr>
          <p:cNvSpPr txBox="1"/>
          <p:nvPr/>
        </p:nvSpPr>
        <p:spPr>
          <a:xfrm>
            <a:off x="8470331" y="2087736"/>
            <a:ext cx="2703689" cy="338554"/>
          </a:xfrm>
          <a:prstGeom prst="rect">
            <a:avLst/>
          </a:prstGeom>
          <a:noFill/>
        </p:spPr>
        <p:txBody>
          <a:bodyPr wrap="none" rtlCol="0">
            <a:spAutoFit/>
          </a:bodyPr>
          <a:lstStyle/>
          <a:p>
            <a:r>
              <a:rPr lang="en-GB" sz="1600" b="1" dirty="0">
                <a:solidFill>
                  <a:schemeClr val="bg1"/>
                </a:solidFill>
                <a:latin typeface="+mj-lt"/>
                <a:ea typeface="Roboto" charset="0"/>
                <a:cs typeface="Roboto" charset="0"/>
              </a:rPr>
              <a:t>Dringlichkeit bestimmt Maßnahmen</a:t>
            </a:r>
          </a:p>
        </p:txBody>
      </p:sp>
      <p:sp>
        <p:nvSpPr>
          <p:cNvPr id="47" name="TextBox 39">
            <a:extLst>
              <a:ext uri="{FF2B5EF4-FFF2-40B4-BE49-F238E27FC236}">
                <a16:creationId xmlns:a16="http://schemas.microsoft.com/office/drawing/2014/main" xmlns="" id="{E236226E-206C-4200-A2C4-3A2E2C217F5A}"/>
              </a:ext>
            </a:extLst>
          </p:cNvPr>
          <p:cNvSpPr txBox="1"/>
          <p:nvPr/>
        </p:nvSpPr>
        <p:spPr>
          <a:xfrm>
            <a:off x="3770232" y="2437946"/>
            <a:ext cx="3484803" cy="977575"/>
          </a:xfrm>
          <a:prstGeom prst="rect">
            <a:avLst/>
          </a:prstGeom>
          <a:noFill/>
        </p:spPr>
        <p:txBody>
          <a:bodyPr wrap="square" rtlCol="0">
            <a:spAutoFit/>
          </a:bodyPr>
          <a:lstStyle/>
          <a:p>
            <a:pPr>
              <a:lnSpc>
                <a:spcPts val="1665"/>
              </a:lnSpc>
            </a:pPr>
            <a:r>
              <a:rPr lang="en-GB" sz="2000" dirty="0">
                <a:solidFill>
                  <a:schemeClr val="bg1"/>
                </a:solidFill>
                <a:latin typeface="+mj-lt"/>
                <a:ea typeface="Lato Light" charset="0"/>
                <a:cs typeface="Lato Light" charset="0"/>
              </a:rPr>
              <a:t>Das jeweilige Stadium der Krise bestimmt die Inhalte und Maßnahmen des </a:t>
            </a:r>
            <a:r>
              <a:rPr lang="en-GB" sz="2000" dirty="0" err="1">
                <a:solidFill>
                  <a:schemeClr val="bg1"/>
                </a:solidFill>
                <a:latin typeface="+mj-lt"/>
                <a:ea typeface="Lato Light" charset="0"/>
                <a:cs typeface="Lato Light" charset="0"/>
              </a:rPr>
              <a:t>Restrukturierungskonzepts</a:t>
            </a:r>
            <a:endParaRPr lang="en-GB" sz="2000" dirty="0">
              <a:solidFill>
                <a:schemeClr val="bg1"/>
              </a:solidFill>
              <a:latin typeface="+mj-lt"/>
              <a:ea typeface="Lato Light" charset="0"/>
              <a:cs typeface="Lato Light" charset="0"/>
            </a:endParaRPr>
          </a:p>
        </p:txBody>
      </p:sp>
      <p:sp>
        <p:nvSpPr>
          <p:cNvPr id="48" name="TextBox 40">
            <a:extLst>
              <a:ext uri="{FF2B5EF4-FFF2-40B4-BE49-F238E27FC236}">
                <a16:creationId xmlns:a16="http://schemas.microsoft.com/office/drawing/2014/main" xmlns="" id="{805FE2B6-A322-4AEF-B55F-50D02789EFB7}"/>
              </a:ext>
            </a:extLst>
          </p:cNvPr>
          <p:cNvSpPr txBox="1"/>
          <p:nvPr/>
        </p:nvSpPr>
        <p:spPr>
          <a:xfrm>
            <a:off x="3791573" y="2123361"/>
            <a:ext cx="2990306" cy="338554"/>
          </a:xfrm>
          <a:prstGeom prst="rect">
            <a:avLst/>
          </a:prstGeom>
          <a:noFill/>
        </p:spPr>
        <p:txBody>
          <a:bodyPr wrap="none" rtlCol="0">
            <a:spAutoFit/>
          </a:bodyPr>
          <a:lstStyle/>
          <a:p>
            <a:r>
              <a:rPr lang="en-GB" sz="1600" b="1" dirty="0">
                <a:solidFill>
                  <a:schemeClr val="bg1"/>
                </a:solidFill>
                <a:latin typeface="+mj-lt"/>
                <a:ea typeface="Roboto" charset="0"/>
                <a:cs typeface="Roboto" charset="0"/>
              </a:rPr>
              <a:t>Krisenphase bestimmt Maßnahmen</a:t>
            </a:r>
          </a:p>
        </p:txBody>
      </p:sp>
    </p:spTree>
    <p:extLst>
      <p:ext uri="{BB962C8B-B14F-4D97-AF65-F5344CB8AC3E}">
        <p14:creationId xmlns:p14="http://schemas.microsoft.com/office/powerpoint/2010/main" val="251647403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310836" y="619207"/>
            <a:ext cx="8852375" cy="697353"/>
          </a:xfrm>
        </p:spPr>
        <p:txBody>
          <a:bodyPr>
            <a:normAutofit/>
          </a:bodyPr>
          <a:lstStyle/>
          <a:p>
            <a:r>
              <a:rPr lang="en-GB" dirty="0" err="1"/>
              <a:t>Bewältigung</a:t>
            </a:r>
            <a:r>
              <a:rPr lang="en-GB" dirty="0"/>
              <a:t> einer Liquiditätskrise</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159811" y="1788803"/>
            <a:ext cx="4088249" cy="4852913"/>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err="1">
                <a:solidFill>
                  <a:srgbClr val="245473"/>
                </a:solidFill>
                <a:latin typeface="+mj-lt"/>
                <a:ea typeface="Open Sans Light" panose="020B0306030504020204" pitchFamily="34" charset="0"/>
                <a:cs typeface="Open Sans Light" panose="020B0306030504020204" pitchFamily="34" charset="0"/>
              </a:rPr>
              <a:t>Zur</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Überwindung</a:t>
            </a:r>
            <a:r>
              <a:rPr lang="en-GB" sz="2000" dirty="0">
                <a:solidFill>
                  <a:srgbClr val="245473"/>
                </a:solidFill>
                <a:latin typeface="+mj-lt"/>
                <a:ea typeface="Open Sans Light" panose="020B0306030504020204" pitchFamily="34" charset="0"/>
                <a:cs typeface="Open Sans Light" panose="020B0306030504020204" pitchFamily="34" charset="0"/>
              </a:rPr>
              <a:t> der Liquiditätskrise müssen die im Unternehmen noch vorhandenen Liquiditätsreserven mobilisiert und verbleibende Lücken extern geschlossen werden, entweder durch Zuführung von liquiden Mitteln oder durch Stillhalteabkommen mit Gläubigern.</a:t>
            </a:r>
          </a:p>
          <a:p>
            <a:pPr marL="285750" indent="-285750" algn="l">
              <a:lnSpc>
                <a:spcPct val="100000"/>
              </a:lnSpc>
              <a:spcBef>
                <a:spcPts val="600"/>
              </a:spcBef>
              <a:buFont typeface="Wingdings" panose="05000000000000000000" pitchFamily="2" charset="2"/>
              <a:buChar char="à"/>
            </a:pPr>
            <a:r>
              <a:rPr lang="en-GB" sz="20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Die Wiederherstellung einer ausreichenden Kreditwürdigkeit setzt auch voraus, dass das Unternehmen sein Rating verbessern und ausreichende Garantien bieten kann</a:t>
            </a:r>
            <a:endParaRPr lang="en-GB" sz="2000" dirty="0">
              <a:solidFill>
                <a:srgbClr val="245473"/>
              </a:solidFill>
              <a:latin typeface="+mj-lt"/>
              <a:ea typeface="Open Sans Light" panose="020B0306030504020204" pitchFamily="34" charset="0"/>
              <a:cs typeface="Open Sans Light" panose="020B0306030504020204" pitchFamily="34" charset="0"/>
            </a:endParaRPr>
          </a:p>
          <a:p>
            <a:pPr marL="285750" indent="-285750" algn="l">
              <a:lnSpc>
                <a:spcPct val="100000"/>
              </a:lnSpc>
              <a:spcBef>
                <a:spcPts val="600"/>
              </a:spcBef>
              <a:buFont typeface="Wingdings" panose="05000000000000000000" pitchFamily="2" charset="2"/>
              <a:buChar char="à"/>
            </a:pPr>
            <a:r>
              <a:rPr lang="en-GB" sz="2000" dirty="0" err="1">
                <a:solidFill>
                  <a:srgbClr val="245473"/>
                </a:solidFill>
                <a:latin typeface="+mj-lt"/>
                <a:ea typeface="Open Sans Light" panose="020B0306030504020204" pitchFamily="34" charset="0"/>
                <a:cs typeface="Open Sans Light" panose="020B0306030504020204" pitchFamily="34" charset="0"/>
              </a:rPr>
              <a:t>Weitere</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Möglichkeiten</a:t>
            </a:r>
            <a:r>
              <a:rPr lang="en-GB" sz="2000" dirty="0">
                <a:solidFill>
                  <a:srgbClr val="245473"/>
                </a:solidFill>
                <a:latin typeface="+mj-lt"/>
                <a:ea typeface="Open Sans Light" panose="020B0306030504020204" pitchFamily="34" charset="0"/>
                <a:cs typeface="Open Sans Light" panose="020B0306030504020204" pitchFamily="34" charset="0"/>
              </a:rPr>
              <a:t>: </a:t>
            </a:r>
          </a:p>
        </p:txBody>
      </p:sp>
      <p:grpSp>
        <p:nvGrpSpPr>
          <p:cNvPr id="20" name="Group 18204">
            <a:extLst>
              <a:ext uri="{FF2B5EF4-FFF2-40B4-BE49-F238E27FC236}">
                <a16:creationId xmlns:a16="http://schemas.microsoft.com/office/drawing/2014/main" xmlns="" id="{E83DAD49-A45B-4067-8612-3F8C2E8BBF26}"/>
              </a:ext>
            </a:extLst>
          </p:cNvPr>
          <p:cNvGrpSpPr/>
          <p:nvPr/>
        </p:nvGrpSpPr>
        <p:grpSpPr>
          <a:xfrm>
            <a:off x="4653352" y="3229654"/>
            <a:ext cx="1415796" cy="1577513"/>
            <a:chOff x="0" y="0"/>
            <a:chExt cx="1905957" cy="2123662"/>
          </a:xfrm>
        </p:grpSpPr>
        <p:sp>
          <p:nvSpPr>
            <p:cNvPr id="21" name="Shape 18202">
              <a:extLst>
                <a:ext uri="{FF2B5EF4-FFF2-40B4-BE49-F238E27FC236}">
                  <a16:creationId xmlns:a16="http://schemas.microsoft.com/office/drawing/2014/main" xmlns="" id="{DBB4B7F1-082D-4C2B-806E-79BFDF06BCC1}"/>
                </a:ext>
              </a:extLst>
            </p:cNvPr>
            <p:cNvSpPr/>
            <p:nvPr/>
          </p:nvSpPr>
          <p:spPr>
            <a:xfrm>
              <a:off x="328241" y="0"/>
              <a:ext cx="1577716" cy="1779686"/>
            </a:xfrm>
            <a:custGeom>
              <a:avLst/>
              <a:gdLst/>
              <a:ahLst/>
              <a:cxnLst>
                <a:cxn ang="0">
                  <a:pos x="wd2" y="hd2"/>
                </a:cxn>
                <a:cxn ang="5400000">
                  <a:pos x="wd2" y="hd2"/>
                </a:cxn>
                <a:cxn ang="10800000">
                  <a:pos x="wd2" y="hd2"/>
                </a:cxn>
                <a:cxn ang="16200000">
                  <a:pos x="wd2" y="hd2"/>
                </a:cxn>
              </a:cxnLst>
              <a:rect l="0" t="0" r="r" b="b"/>
              <a:pathLst>
                <a:path w="21600" h="21600" extrusionOk="0">
                  <a:moveTo>
                    <a:pt x="21600" y="12822"/>
                  </a:moveTo>
                  <a:lnTo>
                    <a:pt x="21600" y="12821"/>
                  </a:lnTo>
                  <a:cubicBezTo>
                    <a:pt x="19269" y="11104"/>
                    <a:pt x="17179" y="9389"/>
                    <a:pt x="15381" y="7465"/>
                  </a:cubicBezTo>
                  <a:cubicBezTo>
                    <a:pt x="13583" y="5541"/>
                    <a:pt x="12078" y="3408"/>
                    <a:pt x="10919" y="854"/>
                  </a:cubicBezTo>
                  <a:lnTo>
                    <a:pt x="10528" y="0"/>
                  </a:lnTo>
                  <a:lnTo>
                    <a:pt x="0" y="3691"/>
                  </a:lnTo>
                  <a:cubicBezTo>
                    <a:pt x="892" y="7209"/>
                    <a:pt x="2613" y="10536"/>
                    <a:pt x="5035" y="13559"/>
                  </a:cubicBezTo>
                  <a:cubicBezTo>
                    <a:pt x="7457" y="16582"/>
                    <a:pt x="10580" y="19300"/>
                    <a:pt x="14274" y="21600"/>
                  </a:cubicBezTo>
                  <a:lnTo>
                    <a:pt x="14274" y="21600"/>
                  </a:lnTo>
                  <a:lnTo>
                    <a:pt x="21600" y="12822"/>
                  </a:lnTo>
                  <a:close/>
                </a:path>
              </a:pathLst>
            </a:custGeom>
            <a:solidFill>
              <a:schemeClr val="accent1"/>
            </a:solidFill>
            <a:ln w="12700" cap="flat">
              <a:noFill/>
              <a:miter lim="400000"/>
            </a:ln>
            <a:effectLst/>
          </p:spPr>
          <p:txBody>
            <a:bodyPr wrap="square" lIns="20097" tIns="20097" rIns="20097" bIns="20097" numCol="1" anchor="ctr">
              <a:noAutofit/>
            </a:bodyPr>
            <a:lstStyle/>
            <a:p>
              <a:endParaRPr lang="en-GB" sz="1600" dirty="0">
                <a:latin typeface="+mj-lt"/>
              </a:endParaRPr>
            </a:p>
          </p:txBody>
        </p:sp>
        <p:sp>
          <p:nvSpPr>
            <p:cNvPr id="22" name="Shape 18203">
              <a:extLst>
                <a:ext uri="{FF2B5EF4-FFF2-40B4-BE49-F238E27FC236}">
                  <a16:creationId xmlns:a16="http://schemas.microsoft.com/office/drawing/2014/main" xmlns="" id="{94B22DDC-324D-4C7A-A0D0-EA8DA63E2F84}"/>
                </a:ext>
              </a:extLst>
            </p:cNvPr>
            <p:cNvSpPr/>
            <p:nvPr/>
          </p:nvSpPr>
          <p:spPr>
            <a:xfrm>
              <a:off x="0" y="306927"/>
              <a:ext cx="1375861" cy="1816735"/>
            </a:xfrm>
            <a:custGeom>
              <a:avLst/>
              <a:gdLst/>
              <a:ahLst/>
              <a:cxnLst>
                <a:cxn ang="0">
                  <a:pos x="wd2" y="hd2"/>
                </a:cxn>
                <a:cxn ang="5400000">
                  <a:pos x="wd2" y="hd2"/>
                </a:cxn>
                <a:cxn ang="10800000">
                  <a:pos x="wd2" y="hd2"/>
                </a:cxn>
                <a:cxn ang="16200000">
                  <a:pos x="wd2" y="hd2"/>
                </a:cxn>
              </a:cxnLst>
              <a:rect l="0" t="0" r="r" b="b"/>
              <a:pathLst>
                <a:path w="21600" h="21600" extrusionOk="0">
                  <a:moveTo>
                    <a:pt x="5232" y="0"/>
                  </a:moveTo>
                  <a:lnTo>
                    <a:pt x="0" y="3163"/>
                  </a:lnTo>
                  <a:cubicBezTo>
                    <a:pt x="941" y="6673"/>
                    <a:pt x="3115" y="10106"/>
                    <a:pt x="6134" y="13250"/>
                  </a:cubicBezTo>
                  <a:cubicBezTo>
                    <a:pt x="9153" y="16393"/>
                    <a:pt x="13018" y="19248"/>
                    <a:pt x="17342" y="21600"/>
                  </a:cubicBezTo>
                  <a:lnTo>
                    <a:pt x="21600" y="17544"/>
                  </a:lnTo>
                  <a:cubicBezTo>
                    <a:pt x="17364" y="15291"/>
                    <a:pt x="13783" y="12628"/>
                    <a:pt x="11006" y="9667"/>
                  </a:cubicBezTo>
                  <a:cubicBezTo>
                    <a:pt x="8228" y="6705"/>
                    <a:pt x="6254" y="3446"/>
                    <a:pt x="5232" y="0"/>
                  </a:cubicBezTo>
                  <a:close/>
                </a:path>
              </a:pathLst>
            </a:custGeom>
            <a:solidFill>
              <a:schemeClr val="accent1">
                <a:lumMod val="75000"/>
              </a:schemeClr>
            </a:solidFill>
            <a:ln w="12700" cap="flat">
              <a:noFill/>
              <a:miter lim="400000"/>
            </a:ln>
            <a:effectLst/>
          </p:spPr>
          <p:txBody>
            <a:bodyPr wrap="square" lIns="20097" tIns="20097" rIns="20097" bIns="20097" numCol="1" anchor="ctr">
              <a:noAutofit/>
            </a:bodyPr>
            <a:lstStyle/>
            <a:p>
              <a:endParaRPr lang="en-GB" sz="1600" dirty="0">
                <a:latin typeface="+mj-lt"/>
              </a:endParaRPr>
            </a:p>
          </p:txBody>
        </p:sp>
      </p:grpSp>
      <p:grpSp>
        <p:nvGrpSpPr>
          <p:cNvPr id="23" name="Group 18207">
            <a:extLst>
              <a:ext uri="{FF2B5EF4-FFF2-40B4-BE49-F238E27FC236}">
                <a16:creationId xmlns:a16="http://schemas.microsoft.com/office/drawing/2014/main" xmlns="" id="{8746039E-5B2D-419D-9671-97D8D31C01B8}"/>
              </a:ext>
            </a:extLst>
          </p:cNvPr>
          <p:cNvGrpSpPr/>
          <p:nvPr/>
        </p:nvGrpSpPr>
        <p:grpSpPr>
          <a:xfrm>
            <a:off x="8579908" y="2431675"/>
            <a:ext cx="1733782" cy="2063284"/>
            <a:chOff x="0" y="0"/>
            <a:chExt cx="2334032" cy="2777611"/>
          </a:xfrm>
        </p:grpSpPr>
        <p:sp>
          <p:nvSpPr>
            <p:cNvPr id="24" name="Shape 18205">
              <a:extLst>
                <a:ext uri="{FF2B5EF4-FFF2-40B4-BE49-F238E27FC236}">
                  <a16:creationId xmlns:a16="http://schemas.microsoft.com/office/drawing/2014/main" xmlns="" id="{6E764A43-7907-47A2-B2C4-BEAE8C95A667}"/>
                </a:ext>
              </a:extLst>
            </p:cNvPr>
            <p:cNvSpPr/>
            <p:nvPr/>
          </p:nvSpPr>
          <p:spPr>
            <a:xfrm>
              <a:off x="848419" y="4076"/>
              <a:ext cx="1485613" cy="2773535"/>
            </a:xfrm>
            <a:custGeom>
              <a:avLst/>
              <a:gdLst/>
              <a:ahLst/>
              <a:cxnLst>
                <a:cxn ang="0">
                  <a:pos x="wd2" y="hd2"/>
                </a:cxn>
                <a:cxn ang="5400000">
                  <a:pos x="wd2" y="hd2"/>
                </a:cxn>
                <a:cxn ang="10800000">
                  <a:pos x="wd2" y="hd2"/>
                </a:cxn>
                <a:cxn ang="16200000">
                  <a:pos x="wd2" y="hd2"/>
                </a:cxn>
              </a:cxnLst>
              <a:rect l="0" t="0" r="r" b="b"/>
              <a:pathLst>
                <a:path w="21600" h="21600" extrusionOk="0">
                  <a:moveTo>
                    <a:pt x="18632" y="0"/>
                  </a:moveTo>
                  <a:cubicBezTo>
                    <a:pt x="18632" y="0"/>
                    <a:pt x="18291" y="2003"/>
                    <a:pt x="17742" y="5289"/>
                  </a:cubicBezTo>
                  <a:cubicBezTo>
                    <a:pt x="17193" y="8575"/>
                    <a:pt x="16436" y="13144"/>
                    <a:pt x="15603" y="18276"/>
                  </a:cubicBezTo>
                  <a:cubicBezTo>
                    <a:pt x="15560" y="18266"/>
                    <a:pt x="13695" y="17825"/>
                    <a:pt x="11816" y="17405"/>
                  </a:cubicBezTo>
                  <a:cubicBezTo>
                    <a:pt x="9906" y="16979"/>
                    <a:pt x="7982" y="16574"/>
                    <a:pt x="7964" y="16570"/>
                  </a:cubicBezTo>
                  <a:lnTo>
                    <a:pt x="6121" y="16135"/>
                  </a:lnTo>
                  <a:cubicBezTo>
                    <a:pt x="5317" y="16844"/>
                    <a:pt x="4405" y="17526"/>
                    <a:pt x="3388" y="18179"/>
                  </a:cubicBezTo>
                  <a:cubicBezTo>
                    <a:pt x="2362" y="18838"/>
                    <a:pt x="1231" y="19467"/>
                    <a:pt x="0" y="20065"/>
                  </a:cubicBezTo>
                  <a:lnTo>
                    <a:pt x="4199" y="21600"/>
                  </a:lnTo>
                  <a:cubicBezTo>
                    <a:pt x="5910" y="20696"/>
                    <a:pt x="7247" y="19860"/>
                    <a:pt x="8255" y="19164"/>
                  </a:cubicBezTo>
                  <a:cubicBezTo>
                    <a:pt x="9263" y="18468"/>
                    <a:pt x="9941" y="17911"/>
                    <a:pt x="10335" y="17566"/>
                  </a:cubicBezTo>
                  <a:lnTo>
                    <a:pt x="19686" y="19629"/>
                  </a:lnTo>
                  <a:lnTo>
                    <a:pt x="19702" y="19633"/>
                  </a:lnTo>
                  <a:lnTo>
                    <a:pt x="19702" y="19629"/>
                  </a:lnTo>
                  <a:lnTo>
                    <a:pt x="21600" y="1120"/>
                  </a:lnTo>
                  <a:lnTo>
                    <a:pt x="18632" y="0"/>
                  </a:lnTo>
                  <a:close/>
                </a:path>
              </a:pathLst>
            </a:custGeom>
            <a:solidFill>
              <a:schemeClr val="accent5"/>
            </a:solidFill>
            <a:ln w="12700" cap="flat">
              <a:noFill/>
              <a:miter lim="400000"/>
            </a:ln>
            <a:effectLst/>
          </p:spPr>
          <p:txBody>
            <a:bodyPr wrap="square" lIns="20097" tIns="20097" rIns="20097" bIns="20097" numCol="1" anchor="ctr">
              <a:noAutofit/>
            </a:bodyPr>
            <a:lstStyle/>
            <a:p>
              <a:endParaRPr lang="en-GB" sz="1600" dirty="0">
                <a:latin typeface="+mj-lt"/>
              </a:endParaRPr>
            </a:p>
          </p:txBody>
        </p:sp>
        <p:sp>
          <p:nvSpPr>
            <p:cNvPr id="25" name="Shape 18206">
              <a:extLst>
                <a:ext uri="{FF2B5EF4-FFF2-40B4-BE49-F238E27FC236}">
                  <a16:creationId xmlns:a16="http://schemas.microsoft.com/office/drawing/2014/main" xmlns="" id="{AA2C67E6-85E2-4E94-9223-D932F0B21E4F}"/>
                </a:ext>
              </a:extLst>
            </p:cNvPr>
            <p:cNvSpPr/>
            <p:nvPr/>
          </p:nvSpPr>
          <p:spPr>
            <a:xfrm>
              <a:off x="0" y="0"/>
              <a:ext cx="2131456" cy="258480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6503" y="3372"/>
                    <a:pt x="11103" y="6685"/>
                    <a:pt x="6977" y="9155"/>
                  </a:cubicBezTo>
                  <a:cubicBezTo>
                    <a:pt x="2851" y="11625"/>
                    <a:pt x="0" y="13252"/>
                    <a:pt x="0" y="13252"/>
                  </a:cubicBezTo>
                  <a:lnTo>
                    <a:pt x="3564" y="14397"/>
                  </a:lnTo>
                  <a:cubicBezTo>
                    <a:pt x="3078" y="14910"/>
                    <a:pt x="2566" y="15405"/>
                    <a:pt x="2031" y="15880"/>
                  </a:cubicBezTo>
                  <a:cubicBezTo>
                    <a:pt x="1495" y="16356"/>
                    <a:pt x="935" y="16811"/>
                    <a:pt x="352" y="17246"/>
                  </a:cubicBezTo>
                  <a:lnTo>
                    <a:pt x="8598" y="21600"/>
                  </a:lnTo>
                  <a:cubicBezTo>
                    <a:pt x="9435" y="20956"/>
                    <a:pt x="10209" y="20280"/>
                    <a:pt x="10914" y="19576"/>
                  </a:cubicBezTo>
                  <a:cubicBezTo>
                    <a:pt x="11619" y="18872"/>
                    <a:pt x="12256" y="18139"/>
                    <a:pt x="12818" y="17382"/>
                  </a:cubicBezTo>
                  <a:lnTo>
                    <a:pt x="19489" y="19610"/>
                  </a:lnTo>
                  <a:cubicBezTo>
                    <a:pt x="20069" y="14104"/>
                    <a:pt x="20597" y="9201"/>
                    <a:pt x="20980" y="5675"/>
                  </a:cubicBezTo>
                  <a:cubicBezTo>
                    <a:pt x="21362" y="2149"/>
                    <a:pt x="21600" y="0"/>
                    <a:pt x="21600" y="0"/>
                  </a:cubicBezTo>
                  <a:close/>
                </a:path>
              </a:pathLst>
            </a:custGeom>
            <a:solidFill>
              <a:schemeClr val="accent5">
                <a:lumMod val="75000"/>
                <a:lumOff val="25000"/>
              </a:schemeClr>
            </a:solidFill>
            <a:ln w="12700" cap="flat">
              <a:noFill/>
              <a:miter lim="400000"/>
            </a:ln>
            <a:effectLst/>
          </p:spPr>
          <p:txBody>
            <a:bodyPr wrap="square" lIns="20097" tIns="20097" rIns="20097" bIns="20097" numCol="1" anchor="ctr">
              <a:noAutofit/>
            </a:bodyPr>
            <a:lstStyle/>
            <a:p>
              <a:endParaRPr lang="en-GB" sz="1600" dirty="0">
                <a:latin typeface="+mj-lt"/>
              </a:endParaRPr>
            </a:p>
          </p:txBody>
        </p:sp>
      </p:grpSp>
      <p:grpSp>
        <p:nvGrpSpPr>
          <p:cNvPr id="26" name="Group 18211">
            <a:extLst>
              <a:ext uri="{FF2B5EF4-FFF2-40B4-BE49-F238E27FC236}">
                <a16:creationId xmlns:a16="http://schemas.microsoft.com/office/drawing/2014/main" xmlns="" id="{844CD7F4-65D6-4426-8FF4-0387B244436E}"/>
              </a:ext>
            </a:extLst>
          </p:cNvPr>
          <p:cNvGrpSpPr/>
          <p:nvPr/>
        </p:nvGrpSpPr>
        <p:grpSpPr>
          <a:xfrm>
            <a:off x="5590658" y="4122628"/>
            <a:ext cx="1347128" cy="1161728"/>
            <a:chOff x="0" y="0"/>
            <a:chExt cx="1813514" cy="1563927"/>
          </a:xfrm>
        </p:grpSpPr>
        <p:sp>
          <p:nvSpPr>
            <p:cNvPr id="27" name="Shape 18208">
              <a:extLst>
                <a:ext uri="{FF2B5EF4-FFF2-40B4-BE49-F238E27FC236}">
                  <a16:creationId xmlns:a16="http://schemas.microsoft.com/office/drawing/2014/main" xmlns="" id="{B261EB75-668D-40DD-A8D3-97791B05FD36}"/>
                </a:ext>
              </a:extLst>
            </p:cNvPr>
            <p:cNvSpPr/>
            <p:nvPr/>
          </p:nvSpPr>
          <p:spPr>
            <a:xfrm>
              <a:off x="0" y="2198"/>
              <a:ext cx="819939" cy="1027088"/>
            </a:xfrm>
            <a:custGeom>
              <a:avLst/>
              <a:gdLst/>
              <a:ahLst/>
              <a:cxnLst>
                <a:cxn ang="0">
                  <a:pos x="wd2" y="hd2"/>
                </a:cxn>
                <a:cxn ang="5400000">
                  <a:pos x="wd2" y="hd2"/>
                </a:cxn>
                <a:cxn ang="10800000">
                  <a:pos x="wd2" y="hd2"/>
                </a:cxn>
                <a:cxn ang="16200000">
                  <a:pos x="wd2" y="hd2"/>
                </a:cxn>
              </a:cxnLst>
              <a:rect l="0" t="0" r="r" b="b"/>
              <a:pathLst>
                <a:path w="21600" h="21600" extrusionOk="0">
                  <a:moveTo>
                    <a:pt x="9050" y="14869"/>
                  </a:moveTo>
                  <a:lnTo>
                    <a:pt x="21600" y="0"/>
                  </a:lnTo>
                  <a:lnTo>
                    <a:pt x="17299" y="1941"/>
                  </a:lnTo>
                  <a:lnTo>
                    <a:pt x="0" y="21600"/>
                  </a:lnTo>
                  <a:lnTo>
                    <a:pt x="9047" y="14893"/>
                  </a:lnTo>
                  <a:lnTo>
                    <a:pt x="9050" y="14869"/>
                  </a:lnTo>
                  <a:close/>
                </a:path>
              </a:pathLst>
            </a:custGeom>
            <a:solidFill>
              <a:schemeClr val="accent2">
                <a:lumMod val="50000"/>
              </a:schemeClr>
            </a:solidFill>
            <a:ln w="12700" cap="flat">
              <a:noFill/>
              <a:miter lim="400000"/>
            </a:ln>
            <a:effectLst/>
          </p:spPr>
          <p:txBody>
            <a:bodyPr wrap="square" lIns="20097" tIns="20097" rIns="20097" bIns="20097" numCol="1" anchor="ctr">
              <a:noAutofit/>
            </a:bodyPr>
            <a:lstStyle/>
            <a:p>
              <a:pPr>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en-GB" sz="1600" dirty="0">
                <a:latin typeface="+mj-lt"/>
                <a:ea typeface="Lato Light" panose="020F0502020204030203" pitchFamily="34" charset="0"/>
                <a:cs typeface="Lato Light" panose="020F0502020204030203" pitchFamily="34" charset="0"/>
              </a:endParaRPr>
            </a:p>
          </p:txBody>
        </p:sp>
        <p:sp>
          <p:nvSpPr>
            <p:cNvPr id="28" name="Shape 18209">
              <a:extLst>
                <a:ext uri="{FF2B5EF4-FFF2-40B4-BE49-F238E27FC236}">
                  <a16:creationId xmlns:a16="http://schemas.microsoft.com/office/drawing/2014/main" xmlns="" id="{49604B40-AF93-4136-953E-2DC49D0CCC36}"/>
                </a:ext>
              </a:extLst>
            </p:cNvPr>
            <p:cNvSpPr/>
            <p:nvPr/>
          </p:nvSpPr>
          <p:spPr>
            <a:xfrm>
              <a:off x="0" y="707637"/>
              <a:ext cx="1804795" cy="856290"/>
            </a:xfrm>
            <a:custGeom>
              <a:avLst/>
              <a:gdLst/>
              <a:ahLst/>
              <a:cxnLst>
                <a:cxn ang="0">
                  <a:pos x="wd2" y="hd2"/>
                </a:cxn>
                <a:cxn ang="5400000">
                  <a:pos x="wd2" y="hd2"/>
                </a:cxn>
                <a:cxn ang="10800000">
                  <a:pos x="wd2" y="hd2"/>
                </a:cxn>
                <a:cxn ang="16200000">
                  <a:pos x="wd2" y="hd2"/>
                </a:cxn>
              </a:cxnLst>
              <a:rect l="0" t="0" r="r" b="b"/>
              <a:pathLst>
                <a:path w="21600" h="21600" extrusionOk="0">
                  <a:moveTo>
                    <a:pt x="3957" y="0"/>
                  </a:moveTo>
                  <a:lnTo>
                    <a:pt x="0" y="7965"/>
                  </a:lnTo>
                  <a:cubicBezTo>
                    <a:pt x="2801" y="11506"/>
                    <a:pt x="5927" y="14488"/>
                    <a:pt x="9335" y="16798"/>
                  </a:cubicBezTo>
                  <a:cubicBezTo>
                    <a:pt x="12743" y="19108"/>
                    <a:pt x="16433" y="20746"/>
                    <a:pt x="20362" y="21600"/>
                  </a:cubicBezTo>
                  <a:lnTo>
                    <a:pt x="21600" y="12137"/>
                  </a:lnTo>
                  <a:cubicBezTo>
                    <a:pt x="18288" y="11316"/>
                    <a:pt x="15130" y="9835"/>
                    <a:pt x="12174" y="7783"/>
                  </a:cubicBezTo>
                  <a:cubicBezTo>
                    <a:pt x="9217" y="5730"/>
                    <a:pt x="6463" y="3107"/>
                    <a:pt x="3957" y="0"/>
                  </a:cubicBezTo>
                  <a:close/>
                </a:path>
              </a:pathLst>
            </a:custGeom>
            <a:solidFill>
              <a:schemeClr val="accent2">
                <a:lumMod val="75000"/>
              </a:schemeClr>
            </a:solidFill>
            <a:ln w="12700" cap="flat">
              <a:noFill/>
              <a:miter lim="400000"/>
            </a:ln>
            <a:effectLst/>
          </p:spPr>
          <p:txBody>
            <a:bodyPr wrap="square" lIns="20097" tIns="20097" rIns="20097" bIns="20097" numCol="1" anchor="ctr">
              <a:noAutofit/>
            </a:bodyPr>
            <a:lstStyle/>
            <a:p>
              <a:endParaRPr lang="en-GB" sz="1600" dirty="0">
                <a:latin typeface="+mj-lt"/>
              </a:endParaRPr>
            </a:p>
          </p:txBody>
        </p:sp>
        <p:sp>
          <p:nvSpPr>
            <p:cNvPr id="29" name="Shape 18210">
              <a:extLst>
                <a:ext uri="{FF2B5EF4-FFF2-40B4-BE49-F238E27FC236}">
                  <a16:creationId xmlns:a16="http://schemas.microsoft.com/office/drawing/2014/main" xmlns="" id="{0A7591FD-FC0D-4C04-9C74-8FBC9D272FA1}"/>
                </a:ext>
              </a:extLst>
            </p:cNvPr>
            <p:cNvSpPr/>
            <p:nvPr/>
          </p:nvSpPr>
          <p:spPr>
            <a:xfrm>
              <a:off x="333603" y="0"/>
              <a:ext cx="1479911" cy="1194805"/>
            </a:xfrm>
            <a:custGeom>
              <a:avLst/>
              <a:gdLst/>
              <a:ahLst/>
              <a:cxnLst>
                <a:cxn ang="0">
                  <a:pos x="wd2" y="hd2"/>
                </a:cxn>
                <a:cxn ang="5400000">
                  <a:pos x="wd2" y="hd2"/>
                </a:cxn>
                <a:cxn ang="10800000">
                  <a:pos x="wd2" y="hd2"/>
                </a:cxn>
                <a:cxn ang="16200000">
                  <a:pos x="wd2" y="hd2"/>
                </a:cxn>
              </a:cxnLst>
              <a:rect l="0" t="0" r="r" b="b"/>
              <a:pathLst>
                <a:path w="21600" h="21600" extrusionOk="0">
                  <a:moveTo>
                    <a:pt x="7110" y="0"/>
                  </a:moveTo>
                  <a:lnTo>
                    <a:pt x="0" y="12824"/>
                  </a:lnTo>
                  <a:cubicBezTo>
                    <a:pt x="3091" y="15083"/>
                    <a:pt x="6484" y="16991"/>
                    <a:pt x="10127" y="18482"/>
                  </a:cubicBezTo>
                  <a:cubicBezTo>
                    <a:pt x="13673" y="19934"/>
                    <a:pt x="17459" y="20993"/>
                    <a:pt x="21436" y="21600"/>
                  </a:cubicBezTo>
                  <a:lnTo>
                    <a:pt x="21600" y="8005"/>
                  </a:lnTo>
                  <a:cubicBezTo>
                    <a:pt x="18998" y="7251"/>
                    <a:pt x="16451" y="6143"/>
                    <a:pt x="14010" y="4772"/>
                  </a:cubicBezTo>
                  <a:cubicBezTo>
                    <a:pt x="11588" y="3412"/>
                    <a:pt x="9270" y="1792"/>
                    <a:pt x="7110" y="0"/>
                  </a:cubicBezTo>
                  <a:close/>
                </a:path>
              </a:pathLst>
            </a:custGeom>
            <a:solidFill>
              <a:schemeClr val="accent2"/>
            </a:solidFill>
            <a:ln w="12700" cap="flat">
              <a:noFill/>
              <a:miter lim="400000"/>
            </a:ln>
            <a:effectLst/>
          </p:spPr>
          <p:txBody>
            <a:bodyPr wrap="square" lIns="20097" tIns="20097" rIns="20097" bIns="20097" numCol="1" anchor="ctr">
              <a:noAutofit/>
            </a:bodyPr>
            <a:lstStyle/>
            <a:p>
              <a:endParaRPr lang="en-GB" sz="1600" dirty="0">
                <a:latin typeface="+mj-lt"/>
              </a:endParaRPr>
            </a:p>
          </p:txBody>
        </p:sp>
      </p:grpSp>
      <p:grpSp>
        <p:nvGrpSpPr>
          <p:cNvPr id="30" name="Group 18215">
            <a:extLst>
              <a:ext uri="{FF2B5EF4-FFF2-40B4-BE49-F238E27FC236}">
                <a16:creationId xmlns:a16="http://schemas.microsoft.com/office/drawing/2014/main" xmlns="" id="{1E28D54D-C0A3-45C1-8960-DCD5AED2F1C9}"/>
              </a:ext>
            </a:extLst>
          </p:cNvPr>
          <p:cNvGrpSpPr/>
          <p:nvPr/>
        </p:nvGrpSpPr>
        <p:grpSpPr>
          <a:xfrm>
            <a:off x="6996619" y="4407620"/>
            <a:ext cx="1172470" cy="898958"/>
            <a:chOff x="0" y="0"/>
            <a:chExt cx="1578389" cy="1210186"/>
          </a:xfrm>
        </p:grpSpPr>
        <p:sp>
          <p:nvSpPr>
            <p:cNvPr id="31" name="Shape 18212">
              <a:extLst>
                <a:ext uri="{FF2B5EF4-FFF2-40B4-BE49-F238E27FC236}">
                  <a16:creationId xmlns:a16="http://schemas.microsoft.com/office/drawing/2014/main" xmlns="" id="{3E906520-B17F-480A-87A5-2A4850DB207E}"/>
                </a:ext>
              </a:extLst>
            </p:cNvPr>
            <p:cNvSpPr/>
            <p:nvPr/>
          </p:nvSpPr>
          <p:spPr>
            <a:xfrm>
              <a:off x="0" y="85257"/>
              <a:ext cx="140225" cy="1120956"/>
            </a:xfrm>
            <a:custGeom>
              <a:avLst/>
              <a:gdLst/>
              <a:ahLst/>
              <a:cxnLst>
                <a:cxn ang="0">
                  <a:pos x="wd2" y="hd2"/>
                </a:cxn>
                <a:cxn ang="5400000">
                  <a:pos x="wd2" y="hd2"/>
                </a:cxn>
                <a:cxn ang="10800000">
                  <a:pos x="wd2" y="hd2"/>
                </a:cxn>
                <a:cxn ang="16200000">
                  <a:pos x="wd2" y="hd2"/>
                </a:cxn>
              </a:cxnLst>
              <a:rect l="0" t="0" r="r" b="b"/>
              <a:pathLst>
                <a:path w="21600" h="21600" extrusionOk="0">
                  <a:moveTo>
                    <a:pt x="13312" y="0"/>
                  </a:moveTo>
                  <a:lnTo>
                    <a:pt x="0" y="3782"/>
                  </a:lnTo>
                  <a:lnTo>
                    <a:pt x="599" y="21600"/>
                  </a:lnTo>
                  <a:lnTo>
                    <a:pt x="21600" y="14378"/>
                  </a:lnTo>
                  <a:lnTo>
                    <a:pt x="13312" y="0"/>
                  </a:lnTo>
                  <a:close/>
                </a:path>
              </a:pathLst>
            </a:custGeom>
            <a:solidFill>
              <a:schemeClr val="accent3">
                <a:lumMod val="50000"/>
              </a:schemeClr>
            </a:solidFill>
            <a:ln w="12700" cap="flat">
              <a:noFill/>
              <a:miter lim="400000"/>
            </a:ln>
            <a:effectLst/>
          </p:spPr>
          <p:txBody>
            <a:bodyPr wrap="square" lIns="20097" tIns="20097" rIns="20097" bIns="20097" numCol="1" anchor="ctr">
              <a:noAutofit/>
            </a:bodyPr>
            <a:lstStyle/>
            <a:p>
              <a:endParaRPr lang="en-GB" sz="1600" dirty="0">
                <a:latin typeface="+mj-lt"/>
              </a:endParaRPr>
            </a:p>
          </p:txBody>
        </p:sp>
        <p:sp>
          <p:nvSpPr>
            <p:cNvPr id="32" name="Shape 18213">
              <a:extLst>
                <a:ext uri="{FF2B5EF4-FFF2-40B4-BE49-F238E27FC236}">
                  <a16:creationId xmlns:a16="http://schemas.microsoft.com/office/drawing/2014/main" xmlns="" id="{547CA99F-FD5D-4122-BB63-54C35396B167}"/>
                </a:ext>
              </a:extLst>
            </p:cNvPr>
            <p:cNvSpPr/>
            <p:nvPr/>
          </p:nvSpPr>
          <p:spPr>
            <a:xfrm>
              <a:off x="85257" y="0"/>
              <a:ext cx="1411513" cy="847631"/>
            </a:xfrm>
            <a:custGeom>
              <a:avLst/>
              <a:gdLst/>
              <a:ahLst/>
              <a:cxnLst>
                <a:cxn ang="0">
                  <a:pos x="wd2" y="hd2"/>
                </a:cxn>
                <a:cxn ang="5400000">
                  <a:pos x="wd2" y="hd2"/>
                </a:cxn>
                <a:cxn ang="10800000">
                  <a:pos x="wd2" y="hd2"/>
                </a:cxn>
                <a:cxn ang="16200000">
                  <a:pos x="wd2" y="hd2"/>
                </a:cxn>
              </a:cxnLst>
              <a:rect l="0" t="0" r="r" b="b"/>
              <a:pathLst>
                <a:path w="21600" h="21596" extrusionOk="0">
                  <a:moveTo>
                    <a:pt x="4816" y="2227"/>
                  </a:moveTo>
                  <a:cubicBezTo>
                    <a:pt x="2890" y="2289"/>
                    <a:pt x="1785" y="2439"/>
                    <a:pt x="0" y="2281"/>
                  </a:cubicBezTo>
                  <a:lnTo>
                    <a:pt x="823" y="21291"/>
                  </a:lnTo>
                  <a:cubicBezTo>
                    <a:pt x="2421" y="21489"/>
                    <a:pt x="3260" y="21600"/>
                    <a:pt x="4908" y="21596"/>
                  </a:cubicBezTo>
                  <a:cubicBezTo>
                    <a:pt x="10768" y="21583"/>
                    <a:pt x="16389" y="20263"/>
                    <a:pt x="21600" y="17861"/>
                  </a:cubicBezTo>
                  <a:lnTo>
                    <a:pt x="15056" y="0"/>
                  </a:lnTo>
                  <a:cubicBezTo>
                    <a:pt x="11785" y="1448"/>
                    <a:pt x="8354" y="2112"/>
                    <a:pt x="4816" y="2227"/>
                  </a:cubicBezTo>
                  <a:close/>
                </a:path>
              </a:pathLst>
            </a:custGeom>
            <a:solidFill>
              <a:schemeClr val="accent3"/>
            </a:solidFill>
            <a:ln w="12700" cap="flat">
              <a:noFill/>
              <a:miter lim="400000"/>
            </a:ln>
            <a:effectLst/>
          </p:spPr>
          <p:txBody>
            <a:bodyPr wrap="square" lIns="20097" tIns="20097" rIns="20097" bIns="20097" numCol="1" anchor="ctr">
              <a:noAutofit/>
            </a:bodyPr>
            <a:lstStyle/>
            <a:p>
              <a:endParaRPr lang="en-GB" sz="1600" dirty="0">
                <a:latin typeface="+mj-lt"/>
              </a:endParaRPr>
            </a:p>
          </p:txBody>
        </p:sp>
        <p:sp>
          <p:nvSpPr>
            <p:cNvPr id="49" name="Shape 18214">
              <a:extLst>
                <a:ext uri="{FF2B5EF4-FFF2-40B4-BE49-F238E27FC236}">
                  <a16:creationId xmlns:a16="http://schemas.microsoft.com/office/drawing/2014/main" xmlns="" id="{914293A5-4921-41D0-9CF0-5CCC1A952056}"/>
                </a:ext>
              </a:extLst>
            </p:cNvPr>
            <p:cNvSpPr/>
            <p:nvPr/>
          </p:nvSpPr>
          <p:spPr>
            <a:xfrm>
              <a:off x="0" y="699111"/>
              <a:ext cx="1578389" cy="511075"/>
            </a:xfrm>
            <a:custGeom>
              <a:avLst/>
              <a:gdLst/>
              <a:ahLst/>
              <a:cxnLst>
                <a:cxn ang="0">
                  <a:pos x="wd2" y="hd2"/>
                </a:cxn>
                <a:cxn ang="5400000">
                  <a:pos x="wd2" y="hd2"/>
                </a:cxn>
                <a:cxn ang="10800000">
                  <a:pos x="wd2" y="hd2"/>
                </a:cxn>
                <a:cxn ang="16200000">
                  <a:pos x="wd2" y="hd2"/>
                </a:cxn>
              </a:cxnLst>
              <a:rect l="0" t="0" r="r" b="b"/>
              <a:pathLst>
                <a:path w="21600" h="21565" extrusionOk="0">
                  <a:moveTo>
                    <a:pt x="5519" y="5827"/>
                  </a:moveTo>
                  <a:cubicBezTo>
                    <a:pt x="4007" y="5827"/>
                    <a:pt x="3330" y="5656"/>
                    <a:pt x="1866" y="5322"/>
                  </a:cubicBezTo>
                  <a:lnTo>
                    <a:pt x="1866" y="5322"/>
                  </a:lnTo>
                  <a:lnTo>
                    <a:pt x="0" y="21317"/>
                  </a:lnTo>
                  <a:cubicBezTo>
                    <a:pt x="1449" y="21521"/>
                    <a:pt x="2922" y="21600"/>
                    <a:pt x="4419" y="21551"/>
                  </a:cubicBezTo>
                  <a:cubicBezTo>
                    <a:pt x="10462" y="21355"/>
                    <a:pt x="16246" y="19029"/>
                    <a:pt x="21600" y="14921"/>
                  </a:cubicBezTo>
                  <a:lnTo>
                    <a:pt x="20446" y="0"/>
                  </a:lnTo>
                  <a:cubicBezTo>
                    <a:pt x="15794" y="3741"/>
                    <a:pt x="10731" y="5827"/>
                    <a:pt x="5519" y="5827"/>
                  </a:cubicBezTo>
                  <a:close/>
                </a:path>
              </a:pathLst>
            </a:custGeom>
            <a:solidFill>
              <a:schemeClr val="accent3">
                <a:lumMod val="75000"/>
              </a:schemeClr>
            </a:solidFill>
            <a:ln w="12700" cap="flat">
              <a:noFill/>
              <a:miter lim="400000"/>
            </a:ln>
            <a:effectLst/>
          </p:spPr>
          <p:txBody>
            <a:bodyPr wrap="square" lIns="20097" tIns="20097" rIns="20097" bIns="20097" numCol="1" anchor="ctr">
              <a:noAutofit/>
            </a:bodyPr>
            <a:lstStyle/>
            <a:p>
              <a:endParaRPr lang="en-GB" sz="1600" dirty="0">
                <a:latin typeface="+mj-lt"/>
              </a:endParaRPr>
            </a:p>
          </p:txBody>
        </p:sp>
      </p:grpSp>
      <p:grpSp>
        <p:nvGrpSpPr>
          <p:cNvPr id="50" name="Group 18219">
            <a:extLst>
              <a:ext uri="{FF2B5EF4-FFF2-40B4-BE49-F238E27FC236}">
                <a16:creationId xmlns:a16="http://schemas.microsoft.com/office/drawing/2014/main" xmlns="" id="{EC4A7FB9-A62C-48E8-B2BD-DA65D487DD93}"/>
              </a:ext>
            </a:extLst>
          </p:cNvPr>
          <p:cNvGrpSpPr/>
          <p:nvPr/>
        </p:nvGrpSpPr>
        <p:grpSpPr>
          <a:xfrm>
            <a:off x="7921261" y="4027632"/>
            <a:ext cx="1394113" cy="1126387"/>
            <a:chOff x="0" y="0"/>
            <a:chExt cx="1876767" cy="1516352"/>
          </a:xfrm>
        </p:grpSpPr>
        <p:sp>
          <p:nvSpPr>
            <p:cNvPr id="51" name="Shape 18216">
              <a:extLst>
                <a:ext uri="{FF2B5EF4-FFF2-40B4-BE49-F238E27FC236}">
                  <a16:creationId xmlns:a16="http://schemas.microsoft.com/office/drawing/2014/main" xmlns="" id="{B374F26B-D853-42D5-86DF-259A99D3E71E}"/>
                </a:ext>
              </a:extLst>
            </p:cNvPr>
            <p:cNvSpPr/>
            <p:nvPr/>
          </p:nvSpPr>
          <p:spPr>
            <a:xfrm>
              <a:off x="0" y="460390"/>
              <a:ext cx="546547" cy="105596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6" y="3354"/>
                  </a:lnTo>
                  <a:lnTo>
                    <a:pt x="21600" y="21600"/>
                  </a:lnTo>
                  <a:lnTo>
                    <a:pt x="18943" y="14232"/>
                  </a:lnTo>
                  <a:lnTo>
                    <a:pt x="0" y="0"/>
                  </a:lnTo>
                  <a:close/>
                </a:path>
              </a:pathLst>
            </a:custGeom>
            <a:solidFill>
              <a:schemeClr val="accent4">
                <a:lumMod val="50000"/>
              </a:schemeClr>
            </a:solidFill>
            <a:ln w="12700" cap="flat">
              <a:noFill/>
              <a:miter lim="400000"/>
            </a:ln>
            <a:effectLst/>
          </p:spPr>
          <p:txBody>
            <a:bodyPr wrap="square" lIns="20097" tIns="20097" rIns="20097" bIns="20097" numCol="1" anchor="ctr">
              <a:noAutofit/>
            </a:bodyPr>
            <a:lstStyle/>
            <a:p>
              <a:endParaRPr lang="en-GB" sz="1600" dirty="0">
                <a:latin typeface="+mj-lt"/>
              </a:endParaRPr>
            </a:p>
          </p:txBody>
        </p:sp>
        <p:sp>
          <p:nvSpPr>
            <p:cNvPr id="52" name="Shape 18217">
              <a:extLst>
                <a:ext uri="{FF2B5EF4-FFF2-40B4-BE49-F238E27FC236}">
                  <a16:creationId xmlns:a16="http://schemas.microsoft.com/office/drawing/2014/main" xmlns="" id="{53FBD17D-7707-421A-9518-2324D64F3E68}"/>
                </a:ext>
              </a:extLst>
            </p:cNvPr>
            <p:cNvSpPr/>
            <p:nvPr/>
          </p:nvSpPr>
          <p:spPr>
            <a:xfrm>
              <a:off x="477442" y="549911"/>
              <a:ext cx="1399325" cy="961663"/>
            </a:xfrm>
            <a:custGeom>
              <a:avLst/>
              <a:gdLst/>
              <a:ahLst/>
              <a:cxnLst>
                <a:cxn ang="0">
                  <a:pos x="wd2" y="hd2"/>
                </a:cxn>
                <a:cxn ang="5400000">
                  <a:pos x="wd2" y="hd2"/>
                </a:cxn>
                <a:cxn ang="10800000">
                  <a:pos x="wd2" y="hd2"/>
                </a:cxn>
                <a:cxn ang="16200000">
                  <a:pos x="wd2" y="hd2"/>
                </a:cxn>
              </a:cxnLst>
              <a:rect l="0" t="0" r="r" b="b"/>
              <a:pathLst>
                <a:path w="21600" h="21600" extrusionOk="0">
                  <a:moveTo>
                    <a:pt x="0" y="13510"/>
                  </a:moveTo>
                  <a:lnTo>
                    <a:pt x="1038" y="21600"/>
                  </a:lnTo>
                  <a:cubicBezTo>
                    <a:pt x="5082" y="19797"/>
                    <a:pt x="8865" y="17326"/>
                    <a:pt x="12316" y="14451"/>
                  </a:cubicBezTo>
                  <a:cubicBezTo>
                    <a:pt x="15767" y="11576"/>
                    <a:pt x="18885" y="8296"/>
                    <a:pt x="21600" y="4876"/>
                  </a:cubicBezTo>
                  <a:lnTo>
                    <a:pt x="17554" y="0"/>
                  </a:lnTo>
                  <a:cubicBezTo>
                    <a:pt x="15049" y="2958"/>
                    <a:pt x="12415" y="5541"/>
                    <a:pt x="9535" y="7778"/>
                  </a:cubicBezTo>
                  <a:cubicBezTo>
                    <a:pt x="6643" y="10025"/>
                    <a:pt x="3503" y="11924"/>
                    <a:pt x="0" y="13510"/>
                  </a:cubicBezTo>
                  <a:close/>
                </a:path>
              </a:pathLst>
            </a:custGeom>
            <a:solidFill>
              <a:schemeClr val="accent4">
                <a:lumMod val="75000"/>
              </a:schemeClr>
            </a:solidFill>
            <a:ln w="12700" cap="flat">
              <a:noFill/>
              <a:miter lim="400000"/>
            </a:ln>
            <a:effectLst/>
          </p:spPr>
          <p:txBody>
            <a:bodyPr wrap="square" lIns="20097" tIns="20097" rIns="20097" bIns="20097" numCol="1" anchor="ctr">
              <a:noAutofit/>
            </a:bodyPr>
            <a:lstStyle/>
            <a:p>
              <a:endParaRPr lang="en-GB" sz="1600" dirty="0">
                <a:latin typeface="+mj-lt"/>
              </a:endParaRPr>
            </a:p>
          </p:txBody>
        </p:sp>
        <p:sp>
          <p:nvSpPr>
            <p:cNvPr id="53" name="Shape 18218">
              <a:extLst>
                <a:ext uri="{FF2B5EF4-FFF2-40B4-BE49-F238E27FC236}">
                  <a16:creationId xmlns:a16="http://schemas.microsoft.com/office/drawing/2014/main" xmlns="" id="{17E2FADA-F82E-4E49-AFF3-CF3E1086258A}"/>
                </a:ext>
              </a:extLst>
            </p:cNvPr>
            <p:cNvSpPr/>
            <p:nvPr/>
          </p:nvSpPr>
          <p:spPr>
            <a:xfrm>
              <a:off x="0" y="0"/>
              <a:ext cx="1616530" cy="1154991"/>
            </a:xfrm>
            <a:custGeom>
              <a:avLst/>
              <a:gdLst/>
              <a:ahLst/>
              <a:cxnLst>
                <a:cxn ang="0">
                  <a:pos x="wd2" y="hd2"/>
                </a:cxn>
                <a:cxn ang="5400000">
                  <a:pos x="wd2" y="hd2"/>
                </a:cxn>
                <a:cxn ang="10800000">
                  <a:pos x="wd2" y="hd2"/>
                </a:cxn>
                <a:cxn ang="16200000">
                  <a:pos x="wd2" y="hd2"/>
                </a:cxn>
              </a:cxnLst>
              <a:rect l="0" t="0" r="r" b="b"/>
              <a:pathLst>
                <a:path w="21600" h="21600" extrusionOk="0">
                  <a:moveTo>
                    <a:pt x="0" y="8588"/>
                  </a:moveTo>
                  <a:lnTo>
                    <a:pt x="6404" y="21600"/>
                  </a:lnTo>
                  <a:cubicBezTo>
                    <a:pt x="9435" y="20295"/>
                    <a:pt x="12153" y="18708"/>
                    <a:pt x="14655" y="16825"/>
                  </a:cubicBezTo>
                  <a:cubicBezTo>
                    <a:pt x="17156" y="14942"/>
                    <a:pt x="19440" y="12762"/>
                    <a:pt x="21600" y="10272"/>
                  </a:cubicBezTo>
                  <a:lnTo>
                    <a:pt x="11130" y="0"/>
                  </a:lnTo>
                  <a:cubicBezTo>
                    <a:pt x="9488" y="1876"/>
                    <a:pt x="7728" y="3548"/>
                    <a:pt x="5866" y="4988"/>
                  </a:cubicBezTo>
                  <a:cubicBezTo>
                    <a:pt x="4005" y="6428"/>
                    <a:pt x="2043" y="7637"/>
                    <a:pt x="0" y="8588"/>
                  </a:cubicBezTo>
                  <a:close/>
                </a:path>
              </a:pathLst>
            </a:custGeom>
            <a:solidFill>
              <a:schemeClr val="accent4"/>
            </a:solidFill>
            <a:ln w="12700" cap="flat">
              <a:noFill/>
              <a:miter lim="400000"/>
            </a:ln>
            <a:effectLst/>
          </p:spPr>
          <p:txBody>
            <a:bodyPr wrap="square" lIns="20097" tIns="20097" rIns="20097" bIns="20097" numCol="1" anchor="ctr">
              <a:noAutofit/>
            </a:bodyPr>
            <a:lstStyle/>
            <a:p>
              <a:endParaRPr lang="en-GB" sz="1600" dirty="0">
                <a:latin typeface="+mj-lt"/>
              </a:endParaRPr>
            </a:p>
          </p:txBody>
        </p:sp>
      </p:grpSp>
      <p:sp>
        <p:nvSpPr>
          <p:cNvPr id="54" name="Shape 18237">
            <a:extLst>
              <a:ext uri="{FF2B5EF4-FFF2-40B4-BE49-F238E27FC236}">
                <a16:creationId xmlns:a16="http://schemas.microsoft.com/office/drawing/2014/main" xmlns="" id="{4652B7A9-0490-463E-8C0F-1AD4DFA1F225}"/>
              </a:ext>
            </a:extLst>
          </p:cNvPr>
          <p:cNvSpPr/>
          <p:nvPr/>
        </p:nvSpPr>
        <p:spPr>
          <a:xfrm>
            <a:off x="8153922" y="3088874"/>
            <a:ext cx="269327" cy="1285283"/>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17074"/>
                </a:lnTo>
                <a:lnTo>
                  <a:pt x="0" y="0"/>
                </a:lnTo>
              </a:path>
            </a:pathLst>
          </a:custGeom>
          <a:noFill/>
          <a:ln w="38100" cap="flat">
            <a:solidFill>
              <a:schemeClr val="bg1">
                <a:lumMod val="85000"/>
              </a:schemeClr>
            </a:solidFill>
            <a:prstDash val="solid"/>
            <a:miter lim="400000"/>
          </a:ln>
          <a:effectLst/>
        </p:spPr>
        <p:txBody>
          <a:bodyPr wrap="square" lIns="26796" tIns="26796" rIns="26796" bIns="26796" numCol="1" anchor="ctr">
            <a:noAutofit/>
          </a:bodyPr>
          <a:lstStyle/>
          <a:p>
            <a:endParaRPr lang="en-GB" sz="1600" dirty="0">
              <a:latin typeface="+mj-lt"/>
            </a:endParaRPr>
          </a:p>
        </p:txBody>
      </p:sp>
      <p:sp>
        <p:nvSpPr>
          <p:cNvPr id="55" name="Shape 18238">
            <a:extLst>
              <a:ext uri="{FF2B5EF4-FFF2-40B4-BE49-F238E27FC236}">
                <a16:creationId xmlns:a16="http://schemas.microsoft.com/office/drawing/2014/main" xmlns="" id="{87AD1332-5CB8-4888-BD27-E65B2989EDC5}"/>
              </a:ext>
            </a:extLst>
          </p:cNvPr>
          <p:cNvSpPr/>
          <p:nvPr/>
        </p:nvSpPr>
        <p:spPr>
          <a:xfrm>
            <a:off x="6402716" y="3457648"/>
            <a:ext cx="269327" cy="997989"/>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19252"/>
                </a:lnTo>
                <a:lnTo>
                  <a:pt x="21600" y="0"/>
                </a:lnTo>
              </a:path>
            </a:pathLst>
          </a:custGeom>
          <a:noFill/>
          <a:ln w="38100" cap="flat">
            <a:solidFill>
              <a:schemeClr val="bg1">
                <a:lumMod val="85000"/>
              </a:schemeClr>
            </a:solidFill>
            <a:prstDash val="solid"/>
            <a:miter lim="400000"/>
          </a:ln>
          <a:effectLst/>
        </p:spPr>
        <p:txBody>
          <a:bodyPr wrap="square" lIns="26796" tIns="26796" rIns="26796" bIns="26796" numCol="1" anchor="ctr">
            <a:noAutofit/>
          </a:bodyPr>
          <a:lstStyle/>
          <a:p>
            <a:endParaRPr lang="en-GB" sz="1600" dirty="0">
              <a:latin typeface="+mj-lt"/>
            </a:endParaRPr>
          </a:p>
        </p:txBody>
      </p:sp>
      <p:sp>
        <p:nvSpPr>
          <p:cNvPr id="56" name="Shape 18239">
            <a:extLst>
              <a:ext uri="{FF2B5EF4-FFF2-40B4-BE49-F238E27FC236}">
                <a16:creationId xmlns:a16="http://schemas.microsoft.com/office/drawing/2014/main" xmlns="" id="{1CA4B6F0-2D06-4A42-BD0B-3EA3C11AF4B9}"/>
              </a:ext>
            </a:extLst>
          </p:cNvPr>
          <p:cNvSpPr/>
          <p:nvPr/>
        </p:nvSpPr>
        <p:spPr>
          <a:xfrm>
            <a:off x="7547368" y="5149718"/>
            <a:ext cx="760859" cy="36819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644" y="21600"/>
                </a:lnTo>
                <a:lnTo>
                  <a:pt x="21600" y="21600"/>
                </a:lnTo>
              </a:path>
            </a:pathLst>
          </a:custGeom>
          <a:noFill/>
          <a:ln w="38100" cap="flat">
            <a:solidFill>
              <a:schemeClr val="bg1">
                <a:lumMod val="85000"/>
              </a:schemeClr>
            </a:solidFill>
            <a:prstDash val="solid"/>
            <a:miter lim="400000"/>
          </a:ln>
          <a:effectLst/>
        </p:spPr>
        <p:txBody>
          <a:bodyPr wrap="square" lIns="26796" tIns="26796" rIns="26796" bIns="26796" numCol="1" anchor="ctr">
            <a:noAutofit/>
          </a:bodyPr>
          <a:lstStyle/>
          <a:p>
            <a:endParaRPr lang="en-GB" sz="1600" dirty="0">
              <a:latin typeface="+mj-lt"/>
            </a:endParaRPr>
          </a:p>
        </p:txBody>
      </p:sp>
      <p:sp>
        <p:nvSpPr>
          <p:cNvPr id="57" name="Shape 18240">
            <a:extLst>
              <a:ext uri="{FF2B5EF4-FFF2-40B4-BE49-F238E27FC236}">
                <a16:creationId xmlns:a16="http://schemas.microsoft.com/office/drawing/2014/main" xmlns="" id="{E65A5F9F-3277-408A-92D0-7F4A4D61F70A}"/>
              </a:ext>
            </a:extLst>
          </p:cNvPr>
          <p:cNvSpPr/>
          <p:nvPr/>
        </p:nvSpPr>
        <p:spPr>
          <a:xfrm rot="5400000">
            <a:off x="10216401" y="3042944"/>
            <a:ext cx="293621" cy="84377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16806"/>
                </a:lnTo>
                <a:lnTo>
                  <a:pt x="21600" y="0"/>
                </a:lnTo>
              </a:path>
            </a:pathLst>
          </a:custGeom>
          <a:noFill/>
          <a:ln w="38100" cap="flat">
            <a:solidFill>
              <a:schemeClr val="bg1">
                <a:lumMod val="85000"/>
              </a:schemeClr>
            </a:solidFill>
            <a:prstDash val="solid"/>
            <a:miter lim="400000"/>
          </a:ln>
          <a:effectLst/>
        </p:spPr>
        <p:txBody>
          <a:bodyPr wrap="square" lIns="26796" tIns="26796" rIns="26796" bIns="26796" numCol="1" anchor="ctr">
            <a:noAutofit/>
          </a:bodyPr>
          <a:lstStyle/>
          <a:p>
            <a:endParaRPr lang="en-GB" sz="1600" dirty="0">
              <a:latin typeface="+mj-lt"/>
            </a:endParaRPr>
          </a:p>
        </p:txBody>
      </p:sp>
      <p:sp>
        <p:nvSpPr>
          <p:cNvPr id="58" name="Shape 18241">
            <a:extLst>
              <a:ext uri="{FF2B5EF4-FFF2-40B4-BE49-F238E27FC236}">
                <a16:creationId xmlns:a16="http://schemas.microsoft.com/office/drawing/2014/main" xmlns="" id="{57A54123-BE32-4A54-89F5-F987190A11E2}"/>
              </a:ext>
            </a:extLst>
          </p:cNvPr>
          <p:cNvSpPr/>
          <p:nvPr/>
        </p:nvSpPr>
        <p:spPr>
          <a:xfrm>
            <a:off x="4835654" y="4217518"/>
            <a:ext cx="270821" cy="112477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5201"/>
                </a:lnTo>
                <a:lnTo>
                  <a:pt x="0" y="21600"/>
                </a:lnTo>
              </a:path>
            </a:pathLst>
          </a:custGeom>
          <a:noFill/>
          <a:ln w="38100" cap="flat">
            <a:solidFill>
              <a:schemeClr val="bg1">
                <a:lumMod val="85000"/>
              </a:schemeClr>
            </a:solidFill>
            <a:prstDash val="solid"/>
            <a:miter lim="400000"/>
          </a:ln>
          <a:effectLst/>
        </p:spPr>
        <p:txBody>
          <a:bodyPr wrap="square" lIns="26796" tIns="26796" rIns="26796" bIns="26796" numCol="1" anchor="ctr">
            <a:noAutofit/>
          </a:bodyPr>
          <a:lstStyle/>
          <a:p>
            <a:endParaRPr lang="en-GB" sz="1600" dirty="0">
              <a:latin typeface="+mj-lt"/>
            </a:endParaRPr>
          </a:p>
        </p:txBody>
      </p:sp>
      <p:sp>
        <p:nvSpPr>
          <p:cNvPr id="59" name="TextBox 45">
            <a:extLst>
              <a:ext uri="{FF2B5EF4-FFF2-40B4-BE49-F238E27FC236}">
                <a16:creationId xmlns:a16="http://schemas.microsoft.com/office/drawing/2014/main" xmlns="" id="{F0F89850-D6A4-4443-8D2D-A1FED454B979}"/>
              </a:ext>
            </a:extLst>
          </p:cNvPr>
          <p:cNvSpPr txBox="1"/>
          <p:nvPr/>
        </p:nvSpPr>
        <p:spPr>
          <a:xfrm>
            <a:off x="4308690" y="5648977"/>
            <a:ext cx="2365406" cy="604909"/>
          </a:xfrm>
          <a:prstGeom prst="rect">
            <a:avLst/>
          </a:prstGeom>
          <a:noFill/>
        </p:spPr>
        <p:txBody>
          <a:bodyPr wrap="square" rtlCol="0" anchor="t">
            <a:spAutoFit/>
          </a:bodyPr>
          <a:lstStyle/>
          <a:p>
            <a:pPr>
              <a:lnSpc>
                <a:spcPts val="1313"/>
              </a:lnSpc>
            </a:pPr>
            <a:r>
              <a:rPr lang="en-GB" sz="1600">
                <a:latin typeface="+mj-lt"/>
                <a:ea typeface="Lato Light" panose="020F0502020204030203" pitchFamily="34" charset="0"/>
                <a:cs typeface="Lato Light" panose="020F0502020204030203" pitchFamily="34" charset="0"/>
              </a:rPr>
              <a:t>Optimierung der Bestandsführung / Bestandsreduzierung</a:t>
            </a:r>
            <a:endParaRPr lang="en-GB" sz="1600" dirty="0">
              <a:latin typeface="+mj-lt"/>
              <a:ea typeface="Lato Light" panose="020F0502020204030203" pitchFamily="34" charset="0"/>
              <a:cs typeface="Lato Light" panose="020F0502020204030203" pitchFamily="34" charset="0"/>
            </a:endParaRPr>
          </a:p>
        </p:txBody>
      </p:sp>
      <p:sp>
        <p:nvSpPr>
          <p:cNvPr id="60" name="TextBox 46">
            <a:extLst>
              <a:ext uri="{FF2B5EF4-FFF2-40B4-BE49-F238E27FC236}">
                <a16:creationId xmlns:a16="http://schemas.microsoft.com/office/drawing/2014/main" xmlns="" id="{29BD9425-C95D-4CAE-8242-817AFB3152CD}"/>
              </a:ext>
            </a:extLst>
          </p:cNvPr>
          <p:cNvSpPr txBox="1"/>
          <p:nvPr/>
        </p:nvSpPr>
        <p:spPr>
          <a:xfrm>
            <a:off x="4308689" y="5406376"/>
            <a:ext cx="950453" cy="338554"/>
          </a:xfrm>
          <a:prstGeom prst="rect">
            <a:avLst/>
          </a:prstGeom>
          <a:noFill/>
        </p:spPr>
        <p:txBody>
          <a:bodyPr wrap="none" rtlCol="0" anchor="t">
            <a:spAutoFit/>
          </a:bodyPr>
          <a:lstStyle/>
          <a:p>
            <a:r>
              <a:rPr lang="en-GB" sz="1600" b="1">
                <a:solidFill>
                  <a:schemeClr val="accent1"/>
                </a:solidFill>
                <a:latin typeface="+mj-lt"/>
                <a:ea typeface="Lato Light" panose="020F0502020204030203" pitchFamily="34" charset="0"/>
                <a:cs typeface="Poppins" pitchFamily="2" charset="77"/>
              </a:rPr>
              <a:t>Inventar</a:t>
            </a:r>
            <a:endParaRPr lang="en-GB" sz="1600" b="1" dirty="0">
              <a:solidFill>
                <a:schemeClr val="accent1"/>
              </a:solidFill>
              <a:latin typeface="+mj-lt"/>
              <a:ea typeface="Lato Light" panose="020F0502020204030203" pitchFamily="34" charset="0"/>
              <a:cs typeface="Poppins" pitchFamily="2" charset="77"/>
            </a:endParaRPr>
          </a:p>
        </p:txBody>
      </p:sp>
      <p:sp>
        <p:nvSpPr>
          <p:cNvPr id="61" name="TextBox 49">
            <a:extLst>
              <a:ext uri="{FF2B5EF4-FFF2-40B4-BE49-F238E27FC236}">
                <a16:creationId xmlns:a16="http://schemas.microsoft.com/office/drawing/2014/main" xmlns="" id="{9B0188C1-8DA1-4B32-8B35-A4F5EA16E5C1}"/>
              </a:ext>
            </a:extLst>
          </p:cNvPr>
          <p:cNvSpPr txBox="1"/>
          <p:nvPr/>
        </p:nvSpPr>
        <p:spPr>
          <a:xfrm>
            <a:off x="4308690" y="2327503"/>
            <a:ext cx="2365406" cy="771621"/>
          </a:xfrm>
          <a:prstGeom prst="rect">
            <a:avLst/>
          </a:prstGeom>
          <a:noFill/>
        </p:spPr>
        <p:txBody>
          <a:bodyPr wrap="square" rtlCol="0" anchor="t">
            <a:spAutoFit/>
          </a:bodyPr>
          <a:lstStyle/>
          <a:p>
            <a:pPr>
              <a:lnSpc>
                <a:spcPts val="1313"/>
              </a:lnSpc>
            </a:pPr>
            <a:r>
              <a:rPr lang="en-GB" sz="1600" dirty="0" err="1">
                <a:latin typeface="+mj-lt"/>
                <a:ea typeface="Lato Light" panose="020F0502020204030203" pitchFamily="34" charset="0"/>
                <a:cs typeface="Lato Light" panose="020F0502020204030203" pitchFamily="34" charset="0"/>
              </a:rPr>
              <a:t>Verkauf</a:t>
            </a:r>
            <a:r>
              <a:rPr lang="en-GB" sz="1600" dirty="0">
                <a:latin typeface="+mj-lt"/>
                <a:ea typeface="Lato Light" panose="020F0502020204030203" pitchFamily="34" charset="0"/>
                <a:cs typeface="Lato Light" panose="020F0502020204030203" pitchFamily="34" charset="0"/>
              </a:rPr>
              <a:t> von </a:t>
            </a:r>
            <a:r>
              <a:rPr lang="en-GB" sz="1600" dirty="0" err="1">
                <a:latin typeface="+mj-lt"/>
                <a:ea typeface="Lato Light" panose="020F0502020204030203" pitchFamily="34" charset="0"/>
                <a:cs typeface="Lato Light" panose="020F0502020204030203" pitchFamily="34" charset="0"/>
              </a:rPr>
              <a:t>Forderungen</a:t>
            </a:r>
            <a:r>
              <a:rPr lang="en-GB" sz="1600" dirty="0">
                <a:latin typeface="+mj-lt"/>
                <a:ea typeface="Lato Light" panose="020F0502020204030203" pitchFamily="34" charset="0"/>
                <a:cs typeface="Lato Light" panose="020F0502020204030203" pitchFamily="34" charset="0"/>
              </a:rPr>
              <a:t>, um die Zeit bis </a:t>
            </a:r>
            <a:r>
              <a:rPr lang="en-GB" sz="1600" dirty="0" err="1">
                <a:latin typeface="+mj-lt"/>
                <a:ea typeface="Lato Light" panose="020F0502020204030203" pitchFamily="34" charset="0"/>
                <a:cs typeface="Lato Light" panose="020F0502020204030203" pitchFamily="34" charset="0"/>
              </a:rPr>
              <a:t>zum</a:t>
            </a:r>
            <a:r>
              <a:rPr lang="en-GB" sz="1600" dirty="0">
                <a:latin typeface="+mj-lt"/>
                <a:ea typeface="Lato Light" panose="020F0502020204030203" pitchFamily="34" charset="0"/>
                <a:cs typeface="Lato Light" panose="020F0502020204030203" pitchFamily="34" charset="0"/>
              </a:rPr>
              <a:t> </a:t>
            </a:r>
            <a:r>
              <a:rPr lang="en-GB" sz="1600" dirty="0" err="1">
                <a:latin typeface="+mj-lt"/>
                <a:ea typeface="Lato Light" panose="020F0502020204030203" pitchFamily="34" charset="0"/>
                <a:cs typeface="Lato Light" panose="020F0502020204030203" pitchFamily="34" charset="0"/>
              </a:rPr>
              <a:t>Geldeingang</a:t>
            </a:r>
            <a:r>
              <a:rPr lang="en-GB" sz="1600" dirty="0">
                <a:latin typeface="+mj-lt"/>
                <a:ea typeface="Lato Light" panose="020F0502020204030203" pitchFamily="34" charset="0"/>
                <a:cs typeface="Lato Light" panose="020F0502020204030203" pitchFamily="34" charset="0"/>
              </a:rPr>
              <a:t> und die </a:t>
            </a:r>
            <a:r>
              <a:rPr lang="en-GB" sz="1600" dirty="0" err="1">
                <a:latin typeface="+mj-lt"/>
                <a:ea typeface="Lato Light" panose="020F0502020204030203" pitchFamily="34" charset="0"/>
                <a:cs typeface="Lato Light" panose="020F0502020204030203" pitchFamily="34" charset="0"/>
              </a:rPr>
              <a:t>Ausfallrisiken</a:t>
            </a:r>
            <a:r>
              <a:rPr lang="en-GB" sz="1600" dirty="0">
                <a:latin typeface="+mj-lt"/>
                <a:ea typeface="Lato Light" panose="020F0502020204030203" pitchFamily="34" charset="0"/>
                <a:cs typeface="Lato Light" panose="020F0502020204030203" pitchFamily="34" charset="0"/>
              </a:rPr>
              <a:t> </a:t>
            </a:r>
            <a:r>
              <a:rPr lang="en-GB" sz="1600" dirty="0" err="1">
                <a:latin typeface="+mj-lt"/>
                <a:ea typeface="Lato Light" panose="020F0502020204030203" pitchFamily="34" charset="0"/>
                <a:cs typeface="Lato Light" panose="020F0502020204030203" pitchFamily="34" charset="0"/>
              </a:rPr>
              <a:t>zu</a:t>
            </a:r>
            <a:r>
              <a:rPr lang="en-GB" sz="1600" dirty="0">
                <a:latin typeface="+mj-lt"/>
                <a:ea typeface="Lato Light" panose="020F0502020204030203" pitchFamily="34" charset="0"/>
                <a:cs typeface="Lato Light" panose="020F0502020204030203" pitchFamily="34" charset="0"/>
              </a:rPr>
              <a:t> </a:t>
            </a:r>
            <a:r>
              <a:rPr lang="en-GB" sz="1600" dirty="0" err="1">
                <a:latin typeface="+mj-lt"/>
                <a:ea typeface="Lato Light" panose="020F0502020204030203" pitchFamily="34" charset="0"/>
                <a:cs typeface="Lato Light" panose="020F0502020204030203" pitchFamily="34" charset="0"/>
              </a:rPr>
              <a:t>reduzieren</a:t>
            </a:r>
            <a:endParaRPr lang="en-GB" sz="1600" dirty="0">
              <a:latin typeface="+mj-lt"/>
              <a:ea typeface="Lato Light" panose="020F0502020204030203" pitchFamily="34" charset="0"/>
              <a:cs typeface="Lato Light" panose="020F0502020204030203" pitchFamily="34" charset="0"/>
            </a:endParaRPr>
          </a:p>
        </p:txBody>
      </p:sp>
      <p:sp>
        <p:nvSpPr>
          <p:cNvPr id="62" name="TextBox 50">
            <a:extLst>
              <a:ext uri="{FF2B5EF4-FFF2-40B4-BE49-F238E27FC236}">
                <a16:creationId xmlns:a16="http://schemas.microsoft.com/office/drawing/2014/main" xmlns="" id="{2B804EFD-C218-4A28-A965-6261658DE351}"/>
              </a:ext>
            </a:extLst>
          </p:cNvPr>
          <p:cNvSpPr txBox="1"/>
          <p:nvPr/>
        </p:nvSpPr>
        <p:spPr>
          <a:xfrm>
            <a:off x="4308689" y="2057249"/>
            <a:ext cx="933782" cy="338554"/>
          </a:xfrm>
          <a:prstGeom prst="rect">
            <a:avLst/>
          </a:prstGeom>
          <a:noFill/>
        </p:spPr>
        <p:txBody>
          <a:bodyPr wrap="none" rtlCol="0" anchor="t">
            <a:spAutoFit/>
          </a:bodyPr>
          <a:lstStyle/>
          <a:p>
            <a:r>
              <a:rPr lang="en-GB" sz="1600" b="1" dirty="0">
                <a:solidFill>
                  <a:schemeClr val="accent2"/>
                </a:solidFill>
                <a:latin typeface="+mj-lt"/>
                <a:ea typeface="Lato Light" panose="020F0502020204030203" pitchFamily="34" charset="0"/>
                <a:cs typeface="Poppins" pitchFamily="2" charset="77"/>
              </a:rPr>
              <a:t>Factoring</a:t>
            </a:r>
          </a:p>
        </p:txBody>
      </p:sp>
      <p:sp>
        <p:nvSpPr>
          <p:cNvPr id="63" name="TextBox 52">
            <a:extLst>
              <a:ext uri="{FF2B5EF4-FFF2-40B4-BE49-F238E27FC236}">
                <a16:creationId xmlns:a16="http://schemas.microsoft.com/office/drawing/2014/main" xmlns="" id="{BE3B84A4-231C-4608-8C9A-3884315ED1AF}"/>
              </a:ext>
            </a:extLst>
          </p:cNvPr>
          <p:cNvSpPr txBox="1"/>
          <p:nvPr/>
        </p:nvSpPr>
        <p:spPr>
          <a:xfrm>
            <a:off x="7100783" y="2589894"/>
            <a:ext cx="2365406" cy="604909"/>
          </a:xfrm>
          <a:prstGeom prst="rect">
            <a:avLst/>
          </a:prstGeom>
          <a:noFill/>
        </p:spPr>
        <p:txBody>
          <a:bodyPr wrap="square" rtlCol="0" anchor="t">
            <a:spAutoFit/>
          </a:bodyPr>
          <a:lstStyle/>
          <a:p>
            <a:pPr>
              <a:lnSpc>
                <a:spcPts val="1313"/>
              </a:lnSpc>
            </a:pPr>
            <a:r>
              <a:rPr lang="en-GB" sz="1600" dirty="0">
                <a:latin typeface="+mj-lt"/>
                <a:ea typeface="Lato Light" panose="020F0502020204030203" pitchFamily="34" charset="0"/>
                <a:cs typeface="Lato Light" panose="020F0502020204030203" pitchFamily="34" charset="0"/>
              </a:rPr>
              <a:t>Outsourcing von </a:t>
            </a:r>
            <a:r>
              <a:rPr lang="en-GB" sz="1600" dirty="0" err="1">
                <a:latin typeface="+mj-lt"/>
                <a:ea typeface="Lato Light" panose="020F0502020204030203" pitchFamily="34" charset="0"/>
                <a:cs typeface="Lato Light" panose="020F0502020204030203" pitchFamily="34" charset="0"/>
              </a:rPr>
              <a:t>Nicht-Kernfunktionen</a:t>
            </a:r>
            <a:r>
              <a:rPr lang="en-GB" sz="1600" dirty="0">
                <a:latin typeface="+mj-lt"/>
                <a:ea typeface="Lato Light" panose="020F0502020204030203" pitchFamily="34" charset="0"/>
                <a:cs typeface="Lato Light" panose="020F0502020204030203" pitchFamily="34" charset="0"/>
              </a:rPr>
              <a:t> </a:t>
            </a:r>
            <a:r>
              <a:rPr lang="en-GB" sz="1600" dirty="0" err="1">
                <a:latin typeface="+mj-lt"/>
                <a:ea typeface="Lato Light" panose="020F0502020204030203" pitchFamily="34" charset="0"/>
                <a:cs typeface="Lato Light" panose="020F0502020204030203" pitchFamily="34" charset="0"/>
              </a:rPr>
              <a:t>zur</a:t>
            </a:r>
            <a:r>
              <a:rPr lang="en-GB" sz="1600" dirty="0">
                <a:latin typeface="+mj-lt"/>
                <a:ea typeface="Lato Light" panose="020F0502020204030203" pitchFamily="34" charset="0"/>
                <a:cs typeface="Lato Light" panose="020F0502020204030203" pitchFamily="34" charset="0"/>
              </a:rPr>
              <a:t> </a:t>
            </a:r>
            <a:r>
              <a:rPr lang="en-GB" sz="1600" dirty="0" err="1">
                <a:latin typeface="+mj-lt"/>
                <a:ea typeface="Lato Light" panose="020F0502020204030203" pitchFamily="34" charset="0"/>
                <a:cs typeface="Lato Light" panose="020F0502020204030203" pitchFamily="34" charset="0"/>
              </a:rPr>
              <a:t>Reduzierung</a:t>
            </a:r>
            <a:r>
              <a:rPr lang="en-GB" sz="1600" dirty="0">
                <a:latin typeface="+mj-lt"/>
                <a:ea typeface="Lato Light" panose="020F0502020204030203" pitchFamily="34" charset="0"/>
                <a:cs typeface="Lato Light" panose="020F0502020204030203" pitchFamily="34" charset="0"/>
              </a:rPr>
              <a:t> der </a:t>
            </a:r>
            <a:r>
              <a:rPr lang="en-GB" sz="1600" dirty="0" err="1">
                <a:latin typeface="+mj-lt"/>
                <a:ea typeface="Lato Light" panose="020F0502020204030203" pitchFamily="34" charset="0"/>
                <a:cs typeface="Lato Light" panose="020F0502020204030203" pitchFamily="34" charset="0"/>
              </a:rPr>
              <a:t>Fixkosten</a:t>
            </a:r>
            <a:r>
              <a:rPr lang="en-GB" sz="1600" dirty="0">
                <a:latin typeface="+mj-lt"/>
                <a:ea typeface="Lato Light" panose="020F0502020204030203" pitchFamily="34" charset="0"/>
                <a:cs typeface="Lato Light" panose="020F0502020204030203" pitchFamily="34" charset="0"/>
              </a:rPr>
              <a:t> </a:t>
            </a:r>
            <a:br>
              <a:rPr lang="en-GB" sz="1600" dirty="0">
                <a:latin typeface="+mj-lt"/>
                <a:ea typeface="Lato Light" panose="020F0502020204030203" pitchFamily="34" charset="0"/>
                <a:cs typeface="Lato Light" panose="020F0502020204030203" pitchFamily="34" charset="0"/>
              </a:rPr>
            </a:br>
            <a:r>
              <a:rPr lang="en-GB" sz="1600" dirty="0" err="1">
                <a:latin typeface="+mj-lt"/>
                <a:ea typeface="Lato Light" panose="020F0502020204030203" pitchFamily="34" charset="0"/>
                <a:cs typeface="Lato Light" panose="020F0502020204030203" pitchFamily="34" charset="0"/>
              </a:rPr>
              <a:t>Kosten</a:t>
            </a:r>
            <a:endParaRPr lang="en-GB" sz="1600" dirty="0">
              <a:latin typeface="+mj-lt"/>
              <a:ea typeface="Lato Light" panose="020F0502020204030203" pitchFamily="34" charset="0"/>
              <a:cs typeface="Lato Light" panose="020F0502020204030203" pitchFamily="34" charset="0"/>
            </a:endParaRPr>
          </a:p>
        </p:txBody>
      </p:sp>
      <p:sp>
        <p:nvSpPr>
          <p:cNvPr id="64" name="TextBox 53">
            <a:extLst>
              <a:ext uri="{FF2B5EF4-FFF2-40B4-BE49-F238E27FC236}">
                <a16:creationId xmlns:a16="http://schemas.microsoft.com/office/drawing/2014/main" xmlns="" id="{9BBA2E5C-60EB-47C5-B992-42EB04B20165}"/>
              </a:ext>
            </a:extLst>
          </p:cNvPr>
          <p:cNvSpPr txBox="1"/>
          <p:nvPr/>
        </p:nvSpPr>
        <p:spPr>
          <a:xfrm>
            <a:off x="7100783" y="2347293"/>
            <a:ext cx="1169103" cy="338554"/>
          </a:xfrm>
          <a:prstGeom prst="rect">
            <a:avLst/>
          </a:prstGeom>
          <a:noFill/>
        </p:spPr>
        <p:txBody>
          <a:bodyPr wrap="none" rtlCol="0" anchor="t">
            <a:spAutoFit/>
          </a:bodyPr>
          <a:lstStyle/>
          <a:p>
            <a:r>
              <a:rPr lang="en-GB" sz="1600" b="1">
                <a:solidFill>
                  <a:schemeClr val="accent4"/>
                </a:solidFill>
                <a:latin typeface="+mj-lt"/>
                <a:ea typeface="Lato Light" panose="020F0502020204030203" pitchFamily="34" charset="0"/>
                <a:cs typeface="Poppins" pitchFamily="2" charset="77"/>
              </a:rPr>
              <a:t>Outsourcing</a:t>
            </a:r>
            <a:endParaRPr lang="en-GB" sz="1600" b="1" dirty="0">
              <a:solidFill>
                <a:schemeClr val="accent4"/>
              </a:solidFill>
              <a:latin typeface="+mj-lt"/>
              <a:ea typeface="Lato Light" panose="020F0502020204030203" pitchFamily="34" charset="0"/>
              <a:cs typeface="Poppins" pitchFamily="2" charset="77"/>
            </a:endParaRPr>
          </a:p>
        </p:txBody>
      </p:sp>
      <p:sp>
        <p:nvSpPr>
          <p:cNvPr id="65" name="TextBox 55">
            <a:extLst>
              <a:ext uri="{FF2B5EF4-FFF2-40B4-BE49-F238E27FC236}">
                <a16:creationId xmlns:a16="http://schemas.microsoft.com/office/drawing/2014/main" xmlns="" id="{3EDBF91F-3268-418D-BBF1-D2A887D7ACF6}"/>
              </a:ext>
            </a:extLst>
          </p:cNvPr>
          <p:cNvSpPr txBox="1"/>
          <p:nvPr/>
        </p:nvSpPr>
        <p:spPr>
          <a:xfrm>
            <a:off x="8419691" y="5640204"/>
            <a:ext cx="2365406" cy="771621"/>
          </a:xfrm>
          <a:prstGeom prst="rect">
            <a:avLst/>
          </a:prstGeom>
          <a:noFill/>
        </p:spPr>
        <p:txBody>
          <a:bodyPr wrap="square" rtlCol="0" anchor="t">
            <a:spAutoFit/>
          </a:bodyPr>
          <a:lstStyle/>
          <a:p>
            <a:pPr>
              <a:lnSpc>
                <a:spcPts val="1313"/>
              </a:lnSpc>
            </a:pPr>
            <a:r>
              <a:rPr lang="en-GB" sz="1600" dirty="0" err="1">
                <a:latin typeface="+mj-lt"/>
                <a:ea typeface="Lato Light" panose="020F0502020204030203" pitchFamily="34" charset="0"/>
                <a:cs typeface="Lato Light" panose="020F0502020204030203" pitchFamily="34" charset="0"/>
              </a:rPr>
              <a:t>Verkürzung</a:t>
            </a:r>
            <a:r>
              <a:rPr lang="en-GB" sz="1600" dirty="0">
                <a:latin typeface="+mj-lt"/>
                <a:ea typeface="Lato Light" panose="020F0502020204030203" pitchFamily="34" charset="0"/>
                <a:cs typeface="Lato Light" panose="020F0502020204030203" pitchFamily="34" charset="0"/>
              </a:rPr>
              <a:t> der </a:t>
            </a:r>
            <a:r>
              <a:rPr lang="en-GB" sz="1600" dirty="0" err="1">
                <a:latin typeface="+mj-lt"/>
                <a:ea typeface="Lato Light" panose="020F0502020204030203" pitchFamily="34" charset="0"/>
                <a:cs typeface="Lato Light" panose="020F0502020204030203" pitchFamily="34" charset="0"/>
              </a:rPr>
              <a:t>Zahlungsfristen</a:t>
            </a:r>
            <a:r>
              <a:rPr lang="en-GB" sz="1600" dirty="0">
                <a:latin typeface="+mj-lt"/>
                <a:ea typeface="Lato Light" panose="020F0502020204030203" pitchFamily="34" charset="0"/>
                <a:cs typeface="Lato Light" panose="020F0502020204030203" pitchFamily="34" charset="0"/>
              </a:rPr>
              <a:t> / </a:t>
            </a:r>
            <a:r>
              <a:rPr lang="en-GB" sz="1600" dirty="0" err="1">
                <a:latin typeface="+mj-lt"/>
                <a:ea typeface="Lato Light" panose="020F0502020204030203" pitchFamily="34" charset="0"/>
                <a:cs typeface="Lato Light" panose="020F0502020204030203" pitchFamily="34" charset="0"/>
              </a:rPr>
              <a:t>konsequentes</a:t>
            </a:r>
            <a:r>
              <a:rPr lang="en-GB" sz="1600" dirty="0">
                <a:latin typeface="+mj-lt"/>
                <a:ea typeface="Lato Light" panose="020F0502020204030203" pitchFamily="34" charset="0"/>
                <a:cs typeface="Lato Light" panose="020F0502020204030203" pitchFamily="34" charset="0"/>
              </a:rPr>
              <a:t> </a:t>
            </a:r>
            <a:r>
              <a:rPr lang="en-GB" sz="1600" dirty="0" err="1">
                <a:latin typeface="+mj-lt"/>
                <a:ea typeface="Lato Light" panose="020F0502020204030203" pitchFamily="34" charset="0"/>
                <a:cs typeface="Lato Light" panose="020F0502020204030203" pitchFamily="34" charset="0"/>
              </a:rPr>
              <a:t>Forderungsmanagement</a:t>
            </a:r>
            <a:endParaRPr lang="en-GB" sz="1600" dirty="0">
              <a:latin typeface="+mj-lt"/>
              <a:ea typeface="Lato Light" panose="020F0502020204030203" pitchFamily="34" charset="0"/>
              <a:cs typeface="Lato Light" panose="020F0502020204030203" pitchFamily="34" charset="0"/>
            </a:endParaRPr>
          </a:p>
        </p:txBody>
      </p:sp>
      <p:sp>
        <p:nvSpPr>
          <p:cNvPr id="66" name="TextBox 56">
            <a:extLst>
              <a:ext uri="{FF2B5EF4-FFF2-40B4-BE49-F238E27FC236}">
                <a16:creationId xmlns:a16="http://schemas.microsoft.com/office/drawing/2014/main" xmlns="" id="{A302633B-504E-42CF-B57B-98CEE520017C}"/>
              </a:ext>
            </a:extLst>
          </p:cNvPr>
          <p:cNvSpPr txBox="1"/>
          <p:nvPr/>
        </p:nvSpPr>
        <p:spPr>
          <a:xfrm>
            <a:off x="8419691" y="5397603"/>
            <a:ext cx="2250040" cy="338554"/>
          </a:xfrm>
          <a:prstGeom prst="rect">
            <a:avLst/>
          </a:prstGeom>
          <a:noFill/>
        </p:spPr>
        <p:txBody>
          <a:bodyPr wrap="none" rtlCol="0" anchor="t">
            <a:spAutoFit/>
          </a:bodyPr>
          <a:lstStyle/>
          <a:p>
            <a:r>
              <a:rPr lang="en-GB" sz="1600" b="1" dirty="0" err="1">
                <a:solidFill>
                  <a:schemeClr val="accent3"/>
                </a:solidFill>
                <a:latin typeface="+mj-lt"/>
                <a:ea typeface="Lato Light" panose="020F0502020204030203" pitchFamily="34" charset="0"/>
                <a:cs typeface="Poppins" pitchFamily="2" charset="77"/>
              </a:rPr>
              <a:t>Debitorenmanagement</a:t>
            </a:r>
            <a:endParaRPr lang="en-GB" sz="1600" b="1" dirty="0">
              <a:solidFill>
                <a:schemeClr val="accent3"/>
              </a:solidFill>
              <a:latin typeface="+mj-lt"/>
              <a:ea typeface="Lato Light" panose="020F0502020204030203" pitchFamily="34" charset="0"/>
              <a:cs typeface="Poppins" pitchFamily="2" charset="77"/>
            </a:endParaRPr>
          </a:p>
        </p:txBody>
      </p:sp>
      <p:sp>
        <p:nvSpPr>
          <p:cNvPr id="67" name="TextBox 58">
            <a:extLst>
              <a:ext uri="{FF2B5EF4-FFF2-40B4-BE49-F238E27FC236}">
                <a16:creationId xmlns:a16="http://schemas.microsoft.com/office/drawing/2014/main" xmlns="" id="{52C378A8-80DF-4799-96C7-6ECF736DA5AF}"/>
              </a:ext>
            </a:extLst>
          </p:cNvPr>
          <p:cNvSpPr txBox="1"/>
          <p:nvPr/>
        </p:nvSpPr>
        <p:spPr>
          <a:xfrm>
            <a:off x="10888743" y="4067167"/>
            <a:ext cx="1440367" cy="771621"/>
          </a:xfrm>
          <a:prstGeom prst="rect">
            <a:avLst/>
          </a:prstGeom>
          <a:noFill/>
        </p:spPr>
        <p:txBody>
          <a:bodyPr wrap="square" rtlCol="0" anchor="t">
            <a:spAutoFit/>
          </a:bodyPr>
          <a:lstStyle/>
          <a:p>
            <a:pPr>
              <a:lnSpc>
                <a:spcPts val="1313"/>
              </a:lnSpc>
            </a:pPr>
            <a:r>
              <a:rPr lang="en-GB" sz="1600" dirty="0" err="1">
                <a:latin typeface="+mj-lt"/>
                <a:ea typeface="Lato Light" panose="020F0502020204030203" pitchFamily="34" charset="0"/>
                <a:cs typeface="Lato Light" panose="020F0502020204030203" pitchFamily="34" charset="0"/>
              </a:rPr>
              <a:t>Verkauf</a:t>
            </a:r>
            <a:r>
              <a:rPr lang="en-GB" sz="1600" dirty="0">
                <a:latin typeface="+mj-lt"/>
                <a:ea typeface="Lato Light" panose="020F0502020204030203" pitchFamily="34" charset="0"/>
                <a:cs typeface="Lato Light" panose="020F0502020204030203" pitchFamily="34" charset="0"/>
              </a:rPr>
              <a:t> von Anlage-</a:t>
            </a:r>
            <a:r>
              <a:rPr lang="en-GB" sz="1600" dirty="0" err="1">
                <a:latin typeface="+mj-lt"/>
                <a:ea typeface="Lato Light" panose="020F0502020204030203" pitchFamily="34" charset="0"/>
                <a:cs typeface="Lato Light" panose="020F0502020204030203" pitchFamily="34" charset="0"/>
              </a:rPr>
              <a:t>vermögen</a:t>
            </a:r>
            <a:r>
              <a:rPr lang="en-GB" sz="1600" dirty="0">
                <a:latin typeface="+mj-lt"/>
                <a:ea typeface="Lato Light" panose="020F0502020204030203" pitchFamily="34" charset="0"/>
                <a:cs typeface="Lato Light" panose="020F0502020204030203" pitchFamily="34" charset="0"/>
              </a:rPr>
              <a:t> &amp; </a:t>
            </a:r>
            <a:r>
              <a:rPr lang="en-GB" sz="1600" dirty="0" err="1">
                <a:latin typeface="+mj-lt"/>
                <a:ea typeface="Lato Light" panose="020F0502020204030203" pitchFamily="34" charset="0"/>
                <a:cs typeface="Lato Light" panose="020F0502020204030203" pitchFamily="34" charset="0"/>
              </a:rPr>
              <a:t>Rückmiete</a:t>
            </a:r>
            <a:endParaRPr lang="en-GB" sz="1600" dirty="0">
              <a:latin typeface="+mj-lt"/>
              <a:ea typeface="Lato Light" panose="020F0502020204030203" pitchFamily="34" charset="0"/>
              <a:cs typeface="Lato Light" panose="020F0502020204030203" pitchFamily="34" charset="0"/>
            </a:endParaRPr>
          </a:p>
        </p:txBody>
      </p:sp>
      <p:sp>
        <p:nvSpPr>
          <p:cNvPr id="68" name="TextBox 59">
            <a:extLst>
              <a:ext uri="{FF2B5EF4-FFF2-40B4-BE49-F238E27FC236}">
                <a16:creationId xmlns:a16="http://schemas.microsoft.com/office/drawing/2014/main" xmlns="" id="{6D8ACA0D-D7F5-482F-BAC8-E942FBB6ABDD}"/>
              </a:ext>
            </a:extLst>
          </p:cNvPr>
          <p:cNvSpPr txBox="1"/>
          <p:nvPr/>
        </p:nvSpPr>
        <p:spPr>
          <a:xfrm>
            <a:off x="10894399" y="3526185"/>
            <a:ext cx="1082348" cy="584775"/>
          </a:xfrm>
          <a:prstGeom prst="rect">
            <a:avLst/>
          </a:prstGeom>
          <a:noFill/>
        </p:spPr>
        <p:txBody>
          <a:bodyPr wrap="none" rtlCol="0" anchor="t">
            <a:spAutoFit/>
          </a:bodyPr>
          <a:lstStyle/>
          <a:p>
            <a:r>
              <a:rPr lang="en-GB" sz="1600" b="1" dirty="0">
                <a:solidFill>
                  <a:schemeClr val="accent5"/>
                </a:solidFill>
                <a:latin typeface="+mj-lt"/>
                <a:ea typeface="Lato Light" panose="020F0502020204030203" pitchFamily="34" charset="0"/>
                <a:cs typeface="Poppins" pitchFamily="2" charset="77"/>
              </a:rPr>
              <a:t>Sale and </a:t>
            </a:r>
          </a:p>
          <a:p>
            <a:r>
              <a:rPr lang="en-GB" sz="1600" b="1" dirty="0">
                <a:solidFill>
                  <a:schemeClr val="accent5"/>
                </a:solidFill>
                <a:latin typeface="+mj-lt"/>
                <a:ea typeface="Lato Light" panose="020F0502020204030203" pitchFamily="34" charset="0"/>
                <a:cs typeface="Poppins" pitchFamily="2" charset="77"/>
              </a:rPr>
              <a:t>Lease Back</a:t>
            </a:r>
          </a:p>
        </p:txBody>
      </p:sp>
    </p:spTree>
    <p:extLst>
      <p:ext uri="{BB962C8B-B14F-4D97-AF65-F5344CB8AC3E}">
        <p14:creationId xmlns:p14="http://schemas.microsoft.com/office/powerpoint/2010/main" val="71107384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5" name="Group 18204">
            <a:extLst>
              <a:ext uri="{FF2B5EF4-FFF2-40B4-BE49-F238E27FC236}">
                <a16:creationId xmlns:a16="http://schemas.microsoft.com/office/drawing/2014/main" xmlns="" id="{41B8DF88-D728-4A54-B092-F9AB55088C33}"/>
              </a:ext>
            </a:extLst>
          </p:cNvPr>
          <p:cNvGrpSpPr/>
          <p:nvPr/>
        </p:nvGrpSpPr>
        <p:grpSpPr>
          <a:xfrm>
            <a:off x="4339480" y="3188741"/>
            <a:ext cx="1415796" cy="1577513"/>
            <a:chOff x="0" y="0"/>
            <a:chExt cx="1905957" cy="2123662"/>
          </a:xfrm>
        </p:grpSpPr>
        <p:sp>
          <p:nvSpPr>
            <p:cNvPr id="76" name="Shape 18202">
              <a:extLst>
                <a:ext uri="{FF2B5EF4-FFF2-40B4-BE49-F238E27FC236}">
                  <a16:creationId xmlns:a16="http://schemas.microsoft.com/office/drawing/2014/main" xmlns="" id="{F6CBE937-68D8-42DB-A83F-52649AC5B494}"/>
                </a:ext>
              </a:extLst>
            </p:cNvPr>
            <p:cNvSpPr/>
            <p:nvPr/>
          </p:nvSpPr>
          <p:spPr>
            <a:xfrm>
              <a:off x="328241" y="0"/>
              <a:ext cx="1577716" cy="1779686"/>
            </a:xfrm>
            <a:custGeom>
              <a:avLst/>
              <a:gdLst/>
              <a:ahLst/>
              <a:cxnLst>
                <a:cxn ang="0">
                  <a:pos x="wd2" y="hd2"/>
                </a:cxn>
                <a:cxn ang="5400000">
                  <a:pos x="wd2" y="hd2"/>
                </a:cxn>
                <a:cxn ang="10800000">
                  <a:pos x="wd2" y="hd2"/>
                </a:cxn>
                <a:cxn ang="16200000">
                  <a:pos x="wd2" y="hd2"/>
                </a:cxn>
              </a:cxnLst>
              <a:rect l="0" t="0" r="r" b="b"/>
              <a:pathLst>
                <a:path w="21600" h="21600" extrusionOk="0">
                  <a:moveTo>
                    <a:pt x="21600" y="12822"/>
                  </a:moveTo>
                  <a:lnTo>
                    <a:pt x="21600" y="12821"/>
                  </a:lnTo>
                  <a:cubicBezTo>
                    <a:pt x="19269" y="11104"/>
                    <a:pt x="17179" y="9389"/>
                    <a:pt x="15381" y="7465"/>
                  </a:cubicBezTo>
                  <a:cubicBezTo>
                    <a:pt x="13583" y="5541"/>
                    <a:pt x="12078" y="3408"/>
                    <a:pt x="10919" y="854"/>
                  </a:cubicBezTo>
                  <a:lnTo>
                    <a:pt x="10528" y="0"/>
                  </a:lnTo>
                  <a:lnTo>
                    <a:pt x="0" y="3691"/>
                  </a:lnTo>
                  <a:cubicBezTo>
                    <a:pt x="892" y="7209"/>
                    <a:pt x="2613" y="10536"/>
                    <a:pt x="5035" y="13559"/>
                  </a:cubicBezTo>
                  <a:cubicBezTo>
                    <a:pt x="7457" y="16582"/>
                    <a:pt x="10580" y="19300"/>
                    <a:pt x="14274" y="21600"/>
                  </a:cubicBezTo>
                  <a:lnTo>
                    <a:pt x="14274" y="21600"/>
                  </a:lnTo>
                  <a:lnTo>
                    <a:pt x="21600" y="12822"/>
                  </a:lnTo>
                  <a:close/>
                </a:path>
              </a:pathLst>
            </a:custGeom>
            <a:solidFill>
              <a:schemeClr val="accent1"/>
            </a:solidFill>
            <a:ln w="12700" cap="flat">
              <a:noFill/>
              <a:miter lim="400000"/>
            </a:ln>
            <a:effectLst/>
          </p:spPr>
          <p:txBody>
            <a:bodyPr wrap="square" lIns="20097" tIns="20097" rIns="20097" bIns="20097" numCol="1" anchor="ctr">
              <a:noAutofit/>
            </a:bodyPr>
            <a:lstStyle/>
            <a:p>
              <a:endParaRPr lang="en-GB" sz="1600" dirty="0">
                <a:latin typeface="+mj-lt"/>
              </a:endParaRPr>
            </a:p>
          </p:txBody>
        </p:sp>
        <p:sp>
          <p:nvSpPr>
            <p:cNvPr id="77" name="Shape 18203">
              <a:extLst>
                <a:ext uri="{FF2B5EF4-FFF2-40B4-BE49-F238E27FC236}">
                  <a16:creationId xmlns:a16="http://schemas.microsoft.com/office/drawing/2014/main" xmlns="" id="{CC9EF858-94FE-431C-B4B4-FF47D0250217}"/>
                </a:ext>
              </a:extLst>
            </p:cNvPr>
            <p:cNvSpPr/>
            <p:nvPr/>
          </p:nvSpPr>
          <p:spPr>
            <a:xfrm>
              <a:off x="0" y="306927"/>
              <a:ext cx="1375861" cy="1816735"/>
            </a:xfrm>
            <a:custGeom>
              <a:avLst/>
              <a:gdLst/>
              <a:ahLst/>
              <a:cxnLst>
                <a:cxn ang="0">
                  <a:pos x="wd2" y="hd2"/>
                </a:cxn>
                <a:cxn ang="5400000">
                  <a:pos x="wd2" y="hd2"/>
                </a:cxn>
                <a:cxn ang="10800000">
                  <a:pos x="wd2" y="hd2"/>
                </a:cxn>
                <a:cxn ang="16200000">
                  <a:pos x="wd2" y="hd2"/>
                </a:cxn>
              </a:cxnLst>
              <a:rect l="0" t="0" r="r" b="b"/>
              <a:pathLst>
                <a:path w="21600" h="21600" extrusionOk="0">
                  <a:moveTo>
                    <a:pt x="5232" y="0"/>
                  </a:moveTo>
                  <a:lnTo>
                    <a:pt x="0" y="3163"/>
                  </a:lnTo>
                  <a:cubicBezTo>
                    <a:pt x="941" y="6673"/>
                    <a:pt x="3115" y="10106"/>
                    <a:pt x="6134" y="13250"/>
                  </a:cubicBezTo>
                  <a:cubicBezTo>
                    <a:pt x="9153" y="16393"/>
                    <a:pt x="13018" y="19248"/>
                    <a:pt x="17342" y="21600"/>
                  </a:cubicBezTo>
                  <a:lnTo>
                    <a:pt x="21600" y="17544"/>
                  </a:lnTo>
                  <a:cubicBezTo>
                    <a:pt x="17364" y="15291"/>
                    <a:pt x="13783" y="12628"/>
                    <a:pt x="11006" y="9667"/>
                  </a:cubicBezTo>
                  <a:cubicBezTo>
                    <a:pt x="8228" y="6705"/>
                    <a:pt x="6254" y="3446"/>
                    <a:pt x="5232" y="0"/>
                  </a:cubicBezTo>
                  <a:close/>
                </a:path>
              </a:pathLst>
            </a:custGeom>
            <a:solidFill>
              <a:schemeClr val="accent1">
                <a:lumMod val="75000"/>
              </a:schemeClr>
            </a:solidFill>
            <a:ln w="12700" cap="flat">
              <a:noFill/>
              <a:miter lim="400000"/>
            </a:ln>
            <a:effectLst/>
          </p:spPr>
          <p:txBody>
            <a:bodyPr wrap="square" lIns="20097" tIns="20097" rIns="20097" bIns="20097" numCol="1" anchor="ctr">
              <a:noAutofit/>
            </a:bodyPr>
            <a:lstStyle/>
            <a:p>
              <a:endParaRPr lang="en-GB" sz="1600" dirty="0">
                <a:latin typeface="+mj-lt"/>
              </a:endParaRPr>
            </a:p>
          </p:txBody>
        </p:sp>
      </p:grpSp>
      <p:grpSp>
        <p:nvGrpSpPr>
          <p:cNvPr id="78" name="Group 18207">
            <a:extLst>
              <a:ext uri="{FF2B5EF4-FFF2-40B4-BE49-F238E27FC236}">
                <a16:creationId xmlns:a16="http://schemas.microsoft.com/office/drawing/2014/main" xmlns="" id="{031BC639-2269-4565-B8EE-2F546F4370AA}"/>
              </a:ext>
            </a:extLst>
          </p:cNvPr>
          <p:cNvGrpSpPr/>
          <p:nvPr/>
        </p:nvGrpSpPr>
        <p:grpSpPr>
          <a:xfrm>
            <a:off x="8266036" y="2390762"/>
            <a:ext cx="1733782" cy="2063284"/>
            <a:chOff x="0" y="0"/>
            <a:chExt cx="2334032" cy="2777611"/>
          </a:xfrm>
        </p:grpSpPr>
        <p:sp>
          <p:nvSpPr>
            <p:cNvPr id="79" name="Shape 18205">
              <a:extLst>
                <a:ext uri="{FF2B5EF4-FFF2-40B4-BE49-F238E27FC236}">
                  <a16:creationId xmlns:a16="http://schemas.microsoft.com/office/drawing/2014/main" xmlns="" id="{85CCC825-863C-4CC5-A3D4-2616A10C2C48}"/>
                </a:ext>
              </a:extLst>
            </p:cNvPr>
            <p:cNvSpPr/>
            <p:nvPr/>
          </p:nvSpPr>
          <p:spPr>
            <a:xfrm>
              <a:off x="848419" y="4076"/>
              <a:ext cx="1485613" cy="2773535"/>
            </a:xfrm>
            <a:custGeom>
              <a:avLst/>
              <a:gdLst/>
              <a:ahLst/>
              <a:cxnLst>
                <a:cxn ang="0">
                  <a:pos x="wd2" y="hd2"/>
                </a:cxn>
                <a:cxn ang="5400000">
                  <a:pos x="wd2" y="hd2"/>
                </a:cxn>
                <a:cxn ang="10800000">
                  <a:pos x="wd2" y="hd2"/>
                </a:cxn>
                <a:cxn ang="16200000">
                  <a:pos x="wd2" y="hd2"/>
                </a:cxn>
              </a:cxnLst>
              <a:rect l="0" t="0" r="r" b="b"/>
              <a:pathLst>
                <a:path w="21600" h="21600" extrusionOk="0">
                  <a:moveTo>
                    <a:pt x="18632" y="0"/>
                  </a:moveTo>
                  <a:cubicBezTo>
                    <a:pt x="18632" y="0"/>
                    <a:pt x="18291" y="2003"/>
                    <a:pt x="17742" y="5289"/>
                  </a:cubicBezTo>
                  <a:cubicBezTo>
                    <a:pt x="17193" y="8575"/>
                    <a:pt x="16436" y="13144"/>
                    <a:pt x="15603" y="18276"/>
                  </a:cubicBezTo>
                  <a:cubicBezTo>
                    <a:pt x="15560" y="18266"/>
                    <a:pt x="13695" y="17825"/>
                    <a:pt x="11816" y="17405"/>
                  </a:cubicBezTo>
                  <a:cubicBezTo>
                    <a:pt x="9906" y="16979"/>
                    <a:pt x="7982" y="16574"/>
                    <a:pt x="7964" y="16570"/>
                  </a:cubicBezTo>
                  <a:lnTo>
                    <a:pt x="6121" y="16135"/>
                  </a:lnTo>
                  <a:cubicBezTo>
                    <a:pt x="5317" y="16844"/>
                    <a:pt x="4405" y="17526"/>
                    <a:pt x="3388" y="18179"/>
                  </a:cubicBezTo>
                  <a:cubicBezTo>
                    <a:pt x="2362" y="18838"/>
                    <a:pt x="1231" y="19467"/>
                    <a:pt x="0" y="20065"/>
                  </a:cubicBezTo>
                  <a:lnTo>
                    <a:pt x="4199" y="21600"/>
                  </a:lnTo>
                  <a:cubicBezTo>
                    <a:pt x="5910" y="20696"/>
                    <a:pt x="7247" y="19860"/>
                    <a:pt x="8255" y="19164"/>
                  </a:cubicBezTo>
                  <a:cubicBezTo>
                    <a:pt x="9263" y="18468"/>
                    <a:pt x="9941" y="17911"/>
                    <a:pt x="10335" y="17566"/>
                  </a:cubicBezTo>
                  <a:lnTo>
                    <a:pt x="19686" y="19629"/>
                  </a:lnTo>
                  <a:lnTo>
                    <a:pt x="19702" y="19633"/>
                  </a:lnTo>
                  <a:lnTo>
                    <a:pt x="19702" y="19629"/>
                  </a:lnTo>
                  <a:lnTo>
                    <a:pt x="21600" y="1120"/>
                  </a:lnTo>
                  <a:lnTo>
                    <a:pt x="18632" y="0"/>
                  </a:lnTo>
                  <a:close/>
                </a:path>
              </a:pathLst>
            </a:custGeom>
            <a:solidFill>
              <a:schemeClr val="accent5"/>
            </a:solidFill>
            <a:ln w="12700" cap="flat">
              <a:noFill/>
              <a:miter lim="400000"/>
            </a:ln>
            <a:effectLst/>
          </p:spPr>
          <p:txBody>
            <a:bodyPr wrap="square" lIns="20097" tIns="20097" rIns="20097" bIns="20097" numCol="1" anchor="ctr">
              <a:noAutofit/>
            </a:bodyPr>
            <a:lstStyle/>
            <a:p>
              <a:endParaRPr lang="en-GB" sz="1600" dirty="0">
                <a:latin typeface="+mj-lt"/>
              </a:endParaRPr>
            </a:p>
          </p:txBody>
        </p:sp>
        <p:sp>
          <p:nvSpPr>
            <p:cNvPr id="80" name="Shape 18206">
              <a:extLst>
                <a:ext uri="{FF2B5EF4-FFF2-40B4-BE49-F238E27FC236}">
                  <a16:creationId xmlns:a16="http://schemas.microsoft.com/office/drawing/2014/main" xmlns="" id="{36DDA0C6-2E09-443D-960F-93A39EF1DACC}"/>
                </a:ext>
              </a:extLst>
            </p:cNvPr>
            <p:cNvSpPr/>
            <p:nvPr/>
          </p:nvSpPr>
          <p:spPr>
            <a:xfrm>
              <a:off x="0" y="0"/>
              <a:ext cx="2131456" cy="2584803"/>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cubicBezTo>
                    <a:pt x="16503" y="3372"/>
                    <a:pt x="11103" y="6685"/>
                    <a:pt x="6977" y="9155"/>
                  </a:cubicBezTo>
                  <a:cubicBezTo>
                    <a:pt x="2851" y="11625"/>
                    <a:pt x="0" y="13252"/>
                    <a:pt x="0" y="13252"/>
                  </a:cubicBezTo>
                  <a:lnTo>
                    <a:pt x="3564" y="14397"/>
                  </a:lnTo>
                  <a:cubicBezTo>
                    <a:pt x="3078" y="14910"/>
                    <a:pt x="2566" y="15405"/>
                    <a:pt x="2031" y="15880"/>
                  </a:cubicBezTo>
                  <a:cubicBezTo>
                    <a:pt x="1495" y="16356"/>
                    <a:pt x="935" y="16811"/>
                    <a:pt x="352" y="17246"/>
                  </a:cubicBezTo>
                  <a:lnTo>
                    <a:pt x="8598" y="21600"/>
                  </a:lnTo>
                  <a:cubicBezTo>
                    <a:pt x="9435" y="20956"/>
                    <a:pt x="10209" y="20280"/>
                    <a:pt x="10914" y="19576"/>
                  </a:cubicBezTo>
                  <a:cubicBezTo>
                    <a:pt x="11619" y="18872"/>
                    <a:pt x="12256" y="18139"/>
                    <a:pt x="12818" y="17382"/>
                  </a:cubicBezTo>
                  <a:lnTo>
                    <a:pt x="19489" y="19610"/>
                  </a:lnTo>
                  <a:cubicBezTo>
                    <a:pt x="20069" y="14104"/>
                    <a:pt x="20597" y="9201"/>
                    <a:pt x="20980" y="5675"/>
                  </a:cubicBezTo>
                  <a:cubicBezTo>
                    <a:pt x="21362" y="2149"/>
                    <a:pt x="21600" y="0"/>
                    <a:pt x="21600" y="0"/>
                  </a:cubicBezTo>
                  <a:close/>
                </a:path>
              </a:pathLst>
            </a:custGeom>
            <a:solidFill>
              <a:schemeClr val="accent5">
                <a:lumMod val="75000"/>
                <a:lumOff val="25000"/>
              </a:schemeClr>
            </a:solidFill>
            <a:ln w="12700" cap="flat">
              <a:noFill/>
              <a:miter lim="400000"/>
            </a:ln>
            <a:effectLst/>
          </p:spPr>
          <p:txBody>
            <a:bodyPr wrap="square" lIns="20097" tIns="20097" rIns="20097" bIns="20097" numCol="1" anchor="ctr">
              <a:noAutofit/>
            </a:bodyPr>
            <a:lstStyle/>
            <a:p>
              <a:endParaRPr lang="en-GB" sz="1600" dirty="0">
                <a:latin typeface="+mj-lt"/>
              </a:endParaRPr>
            </a:p>
          </p:txBody>
        </p:sp>
      </p:grpSp>
      <p:grpSp>
        <p:nvGrpSpPr>
          <p:cNvPr id="81" name="Group 18211">
            <a:extLst>
              <a:ext uri="{FF2B5EF4-FFF2-40B4-BE49-F238E27FC236}">
                <a16:creationId xmlns:a16="http://schemas.microsoft.com/office/drawing/2014/main" xmlns="" id="{E9F173B0-286C-4A05-B98D-E01602913BAB}"/>
              </a:ext>
            </a:extLst>
          </p:cNvPr>
          <p:cNvGrpSpPr/>
          <p:nvPr/>
        </p:nvGrpSpPr>
        <p:grpSpPr>
          <a:xfrm>
            <a:off x="5276786" y="4081715"/>
            <a:ext cx="1347128" cy="1161728"/>
            <a:chOff x="0" y="0"/>
            <a:chExt cx="1813514" cy="1563927"/>
          </a:xfrm>
        </p:grpSpPr>
        <p:sp>
          <p:nvSpPr>
            <p:cNvPr id="82" name="Shape 18208">
              <a:extLst>
                <a:ext uri="{FF2B5EF4-FFF2-40B4-BE49-F238E27FC236}">
                  <a16:creationId xmlns:a16="http://schemas.microsoft.com/office/drawing/2014/main" xmlns="" id="{37C6052E-73B1-4A4A-BAD8-75BDA545B260}"/>
                </a:ext>
              </a:extLst>
            </p:cNvPr>
            <p:cNvSpPr/>
            <p:nvPr/>
          </p:nvSpPr>
          <p:spPr>
            <a:xfrm>
              <a:off x="0" y="2198"/>
              <a:ext cx="819939" cy="1027088"/>
            </a:xfrm>
            <a:custGeom>
              <a:avLst/>
              <a:gdLst/>
              <a:ahLst/>
              <a:cxnLst>
                <a:cxn ang="0">
                  <a:pos x="wd2" y="hd2"/>
                </a:cxn>
                <a:cxn ang="5400000">
                  <a:pos x="wd2" y="hd2"/>
                </a:cxn>
                <a:cxn ang="10800000">
                  <a:pos x="wd2" y="hd2"/>
                </a:cxn>
                <a:cxn ang="16200000">
                  <a:pos x="wd2" y="hd2"/>
                </a:cxn>
              </a:cxnLst>
              <a:rect l="0" t="0" r="r" b="b"/>
              <a:pathLst>
                <a:path w="21600" h="21600" extrusionOk="0">
                  <a:moveTo>
                    <a:pt x="9050" y="14869"/>
                  </a:moveTo>
                  <a:lnTo>
                    <a:pt x="21600" y="0"/>
                  </a:lnTo>
                  <a:lnTo>
                    <a:pt x="17299" y="1941"/>
                  </a:lnTo>
                  <a:lnTo>
                    <a:pt x="0" y="21600"/>
                  </a:lnTo>
                  <a:lnTo>
                    <a:pt x="9047" y="14893"/>
                  </a:lnTo>
                  <a:lnTo>
                    <a:pt x="9050" y="14869"/>
                  </a:lnTo>
                  <a:close/>
                </a:path>
              </a:pathLst>
            </a:custGeom>
            <a:solidFill>
              <a:schemeClr val="accent2">
                <a:lumMod val="50000"/>
              </a:schemeClr>
            </a:solidFill>
            <a:ln w="12700" cap="flat">
              <a:noFill/>
              <a:miter lim="400000"/>
            </a:ln>
            <a:effectLst/>
          </p:spPr>
          <p:txBody>
            <a:bodyPr wrap="square" lIns="20097" tIns="20097" rIns="20097" bIns="20097" numCol="1" anchor="ctr">
              <a:noAutofit/>
            </a:bodyPr>
            <a:lstStyle/>
            <a:p>
              <a:pPr>
                <a:defRPr sz="3000">
                  <a:solidFill>
                    <a:srgbClr val="FFFFFF"/>
                  </a:solidFill>
                  <a:effectLst>
                    <a:outerShdw blurRad="38100" dist="12700" dir="5400000" rotWithShape="0">
                      <a:srgbClr val="000000">
                        <a:alpha val="50000"/>
                      </a:srgbClr>
                    </a:outerShdw>
                  </a:effectLst>
                  <a:latin typeface="Gill Sans"/>
                  <a:ea typeface="Gill Sans"/>
                  <a:cs typeface="Gill Sans"/>
                  <a:sym typeface="Gill Sans"/>
                </a:defRPr>
              </a:pPr>
              <a:endParaRPr lang="en-GB" sz="1600" dirty="0">
                <a:latin typeface="+mj-lt"/>
                <a:ea typeface="Lato Light" panose="020F0502020204030203" pitchFamily="34" charset="0"/>
                <a:cs typeface="Lato Light" panose="020F0502020204030203" pitchFamily="34" charset="0"/>
              </a:endParaRPr>
            </a:p>
          </p:txBody>
        </p:sp>
        <p:sp>
          <p:nvSpPr>
            <p:cNvPr id="83" name="Shape 18209">
              <a:extLst>
                <a:ext uri="{FF2B5EF4-FFF2-40B4-BE49-F238E27FC236}">
                  <a16:creationId xmlns:a16="http://schemas.microsoft.com/office/drawing/2014/main" xmlns="" id="{9C7E4312-839A-42E6-BDAA-0ECC7FB80571}"/>
                </a:ext>
              </a:extLst>
            </p:cNvPr>
            <p:cNvSpPr/>
            <p:nvPr/>
          </p:nvSpPr>
          <p:spPr>
            <a:xfrm>
              <a:off x="0" y="707637"/>
              <a:ext cx="1804795" cy="856290"/>
            </a:xfrm>
            <a:custGeom>
              <a:avLst/>
              <a:gdLst/>
              <a:ahLst/>
              <a:cxnLst>
                <a:cxn ang="0">
                  <a:pos x="wd2" y="hd2"/>
                </a:cxn>
                <a:cxn ang="5400000">
                  <a:pos x="wd2" y="hd2"/>
                </a:cxn>
                <a:cxn ang="10800000">
                  <a:pos x="wd2" y="hd2"/>
                </a:cxn>
                <a:cxn ang="16200000">
                  <a:pos x="wd2" y="hd2"/>
                </a:cxn>
              </a:cxnLst>
              <a:rect l="0" t="0" r="r" b="b"/>
              <a:pathLst>
                <a:path w="21600" h="21600" extrusionOk="0">
                  <a:moveTo>
                    <a:pt x="3957" y="0"/>
                  </a:moveTo>
                  <a:lnTo>
                    <a:pt x="0" y="7965"/>
                  </a:lnTo>
                  <a:cubicBezTo>
                    <a:pt x="2801" y="11506"/>
                    <a:pt x="5927" y="14488"/>
                    <a:pt x="9335" y="16798"/>
                  </a:cubicBezTo>
                  <a:cubicBezTo>
                    <a:pt x="12743" y="19108"/>
                    <a:pt x="16433" y="20746"/>
                    <a:pt x="20362" y="21600"/>
                  </a:cubicBezTo>
                  <a:lnTo>
                    <a:pt x="21600" y="12137"/>
                  </a:lnTo>
                  <a:cubicBezTo>
                    <a:pt x="18288" y="11316"/>
                    <a:pt x="15130" y="9835"/>
                    <a:pt x="12174" y="7783"/>
                  </a:cubicBezTo>
                  <a:cubicBezTo>
                    <a:pt x="9217" y="5730"/>
                    <a:pt x="6463" y="3107"/>
                    <a:pt x="3957" y="0"/>
                  </a:cubicBezTo>
                  <a:close/>
                </a:path>
              </a:pathLst>
            </a:custGeom>
            <a:solidFill>
              <a:schemeClr val="accent2">
                <a:lumMod val="75000"/>
              </a:schemeClr>
            </a:solidFill>
            <a:ln w="12700" cap="flat">
              <a:noFill/>
              <a:miter lim="400000"/>
            </a:ln>
            <a:effectLst/>
          </p:spPr>
          <p:txBody>
            <a:bodyPr wrap="square" lIns="20097" tIns="20097" rIns="20097" bIns="20097" numCol="1" anchor="ctr">
              <a:noAutofit/>
            </a:bodyPr>
            <a:lstStyle/>
            <a:p>
              <a:endParaRPr lang="en-GB" sz="1600" dirty="0">
                <a:latin typeface="+mj-lt"/>
              </a:endParaRPr>
            </a:p>
          </p:txBody>
        </p:sp>
        <p:sp>
          <p:nvSpPr>
            <p:cNvPr id="84" name="Shape 18210">
              <a:extLst>
                <a:ext uri="{FF2B5EF4-FFF2-40B4-BE49-F238E27FC236}">
                  <a16:creationId xmlns:a16="http://schemas.microsoft.com/office/drawing/2014/main" xmlns="" id="{304ED873-4D9F-4203-B20A-ADEA10DD639E}"/>
                </a:ext>
              </a:extLst>
            </p:cNvPr>
            <p:cNvSpPr/>
            <p:nvPr/>
          </p:nvSpPr>
          <p:spPr>
            <a:xfrm>
              <a:off x="333603" y="0"/>
              <a:ext cx="1479911" cy="1194805"/>
            </a:xfrm>
            <a:custGeom>
              <a:avLst/>
              <a:gdLst/>
              <a:ahLst/>
              <a:cxnLst>
                <a:cxn ang="0">
                  <a:pos x="wd2" y="hd2"/>
                </a:cxn>
                <a:cxn ang="5400000">
                  <a:pos x="wd2" y="hd2"/>
                </a:cxn>
                <a:cxn ang="10800000">
                  <a:pos x="wd2" y="hd2"/>
                </a:cxn>
                <a:cxn ang="16200000">
                  <a:pos x="wd2" y="hd2"/>
                </a:cxn>
              </a:cxnLst>
              <a:rect l="0" t="0" r="r" b="b"/>
              <a:pathLst>
                <a:path w="21600" h="21600" extrusionOk="0">
                  <a:moveTo>
                    <a:pt x="7110" y="0"/>
                  </a:moveTo>
                  <a:lnTo>
                    <a:pt x="0" y="12824"/>
                  </a:lnTo>
                  <a:cubicBezTo>
                    <a:pt x="3091" y="15083"/>
                    <a:pt x="6484" y="16991"/>
                    <a:pt x="10127" y="18482"/>
                  </a:cubicBezTo>
                  <a:cubicBezTo>
                    <a:pt x="13673" y="19934"/>
                    <a:pt x="17459" y="20993"/>
                    <a:pt x="21436" y="21600"/>
                  </a:cubicBezTo>
                  <a:lnTo>
                    <a:pt x="21600" y="8005"/>
                  </a:lnTo>
                  <a:cubicBezTo>
                    <a:pt x="18998" y="7251"/>
                    <a:pt x="16451" y="6143"/>
                    <a:pt x="14010" y="4772"/>
                  </a:cubicBezTo>
                  <a:cubicBezTo>
                    <a:pt x="11588" y="3412"/>
                    <a:pt x="9270" y="1792"/>
                    <a:pt x="7110" y="0"/>
                  </a:cubicBezTo>
                  <a:close/>
                </a:path>
              </a:pathLst>
            </a:custGeom>
            <a:solidFill>
              <a:schemeClr val="accent2"/>
            </a:solidFill>
            <a:ln w="12700" cap="flat">
              <a:noFill/>
              <a:miter lim="400000"/>
            </a:ln>
            <a:effectLst/>
          </p:spPr>
          <p:txBody>
            <a:bodyPr wrap="square" lIns="20097" tIns="20097" rIns="20097" bIns="20097" numCol="1" anchor="ctr">
              <a:noAutofit/>
            </a:bodyPr>
            <a:lstStyle/>
            <a:p>
              <a:endParaRPr lang="en-GB" sz="1600" dirty="0">
                <a:latin typeface="+mj-lt"/>
              </a:endParaRPr>
            </a:p>
          </p:txBody>
        </p:sp>
      </p:grpSp>
      <p:grpSp>
        <p:nvGrpSpPr>
          <p:cNvPr id="85" name="Group 18215">
            <a:extLst>
              <a:ext uri="{FF2B5EF4-FFF2-40B4-BE49-F238E27FC236}">
                <a16:creationId xmlns:a16="http://schemas.microsoft.com/office/drawing/2014/main" xmlns="" id="{3F89A189-3028-4831-B6FC-DB027289F20E}"/>
              </a:ext>
            </a:extLst>
          </p:cNvPr>
          <p:cNvGrpSpPr/>
          <p:nvPr/>
        </p:nvGrpSpPr>
        <p:grpSpPr>
          <a:xfrm>
            <a:off x="6682747" y="4366707"/>
            <a:ext cx="1172470" cy="898958"/>
            <a:chOff x="0" y="0"/>
            <a:chExt cx="1578389" cy="1210186"/>
          </a:xfrm>
        </p:grpSpPr>
        <p:sp>
          <p:nvSpPr>
            <p:cNvPr id="86" name="Shape 18212">
              <a:extLst>
                <a:ext uri="{FF2B5EF4-FFF2-40B4-BE49-F238E27FC236}">
                  <a16:creationId xmlns:a16="http://schemas.microsoft.com/office/drawing/2014/main" xmlns="" id="{2EB5E428-6346-481A-ACF0-1D17FDF6315A}"/>
                </a:ext>
              </a:extLst>
            </p:cNvPr>
            <p:cNvSpPr/>
            <p:nvPr/>
          </p:nvSpPr>
          <p:spPr>
            <a:xfrm>
              <a:off x="0" y="85257"/>
              <a:ext cx="140225" cy="1120956"/>
            </a:xfrm>
            <a:custGeom>
              <a:avLst/>
              <a:gdLst/>
              <a:ahLst/>
              <a:cxnLst>
                <a:cxn ang="0">
                  <a:pos x="wd2" y="hd2"/>
                </a:cxn>
                <a:cxn ang="5400000">
                  <a:pos x="wd2" y="hd2"/>
                </a:cxn>
                <a:cxn ang="10800000">
                  <a:pos x="wd2" y="hd2"/>
                </a:cxn>
                <a:cxn ang="16200000">
                  <a:pos x="wd2" y="hd2"/>
                </a:cxn>
              </a:cxnLst>
              <a:rect l="0" t="0" r="r" b="b"/>
              <a:pathLst>
                <a:path w="21600" h="21600" extrusionOk="0">
                  <a:moveTo>
                    <a:pt x="13312" y="0"/>
                  </a:moveTo>
                  <a:lnTo>
                    <a:pt x="0" y="3782"/>
                  </a:lnTo>
                  <a:lnTo>
                    <a:pt x="599" y="21600"/>
                  </a:lnTo>
                  <a:lnTo>
                    <a:pt x="21600" y="14378"/>
                  </a:lnTo>
                  <a:lnTo>
                    <a:pt x="13312" y="0"/>
                  </a:lnTo>
                  <a:close/>
                </a:path>
              </a:pathLst>
            </a:custGeom>
            <a:solidFill>
              <a:schemeClr val="accent3">
                <a:lumMod val="50000"/>
              </a:schemeClr>
            </a:solidFill>
            <a:ln w="12700" cap="flat">
              <a:noFill/>
              <a:miter lim="400000"/>
            </a:ln>
            <a:effectLst/>
          </p:spPr>
          <p:txBody>
            <a:bodyPr wrap="square" lIns="20097" tIns="20097" rIns="20097" bIns="20097" numCol="1" anchor="ctr">
              <a:noAutofit/>
            </a:bodyPr>
            <a:lstStyle/>
            <a:p>
              <a:endParaRPr lang="en-GB" sz="1600" dirty="0">
                <a:latin typeface="+mj-lt"/>
              </a:endParaRPr>
            </a:p>
          </p:txBody>
        </p:sp>
        <p:sp>
          <p:nvSpPr>
            <p:cNvPr id="87" name="Shape 18213">
              <a:extLst>
                <a:ext uri="{FF2B5EF4-FFF2-40B4-BE49-F238E27FC236}">
                  <a16:creationId xmlns:a16="http://schemas.microsoft.com/office/drawing/2014/main" xmlns="" id="{8D15C762-A334-4A50-AD5A-AE1064CC7E39}"/>
                </a:ext>
              </a:extLst>
            </p:cNvPr>
            <p:cNvSpPr/>
            <p:nvPr/>
          </p:nvSpPr>
          <p:spPr>
            <a:xfrm>
              <a:off x="85257" y="0"/>
              <a:ext cx="1411513" cy="847631"/>
            </a:xfrm>
            <a:custGeom>
              <a:avLst/>
              <a:gdLst/>
              <a:ahLst/>
              <a:cxnLst>
                <a:cxn ang="0">
                  <a:pos x="wd2" y="hd2"/>
                </a:cxn>
                <a:cxn ang="5400000">
                  <a:pos x="wd2" y="hd2"/>
                </a:cxn>
                <a:cxn ang="10800000">
                  <a:pos x="wd2" y="hd2"/>
                </a:cxn>
                <a:cxn ang="16200000">
                  <a:pos x="wd2" y="hd2"/>
                </a:cxn>
              </a:cxnLst>
              <a:rect l="0" t="0" r="r" b="b"/>
              <a:pathLst>
                <a:path w="21600" h="21596" extrusionOk="0">
                  <a:moveTo>
                    <a:pt x="4816" y="2227"/>
                  </a:moveTo>
                  <a:cubicBezTo>
                    <a:pt x="2890" y="2289"/>
                    <a:pt x="1785" y="2439"/>
                    <a:pt x="0" y="2281"/>
                  </a:cubicBezTo>
                  <a:lnTo>
                    <a:pt x="823" y="21291"/>
                  </a:lnTo>
                  <a:cubicBezTo>
                    <a:pt x="2421" y="21489"/>
                    <a:pt x="3260" y="21600"/>
                    <a:pt x="4908" y="21596"/>
                  </a:cubicBezTo>
                  <a:cubicBezTo>
                    <a:pt x="10768" y="21583"/>
                    <a:pt x="16389" y="20263"/>
                    <a:pt x="21600" y="17861"/>
                  </a:cubicBezTo>
                  <a:lnTo>
                    <a:pt x="15056" y="0"/>
                  </a:lnTo>
                  <a:cubicBezTo>
                    <a:pt x="11785" y="1448"/>
                    <a:pt x="8354" y="2112"/>
                    <a:pt x="4816" y="2227"/>
                  </a:cubicBezTo>
                  <a:close/>
                </a:path>
              </a:pathLst>
            </a:custGeom>
            <a:solidFill>
              <a:schemeClr val="accent3"/>
            </a:solidFill>
            <a:ln w="12700" cap="flat">
              <a:noFill/>
              <a:miter lim="400000"/>
            </a:ln>
            <a:effectLst/>
          </p:spPr>
          <p:txBody>
            <a:bodyPr wrap="square" lIns="20097" tIns="20097" rIns="20097" bIns="20097" numCol="1" anchor="ctr">
              <a:noAutofit/>
            </a:bodyPr>
            <a:lstStyle/>
            <a:p>
              <a:endParaRPr lang="en-GB" sz="1600" dirty="0">
                <a:latin typeface="+mj-lt"/>
              </a:endParaRPr>
            </a:p>
          </p:txBody>
        </p:sp>
        <p:sp>
          <p:nvSpPr>
            <p:cNvPr id="88" name="Shape 18214">
              <a:extLst>
                <a:ext uri="{FF2B5EF4-FFF2-40B4-BE49-F238E27FC236}">
                  <a16:creationId xmlns:a16="http://schemas.microsoft.com/office/drawing/2014/main" xmlns="" id="{FDD610B6-E3BF-44A5-91BA-1F436881427B}"/>
                </a:ext>
              </a:extLst>
            </p:cNvPr>
            <p:cNvSpPr/>
            <p:nvPr/>
          </p:nvSpPr>
          <p:spPr>
            <a:xfrm>
              <a:off x="0" y="699111"/>
              <a:ext cx="1578389" cy="511075"/>
            </a:xfrm>
            <a:custGeom>
              <a:avLst/>
              <a:gdLst/>
              <a:ahLst/>
              <a:cxnLst>
                <a:cxn ang="0">
                  <a:pos x="wd2" y="hd2"/>
                </a:cxn>
                <a:cxn ang="5400000">
                  <a:pos x="wd2" y="hd2"/>
                </a:cxn>
                <a:cxn ang="10800000">
                  <a:pos x="wd2" y="hd2"/>
                </a:cxn>
                <a:cxn ang="16200000">
                  <a:pos x="wd2" y="hd2"/>
                </a:cxn>
              </a:cxnLst>
              <a:rect l="0" t="0" r="r" b="b"/>
              <a:pathLst>
                <a:path w="21600" h="21565" extrusionOk="0">
                  <a:moveTo>
                    <a:pt x="5519" y="5827"/>
                  </a:moveTo>
                  <a:cubicBezTo>
                    <a:pt x="4007" y="5827"/>
                    <a:pt x="3330" y="5656"/>
                    <a:pt x="1866" y="5322"/>
                  </a:cubicBezTo>
                  <a:lnTo>
                    <a:pt x="1866" y="5322"/>
                  </a:lnTo>
                  <a:lnTo>
                    <a:pt x="0" y="21317"/>
                  </a:lnTo>
                  <a:cubicBezTo>
                    <a:pt x="1449" y="21521"/>
                    <a:pt x="2922" y="21600"/>
                    <a:pt x="4419" y="21551"/>
                  </a:cubicBezTo>
                  <a:cubicBezTo>
                    <a:pt x="10462" y="21355"/>
                    <a:pt x="16246" y="19029"/>
                    <a:pt x="21600" y="14921"/>
                  </a:cubicBezTo>
                  <a:lnTo>
                    <a:pt x="20446" y="0"/>
                  </a:lnTo>
                  <a:cubicBezTo>
                    <a:pt x="15794" y="3741"/>
                    <a:pt x="10731" y="5827"/>
                    <a:pt x="5519" y="5827"/>
                  </a:cubicBezTo>
                  <a:close/>
                </a:path>
              </a:pathLst>
            </a:custGeom>
            <a:solidFill>
              <a:schemeClr val="accent3">
                <a:lumMod val="75000"/>
              </a:schemeClr>
            </a:solidFill>
            <a:ln w="12700" cap="flat">
              <a:noFill/>
              <a:miter lim="400000"/>
            </a:ln>
            <a:effectLst/>
          </p:spPr>
          <p:txBody>
            <a:bodyPr wrap="square" lIns="20097" tIns="20097" rIns="20097" bIns="20097" numCol="1" anchor="ctr">
              <a:noAutofit/>
            </a:bodyPr>
            <a:lstStyle/>
            <a:p>
              <a:endParaRPr lang="en-GB" sz="1600" dirty="0">
                <a:latin typeface="+mj-lt"/>
              </a:endParaRPr>
            </a:p>
          </p:txBody>
        </p:sp>
      </p:grpSp>
      <p:grpSp>
        <p:nvGrpSpPr>
          <p:cNvPr id="89" name="Group 18219">
            <a:extLst>
              <a:ext uri="{FF2B5EF4-FFF2-40B4-BE49-F238E27FC236}">
                <a16:creationId xmlns:a16="http://schemas.microsoft.com/office/drawing/2014/main" xmlns="" id="{59478F0C-1244-43AD-AF93-7206AD4743DC}"/>
              </a:ext>
            </a:extLst>
          </p:cNvPr>
          <p:cNvGrpSpPr/>
          <p:nvPr/>
        </p:nvGrpSpPr>
        <p:grpSpPr>
          <a:xfrm>
            <a:off x="7607389" y="3986719"/>
            <a:ext cx="1394113" cy="1126387"/>
            <a:chOff x="0" y="0"/>
            <a:chExt cx="1876767" cy="1516352"/>
          </a:xfrm>
        </p:grpSpPr>
        <p:sp>
          <p:nvSpPr>
            <p:cNvPr id="90" name="Shape 18216">
              <a:extLst>
                <a:ext uri="{FF2B5EF4-FFF2-40B4-BE49-F238E27FC236}">
                  <a16:creationId xmlns:a16="http://schemas.microsoft.com/office/drawing/2014/main" xmlns="" id="{30B618C6-6F20-4D18-BCE8-3BE31F8E2DAB}"/>
                </a:ext>
              </a:extLst>
            </p:cNvPr>
            <p:cNvSpPr/>
            <p:nvPr/>
          </p:nvSpPr>
          <p:spPr>
            <a:xfrm>
              <a:off x="0" y="460390"/>
              <a:ext cx="546547" cy="105596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6" y="3354"/>
                  </a:lnTo>
                  <a:lnTo>
                    <a:pt x="21600" y="21600"/>
                  </a:lnTo>
                  <a:lnTo>
                    <a:pt x="18943" y="14232"/>
                  </a:lnTo>
                  <a:lnTo>
                    <a:pt x="0" y="0"/>
                  </a:lnTo>
                  <a:close/>
                </a:path>
              </a:pathLst>
            </a:custGeom>
            <a:solidFill>
              <a:schemeClr val="accent4">
                <a:lumMod val="50000"/>
              </a:schemeClr>
            </a:solidFill>
            <a:ln w="12700" cap="flat">
              <a:noFill/>
              <a:miter lim="400000"/>
            </a:ln>
            <a:effectLst/>
          </p:spPr>
          <p:txBody>
            <a:bodyPr wrap="square" lIns="20097" tIns="20097" rIns="20097" bIns="20097" numCol="1" anchor="ctr">
              <a:noAutofit/>
            </a:bodyPr>
            <a:lstStyle/>
            <a:p>
              <a:endParaRPr lang="en-GB" sz="1600" dirty="0">
                <a:latin typeface="+mj-lt"/>
              </a:endParaRPr>
            </a:p>
          </p:txBody>
        </p:sp>
        <p:sp>
          <p:nvSpPr>
            <p:cNvPr id="91" name="Shape 18217">
              <a:extLst>
                <a:ext uri="{FF2B5EF4-FFF2-40B4-BE49-F238E27FC236}">
                  <a16:creationId xmlns:a16="http://schemas.microsoft.com/office/drawing/2014/main" xmlns="" id="{46A4B4C4-153B-4375-AE5A-752FB99EE170}"/>
                </a:ext>
              </a:extLst>
            </p:cNvPr>
            <p:cNvSpPr/>
            <p:nvPr/>
          </p:nvSpPr>
          <p:spPr>
            <a:xfrm>
              <a:off x="477442" y="549911"/>
              <a:ext cx="1399325" cy="961663"/>
            </a:xfrm>
            <a:custGeom>
              <a:avLst/>
              <a:gdLst/>
              <a:ahLst/>
              <a:cxnLst>
                <a:cxn ang="0">
                  <a:pos x="wd2" y="hd2"/>
                </a:cxn>
                <a:cxn ang="5400000">
                  <a:pos x="wd2" y="hd2"/>
                </a:cxn>
                <a:cxn ang="10800000">
                  <a:pos x="wd2" y="hd2"/>
                </a:cxn>
                <a:cxn ang="16200000">
                  <a:pos x="wd2" y="hd2"/>
                </a:cxn>
              </a:cxnLst>
              <a:rect l="0" t="0" r="r" b="b"/>
              <a:pathLst>
                <a:path w="21600" h="21600" extrusionOk="0">
                  <a:moveTo>
                    <a:pt x="0" y="13510"/>
                  </a:moveTo>
                  <a:lnTo>
                    <a:pt x="1038" y="21600"/>
                  </a:lnTo>
                  <a:cubicBezTo>
                    <a:pt x="5082" y="19797"/>
                    <a:pt x="8865" y="17326"/>
                    <a:pt x="12316" y="14451"/>
                  </a:cubicBezTo>
                  <a:cubicBezTo>
                    <a:pt x="15767" y="11576"/>
                    <a:pt x="18885" y="8296"/>
                    <a:pt x="21600" y="4876"/>
                  </a:cubicBezTo>
                  <a:lnTo>
                    <a:pt x="17554" y="0"/>
                  </a:lnTo>
                  <a:cubicBezTo>
                    <a:pt x="15049" y="2958"/>
                    <a:pt x="12415" y="5541"/>
                    <a:pt x="9535" y="7778"/>
                  </a:cubicBezTo>
                  <a:cubicBezTo>
                    <a:pt x="6643" y="10025"/>
                    <a:pt x="3503" y="11924"/>
                    <a:pt x="0" y="13510"/>
                  </a:cubicBezTo>
                  <a:close/>
                </a:path>
              </a:pathLst>
            </a:custGeom>
            <a:solidFill>
              <a:schemeClr val="accent4">
                <a:lumMod val="75000"/>
              </a:schemeClr>
            </a:solidFill>
            <a:ln w="12700" cap="flat">
              <a:noFill/>
              <a:miter lim="400000"/>
            </a:ln>
            <a:effectLst/>
          </p:spPr>
          <p:txBody>
            <a:bodyPr wrap="square" lIns="20097" tIns="20097" rIns="20097" bIns="20097" numCol="1" anchor="ctr">
              <a:noAutofit/>
            </a:bodyPr>
            <a:lstStyle/>
            <a:p>
              <a:endParaRPr lang="en-GB" sz="1600" dirty="0">
                <a:latin typeface="+mj-lt"/>
              </a:endParaRPr>
            </a:p>
          </p:txBody>
        </p:sp>
        <p:sp>
          <p:nvSpPr>
            <p:cNvPr id="92" name="Shape 18218">
              <a:extLst>
                <a:ext uri="{FF2B5EF4-FFF2-40B4-BE49-F238E27FC236}">
                  <a16:creationId xmlns:a16="http://schemas.microsoft.com/office/drawing/2014/main" xmlns="" id="{4F632239-0782-4D0B-A90C-8580B0ED7233}"/>
                </a:ext>
              </a:extLst>
            </p:cNvPr>
            <p:cNvSpPr/>
            <p:nvPr/>
          </p:nvSpPr>
          <p:spPr>
            <a:xfrm>
              <a:off x="0" y="0"/>
              <a:ext cx="1616530" cy="1154991"/>
            </a:xfrm>
            <a:custGeom>
              <a:avLst/>
              <a:gdLst/>
              <a:ahLst/>
              <a:cxnLst>
                <a:cxn ang="0">
                  <a:pos x="wd2" y="hd2"/>
                </a:cxn>
                <a:cxn ang="5400000">
                  <a:pos x="wd2" y="hd2"/>
                </a:cxn>
                <a:cxn ang="10800000">
                  <a:pos x="wd2" y="hd2"/>
                </a:cxn>
                <a:cxn ang="16200000">
                  <a:pos x="wd2" y="hd2"/>
                </a:cxn>
              </a:cxnLst>
              <a:rect l="0" t="0" r="r" b="b"/>
              <a:pathLst>
                <a:path w="21600" h="21600" extrusionOk="0">
                  <a:moveTo>
                    <a:pt x="0" y="8588"/>
                  </a:moveTo>
                  <a:lnTo>
                    <a:pt x="6404" y="21600"/>
                  </a:lnTo>
                  <a:cubicBezTo>
                    <a:pt x="9435" y="20295"/>
                    <a:pt x="12153" y="18708"/>
                    <a:pt x="14655" y="16825"/>
                  </a:cubicBezTo>
                  <a:cubicBezTo>
                    <a:pt x="17156" y="14942"/>
                    <a:pt x="19440" y="12762"/>
                    <a:pt x="21600" y="10272"/>
                  </a:cubicBezTo>
                  <a:lnTo>
                    <a:pt x="11130" y="0"/>
                  </a:lnTo>
                  <a:cubicBezTo>
                    <a:pt x="9488" y="1876"/>
                    <a:pt x="7728" y="3548"/>
                    <a:pt x="5866" y="4988"/>
                  </a:cubicBezTo>
                  <a:cubicBezTo>
                    <a:pt x="4005" y="6428"/>
                    <a:pt x="2043" y="7637"/>
                    <a:pt x="0" y="8588"/>
                  </a:cubicBezTo>
                  <a:close/>
                </a:path>
              </a:pathLst>
            </a:custGeom>
            <a:solidFill>
              <a:schemeClr val="accent4"/>
            </a:solidFill>
            <a:ln w="12700" cap="flat">
              <a:noFill/>
              <a:miter lim="400000"/>
            </a:ln>
            <a:effectLst/>
          </p:spPr>
          <p:txBody>
            <a:bodyPr wrap="square" lIns="20097" tIns="20097" rIns="20097" bIns="20097" numCol="1" anchor="ctr">
              <a:noAutofit/>
            </a:bodyPr>
            <a:lstStyle/>
            <a:p>
              <a:endParaRPr lang="en-GB" sz="1600" dirty="0">
                <a:latin typeface="+mj-lt"/>
              </a:endParaRPr>
            </a:p>
          </p:txBody>
        </p:sp>
      </p:grpSp>
      <p:sp>
        <p:nvSpPr>
          <p:cNvPr id="93" name="Shape 18237">
            <a:extLst>
              <a:ext uri="{FF2B5EF4-FFF2-40B4-BE49-F238E27FC236}">
                <a16:creationId xmlns:a16="http://schemas.microsoft.com/office/drawing/2014/main" xmlns="" id="{3BADCD4D-6094-4BB5-9D43-2BBD6ABA129A}"/>
              </a:ext>
            </a:extLst>
          </p:cNvPr>
          <p:cNvSpPr/>
          <p:nvPr/>
        </p:nvSpPr>
        <p:spPr>
          <a:xfrm>
            <a:off x="7840050" y="3047961"/>
            <a:ext cx="269327" cy="1285283"/>
          </a:xfrm>
          <a:custGeom>
            <a:avLst/>
            <a:gdLst/>
            <a:ahLst/>
            <a:cxnLst>
              <a:cxn ang="0">
                <a:pos x="wd2" y="hd2"/>
              </a:cxn>
              <a:cxn ang="5400000">
                <a:pos x="wd2" y="hd2"/>
              </a:cxn>
              <a:cxn ang="10800000">
                <a:pos x="wd2" y="hd2"/>
              </a:cxn>
              <a:cxn ang="16200000">
                <a:pos x="wd2" y="hd2"/>
              </a:cxn>
            </a:cxnLst>
            <a:rect l="0" t="0" r="r" b="b"/>
            <a:pathLst>
              <a:path w="21600" h="21600" extrusionOk="0">
                <a:moveTo>
                  <a:pt x="21600" y="21600"/>
                </a:moveTo>
                <a:lnTo>
                  <a:pt x="0" y="17074"/>
                </a:lnTo>
                <a:lnTo>
                  <a:pt x="0" y="0"/>
                </a:lnTo>
              </a:path>
            </a:pathLst>
          </a:custGeom>
          <a:noFill/>
          <a:ln w="38100" cap="flat">
            <a:solidFill>
              <a:schemeClr val="bg1">
                <a:lumMod val="85000"/>
              </a:schemeClr>
            </a:solidFill>
            <a:prstDash val="solid"/>
            <a:miter lim="400000"/>
          </a:ln>
          <a:effectLst/>
        </p:spPr>
        <p:txBody>
          <a:bodyPr wrap="square" lIns="26796" tIns="26796" rIns="26796" bIns="26796" numCol="1" anchor="ctr">
            <a:noAutofit/>
          </a:bodyPr>
          <a:lstStyle/>
          <a:p>
            <a:endParaRPr lang="en-GB" sz="1600" dirty="0">
              <a:latin typeface="+mj-lt"/>
            </a:endParaRPr>
          </a:p>
        </p:txBody>
      </p:sp>
      <p:sp>
        <p:nvSpPr>
          <p:cNvPr id="94" name="Shape 18238">
            <a:extLst>
              <a:ext uri="{FF2B5EF4-FFF2-40B4-BE49-F238E27FC236}">
                <a16:creationId xmlns:a16="http://schemas.microsoft.com/office/drawing/2014/main" xmlns="" id="{9887A5AF-B6B3-4DC7-961B-E89A48FC241C}"/>
              </a:ext>
            </a:extLst>
          </p:cNvPr>
          <p:cNvSpPr/>
          <p:nvPr/>
        </p:nvSpPr>
        <p:spPr>
          <a:xfrm>
            <a:off x="6088844" y="3416735"/>
            <a:ext cx="269327" cy="997989"/>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19252"/>
                </a:lnTo>
                <a:lnTo>
                  <a:pt x="21600" y="0"/>
                </a:lnTo>
              </a:path>
            </a:pathLst>
          </a:custGeom>
          <a:noFill/>
          <a:ln w="38100" cap="flat">
            <a:solidFill>
              <a:schemeClr val="bg1">
                <a:lumMod val="85000"/>
              </a:schemeClr>
            </a:solidFill>
            <a:prstDash val="solid"/>
            <a:miter lim="400000"/>
          </a:ln>
          <a:effectLst/>
        </p:spPr>
        <p:txBody>
          <a:bodyPr wrap="square" lIns="26796" tIns="26796" rIns="26796" bIns="26796" numCol="1" anchor="ctr">
            <a:noAutofit/>
          </a:bodyPr>
          <a:lstStyle/>
          <a:p>
            <a:endParaRPr lang="en-GB" sz="1600" dirty="0">
              <a:latin typeface="+mj-lt"/>
            </a:endParaRPr>
          </a:p>
        </p:txBody>
      </p:sp>
      <p:sp>
        <p:nvSpPr>
          <p:cNvPr id="95" name="Shape 18239">
            <a:extLst>
              <a:ext uri="{FF2B5EF4-FFF2-40B4-BE49-F238E27FC236}">
                <a16:creationId xmlns:a16="http://schemas.microsoft.com/office/drawing/2014/main" xmlns="" id="{77BFFF31-93DB-4FB8-9106-53B956ACB34E}"/>
              </a:ext>
            </a:extLst>
          </p:cNvPr>
          <p:cNvSpPr/>
          <p:nvPr/>
        </p:nvSpPr>
        <p:spPr>
          <a:xfrm>
            <a:off x="7233496" y="5005287"/>
            <a:ext cx="760859" cy="368195"/>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5644" y="21600"/>
                </a:lnTo>
                <a:lnTo>
                  <a:pt x="21600" y="21600"/>
                </a:lnTo>
              </a:path>
            </a:pathLst>
          </a:custGeom>
          <a:noFill/>
          <a:ln w="38100" cap="flat">
            <a:solidFill>
              <a:schemeClr val="bg1">
                <a:lumMod val="85000"/>
              </a:schemeClr>
            </a:solidFill>
            <a:prstDash val="solid"/>
            <a:miter lim="400000"/>
          </a:ln>
          <a:effectLst/>
        </p:spPr>
        <p:txBody>
          <a:bodyPr wrap="square" lIns="26796" tIns="26796" rIns="26796" bIns="26796" numCol="1" anchor="ctr">
            <a:noAutofit/>
          </a:bodyPr>
          <a:lstStyle/>
          <a:p>
            <a:endParaRPr lang="en-GB" sz="1600" dirty="0">
              <a:latin typeface="+mj-lt"/>
            </a:endParaRPr>
          </a:p>
        </p:txBody>
      </p:sp>
      <p:sp>
        <p:nvSpPr>
          <p:cNvPr id="96" name="Shape 18240">
            <a:extLst>
              <a:ext uri="{FF2B5EF4-FFF2-40B4-BE49-F238E27FC236}">
                <a16:creationId xmlns:a16="http://schemas.microsoft.com/office/drawing/2014/main" xmlns="" id="{C172D41A-C274-47D7-86AB-73C9E1F87100}"/>
              </a:ext>
            </a:extLst>
          </p:cNvPr>
          <p:cNvSpPr/>
          <p:nvPr/>
        </p:nvSpPr>
        <p:spPr>
          <a:xfrm rot="5400000" flipH="1">
            <a:off x="10043571" y="2003447"/>
            <a:ext cx="293200" cy="843774"/>
          </a:xfrm>
          <a:custGeom>
            <a:avLst/>
            <a:gdLst/>
            <a:ahLst/>
            <a:cxnLst>
              <a:cxn ang="0">
                <a:pos x="wd2" y="hd2"/>
              </a:cxn>
              <a:cxn ang="5400000">
                <a:pos x="wd2" y="hd2"/>
              </a:cxn>
              <a:cxn ang="10800000">
                <a:pos x="wd2" y="hd2"/>
              </a:cxn>
              <a:cxn ang="16200000">
                <a:pos x="wd2" y="hd2"/>
              </a:cxn>
            </a:cxnLst>
            <a:rect l="0" t="0" r="r" b="b"/>
            <a:pathLst>
              <a:path w="21600" h="21600" extrusionOk="0">
                <a:moveTo>
                  <a:pt x="0" y="21600"/>
                </a:moveTo>
                <a:lnTo>
                  <a:pt x="21600" y="16806"/>
                </a:lnTo>
                <a:lnTo>
                  <a:pt x="21600" y="0"/>
                </a:lnTo>
              </a:path>
            </a:pathLst>
          </a:custGeom>
          <a:noFill/>
          <a:ln w="38100" cap="flat">
            <a:solidFill>
              <a:schemeClr val="bg1">
                <a:lumMod val="85000"/>
              </a:schemeClr>
            </a:solidFill>
            <a:prstDash val="solid"/>
            <a:miter lim="400000"/>
          </a:ln>
          <a:effectLst/>
        </p:spPr>
        <p:txBody>
          <a:bodyPr wrap="square" lIns="26796" tIns="26796" rIns="26796" bIns="26796" numCol="1" anchor="ctr">
            <a:noAutofit/>
          </a:bodyPr>
          <a:lstStyle/>
          <a:p>
            <a:endParaRPr lang="en-GB" sz="1600" dirty="0">
              <a:latin typeface="+mj-lt"/>
            </a:endParaRPr>
          </a:p>
        </p:txBody>
      </p:sp>
      <p:sp>
        <p:nvSpPr>
          <p:cNvPr id="97" name="Shape 18241">
            <a:extLst>
              <a:ext uri="{FF2B5EF4-FFF2-40B4-BE49-F238E27FC236}">
                <a16:creationId xmlns:a16="http://schemas.microsoft.com/office/drawing/2014/main" xmlns="" id="{24E3E47A-8CE8-4477-8134-6AB33B0BE726}"/>
              </a:ext>
            </a:extLst>
          </p:cNvPr>
          <p:cNvSpPr/>
          <p:nvPr/>
        </p:nvSpPr>
        <p:spPr>
          <a:xfrm>
            <a:off x="4521782" y="4176605"/>
            <a:ext cx="270821" cy="1124779"/>
          </a:xfrm>
          <a:custGeom>
            <a:avLst/>
            <a:gdLst/>
            <a:ahLst/>
            <a:cxnLst>
              <a:cxn ang="0">
                <a:pos x="wd2" y="hd2"/>
              </a:cxn>
              <a:cxn ang="5400000">
                <a:pos x="wd2" y="hd2"/>
              </a:cxn>
              <a:cxn ang="10800000">
                <a:pos x="wd2" y="hd2"/>
              </a:cxn>
              <a:cxn ang="16200000">
                <a:pos x="wd2" y="hd2"/>
              </a:cxn>
            </a:cxnLst>
            <a:rect l="0" t="0" r="r" b="b"/>
            <a:pathLst>
              <a:path w="21600" h="21600" extrusionOk="0">
                <a:moveTo>
                  <a:pt x="21600" y="0"/>
                </a:moveTo>
                <a:lnTo>
                  <a:pt x="0" y="5201"/>
                </a:lnTo>
                <a:lnTo>
                  <a:pt x="0" y="21600"/>
                </a:lnTo>
              </a:path>
            </a:pathLst>
          </a:custGeom>
          <a:noFill/>
          <a:ln w="38100" cap="flat">
            <a:solidFill>
              <a:schemeClr val="bg1">
                <a:lumMod val="85000"/>
              </a:schemeClr>
            </a:solidFill>
            <a:prstDash val="solid"/>
            <a:miter lim="400000"/>
          </a:ln>
          <a:effectLst/>
        </p:spPr>
        <p:txBody>
          <a:bodyPr wrap="square" lIns="26796" tIns="26796" rIns="26796" bIns="26796" numCol="1" anchor="ctr">
            <a:noAutofit/>
          </a:bodyPr>
          <a:lstStyle/>
          <a:p>
            <a:endParaRPr lang="en-GB" sz="1600" dirty="0">
              <a:latin typeface="+mj-lt"/>
            </a:endParaRPr>
          </a:p>
        </p:txBody>
      </p:sp>
      <p:sp>
        <p:nvSpPr>
          <p:cNvPr id="98" name="TextBox 45">
            <a:extLst>
              <a:ext uri="{FF2B5EF4-FFF2-40B4-BE49-F238E27FC236}">
                <a16:creationId xmlns:a16="http://schemas.microsoft.com/office/drawing/2014/main" xmlns="" id="{A472781F-A7FD-4CF7-B792-E246C713C1D4}"/>
              </a:ext>
            </a:extLst>
          </p:cNvPr>
          <p:cNvSpPr txBox="1"/>
          <p:nvPr/>
        </p:nvSpPr>
        <p:spPr>
          <a:xfrm>
            <a:off x="3994818" y="5608064"/>
            <a:ext cx="2365406" cy="604909"/>
          </a:xfrm>
          <a:prstGeom prst="rect">
            <a:avLst/>
          </a:prstGeom>
          <a:noFill/>
        </p:spPr>
        <p:txBody>
          <a:bodyPr wrap="square" rtlCol="0" anchor="t">
            <a:spAutoFit/>
          </a:bodyPr>
          <a:lstStyle/>
          <a:p>
            <a:pPr>
              <a:lnSpc>
                <a:spcPts val="1313"/>
              </a:lnSpc>
            </a:pPr>
            <a:r>
              <a:rPr lang="en-GB" sz="1600">
                <a:latin typeface="+mj-lt"/>
                <a:ea typeface="Lato Light" panose="020F0502020204030203" pitchFamily="34" charset="0"/>
                <a:cs typeface="Lato Light" panose="020F0502020204030203" pitchFamily="34" charset="0"/>
              </a:rPr>
              <a:t>Einzahlung in die Kapitalrücklage vs. Kapitalerhöhung</a:t>
            </a:r>
            <a:endParaRPr lang="en-GB" sz="1600" dirty="0">
              <a:latin typeface="+mj-lt"/>
              <a:ea typeface="Lato Light" panose="020F0502020204030203" pitchFamily="34" charset="0"/>
              <a:cs typeface="Lato Light" panose="020F0502020204030203" pitchFamily="34" charset="0"/>
            </a:endParaRPr>
          </a:p>
        </p:txBody>
      </p:sp>
      <p:sp>
        <p:nvSpPr>
          <p:cNvPr id="99" name="TextBox 46">
            <a:extLst>
              <a:ext uri="{FF2B5EF4-FFF2-40B4-BE49-F238E27FC236}">
                <a16:creationId xmlns:a16="http://schemas.microsoft.com/office/drawing/2014/main" xmlns="" id="{9EDCE622-3755-4616-A286-089B918C8092}"/>
              </a:ext>
            </a:extLst>
          </p:cNvPr>
          <p:cNvSpPr txBox="1"/>
          <p:nvPr/>
        </p:nvSpPr>
        <p:spPr>
          <a:xfrm>
            <a:off x="3994817" y="5365463"/>
            <a:ext cx="1419941" cy="338554"/>
          </a:xfrm>
          <a:prstGeom prst="rect">
            <a:avLst/>
          </a:prstGeom>
          <a:noFill/>
        </p:spPr>
        <p:txBody>
          <a:bodyPr wrap="none" rtlCol="0" anchor="t">
            <a:spAutoFit/>
          </a:bodyPr>
          <a:lstStyle/>
          <a:p>
            <a:r>
              <a:rPr lang="en-GB" sz="1600" b="1">
                <a:solidFill>
                  <a:schemeClr val="accent1"/>
                </a:solidFill>
                <a:latin typeface="+mj-lt"/>
                <a:ea typeface="Lato Light" panose="020F0502020204030203" pitchFamily="34" charset="0"/>
                <a:cs typeface="Poppins" pitchFamily="2" charset="77"/>
              </a:rPr>
              <a:t>Kapitalrücklage</a:t>
            </a:r>
            <a:endParaRPr lang="en-GB" sz="1600" b="1" dirty="0">
              <a:solidFill>
                <a:schemeClr val="accent1"/>
              </a:solidFill>
              <a:latin typeface="+mj-lt"/>
              <a:ea typeface="Lato Light" panose="020F0502020204030203" pitchFamily="34" charset="0"/>
              <a:cs typeface="Poppins" pitchFamily="2" charset="77"/>
            </a:endParaRPr>
          </a:p>
        </p:txBody>
      </p:sp>
      <p:sp>
        <p:nvSpPr>
          <p:cNvPr id="100" name="TextBox 49">
            <a:extLst>
              <a:ext uri="{FF2B5EF4-FFF2-40B4-BE49-F238E27FC236}">
                <a16:creationId xmlns:a16="http://schemas.microsoft.com/office/drawing/2014/main" xmlns="" id="{14F98727-D4E1-4EC2-B7D8-F45D7B618CC9}"/>
              </a:ext>
            </a:extLst>
          </p:cNvPr>
          <p:cNvSpPr txBox="1"/>
          <p:nvPr/>
        </p:nvSpPr>
        <p:spPr>
          <a:xfrm>
            <a:off x="3994818" y="2472592"/>
            <a:ext cx="2365406" cy="611706"/>
          </a:xfrm>
          <a:prstGeom prst="rect">
            <a:avLst/>
          </a:prstGeom>
          <a:noFill/>
        </p:spPr>
        <p:txBody>
          <a:bodyPr wrap="square" rtlCol="0" anchor="t">
            <a:spAutoFit/>
          </a:bodyPr>
          <a:lstStyle/>
          <a:p>
            <a:pPr>
              <a:lnSpc>
                <a:spcPts val="1313"/>
              </a:lnSpc>
            </a:pPr>
            <a:r>
              <a:rPr lang="en-GB" sz="1600" dirty="0" err="1">
                <a:latin typeface="+mj-lt"/>
                <a:ea typeface="Lato Light" panose="020F0502020204030203" pitchFamily="34" charset="0"/>
                <a:cs typeface="Lato Light" panose="020F0502020204030203" pitchFamily="34" charset="0"/>
              </a:rPr>
              <a:t>Zufluss</a:t>
            </a:r>
            <a:r>
              <a:rPr lang="en-GB" sz="1600" dirty="0">
                <a:latin typeface="+mj-lt"/>
                <a:ea typeface="Lato Light" panose="020F0502020204030203" pitchFamily="34" charset="0"/>
                <a:cs typeface="Lato Light" panose="020F0502020204030203" pitchFamily="34" charset="0"/>
              </a:rPr>
              <a:t> </a:t>
            </a:r>
            <a:r>
              <a:rPr lang="en-GB" sz="1600" dirty="0" err="1">
                <a:latin typeface="+mj-lt"/>
                <a:ea typeface="Lato Light" panose="020F0502020204030203" pitchFamily="34" charset="0"/>
                <a:cs typeface="Lato Light" panose="020F0502020204030203" pitchFamily="34" charset="0"/>
              </a:rPr>
              <a:t>durch</a:t>
            </a:r>
            <a:r>
              <a:rPr lang="en-GB" sz="1600" dirty="0">
                <a:latin typeface="+mj-lt"/>
                <a:ea typeface="Lato Light" panose="020F0502020204030203" pitchFamily="34" charset="0"/>
                <a:cs typeface="Lato Light" panose="020F0502020204030203" pitchFamily="34" charset="0"/>
              </a:rPr>
              <a:t> </a:t>
            </a:r>
            <a:r>
              <a:rPr lang="en-GB" sz="1600" dirty="0" err="1">
                <a:latin typeface="+mj-lt"/>
                <a:ea typeface="Lato Light" panose="020F0502020204030203" pitchFamily="34" charset="0"/>
                <a:cs typeface="Lato Light" panose="020F0502020204030203" pitchFamily="34" charset="0"/>
              </a:rPr>
              <a:t>externe</a:t>
            </a:r>
            <a:r>
              <a:rPr lang="en-GB" sz="1600" dirty="0">
                <a:latin typeface="+mj-lt"/>
                <a:ea typeface="Lato Light" panose="020F0502020204030203" pitchFamily="34" charset="0"/>
                <a:cs typeface="Lato Light" panose="020F0502020204030203" pitchFamily="34" charset="0"/>
              </a:rPr>
              <a:t> </a:t>
            </a:r>
            <a:r>
              <a:rPr lang="en-GB" sz="1600" dirty="0" err="1">
                <a:latin typeface="+mj-lt"/>
                <a:ea typeface="Lato Light" panose="020F0502020204030203" pitchFamily="34" charset="0"/>
                <a:cs typeface="Lato Light" panose="020F0502020204030203" pitchFamily="34" charset="0"/>
              </a:rPr>
              <a:t>Investoren</a:t>
            </a:r>
            <a:r>
              <a:rPr lang="en-GB" sz="1600" dirty="0">
                <a:latin typeface="+mj-lt"/>
                <a:ea typeface="Lato Light" panose="020F0502020204030203" pitchFamily="34" charset="0"/>
                <a:cs typeface="Lato Light" panose="020F0502020204030203" pitchFamily="34" charset="0"/>
              </a:rPr>
              <a:t> </a:t>
            </a:r>
            <a:r>
              <a:rPr lang="en-GB" sz="1600" dirty="0">
                <a:latin typeface="+mj-lt"/>
              </a:rPr>
              <a:t>- </a:t>
            </a:r>
            <a:r>
              <a:rPr lang="de-DE" sz="1600" dirty="0">
                <a:latin typeface="+mj-lt"/>
              </a:rPr>
              <a:t>privates Beteiligungskapital</a:t>
            </a:r>
            <a:endParaRPr lang="en-GB" sz="1600" dirty="0">
              <a:latin typeface="+mj-lt"/>
              <a:ea typeface="Lato Light" panose="020F0502020204030203" pitchFamily="34" charset="0"/>
              <a:cs typeface="Lato Light" panose="020F0502020204030203" pitchFamily="34" charset="0"/>
            </a:endParaRPr>
          </a:p>
        </p:txBody>
      </p:sp>
      <p:sp>
        <p:nvSpPr>
          <p:cNvPr id="101" name="TextBox 50">
            <a:extLst>
              <a:ext uri="{FF2B5EF4-FFF2-40B4-BE49-F238E27FC236}">
                <a16:creationId xmlns:a16="http://schemas.microsoft.com/office/drawing/2014/main" xmlns="" id="{307FB8D1-A563-4C0C-B801-4C6F4769E550}"/>
              </a:ext>
            </a:extLst>
          </p:cNvPr>
          <p:cNvSpPr txBox="1"/>
          <p:nvPr/>
        </p:nvSpPr>
        <p:spPr>
          <a:xfrm>
            <a:off x="3994817" y="2229991"/>
            <a:ext cx="909608" cy="338554"/>
          </a:xfrm>
          <a:prstGeom prst="rect">
            <a:avLst/>
          </a:prstGeom>
          <a:noFill/>
        </p:spPr>
        <p:txBody>
          <a:bodyPr wrap="none" rtlCol="0" anchor="t">
            <a:spAutoFit/>
          </a:bodyPr>
          <a:lstStyle/>
          <a:p>
            <a:r>
              <a:rPr lang="en-GB" sz="1600" b="1">
                <a:solidFill>
                  <a:schemeClr val="accent2"/>
                </a:solidFill>
                <a:latin typeface="+mj-lt"/>
                <a:ea typeface="Lato Light" panose="020F0502020204030203" pitchFamily="34" charset="0"/>
                <a:cs typeface="Poppins" pitchFamily="2" charset="77"/>
              </a:rPr>
              <a:t>Investoren</a:t>
            </a:r>
            <a:endParaRPr lang="en-GB" sz="1600" b="1" dirty="0">
              <a:solidFill>
                <a:schemeClr val="accent2"/>
              </a:solidFill>
              <a:latin typeface="+mj-lt"/>
              <a:ea typeface="Lato Light" panose="020F0502020204030203" pitchFamily="34" charset="0"/>
              <a:cs typeface="Poppins" pitchFamily="2" charset="77"/>
            </a:endParaRPr>
          </a:p>
        </p:txBody>
      </p:sp>
      <p:sp>
        <p:nvSpPr>
          <p:cNvPr id="102" name="TextBox 52">
            <a:extLst>
              <a:ext uri="{FF2B5EF4-FFF2-40B4-BE49-F238E27FC236}">
                <a16:creationId xmlns:a16="http://schemas.microsoft.com/office/drawing/2014/main" xmlns="" id="{0FD09A67-E0B9-4AFD-AA77-6376220F2C12}"/>
              </a:ext>
            </a:extLst>
          </p:cNvPr>
          <p:cNvSpPr txBox="1"/>
          <p:nvPr/>
        </p:nvSpPr>
        <p:spPr>
          <a:xfrm>
            <a:off x="6766455" y="2099053"/>
            <a:ext cx="2365406" cy="938334"/>
          </a:xfrm>
          <a:prstGeom prst="rect">
            <a:avLst/>
          </a:prstGeom>
          <a:noFill/>
        </p:spPr>
        <p:txBody>
          <a:bodyPr wrap="square" lIns="91440" tIns="45720" rIns="91440" bIns="45720" rtlCol="0" anchor="t">
            <a:spAutoFit/>
          </a:bodyPr>
          <a:lstStyle/>
          <a:p>
            <a:pPr>
              <a:lnSpc>
                <a:spcPts val="1313"/>
              </a:lnSpc>
            </a:pPr>
            <a:r>
              <a:rPr lang="en-GB" sz="1600" dirty="0">
                <a:latin typeface="+mj-lt"/>
                <a:ea typeface="Lato Light" panose="020F0502020204030203" pitchFamily="34" charset="0"/>
                <a:cs typeface="Lato Light" panose="020F0502020204030203" pitchFamily="34" charset="0"/>
              </a:rPr>
              <a:t>Mezzanine-</a:t>
            </a:r>
            <a:r>
              <a:rPr lang="en-GB" sz="1600" dirty="0" err="1">
                <a:latin typeface="+mj-lt"/>
                <a:ea typeface="Lato Light" panose="020F0502020204030203" pitchFamily="34" charset="0"/>
                <a:cs typeface="Lato Light" panose="020F0502020204030203" pitchFamily="34" charset="0"/>
              </a:rPr>
              <a:t>Finanzierung</a:t>
            </a:r>
            <a:r>
              <a:rPr lang="en-GB" sz="1600" dirty="0">
                <a:latin typeface="+mj-lt"/>
                <a:ea typeface="Lato Light" panose="020F0502020204030203" pitchFamily="34" charset="0"/>
                <a:cs typeface="Lato Light" panose="020F0502020204030203" pitchFamily="34" charset="0"/>
              </a:rPr>
              <a:t> (finanzielle Mittel mit </a:t>
            </a:r>
            <a:r>
              <a:rPr lang="en-GB" sz="1600" dirty="0" err="1">
                <a:latin typeface="+mj-lt"/>
                <a:ea typeface="Lato Light" panose="020F0502020204030203" pitchFamily="34" charset="0"/>
                <a:cs typeface="Lato Light" panose="020F0502020204030203" pitchFamily="34" charset="0"/>
              </a:rPr>
              <a:t>einer</a:t>
            </a:r>
            <a:r>
              <a:rPr lang="en-GB" sz="1600" dirty="0">
                <a:latin typeface="+mj-lt"/>
                <a:ea typeface="Lato Light" panose="020F0502020204030203" pitchFamily="34" charset="0"/>
                <a:cs typeface="Lato Light" panose="020F0502020204030203" pitchFamily="34" charset="0"/>
              </a:rPr>
              <a:t> </a:t>
            </a:r>
            <a:r>
              <a:rPr lang="en-GB" sz="1600" dirty="0" err="1">
                <a:latin typeface="+mj-lt"/>
                <a:ea typeface="Lato Light" panose="020F0502020204030203" pitchFamily="34" charset="0"/>
                <a:cs typeface="Lato Light" panose="020F0502020204030203" pitchFamily="34" charset="0"/>
              </a:rPr>
              <a:t>Mischform</a:t>
            </a:r>
            <a:r>
              <a:rPr lang="en-GB" sz="1600" dirty="0">
                <a:latin typeface="+mj-lt"/>
                <a:ea typeface="Lato Light" panose="020F0502020204030203" pitchFamily="34" charset="0"/>
                <a:cs typeface="Lato Light" panose="020F0502020204030203" pitchFamily="34" charset="0"/>
              </a:rPr>
              <a:t> </a:t>
            </a:r>
            <a:r>
              <a:rPr lang="en-GB" sz="1600" dirty="0" err="1">
                <a:latin typeface="+mj-lt"/>
                <a:ea typeface="Lato Light" panose="020F0502020204030203" pitchFamily="34" charset="0"/>
                <a:cs typeface="Lato Light" panose="020F0502020204030203" pitchFamily="34" charset="0"/>
              </a:rPr>
              <a:t>aus</a:t>
            </a:r>
            <a:r>
              <a:rPr lang="en-GB" sz="1600" dirty="0">
                <a:latin typeface="+mj-lt"/>
                <a:ea typeface="Lato Light" panose="020F0502020204030203" pitchFamily="34" charset="0"/>
                <a:cs typeface="Lato Light" panose="020F0502020204030203" pitchFamily="34" charset="0"/>
              </a:rPr>
              <a:t>  </a:t>
            </a:r>
            <a:r>
              <a:rPr lang="en-GB" sz="1600" dirty="0" err="1">
                <a:latin typeface="+mj-lt"/>
                <a:ea typeface="Lato Light" panose="020F0502020204030203" pitchFamily="34" charset="0"/>
                <a:cs typeface="Lato Light" panose="020F0502020204030203" pitchFamily="34" charset="0"/>
              </a:rPr>
              <a:t>Eigenkapital</a:t>
            </a:r>
            <a:r>
              <a:rPr lang="en-GB" sz="1600" dirty="0">
                <a:latin typeface="+mj-lt"/>
                <a:ea typeface="Lato Light" panose="020F0502020204030203" pitchFamily="34" charset="0"/>
                <a:cs typeface="Lato Light" panose="020F0502020204030203" pitchFamily="34" charset="0"/>
              </a:rPr>
              <a:t> und </a:t>
            </a:r>
            <a:r>
              <a:rPr lang="en-GB" sz="1600" dirty="0" err="1">
                <a:latin typeface="+mj-lt"/>
                <a:ea typeface="Lato Light" panose="020F0502020204030203" pitchFamily="34" charset="0"/>
                <a:cs typeface="Lato Light" panose="020F0502020204030203" pitchFamily="34" charset="0"/>
              </a:rPr>
              <a:t>Fremdkapital</a:t>
            </a:r>
            <a:r>
              <a:rPr lang="en-GB" sz="1600" dirty="0">
                <a:latin typeface="+mj-lt"/>
                <a:ea typeface="Lato Light" panose="020F0502020204030203" pitchFamily="34" charset="0"/>
                <a:cs typeface="Lato Light" panose="020F0502020204030203" pitchFamily="34" charset="0"/>
              </a:rPr>
              <a:t>)</a:t>
            </a:r>
          </a:p>
        </p:txBody>
      </p:sp>
      <p:sp>
        <p:nvSpPr>
          <p:cNvPr id="103" name="TextBox 53">
            <a:extLst>
              <a:ext uri="{FF2B5EF4-FFF2-40B4-BE49-F238E27FC236}">
                <a16:creationId xmlns:a16="http://schemas.microsoft.com/office/drawing/2014/main" xmlns="" id="{80F58013-4102-4EA5-810E-84CED3F9F405}"/>
              </a:ext>
            </a:extLst>
          </p:cNvPr>
          <p:cNvSpPr txBox="1"/>
          <p:nvPr/>
        </p:nvSpPr>
        <p:spPr>
          <a:xfrm>
            <a:off x="6766455" y="1820654"/>
            <a:ext cx="1766574" cy="338554"/>
          </a:xfrm>
          <a:prstGeom prst="rect">
            <a:avLst/>
          </a:prstGeom>
          <a:noFill/>
        </p:spPr>
        <p:txBody>
          <a:bodyPr wrap="none" rtlCol="0" anchor="t">
            <a:spAutoFit/>
          </a:bodyPr>
          <a:lstStyle/>
          <a:p>
            <a:r>
              <a:rPr lang="en-GB" sz="1600" b="1" dirty="0">
                <a:solidFill>
                  <a:schemeClr val="accent4"/>
                </a:solidFill>
                <a:latin typeface="+mj-lt"/>
                <a:ea typeface="Lato Light" panose="020F0502020204030203" pitchFamily="34" charset="0"/>
                <a:cs typeface="Poppins" pitchFamily="2" charset="77"/>
              </a:rPr>
              <a:t>Mezzanines-Kapital</a:t>
            </a:r>
          </a:p>
        </p:txBody>
      </p:sp>
      <p:sp>
        <p:nvSpPr>
          <p:cNvPr id="104" name="TextBox 55">
            <a:extLst>
              <a:ext uri="{FF2B5EF4-FFF2-40B4-BE49-F238E27FC236}">
                <a16:creationId xmlns:a16="http://schemas.microsoft.com/office/drawing/2014/main" xmlns="" id="{0A4CD48D-FC57-4CCC-BC0E-981552418266}"/>
              </a:ext>
            </a:extLst>
          </p:cNvPr>
          <p:cNvSpPr txBox="1"/>
          <p:nvPr/>
        </p:nvSpPr>
        <p:spPr>
          <a:xfrm>
            <a:off x="7085800" y="5495773"/>
            <a:ext cx="4968814" cy="1105046"/>
          </a:xfrm>
          <a:prstGeom prst="rect">
            <a:avLst/>
          </a:prstGeom>
          <a:noFill/>
        </p:spPr>
        <p:txBody>
          <a:bodyPr wrap="square" rtlCol="0" anchor="t">
            <a:spAutoFit/>
          </a:bodyPr>
          <a:lstStyle/>
          <a:p>
            <a:pPr>
              <a:lnSpc>
                <a:spcPts val="1313"/>
              </a:lnSpc>
            </a:pPr>
            <a:r>
              <a:rPr lang="en-GB" sz="1600" dirty="0" err="1">
                <a:latin typeface="+mj-lt"/>
                <a:ea typeface="Lato Light" panose="020F0502020204030203" pitchFamily="34" charset="0"/>
                <a:cs typeface="Lato Light" panose="020F0502020204030203" pitchFamily="34" charset="0"/>
              </a:rPr>
              <a:t>Nominalkapitalerhöhung</a:t>
            </a:r>
            <a:r>
              <a:rPr lang="en-GB" sz="1600" dirty="0">
                <a:latin typeface="+mj-lt"/>
                <a:ea typeface="Lato Light" panose="020F0502020204030203" pitchFamily="34" charset="0"/>
                <a:cs typeface="Lato Light" panose="020F0502020204030203" pitchFamily="34" charset="0"/>
              </a:rPr>
              <a:t> = </a:t>
            </a:r>
            <a:r>
              <a:rPr lang="en-GB" sz="1600" dirty="0" err="1">
                <a:latin typeface="+mj-lt"/>
                <a:ea typeface="Lato Light" panose="020F0502020204030203" pitchFamily="34" charset="0"/>
                <a:cs typeface="Lato Light" panose="020F0502020204030203" pitchFamily="34" charset="0"/>
              </a:rPr>
              <a:t>Umwandlung</a:t>
            </a:r>
            <a:r>
              <a:rPr lang="en-GB" sz="1600" dirty="0">
                <a:latin typeface="+mj-lt"/>
                <a:ea typeface="Lato Light" panose="020F0502020204030203" pitchFamily="34" charset="0"/>
                <a:cs typeface="Lato Light" panose="020F0502020204030203" pitchFamily="34" charset="0"/>
              </a:rPr>
              <a:t> von </a:t>
            </a:r>
            <a:r>
              <a:rPr lang="en-GB" sz="1600" dirty="0" err="1">
                <a:latin typeface="+mj-lt"/>
                <a:ea typeface="Lato Light" panose="020F0502020204030203" pitchFamily="34" charset="0"/>
                <a:cs typeface="Lato Light" panose="020F0502020204030203" pitchFamily="34" charset="0"/>
              </a:rPr>
              <a:t>freien</a:t>
            </a:r>
            <a:r>
              <a:rPr lang="en-GB" sz="1600" dirty="0">
                <a:latin typeface="+mj-lt"/>
                <a:ea typeface="Lato Light" panose="020F0502020204030203" pitchFamily="34" charset="0"/>
                <a:cs typeface="Lato Light" panose="020F0502020204030203" pitchFamily="34" charset="0"/>
              </a:rPr>
              <a:t> </a:t>
            </a:r>
            <a:r>
              <a:rPr lang="en-GB" sz="1600" dirty="0" err="1">
                <a:latin typeface="+mj-lt"/>
                <a:ea typeface="Lato Light" panose="020F0502020204030203" pitchFamily="34" charset="0"/>
                <a:cs typeface="Lato Light" panose="020F0502020204030203" pitchFamily="34" charset="0"/>
              </a:rPr>
              <a:t>Rücklagen</a:t>
            </a:r>
            <a:r>
              <a:rPr lang="en-GB" sz="1600" dirty="0">
                <a:latin typeface="+mj-lt"/>
                <a:ea typeface="Lato Light" panose="020F0502020204030203" pitchFamily="34" charset="0"/>
                <a:cs typeface="Lato Light" panose="020F0502020204030203" pitchFamily="34" charset="0"/>
              </a:rPr>
              <a:t> in </a:t>
            </a:r>
            <a:r>
              <a:rPr lang="en-GB" sz="1600" dirty="0" err="1">
                <a:latin typeface="+mj-lt"/>
                <a:ea typeface="Lato Light" panose="020F0502020204030203" pitchFamily="34" charset="0"/>
                <a:cs typeface="Lato Light" panose="020F0502020204030203" pitchFamily="34" charset="0"/>
              </a:rPr>
              <a:t>haftendes</a:t>
            </a:r>
            <a:r>
              <a:rPr lang="en-GB" sz="1600" dirty="0">
                <a:latin typeface="+mj-lt"/>
                <a:ea typeface="Lato Light" panose="020F0502020204030203" pitchFamily="34" charset="0"/>
                <a:cs typeface="Lato Light" panose="020F0502020204030203" pitchFamily="34" charset="0"/>
              </a:rPr>
              <a:t> Kapital (</a:t>
            </a:r>
            <a:r>
              <a:rPr lang="en-GB" sz="1600" dirty="0" err="1">
                <a:latin typeface="+mj-lt"/>
                <a:ea typeface="Lato Light" panose="020F0502020204030203" pitchFamily="34" charset="0"/>
                <a:cs typeface="Lato Light" panose="020F0502020204030203" pitchFamily="34" charset="0"/>
              </a:rPr>
              <a:t>Grundkapital</a:t>
            </a:r>
            <a:r>
              <a:rPr lang="en-GB" sz="1600" dirty="0">
                <a:latin typeface="+mj-lt"/>
                <a:ea typeface="Lato Light" panose="020F0502020204030203" pitchFamily="34" charset="0"/>
                <a:cs typeface="Lato Light" panose="020F0502020204030203" pitchFamily="34" charset="0"/>
              </a:rPr>
              <a:t> und </a:t>
            </a:r>
            <a:r>
              <a:rPr lang="en-GB" sz="1600" dirty="0" err="1">
                <a:latin typeface="+mj-lt"/>
                <a:ea typeface="Lato Light" panose="020F0502020204030203" pitchFamily="34" charset="0"/>
                <a:cs typeface="Lato Light" panose="020F0502020204030203" pitchFamily="34" charset="0"/>
              </a:rPr>
              <a:t>Nominalkapital</a:t>
            </a:r>
            <a:r>
              <a:rPr lang="en-GB" sz="1600" dirty="0">
                <a:latin typeface="+mj-lt"/>
                <a:ea typeface="Lato Light" panose="020F0502020204030203" pitchFamily="34" charset="0"/>
                <a:cs typeface="Lato Light" panose="020F0502020204030203" pitchFamily="34" charset="0"/>
              </a:rPr>
              <a:t>)</a:t>
            </a:r>
          </a:p>
          <a:p>
            <a:pPr>
              <a:lnSpc>
                <a:spcPts val="1313"/>
              </a:lnSpc>
            </a:pPr>
            <a:r>
              <a:rPr lang="en-GB" sz="1600" dirty="0" err="1">
                <a:latin typeface="+mj-lt"/>
                <a:ea typeface="Lato Light" panose="020F0502020204030203" pitchFamily="34" charset="0"/>
                <a:cs typeface="Lato Light" panose="020F0502020204030203" pitchFamily="34" charset="0"/>
              </a:rPr>
              <a:t>Effektive</a:t>
            </a:r>
            <a:r>
              <a:rPr lang="en-GB" sz="1600" dirty="0">
                <a:latin typeface="+mj-lt"/>
                <a:ea typeface="Lato Light" panose="020F0502020204030203" pitchFamily="34" charset="0"/>
                <a:cs typeface="Lato Light" panose="020F0502020204030203" pitchFamily="34" charset="0"/>
              </a:rPr>
              <a:t> </a:t>
            </a:r>
            <a:r>
              <a:rPr lang="en-GB" sz="1600" dirty="0" err="1">
                <a:latin typeface="+mj-lt"/>
                <a:ea typeface="Lato Light" panose="020F0502020204030203" pitchFamily="34" charset="0"/>
                <a:cs typeface="Lato Light" panose="020F0502020204030203" pitchFamily="34" charset="0"/>
              </a:rPr>
              <a:t>Kapitalerhöhung</a:t>
            </a:r>
            <a:r>
              <a:rPr lang="en-GB" sz="1600" dirty="0">
                <a:latin typeface="+mj-lt"/>
                <a:ea typeface="Lato Light" panose="020F0502020204030203" pitchFamily="34" charset="0"/>
                <a:cs typeface="Lato Light" panose="020F0502020204030203" pitchFamily="34" charset="0"/>
              </a:rPr>
              <a:t> = </a:t>
            </a:r>
            <a:r>
              <a:rPr lang="en-GB" sz="1600" dirty="0" err="1">
                <a:latin typeface="+mj-lt"/>
                <a:ea typeface="Lato Light" panose="020F0502020204030203" pitchFamily="34" charset="0"/>
                <a:cs typeface="Lato Light" panose="020F0502020204030203" pitchFamily="34" charset="0"/>
              </a:rPr>
              <a:t>Kapitalerhöhung</a:t>
            </a:r>
            <a:r>
              <a:rPr lang="en-GB" sz="1600" dirty="0">
                <a:latin typeface="+mj-lt"/>
                <a:ea typeface="Lato Light" panose="020F0502020204030203" pitchFamily="34" charset="0"/>
                <a:cs typeface="Lato Light" panose="020F0502020204030203" pitchFamily="34" charset="0"/>
              </a:rPr>
              <a:t> </a:t>
            </a:r>
            <a:r>
              <a:rPr lang="en-GB" sz="1600" dirty="0" err="1">
                <a:latin typeface="+mj-lt"/>
                <a:ea typeface="Lato Light" panose="020F0502020204030203" pitchFamily="34" charset="0"/>
                <a:cs typeface="Lato Light" panose="020F0502020204030203" pitchFamily="34" charset="0"/>
              </a:rPr>
              <a:t>gegen</a:t>
            </a:r>
            <a:r>
              <a:rPr lang="en-GB" sz="1600" dirty="0">
                <a:latin typeface="+mj-lt"/>
                <a:ea typeface="Lato Light" panose="020F0502020204030203" pitchFamily="34" charset="0"/>
                <a:cs typeface="Lato Light" panose="020F0502020204030203" pitchFamily="34" charset="0"/>
              </a:rPr>
              <a:t> </a:t>
            </a:r>
            <a:r>
              <a:rPr lang="en-GB" sz="1600" dirty="0" err="1">
                <a:latin typeface="+mj-lt"/>
                <a:ea typeface="Lato Light" panose="020F0502020204030203" pitchFamily="34" charset="0"/>
                <a:cs typeface="Lato Light" panose="020F0502020204030203" pitchFamily="34" charset="0"/>
              </a:rPr>
              <a:t>Einlagen</a:t>
            </a:r>
            <a:r>
              <a:rPr lang="en-GB" sz="1600" dirty="0">
                <a:latin typeface="+mj-lt"/>
                <a:ea typeface="Lato Light" panose="020F0502020204030203" pitchFamily="34" charset="0"/>
                <a:cs typeface="Lato Light" panose="020F0502020204030203" pitchFamily="34" charset="0"/>
              </a:rPr>
              <a:t> (Bar- </a:t>
            </a:r>
            <a:r>
              <a:rPr lang="en-GB" sz="1600" dirty="0" err="1">
                <a:latin typeface="+mj-lt"/>
                <a:ea typeface="Lato Light" panose="020F0502020204030203" pitchFamily="34" charset="0"/>
                <a:cs typeface="Lato Light" panose="020F0502020204030203" pitchFamily="34" charset="0"/>
              </a:rPr>
              <a:t>oder</a:t>
            </a:r>
            <a:r>
              <a:rPr lang="en-GB" sz="1600" dirty="0">
                <a:latin typeface="+mj-lt"/>
                <a:ea typeface="Lato Light" panose="020F0502020204030203" pitchFamily="34" charset="0"/>
                <a:cs typeface="Lato Light" panose="020F0502020204030203" pitchFamily="34" charset="0"/>
              </a:rPr>
              <a:t> </a:t>
            </a:r>
            <a:r>
              <a:rPr lang="en-GB" sz="1600" dirty="0" err="1">
                <a:latin typeface="+mj-lt"/>
                <a:ea typeface="Lato Light" panose="020F0502020204030203" pitchFamily="34" charset="0"/>
                <a:cs typeface="Lato Light" panose="020F0502020204030203" pitchFamily="34" charset="0"/>
              </a:rPr>
              <a:t>Sacheinlagen</a:t>
            </a:r>
            <a:r>
              <a:rPr lang="en-GB" sz="1600" dirty="0">
                <a:latin typeface="+mj-lt"/>
                <a:ea typeface="Lato Light" panose="020F0502020204030203" pitchFamily="34" charset="0"/>
                <a:cs typeface="Lato Light" panose="020F0502020204030203" pitchFamily="34" charset="0"/>
              </a:rPr>
              <a:t>), </a:t>
            </a:r>
            <a:r>
              <a:rPr lang="en-GB" sz="1600" dirty="0" err="1">
                <a:latin typeface="+mj-lt"/>
                <a:ea typeface="Lato Light" panose="020F0502020204030203" pitchFamily="34" charset="0"/>
                <a:cs typeface="Lato Light" panose="020F0502020204030203" pitchFamily="34" charset="0"/>
              </a:rPr>
              <a:t>genehmigt</a:t>
            </a:r>
            <a:r>
              <a:rPr lang="en-GB" sz="1600" dirty="0">
                <a:latin typeface="+mj-lt"/>
                <a:ea typeface="Lato Light" panose="020F0502020204030203" pitchFamily="34" charset="0"/>
                <a:cs typeface="Lato Light" panose="020F0502020204030203" pitchFamily="34" charset="0"/>
              </a:rPr>
              <a:t> </a:t>
            </a:r>
            <a:r>
              <a:rPr lang="en-GB" sz="1600" dirty="0" err="1">
                <a:latin typeface="+mj-lt"/>
                <a:ea typeface="Lato Light" panose="020F0502020204030203" pitchFamily="34" charset="0"/>
                <a:cs typeface="Lato Light" panose="020F0502020204030203" pitchFamily="34" charset="0"/>
              </a:rPr>
              <a:t>oder</a:t>
            </a:r>
            <a:r>
              <a:rPr lang="en-GB" sz="1600" dirty="0">
                <a:latin typeface="+mj-lt"/>
                <a:ea typeface="Lato Light" panose="020F0502020204030203" pitchFamily="34" charset="0"/>
                <a:cs typeface="Lato Light" panose="020F0502020204030203" pitchFamily="34" charset="0"/>
              </a:rPr>
              <a:t> </a:t>
            </a:r>
            <a:r>
              <a:rPr lang="en-GB" sz="1600" dirty="0" err="1">
                <a:latin typeface="+mj-lt"/>
                <a:ea typeface="Lato Light" panose="020F0502020204030203" pitchFamily="34" charset="0"/>
                <a:cs typeface="Lato Light" panose="020F0502020204030203" pitchFamily="34" charset="0"/>
              </a:rPr>
              <a:t>bedingt</a:t>
            </a:r>
            <a:endParaRPr lang="en-GB" sz="1600" dirty="0">
              <a:latin typeface="+mj-lt"/>
              <a:ea typeface="Lato Light" panose="020F0502020204030203" pitchFamily="34" charset="0"/>
              <a:cs typeface="Lato Light" panose="020F0502020204030203" pitchFamily="34" charset="0"/>
            </a:endParaRPr>
          </a:p>
        </p:txBody>
      </p:sp>
      <p:sp>
        <p:nvSpPr>
          <p:cNvPr id="105" name="TextBox 56">
            <a:extLst>
              <a:ext uri="{FF2B5EF4-FFF2-40B4-BE49-F238E27FC236}">
                <a16:creationId xmlns:a16="http://schemas.microsoft.com/office/drawing/2014/main" xmlns="" id="{FDED9551-93A9-4F4F-B401-C475951FA8B1}"/>
              </a:ext>
            </a:extLst>
          </p:cNvPr>
          <p:cNvSpPr txBox="1"/>
          <p:nvPr/>
        </p:nvSpPr>
        <p:spPr>
          <a:xfrm>
            <a:off x="8105819" y="5253172"/>
            <a:ext cx="3152210" cy="338554"/>
          </a:xfrm>
          <a:prstGeom prst="rect">
            <a:avLst/>
          </a:prstGeom>
          <a:noFill/>
        </p:spPr>
        <p:txBody>
          <a:bodyPr wrap="none" rtlCol="0" anchor="t">
            <a:spAutoFit/>
          </a:bodyPr>
          <a:lstStyle/>
          <a:p>
            <a:r>
              <a:rPr lang="en-GB" sz="1600" b="1">
                <a:solidFill>
                  <a:schemeClr val="accent3"/>
                </a:solidFill>
                <a:latin typeface="+mj-lt"/>
                <a:ea typeface="Lato Light" panose="020F0502020204030203" pitchFamily="34" charset="0"/>
                <a:cs typeface="Poppins" pitchFamily="2" charset="77"/>
              </a:rPr>
              <a:t>Nominale vs. effektive Kapitalerhöhung</a:t>
            </a:r>
            <a:endParaRPr lang="en-GB" sz="1600" b="1" dirty="0">
              <a:solidFill>
                <a:schemeClr val="accent3"/>
              </a:solidFill>
              <a:latin typeface="+mj-lt"/>
              <a:ea typeface="Lato Light" panose="020F0502020204030203" pitchFamily="34" charset="0"/>
              <a:cs typeface="Poppins" pitchFamily="2" charset="77"/>
            </a:endParaRPr>
          </a:p>
        </p:txBody>
      </p:sp>
      <p:sp>
        <p:nvSpPr>
          <p:cNvPr id="106" name="TextBox 58">
            <a:extLst>
              <a:ext uri="{FF2B5EF4-FFF2-40B4-BE49-F238E27FC236}">
                <a16:creationId xmlns:a16="http://schemas.microsoft.com/office/drawing/2014/main" xmlns="" id="{E254644E-FB3C-44BC-BA30-603C22445203}"/>
              </a:ext>
            </a:extLst>
          </p:cNvPr>
          <p:cNvSpPr txBox="1"/>
          <p:nvPr/>
        </p:nvSpPr>
        <p:spPr>
          <a:xfrm>
            <a:off x="10172336" y="2571932"/>
            <a:ext cx="1882278" cy="1938608"/>
          </a:xfrm>
          <a:prstGeom prst="rect">
            <a:avLst/>
          </a:prstGeom>
          <a:noFill/>
        </p:spPr>
        <p:txBody>
          <a:bodyPr wrap="square" rtlCol="0" anchor="t">
            <a:spAutoFit/>
          </a:bodyPr>
          <a:lstStyle/>
          <a:p>
            <a:pPr marL="85725" indent="-85725">
              <a:lnSpc>
                <a:spcPts val="1313"/>
              </a:lnSpc>
              <a:buFont typeface="Arial" panose="020B0604020202020204" pitchFamily="34" charset="0"/>
              <a:buChar char="•"/>
            </a:pPr>
            <a:r>
              <a:rPr lang="en-GB" sz="1600" dirty="0" err="1">
                <a:latin typeface="+mj-lt"/>
                <a:ea typeface="Lato Light" panose="020F0502020204030203" pitchFamily="34" charset="0"/>
                <a:cs typeface="Lato Light" panose="020F0502020204030203" pitchFamily="34" charset="0"/>
              </a:rPr>
              <a:t>Aktionärsdarlehen</a:t>
            </a:r>
            <a:endParaRPr lang="en-GB" sz="1600" dirty="0">
              <a:latin typeface="+mj-lt"/>
              <a:ea typeface="Lato Light" panose="020F0502020204030203" pitchFamily="34" charset="0"/>
              <a:cs typeface="Lato Light" panose="020F0502020204030203" pitchFamily="34" charset="0"/>
            </a:endParaRPr>
          </a:p>
          <a:p>
            <a:pPr marL="85725" indent="-85725">
              <a:lnSpc>
                <a:spcPts val="1313"/>
              </a:lnSpc>
              <a:buFont typeface="Arial" panose="020B0604020202020204" pitchFamily="34" charset="0"/>
              <a:buChar char="•"/>
            </a:pPr>
            <a:r>
              <a:rPr lang="en-GB" sz="1600" dirty="0" err="1">
                <a:latin typeface="+mj-lt"/>
                <a:ea typeface="Lato Light" panose="020F0502020204030203" pitchFamily="34" charset="0"/>
                <a:cs typeface="Lato Light" panose="020F0502020204030203" pitchFamily="34" charset="0"/>
              </a:rPr>
              <a:t>Atypisch</a:t>
            </a:r>
            <a:r>
              <a:rPr lang="en-GB" sz="1600" dirty="0">
                <a:latin typeface="+mj-lt"/>
                <a:ea typeface="Lato Light" panose="020F0502020204030203" pitchFamily="34" charset="0"/>
                <a:cs typeface="Lato Light" panose="020F0502020204030203" pitchFamily="34" charset="0"/>
              </a:rPr>
              <a:t>/</a:t>
            </a:r>
            <a:r>
              <a:rPr lang="en-GB" sz="1600" dirty="0" err="1">
                <a:latin typeface="+mj-lt"/>
                <a:ea typeface="Lato Light" panose="020F0502020204030203" pitchFamily="34" charset="0"/>
                <a:cs typeface="Lato Light" panose="020F0502020204030203" pitchFamily="34" charset="0"/>
              </a:rPr>
              <a:t>typisch</a:t>
            </a:r>
            <a:r>
              <a:rPr lang="en-GB" sz="1600" dirty="0">
                <a:latin typeface="+mj-lt"/>
                <a:ea typeface="Lato Light" panose="020F0502020204030203" pitchFamily="34" charset="0"/>
                <a:cs typeface="Lato Light" panose="020F0502020204030203" pitchFamily="34" charset="0"/>
              </a:rPr>
              <a:t> </a:t>
            </a:r>
            <a:r>
              <a:rPr lang="en-GB" sz="1600" dirty="0" err="1">
                <a:latin typeface="+mj-lt"/>
                <a:ea typeface="Lato Light" panose="020F0502020204030203" pitchFamily="34" charset="0"/>
                <a:cs typeface="Lato Light" panose="020F0502020204030203" pitchFamily="34" charset="0"/>
              </a:rPr>
              <a:t>stille</a:t>
            </a:r>
            <a:r>
              <a:rPr lang="en-GB" sz="1600" dirty="0">
                <a:latin typeface="+mj-lt"/>
                <a:ea typeface="Lato Light" panose="020F0502020204030203" pitchFamily="34" charset="0"/>
                <a:cs typeface="Lato Light" panose="020F0502020204030203" pitchFamily="34" charset="0"/>
              </a:rPr>
              <a:t> </a:t>
            </a:r>
            <a:r>
              <a:rPr lang="en-GB" sz="1600" dirty="0" err="1">
                <a:latin typeface="+mj-lt"/>
                <a:ea typeface="Lato Light" panose="020F0502020204030203" pitchFamily="34" charset="0"/>
                <a:cs typeface="Lato Light" panose="020F0502020204030203" pitchFamily="34" charset="0"/>
              </a:rPr>
              <a:t>Beteiligung</a:t>
            </a:r>
            <a:endParaRPr lang="en-GB" sz="1600" dirty="0">
              <a:latin typeface="+mj-lt"/>
              <a:ea typeface="Lato Light" panose="020F0502020204030203" pitchFamily="34" charset="0"/>
              <a:cs typeface="Lato Light" panose="020F0502020204030203" pitchFamily="34" charset="0"/>
            </a:endParaRPr>
          </a:p>
          <a:p>
            <a:pPr marL="85725" indent="-85725">
              <a:lnSpc>
                <a:spcPts val="1313"/>
              </a:lnSpc>
              <a:buFont typeface="Arial" panose="020B0604020202020204" pitchFamily="34" charset="0"/>
              <a:buChar char="•"/>
            </a:pPr>
            <a:r>
              <a:rPr lang="en-GB" sz="1600" dirty="0" err="1">
                <a:latin typeface="+mj-lt"/>
                <a:ea typeface="Lato Light" panose="020F0502020204030203" pitchFamily="34" charset="0"/>
                <a:cs typeface="Lato Light" panose="020F0502020204030203" pitchFamily="34" charset="0"/>
              </a:rPr>
              <a:t>Genussschein</a:t>
            </a:r>
            <a:endParaRPr lang="en-GB" sz="1600" dirty="0">
              <a:latin typeface="+mj-lt"/>
              <a:ea typeface="Lato Light" panose="020F0502020204030203" pitchFamily="34" charset="0"/>
              <a:cs typeface="Lato Light" panose="020F0502020204030203" pitchFamily="34" charset="0"/>
            </a:endParaRPr>
          </a:p>
          <a:p>
            <a:pPr marL="85725" indent="-85725">
              <a:lnSpc>
                <a:spcPts val="1313"/>
              </a:lnSpc>
              <a:buFont typeface="Arial" panose="020B0604020202020204" pitchFamily="34" charset="0"/>
              <a:buChar char="•"/>
            </a:pPr>
            <a:r>
              <a:rPr lang="en-GB" sz="1600" dirty="0">
                <a:latin typeface="+mj-lt"/>
                <a:ea typeface="Lato Light" panose="020F0502020204030203" pitchFamily="34" charset="0"/>
                <a:cs typeface="Lato Light" panose="020F0502020204030203" pitchFamily="34" charset="0"/>
              </a:rPr>
              <a:t>Options- und </a:t>
            </a:r>
            <a:r>
              <a:rPr lang="en-GB" sz="1600" dirty="0" err="1">
                <a:latin typeface="+mj-lt"/>
                <a:ea typeface="Lato Light" panose="020F0502020204030203" pitchFamily="34" charset="0"/>
                <a:cs typeface="Lato Light" panose="020F0502020204030203" pitchFamily="34" charset="0"/>
              </a:rPr>
              <a:t>Wandelanleihen</a:t>
            </a:r>
            <a:endParaRPr lang="en-GB" sz="1600" dirty="0">
              <a:latin typeface="+mj-lt"/>
              <a:ea typeface="Lato Light" panose="020F0502020204030203" pitchFamily="34" charset="0"/>
              <a:cs typeface="Lato Light" panose="020F0502020204030203" pitchFamily="34" charset="0"/>
            </a:endParaRPr>
          </a:p>
          <a:p>
            <a:pPr marL="85725" indent="-85725">
              <a:lnSpc>
                <a:spcPts val="1313"/>
              </a:lnSpc>
              <a:buFont typeface="Arial" panose="020B0604020202020204" pitchFamily="34" charset="0"/>
              <a:buChar char="•"/>
            </a:pPr>
            <a:r>
              <a:rPr lang="en-GB" sz="1600" dirty="0" err="1">
                <a:latin typeface="+mj-lt"/>
                <a:ea typeface="Lato Light" panose="020F0502020204030203" pitchFamily="34" charset="0"/>
                <a:cs typeface="Lato Light" panose="020F0502020204030203" pitchFamily="34" charset="0"/>
              </a:rPr>
              <a:t>Nachrangiges</a:t>
            </a:r>
            <a:r>
              <a:rPr lang="en-GB" sz="1600" dirty="0">
                <a:latin typeface="+mj-lt"/>
                <a:ea typeface="Lato Light" panose="020F0502020204030203" pitchFamily="34" charset="0"/>
                <a:cs typeface="Lato Light" panose="020F0502020204030203" pitchFamily="34" charset="0"/>
              </a:rPr>
              <a:t> </a:t>
            </a:r>
            <a:r>
              <a:rPr lang="en-GB" sz="1600" dirty="0" err="1">
                <a:latin typeface="+mj-lt"/>
                <a:ea typeface="Lato Light" panose="020F0502020204030203" pitchFamily="34" charset="0"/>
                <a:cs typeface="Lato Light" panose="020F0502020204030203" pitchFamily="34" charset="0"/>
              </a:rPr>
              <a:t>Darlehen</a:t>
            </a:r>
            <a:r>
              <a:rPr lang="en-GB" sz="1600" dirty="0">
                <a:latin typeface="+mj-lt"/>
                <a:ea typeface="Lato Light" panose="020F0502020204030203" pitchFamily="34" charset="0"/>
                <a:cs typeface="Lato Light" panose="020F0502020204030203" pitchFamily="34" charset="0"/>
              </a:rPr>
              <a:t> (Junior Debt </a:t>
            </a:r>
            <a:r>
              <a:rPr lang="en-GB" sz="1600" dirty="0" err="1">
                <a:latin typeface="+mj-lt"/>
                <a:ea typeface="Lato Light" panose="020F0502020204030203" pitchFamily="34" charset="0"/>
                <a:cs typeface="Lato Light" panose="020F0502020204030203" pitchFamily="34" charset="0"/>
              </a:rPr>
              <a:t>oder</a:t>
            </a:r>
            <a:r>
              <a:rPr lang="en-GB" sz="1600" dirty="0">
                <a:latin typeface="+mj-lt"/>
                <a:ea typeface="Lato Light" panose="020F0502020204030203" pitchFamily="34" charset="0"/>
                <a:cs typeface="Lato Light" panose="020F0502020204030203" pitchFamily="34" charset="0"/>
              </a:rPr>
              <a:t> Subordinated Debt)</a:t>
            </a:r>
          </a:p>
          <a:p>
            <a:pPr>
              <a:lnSpc>
                <a:spcPts val="1313"/>
              </a:lnSpc>
            </a:pPr>
            <a:endParaRPr lang="en-GB" sz="1600" dirty="0">
              <a:latin typeface="+mj-lt"/>
              <a:ea typeface="Lato Light" panose="020F0502020204030203" pitchFamily="34" charset="0"/>
              <a:cs typeface="Lato Light" panose="020F0502020204030203" pitchFamily="34" charset="0"/>
            </a:endParaRPr>
          </a:p>
        </p:txBody>
      </p:sp>
      <p:sp>
        <p:nvSpPr>
          <p:cNvPr id="107" name="TextBox 59">
            <a:extLst>
              <a:ext uri="{FF2B5EF4-FFF2-40B4-BE49-F238E27FC236}">
                <a16:creationId xmlns:a16="http://schemas.microsoft.com/office/drawing/2014/main" xmlns="" id="{1CFF7B76-9FA0-494D-8CD2-524EA55726B3}"/>
              </a:ext>
            </a:extLst>
          </p:cNvPr>
          <p:cNvSpPr txBox="1"/>
          <p:nvPr/>
        </p:nvSpPr>
        <p:spPr>
          <a:xfrm>
            <a:off x="10580527" y="2087792"/>
            <a:ext cx="728854" cy="338554"/>
          </a:xfrm>
          <a:prstGeom prst="rect">
            <a:avLst/>
          </a:prstGeom>
          <a:noFill/>
        </p:spPr>
        <p:txBody>
          <a:bodyPr wrap="none" rtlCol="0" anchor="t">
            <a:spAutoFit/>
          </a:bodyPr>
          <a:lstStyle/>
          <a:p>
            <a:r>
              <a:rPr lang="en-GB" sz="1600" b="1">
                <a:solidFill>
                  <a:schemeClr val="accent5"/>
                </a:solidFill>
                <a:latin typeface="+mj-lt"/>
                <a:ea typeface="Lato Light" panose="020F0502020204030203" pitchFamily="34" charset="0"/>
                <a:cs typeface="Poppins" pitchFamily="2" charset="77"/>
              </a:rPr>
              <a:t>Andere</a:t>
            </a:r>
            <a:endParaRPr lang="en-GB" sz="1600" b="1" dirty="0">
              <a:solidFill>
                <a:schemeClr val="accent5"/>
              </a:solidFill>
              <a:latin typeface="+mj-lt"/>
              <a:ea typeface="Lato Light" panose="020F0502020204030203" pitchFamily="34" charset="0"/>
              <a:cs typeface="Poppins" pitchFamily="2" charset="77"/>
            </a:endParaRPr>
          </a:p>
        </p:txBody>
      </p:sp>
      <p:sp>
        <p:nvSpPr>
          <p:cNvPr id="39" name="Textplatzhalter 1">
            <a:extLst>
              <a:ext uri="{FF2B5EF4-FFF2-40B4-BE49-F238E27FC236}">
                <a16:creationId xmlns:a16="http://schemas.microsoft.com/office/drawing/2014/main" xmlns="" id="{6302A659-E460-45D4-AB22-EE5E01F4B5B0}"/>
              </a:ext>
            </a:extLst>
          </p:cNvPr>
          <p:cNvSpPr>
            <a:spLocks noGrp="1"/>
          </p:cNvSpPr>
          <p:nvPr>
            <p:ph type="body" sz="quarter" idx="13"/>
          </p:nvPr>
        </p:nvSpPr>
        <p:spPr>
          <a:xfrm>
            <a:off x="1310836" y="619207"/>
            <a:ext cx="8852375" cy="697353"/>
          </a:xfrm>
        </p:spPr>
        <p:txBody>
          <a:bodyPr>
            <a:normAutofit/>
          </a:bodyPr>
          <a:lstStyle/>
          <a:p>
            <a:r>
              <a:rPr lang="en-GB" dirty="0" err="1"/>
              <a:t>Bewältigung</a:t>
            </a:r>
            <a:r>
              <a:rPr lang="en-GB" dirty="0"/>
              <a:t> </a:t>
            </a:r>
            <a:r>
              <a:rPr lang="en-GB" dirty="0" err="1"/>
              <a:t>einer</a:t>
            </a:r>
            <a:r>
              <a:rPr lang="en-GB" dirty="0"/>
              <a:t> </a:t>
            </a:r>
            <a:r>
              <a:rPr lang="en-GB" dirty="0" err="1"/>
              <a:t>Liquiditätskrise</a:t>
            </a:r>
            <a:r>
              <a:rPr lang="en-GB" dirty="0"/>
              <a:t> (Forts.)</a:t>
            </a:r>
          </a:p>
        </p:txBody>
      </p:sp>
      <p:sp>
        <p:nvSpPr>
          <p:cNvPr id="37" name="Subtitle 2">
            <a:extLst>
              <a:ext uri="{FF2B5EF4-FFF2-40B4-BE49-F238E27FC236}">
                <a16:creationId xmlns:a16="http://schemas.microsoft.com/office/drawing/2014/main" xmlns="" id="{14540FC4-B978-4549-AF5D-966FF78B4E9F}"/>
              </a:ext>
            </a:extLst>
          </p:cNvPr>
          <p:cNvSpPr txBox="1">
            <a:spLocks/>
          </p:cNvSpPr>
          <p:nvPr/>
        </p:nvSpPr>
        <p:spPr>
          <a:xfrm>
            <a:off x="159811" y="1788803"/>
            <a:ext cx="4088249" cy="4852913"/>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err="1">
                <a:solidFill>
                  <a:srgbClr val="245473"/>
                </a:solidFill>
                <a:latin typeface="+mj-lt"/>
                <a:ea typeface="Open Sans Light" panose="020B0306030504020204" pitchFamily="34" charset="0"/>
                <a:cs typeface="Open Sans Light" panose="020B0306030504020204" pitchFamily="34" charset="0"/>
              </a:rPr>
              <a:t>Zur</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Überwindung</a:t>
            </a:r>
            <a:r>
              <a:rPr lang="en-GB" sz="2000" dirty="0">
                <a:solidFill>
                  <a:srgbClr val="245473"/>
                </a:solidFill>
                <a:latin typeface="+mj-lt"/>
                <a:ea typeface="Open Sans Light" panose="020B0306030504020204" pitchFamily="34" charset="0"/>
                <a:cs typeface="Open Sans Light" panose="020B0306030504020204" pitchFamily="34" charset="0"/>
              </a:rPr>
              <a:t> der Liquiditätskrise müssen die im Unternehmen noch vorhandenen Liquiditätsreserven mobilisiert und verbleibende Lücken extern geschlossen werden, entweder durch Zuführung von liquiden Mitteln oder durch Stillhalteabkommen mit Gläubigern.</a:t>
            </a:r>
          </a:p>
          <a:p>
            <a:pPr marL="285750" indent="-285750" algn="l">
              <a:lnSpc>
                <a:spcPct val="100000"/>
              </a:lnSpc>
              <a:spcBef>
                <a:spcPts val="600"/>
              </a:spcBef>
              <a:buFont typeface="Wingdings" panose="05000000000000000000" pitchFamily="2" charset="2"/>
              <a:buChar char="à"/>
            </a:pPr>
            <a:r>
              <a:rPr lang="en-GB" sz="20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Die Wiederherstellung einer ausreichenden Kreditwürdigkeit setzt auch voraus, dass das Unternehmen sein Rating verbessern und ausreichende Garantien bieten kann</a:t>
            </a:r>
            <a:endParaRPr lang="en-GB" sz="2000" dirty="0">
              <a:solidFill>
                <a:srgbClr val="245473"/>
              </a:solidFill>
              <a:latin typeface="+mj-lt"/>
              <a:ea typeface="Open Sans Light" panose="020B0306030504020204" pitchFamily="34" charset="0"/>
              <a:cs typeface="Open Sans Light" panose="020B0306030504020204" pitchFamily="34" charset="0"/>
            </a:endParaRPr>
          </a:p>
          <a:p>
            <a:pPr marL="285750" indent="-285750" algn="l">
              <a:lnSpc>
                <a:spcPct val="100000"/>
              </a:lnSpc>
              <a:spcBef>
                <a:spcPts val="600"/>
              </a:spcBef>
              <a:buFont typeface="Wingdings" panose="05000000000000000000" pitchFamily="2" charset="2"/>
              <a:buChar char="à"/>
            </a:pPr>
            <a:r>
              <a:rPr lang="en-GB" sz="2000" dirty="0" err="1">
                <a:solidFill>
                  <a:srgbClr val="245473"/>
                </a:solidFill>
                <a:latin typeface="+mj-lt"/>
                <a:ea typeface="Open Sans Light" panose="020B0306030504020204" pitchFamily="34" charset="0"/>
                <a:cs typeface="Open Sans Light" panose="020B0306030504020204" pitchFamily="34" charset="0"/>
              </a:rPr>
              <a:t>Weitere</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Möglichkeiten</a:t>
            </a:r>
            <a:r>
              <a:rPr lang="en-GB" sz="2000" dirty="0">
                <a:solidFill>
                  <a:srgbClr val="245473"/>
                </a:solidFill>
                <a:latin typeface="+mj-lt"/>
                <a:ea typeface="Open Sans Light" panose="020B0306030504020204" pitchFamily="34" charset="0"/>
                <a:cs typeface="Open Sans Light" panose="020B0306030504020204" pitchFamily="34" charset="0"/>
              </a:rPr>
              <a:t>: </a:t>
            </a:r>
          </a:p>
        </p:txBody>
      </p:sp>
    </p:spTree>
    <p:extLst>
      <p:ext uri="{BB962C8B-B14F-4D97-AF65-F5344CB8AC3E}">
        <p14:creationId xmlns:p14="http://schemas.microsoft.com/office/powerpoint/2010/main" val="7330673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196475" y="1881976"/>
            <a:ext cx="3222346" cy="4298916"/>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In fortgeschrittenen Krisenphasen ist es extrem schwierig, Fremdkapital zu akquirieren. </a:t>
            </a:r>
            <a:endParaRPr lang="en-US" sz="2200" dirty="0">
              <a:solidFill>
                <a:srgbClr val="245473"/>
              </a:solidFill>
            </a:endParaRPr>
          </a:p>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Banken können aufgrund von Risikovorschriften oft nicht mehr aktiv werden. </a:t>
            </a:r>
          </a:p>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Grundsätzlich fordern die Geldgeber in einer Krise plausible </a:t>
            </a:r>
            <a:r>
              <a:rPr lang="en-GB" sz="2200" dirty="0" err="1">
                <a:solidFill>
                  <a:srgbClr val="245473"/>
                </a:solidFill>
                <a:latin typeface="+mj-lt"/>
                <a:ea typeface="Open Sans Light" panose="020B0306030504020204" pitchFamily="34" charset="0"/>
                <a:cs typeface="Open Sans Light" panose="020B0306030504020204" pitchFamily="34" charset="0"/>
              </a:rPr>
              <a:t>Sanierungs-konzepte</a:t>
            </a:r>
            <a:r>
              <a:rPr lang="en-GB" sz="2200" dirty="0">
                <a:solidFill>
                  <a:srgbClr val="245473"/>
                </a:solidFill>
                <a:latin typeface="+mj-lt"/>
                <a:ea typeface="Open Sans Light" panose="020B0306030504020204" pitchFamily="34" charset="0"/>
                <a:cs typeface="Open Sans Light" panose="020B0306030504020204" pitchFamily="34" charset="0"/>
              </a:rPr>
              <a:t> und </a:t>
            </a:r>
            <a:r>
              <a:rPr lang="en-GB" sz="2200" dirty="0" err="1">
                <a:solidFill>
                  <a:srgbClr val="245473"/>
                </a:solidFill>
                <a:latin typeface="+mj-lt"/>
                <a:ea typeface="Open Sans Light" panose="020B0306030504020204" pitchFamily="34" charset="0"/>
                <a:cs typeface="Open Sans Light" panose="020B0306030504020204" pitchFamily="34" charset="0"/>
              </a:rPr>
              <a:t>ausreichende</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Sicherheiten</a:t>
            </a:r>
            <a:r>
              <a:rPr lang="en-GB" sz="2200" dirty="0">
                <a:solidFill>
                  <a:srgbClr val="245473"/>
                </a:solidFill>
                <a:latin typeface="+mj-lt"/>
                <a:ea typeface="Open Sans Light" panose="020B0306030504020204" pitchFamily="34" charset="0"/>
                <a:cs typeface="Open Sans Light" panose="020B0306030504020204" pitchFamily="34" charset="0"/>
              </a:rPr>
              <a:t>.</a:t>
            </a:r>
          </a:p>
        </p:txBody>
      </p:sp>
      <p:sp>
        <p:nvSpPr>
          <p:cNvPr id="37" name="Freeform 45">
            <a:extLst>
              <a:ext uri="{FF2B5EF4-FFF2-40B4-BE49-F238E27FC236}">
                <a16:creationId xmlns:a16="http://schemas.microsoft.com/office/drawing/2014/main" xmlns="" id="{84F898AE-A3F7-4A75-990F-4560D28792D6}"/>
              </a:ext>
            </a:extLst>
          </p:cNvPr>
          <p:cNvSpPr/>
          <p:nvPr/>
        </p:nvSpPr>
        <p:spPr>
          <a:xfrm>
            <a:off x="6955228" y="1921927"/>
            <a:ext cx="1282189" cy="1300650"/>
          </a:xfrm>
          <a:custGeom>
            <a:avLst/>
            <a:gdLst>
              <a:gd name="connsiteX0" fmla="*/ 1710941 w 3418279"/>
              <a:gd name="connsiteY0" fmla="*/ 0 h 3467498"/>
              <a:gd name="connsiteX1" fmla="*/ 3418279 w 3418279"/>
              <a:gd name="connsiteY1" fmla="*/ 1452539 h 3467498"/>
              <a:gd name="connsiteX2" fmla="*/ 2467835 w 3418279"/>
              <a:gd name="connsiteY2" fmla="*/ 3466112 h 3467498"/>
              <a:gd name="connsiteX3" fmla="*/ 2313055 w 3418279"/>
              <a:gd name="connsiteY3" fmla="*/ 3409462 h 3467498"/>
              <a:gd name="connsiteX4" fmla="*/ 1711968 w 3418279"/>
              <a:gd name="connsiteY4" fmla="*/ 3318586 h 3467498"/>
              <a:gd name="connsiteX5" fmla="*/ 1110881 w 3418279"/>
              <a:gd name="connsiteY5" fmla="*/ 3409462 h 3467498"/>
              <a:gd name="connsiteX6" fmla="*/ 952313 w 3418279"/>
              <a:gd name="connsiteY6" fmla="*/ 3467498 h 3467498"/>
              <a:gd name="connsiteX7" fmla="*/ 0 w 3418279"/>
              <a:gd name="connsiteY7" fmla="*/ 1455604 h 3467498"/>
              <a:gd name="connsiteX8" fmla="*/ 1710941 w 3418279"/>
              <a:gd name="connsiteY8" fmla="*/ 0 h 34674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8279" h="3467498">
                <a:moveTo>
                  <a:pt x="1710941" y="0"/>
                </a:moveTo>
                <a:lnTo>
                  <a:pt x="3418279" y="1452539"/>
                </a:lnTo>
                <a:lnTo>
                  <a:pt x="2467835" y="3466112"/>
                </a:lnTo>
                <a:lnTo>
                  <a:pt x="2313055" y="3409462"/>
                </a:lnTo>
                <a:cubicBezTo>
                  <a:pt x="2123172" y="3350402"/>
                  <a:pt x="1921285" y="3318586"/>
                  <a:pt x="1711968" y="3318586"/>
                </a:cubicBezTo>
                <a:cubicBezTo>
                  <a:pt x="1502651" y="3318586"/>
                  <a:pt x="1300764" y="3350402"/>
                  <a:pt x="1110881" y="3409462"/>
                </a:cubicBezTo>
                <a:lnTo>
                  <a:pt x="952313" y="3467498"/>
                </a:lnTo>
                <a:lnTo>
                  <a:pt x="0" y="1455604"/>
                </a:lnTo>
                <a:lnTo>
                  <a:pt x="1710941" y="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8" name="Freeform 42">
            <a:extLst>
              <a:ext uri="{FF2B5EF4-FFF2-40B4-BE49-F238E27FC236}">
                <a16:creationId xmlns:a16="http://schemas.microsoft.com/office/drawing/2014/main" xmlns="" id="{2BA635C5-8B1A-4A12-8890-BC8D0678F95D}"/>
              </a:ext>
            </a:extLst>
          </p:cNvPr>
          <p:cNvSpPr/>
          <p:nvPr/>
        </p:nvSpPr>
        <p:spPr>
          <a:xfrm>
            <a:off x="7952502" y="2500540"/>
            <a:ext cx="1165641" cy="1200310"/>
          </a:xfrm>
          <a:custGeom>
            <a:avLst/>
            <a:gdLst>
              <a:gd name="connsiteX0" fmla="*/ 949660 w 3107566"/>
              <a:gd name="connsiteY0" fmla="*/ 0 h 3199993"/>
              <a:gd name="connsiteX1" fmla="*/ 3107566 w 3107566"/>
              <a:gd name="connsiteY1" fmla="*/ 460608 h 3199993"/>
              <a:gd name="connsiteX2" fmla="*/ 3065613 w 3107566"/>
              <a:gd name="connsiteY2" fmla="*/ 2698997 h 3199993"/>
              <a:gd name="connsiteX3" fmla="*/ 984688 w 3107566"/>
              <a:gd name="connsiteY3" fmla="*/ 3199993 h 3199993"/>
              <a:gd name="connsiteX4" fmla="*/ 983733 w 3107566"/>
              <a:gd name="connsiteY4" fmla="*/ 3196279 h 3199993"/>
              <a:gd name="connsiteX5" fmla="*/ 16757 w 3107566"/>
              <a:gd name="connsiteY5" fmla="*/ 2019985 h 3199993"/>
              <a:gd name="connsiteX6" fmla="*/ 0 w 3107566"/>
              <a:gd name="connsiteY6" fmla="*/ 2011913 h 3199993"/>
              <a:gd name="connsiteX7" fmla="*/ 949660 w 3107566"/>
              <a:gd name="connsiteY7" fmla="*/ 0 h 3199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07566" h="3199993">
                <a:moveTo>
                  <a:pt x="949660" y="0"/>
                </a:moveTo>
                <a:lnTo>
                  <a:pt x="3107566" y="460608"/>
                </a:lnTo>
                <a:lnTo>
                  <a:pt x="3065613" y="2698997"/>
                </a:lnTo>
                <a:lnTo>
                  <a:pt x="984688" y="3199993"/>
                </a:lnTo>
                <a:lnTo>
                  <a:pt x="983733" y="3196279"/>
                </a:lnTo>
                <a:cubicBezTo>
                  <a:pt x="826241" y="2689925"/>
                  <a:pt x="475015" y="2268926"/>
                  <a:pt x="16757" y="2019985"/>
                </a:cubicBezTo>
                <a:lnTo>
                  <a:pt x="0" y="2011913"/>
                </a:lnTo>
                <a:lnTo>
                  <a:pt x="949660" y="0"/>
                </a:ln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9" name="Freeform 41">
            <a:extLst>
              <a:ext uri="{FF2B5EF4-FFF2-40B4-BE49-F238E27FC236}">
                <a16:creationId xmlns:a16="http://schemas.microsoft.com/office/drawing/2014/main" xmlns="" id="{8E19D918-130D-4121-956A-E2F8FB7232F2}"/>
              </a:ext>
            </a:extLst>
          </p:cNvPr>
          <p:cNvSpPr/>
          <p:nvPr/>
        </p:nvSpPr>
        <p:spPr>
          <a:xfrm>
            <a:off x="6075853" y="2500907"/>
            <a:ext cx="1165054" cy="1205372"/>
          </a:xfrm>
          <a:custGeom>
            <a:avLst/>
            <a:gdLst>
              <a:gd name="connsiteX0" fmla="*/ 2153317 w 3106001"/>
              <a:gd name="connsiteY0" fmla="*/ 0 h 3213488"/>
              <a:gd name="connsiteX1" fmla="*/ 3106001 w 3106001"/>
              <a:gd name="connsiteY1" fmla="*/ 2012676 h 3213488"/>
              <a:gd name="connsiteX2" fmla="*/ 3092863 w 3106001"/>
              <a:gd name="connsiteY2" fmla="*/ 2019005 h 3213488"/>
              <a:gd name="connsiteX3" fmla="*/ 2125887 w 3106001"/>
              <a:gd name="connsiteY3" fmla="*/ 3195299 h 3213488"/>
              <a:gd name="connsiteX4" fmla="*/ 2121210 w 3106001"/>
              <a:gd name="connsiteY4" fmla="*/ 3213488 h 3213488"/>
              <a:gd name="connsiteX5" fmla="*/ 42531 w 3106001"/>
              <a:gd name="connsiteY5" fmla="*/ 2728823 h 3213488"/>
              <a:gd name="connsiteX6" fmla="*/ 0 w 3106001"/>
              <a:gd name="connsiteY6" fmla="*/ 459628 h 3213488"/>
              <a:gd name="connsiteX7" fmla="*/ 2153317 w 3106001"/>
              <a:gd name="connsiteY7" fmla="*/ 0 h 32134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106001" h="3213488">
                <a:moveTo>
                  <a:pt x="2153317" y="0"/>
                </a:moveTo>
                <a:lnTo>
                  <a:pt x="3106001" y="2012676"/>
                </a:lnTo>
                <a:lnTo>
                  <a:pt x="3092863" y="2019005"/>
                </a:lnTo>
                <a:cubicBezTo>
                  <a:pt x="2634605" y="2267946"/>
                  <a:pt x="2283379" y="2688945"/>
                  <a:pt x="2125887" y="3195299"/>
                </a:cubicBezTo>
                <a:lnTo>
                  <a:pt x="2121210" y="3213488"/>
                </a:lnTo>
                <a:lnTo>
                  <a:pt x="42531" y="2728823"/>
                </a:lnTo>
                <a:lnTo>
                  <a:pt x="0" y="459628"/>
                </a:lnTo>
                <a:lnTo>
                  <a:pt x="2153317" y="0"/>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0" name="Freeform 37">
            <a:extLst>
              <a:ext uri="{FF2B5EF4-FFF2-40B4-BE49-F238E27FC236}">
                <a16:creationId xmlns:a16="http://schemas.microsoft.com/office/drawing/2014/main" xmlns="" id="{40DA72CA-FE52-422D-88DE-EF81D6498414}"/>
              </a:ext>
            </a:extLst>
          </p:cNvPr>
          <p:cNvSpPr/>
          <p:nvPr/>
        </p:nvSpPr>
        <p:spPr>
          <a:xfrm>
            <a:off x="8212126" y="3591264"/>
            <a:ext cx="1281716" cy="1286770"/>
          </a:xfrm>
          <a:custGeom>
            <a:avLst/>
            <a:gdLst>
              <a:gd name="connsiteX0" fmla="*/ 2404844 w 3417019"/>
              <a:gd name="connsiteY0" fmla="*/ 0 h 3430493"/>
              <a:gd name="connsiteX1" fmla="*/ 3417019 w 3417019"/>
              <a:gd name="connsiteY1" fmla="*/ 2053856 h 3430493"/>
              <a:gd name="connsiteX2" fmla="*/ 1666006 w 3417019"/>
              <a:gd name="connsiteY2" fmla="*/ 3430493 h 3430493"/>
              <a:gd name="connsiteX3" fmla="*/ 0 w 3417019"/>
              <a:gd name="connsiteY3" fmla="*/ 2069483 h 3430493"/>
              <a:gd name="connsiteX4" fmla="*/ 37243 w 3417019"/>
              <a:gd name="connsiteY4" fmla="*/ 2019678 h 3430493"/>
              <a:gd name="connsiteX5" fmla="*/ 382457 w 3417019"/>
              <a:gd name="connsiteY5" fmla="*/ 889525 h 3430493"/>
              <a:gd name="connsiteX6" fmla="*/ 372021 w 3417019"/>
              <a:gd name="connsiteY6" fmla="*/ 682854 h 3430493"/>
              <a:gd name="connsiteX7" fmla="*/ 343545 w 3417019"/>
              <a:gd name="connsiteY7" fmla="*/ 496272 h 3430493"/>
              <a:gd name="connsiteX8" fmla="*/ 2404844 w 3417019"/>
              <a:gd name="connsiteY8" fmla="*/ 0 h 34304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17019" h="3430493">
                <a:moveTo>
                  <a:pt x="2404844" y="0"/>
                </a:moveTo>
                <a:lnTo>
                  <a:pt x="3417019" y="2053856"/>
                </a:lnTo>
                <a:lnTo>
                  <a:pt x="1666006" y="3430493"/>
                </a:lnTo>
                <a:lnTo>
                  <a:pt x="0" y="2069483"/>
                </a:lnTo>
                <a:lnTo>
                  <a:pt x="37243" y="2019678"/>
                </a:lnTo>
                <a:cubicBezTo>
                  <a:pt x="255193" y="1697069"/>
                  <a:pt x="382457" y="1308159"/>
                  <a:pt x="382457" y="889525"/>
                </a:cubicBezTo>
                <a:cubicBezTo>
                  <a:pt x="382457" y="819753"/>
                  <a:pt x="378922" y="750806"/>
                  <a:pt x="372021" y="682854"/>
                </a:cubicBezTo>
                <a:lnTo>
                  <a:pt x="343545" y="496272"/>
                </a:lnTo>
                <a:lnTo>
                  <a:pt x="2404844" y="0"/>
                </a:ln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1" name="Freeform 36">
            <a:extLst>
              <a:ext uri="{FF2B5EF4-FFF2-40B4-BE49-F238E27FC236}">
                <a16:creationId xmlns:a16="http://schemas.microsoft.com/office/drawing/2014/main" xmlns="" id="{6D027986-0E11-4555-88E9-83580D56B424}"/>
              </a:ext>
            </a:extLst>
          </p:cNvPr>
          <p:cNvSpPr/>
          <p:nvPr/>
        </p:nvSpPr>
        <p:spPr>
          <a:xfrm>
            <a:off x="5700154" y="3601541"/>
            <a:ext cx="1283433" cy="1279189"/>
          </a:xfrm>
          <a:custGeom>
            <a:avLst/>
            <a:gdLst>
              <a:gd name="connsiteX0" fmla="*/ 998674 w 3421596"/>
              <a:gd name="connsiteY0" fmla="*/ 0 h 3410283"/>
              <a:gd name="connsiteX1" fmla="*/ 3073263 w 3421596"/>
              <a:gd name="connsiteY1" fmla="*/ 483712 h 3410283"/>
              <a:gd name="connsiteX2" fmla="*/ 3047051 w 3421596"/>
              <a:gd name="connsiteY2" fmla="*/ 655460 h 3410283"/>
              <a:gd name="connsiteX3" fmla="*/ 3036615 w 3421596"/>
              <a:gd name="connsiteY3" fmla="*/ 862131 h 3410283"/>
              <a:gd name="connsiteX4" fmla="*/ 3381829 w 3421596"/>
              <a:gd name="connsiteY4" fmla="*/ 1992284 h 3410283"/>
              <a:gd name="connsiteX5" fmla="*/ 3421596 w 3421596"/>
              <a:gd name="connsiteY5" fmla="*/ 2045463 h 3410283"/>
              <a:gd name="connsiteX6" fmla="*/ 1760150 w 3421596"/>
              <a:gd name="connsiteY6" fmla="*/ 3410283 h 3410283"/>
              <a:gd name="connsiteX7" fmla="*/ 0 w 3421596"/>
              <a:gd name="connsiteY7" fmla="*/ 2026462 h 3410283"/>
              <a:gd name="connsiteX8" fmla="*/ 998674 w 3421596"/>
              <a:gd name="connsiteY8" fmla="*/ 0 h 34102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421596" h="3410283">
                <a:moveTo>
                  <a:pt x="998674" y="0"/>
                </a:moveTo>
                <a:lnTo>
                  <a:pt x="3073263" y="483712"/>
                </a:lnTo>
                <a:lnTo>
                  <a:pt x="3047051" y="655460"/>
                </a:lnTo>
                <a:cubicBezTo>
                  <a:pt x="3040150" y="723412"/>
                  <a:pt x="3036615" y="792359"/>
                  <a:pt x="3036615" y="862131"/>
                </a:cubicBezTo>
                <a:cubicBezTo>
                  <a:pt x="3036615" y="1280765"/>
                  <a:pt x="3163879" y="1669675"/>
                  <a:pt x="3381829" y="1992284"/>
                </a:cubicBezTo>
                <a:lnTo>
                  <a:pt x="3421596" y="2045463"/>
                </a:lnTo>
                <a:lnTo>
                  <a:pt x="1760150" y="3410283"/>
                </a:lnTo>
                <a:lnTo>
                  <a:pt x="0" y="2026462"/>
                </a:lnTo>
                <a:lnTo>
                  <a:pt x="998674" y="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2" name="Freeform 35">
            <a:extLst>
              <a:ext uri="{FF2B5EF4-FFF2-40B4-BE49-F238E27FC236}">
                <a16:creationId xmlns:a16="http://schemas.microsoft.com/office/drawing/2014/main" xmlns="" id="{93202081-7B2E-4D98-AF03-04AB4ADE8F92}"/>
              </a:ext>
            </a:extLst>
          </p:cNvPr>
          <p:cNvSpPr/>
          <p:nvPr/>
        </p:nvSpPr>
        <p:spPr>
          <a:xfrm>
            <a:off x="7636442" y="4428994"/>
            <a:ext cx="1151288" cy="1286623"/>
          </a:xfrm>
          <a:custGeom>
            <a:avLst/>
            <a:gdLst>
              <a:gd name="connsiteX0" fmla="*/ 1402860 w 3069303"/>
              <a:gd name="connsiteY0" fmla="*/ 0 h 3430102"/>
              <a:gd name="connsiteX1" fmla="*/ 3069303 w 3069303"/>
              <a:gd name="connsiteY1" fmla="*/ 1361367 h 3430102"/>
              <a:gd name="connsiteX2" fmla="*/ 2145367 w 3069303"/>
              <a:gd name="connsiteY2" fmla="*/ 3430102 h 3430102"/>
              <a:gd name="connsiteX3" fmla="*/ 0 w 3069303"/>
              <a:gd name="connsiteY3" fmla="*/ 2883111 h 3430102"/>
              <a:gd name="connsiteX4" fmla="*/ 0 w 3069303"/>
              <a:gd name="connsiteY4" fmla="*/ 672251 h 3430102"/>
              <a:gd name="connsiteX5" fmla="*/ 102542 w 3069303"/>
              <a:gd name="connsiteY5" fmla="*/ 667073 h 3430102"/>
              <a:gd name="connsiteX6" fmla="*/ 1325179 w 3069303"/>
              <a:gd name="connsiteY6" fmla="*/ 85471 h 3430102"/>
              <a:gd name="connsiteX7" fmla="*/ 1402860 w 3069303"/>
              <a:gd name="connsiteY7" fmla="*/ 0 h 34301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69303" h="3430102">
                <a:moveTo>
                  <a:pt x="1402860" y="0"/>
                </a:moveTo>
                <a:lnTo>
                  <a:pt x="3069303" y="1361367"/>
                </a:lnTo>
                <a:lnTo>
                  <a:pt x="2145367" y="3430102"/>
                </a:lnTo>
                <a:lnTo>
                  <a:pt x="0" y="2883111"/>
                </a:lnTo>
                <a:lnTo>
                  <a:pt x="0" y="672251"/>
                </a:lnTo>
                <a:lnTo>
                  <a:pt x="102542" y="667073"/>
                </a:lnTo>
                <a:cubicBezTo>
                  <a:pt x="578204" y="618767"/>
                  <a:pt x="1005111" y="405538"/>
                  <a:pt x="1325179" y="85471"/>
                </a:cubicBezTo>
                <a:lnTo>
                  <a:pt x="1402860" y="0"/>
                </a:lnTo>
                <a:close/>
              </a:path>
            </a:pathLst>
          </a:custGeom>
          <a:solidFill>
            <a:schemeClr val="bg1">
              <a:lumMod val="6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43" name="Freeform 34">
            <a:extLst>
              <a:ext uri="{FF2B5EF4-FFF2-40B4-BE49-F238E27FC236}">
                <a16:creationId xmlns:a16="http://schemas.microsoft.com/office/drawing/2014/main" xmlns="" id="{CAA6782D-C519-4D61-B73E-5CA517151A93}"/>
              </a:ext>
            </a:extLst>
          </p:cNvPr>
          <p:cNvSpPr/>
          <p:nvPr/>
        </p:nvSpPr>
        <p:spPr>
          <a:xfrm>
            <a:off x="6408068" y="4430164"/>
            <a:ext cx="1149487" cy="1285452"/>
          </a:xfrm>
          <a:custGeom>
            <a:avLst/>
            <a:gdLst>
              <a:gd name="connsiteX0" fmla="*/ 1666533 w 3064501"/>
              <a:gd name="connsiteY0" fmla="*/ 0 h 3426980"/>
              <a:gd name="connsiteX1" fmla="*/ 1741376 w 3064501"/>
              <a:gd name="connsiteY1" fmla="*/ 82349 h 3426980"/>
              <a:gd name="connsiteX2" fmla="*/ 2964013 w 3064501"/>
              <a:gd name="connsiteY2" fmla="*/ 663951 h 3426980"/>
              <a:gd name="connsiteX3" fmla="*/ 3064501 w 3064501"/>
              <a:gd name="connsiteY3" fmla="*/ 669025 h 3426980"/>
              <a:gd name="connsiteX4" fmla="*/ 3064501 w 3064501"/>
              <a:gd name="connsiteY4" fmla="*/ 2879989 h 3426980"/>
              <a:gd name="connsiteX5" fmla="*/ 919134 w 3064501"/>
              <a:gd name="connsiteY5" fmla="*/ 3426980 h 3426980"/>
              <a:gd name="connsiteX6" fmla="*/ 0 w 3064501"/>
              <a:gd name="connsiteY6" fmla="*/ 1368998 h 3426980"/>
              <a:gd name="connsiteX7" fmla="*/ 1666533 w 3064501"/>
              <a:gd name="connsiteY7" fmla="*/ 0 h 34269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064501" h="3426980">
                <a:moveTo>
                  <a:pt x="1666533" y="0"/>
                </a:moveTo>
                <a:lnTo>
                  <a:pt x="1741376" y="82349"/>
                </a:lnTo>
                <a:cubicBezTo>
                  <a:pt x="2061444" y="402416"/>
                  <a:pt x="2488351" y="615645"/>
                  <a:pt x="2964013" y="663951"/>
                </a:cubicBezTo>
                <a:lnTo>
                  <a:pt x="3064501" y="669025"/>
                </a:lnTo>
                <a:lnTo>
                  <a:pt x="3064501" y="2879989"/>
                </a:lnTo>
                <a:lnTo>
                  <a:pt x="919134" y="3426980"/>
                </a:lnTo>
                <a:lnTo>
                  <a:pt x="0" y="1368998"/>
                </a:lnTo>
                <a:lnTo>
                  <a:pt x="1666533" y="0"/>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51" name="TextBox 73">
            <a:extLst>
              <a:ext uri="{FF2B5EF4-FFF2-40B4-BE49-F238E27FC236}">
                <a16:creationId xmlns:a16="http://schemas.microsoft.com/office/drawing/2014/main" xmlns="" id="{925AE4B4-4483-48CE-AE22-7BECBB1E1658}"/>
              </a:ext>
            </a:extLst>
          </p:cNvPr>
          <p:cNvSpPr txBox="1"/>
          <p:nvPr/>
        </p:nvSpPr>
        <p:spPr>
          <a:xfrm>
            <a:off x="4702468" y="3845395"/>
            <a:ext cx="859531" cy="369332"/>
          </a:xfrm>
          <a:prstGeom prst="rect">
            <a:avLst/>
          </a:prstGeom>
          <a:noFill/>
        </p:spPr>
        <p:txBody>
          <a:bodyPr wrap="none" rtlCol="0" anchor="b" anchorCtr="0">
            <a:spAutoFit/>
          </a:bodyPr>
          <a:lstStyle/>
          <a:p>
            <a:pPr algn="r"/>
            <a:r>
              <a:rPr lang="en-GB" b="1" dirty="0">
                <a:solidFill>
                  <a:schemeClr val="tx2"/>
                </a:solidFill>
                <a:latin typeface="+mj-lt"/>
                <a:ea typeface="League Spartan" charset="0"/>
                <a:cs typeface="Poppins" pitchFamily="2" charset="77"/>
              </a:rPr>
              <a:t>Leasing</a:t>
            </a:r>
          </a:p>
        </p:txBody>
      </p:sp>
      <p:sp>
        <p:nvSpPr>
          <p:cNvPr id="53" name="TextBox 77">
            <a:extLst>
              <a:ext uri="{FF2B5EF4-FFF2-40B4-BE49-F238E27FC236}">
                <a16:creationId xmlns:a16="http://schemas.microsoft.com/office/drawing/2014/main" xmlns="" id="{CF2729CE-34A2-434A-B73B-139B78D1C0B6}"/>
              </a:ext>
            </a:extLst>
          </p:cNvPr>
          <p:cNvSpPr txBox="1"/>
          <p:nvPr/>
        </p:nvSpPr>
        <p:spPr>
          <a:xfrm>
            <a:off x="3707369" y="2684667"/>
            <a:ext cx="2195217" cy="646331"/>
          </a:xfrm>
          <a:prstGeom prst="rect">
            <a:avLst/>
          </a:prstGeom>
          <a:noFill/>
        </p:spPr>
        <p:txBody>
          <a:bodyPr wrap="none" lIns="91440" tIns="45720" rIns="91440" bIns="45720" rtlCol="0" anchor="b" anchorCtr="0">
            <a:spAutoFit/>
          </a:bodyPr>
          <a:lstStyle/>
          <a:p>
            <a:pPr algn="r"/>
            <a:r>
              <a:rPr lang="en-GB" b="1" dirty="0">
                <a:solidFill>
                  <a:schemeClr val="tx2"/>
                </a:solidFill>
                <a:latin typeface="+mj-lt"/>
                <a:ea typeface="League Spartan" charset="0"/>
                <a:cs typeface="Poppins" pitchFamily="2" charset="77"/>
              </a:rPr>
              <a:t>Darlehen von Kunden</a:t>
            </a:r>
            <a:r>
              <a:rPr lang="en-GB" b="1" dirty="0">
                <a:latin typeface="+mj-lt"/>
                <a:ea typeface="League Spartan" charset="0"/>
                <a:cs typeface="Poppins" pitchFamily="2" charset="77"/>
              </a:rPr>
              <a:t/>
            </a:r>
            <a:br>
              <a:rPr lang="en-GB" b="1" dirty="0">
                <a:latin typeface="+mj-lt"/>
                <a:ea typeface="League Spartan" charset="0"/>
                <a:cs typeface="Poppins" pitchFamily="2" charset="77"/>
              </a:rPr>
            </a:br>
            <a:r>
              <a:rPr lang="en-GB" b="1" dirty="0">
                <a:solidFill>
                  <a:schemeClr val="tx2"/>
                </a:solidFill>
                <a:latin typeface="+mj-lt"/>
                <a:ea typeface="League Spartan" charset="0"/>
                <a:cs typeface="Poppins" pitchFamily="2" charset="77"/>
              </a:rPr>
              <a:t>Vorauszahlungen</a:t>
            </a:r>
          </a:p>
        </p:txBody>
      </p:sp>
      <p:sp>
        <p:nvSpPr>
          <p:cNvPr id="55" name="TextBox 38">
            <a:extLst>
              <a:ext uri="{FF2B5EF4-FFF2-40B4-BE49-F238E27FC236}">
                <a16:creationId xmlns:a16="http://schemas.microsoft.com/office/drawing/2014/main" xmlns="" id="{B169B7DE-AF7D-4153-91DA-2FF62C80F3FC}"/>
              </a:ext>
            </a:extLst>
          </p:cNvPr>
          <p:cNvSpPr txBox="1"/>
          <p:nvPr/>
        </p:nvSpPr>
        <p:spPr>
          <a:xfrm>
            <a:off x="9122950" y="1799407"/>
            <a:ext cx="2713372" cy="923330"/>
          </a:xfrm>
          <a:prstGeom prst="rect">
            <a:avLst/>
          </a:prstGeom>
          <a:noFill/>
        </p:spPr>
        <p:txBody>
          <a:bodyPr wrap="none" rtlCol="0" anchor="b" anchorCtr="0">
            <a:spAutoFit/>
          </a:bodyPr>
          <a:lstStyle/>
          <a:p>
            <a:r>
              <a:rPr lang="en-GB" b="1" dirty="0">
                <a:solidFill>
                  <a:schemeClr val="tx2"/>
                </a:solidFill>
                <a:latin typeface="+mj-lt"/>
                <a:ea typeface="League Spartan" charset="0"/>
                <a:cs typeface="Poppins" pitchFamily="2" charset="77"/>
              </a:rPr>
              <a:t>Neue Kredite von </a:t>
            </a:r>
            <a:r>
              <a:rPr lang="en-GB" b="1" dirty="0" err="1">
                <a:solidFill>
                  <a:schemeClr val="tx2"/>
                </a:solidFill>
                <a:latin typeface="+mj-lt"/>
                <a:ea typeface="League Spartan" charset="0"/>
                <a:cs typeface="Poppins" pitchFamily="2" charset="77"/>
              </a:rPr>
              <a:t>Finanziers</a:t>
            </a:r>
            <a:r>
              <a:rPr lang="en-GB" b="1" dirty="0">
                <a:solidFill>
                  <a:schemeClr val="tx2"/>
                </a:solidFill>
                <a:latin typeface="+mj-lt"/>
                <a:ea typeface="League Spartan" charset="0"/>
                <a:cs typeface="Poppins" pitchFamily="2" charset="77"/>
              </a:rPr>
              <a:t/>
            </a:r>
            <a:br>
              <a:rPr lang="en-GB" b="1" dirty="0">
                <a:solidFill>
                  <a:schemeClr val="tx2"/>
                </a:solidFill>
                <a:latin typeface="+mj-lt"/>
                <a:ea typeface="League Spartan" charset="0"/>
                <a:cs typeface="Poppins" pitchFamily="2" charset="77"/>
              </a:rPr>
            </a:br>
            <a:r>
              <a:rPr lang="en-GB" b="1" dirty="0">
                <a:solidFill>
                  <a:schemeClr val="tx2"/>
                </a:solidFill>
                <a:latin typeface="+mj-lt"/>
                <a:ea typeface="League Spartan" charset="0"/>
                <a:cs typeface="Poppins" pitchFamily="2" charset="77"/>
              </a:rPr>
              <a:t>(saisonale Kredite / </a:t>
            </a:r>
          </a:p>
          <a:p>
            <a:r>
              <a:rPr lang="en-GB" b="1" dirty="0" err="1">
                <a:solidFill>
                  <a:schemeClr val="tx2"/>
                </a:solidFill>
                <a:latin typeface="+mj-lt"/>
                <a:ea typeface="League Spartan" charset="0"/>
                <a:cs typeface="Poppins" pitchFamily="2" charset="77"/>
              </a:rPr>
              <a:t>Überbrückungskredite</a:t>
            </a:r>
            <a:r>
              <a:rPr lang="en-GB" b="1" dirty="0">
                <a:solidFill>
                  <a:schemeClr val="tx2"/>
                </a:solidFill>
                <a:latin typeface="+mj-lt"/>
                <a:ea typeface="League Spartan" charset="0"/>
                <a:cs typeface="Poppins" pitchFamily="2" charset="77"/>
              </a:rPr>
              <a:t>)</a:t>
            </a:r>
          </a:p>
        </p:txBody>
      </p:sp>
      <p:sp>
        <p:nvSpPr>
          <p:cNvPr id="57" name="TextBox 43">
            <a:extLst>
              <a:ext uri="{FF2B5EF4-FFF2-40B4-BE49-F238E27FC236}">
                <a16:creationId xmlns:a16="http://schemas.microsoft.com/office/drawing/2014/main" xmlns="" id="{8EA0616A-01EF-4053-9FA3-F620D8E82904}"/>
              </a:ext>
            </a:extLst>
          </p:cNvPr>
          <p:cNvSpPr txBox="1"/>
          <p:nvPr/>
        </p:nvSpPr>
        <p:spPr>
          <a:xfrm>
            <a:off x="9328208" y="4838363"/>
            <a:ext cx="1529393" cy="369332"/>
          </a:xfrm>
          <a:prstGeom prst="rect">
            <a:avLst/>
          </a:prstGeom>
          <a:noFill/>
        </p:spPr>
        <p:txBody>
          <a:bodyPr wrap="none" rtlCol="0" anchor="b" anchorCtr="0">
            <a:spAutoFit/>
          </a:bodyPr>
          <a:lstStyle/>
          <a:p>
            <a:r>
              <a:rPr lang="en-GB" b="1" dirty="0">
                <a:solidFill>
                  <a:schemeClr val="tx2"/>
                </a:solidFill>
                <a:latin typeface="+mj-lt"/>
                <a:ea typeface="League Spartan" charset="0"/>
                <a:cs typeface="Poppins" pitchFamily="2" charset="77"/>
              </a:rPr>
              <a:t>Lieferantenkredit</a:t>
            </a:r>
          </a:p>
        </p:txBody>
      </p:sp>
      <p:sp>
        <p:nvSpPr>
          <p:cNvPr id="59" name="TextBox 47">
            <a:extLst>
              <a:ext uri="{FF2B5EF4-FFF2-40B4-BE49-F238E27FC236}">
                <a16:creationId xmlns:a16="http://schemas.microsoft.com/office/drawing/2014/main" xmlns="" id="{76FB90E6-7BCC-4038-9E1D-1FD9B8097DC3}"/>
              </a:ext>
            </a:extLst>
          </p:cNvPr>
          <p:cNvSpPr txBox="1"/>
          <p:nvPr/>
        </p:nvSpPr>
        <p:spPr>
          <a:xfrm>
            <a:off x="9631999" y="3333805"/>
            <a:ext cx="2209003" cy="646331"/>
          </a:xfrm>
          <a:prstGeom prst="rect">
            <a:avLst/>
          </a:prstGeom>
          <a:noFill/>
        </p:spPr>
        <p:txBody>
          <a:bodyPr wrap="none" rtlCol="0" anchor="b" anchorCtr="0">
            <a:spAutoFit/>
          </a:bodyPr>
          <a:lstStyle/>
          <a:p>
            <a:r>
              <a:rPr lang="en-GB" b="1" dirty="0">
                <a:solidFill>
                  <a:schemeClr val="tx2"/>
                </a:solidFill>
                <a:latin typeface="+mj-lt"/>
                <a:ea typeface="League Spartan" charset="0"/>
                <a:cs typeface="Poppins" pitchFamily="2" charset="77"/>
              </a:rPr>
              <a:t>Stundung und Verzicht</a:t>
            </a:r>
            <a:br>
              <a:rPr lang="en-GB" b="1" dirty="0">
                <a:solidFill>
                  <a:schemeClr val="tx2"/>
                </a:solidFill>
                <a:latin typeface="+mj-lt"/>
                <a:ea typeface="League Spartan" charset="0"/>
                <a:cs typeface="Poppins" pitchFamily="2" charset="77"/>
              </a:rPr>
            </a:br>
            <a:r>
              <a:rPr lang="en-GB" b="1" dirty="0">
                <a:solidFill>
                  <a:schemeClr val="tx2"/>
                </a:solidFill>
                <a:latin typeface="+mj-lt"/>
                <a:ea typeface="League Spartan" charset="0"/>
                <a:cs typeface="Poppins" pitchFamily="2" charset="77"/>
              </a:rPr>
              <a:t>durch Dritte</a:t>
            </a:r>
          </a:p>
        </p:txBody>
      </p:sp>
      <p:sp>
        <p:nvSpPr>
          <p:cNvPr id="61" name="TextBox 49">
            <a:extLst>
              <a:ext uri="{FF2B5EF4-FFF2-40B4-BE49-F238E27FC236}">
                <a16:creationId xmlns:a16="http://schemas.microsoft.com/office/drawing/2014/main" xmlns="" id="{9E0EBD04-430F-45E4-AC2E-AE6E0312ABA2}"/>
              </a:ext>
            </a:extLst>
          </p:cNvPr>
          <p:cNvSpPr txBox="1"/>
          <p:nvPr/>
        </p:nvSpPr>
        <p:spPr>
          <a:xfrm>
            <a:off x="5191509" y="4895267"/>
            <a:ext cx="1027397" cy="369332"/>
          </a:xfrm>
          <a:prstGeom prst="rect">
            <a:avLst/>
          </a:prstGeom>
          <a:noFill/>
        </p:spPr>
        <p:txBody>
          <a:bodyPr wrap="none" rtlCol="0" anchor="b" anchorCtr="0">
            <a:spAutoFit/>
          </a:bodyPr>
          <a:lstStyle/>
          <a:p>
            <a:pPr algn="r"/>
            <a:r>
              <a:rPr lang="en-GB" b="1" dirty="0">
                <a:solidFill>
                  <a:schemeClr val="tx2"/>
                </a:solidFill>
                <a:latin typeface="+mj-lt"/>
                <a:ea typeface="League Spartan" charset="0"/>
                <a:cs typeface="Poppins" pitchFamily="2" charset="77"/>
              </a:rPr>
              <a:t>Factoring</a:t>
            </a:r>
          </a:p>
        </p:txBody>
      </p:sp>
      <p:sp>
        <p:nvSpPr>
          <p:cNvPr id="63" name="TextBox 51">
            <a:extLst>
              <a:ext uri="{FF2B5EF4-FFF2-40B4-BE49-F238E27FC236}">
                <a16:creationId xmlns:a16="http://schemas.microsoft.com/office/drawing/2014/main" xmlns="" id="{3845AEE9-F942-44F7-B23F-1FA62DBF43C9}"/>
              </a:ext>
            </a:extLst>
          </p:cNvPr>
          <p:cNvSpPr txBox="1"/>
          <p:nvPr/>
        </p:nvSpPr>
        <p:spPr>
          <a:xfrm>
            <a:off x="4304354" y="1929881"/>
            <a:ext cx="2531079" cy="369332"/>
          </a:xfrm>
          <a:prstGeom prst="rect">
            <a:avLst/>
          </a:prstGeom>
          <a:noFill/>
        </p:spPr>
        <p:txBody>
          <a:bodyPr wrap="none" rtlCol="0" anchor="b" anchorCtr="0">
            <a:spAutoFit/>
          </a:bodyPr>
          <a:lstStyle/>
          <a:p>
            <a:pPr algn="r"/>
            <a:r>
              <a:rPr lang="en-GB" b="1" dirty="0">
                <a:solidFill>
                  <a:schemeClr val="tx2"/>
                </a:solidFill>
                <a:latin typeface="+mj-lt"/>
                <a:ea typeface="League Spartan" charset="0"/>
                <a:cs typeface="Poppins" pitchFamily="2" charset="77"/>
              </a:rPr>
              <a:t>Gesellschafterdarlehen (Eigenkapital)</a:t>
            </a:r>
          </a:p>
        </p:txBody>
      </p:sp>
      <p:sp>
        <p:nvSpPr>
          <p:cNvPr id="65" name="TextBox 51">
            <a:extLst>
              <a:ext uri="{FF2B5EF4-FFF2-40B4-BE49-F238E27FC236}">
                <a16:creationId xmlns:a16="http://schemas.microsoft.com/office/drawing/2014/main" xmlns="" id="{4BAB2ABE-A346-4F45-976F-A339E4ACD72C}"/>
              </a:ext>
            </a:extLst>
          </p:cNvPr>
          <p:cNvSpPr txBox="1"/>
          <p:nvPr/>
        </p:nvSpPr>
        <p:spPr>
          <a:xfrm>
            <a:off x="7188608" y="3582570"/>
            <a:ext cx="737894" cy="584775"/>
          </a:xfrm>
          <a:prstGeom prst="rect">
            <a:avLst/>
          </a:prstGeom>
          <a:noFill/>
        </p:spPr>
        <p:txBody>
          <a:bodyPr wrap="none" rtlCol="0" anchor="b" anchorCtr="0">
            <a:spAutoFit/>
          </a:bodyPr>
          <a:lstStyle/>
          <a:p>
            <a:pPr algn="ctr"/>
            <a:r>
              <a:rPr lang="en-GB" sz="1600" b="1">
                <a:solidFill>
                  <a:schemeClr val="tx2"/>
                </a:solidFill>
                <a:latin typeface="+mj-lt"/>
                <a:ea typeface="League Spartan" charset="0"/>
                <a:cs typeface="Poppins" pitchFamily="2" charset="77"/>
              </a:rPr>
              <a:t>Schulden</a:t>
            </a:r>
            <a:br>
              <a:rPr lang="en-GB" sz="1600" b="1">
                <a:solidFill>
                  <a:schemeClr val="tx2"/>
                </a:solidFill>
                <a:latin typeface="+mj-lt"/>
                <a:ea typeface="League Spartan" charset="0"/>
                <a:cs typeface="Poppins" pitchFamily="2" charset="77"/>
              </a:rPr>
            </a:br>
            <a:r>
              <a:rPr lang="en-GB" sz="1600" b="1">
                <a:solidFill>
                  <a:schemeClr val="tx2"/>
                </a:solidFill>
                <a:latin typeface="+mj-lt"/>
                <a:ea typeface="League Spartan" charset="0"/>
                <a:cs typeface="Poppins" pitchFamily="2" charset="77"/>
              </a:rPr>
              <a:t>Kapital</a:t>
            </a:r>
            <a:endParaRPr lang="en-GB" sz="1600" b="1" dirty="0">
              <a:solidFill>
                <a:schemeClr val="tx2"/>
              </a:solidFill>
              <a:latin typeface="+mj-lt"/>
              <a:ea typeface="League Spartan" charset="0"/>
              <a:cs typeface="Poppins" pitchFamily="2" charset="77"/>
            </a:endParaRPr>
          </a:p>
        </p:txBody>
      </p:sp>
      <p:sp>
        <p:nvSpPr>
          <p:cNvPr id="21" name="Textplatzhalter 1">
            <a:extLst>
              <a:ext uri="{FF2B5EF4-FFF2-40B4-BE49-F238E27FC236}">
                <a16:creationId xmlns:a16="http://schemas.microsoft.com/office/drawing/2014/main" xmlns="" id="{6625F8B3-7C59-442C-ADF2-233FE9CBE31F}"/>
              </a:ext>
            </a:extLst>
          </p:cNvPr>
          <p:cNvSpPr>
            <a:spLocks noGrp="1"/>
          </p:cNvSpPr>
          <p:nvPr>
            <p:ph type="body" sz="quarter" idx="13"/>
          </p:nvPr>
        </p:nvSpPr>
        <p:spPr>
          <a:xfrm>
            <a:off x="1310836" y="619207"/>
            <a:ext cx="8852375" cy="697353"/>
          </a:xfrm>
        </p:spPr>
        <p:txBody>
          <a:bodyPr>
            <a:normAutofit/>
          </a:bodyPr>
          <a:lstStyle/>
          <a:p>
            <a:r>
              <a:rPr lang="en-GB" dirty="0" err="1"/>
              <a:t>Bewältigung</a:t>
            </a:r>
            <a:r>
              <a:rPr lang="en-GB" dirty="0"/>
              <a:t> </a:t>
            </a:r>
            <a:r>
              <a:rPr lang="en-GB" dirty="0" err="1"/>
              <a:t>einer</a:t>
            </a:r>
            <a:r>
              <a:rPr lang="en-GB" dirty="0"/>
              <a:t> </a:t>
            </a:r>
            <a:r>
              <a:rPr lang="en-GB" dirty="0" err="1"/>
              <a:t>Liquiditätskrise</a:t>
            </a:r>
            <a:r>
              <a:rPr lang="en-GB" dirty="0"/>
              <a:t> (Forts.)</a:t>
            </a:r>
          </a:p>
        </p:txBody>
      </p:sp>
    </p:spTree>
    <p:extLst>
      <p:ext uri="{BB962C8B-B14F-4D97-AF65-F5344CB8AC3E}">
        <p14:creationId xmlns:p14="http://schemas.microsoft.com/office/powerpoint/2010/main" val="3205006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343518" y="550011"/>
            <a:ext cx="8852375" cy="697353"/>
          </a:xfrm>
        </p:spPr>
        <p:txBody>
          <a:bodyPr>
            <a:normAutofit/>
          </a:bodyPr>
          <a:lstStyle/>
          <a:p>
            <a:r>
              <a:rPr lang="en-GB" dirty="0"/>
              <a:t>Schnelle Maßnahmen: Marketing und Vertrieb</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125808" y="2055551"/>
            <a:ext cx="2365324" cy="4145027"/>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In einer </a:t>
            </a:r>
            <a:r>
              <a:rPr lang="en-GB" sz="2200" dirty="0" err="1">
                <a:solidFill>
                  <a:srgbClr val="245473"/>
                </a:solidFill>
                <a:latin typeface="+mj-lt"/>
                <a:ea typeface="Open Sans Light" panose="020B0306030504020204" pitchFamily="34" charset="0"/>
                <a:cs typeface="Open Sans Light" panose="020B0306030504020204" pitchFamily="34" charset="0"/>
              </a:rPr>
              <a:t>virulenten</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Unternehmens-krise</a:t>
            </a:r>
            <a:r>
              <a:rPr lang="en-GB" sz="2200" dirty="0">
                <a:solidFill>
                  <a:srgbClr val="245473"/>
                </a:solidFill>
                <a:latin typeface="+mj-lt"/>
                <a:ea typeface="Open Sans Light" panose="020B0306030504020204" pitchFamily="34" charset="0"/>
                <a:cs typeface="Open Sans Light" panose="020B0306030504020204" pitchFamily="34" charset="0"/>
              </a:rPr>
              <a:t> sind alle Lösungen besonders geeignet, die geringe Vorabinvestitionen erfordern und sich sofort positiv auf den Cashflow auswirken. </a:t>
            </a:r>
            <a:endParaRPr lang="en-US" dirty="0">
              <a:solidFill>
                <a:srgbClr val="245473"/>
              </a:solidFill>
            </a:endParaRPr>
          </a:p>
        </p:txBody>
      </p:sp>
      <p:sp>
        <p:nvSpPr>
          <p:cNvPr id="22" name="Freeform 61">
            <a:extLst>
              <a:ext uri="{FF2B5EF4-FFF2-40B4-BE49-F238E27FC236}">
                <a16:creationId xmlns:a16="http://schemas.microsoft.com/office/drawing/2014/main" xmlns="" id="{361A3FCD-D7D7-4355-A5A1-9B54C1038196}"/>
              </a:ext>
            </a:extLst>
          </p:cNvPr>
          <p:cNvSpPr/>
          <p:nvPr/>
        </p:nvSpPr>
        <p:spPr>
          <a:xfrm rot="1363340">
            <a:off x="6981834" y="2166903"/>
            <a:ext cx="1186490" cy="1205011"/>
          </a:xfrm>
          <a:custGeom>
            <a:avLst/>
            <a:gdLst>
              <a:gd name="connsiteX0" fmla="*/ 1669783 w 3328700"/>
              <a:gd name="connsiteY0" fmla="*/ 0 h 3380659"/>
              <a:gd name="connsiteX1" fmla="*/ 3328700 w 3328700"/>
              <a:gd name="connsiteY1" fmla="*/ 1185230 h 3380659"/>
              <a:gd name="connsiteX2" fmla="*/ 2416872 w 3328700"/>
              <a:gd name="connsiteY2" fmla="*/ 3378978 h 3380659"/>
              <a:gd name="connsiteX3" fmla="*/ 2297921 w 3328700"/>
              <a:gd name="connsiteY3" fmla="*/ 3336751 h 3380659"/>
              <a:gd name="connsiteX4" fmla="*/ 1036334 w 3328700"/>
              <a:gd name="connsiteY4" fmla="*/ 3337495 h 3380659"/>
              <a:gd name="connsiteX5" fmla="*/ 916645 w 3328700"/>
              <a:gd name="connsiteY5" fmla="*/ 3380659 h 3380659"/>
              <a:gd name="connsiteX6" fmla="*/ 0 w 3328700"/>
              <a:gd name="connsiteY6" fmla="*/ 1192992 h 3380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28700" h="3380659">
                <a:moveTo>
                  <a:pt x="1669783" y="0"/>
                </a:moveTo>
                <a:lnTo>
                  <a:pt x="3328700" y="1185230"/>
                </a:lnTo>
                <a:lnTo>
                  <a:pt x="2416872" y="3378978"/>
                </a:lnTo>
                <a:lnTo>
                  <a:pt x="2297921" y="3336751"/>
                </a:lnTo>
                <a:cubicBezTo>
                  <a:pt x="1896967" y="3215623"/>
                  <a:pt x="1459228" y="3208820"/>
                  <a:pt x="1036334" y="3337495"/>
                </a:cubicBezTo>
                <a:lnTo>
                  <a:pt x="916645" y="3380659"/>
                </a:lnTo>
                <a:lnTo>
                  <a:pt x="0" y="1192992"/>
                </a:lnTo>
                <a:close/>
              </a:path>
            </a:pathLst>
          </a:cu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3" name="Freeform 75">
            <a:extLst>
              <a:ext uri="{FF2B5EF4-FFF2-40B4-BE49-F238E27FC236}">
                <a16:creationId xmlns:a16="http://schemas.microsoft.com/office/drawing/2014/main" xmlns="" id="{3B0031A6-37AF-4A14-9399-BFEF2633D35A}"/>
              </a:ext>
            </a:extLst>
          </p:cNvPr>
          <p:cNvSpPr/>
          <p:nvPr/>
        </p:nvSpPr>
        <p:spPr>
          <a:xfrm rot="1363340">
            <a:off x="7671719" y="2933497"/>
            <a:ext cx="1157963" cy="1159792"/>
          </a:xfrm>
          <a:custGeom>
            <a:avLst/>
            <a:gdLst>
              <a:gd name="connsiteX0" fmla="*/ 913025 w 3248668"/>
              <a:gd name="connsiteY0" fmla="*/ 0 h 3253798"/>
              <a:gd name="connsiteX1" fmla="*/ 2912846 w 3248668"/>
              <a:gd name="connsiteY1" fmla="*/ 333074 h 3253798"/>
              <a:gd name="connsiteX2" fmla="*/ 3248668 w 3248668"/>
              <a:gd name="connsiteY2" fmla="*/ 2349394 h 3253798"/>
              <a:gd name="connsiteX3" fmla="*/ 1050625 w 3248668"/>
              <a:gd name="connsiteY3" fmla="*/ 3253798 h 3253798"/>
              <a:gd name="connsiteX4" fmla="*/ 988555 w 3248668"/>
              <a:gd name="connsiteY4" fmla="*/ 3124324 h 3253798"/>
              <a:gd name="connsiteX5" fmla="*/ 90104 w 3248668"/>
              <a:gd name="connsiteY5" fmla="*/ 2238668 h 3253798"/>
              <a:gd name="connsiteX6" fmla="*/ 0 w 3248668"/>
              <a:gd name="connsiteY6" fmla="*/ 2196630 h 325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48668" h="3253798">
                <a:moveTo>
                  <a:pt x="913025" y="0"/>
                </a:moveTo>
                <a:lnTo>
                  <a:pt x="2912846" y="333074"/>
                </a:lnTo>
                <a:lnTo>
                  <a:pt x="3248668" y="2349394"/>
                </a:lnTo>
                <a:lnTo>
                  <a:pt x="1050625" y="3253798"/>
                </a:lnTo>
                <a:lnTo>
                  <a:pt x="988555" y="3124324"/>
                </a:lnTo>
                <a:cubicBezTo>
                  <a:pt x="777490" y="2735932"/>
                  <a:pt x="460796" y="2433663"/>
                  <a:pt x="90104" y="2238668"/>
                </a:cubicBezTo>
                <a:lnTo>
                  <a:pt x="0" y="2196630"/>
                </a:ln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4" name="Freeform 63">
            <a:extLst>
              <a:ext uri="{FF2B5EF4-FFF2-40B4-BE49-F238E27FC236}">
                <a16:creationId xmlns:a16="http://schemas.microsoft.com/office/drawing/2014/main" xmlns="" id="{74EC6A1F-D0DF-4D87-B9F0-1FF922EF1C32}"/>
              </a:ext>
            </a:extLst>
          </p:cNvPr>
          <p:cNvSpPr/>
          <p:nvPr/>
        </p:nvSpPr>
        <p:spPr>
          <a:xfrm rot="1363340">
            <a:off x="5996210" y="2232055"/>
            <a:ext cx="1155359" cy="1157443"/>
          </a:xfrm>
          <a:custGeom>
            <a:avLst/>
            <a:gdLst>
              <a:gd name="connsiteX0" fmla="*/ 334462 w 3241362"/>
              <a:gd name="connsiteY0" fmla="*/ 330874 h 3247207"/>
              <a:gd name="connsiteX1" fmla="*/ 2321077 w 3241362"/>
              <a:gd name="connsiteY1" fmla="*/ 0 h 3247207"/>
              <a:gd name="connsiteX2" fmla="*/ 3241362 w 3241362"/>
              <a:gd name="connsiteY2" fmla="*/ 2196353 h 3247207"/>
              <a:gd name="connsiteX3" fmla="*/ 3127428 w 3241362"/>
              <a:gd name="connsiteY3" fmla="*/ 2250973 h 3247207"/>
              <a:gd name="connsiteX4" fmla="*/ 2241771 w 3241362"/>
              <a:gd name="connsiteY4" fmla="*/ 3149425 h 3247207"/>
              <a:gd name="connsiteX5" fmla="*/ 2196152 w 3241362"/>
              <a:gd name="connsiteY5" fmla="*/ 3247207 h 3247207"/>
              <a:gd name="connsiteX6" fmla="*/ 0 w 3241362"/>
              <a:gd name="connsiteY6" fmla="*/ 2339029 h 324720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41362" h="3247207">
                <a:moveTo>
                  <a:pt x="334462" y="330874"/>
                </a:moveTo>
                <a:lnTo>
                  <a:pt x="2321077" y="0"/>
                </a:lnTo>
                <a:lnTo>
                  <a:pt x="3241362" y="2196353"/>
                </a:lnTo>
                <a:lnTo>
                  <a:pt x="3127428" y="2250973"/>
                </a:lnTo>
                <a:cubicBezTo>
                  <a:pt x="2739036" y="2462038"/>
                  <a:pt x="2436766" y="2778733"/>
                  <a:pt x="2241771" y="3149425"/>
                </a:cubicBezTo>
                <a:lnTo>
                  <a:pt x="2196152" y="3247207"/>
                </a:lnTo>
                <a:lnTo>
                  <a:pt x="0" y="2339029"/>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5" name="Freeform 65">
            <a:extLst>
              <a:ext uri="{FF2B5EF4-FFF2-40B4-BE49-F238E27FC236}">
                <a16:creationId xmlns:a16="http://schemas.microsoft.com/office/drawing/2014/main" xmlns="" id="{3E1AA224-C669-4D6B-9E49-4B7D3C684148}"/>
              </a:ext>
            </a:extLst>
          </p:cNvPr>
          <p:cNvSpPr/>
          <p:nvPr/>
        </p:nvSpPr>
        <p:spPr>
          <a:xfrm rot="1363340">
            <a:off x="5231719" y="2895372"/>
            <a:ext cx="1204314" cy="1175314"/>
          </a:xfrm>
          <a:custGeom>
            <a:avLst/>
            <a:gdLst>
              <a:gd name="connsiteX0" fmla="*/ 1180319 w 3378706"/>
              <a:gd name="connsiteY0" fmla="*/ 0 h 3297346"/>
              <a:gd name="connsiteX1" fmla="*/ 3377856 w 3378706"/>
              <a:gd name="connsiteY1" fmla="*/ 908750 h 3297346"/>
              <a:gd name="connsiteX2" fmla="*/ 3338466 w 3378706"/>
              <a:gd name="connsiteY2" fmla="*/ 1019714 h 3297346"/>
              <a:gd name="connsiteX3" fmla="*/ 3339209 w 3378706"/>
              <a:gd name="connsiteY3" fmla="*/ 2281301 h 3297346"/>
              <a:gd name="connsiteX4" fmla="*/ 3378706 w 3378706"/>
              <a:gd name="connsiteY4" fmla="*/ 2390819 h 3297346"/>
              <a:gd name="connsiteX5" fmla="*/ 1175502 w 3378706"/>
              <a:gd name="connsiteY5" fmla="*/ 3297346 h 3297346"/>
              <a:gd name="connsiteX6" fmla="*/ 0 w 3378706"/>
              <a:gd name="connsiteY6" fmla="*/ 1652044 h 329734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78706" h="3297346">
                <a:moveTo>
                  <a:pt x="1180319" y="0"/>
                </a:moveTo>
                <a:lnTo>
                  <a:pt x="3377856" y="908750"/>
                </a:lnTo>
                <a:lnTo>
                  <a:pt x="3338466" y="1019714"/>
                </a:lnTo>
                <a:cubicBezTo>
                  <a:pt x="3217337" y="1420667"/>
                  <a:pt x="3210534" y="1858407"/>
                  <a:pt x="3339209" y="2281301"/>
                </a:cubicBezTo>
                <a:lnTo>
                  <a:pt x="3378706" y="2390819"/>
                </a:lnTo>
                <a:lnTo>
                  <a:pt x="1175502" y="3297346"/>
                </a:lnTo>
                <a:lnTo>
                  <a:pt x="0" y="1652044"/>
                </a:lnTo>
                <a:close/>
              </a:path>
            </a:pathLst>
          </a:cu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6" name="Freeform 73">
            <a:extLst>
              <a:ext uri="{FF2B5EF4-FFF2-40B4-BE49-F238E27FC236}">
                <a16:creationId xmlns:a16="http://schemas.microsoft.com/office/drawing/2014/main" xmlns="" id="{8E976339-5835-448E-8AE2-B93D23E9593B}"/>
              </a:ext>
            </a:extLst>
          </p:cNvPr>
          <p:cNvSpPr/>
          <p:nvPr/>
        </p:nvSpPr>
        <p:spPr>
          <a:xfrm rot="1363340">
            <a:off x="7687607" y="3926657"/>
            <a:ext cx="1205433" cy="1175314"/>
          </a:xfrm>
          <a:custGeom>
            <a:avLst/>
            <a:gdLst>
              <a:gd name="connsiteX0" fmla="*/ 2837 w 3381845"/>
              <a:gd name="connsiteY0" fmla="*/ 906652 h 3297345"/>
              <a:gd name="connsiteX1" fmla="*/ 2206344 w 3381845"/>
              <a:gd name="connsiteY1" fmla="*/ 0 h 3297345"/>
              <a:gd name="connsiteX2" fmla="*/ 3381845 w 3381845"/>
              <a:gd name="connsiteY2" fmla="*/ 1645300 h 3297345"/>
              <a:gd name="connsiteX3" fmla="*/ 2201526 w 3381845"/>
              <a:gd name="connsiteY3" fmla="*/ 3297345 h 3297345"/>
              <a:gd name="connsiteX4" fmla="*/ 0 w 3381845"/>
              <a:gd name="connsiteY4" fmla="*/ 2386946 h 3297345"/>
              <a:gd name="connsiteX5" fmla="*/ 40902 w 3381845"/>
              <a:gd name="connsiteY5" fmla="*/ 2271725 h 3297345"/>
              <a:gd name="connsiteX6" fmla="*/ 40159 w 3381845"/>
              <a:gd name="connsiteY6" fmla="*/ 1010137 h 32973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81845" h="3297345">
                <a:moveTo>
                  <a:pt x="2837" y="906652"/>
                </a:moveTo>
                <a:lnTo>
                  <a:pt x="2206344" y="0"/>
                </a:lnTo>
                <a:lnTo>
                  <a:pt x="3381845" y="1645300"/>
                </a:lnTo>
                <a:lnTo>
                  <a:pt x="2201526" y="3297345"/>
                </a:lnTo>
                <a:lnTo>
                  <a:pt x="0" y="2386946"/>
                </a:lnTo>
                <a:lnTo>
                  <a:pt x="40902" y="2271725"/>
                </a:lnTo>
                <a:cubicBezTo>
                  <a:pt x="162031" y="1870771"/>
                  <a:pt x="168834" y="1433031"/>
                  <a:pt x="40159" y="1010137"/>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7" name="Freeform 67">
            <a:extLst>
              <a:ext uri="{FF2B5EF4-FFF2-40B4-BE49-F238E27FC236}">
                <a16:creationId xmlns:a16="http://schemas.microsoft.com/office/drawing/2014/main" xmlns="" id="{C67F7723-1E47-4F65-8429-7019E5672075}"/>
              </a:ext>
            </a:extLst>
          </p:cNvPr>
          <p:cNvSpPr/>
          <p:nvPr/>
        </p:nvSpPr>
        <p:spPr>
          <a:xfrm rot="1363340">
            <a:off x="5295019" y="3904344"/>
            <a:ext cx="1158553" cy="1159835"/>
          </a:xfrm>
          <a:custGeom>
            <a:avLst/>
            <a:gdLst>
              <a:gd name="connsiteX0" fmla="*/ 0 w 3250323"/>
              <a:gd name="connsiteY0" fmla="*/ 904525 h 3253919"/>
              <a:gd name="connsiteX1" fmla="*/ 2198339 w 3250323"/>
              <a:gd name="connsiteY1" fmla="*/ 0 h 3253919"/>
              <a:gd name="connsiteX2" fmla="*/ 2257636 w 3250323"/>
              <a:gd name="connsiteY2" fmla="*/ 123689 h 3253919"/>
              <a:gd name="connsiteX3" fmla="*/ 3156088 w 3250323"/>
              <a:gd name="connsiteY3" fmla="*/ 1009346 h 3253919"/>
              <a:gd name="connsiteX4" fmla="*/ 3250323 w 3250323"/>
              <a:gd name="connsiteY4" fmla="*/ 1053310 h 3253919"/>
              <a:gd name="connsiteX5" fmla="*/ 2335643 w 3250323"/>
              <a:gd name="connsiteY5" fmla="*/ 3253919 h 3253919"/>
              <a:gd name="connsiteX6" fmla="*/ 335822 w 3250323"/>
              <a:gd name="connsiteY6" fmla="*/ 2920845 h 32539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50323" h="3253919">
                <a:moveTo>
                  <a:pt x="0" y="904525"/>
                </a:moveTo>
                <a:lnTo>
                  <a:pt x="2198339" y="0"/>
                </a:lnTo>
                <a:lnTo>
                  <a:pt x="2257636" y="123689"/>
                </a:lnTo>
                <a:cubicBezTo>
                  <a:pt x="2468702" y="512080"/>
                  <a:pt x="2785396" y="814350"/>
                  <a:pt x="3156088" y="1009346"/>
                </a:cubicBezTo>
                <a:lnTo>
                  <a:pt x="3250323" y="1053310"/>
                </a:lnTo>
                <a:lnTo>
                  <a:pt x="2335643" y="3253919"/>
                </a:lnTo>
                <a:lnTo>
                  <a:pt x="335822" y="2920845"/>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8" name="Freeform 71">
            <a:extLst>
              <a:ext uri="{FF2B5EF4-FFF2-40B4-BE49-F238E27FC236}">
                <a16:creationId xmlns:a16="http://schemas.microsoft.com/office/drawing/2014/main" xmlns="" id="{109F3C60-32FD-40AB-B3B6-CA40C2DBA79F}"/>
              </a:ext>
            </a:extLst>
          </p:cNvPr>
          <p:cNvSpPr/>
          <p:nvPr/>
        </p:nvSpPr>
        <p:spPr>
          <a:xfrm rot="1363340">
            <a:off x="6972421" y="4607271"/>
            <a:ext cx="1156242" cy="1158089"/>
          </a:xfrm>
          <a:custGeom>
            <a:avLst/>
            <a:gdLst>
              <a:gd name="connsiteX0" fmla="*/ 1043303 w 3243838"/>
              <a:gd name="connsiteY0" fmla="*/ 0 h 3249020"/>
              <a:gd name="connsiteX1" fmla="*/ 3243838 w 3243838"/>
              <a:gd name="connsiteY1" fmla="*/ 909991 h 3249020"/>
              <a:gd name="connsiteX2" fmla="*/ 2909376 w 3243838"/>
              <a:gd name="connsiteY2" fmla="*/ 2918146 h 3249020"/>
              <a:gd name="connsiteX3" fmla="*/ 922760 w 3243838"/>
              <a:gd name="connsiteY3" fmla="*/ 3249020 h 3249020"/>
              <a:gd name="connsiteX4" fmla="*/ 0 w 3243838"/>
              <a:gd name="connsiteY4" fmla="*/ 1046760 h 3249020"/>
              <a:gd name="connsiteX5" fmla="*/ 113936 w 3243838"/>
              <a:gd name="connsiteY5" fmla="*/ 992139 h 3249020"/>
              <a:gd name="connsiteX6" fmla="*/ 999593 w 3243838"/>
              <a:gd name="connsiteY6" fmla="*/ 93687 h 32490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43838" h="3249020">
                <a:moveTo>
                  <a:pt x="1043303" y="0"/>
                </a:moveTo>
                <a:lnTo>
                  <a:pt x="3243838" y="909991"/>
                </a:lnTo>
                <a:lnTo>
                  <a:pt x="2909376" y="2918146"/>
                </a:lnTo>
                <a:lnTo>
                  <a:pt x="922760" y="3249020"/>
                </a:lnTo>
                <a:lnTo>
                  <a:pt x="0" y="1046760"/>
                </a:lnTo>
                <a:lnTo>
                  <a:pt x="113936" y="992139"/>
                </a:lnTo>
                <a:cubicBezTo>
                  <a:pt x="502328" y="781074"/>
                  <a:pt x="804598" y="464379"/>
                  <a:pt x="999593" y="93687"/>
                </a:cubicBezTo>
                <a:close/>
              </a:path>
            </a:pathLst>
          </a:cu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29" name="Freeform 69">
            <a:extLst>
              <a:ext uri="{FF2B5EF4-FFF2-40B4-BE49-F238E27FC236}">
                <a16:creationId xmlns:a16="http://schemas.microsoft.com/office/drawing/2014/main" xmlns="" id="{F6AC6288-AA85-47F2-BA50-B6A2A9B64AC2}"/>
              </a:ext>
            </a:extLst>
          </p:cNvPr>
          <p:cNvSpPr/>
          <p:nvPr/>
        </p:nvSpPr>
        <p:spPr>
          <a:xfrm rot="1363340">
            <a:off x="5956797" y="4623623"/>
            <a:ext cx="1186490" cy="1207116"/>
          </a:xfrm>
          <a:custGeom>
            <a:avLst/>
            <a:gdLst>
              <a:gd name="connsiteX0" fmla="*/ 913648 w 3328700"/>
              <a:gd name="connsiteY0" fmla="*/ 3208 h 3386565"/>
              <a:gd name="connsiteX1" fmla="*/ 1028303 w 3328700"/>
              <a:gd name="connsiteY1" fmla="*/ 43909 h 3386565"/>
              <a:gd name="connsiteX2" fmla="*/ 2289890 w 3328700"/>
              <a:gd name="connsiteY2" fmla="*/ 43165 h 3386565"/>
              <a:gd name="connsiteX3" fmla="*/ 2409580 w 3328700"/>
              <a:gd name="connsiteY3" fmla="*/ 0 h 3386565"/>
              <a:gd name="connsiteX4" fmla="*/ 3328700 w 3328700"/>
              <a:gd name="connsiteY4" fmla="*/ 2193574 h 3386565"/>
              <a:gd name="connsiteX5" fmla="*/ 1658918 w 3328700"/>
              <a:gd name="connsiteY5" fmla="*/ 3386565 h 3386565"/>
              <a:gd name="connsiteX6" fmla="*/ 0 w 3328700"/>
              <a:gd name="connsiteY6" fmla="*/ 2201336 h 33865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328700" h="3386565">
                <a:moveTo>
                  <a:pt x="913648" y="3208"/>
                </a:moveTo>
                <a:lnTo>
                  <a:pt x="1028303" y="43909"/>
                </a:lnTo>
                <a:cubicBezTo>
                  <a:pt x="1429256" y="165037"/>
                  <a:pt x="1866996" y="171841"/>
                  <a:pt x="2289890" y="43165"/>
                </a:cubicBezTo>
                <a:lnTo>
                  <a:pt x="2409580" y="0"/>
                </a:lnTo>
                <a:lnTo>
                  <a:pt x="3328700" y="2193574"/>
                </a:lnTo>
                <a:lnTo>
                  <a:pt x="1658918" y="3386565"/>
                </a:lnTo>
                <a:lnTo>
                  <a:pt x="0" y="2201336"/>
                </a:lnTo>
                <a:close/>
              </a:path>
            </a:pathLst>
          </a:cu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0" name="Oval 76">
            <a:extLst>
              <a:ext uri="{FF2B5EF4-FFF2-40B4-BE49-F238E27FC236}">
                <a16:creationId xmlns:a16="http://schemas.microsoft.com/office/drawing/2014/main" xmlns="" id="{BD98693B-F168-4AE4-9448-7BF01F4A2724}"/>
              </a:ext>
            </a:extLst>
          </p:cNvPr>
          <p:cNvSpPr/>
          <p:nvPr/>
        </p:nvSpPr>
        <p:spPr>
          <a:xfrm>
            <a:off x="6273463" y="3239765"/>
            <a:ext cx="1554316" cy="1554316"/>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31" name="TextBox 77">
            <a:extLst>
              <a:ext uri="{FF2B5EF4-FFF2-40B4-BE49-F238E27FC236}">
                <a16:creationId xmlns:a16="http://schemas.microsoft.com/office/drawing/2014/main" xmlns="" id="{BB3391A6-0CE4-46DA-BC63-DC03FCBC58DE}"/>
              </a:ext>
            </a:extLst>
          </p:cNvPr>
          <p:cNvSpPr txBox="1"/>
          <p:nvPr/>
        </p:nvSpPr>
        <p:spPr>
          <a:xfrm>
            <a:off x="5997317" y="5789366"/>
            <a:ext cx="1062599" cy="338554"/>
          </a:xfrm>
          <a:prstGeom prst="rect">
            <a:avLst/>
          </a:prstGeom>
          <a:noFill/>
        </p:spPr>
        <p:txBody>
          <a:bodyPr wrap="none" rtlCol="0" anchor="b" anchorCtr="0">
            <a:spAutoFit/>
          </a:bodyPr>
          <a:lstStyle/>
          <a:p>
            <a:pPr algn="r"/>
            <a:r>
              <a:rPr lang="en-GB" sz="1600" b="1" dirty="0">
                <a:solidFill>
                  <a:schemeClr val="tx2"/>
                </a:solidFill>
                <a:latin typeface="+mj-lt"/>
                <a:ea typeface="League Spartan" charset="0"/>
                <a:cs typeface="Poppins" pitchFamily="2" charset="77"/>
              </a:rPr>
              <a:t>Kunden</a:t>
            </a:r>
          </a:p>
        </p:txBody>
      </p:sp>
      <p:sp>
        <p:nvSpPr>
          <p:cNvPr id="32" name="Subtitle 2">
            <a:extLst>
              <a:ext uri="{FF2B5EF4-FFF2-40B4-BE49-F238E27FC236}">
                <a16:creationId xmlns:a16="http://schemas.microsoft.com/office/drawing/2014/main" xmlns="" id="{D3182226-A86C-4C45-AE43-43514747DF31}"/>
              </a:ext>
            </a:extLst>
          </p:cNvPr>
          <p:cNvSpPr txBox="1">
            <a:spLocks/>
          </p:cNvSpPr>
          <p:nvPr/>
        </p:nvSpPr>
        <p:spPr>
          <a:xfrm>
            <a:off x="5564019" y="6027328"/>
            <a:ext cx="2743439" cy="57632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1600" dirty="0" err="1">
                <a:solidFill>
                  <a:schemeClr val="tx1"/>
                </a:solidFill>
                <a:latin typeface="+mj-lt"/>
                <a:ea typeface="Lato Light" panose="020F0502020204030203" pitchFamily="34" charset="0"/>
                <a:cs typeface="Mukta ExtraLight" panose="020B0000000000000000" pitchFamily="34" charset="77"/>
              </a:rPr>
              <a:t>Analysieren</a:t>
            </a:r>
            <a:r>
              <a:rPr lang="en-GB" sz="1600" dirty="0">
                <a:solidFill>
                  <a:schemeClr val="tx1"/>
                </a:solidFill>
                <a:latin typeface="+mj-lt"/>
                <a:ea typeface="Lato Light" panose="020F0502020204030203" pitchFamily="34" charset="0"/>
                <a:cs typeface="Mukta ExtraLight" panose="020B0000000000000000" pitchFamily="34" charset="77"/>
              </a:rPr>
              <a:t> Sie die </a:t>
            </a:r>
            <a:r>
              <a:rPr lang="en-GB" sz="1600" dirty="0" err="1">
                <a:solidFill>
                  <a:schemeClr val="tx1"/>
                </a:solidFill>
                <a:latin typeface="+mj-lt"/>
                <a:ea typeface="Lato Light" panose="020F0502020204030203" pitchFamily="34" charset="0"/>
                <a:cs typeface="Mukta ExtraLight" panose="020B0000000000000000" pitchFamily="34" charset="77"/>
              </a:rPr>
              <a:t>Stabilität</a:t>
            </a:r>
            <a:endParaRPr lang="en-GB" sz="1600" dirty="0">
              <a:solidFill>
                <a:schemeClr val="tx1"/>
              </a:solidFill>
              <a:latin typeface="+mj-lt"/>
              <a:ea typeface="Lato Light" panose="020F0502020204030203" pitchFamily="34" charset="0"/>
              <a:cs typeface="Mukta ExtraLight" panose="020B0000000000000000" pitchFamily="34" charset="77"/>
            </a:endParaRPr>
          </a:p>
          <a:p>
            <a:pPr algn="r">
              <a:lnSpc>
                <a:spcPct val="100000"/>
              </a:lnSpc>
            </a:pPr>
            <a:r>
              <a:rPr lang="en-GB" sz="1600" dirty="0" err="1">
                <a:solidFill>
                  <a:schemeClr val="tx1"/>
                </a:solidFill>
                <a:latin typeface="+mj-lt"/>
                <a:ea typeface="Lato Light" panose="020F0502020204030203" pitchFamily="34" charset="0"/>
                <a:cs typeface="Mukta ExtraLight" panose="020B0000000000000000" pitchFamily="34" charset="77"/>
              </a:rPr>
              <a:t>Ihrer</a:t>
            </a:r>
            <a:r>
              <a:rPr lang="en-GB" sz="1600" dirty="0">
                <a:solidFill>
                  <a:schemeClr val="tx1"/>
                </a:solidFill>
                <a:latin typeface="+mj-lt"/>
                <a:ea typeface="Lato Light" panose="020F0502020204030203" pitchFamily="34" charset="0"/>
                <a:cs typeface="Mukta ExtraLight" panose="020B0000000000000000" pitchFamily="34" charset="77"/>
              </a:rPr>
              <a:t> </a:t>
            </a:r>
            <a:r>
              <a:rPr lang="en-GB" sz="1600" dirty="0" err="1">
                <a:solidFill>
                  <a:schemeClr val="tx1"/>
                </a:solidFill>
                <a:latin typeface="+mj-lt"/>
                <a:ea typeface="Lato Light" panose="020F0502020204030203" pitchFamily="34" charset="0"/>
                <a:cs typeface="Mukta ExtraLight" panose="020B0000000000000000" pitchFamily="34" charset="77"/>
              </a:rPr>
              <a:t>Kundenbeziehungen</a:t>
            </a:r>
            <a:endParaRPr lang="en-GB" sz="1600" dirty="0">
              <a:solidFill>
                <a:schemeClr val="tx1"/>
              </a:solidFill>
              <a:latin typeface="+mj-lt"/>
              <a:ea typeface="Lato Light" panose="020F0502020204030203" pitchFamily="34" charset="0"/>
              <a:cs typeface="Mukta ExtraLight" panose="020B0000000000000000" pitchFamily="34" charset="77"/>
            </a:endParaRPr>
          </a:p>
        </p:txBody>
      </p:sp>
      <p:sp>
        <p:nvSpPr>
          <p:cNvPr id="33" name="TextBox 85">
            <a:extLst>
              <a:ext uri="{FF2B5EF4-FFF2-40B4-BE49-F238E27FC236}">
                <a16:creationId xmlns:a16="http://schemas.microsoft.com/office/drawing/2014/main" xmlns="" id="{AF55652E-BF80-4906-80CD-420241EFFBDF}"/>
              </a:ext>
            </a:extLst>
          </p:cNvPr>
          <p:cNvSpPr txBox="1"/>
          <p:nvPr/>
        </p:nvSpPr>
        <p:spPr>
          <a:xfrm>
            <a:off x="8440449" y="5111199"/>
            <a:ext cx="1085362" cy="338554"/>
          </a:xfrm>
          <a:prstGeom prst="rect">
            <a:avLst/>
          </a:prstGeom>
          <a:noFill/>
        </p:spPr>
        <p:txBody>
          <a:bodyPr wrap="none" rtlCol="0" anchor="b" anchorCtr="0">
            <a:spAutoFit/>
          </a:bodyPr>
          <a:lstStyle/>
          <a:p>
            <a:r>
              <a:rPr lang="en-GB" sz="1600" b="1" dirty="0">
                <a:solidFill>
                  <a:schemeClr val="tx2"/>
                </a:solidFill>
                <a:latin typeface="+mj-lt"/>
                <a:ea typeface="League Spartan" charset="0"/>
                <a:cs typeface="Poppins" pitchFamily="2" charset="77"/>
              </a:rPr>
              <a:t>Motivation</a:t>
            </a:r>
          </a:p>
        </p:txBody>
      </p:sp>
      <p:sp>
        <p:nvSpPr>
          <p:cNvPr id="47" name="Subtitle 2">
            <a:extLst>
              <a:ext uri="{FF2B5EF4-FFF2-40B4-BE49-F238E27FC236}">
                <a16:creationId xmlns:a16="http://schemas.microsoft.com/office/drawing/2014/main" xmlns="" id="{AECEEAC5-F301-492B-8EC5-10575E31FB88}"/>
              </a:ext>
            </a:extLst>
          </p:cNvPr>
          <p:cNvSpPr txBox="1">
            <a:spLocks/>
          </p:cNvSpPr>
          <p:nvPr/>
        </p:nvSpPr>
        <p:spPr>
          <a:xfrm>
            <a:off x="8468468" y="5398994"/>
            <a:ext cx="3751552" cy="52707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600" dirty="0">
                <a:solidFill>
                  <a:schemeClr val="tx1"/>
                </a:solidFill>
                <a:latin typeface="+mj-lt"/>
                <a:ea typeface="Lato Light" panose="020F0502020204030203" pitchFamily="34" charset="0"/>
                <a:cs typeface="Mukta ExtraLight" panose="020B0000000000000000" pitchFamily="34" charset="77"/>
              </a:rPr>
              <a:t>Prüfen Sie, ob Ihr Motivationssystem für Ihr Vertriebsteam richtig ist</a:t>
            </a:r>
          </a:p>
        </p:txBody>
      </p:sp>
      <p:sp>
        <p:nvSpPr>
          <p:cNvPr id="48" name="TextBox 79">
            <a:extLst>
              <a:ext uri="{FF2B5EF4-FFF2-40B4-BE49-F238E27FC236}">
                <a16:creationId xmlns:a16="http://schemas.microsoft.com/office/drawing/2014/main" xmlns="" id="{8C58F44C-127B-41D4-8EA0-1F12C3EEBCF0}"/>
              </a:ext>
            </a:extLst>
          </p:cNvPr>
          <p:cNvSpPr txBox="1"/>
          <p:nvPr/>
        </p:nvSpPr>
        <p:spPr>
          <a:xfrm>
            <a:off x="4797737" y="1892068"/>
            <a:ext cx="1157689" cy="338554"/>
          </a:xfrm>
          <a:prstGeom prst="rect">
            <a:avLst/>
          </a:prstGeom>
          <a:noFill/>
        </p:spPr>
        <p:txBody>
          <a:bodyPr wrap="none" rtlCol="0" anchor="b" anchorCtr="0">
            <a:spAutoFit/>
          </a:bodyPr>
          <a:lstStyle/>
          <a:p>
            <a:pPr algn="r"/>
            <a:r>
              <a:rPr lang="en-GB" sz="1600" b="1" dirty="0">
                <a:solidFill>
                  <a:schemeClr val="tx2"/>
                </a:solidFill>
                <a:latin typeface="+mj-lt"/>
                <a:ea typeface="League Spartan" charset="0"/>
                <a:cs typeface="Poppins" pitchFamily="2" charset="77"/>
              </a:rPr>
              <a:t>Informationen</a:t>
            </a:r>
          </a:p>
        </p:txBody>
      </p:sp>
      <p:sp>
        <p:nvSpPr>
          <p:cNvPr id="49" name="Subtitle 2">
            <a:extLst>
              <a:ext uri="{FF2B5EF4-FFF2-40B4-BE49-F238E27FC236}">
                <a16:creationId xmlns:a16="http://schemas.microsoft.com/office/drawing/2014/main" xmlns="" id="{58261CC9-FE84-4A55-97BD-4DC8FD78399D}"/>
              </a:ext>
            </a:extLst>
          </p:cNvPr>
          <p:cNvSpPr txBox="1">
            <a:spLocks/>
          </p:cNvSpPr>
          <p:nvPr/>
        </p:nvSpPr>
        <p:spPr>
          <a:xfrm>
            <a:off x="2576571" y="2124247"/>
            <a:ext cx="3321073" cy="52707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1600" dirty="0">
                <a:solidFill>
                  <a:schemeClr val="tx1"/>
                </a:solidFill>
                <a:latin typeface="+mj-lt"/>
                <a:ea typeface="Lato Light" panose="020F0502020204030203" pitchFamily="34" charset="0"/>
                <a:cs typeface="Mukta ExtraLight" panose="020B0000000000000000" pitchFamily="34" charset="77"/>
              </a:rPr>
              <a:t>Sammeln und </a:t>
            </a:r>
            <a:r>
              <a:rPr lang="en-GB" sz="1600" dirty="0" err="1">
                <a:solidFill>
                  <a:schemeClr val="tx1"/>
                </a:solidFill>
                <a:latin typeface="+mj-lt"/>
                <a:ea typeface="Lato Light" panose="020F0502020204030203" pitchFamily="34" charset="0"/>
                <a:cs typeface="Mukta ExtraLight" panose="020B0000000000000000" pitchFamily="34" charset="77"/>
              </a:rPr>
              <a:t>analysieren Sie </a:t>
            </a:r>
            <a:r>
              <a:rPr lang="en-GB" sz="1600" dirty="0">
                <a:solidFill>
                  <a:schemeClr val="tx1"/>
                </a:solidFill>
                <a:latin typeface="+mj-lt"/>
                <a:ea typeface="Lato Light" panose="020F0502020204030203" pitchFamily="34" charset="0"/>
                <a:cs typeface="Mukta ExtraLight" panose="020B0000000000000000" pitchFamily="34" charset="77"/>
              </a:rPr>
              <a:t>alle Informationen aus Ihrem Marketing und Vertrieb</a:t>
            </a:r>
          </a:p>
        </p:txBody>
      </p:sp>
      <p:sp>
        <p:nvSpPr>
          <p:cNvPr id="51" name="TextBox 87">
            <a:extLst>
              <a:ext uri="{FF2B5EF4-FFF2-40B4-BE49-F238E27FC236}">
                <a16:creationId xmlns:a16="http://schemas.microsoft.com/office/drawing/2014/main" xmlns="" id="{47EBE585-CA3F-48DE-9A86-B30384E17B77}"/>
              </a:ext>
            </a:extLst>
          </p:cNvPr>
          <p:cNvSpPr txBox="1"/>
          <p:nvPr/>
        </p:nvSpPr>
        <p:spPr>
          <a:xfrm>
            <a:off x="8440449" y="1961582"/>
            <a:ext cx="577402" cy="338554"/>
          </a:xfrm>
          <a:prstGeom prst="rect">
            <a:avLst/>
          </a:prstGeom>
          <a:noFill/>
        </p:spPr>
        <p:txBody>
          <a:bodyPr wrap="none" rtlCol="0" anchor="b" anchorCtr="0">
            <a:spAutoFit/>
          </a:bodyPr>
          <a:lstStyle/>
          <a:p>
            <a:r>
              <a:rPr lang="en-GB" sz="1600" b="1">
                <a:solidFill>
                  <a:schemeClr val="tx2"/>
                </a:solidFill>
                <a:latin typeface="+mj-lt"/>
                <a:ea typeface="League Spartan" charset="0"/>
                <a:cs typeface="Poppins" pitchFamily="2" charset="77"/>
              </a:rPr>
              <a:t>CRM</a:t>
            </a:r>
            <a:endParaRPr lang="en-GB" sz="1600" b="1" dirty="0">
              <a:solidFill>
                <a:schemeClr val="tx2"/>
              </a:solidFill>
              <a:latin typeface="+mj-lt"/>
              <a:ea typeface="League Spartan" charset="0"/>
              <a:cs typeface="Poppins" pitchFamily="2" charset="77"/>
            </a:endParaRPr>
          </a:p>
        </p:txBody>
      </p:sp>
      <p:sp>
        <p:nvSpPr>
          <p:cNvPr id="52" name="Subtitle 2">
            <a:extLst>
              <a:ext uri="{FF2B5EF4-FFF2-40B4-BE49-F238E27FC236}">
                <a16:creationId xmlns:a16="http://schemas.microsoft.com/office/drawing/2014/main" xmlns="" id="{89D57022-679B-4654-A934-77F162EDB5AD}"/>
              </a:ext>
            </a:extLst>
          </p:cNvPr>
          <p:cNvSpPr txBox="1">
            <a:spLocks/>
          </p:cNvSpPr>
          <p:nvPr/>
        </p:nvSpPr>
        <p:spPr>
          <a:xfrm>
            <a:off x="8380537" y="2262286"/>
            <a:ext cx="3128623" cy="52707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600" dirty="0">
                <a:solidFill>
                  <a:schemeClr val="tx1"/>
                </a:solidFill>
                <a:latin typeface="+mj-lt"/>
                <a:ea typeface="Lato Light" panose="020F0502020204030203" pitchFamily="34" charset="0"/>
                <a:cs typeface="Mukta ExtraLight" panose="020B0000000000000000" pitchFamily="34" charset="77"/>
              </a:rPr>
              <a:t>Implementieren Sie ein CRM-System, wenn Sie noch keines haben</a:t>
            </a:r>
          </a:p>
        </p:txBody>
      </p:sp>
      <p:sp>
        <p:nvSpPr>
          <p:cNvPr id="53" name="TextBox 81">
            <a:extLst>
              <a:ext uri="{FF2B5EF4-FFF2-40B4-BE49-F238E27FC236}">
                <a16:creationId xmlns:a16="http://schemas.microsoft.com/office/drawing/2014/main" xmlns="" id="{D0CCABA2-3988-4478-BFDB-D8053331DE5E}"/>
              </a:ext>
            </a:extLst>
          </p:cNvPr>
          <p:cNvSpPr txBox="1"/>
          <p:nvPr/>
        </p:nvSpPr>
        <p:spPr>
          <a:xfrm>
            <a:off x="3320424" y="4598636"/>
            <a:ext cx="1951881" cy="338554"/>
          </a:xfrm>
          <a:prstGeom prst="rect">
            <a:avLst/>
          </a:prstGeom>
          <a:noFill/>
        </p:spPr>
        <p:txBody>
          <a:bodyPr wrap="none" rtlCol="0" anchor="b" anchorCtr="0">
            <a:spAutoFit/>
          </a:bodyPr>
          <a:lstStyle/>
          <a:p>
            <a:pPr algn="r"/>
            <a:r>
              <a:rPr lang="en-GB" sz="1600" b="1" dirty="0">
                <a:solidFill>
                  <a:schemeClr val="tx2"/>
                </a:solidFill>
                <a:latin typeface="+mj-lt"/>
                <a:ea typeface="League Spartan" charset="0"/>
                <a:cs typeface="Poppins" pitchFamily="2" charset="77"/>
              </a:rPr>
              <a:t>Kurzfristiger Verkaufsplan</a:t>
            </a:r>
          </a:p>
        </p:txBody>
      </p:sp>
      <p:sp>
        <p:nvSpPr>
          <p:cNvPr id="54" name="Subtitle 2">
            <a:extLst>
              <a:ext uri="{FF2B5EF4-FFF2-40B4-BE49-F238E27FC236}">
                <a16:creationId xmlns:a16="http://schemas.microsoft.com/office/drawing/2014/main" xmlns="" id="{05BBC4BB-1E04-4460-870C-A88CB6646529}"/>
              </a:ext>
            </a:extLst>
          </p:cNvPr>
          <p:cNvSpPr txBox="1">
            <a:spLocks/>
          </p:cNvSpPr>
          <p:nvPr/>
        </p:nvSpPr>
        <p:spPr>
          <a:xfrm>
            <a:off x="2527375" y="4890205"/>
            <a:ext cx="2842453" cy="1019518"/>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1600" dirty="0">
                <a:solidFill>
                  <a:schemeClr val="tx1"/>
                </a:solidFill>
                <a:latin typeface="+mj-lt"/>
                <a:ea typeface="Lato Light" panose="020F0502020204030203" pitchFamily="34" charset="0"/>
                <a:cs typeface="Mukta ExtraLight" panose="020B0000000000000000" pitchFamily="34" charset="77"/>
              </a:rPr>
              <a:t>Entwickeln Sie einen kurzfristigen Verkaufsplan und konzentrieren Sie sich auf Produkte mit hoher Gewinnspanne, Auslaufprodukte und Produkte mit hohem Lagerbestand </a:t>
            </a:r>
          </a:p>
        </p:txBody>
      </p:sp>
      <p:sp>
        <p:nvSpPr>
          <p:cNvPr id="55" name="TextBox 89">
            <a:extLst>
              <a:ext uri="{FF2B5EF4-FFF2-40B4-BE49-F238E27FC236}">
                <a16:creationId xmlns:a16="http://schemas.microsoft.com/office/drawing/2014/main" xmlns="" id="{27EB0714-4A05-4D11-9ED9-7A9281428A20}"/>
              </a:ext>
            </a:extLst>
          </p:cNvPr>
          <p:cNvSpPr txBox="1"/>
          <p:nvPr/>
        </p:nvSpPr>
        <p:spPr>
          <a:xfrm>
            <a:off x="8852409" y="4120569"/>
            <a:ext cx="1087542" cy="338554"/>
          </a:xfrm>
          <a:prstGeom prst="rect">
            <a:avLst/>
          </a:prstGeom>
          <a:noFill/>
        </p:spPr>
        <p:txBody>
          <a:bodyPr wrap="none" rtlCol="0" anchor="b" anchorCtr="0">
            <a:spAutoFit/>
          </a:bodyPr>
          <a:lstStyle/>
          <a:p>
            <a:r>
              <a:rPr lang="en-GB" sz="1600" b="1" dirty="0">
                <a:solidFill>
                  <a:schemeClr val="tx2"/>
                </a:solidFill>
                <a:latin typeface="+mj-lt"/>
                <a:ea typeface="League Spartan" charset="0"/>
                <a:cs typeface="Poppins" pitchFamily="2" charset="77"/>
              </a:rPr>
              <a:t>Steuerung</a:t>
            </a:r>
          </a:p>
        </p:txBody>
      </p:sp>
      <p:sp>
        <p:nvSpPr>
          <p:cNvPr id="56" name="Subtitle 2">
            <a:extLst>
              <a:ext uri="{FF2B5EF4-FFF2-40B4-BE49-F238E27FC236}">
                <a16:creationId xmlns:a16="http://schemas.microsoft.com/office/drawing/2014/main" xmlns="" id="{0220A0EC-A3A1-41E0-9EE8-6F8628EB08D3}"/>
              </a:ext>
            </a:extLst>
          </p:cNvPr>
          <p:cNvSpPr txBox="1">
            <a:spLocks/>
          </p:cNvSpPr>
          <p:nvPr/>
        </p:nvSpPr>
        <p:spPr>
          <a:xfrm>
            <a:off x="8950401" y="4410115"/>
            <a:ext cx="3590298" cy="52707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600" dirty="0">
                <a:solidFill>
                  <a:schemeClr val="tx1"/>
                </a:solidFill>
                <a:latin typeface="+mj-lt"/>
                <a:ea typeface="Lato Light" panose="020F0502020204030203" pitchFamily="34" charset="0"/>
                <a:cs typeface="Mukta ExtraLight" panose="020B0000000000000000" pitchFamily="34" charset="77"/>
              </a:rPr>
              <a:t>Marketing- und Vertriebscontrolling einführen</a:t>
            </a:r>
          </a:p>
        </p:txBody>
      </p:sp>
      <p:sp>
        <p:nvSpPr>
          <p:cNvPr id="58" name="TextBox 83">
            <a:extLst>
              <a:ext uri="{FF2B5EF4-FFF2-40B4-BE49-F238E27FC236}">
                <a16:creationId xmlns:a16="http://schemas.microsoft.com/office/drawing/2014/main" xmlns="" id="{05556B01-6051-4402-AED7-C5CA00BE8B6C}"/>
              </a:ext>
            </a:extLst>
          </p:cNvPr>
          <p:cNvSpPr txBox="1"/>
          <p:nvPr/>
        </p:nvSpPr>
        <p:spPr>
          <a:xfrm>
            <a:off x="2808630" y="3147739"/>
            <a:ext cx="2341109" cy="584775"/>
          </a:xfrm>
          <a:prstGeom prst="rect">
            <a:avLst/>
          </a:prstGeom>
          <a:noFill/>
        </p:spPr>
        <p:txBody>
          <a:bodyPr wrap="square" lIns="91440" tIns="45720" rIns="91440" bIns="45720" rtlCol="0" anchor="b" anchorCtr="0">
            <a:spAutoFit/>
          </a:bodyPr>
          <a:lstStyle/>
          <a:p>
            <a:pPr algn="r"/>
            <a:r>
              <a:rPr lang="en-GB" sz="1600" b="1" dirty="0">
                <a:solidFill>
                  <a:schemeClr val="tx2"/>
                </a:solidFill>
                <a:latin typeface="+mj-lt"/>
                <a:ea typeface="League Spartan" charset="0"/>
                <a:cs typeface="Poppins" pitchFamily="2" charset="77"/>
              </a:rPr>
              <a:t>Marktübersicht und </a:t>
            </a:r>
            <a:br>
              <a:rPr lang="en-GB" sz="1600" b="1" dirty="0">
                <a:solidFill>
                  <a:schemeClr val="tx2"/>
                </a:solidFill>
                <a:latin typeface="+mj-lt"/>
                <a:ea typeface="League Spartan" charset="0"/>
                <a:cs typeface="Poppins" pitchFamily="2" charset="77"/>
              </a:rPr>
            </a:br>
            <a:r>
              <a:rPr lang="en-GB" sz="1600" b="1" dirty="0">
                <a:solidFill>
                  <a:schemeClr val="tx2"/>
                </a:solidFill>
                <a:latin typeface="+mj-lt"/>
                <a:ea typeface="League Spartan" charset="0"/>
                <a:cs typeface="Poppins" pitchFamily="2" charset="77"/>
              </a:rPr>
              <a:t>langfristiger Plan</a:t>
            </a:r>
          </a:p>
        </p:txBody>
      </p:sp>
      <p:sp>
        <p:nvSpPr>
          <p:cNvPr id="59" name="Subtitle 2">
            <a:extLst>
              <a:ext uri="{FF2B5EF4-FFF2-40B4-BE49-F238E27FC236}">
                <a16:creationId xmlns:a16="http://schemas.microsoft.com/office/drawing/2014/main" xmlns="" id="{6F13B00C-F0FA-46B1-9A1E-F4C15FBAAB84}"/>
              </a:ext>
            </a:extLst>
          </p:cNvPr>
          <p:cNvSpPr txBox="1">
            <a:spLocks/>
          </p:cNvSpPr>
          <p:nvPr/>
        </p:nvSpPr>
        <p:spPr>
          <a:xfrm>
            <a:off x="2515227" y="3657919"/>
            <a:ext cx="2669867" cy="52707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1600" dirty="0">
                <a:solidFill>
                  <a:schemeClr val="tx1"/>
                </a:solidFill>
                <a:latin typeface="+mj-lt"/>
                <a:ea typeface="Lato Light" panose="020F0502020204030203" pitchFamily="34" charset="0"/>
                <a:cs typeface="Mukta ExtraLight" panose="020B0000000000000000" pitchFamily="34" charset="77"/>
              </a:rPr>
              <a:t>Führen Sie eine Marktanalyse durch und entwickeln Sie einen langfristigen Plan</a:t>
            </a:r>
          </a:p>
        </p:txBody>
      </p:sp>
      <p:sp>
        <p:nvSpPr>
          <p:cNvPr id="60" name="TextBox 91">
            <a:extLst>
              <a:ext uri="{FF2B5EF4-FFF2-40B4-BE49-F238E27FC236}">
                <a16:creationId xmlns:a16="http://schemas.microsoft.com/office/drawing/2014/main" xmlns="" id="{3DDC76B6-B4A4-4499-9135-5BDE62473681}"/>
              </a:ext>
            </a:extLst>
          </p:cNvPr>
          <p:cNvSpPr txBox="1"/>
          <p:nvPr/>
        </p:nvSpPr>
        <p:spPr>
          <a:xfrm>
            <a:off x="8950401" y="3131165"/>
            <a:ext cx="1375698" cy="338554"/>
          </a:xfrm>
          <a:prstGeom prst="rect">
            <a:avLst/>
          </a:prstGeom>
          <a:noFill/>
        </p:spPr>
        <p:txBody>
          <a:bodyPr wrap="none" rtlCol="0" anchor="b" anchorCtr="0">
            <a:spAutoFit/>
          </a:bodyPr>
          <a:lstStyle/>
          <a:p>
            <a:r>
              <a:rPr lang="en-GB" sz="1600" b="1">
                <a:solidFill>
                  <a:schemeClr val="tx2"/>
                </a:solidFill>
                <a:latin typeface="+mj-lt"/>
                <a:ea typeface="League Spartan" charset="0"/>
                <a:cs typeface="Poppins" pitchFamily="2" charset="77"/>
              </a:rPr>
              <a:t>Marketing-Mix</a:t>
            </a:r>
            <a:endParaRPr lang="en-GB" sz="1600" b="1" dirty="0">
              <a:solidFill>
                <a:schemeClr val="tx2"/>
              </a:solidFill>
              <a:latin typeface="+mj-lt"/>
              <a:ea typeface="League Spartan" charset="0"/>
              <a:cs typeface="Poppins" pitchFamily="2" charset="77"/>
            </a:endParaRPr>
          </a:p>
        </p:txBody>
      </p:sp>
      <p:sp>
        <p:nvSpPr>
          <p:cNvPr id="61" name="Subtitle 2">
            <a:extLst>
              <a:ext uri="{FF2B5EF4-FFF2-40B4-BE49-F238E27FC236}">
                <a16:creationId xmlns:a16="http://schemas.microsoft.com/office/drawing/2014/main" xmlns="" id="{D1DCE71F-8712-4E81-8EDB-9CF5ED34B335}"/>
              </a:ext>
            </a:extLst>
          </p:cNvPr>
          <p:cNvSpPr txBox="1">
            <a:spLocks/>
          </p:cNvSpPr>
          <p:nvPr/>
        </p:nvSpPr>
        <p:spPr>
          <a:xfrm>
            <a:off x="9008739" y="3408340"/>
            <a:ext cx="3075701" cy="52707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600" dirty="0" err="1">
                <a:solidFill>
                  <a:schemeClr val="tx1"/>
                </a:solidFill>
                <a:latin typeface="+mj-lt"/>
                <a:ea typeface="Lato Light" panose="020F0502020204030203" pitchFamily="34" charset="0"/>
                <a:cs typeface="Mukta ExtraLight" panose="020B0000000000000000" pitchFamily="34" charset="77"/>
              </a:rPr>
              <a:t>Analysieren Sie </a:t>
            </a:r>
            <a:r>
              <a:rPr lang="en-GB" sz="1600" dirty="0">
                <a:solidFill>
                  <a:schemeClr val="tx1"/>
                </a:solidFill>
                <a:latin typeface="+mj-lt"/>
                <a:ea typeface="Lato Light" panose="020F0502020204030203" pitchFamily="34" charset="0"/>
                <a:cs typeface="Mukta ExtraLight" panose="020B0000000000000000" pitchFamily="34" charset="77"/>
              </a:rPr>
              <a:t>Ihren Marketing-Mix auf neue Möglichkeiten</a:t>
            </a:r>
          </a:p>
        </p:txBody>
      </p:sp>
      <p:sp>
        <p:nvSpPr>
          <p:cNvPr id="62" name="TextBox 38">
            <a:extLst>
              <a:ext uri="{FF2B5EF4-FFF2-40B4-BE49-F238E27FC236}">
                <a16:creationId xmlns:a16="http://schemas.microsoft.com/office/drawing/2014/main" xmlns="" id="{61CFDF05-6B57-4B13-8D8A-CFC115D9461D}"/>
              </a:ext>
            </a:extLst>
          </p:cNvPr>
          <p:cNvSpPr txBox="1"/>
          <p:nvPr/>
        </p:nvSpPr>
        <p:spPr>
          <a:xfrm>
            <a:off x="6306637" y="3594441"/>
            <a:ext cx="1459259" cy="1015663"/>
          </a:xfrm>
          <a:prstGeom prst="rect">
            <a:avLst/>
          </a:prstGeom>
          <a:noFill/>
        </p:spPr>
        <p:txBody>
          <a:bodyPr wrap="square" rtlCol="0" anchor="ctr" anchorCtr="0">
            <a:spAutoFit/>
          </a:bodyPr>
          <a:lstStyle/>
          <a:p>
            <a:pPr algn="ctr"/>
            <a:r>
              <a:rPr lang="en-GB" sz="2000" b="1" dirty="0">
                <a:solidFill>
                  <a:srgbClr val="F95C2C"/>
                </a:solidFill>
                <a:latin typeface="+mj-lt"/>
                <a:ea typeface="League Spartan" charset="0"/>
                <a:cs typeface="Poppins" pitchFamily="2" charset="77"/>
              </a:rPr>
              <a:t>Marketing </a:t>
            </a:r>
          </a:p>
          <a:p>
            <a:pPr algn="ctr"/>
            <a:r>
              <a:rPr lang="en-GB" sz="2000" b="1" dirty="0">
                <a:solidFill>
                  <a:srgbClr val="F95C2C"/>
                </a:solidFill>
                <a:latin typeface="+mj-lt"/>
                <a:ea typeface="League Spartan" charset="0"/>
                <a:cs typeface="Poppins" pitchFamily="2" charset="77"/>
              </a:rPr>
              <a:t>und</a:t>
            </a:r>
            <a:br>
              <a:rPr lang="en-GB" sz="2000" b="1" dirty="0">
                <a:solidFill>
                  <a:srgbClr val="F95C2C"/>
                </a:solidFill>
                <a:latin typeface="+mj-lt"/>
                <a:ea typeface="League Spartan" charset="0"/>
                <a:cs typeface="Poppins" pitchFamily="2" charset="77"/>
              </a:rPr>
            </a:br>
            <a:r>
              <a:rPr lang="en-GB" sz="2000" b="1" dirty="0">
                <a:solidFill>
                  <a:srgbClr val="F95C2C"/>
                </a:solidFill>
                <a:latin typeface="+mj-lt"/>
                <a:ea typeface="League Spartan" charset="0"/>
                <a:cs typeface="Poppins" pitchFamily="2" charset="77"/>
              </a:rPr>
              <a:t>Vertrieb</a:t>
            </a:r>
          </a:p>
        </p:txBody>
      </p:sp>
    </p:spTree>
    <p:extLst>
      <p:ext uri="{BB962C8B-B14F-4D97-AF65-F5344CB8AC3E}">
        <p14:creationId xmlns:p14="http://schemas.microsoft.com/office/powerpoint/2010/main" val="34914759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783BD508-728B-4C8B-9785-A9E72963752E}"/>
              </a:ext>
            </a:extLst>
          </p:cNvPr>
          <p:cNvSpPr>
            <a:spLocks noGrp="1"/>
          </p:cNvSpPr>
          <p:nvPr>
            <p:ph type="body" sz="quarter" idx="11"/>
          </p:nvPr>
        </p:nvSpPr>
        <p:spPr>
          <a:xfrm>
            <a:off x="461755" y="3274356"/>
            <a:ext cx="9821959" cy="1582271"/>
          </a:xfrm>
        </p:spPr>
        <p:txBody>
          <a:bodyPr/>
          <a:lstStyle/>
          <a:p>
            <a:r>
              <a:rPr lang="en-GB" dirty="0"/>
              <a:t>Strategie zur Krisenbewältigung</a:t>
            </a:r>
          </a:p>
          <a:p>
            <a:endParaRPr lang="en-GB" dirty="0"/>
          </a:p>
        </p:txBody>
      </p:sp>
    </p:spTree>
    <p:extLst>
      <p:ext uri="{BB962C8B-B14F-4D97-AF65-F5344CB8AC3E}">
        <p14:creationId xmlns:p14="http://schemas.microsoft.com/office/powerpoint/2010/main" val="409973371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42"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528305" y="528794"/>
            <a:ext cx="8852375" cy="697353"/>
          </a:xfrm>
        </p:spPr>
        <p:txBody>
          <a:bodyPr>
            <a:normAutofit/>
          </a:bodyPr>
          <a:lstStyle/>
          <a:p>
            <a:r>
              <a:rPr lang="en-GB" dirty="0"/>
              <a:t>Strategie zur Krisenbewältigung</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107859" y="2019524"/>
            <a:ext cx="4079197" cy="5129912"/>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Die strategische Neuausrichtung orientiert sich an dem Leitbild eines profitablen und wettbewerbsfähigen Unternehmens. </a:t>
            </a:r>
            <a:r>
              <a:rPr lang="en-GB" sz="20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Um zu beurteilen, ob das Sanierungsziel erreicht wurde, sind als Kriterien nicht nur die aus dem </a:t>
            </a:r>
            <a:r>
              <a:rPr lang="en-GB" sz="20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integrierten</a:t>
            </a:r>
            <a:r>
              <a:rPr lang="en-GB" sz="20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20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Restrukturierungs-konzept</a:t>
            </a:r>
            <a:r>
              <a:rPr lang="en-GB" sz="20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abgeleiteten positiven Liquiditäts- und Erfolgsaussichten heranzuziehen. </a:t>
            </a:r>
            <a:endParaRPr lang="en-GB" sz="2000" dirty="0">
              <a:solidFill>
                <a:srgbClr val="245473"/>
              </a:solidFill>
              <a:latin typeface="+mj-lt"/>
              <a:ea typeface="Open Sans Light" panose="020B0306030504020204" pitchFamily="34" charset="0"/>
              <a:cs typeface="Open Sans Light" panose="020B0306030504020204" pitchFamily="34" charset="0"/>
            </a:endParaRPr>
          </a:p>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Das Ziel bei der Bewältigung der strategischen Krise ist es, eine nachhaltige Wettbewerbsfähigkeit und Wettbewerbsvorteile </a:t>
            </a:r>
            <a:r>
              <a:rPr lang="en-GB" sz="20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zu</a:t>
            </a:r>
            <a:r>
              <a:rPr lang="en-GB" sz="20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20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erreichen</a:t>
            </a:r>
            <a:r>
              <a:rPr lang="en-GB" sz="20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a:t>
            </a:r>
            <a:endParaRPr lang="en-GB" sz="2000" dirty="0">
              <a:solidFill>
                <a:srgbClr val="245473"/>
              </a:solidFill>
              <a:latin typeface="+mj-lt"/>
              <a:ea typeface="Open Sans Light" panose="020B0306030504020204" pitchFamily="34" charset="0"/>
              <a:cs typeface="Open Sans Light" panose="020B0306030504020204" pitchFamily="34" charset="0"/>
            </a:endParaRPr>
          </a:p>
          <a:p>
            <a:pPr marL="285750" indent="-285750" algn="l">
              <a:lnSpc>
                <a:spcPct val="100000"/>
              </a:lnSpc>
              <a:spcBef>
                <a:spcPts val="600"/>
              </a:spcBef>
              <a:buFont typeface="Wingdings" panose="05000000000000000000" pitchFamily="2" charset="2"/>
              <a:buChar char="à"/>
            </a:pPr>
            <a:endParaRPr lang="en-GB" sz="1800" dirty="0">
              <a:solidFill>
                <a:schemeClr val="tx1"/>
              </a:solidFill>
              <a:latin typeface="+mj-lt"/>
              <a:ea typeface="Open Sans Light" panose="020B0306030504020204" pitchFamily="34" charset="0"/>
              <a:cs typeface="Open Sans Light" panose="020B0306030504020204" pitchFamily="34" charset="0"/>
            </a:endParaRPr>
          </a:p>
        </p:txBody>
      </p:sp>
      <p:sp>
        <p:nvSpPr>
          <p:cNvPr id="23" name="Freeform 43">
            <a:extLst>
              <a:ext uri="{FF2B5EF4-FFF2-40B4-BE49-F238E27FC236}">
                <a16:creationId xmlns:a16="http://schemas.microsoft.com/office/drawing/2014/main" xmlns="" id="{38CEBAD3-01EC-4FB8-8E56-4B6620A121BF}"/>
              </a:ext>
            </a:extLst>
          </p:cNvPr>
          <p:cNvSpPr>
            <a:spLocks/>
          </p:cNvSpPr>
          <p:nvPr/>
        </p:nvSpPr>
        <p:spPr bwMode="auto">
          <a:xfrm>
            <a:off x="4914773" y="3943668"/>
            <a:ext cx="7152809" cy="1449844"/>
          </a:xfrm>
          <a:custGeom>
            <a:avLst/>
            <a:gdLst>
              <a:gd name="T0" fmla="*/ 0 w 1735"/>
              <a:gd name="T1" fmla="*/ 0 h 488"/>
              <a:gd name="T2" fmla="*/ 186 w 1735"/>
              <a:gd name="T3" fmla="*/ 244 h 488"/>
              <a:gd name="T4" fmla="*/ 0 w 1735"/>
              <a:gd name="T5" fmla="*/ 488 h 488"/>
              <a:gd name="T6" fmla="*/ 1735 w 1735"/>
              <a:gd name="T7" fmla="*/ 488 h 488"/>
              <a:gd name="T8" fmla="*/ 1735 w 1735"/>
              <a:gd name="T9" fmla="*/ 0 h 488"/>
              <a:gd name="T10" fmla="*/ 0 w 1735"/>
              <a:gd name="T11" fmla="*/ 0 h 488"/>
            </a:gdLst>
            <a:ahLst/>
            <a:cxnLst>
              <a:cxn ang="0">
                <a:pos x="T0" y="T1"/>
              </a:cxn>
              <a:cxn ang="0">
                <a:pos x="T2" y="T3"/>
              </a:cxn>
              <a:cxn ang="0">
                <a:pos x="T4" y="T5"/>
              </a:cxn>
              <a:cxn ang="0">
                <a:pos x="T6" y="T7"/>
              </a:cxn>
              <a:cxn ang="0">
                <a:pos x="T8" y="T9"/>
              </a:cxn>
              <a:cxn ang="0">
                <a:pos x="T10" y="T11"/>
              </a:cxn>
            </a:cxnLst>
            <a:rect l="0" t="0" r="r" b="b"/>
            <a:pathLst>
              <a:path w="1735" h="488">
                <a:moveTo>
                  <a:pt x="0" y="0"/>
                </a:moveTo>
                <a:lnTo>
                  <a:pt x="186" y="244"/>
                </a:lnTo>
                <a:lnTo>
                  <a:pt x="0" y="488"/>
                </a:lnTo>
                <a:lnTo>
                  <a:pt x="1735" y="488"/>
                </a:lnTo>
                <a:lnTo>
                  <a:pt x="1735" y="0"/>
                </a:lnTo>
                <a:lnTo>
                  <a:pt x="0" y="0"/>
                </a:lnTo>
                <a:close/>
              </a:path>
            </a:pathLst>
          </a:custGeom>
          <a:solidFill>
            <a:schemeClr val="accent2"/>
          </a:solidFill>
          <a:ln>
            <a:noFill/>
          </a:ln>
        </p:spPr>
        <p:txBody>
          <a:bodyPr vert="horz" wrap="square" lIns="34290" tIns="17145" rIns="34290" bIns="17145" numCol="1" anchor="t" anchorCtr="0" compatLnSpc="1">
            <a:prstTxWarp prst="textNoShape">
              <a:avLst/>
            </a:prstTxWarp>
          </a:bodyPr>
          <a:lstStyle/>
          <a:p>
            <a:endParaRPr lang="en-GB" sz="1600" b="1" dirty="0">
              <a:latin typeface="Roboto Bold" charset="0"/>
            </a:endParaRPr>
          </a:p>
        </p:txBody>
      </p:sp>
      <p:sp>
        <p:nvSpPr>
          <p:cNvPr id="24" name="Freeform 36">
            <a:extLst>
              <a:ext uri="{FF2B5EF4-FFF2-40B4-BE49-F238E27FC236}">
                <a16:creationId xmlns:a16="http://schemas.microsoft.com/office/drawing/2014/main" xmlns="" id="{06CFC4F6-74A8-4DFE-8F0F-7FCD4D96999A}"/>
              </a:ext>
            </a:extLst>
          </p:cNvPr>
          <p:cNvSpPr>
            <a:spLocks/>
          </p:cNvSpPr>
          <p:nvPr/>
        </p:nvSpPr>
        <p:spPr bwMode="auto">
          <a:xfrm>
            <a:off x="4294051" y="3943668"/>
            <a:ext cx="1494192" cy="1449844"/>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close/>
              </a:path>
            </a:pathLst>
          </a:custGeom>
          <a:solidFill>
            <a:schemeClr val="accent2">
              <a:lumMod val="75000"/>
            </a:schemeClr>
          </a:solidFill>
          <a:ln>
            <a:noFill/>
          </a:ln>
        </p:spPr>
        <p:txBody>
          <a:bodyPr vert="horz" wrap="square" lIns="34290" tIns="17145" rIns="34290" bIns="17145" numCol="1" anchor="t" anchorCtr="0" compatLnSpc="1">
            <a:prstTxWarp prst="textNoShape">
              <a:avLst/>
            </a:prstTxWarp>
          </a:bodyPr>
          <a:lstStyle/>
          <a:p>
            <a:endParaRPr lang="en-GB" sz="3601" b="1" dirty="0">
              <a:latin typeface="Roboto Bold" charset="0"/>
            </a:endParaRPr>
          </a:p>
        </p:txBody>
      </p:sp>
      <p:sp>
        <p:nvSpPr>
          <p:cNvPr id="25" name="Freeform 37">
            <a:extLst>
              <a:ext uri="{FF2B5EF4-FFF2-40B4-BE49-F238E27FC236}">
                <a16:creationId xmlns:a16="http://schemas.microsoft.com/office/drawing/2014/main" xmlns="" id="{B0FD7098-F76C-477A-B6DD-A166CAFF8710}"/>
              </a:ext>
            </a:extLst>
          </p:cNvPr>
          <p:cNvSpPr>
            <a:spLocks/>
          </p:cNvSpPr>
          <p:nvPr/>
        </p:nvSpPr>
        <p:spPr bwMode="auto">
          <a:xfrm>
            <a:off x="3893443" y="3551782"/>
            <a:ext cx="2599455" cy="1449844"/>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0" tIns="17145" rIns="34290" bIns="17145" numCol="1" anchor="t" anchorCtr="0" compatLnSpc="1">
            <a:prstTxWarp prst="textNoShape">
              <a:avLst/>
            </a:prstTxWarp>
          </a:bodyPr>
          <a:lstStyle/>
          <a:p>
            <a:endParaRPr lang="en-GB" sz="1600" b="1" dirty="0">
              <a:latin typeface="Roboto Bold" charset="0"/>
            </a:endParaRPr>
          </a:p>
        </p:txBody>
      </p:sp>
      <p:sp>
        <p:nvSpPr>
          <p:cNvPr id="27" name="Rectangle 48">
            <a:extLst>
              <a:ext uri="{FF2B5EF4-FFF2-40B4-BE49-F238E27FC236}">
                <a16:creationId xmlns:a16="http://schemas.microsoft.com/office/drawing/2014/main" xmlns="" id="{914D4433-7180-4DE8-9A0F-6C91DC9382F9}"/>
              </a:ext>
            </a:extLst>
          </p:cNvPr>
          <p:cNvSpPr>
            <a:spLocks/>
          </p:cNvSpPr>
          <p:nvPr/>
        </p:nvSpPr>
        <p:spPr bwMode="auto">
          <a:xfrm>
            <a:off x="4187056" y="3908859"/>
            <a:ext cx="969778"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square" lIns="0" tIns="0" rIns="0" bIns="0" anchor="ctr">
            <a:spAutoFit/>
          </a:bodyPr>
          <a:lstStyle/>
          <a:p>
            <a:pPr algn="ctr"/>
            <a:r>
              <a:rPr lang="en-GB" sz="3200" b="1" spc="113" dirty="0">
                <a:solidFill>
                  <a:schemeClr val="bg1"/>
                </a:solidFill>
                <a:latin typeface="+mj-lt"/>
                <a:ea typeface="Roboto" charset="0"/>
                <a:cs typeface="Roboto" charset="0"/>
                <a:sym typeface="Bebas Neue" charset="0"/>
              </a:rPr>
              <a:t>02</a:t>
            </a:r>
          </a:p>
        </p:txBody>
      </p:sp>
      <p:sp>
        <p:nvSpPr>
          <p:cNvPr id="28" name="TextBox 49">
            <a:extLst>
              <a:ext uri="{FF2B5EF4-FFF2-40B4-BE49-F238E27FC236}">
                <a16:creationId xmlns:a16="http://schemas.microsoft.com/office/drawing/2014/main" xmlns="" id="{503844B9-581D-43F8-AB66-B6B4644929CE}"/>
              </a:ext>
            </a:extLst>
          </p:cNvPr>
          <p:cNvSpPr txBox="1"/>
          <p:nvPr/>
        </p:nvSpPr>
        <p:spPr>
          <a:xfrm>
            <a:off x="5678710" y="3983287"/>
            <a:ext cx="6222638" cy="1477328"/>
          </a:xfrm>
          <a:prstGeom prst="rect">
            <a:avLst/>
          </a:prstGeom>
          <a:noFill/>
        </p:spPr>
        <p:txBody>
          <a:bodyPr wrap="square" rtlCol="0">
            <a:spAutoFit/>
          </a:bodyPr>
          <a:lstStyle/>
          <a:p>
            <a:r>
              <a:rPr lang="en-GB" dirty="0">
                <a:solidFill>
                  <a:schemeClr val="bg1"/>
                </a:solidFill>
                <a:latin typeface="+mj-lt"/>
                <a:ea typeface="Lato Light" charset="0"/>
                <a:cs typeface="Lato Light" charset="0"/>
              </a:rPr>
              <a:t>Daher ist die Entwicklung </a:t>
            </a:r>
            <a:r>
              <a:rPr lang="en-GB" b="1" dirty="0">
                <a:solidFill>
                  <a:schemeClr val="bg1"/>
                </a:solidFill>
                <a:latin typeface="+mj-lt"/>
                <a:ea typeface="Lato Light" charset="0"/>
                <a:cs typeface="Lato Light" charset="0"/>
              </a:rPr>
              <a:t>geeigneter Produkt-Markt-Strategien </a:t>
            </a:r>
            <a:r>
              <a:rPr lang="en-GB" dirty="0">
                <a:solidFill>
                  <a:schemeClr val="bg1"/>
                </a:solidFill>
                <a:latin typeface="+mj-lt"/>
                <a:ea typeface="Lato Light" charset="0"/>
                <a:cs typeface="Lato Light" charset="0"/>
              </a:rPr>
              <a:t>und </a:t>
            </a:r>
            <a:r>
              <a:rPr lang="en-GB" b="1" dirty="0">
                <a:solidFill>
                  <a:schemeClr val="bg1"/>
                </a:solidFill>
                <a:latin typeface="+mj-lt"/>
                <a:ea typeface="Lato Light" charset="0"/>
                <a:cs typeface="Lato Light" charset="0"/>
              </a:rPr>
              <a:t>Ressourcenstrategien</a:t>
            </a:r>
            <a:r>
              <a:rPr lang="en-GB" dirty="0">
                <a:solidFill>
                  <a:schemeClr val="bg1"/>
                </a:solidFill>
                <a:latin typeface="+mj-lt"/>
                <a:ea typeface="Lato Light" charset="0"/>
                <a:cs typeface="Lato Light" charset="0"/>
              </a:rPr>
              <a:t>, die eigenständig oder durch Allianzen mit Wettbewerbern bzw. durch Fusionen oder Akquisitionen umgesetzt werden, entscheidend, um eine nachhaltig profitable Unternehmensentwicklung zu erreichen</a:t>
            </a:r>
          </a:p>
        </p:txBody>
      </p:sp>
      <p:sp>
        <p:nvSpPr>
          <p:cNvPr id="29" name="Freeform 43">
            <a:extLst>
              <a:ext uri="{FF2B5EF4-FFF2-40B4-BE49-F238E27FC236}">
                <a16:creationId xmlns:a16="http://schemas.microsoft.com/office/drawing/2014/main" xmlns="" id="{0B443420-F081-4BC0-A70C-B3CC8F948189}"/>
              </a:ext>
            </a:extLst>
          </p:cNvPr>
          <p:cNvSpPr>
            <a:spLocks/>
          </p:cNvSpPr>
          <p:nvPr/>
        </p:nvSpPr>
        <p:spPr bwMode="auto">
          <a:xfrm>
            <a:off x="4914773" y="5389011"/>
            <a:ext cx="7152809" cy="1235053"/>
          </a:xfrm>
          <a:custGeom>
            <a:avLst/>
            <a:gdLst>
              <a:gd name="T0" fmla="*/ 0 w 1735"/>
              <a:gd name="T1" fmla="*/ 0 h 488"/>
              <a:gd name="T2" fmla="*/ 186 w 1735"/>
              <a:gd name="T3" fmla="*/ 244 h 488"/>
              <a:gd name="T4" fmla="*/ 0 w 1735"/>
              <a:gd name="T5" fmla="*/ 488 h 488"/>
              <a:gd name="T6" fmla="*/ 1735 w 1735"/>
              <a:gd name="T7" fmla="*/ 488 h 488"/>
              <a:gd name="T8" fmla="*/ 1735 w 1735"/>
              <a:gd name="T9" fmla="*/ 0 h 488"/>
              <a:gd name="T10" fmla="*/ 0 w 1735"/>
              <a:gd name="T11" fmla="*/ 0 h 488"/>
            </a:gdLst>
            <a:ahLst/>
            <a:cxnLst>
              <a:cxn ang="0">
                <a:pos x="T0" y="T1"/>
              </a:cxn>
              <a:cxn ang="0">
                <a:pos x="T2" y="T3"/>
              </a:cxn>
              <a:cxn ang="0">
                <a:pos x="T4" y="T5"/>
              </a:cxn>
              <a:cxn ang="0">
                <a:pos x="T6" y="T7"/>
              </a:cxn>
              <a:cxn ang="0">
                <a:pos x="T8" y="T9"/>
              </a:cxn>
              <a:cxn ang="0">
                <a:pos x="T10" y="T11"/>
              </a:cxn>
            </a:cxnLst>
            <a:rect l="0" t="0" r="r" b="b"/>
            <a:pathLst>
              <a:path w="1735" h="488">
                <a:moveTo>
                  <a:pt x="0" y="0"/>
                </a:moveTo>
                <a:lnTo>
                  <a:pt x="186" y="244"/>
                </a:lnTo>
                <a:lnTo>
                  <a:pt x="0" y="488"/>
                </a:lnTo>
                <a:lnTo>
                  <a:pt x="1735" y="488"/>
                </a:lnTo>
                <a:lnTo>
                  <a:pt x="1735" y="0"/>
                </a:lnTo>
                <a:lnTo>
                  <a:pt x="0" y="0"/>
                </a:lnTo>
                <a:close/>
              </a:path>
            </a:pathLst>
          </a:custGeom>
          <a:solidFill>
            <a:schemeClr val="accent3"/>
          </a:solidFill>
          <a:ln>
            <a:noFill/>
          </a:ln>
        </p:spPr>
        <p:txBody>
          <a:bodyPr vert="horz" wrap="square" lIns="34290" tIns="17145" rIns="34290" bIns="17145" numCol="1" anchor="t" anchorCtr="0" compatLnSpc="1">
            <a:prstTxWarp prst="textNoShape">
              <a:avLst/>
            </a:prstTxWarp>
          </a:bodyPr>
          <a:lstStyle/>
          <a:p>
            <a:endParaRPr lang="en-GB" sz="1600" b="1" dirty="0">
              <a:latin typeface="Roboto Bold" charset="0"/>
            </a:endParaRPr>
          </a:p>
        </p:txBody>
      </p:sp>
      <p:sp>
        <p:nvSpPr>
          <p:cNvPr id="30" name="Freeform 36">
            <a:extLst>
              <a:ext uri="{FF2B5EF4-FFF2-40B4-BE49-F238E27FC236}">
                <a16:creationId xmlns:a16="http://schemas.microsoft.com/office/drawing/2014/main" xmlns="" id="{3FD3AE5A-1BE1-4E29-8F6D-90DE7E837AE0}"/>
              </a:ext>
            </a:extLst>
          </p:cNvPr>
          <p:cNvSpPr>
            <a:spLocks/>
          </p:cNvSpPr>
          <p:nvPr/>
        </p:nvSpPr>
        <p:spPr bwMode="auto">
          <a:xfrm>
            <a:off x="4294050" y="5389011"/>
            <a:ext cx="1494193" cy="1235053"/>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close/>
              </a:path>
            </a:pathLst>
          </a:custGeom>
          <a:solidFill>
            <a:schemeClr val="accent3">
              <a:lumMod val="75000"/>
            </a:schemeClr>
          </a:solidFill>
          <a:ln>
            <a:noFill/>
          </a:ln>
        </p:spPr>
        <p:txBody>
          <a:bodyPr vert="horz" wrap="square" lIns="34290" tIns="17145" rIns="34290" bIns="17145" numCol="1" anchor="t" anchorCtr="0" compatLnSpc="1">
            <a:prstTxWarp prst="textNoShape">
              <a:avLst/>
            </a:prstTxWarp>
          </a:bodyPr>
          <a:lstStyle/>
          <a:p>
            <a:endParaRPr lang="en-GB" sz="3601" b="1" dirty="0">
              <a:latin typeface="Roboto Bold" charset="0"/>
            </a:endParaRPr>
          </a:p>
        </p:txBody>
      </p:sp>
      <p:sp>
        <p:nvSpPr>
          <p:cNvPr id="31" name="Freeform 37">
            <a:extLst>
              <a:ext uri="{FF2B5EF4-FFF2-40B4-BE49-F238E27FC236}">
                <a16:creationId xmlns:a16="http://schemas.microsoft.com/office/drawing/2014/main" xmlns="" id="{9A2A44DC-0DB5-4668-B47A-C8688596BCBD}"/>
              </a:ext>
            </a:extLst>
          </p:cNvPr>
          <p:cNvSpPr>
            <a:spLocks/>
          </p:cNvSpPr>
          <p:nvPr/>
        </p:nvSpPr>
        <p:spPr bwMode="auto">
          <a:xfrm>
            <a:off x="3893443" y="4782334"/>
            <a:ext cx="2599455" cy="1449844"/>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0" tIns="17145" rIns="34290" bIns="17145" numCol="1" anchor="t" anchorCtr="0" compatLnSpc="1">
            <a:prstTxWarp prst="textNoShape">
              <a:avLst/>
            </a:prstTxWarp>
          </a:bodyPr>
          <a:lstStyle/>
          <a:p>
            <a:endParaRPr lang="en-GB" sz="1600" b="1" dirty="0">
              <a:latin typeface="Roboto Bold" charset="0"/>
            </a:endParaRPr>
          </a:p>
        </p:txBody>
      </p:sp>
      <p:sp>
        <p:nvSpPr>
          <p:cNvPr id="33" name="Rectangle 59">
            <a:extLst>
              <a:ext uri="{FF2B5EF4-FFF2-40B4-BE49-F238E27FC236}">
                <a16:creationId xmlns:a16="http://schemas.microsoft.com/office/drawing/2014/main" xmlns="" id="{4A26CA74-E445-4E0B-B9FE-840C8E8A4F43}"/>
              </a:ext>
            </a:extLst>
          </p:cNvPr>
          <p:cNvSpPr>
            <a:spLocks/>
          </p:cNvSpPr>
          <p:nvPr/>
        </p:nvSpPr>
        <p:spPr bwMode="auto">
          <a:xfrm>
            <a:off x="4187056" y="5139410"/>
            <a:ext cx="969778"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square" lIns="0" tIns="0" rIns="0" bIns="0" anchor="ctr">
            <a:spAutoFit/>
          </a:bodyPr>
          <a:lstStyle/>
          <a:p>
            <a:pPr algn="ctr"/>
            <a:r>
              <a:rPr lang="en-GB" sz="3200" b="1" spc="113" dirty="0">
                <a:solidFill>
                  <a:schemeClr val="bg1"/>
                </a:solidFill>
                <a:latin typeface="+mj-lt"/>
                <a:ea typeface="Roboto" charset="0"/>
                <a:cs typeface="Roboto" charset="0"/>
                <a:sym typeface="Bebas Neue" charset="0"/>
              </a:rPr>
              <a:t>03</a:t>
            </a:r>
          </a:p>
        </p:txBody>
      </p:sp>
      <p:sp>
        <p:nvSpPr>
          <p:cNvPr id="34" name="TextBox 80">
            <a:extLst>
              <a:ext uri="{FF2B5EF4-FFF2-40B4-BE49-F238E27FC236}">
                <a16:creationId xmlns:a16="http://schemas.microsoft.com/office/drawing/2014/main" xmlns="" id="{22AB0BEC-29BD-4F64-B782-0187ABB23EC3}"/>
              </a:ext>
            </a:extLst>
          </p:cNvPr>
          <p:cNvSpPr txBox="1"/>
          <p:nvPr/>
        </p:nvSpPr>
        <p:spPr>
          <a:xfrm>
            <a:off x="5750307" y="5573830"/>
            <a:ext cx="6222638" cy="746358"/>
          </a:xfrm>
          <a:prstGeom prst="rect">
            <a:avLst/>
          </a:prstGeom>
          <a:noFill/>
        </p:spPr>
        <p:txBody>
          <a:bodyPr wrap="square" rtlCol="0">
            <a:spAutoFit/>
          </a:bodyPr>
          <a:lstStyle/>
          <a:p>
            <a:pPr>
              <a:lnSpc>
                <a:spcPts val="1665"/>
              </a:lnSpc>
            </a:pPr>
            <a:r>
              <a:rPr lang="en-GB" dirty="0">
                <a:solidFill>
                  <a:schemeClr val="bg1"/>
                </a:solidFill>
                <a:latin typeface="+mj-lt"/>
                <a:ea typeface="Lato Light" charset="0"/>
                <a:cs typeface="Lato Light" charset="0"/>
              </a:rPr>
              <a:t>Letztlich ist aber immer die Kundenwahrnehmung und die </a:t>
            </a:r>
            <a:r>
              <a:rPr lang="en-GB" b="1" dirty="0">
                <a:solidFill>
                  <a:schemeClr val="bg1"/>
                </a:solidFill>
                <a:latin typeface="+mj-lt"/>
                <a:ea typeface="Lato Light" charset="0"/>
                <a:cs typeface="Lato Light" charset="0"/>
              </a:rPr>
              <a:t>Kundensicht </a:t>
            </a:r>
            <a:r>
              <a:rPr lang="en-GB" dirty="0">
                <a:solidFill>
                  <a:schemeClr val="bg1"/>
                </a:solidFill>
                <a:latin typeface="+mj-lt"/>
                <a:ea typeface="Lato Light" charset="0"/>
                <a:cs typeface="Lato Light" charset="0"/>
              </a:rPr>
              <a:t>entscheidend für den Markterfolg und damit die </a:t>
            </a:r>
            <a:r>
              <a:rPr lang="en-GB" b="1" dirty="0">
                <a:solidFill>
                  <a:schemeClr val="bg1"/>
                </a:solidFill>
                <a:latin typeface="+mj-lt"/>
                <a:ea typeface="Lato Light" charset="0"/>
                <a:cs typeface="Lato Light" charset="0"/>
              </a:rPr>
              <a:t>Wettbewerbsfähigkeit </a:t>
            </a:r>
            <a:r>
              <a:rPr lang="en-GB" dirty="0">
                <a:solidFill>
                  <a:schemeClr val="bg1"/>
                </a:solidFill>
                <a:latin typeface="+mj-lt"/>
                <a:ea typeface="Lato Light" charset="0"/>
                <a:cs typeface="Lato Light" charset="0"/>
              </a:rPr>
              <a:t>des Unternehmens</a:t>
            </a:r>
          </a:p>
        </p:txBody>
      </p:sp>
      <p:sp>
        <p:nvSpPr>
          <p:cNvPr id="35" name="Freeform 43">
            <a:extLst>
              <a:ext uri="{FF2B5EF4-FFF2-40B4-BE49-F238E27FC236}">
                <a16:creationId xmlns:a16="http://schemas.microsoft.com/office/drawing/2014/main" xmlns="" id="{1AE2E2D8-7FFA-4C5F-BCB6-396B14434D86}"/>
              </a:ext>
            </a:extLst>
          </p:cNvPr>
          <p:cNvSpPr>
            <a:spLocks/>
          </p:cNvSpPr>
          <p:nvPr/>
        </p:nvSpPr>
        <p:spPr bwMode="auto">
          <a:xfrm>
            <a:off x="4914773" y="2717879"/>
            <a:ext cx="7152809" cy="1335773"/>
          </a:xfrm>
          <a:custGeom>
            <a:avLst/>
            <a:gdLst>
              <a:gd name="T0" fmla="*/ 0 w 1735"/>
              <a:gd name="T1" fmla="*/ 0 h 488"/>
              <a:gd name="T2" fmla="*/ 186 w 1735"/>
              <a:gd name="T3" fmla="*/ 244 h 488"/>
              <a:gd name="T4" fmla="*/ 0 w 1735"/>
              <a:gd name="T5" fmla="*/ 488 h 488"/>
              <a:gd name="T6" fmla="*/ 1735 w 1735"/>
              <a:gd name="T7" fmla="*/ 488 h 488"/>
              <a:gd name="T8" fmla="*/ 1735 w 1735"/>
              <a:gd name="T9" fmla="*/ 0 h 488"/>
              <a:gd name="T10" fmla="*/ 0 w 1735"/>
              <a:gd name="T11" fmla="*/ 0 h 488"/>
            </a:gdLst>
            <a:ahLst/>
            <a:cxnLst>
              <a:cxn ang="0">
                <a:pos x="T0" y="T1"/>
              </a:cxn>
              <a:cxn ang="0">
                <a:pos x="T2" y="T3"/>
              </a:cxn>
              <a:cxn ang="0">
                <a:pos x="T4" y="T5"/>
              </a:cxn>
              <a:cxn ang="0">
                <a:pos x="T6" y="T7"/>
              </a:cxn>
              <a:cxn ang="0">
                <a:pos x="T8" y="T9"/>
              </a:cxn>
              <a:cxn ang="0">
                <a:pos x="T10" y="T11"/>
              </a:cxn>
            </a:cxnLst>
            <a:rect l="0" t="0" r="r" b="b"/>
            <a:pathLst>
              <a:path w="1735" h="488">
                <a:moveTo>
                  <a:pt x="0" y="0"/>
                </a:moveTo>
                <a:lnTo>
                  <a:pt x="186" y="244"/>
                </a:lnTo>
                <a:lnTo>
                  <a:pt x="0" y="488"/>
                </a:lnTo>
                <a:lnTo>
                  <a:pt x="1735" y="488"/>
                </a:lnTo>
                <a:lnTo>
                  <a:pt x="1735" y="0"/>
                </a:lnTo>
                <a:lnTo>
                  <a:pt x="0" y="0"/>
                </a:lnTo>
                <a:close/>
              </a:path>
            </a:pathLst>
          </a:custGeom>
          <a:solidFill>
            <a:schemeClr val="accent1"/>
          </a:solidFill>
          <a:ln>
            <a:noFill/>
          </a:ln>
        </p:spPr>
        <p:txBody>
          <a:bodyPr vert="horz" wrap="square" lIns="34290" tIns="17145" rIns="34290" bIns="17145" numCol="1" anchor="t" anchorCtr="0" compatLnSpc="1">
            <a:prstTxWarp prst="textNoShape">
              <a:avLst/>
            </a:prstTxWarp>
          </a:bodyPr>
          <a:lstStyle/>
          <a:p>
            <a:endParaRPr lang="en-GB" sz="1600" b="1" dirty="0">
              <a:latin typeface="Roboto Bold" charset="0"/>
            </a:endParaRPr>
          </a:p>
        </p:txBody>
      </p:sp>
      <p:sp>
        <p:nvSpPr>
          <p:cNvPr id="36" name="Freeform 36">
            <a:extLst>
              <a:ext uri="{FF2B5EF4-FFF2-40B4-BE49-F238E27FC236}">
                <a16:creationId xmlns:a16="http://schemas.microsoft.com/office/drawing/2014/main" xmlns="" id="{11CD41B8-E7A0-4BC7-889B-A2AEA92A3D10}"/>
              </a:ext>
            </a:extLst>
          </p:cNvPr>
          <p:cNvSpPr>
            <a:spLocks/>
          </p:cNvSpPr>
          <p:nvPr/>
        </p:nvSpPr>
        <p:spPr bwMode="auto">
          <a:xfrm>
            <a:off x="4294052" y="2717879"/>
            <a:ext cx="1550445" cy="1311764"/>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close/>
              </a:path>
            </a:pathLst>
          </a:custGeom>
          <a:solidFill>
            <a:schemeClr val="accent1">
              <a:lumMod val="75000"/>
            </a:schemeClr>
          </a:solidFill>
          <a:ln>
            <a:noFill/>
          </a:ln>
        </p:spPr>
        <p:txBody>
          <a:bodyPr vert="horz" wrap="square" lIns="34290" tIns="17145" rIns="34290" bIns="17145" numCol="1" anchor="t" anchorCtr="0" compatLnSpc="1">
            <a:prstTxWarp prst="textNoShape">
              <a:avLst/>
            </a:prstTxWarp>
          </a:bodyPr>
          <a:lstStyle/>
          <a:p>
            <a:endParaRPr lang="en-GB" sz="3601" b="1" dirty="0">
              <a:latin typeface="Roboto Bold" charset="0"/>
            </a:endParaRPr>
          </a:p>
        </p:txBody>
      </p:sp>
      <p:sp>
        <p:nvSpPr>
          <p:cNvPr id="37" name="Freeform 37">
            <a:extLst>
              <a:ext uri="{FF2B5EF4-FFF2-40B4-BE49-F238E27FC236}">
                <a16:creationId xmlns:a16="http://schemas.microsoft.com/office/drawing/2014/main" xmlns="" id="{6C69C51B-A138-4ECD-B041-3B9DF3EB887E}"/>
              </a:ext>
            </a:extLst>
          </p:cNvPr>
          <p:cNvSpPr>
            <a:spLocks/>
          </p:cNvSpPr>
          <p:nvPr/>
        </p:nvSpPr>
        <p:spPr bwMode="auto">
          <a:xfrm>
            <a:off x="4159375" y="2306458"/>
            <a:ext cx="2333523" cy="1449844"/>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0" tIns="17145" rIns="34290" bIns="17145" numCol="1" anchor="t" anchorCtr="0" compatLnSpc="1">
            <a:prstTxWarp prst="textNoShape">
              <a:avLst/>
            </a:prstTxWarp>
          </a:bodyPr>
          <a:lstStyle/>
          <a:p>
            <a:endParaRPr lang="en-GB" sz="1600" b="1" dirty="0">
              <a:latin typeface="Roboto Bold" charset="0"/>
            </a:endParaRPr>
          </a:p>
        </p:txBody>
      </p:sp>
      <p:sp>
        <p:nvSpPr>
          <p:cNvPr id="39" name="Rectangle 85">
            <a:extLst>
              <a:ext uri="{FF2B5EF4-FFF2-40B4-BE49-F238E27FC236}">
                <a16:creationId xmlns:a16="http://schemas.microsoft.com/office/drawing/2014/main" xmlns="" id="{2A1552D3-2090-4A15-BD98-8D3B0C1215D9}"/>
              </a:ext>
            </a:extLst>
          </p:cNvPr>
          <p:cNvSpPr>
            <a:spLocks/>
          </p:cNvSpPr>
          <p:nvPr/>
        </p:nvSpPr>
        <p:spPr bwMode="auto">
          <a:xfrm>
            <a:off x="4187056" y="2663535"/>
            <a:ext cx="969778"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square" lIns="0" tIns="0" rIns="0" bIns="0" anchor="ctr">
            <a:spAutoFit/>
          </a:bodyPr>
          <a:lstStyle/>
          <a:p>
            <a:pPr algn="ctr"/>
            <a:r>
              <a:rPr lang="en-GB" sz="3200" b="1" spc="113" dirty="0">
                <a:solidFill>
                  <a:schemeClr val="bg1"/>
                </a:solidFill>
                <a:latin typeface="+mj-lt"/>
                <a:ea typeface="Roboto" charset="0"/>
                <a:cs typeface="Roboto" charset="0"/>
                <a:sym typeface="Bebas Neue" charset="0"/>
              </a:rPr>
              <a:t>01</a:t>
            </a:r>
            <a:endParaRPr lang="en-GB" sz="1600" b="1" spc="113" dirty="0">
              <a:solidFill>
                <a:schemeClr val="bg1"/>
              </a:solidFill>
              <a:latin typeface="+mj-lt"/>
              <a:ea typeface="Roboto" charset="0"/>
              <a:cs typeface="Roboto" charset="0"/>
              <a:sym typeface="Bebas Neue" charset="0"/>
            </a:endParaRPr>
          </a:p>
        </p:txBody>
      </p:sp>
      <p:sp>
        <p:nvSpPr>
          <p:cNvPr id="40" name="TextBox 86">
            <a:extLst>
              <a:ext uri="{FF2B5EF4-FFF2-40B4-BE49-F238E27FC236}">
                <a16:creationId xmlns:a16="http://schemas.microsoft.com/office/drawing/2014/main" xmlns="" id="{27A142E1-D7BF-483C-98D0-BCD3911C3078}"/>
              </a:ext>
            </a:extLst>
          </p:cNvPr>
          <p:cNvSpPr txBox="1"/>
          <p:nvPr/>
        </p:nvSpPr>
        <p:spPr>
          <a:xfrm>
            <a:off x="5755346" y="2784505"/>
            <a:ext cx="6250438" cy="923330"/>
          </a:xfrm>
          <a:prstGeom prst="rect">
            <a:avLst/>
          </a:prstGeom>
          <a:noFill/>
        </p:spPr>
        <p:txBody>
          <a:bodyPr wrap="square" rtlCol="0">
            <a:spAutoFit/>
          </a:bodyPr>
          <a:lstStyle/>
          <a:p>
            <a:r>
              <a:rPr lang="en-GB" dirty="0">
                <a:solidFill>
                  <a:schemeClr val="bg1"/>
                </a:solidFill>
                <a:latin typeface="+mj-lt"/>
                <a:ea typeface="Lato Light" charset="0"/>
                <a:cs typeface="Lato Light" charset="0"/>
              </a:rPr>
              <a:t>Das Unternehmen muss </a:t>
            </a:r>
            <a:r>
              <a:rPr lang="en-GB" b="1" dirty="0">
                <a:solidFill>
                  <a:schemeClr val="bg1"/>
                </a:solidFill>
                <a:latin typeface="+mj-lt"/>
                <a:ea typeface="Lato Light" charset="0"/>
                <a:cs typeface="Lato Light" charset="0"/>
              </a:rPr>
              <a:t>seine Marktaktivitäten und Ressourcen optimal und stringent koordinieren </a:t>
            </a:r>
            <a:r>
              <a:rPr lang="en-GB" dirty="0">
                <a:solidFill>
                  <a:schemeClr val="bg1"/>
                </a:solidFill>
                <a:latin typeface="+mj-lt"/>
                <a:ea typeface="Lato Light" charset="0"/>
                <a:cs typeface="Lato Light" charset="0"/>
              </a:rPr>
              <a:t>und dabei die </a:t>
            </a:r>
            <a:r>
              <a:rPr lang="en-GB" b="1" dirty="0">
                <a:solidFill>
                  <a:schemeClr val="bg1"/>
                </a:solidFill>
                <a:latin typeface="+mj-lt"/>
                <a:ea typeface="Lato Light" charset="0"/>
                <a:cs typeface="Lato Light" charset="0"/>
              </a:rPr>
              <a:t>Kundenbedürfnisse </a:t>
            </a:r>
            <a:r>
              <a:rPr lang="en-GB" dirty="0">
                <a:solidFill>
                  <a:schemeClr val="bg1"/>
                </a:solidFill>
                <a:latin typeface="+mj-lt"/>
                <a:ea typeface="Lato Light" charset="0"/>
                <a:cs typeface="Lato Light" charset="0"/>
              </a:rPr>
              <a:t>und die </a:t>
            </a:r>
            <a:r>
              <a:rPr lang="en-GB" b="1" dirty="0">
                <a:solidFill>
                  <a:schemeClr val="bg1"/>
                </a:solidFill>
                <a:latin typeface="+mj-lt"/>
                <a:ea typeface="Lato Light" charset="0"/>
                <a:cs typeface="Lato Light" charset="0"/>
              </a:rPr>
              <a:t>Abläufe des Wettbewerbs berücksichtigen</a:t>
            </a:r>
          </a:p>
        </p:txBody>
      </p:sp>
      <p:sp>
        <p:nvSpPr>
          <p:cNvPr id="21" name="TextBox 20">
            <a:extLst>
              <a:ext uri="{FF2B5EF4-FFF2-40B4-BE49-F238E27FC236}">
                <a16:creationId xmlns:a16="http://schemas.microsoft.com/office/drawing/2014/main" xmlns="" id="{FB2C59BD-40AD-44C5-B603-2F5D84367231}"/>
              </a:ext>
            </a:extLst>
          </p:cNvPr>
          <p:cNvSpPr txBox="1"/>
          <p:nvPr/>
        </p:nvSpPr>
        <p:spPr>
          <a:xfrm>
            <a:off x="4325314" y="1732919"/>
            <a:ext cx="7866686" cy="1015663"/>
          </a:xfrm>
          <a:prstGeom prst="rect">
            <a:avLst/>
          </a:prstGeom>
          <a:noFill/>
        </p:spPr>
        <p:txBody>
          <a:bodyPr wrap="square">
            <a:spAutoFit/>
          </a:bodyPr>
          <a:lstStyle/>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Diese Kriterien sind Indikatoren für die Frage, ob das Unternehmen seine Marktposition verteidigen oder ausbauen kann, um Umsatzwachstum </a:t>
            </a:r>
            <a:r>
              <a:rPr lang="en-GB" sz="20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zu</a:t>
            </a:r>
            <a:r>
              <a:rPr lang="en-GB" sz="20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20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generieren</a:t>
            </a:r>
            <a:r>
              <a:rPr lang="en-GB" sz="20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a:t>
            </a:r>
            <a:endParaRPr lang="en-GB" sz="2000" dirty="0">
              <a:solidFill>
                <a:srgbClr val="245473"/>
              </a:solidFill>
              <a:latin typeface="+mj-lt"/>
              <a:ea typeface="Open Sans Light" panose="020B0306030504020204" pitchFamily="34" charset="0"/>
              <a:cs typeface="Open Sans Light" panose="020B0306030504020204" pitchFamily="34" charset="0"/>
            </a:endParaRPr>
          </a:p>
        </p:txBody>
      </p:sp>
    </p:spTree>
    <p:extLst>
      <p:ext uri="{BB962C8B-B14F-4D97-AF65-F5344CB8AC3E}">
        <p14:creationId xmlns:p14="http://schemas.microsoft.com/office/powerpoint/2010/main" val="40957270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FC3F1630-F84C-4DBB-A92E-B4CBFC5956D4}"/>
              </a:ext>
            </a:extLst>
          </p:cNvPr>
          <p:cNvSpPr>
            <a:spLocks noGrp="1"/>
          </p:cNvSpPr>
          <p:nvPr>
            <p:ph type="body" sz="quarter" idx="11"/>
          </p:nvPr>
        </p:nvSpPr>
        <p:spPr>
          <a:xfrm>
            <a:off x="494411" y="2723027"/>
            <a:ext cx="9759932" cy="1582271"/>
          </a:xfrm>
        </p:spPr>
        <p:txBody>
          <a:bodyPr/>
          <a:lstStyle/>
          <a:p>
            <a:r>
              <a:rPr lang="en-GB" dirty="0"/>
              <a:t>Strategische Optionen in den </a:t>
            </a:r>
            <a:r>
              <a:rPr lang="en-GB" dirty="0" err="1"/>
              <a:t>Krisenphasen</a:t>
            </a:r>
            <a:endParaRPr lang="en-GB" dirty="0"/>
          </a:p>
        </p:txBody>
      </p:sp>
    </p:spTree>
    <p:extLst>
      <p:ext uri="{BB962C8B-B14F-4D97-AF65-F5344CB8AC3E}">
        <p14:creationId xmlns:p14="http://schemas.microsoft.com/office/powerpoint/2010/main" val="20856501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1266"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161606" y="1840759"/>
            <a:ext cx="3537025" cy="4652859"/>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800" dirty="0">
                <a:solidFill>
                  <a:srgbClr val="245473"/>
                </a:solidFill>
                <a:latin typeface="+mj-lt"/>
                <a:ea typeface="Open Sans Light" panose="020B0306030504020204" pitchFamily="34" charset="0"/>
                <a:cs typeface="Open Sans Light" panose="020B0306030504020204" pitchFamily="34" charset="0"/>
              </a:rPr>
              <a:t>Der Fokus der strategischen Neuausrichtung liegt auf der Geschäftsfeldplanung und Ressourcenumschichtung sowie auf der Formulierung der Unternehmensstrategie. Es muss festgelegt werden, wie die im Unternehmensleitbild definierten Ziele mittel- bis langfristig erreicht werden sollen.</a:t>
            </a:r>
          </a:p>
          <a:p>
            <a:pPr algn="l">
              <a:lnSpc>
                <a:spcPct val="100000"/>
              </a:lnSpc>
              <a:spcBef>
                <a:spcPts val="600"/>
              </a:spcBef>
            </a:pPr>
            <a:r>
              <a:rPr lang="en-GB" sz="1800" b="1"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Im Rahmen der strategischen Neuausrichtung muss das Unternehmen seine Potenziale unter den Aspekten Effektivität, Nachhaltigkeit und Kohärenz ausrichten. Beginnen Sie mit diesen drei Bereichen...</a:t>
            </a:r>
            <a:endParaRPr lang="en-GB" sz="1800" b="1" dirty="0">
              <a:solidFill>
                <a:srgbClr val="245473"/>
              </a:solidFill>
              <a:latin typeface="+mj-lt"/>
              <a:ea typeface="Open Sans Light" panose="020B0306030504020204" pitchFamily="34" charset="0"/>
              <a:cs typeface="Open Sans Light" panose="020B0306030504020204" pitchFamily="34" charset="0"/>
            </a:endParaRPr>
          </a:p>
          <a:p>
            <a:pPr marL="285750" indent="-285750" algn="l">
              <a:lnSpc>
                <a:spcPct val="100000"/>
              </a:lnSpc>
              <a:spcBef>
                <a:spcPts val="600"/>
              </a:spcBef>
              <a:buFont typeface="Wingdings" panose="05000000000000000000" pitchFamily="2" charset="2"/>
              <a:buChar char="à"/>
            </a:pPr>
            <a:endParaRPr lang="en-GB" sz="1700" dirty="0">
              <a:solidFill>
                <a:schemeClr val="tx1"/>
              </a:solidFill>
              <a:latin typeface="+mj-lt"/>
              <a:ea typeface="Open Sans Light" panose="020B0306030504020204" pitchFamily="34" charset="0"/>
              <a:cs typeface="Open Sans Light" panose="020B0306030504020204" pitchFamily="34" charset="0"/>
            </a:endParaRPr>
          </a:p>
        </p:txBody>
      </p:sp>
      <p:grpSp>
        <p:nvGrpSpPr>
          <p:cNvPr id="5" name="Gruppieren 4">
            <a:extLst>
              <a:ext uri="{FF2B5EF4-FFF2-40B4-BE49-F238E27FC236}">
                <a16:creationId xmlns:a16="http://schemas.microsoft.com/office/drawing/2014/main" xmlns="" id="{37CB6D36-4C3D-45A7-A36D-042A32271E56}"/>
              </a:ext>
            </a:extLst>
          </p:cNvPr>
          <p:cNvGrpSpPr>
            <a:grpSpLocks noChangeAspect="1"/>
          </p:cNvGrpSpPr>
          <p:nvPr/>
        </p:nvGrpSpPr>
        <p:grpSpPr>
          <a:xfrm>
            <a:off x="8785347" y="2478070"/>
            <a:ext cx="3276000" cy="3276000"/>
            <a:chOff x="7510917" y="2077854"/>
            <a:chExt cx="3869722" cy="3869722"/>
          </a:xfrm>
        </p:grpSpPr>
        <p:sp>
          <p:nvSpPr>
            <p:cNvPr id="51" name="Oval 3">
              <a:extLst>
                <a:ext uri="{FF2B5EF4-FFF2-40B4-BE49-F238E27FC236}">
                  <a16:creationId xmlns:a16="http://schemas.microsoft.com/office/drawing/2014/main" xmlns="" id="{CE2A394E-11AC-40C7-A5B8-58D40AA95EE1}"/>
                </a:ext>
              </a:extLst>
            </p:cNvPr>
            <p:cNvSpPr/>
            <p:nvPr/>
          </p:nvSpPr>
          <p:spPr>
            <a:xfrm>
              <a:off x="7510917" y="2077854"/>
              <a:ext cx="3869722" cy="3869722"/>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latin typeface="+mj-lt"/>
              </a:endParaRPr>
            </a:p>
          </p:txBody>
        </p:sp>
        <p:sp>
          <p:nvSpPr>
            <p:cNvPr id="52" name="Pie 8">
              <a:extLst>
                <a:ext uri="{FF2B5EF4-FFF2-40B4-BE49-F238E27FC236}">
                  <a16:creationId xmlns:a16="http://schemas.microsoft.com/office/drawing/2014/main" xmlns="" id="{E897233F-B7E1-4D89-B283-3CEBA2F2C365}"/>
                </a:ext>
              </a:extLst>
            </p:cNvPr>
            <p:cNvSpPr/>
            <p:nvPr/>
          </p:nvSpPr>
          <p:spPr>
            <a:xfrm>
              <a:off x="7510917" y="2077854"/>
              <a:ext cx="3869722" cy="3869722"/>
            </a:xfrm>
            <a:prstGeom prst="pie">
              <a:avLst>
                <a:gd name="adj1" fmla="val 16203509"/>
                <a:gd name="adj2" fmla="val 1679634"/>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latin typeface="+mj-lt"/>
              </a:endParaRPr>
            </a:p>
          </p:txBody>
        </p:sp>
        <p:sp>
          <p:nvSpPr>
            <p:cNvPr id="53" name="Oval 4">
              <a:extLst>
                <a:ext uri="{FF2B5EF4-FFF2-40B4-BE49-F238E27FC236}">
                  <a16:creationId xmlns:a16="http://schemas.microsoft.com/office/drawing/2014/main" xmlns="" id="{CDD3F251-BAAB-4075-BEBF-52C9118F11DE}"/>
                </a:ext>
              </a:extLst>
            </p:cNvPr>
            <p:cNvSpPr/>
            <p:nvPr/>
          </p:nvSpPr>
          <p:spPr>
            <a:xfrm>
              <a:off x="7770371" y="2337308"/>
              <a:ext cx="3350814" cy="3350814"/>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latin typeface="+mj-lt"/>
              </a:endParaRPr>
            </a:p>
          </p:txBody>
        </p:sp>
        <p:sp>
          <p:nvSpPr>
            <p:cNvPr id="54" name="Pie 9">
              <a:extLst>
                <a:ext uri="{FF2B5EF4-FFF2-40B4-BE49-F238E27FC236}">
                  <a16:creationId xmlns:a16="http://schemas.microsoft.com/office/drawing/2014/main" xmlns="" id="{9A2AC663-974E-43EF-905D-63060FBA2081}"/>
                </a:ext>
              </a:extLst>
            </p:cNvPr>
            <p:cNvSpPr/>
            <p:nvPr/>
          </p:nvSpPr>
          <p:spPr>
            <a:xfrm>
              <a:off x="7770371" y="2337308"/>
              <a:ext cx="3350814" cy="3350814"/>
            </a:xfrm>
            <a:prstGeom prst="pie">
              <a:avLst>
                <a:gd name="adj1" fmla="val 16200764"/>
                <a:gd name="adj2" fmla="val 872139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latin typeface="+mj-lt"/>
              </a:endParaRPr>
            </a:p>
          </p:txBody>
        </p:sp>
        <p:sp>
          <p:nvSpPr>
            <p:cNvPr id="55" name="Oval 5">
              <a:extLst>
                <a:ext uri="{FF2B5EF4-FFF2-40B4-BE49-F238E27FC236}">
                  <a16:creationId xmlns:a16="http://schemas.microsoft.com/office/drawing/2014/main" xmlns="" id="{84FD8D44-159D-4FC8-9FAE-BBDF2F6EFECE}"/>
                </a:ext>
              </a:extLst>
            </p:cNvPr>
            <p:cNvSpPr/>
            <p:nvPr/>
          </p:nvSpPr>
          <p:spPr>
            <a:xfrm>
              <a:off x="8038275" y="2605212"/>
              <a:ext cx="2815006" cy="2815006"/>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latin typeface="+mj-lt"/>
              </a:endParaRPr>
            </a:p>
          </p:txBody>
        </p:sp>
        <p:sp>
          <p:nvSpPr>
            <p:cNvPr id="56" name="Pie 10">
              <a:extLst>
                <a:ext uri="{FF2B5EF4-FFF2-40B4-BE49-F238E27FC236}">
                  <a16:creationId xmlns:a16="http://schemas.microsoft.com/office/drawing/2014/main" xmlns="" id="{0CFC9224-9892-40FB-8C5B-38B680FB5C13}"/>
                </a:ext>
              </a:extLst>
            </p:cNvPr>
            <p:cNvSpPr/>
            <p:nvPr/>
          </p:nvSpPr>
          <p:spPr>
            <a:xfrm>
              <a:off x="8038275" y="2605212"/>
              <a:ext cx="2815006" cy="2815006"/>
            </a:xfrm>
            <a:prstGeom prst="pie">
              <a:avLst>
                <a:gd name="adj1" fmla="val 16205589"/>
                <a:gd name="adj2" fmla="val 13089475"/>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latin typeface="+mj-lt"/>
              </a:endParaRPr>
            </a:p>
          </p:txBody>
        </p:sp>
        <p:sp>
          <p:nvSpPr>
            <p:cNvPr id="57" name="Oval 6">
              <a:extLst>
                <a:ext uri="{FF2B5EF4-FFF2-40B4-BE49-F238E27FC236}">
                  <a16:creationId xmlns:a16="http://schemas.microsoft.com/office/drawing/2014/main" xmlns="" id="{AAF98D97-DC49-4791-8B0C-D0A54B3E5D75}"/>
                </a:ext>
              </a:extLst>
            </p:cNvPr>
            <p:cNvSpPr/>
            <p:nvPr/>
          </p:nvSpPr>
          <p:spPr>
            <a:xfrm>
              <a:off x="8318350" y="2885287"/>
              <a:ext cx="2254857" cy="2254857"/>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latin typeface="+mj-lt"/>
              </a:endParaRPr>
            </a:p>
          </p:txBody>
        </p:sp>
        <p:sp>
          <p:nvSpPr>
            <p:cNvPr id="58" name="Pie 11">
              <a:extLst>
                <a:ext uri="{FF2B5EF4-FFF2-40B4-BE49-F238E27FC236}">
                  <a16:creationId xmlns:a16="http://schemas.microsoft.com/office/drawing/2014/main" xmlns="" id="{AF57F6F3-DEA0-4F1E-A985-4C189267102B}"/>
                </a:ext>
              </a:extLst>
            </p:cNvPr>
            <p:cNvSpPr/>
            <p:nvPr/>
          </p:nvSpPr>
          <p:spPr>
            <a:xfrm>
              <a:off x="8318350" y="2885287"/>
              <a:ext cx="2254857" cy="2254857"/>
            </a:xfrm>
            <a:prstGeom prst="pie">
              <a:avLst>
                <a:gd name="adj1" fmla="val 16201900"/>
                <a:gd name="adj2" fmla="val 4795701"/>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latin typeface="+mj-lt"/>
              </a:endParaRPr>
            </a:p>
          </p:txBody>
        </p:sp>
        <p:sp>
          <p:nvSpPr>
            <p:cNvPr id="59" name="Oval 7">
              <a:extLst>
                <a:ext uri="{FF2B5EF4-FFF2-40B4-BE49-F238E27FC236}">
                  <a16:creationId xmlns:a16="http://schemas.microsoft.com/office/drawing/2014/main" xmlns="" id="{BB2CD242-BE6B-43B9-8D85-FF0731F7FD60}"/>
                </a:ext>
              </a:extLst>
            </p:cNvPr>
            <p:cNvSpPr/>
            <p:nvPr/>
          </p:nvSpPr>
          <p:spPr>
            <a:xfrm>
              <a:off x="8568055" y="3134992"/>
              <a:ext cx="1755449" cy="1755449"/>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latin typeface="+mj-lt"/>
              </a:endParaRPr>
            </a:p>
          </p:txBody>
        </p:sp>
        <p:sp>
          <p:nvSpPr>
            <p:cNvPr id="60" name="Pie 12">
              <a:extLst>
                <a:ext uri="{FF2B5EF4-FFF2-40B4-BE49-F238E27FC236}">
                  <a16:creationId xmlns:a16="http://schemas.microsoft.com/office/drawing/2014/main" xmlns="" id="{B495B48A-3B59-4788-A6F7-F2090E26F859}"/>
                </a:ext>
              </a:extLst>
            </p:cNvPr>
            <p:cNvSpPr/>
            <p:nvPr/>
          </p:nvSpPr>
          <p:spPr>
            <a:xfrm>
              <a:off x="8568055" y="3134992"/>
              <a:ext cx="1755449" cy="1755449"/>
            </a:xfrm>
            <a:prstGeom prst="pie">
              <a:avLst>
                <a:gd name="adj1" fmla="val 16194857"/>
                <a:gd name="adj2" fmla="val 6549353"/>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latin typeface="+mj-lt"/>
              </a:endParaRPr>
            </a:p>
          </p:txBody>
        </p:sp>
        <p:sp>
          <p:nvSpPr>
            <p:cNvPr id="61" name="Oval 14">
              <a:extLst>
                <a:ext uri="{FF2B5EF4-FFF2-40B4-BE49-F238E27FC236}">
                  <a16:creationId xmlns:a16="http://schemas.microsoft.com/office/drawing/2014/main" xmlns="" id="{2C62071C-B80B-4EF8-AB20-C060FF4E1EE0}"/>
                </a:ext>
              </a:extLst>
            </p:cNvPr>
            <p:cNvSpPr/>
            <p:nvPr/>
          </p:nvSpPr>
          <p:spPr>
            <a:xfrm>
              <a:off x="8856872" y="3423809"/>
              <a:ext cx="1177815" cy="1177815"/>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200" dirty="0">
                <a:latin typeface="+mj-lt"/>
              </a:endParaRPr>
            </a:p>
          </p:txBody>
        </p:sp>
      </p:grpSp>
      <p:sp>
        <p:nvSpPr>
          <p:cNvPr id="63" name="TextBox 19">
            <a:extLst>
              <a:ext uri="{FF2B5EF4-FFF2-40B4-BE49-F238E27FC236}">
                <a16:creationId xmlns:a16="http://schemas.microsoft.com/office/drawing/2014/main" xmlns="" id="{090A32C1-11C9-4E5B-8E18-7B19ECEEF201}"/>
              </a:ext>
            </a:extLst>
          </p:cNvPr>
          <p:cNvSpPr txBox="1"/>
          <p:nvPr/>
        </p:nvSpPr>
        <p:spPr>
          <a:xfrm>
            <a:off x="3855003" y="1789619"/>
            <a:ext cx="4438391" cy="384721"/>
          </a:xfrm>
          <a:prstGeom prst="rect">
            <a:avLst/>
          </a:prstGeom>
          <a:noFill/>
        </p:spPr>
        <p:txBody>
          <a:bodyPr wrap="square" lIns="91440" tIns="45720" rIns="91440" bIns="45720" rtlCol="0" anchor="b" anchorCtr="0">
            <a:spAutoFit/>
          </a:bodyPr>
          <a:lstStyle/>
          <a:p>
            <a:r>
              <a:rPr lang="en-GB" sz="1900" b="1" dirty="0">
                <a:solidFill>
                  <a:srgbClr val="F95C2C"/>
                </a:solidFill>
                <a:latin typeface="+mj-lt"/>
                <a:ea typeface="League Spartan" charset="0"/>
                <a:cs typeface="Poppins" pitchFamily="2" charset="77"/>
              </a:rPr>
              <a:t>Stärkung des Kerngeschäfts</a:t>
            </a:r>
          </a:p>
        </p:txBody>
      </p:sp>
      <p:sp>
        <p:nvSpPr>
          <p:cNvPr id="64" name="Subtitle 2">
            <a:extLst>
              <a:ext uri="{FF2B5EF4-FFF2-40B4-BE49-F238E27FC236}">
                <a16:creationId xmlns:a16="http://schemas.microsoft.com/office/drawing/2014/main" xmlns="" id="{DF9B471D-2D31-4257-87A0-9702833E1C64}"/>
              </a:ext>
            </a:extLst>
          </p:cNvPr>
          <p:cNvSpPr txBox="1">
            <a:spLocks/>
          </p:cNvSpPr>
          <p:nvPr/>
        </p:nvSpPr>
        <p:spPr>
          <a:xfrm>
            <a:off x="3966595" y="2127707"/>
            <a:ext cx="5443683" cy="1142629"/>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Gezielte Profilierung der Marke bzw. des Produktes | Definition des Markensegments bzw. der Nischenbelegung | Profilierung durch Identifikation und Ausbau von Stärken und Beseitigung von Schwächen</a:t>
            </a:r>
          </a:p>
        </p:txBody>
      </p:sp>
      <p:sp>
        <p:nvSpPr>
          <p:cNvPr id="66" name="TextBox 26">
            <a:extLst>
              <a:ext uri="{FF2B5EF4-FFF2-40B4-BE49-F238E27FC236}">
                <a16:creationId xmlns:a16="http://schemas.microsoft.com/office/drawing/2014/main" xmlns="" id="{6A9CA847-1C3D-45E5-9C4F-D5433FA6AEF5}"/>
              </a:ext>
            </a:extLst>
          </p:cNvPr>
          <p:cNvSpPr txBox="1"/>
          <p:nvPr/>
        </p:nvSpPr>
        <p:spPr>
          <a:xfrm>
            <a:off x="3879212" y="3306560"/>
            <a:ext cx="3064071" cy="369332"/>
          </a:xfrm>
          <a:prstGeom prst="rect">
            <a:avLst/>
          </a:prstGeom>
          <a:noFill/>
        </p:spPr>
        <p:txBody>
          <a:bodyPr wrap="square" rtlCol="0" anchor="b" anchorCtr="0">
            <a:spAutoFit/>
          </a:bodyPr>
          <a:lstStyle/>
          <a:p>
            <a:r>
              <a:rPr lang="en-GB" b="1" dirty="0">
                <a:solidFill>
                  <a:srgbClr val="E53292"/>
                </a:solidFill>
                <a:latin typeface="+mj-lt"/>
                <a:ea typeface="League Spartan" charset="0"/>
                <a:cs typeface="Poppins" pitchFamily="2" charset="77"/>
              </a:rPr>
              <a:t>Ausbau des Kerngeschäfts</a:t>
            </a:r>
          </a:p>
        </p:txBody>
      </p:sp>
      <p:sp>
        <p:nvSpPr>
          <p:cNvPr id="67" name="Subtitle 2">
            <a:extLst>
              <a:ext uri="{FF2B5EF4-FFF2-40B4-BE49-F238E27FC236}">
                <a16:creationId xmlns:a16="http://schemas.microsoft.com/office/drawing/2014/main" xmlns="" id="{DF46AECD-160B-43F4-BBF2-A6B450C361AB}"/>
              </a:ext>
            </a:extLst>
          </p:cNvPr>
          <p:cNvSpPr txBox="1">
            <a:spLocks/>
          </p:cNvSpPr>
          <p:nvPr/>
        </p:nvSpPr>
        <p:spPr>
          <a:xfrm>
            <a:off x="3936512" y="3661979"/>
            <a:ext cx="4622035" cy="1142629"/>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Komplementäre Produkte und Dienstleistungen anbieten | </a:t>
            </a:r>
            <a:r>
              <a:rPr lang="en-GB" sz="1800" dirty="0" err="1">
                <a:solidFill>
                  <a:srgbClr val="245473"/>
                </a:solidFill>
                <a:latin typeface="+mj-lt"/>
                <a:ea typeface="Lato Light" panose="020F0502020204030203" pitchFamily="34" charset="0"/>
                <a:cs typeface="Mukta ExtraLight" panose="020B0000000000000000" pitchFamily="34" charset="77"/>
              </a:rPr>
              <a:t>Integrierte</a:t>
            </a:r>
            <a:r>
              <a:rPr lang="en-GB" sz="1800" dirty="0">
                <a:solidFill>
                  <a:srgbClr val="245473"/>
                </a:solidFill>
                <a:latin typeface="+mj-lt"/>
                <a:ea typeface="Lato Light" panose="020F0502020204030203" pitchFamily="34" charset="0"/>
                <a:cs typeface="Mukta ExtraLight" panose="020B0000000000000000" pitchFamily="34" charset="77"/>
              </a:rPr>
              <a:t> Lösungen über die bisherigen Leistungen hinaus anbieten </a:t>
            </a:r>
            <a:br>
              <a:rPr lang="en-GB" sz="1800" dirty="0">
                <a:solidFill>
                  <a:srgbClr val="245473"/>
                </a:solidFill>
                <a:latin typeface="+mj-lt"/>
                <a:ea typeface="Lato Light" panose="020F0502020204030203" pitchFamily="34" charset="0"/>
                <a:cs typeface="Mukta ExtraLight" panose="020B0000000000000000" pitchFamily="34" charset="77"/>
              </a:rPr>
            </a:br>
            <a:endParaRPr lang="en-GB" sz="1800" dirty="0">
              <a:solidFill>
                <a:srgbClr val="245473"/>
              </a:solidFill>
              <a:latin typeface="+mj-lt"/>
              <a:ea typeface="Lato Light" panose="020F0502020204030203" pitchFamily="34" charset="0"/>
              <a:cs typeface="Mukta ExtraLight" panose="020B0000000000000000" pitchFamily="34" charset="77"/>
            </a:endParaRPr>
          </a:p>
        </p:txBody>
      </p:sp>
      <p:sp>
        <p:nvSpPr>
          <p:cNvPr id="69" name="TextBox 31">
            <a:extLst>
              <a:ext uri="{FF2B5EF4-FFF2-40B4-BE49-F238E27FC236}">
                <a16:creationId xmlns:a16="http://schemas.microsoft.com/office/drawing/2014/main" xmlns="" id="{E38030BA-FEEE-4C86-85F0-81F39C8E24D7}"/>
              </a:ext>
            </a:extLst>
          </p:cNvPr>
          <p:cNvSpPr txBox="1"/>
          <p:nvPr/>
        </p:nvSpPr>
        <p:spPr>
          <a:xfrm>
            <a:off x="3855003" y="4493410"/>
            <a:ext cx="5229517" cy="646331"/>
          </a:xfrm>
          <a:prstGeom prst="rect">
            <a:avLst/>
          </a:prstGeom>
          <a:noFill/>
        </p:spPr>
        <p:txBody>
          <a:bodyPr wrap="square" lIns="91440" tIns="45720" rIns="91440" bIns="45720" rtlCol="0" anchor="b" anchorCtr="0">
            <a:spAutoFit/>
          </a:bodyPr>
          <a:lstStyle/>
          <a:p>
            <a:r>
              <a:rPr lang="en-GB" b="1" dirty="0">
                <a:solidFill>
                  <a:srgbClr val="245473"/>
                </a:solidFill>
                <a:latin typeface="+mj-lt"/>
                <a:ea typeface="League Spartan" charset="0"/>
                <a:cs typeface="Poppins" pitchFamily="2" charset="77"/>
              </a:rPr>
              <a:t>Weitere Optionen für die strategischen </a:t>
            </a:r>
            <a:r>
              <a:rPr lang="en-GB" b="1" dirty="0" err="1">
                <a:solidFill>
                  <a:srgbClr val="245473"/>
                </a:solidFill>
                <a:latin typeface="+mj-lt"/>
                <a:ea typeface="League Spartan" charset="0"/>
                <a:cs typeface="Poppins" pitchFamily="2" charset="77"/>
              </a:rPr>
              <a:t>Planungsmaßnahmen</a:t>
            </a:r>
            <a:r>
              <a:rPr lang="en-GB" b="1" dirty="0">
                <a:solidFill>
                  <a:srgbClr val="245473"/>
                </a:solidFill>
                <a:latin typeface="+mj-lt"/>
                <a:ea typeface="League Spartan" charset="0"/>
                <a:cs typeface="Poppins" pitchFamily="2" charset="77"/>
              </a:rPr>
              <a:t> </a:t>
            </a:r>
            <a:r>
              <a:rPr lang="en-GB" b="1" dirty="0" err="1">
                <a:solidFill>
                  <a:srgbClr val="245473"/>
                </a:solidFill>
                <a:latin typeface="+mj-lt"/>
                <a:ea typeface="League Spartan" charset="0"/>
                <a:cs typeface="Poppins" pitchFamily="2" charset="77"/>
              </a:rPr>
              <a:t>sind</a:t>
            </a:r>
            <a:r>
              <a:rPr lang="en-GB" b="1" dirty="0">
                <a:solidFill>
                  <a:srgbClr val="245473"/>
                </a:solidFill>
                <a:latin typeface="+mj-lt"/>
                <a:ea typeface="League Spartan" charset="0"/>
                <a:cs typeface="Poppins" pitchFamily="2" charset="77"/>
              </a:rPr>
              <a:t> zu definieren</a:t>
            </a:r>
          </a:p>
        </p:txBody>
      </p:sp>
      <p:sp>
        <p:nvSpPr>
          <p:cNvPr id="70" name="Subtitle 2">
            <a:extLst>
              <a:ext uri="{FF2B5EF4-FFF2-40B4-BE49-F238E27FC236}">
                <a16:creationId xmlns:a16="http://schemas.microsoft.com/office/drawing/2014/main" xmlns="" id="{89C24A82-1F5E-4E90-8368-81AE7A79BCA4}"/>
              </a:ext>
            </a:extLst>
          </p:cNvPr>
          <p:cNvSpPr txBox="1">
            <a:spLocks/>
          </p:cNvSpPr>
          <p:nvPr/>
        </p:nvSpPr>
        <p:spPr>
          <a:xfrm>
            <a:off x="3879212" y="5164507"/>
            <a:ext cx="5010788" cy="1752026"/>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Übertragung bestehender Produkte, Marken, Ressourcen, Fähigkeiten und Kompetenzen auf </a:t>
            </a:r>
            <a:r>
              <a:rPr lang="en-GB" sz="1800" dirty="0" err="1">
                <a:solidFill>
                  <a:srgbClr val="245473"/>
                </a:solidFill>
                <a:latin typeface="+mj-lt"/>
                <a:ea typeface="Lato Light" panose="020F0502020204030203" pitchFamily="34" charset="0"/>
                <a:cs typeface="Mukta ExtraLight" panose="020B0000000000000000" pitchFamily="34" charset="77"/>
              </a:rPr>
              <a:t>neue</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Anwendungsgebiete</a:t>
            </a:r>
            <a:r>
              <a:rPr lang="en-GB" sz="1800" dirty="0">
                <a:solidFill>
                  <a:srgbClr val="245473"/>
                </a:solidFill>
                <a:latin typeface="+mj-lt"/>
                <a:ea typeface="Lato Light" panose="020F0502020204030203" pitchFamily="34" charset="0"/>
                <a:cs typeface="Mukta ExtraLight" panose="020B0000000000000000" pitchFamily="34" charset="77"/>
              </a:rPr>
              <a:t> | </a:t>
            </a:r>
            <a:r>
              <a:rPr lang="de-DE" sz="1800" dirty="0">
                <a:solidFill>
                  <a:srgbClr val="245473"/>
                </a:solidFill>
                <a:latin typeface="+mj-lt"/>
                <a:ea typeface="Lato Light" panose="020F0502020204030203" pitchFamily="34" charset="0"/>
                <a:cs typeface="Mukta ExtraLight" panose="020B0000000000000000" pitchFamily="34" charset="77"/>
              </a:rPr>
              <a:t>Erschließung neuer Erfolgspotenziale: Produkt- &amp; Prozessinnovationen | Entwicklung von Kernkompetenzen</a:t>
            </a:r>
            <a:endParaRPr lang="en-GB" sz="1800" dirty="0">
              <a:solidFill>
                <a:srgbClr val="245473"/>
              </a:solidFill>
              <a:latin typeface="+mj-lt"/>
              <a:ea typeface="Lato Light" panose="020F0502020204030203" pitchFamily="34" charset="0"/>
              <a:cs typeface="Mukta ExtraLight" panose="020B0000000000000000" pitchFamily="34" charset="77"/>
            </a:endParaRPr>
          </a:p>
          <a:p>
            <a:pPr algn="l">
              <a:lnSpc>
                <a:spcPct val="100000"/>
              </a:lnSpc>
            </a:pPr>
            <a:endParaRPr lang="en-GB" sz="1800" dirty="0">
              <a:solidFill>
                <a:srgbClr val="245473"/>
              </a:solidFill>
              <a:latin typeface="+mj-lt"/>
              <a:ea typeface="Lato Light" panose="020F0502020204030203" pitchFamily="34" charset="0"/>
              <a:cs typeface="Mukta ExtraLight" panose="020B0000000000000000" pitchFamily="34" charset="77"/>
            </a:endParaRPr>
          </a:p>
        </p:txBody>
      </p:sp>
      <p:sp>
        <p:nvSpPr>
          <p:cNvPr id="25" name="Textplatzhalter 1">
            <a:extLst>
              <a:ext uri="{FF2B5EF4-FFF2-40B4-BE49-F238E27FC236}">
                <a16:creationId xmlns:a16="http://schemas.microsoft.com/office/drawing/2014/main" xmlns="" id="{FE0974E0-696B-443A-B3BC-9662266C59E9}"/>
              </a:ext>
            </a:extLst>
          </p:cNvPr>
          <p:cNvSpPr>
            <a:spLocks noGrp="1"/>
          </p:cNvSpPr>
          <p:nvPr>
            <p:ph type="body" sz="quarter" idx="13"/>
          </p:nvPr>
        </p:nvSpPr>
        <p:spPr>
          <a:xfrm>
            <a:off x="1528305" y="528794"/>
            <a:ext cx="8852375" cy="697353"/>
          </a:xfrm>
        </p:spPr>
        <p:txBody>
          <a:bodyPr>
            <a:normAutofit/>
          </a:bodyPr>
          <a:lstStyle/>
          <a:p>
            <a:r>
              <a:rPr lang="en-GB" dirty="0"/>
              <a:t>Strategie </a:t>
            </a:r>
            <a:r>
              <a:rPr lang="en-GB" dirty="0" err="1"/>
              <a:t>zur</a:t>
            </a:r>
            <a:r>
              <a:rPr lang="en-GB" dirty="0"/>
              <a:t> </a:t>
            </a:r>
            <a:r>
              <a:rPr lang="en-GB" dirty="0" err="1"/>
              <a:t>Krisenbewältigung</a:t>
            </a:r>
            <a:r>
              <a:rPr lang="en-GB" dirty="0"/>
              <a:t> (Forts.)</a:t>
            </a:r>
          </a:p>
        </p:txBody>
      </p:sp>
    </p:spTree>
    <p:extLst>
      <p:ext uri="{BB962C8B-B14F-4D97-AF65-F5344CB8AC3E}">
        <p14:creationId xmlns:p14="http://schemas.microsoft.com/office/powerpoint/2010/main" val="37309062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2290"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126809" y="1728863"/>
            <a:ext cx="3858487" cy="5099135"/>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700" dirty="0">
                <a:solidFill>
                  <a:srgbClr val="245473"/>
                </a:solidFill>
                <a:latin typeface="+mj-lt"/>
                <a:ea typeface="Open Sans Light" panose="020B0306030504020204" pitchFamily="34" charset="0"/>
                <a:cs typeface="Open Sans Light" panose="020B0306030504020204" pitchFamily="34" charset="0"/>
              </a:rPr>
              <a:t>Die Optimierung des Leistungsspektrums im Spannungsfeld zwischen Qualität, Kosten und Zeit ist ebenso wichtig wie die detaillierte Definition der Portfolio-</a:t>
            </a:r>
            <a:r>
              <a:rPr lang="en-GB" sz="1700" dirty="0" err="1">
                <a:solidFill>
                  <a:srgbClr val="245473"/>
                </a:solidFill>
                <a:latin typeface="+mj-lt"/>
                <a:ea typeface="Open Sans Light" panose="020B0306030504020204" pitchFamily="34" charset="0"/>
                <a:cs typeface="Open Sans Light" panose="020B0306030504020204" pitchFamily="34" charset="0"/>
              </a:rPr>
              <a:t>zusammensetzung</a:t>
            </a:r>
            <a:r>
              <a:rPr lang="en-GB" sz="1700" dirty="0">
                <a:solidFill>
                  <a:srgbClr val="245473"/>
                </a:solidFill>
                <a:latin typeface="+mj-lt"/>
                <a:ea typeface="Open Sans Light" panose="020B0306030504020204" pitchFamily="34" charset="0"/>
                <a:cs typeface="Open Sans Light" panose="020B0306030504020204" pitchFamily="34" charset="0"/>
              </a:rPr>
              <a:t>, des Kerngeschäfts, der Kernfähigkeiten und der angestrebten Marktposition/Wettbewerbsvorteile unter ständiger Berücksichtigung der </a:t>
            </a:r>
            <a:r>
              <a:rPr lang="en-GB" sz="1700" dirty="0" err="1">
                <a:solidFill>
                  <a:srgbClr val="245473"/>
                </a:solidFill>
                <a:latin typeface="+mj-lt"/>
                <a:ea typeface="Open Sans Light" panose="020B0306030504020204" pitchFamily="34" charset="0"/>
                <a:cs typeface="Open Sans Light" panose="020B0306030504020204" pitchFamily="34" charset="0"/>
              </a:rPr>
              <a:t>Kunden-anforderungen</a:t>
            </a:r>
            <a:endParaRPr lang="en-GB" sz="1700" dirty="0">
              <a:solidFill>
                <a:srgbClr val="245473"/>
              </a:solidFill>
              <a:latin typeface="+mj-lt"/>
              <a:ea typeface="Open Sans Light" panose="020B0306030504020204" pitchFamily="34" charset="0"/>
              <a:cs typeface="Open Sans Light" panose="020B0306030504020204" pitchFamily="34" charset="0"/>
            </a:endParaRPr>
          </a:p>
          <a:p>
            <a:pPr marL="285750" indent="-285750" algn="l">
              <a:lnSpc>
                <a:spcPct val="100000"/>
              </a:lnSpc>
              <a:spcBef>
                <a:spcPts val="600"/>
              </a:spcBef>
              <a:buFont typeface="Wingdings" panose="05000000000000000000" pitchFamily="2" charset="2"/>
              <a:buChar char="à"/>
            </a:pPr>
            <a:r>
              <a:rPr lang="en-GB" sz="17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Die im Unternehmen </a:t>
            </a:r>
            <a:r>
              <a:rPr lang="en-GB" sz="17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vorhandenen</a:t>
            </a:r>
            <a:r>
              <a:rPr lang="en-GB" sz="17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17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Ressourcen</a:t>
            </a:r>
            <a:r>
              <a:rPr lang="en-GB" sz="17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sind entscheidend für den Erfolg</a:t>
            </a:r>
            <a:endParaRPr lang="en-GB" sz="1700" dirty="0">
              <a:solidFill>
                <a:srgbClr val="245473"/>
              </a:solidFill>
              <a:latin typeface="+mj-lt"/>
              <a:ea typeface="Open Sans Light" panose="020B0306030504020204" pitchFamily="34" charset="0"/>
              <a:cs typeface="Open Sans Light" panose="020B0306030504020204" pitchFamily="34" charset="0"/>
            </a:endParaRPr>
          </a:p>
          <a:p>
            <a:pPr marL="285750" indent="-285750" algn="l">
              <a:lnSpc>
                <a:spcPct val="100000"/>
              </a:lnSpc>
              <a:spcBef>
                <a:spcPts val="600"/>
              </a:spcBef>
              <a:buFont typeface="Wingdings" panose="05000000000000000000" pitchFamily="2" charset="2"/>
              <a:buChar char="à"/>
            </a:pPr>
            <a:r>
              <a:rPr lang="en-GB" sz="17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Die Kombination vorhandener Ressourcen führt zum Erwerb </a:t>
            </a:r>
            <a:r>
              <a:rPr lang="en-GB" sz="17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spezieller</a:t>
            </a:r>
            <a:r>
              <a:rPr lang="en-GB" sz="17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17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Fähigkeiten</a:t>
            </a:r>
            <a:r>
              <a:rPr lang="en-GB" sz="17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p>
          <a:p>
            <a:pPr marL="285750" indent="-285750" algn="l">
              <a:lnSpc>
                <a:spcPct val="100000"/>
              </a:lnSpc>
              <a:spcBef>
                <a:spcPts val="600"/>
              </a:spcBef>
              <a:buFont typeface="Wingdings" panose="05000000000000000000" pitchFamily="2" charset="2"/>
              <a:buChar char="à"/>
            </a:pPr>
            <a:r>
              <a:rPr lang="en-GB" sz="17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Diese</a:t>
            </a:r>
            <a:r>
              <a:rPr lang="en-GB" sz="17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17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Fähigkeiten</a:t>
            </a:r>
            <a:r>
              <a:rPr lang="en-GB" sz="17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17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dienen</a:t>
            </a:r>
            <a:r>
              <a:rPr lang="en-GB" sz="17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17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dernachhaltig</a:t>
            </a:r>
            <a:r>
              <a:rPr lang="en-GB" sz="17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17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positiven</a:t>
            </a:r>
            <a:r>
              <a:rPr lang="en-GB" sz="1700" dirty="0">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 </a:t>
            </a:r>
            <a:r>
              <a:rPr lang="en-GB" sz="1700" dirty="0" err="1">
                <a:solidFill>
                  <a:srgbClr val="245473"/>
                </a:solidFill>
                <a:latin typeface="+mj-lt"/>
                <a:ea typeface="Open Sans Light" panose="020B0306030504020204" pitchFamily="34" charset="0"/>
                <a:cs typeface="Open Sans Light" panose="020B0306030504020204" pitchFamily="34" charset="0"/>
                <a:sym typeface="Wingdings" panose="05000000000000000000" pitchFamily="2" charset="2"/>
              </a:rPr>
              <a:t>Unternehmensentwicklung</a:t>
            </a:r>
            <a:endParaRPr lang="en-GB" sz="1700" dirty="0">
              <a:solidFill>
                <a:srgbClr val="245473"/>
              </a:solidFill>
              <a:latin typeface="+mj-lt"/>
              <a:ea typeface="Open Sans Light" panose="020B0306030504020204" pitchFamily="34" charset="0"/>
              <a:cs typeface="Open Sans Light" panose="020B0306030504020204" pitchFamily="34" charset="0"/>
            </a:endParaRPr>
          </a:p>
          <a:p>
            <a:pPr algn="l">
              <a:lnSpc>
                <a:spcPct val="100000"/>
              </a:lnSpc>
              <a:spcBef>
                <a:spcPts val="600"/>
              </a:spcBef>
            </a:pPr>
            <a:endParaRPr lang="en-GB" sz="1700" dirty="0">
              <a:solidFill>
                <a:schemeClr val="tx1"/>
              </a:solidFill>
              <a:latin typeface="+mj-lt"/>
              <a:ea typeface="Open Sans Light" panose="020B0306030504020204" pitchFamily="34" charset="0"/>
              <a:cs typeface="Open Sans Light" panose="020B0306030504020204" pitchFamily="34" charset="0"/>
            </a:endParaRPr>
          </a:p>
        </p:txBody>
      </p:sp>
      <p:grpSp>
        <p:nvGrpSpPr>
          <p:cNvPr id="7" name="Gruppieren 6">
            <a:extLst>
              <a:ext uri="{FF2B5EF4-FFF2-40B4-BE49-F238E27FC236}">
                <a16:creationId xmlns:a16="http://schemas.microsoft.com/office/drawing/2014/main" xmlns="" id="{3D5012A7-9541-40B7-91B7-F89B38B3DA02}"/>
              </a:ext>
            </a:extLst>
          </p:cNvPr>
          <p:cNvGrpSpPr/>
          <p:nvPr/>
        </p:nvGrpSpPr>
        <p:grpSpPr>
          <a:xfrm>
            <a:off x="4038600" y="1822692"/>
            <a:ext cx="7913914" cy="4763165"/>
            <a:chOff x="4502203" y="2080221"/>
            <a:chExt cx="6397011" cy="2657780"/>
          </a:xfrm>
        </p:grpSpPr>
        <p:sp>
          <p:nvSpPr>
            <p:cNvPr id="25" name="Freeform 31">
              <a:extLst>
                <a:ext uri="{FF2B5EF4-FFF2-40B4-BE49-F238E27FC236}">
                  <a16:creationId xmlns:a16="http://schemas.microsoft.com/office/drawing/2014/main" xmlns="" id="{C86B3ACA-8E5D-4D97-97BA-EDE33BBA4D59}"/>
                </a:ext>
              </a:extLst>
            </p:cNvPr>
            <p:cNvSpPr>
              <a:spLocks noChangeArrowheads="1"/>
            </p:cNvSpPr>
            <p:nvPr/>
          </p:nvSpPr>
          <p:spPr bwMode="auto">
            <a:xfrm>
              <a:off x="8988115" y="3942744"/>
              <a:ext cx="1504528" cy="179573"/>
            </a:xfrm>
            <a:custGeom>
              <a:avLst/>
              <a:gdLst>
                <a:gd name="T0" fmla="*/ 0 w 1631"/>
                <a:gd name="T1" fmla="*/ 0 h 322"/>
                <a:gd name="T2" fmla="*/ 750 w 1631"/>
                <a:gd name="T3" fmla="*/ 321 h 322"/>
                <a:gd name="T4" fmla="*/ 1585 w 1631"/>
                <a:gd name="T5" fmla="*/ 268 h 322"/>
                <a:gd name="T6" fmla="*/ 1630 w 1631"/>
                <a:gd name="T7" fmla="*/ 53 h 322"/>
                <a:gd name="T8" fmla="*/ 0 w 1631"/>
                <a:gd name="T9" fmla="*/ 0 h 322"/>
              </a:gdLst>
              <a:ahLst/>
              <a:cxnLst>
                <a:cxn ang="0">
                  <a:pos x="T0" y="T1"/>
                </a:cxn>
                <a:cxn ang="0">
                  <a:pos x="T2" y="T3"/>
                </a:cxn>
                <a:cxn ang="0">
                  <a:pos x="T4" y="T5"/>
                </a:cxn>
                <a:cxn ang="0">
                  <a:pos x="T6" y="T7"/>
                </a:cxn>
                <a:cxn ang="0">
                  <a:pos x="T8" y="T9"/>
                </a:cxn>
              </a:cxnLst>
              <a:rect l="0" t="0" r="r" b="b"/>
              <a:pathLst>
                <a:path w="1631" h="322">
                  <a:moveTo>
                    <a:pt x="0" y="0"/>
                  </a:moveTo>
                  <a:lnTo>
                    <a:pt x="750" y="321"/>
                  </a:lnTo>
                  <a:lnTo>
                    <a:pt x="1585" y="268"/>
                  </a:lnTo>
                  <a:lnTo>
                    <a:pt x="1630" y="53"/>
                  </a:lnTo>
                  <a:lnTo>
                    <a:pt x="0" y="0"/>
                  </a:lnTo>
                </a:path>
              </a:pathLst>
            </a:custGeom>
            <a:solidFill>
              <a:schemeClr val="accent3"/>
            </a:solidFill>
            <a:ln>
              <a:noFill/>
            </a:ln>
            <a:effectLst/>
          </p:spPr>
          <p:txBody>
            <a:bodyPr wrap="none" anchor="ctr"/>
            <a:lstStyle/>
            <a:p>
              <a:endParaRPr lang="en-GB" sz="2700" dirty="0">
                <a:latin typeface="Roboto" charset="0"/>
                <a:ea typeface="Roboto" charset="0"/>
                <a:cs typeface="Roboto" charset="0"/>
              </a:endParaRPr>
            </a:p>
          </p:txBody>
        </p:sp>
        <p:sp>
          <p:nvSpPr>
            <p:cNvPr id="26" name="Freeform 33">
              <a:extLst>
                <a:ext uri="{FF2B5EF4-FFF2-40B4-BE49-F238E27FC236}">
                  <a16:creationId xmlns:a16="http://schemas.microsoft.com/office/drawing/2014/main" xmlns="" id="{F54E4C35-4FB2-41FE-89FF-56001957D408}"/>
                </a:ext>
              </a:extLst>
            </p:cNvPr>
            <p:cNvSpPr>
              <a:spLocks noChangeArrowheads="1"/>
            </p:cNvSpPr>
            <p:nvPr/>
          </p:nvSpPr>
          <p:spPr bwMode="auto">
            <a:xfrm>
              <a:off x="9679384" y="4086174"/>
              <a:ext cx="772594" cy="235507"/>
            </a:xfrm>
            <a:custGeom>
              <a:avLst/>
              <a:gdLst>
                <a:gd name="T0" fmla="*/ 10 w 836"/>
                <a:gd name="T1" fmla="*/ 358 h 359"/>
                <a:gd name="T2" fmla="*/ 835 w 836"/>
                <a:gd name="T3" fmla="*/ 0 h 359"/>
                <a:gd name="T4" fmla="*/ 0 w 836"/>
                <a:gd name="T5" fmla="*/ 53 h 359"/>
                <a:gd name="T6" fmla="*/ 10 w 836"/>
                <a:gd name="T7" fmla="*/ 358 h 359"/>
              </a:gdLst>
              <a:ahLst/>
              <a:cxnLst>
                <a:cxn ang="0">
                  <a:pos x="T0" y="T1"/>
                </a:cxn>
                <a:cxn ang="0">
                  <a:pos x="T2" y="T3"/>
                </a:cxn>
                <a:cxn ang="0">
                  <a:pos x="T4" y="T5"/>
                </a:cxn>
                <a:cxn ang="0">
                  <a:pos x="T6" y="T7"/>
                </a:cxn>
              </a:cxnLst>
              <a:rect l="0" t="0" r="r" b="b"/>
              <a:pathLst>
                <a:path w="836" h="359">
                  <a:moveTo>
                    <a:pt x="10" y="358"/>
                  </a:moveTo>
                  <a:lnTo>
                    <a:pt x="835" y="0"/>
                  </a:lnTo>
                  <a:lnTo>
                    <a:pt x="0" y="53"/>
                  </a:lnTo>
                  <a:lnTo>
                    <a:pt x="10" y="358"/>
                  </a:lnTo>
                </a:path>
              </a:pathLst>
            </a:custGeom>
            <a:solidFill>
              <a:schemeClr val="accent3">
                <a:lumMod val="75000"/>
              </a:schemeClr>
            </a:solidFill>
            <a:ln>
              <a:noFill/>
            </a:ln>
            <a:effectLst/>
          </p:spPr>
          <p:txBody>
            <a:bodyPr wrap="none" anchor="ctr"/>
            <a:lstStyle/>
            <a:p>
              <a:endParaRPr lang="en-GB" sz="2700" dirty="0">
                <a:latin typeface="Roboto" charset="0"/>
                <a:ea typeface="Roboto" charset="0"/>
                <a:cs typeface="Roboto" charset="0"/>
              </a:endParaRPr>
            </a:p>
          </p:txBody>
        </p:sp>
        <p:sp>
          <p:nvSpPr>
            <p:cNvPr id="27" name="Freeform 34">
              <a:extLst>
                <a:ext uri="{FF2B5EF4-FFF2-40B4-BE49-F238E27FC236}">
                  <a16:creationId xmlns:a16="http://schemas.microsoft.com/office/drawing/2014/main" xmlns="" id="{BBFCC594-6BF9-429F-87C2-97BB580CF53E}"/>
                </a:ext>
              </a:extLst>
            </p:cNvPr>
            <p:cNvSpPr>
              <a:spLocks noChangeArrowheads="1"/>
            </p:cNvSpPr>
            <p:nvPr/>
          </p:nvSpPr>
          <p:spPr bwMode="auto">
            <a:xfrm>
              <a:off x="8748204" y="3758204"/>
              <a:ext cx="1744437" cy="212248"/>
            </a:xfrm>
            <a:custGeom>
              <a:avLst/>
              <a:gdLst>
                <a:gd name="T0" fmla="*/ 1890 w 1891"/>
                <a:gd name="T1" fmla="*/ 273 h 445"/>
                <a:gd name="T2" fmla="*/ 1890 w 1891"/>
                <a:gd name="T3" fmla="*/ 444 h 445"/>
                <a:gd name="T4" fmla="*/ 260 w 1891"/>
                <a:gd name="T5" fmla="*/ 391 h 445"/>
                <a:gd name="T6" fmla="*/ 0 w 1891"/>
                <a:gd name="T7" fmla="*/ 0 h 445"/>
                <a:gd name="T8" fmla="*/ 1890 w 1891"/>
                <a:gd name="T9" fmla="*/ 273 h 445"/>
              </a:gdLst>
              <a:ahLst/>
              <a:cxnLst>
                <a:cxn ang="0">
                  <a:pos x="T0" y="T1"/>
                </a:cxn>
                <a:cxn ang="0">
                  <a:pos x="T2" y="T3"/>
                </a:cxn>
                <a:cxn ang="0">
                  <a:pos x="T4" y="T5"/>
                </a:cxn>
                <a:cxn ang="0">
                  <a:pos x="T6" y="T7"/>
                </a:cxn>
                <a:cxn ang="0">
                  <a:pos x="T8" y="T9"/>
                </a:cxn>
              </a:cxnLst>
              <a:rect l="0" t="0" r="r" b="b"/>
              <a:pathLst>
                <a:path w="1891" h="445">
                  <a:moveTo>
                    <a:pt x="1890" y="273"/>
                  </a:moveTo>
                  <a:lnTo>
                    <a:pt x="1890" y="444"/>
                  </a:lnTo>
                  <a:lnTo>
                    <a:pt x="260" y="391"/>
                  </a:lnTo>
                  <a:lnTo>
                    <a:pt x="0" y="0"/>
                  </a:lnTo>
                  <a:lnTo>
                    <a:pt x="1890" y="273"/>
                  </a:lnTo>
                </a:path>
              </a:pathLst>
            </a:custGeom>
            <a:solidFill>
              <a:schemeClr val="accent3">
                <a:lumMod val="75000"/>
              </a:schemeClr>
            </a:solidFill>
            <a:ln>
              <a:noFill/>
            </a:ln>
            <a:effectLst/>
          </p:spPr>
          <p:txBody>
            <a:bodyPr wrap="none" anchor="ctr"/>
            <a:lstStyle/>
            <a:p>
              <a:endParaRPr lang="en-GB" sz="2700" dirty="0">
                <a:latin typeface="Roboto" charset="0"/>
                <a:ea typeface="Roboto" charset="0"/>
                <a:cs typeface="Roboto" charset="0"/>
              </a:endParaRPr>
            </a:p>
          </p:txBody>
        </p:sp>
        <p:sp>
          <p:nvSpPr>
            <p:cNvPr id="28" name="Freeform 35">
              <a:extLst>
                <a:ext uri="{FF2B5EF4-FFF2-40B4-BE49-F238E27FC236}">
                  <a16:creationId xmlns:a16="http://schemas.microsoft.com/office/drawing/2014/main" xmlns="" id="{B1FADC7E-D356-42C0-86D6-90A1402F2FAF}"/>
                </a:ext>
              </a:extLst>
            </p:cNvPr>
            <p:cNvSpPr>
              <a:spLocks noChangeArrowheads="1"/>
            </p:cNvSpPr>
            <p:nvPr/>
          </p:nvSpPr>
          <p:spPr bwMode="auto">
            <a:xfrm>
              <a:off x="8571041" y="2080221"/>
              <a:ext cx="2328173" cy="2566669"/>
            </a:xfrm>
            <a:custGeom>
              <a:avLst/>
              <a:gdLst>
                <a:gd name="T0" fmla="*/ 0 w 1987"/>
                <a:gd name="T1" fmla="*/ 0 h 2709"/>
                <a:gd name="T2" fmla="*/ 0 w 1987"/>
                <a:gd name="T3" fmla="*/ 2435 h 2709"/>
                <a:gd name="T4" fmla="*/ 1890 w 1987"/>
                <a:gd name="T5" fmla="*/ 2708 h 2709"/>
                <a:gd name="T6" fmla="*/ 1986 w 1987"/>
                <a:gd name="T7" fmla="*/ 0 h 2709"/>
                <a:gd name="T8" fmla="*/ 0 w 1987"/>
                <a:gd name="T9" fmla="*/ 0 h 2709"/>
              </a:gdLst>
              <a:ahLst/>
              <a:cxnLst>
                <a:cxn ang="0">
                  <a:pos x="T0" y="T1"/>
                </a:cxn>
                <a:cxn ang="0">
                  <a:pos x="T2" y="T3"/>
                </a:cxn>
                <a:cxn ang="0">
                  <a:pos x="T4" y="T5"/>
                </a:cxn>
                <a:cxn ang="0">
                  <a:pos x="T6" y="T7"/>
                </a:cxn>
                <a:cxn ang="0">
                  <a:pos x="T8" y="T9"/>
                </a:cxn>
              </a:cxnLst>
              <a:rect l="0" t="0" r="r" b="b"/>
              <a:pathLst>
                <a:path w="1987" h="2709">
                  <a:moveTo>
                    <a:pt x="0" y="0"/>
                  </a:moveTo>
                  <a:lnTo>
                    <a:pt x="0" y="2435"/>
                  </a:lnTo>
                  <a:lnTo>
                    <a:pt x="1890" y="2708"/>
                  </a:lnTo>
                  <a:lnTo>
                    <a:pt x="1986" y="0"/>
                  </a:lnTo>
                  <a:lnTo>
                    <a:pt x="0" y="0"/>
                  </a:lnTo>
                </a:path>
              </a:pathLst>
            </a:custGeom>
            <a:solidFill>
              <a:schemeClr val="accent3"/>
            </a:solidFill>
            <a:ln>
              <a:noFill/>
            </a:ln>
            <a:effectLst/>
          </p:spPr>
          <p:txBody>
            <a:bodyPr wrap="none" anchor="ctr"/>
            <a:lstStyle/>
            <a:p>
              <a:endParaRPr lang="en-GB" sz="2700" dirty="0">
                <a:latin typeface="Roboto" charset="0"/>
                <a:ea typeface="Roboto" charset="0"/>
                <a:cs typeface="Roboto" charset="0"/>
              </a:endParaRPr>
            </a:p>
          </p:txBody>
        </p:sp>
        <p:sp>
          <p:nvSpPr>
            <p:cNvPr id="29" name="Freeform 37">
              <a:extLst>
                <a:ext uri="{FF2B5EF4-FFF2-40B4-BE49-F238E27FC236}">
                  <a16:creationId xmlns:a16="http://schemas.microsoft.com/office/drawing/2014/main" xmlns="" id="{C68A98C7-7777-4E34-BE4D-75C0539BE924}"/>
                </a:ext>
              </a:extLst>
            </p:cNvPr>
            <p:cNvSpPr>
              <a:spLocks noChangeArrowheads="1"/>
            </p:cNvSpPr>
            <p:nvPr/>
          </p:nvSpPr>
          <p:spPr bwMode="auto">
            <a:xfrm>
              <a:off x="6546160" y="2080223"/>
              <a:ext cx="1919290" cy="1959654"/>
            </a:xfrm>
            <a:custGeom>
              <a:avLst/>
              <a:gdLst>
                <a:gd name="T0" fmla="*/ 0 w 2081"/>
                <a:gd name="T1" fmla="*/ 0 h 2974"/>
                <a:gd name="T2" fmla="*/ 0 w 2081"/>
                <a:gd name="T3" fmla="*/ 2973 h 2974"/>
                <a:gd name="T4" fmla="*/ 1892 w 2081"/>
                <a:gd name="T5" fmla="*/ 2499 h 2974"/>
                <a:gd name="T6" fmla="*/ 2080 w 2081"/>
                <a:gd name="T7" fmla="*/ 0 h 2974"/>
                <a:gd name="T8" fmla="*/ 0 w 2081"/>
                <a:gd name="T9" fmla="*/ 0 h 2974"/>
              </a:gdLst>
              <a:ahLst/>
              <a:cxnLst>
                <a:cxn ang="0">
                  <a:pos x="T0" y="T1"/>
                </a:cxn>
                <a:cxn ang="0">
                  <a:pos x="T2" y="T3"/>
                </a:cxn>
                <a:cxn ang="0">
                  <a:pos x="T4" y="T5"/>
                </a:cxn>
                <a:cxn ang="0">
                  <a:pos x="T6" y="T7"/>
                </a:cxn>
                <a:cxn ang="0">
                  <a:pos x="T8" y="T9"/>
                </a:cxn>
              </a:cxnLst>
              <a:rect l="0" t="0" r="r" b="b"/>
              <a:pathLst>
                <a:path w="2081" h="2974">
                  <a:moveTo>
                    <a:pt x="0" y="0"/>
                  </a:moveTo>
                  <a:lnTo>
                    <a:pt x="0" y="2973"/>
                  </a:lnTo>
                  <a:lnTo>
                    <a:pt x="1892" y="2499"/>
                  </a:lnTo>
                  <a:lnTo>
                    <a:pt x="2080" y="0"/>
                  </a:lnTo>
                  <a:lnTo>
                    <a:pt x="0" y="0"/>
                  </a:lnTo>
                </a:path>
              </a:pathLst>
            </a:custGeom>
            <a:solidFill>
              <a:schemeClr val="accent2"/>
            </a:solidFill>
            <a:ln>
              <a:noFill/>
            </a:ln>
            <a:effectLst/>
          </p:spPr>
          <p:txBody>
            <a:bodyPr wrap="none" anchor="ctr"/>
            <a:lstStyle/>
            <a:p>
              <a:endParaRPr lang="en-GB" sz="2700" dirty="0">
                <a:latin typeface="Roboto" charset="0"/>
                <a:ea typeface="Roboto" charset="0"/>
                <a:cs typeface="Roboto" charset="0"/>
              </a:endParaRPr>
            </a:p>
          </p:txBody>
        </p:sp>
        <p:sp>
          <p:nvSpPr>
            <p:cNvPr id="30" name="Freeform 39">
              <a:extLst>
                <a:ext uri="{FF2B5EF4-FFF2-40B4-BE49-F238E27FC236}">
                  <a16:creationId xmlns:a16="http://schemas.microsoft.com/office/drawing/2014/main" xmlns="" id="{CEDD705A-ACE6-489F-9C44-7C9CE97C7FE1}"/>
                </a:ext>
              </a:extLst>
            </p:cNvPr>
            <p:cNvSpPr>
              <a:spLocks noChangeArrowheads="1"/>
            </p:cNvSpPr>
            <p:nvPr/>
          </p:nvSpPr>
          <p:spPr bwMode="auto">
            <a:xfrm>
              <a:off x="4502203" y="2080222"/>
              <a:ext cx="2055425" cy="2657779"/>
            </a:xfrm>
            <a:custGeom>
              <a:avLst/>
              <a:gdLst>
                <a:gd name="T0" fmla="*/ 0 w 2177"/>
                <a:gd name="T1" fmla="*/ 0 h 3070"/>
                <a:gd name="T2" fmla="*/ 0 w 2177"/>
                <a:gd name="T3" fmla="*/ 2786 h 3070"/>
                <a:gd name="T4" fmla="*/ 2176 w 2177"/>
                <a:gd name="T5" fmla="*/ 3069 h 3070"/>
                <a:gd name="T6" fmla="*/ 1892 w 2177"/>
                <a:gd name="T7" fmla="*/ 0 h 3070"/>
                <a:gd name="T8" fmla="*/ 0 w 2177"/>
                <a:gd name="T9" fmla="*/ 0 h 3070"/>
              </a:gdLst>
              <a:ahLst/>
              <a:cxnLst>
                <a:cxn ang="0">
                  <a:pos x="T0" y="T1"/>
                </a:cxn>
                <a:cxn ang="0">
                  <a:pos x="T2" y="T3"/>
                </a:cxn>
                <a:cxn ang="0">
                  <a:pos x="T4" y="T5"/>
                </a:cxn>
                <a:cxn ang="0">
                  <a:pos x="T6" y="T7"/>
                </a:cxn>
                <a:cxn ang="0">
                  <a:pos x="T8" y="T9"/>
                </a:cxn>
              </a:cxnLst>
              <a:rect l="0" t="0" r="r" b="b"/>
              <a:pathLst>
                <a:path w="2177" h="3070">
                  <a:moveTo>
                    <a:pt x="0" y="0"/>
                  </a:moveTo>
                  <a:lnTo>
                    <a:pt x="0" y="2786"/>
                  </a:lnTo>
                  <a:lnTo>
                    <a:pt x="2176" y="3069"/>
                  </a:lnTo>
                  <a:lnTo>
                    <a:pt x="1892" y="0"/>
                  </a:lnTo>
                  <a:lnTo>
                    <a:pt x="0" y="0"/>
                  </a:lnTo>
                </a:path>
              </a:pathLst>
            </a:custGeom>
            <a:solidFill>
              <a:schemeClr val="accent1"/>
            </a:solidFill>
            <a:ln>
              <a:noFill/>
            </a:ln>
            <a:effectLst/>
          </p:spPr>
          <p:txBody>
            <a:bodyPr wrap="none" anchor="ctr"/>
            <a:lstStyle/>
            <a:p>
              <a:endParaRPr lang="en-GB" sz="2700" dirty="0">
                <a:latin typeface="Roboto" charset="0"/>
                <a:ea typeface="Roboto" charset="0"/>
                <a:cs typeface="Roboto" charset="0"/>
              </a:endParaRPr>
            </a:p>
          </p:txBody>
        </p:sp>
      </p:grpSp>
      <p:sp>
        <p:nvSpPr>
          <p:cNvPr id="68" name="Subtitle 2">
            <a:extLst>
              <a:ext uri="{FF2B5EF4-FFF2-40B4-BE49-F238E27FC236}">
                <a16:creationId xmlns:a16="http://schemas.microsoft.com/office/drawing/2014/main" xmlns="" id="{4C178A3B-186B-4F5B-A13F-89D47B3955CE}"/>
              </a:ext>
            </a:extLst>
          </p:cNvPr>
          <p:cNvSpPr txBox="1">
            <a:spLocks/>
          </p:cNvSpPr>
          <p:nvPr/>
        </p:nvSpPr>
        <p:spPr>
          <a:xfrm>
            <a:off x="4126811" y="1934356"/>
            <a:ext cx="1969189" cy="4189617"/>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chemeClr val="bg1"/>
                </a:solidFill>
                <a:latin typeface="+mj-lt"/>
                <a:ea typeface="Lato Light" panose="020F0502020204030203" pitchFamily="34" charset="0"/>
                <a:cs typeface="Mukta ExtraLight" panose="020B0000000000000000" pitchFamily="34" charset="77"/>
              </a:rPr>
              <a:t>Wenn sich die Stakeholder-Krise negativ auf die </a:t>
            </a:r>
            <a:r>
              <a:rPr lang="en-GB" sz="1800" dirty="0" err="1">
                <a:solidFill>
                  <a:schemeClr val="bg1"/>
                </a:solidFill>
                <a:latin typeface="+mj-lt"/>
                <a:ea typeface="Lato Light" panose="020F0502020204030203" pitchFamily="34" charset="0"/>
                <a:cs typeface="Mukta ExtraLight" panose="020B0000000000000000" pitchFamily="34" charset="77"/>
              </a:rPr>
              <a:t>Unternehmens-entwicklung</a:t>
            </a:r>
            <a:r>
              <a:rPr lang="en-GB" sz="1800" dirty="0">
                <a:solidFill>
                  <a:schemeClr val="bg1"/>
                </a:solidFill>
                <a:latin typeface="+mj-lt"/>
                <a:ea typeface="Lato Light" panose="020F0502020204030203" pitchFamily="34" charset="0"/>
                <a:cs typeface="Mukta ExtraLight" panose="020B0000000000000000" pitchFamily="34" charset="77"/>
              </a:rPr>
              <a:t> auswirkt, kann sie nur überwunden </a:t>
            </a:r>
            <a:r>
              <a:rPr lang="en-GB" sz="1800" dirty="0" err="1">
                <a:solidFill>
                  <a:schemeClr val="bg1"/>
                </a:solidFill>
                <a:latin typeface="+mj-lt"/>
                <a:ea typeface="Lato Light" panose="020F0502020204030203" pitchFamily="34" charset="0"/>
                <a:cs typeface="Mukta ExtraLight" panose="020B0000000000000000" pitchFamily="34" charset="77"/>
              </a:rPr>
              <a:t>werden</a:t>
            </a:r>
            <a:r>
              <a:rPr lang="en-GB" sz="1800" dirty="0">
                <a:solidFill>
                  <a:schemeClr val="bg1"/>
                </a:solidFill>
                <a:latin typeface="+mj-lt"/>
                <a:ea typeface="Lato Light" panose="020F0502020204030203" pitchFamily="34" charset="0"/>
                <a:cs typeface="Mukta ExtraLight" panose="020B0000000000000000" pitchFamily="34" charset="77"/>
              </a:rPr>
              <a:t>, </a:t>
            </a:r>
            <a:r>
              <a:rPr lang="en-GB" sz="1800" dirty="0" err="1">
                <a:solidFill>
                  <a:schemeClr val="bg1"/>
                </a:solidFill>
                <a:latin typeface="+mj-lt"/>
                <a:ea typeface="Lato Light" panose="020F0502020204030203" pitchFamily="34" charset="0"/>
                <a:cs typeface="Mukta ExtraLight" panose="020B0000000000000000" pitchFamily="34" charset="77"/>
              </a:rPr>
              <a:t>wenn</a:t>
            </a:r>
            <a:r>
              <a:rPr lang="en-GB" sz="1800" dirty="0">
                <a:solidFill>
                  <a:schemeClr val="bg1"/>
                </a:solidFill>
                <a:latin typeface="+mj-lt"/>
                <a:ea typeface="Lato Light" panose="020F0502020204030203" pitchFamily="34" charset="0"/>
                <a:cs typeface="Mukta ExtraLight" panose="020B0000000000000000" pitchFamily="34" charset="77"/>
              </a:rPr>
              <a:t> </a:t>
            </a:r>
            <a:r>
              <a:rPr lang="en-GB" sz="1800" dirty="0" err="1">
                <a:solidFill>
                  <a:schemeClr val="bg1"/>
                </a:solidFill>
                <a:latin typeface="+mj-lt"/>
                <a:ea typeface="Lato Light" panose="020F0502020204030203" pitchFamily="34" charset="0"/>
                <a:cs typeface="Mukta ExtraLight" panose="020B0000000000000000" pitchFamily="34" charset="77"/>
              </a:rPr>
              <a:t>eine</a:t>
            </a:r>
            <a:r>
              <a:rPr lang="en-GB" sz="1800" dirty="0">
                <a:solidFill>
                  <a:schemeClr val="bg1"/>
                </a:solidFill>
                <a:latin typeface="+mj-lt"/>
                <a:ea typeface="Lato Light" panose="020F0502020204030203" pitchFamily="34" charset="0"/>
                <a:cs typeface="Mukta ExtraLight" panose="020B0000000000000000" pitchFamily="34" charset="77"/>
              </a:rPr>
              <a:t> </a:t>
            </a:r>
            <a:r>
              <a:rPr lang="en-GB" sz="1800" dirty="0" err="1">
                <a:solidFill>
                  <a:schemeClr val="bg1"/>
                </a:solidFill>
                <a:latin typeface="+mj-lt"/>
                <a:ea typeface="Lato Light" panose="020F0502020204030203" pitchFamily="34" charset="0"/>
                <a:cs typeface="Mukta ExtraLight" panose="020B0000000000000000" pitchFamily="34" charset="77"/>
              </a:rPr>
              <a:t>gemeinsame</a:t>
            </a:r>
            <a:r>
              <a:rPr lang="en-GB" sz="1800" dirty="0">
                <a:solidFill>
                  <a:schemeClr val="bg1"/>
                </a:solidFill>
                <a:latin typeface="+mj-lt"/>
                <a:ea typeface="Lato Light" panose="020F0502020204030203" pitchFamily="34" charset="0"/>
                <a:cs typeface="Mukta ExtraLight" panose="020B0000000000000000" pitchFamily="34" charset="77"/>
              </a:rPr>
              <a:t> Basis für eine vertrauensvolle Zusammenarbeit mit allen wichtigen </a:t>
            </a:r>
            <a:r>
              <a:rPr lang="en-GB" sz="1800" dirty="0" err="1">
                <a:solidFill>
                  <a:schemeClr val="bg1"/>
                </a:solidFill>
                <a:latin typeface="+mj-lt"/>
                <a:ea typeface="Lato Light" panose="020F0502020204030203" pitchFamily="34" charset="0"/>
                <a:cs typeface="Mukta ExtraLight" panose="020B0000000000000000" pitchFamily="34" charset="77"/>
              </a:rPr>
              <a:t>Interessengruppen</a:t>
            </a:r>
            <a:r>
              <a:rPr lang="en-GB" sz="1800" dirty="0">
                <a:solidFill>
                  <a:schemeClr val="bg1"/>
                </a:solidFill>
                <a:latin typeface="+mj-lt"/>
                <a:ea typeface="Lato Light" panose="020F0502020204030203" pitchFamily="34" charset="0"/>
                <a:cs typeface="Mukta ExtraLight" panose="020B0000000000000000" pitchFamily="34" charset="77"/>
              </a:rPr>
              <a:t> </a:t>
            </a:r>
            <a:r>
              <a:rPr lang="en-GB" sz="1800" dirty="0" err="1">
                <a:solidFill>
                  <a:schemeClr val="bg1"/>
                </a:solidFill>
                <a:latin typeface="+mj-lt"/>
                <a:ea typeface="Lato Light" panose="020F0502020204030203" pitchFamily="34" charset="0"/>
                <a:cs typeface="Mukta ExtraLight" panose="020B0000000000000000" pitchFamily="34" charset="77"/>
              </a:rPr>
              <a:t>gefunden</a:t>
            </a:r>
            <a:r>
              <a:rPr lang="en-GB" sz="1800" dirty="0">
                <a:solidFill>
                  <a:schemeClr val="bg1"/>
                </a:solidFill>
                <a:latin typeface="+mj-lt"/>
                <a:ea typeface="Lato Light" panose="020F0502020204030203" pitchFamily="34" charset="0"/>
                <a:cs typeface="Mukta ExtraLight" panose="020B0000000000000000" pitchFamily="34" charset="77"/>
              </a:rPr>
              <a:t> </a:t>
            </a:r>
            <a:r>
              <a:rPr lang="en-GB" sz="1800" dirty="0" err="1">
                <a:solidFill>
                  <a:schemeClr val="bg1"/>
                </a:solidFill>
                <a:latin typeface="+mj-lt"/>
                <a:ea typeface="Lato Light" panose="020F0502020204030203" pitchFamily="34" charset="0"/>
                <a:cs typeface="Mukta ExtraLight" panose="020B0000000000000000" pitchFamily="34" charset="77"/>
              </a:rPr>
              <a:t>wird</a:t>
            </a:r>
            <a:endParaRPr lang="en-GB" sz="1800" dirty="0">
              <a:solidFill>
                <a:schemeClr val="bg1"/>
              </a:solidFill>
              <a:latin typeface="+mj-lt"/>
              <a:ea typeface="Lato Light" panose="020F0502020204030203" pitchFamily="34" charset="0"/>
              <a:cs typeface="Mukta ExtraLight" panose="020B0000000000000000" pitchFamily="34" charset="77"/>
            </a:endParaRPr>
          </a:p>
        </p:txBody>
      </p:sp>
      <p:sp>
        <p:nvSpPr>
          <p:cNvPr id="71" name="Subtitle 2">
            <a:extLst>
              <a:ext uri="{FF2B5EF4-FFF2-40B4-BE49-F238E27FC236}">
                <a16:creationId xmlns:a16="http://schemas.microsoft.com/office/drawing/2014/main" xmlns="" id="{02E605D7-241B-4C88-9438-1300EB47C0F2}"/>
              </a:ext>
            </a:extLst>
          </p:cNvPr>
          <p:cNvSpPr txBox="1">
            <a:spLocks/>
          </p:cNvSpPr>
          <p:nvPr/>
        </p:nvSpPr>
        <p:spPr>
          <a:xfrm>
            <a:off x="6842250" y="1945001"/>
            <a:ext cx="1969189" cy="2189069"/>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dirty="0">
                <a:solidFill>
                  <a:schemeClr val="bg1"/>
                </a:solidFill>
                <a:latin typeface="+mj-lt"/>
                <a:ea typeface="Lato Light" panose="020F0502020204030203" pitchFamily="34" charset="0"/>
                <a:cs typeface="Mukta ExtraLight" panose="020B0000000000000000" pitchFamily="34" charset="77"/>
              </a:rPr>
              <a:t>Es muss ein Konsens über die Zusammenarbeit und über eine gemeinsam getragene Zielstruktur erreicht werden</a:t>
            </a:r>
          </a:p>
        </p:txBody>
      </p:sp>
      <p:sp>
        <p:nvSpPr>
          <p:cNvPr id="72" name="Subtitle 2">
            <a:extLst>
              <a:ext uri="{FF2B5EF4-FFF2-40B4-BE49-F238E27FC236}">
                <a16:creationId xmlns:a16="http://schemas.microsoft.com/office/drawing/2014/main" xmlns="" id="{55FF8A2F-2739-4B2B-8F20-1475B64E1D35}"/>
              </a:ext>
            </a:extLst>
          </p:cNvPr>
          <p:cNvSpPr txBox="1">
            <a:spLocks/>
          </p:cNvSpPr>
          <p:nvPr/>
        </p:nvSpPr>
        <p:spPr>
          <a:xfrm>
            <a:off x="9188712" y="1942729"/>
            <a:ext cx="2622288" cy="335862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chemeClr val="bg1"/>
                </a:solidFill>
                <a:latin typeface="+mj-lt"/>
                <a:ea typeface="Lato Light" panose="020F0502020204030203" pitchFamily="34" charset="0"/>
                <a:cs typeface="Mukta ExtraLight" panose="020B0000000000000000" pitchFamily="34" charset="77"/>
              </a:rPr>
              <a:t>In diesem Zusammenhang ist zu prüfen, ob zur Unterstützung des beabsichtigten Sanierungskonzepts und als </a:t>
            </a:r>
            <a:r>
              <a:rPr lang="en-GB" sz="1800" dirty="0" err="1">
                <a:solidFill>
                  <a:schemeClr val="bg1"/>
                </a:solidFill>
                <a:latin typeface="+mj-lt"/>
                <a:ea typeface="Lato Light" panose="020F0502020204030203" pitchFamily="34" charset="0"/>
                <a:cs typeface="Mukta ExtraLight" panose="020B0000000000000000" pitchFamily="34" charset="77"/>
              </a:rPr>
              <a:t>vertrauensbildende</a:t>
            </a:r>
            <a:r>
              <a:rPr lang="en-GB" sz="1800" dirty="0">
                <a:solidFill>
                  <a:schemeClr val="bg1"/>
                </a:solidFill>
                <a:latin typeface="+mj-lt"/>
                <a:ea typeface="Lato Light" panose="020F0502020204030203" pitchFamily="34" charset="0"/>
                <a:cs typeface="Mukta ExtraLight" panose="020B0000000000000000" pitchFamily="34" charset="77"/>
              </a:rPr>
              <a:t> </a:t>
            </a:r>
            <a:r>
              <a:rPr lang="en-GB" sz="1800" dirty="0" err="1">
                <a:solidFill>
                  <a:schemeClr val="bg1"/>
                </a:solidFill>
                <a:latin typeface="+mj-lt"/>
                <a:ea typeface="Lato Light" panose="020F0502020204030203" pitchFamily="34" charset="0"/>
                <a:cs typeface="Mukta ExtraLight" panose="020B0000000000000000" pitchFamily="34" charset="77"/>
              </a:rPr>
              <a:t>Maßnahme</a:t>
            </a:r>
            <a:r>
              <a:rPr lang="en-GB" sz="1800" dirty="0">
                <a:solidFill>
                  <a:schemeClr val="bg1"/>
                </a:solidFill>
                <a:latin typeface="+mj-lt"/>
                <a:ea typeface="Lato Light" panose="020F0502020204030203" pitchFamily="34" charset="0"/>
                <a:cs typeface="Mukta ExtraLight" panose="020B0000000000000000" pitchFamily="34" charset="77"/>
              </a:rPr>
              <a:t> </a:t>
            </a:r>
            <a:r>
              <a:rPr lang="en-GB" sz="1800" dirty="0" err="1">
                <a:solidFill>
                  <a:schemeClr val="bg1"/>
                </a:solidFill>
                <a:latin typeface="+mj-lt"/>
                <a:ea typeface="Lato Light" panose="020F0502020204030203" pitchFamily="34" charset="0"/>
                <a:cs typeface="Mukta ExtraLight" panose="020B0000000000000000" pitchFamily="34" charset="77"/>
              </a:rPr>
              <a:t>neue</a:t>
            </a:r>
            <a:r>
              <a:rPr lang="en-GB" sz="1800" dirty="0">
                <a:solidFill>
                  <a:schemeClr val="bg1"/>
                </a:solidFill>
                <a:latin typeface="+mj-lt"/>
                <a:ea typeface="Lato Light" panose="020F0502020204030203" pitchFamily="34" charset="0"/>
                <a:cs typeface="Mukta ExtraLight" panose="020B0000000000000000" pitchFamily="34" charset="77"/>
              </a:rPr>
              <a:t> </a:t>
            </a:r>
            <a:r>
              <a:rPr lang="en-GB" sz="1800" dirty="0" err="1">
                <a:solidFill>
                  <a:schemeClr val="bg1"/>
                </a:solidFill>
                <a:latin typeface="+mj-lt"/>
                <a:ea typeface="Lato Light" panose="020F0502020204030203" pitchFamily="34" charset="0"/>
                <a:cs typeface="Mukta ExtraLight" panose="020B0000000000000000" pitchFamily="34" charset="77"/>
              </a:rPr>
              <a:t>Organisationsstrukturen</a:t>
            </a:r>
            <a:r>
              <a:rPr lang="en-GB" sz="1800" dirty="0">
                <a:solidFill>
                  <a:schemeClr val="bg1"/>
                </a:solidFill>
                <a:latin typeface="+mj-lt"/>
                <a:ea typeface="Lato Light" panose="020F0502020204030203" pitchFamily="34" charset="0"/>
                <a:cs typeface="Mukta ExtraLight" panose="020B0000000000000000" pitchFamily="34" charset="77"/>
              </a:rPr>
              <a:t>  zur Begleitung des Unternehmens durch die </a:t>
            </a:r>
            <a:r>
              <a:rPr lang="en-GB" sz="1800" dirty="0" err="1">
                <a:solidFill>
                  <a:schemeClr val="bg1"/>
                </a:solidFill>
                <a:latin typeface="+mj-lt"/>
                <a:ea typeface="Lato Light" panose="020F0502020204030203" pitchFamily="34" charset="0"/>
                <a:cs typeface="Mukta ExtraLight" panose="020B0000000000000000" pitchFamily="34" charset="77"/>
              </a:rPr>
              <a:t>Krise</a:t>
            </a:r>
            <a:r>
              <a:rPr lang="en-GB" sz="1800" dirty="0">
                <a:solidFill>
                  <a:schemeClr val="bg1"/>
                </a:solidFill>
                <a:latin typeface="+mj-lt"/>
                <a:ea typeface="Lato Light" panose="020F0502020204030203" pitchFamily="34" charset="0"/>
                <a:cs typeface="Mukta ExtraLight" panose="020B0000000000000000" pitchFamily="34" charset="77"/>
              </a:rPr>
              <a:t> </a:t>
            </a:r>
            <a:r>
              <a:rPr lang="en-GB" sz="1800" dirty="0" err="1">
                <a:solidFill>
                  <a:schemeClr val="bg1"/>
                </a:solidFill>
                <a:latin typeface="+mj-lt"/>
                <a:ea typeface="Lato Light" panose="020F0502020204030203" pitchFamily="34" charset="0"/>
                <a:cs typeface="Mukta ExtraLight" panose="020B0000000000000000" pitchFamily="34" charset="77"/>
              </a:rPr>
              <a:t>geschaffen</a:t>
            </a:r>
            <a:r>
              <a:rPr lang="en-GB" sz="1800" dirty="0">
                <a:solidFill>
                  <a:schemeClr val="bg1"/>
                </a:solidFill>
                <a:latin typeface="+mj-lt"/>
                <a:ea typeface="Lato Light" panose="020F0502020204030203" pitchFamily="34" charset="0"/>
                <a:cs typeface="Mukta ExtraLight" panose="020B0000000000000000" pitchFamily="34" charset="77"/>
              </a:rPr>
              <a:t> </a:t>
            </a:r>
            <a:r>
              <a:rPr lang="en-GB" sz="1800" dirty="0" err="1">
                <a:solidFill>
                  <a:schemeClr val="bg1"/>
                </a:solidFill>
                <a:latin typeface="+mj-lt"/>
                <a:ea typeface="Lato Light" panose="020F0502020204030203" pitchFamily="34" charset="0"/>
                <a:cs typeface="Mukta ExtraLight" panose="020B0000000000000000" pitchFamily="34" charset="77"/>
              </a:rPr>
              <a:t>werden</a:t>
            </a:r>
            <a:r>
              <a:rPr lang="en-GB" sz="1800" dirty="0">
                <a:solidFill>
                  <a:schemeClr val="bg1"/>
                </a:solidFill>
                <a:latin typeface="+mj-lt"/>
                <a:ea typeface="Lato Light" panose="020F0502020204030203" pitchFamily="34" charset="0"/>
                <a:cs typeface="Mukta ExtraLight" panose="020B0000000000000000" pitchFamily="34" charset="77"/>
              </a:rPr>
              <a:t> </a:t>
            </a:r>
            <a:r>
              <a:rPr lang="en-GB" sz="1800" dirty="0" err="1">
                <a:solidFill>
                  <a:schemeClr val="bg1"/>
                </a:solidFill>
                <a:latin typeface="+mj-lt"/>
                <a:ea typeface="Lato Light" panose="020F0502020204030203" pitchFamily="34" charset="0"/>
                <a:cs typeface="Mukta ExtraLight" panose="020B0000000000000000" pitchFamily="34" charset="77"/>
              </a:rPr>
              <a:t>müssen</a:t>
            </a:r>
            <a:endParaRPr lang="en-GB" sz="1800" dirty="0">
              <a:solidFill>
                <a:schemeClr val="bg1"/>
              </a:solidFill>
              <a:latin typeface="+mj-lt"/>
              <a:ea typeface="Lato Light" panose="020F0502020204030203" pitchFamily="34" charset="0"/>
              <a:cs typeface="Mukta ExtraLight" panose="020B0000000000000000" pitchFamily="34" charset="77"/>
            </a:endParaRPr>
          </a:p>
        </p:txBody>
      </p:sp>
      <p:sp>
        <p:nvSpPr>
          <p:cNvPr id="17" name="Textplatzhalter 1">
            <a:extLst>
              <a:ext uri="{FF2B5EF4-FFF2-40B4-BE49-F238E27FC236}">
                <a16:creationId xmlns:a16="http://schemas.microsoft.com/office/drawing/2014/main" xmlns="" id="{5DD40070-F9C0-4095-9394-C09C7B52F86B}"/>
              </a:ext>
            </a:extLst>
          </p:cNvPr>
          <p:cNvSpPr>
            <a:spLocks noGrp="1"/>
          </p:cNvSpPr>
          <p:nvPr>
            <p:ph type="body" sz="quarter" idx="13"/>
          </p:nvPr>
        </p:nvSpPr>
        <p:spPr>
          <a:xfrm>
            <a:off x="1528305" y="528794"/>
            <a:ext cx="8852375" cy="697353"/>
          </a:xfrm>
        </p:spPr>
        <p:txBody>
          <a:bodyPr>
            <a:normAutofit/>
          </a:bodyPr>
          <a:lstStyle/>
          <a:p>
            <a:r>
              <a:rPr lang="en-GB" dirty="0"/>
              <a:t>Strategie </a:t>
            </a:r>
            <a:r>
              <a:rPr lang="en-GB" dirty="0" err="1"/>
              <a:t>zur</a:t>
            </a:r>
            <a:r>
              <a:rPr lang="en-GB" dirty="0"/>
              <a:t> </a:t>
            </a:r>
            <a:r>
              <a:rPr lang="en-GB" dirty="0" err="1"/>
              <a:t>Krisenbewältigung</a:t>
            </a:r>
            <a:r>
              <a:rPr lang="en-GB" dirty="0"/>
              <a:t> (Forts.)</a:t>
            </a:r>
          </a:p>
        </p:txBody>
      </p:sp>
    </p:spTree>
    <p:extLst>
      <p:ext uri="{BB962C8B-B14F-4D97-AF65-F5344CB8AC3E}">
        <p14:creationId xmlns:p14="http://schemas.microsoft.com/office/powerpoint/2010/main" val="55546700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3314"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271027" y="2228881"/>
            <a:ext cx="2068528" cy="2452256"/>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Letztlich muss aber das Management selbst in der Lage sein, </a:t>
            </a:r>
            <a:r>
              <a:rPr lang="en-GB" sz="2200" dirty="0" err="1">
                <a:solidFill>
                  <a:srgbClr val="245473"/>
                </a:solidFill>
                <a:latin typeface="+mj-lt"/>
                <a:ea typeface="Open Sans Light" panose="020B0306030504020204" pitchFamily="34" charset="0"/>
                <a:cs typeface="Open Sans Light" panose="020B0306030504020204" pitchFamily="34" charset="0"/>
              </a:rPr>
              <a:t>folgendes</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zu</a:t>
            </a:r>
            <a:r>
              <a:rPr lang="en-GB" sz="2200" dirty="0">
                <a:solidFill>
                  <a:srgbClr val="245473"/>
                </a:solidFill>
                <a:latin typeface="+mj-lt"/>
                <a:ea typeface="Open Sans Light" panose="020B0306030504020204" pitchFamily="34" charset="0"/>
                <a:cs typeface="Open Sans Light" panose="020B0306030504020204" pitchFamily="34" charset="0"/>
              </a:rPr>
              <a:t> managen:</a:t>
            </a:r>
            <a:endParaRPr lang="en-US" dirty="0">
              <a:solidFill>
                <a:srgbClr val="245473"/>
              </a:solidFill>
            </a:endParaRPr>
          </a:p>
        </p:txBody>
      </p:sp>
      <p:grpSp>
        <p:nvGrpSpPr>
          <p:cNvPr id="21" name="Group 23">
            <a:extLst>
              <a:ext uri="{FF2B5EF4-FFF2-40B4-BE49-F238E27FC236}">
                <a16:creationId xmlns:a16="http://schemas.microsoft.com/office/drawing/2014/main" xmlns="" id="{08D87D39-1ADE-4332-B3D1-AE7F2A1B1D50}"/>
              </a:ext>
            </a:extLst>
          </p:cNvPr>
          <p:cNvGrpSpPr/>
          <p:nvPr/>
        </p:nvGrpSpPr>
        <p:grpSpPr>
          <a:xfrm>
            <a:off x="5545485" y="2494870"/>
            <a:ext cx="3209831" cy="3221996"/>
            <a:chOff x="7910165" y="3409753"/>
            <a:chExt cx="8557321" cy="8589752"/>
          </a:xfrm>
        </p:grpSpPr>
        <p:sp>
          <p:nvSpPr>
            <p:cNvPr id="22" name="Freeform 1">
              <a:extLst>
                <a:ext uri="{FF2B5EF4-FFF2-40B4-BE49-F238E27FC236}">
                  <a16:creationId xmlns:a16="http://schemas.microsoft.com/office/drawing/2014/main" xmlns="" id="{E4B66A95-D654-43EA-80E1-38CC105C151F}"/>
                </a:ext>
              </a:extLst>
            </p:cNvPr>
            <p:cNvSpPr>
              <a:spLocks noChangeArrowheads="1"/>
            </p:cNvSpPr>
            <p:nvPr/>
          </p:nvSpPr>
          <p:spPr bwMode="auto">
            <a:xfrm>
              <a:off x="8982950" y="3881278"/>
              <a:ext cx="7387237" cy="7387238"/>
            </a:xfrm>
            <a:custGeom>
              <a:avLst/>
              <a:gdLst>
                <a:gd name="T0" fmla="*/ 6527 w 13056"/>
                <a:gd name="T1" fmla="*/ 886 h 13057"/>
                <a:gd name="T2" fmla="*/ 6527 w 13056"/>
                <a:gd name="T3" fmla="*/ 886 h 13057"/>
                <a:gd name="T4" fmla="*/ 887 w 13056"/>
                <a:gd name="T5" fmla="*/ 6528 h 13057"/>
                <a:gd name="T6" fmla="*/ 887 w 13056"/>
                <a:gd name="T7" fmla="*/ 6528 h 13057"/>
                <a:gd name="T8" fmla="*/ 6527 w 13056"/>
                <a:gd name="T9" fmla="*/ 12169 h 13057"/>
                <a:gd name="T10" fmla="*/ 6527 w 13056"/>
                <a:gd name="T11" fmla="*/ 12169 h 13057"/>
                <a:gd name="T12" fmla="*/ 12169 w 13056"/>
                <a:gd name="T13" fmla="*/ 6528 h 13057"/>
                <a:gd name="T14" fmla="*/ 12169 w 13056"/>
                <a:gd name="T15" fmla="*/ 6528 h 13057"/>
                <a:gd name="T16" fmla="*/ 6527 w 13056"/>
                <a:gd name="T17" fmla="*/ 886 h 13057"/>
                <a:gd name="T18" fmla="*/ 6527 w 13056"/>
                <a:gd name="T19" fmla="*/ 13056 h 13057"/>
                <a:gd name="T20" fmla="*/ 6527 w 13056"/>
                <a:gd name="T21" fmla="*/ 13056 h 13057"/>
                <a:gd name="T22" fmla="*/ 0 w 13056"/>
                <a:gd name="T23" fmla="*/ 6528 h 13057"/>
                <a:gd name="T24" fmla="*/ 0 w 13056"/>
                <a:gd name="T25" fmla="*/ 6528 h 13057"/>
                <a:gd name="T26" fmla="*/ 6527 w 13056"/>
                <a:gd name="T27" fmla="*/ 0 h 13057"/>
                <a:gd name="T28" fmla="*/ 6527 w 13056"/>
                <a:gd name="T29" fmla="*/ 0 h 13057"/>
                <a:gd name="T30" fmla="*/ 13055 w 13056"/>
                <a:gd name="T31" fmla="*/ 6528 h 13057"/>
                <a:gd name="T32" fmla="*/ 13055 w 13056"/>
                <a:gd name="T33" fmla="*/ 6528 h 13057"/>
                <a:gd name="T34" fmla="*/ 6527 w 13056"/>
                <a:gd name="T35" fmla="*/ 13056 h 13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056" h="13057">
                  <a:moveTo>
                    <a:pt x="6527" y="886"/>
                  </a:moveTo>
                  <a:lnTo>
                    <a:pt x="6527" y="886"/>
                  </a:lnTo>
                  <a:cubicBezTo>
                    <a:pt x="3417" y="886"/>
                    <a:pt x="887" y="3417"/>
                    <a:pt x="887" y="6528"/>
                  </a:cubicBezTo>
                  <a:lnTo>
                    <a:pt x="887" y="6528"/>
                  </a:lnTo>
                  <a:cubicBezTo>
                    <a:pt x="887" y="9638"/>
                    <a:pt x="3417" y="12169"/>
                    <a:pt x="6527" y="12169"/>
                  </a:cubicBezTo>
                  <a:lnTo>
                    <a:pt x="6527" y="12169"/>
                  </a:lnTo>
                  <a:cubicBezTo>
                    <a:pt x="9638" y="12169"/>
                    <a:pt x="12169" y="9638"/>
                    <a:pt x="12169" y="6528"/>
                  </a:cubicBezTo>
                  <a:lnTo>
                    <a:pt x="12169" y="6528"/>
                  </a:lnTo>
                  <a:cubicBezTo>
                    <a:pt x="12169" y="3417"/>
                    <a:pt x="9638" y="886"/>
                    <a:pt x="6527" y="886"/>
                  </a:cubicBezTo>
                  <a:close/>
                  <a:moveTo>
                    <a:pt x="6527" y="13056"/>
                  </a:moveTo>
                  <a:lnTo>
                    <a:pt x="6527" y="13056"/>
                  </a:lnTo>
                  <a:cubicBezTo>
                    <a:pt x="2929" y="13056"/>
                    <a:pt x="0" y="10127"/>
                    <a:pt x="0" y="6528"/>
                  </a:cubicBezTo>
                  <a:lnTo>
                    <a:pt x="0" y="6528"/>
                  </a:lnTo>
                  <a:cubicBezTo>
                    <a:pt x="0" y="2929"/>
                    <a:pt x="2929" y="0"/>
                    <a:pt x="6527" y="0"/>
                  </a:cubicBezTo>
                  <a:lnTo>
                    <a:pt x="6527" y="0"/>
                  </a:lnTo>
                  <a:cubicBezTo>
                    <a:pt x="10126" y="0"/>
                    <a:pt x="13055" y="2929"/>
                    <a:pt x="13055" y="6528"/>
                  </a:cubicBezTo>
                  <a:lnTo>
                    <a:pt x="13055" y="6528"/>
                  </a:lnTo>
                  <a:cubicBezTo>
                    <a:pt x="13055" y="10127"/>
                    <a:pt x="10126" y="13056"/>
                    <a:pt x="6527" y="13056"/>
                  </a:cubicBezTo>
                  <a:close/>
                </a:path>
              </a:pathLst>
            </a:custGeom>
            <a:solidFill>
              <a:schemeClr val="accent1">
                <a:alpha val="75000"/>
              </a:schemeClr>
            </a:solidFill>
            <a:ln>
              <a:noFill/>
            </a:ln>
            <a:effectLst/>
          </p:spPr>
          <p:txBody>
            <a:bodyPr wrap="none" anchor="ctr"/>
            <a:lstStyle/>
            <a:p>
              <a:endParaRPr lang="en-GB" sz="1600" dirty="0"/>
            </a:p>
          </p:txBody>
        </p:sp>
        <p:sp>
          <p:nvSpPr>
            <p:cNvPr id="35" name="Freeform 3">
              <a:extLst>
                <a:ext uri="{FF2B5EF4-FFF2-40B4-BE49-F238E27FC236}">
                  <a16:creationId xmlns:a16="http://schemas.microsoft.com/office/drawing/2014/main" xmlns="" id="{7442D6C5-DB40-45E0-9B08-31DF2805A2FF}"/>
                </a:ext>
              </a:extLst>
            </p:cNvPr>
            <p:cNvSpPr>
              <a:spLocks noChangeArrowheads="1"/>
            </p:cNvSpPr>
            <p:nvPr/>
          </p:nvSpPr>
          <p:spPr bwMode="auto">
            <a:xfrm>
              <a:off x="8828269" y="4011010"/>
              <a:ext cx="7387237" cy="7387238"/>
            </a:xfrm>
            <a:custGeom>
              <a:avLst/>
              <a:gdLst>
                <a:gd name="T0" fmla="*/ 6527 w 13056"/>
                <a:gd name="T1" fmla="*/ 887 h 13057"/>
                <a:gd name="T2" fmla="*/ 6527 w 13056"/>
                <a:gd name="T3" fmla="*/ 887 h 13057"/>
                <a:gd name="T4" fmla="*/ 887 w 13056"/>
                <a:gd name="T5" fmla="*/ 6529 h 13057"/>
                <a:gd name="T6" fmla="*/ 887 w 13056"/>
                <a:gd name="T7" fmla="*/ 6529 h 13057"/>
                <a:gd name="T8" fmla="*/ 6527 w 13056"/>
                <a:gd name="T9" fmla="*/ 12170 h 13057"/>
                <a:gd name="T10" fmla="*/ 6527 w 13056"/>
                <a:gd name="T11" fmla="*/ 12170 h 13057"/>
                <a:gd name="T12" fmla="*/ 12169 w 13056"/>
                <a:gd name="T13" fmla="*/ 6529 h 13057"/>
                <a:gd name="T14" fmla="*/ 12169 w 13056"/>
                <a:gd name="T15" fmla="*/ 6529 h 13057"/>
                <a:gd name="T16" fmla="*/ 6527 w 13056"/>
                <a:gd name="T17" fmla="*/ 887 h 13057"/>
                <a:gd name="T18" fmla="*/ 6527 w 13056"/>
                <a:gd name="T19" fmla="*/ 13056 h 13057"/>
                <a:gd name="T20" fmla="*/ 6527 w 13056"/>
                <a:gd name="T21" fmla="*/ 13056 h 13057"/>
                <a:gd name="T22" fmla="*/ 0 w 13056"/>
                <a:gd name="T23" fmla="*/ 6529 h 13057"/>
                <a:gd name="T24" fmla="*/ 0 w 13056"/>
                <a:gd name="T25" fmla="*/ 6529 h 13057"/>
                <a:gd name="T26" fmla="*/ 6527 w 13056"/>
                <a:gd name="T27" fmla="*/ 0 h 13057"/>
                <a:gd name="T28" fmla="*/ 6527 w 13056"/>
                <a:gd name="T29" fmla="*/ 0 h 13057"/>
                <a:gd name="T30" fmla="*/ 13055 w 13056"/>
                <a:gd name="T31" fmla="*/ 6529 h 13057"/>
                <a:gd name="T32" fmla="*/ 13055 w 13056"/>
                <a:gd name="T33" fmla="*/ 6529 h 13057"/>
                <a:gd name="T34" fmla="*/ 6527 w 13056"/>
                <a:gd name="T35" fmla="*/ 13056 h 130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056" h="13057">
                  <a:moveTo>
                    <a:pt x="6527" y="887"/>
                  </a:moveTo>
                  <a:lnTo>
                    <a:pt x="6527" y="887"/>
                  </a:lnTo>
                  <a:cubicBezTo>
                    <a:pt x="3417" y="887"/>
                    <a:pt x="887" y="3418"/>
                    <a:pt x="887" y="6529"/>
                  </a:cubicBezTo>
                  <a:lnTo>
                    <a:pt x="887" y="6529"/>
                  </a:lnTo>
                  <a:cubicBezTo>
                    <a:pt x="887" y="9639"/>
                    <a:pt x="3417" y="12170"/>
                    <a:pt x="6527" y="12170"/>
                  </a:cubicBezTo>
                  <a:lnTo>
                    <a:pt x="6527" y="12170"/>
                  </a:lnTo>
                  <a:cubicBezTo>
                    <a:pt x="9638" y="12170"/>
                    <a:pt x="12169" y="9639"/>
                    <a:pt x="12169" y="6529"/>
                  </a:cubicBezTo>
                  <a:lnTo>
                    <a:pt x="12169" y="6529"/>
                  </a:lnTo>
                  <a:cubicBezTo>
                    <a:pt x="12169" y="3418"/>
                    <a:pt x="9638" y="887"/>
                    <a:pt x="6527" y="887"/>
                  </a:cubicBezTo>
                  <a:close/>
                  <a:moveTo>
                    <a:pt x="6527" y="13056"/>
                  </a:moveTo>
                  <a:lnTo>
                    <a:pt x="6527" y="13056"/>
                  </a:lnTo>
                  <a:cubicBezTo>
                    <a:pt x="2929" y="13056"/>
                    <a:pt x="0" y="10127"/>
                    <a:pt x="0" y="6529"/>
                  </a:cubicBezTo>
                  <a:lnTo>
                    <a:pt x="0" y="6529"/>
                  </a:lnTo>
                  <a:cubicBezTo>
                    <a:pt x="0" y="2929"/>
                    <a:pt x="2929" y="0"/>
                    <a:pt x="6527" y="0"/>
                  </a:cubicBezTo>
                  <a:lnTo>
                    <a:pt x="6527" y="0"/>
                  </a:lnTo>
                  <a:cubicBezTo>
                    <a:pt x="10126" y="0"/>
                    <a:pt x="13055" y="2929"/>
                    <a:pt x="13055" y="6529"/>
                  </a:cubicBezTo>
                  <a:lnTo>
                    <a:pt x="13055" y="6529"/>
                  </a:lnTo>
                  <a:cubicBezTo>
                    <a:pt x="13055" y="10127"/>
                    <a:pt x="10126" y="13056"/>
                    <a:pt x="6527" y="13056"/>
                  </a:cubicBezTo>
                  <a:close/>
                </a:path>
              </a:pathLst>
            </a:custGeom>
            <a:solidFill>
              <a:schemeClr val="accent3">
                <a:alpha val="75000"/>
              </a:schemeClr>
            </a:solidFill>
            <a:ln>
              <a:noFill/>
            </a:ln>
            <a:effectLst/>
          </p:spPr>
          <p:txBody>
            <a:bodyPr wrap="none" anchor="ctr"/>
            <a:lstStyle/>
            <a:p>
              <a:endParaRPr lang="en-GB" sz="1600" dirty="0"/>
            </a:p>
          </p:txBody>
        </p:sp>
        <p:sp>
          <p:nvSpPr>
            <p:cNvPr id="36" name="Freeform 5">
              <a:extLst>
                <a:ext uri="{FF2B5EF4-FFF2-40B4-BE49-F238E27FC236}">
                  <a16:creationId xmlns:a16="http://schemas.microsoft.com/office/drawing/2014/main" xmlns="" id="{C1BE49CB-7129-4538-ACD6-2A72AE5EC5FC}"/>
                </a:ext>
              </a:extLst>
            </p:cNvPr>
            <p:cNvSpPr>
              <a:spLocks noChangeArrowheads="1"/>
            </p:cNvSpPr>
            <p:nvPr/>
          </p:nvSpPr>
          <p:spPr bwMode="auto">
            <a:xfrm>
              <a:off x="8364228" y="3858827"/>
              <a:ext cx="7387237" cy="7387236"/>
            </a:xfrm>
            <a:custGeom>
              <a:avLst/>
              <a:gdLst>
                <a:gd name="T0" fmla="*/ 6528 w 13056"/>
                <a:gd name="T1" fmla="*/ 886 h 13056"/>
                <a:gd name="T2" fmla="*/ 6528 w 13056"/>
                <a:gd name="T3" fmla="*/ 886 h 13056"/>
                <a:gd name="T4" fmla="*/ 887 w 13056"/>
                <a:gd name="T5" fmla="*/ 6528 h 13056"/>
                <a:gd name="T6" fmla="*/ 887 w 13056"/>
                <a:gd name="T7" fmla="*/ 6528 h 13056"/>
                <a:gd name="T8" fmla="*/ 6528 w 13056"/>
                <a:gd name="T9" fmla="*/ 12169 h 13056"/>
                <a:gd name="T10" fmla="*/ 6528 w 13056"/>
                <a:gd name="T11" fmla="*/ 12169 h 13056"/>
                <a:gd name="T12" fmla="*/ 12169 w 13056"/>
                <a:gd name="T13" fmla="*/ 6528 h 13056"/>
                <a:gd name="T14" fmla="*/ 12169 w 13056"/>
                <a:gd name="T15" fmla="*/ 6528 h 13056"/>
                <a:gd name="T16" fmla="*/ 6528 w 13056"/>
                <a:gd name="T17" fmla="*/ 886 h 13056"/>
                <a:gd name="T18" fmla="*/ 6528 w 13056"/>
                <a:gd name="T19" fmla="*/ 13055 h 13056"/>
                <a:gd name="T20" fmla="*/ 6528 w 13056"/>
                <a:gd name="T21" fmla="*/ 13055 h 13056"/>
                <a:gd name="T22" fmla="*/ 0 w 13056"/>
                <a:gd name="T23" fmla="*/ 6528 h 13056"/>
                <a:gd name="T24" fmla="*/ 0 w 13056"/>
                <a:gd name="T25" fmla="*/ 6528 h 13056"/>
                <a:gd name="T26" fmla="*/ 6528 w 13056"/>
                <a:gd name="T27" fmla="*/ 0 h 13056"/>
                <a:gd name="T28" fmla="*/ 6528 w 13056"/>
                <a:gd name="T29" fmla="*/ 0 h 13056"/>
                <a:gd name="T30" fmla="*/ 13055 w 13056"/>
                <a:gd name="T31" fmla="*/ 6528 h 13056"/>
                <a:gd name="T32" fmla="*/ 13055 w 13056"/>
                <a:gd name="T33" fmla="*/ 6528 h 13056"/>
                <a:gd name="T34" fmla="*/ 6528 w 13056"/>
                <a:gd name="T35" fmla="*/ 13055 h 130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056" h="13056">
                  <a:moveTo>
                    <a:pt x="6528" y="886"/>
                  </a:moveTo>
                  <a:lnTo>
                    <a:pt x="6528" y="886"/>
                  </a:lnTo>
                  <a:cubicBezTo>
                    <a:pt x="3417" y="886"/>
                    <a:pt x="887" y="3417"/>
                    <a:pt x="887" y="6528"/>
                  </a:cubicBezTo>
                  <a:lnTo>
                    <a:pt x="887" y="6528"/>
                  </a:lnTo>
                  <a:cubicBezTo>
                    <a:pt x="887" y="9638"/>
                    <a:pt x="3417" y="12169"/>
                    <a:pt x="6528" y="12169"/>
                  </a:cubicBezTo>
                  <a:lnTo>
                    <a:pt x="6528" y="12169"/>
                  </a:lnTo>
                  <a:cubicBezTo>
                    <a:pt x="9638" y="12169"/>
                    <a:pt x="12169" y="9638"/>
                    <a:pt x="12169" y="6528"/>
                  </a:cubicBezTo>
                  <a:lnTo>
                    <a:pt x="12169" y="6528"/>
                  </a:lnTo>
                  <a:cubicBezTo>
                    <a:pt x="12169" y="3417"/>
                    <a:pt x="9638" y="886"/>
                    <a:pt x="6528" y="886"/>
                  </a:cubicBezTo>
                  <a:close/>
                  <a:moveTo>
                    <a:pt x="6528" y="13055"/>
                  </a:moveTo>
                  <a:lnTo>
                    <a:pt x="6528" y="13055"/>
                  </a:lnTo>
                  <a:cubicBezTo>
                    <a:pt x="2929" y="13055"/>
                    <a:pt x="0" y="10127"/>
                    <a:pt x="0" y="6528"/>
                  </a:cubicBezTo>
                  <a:lnTo>
                    <a:pt x="0" y="6528"/>
                  </a:lnTo>
                  <a:cubicBezTo>
                    <a:pt x="0" y="2928"/>
                    <a:pt x="2929" y="0"/>
                    <a:pt x="6528" y="0"/>
                  </a:cubicBezTo>
                  <a:lnTo>
                    <a:pt x="6528" y="0"/>
                  </a:lnTo>
                  <a:cubicBezTo>
                    <a:pt x="10126" y="0"/>
                    <a:pt x="13055" y="2928"/>
                    <a:pt x="13055" y="6528"/>
                  </a:cubicBezTo>
                  <a:lnTo>
                    <a:pt x="13055" y="6528"/>
                  </a:lnTo>
                  <a:cubicBezTo>
                    <a:pt x="13055" y="10127"/>
                    <a:pt x="10126" y="13055"/>
                    <a:pt x="6528" y="13055"/>
                  </a:cubicBezTo>
                  <a:close/>
                </a:path>
              </a:pathLst>
            </a:custGeom>
            <a:solidFill>
              <a:schemeClr val="accent6">
                <a:lumMod val="90000"/>
                <a:alpha val="75000"/>
              </a:schemeClr>
            </a:solidFill>
            <a:ln>
              <a:noFill/>
            </a:ln>
            <a:effectLst/>
          </p:spPr>
          <p:txBody>
            <a:bodyPr wrap="none" anchor="ctr"/>
            <a:lstStyle/>
            <a:p>
              <a:endParaRPr lang="en-GB" sz="1600" dirty="0"/>
            </a:p>
          </p:txBody>
        </p:sp>
        <p:sp>
          <p:nvSpPr>
            <p:cNvPr id="37" name="Freeform 6">
              <a:extLst>
                <a:ext uri="{FF2B5EF4-FFF2-40B4-BE49-F238E27FC236}">
                  <a16:creationId xmlns:a16="http://schemas.microsoft.com/office/drawing/2014/main" xmlns="" id="{B3845CA6-FE40-468E-84EF-B544B7323DE2}"/>
                </a:ext>
              </a:extLst>
            </p:cNvPr>
            <p:cNvSpPr>
              <a:spLocks noChangeArrowheads="1"/>
            </p:cNvSpPr>
            <p:nvPr/>
          </p:nvSpPr>
          <p:spPr bwMode="auto">
            <a:xfrm>
              <a:off x="8304352" y="4245526"/>
              <a:ext cx="7387237" cy="7387238"/>
            </a:xfrm>
            <a:custGeom>
              <a:avLst/>
              <a:gdLst>
                <a:gd name="T0" fmla="*/ 6528 w 13056"/>
                <a:gd name="T1" fmla="*/ 886 h 13056"/>
                <a:gd name="T2" fmla="*/ 6528 w 13056"/>
                <a:gd name="T3" fmla="*/ 886 h 13056"/>
                <a:gd name="T4" fmla="*/ 886 w 13056"/>
                <a:gd name="T5" fmla="*/ 6527 h 13056"/>
                <a:gd name="T6" fmla="*/ 886 w 13056"/>
                <a:gd name="T7" fmla="*/ 6527 h 13056"/>
                <a:gd name="T8" fmla="*/ 6528 w 13056"/>
                <a:gd name="T9" fmla="*/ 12169 h 13056"/>
                <a:gd name="T10" fmla="*/ 6528 w 13056"/>
                <a:gd name="T11" fmla="*/ 12169 h 13056"/>
                <a:gd name="T12" fmla="*/ 12168 w 13056"/>
                <a:gd name="T13" fmla="*/ 6527 h 13056"/>
                <a:gd name="T14" fmla="*/ 12168 w 13056"/>
                <a:gd name="T15" fmla="*/ 6527 h 13056"/>
                <a:gd name="T16" fmla="*/ 6528 w 13056"/>
                <a:gd name="T17" fmla="*/ 886 h 13056"/>
                <a:gd name="T18" fmla="*/ 6528 w 13056"/>
                <a:gd name="T19" fmla="*/ 13055 h 13056"/>
                <a:gd name="T20" fmla="*/ 6528 w 13056"/>
                <a:gd name="T21" fmla="*/ 13055 h 13056"/>
                <a:gd name="T22" fmla="*/ 0 w 13056"/>
                <a:gd name="T23" fmla="*/ 6527 h 13056"/>
                <a:gd name="T24" fmla="*/ 0 w 13056"/>
                <a:gd name="T25" fmla="*/ 6527 h 13056"/>
                <a:gd name="T26" fmla="*/ 6528 w 13056"/>
                <a:gd name="T27" fmla="*/ 0 h 13056"/>
                <a:gd name="T28" fmla="*/ 6528 w 13056"/>
                <a:gd name="T29" fmla="*/ 0 h 13056"/>
                <a:gd name="T30" fmla="*/ 13055 w 13056"/>
                <a:gd name="T31" fmla="*/ 6527 h 13056"/>
                <a:gd name="T32" fmla="*/ 13055 w 13056"/>
                <a:gd name="T33" fmla="*/ 6527 h 13056"/>
                <a:gd name="T34" fmla="*/ 6528 w 13056"/>
                <a:gd name="T35" fmla="*/ 13055 h 130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056" h="13056">
                  <a:moveTo>
                    <a:pt x="6528" y="886"/>
                  </a:moveTo>
                  <a:lnTo>
                    <a:pt x="6528" y="886"/>
                  </a:lnTo>
                  <a:cubicBezTo>
                    <a:pt x="3417" y="886"/>
                    <a:pt x="886" y="3417"/>
                    <a:pt x="886" y="6527"/>
                  </a:cubicBezTo>
                  <a:lnTo>
                    <a:pt x="886" y="6527"/>
                  </a:lnTo>
                  <a:cubicBezTo>
                    <a:pt x="886" y="9638"/>
                    <a:pt x="3417" y="12169"/>
                    <a:pt x="6528" y="12169"/>
                  </a:cubicBezTo>
                  <a:lnTo>
                    <a:pt x="6528" y="12169"/>
                  </a:lnTo>
                  <a:cubicBezTo>
                    <a:pt x="9637" y="12169"/>
                    <a:pt x="12168" y="9638"/>
                    <a:pt x="12168" y="6527"/>
                  </a:cubicBezTo>
                  <a:lnTo>
                    <a:pt x="12168" y="6527"/>
                  </a:lnTo>
                  <a:cubicBezTo>
                    <a:pt x="12168" y="3417"/>
                    <a:pt x="9637" y="886"/>
                    <a:pt x="6528" y="886"/>
                  </a:cubicBezTo>
                  <a:close/>
                  <a:moveTo>
                    <a:pt x="6528" y="13055"/>
                  </a:moveTo>
                  <a:lnTo>
                    <a:pt x="6528" y="13055"/>
                  </a:lnTo>
                  <a:cubicBezTo>
                    <a:pt x="2928" y="13055"/>
                    <a:pt x="0" y="10127"/>
                    <a:pt x="0" y="6527"/>
                  </a:cubicBezTo>
                  <a:lnTo>
                    <a:pt x="0" y="6527"/>
                  </a:lnTo>
                  <a:cubicBezTo>
                    <a:pt x="0" y="2928"/>
                    <a:pt x="2928" y="0"/>
                    <a:pt x="6528" y="0"/>
                  </a:cubicBezTo>
                  <a:lnTo>
                    <a:pt x="6528" y="0"/>
                  </a:lnTo>
                  <a:cubicBezTo>
                    <a:pt x="10126" y="0"/>
                    <a:pt x="13055" y="2928"/>
                    <a:pt x="13055" y="6527"/>
                  </a:cubicBezTo>
                  <a:lnTo>
                    <a:pt x="13055" y="6527"/>
                  </a:lnTo>
                  <a:cubicBezTo>
                    <a:pt x="13055" y="10127"/>
                    <a:pt x="10126" y="13055"/>
                    <a:pt x="6528" y="13055"/>
                  </a:cubicBezTo>
                  <a:close/>
                </a:path>
              </a:pathLst>
            </a:custGeom>
            <a:solidFill>
              <a:schemeClr val="accent5">
                <a:alpha val="75000"/>
              </a:schemeClr>
            </a:solidFill>
            <a:ln>
              <a:noFill/>
            </a:ln>
            <a:effectLst/>
          </p:spPr>
          <p:txBody>
            <a:bodyPr wrap="none" anchor="ctr"/>
            <a:lstStyle/>
            <a:p>
              <a:endParaRPr lang="en-GB" sz="1600" dirty="0"/>
            </a:p>
          </p:txBody>
        </p:sp>
        <p:sp>
          <p:nvSpPr>
            <p:cNvPr id="38" name="Freeform 9">
              <a:extLst>
                <a:ext uri="{FF2B5EF4-FFF2-40B4-BE49-F238E27FC236}">
                  <a16:creationId xmlns:a16="http://schemas.microsoft.com/office/drawing/2014/main" xmlns="" id="{158A44F4-BE30-4C85-88F1-F39BDC01810A}"/>
                </a:ext>
              </a:extLst>
            </p:cNvPr>
            <p:cNvSpPr>
              <a:spLocks noChangeArrowheads="1"/>
            </p:cNvSpPr>
            <p:nvPr/>
          </p:nvSpPr>
          <p:spPr bwMode="auto">
            <a:xfrm>
              <a:off x="8681071" y="4332846"/>
              <a:ext cx="7654187" cy="7654186"/>
            </a:xfrm>
            <a:custGeom>
              <a:avLst/>
              <a:gdLst>
                <a:gd name="T0" fmla="*/ 6764 w 13529"/>
                <a:gd name="T1" fmla="*/ 313 h 13528"/>
                <a:gd name="T2" fmla="*/ 6764 w 13529"/>
                <a:gd name="T3" fmla="*/ 313 h 13528"/>
                <a:gd name="T4" fmla="*/ 314 w 13529"/>
                <a:gd name="T5" fmla="*/ 6763 h 13528"/>
                <a:gd name="T6" fmla="*/ 314 w 13529"/>
                <a:gd name="T7" fmla="*/ 6763 h 13528"/>
                <a:gd name="T8" fmla="*/ 6764 w 13529"/>
                <a:gd name="T9" fmla="*/ 13214 h 13528"/>
                <a:gd name="T10" fmla="*/ 6764 w 13529"/>
                <a:gd name="T11" fmla="*/ 13214 h 13528"/>
                <a:gd name="T12" fmla="*/ 13215 w 13529"/>
                <a:gd name="T13" fmla="*/ 6763 h 13528"/>
                <a:gd name="T14" fmla="*/ 13215 w 13529"/>
                <a:gd name="T15" fmla="*/ 6763 h 13528"/>
                <a:gd name="T16" fmla="*/ 6764 w 13529"/>
                <a:gd name="T17" fmla="*/ 313 h 13528"/>
                <a:gd name="T18" fmla="*/ 6764 w 13529"/>
                <a:gd name="T19" fmla="*/ 13527 h 13528"/>
                <a:gd name="T20" fmla="*/ 6764 w 13529"/>
                <a:gd name="T21" fmla="*/ 13527 h 13528"/>
                <a:gd name="T22" fmla="*/ 0 w 13529"/>
                <a:gd name="T23" fmla="*/ 6763 h 13528"/>
                <a:gd name="T24" fmla="*/ 0 w 13529"/>
                <a:gd name="T25" fmla="*/ 6763 h 13528"/>
                <a:gd name="T26" fmla="*/ 6764 w 13529"/>
                <a:gd name="T27" fmla="*/ 0 h 13528"/>
                <a:gd name="T28" fmla="*/ 6764 w 13529"/>
                <a:gd name="T29" fmla="*/ 0 h 13528"/>
                <a:gd name="T30" fmla="*/ 13528 w 13529"/>
                <a:gd name="T31" fmla="*/ 6763 h 13528"/>
                <a:gd name="T32" fmla="*/ 13528 w 13529"/>
                <a:gd name="T33" fmla="*/ 6763 h 13528"/>
                <a:gd name="T34" fmla="*/ 6764 w 13529"/>
                <a:gd name="T35" fmla="*/ 13527 h 13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529" h="13528">
                  <a:moveTo>
                    <a:pt x="6764" y="313"/>
                  </a:moveTo>
                  <a:lnTo>
                    <a:pt x="6764" y="313"/>
                  </a:lnTo>
                  <a:cubicBezTo>
                    <a:pt x="3207" y="313"/>
                    <a:pt x="314" y="3207"/>
                    <a:pt x="314" y="6763"/>
                  </a:cubicBezTo>
                  <a:lnTo>
                    <a:pt x="314" y="6763"/>
                  </a:lnTo>
                  <a:cubicBezTo>
                    <a:pt x="314" y="10320"/>
                    <a:pt x="3207" y="13214"/>
                    <a:pt x="6764" y="13214"/>
                  </a:cubicBezTo>
                  <a:lnTo>
                    <a:pt x="6764" y="13214"/>
                  </a:lnTo>
                  <a:cubicBezTo>
                    <a:pt x="10320" y="13214"/>
                    <a:pt x="13215" y="10320"/>
                    <a:pt x="13215" y="6763"/>
                  </a:cubicBezTo>
                  <a:lnTo>
                    <a:pt x="13215" y="6763"/>
                  </a:lnTo>
                  <a:cubicBezTo>
                    <a:pt x="13215" y="3207"/>
                    <a:pt x="10320" y="313"/>
                    <a:pt x="6764" y="313"/>
                  </a:cubicBezTo>
                  <a:close/>
                  <a:moveTo>
                    <a:pt x="6764" y="13527"/>
                  </a:moveTo>
                  <a:lnTo>
                    <a:pt x="6764" y="13527"/>
                  </a:lnTo>
                  <a:cubicBezTo>
                    <a:pt x="3035" y="13527"/>
                    <a:pt x="0" y="10493"/>
                    <a:pt x="0" y="6763"/>
                  </a:cubicBezTo>
                  <a:lnTo>
                    <a:pt x="0" y="6763"/>
                  </a:lnTo>
                  <a:cubicBezTo>
                    <a:pt x="0" y="3035"/>
                    <a:pt x="3035" y="0"/>
                    <a:pt x="6764" y="0"/>
                  </a:cubicBezTo>
                  <a:lnTo>
                    <a:pt x="6764" y="0"/>
                  </a:lnTo>
                  <a:cubicBezTo>
                    <a:pt x="10493" y="0"/>
                    <a:pt x="13528" y="3035"/>
                    <a:pt x="13528" y="6763"/>
                  </a:cubicBezTo>
                  <a:lnTo>
                    <a:pt x="13528" y="6763"/>
                  </a:lnTo>
                  <a:cubicBezTo>
                    <a:pt x="13528" y="10493"/>
                    <a:pt x="10493" y="13527"/>
                    <a:pt x="6764" y="13527"/>
                  </a:cubicBezTo>
                  <a:close/>
                </a:path>
              </a:pathLst>
            </a:custGeom>
            <a:solidFill>
              <a:schemeClr val="accent2">
                <a:alpha val="75000"/>
              </a:schemeClr>
            </a:solidFill>
            <a:ln>
              <a:noFill/>
            </a:ln>
            <a:effectLst/>
          </p:spPr>
          <p:txBody>
            <a:bodyPr wrap="none" anchor="ctr"/>
            <a:lstStyle/>
            <a:p>
              <a:endParaRPr lang="en-GB" sz="1600" dirty="0"/>
            </a:p>
          </p:txBody>
        </p:sp>
        <p:sp>
          <p:nvSpPr>
            <p:cNvPr id="39" name="Freeform 11">
              <a:extLst>
                <a:ext uri="{FF2B5EF4-FFF2-40B4-BE49-F238E27FC236}">
                  <a16:creationId xmlns:a16="http://schemas.microsoft.com/office/drawing/2014/main" xmlns="" id="{91485255-9400-4F1C-B104-8CF92688DF50}"/>
                </a:ext>
              </a:extLst>
            </p:cNvPr>
            <p:cNvSpPr>
              <a:spLocks noChangeArrowheads="1"/>
            </p:cNvSpPr>
            <p:nvPr/>
          </p:nvSpPr>
          <p:spPr bwMode="auto">
            <a:xfrm>
              <a:off x="8012452" y="3546969"/>
              <a:ext cx="7654187" cy="7654186"/>
            </a:xfrm>
            <a:custGeom>
              <a:avLst/>
              <a:gdLst>
                <a:gd name="T0" fmla="*/ 6764 w 13528"/>
                <a:gd name="T1" fmla="*/ 313 h 13530"/>
                <a:gd name="T2" fmla="*/ 6764 w 13528"/>
                <a:gd name="T3" fmla="*/ 313 h 13530"/>
                <a:gd name="T4" fmla="*/ 313 w 13528"/>
                <a:gd name="T5" fmla="*/ 6765 h 13530"/>
                <a:gd name="T6" fmla="*/ 313 w 13528"/>
                <a:gd name="T7" fmla="*/ 6765 h 13530"/>
                <a:gd name="T8" fmla="*/ 6764 w 13528"/>
                <a:gd name="T9" fmla="*/ 13215 h 13530"/>
                <a:gd name="T10" fmla="*/ 6764 w 13528"/>
                <a:gd name="T11" fmla="*/ 13215 h 13530"/>
                <a:gd name="T12" fmla="*/ 13214 w 13528"/>
                <a:gd name="T13" fmla="*/ 6765 h 13530"/>
                <a:gd name="T14" fmla="*/ 13214 w 13528"/>
                <a:gd name="T15" fmla="*/ 6765 h 13530"/>
                <a:gd name="T16" fmla="*/ 6764 w 13528"/>
                <a:gd name="T17" fmla="*/ 313 h 13530"/>
                <a:gd name="T18" fmla="*/ 6764 w 13528"/>
                <a:gd name="T19" fmla="*/ 13529 h 13530"/>
                <a:gd name="T20" fmla="*/ 6764 w 13528"/>
                <a:gd name="T21" fmla="*/ 13529 h 13530"/>
                <a:gd name="T22" fmla="*/ 0 w 13528"/>
                <a:gd name="T23" fmla="*/ 6765 h 13530"/>
                <a:gd name="T24" fmla="*/ 0 w 13528"/>
                <a:gd name="T25" fmla="*/ 6765 h 13530"/>
                <a:gd name="T26" fmla="*/ 6764 w 13528"/>
                <a:gd name="T27" fmla="*/ 0 h 13530"/>
                <a:gd name="T28" fmla="*/ 6764 w 13528"/>
                <a:gd name="T29" fmla="*/ 0 h 13530"/>
                <a:gd name="T30" fmla="*/ 13527 w 13528"/>
                <a:gd name="T31" fmla="*/ 6765 h 13530"/>
                <a:gd name="T32" fmla="*/ 13527 w 13528"/>
                <a:gd name="T33" fmla="*/ 6765 h 13530"/>
                <a:gd name="T34" fmla="*/ 6764 w 13528"/>
                <a:gd name="T35" fmla="*/ 13529 h 135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528" h="13530">
                  <a:moveTo>
                    <a:pt x="6764" y="313"/>
                  </a:moveTo>
                  <a:lnTo>
                    <a:pt x="6764" y="313"/>
                  </a:lnTo>
                  <a:cubicBezTo>
                    <a:pt x="3207" y="313"/>
                    <a:pt x="313" y="3208"/>
                    <a:pt x="313" y="6765"/>
                  </a:cubicBezTo>
                  <a:lnTo>
                    <a:pt x="313" y="6765"/>
                  </a:lnTo>
                  <a:cubicBezTo>
                    <a:pt x="313" y="10321"/>
                    <a:pt x="3207" y="13215"/>
                    <a:pt x="6764" y="13215"/>
                  </a:cubicBezTo>
                  <a:lnTo>
                    <a:pt x="6764" y="13215"/>
                  </a:lnTo>
                  <a:cubicBezTo>
                    <a:pt x="10321" y="13215"/>
                    <a:pt x="13214" y="10321"/>
                    <a:pt x="13214" y="6765"/>
                  </a:cubicBezTo>
                  <a:lnTo>
                    <a:pt x="13214" y="6765"/>
                  </a:lnTo>
                  <a:cubicBezTo>
                    <a:pt x="13214" y="3208"/>
                    <a:pt x="10321" y="313"/>
                    <a:pt x="6764" y="313"/>
                  </a:cubicBezTo>
                  <a:close/>
                  <a:moveTo>
                    <a:pt x="6764" y="13529"/>
                  </a:moveTo>
                  <a:lnTo>
                    <a:pt x="6764" y="13529"/>
                  </a:lnTo>
                  <a:cubicBezTo>
                    <a:pt x="3034" y="13529"/>
                    <a:pt x="0" y="10494"/>
                    <a:pt x="0" y="6765"/>
                  </a:cubicBezTo>
                  <a:lnTo>
                    <a:pt x="0" y="6765"/>
                  </a:lnTo>
                  <a:cubicBezTo>
                    <a:pt x="0" y="3035"/>
                    <a:pt x="3034" y="0"/>
                    <a:pt x="6764" y="0"/>
                  </a:cubicBezTo>
                  <a:lnTo>
                    <a:pt x="6764" y="0"/>
                  </a:lnTo>
                  <a:cubicBezTo>
                    <a:pt x="10493" y="0"/>
                    <a:pt x="13527" y="3035"/>
                    <a:pt x="13527" y="6765"/>
                  </a:cubicBezTo>
                  <a:lnTo>
                    <a:pt x="13527" y="6765"/>
                  </a:lnTo>
                  <a:cubicBezTo>
                    <a:pt x="13527" y="10494"/>
                    <a:pt x="10493" y="13529"/>
                    <a:pt x="6764" y="13529"/>
                  </a:cubicBezTo>
                  <a:close/>
                </a:path>
              </a:pathLst>
            </a:custGeom>
            <a:solidFill>
              <a:schemeClr val="accent4">
                <a:alpha val="75000"/>
              </a:schemeClr>
            </a:solidFill>
            <a:ln>
              <a:noFill/>
            </a:ln>
            <a:effectLst/>
          </p:spPr>
          <p:txBody>
            <a:bodyPr wrap="none" anchor="ctr"/>
            <a:lstStyle/>
            <a:p>
              <a:endParaRPr lang="en-GB" sz="1600" dirty="0"/>
            </a:p>
          </p:txBody>
        </p:sp>
        <p:sp>
          <p:nvSpPr>
            <p:cNvPr id="40" name="Freeform 13">
              <a:extLst>
                <a:ext uri="{FF2B5EF4-FFF2-40B4-BE49-F238E27FC236}">
                  <a16:creationId xmlns:a16="http://schemas.microsoft.com/office/drawing/2014/main" xmlns="" id="{7703EE77-9BA1-4056-AE15-DBAEBE2071E9}"/>
                </a:ext>
              </a:extLst>
            </p:cNvPr>
            <p:cNvSpPr>
              <a:spLocks noChangeArrowheads="1"/>
            </p:cNvSpPr>
            <p:nvPr/>
          </p:nvSpPr>
          <p:spPr bwMode="auto">
            <a:xfrm>
              <a:off x="7910165" y="4345319"/>
              <a:ext cx="7654187" cy="7654186"/>
            </a:xfrm>
            <a:custGeom>
              <a:avLst/>
              <a:gdLst>
                <a:gd name="T0" fmla="*/ 6764 w 13528"/>
                <a:gd name="T1" fmla="*/ 313 h 13528"/>
                <a:gd name="T2" fmla="*/ 6764 w 13528"/>
                <a:gd name="T3" fmla="*/ 313 h 13528"/>
                <a:gd name="T4" fmla="*/ 313 w 13528"/>
                <a:gd name="T5" fmla="*/ 6763 h 13528"/>
                <a:gd name="T6" fmla="*/ 313 w 13528"/>
                <a:gd name="T7" fmla="*/ 6763 h 13528"/>
                <a:gd name="T8" fmla="*/ 6764 w 13528"/>
                <a:gd name="T9" fmla="*/ 13214 h 13528"/>
                <a:gd name="T10" fmla="*/ 6764 w 13528"/>
                <a:gd name="T11" fmla="*/ 13214 h 13528"/>
                <a:gd name="T12" fmla="*/ 13214 w 13528"/>
                <a:gd name="T13" fmla="*/ 6763 h 13528"/>
                <a:gd name="T14" fmla="*/ 13214 w 13528"/>
                <a:gd name="T15" fmla="*/ 6763 h 13528"/>
                <a:gd name="T16" fmla="*/ 6764 w 13528"/>
                <a:gd name="T17" fmla="*/ 313 h 13528"/>
                <a:gd name="T18" fmla="*/ 6764 w 13528"/>
                <a:gd name="T19" fmla="*/ 13527 h 13528"/>
                <a:gd name="T20" fmla="*/ 6764 w 13528"/>
                <a:gd name="T21" fmla="*/ 13527 h 13528"/>
                <a:gd name="T22" fmla="*/ 0 w 13528"/>
                <a:gd name="T23" fmla="*/ 6763 h 13528"/>
                <a:gd name="T24" fmla="*/ 0 w 13528"/>
                <a:gd name="T25" fmla="*/ 6763 h 13528"/>
                <a:gd name="T26" fmla="*/ 6764 w 13528"/>
                <a:gd name="T27" fmla="*/ 0 h 13528"/>
                <a:gd name="T28" fmla="*/ 6764 w 13528"/>
                <a:gd name="T29" fmla="*/ 0 h 13528"/>
                <a:gd name="T30" fmla="*/ 13527 w 13528"/>
                <a:gd name="T31" fmla="*/ 6763 h 13528"/>
                <a:gd name="T32" fmla="*/ 13527 w 13528"/>
                <a:gd name="T33" fmla="*/ 6763 h 13528"/>
                <a:gd name="T34" fmla="*/ 6764 w 13528"/>
                <a:gd name="T35" fmla="*/ 13527 h 1352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528" h="13528">
                  <a:moveTo>
                    <a:pt x="6764" y="313"/>
                  </a:moveTo>
                  <a:lnTo>
                    <a:pt x="6764" y="313"/>
                  </a:lnTo>
                  <a:cubicBezTo>
                    <a:pt x="3207" y="313"/>
                    <a:pt x="313" y="3207"/>
                    <a:pt x="313" y="6763"/>
                  </a:cubicBezTo>
                  <a:lnTo>
                    <a:pt x="313" y="6763"/>
                  </a:lnTo>
                  <a:cubicBezTo>
                    <a:pt x="313" y="10320"/>
                    <a:pt x="3207" y="13214"/>
                    <a:pt x="6764" y="13214"/>
                  </a:cubicBezTo>
                  <a:lnTo>
                    <a:pt x="6764" y="13214"/>
                  </a:lnTo>
                  <a:cubicBezTo>
                    <a:pt x="10320" y="13214"/>
                    <a:pt x="13214" y="10320"/>
                    <a:pt x="13214" y="6763"/>
                  </a:cubicBezTo>
                  <a:lnTo>
                    <a:pt x="13214" y="6763"/>
                  </a:lnTo>
                  <a:cubicBezTo>
                    <a:pt x="13214" y="3207"/>
                    <a:pt x="10320" y="313"/>
                    <a:pt x="6764" y="313"/>
                  </a:cubicBezTo>
                  <a:close/>
                  <a:moveTo>
                    <a:pt x="6764" y="13527"/>
                  </a:moveTo>
                  <a:lnTo>
                    <a:pt x="6764" y="13527"/>
                  </a:lnTo>
                  <a:cubicBezTo>
                    <a:pt x="3034" y="13527"/>
                    <a:pt x="0" y="10493"/>
                    <a:pt x="0" y="6763"/>
                  </a:cubicBezTo>
                  <a:lnTo>
                    <a:pt x="0" y="6763"/>
                  </a:lnTo>
                  <a:cubicBezTo>
                    <a:pt x="0" y="3034"/>
                    <a:pt x="3034" y="0"/>
                    <a:pt x="6764" y="0"/>
                  </a:cubicBezTo>
                  <a:lnTo>
                    <a:pt x="6764" y="0"/>
                  </a:lnTo>
                  <a:cubicBezTo>
                    <a:pt x="10493" y="0"/>
                    <a:pt x="13527" y="3034"/>
                    <a:pt x="13527" y="6763"/>
                  </a:cubicBezTo>
                  <a:lnTo>
                    <a:pt x="13527" y="6763"/>
                  </a:lnTo>
                  <a:cubicBezTo>
                    <a:pt x="13527" y="10493"/>
                    <a:pt x="10493" y="13527"/>
                    <a:pt x="6764" y="13527"/>
                  </a:cubicBezTo>
                  <a:close/>
                </a:path>
              </a:pathLst>
            </a:custGeom>
            <a:solidFill>
              <a:schemeClr val="accent1">
                <a:alpha val="75000"/>
              </a:schemeClr>
            </a:solidFill>
            <a:ln>
              <a:noFill/>
            </a:ln>
            <a:effectLst/>
          </p:spPr>
          <p:txBody>
            <a:bodyPr wrap="none" anchor="ctr"/>
            <a:lstStyle/>
            <a:p>
              <a:endParaRPr lang="en-GB" sz="1600" dirty="0"/>
            </a:p>
          </p:txBody>
        </p:sp>
        <p:sp>
          <p:nvSpPr>
            <p:cNvPr id="41" name="Freeform 15">
              <a:extLst>
                <a:ext uri="{FF2B5EF4-FFF2-40B4-BE49-F238E27FC236}">
                  <a16:creationId xmlns:a16="http://schemas.microsoft.com/office/drawing/2014/main" xmlns="" id="{507D20F4-78ED-4CFE-9978-4830087A5916}"/>
                </a:ext>
              </a:extLst>
            </p:cNvPr>
            <p:cNvSpPr>
              <a:spLocks noChangeArrowheads="1"/>
            </p:cNvSpPr>
            <p:nvPr/>
          </p:nvSpPr>
          <p:spPr bwMode="auto">
            <a:xfrm>
              <a:off x="8813299" y="3409753"/>
              <a:ext cx="7654187" cy="7654186"/>
            </a:xfrm>
            <a:custGeom>
              <a:avLst/>
              <a:gdLst>
                <a:gd name="T0" fmla="*/ 6763 w 13528"/>
                <a:gd name="T1" fmla="*/ 313 h 13529"/>
                <a:gd name="T2" fmla="*/ 6763 w 13528"/>
                <a:gd name="T3" fmla="*/ 313 h 13529"/>
                <a:gd name="T4" fmla="*/ 313 w 13528"/>
                <a:gd name="T5" fmla="*/ 6765 h 13529"/>
                <a:gd name="T6" fmla="*/ 313 w 13528"/>
                <a:gd name="T7" fmla="*/ 6765 h 13529"/>
                <a:gd name="T8" fmla="*/ 6763 w 13528"/>
                <a:gd name="T9" fmla="*/ 13215 h 13529"/>
                <a:gd name="T10" fmla="*/ 6763 w 13528"/>
                <a:gd name="T11" fmla="*/ 13215 h 13529"/>
                <a:gd name="T12" fmla="*/ 13214 w 13528"/>
                <a:gd name="T13" fmla="*/ 6765 h 13529"/>
                <a:gd name="T14" fmla="*/ 13214 w 13528"/>
                <a:gd name="T15" fmla="*/ 6765 h 13529"/>
                <a:gd name="T16" fmla="*/ 6763 w 13528"/>
                <a:gd name="T17" fmla="*/ 313 h 13529"/>
                <a:gd name="T18" fmla="*/ 6763 w 13528"/>
                <a:gd name="T19" fmla="*/ 13528 h 13529"/>
                <a:gd name="T20" fmla="*/ 6763 w 13528"/>
                <a:gd name="T21" fmla="*/ 13528 h 13529"/>
                <a:gd name="T22" fmla="*/ 0 w 13528"/>
                <a:gd name="T23" fmla="*/ 6765 h 13529"/>
                <a:gd name="T24" fmla="*/ 0 w 13528"/>
                <a:gd name="T25" fmla="*/ 6765 h 13529"/>
                <a:gd name="T26" fmla="*/ 6763 w 13528"/>
                <a:gd name="T27" fmla="*/ 0 h 13529"/>
                <a:gd name="T28" fmla="*/ 6763 w 13528"/>
                <a:gd name="T29" fmla="*/ 0 h 13529"/>
                <a:gd name="T30" fmla="*/ 13527 w 13528"/>
                <a:gd name="T31" fmla="*/ 6765 h 13529"/>
                <a:gd name="T32" fmla="*/ 13527 w 13528"/>
                <a:gd name="T33" fmla="*/ 6765 h 13529"/>
                <a:gd name="T34" fmla="*/ 6763 w 13528"/>
                <a:gd name="T35" fmla="*/ 13528 h 135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3528" h="13529">
                  <a:moveTo>
                    <a:pt x="6763" y="313"/>
                  </a:moveTo>
                  <a:lnTo>
                    <a:pt x="6763" y="313"/>
                  </a:lnTo>
                  <a:cubicBezTo>
                    <a:pt x="3207" y="313"/>
                    <a:pt x="313" y="3207"/>
                    <a:pt x="313" y="6765"/>
                  </a:cubicBezTo>
                  <a:lnTo>
                    <a:pt x="313" y="6765"/>
                  </a:lnTo>
                  <a:cubicBezTo>
                    <a:pt x="313" y="10321"/>
                    <a:pt x="3207" y="13215"/>
                    <a:pt x="6763" y="13215"/>
                  </a:cubicBezTo>
                  <a:lnTo>
                    <a:pt x="6763" y="13215"/>
                  </a:lnTo>
                  <a:cubicBezTo>
                    <a:pt x="10320" y="13215"/>
                    <a:pt x="13214" y="10321"/>
                    <a:pt x="13214" y="6765"/>
                  </a:cubicBezTo>
                  <a:lnTo>
                    <a:pt x="13214" y="6765"/>
                  </a:lnTo>
                  <a:cubicBezTo>
                    <a:pt x="13214" y="3207"/>
                    <a:pt x="10320" y="313"/>
                    <a:pt x="6763" y="313"/>
                  </a:cubicBezTo>
                  <a:close/>
                  <a:moveTo>
                    <a:pt x="6763" y="13528"/>
                  </a:moveTo>
                  <a:lnTo>
                    <a:pt x="6763" y="13528"/>
                  </a:lnTo>
                  <a:cubicBezTo>
                    <a:pt x="3034" y="13528"/>
                    <a:pt x="0" y="10493"/>
                    <a:pt x="0" y="6765"/>
                  </a:cubicBezTo>
                  <a:lnTo>
                    <a:pt x="0" y="6765"/>
                  </a:lnTo>
                  <a:cubicBezTo>
                    <a:pt x="0" y="3035"/>
                    <a:pt x="3034" y="0"/>
                    <a:pt x="6763" y="0"/>
                  </a:cubicBezTo>
                  <a:lnTo>
                    <a:pt x="6763" y="0"/>
                  </a:lnTo>
                  <a:cubicBezTo>
                    <a:pt x="10492" y="0"/>
                    <a:pt x="13527" y="3035"/>
                    <a:pt x="13527" y="6765"/>
                  </a:cubicBezTo>
                  <a:lnTo>
                    <a:pt x="13527" y="6765"/>
                  </a:lnTo>
                  <a:cubicBezTo>
                    <a:pt x="13527" y="10493"/>
                    <a:pt x="10492" y="13528"/>
                    <a:pt x="6763" y="13528"/>
                  </a:cubicBezTo>
                  <a:close/>
                </a:path>
              </a:pathLst>
            </a:custGeom>
            <a:solidFill>
              <a:schemeClr val="accent3">
                <a:alpha val="75000"/>
              </a:schemeClr>
            </a:solidFill>
            <a:ln>
              <a:noFill/>
            </a:ln>
            <a:effectLst/>
          </p:spPr>
          <p:txBody>
            <a:bodyPr wrap="none" anchor="ctr"/>
            <a:lstStyle/>
            <a:p>
              <a:endParaRPr lang="en-GB" sz="1600" dirty="0"/>
            </a:p>
          </p:txBody>
        </p:sp>
      </p:grpSp>
      <p:sp>
        <p:nvSpPr>
          <p:cNvPr id="42" name="Oval 14">
            <a:extLst>
              <a:ext uri="{FF2B5EF4-FFF2-40B4-BE49-F238E27FC236}">
                <a16:creationId xmlns:a16="http://schemas.microsoft.com/office/drawing/2014/main" xmlns="" id="{67686590-C4FF-4F64-9189-C9A9E843A6E0}"/>
              </a:ext>
            </a:extLst>
          </p:cNvPr>
          <p:cNvSpPr/>
          <p:nvPr/>
        </p:nvSpPr>
        <p:spPr>
          <a:xfrm>
            <a:off x="7521017" y="4800763"/>
            <a:ext cx="968519" cy="968519"/>
          </a:xfrm>
          <a:prstGeom prst="ellipse">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43" name="Freeform 951">
            <a:extLst>
              <a:ext uri="{FF2B5EF4-FFF2-40B4-BE49-F238E27FC236}">
                <a16:creationId xmlns:a16="http://schemas.microsoft.com/office/drawing/2014/main" xmlns="" id="{AAD62CF3-10D6-4A44-A78A-C28D416FC7FE}"/>
              </a:ext>
            </a:extLst>
          </p:cNvPr>
          <p:cNvSpPr>
            <a:spLocks noChangeAspect="1"/>
          </p:cNvSpPr>
          <p:nvPr/>
        </p:nvSpPr>
        <p:spPr bwMode="auto">
          <a:xfrm>
            <a:off x="7801003" y="5078233"/>
            <a:ext cx="408547" cy="413576"/>
          </a:xfrm>
          <a:custGeom>
            <a:avLst/>
            <a:gdLst>
              <a:gd name="T0" fmla="*/ 7629764 w 283807"/>
              <a:gd name="T1" fmla="*/ 7279539 h 286528"/>
              <a:gd name="T2" fmla="*/ 4970194 w 283807"/>
              <a:gd name="T3" fmla="*/ 10433779 h 286528"/>
              <a:gd name="T4" fmla="*/ 2623495 w 283807"/>
              <a:gd name="T5" fmla="*/ 6957379 h 286528"/>
              <a:gd name="T6" fmla="*/ 10155648 w 283807"/>
              <a:gd name="T7" fmla="*/ 10667301 h 286528"/>
              <a:gd name="T8" fmla="*/ 9055113 w 283807"/>
              <a:gd name="T9" fmla="*/ 10491788 h 286528"/>
              <a:gd name="T10" fmla="*/ 8576029 w 283807"/>
              <a:gd name="T11" fmla="*/ 9546927 h 286528"/>
              <a:gd name="T12" fmla="*/ 10000283 w 283807"/>
              <a:gd name="T13" fmla="*/ 6941998 h 286528"/>
              <a:gd name="T14" fmla="*/ 312876 w 283807"/>
              <a:gd name="T15" fmla="*/ 9222950 h 286528"/>
              <a:gd name="T16" fmla="*/ 1577434 w 283807"/>
              <a:gd name="T17" fmla="*/ 9546927 h 286528"/>
              <a:gd name="T18" fmla="*/ 1264538 w 283807"/>
              <a:gd name="T19" fmla="*/ 9546927 h 286528"/>
              <a:gd name="T20" fmla="*/ 0 w 283807"/>
              <a:gd name="T21" fmla="*/ 10491788 h 286528"/>
              <a:gd name="T22" fmla="*/ 1095486 w 283807"/>
              <a:gd name="T23" fmla="*/ 5219421 h 286528"/>
              <a:gd name="T24" fmla="*/ 2444856 w 283807"/>
              <a:gd name="T25" fmla="*/ 8538722 h 286528"/>
              <a:gd name="T26" fmla="*/ 3492882 w 283807"/>
              <a:gd name="T27" fmla="*/ 10272257 h 286528"/>
              <a:gd name="T28" fmla="*/ 3283225 w 283807"/>
              <a:gd name="T29" fmla="*/ 8216203 h 286528"/>
              <a:gd name="T30" fmla="*/ 1724380 w 283807"/>
              <a:gd name="T31" fmla="*/ 5810656 h 286528"/>
              <a:gd name="T32" fmla="*/ 3414232 w 283807"/>
              <a:gd name="T33" fmla="*/ 6092911 h 286528"/>
              <a:gd name="T34" fmla="*/ 4383706 w 283807"/>
              <a:gd name="T35" fmla="*/ 5380673 h 286528"/>
              <a:gd name="T36" fmla="*/ 1737387 w 283807"/>
              <a:gd name="T37" fmla="*/ 5152240 h 286528"/>
              <a:gd name="T38" fmla="*/ 6117282 w 283807"/>
              <a:gd name="T39" fmla="*/ 5418551 h 286528"/>
              <a:gd name="T40" fmla="*/ 8482733 w 283807"/>
              <a:gd name="T41" fmla="*/ 5685449 h 286528"/>
              <a:gd name="T42" fmla="*/ 8062182 w 283807"/>
              <a:gd name="T43" fmla="*/ 7993466 h 286528"/>
              <a:gd name="T44" fmla="*/ 6550953 w 283807"/>
              <a:gd name="T45" fmla="*/ 10181407 h 286528"/>
              <a:gd name="T46" fmla="*/ 7418251 w 283807"/>
              <a:gd name="T47" fmla="*/ 8914016 h 286528"/>
              <a:gd name="T48" fmla="*/ 9520904 w 283807"/>
              <a:gd name="T49" fmla="*/ 5551988 h 286528"/>
              <a:gd name="T50" fmla="*/ 7470849 w 283807"/>
              <a:gd name="T51" fmla="*/ 5645422 h 286528"/>
              <a:gd name="T52" fmla="*/ 7181777 w 283807"/>
              <a:gd name="T53" fmla="*/ 5325168 h 286528"/>
              <a:gd name="T54" fmla="*/ 9297479 w 283807"/>
              <a:gd name="T55" fmla="*/ 4938329 h 286528"/>
              <a:gd name="T56" fmla="*/ 7904533 w 283807"/>
              <a:gd name="T57" fmla="*/ 8873965 h 286528"/>
              <a:gd name="T58" fmla="*/ 6761206 w 283807"/>
              <a:gd name="T59" fmla="*/ 10608360 h 286528"/>
              <a:gd name="T60" fmla="*/ 7365728 w 283807"/>
              <a:gd name="T61" fmla="*/ 7699936 h 286528"/>
              <a:gd name="T62" fmla="*/ 7444558 w 283807"/>
              <a:gd name="T63" fmla="*/ 6459188 h 286528"/>
              <a:gd name="T64" fmla="*/ 5828146 w 283807"/>
              <a:gd name="T65" fmla="*/ 4965017 h 286528"/>
              <a:gd name="T66" fmla="*/ 3191539 w 283807"/>
              <a:gd name="T67" fmla="*/ 5380673 h 286528"/>
              <a:gd name="T68" fmla="*/ 4881542 w 283807"/>
              <a:gd name="T69" fmla="*/ 5783795 h 286528"/>
              <a:gd name="T70" fmla="*/ 2038717 w 283807"/>
              <a:gd name="T71" fmla="*/ 6025737 h 286528"/>
              <a:gd name="T72" fmla="*/ 3584567 w 283807"/>
              <a:gd name="T73" fmla="*/ 8108662 h 286528"/>
              <a:gd name="T74" fmla="*/ 3492882 w 283807"/>
              <a:gd name="T75" fmla="*/ 10608257 h 286528"/>
              <a:gd name="T76" fmla="*/ 1514692 w 283807"/>
              <a:gd name="T77" fmla="*/ 8888139 h 286528"/>
              <a:gd name="T78" fmla="*/ 1698156 w 283807"/>
              <a:gd name="T79" fmla="*/ 4843078 h 286528"/>
              <a:gd name="T80" fmla="*/ 8641862 w 283807"/>
              <a:gd name="T81" fmla="*/ 4239087 h 286528"/>
              <a:gd name="T82" fmla="*/ 8968600 w 283807"/>
              <a:gd name="T83" fmla="*/ 3361935 h 286528"/>
              <a:gd name="T84" fmla="*/ 1224675 w 283807"/>
              <a:gd name="T85" fmla="*/ 4347130 h 286528"/>
              <a:gd name="T86" fmla="*/ 1342334 w 283807"/>
              <a:gd name="T87" fmla="*/ 3361935 h 286528"/>
              <a:gd name="T88" fmla="*/ 9164573 w 283807"/>
              <a:gd name="T89" fmla="*/ 4671004 h 286528"/>
              <a:gd name="T90" fmla="*/ 8772574 w 283807"/>
              <a:gd name="T91" fmla="*/ 3064973 h 286528"/>
              <a:gd name="T92" fmla="*/ 1342334 w 283807"/>
              <a:gd name="T93" fmla="*/ 4697987 h 286528"/>
              <a:gd name="T94" fmla="*/ 1538280 w 283807"/>
              <a:gd name="T95" fmla="*/ 3064973 h 286528"/>
              <a:gd name="T96" fmla="*/ 5286808 w 283807"/>
              <a:gd name="T97" fmla="*/ 2944175 h 286528"/>
              <a:gd name="T98" fmla="*/ 4204825 w 283807"/>
              <a:gd name="T99" fmla="*/ 1837184 h 286528"/>
              <a:gd name="T100" fmla="*/ 3445345 w 283807"/>
              <a:gd name="T101" fmla="*/ 42384 h 286528"/>
              <a:gd name="T102" fmla="*/ 3603209 w 283807"/>
              <a:gd name="T103" fmla="*/ 364464 h 286528"/>
              <a:gd name="T104" fmla="*/ 5155409 w 283807"/>
              <a:gd name="T105" fmla="*/ 4309059 h 286528"/>
              <a:gd name="T106" fmla="*/ 6707605 w 283807"/>
              <a:gd name="T107" fmla="*/ 2524558 h 286528"/>
              <a:gd name="T108" fmla="*/ 6852260 w 283807"/>
              <a:gd name="T109" fmla="*/ 3839433 h 286528"/>
              <a:gd name="T110" fmla="*/ 5037024 w 283807"/>
              <a:gd name="T111" fmla="*/ 4644400 h 286528"/>
              <a:gd name="T112" fmla="*/ 3287561 w 283807"/>
              <a:gd name="T113" fmla="*/ 190006 h 286528"/>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Lst>
            <a:ahLst/>
            <a:cxnLst>
              <a:cxn ang="T114">
                <a:pos x="T0" y="T1"/>
              </a:cxn>
              <a:cxn ang="T115">
                <a:pos x="T2" y="T3"/>
              </a:cxn>
              <a:cxn ang="T116">
                <a:pos x="T4" y="T5"/>
              </a:cxn>
              <a:cxn ang="T117">
                <a:pos x="T6" y="T7"/>
              </a:cxn>
              <a:cxn ang="T118">
                <a:pos x="T8" y="T9"/>
              </a:cxn>
              <a:cxn ang="T119">
                <a:pos x="T10" y="T11"/>
              </a:cxn>
              <a:cxn ang="T120">
                <a:pos x="T12" y="T13"/>
              </a:cxn>
              <a:cxn ang="T121">
                <a:pos x="T14" y="T15"/>
              </a:cxn>
              <a:cxn ang="T122">
                <a:pos x="T16" y="T17"/>
              </a:cxn>
              <a:cxn ang="T123">
                <a:pos x="T18" y="T19"/>
              </a:cxn>
              <a:cxn ang="T124">
                <a:pos x="T20" y="T21"/>
              </a:cxn>
              <a:cxn ang="T125">
                <a:pos x="T22" y="T23"/>
              </a:cxn>
              <a:cxn ang="T126">
                <a:pos x="T24" y="T25"/>
              </a:cxn>
              <a:cxn ang="T127">
                <a:pos x="T26" y="T27"/>
              </a:cxn>
              <a:cxn ang="T128">
                <a:pos x="T28" y="T29"/>
              </a:cxn>
              <a:cxn ang="T129">
                <a:pos x="T30" y="T31"/>
              </a:cxn>
              <a:cxn ang="T130">
                <a:pos x="T32" y="T33"/>
              </a:cxn>
              <a:cxn ang="T131">
                <a:pos x="T34" y="T35"/>
              </a:cxn>
              <a:cxn ang="T132">
                <a:pos x="T36" y="T37"/>
              </a:cxn>
              <a:cxn ang="T133">
                <a:pos x="T38" y="T39"/>
              </a:cxn>
              <a:cxn ang="T134">
                <a:pos x="T40" y="T41"/>
              </a:cxn>
              <a:cxn ang="T135">
                <a:pos x="T42" y="T43"/>
              </a:cxn>
              <a:cxn ang="T136">
                <a:pos x="T44" y="T45"/>
              </a:cxn>
              <a:cxn ang="T137">
                <a:pos x="T46" y="T47"/>
              </a:cxn>
              <a:cxn ang="T138">
                <a:pos x="T48" y="T49"/>
              </a:cxn>
              <a:cxn ang="T139">
                <a:pos x="T50" y="T51"/>
              </a:cxn>
              <a:cxn ang="T140">
                <a:pos x="T52" y="T53"/>
              </a:cxn>
              <a:cxn ang="T141">
                <a:pos x="T54" y="T55"/>
              </a:cxn>
              <a:cxn ang="T142">
                <a:pos x="T56" y="T57"/>
              </a:cxn>
              <a:cxn ang="T143">
                <a:pos x="T58" y="T59"/>
              </a:cxn>
              <a:cxn ang="T144">
                <a:pos x="T60" y="T61"/>
              </a:cxn>
              <a:cxn ang="T145">
                <a:pos x="T62" y="T63"/>
              </a:cxn>
              <a:cxn ang="T146">
                <a:pos x="T64" y="T65"/>
              </a:cxn>
              <a:cxn ang="T147">
                <a:pos x="T66" y="T67"/>
              </a:cxn>
              <a:cxn ang="T148">
                <a:pos x="T68" y="T69"/>
              </a:cxn>
              <a:cxn ang="T149">
                <a:pos x="T70" y="T71"/>
              </a:cxn>
              <a:cxn ang="T150">
                <a:pos x="T72" y="T73"/>
              </a:cxn>
              <a:cxn ang="T151">
                <a:pos x="T74" y="T75"/>
              </a:cxn>
              <a:cxn ang="T152">
                <a:pos x="T76" y="T77"/>
              </a:cxn>
              <a:cxn ang="T153">
                <a:pos x="T78" y="T79"/>
              </a:cxn>
              <a:cxn ang="T154">
                <a:pos x="T80" y="T81"/>
              </a:cxn>
              <a:cxn ang="T155">
                <a:pos x="T82" y="T83"/>
              </a:cxn>
              <a:cxn ang="T156">
                <a:pos x="T84" y="T85"/>
              </a:cxn>
              <a:cxn ang="T157">
                <a:pos x="T86" y="T87"/>
              </a:cxn>
              <a:cxn ang="T158">
                <a:pos x="T88" y="T89"/>
              </a:cxn>
              <a:cxn ang="T159">
                <a:pos x="T90" y="T91"/>
              </a:cxn>
              <a:cxn ang="T160">
                <a:pos x="T92" y="T93"/>
              </a:cxn>
              <a:cxn ang="T161">
                <a:pos x="T94" y="T95"/>
              </a:cxn>
              <a:cxn ang="T162">
                <a:pos x="T96" y="T97"/>
              </a:cxn>
              <a:cxn ang="T163">
                <a:pos x="T98" y="T99"/>
              </a:cxn>
              <a:cxn ang="T164">
                <a:pos x="T100" y="T101"/>
              </a:cxn>
              <a:cxn ang="T165">
                <a:pos x="T102" y="T103"/>
              </a:cxn>
              <a:cxn ang="T166">
                <a:pos x="T104" y="T105"/>
              </a:cxn>
              <a:cxn ang="T167">
                <a:pos x="T106" y="T107"/>
              </a:cxn>
              <a:cxn ang="T168">
                <a:pos x="T108" y="T109"/>
              </a:cxn>
              <a:cxn ang="T169">
                <a:pos x="T110" y="T111"/>
              </a:cxn>
              <a:cxn ang="T170">
                <a:pos x="T112" y="T113"/>
              </a:cxn>
            </a:cxnLst>
            <a:rect l="0" t="0" r="r" b="b"/>
            <a:pathLst>
              <a:path w="283807" h="286528">
                <a:moveTo>
                  <a:pt x="72210" y="186878"/>
                </a:moveTo>
                <a:lnTo>
                  <a:pt x="210007" y="186878"/>
                </a:lnTo>
                <a:cubicBezTo>
                  <a:pt x="212160" y="186878"/>
                  <a:pt x="213954" y="188681"/>
                  <a:pt x="213954" y="191204"/>
                </a:cubicBezTo>
                <a:cubicBezTo>
                  <a:pt x="213954" y="193368"/>
                  <a:pt x="212160" y="195531"/>
                  <a:pt x="210007" y="195531"/>
                </a:cubicBezTo>
                <a:lnTo>
                  <a:pt x="145415" y="195531"/>
                </a:lnTo>
                <a:lnTo>
                  <a:pt x="145415" y="280256"/>
                </a:lnTo>
                <a:cubicBezTo>
                  <a:pt x="145415" y="282779"/>
                  <a:pt x="143621" y="284943"/>
                  <a:pt x="141109" y="284943"/>
                </a:cubicBezTo>
                <a:cubicBezTo>
                  <a:pt x="138597" y="284943"/>
                  <a:pt x="136803" y="282779"/>
                  <a:pt x="136803" y="280256"/>
                </a:cubicBezTo>
                <a:lnTo>
                  <a:pt x="136803" y="195531"/>
                </a:lnTo>
                <a:lnTo>
                  <a:pt x="72210" y="195531"/>
                </a:lnTo>
                <a:cubicBezTo>
                  <a:pt x="70057" y="195531"/>
                  <a:pt x="68263" y="193368"/>
                  <a:pt x="68263" y="191204"/>
                </a:cubicBezTo>
                <a:cubicBezTo>
                  <a:pt x="68263" y="188681"/>
                  <a:pt x="70057" y="186878"/>
                  <a:pt x="72210" y="186878"/>
                </a:cubicBezTo>
                <a:close/>
                <a:moveTo>
                  <a:pt x="279530" y="182115"/>
                </a:moveTo>
                <a:cubicBezTo>
                  <a:pt x="281669" y="182115"/>
                  <a:pt x="283807" y="184290"/>
                  <a:pt x="283807" y="186466"/>
                </a:cubicBezTo>
                <a:lnTo>
                  <a:pt x="283807" y="281814"/>
                </a:lnTo>
                <a:cubicBezTo>
                  <a:pt x="283807" y="284352"/>
                  <a:pt x="281669" y="286528"/>
                  <a:pt x="279530" y="286528"/>
                </a:cubicBezTo>
                <a:cubicBezTo>
                  <a:pt x="277036" y="286528"/>
                  <a:pt x="275254" y="284352"/>
                  <a:pt x="275254" y="281814"/>
                </a:cubicBezTo>
                <a:lnTo>
                  <a:pt x="275254" y="256436"/>
                </a:lnTo>
                <a:lnTo>
                  <a:pt x="249238" y="256436"/>
                </a:lnTo>
                <a:lnTo>
                  <a:pt x="249238" y="281814"/>
                </a:lnTo>
                <a:cubicBezTo>
                  <a:pt x="249238" y="284352"/>
                  <a:pt x="247100" y="286528"/>
                  <a:pt x="244961" y="286528"/>
                </a:cubicBezTo>
                <a:cubicBezTo>
                  <a:pt x="242467" y="286528"/>
                  <a:pt x="240685" y="284352"/>
                  <a:pt x="240685" y="281814"/>
                </a:cubicBezTo>
                <a:lnTo>
                  <a:pt x="240685" y="256436"/>
                </a:lnTo>
                <a:lnTo>
                  <a:pt x="236052" y="256436"/>
                </a:lnTo>
                <a:cubicBezTo>
                  <a:pt x="233914" y="256436"/>
                  <a:pt x="231775" y="254261"/>
                  <a:pt x="231775" y="251723"/>
                </a:cubicBezTo>
                <a:cubicBezTo>
                  <a:pt x="231775" y="249548"/>
                  <a:pt x="233914" y="247735"/>
                  <a:pt x="236052" y="247735"/>
                </a:cubicBezTo>
                <a:lnTo>
                  <a:pt x="275254" y="247735"/>
                </a:lnTo>
                <a:lnTo>
                  <a:pt x="275254" y="186466"/>
                </a:lnTo>
                <a:cubicBezTo>
                  <a:pt x="275254" y="184290"/>
                  <a:pt x="277036" y="182115"/>
                  <a:pt x="279530" y="182115"/>
                </a:cubicBezTo>
                <a:close/>
                <a:moveTo>
                  <a:pt x="4306" y="182115"/>
                </a:moveTo>
                <a:cubicBezTo>
                  <a:pt x="6817" y="182115"/>
                  <a:pt x="8611" y="184290"/>
                  <a:pt x="8611" y="186466"/>
                </a:cubicBezTo>
                <a:lnTo>
                  <a:pt x="8611" y="247735"/>
                </a:lnTo>
                <a:lnTo>
                  <a:pt x="48082" y="247735"/>
                </a:lnTo>
                <a:cubicBezTo>
                  <a:pt x="50235" y="247735"/>
                  <a:pt x="52029" y="249548"/>
                  <a:pt x="52029" y="251723"/>
                </a:cubicBezTo>
                <a:cubicBezTo>
                  <a:pt x="52029" y="254261"/>
                  <a:pt x="50235" y="256436"/>
                  <a:pt x="48082" y="256436"/>
                </a:cubicBezTo>
                <a:lnTo>
                  <a:pt x="43417" y="256436"/>
                </a:lnTo>
                <a:lnTo>
                  <a:pt x="43417" y="281814"/>
                </a:lnTo>
                <a:cubicBezTo>
                  <a:pt x="43417" y="284352"/>
                  <a:pt x="41623" y="286528"/>
                  <a:pt x="39111" y="286528"/>
                </a:cubicBezTo>
                <a:cubicBezTo>
                  <a:pt x="36958" y="286528"/>
                  <a:pt x="34805" y="284352"/>
                  <a:pt x="34805" y="281814"/>
                </a:cubicBezTo>
                <a:lnTo>
                  <a:pt x="34805" y="256436"/>
                </a:lnTo>
                <a:lnTo>
                  <a:pt x="8611" y="256436"/>
                </a:lnTo>
                <a:lnTo>
                  <a:pt x="8611" y="281814"/>
                </a:lnTo>
                <a:cubicBezTo>
                  <a:pt x="8611" y="284352"/>
                  <a:pt x="6817" y="286528"/>
                  <a:pt x="4306" y="286528"/>
                </a:cubicBezTo>
                <a:cubicBezTo>
                  <a:pt x="1794" y="286528"/>
                  <a:pt x="0" y="284352"/>
                  <a:pt x="0" y="281814"/>
                </a:cubicBezTo>
                <a:lnTo>
                  <a:pt x="0" y="186466"/>
                </a:lnTo>
                <a:cubicBezTo>
                  <a:pt x="0" y="184290"/>
                  <a:pt x="1794" y="182115"/>
                  <a:pt x="4306" y="182115"/>
                </a:cubicBezTo>
                <a:close/>
                <a:moveTo>
                  <a:pt x="47822" y="138391"/>
                </a:moveTo>
                <a:lnTo>
                  <a:pt x="30153" y="140196"/>
                </a:lnTo>
                <a:cubicBezTo>
                  <a:pt x="26187" y="140557"/>
                  <a:pt x="22942" y="144167"/>
                  <a:pt x="23302" y="148137"/>
                </a:cubicBezTo>
                <a:lnTo>
                  <a:pt x="25826" y="214915"/>
                </a:lnTo>
                <a:cubicBezTo>
                  <a:pt x="26187" y="223578"/>
                  <a:pt x="33038" y="230437"/>
                  <a:pt x="41331" y="229715"/>
                </a:cubicBezTo>
                <a:lnTo>
                  <a:pt x="67293" y="229354"/>
                </a:lnTo>
                <a:lnTo>
                  <a:pt x="67654" y="229354"/>
                </a:lnTo>
                <a:cubicBezTo>
                  <a:pt x="73784" y="229354"/>
                  <a:pt x="79192" y="233324"/>
                  <a:pt x="80995" y="239100"/>
                </a:cubicBezTo>
                <a:lnTo>
                  <a:pt x="90010" y="271226"/>
                </a:lnTo>
                <a:cubicBezTo>
                  <a:pt x="90731" y="274113"/>
                  <a:pt x="93255" y="275918"/>
                  <a:pt x="96140" y="275918"/>
                </a:cubicBezTo>
                <a:lnTo>
                  <a:pt x="99024" y="275918"/>
                </a:lnTo>
                <a:cubicBezTo>
                  <a:pt x="101548" y="275918"/>
                  <a:pt x="103351" y="275196"/>
                  <a:pt x="104794" y="273391"/>
                </a:cubicBezTo>
                <a:cubicBezTo>
                  <a:pt x="106236" y="271586"/>
                  <a:pt x="106597" y="269060"/>
                  <a:pt x="105875" y="266894"/>
                </a:cubicBezTo>
                <a:lnTo>
                  <a:pt x="90370" y="220691"/>
                </a:lnTo>
                <a:cubicBezTo>
                  <a:pt x="89289" y="217081"/>
                  <a:pt x="86043" y="214915"/>
                  <a:pt x="82438" y="214915"/>
                </a:cubicBezTo>
                <a:lnTo>
                  <a:pt x="62966" y="214193"/>
                </a:lnTo>
                <a:cubicBezTo>
                  <a:pt x="55033" y="214193"/>
                  <a:pt x="48182" y="207696"/>
                  <a:pt x="48182" y="199394"/>
                </a:cubicBezTo>
                <a:lnTo>
                  <a:pt x="47461" y="156078"/>
                </a:lnTo>
                <a:cubicBezTo>
                  <a:pt x="47461" y="154635"/>
                  <a:pt x="48182" y="153552"/>
                  <a:pt x="49264" y="152469"/>
                </a:cubicBezTo>
                <a:cubicBezTo>
                  <a:pt x="50346" y="151747"/>
                  <a:pt x="51788" y="151386"/>
                  <a:pt x="53231" y="151747"/>
                </a:cubicBezTo>
                <a:lnTo>
                  <a:pt x="90010" y="163659"/>
                </a:lnTo>
                <a:cubicBezTo>
                  <a:pt x="91452" y="164020"/>
                  <a:pt x="92534" y="164020"/>
                  <a:pt x="93976" y="163659"/>
                </a:cubicBezTo>
                <a:lnTo>
                  <a:pt x="123544" y="154274"/>
                </a:lnTo>
                <a:cubicBezTo>
                  <a:pt x="124987" y="153913"/>
                  <a:pt x="126068" y="152830"/>
                  <a:pt x="126790" y="151747"/>
                </a:cubicBezTo>
                <a:cubicBezTo>
                  <a:pt x="127150" y="150664"/>
                  <a:pt x="127150" y="149220"/>
                  <a:pt x="126790" y="147776"/>
                </a:cubicBezTo>
                <a:cubicBezTo>
                  <a:pt x="125708" y="145249"/>
                  <a:pt x="123184" y="144167"/>
                  <a:pt x="120660" y="144528"/>
                </a:cubicBezTo>
                <a:lnTo>
                  <a:pt x="93616" y="153191"/>
                </a:lnTo>
                <a:cubicBezTo>
                  <a:pt x="90731" y="154274"/>
                  <a:pt x="87486" y="153913"/>
                  <a:pt x="84601" y="152830"/>
                </a:cubicBezTo>
                <a:lnTo>
                  <a:pt x="53591" y="139474"/>
                </a:lnTo>
                <a:cubicBezTo>
                  <a:pt x="51788" y="138752"/>
                  <a:pt x="49625" y="138391"/>
                  <a:pt x="47822" y="138391"/>
                </a:cubicBezTo>
                <a:close/>
                <a:moveTo>
                  <a:pt x="173802" y="137304"/>
                </a:moveTo>
                <a:cubicBezTo>
                  <a:pt x="171632" y="136229"/>
                  <a:pt x="168738" y="136587"/>
                  <a:pt x="167291" y="138737"/>
                </a:cubicBezTo>
                <a:cubicBezTo>
                  <a:pt x="166206" y="139812"/>
                  <a:pt x="165844" y="140887"/>
                  <a:pt x="166206" y="142321"/>
                </a:cubicBezTo>
                <a:cubicBezTo>
                  <a:pt x="166206" y="143754"/>
                  <a:pt x="166929" y="145187"/>
                  <a:pt x="168376" y="145546"/>
                </a:cubicBezTo>
                <a:lnTo>
                  <a:pt x="196951" y="165255"/>
                </a:lnTo>
                <a:cubicBezTo>
                  <a:pt x="198036" y="166330"/>
                  <a:pt x="199845" y="166330"/>
                  <a:pt x="201292" y="165613"/>
                </a:cubicBezTo>
                <a:lnTo>
                  <a:pt x="231675" y="153071"/>
                </a:lnTo>
                <a:cubicBezTo>
                  <a:pt x="232399" y="152713"/>
                  <a:pt x="232760" y="152713"/>
                  <a:pt x="233484" y="152713"/>
                </a:cubicBezTo>
                <a:cubicBezTo>
                  <a:pt x="234207" y="152713"/>
                  <a:pt x="234931" y="152713"/>
                  <a:pt x="236016" y="153071"/>
                </a:cubicBezTo>
                <a:cubicBezTo>
                  <a:pt x="237101" y="154146"/>
                  <a:pt x="237824" y="155580"/>
                  <a:pt x="237824" y="157013"/>
                </a:cubicBezTo>
                <a:lnTo>
                  <a:pt x="237101" y="200015"/>
                </a:lnTo>
                <a:cubicBezTo>
                  <a:pt x="237101" y="208257"/>
                  <a:pt x="230228" y="214708"/>
                  <a:pt x="221909" y="214708"/>
                </a:cubicBezTo>
                <a:lnTo>
                  <a:pt x="202739" y="215424"/>
                </a:lnTo>
                <a:cubicBezTo>
                  <a:pt x="199121" y="215424"/>
                  <a:pt x="195866" y="217575"/>
                  <a:pt x="194781" y="221158"/>
                </a:cubicBezTo>
                <a:lnTo>
                  <a:pt x="179227" y="267027"/>
                </a:lnTo>
                <a:cubicBezTo>
                  <a:pt x="178504" y="269177"/>
                  <a:pt x="178866" y="271686"/>
                  <a:pt x="180313" y="273477"/>
                </a:cubicBezTo>
                <a:cubicBezTo>
                  <a:pt x="181398" y="275269"/>
                  <a:pt x="183568" y="275986"/>
                  <a:pt x="186100" y="275986"/>
                </a:cubicBezTo>
                <a:lnTo>
                  <a:pt x="188632" y="275986"/>
                </a:lnTo>
                <a:cubicBezTo>
                  <a:pt x="191526" y="275986"/>
                  <a:pt x="194058" y="274194"/>
                  <a:pt x="195143" y="271327"/>
                </a:cubicBezTo>
                <a:lnTo>
                  <a:pt x="204185" y="239434"/>
                </a:lnTo>
                <a:cubicBezTo>
                  <a:pt x="205994" y="233700"/>
                  <a:pt x="211420" y="229758"/>
                  <a:pt x="217930" y="229758"/>
                </a:cubicBezTo>
                <a:lnTo>
                  <a:pt x="243612" y="230117"/>
                </a:lnTo>
                <a:cubicBezTo>
                  <a:pt x="252293" y="230834"/>
                  <a:pt x="259165" y="224025"/>
                  <a:pt x="259527" y="215424"/>
                </a:cubicBezTo>
                <a:lnTo>
                  <a:pt x="262059" y="149129"/>
                </a:lnTo>
                <a:cubicBezTo>
                  <a:pt x="262059" y="145187"/>
                  <a:pt x="259165" y="141604"/>
                  <a:pt x="255186" y="141246"/>
                </a:cubicBezTo>
                <a:lnTo>
                  <a:pt x="237463" y="139454"/>
                </a:lnTo>
                <a:cubicBezTo>
                  <a:pt x="235292" y="139454"/>
                  <a:pt x="233484" y="139812"/>
                  <a:pt x="231675" y="140529"/>
                </a:cubicBezTo>
                <a:lnTo>
                  <a:pt x="205632" y="151638"/>
                </a:lnTo>
                <a:cubicBezTo>
                  <a:pt x="201292" y="153071"/>
                  <a:pt x="196590" y="152713"/>
                  <a:pt x="192611" y="150204"/>
                </a:cubicBezTo>
                <a:lnTo>
                  <a:pt x="173802" y="137304"/>
                </a:lnTo>
                <a:close/>
                <a:moveTo>
                  <a:pt x="178866" y="130137"/>
                </a:moveTo>
                <a:lnTo>
                  <a:pt x="197675" y="143037"/>
                </a:lnTo>
                <a:cubicBezTo>
                  <a:pt x="198760" y="144112"/>
                  <a:pt x="200568" y="144112"/>
                  <a:pt x="202377" y="143754"/>
                </a:cubicBezTo>
                <a:lnTo>
                  <a:pt x="228058" y="132645"/>
                </a:lnTo>
                <a:cubicBezTo>
                  <a:pt x="231314" y="131212"/>
                  <a:pt x="234931" y="130853"/>
                  <a:pt x="238548" y="131212"/>
                </a:cubicBezTo>
                <a:lnTo>
                  <a:pt x="255910" y="132645"/>
                </a:lnTo>
                <a:cubicBezTo>
                  <a:pt x="264591" y="133362"/>
                  <a:pt x="271102" y="140887"/>
                  <a:pt x="270740" y="149129"/>
                </a:cubicBezTo>
                <a:lnTo>
                  <a:pt x="268208" y="215783"/>
                </a:lnTo>
                <a:cubicBezTo>
                  <a:pt x="267846" y="228683"/>
                  <a:pt x="256633" y="239434"/>
                  <a:pt x="243612" y="239076"/>
                </a:cubicBezTo>
                <a:lnTo>
                  <a:pt x="217569" y="238359"/>
                </a:lnTo>
                <a:cubicBezTo>
                  <a:pt x="215037" y="238359"/>
                  <a:pt x="213228" y="239792"/>
                  <a:pt x="212505" y="241942"/>
                </a:cubicBezTo>
                <a:lnTo>
                  <a:pt x="203462" y="273836"/>
                </a:lnTo>
                <a:cubicBezTo>
                  <a:pt x="201653" y="280286"/>
                  <a:pt x="195504" y="284945"/>
                  <a:pt x="188632" y="284945"/>
                </a:cubicBezTo>
                <a:lnTo>
                  <a:pt x="186100" y="284945"/>
                </a:lnTo>
                <a:cubicBezTo>
                  <a:pt x="180674" y="284945"/>
                  <a:pt x="176334" y="282436"/>
                  <a:pt x="173078" y="278136"/>
                </a:cubicBezTo>
                <a:cubicBezTo>
                  <a:pt x="170185" y="274194"/>
                  <a:pt x="169461" y="269177"/>
                  <a:pt x="171270" y="264519"/>
                </a:cubicBezTo>
                <a:lnTo>
                  <a:pt x="186462" y="218291"/>
                </a:lnTo>
                <a:cubicBezTo>
                  <a:pt x="188632" y="211483"/>
                  <a:pt x="195143" y="206824"/>
                  <a:pt x="202739" y="206824"/>
                </a:cubicBezTo>
                <a:lnTo>
                  <a:pt x="221909" y="206466"/>
                </a:lnTo>
                <a:cubicBezTo>
                  <a:pt x="225526" y="206107"/>
                  <a:pt x="228420" y="203599"/>
                  <a:pt x="228420" y="200015"/>
                </a:cubicBezTo>
                <a:lnTo>
                  <a:pt x="228782" y="163463"/>
                </a:lnTo>
                <a:lnTo>
                  <a:pt x="204909" y="173497"/>
                </a:lnTo>
                <a:cubicBezTo>
                  <a:pt x="200568" y="175289"/>
                  <a:pt x="195866" y="174931"/>
                  <a:pt x="191887" y="172422"/>
                </a:cubicBezTo>
                <a:lnTo>
                  <a:pt x="163312" y="152713"/>
                </a:lnTo>
                <a:cubicBezTo>
                  <a:pt x="160419" y="150921"/>
                  <a:pt x="158248" y="147337"/>
                  <a:pt x="157525" y="143754"/>
                </a:cubicBezTo>
                <a:cubicBezTo>
                  <a:pt x="157163" y="140170"/>
                  <a:pt x="158248" y="136587"/>
                  <a:pt x="160419" y="133362"/>
                </a:cubicBezTo>
                <a:cubicBezTo>
                  <a:pt x="164759" y="127628"/>
                  <a:pt x="172717" y="126553"/>
                  <a:pt x="178866" y="130137"/>
                </a:cubicBezTo>
                <a:close/>
                <a:moveTo>
                  <a:pt x="46740" y="130089"/>
                </a:moveTo>
                <a:cubicBezTo>
                  <a:pt x="50346" y="129728"/>
                  <a:pt x="53591" y="130089"/>
                  <a:pt x="56836" y="131533"/>
                </a:cubicBezTo>
                <a:lnTo>
                  <a:pt x="87846" y="144528"/>
                </a:lnTo>
                <a:cubicBezTo>
                  <a:pt x="88928" y="144889"/>
                  <a:pt x="90010" y="145249"/>
                  <a:pt x="91452" y="144889"/>
                </a:cubicBezTo>
                <a:lnTo>
                  <a:pt x="118136" y="136225"/>
                </a:lnTo>
                <a:cubicBezTo>
                  <a:pt x="124987" y="134421"/>
                  <a:pt x="132198" y="138030"/>
                  <a:pt x="135083" y="144528"/>
                </a:cubicBezTo>
                <a:cubicBezTo>
                  <a:pt x="136165" y="148137"/>
                  <a:pt x="135804" y="152108"/>
                  <a:pt x="134362" y="155356"/>
                </a:cubicBezTo>
                <a:cubicBezTo>
                  <a:pt x="132919" y="158966"/>
                  <a:pt x="129674" y="161493"/>
                  <a:pt x="126068" y="162576"/>
                </a:cubicBezTo>
                <a:lnTo>
                  <a:pt x="96861" y="171961"/>
                </a:lnTo>
                <a:cubicBezTo>
                  <a:pt x="93616" y="172683"/>
                  <a:pt x="90370" y="172683"/>
                  <a:pt x="87486" y="171961"/>
                </a:cubicBezTo>
                <a:lnTo>
                  <a:pt x="56115" y="161854"/>
                </a:lnTo>
                <a:lnTo>
                  <a:pt x="56836" y="199394"/>
                </a:lnTo>
                <a:cubicBezTo>
                  <a:pt x="56836" y="203004"/>
                  <a:pt x="59721" y="205530"/>
                  <a:pt x="63327" y="205891"/>
                </a:cubicBezTo>
                <a:lnTo>
                  <a:pt x="82438" y="206252"/>
                </a:lnTo>
                <a:cubicBezTo>
                  <a:pt x="89649" y="206252"/>
                  <a:pt x="96140" y="210945"/>
                  <a:pt x="98664" y="217803"/>
                </a:cubicBezTo>
                <a:lnTo>
                  <a:pt x="113808" y="264367"/>
                </a:lnTo>
                <a:cubicBezTo>
                  <a:pt x="115612" y="269060"/>
                  <a:pt x="114890" y="274113"/>
                  <a:pt x="111645" y="278084"/>
                </a:cubicBezTo>
                <a:cubicBezTo>
                  <a:pt x="108760" y="282415"/>
                  <a:pt x="104072" y="284942"/>
                  <a:pt x="99024" y="284942"/>
                </a:cubicBezTo>
                <a:lnTo>
                  <a:pt x="96140" y="284942"/>
                </a:lnTo>
                <a:cubicBezTo>
                  <a:pt x="89649" y="284942"/>
                  <a:pt x="83519" y="280250"/>
                  <a:pt x="81716" y="273752"/>
                </a:cubicBezTo>
                <a:lnTo>
                  <a:pt x="72702" y="241627"/>
                </a:lnTo>
                <a:cubicBezTo>
                  <a:pt x="71981" y="239461"/>
                  <a:pt x="70178" y="238017"/>
                  <a:pt x="67654" y="238017"/>
                </a:cubicBezTo>
                <a:lnTo>
                  <a:pt x="41692" y="238739"/>
                </a:lnTo>
                <a:cubicBezTo>
                  <a:pt x="28711" y="239100"/>
                  <a:pt x="17533" y="228271"/>
                  <a:pt x="17172" y="215276"/>
                </a:cubicBezTo>
                <a:lnTo>
                  <a:pt x="14648" y="148137"/>
                </a:lnTo>
                <a:cubicBezTo>
                  <a:pt x="14288" y="139835"/>
                  <a:pt x="20778" y="132255"/>
                  <a:pt x="29432" y="131533"/>
                </a:cubicBezTo>
                <a:lnTo>
                  <a:pt x="46740" y="130089"/>
                </a:lnTo>
                <a:close/>
                <a:moveTo>
                  <a:pt x="246857" y="90303"/>
                </a:moveTo>
                <a:cubicBezTo>
                  <a:pt x="245418" y="90303"/>
                  <a:pt x="244699" y="90303"/>
                  <a:pt x="243260" y="91028"/>
                </a:cubicBezTo>
                <a:cubicBezTo>
                  <a:pt x="238225" y="92115"/>
                  <a:pt x="234269" y="96828"/>
                  <a:pt x="233549" y="101903"/>
                </a:cubicBezTo>
                <a:cubicBezTo>
                  <a:pt x="232830" y="106253"/>
                  <a:pt x="234269" y="110965"/>
                  <a:pt x="237865" y="113865"/>
                </a:cubicBezTo>
                <a:cubicBezTo>
                  <a:pt x="241102" y="116765"/>
                  <a:pt x="245418" y="118215"/>
                  <a:pt x="250094" y="116765"/>
                </a:cubicBezTo>
                <a:cubicBezTo>
                  <a:pt x="255129" y="115678"/>
                  <a:pt x="259085" y="111328"/>
                  <a:pt x="259805" y="105890"/>
                </a:cubicBezTo>
                <a:cubicBezTo>
                  <a:pt x="260524" y="101178"/>
                  <a:pt x="259085" y="96828"/>
                  <a:pt x="255489" y="93928"/>
                </a:cubicBezTo>
                <a:cubicBezTo>
                  <a:pt x="253331" y="91390"/>
                  <a:pt x="250094" y="90303"/>
                  <a:pt x="246857" y="90303"/>
                </a:cubicBezTo>
                <a:close/>
                <a:moveTo>
                  <a:pt x="36947" y="90303"/>
                </a:moveTo>
                <a:cubicBezTo>
                  <a:pt x="33710" y="90303"/>
                  <a:pt x="30473" y="91390"/>
                  <a:pt x="28315" y="93928"/>
                </a:cubicBezTo>
                <a:cubicBezTo>
                  <a:pt x="24718" y="96828"/>
                  <a:pt x="22920" y="101178"/>
                  <a:pt x="23639" y="105890"/>
                </a:cubicBezTo>
                <a:cubicBezTo>
                  <a:pt x="24718" y="111328"/>
                  <a:pt x="28674" y="115678"/>
                  <a:pt x="33710" y="116765"/>
                </a:cubicBezTo>
                <a:cubicBezTo>
                  <a:pt x="38026" y="118215"/>
                  <a:pt x="42701" y="116765"/>
                  <a:pt x="45938" y="113865"/>
                </a:cubicBezTo>
                <a:cubicBezTo>
                  <a:pt x="49175" y="110965"/>
                  <a:pt x="50973" y="106253"/>
                  <a:pt x="50254" y="101903"/>
                </a:cubicBezTo>
                <a:cubicBezTo>
                  <a:pt x="49535" y="96828"/>
                  <a:pt x="45579" y="92115"/>
                  <a:pt x="40543" y="91028"/>
                </a:cubicBezTo>
                <a:cubicBezTo>
                  <a:pt x="39105" y="90303"/>
                  <a:pt x="38026" y="90303"/>
                  <a:pt x="36947" y="90303"/>
                </a:cubicBezTo>
                <a:close/>
                <a:moveTo>
                  <a:pt x="241462" y="82328"/>
                </a:moveTo>
                <a:cubicBezTo>
                  <a:pt x="248655" y="80515"/>
                  <a:pt x="255848" y="82690"/>
                  <a:pt x="261603" y="87403"/>
                </a:cubicBezTo>
                <a:cubicBezTo>
                  <a:pt x="266638" y="92478"/>
                  <a:pt x="269516" y="99728"/>
                  <a:pt x="268437" y="106978"/>
                </a:cubicBezTo>
                <a:cubicBezTo>
                  <a:pt x="266998" y="116040"/>
                  <a:pt x="260524" y="123291"/>
                  <a:pt x="252252" y="125466"/>
                </a:cubicBezTo>
                <a:cubicBezTo>
                  <a:pt x="250453" y="125828"/>
                  <a:pt x="248655" y="126191"/>
                  <a:pt x="246857" y="126191"/>
                </a:cubicBezTo>
                <a:cubicBezTo>
                  <a:pt x="241462" y="126191"/>
                  <a:pt x="236067" y="124016"/>
                  <a:pt x="231751" y="120390"/>
                </a:cubicBezTo>
                <a:cubicBezTo>
                  <a:pt x="226716" y="115315"/>
                  <a:pt x="223838" y="108065"/>
                  <a:pt x="224917" y="100815"/>
                </a:cubicBezTo>
                <a:cubicBezTo>
                  <a:pt x="226356" y="92115"/>
                  <a:pt x="232830" y="84503"/>
                  <a:pt x="241462" y="82328"/>
                </a:cubicBezTo>
                <a:close/>
                <a:moveTo>
                  <a:pt x="42342" y="82328"/>
                </a:moveTo>
                <a:cubicBezTo>
                  <a:pt x="50973" y="84503"/>
                  <a:pt x="57447" y="92115"/>
                  <a:pt x="58886" y="100815"/>
                </a:cubicBezTo>
                <a:cubicBezTo>
                  <a:pt x="59965" y="108065"/>
                  <a:pt x="57088" y="115315"/>
                  <a:pt x="51693" y="120390"/>
                </a:cubicBezTo>
                <a:cubicBezTo>
                  <a:pt x="47737" y="124016"/>
                  <a:pt x="42342" y="126191"/>
                  <a:pt x="36947" y="126191"/>
                </a:cubicBezTo>
                <a:cubicBezTo>
                  <a:pt x="35148" y="126191"/>
                  <a:pt x="33350" y="125828"/>
                  <a:pt x="31552" y="125466"/>
                </a:cubicBezTo>
                <a:cubicBezTo>
                  <a:pt x="22920" y="123291"/>
                  <a:pt x="16446" y="116040"/>
                  <a:pt x="15367" y="106978"/>
                </a:cubicBezTo>
                <a:cubicBezTo>
                  <a:pt x="14288" y="99728"/>
                  <a:pt x="16805" y="92478"/>
                  <a:pt x="22200" y="87403"/>
                </a:cubicBezTo>
                <a:cubicBezTo>
                  <a:pt x="27595" y="82690"/>
                  <a:pt x="35148" y="80515"/>
                  <a:pt x="42342" y="82328"/>
                </a:cubicBezTo>
                <a:close/>
                <a:moveTo>
                  <a:pt x="210822" y="1344"/>
                </a:moveTo>
                <a:cubicBezTo>
                  <a:pt x="212617" y="-447"/>
                  <a:pt x="215487" y="-447"/>
                  <a:pt x="216922" y="1344"/>
                </a:cubicBezTo>
                <a:cubicBezTo>
                  <a:pt x="218716" y="3135"/>
                  <a:pt x="218716" y="5643"/>
                  <a:pt x="216922" y="7434"/>
                </a:cubicBezTo>
                <a:lnTo>
                  <a:pt x="145517" y="79082"/>
                </a:lnTo>
                <a:cubicBezTo>
                  <a:pt x="144441" y="79799"/>
                  <a:pt x="143365" y="80157"/>
                  <a:pt x="142288" y="80157"/>
                </a:cubicBezTo>
                <a:cubicBezTo>
                  <a:pt x="141212" y="80157"/>
                  <a:pt x="140135" y="79799"/>
                  <a:pt x="139418" y="79082"/>
                </a:cubicBezTo>
                <a:lnTo>
                  <a:pt x="115736" y="55797"/>
                </a:lnTo>
                <a:cubicBezTo>
                  <a:pt x="114300" y="54005"/>
                  <a:pt x="114300" y="51139"/>
                  <a:pt x="115736" y="49348"/>
                </a:cubicBezTo>
                <a:cubicBezTo>
                  <a:pt x="117530" y="47915"/>
                  <a:pt x="120400" y="47915"/>
                  <a:pt x="121835" y="49348"/>
                </a:cubicBezTo>
                <a:lnTo>
                  <a:pt x="142288" y="70126"/>
                </a:lnTo>
                <a:lnTo>
                  <a:pt x="210822" y="1344"/>
                </a:lnTo>
                <a:close/>
                <a:moveTo>
                  <a:pt x="94832" y="1140"/>
                </a:moveTo>
                <a:lnTo>
                  <a:pt x="177383" y="1140"/>
                </a:lnTo>
                <a:cubicBezTo>
                  <a:pt x="179555" y="1140"/>
                  <a:pt x="181727" y="2942"/>
                  <a:pt x="181727" y="5104"/>
                </a:cubicBezTo>
                <a:cubicBezTo>
                  <a:pt x="181727" y="7627"/>
                  <a:pt x="179555" y="9789"/>
                  <a:pt x="177383" y="9789"/>
                </a:cubicBezTo>
                <a:lnTo>
                  <a:pt x="99177" y="9789"/>
                </a:lnTo>
                <a:lnTo>
                  <a:pt x="99177" y="94479"/>
                </a:lnTo>
                <a:lnTo>
                  <a:pt x="118367" y="94479"/>
                </a:lnTo>
                <a:cubicBezTo>
                  <a:pt x="119453" y="94479"/>
                  <a:pt x="120539" y="94839"/>
                  <a:pt x="121263" y="95560"/>
                </a:cubicBezTo>
                <a:lnTo>
                  <a:pt x="141901" y="115742"/>
                </a:lnTo>
                <a:lnTo>
                  <a:pt x="162538" y="95560"/>
                </a:lnTo>
                <a:cubicBezTo>
                  <a:pt x="162900" y="94839"/>
                  <a:pt x="164348" y="94479"/>
                  <a:pt x="165435" y="94479"/>
                </a:cubicBezTo>
                <a:lnTo>
                  <a:pt x="184624" y="94479"/>
                </a:lnTo>
                <a:lnTo>
                  <a:pt x="184624" y="67811"/>
                </a:lnTo>
                <a:cubicBezTo>
                  <a:pt x="184624" y="65648"/>
                  <a:pt x="186434" y="63847"/>
                  <a:pt x="188606" y="63847"/>
                </a:cubicBezTo>
                <a:cubicBezTo>
                  <a:pt x="191141" y="63847"/>
                  <a:pt x="193313" y="65648"/>
                  <a:pt x="193313" y="67811"/>
                </a:cubicBezTo>
                <a:lnTo>
                  <a:pt x="193313" y="98804"/>
                </a:lnTo>
                <a:cubicBezTo>
                  <a:pt x="193313" y="100966"/>
                  <a:pt x="191141" y="103128"/>
                  <a:pt x="188606" y="103128"/>
                </a:cubicBezTo>
                <a:lnTo>
                  <a:pt x="167245" y="103128"/>
                </a:lnTo>
                <a:lnTo>
                  <a:pt x="144797" y="124751"/>
                </a:lnTo>
                <a:cubicBezTo>
                  <a:pt x="144073" y="125832"/>
                  <a:pt x="142987" y="126193"/>
                  <a:pt x="141901" y="126193"/>
                </a:cubicBezTo>
                <a:cubicBezTo>
                  <a:pt x="140815" y="126193"/>
                  <a:pt x="139728" y="125832"/>
                  <a:pt x="138642" y="124751"/>
                </a:cubicBezTo>
                <a:lnTo>
                  <a:pt x="116557" y="103128"/>
                </a:lnTo>
                <a:lnTo>
                  <a:pt x="94832" y="103128"/>
                </a:lnTo>
                <a:cubicBezTo>
                  <a:pt x="92298" y="103128"/>
                  <a:pt x="90488" y="100966"/>
                  <a:pt x="90488" y="98804"/>
                </a:cubicBezTo>
                <a:lnTo>
                  <a:pt x="90488" y="5104"/>
                </a:lnTo>
                <a:cubicBezTo>
                  <a:pt x="90488" y="2942"/>
                  <a:pt x="92298" y="1140"/>
                  <a:pt x="94832" y="1140"/>
                </a:cubicBezTo>
                <a:close/>
              </a:path>
            </a:pathLst>
          </a:custGeom>
          <a:solidFill>
            <a:schemeClr val="bg1"/>
          </a:solidFill>
          <a:ln>
            <a:noFill/>
          </a:ln>
        </p:spPr>
        <p:txBody>
          <a:bodyPr anchor="ctr"/>
          <a:lstStyle/>
          <a:p>
            <a:endParaRPr lang="en-GB" sz="1600" dirty="0"/>
          </a:p>
        </p:txBody>
      </p:sp>
      <p:sp>
        <p:nvSpPr>
          <p:cNvPr id="44" name="Oval 13">
            <a:extLst>
              <a:ext uri="{FF2B5EF4-FFF2-40B4-BE49-F238E27FC236}">
                <a16:creationId xmlns:a16="http://schemas.microsoft.com/office/drawing/2014/main" xmlns="" id="{61D4D171-72E0-42A9-A19D-295F8F7D2A48}"/>
              </a:ext>
            </a:extLst>
          </p:cNvPr>
          <p:cNvSpPr/>
          <p:nvPr/>
        </p:nvSpPr>
        <p:spPr>
          <a:xfrm>
            <a:off x="5811265" y="4800763"/>
            <a:ext cx="968519" cy="968519"/>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45" name="Freeform 953">
            <a:extLst>
              <a:ext uri="{FF2B5EF4-FFF2-40B4-BE49-F238E27FC236}">
                <a16:creationId xmlns:a16="http://schemas.microsoft.com/office/drawing/2014/main" xmlns="" id="{9CAF8C97-3835-4EA6-B18D-3646BCC60F4F}"/>
              </a:ext>
            </a:extLst>
          </p:cNvPr>
          <p:cNvSpPr>
            <a:spLocks noChangeAspect="1"/>
          </p:cNvSpPr>
          <p:nvPr/>
        </p:nvSpPr>
        <p:spPr bwMode="auto">
          <a:xfrm>
            <a:off x="6107591" y="5080747"/>
            <a:ext cx="375864" cy="408548"/>
          </a:xfrm>
          <a:custGeom>
            <a:avLst/>
            <a:gdLst>
              <a:gd name="T0" fmla="*/ 3568639 w 262269"/>
              <a:gd name="T1" fmla="*/ 4175549 h 283804"/>
              <a:gd name="T2" fmla="*/ 4565286 w 262269"/>
              <a:gd name="T3" fmla="*/ 4175549 h 283804"/>
              <a:gd name="T4" fmla="*/ 4066997 w 262269"/>
              <a:gd name="T5" fmla="*/ 3345592 h 283804"/>
              <a:gd name="T6" fmla="*/ 4066997 w 262269"/>
              <a:gd name="T7" fmla="*/ 5005413 h 283804"/>
              <a:gd name="T8" fmla="*/ 4066997 w 262269"/>
              <a:gd name="T9" fmla="*/ 3345592 h 283804"/>
              <a:gd name="T10" fmla="*/ 2728046 w 262269"/>
              <a:gd name="T11" fmla="*/ 4195985 h 283804"/>
              <a:gd name="T12" fmla="*/ 3546752 w 262269"/>
              <a:gd name="T13" fmla="*/ 5584225 h 283804"/>
              <a:gd name="T14" fmla="*/ 4063182 w 262269"/>
              <a:gd name="T15" fmla="*/ 9932289 h 283804"/>
              <a:gd name="T16" fmla="*/ 4277250 w 262269"/>
              <a:gd name="T17" fmla="*/ 9303631 h 283804"/>
              <a:gd name="T18" fmla="*/ 4478803 w 262269"/>
              <a:gd name="T19" fmla="*/ 8635707 h 283804"/>
              <a:gd name="T20" fmla="*/ 4289834 w 262269"/>
              <a:gd name="T21" fmla="*/ 7980891 h 283804"/>
              <a:gd name="T22" fmla="*/ 4289834 w 262269"/>
              <a:gd name="T23" fmla="*/ 7587963 h 283804"/>
              <a:gd name="T24" fmla="*/ 4289834 w 262269"/>
              <a:gd name="T25" fmla="*/ 7129618 h 283804"/>
              <a:gd name="T26" fmla="*/ 4629951 w 262269"/>
              <a:gd name="T27" fmla="*/ 5584225 h 283804"/>
              <a:gd name="T28" fmla="*/ 5448575 w 262269"/>
              <a:gd name="T29" fmla="*/ 4195985 h 283804"/>
              <a:gd name="T30" fmla="*/ 4088316 w 262269"/>
              <a:gd name="T31" fmla="*/ 2480391 h 283804"/>
              <a:gd name="T32" fmla="*/ 4932213 w 262269"/>
              <a:gd name="T33" fmla="*/ 5689021 h 283804"/>
              <a:gd name="T34" fmla="*/ 4881852 w 262269"/>
              <a:gd name="T35" fmla="*/ 6959374 h 283804"/>
              <a:gd name="T36" fmla="*/ 4617366 w 262269"/>
              <a:gd name="T37" fmla="*/ 7483233 h 283804"/>
              <a:gd name="T38" fmla="*/ 4806274 w 262269"/>
              <a:gd name="T39" fmla="*/ 7902291 h 283804"/>
              <a:gd name="T40" fmla="*/ 4617366 w 262269"/>
              <a:gd name="T41" fmla="*/ 8334494 h 283804"/>
              <a:gd name="T42" fmla="*/ 4844020 w 262269"/>
              <a:gd name="T43" fmla="*/ 8635707 h 283804"/>
              <a:gd name="T44" fmla="*/ 4491387 w 262269"/>
              <a:gd name="T45" fmla="*/ 9067859 h 283804"/>
              <a:gd name="T46" fmla="*/ 4831432 w 262269"/>
              <a:gd name="T47" fmla="*/ 9500086 h 283804"/>
              <a:gd name="T48" fmla="*/ 4163909 w 262269"/>
              <a:gd name="T49" fmla="*/ 10259675 h 283804"/>
              <a:gd name="T50" fmla="*/ 3949794 w 262269"/>
              <a:gd name="T51" fmla="*/ 10259675 h 283804"/>
              <a:gd name="T52" fmla="*/ 3244467 w 262269"/>
              <a:gd name="T53" fmla="*/ 9460788 h 283804"/>
              <a:gd name="T54" fmla="*/ 2438411 w 262269"/>
              <a:gd name="T55" fmla="*/ 4195985 h 283804"/>
              <a:gd name="T56" fmla="*/ 4088380 w 262269"/>
              <a:gd name="T57" fmla="*/ 1442000 h 283804"/>
              <a:gd name="T58" fmla="*/ 6748486 w 262269"/>
              <a:gd name="T59" fmla="*/ 4194607 h 283804"/>
              <a:gd name="T60" fmla="*/ 5857598 w 262269"/>
              <a:gd name="T61" fmla="*/ 6203613 h 283804"/>
              <a:gd name="T62" fmla="*/ 5744646 w 262269"/>
              <a:gd name="T63" fmla="*/ 5929663 h 283804"/>
              <a:gd name="T64" fmla="*/ 5744646 w 262269"/>
              <a:gd name="T65" fmla="*/ 2459661 h 283804"/>
              <a:gd name="T66" fmla="*/ 2419562 w 262269"/>
              <a:gd name="T67" fmla="*/ 2459661 h 283804"/>
              <a:gd name="T68" fmla="*/ 2419562 w 262269"/>
              <a:gd name="T69" fmla="*/ 5929663 h 283804"/>
              <a:gd name="T70" fmla="*/ 2206223 w 262269"/>
              <a:gd name="T71" fmla="*/ 6151428 h 283804"/>
              <a:gd name="T72" fmla="*/ 2206223 w 262269"/>
              <a:gd name="T73" fmla="*/ 2250892 h 283804"/>
              <a:gd name="T74" fmla="*/ 4066300 w 262269"/>
              <a:gd name="T75" fmla="*/ 0 h 283804"/>
              <a:gd name="T76" fmla="*/ 8960908 w 262269"/>
              <a:gd name="T77" fmla="*/ 5625981 h 283804"/>
              <a:gd name="T78" fmla="*/ 8873084 w 262269"/>
              <a:gd name="T79" fmla="*/ 6552747 h 283804"/>
              <a:gd name="T80" fmla="*/ 8132602 w 262269"/>
              <a:gd name="T81" fmla="*/ 8393271 h 283804"/>
              <a:gd name="T82" fmla="*/ 6212453 w 262269"/>
              <a:gd name="T83" fmla="*/ 9398358 h 283804"/>
              <a:gd name="T84" fmla="*/ 6061790 w 262269"/>
              <a:gd name="T85" fmla="*/ 10312070 h 283804"/>
              <a:gd name="T86" fmla="*/ 5911210 w 262269"/>
              <a:gd name="T87" fmla="*/ 9398358 h 283804"/>
              <a:gd name="T88" fmla="*/ 7831383 w 262269"/>
              <a:gd name="T89" fmla="*/ 8341017 h 283804"/>
              <a:gd name="T90" fmla="*/ 7906695 w 262269"/>
              <a:gd name="T91" fmla="*/ 6683297 h 283804"/>
              <a:gd name="T92" fmla="*/ 8847984 w 262269"/>
              <a:gd name="T93" fmla="*/ 6122004 h 283804"/>
              <a:gd name="T94" fmla="*/ 7843990 w 262269"/>
              <a:gd name="T95" fmla="*/ 4255366 h 283804"/>
              <a:gd name="T96" fmla="*/ 4066300 w 262269"/>
              <a:gd name="T97" fmla="*/ 313303 h 283804"/>
              <a:gd name="T98" fmla="*/ 803229 w 262269"/>
              <a:gd name="T99" fmla="*/ 6161132 h 283804"/>
              <a:gd name="T100" fmla="*/ 1192297 w 262269"/>
              <a:gd name="T101" fmla="*/ 6839936 h 283804"/>
              <a:gd name="T102" fmla="*/ 2120958 w 262269"/>
              <a:gd name="T103" fmla="*/ 10142404 h 283804"/>
              <a:gd name="T104" fmla="*/ 1819759 w 262269"/>
              <a:gd name="T105" fmla="*/ 10155464 h 283804"/>
              <a:gd name="T106" fmla="*/ 941245 w 262269"/>
              <a:gd name="T107" fmla="*/ 7009651 h 283804"/>
              <a:gd name="T108" fmla="*/ 539667 w 262269"/>
              <a:gd name="T109" fmla="*/ 6330841 h 283804"/>
              <a:gd name="T110" fmla="*/ 4066300 w 262269"/>
              <a:gd name="T111" fmla="*/ 0 h 283804"/>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Lst>
            <a:ahLst/>
            <a:cxnLst>
              <a:cxn ang="T112">
                <a:pos x="T0" y="T1"/>
              </a:cxn>
              <a:cxn ang="T113">
                <a:pos x="T2" y="T3"/>
              </a:cxn>
              <a:cxn ang="T114">
                <a:pos x="T4" y="T5"/>
              </a:cxn>
              <a:cxn ang="T115">
                <a:pos x="T6" y="T7"/>
              </a:cxn>
              <a:cxn ang="T116">
                <a:pos x="T8" y="T9"/>
              </a:cxn>
              <a:cxn ang="T117">
                <a:pos x="T10" y="T11"/>
              </a:cxn>
              <a:cxn ang="T118">
                <a:pos x="T12" y="T13"/>
              </a:cxn>
              <a:cxn ang="T119">
                <a:pos x="T14" y="T15"/>
              </a:cxn>
              <a:cxn ang="T120">
                <a:pos x="T16" y="T17"/>
              </a:cxn>
              <a:cxn ang="T121">
                <a:pos x="T18" y="T19"/>
              </a:cxn>
              <a:cxn ang="T122">
                <a:pos x="T20" y="T21"/>
              </a:cxn>
              <a:cxn ang="T123">
                <a:pos x="T22" y="T23"/>
              </a:cxn>
              <a:cxn ang="T124">
                <a:pos x="T24" y="T25"/>
              </a:cxn>
              <a:cxn ang="T125">
                <a:pos x="T26" y="T27"/>
              </a:cxn>
              <a:cxn ang="T126">
                <a:pos x="T28" y="T29"/>
              </a:cxn>
              <a:cxn ang="T127">
                <a:pos x="T30" y="T31"/>
              </a:cxn>
              <a:cxn ang="T128">
                <a:pos x="T32" y="T33"/>
              </a:cxn>
              <a:cxn ang="T129">
                <a:pos x="T34" y="T35"/>
              </a:cxn>
              <a:cxn ang="T130">
                <a:pos x="T36" y="T37"/>
              </a:cxn>
              <a:cxn ang="T131">
                <a:pos x="T38" y="T39"/>
              </a:cxn>
              <a:cxn ang="T132">
                <a:pos x="T40" y="T41"/>
              </a:cxn>
              <a:cxn ang="T133">
                <a:pos x="T42" y="T43"/>
              </a:cxn>
              <a:cxn ang="T134">
                <a:pos x="T44" y="T45"/>
              </a:cxn>
              <a:cxn ang="T135">
                <a:pos x="T46" y="T47"/>
              </a:cxn>
              <a:cxn ang="T136">
                <a:pos x="T48" y="T49"/>
              </a:cxn>
              <a:cxn ang="T137">
                <a:pos x="T50" y="T51"/>
              </a:cxn>
              <a:cxn ang="T138">
                <a:pos x="T52" y="T53"/>
              </a:cxn>
              <a:cxn ang="T139">
                <a:pos x="T54" y="T55"/>
              </a:cxn>
              <a:cxn ang="T140">
                <a:pos x="T56" y="T57"/>
              </a:cxn>
              <a:cxn ang="T141">
                <a:pos x="T58" y="T59"/>
              </a:cxn>
              <a:cxn ang="T142">
                <a:pos x="T60" y="T61"/>
              </a:cxn>
              <a:cxn ang="T143">
                <a:pos x="T62" y="T63"/>
              </a:cxn>
              <a:cxn ang="T144">
                <a:pos x="T64" y="T65"/>
              </a:cxn>
              <a:cxn ang="T145">
                <a:pos x="T66" y="T67"/>
              </a:cxn>
              <a:cxn ang="T146">
                <a:pos x="T68" y="T69"/>
              </a:cxn>
              <a:cxn ang="T147">
                <a:pos x="T70" y="T71"/>
              </a:cxn>
              <a:cxn ang="T148">
                <a:pos x="T72" y="T73"/>
              </a:cxn>
              <a:cxn ang="T149">
                <a:pos x="T74" y="T75"/>
              </a:cxn>
              <a:cxn ang="T150">
                <a:pos x="T76" y="T77"/>
              </a:cxn>
              <a:cxn ang="T151">
                <a:pos x="T78" y="T79"/>
              </a:cxn>
              <a:cxn ang="T152">
                <a:pos x="T80" y="T81"/>
              </a:cxn>
              <a:cxn ang="T153">
                <a:pos x="T82" y="T83"/>
              </a:cxn>
              <a:cxn ang="T154">
                <a:pos x="T84" y="T85"/>
              </a:cxn>
              <a:cxn ang="T155">
                <a:pos x="T86" y="T87"/>
              </a:cxn>
              <a:cxn ang="T156">
                <a:pos x="T88" y="T89"/>
              </a:cxn>
              <a:cxn ang="T157">
                <a:pos x="T90" y="T91"/>
              </a:cxn>
              <a:cxn ang="T158">
                <a:pos x="T92" y="T93"/>
              </a:cxn>
              <a:cxn ang="T159">
                <a:pos x="T94" y="T95"/>
              </a:cxn>
              <a:cxn ang="T160">
                <a:pos x="T96" y="T97"/>
              </a:cxn>
              <a:cxn ang="T161">
                <a:pos x="T98" y="T99"/>
              </a:cxn>
              <a:cxn ang="T162">
                <a:pos x="T100" y="T101"/>
              </a:cxn>
              <a:cxn ang="T163">
                <a:pos x="T102" y="T103"/>
              </a:cxn>
              <a:cxn ang="T164">
                <a:pos x="T104" y="T105"/>
              </a:cxn>
              <a:cxn ang="T165">
                <a:pos x="T106" y="T107"/>
              </a:cxn>
              <a:cxn ang="T166">
                <a:pos x="T108" y="T109"/>
              </a:cxn>
              <a:cxn ang="T167">
                <a:pos x="T110" y="T111"/>
              </a:cxn>
            </a:cxnLst>
            <a:rect l="0" t="0" r="r" b="b"/>
            <a:pathLst>
              <a:path w="262269" h="283804">
                <a:moveTo>
                  <a:pt x="116503" y="100640"/>
                </a:moveTo>
                <a:cubicBezTo>
                  <a:pt x="108651" y="100640"/>
                  <a:pt x="102227" y="107064"/>
                  <a:pt x="102227" y="114916"/>
                </a:cubicBezTo>
                <a:cubicBezTo>
                  <a:pt x="102227" y="123124"/>
                  <a:pt x="108651" y="129191"/>
                  <a:pt x="116503" y="129191"/>
                </a:cubicBezTo>
                <a:cubicBezTo>
                  <a:pt x="124354" y="129191"/>
                  <a:pt x="130778" y="123124"/>
                  <a:pt x="130778" y="114916"/>
                </a:cubicBezTo>
                <a:cubicBezTo>
                  <a:pt x="130778" y="107064"/>
                  <a:pt x="124354" y="100640"/>
                  <a:pt x="116503" y="100640"/>
                </a:cubicBezTo>
                <a:close/>
                <a:moveTo>
                  <a:pt x="116503" y="92075"/>
                </a:moveTo>
                <a:cubicBezTo>
                  <a:pt x="129351" y="92075"/>
                  <a:pt x="139343" y="102425"/>
                  <a:pt x="139343" y="114916"/>
                </a:cubicBezTo>
                <a:cubicBezTo>
                  <a:pt x="139343" y="127407"/>
                  <a:pt x="129351" y="137756"/>
                  <a:pt x="116503" y="137756"/>
                </a:cubicBezTo>
                <a:cubicBezTo>
                  <a:pt x="104012" y="137756"/>
                  <a:pt x="93662" y="127407"/>
                  <a:pt x="93662" y="114916"/>
                </a:cubicBezTo>
                <a:cubicBezTo>
                  <a:pt x="93662" y="102425"/>
                  <a:pt x="104012" y="92075"/>
                  <a:pt x="116503" y="92075"/>
                </a:cubicBezTo>
                <a:close/>
                <a:moveTo>
                  <a:pt x="117114" y="76913"/>
                </a:moveTo>
                <a:cubicBezTo>
                  <a:pt x="95828" y="76913"/>
                  <a:pt x="78148" y="94214"/>
                  <a:pt x="78148" y="115480"/>
                </a:cubicBezTo>
                <a:cubicBezTo>
                  <a:pt x="78148" y="130258"/>
                  <a:pt x="86446" y="143233"/>
                  <a:pt x="99435" y="150082"/>
                </a:cubicBezTo>
                <a:cubicBezTo>
                  <a:pt x="100879" y="150802"/>
                  <a:pt x="101600" y="152605"/>
                  <a:pt x="101600" y="153686"/>
                </a:cubicBezTo>
                <a:lnTo>
                  <a:pt x="101600" y="258572"/>
                </a:lnTo>
                <a:lnTo>
                  <a:pt x="116393" y="273350"/>
                </a:lnTo>
                <a:lnTo>
                  <a:pt x="127938" y="261456"/>
                </a:lnTo>
                <a:lnTo>
                  <a:pt x="122526" y="256049"/>
                </a:lnTo>
                <a:cubicBezTo>
                  <a:pt x="119279" y="252445"/>
                  <a:pt x="119279" y="247038"/>
                  <a:pt x="122526" y="243794"/>
                </a:cubicBezTo>
                <a:lnTo>
                  <a:pt x="128299" y="237667"/>
                </a:lnTo>
                <a:lnTo>
                  <a:pt x="122887" y="232261"/>
                </a:lnTo>
                <a:cubicBezTo>
                  <a:pt x="119640" y="228656"/>
                  <a:pt x="119640" y="223250"/>
                  <a:pt x="122887" y="219645"/>
                </a:cubicBezTo>
                <a:lnTo>
                  <a:pt x="128299" y="214239"/>
                </a:lnTo>
                <a:lnTo>
                  <a:pt x="122887" y="208832"/>
                </a:lnTo>
                <a:cubicBezTo>
                  <a:pt x="121083" y="207391"/>
                  <a:pt x="120362" y="204868"/>
                  <a:pt x="120362" y="202705"/>
                </a:cubicBezTo>
                <a:cubicBezTo>
                  <a:pt x="120362" y="200182"/>
                  <a:pt x="121083" y="198019"/>
                  <a:pt x="122887" y="196217"/>
                </a:cubicBezTo>
                <a:lnTo>
                  <a:pt x="132629" y="186846"/>
                </a:lnTo>
                <a:lnTo>
                  <a:pt x="132629" y="153686"/>
                </a:lnTo>
                <a:cubicBezTo>
                  <a:pt x="132629" y="152605"/>
                  <a:pt x="133711" y="150802"/>
                  <a:pt x="134793" y="150082"/>
                </a:cubicBezTo>
                <a:cubicBezTo>
                  <a:pt x="148143" y="143233"/>
                  <a:pt x="156080" y="130258"/>
                  <a:pt x="156080" y="115480"/>
                </a:cubicBezTo>
                <a:cubicBezTo>
                  <a:pt x="156080" y="94214"/>
                  <a:pt x="138762" y="76913"/>
                  <a:pt x="117114" y="76913"/>
                </a:cubicBezTo>
                <a:close/>
                <a:moveTo>
                  <a:pt x="117114" y="68263"/>
                </a:moveTo>
                <a:cubicBezTo>
                  <a:pt x="143092" y="68263"/>
                  <a:pt x="164739" y="89168"/>
                  <a:pt x="164739" y="115480"/>
                </a:cubicBezTo>
                <a:cubicBezTo>
                  <a:pt x="164739" y="132420"/>
                  <a:pt x="155720" y="147919"/>
                  <a:pt x="141288" y="156569"/>
                </a:cubicBezTo>
                <a:lnTo>
                  <a:pt x="141288" y="188648"/>
                </a:lnTo>
                <a:cubicBezTo>
                  <a:pt x="141288" y="189729"/>
                  <a:pt x="140927" y="190811"/>
                  <a:pt x="139845" y="191532"/>
                </a:cubicBezTo>
                <a:lnTo>
                  <a:pt x="129021" y="202345"/>
                </a:lnTo>
                <a:lnTo>
                  <a:pt x="132268" y="205949"/>
                </a:lnTo>
                <a:lnTo>
                  <a:pt x="137680" y="211355"/>
                </a:lnTo>
                <a:cubicBezTo>
                  <a:pt x="139123" y="212797"/>
                  <a:pt x="139123" y="215681"/>
                  <a:pt x="137680" y="217483"/>
                </a:cubicBezTo>
                <a:lnTo>
                  <a:pt x="129021" y="225773"/>
                </a:lnTo>
                <a:lnTo>
                  <a:pt x="132268" y="229377"/>
                </a:lnTo>
                <a:lnTo>
                  <a:pt x="137680" y="234423"/>
                </a:lnTo>
                <a:cubicBezTo>
                  <a:pt x="138401" y="235504"/>
                  <a:pt x="138762" y="236586"/>
                  <a:pt x="138762" y="237667"/>
                </a:cubicBezTo>
                <a:cubicBezTo>
                  <a:pt x="138762" y="238748"/>
                  <a:pt x="138401" y="239830"/>
                  <a:pt x="137680" y="240551"/>
                </a:cubicBezTo>
                <a:lnTo>
                  <a:pt x="128660" y="249561"/>
                </a:lnTo>
                <a:lnTo>
                  <a:pt x="137319" y="258572"/>
                </a:lnTo>
                <a:cubicBezTo>
                  <a:pt x="138041" y="259293"/>
                  <a:pt x="138401" y="260374"/>
                  <a:pt x="138401" y="261456"/>
                </a:cubicBezTo>
                <a:cubicBezTo>
                  <a:pt x="138401" y="262537"/>
                  <a:pt x="138041" y="263618"/>
                  <a:pt x="137319" y="264700"/>
                </a:cubicBezTo>
                <a:lnTo>
                  <a:pt x="119279" y="282361"/>
                </a:lnTo>
                <a:cubicBezTo>
                  <a:pt x="118558" y="283082"/>
                  <a:pt x="117475" y="283803"/>
                  <a:pt x="116393" y="283803"/>
                </a:cubicBezTo>
                <a:cubicBezTo>
                  <a:pt x="115310" y="283803"/>
                  <a:pt x="113867" y="283082"/>
                  <a:pt x="113146" y="282361"/>
                </a:cubicBezTo>
                <a:lnTo>
                  <a:pt x="94384" y="263618"/>
                </a:lnTo>
                <a:cubicBezTo>
                  <a:pt x="93663" y="262537"/>
                  <a:pt x="92941" y="261816"/>
                  <a:pt x="92941" y="260374"/>
                </a:cubicBezTo>
                <a:lnTo>
                  <a:pt x="92941" y="156569"/>
                </a:lnTo>
                <a:cubicBezTo>
                  <a:pt x="78870" y="147919"/>
                  <a:pt x="69850" y="132420"/>
                  <a:pt x="69850" y="115480"/>
                </a:cubicBezTo>
                <a:cubicBezTo>
                  <a:pt x="69850" y="89168"/>
                  <a:pt x="90776" y="68263"/>
                  <a:pt x="117114" y="68263"/>
                </a:cubicBezTo>
                <a:close/>
                <a:moveTo>
                  <a:pt x="117116" y="39688"/>
                </a:moveTo>
                <a:cubicBezTo>
                  <a:pt x="137604" y="39688"/>
                  <a:pt x="156294" y="47586"/>
                  <a:pt x="170671" y="61947"/>
                </a:cubicBezTo>
                <a:cubicBezTo>
                  <a:pt x="185049" y="76308"/>
                  <a:pt x="193316" y="95337"/>
                  <a:pt x="193316" y="115442"/>
                </a:cubicBezTo>
                <a:cubicBezTo>
                  <a:pt x="193316" y="135907"/>
                  <a:pt x="185049" y="154935"/>
                  <a:pt x="170671" y="169296"/>
                </a:cubicBezTo>
                <a:cubicBezTo>
                  <a:pt x="169953" y="170014"/>
                  <a:pt x="168874" y="170732"/>
                  <a:pt x="167796" y="170732"/>
                </a:cubicBezTo>
                <a:cubicBezTo>
                  <a:pt x="166718" y="170732"/>
                  <a:pt x="165639" y="170014"/>
                  <a:pt x="164561" y="169296"/>
                </a:cubicBezTo>
                <a:cubicBezTo>
                  <a:pt x="163123" y="167501"/>
                  <a:pt x="163123" y="164988"/>
                  <a:pt x="164561" y="163193"/>
                </a:cubicBezTo>
                <a:cubicBezTo>
                  <a:pt x="177501" y="150268"/>
                  <a:pt x="184689" y="133393"/>
                  <a:pt x="184689" y="115442"/>
                </a:cubicBezTo>
                <a:cubicBezTo>
                  <a:pt x="184689" y="97491"/>
                  <a:pt x="177501" y="80617"/>
                  <a:pt x="164561" y="67692"/>
                </a:cubicBezTo>
                <a:cubicBezTo>
                  <a:pt x="151981" y="55126"/>
                  <a:pt x="135088" y="48305"/>
                  <a:pt x="117116" y="48305"/>
                </a:cubicBezTo>
                <a:cubicBezTo>
                  <a:pt x="99144" y="48305"/>
                  <a:pt x="82250" y="55126"/>
                  <a:pt x="69311" y="67692"/>
                </a:cubicBezTo>
                <a:cubicBezTo>
                  <a:pt x="56730" y="80617"/>
                  <a:pt x="49542" y="97491"/>
                  <a:pt x="49542" y="115442"/>
                </a:cubicBezTo>
                <a:cubicBezTo>
                  <a:pt x="49542" y="133393"/>
                  <a:pt x="56730" y="150268"/>
                  <a:pt x="69311" y="163193"/>
                </a:cubicBezTo>
                <a:cubicBezTo>
                  <a:pt x="71108" y="164988"/>
                  <a:pt x="71108" y="167501"/>
                  <a:pt x="69311" y="169296"/>
                </a:cubicBezTo>
                <a:cubicBezTo>
                  <a:pt x="67873" y="171091"/>
                  <a:pt x="64997" y="171091"/>
                  <a:pt x="63200" y="169296"/>
                </a:cubicBezTo>
                <a:cubicBezTo>
                  <a:pt x="49182" y="154935"/>
                  <a:pt x="41275" y="135907"/>
                  <a:pt x="41275" y="115442"/>
                </a:cubicBezTo>
                <a:cubicBezTo>
                  <a:pt x="41275" y="95337"/>
                  <a:pt x="49182" y="76308"/>
                  <a:pt x="63200" y="61947"/>
                </a:cubicBezTo>
                <a:cubicBezTo>
                  <a:pt x="77578" y="47586"/>
                  <a:pt x="96628" y="39688"/>
                  <a:pt x="117116" y="39688"/>
                </a:cubicBezTo>
                <a:close/>
                <a:moveTo>
                  <a:pt x="116483" y="0"/>
                </a:moveTo>
                <a:cubicBezTo>
                  <a:pt x="180837" y="0"/>
                  <a:pt x="232966" y="51731"/>
                  <a:pt x="233326" y="116036"/>
                </a:cubicBezTo>
                <a:cubicBezTo>
                  <a:pt x="233685" y="118192"/>
                  <a:pt x="238359" y="132921"/>
                  <a:pt x="256694" y="154835"/>
                </a:cubicBezTo>
                <a:cubicBezTo>
                  <a:pt x="259211" y="157709"/>
                  <a:pt x="263166" y="163457"/>
                  <a:pt x="262087" y="170282"/>
                </a:cubicBezTo>
                <a:cubicBezTo>
                  <a:pt x="261368" y="173156"/>
                  <a:pt x="259930" y="177108"/>
                  <a:pt x="254178" y="180341"/>
                </a:cubicBezTo>
                <a:cubicBezTo>
                  <a:pt x="246268" y="185011"/>
                  <a:pt x="237281" y="188604"/>
                  <a:pt x="232966" y="190759"/>
                </a:cubicBezTo>
                <a:cubicBezTo>
                  <a:pt x="233685" y="198303"/>
                  <a:pt x="235483" y="217703"/>
                  <a:pt x="232966" y="230995"/>
                </a:cubicBezTo>
                <a:cubicBezTo>
                  <a:pt x="229731" y="246442"/>
                  <a:pt x="203486" y="248957"/>
                  <a:pt x="188386" y="248957"/>
                </a:cubicBezTo>
                <a:cubicBezTo>
                  <a:pt x="184432" y="248957"/>
                  <a:pt x="177961" y="250035"/>
                  <a:pt x="177961" y="258657"/>
                </a:cubicBezTo>
                <a:lnTo>
                  <a:pt x="177961" y="279134"/>
                </a:lnTo>
                <a:cubicBezTo>
                  <a:pt x="177961" y="281648"/>
                  <a:pt x="175803" y="283804"/>
                  <a:pt x="173646" y="283804"/>
                </a:cubicBezTo>
                <a:cubicBezTo>
                  <a:pt x="171130" y="283804"/>
                  <a:pt x="169332" y="281648"/>
                  <a:pt x="169332" y="279134"/>
                </a:cubicBezTo>
                <a:lnTo>
                  <a:pt x="169332" y="258657"/>
                </a:lnTo>
                <a:cubicBezTo>
                  <a:pt x="169332" y="247520"/>
                  <a:pt x="176522" y="240335"/>
                  <a:pt x="188386" y="240335"/>
                </a:cubicBezTo>
                <a:cubicBezTo>
                  <a:pt x="208879" y="240335"/>
                  <a:pt x="223259" y="235665"/>
                  <a:pt x="224338" y="229558"/>
                </a:cubicBezTo>
                <a:cubicBezTo>
                  <a:pt x="227214" y="214110"/>
                  <a:pt x="223979" y="188604"/>
                  <a:pt x="223979" y="188604"/>
                </a:cubicBezTo>
                <a:cubicBezTo>
                  <a:pt x="223619" y="186448"/>
                  <a:pt x="224698" y="184652"/>
                  <a:pt x="226495" y="183934"/>
                </a:cubicBezTo>
                <a:cubicBezTo>
                  <a:pt x="226855" y="183934"/>
                  <a:pt x="239438" y="178904"/>
                  <a:pt x="249864" y="172797"/>
                </a:cubicBezTo>
                <a:cubicBezTo>
                  <a:pt x="253099" y="171001"/>
                  <a:pt x="253459" y="169205"/>
                  <a:pt x="253459" y="168486"/>
                </a:cubicBezTo>
                <a:cubicBezTo>
                  <a:pt x="254178" y="165971"/>
                  <a:pt x="252021" y="162379"/>
                  <a:pt x="250223" y="160223"/>
                </a:cubicBezTo>
                <a:cubicBezTo>
                  <a:pt x="228652" y="134717"/>
                  <a:pt x="224698" y="117833"/>
                  <a:pt x="224698" y="117114"/>
                </a:cubicBezTo>
                <a:lnTo>
                  <a:pt x="224698" y="116396"/>
                </a:lnTo>
                <a:cubicBezTo>
                  <a:pt x="224698" y="56761"/>
                  <a:pt x="176163" y="8622"/>
                  <a:pt x="116483" y="8622"/>
                </a:cubicBezTo>
                <a:cubicBezTo>
                  <a:pt x="57163" y="8622"/>
                  <a:pt x="8628" y="56761"/>
                  <a:pt x="8628" y="116396"/>
                </a:cubicBezTo>
                <a:cubicBezTo>
                  <a:pt x="8628" y="135076"/>
                  <a:pt x="13661" y="153757"/>
                  <a:pt x="23009" y="169564"/>
                </a:cubicBezTo>
                <a:cubicBezTo>
                  <a:pt x="23009" y="169923"/>
                  <a:pt x="23009" y="169923"/>
                  <a:pt x="23009" y="169923"/>
                </a:cubicBezTo>
                <a:cubicBezTo>
                  <a:pt x="26604" y="176030"/>
                  <a:pt x="30199" y="182137"/>
                  <a:pt x="34154" y="188245"/>
                </a:cubicBezTo>
                <a:cubicBezTo>
                  <a:pt x="40985" y="199022"/>
                  <a:pt x="47096" y="209081"/>
                  <a:pt x="51051" y="217703"/>
                </a:cubicBezTo>
                <a:cubicBezTo>
                  <a:pt x="60039" y="237461"/>
                  <a:pt x="60398" y="277697"/>
                  <a:pt x="60758" y="279134"/>
                </a:cubicBezTo>
                <a:cubicBezTo>
                  <a:pt x="60758" y="281648"/>
                  <a:pt x="58601" y="283804"/>
                  <a:pt x="56444" y="283804"/>
                </a:cubicBezTo>
                <a:cubicBezTo>
                  <a:pt x="53927" y="283804"/>
                  <a:pt x="52130" y="281648"/>
                  <a:pt x="52130" y="279493"/>
                </a:cubicBezTo>
                <a:cubicBezTo>
                  <a:pt x="52130" y="279134"/>
                  <a:pt x="51410" y="239257"/>
                  <a:pt x="43142" y="221295"/>
                </a:cubicBezTo>
                <a:cubicBezTo>
                  <a:pt x="39546" y="213033"/>
                  <a:pt x="33435" y="203333"/>
                  <a:pt x="26963" y="192915"/>
                </a:cubicBezTo>
                <a:cubicBezTo>
                  <a:pt x="23009" y="186808"/>
                  <a:pt x="19054" y="180341"/>
                  <a:pt x="15818" y="174593"/>
                </a:cubicBezTo>
                <a:cubicBezTo>
                  <a:pt x="15818" y="174234"/>
                  <a:pt x="15818" y="174234"/>
                  <a:pt x="15459" y="174234"/>
                </a:cubicBezTo>
                <a:cubicBezTo>
                  <a:pt x="5752" y="156990"/>
                  <a:pt x="0" y="136873"/>
                  <a:pt x="0" y="116396"/>
                </a:cubicBezTo>
                <a:cubicBezTo>
                  <a:pt x="0" y="52090"/>
                  <a:pt x="52489" y="0"/>
                  <a:pt x="116483" y="0"/>
                </a:cubicBezTo>
                <a:close/>
              </a:path>
            </a:pathLst>
          </a:custGeom>
          <a:solidFill>
            <a:schemeClr val="bg1"/>
          </a:solidFill>
          <a:ln>
            <a:noFill/>
          </a:ln>
        </p:spPr>
        <p:txBody>
          <a:bodyPr anchor="ctr"/>
          <a:lstStyle/>
          <a:p>
            <a:endParaRPr lang="en-GB" sz="1600" dirty="0"/>
          </a:p>
        </p:txBody>
      </p:sp>
      <p:sp>
        <p:nvSpPr>
          <p:cNvPr id="46" name="Oval 16">
            <a:extLst>
              <a:ext uri="{FF2B5EF4-FFF2-40B4-BE49-F238E27FC236}">
                <a16:creationId xmlns:a16="http://schemas.microsoft.com/office/drawing/2014/main" xmlns="" id="{C44F0BA4-6F0A-4E6C-A6E8-F464941BEB25}"/>
              </a:ext>
            </a:extLst>
          </p:cNvPr>
          <p:cNvSpPr/>
          <p:nvPr/>
        </p:nvSpPr>
        <p:spPr>
          <a:xfrm>
            <a:off x="5380968" y="3267529"/>
            <a:ext cx="968519" cy="968519"/>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47" name="Freeform 952">
            <a:extLst>
              <a:ext uri="{FF2B5EF4-FFF2-40B4-BE49-F238E27FC236}">
                <a16:creationId xmlns:a16="http://schemas.microsoft.com/office/drawing/2014/main" xmlns="" id="{04F3E5A4-5FCD-4757-ADD3-B1DF04258E9E}"/>
              </a:ext>
            </a:extLst>
          </p:cNvPr>
          <p:cNvSpPr>
            <a:spLocks noChangeAspect="1"/>
          </p:cNvSpPr>
          <p:nvPr/>
        </p:nvSpPr>
        <p:spPr bwMode="auto">
          <a:xfrm>
            <a:off x="5660325" y="3547514"/>
            <a:ext cx="409805" cy="408548"/>
          </a:xfrm>
          <a:custGeom>
            <a:avLst/>
            <a:gdLst>
              <a:gd name="T0" fmla="*/ 4634450 w 285390"/>
              <a:gd name="T1" fmla="*/ 8255285 h 283806"/>
              <a:gd name="T2" fmla="*/ 5549597 w 285390"/>
              <a:gd name="T3" fmla="*/ 8255285 h 283806"/>
              <a:gd name="T4" fmla="*/ 5965497 w 285390"/>
              <a:gd name="T5" fmla="*/ 7094344 h 283806"/>
              <a:gd name="T6" fmla="*/ 10240788 w 285390"/>
              <a:gd name="T7" fmla="*/ 7252865 h 283806"/>
              <a:gd name="T8" fmla="*/ 10085828 w 285390"/>
              <a:gd name="T9" fmla="*/ 9445861 h 283806"/>
              <a:gd name="T10" fmla="*/ 5810463 w 285390"/>
              <a:gd name="T11" fmla="*/ 9287375 h 283806"/>
              <a:gd name="T12" fmla="*/ 9930802 w 285390"/>
              <a:gd name="T13" fmla="*/ 9115627 h 283806"/>
              <a:gd name="T14" fmla="*/ 5965497 w 285390"/>
              <a:gd name="T15" fmla="*/ 7411407 h 283806"/>
              <a:gd name="T16" fmla="*/ 5965497 w 285390"/>
              <a:gd name="T17" fmla="*/ 7094344 h 283806"/>
              <a:gd name="T18" fmla="*/ 4275329 w 285390"/>
              <a:gd name="T19" fmla="*/ 7094344 h 283806"/>
              <a:gd name="T20" fmla="*/ 4275329 w 285390"/>
              <a:gd name="T21" fmla="*/ 7405634 h 283806"/>
              <a:gd name="T22" fmla="*/ 310002 w 285390"/>
              <a:gd name="T23" fmla="*/ 9870270 h 283806"/>
              <a:gd name="T24" fmla="*/ 1601633 w 285390"/>
              <a:gd name="T25" fmla="*/ 9078976 h 283806"/>
              <a:gd name="T26" fmla="*/ 4430371 w 285390"/>
              <a:gd name="T27" fmla="*/ 9247632 h 283806"/>
              <a:gd name="T28" fmla="*/ 1640423 w 285390"/>
              <a:gd name="T29" fmla="*/ 9403315 h 283806"/>
              <a:gd name="T30" fmla="*/ 154871 w 285390"/>
              <a:gd name="T31" fmla="*/ 10311277 h 283806"/>
              <a:gd name="T32" fmla="*/ 0 w 285390"/>
              <a:gd name="T33" fmla="*/ 10142663 h 283806"/>
              <a:gd name="T34" fmla="*/ 154871 w 285390"/>
              <a:gd name="T35" fmla="*/ 7094344 h 283806"/>
              <a:gd name="T36" fmla="*/ 4634450 w 285390"/>
              <a:gd name="T37" fmla="*/ 4700712 h 283806"/>
              <a:gd name="T38" fmla="*/ 5549597 w 285390"/>
              <a:gd name="T39" fmla="*/ 4700712 h 283806"/>
              <a:gd name="T40" fmla="*/ 5965497 w 285390"/>
              <a:gd name="T41" fmla="*/ 3518331 h 283806"/>
              <a:gd name="T42" fmla="*/ 10240788 w 285390"/>
              <a:gd name="T43" fmla="*/ 3674670 h 283806"/>
              <a:gd name="T44" fmla="*/ 10163348 w 285390"/>
              <a:gd name="T45" fmla="*/ 6722233 h 283806"/>
              <a:gd name="T46" fmla="*/ 10008336 w 285390"/>
              <a:gd name="T47" fmla="*/ 6722233 h 283806"/>
              <a:gd name="T48" fmla="*/ 5965497 w 285390"/>
              <a:gd name="T49" fmla="*/ 5823564 h 283806"/>
              <a:gd name="T50" fmla="*/ 5965497 w 285390"/>
              <a:gd name="T51" fmla="*/ 5511003 h 283806"/>
              <a:gd name="T52" fmla="*/ 8716652 w 285390"/>
              <a:gd name="T53" fmla="*/ 5550103 h 283806"/>
              <a:gd name="T54" fmla="*/ 9930802 w 285390"/>
              <a:gd name="T55" fmla="*/ 3830906 h 283806"/>
              <a:gd name="T56" fmla="*/ 5810463 w 285390"/>
              <a:gd name="T57" fmla="*/ 3674670 h 283806"/>
              <a:gd name="T58" fmla="*/ 154871 w 285390"/>
              <a:gd name="T59" fmla="*/ 3518331 h 283806"/>
              <a:gd name="T60" fmla="*/ 4430371 w 285390"/>
              <a:gd name="T61" fmla="*/ 3673870 h 283806"/>
              <a:gd name="T62" fmla="*/ 310002 w 285390"/>
              <a:gd name="T63" fmla="*/ 3829444 h 283806"/>
              <a:gd name="T64" fmla="*/ 4275329 w 285390"/>
              <a:gd name="T65" fmla="*/ 5501412 h 283806"/>
              <a:gd name="T66" fmla="*/ 4275329 w 285390"/>
              <a:gd name="T67" fmla="*/ 5812467 h 283806"/>
              <a:gd name="T68" fmla="*/ 0 w 285390"/>
              <a:gd name="T69" fmla="*/ 5669922 h 283806"/>
              <a:gd name="T70" fmla="*/ 154871 w 285390"/>
              <a:gd name="T71" fmla="*/ 3518331 h 283806"/>
              <a:gd name="T72" fmla="*/ 4634450 w 285390"/>
              <a:gd name="T73" fmla="*/ 1132978 h 283806"/>
              <a:gd name="T74" fmla="*/ 5549597 w 285390"/>
              <a:gd name="T75" fmla="*/ 1132978 h 283806"/>
              <a:gd name="T76" fmla="*/ 5091992 w 285390"/>
              <a:gd name="T77" fmla="*/ 346063 h 283806"/>
              <a:gd name="T78" fmla="*/ 5244574 w 285390"/>
              <a:gd name="T79" fmla="*/ 1906894 h 283806"/>
              <a:gd name="T80" fmla="*/ 5854700 w 285390"/>
              <a:gd name="T81" fmla="*/ 4700712 h 283806"/>
              <a:gd name="T82" fmla="*/ 5244574 w 285390"/>
              <a:gd name="T83" fmla="*/ 7481401 h 283806"/>
              <a:gd name="T84" fmla="*/ 5091992 w 285390"/>
              <a:gd name="T85" fmla="*/ 9042245 h 283806"/>
              <a:gd name="T86" fmla="*/ 4939516 w 285390"/>
              <a:gd name="T87" fmla="*/ 7481401 h 283806"/>
              <a:gd name="T88" fmla="*/ 4329355 w 285390"/>
              <a:gd name="T89" fmla="*/ 4700712 h 283806"/>
              <a:gd name="T90" fmla="*/ 4939516 w 285390"/>
              <a:gd name="T91" fmla="*/ 1906894 h 283806"/>
              <a:gd name="T92" fmla="*/ 5091992 w 285390"/>
              <a:gd name="T93" fmla="*/ 346063 h 283806"/>
              <a:gd name="T94" fmla="*/ 10085828 w 285390"/>
              <a:gd name="T95" fmla="*/ 0 h 283806"/>
              <a:gd name="T96" fmla="*/ 10240788 w 285390"/>
              <a:gd name="T97" fmla="*/ 2138548 h 283806"/>
              <a:gd name="T98" fmla="*/ 5965497 w 285390"/>
              <a:gd name="T99" fmla="*/ 2294179 h 283806"/>
              <a:gd name="T100" fmla="*/ 5965497 w 285390"/>
              <a:gd name="T101" fmla="*/ 1995963 h 283806"/>
              <a:gd name="T102" fmla="*/ 9930802 w 285390"/>
              <a:gd name="T103" fmla="*/ 311108 h 283806"/>
              <a:gd name="T104" fmla="*/ 5810463 w 285390"/>
              <a:gd name="T105" fmla="*/ 142574 h 283806"/>
              <a:gd name="T106" fmla="*/ 154871 w 285390"/>
              <a:gd name="T107" fmla="*/ 0 h 283806"/>
              <a:gd name="T108" fmla="*/ 4430371 w 285390"/>
              <a:gd name="T109" fmla="*/ 143254 h 283806"/>
              <a:gd name="T110" fmla="*/ 310002 w 285390"/>
              <a:gd name="T111" fmla="*/ 312599 h 283806"/>
              <a:gd name="T112" fmla="*/ 1511177 w 285390"/>
              <a:gd name="T113" fmla="*/ 2018727 h 283806"/>
              <a:gd name="T114" fmla="*/ 4275329 w 285390"/>
              <a:gd name="T115" fmla="*/ 2005742 h 283806"/>
              <a:gd name="T116" fmla="*/ 4275329 w 285390"/>
              <a:gd name="T117" fmla="*/ 2305250 h 283806"/>
              <a:gd name="T118" fmla="*/ 232450 w 285390"/>
              <a:gd name="T119" fmla="*/ 3190905 h 283806"/>
              <a:gd name="T120" fmla="*/ 77534 w 285390"/>
              <a:gd name="T121" fmla="*/ 3203846 h 283806"/>
              <a:gd name="T122" fmla="*/ 0 w 285390"/>
              <a:gd name="T123" fmla="*/ 143254 h 28380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Lst>
            <a:ahLst/>
            <a:cxnLst>
              <a:cxn ang="T124">
                <a:pos x="T0" y="T1"/>
              </a:cxn>
              <a:cxn ang="T125">
                <a:pos x="T2" y="T3"/>
              </a:cxn>
              <a:cxn ang="T126">
                <a:pos x="T4" y="T5"/>
              </a:cxn>
              <a:cxn ang="T127">
                <a:pos x="T6" y="T7"/>
              </a:cxn>
              <a:cxn ang="T128">
                <a:pos x="T8" y="T9"/>
              </a:cxn>
              <a:cxn ang="T129">
                <a:pos x="T10" y="T11"/>
              </a:cxn>
              <a:cxn ang="T130">
                <a:pos x="T12" y="T13"/>
              </a:cxn>
              <a:cxn ang="T131">
                <a:pos x="T14" y="T15"/>
              </a:cxn>
              <a:cxn ang="T132">
                <a:pos x="T16" y="T17"/>
              </a:cxn>
              <a:cxn ang="T133">
                <a:pos x="T18" y="T19"/>
              </a:cxn>
              <a:cxn ang="T134">
                <a:pos x="T20" y="T21"/>
              </a:cxn>
              <a:cxn ang="T135">
                <a:pos x="T22" y="T23"/>
              </a:cxn>
              <a:cxn ang="T136">
                <a:pos x="T24" y="T25"/>
              </a:cxn>
              <a:cxn ang="T137">
                <a:pos x="T26" y="T27"/>
              </a:cxn>
              <a:cxn ang="T138">
                <a:pos x="T28" y="T29"/>
              </a:cxn>
              <a:cxn ang="T139">
                <a:pos x="T30" y="T31"/>
              </a:cxn>
              <a:cxn ang="T140">
                <a:pos x="T32" y="T33"/>
              </a:cxn>
              <a:cxn ang="T141">
                <a:pos x="T34" y="T35"/>
              </a:cxn>
              <a:cxn ang="T142">
                <a:pos x="T36" y="T37"/>
              </a:cxn>
              <a:cxn ang="T143">
                <a:pos x="T38" y="T39"/>
              </a:cxn>
              <a:cxn ang="T144">
                <a:pos x="T40" y="T41"/>
              </a:cxn>
              <a:cxn ang="T145">
                <a:pos x="T42" y="T43"/>
              </a:cxn>
              <a:cxn ang="T146">
                <a:pos x="T44" y="T45"/>
              </a:cxn>
              <a:cxn ang="T147">
                <a:pos x="T46" y="T47"/>
              </a:cxn>
              <a:cxn ang="T148">
                <a:pos x="T48" y="T49"/>
              </a:cxn>
              <a:cxn ang="T149">
                <a:pos x="T50" y="T51"/>
              </a:cxn>
              <a:cxn ang="T150">
                <a:pos x="T52" y="T53"/>
              </a:cxn>
              <a:cxn ang="T151">
                <a:pos x="T54" y="T55"/>
              </a:cxn>
              <a:cxn ang="T152">
                <a:pos x="T56" y="T57"/>
              </a:cxn>
              <a:cxn ang="T153">
                <a:pos x="T58" y="T59"/>
              </a:cxn>
              <a:cxn ang="T154">
                <a:pos x="T60" y="T61"/>
              </a:cxn>
              <a:cxn ang="T155">
                <a:pos x="T62" y="T63"/>
              </a:cxn>
              <a:cxn ang="T156">
                <a:pos x="T64" y="T65"/>
              </a:cxn>
              <a:cxn ang="T157">
                <a:pos x="T66" y="T67"/>
              </a:cxn>
              <a:cxn ang="T158">
                <a:pos x="T68" y="T69"/>
              </a:cxn>
              <a:cxn ang="T159">
                <a:pos x="T70" y="T71"/>
              </a:cxn>
              <a:cxn ang="T160">
                <a:pos x="T72" y="T73"/>
              </a:cxn>
              <a:cxn ang="T161">
                <a:pos x="T74" y="T75"/>
              </a:cxn>
              <a:cxn ang="T162">
                <a:pos x="T76" y="T77"/>
              </a:cxn>
              <a:cxn ang="T163">
                <a:pos x="T78" y="T79"/>
              </a:cxn>
              <a:cxn ang="T164">
                <a:pos x="T80" y="T81"/>
              </a:cxn>
              <a:cxn ang="T165">
                <a:pos x="T82" y="T83"/>
              </a:cxn>
              <a:cxn ang="T166">
                <a:pos x="T84" y="T85"/>
              </a:cxn>
              <a:cxn ang="T167">
                <a:pos x="T86" y="T87"/>
              </a:cxn>
              <a:cxn ang="T168">
                <a:pos x="T88" y="T89"/>
              </a:cxn>
              <a:cxn ang="T169">
                <a:pos x="T90" y="T91"/>
              </a:cxn>
              <a:cxn ang="T170">
                <a:pos x="T92" y="T93"/>
              </a:cxn>
              <a:cxn ang="T171">
                <a:pos x="T94" y="T95"/>
              </a:cxn>
              <a:cxn ang="T172">
                <a:pos x="T96" y="T97"/>
              </a:cxn>
              <a:cxn ang="T173">
                <a:pos x="T98" y="T99"/>
              </a:cxn>
              <a:cxn ang="T174">
                <a:pos x="T100" y="T101"/>
              </a:cxn>
              <a:cxn ang="T175">
                <a:pos x="T102" y="T103"/>
              </a:cxn>
              <a:cxn ang="T176">
                <a:pos x="T104" y="T105"/>
              </a:cxn>
              <a:cxn ang="T177">
                <a:pos x="T106" y="T107"/>
              </a:cxn>
              <a:cxn ang="T178">
                <a:pos x="T108" y="T109"/>
              </a:cxn>
              <a:cxn ang="T179">
                <a:pos x="T110" y="T111"/>
              </a:cxn>
              <a:cxn ang="T180">
                <a:pos x="T112" y="T113"/>
              </a:cxn>
              <a:cxn ang="T181">
                <a:pos x="T114" y="T115"/>
              </a:cxn>
              <a:cxn ang="T182">
                <a:pos x="T116" y="T117"/>
              </a:cxn>
              <a:cxn ang="T183">
                <a:pos x="T118" y="T119"/>
              </a:cxn>
              <a:cxn ang="T184">
                <a:pos x="T120" y="T121"/>
              </a:cxn>
              <a:cxn ang="T185">
                <a:pos x="T122" y="T123"/>
              </a:cxn>
            </a:cxnLst>
            <a:rect l="0" t="0" r="r" b="b"/>
            <a:pathLst>
              <a:path w="285390" h="283806">
                <a:moveTo>
                  <a:pt x="141904" y="214220"/>
                </a:moveTo>
                <a:cubicBezTo>
                  <a:pt x="134820" y="214220"/>
                  <a:pt x="129152" y="219996"/>
                  <a:pt x="129152" y="227216"/>
                </a:cubicBezTo>
                <a:cubicBezTo>
                  <a:pt x="129152" y="234437"/>
                  <a:pt x="134820" y="240213"/>
                  <a:pt x="141904" y="240213"/>
                </a:cubicBezTo>
                <a:cubicBezTo>
                  <a:pt x="148989" y="240213"/>
                  <a:pt x="154656" y="234437"/>
                  <a:pt x="154656" y="227216"/>
                </a:cubicBezTo>
                <a:cubicBezTo>
                  <a:pt x="154656" y="219996"/>
                  <a:pt x="148989" y="214220"/>
                  <a:pt x="141904" y="214220"/>
                </a:cubicBezTo>
                <a:close/>
                <a:moveTo>
                  <a:pt x="166245" y="195263"/>
                </a:moveTo>
                <a:lnTo>
                  <a:pt x="281071" y="195263"/>
                </a:lnTo>
                <a:cubicBezTo>
                  <a:pt x="283231" y="195263"/>
                  <a:pt x="285390" y="197445"/>
                  <a:pt x="285390" y="199626"/>
                </a:cubicBezTo>
                <a:lnTo>
                  <a:pt x="285390" y="255623"/>
                </a:lnTo>
                <a:cubicBezTo>
                  <a:pt x="285390" y="257805"/>
                  <a:pt x="283231" y="259986"/>
                  <a:pt x="281071" y="259986"/>
                </a:cubicBezTo>
                <a:lnTo>
                  <a:pt x="166245" y="259986"/>
                </a:lnTo>
                <a:cubicBezTo>
                  <a:pt x="163725" y="259986"/>
                  <a:pt x="161925" y="257805"/>
                  <a:pt x="161925" y="255623"/>
                </a:cubicBezTo>
                <a:cubicBezTo>
                  <a:pt x="161925" y="253078"/>
                  <a:pt x="163725" y="250896"/>
                  <a:pt x="166245" y="250896"/>
                </a:cubicBezTo>
                <a:lnTo>
                  <a:pt x="276751" y="250896"/>
                </a:lnTo>
                <a:lnTo>
                  <a:pt x="276751" y="203990"/>
                </a:lnTo>
                <a:lnTo>
                  <a:pt x="166245" y="203990"/>
                </a:lnTo>
                <a:cubicBezTo>
                  <a:pt x="163725" y="203990"/>
                  <a:pt x="161925" y="202172"/>
                  <a:pt x="161925" y="199626"/>
                </a:cubicBezTo>
                <a:cubicBezTo>
                  <a:pt x="161925" y="197445"/>
                  <a:pt x="163725" y="195263"/>
                  <a:pt x="166245" y="195263"/>
                </a:cubicBezTo>
                <a:close/>
                <a:moveTo>
                  <a:pt x="4319" y="195263"/>
                </a:moveTo>
                <a:lnTo>
                  <a:pt x="119145" y="195263"/>
                </a:lnTo>
                <a:cubicBezTo>
                  <a:pt x="121666" y="195263"/>
                  <a:pt x="123465" y="197405"/>
                  <a:pt x="123465" y="199547"/>
                </a:cubicBezTo>
                <a:cubicBezTo>
                  <a:pt x="123465" y="202047"/>
                  <a:pt x="121666" y="203832"/>
                  <a:pt x="119145" y="203832"/>
                </a:cubicBezTo>
                <a:lnTo>
                  <a:pt x="8639" y="203832"/>
                </a:lnTo>
                <a:lnTo>
                  <a:pt x="8639" y="271667"/>
                </a:lnTo>
                <a:lnTo>
                  <a:pt x="42115" y="250602"/>
                </a:lnTo>
                <a:cubicBezTo>
                  <a:pt x="42835" y="250245"/>
                  <a:pt x="43914" y="249888"/>
                  <a:pt x="44634" y="249888"/>
                </a:cubicBezTo>
                <a:lnTo>
                  <a:pt x="119145" y="249888"/>
                </a:lnTo>
                <a:cubicBezTo>
                  <a:pt x="121666" y="249888"/>
                  <a:pt x="123465" y="252031"/>
                  <a:pt x="123465" y="254530"/>
                </a:cubicBezTo>
                <a:cubicBezTo>
                  <a:pt x="123465" y="256672"/>
                  <a:pt x="121666" y="258814"/>
                  <a:pt x="119145" y="258814"/>
                </a:cubicBezTo>
                <a:lnTo>
                  <a:pt x="45714" y="258814"/>
                </a:lnTo>
                <a:lnTo>
                  <a:pt x="6479" y="283092"/>
                </a:lnTo>
                <a:cubicBezTo>
                  <a:pt x="5759" y="283449"/>
                  <a:pt x="5039" y="283806"/>
                  <a:pt x="4319" y="283806"/>
                </a:cubicBezTo>
                <a:cubicBezTo>
                  <a:pt x="3599" y="283806"/>
                  <a:pt x="2879" y="283449"/>
                  <a:pt x="2159" y="283092"/>
                </a:cubicBezTo>
                <a:cubicBezTo>
                  <a:pt x="720" y="282378"/>
                  <a:pt x="0" y="280950"/>
                  <a:pt x="0" y="279165"/>
                </a:cubicBezTo>
                <a:lnTo>
                  <a:pt x="0" y="199547"/>
                </a:lnTo>
                <a:cubicBezTo>
                  <a:pt x="0" y="197405"/>
                  <a:pt x="1800" y="195263"/>
                  <a:pt x="4319" y="195263"/>
                </a:cubicBezTo>
                <a:close/>
                <a:moveTo>
                  <a:pt x="141904" y="116385"/>
                </a:moveTo>
                <a:cubicBezTo>
                  <a:pt x="134820" y="116385"/>
                  <a:pt x="129152" y="122161"/>
                  <a:pt x="129152" y="129382"/>
                </a:cubicBezTo>
                <a:cubicBezTo>
                  <a:pt x="129152" y="136602"/>
                  <a:pt x="134820" y="142378"/>
                  <a:pt x="141904" y="142378"/>
                </a:cubicBezTo>
                <a:cubicBezTo>
                  <a:pt x="148989" y="142378"/>
                  <a:pt x="154656" y="136602"/>
                  <a:pt x="154656" y="129382"/>
                </a:cubicBezTo>
                <a:cubicBezTo>
                  <a:pt x="154656" y="122161"/>
                  <a:pt x="148989" y="116385"/>
                  <a:pt x="141904" y="116385"/>
                </a:cubicBezTo>
                <a:close/>
                <a:moveTo>
                  <a:pt x="166245" y="96838"/>
                </a:moveTo>
                <a:lnTo>
                  <a:pt x="281071" y="96838"/>
                </a:lnTo>
                <a:cubicBezTo>
                  <a:pt x="283231" y="96838"/>
                  <a:pt x="285390" y="98630"/>
                  <a:pt x="285390" y="101140"/>
                </a:cubicBezTo>
                <a:lnTo>
                  <a:pt x="285390" y="181436"/>
                </a:lnTo>
                <a:cubicBezTo>
                  <a:pt x="285390" y="182870"/>
                  <a:pt x="284670" y="184304"/>
                  <a:pt x="283231" y="185021"/>
                </a:cubicBezTo>
                <a:cubicBezTo>
                  <a:pt x="282511" y="185380"/>
                  <a:pt x="281791" y="185380"/>
                  <a:pt x="281071" y="185380"/>
                </a:cubicBezTo>
                <a:cubicBezTo>
                  <a:pt x="280351" y="185380"/>
                  <a:pt x="279271" y="185380"/>
                  <a:pt x="278911" y="185021"/>
                </a:cubicBezTo>
                <a:lnTo>
                  <a:pt x="239676" y="160287"/>
                </a:lnTo>
                <a:lnTo>
                  <a:pt x="166245" y="160287"/>
                </a:lnTo>
                <a:cubicBezTo>
                  <a:pt x="163725" y="160287"/>
                  <a:pt x="161925" y="158495"/>
                  <a:pt x="161925" y="156344"/>
                </a:cubicBezTo>
                <a:cubicBezTo>
                  <a:pt x="161925" y="153834"/>
                  <a:pt x="163725" y="151684"/>
                  <a:pt x="166245" y="151684"/>
                </a:cubicBezTo>
                <a:lnTo>
                  <a:pt x="241116" y="151684"/>
                </a:lnTo>
                <a:cubicBezTo>
                  <a:pt x="241476" y="151684"/>
                  <a:pt x="242555" y="152042"/>
                  <a:pt x="242915" y="152759"/>
                </a:cubicBezTo>
                <a:lnTo>
                  <a:pt x="276751" y="173550"/>
                </a:lnTo>
                <a:lnTo>
                  <a:pt x="276751" y="105441"/>
                </a:lnTo>
                <a:lnTo>
                  <a:pt x="166245" y="105441"/>
                </a:lnTo>
                <a:cubicBezTo>
                  <a:pt x="163725" y="105441"/>
                  <a:pt x="161925" y="103649"/>
                  <a:pt x="161925" y="101140"/>
                </a:cubicBezTo>
                <a:cubicBezTo>
                  <a:pt x="161925" y="98630"/>
                  <a:pt x="163725" y="96838"/>
                  <a:pt x="166245" y="96838"/>
                </a:cubicBezTo>
                <a:close/>
                <a:moveTo>
                  <a:pt x="4319" y="96838"/>
                </a:moveTo>
                <a:lnTo>
                  <a:pt x="119145" y="96838"/>
                </a:lnTo>
                <a:cubicBezTo>
                  <a:pt x="121666" y="96838"/>
                  <a:pt x="123465" y="98622"/>
                  <a:pt x="123465" y="101119"/>
                </a:cubicBezTo>
                <a:cubicBezTo>
                  <a:pt x="123465" y="103616"/>
                  <a:pt x="121666" y="105400"/>
                  <a:pt x="119145" y="105400"/>
                </a:cubicBezTo>
                <a:lnTo>
                  <a:pt x="8639" y="105400"/>
                </a:lnTo>
                <a:lnTo>
                  <a:pt x="8639" y="151420"/>
                </a:lnTo>
                <a:lnTo>
                  <a:pt x="119145" y="151420"/>
                </a:lnTo>
                <a:cubicBezTo>
                  <a:pt x="121666" y="151420"/>
                  <a:pt x="123465" y="153560"/>
                  <a:pt x="123465" y="156057"/>
                </a:cubicBezTo>
                <a:cubicBezTo>
                  <a:pt x="123465" y="158198"/>
                  <a:pt x="121666" y="159981"/>
                  <a:pt x="119145" y="159981"/>
                </a:cubicBezTo>
                <a:lnTo>
                  <a:pt x="4319" y="159981"/>
                </a:lnTo>
                <a:cubicBezTo>
                  <a:pt x="1800" y="159981"/>
                  <a:pt x="0" y="158198"/>
                  <a:pt x="0" y="156057"/>
                </a:cubicBezTo>
                <a:lnTo>
                  <a:pt x="0" y="101119"/>
                </a:lnTo>
                <a:cubicBezTo>
                  <a:pt x="0" y="98622"/>
                  <a:pt x="1800" y="96838"/>
                  <a:pt x="4319" y="96838"/>
                </a:cubicBezTo>
                <a:close/>
                <a:moveTo>
                  <a:pt x="141904" y="18550"/>
                </a:moveTo>
                <a:cubicBezTo>
                  <a:pt x="134820" y="18550"/>
                  <a:pt x="129152" y="23966"/>
                  <a:pt x="129152" y="31186"/>
                </a:cubicBezTo>
                <a:cubicBezTo>
                  <a:pt x="129152" y="38406"/>
                  <a:pt x="134820" y="44182"/>
                  <a:pt x="141904" y="44182"/>
                </a:cubicBezTo>
                <a:cubicBezTo>
                  <a:pt x="148989" y="44182"/>
                  <a:pt x="154656" y="38406"/>
                  <a:pt x="154656" y="31186"/>
                </a:cubicBezTo>
                <a:cubicBezTo>
                  <a:pt x="154656" y="23966"/>
                  <a:pt x="148989" y="18550"/>
                  <a:pt x="141904" y="18550"/>
                </a:cubicBezTo>
                <a:close/>
                <a:moveTo>
                  <a:pt x="141904" y="9525"/>
                </a:moveTo>
                <a:cubicBezTo>
                  <a:pt x="153594" y="9525"/>
                  <a:pt x="163158" y="19272"/>
                  <a:pt x="163158" y="31186"/>
                </a:cubicBezTo>
                <a:cubicBezTo>
                  <a:pt x="163158" y="41655"/>
                  <a:pt x="156073" y="50681"/>
                  <a:pt x="146155" y="52486"/>
                </a:cubicBezTo>
                <a:lnTo>
                  <a:pt x="146155" y="108082"/>
                </a:lnTo>
                <a:cubicBezTo>
                  <a:pt x="156073" y="110248"/>
                  <a:pt x="163158" y="118912"/>
                  <a:pt x="163158" y="129382"/>
                </a:cubicBezTo>
                <a:cubicBezTo>
                  <a:pt x="163158" y="139490"/>
                  <a:pt x="156073" y="148154"/>
                  <a:pt x="146155" y="150320"/>
                </a:cubicBezTo>
                <a:lnTo>
                  <a:pt x="146155" y="205916"/>
                </a:lnTo>
                <a:cubicBezTo>
                  <a:pt x="156073" y="208083"/>
                  <a:pt x="163158" y="216747"/>
                  <a:pt x="163158" y="227216"/>
                </a:cubicBezTo>
                <a:cubicBezTo>
                  <a:pt x="163158" y="239130"/>
                  <a:pt x="153594" y="248877"/>
                  <a:pt x="141904" y="248877"/>
                </a:cubicBezTo>
                <a:cubicBezTo>
                  <a:pt x="130214" y="248877"/>
                  <a:pt x="120650" y="239130"/>
                  <a:pt x="120650" y="227216"/>
                </a:cubicBezTo>
                <a:cubicBezTo>
                  <a:pt x="120650" y="216747"/>
                  <a:pt x="128089" y="208083"/>
                  <a:pt x="137653" y="205916"/>
                </a:cubicBezTo>
                <a:lnTo>
                  <a:pt x="137653" y="150320"/>
                </a:lnTo>
                <a:cubicBezTo>
                  <a:pt x="128089" y="148154"/>
                  <a:pt x="120650" y="139490"/>
                  <a:pt x="120650" y="129382"/>
                </a:cubicBezTo>
                <a:cubicBezTo>
                  <a:pt x="120650" y="118912"/>
                  <a:pt x="128089" y="110248"/>
                  <a:pt x="137653" y="108082"/>
                </a:cubicBezTo>
                <a:lnTo>
                  <a:pt x="137653" y="52486"/>
                </a:lnTo>
                <a:cubicBezTo>
                  <a:pt x="128089" y="50681"/>
                  <a:pt x="120650" y="41655"/>
                  <a:pt x="120650" y="31186"/>
                </a:cubicBezTo>
                <a:cubicBezTo>
                  <a:pt x="120650" y="19272"/>
                  <a:pt x="130214" y="9525"/>
                  <a:pt x="141904" y="9525"/>
                </a:cubicBezTo>
                <a:close/>
                <a:moveTo>
                  <a:pt x="166245" y="0"/>
                </a:moveTo>
                <a:lnTo>
                  <a:pt x="281071" y="0"/>
                </a:lnTo>
                <a:cubicBezTo>
                  <a:pt x="283231" y="0"/>
                  <a:pt x="285390" y="1784"/>
                  <a:pt x="285390" y="3924"/>
                </a:cubicBezTo>
                <a:lnTo>
                  <a:pt x="285390" y="58862"/>
                </a:lnTo>
                <a:cubicBezTo>
                  <a:pt x="285390" y="61360"/>
                  <a:pt x="283231" y="63143"/>
                  <a:pt x="281071" y="63143"/>
                </a:cubicBezTo>
                <a:lnTo>
                  <a:pt x="166245" y="63143"/>
                </a:lnTo>
                <a:cubicBezTo>
                  <a:pt x="163725" y="63143"/>
                  <a:pt x="161925" y="61360"/>
                  <a:pt x="161925" y="58862"/>
                </a:cubicBezTo>
                <a:cubicBezTo>
                  <a:pt x="161925" y="56722"/>
                  <a:pt x="163725" y="54938"/>
                  <a:pt x="166245" y="54938"/>
                </a:cubicBezTo>
                <a:lnTo>
                  <a:pt x="276751" y="54938"/>
                </a:lnTo>
                <a:lnTo>
                  <a:pt x="276751" y="8562"/>
                </a:lnTo>
                <a:lnTo>
                  <a:pt x="166245" y="8562"/>
                </a:lnTo>
                <a:cubicBezTo>
                  <a:pt x="163725" y="8562"/>
                  <a:pt x="161925" y="6421"/>
                  <a:pt x="161925" y="3924"/>
                </a:cubicBezTo>
                <a:cubicBezTo>
                  <a:pt x="161925" y="1784"/>
                  <a:pt x="163725" y="0"/>
                  <a:pt x="166245" y="0"/>
                </a:cubicBezTo>
                <a:close/>
                <a:moveTo>
                  <a:pt x="4319" y="0"/>
                </a:moveTo>
                <a:lnTo>
                  <a:pt x="119145" y="0"/>
                </a:lnTo>
                <a:cubicBezTo>
                  <a:pt x="121666" y="0"/>
                  <a:pt x="123465" y="1792"/>
                  <a:pt x="123465" y="3943"/>
                </a:cubicBezTo>
                <a:cubicBezTo>
                  <a:pt x="123465" y="6452"/>
                  <a:pt x="121666" y="8603"/>
                  <a:pt x="119145" y="8603"/>
                </a:cubicBezTo>
                <a:lnTo>
                  <a:pt x="8639" y="8603"/>
                </a:lnTo>
                <a:lnTo>
                  <a:pt x="8639" y="76712"/>
                </a:lnTo>
                <a:lnTo>
                  <a:pt x="42115" y="55563"/>
                </a:lnTo>
                <a:cubicBezTo>
                  <a:pt x="42835" y="55204"/>
                  <a:pt x="43914" y="55204"/>
                  <a:pt x="44634" y="55204"/>
                </a:cubicBezTo>
                <a:lnTo>
                  <a:pt x="119145" y="55204"/>
                </a:lnTo>
                <a:cubicBezTo>
                  <a:pt x="121666" y="55204"/>
                  <a:pt x="123465" y="56996"/>
                  <a:pt x="123465" y="59147"/>
                </a:cubicBezTo>
                <a:cubicBezTo>
                  <a:pt x="123465" y="61657"/>
                  <a:pt x="121666" y="63449"/>
                  <a:pt x="119145" y="63449"/>
                </a:cubicBezTo>
                <a:lnTo>
                  <a:pt x="45714" y="63449"/>
                </a:lnTo>
                <a:lnTo>
                  <a:pt x="6479" y="87825"/>
                </a:lnTo>
                <a:cubicBezTo>
                  <a:pt x="5759" y="88183"/>
                  <a:pt x="5039" y="88542"/>
                  <a:pt x="4319" y="88542"/>
                </a:cubicBezTo>
                <a:cubicBezTo>
                  <a:pt x="3599" y="88542"/>
                  <a:pt x="2879" y="88183"/>
                  <a:pt x="2159" y="88183"/>
                </a:cubicBezTo>
                <a:cubicBezTo>
                  <a:pt x="720" y="87108"/>
                  <a:pt x="0" y="85674"/>
                  <a:pt x="0" y="84240"/>
                </a:cubicBezTo>
                <a:lnTo>
                  <a:pt x="0" y="3943"/>
                </a:lnTo>
                <a:cubicBezTo>
                  <a:pt x="0" y="1792"/>
                  <a:pt x="1800" y="0"/>
                  <a:pt x="4319" y="0"/>
                </a:cubicBezTo>
                <a:close/>
              </a:path>
            </a:pathLst>
          </a:custGeom>
          <a:solidFill>
            <a:schemeClr val="bg1"/>
          </a:solidFill>
          <a:ln>
            <a:noFill/>
          </a:ln>
        </p:spPr>
        <p:txBody>
          <a:bodyPr anchor="ctr"/>
          <a:lstStyle/>
          <a:p>
            <a:endParaRPr lang="en-GB" sz="1600" dirty="0"/>
          </a:p>
        </p:txBody>
      </p:sp>
      <p:sp>
        <p:nvSpPr>
          <p:cNvPr id="48" name="Oval 15">
            <a:extLst>
              <a:ext uri="{FF2B5EF4-FFF2-40B4-BE49-F238E27FC236}">
                <a16:creationId xmlns:a16="http://schemas.microsoft.com/office/drawing/2014/main" xmlns="" id="{F8841DF6-E419-4E6A-A29B-98DFC9605C1F}"/>
              </a:ext>
            </a:extLst>
          </p:cNvPr>
          <p:cNvSpPr/>
          <p:nvPr/>
        </p:nvSpPr>
        <p:spPr>
          <a:xfrm>
            <a:off x="7951313" y="3267529"/>
            <a:ext cx="968519" cy="968519"/>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49" name="Freeform 282">
            <a:extLst>
              <a:ext uri="{FF2B5EF4-FFF2-40B4-BE49-F238E27FC236}">
                <a16:creationId xmlns:a16="http://schemas.microsoft.com/office/drawing/2014/main" xmlns="" id="{50A92525-86A1-40EA-826E-8D9D1ECA95DB}"/>
              </a:ext>
            </a:extLst>
          </p:cNvPr>
          <p:cNvSpPr>
            <a:spLocks noChangeAspect="1"/>
          </p:cNvSpPr>
          <p:nvPr/>
        </p:nvSpPr>
        <p:spPr bwMode="auto">
          <a:xfrm>
            <a:off x="8231927" y="3546256"/>
            <a:ext cx="407291" cy="411064"/>
          </a:xfrm>
          <a:custGeom>
            <a:avLst/>
            <a:gdLst>
              <a:gd name="T0" fmla="*/ 2147483646 w 791"/>
              <a:gd name="T1" fmla="*/ 2147483646 h 792"/>
              <a:gd name="T2" fmla="*/ 2147483646 w 791"/>
              <a:gd name="T3" fmla="*/ 2147483646 h 792"/>
              <a:gd name="T4" fmla="*/ 2147483646 w 791"/>
              <a:gd name="T5" fmla="*/ 2147483646 h 792"/>
              <a:gd name="T6" fmla="*/ 2147483646 w 791"/>
              <a:gd name="T7" fmla="*/ 2147483646 h 792"/>
              <a:gd name="T8" fmla="*/ 2147483646 w 791"/>
              <a:gd name="T9" fmla="*/ 2147483646 h 792"/>
              <a:gd name="T10" fmla="*/ 2147483646 w 791"/>
              <a:gd name="T11" fmla="*/ 2147483646 h 792"/>
              <a:gd name="T12" fmla="*/ 2147483646 w 791"/>
              <a:gd name="T13" fmla="*/ 2147483646 h 792"/>
              <a:gd name="T14" fmla="*/ 2147483646 w 791"/>
              <a:gd name="T15" fmla="*/ 2147483646 h 792"/>
              <a:gd name="T16" fmla="*/ 2147483646 w 791"/>
              <a:gd name="T17" fmla="*/ 2147483646 h 792"/>
              <a:gd name="T18" fmla="*/ 2147483646 w 791"/>
              <a:gd name="T19" fmla="*/ 2147483646 h 792"/>
              <a:gd name="T20" fmla="*/ 2147483646 w 791"/>
              <a:gd name="T21" fmla="*/ 2147483646 h 792"/>
              <a:gd name="T22" fmla="*/ 2147483646 w 791"/>
              <a:gd name="T23" fmla="*/ 2147483646 h 792"/>
              <a:gd name="T24" fmla="*/ 2147483646 w 791"/>
              <a:gd name="T25" fmla="*/ 2147483646 h 792"/>
              <a:gd name="T26" fmla="*/ 2147483646 w 791"/>
              <a:gd name="T27" fmla="*/ 2147483646 h 792"/>
              <a:gd name="T28" fmla="*/ 2147483646 w 791"/>
              <a:gd name="T29" fmla="*/ 2147483646 h 792"/>
              <a:gd name="T30" fmla="*/ 2147483646 w 791"/>
              <a:gd name="T31" fmla="*/ 2147483646 h 792"/>
              <a:gd name="T32" fmla="*/ 2147483646 w 791"/>
              <a:gd name="T33" fmla="*/ 2147483646 h 792"/>
              <a:gd name="T34" fmla="*/ 2147483646 w 791"/>
              <a:gd name="T35" fmla="*/ 2147483646 h 792"/>
              <a:gd name="T36" fmla="*/ 2147483646 w 791"/>
              <a:gd name="T37" fmla="*/ 2147483646 h 792"/>
              <a:gd name="T38" fmla="*/ 2147483646 w 791"/>
              <a:gd name="T39" fmla="*/ 2147483646 h 792"/>
              <a:gd name="T40" fmla="*/ 2147483646 w 791"/>
              <a:gd name="T41" fmla="*/ 2147483646 h 792"/>
              <a:gd name="T42" fmla="*/ 2147483646 w 791"/>
              <a:gd name="T43" fmla="*/ 2147483646 h 792"/>
              <a:gd name="T44" fmla="*/ 2147483646 w 791"/>
              <a:gd name="T45" fmla="*/ 2147483646 h 792"/>
              <a:gd name="T46" fmla="*/ 2147483646 w 791"/>
              <a:gd name="T47" fmla="*/ 2147483646 h 792"/>
              <a:gd name="T48" fmla="*/ 2147483646 w 791"/>
              <a:gd name="T49" fmla="*/ 2147483646 h 792"/>
              <a:gd name="T50" fmla="*/ 2147483646 w 791"/>
              <a:gd name="T51" fmla="*/ 2147483646 h 792"/>
              <a:gd name="T52" fmla="*/ 2147483646 w 791"/>
              <a:gd name="T53" fmla="*/ 2147483646 h 792"/>
              <a:gd name="T54" fmla="*/ 2147483646 w 791"/>
              <a:gd name="T55" fmla="*/ 2147483646 h 792"/>
              <a:gd name="T56" fmla="*/ 2147483646 w 791"/>
              <a:gd name="T57" fmla="*/ 2147483646 h 792"/>
              <a:gd name="T58" fmla="*/ 2147483646 w 791"/>
              <a:gd name="T59" fmla="*/ 2147483646 h 792"/>
              <a:gd name="T60" fmla="*/ 2147483646 w 791"/>
              <a:gd name="T61" fmla="*/ 2147483646 h 792"/>
              <a:gd name="T62" fmla="*/ 2147483646 w 791"/>
              <a:gd name="T63" fmla="*/ 2147483646 h 792"/>
              <a:gd name="T64" fmla="*/ 2147483646 w 791"/>
              <a:gd name="T65" fmla="*/ 2147483646 h 792"/>
              <a:gd name="T66" fmla="*/ 2147483646 w 791"/>
              <a:gd name="T67" fmla="*/ 2147483646 h 792"/>
              <a:gd name="T68" fmla="*/ 2147483646 w 791"/>
              <a:gd name="T69" fmla="*/ 2147483646 h 792"/>
              <a:gd name="T70" fmla="*/ 2147483646 w 791"/>
              <a:gd name="T71" fmla="*/ 2147483646 h 792"/>
              <a:gd name="T72" fmla="*/ 2147483646 w 791"/>
              <a:gd name="T73" fmla="*/ 2147483646 h 792"/>
              <a:gd name="T74" fmla="*/ 2147483646 w 791"/>
              <a:gd name="T75" fmla="*/ 2147483646 h 792"/>
              <a:gd name="T76" fmla="*/ 0 w 791"/>
              <a:gd name="T77" fmla="*/ 2147483646 h 792"/>
              <a:gd name="T78" fmla="*/ 2147483646 w 791"/>
              <a:gd name="T79" fmla="*/ 2147483646 h 792"/>
              <a:gd name="T80" fmla="*/ 2147483646 w 791"/>
              <a:gd name="T81" fmla="*/ 2147483646 h 792"/>
              <a:gd name="T82" fmla="*/ 2147483646 w 791"/>
              <a:gd name="T83" fmla="*/ 2147483646 h 792"/>
              <a:gd name="T84" fmla="*/ 2147483646 w 791"/>
              <a:gd name="T85" fmla="*/ 2147483646 h 792"/>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Lst>
            <a:ahLst/>
            <a:cxnLst>
              <a:cxn ang="T86">
                <a:pos x="T0" y="T1"/>
              </a:cxn>
              <a:cxn ang="T87">
                <a:pos x="T2" y="T3"/>
              </a:cxn>
              <a:cxn ang="T88">
                <a:pos x="T4" y="T5"/>
              </a:cxn>
              <a:cxn ang="T89">
                <a:pos x="T6" y="T7"/>
              </a:cxn>
              <a:cxn ang="T90">
                <a:pos x="T8" y="T9"/>
              </a:cxn>
              <a:cxn ang="T91">
                <a:pos x="T10" y="T11"/>
              </a:cxn>
              <a:cxn ang="T92">
                <a:pos x="T12" y="T13"/>
              </a:cxn>
              <a:cxn ang="T93">
                <a:pos x="T14" y="T15"/>
              </a:cxn>
              <a:cxn ang="T94">
                <a:pos x="T16" y="T17"/>
              </a:cxn>
              <a:cxn ang="T95">
                <a:pos x="T18" y="T19"/>
              </a:cxn>
              <a:cxn ang="T96">
                <a:pos x="T20" y="T21"/>
              </a:cxn>
              <a:cxn ang="T97">
                <a:pos x="T22" y="T23"/>
              </a:cxn>
              <a:cxn ang="T98">
                <a:pos x="T24" y="T25"/>
              </a:cxn>
              <a:cxn ang="T99">
                <a:pos x="T26" y="T27"/>
              </a:cxn>
              <a:cxn ang="T100">
                <a:pos x="T28" y="T29"/>
              </a:cxn>
              <a:cxn ang="T101">
                <a:pos x="T30" y="T31"/>
              </a:cxn>
              <a:cxn ang="T102">
                <a:pos x="T32" y="T33"/>
              </a:cxn>
              <a:cxn ang="T103">
                <a:pos x="T34" y="T35"/>
              </a:cxn>
              <a:cxn ang="T104">
                <a:pos x="T36" y="T37"/>
              </a:cxn>
              <a:cxn ang="T105">
                <a:pos x="T38" y="T39"/>
              </a:cxn>
              <a:cxn ang="T106">
                <a:pos x="T40" y="T41"/>
              </a:cxn>
              <a:cxn ang="T107">
                <a:pos x="T42" y="T43"/>
              </a:cxn>
              <a:cxn ang="T108">
                <a:pos x="T44" y="T45"/>
              </a:cxn>
              <a:cxn ang="T109">
                <a:pos x="T46" y="T47"/>
              </a:cxn>
              <a:cxn ang="T110">
                <a:pos x="T48" y="T49"/>
              </a:cxn>
              <a:cxn ang="T111">
                <a:pos x="T50" y="T51"/>
              </a:cxn>
              <a:cxn ang="T112">
                <a:pos x="T52" y="T53"/>
              </a:cxn>
              <a:cxn ang="T113">
                <a:pos x="T54" y="T55"/>
              </a:cxn>
              <a:cxn ang="T114">
                <a:pos x="T56" y="T57"/>
              </a:cxn>
              <a:cxn ang="T115">
                <a:pos x="T58" y="T59"/>
              </a:cxn>
              <a:cxn ang="T116">
                <a:pos x="T60" y="T61"/>
              </a:cxn>
              <a:cxn ang="T117">
                <a:pos x="T62" y="T63"/>
              </a:cxn>
              <a:cxn ang="T118">
                <a:pos x="T64" y="T65"/>
              </a:cxn>
              <a:cxn ang="T119">
                <a:pos x="T66" y="T67"/>
              </a:cxn>
              <a:cxn ang="T120">
                <a:pos x="T68" y="T69"/>
              </a:cxn>
              <a:cxn ang="T121">
                <a:pos x="T70" y="T71"/>
              </a:cxn>
              <a:cxn ang="T122">
                <a:pos x="T72" y="T73"/>
              </a:cxn>
              <a:cxn ang="T123">
                <a:pos x="T74" y="T75"/>
              </a:cxn>
              <a:cxn ang="T124">
                <a:pos x="T76" y="T77"/>
              </a:cxn>
              <a:cxn ang="T125">
                <a:pos x="T78" y="T79"/>
              </a:cxn>
              <a:cxn ang="T126">
                <a:pos x="T80" y="T81"/>
              </a:cxn>
              <a:cxn ang="T127">
                <a:pos x="T82" y="T83"/>
              </a:cxn>
              <a:cxn ang="T128">
                <a:pos x="T84" y="T85"/>
              </a:cxn>
            </a:cxnLst>
            <a:rect l="0" t="0" r="r" b="b"/>
            <a:pathLst>
              <a:path w="791" h="792">
                <a:moveTo>
                  <a:pt x="766" y="767"/>
                </a:moveTo>
                <a:lnTo>
                  <a:pt x="24" y="767"/>
                </a:lnTo>
                <a:lnTo>
                  <a:pt x="24" y="535"/>
                </a:lnTo>
                <a:lnTo>
                  <a:pt x="97" y="657"/>
                </a:lnTo>
                <a:cubicBezTo>
                  <a:pt x="100" y="660"/>
                  <a:pt x="104" y="663"/>
                  <a:pt x="108" y="663"/>
                </a:cubicBezTo>
                <a:lnTo>
                  <a:pt x="682" y="663"/>
                </a:lnTo>
                <a:cubicBezTo>
                  <a:pt x="687" y="663"/>
                  <a:pt x="690" y="660"/>
                  <a:pt x="692" y="657"/>
                </a:cubicBezTo>
                <a:lnTo>
                  <a:pt x="766" y="535"/>
                </a:lnTo>
                <a:lnTo>
                  <a:pt x="766" y="767"/>
                </a:lnTo>
                <a:close/>
                <a:moveTo>
                  <a:pt x="757" y="503"/>
                </a:moveTo>
                <a:lnTo>
                  <a:pt x="675" y="639"/>
                </a:lnTo>
                <a:lnTo>
                  <a:pt x="114" y="639"/>
                </a:lnTo>
                <a:lnTo>
                  <a:pt x="33" y="503"/>
                </a:lnTo>
                <a:lnTo>
                  <a:pt x="757" y="503"/>
                </a:lnTo>
                <a:close/>
                <a:moveTo>
                  <a:pt x="144" y="390"/>
                </a:moveTo>
                <a:lnTo>
                  <a:pt x="144" y="480"/>
                </a:lnTo>
                <a:lnTo>
                  <a:pt x="43" y="480"/>
                </a:lnTo>
                <a:lnTo>
                  <a:pt x="144" y="390"/>
                </a:lnTo>
                <a:close/>
                <a:moveTo>
                  <a:pt x="168" y="376"/>
                </a:moveTo>
                <a:lnTo>
                  <a:pt x="264" y="376"/>
                </a:lnTo>
                <a:lnTo>
                  <a:pt x="264" y="427"/>
                </a:lnTo>
                <a:cubicBezTo>
                  <a:pt x="264" y="434"/>
                  <a:pt x="269" y="440"/>
                  <a:pt x="275" y="440"/>
                </a:cubicBezTo>
                <a:cubicBezTo>
                  <a:pt x="282" y="440"/>
                  <a:pt x="287" y="434"/>
                  <a:pt x="287" y="427"/>
                </a:cubicBezTo>
                <a:lnTo>
                  <a:pt x="287" y="252"/>
                </a:lnTo>
                <a:cubicBezTo>
                  <a:pt x="287" y="245"/>
                  <a:pt x="282" y="240"/>
                  <a:pt x="275" y="240"/>
                </a:cubicBezTo>
                <a:lnTo>
                  <a:pt x="184" y="240"/>
                </a:lnTo>
                <a:lnTo>
                  <a:pt x="395" y="30"/>
                </a:lnTo>
                <a:lnTo>
                  <a:pt x="605" y="240"/>
                </a:lnTo>
                <a:lnTo>
                  <a:pt x="514" y="240"/>
                </a:lnTo>
                <a:cubicBezTo>
                  <a:pt x="508" y="240"/>
                  <a:pt x="503" y="245"/>
                  <a:pt x="503" y="252"/>
                </a:cubicBezTo>
                <a:lnTo>
                  <a:pt x="503" y="427"/>
                </a:lnTo>
                <a:cubicBezTo>
                  <a:pt x="503" y="434"/>
                  <a:pt x="508" y="440"/>
                  <a:pt x="514" y="440"/>
                </a:cubicBezTo>
                <a:cubicBezTo>
                  <a:pt x="521" y="440"/>
                  <a:pt x="527" y="434"/>
                  <a:pt x="527" y="427"/>
                </a:cubicBezTo>
                <a:lnTo>
                  <a:pt x="527" y="376"/>
                </a:lnTo>
                <a:lnTo>
                  <a:pt x="622" y="376"/>
                </a:lnTo>
                <a:lnTo>
                  <a:pt x="622" y="480"/>
                </a:lnTo>
                <a:lnTo>
                  <a:pt x="168" y="480"/>
                </a:lnTo>
                <a:lnTo>
                  <a:pt x="168" y="376"/>
                </a:lnTo>
                <a:close/>
                <a:moveTo>
                  <a:pt x="647" y="390"/>
                </a:moveTo>
                <a:lnTo>
                  <a:pt x="746" y="480"/>
                </a:lnTo>
                <a:lnTo>
                  <a:pt x="647" y="480"/>
                </a:lnTo>
                <a:lnTo>
                  <a:pt x="647" y="390"/>
                </a:lnTo>
                <a:close/>
                <a:moveTo>
                  <a:pt x="786" y="483"/>
                </a:moveTo>
                <a:lnTo>
                  <a:pt x="642" y="355"/>
                </a:lnTo>
                <a:cubicBezTo>
                  <a:pt x="640" y="353"/>
                  <a:pt x="637" y="352"/>
                  <a:pt x="634" y="352"/>
                </a:cubicBezTo>
                <a:lnTo>
                  <a:pt x="527" y="352"/>
                </a:lnTo>
                <a:lnTo>
                  <a:pt x="527" y="264"/>
                </a:lnTo>
                <a:lnTo>
                  <a:pt x="634" y="264"/>
                </a:lnTo>
                <a:cubicBezTo>
                  <a:pt x="639" y="264"/>
                  <a:pt x="644" y="261"/>
                  <a:pt x="645" y="256"/>
                </a:cubicBezTo>
                <a:cubicBezTo>
                  <a:pt x="647" y="252"/>
                  <a:pt x="646" y="247"/>
                  <a:pt x="643" y="243"/>
                </a:cubicBezTo>
                <a:lnTo>
                  <a:pt x="403" y="5"/>
                </a:lnTo>
                <a:cubicBezTo>
                  <a:pt x="399" y="0"/>
                  <a:pt x="391" y="0"/>
                  <a:pt x="386" y="5"/>
                </a:cubicBezTo>
                <a:lnTo>
                  <a:pt x="147" y="243"/>
                </a:lnTo>
                <a:cubicBezTo>
                  <a:pt x="144" y="247"/>
                  <a:pt x="143" y="252"/>
                  <a:pt x="144" y="256"/>
                </a:cubicBezTo>
                <a:cubicBezTo>
                  <a:pt x="147" y="261"/>
                  <a:pt x="151" y="264"/>
                  <a:pt x="155" y="264"/>
                </a:cubicBezTo>
                <a:lnTo>
                  <a:pt x="264" y="264"/>
                </a:lnTo>
                <a:lnTo>
                  <a:pt x="264" y="352"/>
                </a:lnTo>
                <a:lnTo>
                  <a:pt x="155" y="352"/>
                </a:lnTo>
                <a:cubicBezTo>
                  <a:pt x="153" y="352"/>
                  <a:pt x="150" y="353"/>
                  <a:pt x="148" y="355"/>
                </a:cubicBezTo>
                <a:lnTo>
                  <a:pt x="4" y="483"/>
                </a:lnTo>
                <a:cubicBezTo>
                  <a:pt x="2" y="485"/>
                  <a:pt x="0" y="488"/>
                  <a:pt x="0" y="491"/>
                </a:cubicBezTo>
                <a:lnTo>
                  <a:pt x="0" y="779"/>
                </a:lnTo>
                <a:cubicBezTo>
                  <a:pt x="0" y="785"/>
                  <a:pt x="5" y="791"/>
                  <a:pt x="12" y="791"/>
                </a:cubicBezTo>
                <a:lnTo>
                  <a:pt x="778" y="791"/>
                </a:lnTo>
                <a:cubicBezTo>
                  <a:pt x="784" y="791"/>
                  <a:pt x="790" y="785"/>
                  <a:pt x="790" y="779"/>
                </a:cubicBezTo>
                <a:lnTo>
                  <a:pt x="790" y="491"/>
                </a:lnTo>
                <a:cubicBezTo>
                  <a:pt x="790" y="488"/>
                  <a:pt x="789" y="485"/>
                  <a:pt x="786" y="483"/>
                </a:cubicBezTo>
                <a:close/>
              </a:path>
            </a:pathLst>
          </a:custGeom>
          <a:solidFill>
            <a:schemeClr val="bg1"/>
          </a:solidFill>
          <a:ln>
            <a:noFill/>
          </a:ln>
        </p:spPr>
        <p:txBody>
          <a:bodyPr wrap="none" anchor="ctr"/>
          <a:lstStyle/>
          <a:p>
            <a:endParaRPr lang="en-GB" sz="1600" dirty="0"/>
          </a:p>
        </p:txBody>
      </p:sp>
      <p:sp>
        <p:nvSpPr>
          <p:cNvPr id="50" name="Oval 11">
            <a:extLst>
              <a:ext uri="{FF2B5EF4-FFF2-40B4-BE49-F238E27FC236}">
                <a16:creationId xmlns:a16="http://schemas.microsoft.com/office/drawing/2014/main" xmlns="" id="{0E7235BF-4B45-439B-B230-26D0F9055693}"/>
              </a:ext>
            </a:extLst>
          </p:cNvPr>
          <p:cNvSpPr/>
          <p:nvPr/>
        </p:nvSpPr>
        <p:spPr>
          <a:xfrm>
            <a:off x="6666140" y="2241926"/>
            <a:ext cx="968519" cy="968519"/>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51" name="Freeform 954">
            <a:extLst>
              <a:ext uri="{FF2B5EF4-FFF2-40B4-BE49-F238E27FC236}">
                <a16:creationId xmlns:a16="http://schemas.microsoft.com/office/drawing/2014/main" xmlns="" id="{437B0A34-5B92-4B02-AB25-5D7C3FCDEDA4}"/>
              </a:ext>
            </a:extLst>
          </p:cNvPr>
          <p:cNvSpPr>
            <a:spLocks noChangeAspect="1"/>
          </p:cNvSpPr>
          <p:nvPr/>
        </p:nvSpPr>
        <p:spPr bwMode="auto">
          <a:xfrm>
            <a:off x="6946125" y="2521911"/>
            <a:ext cx="408548" cy="408548"/>
          </a:xfrm>
          <a:custGeom>
            <a:avLst/>
            <a:gdLst>
              <a:gd name="T0" fmla="*/ 2453975 w 283805"/>
              <a:gd name="T1" fmla="*/ 8432546 h 283804"/>
              <a:gd name="T2" fmla="*/ 4424983 w 283805"/>
              <a:gd name="T3" fmla="*/ 6448347 h 283804"/>
              <a:gd name="T4" fmla="*/ 4790451 w 283805"/>
              <a:gd name="T5" fmla="*/ 6813900 h 283804"/>
              <a:gd name="T6" fmla="*/ 10155741 w 283805"/>
              <a:gd name="T7" fmla="*/ 4960701 h 283804"/>
              <a:gd name="T8" fmla="*/ 6212717 w 283805"/>
              <a:gd name="T9" fmla="*/ 5237155 h 283804"/>
              <a:gd name="T10" fmla="*/ 5978320 w 283805"/>
              <a:gd name="T11" fmla="*/ 3015310 h 283804"/>
              <a:gd name="T12" fmla="*/ 6356860 w 283805"/>
              <a:gd name="T13" fmla="*/ 3380870 h 283804"/>
              <a:gd name="T14" fmla="*/ 4617686 w 283805"/>
              <a:gd name="T15" fmla="*/ 2711152 h 283804"/>
              <a:gd name="T16" fmla="*/ 1598931 w 283805"/>
              <a:gd name="T17" fmla="*/ 3043324 h 283804"/>
              <a:gd name="T18" fmla="*/ 3259251 w 283805"/>
              <a:gd name="T19" fmla="*/ 1672744 h 283804"/>
              <a:gd name="T20" fmla="*/ 5885836 w 283805"/>
              <a:gd name="T21" fmla="*/ 1949182 h 283804"/>
              <a:gd name="T22" fmla="*/ 3259251 w 283805"/>
              <a:gd name="T23" fmla="*/ 1672744 h 283804"/>
              <a:gd name="T24" fmla="*/ 2582739 w 283805"/>
              <a:gd name="T25" fmla="*/ 1805027 h 283804"/>
              <a:gd name="T26" fmla="*/ 1441996 w 283805"/>
              <a:gd name="T27" fmla="*/ 1805027 h 283804"/>
              <a:gd name="T28" fmla="*/ 7492411 w 283805"/>
              <a:gd name="T29" fmla="*/ 1292257 h 283804"/>
              <a:gd name="T30" fmla="*/ 7857921 w 283805"/>
              <a:gd name="T31" fmla="*/ 926706 h 283804"/>
              <a:gd name="T32" fmla="*/ 6043633 w 283805"/>
              <a:gd name="T33" fmla="*/ 721020 h 283804"/>
              <a:gd name="T34" fmla="*/ 4441470 w 283805"/>
              <a:gd name="T35" fmla="*/ 721020 h 283804"/>
              <a:gd name="T36" fmla="*/ 3750821 w 283805"/>
              <a:gd name="T37" fmla="*/ 576793 h 283804"/>
              <a:gd name="T38" fmla="*/ 1600421 w 283805"/>
              <a:gd name="T39" fmla="*/ 853275 h 283804"/>
              <a:gd name="T40" fmla="*/ 783087 w 283805"/>
              <a:gd name="T41" fmla="*/ 0 h 283804"/>
              <a:gd name="T42" fmla="*/ 1788215 w 283805"/>
              <a:gd name="T43" fmla="*/ 7910345 h 283804"/>
              <a:gd name="T44" fmla="*/ 3798455 w 283805"/>
              <a:gd name="T45" fmla="*/ 7035783 h 283804"/>
              <a:gd name="T46" fmla="*/ 4555514 w 283805"/>
              <a:gd name="T47" fmla="*/ 6161185 h 283804"/>
              <a:gd name="T48" fmla="*/ 1461977 w 283805"/>
              <a:gd name="T49" fmla="*/ 5156126 h 283804"/>
              <a:gd name="T50" fmla="*/ 5573661 w 283805"/>
              <a:gd name="T51" fmla="*/ 3916089 h 283804"/>
              <a:gd name="T52" fmla="*/ 6304617 w 283805"/>
              <a:gd name="T53" fmla="*/ 2780361 h 283804"/>
              <a:gd name="T54" fmla="*/ 7857921 w 283805"/>
              <a:gd name="T55" fmla="*/ 613396 h 283804"/>
              <a:gd name="T56" fmla="*/ 9476480 w 283805"/>
              <a:gd name="T57" fmla="*/ 900592 h 283804"/>
              <a:gd name="T58" fmla="*/ 9476480 w 283805"/>
              <a:gd name="T59" fmla="*/ 1448980 h 283804"/>
              <a:gd name="T60" fmla="*/ 7544668 w 283805"/>
              <a:gd name="T61" fmla="*/ 1879746 h 283804"/>
              <a:gd name="T62" fmla="*/ 5978320 w 283805"/>
              <a:gd name="T63" fmla="*/ 4046520 h 283804"/>
              <a:gd name="T64" fmla="*/ 5103711 w 283805"/>
              <a:gd name="T65" fmla="*/ 6813900 h 283804"/>
              <a:gd name="T66" fmla="*/ 3080486 w 283805"/>
              <a:gd name="T67" fmla="*/ 7845063 h 283804"/>
              <a:gd name="T68" fmla="*/ 1788215 w 283805"/>
              <a:gd name="T69" fmla="*/ 8223643 h 283804"/>
              <a:gd name="T70" fmla="*/ 10155248 w 283805"/>
              <a:gd name="T71" fmla="*/ 9372340 h 283804"/>
              <a:gd name="T72" fmla="*/ 9685340 w 283805"/>
              <a:gd name="T73" fmla="*/ 9685614 h 283804"/>
              <a:gd name="T74" fmla="*/ 9372041 w 283805"/>
              <a:gd name="T75" fmla="*/ 10155567 h 283804"/>
              <a:gd name="T76" fmla="*/ 8223396 w 283805"/>
              <a:gd name="T77" fmla="*/ 10155567 h 283804"/>
              <a:gd name="T78" fmla="*/ 7910137 w 283805"/>
              <a:gd name="T79" fmla="*/ 9685614 h 283804"/>
              <a:gd name="T80" fmla="*/ 6617899 w 283805"/>
              <a:gd name="T81" fmla="*/ 10312174 h 283804"/>
              <a:gd name="T82" fmla="*/ 5312575 w 283805"/>
              <a:gd name="T83" fmla="*/ 9685614 h 283804"/>
              <a:gd name="T84" fmla="*/ 4999317 w 283805"/>
              <a:gd name="T85" fmla="*/ 10155567 h 283804"/>
              <a:gd name="T86" fmla="*/ 3850675 w 283805"/>
              <a:gd name="T87" fmla="*/ 10155567 h 283804"/>
              <a:gd name="T88" fmla="*/ 3537369 w 283805"/>
              <a:gd name="T89" fmla="*/ 9685614 h 283804"/>
              <a:gd name="T90" fmla="*/ 2245078 w 283805"/>
              <a:gd name="T91" fmla="*/ 10312174 h 283804"/>
              <a:gd name="T92" fmla="*/ 939854 w 283805"/>
              <a:gd name="T93" fmla="*/ 9685614 h 283804"/>
              <a:gd name="T94" fmla="*/ 626585 w 283805"/>
              <a:gd name="T95" fmla="*/ 10155567 h 283804"/>
              <a:gd name="T96" fmla="*/ 0 w 283805"/>
              <a:gd name="T97" fmla="*/ 9528982 h 283804"/>
              <a:gd name="T98" fmla="*/ 626585 w 283805"/>
              <a:gd name="T99" fmla="*/ 8223643 h 283804"/>
              <a:gd name="T100" fmla="*/ 156546 w 283805"/>
              <a:gd name="T101" fmla="*/ 7910345 h 283804"/>
              <a:gd name="T102" fmla="*/ 156546 w 283805"/>
              <a:gd name="T103" fmla="*/ 6774696 h 283804"/>
              <a:gd name="T104" fmla="*/ 626585 w 283805"/>
              <a:gd name="T105" fmla="*/ 6448347 h 283804"/>
              <a:gd name="T106" fmla="*/ 0 w 283805"/>
              <a:gd name="T107" fmla="*/ 5156126 h 283804"/>
              <a:gd name="T108" fmla="*/ 626585 w 283805"/>
              <a:gd name="T109" fmla="*/ 3850741 h 283804"/>
              <a:gd name="T110" fmla="*/ 156546 w 283805"/>
              <a:gd name="T111" fmla="*/ 3537476 h 283804"/>
              <a:gd name="T112" fmla="*/ 156546 w 283805"/>
              <a:gd name="T113" fmla="*/ 2388694 h 283804"/>
              <a:gd name="T114" fmla="*/ 626585 w 283805"/>
              <a:gd name="T115" fmla="*/ 2075485 h 283804"/>
              <a:gd name="T116" fmla="*/ 0 w 283805"/>
              <a:gd name="T117" fmla="*/ 783146 h 283804"/>
              <a:gd name="T118" fmla="*/ 626585 w 283805"/>
              <a:gd name="T119" fmla="*/ 156554 h 283804"/>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0" t="0" r="r" b="b"/>
            <a:pathLst>
              <a:path w="283805" h="283804">
                <a:moveTo>
                  <a:pt x="67538" y="211955"/>
                </a:moveTo>
                <a:cubicBezTo>
                  <a:pt x="61790" y="211955"/>
                  <a:pt x="57479" y="216625"/>
                  <a:pt x="57479" y="222014"/>
                </a:cubicBezTo>
                <a:cubicBezTo>
                  <a:pt x="57479" y="227762"/>
                  <a:pt x="61790" y="232073"/>
                  <a:pt x="67538" y="232073"/>
                </a:cubicBezTo>
                <a:cubicBezTo>
                  <a:pt x="72927" y="232073"/>
                  <a:pt x="77238" y="227762"/>
                  <a:pt x="77238" y="222014"/>
                </a:cubicBezTo>
                <a:cubicBezTo>
                  <a:pt x="77238" y="216625"/>
                  <a:pt x="72927" y="211955"/>
                  <a:pt x="67538" y="211955"/>
                </a:cubicBezTo>
                <a:close/>
                <a:moveTo>
                  <a:pt x="121784" y="177467"/>
                </a:moveTo>
                <a:cubicBezTo>
                  <a:pt x="116396" y="177467"/>
                  <a:pt x="111726" y="182137"/>
                  <a:pt x="111726" y="187526"/>
                </a:cubicBezTo>
                <a:cubicBezTo>
                  <a:pt x="111726" y="193274"/>
                  <a:pt x="116396" y="197585"/>
                  <a:pt x="121784" y="197585"/>
                </a:cubicBezTo>
                <a:cubicBezTo>
                  <a:pt x="127173" y="197585"/>
                  <a:pt x="131843" y="193274"/>
                  <a:pt x="131843" y="187526"/>
                </a:cubicBezTo>
                <a:cubicBezTo>
                  <a:pt x="131843" y="182137"/>
                  <a:pt x="127173" y="177467"/>
                  <a:pt x="121784" y="177467"/>
                </a:cubicBezTo>
                <a:close/>
                <a:moveTo>
                  <a:pt x="170986" y="136525"/>
                </a:moveTo>
                <a:lnTo>
                  <a:pt x="279507" y="136525"/>
                </a:lnTo>
                <a:cubicBezTo>
                  <a:pt x="281656" y="136525"/>
                  <a:pt x="283805" y="138179"/>
                  <a:pt x="283805" y="140494"/>
                </a:cubicBezTo>
                <a:cubicBezTo>
                  <a:pt x="283805" y="142479"/>
                  <a:pt x="281656" y="144132"/>
                  <a:pt x="279507" y="144132"/>
                </a:cubicBezTo>
                <a:lnTo>
                  <a:pt x="170986" y="144132"/>
                </a:lnTo>
                <a:cubicBezTo>
                  <a:pt x="168479" y="144132"/>
                  <a:pt x="166688" y="142479"/>
                  <a:pt x="166688" y="140494"/>
                </a:cubicBezTo>
                <a:cubicBezTo>
                  <a:pt x="166688" y="138179"/>
                  <a:pt x="168479" y="136525"/>
                  <a:pt x="170986" y="136525"/>
                </a:cubicBezTo>
                <a:close/>
                <a:moveTo>
                  <a:pt x="164535" y="82986"/>
                </a:moveTo>
                <a:cubicBezTo>
                  <a:pt x="159146" y="82986"/>
                  <a:pt x="154835" y="87297"/>
                  <a:pt x="154835" y="93045"/>
                </a:cubicBezTo>
                <a:cubicBezTo>
                  <a:pt x="154835" y="98433"/>
                  <a:pt x="159146" y="103103"/>
                  <a:pt x="164535" y="103103"/>
                </a:cubicBezTo>
                <a:cubicBezTo>
                  <a:pt x="170282" y="103103"/>
                  <a:pt x="174953" y="98433"/>
                  <a:pt x="174953" y="93045"/>
                </a:cubicBezTo>
                <a:cubicBezTo>
                  <a:pt x="174953" y="87297"/>
                  <a:pt x="170282" y="82986"/>
                  <a:pt x="164535" y="82986"/>
                </a:cubicBezTo>
                <a:close/>
                <a:moveTo>
                  <a:pt x="44004" y="74613"/>
                </a:moveTo>
                <a:lnTo>
                  <a:pt x="127088" y="74613"/>
                </a:lnTo>
                <a:cubicBezTo>
                  <a:pt x="129605" y="74613"/>
                  <a:pt x="131404" y="76518"/>
                  <a:pt x="131404" y="79185"/>
                </a:cubicBezTo>
                <a:cubicBezTo>
                  <a:pt x="131404" y="81852"/>
                  <a:pt x="129605" y="83757"/>
                  <a:pt x="127088" y="83757"/>
                </a:cubicBezTo>
                <a:lnTo>
                  <a:pt x="44004" y="83757"/>
                </a:lnTo>
                <a:cubicBezTo>
                  <a:pt x="41487" y="83757"/>
                  <a:pt x="39688" y="81852"/>
                  <a:pt x="39688" y="79185"/>
                </a:cubicBezTo>
                <a:cubicBezTo>
                  <a:pt x="39688" y="76518"/>
                  <a:pt x="41487" y="74613"/>
                  <a:pt x="44004" y="74613"/>
                </a:cubicBezTo>
                <a:close/>
                <a:moveTo>
                  <a:pt x="89701" y="46038"/>
                </a:moveTo>
                <a:lnTo>
                  <a:pt x="161990" y="46038"/>
                </a:lnTo>
                <a:cubicBezTo>
                  <a:pt x="164158" y="46038"/>
                  <a:pt x="166327" y="47691"/>
                  <a:pt x="166327" y="50006"/>
                </a:cubicBezTo>
                <a:cubicBezTo>
                  <a:pt x="166327" y="51991"/>
                  <a:pt x="164158" y="53644"/>
                  <a:pt x="161990" y="53644"/>
                </a:cubicBezTo>
                <a:lnTo>
                  <a:pt x="89701" y="53644"/>
                </a:lnTo>
                <a:cubicBezTo>
                  <a:pt x="87532" y="53644"/>
                  <a:pt x="85725" y="51991"/>
                  <a:pt x="85725" y="50006"/>
                </a:cubicBezTo>
                <a:cubicBezTo>
                  <a:pt x="85725" y="47691"/>
                  <a:pt x="87532" y="46038"/>
                  <a:pt x="89701" y="46038"/>
                </a:cubicBezTo>
                <a:close/>
                <a:moveTo>
                  <a:pt x="43969" y="46038"/>
                </a:moveTo>
                <a:lnTo>
                  <a:pt x="66801" y="46038"/>
                </a:lnTo>
                <a:cubicBezTo>
                  <a:pt x="68941" y="46038"/>
                  <a:pt x="71082" y="47691"/>
                  <a:pt x="71082" y="49676"/>
                </a:cubicBezTo>
                <a:cubicBezTo>
                  <a:pt x="71082" y="51991"/>
                  <a:pt x="68941" y="53644"/>
                  <a:pt x="66801" y="53644"/>
                </a:cubicBezTo>
                <a:lnTo>
                  <a:pt x="43969" y="53644"/>
                </a:lnTo>
                <a:cubicBezTo>
                  <a:pt x="41472" y="53644"/>
                  <a:pt x="39688" y="51991"/>
                  <a:pt x="39688" y="49676"/>
                </a:cubicBezTo>
                <a:cubicBezTo>
                  <a:pt x="39688" y="47691"/>
                  <a:pt x="41472" y="46038"/>
                  <a:pt x="43969" y="46038"/>
                </a:cubicBezTo>
                <a:close/>
                <a:moveTo>
                  <a:pt x="216266" y="25506"/>
                </a:moveTo>
                <a:cubicBezTo>
                  <a:pt x="210877" y="25506"/>
                  <a:pt x="206207" y="29817"/>
                  <a:pt x="206207" y="35565"/>
                </a:cubicBezTo>
                <a:cubicBezTo>
                  <a:pt x="206207" y="41313"/>
                  <a:pt x="210877" y="45624"/>
                  <a:pt x="216266" y="45624"/>
                </a:cubicBezTo>
                <a:cubicBezTo>
                  <a:pt x="222014" y="45624"/>
                  <a:pt x="226325" y="41313"/>
                  <a:pt x="226325" y="35565"/>
                </a:cubicBezTo>
                <a:cubicBezTo>
                  <a:pt x="226325" y="29817"/>
                  <a:pt x="222014" y="25506"/>
                  <a:pt x="216266" y="25506"/>
                </a:cubicBezTo>
                <a:close/>
                <a:moveTo>
                  <a:pt x="126505" y="15875"/>
                </a:moveTo>
                <a:lnTo>
                  <a:pt x="162065" y="15875"/>
                </a:lnTo>
                <a:cubicBezTo>
                  <a:pt x="164199" y="15875"/>
                  <a:pt x="166333" y="17529"/>
                  <a:pt x="166333" y="19844"/>
                </a:cubicBezTo>
                <a:cubicBezTo>
                  <a:pt x="166333" y="21828"/>
                  <a:pt x="164199" y="23482"/>
                  <a:pt x="162065" y="23482"/>
                </a:cubicBezTo>
                <a:lnTo>
                  <a:pt x="126505" y="23482"/>
                </a:lnTo>
                <a:cubicBezTo>
                  <a:pt x="124016" y="23482"/>
                  <a:pt x="122238" y="21828"/>
                  <a:pt x="122238" y="19844"/>
                </a:cubicBezTo>
                <a:cubicBezTo>
                  <a:pt x="122238" y="17529"/>
                  <a:pt x="124016" y="15875"/>
                  <a:pt x="126505" y="15875"/>
                </a:cubicBezTo>
                <a:close/>
                <a:moveTo>
                  <a:pt x="44045" y="15875"/>
                </a:moveTo>
                <a:lnTo>
                  <a:pt x="103230" y="15875"/>
                </a:lnTo>
                <a:cubicBezTo>
                  <a:pt x="105772" y="15875"/>
                  <a:pt x="107587" y="17529"/>
                  <a:pt x="107587" y="19844"/>
                </a:cubicBezTo>
                <a:cubicBezTo>
                  <a:pt x="107587" y="21828"/>
                  <a:pt x="105772" y="23482"/>
                  <a:pt x="103230" y="23482"/>
                </a:cubicBezTo>
                <a:lnTo>
                  <a:pt x="44045" y="23482"/>
                </a:lnTo>
                <a:cubicBezTo>
                  <a:pt x="41504" y="23482"/>
                  <a:pt x="39688" y="21828"/>
                  <a:pt x="39688" y="19844"/>
                </a:cubicBezTo>
                <a:cubicBezTo>
                  <a:pt x="39688" y="17529"/>
                  <a:pt x="41504" y="15875"/>
                  <a:pt x="44045" y="15875"/>
                </a:cubicBezTo>
                <a:close/>
                <a:moveTo>
                  <a:pt x="21554" y="0"/>
                </a:moveTo>
                <a:cubicBezTo>
                  <a:pt x="24069" y="0"/>
                  <a:pt x="25865" y="1796"/>
                  <a:pt x="25865" y="4311"/>
                </a:cubicBezTo>
                <a:lnTo>
                  <a:pt x="25865" y="217703"/>
                </a:lnTo>
                <a:lnTo>
                  <a:pt x="49217" y="217703"/>
                </a:lnTo>
                <a:cubicBezTo>
                  <a:pt x="51013" y="209440"/>
                  <a:pt x="58557" y="203333"/>
                  <a:pt x="67538" y="203333"/>
                </a:cubicBezTo>
                <a:cubicBezTo>
                  <a:pt x="72568" y="203333"/>
                  <a:pt x="76879" y="205488"/>
                  <a:pt x="80112" y="208722"/>
                </a:cubicBezTo>
                <a:lnTo>
                  <a:pt x="104541" y="193633"/>
                </a:lnTo>
                <a:cubicBezTo>
                  <a:pt x="103822" y="191837"/>
                  <a:pt x="103104" y="189682"/>
                  <a:pt x="103104" y="187526"/>
                </a:cubicBezTo>
                <a:cubicBezTo>
                  <a:pt x="103104" y="177467"/>
                  <a:pt x="111726" y="169205"/>
                  <a:pt x="121784" y="169205"/>
                </a:cubicBezTo>
                <a:cubicBezTo>
                  <a:pt x="123221" y="169205"/>
                  <a:pt x="124299" y="169205"/>
                  <a:pt x="125377" y="169564"/>
                </a:cubicBezTo>
                <a:lnTo>
                  <a:pt x="136154" y="145854"/>
                </a:lnTo>
                <a:lnTo>
                  <a:pt x="44547" y="145854"/>
                </a:lnTo>
                <a:cubicBezTo>
                  <a:pt x="42032" y="145854"/>
                  <a:pt x="40236" y="144057"/>
                  <a:pt x="40236" y="141902"/>
                </a:cubicBezTo>
                <a:cubicBezTo>
                  <a:pt x="40236" y="139387"/>
                  <a:pt x="42032" y="137591"/>
                  <a:pt x="44547" y="137591"/>
                </a:cubicBezTo>
                <a:lnTo>
                  <a:pt x="139747" y="137591"/>
                </a:lnTo>
                <a:lnTo>
                  <a:pt x="153398" y="107774"/>
                </a:lnTo>
                <a:cubicBezTo>
                  <a:pt x="149087" y="104181"/>
                  <a:pt x="146213" y="98793"/>
                  <a:pt x="146213" y="93045"/>
                </a:cubicBezTo>
                <a:cubicBezTo>
                  <a:pt x="146213" y="82626"/>
                  <a:pt x="154476" y="74364"/>
                  <a:pt x="164535" y="74364"/>
                </a:cubicBezTo>
                <a:cubicBezTo>
                  <a:pt x="168127" y="74364"/>
                  <a:pt x="171001" y="75082"/>
                  <a:pt x="173516" y="76519"/>
                </a:cubicBezTo>
                <a:lnTo>
                  <a:pt x="200818" y="45983"/>
                </a:lnTo>
                <a:cubicBezTo>
                  <a:pt x="199022" y="43109"/>
                  <a:pt x="197944" y="39517"/>
                  <a:pt x="197944" y="35565"/>
                </a:cubicBezTo>
                <a:cubicBezTo>
                  <a:pt x="197944" y="25147"/>
                  <a:pt x="206207" y="16884"/>
                  <a:pt x="216266" y="16884"/>
                </a:cubicBezTo>
                <a:cubicBezTo>
                  <a:pt x="225247" y="16884"/>
                  <a:pt x="232432" y="22992"/>
                  <a:pt x="234587" y="31254"/>
                </a:cubicBezTo>
                <a:lnTo>
                  <a:pt x="260812" y="31254"/>
                </a:lnTo>
                <a:lnTo>
                  <a:pt x="260812" y="24788"/>
                </a:lnTo>
                <a:lnTo>
                  <a:pt x="279493" y="35565"/>
                </a:lnTo>
                <a:lnTo>
                  <a:pt x="260812" y="46343"/>
                </a:lnTo>
                <a:lnTo>
                  <a:pt x="260812" y="39876"/>
                </a:lnTo>
                <a:lnTo>
                  <a:pt x="234587" y="39876"/>
                </a:lnTo>
                <a:cubicBezTo>
                  <a:pt x="232432" y="48139"/>
                  <a:pt x="225247" y="54246"/>
                  <a:pt x="216266" y="54246"/>
                </a:cubicBezTo>
                <a:cubicBezTo>
                  <a:pt x="213392" y="54246"/>
                  <a:pt x="210159" y="53168"/>
                  <a:pt x="207644" y="51731"/>
                </a:cubicBezTo>
                <a:lnTo>
                  <a:pt x="179982" y="82267"/>
                </a:lnTo>
                <a:cubicBezTo>
                  <a:pt x="182138" y="85141"/>
                  <a:pt x="183575" y="88734"/>
                  <a:pt x="183575" y="93045"/>
                </a:cubicBezTo>
                <a:cubicBezTo>
                  <a:pt x="183575" y="103103"/>
                  <a:pt x="174953" y="111366"/>
                  <a:pt x="164535" y="111366"/>
                </a:cubicBezTo>
                <a:cubicBezTo>
                  <a:pt x="163457" y="111366"/>
                  <a:pt x="162379" y="111366"/>
                  <a:pt x="161301" y="111366"/>
                </a:cubicBezTo>
                <a:lnTo>
                  <a:pt x="133280" y="173156"/>
                </a:lnTo>
                <a:cubicBezTo>
                  <a:pt x="137591" y="176389"/>
                  <a:pt x="140465" y="181778"/>
                  <a:pt x="140465" y="187526"/>
                </a:cubicBezTo>
                <a:cubicBezTo>
                  <a:pt x="140465" y="197944"/>
                  <a:pt x="131843" y="206207"/>
                  <a:pt x="121784" y="206207"/>
                </a:cubicBezTo>
                <a:cubicBezTo>
                  <a:pt x="116755" y="206207"/>
                  <a:pt x="112085" y="204051"/>
                  <a:pt x="108852" y="200818"/>
                </a:cubicBezTo>
                <a:lnTo>
                  <a:pt x="84782" y="215906"/>
                </a:lnTo>
                <a:cubicBezTo>
                  <a:pt x="85501" y="218062"/>
                  <a:pt x="86219" y="219858"/>
                  <a:pt x="86219" y="222014"/>
                </a:cubicBezTo>
                <a:cubicBezTo>
                  <a:pt x="86219" y="232432"/>
                  <a:pt x="77597" y="240694"/>
                  <a:pt x="67538" y="240694"/>
                </a:cubicBezTo>
                <a:cubicBezTo>
                  <a:pt x="58557" y="240694"/>
                  <a:pt x="51013" y="234587"/>
                  <a:pt x="49217" y="226325"/>
                </a:cubicBezTo>
                <a:lnTo>
                  <a:pt x="25865" y="226325"/>
                </a:lnTo>
                <a:lnTo>
                  <a:pt x="25865" y="257938"/>
                </a:lnTo>
                <a:lnTo>
                  <a:pt x="279493" y="257938"/>
                </a:lnTo>
                <a:cubicBezTo>
                  <a:pt x="281649" y="257938"/>
                  <a:pt x="283804" y="259734"/>
                  <a:pt x="283804" y="262249"/>
                </a:cubicBezTo>
                <a:cubicBezTo>
                  <a:pt x="283804" y="264764"/>
                  <a:pt x="281649" y="266560"/>
                  <a:pt x="279493" y="266560"/>
                </a:cubicBezTo>
                <a:lnTo>
                  <a:pt x="266560" y="266560"/>
                </a:lnTo>
                <a:lnTo>
                  <a:pt x="266560" y="279493"/>
                </a:lnTo>
                <a:cubicBezTo>
                  <a:pt x="266560" y="281648"/>
                  <a:pt x="264764" y="283804"/>
                  <a:pt x="262249" y="283804"/>
                </a:cubicBezTo>
                <a:cubicBezTo>
                  <a:pt x="259735" y="283804"/>
                  <a:pt x="257938" y="281648"/>
                  <a:pt x="257938" y="279493"/>
                </a:cubicBezTo>
                <a:lnTo>
                  <a:pt x="257938" y="266560"/>
                </a:lnTo>
                <a:lnTo>
                  <a:pt x="226325" y="266560"/>
                </a:lnTo>
                <a:lnTo>
                  <a:pt x="226325" y="279493"/>
                </a:lnTo>
                <a:cubicBezTo>
                  <a:pt x="226325" y="281648"/>
                  <a:pt x="224529" y="283804"/>
                  <a:pt x="222014" y="283804"/>
                </a:cubicBezTo>
                <a:cubicBezTo>
                  <a:pt x="219858" y="283804"/>
                  <a:pt x="217703" y="281648"/>
                  <a:pt x="217703" y="279493"/>
                </a:cubicBezTo>
                <a:lnTo>
                  <a:pt x="217703" y="266560"/>
                </a:lnTo>
                <a:lnTo>
                  <a:pt x="186089" y="266560"/>
                </a:lnTo>
                <a:lnTo>
                  <a:pt x="186089" y="279493"/>
                </a:lnTo>
                <a:cubicBezTo>
                  <a:pt x="186089" y="281648"/>
                  <a:pt x="184293" y="283804"/>
                  <a:pt x="182138" y="283804"/>
                </a:cubicBezTo>
                <a:cubicBezTo>
                  <a:pt x="179623" y="283804"/>
                  <a:pt x="177827" y="281648"/>
                  <a:pt x="177827" y="279493"/>
                </a:cubicBezTo>
                <a:lnTo>
                  <a:pt x="177827" y="266560"/>
                </a:lnTo>
                <a:lnTo>
                  <a:pt x="146213" y="266560"/>
                </a:lnTo>
                <a:lnTo>
                  <a:pt x="146213" y="279493"/>
                </a:lnTo>
                <a:cubicBezTo>
                  <a:pt x="146213" y="281648"/>
                  <a:pt x="144417" y="283804"/>
                  <a:pt x="141902" y="283804"/>
                </a:cubicBezTo>
                <a:cubicBezTo>
                  <a:pt x="139747" y="283804"/>
                  <a:pt x="137591" y="281648"/>
                  <a:pt x="137591" y="279493"/>
                </a:cubicBezTo>
                <a:lnTo>
                  <a:pt x="137591" y="266560"/>
                </a:lnTo>
                <a:lnTo>
                  <a:pt x="105978" y="266560"/>
                </a:lnTo>
                <a:lnTo>
                  <a:pt x="105978" y="279493"/>
                </a:lnTo>
                <a:cubicBezTo>
                  <a:pt x="105978" y="281648"/>
                  <a:pt x="104181" y="283804"/>
                  <a:pt x="101667" y="283804"/>
                </a:cubicBezTo>
                <a:cubicBezTo>
                  <a:pt x="99152" y="283804"/>
                  <a:pt x="97356" y="281648"/>
                  <a:pt x="97356" y="279493"/>
                </a:cubicBezTo>
                <a:lnTo>
                  <a:pt x="97356" y="266560"/>
                </a:lnTo>
                <a:lnTo>
                  <a:pt x="65742" y="266560"/>
                </a:lnTo>
                <a:lnTo>
                  <a:pt x="65742" y="279493"/>
                </a:lnTo>
                <a:cubicBezTo>
                  <a:pt x="65742" y="281648"/>
                  <a:pt x="63946" y="283804"/>
                  <a:pt x="61790" y="283804"/>
                </a:cubicBezTo>
                <a:cubicBezTo>
                  <a:pt x="59276" y="283804"/>
                  <a:pt x="57479" y="281648"/>
                  <a:pt x="57479" y="279493"/>
                </a:cubicBezTo>
                <a:lnTo>
                  <a:pt x="57479" y="266560"/>
                </a:lnTo>
                <a:lnTo>
                  <a:pt x="25865" y="266560"/>
                </a:lnTo>
                <a:lnTo>
                  <a:pt x="25865" y="279493"/>
                </a:lnTo>
                <a:cubicBezTo>
                  <a:pt x="25865" y="281648"/>
                  <a:pt x="24069" y="283804"/>
                  <a:pt x="21554" y="283804"/>
                </a:cubicBezTo>
                <a:cubicBezTo>
                  <a:pt x="19040" y="283804"/>
                  <a:pt x="17244" y="281648"/>
                  <a:pt x="17244" y="279493"/>
                </a:cubicBezTo>
                <a:lnTo>
                  <a:pt x="17244" y="266560"/>
                </a:lnTo>
                <a:lnTo>
                  <a:pt x="4311" y="266560"/>
                </a:lnTo>
                <a:cubicBezTo>
                  <a:pt x="2155" y="266560"/>
                  <a:pt x="0" y="264764"/>
                  <a:pt x="0" y="262249"/>
                </a:cubicBezTo>
                <a:cubicBezTo>
                  <a:pt x="0" y="259734"/>
                  <a:pt x="2155" y="257938"/>
                  <a:pt x="4311" y="257938"/>
                </a:cubicBezTo>
                <a:lnTo>
                  <a:pt x="17244" y="257938"/>
                </a:lnTo>
                <a:lnTo>
                  <a:pt x="17244" y="226325"/>
                </a:lnTo>
                <a:lnTo>
                  <a:pt x="4311" y="226325"/>
                </a:lnTo>
                <a:cubicBezTo>
                  <a:pt x="2155" y="226325"/>
                  <a:pt x="0" y="224528"/>
                  <a:pt x="0" y="222014"/>
                </a:cubicBezTo>
                <a:cubicBezTo>
                  <a:pt x="0" y="219499"/>
                  <a:pt x="2155" y="217703"/>
                  <a:pt x="4311" y="217703"/>
                </a:cubicBezTo>
                <a:lnTo>
                  <a:pt x="17244" y="217703"/>
                </a:lnTo>
                <a:lnTo>
                  <a:pt x="17244" y="186448"/>
                </a:lnTo>
                <a:lnTo>
                  <a:pt x="4311" y="186448"/>
                </a:lnTo>
                <a:cubicBezTo>
                  <a:pt x="2155" y="186448"/>
                  <a:pt x="0" y="184293"/>
                  <a:pt x="0" y="181778"/>
                </a:cubicBezTo>
                <a:cubicBezTo>
                  <a:pt x="0" y="179623"/>
                  <a:pt x="2155" y="177467"/>
                  <a:pt x="4311" y="177467"/>
                </a:cubicBezTo>
                <a:lnTo>
                  <a:pt x="17244" y="177467"/>
                </a:lnTo>
                <a:lnTo>
                  <a:pt x="17244" y="145854"/>
                </a:lnTo>
                <a:lnTo>
                  <a:pt x="4311" y="145854"/>
                </a:lnTo>
                <a:cubicBezTo>
                  <a:pt x="2155" y="145854"/>
                  <a:pt x="0" y="144057"/>
                  <a:pt x="0" y="141902"/>
                </a:cubicBezTo>
                <a:cubicBezTo>
                  <a:pt x="0" y="139387"/>
                  <a:pt x="2155" y="137591"/>
                  <a:pt x="4311" y="137591"/>
                </a:cubicBezTo>
                <a:lnTo>
                  <a:pt x="17244" y="137591"/>
                </a:lnTo>
                <a:lnTo>
                  <a:pt x="17244" y="105977"/>
                </a:lnTo>
                <a:lnTo>
                  <a:pt x="4311" y="105977"/>
                </a:lnTo>
                <a:cubicBezTo>
                  <a:pt x="2155" y="105977"/>
                  <a:pt x="0" y="104181"/>
                  <a:pt x="0" y="101666"/>
                </a:cubicBezTo>
                <a:cubicBezTo>
                  <a:pt x="0" y="99511"/>
                  <a:pt x="2155" y="97356"/>
                  <a:pt x="4311" y="97356"/>
                </a:cubicBezTo>
                <a:lnTo>
                  <a:pt x="17244" y="97356"/>
                </a:lnTo>
                <a:lnTo>
                  <a:pt x="17244" y="65742"/>
                </a:lnTo>
                <a:lnTo>
                  <a:pt x="4311" y="65742"/>
                </a:lnTo>
                <a:cubicBezTo>
                  <a:pt x="2155" y="65742"/>
                  <a:pt x="0" y="63946"/>
                  <a:pt x="0" y="61431"/>
                </a:cubicBezTo>
                <a:cubicBezTo>
                  <a:pt x="0" y="59275"/>
                  <a:pt x="2155" y="57120"/>
                  <a:pt x="4311" y="57120"/>
                </a:cubicBezTo>
                <a:lnTo>
                  <a:pt x="17244" y="57120"/>
                </a:lnTo>
                <a:lnTo>
                  <a:pt x="17244" y="25506"/>
                </a:lnTo>
                <a:lnTo>
                  <a:pt x="4311" y="25506"/>
                </a:lnTo>
                <a:cubicBezTo>
                  <a:pt x="2155" y="25506"/>
                  <a:pt x="0" y="23710"/>
                  <a:pt x="0" y="21555"/>
                </a:cubicBezTo>
                <a:cubicBezTo>
                  <a:pt x="0" y="19040"/>
                  <a:pt x="2155" y="17244"/>
                  <a:pt x="4311" y="17244"/>
                </a:cubicBezTo>
                <a:lnTo>
                  <a:pt x="17244" y="17244"/>
                </a:lnTo>
                <a:lnTo>
                  <a:pt x="17244" y="4311"/>
                </a:lnTo>
                <a:cubicBezTo>
                  <a:pt x="17244" y="1796"/>
                  <a:pt x="19040" y="0"/>
                  <a:pt x="21554" y="0"/>
                </a:cubicBezTo>
                <a:close/>
              </a:path>
            </a:pathLst>
          </a:custGeom>
          <a:solidFill>
            <a:schemeClr val="bg1"/>
          </a:solidFill>
          <a:ln>
            <a:noFill/>
          </a:ln>
        </p:spPr>
        <p:txBody>
          <a:bodyPr anchor="ctr"/>
          <a:lstStyle/>
          <a:p>
            <a:endParaRPr lang="en-GB" sz="1600" dirty="0"/>
          </a:p>
        </p:txBody>
      </p:sp>
      <p:sp>
        <p:nvSpPr>
          <p:cNvPr id="53" name="Subtitle 2">
            <a:extLst>
              <a:ext uri="{FF2B5EF4-FFF2-40B4-BE49-F238E27FC236}">
                <a16:creationId xmlns:a16="http://schemas.microsoft.com/office/drawing/2014/main" xmlns="" id="{4E79DDAA-2D4D-447E-BBAA-883C7E0D2CC9}"/>
              </a:ext>
            </a:extLst>
          </p:cNvPr>
          <p:cNvSpPr txBox="1">
            <a:spLocks/>
          </p:cNvSpPr>
          <p:nvPr/>
        </p:nvSpPr>
        <p:spPr>
          <a:xfrm>
            <a:off x="9118295" y="2974941"/>
            <a:ext cx="1940537" cy="1142629"/>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geeignete Ziele ableiten und für die Belegschaft festlegen</a:t>
            </a:r>
          </a:p>
        </p:txBody>
      </p:sp>
      <p:sp>
        <p:nvSpPr>
          <p:cNvPr id="55" name="Subtitle 2">
            <a:extLst>
              <a:ext uri="{FF2B5EF4-FFF2-40B4-BE49-F238E27FC236}">
                <a16:creationId xmlns:a16="http://schemas.microsoft.com/office/drawing/2014/main" xmlns="" id="{1D5B14D5-CE68-4515-A196-24A70F7D6D21}"/>
              </a:ext>
            </a:extLst>
          </p:cNvPr>
          <p:cNvSpPr txBox="1">
            <a:spLocks/>
          </p:cNvSpPr>
          <p:nvPr/>
        </p:nvSpPr>
        <p:spPr>
          <a:xfrm>
            <a:off x="3159817" y="3617381"/>
            <a:ext cx="1940537" cy="1419627"/>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den </a:t>
            </a:r>
            <a:r>
              <a:rPr lang="en-GB" sz="1800" dirty="0" err="1">
                <a:solidFill>
                  <a:srgbClr val="245473"/>
                </a:solidFill>
                <a:latin typeface="+mj-lt"/>
                <a:ea typeface="Lato Light" panose="020F0502020204030203" pitchFamily="34" charset="0"/>
                <a:cs typeface="Mukta ExtraLight" panose="020B0000000000000000" pitchFamily="34" charset="77"/>
              </a:rPr>
              <a:t>ständigen</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Änderungs-anforderungen</a:t>
            </a:r>
            <a:r>
              <a:rPr lang="en-GB" sz="1800" dirty="0">
                <a:solidFill>
                  <a:srgbClr val="245473"/>
                </a:solidFill>
                <a:latin typeface="+mj-lt"/>
                <a:ea typeface="Lato Light" panose="020F0502020204030203" pitchFamily="34" charset="0"/>
                <a:cs typeface="Mukta ExtraLight" panose="020B0000000000000000" pitchFamily="34" charset="77"/>
              </a:rPr>
              <a:t> des Unternehmens gerecht zu werden</a:t>
            </a:r>
          </a:p>
        </p:txBody>
      </p:sp>
      <p:sp>
        <p:nvSpPr>
          <p:cNvPr id="57" name="Subtitle 2">
            <a:extLst>
              <a:ext uri="{FF2B5EF4-FFF2-40B4-BE49-F238E27FC236}">
                <a16:creationId xmlns:a16="http://schemas.microsoft.com/office/drawing/2014/main" xmlns="" id="{4D6AECCD-62E8-4EFB-94F4-3D92B0888DEE}"/>
              </a:ext>
            </a:extLst>
          </p:cNvPr>
          <p:cNvSpPr txBox="1">
            <a:spLocks/>
          </p:cNvSpPr>
          <p:nvPr/>
        </p:nvSpPr>
        <p:spPr>
          <a:xfrm>
            <a:off x="8682719" y="4951734"/>
            <a:ext cx="2856138" cy="865630"/>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das notwendige Vertrauen seiner internen und externen Stakeholder zu gewinnen</a:t>
            </a:r>
          </a:p>
        </p:txBody>
      </p:sp>
      <p:sp>
        <p:nvSpPr>
          <p:cNvPr id="59" name="Subtitle 2">
            <a:extLst>
              <a:ext uri="{FF2B5EF4-FFF2-40B4-BE49-F238E27FC236}">
                <a16:creationId xmlns:a16="http://schemas.microsoft.com/office/drawing/2014/main" xmlns="" id="{DE4507BB-C188-4784-9874-5CDBC3F09A61}"/>
              </a:ext>
            </a:extLst>
          </p:cNvPr>
          <p:cNvSpPr txBox="1">
            <a:spLocks/>
          </p:cNvSpPr>
          <p:nvPr/>
        </p:nvSpPr>
        <p:spPr>
          <a:xfrm>
            <a:off x="3410466" y="5150615"/>
            <a:ext cx="2168652" cy="1142629"/>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eine starke Unternehmenskultur durch Vorbilder und Beispiele zu prägen</a:t>
            </a:r>
          </a:p>
        </p:txBody>
      </p:sp>
      <p:sp>
        <p:nvSpPr>
          <p:cNvPr id="61" name="Subtitle 2">
            <a:extLst>
              <a:ext uri="{FF2B5EF4-FFF2-40B4-BE49-F238E27FC236}">
                <a16:creationId xmlns:a16="http://schemas.microsoft.com/office/drawing/2014/main" xmlns="" id="{BA6CD509-1097-470E-8B93-628628669957}"/>
              </a:ext>
            </a:extLst>
          </p:cNvPr>
          <p:cNvSpPr txBox="1">
            <a:spLocks/>
          </p:cNvSpPr>
          <p:nvPr/>
        </p:nvSpPr>
        <p:spPr>
          <a:xfrm>
            <a:off x="2835378" y="1824689"/>
            <a:ext cx="2871068" cy="1419627"/>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pPr>
            <a:r>
              <a:rPr lang="en-GB" sz="1800" dirty="0" err="1">
                <a:solidFill>
                  <a:srgbClr val="245473"/>
                </a:solidFill>
                <a:latin typeface="+mj-lt"/>
                <a:ea typeface="Lato Light" panose="020F0502020204030203" pitchFamily="34" charset="0"/>
                <a:cs typeface="Mukta ExtraLight" panose="020B0000000000000000" pitchFamily="34" charset="77"/>
              </a:rPr>
              <a:t>dem</a:t>
            </a:r>
            <a:r>
              <a:rPr lang="en-GB" sz="1800" dirty="0">
                <a:solidFill>
                  <a:srgbClr val="245473"/>
                </a:solidFill>
                <a:latin typeface="+mj-lt"/>
                <a:ea typeface="Lato Light" panose="020F0502020204030203" pitchFamily="34" charset="0"/>
                <a:cs typeface="Mukta ExtraLight" panose="020B0000000000000000" pitchFamily="34" charset="77"/>
              </a:rPr>
              <a:t> Unternehmensleitbild entsprechend den Markt- und Wettbewerbsanforderungen zu präzisieren und weiterzuentwickeln</a:t>
            </a:r>
          </a:p>
        </p:txBody>
      </p:sp>
      <p:sp>
        <p:nvSpPr>
          <p:cNvPr id="31" name="Textplatzhalter 1">
            <a:extLst>
              <a:ext uri="{FF2B5EF4-FFF2-40B4-BE49-F238E27FC236}">
                <a16:creationId xmlns:a16="http://schemas.microsoft.com/office/drawing/2014/main" xmlns="" id="{F54CB693-4493-458A-9DBD-F0E7945F664D}"/>
              </a:ext>
            </a:extLst>
          </p:cNvPr>
          <p:cNvSpPr>
            <a:spLocks noGrp="1"/>
          </p:cNvSpPr>
          <p:nvPr>
            <p:ph type="body" sz="quarter" idx="13"/>
          </p:nvPr>
        </p:nvSpPr>
        <p:spPr>
          <a:xfrm>
            <a:off x="1528305" y="528794"/>
            <a:ext cx="8852375" cy="697353"/>
          </a:xfrm>
        </p:spPr>
        <p:txBody>
          <a:bodyPr>
            <a:normAutofit/>
          </a:bodyPr>
          <a:lstStyle/>
          <a:p>
            <a:r>
              <a:rPr lang="en-GB" dirty="0"/>
              <a:t>Strategie </a:t>
            </a:r>
            <a:r>
              <a:rPr lang="en-GB" dirty="0" err="1"/>
              <a:t>zur</a:t>
            </a:r>
            <a:r>
              <a:rPr lang="en-GB" dirty="0"/>
              <a:t> </a:t>
            </a:r>
            <a:r>
              <a:rPr lang="en-GB" dirty="0" err="1"/>
              <a:t>Krisenbewältigung</a:t>
            </a:r>
            <a:r>
              <a:rPr lang="en-GB" dirty="0"/>
              <a:t> (Forts.)</a:t>
            </a:r>
          </a:p>
        </p:txBody>
      </p:sp>
    </p:spTree>
    <p:extLst>
      <p:ext uri="{BB962C8B-B14F-4D97-AF65-F5344CB8AC3E}">
        <p14:creationId xmlns:p14="http://schemas.microsoft.com/office/powerpoint/2010/main" val="417463274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FC3F1630-F84C-4DBB-A92E-B4CBFC5956D4}"/>
              </a:ext>
            </a:extLst>
          </p:cNvPr>
          <p:cNvSpPr>
            <a:spLocks noGrp="1"/>
          </p:cNvSpPr>
          <p:nvPr>
            <p:ph type="body" sz="quarter" idx="11"/>
          </p:nvPr>
        </p:nvSpPr>
        <p:spPr>
          <a:xfrm>
            <a:off x="418211" y="2842770"/>
            <a:ext cx="9821959" cy="1582271"/>
          </a:xfrm>
        </p:spPr>
        <p:txBody>
          <a:bodyPr/>
          <a:lstStyle/>
          <a:p>
            <a:r>
              <a:rPr lang="en-GB" dirty="0"/>
              <a:t>Finanzielle Restrukturierung</a:t>
            </a:r>
          </a:p>
        </p:txBody>
      </p:sp>
    </p:spTree>
    <p:extLst>
      <p:ext uri="{BB962C8B-B14F-4D97-AF65-F5344CB8AC3E}">
        <p14:creationId xmlns:p14="http://schemas.microsoft.com/office/powerpoint/2010/main" val="37200504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4338"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15" name="Pfeil: nach rechts 14">
            <a:extLst>
              <a:ext uri="{FF2B5EF4-FFF2-40B4-BE49-F238E27FC236}">
                <a16:creationId xmlns:a16="http://schemas.microsoft.com/office/drawing/2014/main" xmlns="" id="{526B4135-23D6-4306-8400-BB39290940B0}"/>
              </a:ext>
            </a:extLst>
          </p:cNvPr>
          <p:cNvSpPr/>
          <p:nvPr/>
        </p:nvSpPr>
        <p:spPr>
          <a:xfrm rot="17851772">
            <a:off x="5084492" y="3730887"/>
            <a:ext cx="1888305" cy="623524"/>
          </a:xfrm>
          <a:prstGeom prst="rightArrow">
            <a:avLst/>
          </a:prstGeom>
          <a:gradFill flip="none" rotWithShape="1">
            <a:gsLst>
              <a:gs pos="0">
                <a:srgbClr val="DAE3F3"/>
              </a:gs>
              <a:gs pos="33000">
                <a:srgbClr val="DAE3F3"/>
              </a:gs>
              <a:gs pos="85000">
                <a:srgbClr val="A9D18E"/>
              </a:gs>
            </a:gsLst>
            <a:lin ang="0" scaled="1"/>
            <a:tileRect/>
          </a:gra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182495" y="821741"/>
            <a:ext cx="8852375" cy="697353"/>
          </a:xfrm>
        </p:spPr>
        <p:txBody>
          <a:bodyPr>
            <a:normAutofit/>
          </a:bodyPr>
          <a:lstStyle/>
          <a:p>
            <a:r>
              <a:rPr lang="en-GB" dirty="0"/>
              <a:t>Phasen der finanziellen Umstrukturierung</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229542" y="2016146"/>
            <a:ext cx="3078924" cy="4714414"/>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Financial Restructuring fokussiert auf zwei unterschiedliche Ziele: </a:t>
            </a:r>
          </a:p>
          <a:p>
            <a:pPr marL="457200" indent="-457200" algn="l">
              <a:lnSpc>
                <a:spcPct val="100000"/>
              </a:lnSpc>
              <a:spcBef>
                <a:spcPts val="600"/>
              </a:spcBef>
              <a:buFont typeface="+mj-lt"/>
              <a:buAutoNum type="arabicPeriod"/>
            </a:pPr>
            <a:r>
              <a:rPr lang="en-GB" sz="2200" b="1" dirty="0">
                <a:solidFill>
                  <a:srgbClr val="245473"/>
                </a:solidFill>
                <a:latin typeface="+mj-lt"/>
                <a:ea typeface="Open Sans Light" panose="020B0306030504020204" pitchFamily="34" charset="0"/>
                <a:cs typeface="Open Sans Light" panose="020B0306030504020204" pitchFamily="34" charset="0"/>
              </a:rPr>
              <a:t>Operative Restrukturierung</a:t>
            </a:r>
            <a:r>
              <a:rPr lang="en-GB" sz="2200" dirty="0">
                <a:solidFill>
                  <a:srgbClr val="245473"/>
                </a:solidFill>
                <a:latin typeface="+mj-lt"/>
                <a:ea typeface="Open Sans Light" panose="020B0306030504020204" pitchFamily="34" charset="0"/>
                <a:cs typeface="Open Sans Light" panose="020B0306030504020204" pitchFamily="34" charset="0"/>
              </a:rPr>
              <a:t>: tragfähiges und realisierbares Geschäftsmodell</a:t>
            </a:r>
          </a:p>
          <a:p>
            <a:pPr marL="457200" indent="-457200" algn="l">
              <a:lnSpc>
                <a:spcPct val="100000"/>
              </a:lnSpc>
              <a:spcBef>
                <a:spcPts val="600"/>
              </a:spcBef>
              <a:buFont typeface="+mj-lt"/>
              <a:buAutoNum type="arabicPeriod"/>
            </a:pPr>
            <a:r>
              <a:rPr lang="en-GB" sz="2200" b="1" dirty="0">
                <a:solidFill>
                  <a:srgbClr val="245473"/>
                </a:solidFill>
                <a:latin typeface="+mj-lt"/>
                <a:ea typeface="Open Sans Light" panose="020B0306030504020204" pitchFamily="34" charset="0"/>
                <a:cs typeface="Open Sans Light" panose="020B0306030504020204" pitchFamily="34" charset="0"/>
              </a:rPr>
              <a:t>Finanzielle Restrukturierung</a:t>
            </a:r>
            <a:r>
              <a:rPr lang="en-GB" sz="2200" dirty="0">
                <a:solidFill>
                  <a:srgbClr val="245473"/>
                </a:solidFill>
                <a:latin typeface="+mj-lt"/>
                <a:ea typeface="Open Sans Light" panose="020B0306030504020204" pitchFamily="34" charset="0"/>
                <a:cs typeface="Open Sans Light" panose="020B0306030504020204" pitchFamily="34" charset="0"/>
              </a:rPr>
              <a:t>: Rendite/</a:t>
            </a:r>
            <a:r>
              <a:rPr lang="en-GB" sz="2200" dirty="0" err="1">
                <a:solidFill>
                  <a:srgbClr val="245473"/>
                </a:solidFill>
                <a:latin typeface="+mj-lt"/>
                <a:ea typeface="Open Sans Light" panose="020B0306030504020204" pitchFamily="34" charset="0"/>
                <a:cs typeface="Open Sans Light" panose="020B0306030504020204" pitchFamily="34" charset="0"/>
              </a:rPr>
              <a:t>Schulden-dienstfähigkeit</a:t>
            </a:r>
            <a:endParaRPr lang="en-GB" sz="2200" dirty="0">
              <a:solidFill>
                <a:srgbClr val="245473"/>
              </a:solidFill>
              <a:latin typeface="+mj-lt"/>
              <a:ea typeface="Open Sans Light" panose="020B0306030504020204" pitchFamily="34" charset="0"/>
              <a:cs typeface="Open Sans Light" panose="020B0306030504020204" pitchFamily="34" charset="0"/>
            </a:endParaRPr>
          </a:p>
          <a:p>
            <a:pPr algn="l">
              <a:lnSpc>
                <a:spcPct val="100000"/>
              </a:lnSpc>
              <a:spcBef>
                <a:spcPts val="600"/>
              </a:spcBef>
            </a:pP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p:grpSp>
        <p:nvGrpSpPr>
          <p:cNvPr id="29" name="Group 19">
            <a:extLst>
              <a:ext uri="{FF2B5EF4-FFF2-40B4-BE49-F238E27FC236}">
                <a16:creationId xmlns:a16="http://schemas.microsoft.com/office/drawing/2014/main" xmlns="" id="{C01314D7-E196-4616-9F38-F4BA4D314895}"/>
              </a:ext>
            </a:extLst>
          </p:cNvPr>
          <p:cNvGrpSpPr/>
          <p:nvPr/>
        </p:nvGrpSpPr>
        <p:grpSpPr>
          <a:xfrm flipH="1">
            <a:off x="4133807" y="3783804"/>
            <a:ext cx="1323408" cy="818094"/>
            <a:chOff x="9147968" y="5153471"/>
            <a:chExt cx="5935704" cy="3932801"/>
          </a:xfrm>
        </p:grpSpPr>
        <p:sp>
          <p:nvSpPr>
            <p:cNvPr id="30" name="Freeform 104">
              <a:extLst>
                <a:ext uri="{FF2B5EF4-FFF2-40B4-BE49-F238E27FC236}">
                  <a16:creationId xmlns:a16="http://schemas.microsoft.com/office/drawing/2014/main" xmlns="" id="{A88E5632-6724-4CC5-B3FB-CEE38EF09E12}"/>
                </a:ext>
              </a:extLst>
            </p:cNvPr>
            <p:cNvSpPr>
              <a:spLocks noEditPoints="1"/>
            </p:cNvSpPr>
            <p:nvPr/>
          </p:nvSpPr>
          <p:spPr bwMode="auto">
            <a:xfrm>
              <a:off x="9271762" y="5861311"/>
              <a:ext cx="1453771" cy="2625042"/>
            </a:xfrm>
            <a:custGeom>
              <a:avLst/>
              <a:gdLst>
                <a:gd name="T0" fmla="*/ 81 w 397"/>
                <a:gd name="T1" fmla="*/ 715 h 715"/>
                <a:gd name="T2" fmla="*/ 397 w 397"/>
                <a:gd name="T3" fmla="*/ 715 h 715"/>
                <a:gd name="T4" fmla="*/ 397 w 397"/>
                <a:gd name="T5" fmla="*/ 358 h 715"/>
                <a:gd name="T6" fmla="*/ 397 w 397"/>
                <a:gd name="T7" fmla="*/ 295 h 715"/>
                <a:gd name="T8" fmla="*/ 397 w 397"/>
                <a:gd name="T9" fmla="*/ 84 h 715"/>
                <a:gd name="T10" fmla="*/ 397 w 397"/>
                <a:gd name="T11" fmla="*/ 52 h 715"/>
                <a:gd name="T12" fmla="*/ 397 w 397"/>
                <a:gd name="T13" fmla="*/ 0 h 715"/>
                <a:gd name="T14" fmla="*/ 265 w 397"/>
                <a:gd name="T15" fmla="*/ 0 h 715"/>
                <a:gd name="T16" fmla="*/ 217 w 397"/>
                <a:gd name="T17" fmla="*/ 10 h 715"/>
                <a:gd name="T18" fmla="*/ 176 w 397"/>
                <a:gd name="T19" fmla="*/ 37 h 715"/>
                <a:gd name="T20" fmla="*/ 37 w 397"/>
                <a:gd name="T21" fmla="*/ 179 h 715"/>
                <a:gd name="T22" fmla="*/ 11 w 397"/>
                <a:gd name="T23" fmla="*/ 221 h 715"/>
                <a:gd name="T24" fmla="*/ 0 w 397"/>
                <a:gd name="T25" fmla="*/ 268 h 715"/>
                <a:gd name="T26" fmla="*/ 0 w 397"/>
                <a:gd name="T27" fmla="*/ 610 h 715"/>
                <a:gd name="T28" fmla="*/ 0 w 397"/>
                <a:gd name="T29" fmla="*/ 702 h 715"/>
                <a:gd name="T30" fmla="*/ 81 w 397"/>
                <a:gd name="T31" fmla="*/ 702 h 715"/>
                <a:gd name="T32" fmla="*/ 81 w 397"/>
                <a:gd name="T33" fmla="*/ 715 h 715"/>
                <a:gd name="T34" fmla="*/ 336 w 397"/>
                <a:gd name="T35" fmla="*/ 295 h 715"/>
                <a:gd name="T36" fmla="*/ 81 w 397"/>
                <a:gd name="T37" fmla="*/ 295 h 715"/>
                <a:gd name="T38" fmla="*/ 81 w 397"/>
                <a:gd name="T39" fmla="*/ 270 h 715"/>
                <a:gd name="T40" fmla="*/ 88 w 397"/>
                <a:gd name="T41" fmla="*/ 252 h 715"/>
                <a:gd name="T42" fmla="*/ 249 w 397"/>
                <a:gd name="T43" fmla="*/ 92 h 715"/>
                <a:gd name="T44" fmla="*/ 267 w 397"/>
                <a:gd name="T45" fmla="*/ 84 h 715"/>
                <a:gd name="T46" fmla="*/ 336 w 397"/>
                <a:gd name="T47" fmla="*/ 84 h 715"/>
                <a:gd name="T48" fmla="*/ 336 w 397"/>
                <a:gd name="T49" fmla="*/ 295 h 7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397" h="715">
                  <a:moveTo>
                    <a:pt x="81" y="715"/>
                  </a:moveTo>
                  <a:cubicBezTo>
                    <a:pt x="397" y="715"/>
                    <a:pt x="397" y="715"/>
                    <a:pt x="397" y="715"/>
                  </a:cubicBezTo>
                  <a:cubicBezTo>
                    <a:pt x="397" y="358"/>
                    <a:pt x="397" y="358"/>
                    <a:pt x="397" y="358"/>
                  </a:cubicBezTo>
                  <a:cubicBezTo>
                    <a:pt x="397" y="295"/>
                    <a:pt x="397" y="295"/>
                    <a:pt x="397" y="295"/>
                  </a:cubicBezTo>
                  <a:cubicBezTo>
                    <a:pt x="397" y="84"/>
                    <a:pt x="397" y="84"/>
                    <a:pt x="397" y="84"/>
                  </a:cubicBezTo>
                  <a:cubicBezTo>
                    <a:pt x="397" y="52"/>
                    <a:pt x="397" y="52"/>
                    <a:pt x="397" y="52"/>
                  </a:cubicBezTo>
                  <a:cubicBezTo>
                    <a:pt x="397" y="0"/>
                    <a:pt x="397" y="0"/>
                    <a:pt x="397" y="0"/>
                  </a:cubicBezTo>
                  <a:cubicBezTo>
                    <a:pt x="265" y="0"/>
                    <a:pt x="265" y="0"/>
                    <a:pt x="265" y="0"/>
                  </a:cubicBezTo>
                  <a:cubicBezTo>
                    <a:pt x="251" y="0"/>
                    <a:pt x="235" y="3"/>
                    <a:pt x="217" y="10"/>
                  </a:cubicBezTo>
                  <a:cubicBezTo>
                    <a:pt x="200" y="18"/>
                    <a:pt x="186" y="26"/>
                    <a:pt x="176" y="37"/>
                  </a:cubicBezTo>
                  <a:cubicBezTo>
                    <a:pt x="37" y="179"/>
                    <a:pt x="37" y="179"/>
                    <a:pt x="37" y="179"/>
                  </a:cubicBezTo>
                  <a:cubicBezTo>
                    <a:pt x="27" y="189"/>
                    <a:pt x="18" y="203"/>
                    <a:pt x="11" y="221"/>
                  </a:cubicBezTo>
                  <a:cubicBezTo>
                    <a:pt x="4" y="238"/>
                    <a:pt x="0" y="254"/>
                    <a:pt x="0" y="268"/>
                  </a:cubicBezTo>
                  <a:cubicBezTo>
                    <a:pt x="0" y="610"/>
                    <a:pt x="0" y="610"/>
                    <a:pt x="0" y="610"/>
                  </a:cubicBezTo>
                  <a:cubicBezTo>
                    <a:pt x="0" y="702"/>
                    <a:pt x="0" y="702"/>
                    <a:pt x="0" y="702"/>
                  </a:cubicBezTo>
                  <a:cubicBezTo>
                    <a:pt x="81" y="702"/>
                    <a:pt x="81" y="702"/>
                    <a:pt x="81" y="702"/>
                  </a:cubicBezTo>
                  <a:cubicBezTo>
                    <a:pt x="81" y="715"/>
                    <a:pt x="81" y="715"/>
                    <a:pt x="81" y="715"/>
                  </a:cubicBezTo>
                  <a:moveTo>
                    <a:pt x="336" y="295"/>
                  </a:moveTo>
                  <a:cubicBezTo>
                    <a:pt x="81" y="295"/>
                    <a:pt x="81" y="295"/>
                    <a:pt x="81" y="295"/>
                  </a:cubicBezTo>
                  <a:cubicBezTo>
                    <a:pt x="81" y="270"/>
                    <a:pt x="81" y="270"/>
                    <a:pt x="81" y="270"/>
                  </a:cubicBezTo>
                  <a:cubicBezTo>
                    <a:pt x="82" y="264"/>
                    <a:pt x="85" y="258"/>
                    <a:pt x="88" y="252"/>
                  </a:cubicBezTo>
                  <a:cubicBezTo>
                    <a:pt x="249" y="92"/>
                    <a:pt x="249" y="92"/>
                    <a:pt x="249" y="92"/>
                  </a:cubicBezTo>
                  <a:cubicBezTo>
                    <a:pt x="253" y="88"/>
                    <a:pt x="259" y="85"/>
                    <a:pt x="267" y="84"/>
                  </a:cubicBezTo>
                  <a:cubicBezTo>
                    <a:pt x="336" y="84"/>
                    <a:pt x="336" y="84"/>
                    <a:pt x="336" y="84"/>
                  </a:cubicBezTo>
                  <a:lnTo>
                    <a:pt x="336" y="295"/>
                  </a:ln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sz="1600" b="1" dirty="0">
                <a:latin typeface="Roboto Bold" charset="0"/>
              </a:endParaRPr>
            </a:p>
          </p:txBody>
        </p:sp>
        <p:sp>
          <p:nvSpPr>
            <p:cNvPr id="31" name="Freeform 105">
              <a:extLst>
                <a:ext uri="{FF2B5EF4-FFF2-40B4-BE49-F238E27FC236}">
                  <a16:creationId xmlns:a16="http://schemas.microsoft.com/office/drawing/2014/main" xmlns="" id="{531FB429-A8ED-42D6-ACF6-984197945835}"/>
                </a:ext>
              </a:extLst>
            </p:cNvPr>
            <p:cNvSpPr>
              <a:spLocks/>
            </p:cNvSpPr>
            <p:nvPr/>
          </p:nvSpPr>
          <p:spPr bwMode="auto">
            <a:xfrm>
              <a:off x="10719184" y="5153471"/>
              <a:ext cx="4240695" cy="3332882"/>
            </a:xfrm>
            <a:custGeom>
              <a:avLst/>
              <a:gdLst>
                <a:gd name="T0" fmla="*/ 1142 w 1157"/>
                <a:gd name="T1" fmla="*/ 16 h 908"/>
                <a:gd name="T2" fmla="*/ 1105 w 1157"/>
                <a:gd name="T3" fmla="*/ 0 h 908"/>
                <a:gd name="T4" fmla="*/ 53 w 1157"/>
                <a:gd name="T5" fmla="*/ 0 h 908"/>
                <a:gd name="T6" fmla="*/ 16 w 1157"/>
                <a:gd name="T7" fmla="*/ 16 h 908"/>
                <a:gd name="T8" fmla="*/ 0 w 1157"/>
                <a:gd name="T9" fmla="*/ 53 h 908"/>
                <a:gd name="T10" fmla="*/ 0 w 1157"/>
                <a:gd name="T11" fmla="*/ 149 h 908"/>
                <a:gd name="T12" fmla="*/ 0 w 1157"/>
                <a:gd name="T13" fmla="*/ 172 h 908"/>
                <a:gd name="T14" fmla="*/ 0 w 1157"/>
                <a:gd name="T15" fmla="*/ 277 h 908"/>
                <a:gd name="T16" fmla="*/ 0 w 1157"/>
                <a:gd name="T17" fmla="*/ 488 h 908"/>
                <a:gd name="T18" fmla="*/ 0 w 1157"/>
                <a:gd name="T19" fmla="*/ 908 h 908"/>
                <a:gd name="T20" fmla="*/ 106 w 1157"/>
                <a:gd name="T21" fmla="*/ 908 h 908"/>
                <a:gd name="T22" fmla="*/ 421 w 1157"/>
                <a:gd name="T23" fmla="*/ 908 h 908"/>
                <a:gd name="T24" fmla="*/ 947 w 1157"/>
                <a:gd name="T25" fmla="*/ 908 h 908"/>
                <a:gd name="T26" fmla="*/ 1105 w 1157"/>
                <a:gd name="T27" fmla="*/ 908 h 908"/>
                <a:gd name="T28" fmla="*/ 1142 w 1157"/>
                <a:gd name="T29" fmla="*/ 893 h 908"/>
                <a:gd name="T30" fmla="*/ 1157 w 1157"/>
                <a:gd name="T31" fmla="*/ 856 h 908"/>
                <a:gd name="T32" fmla="*/ 1157 w 1157"/>
                <a:gd name="T33" fmla="*/ 53 h 908"/>
                <a:gd name="T34" fmla="*/ 1142 w 1157"/>
                <a:gd name="T35" fmla="*/ 16 h 9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1157" h="908">
                  <a:moveTo>
                    <a:pt x="1142" y="16"/>
                  </a:moveTo>
                  <a:cubicBezTo>
                    <a:pt x="1131" y="5"/>
                    <a:pt x="1119" y="0"/>
                    <a:pt x="1105" y="0"/>
                  </a:cubicBezTo>
                  <a:cubicBezTo>
                    <a:pt x="53" y="0"/>
                    <a:pt x="53" y="0"/>
                    <a:pt x="53" y="0"/>
                  </a:cubicBezTo>
                  <a:cubicBezTo>
                    <a:pt x="39" y="0"/>
                    <a:pt x="26" y="5"/>
                    <a:pt x="16" y="16"/>
                  </a:cubicBezTo>
                  <a:cubicBezTo>
                    <a:pt x="6" y="26"/>
                    <a:pt x="0" y="39"/>
                    <a:pt x="0" y="53"/>
                  </a:cubicBezTo>
                  <a:cubicBezTo>
                    <a:pt x="0" y="149"/>
                    <a:pt x="0" y="149"/>
                    <a:pt x="0" y="149"/>
                  </a:cubicBezTo>
                  <a:cubicBezTo>
                    <a:pt x="0" y="172"/>
                    <a:pt x="0" y="172"/>
                    <a:pt x="0" y="172"/>
                  </a:cubicBezTo>
                  <a:cubicBezTo>
                    <a:pt x="0" y="277"/>
                    <a:pt x="0" y="277"/>
                    <a:pt x="0" y="277"/>
                  </a:cubicBezTo>
                  <a:cubicBezTo>
                    <a:pt x="0" y="488"/>
                    <a:pt x="0" y="488"/>
                    <a:pt x="0" y="488"/>
                  </a:cubicBezTo>
                  <a:cubicBezTo>
                    <a:pt x="0" y="908"/>
                    <a:pt x="0" y="908"/>
                    <a:pt x="0" y="908"/>
                  </a:cubicBezTo>
                  <a:cubicBezTo>
                    <a:pt x="106" y="908"/>
                    <a:pt x="106" y="908"/>
                    <a:pt x="106" y="908"/>
                  </a:cubicBezTo>
                  <a:cubicBezTo>
                    <a:pt x="421" y="908"/>
                    <a:pt x="421" y="908"/>
                    <a:pt x="421" y="908"/>
                  </a:cubicBezTo>
                  <a:cubicBezTo>
                    <a:pt x="947" y="908"/>
                    <a:pt x="947" y="908"/>
                    <a:pt x="947" y="908"/>
                  </a:cubicBezTo>
                  <a:cubicBezTo>
                    <a:pt x="1105" y="908"/>
                    <a:pt x="1105" y="908"/>
                    <a:pt x="1105" y="908"/>
                  </a:cubicBezTo>
                  <a:cubicBezTo>
                    <a:pt x="1119" y="908"/>
                    <a:pt x="1131" y="903"/>
                    <a:pt x="1142" y="893"/>
                  </a:cubicBezTo>
                  <a:cubicBezTo>
                    <a:pt x="1152" y="882"/>
                    <a:pt x="1157" y="870"/>
                    <a:pt x="1157" y="856"/>
                  </a:cubicBezTo>
                  <a:cubicBezTo>
                    <a:pt x="1157" y="53"/>
                    <a:pt x="1157" y="53"/>
                    <a:pt x="1157" y="53"/>
                  </a:cubicBezTo>
                  <a:cubicBezTo>
                    <a:pt x="1157" y="39"/>
                    <a:pt x="1152" y="26"/>
                    <a:pt x="1142" y="16"/>
                  </a:cubicBezTo>
                  <a:close/>
                </a:path>
              </a:pathLst>
            </a:custGeom>
            <a:solidFill>
              <a:schemeClr val="accent1">
                <a:lumMod val="20000"/>
                <a:lumOff val="80000"/>
              </a:schemeClr>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sz="1600" b="1" dirty="0">
                <a:latin typeface="Roboto Bold" charset="0"/>
              </a:endParaRPr>
            </a:p>
          </p:txBody>
        </p:sp>
        <p:sp>
          <p:nvSpPr>
            <p:cNvPr id="32" name="Freeform 106">
              <a:extLst>
                <a:ext uri="{FF2B5EF4-FFF2-40B4-BE49-F238E27FC236}">
                  <a16:creationId xmlns:a16="http://schemas.microsoft.com/office/drawing/2014/main" xmlns="" id="{B443DE50-BA9B-460A-A652-D0F8510F1834}"/>
                </a:ext>
              </a:extLst>
            </p:cNvPr>
            <p:cNvSpPr>
              <a:spLocks/>
            </p:cNvSpPr>
            <p:nvPr/>
          </p:nvSpPr>
          <p:spPr bwMode="auto">
            <a:xfrm>
              <a:off x="10027215" y="7245249"/>
              <a:ext cx="491998" cy="101574"/>
            </a:xfrm>
            <a:custGeom>
              <a:avLst/>
              <a:gdLst>
                <a:gd name="T0" fmla="*/ 134 w 134"/>
                <a:gd name="T1" fmla="*/ 14 h 28"/>
                <a:gd name="T2" fmla="*/ 120 w 134"/>
                <a:gd name="T3" fmla="*/ 28 h 28"/>
                <a:gd name="T4" fmla="*/ 14 w 134"/>
                <a:gd name="T5" fmla="*/ 28 h 28"/>
                <a:gd name="T6" fmla="*/ 0 w 134"/>
                <a:gd name="T7" fmla="*/ 14 h 28"/>
                <a:gd name="T8" fmla="*/ 14 w 134"/>
                <a:gd name="T9" fmla="*/ 0 h 28"/>
                <a:gd name="T10" fmla="*/ 120 w 134"/>
                <a:gd name="T11" fmla="*/ 0 h 28"/>
                <a:gd name="T12" fmla="*/ 134 w 134"/>
                <a:gd name="T13" fmla="*/ 14 h 28"/>
              </a:gdLst>
              <a:ahLst/>
              <a:cxnLst>
                <a:cxn ang="0">
                  <a:pos x="T0" y="T1"/>
                </a:cxn>
                <a:cxn ang="0">
                  <a:pos x="T2" y="T3"/>
                </a:cxn>
                <a:cxn ang="0">
                  <a:pos x="T4" y="T5"/>
                </a:cxn>
                <a:cxn ang="0">
                  <a:pos x="T6" y="T7"/>
                </a:cxn>
                <a:cxn ang="0">
                  <a:pos x="T8" y="T9"/>
                </a:cxn>
                <a:cxn ang="0">
                  <a:pos x="T10" y="T11"/>
                </a:cxn>
                <a:cxn ang="0">
                  <a:pos x="T12" y="T13"/>
                </a:cxn>
              </a:cxnLst>
              <a:rect l="0" t="0" r="r" b="b"/>
              <a:pathLst>
                <a:path w="134" h="28">
                  <a:moveTo>
                    <a:pt x="134" y="14"/>
                  </a:moveTo>
                  <a:cubicBezTo>
                    <a:pt x="134" y="22"/>
                    <a:pt x="127" y="28"/>
                    <a:pt x="120" y="28"/>
                  </a:cubicBezTo>
                  <a:cubicBezTo>
                    <a:pt x="14" y="28"/>
                    <a:pt x="14" y="28"/>
                    <a:pt x="14" y="28"/>
                  </a:cubicBezTo>
                  <a:cubicBezTo>
                    <a:pt x="6" y="28"/>
                    <a:pt x="0" y="22"/>
                    <a:pt x="0" y="14"/>
                  </a:cubicBezTo>
                  <a:cubicBezTo>
                    <a:pt x="0" y="6"/>
                    <a:pt x="6" y="0"/>
                    <a:pt x="14" y="0"/>
                  </a:cubicBezTo>
                  <a:cubicBezTo>
                    <a:pt x="120" y="0"/>
                    <a:pt x="120" y="0"/>
                    <a:pt x="120" y="0"/>
                  </a:cubicBezTo>
                  <a:cubicBezTo>
                    <a:pt x="127" y="0"/>
                    <a:pt x="134" y="6"/>
                    <a:pt x="134" y="14"/>
                  </a:cubicBezTo>
                  <a:close/>
                </a:path>
              </a:pathLst>
            </a:custGeom>
            <a:solidFill>
              <a:srgbClr val="6A87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sz="1600" b="1" dirty="0">
                <a:latin typeface="Roboto Bold" charset="0"/>
              </a:endParaRPr>
            </a:p>
          </p:txBody>
        </p:sp>
        <p:sp>
          <p:nvSpPr>
            <p:cNvPr id="33" name="Oval 107">
              <a:extLst>
                <a:ext uri="{FF2B5EF4-FFF2-40B4-BE49-F238E27FC236}">
                  <a16:creationId xmlns:a16="http://schemas.microsoft.com/office/drawing/2014/main" xmlns="" id="{50327453-A0C8-4C9C-A723-F5A62964C464}"/>
                </a:ext>
              </a:extLst>
            </p:cNvPr>
            <p:cNvSpPr>
              <a:spLocks noChangeArrowheads="1"/>
            </p:cNvSpPr>
            <p:nvPr/>
          </p:nvSpPr>
          <p:spPr bwMode="auto">
            <a:xfrm>
              <a:off x="11801576" y="5724822"/>
              <a:ext cx="1958466" cy="1964814"/>
            </a:xfrm>
            <a:prstGeom prst="ellipse">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sz="1600" b="1" dirty="0">
                <a:latin typeface="Roboto Bold" charset="0"/>
              </a:endParaRPr>
            </a:p>
          </p:txBody>
        </p:sp>
        <p:sp>
          <p:nvSpPr>
            <p:cNvPr id="34" name="Freeform 108">
              <a:extLst>
                <a:ext uri="{FF2B5EF4-FFF2-40B4-BE49-F238E27FC236}">
                  <a16:creationId xmlns:a16="http://schemas.microsoft.com/office/drawing/2014/main" xmlns="" id="{537DCA4C-4D2D-4D1D-AE30-09FF1596835C}"/>
                </a:ext>
              </a:extLst>
            </p:cNvPr>
            <p:cNvSpPr>
              <a:spLocks/>
            </p:cNvSpPr>
            <p:nvPr/>
          </p:nvSpPr>
          <p:spPr bwMode="auto">
            <a:xfrm>
              <a:off x="12217395" y="6143813"/>
              <a:ext cx="1126832" cy="1126832"/>
            </a:xfrm>
            <a:custGeom>
              <a:avLst/>
              <a:gdLst>
                <a:gd name="T0" fmla="*/ 294 w 307"/>
                <a:gd name="T1" fmla="*/ 107 h 307"/>
                <a:gd name="T2" fmla="*/ 201 w 307"/>
                <a:gd name="T3" fmla="*/ 107 h 307"/>
                <a:gd name="T4" fmla="*/ 201 w 307"/>
                <a:gd name="T5" fmla="*/ 13 h 307"/>
                <a:gd name="T6" fmla="*/ 187 w 307"/>
                <a:gd name="T7" fmla="*/ 0 h 307"/>
                <a:gd name="T8" fmla="*/ 120 w 307"/>
                <a:gd name="T9" fmla="*/ 0 h 307"/>
                <a:gd name="T10" fmla="*/ 107 w 307"/>
                <a:gd name="T11" fmla="*/ 13 h 307"/>
                <a:gd name="T12" fmla="*/ 107 w 307"/>
                <a:gd name="T13" fmla="*/ 107 h 307"/>
                <a:gd name="T14" fmla="*/ 14 w 307"/>
                <a:gd name="T15" fmla="*/ 107 h 307"/>
                <a:gd name="T16" fmla="*/ 0 w 307"/>
                <a:gd name="T17" fmla="*/ 120 h 307"/>
                <a:gd name="T18" fmla="*/ 0 w 307"/>
                <a:gd name="T19" fmla="*/ 187 h 307"/>
                <a:gd name="T20" fmla="*/ 14 w 307"/>
                <a:gd name="T21" fmla="*/ 200 h 307"/>
                <a:gd name="T22" fmla="*/ 107 w 307"/>
                <a:gd name="T23" fmla="*/ 200 h 307"/>
                <a:gd name="T24" fmla="*/ 107 w 307"/>
                <a:gd name="T25" fmla="*/ 294 h 307"/>
                <a:gd name="T26" fmla="*/ 120 w 307"/>
                <a:gd name="T27" fmla="*/ 307 h 307"/>
                <a:gd name="T28" fmla="*/ 187 w 307"/>
                <a:gd name="T29" fmla="*/ 307 h 307"/>
                <a:gd name="T30" fmla="*/ 201 w 307"/>
                <a:gd name="T31" fmla="*/ 294 h 307"/>
                <a:gd name="T32" fmla="*/ 201 w 307"/>
                <a:gd name="T33" fmla="*/ 200 h 307"/>
                <a:gd name="T34" fmla="*/ 294 w 307"/>
                <a:gd name="T35" fmla="*/ 200 h 307"/>
                <a:gd name="T36" fmla="*/ 307 w 307"/>
                <a:gd name="T37" fmla="*/ 187 h 307"/>
                <a:gd name="T38" fmla="*/ 307 w 307"/>
                <a:gd name="T39" fmla="*/ 120 h 307"/>
                <a:gd name="T40" fmla="*/ 294 w 307"/>
                <a:gd name="T41" fmla="*/ 107 h 30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Lst>
              <a:rect l="0" t="0" r="r" b="b"/>
              <a:pathLst>
                <a:path w="307" h="307">
                  <a:moveTo>
                    <a:pt x="294" y="107"/>
                  </a:moveTo>
                  <a:cubicBezTo>
                    <a:pt x="201" y="107"/>
                    <a:pt x="201" y="107"/>
                    <a:pt x="201" y="107"/>
                  </a:cubicBezTo>
                  <a:cubicBezTo>
                    <a:pt x="201" y="13"/>
                    <a:pt x="201" y="13"/>
                    <a:pt x="201" y="13"/>
                  </a:cubicBezTo>
                  <a:cubicBezTo>
                    <a:pt x="201" y="6"/>
                    <a:pt x="195" y="0"/>
                    <a:pt x="187" y="0"/>
                  </a:cubicBezTo>
                  <a:cubicBezTo>
                    <a:pt x="120" y="0"/>
                    <a:pt x="120" y="0"/>
                    <a:pt x="120" y="0"/>
                  </a:cubicBezTo>
                  <a:cubicBezTo>
                    <a:pt x="113" y="0"/>
                    <a:pt x="107" y="6"/>
                    <a:pt x="107" y="13"/>
                  </a:cubicBezTo>
                  <a:cubicBezTo>
                    <a:pt x="107" y="107"/>
                    <a:pt x="107" y="107"/>
                    <a:pt x="107" y="107"/>
                  </a:cubicBezTo>
                  <a:cubicBezTo>
                    <a:pt x="14" y="107"/>
                    <a:pt x="14" y="107"/>
                    <a:pt x="14" y="107"/>
                  </a:cubicBezTo>
                  <a:cubicBezTo>
                    <a:pt x="6" y="107"/>
                    <a:pt x="0" y="113"/>
                    <a:pt x="0" y="120"/>
                  </a:cubicBezTo>
                  <a:cubicBezTo>
                    <a:pt x="0" y="187"/>
                    <a:pt x="0" y="187"/>
                    <a:pt x="0" y="187"/>
                  </a:cubicBezTo>
                  <a:cubicBezTo>
                    <a:pt x="0" y="194"/>
                    <a:pt x="6" y="200"/>
                    <a:pt x="14" y="200"/>
                  </a:cubicBezTo>
                  <a:cubicBezTo>
                    <a:pt x="107" y="200"/>
                    <a:pt x="107" y="200"/>
                    <a:pt x="107" y="200"/>
                  </a:cubicBezTo>
                  <a:cubicBezTo>
                    <a:pt x="107" y="294"/>
                    <a:pt x="107" y="294"/>
                    <a:pt x="107" y="294"/>
                  </a:cubicBezTo>
                  <a:cubicBezTo>
                    <a:pt x="107" y="301"/>
                    <a:pt x="113" y="307"/>
                    <a:pt x="120" y="307"/>
                  </a:cubicBezTo>
                  <a:cubicBezTo>
                    <a:pt x="187" y="307"/>
                    <a:pt x="187" y="307"/>
                    <a:pt x="187" y="307"/>
                  </a:cubicBezTo>
                  <a:cubicBezTo>
                    <a:pt x="195" y="307"/>
                    <a:pt x="201" y="301"/>
                    <a:pt x="201" y="294"/>
                  </a:cubicBezTo>
                  <a:cubicBezTo>
                    <a:pt x="201" y="200"/>
                    <a:pt x="201" y="200"/>
                    <a:pt x="201" y="200"/>
                  </a:cubicBezTo>
                  <a:cubicBezTo>
                    <a:pt x="294" y="200"/>
                    <a:pt x="294" y="200"/>
                    <a:pt x="294" y="200"/>
                  </a:cubicBezTo>
                  <a:cubicBezTo>
                    <a:pt x="301" y="200"/>
                    <a:pt x="307" y="194"/>
                    <a:pt x="307" y="187"/>
                  </a:cubicBezTo>
                  <a:cubicBezTo>
                    <a:pt x="307" y="120"/>
                    <a:pt x="307" y="120"/>
                    <a:pt x="307" y="120"/>
                  </a:cubicBezTo>
                  <a:cubicBezTo>
                    <a:pt x="307" y="113"/>
                    <a:pt x="301" y="107"/>
                    <a:pt x="294" y="107"/>
                  </a:cubicBezTo>
                  <a:close/>
                </a:path>
              </a:pathLst>
            </a:custGeom>
            <a:solidFill>
              <a:srgbClr val="F15B3D"/>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sz="1600" b="1" dirty="0">
                <a:latin typeface="Roboto Bold" charset="0"/>
              </a:endParaRPr>
            </a:p>
          </p:txBody>
        </p:sp>
        <p:sp>
          <p:nvSpPr>
            <p:cNvPr id="52" name="Freeform 109">
              <a:extLst>
                <a:ext uri="{FF2B5EF4-FFF2-40B4-BE49-F238E27FC236}">
                  <a16:creationId xmlns:a16="http://schemas.microsoft.com/office/drawing/2014/main" xmlns="" id="{D21437F2-7788-475D-A847-654AFFC9E153}"/>
                </a:ext>
              </a:extLst>
            </p:cNvPr>
            <p:cNvSpPr>
              <a:spLocks/>
            </p:cNvSpPr>
            <p:nvPr/>
          </p:nvSpPr>
          <p:spPr bwMode="auto">
            <a:xfrm>
              <a:off x="9147968" y="8295902"/>
              <a:ext cx="5935704" cy="190450"/>
            </a:xfrm>
            <a:custGeom>
              <a:avLst/>
              <a:gdLst>
                <a:gd name="T0" fmla="*/ 1620 w 1620"/>
                <a:gd name="T1" fmla="*/ 26 h 52"/>
                <a:gd name="T2" fmla="*/ 1594 w 1620"/>
                <a:gd name="T3" fmla="*/ 52 h 52"/>
                <a:gd name="T4" fmla="*/ 27 w 1620"/>
                <a:gd name="T5" fmla="*/ 52 h 52"/>
                <a:gd name="T6" fmla="*/ 0 w 1620"/>
                <a:gd name="T7" fmla="*/ 26 h 52"/>
                <a:gd name="T8" fmla="*/ 27 w 1620"/>
                <a:gd name="T9" fmla="*/ 0 h 52"/>
                <a:gd name="T10" fmla="*/ 1594 w 1620"/>
                <a:gd name="T11" fmla="*/ 0 h 52"/>
                <a:gd name="T12" fmla="*/ 1620 w 1620"/>
                <a:gd name="T13" fmla="*/ 26 h 52"/>
              </a:gdLst>
              <a:ahLst/>
              <a:cxnLst>
                <a:cxn ang="0">
                  <a:pos x="T0" y="T1"/>
                </a:cxn>
                <a:cxn ang="0">
                  <a:pos x="T2" y="T3"/>
                </a:cxn>
                <a:cxn ang="0">
                  <a:pos x="T4" y="T5"/>
                </a:cxn>
                <a:cxn ang="0">
                  <a:pos x="T6" y="T7"/>
                </a:cxn>
                <a:cxn ang="0">
                  <a:pos x="T8" y="T9"/>
                </a:cxn>
                <a:cxn ang="0">
                  <a:pos x="T10" y="T11"/>
                </a:cxn>
                <a:cxn ang="0">
                  <a:pos x="T12" y="T13"/>
                </a:cxn>
              </a:cxnLst>
              <a:rect l="0" t="0" r="r" b="b"/>
              <a:pathLst>
                <a:path w="1620" h="52">
                  <a:moveTo>
                    <a:pt x="1620" y="26"/>
                  </a:moveTo>
                  <a:cubicBezTo>
                    <a:pt x="1620" y="41"/>
                    <a:pt x="1608" y="52"/>
                    <a:pt x="1594" y="52"/>
                  </a:cubicBezTo>
                  <a:cubicBezTo>
                    <a:pt x="27" y="52"/>
                    <a:pt x="27" y="52"/>
                    <a:pt x="27" y="52"/>
                  </a:cubicBezTo>
                  <a:cubicBezTo>
                    <a:pt x="12" y="52"/>
                    <a:pt x="0" y="41"/>
                    <a:pt x="0" y="26"/>
                  </a:cubicBezTo>
                  <a:cubicBezTo>
                    <a:pt x="0" y="11"/>
                    <a:pt x="12" y="0"/>
                    <a:pt x="27" y="0"/>
                  </a:cubicBezTo>
                  <a:cubicBezTo>
                    <a:pt x="1594" y="0"/>
                    <a:pt x="1594" y="0"/>
                    <a:pt x="1594" y="0"/>
                  </a:cubicBezTo>
                  <a:cubicBezTo>
                    <a:pt x="1608" y="0"/>
                    <a:pt x="1620" y="11"/>
                    <a:pt x="1620" y="26"/>
                  </a:cubicBezTo>
                  <a:close/>
                </a:path>
              </a:pathLst>
            </a:custGeom>
            <a:solidFill>
              <a:srgbClr val="B4B4B4"/>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sz="1600" b="1" dirty="0">
                <a:latin typeface="Roboto Bold" charset="0"/>
              </a:endParaRPr>
            </a:p>
          </p:txBody>
        </p:sp>
        <p:sp>
          <p:nvSpPr>
            <p:cNvPr id="54" name="Oval 110">
              <a:extLst>
                <a:ext uri="{FF2B5EF4-FFF2-40B4-BE49-F238E27FC236}">
                  <a16:creationId xmlns:a16="http://schemas.microsoft.com/office/drawing/2014/main" xmlns="" id="{2C2C73FE-884C-46E1-A7CB-4A65BC769DEA}"/>
                </a:ext>
              </a:extLst>
            </p:cNvPr>
            <p:cNvSpPr>
              <a:spLocks noChangeArrowheads="1"/>
            </p:cNvSpPr>
            <p:nvPr/>
          </p:nvSpPr>
          <p:spPr bwMode="auto">
            <a:xfrm>
              <a:off x="10125612" y="7788034"/>
              <a:ext cx="1298238" cy="1298238"/>
            </a:xfrm>
            <a:prstGeom prst="ellipse">
              <a:avLst/>
            </a:prstGeom>
            <a:solidFill>
              <a:srgbClr val="6A87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sz="1600" b="1" dirty="0">
                <a:latin typeface="Roboto Bold" charset="0"/>
              </a:endParaRPr>
            </a:p>
          </p:txBody>
        </p:sp>
        <p:sp>
          <p:nvSpPr>
            <p:cNvPr id="56" name="Oval 111">
              <a:extLst>
                <a:ext uri="{FF2B5EF4-FFF2-40B4-BE49-F238E27FC236}">
                  <a16:creationId xmlns:a16="http://schemas.microsoft.com/office/drawing/2014/main" xmlns="" id="{6C78DFA9-BB51-4F51-9F88-BAF6956964B1}"/>
                </a:ext>
              </a:extLst>
            </p:cNvPr>
            <p:cNvSpPr>
              <a:spLocks noChangeArrowheads="1"/>
            </p:cNvSpPr>
            <p:nvPr/>
          </p:nvSpPr>
          <p:spPr bwMode="auto">
            <a:xfrm>
              <a:off x="10325587" y="7991182"/>
              <a:ext cx="895117" cy="895117"/>
            </a:xfrm>
            <a:prstGeom prst="ellipse">
              <a:avLst/>
            </a:prstGeom>
            <a:solidFill>
              <a:srgbClr val="EEE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sz="1600" b="1" dirty="0">
                <a:latin typeface="Roboto Bold" charset="0"/>
              </a:endParaRPr>
            </a:p>
          </p:txBody>
        </p:sp>
        <p:sp>
          <p:nvSpPr>
            <p:cNvPr id="58" name="Oval 112">
              <a:extLst>
                <a:ext uri="{FF2B5EF4-FFF2-40B4-BE49-F238E27FC236}">
                  <a16:creationId xmlns:a16="http://schemas.microsoft.com/office/drawing/2014/main" xmlns="" id="{63DD5497-D8F0-4473-B27A-7281CAA7F43F}"/>
                </a:ext>
              </a:extLst>
            </p:cNvPr>
            <p:cNvSpPr>
              <a:spLocks noChangeArrowheads="1"/>
            </p:cNvSpPr>
            <p:nvPr/>
          </p:nvSpPr>
          <p:spPr bwMode="auto">
            <a:xfrm>
              <a:off x="10627132" y="8289553"/>
              <a:ext cx="295199" cy="295199"/>
            </a:xfrm>
            <a:prstGeom prst="ellipse">
              <a:avLst/>
            </a:prstGeom>
            <a:solidFill>
              <a:srgbClr val="6A87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sz="1600" b="1" dirty="0">
                <a:latin typeface="Roboto Bold" charset="0"/>
              </a:endParaRPr>
            </a:p>
          </p:txBody>
        </p:sp>
        <p:sp>
          <p:nvSpPr>
            <p:cNvPr id="60" name="Oval 113">
              <a:extLst>
                <a:ext uri="{FF2B5EF4-FFF2-40B4-BE49-F238E27FC236}">
                  <a16:creationId xmlns:a16="http://schemas.microsoft.com/office/drawing/2014/main" xmlns="" id="{E8BB1ED0-F2B0-4475-95CD-4B2E132753CB}"/>
                </a:ext>
              </a:extLst>
            </p:cNvPr>
            <p:cNvSpPr>
              <a:spLocks noChangeArrowheads="1"/>
            </p:cNvSpPr>
            <p:nvPr/>
          </p:nvSpPr>
          <p:spPr bwMode="auto">
            <a:xfrm>
              <a:off x="13112510" y="7788034"/>
              <a:ext cx="1298238" cy="1298238"/>
            </a:xfrm>
            <a:prstGeom prst="ellipse">
              <a:avLst/>
            </a:prstGeom>
            <a:solidFill>
              <a:srgbClr val="6A87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sz="1600" b="1" dirty="0">
                <a:latin typeface="Roboto Bold" charset="0"/>
              </a:endParaRPr>
            </a:p>
          </p:txBody>
        </p:sp>
        <p:sp>
          <p:nvSpPr>
            <p:cNvPr id="62" name="Oval 114">
              <a:extLst>
                <a:ext uri="{FF2B5EF4-FFF2-40B4-BE49-F238E27FC236}">
                  <a16:creationId xmlns:a16="http://schemas.microsoft.com/office/drawing/2014/main" xmlns="" id="{65B2C7D8-E80F-4A1E-817F-D0ED9661347A}"/>
                </a:ext>
              </a:extLst>
            </p:cNvPr>
            <p:cNvSpPr>
              <a:spLocks noChangeArrowheads="1"/>
            </p:cNvSpPr>
            <p:nvPr/>
          </p:nvSpPr>
          <p:spPr bwMode="auto">
            <a:xfrm>
              <a:off x="13309310" y="7991182"/>
              <a:ext cx="898292" cy="895117"/>
            </a:xfrm>
            <a:prstGeom prst="ellipse">
              <a:avLst/>
            </a:prstGeom>
            <a:solidFill>
              <a:srgbClr val="EEEDEE"/>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sz="1600" b="1" dirty="0">
                <a:latin typeface="Roboto Bold" charset="0"/>
              </a:endParaRPr>
            </a:p>
          </p:txBody>
        </p:sp>
        <p:sp>
          <p:nvSpPr>
            <p:cNvPr id="63" name="Oval 115">
              <a:extLst>
                <a:ext uri="{FF2B5EF4-FFF2-40B4-BE49-F238E27FC236}">
                  <a16:creationId xmlns:a16="http://schemas.microsoft.com/office/drawing/2014/main" xmlns="" id="{19159016-EDE8-4FC2-8ED1-3166DAD0A143}"/>
                </a:ext>
              </a:extLst>
            </p:cNvPr>
            <p:cNvSpPr>
              <a:spLocks noChangeArrowheads="1"/>
            </p:cNvSpPr>
            <p:nvPr/>
          </p:nvSpPr>
          <p:spPr bwMode="auto">
            <a:xfrm>
              <a:off x="13610855" y="8289553"/>
              <a:ext cx="295199" cy="295199"/>
            </a:xfrm>
            <a:prstGeom prst="ellipse">
              <a:avLst/>
            </a:prstGeom>
            <a:solidFill>
              <a:srgbClr val="6A87B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68580" tIns="34290" rIns="68580" bIns="34290" numCol="1" anchor="t" anchorCtr="0" compatLnSpc="1">
              <a:prstTxWarp prst="textNoShape">
                <a:avLst/>
              </a:prstTxWarp>
            </a:bodyPr>
            <a:lstStyle/>
            <a:p>
              <a:endParaRPr lang="en-GB" sz="1600" b="1" dirty="0">
                <a:latin typeface="Roboto Bold" charset="0"/>
              </a:endParaRPr>
            </a:p>
          </p:txBody>
        </p:sp>
      </p:grpSp>
      <p:pic>
        <p:nvPicPr>
          <p:cNvPr id="5" name="Grafik 4">
            <a:extLst>
              <a:ext uri="{FF2B5EF4-FFF2-40B4-BE49-F238E27FC236}">
                <a16:creationId xmlns:a16="http://schemas.microsoft.com/office/drawing/2014/main" xmlns="" id="{F6659027-9B9E-47C7-9482-BCBA7AB69EB8}"/>
              </a:ext>
            </a:extLst>
          </p:cNvPr>
          <p:cNvPicPr>
            <a:picLocks noChangeAspect="1"/>
          </p:cNvPicPr>
          <p:nvPr/>
        </p:nvPicPr>
        <p:blipFill rotWithShape="1">
          <a:blip r:embed="rId7">
            <a:duotone>
              <a:schemeClr val="accent1">
                <a:shade val="45000"/>
                <a:satMod val="135000"/>
              </a:schemeClr>
              <a:prstClr val="white"/>
            </a:duotone>
            <a:extLst>
              <a:ext uri="{BEBA8EAE-BF5A-486C-A8C5-ECC9F3942E4B}">
                <a14:imgProps xmlns:a14="http://schemas.microsoft.com/office/drawing/2010/main">
                  <a14:imgLayer r:embed="rId8">
                    <a14:imgEffect>
                      <a14:saturation sat="66000"/>
                    </a14:imgEffect>
                  </a14:imgLayer>
                </a14:imgProps>
              </a:ext>
            </a:extLst>
          </a:blip>
          <a:srcRect l="19753" r="18590"/>
          <a:stretch/>
        </p:blipFill>
        <p:spPr>
          <a:xfrm>
            <a:off x="6642778" y="3637547"/>
            <a:ext cx="1219222" cy="1038153"/>
          </a:xfrm>
          <a:prstGeom prst="rect">
            <a:avLst/>
          </a:prstGeom>
        </p:spPr>
      </p:pic>
      <p:pic>
        <p:nvPicPr>
          <p:cNvPr id="6" name="Grafik 5">
            <a:extLst>
              <a:ext uri="{FF2B5EF4-FFF2-40B4-BE49-F238E27FC236}">
                <a16:creationId xmlns:a16="http://schemas.microsoft.com/office/drawing/2014/main" xmlns="" id="{6AC7452E-227D-489E-96C1-B9145CEE3187}"/>
              </a:ext>
            </a:extLst>
          </p:cNvPr>
          <p:cNvPicPr>
            <a:picLocks noChangeAspect="1"/>
          </p:cNvPicPr>
          <p:nvPr/>
        </p:nvPicPr>
        <p:blipFill>
          <a:blip r:embed="rId9">
            <a:duotone>
              <a:schemeClr val="accent1">
                <a:shade val="45000"/>
                <a:satMod val="135000"/>
              </a:schemeClr>
              <a:prstClr val="white"/>
            </a:duotone>
          </a:blip>
          <a:srcRect/>
          <a:stretch/>
        </p:blipFill>
        <p:spPr>
          <a:xfrm>
            <a:off x="9153592" y="3637547"/>
            <a:ext cx="1139920" cy="1110608"/>
          </a:xfrm>
          <a:prstGeom prst="rect">
            <a:avLst/>
          </a:prstGeom>
        </p:spPr>
      </p:pic>
      <p:cxnSp>
        <p:nvCxnSpPr>
          <p:cNvPr id="8" name="Gerade Verbindung mit Pfeil 7">
            <a:extLst>
              <a:ext uri="{FF2B5EF4-FFF2-40B4-BE49-F238E27FC236}">
                <a16:creationId xmlns:a16="http://schemas.microsoft.com/office/drawing/2014/main" xmlns="" id="{73B8AE03-49A9-4F59-838E-1EF64A26DD63}"/>
              </a:ext>
            </a:extLst>
          </p:cNvPr>
          <p:cNvCxnSpPr>
            <a:cxnSpLocks/>
          </p:cNvCxnSpPr>
          <p:nvPr/>
        </p:nvCxnSpPr>
        <p:spPr>
          <a:xfrm>
            <a:off x="3907404" y="5784348"/>
            <a:ext cx="7156286" cy="0"/>
          </a:xfrm>
          <a:prstGeom prst="straightConnector1">
            <a:avLst/>
          </a:prstGeom>
          <a:ln w="41275">
            <a:tailEnd type="triangle"/>
          </a:ln>
        </p:spPr>
        <p:style>
          <a:lnRef idx="1">
            <a:schemeClr val="accent1"/>
          </a:lnRef>
          <a:fillRef idx="0">
            <a:schemeClr val="accent1"/>
          </a:fillRef>
          <a:effectRef idx="0">
            <a:schemeClr val="accent1"/>
          </a:effectRef>
          <a:fontRef idx="minor">
            <a:schemeClr val="tx1"/>
          </a:fontRef>
        </p:style>
      </p:cxnSp>
      <p:cxnSp>
        <p:nvCxnSpPr>
          <p:cNvPr id="23" name="Gerade Verbindung mit Pfeil 22">
            <a:extLst>
              <a:ext uri="{FF2B5EF4-FFF2-40B4-BE49-F238E27FC236}">
                <a16:creationId xmlns:a16="http://schemas.microsoft.com/office/drawing/2014/main" xmlns="" id="{5C0FD038-C346-4D97-8C74-3ABB483EB51E}"/>
              </a:ext>
            </a:extLst>
          </p:cNvPr>
          <p:cNvCxnSpPr>
            <a:cxnSpLocks/>
          </p:cNvCxnSpPr>
          <p:nvPr/>
        </p:nvCxnSpPr>
        <p:spPr>
          <a:xfrm>
            <a:off x="3960565" y="2430825"/>
            <a:ext cx="7753380" cy="0"/>
          </a:xfrm>
          <a:prstGeom prst="straightConnector1">
            <a:avLst/>
          </a:prstGeom>
          <a:ln w="41275">
            <a:solidFill>
              <a:schemeClr val="accent6">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24" name="Subtitle 2">
            <a:extLst>
              <a:ext uri="{FF2B5EF4-FFF2-40B4-BE49-F238E27FC236}">
                <a16:creationId xmlns:a16="http://schemas.microsoft.com/office/drawing/2014/main" xmlns="" id="{984E3A67-43DB-47D9-B727-7D54DC663C84}"/>
              </a:ext>
            </a:extLst>
          </p:cNvPr>
          <p:cNvSpPr txBox="1">
            <a:spLocks/>
          </p:cNvSpPr>
          <p:nvPr/>
        </p:nvSpPr>
        <p:spPr>
          <a:xfrm>
            <a:off x="3913135" y="1781099"/>
            <a:ext cx="7655935" cy="650186"/>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2000" b="1" dirty="0">
                <a:solidFill>
                  <a:srgbClr val="F95C2C"/>
                </a:solidFill>
                <a:latin typeface="+mj-lt"/>
                <a:ea typeface="Lato Light" panose="020F0502020204030203" pitchFamily="34" charset="0"/>
                <a:cs typeface="Mukta ExtraLight" panose="020B0000000000000000" pitchFamily="34" charset="77"/>
              </a:rPr>
              <a:t>Operative Umstrukturierung: </a:t>
            </a:r>
            <a:r>
              <a:rPr lang="en-GB" sz="2000" dirty="0">
                <a:solidFill>
                  <a:srgbClr val="F95C2C"/>
                </a:solidFill>
                <a:latin typeface="+mj-lt"/>
                <a:ea typeface="Lato Light" panose="020F0502020204030203" pitchFamily="34" charset="0"/>
                <a:cs typeface="Mukta ExtraLight" panose="020B0000000000000000" pitchFamily="34" charset="77"/>
              </a:rPr>
              <a:t>Entwicklung eines nachhaltigen und praktikablen Geschäftsmodells</a:t>
            </a:r>
            <a:endParaRPr lang="en-GB" sz="2000" b="1" dirty="0">
              <a:solidFill>
                <a:srgbClr val="F95C2C"/>
              </a:solidFill>
              <a:latin typeface="+mj-lt"/>
              <a:ea typeface="Lato Light" panose="020F0502020204030203" pitchFamily="34" charset="0"/>
              <a:cs typeface="Mukta ExtraLight" panose="020B0000000000000000" pitchFamily="34" charset="77"/>
            </a:endParaRPr>
          </a:p>
        </p:txBody>
      </p:sp>
      <p:sp>
        <p:nvSpPr>
          <p:cNvPr id="25" name="Subtitle 2">
            <a:extLst>
              <a:ext uri="{FF2B5EF4-FFF2-40B4-BE49-F238E27FC236}">
                <a16:creationId xmlns:a16="http://schemas.microsoft.com/office/drawing/2014/main" xmlns="" id="{9B2C6765-DF53-4D32-8DA8-6318ED402927}"/>
              </a:ext>
            </a:extLst>
          </p:cNvPr>
          <p:cNvSpPr txBox="1">
            <a:spLocks/>
          </p:cNvSpPr>
          <p:nvPr/>
        </p:nvSpPr>
        <p:spPr>
          <a:xfrm>
            <a:off x="3907403" y="5850063"/>
            <a:ext cx="7156285" cy="588631"/>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b="1" dirty="0">
                <a:solidFill>
                  <a:srgbClr val="F95C2C"/>
                </a:solidFill>
                <a:latin typeface="+mj-lt"/>
                <a:ea typeface="Lato Light" panose="020F0502020204030203" pitchFamily="34" charset="0"/>
                <a:cs typeface="Mukta ExtraLight" panose="020B0000000000000000" pitchFamily="34" charset="77"/>
              </a:rPr>
              <a:t>Finanzielle Restrukturierung: </a:t>
            </a:r>
            <a:r>
              <a:rPr lang="en-GB" sz="1800" dirty="0">
                <a:solidFill>
                  <a:srgbClr val="F95C2C"/>
                </a:solidFill>
                <a:latin typeface="+mj-lt"/>
                <a:ea typeface="Lato Light" panose="020F0502020204030203" pitchFamily="34" charset="0"/>
                <a:cs typeface="Mukta ExtraLight" panose="020B0000000000000000" pitchFamily="34" charset="77"/>
              </a:rPr>
              <a:t>Sicherstellung der Fähigkeit, Erträge zu erwirtschaften und Schulden zu bedienen</a:t>
            </a:r>
          </a:p>
        </p:txBody>
      </p:sp>
      <p:sp>
        <p:nvSpPr>
          <p:cNvPr id="10" name="Rechteck 9">
            <a:extLst>
              <a:ext uri="{FF2B5EF4-FFF2-40B4-BE49-F238E27FC236}">
                <a16:creationId xmlns:a16="http://schemas.microsoft.com/office/drawing/2014/main" xmlns="" id="{A06627C5-88FD-435D-BB87-B92048E4396C}"/>
              </a:ext>
            </a:extLst>
          </p:cNvPr>
          <p:cNvSpPr/>
          <p:nvPr/>
        </p:nvSpPr>
        <p:spPr>
          <a:xfrm>
            <a:off x="3908022" y="5215796"/>
            <a:ext cx="2291038" cy="45674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2"/>
                </a:solidFill>
              </a:rPr>
              <a:t>Vermeidung der akuten Gefahr einer Insolvenz</a:t>
            </a:r>
            <a:endParaRPr lang="en-GB" sz="1600" dirty="0">
              <a:solidFill>
                <a:schemeClr val="tx2"/>
              </a:solidFill>
            </a:endParaRPr>
          </a:p>
        </p:txBody>
      </p:sp>
      <p:sp>
        <p:nvSpPr>
          <p:cNvPr id="27" name="Rechteck 26">
            <a:extLst>
              <a:ext uri="{FF2B5EF4-FFF2-40B4-BE49-F238E27FC236}">
                <a16:creationId xmlns:a16="http://schemas.microsoft.com/office/drawing/2014/main" xmlns="" id="{EF53EEEF-79F1-4264-B7C1-76A10BA92A62}"/>
              </a:ext>
            </a:extLst>
          </p:cNvPr>
          <p:cNvSpPr/>
          <p:nvPr/>
        </p:nvSpPr>
        <p:spPr>
          <a:xfrm>
            <a:off x="6405338" y="5214192"/>
            <a:ext cx="2326836" cy="45674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2"/>
                </a:solidFill>
              </a:rPr>
              <a:t>Finanzierung der Umstrukturierungsphase</a:t>
            </a:r>
            <a:endParaRPr lang="en-GB" sz="1600" dirty="0">
              <a:solidFill>
                <a:schemeClr val="tx2"/>
              </a:solidFill>
            </a:endParaRPr>
          </a:p>
        </p:txBody>
      </p:sp>
      <p:sp>
        <p:nvSpPr>
          <p:cNvPr id="28" name="Rechteck 27">
            <a:extLst>
              <a:ext uri="{FF2B5EF4-FFF2-40B4-BE49-F238E27FC236}">
                <a16:creationId xmlns:a16="http://schemas.microsoft.com/office/drawing/2014/main" xmlns="" id="{30C7381B-19C1-4ECB-BEA3-DE9F770B261C}"/>
              </a:ext>
            </a:extLst>
          </p:cNvPr>
          <p:cNvSpPr/>
          <p:nvPr/>
        </p:nvSpPr>
        <p:spPr>
          <a:xfrm>
            <a:off x="8938453" y="5216098"/>
            <a:ext cx="2424004" cy="45674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dirty="0" err="1">
                <a:solidFill>
                  <a:schemeClr val="tx2"/>
                </a:solidFill>
              </a:rPr>
              <a:t>Umstrukturierung</a:t>
            </a:r>
            <a:r>
              <a:rPr lang="en-GB" sz="1600" dirty="0">
                <a:solidFill>
                  <a:schemeClr val="tx2"/>
                </a:solidFill>
              </a:rPr>
              <a:t> der </a:t>
            </a:r>
            <a:r>
              <a:rPr lang="en-GB" sz="1600" dirty="0" err="1">
                <a:solidFill>
                  <a:schemeClr val="tx2"/>
                </a:solidFill>
              </a:rPr>
              <a:t>Finanzierungsseite</a:t>
            </a:r>
            <a:endParaRPr lang="en-GB" sz="1600" dirty="0">
              <a:solidFill>
                <a:schemeClr val="tx2"/>
              </a:solidFill>
            </a:endParaRPr>
          </a:p>
        </p:txBody>
      </p:sp>
      <p:sp>
        <p:nvSpPr>
          <p:cNvPr id="35" name="Rechteck 34">
            <a:extLst>
              <a:ext uri="{FF2B5EF4-FFF2-40B4-BE49-F238E27FC236}">
                <a16:creationId xmlns:a16="http://schemas.microsoft.com/office/drawing/2014/main" xmlns="" id="{8A4B0004-94E4-4748-A797-4D663671AD6C}"/>
              </a:ext>
            </a:extLst>
          </p:cNvPr>
          <p:cNvSpPr/>
          <p:nvPr/>
        </p:nvSpPr>
        <p:spPr>
          <a:xfrm>
            <a:off x="4547547" y="2580039"/>
            <a:ext cx="2122273" cy="456742"/>
          </a:xfrm>
          <a:prstGeom prst="rect">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2"/>
                </a:solidFill>
              </a:rPr>
              <a:t>Kurzfristige Maßnahmen</a:t>
            </a:r>
            <a:endParaRPr lang="en-GB" sz="1600" dirty="0">
              <a:solidFill>
                <a:schemeClr val="tx2"/>
              </a:solidFill>
            </a:endParaRPr>
          </a:p>
        </p:txBody>
      </p:sp>
      <p:sp>
        <p:nvSpPr>
          <p:cNvPr id="36" name="Rechteck 35">
            <a:extLst>
              <a:ext uri="{FF2B5EF4-FFF2-40B4-BE49-F238E27FC236}">
                <a16:creationId xmlns:a16="http://schemas.microsoft.com/office/drawing/2014/main" xmlns="" id="{CC71196F-2C0B-4DCD-9E00-FC75CF1AD994}"/>
              </a:ext>
            </a:extLst>
          </p:cNvPr>
          <p:cNvSpPr/>
          <p:nvPr/>
        </p:nvSpPr>
        <p:spPr>
          <a:xfrm>
            <a:off x="6978380" y="2578435"/>
            <a:ext cx="2122273" cy="456742"/>
          </a:xfrm>
          <a:prstGeom prst="rect">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2"/>
                </a:solidFill>
              </a:rPr>
              <a:t>Mittel- und langfristige Maßnahmen</a:t>
            </a:r>
            <a:endParaRPr lang="en-GB" sz="1600" dirty="0">
              <a:solidFill>
                <a:schemeClr val="tx2"/>
              </a:solidFill>
            </a:endParaRPr>
          </a:p>
        </p:txBody>
      </p:sp>
      <p:sp>
        <p:nvSpPr>
          <p:cNvPr id="37" name="Rechteck 36">
            <a:extLst>
              <a:ext uri="{FF2B5EF4-FFF2-40B4-BE49-F238E27FC236}">
                <a16:creationId xmlns:a16="http://schemas.microsoft.com/office/drawing/2014/main" xmlns="" id="{4A73DF15-608B-4BC8-98BD-F90F6B33AD29}"/>
              </a:ext>
            </a:extLst>
          </p:cNvPr>
          <p:cNvSpPr/>
          <p:nvPr/>
        </p:nvSpPr>
        <p:spPr>
          <a:xfrm>
            <a:off x="9409213" y="2575227"/>
            <a:ext cx="2122273" cy="456742"/>
          </a:xfrm>
          <a:prstGeom prst="rect">
            <a:avLst/>
          </a:prstGeom>
          <a:solidFill>
            <a:schemeClr val="accent6">
              <a:lumMod val="60000"/>
              <a:lumOff val="40000"/>
            </a:schemeClr>
          </a:soli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a:solidFill>
                  <a:schemeClr val="tx2"/>
                </a:solidFill>
              </a:rPr>
              <a:t>Steuerung und Überwachung</a:t>
            </a:r>
            <a:endParaRPr lang="en-GB" sz="1600" dirty="0">
              <a:solidFill>
                <a:schemeClr val="tx2"/>
              </a:solidFill>
            </a:endParaRPr>
          </a:p>
        </p:txBody>
      </p:sp>
      <p:sp>
        <p:nvSpPr>
          <p:cNvPr id="39" name="Pfeil: nach rechts 38">
            <a:extLst>
              <a:ext uri="{FF2B5EF4-FFF2-40B4-BE49-F238E27FC236}">
                <a16:creationId xmlns:a16="http://schemas.microsoft.com/office/drawing/2014/main" xmlns="" id="{6F8CC65D-E60B-48B9-B839-B5188A172BAD}"/>
              </a:ext>
            </a:extLst>
          </p:cNvPr>
          <p:cNvSpPr/>
          <p:nvPr/>
        </p:nvSpPr>
        <p:spPr>
          <a:xfrm rot="17851772">
            <a:off x="7469346" y="3806219"/>
            <a:ext cx="1888305" cy="623524"/>
          </a:xfrm>
          <a:prstGeom prst="rightArrow">
            <a:avLst/>
          </a:prstGeom>
          <a:gradFill flip="none" rotWithShape="1">
            <a:gsLst>
              <a:gs pos="0">
                <a:srgbClr val="DAE3F3"/>
              </a:gs>
              <a:gs pos="33000">
                <a:srgbClr val="DAE3F3"/>
              </a:gs>
              <a:gs pos="85000">
                <a:srgbClr val="A9D18E"/>
              </a:gs>
            </a:gsLst>
            <a:lin ang="0" scaled="1"/>
            <a:tileRect/>
          </a:gra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40" name="Pfeil: nach rechts 39">
            <a:extLst>
              <a:ext uri="{FF2B5EF4-FFF2-40B4-BE49-F238E27FC236}">
                <a16:creationId xmlns:a16="http://schemas.microsoft.com/office/drawing/2014/main" xmlns="" id="{6CF10598-6013-4248-ACD6-86B7163CCC06}"/>
              </a:ext>
            </a:extLst>
          </p:cNvPr>
          <p:cNvSpPr/>
          <p:nvPr/>
        </p:nvSpPr>
        <p:spPr>
          <a:xfrm rot="17851772">
            <a:off x="9952922" y="3844148"/>
            <a:ext cx="1888305" cy="623524"/>
          </a:xfrm>
          <a:prstGeom prst="rightArrow">
            <a:avLst/>
          </a:prstGeom>
          <a:gradFill flip="none" rotWithShape="1">
            <a:gsLst>
              <a:gs pos="0">
                <a:srgbClr val="DAE3F3"/>
              </a:gs>
              <a:gs pos="33000">
                <a:srgbClr val="DAE3F3"/>
              </a:gs>
              <a:gs pos="85000">
                <a:srgbClr val="A9D18E"/>
              </a:gs>
            </a:gsLst>
            <a:lin ang="0" scaled="1"/>
            <a:tileRect/>
          </a:gradFill>
          <a:ln>
            <a:solidFill>
              <a:schemeClr val="accent6">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Tree>
    <p:extLst>
      <p:ext uri="{BB962C8B-B14F-4D97-AF65-F5344CB8AC3E}">
        <p14:creationId xmlns:p14="http://schemas.microsoft.com/office/powerpoint/2010/main" val="336760102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5362"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482558" y="512206"/>
            <a:ext cx="8852375" cy="697353"/>
          </a:xfrm>
        </p:spPr>
        <p:txBody>
          <a:bodyPr>
            <a:normAutofit/>
          </a:bodyPr>
          <a:lstStyle/>
          <a:p>
            <a:r>
              <a:rPr lang="en-GB" dirty="0"/>
              <a:t>Das Dilemma der Gläubiger</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314035" y="1790536"/>
            <a:ext cx="3919829" cy="4976024"/>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Ihre Gläubiger befinden sich in einem Dilemma, das Sie nutzen können, um Ihre Finanzen zu sanieren:</a:t>
            </a:r>
            <a:endParaRPr lang="en-US" sz="2200" dirty="0">
              <a:solidFill>
                <a:srgbClr val="245473"/>
              </a:solidFill>
            </a:endParaRPr>
          </a:p>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Wenn Ihre Gläubiger nicht zu Zugeständnissen bereit sind, steigt das Risiko einer Insolvenz oder Liquidation - und damit auch das Risiko des </a:t>
            </a:r>
            <a:r>
              <a:rPr lang="en-GB" sz="2200" dirty="0" err="1">
                <a:solidFill>
                  <a:srgbClr val="245473"/>
                </a:solidFill>
                <a:latin typeface="+mj-lt"/>
                <a:ea typeface="Open Sans Light" panose="020B0306030504020204" pitchFamily="34" charset="0"/>
                <a:cs typeface="Open Sans Light" panose="020B0306030504020204" pitchFamily="34" charset="0"/>
              </a:rPr>
              <a:t>Forderungsverlustes</a:t>
            </a:r>
            <a:r>
              <a:rPr lang="en-GB" sz="2200" dirty="0">
                <a:solidFill>
                  <a:srgbClr val="245473"/>
                </a:solidFill>
                <a:latin typeface="+mj-lt"/>
                <a:ea typeface="Open Sans Light" panose="020B0306030504020204" pitchFamily="34" charset="0"/>
                <a:cs typeface="Open Sans Light" panose="020B0306030504020204" pitchFamily="34" charset="0"/>
              </a:rPr>
              <a:t>.</a:t>
            </a:r>
            <a:endParaRPr lang="en-GB" sz="2200" b="1" dirty="0">
              <a:solidFill>
                <a:srgbClr val="245473"/>
              </a:solidFill>
              <a:latin typeface="+mj-lt"/>
              <a:ea typeface="Open Sans Light" panose="020B0306030504020204" pitchFamily="34" charset="0"/>
              <a:cs typeface="Open Sans Light" panose="020B0306030504020204" pitchFamily="34" charset="0"/>
            </a:endParaRPr>
          </a:p>
          <a:p>
            <a:pPr algn="l">
              <a:lnSpc>
                <a:spcPct val="100000"/>
              </a:lnSpc>
              <a:spcBef>
                <a:spcPts val="600"/>
              </a:spcBef>
            </a:pPr>
            <a:r>
              <a:rPr lang="en-GB" sz="2200" b="1" dirty="0">
                <a:solidFill>
                  <a:srgbClr val="245473"/>
                </a:solidFill>
                <a:latin typeface="+mj-lt"/>
                <a:ea typeface="Open Sans Light" panose="020B0306030504020204" pitchFamily="34" charset="0"/>
                <a:cs typeface="Open Sans Light" panose="020B0306030504020204" pitchFamily="34" charset="0"/>
              </a:rPr>
              <a:t>Grundsätzlich sollten die Gläubiger daher ein Interesse daran haben, Sie bei der Restrukturierung zu unterstützen</a:t>
            </a:r>
          </a:p>
        </p:txBody>
      </p:sp>
      <p:grpSp>
        <p:nvGrpSpPr>
          <p:cNvPr id="5" name="Gruppieren 4">
            <a:extLst>
              <a:ext uri="{FF2B5EF4-FFF2-40B4-BE49-F238E27FC236}">
                <a16:creationId xmlns:a16="http://schemas.microsoft.com/office/drawing/2014/main" xmlns="" id="{E51342ED-8A45-4D86-AC3E-529B7ADF7128}"/>
              </a:ext>
            </a:extLst>
          </p:cNvPr>
          <p:cNvGrpSpPr/>
          <p:nvPr/>
        </p:nvGrpSpPr>
        <p:grpSpPr>
          <a:xfrm>
            <a:off x="4662123" y="2473203"/>
            <a:ext cx="2105192" cy="3033974"/>
            <a:chOff x="4765425" y="2047169"/>
            <a:chExt cx="2577332" cy="3673338"/>
          </a:xfrm>
        </p:grpSpPr>
        <p:sp>
          <p:nvSpPr>
            <p:cNvPr id="38" name="Shape">
              <a:extLst>
                <a:ext uri="{FF2B5EF4-FFF2-40B4-BE49-F238E27FC236}">
                  <a16:creationId xmlns:a16="http://schemas.microsoft.com/office/drawing/2014/main" xmlns="" id="{2C666C68-4EB9-46F0-977A-F7C78EDC73D0}"/>
                </a:ext>
              </a:extLst>
            </p:cNvPr>
            <p:cNvSpPr/>
            <p:nvPr/>
          </p:nvSpPr>
          <p:spPr>
            <a:xfrm>
              <a:off x="5196900" y="3638443"/>
              <a:ext cx="1898949" cy="364081"/>
            </a:xfrm>
            <a:custGeom>
              <a:avLst/>
              <a:gdLst/>
              <a:ahLst/>
              <a:cxnLst>
                <a:cxn ang="0">
                  <a:pos x="wd2" y="hd2"/>
                </a:cxn>
                <a:cxn ang="5400000">
                  <a:pos x="wd2" y="hd2"/>
                </a:cxn>
                <a:cxn ang="10800000">
                  <a:pos x="wd2" y="hd2"/>
                </a:cxn>
                <a:cxn ang="16200000">
                  <a:pos x="wd2" y="hd2"/>
                </a:cxn>
              </a:cxnLst>
              <a:rect l="0" t="0" r="r" b="b"/>
              <a:pathLst>
                <a:path w="21600" h="21545" extrusionOk="0">
                  <a:moveTo>
                    <a:pt x="19460" y="68"/>
                  </a:moveTo>
                  <a:cubicBezTo>
                    <a:pt x="19219" y="-55"/>
                    <a:pt x="18993" y="-8"/>
                    <a:pt x="18721" y="192"/>
                  </a:cubicBezTo>
                  <a:cubicBezTo>
                    <a:pt x="18449" y="393"/>
                    <a:pt x="18130" y="747"/>
                    <a:pt x="17711" y="1210"/>
                  </a:cubicBezTo>
                  <a:lnTo>
                    <a:pt x="0" y="20943"/>
                  </a:lnTo>
                  <a:cubicBezTo>
                    <a:pt x="141" y="20936"/>
                    <a:pt x="240" y="20901"/>
                    <a:pt x="411" y="20901"/>
                  </a:cubicBezTo>
                  <a:lnTo>
                    <a:pt x="423" y="20901"/>
                  </a:lnTo>
                  <a:lnTo>
                    <a:pt x="19995" y="20901"/>
                  </a:lnTo>
                  <a:cubicBezTo>
                    <a:pt x="20766" y="20901"/>
                    <a:pt x="21185" y="20991"/>
                    <a:pt x="21600" y="21545"/>
                  </a:cubicBezTo>
                  <a:lnTo>
                    <a:pt x="21261" y="13257"/>
                  </a:lnTo>
                  <a:cubicBezTo>
                    <a:pt x="21170" y="11043"/>
                    <a:pt x="21104" y="9381"/>
                    <a:pt x="21029" y="8002"/>
                  </a:cubicBezTo>
                  <a:cubicBezTo>
                    <a:pt x="20954" y="6623"/>
                    <a:pt x="20869" y="5527"/>
                    <a:pt x="20750" y="4430"/>
                  </a:cubicBezTo>
                  <a:cubicBezTo>
                    <a:pt x="20607" y="3242"/>
                    <a:pt x="20419" y="2246"/>
                    <a:pt x="20199" y="1501"/>
                  </a:cubicBezTo>
                  <a:cubicBezTo>
                    <a:pt x="19978" y="756"/>
                    <a:pt x="19726" y="263"/>
                    <a:pt x="19460" y="68"/>
                  </a:cubicBezTo>
                  <a:close/>
                </a:path>
              </a:pathLst>
            </a:custGeom>
            <a:solidFill>
              <a:schemeClr val="accent1">
                <a:lumMod val="75000"/>
                <a:lumOff val="2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1" name="Rectangle">
              <a:extLst>
                <a:ext uri="{FF2B5EF4-FFF2-40B4-BE49-F238E27FC236}">
                  <a16:creationId xmlns:a16="http://schemas.microsoft.com/office/drawing/2014/main" xmlns="" id="{E080E570-7466-45DD-8B3F-EE4806BEBD33}"/>
                </a:ext>
              </a:extLst>
            </p:cNvPr>
            <p:cNvSpPr/>
            <p:nvPr/>
          </p:nvSpPr>
          <p:spPr>
            <a:xfrm rot="21300000">
              <a:off x="5469386" y="3462497"/>
              <a:ext cx="840003" cy="1459705"/>
            </a:xfrm>
            <a:prstGeom prst="rect">
              <a:avLst/>
            </a:prstGeom>
            <a:solidFill>
              <a:schemeClr val="accent3"/>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2" name="Rectangle">
              <a:extLst>
                <a:ext uri="{FF2B5EF4-FFF2-40B4-BE49-F238E27FC236}">
                  <a16:creationId xmlns:a16="http://schemas.microsoft.com/office/drawing/2014/main" xmlns="" id="{395BA5CF-D296-4ED2-9FAB-51C2FA99DD3E}"/>
                </a:ext>
              </a:extLst>
            </p:cNvPr>
            <p:cNvSpPr/>
            <p:nvPr/>
          </p:nvSpPr>
          <p:spPr>
            <a:xfrm rot="300000">
              <a:off x="5651285" y="3383871"/>
              <a:ext cx="840003" cy="1459705"/>
            </a:xfrm>
            <a:prstGeom prst="rect">
              <a:avLst/>
            </a:prstGeom>
            <a:solidFill>
              <a:schemeClr val="accent1"/>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3" name="Rectangle">
              <a:extLst>
                <a:ext uri="{FF2B5EF4-FFF2-40B4-BE49-F238E27FC236}">
                  <a16:creationId xmlns:a16="http://schemas.microsoft.com/office/drawing/2014/main" xmlns="" id="{8C4174BB-7899-4E19-9F0F-3F282A3BB299}"/>
                </a:ext>
              </a:extLst>
            </p:cNvPr>
            <p:cNvSpPr/>
            <p:nvPr/>
          </p:nvSpPr>
          <p:spPr>
            <a:xfrm rot="900000">
              <a:off x="5944497" y="3638692"/>
              <a:ext cx="840003" cy="1459705"/>
            </a:xfrm>
            <a:prstGeom prst="rect">
              <a:avLst/>
            </a:prstGeom>
            <a:solidFill>
              <a:schemeClr val="accent2"/>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4" name="Rounded Rectangle">
              <a:extLst>
                <a:ext uri="{FF2B5EF4-FFF2-40B4-BE49-F238E27FC236}">
                  <a16:creationId xmlns:a16="http://schemas.microsoft.com/office/drawing/2014/main" xmlns="" id="{2EF0D573-3266-4DE3-AB28-D1CAD05E9E4C}"/>
                </a:ext>
              </a:extLst>
            </p:cNvPr>
            <p:cNvSpPr/>
            <p:nvPr/>
          </p:nvSpPr>
          <p:spPr>
            <a:xfrm>
              <a:off x="4969009" y="4040432"/>
              <a:ext cx="2247278" cy="1680075"/>
            </a:xfrm>
            <a:prstGeom prst="roundRect">
              <a:avLst>
                <a:gd name="adj" fmla="val 10233"/>
              </a:avLst>
            </a:prstGeom>
            <a:solidFill>
              <a:schemeClr val="accent1">
                <a:lumMod val="75000"/>
                <a:lumOff val="25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5" name="Rounded Rectangle">
              <a:extLst>
                <a:ext uri="{FF2B5EF4-FFF2-40B4-BE49-F238E27FC236}">
                  <a16:creationId xmlns:a16="http://schemas.microsoft.com/office/drawing/2014/main" xmlns="" id="{25054F65-240C-403B-97A3-300CF385B7EC}"/>
                </a:ext>
              </a:extLst>
            </p:cNvPr>
            <p:cNvSpPr/>
            <p:nvPr/>
          </p:nvSpPr>
          <p:spPr>
            <a:xfrm>
              <a:off x="6330334" y="4601173"/>
              <a:ext cx="1012423" cy="558595"/>
            </a:xfrm>
            <a:prstGeom prst="roundRect">
              <a:avLst>
                <a:gd name="adj" fmla="val 10476"/>
              </a:avLst>
            </a:prstGeom>
            <a:solidFill>
              <a:schemeClr val="accent1">
                <a:lumMod val="90000"/>
                <a:lumOff val="10000"/>
              </a:schemeClr>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6" name="Circle">
              <a:extLst>
                <a:ext uri="{FF2B5EF4-FFF2-40B4-BE49-F238E27FC236}">
                  <a16:creationId xmlns:a16="http://schemas.microsoft.com/office/drawing/2014/main" xmlns="" id="{01E3B244-ABBD-464C-953B-CFAB86881A4B}"/>
                </a:ext>
              </a:extLst>
            </p:cNvPr>
            <p:cNvSpPr/>
            <p:nvPr/>
          </p:nvSpPr>
          <p:spPr>
            <a:xfrm>
              <a:off x="6438128" y="4798065"/>
              <a:ext cx="164806" cy="164806"/>
            </a:xfrm>
            <a:prstGeom prst="ellipse">
              <a:avLst/>
            </a:prstGeom>
            <a:solidFill>
              <a:schemeClr val="bg1"/>
            </a:solidFill>
            <a:ln w="12700" cap="flat">
              <a:noFill/>
              <a:miter lim="400000"/>
            </a:ln>
            <a:effectLst/>
          </p:spPr>
          <p:txBody>
            <a:bodyPr wrap="square" lIns="0" tIns="0" rIns="0" bIns="0" numCol="1" anchor="t">
              <a:noAutofit/>
            </a:bodyPr>
            <a:lstStyle/>
            <a:p>
              <a:endParaRPr lang="en-GB" sz="1899" dirty="0">
                <a:latin typeface="Lato Light" panose="020F0502020204030203" pitchFamily="34" charset="0"/>
              </a:endParaRPr>
            </a:p>
          </p:txBody>
        </p:sp>
        <p:sp>
          <p:nvSpPr>
            <p:cNvPr id="47" name="Circle">
              <a:extLst>
                <a:ext uri="{FF2B5EF4-FFF2-40B4-BE49-F238E27FC236}">
                  <a16:creationId xmlns:a16="http://schemas.microsoft.com/office/drawing/2014/main" xmlns="" id="{A1C5F171-541E-4CE1-AEC8-7A2BD0CD2891}"/>
                </a:ext>
              </a:extLst>
            </p:cNvPr>
            <p:cNvSpPr/>
            <p:nvPr/>
          </p:nvSpPr>
          <p:spPr>
            <a:xfrm>
              <a:off x="6505170" y="2842549"/>
              <a:ext cx="453917" cy="453918"/>
            </a:xfrm>
            <a:prstGeom prst="ellipse">
              <a:avLst/>
            </a:prstGeom>
            <a:solidFill>
              <a:schemeClr val="accent1">
                <a:lumMod val="25000"/>
                <a:lumOff val="75000"/>
              </a:schemeClr>
            </a:solidFill>
            <a:ln w="12700" cap="flat">
              <a:noFill/>
              <a:miter lim="400000"/>
            </a:ln>
            <a:effectLst/>
          </p:spPr>
          <p:txBody>
            <a:bodyPr wrap="square" lIns="26796" tIns="26796" rIns="26796" bIns="26796" numCol="1" anchor="ctr">
              <a:noAutofit/>
            </a:bodyPr>
            <a:lstStyle/>
            <a:p>
              <a:endParaRPr lang="en-GB" sz="1899" dirty="0">
                <a:latin typeface="Lato Light" panose="020F0502020204030203" pitchFamily="34" charset="0"/>
              </a:endParaRPr>
            </a:p>
          </p:txBody>
        </p:sp>
        <p:sp>
          <p:nvSpPr>
            <p:cNvPr id="48" name="Shape">
              <a:extLst>
                <a:ext uri="{FF2B5EF4-FFF2-40B4-BE49-F238E27FC236}">
                  <a16:creationId xmlns:a16="http://schemas.microsoft.com/office/drawing/2014/main" xmlns="" id="{FEDDC97B-A6A7-4F9A-9C33-AF855638D3E3}"/>
                </a:ext>
              </a:extLst>
            </p:cNvPr>
            <p:cNvSpPr/>
            <p:nvPr/>
          </p:nvSpPr>
          <p:spPr>
            <a:xfrm>
              <a:off x="6536982" y="2873083"/>
              <a:ext cx="390292" cy="392850"/>
            </a:xfrm>
            <a:custGeom>
              <a:avLst/>
              <a:gdLst/>
              <a:ahLst/>
              <a:cxnLst>
                <a:cxn ang="0">
                  <a:pos x="wd2" y="hd2"/>
                </a:cxn>
                <a:cxn ang="5400000">
                  <a:pos x="wd2" y="hd2"/>
                </a:cxn>
                <a:cxn ang="10800000">
                  <a:pos x="wd2" y="hd2"/>
                </a:cxn>
                <a:cxn ang="16200000">
                  <a:pos x="wd2" y="hd2"/>
                </a:cxn>
              </a:cxnLst>
              <a:rect l="0" t="0" r="r" b="b"/>
              <a:pathLst>
                <a:path w="18917" h="18913" extrusionOk="0">
                  <a:moveTo>
                    <a:pt x="4683" y="1241"/>
                  </a:moveTo>
                  <a:cubicBezTo>
                    <a:pt x="175" y="3827"/>
                    <a:pt x="-1342" y="9600"/>
                    <a:pt x="1295" y="14137"/>
                  </a:cubicBezTo>
                  <a:cubicBezTo>
                    <a:pt x="3932" y="18674"/>
                    <a:pt x="9725" y="20256"/>
                    <a:pt x="14233" y="17671"/>
                  </a:cubicBezTo>
                  <a:cubicBezTo>
                    <a:pt x="18741" y="15085"/>
                    <a:pt x="20258" y="9312"/>
                    <a:pt x="17621" y="4775"/>
                  </a:cubicBezTo>
                  <a:cubicBezTo>
                    <a:pt x="14984" y="238"/>
                    <a:pt x="9191" y="-1344"/>
                    <a:pt x="4683" y="1241"/>
                  </a:cubicBezTo>
                  <a:close/>
                </a:path>
              </a:pathLst>
            </a:custGeom>
            <a:solidFill>
              <a:schemeClr val="accent1">
                <a:lumMod val="10000"/>
                <a:lumOff val="90000"/>
              </a:schemeClr>
            </a:solidFill>
            <a:ln w="12700" cap="flat">
              <a:noFill/>
              <a:miter lim="400000"/>
            </a:ln>
            <a:effectLst/>
          </p:spPr>
          <p:txBody>
            <a:bodyPr wrap="square" lIns="26796" tIns="26796" rIns="26796" bIns="26796" numCol="1" anchor="ctr">
              <a:noAutofit/>
            </a:bodyPr>
            <a:lstStyle/>
            <a:p>
              <a:endParaRPr lang="en-GB" sz="1899" dirty="0">
                <a:latin typeface="Lato Light" panose="020F0502020204030203" pitchFamily="34" charset="0"/>
              </a:endParaRPr>
            </a:p>
          </p:txBody>
        </p:sp>
        <p:sp>
          <p:nvSpPr>
            <p:cNvPr id="49" name="Shape">
              <a:extLst>
                <a:ext uri="{FF2B5EF4-FFF2-40B4-BE49-F238E27FC236}">
                  <a16:creationId xmlns:a16="http://schemas.microsoft.com/office/drawing/2014/main" xmlns="" id="{CE5E73C0-A29C-4EDB-BB94-6918E43FB8DD}"/>
                </a:ext>
              </a:extLst>
            </p:cNvPr>
            <p:cNvSpPr/>
            <p:nvPr/>
          </p:nvSpPr>
          <p:spPr>
            <a:xfrm>
              <a:off x="6622808" y="2934529"/>
              <a:ext cx="206431" cy="271195"/>
            </a:xfrm>
            <a:custGeom>
              <a:avLst/>
              <a:gdLst/>
              <a:ahLst/>
              <a:cxnLst>
                <a:cxn ang="0">
                  <a:pos x="wd2" y="hd2"/>
                </a:cxn>
                <a:cxn ang="5400000">
                  <a:pos x="wd2" y="hd2"/>
                </a:cxn>
                <a:cxn ang="10800000">
                  <a:pos x="wd2" y="hd2"/>
                </a:cxn>
                <a:cxn ang="16200000">
                  <a:pos x="wd2" y="hd2"/>
                </a:cxn>
              </a:cxnLst>
              <a:rect l="0" t="0" r="r" b="b"/>
              <a:pathLst>
                <a:path w="21336" h="21600" extrusionOk="0">
                  <a:moveTo>
                    <a:pt x="16082" y="13003"/>
                  </a:moveTo>
                  <a:cubicBezTo>
                    <a:pt x="15842" y="13388"/>
                    <a:pt x="15448" y="13731"/>
                    <a:pt x="14900" y="14032"/>
                  </a:cubicBezTo>
                  <a:lnTo>
                    <a:pt x="12861" y="11310"/>
                  </a:lnTo>
                  <a:cubicBezTo>
                    <a:pt x="13659" y="11097"/>
                    <a:pt x="14307" y="11031"/>
                    <a:pt x="14804" y="11112"/>
                  </a:cubicBezTo>
                  <a:cubicBezTo>
                    <a:pt x="15301" y="11194"/>
                    <a:pt x="15682" y="11411"/>
                    <a:pt x="15947" y="11766"/>
                  </a:cubicBezTo>
                  <a:cubicBezTo>
                    <a:pt x="16277" y="12205"/>
                    <a:pt x="16321" y="12618"/>
                    <a:pt x="16082" y="13003"/>
                  </a:cubicBezTo>
                  <a:close/>
                  <a:moveTo>
                    <a:pt x="8306" y="8674"/>
                  </a:moveTo>
                  <a:cubicBezTo>
                    <a:pt x="7365" y="8894"/>
                    <a:pt x="6710" y="8954"/>
                    <a:pt x="6340" y="8854"/>
                  </a:cubicBezTo>
                  <a:cubicBezTo>
                    <a:pt x="5970" y="8754"/>
                    <a:pt x="5671" y="8551"/>
                    <a:pt x="5443" y="8247"/>
                  </a:cubicBezTo>
                  <a:cubicBezTo>
                    <a:pt x="5162" y="7871"/>
                    <a:pt x="5135" y="7500"/>
                    <a:pt x="5365" y="7133"/>
                  </a:cubicBezTo>
                  <a:cubicBezTo>
                    <a:pt x="5593" y="6767"/>
                    <a:pt x="5953" y="6451"/>
                    <a:pt x="6442" y="6186"/>
                  </a:cubicBezTo>
                  <a:cubicBezTo>
                    <a:pt x="6442" y="6186"/>
                    <a:pt x="8306" y="8674"/>
                    <a:pt x="8306" y="8674"/>
                  </a:cubicBezTo>
                  <a:close/>
                  <a:moveTo>
                    <a:pt x="17160" y="7137"/>
                  </a:moveTo>
                  <a:cubicBezTo>
                    <a:pt x="15779" y="6934"/>
                    <a:pt x="14011" y="7099"/>
                    <a:pt x="11856" y="7633"/>
                  </a:cubicBezTo>
                  <a:lnTo>
                    <a:pt x="10489" y="7972"/>
                  </a:lnTo>
                  <a:lnTo>
                    <a:pt x="8466" y="5272"/>
                  </a:lnTo>
                  <a:cubicBezTo>
                    <a:pt x="9538" y="4851"/>
                    <a:pt x="10540" y="4557"/>
                    <a:pt x="11471" y="4388"/>
                  </a:cubicBezTo>
                  <a:cubicBezTo>
                    <a:pt x="12401" y="4220"/>
                    <a:pt x="13322" y="4146"/>
                    <a:pt x="14233" y="4166"/>
                  </a:cubicBezTo>
                  <a:lnTo>
                    <a:pt x="14675" y="3969"/>
                  </a:lnTo>
                  <a:lnTo>
                    <a:pt x="12382" y="907"/>
                  </a:lnTo>
                  <a:cubicBezTo>
                    <a:pt x="11667" y="970"/>
                    <a:pt x="10711" y="1157"/>
                    <a:pt x="9513" y="1468"/>
                  </a:cubicBezTo>
                  <a:cubicBezTo>
                    <a:pt x="8315" y="1779"/>
                    <a:pt x="7293" y="2108"/>
                    <a:pt x="6448" y="2456"/>
                  </a:cubicBezTo>
                  <a:lnTo>
                    <a:pt x="4608" y="0"/>
                  </a:lnTo>
                  <a:lnTo>
                    <a:pt x="2342" y="1008"/>
                  </a:lnTo>
                  <a:lnTo>
                    <a:pt x="4198" y="3485"/>
                  </a:lnTo>
                  <a:cubicBezTo>
                    <a:pt x="2250" y="4560"/>
                    <a:pt x="979" y="5728"/>
                    <a:pt x="383" y="6990"/>
                  </a:cubicBezTo>
                  <a:cubicBezTo>
                    <a:pt x="-213" y="8252"/>
                    <a:pt x="-113" y="9414"/>
                    <a:pt x="684" y="10477"/>
                  </a:cubicBezTo>
                  <a:cubicBezTo>
                    <a:pt x="1231" y="11207"/>
                    <a:pt x="1823" y="11740"/>
                    <a:pt x="2461" y="12075"/>
                  </a:cubicBezTo>
                  <a:cubicBezTo>
                    <a:pt x="3099" y="12410"/>
                    <a:pt x="3794" y="12628"/>
                    <a:pt x="4544" y="12728"/>
                  </a:cubicBezTo>
                  <a:cubicBezTo>
                    <a:pt x="5310" y="12832"/>
                    <a:pt x="6087" y="12836"/>
                    <a:pt x="6875" y="12740"/>
                  </a:cubicBezTo>
                  <a:cubicBezTo>
                    <a:pt x="7663" y="12645"/>
                    <a:pt x="8462" y="12507"/>
                    <a:pt x="9273" y="12326"/>
                  </a:cubicBezTo>
                  <a:lnTo>
                    <a:pt x="10678" y="12012"/>
                  </a:lnTo>
                  <a:lnTo>
                    <a:pt x="12884" y="14957"/>
                  </a:lnTo>
                  <a:cubicBezTo>
                    <a:pt x="11715" y="15430"/>
                    <a:pt x="10447" y="15779"/>
                    <a:pt x="9081" y="16004"/>
                  </a:cubicBezTo>
                  <a:cubicBezTo>
                    <a:pt x="7714" y="16230"/>
                    <a:pt x="6727" y="16331"/>
                    <a:pt x="6121" y="16308"/>
                  </a:cubicBezTo>
                  <a:lnTo>
                    <a:pt x="5678" y="16505"/>
                  </a:lnTo>
                  <a:lnTo>
                    <a:pt x="7988" y="19588"/>
                  </a:lnTo>
                  <a:cubicBezTo>
                    <a:pt x="8904" y="19548"/>
                    <a:pt x="10040" y="19350"/>
                    <a:pt x="11394" y="18993"/>
                  </a:cubicBezTo>
                  <a:cubicBezTo>
                    <a:pt x="12748" y="18637"/>
                    <a:pt x="13925" y="18240"/>
                    <a:pt x="14926" y="17805"/>
                  </a:cubicBezTo>
                  <a:lnTo>
                    <a:pt x="17769" y="21600"/>
                  </a:lnTo>
                  <a:lnTo>
                    <a:pt x="20036" y="20592"/>
                  </a:lnTo>
                  <a:lnTo>
                    <a:pt x="17152" y="16743"/>
                  </a:lnTo>
                  <a:cubicBezTo>
                    <a:pt x="18171" y="16234"/>
                    <a:pt x="18999" y="15659"/>
                    <a:pt x="19639" y="15020"/>
                  </a:cubicBezTo>
                  <a:cubicBezTo>
                    <a:pt x="20278" y="14382"/>
                    <a:pt x="20737" y="13731"/>
                    <a:pt x="21014" y="13069"/>
                  </a:cubicBezTo>
                  <a:cubicBezTo>
                    <a:pt x="21288" y="12418"/>
                    <a:pt x="21387" y="11755"/>
                    <a:pt x="21311" y="11080"/>
                  </a:cubicBezTo>
                  <a:cubicBezTo>
                    <a:pt x="21236" y="10405"/>
                    <a:pt x="20975" y="9770"/>
                    <a:pt x="20529" y="9174"/>
                  </a:cubicBezTo>
                  <a:cubicBezTo>
                    <a:pt x="19664" y="8019"/>
                    <a:pt x="18540" y="7340"/>
                    <a:pt x="17160" y="7137"/>
                  </a:cubicBezTo>
                  <a:close/>
                </a:path>
              </a:pathLst>
            </a:custGeom>
            <a:solidFill>
              <a:schemeClr val="accent1">
                <a:lumMod val="25000"/>
                <a:lumOff val="75000"/>
              </a:schemeClr>
            </a:solidFill>
            <a:ln w="12700" cap="flat">
              <a:noFill/>
              <a:miter lim="400000"/>
            </a:ln>
            <a:effectLst/>
          </p:spPr>
          <p:txBody>
            <a:bodyPr wrap="square" lIns="20097" tIns="20097" rIns="20097" bIns="20097" numCol="1" anchor="ctr">
              <a:noAutofit/>
            </a:bodyPr>
            <a:lstStyle/>
            <a:p>
              <a:endParaRPr lang="en-GB" sz="1899" dirty="0">
                <a:latin typeface="Lato Light" panose="020F0502020204030203" pitchFamily="34" charset="0"/>
              </a:endParaRPr>
            </a:p>
          </p:txBody>
        </p:sp>
        <p:sp>
          <p:nvSpPr>
            <p:cNvPr id="50" name="Shape">
              <a:extLst>
                <a:ext uri="{FF2B5EF4-FFF2-40B4-BE49-F238E27FC236}">
                  <a16:creationId xmlns:a16="http://schemas.microsoft.com/office/drawing/2014/main" xmlns="" id="{5BC00CE9-EA6D-4243-9914-96074548DBD7}"/>
                </a:ext>
              </a:extLst>
            </p:cNvPr>
            <p:cNvSpPr/>
            <p:nvPr/>
          </p:nvSpPr>
          <p:spPr>
            <a:xfrm>
              <a:off x="4765425" y="3442807"/>
              <a:ext cx="453965" cy="453966"/>
            </a:xfrm>
            <a:custGeom>
              <a:avLst/>
              <a:gdLst/>
              <a:ahLst/>
              <a:cxnLst>
                <a:cxn ang="0">
                  <a:pos x="wd2" y="hd2"/>
                </a:cxn>
                <a:cxn ang="5400000">
                  <a:pos x="wd2" y="hd2"/>
                </a:cxn>
                <a:cxn ang="10800000">
                  <a:pos x="wd2" y="hd2"/>
                </a:cxn>
                <a:cxn ang="16200000">
                  <a:pos x="wd2" y="hd2"/>
                </a:cxn>
              </a:cxnLst>
              <a:rect l="0" t="0" r="r" b="b"/>
              <a:pathLst>
                <a:path w="19144" h="19144" extrusionOk="0">
                  <a:moveTo>
                    <a:pt x="12845" y="580"/>
                  </a:moveTo>
                  <a:cubicBezTo>
                    <a:pt x="7879" y="-1228"/>
                    <a:pt x="2387" y="1333"/>
                    <a:pt x="580" y="6299"/>
                  </a:cubicBezTo>
                  <a:cubicBezTo>
                    <a:pt x="-1228" y="11265"/>
                    <a:pt x="1333" y="16757"/>
                    <a:pt x="6299" y="18564"/>
                  </a:cubicBezTo>
                  <a:cubicBezTo>
                    <a:pt x="11265" y="20372"/>
                    <a:pt x="16757" y="17811"/>
                    <a:pt x="18564" y="12845"/>
                  </a:cubicBezTo>
                  <a:cubicBezTo>
                    <a:pt x="20372" y="7879"/>
                    <a:pt x="17811" y="2387"/>
                    <a:pt x="12845" y="580"/>
                  </a:cubicBezTo>
                  <a:close/>
                </a:path>
              </a:pathLst>
            </a:custGeom>
            <a:solidFill>
              <a:schemeClr val="accent1">
                <a:lumMod val="25000"/>
                <a:lumOff val="75000"/>
              </a:schemeClr>
            </a:solidFill>
            <a:ln w="12700" cap="flat">
              <a:noFill/>
              <a:miter lim="400000"/>
            </a:ln>
            <a:effectLst/>
          </p:spPr>
          <p:txBody>
            <a:bodyPr wrap="square" lIns="26796" tIns="26796" rIns="26796" bIns="26796" numCol="1" anchor="ctr">
              <a:noAutofit/>
            </a:bodyPr>
            <a:lstStyle/>
            <a:p>
              <a:endParaRPr lang="en-GB" sz="1899" dirty="0">
                <a:latin typeface="Lato Light" panose="020F0502020204030203" pitchFamily="34" charset="0"/>
              </a:endParaRPr>
            </a:p>
          </p:txBody>
        </p:sp>
        <p:sp>
          <p:nvSpPr>
            <p:cNvPr id="51" name="Shape">
              <a:extLst>
                <a:ext uri="{FF2B5EF4-FFF2-40B4-BE49-F238E27FC236}">
                  <a16:creationId xmlns:a16="http://schemas.microsoft.com/office/drawing/2014/main" xmlns="" id="{510312A4-C3C5-468B-91BC-96A47E5F7612}"/>
                </a:ext>
              </a:extLst>
            </p:cNvPr>
            <p:cNvSpPr/>
            <p:nvPr/>
          </p:nvSpPr>
          <p:spPr>
            <a:xfrm>
              <a:off x="4797581" y="3473007"/>
              <a:ext cx="389652" cy="393567"/>
            </a:xfrm>
            <a:custGeom>
              <a:avLst/>
              <a:gdLst/>
              <a:ahLst/>
              <a:cxnLst>
                <a:cxn ang="0">
                  <a:pos x="wd2" y="hd2"/>
                </a:cxn>
                <a:cxn ang="5400000">
                  <a:pos x="wd2" y="hd2"/>
                </a:cxn>
                <a:cxn ang="10800000">
                  <a:pos x="wd2" y="hd2"/>
                </a:cxn>
                <a:cxn ang="16200000">
                  <a:pos x="wd2" y="hd2"/>
                </a:cxn>
              </a:cxnLst>
              <a:rect l="0" t="0" r="r" b="b"/>
              <a:pathLst>
                <a:path w="19132" h="19157" extrusionOk="0">
                  <a:moveTo>
                    <a:pt x="12875" y="566"/>
                  </a:moveTo>
                  <a:cubicBezTo>
                    <a:pt x="7919" y="-1222"/>
                    <a:pt x="2421" y="1363"/>
                    <a:pt x="593" y="6340"/>
                  </a:cubicBezTo>
                  <a:cubicBezTo>
                    <a:pt x="-1234" y="11318"/>
                    <a:pt x="1302" y="16802"/>
                    <a:pt x="6257" y="18590"/>
                  </a:cubicBezTo>
                  <a:cubicBezTo>
                    <a:pt x="11213" y="20378"/>
                    <a:pt x="16711" y="17793"/>
                    <a:pt x="18539" y="12816"/>
                  </a:cubicBezTo>
                  <a:cubicBezTo>
                    <a:pt x="20366" y="7838"/>
                    <a:pt x="17830" y="2354"/>
                    <a:pt x="12875" y="566"/>
                  </a:cubicBezTo>
                  <a:close/>
                </a:path>
              </a:pathLst>
            </a:custGeom>
            <a:solidFill>
              <a:schemeClr val="accent1">
                <a:lumMod val="10000"/>
                <a:lumOff val="90000"/>
              </a:schemeClr>
            </a:solidFill>
            <a:ln w="12700" cap="flat">
              <a:noFill/>
              <a:miter lim="400000"/>
            </a:ln>
            <a:effectLst/>
          </p:spPr>
          <p:txBody>
            <a:bodyPr wrap="square" lIns="26796" tIns="26796" rIns="26796" bIns="26796" numCol="1" anchor="ctr">
              <a:noAutofit/>
            </a:bodyPr>
            <a:lstStyle/>
            <a:p>
              <a:endParaRPr lang="en-GB" sz="1899" dirty="0">
                <a:latin typeface="Lato Light" panose="020F0502020204030203" pitchFamily="34" charset="0"/>
              </a:endParaRPr>
            </a:p>
          </p:txBody>
        </p:sp>
        <p:sp>
          <p:nvSpPr>
            <p:cNvPr id="53" name="Shape">
              <a:extLst>
                <a:ext uri="{FF2B5EF4-FFF2-40B4-BE49-F238E27FC236}">
                  <a16:creationId xmlns:a16="http://schemas.microsoft.com/office/drawing/2014/main" xmlns="" id="{A9C72624-616C-49D3-9FC5-9644D6C845AD}"/>
                </a:ext>
              </a:extLst>
            </p:cNvPr>
            <p:cNvSpPr/>
            <p:nvPr/>
          </p:nvSpPr>
          <p:spPr>
            <a:xfrm>
              <a:off x="4886823" y="3524776"/>
              <a:ext cx="206992" cy="289187"/>
            </a:xfrm>
            <a:custGeom>
              <a:avLst/>
              <a:gdLst/>
              <a:ahLst/>
              <a:cxnLst>
                <a:cxn ang="0">
                  <a:pos x="wd2" y="hd2"/>
                </a:cxn>
                <a:cxn ang="5400000">
                  <a:pos x="wd2" y="hd2"/>
                </a:cxn>
                <a:cxn ang="10800000">
                  <a:pos x="wd2" y="hd2"/>
                </a:cxn>
                <a:cxn ang="16200000">
                  <a:pos x="wd2" y="hd2"/>
                </a:cxn>
              </a:cxnLst>
              <a:rect l="0" t="0" r="r" b="b"/>
              <a:pathLst>
                <a:path w="21600" h="21600" extrusionOk="0">
                  <a:moveTo>
                    <a:pt x="11862" y="14837"/>
                  </a:moveTo>
                  <a:cubicBezTo>
                    <a:pt x="11319" y="14936"/>
                    <a:pt x="10719" y="14925"/>
                    <a:pt x="10062" y="14803"/>
                  </a:cubicBezTo>
                  <a:lnTo>
                    <a:pt x="11470" y="12033"/>
                  </a:lnTo>
                  <a:cubicBezTo>
                    <a:pt x="12202" y="12347"/>
                    <a:pt x="12689" y="12665"/>
                    <a:pt x="12929" y="12990"/>
                  </a:cubicBezTo>
                  <a:cubicBezTo>
                    <a:pt x="13170" y="13314"/>
                    <a:pt x="13199" y="13656"/>
                    <a:pt x="13016" y="14016"/>
                  </a:cubicBezTo>
                  <a:cubicBezTo>
                    <a:pt x="12788" y="14464"/>
                    <a:pt x="12404" y="14737"/>
                    <a:pt x="11862" y="14837"/>
                  </a:cubicBezTo>
                  <a:close/>
                  <a:moveTo>
                    <a:pt x="11160" y="7922"/>
                  </a:moveTo>
                  <a:cubicBezTo>
                    <a:pt x="10328" y="7534"/>
                    <a:pt x="9843" y="7208"/>
                    <a:pt x="9703" y="6943"/>
                  </a:cubicBezTo>
                  <a:cubicBezTo>
                    <a:pt x="9564" y="6678"/>
                    <a:pt x="9573" y="6390"/>
                    <a:pt x="9731" y="6080"/>
                  </a:cubicBezTo>
                  <a:cubicBezTo>
                    <a:pt x="9925" y="5698"/>
                    <a:pt x="10280" y="5460"/>
                    <a:pt x="10797" y="5366"/>
                  </a:cubicBezTo>
                  <a:cubicBezTo>
                    <a:pt x="11313" y="5271"/>
                    <a:pt x="11863" y="5280"/>
                    <a:pt x="12447" y="5391"/>
                  </a:cubicBezTo>
                  <a:cubicBezTo>
                    <a:pt x="12447" y="5391"/>
                    <a:pt x="11160" y="7922"/>
                    <a:pt x="11160" y="7922"/>
                  </a:cubicBezTo>
                  <a:close/>
                  <a:moveTo>
                    <a:pt x="18448" y="11898"/>
                  </a:moveTo>
                  <a:cubicBezTo>
                    <a:pt x="17756" y="11011"/>
                    <a:pt x="16443" y="10132"/>
                    <a:pt x="14509" y="9260"/>
                  </a:cubicBezTo>
                  <a:lnTo>
                    <a:pt x="13281" y="8708"/>
                  </a:lnTo>
                  <a:lnTo>
                    <a:pt x="14678" y="5960"/>
                  </a:lnTo>
                  <a:cubicBezTo>
                    <a:pt x="15796" y="6300"/>
                    <a:pt x="16742" y="6678"/>
                    <a:pt x="17515" y="7091"/>
                  </a:cubicBezTo>
                  <a:cubicBezTo>
                    <a:pt x="18287" y="7505"/>
                    <a:pt x="18960" y="7970"/>
                    <a:pt x="19531" y="8486"/>
                  </a:cubicBezTo>
                  <a:lnTo>
                    <a:pt x="20016" y="8612"/>
                  </a:lnTo>
                  <a:lnTo>
                    <a:pt x="21600" y="5497"/>
                  </a:lnTo>
                  <a:cubicBezTo>
                    <a:pt x="21073" y="5139"/>
                    <a:pt x="20265" y="4723"/>
                    <a:pt x="19175" y="4247"/>
                  </a:cubicBezTo>
                  <a:cubicBezTo>
                    <a:pt x="18086" y="3771"/>
                    <a:pt x="17092" y="3404"/>
                    <a:pt x="16195" y="3146"/>
                  </a:cubicBezTo>
                  <a:lnTo>
                    <a:pt x="17466" y="647"/>
                  </a:lnTo>
                  <a:lnTo>
                    <a:pt x="14983" y="0"/>
                  </a:lnTo>
                  <a:lnTo>
                    <a:pt x="13701" y="2520"/>
                  </a:lnTo>
                  <a:cubicBezTo>
                    <a:pt x="11359" y="2090"/>
                    <a:pt x="9362" y="2090"/>
                    <a:pt x="7708" y="2521"/>
                  </a:cubicBezTo>
                  <a:cubicBezTo>
                    <a:pt x="6055" y="2952"/>
                    <a:pt x="4953" y="3708"/>
                    <a:pt x="4403" y="4790"/>
                  </a:cubicBezTo>
                  <a:cubicBezTo>
                    <a:pt x="4025" y="5533"/>
                    <a:pt x="3875" y="6182"/>
                    <a:pt x="3953" y="6737"/>
                  </a:cubicBezTo>
                  <a:cubicBezTo>
                    <a:pt x="4031" y="7292"/>
                    <a:pt x="4263" y="7808"/>
                    <a:pt x="4649" y="8284"/>
                  </a:cubicBezTo>
                  <a:cubicBezTo>
                    <a:pt x="5042" y="8771"/>
                    <a:pt x="5542" y="9203"/>
                    <a:pt x="6150" y="9582"/>
                  </a:cubicBezTo>
                  <a:cubicBezTo>
                    <a:pt x="6757" y="9960"/>
                    <a:pt x="7414" y="10320"/>
                    <a:pt x="8122" y="10659"/>
                  </a:cubicBezTo>
                  <a:lnTo>
                    <a:pt x="9349" y="11248"/>
                  </a:lnTo>
                  <a:lnTo>
                    <a:pt x="7825" y="14244"/>
                  </a:lnTo>
                  <a:cubicBezTo>
                    <a:pt x="6592" y="13882"/>
                    <a:pt x="5419" y="13391"/>
                    <a:pt x="4305" y="12770"/>
                  </a:cubicBezTo>
                  <a:cubicBezTo>
                    <a:pt x="3192" y="12149"/>
                    <a:pt x="2450" y="11664"/>
                    <a:pt x="2080" y="11314"/>
                  </a:cubicBezTo>
                  <a:lnTo>
                    <a:pt x="1595" y="11188"/>
                  </a:lnTo>
                  <a:lnTo>
                    <a:pt x="0" y="14325"/>
                  </a:lnTo>
                  <a:cubicBezTo>
                    <a:pt x="634" y="14809"/>
                    <a:pt x="1570" y="15318"/>
                    <a:pt x="2807" y="15853"/>
                  </a:cubicBezTo>
                  <a:cubicBezTo>
                    <a:pt x="4044" y="16387"/>
                    <a:pt x="5205" y="16800"/>
                    <a:pt x="6292" y="17091"/>
                  </a:cubicBezTo>
                  <a:lnTo>
                    <a:pt x="4328" y="20953"/>
                  </a:lnTo>
                  <a:lnTo>
                    <a:pt x="6811" y="21600"/>
                  </a:lnTo>
                  <a:lnTo>
                    <a:pt x="8802" y="17684"/>
                  </a:lnTo>
                  <a:cubicBezTo>
                    <a:pt x="9975" y="17941"/>
                    <a:pt x="11089" y="18053"/>
                    <a:pt x="12145" y="18022"/>
                  </a:cubicBezTo>
                  <a:cubicBezTo>
                    <a:pt x="13201" y="17991"/>
                    <a:pt x="14151" y="17853"/>
                    <a:pt x="14996" y="17607"/>
                  </a:cubicBezTo>
                  <a:cubicBezTo>
                    <a:pt x="15827" y="17366"/>
                    <a:pt x="16557" y="17022"/>
                    <a:pt x="17185" y="16573"/>
                  </a:cubicBezTo>
                  <a:cubicBezTo>
                    <a:pt x="17814" y="16124"/>
                    <a:pt x="18282" y="15597"/>
                    <a:pt x="18590" y="14991"/>
                  </a:cubicBezTo>
                  <a:cubicBezTo>
                    <a:pt x="19188" y="13816"/>
                    <a:pt x="19140" y="12784"/>
                    <a:pt x="18448" y="11898"/>
                  </a:cubicBezTo>
                  <a:close/>
                </a:path>
              </a:pathLst>
            </a:custGeom>
            <a:solidFill>
              <a:schemeClr val="accent1">
                <a:lumMod val="25000"/>
                <a:lumOff val="75000"/>
              </a:schemeClr>
            </a:solidFill>
            <a:ln w="12700" cap="flat">
              <a:noFill/>
              <a:miter lim="400000"/>
            </a:ln>
            <a:effectLst/>
          </p:spPr>
          <p:txBody>
            <a:bodyPr wrap="square" lIns="20097" tIns="20097" rIns="20097" bIns="20097" numCol="1" anchor="ctr">
              <a:noAutofit/>
            </a:bodyPr>
            <a:lstStyle/>
            <a:p>
              <a:endParaRPr lang="en-GB" sz="1899" dirty="0">
                <a:latin typeface="Lato Light" panose="020F0502020204030203" pitchFamily="34" charset="0"/>
              </a:endParaRPr>
            </a:p>
          </p:txBody>
        </p:sp>
        <p:sp>
          <p:nvSpPr>
            <p:cNvPr id="55" name="Circle">
              <a:extLst>
                <a:ext uri="{FF2B5EF4-FFF2-40B4-BE49-F238E27FC236}">
                  <a16:creationId xmlns:a16="http://schemas.microsoft.com/office/drawing/2014/main" xmlns="" id="{C3F32903-E351-480A-8FA5-26D688D2DD93}"/>
                </a:ext>
              </a:extLst>
            </p:cNvPr>
            <p:cNvSpPr/>
            <p:nvPr/>
          </p:nvSpPr>
          <p:spPr>
            <a:xfrm rot="20100000">
              <a:off x="5764336" y="2708608"/>
              <a:ext cx="453917" cy="453918"/>
            </a:xfrm>
            <a:prstGeom prst="ellipse">
              <a:avLst/>
            </a:prstGeom>
            <a:solidFill>
              <a:schemeClr val="accent1">
                <a:lumMod val="25000"/>
                <a:lumOff val="75000"/>
              </a:schemeClr>
            </a:solidFill>
            <a:ln w="12700" cap="flat">
              <a:noFill/>
              <a:miter lim="400000"/>
            </a:ln>
            <a:effectLst/>
          </p:spPr>
          <p:txBody>
            <a:bodyPr wrap="square" lIns="26796" tIns="26796" rIns="26796" bIns="26796" numCol="1" anchor="ctr">
              <a:noAutofit/>
            </a:bodyPr>
            <a:lstStyle/>
            <a:p>
              <a:endParaRPr lang="en-GB" sz="1899" dirty="0">
                <a:latin typeface="Lato Light" panose="020F0502020204030203" pitchFamily="34" charset="0"/>
              </a:endParaRPr>
            </a:p>
          </p:txBody>
        </p:sp>
        <p:sp>
          <p:nvSpPr>
            <p:cNvPr id="57" name="Shape">
              <a:extLst>
                <a:ext uri="{FF2B5EF4-FFF2-40B4-BE49-F238E27FC236}">
                  <a16:creationId xmlns:a16="http://schemas.microsoft.com/office/drawing/2014/main" xmlns="" id="{F7DC0F48-DA03-465A-8A3D-7F7210044C24}"/>
                </a:ext>
              </a:extLst>
            </p:cNvPr>
            <p:cNvSpPr/>
            <p:nvPr/>
          </p:nvSpPr>
          <p:spPr>
            <a:xfrm rot="20100000">
              <a:off x="5796148" y="2739142"/>
              <a:ext cx="390292" cy="392850"/>
            </a:xfrm>
            <a:custGeom>
              <a:avLst/>
              <a:gdLst/>
              <a:ahLst/>
              <a:cxnLst>
                <a:cxn ang="0">
                  <a:pos x="wd2" y="hd2"/>
                </a:cxn>
                <a:cxn ang="5400000">
                  <a:pos x="wd2" y="hd2"/>
                </a:cxn>
                <a:cxn ang="10800000">
                  <a:pos x="wd2" y="hd2"/>
                </a:cxn>
                <a:cxn ang="16200000">
                  <a:pos x="wd2" y="hd2"/>
                </a:cxn>
              </a:cxnLst>
              <a:rect l="0" t="0" r="r" b="b"/>
              <a:pathLst>
                <a:path w="18917" h="18913" extrusionOk="0">
                  <a:moveTo>
                    <a:pt x="4683" y="1241"/>
                  </a:moveTo>
                  <a:cubicBezTo>
                    <a:pt x="175" y="3827"/>
                    <a:pt x="-1342" y="9600"/>
                    <a:pt x="1295" y="14137"/>
                  </a:cubicBezTo>
                  <a:cubicBezTo>
                    <a:pt x="3932" y="18674"/>
                    <a:pt x="9725" y="20256"/>
                    <a:pt x="14233" y="17671"/>
                  </a:cubicBezTo>
                  <a:cubicBezTo>
                    <a:pt x="18741" y="15085"/>
                    <a:pt x="20258" y="9312"/>
                    <a:pt x="17621" y="4775"/>
                  </a:cubicBezTo>
                  <a:cubicBezTo>
                    <a:pt x="14984" y="238"/>
                    <a:pt x="9191" y="-1344"/>
                    <a:pt x="4683" y="1241"/>
                  </a:cubicBezTo>
                  <a:close/>
                </a:path>
              </a:pathLst>
            </a:custGeom>
            <a:solidFill>
              <a:schemeClr val="accent1">
                <a:lumMod val="10000"/>
                <a:lumOff val="90000"/>
              </a:schemeClr>
            </a:solidFill>
            <a:ln w="12700" cap="flat">
              <a:noFill/>
              <a:miter lim="400000"/>
            </a:ln>
            <a:effectLst/>
          </p:spPr>
          <p:txBody>
            <a:bodyPr wrap="square" lIns="26796" tIns="26796" rIns="26796" bIns="26796" numCol="1" anchor="ctr">
              <a:noAutofit/>
            </a:bodyPr>
            <a:lstStyle/>
            <a:p>
              <a:endParaRPr lang="en-GB" sz="1899" dirty="0">
                <a:latin typeface="Lato Light" panose="020F0502020204030203" pitchFamily="34" charset="0"/>
              </a:endParaRPr>
            </a:p>
          </p:txBody>
        </p:sp>
        <p:sp>
          <p:nvSpPr>
            <p:cNvPr id="59" name="Shape">
              <a:extLst>
                <a:ext uri="{FF2B5EF4-FFF2-40B4-BE49-F238E27FC236}">
                  <a16:creationId xmlns:a16="http://schemas.microsoft.com/office/drawing/2014/main" xmlns="" id="{C84951F4-AD19-4BE6-A206-E7630F9CD428}"/>
                </a:ext>
              </a:extLst>
            </p:cNvPr>
            <p:cNvSpPr/>
            <p:nvPr/>
          </p:nvSpPr>
          <p:spPr>
            <a:xfrm rot="20100000">
              <a:off x="5882807" y="2803111"/>
              <a:ext cx="206431" cy="271195"/>
            </a:xfrm>
            <a:custGeom>
              <a:avLst/>
              <a:gdLst/>
              <a:ahLst/>
              <a:cxnLst>
                <a:cxn ang="0">
                  <a:pos x="wd2" y="hd2"/>
                </a:cxn>
                <a:cxn ang="5400000">
                  <a:pos x="wd2" y="hd2"/>
                </a:cxn>
                <a:cxn ang="10800000">
                  <a:pos x="wd2" y="hd2"/>
                </a:cxn>
                <a:cxn ang="16200000">
                  <a:pos x="wd2" y="hd2"/>
                </a:cxn>
              </a:cxnLst>
              <a:rect l="0" t="0" r="r" b="b"/>
              <a:pathLst>
                <a:path w="21336" h="21600" extrusionOk="0">
                  <a:moveTo>
                    <a:pt x="16082" y="13003"/>
                  </a:moveTo>
                  <a:cubicBezTo>
                    <a:pt x="15842" y="13388"/>
                    <a:pt x="15448" y="13731"/>
                    <a:pt x="14900" y="14032"/>
                  </a:cubicBezTo>
                  <a:lnTo>
                    <a:pt x="12861" y="11310"/>
                  </a:lnTo>
                  <a:cubicBezTo>
                    <a:pt x="13659" y="11097"/>
                    <a:pt x="14307" y="11031"/>
                    <a:pt x="14804" y="11112"/>
                  </a:cubicBezTo>
                  <a:cubicBezTo>
                    <a:pt x="15301" y="11194"/>
                    <a:pt x="15682" y="11411"/>
                    <a:pt x="15947" y="11766"/>
                  </a:cubicBezTo>
                  <a:cubicBezTo>
                    <a:pt x="16277" y="12205"/>
                    <a:pt x="16321" y="12618"/>
                    <a:pt x="16082" y="13003"/>
                  </a:cubicBezTo>
                  <a:close/>
                  <a:moveTo>
                    <a:pt x="8306" y="8674"/>
                  </a:moveTo>
                  <a:cubicBezTo>
                    <a:pt x="7365" y="8894"/>
                    <a:pt x="6710" y="8954"/>
                    <a:pt x="6340" y="8854"/>
                  </a:cubicBezTo>
                  <a:cubicBezTo>
                    <a:pt x="5970" y="8754"/>
                    <a:pt x="5671" y="8551"/>
                    <a:pt x="5443" y="8247"/>
                  </a:cubicBezTo>
                  <a:cubicBezTo>
                    <a:pt x="5162" y="7871"/>
                    <a:pt x="5135" y="7500"/>
                    <a:pt x="5365" y="7133"/>
                  </a:cubicBezTo>
                  <a:cubicBezTo>
                    <a:pt x="5593" y="6767"/>
                    <a:pt x="5953" y="6451"/>
                    <a:pt x="6442" y="6186"/>
                  </a:cubicBezTo>
                  <a:cubicBezTo>
                    <a:pt x="6442" y="6186"/>
                    <a:pt x="8306" y="8674"/>
                    <a:pt x="8306" y="8674"/>
                  </a:cubicBezTo>
                  <a:close/>
                  <a:moveTo>
                    <a:pt x="17160" y="7137"/>
                  </a:moveTo>
                  <a:cubicBezTo>
                    <a:pt x="15779" y="6934"/>
                    <a:pt x="14011" y="7099"/>
                    <a:pt x="11856" y="7633"/>
                  </a:cubicBezTo>
                  <a:lnTo>
                    <a:pt x="10489" y="7972"/>
                  </a:lnTo>
                  <a:lnTo>
                    <a:pt x="8466" y="5272"/>
                  </a:lnTo>
                  <a:cubicBezTo>
                    <a:pt x="9538" y="4851"/>
                    <a:pt x="10540" y="4557"/>
                    <a:pt x="11471" y="4388"/>
                  </a:cubicBezTo>
                  <a:cubicBezTo>
                    <a:pt x="12401" y="4220"/>
                    <a:pt x="13322" y="4146"/>
                    <a:pt x="14233" y="4166"/>
                  </a:cubicBezTo>
                  <a:lnTo>
                    <a:pt x="14675" y="3969"/>
                  </a:lnTo>
                  <a:lnTo>
                    <a:pt x="12382" y="907"/>
                  </a:lnTo>
                  <a:cubicBezTo>
                    <a:pt x="11667" y="970"/>
                    <a:pt x="10711" y="1157"/>
                    <a:pt x="9513" y="1468"/>
                  </a:cubicBezTo>
                  <a:cubicBezTo>
                    <a:pt x="8315" y="1779"/>
                    <a:pt x="7293" y="2108"/>
                    <a:pt x="6448" y="2456"/>
                  </a:cubicBezTo>
                  <a:lnTo>
                    <a:pt x="4608" y="0"/>
                  </a:lnTo>
                  <a:lnTo>
                    <a:pt x="2342" y="1008"/>
                  </a:lnTo>
                  <a:lnTo>
                    <a:pt x="4198" y="3485"/>
                  </a:lnTo>
                  <a:cubicBezTo>
                    <a:pt x="2250" y="4560"/>
                    <a:pt x="979" y="5728"/>
                    <a:pt x="383" y="6990"/>
                  </a:cubicBezTo>
                  <a:cubicBezTo>
                    <a:pt x="-213" y="8252"/>
                    <a:pt x="-113" y="9414"/>
                    <a:pt x="684" y="10477"/>
                  </a:cubicBezTo>
                  <a:cubicBezTo>
                    <a:pt x="1231" y="11207"/>
                    <a:pt x="1823" y="11740"/>
                    <a:pt x="2461" y="12075"/>
                  </a:cubicBezTo>
                  <a:cubicBezTo>
                    <a:pt x="3099" y="12410"/>
                    <a:pt x="3794" y="12628"/>
                    <a:pt x="4544" y="12728"/>
                  </a:cubicBezTo>
                  <a:cubicBezTo>
                    <a:pt x="5310" y="12832"/>
                    <a:pt x="6087" y="12836"/>
                    <a:pt x="6875" y="12740"/>
                  </a:cubicBezTo>
                  <a:cubicBezTo>
                    <a:pt x="7663" y="12645"/>
                    <a:pt x="8462" y="12507"/>
                    <a:pt x="9273" y="12326"/>
                  </a:cubicBezTo>
                  <a:lnTo>
                    <a:pt x="10678" y="12012"/>
                  </a:lnTo>
                  <a:lnTo>
                    <a:pt x="12884" y="14957"/>
                  </a:lnTo>
                  <a:cubicBezTo>
                    <a:pt x="11715" y="15430"/>
                    <a:pt x="10447" y="15779"/>
                    <a:pt x="9081" y="16004"/>
                  </a:cubicBezTo>
                  <a:cubicBezTo>
                    <a:pt x="7714" y="16230"/>
                    <a:pt x="6727" y="16331"/>
                    <a:pt x="6121" y="16308"/>
                  </a:cubicBezTo>
                  <a:lnTo>
                    <a:pt x="5678" y="16505"/>
                  </a:lnTo>
                  <a:lnTo>
                    <a:pt x="7988" y="19588"/>
                  </a:lnTo>
                  <a:cubicBezTo>
                    <a:pt x="8904" y="19548"/>
                    <a:pt x="10040" y="19350"/>
                    <a:pt x="11394" y="18993"/>
                  </a:cubicBezTo>
                  <a:cubicBezTo>
                    <a:pt x="12748" y="18637"/>
                    <a:pt x="13925" y="18240"/>
                    <a:pt x="14926" y="17805"/>
                  </a:cubicBezTo>
                  <a:lnTo>
                    <a:pt x="17769" y="21600"/>
                  </a:lnTo>
                  <a:lnTo>
                    <a:pt x="20036" y="20592"/>
                  </a:lnTo>
                  <a:lnTo>
                    <a:pt x="17152" y="16743"/>
                  </a:lnTo>
                  <a:cubicBezTo>
                    <a:pt x="18171" y="16234"/>
                    <a:pt x="18999" y="15659"/>
                    <a:pt x="19639" y="15020"/>
                  </a:cubicBezTo>
                  <a:cubicBezTo>
                    <a:pt x="20278" y="14382"/>
                    <a:pt x="20737" y="13731"/>
                    <a:pt x="21014" y="13069"/>
                  </a:cubicBezTo>
                  <a:cubicBezTo>
                    <a:pt x="21288" y="12418"/>
                    <a:pt x="21387" y="11755"/>
                    <a:pt x="21311" y="11080"/>
                  </a:cubicBezTo>
                  <a:cubicBezTo>
                    <a:pt x="21236" y="10405"/>
                    <a:pt x="20975" y="9770"/>
                    <a:pt x="20529" y="9174"/>
                  </a:cubicBezTo>
                  <a:cubicBezTo>
                    <a:pt x="19664" y="8019"/>
                    <a:pt x="18540" y="7340"/>
                    <a:pt x="17160" y="7137"/>
                  </a:cubicBezTo>
                  <a:close/>
                </a:path>
              </a:pathLst>
            </a:custGeom>
            <a:solidFill>
              <a:schemeClr val="accent1">
                <a:lumMod val="25000"/>
                <a:lumOff val="75000"/>
              </a:schemeClr>
            </a:solidFill>
            <a:ln w="12700" cap="flat">
              <a:noFill/>
              <a:miter lim="400000"/>
            </a:ln>
            <a:effectLst/>
          </p:spPr>
          <p:txBody>
            <a:bodyPr wrap="square" lIns="20097" tIns="20097" rIns="20097" bIns="20097" numCol="1" anchor="ctr">
              <a:noAutofit/>
            </a:bodyPr>
            <a:lstStyle/>
            <a:p>
              <a:endParaRPr lang="en-GB" sz="1899" dirty="0">
                <a:latin typeface="Lato Light" panose="020F0502020204030203" pitchFamily="34" charset="0"/>
              </a:endParaRPr>
            </a:p>
          </p:txBody>
        </p:sp>
        <p:sp>
          <p:nvSpPr>
            <p:cNvPr id="61" name="Circle">
              <a:extLst>
                <a:ext uri="{FF2B5EF4-FFF2-40B4-BE49-F238E27FC236}">
                  <a16:creationId xmlns:a16="http://schemas.microsoft.com/office/drawing/2014/main" xmlns="" id="{281CE9D0-DB3B-49B1-8606-A5D52C7A8CC0}"/>
                </a:ext>
              </a:extLst>
            </p:cNvPr>
            <p:cNvSpPr/>
            <p:nvPr/>
          </p:nvSpPr>
          <p:spPr>
            <a:xfrm rot="3600000">
              <a:off x="6375976" y="2047169"/>
              <a:ext cx="453917" cy="453918"/>
            </a:xfrm>
            <a:prstGeom prst="ellipse">
              <a:avLst/>
            </a:prstGeom>
            <a:solidFill>
              <a:schemeClr val="accent1">
                <a:lumMod val="25000"/>
                <a:lumOff val="75000"/>
              </a:schemeClr>
            </a:solidFill>
            <a:ln w="12700" cap="flat">
              <a:noFill/>
              <a:miter lim="400000"/>
            </a:ln>
            <a:effectLst/>
          </p:spPr>
          <p:txBody>
            <a:bodyPr wrap="square" lIns="26796" tIns="26796" rIns="26796" bIns="26796" numCol="1" anchor="ctr">
              <a:noAutofit/>
            </a:bodyPr>
            <a:lstStyle/>
            <a:p>
              <a:endParaRPr lang="en-GB" sz="1899" dirty="0">
                <a:latin typeface="Lato Light" panose="020F0502020204030203" pitchFamily="34" charset="0"/>
              </a:endParaRPr>
            </a:p>
          </p:txBody>
        </p:sp>
        <p:sp>
          <p:nvSpPr>
            <p:cNvPr id="64" name="Shape">
              <a:extLst>
                <a:ext uri="{FF2B5EF4-FFF2-40B4-BE49-F238E27FC236}">
                  <a16:creationId xmlns:a16="http://schemas.microsoft.com/office/drawing/2014/main" xmlns="" id="{9A8D2B23-2278-4EE2-952A-49160B9E8733}"/>
                </a:ext>
              </a:extLst>
            </p:cNvPr>
            <p:cNvSpPr/>
            <p:nvPr/>
          </p:nvSpPr>
          <p:spPr>
            <a:xfrm rot="3600000">
              <a:off x="6407789" y="2077703"/>
              <a:ext cx="390291" cy="392851"/>
            </a:xfrm>
            <a:custGeom>
              <a:avLst/>
              <a:gdLst/>
              <a:ahLst/>
              <a:cxnLst>
                <a:cxn ang="0">
                  <a:pos x="wd2" y="hd2"/>
                </a:cxn>
                <a:cxn ang="5400000">
                  <a:pos x="wd2" y="hd2"/>
                </a:cxn>
                <a:cxn ang="10800000">
                  <a:pos x="wd2" y="hd2"/>
                </a:cxn>
                <a:cxn ang="16200000">
                  <a:pos x="wd2" y="hd2"/>
                </a:cxn>
              </a:cxnLst>
              <a:rect l="0" t="0" r="r" b="b"/>
              <a:pathLst>
                <a:path w="18917" h="18913" extrusionOk="0">
                  <a:moveTo>
                    <a:pt x="4683" y="1241"/>
                  </a:moveTo>
                  <a:cubicBezTo>
                    <a:pt x="175" y="3827"/>
                    <a:pt x="-1342" y="9600"/>
                    <a:pt x="1295" y="14137"/>
                  </a:cubicBezTo>
                  <a:cubicBezTo>
                    <a:pt x="3932" y="18674"/>
                    <a:pt x="9725" y="20256"/>
                    <a:pt x="14233" y="17671"/>
                  </a:cubicBezTo>
                  <a:cubicBezTo>
                    <a:pt x="18741" y="15085"/>
                    <a:pt x="20258" y="9312"/>
                    <a:pt x="17621" y="4775"/>
                  </a:cubicBezTo>
                  <a:cubicBezTo>
                    <a:pt x="14984" y="238"/>
                    <a:pt x="9191" y="-1344"/>
                    <a:pt x="4683" y="1241"/>
                  </a:cubicBezTo>
                  <a:close/>
                </a:path>
              </a:pathLst>
            </a:custGeom>
            <a:solidFill>
              <a:schemeClr val="accent1">
                <a:lumMod val="10000"/>
                <a:lumOff val="90000"/>
              </a:schemeClr>
            </a:solidFill>
            <a:ln w="12700" cap="flat">
              <a:noFill/>
              <a:miter lim="400000"/>
            </a:ln>
            <a:effectLst/>
          </p:spPr>
          <p:txBody>
            <a:bodyPr wrap="square" lIns="26796" tIns="26796" rIns="26796" bIns="26796" numCol="1" anchor="ctr">
              <a:noAutofit/>
            </a:bodyPr>
            <a:lstStyle/>
            <a:p>
              <a:endParaRPr lang="en-GB" sz="1899" dirty="0">
                <a:latin typeface="Lato Light" panose="020F0502020204030203" pitchFamily="34" charset="0"/>
              </a:endParaRPr>
            </a:p>
          </p:txBody>
        </p:sp>
        <p:sp>
          <p:nvSpPr>
            <p:cNvPr id="65" name="Shape">
              <a:extLst>
                <a:ext uri="{FF2B5EF4-FFF2-40B4-BE49-F238E27FC236}">
                  <a16:creationId xmlns:a16="http://schemas.microsoft.com/office/drawing/2014/main" xmlns="" id="{24B85E26-2B0F-4404-8D6A-C8B0E43E68EB}"/>
                </a:ext>
              </a:extLst>
            </p:cNvPr>
            <p:cNvSpPr/>
            <p:nvPr/>
          </p:nvSpPr>
          <p:spPr>
            <a:xfrm rot="3600000">
              <a:off x="6496132" y="2133551"/>
              <a:ext cx="206431" cy="271196"/>
            </a:xfrm>
            <a:custGeom>
              <a:avLst/>
              <a:gdLst/>
              <a:ahLst/>
              <a:cxnLst>
                <a:cxn ang="0">
                  <a:pos x="wd2" y="hd2"/>
                </a:cxn>
                <a:cxn ang="5400000">
                  <a:pos x="wd2" y="hd2"/>
                </a:cxn>
                <a:cxn ang="10800000">
                  <a:pos x="wd2" y="hd2"/>
                </a:cxn>
                <a:cxn ang="16200000">
                  <a:pos x="wd2" y="hd2"/>
                </a:cxn>
              </a:cxnLst>
              <a:rect l="0" t="0" r="r" b="b"/>
              <a:pathLst>
                <a:path w="21336" h="21600" extrusionOk="0">
                  <a:moveTo>
                    <a:pt x="16082" y="13003"/>
                  </a:moveTo>
                  <a:cubicBezTo>
                    <a:pt x="15842" y="13388"/>
                    <a:pt x="15448" y="13731"/>
                    <a:pt x="14900" y="14032"/>
                  </a:cubicBezTo>
                  <a:lnTo>
                    <a:pt x="12861" y="11310"/>
                  </a:lnTo>
                  <a:cubicBezTo>
                    <a:pt x="13659" y="11097"/>
                    <a:pt x="14307" y="11031"/>
                    <a:pt x="14804" y="11112"/>
                  </a:cubicBezTo>
                  <a:cubicBezTo>
                    <a:pt x="15301" y="11194"/>
                    <a:pt x="15682" y="11411"/>
                    <a:pt x="15947" y="11766"/>
                  </a:cubicBezTo>
                  <a:cubicBezTo>
                    <a:pt x="16277" y="12205"/>
                    <a:pt x="16321" y="12618"/>
                    <a:pt x="16082" y="13003"/>
                  </a:cubicBezTo>
                  <a:close/>
                  <a:moveTo>
                    <a:pt x="8306" y="8674"/>
                  </a:moveTo>
                  <a:cubicBezTo>
                    <a:pt x="7365" y="8894"/>
                    <a:pt x="6710" y="8954"/>
                    <a:pt x="6340" y="8854"/>
                  </a:cubicBezTo>
                  <a:cubicBezTo>
                    <a:pt x="5970" y="8754"/>
                    <a:pt x="5671" y="8551"/>
                    <a:pt x="5443" y="8247"/>
                  </a:cubicBezTo>
                  <a:cubicBezTo>
                    <a:pt x="5162" y="7871"/>
                    <a:pt x="5135" y="7500"/>
                    <a:pt x="5365" y="7133"/>
                  </a:cubicBezTo>
                  <a:cubicBezTo>
                    <a:pt x="5593" y="6767"/>
                    <a:pt x="5953" y="6451"/>
                    <a:pt x="6442" y="6186"/>
                  </a:cubicBezTo>
                  <a:cubicBezTo>
                    <a:pt x="6442" y="6186"/>
                    <a:pt x="8306" y="8674"/>
                    <a:pt x="8306" y="8674"/>
                  </a:cubicBezTo>
                  <a:close/>
                  <a:moveTo>
                    <a:pt x="17160" y="7137"/>
                  </a:moveTo>
                  <a:cubicBezTo>
                    <a:pt x="15779" y="6934"/>
                    <a:pt x="14011" y="7099"/>
                    <a:pt x="11856" y="7633"/>
                  </a:cubicBezTo>
                  <a:lnTo>
                    <a:pt x="10489" y="7972"/>
                  </a:lnTo>
                  <a:lnTo>
                    <a:pt x="8466" y="5272"/>
                  </a:lnTo>
                  <a:cubicBezTo>
                    <a:pt x="9538" y="4851"/>
                    <a:pt x="10540" y="4557"/>
                    <a:pt x="11471" y="4388"/>
                  </a:cubicBezTo>
                  <a:cubicBezTo>
                    <a:pt x="12401" y="4220"/>
                    <a:pt x="13322" y="4146"/>
                    <a:pt x="14233" y="4166"/>
                  </a:cubicBezTo>
                  <a:lnTo>
                    <a:pt x="14675" y="3969"/>
                  </a:lnTo>
                  <a:lnTo>
                    <a:pt x="12382" y="907"/>
                  </a:lnTo>
                  <a:cubicBezTo>
                    <a:pt x="11667" y="970"/>
                    <a:pt x="10711" y="1157"/>
                    <a:pt x="9513" y="1468"/>
                  </a:cubicBezTo>
                  <a:cubicBezTo>
                    <a:pt x="8315" y="1779"/>
                    <a:pt x="7293" y="2108"/>
                    <a:pt x="6448" y="2456"/>
                  </a:cubicBezTo>
                  <a:lnTo>
                    <a:pt x="4608" y="0"/>
                  </a:lnTo>
                  <a:lnTo>
                    <a:pt x="2342" y="1008"/>
                  </a:lnTo>
                  <a:lnTo>
                    <a:pt x="4198" y="3485"/>
                  </a:lnTo>
                  <a:cubicBezTo>
                    <a:pt x="2250" y="4560"/>
                    <a:pt x="979" y="5728"/>
                    <a:pt x="383" y="6990"/>
                  </a:cubicBezTo>
                  <a:cubicBezTo>
                    <a:pt x="-213" y="8252"/>
                    <a:pt x="-113" y="9414"/>
                    <a:pt x="684" y="10477"/>
                  </a:cubicBezTo>
                  <a:cubicBezTo>
                    <a:pt x="1231" y="11207"/>
                    <a:pt x="1823" y="11740"/>
                    <a:pt x="2461" y="12075"/>
                  </a:cubicBezTo>
                  <a:cubicBezTo>
                    <a:pt x="3099" y="12410"/>
                    <a:pt x="3794" y="12628"/>
                    <a:pt x="4544" y="12728"/>
                  </a:cubicBezTo>
                  <a:cubicBezTo>
                    <a:pt x="5310" y="12832"/>
                    <a:pt x="6087" y="12836"/>
                    <a:pt x="6875" y="12740"/>
                  </a:cubicBezTo>
                  <a:cubicBezTo>
                    <a:pt x="7663" y="12645"/>
                    <a:pt x="8462" y="12507"/>
                    <a:pt x="9273" y="12326"/>
                  </a:cubicBezTo>
                  <a:lnTo>
                    <a:pt x="10678" y="12012"/>
                  </a:lnTo>
                  <a:lnTo>
                    <a:pt x="12884" y="14957"/>
                  </a:lnTo>
                  <a:cubicBezTo>
                    <a:pt x="11715" y="15430"/>
                    <a:pt x="10447" y="15779"/>
                    <a:pt x="9081" y="16004"/>
                  </a:cubicBezTo>
                  <a:cubicBezTo>
                    <a:pt x="7714" y="16230"/>
                    <a:pt x="6727" y="16331"/>
                    <a:pt x="6121" y="16308"/>
                  </a:cubicBezTo>
                  <a:lnTo>
                    <a:pt x="5678" y="16505"/>
                  </a:lnTo>
                  <a:lnTo>
                    <a:pt x="7988" y="19588"/>
                  </a:lnTo>
                  <a:cubicBezTo>
                    <a:pt x="8904" y="19548"/>
                    <a:pt x="10040" y="19350"/>
                    <a:pt x="11394" y="18993"/>
                  </a:cubicBezTo>
                  <a:cubicBezTo>
                    <a:pt x="12748" y="18637"/>
                    <a:pt x="13925" y="18240"/>
                    <a:pt x="14926" y="17805"/>
                  </a:cubicBezTo>
                  <a:lnTo>
                    <a:pt x="17769" y="21600"/>
                  </a:lnTo>
                  <a:lnTo>
                    <a:pt x="20036" y="20592"/>
                  </a:lnTo>
                  <a:lnTo>
                    <a:pt x="17152" y="16743"/>
                  </a:lnTo>
                  <a:cubicBezTo>
                    <a:pt x="18171" y="16234"/>
                    <a:pt x="18999" y="15659"/>
                    <a:pt x="19639" y="15020"/>
                  </a:cubicBezTo>
                  <a:cubicBezTo>
                    <a:pt x="20278" y="14382"/>
                    <a:pt x="20737" y="13731"/>
                    <a:pt x="21014" y="13069"/>
                  </a:cubicBezTo>
                  <a:cubicBezTo>
                    <a:pt x="21288" y="12418"/>
                    <a:pt x="21387" y="11755"/>
                    <a:pt x="21311" y="11080"/>
                  </a:cubicBezTo>
                  <a:cubicBezTo>
                    <a:pt x="21236" y="10405"/>
                    <a:pt x="20975" y="9770"/>
                    <a:pt x="20529" y="9174"/>
                  </a:cubicBezTo>
                  <a:cubicBezTo>
                    <a:pt x="19664" y="8019"/>
                    <a:pt x="18540" y="7340"/>
                    <a:pt x="17160" y="7137"/>
                  </a:cubicBezTo>
                  <a:close/>
                </a:path>
              </a:pathLst>
            </a:custGeom>
            <a:solidFill>
              <a:schemeClr val="accent1">
                <a:lumMod val="25000"/>
                <a:lumOff val="75000"/>
              </a:schemeClr>
            </a:solidFill>
            <a:ln w="12700" cap="flat">
              <a:noFill/>
              <a:miter lim="400000"/>
            </a:ln>
            <a:effectLst/>
          </p:spPr>
          <p:txBody>
            <a:bodyPr wrap="square" lIns="20097" tIns="20097" rIns="20097" bIns="20097" numCol="1" anchor="ctr">
              <a:noAutofit/>
            </a:bodyPr>
            <a:lstStyle/>
            <a:p>
              <a:endParaRPr lang="en-GB" sz="1899" dirty="0">
                <a:latin typeface="Lato Light" panose="020F0502020204030203" pitchFamily="34" charset="0"/>
              </a:endParaRPr>
            </a:p>
          </p:txBody>
        </p:sp>
      </p:grpSp>
      <p:sp>
        <p:nvSpPr>
          <p:cNvPr id="66" name="TextBox 36">
            <a:extLst>
              <a:ext uri="{FF2B5EF4-FFF2-40B4-BE49-F238E27FC236}">
                <a16:creationId xmlns:a16="http://schemas.microsoft.com/office/drawing/2014/main" xmlns="" id="{4BDB9038-0C3C-45F5-9807-93F150471EA9}"/>
              </a:ext>
            </a:extLst>
          </p:cNvPr>
          <p:cNvSpPr txBox="1"/>
          <p:nvPr/>
        </p:nvSpPr>
        <p:spPr>
          <a:xfrm>
            <a:off x="8345590" y="4991934"/>
            <a:ext cx="1223540" cy="369332"/>
          </a:xfrm>
          <a:prstGeom prst="rect">
            <a:avLst/>
          </a:prstGeom>
          <a:noFill/>
        </p:spPr>
        <p:txBody>
          <a:bodyPr wrap="none" rtlCol="0" anchor="ctr" anchorCtr="0">
            <a:spAutoFit/>
          </a:bodyPr>
          <a:lstStyle/>
          <a:p>
            <a:r>
              <a:rPr lang="en-GB" b="1" dirty="0">
                <a:solidFill>
                  <a:srgbClr val="E53292"/>
                </a:solidFill>
                <a:latin typeface="+mj-lt"/>
                <a:ea typeface="League Spartan" charset="0"/>
                <a:cs typeface="Poppins" pitchFamily="2" charset="77"/>
              </a:rPr>
              <a:t>3. Die Wahl</a:t>
            </a:r>
          </a:p>
        </p:txBody>
      </p:sp>
      <p:sp>
        <p:nvSpPr>
          <p:cNvPr id="67" name="Subtitle 2">
            <a:extLst>
              <a:ext uri="{FF2B5EF4-FFF2-40B4-BE49-F238E27FC236}">
                <a16:creationId xmlns:a16="http://schemas.microsoft.com/office/drawing/2014/main" xmlns="" id="{C214A02F-34E0-452E-84EF-D2ED0290BFB8}"/>
              </a:ext>
            </a:extLst>
          </p:cNvPr>
          <p:cNvSpPr txBox="1">
            <a:spLocks/>
          </p:cNvSpPr>
          <p:nvPr/>
        </p:nvSpPr>
        <p:spPr>
          <a:xfrm>
            <a:off x="8417247" y="5293348"/>
            <a:ext cx="3460718" cy="1142629"/>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a:solidFill>
                  <a:srgbClr val="245473"/>
                </a:solidFill>
                <a:latin typeface="+mj-lt"/>
                <a:ea typeface="Lato Light" panose="020F0502020204030203" pitchFamily="34" charset="0"/>
                <a:cs typeface="Mukta ExtraLight" panose="020B0000000000000000" pitchFamily="34" charset="77"/>
              </a:rPr>
              <a:t>Oft besteht die Wahl zwischen Konkurs, (beschleunigter) Sanierung und vertraglicher Umschuldung.</a:t>
            </a:r>
          </a:p>
        </p:txBody>
      </p:sp>
      <p:sp>
        <p:nvSpPr>
          <p:cNvPr id="68" name="TextBox 38">
            <a:extLst>
              <a:ext uri="{FF2B5EF4-FFF2-40B4-BE49-F238E27FC236}">
                <a16:creationId xmlns:a16="http://schemas.microsoft.com/office/drawing/2014/main" xmlns="" id="{668596EC-B052-4373-AAB3-926755114F2D}"/>
              </a:ext>
            </a:extLst>
          </p:cNvPr>
          <p:cNvSpPr txBox="1"/>
          <p:nvPr/>
        </p:nvSpPr>
        <p:spPr>
          <a:xfrm>
            <a:off x="8246582" y="1794521"/>
            <a:ext cx="3919829" cy="646331"/>
          </a:xfrm>
          <a:prstGeom prst="rect">
            <a:avLst/>
          </a:prstGeom>
          <a:noFill/>
        </p:spPr>
        <p:txBody>
          <a:bodyPr wrap="square" rtlCol="0" anchor="ctr" anchorCtr="0">
            <a:spAutoFit/>
          </a:bodyPr>
          <a:lstStyle/>
          <a:p>
            <a:r>
              <a:rPr lang="en-GB" b="1" dirty="0">
                <a:solidFill>
                  <a:schemeClr val="tx2"/>
                </a:solidFill>
                <a:latin typeface="+mj-lt"/>
                <a:ea typeface="League Spartan" charset="0"/>
                <a:cs typeface="Poppins" pitchFamily="2" charset="77"/>
              </a:rPr>
              <a:t>1. </a:t>
            </a:r>
            <a:r>
              <a:rPr lang="en-GB" b="1" dirty="0" err="1">
                <a:solidFill>
                  <a:schemeClr val="tx2"/>
                </a:solidFill>
                <a:latin typeface="+mj-lt"/>
                <a:ea typeface="League Spartan" charset="0"/>
                <a:cs typeface="Poppins" pitchFamily="2" charset="77"/>
              </a:rPr>
              <a:t>Beitrag</a:t>
            </a:r>
            <a:r>
              <a:rPr lang="en-GB" b="1" dirty="0">
                <a:solidFill>
                  <a:schemeClr val="tx2"/>
                </a:solidFill>
                <a:latin typeface="+mj-lt"/>
                <a:ea typeface="League Spartan" charset="0"/>
                <a:cs typeface="Poppins" pitchFamily="2" charset="77"/>
              </a:rPr>
              <a:t> zur </a:t>
            </a:r>
            <a:r>
              <a:rPr lang="en-GB" b="1" dirty="0" err="1">
                <a:solidFill>
                  <a:schemeClr val="tx2"/>
                </a:solidFill>
                <a:latin typeface="+mj-lt"/>
                <a:ea typeface="League Spartan" charset="0"/>
                <a:cs typeface="Poppins" pitchFamily="2" charset="77"/>
              </a:rPr>
              <a:t>finanziellen</a:t>
            </a:r>
            <a:r>
              <a:rPr lang="en-GB" b="1" dirty="0">
                <a:solidFill>
                  <a:schemeClr val="tx2"/>
                </a:solidFill>
                <a:latin typeface="+mj-lt"/>
                <a:ea typeface="League Spartan" charset="0"/>
                <a:cs typeface="Poppins" pitchFamily="2" charset="77"/>
              </a:rPr>
              <a:t> </a:t>
            </a:r>
            <a:br>
              <a:rPr lang="en-GB" b="1" dirty="0">
                <a:solidFill>
                  <a:schemeClr val="tx2"/>
                </a:solidFill>
                <a:latin typeface="+mj-lt"/>
                <a:ea typeface="League Spartan" charset="0"/>
                <a:cs typeface="Poppins" pitchFamily="2" charset="77"/>
              </a:rPr>
            </a:br>
            <a:r>
              <a:rPr lang="en-GB" b="1" dirty="0">
                <a:solidFill>
                  <a:schemeClr val="tx2"/>
                </a:solidFill>
                <a:latin typeface="+mj-lt"/>
                <a:ea typeface="League Spartan" charset="0"/>
                <a:cs typeface="Poppins" pitchFamily="2" charset="77"/>
              </a:rPr>
              <a:t>    </a:t>
            </a:r>
            <a:r>
              <a:rPr lang="en-GB" b="1" dirty="0" err="1">
                <a:solidFill>
                  <a:schemeClr val="tx2"/>
                </a:solidFill>
                <a:latin typeface="+mj-lt"/>
                <a:ea typeface="League Spartan" charset="0"/>
                <a:cs typeface="Poppins" pitchFamily="2" charset="77"/>
              </a:rPr>
              <a:t>Umstrukturierung</a:t>
            </a:r>
            <a:endParaRPr lang="en-GB" b="1" dirty="0">
              <a:solidFill>
                <a:schemeClr val="tx2"/>
              </a:solidFill>
              <a:latin typeface="+mj-lt"/>
              <a:ea typeface="League Spartan" charset="0"/>
              <a:cs typeface="Poppins" pitchFamily="2" charset="77"/>
            </a:endParaRPr>
          </a:p>
        </p:txBody>
      </p:sp>
      <p:sp>
        <p:nvSpPr>
          <p:cNvPr id="69" name="Subtitle 2">
            <a:extLst>
              <a:ext uri="{FF2B5EF4-FFF2-40B4-BE49-F238E27FC236}">
                <a16:creationId xmlns:a16="http://schemas.microsoft.com/office/drawing/2014/main" xmlns="" id="{137038A8-095B-4F12-B618-A83D07635F06}"/>
              </a:ext>
            </a:extLst>
          </p:cNvPr>
          <p:cNvSpPr txBox="1">
            <a:spLocks/>
          </p:cNvSpPr>
          <p:nvPr/>
        </p:nvSpPr>
        <p:spPr>
          <a:xfrm>
            <a:off x="8502681" y="2395316"/>
            <a:ext cx="3139041" cy="1142629"/>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en-GB" sz="1800" dirty="0" err="1">
                <a:solidFill>
                  <a:srgbClr val="245473"/>
                </a:solidFill>
                <a:latin typeface="+mj-lt"/>
                <a:ea typeface="Lato Light" panose="020F0502020204030203" pitchFamily="34" charset="0"/>
                <a:cs typeface="Mukta ExtraLight" panose="020B0000000000000000" pitchFamily="34" charset="77"/>
              </a:rPr>
              <a:t>Zur</a:t>
            </a:r>
            <a:r>
              <a:rPr lang="en-GB" sz="1800" dirty="0">
                <a:solidFill>
                  <a:srgbClr val="245473"/>
                </a:solidFill>
                <a:latin typeface="+mj-lt"/>
                <a:ea typeface="Lato Light" panose="020F0502020204030203" pitchFamily="34" charset="0"/>
                <a:cs typeface="Mukta ExtraLight" panose="020B0000000000000000" pitchFamily="34" charset="77"/>
              </a:rPr>
              <a:t> Wiederherstellung der Zahlungsfähigkeit des Schuldners durch Umschuldung beizutragen; </a:t>
            </a:r>
            <a:r>
              <a:rPr lang="en-GB" sz="1800" dirty="0" err="1">
                <a:solidFill>
                  <a:srgbClr val="245473"/>
                </a:solidFill>
                <a:latin typeface="+mj-lt"/>
                <a:ea typeface="Lato Light" panose="020F0502020204030203" pitchFamily="34" charset="0"/>
                <a:cs typeface="Mukta ExtraLight" panose="020B0000000000000000" pitchFamily="34" charset="77"/>
              </a:rPr>
              <a:t>oder</a:t>
            </a:r>
            <a:r>
              <a:rPr lang="en-GB" sz="1800" dirty="0">
                <a:solidFill>
                  <a:srgbClr val="245473"/>
                </a:solidFill>
                <a:latin typeface="+mj-lt"/>
                <a:ea typeface="Lato Light" panose="020F0502020204030203" pitchFamily="34" charset="0"/>
                <a:cs typeface="Mukta ExtraLight" panose="020B0000000000000000" pitchFamily="34" charset="77"/>
              </a:rPr>
              <a:t> Lieber…</a:t>
            </a:r>
          </a:p>
        </p:txBody>
      </p:sp>
      <p:sp>
        <p:nvSpPr>
          <p:cNvPr id="70" name="TextBox 40">
            <a:extLst>
              <a:ext uri="{FF2B5EF4-FFF2-40B4-BE49-F238E27FC236}">
                <a16:creationId xmlns:a16="http://schemas.microsoft.com/office/drawing/2014/main" xmlns="" id="{80C32724-4FB7-44FC-BA7A-F584A81CF91B}"/>
              </a:ext>
            </a:extLst>
          </p:cNvPr>
          <p:cNvSpPr txBox="1"/>
          <p:nvPr/>
        </p:nvSpPr>
        <p:spPr>
          <a:xfrm>
            <a:off x="8303230" y="3508959"/>
            <a:ext cx="3489225" cy="369332"/>
          </a:xfrm>
          <a:prstGeom prst="rect">
            <a:avLst/>
          </a:prstGeom>
          <a:noFill/>
        </p:spPr>
        <p:txBody>
          <a:bodyPr wrap="none" rtlCol="0" anchor="ctr" anchorCtr="0">
            <a:spAutoFit/>
          </a:bodyPr>
          <a:lstStyle/>
          <a:p>
            <a:r>
              <a:rPr lang="en-GB" b="1" dirty="0">
                <a:solidFill>
                  <a:srgbClr val="F95C2C"/>
                </a:solidFill>
                <a:latin typeface="+mj-lt"/>
                <a:ea typeface="League Spartan" charset="0"/>
                <a:cs typeface="Poppins" pitchFamily="2" charset="77"/>
              </a:rPr>
              <a:t>2. </a:t>
            </a:r>
            <a:r>
              <a:rPr lang="en-GB" b="1" dirty="0" err="1">
                <a:solidFill>
                  <a:srgbClr val="F95C2C"/>
                </a:solidFill>
                <a:latin typeface="+mj-lt"/>
                <a:ea typeface="League Spartan" charset="0"/>
                <a:cs typeface="Poppins" pitchFamily="2" charset="77"/>
              </a:rPr>
              <a:t>Einen</a:t>
            </a:r>
            <a:r>
              <a:rPr lang="en-GB" b="1" dirty="0">
                <a:solidFill>
                  <a:srgbClr val="F95C2C"/>
                </a:solidFill>
                <a:latin typeface="+mj-lt"/>
                <a:ea typeface="League Spartan" charset="0"/>
                <a:cs typeface="Poppins" pitchFamily="2" charset="77"/>
              </a:rPr>
              <a:t> Teil der Schulden eintreiben</a:t>
            </a:r>
          </a:p>
        </p:txBody>
      </p:sp>
      <p:sp>
        <p:nvSpPr>
          <p:cNvPr id="71" name="Subtitle 2">
            <a:extLst>
              <a:ext uri="{FF2B5EF4-FFF2-40B4-BE49-F238E27FC236}">
                <a16:creationId xmlns:a16="http://schemas.microsoft.com/office/drawing/2014/main" xmlns="" id="{A040C607-6976-45CD-8963-0302E006F692}"/>
              </a:ext>
            </a:extLst>
          </p:cNvPr>
          <p:cNvSpPr txBox="1">
            <a:spLocks/>
          </p:cNvSpPr>
          <p:nvPr/>
        </p:nvSpPr>
        <p:spPr>
          <a:xfrm>
            <a:off x="8475882" y="3870113"/>
            <a:ext cx="3259390" cy="1142629"/>
          </a:xfrm>
          <a:prstGeom prst="rect">
            <a:avLst/>
          </a:prstGeom>
        </p:spPr>
        <p:txBody>
          <a:bodyPr vert="horz" wrap="square" lIns="34299" tIns="17149" rIns="34299" bIns="17149" rtlCol="0">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pPr>
            <a:r>
              <a:rPr lang="de-DE" sz="1800" dirty="0">
                <a:solidFill>
                  <a:srgbClr val="245473"/>
                </a:solidFill>
                <a:latin typeface="+mj-lt"/>
                <a:ea typeface="Lato Light" panose="020F0502020204030203" pitchFamily="34" charset="0"/>
                <a:cs typeface="Mukta ExtraLight" panose="020B0000000000000000" pitchFamily="34" charset="77"/>
              </a:rPr>
              <a:t>…die Schulden so schnell wie möglich eintreiben, was den Schuldner oft zum Konkurs verdammt?</a:t>
            </a:r>
            <a:endParaRPr lang="en-GB" sz="1800" dirty="0">
              <a:solidFill>
                <a:srgbClr val="245473"/>
              </a:solidFill>
              <a:latin typeface="+mj-lt"/>
              <a:ea typeface="Lato Light" panose="020F0502020204030203" pitchFamily="34" charset="0"/>
              <a:cs typeface="Mukta ExtraLight" panose="020B0000000000000000" pitchFamily="34" charset="77"/>
            </a:endParaRPr>
          </a:p>
        </p:txBody>
      </p:sp>
      <p:sp>
        <p:nvSpPr>
          <p:cNvPr id="72" name="Oval 42">
            <a:extLst>
              <a:ext uri="{FF2B5EF4-FFF2-40B4-BE49-F238E27FC236}">
                <a16:creationId xmlns:a16="http://schemas.microsoft.com/office/drawing/2014/main" xmlns="" id="{68EAEF29-F9B8-4195-93ED-C9C63581AFBB}"/>
              </a:ext>
            </a:extLst>
          </p:cNvPr>
          <p:cNvSpPr/>
          <p:nvPr/>
        </p:nvSpPr>
        <p:spPr>
          <a:xfrm>
            <a:off x="7699921" y="2433904"/>
            <a:ext cx="520504" cy="520504"/>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73" name="Oval 43">
            <a:extLst>
              <a:ext uri="{FF2B5EF4-FFF2-40B4-BE49-F238E27FC236}">
                <a16:creationId xmlns:a16="http://schemas.microsoft.com/office/drawing/2014/main" xmlns="" id="{6C3A1E9A-2274-45FC-979C-00A786B7ACB7}"/>
              </a:ext>
            </a:extLst>
          </p:cNvPr>
          <p:cNvSpPr/>
          <p:nvPr/>
        </p:nvSpPr>
        <p:spPr>
          <a:xfrm>
            <a:off x="7699921" y="3645757"/>
            <a:ext cx="520504" cy="52050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74" name="Oval 44">
            <a:extLst>
              <a:ext uri="{FF2B5EF4-FFF2-40B4-BE49-F238E27FC236}">
                <a16:creationId xmlns:a16="http://schemas.microsoft.com/office/drawing/2014/main" xmlns="" id="{76830284-E2DD-490C-B1C5-02A4F0AEFD8C}"/>
              </a:ext>
            </a:extLst>
          </p:cNvPr>
          <p:cNvSpPr/>
          <p:nvPr/>
        </p:nvSpPr>
        <p:spPr>
          <a:xfrm>
            <a:off x="7699921" y="4879287"/>
            <a:ext cx="520504" cy="520504"/>
          </a:xfrm>
          <a:prstGeom prst="ellipse">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latin typeface="+mj-lt"/>
            </a:endParaRPr>
          </a:p>
        </p:txBody>
      </p:sp>
      <p:sp>
        <p:nvSpPr>
          <p:cNvPr id="75" name="Freeform 991">
            <a:extLst>
              <a:ext uri="{FF2B5EF4-FFF2-40B4-BE49-F238E27FC236}">
                <a16:creationId xmlns:a16="http://schemas.microsoft.com/office/drawing/2014/main" xmlns="" id="{EAD05D6E-DC3E-43DE-B19D-9D2DFB7B2E6F}"/>
              </a:ext>
            </a:extLst>
          </p:cNvPr>
          <p:cNvSpPr>
            <a:spLocks noChangeAspect="1" noChangeArrowheads="1"/>
          </p:cNvSpPr>
          <p:nvPr/>
        </p:nvSpPr>
        <p:spPr bwMode="auto">
          <a:xfrm>
            <a:off x="7820359" y="3770921"/>
            <a:ext cx="270175" cy="270175"/>
          </a:xfrm>
          <a:custGeom>
            <a:avLst/>
            <a:gdLst>
              <a:gd name="T0" fmla="*/ 532423 w 285390"/>
              <a:gd name="T1" fmla="*/ 729203 h 285390"/>
              <a:gd name="T2" fmla="*/ 501981 w 285390"/>
              <a:gd name="T3" fmla="*/ 680424 h 285390"/>
              <a:gd name="T4" fmla="*/ 447878 w 285390"/>
              <a:gd name="T5" fmla="*/ 680424 h 285390"/>
              <a:gd name="T6" fmla="*/ 417440 w 285390"/>
              <a:gd name="T7" fmla="*/ 729203 h 285390"/>
              <a:gd name="T8" fmla="*/ 474375 w 285390"/>
              <a:gd name="T9" fmla="*/ 620606 h 285390"/>
              <a:gd name="T10" fmla="*/ 603100 w 285390"/>
              <a:gd name="T11" fmla="*/ 702181 h 285390"/>
              <a:gd name="T12" fmla="*/ 632895 w 285390"/>
              <a:gd name="T13" fmla="*/ 702181 h 285390"/>
              <a:gd name="T14" fmla="*/ 474375 w 285390"/>
              <a:gd name="T15" fmla="*/ 591816 h 285390"/>
              <a:gd name="T16" fmla="*/ 612317 w 285390"/>
              <a:gd name="T17" fmla="*/ 490152 h 285390"/>
              <a:gd name="T18" fmla="*/ 342246 w 285390"/>
              <a:gd name="T19" fmla="*/ 459714 h 285390"/>
              <a:gd name="T20" fmla="*/ 327610 w 285390"/>
              <a:gd name="T21" fmla="*/ 474933 h 285390"/>
              <a:gd name="T22" fmla="*/ 556895 w 285390"/>
              <a:gd name="T23" fmla="*/ 472319 h 285390"/>
              <a:gd name="T24" fmla="*/ 610309 w 285390"/>
              <a:gd name="T25" fmla="*/ 409465 h 285390"/>
              <a:gd name="T26" fmla="*/ 340223 w 285390"/>
              <a:gd name="T27" fmla="*/ 535179 h 285390"/>
              <a:gd name="T28" fmla="*/ 610309 w 285390"/>
              <a:gd name="T29" fmla="*/ 380453 h 285390"/>
              <a:gd name="T30" fmla="*/ 528409 w 285390"/>
              <a:gd name="T31" fmla="*/ 472319 h 285390"/>
              <a:gd name="T32" fmla="*/ 421532 w 285390"/>
              <a:gd name="T33" fmla="*/ 472319 h 285390"/>
              <a:gd name="T34" fmla="*/ 340223 w 285390"/>
              <a:gd name="T35" fmla="*/ 380453 h 285390"/>
              <a:gd name="T36" fmla="*/ 105414 w 285390"/>
              <a:gd name="T37" fmla="*/ 921181 h 285390"/>
              <a:gd name="T38" fmla="*/ 265931 w 285390"/>
              <a:gd name="T39" fmla="*/ 844509 h 285390"/>
              <a:gd name="T40" fmla="*/ 727126 w 285390"/>
              <a:gd name="T41" fmla="*/ 921181 h 285390"/>
              <a:gd name="T42" fmla="*/ 579785 w 285390"/>
              <a:gd name="T43" fmla="*/ 316171 h 285390"/>
              <a:gd name="T44" fmla="*/ 721136 w 285390"/>
              <a:gd name="T45" fmla="*/ 328156 h 285390"/>
              <a:gd name="T46" fmla="*/ 143750 w 285390"/>
              <a:gd name="T47" fmla="*/ 298200 h 285390"/>
              <a:gd name="T48" fmla="*/ 143750 w 285390"/>
              <a:gd name="T49" fmla="*/ 298200 h 285390"/>
              <a:gd name="T50" fmla="*/ 693590 w 285390"/>
              <a:gd name="T51" fmla="*/ 313777 h 285390"/>
              <a:gd name="T52" fmla="*/ 800199 w 285390"/>
              <a:gd name="T53" fmla="*/ 397638 h 285390"/>
              <a:gd name="T54" fmla="*/ 921185 w 285390"/>
              <a:gd name="T55" fmla="*/ 181988 h 285390"/>
              <a:gd name="T56" fmla="*/ 28750 w 285390"/>
              <a:gd name="T57" fmla="*/ 282628 h 285390"/>
              <a:gd name="T58" fmla="*/ 115004 w 285390"/>
              <a:gd name="T59" fmla="*/ 282628 h 285390"/>
              <a:gd name="T60" fmla="*/ 295882 w 285390"/>
              <a:gd name="T61" fmla="*/ 299400 h 285390"/>
              <a:gd name="T62" fmla="*/ 406269 w 285390"/>
              <a:gd name="T63" fmla="*/ 162305 h 285390"/>
              <a:gd name="T64" fmla="*/ 440087 w 285390"/>
              <a:gd name="T65" fmla="*/ 196120 h 285390"/>
              <a:gd name="T66" fmla="*/ 129370 w 285390"/>
              <a:gd name="T67" fmla="*/ 153234 h 285390"/>
              <a:gd name="T68" fmla="*/ 579785 w 285390"/>
              <a:gd name="T69" fmla="*/ 287419 h 285390"/>
              <a:gd name="T70" fmla="*/ 935562 w 285390"/>
              <a:gd name="T71" fmla="*/ 153234 h 285390"/>
              <a:gd name="T72" fmla="*/ 840927 w 285390"/>
              <a:gd name="T73" fmla="*/ 464731 h 285390"/>
              <a:gd name="T74" fmla="*/ 858895 w 285390"/>
              <a:gd name="T75" fmla="*/ 949932 h 285390"/>
              <a:gd name="T76" fmla="*/ 674418 w 285390"/>
              <a:gd name="T77" fmla="*/ 873261 h 285390"/>
              <a:gd name="T78" fmla="*/ 231197 w 285390"/>
              <a:gd name="T79" fmla="*/ 949932 h 285390"/>
              <a:gd name="T80" fmla="*/ 76660 w 285390"/>
              <a:gd name="T81" fmla="*/ 609694 h 285390"/>
              <a:gd name="T82" fmla="*/ 0 w 285390"/>
              <a:gd name="T83" fmla="*/ 168810 h 285390"/>
              <a:gd name="T84" fmla="*/ 469073 w 285390"/>
              <a:gd name="T85" fmla="*/ 196120 h 285390"/>
              <a:gd name="T86" fmla="*/ 406269 w 285390"/>
              <a:gd name="T87" fmla="*/ 132098 h 285390"/>
              <a:gd name="T88" fmla="*/ 544863 w 285390"/>
              <a:gd name="T89" fmla="*/ 192020 h 285390"/>
              <a:gd name="T90" fmla="*/ 544863 w 285390"/>
              <a:gd name="T91" fmla="*/ 95110 h 285390"/>
              <a:gd name="T92" fmla="*/ 480847 w 285390"/>
              <a:gd name="T93" fmla="*/ 157331 h 285390"/>
              <a:gd name="T94" fmla="*/ 409442 w 285390"/>
              <a:gd name="T95" fmla="*/ 62809 h 285390"/>
              <a:gd name="T96" fmla="*/ 443260 w 285390"/>
              <a:gd name="T97" fmla="*/ 28989 h 285390"/>
              <a:gd name="T98" fmla="*/ 443260 w 285390"/>
              <a:gd name="T99" fmla="*/ 125613 h 285390"/>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0" t="0" r="r" b="b"/>
            <a:pathLst>
              <a:path w="285390" h="285390">
                <a:moveTo>
                  <a:pt x="155765" y="200025"/>
                </a:moveTo>
                <a:cubicBezTo>
                  <a:pt x="158051" y="200025"/>
                  <a:pt x="159956" y="201857"/>
                  <a:pt x="159956" y="204421"/>
                </a:cubicBezTo>
                <a:lnTo>
                  <a:pt x="159956" y="219076"/>
                </a:lnTo>
                <a:cubicBezTo>
                  <a:pt x="159956" y="221640"/>
                  <a:pt x="158051" y="223472"/>
                  <a:pt x="155765" y="223472"/>
                </a:cubicBezTo>
                <a:cubicBezTo>
                  <a:pt x="153098" y="223472"/>
                  <a:pt x="150812" y="221640"/>
                  <a:pt x="150812" y="219076"/>
                </a:cubicBezTo>
                <a:lnTo>
                  <a:pt x="150812" y="204421"/>
                </a:lnTo>
                <a:cubicBezTo>
                  <a:pt x="150812" y="201857"/>
                  <a:pt x="153098" y="200025"/>
                  <a:pt x="155765" y="200025"/>
                </a:cubicBezTo>
                <a:close/>
                <a:moveTo>
                  <a:pt x="129984" y="200025"/>
                </a:moveTo>
                <a:cubicBezTo>
                  <a:pt x="132651" y="200025"/>
                  <a:pt x="134556" y="201857"/>
                  <a:pt x="134556" y="204421"/>
                </a:cubicBezTo>
                <a:lnTo>
                  <a:pt x="134556" y="219076"/>
                </a:lnTo>
                <a:cubicBezTo>
                  <a:pt x="134556" y="221640"/>
                  <a:pt x="132651" y="223472"/>
                  <a:pt x="129984" y="223472"/>
                </a:cubicBezTo>
                <a:cubicBezTo>
                  <a:pt x="127317" y="223472"/>
                  <a:pt x="125412" y="221640"/>
                  <a:pt x="125412" y="219076"/>
                </a:cubicBezTo>
                <a:lnTo>
                  <a:pt x="125412" y="204421"/>
                </a:lnTo>
                <a:cubicBezTo>
                  <a:pt x="125412" y="201857"/>
                  <a:pt x="127317" y="200025"/>
                  <a:pt x="129984" y="200025"/>
                </a:cubicBezTo>
                <a:close/>
                <a:moveTo>
                  <a:pt x="142517" y="186450"/>
                </a:moveTo>
                <a:cubicBezTo>
                  <a:pt x="121748" y="186450"/>
                  <a:pt x="103844" y="197623"/>
                  <a:pt x="103844" y="210958"/>
                </a:cubicBezTo>
                <a:cubicBezTo>
                  <a:pt x="103844" y="224293"/>
                  <a:pt x="121748" y="235465"/>
                  <a:pt x="142517" y="235465"/>
                </a:cubicBezTo>
                <a:cubicBezTo>
                  <a:pt x="163644" y="235465"/>
                  <a:pt x="181190" y="224293"/>
                  <a:pt x="181190" y="210958"/>
                </a:cubicBezTo>
                <a:cubicBezTo>
                  <a:pt x="181190" y="197623"/>
                  <a:pt x="163644" y="186450"/>
                  <a:pt x="142517" y="186450"/>
                </a:cubicBezTo>
                <a:close/>
                <a:moveTo>
                  <a:pt x="142517" y="177800"/>
                </a:moveTo>
                <a:cubicBezTo>
                  <a:pt x="168657" y="177800"/>
                  <a:pt x="190142" y="192577"/>
                  <a:pt x="190142" y="210958"/>
                </a:cubicBezTo>
                <a:cubicBezTo>
                  <a:pt x="190142" y="229338"/>
                  <a:pt x="168657" y="244115"/>
                  <a:pt x="142517" y="244115"/>
                </a:cubicBezTo>
                <a:cubicBezTo>
                  <a:pt x="116377" y="244115"/>
                  <a:pt x="95250" y="229338"/>
                  <a:pt x="95250" y="210958"/>
                </a:cubicBezTo>
                <a:cubicBezTo>
                  <a:pt x="95250" y="192577"/>
                  <a:pt x="116377" y="177800"/>
                  <a:pt x="142517" y="177800"/>
                </a:cubicBezTo>
                <a:close/>
                <a:moveTo>
                  <a:pt x="183959" y="138113"/>
                </a:moveTo>
                <a:cubicBezTo>
                  <a:pt x="186245" y="138113"/>
                  <a:pt x="188531" y="140018"/>
                  <a:pt x="188531" y="142685"/>
                </a:cubicBezTo>
                <a:cubicBezTo>
                  <a:pt x="188531" y="144971"/>
                  <a:pt x="186245" y="147257"/>
                  <a:pt x="183959" y="147257"/>
                </a:cubicBezTo>
                <a:cubicBezTo>
                  <a:pt x="181292" y="147257"/>
                  <a:pt x="179387" y="144971"/>
                  <a:pt x="179387" y="142685"/>
                </a:cubicBezTo>
                <a:cubicBezTo>
                  <a:pt x="179387" y="140018"/>
                  <a:pt x="181292" y="138113"/>
                  <a:pt x="183959" y="138113"/>
                </a:cubicBezTo>
                <a:close/>
                <a:moveTo>
                  <a:pt x="102821" y="138113"/>
                </a:moveTo>
                <a:cubicBezTo>
                  <a:pt x="105019" y="138113"/>
                  <a:pt x="107583" y="140018"/>
                  <a:pt x="107583" y="142685"/>
                </a:cubicBezTo>
                <a:cubicBezTo>
                  <a:pt x="107583" y="144971"/>
                  <a:pt x="105019" y="147257"/>
                  <a:pt x="102821" y="147257"/>
                </a:cubicBezTo>
                <a:cubicBezTo>
                  <a:pt x="100623" y="147257"/>
                  <a:pt x="98425" y="144971"/>
                  <a:pt x="98425" y="142685"/>
                </a:cubicBezTo>
                <a:cubicBezTo>
                  <a:pt x="98425" y="140018"/>
                  <a:pt x="100623" y="138113"/>
                  <a:pt x="102821" y="138113"/>
                </a:cubicBezTo>
                <a:close/>
                <a:moveTo>
                  <a:pt x="183356" y="123016"/>
                </a:moveTo>
                <a:cubicBezTo>
                  <a:pt x="174441" y="123016"/>
                  <a:pt x="167309" y="131369"/>
                  <a:pt x="167309" y="141900"/>
                </a:cubicBezTo>
                <a:cubicBezTo>
                  <a:pt x="167309" y="152069"/>
                  <a:pt x="174441" y="160784"/>
                  <a:pt x="183356" y="160784"/>
                </a:cubicBezTo>
                <a:cubicBezTo>
                  <a:pt x="191915" y="160784"/>
                  <a:pt x="198690" y="152069"/>
                  <a:pt x="198690" y="141900"/>
                </a:cubicBezTo>
                <a:cubicBezTo>
                  <a:pt x="198690" y="131369"/>
                  <a:pt x="191915" y="123016"/>
                  <a:pt x="183356" y="123016"/>
                </a:cubicBezTo>
                <a:close/>
                <a:moveTo>
                  <a:pt x="102214" y="123016"/>
                </a:moveTo>
                <a:cubicBezTo>
                  <a:pt x="93592" y="123016"/>
                  <a:pt x="86408" y="131369"/>
                  <a:pt x="86408" y="141900"/>
                </a:cubicBezTo>
                <a:cubicBezTo>
                  <a:pt x="86408" y="152069"/>
                  <a:pt x="93592" y="160784"/>
                  <a:pt x="102214" y="160784"/>
                </a:cubicBezTo>
                <a:cubicBezTo>
                  <a:pt x="111194" y="160784"/>
                  <a:pt x="118020" y="152069"/>
                  <a:pt x="118020" y="141900"/>
                </a:cubicBezTo>
                <a:cubicBezTo>
                  <a:pt x="118020" y="131369"/>
                  <a:pt x="111194" y="123016"/>
                  <a:pt x="102214" y="123016"/>
                </a:cubicBezTo>
                <a:close/>
                <a:moveTo>
                  <a:pt x="183356" y="114300"/>
                </a:moveTo>
                <a:cubicBezTo>
                  <a:pt x="196551" y="114300"/>
                  <a:pt x="207606" y="126647"/>
                  <a:pt x="207606" y="141900"/>
                </a:cubicBezTo>
                <a:cubicBezTo>
                  <a:pt x="207606" y="157153"/>
                  <a:pt x="196551" y="169500"/>
                  <a:pt x="183356" y="169500"/>
                </a:cubicBezTo>
                <a:cubicBezTo>
                  <a:pt x="169805" y="169500"/>
                  <a:pt x="158750" y="157153"/>
                  <a:pt x="158750" y="141900"/>
                </a:cubicBezTo>
                <a:cubicBezTo>
                  <a:pt x="158750" y="126647"/>
                  <a:pt x="169805" y="114300"/>
                  <a:pt x="183356" y="114300"/>
                </a:cubicBezTo>
                <a:close/>
                <a:moveTo>
                  <a:pt x="102214" y="114300"/>
                </a:moveTo>
                <a:cubicBezTo>
                  <a:pt x="115864" y="114300"/>
                  <a:pt x="126641" y="126647"/>
                  <a:pt x="126641" y="141900"/>
                </a:cubicBezTo>
                <a:cubicBezTo>
                  <a:pt x="126641" y="157153"/>
                  <a:pt x="115864" y="169500"/>
                  <a:pt x="102214" y="169500"/>
                </a:cubicBezTo>
                <a:cubicBezTo>
                  <a:pt x="88923" y="169500"/>
                  <a:pt x="77787" y="157153"/>
                  <a:pt x="77787" y="141900"/>
                </a:cubicBezTo>
                <a:cubicBezTo>
                  <a:pt x="77787" y="126647"/>
                  <a:pt x="88923" y="114300"/>
                  <a:pt x="102214" y="114300"/>
                </a:cubicBezTo>
                <a:close/>
                <a:moveTo>
                  <a:pt x="111205" y="94988"/>
                </a:moveTo>
                <a:cubicBezTo>
                  <a:pt x="67299" y="94988"/>
                  <a:pt x="31670" y="134581"/>
                  <a:pt x="31670" y="183171"/>
                </a:cubicBezTo>
                <a:lnTo>
                  <a:pt x="31670" y="276752"/>
                </a:lnTo>
                <a:lnTo>
                  <a:pt x="66939" y="276752"/>
                </a:lnTo>
                <a:lnTo>
                  <a:pt x="75936" y="256236"/>
                </a:lnTo>
                <a:cubicBezTo>
                  <a:pt x="76296" y="254796"/>
                  <a:pt x="78095" y="253717"/>
                  <a:pt x="79895" y="253717"/>
                </a:cubicBezTo>
                <a:lnTo>
                  <a:pt x="205496" y="253717"/>
                </a:lnTo>
                <a:cubicBezTo>
                  <a:pt x="207295" y="253717"/>
                  <a:pt x="208734" y="254796"/>
                  <a:pt x="209454" y="256236"/>
                </a:cubicBezTo>
                <a:lnTo>
                  <a:pt x="218451" y="276752"/>
                </a:lnTo>
                <a:lnTo>
                  <a:pt x="253720" y="276752"/>
                </a:lnTo>
                <a:lnTo>
                  <a:pt x="253720" y="183171"/>
                </a:lnTo>
                <a:cubicBezTo>
                  <a:pt x="253720" y="134581"/>
                  <a:pt x="217732" y="94988"/>
                  <a:pt x="174185" y="94988"/>
                </a:cubicBezTo>
                <a:lnTo>
                  <a:pt x="111205" y="94988"/>
                </a:lnTo>
                <a:close/>
                <a:moveTo>
                  <a:pt x="241844" y="89589"/>
                </a:moveTo>
                <a:cubicBezTo>
                  <a:pt x="232487" y="90309"/>
                  <a:pt x="223850" y="93549"/>
                  <a:pt x="216652" y="98588"/>
                </a:cubicBezTo>
                <a:cubicBezTo>
                  <a:pt x="223130" y="102547"/>
                  <a:pt x="228888" y="107226"/>
                  <a:pt x="234286" y="112625"/>
                </a:cubicBezTo>
                <a:cubicBezTo>
                  <a:pt x="238245" y="105786"/>
                  <a:pt x="241484" y="98228"/>
                  <a:pt x="241844" y="89589"/>
                </a:cubicBezTo>
                <a:close/>
                <a:moveTo>
                  <a:pt x="43186" y="89589"/>
                </a:moveTo>
                <a:cubicBezTo>
                  <a:pt x="44266" y="98228"/>
                  <a:pt x="46785" y="105786"/>
                  <a:pt x="51104" y="112625"/>
                </a:cubicBezTo>
                <a:cubicBezTo>
                  <a:pt x="56502" y="107226"/>
                  <a:pt x="62260" y="102547"/>
                  <a:pt x="68378" y="98588"/>
                </a:cubicBezTo>
                <a:cubicBezTo>
                  <a:pt x="61180" y="93549"/>
                  <a:pt x="52543" y="90309"/>
                  <a:pt x="43186" y="89589"/>
                </a:cubicBezTo>
                <a:close/>
                <a:moveTo>
                  <a:pt x="246523" y="54676"/>
                </a:moveTo>
                <a:cubicBezTo>
                  <a:pt x="223490" y="54676"/>
                  <a:pt x="204056" y="69433"/>
                  <a:pt x="196498" y="89949"/>
                </a:cubicBezTo>
                <a:cubicBezTo>
                  <a:pt x="200457" y="91029"/>
                  <a:pt x="204416" y="92469"/>
                  <a:pt x="208375" y="94268"/>
                </a:cubicBezTo>
                <a:cubicBezTo>
                  <a:pt x="218811" y="85990"/>
                  <a:pt x="232127" y="80591"/>
                  <a:pt x="246523" y="80591"/>
                </a:cubicBezTo>
                <a:cubicBezTo>
                  <a:pt x="249042" y="80591"/>
                  <a:pt x="250841" y="82751"/>
                  <a:pt x="250841" y="84910"/>
                </a:cubicBezTo>
                <a:cubicBezTo>
                  <a:pt x="250841" y="97868"/>
                  <a:pt x="246882" y="109385"/>
                  <a:pt x="240405" y="119463"/>
                </a:cubicBezTo>
                <a:cubicBezTo>
                  <a:pt x="243284" y="123423"/>
                  <a:pt x="246163" y="127382"/>
                  <a:pt x="248682" y="131701"/>
                </a:cubicBezTo>
                <a:cubicBezTo>
                  <a:pt x="265237" y="122703"/>
                  <a:pt x="276753" y="105426"/>
                  <a:pt x="276753" y="84910"/>
                </a:cubicBezTo>
                <a:lnTo>
                  <a:pt x="276753" y="54676"/>
                </a:lnTo>
                <a:lnTo>
                  <a:pt x="246523" y="54676"/>
                </a:lnTo>
                <a:close/>
                <a:moveTo>
                  <a:pt x="8637" y="54676"/>
                </a:moveTo>
                <a:lnTo>
                  <a:pt x="8637" y="84910"/>
                </a:lnTo>
                <a:cubicBezTo>
                  <a:pt x="8637" y="105426"/>
                  <a:pt x="20153" y="122703"/>
                  <a:pt x="36348" y="131701"/>
                </a:cubicBezTo>
                <a:cubicBezTo>
                  <a:pt x="38868" y="127382"/>
                  <a:pt x="42106" y="123423"/>
                  <a:pt x="45345" y="119463"/>
                </a:cubicBezTo>
                <a:cubicBezTo>
                  <a:pt x="38508" y="109385"/>
                  <a:pt x="34549" y="97868"/>
                  <a:pt x="34549" y="84910"/>
                </a:cubicBezTo>
                <a:cubicBezTo>
                  <a:pt x="34549" y="82751"/>
                  <a:pt x="36348" y="80591"/>
                  <a:pt x="38868" y="80591"/>
                </a:cubicBezTo>
                <a:cubicBezTo>
                  <a:pt x="53263" y="80591"/>
                  <a:pt x="66579" y="85990"/>
                  <a:pt x="77015" y="94268"/>
                </a:cubicBezTo>
                <a:cubicBezTo>
                  <a:pt x="80974" y="92469"/>
                  <a:pt x="84933" y="91029"/>
                  <a:pt x="88892" y="89949"/>
                </a:cubicBezTo>
                <a:cubicBezTo>
                  <a:pt x="81334" y="69433"/>
                  <a:pt x="61900" y="54676"/>
                  <a:pt x="38868" y="54676"/>
                </a:cubicBezTo>
                <a:lnTo>
                  <a:pt x="8637" y="54676"/>
                </a:lnTo>
                <a:close/>
                <a:moveTo>
                  <a:pt x="122056" y="48760"/>
                </a:moveTo>
                <a:cubicBezTo>
                  <a:pt x="116613" y="48760"/>
                  <a:pt x="111895" y="53114"/>
                  <a:pt x="111895" y="58920"/>
                </a:cubicBezTo>
                <a:cubicBezTo>
                  <a:pt x="111895" y="64362"/>
                  <a:pt x="116613" y="68717"/>
                  <a:pt x="122056" y="68717"/>
                </a:cubicBezTo>
                <a:cubicBezTo>
                  <a:pt x="127862" y="68717"/>
                  <a:pt x="132216" y="64362"/>
                  <a:pt x="132216" y="58920"/>
                </a:cubicBezTo>
                <a:cubicBezTo>
                  <a:pt x="132216" y="53114"/>
                  <a:pt x="127862" y="48760"/>
                  <a:pt x="122056" y="48760"/>
                </a:cubicBezTo>
                <a:close/>
                <a:moveTo>
                  <a:pt x="4318" y="46038"/>
                </a:moveTo>
                <a:lnTo>
                  <a:pt x="38868" y="46038"/>
                </a:lnTo>
                <a:cubicBezTo>
                  <a:pt x="65859" y="46038"/>
                  <a:pt x="88892" y="63675"/>
                  <a:pt x="97529" y="87790"/>
                </a:cubicBezTo>
                <a:cubicBezTo>
                  <a:pt x="101848" y="87070"/>
                  <a:pt x="106526" y="86350"/>
                  <a:pt x="111205" y="86350"/>
                </a:cubicBezTo>
                <a:lnTo>
                  <a:pt x="174185" y="86350"/>
                </a:lnTo>
                <a:cubicBezTo>
                  <a:pt x="178864" y="86350"/>
                  <a:pt x="183542" y="87070"/>
                  <a:pt x="188221" y="87790"/>
                </a:cubicBezTo>
                <a:cubicBezTo>
                  <a:pt x="196138" y="63675"/>
                  <a:pt x="219531" y="46038"/>
                  <a:pt x="246523" y="46038"/>
                </a:cubicBezTo>
                <a:lnTo>
                  <a:pt x="281072" y="46038"/>
                </a:lnTo>
                <a:cubicBezTo>
                  <a:pt x="283231" y="46038"/>
                  <a:pt x="285390" y="47838"/>
                  <a:pt x="285390" y="50717"/>
                </a:cubicBezTo>
                <a:lnTo>
                  <a:pt x="285390" y="84910"/>
                </a:lnTo>
                <a:cubicBezTo>
                  <a:pt x="285390" y="108666"/>
                  <a:pt x="272075" y="129181"/>
                  <a:pt x="252641" y="139620"/>
                </a:cubicBezTo>
                <a:cubicBezTo>
                  <a:pt x="258759" y="152577"/>
                  <a:pt x="262358" y="167334"/>
                  <a:pt x="262358" y="183171"/>
                </a:cubicBezTo>
                <a:lnTo>
                  <a:pt x="262358" y="281071"/>
                </a:lnTo>
                <a:cubicBezTo>
                  <a:pt x="262358" y="283591"/>
                  <a:pt x="260198" y="285390"/>
                  <a:pt x="258039" y="285390"/>
                </a:cubicBezTo>
                <a:lnTo>
                  <a:pt x="215932" y="285390"/>
                </a:lnTo>
                <a:cubicBezTo>
                  <a:pt x="214133" y="285390"/>
                  <a:pt x="212693" y="284670"/>
                  <a:pt x="211614" y="282871"/>
                </a:cubicBezTo>
                <a:lnTo>
                  <a:pt x="202616" y="262355"/>
                </a:lnTo>
                <a:lnTo>
                  <a:pt x="82414" y="262355"/>
                </a:lnTo>
                <a:lnTo>
                  <a:pt x="73417" y="282871"/>
                </a:lnTo>
                <a:cubicBezTo>
                  <a:pt x="72697" y="284670"/>
                  <a:pt x="71257" y="285390"/>
                  <a:pt x="69458" y="285390"/>
                </a:cubicBezTo>
                <a:lnTo>
                  <a:pt x="27351" y="285390"/>
                </a:lnTo>
                <a:cubicBezTo>
                  <a:pt x="24832" y="285390"/>
                  <a:pt x="23032" y="283591"/>
                  <a:pt x="23032" y="281071"/>
                </a:cubicBezTo>
                <a:lnTo>
                  <a:pt x="23032" y="183171"/>
                </a:lnTo>
                <a:cubicBezTo>
                  <a:pt x="23032" y="167334"/>
                  <a:pt x="26631" y="152577"/>
                  <a:pt x="32390" y="139620"/>
                </a:cubicBezTo>
                <a:cubicBezTo>
                  <a:pt x="13316" y="129181"/>
                  <a:pt x="0" y="108666"/>
                  <a:pt x="0" y="84910"/>
                </a:cubicBezTo>
                <a:lnTo>
                  <a:pt x="0" y="50717"/>
                </a:lnTo>
                <a:cubicBezTo>
                  <a:pt x="0" y="47838"/>
                  <a:pt x="1799" y="46038"/>
                  <a:pt x="4318" y="46038"/>
                </a:cubicBezTo>
                <a:close/>
                <a:moveTo>
                  <a:pt x="122056" y="39688"/>
                </a:moveTo>
                <a:cubicBezTo>
                  <a:pt x="132579" y="39688"/>
                  <a:pt x="140924" y="48397"/>
                  <a:pt x="140924" y="58920"/>
                </a:cubicBezTo>
                <a:cubicBezTo>
                  <a:pt x="140924" y="69080"/>
                  <a:pt x="132579" y="77425"/>
                  <a:pt x="122056" y="77425"/>
                </a:cubicBezTo>
                <a:cubicBezTo>
                  <a:pt x="111895" y="77425"/>
                  <a:pt x="103187" y="69080"/>
                  <a:pt x="103187" y="58920"/>
                </a:cubicBezTo>
                <a:cubicBezTo>
                  <a:pt x="103187" y="48397"/>
                  <a:pt x="111895" y="39688"/>
                  <a:pt x="122056" y="39688"/>
                </a:cubicBezTo>
                <a:close/>
                <a:moveTo>
                  <a:pt x="163694" y="37202"/>
                </a:moveTo>
                <a:cubicBezTo>
                  <a:pt x="157888" y="37202"/>
                  <a:pt x="153171" y="41874"/>
                  <a:pt x="153171" y="47266"/>
                </a:cubicBezTo>
                <a:cubicBezTo>
                  <a:pt x="153171" y="53017"/>
                  <a:pt x="157888" y="57689"/>
                  <a:pt x="163694" y="57689"/>
                </a:cubicBezTo>
                <a:cubicBezTo>
                  <a:pt x="169137" y="57689"/>
                  <a:pt x="173491" y="53017"/>
                  <a:pt x="173491" y="47266"/>
                </a:cubicBezTo>
                <a:cubicBezTo>
                  <a:pt x="173491" y="41874"/>
                  <a:pt x="169137" y="37202"/>
                  <a:pt x="163694" y="37202"/>
                </a:cubicBezTo>
                <a:close/>
                <a:moveTo>
                  <a:pt x="163694" y="28575"/>
                </a:moveTo>
                <a:cubicBezTo>
                  <a:pt x="173854" y="28575"/>
                  <a:pt x="182199" y="37202"/>
                  <a:pt x="182199" y="47266"/>
                </a:cubicBezTo>
                <a:cubicBezTo>
                  <a:pt x="182199" y="57689"/>
                  <a:pt x="173854" y="66316"/>
                  <a:pt x="163694" y="66316"/>
                </a:cubicBezTo>
                <a:cubicBezTo>
                  <a:pt x="153171" y="66316"/>
                  <a:pt x="144462" y="57689"/>
                  <a:pt x="144462" y="47266"/>
                </a:cubicBezTo>
                <a:cubicBezTo>
                  <a:pt x="144462" y="37202"/>
                  <a:pt x="153171" y="28575"/>
                  <a:pt x="163694" y="28575"/>
                </a:cubicBezTo>
                <a:close/>
                <a:moveTo>
                  <a:pt x="133169" y="8709"/>
                </a:moveTo>
                <a:cubicBezTo>
                  <a:pt x="127726" y="8709"/>
                  <a:pt x="123009" y="13426"/>
                  <a:pt x="123009" y="18869"/>
                </a:cubicBezTo>
                <a:cubicBezTo>
                  <a:pt x="123009" y="24674"/>
                  <a:pt x="127726" y="29029"/>
                  <a:pt x="133169" y="29029"/>
                </a:cubicBezTo>
                <a:cubicBezTo>
                  <a:pt x="138975" y="29029"/>
                  <a:pt x="143329" y="24674"/>
                  <a:pt x="143329" y="18869"/>
                </a:cubicBezTo>
                <a:cubicBezTo>
                  <a:pt x="143329" y="13426"/>
                  <a:pt x="138975" y="8709"/>
                  <a:pt x="133169" y="8709"/>
                </a:cubicBezTo>
                <a:close/>
                <a:moveTo>
                  <a:pt x="133169" y="0"/>
                </a:moveTo>
                <a:cubicBezTo>
                  <a:pt x="143692" y="0"/>
                  <a:pt x="152037" y="8709"/>
                  <a:pt x="152037" y="18869"/>
                </a:cubicBezTo>
                <a:cubicBezTo>
                  <a:pt x="152037" y="29392"/>
                  <a:pt x="143692" y="37737"/>
                  <a:pt x="133169" y="37737"/>
                </a:cubicBezTo>
                <a:cubicBezTo>
                  <a:pt x="122646" y="37737"/>
                  <a:pt x="114300" y="29392"/>
                  <a:pt x="114300" y="18869"/>
                </a:cubicBezTo>
                <a:cubicBezTo>
                  <a:pt x="114300" y="8709"/>
                  <a:pt x="122646" y="0"/>
                  <a:pt x="133169" y="0"/>
                </a:cubicBezTo>
                <a:close/>
              </a:path>
            </a:pathLst>
          </a:custGeom>
          <a:solidFill>
            <a:schemeClr val="bg1"/>
          </a:solidFill>
          <a:ln>
            <a:noFill/>
          </a:ln>
          <a:effectLst/>
        </p:spPr>
        <p:txBody>
          <a:bodyPr anchor="ctr"/>
          <a:lstStyle/>
          <a:p>
            <a:endParaRPr lang="en-GB" sz="1600" dirty="0">
              <a:latin typeface="+mj-lt"/>
            </a:endParaRPr>
          </a:p>
        </p:txBody>
      </p:sp>
      <p:sp>
        <p:nvSpPr>
          <p:cNvPr id="76" name="Freeform 1004">
            <a:extLst>
              <a:ext uri="{FF2B5EF4-FFF2-40B4-BE49-F238E27FC236}">
                <a16:creationId xmlns:a16="http://schemas.microsoft.com/office/drawing/2014/main" xmlns="" id="{055A1FD5-0306-4806-976C-61DD24969DAF}"/>
              </a:ext>
            </a:extLst>
          </p:cNvPr>
          <p:cNvSpPr>
            <a:spLocks noChangeAspect="1" noChangeArrowheads="1"/>
          </p:cNvSpPr>
          <p:nvPr/>
        </p:nvSpPr>
        <p:spPr bwMode="auto">
          <a:xfrm>
            <a:off x="7825086" y="5004864"/>
            <a:ext cx="270175" cy="269349"/>
          </a:xfrm>
          <a:custGeom>
            <a:avLst/>
            <a:gdLst>
              <a:gd name="T0" fmla="*/ 540477 w 285390"/>
              <a:gd name="T1" fmla="*/ 863917 h 285391"/>
              <a:gd name="T2" fmla="*/ 540477 w 285390"/>
              <a:gd name="T3" fmla="*/ 894255 h 285391"/>
              <a:gd name="T4" fmla="*/ 391021 w 285390"/>
              <a:gd name="T5" fmla="*/ 879086 h 285391"/>
              <a:gd name="T6" fmla="*/ 28750 w 285390"/>
              <a:gd name="T7" fmla="*/ 831316 h 285391"/>
              <a:gd name="T8" fmla="*/ 71867 w 285390"/>
              <a:gd name="T9" fmla="*/ 918378 h 285391"/>
              <a:gd name="T10" fmla="*/ 921185 w 285390"/>
              <a:gd name="T11" fmla="*/ 875446 h 285391"/>
              <a:gd name="T12" fmla="*/ 28750 w 285390"/>
              <a:gd name="T13" fmla="*/ 831316 h 285391"/>
              <a:gd name="T14" fmla="*/ 35943 w 285390"/>
              <a:gd name="T15" fmla="*/ 803885 h 285391"/>
              <a:gd name="T16" fmla="*/ 849311 w 285390"/>
              <a:gd name="T17" fmla="*/ 660757 h 285391"/>
              <a:gd name="T18" fmla="*/ 678282 w 285390"/>
              <a:gd name="T19" fmla="*/ 431942 h 285391"/>
              <a:gd name="T20" fmla="*/ 703503 w 285390"/>
              <a:gd name="T21" fmla="*/ 517977 h 285391"/>
              <a:gd name="T22" fmla="*/ 703503 w 285390"/>
              <a:gd name="T23" fmla="*/ 431942 h 285391"/>
              <a:gd name="T24" fmla="*/ 241146 w 285390"/>
              <a:gd name="T25" fmla="*/ 431942 h 285391"/>
              <a:gd name="T26" fmla="*/ 241146 w 285390"/>
              <a:gd name="T27" fmla="*/ 517977 h 285391"/>
              <a:gd name="T28" fmla="*/ 265162 w 285390"/>
              <a:gd name="T29" fmla="*/ 431942 h 285391"/>
              <a:gd name="T30" fmla="*/ 579345 w 285390"/>
              <a:gd name="T31" fmla="*/ 374012 h 285391"/>
              <a:gd name="T32" fmla="*/ 579345 w 285390"/>
              <a:gd name="T33" fmla="*/ 404353 h 285391"/>
              <a:gd name="T34" fmla="*/ 579345 w 285390"/>
              <a:gd name="T35" fmla="*/ 374012 h 285391"/>
              <a:gd name="T36" fmla="*/ 595830 w 285390"/>
              <a:gd name="T37" fmla="*/ 320703 h 285391"/>
              <a:gd name="T38" fmla="*/ 565395 w 285390"/>
              <a:gd name="T39" fmla="*/ 320703 h 285391"/>
              <a:gd name="T40" fmla="*/ 579345 w 285390"/>
              <a:gd name="T41" fmla="*/ 242314 h 285391"/>
              <a:gd name="T42" fmla="*/ 579345 w 285390"/>
              <a:gd name="T43" fmla="*/ 272659 h 285391"/>
              <a:gd name="T44" fmla="*/ 579345 w 285390"/>
              <a:gd name="T45" fmla="*/ 242314 h 285391"/>
              <a:gd name="T46" fmla="*/ 495742 w 285390"/>
              <a:gd name="T47" fmla="*/ 517977 h 285391"/>
              <a:gd name="T48" fmla="*/ 564193 w 285390"/>
              <a:gd name="T49" fmla="*/ 455839 h 285391"/>
              <a:gd name="T50" fmla="*/ 593018 w 285390"/>
              <a:gd name="T51" fmla="*/ 455839 h 285391"/>
              <a:gd name="T52" fmla="*/ 650664 w 285390"/>
              <a:gd name="T53" fmla="*/ 517977 h 285391"/>
              <a:gd name="T54" fmla="*/ 625443 w 285390"/>
              <a:gd name="T55" fmla="*/ 202514 h 285391"/>
              <a:gd name="T56" fmla="*/ 400865 w 285390"/>
              <a:gd name="T57" fmla="*/ 202514 h 285391"/>
              <a:gd name="T58" fmla="*/ 466919 w 285390"/>
              <a:gd name="T59" fmla="*/ 517977 h 285391"/>
              <a:gd name="T60" fmla="*/ 400865 w 285390"/>
              <a:gd name="T61" fmla="*/ 202514 h 285391"/>
              <a:gd name="T62" fmla="*/ 293985 w 285390"/>
              <a:gd name="T63" fmla="*/ 226411 h 285391"/>
              <a:gd name="T64" fmla="*/ 370843 w 285390"/>
              <a:gd name="T65" fmla="*/ 517977 h 285391"/>
              <a:gd name="T66" fmla="*/ 318005 w 285390"/>
              <a:gd name="T67" fmla="*/ 202514 h 285391"/>
              <a:gd name="T68" fmla="*/ 625443 w 285390"/>
              <a:gd name="T69" fmla="*/ 173835 h 285391"/>
              <a:gd name="T70" fmla="*/ 678282 w 285390"/>
              <a:gd name="T71" fmla="*/ 403263 h 285391"/>
              <a:gd name="T72" fmla="*/ 775554 w 285390"/>
              <a:gd name="T73" fmla="*/ 476154 h 285391"/>
              <a:gd name="T74" fmla="*/ 241146 w 285390"/>
              <a:gd name="T75" fmla="*/ 546652 h 285391"/>
              <a:gd name="T76" fmla="*/ 241146 w 285390"/>
              <a:gd name="T77" fmla="*/ 403263 h 285391"/>
              <a:gd name="T78" fmla="*/ 265162 w 285390"/>
              <a:gd name="T79" fmla="*/ 226411 h 285391"/>
              <a:gd name="T80" fmla="*/ 148540 w 285390"/>
              <a:gd name="T81" fmla="*/ 29812 h 285391"/>
              <a:gd name="T82" fmla="*/ 105414 w 285390"/>
              <a:gd name="T83" fmla="*/ 632135 h 285391"/>
              <a:gd name="T84" fmla="*/ 844518 w 285390"/>
              <a:gd name="T85" fmla="*/ 72760 h 285391"/>
              <a:gd name="T86" fmla="*/ 148540 w 285390"/>
              <a:gd name="T87" fmla="*/ 29812 h 285391"/>
              <a:gd name="T88" fmla="*/ 801394 w 285390"/>
              <a:gd name="T89" fmla="*/ 0 h 285391"/>
              <a:gd name="T90" fmla="*/ 873272 w 285390"/>
              <a:gd name="T91" fmla="*/ 642866 h 285391"/>
              <a:gd name="T92" fmla="*/ 949932 w 285390"/>
              <a:gd name="T93" fmla="*/ 818196 h 285391"/>
              <a:gd name="T94" fmla="*/ 878061 w 285390"/>
              <a:gd name="T95" fmla="*/ 947005 h 285391"/>
              <a:gd name="T96" fmla="*/ 0 w 285390"/>
              <a:gd name="T97" fmla="*/ 875446 h 285391"/>
              <a:gd name="T98" fmla="*/ 1190 w 285390"/>
              <a:gd name="T99" fmla="*/ 812232 h 285391"/>
              <a:gd name="T100" fmla="*/ 76660 w 285390"/>
              <a:gd name="T101" fmla="*/ 72760 h 285391"/>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Lst>
            <a:ahLst/>
            <a:cxnLst>
              <a:cxn ang="T102">
                <a:pos x="T0" y="T1"/>
              </a:cxn>
              <a:cxn ang="T103">
                <a:pos x="T2" y="T3"/>
              </a:cxn>
              <a:cxn ang="T104">
                <a:pos x="T4" y="T5"/>
              </a:cxn>
              <a:cxn ang="T105">
                <a:pos x="T6" y="T7"/>
              </a:cxn>
              <a:cxn ang="T106">
                <a:pos x="T8" y="T9"/>
              </a:cxn>
              <a:cxn ang="T107">
                <a:pos x="T10" y="T11"/>
              </a:cxn>
              <a:cxn ang="T108">
                <a:pos x="T12" y="T13"/>
              </a:cxn>
              <a:cxn ang="T109">
                <a:pos x="T14" y="T15"/>
              </a:cxn>
              <a:cxn ang="T110">
                <a:pos x="T16" y="T17"/>
              </a:cxn>
              <a:cxn ang="T111">
                <a:pos x="T18" y="T19"/>
              </a:cxn>
              <a:cxn ang="T112">
                <a:pos x="T20" y="T21"/>
              </a:cxn>
              <a:cxn ang="T113">
                <a:pos x="T22" y="T23"/>
              </a:cxn>
              <a:cxn ang="T114">
                <a:pos x="T24" y="T25"/>
              </a:cxn>
              <a:cxn ang="T115">
                <a:pos x="T26" y="T27"/>
              </a:cxn>
              <a:cxn ang="T116">
                <a:pos x="T28" y="T29"/>
              </a:cxn>
              <a:cxn ang="T117">
                <a:pos x="T30" y="T31"/>
              </a:cxn>
              <a:cxn ang="T118">
                <a:pos x="T32" y="T33"/>
              </a:cxn>
              <a:cxn ang="T119">
                <a:pos x="T34" y="T35"/>
              </a:cxn>
              <a:cxn ang="T120">
                <a:pos x="T36" y="T37"/>
              </a:cxn>
              <a:cxn ang="T121">
                <a:pos x="T38" y="T39"/>
              </a:cxn>
              <a:cxn ang="T122">
                <a:pos x="T40" y="T41"/>
              </a:cxn>
              <a:cxn ang="T123">
                <a:pos x="T42" y="T43"/>
              </a:cxn>
              <a:cxn ang="T124">
                <a:pos x="T44" y="T45"/>
              </a:cxn>
              <a:cxn ang="T125">
                <a:pos x="T46" y="T47"/>
              </a:cxn>
              <a:cxn ang="T126">
                <a:pos x="T48" y="T49"/>
              </a:cxn>
              <a:cxn ang="T127">
                <a:pos x="T50" y="T51"/>
              </a:cxn>
              <a:cxn ang="T128">
                <a:pos x="T52" y="T53"/>
              </a:cxn>
              <a:cxn ang="T129">
                <a:pos x="T54" y="T55"/>
              </a:cxn>
              <a:cxn ang="T130">
                <a:pos x="T56" y="T57"/>
              </a:cxn>
              <a:cxn ang="T131">
                <a:pos x="T58" y="T59"/>
              </a:cxn>
              <a:cxn ang="T132">
                <a:pos x="T60" y="T61"/>
              </a:cxn>
              <a:cxn ang="T133">
                <a:pos x="T62" y="T63"/>
              </a:cxn>
              <a:cxn ang="T134">
                <a:pos x="T64" y="T65"/>
              </a:cxn>
              <a:cxn ang="T135">
                <a:pos x="T66" y="T67"/>
              </a:cxn>
              <a:cxn ang="T136">
                <a:pos x="T68" y="T69"/>
              </a:cxn>
              <a:cxn ang="T137">
                <a:pos x="T70" y="T71"/>
              </a:cxn>
              <a:cxn ang="T138">
                <a:pos x="T72" y="T73"/>
              </a:cxn>
              <a:cxn ang="T139">
                <a:pos x="T74" y="T75"/>
              </a:cxn>
              <a:cxn ang="T140">
                <a:pos x="T76" y="T77"/>
              </a:cxn>
              <a:cxn ang="T141">
                <a:pos x="T78" y="T79"/>
              </a:cxn>
              <a:cxn ang="T142">
                <a:pos x="T80" y="T81"/>
              </a:cxn>
              <a:cxn ang="T143">
                <a:pos x="T82" y="T83"/>
              </a:cxn>
              <a:cxn ang="T144">
                <a:pos x="T84" y="T85"/>
              </a:cxn>
              <a:cxn ang="T145">
                <a:pos x="T86" y="T87"/>
              </a:cxn>
              <a:cxn ang="T146">
                <a:pos x="T88" y="T89"/>
              </a:cxn>
              <a:cxn ang="T147">
                <a:pos x="T90" y="T91"/>
              </a:cxn>
              <a:cxn ang="T148">
                <a:pos x="T92" y="T93"/>
              </a:cxn>
              <a:cxn ang="T149">
                <a:pos x="T94" y="T95"/>
              </a:cxn>
              <a:cxn ang="T150">
                <a:pos x="T96" y="T97"/>
              </a:cxn>
              <a:cxn ang="T151">
                <a:pos x="T98" y="T99"/>
              </a:cxn>
              <a:cxn ang="T152">
                <a:pos x="T100" y="T101"/>
              </a:cxn>
            </a:cxnLst>
            <a:rect l="0" t="0" r="r" b="b"/>
            <a:pathLst>
              <a:path w="285390" h="285391">
                <a:moveTo>
                  <a:pt x="121785" y="260350"/>
                </a:moveTo>
                <a:lnTo>
                  <a:pt x="162376" y="260350"/>
                </a:lnTo>
                <a:cubicBezTo>
                  <a:pt x="164531" y="260350"/>
                  <a:pt x="166328" y="262255"/>
                  <a:pt x="166328" y="264922"/>
                </a:cubicBezTo>
                <a:cubicBezTo>
                  <a:pt x="166328" y="267208"/>
                  <a:pt x="164531" y="269494"/>
                  <a:pt x="162376" y="269494"/>
                </a:cubicBezTo>
                <a:lnTo>
                  <a:pt x="121785" y="269494"/>
                </a:lnTo>
                <a:cubicBezTo>
                  <a:pt x="119271" y="269494"/>
                  <a:pt x="117475" y="267208"/>
                  <a:pt x="117475" y="264922"/>
                </a:cubicBezTo>
                <a:cubicBezTo>
                  <a:pt x="117475" y="262255"/>
                  <a:pt x="119271" y="260350"/>
                  <a:pt x="121785" y="260350"/>
                </a:cubicBezTo>
                <a:close/>
                <a:moveTo>
                  <a:pt x="8637" y="250526"/>
                </a:moveTo>
                <a:lnTo>
                  <a:pt x="8637" y="263825"/>
                </a:lnTo>
                <a:cubicBezTo>
                  <a:pt x="8637" y="270654"/>
                  <a:pt x="14395" y="276764"/>
                  <a:pt x="21593" y="276764"/>
                </a:cubicBezTo>
                <a:lnTo>
                  <a:pt x="263797" y="276764"/>
                </a:lnTo>
                <a:cubicBezTo>
                  <a:pt x="270995" y="276764"/>
                  <a:pt x="276753" y="270654"/>
                  <a:pt x="276753" y="263825"/>
                </a:cubicBezTo>
                <a:lnTo>
                  <a:pt x="276753" y="250526"/>
                </a:lnTo>
                <a:lnTo>
                  <a:pt x="8637" y="250526"/>
                </a:lnTo>
                <a:close/>
                <a:moveTo>
                  <a:pt x="30230" y="199127"/>
                </a:moveTo>
                <a:lnTo>
                  <a:pt x="10796" y="242259"/>
                </a:lnTo>
                <a:lnTo>
                  <a:pt x="274234" y="242259"/>
                </a:lnTo>
                <a:lnTo>
                  <a:pt x="255160" y="199127"/>
                </a:lnTo>
                <a:lnTo>
                  <a:pt x="30230" y="199127"/>
                </a:lnTo>
                <a:close/>
                <a:moveTo>
                  <a:pt x="203777" y="130170"/>
                </a:moveTo>
                <a:lnTo>
                  <a:pt x="203777" y="156098"/>
                </a:lnTo>
                <a:lnTo>
                  <a:pt x="211354" y="156098"/>
                </a:lnTo>
                <a:cubicBezTo>
                  <a:pt x="218209" y="156098"/>
                  <a:pt x="224342" y="150336"/>
                  <a:pt x="224342" y="143494"/>
                </a:cubicBezTo>
                <a:cubicBezTo>
                  <a:pt x="224342" y="136292"/>
                  <a:pt x="218209" y="130170"/>
                  <a:pt x="211354" y="130170"/>
                </a:cubicBezTo>
                <a:lnTo>
                  <a:pt x="203777" y="130170"/>
                </a:lnTo>
                <a:close/>
                <a:moveTo>
                  <a:pt x="72447" y="130170"/>
                </a:moveTo>
                <a:cubicBezTo>
                  <a:pt x="65232" y="130170"/>
                  <a:pt x="59459" y="136292"/>
                  <a:pt x="59459" y="143494"/>
                </a:cubicBezTo>
                <a:cubicBezTo>
                  <a:pt x="59459" y="150336"/>
                  <a:pt x="65232" y="156098"/>
                  <a:pt x="72447" y="156098"/>
                </a:cubicBezTo>
                <a:lnTo>
                  <a:pt x="79663" y="156098"/>
                </a:lnTo>
                <a:lnTo>
                  <a:pt x="79663" y="130170"/>
                </a:lnTo>
                <a:lnTo>
                  <a:pt x="72447" y="130170"/>
                </a:lnTo>
                <a:close/>
                <a:moveTo>
                  <a:pt x="174053" y="112713"/>
                </a:moveTo>
                <a:cubicBezTo>
                  <a:pt x="176720" y="112713"/>
                  <a:pt x="179006" y="114999"/>
                  <a:pt x="179006" y="117285"/>
                </a:cubicBezTo>
                <a:cubicBezTo>
                  <a:pt x="179006" y="119952"/>
                  <a:pt x="176720" y="121857"/>
                  <a:pt x="174053" y="121857"/>
                </a:cubicBezTo>
                <a:cubicBezTo>
                  <a:pt x="171767" y="121857"/>
                  <a:pt x="169862" y="119952"/>
                  <a:pt x="169862" y="117285"/>
                </a:cubicBezTo>
                <a:cubicBezTo>
                  <a:pt x="169862" y="114999"/>
                  <a:pt x="171767" y="112713"/>
                  <a:pt x="174053" y="112713"/>
                </a:cubicBezTo>
                <a:close/>
                <a:moveTo>
                  <a:pt x="174053" y="92075"/>
                </a:moveTo>
                <a:cubicBezTo>
                  <a:pt x="176720" y="92075"/>
                  <a:pt x="179006" y="93980"/>
                  <a:pt x="179006" y="96647"/>
                </a:cubicBezTo>
                <a:cubicBezTo>
                  <a:pt x="179006" y="99314"/>
                  <a:pt x="176720" y="101219"/>
                  <a:pt x="174053" y="101219"/>
                </a:cubicBezTo>
                <a:cubicBezTo>
                  <a:pt x="171767" y="101219"/>
                  <a:pt x="169862" y="99314"/>
                  <a:pt x="169862" y="96647"/>
                </a:cubicBezTo>
                <a:cubicBezTo>
                  <a:pt x="169862" y="93980"/>
                  <a:pt x="171767" y="92075"/>
                  <a:pt x="174053" y="92075"/>
                </a:cubicBezTo>
                <a:close/>
                <a:moveTo>
                  <a:pt x="174053" y="73025"/>
                </a:moveTo>
                <a:cubicBezTo>
                  <a:pt x="176720" y="73025"/>
                  <a:pt x="179006" y="75311"/>
                  <a:pt x="179006" y="77597"/>
                </a:cubicBezTo>
                <a:cubicBezTo>
                  <a:pt x="179006" y="79883"/>
                  <a:pt x="176720" y="82169"/>
                  <a:pt x="174053" y="82169"/>
                </a:cubicBezTo>
                <a:cubicBezTo>
                  <a:pt x="171767" y="82169"/>
                  <a:pt x="169862" y="79883"/>
                  <a:pt x="169862" y="77597"/>
                </a:cubicBezTo>
                <a:cubicBezTo>
                  <a:pt x="169862" y="75311"/>
                  <a:pt x="171767" y="73025"/>
                  <a:pt x="174053" y="73025"/>
                </a:cubicBezTo>
                <a:close/>
                <a:moveTo>
                  <a:pt x="148936" y="61030"/>
                </a:moveTo>
                <a:lnTo>
                  <a:pt x="148936" y="156098"/>
                </a:lnTo>
                <a:lnTo>
                  <a:pt x="169501" y="156098"/>
                </a:lnTo>
                <a:lnTo>
                  <a:pt x="169501" y="137372"/>
                </a:lnTo>
                <a:cubicBezTo>
                  <a:pt x="169501" y="134852"/>
                  <a:pt x="171306" y="133051"/>
                  <a:pt x="173470" y="133051"/>
                </a:cubicBezTo>
                <a:cubicBezTo>
                  <a:pt x="175996" y="133051"/>
                  <a:pt x="178161" y="134852"/>
                  <a:pt x="178161" y="137372"/>
                </a:cubicBezTo>
                <a:lnTo>
                  <a:pt x="178161" y="156098"/>
                </a:lnTo>
                <a:lnTo>
                  <a:pt x="195479" y="156098"/>
                </a:lnTo>
                <a:lnTo>
                  <a:pt x="195479" y="68232"/>
                </a:lnTo>
                <a:cubicBezTo>
                  <a:pt x="195479" y="64271"/>
                  <a:pt x="191871" y="61030"/>
                  <a:pt x="187902" y="61030"/>
                </a:cubicBezTo>
                <a:lnTo>
                  <a:pt x="148936" y="61030"/>
                </a:lnTo>
                <a:close/>
                <a:moveTo>
                  <a:pt x="120433" y="61030"/>
                </a:moveTo>
                <a:lnTo>
                  <a:pt x="120433" y="156098"/>
                </a:lnTo>
                <a:lnTo>
                  <a:pt x="140277" y="156098"/>
                </a:lnTo>
                <a:lnTo>
                  <a:pt x="140277" y="61030"/>
                </a:lnTo>
                <a:lnTo>
                  <a:pt x="120433" y="61030"/>
                </a:lnTo>
                <a:close/>
                <a:moveTo>
                  <a:pt x="95538" y="61030"/>
                </a:moveTo>
                <a:cubicBezTo>
                  <a:pt x="91570" y="61030"/>
                  <a:pt x="88322" y="64271"/>
                  <a:pt x="88322" y="68232"/>
                </a:cubicBezTo>
                <a:lnTo>
                  <a:pt x="88322" y="156098"/>
                </a:lnTo>
                <a:lnTo>
                  <a:pt x="111413" y="156098"/>
                </a:lnTo>
                <a:lnTo>
                  <a:pt x="111413" y="61030"/>
                </a:lnTo>
                <a:lnTo>
                  <a:pt x="95538" y="61030"/>
                </a:lnTo>
                <a:close/>
                <a:moveTo>
                  <a:pt x="95538" y="52388"/>
                </a:moveTo>
                <a:lnTo>
                  <a:pt x="187902" y="52388"/>
                </a:lnTo>
                <a:cubicBezTo>
                  <a:pt x="196922" y="52388"/>
                  <a:pt x="203777" y="59590"/>
                  <a:pt x="203777" y="68232"/>
                </a:cubicBezTo>
                <a:lnTo>
                  <a:pt x="203777" y="121528"/>
                </a:lnTo>
                <a:lnTo>
                  <a:pt x="211354" y="121528"/>
                </a:lnTo>
                <a:cubicBezTo>
                  <a:pt x="223260" y="121528"/>
                  <a:pt x="233001" y="131251"/>
                  <a:pt x="233001" y="143494"/>
                </a:cubicBezTo>
                <a:cubicBezTo>
                  <a:pt x="233001" y="155017"/>
                  <a:pt x="223260" y="164740"/>
                  <a:pt x="211354" y="164740"/>
                </a:cubicBezTo>
                <a:lnTo>
                  <a:pt x="72447" y="164740"/>
                </a:lnTo>
                <a:cubicBezTo>
                  <a:pt x="60541" y="164740"/>
                  <a:pt x="50800" y="155017"/>
                  <a:pt x="50800" y="143494"/>
                </a:cubicBezTo>
                <a:cubicBezTo>
                  <a:pt x="50800" y="131251"/>
                  <a:pt x="60541" y="121528"/>
                  <a:pt x="72447" y="121528"/>
                </a:cubicBezTo>
                <a:lnTo>
                  <a:pt x="79663" y="121528"/>
                </a:lnTo>
                <a:lnTo>
                  <a:pt x="79663" y="68232"/>
                </a:lnTo>
                <a:cubicBezTo>
                  <a:pt x="79663" y="59590"/>
                  <a:pt x="86879" y="52388"/>
                  <a:pt x="95538" y="52388"/>
                </a:cubicBezTo>
                <a:close/>
                <a:moveTo>
                  <a:pt x="44626" y="8986"/>
                </a:moveTo>
                <a:cubicBezTo>
                  <a:pt x="37788" y="8986"/>
                  <a:pt x="31670" y="14737"/>
                  <a:pt x="31670" y="21925"/>
                </a:cubicBezTo>
                <a:lnTo>
                  <a:pt x="31670" y="190500"/>
                </a:lnTo>
                <a:lnTo>
                  <a:pt x="253720" y="190500"/>
                </a:lnTo>
                <a:lnTo>
                  <a:pt x="253720" y="21925"/>
                </a:lnTo>
                <a:cubicBezTo>
                  <a:pt x="253720" y="14737"/>
                  <a:pt x="247962" y="8986"/>
                  <a:pt x="240764" y="8986"/>
                </a:cubicBezTo>
                <a:lnTo>
                  <a:pt x="44626" y="8986"/>
                </a:lnTo>
                <a:close/>
                <a:moveTo>
                  <a:pt x="44626" y="0"/>
                </a:moveTo>
                <a:lnTo>
                  <a:pt x="240764" y="0"/>
                </a:lnTo>
                <a:cubicBezTo>
                  <a:pt x="252641" y="0"/>
                  <a:pt x="262358" y="9704"/>
                  <a:pt x="262358" y="21925"/>
                </a:cubicBezTo>
                <a:lnTo>
                  <a:pt x="262358" y="193735"/>
                </a:lnTo>
                <a:lnTo>
                  <a:pt x="285030" y="244775"/>
                </a:lnTo>
                <a:cubicBezTo>
                  <a:pt x="285390" y="245134"/>
                  <a:pt x="285390" y="245853"/>
                  <a:pt x="285390" y="246572"/>
                </a:cubicBezTo>
                <a:lnTo>
                  <a:pt x="285390" y="263825"/>
                </a:lnTo>
                <a:cubicBezTo>
                  <a:pt x="285390" y="275686"/>
                  <a:pt x="275673" y="285391"/>
                  <a:pt x="263797" y="285391"/>
                </a:cubicBezTo>
                <a:lnTo>
                  <a:pt x="21593" y="285391"/>
                </a:lnTo>
                <a:cubicBezTo>
                  <a:pt x="9717" y="285391"/>
                  <a:pt x="0" y="275686"/>
                  <a:pt x="0" y="263825"/>
                </a:cubicBezTo>
                <a:lnTo>
                  <a:pt x="0" y="246572"/>
                </a:lnTo>
                <a:cubicBezTo>
                  <a:pt x="0" y="245853"/>
                  <a:pt x="0" y="245134"/>
                  <a:pt x="360" y="244775"/>
                </a:cubicBezTo>
                <a:lnTo>
                  <a:pt x="23032" y="193735"/>
                </a:lnTo>
                <a:lnTo>
                  <a:pt x="23032" y="21925"/>
                </a:lnTo>
                <a:cubicBezTo>
                  <a:pt x="23032" y="9704"/>
                  <a:pt x="32749" y="0"/>
                  <a:pt x="44626" y="0"/>
                </a:cubicBezTo>
                <a:close/>
              </a:path>
            </a:pathLst>
          </a:custGeom>
          <a:solidFill>
            <a:schemeClr val="bg1"/>
          </a:solidFill>
          <a:ln>
            <a:noFill/>
          </a:ln>
          <a:effectLst/>
        </p:spPr>
        <p:txBody>
          <a:bodyPr anchor="ctr"/>
          <a:lstStyle/>
          <a:p>
            <a:endParaRPr lang="en-GB" sz="1600" dirty="0">
              <a:latin typeface="+mj-lt"/>
            </a:endParaRPr>
          </a:p>
        </p:txBody>
      </p:sp>
      <p:sp>
        <p:nvSpPr>
          <p:cNvPr id="77" name="Freeform 1009">
            <a:extLst>
              <a:ext uri="{FF2B5EF4-FFF2-40B4-BE49-F238E27FC236}">
                <a16:creationId xmlns:a16="http://schemas.microsoft.com/office/drawing/2014/main" xmlns="" id="{114DB682-C71F-4AAC-A332-DB42F2F3753C}"/>
              </a:ext>
            </a:extLst>
          </p:cNvPr>
          <p:cNvSpPr>
            <a:spLocks noChangeAspect="1" noChangeArrowheads="1"/>
          </p:cNvSpPr>
          <p:nvPr/>
        </p:nvSpPr>
        <p:spPr bwMode="auto">
          <a:xfrm>
            <a:off x="7825086" y="2551445"/>
            <a:ext cx="270175" cy="270176"/>
          </a:xfrm>
          <a:custGeom>
            <a:avLst/>
            <a:gdLst>
              <a:gd name="T0" fmla="*/ 716343 w 285390"/>
              <a:gd name="T1" fmla="*/ 905477 h 284852"/>
              <a:gd name="T2" fmla="*/ 701970 w 285390"/>
              <a:gd name="T3" fmla="*/ 784020 h 284852"/>
              <a:gd name="T4" fmla="*/ 595903 w 285390"/>
              <a:gd name="T5" fmla="*/ 614444 h 284852"/>
              <a:gd name="T6" fmla="*/ 306476 w 285390"/>
              <a:gd name="T7" fmla="*/ 614444 h 284852"/>
              <a:gd name="T8" fmla="*/ 243373 w 285390"/>
              <a:gd name="T9" fmla="*/ 599000 h 284852"/>
              <a:gd name="T10" fmla="*/ 109467 w 285390"/>
              <a:gd name="T11" fmla="*/ 629893 h 284852"/>
              <a:gd name="T12" fmla="*/ 701970 w 285390"/>
              <a:gd name="T13" fmla="*/ 550815 h 284852"/>
              <a:gd name="T14" fmla="*/ 688792 w 285390"/>
              <a:gd name="T15" fmla="*/ 757300 h 284852"/>
              <a:gd name="T16" fmla="*/ 759471 w 285390"/>
              <a:gd name="T17" fmla="*/ 565387 h 284852"/>
              <a:gd name="T18" fmla="*/ 433012 w 285390"/>
              <a:gd name="T19" fmla="*/ 486343 h 284852"/>
              <a:gd name="T20" fmla="*/ 581526 w 285390"/>
              <a:gd name="T21" fmla="*/ 517243 h 284852"/>
              <a:gd name="T22" fmla="*/ 433012 w 285390"/>
              <a:gd name="T23" fmla="*/ 486343 h 284852"/>
              <a:gd name="T24" fmla="*/ 368677 w 285390"/>
              <a:gd name="T25" fmla="*/ 500501 h 284852"/>
              <a:gd name="T26" fmla="*/ 227213 w 285390"/>
              <a:gd name="T27" fmla="*/ 500501 h 284852"/>
              <a:gd name="T28" fmla="*/ 486489 w 285390"/>
              <a:gd name="T29" fmla="*/ 368328 h 284852"/>
              <a:gd name="T30" fmla="*/ 283797 w 285390"/>
              <a:gd name="T31" fmla="*/ 399221 h 284852"/>
              <a:gd name="T32" fmla="*/ 283797 w 285390"/>
              <a:gd name="T33" fmla="*/ 250306 h 284852"/>
              <a:gd name="T34" fmla="*/ 486489 w 285390"/>
              <a:gd name="T35" fmla="*/ 276011 h 284852"/>
              <a:gd name="T36" fmla="*/ 283797 w 285390"/>
              <a:gd name="T37" fmla="*/ 250306 h 284852"/>
              <a:gd name="T38" fmla="*/ 164536 w 285390"/>
              <a:gd name="T39" fmla="*/ 235122 h 284852"/>
              <a:gd name="T40" fmla="*/ 183927 w 285390"/>
              <a:gd name="T41" fmla="*/ 282149 h 284852"/>
              <a:gd name="T42" fmla="*/ 149991 w 285390"/>
              <a:gd name="T43" fmla="*/ 324352 h 284852"/>
              <a:gd name="T44" fmla="*/ 164536 w 285390"/>
              <a:gd name="T45" fmla="*/ 454573 h 284852"/>
              <a:gd name="T46" fmla="*/ 135445 w 285390"/>
              <a:gd name="T47" fmla="*/ 441311 h 284852"/>
              <a:gd name="T48" fmla="*/ 116055 w 285390"/>
              <a:gd name="T49" fmla="*/ 394284 h 284852"/>
              <a:gd name="T50" fmla="*/ 149991 w 285390"/>
              <a:gd name="T51" fmla="*/ 353295 h 284852"/>
              <a:gd name="T52" fmla="*/ 135445 w 285390"/>
              <a:gd name="T53" fmla="*/ 221860 h 284852"/>
              <a:gd name="T54" fmla="*/ 673219 w 285390"/>
              <a:gd name="T55" fmla="*/ 119637 h 284852"/>
              <a:gd name="T56" fmla="*/ 745094 w 285390"/>
              <a:gd name="T57" fmla="*/ 525311 h 284852"/>
              <a:gd name="T58" fmla="*/ 731915 w 285390"/>
              <a:gd name="T59" fmla="*/ 103846 h 284852"/>
              <a:gd name="T60" fmla="*/ 700775 w 285390"/>
              <a:gd name="T61" fmla="*/ 33399 h 284852"/>
              <a:gd name="T62" fmla="*/ 733118 w 285390"/>
              <a:gd name="T63" fmla="*/ 33399 h 284852"/>
              <a:gd name="T64" fmla="*/ 689988 w 285390"/>
              <a:gd name="T65" fmla="*/ 5462 h 284852"/>
              <a:gd name="T66" fmla="*/ 761864 w 285390"/>
              <a:gd name="T67" fmla="*/ 23678 h 284852"/>
              <a:gd name="T68" fmla="*/ 788219 w 285390"/>
              <a:gd name="T69" fmla="*/ 109923 h 284852"/>
              <a:gd name="T70" fmla="*/ 949932 w 285390"/>
              <a:gd name="T71" fmla="*/ 147574 h 284852"/>
              <a:gd name="T72" fmla="*/ 832542 w 285390"/>
              <a:gd name="T73" fmla="*/ 765802 h 284852"/>
              <a:gd name="T74" fmla="*/ 921185 w 285390"/>
              <a:gd name="T75" fmla="*/ 736651 h 284852"/>
              <a:gd name="T76" fmla="*/ 788219 w 285390"/>
              <a:gd name="T77" fmla="*/ 790090 h 284852"/>
              <a:gd name="T78" fmla="*/ 716343 w 285390"/>
              <a:gd name="T79" fmla="*/ 962567 h 284852"/>
              <a:gd name="T80" fmla="*/ 645670 w 285390"/>
              <a:gd name="T81" fmla="*/ 790090 h 284852"/>
              <a:gd name="T82" fmla="*/ 0 w 285390"/>
              <a:gd name="T83" fmla="*/ 751224 h 284852"/>
              <a:gd name="T84" fmla="*/ 524683 w 285390"/>
              <a:gd name="T85" fmla="*/ 132997 h 284852"/>
              <a:gd name="T86" fmla="*/ 28750 w 285390"/>
              <a:gd name="T87" fmla="*/ 162148 h 284852"/>
              <a:gd name="T88" fmla="*/ 645670 w 285390"/>
              <a:gd name="T89" fmla="*/ 125709 h 284852"/>
              <a:gd name="T90" fmla="*/ 582179 w 285390"/>
              <a:gd name="T91" fmla="*/ 391704 h 284852"/>
              <a:gd name="T92" fmla="*/ 655252 w 285390"/>
              <a:gd name="T93" fmla="*/ 95344 h 284852"/>
              <a:gd name="T94" fmla="*/ 679209 w 285390"/>
              <a:gd name="T95" fmla="*/ 10329 h 28485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0" t="0" r="r" b="b"/>
            <a:pathLst>
              <a:path w="285390" h="284852">
                <a:moveTo>
                  <a:pt x="210894" y="232015"/>
                </a:moveTo>
                <a:lnTo>
                  <a:pt x="203336" y="235969"/>
                </a:lnTo>
                <a:lnTo>
                  <a:pt x="215212" y="267958"/>
                </a:lnTo>
                <a:lnTo>
                  <a:pt x="227089" y="235969"/>
                </a:lnTo>
                <a:lnTo>
                  <a:pt x="219891" y="232015"/>
                </a:lnTo>
                <a:cubicBezTo>
                  <a:pt x="217012" y="230577"/>
                  <a:pt x="213773" y="230577"/>
                  <a:pt x="210894" y="232015"/>
                </a:cubicBezTo>
                <a:close/>
                <a:moveTo>
                  <a:pt x="96387" y="177261"/>
                </a:moveTo>
                <a:lnTo>
                  <a:pt x="174716" y="177261"/>
                </a:lnTo>
                <a:cubicBezTo>
                  <a:pt x="177231" y="177261"/>
                  <a:pt x="179028" y="179166"/>
                  <a:pt x="179028" y="181833"/>
                </a:cubicBezTo>
                <a:cubicBezTo>
                  <a:pt x="179028" y="184119"/>
                  <a:pt x="177231" y="186405"/>
                  <a:pt x="174716" y="186405"/>
                </a:cubicBezTo>
                <a:lnTo>
                  <a:pt x="96387" y="186405"/>
                </a:lnTo>
                <a:cubicBezTo>
                  <a:pt x="94231" y="186405"/>
                  <a:pt x="92075" y="184119"/>
                  <a:pt x="92075" y="181833"/>
                </a:cubicBezTo>
                <a:cubicBezTo>
                  <a:pt x="92075" y="179166"/>
                  <a:pt x="94231" y="177261"/>
                  <a:pt x="96387" y="177261"/>
                </a:cubicBezTo>
                <a:close/>
                <a:moveTo>
                  <a:pt x="32886" y="177261"/>
                </a:moveTo>
                <a:lnTo>
                  <a:pt x="73117" y="177261"/>
                </a:lnTo>
                <a:cubicBezTo>
                  <a:pt x="75632" y="177261"/>
                  <a:pt x="77428" y="179166"/>
                  <a:pt x="77428" y="181833"/>
                </a:cubicBezTo>
                <a:cubicBezTo>
                  <a:pt x="77428" y="184119"/>
                  <a:pt x="75632" y="186405"/>
                  <a:pt x="73117" y="186405"/>
                </a:cubicBezTo>
                <a:lnTo>
                  <a:pt x="32886" y="186405"/>
                </a:lnTo>
                <a:cubicBezTo>
                  <a:pt x="30731" y="186405"/>
                  <a:pt x="28575" y="184119"/>
                  <a:pt x="28575" y="181833"/>
                </a:cubicBezTo>
                <a:cubicBezTo>
                  <a:pt x="28575" y="179166"/>
                  <a:pt x="30731" y="177261"/>
                  <a:pt x="32886" y="177261"/>
                </a:cubicBezTo>
                <a:close/>
                <a:moveTo>
                  <a:pt x="210894" y="163003"/>
                </a:moveTo>
                <a:lnTo>
                  <a:pt x="202257" y="167316"/>
                </a:lnTo>
                <a:lnTo>
                  <a:pt x="202257" y="226624"/>
                </a:lnTo>
                <a:lnTo>
                  <a:pt x="206935" y="224107"/>
                </a:lnTo>
                <a:cubicBezTo>
                  <a:pt x="212333" y="221591"/>
                  <a:pt x="218451" y="221591"/>
                  <a:pt x="223850" y="224107"/>
                </a:cubicBezTo>
                <a:lnTo>
                  <a:pt x="228168" y="226624"/>
                </a:lnTo>
                <a:lnTo>
                  <a:pt x="228168" y="167316"/>
                </a:lnTo>
                <a:lnTo>
                  <a:pt x="219891" y="163003"/>
                </a:lnTo>
                <a:cubicBezTo>
                  <a:pt x="217012" y="161565"/>
                  <a:pt x="213773" y="161565"/>
                  <a:pt x="210894" y="163003"/>
                </a:cubicBezTo>
                <a:close/>
                <a:moveTo>
                  <a:pt x="130090" y="143923"/>
                </a:moveTo>
                <a:lnTo>
                  <a:pt x="174709" y="143923"/>
                </a:lnTo>
                <a:cubicBezTo>
                  <a:pt x="177228" y="143923"/>
                  <a:pt x="179027" y="145828"/>
                  <a:pt x="179027" y="148114"/>
                </a:cubicBezTo>
                <a:cubicBezTo>
                  <a:pt x="179027" y="150781"/>
                  <a:pt x="177228" y="153067"/>
                  <a:pt x="174709" y="153067"/>
                </a:cubicBezTo>
                <a:lnTo>
                  <a:pt x="130090" y="153067"/>
                </a:lnTo>
                <a:cubicBezTo>
                  <a:pt x="127571" y="153067"/>
                  <a:pt x="125412" y="150781"/>
                  <a:pt x="125412" y="148114"/>
                </a:cubicBezTo>
                <a:cubicBezTo>
                  <a:pt x="125412" y="145828"/>
                  <a:pt x="127571" y="143923"/>
                  <a:pt x="130090" y="143923"/>
                </a:cubicBezTo>
                <a:close/>
                <a:moveTo>
                  <a:pt x="72621" y="143923"/>
                </a:moveTo>
                <a:lnTo>
                  <a:pt x="106766" y="143923"/>
                </a:lnTo>
                <a:cubicBezTo>
                  <a:pt x="108946" y="143923"/>
                  <a:pt x="110762" y="145828"/>
                  <a:pt x="110762" y="148114"/>
                </a:cubicBezTo>
                <a:cubicBezTo>
                  <a:pt x="110762" y="150781"/>
                  <a:pt x="108946" y="153067"/>
                  <a:pt x="106766" y="153067"/>
                </a:cubicBezTo>
                <a:lnTo>
                  <a:pt x="72621" y="153067"/>
                </a:lnTo>
                <a:cubicBezTo>
                  <a:pt x="70442" y="153067"/>
                  <a:pt x="68262" y="150781"/>
                  <a:pt x="68262" y="148114"/>
                </a:cubicBezTo>
                <a:cubicBezTo>
                  <a:pt x="68262" y="145828"/>
                  <a:pt x="70442" y="143923"/>
                  <a:pt x="72621" y="143923"/>
                </a:cubicBezTo>
                <a:close/>
                <a:moveTo>
                  <a:pt x="85261" y="108998"/>
                </a:moveTo>
                <a:lnTo>
                  <a:pt x="146156" y="108998"/>
                </a:lnTo>
                <a:cubicBezTo>
                  <a:pt x="148663" y="108998"/>
                  <a:pt x="150454" y="111284"/>
                  <a:pt x="150454" y="113951"/>
                </a:cubicBezTo>
                <a:cubicBezTo>
                  <a:pt x="150454" y="116237"/>
                  <a:pt x="148663" y="118142"/>
                  <a:pt x="146156" y="118142"/>
                </a:cubicBezTo>
                <a:lnTo>
                  <a:pt x="85261" y="118142"/>
                </a:lnTo>
                <a:cubicBezTo>
                  <a:pt x="82753" y="118142"/>
                  <a:pt x="80962" y="116237"/>
                  <a:pt x="80962" y="113951"/>
                </a:cubicBezTo>
                <a:cubicBezTo>
                  <a:pt x="80962" y="111284"/>
                  <a:pt x="82753" y="108998"/>
                  <a:pt x="85261" y="108998"/>
                </a:cubicBezTo>
                <a:close/>
                <a:moveTo>
                  <a:pt x="85261" y="74073"/>
                </a:moveTo>
                <a:lnTo>
                  <a:pt x="146156" y="74073"/>
                </a:lnTo>
                <a:cubicBezTo>
                  <a:pt x="148663" y="74073"/>
                  <a:pt x="150454" y="75727"/>
                  <a:pt x="150454" y="77711"/>
                </a:cubicBezTo>
                <a:cubicBezTo>
                  <a:pt x="150454" y="80026"/>
                  <a:pt x="148663" y="81680"/>
                  <a:pt x="146156" y="81680"/>
                </a:cubicBezTo>
                <a:lnTo>
                  <a:pt x="85261" y="81680"/>
                </a:lnTo>
                <a:cubicBezTo>
                  <a:pt x="82753" y="81680"/>
                  <a:pt x="80962" y="80026"/>
                  <a:pt x="80962" y="77711"/>
                </a:cubicBezTo>
                <a:cubicBezTo>
                  <a:pt x="80962" y="75727"/>
                  <a:pt x="82753" y="74073"/>
                  <a:pt x="85261" y="74073"/>
                </a:cubicBezTo>
                <a:close/>
                <a:moveTo>
                  <a:pt x="45062" y="61373"/>
                </a:moveTo>
                <a:cubicBezTo>
                  <a:pt x="47610" y="61373"/>
                  <a:pt x="49431" y="63514"/>
                  <a:pt x="49431" y="65655"/>
                </a:cubicBezTo>
                <a:lnTo>
                  <a:pt x="49431" y="69580"/>
                </a:lnTo>
                <a:cubicBezTo>
                  <a:pt x="55621" y="70650"/>
                  <a:pt x="60718" y="74575"/>
                  <a:pt x="63267" y="80285"/>
                </a:cubicBezTo>
                <a:cubicBezTo>
                  <a:pt x="64359" y="82069"/>
                  <a:pt x="63267" y="84923"/>
                  <a:pt x="60718" y="85637"/>
                </a:cubicBezTo>
                <a:cubicBezTo>
                  <a:pt x="58533" y="86707"/>
                  <a:pt x="55985" y="85637"/>
                  <a:pt x="55257" y="83496"/>
                </a:cubicBezTo>
                <a:cubicBezTo>
                  <a:pt x="53436" y="79928"/>
                  <a:pt x="49431" y="77430"/>
                  <a:pt x="45062" y="77430"/>
                </a:cubicBezTo>
                <a:cubicBezTo>
                  <a:pt x="39236" y="77430"/>
                  <a:pt x="34503" y="81712"/>
                  <a:pt x="34503" y="86707"/>
                </a:cubicBezTo>
                <a:cubicBezTo>
                  <a:pt x="34503" y="92773"/>
                  <a:pt x="38144" y="95985"/>
                  <a:pt x="45062" y="95985"/>
                </a:cubicBezTo>
                <a:cubicBezTo>
                  <a:pt x="59626" y="95985"/>
                  <a:pt x="64723" y="104905"/>
                  <a:pt x="64723" y="113469"/>
                </a:cubicBezTo>
                <a:cubicBezTo>
                  <a:pt x="64723" y="121676"/>
                  <a:pt x="57805" y="128813"/>
                  <a:pt x="49431" y="130954"/>
                </a:cubicBezTo>
                <a:lnTo>
                  <a:pt x="49431" y="134522"/>
                </a:lnTo>
                <a:cubicBezTo>
                  <a:pt x="49431" y="136663"/>
                  <a:pt x="47610" y="138804"/>
                  <a:pt x="45062" y="138804"/>
                </a:cubicBezTo>
                <a:cubicBezTo>
                  <a:pt x="42513" y="138804"/>
                  <a:pt x="40692" y="136663"/>
                  <a:pt x="40692" y="134522"/>
                </a:cubicBezTo>
                <a:lnTo>
                  <a:pt x="40692" y="130597"/>
                </a:lnTo>
                <a:cubicBezTo>
                  <a:pt x="34503" y="129526"/>
                  <a:pt x="29405" y="125601"/>
                  <a:pt x="27220" y="119892"/>
                </a:cubicBezTo>
                <a:cubicBezTo>
                  <a:pt x="26128" y="117751"/>
                  <a:pt x="27220" y="115253"/>
                  <a:pt x="29405" y="114183"/>
                </a:cubicBezTo>
                <a:cubicBezTo>
                  <a:pt x="31590" y="113469"/>
                  <a:pt x="34139" y="114540"/>
                  <a:pt x="34867" y="116681"/>
                </a:cubicBezTo>
                <a:cubicBezTo>
                  <a:pt x="36687" y="120249"/>
                  <a:pt x="40692" y="122747"/>
                  <a:pt x="45062" y="122747"/>
                </a:cubicBezTo>
                <a:cubicBezTo>
                  <a:pt x="50887" y="122747"/>
                  <a:pt x="55985" y="118465"/>
                  <a:pt x="55985" y="113469"/>
                </a:cubicBezTo>
                <a:cubicBezTo>
                  <a:pt x="55985" y="107403"/>
                  <a:pt x="52344" y="104549"/>
                  <a:pt x="45062" y="104549"/>
                </a:cubicBezTo>
                <a:cubicBezTo>
                  <a:pt x="30862" y="104549"/>
                  <a:pt x="25400" y="95271"/>
                  <a:pt x="25400" y="86707"/>
                </a:cubicBezTo>
                <a:cubicBezTo>
                  <a:pt x="25400" y="78144"/>
                  <a:pt x="31954" y="71007"/>
                  <a:pt x="40692" y="69580"/>
                </a:cubicBezTo>
                <a:lnTo>
                  <a:pt x="40692" y="65655"/>
                </a:lnTo>
                <a:cubicBezTo>
                  <a:pt x="40692" y="63514"/>
                  <a:pt x="42513" y="61373"/>
                  <a:pt x="45062" y="61373"/>
                </a:cubicBezTo>
                <a:close/>
                <a:moveTo>
                  <a:pt x="210894" y="30732"/>
                </a:moveTo>
                <a:lnTo>
                  <a:pt x="202257" y="35404"/>
                </a:lnTo>
                <a:lnTo>
                  <a:pt x="202257" y="157612"/>
                </a:lnTo>
                <a:lnTo>
                  <a:pt x="206935" y="155455"/>
                </a:lnTo>
                <a:cubicBezTo>
                  <a:pt x="212333" y="152580"/>
                  <a:pt x="218451" y="152580"/>
                  <a:pt x="223850" y="155455"/>
                </a:cubicBezTo>
                <a:lnTo>
                  <a:pt x="228168" y="157612"/>
                </a:lnTo>
                <a:lnTo>
                  <a:pt x="228168" y="35404"/>
                </a:lnTo>
                <a:lnTo>
                  <a:pt x="219891" y="30732"/>
                </a:lnTo>
                <a:cubicBezTo>
                  <a:pt x="217012" y="29294"/>
                  <a:pt x="213773" y="29294"/>
                  <a:pt x="210894" y="30732"/>
                </a:cubicBezTo>
                <a:close/>
                <a:moveTo>
                  <a:pt x="211254" y="9525"/>
                </a:moveTo>
                <a:lnTo>
                  <a:pt x="210534" y="9884"/>
                </a:lnTo>
                <a:lnTo>
                  <a:pt x="210534" y="21746"/>
                </a:lnTo>
                <a:cubicBezTo>
                  <a:pt x="213773" y="21027"/>
                  <a:pt x="217012" y="21027"/>
                  <a:pt x="220251" y="21746"/>
                </a:cubicBezTo>
                <a:lnTo>
                  <a:pt x="220251" y="9884"/>
                </a:lnTo>
                <a:lnTo>
                  <a:pt x="219531" y="9525"/>
                </a:lnTo>
                <a:cubicBezTo>
                  <a:pt x="216652" y="8087"/>
                  <a:pt x="213773" y="8087"/>
                  <a:pt x="211254" y="9525"/>
                </a:cubicBezTo>
                <a:close/>
                <a:moveTo>
                  <a:pt x="207295" y="1617"/>
                </a:moveTo>
                <a:cubicBezTo>
                  <a:pt x="212333" y="-539"/>
                  <a:pt x="218451" y="-539"/>
                  <a:pt x="223490" y="1617"/>
                </a:cubicBezTo>
                <a:lnTo>
                  <a:pt x="226369" y="3055"/>
                </a:lnTo>
                <a:cubicBezTo>
                  <a:pt x="228168" y="3774"/>
                  <a:pt x="228888" y="5571"/>
                  <a:pt x="228888" y="7009"/>
                </a:cubicBezTo>
                <a:lnTo>
                  <a:pt x="228888" y="25699"/>
                </a:lnTo>
                <a:lnTo>
                  <a:pt x="234646" y="28575"/>
                </a:lnTo>
                <a:cubicBezTo>
                  <a:pt x="236086" y="29653"/>
                  <a:pt x="236806" y="31091"/>
                  <a:pt x="236806" y="32529"/>
                </a:cubicBezTo>
                <a:lnTo>
                  <a:pt x="236806" y="39358"/>
                </a:lnTo>
                <a:lnTo>
                  <a:pt x="281072" y="39358"/>
                </a:lnTo>
                <a:cubicBezTo>
                  <a:pt x="283231" y="39358"/>
                  <a:pt x="285390" y="41515"/>
                  <a:pt x="285390" y="43671"/>
                </a:cubicBezTo>
                <a:lnTo>
                  <a:pt x="285390" y="222310"/>
                </a:lnTo>
                <a:cubicBezTo>
                  <a:pt x="285390" y="224467"/>
                  <a:pt x="283231" y="226624"/>
                  <a:pt x="281072" y="226624"/>
                </a:cubicBezTo>
                <a:lnTo>
                  <a:pt x="250121" y="226624"/>
                </a:lnTo>
                <a:cubicBezTo>
                  <a:pt x="247602" y="226624"/>
                  <a:pt x="245443" y="224467"/>
                  <a:pt x="245443" y="222310"/>
                </a:cubicBezTo>
                <a:cubicBezTo>
                  <a:pt x="245443" y="219794"/>
                  <a:pt x="247602" y="217997"/>
                  <a:pt x="250121" y="217997"/>
                </a:cubicBezTo>
                <a:lnTo>
                  <a:pt x="276753" y="217997"/>
                </a:lnTo>
                <a:lnTo>
                  <a:pt x="276753" y="47984"/>
                </a:lnTo>
                <a:lnTo>
                  <a:pt x="236806" y="47984"/>
                </a:lnTo>
                <a:lnTo>
                  <a:pt x="236806" y="233812"/>
                </a:lnTo>
                <a:cubicBezTo>
                  <a:pt x="236806" y="234172"/>
                  <a:pt x="236806" y="234890"/>
                  <a:pt x="236806" y="235250"/>
                </a:cubicBezTo>
                <a:lnTo>
                  <a:pt x="219531" y="282336"/>
                </a:lnTo>
                <a:cubicBezTo>
                  <a:pt x="218811" y="283773"/>
                  <a:pt x="217012" y="284852"/>
                  <a:pt x="215212" y="284852"/>
                </a:cubicBezTo>
                <a:cubicBezTo>
                  <a:pt x="213413" y="284852"/>
                  <a:pt x="211973" y="283773"/>
                  <a:pt x="211254" y="282336"/>
                </a:cubicBezTo>
                <a:lnTo>
                  <a:pt x="193979" y="235250"/>
                </a:lnTo>
                <a:cubicBezTo>
                  <a:pt x="193979" y="234890"/>
                  <a:pt x="193979" y="234172"/>
                  <a:pt x="193979" y="233812"/>
                </a:cubicBezTo>
                <a:lnTo>
                  <a:pt x="193979" y="226624"/>
                </a:lnTo>
                <a:lnTo>
                  <a:pt x="4318" y="226624"/>
                </a:lnTo>
                <a:cubicBezTo>
                  <a:pt x="1799" y="226624"/>
                  <a:pt x="0" y="224467"/>
                  <a:pt x="0" y="222310"/>
                </a:cubicBezTo>
                <a:lnTo>
                  <a:pt x="0" y="43671"/>
                </a:lnTo>
                <a:cubicBezTo>
                  <a:pt x="0" y="41515"/>
                  <a:pt x="1799" y="39358"/>
                  <a:pt x="4318" y="39358"/>
                </a:cubicBezTo>
                <a:lnTo>
                  <a:pt x="157631" y="39358"/>
                </a:lnTo>
                <a:cubicBezTo>
                  <a:pt x="159790" y="39358"/>
                  <a:pt x="161949" y="41515"/>
                  <a:pt x="161949" y="43671"/>
                </a:cubicBezTo>
                <a:cubicBezTo>
                  <a:pt x="161949" y="46187"/>
                  <a:pt x="159790" y="47984"/>
                  <a:pt x="157631" y="47984"/>
                </a:cubicBezTo>
                <a:lnTo>
                  <a:pt x="8637" y="47984"/>
                </a:lnTo>
                <a:lnTo>
                  <a:pt x="8637" y="217997"/>
                </a:lnTo>
                <a:lnTo>
                  <a:pt x="193979" y="217997"/>
                </a:lnTo>
                <a:lnTo>
                  <a:pt x="193979" y="37201"/>
                </a:lnTo>
                <a:cubicBezTo>
                  <a:pt x="185342" y="38998"/>
                  <a:pt x="179224" y="45109"/>
                  <a:pt x="179224" y="52657"/>
                </a:cubicBezTo>
                <a:lnTo>
                  <a:pt x="179224" y="111604"/>
                </a:lnTo>
                <a:cubicBezTo>
                  <a:pt x="179224" y="114120"/>
                  <a:pt x="177424" y="115917"/>
                  <a:pt x="174905" y="115917"/>
                </a:cubicBezTo>
                <a:cubicBezTo>
                  <a:pt x="172746" y="115917"/>
                  <a:pt x="170587" y="114120"/>
                  <a:pt x="170587" y="111604"/>
                </a:cubicBezTo>
                <a:lnTo>
                  <a:pt x="170587" y="52657"/>
                </a:lnTo>
                <a:cubicBezTo>
                  <a:pt x="170587" y="39358"/>
                  <a:pt x="182103" y="28934"/>
                  <a:pt x="196858" y="28215"/>
                </a:cubicBezTo>
                <a:lnTo>
                  <a:pt x="201897" y="25699"/>
                </a:lnTo>
                <a:lnTo>
                  <a:pt x="201897" y="7009"/>
                </a:lnTo>
                <a:cubicBezTo>
                  <a:pt x="201897" y="5571"/>
                  <a:pt x="202616" y="3774"/>
                  <a:pt x="204056" y="3055"/>
                </a:cubicBezTo>
                <a:lnTo>
                  <a:pt x="207295" y="1617"/>
                </a:lnTo>
                <a:close/>
              </a:path>
            </a:pathLst>
          </a:custGeom>
          <a:solidFill>
            <a:schemeClr val="bg1"/>
          </a:solidFill>
          <a:ln>
            <a:noFill/>
          </a:ln>
          <a:effectLst/>
        </p:spPr>
        <p:txBody>
          <a:bodyPr anchor="ctr"/>
          <a:lstStyle/>
          <a:p>
            <a:endParaRPr lang="en-GB" sz="1600" dirty="0">
              <a:latin typeface="+mj-lt"/>
            </a:endParaRPr>
          </a:p>
        </p:txBody>
      </p:sp>
    </p:spTree>
    <p:extLst>
      <p:ext uri="{BB962C8B-B14F-4D97-AF65-F5344CB8AC3E}">
        <p14:creationId xmlns:p14="http://schemas.microsoft.com/office/powerpoint/2010/main" val="36471965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6386"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543042" y="444133"/>
            <a:ext cx="10930754" cy="697353"/>
          </a:xfrm>
        </p:spPr>
        <p:txBody>
          <a:bodyPr>
            <a:noAutofit/>
          </a:bodyPr>
          <a:lstStyle/>
          <a:p>
            <a:r>
              <a:rPr lang="en-GB" dirty="0"/>
              <a:t>Finanzierungsoptionen - Finanzielle Umstrukturierung </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391306" y="1968094"/>
            <a:ext cx="3571576" cy="3698751"/>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Die finanzielle Restrukturierung findet auf zwei Ebenen der Bilanz statt: </a:t>
            </a:r>
          </a:p>
          <a:p>
            <a:pPr marL="285750" indent="-285750" algn="l">
              <a:lnSpc>
                <a:spcPct val="100000"/>
              </a:lnSpc>
              <a:spcBef>
                <a:spcPts val="600"/>
              </a:spcBef>
              <a:buFont typeface="Wingdings" panose="05000000000000000000" pitchFamily="2" charset="2"/>
              <a:buChar char="à"/>
            </a:pPr>
            <a:r>
              <a:rPr lang="en-GB" sz="2200" dirty="0">
                <a:solidFill>
                  <a:srgbClr val="245473"/>
                </a:solidFill>
                <a:latin typeface="+mj-lt"/>
                <a:ea typeface="Open Sans Light" panose="020B0306030504020204" pitchFamily="34" charset="0"/>
                <a:cs typeface="Open Sans Light" panose="020B0306030504020204" pitchFamily="34" charset="0"/>
              </a:rPr>
              <a:t>Auf der Aktivseite der Bilanz gibt es interne Finanzierungsmöglichkeiten</a:t>
            </a:r>
          </a:p>
          <a:p>
            <a:pPr marL="285750" indent="-285750" algn="l">
              <a:lnSpc>
                <a:spcPct val="100000"/>
              </a:lnSpc>
              <a:spcBef>
                <a:spcPts val="600"/>
              </a:spcBef>
              <a:buFont typeface="Wingdings" panose="05000000000000000000" pitchFamily="2" charset="2"/>
              <a:buChar char="à"/>
            </a:pPr>
            <a:r>
              <a:rPr lang="en-GB" sz="2200" dirty="0">
                <a:solidFill>
                  <a:srgbClr val="245473"/>
                </a:solidFill>
                <a:latin typeface="+mj-lt"/>
                <a:ea typeface="Open Sans Light" panose="020B0306030504020204" pitchFamily="34" charset="0"/>
                <a:cs typeface="Open Sans Light" panose="020B0306030504020204" pitchFamily="34" charset="0"/>
              </a:rPr>
              <a:t>Auf der Passivseite besteht die Möglichkeit der Zuführung von Eigen- oder Fremdkapital</a:t>
            </a:r>
          </a:p>
          <a:p>
            <a:pPr algn="l">
              <a:lnSpc>
                <a:spcPct val="100000"/>
              </a:lnSpc>
              <a:spcBef>
                <a:spcPts val="600"/>
              </a:spcBef>
            </a:pP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p:sp>
        <p:nvSpPr>
          <p:cNvPr id="38" name="Rechteck 37">
            <a:extLst>
              <a:ext uri="{FF2B5EF4-FFF2-40B4-BE49-F238E27FC236}">
                <a16:creationId xmlns:a16="http://schemas.microsoft.com/office/drawing/2014/main" xmlns="" id="{51068E99-5015-4C83-950F-6F983302AE4C}"/>
              </a:ext>
            </a:extLst>
          </p:cNvPr>
          <p:cNvSpPr/>
          <p:nvPr/>
        </p:nvSpPr>
        <p:spPr>
          <a:xfrm>
            <a:off x="4330590" y="2414512"/>
            <a:ext cx="6203872" cy="456742"/>
          </a:xfrm>
          <a:prstGeom prst="rect">
            <a:avLst/>
          </a:prstGeom>
          <a:solidFill>
            <a:srgbClr val="F95C2C"/>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2400" b="1" dirty="0">
                <a:solidFill>
                  <a:schemeClr val="bg1"/>
                </a:solidFill>
                <a:latin typeface="+mj-lt"/>
              </a:rPr>
              <a:t>Bilanz</a:t>
            </a:r>
          </a:p>
        </p:txBody>
      </p:sp>
      <p:sp>
        <p:nvSpPr>
          <p:cNvPr id="41" name="Rechteck 40">
            <a:extLst>
              <a:ext uri="{FF2B5EF4-FFF2-40B4-BE49-F238E27FC236}">
                <a16:creationId xmlns:a16="http://schemas.microsoft.com/office/drawing/2014/main" xmlns="" id="{A94286E9-E6F4-41BD-A9A8-388D247CC654}"/>
              </a:ext>
            </a:extLst>
          </p:cNvPr>
          <p:cNvSpPr/>
          <p:nvPr/>
        </p:nvSpPr>
        <p:spPr>
          <a:xfrm>
            <a:off x="4326689" y="2871253"/>
            <a:ext cx="3104537" cy="456742"/>
          </a:xfrm>
          <a:prstGeom prst="rect">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err="1">
                <a:solidFill>
                  <a:schemeClr val="bg1"/>
                </a:solidFill>
              </a:rPr>
              <a:t>Aktiva</a:t>
            </a:r>
            <a:endParaRPr lang="en-GB" sz="1600" b="1" dirty="0">
              <a:solidFill>
                <a:schemeClr val="bg1"/>
              </a:solidFill>
            </a:endParaRPr>
          </a:p>
        </p:txBody>
      </p:sp>
      <p:sp>
        <p:nvSpPr>
          <p:cNvPr id="42" name="Rechteck 41">
            <a:extLst>
              <a:ext uri="{FF2B5EF4-FFF2-40B4-BE49-F238E27FC236}">
                <a16:creationId xmlns:a16="http://schemas.microsoft.com/office/drawing/2014/main" xmlns="" id="{D83C8517-C09B-4C81-89DA-A5F7751B0218}"/>
              </a:ext>
            </a:extLst>
          </p:cNvPr>
          <p:cNvSpPr/>
          <p:nvPr/>
        </p:nvSpPr>
        <p:spPr>
          <a:xfrm>
            <a:off x="7427324" y="2871254"/>
            <a:ext cx="3104537" cy="456742"/>
          </a:xfrm>
          <a:prstGeom prst="rect">
            <a:avLst/>
          </a:prstGeom>
          <a:solidFill>
            <a:schemeClr val="accent4"/>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dirty="0" err="1">
                <a:solidFill>
                  <a:schemeClr val="bg1"/>
                </a:solidFill>
              </a:rPr>
              <a:t>Passiva</a:t>
            </a:r>
            <a:endParaRPr lang="en-GB" sz="1600" b="1" dirty="0">
              <a:solidFill>
                <a:schemeClr val="bg1"/>
              </a:solidFill>
            </a:endParaRPr>
          </a:p>
        </p:txBody>
      </p:sp>
      <p:cxnSp>
        <p:nvCxnSpPr>
          <p:cNvPr id="9" name="Gerader Verbinder 8">
            <a:extLst>
              <a:ext uri="{FF2B5EF4-FFF2-40B4-BE49-F238E27FC236}">
                <a16:creationId xmlns:a16="http://schemas.microsoft.com/office/drawing/2014/main" xmlns="" id="{1937410F-E639-4C39-BEA0-FCE28F60D688}"/>
              </a:ext>
            </a:extLst>
          </p:cNvPr>
          <p:cNvCxnSpPr/>
          <p:nvPr/>
        </p:nvCxnSpPr>
        <p:spPr>
          <a:xfrm>
            <a:off x="4330590" y="2871254"/>
            <a:ext cx="6201271" cy="0"/>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43" name="Rechteck 42">
            <a:extLst>
              <a:ext uri="{FF2B5EF4-FFF2-40B4-BE49-F238E27FC236}">
                <a16:creationId xmlns:a16="http://schemas.microsoft.com/office/drawing/2014/main" xmlns="" id="{A05081F6-6692-4A85-B2AD-8A5DCD286F59}"/>
              </a:ext>
            </a:extLst>
          </p:cNvPr>
          <p:cNvSpPr/>
          <p:nvPr/>
        </p:nvSpPr>
        <p:spPr>
          <a:xfrm>
            <a:off x="4330590" y="3327995"/>
            <a:ext cx="3104537" cy="2184643"/>
          </a:xfrm>
          <a:prstGeom prst="rect">
            <a:avLst/>
          </a:prstGeom>
          <a:solidFill>
            <a:schemeClr val="accent3">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bg1"/>
              </a:solidFill>
            </a:endParaRPr>
          </a:p>
        </p:txBody>
      </p:sp>
      <p:sp>
        <p:nvSpPr>
          <p:cNvPr id="44" name="Rechteck 43">
            <a:extLst>
              <a:ext uri="{FF2B5EF4-FFF2-40B4-BE49-F238E27FC236}">
                <a16:creationId xmlns:a16="http://schemas.microsoft.com/office/drawing/2014/main" xmlns="" id="{1C9C59F1-0582-4795-A930-1A14F198C3CC}"/>
              </a:ext>
            </a:extLst>
          </p:cNvPr>
          <p:cNvSpPr/>
          <p:nvPr/>
        </p:nvSpPr>
        <p:spPr>
          <a:xfrm>
            <a:off x="7427324" y="3327995"/>
            <a:ext cx="3104537" cy="2184643"/>
          </a:xfrm>
          <a:prstGeom prst="rect">
            <a:avLst/>
          </a:prstGeom>
          <a:solidFill>
            <a:schemeClr val="accent3">
              <a:lumMod val="40000"/>
              <a:lumOff val="60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b="1" dirty="0">
              <a:solidFill>
                <a:schemeClr val="bg1"/>
              </a:solidFill>
            </a:endParaRPr>
          </a:p>
        </p:txBody>
      </p:sp>
      <p:cxnSp>
        <p:nvCxnSpPr>
          <p:cNvPr id="45" name="Gerader Verbinder 44">
            <a:extLst>
              <a:ext uri="{FF2B5EF4-FFF2-40B4-BE49-F238E27FC236}">
                <a16:creationId xmlns:a16="http://schemas.microsoft.com/office/drawing/2014/main" xmlns="" id="{8F9151E2-99B0-499F-A3CB-C8A32C99701E}"/>
              </a:ext>
            </a:extLst>
          </p:cNvPr>
          <p:cNvCxnSpPr>
            <a:cxnSpLocks/>
            <a:stCxn id="38" idx="2"/>
          </p:cNvCxnSpPr>
          <p:nvPr/>
        </p:nvCxnSpPr>
        <p:spPr>
          <a:xfrm>
            <a:off x="7432526" y="2871254"/>
            <a:ext cx="2601" cy="2641384"/>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sp>
        <p:nvSpPr>
          <p:cNvPr id="46" name="Rechteck 45">
            <a:extLst>
              <a:ext uri="{FF2B5EF4-FFF2-40B4-BE49-F238E27FC236}">
                <a16:creationId xmlns:a16="http://schemas.microsoft.com/office/drawing/2014/main" xmlns="" id="{5FA8218B-BF3B-4E32-ADC4-A03A77893C2E}"/>
              </a:ext>
            </a:extLst>
          </p:cNvPr>
          <p:cNvSpPr/>
          <p:nvPr/>
        </p:nvSpPr>
        <p:spPr>
          <a:xfrm>
            <a:off x="4459230" y="3457480"/>
            <a:ext cx="2839454" cy="456742"/>
          </a:xfrm>
          <a:prstGeom prst="rect">
            <a:avLst/>
          </a:prstGeom>
          <a:solidFill>
            <a:schemeClr val="bg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a:solidFill>
                  <a:schemeClr val="bg1"/>
                </a:solidFill>
              </a:rPr>
              <a:t>Anlagevermögen</a:t>
            </a:r>
            <a:endParaRPr lang="en-GB" sz="1600" b="1" dirty="0">
              <a:solidFill>
                <a:schemeClr val="bg1"/>
              </a:solidFill>
            </a:endParaRPr>
          </a:p>
        </p:txBody>
      </p:sp>
      <p:sp>
        <p:nvSpPr>
          <p:cNvPr id="47" name="Rechteck 46">
            <a:extLst>
              <a:ext uri="{FF2B5EF4-FFF2-40B4-BE49-F238E27FC236}">
                <a16:creationId xmlns:a16="http://schemas.microsoft.com/office/drawing/2014/main" xmlns="" id="{83C64FB2-9188-463D-8A39-121A0410577D}"/>
              </a:ext>
            </a:extLst>
          </p:cNvPr>
          <p:cNvSpPr/>
          <p:nvPr/>
        </p:nvSpPr>
        <p:spPr>
          <a:xfrm>
            <a:off x="4459230" y="4266207"/>
            <a:ext cx="2839454" cy="456742"/>
          </a:xfrm>
          <a:prstGeom prst="rect">
            <a:avLst/>
          </a:prstGeom>
          <a:solidFill>
            <a:schemeClr val="bg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a:solidFill>
                  <a:schemeClr val="bg1"/>
                </a:solidFill>
              </a:rPr>
              <a:t>Umlaufvermögen</a:t>
            </a:r>
            <a:endParaRPr lang="en-GB" sz="1600" b="1" dirty="0">
              <a:solidFill>
                <a:schemeClr val="bg1"/>
              </a:solidFill>
            </a:endParaRPr>
          </a:p>
        </p:txBody>
      </p:sp>
      <p:sp>
        <p:nvSpPr>
          <p:cNvPr id="48" name="Rechteck 47">
            <a:extLst>
              <a:ext uri="{FF2B5EF4-FFF2-40B4-BE49-F238E27FC236}">
                <a16:creationId xmlns:a16="http://schemas.microsoft.com/office/drawing/2014/main" xmlns="" id="{4F13DAB9-F84D-436D-BFFB-85F9F76DBE64}"/>
              </a:ext>
            </a:extLst>
          </p:cNvPr>
          <p:cNvSpPr/>
          <p:nvPr/>
        </p:nvSpPr>
        <p:spPr>
          <a:xfrm>
            <a:off x="7555964" y="3457480"/>
            <a:ext cx="2839454" cy="456742"/>
          </a:xfrm>
          <a:prstGeom prst="rect">
            <a:avLst/>
          </a:prstGeom>
          <a:solidFill>
            <a:schemeClr val="bg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a:solidFill>
                  <a:schemeClr val="bg1"/>
                </a:solidFill>
              </a:rPr>
              <a:t>Eigenkapital</a:t>
            </a:r>
            <a:endParaRPr lang="en-GB" sz="1600" b="1" dirty="0">
              <a:solidFill>
                <a:schemeClr val="bg1"/>
              </a:solidFill>
            </a:endParaRPr>
          </a:p>
        </p:txBody>
      </p:sp>
      <p:sp>
        <p:nvSpPr>
          <p:cNvPr id="49" name="Rechteck 48">
            <a:extLst>
              <a:ext uri="{FF2B5EF4-FFF2-40B4-BE49-F238E27FC236}">
                <a16:creationId xmlns:a16="http://schemas.microsoft.com/office/drawing/2014/main" xmlns="" id="{520176C7-2969-442B-B530-61FD7945C71E}"/>
              </a:ext>
            </a:extLst>
          </p:cNvPr>
          <p:cNvSpPr/>
          <p:nvPr/>
        </p:nvSpPr>
        <p:spPr>
          <a:xfrm>
            <a:off x="7555964" y="4266207"/>
            <a:ext cx="2839454" cy="456742"/>
          </a:xfrm>
          <a:prstGeom prst="rect">
            <a:avLst/>
          </a:prstGeom>
          <a:solidFill>
            <a:schemeClr val="bg2">
              <a:lumMod val="75000"/>
            </a:schemeClr>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sz="1600" b="1">
                <a:solidFill>
                  <a:schemeClr val="bg1"/>
                </a:solidFill>
              </a:rPr>
              <a:t>Fremdkapital</a:t>
            </a:r>
            <a:endParaRPr lang="en-GB" sz="1600" b="1" dirty="0">
              <a:solidFill>
                <a:schemeClr val="bg1"/>
              </a:solidFill>
            </a:endParaRPr>
          </a:p>
        </p:txBody>
      </p:sp>
      <p:sp>
        <p:nvSpPr>
          <p:cNvPr id="13" name="Pfeil: nach rechts 12">
            <a:extLst>
              <a:ext uri="{FF2B5EF4-FFF2-40B4-BE49-F238E27FC236}">
                <a16:creationId xmlns:a16="http://schemas.microsoft.com/office/drawing/2014/main" xmlns="" id="{8E45650E-5F28-46C9-9355-1548733FA94C}"/>
              </a:ext>
            </a:extLst>
          </p:cNvPr>
          <p:cNvSpPr/>
          <p:nvPr/>
        </p:nvSpPr>
        <p:spPr>
          <a:xfrm rot="10800000">
            <a:off x="10395417" y="3330109"/>
            <a:ext cx="974752" cy="697351"/>
          </a:xfrm>
          <a:prstGeom prst="rightArrow">
            <a:avLst/>
          </a:prstGeom>
          <a:solidFill>
            <a:srgbClr val="E53292"/>
          </a:solidFill>
          <a:ln>
            <a:solidFill>
              <a:srgbClr val="E5329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50" name="Pfeil: nach rechts 49">
            <a:extLst>
              <a:ext uri="{FF2B5EF4-FFF2-40B4-BE49-F238E27FC236}">
                <a16:creationId xmlns:a16="http://schemas.microsoft.com/office/drawing/2014/main" xmlns="" id="{C3FB6441-29E5-4A24-B584-2B95AFBC7116}"/>
              </a:ext>
            </a:extLst>
          </p:cNvPr>
          <p:cNvSpPr/>
          <p:nvPr/>
        </p:nvSpPr>
        <p:spPr>
          <a:xfrm rot="10800000">
            <a:off x="10395417" y="4146661"/>
            <a:ext cx="974753" cy="697351"/>
          </a:xfrm>
          <a:prstGeom prst="rightArrow">
            <a:avLst/>
          </a:prstGeom>
          <a:solidFill>
            <a:srgbClr val="E53292"/>
          </a:solidFill>
          <a:ln>
            <a:solidFill>
              <a:srgbClr val="E5329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14" name="Pfeil: nach oben gekrümmt 13">
            <a:extLst>
              <a:ext uri="{FF2B5EF4-FFF2-40B4-BE49-F238E27FC236}">
                <a16:creationId xmlns:a16="http://schemas.microsoft.com/office/drawing/2014/main" xmlns="" id="{A5095E48-CEA3-4B80-BD60-8609AB492563}"/>
              </a:ext>
            </a:extLst>
          </p:cNvPr>
          <p:cNvSpPr/>
          <p:nvPr/>
        </p:nvSpPr>
        <p:spPr>
          <a:xfrm>
            <a:off x="6589015" y="4146661"/>
            <a:ext cx="709670" cy="576288"/>
          </a:xfrm>
          <a:prstGeom prst="curvedUpArrow">
            <a:avLst/>
          </a:prstGeom>
          <a:solidFill>
            <a:srgbClr val="E53292"/>
          </a:solidFill>
          <a:ln>
            <a:solidFill>
              <a:srgbClr val="E5329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51" name="Pfeil: nach oben gekrümmt 50">
            <a:extLst>
              <a:ext uri="{FF2B5EF4-FFF2-40B4-BE49-F238E27FC236}">
                <a16:creationId xmlns:a16="http://schemas.microsoft.com/office/drawing/2014/main" xmlns="" id="{1DBEE022-4F1D-4C2C-B9CA-62457FD557DB}"/>
              </a:ext>
            </a:extLst>
          </p:cNvPr>
          <p:cNvSpPr/>
          <p:nvPr/>
        </p:nvSpPr>
        <p:spPr>
          <a:xfrm rot="10800000">
            <a:off x="6512012" y="3457480"/>
            <a:ext cx="709670" cy="576288"/>
          </a:xfrm>
          <a:prstGeom prst="curvedUpArrow">
            <a:avLst/>
          </a:prstGeom>
          <a:solidFill>
            <a:srgbClr val="E53292"/>
          </a:solidFill>
          <a:ln>
            <a:solidFill>
              <a:srgbClr val="E5329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solidFill>
                <a:schemeClr val="tx1"/>
              </a:solidFill>
            </a:endParaRPr>
          </a:p>
        </p:txBody>
      </p:sp>
      <p:sp>
        <p:nvSpPr>
          <p:cNvPr id="53" name="Subtitle 2">
            <a:extLst>
              <a:ext uri="{FF2B5EF4-FFF2-40B4-BE49-F238E27FC236}">
                <a16:creationId xmlns:a16="http://schemas.microsoft.com/office/drawing/2014/main" xmlns="" id="{06B59969-4B5E-4109-AC4B-41123B3AC28B}"/>
              </a:ext>
            </a:extLst>
          </p:cNvPr>
          <p:cNvSpPr txBox="1">
            <a:spLocks/>
          </p:cNvSpPr>
          <p:nvPr/>
        </p:nvSpPr>
        <p:spPr>
          <a:xfrm>
            <a:off x="4459230" y="4949698"/>
            <a:ext cx="2839455" cy="52707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600" b="1">
                <a:latin typeface="+mj-lt"/>
                <a:ea typeface="Lato Light" panose="020F0502020204030203" pitchFamily="34" charset="0"/>
                <a:cs typeface="Mukta ExtraLight" panose="020B0000000000000000" pitchFamily="34" charset="77"/>
              </a:rPr>
              <a:t>Interne Finanzierung:</a:t>
            </a:r>
            <a:br>
              <a:rPr lang="en-GB" sz="1600" b="1">
                <a:latin typeface="+mj-lt"/>
                <a:ea typeface="Lato Light" panose="020F0502020204030203" pitchFamily="34" charset="0"/>
                <a:cs typeface="Mukta ExtraLight" panose="020B0000000000000000" pitchFamily="34" charset="77"/>
              </a:rPr>
            </a:br>
            <a:r>
              <a:rPr lang="en-GB" sz="1600">
                <a:latin typeface="+mj-lt"/>
                <a:ea typeface="Lato Light" panose="020F0502020204030203" pitchFamily="34" charset="0"/>
                <a:cs typeface="Mukta ExtraLight" panose="020B0000000000000000" pitchFamily="34" charset="77"/>
              </a:rPr>
              <a:t>Aus eigener Kraft</a:t>
            </a:r>
            <a:endParaRPr lang="en-GB" sz="1600" b="1" dirty="0">
              <a:latin typeface="+mj-lt"/>
              <a:ea typeface="Lato Light" panose="020F0502020204030203" pitchFamily="34" charset="0"/>
              <a:cs typeface="Mukta ExtraLight" panose="020B0000000000000000" pitchFamily="34" charset="77"/>
            </a:endParaRPr>
          </a:p>
        </p:txBody>
      </p:sp>
      <p:sp>
        <p:nvSpPr>
          <p:cNvPr id="55" name="Subtitle 2">
            <a:extLst>
              <a:ext uri="{FF2B5EF4-FFF2-40B4-BE49-F238E27FC236}">
                <a16:creationId xmlns:a16="http://schemas.microsoft.com/office/drawing/2014/main" xmlns="" id="{262AC9C3-092E-4E0B-9F24-2E45454CF072}"/>
              </a:ext>
            </a:extLst>
          </p:cNvPr>
          <p:cNvSpPr txBox="1">
            <a:spLocks/>
          </p:cNvSpPr>
          <p:nvPr/>
        </p:nvSpPr>
        <p:spPr>
          <a:xfrm>
            <a:off x="7555964" y="4949698"/>
            <a:ext cx="2839455" cy="52707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600" b="1">
                <a:latin typeface="+mj-lt"/>
                <a:ea typeface="Lato Light" panose="020F0502020204030203" pitchFamily="34" charset="0"/>
                <a:cs typeface="Mukta ExtraLight" panose="020B0000000000000000" pitchFamily="34" charset="77"/>
              </a:rPr>
              <a:t>Externe Finanzierung: </a:t>
            </a:r>
            <a:br>
              <a:rPr lang="en-GB" sz="1600" b="1">
                <a:latin typeface="+mj-lt"/>
                <a:ea typeface="Lato Light" panose="020F0502020204030203" pitchFamily="34" charset="0"/>
                <a:cs typeface="Mukta ExtraLight" panose="020B0000000000000000" pitchFamily="34" charset="77"/>
              </a:rPr>
            </a:br>
            <a:r>
              <a:rPr lang="en-GB" sz="1600">
                <a:latin typeface="+mj-lt"/>
                <a:ea typeface="Lato Light" panose="020F0502020204030203" pitchFamily="34" charset="0"/>
                <a:cs typeface="Mukta ExtraLight" panose="020B0000000000000000" pitchFamily="34" charset="77"/>
              </a:rPr>
              <a:t>Kapitalzufuhr</a:t>
            </a:r>
            <a:endParaRPr lang="en-GB" sz="1600" b="1" dirty="0">
              <a:latin typeface="+mj-lt"/>
              <a:ea typeface="Lato Light" panose="020F0502020204030203" pitchFamily="34" charset="0"/>
              <a:cs typeface="Mukta ExtraLight" panose="020B0000000000000000" pitchFamily="34" charset="77"/>
            </a:endParaRPr>
          </a:p>
        </p:txBody>
      </p:sp>
    </p:spTree>
    <p:extLst>
      <p:ext uri="{BB962C8B-B14F-4D97-AF65-F5344CB8AC3E}">
        <p14:creationId xmlns:p14="http://schemas.microsoft.com/office/powerpoint/2010/main" val="57487260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410"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301553" y="563218"/>
            <a:ext cx="8852375" cy="697353"/>
          </a:xfrm>
        </p:spPr>
        <p:txBody>
          <a:bodyPr>
            <a:normAutofit fontScale="92500"/>
          </a:bodyPr>
          <a:lstStyle/>
          <a:p>
            <a:r>
              <a:rPr lang="en-GB" dirty="0"/>
              <a:t>Der Zeitplan für die finanzielle Restrukturierung</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149330" y="1838815"/>
            <a:ext cx="2788785" cy="4976024"/>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Der Werkzeugkasten für die finanzielle Restrukturierung ist groß - schrumpft aber mit dem Fortschreiten der Krise. </a:t>
            </a:r>
          </a:p>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Die verfügbaren Instrumente variieren jedoch in ihrer Komplexität und erfordern teilweise einen erheblichen Zeitaufwand im Vorfeld</a:t>
            </a:r>
          </a:p>
          <a:p>
            <a:pPr algn="l">
              <a:lnSpc>
                <a:spcPct val="100000"/>
              </a:lnSpc>
              <a:spcBef>
                <a:spcPts val="600"/>
              </a:spcBef>
            </a:pPr>
            <a:endParaRPr lang="en-GB" sz="2200" dirty="0">
              <a:solidFill>
                <a:schemeClr val="tx1"/>
              </a:solidFill>
              <a:latin typeface="+mj-lt"/>
              <a:ea typeface="Open Sans Light" panose="020B0306030504020204" pitchFamily="34" charset="0"/>
              <a:cs typeface="Open Sans Light" panose="020B0306030504020204" pitchFamily="34" charset="0"/>
            </a:endParaRPr>
          </a:p>
        </p:txBody>
      </p:sp>
      <p:cxnSp>
        <p:nvCxnSpPr>
          <p:cNvPr id="6" name="Gerade Verbindung mit Pfeil 5">
            <a:extLst>
              <a:ext uri="{FF2B5EF4-FFF2-40B4-BE49-F238E27FC236}">
                <a16:creationId xmlns:a16="http://schemas.microsoft.com/office/drawing/2014/main" xmlns="" id="{D56C76F7-68CE-4B26-A52D-8770502F9A19}"/>
              </a:ext>
            </a:extLst>
          </p:cNvPr>
          <p:cNvCxnSpPr>
            <a:cxnSpLocks/>
          </p:cNvCxnSpPr>
          <p:nvPr/>
        </p:nvCxnSpPr>
        <p:spPr>
          <a:xfrm flipV="1">
            <a:off x="3773103" y="2098307"/>
            <a:ext cx="0" cy="3627002"/>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cxnSp>
        <p:nvCxnSpPr>
          <p:cNvPr id="24" name="Gerade Verbindung mit Pfeil 23">
            <a:extLst>
              <a:ext uri="{FF2B5EF4-FFF2-40B4-BE49-F238E27FC236}">
                <a16:creationId xmlns:a16="http://schemas.microsoft.com/office/drawing/2014/main" xmlns="" id="{FB32D818-ED6D-459F-ADB6-4F31917E9F5F}"/>
              </a:ext>
            </a:extLst>
          </p:cNvPr>
          <p:cNvCxnSpPr>
            <a:cxnSpLocks/>
          </p:cNvCxnSpPr>
          <p:nvPr/>
        </p:nvCxnSpPr>
        <p:spPr>
          <a:xfrm>
            <a:off x="3773103" y="5706059"/>
            <a:ext cx="7122695" cy="0"/>
          </a:xfrm>
          <a:prstGeom prst="straightConnector1">
            <a:avLst/>
          </a:prstGeom>
          <a:ln w="34925">
            <a:tailEnd type="triangle"/>
          </a:ln>
        </p:spPr>
        <p:style>
          <a:lnRef idx="1">
            <a:schemeClr val="accent1"/>
          </a:lnRef>
          <a:fillRef idx="0">
            <a:schemeClr val="accent1"/>
          </a:fillRef>
          <a:effectRef idx="0">
            <a:schemeClr val="accent1"/>
          </a:effectRef>
          <a:fontRef idx="minor">
            <a:schemeClr val="tx1"/>
          </a:fontRef>
        </p:style>
      </p:cxnSp>
      <p:sp>
        <p:nvSpPr>
          <p:cNvPr id="27" name="Subtitle 2">
            <a:extLst>
              <a:ext uri="{FF2B5EF4-FFF2-40B4-BE49-F238E27FC236}">
                <a16:creationId xmlns:a16="http://schemas.microsoft.com/office/drawing/2014/main" xmlns="" id="{ABAF5D81-7D3C-4751-A67A-349C3934525C}"/>
              </a:ext>
            </a:extLst>
          </p:cNvPr>
          <p:cNvSpPr txBox="1">
            <a:spLocks/>
          </p:cNvSpPr>
          <p:nvPr/>
        </p:nvSpPr>
        <p:spPr>
          <a:xfrm>
            <a:off x="7808822" y="5706059"/>
            <a:ext cx="2839455"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n-GB" sz="1600" b="1">
                <a:latin typeface="+mj-lt"/>
                <a:ea typeface="Lato Light" panose="020F0502020204030203" pitchFamily="34" charset="0"/>
                <a:cs typeface="Mukta ExtraLight" panose="020B0000000000000000" pitchFamily="34" charset="77"/>
              </a:rPr>
              <a:t>Benötigte Zeit</a:t>
            </a:r>
            <a:endParaRPr lang="en-GB" sz="1600" b="1" dirty="0">
              <a:latin typeface="+mj-lt"/>
              <a:ea typeface="Lato Light" panose="020F0502020204030203" pitchFamily="34" charset="0"/>
              <a:cs typeface="Mukta ExtraLight" panose="020B0000000000000000" pitchFamily="34" charset="77"/>
            </a:endParaRPr>
          </a:p>
        </p:txBody>
      </p:sp>
      <p:sp>
        <p:nvSpPr>
          <p:cNvPr id="30" name="Subtitle 2">
            <a:extLst>
              <a:ext uri="{FF2B5EF4-FFF2-40B4-BE49-F238E27FC236}">
                <a16:creationId xmlns:a16="http://schemas.microsoft.com/office/drawing/2014/main" xmlns="" id="{526D63FF-A52F-4E47-B906-BCD5DFECE8C7}"/>
              </a:ext>
            </a:extLst>
          </p:cNvPr>
          <p:cNvSpPr txBox="1">
            <a:spLocks/>
          </p:cNvSpPr>
          <p:nvPr/>
        </p:nvSpPr>
        <p:spPr>
          <a:xfrm rot="16200000">
            <a:off x="2212949" y="3637503"/>
            <a:ext cx="2839455" cy="28085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r">
              <a:lnSpc>
                <a:spcPct val="100000"/>
              </a:lnSpc>
              <a:spcBef>
                <a:spcPts val="600"/>
              </a:spcBef>
            </a:pPr>
            <a:r>
              <a:rPr lang="en-GB" sz="1600" b="1">
                <a:latin typeface="+mj-lt"/>
                <a:ea typeface="Lato Light" panose="020F0502020204030203" pitchFamily="34" charset="0"/>
                <a:cs typeface="Mukta ExtraLight" panose="020B0000000000000000" pitchFamily="34" charset="77"/>
              </a:rPr>
              <a:t>Komplexität</a:t>
            </a:r>
            <a:endParaRPr lang="en-GB" sz="1600" b="1" dirty="0">
              <a:latin typeface="+mj-lt"/>
              <a:ea typeface="Lato Light" panose="020F0502020204030203" pitchFamily="34" charset="0"/>
              <a:cs typeface="Mukta ExtraLight" panose="020B0000000000000000" pitchFamily="34" charset="77"/>
            </a:endParaRPr>
          </a:p>
        </p:txBody>
      </p:sp>
      <p:sp>
        <p:nvSpPr>
          <p:cNvPr id="31" name="Rechteck 30">
            <a:extLst>
              <a:ext uri="{FF2B5EF4-FFF2-40B4-BE49-F238E27FC236}">
                <a16:creationId xmlns:a16="http://schemas.microsoft.com/office/drawing/2014/main" xmlns="" id="{787A516F-3FB2-47F1-84A0-CDACB19D7E2C}"/>
              </a:ext>
            </a:extLst>
          </p:cNvPr>
          <p:cNvSpPr/>
          <p:nvPr/>
        </p:nvSpPr>
        <p:spPr>
          <a:xfrm>
            <a:off x="3989282" y="5031039"/>
            <a:ext cx="2357083" cy="553325"/>
          </a:xfrm>
          <a:prstGeom prst="rect">
            <a:avLst/>
          </a:prstGeom>
          <a:solidFill>
            <a:srgbClr val="E53292"/>
          </a:solidFill>
          <a:ln>
            <a:solidFill>
              <a:srgbClr val="E5329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Aufrechterhaltung der finanziellen Solvenz</a:t>
            </a:r>
          </a:p>
        </p:txBody>
      </p:sp>
      <p:sp>
        <p:nvSpPr>
          <p:cNvPr id="32" name="Rechteck 31">
            <a:extLst>
              <a:ext uri="{FF2B5EF4-FFF2-40B4-BE49-F238E27FC236}">
                <a16:creationId xmlns:a16="http://schemas.microsoft.com/office/drawing/2014/main" xmlns="" id="{2F6B44A6-77D0-4EB5-BAFA-BC46403239DE}"/>
              </a:ext>
            </a:extLst>
          </p:cNvPr>
          <p:cNvSpPr/>
          <p:nvPr/>
        </p:nvSpPr>
        <p:spPr>
          <a:xfrm>
            <a:off x="4783585" y="4465160"/>
            <a:ext cx="2788790" cy="456742"/>
          </a:xfrm>
          <a:prstGeom prst="rect">
            <a:avLst/>
          </a:prstGeom>
          <a:solidFill>
            <a:schemeClr val="accent2">
              <a:lumMod val="75000"/>
            </a:schemeClr>
          </a:solidFill>
          <a:ln>
            <a:solidFill>
              <a:schemeClr val="accent2">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latin typeface="+mj-lt"/>
              </a:rPr>
              <a:t>Stabilisierung der Liquidität</a:t>
            </a:r>
          </a:p>
        </p:txBody>
      </p:sp>
      <p:sp>
        <p:nvSpPr>
          <p:cNvPr id="33" name="Rechteck 32">
            <a:extLst>
              <a:ext uri="{FF2B5EF4-FFF2-40B4-BE49-F238E27FC236}">
                <a16:creationId xmlns:a16="http://schemas.microsoft.com/office/drawing/2014/main" xmlns="" id="{75FDE408-36C2-4CE8-B11C-EB4902BAF4FC}"/>
              </a:ext>
            </a:extLst>
          </p:cNvPr>
          <p:cNvSpPr/>
          <p:nvPr/>
        </p:nvSpPr>
        <p:spPr>
          <a:xfrm>
            <a:off x="7624120" y="3011230"/>
            <a:ext cx="2246116" cy="675017"/>
          </a:xfrm>
          <a:prstGeom prst="rect">
            <a:avLst/>
          </a:prstGeom>
          <a:solidFill>
            <a:schemeClr val="accent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latin typeface="+mj-lt"/>
              </a:rPr>
              <a:t>Verbesserung der Finanzierungsstruktur</a:t>
            </a:r>
          </a:p>
        </p:txBody>
      </p:sp>
      <p:sp>
        <p:nvSpPr>
          <p:cNvPr id="34" name="Rechteck 33">
            <a:extLst>
              <a:ext uri="{FF2B5EF4-FFF2-40B4-BE49-F238E27FC236}">
                <a16:creationId xmlns:a16="http://schemas.microsoft.com/office/drawing/2014/main" xmlns="" id="{85A6F7ED-C858-45F7-8C46-0E53E78CC4A7}"/>
              </a:ext>
            </a:extLst>
          </p:cNvPr>
          <p:cNvSpPr/>
          <p:nvPr/>
        </p:nvSpPr>
        <p:spPr>
          <a:xfrm>
            <a:off x="8526004" y="2098307"/>
            <a:ext cx="2122273" cy="803786"/>
          </a:xfrm>
          <a:prstGeom prst="rect">
            <a:avLst/>
          </a:prstGeom>
          <a:solidFill>
            <a:schemeClr val="accent6"/>
          </a:solidFill>
          <a:ln>
            <a:solidFill>
              <a:schemeClr val="accent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GB" dirty="0">
                <a:solidFill>
                  <a:schemeClr val="bg1"/>
                </a:solidFill>
              </a:rPr>
              <a:t>Aufbau einer nachhaltigen Kapitalstruktur</a:t>
            </a:r>
          </a:p>
        </p:txBody>
      </p:sp>
    </p:spTree>
    <p:extLst>
      <p:ext uri="{BB962C8B-B14F-4D97-AF65-F5344CB8AC3E}">
        <p14:creationId xmlns:p14="http://schemas.microsoft.com/office/powerpoint/2010/main" val="8477289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1">
            <a:extLst>
              <a:ext uri="{FF2B5EF4-FFF2-40B4-BE49-F238E27FC236}">
                <a16:creationId xmlns:a16="http://schemas.microsoft.com/office/drawing/2014/main" xmlns="" id="{8097CF65-D079-48D2-AC2C-D140C96B54A2}"/>
              </a:ext>
            </a:extLst>
          </p:cNvPr>
          <p:cNvSpPr txBox="1">
            <a:spLocks/>
          </p:cNvSpPr>
          <p:nvPr/>
        </p:nvSpPr>
        <p:spPr>
          <a:xfrm>
            <a:off x="427461" y="853210"/>
            <a:ext cx="3117017" cy="697353"/>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5400" kern="1200" baseline="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cap="all" dirty="0"/>
              <a:t>Es </a:t>
            </a:r>
            <a:r>
              <a:rPr lang="en-GB" cap="all" dirty="0" err="1"/>
              <a:t>folgt</a:t>
            </a:r>
            <a:endParaRPr lang="en-GB" cap="all" dirty="0"/>
          </a:p>
        </p:txBody>
      </p:sp>
      <p:sp>
        <p:nvSpPr>
          <p:cNvPr id="7" name="Text Placeholder 1">
            <a:extLst>
              <a:ext uri="{FF2B5EF4-FFF2-40B4-BE49-F238E27FC236}">
                <a16:creationId xmlns:a16="http://schemas.microsoft.com/office/drawing/2014/main" xmlns="" id="{00F662FF-312D-40AA-858A-6C85AE0C998C}"/>
              </a:ext>
            </a:extLst>
          </p:cNvPr>
          <p:cNvSpPr txBox="1">
            <a:spLocks/>
          </p:cNvSpPr>
          <p:nvPr/>
        </p:nvSpPr>
        <p:spPr>
          <a:xfrm>
            <a:off x="4025036" y="858008"/>
            <a:ext cx="3117017" cy="697353"/>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5400" kern="1200" baseline="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cap="all" dirty="0">
                <a:solidFill>
                  <a:srgbClr val="B71E70"/>
                </a:solidFill>
              </a:rPr>
              <a:t>Modul</a:t>
            </a:r>
            <a:r>
              <a:rPr lang="en-GB" dirty="0">
                <a:solidFill>
                  <a:srgbClr val="B71E70"/>
                </a:solidFill>
              </a:rPr>
              <a:t> 6 </a:t>
            </a:r>
          </a:p>
        </p:txBody>
      </p:sp>
      <p:sp>
        <p:nvSpPr>
          <p:cNvPr id="8" name="Text Placeholder 2">
            <a:extLst>
              <a:ext uri="{FF2B5EF4-FFF2-40B4-BE49-F238E27FC236}">
                <a16:creationId xmlns:a16="http://schemas.microsoft.com/office/drawing/2014/main" xmlns="" id="{AC98295E-591C-4E0A-AC08-01C8F0D71FD5}"/>
              </a:ext>
            </a:extLst>
          </p:cNvPr>
          <p:cNvSpPr txBox="1">
            <a:spLocks/>
          </p:cNvSpPr>
          <p:nvPr/>
        </p:nvSpPr>
        <p:spPr>
          <a:xfrm>
            <a:off x="430547" y="2844724"/>
            <a:ext cx="5665454" cy="878864"/>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1000"/>
              </a:spcBef>
              <a:buFont typeface="Arial" panose="020B0604020202020204" pitchFamily="34" charset="0"/>
              <a:buNone/>
              <a:defRPr sz="2800" i="1" kern="1200" baseline="0">
                <a:solidFill>
                  <a:srgbClr val="245473"/>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400" kern="1200">
                <a:solidFill>
                  <a:srgbClr val="4D4D4C"/>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2400" kern="1200">
                <a:solidFill>
                  <a:srgbClr val="4D4D4C"/>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2400" kern="1200">
                <a:solidFill>
                  <a:srgbClr val="4D4D4C"/>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2400" kern="1200">
                <a:solidFill>
                  <a:srgbClr val="4D4D4C"/>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sz="3600" i="0" dirty="0" err="1"/>
              <a:t>Führung</a:t>
            </a:r>
            <a:r>
              <a:rPr lang="en-GB" sz="3600" i="0" dirty="0"/>
              <a:t> in der </a:t>
            </a:r>
            <a:r>
              <a:rPr lang="en-GB" sz="3600" i="0" dirty="0" err="1"/>
              <a:t>Krise</a:t>
            </a:r>
            <a:r>
              <a:rPr lang="en-GB" sz="3600" i="0" dirty="0"/>
              <a:t> </a:t>
            </a:r>
            <a:endParaRPr lang="en-GB" sz="3600" dirty="0"/>
          </a:p>
        </p:txBody>
      </p:sp>
    </p:spTree>
    <p:extLst>
      <p:ext uri="{BB962C8B-B14F-4D97-AF65-F5344CB8AC3E}">
        <p14:creationId xmlns:p14="http://schemas.microsoft.com/office/powerpoint/2010/main" val="21321141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026"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374262" y="431664"/>
            <a:ext cx="7036493" cy="697353"/>
          </a:xfrm>
        </p:spPr>
        <p:txBody>
          <a:bodyPr>
            <a:noAutofit/>
          </a:bodyPr>
          <a:lstStyle/>
          <a:p>
            <a:r>
              <a:rPr lang="en-GB" dirty="0"/>
              <a:t>Strategische Optionen in der Krise: Frühe Phasen</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259348" y="2141017"/>
            <a:ext cx="2858626" cy="3737223"/>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Aus unternehmerischer Sicht nehmen die </a:t>
            </a:r>
            <a:r>
              <a:rPr lang="en-GB" sz="2200" dirty="0" err="1">
                <a:solidFill>
                  <a:srgbClr val="245473"/>
                </a:solidFill>
                <a:latin typeface="+mj-lt"/>
                <a:ea typeface="Open Sans Light" panose="020B0306030504020204" pitchFamily="34" charset="0"/>
                <a:cs typeface="Open Sans Light" panose="020B0306030504020204" pitchFamily="34" charset="0"/>
              </a:rPr>
              <a:t>strategischen</a:t>
            </a:r>
            <a:r>
              <a:rPr lang="en-GB" sz="2200" dirty="0">
                <a:solidFill>
                  <a:srgbClr val="245473"/>
                </a:solidFill>
                <a:latin typeface="+mj-lt"/>
                <a:ea typeface="Open Sans Light" panose="020B0306030504020204" pitchFamily="34" charset="0"/>
                <a:cs typeface="Open Sans Light" panose="020B0306030504020204" pitchFamily="34" charset="0"/>
              </a:rPr>
              <a:t> </a:t>
            </a:r>
            <a:r>
              <a:rPr lang="en-GB" sz="2200" dirty="0" err="1">
                <a:solidFill>
                  <a:srgbClr val="245473"/>
                </a:solidFill>
                <a:latin typeface="+mj-lt"/>
                <a:ea typeface="Open Sans Light" panose="020B0306030504020204" pitchFamily="34" charset="0"/>
                <a:cs typeface="Open Sans Light" panose="020B0306030504020204" pitchFamily="34" charset="0"/>
              </a:rPr>
              <a:t>Handlungsalternativen</a:t>
            </a:r>
            <a:r>
              <a:rPr lang="en-GB" sz="2200" dirty="0">
                <a:solidFill>
                  <a:srgbClr val="245473"/>
                </a:solidFill>
                <a:latin typeface="+mj-lt"/>
                <a:ea typeface="Open Sans Light" panose="020B0306030504020204" pitchFamily="34" charset="0"/>
                <a:cs typeface="Open Sans Light" panose="020B0306030504020204" pitchFamily="34" charset="0"/>
              </a:rPr>
              <a:t> mit dem Fortschreiten der Krise ab. </a:t>
            </a:r>
            <a:br>
              <a:rPr lang="en-GB" sz="2200" dirty="0">
                <a:solidFill>
                  <a:srgbClr val="245473"/>
                </a:solidFill>
                <a:latin typeface="+mj-lt"/>
                <a:ea typeface="Open Sans Light" panose="020B0306030504020204" pitchFamily="34" charset="0"/>
                <a:cs typeface="Open Sans Light" panose="020B0306030504020204" pitchFamily="34" charset="0"/>
              </a:rPr>
            </a:br>
            <a:r>
              <a:rPr lang="en-GB" sz="2200" dirty="0">
                <a:solidFill>
                  <a:srgbClr val="245473"/>
                </a:solidFill>
                <a:latin typeface="+mj-lt"/>
                <a:ea typeface="Open Sans Light" panose="020B0306030504020204" pitchFamily="34" charset="0"/>
                <a:cs typeface="Open Sans Light" panose="020B0306030504020204" pitchFamily="34" charset="0"/>
              </a:rPr>
              <a:t>Je früher Sie die Krise erkennen, desto größer ist die strategische Freiheit.</a:t>
            </a:r>
            <a:endParaRPr lang="en-US" dirty="0">
              <a:solidFill>
                <a:srgbClr val="245473"/>
              </a:solidFill>
            </a:endParaRPr>
          </a:p>
          <a:p>
            <a:pPr algn="l">
              <a:lnSpc>
                <a:spcPts val="1500"/>
              </a:lnSpc>
              <a:spcBef>
                <a:spcPts val="600"/>
              </a:spcBef>
            </a:pPr>
            <a:endParaRPr lang="en-GB" sz="1400" dirty="0">
              <a:solidFill>
                <a:schemeClr val="tx1"/>
              </a:solidFill>
              <a:latin typeface="+mj-lt"/>
              <a:ea typeface="Open Sans Light" panose="020B0306030504020204" pitchFamily="34" charset="0"/>
              <a:cs typeface="Open Sans Light" panose="020B0306030504020204" pitchFamily="34" charset="0"/>
            </a:endParaRPr>
          </a:p>
        </p:txBody>
      </p:sp>
      <p:sp>
        <p:nvSpPr>
          <p:cNvPr id="61" name="Subtitle 2">
            <a:extLst>
              <a:ext uri="{FF2B5EF4-FFF2-40B4-BE49-F238E27FC236}">
                <a16:creationId xmlns:a16="http://schemas.microsoft.com/office/drawing/2014/main" xmlns="" id="{BA6CD509-1097-470E-8B93-628628669957}"/>
              </a:ext>
            </a:extLst>
          </p:cNvPr>
          <p:cNvSpPr txBox="1">
            <a:spLocks/>
          </p:cNvSpPr>
          <p:nvPr/>
        </p:nvSpPr>
        <p:spPr>
          <a:xfrm>
            <a:off x="5266169" y="1951884"/>
            <a:ext cx="6550745" cy="1034836"/>
          </a:xfrm>
          <a:prstGeom prst="rect">
            <a:avLst/>
          </a:prstGeom>
        </p:spPr>
        <p:txBody>
          <a:bodyPr vert="horz" wrap="square" lIns="34299" tIns="17149" rIns="34299" bIns="17149" numCol="2" rtlCol="0" anchor="t">
            <a:no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563" indent="-182563"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Marktanteil schrumpft</a:t>
            </a:r>
          </a:p>
          <a:p>
            <a:pPr marL="182563" indent="-182563"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Reklamationen </a:t>
            </a:r>
            <a:r>
              <a:rPr lang="en-GB" sz="1800" dirty="0" err="1">
                <a:solidFill>
                  <a:srgbClr val="245473"/>
                </a:solidFill>
                <a:latin typeface="+mj-lt"/>
                <a:ea typeface="Lato Light" panose="020F0502020204030203" pitchFamily="34" charset="0"/>
                <a:cs typeface="Mukta ExtraLight" panose="020B0000000000000000" pitchFamily="34" charset="77"/>
              </a:rPr>
              <a:t>nehmen</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zu</a:t>
            </a:r>
            <a:endParaRPr lang="en-GB" sz="1800" dirty="0">
              <a:solidFill>
                <a:srgbClr val="245473"/>
              </a:solidFill>
              <a:latin typeface="+mj-lt"/>
              <a:ea typeface="Lato Light" panose="020F0502020204030203" pitchFamily="34" charset="0"/>
              <a:cs typeface="Mukta ExtraLight" panose="020B0000000000000000" pitchFamily="34" charset="77"/>
            </a:endParaRPr>
          </a:p>
          <a:p>
            <a:pPr marL="182563" indent="-182563" algn="l">
              <a:lnSpc>
                <a:spcPct val="100000"/>
              </a:lnSpc>
              <a:buFont typeface="Arial" panose="020B0604020202020204" pitchFamily="34" charset="0"/>
              <a:buChar char="•"/>
            </a:pPr>
            <a:endParaRPr lang="en-GB" sz="1800" dirty="0">
              <a:solidFill>
                <a:srgbClr val="245473"/>
              </a:solidFill>
              <a:latin typeface="+mj-lt"/>
              <a:ea typeface="Lato Light" panose="020F0502020204030203" pitchFamily="34" charset="0"/>
              <a:cs typeface="Mukta ExtraLight" panose="020B0000000000000000" pitchFamily="34" charset="77"/>
            </a:endParaRPr>
          </a:p>
          <a:p>
            <a:pPr marL="182563" indent="-182563" algn="l">
              <a:lnSpc>
                <a:spcPct val="100000"/>
              </a:lnSpc>
              <a:buFont typeface="Arial" panose="020B0604020202020204" pitchFamily="34" charset="0"/>
              <a:buChar char="•"/>
            </a:pPr>
            <a:endParaRPr lang="en-GB" sz="1800" dirty="0">
              <a:solidFill>
                <a:srgbClr val="245473"/>
              </a:solidFill>
              <a:latin typeface="+mj-lt"/>
              <a:ea typeface="Lato Light" panose="020F0502020204030203" pitchFamily="34" charset="0"/>
              <a:cs typeface="Mukta ExtraLight" panose="020B0000000000000000" pitchFamily="34" charset="77"/>
            </a:endParaRPr>
          </a:p>
          <a:p>
            <a:pPr marL="182563" indent="-182563" algn="l">
              <a:lnSpc>
                <a:spcPct val="100000"/>
              </a:lnSpc>
              <a:buFont typeface="Arial" panose="020B0604020202020204" pitchFamily="34" charset="0"/>
              <a:buChar char="•"/>
            </a:pPr>
            <a:r>
              <a:rPr lang="en-GB" sz="1800" dirty="0" err="1">
                <a:solidFill>
                  <a:srgbClr val="245473"/>
                </a:solidFill>
                <a:latin typeface="+mj-lt"/>
                <a:ea typeface="Lato Light" panose="020F0502020204030203" pitchFamily="34" charset="0"/>
                <a:cs typeface="Mukta ExtraLight" panose="020B0000000000000000" pitchFamily="34" charset="77"/>
              </a:rPr>
              <a:t>Debitoren</a:t>
            </a:r>
            <a:r>
              <a:rPr lang="en-GB" sz="1800" dirty="0">
                <a:solidFill>
                  <a:srgbClr val="245473"/>
                </a:solidFill>
                <a:latin typeface="+mj-lt"/>
                <a:ea typeface="Lato Light" panose="020F0502020204030203" pitchFamily="34" charset="0"/>
                <a:cs typeface="Mukta ExtraLight" panose="020B0000000000000000" pitchFamily="34" charset="77"/>
              </a:rPr>
              <a:t>- und </a:t>
            </a:r>
            <a:r>
              <a:rPr lang="en-GB" sz="1800" dirty="0" err="1">
                <a:solidFill>
                  <a:srgbClr val="245473"/>
                </a:solidFill>
                <a:latin typeface="+mj-lt"/>
                <a:ea typeface="Lato Light" panose="020F0502020204030203" pitchFamily="34" charset="0"/>
                <a:cs typeface="Mukta ExtraLight" panose="020B0000000000000000" pitchFamily="34" charset="77"/>
              </a:rPr>
              <a:t>Kreditoren-buchhaltung</a:t>
            </a:r>
            <a:r>
              <a:rPr lang="en-GB" sz="1800" dirty="0">
                <a:solidFill>
                  <a:srgbClr val="245473"/>
                </a:solidFill>
                <a:latin typeface="+mj-lt"/>
                <a:ea typeface="Lato Light" panose="020F0502020204030203" pitchFamily="34" charset="0"/>
                <a:cs typeface="Mukta ExtraLight" panose="020B0000000000000000" pitchFamily="34" charset="77"/>
              </a:rPr>
              <a:t> verlangsamt sich</a:t>
            </a:r>
          </a:p>
          <a:p>
            <a:pPr marL="182563" indent="-182563"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Finanzkennzahlen verschlechtern sich</a:t>
            </a:r>
          </a:p>
        </p:txBody>
      </p:sp>
      <p:sp>
        <p:nvSpPr>
          <p:cNvPr id="5" name="Gleichschenkliges Dreieck 4">
            <a:extLst>
              <a:ext uri="{FF2B5EF4-FFF2-40B4-BE49-F238E27FC236}">
                <a16:creationId xmlns:a16="http://schemas.microsoft.com/office/drawing/2014/main" xmlns="" id="{58C77183-A2D9-4AB8-A3EA-BC130DF4F729}"/>
              </a:ext>
            </a:extLst>
          </p:cNvPr>
          <p:cNvSpPr/>
          <p:nvPr/>
        </p:nvSpPr>
        <p:spPr>
          <a:xfrm rot="5400000">
            <a:off x="6467512" y="71333"/>
            <a:ext cx="2272626" cy="7930491"/>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6" name="Trapezoid 5">
            <a:extLst>
              <a:ext uri="{FF2B5EF4-FFF2-40B4-BE49-F238E27FC236}">
                <a16:creationId xmlns:a16="http://schemas.microsoft.com/office/drawing/2014/main" xmlns="" id="{A20C0991-9A79-428E-ADBF-270B86B87DE6}"/>
              </a:ext>
            </a:extLst>
          </p:cNvPr>
          <p:cNvSpPr/>
          <p:nvPr/>
        </p:nvSpPr>
        <p:spPr>
          <a:xfrm rot="5400000">
            <a:off x="3447146" y="3091700"/>
            <a:ext cx="2272626" cy="1889760"/>
          </a:xfrm>
          <a:prstGeom prst="trapezoid">
            <a:avLst>
              <a:gd name="adj" fmla="val 1486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31" name="Subtitle 2">
            <a:extLst>
              <a:ext uri="{FF2B5EF4-FFF2-40B4-BE49-F238E27FC236}">
                <a16:creationId xmlns:a16="http://schemas.microsoft.com/office/drawing/2014/main" xmlns="" id="{76B1E94E-634D-44F0-8634-92AAFEC14166}"/>
              </a:ext>
            </a:extLst>
          </p:cNvPr>
          <p:cNvSpPr txBox="1">
            <a:spLocks/>
          </p:cNvSpPr>
          <p:nvPr/>
        </p:nvSpPr>
        <p:spPr>
          <a:xfrm>
            <a:off x="3638579" y="3429749"/>
            <a:ext cx="1883088" cy="1374102"/>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13"/>
              </a:lnSpc>
            </a:pPr>
            <a:r>
              <a:rPr lang="en-GB" sz="1800" b="1" dirty="0">
                <a:solidFill>
                  <a:schemeClr val="bg1"/>
                </a:solidFill>
                <a:latin typeface="+mj-lt"/>
                <a:ea typeface="Lato Light" panose="020F0502020204030203" pitchFamily="34" charset="0"/>
                <a:cs typeface="Mukta ExtraLight" panose="020B0000000000000000" pitchFamily="34" charset="77"/>
              </a:rPr>
              <a:t>Frühe Krisenphasen</a:t>
            </a:r>
            <a:br>
              <a:rPr lang="en-GB" sz="1800" b="1" dirty="0">
                <a:solidFill>
                  <a:schemeClr val="bg1"/>
                </a:solidFill>
                <a:latin typeface="+mj-lt"/>
                <a:ea typeface="Lato Light" panose="020F0502020204030203" pitchFamily="34" charset="0"/>
                <a:cs typeface="Mukta ExtraLight" panose="020B0000000000000000" pitchFamily="34" charset="77"/>
              </a:rPr>
            </a:br>
            <a:r>
              <a:rPr lang="en-GB" sz="1800" b="1" dirty="0">
                <a:solidFill>
                  <a:schemeClr val="bg1"/>
                </a:solidFill>
                <a:latin typeface="+mj-lt"/>
                <a:ea typeface="Lato Light" panose="020F0502020204030203" pitchFamily="34" charset="0"/>
                <a:cs typeface="Mukta ExtraLight" panose="020B0000000000000000" pitchFamily="34" charset="77"/>
              </a:rPr>
              <a:t/>
            </a:r>
            <a:br>
              <a:rPr lang="en-GB" sz="1800" b="1" dirty="0">
                <a:solidFill>
                  <a:schemeClr val="bg1"/>
                </a:solidFill>
                <a:latin typeface="+mj-lt"/>
                <a:ea typeface="Lato Light" panose="020F0502020204030203" pitchFamily="34" charset="0"/>
                <a:cs typeface="Mukta ExtraLight" panose="020B0000000000000000" pitchFamily="34" charset="77"/>
              </a:rPr>
            </a:br>
            <a:r>
              <a:rPr lang="en-GB" sz="1800" dirty="0">
                <a:solidFill>
                  <a:schemeClr val="bg1"/>
                </a:solidFill>
                <a:latin typeface="+mj-lt"/>
                <a:ea typeface="Lato Light" panose="020F0502020204030203" pitchFamily="34" charset="0"/>
                <a:cs typeface="Mukta ExtraLight" panose="020B0000000000000000" pitchFamily="34" charset="77"/>
              </a:rPr>
              <a:t>Underperforming</a:t>
            </a:r>
          </a:p>
          <a:p>
            <a:pPr>
              <a:lnSpc>
                <a:spcPts val="1313"/>
              </a:lnSpc>
            </a:pPr>
            <a:endParaRPr lang="en-GB" sz="1800" b="1" dirty="0">
              <a:solidFill>
                <a:schemeClr val="bg1"/>
              </a:solidFill>
              <a:latin typeface="+mj-lt"/>
              <a:ea typeface="Lato Light" panose="020F0502020204030203" pitchFamily="34" charset="0"/>
              <a:cs typeface="Mukta ExtraLight" panose="020B0000000000000000" pitchFamily="34" charset="77"/>
              <a:sym typeface="Wingdings" panose="05000000000000000000" pitchFamily="2" charset="2"/>
            </a:endParaRPr>
          </a:p>
          <a:p>
            <a:pPr>
              <a:lnSpc>
                <a:spcPts val="1313"/>
              </a:lnSpc>
            </a:pPr>
            <a:r>
              <a:rPr lang="en-GB" sz="1800" b="1" dirty="0">
                <a:solidFill>
                  <a:schemeClr val="bg1"/>
                </a:solidFill>
                <a:latin typeface="+mj-lt"/>
                <a:ea typeface="Lato Light" panose="020F0502020204030203" pitchFamily="34" charset="0"/>
                <a:cs typeface="Mukta ExtraLight" panose="020B0000000000000000" pitchFamily="34" charset="77"/>
                <a:sym typeface="Wingdings" panose="05000000000000000000" pitchFamily="2" charset="2"/>
              </a:rPr>
              <a:t>Viele strategische</a:t>
            </a:r>
            <a:br>
              <a:rPr lang="en-GB" sz="1800" b="1" dirty="0">
                <a:solidFill>
                  <a:schemeClr val="bg1"/>
                </a:solidFill>
                <a:latin typeface="+mj-lt"/>
                <a:ea typeface="Lato Light" panose="020F0502020204030203" pitchFamily="34" charset="0"/>
                <a:cs typeface="Mukta ExtraLight" panose="020B0000000000000000" pitchFamily="34" charset="77"/>
                <a:sym typeface="Wingdings" panose="05000000000000000000" pitchFamily="2" charset="2"/>
              </a:rPr>
            </a:br>
            <a:r>
              <a:rPr lang="en-GB" sz="1800" b="1" dirty="0">
                <a:solidFill>
                  <a:schemeClr val="bg1"/>
                </a:solidFill>
                <a:latin typeface="+mj-lt"/>
                <a:ea typeface="Lato Light" panose="020F0502020204030203" pitchFamily="34" charset="0"/>
                <a:cs typeface="Mukta ExtraLight" panose="020B0000000000000000" pitchFamily="34" charset="77"/>
                <a:sym typeface="Wingdings" panose="05000000000000000000" pitchFamily="2" charset="2"/>
              </a:rPr>
              <a:t>Optionen</a:t>
            </a:r>
          </a:p>
          <a:p>
            <a:pPr>
              <a:lnSpc>
                <a:spcPts val="1313"/>
              </a:lnSpc>
            </a:pPr>
            <a:endParaRPr lang="en-GB" sz="1600" b="1" dirty="0">
              <a:solidFill>
                <a:schemeClr val="bg1"/>
              </a:solidFill>
              <a:latin typeface="+mj-lt"/>
              <a:ea typeface="Lato Light" panose="020F0502020204030203" pitchFamily="34" charset="0"/>
              <a:cs typeface="Mukta ExtraLight" panose="020B0000000000000000" pitchFamily="34" charset="77"/>
            </a:endParaRPr>
          </a:p>
        </p:txBody>
      </p:sp>
      <p:sp>
        <p:nvSpPr>
          <p:cNvPr id="32" name="Subtitle 2">
            <a:extLst>
              <a:ext uri="{FF2B5EF4-FFF2-40B4-BE49-F238E27FC236}">
                <a16:creationId xmlns:a16="http://schemas.microsoft.com/office/drawing/2014/main" xmlns="" id="{1F6E4C97-8CAB-4036-9373-9E2122B612F6}"/>
              </a:ext>
            </a:extLst>
          </p:cNvPr>
          <p:cNvSpPr txBox="1">
            <a:spLocks/>
          </p:cNvSpPr>
          <p:nvPr/>
        </p:nvSpPr>
        <p:spPr>
          <a:xfrm>
            <a:off x="3645252" y="2060197"/>
            <a:ext cx="1883088" cy="220581"/>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GB" sz="1800" b="1" dirty="0">
                <a:solidFill>
                  <a:srgbClr val="E64D92"/>
                </a:solidFill>
                <a:latin typeface="+mj-lt"/>
                <a:ea typeface="Lato Light" panose="020F0502020204030203" pitchFamily="34" charset="0"/>
                <a:cs typeface="Mukta ExtraLight" panose="020B0000000000000000" pitchFamily="34" charset="77"/>
              </a:rPr>
              <a:t>Symptome:</a:t>
            </a:r>
          </a:p>
        </p:txBody>
      </p:sp>
      <p:sp>
        <p:nvSpPr>
          <p:cNvPr id="33" name="Subtitle 2">
            <a:extLst>
              <a:ext uri="{FF2B5EF4-FFF2-40B4-BE49-F238E27FC236}">
                <a16:creationId xmlns:a16="http://schemas.microsoft.com/office/drawing/2014/main" xmlns="" id="{965A91BA-91A2-46A0-B05A-43FD364371D9}"/>
              </a:ext>
            </a:extLst>
          </p:cNvPr>
          <p:cNvSpPr txBox="1">
            <a:spLocks/>
          </p:cNvSpPr>
          <p:nvPr/>
        </p:nvSpPr>
        <p:spPr>
          <a:xfrm>
            <a:off x="5319442" y="4876999"/>
            <a:ext cx="6770233" cy="1006617"/>
          </a:xfrm>
          <a:prstGeom prst="rect">
            <a:avLst/>
          </a:prstGeom>
        </p:spPr>
        <p:txBody>
          <a:bodyPr vert="horz" wrap="square" lIns="34299" tIns="17149" rIns="34299" bIns="17149" numCol="2" rtlCol="0" anchor="t">
            <a:no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Der Situation </a:t>
            </a:r>
            <a:r>
              <a:rPr lang="en-GB" sz="1800" dirty="0" err="1">
                <a:solidFill>
                  <a:srgbClr val="245473"/>
                </a:solidFill>
                <a:latin typeface="+mj-lt"/>
                <a:ea typeface="Lato Light" panose="020F0502020204030203" pitchFamily="34" charset="0"/>
                <a:cs typeface="Mukta ExtraLight" panose="020B0000000000000000" pitchFamily="34" charset="77"/>
              </a:rPr>
              <a:t>entgegentreten</a:t>
            </a:r>
            <a:endParaRPr lang="en-GB" sz="1800" dirty="0">
              <a:solidFill>
                <a:srgbClr val="245473"/>
              </a:solidFill>
              <a:latin typeface="+mj-lt"/>
              <a:ea typeface="Lato Light" panose="020F0502020204030203" pitchFamily="34" charset="0"/>
              <a:cs typeface="Mukta ExtraLight" panose="020B0000000000000000" pitchFamily="34" charset="77"/>
            </a:endParaRP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Den Kunden zuhören</a:t>
            </a: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Überarbeitung der strategischen und operativen Pläne</a:t>
            </a: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Zykluszeiten verkürzen</a:t>
            </a:r>
          </a:p>
          <a:p>
            <a:pPr marL="285750" indent="-285750"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Professionalisierung des Berichtswesens und der Buchhaltung</a:t>
            </a: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Variable Kosten + fixe Gemeinkosten senken</a:t>
            </a:r>
          </a:p>
          <a:p>
            <a:pPr marL="182245" indent="-182245" algn="l">
              <a:lnSpc>
                <a:spcPts val="1313"/>
              </a:lnSpc>
              <a:buFont typeface="Arial" panose="020B0604020202020204" pitchFamily="34" charset="0"/>
              <a:buChar char="•"/>
            </a:pPr>
            <a:endParaRPr lang="en-GB" sz="1600" dirty="0">
              <a:solidFill>
                <a:schemeClr val="tx1"/>
              </a:solidFill>
              <a:latin typeface="+mj-lt"/>
              <a:ea typeface="Lato Light" panose="020F0502020204030203" pitchFamily="34" charset="0"/>
              <a:cs typeface="Mukta ExtraLight" panose="020B0000000000000000" pitchFamily="34" charset="77"/>
            </a:endParaRPr>
          </a:p>
        </p:txBody>
      </p:sp>
      <p:sp>
        <p:nvSpPr>
          <p:cNvPr id="34" name="Subtitle 2">
            <a:extLst>
              <a:ext uri="{FF2B5EF4-FFF2-40B4-BE49-F238E27FC236}">
                <a16:creationId xmlns:a16="http://schemas.microsoft.com/office/drawing/2014/main" xmlns="" id="{89452D08-5BFE-4501-B0A1-B0CAFB0D9DB0}"/>
              </a:ext>
            </a:extLst>
          </p:cNvPr>
          <p:cNvSpPr txBox="1">
            <a:spLocks/>
          </p:cNvSpPr>
          <p:nvPr/>
        </p:nvSpPr>
        <p:spPr>
          <a:xfrm>
            <a:off x="3645252" y="5374932"/>
            <a:ext cx="1883088" cy="220581"/>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GB" sz="1800" b="1" dirty="0">
                <a:solidFill>
                  <a:srgbClr val="E64D92"/>
                </a:solidFill>
                <a:latin typeface="+mj-lt"/>
                <a:ea typeface="Lato Light" panose="020F0502020204030203" pitchFamily="34" charset="0"/>
                <a:cs typeface="Mukta ExtraLight" panose="020B0000000000000000" pitchFamily="34" charset="77"/>
              </a:rPr>
              <a:t>Aktionen:</a:t>
            </a:r>
          </a:p>
        </p:txBody>
      </p:sp>
      <p:sp>
        <p:nvSpPr>
          <p:cNvPr id="12" name="Subtitle 2">
            <a:extLst>
              <a:ext uri="{FF2B5EF4-FFF2-40B4-BE49-F238E27FC236}">
                <a16:creationId xmlns:a16="http://schemas.microsoft.com/office/drawing/2014/main" xmlns="" id="{49C17D88-888D-43D7-83F4-B951773BB902}"/>
              </a:ext>
            </a:extLst>
          </p:cNvPr>
          <p:cNvSpPr txBox="1">
            <a:spLocks/>
          </p:cNvSpPr>
          <p:nvPr/>
        </p:nvSpPr>
        <p:spPr>
          <a:xfrm rot="16200000">
            <a:off x="2436733" y="3817091"/>
            <a:ext cx="1883088" cy="438974"/>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500"/>
              </a:lnSpc>
            </a:pPr>
            <a:r>
              <a:rPr lang="en-GB" sz="2000" b="1" dirty="0">
                <a:solidFill>
                  <a:srgbClr val="F95C2C"/>
                </a:solidFill>
                <a:latin typeface="+mj-lt"/>
                <a:ea typeface="Lato Light" panose="020F0502020204030203" pitchFamily="34" charset="0"/>
                <a:cs typeface="Mukta ExtraLight" panose="020B0000000000000000" pitchFamily="34" charset="77"/>
              </a:rPr>
              <a:t>Strategische Optionen</a:t>
            </a:r>
          </a:p>
        </p:txBody>
      </p:sp>
    </p:spTree>
    <p:extLst>
      <p:ext uri="{BB962C8B-B14F-4D97-AF65-F5344CB8AC3E}">
        <p14:creationId xmlns:p14="http://schemas.microsoft.com/office/powerpoint/2010/main" val="11790862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2050"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323607" y="1775959"/>
            <a:ext cx="2775346" cy="5314578"/>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Spiegelt sich die Krise </a:t>
            </a:r>
            <a:br>
              <a:rPr lang="en-GB" sz="2000" dirty="0">
                <a:solidFill>
                  <a:srgbClr val="245473"/>
                </a:solidFill>
                <a:latin typeface="+mj-lt"/>
                <a:ea typeface="Open Sans Light" panose="020B0306030504020204" pitchFamily="34" charset="0"/>
                <a:cs typeface="Open Sans Light" panose="020B0306030504020204" pitchFamily="34" charset="0"/>
              </a:rPr>
            </a:br>
            <a:r>
              <a:rPr lang="en-GB" sz="2000" dirty="0">
                <a:solidFill>
                  <a:srgbClr val="245473"/>
                </a:solidFill>
                <a:latin typeface="+mj-lt"/>
                <a:ea typeface="Open Sans Light" panose="020B0306030504020204" pitchFamily="34" charset="0"/>
                <a:cs typeface="Open Sans Light" panose="020B0306030504020204" pitchFamily="34" charset="0"/>
              </a:rPr>
              <a:t>in den </a:t>
            </a:r>
            <a:r>
              <a:rPr lang="en-GB" sz="2000" dirty="0" err="1">
                <a:solidFill>
                  <a:srgbClr val="245473"/>
                </a:solidFill>
                <a:latin typeface="+mj-lt"/>
                <a:ea typeface="Open Sans Light" panose="020B0306030504020204" pitchFamily="34" charset="0"/>
                <a:cs typeface="Open Sans Light" panose="020B0306030504020204" pitchFamily="34" charset="0"/>
              </a:rPr>
              <a:t>relevanten</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Kennzahlen</a:t>
            </a:r>
            <a:r>
              <a:rPr lang="en-GB" sz="2000" dirty="0">
                <a:solidFill>
                  <a:srgbClr val="245473"/>
                </a:solidFill>
                <a:latin typeface="+mj-lt"/>
                <a:ea typeface="Open Sans Light" panose="020B0306030504020204" pitchFamily="34" charset="0"/>
                <a:cs typeface="Open Sans Light" panose="020B0306030504020204" pitchFamily="34" charset="0"/>
              </a:rPr>
              <a:t> wider, sind die strategischen Optionen bereits massiv eingeschränkt. </a:t>
            </a:r>
            <a:br>
              <a:rPr lang="en-GB" sz="2000" dirty="0">
                <a:solidFill>
                  <a:srgbClr val="245473"/>
                </a:solidFill>
                <a:latin typeface="+mj-lt"/>
                <a:ea typeface="Open Sans Light" panose="020B0306030504020204" pitchFamily="34" charset="0"/>
                <a:cs typeface="Open Sans Light" panose="020B0306030504020204" pitchFamily="34" charset="0"/>
              </a:rPr>
            </a:br>
            <a:r>
              <a:rPr lang="en-GB" sz="2000" dirty="0">
                <a:solidFill>
                  <a:srgbClr val="245473"/>
                </a:solidFill>
                <a:latin typeface="+mj-lt"/>
                <a:ea typeface="Open Sans Light" panose="020B0306030504020204" pitchFamily="34" charset="0"/>
                <a:cs typeface="Open Sans Light" panose="020B0306030504020204" pitchFamily="34" charset="0"/>
              </a:rPr>
              <a:t>Die Faustformel lautet: </a:t>
            </a:r>
            <a:br>
              <a:rPr lang="en-GB" sz="2000" dirty="0">
                <a:solidFill>
                  <a:srgbClr val="245473"/>
                </a:solidFill>
                <a:latin typeface="+mj-lt"/>
                <a:ea typeface="Open Sans Light" panose="020B0306030504020204" pitchFamily="34" charset="0"/>
                <a:cs typeface="Open Sans Light" panose="020B0306030504020204" pitchFamily="34" charset="0"/>
              </a:rPr>
            </a:br>
            <a:r>
              <a:rPr lang="en-GB" sz="2000" dirty="0">
                <a:solidFill>
                  <a:srgbClr val="245473"/>
                </a:solidFill>
                <a:latin typeface="+mj-lt"/>
                <a:ea typeface="Open Sans Light" panose="020B0306030504020204" pitchFamily="34" charset="0"/>
                <a:cs typeface="Open Sans Light" panose="020B0306030504020204" pitchFamily="34" charset="0"/>
              </a:rPr>
              <a:t>Je weiter die Krise fortschreitet, bevor Maßnahmen ergriffen werden, </a:t>
            </a:r>
            <a:br>
              <a:rPr lang="en-GB" sz="2000" dirty="0">
                <a:solidFill>
                  <a:srgbClr val="245473"/>
                </a:solidFill>
                <a:latin typeface="+mj-lt"/>
                <a:ea typeface="Open Sans Light" panose="020B0306030504020204" pitchFamily="34" charset="0"/>
                <a:cs typeface="Open Sans Light" panose="020B0306030504020204" pitchFamily="34" charset="0"/>
              </a:rPr>
            </a:br>
            <a:r>
              <a:rPr lang="en-GB" sz="2000" dirty="0" err="1">
                <a:solidFill>
                  <a:srgbClr val="245473"/>
                </a:solidFill>
                <a:latin typeface="+mj-lt"/>
                <a:ea typeface="Open Sans Light" panose="020B0306030504020204" pitchFamily="34" charset="0"/>
                <a:cs typeface="Open Sans Light" panose="020B0306030504020204" pitchFamily="34" charset="0"/>
              </a:rPr>
              <a:t>desto</a:t>
            </a:r>
            <a:r>
              <a:rPr lang="en-GB" sz="2000" dirty="0">
                <a:solidFill>
                  <a:srgbClr val="245473"/>
                </a:solidFill>
                <a:latin typeface="+mj-lt"/>
                <a:ea typeface="Open Sans Light" panose="020B0306030504020204" pitchFamily="34" charset="0"/>
                <a:cs typeface="Open Sans Light" panose="020B0306030504020204" pitchFamily="34" charset="0"/>
              </a:rPr>
              <a:t> unwahrscheinlicher ist es, dass die eigenen Ressourcen ausreichen, um die Krise aus eigener Kraft zu meistern. </a:t>
            </a:r>
            <a:br>
              <a:rPr lang="en-GB" sz="2000" dirty="0">
                <a:solidFill>
                  <a:srgbClr val="245473"/>
                </a:solidFill>
                <a:latin typeface="+mj-lt"/>
                <a:ea typeface="Open Sans Light" panose="020B0306030504020204" pitchFamily="34" charset="0"/>
                <a:cs typeface="Open Sans Light" panose="020B0306030504020204" pitchFamily="34" charset="0"/>
              </a:rPr>
            </a:br>
            <a:endParaRPr lang="en-US" sz="2000" dirty="0">
              <a:solidFill>
                <a:srgbClr val="245473"/>
              </a:solidFill>
              <a:ea typeface="Open Sans Light" panose="020B0306030504020204" pitchFamily="34" charset="0"/>
              <a:cs typeface="Open Sans Light" panose="020B0306030504020204" pitchFamily="34" charset="0"/>
            </a:endParaRPr>
          </a:p>
        </p:txBody>
      </p:sp>
      <p:sp>
        <p:nvSpPr>
          <p:cNvPr id="61" name="Subtitle 2">
            <a:extLst>
              <a:ext uri="{FF2B5EF4-FFF2-40B4-BE49-F238E27FC236}">
                <a16:creationId xmlns:a16="http://schemas.microsoft.com/office/drawing/2014/main" xmlns="" id="{BA6CD509-1097-470E-8B93-628628669957}"/>
              </a:ext>
            </a:extLst>
          </p:cNvPr>
          <p:cNvSpPr txBox="1">
            <a:spLocks/>
          </p:cNvSpPr>
          <p:nvPr/>
        </p:nvSpPr>
        <p:spPr>
          <a:xfrm>
            <a:off x="5003756" y="1861557"/>
            <a:ext cx="7111614" cy="840067"/>
          </a:xfrm>
          <a:prstGeom prst="rect">
            <a:avLst/>
          </a:prstGeom>
        </p:spPr>
        <p:txBody>
          <a:bodyPr vert="horz" wrap="square" lIns="34299" tIns="17149" rIns="34299" bIns="17149" numCol="2" rtlCol="0" anchor="t">
            <a:no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563" indent="-182563"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Deutliche Rückgänge bei Umsatz und Ergebnis</a:t>
            </a:r>
          </a:p>
          <a:p>
            <a:pPr marL="182563" indent="-182563"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Verstöße gegen die Bankenklausel</a:t>
            </a:r>
          </a:p>
          <a:p>
            <a:pPr marL="182563" indent="-182563"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Qualitätsprobleme und Retouren</a:t>
            </a:r>
          </a:p>
          <a:p>
            <a:pPr marL="182563" indent="-182563" algn="l">
              <a:lnSpc>
                <a:spcPct val="100000"/>
              </a:lnSpc>
              <a:buFont typeface="Arial" panose="020B0604020202020204" pitchFamily="34" charset="0"/>
              <a:buChar char="•"/>
            </a:pPr>
            <a:endParaRPr lang="en-GB" sz="1800" dirty="0">
              <a:solidFill>
                <a:srgbClr val="245473"/>
              </a:solidFill>
              <a:latin typeface="+mj-lt"/>
              <a:ea typeface="Lato Light" panose="020F0502020204030203" pitchFamily="34" charset="0"/>
              <a:cs typeface="Mukta ExtraLight" panose="020B0000000000000000" pitchFamily="34" charset="77"/>
            </a:endParaRPr>
          </a:p>
          <a:p>
            <a:pPr marL="182563" indent="-182563"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Kreditlinie ausgeschöpft</a:t>
            </a:r>
          </a:p>
          <a:p>
            <a:pPr marL="182563" indent="-182563"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Liquide Mittel abnehmend</a:t>
            </a:r>
          </a:p>
          <a:p>
            <a:pPr marL="182563" indent="-182563"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Akute Produktionsprobleme (schwierige Materialversorgung / Lieferanten fordern Vorauszahlungen) </a:t>
            </a:r>
          </a:p>
        </p:txBody>
      </p:sp>
      <p:sp>
        <p:nvSpPr>
          <p:cNvPr id="5" name="Gleichschenkliges Dreieck 4">
            <a:extLst>
              <a:ext uri="{FF2B5EF4-FFF2-40B4-BE49-F238E27FC236}">
                <a16:creationId xmlns:a16="http://schemas.microsoft.com/office/drawing/2014/main" xmlns="" id="{58C77183-A2D9-4AB8-A3EA-BC130DF4F729}"/>
              </a:ext>
            </a:extLst>
          </p:cNvPr>
          <p:cNvSpPr/>
          <p:nvPr/>
        </p:nvSpPr>
        <p:spPr>
          <a:xfrm rot="5400000">
            <a:off x="6467512" y="71333"/>
            <a:ext cx="2272626" cy="7930491"/>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32" name="Subtitle 2">
            <a:extLst>
              <a:ext uri="{FF2B5EF4-FFF2-40B4-BE49-F238E27FC236}">
                <a16:creationId xmlns:a16="http://schemas.microsoft.com/office/drawing/2014/main" xmlns="" id="{1F6E4C97-8CAB-4036-9373-9E2122B612F6}"/>
              </a:ext>
            </a:extLst>
          </p:cNvPr>
          <p:cNvSpPr txBox="1">
            <a:spLocks/>
          </p:cNvSpPr>
          <p:nvPr/>
        </p:nvSpPr>
        <p:spPr>
          <a:xfrm>
            <a:off x="3645252" y="2060197"/>
            <a:ext cx="1883088" cy="220581"/>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GB" sz="1800" b="1" dirty="0">
                <a:solidFill>
                  <a:srgbClr val="E53292"/>
                </a:solidFill>
                <a:latin typeface="+mj-lt"/>
                <a:ea typeface="Lato Light" panose="020F0502020204030203" pitchFamily="34" charset="0"/>
                <a:cs typeface="Mukta ExtraLight" panose="020B0000000000000000" pitchFamily="34" charset="77"/>
              </a:rPr>
              <a:t>Symptome:</a:t>
            </a:r>
          </a:p>
        </p:txBody>
      </p:sp>
      <p:sp>
        <p:nvSpPr>
          <p:cNvPr id="33" name="Subtitle 2">
            <a:extLst>
              <a:ext uri="{FF2B5EF4-FFF2-40B4-BE49-F238E27FC236}">
                <a16:creationId xmlns:a16="http://schemas.microsoft.com/office/drawing/2014/main" xmlns="" id="{965A91BA-91A2-46A0-B05A-43FD364371D9}"/>
              </a:ext>
            </a:extLst>
          </p:cNvPr>
          <p:cNvSpPr txBox="1">
            <a:spLocks/>
          </p:cNvSpPr>
          <p:nvPr/>
        </p:nvSpPr>
        <p:spPr>
          <a:xfrm>
            <a:off x="5003756" y="5222088"/>
            <a:ext cx="6770233" cy="1006617"/>
          </a:xfrm>
          <a:prstGeom prst="rect">
            <a:avLst/>
          </a:prstGeom>
        </p:spPr>
        <p:txBody>
          <a:bodyPr vert="horz" wrap="square" lIns="34299" tIns="17149" rIns="34299" bIns="17149" numCol="2" rtlCol="0" anchor="t">
            <a:no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Assert-Steuerung</a:t>
            </a: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Umstrukturierungsplan entwickeln</a:t>
            </a: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Change Management</a:t>
            </a: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Schulden umstrukturieren</a:t>
            </a: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Anlagevermögen verkaufen</a:t>
            </a:r>
          </a:p>
          <a:p>
            <a:pPr marL="182245" indent="-182245"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Unternehmen verkaufen / Investoren / strategische Partner suchen</a:t>
            </a:r>
          </a:p>
          <a:p>
            <a:pPr marL="182245" indent="-182245" algn="l">
              <a:lnSpc>
                <a:spcPts val="1313"/>
              </a:lnSpc>
              <a:buFont typeface="Arial" panose="020B0604020202020204" pitchFamily="34" charset="0"/>
              <a:buChar char="•"/>
            </a:pPr>
            <a:endParaRPr lang="en-GB" sz="1600" dirty="0">
              <a:solidFill>
                <a:schemeClr val="tx1"/>
              </a:solidFill>
              <a:latin typeface="+mj-lt"/>
              <a:ea typeface="Lato Light" panose="020F0502020204030203" pitchFamily="34" charset="0"/>
              <a:cs typeface="Mukta ExtraLight" panose="020B0000000000000000" pitchFamily="34" charset="77"/>
            </a:endParaRPr>
          </a:p>
        </p:txBody>
      </p:sp>
      <p:sp>
        <p:nvSpPr>
          <p:cNvPr id="34" name="Subtitle 2">
            <a:extLst>
              <a:ext uri="{FF2B5EF4-FFF2-40B4-BE49-F238E27FC236}">
                <a16:creationId xmlns:a16="http://schemas.microsoft.com/office/drawing/2014/main" xmlns="" id="{89452D08-5BFE-4501-B0A1-B0CAFB0D9DB0}"/>
              </a:ext>
            </a:extLst>
          </p:cNvPr>
          <p:cNvSpPr txBox="1">
            <a:spLocks/>
          </p:cNvSpPr>
          <p:nvPr/>
        </p:nvSpPr>
        <p:spPr>
          <a:xfrm>
            <a:off x="3651923" y="5374932"/>
            <a:ext cx="1883088" cy="220581"/>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GB" sz="1800" b="1" dirty="0">
                <a:solidFill>
                  <a:srgbClr val="E53292"/>
                </a:solidFill>
                <a:latin typeface="+mj-lt"/>
                <a:ea typeface="Lato Light" panose="020F0502020204030203" pitchFamily="34" charset="0"/>
                <a:cs typeface="Mukta ExtraLight" panose="020B0000000000000000" pitchFamily="34" charset="77"/>
              </a:rPr>
              <a:t>Aktionen:</a:t>
            </a:r>
          </a:p>
        </p:txBody>
      </p:sp>
      <p:sp>
        <p:nvSpPr>
          <p:cNvPr id="12" name="Trapezoid 11">
            <a:extLst>
              <a:ext uri="{FF2B5EF4-FFF2-40B4-BE49-F238E27FC236}">
                <a16:creationId xmlns:a16="http://schemas.microsoft.com/office/drawing/2014/main" xmlns="" id="{9160F301-36F6-478C-ABB0-548F09720128}"/>
              </a:ext>
            </a:extLst>
          </p:cNvPr>
          <p:cNvSpPr/>
          <p:nvPr/>
        </p:nvSpPr>
        <p:spPr>
          <a:xfrm rot="5400000">
            <a:off x="5625993" y="3085356"/>
            <a:ext cx="1707797" cy="1889760"/>
          </a:xfrm>
          <a:prstGeom prst="trapezoid">
            <a:avLst>
              <a:gd name="adj" fmla="val 14862"/>
            </a:avLst>
          </a:prstGeom>
          <a:solidFill>
            <a:schemeClr val="accent4">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31" name="Subtitle 2">
            <a:extLst>
              <a:ext uri="{FF2B5EF4-FFF2-40B4-BE49-F238E27FC236}">
                <a16:creationId xmlns:a16="http://schemas.microsoft.com/office/drawing/2014/main" xmlns="" id="{76B1E94E-634D-44F0-8634-92AAFEC14166}"/>
              </a:ext>
            </a:extLst>
          </p:cNvPr>
          <p:cNvSpPr txBox="1">
            <a:spLocks/>
          </p:cNvSpPr>
          <p:nvPr/>
        </p:nvSpPr>
        <p:spPr>
          <a:xfrm>
            <a:off x="5528339" y="3470028"/>
            <a:ext cx="1883088" cy="1312547"/>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13"/>
              </a:lnSpc>
            </a:pPr>
            <a:r>
              <a:rPr lang="en-GB" sz="1600" b="1">
                <a:solidFill>
                  <a:schemeClr val="bg1"/>
                </a:solidFill>
                <a:latin typeface="+mj-lt"/>
                <a:ea typeface="Lato Light" panose="020F0502020204030203" pitchFamily="34" charset="0"/>
                <a:cs typeface="Mukta ExtraLight" panose="020B0000000000000000" pitchFamily="34" charset="77"/>
              </a:rPr>
              <a:t>Beschleunigung von Krisenphasen</a:t>
            </a:r>
            <a:br>
              <a:rPr lang="en-GB" sz="1600" b="1">
                <a:solidFill>
                  <a:schemeClr val="bg1"/>
                </a:solidFill>
                <a:latin typeface="+mj-lt"/>
                <a:ea typeface="Lato Light" panose="020F0502020204030203" pitchFamily="34" charset="0"/>
                <a:cs typeface="Mukta ExtraLight" panose="020B0000000000000000" pitchFamily="34" charset="77"/>
              </a:rPr>
            </a:br>
            <a:r>
              <a:rPr lang="en-GB" sz="1600" b="1">
                <a:solidFill>
                  <a:schemeClr val="bg1"/>
                </a:solidFill>
                <a:latin typeface="+mj-lt"/>
                <a:ea typeface="Lato Light" panose="020F0502020204030203" pitchFamily="34" charset="0"/>
                <a:cs typeface="Mukta ExtraLight" panose="020B0000000000000000" pitchFamily="34" charset="77"/>
              </a:rPr>
              <a:t/>
            </a:r>
            <a:br>
              <a:rPr lang="en-GB" sz="1600" b="1">
                <a:solidFill>
                  <a:schemeClr val="bg1"/>
                </a:solidFill>
                <a:latin typeface="+mj-lt"/>
                <a:ea typeface="Lato Light" panose="020F0502020204030203" pitchFamily="34" charset="0"/>
                <a:cs typeface="Mukta ExtraLight" panose="020B0000000000000000" pitchFamily="34" charset="77"/>
              </a:rPr>
            </a:br>
            <a:endParaRPr lang="en-GB" sz="1600" b="1">
              <a:solidFill>
                <a:schemeClr val="bg1"/>
              </a:solidFill>
              <a:latin typeface="+mj-lt"/>
              <a:ea typeface="Lato Light" panose="020F0502020204030203" pitchFamily="34" charset="0"/>
              <a:cs typeface="Mukta ExtraLight" panose="020B0000000000000000" pitchFamily="34" charset="77"/>
            </a:endParaRPr>
          </a:p>
          <a:p>
            <a:pPr marL="285750" indent="-285750">
              <a:lnSpc>
                <a:spcPts val="1313"/>
              </a:lnSpc>
              <a:buFont typeface="Wingdings" panose="05000000000000000000" pitchFamily="2" charset="2"/>
              <a:buChar char="à"/>
            </a:pPr>
            <a:r>
              <a:rPr lang="en-GB" sz="1600" b="1">
                <a:solidFill>
                  <a:schemeClr val="bg1"/>
                </a:solidFill>
                <a:latin typeface="+mj-lt"/>
                <a:ea typeface="Lato Light" panose="020F0502020204030203" pitchFamily="34" charset="0"/>
                <a:cs typeface="Mukta ExtraLight" panose="020B0000000000000000" pitchFamily="34" charset="77"/>
                <a:sym typeface="Wingdings" panose="05000000000000000000" pitchFamily="2" charset="2"/>
              </a:rPr>
              <a:t>Weniger strategische</a:t>
            </a:r>
            <a:br>
              <a:rPr lang="en-GB" sz="1600" b="1">
                <a:solidFill>
                  <a:schemeClr val="bg1"/>
                </a:solidFill>
                <a:latin typeface="+mj-lt"/>
                <a:ea typeface="Lato Light" panose="020F0502020204030203" pitchFamily="34" charset="0"/>
                <a:cs typeface="Mukta ExtraLight" panose="020B0000000000000000" pitchFamily="34" charset="77"/>
                <a:sym typeface="Wingdings" panose="05000000000000000000" pitchFamily="2" charset="2"/>
              </a:rPr>
            </a:br>
            <a:r>
              <a:rPr lang="en-GB" sz="1600" b="1">
                <a:solidFill>
                  <a:schemeClr val="bg1"/>
                </a:solidFill>
                <a:latin typeface="+mj-lt"/>
                <a:ea typeface="Lato Light" panose="020F0502020204030203" pitchFamily="34" charset="0"/>
                <a:cs typeface="Mukta ExtraLight" panose="020B0000000000000000" pitchFamily="34" charset="77"/>
                <a:sym typeface="Wingdings" panose="05000000000000000000" pitchFamily="2" charset="2"/>
              </a:rPr>
              <a:t>Optionen</a:t>
            </a:r>
          </a:p>
          <a:p>
            <a:pPr>
              <a:lnSpc>
                <a:spcPts val="1313"/>
              </a:lnSpc>
            </a:pPr>
            <a:endParaRPr lang="en-GB" sz="1600" b="1" dirty="0">
              <a:solidFill>
                <a:schemeClr val="bg1"/>
              </a:solidFill>
              <a:latin typeface="+mj-lt"/>
              <a:ea typeface="Lato Light" panose="020F0502020204030203" pitchFamily="34" charset="0"/>
              <a:cs typeface="Mukta ExtraLight" panose="020B0000000000000000" pitchFamily="34" charset="77"/>
            </a:endParaRPr>
          </a:p>
        </p:txBody>
      </p:sp>
      <p:sp>
        <p:nvSpPr>
          <p:cNvPr id="13" name="Subtitle 2">
            <a:extLst>
              <a:ext uri="{FF2B5EF4-FFF2-40B4-BE49-F238E27FC236}">
                <a16:creationId xmlns:a16="http://schemas.microsoft.com/office/drawing/2014/main" xmlns="" id="{4A73B857-2366-4BF2-BA46-E3276B745461}"/>
              </a:ext>
            </a:extLst>
          </p:cNvPr>
          <p:cNvSpPr txBox="1">
            <a:spLocks/>
          </p:cNvSpPr>
          <p:nvPr/>
        </p:nvSpPr>
        <p:spPr>
          <a:xfrm rot="16200000">
            <a:off x="2553713" y="3929685"/>
            <a:ext cx="1883088" cy="21378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13"/>
              </a:lnSpc>
            </a:pPr>
            <a:r>
              <a:rPr lang="en-GB" sz="1600" b="1">
                <a:latin typeface="+mj-lt"/>
                <a:ea typeface="Lato Light" panose="020F0502020204030203" pitchFamily="34" charset="0"/>
                <a:cs typeface="Mukta ExtraLight" panose="020B0000000000000000" pitchFamily="34" charset="77"/>
              </a:rPr>
              <a:t>Strategische Optionen</a:t>
            </a:r>
            <a:endParaRPr lang="en-GB" sz="1600" b="1" dirty="0">
              <a:latin typeface="+mj-lt"/>
              <a:ea typeface="Lato Light" panose="020F0502020204030203" pitchFamily="34" charset="0"/>
              <a:cs typeface="Mukta ExtraLight" panose="020B0000000000000000" pitchFamily="34" charset="77"/>
            </a:endParaRPr>
          </a:p>
        </p:txBody>
      </p:sp>
      <p:sp>
        <p:nvSpPr>
          <p:cNvPr id="14" name="Textplatzhalter 1">
            <a:extLst>
              <a:ext uri="{FF2B5EF4-FFF2-40B4-BE49-F238E27FC236}">
                <a16:creationId xmlns:a16="http://schemas.microsoft.com/office/drawing/2014/main" xmlns="" id="{78F6F4DA-07AE-477C-95C5-9FF0400E700B}"/>
              </a:ext>
            </a:extLst>
          </p:cNvPr>
          <p:cNvSpPr txBox="1">
            <a:spLocks/>
          </p:cNvSpPr>
          <p:nvPr/>
        </p:nvSpPr>
        <p:spPr>
          <a:xfrm>
            <a:off x="1374262" y="431664"/>
            <a:ext cx="7036493" cy="69735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err="1"/>
              <a:t>Strategische</a:t>
            </a:r>
            <a:r>
              <a:rPr lang="en-GB" dirty="0"/>
              <a:t> </a:t>
            </a:r>
            <a:r>
              <a:rPr lang="en-GB" dirty="0" err="1"/>
              <a:t>Optionen</a:t>
            </a:r>
            <a:r>
              <a:rPr lang="en-GB" dirty="0"/>
              <a:t> in der </a:t>
            </a:r>
            <a:r>
              <a:rPr lang="en-GB" dirty="0" err="1"/>
              <a:t>Krise</a:t>
            </a:r>
            <a:r>
              <a:rPr lang="en-GB" dirty="0"/>
              <a:t>: </a:t>
            </a:r>
            <a:r>
              <a:rPr lang="en-GB" dirty="0" err="1"/>
              <a:t>Beschleunigung</a:t>
            </a:r>
            <a:r>
              <a:rPr lang="en-GB" dirty="0"/>
              <a:t> der </a:t>
            </a:r>
            <a:r>
              <a:rPr lang="en-GB" dirty="0" err="1"/>
              <a:t>Krise</a:t>
            </a:r>
            <a:endParaRPr lang="en-GB" dirty="0"/>
          </a:p>
        </p:txBody>
      </p:sp>
    </p:spTree>
    <p:extLst>
      <p:ext uri="{BB962C8B-B14F-4D97-AF65-F5344CB8AC3E}">
        <p14:creationId xmlns:p14="http://schemas.microsoft.com/office/powerpoint/2010/main" val="29318615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3074"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228601" y="1872343"/>
            <a:ext cx="2832652" cy="4668247"/>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1800" dirty="0">
                <a:solidFill>
                  <a:srgbClr val="245473"/>
                </a:solidFill>
                <a:latin typeface="+mj-lt"/>
                <a:ea typeface="Open Sans Light" panose="020B0306030504020204" pitchFamily="34" charset="0"/>
                <a:cs typeface="Open Sans Light" panose="020B0306030504020204" pitchFamily="34" charset="0"/>
              </a:rPr>
              <a:t>Entgegen der landläufigen Meinung ist die Insolvenz nicht zwangsläufig das Ende des Unternehmens. Auch wenn die strategischen Optionen sehr begrenzt sind, erlaubt der gesetzliche Rahmen in den meisten Ländern auch eine Sanierung innerhalb der Insolvenz. </a:t>
            </a:r>
            <a:endParaRPr lang="en-US" sz="1800" dirty="0">
              <a:solidFill>
                <a:srgbClr val="245473"/>
              </a:solidFill>
            </a:endParaRPr>
          </a:p>
          <a:p>
            <a:pPr marL="285750" indent="-285750" algn="l">
              <a:lnSpc>
                <a:spcPct val="100000"/>
              </a:lnSpc>
              <a:spcBef>
                <a:spcPts val="600"/>
              </a:spcBef>
              <a:buFont typeface="Wingdings" panose="05000000000000000000" pitchFamily="2" charset="2"/>
              <a:buChar char="à"/>
            </a:pPr>
            <a:r>
              <a:rPr lang="en-GB" sz="1800" dirty="0">
                <a:solidFill>
                  <a:srgbClr val="245473"/>
                </a:solidFill>
                <a:latin typeface="+mj-lt"/>
                <a:ea typeface="Open Sans Light" panose="020B0306030504020204" pitchFamily="34" charset="0"/>
                <a:cs typeface="Open Sans Light" panose="020B0306030504020204" pitchFamily="34" charset="0"/>
              </a:rPr>
              <a:t>Eine </a:t>
            </a:r>
            <a:r>
              <a:rPr lang="en-GB" sz="1800" dirty="0" err="1">
                <a:solidFill>
                  <a:srgbClr val="245473"/>
                </a:solidFill>
                <a:latin typeface="+mj-lt"/>
                <a:ea typeface="Open Sans Light" panose="020B0306030504020204" pitchFamily="34" charset="0"/>
                <a:cs typeface="Open Sans Light" panose="020B0306030504020204" pitchFamily="34" charset="0"/>
              </a:rPr>
              <a:t>umfassende</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Betrachtung</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hier</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ist</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aufgrund</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europaweiter</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Unterschiede</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nicht</a:t>
            </a:r>
            <a:r>
              <a:rPr lang="en-GB" sz="1800" dirty="0">
                <a:solidFill>
                  <a:srgbClr val="245473"/>
                </a:solidFill>
                <a:latin typeface="+mj-lt"/>
                <a:ea typeface="Open Sans Light" panose="020B0306030504020204" pitchFamily="34" charset="0"/>
                <a:cs typeface="Open Sans Light" panose="020B0306030504020204" pitchFamily="34" charset="0"/>
              </a:rPr>
              <a:t> </a:t>
            </a:r>
            <a:r>
              <a:rPr lang="en-GB" sz="1800" dirty="0" err="1">
                <a:solidFill>
                  <a:srgbClr val="245473"/>
                </a:solidFill>
                <a:latin typeface="+mj-lt"/>
                <a:ea typeface="Open Sans Light" panose="020B0306030504020204" pitchFamily="34" charset="0"/>
                <a:cs typeface="Open Sans Light" panose="020B0306030504020204" pitchFamily="34" charset="0"/>
              </a:rPr>
              <a:t>möglich</a:t>
            </a:r>
            <a:r>
              <a:rPr lang="en-GB" sz="1800" dirty="0">
                <a:solidFill>
                  <a:srgbClr val="245473"/>
                </a:solidFill>
                <a:latin typeface="+mj-lt"/>
                <a:ea typeface="Open Sans Light" panose="020B0306030504020204" pitchFamily="34" charset="0"/>
                <a:cs typeface="Open Sans Light" panose="020B0306030504020204" pitchFamily="34" charset="0"/>
              </a:rPr>
              <a:t> </a:t>
            </a:r>
          </a:p>
          <a:p>
            <a:pPr marL="285750" indent="-285750" algn="l">
              <a:lnSpc>
                <a:spcPct val="100000"/>
              </a:lnSpc>
              <a:spcBef>
                <a:spcPts val="600"/>
              </a:spcBef>
              <a:buFont typeface="Wingdings" panose="05000000000000000000" pitchFamily="2" charset="2"/>
              <a:buChar char="à"/>
            </a:pPr>
            <a:r>
              <a:rPr lang="en-GB" sz="1800" b="1" dirty="0" err="1">
                <a:solidFill>
                  <a:srgbClr val="245473"/>
                </a:solidFill>
                <a:latin typeface="+mj-lt"/>
                <a:ea typeface="Open Sans Light" panose="020B0306030504020204" pitchFamily="34" charset="0"/>
                <a:cs typeface="Open Sans Light" panose="020B0306030504020204" pitchFamily="34" charset="0"/>
              </a:rPr>
              <a:t>Lassen</a:t>
            </a:r>
            <a:r>
              <a:rPr lang="en-GB" sz="1800" b="1" dirty="0">
                <a:solidFill>
                  <a:srgbClr val="245473"/>
                </a:solidFill>
                <a:latin typeface="+mj-lt"/>
                <a:ea typeface="Open Sans Light" panose="020B0306030504020204" pitchFamily="34" charset="0"/>
                <a:cs typeface="Open Sans Light" panose="020B0306030504020204" pitchFamily="34" charset="0"/>
              </a:rPr>
              <a:t> </a:t>
            </a:r>
            <a:r>
              <a:rPr lang="en-GB" sz="1800" b="1" dirty="0" err="1">
                <a:solidFill>
                  <a:srgbClr val="245473"/>
                </a:solidFill>
                <a:latin typeface="+mj-lt"/>
                <a:ea typeface="Open Sans Light" panose="020B0306030504020204" pitchFamily="34" charset="0"/>
                <a:cs typeface="Open Sans Light" panose="020B0306030504020204" pitchFamily="34" charset="0"/>
              </a:rPr>
              <a:t>sie</a:t>
            </a:r>
            <a:r>
              <a:rPr lang="en-GB" sz="1800" b="1" dirty="0">
                <a:solidFill>
                  <a:srgbClr val="245473"/>
                </a:solidFill>
                <a:latin typeface="+mj-lt"/>
                <a:ea typeface="Open Sans Light" panose="020B0306030504020204" pitchFamily="34" charset="0"/>
                <a:cs typeface="Open Sans Light" panose="020B0306030504020204" pitchFamily="34" charset="0"/>
              </a:rPr>
              <a:t> </a:t>
            </a:r>
            <a:r>
              <a:rPr lang="en-GB" sz="1800" b="1" dirty="0" err="1">
                <a:solidFill>
                  <a:srgbClr val="245473"/>
                </a:solidFill>
                <a:latin typeface="+mj-lt"/>
                <a:ea typeface="Open Sans Light" panose="020B0306030504020204" pitchFamily="34" charset="0"/>
                <a:cs typeface="Open Sans Light" panose="020B0306030504020204" pitchFamily="34" charset="0"/>
              </a:rPr>
              <a:t>sich</a:t>
            </a:r>
            <a:r>
              <a:rPr lang="en-GB" sz="1800" b="1" dirty="0">
                <a:solidFill>
                  <a:srgbClr val="245473"/>
                </a:solidFill>
                <a:latin typeface="+mj-lt"/>
                <a:ea typeface="Open Sans Light" panose="020B0306030504020204" pitchFamily="34" charset="0"/>
                <a:cs typeface="Open Sans Light" panose="020B0306030504020204" pitchFamily="34" charset="0"/>
              </a:rPr>
              <a:t> </a:t>
            </a:r>
            <a:r>
              <a:rPr lang="en-GB" sz="1800" b="1" dirty="0" err="1">
                <a:solidFill>
                  <a:srgbClr val="245473"/>
                </a:solidFill>
                <a:latin typeface="+mj-lt"/>
                <a:ea typeface="Open Sans Light" panose="020B0306030504020204" pitchFamily="34" charset="0"/>
                <a:cs typeface="Open Sans Light" panose="020B0306030504020204" pitchFamily="34" charset="0"/>
              </a:rPr>
              <a:t>beraten</a:t>
            </a:r>
            <a:r>
              <a:rPr lang="en-GB" sz="1800" b="1" dirty="0">
                <a:solidFill>
                  <a:srgbClr val="245473"/>
                </a:solidFill>
                <a:latin typeface="+mj-lt"/>
                <a:ea typeface="Open Sans Light" panose="020B0306030504020204" pitchFamily="34" charset="0"/>
                <a:cs typeface="Open Sans Light" panose="020B0306030504020204" pitchFamily="34" charset="0"/>
              </a:rPr>
              <a:t>!</a:t>
            </a:r>
          </a:p>
        </p:txBody>
      </p:sp>
      <p:sp>
        <p:nvSpPr>
          <p:cNvPr id="61" name="Subtitle 2">
            <a:extLst>
              <a:ext uri="{FF2B5EF4-FFF2-40B4-BE49-F238E27FC236}">
                <a16:creationId xmlns:a16="http://schemas.microsoft.com/office/drawing/2014/main" xmlns="" id="{BA6CD509-1097-470E-8B93-628628669957}"/>
              </a:ext>
            </a:extLst>
          </p:cNvPr>
          <p:cNvSpPr txBox="1">
            <a:spLocks/>
          </p:cNvSpPr>
          <p:nvPr/>
        </p:nvSpPr>
        <p:spPr>
          <a:xfrm>
            <a:off x="5193166" y="1868372"/>
            <a:ext cx="6770233" cy="840067"/>
          </a:xfrm>
          <a:prstGeom prst="rect">
            <a:avLst/>
          </a:prstGeom>
        </p:spPr>
        <p:txBody>
          <a:bodyPr vert="horz" wrap="square" lIns="34299" tIns="17149" rIns="34299" bIns="17149" numCol="2" rtlCol="0" anchor="t">
            <a:no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563" indent="-182563"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Kein Bargeld übrig / Kredite in Verzug</a:t>
            </a:r>
          </a:p>
          <a:p>
            <a:pPr marL="182563" indent="-182563"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Alle Finanzkennzahlen negativ</a:t>
            </a:r>
          </a:p>
          <a:p>
            <a:pPr marL="182563" indent="-182563"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Abwanderung von Kunden zur Konkurrenz</a:t>
            </a:r>
          </a:p>
          <a:p>
            <a:pPr marL="182563" indent="-182563"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Keine Rohmaterialien verfügbar</a:t>
            </a:r>
          </a:p>
          <a:p>
            <a:pPr marL="182563" indent="-182563"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Mitarbeiter </a:t>
            </a:r>
            <a:r>
              <a:rPr lang="en-GB" sz="1800" dirty="0" err="1">
                <a:solidFill>
                  <a:srgbClr val="245473"/>
                </a:solidFill>
                <a:latin typeface="+mj-lt"/>
                <a:ea typeface="Lato Light" panose="020F0502020204030203" pitchFamily="34" charset="0"/>
                <a:cs typeface="Mukta ExtraLight" panose="020B0000000000000000" pitchFamily="34" charset="77"/>
              </a:rPr>
              <a:t>eilen</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aus</a:t>
            </a:r>
            <a:r>
              <a:rPr lang="en-GB" sz="1800" dirty="0">
                <a:solidFill>
                  <a:srgbClr val="245473"/>
                </a:solidFill>
                <a:latin typeface="+mj-lt"/>
                <a:ea typeface="Lato Light" panose="020F0502020204030203" pitchFamily="34" charset="0"/>
                <a:cs typeface="Mukta ExtraLight" panose="020B0000000000000000" pitchFamily="34" charset="77"/>
              </a:rPr>
              <a:t> der Tür</a:t>
            </a:r>
          </a:p>
          <a:p>
            <a:pPr marL="182563" indent="-182563"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Anwälte übernehmen</a:t>
            </a:r>
          </a:p>
        </p:txBody>
      </p:sp>
      <p:sp>
        <p:nvSpPr>
          <p:cNvPr id="5" name="Gleichschenkliges Dreieck 4">
            <a:extLst>
              <a:ext uri="{FF2B5EF4-FFF2-40B4-BE49-F238E27FC236}">
                <a16:creationId xmlns:a16="http://schemas.microsoft.com/office/drawing/2014/main" xmlns="" id="{58C77183-A2D9-4AB8-A3EA-BC130DF4F729}"/>
              </a:ext>
            </a:extLst>
          </p:cNvPr>
          <p:cNvSpPr/>
          <p:nvPr/>
        </p:nvSpPr>
        <p:spPr>
          <a:xfrm rot="5400000">
            <a:off x="6467512" y="71333"/>
            <a:ext cx="2272626" cy="7930491"/>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32" name="Subtitle 2">
            <a:extLst>
              <a:ext uri="{FF2B5EF4-FFF2-40B4-BE49-F238E27FC236}">
                <a16:creationId xmlns:a16="http://schemas.microsoft.com/office/drawing/2014/main" xmlns="" id="{1F6E4C97-8CAB-4036-9373-9E2122B612F6}"/>
              </a:ext>
            </a:extLst>
          </p:cNvPr>
          <p:cNvSpPr txBox="1">
            <a:spLocks/>
          </p:cNvSpPr>
          <p:nvPr/>
        </p:nvSpPr>
        <p:spPr>
          <a:xfrm>
            <a:off x="3602150" y="2007420"/>
            <a:ext cx="1883088" cy="220581"/>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GB" sz="1800" b="1" dirty="0">
                <a:solidFill>
                  <a:srgbClr val="E53292"/>
                </a:solidFill>
                <a:latin typeface="+mj-lt"/>
                <a:ea typeface="Lato Light" panose="020F0502020204030203" pitchFamily="34" charset="0"/>
                <a:cs typeface="Mukta ExtraLight" panose="020B0000000000000000" pitchFamily="34" charset="77"/>
              </a:rPr>
              <a:t>Symptome:</a:t>
            </a:r>
          </a:p>
        </p:txBody>
      </p:sp>
      <p:sp>
        <p:nvSpPr>
          <p:cNvPr id="33" name="Subtitle 2">
            <a:extLst>
              <a:ext uri="{FF2B5EF4-FFF2-40B4-BE49-F238E27FC236}">
                <a16:creationId xmlns:a16="http://schemas.microsoft.com/office/drawing/2014/main" xmlns="" id="{965A91BA-91A2-46A0-B05A-43FD364371D9}"/>
              </a:ext>
            </a:extLst>
          </p:cNvPr>
          <p:cNvSpPr txBox="1">
            <a:spLocks/>
          </p:cNvSpPr>
          <p:nvPr/>
        </p:nvSpPr>
        <p:spPr>
          <a:xfrm>
            <a:off x="5003756" y="5374932"/>
            <a:ext cx="6770233" cy="1371308"/>
          </a:xfrm>
          <a:prstGeom prst="rect">
            <a:avLst/>
          </a:prstGeom>
        </p:spPr>
        <p:txBody>
          <a:bodyPr vert="horz" wrap="square" lIns="34299" tIns="17149" rIns="34299" bIns="17149" numCol="2" rtlCol="0" anchor="t">
            <a:no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marL="182563" indent="-182563"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Sanierungsgeschäft mit neuer Finanzierung</a:t>
            </a:r>
          </a:p>
          <a:p>
            <a:pPr marL="182563" indent="-182563" algn="l">
              <a:lnSpc>
                <a:spcPct val="100000"/>
              </a:lnSpc>
              <a:buFont typeface="Arial" panose="020B0604020202020204" pitchFamily="34" charset="0"/>
              <a:buChar char="•"/>
            </a:pPr>
            <a:r>
              <a:rPr lang="en-GB" sz="1800" dirty="0" err="1">
                <a:solidFill>
                  <a:srgbClr val="245473"/>
                </a:solidFill>
                <a:latin typeface="+mj-lt"/>
                <a:ea typeface="Lato Light" panose="020F0502020204030203" pitchFamily="34" charset="0"/>
                <a:cs typeface="Mukta ExtraLight" panose="020B0000000000000000" pitchFamily="34" charset="77"/>
              </a:rPr>
              <a:t>Außergerichtliche</a:t>
            </a:r>
            <a:r>
              <a:rPr lang="en-GB" sz="1800" dirty="0">
                <a:solidFill>
                  <a:srgbClr val="245473"/>
                </a:solidFill>
                <a:latin typeface="+mj-lt"/>
                <a:ea typeface="Lato Light" panose="020F0502020204030203" pitchFamily="34" charset="0"/>
                <a:cs typeface="Mukta ExtraLight" panose="020B0000000000000000" pitchFamily="34" charset="77"/>
              </a:rPr>
              <a:t> </a:t>
            </a:r>
            <a:r>
              <a:rPr lang="en-GB" sz="1800" dirty="0" err="1">
                <a:solidFill>
                  <a:srgbClr val="245473"/>
                </a:solidFill>
                <a:latin typeface="+mj-lt"/>
                <a:ea typeface="Lato Light" panose="020F0502020204030203" pitchFamily="34" charset="0"/>
                <a:cs typeface="Mukta ExtraLight" panose="020B0000000000000000" pitchFamily="34" charset="77"/>
              </a:rPr>
              <a:t>Umstrukturierung</a:t>
            </a:r>
            <a:endParaRPr lang="en-GB" sz="1800" dirty="0">
              <a:solidFill>
                <a:srgbClr val="245473"/>
              </a:solidFill>
              <a:latin typeface="+mj-lt"/>
              <a:ea typeface="Lato Light" panose="020F0502020204030203" pitchFamily="34" charset="0"/>
              <a:cs typeface="Mukta ExtraLight" panose="020B0000000000000000" pitchFamily="34" charset="77"/>
            </a:endParaRPr>
          </a:p>
          <a:p>
            <a:pPr marL="182563" indent="-182563" algn="l">
              <a:lnSpc>
                <a:spcPct val="100000"/>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Firma verkaufen</a:t>
            </a:r>
          </a:p>
          <a:p>
            <a:pPr marL="182563" indent="-182563" algn="l">
              <a:lnSpc>
                <a:spcPts val="1313"/>
              </a:lnSpc>
              <a:buFont typeface="Arial" panose="020B0604020202020204" pitchFamily="34" charset="0"/>
              <a:buChar char="•"/>
            </a:pPr>
            <a:r>
              <a:rPr lang="en-GB" sz="1800" dirty="0">
                <a:solidFill>
                  <a:srgbClr val="245473"/>
                </a:solidFill>
                <a:latin typeface="+mj-lt"/>
                <a:ea typeface="Lato Light" panose="020F0502020204030203" pitchFamily="34" charset="0"/>
                <a:cs typeface="Mukta ExtraLight" panose="020B0000000000000000" pitchFamily="34" charset="77"/>
              </a:rPr>
              <a:t>Umstrukturierung vor Gericht</a:t>
            </a:r>
          </a:p>
          <a:p>
            <a:pPr marL="182563" indent="-182563" algn="l">
              <a:lnSpc>
                <a:spcPts val="1313"/>
              </a:lnSpc>
              <a:buFont typeface="Arial" panose="020B0604020202020204" pitchFamily="34" charset="0"/>
              <a:buChar char="•"/>
            </a:pPr>
            <a:endParaRPr lang="en-GB" sz="1600" dirty="0">
              <a:solidFill>
                <a:schemeClr val="tx1"/>
              </a:solidFill>
              <a:latin typeface="+mj-lt"/>
              <a:ea typeface="Lato Light" panose="020F0502020204030203" pitchFamily="34" charset="0"/>
              <a:cs typeface="Mukta ExtraLight" panose="020B0000000000000000" pitchFamily="34" charset="77"/>
            </a:endParaRPr>
          </a:p>
        </p:txBody>
      </p:sp>
      <p:sp>
        <p:nvSpPr>
          <p:cNvPr id="34" name="Subtitle 2">
            <a:extLst>
              <a:ext uri="{FF2B5EF4-FFF2-40B4-BE49-F238E27FC236}">
                <a16:creationId xmlns:a16="http://schemas.microsoft.com/office/drawing/2014/main" xmlns="" id="{89452D08-5BFE-4501-B0A1-B0CAFB0D9DB0}"/>
              </a:ext>
            </a:extLst>
          </p:cNvPr>
          <p:cNvSpPr txBox="1">
            <a:spLocks/>
          </p:cNvSpPr>
          <p:nvPr/>
        </p:nvSpPr>
        <p:spPr>
          <a:xfrm>
            <a:off x="3645252" y="5374932"/>
            <a:ext cx="1883088" cy="220581"/>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ts val="1313"/>
              </a:lnSpc>
            </a:pPr>
            <a:r>
              <a:rPr lang="en-GB" sz="1800" b="1" dirty="0">
                <a:solidFill>
                  <a:srgbClr val="E53292"/>
                </a:solidFill>
                <a:latin typeface="+mj-lt"/>
                <a:ea typeface="Lato Light" panose="020F0502020204030203" pitchFamily="34" charset="0"/>
                <a:cs typeface="Mukta ExtraLight" panose="020B0000000000000000" pitchFamily="34" charset="77"/>
              </a:rPr>
              <a:t>Aktionen:</a:t>
            </a:r>
          </a:p>
        </p:txBody>
      </p:sp>
      <p:sp>
        <p:nvSpPr>
          <p:cNvPr id="13" name="Trapezoid 12">
            <a:extLst>
              <a:ext uri="{FF2B5EF4-FFF2-40B4-BE49-F238E27FC236}">
                <a16:creationId xmlns:a16="http://schemas.microsoft.com/office/drawing/2014/main" xmlns="" id="{39210B4B-CAF6-4E86-8239-5405095CD342}"/>
              </a:ext>
            </a:extLst>
          </p:cNvPr>
          <p:cNvSpPr/>
          <p:nvPr/>
        </p:nvSpPr>
        <p:spPr>
          <a:xfrm rot="5400000">
            <a:off x="7767415" y="3089311"/>
            <a:ext cx="1191128" cy="1889760"/>
          </a:xfrm>
          <a:prstGeom prst="trapezoid">
            <a:avLst>
              <a:gd name="adj" fmla="val 23751"/>
            </a:avLst>
          </a:prstGeom>
          <a:solidFill>
            <a:srgbClr val="E5329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31" name="Subtitle 2">
            <a:extLst>
              <a:ext uri="{FF2B5EF4-FFF2-40B4-BE49-F238E27FC236}">
                <a16:creationId xmlns:a16="http://schemas.microsoft.com/office/drawing/2014/main" xmlns="" id="{76B1E94E-634D-44F0-8634-92AAFEC14166}"/>
              </a:ext>
            </a:extLst>
          </p:cNvPr>
          <p:cNvSpPr txBox="1">
            <a:spLocks/>
          </p:cNvSpPr>
          <p:nvPr/>
        </p:nvSpPr>
        <p:spPr>
          <a:xfrm>
            <a:off x="7381670" y="3682611"/>
            <a:ext cx="1883088" cy="645698"/>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13"/>
              </a:lnSpc>
            </a:pPr>
            <a:r>
              <a:rPr lang="en-GB" sz="1600" b="1" dirty="0" err="1">
                <a:solidFill>
                  <a:schemeClr val="bg1"/>
                </a:solidFill>
                <a:latin typeface="+mj-lt"/>
                <a:ea typeface="Lato Light" panose="020F0502020204030203" pitchFamily="34" charset="0"/>
                <a:cs typeface="Mukta ExtraLight" panose="020B0000000000000000" pitchFamily="34" charset="77"/>
              </a:rPr>
              <a:t>Späte</a:t>
            </a:r>
            <a:r>
              <a:rPr lang="en-GB" sz="1600" b="1" dirty="0">
                <a:solidFill>
                  <a:schemeClr val="bg1"/>
                </a:solidFill>
                <a:latin typeface="+mj-lt"/>
                <a:ea typeface="Lato Light" panose="020F0502020204030203" pitchFamily="34" charset="0"/>
                <a:cs typeface="Mukta ExtraLight" panose="020B0000000000000000" pitchFamily="34" charset="77"/>
              </a:rPr>
              <a:t> </a:t>
            </a:r>
            <a:r>
              <a:rPr lang="en-GB" sz="1600" b="1" dirty="0" err="1">
                <a:solidFill>
                  <a:schemeClr val="bg1"/>
                </a:solidFill>
                <a:latin typeface="+mj-lt"/>
                <a:ea typeface="Lato Light" panose="020F0502020204030203" pitchFamily="34" charset="0"/>
                <a:cs typeface="Mukta ExtraLight" panose="020B0000000000000000" pitchFamily="34" charset="77"/>
              </a:rPr>
              <a:t>Krise</a:t>
            </a:r>
            <a:endParaRPr lang="en-GB" sz="1600" b="1" dirty="0">
              <a:solidFill>
                <a:schemeClr val="bg1"/>
              </a:solidFill>
              <a:latin typeface="+mj-lt"/>
              <a:ea typeface="Lato Light" panose="020F0502020204030203" pitchFamily="34" charset="0"/>
              <a:cs typeface="Mukta ExtraLight" panose="020B0000000000000000" pitchFamily="34" charset="77"/>
            </a:endParaRPr>
          </a:p>
          <a:p>
            <a:pPr>
              <a:lnSpc>
                <a:spcPts val="1313"/>
              </a:lnSpc>
            </a:pPr>
            <a:endParaRPr lang="en-GB" sz="1600" b="1" dirty="0">
              <a:solidFill>
                <a:schemeClr val="bg1"/>
              </a:solidFill>
              <a:latin typeface="+mj-lt"/>
              <a:ea typeface="Lato Light" panose="020F0502020204030203" pitchFamily="34" charset="0"/>
              <a:cs typeface="Mukta ExtraLight" panose="020B0000000000000000" pitchFamily="34" charset="77"/>
            </a:endParaRPr>
          </a:p>
          <a:p>
            <a:pPr marL="285750" indent="-285750">
              <a:lnSpc>
                <a:spcPts val="1313"/>
              </a:lnSpc>
              <a:buFont typeface="Wingdings" panose="05000000000000000000" pitchFamily="2" charset="2"/>
              <a:buChar char="à"/>
            </a:pPr>
            <a:r>
              <a:rPr lang="en-GB" sz="1600" b="1" dirty="0" err="1">
                <a:solidFill>
                  <a:schemeClr val="bg1"/>
                </a:solidFill>
                <a:latin typeface="+mj-lt"/>
                <a:ea typeface="Lato Light" panose="020F0502020204030203" pitchFamily="34" charset="0"/>
                <a:cs typeface="Mukta ExtraLight" panose="020B0000000000000000" pitchFamily="34" charset="77"/>
                <a:sym typeface="Wingdings" panose="05000000000000000000" pitchFamily="2" charset="2"/>
              </a:rPr>
              <a:t>Insolvenz</a:t>
            </a:r>
            <a:endParaRPr lang="en-GB" sz="1600" b="1" dirty="0">
              <a:solidFill>
                <a:schemeClr val="bg1"/>
              </a:solidFill>
              <a:latin typeface="+mj-lt"/>
              <a:ea typeface="Lato Light" panose="020F0502020204030203" pitchFamily="34" charset="0"/>
              <a:cs typeface="Mukta ExtraLight" panose="020B0000000000000000" pitchFamily="34" charset="77"/>
            </a:endParaRPr>
          </a:p>
        </p:txBody>
      </p:sp>
      <p:sp>
        <p:nvSpPr>
          <p:cNvPr id="12" name="Subtitle 2">
            <a:extLst>
              <a:ext uri="{FF2B5EF4-FFF2-40B4-BE49-F238E27FC236}">
                <a16:creationId xmlns:a16="http://schemas.microsoft.com/office/drawing/2014/main" xmlns="" id="{D2942D0A-BB4C-4283-A493-C6E2CD214BF4}"/>
              </a:ext>
            </a:extLst>
          </p:cNvPr>
          <p:cNvSpPr txBox="1">
            <a:spLocks/>
          </p:cNvSpPr>
          <p:nvPr/>
        </p:nvSpPr>
        <p:spPr>
          <a:xfrm rot="16200000">
            <a:off x="2553713" y="3929685"/>
            <a:ext cx="1883088" cy="21378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13"/>
              </a:lnSpc>
            </a:pPr>
            <a:r>
              <a:rPr lang="en-GB" sz="1600" b="1">
                <a:latin typeface="+mj-lt"/>
                <a:ea typeface="Lato Light" panose="020F0502020204030203" pitchFamily="34" charset="0"/>
                <a:cs typeface="Mukta ExtraLight" panose="020B0000000000000000" pitchFamily="34" charset="77"/>
              </a:rPr>
              <a:t>Strategische Optionen</a:t>
            </a:r>
            <a:endParaRPr lang="en-GB" sz="1600" b="1" dirty="0">
              <a:latin typeface="+mj-lt"/>
              <a:ea typeface="Lato Light" panose="020F0502020204030203" pitchFamily="34" charset="0"/>
              <a:cs typeface="Mukta ExtraLight" panose="020B0000000000000000" pitchFamily="34" charset="77"/>
            </a:endParaRPr>
          </a:p>
        </p:txBody>
      </p:sp>
      <p:sp>
        <p:nvSpPr>
          <p:cNvPr id="17" name="Textplatzhalter 1">
            <a:extLst>
              <a:ext uri="{FF2B5EF4-FFF2-40B4-BE49-F238E27FC236}">
                <a16:creationId xmlns:a16="http://schemas.microsoft.com/office/drawing/2014/main" xmlns="" id="{B70A8616-CFF3-42FA-AE47-C633A03CF531}"/>
              </a:ext>
            </a:extLst>
          </p:cNvPr>
          <p:cNvSpPr txBox="1">
            <a:spLocks/>
          </p:cNvSpPr>
          <p:nvPr/>
        </p:nvSpPr>
        <p:spPr>
          <a:xfrm>
            <a:off x="1374262" y="431664"/>
            <a:ext cx="7036493" cy="69735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err="1"/>
              <a:t>Strategische</a:t>
            </a:r>
            <a:r>
              <a:rPr lang="en-GB" dirty="0"/>
              <a:t> </a:t>
            </a:r>
            <a:r>
              <a:rPr lang="en-GB" dirty="0" err="1"/>
              <a:t>Optionen</a:t>
            </a:r>
            <a:r>
              <a:rPr lang="en-GB" dirty="0"/>
              <a:t> in der </a:t>
            </a:r>
            <a:r>
              <a:rPr lang="en-GB" dirty="0" err="1"/>
              <a:t>Krise</a:t>
            </a:r>
            <a:r>
              <a:rPr lang="en-GB" dirty="0"/>
              <a:t>: </a:t>
            </a:r>
            <a:r>
              <a:rPr lang="en-GB" dirty="0" err="1"/>
              <a:t>Späte</a:t>
            </a:r>
            <a:r>
              <a:rPr lang="en-GB" dirty="0"/>
              <a:t> </a:t>
            </a:r>
            <a:r>
              <a:rPr lang="en-GB" dirty="0" err="1"/>
              <a:t>Krise</a:t>
            </a:r>
            <a:endParaRPr lang="en-GB" dirty="0"/>
          </a:p>
        </p:txBody>
      </p:sp>
    </p:spTree>
    <p:extLst>
      <p:ext uri="{BB962C8B-B14F-4D97-AF65-F5344CB8AC3E}">
        <p14:creationId xmlns:p14="http://schemas.microsoft.com/office/powerpoint/2010/main" val="26859847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4098"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550277" y="2142491"/>
            <a:ext cx="2351949" cy="2452256"/>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200" dirty="0">
                <a:solidFill>
                  <a:srgbClr val="245473"/>
                </a:solidFill>
                <a:latin typeface="+mj-lt"/>
                <a:ea typeface="Open Sans Light" panose="020B0306030504020204" pitchFamily="34" charset="0"/>
                <a:cs typeface="Open Sans Light" panose="020B0306030504020204" pitchFamily="34" charset="0"/>
              </a:rPr>
              <a:t>Wenn die Restrukturierung scheitert, bleibt nur die Möglichkeit </a:t>
            </a:r>
            <a:br>
              <a:rPr lang="en-GB" sz="2200" dirty="0">
                <a:solidFill>
                  <a:srgbClr val="245473"/>
                </a:solidFill>
                <a:latin typeface="+mj-lt"/>
                <a:ea typeface="Open Sans Light" panose="020B0306030504020204" pitchFamily="34" charset="0"/>
                <a:cs typeface="Open Sans Light" panose="020B0306030504020204" pitchFamily="34" charset="0"/>
              </a:rPr>
            </a:br>
            <a:r>
              <a:rPr lang="en-GB" sz="2200" dirty="0">
                <a:solidFill>
                  <a:srgbClr val="245473"/>
                </a:solidFill>
                <a:latin typeface="+mj-lt"/>
                <a:ea typeface="Open Sans Light" panose="020B0306030504020204" pitchFamily="34" charset="0"/>
                <a:cs typeface="Open Sans Light" panose="020B0306030504020204" pitchFamily="34" charset="0"/>
              </a:rPr>
              <a:t>der Liquidation</a:t>
            </a:r>
            <a:br>
              <a:rPr lang="en-GB" sz="2200" dirty="0">
                <a:solidFill>
                  <a:srgbClr val="245473"/>
                </a:solidFill>
                <a:latin typeface="+mj-lt"/>
                <a:ea typeface="Open Sans Light" panose="020B0306030504020204" pitchFamily="34" charset="0"/>
                <a:cs typeface="Open Sans Light" panose="020B0306030504020204" pitchFamily="34" charset="0"/>
              </a:rPr>
            </a:br>
            <a:r>
              <a:rPr lang="en-GB" sz="2200" dirty="0">
                <a:solidFill>
                  <a:srgbClr val="245473"/>
                </a:solidFill>
                <a:latin typeface="+mj-lt"/>
                <a:ea typeface="Open Sans Light" panose="020B0306030504020204" pitchFamily="34" charset="0"/>
                <a:cs typeface="Open Sans Light" panose="020B0306030504020204" pitchFamily="34" charset="0"/>
              </a:rPr>
              <a:t>des Unternehmens. </a:t>
            </a:r>
          </a:p>
        </p:txBody>
      </p:sp>
      <p:sp>
        <p:nvSpPr>
          <p:cNvPr id="5" name="Gleichschenkliges Dreieck 4">
            <a:extLst>
              <a:ext uri="{FF2B5EF4-FFF2-40B4-BE49-F238E27FC236}">
                <a16:creationId xmlns:a16="http://schemas.microsoft.com/office/drawing/2014/main" xmlns="" id="{58C77183-A2D9-4AB8-A3EA-BC130DF4F729}"/>
              </a:ext>
            </a:extLst>
          </p:cNvPr>
          <p:cNvSpPr/>
          <p:nvPr/>
        </p:nvSpPr>
        <p:spPr>
          <a:xfrm rot="5400000">
            <a:off x="6467512" y="71333"/>
            <a:ext cx="2272626" cy="7930491"/>
          </a:xfrm>
          <a:prstGeom prst="triangl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12" name="Trapezoid 11">
            <a:extLst>
              <a:ext uri="{FF2B5EF4-FFF2-40B4-BE49-F238E27FC236}">
                <a16:creationId xmlns:a16="http://schemas.microsoft.com/office/drawing/2014/main" xmlns="" id="{94900445-C24F-4DB3-9F60-AC03B625799C}"/>
              </a:ext>
            </a:extLst>
          </p:cNvPr>
          <p:cNvSpPr/>
          <p:nvPr/>
        </p:nvSpPr>
        <p:spPr>
          <a:xfrm rot="5400000">
            <a:off x="10108943" y="2888798"/>
            <a:ext cx="645700" cy="2274556"/>
          </a:xfrm>
          <a:prstGeom prst="trapezoid">
            <a:avLst>
              <a:gd name="adj" fmla="val 50000"/>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00" dirty="0"/>
          </a:p>
        </p:txBody>
      </p:sp>
      <p:sp>
        <p:nvSpPr>
          <p:cNvPr id="31" name="Subtitle 2">
            <a:extLst>
              <a:ext uri="{FF2B5EF4-FFF2-40B4-BE49-F238E27FC236}">
                <a16:creationId xmlns:a16="http://schemas.microsoft.com/office/drawing/2014/main" xmlns="" id="{76B1E94E-634D-44F0-8634-92AAFEC14166}"/>
              </a:ext>
            </a:extLst>
          </p:cNvPr>
          <p:cNvSpPr txBox="1">
            <a:spLocks/>
          </p:cNvSpPr>
          <p:nvPr/>
        </p:nvSpPr>
        <p:spPr>
          <a:xfrm>
            <a:off x="8980644" y="3938431"/>
            <a:ext cx="1883088" cy="21378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13"/>
              </a:lnSpc>
            </a:pPr>
            <a:r>
              <a:rPr lang="en-GB" sz="1600" b="1">
                <a:solidFill>
                  <a:schemeClr val="bg1"/>
                </a:solidFill>
                <a:latin typeface="+mj-lt"/>
                <a:ea typeface="Lato Light" panose="020F0502020204030203" pitchFamily="34" charset="0"/>
                <a:cs typeface="Mukta ExtraLight" panose="020B0000000000000000" pitchFamily="34" charset="77"/>
              </a:rPr>
              <a:t>Liquidation</a:t>
            </a:r>
            <a:endParaRPr lang="en-GB" sz="1600" b="1" dirty="0">
              <a:solidFill>
                <a:schemeClr val="bg1"/>
              </a:solidFill>
              <a:latin typeface="+mj-lt"/>
              <a:ea typeface="Lato Light" panose="020F0502020204030203" pitchFamily="34" charset="0"/>
              <a:cs typeface="Mukta ExtraLight" panose="020B0000000000000000" pitchFamily="34" charset="77"/>
            </a:endParaRPr>
          </a:p>
        </p:txBody>
      </p:sp>
      <p:sp>
        <p:nvSpPr>
          <p:cNvPr id="8" name="Subtitle 2">
            <a:extLst>
              <a:ext uri="{FF2B5EF4-FFF2-40B4-BE49-F238E27FC236}">
                <a16:creationId xmlns:a16="http://schemas.microsoft.com/office/drawing/2014/main" xmlns="" id="{FEB53C4F-2ED9-49C0-A45C-AA24AED145F8}"/>
              </a:ext>
            </a:extLst>
          </p:cNvPr>
          <p:cNvSpPr txBox="1">
            <a:spLocks/>
          </p:cNvSpPr>
          <p:nvPr/>
        </p:nvSpPr>
        <p:spPr>
          <a:xfrm rot="16200000">
            <a:off x="2553713" y="3929685"/>
            <a:ext cx="1883088" cy="21378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13"/>
              </a:lnSpc>
            </a:pPr>
            <a:r>
              <a:rPr lang="en-GB" sz="1600" b="1">
                <a:latin typeface="+mj-lt"/>
                <a:ea typeface="Lato Light" panose="020F0502020204030203" pitchFamily="34" charset="0"/>
                <a:cs typeface="Mukta ExtraLight" panose="020B0000000000000000" pitchFamily="34" charset="77"/>
              </a:rPr>
              <a:t>Strategische Optionen</a:t>
            </a:r>
            <a:endParaRPr lang="en-GB" sz="1600" b="1" dirty="0">
              <a:latin typeface="+mj-lt"/>
              <a:ea typeface="Lato Light" panose="020F0502020204030203" pitchFamily="34" charset="0"/>
              <a:cs typeface="Mukta ExtraLight" panose="020B0000000000000000" pitchFamily="34" charset="77"/>
            </a:endParaRPr>
          </a:p>
        </p:txBody>
      </p:sp>
      <p:sp>
        <p:nvSpPr>
          <p:cNvPr id="11" name="Textplatzhalter 1">
            <a:extLst>
              <a:ext uri="{FF2B5EF4-FFF2-40B4-BE49-F238E27FC236}">
                <a16:creationId xmlns:a16="http://schemas.microsoft.com/office/drawing/2014/main" xmlns="" id="{760378B1-ECA7-40F8-8347-18C88C351CB3}"/>
              </a:ext>
            </a:extLst>
          </p:cNvPr>
          <p:cNvSpPr txBox="1">
            <a:spLocks/>
          </p:cNvSpPr>
          <p:nvPr/>
        </p:nvSpPr>
        <p:spPr>
          <a:xfrm>
            <a:off x="1374262" y="431664"/>
            <a:ext cx="7036493" cy="697353"/>
          </a:xfrm>
          <a:prstGeom prst="rect">
            <a:avLst/>
          </a:prstGeom>
        </p:spPr>
        <p:txBody>
          <a:bodyPr vert="horz" lIns="91440" tIns="45720" rIns="91440" bIns="45720" rtlCol="0">
            <a:noAutofit/>
          </a:bodyPr>
          <a:lstStyle>
            <a:lvl1pPr marL="0" indent="0" algn="l" defTabSz="914400" rtl="0" eaLnBrk="1" latinLnBrk="0" hangingPunct="1">
              <a:lnSpc>
                <a:spcPct val="90000"/>
              </a:lnSpc>
              <a:spcBef>
                <a:spcPts val="1000"/>
              </a:spcBef>
              <a:buFont typeface="Arial" panose="020B0604020202020204" pitchFamily="34" charset="0"/>
              <a:buNone/>
              <a:defRPr sz="3600" kern="1200">
                <a:solidFill>
                  <a:srgbClr val="245473"/>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err="1"/>
              <a:t>Strategische</a:t>
            </a:r>
            <a:r>
              <a:rPr lang="en-GB" dirty="0"/>
              <a:t> </a:t>
            </a:r>
            <a:r>
              <a:rPr lang="en-GB" dirty="0" err="1"/>
              <a:t>Optionen</a:t>
            </a:r>
            <a:r>
              <a:rPr lang="en-GB" dirty="0"/>
              <a:t> in der </a:t>
            </a:r>
            <a:r>
              <a:rPr lang="en-GB" dirty="0" err="1"/>
              <a:t>Krise</a:t>
            </a:r>
            <a:r>
              <a:rPr lang="en-GB" dirty="0"/>
              <a:t>: Liquidation</a:t>
            </a:r>
          </a:p>
        </p:txBody>
      </p:sp>
    </p:spTree>
    <p:extLst>
      <p:ext uri="{BB962C8B-B14F-4D97-AF65-F5344CB8AC3E}">
        <p14:creationId xmlns:p14="http://schemas.microsoft.com/office/powerpoint/2010/main" val="269831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platzhalter 1">
            <a:extLst>
              <a:ext uri="{FF2B5EF4-FFF2-40B4-BE49-F238E27FC236}">
                <a16:creationId xmlns:a16="http://schemas.microsoft.com/office/drawing/2014/main" xmlns="" id="{FC3F1630-F84C-4DBB-A92E-B4CBFC5956D4}"/>
              </a:ext>
            </a:extLst>
          </p:cNvPr>
          <p:cNvSpPr>
            <a:spLocks noGrp="1"/>
          </p:cNvSpPr>
          <p:nvPr>
            <p:ph type="body" sz="quarter" idx="11"/>
          </p:nvPr>
        </p:nvSpPr>
        <p:spPr>
          <a:xfrm>
            <a:off x="494411" y="2723027"/>
            <a:ext cx="5285903" cy="1582271"/>
          </a:xfrm>
        </p:spPr>
        <p:txBody>
          <a:bodyPr/>
          <a:lstStyle/>
          <a:p>
            <a:r>
              <a:rPr lang="en-GB" dirty="0"/>
              <a:t>Die </a:t>
            </a:r>
            <a:r>
              <a:rPr lang="en-GB"/>
              <a:t>strategische Seite der Restrukturierung </a:t>
            </a:r>
            <a:endParaRPr lang="en-GB" dirty="0"/>
          </a:p>
        </p:txBody>
      </p:sp>
    </p:spTree>
    <p:extLst>
      <p:ext uri="{BB962C8B-B14F-4D97-AF65-F5344CB8AC3E}">
        <p14:creationId xmlns:p14="http://schemas.microsoft.com/office/powerpoint/2010/main" val="16017876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kt 2" hidden="1">
            <a:extLst>
              <a:ext uri="{FF2B5EF4-FFF2-40B4-BE49-F238E27FC236}">
                <a16:creationId xmlns:a16="http://schemas.microsoft.com/office/drawing/2014/main" xmlns="" id="{3177FD17-46F5-4BFB-88B3-733967FA0D87}"/>
              </a:ext>
            </a:extLst>
          </p:cNvPr>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5122" name="think-cell Folie" r:id="rId5" imgW="592" imgH="595" progId="TCLayout.ActiveDocument.1">
                  <p:embed/>
                </p:oleObj>
              </mc:Choice>
              <mc:Fallback>
                <p:oleObj name="think-cell Folie" r:id="rId5" imgW="592" imgH="595" progId="TCLayout.ActiveDocument.1">
                  <p:embed/>
                  <p:pic>
                    <p:nvPicPr>
                      <p:cNvPr id="3" name="Objekt 2" hidden="1">
                        <a:extLst>
                          <a:ext uri="{FF2B5EF4-FFF2-40B4-BE49-F238E27FC236}">
                            <a16:creationId xmlns:a16="http://schemas.microsoft.com/office/drawing/2014/main" xmlns="" id="{3177FD17-46F5-4BFB-88B3-733967FA0D87}"/>
                          </a:ext>
                        </a:extLst>
                      </p:cNvPr>
                      <p:cNvPicPr/>
                      <p:nvPr/>
                    </p:nvPicPr>
                    <p:blipFill>
                      <a:blip r:embed="rId6"/>
                      <a:stretch>
                        <a:fillRect/>
                      </a:stretch>
                    </p:blipFill>
                    <p:spPr>
                      <a:xfrm>
                        <a:off x="1588" y="1588"/>
                        <a:ext cx="1588" cy="1588"/>
                      </a:xfrm>
                      <a:prstGeom prst="rect">
                        <a:avLst/>
                      </a:prstGeom>
                    </p:spPr>
                  </p:pic>
                </p:oleObj>
              </mc:Fallback>
            </mc:AlternateContent>
          </a:graphicData>
        </a:graphic>
      </p:graphicFrame>
      <p:sp>
        <p:nvSpPr>
          <p:cNvPr id="2" name="Textplatzhalter 1">
            <a:extLst>
              <a:ext uri="{FF2B5EF4-FFF2-40B4-BE49-F238E27FC236}">
                <a16:creationId xmlns:a16="http://schemas.microsoft.com/office/drawing/2014/main" xmlns="" id="{38B4E260-12F3-4A00-968A-9E9720209DA1}"/>
              </a:ext>
            </a:extLst>
          </p:cNvPr>
          <p:cNvSpPr>
            <a:spLocks noGrp="1"/>
          </p:cNvSpPr>
          <p:nvPr>
            <p:ph type="body" sz="quarter" idx="13"/>
          </p:nvPr>
        </p:nvSpPr>
        <p:spPr>
          <a:xfrm>
            <a:off x="1105146" y="531114"/>
            <a:ext cx="8852375" cy="697353"/>
          </a:xfrm>
        </p:spPr>
        <p:txBody>
          <a:bodyPr>
            <a:normAutofit/>
          </a:bodyPr>
          <a:lstStyle/>
          <a:p>
            <a:r>
              <a:rPr lang="en-GB" dirty="0"/>
              <a:t>Inhalt von Restrukturierungskonzepten</a:t>
            </a:r>
          </a:p>
        </p:txBody>
      </p:sp>
      <p:sp>
        <p:nvSpPr>
          <p:cNvPr id="4" name="Subtitle 2">
            <a:extLst>
              <a:ext uri="{FF2B5EF4-FFF2-40B4-BE49-F238E27FC236}">
                <a16:creationId xmlns:a16="http://schemas.microsoft.com/office/drawing/2014/main" xmlns="" id="{B8CB9108-1583-4A1C-846B-3263D00D0833}"/>
              </a:ext>
            </a:extLst>
          </p:cNvPr>
          <p:cNvSpPr txBox="1">
            <a:spLocks/>
          </p:cNvSpPr>
          <p:nvPr/>
        </p:nvSpPr>
        <p:spPr>
          <a:xfrm>
            <a:off x="329735" y="1783083"/>
            <a:ext cx="4228011" cy="5468467"/>
          </a:xfrm>
          <a:prstGeom prst="rect">
            <a:avLst/>
          </a:prstGeom>
        </p:spPr>
        <p:txBody>
          <a:bodyPr vert="horz" wrap="square" lIns="81580" tIns="40790" rIns="81580" bIns="40790"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Das Restrukturierungskonzept enthält einen durchdachten und dokumentierten Weg der Restrukturierung von Anfang bis Ende und eine klare Aussage </a:t>
            </a:r>
            <a:r>
              <a:rPr lang="en-GB" sz="2000" dirty="0" err="1">
                <a:solidFill>
                  <a:srgbClr val="245473"/>
                </a:solidFill>
                <a:latin typeface="+mj-lt"/>
                <a:ea typeface="Open Sans Light" panose="020B0306030504020204" pitchFamily="34" charset="0"/>
                <a:cs typeface="Open Sans Light" panose="020B0306030504020204" pitchFamily="34" charset="0"/>
              </a:rPr>
              <a:t>über</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deren</a:t>
            </a:r>
            <a:r>
              <a:rPr lang="en-GB" sz="2000" dirty="0">
                <a:solidFill>
                  <a:srgbClr val="245473"/>
                </a:solidFill>
                <a:latin typeface="+mj-lt"/>
                <a:ea typeface="Open Sans Light" panose="020B0306030504020204" pitchFamily="34" charset="0"/>
                <a:cs typeface="Open Sans Light" panose="020B0306030504020204" pitchFamily="34" charset="0"/>
              </a:rPr>
              <a:t/>
            </a:r>
            <a:br>
              <a:rPr lang="en-GB" sz="2000" dirty="0">
                <a:solidFill>
                  <a:srgbClr val="245473"/>
                </a:solidFill>
                <a:latin typeface="+mj-lt"/>
                <a:ea typeface="Open Sans Light" panose="020B0306030504020204" pitchFamily="34" charset="0"/>
                <a:cs typeface="Open Sans Light" panose="020B0306030504020204" pitchFamily="34" charset="0"/>
              </a:rPr>
            </a:br>
            <a:r>
              <a:rPr lang="en-GB" sz="2000" dirty="0">
                <a:solidFill>
                  <a:srgbClr val="245473"/>
                </a:solidFill>
                <a:latin typeface="+mj-lt"/>
                <a:ea typeface="Open Sans Light" panose="020B0306030504020204" pitchFamily="34" charset="0"/>
                <a:cs typeface="Open Sans Light" panose="020B0306030504020204" pitchFamily="34" charset="0"/>
              </a:rPr>
              <a:t>Erfolgsaussichten.</a:t>
            </a:r>
            <a:endParaRPr lang="en-US" sz="2000" dirty="0">
              <a:solidFill>
                <a:srgbClr val="245473"/>
              </a:solidFill>
            </a:endParaRPr>
          </a:p>
          <a:p>
            <a:pPr algn="l">
              <a:lnSpc>
                <a:spcPct val="100000"/>
              </a:lnSpc>
              <a:spcBef>
                <a:spcPts val="600"/>
              </a:spcBef>
            </a:pPr>
            <a:r>
              <a:rPr lang="en-GB" sz="2000" dirty="0">
                <a:solidFill>
                  <a:srgbClr val="245473"/>
                </a:solidFill>
                <a:latin typeface="+mj-lt"/>
                <a:ea typeface="Open Sans Light" panose="020B0306030504020204" pitchFamily="34" charset="0"/>
                <a:cs typeface="Open Sans Light" panose="020B0306030504020204" pitchFamily="34" charset="0"/>
              </a:rPr>
              <a:t>Mit einem Restrukturierungskonzept können die Erfolgschancen effektiv erhöht werden im Vergleich zu </a:t>
            </a:r>
            <a:br>
              <a:rPr lang="en-GB" sz="2000" dirty="0">
                <a:solidFill>
                  <a:srgbClr val="245473"/>
                </a:solidFill>
                <a:latin typeface="+mj-lt"/>
                <a:ea typeface="Open Sans Light" panose="020B0306030504020204" pitchFamily="34" charset="0"/>
                <a:cs typeface="Open Sans Light" panose="020B0306030504020204" pitchFamily="34" charset="0"/>
              </a:rPr>
            </a:br>
            <a:r>
              <a:rPr lang="en-GB" sz="2000" dirty="0">
                <a:solidFill>
                  <a:srgbClr val="245473"/>
                </a:solidFill>
                <a:latin typeface="+mj-lt"/>
                <a:ea typeface="Open Sans Light" panose="020B0306030504020204" pitchFamily="34" charset="0"/>
                <a:cs typeface="Open Sans Light" panose="020B0306030504020204" pitchFamily="34" charset="0"/>
              </a:rPr>
              <a:t>einer Restrukturierung ohne </a:t>
            </a:r>
            <a:br>
              <a:rPr lang="en-GB" sz="2000" dirty="0">
                <a:solidFill>
                  <a:srgbClr val="245473"/>
                </a:solidFill>
                <a:latin typeface="+mj-lt"/>
                <a:ea typeface="Open Sans Light" panose="020B0306030504020204" pitchFamily="34" charset="0"/>
                <a:cs typeface="Open Sans Light" panose="020B0306030504020204" pitchFamily="34" charset="0"/>
              </a:rPr>
            </a:br>
            <a:r>
              <a:rPr lang="en-GB" sz="2000" dirty="0" err="1">
                <a:solidFill>
                  <a:srgbClr val="245473"/>
                </a:solidFill>
                <a:latin typeface="+mj-lt"/>
                <a:ea typeface="Open Sans Light" panose="020B0306030504020204" pitchFamily="34" charset="0"/>
                <a:cs typeface="Open Sans Light" panose="020B0306030504020204" pitchFamily="34" charset="0"/>
              </a:rPr>
              <a:t>einem</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entsprechenden</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Konzept</a:t>
            </a:r>
            <a:r>
              <a:rPr lang="en-GB" sz="2000" dirty="0">
                <a:solidFill>
                  <a:srgbClr val="245473"/>
                </a:solidFill>
                <a:latin typeface="+mj-lt"/>
                <a:ea typeface="Open Sans Light" panose="020B0306030504020204" pitchFamily="34" charset="0"/>
                <a:cs typeface="Open Sans Light" panose="020B0306030504020204" pitchFamily="34" charset="0"/>
              </a:rPr>
              <a:t>. Es </a:t>
            </a:r>
            <a:r>
              <a:rPr lang="en-GB" sz="2000" dirty="0" err="1">
                <a:solidFill>
                  <a:srgbClr val="245473"/>
                </a:solidFill>
                <a:latin typeface="+mj-lt"/>
                <a:ea typeface="Open Sans Light" panose="020B0306030504020204" pitchFamily="34" charset="0"/>
                <a:cs typeface="Open Sans Light" panose="020B0306030504020204" pitchFamily="34" charset="0"/>
              </a:rPr>
              <a:t>können</a:t>
            </a:r>
            <a:r>
              <a:rPr lang="en-GB" sz="2000" dirty="0">
                <a:solidFill>
                  <a:srgbClr val="245473"/>
                </a:solidFill>
                <a:latin typeface="+mj-lt"/>
                <a:ea typeface="Open Sans Light" panose="020B0306030504020204" pitchFamily="34" charset="0"/>
                <a:cs typeface="Open Sans Light" panose="020B0306030504020204" pitchFamily="34" charset="0"/>
              </a:rPr>
              <a:t> die oben genannten Haftungs- und Anfechtungsrisiken deutlich reduziert werden (abhängig von den rechtlichen </a:t>
            </a:r>
            <a:r>
              <a:rPr lang="en-GB" sz="2000" dirty="0" err="1">
                <a:solidFill>
                  <a:srgbClr val="245473"/>
                </a:solidFill>
                <a:latin typeface="+mj-lt"/>
                <a:ea typeface="Open Sans Light" panose="020B0306030504020204" pitchFamily="34" charset="0"/>
                <a:cs typeface="Open Sans Light" panose="020B0306030504020204" pitchFamily="34" charset="0"/>
              </a:rPr>
              <a:t>Rahmenbedingungen</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Ihres</a:t>
            </a:r>
            <a:r>
              <a:rPr lang="en-GB" sz="2000" dirty="0">
                <a:solidFill>
                  <a:srgbClr val="245473"/>
                </a:solidFill>
                <a:latin typeface="+mj-lt"/>
                <a:ea typeface="Open Sans Light" panose="020B0306030504020204" pitchFamily="34" charset="0"/>
                <a:cs typeface="Open Sans Light" panose="020B0306030504020204" pitchFamily="34" charset="0"/>
              </a:rPr>
              <a:t> </a:t>
            </a:r>
            <a:r>
              <a:rPr lang="en-GB" sz="2000" dirty="0" err="1">
                <a:solidFill>
                  <a:srgbClr val="245473"/>
                </a:solidFill>
                <a:latin typeface="+mj-lt"/>
                <a:ea typeface="Open Sans Light" panose="020B0306030504020204" pitchFamily="34" charset="0"/>
                <a:cs typeface="Open Sans Light" panose="020B0306030504020204" pitchFamily="34" charset="0"/>
              </a:rPr>
              <a:t>Landes</a:t>
            </a:r>
            <a:r>
              <a:rPr lang="en-GB" sz="2000" dirty="0">
                <a:solidFill>
                  <a:srgbClr val="245473"/>
                </a:solidFill>
                <a:latin typeface="+mj-lt"/>
                <a:ea typeface="Open Sans Light" panose="020B0306030504020204" pitchFamily="34" charset="0"/>
                <a:cs typeface="Open Sans Light" panose="020B0306030504020204" pitchFamily="34" charset="0"/>
              </a:rPr>
              <a:t>).</a:t>
            </a:r>
            <a:endParaRPr lang="en-GB" sz="2000" dirty="0">
              <a:solidFill>
                <a:srgbClr val="245473"/>
              </a:solidFill>
              <a:latin typeface="Calibri Light"/>
            </a:endParaRPr>
          </a:p>
          <a:p>
            <a:pPr algn="l">
              <a:lnSpc>
                <a:spcPct val="100000"/>
              </a:lnSpc>
              <a:spcBef>
                <a:spcPts val="600"/>
              </a:spcBef>
            </a:pPr>
            <a:endParaRPr lang="en-GB" sz="2000" b="1" dirty="0">
              <a:solidFill>
                <a:schemeClr val="tx1"/>
              </a:solidFill>
              <a:latin typeface="+mj-lt"/>
              <a:ea typeface="Open Sans Light" panose="020B0306030504020204" pitchFamily="34" charset="0"/>
              <a:cs typeface="Open Sans Light" panose="020B0306030504020204" pitchFamily="34" charset="0"/>
            </a:endParaRPr>
          </a:p>
        </p:txBody>
      </p:sp>
      <p:sp>
        <p:nvSpPr>
          <p:cNvPr id="31" name="Subtitle 2">
            <a:extLst>
              <a:ext uri="{FF2B5EF4-FFF2-40B4-BE49-F238E27FC236}">
                <a16:creationId xmlns:a16="http://schemas.microsoft.com/office/drawing/2014/main" xmlns="" id="{76B1E94E-634D-44F0-8634-92AAFEC14166}"/>
              </a:ext>
            </a:extLst>
          </p:cNvPr>
          <p:cNvSpPr txBox="1">
            <a:spLocks/>
          </p:cNvSpPr>
          <p:nvPr/>
        </p:nvSpPr>
        <p:spPr>
          <a:xfrm>
            <a:off x="9248426" y="4068646"/>
            <a:ext cx="1883088" cy="213785"/>
          </a:xfrm>
          <a:prstGeom prst="rect">
            <a:avLst/>
          </a:prstGeom>
        </p:spPr>
        <p:txBody>
          <a:bodyPr vert="horz" wrap="square" lIns="34299" tIns="17149" rIns="34299" bIns="17149" rtlCol="0" anchor="t">
            <a:spAutoFit/>
          </a:bodyPr>
          <a:lstStyle>
            <a:lvl1pPr marL="0" indent="0" algn="ctr" defTabSz="1087636" rtl="0" eaLnBrk="1" latinLnBrk="0" hangingPunct="1">
              <a:lnSpc>
                <a:spcPct val="120000"/>
              </a:lnSpc>
              <a:spcBef>
                <a:spcPct val="20000"/>
              </a:spcBef>
              <a:buFont typeface="Arial"/>
              <a:buNone/>
              <a:defRPr sz="2400" kern="1200">
                <a:solidFill>
                  <a:schemeClr val="tx2"/>
                </a:solidFill>
                <a:latin typeface="Open Sans Light"/>
                <a:ea typeface="+mn-ea"/>
                <a:cs typeface="Open Sans Light"/>
              </a:defRPr>
            </a:lvl1pPr>
            <a:lvl2pPr marL="108763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2pPr>
            <a:lvl3pPr marL="2175271"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3pPr>
            <a:lvl4pPr marL="3262912"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4pPr>
            <a:lvl5pPr marL="4350546" indent="0" algn="ctr" defTabSz="1087636" rtl="0" eaLnBrk="1" latinLnBrk="0" hangingPunct="1">
              <a:lnSpc>
                <a:spcPct val="130000"/>
              </a:lnSpc>
              <a:spcBef>
                <a:spcPct val="20000"/>
              </a:spcBef>
              <a:buFont typeface="Arial"/>
              <a:buNone/>
              <a:defRPr sz="3200" kern="1200">
                <a:solidFill>
                  <a:schemeClr val="tx1">
                    <a:tint val="75000"/>
                  </a:schemeClr>
                </a:solidFill>
                <a:latin typeface="Open Sans"/>
                <a:ea typeface="+mn-ea"/>
                <a:cs typeface="Open Sans"/>
              </a:defRPr>
            </a:lvl5pPr>
            <a:lvl6pPr marL="5438184"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6pPr>
            <a:lvl7pPr marL="6525820"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7pPr>
            <a:lvl8pPr marL="7613455"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8pPr>
            <a:lvl9pPr marL="8701091" indent="0" algn="ctr" defTabSz="1087636" rtl="0" eaLnBrk="1" latinLnBrk="0" hangingPunct="1">
              <a:spcBef>
                <a:spcPct val="20000"/>
              </a:spcBef>
              <a:buFont typeface="Arial"/>
              <a:buNone/>
              <a:defRPr sz="4800" kern="1200">
                <a:solidFill>
                  <a:schemeClr val="tx1">
                    <a:tint val="75000"/>
                  </a:schemeClr>
                </a:solidFill>
                <a:latin typeface="+mn-lt"/>
                <a:ea typeface="+mn-ea"/>
                <a:cs typeface="+mn-cs"/>
              </a:defRPr>
            </a:lvl9pPr>
          </a:lstStyle>
          <a:p>
            <a:pPr>
              <a:lnSpc>
                <a:spcPts val="1313"/>
              </a:lnSpc>
            </a:pPr>
            <a:r>
              <a:rPr lang="en-GB" sz="1600" b="1">
                <a:solidFill>
                  <a:schemeClr val="bg1"/>
                </a:solidFill>
                <a:latin typeface="+mj-lt"/>
                <a:ea typeface="Lato Light" panose="020F0502020204030203" pitchFamily="34" charset="0"/>
                <a:cs typeface="Mukta ExtraLight" panose="020B0000000000000000" pitchFamily="34" charset="77"/>
              </a:rPr>
              <a:t>Liquidation</a:t>
            </a:r>
            <a:endParaRPr lang="en-GB" sz="1600" b="1" dirty="0">
              <a:solidFill>
                <a:schemeClr val="bg1"/>
              </a:solidFill>
              <a:latin typeface="+mj-lt"/>
              <a:ea typeface="Lato Light" panose="020F0502020204030203" pitchFamily="34" charset="0"/>
              <a:cs typeface="Mukta ExtraLight" panose="020B0000000000000000" pitchFamily="34" charset="77"/>
            </a:endParaRPr>
          </a:p>
        </p:txBody>
      </p:sp>
      <p:sp>
        <p:nvSpPr>
          <p:cNvPr id="7" name="Freeform 43">
            <a:extLst>
              <a:ext uri="{FF2B5EF4-FFF2-40B4-BE49-F238E27FC236}">
                <a16:creationId xmlns:a16="http://schemas.microsoft.com/office/drawing/2014/main" xmlns="" id="{10A60327-7D96-495F-8512-39994C311CB4}"/>
              </a:ext>
            </a:extLst>
          </p:cNvPr>
          <p:cNvSpPr>
            <a:spLocks/>
          </p:cNvSpPr>
          <p:nvPr/>
        </p:nvSpPr>
        <p:spPr bwMode="auto">
          <a:xfrm>
            <a:off x="5780965" y="3625115"/>
            <a:ext cx="6195342" cy="1122542"/>
          </a:xfrm>
          <a:custGeom>
            <a:avLst/>
            <a:gdLst>
              <a:gd name="T0" fmla="*/ 0 w 1735"/>
              <a:gd name="T1" fmla="*/ 0 h 488"/>
              <a:gd name="T2" fmla="*/ 186 w 1735"/>
              <a:gd name="T3" fmla="*/ 244 h 488"/>
              <a:gd name="T4" fmla="*/ 0 w 1735"/>
              <a:gd name="T5" fmla="*/ 488 h 488"/>
              <a:gd name="T6" fmla="*/ 1735 w 1735"/>
              <a:gd name="T7" fmla="*/ 488 h 488"/>
              <a:gd name="T8" fmla="*/ 1735 w 1735"/>
              <a:gd name="T9" fmla="*/ 0 h 488"/>
              <a:gd name="T10" fmla="*/ 0 w 1735"/>
              <a:gd name="T11" fmla="*/ 0 h 488"/>
            </a:gdLst>
            <a:ahLst/>
            <a:cxnLst>
              <a:cxn ang="0">
                <a:pos x="T0" y="T1"/>
              </a:cxn>
              <a:cxn ang="0">
                <a:pos x="T2" y="T3"/>
              </a:cxn>
              <a:cxn ang="0">
                <a:pos x="T4" y="T5"/>
              </a:cxn>
              <a:cxn ang="0">
                <a:pos x="T6" y="T7"/>
              </a:cxn>
              <a:cxn ang="0">
                <a:pos x="T8" y="T9"/>
              </a:cxn>
              <a:cxn ang="0">
                <a:pos x="T10" y="T11"/>
              </a:cxn>
            </a:cxnLst>
            <a:rect l="0" t="0" r="r" b="b"/>
            <a:pathLst>
              <a:path w="1735" h="488">
                <a:moveTo>
                  <a:pt x="0" y="0"/>
                </a:moveTo>
                <a:lnTo>
                  <a:pt x="186" y="244"/>
                </a:lnTo>
                <a:lnTo>
                  <a:pt x="0" y="488"/>
                </a:lnTo>
                <a:lnTo>
                  <a:pt x="1735" y="488"/>
                </a:lnTo>
                <a:lnTo>
                  <a:pt x="1735" y="0"/>
                </a:lnTo>
                <a:lnTo>
                  <a:pt x="0" y="0"/>
                </a:lnTo>
                <a:close/>
              </a:path>
            </a:pathLst>
          </a:custGeom>
          <a:solidFill>
            <a:schemeClr val="accent2"/>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8" name="Freeform 36">
            <a:extLst>
              <a:ext uri="{FF2B5EF4-FFF2-40B4-BE49-F238E27FC236}">
                <a16:creationId xmlns:a16="http://schemas.microsoft.com/office/drawing/2014/main" xmlns="" id="{999339FF-8EB8-44FF-B960-45799EDF7C5A}"/>
              </a:ext>
            </a:extLst>
          </p:cNvPr>
          <p:cNvSpPr>
            <a:spLocks/>
          </p:cNvSpPr>
          <p:nvPr/>
        </p:nvSpPr>
        <p:spPr bwMode="auto">
          <a:xfrm>
            <a:off x="5043413" y="3625115"/>
            <a:ext cx="1449185" cy="1122542"/>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close/>
              </a:path>
            </a:pathLst>
          </a:custGeom>
          <a:solidFill>
            <a:schemeClr val="accent2">
              <a:lumMod val="75000"/>
            </a:schemeClr>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10" name="Freeform 37">
            <a:extLst>
              <a:ext uri="{FF2B5EF4-FFF2-40B4-BE49-F238E27FC236}">
                <a16:creationId xmlns:a16="http://schemas.microsoft.com/office/drawing/2014/main" xmlns="" id="{32740010-B222-43C7-B252-DA109FFD2499}"/>
              </a:ext>
            </a:extLst>
          </p:cNvPr>
          <p:cNvSpPr>
            <a:spLocks/>
          </p:cNvSpPr>
          <p:nvPr/>
        </p:nvSpPr>
        <p:spPr bwMode="auto">
          <a:xfrm>
            <a:off x="5043413" y="3625115"/>
            <a:ext cx="1449185" cy="1122542"/>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11" name="TextBox 47">
            <a:extLst>
              <a:ext uri="{FF2B5EF4-FFF2-40B4-BE49-F238E27FC236}">
                <a16:creationId xmlns:a16="http://schemas.microsoft.com/office/drawing/2014/main" xmlns="" id="{24FE2CA3-F0D2-4096-8B89-DA2879EA50FF}"/>
              </a:ext>
            </a:extLst>
          </p:cNvPr>
          <p:cNvSpPr txBox="1"/>
          <p:nvPr/>
        </p:nvSpPr>
        <p:spPr>
          <a:xfrm>
            <a:off x="4959217" y="3635990"/>
            <a:ext cx="1413336" cy="584775"/>
          </a:xfrm>
          <a:prstGeom prst="rect">
            <a:avLst/>
          </a:prstGeom>
          <a:noFill/>
        </p:spPr>
        <p:txBody>
          <a:bodyPr wrap="none" lIns="91440" tIns="45720" rIns="91440" bIns="45720" rtlCol="0" anchor="t">
            <a:spAutoFit/>
          </a:bodyPr>
          <a:lstStyle/>
          <a:p>
            <a:pPr algn="ctr"/>
            <a:r>
              <a:rPr lang="en-GB" sz="1600" b="1" dirty="0">
                <a:solidFill>
                  <a:schemeClr val="bg1"/>
                </a:solidFill>
                <a:latin typeface="+mj-lt"/>
                <a:ea typeface="Roboto" charset="0"/>
                <a:cs typeface="Roboto" charset="0"/>
              </a:rPr>
              <a:t>Vision, </a:t>
            </a:r>
            <a:r>
              <a:rPr lang="en-GB" sz="1600" b="1" dirty="0" err="1">
                <a:solidFill>
                  <a:schemeClr val="bg1"/>
                </a:solidFill>
                <a:latin typeface="+mj-lt"/>
                <a:ea typeface="Roboto" charset="0"/>
                <a:cs typeface="Roboto" charset="0"/>
              </a:rPr>
              <a:t>Auftrag</a:t>
            </a:r>
            <a:r>
              <a:rPr lang="en-GB" sz="1600" b="1" dirty="0">
                <a:solidFill>
                  <a:schemeClr val="bg1"/>
                </a:solidFill>
                <a:latin typeface="+mj-lt"/>
                <a:ea typeface="Roboto" charset="0"/>
                <a:cs typeface="Roboto" charset="0"/>
              </a:rPr>
              <a:t> </a:t>
            </a:r>
            <a:r>
              <a:rPr lang="en-GB" sz="1600" b="1" dirty="0">
                <a:latin typeface="+mj-lt"/>
                <a:ea typeface="Roboto" charset="0"/>
                <a:cs typeface="Roboto" charset="0"/>
              </a:rPr>
              <a:t/>
            </a:r>
            <a:br>
              <a:rPr lang="en-GB" sz="1600" b="1" dirty="0">
                <a:latin typeface="+mj-lt"/>
                <a:ea typeface="Roboto" charset="0"/>
                <a:cs typeface="Roboto" charset="0"/>
              </a:rPr>
            </a:br>
            <a:r>
              <a:rPr lang="en-GB" sz="1600" b="1" dirty="0">
                <a:solidFill>
                  <a:schemeClr val="bg1"/>
                </a:solidFill>
                <a:latin typeface="+mj-lt"/>
                <a:ea typeface="Roboto" charset="0"/>
                <a:cs typeface="Roboto" charset="0"/>
              </a:rPr>
              <a:t>&amp; </a:t>
            </a:r>
            <a:r>
              <a:rPr lang="en-GB" sz="1600" b="1" dirty="0" err="1">
                <a:solidFill>
                  <a:schemeClr val="bg1"/>
                </a:solidFill>
                <a:latin typeface="+mj-lt"/>
                <a:ea typeface="Roboto" charset="0"/>
                <a:cs typeface="Roboto" charset="0"/>
              </a:rPr>
              <a:t>Maßnahmen</a:t>
            </a:r>
            <a:endParaRPr lang="en-GB" sz="1600" b="1" dirty="0">
              <a:solidFill>
                <a:schemeClr val="bg1"/>
              </a:solidFill>
              <a:latin typeface="+mj-lt"/>
              <a:ea typeface="Roboto" charset="0"/>
              <a:cs typeface="Roboto" charset="0"/>
            </a:endParaRPr>
          </a:p>
        </p:txBody>
      </p:sp>
      <p:sp>
        <p:nvSpPr>
          <p:cNvPr id="12" name="Rectangle 48">
            <a:extLst>
              <a:ext uri="{FF2B5EF4-FFF2-40B4-BE49-F238E27FC236}">
                <a16:creationId xmlns:a16="http://schemas.microsoft.com/office/drawing/2014/main" xmlns="" id="{063DE694-D917-41AA-9416-2B9195B97796}"/>
              </a:ext>
            </a:extLst>
          </p:cNvPr>
          <p:cNvSpPr>
            <a:spLocks/>
          </p:cNvSpPr>
          <p:nvPr/>
        </p:nvSpPr>
        <p:spPr bwMode="auto">
          <a:xfrm>
            <a:off x="5392235" y="4040113"/>
            <a:ext cx="487441" cy="554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pPr algn="ctr"/>
            <a:r>
              <a:rPr lang="en-GB" sz="3601" b="1" spc="113" dirty="0">
                <a:solidFill>
                  <a:schemeClr val="bg1"/>
                </a:solidFill>
                <a:latin typeface="+mj-lt"/>
                <a:ea typeface="Roboto" charset="0"/>
                <a:cs typeface="Roboto" charset="0"/>
                <a:sym typeface="Bebas Neue" charset="0"/>
              </a:rPr>
              <a:t>02</a:t>
            </a:r>
          </a:p>
        </p:txBody>
      </p:sp>
      <p:sp>
        <p:nvSpPr>
          <p:cNvPr id="13" name="TextBox 49">
            <a:extLst>
              <a:ext uri="{FF2B5EF4-FFF2-40B4-BE49-F238E27FC236}">
                <a16:creationId xmlns:a16="http://schemas.microsoft.com/office/drawing/2014/main" xmlns="" id="{AB10EE70-B55F-43A1-BEDD-FDBA032F708C}"/>
              </a:ext>
            </a:extLst>
          </p:cNvPr>
          <p:cNvSpPr txBox="1"/>
          <p:nvPr/>
        </p:nvSpPr>
        <p:spPr>
          <a:xfrm>
            <a:off x="6492597" y="3623362"/>
            <a:ext cx="5572222" cy="970779"/>
          </a:xfrm>
          <a:prstGeom prst="rect">
            <a:avLst/>
          </a:prstGeom>
          <a:noFill/>
        </p:spPr>
        <p:txBody>
          <a:bodyPr wrap="square" lIns="91440" tIns="45720" rIns="91440" bIns="45720" rtlCol="0" anchor="t">
            <a:spAutoFit/>
          </a:bodyPr>
          <a:lstStyle/>
          <a:p>
            <a:pPr>
              <a:lnSpc>
                <a:spcPts val="1665"/>
              </a:lnSpc>
            </a:pPr>
            <a:r>
              <a:rPr lang="en-GB" dirty="0">
                <a:solidFill>
                  <a:schemeClr val="bg1"/>
                </a:solidFill>
                <a:latin typeface="+mj-lt"/>
                <a:ea typeface="Lato Light" charset="0"/>
                <a:cs typeface="Lato Light" charset="0"/>
              </a:rPr>
              <a:t>Darstellung der Vision und des Leitbildes des restrukturierten Unternehmens. Aussagen zu den notwendigen operativen oder finanziellen Restrukturierungsmaßnahmen und Sanierungsbeiträgen der verschiedenen Beteiligten.</a:t>
            </a:r>
          </a:p>
        </p:txBody>
      </p:sp>
      <p:sp>
        <p:nvSpPr>
          <p:cNvPr id="14" name="Freeform 43">
            <a:extLst>
              <a:ext uri="{FF2B5EF4-FFF2-40B4-BE49-F238E27FC236}">
                <a16:creationId xmlns:a16="http://schemas.microsoft.com/office/drawing/2014/main" xmlns="" id="{F80E4697-CB9F-4AB0-902E-3D174455F0DE}"/>
              </a:ext>
            </a:extLst>
          </p:cNvPr>
          <p:cNvSpPr>
            <a:spLocks/>
          </p:cNvSpPr>
          <p:nvPr/>
        </p:nvSpPr>
        <p:spPr bwMode="auto">
          <a:xfrm>
            <a:off x="5780965" y="4855667"/>
            <a:ext cx="6195342" cy="1122542"/>
          </a:xfrm>
          <a:custGeom>
            <a:avLst/>
            <a:gdLst>
              <a:gd name="T0" fmla="*/ 0 w 1735"/>
              <a:gd name="T1" fmla="*/ 0 h 488"/>
              <a:gd name="T2" fmla="*/ 186 w 1735"/>
              <a:gd name="T3" fmla="*/ 244 h 488"/>
              <a:gd name="T4" fmla="*/ 0 w 1735"/>
              <a:gd name="T5" fmla="*/ 488 h 488"/>
              <a:gd name="T6" fmla="*/ 1735 w 1735"/>
              <a:gd name="T7" fmla="*/ 488 h 488"/>
              <a:gd name="T8" fmla="*/ 1735 w 1735"/>
              <a:gd name="T9" fmla="*/ 0 h 488"/>
              <a:gd name="T10" fmla="*/ 0 w 1735"/>
              <a:gd name="T11" fmla="*/ 0 h 488"/>
            </a:gdLst>
            <a:ahLst/>
            <a:cxnLst>
              <a:cxn ang="0">
                <a:pos x="T0" y="T1"/>
              </a:cxn>
              <a:cxn ang="0">
                <a:pos x="T2" y="T3"/>
              </a:cxn>
              <a:cxn ang="0">
                <a:pos x="T4" y="T5"/>
              </a:cxn>
              <a:cxn ang="0">
                <a:pos x="T6" y="T7"/>
              </a:cxn>
              <a:cxn ang="0">
                <a:pos x="T8" y="T9"/>
              </a:cxn>
              <a:cxn ang="0">
                <a:pos x="T10" y="T11"/>
              </a:cxn>
            </a:cxnLst>
            <a:rect l="0" t="0" r="r" b="b"/>
            <a:pathLst>
              <a:path w="1735" h="488">
                <a:moveTo>
                  <a:pt x="0" y="0"/>
                </a:moveTo>
                <a:lnTo>
                  <a:pt x="186" y="244"/>
                </a:lnTo>
                <a:lnTo>
                  <a:pt x="0" y="488"/>
                </a:lnTo>
                <a:lnTo>
                  <a:pt x="1735" y="488"/>
                </a:lnTo>
                <a:lnTo>
                  <a:pt x="1735" y="0"/>
                </a:lnTo>
                <a:lnTo>
                  <a:pt x="0" y="0"/>
                </a:lnTo>
                <a:close/>
              </a:path>
            </a:pathLst>
          </a:custGeom>
          <a:solidFill>
            <a:schemeClr val="accent3"/>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15" name="Freeform 36">
            <a:extLst>
              <a:ext uri="{FF2B5EF4-FFF2-40B4-BE49-F238E27FC236}">
                <a16:creationId xmlns:a16="http://schemas.microsoft.com/office/drawing/2014/main" xmlns="" id="{49494F74-65AD-48D4-81B4-AD9B6A52F0C8}"/>
              </a:ext>
            </a:extLst>
          </p:cNvPr>
          <p:cNvSpPr>
            <a:spLocks/>
          </p:cNvSpPr>
          <p:nvPr/>
        </p:nvSpPr>
        <p:spPr bwMode="auto">
          <a:xfrm>
            <a:off x="5043413" y="4855667"/>
            <a:ext cx="1449185" cy="1122542"/>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close/>
              </a:path>
            </a:pathLst>
          </a:custGeom>
          <a:solidFill>
            <a:schemeClr val="accent3">
              <a:lumMod val="75000"/>
            </a:schemeClr>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16" name="Freeform 37">
            <a:extLst>
              <a:ext uri="{FF2B5EF4-FFF2-40B4-BE49-F238E27FC236}">
                <a16:creationId xmlns:a16="http://schemas.microsoft.com/office/drawing/2014/main" xmlns="" id="{39BF6772-0A33-4A89-A8AC-0C867B8FD1E1}"/>
              </a:ext>
            </a:extLst>
          </p:cNvPr>
          <p:cNvSpPr>
            <a:spLocks/>
          </p:cNvSpPr>
          <p:nvPr/>
        </p:nvSpPr>
        <p:spPr bwMode="auto">
          <a:xfrm>
            <a:off x="5043413" y="4855667"/>
            <a:ext cx="1449185" cy="1122542"/>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17" name="TextBox 56">
            <a:extLst>
              <a:ext uri="{FF2B5EF4-FFF2-40B4-BE49-F238E27FC236}">
                <a16:creationId xmlns:a16="http://schemas.microsoft.com/office/drawing/2014/main" xmlns="" id="{3B7337CA-FE2D-467B-A8AD-81B8BC6A4816}"/>
              </a:ext>
            </a:extLst>
          </p:cNvPr>
          <p:cNvSpPr txBox="1"/>
          <p:nvPr/>
        </p:nvSpPr>
        <p:spPr>
          <a:xfrm>
            <a:off x="4996916" y="5091366"/>
            <a:ext cx="1228221" cy="338554"/>
          </a:xfrm>
          <a:prstGeom prst="rect">
            <a:avLst/>
          </a:prstGeom>
          <a:noFill/>
        </p:spPr>
        <p:txBody>
          <a:bodyPr wrap="none" lIns="91440" tIns="45720" rIns="91440" bIns="45720" rtlCol="0" anchor="t">
            <a:spAutoFit/>
          </a:bodyPr>
          <a:lstStyle/>
          <a:p>
            <a:pPr algn="ctr"/>
            <a:r>
              <a:rPr lang="en-GB" sz="1600" b="1" dirty="0">
                <a:solidFill>
                  <a:schemeClr val="bg1"/>
                </a:solidFill>
                <a:latin typeface="+mj-lt"/>
                <a:ea typeface="Roboto" charset="0"/>
                <a:cs typeface="Roboto" charset="0"/>
              </a:rPr>
              <a:t>Businessplan</a:t>
            </a:r>
          </a:p>
        </p:txBody>
      </p:sp>
      <p:sp>
        <p:nvSpPr>
          <p:cNvPr id="18" name="Rectangle 59">
            <a:extLst>
              <a:ext uri="{FF2B5EF4-FFF2-40B4-BE49-F238E27FC236}">
                <a16:creationId xmlns:a16="http://schemas.microsoft.com/office/drawing/2014/main" xmlns="" id="{BEB4029C-F692-4996-B015-D82C01BA231E}"/>
              </a:ext>
            </a:extLst>
          </p:cNvPr>
          <p:cNvSpPr>
            <a:spLocks/>
          </p:cNvSpPr>
          <p:nvPr/>
        </p:nvSpPr>
        <p:spPr bwMode="auto">
          <a:xfrm>
            <a:off x="5392235" y="5270665"/>
            <a:ext cx="487441" cy="554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pPr algn="ctr"/>
            <a:r>
              <a:rPr lang="en-GB" sz="3601" b="1" spc="113">
                <a:solidFill>
                  <a:schemeClr val="bg1"/>
                </a:solidFill>
                <a:latin typeface="+mj-lt"/>
                <a:ea typeface="Roboto" charset="0"/>
                <a:cs typeface="Roboto" charset="0"/>
                <a:sym typeface="Bebas Neue" charset="0"/>
              </a:rPr>
              <a:t>03</a:t>
            </a:r>
            <a:endParaRPr lang="en-GB" sz="3601" b="1" spc="113" dirty="0">
              <a:solidFill>
                <a:schemeClr val="bg1"/>
              </a:solidFill>
              <a:latin typeface="+mj-lt"/>
              <a:ea typeface="Roboto" charset="0"/>
              <a:cs typeface="Roboto" charset="0"/>
              <a:sym typeface="Bebas Neue" charset="0"/>
            </a:endParaRPr>
          </a:p>
        </p:txBody>
      </p:sp>
      <p:sp>
        <p:nvSpPr>
          <p:cNvPr id="19" name="TextBox 80">
            <a:extLst>
              <a:ext uri="{FF2B5EF4-FFF2-40B4-BE49-F238E27FC236}">
                <a16:creationId xmlns:a16="http://schemas.microsoft.com/office/drawing/2014/main" xmlns="" id="{5395CE55-7837-4FE4-93F3-E67DC912226D}"/>
              </a:ext>
            </a:extLst>
          </p:cNvPr>
          <p:cNvSpPr txBox="1"/>
          <p:nvPr/>
        </p:nvSpPr>
        <p:spPr>
          <a:xfrm>
            <a:off x="6492598" y="4870438"/>
            <a:ext cx="5153023" cy="970779"/>
          </a:xfrm>
          <a:prstGeom prst="rect">
            <a:avLst/>
          </a:prstGeom>
          <a:noFill/>
        </p:spPr>
        <p:txBody>
          <a:bodyPr wrap="square" lIns="91440" tIns="45720" rIns="91440" bIns="45720" rtlCol="0" anchor="t">
            <a:spAutoFit/>
          </a:bodyPr>
          <a:lstStyle/>
          <a:p>
            <a:pPr>
              <a:lnSpc>
                <a:spcPts val="1665"/>
              </a:lnSpc>
            </a:pPr>
            <a:r>
              <a:rPr lang="en-GB" dirty="0">
                <a:solidFill>
                  <a:schemeClr val="bg1"/>
                </a:solidFill>
                <a:latin typeface="+mj-lt"/>
                <a:ea typeface="Lato Light" charset="0"/>
                <a:cs typeface="Lato Light" charset="0"/>
              </a:rPr>
              <a:t>Darstellung der Liquiditäts-, Ertrags- und Vermögensplanung des Unternehmens unter Berücksichtigung der Sanierungsmaßnahmen und -beiträge (integrierte </a:t>
            </a:r>
            <a:r>
              <a:rPr lang="en-GB" dirty="0" err="1">
                <a:solidFill>
                  <a:schemeClr val="bg1"/>
                </a:solidFill>
                <a:latin typeface="+mj-lt"/>
                <a:ea typeface="Lato Light" charset="0"/>
                <a:cs typeface="Lato Light" charset="0"/>
              </a:rPr>
              <a:t>Unternehmensplanung</a:t>
            </a:r>
            <a:r>
              <a:rPr lang="en-GB" dirty="0">
                <a:solidFill>
                  <a:schemeClr val="bg1"/>
                </a:solidFill>
                <a:latin typeface="+mj-lt"/>
                <a:ea typeface="Lato Light" charset="0"/>
                <a:cs typeface="Lato Light" charset="0"/>
              </a:rPr>
              <a:t>).</a:t>
            </a:r>
          </a:p>
        </p:txBody>
      </p:sp>
      <p:sp>
        <p:nvSpPr>
          <p:cNvPr id="20" name="Freeform 43">
            <a:extLst>
              <a:ext uri="{FF2B5EF4-FFF2-40B4-BE49-F238E27FC236}">
                <a16:creationId xmlns:a16="http://schemas.microsoft.com/office/drawing/2014/main" xmlns="" id="{30604E6C-1FF4-4246-B35C-B15AE420B1AB}"/>
              </a:ext>
            </a:extLst>
          </p:cNvPr>
          <p:cNvSpPr>
            <a:spLocks/>
          </p:cNvSpPr>
          <p:nvPr/>
        </p:nvSpPr>
        <p:spPr bwMode="auto">
          <a:xfrm>
            <a:off x="5801184" y="2379791"/>
            <a:ext cx="6195342" cy="1122542"/>
          </a:xfrm>
          <a:custGeom>
            <a:avLst/>
            <a:gdLst>
              <a:gd name="T0" fmla="*/ 0 w 1735"/>
              <a:gd name="T1" fmla="*/ 0 h 488"/>
              <a:gd name="T2" fmla="*/ 186 w 1735"/>
              <a:gd name="T3" fmla="*/ 244 h 488"/>
              <a:gd name="T4" fmla="*/ 0 w 1735"/>
              <a:gd name="T5" fmla="*/ 488 h 488"/>
              <a:gd name="T6" fmla="*/ 1735 w 1735"/>
              <a:gd name="T7" fmla="*/ 488 h 488"/>
              <a:gd name="T8" fmla="*/ 1735 w 1735"/>
              <a:gd name="T9" fmla="*/ 0 h 488"/>
              <a:gd name="T10" fmla="*/ 0 w 1735"/>
              <a:gd name="T11" fmla="*/ 0 h 488"/>
            </a:gdLst>
            <a:ahLst/>
            <a:cxnLst>
              <a:cxn ang="0">
                <a:pos x="T0" y="T1"/>
              </a:cxn>
              <a:cxn ang="0">
                <a:pos x="T2" y="T3"/>
              </a:cxn>
              <a:cxn ang="0">
                <a:pos x="T4" y="T5"/>
              </a:cxn>
              <a:cxn ang="0">
                <a:pos x="T6" y="T7"/>
              </a:cxn>
              <a:cxn ang="0">
                <a:pos x="T8" y="T9"/>
              </a:cxn>
              <a:cxn ang="0">
                <a:pos x="T10" y="T11"/>
              </a:cxn>
            </a:cxnLst>
            <a:rect l="0" t="0" r="r" b="b"/>
            <a:pathLst>
              <a:path w="1735" h="488">
                <a:moveTo>
                  <a:pt x="0" y="0"/>
                </a:moveTo>
                <a:lnTo>
                  <a:pt x="186" y="244"/>
                </a:lnTo>
                <a:lnTo>
                  <a:pt x="0" y="488"/>
                </a:lnTo>
                <a:lnTo>
                  <a:pt x="1735" y="488"/>
                </a:lnTo>
                <a:lnTo>
                  <a:pt x="1735" y="0"/>
                </a:lnTo>
                <a:lnTo>
                  <a:pt x="0" y="0"/>
                </a:lnTo>
                <a:close/>
              </a:path>
            </a:pathLst>
          </a:custGeom>
          <a:solidFill>
            <a:schemeClr val="accent1"/>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21" name="Freeform 36">
            <a:extLst>
              <a:ext uri="{FF2B5EF4-FFF2-40B4-BE49-F238E27FC236}">
                <a16:creationId xmlns:a16="http://schemas.microsoft.com/office/drawing/2014/main" xmlns="" id="{0C488950-EF86-4F53-9575-F5C2F764F182}"/>
              </a:ext>
            </a:extLst>
          </p:cNvPr>
          <p:cNvSpPr>
            <a:spLocks/>
          </p:cNvSpPr>
          <p:nvPr/>
        </p:nvSpPr>
        <p:spPr bwMode="auto">
          <a:xfrm>
            <a:off x="5043413" y="2379791"/>
            <a:ext cx="1449185" cy="1122542"/>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close/>
              </a:path>
            </a:pathLst>
          </a:custGeom>
          <a:solidFill>
            <a:schemeClr val="accent1">
              <a:lumMod val="75000"/>
            </a:schemeClr>
          </a:solidFill>
          <a:ln>
            <a:noFill/>
          </a:ln>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22" name="Freeform 37">
            <a:extLst>
              <a:ext uri="{FF2B5EF4-FFF2-40B4-BE49-F238E27FC236}">
                <a16:creationId xmlns:a16="http://schemas.microsoft.com/office/drawing/2014/main" xmlns="" id="{EF749FCF-1022-451D-A247-DA3DBFF70986}"/>
              </a:ext>
            </a:extLst>
          </p:cNvPr>
          <p:cNvSpPr>
            <a:spLocks/>
          </p:cNvSpPr>
          <p:nvPr/>
        </p:nvSpPr>
        <p:spPr bwMode="auto">
          <a:xfrm>
            <a:off x="5043413" y="2379791"/>
            <a:ext cx="1449185" cy="1122542"/>
          </a:xfrm>
          <a:custGeom>
            <a:avLst/>
            <a:gdLst>
              <a:gd name="T0" fmla="*/ 444 w 630"/>
              <a:gd name="T1" fmla="*/ 488 h 488"/>
              <a:gd name="T2" fmla="*/ 0 w 630"/>
              <a:gd name="T3" fmla="*/ 488 h 488"/>
              <a:gd name="T4" fmla="*/ 0 w 630"/>
              <a:gd name="T5" fmla="*/ 0 h 488"/>
              <a:gd name="T6" fmla="*/ 444 w 630"/>
              <a:gd name="T7" fmla="*/ 0 h 488"/>
              <a:gd name="T8" fmla="*/ 630 w 630"/>
              <a:gd name="T9" fmla="*/ 244 h 488"/>
              <a:gd name="T10" fmla="*/ 444 w 630"/>
              <a:gd name="T11" fmla="*/ 488 h 488"/>
            </a:gdLst>
            <a:ahLst/>
            <a:cxnLst>
              <a:cxn ang="0">
                <a:pos x="T0" y="T1"/>
              </a:cxn>
              <a:cxn ang="0">
                <a:pos x="T2" y="T3"/>
              </a:cxn>
              <a:cxn ang="0">
                <a:pos x="T4" y="T5"/>
              </a:cxn>
              <a:cxn ang="0">
                <a:pos x="T6" y="T7"/>
              </a:cxn>
              <a:cxn ang="0">
                <a:pos x="T8" y="T9"/>
              </a:cxn>
              <a:cxn ang="0">
                <a:pos x="T10" y="T11"/>
              </a:cxn>
            </a:cxnLst>
            <a:rect l="0" t="0" r="r" b="b"/>
            <a:pathLst>
              <a:path w="630" h="488">
                <a:moveTo>
                  <a:pt x="444" y="488"/>
                </a:moveTo>
                <a:lnTo>
                  <a:pt x="0" y="488"/>
                </a:lnTo>
                <a:lnTo>
                  <a:pt x="0" y="0"/>
                </a:lnTo>
                <a:lnTo>
                  <a:pt x="444" y="0"/>
                </a:lnTo>
                <a:lnTo>
                  <a:pt x="630" y="244"/>
                </a:lnTo>
                <a:lnTo>
                  <a:pt x="444" y="488"/>
                </a:lnTo>
              </a:path>
            </a:pathLst>
          </a:cu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34290" tIns="17145" rIns="34290" bIns="17145" numCol="1" anchor="t" anchorCtr="0" compatLnSpc="1">
            <a:prstTxWarp prst="textNoShape">
              <a:avLst/>
            </a:prstTxWarp>
          </a:bodyPr>
          <a:lstStyle/>
          <a:p>
            <a:endParaRPr lang="en-GB" sz="3601" b="1" dirty="0">
              <a:latin typeface="+mj-lt"/>
            </a:endParaRPr>
          </a:p>
        </p:txBody>
      </p:sp>
      <p:sp>
        <p:nvSpPr>
          <p:cNvPr id="23" name="TextBox 84">
            <a:extLst>
              <a:ext uri="{FF2B5EF4-FFF2-40B4-BE49-F238E27FC236}">
                <a16:creationId xmlns:a16="http://schemas.microsoft.com/office/drawing/2014/main" xmlns="" id="{CE0950E1-18B8-4FC8-B404-314FCDD775AD}"/>
              </a:ext>
            </a:extLst>
          </p:cNvPr>
          <p:cNvSpPr txBox="1"/>
          <p:nvPr/>
        </p:nvSpPr>
        <p:spPr>
          <a:xfrm>
            <a:off x="5162223" y="2389952"/>
            <a:ext cx="891205" cy="584775"/>
          </a:xfrm>
          <a:prstGeom prst="rect">
            <a:avLst/>
          </a:prstGeom>
          <a:noFill/>
        </p:spPr>
        <p:txBody>
          <a:bodyPr wrap="none" lIns="91440" tIns="45720" rIns="91440" bIns="45720" rtlCol="0" anchor="t">
            <a:spAutoFit/>
          </a:bodyPr>
          <a:lstStyle/>
          <a:p>
            <a:pPr algn="ctr"/>
            <a:r>
              <a:rPr lang="en-GB" sz="1600" b="1" dirty="0" err="1">
                <a:solidFill>
                  <a:schemeClr val="bg1"/>
                </a:solidFill>
                <a:latin typeface="+mj-lt"/>
              </a:rPr>
              <a:t>Anfängliche</a:t>
            </a:r>
            <a:r>
              <a:rPr lang="en-GB" sz="1600" b="1" dirty="0">
                <a:solidFill>
                  <a:schemeClr val="bg1"/>
                </a:solidFill>
                <a:latin typeface="+mj-lt"/>
              </a:rPr>
              <a:t> </a:t>
            </a:r>
            <a:r>
              <a:rPr lang="en-GB" sz="1600" b="1" dirty="0">
                <a:latin typeface="+mj-lt"/>
              </a:rPr>
              <a:t/>
            </a:r>
            <a:br>
              <a:rPr lang="en-GB" sz="1600" b="1" dirty="0">
                <a:latin typeface="+mj-lt"/>
              </a:rPr>
            </a:br>
            <a:r>
              <a:rPr lang="en-GB" sz="1600" b="1" dirty="0">
                <a:solidFill>
                  <a:schemeClr val="bg1"/>
                </a:solidFill>
                <a:latin typeface="+mj-lt"/>
              </a:rPr>
              <a:t>Situation</a:t>
            </a:r>
            <a:endParaRPr lang="en-GB" sz="1600" b="1" dirty="0">
              <a:solidFill>
                <a:schemeClr val="bg1"/>
              </a:solidFill>
              <a:latin typeface="Calibri Light"/>
            </a:endParaRPr>
          </a:p>
        </p:txBody>
      </p:sp>
      <p:sp>
        <p:nvSpPr>
          <p:cNvPr id="24" name="Rectangle 85">
            <a:extLst>
              <a:ext uri="{FF2B5EF4-FFF2-40B4-BE49-F238E27FC236}">
                <a16:creationId xmlns:a16="http://schemas.microsoft.com/office/drawing/2014/main" xmlns="" id="{5469B736-DF39-4D11-A744-23E93CB730DF}"/>
              </a:ext>
            </a:extLst>
          </p:cNvPr>
          <p:cNvSpPr>
            <a:spLocks/>
          </p:cNvSpPr>
          <p:nvPr/>
        </p:nvSpPr>
        <p:spPr bwMode="auto">
          <a:xfrm>
            <a:off x="5392235" y="2794789"/>
            <a:ext cx="487441" cy="5541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chemeClr val="tx1"/>
                </a:solidFill>
                <a:miter lim="800000"/>
                <a:headEnd/>
                <a:tailEnd/>
              </a14:hiddenLine>
            </a:ext>
          </a:extLst>
        </p:spPr>
        <p:txBody>
          <a:bodyPr wrap="none" lIns="0" tIns="0" rIns="0" bIns="0" anchor="ctr">
            <a:spAutoFit/>
          </a:bodyPr>
          <a:lstStyle/>
          <a:p>
            <a:pPr algn="ctr"/>
            <a:r>
              <a:rPr lang="en-GB" sz="3601" b="1" spc="113">
                <a:solidFill>
                  <a:schemeClr val="bg1"/>
                </a:solidFill>
                <a:latin typeface="+mj-lt"/>
                <a:ea typeface="Roboto" charset="0"/>
                <a:cs typeface="Roboto" charset="0"/>
                <a:sym typeface="Bebas Neue" charset="0"/>
              </a:rPr>
              <a:t>01</a:t>
            </a:r>
            <a:endParaRPr lang="en-GB" sz="3601" b="1" spc="113" dirty="0">
              <a:solidFill>
                <a:schemeClr val="bg1"/>
              </a:solidFill>
              <a:latin typeface="+mj-lt"/>
              <a:ea typeface="Roboto" charset="0"/>
              <a:cs typeface="Roboto" charset="0"/>
              <a:sym typeface="Bebas Neue" charset="0"/>
            </a:endParaRPr>
          </a:p>
        </p:txBody>
      </p:sp>
      <p:sp>
        <p:nvSpPr>
          <p:cNvPr id="25" name="TextBox 86">
            <a:extLst>
              <a:ext uri="{FF2B5EF4-FFF2-40B4-BE49-F238E27FC236}">
                <a16:creationId xmlns:a16="http://schemas.microsoft.com/office/drawing/2014/main" xmlns="" id="{3EC296D2-01F5-4282-8CB3-C8A4BD9A3A17}"/>
              </a:ext>
            </a:extLst>
          </p:cNvPr>
          <p:cNvSpPr txBox="1"/>
          <p:nvPr/>
        </p:nvSpPr>
        <p:spPr>
          <a:xfrm>
            <a:off x="6492597" y="2495785"/>
            <a:ext cx="5153023" cy="752770"/>
          </a:xfrm>
          <a:prstGeom prst="rect">
            <a:avLst/>
          </a:prstGeom>
          <a:noFill/>
        </p:spPr>
        <p:txBody>
          <a:bodyPr wrap="square" lIns="91440" tIns="45720" rIns="91440" bIns="45720" rtlCol="0" anchor="t">
            <a:spAutoFit/>
          </a:bodyPr>
          <a:lstStyle/>
          <a:p>
            <a:pPr>
              <a:lnSpc>
                <a:spcPts val="1665"/>
              </a:lnSpc>
            </a:pPr>
            <a:r>
              <a:rPr lang="en-GB" dirty="0">
                <a:solidFill>
                  <a:schemeClr val="bg1"/>
                </a:solidFill>
                <a:latin typeface="+mj-lt"/>
                <a:ea typeface="Lato Light" charset="0"/>
                <a:cs typeface="Lato Light" charset="0"/>
              </a:rPr>
              <a:t>Aussagen über wesentliche Unternehmensdaten, wirtschaftliche und rechtliche Einflussfaktoren und die (zentralen) Ursachen der Krise</a:t>
            </a:r>
          </a:p>
        </p:txBody>
      </p:sp>
    </p:spTree>
    <p:extLst>
      <p:ext uri="{BB962C8B-B14F-4D97-AF65-F5344CB8AC3E}">
        <p14:creationId xmlns:p14="http://schemas.microsoft.com/office/powerpoint/2010/main" val="2254485972"/>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AYxclhYOSNm9yXxD6IJY5A"/>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pUqwWSiFbkEGfDzOMCLGX4Q"/>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pUqwWSiFbkEGfDzOMCLGX4Q"/>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pUqwWSiFbkEGfDzOMCLGX4Q"/>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pUqwWSiFbkEGfDzOMCLGX4Q"/>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3064</Words>
  <Application>Microsoft Office PowerPoint</Application>
  <PresentationFormat>Custom</PresentationFormat>
  <Paragraphs>443</Paragraphs>
  <Slides>38</Slides>
  <Notes>38</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0" baseType="lpstr">
      <vt:lpstr>Office</vt:lpstr>
      <vt:lpstr>think-cell Folie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Julia Grey</dc:creator>
  <cp:lastModifiedBy>Carol Daniels</cp:lastModifiedBy>
  <cp:revision>122</cp:revision>
  <dcterms:created xsi:type="dcterms:W3CDTF">2021-03-17T09:15:18Z</dcterms:created>
  <dcterms:modified xsi:type="dcterms:W3CDTF">2022-04-21T14:44:58Z</dcterms:modified>
</cp:coreProperties>
</file>