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2.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711" r:id="rId2"/>
    <p:sldId id="4712" r:id="rId3"/>
    <p:sldId id="4199" r:id="rId4"/>
    <p:sldId id="4089" r:id="rId5"/>
    <p:sldId id="4200" r:id="rId6"/>
    <p:sldId id="4226" r:id="rId7"/>
    <p:sldId id="4211" r:id="rId8"/>
    <p:sldId id="4229" r:id="rId9"/>
    <p:sldId id="4225" r:id="rId10"/>
    <p:sldId id="4230" r:id="rId11"/>
    <p:sldId id="4213" r:id="rId12"/>
    <p:sldId id="4219" r:id="rId13"/>
    <p:sldId id="4224" r:id="rId14"/>
    <p:sldId id="4221" r:id="rId15"/>
    <p:sldId id="4222" r:id="rId16"/>
    <p:sldId id="4210" r:id="rId17"/>
    <p:sldId id="4209" r:id="rId18"/>
    <p:sldId id="4201" r:id="rId19"/>
    <p:sldId id="4714" r:id="rId20"/>
    <p:sldId id="4715" r:id="rId21"/>
    <p:sldId id="4232" r:id="rId22"/>
    <p:sldId id="4207" r:id="rId23"/>
    <p:sldId id="4233" r:id="rId24"/>
    <p:sldId id="4242" r:id="rId25"/>
    <p:sldId id="4243" r:id="rId26"/>
    <p:sldId id="4245" r:id="rId27"/>
    <p:sldId id="4220" r:id="rId28"/>
    <p:sldId id="4273" r:id="rId29"/>
    <p:sldId id="4717"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9" autoAdjust="0"/>
    <p:restoredTop sz="94660"/>
  </p:normalViewPr>
  <p:slideViewPr>
    <p:cSldViewPr snapToGrid="0">
      <p:cViewPr>
        <p:scale>
          <a:sx n="71" d="100"/>
          <a:sy n="71" d="100"/>
        </p:scale>
        <p:origin x="-558"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1B53A4-D850-4741-A62B-DFF793498BB1}" type="datetimeFigureOut">
              <a:rPr lang="de-DE" smtClean="0"/>
              <a:t>21.04.2022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B260B5-2756-46BF-BFA6-2BED67281F84}" type="slidenum">
              <a:rPr lang="de-DE" smtClean="0"/>
              <a:t>‹#›</a:t>
            </a:fld>
            <a:endParaRPr lang="de-DE"/>
          </a:p>
        </p:txBody>
      </p:sp>
    </p:spTree>
    <p:extLst>
      <p:ext uri="{BB962C8B-B14F-4D97-AF65-F5344CB8AC3E}">
        <p14:creationId xmlns:p14="http://schemas.microsoft.com/office/powerpoint/2010/main" val="2672504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65079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4038213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2944643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2957793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496822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19963695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15</a:t>
            </a:fld>
            <a:endParaRPr lang="en-GB" dirty="0"/>
          </a:p>
        </p:txBody>
      </p:sp>
    </p:spTree>
    <p:extLst>
      <p:ext uri="{BB962C8B-B14F-4D97-AF65-F5344CB8AC3E}">
        <p14:creationId xmlns:p14="http://schemas.microsoft.com/office/powerpoint/2010/main" val="3011346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208597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17</a:t>
            </a:fld>
            <a:endParaRPr lang="en-GB" dirty="0"/>
          </a:p>
        </p:txBody>
      </p:sp>
    </p:spTree>
    <p:extLst>
      <p:ext uri="{BB962C8B-B14F-4D97-AF65-F5344CB8AC3E}">
        <p14:creationId xmlns:p14="http://schemas.microsoft.com/office/powerpoint/2010/main" val="32444840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18</a:t>
            </a:fld>
            <a:endParaRPr lang="en-GB" dirty="0"/>
          </a:p>
        </p:txBody>
      </p:sp>
    </p:spTree>
    <p:extLst>
      <p:ext uri="{BB962C8B-B14F-4D97-AF65-F5344CB8AC3E}">
        <p14:creationId xmlns:p14="http://schemas.microsoft.com/office/powerpoint/2010/main" val="38302347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19</a:t>
            </a:fld>
            <a:endParaRPr lang="en-GB" dirty="0"/>
          </a:p>
        </p:txBody>
      </p:sp>
    </p:spTree>
    <p:extLst>
      <p:ext uri="{BB962C8B-B14F-4D97-AF65-F5344CB8AC3E}">
        <p14:creationId xmlns:p14="http://schemas.microsoft.com/office/powerpoint/2010/main" val="354115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30071057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21</a:t>
            </a:fld>
            <a:endParaRPr lang="en-GB" dirty="0"/>
          </a:p>
        </p:txBody>
      </p:sp>
    </p:spTree>
    <p:extLst>
      <p:ext uri="{BB962C8B-B14F-4D97-AF65-F5344CB8AC3E}">
        <p14:creationId xmlns:p14="http://schemas.microsoft.com/office/powerpoint/2010/main" val="39933566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22</a:t>
            </a:fld>
            <a:endParaRPr lang="en-GB" dirty="0"/>
          </a:p>
        </p:txBody>
      </p:sp>
    </p:spTree>
    <p:extLst>
      <p:ext uri="{BB962C8B-B14F-4D97-AF65-F5344CB8AC3E}">
        <p14:creationId xmlns:p14="http://schemas.microsoft.com/office/powerpoint/2010/main" val="37625379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23</a:t>
            </a:fld>
            <a:endParaRPr lang="en-GB" dirty="0"/>
          </a:p>
        </p:txBody>
      </p:sp>
    </p:spTree>
    <p:extLst>
      <p:ext uri="{BB962C8B-B14F-4D97-AF65-F5344CB8AC3E}">
        <p14:creationId xmlns:p14="http://schemas.microsoft.com/office/powerpoint/2010/main" val="24971777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24</a:t>
            </a:fld>
            <a:endParaRPr lang="en-GB" dirty="0"/>
          </a:p>
        </p:txBody>
      </p:sp>
    </p:spTree>
    <p:extLst>
      <p:ext uri="{BB962C8B-B14F-4D97-AF65-F5344CB8AC3E}">
        <p14:creationId xmlns:p14="http://schemas.microsoft.com/office/powerpoint/2010/main" val="40839341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25</a:t>
            </a:fld>
            <a:endParaRPr lang="en-GB" dirty="0"/>
          </a:p>
        </p:txBody>
      </p:sp>
    </p:spTree>
    <p:extLst>
      <p:ext uri="{BB962C8B-B14F-4D97-AF65-F5344CB8AC3E}">
        <p14:creationId xmlns:p14="http://schemas.microsoft.com/office/powerpoint/2010/main" val="13890015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26</a:t>
            </a:fld>
            <a:endParaRPr lang="en-GB" dirty="0"/>
          </a:p>
        </p:txBody>
      </p:sp>
    </p:spTree>
    <p:extLst>
      <p:ext uri="{BB962C8B-B14F-4D97-AF65-F5344CB8AC3E}">
        <p14:creationId xmlns:p14="http://schemas.microsoft.com/office/powerpoint/2010/main" val="9425724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27</a:t>
            </a:fld>
            <a:endParaRPr lang="en-GB" dirty="0"/>
          </a:p>
        </p:txBody>
      </p:sp>
    </p:spTree>
    <p:extLst>
      <p:ext uri="{BB962C8B-B14F-4D97-AF65-F5344CB8AC3E}">
        <p14:creationId xmlns:p14="http://schemas.microsoft.com/office/powerpoint/2010/main" val="26841405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28</a:t>
            </a:fld>
            <a:endParaRPr lang="en-GB" dirty="0"/>
          </a:p>
        </p:txBody>
      </p:sp>
    </p:spTree>
    <p:extLst>
      <p:ext uri="{BB962C8B-B14F-4D97-AF65-F5344CB8AC3E}">
        <p14:creationId xmlns:p14="http://schemas.microsoft.com/office/powerpoint/2010/main" val="11023914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29</a:t>
            </a:fld>
            <a:endParaRPr lang="en-GB" dirty="0"/>
          </a:p>
        </p:txBody>
      </p:sp>
    </p:spTree>
    <p:extLst>
      <p:ext uri="{BB962C8B-B14F-4D97-AF65-F5344CB8AC3E}">
        <p14:creationId xmlns:p14="http://schemas.microsoft.com/office/powerpoint/2010/main" val="948107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121583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4103174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2281417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2990614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3837108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3550947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1235302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C0545CA-71E0-4BE8-B7F7-410BFA306F2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25DF0433-F490-4BA6-AE0D-32E4C4D8CD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2B6EF310-FC38-489F-A332-CE2DE4FDCE03}"/>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5" name="Fußzeilenplatzhalter 4">
            <a:extLst>
              <a:ext uri="{FF2B5EF4-FFF2-40B4-BE49-F238E27FC236}">
                <a16:creationId xmlns:a16="http://schemas.microsoft.com/office/drawing/2014/main" xmlns="" id="{ED20883A-2B45-4AB2-A78F-10014D265A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9478012C-DD09-4396-98AB-F242D7A1F7DB}"/>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271035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5752C10-1EFE-4C99-A153-5DC1430163AD}"/>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B434F15D-AB0D-4903-A459-477D54F6913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15A54CC0-0270-4BEF-9879-A04BEE2BA7C3}"/>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5" name="Fußzeilenplatzhalter 4">
            <a:extLst>
              <a:ext uri="{FF2B5EF4-FFF2-40B4-BE49-F238E27FC236}">
                <a16:creationId xmlns:a16="http://schemas.microsoft.com/office/drawing/2014/main" xmlns="" id="{B24AEC5E-E8AC-4843-A060-4317E19D516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707A78BF-56D7-4833-A2E6-05C1F9EB46C4}"/>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2719575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846AD55E-20F8-400B-B6DD-7E6582D8731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F5E77DE2-8EBB-49E6-AE43-75C5F410AFB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8AD0ECBC-D5AA-424A-967F-312DA7650ED2}"/>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5" name="Fußzeilenplatzhalter 4">
            <a:extLst>
              <a:ext uri="{FF2B5EF4-FFF2-40B4-BE49-F238E27FC236}">
                <a16:creationId xmlns:a16="http://schemas.microsoft.com/office/drawing/2014/main" xmlns="" id="{724DF822-8874-40EB-9C63-602CBA3C60E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A5728972-1524-4CF9-8FE6-EC894647BEDB}"/>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482573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Design 2">
    <p:spTree>
      <p:nvGrpSpPr>
        <p:cNvPr id="1" name=""/>
        <p:cNvGrpSpPr/>
        <p:nvPr/>
      </p:nvGrpSpPr>
      <p:grpSpPr>
        <a:xfrm>
          <a:off x="0" y="0"/>
          <a:ext cx="0" cy="0"/>
          <a:chOff x="0" y="0"/>
          <a:chExt cx="0" cy="0"/>
        </a:xfrm>
      </p:grpSpPr>
      <p:sp>
        <p:nvSpPr>
          <p:cNvPr id="4" name="Rectangle 3"/>
          <p:cNvSpPr/>
          <p:nvPr userDrawn="1"/>
        </p:nvSpPr>
        <p:spPr>
          <a:xfrm>
            <a:off x="-6722" y="3278038"/>
            <a:ext cx="12198722" cy="3579962"/>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0882" y="780222"/>
            <a:ext cx="9157558" cy="1848523"/>
          </a:xfrm>
          <a:prstGeom prst="rect">
            <a:avLst/>
          </a:prstGeom>
        </p:spPr>
      </p:pic>
      <p:grpSp>
        <p:nvGrpSpPr>
          <p:cNvPr id="15" name="Group 14"/>
          <p:cNvGrpSpPr/>
          <p:nvPr userDrawn="1"/>
        </p:nvGrpSpPr>
        <p:grpSpPr>
          <a:xfrm>
            <a:off x="10325100" y="3460836"/>
            <a:ext cx="1866900" cy="463550"/>
            <a:chOff x="0" y="0"/>
            <a:chExt cx="2301694" cy="571500"/>
          </a:xfrm>
        </p:grpSpPr>
        <p:sp>
          <p:nvSpPr>
            <p:cNvPr id="16" name="Rectangle 1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r="44449"/>
            <a:stretch/>
          </p:blipFill>
          <p:spPr bwMode="auto">
            <a:xfrm>
              <a:off x="125070" y="97860"/>
              <a:ext cx="1675765" cy="384810"/>
            </a:xfrm>
            <a:prstGeom prst="rect">
              <a:avLst/>
            </a:prstGeom>
            <a:ln>
              <a:noFill/>
            </a:ln>
            <a:extLst>
              <a:ext uri="{53640926-AAD7-44D8-BBD7-CCE9431645EC}">
                <a14:shadowObscured xmlns:a14="http://schemas.microsoft.com/office/drawing/2010/main"/>
              </a:ext>
            </a:extLst>
          </p:spPr>
        </p:pic>
      </p:grpSp>
      <p:cxnSp>
        <p:nvCxnSpPr>
          <p:cNvPr id="20" name="Straight Connector 19"/>
          <p:cNvCxnSpPr/>
          <p:nvPr userDrawn="1"/>
        </p:nvCxnSpPr>
        <p:spPr>
          <a:xfrm>
            <a:off x="600882" y="4859037"/>
            <a:ext cx="48360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rotWithShape="1">
          <a:blip r:embed="rId4" cstate="print">
            <a:extLst>
              <a:ext uri="{28A0092B-C50C-407E-A947-70E740481C1C}">
                <a14:useLocalDpi xmlns:a14="http://schemas.microsoft.com/office/drawing/2010/main" val="0"/>
              </a:ext>
            </a:extLst>
          </a:blip>
          <a:srcRect b="32961"/>
          <a:stretch/>
        </p:blipFill>
        <p:spPr>
          <a:xfrm>
            <a:off x="10890786" y="6021708"/>
            <a:ext cx="1301214" cy="872318"/>
          </a:xfrm>
          <a:prstGeom prst="rect">
            <a:avLst/>
          </a:prstGeom>
        </p:spPr>
      </p:pic>
      <p:pic>
        <p:nvPicPr>
          <p:cNvPr id="3" name="Picture 2"/>
          <p:cNvPicPr>
            <a:picLocks noChangeAspect="1"/>
          </p:cNvPicPr>
          <p:nvPr userDrawn="1"/>
        </p:nvPicPr>
        <p:blipFill rotWithShape="1">
          <a:blip r:embed="rId5" cstate="print">
            <a:extLst>
              <a:ext uri="{28A0092B-C50C-407E-A947-70E740481C1C}">
                <a14:useLocalDpi xmlns:a14="http://schemas.microsoft.com/office/drawing/2010/main" val="0"/>
              </a:ext>
            </a:extLst>
          </a:blip>
          <a:srcRect l="31220" t="21060"/>
          <a:stretch/>
        </p:blipFill>
        <p:spPr>
          <a:xfrm>
            <a:off x="0" y="3218143"/>
            <a:ext cx="894968" cy="1027183"/>
          </a:xfrm>
          <a:prstGeom prst="rect">
            <a:avLst/>
          </a:prstGeom>
        </p:spPr>
      </p:pic>
      <p:sp>
        <p:nvSpPr>
          <p:cNvPr id="35" name="Text Placeholder 23"/>
          <p:cNvSpPr>
            <a:spLocks noGrp="1"/>
          </p:cNvSpPr>
          <p:nvPr>
            <p:ph type="body" sz="quarter" idx="15" hasCustomPrompt="1"/>
          </p:nvPr>
        </p:nvSpPr>
        <p:spPr>
          <a:xfrm>
            <a:off x="767012" y="4930199"/>
            <a:ext cx="4667468" cy="697353"/>
          </a:xfrm>
        </p:spPr>
        <p:txBody>
          <a:bodyPr>
            <a:noAutofit/>
          </a:bodyPr>
          <a:lstStyle>
            <a:lvl1pPr marL="0" indent="0" algn="l">
              <a:buNone/>
              <a:defRPr sz="5400" baseline="0">
                <a:solidFill>
                  <a:schemeClr val="bg1"/>
                </a:solidFill>
                <a:latin typeface="+mn-lt"/>
              </a:defRPr>
            </a:lvl1pPr>
          </a:lstStyle>
          <a:p>
            <a:pPr lvl="0"/>
            <a:r>
              <a:rPr lang="en-GB" dirty="0"/>
              <a:t>SMART UP</a:t>
            </a:r>
          </a:p>
        </p:txBody>
      </p:sp>
      <p:sp>
        <p:nvSpPr>
          <p:cNvPr id="36" name="Text Placeholder 23"/>
          <p:cNvSpPr>
            <a:spLocks noGrp="1"/>
          </p:cNvSpPr>
          <p:nvPr>
            <p:ph type="body" sz="quarter" idx="16" hasCustomPrompt="1"/>
          </p:nvPr>
        </p:nvSpPr>
        <p:spPr>
          <a:xfrm>
            <a:off x="826409" y="4280907"/>
            <a:ext cx="5278651" cy="697353"/>
          </a:xfrm>
        </p:spPr>
        <p:txBody>
          <a:bodyPr>
            <a:normAutofit/>
          </a:bodyPr>
          <a:lstStyle>
            <a:lvl1pPr marL="0" indent="0" algn="l">
              <a:buNone/>
              <a:defRPr sz="3600">
                <a:solidFill>
                  <a:schemeClr val="bg1"/>
                </a:solidFill>
                <a:latin typeface="+mn-lt"/>
              </a:defRPr>
            </a:lvl1pPr>
          </a:lstStyle>
          <a:p>
            <a:pPr lvl="0"/>
            <a:r>
              <a:rPr lang="en-GB" dirty="0"/>
              <a:t>Find out more about</a:t>
            </a:r>
          </a:p>
        </p:txBody>
      </p:sp>
      <p:sp>
        <p:nvSpPr>
          <p:cNvPr id="37" name="Rectangle 36"/>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600350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4415437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xmlns=""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xmlns=""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xmlns=""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xmlns=""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xmlns=""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3456458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hank you slide">
    <p:spTree>
      <p:nvGrpSpPr>
        <p:cNvPr id="1" name=""/>
        <p:cNvGrpSpPr/>
        <p:nvPr/>
      </p:nvGrpSpPr>
      <p:grpSpPr>
        <a:xfrm>
          <a:off x="0" y="0"/>
          <a:ext cx="0" cy="0"/>
          <a:chOff x="0" y="0"/>
          <a:chExt cx="0" cy="0"/>
        </a:xfrm>
      </p:grpSpPr>
      <p:sp>
        <p:nvSpPr>
          <p:cNvPr id="18" name="Rectangle 17"/>
          <p:cNvSpPr/>
          <p:nvPr userDrawn="1"/>
        </p:nvSpPr>
        <p:spPr>
          <a:xfrm>
            <a:off x="7244374" y="0"/>
            <a:ext cx="4947625" cy="6858000"/>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3988" y="5276862"/>
            <a:ext cx="5856904" cy="1182261"/>
          </a:xfrm>
          <a:prstGeom prst="rect">
            <a:avLst/>
          </a:prstGeom>
        </p:spPr>
      </p:pic>
      <p:grpSp>
        <p:nvGrpSpPr>
          <p:cNvPr id="24" name="Group 23"/>
          <p:cNvGrpSpPr/>
          <p:nvPr userDrawn="1"/>
        </p:nvGrpSpPr>
        <p:grpSpPr>
          <a:xfrm>
            <a:off x="7201834" y="5789933"/>
            <a:ext cx="1866900" cy="463550"/>
            <a:chOff x="0" y="0"/>
            <a:chExt cx="2301694" cy="571500"/>
          </a:xfrm>
        </p:grpSpPr>
        <p:sp>
          <p:nvSpPr>
            <p:cNvPr id="26" name="Rectangle 2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27" name="Picture 26"/>
            <p:cNvPicPr>
              <a:picLocks noChangeAspect="1"/>
            </p:cNvPicPr>
            <p:nvPr/>
          </p:nvPicPr>
          <p:blipFill rotWithShape="1">
            <a:blip r:embed="rId3" cstate="print">
              <a:extLst>
                <a:ext uri="{28A0092B-C50C-407E-A947-70E740481C1C}">
                  <a14:useLocalDpi xmlns:a14="http://schemas.microsoft.com/office/drawing/2010/main" val="0"/>
                </a:ext>
              </a:extLst>
            </a:blip>
            <a:srcRect r="44449"/>
            <a:stretch/>
          </p:blipFill>
          <p:spPr bwMode="auto">
            <a:xfrm>
              <a:off x="312965" y="96237"/>
              <a:ext cx="1675765" cy="384810"/>
            </a:xfrm>
            <a:prstGeom prst="rect">
              <a:avLst/>
            </a:prstGeom>
            <a:ln>
              <a:noFill/>
            </a:ln>
            <a:extLst>
              <a:ext uri="{53640926-AAD7-44D8-BBD7-CCE9431645EC}">
                <a14:shadowObscured xmlns:a14="http://schemas.microsoft.com/office/drawing/2010/main"/>
              </a:ext>
            </a:extLst>
          </p:spPr>
        </p:pic>
      </p:grpSp>
      <p:pic>
        <p:nvPicPr>
          <p:cNvPr id="28" name="Picture 27"/>
          <p:cNvPicPr>
            <a:picLocks noChangeAspect="1"/>
          </p:cNvPicPr>
          <p:nvPr userDrawn="1"/>
        </p:nvPicPr>
        <p:blipFill rotWithShape="1">
          <a:blip r:embed="rId4" cstate="print">
            <a:extLst>
              <a:ext uri="{28A0092B-C50C-407E-A947-70E740481C1C}">
                <a14:useLocalDpi xmlns:a14="http://schemas.microsoft.com/office/drawing/2010/main" val="0"/>
              </a:ext>
            </a:extLst>
          </a:blip>
          <a:srcRect b="32961"/>
          <a:stretch/>
        </p:blipFill>
        <p:spPr>
          <a:xfrm>
            <a:off x="11017708" y="6021708"/>
            <a:ext cx="1301214" cy="872318"/>
          </a:xfrm>
          <a:prstGeom prst="rect">
            <a:avLst/>
          </a:prstGeom>
        </p:spPr>
      </p:pic>
      <p:pic>
        <p:nvPicPr>
          <p:cNvPr id="29" name="Picture 28"/>
          <p:cNvPicPr>
            <a:picLocks noChangeAspect="1"/>
          </p:cNvPicPr>
          <p:nvPr userDrawn="1"/>
        </p:nvPicPr>
        <p:blipFill rotWithShape="1">
          <a:blip r:embed="rId5" cstate="print">
            <a:extLst>
              <a:ext uri="{28A0092B-C50C-407E-A947-70E740481C1C}">
                <a14:useLocalDpi xmlns:a14="http://schemas.microsoft.com/office/drawing/2010/main" val="0"/>
              </a:ext>
            </a:extLst>
          </a:blip>
          <a:srcRect l="31220" t="21060"/>
          <a:stretch/>
        </p:blipFill>
        <p:spPr>
          <a:xfrm>
            <a:off x="7201834" y="-36026"/>
            <a:ext cx="1153890" cy="1324356"/>
          </a:xfrm>
          <a:prstGeom prst="rect">
            <a:avLst/>
          </a:prstGeom>
        </p:spPr>
      </p:pic>
      <p:sp>
        <p:nvSpPr>
          <p:cNvPr id="12" name="Text Placeholder 23"/>
          <p:cNvSpPr>
            <a:spLocks noGrp="1"/>
          </p:cNvSpPr>
          <p:nvPr userDrawn="1">
            <p:ph type="body" sz="quarter" idx="13" hasCustomPrompt="1"/>
          </p:nvPr>
        </p:nvSpPr>
        <p:spPr>
          <a:xfrm>
            <a:off x="427462" y="853210"/>
            <a:ext cx="3104978" cy="697353"/>
          </a:xfrm>
        </p:spPr>
        <p:txBody>
          <a:bodyPr anchor="ctr">
            <a:noAutofit/>
          </a:bodyPr>
          <a:lstStyle>
            <a:lvl1pPr marL="0" indent="0" algn="l">
              <a:buNone/>
              <a:defRPr sz="5400" baseline="0">
                <a:solidFill>
                  <a:srgbClr val="245473"/>
                </a:solidFill>
                <a:latin typeface="+mn-lt"/>
              </a:defRPr>
            </a:lvl1pPr>
          </a:lstStyle>
          <a:p>
            <a:pPr lvl="0"/>
            <a:r>
              <a:rPr lang="en-GB" dirty="0"/>
              <a:t>Thank You</a:t>
            </a:r>
          </a:p>
        </p:txBody>
      </p:sp>
      <p:sp>
        <p:nvSpPr>
          <p:cNvPr id="13" name="Text Placeholder 25"/>
          <p:cNvSpPr>
            <a:spLocks noGrp="1"/>
          </p:cNvSpPr>
          <p:nvPr userDrawn="1">
            <p:ph type="body" sz="quarter" idx="14" hasCustomPrompt="1"/>
          </p:nvPr>
        </p:nvSpPr>
        <p:spPr>
          <a:xfrm>
            <a:off x="3863577" y="858821"/>
            <a:ext cx="3854522" cy="697353"/>
          </a:xfrm>
        </p:spPr>
        <p:txBody>
          <a:bodyPr anchor="ctr">
            <a:noAutofit/>
          </a:bodyPr>
          <a:lstStyle>
            <a:lvl1pPr marL="0" indent="0" algn="l">
              <a:buNone/>
              <a:defRPr sz="2800" i="1"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Any Questions?</a:t>
            </a:r>
          </a:p>
        </p:txBody>
      </p:sp>
      <p:sp>
        <p:nvSpPr>
          <p:cNvPr id="10" name="Oval 9"/>
          <p:cNvSpPr/>
          <p:nvPr userDrawn="1"/>
        </p:nvSpPr>
        <p:spPr>
          <a:xfrm>
            <a:off x="6999455" y="2022663"/>
            <a:ext cx="591486" cy="591486"/>
          </a:xfrm>
          <a:prstGeom prst="ellipse">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cxnSp>
        <p:nvCxnSpPr>
          <p:cNvPr id="19" name="Straight Connector 18"/>
          <p:cNvCxnSpPr/>
          <p:nvPr userDrawn="1"/>
        </p:nvCxnSpPr>
        <p:spPr>
          <a:xfrm>
            <a:off x="3706758" y="846751"/>
            <a:ext cx="0" cy="696487"/>
          </a:xfrm>
          <a:prstGeom prst="line">
            <a:avLst/>
          </a:prstGeom>
          <a:ln w="19050">
            <a:solidFill>
              <a:srgbClr val="B71E70"/>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userDrawn="1">
            <p:ph type="body" sz="quarter" idx="15" hasCustomPrompt="1"/>
          </p:nvPr>
        </p:nvSpPr>
        <p:spPr>
          <a:xfrm>
            <a:off x="7718099" y="220640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0" name="Oval 29"/>
          <p:cNvSpPr/>
          <p:nvPr userDrawn="1"/>
        </p:nvSpPr>
        <p:spPr>
          <a:xfrm>
            <a:off x="6999455" y="2980323"/>
            <a:ext cx="591486" cy="591486"/>
          </a:xfrm>
          <a:prstGeom prst="ellipse">
            <a:avLst/>
          </a:prstGeom>
          <a:solidFill>
            <a:srgbClr val="BBC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1" name="Text Placeholder 2"/>
          <p:cNvSpPr>
            <a:spLocks noGrp="1"/>
          </p:cNvSpPr>
          <p:nvPr>
            <p:ph type="body" sz="quarter" idx="16" hasCustomPrompt="1"/>
          </p:nvPr>
        </p:nvSpPr>
        <p:spPr>
          <a:xfrm>
            <a:off x="7718099" y="316406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2" name="Oval 31"/>
          <p:cNvSpPr/>
          <p:nvPr userDrawn="1"/>
        </p:nvSpPr>
        <p:spPr>
          <a:xfrm>
            <a:off x="6999455" y="3940765"/>
            <a:ext cx="591486" cy="591486"/>
          </a:xfrm>
          <a:prstGeom prst="ellipse">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3" name="Text Placeholder 2"/>
          <p:cNvSpPr>
            <a:spLocks noGrp="1"/>
          </p:cNvSpPr>
          <p:nvPr>
            <p:ph type="body" sz="quarter" idx="17" hasCustomPrompt="1"/>
          </p:nvPr>
        </p:nvSpPr>
        <p:spPr>
          <a:xfrm>
            <a:off x="7718099" y="4124508"/>
            <a:ext cx="2812464" cy="323455"/>
          </a:xfrm>
        </p:spPr>
        <p:txBody>
          <a:bodyPr anchor="t">
            <a:normAutofit/>
          </a:bodyPr>
          <a:lstStyle>
            <a:lvl1pPr marL="0" indent="0">
              <a:buNone/>
              <a:defRPr sz="1600">
                <a:solidFill>
                  <a:schemeClr val="bg1"/>
                </a:solidFill>
              </a:defRPr>
            </a:lvl1pPr>
          </a:lstStyle>
          <a:p>
            <a:pPr lvl="0"/>
            <a:r>
              <a:rPr lang="en-GB" dirty="0"/>
              <a:t>Text 1</a:t>
            </a:r>
          </a:p>
        </p:txBody>
      </p:sp>
    </p:spTree>
    <p:extLst>
      <p:ext uri="{BB962C8B-B14F-4D97-AF65-F5344CB8AC3E}">
        <p14:creationId xmlns:p14="http://schemas.microsoft.com/office/powerpoint/2010/main" val="2518410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8440BFB-7A22-4CBE-9548-5A0669EC6E8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F86CC4CB-F9A0-499D-B65C-4A5CE6991A74}"/>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44D1D606-0C0C-464A-85F6-46938812EB10}"/>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5" name="Fußzeilenplatzhalter 4">
            <a:extLst>
              <a:ext uri="{FF2B5EF4-FFF2-40B4-BE49-F238E27FC236}">
                <a16:creationId xmlns:a16="http://schemas.microsoft.com/office/drawing/2014/main" xmlns="" id="{BF5C9B03-21EC-40E6-B1C3-4246E886FCF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F896EB79-58A4-43C7-8226-3F2B76F3316F}"/>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3625236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9ACC83C-FFDD-4C09-BB7F-DD80DDC6DA3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85AF3839-8E3E-4069-8542-B32340598F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961E1956-0E31-4139-BDC7-EFC76CAED357}"/>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5" name="Fußzeilenplatzhalter 4">
            <a:extLst>
              <a:ext uri="{FF2B5EF4-FFF2-40B4-BE49-F238E27FC236}">
                <a16:creationId xmlns:a16="http://schemas.microsoft.com/office/drawing/2014/main" xmlns="" id="{0E9700E0-DC00-4E39-A50D-0F50831974F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2061348E-D782-4781-AF44-300B43A025E0}"/>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1272508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47681F2-EBFC-4CD8-974D-83A25657081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C33E5A55-CC93-43B8-B18F-940B502D824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F9D62140-6C69-4CC9-B4AA-C18C91A174B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1CA7841B-ACC3-486D-B363-66FB994D2E58}"/>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6" name="Fußzeilenplatzhalter 5">
            <a:extLst>
              <a:ext uri="{FF2B5EF4-FFF2-40B4-BE49-F238E27FC236}">
                <a16:creationId xmlns:a16="http://schemas.microsoft.com/office/drawing/2014/main" xmlns="" id="{DF04AAB1-C09F-4991-9771-9D9DEE63BBB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8C0E0A2E-7023-47E2-8743-A242B9C9ADAD}"/>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208246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E48DB25-8AB6-4342-974B-4AA63007660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BE1C143E-C915-42BE-9264-80A696F30A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1A2D06F7-1326-4156-8749-AB5EC1BB2E7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86747D40-C2E5-4B92-9EF0-35F0A89043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4BACCF99-7CD6-42A9-9307-F057E781FE9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67B52142-FFAC-40DA-B2C7-DD5BA1828F2A}"/>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8" name="Fußzeilenplatzhalter 7">
            <a:extLst>
              <a:ext uri="{FF2B5EF4-FFF2-40B4-BE49-F238E27FC236}">
                <a16:creationId xmlns:a16="http://schemas.microsoft.com/office/drawing/2014/main" xmlns="" id="{C34BDE4B-A783-4DF9-B41F-B6F1B178650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xmlns="" id="{C2415D70-1D4A-41FA-848C-6F97B8A8E315}"/>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3760507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90A9D30-7745-44B3-AF65-3B2C88EFEA0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72E14E0D-3EA3-454E-9399-22D12B59DA16}"/>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4" name="Fußzeilenplatzhalter 3">
            <a:extLst>
              <a:ext uri="{FF2B5EF4-FFF2-40B4-BE49-F238E27FC236}">
                <a16:creationId xmlns:a16="http://schemas.microsoft.com/office/drawing/2014/main" xmlns="" id="{7CCE8F41-D351-4F45-ACE9-041748A8F7E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xmlns="" id="{03598507-8DC8-41C5-8455-10F13A15050B}"/>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1229947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0071149C-30A5-43EC-99FE-669EFFB20714}"/>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3" name="Fußzeilenplatzhalter 2">
            <a:extLst>
              <a:ext uri="{FF2B5EF4-FFF2-40B4-BE49-F238E27FC236}">
                <a16:creationId xmlns:a16="http://schemas.microsoft.com/office/drawing/2014/main" xmlns="" id="{BC46E136-F4CB-4D64-9BEC-37A374A5D55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xmlns="" id="{FC11BAB8-2AD6-4D77-B483-11FD60742BEF}"/>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1056263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A774A87-5DC1-4EB9-B760-D1ED1DD85BC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B13B90C7-43FA-4B29-B04D-5E9073F05C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88E25556-2825-4560-97F5-A86252F8F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1FCB226B-57EA-40A5-8818-630E56ACFD9A}"/>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6" name="Fußzeilenplatzhalter 5">
            <a:extLst>
              <a:ext uri="{FF2B5EF4-FFF2-40B4-BE49-F238E27FC236}">
                <a16:creationId xmlns:a16="http://schemas.microsoft.com/office/drawing/2014/main" xmlns="" id="{78A0083C-B19C-405B-BE48-2A533966F32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E50AE86B-8D52-42BB-9BA4-A43ACB941692}"/>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151410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2F82234-4434-4FA4-84EA-8CD909BCD5D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A30436E2-0769-4105-A778-EDE5F37467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63A2FB9F-39CA-4809-A0E6-8C27095FF4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39EC1203-5552-4BFE-B16C-B0B3F0019ED4}"/>
              </a:ext>
            </a:extLst>
          </p:cNvPr>
          <p:cNvSpPr>
            <a:spLocks noGrp="1"/>
          </p:cNvSpPr>
          <p:nvPr>
            <p:ph type="dt" sz="half" idx="10"/>
          </p:nvPr>
        </p:nvSpPr>
        <p:spPr/>
        <p:txBody>
          <a:bodyPr/>
          <a:lstStyle/>
          <a:p>
            <a:fld id="{EBEB7AEE-F37F-4DF2-A4EA-467518AF3CD3}" type="datetimeFigureOut">
              <a:rPr lang="de-DE" smtClean="0"/>
              <a:t>21.04.2022</a:t>
            </a:fld>
            <a:endParaRPr lang="de-DE"/>
          </a:p>
        </p:txBody>
      </p:sp>
      <p:sp>
        <p:nvSpPr>
          <p:cNvPr id="6" name="Fußzeilenplatzhalter 5">
            <a:extLst>
              <a:ext uri="{FF2B5EF4-FFF2-40B4-BE49-F238E27FC236}">
                <a16:creationId xmlns:a16="http://schemas.microsoft.com/office/drawing/2014/main" xmlns="" id="{73825B5B-3263-4AB8-93D3-F5A8023F6B2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91AB8884-F5CA-4C90-AF17-260E35DF7516}"/>
              </a:ext>
            </a:extLst>
          </p:cNvPr>
          <p:cNvSpPr>
            <a:spLocks noGrp="1"/>
          </p:cNvSpPr>
          <p:nvPr>
            <p:ph type="sldNum" sz="quarter" idx="12"/>
          </p:nvPr>
        </p:nvSpPr>
        <p:spPr/>
        <p:txBody>
          <a:bodyPr/>
          <a:lstStyle/>
          <a:p>
            <a:fld id="{10B9DE35-8672-4C15-821C-939AC0F69B94}" type="slidenum">
              <a:rPr lang="de-DE" smtClean="0"/>
              <a:t>‹#›</a:t>
            </a:fld>
            <a:endParaRPr lang="de-DE"/>
          </a:p>
        </p:txBody>
      </p:sp>
    </p:spTree>
    <p:extLst>
      <p:ext uri="{BB962C8B-B14F-4D97-AF65-F5344CB8AC3E}">
        <p14:creationId xmlns:p14="http://schemas.microsoft.com/office/powerpoint/2010/main" val="3243302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D380C6FA-0140-41AA-9C6D-DAD6FEADC7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348830C6-6E95-4D4A-81AF-CECE2639DB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58148FC0-C413-4C12-B893-9DC2B7FE48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EB7AEE-F37F-4DF2-A4EA-467518AF3CD3}" type="datetimeFigureOut">
              <a:rPr lang="de-DE" smtClean="0"/>
              <a:t>21.04.2022</a:t>
            </a:fld>
            <a:endParaRPr lang="de-DE"/>
          </a:p>
        </p:txBody>
      </p:sp>
      <p:sp>
        <p:nvSpPr>
          <p:cNvPr id="5" name="Fußzeilenplatzhalter 4">
            <a:extLst>
              <a:ext uri="{FF2B5EF4-FFF2-40B4-BE49-F238E27FC236}">
                <a16:creationId xmlns:a16="http://schemas.microsoft.com/office/drawing/2014/main" xmlns="" id="{A87BE165-E4C0-42D7-93C1-DE7C4F0392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xmlns="" id="{0D4D900D-D0E8-4471-88FE-87F5C03EEE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9DE35-8672-4C15-821C-939AC0F69B94}" type="slidenum">
              <a:rPr lang="de-DE" smtClean="0"/>
              <a:t>‹#›</a:t>
            </a:fld>
            <a:endParaRPr lang="de-DE"/>
          </a:p>
        </p:txBody>
      </p:sp>
    </p:spTree>
    <p:extLst>
      <p:ext uri="{BB962C8B-B14F-4D97-AF65-F5344CB8AC3E}">
        <p14:creationId xmlns:p14="http://schemas.microsoft.com/office/powerpoint/2010/main" val="3333931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14.xml"/><Relationship Id="rId4" Type="http://schemas.openxmlformats.org/officeDocument/2006/relationships/image" Target="../media/image10.sv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10.emf"/><Relationship Id="rId5" Type="http://schemas.openxmlformats.org/officeDocument/2006/relationships/oleObject" Target="../embeddings/oleObject1.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5A5763AB-2313-1B44-A17A-FDC337682D63}"/>
              </a:ext>
            </a:extLst>
          </p:cNvPr>
          <p:cNvSpPr>
            <a:spLocks noGrp="1"/>
          </p:cNvSpPr>
          <p:nvPr>
            <p:ph type="body" sz="quarter" idx="15"/>
          </p:nvPr>
        </p:nvSpPr>
        <p:spPr>
          <a:xfrm>
            <a:off x="767012" y="4930199"/>
            <a:ext cx="9128102" cy="697353"/>
          </a:xfrm>
        </p:spPr>
        <p:txBody>
          <a:bodyPr/>
          <a:lstStyle/>
          <a:p>
            <a:r>
              <a:rPr lang="en-GB" sz="3600" dirty="0" err="1"/>
              <a:t>Risikomanagement</a:t>
            </a:r>
            <a:r>
              <a:rPr lang="en-GB" sz="3600" dirty="0"/>
              <a:t> &amp; </a:t>
            </a:r>
            <a:r>
              <a:rPr lang="en-GB" sz="3600" dirty="0" err="1"/>
              <a:t>Fehler</a:t>
            </a:r>
            <a:r>
              <a:rPr lang="en-GB" sz="3600" dirty="0"/>
              <a:t>-</a:t>
            </a:r>
            <a:r>
              <a:rPr lang="en-GB" sz="3600" dirty="0" err="1"/>
              <a:t>Ursachen</a:t>
            </a:r>
            <a:r>
              <a:rPr lang="en-GB" sz="3600" dirty="0"/>
              <a:t>-Analyse</a:t>
            </a:r>
          </a:p>
        </p:txBody>
      </p:sp>
      <p:sp>
        <p:nvSpPr>
          <p:cNvPr id="4" name="Text Placeholder 3">
            <a:extLst>
              <a:ext uri="{FF2B5EF4-FFF2-40B4-BE49-F238E27FC236}">
                <a16:creationId xmlns:a16="http://schemas.microsoft.com/office/drawing/2014/main" xmlns="" id="{16F6ABEB-6FAC-8242-884E-4381DCA7C090}"/>
              </a:ext>
            </a:extLst>
          </p:cNvPr>
          <p:cNvSpPr>
            <a:spLocks noGrp="1"/>
          </p:cNvSpPr>
          <p:nvPr>
            <p:ph type="body" sz="quarter" idx="16"/>
          </p:nvPr>
        </p:nvSpPr>
        <p:spPr>
          <a:xfrm>
            <a:off x="826409" y="4280907"/>
            <a:ext cx="7795077" cy="697353"/>
          </a:xfrm>
        </p:spPr>
        <p:txBody>
          <a:bodyPr>
            <a:normAutofit/>
          </a:bodyPr>
          <a:lstStyle/>
          <a:p>
            <a:r>
              <a:rPr lang="en-GB" dirty="0"/>
              <a:t>Modul 4 </a:t>
            </a:r>
          </a:p>
        </p:txBody>
      </p:sp>
      <p:sp>
        <p:nvSpPr>
          <p:cNvPr id="6" name="TextBox 1">
            <a:extLst>
              <a:ext uri="{FF2B5EF4-FFF2-40B4-BE49-F238E27FC236}">
                <a16:creationId xmlns:a16="http://schemas.microsoft.com/office/drawing/2014/main" xmlns="" id="{A22811A6-7FF7-4966-BFD7-D4DF15812264}"/>
              </a:ext>
            </a:extLst>
          </p:cNvPr>
          <p:cNvSpPr txBox="1"/>
          <p:nvPr/>
        </p:nvSpPr>
        <p:spPr>
          <a:xfrm>
            <a:off x="241554" y="5781361"/>
            <a:ext cx="10940142" cy="1723549"/>
          </a:xfrm>
          <a:prstGeom prst="rect">
            <a:avLst/>
          </a:prstGeom>
          <a:noFill/>
        </p:spPr>
        <p:txBody>
          <a:bodyPr wrap="square" rtlCol="0">
            <a:spAutoFit/>
          </a:bodyPr>
          <a:lstStyle/>
          <a:p>
            <a:r>
              <a:rPr lang="de-DE" sz="1400" dirty="0"/>
              <a:t>Die Unterstützung der Europäischen Kommission für die Erstellung dieser Veröffentlichung stellt keine Billigung des Inhalts dar, der ausschließlich die Ansichten der Autoren widerspiegelt. Die Kommission kann nicht für die Verwendung der darin enthaltenen Informationen verantwortlich gemacht werden.</a:t>
            </a:r>
            <a:endParaRPr lang="en-GB" sz="1400" dirty="0"/>
          </a:p>
          <a:p>
            <a:r>
              <a:rPr lang="en-GB" sz="1400"/>
              <a:t> </a:t>
            </a:r>
          </a:p>
          <a:p>
            <a:endParaRPr lang="en-GB" sz="1400" dirty="0">
              <a:solidFill>
                <a:schemeClr val="bg1"/>
              </a:solidFill>
            </a:endParaRPr>
          </a:p>
          <a:p>
            <a:endParaRPr lang="en-IE" sz="1400" dirty="0">
              <a:solidFill>
                <a:schemeClr val="bg1"/>
              </a:solidFill>
            </a:endParaRPr>
          </a:p>
          <a:p>
            <a:endParaRPr lang="en-IE" dirty="0"/>
          </a:p>
        </p:txBody>
      </p:sp>
    </p:spTree>
    <p:extLst>
      <p:ext uri="{BB962C8B-B14F-4D97-AF65-F5344CB8AC3E}">
        <p14:creationId xmlns:p14="http://schemas.microsoft.com/office/powerpoint/2010/main" val="4104720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212691" y="502163"/>
            <a:ext cx="9764893" cy="697353"/>
          </a:xfrm>
        </p:spPr>
        <p:txBody>
          <a:bodyPr>
            <a:noAutofit/>
          </a:bodyPr>
          <a:lstStyle/>
          <a:p>
            <a:r>
              <a:rPr lang="en-GB" sz="3200" dirty="0"/>
              <a:t>Menschen einbeziehen: Die Rolle der Personalabteilung im Risikomanagement</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18292" y="1988671"/>
            <a:ext cx="3373102" cy="448358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Einbeziehung der HR in das Risikomanagement spiegelt die Tatsache wider, dass Menschen für das Erreichen von Zielen von grundlegender Bedeutung sind. Menschliche Ressourcen beeinflussen die meisten Produktions-, Finanz- und Marketing-</a:t>
            </a:r>
            <a:r>
              <a:rPr lang="en-GB" sz="2200" dirty="0" err="1">
                <a:solidFill>
                  <a:srgbClr val="245473"/>
                </a:solidFill>
                <a:latin typeface="+mj-lt"/>
                <a:ea typeface="Open Sans Light" panose="020B0306030504020204" pitchFamily="34" charset="0"/>
                <a:cs typeface="Open Sans Light" panose="020B0306030504020204" pitchFamily="34" charset="0"/>
              </a:rPr>
              <a:t>entscheidungen</a:t>
            </a:r>
            <a:r>
              <a:rPr lang="en-GB" sz="2200" dirty="0">
                <a:solidFill>
                  <a:srgbClr val="245473"/>
                </a:solidFill>
                <a:latin typeface="+mj-lt"/>
                <a:ea typeface="Open Sans Light" panose="020B0306030504020204" pitchFamily="34" charset="0"/>
                <a:cs typeface="Open Sans Light" panose="020B0306030504020204" pitchFamily="34" charset="0"/>
              </a:rPr>
              <a:t>. Menschen </a:t>
            </a:r>
            <a:r>
              <a:rPr lang="en-GB" sz="2200" dirty="0" err="1">
                <a:solidFill>
                  <a:srgbClr val="245473"/>
                </a:solidFill>
                <a:latin typeface="+mj-lt"/>
                <a:ea typeface="Open Sans Light" panose="020B0306030504020204" pitchFamily="34" charset="0"/>
                <a:cs typeface="Open Sans Light" panose="020B0306030504020204" pitchFamily="34" charset="0"/>
              </a:rPr>
              <a:t>können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beschleunigen</a:t>
            </a:r>
            <a:r>
              <a:rPr lang="en-GB" sz="2200" dirty="0">
                <a:solidFill>
                  <a:srgbClr val="245473"/>
                </a:solidFill>
                <a:latin typeface="+mj-lt"/>
                <a:ea typeface="Open Sans Light" panose="020B0306030504020204" pitchFamily="34" charset="0"/>
                <a:cs typeface="Open Sans Light" panose="020B0306030504020204" pitchFamily="34" charset="0"/>
              </a:rPr>
              <a:t> und </a:t>
            </a:r>
            <a:r>
              <a:rPr lang="en-GB" sz="2200" dirty="0" err="1">
                <a:solidFill>
                  <a:srgbClr val="245473"/>
                </a:solidFill>
                <a:latin typeface="+mj-lt"/>
                <a:ea typeface="Open Sans Light" panose="020B0306030504020204" pitchFamily="34" charset="0"/>
                <a:cs typeface="Open Sans Light" panose="020B0306030504020204" pitchFamily="34" charset="0"/>
              </a:rPr>
              <a:t>hemmen</a:t>
            </a:r>
            <a:r>
              <a:rPr lang="en-GB" sz="2200" dirty="0">
                <a:solidFill>
                  <a:srgbClr val="245473"/>
                </a:solidFill>
                <a:latin typeface="+mj-lt"/>
                <a:ea typeface="Open Sans Light" panose="020B0306030504020204" pitchFamily="34" charset="0"/>
                <a:cs typeface="Open Sans Light" panose="020B0306030504020204" pitchFamily="34" charset="0"/>
              </a:rPr>
              <a:t>. </a:t>
            </a:r>
          </a:p>
        </p:txBody>
      </p:sp>
      <p:sp>
        <p:nvSpPr>
          <p:cNvPr id="14" name="Freeform 47">
            <a:extLst>
              <a:ext uri="{FF2B5EF4-FFF2-40B4-BE49-F238E27FC236}">
                <a16:creationId xmlns:a16="http://schemas.microsoft.com/office/drawing/2014/main" xmlns="" id="{BF74BAE4-B085-4FB9-8303-D2D462F45D52}"/>
              </a:ext>
            </a:extLst>
          </p:cNvPr>
          <p:cNvSpPr>
            <a:spLocks noChangeArrowheads="1"/>
          </p:cNvSpPr>
          <p:nvPr/>
        </p:nvSpPr>
        <p:spPr bwMode="auto">
          <a:xfrm>
            <a:off x="6989465" y="2146189"/>
            <a:ext cx="1425543" cy="982595"/>
          </a:xfrm>
          <a:custGeom>
            <a:avLst/>
            <a:gdLst>
              <a:gd name="connsiteX0" fmla="*/ 1364697 w 3800459"/>
              <a:gd name="connsiteY0" fmla="*/ 56 h 2619571"/>
              <a:gd name="connsiteX1" fmla="*/ 1615739 w 3800459"/>
              <a:gd name="connsiteY1" fmla="*/ 9261 h 2619571"/>
              <a:gd name="connsiteX2" fmla="*/ 3629652 w 3800459"/>
              <a:gd name="connsiteY2" fmla="*/ 664055 h 2619571"/>
              <a:gd name="connsiteX3" fmla="*/ 3800459 w 3800459"/>
              <a:gd name="connsiteY3" fmla="*/ 783476 h 2619571"/>
              <a:gd name="connsiteX4" fmla="*/ 620252 w 3800459"/>
              <a:gd name="connsiteY4" fmla="*/ 2619571 h 2619571"/>
              <a:gd name="connsiteX5" fmla="*/ 0 w 3800459"/>
              <a:gd name="connsiteY5" fmla="*/ 304759 h 2619571"/>
              <a:gd name="connsiteX6" fmla="*/ 82031 w 3800459"/>
              <a:gd name="connsiteY6" fmla="*/ 269425 h 2619571"/>
              <a:gd name="connsiteX7" fmla="*/ 1364697 w 3800459"/>
              <a:gd name="connsiteY7" fmla="*/ 56 h 2619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00459" h="2619571">
                <a:moveTo>
                  <a:pt x="1364697" y="56"/>
                </a:moveTo>
                <a:cubicBezTo>
                  <a:pt x="1448069" y="-454"/>
                  <a:pt x="1531759" y="2548"/>
                  <a:pt x="1615739" y="9261"/>
                </a:cubicBezTo>
                <a:cubicBezTo>
                  <a:pt x="2353364" y="68518"/>
                  <a:pt x="3032836" y="273956"/>
                  <a:pt x="3629652" y="664055"/>
                </a:cubicBezTo>
                <a:lnTo>
                  <a:pt x="3800459" y="783476"/>
                </a:lnTo>
                <a:lnTo>
                  <a:pt x="620252" y="2619571"/>
                </a:lnTo>
                <a:lnTo>
                  <a:pt x="0" y="304759"/>
                </a:lnTo>
                <a:lnTo>
                  <a:pt x="82031" y="269425"/>
                </a:lnTo>
                <a:cubicBezTo>
                  <a:pt x="498080" y="102187"/>
                  <a:pt x="926998" y="2732"/>
                  <a:pt x="1364697" y="56"/>
                </a:cubicBezTo>
                <a:close/>
              </a:path>
            </a:pathLst>
          </a:custGeom>
          <a:solidFill>
            <a:schemeClr val="accent1">
              <a:lumMod val="75000"/>
            </a:schemeClr>
          </a:solidFill>
          <a:ln>
            <a:noFill/>
          </a:ln>
          <a:effectLst/>
        </p:spPr>
        <p:txBody>
          <a:bodyPr wrap="square" anchor="ctr">
            <a:noAutofit/>
          </a:bodyPr>
          <a:lstStyle/>
          <a:p>
            <a:endParaRPr lang="en-GB" sz="1600" dirty="0"/>
          </a:p>
        </p:txBody>
      </p:sp>
      <p:sp>
        <p:nvSpPr>
          <p:cNvPr id="15" name="Freeform 40">
            <a:extLst>
              <a:ext uri="{FF2B5EF4-FFF2-40B4-BE49-F238E27FC236}">
                <a16:creationId xmlns:a16="http://schemas.microsoft.com/office/drawing/2014/main" xmlns="" id="{EC7FD73B-4463-411B-BC52-C738A80CE509}"/>
              </a:ext>
            </a:extLst>
          </p:cNvPr>
          <p:cNvSpPr>
            <a:spLocks noChangeArrowheads="1"/>
          </p:cNvSpPr>
          <p:nvPr/>
        </p:nvSpPr>
        <p:spPr bwMode="auto">
          <a:xfrm>
            <a:off x="7234986" y="2471828"/>
            <a:ext cx="1724518" cy="1592981"/>
          </a:xfrm>
          <a:custGeom>
            <a:avLst/>
            <a:gdLst>
              <a:gd name="connsiteX0" fmla="*/ 3255286 w 4597517"/>
              <a:gd name="connsiteY0" fmla="*/ 0 h 4246842"/>
              <a:gd name="connsiteX1" fmla="*/ 3360462 w 4597517"/>
              <a:gd name="connsiteY1" fmla="*/ 83755 h 4246842"/>
              <a:gd name="connsiteX2" fmla="*/ 4206135 w 4597517"/>
              <a:gd name="connsiteY2" fmla="*/ 1059370 h 4246842"/>
              <a:gd name="connsiteX3" fmla="*/ 4554160 w 4597517"/>
              <a:gd name="connsiteY3" fmla="*/ 1800470 h 4246842"/>
              <a:gd name="connsiteX4" fmla="*/ 4597517 w 4597517"/>
              <a:gd name="connsiteY4" fmla="*/ 1958702 h 4246842"/>
              <a:gd name="connsiteX5" fmla="*/ 634343 w 4597517"/>
              <a:gd name="connsiteY5" fmla="*/ 4246842 h 4246842"/>
              <a:gd name="connsiteX6" fmla="*/ 0 w 4597517"/>
              <a:gd name="connsiteY6" fmla="*/ 1879442 h 4246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97517" h="4246842">
                <a:moveTo>
                  <a:pt x="3255286" y="0"/>
                </a:moveTo>
                <a:lnTo>
                  <a:pt x="3360462" y="83755"/>
                </a:lnTo>
                <a:cubicBezTo>
                  <a:pt x="3670945" y="347128"/>
                  <a:pt x="3954237" y="670134"/>
                  <a:pt x="4206135" y="1059370"/>
                </a:cubicBezTo>
                <a:cubicBezTo>
                  <a:pt x="4353531" y="1286844"/>
                  <a:pt x="4469080" y="1533587"/>
                  <a:pt x="4554160" y="1800470"/>
                </a:cubicBezTo>
                <a:lnTo>
                  <a:pt x="4597517" y="1958702"/>
                </a:lnTo>
                <a:lnTo>
                  <a:pt x="634343" y="4246842"/>
                </a:lnTo>
                <a:lnTo>
                  <a:pt x="0" y="1879442"/>
                </a:lnTo>
                <a:close/>
              </a:path>
            </a:pathLst>
          </a:custGeom>
          <a:solidFill>
            <a:schemeClr val="accent2">
              <a:lumMod val="75000"/>
            </a:schemeClr>
          </a:solidFill>
          <a:ln>
            <a:noFill/>
          </a:ln>
          <a:effectLst/>
        </p:spPr>
        <p:txBody>
          <a:bodyPr wrap="square" anchor="ctr">
            <a:noAutofit/>
          </a:bodyPr>
          <a:lstStyle/>
          <a:p>
            <a:endParaRPr lang="en-GB" sz="1600" dirty="0"/>
          </a:p>
        </p:txBody>
      </p:sp>
      <p:sp>
        <p:nvSpPr>
          <p:cNvPr id="16" name="Freeform 36">
            <a:extLst>
              <a:ext uri="{FF2B5EF4-FFF2-40B4-BE49-F238E27FC236}">
                <a16:creationId xmlns:a16="http://schemas.microsoft.com/office/drawing/2014/main" xmlns="" id="{2649D60F-AE03-4588-82F8-CFDCDB7D38CD}"/>
              </a:ext>
            </a:extLst>
          </p:cNvPr>
          <p:cNvSpPr>
            <a:spLocks noChangeArrowheads="1"/>
          </p:cNvSpPr>
          <p:nvPr/>
        </p:nvSpPr>
        <p:spPr bwMode="auto">
          <a:xfrm>
            <a:off x="7485793" y="3254603"/>
            <a:ext cx="1525764" cy="1746230"/>
          </a:xfrm>
          <a:custGeom>
            <a:avLst/>
            <a:gdLst>
              <a:gd name="connsiteX0" fmla="*/ 3962932 w 4067645"/>
              <a:gd name="connsiteY0" fmla="*/ 0 h 4655400"/>
              <a:gd name="connsiteX1" fmla="*/ 4015460 w 4067645"/>
              <a:gd name="connsiteY1" fmla="*/ 274487 h 4655400"/>
              <a:gd name="connsiteX2" fmla="*/ 4063401 w 4067645"/>
              <a:gd name="connsiteY2" fmla="*/ 1219886 h 4655400"/>
              <a:gd name="connsiteX3" fmla="*/ 3578233 w 4067645"/>
              <a:gd name="connsiteY3" fmla="*/ 2818854 h 4655400"/>
              <a:gd name="connsiteX4" fmla="*/ 3446911 w 4067645"/>
              <a:gd name="connsiteY4" fmla="*/ 3031563 h 4655400"/>
              <a:gd name="connsiteX5" fmla="*/ 634343 w 4067645"/>
              <a:gd name="connsiteY5" fmla="*/ 4655400 h 4655400"/>
              <a:gd name="connsiteX6" fmla="*/ 0 w 4067645"/>
              <a:gd name="connsiteY6" fmla="*/ 2288000 h 465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67645" h="4655400">
                <a:moveTo>
                  <a:pt x="3962932" y="0"/>
                </a:moveTo>
                <a:lnTo>
                  <a:pt x="4015460" y="274487"/>
                </a:lnTo>
                <a:cubicBezTo>
                  <a:pt x="4060529" y="568608"/>
                  <a:pt x="4076050" y="883451"/>
                  <a:pt x="4063401" y="1219886"/>
                </a:cubicBezTo>
                <a:cubicBezTo>
                  <a:pt x="4031392" y="1750745"/>
                  <a:pt x="3869282" y="2305230"/>
                  <a:pt x="3578233" y="2818854"/>
                </a:cubicBezTo>
                <a:lnTo>
                  <a:pt x="3446911" y="3031563"/>
                </a:lnTo>
                <a:lnTo>
                  <a:pt x="634343" y="4655400"/>
                </a:lnTo>
                <a:lnTo>
                  <a:pt x="0" y="2288000"/>
                </a:lnTo>
                <a:close/>
              </a:path>
            </a:pathLst>
          </a:custGeom>
          <a:solidFill>
            <a:schemeClr val="accent3">
              <a:lumMod val="75000"/>
            </a:schemeClr>
          </a:solidFill>
          <a:ln>
            <a:noFill/>
          </a:ln>
          <a:effectLst/>
        </p:spPr>
        <p:txBody>
          <a:bodyPr wrap="square" anchor="ctr">
            <a:noAutofit/>
          </a:bodyPr>
          <a:lstStyle/>
          <a:p>
            <a:endParaRPr lang="en-GB" sz="1600" dirty="0"/>
          </a:p>
        </p:txBody>
      </p:sp>
      <p:sp>
        <p:nvSpPr>
          <p:cNvPr id="27" name="Freeform 51">
            <a:extLst>
              <a:ext uri="{FF2B5EF4-FFF2-40B4-BE49-F238E27FC236}">
                <a16:creationId xmlns:a16="http://schemas.microsoft.com/office/drawing/2014/main" xmlns="" id="{E137BC1A-E704-49B8-B52B-A35FE44F7D15}"/>
              </a:ext>
            </a:extLst>
          </p:cNvPr>
          <p:cNvSpPr>
            <a:spLocks noChangeArrowheads="1"/>
          </p:cNvSpPr>
          <p:nvPr/>
        </p:nvSpPr>
        <p:spPr bwMode="auto">
          <a:xfrm>
            <a:off x="7736601" y="4485627"/>
            <a:ext cx="975535" cy="1544821"/>
          </a:xfrm>
          <a:custGeom>
            <a:avLst/>
            <a:gdLst>
              <a:gd name="connsiteX0" fmla="*/ 2600749 w 2600749"/>
              <a:gd name="connsiteY0" fmla="*/ 0 h 4118450"/>
              <a:gd name="connsiteX1" fmla="*/ 2575602 w 2600749"/>
              <a:gd name="connsiteY1" fmla="*/ 34597 h 4118450"/>
              <a:gd name="connsiteX2" fmla="*/ 2080669 w 2600749"/>
              <a:gd name="connsiteY2" fmla="*/ 704541 h 4118450"/>
              <a:gd name="connsiteX3" fmla="*/ 1837675 w 2600749"/>
              <a:gd name="connsiteY3" fmla="*/ 2482334 h 4118450"/>
              <a:gd name="connsiteX4" fmla="*/ 2236927 w 2600749"/>
              <a:gd name="connsiteY4" fmla="*/ 3838056 h 4118450"/>
              <a:gd name="connsiteX5" fmla="*/ 2077915 w 2600749"/>
              <a:gd name="connsiteY5" fmla="*/ 4110716 h 4118450"/>
              <a:gd name="connsiteX6" fmla="*/ 764138 w 2600749"/>
              <a:gd name="connsiteY6" fmla="*/ 4117927 h 4118450"/>
              <a:gd name="connsiteX7" fmla="*/ 701037 w 2600749"/>
              <a:gd name="connsiteY7" fmla="*/ 4117850 h 4118450"/>
              <a:gd name="connsiteX8" fmla="*/ 0 w 2600749"/>
              <a:gd name="connsiteY8" fmla="*/ 1501543 h 411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0749" h="4118450">
                <a:moveTo>
                  <a:pt x="2600749" y="0"/>
                </a:moveTo>
                <a:lnTo>
                  <a:pt x="2575602" y="34597"/>
                </a:lnTo>
                <a:cubicBezTo>
                  <a:pt x="2404888" y="252174"/>
                  <a:pt x="2227979" y="462865"/>
                  <a:pt x="2080669" y="704541"/>
                </a:cubicBezTo>
                <a:cubicBezTo>
                  <a:pt x="1766086" y="1220252"/>
                  <a:pt x="1691743" y="1880555"/>
                  <a:pt x="1837675" y="2482334"/>
                </a:cubicBezTo>
                <a:cubicBezTo>
                  <a:pt x="1950567" y="2942963"/>
                  <a:pt x="2103385" y="3386378"/>
                  <a:pt x="2236927" y="3838056"/>
                </a:cubicBezTo>
                <a:cubicBezTo>
                  <a:pt x="2311959" y="4090060"/>
                  <a:pt x="2311959" y="4096945"/>
                  <a:pt x="2077915" y="4110716"/>
                </a:cubicBezTo>
                <a:cubicBezTo>
                  <a:pt x="1918903" y="4119753"/>
                  <a:pt x="1383329" y="4118774"/>
                  <a:pt x="764138" y="4117927"/>
                </a:cubicBezTo>
                <a:lnTo>
                  <a:pt x="701037" y="4117850"/>
                </a:lnTo>
                <a:lnTo>
                  <a:pt x="0" y="1501543"/>
                </a:lnTo>
                <a:close/>
              </a:path>
            </a:pathLst>
          </a:custGeom>
          <a:solidFill>
            <a:schemeClr val="accent4">
              <a:lumMod val="75000"/>
            </a:schemeClr>
          </a:solidFill>
          <a:ln>
            <a:noFill/>
          </a:ln>
          <a:effectLst/>
        </p:spPr>
        <p:txBody>
          <a:bodyPr wrap="square" anchor="ctr">
            <a:noAutofit/>
          </a:bodyPr>
          <a:lstStyle/>
          <a:p>
            <a:endParaRPr lang="en-GB" sz="1600" dirty="0"/>
          </a:p>
        </p:txBody>
      </p:sp>
      <p:sp>
        <p:nvSpPr>
          <p:cNvPr id="28" name="Freeform 45">
            <a:extLst>
              <a:ext uri="{FF2B5EF4-FFF2-40B4-BE49-F238E27FC236}">
                <a16:creationId xmlns:a16="http://schemas.microsoft.com/office/drawing/2014/main" xmlns="" id="{E24D1ED2-CB62-4E46-A7E7-1A8AF653CFD7}"/>
              </a:ext>
            </a:extLst>
          </p:cNvPr>
          <p:cNvSpPr>
            <a:spLocks noChangeArrowheads="1"/>
          </p:cNvSpPr>
          <p:nvPr/>
        </p:nvSpPr>
        <p:spPr bwMode="auto">
          <a:xfrm>
            <a:off x="6096287" y="2279701"/>
            <a:ext cx="1082781" cy="1499083"/>
          </a:xfrm>
          <a:custGeom>
            <a:avLst/>
            <a:gdLst>
              <a:gd name="connsiteX0" fmla="*/ 2262371 w 2886665"/>
              <a:gd name="connsiteY0" fmla="*/ 0 h 3996514"/>
              <a:gd name="connsiteX1" fmla="*/ 2886665 w 2886665"/>
              <a:gd name="connsiteY1" fmla="*/ 2329898 h 3996514"/>
              <a:gd name="connsiteX2" fmla="*/ 0 w 2886665"/>
              <a:gd name="connsiteY2" fmla="*/ 3996514 h 3996514"/>
              <a:gd name="connsiteX3" fmla="*/ 68606 w 2886665"/>
              <a:gd name="connsiteY3" fmla="*/ 3869385 h 3996514"/>
              <a:gd name="connsiteX4" fmla="*/ 249474 w 2886665"/>
              <a:gd name="connsiteY4" fmla="*/ 2956906 h 3996514"/>
              <a:gd name="connsiteX5" fmla="*/ 1650295 w 2886665"/>
              <a:gd name="connsiteY5" fmla="*/ 326019 h 3996514"/>
              <a:gd name="connsiteX6" fmla="*/ 2051612 w 2886665"/>
              <a:gd name="connsiteY6" fmla="*/ 102246 h 3996514"/>
              <a:gd name="connsiteX7" fmla="*/ 2256287 w 2886665"/>
              <a:gd name="connsiteY7" fmla="*/ 2620 h 399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86665" h="3996514">
                <a:moveTo>
                  <a:pt x="2262371" y="0"/>
                </a:moveTo>
                <a:lnTo>
                  <a:pt x="2886665" y="2329898"/>
                </a:lnTo>
                <a:lnTo>
                  <a:pt x="0" y="3996514"/>
                </a:lnTo>
                <a:lnTo>
                  <a:pt x="68606" y="3869385"/>
                </a:lnTo>
                <a:cubicBezTo>
                  <a:pt x="193888" y="3603267"/>
                  <a:pt x="261520" y="3303583"/>
                  <a:pt x="249474" y="2956906"/>
                </a:cubicBezTo>
                <a:cubicBezTo>
                  <a:pt x="205419" y="1720299"/>
                  <a:pt x="721692" y="875469"/>
                  <a:pt x="1650295" y="326019"/>
                </a:cubicBezTo>
                <a:cubicBezTo>
                  <a:pt x="1782461" y="247526"/>
                  <a:pt x="1915315" y="171788"/>
                  <a:pt x="2051612" y="102246"/>
                </a:cubicBezTo>
                <a:cubicBezTo>
                  <a:pt x="2119448" y="67378"/>
                  <a:pt x="2187680" y="34125"/>
                  <a:pt x="2256287" y="2620"/>
                </a:cubicBezTo>
                <a:close/>
              </a:path>
            </a:pathLst>
          </a:custGeom>
          <a:solidFill>
            <a:schemeClr val="accent1"/>
          </a:solidFill>
          <a:ln>
            <a:noFill/>
          </a:ln>
          <a:effectLst/>
        </p:spPr>
        <p:txBody>
          <a:bodyPr wrap="square" anchor="ctr">
            <a:noAutofit/>
          </a:bodyPr>
          <a:lstStyle/>
          <a:p>
            <a:endParaRPr lang="en-GB" sz="1600" dirty="0"/>
          </a:p>
        </p:txBody>
      </p:sp>
      <p:sp>
        <p:nvSpPr>
          <p:cNvPr id="29" name="Freeform 42">
            <a:extLst>
              <a:ext uri="{FF2B5EF4-FFF2-40B4-BE49-F238E27FC236}">
                <a16:creationId xmlns:a16="http://schemas.microsoft.com/office/drawing/2014/main" xmlns="" id="{6BA697CF-49E9-440F-9C8D-8B4620849DA6}"/>
              </a:ext>
            </a:extLst>
          </p:cNvPr>
          <p:cNvSpPr>
            <a:spLocks noChangeArrowheads="1"/>
          </p:cNvSpPr>
          <p:nvPr/>
        </p:nvSpPr>
        <p:spPr bwMode="auto">
          <a:xfrm>
            <a:off x="5799084" y="3201658"/>
            <a:ext cx="1630790" cy="1688484"/>
          </a:xfrm>
          <a:custGeom>
            <a:avLst/>
            <a:gdLst>
              <a:gd name="connsiteX0" fmla="*/ 3713298 w 4347641"/>
              <a:gd name="connsiteY0" fmla="*/ 0 h 4501452"/>
              <a:gd name="connsiteX1" fmla="*/ 4347641 w 4347641"/>
              <a:gd name="connsiteY1" fmla="*/ 2367400 h 4501452"/>
              <a:gd name="connsiteX2" fmla="*/ 651352 w 4347641"/>
              <a:gd name="connsiteY2" fmla="*/ 4501452 h 4501452"/>
              <a:gd name="connsiteX3" fmla="*/ 638620 w 4347641"/>
              <a:gd name="connsiteY3" fmla="*/ 4488396 h 4501452"/>
              <a:gd name="connsiteX4" fmla="*/ 647372 w 4347641"/>
              <a:gd name="connsiteY4" fmla="*/ 4195728 h 4501452"/>
              <a:gd name="connsiteX5" fmla="*/ 611577 w 4347641"/>
              <a:gd name="connsiteY5" fmla="*/ 4036677 h 4501452"/>
              <a:gd name="connsiteX6" fmla="*/ 539987 w 4347641"/>
              <a:gd name="connsiteY6" fmla="*/ 3638016 h 4501452"/>
              <a:gd name="connsiteX7" fmla="*/ 493867 w 4347641"/>
              <a:gd name="connsiteY7" fmla="*/ 3174633 h 4501452"/>
              <a:gd name="connsiteX8" fmla="*/ 157945 w 4347641"/>
              <a:gd name="connsiteY8" fmla="*/ 2913679 h 4501452"/>
              <a:gd name="connsiteX9" fmla="*/ 73965 w 4347641"/>
              <a:gd name="connsiteY9" fmla="*/ 2426197 h 4501452"/>
              <a:gd name="connsiteX10" fmla="*/ 334166 w 4347641"/>
              <a:gd name="connsiteY10" fmla="*/ 2122554 h 4501452"/>
              <a:gd name="connsiteX11" fmla="*/ 632529 w 4347641"/>
              <a:gd name="connsiteY11" fmla="*/ 1787152 h 4501452"/>
              <a:gd name="connsiteX12" fmla="*/ 642025 w 4347641"/>
              <a:gd name="connsiteY12" fmla="*/ 1773199 h 450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47641" h="4501452">
                <a:moveTo>
                  <a:pt x="3713298" y="0"/>
                </a:moveTo>
                <a:lnTo>
                  <a:pt x="4347641" y="2367400"/>
                </a:lnTo>
                <a:lnTo>
                  <a:pt x="651352" y="4501452"/>
                </a:lnTo>
                <a:lnTo>
                  <a:pt x="638620" y="4488396"/>
                </a:lnTo>
                <a:cubicBezTo>
                  <a:pt x="567490" y="4405161"/>
                  <a:pt x="549195" y="4301762"/>
                  <a:pt x="647372" y="4195728"/>
                </a:cubicBezTo>
                <a:cubicBezTo>
                  <a:pt x="723781" y="4113104"/>
                  <a:pt x="665958" y="4080743"/>
                  <a:pt x="611577" y="4036677"/>
                </a:cubicBezTo>
                <a:cubicBezTo>
                  <a:pt x="409198" y="3874872"/>
                  <a:pt x="408510" y="3865920"/>
                  <a:pt x="539987" y="3638016"/>
                </a:cubicBezTo>
                <a:cubicBezTo>
                  <a:pt x="657698" y="3434898"/>
                  <a:pt x="647372" y="3337816"/>
                  <a:pt x="493867" y="3174633"/>
                </a:cubicBezTo>
                <a:cubicBezTo>
                  <a:pt x="393366" y="3067222"/>
                  <a:pt x="272214" y="2996303"/>
                  <a:pt x="157945" y="2913679"/>
                </a:cubicBezTo>
                <a:cubicBezTo>
                  <a:pt x="-21718" y="2784235"/>
                  <a:pt x="-45811" y="2631380"/>
                  <a:pt x="73965" y="2426197"/>
                </a:cubicBezTo>
                <a:cubicBezTo>
                  <a:pt x="144178" y="2305704"/>
                  <a:pt x="239172" y="2214129"/>
                  <a:pt x="334166" y="2122554"/>
                </a:cubicBezTo>
                <a:cubicBezTo>
                  <a:pt x="443444" y="2016348"/>
                  <a:pt x="543816" y="1905107"/>
                  <a:pt x="632529" y="1787152"/>
                </a:cubicBezTo>
                <a:lnTo>
                  <a:pt x="642025" y="1773199"/>
                </a:lnTo>
                <a:close/>
              </a:path>
            </a:pathLst>
          </a:custGeom>
          <a:solidFill>
            <a:schemeClr val="accent2"/>
          </a:solidFill>
          <a:ln>
            <a:noFill/>
          </a:ln>
          <a:effectLst/>
        </p:spPr>
        <p:txBody>
          <a:bodyPr wrap="square" anchor="ctr">
            <a:noAutofit/>
          </a:bodyPr>
          <a:lstStyle/>
          <a:p>
            <a:endParaRPr lang="en-GB" sz="1600" dirty="0"/>
          </a:p>
        </p:txBody>
      </p:sp>
      <p:sp>
        <p:nvSpPr>
          <p:cNvPr id="30" name="Freeform 38">
            <a:extLst>
              <a:ext uri="{FF2B5EF4-FFF2-40B4-BE49-F238E27FC236}">
                <a16:creationId xmlns:a16="http://schemas.microsoft.com/office/drawing/2014/main" xmlns="" id="{54BC8950-1A68-49DD-BE5B-1DC4469AE17F}"/>
              </a:ext>
            </a:extLst>
          </p:cNvPr>
          <p:cNvSpPr>
            <a:spLocks noChangeArrowheads="1"/>
          </p:cNvSpPr>
          <p:nvPr/>
        </p:nvSpPr>
        <p:spPr bwMode="auto">
          <a:xfrm>
            <a:off x="6060446" y="4137684"/>
            <a:ext cx="1620234" cy="1395679"/>
          </a:xfrm>
          <a:custGeom>
            <a:avLst/>
            <a:gdLst>
              <a:gd name="connsiteX0" fmla="*/ 3685157 w 4319500"/>
              <a:gd name="connsiteY0" fmla="*/ 0 h 3720842"/>
              <a:gd name="connsiteX1" fmla="*/ 4319500 w 4319500"/>
              <a:gd name="connsiteY1" fmla="*/ 2367399 h 3720842"/>
              <a:gd name="connsiteX2" fmla="*/ 2215776 w 4319500"/>
              <a:gd name="connsiteY2" fmla="*/ 3581985 h 3720842"/>
              <a:gd name="connsiteX3" fmla="*/ 2189888 w 4319500"/>
              <a:gd name="connsiteY3" fmla="*/ 3577096 h 3720842"/>
              <a:gd name="connsiteX4" fmla="*/ 1532447 w 4319500"/>
              <a:gd name="connsiteY4" fmla="*/ 3645419 h 3720842"/>
              <a:gd name="connsiteX5" fmla="*/ 411102 w 4319500"/>
              <a:gd name="connsiteY5" fmla="*/ 3667452 h 3720842"/>
              <a:gd name="connsiteX6" fmla="*/ 22864 w 4319500"/>
              <a:gd name="connsiteY6" fmla="*/ 2950000 h 3720842"/>
              <a:gd name="connsiteX7" fmla="*/ 106156 w 4319500"/>
              <a:gd name="connsiteY7" fmla="*/ 2487994 h 3720842"/>
              <a:gd name="connsiteX8" fmla="*/ 56497 w 4319500"/>
              <a:gd name="connsiteY8" fmla="*/ 2126644 h 3720842"/>
              <a:gd name="connsiteX9" fmla="*/ 40811 w 4319500"/>
              <a:gd name="connsiteY9" fmla="*/ 2104063 h 3720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19500" h="3720842">
                <a:moveTo>
                  <a:pt x="3685157" y="0"/>
                </a:moveTo>
                <a:lnTo>
                  <a:pt x="4319500" y="2367399"/>
                </a:lnTo>
                <a:lnTo>
                  <a:pt x="2215776" y="3581985"/>
                </a:lnTo>
                <a:lnTo>
                  <a:pt x="2189888" y="3577096"/>
                </a:lnTo>
                <a:cubicBezTo>
                  <a:pt x="1967622" y="3550230"/>
                  <a:pt x="1751089" y="3623128"/>
                  <a:pt x="1532447" y="3645419"/>
                </a:cubicBezTo>
                <a:cubicBezTo>
                  <a:pt x="1159354" y="3682600"/>
                  <a:pt x="786260" y="3781749"/>
                  <a:pt x="411102" y="3667452"/>
                </a:cubicBezTo>
                <a:cubicBezTo>
                  <a:pt x="52464" y="3558664"/>
                  <a:pt x="-52167" y="3365875"/>
                  <a:pt x="22864" y="2950000"/>
                </a:cubicBezTo>
                <a:cubicBezTo>
                  <a:pt x="51087" y="2796458"/>
                  <a:pt x="83440" y="2642914"/>
                  <a:pt x="106156" y="2487994"/>
                </a:cubicBezTo>
                <a:cubicBezTo>
                  <a:pt x="124743" y="2354763"/>
                  <a:pt x="118160" y="2231989"/>
                  <a:pt x="56497" y="2126644"/>
                </a:cubicBezTo>
                <a:lnTo>
                  <a:pt x="40811" y="2104063"/>
                </a:lnTo>
                <a:close/>
              </a:path>
            </a:pathLst>
          </a:custGeom>
          <a:solidFill>
            <a:schemeClr val="accent3"/>
          </a:solidFill>
          <a:ln>
            <a:noFill/>
          </a:ln>
          <a:effectLst/>
        </p:spPr>
        <p:txBody>
          <a:bodyPr wrap="square" anchor="ctr">
            <a:noAutofit/>
          </a:bodyPr>
          <a:lstStyle/>
          <a:p>
            <a:endParaRPr lang="en-GB" sz="1600" dirty="0"/>
          </a:p>
        </p:txBody>
      </p:sp>
      <p:sp>
        <p:nvSpPr>
          <p:cNvPr id="31" name="Freeform 49">
            <a:extLst>
              <a:ext uri="{FF2B5EF4-FFF2-40B4-BE49-F238E27FC236}">
                <a16:creationId xmlns:a16="http://schemas.microsoft.com/office/drawing/2014/main" xmlns="" id="{8779FDAC-8B78-433C-959D-F71A1371B929}"/>
              </a:ext>
            </a:extLst>
          </p:cNvPr>
          <p:cNvSpPr>
            <a:spLocks noChangeArrowheads="1"/>
          </p:cNvSpPr>
          <p:nvPr/>
        </p:nvSpPr>
        <p:spPr bwMode="auto">
          <a:xfrm>
            <a:off x="6953821" y="5073708"/>
            <a:ext cx="996009" cy="963968"/>
          </a:xfrm>
          <a:custGeom>
            <a:avLst/>
            <a:gdLst>
              <a:gd name="connsiteX0" fmla="*/ 1972093 w 2655332"/>
              <a:gd name="connsiteY0" fmla="*/ 0 h 2569913"/>
              <a:gd name="connsiteX1" fmla="*/ 2655332 w 2655332"/>
              <a:gd name="connsiteY1" fmla="*/ 2549881 h 2569913"/>
              <a:gd name="connsiteX2" fmla="*/ 2581374 w 2655332"/>
              <a:gd name="connsiteY2" fmla="*/ 2549792 h 2569913"/>
              <a:gd name="connsiteX3" fmla="*/ 670646 w 2655332"/>
              <a:gd name="connsiteY3" fmla="*/ 2569071 h 2569913"/>
              <a:gd name="connsiteX4" fmla="*/ 341608 w 2655332"/>
              <a:gd name="connsiteY4" fmla="*/ 2279198 h 2569913"/>
              <a:gd name="connsiteX5" fmla="*/ 183284 w 2655332"/>
              <a:gd name="connsiteY5" fmla="*/ 1444007 h 2569913"/>
              <a:gd name="connsiteX6" fmla="*/ 14463 w 2655332"/>
              <a:gd name="connsiteY6" fmla="*/ 1144430 h 2569913"/>
              <a:gd name="connsiteX7" fmla="*/ 0 w 2655332"/>
              <a:gd name="connsiteY7" fmla="*/ 1138589 h 2569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5332" h="2569913">
                <a:moveTo>
                  <a:pt x="1972093" y="0"/>
                </a:moveTo>
                <a:lnTo>
                  <a:pt x="2655332" y="2549881"/>
                </a:lnTo>
                <a:lnTo>
                  <a:pt x="2581374" y="2549792"/>
                </a:lnTo>
                <a:cubicBezTo>
                  <a:pt x="1853256" y="2549104"/>
                  <a:pt x="1070586" y="2550480"/>
                  <a:pt x="670646" y="2569071"/>
                </a:cubicBezTo>
                <a:cubicBezTo>
                  <a:pt x="473774" y="2578710"/>
                  <a:pt x="379468" y="2507103"/>
                  <a:pt x="341608" y="2279198"/>
                </a:cubicBezTo>
                <a:cubicBezTo>
                  <a:pt x="295488" y="1999654"/>
                  <a:pt x="214261" y="1728372"/>
                  <a:pt x="183284" y="1444007"/>
                </a:cubicBezTo>
                <a:cubicBezTo>
                  <a:pt x="167280" y="1297866"/>
                  <a:pt x="111393" y="1201686"/>
                  <a:pt x="14463" y="1144430"/>
                </a:cubicBezTo>
                <a:lnTo>
                  <a:pt x="0" y="1138589"/>
                </a:lnTo>
                <a:close/>
              </a:path>
            </a:pathLst>
          </a:custGeom>
          <a:solidFill>
            <a:schemeClr val="accent4"/>
          </a:solidFill>
          <a:ln>
            <a:noFill/>
          </a:ln>
          <a:effectLst/>
        </p:spPr>
        <p:txBody>
          <a:bodyPr wrap="square" anchor="ctr">
            <a:noAutofit/>
          </a:bodyPr>
          <a:lstStyle/>
          <a:p>
            <a:endParaRPr lang="en-GB" sz="1600" dirty="0"/>
          </a:p>
        </p:txBody>
      </p:sp>
      <p:sp>
        <p:nvSpPr>
          <p:cNvPr id="32" name="TextBox 76">
            <a:extLst>
              <a:ext uri="{FF2B5EF4-FFF2-40B4-BE49-F238E27FC236}">
                <a16:creationId xmlns:a16="http://schemas.microsoft.com/office/drawing/2014/main" xmlns="" id="{2F42848A-C7A7-458D-911C-60861822F914}"/>
              </a:ext>
            </a:extLst>
          </p:cNvPr>
          <p:cNvSpPr txBox="1"/>
          <p:nvPr/>
        </p:nvSpPr>
        <p:spPr>
          <a:xfrm>
            <a:off x="9102792" y="1861248"/>
            <a:ext cx="639470" cy="369332"/>
          </a:xfrm>
          <a:prstGeom prst="rect">
            <a:avLst/>
          </a:prstGeom>
          <a:noFill/>
        </p:spPr>
        <p:txBody>
          <a:bodyPr wrap="none" rtlCol="0" anchor="b" anchorCtr="0">
            <a:spAutoFit/>
          </a:bodyPr>
          <a:lstStyle/>
          <a:p>
            <a:r>
              <a:rPr lang="en-GB" b="1" dirty="0">
                <a:solidFill>
                  <a:schemeClr val="accent1">
                    <a:lumMod val="75000"/>
                  </a:schemeClr>
                </a:solidFill>
                <a:latin typeface="+mj-lt"/>
                <a:ea typeface="League Spartan" charset="0"/>
                <a:cs typeface="Poppins" pitchFamily="2" charset="77"/>
              </a:rPr>
              <a:t>Wert</a:t>
            </a:r>
          </a:p>
        </p:txBody>
      </p:sp>
      <p:sp>
        <p:nvSpPr>
          <p:cNvPr id="33" name="Subtitle 2">
            <a:extLst>
              <a:ext uri="{FF2B5EF4-FFF2-40B4-BE49-F238E27FC236}">
                <a16:creationId xmlns:a16="http://schemas.microsoft.com/office/drawing/2014/main" xmlns="" id="{D6E1A1CA-8614-4F9E-981C-92A2AEEE829B}"/>
              </a:ext>
            </a:extLst>
          </p:cNvPr>
          <p:cNvSpPr txBox="1">
            <a:spLocks/>
          </p:cNvSpPr>
          <p:nvPr/>
        </p:nvSpPr>
        <p:spPr>
          <a:xfrm>
            <a:off x="9193360" y="2146189"/>
            <a:ext cx="2998639"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chemeClr val="tx1"/>
                </a:solidFill>
                <a:latin typeface="+mj-lt"/>
                <a:ea typeface="Lato Light" panose="020F0502020204030203" pitchFamily="34" charset="0"/>
                <a:cs typeface="Mukta ExtraLight" panose="020B0000000000000000" pitchFamily="34" charset="77"/>
              </a:rPr>
              <a:t>Verankerung von </a:t>
            </a:r>
            <a:r>
              <a:rPr lang="en-GB" sz="1800" dirty="0" err="1">
                <a:solidFill>
                  <a:schemeClr val="tx1"/>
                </a:solidFill>
                <a:latin typeface="+mj-lt"/>
                <a:ea typeface="Lato Light" panose="020F0502020204030203" pitchFamily="34" charset="0"/>
                <a:cs typeface="Mukta ExtraLight" panose="020B0000000000000000" pitchFamily="34" charset="77"/>
              </a:rPr>
              <a:t>Werten</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zur</a:t>
            </a:r>
            <a:r>
              <a:rPr lang="en-GB" sz="1800" dirty="0">
                <a:solidFill>
                  <a:schemeClr val="tx1"/>
                </a:solidFill>
                <a:latin typeface="+mj-lt"/>
                <a:ea typeface="Lato Light" panose="020F0502020204030203" pitchFamily="34" charset="0"/>
                <a:cs typeface="Mukta ExtraLight" panose="020B0000000000000000" pitchFamily="34" charset="77"/>
              </a:rPr>
              <a:t> Beeinflussung von Entscheidungen</a:t>
            </a:r>
          </a:p>
        </p:txBody>
      </p:sp>
      <p:sp>
        <p:nvSpPr>
          <p:cNvPr id="34" name="TextBox 78">
            <a:extLst>
              <a:ext uri="{FF2B5EF4-FFF2-40B4-BE49-F238E27FC236}">
                <a16:creationId xmlns:a16="http://schemas.microsoft.com/office/drawing/2014/main" xmlns="" id="{32690603-3ED6-42BC-AA4C-7C212037D1AB}"/>
              </a:ext>
            </a:extLst>
          </p:cNvPr>
          <p:cNvSpPr txBox="1"/>
          <p:nvPr/>
        </p:nvSpPr>
        <p:spPr>
          <a:xfrm>
            <a:off x="9169429" y="3001345"/>
            <a:ext cx="1270861" cy="369332"/>
          </a:xfrm>
          <a:prstGeom prst="rect">
            <a:avLst/>
          </a:prstGeom>
          <a:noFill/>
        </p:spPr>
        <p:txBody>
          <a:bodyPr wrap="none" rtlCol="0" anchor="b" anchorCtr="0">
            <a:spAutoFit/>
          </a:bodyPr>
          <a:lstStyle/>
          <a:p>
            <a:r>
              <a:rPr lang="en-GB" b="1" dirty="0">
                <a:solidFill>
                  <a:schemeClr val="accent2">
                    <a:lumMod val="75000"/>
                  </a:schemeClr>
                </a:solidFill>
                <a:latin typeface="+mj-lt"/>
                <a:ea typeface="League Spartan" charset="0"/>
                <a:cs typeface="Poppins" pitchFamily="2" charset="77"/>
              </a:rPr>
              <a:t>Ausrichtung</a:t>
            </a:r>
          </a:p>
        </p:txBody>
      </p:sp>
      <p:sp>
        <p:nvSpPr>
          <p:cNvPr id="35" name="Subtitle 2">
            <a:extLst>
              <a:ext uri="{FF2B5EF4-FFF2-40B4-BE49-F238E27FC236}">
                <a16:creationId xmlns:a16="http://schemas.microsoft.com/office/drawing/2014/main" xmlns="" id="{35A6BA5D-F53E-4BBC-A822-03C5DFD11878}"/>
              </a:ext>
            </a:extLst>
          </p:cNvPr>
          <p:cNvSpPr txBox="1">
            <a:spLocks/>
          </p:cNvSpPr>
          <p:nvPr/>
        </p:nvSpPr>
        <p:spPr>
          <a:xfrm>
            <a:off x="9193361" y="3334990"/>
            <a:ext cx="2998639" cy="58863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err="1">
                <a:solidFill>
                  <a:schemeClr val="tx1"/>
                </a:solidFill>
                <a:latin typeface="+mj-lt"/>
                <a:ea typeface="Lato Light" panose="020F0502020204030203" pitchFamily="34" charset="0"/>
                <a:cs typeface="Mukta ExtraLight" panose="020B0000000000000000" pitchFamily="34" charset="77"/>
              </a:rPr>
              <a:t>Abstimmung</a:t>
            </a:r>
            <a:r>
              <a:rPr lang="en-GB" sz="1800" dirty="0">
                <a:solidFill>
                  <a:schemeClr val="tx1"/>
                </a:solidFill>
                <a:latin typeface="+mj-lt"/>
                <a:ea typeface="Lato Light" panose="020F0502020204030203" pitchFamily="34" charset="0"/>
                <a:cs typeface="Mukta ExtraLight" panose="020B0000000000000000" pitchFamily="34" charset="77"/>
              </a:rPr>
              <a:t> von </a:t>
            </a:r>
            <a:r>
              <a:rPr lang="en-GB" sz="1800" dirty="0" err="1">
                <a:solidFill>
                  <a:schemeClr val="tx1"/>
                </a:solidFill>
                <a:latin typeface="+mj-lt"/>
                <a:ea typeface="Lato Light" panose="020F0502020204030203" pitchFamily="34" charset="0"/>
                <a:cs typeface="Mukta ExtraLight" panose="020B0000000000000000" pitchFamily="34" charset="77"/>
              </a:rPr>
              <a:t>Belohnung</a:t>
            </a:r>
            <a:r>
              <a:rPr lang="en-GB" sz="1800" dirty="0">
                <a:solidFill>
                  <a:schemeClr val="tx1"/>
                </a:solidFill>
                <a:latin typeface="+mj-lt"/>
                <a:ea typeface="Lato Light" panose="020F0502020204030203" pitchFamily="34" charset="0"/>
                <a:cs typeface="Mukta ExtraLight" panose="020B0000000000000000" pitchFamily="34" charset="77"/>
              </a:rPr>
              <a:t> und </a:t>
            </a:r>
            <a:r>
              <a:rPr lang="en-GB" sz="1800" dirty="0" err="1">
                <a:solidFill>
                  <a:schemeClr val="tx1"/>
                </a:solidFill>
                <a:latin typeface="+mj-lt"/>
                <a:ea typeface="Lato Light" panose="020F0502020204030203" pitchFamily="34" charset="0"/>
                <a:cs typeface="Mukta ExtraLight" panose="020B0000000000000000" pitchFamily="34" charset="77"/>
              </a:rPr>
              <a:t>Anerkennung</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aufeinander</a:t>
            </a:r>
            <a:endParaRPr lang="en-GB" sz="1800" dirty="0">
              <a:solidFill>
                <a:schemeClr val="tx1"/>
              </a:solidFill>
              <a:latin typeface="+mj-lt"/>
              <a:ea typeface="Lato Light" panose="020F0502020204030203" pitchFamily="34" charset="0"/>
              <a:cs typeface="Mukta ExtraLight" panose="020B0000000000000000" pitchFamily="34" charset="77"/>
            </a:endParaRPr>
          </a:p>
        </p:txBody>
      </p:sp>
      <p:sp>
        <p:nvSpPr>
          <p:cNvPr id="36" name="TextBox 80">
            <a:extLst>
              <a:ext uri="{FF2B5EF4-FFF2-40B4-BE49-F238E27FC236}">
                <a16:creationId xmlns:a16="http://schemas.microsoft.com/office/drawing/2014/main" xmlns="" id="{CAE3CE8F-7FB9-4107-ABDD-5406CDEC8A50}"/>
              </a:ext>
            </a:extLst>
          </p:cNvPr>
          <p:cNvSpPr txBox="1"/>
          <p:nvPr/>
        </p:nvSpPr>
        <p:spPr>
          <a:xfrm>
            <a:off x="9116582" y="3927663"/>
            <a:ext cx="2376035" cy="369332"/>
          </a:xfrm>
          <a:prstGeom prst="rect">
            <a:avLst/>
          </a:prstGeom>
          <a:noFill/>
        </p:spPr>
        <p:txBody>
          <a:bodyPr wrap="none" rtlCol="0" anchor="b" anchorCtr="0">
            <a:spAutoFit/>
          </a:bodyPr>
          <a:lstStyle/>
          <a:p>
            <a:r>
              <a:rPr lang="en-GB" b="1" dirty="0" err="1">
                <a:solidFill>
                  <a:schemeClr val="accent3">
                    <a:lumMod val="75000"/>
                  </a:schemeClr>
                </a:solidFill>
                <a:latin typeface="+mj-lt"/>
                <a:ea typeface="League Spartan" charset="0"/>
                <a:cs typeface="Poppins" pitchFamily="2" charset="77"/>
              </a:rPr>
              <a:t>Vorstandsinformationen</a:t>
            </a:r>
            <a:endParaRPr lang="en-GB" b="1" dirty="0">
              <a:solidFill>
                <a:schemeClr val="accent3">
                  <a:lumMod val="75000"/>
                </a:schemeClr>
              </a:solidFill>
              <a:latin typeface="+mj-lt"/>
              <a:ea typeface="League Spartan" charset="0"/>
              <a:cs typeface="Poppins" pitchFamily="2" charset="77"/>
            </a:endParaRPr>
          </a:p>
        </p:txBody>
      </p:sp>
      <p:sp>
        <p:nvSpPr>
          <p:cNvPr id="37" name="Subtitle 2">
            <a:extLst>
              <a:ext uri="{FF2B5EF4-FFF2-40B4-BE49-F238E27FC236}">
                <a16:creationId xmlns:a16="http://schemas.microsoft.com/office/drawing/2014/main" xmlns="" id="{8B72A444-FEEE-438F-A84B-F3C0FD9A5D75}"/>
              </a:ext>
            </a:extLst>
          </p:cNvPr>
          <p:cNvSpPr txBox="1">
            <a:spLocks/>
          </p:cNvSpPr>
          <p:nvPr/>
        </p:nvSpPr>
        <p:spPr>
          <a:xfrm>
            <a:off x="9168109" y="4237781"/>
            <a:ext cx="2529309" cy="58863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err="1">
                <a:solidFill>
                  <a:schemeClr val="tx1"/>
                </a:solidFill>
                <a:latin typeface="+mj-lt"/>
                <a:ea typeface="Lato Light" panose="020F0502020204030203" pitchFamily="34" charset="0"/>
                <a:cs typeface="Mukta ExtraLight" panose="020B0000000000000000" pitchFamily="34" charset="77"/>
              </a:rPr>
              <a:t>Aufsicht</a:t>
            </a:r>
            <a:r>
              <a:rPr lang="en-GB" sz="1800" dirty="0">
                <a:solidFill>
                  <a:schemeClr val="tx1"/>
                </a:solidFill>
                <a:latin typeface="+mj-lt"/>
                <a:ea typeface="Lato Light" panose="020F0502020204030203" pitchFamily="34" charset="0"/>
                <a:cs typeface="Mukta ExtraLight" panose="020B0000000000000000" pitchFamily="34" charset="77"/>
              </a:rPr>
              <a:t> des </a:t>
            </a:r>
            <a:r>
              <a:rPr lang="en-GB" sz="1800" dirty="0" err="1">
                <a:solidFill>
                  <a:schemeClr val="tx1"/>
                </a:solidFill>
                <a:latin typeface="+mj-lt"/>
                <a:ea typeface="Lato Light" panose="020F0502020204030203" pitchFamily="34" charset="0"/>
                <a:cs typeface="Mukta ExtraLight" panose="020B0000000000000000" pitchFamily="34" charset="77"/>
              </a:rPr>
              <a:t>Vorstands</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über</a:t>
            </a:r>
            <a:r>
              <a:rPr lang="en-GB" sz="1800" dirty="0">
                <a:solidFill>
                  <a:schemeClr val="tx1"/>
                </a:solidFill>
                <a:latin typeface="+mj-lt"/>
                <a:ea typeface="Lato Light" panose="020F0502020204030203" pitchFamily="34" charset="0"/>
                <a:cs typeface="Mukta ExtraLight" panose="020B0000000000000000" pitchFamily="34" charset="77"/>
              </a:rPr>
              <a:t> die </a:t>
            </a:r>
            <a:r>
              <a:rPr lang="en-GB" sz="1800" dirty="0" err="1">
                <a:solidFill>
                  <a:schemeClr val="tx1"/>
                </a:solidFill>
                <a:latin typeface="+mj-lt"/>
                <a:ea typeface="Lato Light" panose="020F0502020204030203" pitchFamily="34" charset="0"/>
                <a:cs typeface="Mukta ExtraLight" panose="020B0000000000000000" pitchFamily="34" charset="77"/>
              </a:rPr>
              <a:t>Personalstrategie</a:t>
            </a:r>
            <a:endParaRPr lang="en-GB" sz="1800" dirty="0">
              <a:solidFill>
                <a:schemeClr val="tx1"/>
              </a:solidFill>
              <a:latin typeface="+mj-lt"/>
              <a:ea typeface="Lato Light" panose="020F0502020204030203" pitchFamily="34" charset="0"/>
              <a:cs typeface="Mukta ExtraLight" panose="020B0000000000000000" pitchFamily="34" charset="77"/>
            </a:endParaRPr>
          </a:p>
        </p:txBody>
      </p:sp>
      <p:sp>
        <p:nvSpPr>
          <p:cNvPr id="38" name="TextBox 82">
            <a:extLst>
              <a:ext uri="{FF2B5EF4-FFF2-40B4-BE49-F238E27FC236}">
                <a16:creationId xmlns:a16="http://schemas.microsoft.com/office/drawing/2014/main" xmlns="" id="{E14CBB50-8CFB-42A5-A65B-86FF3D1DF874}"/>
              </a:ext>
            </a:extLst>
          </p:cNvPr>
          <p:cNvSpPr txBox="1"/>
          <p:nvPr/>
        </p:nvSpPr>
        <p:spPr>
          <a:xfrm>
            <a:off x="9046061" y="4916783"/>
            <a:ext cx="2134752" cy="369332"/>
          </a:xfrm>
          <a:prstGeom prst="rect">
            <a:avLst/>
          </a:prstGeom>
          <a:noFill/>
        </p:spPr>
        <p:txBody>
          <a:bodyPr wrap="none" rtlCol="0" anchor="b" anchorCtr="0">
            <a:spAutoFit/>
          </a:bodyPr>
          <a:lstStyle/>
          <a:p>
            <a:r>
              <a:rPr lang="en-GB" b="1" dirty="0">
                <a:solidFill>
                  <a:schemeClr val="accent4">
                    <a:lumMod val="75000"/>
                  </a:schemeClr>
                </a:solidFill>
                <a:latin typeface="+mj-lt"/>
                <a:ea typeface="League Spartan" charset="0"/>
                <a:cs typeface="Poppins" pitchFamily="2" charset="77"/>
              </a:rPr>
              <a:t>Change Management</a:t>
            </a:r>
          </a:p>
        </p:txBody>
      </p:sp>
      <p:sp>
        <p:nvSpPr>
          <p:cNvPr id="39" name="Subtitle 2">
            <a:extLst>
              <a:ext uri="{FF2B5EF4-FFF2-40B4-BE49-F238E27FC236}">
                <a16:creationId xmlns:a16="http://schemas.microsoft.com/office/drawing/2014/main" xmlns="" id="{A28D0674-E3BF-48E2-9627-DF6D9C5F5FA8}"/>
              </a:ext>
            </a:extLst>
          </p:cNvPr>
          <p:cNvSpPr txBox="1">
            <a:spLocks/>
          </p:cNvSpPr>
          <p:nvPr/>
        </p:nvSpPr>
        <p:spPr>
          <a:xfrm>
            <a:off x="9102792" y="5231792"/>
            <a:ext cx="2673058" cy="58863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chemeClr val="tx1"/>
                </a:solidFill>
                <a:latin typeface="+mj-lt"/>
                <a:ea typeface="Lato Light" panose="020F0502020204030203" pitchFamily="34" charset="0"/>
                <a:cs typeface="Mukta ExtraLight" panose="020B0000000000000000" pitchFamily="34" charset="77"/>
              </a:rPr>
              <a:t>Kompetenz in der Organisationsgestaltung </a:t>
            </a:r>
          </a:p>
        </p:txBody>
      </p:sp>
      <p:sp>
        <p:nvSpPr>
          <p:cNvPr id="40" name="TextBox 84">
            <a:extLst>
              <a:ext uri="{FF2B5EF4-FFF2-40B4-BE49-F238E27FC236}">
                <a16:creationId xmlns:a16="http://schemas.microsoft.com/office/drawing/2014/main" xmlns="" id="{E4A018EC-AA36-4AD3-9AD5-4DB44D5DAE7B}"/>
              </a:ext>
            </a:extLst>
          </p:cNvPr>
          <p:cNvSpPr txBox="1"/>
          <p:nvPr/>
        </p:nvSpPr>
        <p:spPr>
          <a:xfrm>
            <a:off x="5365130" y="1807548"/>
            <a:ext cx="730007" cy="369332"/>
          </a:xfrm>
          <a:prstGeom prst="rect">
            <a:avLst/>
          </a:prstGeom>
          <a:noFill/>
        </p:spPr>
        <p:txBody>
          <a:bodyPr wrap="none" rtlCol="0" anchor="b" anchorCtr="0">
            <a:spAutoFit/>
          </a:bodyPr>
          <a:lstStyle/>
          <a:p>
            <a:pPr algn="r"/>
            <a:r>
              <a:rPr lang="en-GB" b="1" dirty="0">
                <a:solidFill>
                  <a:schemeClr val="accent1"/>
                </a:solidFill>
                <a:latin typeface="+mj-lt"/>
                <a:ea typeface="League Spartan" charset="0"/>
                <a:cs typeface="Poppins" pitchFamily="2" charset="77"/>
              </a:rPr>
              <a:t>Kultur</a:t>
            </a:r>
          </a:p>
        </p:txBody>
      </p:sp>
      <p:sp>
        <p:nvSpPr>
          <p:cNvPr id="41" name="Subtitle 2">
            <a:extLst>
              <a:ext uri="{FF2B5EF4-FFF2-40B4-BE49-F238E27FC236}">
                <a16:creationId xmlns:a16="http://schemas.microsoft.com/office/drawing/2014/main" xmlns="" id="{892DC832-AA28-40B8-9DF8-E754623D3519}"/>
              </a:ext>
            </a:extLst>
          </p:cNvPr>
          <p:cNvSpPr txBox="1">
            <a:spLocks/>
          </p:cNvSpPr>
          <p:nvPr/>
        </p:nvSpPr>
        <p:spPr>
          <a:xfrm>
            <a:off x="3898889" y="2107680"/>
            <a:ext cx="2161557" cy="58863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a:solidFill>
                  <a:schemeClr val="tx1"/>
                </a:solidFill>
                <a:latin typeface="+mj-lt"/>
                <a:ea typeface="Lato Light" panose="020F0502020204030203" pitchFamily="34" charset="0"/>
                <a:cs typeface="Mukta ExtraLight" panose="020B0000000000000000" pitchFamily="34" charset="77"/>
              </a:rPr>
              <a:t>Partner </a:t>
            </a:r>
            <a:r>
              <a:rPr lang="en-GB" sz="1800" dirty="0" err="1">
                <a:solidFill>
                  <a:schemeClr val="tx1"/>
                </a:solidFill>
                <a:latin typeface="+mj-lt"/>
                <a:ea typeface="Lato Light" panose="020F0502020204030203" pitchFamily="34" charset="0"/>
                <a:cs typeface="Mukta ExtraLight" panose="020B0000000000000000" pitchFamily="34" charset="77"/>
              </a:rPr>
              <a:t>beim</a:t>
            </a:r>
            <a:r>
              <a:rPr lang="en-GB" sz="1800" dirty="0">
                <a:solidFill>
                  <a:schemeClr val="tx1"/>
                </a:solidFill>
                <a:latin typeface="+mj-lt"/>
                <a:ea typeface="Lato Light" panose="020F0502020204030203" pitchFamily="34" charset="0"/>
                <a:cs typeface="Mukta ExtraLight" panose="020B0000000000000000" pitchFamily="34" charset="77"/>
              </a:rPr>
              <a:t> Aufbau </a:t>
            </a:r>
            <a:r>
              <a:rPr lang="en-GB" sz="1800" dirty="0" err="1">
                <a:solidFill>
                  <a:schemeClr val="tx1"/>
                </a:solidFill>
                <a:latin typeface="+mj-lt"/>
                <a:ea typeface="Lato Light" panose="020F0502020204030203" pitchFamily="34" charset="0"/>
                <a:cs typeface="Mukta ExtraLight" panose="020B0000000000000000" pitchFamily="34" charset="77"/>
              </a:rPr>
              <a:t>einer</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Risikokultur</a:t>
            </a:r>
            <a:endParaRPr lang="en-GB" sz="1800" dirty="0">
              <a:solidFill>
                <a:schemeClr val="tx1"/>
              </a:solidFill>
              <a:latin typeface="+mj-lt"/>
              <a:ea typeface="Lato Light" panose="020F0502020204030203" pitchFamily="34" charset="0"/>
              <a:cs typeface="Mukta ExtraLight" panose="020B0000000000000000" pitchFamily="34" charset="77"/>
            </a:endParaRPr>
          </a:p>
        </p:txBody>
      </p:sp>
      <p:sp>
        <p:nvSpPr>
          <p:cNvPr id="42" name="TextBox 86">
            <a:extLst>
              <a:ext uri="{FF2B5EF4-FFF2-40B4-BE49-F238E27FC236}">
                <a16:creationId xmlns:a16="http://schemas.microsoft.com/office/drawing/2014/main" xmlns="" id="{9BF03BCE-F48B-445F-9FC1-5C089E8E51E4}"/>
              </a:ext>
            </a:extLst>
          </p:cNvPr>
          <p:cNvSpPr txBox="1"/>
          <p:nvPr/>
        </p:nvSpPr>
        <p:spPr>
          <a:xfrm>
            <a:off x="3976676" y="3033960"/>
            <a:ext cx="1572098" cy="369332"/>
          </a:xfrm>
          <a:prstGeom prst="rect">
            <a:avLst/>
          </a:prstGeom>
          <a:noFill/>
        </p:spPr>
        <p:txBody>
          <a:bodyPr wrap="none" rtlCol="0" anchor="b" anchorCtr="0">
            <a:spAutoFit/>
          </a:bodyPr>
          <a:lstStyle/>
          <a:p>
            <a:pPr algn="r"/>
            <a:r>
              <a:rPr lang="en-GB" b="1" dirty="0" err="1">
                <a:solidFill>
                  <a:schemeClr val="accent2"/>
                </a:solidFill>
                <a:latin typeface="+mj-lt"/>
                <a:ea typeface="League Spartan" charset="0"/>
                <a:cs typeface="Poppins" pitchFamily="2" charset="77"/>
              </a:rPr>
              <a:t>Verknüpfungen</a:t>
            </a:r>
            <a:endParaRPr lang="en-GB" b="1" dirty="0">
              <a:solidFill>
                <a:schemeClr val="accent2"/>
              </a:solidFill>
              <a:latin typeface="+mj-lt"/>
              <a:ea typeface="League Spartan" charset="0"/>
              <a:cs typeface="Poppins" pitchFamily="2" charset="77"/>
            </a:endParaRPr>
          </a:p>
        </p:txBody>
      </p:sp>
      <p:sp>
        <p:nvSpPr>
          <p:cNvPr id="43" name="Subtitle 2">
            <a:extLst>
              <a:ext uri="{FF2B5EF4-FFF2-40B4-BE49-F238E27FC236}">
                <a16:creationId xmlns:a16="http://schemas.microsoft.com/office/drawing/2014/main" xmlns="" id="{C0183CEF-A18B-485E-B0E6-49DEF3E0C5C6}"/>
              </a:ext>
            </a:extLst>
          </p:cNvPr>
          <p:cNvSpPr txBox="1">
            <a:spLocks/>
          </p:cNvSpPr>
          <p:nvPr/>
        </p:nvSpPr>
        <p:spPr>
          <a:xfrm>
            <a:off x="3591394" y="3389403"/>
            <a:ext cx="1930010"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err="1">
                <a:solidFill>
                  <a:schemeClr val="tx1"/>
                </a:solidFill>
                <a:latin typeface="+mj-lt"/>
                <a:ea typeface="Lato Light" panose="020F0502020204030203" pitchFamily="34" charset="0"/>
                <a:cs typeface="Mukta ExtraLight" panose="020B0000000000000000" pitchFamily="34" charset="77"/>
              </a:rPr>
              <a:t>Verknüpfung</a:t>
            </a:r>
            <a:r>
              <a:rPr lang="en-GB" sz="1800" dirty="0">
                <a:solidFill>
                  <a:schemeClr val="tx1"/>
                </a:solidFill>
                <a:latin typeface="+mj-lt"/>
                <a:ea typeface="Lato Light" panose="020F0502020204030203" pitchFamily="34" charset="0"/>
                <a:cs typeface="Mukta ExtraLight" panose="020B0000000000000000" pitchFamily="34" charset="77"/>
              </a:rPr>
              <a:t> von </a:t>
            </a:r>
            <a:r>
              <a:rPr lang="en-GB" sz="1800" dirty="0" err="1">
                <a:solidFill>
                  <a:schemeClr val="tx1"/>
                </a:solidFill>
                <a:latin typeface="+mj-lt"/>
                <a:ea typeface="Lato Light" panose="020F0502020204030203" pitchFamily="34" charset="0"/>
                <a:cs typeface="Mukta ExtraLight" panose="020B0000000000000000" pitchFamily="34" charset="77"/>
              </a:rPr>
              <a:t>Verhalten</a:t>
            </a:r>
            <a:r>
              <a:rPr lang="en-GB" sz="1800" dirty="0">
                <a:solidFill>
                  <a:schemeClr val="tx1"/>
                </a:solidFill>
                <a:latin typeface="+mj-lt"/>
                <a:ea typeface="Lato Light" panose="020F0502020204030203" pitchFamily="34" charset="0"/>
                <a:cs typeface="Mukta ExtraLight" panose="020B0000000000000000" pitchFamily="34" charset="77"/>
              </a:rPr>
              <a:t> und </a:t>
            </a:r>
            <a:r>
              <a:rPr lang="en-GB" sz="1800" dirty="0" err="1">
                <a:solidFill>
                  <a:schemeClr val="tx1"/>
                </a:solidFill>
                <a:latin typeface="+mj-lt"/>
                <a:ea typeface="Lato Light" panose="020F0502020204030203" pitchFamily="34" charset="0"/>
                <a:cs typeface="Mukta ExtraLight" panose="020B0000000000000000" pitchFamily="34" charset="77"/>
              </a:rPr>
              <a:t>Führung</a:t>
            </a:r>
            <a:endParaRPr lang="en-GB" sz="1800" dirty="0">
              <a:solidFill>
                <a:schemeClr val="tx1"/>
              </a:solidFill>
              <a:latin typeface="+mj-lt"/>
              <a:ea typeface="Lato Light" panose="020F0502020204030203" pitchFamily="34" charset="0"/>
              <a:cs typeface="Mukta ExtraLight" panose="020B0000000000000000" pitchFamily="34" charset="77"/>
            </a:endParaRPr>
          </a:p>
        </p:txBody>
      </p:sp>
      <p:sp>
        <p:nvSpPr>
          <p:cNvPr id="44" name="TextBox 88">
            <a:extLst>
              <a:ext uri="{FF2B5EF4-FFF2-40B4-BE49-F238E27FC236}">
                <a16:creationId xmlns:a16="http://schemas.microsoft.com/office/drawing/2014/main" xmlns="" id="{9F97B092-BAE5-4640-A2F3-93318DDBB0A3}"/>
              </a:ext>
            </a:extLst>
          </p:cNvPr>
          <p:cNvSpPr txBox="1"/>
          <p:nvPr/>
        </p:nvSpPr>
        <p:spPr>
          <a:xfrm>
            <a:off x="4236774" y="4292251"/>
            <a:ext cx="1488484" cy="369332"/>
          </a:xfrm>
          <a:prstGeom prst="rect">
            <a:avLst/>
          </a:prstGeom>
          <a:noFill/>
        </p:spPr>
        <p:txBody>
          <a:bodyPr wrap="none" rtlCol="0" anchor="b" anchorCtr="0">
            <a:spAutoFit/>
          </a:bodyPr>
          <a:lstStyle/>
          <a:p>
            <a:pPr algn="r"/>
            <a:r>
              <a:rPr lang="en-GB" b="1" dirty="0">
                <a:solidFill>
                  <a:schemeClr val="accent3"/>
                </a:solidFill>
                <a:latin typeface="+mj-lt"/>
                <a:ea typeface="League Spartan" charset="0"/>
                <a:cs typeface="Poppins" pitchFamily="2" charset="77"/>
              </a:rPr>
              <a:t>Informationen</a:t>
            </a:r>
          </a:p>
        </p:txBody>
      </p:sp>
      <p:sp>
        <p:nvSpPr>
          <p:cNvPr id="45" name="Subtitle 2">
            <a:extLst>
              <a:ext uri="{FF2B5EF4-FFF2-40B4-BE49-F238E27FC236}">
                <a16:creationId xmlns:a16="http://schemas.microsoft.com/office/drawing/2014/main" xmlns="" id="{B5D2D496-0FA0-4DA1-90A2-AE94B6476489}"/>
              </a:ext>
            </a:extLst>
          </p:cNvPr>
          <p:cNvSpPr txBox="1">
            <a:spLocks/>
          </p:cNvSpPr>
          <p:nvPr/>
        </p:nvSpPr>
        <p:spPr>
          <a:xfrm>
            <a:off x="3314700" y="4578817"/>
            <a:ext cx="2374369"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err="1">
                <a:solidFill>
                  <a:schemeClr val="tx1"/>
                </a:solidFill>
                <a:latin typeface="+mj-lt"/>
                <a:ea typeface="Lato Light" panose="020F0502020204030203" pitchFamily="34" charset="0"/>
                <a:cs typeface="Mukta ExtraLight" panose="020B0000000000000000" pitchFamily="34" charset="77"/>
              </a:rPr>
              <a:t>Führung</a:t>
            </a:r>
            <a:r>
              <a:rPr lang="en-GB" sz="1800" dirty="0">
                <a:solidFill>
                  <a:schemeClr val="tx1"/>
                </a:solidFill>
                <a:latin typeface="+mj-lt"/>
                <a:ea typeface="Lato Light" panose="020F0502020204030203" pitchFamily="34" charset="0"/>
                <a:cs typeface="Mukta ExtraLight" panose="020B0000000000000000" pitchFamily="34" charset="77"/>
              </a:rPr>
              <a:t> in der </a:t>
            </a:r>
            <a:r>
              <a:rPr lang="en-GB" sz="1800" dirty="0" err="1">
                <a:solidFill>
                  <a:schemeClr val="tx1"/>
                </a:solidFill>
                <a:latin typeface="+mj-lt"/>
                <a:ea typeface="Lato Light" panose="020F0502020204030203" pitchFamily="34" charset="0"/>
                <a:cs typeface="Mukta ExtraLight" panose="020B0000000000000000" pitchFamily="34" charset="77"/>
              </a:rPr>
              <a:t>Bereitstellung</a:t>
            </a:r>
            <a:r>
              <a:rPr lang="en-GB" sz="1800" dirty="0">
                <a:solidFill>
                  <a:schemeClr val="tx1"/>
                </a:solidFill>
                <a:latin typeface="+mj-lt"/>
                <a:ea typeface="Lato Light" panose="020F0502020204030203" pitchFamily="34" charset="0"/>
                <a:cs typeface="Mukta ExtraLight" panose="020B0000000000000000" pitchFamily="34" charset="77"/>
              </a:rPr>
              <a:t> von </a:t>
            </a:r>
            <a:r>
              <a:rPr lang="en-GB" sz="1800" dirty="0" err="1">
                <a:solidFill>
                  <a:schemeClr val="tx1"/>
                </a:solidFill>
                <a:latin typeface="+mj-lt"/>
                <a:ea typeface="Lato Light" panose="020F0502020204030203" pitchFamily="34" charset="0"/>
                <a:cs typeface="Mukta ExtraLight" panose="020B0000000000000000" pitchFamily="34" charset="77"/>
              </a:rPr>
              <a:t>Risikoinformationen</a:t>
            </a:r>
            <a:r>
              <a:rPr lang="en-GB" sz="1800" dirty="0">
                <a:solidFill>
                  <a:schemeClr val="tx1"/>
                </a:solidFill>
                <a:latin typeface="+mj-lt"/>
                <a:ea typeface="Lato Light" panose="020F0502020204030203" pitchFamily="34" charset="0"/>
                <a:cs typeface="Mukta ExtraLight" panose="020B0000000000000000" pitchFamily="34" charset="77"/>
              </a:rPr>
              <a:t> </a:t>
            </a:r>
          </a:p>
        </p:txBody>
      </p:sp>
      <p:sp>
        <p:nvSpPr>
          <p:cNvPr id="46" name="TextBox 90">
            <a:extLst>
              <a:ext uri="{FF2B5EF4-FFF2-40B4-BE49-F238E27FC236}">
                <a16:creationId xmlns:a16="http://schemas.microsoft.com/office/drawing/2014/main" xmlns="" id="{C8C73A6E-C039-40A0-81E0-549ACACEBA97}"/>
              </a:ext>
            </a:extLst>
          </p:cNvPr>
          <p:cNvSpPr txBox="1"/>
          <p:nvPr/>
        </p:nvSpPr>
        <p:spPr>
          <a:xfrm>
            <a:off x="4933818" y="5575460"/>
            <a:ext cx="1277273" cy="369332"/>
          </a:xfrm>
          <a:prstGeom prst="rect">
            <a:avLst/>
          </a:prstGeom>
          <a:noFill/>
        </p:spPr>
        <p:txBody>
          <a:bodyPr wrap="none" rtlCol="0" anchor="b" anchorCtr="0">
            <a:spAutoFit/>
          </a:bodyPr>
          <a:lstStyle/>
          <a:p>
            <a:pPr algn="r"/>
            <a:r>
              <a:rPr lang="en-GB" b="1" dirty="0">
                <a:solidFill>
                  <a:schemeClr val="accent4"/>
                </a:solidFill>
                <a:latin typeface="+mj-lt"/>
                <a:ea typeface="League Spartan" charset="0"/>
                <a:cs typeface="Poppins" pitchFamily="2" charset="77"/>
              </a:rPr>
              <a:t>Entwicklung</a:t>
            </a:r>
          </a:p>
        </p:txBody>
      </p:sp>
      <p:sp>
        <p:nvSpPr>
          <p:cNvPr id="47" name="Subtitle 2">
            <a:extLst>
              <a:ext uri="{FF2B5EF4-FFF2-40B4-BE49-F238E27FC236}">
                <a16:creationId xmlns:a16="http://schemas.microsoft.com/office/drawing/2014/main" xmlns="" id="{492B76B2-ACBF-4570-8360-A9D5B15D6FFA}"/>
              </a:ext>
            </a:extLst>
          </p:cNvPr>
          <p:cNvSpPr txBox="1">
            <a:spLocks/>
          </p:cNvSpPr>
          <p:nvPr/>
        </p:nvSpPr>
        <p:spPr>
          <a:xfrm>
            <a:off x="3707115" y="5892263"/>
            <a:ext cx="2465809"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a:solidFill>
                  <a:schemeClr val="tx1"/>
                </a:solidFill>
                <a:latin typeface="+mj-lt"/>
                <a:ea typeface="Lato Light" panose="020F0502020204030203" pitchFamily="34" charset="0"/>
                <a:cs typeface="Mukta ExtraLight" panose="020B0000000000000000" pitchFamily="34" charset="77"/>
              </a:rPr>
              <a:t>Beurteilung und Entwicklung von Führungskräften</a:t>
            </a:r>
          </a:p>
        </p:txBody>
      </p:sp>
    </p:spTree>
    <p:extLst>
      <p:ext uri="{BB962C8B-B14F-4D97-AF65-F5344CB8AC3E}">
        <p14:creationId xmlns:p14="http://schemas.microsoft.com/office/powerpoint/2010/main" val="2205191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127381" y="557795"/>
            <a:ext cx="8852375" cy="697353"/>
          </a:xfrm>
        </p:spPr>
        <p:txBody>
          <a:bodyPr>
            <a:normAutofit/>
          </a:bodyPr>
          <a:lstStyle/>
          <a:p>
            <a:r>
              <a:rPr lang="en-GB" dirty="0"/>
              <a:t>Rollen des Risikobeauftragten</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310117" y="2230245"/>
            <a:ext cx="2930382" cy="346791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Das ERM-Modell impliziert die Führung durch eine Person, die für die Entwicklung und Umsetzung einer ERM-Strategie verantwortlich ist und das Senior Management in Bezug auf das </a:t>
            </a:r>
            <a:r>
              <a:rPr lang="en-GB" sz="2200" dirty="0" err="1">
                <a:solidFill>
                  <a:srgbClr val="245473"/>
                </a:solidFill>
                <a:latin typeface="+mj-lt"/>
                <a:ea typeface="Open Sans Light" panose="020B0306030504020204" pitchFamily="34" charset="0"/>
                <a:cs typeface="Open Sans Light" panose="020B0306030504020204" pitchFamily="34" charset="0"/>
              </a:rPr>
              <a:t>Risikomanagement</a:t>
            </a:r>
            <a:r>
              <a:rPr lang="en-GB" sz="2200" dirty="0">
                <a:solidFill>
                  <a:srgbClr val="245473"/>
                </a:solidFill>
                <a:latin typeface="+mj-lt"/>
                <a:ea typeface="Open Sans Light" panose="020B0306030504020204" pitchFamily="34" charset="0"/>
                <a:cs typeface="Open Sans Light" panose="020B0306030504020204" pitchFamily="34" charset="0"/>
              </a:rPr>
              <a:t> unterstützt.</a:t>
            </a:r>
          </a:p>
        </p:txBody>
      </p:sp>
      <p:grpSp>
        <p:nvGrpSpPr>
          <p:cNvPr id="20" name="Group 135">
            <a:extLst>
              <a:ext uri="{FF2B5EF4-FFF2-40B4-BE49-F238E27FC236}">
                <a16:creationId xmlns:a16="http://schemas.microsoft.com/office/drawing/2014/main" xmlns="" id="{3B3DD101-6074-4D33-BF47-02C09A0883FB}"/>
              </a:ext>
            </a:extLst>
          </p:cNvPr>
          <p:cNvGrpSpPr/>
          <p:nvPr/>
        </p:nvGrpSpPr>
        <p:grpSpPr>
          <a:xfrm>
            <a:off x="5980762" y="2276088"/>
            <a:ext cx="2839057" cy="3603641"/>
            <a:chOff x="14407368" y="4108798"/>
            <a:chExt cx="7568848" cy="9607208"/>
          </a:xfrm>
        </p:grpSpPr>
        <p:sp>
          <p:nvSpPr>
            <p:cNvPr id="21" name="Shape 10354">
              <a:extLst>
                <a:ext uri="{FF2B5EF4-FFF2-40B4-BE49-F238E27FC236}">
                  <a16:creationId xmlns:a16="http://schemas.microsoft.com/office/drawing/2014/main" xmlns="" id="{6C29F868-82C4-48D7-B6A6-835ACF29AAD0}"/>
                </a:ext>
              </a:extLst>
            </p:cNvPr>
            <p:cNvSpPr/>
            <p:nvPr/>
          </p:nvSpPr>
          <p:spPr>
            <a:xfrm>
              <a:off x="14407368" y="4112415"/>
              <a:ext cx="7568848" cy="9582576"/>
            </a:xfrm>
            <a:custGeom>
              <a:avLst/>
              <a:gdLst/>
              <a:ahLst/>
              <a:cxnLst>
                <a:cxn ang="0">
                  <a:pos x="wd2" y="hd2"/>
                </a:cxn>
                <a:cxn ang="5400000">
                  <a:pos x="wd2" y="hd2"/>
                </a:cxn>
                <a:cxn ang="10800000">
                  <a:pos x="wd2" y="hd2"/>
                </a:cxn>
                <a:cxn ang="16200000">
                  <a:pos x="wd2" y="hd2"/>
                </a:cxn>
              </a:cxnLst>
              <a:rect l="0" t="0" r="r" b="b"/>
              <a:pathLst>
                <a:path w="21432" h="21116" extrusionOk="0">
                  <a:moveTo>
                    <a:pt x="1988" y="8601"/>
                  </a:moveTo>
                  <a:cubicBezTo>
                    <a:pt x="1988" y="8601"/>
                    <a:pt x="2362" y="8118"/>
                    <a:pt x="1988" y="7586"/>
                  </a:cubicBezTo>
                  <a:cubicBezTo>
                    <a:pt x="1615" y="7054"/>
                    <a:pt x="1864" y="5073"/>
                    <a:pt x="2736" y="3720"/>
                  </a:cubicBezTo>
                  <a:cubicBezTo>
                    <a:pt x="3608" y="2367"/>
                    <a:pt x="4355" y="1352"/>
                    <a:pt x="9026" y="434"/>
                  </a:cubicBezTo>
                  <a:cubicBezTo>
                    <a:pt x="13697" y="-484"/>
                    <a:pt x="16126" y="96"/>
                    <a:pt x="18368" y="1787"/>
                  </a:cubicBezTo>
                  <a:cubicBezTo>
                    <a:pt x="20610" y="3478"/>
                    <a:pt x="21357" y="5895"/>
                    <a:pt x="20672" y="8311"/>
                  </a:cubicBezTo>
                  <a:cubicBezTo>
                    <a:pt x="19987" y="10727"/>
                    <a:pt x="17558" y="11065"/>
                    <a:pt x="17745" y="13530"/>
                  </a:cubicBezTo>
                  <a:cubicBezTo>
                    <a:pt x="17932" y="15994"/>
                    <a:pt x="21432" y="21116"/>
                    <a:pt x="21432" y="21116"/>
                  </a:cubicBezTo>
                  <a:lnTo>
                    <a:pt x="9088" y="21116"/>
                  </a:lnTo>
                  <a:cubicBezTo>
                    <a:pt x="9088" y="21116"/>
                    <a:pt x="9618" y="19642"/>
                    <a:pt x="8964" y="18265"/>
                  </a:cubicBezTo>
                  <a:cubicBezTo>
                    <a:pt x="8964" y="18265"/>
                    <a:pt x="7959" y="16507"/>
                    <a:pt x="7189" y="16544"/>
                  </a:cubicBezTo>
                  <a:cubicBezTo>
                    <a:pt x="6418" y="16580"/>
                    <a:pt x="4083" y="16779"/>
                    <a:pt x="3452" y="16707"/>
                  </a:cubicBezTo>
                  <a:cubicBezTo>
                    <a:pt x="2821" y="16634"/>
                    <a:pt x="2214" y="16471"/>
                    <a:pt x="2261" y="15619"/>
                  </a:cubicBezTo>
                  <a:cubicBezTo>
                    <a:pt x="2308" y="14768"/>
                    <a:pt x="2238" y="14623"/>
                    <a:pt x="1887" y="14442"/>
                  </a:cubicBezTo>
                  <a:cubicBezTo>
                    <a:pt x="1537" y="14260"/>
                    <a:pt x="1397" y="13916"/>
                    <a:pt x="1677" y="13735"/>
                  </a:cubicBezTo>
                  <a:cubicBezTo>
                    <a:pt x="1957" y="13554"/>
                    <a:pt x="1957" y="13554"/>
                    <a:pt x="1957" y="13554"/>
                  </a:cubicBezTo>
                  <a:cubicBezTo>
                    <a:pt x="1957" y="13554"/>
                    <a:pt x="1747" y="13445"/>
                    <a:pt x="1420" y="13282"/>
                  </a:cubicBezTo>
                  <a:cubicBezTo>
                    <a:pt x="1093" y="13119"/>
                    <a:pt x="1163" y="12883"/>
                    <a:pt x="1257" y="12702"/>
                  </a:cubicBezTo>
                  <a:cubicBezTo>
                    <a:pt x="1350" y="12521"/>
                    <a:pt x="1537" y="12104"/>
                    <a:pt x="1327" y="12031"/>
                  </a:cubicBezTo>
                  <a:cubicBezTo>
                    <a:pt x="1117" y="11959"/>
                    <a:pt x="743" y="11778"/>
                    <a:pt x="416" y="11633"/>
                  </a:cubicBezTo>
                  <a:cubicBezTo>
                    <a:pt x="89" y="11488"/>
                    <a:pt x="-168" y="11234"/>
                    <a:pt x="136" y="10817"/>
                  </a:cubicBezTo>
                  <a:cubicBezTo>
                    <a:pt x="439" y="10401"/>
                    <a:pt x="1988" y="8601"/>
                    <a:pt x="1988" y="8601"/>
                  </a:cubicBezTo>
                  <a:close/>
                </a:path>
              </a:pathLst>
            </a:custGeom>
            <a:solidFill>
              <a:schemeClr val="accent3">
                <a:lumMod val="20000"/>
                <a:lumOff val="80000"/>
              </a:schemeClr>
            </a:solidFill>
            <a:ln w="12700" cap="flat">
              <a:noFill/>
              <a:miter lim="400000"/>
            </a:ln>
            <a:effectLst/>
          </p:spPr>
          <p:txBody>
            <a:bodyPr wrap="square" lIns="26796" tIns="26796" rIns="26796" bIns="26796" numCol="1" anchor="ctr">
              <a:noAutofit/>
            </a:bodyPr>
            <a:lstStyle/>
            <a:p>
              <a:endParaRPr lang="en-GB" sz="1600" dirty="0">
                <a:latin typeface="Lato Light" panose="020F0502020204030203" pitchFamily="34" charset="0"/>
              </a:endParaRPr>
            </a:p>
          </p:txBody>
        </p:sp>
        <p:sp>
          <p:nvSpPr>
            <p:cNvPr id="22" name="Shape 10355">
              <a:extLst>
                <a:ext uri="{FF2B5EF4-FFF2-40B4-BE49-F238E27FC236}">
                  <a16:creationId xmlns:a16="http://schemas.microsoft.com/office/drawing/2014/main" xmlns="" id="{9843AAC6-5921-425C-BBFD-7B165AD25E3A}"/>
                </a:ext>
              </a:extLst>
            </p:cNvPr>
            <p:cNvSpPr/>
            <p:nvPr/>
          </p:nvSpPr>
          <p:spPr>
            <a:xfrm>
              <a:off x="15175975" y="5793015"/>
              <a:ext cx="1056103" cy="924500"/>
            </a:xfrm>
            <a:custGeom>
              <a:avLst/>
              <a:gdLst/>
              <a:ahLst/>
              <a:cxnLst>
                <a:cxn ang="0">
                  <a:pos x="wd2" y="hd2"/>
                </a:cxn>
                <a:cxn ang="5400000">
                  <a:pos x="wd2" y="hd2"/>
                </a:cxn>
                <a:cxn ang="10800000">
                  <a:pos x="wd2" y="hd2"/>
                </a:cxn>
                <a:cxn ang="16200000">
                  <a:pos x="wd2" y="hd2"/>
                </a:cxn>
              </a:cxnLst>
              <a:rect l="0" t="0" r="r" b="b"/>
              <a:pathLst>
                <a:path w="20856" h="21029" extrusionOk="0">
                  <a:moveTo>
                    <a:pt x="20115" y="12466"/>
                  </a:moveTo>
                  <a:cubicBezTo>
                    <a:pt x="19732" y="10390"/>
                    <a:pt x="17957" y="9059"/>
                    <a:pt x="16157" y="9500"/>
                  </a:cubicBezTo>
                  <a:cubicBezTo>
                    <a:pt x="15676" y="9618"/>
                    <a:pt x="15243" y="9853"/>
                    <a:pt x="14872" y="10171"/>
                  </a:cubicBezTo>
                  <a:lnTo>
                    <a:pt x="17218" y="12800"/>
                  </a:lnTo>
                  <a:cubicBezTo>
                    <a:pt x="17383" y="12986"/>
                    <a:pt x="17387" y="13290"/>
                    <a:pt x="17227" y="13481"/>
                  </a:cubicBezTo>
                  <a:cubicBezTo>
                    <a:pt x="17066" y="13671"/>
                    <a:pt x="16803" y="13676"/>
                    <a:pt x="16637" y="13490"/>
                  </a:cubicBezTo>
                  <a:lnTo>
                    <a:pt x="14268" y="10834"/>
                  </a:lnTo>
                  <a:cubicBezTo>
                    <a:pt x="13652" y="11707"/>
                    <a:pt x="13371" y="12880"/>
                    <a:pt x="13589" y="14063"/>
                  </a:cubicBezTo>
                  <a:cubicBezTo>
                    <a:pt x="13972" y="16139"/>
                    <a:pt x="15747" y="17470"/>
                    <a:pt x="17547" y="17029"/>
                  </a:cubicBezTo>
                  <a:cubicBezTo>
                    <a:pt x="19346" y="16589"/>
                    <a:pt x="20498" y="14541"/>
                    <a:pt x="20115" y="12466"/>
                  </a:cubicBezTo>
                  <a:close/>
                  <a:moveTo>
                    <a:pt x="12445" y="7390"/>
                  </a:moveTo>
                  <a:lnTo>
                    <a:pt x="10862" y="7777"/>
                  </a:lnTo>
                  <a:cubicBezTo>
                    <a:pt x="10683" y="7821"/>
                    <a:pt x="10443" y="7721"/>
                    <a:pt x="10330" y="7554"/>
                  </a:cubicBezTo>
                  <a:lnTo>
                    <a:pt x="9382" y="6156"/>
                  </a:lnTo>
                  <a:lnTo>
                    <a:pt x="7858" y="9354"/>
                  </a:lnTo>
                  <a:cubicBezTo>
                    <a:pt x="7858" y="9354"/>
                    <a:pt x="8237" y="9436"/>
                    <a:pt x="8700" y="9536"/>
                  </a:cubicBezTo>
                  <a:lnTo>
                    <a:pt x="12662" y="8566"/>
                  </a:lnTo>
                  <a:cubicBezTo>
                    <a:pt x="12662" y="8566"/>
                    <a:pt x="12445" y="7390"/>
                    <a:pt x="12445" y="7390"/>
                  </a:cubicBezTo>
                  <a:close/>
                  <a:moveTo>
                    <a:pt x="12276" y="9645"/>
                  </a:moveTo>
                  <a:lnTo>
                    <a:pt x="10649" y="10043"/>
                  </a:lnTo>
                  <a:cubicBezTo>
                    <a:pt x="10837" y="10188"/>
                    <a:pt x="10975" y="10413"/>
                    <a:pt x="11024" y="10676"/>
                  </a:cubicBezTo>
                  <a:lnTo>
                    <a:pt x="11025" y="10675"/>
                  </a:lnTo>
                  <a:cubicBezTo>
                    <a:pt x="11025" y="10675"/>
                    <a:pt x="11166" y="11451"/>
                    <a:pt x="11342" y="12416"/>
                  </a:cubicBezTo>
                  <a:cubicBezTo>
                    <a:pt x="11342" y="12416"/>
                    <a:pt x="12276" y="9645"/>
                    <a:pt x="12276" y="9645"/>
                  </a:cubicBezTo>
                  <a:close/>
                  <a:moveTo>
                    <a:pt x="9392" y="11587"/>
                  </a:moveTo>
                  <a:cubicBezTo>
                    <a:pt x="9392" y="11587"/>
                    <a:pt x="7390" y="11287"/>
                    <a:pt x="6435" y="11138"/>
                  </a:cubicBezTo>
                  <a:lnTo>
                    <a:pt x="5956" y="12381"/>
                  </a:lnTo>
                  <a:cubicBezTo>
                    <a:pt x="6790" y="12920"/>
                    <a:pt x="7454" y="13798"/>
                    <a:pt x="7783" y="14892"/>
                  </a:cubicBezTo>
                  <a:lnTo>
                    <a:pt x="9906" y="14373"/>
                  </a:lnTo>
                  <a:cubicBezTo>
                    <a:pt x="9906" y="14373"/>
                    <a:pt x="9392" y="11587"/>
                    <a:pt x="9392" y="11587"/>
                  </a:cubicBezTo>
                  <a:close/>
                  <a:moveTo>
                    <a:pt x="7320" y="15990"/>
                  </a:moveTo>
                  <a:lnTo>
                    <a:pt x="4073" y="16785"/>
                  </a:lnTo>
                  <a:cubicBezTo>
                    <a:pt x="3848" y="16840"/>
                    <a:pt x="3626" y="16674"/>
                    <a:pt x="3578" y="16414"/>
                  </a:cubicBezTo>
                  <a:cubicBezTo>
                    <a:pt x="3557" y="16296"/>
                    <a:pt x="3576" y="16181"/>
                    <a:pt x="3622" y="16083"/>
                  </a:cubicBezTo>
                  <a:lnTo>
                    <a:pt x="3621" y="16082"/>
                  </a:lnTo>
                  <a:lnTo>
                    <a:pt x="4917" y="12711"/>
                  </a:lnTo>
                  <a:cubicBezTo>
                    <a:pt x="4410" y="12543"/>
                    <a:pt x="3861" y="12510"/>
                    <a:pt x="3309" y="12645"/>
                  </a:cubicBezTo>
                  <a:cubicBezTo>
                    <a:pt x="1510" y="13086"/>
                    <a:pt x="358" y="15133"/>
                    <a:pt x="741" y="17209"/>
                  </a:cubicBezTo>
                  <a:cubicBezTo>
                    <a:pt x="1124" y="19285"/>
                    <a:pt x="2899" y="20615"/>
                    <a:pt x="4699" y="20175"/>
                  </a:cubicBezTo>
                  <a:cubicBezTo>
                    <a:pt x="6388" y="19761"/>
                    <a:pt x="7507" y="17930"/>
                    <a:pt x="7320" y="15990"/>
                  </a:cubicBezTo>
                  <a:close/>
                  <a:moveTo>
                    <a:pt x="4700" y="15647"/>
                  </a:moveTo>
                  <a:lnTo>
                    <a:pt x="7121" y="15055"/>
                  </a:lnTo>
                  <a:cubicBezTo>
                    <a:pt x="6845" y="14210"/>
                    <a:pt x="6329" y="13528"/>
                    <a:pt x="5683" y="13093"/>
                  </a:cubicBezTo>
                  <a:cubicBezTo>
                    <a:pt x="5683" y="13093"/>
                    <a:pt x="4700" y="15647"/>
                    <a:pt x="4700" y="15647"/>
                  </a:cubicBezTo>
                  <a:close/>
                  <a:moveTo>
                    <a:pt x="20768" y="12306"/>
                  </a:moveTo>
                  <a:cubicBezTo>
                    <a:pt x="21228" y="14801"/>
                    <a:pt x="19848" y="17253"/>
                    <a:pt x="17686" y="17782"/>
                  </a:cubicBezTo>
                  <a:cubicBezTo>
                    <a:pt x="15523" y="18311"/>
                    <a:pt x="13397" y="16718"/>
                    <a:pt x="12936" y="14223"/>
                  </a:cubicBezTo>
                  <a:cubicBezTo>
                    <a:pt x="12670" y="12777"/>
                    <a:pt x="13022" y="11346"/>
                    <a:pt x="13786" y="10295"/>
                  </a:cubicBezTo>
                  <a:lnTo>
                    <a:pt x="13180" y="9616"/>
                  </a:lnTo>
                  <a:lnTo>
                    <a:pt x="11655" y="14141"/>
                  </a:lnTo>
                  <a:cubicBezTo>
                    <a:pt x="11845" y="15192"/>
                    <a:pt x="12003" y="16082"/>
                    <a:pt x="12002" y="16116"/>
                  </a:cubicBezTo>
                  <a:cubicBezTo>
                    <a:pt x="11988" y="16676"/>
                    <a:pt x="11582" y="17117"/>
                    <a:pt x="11096" y="17100"/>
                  </a:cubicBezTo>
                  <a:cubicBezTo>
                    <a:pt x="10682" y="17085"/>
                    <a:pt x="10344" y="16743"/>
                    <a:pt x="10261" y="16295"/>
                  </a:cubicBezTo>
                  <a:lnTo>
                    <a:pt x="10260" y="16295"/>
                  </a:lnTo>
                  <a:lnTo>
                    <a:pt x="10079" y="15314"/>
                  </a:lnTo>
                  <a:lnTo>
                    <a:pt x="7974" y="15829"/>
                  </a:lnTo>
                  <a:cubicBezTo>
                    <a:pt x="8237" y="18189"/>
                    <a:pt x="6891" y="20425"/>
                    <a:pt x="4838" y="20928"/>
                  </a:cubicBezTo>
                  <a:cubicBezTo>
                    <a:pt x="2675" y="21457"/>
                    <a:pt x="549" y="19863"/>
                    <a:pt x="88" y="17369"/>
                  </a:cubicBezTo>
                  <a:cubicBezTo>
                    <a:pt x="-372" y="14874"/>
                    <a:pt x="1008" y="12422"/>
                    <a:pt x="3170" y="11892"/>
                  </a:cubicBezTo>
                  <a:cubicBezTo>
                    <a:pt x="3866" y="11722"/>
                    <a:pt x="4557" y="11772"/>
                    <a:pt x="5191" y="12001"/>
                  </a:cubicBezTo>
                  <a:lnTo>
                    <a:pt x="5611" y="10908"/>
                  </a:lnTo>
                  <a:cubicBezTo>
                    <a:pt x="5188" y="10637"/>
                    <a:pt x="4908" y="10111"/>
                    <a:pt x="4924" y="9516"/>
                  </a:cubicBezTo>
                  <a:cubicBezTo>
                    <a:pt x="4931" y="9235"/>
                    <a:pt x="5004" y="8976"/>
                    <a:pt x="5123" y="8753"/>
                  </a:cubicBezTo>
                  <a:lnTo>
                    <a:pt x="5122" y="8753"/>
                  </a:lnTo>
                  <a:lnTo>
                    <a:pt x="7375" y="4249"/>
                  </a:lnTo>
                  <a:lnTo>
                    <a:pt x="7375" y="4250"/>
                  </a:lnTo>
                  <a:cubicBezTo>
                    <a:pt x="7591" y="3700"/>
                    <a:pt x="8076" y="3326"/>
                    <a:pt x="8631" y="3346"/>
                  </a:cubicBezTo>
                  <a:cubicBezTo>
                    <a:pt x="9070" y="3361"/>
                    <a:pt x="9452" y="3620"/>
                    <a:pt x="9685" y="4006"/>
                  </a:cubicBezTo>
                  <a:lnTo>
                    <a:pt x="9686" y="4006"/>
                  </a:lnTo>
                  <a:lnTo>
                    <a:pt x="11018" y="6165"/>
                  </a:lnTo>
                  <a:lnTo>
                    <a:pt x="12915" y="5701"/>
                  </a:lnTo>
                  <a:cubicBezTo>
                    <a:pt x="13275" y="5613"/>
                    <a:pt x="13630" y="5878"/>
                    <a:pt x="13706" y="6294"/>
                  </a:cubicBezTo>
                  <a:cubicBezTo>
                    <a:pt x="13778" y="6683"/>
                    <a:pt x="13580" y="7062"/>
                    <a:pt x="13259" y="7182"/>
                  </a:cubicBezTo>
                  <a:lnTo>
                    <a:pt x="13534" y="8671"/>
                  </a:lnTo>
                  <a:lnTo>
                    <a:pt x="14385" y="9625"/>
                  </a:lnTo>
                  <a:cubicBezTo>
                    <a:pt x="14850" y="9205"/>
                    <a:pt x="15402" y="8898"/>
                    <a:pt x="16018" y="8747"/>
                  </a:cubicBezTo>
                  <a:cubicBezTo>
                    <a:pt x="18181" y="8217"/>
                    <a:pt x="20307" y="9811"/>
                    <a:pt x="20768" y="12306"/>
                  </a:cubicBezTo>
                  <a:close/>
                  <a:moveTo>
                    <a:pt x="8795" y="1859"/>
                  </a:moveTo>
                  <a:cubicBezTo>
                    <a:pt x="8642" y="1027"/>
                    <a:pt x="9102" y="210"/>
                    <a:pt x="9823" y="34"/>
                  </a:cubicBezTo>
                  <a:cubicBezTo>
                    <a:pt x="10543" y="-143"/>
                    <a:pt x="11252" y="388"/>
                    <a:pt x="11406" y="1220"/>
                  </a:cubicBezTo>
                  <a:cubicBezTo>
                    <a:pt x="11559" y="2051"/>
                    <a:pt x="11099" y="2869"/>
                    <a:pt x="10378" y="3045"/>
                  </a:cubicBezTo>
                  <a:cubicBezTo>
                    <a:pt x="9658" y="3222"/>
                    <a:pt x="8949" y="2690"/>
                    <a:pt x="8795" y="1859"/>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23" name="Shape 10356">
              <a:extLst>
                <a:ext uri="{FF2B5EF4-FFF2-40B4-BE49-F238E27FC236}">
                  <a16:creationId xmlns:a16="http://schemas.microsoft.com/office/drawing/2014/main" xmlns="" id="{16EE14AC-581A-4534-8005-FA4C8C4422A7}"/>
                </a:ext>
              </a:extLst>
            </p:cNvPr>
            <p:cNvSpPr/>
            <p:nvPr/>
          </p:nvSpPr>
          <p:spPr>
            <a:xfrm>
              <a:off x="17978664" y="7053490"/>
              <a:ext cx="567697" cy="676949"/>
            </a:xfrm>
            <a:custGeom>
              <a:avLst/>
              <a:gdLst/>
              <a:ahLst/>
              <a:cxnLst>
                <a:cxn ang="0">
                  <a:pos x="wd2" y="hd2"/>
                </a:cxn>
                <a:cxn ang="5400000">
                  <a:pos x="wd2" y="hd2"/>
                </a:cxn>
                <a:cxn ang="10800000">
                  <a:pos x="wd2" y="hd2"/>
                </a:cxn>
                <a:cxn ang="16200000">
                  <a:pos x="wd2" y="hd2"/>
                </a:cxn>
              </a:cxnLst>
              <a:rect l="0" t="0" r="r" b="b"/>
              <a:pathLst>
                <a:path w="21600" h="21600" extrusionOk="0">
                  <a:moveTo>
                    <a:pt x="19543" y="12242"/>
                  </a:moveTo>
                  <a:cubicBezTo>
                    <a:pt x="19543" y="12836"/>
                    <a:pt x="18964" y="13322"/>
                    <a:pt x="18257" y="13322"/>
                  </a:cubicBezTo>
                  <a:lnTo>
                    <a:pt x="3343" y="13322"/>
                  </a:lnTo>
                  <a:cubicBezTo>
                    <a:pt x="2636" y="13322"/>
                    <a:pt x="2057" y="12836"/>
                    <a:pt x="2057" y="12242"/>
                  </a:cubicBezTo>
                  <a:lnTo>
                    <a:pt x="2057" y="4322"/>
                  </a:lnTo>
                  <a:cubicBezTo>
                    <a:pt x="2057" y="3728"/>
                    <a:pt x="2636" y="3242"/>
                    <a:pt x="3343" y="3242"/>
                  </a:cubicBezTo>
                  <a:lnTo>
                    <a:pt x="18257" y="3242"/>
                  </a:lnTo>
                  <a:cubicBezTo>
                    <a:pt x="18964" y="3242"/>
                    <a:pt x="19543" y="3728"/>
                    <a:pt x="19543" y="4322"/>
                  </a:cubicBezTo>
                  <a:cubicBezTo>
                    <a:pt x="19543" y="4322"/>
                    <a:pt x="19543" y="12242"/>
                    <a:pt x="19543" y="12242"/>
                  </a:cubicBezTo>
                  <a:close/>
                  <a:moveTo>
                    <a:pt x="17743" y="18146"/>
                  </a:moveTo>
                  <a:cubicBezTo>
                    <a:pt x="16891" y="18146"/>
                    <a:pt x="16200" y="17566"/>
                    <a:pt x="16200" y="16850"/>
                  </a:cubicBezTo>
                  <a:cubicBezTo>
                    <a:pt x="16200" y="16134"/>
                    <a:pt x="16891" y="15554"/>
                    <a:pt x="17743" y="15554"/>
                  </a:cubicBezTo>
                  <a:cubicBezTo>
                    <a:pt x="18594" y="15554"/>
                    <a:pt x="19285" y="16134"/>
                    <a:pt x="19285" y="16850"/>
                  </a:cubicBezTo>
                  <a:cubicBezTo>
                    <a:pt x="19285" y="17566"/>
                    <a:pt x="18594" y="18146"/>
                    <a:pt x="17743" y="18146"/>
                  </a:cubicBezTo>
                  <a:close/>
                  <a:moveTo>
                    <a:pt x="3857" y="18146"/>
                  </a:moveTo>
                  <a:cubicBezTo>
                    <a:pt x="3005" y="18146"/>
                    <a:pt x="2315" y="17566"/>
                    <a:pt x="2315" y="16850"/>
                  </a:cubicBezTo>
                  <a:cubicBezTo>
                    <a:pt x="2315" y="16134"/>
                    <a:pt x="3005" y="15554"/>
                    <a:pt x="3857" y="15554"/>
                  </a:cubicBezTo>
                  <a:cubicBezTo>
                    <a:pt x="4709" y="15554"/>
                    <a:pt x="5400" y="16134"/>
                    <a:pt x="5400" y="16850"/>
                  </a:cubicBezTo>
                  <a:cubicBezTo>
                    <a:pt x="5400" y="17566"/>
                    <a:pt x="4709" y="18146"/>
                    <a:pt x="3857" y="18146"/>
                  </a:cubicBezTo>
                  <a:close/>
                  <a:moveTo>
                    <a:pt x="5657" y="1513"/>
                  </a:moveTo>
                  <a:cubicBezTo>
                    <a:pt x="5657" y="1275"/>
                    <a:pt x="5889" y="1081"/>
                    <a:pt x="6171" y="1081"/>
                  </a:cubicBezTo>
                  <a:lnTo>
                    <a:pt x="15429" y="1081"/>
                  </a:lnTo>
                  <a:cubicBezTo>
                    <a:pt x="15711" y="1081"/>
                    <a:pt x="15943" y="1275"/>
                    <a:pt x="15943" y="1513"/>
                  </a:cubicBezTo>
                  <a:lnTo>
                    <a:pt x="15943" y="1729"/>
                  </a:lnTo>
                  <a:cubicBezTo>
                    <a:pt x="15943" y="1967"/>
                    <a:pt x="15711" y="2161"/>
                    <a:pt x="15429" y="2161"/>
                  </a:cubicBezTo>
                  <a:lnTo>
                    <a:pt x="6171" y="2161"/>
                  </a:lnTo>
                  <a:cubicBezTo>
                    <a:pt x="5889" y="2161"/>
                    <a:pt x="5657" y="1967"/>
                    <a:pt x="5657" y="1729"/>
                  </a:cubicBezTo>
                  <a:cubicBezTo>
                    <a:pt x="5657" y="1729"/>
                    <a:pt x="5657" y="1513"/>
                    <a:pt x="5657" y="1513"/>
                  </a:cubicBezTo>
                  <a:close/>
                  <a:moveTo>
                    <a:pt x="20314" y="0"/>
                  </a:moveTo>
                  <a:lnTo>
                    <a:pt x="1286" y="0"/>
                  </a:lnTo>
                  <a:cubicBezTo>
                    <a:pt x="579" y="0"/>
                    <a:pt x="0" y="486"/>
                    <a:pt x="0" y="1080"/>
                  </a:cubicBezTo>
                  <a:lnTo>
                    <a:pt x="0" y="18360"/>
                  </a:lnTo>
                  <a:cubicBezTo>
                    <a:pt x="0" y="18954"/>
                    <a:pt x="579" y="19440"/>
                    <a:pt x="1286" y="19440"/>
                  </a:cubicBezTo>
                  <a:lnTo>
                    <a:pt x="1800" y="19440"/>
                  </a:lnTo>
                  <a:cubicBezTo>
                    <a:pt x="1800" y="19440"/>
                    <a:pt x="1800" y="20498"/>
                    <a:pt x="1800" y="20520"/>
                  </a:cubicBezTo>
                  <a:cubicBezTo>
                    <a:pt x="1800" y="21114"/>
                    <a:pt x="2379" y="21600"/>
                    <a:pt x="3086" y="21600"/>
                  </a:cubicBezTo>
                  <a:lnTo>
                    <a:pt x="4629" y="21600"/>
                  </a:lnTo>
                  <a:cubicBezTo>
                    <a:pt x="5336" y="21600"/>
                    <a:pt x="5915" y="21114"/>
                    <a:pt x="5915" y="20520"/>
                  </a:cubicBezTo>
                  <a:cubicBezTo>
                    <a:pt x="5915" y="20498"/>
                    <a:pt x="5915" y="19440"/>
                    <a:pt x="5915" y="19440"/>
                  </a:cubicBezTo>
                  <a:lnTo>
                    <a:pt x="15685" y="19440"/>
                  </a:lnTo>
                  <a:cubicBezTo>
                    <a:pt x="15685" y="19440"/>
                    <a:pt x="15685" y="20498"/>
                    <a:pt x="15685" y="20520"/>
                  </a:cubicBezTo>
                  <a:cubicBezTo>
                    <a:pt x="15685" y="21114"/>
                    <a:pt x="16264" y="21600"/>
                    <a:pt x="16971" y="21600"/>
                  </a:cubicBezTo>
                  <a:lnTo>
                    <a:pt x="18514" y="21600"/>
                  </a:lnTo>
                  <a:cubicBezTo>
                    <a:pt x="19221" y="21600"/>
                    <a:pt x="19800" y="21114"/>
                    <a:pt x="19800" y="20520"/>
                  </a:cubicBezTo>
                  <a:cubicBezTo>
                    <a:pt x="19800" y="20498"/>
                    <a:pt x="19800" y="19440"/>
                    <a:pt x="19800" y="19440"/>
                  </a:cubicBezTo>
                  <a:lnTo>
                    <a:pt x="20314" y="19440"/>
                  </a:lnTo>
                  <a:cubicBezTo>
                    <a:pt x="21021" y="19440"/>
                    <a:pt x="21600" y="18954"/>
                    <a:pt x="21600" y="18360"/>
                  </a:cubicBezTo>
                  <a:lnTo>
                    <a:pt x="21600" y="1080"/>
                  </a:lnTo>
                  <a:cubicBezTo>
                    <a:pt x="21600" y="486"/>
                    <a:pt x="21021" y="0"/>
                    <a:pt x="20314" y="0"/>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24" name="Shape 10357">
              <a:extLst>
                <a:ext uri="{FF2B5EF4-FFF2-40B4-BE49-F238E27FC236}">
                  <a16:creationId xmlns:a16="http://schemas.microsoft.com/office/drawing/2014/main" xmlns="" id="{139001A4-2BD7-4DCD-A9DD-258CB8F73FF0}"/>
                </a:ext>
              </a:extLst>
            </p:cNvPr>
            <p:cNvSpPr/>
            <p:nvPr/>
          </p:nvSpPr>
          <p:spPr>
            <a:xfrm>
              <a:off x="19346002" y="5826856"/>
              <a:ext cx="524618" cy="1049238"/>
            </a:xfrm>
            <a:custGeom>
              <a:avLst/>
              <a:gdLst/>
              <a:ahLst/>
              <a:cxnLst>
                <a:cxn ang="0">
                  <a:pos x="wd2" y="hd2"/>
                </a:cxn>
                <a:cxn ang="5400000">
                  <a:pos x="wd2" y="hd2"/>
                </a:cxn>
                <a:cxn ang="10800000">
                  <a:pos x="wd2" y="hd2"/>
                </a:cxn>
                <a:cxn ang="16200000">
                  <a:pos x="wd2" y="hd2"/>
                </a:cxn>
              </a:cxnLst>
              <a:rect l="0" t="0" r="r" b="b"/>
              <a:pathLst>
                <a:path w="21600" h="21600" extrusionOk="0">
                  <a:moveTo>
                    <a:pt x="20250" y="4050"/>
                  </a:moveTo>
                  <a:lnTo>
                    <a:pt x="1618" y="4050"/>
                  </a:lnTo>
                  <a:lnTo>
                    <a:pt x="1618" y="17550"/>
                  </a:lnTo>
                  <a:lnTo>
                    <a:pt x="20250" y="17550"/>
                  </a:lnTo>
                  <a:lnTo>
                    <a:pt x="20250" y="4050"/>
                  </a:lnTo>
                  <a:close/>
                  <a:moveTo>
                    <a:pt x="14175" y="2025"/>
                  </a:moveTo>
                  <a:lnTo>
                    <a:pt x="7425" y="2025"/>
                  </a:lnTo>
                  <a:cubicBezTo>
                    <a:pt x="7052" y="2025"/>
                    <a:pt x="6750" y="2176"/>
                    <a:pt x="6750" y="2363"/>
                  </a:cubicBezTo>
                  <a:cubicBezTo>
                    <a:pt x="6750" y="2549"/>
                    <a:pt x="7052" y="2700"/>
                    <a:pt x="7425" y="2700"/>
                  </a:cubicBezTo>
                  <a:lnTo>
                    <a:pt x="14175" y="2700"/>
                  </a:lnTo>
                  <a:cubicBezTo>
                    <a:pt x="14548" y="2700"/>
                    <a:pt x="14850" y="2549"/>
                    <a:pt x="14850" y="2363"/>
                  </a:cubicBezTo>
                  <a:cubicBezTo>
                    <a:pt x="14850" y="2176"/>
                    <a:pt x="14548" y="2025"/>
                    <a:pt x="14175" y="2025"/>
                  </a:cubicBezTo>
                  <a:close/>
                  <a:moveTo>
                    <a:pt x="11475" y="20250"/>
                  </a:moveTo>
                  <a:cubicBezTo>
                    <a:pt x="12593" y="20250"/>
                    <a:pt x="13500" y="19797"/>
                    <a:pt x="13500" y="19238"/>
                  </a:cubicBezTo>
                  <a:cubicBezTo>
                    <a:pt x="13500" y="18678"/>
                    <a:pt x="12593" y="18225"/>
                    <a:pt x="11475" y="18225"/>
                  </a:cubicBezTo>
                  <a:cubicBezTo>
                    <a:pt x="10357" y="18225"/>
                    <a:pt x="9450" y="18678"/>
                    <a:pt x="9450" y="19238"/>
                  </a:cubicBezTo>
                  <a:cubicBezTo>
                    <a:pt x="9450" y="19797"/>
                    <a:pt x="10357" y="20250"/>
                    <a:pt x="11475" y="20250"/>
                  </a:cubicBezTo>
                  <a:close/>
                  <a:moveTo>
                    <a:pt x="18900" y="21600"/>
                  </a:moveTo>
                  <a:lnTo>
                    <a:pt x="2700" y="21600"/>
                  </a:lnTo>
                  <a:cubicBezTo>
                    <a:pt x="1954" y="21600"/>
                    <a:pt x="1279" y="21449"/>
                    <a:pt x="791" y="21205"/>
                  </a:cubicBezTo>
                  <a:cubicBezTo>
                    <a:pt x="302" y="20960"/>
                    <a:pt x="0" y="20623"/>
                    <a:pt x="0" y="20250"/>
                  </a:cubicBezTo>
                  <a:lnTo>
                    <a:pt x="0" y="1350"/>
                  </a:lnTo>
                  <a:cubicBezTo>
                    <a:pt x="0" y="977"/>
                    <a:pt x="302" y="640"/>
                    <a:pt x="791" y="395"/>
                  </a:cubicBezTo>
                  <a:cubicBezTo>
                    <a:pt x="1279" y="151"/>
                    <a:pt x="1954" y="0"/>
                    <a:pt x="2700" y="0"/>
                  </a:cubicBezTo>
                  <a:lnTo>
                    <a:pt x="18900" y="0"/>
                  </a:lnTo>
                  <a:cubicBezTo>
                    <a:pt x="19646" y="0"/>
                    <a:pt x="20321" y="151"/>
                    <a:pt x="20809" y="395"/>
                  </a:cubicBezTo>
                  <a:cubicBezTo>
                    <a:pt x="21298" y="640"/>
                    <a:pt x="21600" y="977"/>
                    <a:pt x="21600" y="1350"/>
                  </a:cubicBezTo>
                  <a:lnTo>
                    <a:pt x="21600" y="20250"/>
                  </a:lnTo>
                  <a:cubicBezTo>
                    <a:pt x="21600" y="20623"/>
                    <a:pt x="21298" y="20960"/>
                    <a:pt x="20809" y="21205"/>
                  </a:cubicBezTo>
                  <a:cubicBezTo>
                    <a:pt x="20321" y="21449"/>
                    <a:pt x="19646" y="21600"/>
                    <a:pt x="1890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25" name="Shape 10358">
              <a:extLst>
                <a:ext uri="{FF2B5EF4-FFF2-40B4-BE49-F238E27FC236}">
                  <a16:creationId xmlns:a16="http://schemas.microsoft.com/office/drawing/2014/main" xmlns="" id="{543EAFA3-AB36-4859-91F0-9F84396AFD87}"/>
                </a:ext>
              </a:extLst>
            </p:cNvPr>
            <p:cNvSpPr/>
            <p:nvPr/>
          </p:nvSpPr>
          <p:spPr>
            <a:xfrm>
              <a:off x="18888390" y="7193820"/>
              <a:ext cx="1013871" cy="761612"/>
            </a:xfrm>
            <a:custGeom>
              <a:avLst/>
              <a:gdLst/>
              <a:ahLst/>
              <a:cxnLst>
                <a:cxn ang="0">
                  <a:pos x="wd2" y="hd2"/>
                </a:cxn>
                <a:cxn ang="5400000">
                  <a:pos x="wd2" y="hd2"/>
                </a:cxn>
                <a:cxn ang="10800000">
                  <a:pos x="wd2" y="hd2"/>
                </a:cxn>
                <a:cxn ang="16200000">
                  <a:pos x="wd2" y="hd2"/>
                </a:cxn>
              </a:cxnLst>
              <a:rect l="0" t="0" r="r" b="b"/>
              <a:pathLst>
                <a:path w="21600" h="21600" extrusionOk="0">
                  <a:moveTo>
                    <a:pt x="14377" y="10069"/>
                  </a:moveTo>
                  <a:cubicBezTo>
                    <a:pt x="13591" y="10069"/>
                    <a:pt x="12956" y="9222"/>
                    <a:pt x="12956" y="8178"/>
                  </a:cubicBezTo>
                  <a:cubicBezTo>
                    <a:pt x="12956" y="7133"/>
                    <a:pt x="13591" y="6286"/>
                    <a:pt x="14377" y="6286"/>
                  </a:cubicBezTo>
                  <a:cubicBezTo>
                    <a:pt x="15161" y="6286"/>
                    <a:pt x="15797" y="7133"/>
                    <a:pt x="15797" y="8178"/>
                  </a:cubicBezTo>
                  <a:cubicBezTo>
                    <a:pt x="15797" y="9222"/>
                    <a:pt x="15161" y="10069"/>
                    <a:pt x="14377" y="10069"/>
                  </a:cubicBezTo>
                  <a:close/>
                  <a:moveTo>
                    <a:pt x="9355" y="17542"/>
                  </a:moveTo>
                  <a:lnTo>
                    <a:pt x="6514" y="17542"/>
                  </a:lnTo>
                  <a:lnTo>
                    <a:pt x="6514" y="13759"/>
                  </a:lnTo>
                  <a:lnTo>
                    <a:pt x="9355" y="13759"/>
                  </a:lnTo>
                  <a:cubicBezTo>
                    <a:pt x="9355" y="13759"/>
                    <a:pt x="9355" y="17542"/>
                    <a:pt x="9355" y="17542"/>
                  </a:cubicBezTo>
                  <a:close/>
                  <a:moveTo>
                    <a:pt x="4885" y="17542"/>
                  </a:moveTo>
                  <a:lnTo>
                    <a:pt x="2045" y="17542"/>
                  </a:lnTo>
                  <a:lnTo>
                    <a:pt x="2045" y="13759"/>
                  </a:lnTo>
                  <a:lnTo>
                    <a:pt x="4885" y="13759"/>
                  </a:lnTo>
                  <a:cubicBezTo>
                    <a:pt x="4885" y="13759"/>
                    <a:pt x="4885" y="17542"/>
                    <a:pt x="4885" y="17542"/>
                  </a:cubicBezTo>
                  <a:close/>
                  <a:moveTo>
                    <a:pt x="14377" y="1737"/>
                  </a:moveTo>
                  <a:lnTo>
                    <a:pt x="7198" y="11684"/>
                  </a:lnTo>
                  <a:lnTo>
                    <a:pt x="624" y="11684"/>
                  </a:lnTo>
                  <a:lnTo>
                    <a:pt x="624" y="21600"/>
                  </a:lnTo>
                  <a:lnTo>
                    <a:pt x="12488" y="21600"/>
                  </a:lnTo>
                  <a:lnTo>
                    <a:pt x="12488" y="13750"/>
                  </a:lnTo>
                  <a:lnTo>
                    <a:pt x="16265" y="13750"/>
                  </a:lnTo>
                  <a:lnTo>
                    <a:pt x="16265" y="21600"/>
                  </a:lnTo>
                  <a:lnTo>
                    <a:pt x="20961" y="21600"/>
                  </a:lnTo>
                  <a:lnTo>
                    <a:pt x="20961" y="11747"/>
                  </a:lnTo>
                  <a:lnTo>
                    <a:pt x="21600" y="11747"/>
                  </a:lnTo>
                  <a:cubicBezTo>
                    <a:pt x="21600" y="11747"/>
                    <a:pt x="14377" y="1737"/>
                    <a:pt x="14377" y="1737"/>
                  </a:cubicBezTo>
                  <a:close/>
                  <a:moveTo>
                    <a:pt x="21585" y="9988"/>
                  </a:moveTo>
                  <a:lnTo>
                    <a:pt x="21585" y="10640"/>
                  </a:lnTo>
                  <a:lnTo>
                    <a:pt x="14376" y="652"/>
                  </a:lnTo>
                  <a:lnTo>
                    <a:pt x="6905" y="11004"/>
                  </a:lnTo>
                  <a:lnTo>
                    <a:pt x="0" y="11004"/>
                  </a:lnTo>
                  <a:lnTo>
                    <a:pt x="4124" y="5099"/>
                  </a:lnTo>
                  <a:lnTo>
                    <a:pt x="10696" y="5099"/>
                  </a:lnTo>
                  <a:lnTo>
                    <a:pt x="14376" y="0"/>
                  </a:lnTo>
                  <a:cubicBezTo>
                    <a:pt x="14376" y="0"/>
                    <a:pt x="21585" y="9988"/>
                    <a:pt x="21585" y="998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42" name="Shape 10359">
              <a:extLst>
                <a:ext uri="{FF2B5EF4-FFF2-40B4-BE49-F238E27FC236}">
                  <a16:creationId xmlns:a16="http://schemas.microsoft.com/office/drawing/2014/main" xmlns="" id="{1280008A-9E4E-4E0C-AC0E-F5F1460B0448}"/>
                </a:ext>
              </a:extLst>
            </p:cNvPr>
            <p:cNvSpPr/>
            <p:nvPr/>
          </p:nvSpPr>
          <p:spPr>
            <a:xfrm>
              <a:off x="19929794" y="6617313"/>
              <a:ext cx="835507" cy="736694"/>
            </a:xfrm>
            <a:custGeom>
              <a:avLst/>
              <a:gdLst/>
              <a:ahLst/>
              <a:cxnLst>
                <a:cxn ang="0">
                  <a:pos x="wd2" y="hd2"/>
                </a:cxn>
                <a:cxn ang="5400000">
                  <a:pos x="wd2" y="hd2"/>
                </a:cxn>
                <a:cxn ang="10800000">
                  <a:pos x="wd2" y="hd2"/>
                </a:cxn>
                <a:cxn ang="16200000">
                  <a:pos x="wd2" y="hd2"/>
                </a:cxn>
              </a:cxnLst>
              <a:rect l="0" t="0" r="r" b="b"/>
              <a:pathLst>
                <a:path w="21465" h="21448" extrusionOk="0">
                  <a:moveTo>
                    <a:pt x="1162" y="1839"/>
                  </a:moveTo>
                  <a:cubicBezTo>
                    <a:pt x="454" y="1924"/>
                    <a:pt x="-67" y="2640"/>
                    <a:pt x="7" y="3442"/>
                  </a:cubicBezTo>
                  <a:lnTo>
                    <a:pt x="1557" y="20144"/>
                  </a:lnTo>
                  <a:cubicBezTo>
                    <a:pt x="1631" y="20947"/>
                    <a:pt x="2272" y="21524"/>
                    <a:pt x="2980" y="21440"/>
                  </a:cubicBezTo>
                  <a:lnTo>
                    <a:pt x="19632" y="19456"/>
                  </a:lnTo>
                  <a:cubicBezTo>
                    <a:pt x="20339" y="19372"/>
                    <a:pt x="20850" y="18657"/>
                    <a:pt x="20776" y="17855"/>
                  </a:cubicBezTo>
                  <a:lnTo>
                    <a:pt x="20372" y="13497"/>
                  </a:lnTo>
                  <a:lnTo>
                    <a:pt x="15892" y="14031"/>
                  </a:lnTo>
                  <a:cubicBezTo>
                    <a:pt x="15184" y="14115"/>
                    <a:pt x="14553" y="13536"/>
                    <a:pt x="14479" y="12734"/>
                  </a:cubicBezTo>
                  <a:lnTo>
                    <a:pt x="14209" y="9825"/>
                  </a:lnTo>
                  <a:cubicBezTo>
                    <a:pt x="14135" y="9023"/>
                    <a:pt x="14646" y="8308"/>
                    <a:pt x="15353" y="8224"/>
                  </a:cubicBezTo>
                  <a:lnTo>
                    <a:pt x="19833" y="7690"/>
                  </a:lnTo>
                  <a:lnTo>
                    <a:pt x="19497" y="4062"/>
                  </a:lnTo>
                  <a:cubicBezTo>
                    <a:pt x="19422" y="3260"/>
                    <a:pt x="18790" y="2669"/>
                    <a:pt x="18083" y="2754"/>
                  </a:cubicBezTo>
                  <a:lnTo>
                    <a:pt x="17948" y="1305"/>
                  </a:lnTo>
                  <a:cubicBezTo>
                    <a:pt x="17874" y="503"/>
                    <a:pt x="17243" y="-76"/>
                    <a:pt x="16535" y="8"/>
                  </a:cubicBezTo>
                  <a:lnTo>
                    <a:pt x="1162" y="1839"/>
                  </a:lnTo>
                  <a:close/>
                  <a:moveTo>
                    <a:pt x="1930" y="3213"/>
                  </a:moveTo>
                  <a:lnTo>
                    <a:pt x="15381" y="1611"/>
                  </a:lnTo>
                  <a:cubicBezTo>
                    <a:pt x="15381" y="1611"/>
                    <a:pt x="16670" y="1454"/>
                    <a:pt x="16804" y="2906"/>
                  </a:cubicBezTo>
                  <a:lnTo>
                    <a:pt x="2065" y="4661"/>
                  </a:lnTo>
                  <a:cubicBezTo>
                    <a:pt x="1711" y="4704"/>
                    <a:pt x="1401" y="4420"/>
                    <a:pt x="1364" y="4018"/>
                  </a:cubicBezTo>
                  <a:cubicBezTo>
                    <a:pt x="1327" y="3618"/>
                    <a:pt x="1577" y="3255"/>
                    <a:pt x="1930" y="3213"/>
                  </a:cubicBezTo>
                  <a:close/>
                  <a:moveTo>
                    <a:pt x="16055" y="8878"/>
                  </a:moveTo>
                  <a:cubicBezTo>
                    <a:pt x="15347" y="8963"/>
                    <a:pt x="14836" y="9677"/>
                    <a:pt x="14911" y="10479"/>
                  </a:cubicBezTo>
                  <a:lnTo>
                    <a:pt x="15045" y="11928"/>
                  </a:lnTo>
                  <a:cubicBezTo>
                    <a:pt x="15120" y="12730"/>
                    <a:pt x="15751" y="13309"/>
                    <a:pt x="16458" y="13225"/>
                  </a:cubicBezTo>
                  <a:lnTo>
                    <a:pt x="20304" y="12767"/>
                  </a:lnTo>
                  <a:cubicBezTo>
                    <a:pt x="21012" y="12682"/>
                    <a:pt x="21533" y="11966"/>
                    <a:pt x="21459" y="11164"/>
                  </a:cubicBezTo>
                  <a:lnTo>
                    <a:pt x="21324" y="9716"/>
                  </a:lnTo>
                  <a:cubicBezTo>
                    <a:pt x="21250" y="8913"/>
                    <a:pt x="20608" y="8336"/>
                    <a:pt x="19901" y="8420"/>
                  </a:cubicBezTo>
                  <a:lnTo>
                    <a:pt x="16055" y="8878"/>
                  </a:lnTo>
                  <a:close/>
                  <a:moveTo>
                    <a:pt x="16834" y="10250"/>
                  </a:moveTo>
                  <a:cubicBezTo>
                    <a:pt x="17188" y="10208"/>
                    <a:pt x="17508" y="10491"/>
                    <a:pt x="17545" y="10892"/>
                  </a:cubicBezTo>
                  <a:cubicBezTo>
                    <a:pt x="17582" y="11293"/>
                    <a:pt x="17322" y="11657"/>
                    <a:pt x="16968" y="11699"/>
                  </a:cubicBezTo>
                  <a:cubicBezTo>
                    <a:pt x="16614" y="11741"/>
                    <a:pt x="16293" y="11447"/>
                    <a:pt x="16256" y="11046"/>
                  </a:cubicBezTo>
                  <a:cubicBezTo>
                    <a:pt x="16219" y="10644"/>
                    <a:pt x="16480" y="10293"/>
                    <a:pt x="16834" y="1025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43" name="Shape 10360">
              <a:extLst>
                <a:ext uri="{FF2B5EF4-FFF2-40B4-BE49-F238E27FC236}">
                  <a16:creationId xmlns:a16="http://schemas.microsoft.com/office/drawing/2014/main" xmlns="" id="{F4FD0E80-6A7F-4343-B51E-FF490A57FFF8}"/>
                </a:ext>
              </a:extLst>
            </p:cNvPr>
            <p:cNvSpPr/>
            <p:nvPr/>
          </p:nvSpPr>
          <p:spPr>
            <a:xfrm>
              <a:off x="16246750" y="8337717"/>
              <a:ext cx="1090495" cy="724856"/>
            </a:xfrm>
            <a:custGeom>
              <a:avLst/>
              <a:gdLst/>
              <a:ahLst/>
              <a:cxnLst>
                <a:cxn ang="0">
                  <a:pos x="wd2" y="hd2"/>
                </a:cxn>
                <a:cxn ang="5400000">
                  <a:pos x="wd2" y="hd2"/>
                </a:cxn>
                <a:cxn ang="10800000">
                  <a:pos x="wd2" y="hd2"/>
                </a:cxn>
                <a:cxn ang="16200000">
                  <a:pos x="wd2" y="hd2"/>
                </a:cxn>
              </a:cxnLst>
              <a:rect l="0" t="0" r="r" b="b"/>
              <a:pathLst>
                <a:path w="21600" h="21423" extrusionOk="0">
                  <a:moveTo>
                    <a:pt x="17523" y="7527"/>
                  </a:moveTo>
                  <a:lnTo>
                    <a:pt x="16892" y="5510"/>
                  </a:lnTo>
                  <a:lnTo>
                    <a:pt x="16892" y="5510"/>
                  </a:lnTo>
                  <a:cubicBezTo>
                    <a:pt x="16891" y="5509"/>
                    <a:pt x="16891" y="5507"/>
                    <a:pt x="16891" y="5505"/>
                  </a:cubicBezTo>
                  <a:cubicBezTo>
                    <a:pt x="16543" y="4391"/>
                    <a:pt x="13689" y="5277"/>
                    <a:pt x="10517" y="7484"/>
                  </a:cubicBezTo>
                  <a:cubicBezTo>
                    <a:pt x="7344" y="9692"/>
                    <a:pt x="5056" y="12384"/>
                    <a:pt x="5404" y="13498"/>
                  </a:cubicBezTo>
                  <a:cubicBezTo>
                    <a:pt x="5404" y="13499"/>
                    <a:pt x="5405" y="13501"/>
                    <a:pt x="5405" y="13502"/>
                  </a:cubicBezTo>
                  <a:lnTo>
                    <a:pt x="5405" y="13503"/>
                  </a:lnTo>
                  <a:lnTo>
                    <a:pt x="5495" y="13791"/>
                  </a:lnTo>
                  <a:lnTo>
                    <a:pt x="0" y="14107"/>
                  </a:lnTo>
                  <a:lnTo>
                    <a:pt x="8178" y="0"/>
                  </a:lnTo>
                  <a:lnTo>
                    <a:pt x="21600" y="1182"/>
                  </a:lnTo>
                  <a:cubicBezTo>
                    <a:pt x="21600" y="1182"/>
                    <a:pt x="17523" y="7527"/>
                    <a:pt x="17523" y="7527"/>
                  </a:cubicBezTo>
                  <a:close/>
                  <a:moveTo>
                    <a:pt x="5685" y="19621"/>
                  </a:moveTo>
                  <a:cubicBezTo>
                    <a:pt x="5884" y="20257"/>
                    <a:pt x="5703" y="21011"/>
                    <a:pt x="5280" y="21306"/>
                  </a:cubicBezTo>
                  <a:cubicBezTo>
                    <a:pt x="4857" y="21600"/>
                    <a:pt x="4353" y="21323"/>
                    <a:pt x="4154" y="20686"/>
                  </a:cubicBezTo>
                  <a:cubicBezTo>
                    <a:pt x="4021" y="20261"/>
                    <a:pt x="4061" y="19785"/>
                    <a:pt x="4227" y="19427"/>
                  </a:cubicBezTo>
                  <a:lnTo>
                    <a:pt x="2645" y="14366"/>
                  </a:lnTo>
                  <a:lnTo>
                    <a:pt x="3561" y="14314"/>
                  </a:lnTo>
                  <a:lnTo>
                    <a:pt x="4992" y="18894"/>
                  </a:lnTo>
                  <a:cubicBezTo>
                    <a:pt x="5283" y="18935"/>
                    <a:pt x="5552" y="19195"/>
                    <a:pt x="5685" y="19621"/>
                  </a:cubicBezTo>
                  <a:close/>
                  <a:moveTo>
                    <a:pt x="17927" y="11804"/>
                  </a:moveTo>
                  <a:lnTo>
                    <a:pt x="16207" y="6303"/>
                  </a:lnTo>
                  <a:cubicBezTo>
                    <a:pt x="15632" y="6170"/>
                    <a:pt x="13695" y="6675"/>
                    <a:pt x="10877" y="8636"/>
                  </a:cubicBezTo>
                  <a:cubicBezTo>
                    <a:pt x="8057" y="10598"/>
                    <a:pt x="6553" y="12487"/>
                    <a:pt x="6252" y="13230"/>
                  </a:cubicBezTo>
                  <a:lnTo>
                    <a:pt x="7971" y="18731"/>
                  </a:lnTo>
                  <a:cubicBezTo>
                    <a:pt x="7971" y="18731"/>
                    <a:pt x="17927" y="11804"/>
                    <a:pt x="17927" y="11804"/>
                  </a:cubicBezTo>
                  <a:close/>
                </a:path>
              </a:pathLst>
            </a:custGeom>
            <a:solidFill>
              <a:schemeClr val="accent1">
                <a:alpha val="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44" name="Shape 10361">
              <a:extLst>
                <a:ext uri="{FF2B5EF4-FFF2-40B4-BE49-F238E27FC236}">
                  <a16:creationId xmlns:a16="http://schemas.microsoft.com/office/drawing/2014/main" xmlns="" id="{0250D73D-AF99-4287-AC75-DFB45134028A}"/>
                </a:ext>
              </a:extLst>
            </p:cNvPr>
            <p:cNvSpPr/>
            <p:nvPr/>
          </p:nvSpPr>
          <p:spPr>
            <a:xfrm>
              <a:off x="18047762" y="8576521"/>
              <a:ext cx="779626" cy="510038"/>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45" name="Shape 10362">
              <a:extLst>
                <a:ext uri="{FF2B5EF4-FFF2-40B4-BE49-F238E27FC236}">
                  <a16:creationId xmlns:a16="http://schemas.microsoft.com/office/drawing/2014/main" xmlns="" id="{CF0AEE2F-95EA-4FCE-B317-E275961680D6}"/>
                </a:ext>
              </a:extLst>
            </p:cNvPr>
            <p:cNvSpPr/>
            <p:nvPr/>
          </p:nvSpPr>
          <p:spPr>
            <a:xfrm>
              <a:off x="18185036" y="7888290"/>
              <a:ext cx="532340" cy="532367"/>
            </a:xfrm>
            <a:custGeom>
              <a:avLst/>
              <a:gdLst/>
              <a:ahLst/>
              <a:cxnLst>
                <a:cxn ang="0">
                  <a:pos x="wd2" y="hd2"/>
                </a:cxn>
                <a:cxn ang="5400000">
                  <a:pos x="wd2" y="hd2"/>
                </a:cxn>
                <a:cxn ang="10800000">
                  <a:pos x="wd2" y="hd2"/>
                </a:cxn>
                <a:cxn ang="16200000">
                  <a:pos x="wd2" y="hd2"/>
                </a:cxn>
              </a:cxnLst>
              <a:rect l="0" t="0" r="r" b="b"/>
              <a:pathLst>
                <a:path w="21590" h="21585" extrusionOk="0">
                  <a:moveTo>
                    <a:pt x="5809" y="19810"/>
                  </a:moveTo>
                  <a:lnTo>
                    <a:pt x="0" y="21585"/>
                  </a:lnTo>
                  <a:lnTo>
                    <a:pt x="1723" y="15720"/>
                  </a:lnTo>
                  <a:cubicBezTo>
                    <a:pt x="1723" y="15720"/>
                    <a:pt x="5809" y="19810"/>
                    <a:pt x="5809" y="19810"/>
                  </a:cubicBezTo>
                  <a:close/>
                  <a:moveTo>
                    <a:pt x="14328" y="11295"/>
                  </a:moveTo>
                  <a:cubicBezTo>
                    <a:pt x="14857" y="12168"/>
                    <a:pt x="15219" y="12941"/>
                    <a:pt x="15338" y="13361"/>
                  </a:cubicBezTo>
                  <a:cubicBezTo>
                    <a:pt x="16735" y="12758"/>
                    <a:pt x="18442" y="13050"/>
                    <a:pt x="19809" y="14418"/>
                  </a:cubicBezTo>
                  <a:cubicBezTo>
                    <a:pt x="21600" y="16210"/>
                    <a:pt x="21590" y="21540"/>
                    <a:pt x="21590" y="21540"/>
                  </a:cubicBezTo>
                  <a:cubicBezTo>
                    <a:pt x="21590" y="21540"/>
                    <a:pt x="21587" y="21538"/>
                    <a:pt x="21583" y="21536"/>
                  </a:cubicBezTo>
                  <a:cubicBezTo>
                    <a:pt x="21586" y="21540"/>
                    <a:pt x="21587" y="21543"/>
                    <a:pt x="21587" y="21543"/>
                  </a:cubicBezTo>
                  <a:cubicBezTo>
                    <a:pt x="21587" y="21543"/>
                    <a:pt x="16257" y="21556"/>
                    <a:pt x="14467" y="19765"/>
                  </a:cubicBezTo>
                  <a:cubicBezTo>
                    <a:pt x="13114" y="18410"/>
                    <a:pt x="12816" y="16721"/>
                    <a:pt x="13396" y="15331"/>
                  </a:cubicBezTo>
                  <a:cubicBezTo>
                    <a:pt x="12981" y="15218"/>
                    <a:pt x="12197" y="14852"/>
                    <a:pt x="11308" y="14314"/>
                  </a:cubicBezTo>
                  <a:lnTo>
                    <a:pt x="6478" y="19142"/>
                  </a:lnTo>
                  <a:lnTo>
                    <a:pt x="2392" y="15051"/>
                  </a:lnTo>
                  <a:lnTo>
                    <a:pt x="6994" y="10450"/>
                  </a:lnTo>
                  <a:cubicBezTo>
                    <a:pt x="4968" y="7962"/>
                    <a:pt x="2105" y="4020"/>
                    <a:pt x="1025" y="2336"/>
                  </a:cubicBezTo>
                  <a:cubicBezTo>
                    <a:pt x="11" y="756"/>
                    <a:pt x="7" y="211"/>
                    <a:pt x="44" y="57"/>
                  </a:cubicBezTo>
                  <a:cubicBezTo>
                    <a:pt x="31" y="43"/>
                    <a:pt x="37" y="38"/>
                    <a:pt x="52" y="32"/>
                  </a:cubicBezTo>
                  <a:cubicBezTo>
                    <a:pt x="59" y="13"/>
                    <a:pt x="65" y="4"/>
                    <a:pt x="65" y="4"/>
                  </a:cubicBezTo>
                  <a:cubicBezTo>
                    <a:pt x="237" y="-15"/>
                    <a:pt x="782" y="-11"/>
                    <a:pt x="2361" y="1003"/>
                  </a:cubicBezTo>
                  <a:cubicBezTo>
                    <a:pt x="4043" y="2084"/>
                    <a:pt x="7984" y="4949"/>
                    <a:pt x="10469" y="6978"/>
                  </a:cubicBezTo>
                  <a:lnTo>
                    <a:pt x="14322" y="3125"/>
                  </a:lnTo>
                  <a:lnTo>
                    <a:pt x="18411" y="7213"/>
                  </a:lnTo>
                  <a:cubicBezTo>
                    <a:pt x="18411" y="7213"/>
                    <a:pt x="14328" y="11295"/>
                    <a:pt x="14328" y="11295"/>
                  </a:cubicBezTo>
                  <a:close/>
                  <a:moveTo>
                    <a:pt x="15005" y="2441"/>
                  </a:moveTo>
                  <a:lnTo>
                    <a:pt x="17418" y="30"/>
                  </a:lnTo>
                  <a:lnTo>
                    <a:pt x="21507" y="4118"/>
                  </a:lnTo>
                  <a:lnTo>
                    <a:pt x="19094" y="6530"/>
                  </a:lnTo>
                  <a:cubicBezTo>
                    <a:pt x="19094" y="6530"/>
                    <a:pt x="15005" y="2441"/>
                    <a:pt x="15005" y="2441"/>
                  </a:cubicBezTo>
                  <a:close/>
                </a:path>
              </a:pathLst>
            </a:custGeom>
            <a:solidFill>
              <a:schemeClr val="bg2">
                <a:lumMod val="90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46" name="Shape 10363">
              <a:extLst>
                <a:ext uri="{FF2B5EF4-FFF2-40B4-BE49-F238E27FC236}">
                  <a16:creationId xmlns:a16="http://schemas.microsoft.com/office/drawing/2014/main" xmlns="" id="{C7EF154A-01D2-4E74-B1E5-4D3C70CA8A0F}"/>
                </a:ext>
              </a:extLst>
            </p:cNvPr>
            <p:cNvSpPr/>
            <p:nvPr/>
          </p:nvSpPr>
          <p:spPr>
            <a:xfrm>
              <a:off x="16563190" y="8572964"/>
              <a:ext cx="1358814" cy="1170611"/>
            </a:xfrm>
            <a:custGeom>
              <a:avLst/>
              <a:gdLst/>
              <a:ahLst/>
              <a:cxnLst>
                <a:cxn ang="0">
                  <a:pos x="wd2" y="hd2"/>
                </a:cxn>
                <a:cxn ang="5400000">
                  <a:pos x="wd2" y="hd2"/>
                </a:cxn>
                <a:cxn ang="10800000">
                  <a:pos x="wd2" y="hd2"/>
                </a:cxn>
                <a:cxn ang="16200000">
                  <a:pos x="wd2" y="hd2"/>
                </a:cxn>
              </a:cxnLst>
              <a:rect l="0" t="0" r="r" b="b"/>
              <a:pathLst>
                <a:path w="21600" h="21600" extrusionOk="0">
                  <a:moveTo>
                    <a:pt x="4937" y="21600"/>
                  </a:moveTo>
                  <a:cubicBezTo>
                    <a:pt x="7087" y="19915"/>
                    <a:pt x="7254" y="17403"/>
                    <a:pt x="7225" y="15022"/>
                  </a:cubicBezTo>
                  <a:cubicBezTo>
                    <a:pt x="9087" y="15916"/>
                    <a:pt x="11129" y="16612"/>
                    <a:pt x="13235" y="14961"/>
                  </a:cubicBezTo>
                  <a:cubicBezTo>
                    <a:pt x="15319" y="13326"/>
                    <a:pt x="15547" y="10891"/>
                    <a:pt x="15533" y="8574"/>
                  </a:cubicBezTo>
                  <a:cubicBezTo>
                    <a:pt x="17412" y="9482"/>
                    <a:pt x="19470" y="10214"/>
                    <a:pt x="21600" y="8543"/>
                  </a:cubicBezTo>
                  <a:lnTo>
                    <a:pt x="20969" y="7441"/>
                  </a:lnTo>
                  <a:cubicBezTo>
                    <a:pt x="19165" y="8855"/>
                    <a:pt x="17455" y="8115"/>
                    <a:pt x="15526" y="7147"/>
                  </a:cubicBezTo>
                  <a:cubicBezTo>
                    <a:pt x="15470" y="4670"/>
                    <a:pt x="15489" y="2522"/>
                    <a:pt x="17315" y="1092"/>
                  </a:cubicBezTo>
                  <a:lnTo>
                    <a:pt x="16670" y="0"/>
                  </a:lnTo>
                  <a:cubicBezTo>
                    <a:pt x="14521" y="1685"/>
                    <a:pt x="14346" y="4208"/>
                    <a:pt x="14375" y="6589"/>
                  </a:cubicBezTo>
                  <a:cubicBezTo>
                    <a:pt x="12514" y="5696"/>
                    <a:pt x="10476" y="5018"/>
                    <a:pt x="8371" y="6668"/>
                  </a:cubicBezTo>
                  <a:cubicBezTo>
                    <a:pt x="6282" y="8306"/>
                    <a:pt x="6070" y="10724"/>
                    <a:pt x="6085" y="13045"/>
                  </a:cubicBezTo>
                  <a:cubicBezTo>
                    <a:pt x="4204" y="12134"/>
                    <a:pt x="2134" y="11396"/>
                    <a:pt x="0" y="13068"/>
                  </a:cubicBezTo>
                  <a:cubicBezTo>
                    <a:pt x="0" y="13068"/>
                    <a:pt x="641" y="14162"/>
                    <a:pt x="641" y="14162"/>
                  </a:cubicBezTo>
                  <a:cubicBezTo>
                    <a:pt x="2449" y="12745"/>
                    <a:pt x="4156" y="13499"/>
                    <a:pt x="6093" y="14471"/>
                  </a:cubicBezTo>
                  <a:cubicBezTo>
                    <a:pt x="6148" y="16943"/>
                    <a:pt x="6117" y="19084"/>
                    <a:pt x="4295" y="20512"/>
                  </a:cubicBezTo>
                  <a:lnTo>
                    <a:pt x="4937" y="21600"/>
                  </a:lnTo>
                  <a:close/>
                  <a:moveTo>
                    <a:pt x="4054" y="19679"/>
                  </a:moveTo>
                  <a:cubicBezTo>
                    <a:pt x="4369" y="19426"/>
                    <a:pt x="4614" y="19148"/>
                    <a:pt x="4809" y="18844"/>
                  </a:cubicBezTo>
                  <a:cubicBezTo>
                    <a:pt x="4809" y="18844"/>
                    <a:pt x="2134" y="14221"/>
                    <a:pt x="2134" y="14221"/>
                  </a:cubicBezTo>
                  <a:cubicBezTo>
                    <a:pt x="1820" y="14319"/>
                    <a:pt x="1507" y="14483"/>
                    <a:pt x="1188" y="14730"/>
                  </a:cubicBezTo>
                  <a:lnTo>
                    <a:pt x="4054" y="19679"/>
                  </a:lnTo>
                  <a:close/>
                  <a:moveTo>
                    <a:pt x="5303" y="17641"/>
                  </a:moveTo>
                  <a:cubicBezTo>
                    <a:pt x="5447" y="17150"/>
                    <a:pt x="5511" y="16611"/>
                    <a:pt x="5534" y="16026"/>
                  </a:cubicBezTo>
                  <a:lnTo>
                    <a:pt x="4636" y="14466"/>
                  </a:lnTo>
                  <a:cubicBezTo>
                    <a:pt x="4164" y="14273"/>
                    <a:pt x="3712" y="14138"/>
                    <a:pt x="3269" y="14112"/>
                  </a:cubicBezTo>
                  <a:lnTo>
                    <a:pt x="5303" y="17641"/>
                  </a:lnTo>
                  <a:close/>
                  <a:moveTo>
                    <a:pt x="7218" y="13596"/>
                  </a:moveTo>
                  <a:cubicBezTo>
                    <a:pt x="7170" y="11212"/>
                    <a:pt x="7244" y="9148"/>
                    <a:pt x="9015" y="7760"/>
                  </a:cubicBezTo>
                  <a:cubicBezTo>
                    <a:pt x="10800" y="6360"/>
                    <a:pt x="12484" y="7073"/>
                    <a:pt x="14389" y="8027"/>
                  </a:cubicBezTo>
                  <a:cubicBezTo>
                    <a:pt x="14437" y="10403"/>
                    <a:pt x="14371" y="12473"/>
                    <a:pt x="12604" y="13859"/>
                  </a:cubicBezTo>
                  <a:cubicBezTo>
                    <a:pt x="10819" y="15258"/>
                    <a:pt x="9123" y="14549"/>
                    <a:pt x="7218" y="13596"/>
                  </a:cubicBezTo>
                  <a:close/>
                  <a:moveTo>
                    <a:pt x="9128" y="13531"/>
                  </a:moveTo>
                  <a:cubicBezTo>
                    <a:pt x="9683" y="13753"/>
                    <a:pt x="10215" y="13899"/>
                    <a:pt x="10736" y="13922"/>
                  </a:cubicBezTo>
                  <a:lnTo>
                    <a:pt x="8270" y="9693"/>
                  </a:lnTo>
                  <a:cubicBezTo>
                    <a:pt x="8094" y="10262"/>
                    <a:pt x="8018" y="10890"/>
                    <a:pt x="7988" y="11570"/>
                  </a:cubicBezTo>
                  <a:lnTo>
                    <a:pt x="9128" y="13531"/>
                  </a:lnTo>
                  <a:close/>
                  <a:moveTo>
                    <a:pt x="11711" y="13445"/>
                  </a:moveTo>
                  <a:cubicBezTo>
                    <a:pt x="11906" y="13348"/>
                    <a:pt x="12100" y="13226"/>
                    <a:pt x="12298" y="13067"/>
                  </a:cubicBezTo>
                  <a:cubicBezTo>
                    <a:pt x="12398" y="12988"/>
                    <a:pt x="12489" y="12904"/>
                    <a:pt x="12577" y="12819"/>
                  </a:cubicBezTo>
                  <a:lnTo>
                    <a:pt x="9787" y="7934"/>
                  </a:lnTo>
                  <a:cubicBezTo>
                    <a:pt x="9688" y="7998"/>
                    <a:pt x="9589" y="8069"/>
                    <a:pt x="9488" y="8149"/>
                  </a:cubicBezTo>
                  <a:cubicBezTo>
                    <a:pt x="9290" y="8307"/>
                    <a:pt x="9121" y="8474"/>
                    <a:pt x="8972" y="8652"/>
                  </a:cubicBezTo>
                  <a:lnTo>
                    <a:pt x="11711" y="13445"/>
                  </a:lnTo>
                  <a:close/>
                  <a:moveTo>
                    <a:pt x="13407" y="12000"/>
                  </a:moveTo>
                  <a:cubicBezTo>
                    <a:pt x="13611" y="11527"/>
                    <a:pt x="13723" y="11008"/>
                    <a:pt x="13784" y="10444"/>
                  </a:cubicBezTo>
                  <a:lnTo>
                    <a:pt x="12283" y="7830"/>
                  </a:lnTo>
                  <a:cubicBezTo>
                    <a:pt x="11815" y="7685"/>
                    <a:pt x="11363" y="7615"/>
                    <a:pt x="10913" y="7660"/>
                  </a:cubicBezTo>
                  <a:lnTo>
                    <a:pt x="13407" y="12000"/>
                  </a:lnTo>
                  <a:close/>
                  <a:moveTo>
                    <a:pt x="16965" y="7123"/>
                  </a:moveTo>
                  <a:cubicBezTo>
                    <a:pt x="17421" y="7289"/>
                    <a:pt x="17855" y="7394"/>
                    <a:pt x="18279" y="7398"/>
                  </a:cubicBezTo>
                  <a:lnTo>
                    <a:pt x="16261" y="4044"/>
                  </a:lnTo>
                  <a:cubicBezTo>
                    <a:pt x="16133" y="4533"/>
                    <a:pt x="16081" y="5067"/>
                    <a:pt x="16071" y="5642"/>
                  </a:cubicBezTo>
                  <a:lnTo>
                    <a:pt x="16965" y="7123"/>
                  </a:lnTo>
                  <a:close/>
                  <a:moveTo>
                    <a:pt x="19610" y="7085"/>
                  </a:moveTo>
                  <a:cubicBezTo>
                    <a:pt x="19909" y="6982"/>
                    <a:pt x="20208" y="6817"/>
                    <a:pt x="20510" y="6570"/>
                  </a:cubicBezTo>
                  <a:lnTo>
                    <a:pt x="17721" y="1845"/>
                  </a:lnTo>
                  <a:cubicBezTo>
                    <a:pt x="17423" y="2098"/>
                    <a:pt x="17191" y="2376"/>
                    <a:pt x="17007" y="2675"/>
                  </a:cubicBezTo>
                  <a:cubicBezTo>
                    <a:pt x="17007" y="2675"/>
                    <a:pt x="19610" y="7085"/>
                    <a:pt x="19610" y="7085"/>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47" name="Shape 10364">
              <a:extLst>
                <a:ext uri="{FF2B5EF4-FFF2-40B4-BE49-F238E27FC236}">
                  <a16:creationId xmlns:a16="http://schemas.microsoft.com/office/drawing/2014/main" xmlns="" id="{988ACF1D-F772-49FD-A566-AC1E09A7CB8C}"/>
                </a:ext>
              </a:extLst>
            </p:cNvPr>
            <p:cNvSpPr/>
            <p:nvPr/>
          </p:nvSpPr>
          <p:spPr>
            <a:xfrm>
              <a:off x="20342604" y="4919807"/>
              <a:ext cx="795139" cy="828529"/>
            </a:xfrm>
            <a:custGeom>
              <a:avLst/>
              <a:gdLst/>
              <a:ahLst/>
              <a:cxnLst>
                <a:cxn ang="0">
                  <a:pos x="wd2" y="hd2"/>
                </a:cxn>
                <a:cxn ang="5400000">
                  <a:pos x="wd2" y="hd2"/>
                </a:cxn>
                <a:cxn ang="10800000">
                  <a:pos x="wd2" y="hd2"/>
                </a:cxn>
                <a:cxn ang="16200000">
                  <a:pos x="wd2" y="hd2"/>
                </a:cxn>
              </a:cxnLst>
              <a:rect l="0" t="0" r="r" b="b"/>
              <a:pathLst>
                <a:path w="21600" h="21458" extrusionOk="0">
                  <a:moveTo>
                    <a:pt x="0" y="2367"/>
                  </a:moveTo>
                  <a:lnTo>
                    <a:pt x="8951" y="11157"/>
                  </a:lnTo>
                  <a:lnTo>
                    <a:pt x="11078" y="9188"/>
                  </a:lnTo>
                  <a:lnTo>
                    <a:pt x="6437" y="4635"/>
                  </a:lnTo>
                  <a:cubicBezTo>
                    <a:pt x="6796" y="4533"/>
                    <a:pt x="7134" y="4350"/>
                    <a:pt x="7402" y="4069"/>
                  </a:cubicBezTo>
                  <a:cubicBezTo>
                    <a:pt x="7936" y="3511"/>
                    <a:pt x="8097" y="2728"/>
                    <a:pt x="7933" y="1987"/>
                  </a:cubicBezTo>
                  <a:cubicBezTo>
                    <a:pt x="7919" y="1921"/>
                    <a:pt x="7902" y="1856"/>
                    <a:pt x="7882" y="1792"/>
                  </a:cubicBezTo>
                  <a:cubicBezTo>
                    <a:pt x="9084" y="1420"/>
                    <a:pt x="10285" y="1313"/>
                    <a:pt x="11432" y="1512"/>
                  </a:cubicBezTo>
                  <a:cubicBezTo>
                    <a:pt x="13324" y="1841"/>
                    <a:pt x="14949" y="2953"/>
                    <a:pt x="16131" y="4728"/>
                  </a:cubicBezTo>
                  <a:cubicBezTo>
                    <a:pt x="17973" y="7495"/>
                    <a:pt x="17832" y="11043"/>
                    <a:pt x="15877" y="13613"/>
                  </a:cubicBezTo>
                  <a:lnTo>
                    <a:pt x="14455" y="12303"/>
                  </a:lnTo>
                  <a:lnTo>
                    <a:pt x="15915" y="10862"/>
                  </a:lnTo>
                  <a:lnTo>
                    <a:pt x="15206" y="10209"/>
                  </a:lnTo>
                  <a:lnTo>
                    <a:pt x="9882" y="15464"/>
                  </a:lnTo>
                  <a:lnTo>
                    <a:pt x="10592" y="16118"/>
                  </a:lnTo>
                  <a:lnTo>
                    <a:pt x="12054" y="14674"/>
                  </a:lnTo>
                  <a:lnTo>
                    <a:pt x="14365" y="16801"/>
                  </a:lnTo>
                  <a:lnTo>
                    <a:pt x="11305" y="19822"/>
                  </a:lnTo>
                  <a:lnTo>
                    <a:pt x="13081" y="21458"/>
                  </a:lnTo>
                  <a:lnTo>
                    <a:pt x="21600" y="13048"/>
                  </a:lnTo>
                  <a:lnTo>
                    <a:pt x="19823" y="11412"/>
                  </a:lnTo>
                  <a:lnTo>
                    <a:pt x="17690" y="13518"/>
                  </a:lnTo>
                  <a:cubicBezTo>
                    <a:pt x="19379" y="10601"/>
                    <a:pt x="19335" y="6908"/>
                    <a:pt x="17380" y="3973"/>
                  </a:cubicBezTo>
                  <a:cubicBezTo>
                    <a:pt x="15971" y="1856"/>
                    <a:pt x="14006" y="526"/>
                    <a:pt x="11697" y="124"/>
                  </a:cubicBezTo>
                  <a:cubicBezTo>
                    <a:pt x="10165" y="-142"/>
                    <a:pt x="8574" y="24"/>
                    <a:pt x="7002" y="585"/>
                  </a:cubicBezTo>
                  <a:cubicBezTo>
                    <a:pt x="6059" y="-12"/>
                    <a:pt x="4773" y="95"/>
                    <a:pt x="3959" y="899"/>
                  </a:cubicBezTo>
                  <a:cubicBezTo>
                    <a:pt x="3722" y="1133"/>
                    <a:pt x="3552" y="1402"/>
                    <a:pt x="3440" y="1690"/>
                  </a:cubicBezTo>
                  <a:lnTo>
                    <a:pt x="2124" y="401"/>
                  </a:lnTo>
                  <a:lnTo>
                    <a:pt x="0" y="2367"/>
                  </a:lnTo>
                  <a:close/>
                  <a:moveTo>
                    <a:pt x="5023" y="1879"/>
                  </a:moveTo>
                  <a:cubicBezTo>
                    <a:pt x="5331" y="1567"/>
                    <a:pt x="5827" y="1505"/>
                    <a:pt x="6199" y="1742"/>
                  </a:cubicBezTo>
                  <a:cubicBezTo>
                    <a:pt x="6584" y="1986"/>
                    <a:pt x="6712" y="2467"/>
                    <a:pt x="6498" y="2857"/>
                  </a:cubicBezTo>
                  <a:cubicBezTo>
                    <a:pt x="6457" y="2939"/>
                    <a:pt x="6405" y="3017"/>
                    <a:pt x="6335" y="3086"/>
                  </a:cubicBezTo>
                  <a:cubicBezTo>
                    <a:pt x="5986" y="3431"/>
                    <a:pt x="5406" y="3440"/>
                    <a:pt x="5046" y="3108"/>
                  </a:cubicBezTo>
                  <a:cubicBezTo>
                    <a:pt x="4686" y="2775"/>
                    <a:pt x="4679" y="2227"/>
                    <a:pt x="5023" y="1879"/>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48" name="Shape 10365">
              <a:extLst>
                <a:ext uri="{FF2B5EF4-FFF2-40B4-BE49-F238E27FC236}">
                  <a16:creationId xmlns:a16="http://schemas.microsoft.com/office/drawing/2014/main" xmlns="" id="{95302B9C-E1D4-4288-9405-41140EEB5FF1}"/>
                </a:ext>
              </a:extLst>
            </p:cNvPr>
            <p:cNvSpPr/>
            <p:nvPr/>
          </p:nvSpPr>
          <p:spPr>
            <a:xfrm>
              <a:off x="20885051" y="8052596"/>
              <a:ext cx="644759" cy="457019"/>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49" name="Shape 10366">
              <a:extLst>
                <a:ext uri="{FF2B5EF4-FFF2-40B4-BE49-F238E27FC236}">
                  <a16:creationId xmlns:a16="http://schemas.microsoft.com/office/drawing/2014/main" xmlns="" id="{05D95816-EBF1-47ED-882D-667A224CFA40}"/>
                </a:ext>
              </a:extLst>
            </p:cNvPr>
            <p:cNvSpPr/>
            <p:nvPr/>
          </p:nvSpPr>
          <p:spPr>
            <a:xfrm>
              <a:off x="20024892" y="5668206"/>
              <a:ext cx="715283" cy="791812"/>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50" name="Shape 10367">
              <a:extLst>
                <a:ext uri="{FF2B5EF4-FFF2-40B4-BE49-F238E27FC236}">
                  <a16:creationId xmlns:a16="http://schemas.microsoft.com/office/drawing/2014/main" xmlns="" id="{2D3E1AF7-1E18-40AA-B0D6-F7CD4E37906C}"/>
                </a:ext>
              </a:extLst>
            </p:cNvPr>
            <p:cNvSpPr/>
            <p:nvPr/>
          </p:nvSpPr>
          <p:spPr>
            <a:xfrm>
              <a:off x="19982176" y="8448786"/>
              <a:ext cx="979708" cy="1152637"/>
            </a:xfrm>
            <a:custGeom>
              <a:avLst/>
              <a:gdLst/>
              <a:ahLst/>
              <a:cxnLst>
                <a:cxn ang="0">
                  <a:pos x="wd2" y="hd2"/>
                </a:cxn>
                <a:cxn ang="5400000">
                  <a:pos x="wd2" y="hd2"/>
                </a:cxn>
                <a:cxn ang="10800000">
                  <a:pos x="wd2" y="hd2"/>
                </a:cxn>
                <a:cxn ang="16200000">
                  <a:pos x="wd2" y="hd2"/>
                </a:cxn>
              </a:cxnLst>
              <a:rect l="0" t="0" r="r" b="b"/>
              <a:pathLst>
                <a:path w="19201" h="21329" extrusionOk="0">
                  <a:moveTo>
                    <a:pt x="9479" y="69"/>
                  </a:moveTo>
                  <a:cubicBezTo>
                    <a:pt x="11124" y="274"/>
                    <a:pt x="12739" y="925"/>
                    <a:pt x="14086" y="2032"/>
                  </a:cubicBezTo>
                  <a:cubicBezTo>
                    <a:pt x="15976" y="3586"/>
                    <a:pt x="17010" y="5836"/>
                    <a:pt x="16935" y="8190"/>
                  </a:cubicBezTo>
                  <a:cubicBezTo>
                    <a:pt x="16907" y="10081"/>
                    <a:pt x="16182" y="11891"/>
                    <a:pt x="14858" y="13324"/>
                  </a:cubicBezTo>
                  <a:cubicBezTo>
                    <a:pt x="12857" y="15491"/>
                    <a:pt x="9835" y="16494"/>
                    <a:pt x="6856" y="15992"/>
                  </a:cubicBezTo>
                  <a:cubicBezTo>
                    <a:pt x="491" y="14715"/>
                    <a:pt x="-2156" y="7496"/>
                    <a:pt x="2011" y="2776"/>
                  </a:cubicBezTo>
                  <a:cubicBezTo>
                    <a:pt x="3901" y="635"/>
                    <a:pt x="6739" y="-271"/>
                    <a:pt x="9479" y="69"/>
                  </a:cubicBezTo>
                  <a:close/>
                  <a:moveTo>
                    <a:pt x="16811" y="1700"/>
                  </a:moveTo>
                  <a:cubicBezTo>
                    <a:pt x="18616" y="3812"/>
                    <a:pt x="19444" y="6467"/>
                    <a:pt x="19139" y="9165"/>
                  </a:cubicBezTo>
                  <a:cubicBezTo>
                    <a:pt x="18834" y="11863"/>
                    <a:pt x="17427" y="14284"/>
                    <a:pt x="15191" y="15988"/>
                  </a:cubicBezTo>
                  <a:cubicBezTo>
                    <a:pt x="12662" y="17916"/>
                    <a:pt x="9407" y="18600"/>
                    <a:pt x="6359" y="18040"/>
                  </a:cubicBezTo>
                  <a:cubicBezTo>
                    <a:pt x="5749" y="17929"/>
                    <a:pt x="5143" y="17767"/>
                    <a:pt x="4558" y="17555"/>
                  </a:cubicBezTo>
                  <a:lnTo>
                    <a:pt x="4164" y="19468"/>
                  </a:lnTo>
                  <a:lnTo>
                    <a:pt x="7063" y="20000"/>
                  </a:lnTo>
                  <a:lnTo>
                    <a:pt x="6790" y="21329"/>
                  </a:lnTo>
                  <a:lnTo>
                    <a:pt x="227" y="20124"/>
                  </a:lnTo>
                  <a:lnTo>
                    <a:pt x="500" y="18796"/>
                  </a:lnTo>
                  <a:lnTo>
                    <a:pt x="2757" y="19210"/>
                  </a:lnTo>
                  <a:lnTo>
                    <a:pt x="3219" y="16965"/>
                  </a:lnTo>
                  <a:cubicBezTo>
                    <a:pt x="2951" y="16825"/>
                    <a:pt x="2688" y="16674"/>
                    <a:pt x="2431" y="16511"/>
                  </a:cubicBezTo>
                  <a:cubicBezTo>
                    <a:pt x="2174" y="16349"/>
                    <a:pt x="1928" y="16168"/>
                    <a:pt x="1684" y="15982"/>
                  </a:cubicBezTo>
                  <a:lnTo>
                    <a:pt x="2580" y="14934"/>
                  </a:lnTo>
                  <a:cubicBezTo>
                    <a:pt x="5970" y="17523"/>
                    <a:pt x="10902" y="17523"/>
                    <a:pt x="14300" y="14933"/>
                  </a:cubicBezTo>
                  <a:cubicBezTo>
                    <a:pt x="16239" y="13456"/>
                    <a:pt x="17444" y="11360"/>
                    <a:pt x="17708" y="9021"/>
                  </a:cubicBezTo>
                  <a:cubicBezTo>
                    <a:pt x="17973" y="6682"/>
                    <a:pt x="17267" y="4385"/>
                    <a:pt x="15703" y="2555"/>
                  </a:cubicBezTo>
                  <a:lnTo>
                    <a:pt x="16811" y="1700"/>
                  </a:lnTo>
                  <a:close/>
                  <a:moveTo>
                    <a:pt x="9715" y="1064"/>
                  </a:moveTo>
                  <a:cubicBezTo>
                    <a:pt x="9278" y="996"/>
                    <a:pt x="8832" y="968"/>
                    <a:pt x="8387" y="974"/>
                  </a:cubicBezTo>
                  <a:cubicBezTo>
                    <a:pt x="8460" y="1222"/>
                    <a:pt x="8544" y="1461"/>
                    <a:pt x="8641" y="1699"/>
                  </a:cubicBezTo>
                  <a:cubicBezTo>
                    <a:pt x="8737" y="1936"/>
                    <a:pt x="8846" y="2172"/>
                    <a:pt x="8962" y="2399"/>
                  </a:cubicBezTo>
                  <a:cubicBezTo>
                    <a:pt x="9289" y="2208"/>
                    <a:pt x="9627" y="2028"/>
                    <a:pt x="9967" y="1859"/>
                  </a:cubicBezTo>
                  <a:cubicBezTo>
                    <a:pt x="10307" y="1689"/>
                    <a:pt x="10645" y="1529"/>
                    <a:pt x="10997" y="1382"/>
                  </a:cubicBezTo>
                  <a:cubicBezTo>
                    <a:pt x="10579" y="1244"/>
                    <a:pt x="10153" y="1132"/>
                    <a:pt x="9715" y="1064"/>
                  </a:cubicBezTo>
                  <a:close/>
                  <a:moveTo>
                    <a:pt x="12202" y="1889"/>
                  </a:moveTo>
                  <a:cubicBezTo>
                    <a:pt x="11715" y="2060"/>
                    <a:pt x="11237" y="2254"/>
                    <a:pt x="10773" y="2470"/>
                  </a:cubicBezTo>
                  <a:cubicBezTo>
                    <a:pt x="10309" y="2687"/>
                    <a:pt x="9856" y="2925"/>
                    <a:pt x="9417" y="3184"/>
                  </a:cubicBezTo>
                  <a:cubicBezTo>
                    <a:pt x="9617" y="3488"/>
                    <a:pt x="9841" y="3788"/>
                    <a:pt x="10079" y="4067"/>
                  </a:cubicBezTo>
                  <a:cubicBezTo>
                    <a:pt x="10318" y="4345"/>
                    <a:pt x="10571" y="4610"/>
                    <a:pt x="10847" y="4861"/>
                  </a:cubicBezTo>
                  <a:lnTo>
                    <a:pt x="13083" y="2442"/>
                  </a:lnTo>
                  <a:cubicBezTo>
                    <a:pt x="12944" y="2342"/>
                    <a:pt x="12798" y="2240"/>
                    <a:pt x="12652" y="2149"/>
                  </a:cubicBezTo>
                  <a:cubicBezTo>
                    <a:pt x="12506" y="2059"/>
                    <a:pt x="12354" y="1969"/>
                    <a:pt x="12202" y="1889"/>
                  </a:cubicBezTo>
                  <a:close/>
                  <a:moveTo>
                    <a:pt x="7362" y="1000"/>
                  </a:moveTo>
                  <a:cubicBezTo>
                    <a:pt x="6540" y="1111"/>
                    <a:pt x="5754" y="1343"/>
                    <a:pt x="5029" y="1689"/>
                  </a:cubicBezTo>
                  <a:cubicBezTo>
                    <a:pt x="4305" y="2035"/>
                    <a:pt x="3644" y="2485"/>
                    <a:pt x="3064" y="3041"/>
                  </a:cubicBezTo>
                  <a:lnTo>
                    <a:pt x="5529" y="5074"/>
                  </a:lnTo>
                  <a:cubicBezTo>
                    <a:pt x="5922" y="4671"/>
                    <a:pt x="6339" y="4283"/>
                    <a:pt x="6773" y="3923"/>
                  </a:cubicBezTo>
                  <a:cubicBezTo>
                    <a:pt x="7206" y="3564"/>
                    <a:pt x="7655" y="3227"/>
                    <a:pt x="8126" y="2912"/>
                  </a:cubicBezTo>
                  <a:cubicBezTo>
                    <a:pt x="7964" y="2608"/>
                    <a:pt x="7819" y="2296"/>
                    <a:pt x="7690" y="1976"/>
                  </a:cubicBezTo>
                  <a:cubicBezTo>
                    <a:pt x="7561" y="1655"/>
                    <a:pt x="7454" y="1336"/>
                    <a:pt x="7362" y="1000"/>
                  </a:cubicBezTo>
                  <a:close/>
                  <a:moveTo>
                    <a:pt x="13806" y="3027"/>
                  </a:moveTo>
                  <a:lnTo>
                    <a:pt x="11570" y="5446"/>
                  </a:lnTo>
                  <a:cubicBezTo>
                    <a:pt x="11852" y="5649"/>
                    <a:pt x="12144" y="5840"/>
                    <a:pt x="12449" y="6011"/>
                  </a:cubicBezTo>
                  <a:cubicBezTo>
                    <a:pt x="12752" y="6182"/>
                    <a:pt x="13064" y="6332"/>
                    <a:pt x="13387" y="6469"/>
                  </a:cubicBezTo>
                  <a:cubicBezTo>
                    <a:pt x="13602" y="6013"/>
                    <a:pt x="13798" y="5550"/>
                    <a:pt x="13963" y="5077"/>
                  </a:cubicBezTo>
                  <a:cubicBezTo>
                    <a:pt x="14128" y="4603"/>
                    <a:pt x="14273" y="4122"/>
                    <a:pt x="14386" y="3633"/>
                  </a:cubicBezTo>
                  <a:cubicBezTo>
                    <a:pt x="14296" y="3528"/>
                    <a:pt x="14195" y="3418"/>
                    <a:pt x="14098" y="3318"/>
                  </a:cubicBezTo>
                  <a:cubicBezTo>
                    <a:pt x="14001" y="3218"/>
                    <a:pt x="13909" y="3123"/>
                    <a:pt x="13806" y="3027"/>
                  </a:cubicBezTo>
                  <a:close/>
                  <a:moveTo>
                    <a:pt x="15097" y="4643"/>
                  </a:moveTo>
                  <a:cubicBezTo>
                    <a:pt x="14989" y="5011"/>
                    <a:pt x="14872" y="5369"/>
                    <a:pt x="14735" y="5729"/>
                  </a:cubicBezTo>
                  <a:cubicBezTo>
                    <a:pt x="14598" y="6089"/>
                    <a:pt x="14440" y="6449"/>
                    <a:pt x="14276" y="6798"/>
                  </a:cubicBezTo>
                  <a:cubicBezTo>
                    <a:pt x="14551" y="6884"/>
                    <a:pt x="14842" y="6953"/>
                    <a:pt x="15125" y="7013"/>
                  </a:cubicBezTo>
                  <a:cubicBezTo>
                    <a:pt x="15409" y="7074"/>
                    <a:pt x="15688" y="7122"/>
                    <a:pt x="15977" y="7158"/>
                  </a:cubicBezTo>
                  <a:cubicBezTo>
                    <a:pt x="15915" y="6710"/>
                    <a:pt x="15813" y="6274"/>
                    <a:pt x="15666" y="5853"/>
                  </a:cubicBezTo>
                  <a:cubicBezTo>
                    <a:pt x="15519" y="5432"/>
                    <a:pt x="15324" y="5029"/>
                    <a:pt x="15097" y="4643"/>
                  </a:cubicBezTo>
                  <a:close/>
                  <a:moveTo>
                    <a:pt x="8606" y="3701"/>
                  </a:moveTo>
                  <a:cubicBezTo>
                    <a:pt x="8180" y="3989"/>
                    <a:pt x="7775" y="4303"/>
                    <a:pt x="7382" y="4630"/>
                  </a:cubicBezTo>
                  <a:cubicBezTo>
                    <a:pt x="6990" y="4957"/>
                    <a:pt x="6609" y="5294"/>
                    <a:pt x="6252" y="5658"/>
                  </a:cubicBezTo>
                  <a:lnTo>
                    <a:pt x="8448" y="7464"/>
                  </a:lnTo>
                  <a:lnTo>
                    <a:pt x="10216" y="5542"/>
                  </a:lnTo>
                  <a:cubicBezTo>
                    <a:pt x="9905" y="5266"/>
                    <a:pt x="9620" y="4976"/>
                    <a:pt x="9351" y="4670"/>
                  </a:cubicBezTo>
                  <a:cubicBezTo>
                    <a:pt x="9081" y="4363"/>
                    <a:pt x="8831" y="4036"/>
                    <a:pt x="8606" y="3701"/>
                  </a:cubicBezTo>
                  <a:close/>
                  <a:moveTo>
                    <a:pt x="2433" y="3721"/>
                  </a:moveTo>
                  <a:cubicBezTo>
                    <a:pt x="1932" y="4341"/>
                    <a:pt x="1546" y="5031"/>
                    <a:pt x="1284" y="5757"/>
                  </a:cubicBezTo>
                  <a:cubicBezTo>
                    <a:pt x="1022" y="6483"/>
                    <a:pt x="879" y="7253"/>
                    <a:pt x="878" y="8036"/>
                  </a:cubicBezTo>
                  <a:cubicBezTo>
                    <a:pt x="1138" y="8064"/>
                    <a:pt x="1405" y="8097"/>
                    <a:pt x="1661" y="8144"/>
                  </a:cubicBezTo>
                  <a:cubicBezTo>
                    <a:pt x="2118" y="8228"/>
                    <a:pt x="2562" y="8343"/>
                    <a:pt x="3001" y="8485"/>
                  </a:cubicBezTo>
                  <a:cubicBezTo>
                    <a:pt x="3265" y="8000"/>
                    <a:pt x="3553" y="7531"/>
                    <a:pt x="3870" y="7076"/>
                  </a:cubicBezTo>
                  <a:cubicBezTo>
                    <a:pt x="4187" y="6619"/>
                    <a:pt x="4542" y="6181"/>
                    <a:pt x="4910" y="5757"/>
                  </a:cubicBezTo>
                  <a:lnTo>
                    <a:pt x="2433" y="3721"/>
                  </a:lnTo>
                  <a:close/>
                  <a:moveTo>
                    <a:pt x="10939" y="6126"/>
                  </a:moveTo>
                  <a:lnTo>
                    <a:pt x="9169" y="8060"/>
                  </a:lnTo>
                  <a:lnTo>
                    <a:pt x="11249" y="9761"/>
                  </a:lnTo>
                  <a:cubicBezTo>
                    <a:pt x="11579" y="9378"/>
                    <a:pt x="11885" y="8986"/>
                    <a:pt x="12172" y="8576"/>
                  </a:cubicBezTo>
                  <a:cubicBezTo>
                    <a:pt x="12459" y="8166"/>
                    <a:pt x="12721" y="7741"/>
                    <a:pt x="12963" y="7306"/>
                  </a:cubicBezTo>
                  <a:cubicBezTo>
                    <a:pt x="12603" y="7149"/>
                    <a:pt x="12253" y="6964"/>
                    <a:pt x="11915" y="6769"/>
                  </a:cubicBezTo>
                  <a:cubicBezTo>
                    <a:pt x="11577" y="6573"/>
                    <a:pt x="11251" y="6358"/>
                    <a:pt x="10939" y="6126"/>
                  </a:cubicBezTo>
                  <a:close/>
                  <a:moveTo>
                    <a:pt x="13849" y="7647"/>
                  </a:moveTo>
                  <a:cubicBezTo>
                    <a:pt x="13586" y="8127"/>
                    <a:pt x="13297" y="8593"/>
                    <a:pt x="12982" y="9045"/>
                  </a:cubicBezTo>
                  <a:cubicBezTo>
                    <a:pt x="12667" y="9497"/>
                    <a:pt x="12334" y="9936"/>
                    <a:pt x="11969" y="10357"/>
                  </a:cubicBezTo>
                  <a:lnTo>
                    <a:pt x="14436" y="12379"/>
                  </a:lnTo>
                  <a:cubicBezTo>
                    <a:pt x="14933" y="11764"/>
                    <a:pt x="15319" y="11085"/>
                    <a:pt x="15581" y="10366"/>
                  </a:cubicBezTo>
                  <a:cubicBezTo>
                    <a:pt x="15842" y="9647"/>
                    <a:pt x="15976" y="8886"/>
                    <a:pt x="15982" y="8110"/>
                  </a:cubicBezTo>
                  <a:cubicBezTo>
                    <a:pt x="15743" y="8082"/>
                    <a:pt x="15506" y="8058"/>
                    <a:pt x="15271" y="8015"/>
                  </a:cubicBezTo>
                  <a:cubicBezTo>
                    <a:pt x="15030" y="7970"/>
                    <a:pt x="14788" y="7908"/>
                    <a:pt x="14551" y="7847"/>
                  </a:cubicBezTo>
                  <a:cubicBezTo>
                    <a:pt x="14314" y="7786"/>
                    <a:pt x="14080" y="7724"/>
                    <a:pt x="13849" y="7647"/>
                  </a:cubicBezTo>
                  <a:close/>
                  <a:moveTo>
                    <a:pt x="5621" y="6339"/>
                  </a:moveTo>
                  <a:cubicBezTo>
                    <a:pt x="5287" y="6724"/>
                    <a:pt x="4981" y="7134"/>
                    <a:pt x="4692" y="7547"/>
                  </a:cubicBezTo>
                  <a:cubicBezTo>
                    <a:pt x="4403" y="7961"/>
                    <a:pt x="4130" y="8387"/>
                    <a:pt x="3887" y="8826"/>
                  </a:cubicBezTo>
                  <a:cubicBezTo>
                    <a:pt x="4272" y="8990"/>
                    <a:pt x="4648" y="9168"/>
                    <a:pt x="5008" y="9376"/>
                  </a:cubicBezTo>
                  <a:cubicBezTo>
                    <a:pt x="5368" y="9585"/>
                    <a:pt x="5718" y="9817"/>
                    <a:pt x="6049" y="10067"/>
                  </a:cubicBezTo>
                  <a:lnTo>
                    <a:pt x="7817" y="8145"/>
                  </a:lnTo>
                  <a:lnTo>
                    <a:pt x="5621" y="6339"/>
                  </a:lnTo>
                  <a:close/>
                  <a:moveTo>
                    <a:pt x="8538" y="8741"/>
                  </a:moveTo>
                  <a:lnTo>
                    <a:pt x="6770" y="10663"/>
                  </a:lnTo>
                  <a:cubicBezTo>
                    <a:pt x="7059" y="10924"/>
                    <a:pt x="7330" y="11201"/>
                    <a:pt x="7582" y="11489"/>
                  </a:cubicBezTo>
                  <a:cubicBezTo>
                    <a:pt x="7834" y="11777"/>
                    <a:pt x="8064" y="12076"/>
                    <a:pt x="8278" y="12390"/>
                  </a:cubicBezTo>
                  <a:cubicBezTo>
                    <a:pt x="8700" y="12103"/>
                    <a:pt x="9109" y="11798"/>
                    <a:pt x="9499" y="11473"/>
                  </a:cubicBezTo>
                  <a:cubicBezTo>
                    <a:pt x="9889" y="11147"/>
                    <a:pt x="10262" y="10804"/>
                    <a:pt x="10617" y="10442"/>
                  </a:cubicBezTo>
                  <a:lnTo>
                    <a:pt x="8538" y="8741"/>
                  </a:lnTo>
                  <a:close/>
                  <a:moveTo>
                    <a:pt x="1798" y="9132"/>
                  </a:moveTo>
                  <a:cubicBezTo>
                    <a:pt x="1535" y="9075"/>
                    <a:pt x="1275" y="9033"/>
                    <a:pt x="1007" y="8999"/>
                  </a:cubicBezTo>
                  <a:cubicBezTo>
                    <a:pt x="1062" y="9423"/>
                    <a:pt x="1148" y="9837"/>
                    <a:pt x="1280" y="10238"/>
                  </a:cubicBezTo>
                  <a:cubicBezTo>
                    <a:pt x="1412" y="10638"/>
                    <a:pt x="1583" y="11018"/>
                    <a:pt x="1786" y="11388"/>
                  </a:cubicBezTo>
                  <a:cubicBezTo>
                    <a:pt x="1891" y="11037"/>
                    <a:pt x="2008" y="10691"/>
                    <a:pt x="2139" y="10348"/>
                  </a:cubicBezTo>
                  <a:cubicBezTo>
                    <a:pt x="2270" y="10005"/>
                    <a:pt x="2418" y="9667"/>
                    <a:pt x="2574" y="9334"/>
                  </a:cubicBezTo>
                  <a:cubicBezTo>
                    <a:pt x="2319" y="9257"/>
                    <a:pt x="2059" y="9189"/>
                    <a:pt x="1798" y="9132"/>
                  </a:cubicBezTo>
                  <a:close/>
                  <a:moveTo>
                    <a:pt x="11338" y="11038"/>
                  </a:moveTo>
                  <a:cubicBezTo>
                    <a:pt x="10948" y="11437"/>
                    <a:pt x="10541" y="11810"/>
                    <a:pt x="10111" y="12167"/>
                  </a:cubicBezTo>
                  <a:cubicBezTo>
                    <a:pt x="9681" y="12525"/>
                    <a:pt x="9224" y="12866"/>
                    <a:pt x="8757" y="13179"/>
                  </a:cubicBezTo>
                  <a:cubicBezTo>
                    <a:pt x="8923" y="13483"/>
                    <a:pt x="9075" y="13796"/>
                    <a:pt x="9206" y="14117"/>
                  </a:cubicBezTo>
                  <a:cubicBezTo>
                    <a:pt x="9337" y="14439"/>
                    <a:pt x="9449" y="14769"/>
                    <a:pt x="9544" y="15106"/>
                  </a:cubicBezTo>
                  <a:cubicBezTo>
                    <a:pt x="10358" y="14993"/>
                    <a:pt x="11133" y="14757"/>
                    <a:pt x="11852" y="14413"/>
                  </a:cubicBezTo>
                  <a:cubicBezTo>
                    <a:pt x="12571" y="14068"/>
                    <a:pt x="13229" y="13610"/>
                    <a:pt x="13805" y="13059"/>
                  </a:cubicBezTo>
                  <a:lnTo>
                    <a:pt x="11338" y="11038"/>
                  </a:lnTo>
                  <a:close/>
                  <a:moveTo>
                    <a:pt x="3466" y="9652"/>
                  </a:moveTo>
                  <a:cubicBezTo>
                    <a:pt x="3255" y="10099"/>
                    <a:pt x="3068" y="10559"/>
                    <a:pt x="2906" y="11023"/>
                  </a:cubicBezTo>
                  <a:cubicBezTo>
                    <a:pt x="2744" y="11488"/>
                    <a:pt x="2612" y="11967"/>
                    <a:pt x="2500" y="12447"/>
                  </a:cubicBezTo>
                  <a:cubicBezTo>
                    <a:pt x="2606" y="12576"/>
                    <a:pt x="2712" y="12693"/>
                    <a:pt x="2827" y="12816"/>
                  </a:cubicBezTo>
                  <a:cubicBezTo>
                    <a:pt x="2943" y="12939"/>
                    <a:pt x="3067" y="13064"/>
                    <a:pt x="3192" y="13180"/>
                  </a:cubicBezTo>
                  <a:lnTo>
                    <a:pt x="5416" y="10759"/>
                  </a:lnTo>
                  <a:cubicBezTo>
                    <a:pt x="5115" y="10538"/>
                    <a:pt x="4810" y="10332"/>
                    <a:pt x="4484" y="10148"/>
                  </a:cubicBezTo>
                  <a:cubicBezTo>
                    <a:pt x="4158" y="9964"/>
                    <a:pt x="3813" y="9796"/>
                    <a:pt x="3466" y="9652"/>
                  </a:cubicBezTo>
                  <a:close/>
                  <a:moveTo>
                    <a:pt x="6136" y="11355"/>
                  </a:moveTo>
                  <a:lnTo>
                    <a:pt x="3901" y="13774"/>
                  </a:lnTo>
                  <a:cubicBezTo>
                    <a:pt x="4016" y="13856"/>
                    <a:pt x="4137" y="13929"/>
                    <a:pt x="4256" y="14005"/>
                  </a:cubicBezTo>
                  <a:cubicBezTo>
                    <a:pt x="4376" y="14081"/>
                    <a:pt x="4502" y="14158"/>
                    <a:pt x="4626" y="14228"/>
                  </a:cubicBezTo>
                  <a:cubicBezTo>
                    <a:pt x="5123" y="14054"/>
                    <a:pt x="5608" y="13859"/>
                    <a:pt x="6082" y="13639"/>
                  </a:cubicBezTo>
                  <a:cubicBezTo>
                    <a:pt x="6556" y="13419"/>
                    <a:pt x="7019" y="13171"/>
                    <a:pt x="7466" y="12906"/>
                  </a:cubicBezTo>
                  <a:cubicBezTo>
                    <a:pt x="7279" y="12625"/>
                    <a:pt x="7074" y="12352"/>
                    <a:pt x="6853" y="12093"/>
                  </a:cubicBezTo>
                  <a:cubicBezTo>
                    <a:pt x="6632" y="11833"/>
                    <a:pt x="6391" y="11591"/>
                    <a:pt x="6136" y="11355"/>
                  </a:cubicBezTo>
                  <a:close/>
                  <a:moveTo>
                    <a:pt x="7934" y="13694"/>
                  </a:moveTo>
                  <a:cubicBezTo>
                    <a:pt x="7591" y="13896"/>
                    <a:pt x="7243" y="14084"/>
                    <a:pt x="6885" y="14262"/>
                  </a:cubicBezTo>
                  <a:cubicBezTo>
                    <a:pt x="6527" y="14440"/>
                    <a:pt x="6160" y="14609"/>
                    <a:pt x="5788" y="14762"/>
                  </a:cubicBezTo>
                  <a:cubicBezTo>
                    <a:pt x="6191" y="14908"/>
                    <a:pt x="6614" y="15020"/>
                    <a:pt x="7040" y="15099"/>
                  </a:cubicBezTo>
                  <a:cubicBezTo>
                    <a:pt x="7538" y="15190"/>
                    <a:pt x="8041" y="15236"/>
                    <a:pt x="8548" y="15233"/>
                  </a:cubicBezTo>
                  <a:cubicBezTo>
                    <a:pt x="8471" y="14966"/>
                    <a:pt x="8384" y="14704"/>
                    <a:pt x="8282" y="14447"/>
                  </a:cubicBezTo>
                  <a:cubicBezTo>
                    <a:pt x="8181" y="14190"/>
                    <a:pt x="8061" y="13938"/>
                    <a:pt x="7934" y="13694"/>
                  </a:cubicBezTo>
                  <a:close/>
                </a:path>
              </a:pathLst>
            </a:custGeom>
            <a:solidFill>
              <a:schemeClr val="accent1"/>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51" name="Shape 10368">
              <a:extLst>
                <a:ext uri="{FF2B5EF4-FFF2-40B4-BE49-F238E27FC236}">
                  <a16:creationId xmlns:a16="http://schemas.microsoft.com/office/drawing/2014/main" xmlns="" id="{D6EAEB1F-E757-47B3-A668-50B8969AD306}"/>
                </a:ext>
              </a:extLst>
            </p:cNvPr>
            <p:cNvSpPr/>
            <p:nvPr/>
          </p:nvSpPr>
          <p:spPr>
            <a:xfrm>
              <a:off x="18752832" y="6832014"/>
              <a:ext cx="466518" cy="53905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chemeClr val="accent1"/>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52" name="Shape 10369">
              <a:extLst>
                <a:ext uri="{FF2B5EF4-FFF2-40B4-BE49-F238E27FC236}">
                  <a16:creationId xmlns:a16="http://schemas.microsoft.com/office/drawing/2014/main" xmlns="" id="{F3B94328-9355-40ED-B49F-DD4DCD3AF2A3}"/>
                </a:ext>
              </a:extLst>
            </p:cNvPr>
            <p:cNvSpPr/>
            <p:nvPr/>
          </p:nvSpPr>
          <p:spPr>
            <a:xfrm>
              <a:off x="20044209" y="7524991"/>
              <a:ext cx="501644" cy="700164"/>
            </a:xfrm>
            <a:custGeom>
              <a:avLst/>
              <a:gdLst/>
              <a:ahLst/>
              <a:cxnLst>
                <a:cxn ang="0">
                  <a:pos x="wd2" y="hd2"/>
                </a:cxn>
                <a:cxn ang="5400000">
                  <a:pos x="wd2" y="hd2"/>
                </a:cxn>
                <a:cxn ang="10800000">
                  <a:pos x="wd2" y="hd2"/>
                </a:cxn>
                <a:cxn ang="16200000">
                  <a:pos x="wd2" y="hd2"/>
                </a:cxn>
              </a:cxnLst>
              <a:rect l="0" t="0" r="r" b="b"/>
              <a:pathLst>
                <a:path w="19206" h="21363" extrusionOk="0">
                  <a:moveTo>
                    <a:pt x="10609" y="43"/>
                  </a:moveTo>
                  <a:cubicBezTo>
                    <a:pt x="8165" y="-162"/>
                    <a:pt x="5621" y="372"/>
                    <a:pt x="3560" y="1702"/>
                  </a:cubicBezTo>
                  <a:cubicBezTo>
                    <a:pt x="-561" y="4362"/>
                    <a:pt x="-1197" y="9181"/>
                    <a:pt x="2140" y="12465"/>
                  </a:cubicBezTo>
                  <a:cubicBezTo>
                    <a:pt x="4853" y="15135"/>
                    <a:pt x="9359" y="15971"/>
                    <a:pt x="13163" y="14762"/>
                  </a:cubicBezTo>
                  <a:cubicBezTo>
                    <a:pt x="13165" y="14832"/>
                    <a:pt x="13187" y="14904"/>
                    <a:pt x="13225" y="14972"/>
                  </a:cubicBezTo>
                  <a:lnTo>
                    <a:pt x="16612" y="21039"/>
                  </a:lnTo>
                  <a:cubicBezTo>
                    <a:pt x="16765" y="21313"/>
                    <a:pt x="17169" y="21438"/>
                    <a:pt x="17513" y="21316"/>
                  </a:cubicBezTo>
                  <a:lnTo>
                    <a:pt x="17878" y="21186"/>
                  </a:lnTo>
                  <a:cubicBezTo>
                    <a:pt x="18222" y="21064"/>
                    <a:pt x="18373" y="20741"/>
                    <a:pt x="18220" y="20467"/>
                  </a:cubicBezTo>
                  <a:lnTo>
                    <a:pt x="14832" y="14405"/>
                  </a:lnTo>
                  <a:cubicBezTo>
                    <a:pt x="14778" y="14307"/>
                    <a:pt x="14685" y="14238"/>
                    <a:pt x="14581" y="14183"/>
                  </a:cubicBezTo>
                  <a:cubicBezTo>
                    <a:pt x="14946" y="14006"/>
                    <a:pt x="15305" y="13816"/>
                    <a:pt x="15646" y="13596"/>
                  </a:cubicBezTo>
                  <a:cubicBezTo>
                    <a:pt x="19767" y="10937"/>
                    <a:pt x="20403" y="6118"/>
                    <a:pt x="17066" y="2833"/>
                  </a:cubicBezTo>
                  <a:cubicBezTo>
                    <a:pt x="15397" y="1191"/>
                    <a:pt x="13053" y="247"/>
                    <a:pt x="10609" y="43"/>
                  </a:cubicBezTo>
                  <a:close/>
                  <a:moveTo>
                    <a:pt x="10451" y="1237"/>
                  </a:moveTo>
                  <a:cubicBezTo>
                    <a:pt x="12511" y="1410"/>
                    <a:pt x="14487" y="2210"/>
                    <a:pt x="15893" y="3594"/>
                  </a:cubicBezTo>
                  <a:cubicBezTo>
                    <a:pt x="18705" y="6361"/>
                    <a:pt x="18170" y="10422"/>
                    <a:pt x="14697" y="12663"/>
                  </a:cubicBezTo>
                  <a:cubicBezTo>
                    <a:pt x="11225" y="14903"/>
                    <a:pt x="6130" y="14477"/>
                    <a:pt x="3318" y="11709"/>
                  </a:cubicBezTo>
                  <a:cubicBezTo>
                    <a:pt x="506" y="8942"/>
                    <a:pt x="1041" y="4882"/>
                    <a:pt x="4514" y="2641"/>
                  </a:cubicBezTo>
                  <a:cubicBezTo>
                    <a:pt x="6250" y="1520"/>
                    <a:pt x="8392" y="1065"/>
                    <a:pt x="10451" y="1237"/>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53" name="Shape 10370">
              <a:extLst>
                <a:ext uri="{FF2B5EF4-FFF2-40B4-BE49-F238E27FC236}">
                  <a16:creationId xmlns:a16="http://schemas.microsoft.com/office/drawing/2014/main" xmlns="" id="{61B787BE-3767-4033-933E-7016B5262C93}"/>
                </a:ext>
              </a:extLst>
            </p:cNvPr>
            <p:cNvSpPr/>
            <p:nvPr/>
          </p:nvSpPr>
          <p:spPr>
            <a:xfrm>
              <a:off x="17425322" y="6394160"/>
              <a:ext cx="534329" cy="591501"/>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54" name="Shape 10371">
              <a:extLst>
                <a:ext uri="{FF2B5EF4-FFF2-40B4-BE49-F238E27FC236}">
                  <a16:creationId xmlns:a16="http://schemas.microsoft.com/office/drawing/2014/main" xmlns="" id="{69BC48F5-B51D-4784-B3D3-3E9915313307}"/>
                </a:ext>
              </a:extLst>
            </p:cNvPr>
            <p:cNvSpPr/>
            <p:nvPr/>
          </p:nvSpPr>
          <p:spPr>
            <a:xfrm>
              <a:off x="17176640" y="7642515"/>
              <a:ext cx="745364" cy="625834"/>
            </a:xfrm>
            <a:custGeom>
              <a:avLst/>
              <a:gdLst/>
              <a:ahLst/>
              <a:cxnLst>
                <a:cxn ang="0">
                  <a:pos x="wd2" y="hd2"/>
                </a:cxn>
                <a:cxn ang="5400000">
                  <a:pos x="wd2" y="hd2"/>
                </a:cxn>
                <a:cxn ang="10800000">
                  <a:pos x="wd2" y="hd2"/>
                </a:cxn>
                <a:cxn ang="16200000">
                  <a:pos x="wd2" y="hd2"/>
                </a:cxn>
              </a:cxnLst>
              <a:rect l="0" t="0" r="r" b="b"/>
              <a:pathLst>
                <a:path w="21600" h="21600" extrusionOk="0">
                  <a:moveTo>
                    <a:pt x="13666" y="8645"/>
                  </a:moveTo>
                  <a:cubicBezTo>
                    <a:pt x="12912" y="8819"/>
                    <a:pt x="12183" y="8233"/>
                    <a:pt x="12037" y="7337"/>
                  </a:cubicBezTo>
                  <a:cubicBezTo>
                    <a:pt x="11891" y="6440"/>
                    <a:pt x="12382" y="5571"/>
                    <a:pt x="13136" y="5397"/>
                  </a:cubicBezTo>
                  <a:cubicBezTo>
                    <a:pt x="13888" y="5223"/>
                    <a:pt x="14617" y="5809"/>
                    <a:pt x="14763" y="6705"/>
                  </a:cubicBezTo>
                  <a:cubicBezTo>
                    <a:pt x="14909" y="7602"/>
                    <a:pt x="14418" y="8471"/>
                    <a:pt x="13666" y="8645"/>
                  </a:cubicBezTo>
                  <a:close/>
                  <a:moveTo>
                    <a:pt x="9893" y="16176"/>
                  </a:moveTo>
                  <a:lnTo>
                    <a:pt x="7167" y="16807"/>
                  </a:lnTo>
                  <a:lnTo>
                    <a:pt x="6637" y="13559"/>
                  </a:lnTo>
                  <a:lnTo>
                    <a:pt x="9363" y="12928"/>
                  </a:lnTo>
                  <a:cubicBezTo>
                    <a:pt x="9363" y="12928"/>
                    <a:pt x="9893" y="16176"/>
                    <a:pt x="9893" y="16176"/>
                  </a:cubicBezTo>
                  <a:close/>
                  <a:moveTo>
                    <a:pt x="5604" y="17169"/>
                  </a:moveTo>
                  <a:lnTo>
                    <a:pt x="2878" y="17800"/>
                  </a:lnTo>
                  <a:lnTo>
                    <a:pt x="2348" y="14552"/>
                  </a:lnTo>
                  <a:lnTo>
                    <a:pt x="5074" y="13921"/>
                  </a:lnTo>
                  <a:cubicBezTo>
                    <a:pt x="5074" y="13921"/>
                    <a:pt x="5604" y="17169"/>
                    <a:pt x="5604" y="17169"/>
                  </a:cubicBezTo>
                  <a:close/>
                  <a:moveTo>
                    <a:pt x="12498" y="1492"/>
                  </a:moveTo>
                  <a:lnTo>
                    <a:pt x="7003" y="11626"/>
                  </a:lnTo>
                  <a:lnTo>
                    <a:pt x="694" y="13086"/>
                  </a:lnTo>
                  <a:lnTo>
                    <a:pt x="2084" y="21600"/>
                  </a:lnTo>
                  <a:lnTo>
                    <a:pt x="13469" y="18964"/>
                  </a:lnTo>
                  <a:lnTo>
                    <a:pt x="12369" y="12224"/>
                  </a:lnTo>
                  <a:lnTo>
                    <a:pt x="15993" y="11385"/>
                  </a:lnTo>
                  <a:lnTo>
                    <a:pt x="17093" y="18125"/>
                  </a:lnTo>
                  <a:lnTo>
                    <a:pt x="21600" y="17082"/>
                  </a:lnTo>
                  <a:lnTo>
                    <a:pt x="20219" y="8622"/>
                  </a:lnTo>
                  <a:lnTo>
                    <a:pt x="20832" y="8481"/>
                  </a:lnTo>
                  <a:cubicBezTo>
                    <a:pt x="20832" y="8481"/>
                    <a:pt x="12498" y="1492"/>
                    <a:pt x="12498" y="1492"/>
                  </a:cubicBezTo>
                  <a:close/>
                  <a:moveTo>
                    <a:pt x="20572" y="6974"/>
                  </a:moveTo>
                  <a:lnTo>
                    <a:pt x="20663" y="7533"/>
                  </a:lnTo>
                  <a:lnTo>
                    <a:pt x="12346" y="559"/>
                  </a:lnTo>
                  <a:lnTo>
                    <a:pt x="6626" y="11107"/>
                  </a:lnTo>
                  <a:lnTo>
                    <a:pt x="0" y="12641"/>
                  </a:lnTo>
                  <a:lnTo>
                    <a:pt x="3130" y="6656"/>
                  </a:lnTo>
                  <a:lnTo>
                    <a:pt x="9437" y="5195"/>
                  </a:lnTo>
                  <a:lnTo>
                    <a:pt x="12254" y="0"/>
                  </a:lnTo>
                  <a:cubicBezTo>
                    <a:pt x="12254" y="0"/>
                    <a:pt x="20572" y="6974"/>
                    <a:pt x="20572" y="6974"/>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55" name="Shape 10372">
              <a:extLst>
                <a:ext uri="{FF2B5EF4-FFF2-40B4-BE49-F238E27FC236}">
                  <a16:creationId xmlns:a16="http://schemas.microsoft.com/office/drawing/2014/main" xmlns="" id="{C4B1B528-4848-460C-B408-79AB5158E3B5}"/>
                </a:ext>
              </a:extLst>
            </p:cNvPr>
            <p:cNvSpPr/>
            <p:nvPr/>
          </p:nvSpPr>
          <p:spPr>
            <a:xfrm>
              <a:off x="18332159" y="5376375"/>
              <a:ext cx="863654" cy="789237"/>
            </a:xfrm>
            <a:custGeom>
              <a:avLst/>
              <a:gdLst/>
              <a:ahLst/>
              <a:cxnLst>
                <a:cxn ang="0">
                  <a:pos x="wd2" y="hd2"/>
                </a:cxn>
                <a:cxn ang="5400000">
                  <a:pos x="wd2" y="hd2"/>
                </a:cxn>
                <a:cxn ang="10800000">
                  <a:pos x="wd2" y="hd2"/>
                </a:cxn>
                <a:cxn ang="16200000">
                  <a:pos x="wd2" y="hd2"/>
                </a:cxn>
              </a:cxnLst>
              <a:rect l="0" t="0" r="r" b="b"/>
              <a:pathLst>
                <a:path w="20409" h="20716" extrusionOk="0">
                  <a:moveTo>
                    <a:pt x="19071" y="18146"/>
                  </a:moveTo>
                  <a:cubicBezTo>
                    <a:pt x="20183" y="16314"/>
                    <a:pt x="19749" y="13820"/>
                    <a:pt x="18102" y="12586"/>
                  </a:cubicBezTo>
                  <a:cubicBezTo>
                    <a:pt x="17662" y="12256"/>
                    <a:pt x="17178" y="12053"/>
                    <a:pt x="16685" y="11962"/>
                  </a:cubicBezTo>
                  <a:lnTo>
                    <a:pt x="16672" y="15889"/>
                  </a:lnTo>
                  <a:cubicBezTo>
                    <a:pt x="16671" y="16166"/>
                    <a:pt x="16469" y="16390"/>
                    <a:pt x="16220" y="16389"/>
                  </a:cubicBezTo>
                  <a:cubicBezTo>
                    <a:pt x="15971" y="16388"/>
                    <a:pt x="15770" y="16164"/>
                    <a:pt x="15771" y="15887"/>
                  </a:cubicBezTo>
                  <a:lnTo>
                    <a:pt x="15784" y="11921"/>
                  </a:lnTo>
                  <a:cubicBezTo>
                    <a:pt x="14735" y="12022"/>
                    <a:pt x="13732" y="12627"/>
                    <a:pt x="13098" y="13672"/>
                  </a:cubicBezTo>
                  <a:cubicBezTo>
                    <a:pt x="11985" y="15504"/>
                    <a:pt x="12420" y="17998"/>
                    <a:pt x="14067" y="19232"/>
                  </a:cubicBezTo>
                  <a:cubicBezTo>
                    <a:pt x="15713" y="20465"/>
                    <a:pt x="17958" y="19979"/>
                    <a:pt x="19071" y="18146"/>
                  </a:cubicBezTo>
                  <a:close/>
                  <a:moveTo>
                    <a:pt x="16740" y="7857"/>
                  </a:moveTo>
                  <a:lnTo>
                    <a:pt x="15291" y="6772"/>
                  </a:lnTo>
                  <a:cubicBezTo>
                    <a:pt x="15127" y="6649"/>
                    <a:pt x="15015" y="6369"/>
                    <a:pt x="15043" y="6151"/>
                  </a:cubicBezTo>
                  <a:lnTo>
                    <a:pt x="15275" y="4322"/>
                  </a:lnTo>
                  <a:lnTo>
                    <a:pt x="11975" y="5321"/>
                  </a:lnTo>
                  <a:cubicBezTo>
                    <a:pt x="11975" y="5321"/>
                    <a:pt x="12203" y="5706"/>
                    <a:pt x="12483" y="6179"/>
                  </a:cubicBezTo>
                  <a:lnTo>
                    <a:pt x="16109" y="8895"/>
                  </a:lnTo>
                  <a:cubicBezTo>
                    <a:pt x="16109" y="8895"/>
                    <a:pt x="16740" y="7857"/>
                    <a:pt x="16740" y="7857"/>
                  </a:cubicBezTo>
                  <a:close/>
                  <a:moveTo>
                    <a:pt x="15093" y="9342"/>
                  </a:moveTo>
                  <a:lnTo>
                    <a:pt x="13604" y="8227"/>
                  </a:lnTo>
                  <a:cubicBezTo>
                    <a:pt x="13647" y="8494"/>
                    <a:pt x="13599" y="8776"/>
                    <a:pt x="13458" y="9008"/>
                  </a:cubicBezTo>
                  <a:lnTo>
                    <a:pt x="13459" y="9008"/>
                  </a:lnTo>
                  <a:cubicBezTo>
                    <a:pt x="13459" y="9008"/>
                    <a:pt x="13042" y="9692"/>
                    <a:pt x="12523" y="10542"/>
                  </a:cubicBezTo>
                  <a:cubicBezTo>
                    <a:pt x="12523" y="10542"/>
                    <a:pt x="15093" y="9342"/>
                    <a:pt x="15093" y="9342"/>
                  </a:cubicBezTo>
                  <a:close/>
                  <a:moveTo>
                    <a:pt x="11619" y="8259"/>
                  </a:moveTo>
                  <a:cubicBezTo>
                    <a:pt x="11619" y="8259"/>
                    <a:pt x="10321" y="6315"/>
                    <a:pt x="9704" y="5383"/>
                  </a:cubicBezTo>
                  <a:lnTo>
                    <a:pt x="8507" y="5869"/>
                  </a:lnTo>
                  <a:cubicBezTo>
                    <a:pt x="8769" y="6978"/>
                    <a:pt x="8675" y="8186"/>
                    <a:pt x="8184" y="9262"/>
                  </a:cubicBezTo>
                  <a:lnTo>
                    <a:pt x="10126" y="10718"/>
                  </a:lnTo>
                  <a:cubicBezTo>
                    <a:pt x="10126" y="10718"/>
                    <a:pt x="11619" y="8259"/>
                    <a:pt x="11619" y="8259"/>
                  </a:cubicBezTo>
                  <a:close/>
                  <a:moveTo>
                    <a:pt x="7096" y="9656"/>
                  </a:moveTo>
                  <a:lnTo>
                    <a:pt x="4125" y="7430"/>
                  </a:lnTo>
                  <a:cubicBezTo>
                    <a:pt x="3919" y="7275"/>
                    <a:pt x="3865" y="6964"/>
                    <a:pt x="4004" y="6735"/>
                  </a:cubicBezTo>
                  <a:cubicBezTo>
                    <a:pt x="4067" y="6631"/>
                    <a:pt x="4159" y="6564"/>
                    <a:pt x="4260" y="6533"/>
                  </a:cubicBezTo>
                  <a:lnTo>
                    <a:pt x="4259" y="6531"/>
                  </a:lnTo>
                  <a:lnTo>
                    <a:pt x="7505" y="5212"/>
                  </a:lnTo>
                  <a:cubicBezTo>
                    <a:pt x="7238" y="4652"/>
                    <a:pt x="6848" y="4155"/>
                    <a:pt x="6343" y="3777"/>
                  </a:cubicBezTo>
                  <a:cubicBezTo>
                    <a:pt x="4697" y="2543"/>
                    <a:pt x="2452" y="3030"/>
                    <a:pt x="1339" y="4862"/>
                  </a:cubicBezTo>
                  <a:cubicBezTo>
                    <a:pt x="227" y="6694"/>
                    <a:pt x="661" y="9188"/>
                    <a:pt x="2308" y="10422"/>
                  </a:cubicBezTo>
                  <a:cubicBezTo>
                    <a:pt x="3854" y="11580"/>
                    <a:pt x="5928" y="11221"/>
                    <a:pt x="7096" y="9656"/>
                  </a:cubicBezTo>
                  <a:close/>
                  <a:moveTo>
                    <a:pt x="5362" y="7148"/>
                  </a:moveTo>
                  <a:lnTo>
                    <a:pt x="7578" y="8808"/>
                  </a:lnTo>
                  <a:cubicBezTo>
                    <a:pt x="7940" y="7960"/>
                    <a:pt x="8013" y="7021"/>
                    <a:pt x="7822" y="6148"/>
                  </a:cubicBezTo>
                  <a:cubicBezTo>
                    <a:pt x="7822" y="6148"/>
                    <a:pt x="5362" y="7148"/>
                    <a:pt x="5362" y="7148"/>
                  </a:cubicBezTo>
                  <a:close/>
                  <a:moveTo>
                    <a:pt x="19668" y="18594"/>
                  </a:moveTo>
                  <a:cubicBezTo>
                    <a:pt x="18331" y="20796"/>
                    <a:pt x="15642" y="21379"/>
                    <a:pt x="13663" y="19896"/>
                  </a:cubicBezTo>
                  <a:cubicBezTo>
                    <a:pt x="11684" y="18413"/>
                    <a:pt x="11164" y="15426"/>
                    <a:pt x="12501" y="13224"/>
                  </a:cubicBezTo>
                  <a:cubicBezTo>
                    <a:pt x="13276" y="11948"/>
                    <a:pt x="14505" y="11216"/>
                    <a:pt x="15787" y="11115"/>
                  </a:cubicBezTo>
                  <a:lnTo>
                    <a:pt x="15791" y="10101"/>
                  </a:lnTo>
                  <a:lnTo>
                    <a:pt x="11595" y="12059"/>
                  </a:lnTo>
                  <a:cubicBezTo>
                    <a:pt x="11028" y="12983"/>
                    <a:pt x="10547" y="13764"/>
                    <a:pt x="10524" y="13787"/>
                  </a:cubicBezTo>
                  <a:cubicBezTo>
                    <a:pt x="10135" y="14180"/>
                    <a:pt x="9533" y="14149"/>
                    <a:pt x="9180" y="13717"/>
                  </a:cubicBezTo>
                  <a:cubicBezTo>
                    <a:pt x="8879" y="13349"/>
                    <a:pt x="8857" y="12810"/>
                    <a:pt x="9097" y="12415"/>
                  </a:cubicBezTo>
                  <a:lnTo>
                    <a:pt x="9096" y="12414"/>
                  </a:lnTo>
                  <a:lnTo>
                    <a:pt x="9622" y="11548"/>
                  </a:lnTo>
                  <a:lnTo>
                    <a:pt x="7695" y="10105"/>
                  </a:lnTo>
                  <a:cubicBezTo>
                    <a:pt x="6301" y="12039"/>
                    <a:pt x="3783" y="12494"/>
                    <a:pt x="1904" y="11086"/>
                  </a:cubicBezTo>
                  <a:cubicBezTo>
                    <a:pt x="-75" y="9603"/>
                    <a:pt x="-595" y="6616"/>
                    <a:pt x="742" y="4414"/>
                  </a:cubicBezTo>
                  <a:cubicBezTo>
                    <a:pt x="2079" y="2212"/>
                    <a:pt x="4768" y="1629"/>
                    <a:pt x="6747" y="3112"/>
                  </a:cubicBezTo>
                  <a:cubicBezTo>
                    <a:pt x="7383" y="3589"/>
                    <a:pt x="7868" y="4222"/>
                    <a:pt x="8189" y="4933"/>
                  </a:cubicBezTo>
                  <a:lnTo>
                    <a:pt x="9242" y="4506"/>
                  </a:lnTo>
                  <a:cubicBezTo>
                    <a:pt x="9107" y="3945"/>
                    <a:pt x="9252" y="3323"/>
                    <a:pt x="9665" y="2905"/>
                  </a:cubicBezTo>
                  <a:cubicBezTo>
                    <a:pt x="9859" y="2709"/>
                    <a:pt x="10089" y="2584"/>
                    <a:pt x="10328" y="2526"/>
                  </a:cubicBezTo>
                  <a:lnTo>
                    <a:pt x="10328" y="2525"/>
                  </a:lnTo>
                  <a:lnTo>
                    <a:pt x="15055" y="1211"/>
                  </a:lnTo>
                  <a:lnTo>
                    <a:pt x="15055" y="1211"/>
                  </a:lnTo>
                  <a:cubicBezTo>
                    <a:pt x="15587" y="1000"/>
                    <a:pt x="16204" y="1148"/>
                    <a:pt x="16607" y="1641"/>
                  </a:cubicBezTo>
                  <a:cubicBezTo>
                    <a:pt x="16925" y="2031"/>
                    <a:pt x="17037" y="2548"/>
                    <a:pt x="16952" y="3028"/>
                  </a:cubicBezTo>
                  <a:lnTo>
                    <a:pt x="16953" y="3029"/>
                  </a:lnTo>
                  <a:lnTo>
                    <a:pt x="16496" y="5740"/>
                  </a:lnTo>
                  <a:lnTo>
                    <a:pt x="18231" y="7041"/>
                  </a:lnTo>
                  <a:cubicBezTo>
                    <a:pt x="18561" y="7288"/>
                    <a:pt x="18648" y="7786"/>
                    <a:pt x="18425" y="8153"/>
                  </a:cubicBezTo>
                  <a:cubicBezTo>
                    <a:pt x="18217" y="8496"/>
                    <a:pt x="17812" y="8599"/>
                    <a:pt x="17491" y="8409"/>
                  </a:cubicBezTo>
                  <a:lnTo>
                    <a:pt x="16693" y="9723"/>
                  </a:lnTo>
                  <a:lnTo>
                    <a:pt x="16688" y="11148"/>
                  </a:lnTo>
                  <a:cubicBezTo>
                    <a:pt x="17320" y="11245"/>
                    <a:pt x="17941" y="11499"/>
                    <a:pt x="18505" y="11922"/>
                  </a:cubicBezTo>
                  <a:cubicBezTo>
                    <a:pt x="20485" y="13405"/>
                    <a:pt x="21005" y="16392"/>
                    <a:pt x="19668" y="18594"/>
                  </a:cubicBezTo>
                  <a:close/>
                  <a:moveTo>
                    <a:pt x="17732" y="707"/>
                  </a:moveTo>
                  <a:cubicBezTo>
                    <a:pt x="18178" y="-27"/>
                    <a:pt x="19074" y="-221"/>
                    <a:pt x="19734" y="273"/>
                  </a:cubicBezTo>
                  <a:cubicBezTo>
                    <a:pt x="20394" y="767"/>
                    <a:pt x="20567" y="1763"/>
                    <a:pt x="20121" y="2497"/>
                  </a:cubicBezTo>
                  <a:cubicBezTo>
                    <a:pt x="19676" y="3231"/>
                    <a:pt x="18780" y="3426"/>
                    <a:pt x="18120" y="2931"/>
                  </a:cubicBezTo>
                  <a:cubicBezTo>
                    <a:pt x="17460" y="2437"/>
                    <a:pt x="17287" y="1441"/>
                    <a:pt x="17732" y="707"/>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56" name="Shape 10373">
              <a:extLst>
                <a:ext uri="{FF2B5EF4-FFF2-40B4-BE49-F238E27FC236}">
                  <a16:creationId xmlns:a16="http://schemas.microsoft.com/office/drawing/2014/main" xmlns="" id="{C174BCE3-710F-4D89-B22B-B0302490E06A}"/>
                </a:ext>
              </a:extLst>
            </p:cNvPr>
            <p:cNvSpPr/>
            <p:nvPr/>
          </p:nvSpPr>
          <p:spPr>
            <a:xfrm>
              <a:off x="16553258" y="7552786"/>
              <a:ext cx="513456" cy="632804"/>
            </a:xfrm>
            <a:custGeom>
              <a:avLst/>
              <a:gdLst/>
              <a:ahLst/>
              <a:cxnLst>
                <a:cxn ang="0">
                  <a:pos x="wd2" y="hd2"/>
                </a:cxn>
                <a:cxn ang="5400000">
                  <a:pos x="wd2" y="hd2"/>
                </a:cxn>
                <a:cxn ang="10800000">
                  <a:pos x="wd2" y="hd2"/>
                </a:cxn>
                <a:cxn ang="16200000">
                  <a:pos x="wd2" y="hd2"/>
                </a:cxn>
              </a:cxnLst>
              <a:rect l="0" t="0" r="r" b="b"/>
              <a:pathLst>
                <a:path w="21339" h="21341" extrusionOk="0">
                  <a:moveTo>
                    <a:pt x="12205" y="0"/>
                  </a:moveTo>
                  <a:cubicBezTo>
                    <a:pt x="11720" y="1"/>
                    <a:pt x="11326" y="320"/>
                    <a:pt x="11326" y="713"/>
                  </a:cubicBezTo>
                  <a:lnTo>
                    <a:pt x="11325" y="2819"/>
                  </a:lnTo>
                  <a:cubicBezTo>
                    <a:pt x="11950" y="2747"/>
                    <a:pt x="12537" y="2740"/>
                    <a:pt x="13081" y="2776"/>
                  </a:cubicBezTo>
                  <a:lnTo>
                    <a:pt x="13083" y="713"/>
                  </a:lnTo>
                  <a:cubicBezTo>
                    <a:pt x="13083" y="320"/>
                    <a:pt x="12690" y="1"/>
                    <a:pt x="12205" y="0"/>
                  </a:cubicBezTo>
                  <a:close/>
                  <a:moveTo>
                    <a:pt x="18280" y="1334"/>
                  </a:moveTo>
                  <a:cubicBezTo>
                    <a:pt x="17859" y="1138"/>
                    <a:pt x="17322" y="1255"/>
                    <a:pt x="17079" y="1596"/>
                  </a:cubicBezTo>
                  <a:lnTo>
                    <a:pt x="15817" y="3366"/>
                  </a:lnTo>
                  <a:cubicBezTo>
                    <a:pt x="16385" y="3577"/>
                    <a:pt x="16889" y="3826"/>
                    <a:pt x="17333" y="4087"/>
                  </a:cubicBezTo>
                  <a:lnTo>
                    <a:pt x="18600" y="2308"/>
                  </a:lnTo>
                  <a:cubicBezTo>
                    <a:pt x="18843" y="1966"/>
                    <a:pt x="18700" y="1531"/>
                    <a:pt x="18280" y="1334"/>
                  </a:cubicBezTo>
                  <a:close/>
                  <a:moveTo>
                    <a:pt x="879" y="9125"/>
                  </a:moveTo>
                  <a:cubicBezTo>
                    <a:pt x="394" y="9126"/>
                    <a:pt x="0" y="9445"/>
                    <a:pt x="0" y="9839"/>
                  </a:cubicBezTo>
                  <a:cubicBezTo>
                    <a:pt x="0" y="10232"/>
                    <a:pt x="393" y="10551"/>
                    <a:pt x="879" y="10551"/>
                  </a:cubicBezTo>
                  <a:lnTo>
                    <a:pt x="3404" y="10550"/>
                  </a:lnTo>
                  <a:cubicBezTo>
                    <a:pt x="3351" y="10107"/>
                    <a:pt x="3343" y="9629"/>
                    <a:pt x="3405" y="9124"/>
                  </a:cubicBezTo>
                  <a:cubicBezTo>
                    <a:pt x="3405" y="9124"/>
                    <a:pt x="879" y="9125"/>
                    <a:pt x="879" y="9125"/>
                  </a:cubicBezTo>
                  <a:close/>
                  <a:moveTo>
                    <a:pt x="2851" y="4649"/>
                  </a:moveTo>
                  <a:cubicBezTo>
                    <a:pt x="2431" y="4453"/>
                    <a:pt x="1894" y="4570"/>
                    <a:pt x="1651" y="4911"/>
                  </a:cubicBezTo>
                  <a:cubicBezTo>
                    <a:pt x="1408" y="5251"/>
                    <a:pt x="1552" y="5687"/>
                    <a:pt x="1973" y="5884"/>
                  </a:cubicBezTo>
                  <a:lnTo>
                    <a:pt x="4171" y="6912"/>
                  </a:lnTo>
                  <a:cubicBezTo>
                    <a:pt x="4408" y="6513"/>
                    <a:pt x="4715" y="6106"/>
                    <a:pt x="5109" y="5706"/>
                  </a:cubicBezTo>
                  <a:cubicBezTo>
                    <a:pt x="5109" y="5706"/>
                    <a:pt x="2851" y="4649"/>
                    <a:pt x="2851" y="4649"/>
                  </a:cubicBezTo>
                  <a:close/>
                  <a:moveTo>
                    <a:pt x="6118" y="1310"/>
                  </a:moveTo>
                  <a:cubicBezTo>
                    <a:pt x="5698" y="1506"/>
                    <a:pt x="5553" y="1942"/>
                    <a:pt x="5795" y="2283"/>
                  </a:cubicBezTo>
                  <a:lnTo>
                    <a:pt x="7150" y="4186"/>
                  </a:lnTo>
                  <a:cubicBezTo>
                    <a:pt x="7326" y="4088"/>
                    <a:pt x="8471" y="3556"/>
                    <a:pt x="8675" y="3478"/>
                  </a:cubicBezTo>
                  <a:lnTo>
                    <a:pt x="7318" y="1570"/>
                  </a:lnTo>
                  <a:cubicBezTo>
                    <a:pt x="7075" y="1229"/>
                    <a:pt x="6538" y="1113"/>
                    <a:pt x="6118" y="1310"/>
                  </a:cubicBezTo>
                  <a:close/>
                  <a:moveTo>
                    <a:pt x="18708" y="6478"/>
                  </a:moveTo>
                  <a:cubicBezTo>
                    <a:pt x="17247" y="4749"/>
                    <a:pt x="13396" y="2259"/>
                    <a:pt x="8417" y="4592"/>
                  </a:cubicBezTo>
                  <a:cubicBezTo>
                    <a:pt x="8416" y="4592"/>
                    <a:pt x="8415" y="4593"/>
                    <a:pt x="8414" y="4593"/>
                  </a:cubicBezTo>
                  <a:cubicBezTo>
                    <a:pt x="8414" y="4593"/>
                    <a:pt x="8413" y="4593"/>
                    <a:pt x="8413" y="4594"/>
                  </a:cubicBezTo>
                  <a:cubicBezTo>
                    <a:pt x="8412" y="4594"/>
                    <a:pt x="8411" y="4594"/>
                    <a:pt x="8411" y="4595"/>
                  </a:cubicBezTo>
                  <a:cubicBezTo>
                    <a:pt x="8410" y="4595"/>
                    <a:pt x="8409" y="4595"/>
                    <a:pt x="8409" y="4596"/>
                  </a:cubicBezTo>
                  <a:cubicBezTo>
                    <a:pt x="3429" y="6929"/>
                    <a:pt x="4160" y="10880"/>
                    <a:pt x="5276" y="12771"/>
                  </a:cubicBezTo>
                  <a:cubicBezTo>
                    <a:pt x="6289" y="14473"/>
                    <a:pt x="8765" y="15342"/>
                    <a:pt x="9094" y="15507"/>
                  </a:cubicBezTo>
                  <a:cubicBezTo>
                    <a:pt x="9630" y="15775"/>
                    <a:pt x="12317" y="16498"/>
                    <a:pt x="13014" y="17370"/>
                  </a:cubicBezTo>
                  <a:cubicBezTo>
                    <a:pt x="13975" y="18570"/>
                    <a:pt x="14185" y="18516"/>
                    <a:pt x="15033" y="18314"/>
                  </a:cubicBezTo>
                  <a:cubicBezTo>
                    <a:pt x="15896" y="18109"/>
                    <a:pt x="19095" y="16611"/>
                    <a:pt x="19745" y="16106"/>
                  </a:cubicBezTo>
                  <a:cubicBezTo>
                    <a:pt x="20384" y="15611"/>
                    <a:pt x="20547" y="15491"/>
                    <a:pt x="19747" y="14216"/>
                  </a:cubicBezTo>
                  <a:cubicBezTo>
                    <a:pt x="19165" y="13290"/>
                    <a:pt x="19737" y="11040"/>
                    <a:pt x="19718" y="10529"/>
                  </a:cubicBezTo>
                  <a:cubicBezTo>
                    <a:pt x="19707" y="10216"/>
                    <a:pt x="20017" y="8041"/>
                    <a:pt x="18708" y="6478"/>
                  </a:cubicBezTo>
                  <a:close/>
                  <a:moveTo>
                    <a:pt x="21272" y="17648"/>
                  </a:moveTo>
                  <a:cubicBezTo>
                    <a:pt x="21133" y="17452"/>
                    <a:pt x="20824" y="17385"/>
                    <a:pt x="20583" y="17498"/>
                  </a:cubicBezTo>
                  <a:lnTo>
                    <a:pt x="16099" y="19599"/>
                  </a:lnTo>
                  <a:cubicBezTo>
                    <a:pt x="15858" y="19712"/>
                    <a:pt x="15775" y="19962"/>
                    <a:pt x="15914" y="20158"/>
                  </a:cubicBezTo>
                  <a:lnTo>
                    <a:pt x="15914" y="20158"/>
                  </a:lnTo>
                  <a:cubicBezTo>
                    <a:pt x="16053" y="20353"/>
                    <a:pt x="16361" y="20420"/>
                    <a:pt x="16603" y="20307"/>
                  </a:cubicBezTo>
                  <a:lnTo>
                    <a:pt x="21087" y="18206"/>
                  </a:lnTo>
                  <a:cubicBezTo>
                    <a:pt x="21328" y="18093"/>
                    <a:pt x="21411" y="17843"/>
                    <a:pt x="21272" y="17648"/>
                  </a:cubicBezTo>
                  <a:cubicBezTo>
                    <a:pt x="21272" y="17648"/>
                    <a:pt x="21272" y="17648"/>
                    <a:pt x="21272" y="17648"/>
                  </a:cubicBezTo>
                  <a:close/>
                  <a:moveTo>
                    <a:pt x="20584" y="16680"/>
                  </a:moveTo>
                  <a:cubicBezTo>
                    <a:pt x="20445" y="16485"/>
                    <a:pt x="20136" y="16418"/>
                    <a:pt x="19895" y="16531"/>
                  </a:cubicBezTo>
                  <a:lnTo>
                    <a:pt x="15411" y="18632"/>
                  </a:lnTo>
                  <a:cubicBezTo>
                    <a:pt x="15170" y="18745"/>
                    <a:pt x="15087" y="18995"/>
                    <a:pt x="15226" y="19190"/>
                  </a:cubicBezTo>
                  <a:lnTo>
                    <a:pt x="15226" y="19190"/>
                  </a:lnTo>
                  <a:cubicBezTo>
                    <a:pt x="15365" y="19386"/>
                    <a:pt x="15673" y="19453"/>
                    <a:pt x="15915" y="19340"/>
                  </a:cubicBezTo>
                  <a:lnTo>
                    <a:pt x="20399" y="17239"/>
                  </a:lnTo>
                  <a:cubicBezTo>
                    <a:pt x="20640" y="17126"/>
                    <a:pt x="20723" y="16876"/>
                    <a:pt x="20584" y="16680"/>
                  </a:cubicBezTo>
                  <a:cubicBezTo>
                    <a:pt x="20584" y="16680"/>
                    <a:pt x="20584" y="16680"/>
                    <a:pt x="20584" y="16680"/>
                  </a:cubicBezTo>
                  <a:close/>
                  <a:moveTo>
                    <a:pt x="17079" y="20429"/>
                  </a:moveTo>
                  <a:lnTo>
                    <a:pt x="20979" y="18602"/>
                  </a:lnTo>
                  <a:cubicBezTo>
                    <a:pt x="21600" y="19474"/>
                    <a:pt x="21230" y="20591"/>
                    <a:pt x="20153" y="21095"/>
                  </a:cubicBezTo>
                  <a:cubicBezTo>
                    <a:pt x="19076" y="21600"/>
                    <a:pt x="17700" y="21302"/>
                    <a:pt x="17079" y="2042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57" name="Shape 10374">
              <a:extLst>
                <a:ext uri="{FF2B5EF4-FFF2-40B4-BE49-F238E27FC236}">
                  <a16:creationId xmlns:a16="http://schemas.microsoft.com/office/drawing/2014/main" xmlns="" id="{6F5CBC54-FD1C-4C82-BFA6-2D7DBA9B24AB}"/>
                </a:ext>
              </a:extLst>
            </p:cNvPr>
            <p:cNvSpPr/>
            <p:nvPr/>
          </p:nvSpPr>
          <p:spPr>
            <a:xfrm>
              <a:off x="16997004" y="6816973"/>
              <a:ext cx="536497" cy="851588"/>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58" name="Shape 10375">
              <a:extLst>
                <a:ext uri="{FF2B5EF4-FFF2-40B4-BE49-F238E27FC236}">
                  <a16:creationId xmlns:a16="http://schemas.microsoft.com/office/drawing/2014/main" xmlns="" id="{8403A1C9-C7F2-4D84-8689-C6CBD8AA0AC7}"/>
                </a:ext>
              </a:extLst>
            </p:cNvPr>
            <p:cNvSpPr/>
            <p:nvPr/>
          </p:nvSpPr>
          <p:spPr>
            <a:xfrm>
              <a:off x="17636354" y="4813021"/>
              <a:ext cx="520971" cy="676949"/>
            </a:xfrm>
            <a:custGeom>
              <a:avLst/>
              <a:gdLst/>
              <a:ahLst/>
              <a:cxnLst>
                <a:cxn ang="0">
                  <a:pos x="wd2" y="hd2"/>
                </a:cxn>
                <a:cxn ang="5400000">
                  <a:pos x="wd2" y="hd2"/>
                </a:cxn>
                <a:cxn ang="10800000">
                  <a:pos x="wd2" y="hd2"/>
                </a:cxn>
                <a:cxn ang="16200000">
                  <a:pos x="wd2" y="hd2"/>
                </a:cxn>
              </a:cxnLst>
              <a:rect l="0" t="0" r="r" b="b"/>
              <a:pathLst>
                <a:path w="20438" h="21519" extrusionOk="0">
                  <a:moveTo>
                    <a:pt x="9842" y="0"/>
                  </a:moveTo>
                  <a:cubicBezTo>
                    <a:pt x="7324" y="0"/>
                    <a:pt x="4803" y="774"/>
                    <a:pt x="2881" y="2331"/>
                  </a:cubicBezTo>
                  <a:cubicBezTo>
                    <a:pt x="-961" y="5445"/>
                    <a:pt x="-961" y="10493"/>
                    <a:pt x="2881" y="13607"/>
                  </a:cubicBezTo>
                  <a:cubicBezTo>
                    <a:pt x="6005" y="16138"/>
                    <a:pt x="10709" y="16613"/>
                    <a:pt x="14423" y="15030"/>
                  </a:cubicBezTo>
                  <a:cubicBezTo>
                    <a:pt x="14434" y="15103"/>
                    <a:pt x="14466" y="15175"/>
                    <a:pt x="14515" y="15243"/>
                  </a:cubicBezTo>
                  <a:lnTo>
                    <a:pt x="18781" y="21235"/>
                  </a:lnTo>
                  <a:cubicBezTo>
                    <a:pt x="18974" y="21506"/>
                    <a:pt x="19402" y="21600"/>
                    <a:pt x="19736" y="21444"/>
                  </a:cubicBezTo>
                  <a:lnTo>
                    <a:pt x="20091" y="21277"/>
                  </a:lnTo>
                  <a:cubicBezTo>
                    <a:pt x="20425" y="21121"/>
                    <a:pt x="20535" y="20774"/>
                    <a:pt x="20343" y="20503"/>
                  </a:cubicBezTo>
                  <a:lnTo>
                    <a:pt x="16076" y="14515"/>
                  </a:lnTo>
                  <a:cubicBezTo>
                    <a:pt x="16007" y="14419"/>
                    <a:pt x="15903" y="14355"/>
                    <a:pt x="15790" y="14307"/>
                  </a:cubicBezTo>
                  <a:cubicBezTo>
                    <a:pt x="16138" y="14092"/>
                    <a:pt x="16479" y="13864"/>
                    <a:pt x="16797" y="13607"/>
                  </a:cubicBezTo>
                  <a:cubicBezTo>
                    <a:pt x="20639" y="10493"/>
                    <a:pt x="20639" y="5445"/>
                    <a:pt x="16797" y="2331"/>
                  </a:cubicBezTo>
                  <a:cubicBezTo>
                    <a:pt x="14875" y="774"/>
                    <a:pt x="12360" y="0"/>
                    <a:pt x="9842" y="0"/>
                  </a:cubicBezTo>
                  <a:close/>
                  <a:moveTo>
                    <a:pt x="9842" y="1251"/>
                  </a:moveTo>
                  <a:cubicBezTo>
                    <a:pt x="11963" y="1251"/>
                    <a:pt x="14085" y="1909"/>
                    <a:pt x="15704" y="3221"/>
                  </a:cubicBezTo>
                  <a:cubicBezTo>
                    <a:pt x="18942" y="5844"/>
                    <a:pt x="18942" y="10098"/>
                    <a:pt x="15704" y="12722"/>
                  </a:cubicBezTo>
                  <a:cubicBezTo>
                    <a:pt x="12467" y="15345"/>
                    <a:pt x="7217" y="15345"/>
                    <a:pt x="3980" y="12722"/>
                  </a:cubicBezTo>
                  <a:cubicBezTo>
                    <a:pt x="742" y="10098"/>
                    <a:pt x="742" y="5844"/>
                    <a:pt x="3980" y="3221"/>
                  </a:cubicBezTo>
                  <a:cubicBezTo>
                    <a:pt x="5598" y="1909"/>
                    <a:pt x="7720" y="1251"/>
                    <a:pt x="9842" y="125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59" name="Shape 10376">
              <a:extLst>
                <a:ext uri="{FF2B5EF4-FFF2-40B4-BE49-F238E27FC236}">
                  <a16:creationId xmlns:a16="http://schemas.microsoft.com/office/drawing/2014/main" xmlns="" id="{B01599FE-5BE5-4A9F-BE96-E55E9BE3D8C0}"/>
                </a:ext>
              </a:extLst>
            </p:cNvPr>
            <p:cNvSpPr/>
            <p:nvPr/>
          </p:nvSpPr>
          <p:spPr>
            <a:xfrm>
              <a:off x="16445562" y="5853037"/>
              <a:ext cx="1109876" cy="786703"/>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60" name="Shape 10377">
              <a:extLst>
                <a:ext uri="{FF2B5EF4-FFF2-40B4-BE49-F238E27FC236}">
                  <a16:creationId xmlns:a16="http://schemas.microsoft.com/office/drawing/2014/main" xmlns="" id="{2D9B8BF0-5C03-427A-BAC5-9A630D467F3D}"/>
                </a:ext>
              </a:extLst>
            </p:cNvPr>
            <p:cNvSpPr/>
            <p:nvPr/>
          </p:nvSpPr>
          <p:spPr>
            <a:xfrm>
              <a:off x="20790043" y="5991818"/>
              <a:ext cx="864563" cy="744816"/>
            </a:xfrm>
            <a:custGeom>
              <a:avLst/>
              <a:gdLst/>
              <a:ahLst/>
              <a:cxnLst>
                <a:cxn ang="0">
                  <a:pos x="wd2" y="hd2"/>
                </a:cxn>
                <a:cxn ang="5400000">
                  <a:pos x="wd2" y="hd2"/>
                </a:cxn>
                <a:cxn ang="10800000">
                  <a:pos x="wd2" y="hd2"/>
                </a:cxn>
                <a:cxn ang="16200000">
                  <a:pos x="wd2" y="hd2"/>
                </a:cxn>
              </a:cxnLst>
              <a:rect l="0" t="0" r="r" b="b"/>
              <a:pathLst>
                <a:path w="21600" h="21600" extrusionOk="0">
                  <a:moveTo>
                    <a:pt x="4937" y="21600"/>
                  </a:moveTo>
                  <a:cubicBezTo>
                    <a:pt x="7087" y="19915"/>
                    <a:pt x="7254" y="17403"/>
                    <a:pt x="7225" y="15022"/>
                  </a:cubicBezTo>
                  <a:cubicBezTo>
                    <a:pt x="9087" y="15916"/>
                    <a:pt x="11129" y="16612"/>
                    <a:pt x="13235" y="14961"/>
                  </a:cubicBezTo>
                  <a:cubicBezTo>
                    <a:pt x="15319" y="13326"/>
                    <a:pt x="15547" y="10891"/>
                    <a:pt x="15533" y="8574"/>
                  </a:cubicBezTo>
                  <a:cubicBezTo>
                    <a:pt x="17412" y="9482"/>
                    <a:pt x="19470" y="10214"/>
                    <a:pt x="21600" y="8543"/>
                  </a:cubicBezTo>
                  <a:lnTo>
                    <a:pt x="20969" y="7441"/>
                  </a:lnTo>
                  <a:cubicBezTo>
                    <a:pt x="19165" y="8855"/>
                    <a:pt x="17455" y="8115"/>
                    <a:pt x="15526" y="7147"/>
                  </a:cubicBezTo>
                  <a:cubicBezTo>
                    <a:pt x="15470" y="4670"/>
                    <a:pt x="15489" y="2522"/>
                    <a:pt x="17315" y="1092"/>
                  </a:cubicBezTo>
                  <a:lnTo>
                    <a:pt x="16670" y="0"/>
                  </a:lnTo>
                  <a:cubicBezTo>
                    <a:pt x="14521" y="1685"/>
                    <a:pt x="14346" y="4208"/>
                    <a:pt x="14375" y="6589"/>
                  </a:cubicBezTo>
                  <a:cubicBezTo>
                    <a:pt x="12514" y="5696"/>
                    <a:pt x="10476" y="5018"/>
                    <a:pt x="8371" y="6668"/>
                  </a:cubicBezTo>
                  <a:cubicBezTo>
                    <a:pt x="6282" y="8306"/>
                    <a:pt x="6070" y="10724"/>
                    <a:pt x="6085" y="13045"/>
                  </a:cubicBezTo>
                  <a:cubicBezTo>
                    <a:pt x="4204" y="12134"/>
                    <a:pt x="2134" y="11396"/>
                    <a:pt x="0" y="13068"/>
                  </a:cubicBezTo>
                  <a:cubicBezTo>
                    <a:pt x="0" y="13068"/>
                    <a:pt x="641" y="14162"/>
                    <a:pt x="641" y="14162"/>
                  </a:cubicBezTo>
                  <a:cubicBezTo>
                    <a:pt x="2449" y="12745"/>
                    <a:pt x="4156" y="13499"/>
                    <a:pt x="6093" y="14471"/>
                  </a:cubicBezTo>
                  <a:cubicBezTo>
                    <a:pt x="6148" y="16943"/>
                    <a:pt x="6117" y="19084"/>
                    <a:pt x="4295" y="20512"/>
                  </a:cubicBezTo>
                  <a:lnTo>
                    <a:pt x="4937" y="21600"/>
                  </a:lnTo>
                  <a:close/>
                  <a:moveTo>
                    <a:pt x="4054" y="19679"/>
                  </a:moveTo>
                  <a:cubicBezTo>
                    <a:pt x="4369" y="19426"/>
                    <a:pt x="4614" y="19148"/>
                    <a:pt x="4809" y="18844"/>
                  </a:cubicBezTo>
                  <a:cubicBezTo>
                    <a:pt x="4809" y="18844"/>
                    <a:pt x="2134" y="14221"/>
                    <a:pt x="2134" y="14221"/>
                  </a:cubicBezTo>
                  <a:cubicBezTo>
                    <a:pt x="1820" y="14319"/>
                    <a:pt x="1507" y="14483"/>
                    <a:pt x="1188" y="14730"/>
                  </a:cubicBezTo>
                  <a:lnTo>
                    <a:pt x="4054" y="19679"/>
                  </a:lnTo>
                  <a:close/>
                  <a:moveTo>
                    <a:pt x="5303" y="17641"/>
                  </a:moveTo>
                  <a:cubicBezTo>
                    <a:pt x="5447" y="17150"/>
                    <a:pt x="5511" y="16611"/>
                    <a:pt x="5534" y="16026"/>
                  </a:cubicBezTo>
                  <a:lnTo>
                    <a:pt x="4636" y="14466"/>
                  </a:lnTo>
                  <a:cubicBezTo>
                    <a:pt x="4164" y="14273"/>
                    <a:pt x="3712" y="14138"/>
                    <a:pt x="3269" y="14112"/>
                  </a:cubicBezTo>
                  <a:lnTo>
                    <a:pt x="5303" y="17641"/>
                  </a:lnTo>
                  <a:close/>
                  <a:moveTo>
                    <a:pt x="7218" y="13596"/>
                  </a:moveTo>
                  <a:cubicBezTo>
                    <a:pt x="7170" y="11212"/>
                    <a:pt x="7244" y="9148"/>
                    <a:pt x="9015" y="7760"/>
                  </a:cubicBezTo>
                  <a:cubicBezTo>
                    <a:pt x="10800" y="6360"/>
                    <a:pt x="12484" y="7073"/>
                    <a:pt x="14389" y="8027"/>
                  </a:cubicBezTo>
                  <a:cubicBezTo>
                    <a:pt x="14437" y="10403"/>
                    <a:pt x="14371" y="12473"/>
                    <a:pt x="12604" y="13859"/>
                  </a:cubicBezTo>
                  <a:cubicBezTo>
                    <a:pt x="10819" y="15258"/>
                    <a:pt x="9123" y="14549"/>
                    <a:pt x="7218" y="13596"/>
                  </a:cubicBezTo>
                  <a:close/>
                  <a:moveTo>
                    <a:pt x="9128" y="13531"/>
                  </a:moveTo>
                  <a:cubicBezTo>
                    <a:pt x="9683" y="13753"/>
                    <a:pt x="10215" y="13899"/>
                    <a:pt x="10736" y="13922"/>
                  </a:cubicBezTo>
                  <a:lnTo>
                    <a:pt x="8270" y="9693"/>
                  </a:lnTo>
                  <a:cubicBezTo>
                    <a:pt x="8094" y="10262"/>
                    <a:pt x="8018" y="10890"/>
                    <a:pt x="7988" y="11570"/>
                  </a:cubicBezTo>
                  <a:lnTo>
                    <a:pt x="9128" y="13531"/>
                  </a:lnTo>
                  <a:close/>
                  <a:moveTo>
                    <a:pt x="11711" y="13445"/>
                  </a:moveTo>
                  <a:cubicBezTo>
                    <a:pt x="11906" y="13348"/>
                    <a:pt x="12100" y="13226"/>
                    <a:pt x="12298" y="13067"/>
                  </a:cubicBezTo>
                  <a:cubicBezTo>
                    <a:pt x="12398" y="12988"/>
                    <a:pt x="12489" y="12904"/>
                    <a:pt x="12577" y="12819"/>
                  </a:cubicBezTo>
                  <a:lnTo>
                    <a:pt x="9787" y="7934"/>
                  </a:lnTo>
                  <a:cubicBezTo>
                    <a:pt x="9688" y="7998"/>
                    <a:pt x="9589" y="8069"/>
                    <a:pt x="9488" y="8149"/>
                  </a:cubicBezTo>
                  <a:cubicBezTo>
                    <a:pt x="9290" y="8307"/>
                    <a:pt x="9121" y="8474"/>
                    <a:pt x="8972" y="8652"/>
                  </a:cubicBezTo>
                  <a:lnTo>
                    <a:pt x="11711" y="13445"/>
                  </a:lnTo>
                  <a:close/>
                  <a:moveTo>
                    <a:pt x="13407" y="12000"/>
                  </a:moveTo>
                  <a:cubicBezTo>
                    <a:pt x="13611" y="11527"/>
                    <a:pt x="13723" y="11008"/>
                    <a:pt x="13784" y="10444"/>
                  </a:cubicBezTo>
                  <a:lnTo>
                    <a:pt x="12283" y="7830"/>
                  </a:lnTo>
                  <a:cubicBezTo>
                    <a:pt x="11815" y="7685"/>
                    <a:pt x="11363" y="7615"/>
                    <a:pt x="10913" y="7660"/>
                  </a:cubicBezTo>
                  <a:lnTo>
                    <a:pt x="13407" y="12000"/>
                  </a:lnTo>
                  <a:close/>
                  <a:moveTo>
                    <a:pt x="16965" y="7123"/>
                  </a:moveTo>
                  <a:cubicBezTo>
                    <a:pt x="17421" y="7289"/>
                    <a:pt x="17855" y="7394"/>
                    <a:pt x="18279" y="7398"/>
                  </a:cubicBezTo>
                  <a:lnTo>
                    <a:pt x="16261" y="4044"/>
                  </a:lnTo>
                  <a:cubicBezTo>
                    <a:pt x="16133" y="4533"/>
                    <a:pt x="16081" y="5067"/>
                    <a:pt x="16071" y="5642"/>
                  </a:cubicBezTo>
                  <a:lnTo>
                    <a:pt x="16965" y="7123"/>
                  </a:lnTo>
                  <a:close/>
                  <a:moveTo>
                    <a:pt x="19610" y="7085"/>
                  </a:moveTo>
                  <a:cubicBezTo>
                    <a:pt x="19909" y="6982"/>
                    <a:pt x="20208" y="6817"/>
                    <a:pt x="20510" y="6570"/>
                  </a:cubicBezTo>
                  <a:lnTo>
                    <a:pt x="17721" y="1845"/>
                  </a:lnTo>
                  <a:cubicBezTo>
                    <a:pt x="17423" y="2098"/>
                    <a:pt x="17191" y="2376"/>
                    <a:pt x="17007" y="2675"/>
                  </a:cubicBezTo>
                  <a:cubicBezTo>
                    <a:pt x="17007" y="2675"/>
                    <a:pt x="19610" y="7085"/>
                    <a:pt x="19610" y="7085"/>
                  </a:cubicBezTo>
                  <a:close/>
                </a:path>
              </a:pathLst>
            </a:custGeom>
            <a:solidFill>
              <a:schemeClr val="accent1"/>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61" name="Shape 10378">
              <a:extLst>
                <a:ext uri="{FF2B5EF4-FFF2-40B4-BE49-F238E27FC236}">
                  <a16:creationId xmlns:a16="http://schemas.microsoft.com/office/drawing/2014/main" xmlns="" id="{8AF9AF4B-8ADF-4477-B484-C24B5E063717}"/>
                </a:ext>
              </a:extLst>
            </p:cNvPr>
            <p:cNvSpPr/>
            <p:nvPr/>
          </p:nvSpPr>
          <p:spPr>
            <a:xfrm>
              <a:off x="19313512" y="4966527"/>
              <a:ext cx="524619" cy="750132"/>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62" name="Shape 10379">
              <a:extLst>
                <a:ext uri="{FF2B5EF4-FFF2-40B4-BE49-F238E27FC236}">
                  <a16:creationId xmlns:a16="http://schemas.microsoft.com/office/drawing/2014/main" xmlns="" id="{A010C586-79C0-454E-AD52-17622393591D}"/>
                </a:ext>
              </a:extLst>
            </p:cNvPr>
            <p:cNvSpPr/>
            <p:nvPr/>
          </p:nvSpPr>
          <p:spPr>
            <a:xfrm>
              <a:off x="18944723" y="8111996"/>
              <a:ext cx="642360" cy="720761"/>
            </a:xfrm>
            <a:custGeom>
              <a:avLst/>
              <a:gdLst/>
              <a:ahLst/>
              <a:cxnLst>
                <a:cxn ang="0">
                  <a:pos x="wd2" y="hd2"/>
                </a:cxn>
                <a:cxn ang="5400000">
                  <a:pos x="wd2" y="hd2"/>
                </a:cxn>
                <a:cxn ang="10800000">
                  <a:pos x="wd2" y="hd2"/>
                </a:cxn>
                <a:cxn ang="16200000">
                  <a:pos x="wd2" y="hd2"/>
                </a:cxn>
              </a:cxnLst>
              <a:rect l="0" t="0" r="r" b="b"/>
              <a:pathLst>
                <a:path w="21057" h="21254" extrusionOk="0">
                  <a:moveTo>
                    <a:pt x="8090" y="6610"/>
                  </a:moveTo>
                  <a:lnTo>
                    <a:pt x="8090" y="3934"/>
                  </a:lnTo>
                  <a:lnTo>
                    <a:pt x="19378" y="1852"/>
                  </a:lnTo>
                  <a:lnTo>
                    <a:pt x="19378" y="4528"/>
                  </a:lnTo>
                  <a:cubicBezTo>
                    <a:pt x="19378" y="4528"/>
                    <a:pt x="8090" y="6610"/>
                    <a:pt x="8090" y="6610"/>
                  </a:cubicBezTo>
                  <a:close/>
                  <a:moveTo>
                    <a:pt x="21057" y="0"/>
                  </a:moveTo>
                  <a:lnTo>
                    <a:pt x="6411" y="2701"/>
                  </a:lnTo>
                  <a:lnTo>
                    <a:pt x="6411" y="15495"/>
                  </a:lnTo>
                  <a:cubicBezTo>
                    <a:pt x="5363" y="15254"/>
                    <a:pt x="3972" y="15448"/>
                    <a:pt x="2666" y="16104"/>
                  </a:cubicBezTo>
                  <a:cubicBezTo>
                    <a:pt x="567" y="17160"/>
                    <a:pt x="-518" y="19009"/>
                    <a:pt x="244" y="20236"/>
                  </a:cubicBezTo>
                  <a:cubicBezTo>
                    <a:pt x="1005" y="21462"/>
                    <a:pt x="3325" y="21600"/>
                    <a:pt x="5425" y="20544"/>
                  </a:cubicBezTo>
                  <a:cubicBezTo>
                    <a:pt x="7005" y="19749"/>
                    <a:pt x="8010" y="18505"/>
                    <a:pt x="8085" y="17416"/>
                  </a:cubicBezTo>
                  <a:lnTo>
                    <a:pt x="8090" y="17416"/>
                  </a:lnTo>
                  <a:lnTo>
                    <a:pt x="8090" y="8152"/>
                  </a:lnTo>
                  <a:lnTo>
                    <a:pt x="19378" y="6070"/>
                  </a:lnTo>
                  <a:lnTo>
                    <a:pt x="19378" y="10758"/>
                  </a:lnTo>
                  <a:cubicBezTo>
                    <a:pt x="18330" y="10518"/>
                    <a:pt x="16941" y="10712"/>
                    <a:pt x="15636" y="11368"/>
                  </a:cubicBezTo>
                  <a:cubicBezTo>
                    <a:pt x="13536" y="12424"/>
                    <a:pt x="12452" y="14273"/>
                    <a:pt x="13213" y="15499"/>
                  </a:cubicBezTo>
                  <a:cubicBezTo>
                    <a:pt x="13975" y="16725"/>
                    <a:pt x="16295" y="16863"/>
                    <a:pt x="18395" y="15807"/>
                  </a:cubicBezTo>
                  <a:cubicBezTo>
                    <a:pt x="20060" y="14970"/>
                    <a:pt x="21082" y="13635"/>
                    <a:pt x="21056" y="12506"/>
                  </a:cubicBezTo>
                  <a:lnTo>
                    <a:pt x="21057" y="12506"/>
                  </a:lnTo>
                  <a:cubicBezTo>
                    <a:pt x="21057" y="12506"/>
                    <a:pt x="21057" y="0"/>
                    <a:pt x="21057" y="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63" name="Shape 10380">
              <a:extLst>
                <a:ext uri="{FF2B5EF4-FFF2-40B4-BE49-F238E27FC236}">
                  <a16:creationId xmlns:a16="http://schemas.microsoft.com/office/drawing/2014/main" xmlns="" id="{FA2D8FBB-AB62-4119-A84C-B07FB0C31753}"/>
                </a:ext>
              </a:extLst>
            </p:cNvPr>
            <p:cNvSpPr/>
            <p:nvPr/>
          </p:nvSpPr>
          <p:spPr>
            <a:xfrm>
              <a:off x="15975644" y="5388220"/>
              <a:ext cx="779626" cy="510037"/>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chemeClr val="accent1"/>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64" name="Shape 10381">
              <a:extLst>
                <a:ext uri="{FF2B5EF4-FFF2-40B4-BE49-F238E27FC236}">
                  <a16:creationId xmlns:a16="http://schemas.microsoft.com/office/drawing/2014/main" xmlns="" id="{EB55F81E-8E4E-4C2E-901D-FB85A039BB21}"/>
                </a:ext>
              </a:extLst>
            </p:cNvPr>
            <p:cNvSpPr/>
            <p:nvPr/>
          </p:nvSpPr>
          <p:spPr>
            <a:xfrm>
              <a:off x="19403393" y="8407637"/>
              <a:ext cx="524619" cy="750132"/>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65" name="Shape 10382">
              <a:extLst>
                <a:ext uri="{FF2B5EF4-FFF2-40B4-BE49-F238E27FC236}">
                  <a16:creationId xmlns:a16="http://schemas.microsoft.com/office/drawing/2014/main" xmlns="" id="{ECF287E1-1B72-4A42-A007-E35AE20A2735}"/>
                </a:ext>
              </a:extLst>
            </p:cNvPr>
            <p:cNvSpPr/>
            <p:nvPr/>
          </p:nvSpPr>
          <p:spPr>
            <a:xfrm>
              <a:off x="16734120" y="4497805"/>
              <a:ext cx="706825" cy="831589"/>
            </a:xfrm>
            <a:custGeom>
              <a:avLst/>
              <a:gdLst/>
              <a:ahLst/>
              <a:cxnLst>
                <a:cxn ang="0">
                  <a:pos x="wd2" y="hd2"/>
                </a:cxn>
                <a:cxn ang="5400000">
                  <a:pos x="wd2" y="hd2"/>
                </a:cxn>
                <a:cxn ang="10800000">
                  <a:pos x="wd2" y="hd2"/>
                </a:cxn>
                <a:cxn ang="16200000">
                  <a:pos x="wd2" y="hd2"/>
                </a:cxn>
              </a:cxnLst>
              <a:rect l="0" t="0" r="r" b="b"/>
              <a:pathLst>
                <a:path w="19201" h="21329" extrusionOk="0">
                  <a:moveTo>
                    <a:pt x="9479" y="69"/>
                  </a:moveTo>
                  <a:cubicBezTo>
                    <a:pt x="11124" y="274"/>
                    <a:pt x="12739" y="925"/>
                    <a:pt x="14086" y="2032"/>
                  </a:cubicBezTo>
                  <a:cubicBezTo>
                    <a:pt x="15976" y="3586"/>
                    <a:pt x="17010" y="5836"/>
                    <a:pt x="16935" y="8190"/>
                  </a:cubicBezTo>
                  <a:cubicBezTo>
                    <a:pt x="16907" y="10081"/>
                    <a:pt x="16182" y="11891"/>
                    <a:pt x="14858" y="13324"/>
                  </a:cubicBezTo>
                  <a:cubicBezTo>
                    <a:pt x="12857" y="15491"/>
                    <a:pt x="9835" y="16494"/>
                    <a:pt x="6856" y="15992"/>
                  </a:cubicBezTo>
                  <a:cubicBezTo>
                    <a:pt x="491" y="14715"/>
                    <a:pt x="-2156" y="7496"/>
                    <a:pt x="2011" y="2776"/>
                  </a:cubicBezTo>
                  <a:cubicBezTo>
                    <a:pt x="3901" y="635"/>
                    <a:pt x="6739" y="-271"/>
                    <a:pt x="9479" y="69"/>
                  </a:cubicBezTo>
                  <a:close/>
                  <a:moveTo>
                    <a:pt x="16811" y="1700"/>
                  </a:moveTo>
                  <a:cubicBezTo>
                    <a:pt x="18616" y="3812"/>
                    <a:pt x="19444" y="6467"/>
                    <a:pt x="19139" y="9165"/>
                  </a:cubicBezTo>
                  <a:cubicBezTo>
                    <a:pt x="18834" y="11863"/>
                    <a:pt x="17427" y="14284"/>
                    <a:pt x="15191" y="15988"/>
                  </a:cubicBezTo>
                  <a:cubicBezTo>
                    <a:pt x="12662" y="17916"/>
                    <a:pt x="9407" y="18600"/>
                    <a:pt x="6359" y="18040"/>
                  </a:cubicBezTo>
                  <a:cubicBezTo>
                    <a:pt x="5749" y="17929"/>
                    <a:pt x="5143" y="17767"/>
                    <a:pt x="4558" y="17555"/>
                  </a:cubicBezTo>
                  <a:lnTo>
                    <a:pt x="4164" y="19468"/>
                  </a:lnTo>
                  <a:lnTo>
                    <a:pt x="7063" y="20000"/>
                  </a:lnTo>
                  <a:lnTo>
                    <a:pt x="6790" y="21329"/>
                  </a:lnTo>
                  <a:lnTo>
                    <a:pt x="227" y="20124"/>
                  </a:lnTo>
                  <a:lnTo>
                    <a:pt x="500" y="18796"/>
                  </a:lnTo>
                  <a:lnTo>
                    <a:pt x="2757" y="19210"/>
                  </a:lnTo>
                  <a:lnTo>
                    <a:pt x="3219" y="16965"/>
                  </a:lnTo>
                  <a:cubicBezTo>
                    <a:pt x="2951" y="16825"/>
                    <a:pt x="2688" y="16674"/>
                    <a:pt x="2431" y="16511"/>
                  </a:cubicBezTo>
                  <a:cubicBezTo>
                    <a:pt x="2174" y="16349"/>
                    <a:pt x="1928" y="16168"/>
                    <a:pt x="1684" y="15982"/>
                  </a:cubicBezTo>
                  <a:lnTo>
                    <a:pt x="2580" y="14934"/>
                  </a:lnTo>
                  <a:cubicBezTo>
                    <a:pt x="5970" y="17523"/>
                    <a:pt x="10902" y="17523"/>
                    <a:pt x="14300" y="14933"/>
                  </a:cubicBezTo>
                  <a:cubicBezTo>
                    <a:pt x="16239" y="13456"/>
                    <a:pt x="17444" y="11360"/>
                    <a:pt x="17708" y="9021"/>
                  </a:cubicBezTo>
                  <a:cubicBezTo>
                    <a:pt x="17973" y="6682"/>
                    <a:pt x="17267" y="4385"/>
                    <a:pt x="15703" y="2555"/>
                  </a:cubicBezTo>
                  <a:lnTo>
                    <a:pt x="16811" y="1700"/>
                  </a:lnTo>
                  <a:close/>
                  <a:moveTo>
                    <a:pt x="9715" y="1064"/>
                  </a:moveTo>
                  <a:cubicBezTo>
                    <a:pt x="9278" y="996"/>
                    <a:pt x="8832" y="968"/>
                    <a:pt x="8387" y="974"/>
                  </a:cubicBezTo>
                  <a:cubicBezTo>
                    <a:pt x="8460" y="1222"/>
                    <a:pt x="8544" y="1461"/>
                    <a:pt x="8641" y="1699"/>
                  </a:cubicBezTo>
                  <a:cubicBezTo>
                    <a:pt x="8737" y="1936"/>
                    <a:pt x="8846" y="2172"/>
                    <a:pt x="8962" y="2399"/>
                  </a:cubicBezTo>
                  <a:cubicBezTo>
                    <a:pt x="9289" y="2208"/>
                    <a:pt x="9627" y="2028"/>
                    <a:pt x="9967" y="1859"/>
                  </a:cubicBezTo>
                  <a:cubicBezTo>
                    <a:pt x="10307" y="1689"/>
                    <a:pt x="10645" y="1529"/>
                    <a:pt x="10997" y="1382"/>
                  </a:cubicBezTo>
                  <a:cubicBezTo>
                    <a:pt x="10579" y="1244"/>
                    <a:pt x="10153" y="1132"/>
                    <a:pt x="9715" y="1064"/>
                  </a:cubicBezTo>
                  <a:close/>
                  <a:moveTo>
                    <a:pt x="12202" y="1889"/>
                  </a:moveTo>
                  <a:cubicBezTo>
                    <a:pt x="11715" y="2060"/>
                    <a:pt x="11237" y="2254"/>
                    <a:pt x="10773" y="2470"/>
                  </a:cubicBezTo>
                  <a:cubicBezTo>
                    <a:pt x="10309" y="2687"/>
                    <a:pt x="9856" y="2925"/>
                    <a:pt x="9417" y="3184"/>
                  </a:cubicBezTo>
                  <a:cubicBezTo>
                    <a:pt x="9617" y="3488"/>
                    <a:pt x="9841" y="3788"/>
                    <a:pt x="10079" y="4067"/>
                  </a:cubicBezTo>
                  <a:cubicBezTo>
                    <a:pt x="10318" y="4345"/>
                    <a:pt x="10571" y="4610"/>
                    <a:pt x="10847" y="4861"/>
                  </a:cubicBezTo>
                  <a:lnTo>
                    <a:pt x="13083" y="2442"/>
                  </a:lnTo>
                  <a:cubicBezTo>
                    <a:pt x="12944" y="2342"/>
                    <a:pt x="12798" y="2240"/>
                    <a:pt x="12652" y="2149"/>
                  </a:cubicBezTo>
                  <a:cubicBezTo>
                    <a:pt x="12506" y="2059"/>
                    <a:pt x="12354" y="1969"/>
                    <a:pt x="12202" y="1889"/>
                  </a:cubicBezTo>
                  <a:close/>
                  <a:moveTo>
                    <a:pt x="7362" y="1000"/>
                  </a:moveTo>
                  <a:cubicBezTo>
                    <a:pt x="6540" y="1111"/>
                    <a:pt x="5754" y="1343"/>
                    <a:pt x="5029" y="1689"/>
                  </a:cubicBezTo>
                  <a:cubicBezTo>
                    <a:pt x="4305" y="2035"/>
                    <a:pt x="3644" y="2485"/>
                    <a:pt x="3064" y="3041"/>
                  </a:cubicBezTo>
                  <a:lnTo>
                    <a:pt x="5529" y="5074"/>
                  </a:lnTo>
                  <a:cubicBezTo>
                    <a:pt x="5922" y="4671"/>
                    <a:pt x="6339" y="4283"/>
                    <a:pt x="6773" y="3923"/>
                  </a:cubicBezTo>
                  <a:cubicBezTo>
                    <a:pt x="7206" y="3564"/>
                    <a:pt x="7655" y="3227"/>
                    <a:pt x="8126" y="2912"/>
                  </a:cubicBezTo>
                  <a:cubicBezTo>
                    <a:pt x="7964" y="2608"/>
                    <a:pt x="7819" y="2296"/>
                    <a:pt x="7690" y="1976"/>
                  </a:cubicBezTo>
                  <a:cubicBezTo>
                    <a:pt x="7561" y="1655"/>
                    <a:pt x="7454" y="1336"/>
                    <a:pt x="7362" y="1000"/>
                  </a:cubicBezTo>
                  <a:close/>
                  <a:moveTo>
                    <a:pt x="13806" y="3027"/>
                  </a:moveTo>
                  <a:lnTo>
                    <a:pt x="11570" y="5446"/>
                  </a:lnTo>
                  <a:cubicBezTo>
                    <a:pt x="11852" y="5649"/>
                    <a:pt x="12144" y="5840"/>
                    <a:pt x="12449" y="6011"/>
                  </a:cubicBezTo>
                  <a:cubicBezTo>
                    <a:pt x="12752" y="6182"/>
                    <a:pt x="13064" y="6332"/>
                    <a:pt x="13387" y="6469"/>
                  </a:cubicBezTo>
                  <a:cubicBezTo>
                    <a:pt x="13602" y="6013"/>
                    <a:pt x="13798" y="5550"/>
                    <a:pt x="13963" y="5077"/>
                  </a:cubicBezTo>
                  <a:cubicBezTo>
                    <a:pt x="14128" y="4603"/>
                    <a:pt x="14273" y="4122"/>
                    <a:pt x="14386" y="3633"/>
                  </a:cubicBezTo>
                  <a:cubicBezTo>
                    <a:pt x="14296" y="3528"/>
                    <a:pt x="14195" y="3418"/>
                    <a:pt x="14098" y="3318"/>
                  </a:cubicBezTo>
                  <a:cubicBezTo>
                    <a:pt x="14001" y="3218"/>
                    <a:pt x="13909" y="3123"/>
                    <a:pt x="13806" y="3027"/>
                  </a:cubicBezTo>
                  <a:close/>
                  <a:moveTo>
                    <a:pt x="15097" y="4643"/>
                  </a:moveTo>
                  <a:cubicBezTo>
                    <a:pt x="14989" y="5011"/>
                    <a:pt x="14872" y="5369"/>
                    <a:pt x="14735" y="5729"/>
                  </a:cubicBezTo>
                  <a:cubicBezTo>
                    <a:pt x="14598" y="6089"/>
                    <a:pt x="14440" y="6449"/>
                    <a:pt x="14276" y="6798"/>
                  </a:cubicBezTo>
                  <a:cubicBezTo>
                    <a:pt x="14551" y="6884"/>
                    <a:pt x="14842" y="6953"/>
                    <a:pt x="15125" y="7013"/>
                  </a:cubicBezTo>
                  <a:cubicBezTo>
                    <a:pt x="15409" y="7074"/>
                    <a:pt x="15688" y="7122"/>
                    <a:pt x="15977" y="7158"/>
                  </a:cubicBezTo>
                  <a:cubicBezTo>
                    <a:pt x="15915" y="6710"/>
                    <a:pt x="15813" y="6274"/>
                    <a:pt x="15666" y="5853"/>
                  </a:cubicBezTo>
                  <a:cubicBezTo>
                    <a:pt x="15519" y="5432"/>
                    <a:pt x="15324" y="5029"/>
                    <a:pt x="15097" y="4643"/>
                  </a:cubicBezTo>
                  <a:close/>
                  <a:moveTo>
                    <a:pt x="8606" y="3701"/>
                  </a:moveTo>
                  <a:cubicBezTo>
                    <a:pt x="8180" y="3989"/>
                    <a:pt x="7775" y="4303"/>
                    <a:pt x="7382" y="4630"/>
                  </a:cubicBezTo>
                  <a:cubicBezTo>
                    <a:pt x="6990" y="4957"/>
                    <a:pt x="6609" y="5294"/>
                    <a:pt x="6252" y="5658"/>
                  </a:cubicBezTo>
                  <a:lnTo>
                    <a:pt x="8448" y="7464"/>
                  </a:lnTo>
                  <a:lnTo>
                    <a:pt x="10216" y="5542"/>
                  </a:lnTo>
                  <a:cubicBezTo>
                    <a:pt x="9905" y="5266"/>
                    <a:pt x="9620" y="4976"/>
                    <a:pt x="9351" y="4670"/>
                  </a:cubicBezTo>
                  <a:cubicBezTo>
                    <a:pt x="9081" y="4363"/>
                    <a:pt x="8831" y="4036"/>
                    <a:pt x="8606" y="3701"/>
                  </a:cubicBezTo>
                  <a:close/>
                  <a:moveTo>
                    <a:pt x="2433" y="3721"/>
                  </a:moveTo>
                  <a:cubicBezTo>
                    <a:pt x="1932" y="4341"/>
                    <a:pt x="1546" y="5031"/>
                    <a:pt x="1284" y="5757"/>
                  </a:cubicBezTo>
                  <a:cubicBezTo>
                    <a:pt x="1022" y="6483"/>
                    <a:pt x="879" y="7253"/>
                    <a:pt x="878" y="8036"/>
                  </a:cubicBezTo>
                  <a:cubicBezTo>
                    <a:pt x="1138" y="8064"/>
                    <a:pt x="1405" y="8097"/>
                    <a:pt x="1661" y="8144"/>
                  </a:cubicBezTo>
                  <a:cubicBezTo>
                    <a:pt x="2118" y="8228"/>
                    <a:pt x="2562" y="8343"/>
                    <a:pt x="3001" y="8485"/>
                  </a:cubicBezTo>
                  <a:cubicBezTo>
                    <a:pt x="3265" y="8000"/>
                    <a:pt x="3553" y="7531"/>
                    <a:pt x="3870" y="7076"/>
                  </a:cubicBezTo>
                  <a:cubicBezTo>
                    <a:pt x="4187" y="6619"/>
                    <a:pt x="4542" y="6181"/>
                    <a:pt x="4910" y="5757"/>
                  </a:cubicBezTo>
                  <a:lnTo>
                    <a:pt x="2433" y="3721"/>
                  </a:lnTo>
                  <a:close/>
                  <a:moveTo>
                    <a:pt x="10939" y="6126"/>
                  </a:moveTo>
                  <a:lnTo>
                    <a:pt x="9169" y="8060"/>
                  </a:lnTo>
                  <a:lnTo>
                    <a:pt x="11249" y="9761"/>
                  </a:lnTo>
                  <a:cubicBezTo>
                    <a:pt x="11579" y="9378"/>
                    <a:pt x="11885" y="8986"/>
                    <a:pt x="12172" y="8576"/>
                  </a:cubicBezTo>
                  <a:cubicBezTo>
                    <a:pt x="12459" y="8166"/>
                    <a:pt x="12721" y="7741"/>
                    <a:pt x="12963" y="7306"/>
                  </a:cubicBezTo>
                  <a:cubicBezTo>
                    <a:pt x="12603" y="7149"/>
                    <a:pt x="12253" y="6964"/>
                    <a:pt x="11915" y="6769"/>
                  </a:cubicBezTo>
                  <a:cubicBezTo>
                    <a:pt x="11577" y="6573"/>
                    <a:pt x="11251" y="6358"/>
                    <a:pt x="10939" y="6126"/>
                  </a:cubicBezTo>
                  <a:close/>
                  <a:moveTo>
                    <a:pt x="13849" y="7647"/>
                  </a:moveTo>
                  <a:cubicBezTo>
                    <a:pt x="13586" y="8127"/>
                    <a:pt x="13297" y="8593"/>
                    <a:pt x="12982" y="9045"/>
                  </a:cubicBezTo>
                  <a:cubicBezTo>
                    <a:pt x="12667" y="9497"/>
                    <a:pt x="12334" y="9936"/>
                    <a:pt x="11969" y="10357"/>
                  </a:cubicBezTo>
                  <a:lnTo>
                    <a:pt x="14436" y="12379"/>
                  </a:lnTo>
                  <a:cubicBezTo>
                    <a:pt x="14933" y="11764"/>
                    <a:pt x="15319" y="11085"/>
                    <a:pt x="15581" y="10366"/>
                  </a:cubicBezTo>
                  <a:cubicBezTo>
                    <a:pt x="15842" y="9647"/>
                    <a:pt x="15976" y="8886"/>
                    <a:pt x="15982" y="8110"/>
                  </a:cubicBezTo>
                  <a:cubicBezTo>
                    <a:pt x="15743" y="8082"/>
                    <a:pt x="15506" y="8058"/>
                    <a:pt x="15271" y="8015"/>
                  </a:cubicBezTo>
                  <a:cubicBezTo>
                    <a:pt x="15030" y="7970"/>
                    <a:pt x="14788" y="7908"/>
                    <a:pt x="14551" y="7847"/>
                  </a:cubicBezTo>
                  <a:cubicBezTo>
                    <a:pt x="14314" y="7786"/>
                    <a:pt x="14080" y="7724"/>
                    <a:pt x="13849" y="7647"/>
                  </a:cubicBezTo>
                  <a:close/>
                  <a:moveTo>
                    <a:pt x="5621" y="6339"/>
                  </a:moveTo>
                  <a:cubicBezTo>
                    <a:pt x="5287" y="6724"/>
                    <a:pt x="4981" y="7134"/>
                    <a:pt x="4692" y="7547"/>
                  </a:cubicBezTo>
                  <a:cubicBezTo>
                    <a:pt x="4403" y="7961"/>
                    <a:pt x="4130" y="8387"/>
                    <a:pt x="3887" y="8826"/>
                  </a:cubicBezTo>
                  <a:cubicBezTo>
                    <a:pt x="4272" y="8990"/>
                    <a:pt x="4648" y="9168"/>
                    <a:pt x="5008" y="9376"/>
                  </a:cubicBezTo>
                  <a:cubicBezTo>
                    <a:pt x="5368" y="9585"/>
                    <a:pt x="5718" y="9817"/>
                    <a:pt x="6049" y="10067"/>
                  </a:cubicBezTo>
                  <a:lnTo>
                    <a:pt x="7817" y="8145"/>
                  </a:lnTo>
                  <a:lnTo>
                    <a:pt x="5621" y="6339"/>
                  </a:lnTo>
                  <a:close/>
                  <a:moveTo>
                    <a:pt x="8538" y="8741"/>
                  </a:moveTo>
                  <a:lnTo>
                    <a:pt x="6770" y="10663"/>
                  </a:lnTo>
                  <a:cubicBezTo>
                    <a:pt x="7059" y="10924"/>
                    <a:pt x="7330" y="11201"/>
                    <a:pt x="7582" y="11489"/>
                  </a:cubicBezTo>
                  <a:cubicBezTo>
                    <a:pt x="7834" y="11777"/>
                    <a:pt x="8064" y="12076"/>
                    <a:pt x="8278" y="12390"/>
                  </a:cubicBezTo>
                  <a:cubicBezTo>
                    <a:pt x="8700" y="12103"/>
                    <a:pt x="9109" y="11798"/>
                    <a:pt x="9499" y="11473"/>
                  </a:cubicBezTo>
                  <a:cubicBezTo>
                    <a:pt x="9889" y="11147"/>
                    <a:pt x="10262" y="10804"/>
                    <a:pt x="10617" y="10442"/>
                  </a:cubicBezTo>
                  <a:lnTo>
                    <a:pt x="8538" y="8741"/>
                  </a:lnTo>
                  <a:close/>
                  <a:moveTo>
                    <a:pt x="1798" y="9132"/>
                  </a:moveTo>
                  <a:cubicBezTo>
                    <a:pt x="1535" y="9075"/>
                    <a:pt x="1275" y="9033"/>
                    <a:pt x="1007" y="8999"/>
                  </a:cubicBezTo>
                  <a:cubicBezTo>
                    <a:pt x="1062" y="9423"/>
                    <a:pt x="1148" y="9837"/>
                    <a:pt x="1280" y="10238"/>
                  </a:cubicBezTo>
                  <a:cubicBezTo>
                    <a:pt x="1412" y="10638"/>
                    <a:pt x="1583" y="11018"/>
                    <a:pt x="1786" y="11388"/>
                  </a:cubicBezTo>
                  <a:cubicBezTo>
                    <a:pt x="1891" y="11037"/>
                    <a:pt x="2008" y="10691"/>
                    <a:pt x="2139" y="10348"/>
                  </a:cubicBezTo>
                  <a:cubicBezTo>
                    <a:pt x="2270" y="10005"/>
                    <a:pt x="2418" y="9667"/>
                    <a:pt x="2574" y="9334"/>
                  </a:cubicBezTo>
                  <a:cubicBezTo>
                    <a:pt x="2319" y="9257"/>
                    <a:pt x="2059" y="9189"/>
                    <a:pt x="1798" y="9132"/>
                  </a:cubicBezTo>
                  <a:close/>
                  <a:moveTo>
                    <a:pt x="11338" y="11038"/>
                  </a:moveTo>
                  <a:cubicBezTo>
                    <a:pt x="10948" y="11437"/>
                    <a:pt x="10541" y="11810"/>
                    <a:pt x="10111" y="12167"/>
                  </a:cubicBezTo>
                  <a:cubicBezTo>
                    <a:pt x="9681" y="12525"/>
                    <a:pt x="9224" y="12866"/>
                    <a:pt x="8757" y="13179"/>
                  </a:cubicBezTo>
                  <a:cubicBezTo>
                    <a:pt x="8923" y="13483"/>
                    <a:pt x="9075" y="13796"/>
                    <a:pt x="9206" y="14117"/>
                  </a:cubicBezTo>
                  <a:cubicBezTo>
                    <a:pt x="9337" y="14439"/>
                    <a:pt x="9449" y="14769"/>
                    <a:pt x="9544" y="15106"/>
                  </a:cubicBezTo>
                  <a:cubicBezTo>
                    <a:pt x="10358" y="14993"/>
                    <a:pt x="11133" y="14757"/>
                    <a:pt x="11852" y="14413"/>
                  </a:cubicBezTo>
                  <a:cubicBezTo>
                    <a:pt x="12571" y="14068"/>
                    <a:pt x="13229" y="13610"/>
                    <a:pt x="13805" y="13059"/>
                  </a:cubicBezTo>
                  <a:lnTo>
                    <a:pt x="11338" y="11038"/>
                  </a:lnTo>
                  <a:close/>
                  <a:moveTo>
                    <a:pt x="3466" y="9652"/>
                  </a:moveTo>
                  <a:cubicBezTo>
                    <a:pt x="3255" y="10099"/>
                    <a:pt x="3068" y="10559"/>
                    <a:pt x="2906" y="11023"/>
                  </a:cubicBezTo>
                  <a:cubicBezTo>
                    <a:pt x="2744" y="11488"/>
                    <a:pt x="2612" y="11967"/>
                    <a:pt x="2500" y="12447"/>
                  </a:cubicBezTo>
                  <a:cubicBezTo>
                    <a:pt x="2606" y="12576"/>
                    <a:pt x="2712" y="12693"/>
                    <a:pt x="2827" y="12816"/>
                  </a:cubicBezTo>
                  <a:cubicBezTo>
                    <a:pt x="2943" y="12939"/>
                    <a:pt x="3067" y="13064"/>
                    <a:pt x="3192" y="13180"/>
                  </a:cubicBezTo>
                  <a:lnTo>
                    <a:pt x="5416" y="10759"/>
                  </a:lnTo>
                  <a:cubicBezTo>
                    <a:pt x="5115" y="10538"/>
                    <a:pt x="4810" y="10332"/>
                    <a:pt x="4484" y="10148"/>
                  </a:cubicBezTo>
                  <a:cubicBezTo>
                    <a:pt x="4158" y="9964"/>
                    <a:pt x="3813" y="9796"/>
                    <a:pt x="3466" y="9652"/>
                  </a:cubicBezTo>
                  <a:close/>
                  <a:moveTo>
                    <a:pt x="6136" y="11355"/>
                  </a:moveTo>
                  <a:lnTo>
                    <a:pt x="3901" y="13774"/>
                  </a:lnTo>
                  <a:cubicBezTo>
                    <a:pt x="4016" y="13856"/>
                    <a:pt x="4137" y="13929"/>
                    <a:pt x="4256" y="14005"/>
                  </a:cubicBezTo>
                  <a:cubicBezTo>
                    <a:pt x="4376" y="14081"/>
                    <a:pt x="4502" y="14158"/>
                    <a:pt x="4626" y="14228"/>
                  </a:cubicBezTo>
                  <a:cubicBezTo>
                    <a:pt x="5123" y="14054"/>
                    <a:pt x="5608" y="13859"/>
                    <a:pt x="6082" y="13639"/>
                  </a:cubicBezTo>
                  <a:cubicBezTo>
                    <a:pt x="6556" y="13419"/>
                    <a:pt x="7019" y="13171"/>
                    <a:pt x="7466" y="12906"/>
                  </a:cubicBezTo>
                  <a:cubicBezTo>
                    <a:pt x="7279" y="12625"/>
                    <a:pt x="7074" y="12352"/>
                    <a:pt x="6853" y="12093"/>
                  </a:cubicBezTo>
                  <a:cubicBezTo>
                    <a:pt x="6632" y="11833"/>
                    <a:pt x="6391" y="11591"/>
                    <a:pt x="6136" y="11355"/>
                  </a:cubicBezTo>
                  <a:close/>
                  <a:moveTo>
                    <a:pt x="7934" y="13694"/>
                  </a:moveTo>
                  <a:cubicBezTo>
                    <a:pt x="7591" y="13896"/>
                    <a:pt x="7243" y="14084"/>
                    <a:pt x="6885" y="14262"/>
                  </a:cubicBezTo>
                  <a:cubicBezTo>
                    <a:pt x="6527" y="14440"/>
                    <a:pt x="6160" y="14609"/>
                    <a:pt x="5788" y="14762"/>
                  </a:cubicBezTo>
                  <a:cubicBezTo>
                    <a:pt x="6191" y="14908"/>
                    <a:pt x="6614" y="15020"/>
                    <a:pt x="7040" y="15099"/>
                  </a:cubicBezTo>
                  <a:cubicBezTo>
                    <a:pt x="7538" y="15190"/>
                    <a:pt x="8041" y="15236"/>
                    <a:pt x="8548" y="15233"/>
                  </a:cubicBezTo>
                  <a:cubicBezTo>
                    <a:pt x="8471" y="14966"/>
                    <a:pt x="8384" y="14704"/>
                    <a:pt x="8282" y="14447"/>
                  </a:cubicBezTo>
                  <a:cubicBezTo>
                    <a:pt x="8181" y="14190"/>
                    <a:pt x="8061" y="13938"/>
                    <a:pt x="7934" y="13694"/>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66" name="Shape 10383">
              <a:extLst>
                <a:ext uri="{FF2B5EF4-FFF2-40B4-BE49-F238E27FC236}">
                  <a16:creationId xmlns:a16="http://schemas.microsoft.com/office/drawing/2014/main" xmlns="" id="{80CBF2D5-5CE9-4C66-9347-4A3BCC3A2082}"/>
                </a:ext>
              </a:extLst>
            </p:cNvPr>
            <p:cNvSpPr/>
            <p:nvPr/>
          </p:nvSpPr>
          <p:spPr>
            <a:xfrm>
              <a:off x="18326100" y="4525793"/>
              <a:ext cx="707796" cy="707799"/>
            </a:xfrm>
            <a:custGeom>
              <a:avLst/>
              <a:gdLst/>
              <a:ahLst/>
              <a:cxnLst>
                <a:cxn ang="0">
                  <a:pos x="wd2" y="hd2"/>
                </a:cxn>
                <a:cxn ang="5400000">
                  <a:pos x="wd2" y="hd2"/>
                </a:cxn>
                <a:cxn ang="10800000">
                  <a:pos x="wd2" y="hd2"/>
                </a:cxn>
                <a:cxn ang="16200000">
                  <a:pos x="wd2" y="hd2"/>
                </a:cxn>
              </a:cxnLst>
              <a:rect l="0" t="0" r="r" b="b"/>
              <a:pathLst>
                <a:path w="20113" h="20113" extrusionOk="0">
                  <a:moveTo>
                    <a:pt x="8483" y="125"/>
                  </a:moveTo>
                  <a:cubicBezTo>
                    <a:pt x="2996" y="994"/>
                    <a:pt x="-744" y="6142"/>
                    <a:pt x="125" y="11629"/>
                  </a:cubicBezTo>
                  <a:cubicBezTo>
                    <a:pt x="994" y="17116"/>
                    <a:pt x="6142" y="20856"/>
                    <a:pt x="11629" y="19987"/>
                  </a:cubicBezTo>
                  <a:cubicBezTo>
                    <a:pt x="17116" y="19118"/>
                    <a:pt x="20856" y="13970"/>
                    <a:pt x="19987" y="8483"/>
                  </a:cubicBezTo>
                  <a:cubicBezTo>
                    <a:pt x="19118" y="2996"/>
                    <a:pt x="13970" y="-744"/>
                    <a:pt x="8483" y="125"/>
                  </a:cubicBezTo>
                  <a:close/>
                  <a:moveTo>
                    <a:pt x="8760" y="1873"/>
                  </a:moveTo>
                  <a:cubicBezTo>
                    <a:pt x="8956" y="1842"/>
                    <a:pt x="9163" y="1878"/>
                    <a:pt x="9336" y="2004"/>
                  </a:cubicBezTo>
                  <a:cubicBezTo>
                    <a:pt x="9681" y="2255"/>
                    <a:pt x="9758" y="2741"/>
                    <a:pt x="9507" y="3087"/>
                  </a:cubicBezTo>
                  <a:cubicBezTo>
                    <a:pt x="9256" y="3432"/>
                    <a:pt x="8770" y="3509"/>
                    <a:pt x="8424" y="3258"/>
                  </a:cubicBezTo>
                  <a:cubicBezTo>
                    <a:pt x="8079" y="3007"/>
                    <a:pt x="8002" y="2521"/>
                    <a:pt x="8253" y="2175"/>
                  </a:cubicBezTo>
                  <a:cubicBezTo>
                    <a:pt x="8378" y="2002"/>
                    <a:pt x="8564" y="1904"/>
                    <a:pt x="8760" y="1873"/>
                  </a:cubicBezTo>
                  <a:close/>
                  <a:moveTo>
                    <a:pt x="9098" y="4008"/>
                  </a:moveTo>
                  <a:cubicBezTo>
                    <a:pt x="9327" y="3971"/>
                    <a:pt x="9546" y="4130"/>
                    <a:pt x="9582" y="4359"/>
                  </a:cubicBezTo>
                  <a:lnTo>
                    <a:pt x="10314" y="8984"/>
                  </a:lnTo>
                  <a:cubicBezTo>
                    <a:pt x="10465" y="9019"/>
                    <a:pt x="10626" y="8992"/>
                    <a:pt x="10759" y="9088"/>
                  </a:cubicBezTo>
                  <a:cubicBezTo>
                    <a:pt x="10893" y="9186"/>
                    <a:pt x="10931" y="9343"/>
                    <a:pt x="11011" y="9477"/>
                  </a:cubicBezTo>
                  <a:lnTo>
                    <a:pt x="14460" y="8930"/>
                  </a:lnTo>
                  <a:cubicBezTo>
                    <a:pt x="14689" y="8894"/>
                    <a:pt x="14908" y="9053"/>
                    <a:pt x="14944" y="9282"/>
                  </a:cubicBezTo>
                  <a:cubicBezTo>
                    <a:pt x="14980" y="9511"/>
                    <a:pt x="14822" y="9729"/>
                    <a:pt x="14593" y="9766"/>
                  </a:cubicBezTo>
                  <a:lnTo>
                    <a:pt x="11143" y="10312"/>
                  </a:lnTo>
                  <a:cubicBezTo>
                    <a:pt x="11108" y="10464"/>
                    <a:pt x="11121" y="10625"/>
                    <a:pt x="11024" y="10759"/>
                  </a:cubicBezTo>
                  <a:cubicBezTo>
                    <a:pt x="10636" y="11292"/>
                    <a:pt x="9886" y="11411"/>
                    <a:pt x="9353" y="11024"/>
                  </a:cubicBezTo>
                  <a:cubicBezTo>
                    <a:pt x="8820" y="10636"/>
                    <a:pt x="8701" y="9886"/>
                    <a:pt x="9088" y="9353"/>
                  </a:cubicBezTo>
                  <a:cubicBezTo>
                    <a:pt x="9188" y="9215"/>
                    <a:pt x="9357" y="9195"/>
                    <a:pt x="9495" y="9114"/>
                  </a:cubicBezTo>
                  <a:lnTo>
                    <a:pt x="8762" y="4489"/>
                  </a:lnTo>
                  <a:cubicBezTo>
                    <a:pt x="8726" y="4260"/>
                    <a:pt x="8869" y="4044"/>
                    <a:pt x="9098" y="4008"/>
                  </a:cubicBezTo>
                  <a:close/>
                  <a:moveTo>
                    <a:pt x="2495" y="10476"/>
                  </a:moveTo>
                  <a:cubicBezTo>
                    <a:pt x="2691" y="10446"/>
                    <a:pt x="2898" y="10482"/>
                    <a:pt x="3071" y="10607"/>
                  </a:cubicBezTo>
                  <a:cubicBezTo>
                    <a:pt x="3417" y="10859"/>
                    <a:pt x="3494" y="11345"/>
                    <a:pt x="3243" y="11690"/>
                  </a:cubicBezTo>
                  <a:cubicBezTo>
                    <a:pt x="2992" y="12035"/>
                    <a:pt x="2505" y="12113"/>
                    <a:pt x="2160" y="11862"/>
                  </a:cubicBezTo>
                  <a:cubicBezTo>
                    <a:pt x="1814" y="11610"/>
                    <a:pt x="1737" y="11124"/>
                    <a:pt x="1988" y="10779"/>
                  </a:cubicBezTo>
                  <a:cubicBezTo>
                    <a:pt x="2114" y="10606"/>
                    <a:pt x="2300" y="10507"/>
                    <a:pt x="2495" y="10476"/>
                  </a:cubicBezTo>
                  <a:close/>
                  <a:moveTo>
                    <a:pt x="17392" y="8117"/>
                  </a:moveTo>
                  <a:cubicBezTo>
                    <a:pt x="17587" y="8086"/>
                    <a:pt x="17779" y="8125"/>
                    <a:pt x="17952" y="8250"/>
                  </a:cubicBezTo>
                  <a:cubicBezTo>
                    <a:pt x="18298" y="8502"/>
                    <a:pt x="18375" y="8988"/>
                    <a:pt x="18124" y="9333"/>
                  </a:cubicBezTo>
                  <a:cubicBezTo>
                    <a:pt x="17872" y="9678"/>
                    <a:pt x="17402" y="9753"/>
                    <a:pt x="17056" y="9502"/>
                  </a:cubicBezTo>
                  <a:cubicBezTo>
                    <a:pt x="16711" y="9251"/>
                    <a:pt x="16634" y="8765"/>
                    <a:pt x="16885" y="8419"/>
                  </a:cubicBezTo>
                  <a:cubicBezTo>
                    <a:pt x="17010" y="8247"/>
                    <a:pt x="17196" y="8148"/>
                    <a:pt x="17392" y="8117"/>
                  </a:cubicBezTo>
                  <a:close/>
                  <a:moveTo>
                    <a:pt x="11112" y="16723"/>
                  </a:moveTo>
                  <a:cubicBezTo>
                    <a:pt x="11308" y="16692"/>
                    <a:pt x="11515" y="16728"/>
                    <a:pt x="11688" y="16854"/>
                  </a:cubicBezTo>
                  <a:cubicBezTo>
                    <a:pt x="12033" y="17105"/>
                    <a:pt x="12110" y="17591"/>
                    <a:pt x="11859" y="17937"/>
                  </a:cubicBezTo>
                  <a:cubicBezTo>
                    <a:pt x="11608" y="18282"/>
                    <a:pt x="11122" y="18359"/>
                    <a:pt x="10776" y="18108"/>
                  </a:cubicBezTo>
                  <a:cubicBezTo>
                    <a:pt x="10431" y="17857"/>
                    <a:pt x="10354" y="17371"/>
                    <a:pt x="10605" y="17025"/>
                  </a:cubicBezTo>
                  <a:cubicBezTo>
                    <a:pt x="10730" y="16853"/>
                    <a:pt x="10916" y="16754"/>
                    <a:pt x="11112" y="16723"/>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67" name="Shape 10384">
              <a:extLst>
                <a:ext uri="{FF2B5EF4-FFF2-40B4-BE49-F238E27FC236}">
                  <a16:creationId xmlns:a16="http://schemas.microsoft.com/office/drawing/2014/main" xmlns="" id="{69534180-5858-4903-91B9-260702A59BFA}"/>
                </a:ext>
              </a:extLst>
            </p:cNvPr>
            <p:cNvSpPr/>
            <p:nvPr/>
          </p:nvSpPr>
          <p:spPr>
            <a:xfrm>
              <a:off x="21178433" y="7084811"/>
              <a:ext cx="603784" cy="760235"/>
            </a:xfrm>
            <a:custGeom>
              <a:avLst/>
              <a:gdLst/>
              <a:ahLst/>
              <a:cxnLst>
                <a:cxn ang="0">
                  <a:pos x="wd2" y="hd2"/>
                </a:cxn>
                <a:cxn ang="5400000">
                  <a:pos x="wd2" y="hd2"/>
                </a:cxn>
                <a:cxn ang="10800000">
                  <a:pos x="wd2" y="hd2"/>
                </a:cxn>
                <a:cxn ang="16200000">
                  <a:pos x="wd2" y="hd2"/>
                </a:cxn>
              </a:cxnLst>
              <a:rect l="0" t="0" r="r" b="b"/>
              <a:pathLst>
                <a:path w="21600" h="21600" extrusionOk="0">
                  <a:moveTo>
                    <a:pt x="4615" y="0"/>
                  </a:moveTo>
                  <a:lnTo>
                    <a:pt x="0" y="18854"/>
                  </a:lnTo>
                  <a:lnTo>
                    <a:pt x="17786" y="21600"/>
                  </a:lnTo>
                  <a:lnTo>
                    <a:pt x="21600" y="6017"/>
                  </a:lnTo>
                  <a:lnTo>
                    <a:pt x="18300" y="2113"/>
                  </a:lnTo>
                  <a:lnTo>
                    <a:pt x="4615" y="0"/>
                  </a:lnTo>
                  <a:close/>
                  <a:moveTo>
                    <a:pt x="9206" y="5215"/>
                  </a:moveTo>
                  <a:lnTo>
                    <a:pt x="15684" y="6215"/>
                  </a:lnTo>
                  <a:lnTo>
                    <a:pt x="15556" y="6735"/>
                  </a:lnTo>
                  <a:lnTo>
                    <a:pt x="9079" y="5735"/>
                  </a:lnTo>
                  <a:lnTo>
                    <a:pt x="9206" y="5215"/>
                  </a:lnTo>
                  <a:close/>
                  <a:moveTo>
                    <a:pt x="4712" y="9845"/>
                  </a:moveTo>
                  <a:lnTo>
                    <a:pt x="17667" y="11845"/>
                  </a:lnTo>
                  <a:lnTo>
                    <a:pt x="17544" y="12350"/>
                  </a:lnTo>
                  <a:lnTo>
                    <a:pt x="4588" y="10350"/>
                  </a:lnTo>
                  <a:lnTo>
                    <a:pt x="4712" y="9845"/>
                  </a:lnTo>
                  <a:close/>
                  <a:moveTo>
                    <a:pt x="4086" y="12402"/>
                  </a:moveTo>
                  <a:lnTo>
                    <a:pt x="17041" y="14402"/>
                  </a:lnTo>
                  <a:lnTo>
                    <a:pt x="16914" y="14923"/>
                  </a:lnTo>
                  <a:lnTo>
                    <a:pt x="3958" y="12923"/>
                  </a:lnTo>
                  <a:lnTo>
                    <a:pt x="4086" y="12402"/>
                  </a:lnTo>
                  <a:close/>
                  <a:moveTo>
                    <a:pt x="3460" y="14960"/>
                  </a:moveTo>
                  <a:lnTo>
                    <a:pt x="9938" y="15960"/>
                  </a:lnTo>
                  <a:lnTo>
                    <a:pt x="9810" y="16480"/>
                  </a:lnTo>
                  <a:lnTo>
                    <a:pt x="3332" y="15480"/>
                  </a:lnTo>
                  <a:lnTo>
                    <a:pt x="3460" y="14960"/>
                  </a:ln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68" name="Shape 10385">
              <a:extLst>
                <a:ext uri="{FF2B5EF4-FFF2-40B4-BE49-F238E27FC236}">
                  <a16:creationId xmlns:a16="http://schemas.microsoft.com/office/drawing/2014/main" xmlns="" id="{5E42A9EC-DE7A-4C4E-A183-F7946AC03810}"/>
                </a:ext>
              </a:extLst>
            </p:cNvPr>
            <p:cNvSpPr/>
            <p:nvPr/>
          </p:nvSpPr>
          <p:spPr>
            <a:xfrm>
              <a:off x="20665447" y="6815808"/>
              <a:ext cx="608340" cy="1291938"/>
            </a:xfrm>
            <a:custGeom>
              <a:avLst/>
              <a:gdLst/>
              <a:ahLst/>
              <a:cxnLst>
                <a:cxn ang="0">
                  <a:pos x="wd2" y="hd2"/>
                </a:cxn>
                <a:cxn ang="5400000">
                  <a:pos x="wd2" y="hd2"/>
                </a:cxn>
                <a:cxn ang="10800000">
                  <a:pos x="wd2" y="hd2"/>
                </a:cxn>
                <a:cxn ang="16200000">
                  <a:pos x="wd2" y="hd2"/>
                </a:cxn>
              </a:cxnLst>
              <a:rect l="0" t="0" r="r" b="b"/>
              <a:pathLst>
                <a:path w="21600" h="21600" extrusionOk="0">
                  <a:moveTo>
                    <a:pt x="16919" y="0"/>
                  </a:moveTo>
                  <a:lnTo>
                    <a:pt x="15512" y="1725"/>
                  </a:lnTo>
                  <a:cubicBezTo>
                    <a:pt x="15654" y="1751"/>
                    <a:pt x="17066" y="2005"/>
                    <a:pt x="17066" y="2005"/>
                  </a:cubicBezTo>
                  <a:lnTo>
                    <a:pt x="16932" y="2169"/>
                  </a:lnTo>
                  <a:lnTo>
                    <a:pt x="15379" y="1889"/>
                  </a:lnTo>
                  <a:lnTo>
                    <a:pt x="14764" y="2643"/>
                  </a:lnTo>
                  <a:cubicBezTo>
                    <a:pt x="14901" y="2667"/>
                    <a:pt x="15906" y="2848"/>
                    <a:pt x="15906" y="2848"/>
                  </a:cubicBezTo>
                  <a:lnTo>
                    <a:pt x="15773" y="3012"/>
                  </a:lnTo>
                  <a:lnTo>
                    <a:pt x="14631" y="2807"/>
                  </a:lnTo>
                  <a:lnTo>
                    <a:pt x="14016" y="3561"/>
                  </a:lnTo>
                  <a:cubicBezTo>
                    <a:pt x="14158" y="3586"/>
                    <a:pt x="15569" y="3841"/>
                    <a:pt x="15569" y="3841"/>
                  </a:cubicBezTo>
                  <a:lnTo>
                    <a:pt x="15436" y="4004"/>
                  </a:lnTo>
                  <a:lnTo>
                    <a:pt x="13883" y="3724"/>
                  </a:lnTo>
                  <a:lnTo>
                    <a:pt x="13267" y="4479"/>
                  </a:lnTo>
                  <a:cubicBezTo>
                    <a:pt x="13404" y="4504"/>
                    <a:pt x="14409" y="4684"/>
                    <a:pt x="14409" y="4684"/>
                  </a:cubicBezTo>
                  <a:lnTo>
                    <a:pt x="14276" y="4848"/>
                  </a:lnTo>
                  <a:lnTo>
                    <a:pt x="13134" y="4643"/>
                  </a:lnTo>
                  <a:lnTo>
                    <a:pt x="12519" y="5397"/>
                  </a:lnTo>
                  <a:cubicBezTo>
                    <a:pt x="12661" y="5422"/>
                    <a:pt x="14072" y="5676"/>
                    <a:pt x="14072" y="5676"/>
                  </a:cubicBezTo>
                  <a:lnTo>
                    <a:pt x="13939" y="5840"/>
                  </a:lnTo>
                  <a:lnTo>
                    <a:pt x="12386" y="5561"/>
                  </a:lnTo>
                  <a:lnTo>
                    <a:pt x="11771" y="6315"/>
                  </a:lnTo>
                  <a:cubicBezTo>
                    <a:pt x="11908" y="6339"/>
                    <a:pt x="12913" y="6520"/>
                    <a:pt x="12913" y="6520"/>
                  </a:cubicBezTo>
                  <a:lnTo>
                    <a:pt x="12780" y="6684"/>
                  </a:lnTo>
                  <a:lnTo>
                    <a:pt x="11638" y="6478"/>
                  </a:lnTo>
                  <a:lnTo>
                    <a:pt x="11023" y="7232"/>
                  </a:lnTo>
                  <a:cubicBezTo>
                    <a:pt x="11164" y="7258"/>
                    <a:pt x="12575" y="7513"/>
                    <a:pt x="12575" y="7513"/>
                  </a:cubicBezTo>
                  <a:lnTo>
                    <a:pt x="12442" y="7677"/>
                  </a:lnTo>
                  <a:lnTo>
                    <a:pt x="10890" y="7396"/>
                  </a:lnTo>
                  <a:lnTo>
                    <a:pt x="10274" y="8151"/>
                  </a:lnTo>
                  <a:cubicBezTo>
                    <a:pt x="10411" y="8176"/>
                    <a:pt x="11416" y="8356"/>
                    <a:pt x="11416" y="8356"/>
                  </a:cubicBezTo>
                  <a:lnTo>
                    <a:pt x="11283" y="8520"/>
                  </a:lnTo>
                  <a:lnTo>
                    <a:pt x="10141" y="8315"/>
                  </a:lnTo>
                  <a:lnTo>
                    <a:pt x="9526" y="9069"/>
                  </a:lnTo>
                  <a:cubicBezTo>
                    <a:pt x="9667" y="9094"/>
                    <a:pt x="11079" y="9348"/>
                    <a:pt x="11079" y="9348"/>
                  </a:cubicBezTo>
                  <a:lnTo>
                    <a:pt x="10946" y="9512"/>
                  </a:lnTo>
                  <a:lnTo>
                    <a:pt x="9392" y="9232"/>
                  </a:lnTo>
                  <a:lnTo>
                    <a:pt x="8778" y="9986"/>
                  </a:lnTo>
                  <a:cubicBezTo>
                    <a:pt x="8914" y="10011"/>
                    <a:pt x="9919" y="10193"/>
                    <a:pt x="9919" y="10193"/>
                  </a:cubicBezTo>
                  <a:lnTo>
                    <a:pt x="9786" y="10355"/>
                  </a:lnTo>
                  <a:lnTo>
                    <a:pt x="8644" y="10150"/>
                  </a:lnTo>
                  <a:lnTo>
                    <a:pt x="8029" y="10905"/>
                  </a:lnTo>
                  <a:cubicBezTo>
                    <a:pt x="8170" y="10930"/>
                    <a:pt x="9582" y="11185"/>
                    <a:pt x="9582" y="11184"/>
                  </a:cubicBezTo>
                  <a:lnTo>
                    <a:pt x="9449" y="11348"/>
                  </a:lnTo>
                  <a:lnTo>
                    <a:pt x="7896" y="11068"/>
                  </a:lnTo>
                  <a:lnTo>
                    <a:pt x="7281" y="11823"/>
                  </a:lnTo>
                  <a:cubicBezTo>
                    <a:pt x="7417" y="11847"/>
                    <a:pt x="8423" y="12028"/>
                    <a:pt x="8423" y="12028"/>
                  </a:cubicBezTo>
                  <a:lnTo>
                    <a:pt x="8289" y="12192"/>
                  </a:lnTo>
                  <a:lnTo>
                    <a:pt x="7147" y="11987"/>
                  </a:lnTo>
                  <a:lnTo>
                    <a:pt x="6533" y="12740"/>
                  </a:lnTo>
                  <a:cubicBezTo>
                    <a:pt x="6674" y="12766"/>
                    <a:pt x="8086" y="13020"/>
                    <a:pt x="8086" y="13020"/>
                  </a:cubicBezTo>
                  <a:lnTo>
                    <a:pt x="7952" y="13184"/>
                  </a:lnTo>
                  <a:lnTo>
                    <a:pt x="6399" y="12904"/>
                  </a:lnTo>
                  <a:lnTo>
                    <a:pt x="5784" y="13659"/>
                  </a:lnTo>
                  <a:cubicBezTo>
                    <a:pt x="5920" y="13684"/>
                    <a:pt x="6926" y="13864"/>
                    <a:pt x="6926" y="13864"/>
                  </a:cubicBezTo>
                  <a:lnTo>
                    <a:pt x="6792" y="14028"/>
                  </a:lnTo>
                  <a:lnTo>
                    <a:pt x="5651" y="13822"/>
                  </a:lnTo>
                  <a:lnTo>
                    <a:pt x="5036" y="14577"/>
                  </a:lnTo>
                  <a:cubicBezTo>
                    <a:pt x="5177" y="14602"/>
                    <a:pt x="6589" y="14856"/>
                    <a:pt x="6589" y="14856"/>
                  </a:cubicBezTo>
                  <a:lnTo>
                    <a:pt x="6455" y="15020"/>
                  </a:lnTo>
                  <a:lnTo>
                    <a:pt x="4902" y="14741"/>
                  </a:lnTo>
                  <a:lnTo>
                    <a:pt x="4288" y="15494"/>
                  </a:lnTo>
                  <a:cubicBezTo>
                    <a:pt x="4424" y="15519"/>
                    <a:pt x="5430" y="15700"/>
                    <a:pt x="5430" y="15700"/>
                  </a:cubicBezTo>
                  <a:lnTo>
                    <a:pt x="5296" y="15863"/>
                  </a:lnTo>
                  <a:lnTo>
                    <a:pt x="4154" y="15658"/>
                  </a:lnTo>
                  <a:lnTo>
                    <a:pt x="3540" y="16412"/>
                  </a:lnTo>
                  <a:cubicBezTo>
                    <a:pt x="3681" y="16437"/>
                    <a:pt x="5093" y="16691"/>
                    <a:pt x="5093" y="16691"/>
                  </a:cubicBezTo>
                  <a:lnTo>
                    <a:pt x="4959" y="16855"/>
                  </a:lnTo>
                  <a:lnTo>
                    <a:pt x="3406" y="16576"/>
                  </a:lnTo>
                  <a:lnTo>
                    <a:pt x="2791" y="17331"/>
                  </a:lnTo>
                  <a:cubicBezTo>
                    <a:pt x="2927" y="17355"/>
                    <a:pt x="3933" y="17536"/>
                    <a:pt x="3933" y="17536"/>
                  </a:cubicBezTo>
                  <a:lnTo>
                    <a:pt x="3799" y="17700"/>
                  </a:lnTo>
                  <a:lnTo>
                    <a:pt x="2658" y="17493"/>
                  </a:lnTo>
                  <a:lnTo>
                    <a:pt x="2042" y="18248"/>
                  </a:lnTo>
                  <a:cubicBezTo>
                    <a:pt x="2184" y="18274"/>
                    <a:pt x="3596" y="18528"/>
                    <a:pt x="3596" y="18528"/>
                  </a:cubicBezTo>
                  <a:lnTo>
                    <a:pt x="3462" y="18692"/>
                  </a:lnTo>
                  <a:lnTo>
                    <a:pt x="1909" y="18412"/>
                  </a:lnTo>
                  <a:lnTo>
                    <a:pt x="1294" y="19166"/>
                  </a:lnTo>
                  <a:cubicBezTo>
                    <a:pt x="1431" y="19191"/>
                    <a:pt x="2436" y="19371"/>
                    <a:pt x="2436" y="19371"/>
                  </a:cubicBezTo>
                  <a:lnTo>
                    <a:pt x="2303" y="19535"/>
                  </a:lnTo>
                  <a:lnTo>
                    <a:pt x="1161" y="19330"/>
                  </a:lnTo>
                  <a:lnTo>
                    <a:pt x="546" y="20084"/>
                  </a:lnTo>
                  <a:cubicBezTo>
                    <a:pt x="688" y="20109"/>
                    <a:pt x="2099" y="20364"/>
                    <a:pt x="2099" y="20364"/>
                  </a:cubicBezTo>
                  <a:lnTo>
                    <a:pt x="1966" y="20527"/>
                  </a:lnTo>
                  <a:lnTo>
                    <a:pt x="413" y="20248"/>
                  </a:lnTo>
                  <a:lnTo>
                    <a:pt x="0" y="20754"/>
                  </a:lnTo>
                  <a:lnTo>
                    <a:pt x="4681" y="21600"/>
                  </a:lnTo>
                  <a:lnTo>
                    <a:pt x="21600" y="846"/>
                  </a:lnTo>
                  <a:lnTo>
                    <a:pt x="16919" y="0"/>
                  </a:lnTo>
                  <a:close/>
                  <a:moveTo>
                    <a:pt x="18807" y="978"/>
                  </a:moveTo>
                  <a:cubicBezTo>
                    <a:pt x="19275" y="1062"/>
                    <a:pt x="19509" y="1308"/>
                    <a:pt x="19330" y="1528"/>
                  </a:cubicBezTo>
                  <a:cubicBezTo>
                    <a:pt x="19151" y="1748"/>
                    <a:pt x="18626" y="1858"/>
                    <a:pt x="18158" y="1774"/>
                  </a:cubicBezTo>
                  <a:cubicBezTo>
                    <a:pt x="17691" y="1689"/>
                    <a:pt x="17457" y="1442"/>
                    <a:pt x="17637" y="1222"/>
                  </a:cubicBezTo>
                  <a:cubicBezTo>
                    <a:pt x="17816" y="1002"/>
                    <a:pt x="18340" y="893"/>
                    <a:pt x="18807" y="978"/>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69" name="Shape 10386">
              <a:extLst>
                <a:ext uri="{FF2B5EF4-FFF2-40B4-BE49-F238E27FC236}">
                  <a16:creationId xmlns:a16="http://schemas.microsoft.com/office/drawing/2014/main" xmlns="" id="{A6DFF36A-5C4A-4CB3-93AE-9C08524AA6D7}"/>
                </a:ext>
              </a:extLst>
            </p:cNvPr>
            <p:cNvSpPr/>
            <p:nvPr/>
          </p:nvSpPr>
          <p:spPr>
            <a:xfrm>
              <a:off x="19887189" y="8018518"/>
              <a:ext cx="374757" cy="414855"/>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70" name="Shape 10387">
              <a:extLst>
                <a:ext uri="{FF2B5EF4-FFF2-40B4-BE49-F238E27FC236}">
                  <a16:creationId xmlns:a16="http://schemas.microsoft.com/office/drawing/2014/main" xmlns="" id="{99B51DF8-AD17-47A7-9A63-FC0C9D6D7A31}"/>
                </a:ext>
              </a:extLst>
            </p:cNvPr>
            <p:cNvSpPr/>
            <p:nvPr/>
          </p:nvSpPr>
          <p:spPr>
            <a:xfrm>
              <a:off x="19258037" y="4159743"/>
              <a:ext cx="657991" cy="400024"/>
            </a:xfrm>
            <a:custGeom>
              <a:avLst/>
              <a:gdLst/>
              <a:ahLst/>
              <a:cxnLst>
                <a:cxn ang="0">
                  <a:pos x="wd2" y="hd2"/>
                </a:cxn>
                <a:cxn ang="5400000">
                  <a:pos x="wd2" y="hd2"/>
                </a:cxn>
                <a:cxn ang="10800000">
                  <a:pos x="wd2" y="hd2"/>
                </a:cxn>
                <a:cxn ang="16200000">
                  <a:pos x="wd2" y="hd2"/>
                </a:cxn>
              </a:cxnLst>
              <a:rect l="0" t="0" r="r" b="b"/>
              <a:pathLst>
                <a:path w="21600" h="21600" extrusionOk="0">
                  <a:moveTo>
                    <a:pt x="0" y="14177"/>
                  </a:moveTo>
                  <a:cubicBezTo>
                    <a:pt x="2527" y="15134"/>
                    <a:pt x="4222" y="12910"/>
                    <a:pt x="5702" y="10575"/>
                  </a:cubicBezTo>
                  <a:cubicBezTo>
                    <a:pt x="6408" y="13676"/>
                    <a:pt x="7362" y="16803"/>
                    <a:pt x="9837" y="17741"/>
                  </a:cubicBezTo>
                  <a:cubicBezTo>
                    <a:pt x="12287" y="18668"/>
                    <a:pt x="13976" y="16590"/>
                    <a:pt x="15426" y="14335"/>
                  </a:cubicBezTo>
                  <a:cubicBezTo>
                    <a:pt x="16134" y="17472"/>
                    <a:pt x="17076" y="20652"/>
                    <a:pt x="19580" y="21600"/>
                  </a:cubicBezTo>
                  <a:lnTo>
                    <a:pt x="19844" y="19777"/>
                  </a:lnTo>
                  <a:cubicBezTo>
                    <a:pt x="17724" y="18974"/>
                    <a:pt x="17025" y="16203"/>
                    <a:pt x="16319" y="12948"/>
                  </a:cubicBezTo>
                  <a:cubicBezTo>
                    <a:pt x="17841" y="10489"/>
                    <a:pt x="19206" y="8437"/>
                    <a:pt x="21352" y="9250"/>
                  </a:cubicBezTo>
                  <a:lnTo>
                    <a:pt x="21600" y="7421"/>
                  </a:lnTo>
                  <a:cubicBezTo>
                    <a:pt x="19073" y="6464"/>
                    <a:pt x="17365" y="8691"/>
                    <a:pt x="15886" y="11025"/>
                  </a:cubicBezTo>
                  <a:cubicBezTo>
                    <a:pt x="15180" y="7926"/>
                    <a:pt x="14217" y="4820"/>
                    <a:pt x="11744" y="3883"/>
                  </a:cubicBezTo>
                  <a:cubicBezTo>
                    <a:pt x="9288" y="2954"/>
                    <a:pt x="7622" y="5034"/>
                    <a:pt x="6170" y="7294"/>
                  </a:cubicBezTo>
                  <a:cubicBezTo>
                    <a:pt x="5461" y="4152"/>
                    <a:pt x="4515" y="950"/>
                    <a:pt x="2007" y="0"/>
                  </a:cubicBezTo>
                  <a:cubicBezTo>
                    <a:pt x="2007" y="0"/>
                    <a:pt x="1755" y="1827"/>
                    <a:pt x="1755" y="1827"/>
                  </a:cubicBezTo>
                  <a:cubicBezTo>
                    <a:pt x="3881" y="2632"/>
                    <a:pt x="4569" y="5413"/>
                    <a:pt x="5277" y="8681"/>
                  </a:cubicBezTo>
                  <a:cubicBezTo>
                    <a:pt x="3758" y="11134"/>
                    <a:pt x="2389" y="13165"/>
                    <a:pt x="247" y="12354"/>
                  </a:cubicBezTo>
                  <a:lnTo>
                    <a:pt x="0" y="14177"/>
                  </a:lnTo>
                  <a:close/>
                  <a:moveTo>
                    <a:pt x="608" y="11260"/>
                  </a:moveTo>
                  <a:cubicBezTo>
                    <a:pt x="982" y="11395"/>
                    <a:pt x="1324" y="11420"/>
                    <a:pt x="1648" y="11361"/>
                  </a:cubicBezTo>
                  <a:cubicBezTo>
                    <a:pt x="1648" y="11361"/>
                    <a:pt x="2736" y="3679"/>
                    <a:pt x="2736" y="3679"/>
                  </a:cubicBezTo>
                  <a:cubicBezTo>
                    <a:pt x="2461" y="3396"/>
                    <a:pt x="2144" y="3178"/>
                    <a:pt x="1771" y="3033"/>
                  </a:cubicBezTo>
                  <a:lnTo>
                    <a:pt x="608" y="11260"/>
                  </a:lnTo>
                  <a:close/>
                  <a:moveTo>
                    <a:pt x="2743" y="10793"/>
                  </a:moveTo>
                  <a:cubicBezTo>
                    <a:pt x="3150" y="10493"/>
                    <a:pt x="3533" y="10048"/>
                    <a:pt x="3917" y="9511"/>
                  </a:cubicBezTo>
                  <a:lnTo>
                    <a:pt x="4287" y="6924"/>
                  </a:lnTo>
                  <a:cubicBezTo>
                    <a:pt x="4087" y="6170"/>
                    <a:pt x="3864" y="5496"/>
                    <a:pt x="3579" y="4938"/>
                  </a:cubicBezTo>
                  <a:lnTo>
                    <a:pt x="2743" y="10793"/>
                  </a:lnTo>
                  <a:close/>
                  <a:moveTo>
                    <a:pt x="6595" y="9188"/>
                  </a:moveTo>
                  <a:cubicBezTo>
                    <a:pt x="8063" y="6828"/>
                    <a:pt x="9414" y="4924"/>
                    <a:pt x="11495" y="5712"/>
                  </a:cubicBezTo>
                  <a:cubicBezTo>
                    <a:pt x="13593" y="6506"/>
                    <a:pt x="14292" y="9219"/>
                    <a:pt x="14990" y="12431"/>
                  </a:cubicBezTo>
                  <a:cubicBezTo>
                    <a:pt x="13526" y="14784"/>
                    <a:pt x="12177" y="16704"/>
                    <a:pt x="10101" y="15917"/>
                  </a:cubicBezTo>
                  <a:cubicBezTo>
                    <a:pt x="8003" y="15123"/>
                    <a:pt x="7294" y="12399"/>
                    <a:pt x="6595" y="9188"/>
                  </a:cubicBezTo>
                  <a:close/>
                  <a:moveTo>
                    <a:pt x="7938" y="11422"/>
                  </a:moveTo>
                  <a:cubicBezTo>
                    <a:pt x="8176" y="12303"/>
                    <a:pt x="8447" y="13084"/>
                    <a:pt x="8788" y="13733"/>
                  </a:cubicBezTo>
                  <a:lnTo>
                    <a:pt x="9770" y="6683"/>
                  </a:lnTo>
                  <a:cubicBezTo>
                    <a:pt x="9292" y="7022"/>
                    <a:pt x="8844" y="7536"/>
                    <a:pt x="8395" y="8157"/>
                  </a:cubicBezTo>
                  <a:lnTo>
                    <a:pt x="7938" y="11422"/>
                  </a:lnTo>
                  <a:close/>
                  <a:moveTo>
                    <a:pt x="9753" y="14444"/>
                  </a:moveTo>
                  <a:cubicBezTo>
                    <a:pt x="9947" y="14585"/>
                    <a:pt x="10156" y="14700"/>
                    <a:pt x="10391" y="14785"/>
                  </a:cubicBezTo>
                  <a:cubicBezTo>
                    <a:pt x="10509" y="14829"/>
                    <a:pt x="10624" y="14858"/>
                    <a:pt x="10737" y="14880"/>
                  </a:cubicBezTo>
                  <a:lnTo>
                    <a:pt x="11912" y="6809"/>
                  </a:lnTo>
                  <a:cubicBezTo>
                    <a:pt x="11804" y="6751"/>
                    <a:pt x="11691" y="6700"/>
                    <a:pt x="11572" y="6657"/>
                  </a:cubicBezTo>
                  <a:cubicBezTo>
                    <a:pt x="11338" y="6572"/>
                    <a:pt x="11118" y="6530"/>
                    <a:pt x="10904" y="6522"/>
                  </a:cubicBezTo>
                  <a:lnTo>
                    <a:pt x="9753" y="14444"/>
                  </a:lnTo>
                  <a:close/>
                  <a:moveTo>
                    <a:pt x="11819" y="15088"/>
                  </a:moveTo>
                  <a:cubicBezTo>
                    <a:pt x="12255" y="14876"/>
                    <a:pt x="12659" y="14511"/>
                    <a:pt x="13056" y="14038"/>
                  </a:cubicBezTo>
                  <a:lnTo>
                    <a:pt x="13679" y="9709"/>
                  </a:lnTo>
                  <a:cubicBezTo>
                    <a:pt x="13451" y="9006"/>
                    <a:pt x="13187" y="8394"/>
                    <a:pt x="12852" y="7898"/>
                  </a:cubicBezTo>
                  <a:lnTo>
                    <a:pt x="11819" y="15088"/>
                  </a:lnTo>
                  <a:close/>
                  <a:moveTo>
                    <a:pt x="17315" y="14655"/>
                  </a:moveTo>
                  <a:cubicBezTo>
                    <a:pt x="17522" y="15364"/>
                    <a:pt x="17751" y="15987"/>
                    <a:pt x="18038" y="16501"/>
                  </a:cubicBezTo>
                  <a:lnTo>
                    <a:pt x="18774" y="10835"/>
                  </a:lnTo>
                  <a:cubicBezTo>
                    <a:pt x="18379" y="11153"/>
                    <a:pt x="18008" y="11606"/>
                    <a:pt x="17639" y="12150"/>
                  </a:cubicBezTo>
                  <a:lnTo>
                    <a:pt x="17315" y="14655"/>
                  </a:lnTo>
                  <a:close/>
                  <a:moveTo>
                    <a:pt x="19142" y="17799"/>
                  </a:moveTo>
                  <a:cubicBezTo>
                    <a:pt x="19411" y="18060"/>
                    <a:pt x="19719" y="18258"/>
                    <a:pt x="20080" y="18383"/>
                  </a:cubicBezTo>
                  <a:lnTo>
                    <a:pt x="21155" y="10467"/>
                  </a:lnTo>
                  <a:cubicBezTo>
                    <a:pt x="20792" y="10352"/>
                    <a:pt x="20458" y="10341"/>
                    <a:pt x="20145" y="10409"/>
                  </a:cubicBezTo>
                  <a:cubicBezTo>
                    <a:pt x="20145" y="10409"/>
                    <a:pt x="19142" y="17799"/>
                    <a:pt x="19142" y="17799"/>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1" name="Shape 10388">
              <a:extLst>
                <a:ext uri="{FF2B5EF4-FFF2-40B4-BE49-F238E27FC236}">
                  <a16:creationId xmlns:a16="http://schemas.microsoft.com/office/drawing/2014/main" xmlns="" id="{FD7BC360-CB41-472A-AA76-000790E255B2}"/>
                </a:ext>
              </a:extLst>
            </p:cNvPr>
            <p:cNvSpPr/>
            <p:nvPr/>
          </p:nvSpPr>
          <p:spPr>
            <a:xfrm>
              <a:off x="18647193" y="4108798"/>
              <a:ext cx="356298" cy="370280"/>
            </a:xfrm>
            <a:custGeom>
              <a:avLst/>
              <a:gdLst/>
              <a:ahLst/>
              <a:cxnLst>
                <a:cxn ang="0">
                  <a:pos x="wd2" y="hd2"/>
                </a:cxn>
                <a:cxn ang="5400000">
                  <a:pos x="wd2" y="hd2"/>
                </a:cxn>
                <a:cxn ang="10800000">
                  <a:pos x="wd2" y="hd2"/>
                </a:cxn>
                <a:cxn ang="16200000">
                  <a:pos x="wd2" y="hd2"/>
                </a:cxn>
              </a:cxnLst>
              <a:rect l="0" t="0" r="r" b="b"/>
              <a:pathLst>
                <a:path w="21367" h="21369" extrusionOk="0">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72" name="Shape 10389">
              <a:extLst>
                <a:ext uri="{FF2B5EF4-FFF2-40B4-BE49-F238E27FC236}">
                  <a16:creationId xmlns:a16="http://schemas.microsoft.com/office/drawing/2014/main" xmlns="" id="{D6C5E9D9-581E-481D-B747-244889E94552}"/>
                </a:ext>
              </a:extLst>
            </p:cNvPr>
            <p:cNvSpPr/>
            <p:nvPr/>
          </p:nvSpPr>
          <p:spPr>
            <a:xfrm>
              <a:off x="17493478" y="4180645"/>
              <a:ext cx="832624" cy="547837"/>
            </a:xfrm>
            <a:custGeom>
              <a:avLst/>
              <a:gdLst/>
              <a:ahLst/>
              <a:cxnLst>
                <a:cxn ang="0">
                  <a:pos x="wd2" y="hd2"/>
                </a:cxn>
                <a:cxn ang="5400000">
                  <a:pos x="wd2" y="hd2"/>
                </a:cxn>
                <a:cxn ang="10800000">
                  <a:pos x="wd2" y="hd2"/>
                </a:cxn>
                <a:cxn ang="16200000">
                  <a:pos x="wd2" y="hd2"/>
                </a:cxn>
              </a:cxnLst>
              <a:rect l="0" t="0" r="r" b="b"/>
              <a:pathLst>
                <a:path w="21340" h="21208" extrusionOk="0">
                  <a:moveTo>
                    <a:pt x="3532" y="6467"/>
                  </a:moveTo>
                  <a:lnTo>
                    <a:pt x="5654" y="19318"/>
                  </a:lnTo>
                  <a:lnTo>
                    <a:pt x="17808" y="14741"/>
                  </a:lnTo>
                  <a:lnTo>
                    <a:pt x="15687" y="1890"/>
                  </a:lnTo>
                  <a:cubicBezTo>
                    <a:pt x="15687" y="1890"/>
                    <a:pt x="3532" y="6467"/>
                    <a:pt x="3532" y="6467"/>
                  </a:cubicBezTo>
                  <a:close/>
                  <a:moveTo>
                    <a:pt x="2391" y="11284"/>
                  </a:moveTo>
                  <a:lnTo>
                    <a:pt x="3148" y="15874"/>
                  </a:lnTo>
                  <a:cubicBezTo>
                    <a:pt x="3190" y="16128"/>
                    <a:pt x="3360" y="16282"/>
                    <a:pt x="3528" y="16218"/>
                  </a:cubicBezTo>
                  <a:cubicBezTo>
                    <a:pt x="3696" y="16155"/>
                    <a:pt x="3798" y="15899"/>
                    <a:pt x="3756" y="15645"/>
                  </a:cubicBezTo>
                  <a:lnTo>
                    <a:pt x="2999" y="11056"/>
                  </a:lnTo>
                  <a:cubicBezTo>
                    <a:pt x="2957" y="10802"/>
                    <a:pt x="2787" y="10648"/>
                    <a:pt x="2619" y="10711"/>
                  </a:cubicBezTo>
                  <a:cubicBezTo>
                    <a:pt x="2451" y="10774"/>
                    <a:pt x="2349" y="11031"/>
                    <a:pt x="2391" y="11284"/>
                  </a:cubicBezTo>
                  <a:close/>
                  <a:moveTo>
                    <a:pt x="19102" y="6941"/>
                  </a:moveTo>
                  <a:cubicBezTo>
                    <a:pt x="18977" y="6181"/>
                    <a:pt x="18467" y="5718"/>
                    <a:pt x="17963" y="5908"/>
                  </a:cubicBezTo>
                  <a:cubicBezTo>
                    <a:pt x="17460" y="6097"/>
                    <a:pt x="17154" y="6868"/>
                    <a:pt x="17279" y="7628"/>
                  </a:cubicBezTo>
                  <a:cubicBezTo>
                    <a:pt x="17405" y="8388"/>
                    <a:pt x="17914" y="8851"/>
                    <a:pt x="18418" y="8661"/>
                  </a:cubicBezTo>
                  <a:cubicBezTo>
                    <a:pt x="18922" y="8472"/>
                    <a:pt x="19228" y="7701"/>
                    <a:pt x="19102" y="6941"/>
                  </a:cubicBezTo>
                  <a:close/>
                  <a:moveTo>
                    <a:pt x="19484" y="1435"/>
                  </a:moveTo>
                  <a:lnTo>
                    <a:pt x="21303" y="12450"/>
                  </a:lnTo>
                  <a:cubicBezTo>
                    <a:pt x="21470" y="13464"/>
                    <a:pt x="21062" y="14490"/>
                    <a:pt x="20390" y="14743"/>
                  </a:cubicBezTo>
                  <a:lnTo>
                    <a:pt x="3374" y="21151"/>
                  </a:lnTo>
                  <a:cubicBezTo>
                    <a:pt x="2703" y="21404"/>
                    <a:pt x="2023" y="20787"/>
                    <a:pt x="1856" y="19773"/>
                  </a:cubicBezTo>
                  <a:lnTo>
                    <a:pt x="37" y="8758"/>
                  </a:lnTo>
                  <a:cubicBezTo>
                    <a:pt x="-130" y="7745"/>
                    <a:pt x="279" y="6718"/>
                    <a:pt x="950" y="6465"/>
                  </a:cubicBezTo>
                  <a:lnTo>
                    <a:pt x="17966" y="57"/>
                  </a:lnTo>
                  <a:cubicBezTo>
                    <a:pt x="18637" y="-196"/>
                    <a:pt x="19317" y="421"/>
                    <a:pt x="19484" y="1435"/>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73" name="Shape 10390">
              <a:extLst>
                <a:ext uri="{FF2B5EF4-FFF2-40B4-BE49-F238E27FC236}">
                  <a16:creationId xmlns:a16="http://schemas.microsoft.com/office/drawing/2014/main" xmlns="" id="{690F74AB-1B74-45B2-8134-9AE2C71B9C93}"/>
                </a:ext>
              </a:extLst>
            </p:cNvPr>
            <p:cNvSpPr/>
            <p:nvPr/>
          </p:nvSpPr>
          <p:spPr>
            <a:xfrm>
              <a:off x="18126029" y="6224089"/>
              <a:ext cx="1086985" cy="582352"/>
            </a:xfrm>
            <a:custGeom>
              <a:avLst/>
              <a:gdLst/>
              <a:ahLst/>
              <a:cxnLst>
                <a:cxn ang="0">
                  <a:pos x="wd2" y="hd2"/>
                </a:cxn>
                <a:cxn ang="5400000">
                  <a:pos x="wd2" y="hd2"/>
                </a:cxn>
                <a:cxn ang="10800000">
                  <a:pos x="wd2" y="hd2"/>
                </a:cxn>
                <a:cxn ang="16200000">
                  <a:pos x="wd2" y="hd2"/>
                </a:cxn>
              </a:cxnLst>
              <a:rect l="0" t="0" r="r" b="b"/>
              <a:pathLst>
                <a:path w="21600" h="21586" extrusionOk="0">
                  <a:moveTo>
                    <a:pt x="16536" y="15317"/>
                  </a:moveTo>
                  <a:lnTo>
                    <a:pt x="16511" y="12603"/>
                  </a:lnTo>
                  <a:lnTo>
                    <a:pt x="16510" y="12603"/>
                  </a:lnTo>
                  <a:cubicBezTo>
                    <a:pt x="16510" y="12601"/>
                    <a:pt x="16511" y="12598"/>
                    <a:pt x="16511" y="12596"/>
                  </a:cubicBezTo>
                  <a:cubicBezTo>
                    <a:pt x="16497" y="11097"/>
                    <a:pt x="13851" y="9967"/>
                    <a:pt x="10600" y="10073"/>
                  </a:cubicBezTo>
                  <a:cubicBezTo>
                    <a:pt x="7350" y="10179"/>
                    <a:pt x="4727" y="11481"/>
                    <a:pt x="4741" y="12979"/>
                  </a:cubicBezTo>
                  <a:cubicBezTo>
                    <a:pt x="4741" y="12982"/>
                    <a:pt x="4741" y="12984"/>
                    <a:pt x="4741" y="12986"/>
                  </a:cubicBezTo>
                  <a:lnTo>
                    <a:pt x="4741" y="12986"/>
                  </a:lnTo>
                  <a:lnTo>
                    <a:pt x="4744" y="13374"/>
                  </a:lnTo>
                  <a:lnTo>
                    <a:pt x="0" y="9650"/>
                  </a:lnTo>
                  <a:lnTo>
                    <a:pt x="10506" y="0"/>
                  </a:lnTo>
                  <a:lnTo>
                    <a:pt x="21600" y="11274"/>
                  </a:lnTo>
                  <a:cubicBezTo>
                    <a:pt x="21600" y="11274"/>
                    <a:pt x="16536" y="15317"/>
                    <a:pt x="16536" y="15317"/>
                  </a:cubicBezTo>
                  <a:close/>
                  <a:moveTo>
                    <a:pt x="3433" y="20010"/>
                  </a:moveTo>
                  <a:cubicBezTo>
                    <a:pt x="3441" y="20866"/>
                    <a:pt x="3096" y="21572"/>
                    <a:pt x="2663" y="21586"/>
                  </a:cubicBezTo>
                  <a:cubicBezTo>
                    <a:pt x="2229" y="21600"/>
                    <a:pt x="1871" y="20917"/>
                    <a:pt x="1863" y="20061"/>
                  </a:cubicBezTo>
                  <a:cubicBezTo>
                    <a:pt x="1858" y="19488"/>
                    <a:pt x="2012" y="18988"/>
                    <a:pt x="2243" y="18712"/>
                  </a:cubicBezTo>
                  <a:lnTo>
                    <a:pt x="2180" y="11901"/>
                  </a:lnTo>
                  <a:lnTo>
                    <a:pt x="2970" y="12521"/>
                  </a:lnTo>
                  <a:lnTo>
                    <a:pt x="3028" y="18686"/>
                  </a:lnTo>
                  <a:cubicBezTo>
                    <a:pt x="3264" y="18947"/>
                    <a:pt x="3427" y="19437"/>
                    <a:pt x="3433" y="20010"/>
                  </a:cubicBezTo>
                  <a:close/>
                  <a:moveTo>
                    <a:pt x="15799" y="20383"/>
                  </a:moveTo>
                  <a:lnTo>
                    <a:pt x="15729" y="12978"/>
                  </a:lnTo>
                  <a:cubicBezTo>
                    <a:pt x="15274" y="12403"/>
                    <a:pt x="13503" y="11530"/>
                    <a:pt x="10615" y="11624"/>
                  </a:cubicBezTo>
                  <a:cubicBezTo>
                    <a:pt x="7726" y="11718"/>
                    <a:pt x="5972" y="12706"/>
                    <a:pt x="5529" y="13310"/>
                  </a:cubicBezTo>
                  <a:lnTo>
                    <a:pt x="5598" y="20715"/>
                  </a:lnTo>
                  <a:cubicBezTo>
                    <a:pt x="5598" y="20715"/>
                    <a:pt x="15799" y="20383"/>
                    <a:pt x="15799" y="2038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74" name="Shape 10391">
              <a:extLst>
                <a:ext uri="{FF2B5EF4-FFF2-40B4-BE49-F238E27FC236}">
                  <a16:creationId xmlns:a16="http://schemas.microsoft.com/office/drawing/2014/main" xmlns="" id="{0E525666-A3FC-4EB4-BA03-0A15614E898E}"/>
                </a:ext>
              </a:extLst>
            </p:cNvPr>
            <p:cNvSpPr/>
            <p:nvPr/>
          </p:nvSpPr>
          <p:spPr>
            <a:xfrm>
              <a:off x="15698642" y="7668426"/>
              <a:ext cx="845763" cy="398247"/>
            </a:xfrm>
            <a:custGeom>
              <a:avLst/>
              <a:gdLst/>
              <a:ahLst/>
              <a:cxnLst>
                <a:cxn ang="0">
                  <a:pos x="wd2" y="hd2"/>
                </a:cxn>
                <a:cxn ang="5400000">
                  <a:pos x="wd2" y="hd2"/>
                </a:cxn>
                <a:cxn ang="10800000">
                  <a:pos x="wd2" y="hd2"/>
                </a:cxn>
                <a:cxn ang="16200000">
                  <a:pos x="wd2" y="hd2"/>
                </a:cxn>
              </a:cxnLst>
              <a:rect l="0" t="0" r="r" b="b"/>
              <a:pathLst>
                <a:path w="21600" h="21600" extrusionOk="0">
                  <a:moveTo>
                    <a:pt x="20754" y="0"/>
                  </a:moveTo>
                  <a:lnTo>
                    <a:pt x="19029" y="1406"/>
                  </a:lnTo>
                  <a:cubicBezTo>
                    <a:pt x="19054" y="1548"/>
                    <a:pt x="19310" y="2958"/>
                    <a:pt x="19310" y="2958"/>
                  </a:cubicBezTo>
                  <a:lnTo>
                    <a:pt x="19147" y="3091"/>
                  </a:lnTo>
                  <a:lnTo>
                    <a:pt x="18865" y="1540"/>
                  </a:lnTo>
                  <a:lnTo>
                    <a:pt x="18111" y="2155"/>
                  </a:lnTo>
                  <a:cubicBezTo>
                    <a:pt x="18136" y="2291"/>
                    <a:pt x="18318" y="3295"/>
                    <a:pt x="18318" y="3295"/>
                  </a:cubicBezTo>
                  <a:lnTo>
                    <a:pt x="18155" y="3428"/>
                  </a:lnTo>
                  <a:lnTo>
                    <a:pt x="17947" y="2288"/>
                  </a:lnTo>
                  <a:lnTo>
                    <a:pt x="17193" y="2903"/>
                  </a:lnTo>
                  <a:cubicBezTo>
                    <a:pt x="17219" y="3044"/>
                    <a:pt x="17474" y="4455"/>
                    <a:pt x="17474" y="4455"/>
                  </a:cubicBezTo>
                  <a:lnTo>
                    <a:pt x="17311" y="4587"/>
                  </a:lnTo>
                  <a:lnTo>
                    <a:pt x="17030" y="3036"/>
                  </a:lnTo>
                  <a:lnTo>
                    <a:pt x="16275" y="3652"/>
                  </a:lnTo>
                  <a:cubicBezTo>
                    <a:pt x="16299" y="3788"/>
                    <a:pt x="16482" y="4792"/>
                    <a:pt x="16482" y="4792"/>
                  </a:cubicBezTo>
                  <a:lnTo>
                    <a:pt x="16318" y="4925"/>
                  </a:lnTo>
                  <a:lnTo>
                    <a:pt x="16111" y="3785"/>
                  </a:lnTo>
                  <a:lnTo>
                    <a:pt x="15357" y="4400"/>
                  </a:lnTo>
                  <a:cubicBezTo>
                    <a:pt x="15383" y="4541"/>
                    <a:pt x="15639" y="5951"/>
                    <a:pt x="15639" y="5951"/>
                  </a:cubicBezTo>
                  <a:lnTo>
                    <a:pt x="15475" y="6085"/>
                  </a:lnTo>
                  <a:lnTo>
                    <a:pt x="15193" y="4533"/>
                  </a:lnTo>
                  <a:lnTo>
                    <a:pt x="14439" y="5148"/>
                  </a:lnTo>
                  <a:cubicBezTo>
                    <a:pt x="14464" y="5284"/>
                    <a:pt x="14647" y="6288"/>
                    <a:pt x="14647" y="6288"/>
                  </a:cubicBezTo>
                  <a:lnTo>
                    <a:pt x="14483" y="6421"/>
                  </a:lnTo>
                  <a:lnTo>
                    <a:pt x="14275" y="5281"/>
                  </a:lnTo>
                  <a:lnTo>
                    <a:pt x="13522" y="5896"/>
                  </a:lnTo>
                  <a:cubicBezTo>
                    <a:pt x="13547" y="6037"/>
                    <a:pt x="13802" y="7448"/>
                    <a:pt x="13802" y="7448"/>
                  </a:cubicBezTo>
                  <a:lnTo>
                    <a:pt x="13638" y="7582"/>
                  </a:lnTo>
                  <a:lnTo>
                    <a:pt x="13358" y="6029"/>
                  </a:lnTo>
                  <a:lnTo>
                    <a:pt x="12603" y="6645"/>
                  </a:lnTo>
                  <a:cubicBezTo>
                    <a:pt x="12628" y="6781"/>
                    <a:pt x="12810" y="7785"/>
                    <a:pt x="12810" y="7785"/>
                  </a:cubicBezTo>
                  <a:lnTo>
                    <a:pt x="12646" y="7919"/>
                  </a:lnTo>
                  <a:lnTo>
                    <a:pt x="12439" y="6778"/>
                  </a:lnTo>
                  <a:lnTo>
                    <a:pt x="11685" y="7393"/>
                  </a:lnTo>
                  <a:cubicBezTo>
                    <a:pt x="11711" y="7534"/>
                    <a:pt x="11967" y="8944"/>
                    <a:pt x="11967" y="8944"/>
                  </a:cubicBezTo>
                  <a:lnTo>
                    <a:pt x="11803" y="9078"/>
                  </a:lnTo>
                  <a:lnTo>
                    <a:pt x="11521" y="7527"/>
                  </a:lnTo>
                  <a:lnTo>
                    <a:pt x="10768" y="8141"/>
                  </a:lnTo>
                  <a:cubicBezTo>
                    <a:pt x="10792" y="8277"/>
                    <a:pt x="10974" y="9282"/>
                    <a:pt x="10974" y="9282"/>
                  </a:cubicBezTo>
                  <a:lnTo>
                    <a:pt x="10811" y="9415"/>
                  </a:lnTo>
                  <a:lnTo>
                    <a:pt x="10604" y="8275"/>
                  </a:lnTo>
                  <a:lnTo>
                    <a:pt x="9849" y="8890"/>
                  </a:lnTo>
                  <a:cubicBezTo>
                    <a:pt x="9874" y="9031"/>
                    <a:pt x="10131" y="10441"/>
                    <a:pt x="10131" y="10441"/>
                  </a:cubicBezTo>
                  <a:lnTo>
                    <a:pt x="9967" y="10575"/>
                  </a:lnTo>
                  <a:lnTo>
                    <a:pt x="9686" y="9023"/>
                  </a:lnTo>
                  <a:lnTo>
                    <a:pt x="8931" y="9638"/>
                  </a:lnTo>
                  <a:cubicBezTo>
                    <a:pt x="8956" y="9774"/>
                    <a:pt x="9139" y="10778"/>
                    <a:pt x="9139" y="10778"/>
                  </a:cubicBezTo>
                  <a:lnTo>
                    <a:pt x="8975" y="10912"/>
                  </a:lnTo>
                  <a:lnTo>
                    <a:pt x="8767" y="9772"/>
                  </a:lnTo>
                  <a:lnTo>
                    <a:pt x="8014" y="10386"/>
                  </a:lnTo>
                  <a:cubicBezTo>
                    <a:pt x="8039" y="10527"/>
                    <a:pt x="8295" y="11937"/>
                    <a:pt x="8295" y="11937"/>
                  </a:cubicBezTo>
                  <a:lnTo>
                    <a:pt x="8131" y="12071"/>
                  </a:lnTo>
                  <a:lnTo>
                    <a:pt x="7850" y="10520"/>
                  </a:lnTo>
                  <a:lnTo>
                    <a:pt x="7095" y="11135"/>
                  </a:lnTo>
                  <a:cubicBezTo>
                    <a:pt x="7120" y="11271"/>
                    <a:pt x="7302" y="12275"/>
                    <a:pt x="7302" y="12275"/>
                  </a:cubicBezTo>
                  <a:lnTo>
                    <a:pt x="7138" y="12409"/>
                  </a:lnTo>
                  <a:lnTo>
                    <a:pt x="6932" y="11268"/>
                  </a:lnTo>
                  <a:lnTo>
                    <a:pt x="6177" y="11883"/>
                  </a:lnTo>
                  <a:cubicBezTo>
                    <a:pt x="6203" y="12024"/>
                    <a:pt x="6459" y="13435"/>
                    <a:pt x="6459" y="13435"/>
                  </a:cubicBezTo>
                  <a:lnTo>
                    <a:pt x="6295" y="13568"/>
                  </a:lnTo>
                  <a:lnTo>
                    <a:pt x="6013" y="12017"/>
                  </a:lnTo>
                  <a:lnTo>
                    <a:pt x="5260" y="12631"/>
                  </a:lnTo>
                  <a:cubicBezTo>
                    <a:pt x="5284" y="12768"/>
                    <a:pt x="5467" y="13771"/>
                    <a:pt x="5467" y="13771"/>
                  </a:cubicBezTo>
                  <a:lnTo>
                    <a:pt x="5303" y="13905"/>
                  </a:lnTo>
                  <a:lnTo>
                    <a:pt x="5096" y="12765"/>
                  </a:lnTo>
                  <a:lnTo>
                    <a:pt x="4342" y="13379"/>
                  </a:lnTo>
                  <a:cubicBezTo>
                    <a:pt x="4367" y="13521"/>
                    <a:pt x="4624" y="14931"/>
                    <a:pt x="4624" y="14931"/>
                  </a:cubicBezTo>
                  <a:lnTo>
                    <a:pt x="4460" y="15064"/>
                  </a:lnTo>
                  <a:lnTo>
                    <a:pt x="4178" y="13513"/>
                  </a:lnTo>
                  <a:lnTo>
                    <a:pt x="3423" y="14128"/>
                  </a:lnTo>
                  <a:cubicBezTo>
                    <a:pt x="3448" y="14265"/>
                    <a:pt x="3630" y="15269"/>
                    <a:pt x="3630" y="15269"/>
                  </a:cubicBezTo>
                  <a:lnTo>
                    <a:pt x="3467" y="15402"/>
                  </a:lnTo>
                  <a:lnTo>
                    <a:pt x="3260" y="14261"/>
                  </a:lnTo>
                  <a:lnTo>
                    <a:pt x="2505" y="14876"/>
                  </a:lnTo>
                  <a:cubicBezTo>
                    <a:pt x="2531" y="15018"/>
                    <a:pt x="2787" y="16428"/>
                    <a:pt x="2787" y="16428"/>
                  </a:cubicBezTo>
                  <a:lnTo>
                    <a:pt x="2623" y="16561"/>
                  </a:lnTo>
                  <a:lnTo>
                    <a:pt x="2342" y="15010"/>
                  </a:lnTo>
                  <a:lnTo>
                    <a:pt x="1588" y="15625"/>
                  </a:lnTo>
                  <a:cubicBezTo>
                    <a:pt x="1613" y="15761"/>
                    <a:pt x="1795" y="16765"/>
                    <a:pt x="1795" y="16765"/>
                  </a:cubicBezTo>
                  <a:lnTo>
                    <a:pt x="1631" y="16898"/>
                  </a:lnTo>
                  <a:lnTo>
                    <a:pt x="1424" y="15758"/>
                  </a:lnTo>
                  <a:lnTo>
                    <a:pt x="670" y="16373"/>
                  </a:lnTo>
                  <a:cubicBezTo>
                    <a:pt x="696" y="16514"/>
                    <a:pt x="951" y="17925"/>
                    <a:pt x="951" y="17925"/>
                  </a:cubicBezTo>
                  <a:lnTo>
                    <a:pt x="788" y="18057"/>
                  </a:lnTo>
                  <a:lnTo>
                    <a:pt x="506" y="16506"/>
                  </a:lnTo>
                  <a:lnTo>
                    <a:pt x="0" y="16919"/>
                  </a:lnTo>
                  <a:lnTo>
                    <a:pt x="846" y="21600"/>
                  </a:lnTo>
                  <a:lnTo>
                    <a:pt x="21600" y="4681"/>
                  </a:lnTo>
                  <a:lnTo>
                    <a:pt x="20754" y="0"/>
                  </a:lnTo>
                  <a:close/>
                  <a:moveTo>
                    <a:pt x="20622" y="2793"/>
                  </a:moveTo>
                  <a:cubicBezTo>
                    <a:pt x="20707" y="3260"/>
                    <a:pt x="20598" y="3784"/>
                    <a:pt x="20378" y="3963"/>
                  </a:cubicBezTo>
                  <a:cubicBezTo>
                    <a:pt x="20158" y="4143"/>
                    <a:pt x="19911" y="3909"/>
                    <a:pt x="19826" y="3442"/>
                  </a:cubicBezTo>
                  <a:cubicBezTo>
                    <a:pt x="19742" y="2974"/>
                    <a:pt x="19852" y="2449"/>
                    <a:pt x="20072" y="2270"/>
                  </a:cubicBezTo>
                  <a:cubicBezTo>
                    <a:pt x="20292" y="2091"/>
                    <a:pt x="20538" y="2325"/>
                    <a:pt x="20622" y="279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75" name="Shape 10392">
              <a:extLst>
                <a:ext uri="{FF2B5EF4-FFF2-40B4-BE49-F238E27FC236}">
                  <a16:creationId xmlns:a16="http://schemas.microsoft.com/office/drawing/2014/main" xmlns="" id="{E0C94B6A-338E-4A1C-B6F8-47A0230A6C7C}"/>
                </a:ext>
              </a:extLst>
            </p:cNvPr>
            <p:cNvSpPr/>
            <p:nvPr/>
          </p:nvSpPr>
          <p:spPr>
            <a:xfrm>
              <a:off x="19920630" y="5193310"/>
              <a:ext cx="339475" cy="405029"/>
            </a:xfrm>
            <a:custGeom>
              <a:avLst/>
              <a:gdLst/>
              <a:ahLst/>
              <a:cxnLst>
                <a:cxn ang="0">
                  <a:pos x="wd2" y="hd2"/>
                </a:cxn>
                <a:cxn ang="5400000">
                  <a:pos x="wd2" y="hd2"/>
                </a:cxn>
                <a:cxn ang="10800000">
                  <a:pos x="wd2" y="hd2"/>
                </a:cxn>
                <a:cxn ang="16200000">
                  <a:pos x="wd2" y="hd2"/>
                </a:cxn>
              </a:cxnLst>
              <a:rect l="0" t="0" r="r" b="b"/>
              <a:pathLst>
                <a:path w="21600" h="21600" extrusionOk="0">
                  <a:moveTo>
                    <a:pt x="0" y="896"/>
                  </a:moveTo>
                  <a:lnTo>
                    <a:pt x="1727" y="21600"/>
                  </a:lnTo>
                  <a:lnTo>
                    <a:pt x="21600" y="20435"/>
                  </a:lnTo>
                  <a:lnTo>
                    <a:pt x="20172" y="3324"/>
                  </a:lnTo>
                  <a:lnTo>
                    <a:pt x="15291" y="0"/>
                  </a:lnTo>
                  <a:lnTo>
                    <a:pt x="0" y="896"/>
                  </a:lnTo>
                  <a:close/>
                  <a:moveTo>
                    <a:pt x="6715" y="5294"/>
                  </a:moveTo>
                  <a:lnTo>
                    <a:pt x="13953" y="4870"/>
                  </a:lnTo>
                  <a:lnTo>
                    <a:pt x="14001" y="5441"/>
                  </a:lnTo>
                  <a:lnTo>
                    <a:pt x="6763" y="5865"/>
                  </a:lnTo>
                  <a:lnTo>
                    <a:pt x="6715" y="5294"/>
                  </a:lnTo>
                  <a:close/>
                  <a:moveTo>
                    <a:pt x="3566" y="11139"/>
                  </a:moveTo>
                  <a:lnTo>
                    <a:pt x="18042" y="10291"/>
                  </a:lnTo>
                  <a:lnTo>
                    <a:pt x="18088" y="10846"/>
                  </a:lnTo>
                  <a:lnTo>
                    <a:pt x="3613" y="11694"/>
                  </a:lnTo>
                  <a:lnTo>
                    <a:pt x="3566" y="11139"/>
                  </a:lnTo>
                  <a:close/>
                  <a:moveTo>
                    <a:pt x="3801" y="13947"/>
                  </a:moveTo>
                  <a:lnTo>
                    <a:pt x="18276" y="13099"/>
                  </a:lnTo>
                  <a:lnTo>
                    <a:pt x="18324" y="13670"/>
                  </a:lnTo>
                  <a:lnTo>
                    <a:pt x="3848" y="14519"/>
                  </a:lnTo>
                  <a:lnTo>
                    <a:pt x="3801" y="13947"/>
                  </a:lnTo>
                  <a:close/>
                  <a:moveTo>
                    <a:pt x="4035" y="16756"/>
                  </a:moveTo>
                  <a:lnTo>
                    <a:pt x="11273" y="16332"/>
                  </a:lnTo>
                  <a:lnTo>
                    <a:pt x="11320" y="16903"/>
                  </a:lnTo>
                  <a:lnTo>
                    <a:pt x="4083" y="17327"/>
                  </a:lnTo>
                  <a:lnTo>
                    <a:pt x="4035" y="16756"/>
                  </a:ln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76" name="Shape 10393">
              <a:extLst>
                <a:ext uri="{FF2B5EF4-FFF2-40B4-BE49-F238E27FC236}">
                  <a16:creationId xmlns:a16="http://schemas.microsoft.com/office/drawing/2014/main" xmlns="" id="{F5428D43-32EF-4399-AAEA-8EDD09CDC157}"/>
                </a:ext>
              </a:extLst>
            </p:cNvPr>
            <p:cNvSpPr/>
            <p:nvPr/>
          </p:nvSpPr>
          <p:spPr>
            <a:xfrm>
              <a:off x="18570303" y="9049764"/>
              <a:ext cx="924785" cy="885968"/>
            </a:xfrm>
            <a:custGeom>
              <a:avLst/>
              <a:gdLst/>
              <a:ahLst/>
              <a:cxnLst>
                <a:cxn ang="0">
                  <a:pos x="wd2" y="hd2"/>
                </a:cxn>
                <a:cxn ang="5400000">
                  <a:pos x="wd2" y="hd2"/>
                </a:cxn>
                <a:cxn ang="10800000">
                  <a:pos x="wd2" y="hd2"/>
                </a:cxn>
                <a:cxn ang="16200000">
                  <a:pos x="wd2" y="hd2"/>
                </a:cxn>
              </a:cxnLst>
              <a:rect l="0" t="0" r="r" b="b"/>
              <a:pathLst>
                <a:path w="21595" h="21600" extrusionOk="0">
                  <a:moveTo>
                    <a:pt x="8914" y="18801"/>
                  </a:moveTo>
                  <a:lnTo>
                    <a:pt x="4785" y="21600"/>
                  </a:lnTo>
                  <a:lnTo>
                    <a:pt x="4816" y="16426"/>
                  </a:lnTo>
                  <a:cubicBezTo>
                    <a:pt x="4816" y="16426"/>
                    <a:pt x="8914" y="18801"/>
                    <a:pt x="8914" y="18801"/>
                  </a:cubicBezTo>
                  <a:close/>
                  <a:moveTo>
                    <a:pt x="13648" y="9886"/>
                  </a:moveTo>
                  <a:cubicBezTo>
                    <a:pt x="14256" y="10473"/>
                    <a:pt x="14710" y="11017"/>
                    <a:pt x="14897" y="11332"/>
                  </a:cubicBezTo>
                  <a:cubicBezTo>
                    <a:pt x="15850" y="10515"/>
                    <a:pt x="17245" y="10354"/>
                    <a:pt x="18616" y="11148"/>
                  </a:cubicBezTo>
                  <a:cubicBezTo>
                    <a:pt x="20411" y="12189"/>
                    <a:pt x="21595" y="16528"/>
                    <a:pt x="21595" y="16528"/>
                  </a:cubicBezTo>
                  <a:cubicBezTo>
                    <a:pt x="21595" y="16528"/>
                    <a:pt x="21592" y="16527"/>
                    <a:pt x="21588" y="16526"/>
                  </a:cubicBezTo>
                  <a:cubicBezTo>
                    <a:pt x="21592" y="16529"/>
                    <a:pt x="21593" y="16531"/>
                    <a:pt x="21593" y="16531"/>
                  </a:cubicBezTo>
                  <a:cubicBezTo>
                    <a:pt x="21593" y="16531"/>
                    <a:pt x="17444" y="17785"/>
                    <a:pt x="15649" y="16745"/>
                  </a:cubicBezTo>
                  <a:cubicBezTo>
                    <a:pt x="14292" y="15958"/>
                    <a:pt x="13682" y="14654"/>
                    <a:pt x="13824" y="13387"/>
                  </a:cubicBezTo>
                  <a:cubicBezTo>
                    <a:pt x="13475" y="13392"/>
                    <a:pt x="12782" y="13278"/>
                    <a:pt x="11970" y="13046"/>
                  </a:cubicBezTo>
                  <a:lnTo>
                    <a:pt x="9286" y="18101"/>
                  </a:lnTo>
                  <a:lnTo>
                    <a:pt x="5188" y="15725"/>
                  </a:lnTo>
                  <a:lnTo>
                    <a:pt x="7746" y="10909"/>
                  </a:lnTo>
                  <a:cubicBezTo>
                    <a:pt x="5611" y="9358"/>
                    <a:pt x="2500" y="6818"/>
                    <a:pt x="1282" y="5700"/>
                  </a:cubicBezTo>
                  <a:cubicBezTo>
                    <a:pt x="139" y="4651"/>
                    <a:pt x="14" y="4208"/>
                    <a:pt x="8" y="4074"/>
                  </a:cubicBezTo>
                  <a:cubicBezTo>
                    <a:pt x="-5" y="4066"/>
                    <a:pt x="-1" y="4060"/>
                    <a:pt x="9" y="4052"/>
                  </a:cubicBezTo>
                  <a:cubicBezTo>
                    <a:pt x="10" y="4035"/>
                    <a:pt x="13" y="4026"/>
                    <a:pt x="13" y="4026"/>
                  </a:cubicBezTo>
                  <a:cubicBezTo>
                    <a:pt x="143" y="3970"/>
                    <a:pt x="568" y="3846"/>
                    <a:pt x="2025" y="4303"/>
                  </a:cubicBezTo>
                  <a:cubicBezTo>
                    <a:pt x="3577" y="4790"/>
                    <a:pt x="7287" y="6203"/>
                    <a:pt x="9677" y="7273"/>
                  </a:cubicBezTo>
                  <a:lnTo>
                    <a:pt x="11818" y="3240"/>
                  </a:lnTo>
                  <a:lnTo>
                    <a:pt x="15917" y="5613"/>
                  </a:lnTo>
                  <a:cubicBezTo>
                    <a:pt x="15917" y="5613"/>
                    <a:pt x="13648" y="9886"/>
                    <a:pt x="13648" y="9886"/>
                  </a:cubicBezTo>
                  <a:close/>
                  <a:moveTo>
                    <a:pt x="12197" y="2525"/>
                  </a:moveTo>
                  <a:lnTo>
                    <a:pt x="13538" y="0"/>
                  </a:lnTo>
                  <a:lnTo>
                    <a:pt x="17637" y="2372"/>
                  </a:lnTo>
                  <a:lnTo>
                    <a:pt x="16296" y="4898"/>
                  </a:lnTo>
                  <a:cubicBezTo>
                    <a:pt x="16296" y="4898"/>
                    <a:pt x="12197" y="2525"/>
                    <a:pt x="12197" y="2525"/>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77" name="Shape 10394">
              <a:extLst>
                <a:ext uri="{FF2B5EF4-FFF2-40B4-BE49-F238E27FC236}">
                  <a16:creationId xmlns:a16="http://schemas.microsoft.com/office/drawing/2014/main" xmlns="" id="{04DBCF7B-14DE-4E95-B2EF-74D224967F30}"/>
                </a:ext>
              </a:extLst>
            </p:cNvPr>
            <p:cNvSpPr/>
            <p:nvPr/>
          </p:nvSpPr>
          <p:spPr>
            <a:xfrm>
              <a:off x="15885964" y="8065581"/>
              <a:ext cx="555246" cy="544272"/>
            </a:xfrm>
            <a:custGeom>
              <a:avLst/>
              <a:gdLst/>
              <a:ahLst/>
              <a:cxnLst>
                <a:cxn ang="0">
                  <a:pos x="wd2" y="hd2"/>
                </a:cxn>
                <a:cxn ang="5400000">
                  <a:pos x="wd2" y="hd2"/>
                </a:cxn>
                <a:cxn ang="10800000">
                  <a:pos x="wd2" y="hd2"/>
                </a:cxn>
                <a:cxn ang="16200000">
                  <a:pos x="wd2" y="hd2"/>
                </a:cxn>
              </a:cxnLst>
              <a:rect l="0" t="0" r="r" b="b"/>
              <a:pathLst>
                <a:path w="20991" h="21600" extrusionOk="0">
                  <a:moveTo>
                    <a:pt x="0" y="6005"/>
                  </a:moveTo>
                  <a:lnTo>
                    <a:pt x="2577" y="11807"/>
                  </a:lnTo>
                  <a:cubicBezTo>
                    <a:pt x="2577" y="11807"/>
                    <a:pt x="3706" y="12286"/>
                    <a:pt x="4255" y="11343"/>
                  </a:cubicBezTo>
                  <a:cubicBezTo>
                    <a:pt x="4860" y="10297"/>
                    <a:pt x="7052" y="9212"/>
                    <a:pt x="8001" y="11472"/>
                  </a:cubicBezTo>
                  <a:cubicBezTo>
                    <a:pt x="8949" y="13731"/>
                    <a:pt x="7204" y="14700"/>
                    <a:pt x="5987" y="14655"/>
                  </a:cubicBezTo>
                  <a:cubicBezTo>
                    <a:pt x="4886" y="14615"/>
                    <a:pt x="4270" y="15618"/>
                    <a:pt x="4270" y="15618"/>
                  </a:cubicBezTo>
                  <a:lnTo>
                    <a:pt x="6927" y="21600"/>
                  </a:lnTo>
                  <a:lnTo>
                    <a:pt x="11852" y="19189"/>
                  </a:lnTo>
                  <a:cubicBezTo>
                    <a:pt x="11852" y="19189"/>
                    <a:pt x="11984" y="18276"/>
                    <a:pt x="11207" y="17738"/>
                  </a:cubicBezTo>
                  <a:cubicBezTo>
                    <a:pt x="10263" y="17087"/>
                    <a:pt x="9280" y="15038"/>
                    <a:pt x="11605" y="13899"/>
                  </a:cubicBezTo>
                  <a:cubicBezTo>
                    <a:pt x="13931" y="12761"/>
                    <a:pt x="14808" y="14792"/>
                    <a:pt x="14617" y="16180"/>
                  </a:cubicBezTo>
                  <a:cubicBezTo>
                    <a:pt x="14474" y="17220"/>
                    <a:pt x="15221" y="17540"/>
                    <a:pt x="15221" y="17540"/>
                  </a:cubicBezTo>
                  <a:lnTo>
                    <a:pt x="19368" y="15510"/>
                  </a:lnTo>
                  <a:cubicBezTo>
                    <a:pt x="19368" y="15510"/>
                    <a:pt x="17338" y="11290"/>
                    <a:pt x="17019" y="10076"/>
                  </a:cubicBezTo>
                  <a:cubicBezTo>
                    <a:pt x="16676" y="8775"/>
                    <a:pt x="18369" y="8955"/>
                    <a:pt x="18673" y="8964"/>
                  </a:cubicBezTo>
                  <a:cubicBezTo>
                    <a:pt x="20424" y="9020"/>
                    <a:pt x="21600" y="7510"/>
                    <a:pt x="20656" y="5385"/>
                  </a:cubicBezTo>
                  <a:cubicBezTo>
                    <a:pt x="19712" y="3260"/>
                    <a:pt x="17321" y="3778"/>
                    <a:pt x="16643" y="5120"/>
                  </a:cubicBezTo>
                  <a:cubicBezTo>
                    <a:pt x="16139" y="6117"/>
                    <a:pt x="15546" y="6529"/>
                    <a:pt x="15164" y="5995"/>
                  </a:cubicBezTo>
                  <a:cubicBezTo>
                    <a:pt x="14272" y="4748"/>
                    <a:pt x="12268" y="0"/>
                    <a:pt x="12268" y="0"/>
                  </a:cubicBezTo>
                  <a:lnTo>
                    <a:pt x="8380" y="1903"/>
                  </a:lnTo>
                  <a:cubicBezTo>
                    <a:pt x="8380" y="1903"/>
                    <a:pt x="8041" y="3203"/>
                    <a:pt x="8973" y="3711"/>
                  </a:cubicBezTo>
                  <a:cubicBezTo>
                    <a:pt x="10375" y="4474"/>
                    <a:pt x="10679" y="6519"/>
                    <a:pt x="8834" y="7423"/>
                  </a:cubicBezTo>
                  <a:cubicBezTo>
                    <a:pt x="6988" y="8326"/>
                    <a:pt x="5715" y="6969"/>
                    <a:pt x="5997" y="5295"/>
                  </a:cubicBezTo>
                  <a:cubicBezTo>
                    <a:pt x="6154" y="4357"/>
                    <a:pt x="5083" y="3527"/>
                    <a:pt x="5083" y="3527"/>
                  </a:cubicBezTo>
                  <a:cubicBezTo>
                    <a:pt x="5083" y="3527"/>
                    <a:pt x="0" y="6005"/>
                    <a:pt x="0" y="6005"/>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78" name="Shape 10395">
              <a:extLst>
                <a:ext uri="{FF2B5EF4-FFF2-40B4-BE49-F238E27FC236}">
                  <a16:creationId xmlns:a16="http://schemas.microsoft.com/office/drawing/2014/main" xmlns="" id="{05486E43-1D0D-4A72-8FFD-4D7E32079D86}"/>
                </a:ext>
              </a:extLst>
            </p:cNvPr>
            <p:cNvSpPr/>
            <p:nvPr/>
          </p:nvSpPr>
          <p:spPr>
            <a:xfrm>
              <a:off x="19111148" y="4676595"/>
              <a:ext cx="447512" cy="478913"/>
            </a:xfrm>
            <a:custGeom>
              <a:avLst/>
              <a:gdLst/>
              <a:ahLst/>
              <a:cxnLst>
                <a:cxn ang="0">
                  <a:pos x="wd2" y="hd2"/>
                </a:cxn>
                <a:cxn ang="5400000">
                  <a:pos x="wd2" y="hd2"/>
                </a:cxn>
                <a:cxn ang="10800000">
                  <a:pos x="wd2" y="hd2"/>
                </a:cxn>
                <a:cxn ang="16200000">
                  <a:pos x="wd2" y="hd2"/>
                </a:cxn>
              </a:cxnLst>
              <a:rect l="0" t="0" r="r" b="b"/>
              <a:pathLst>
                <a:path w="19372" h="21028" extrusionOk="0">
                  <a:moveTo>
                    <a:pt x="11134" y="0"/>
                  </a:moveTo>
                  <a:cubicBezTo>
                    <a:pt x="10473" y="291"/>
                    <a:pt x="9829" y="670"/>
                    <a:pt x="9218" y="1133"/>
                  </a:cubicBezTo>
                  <a:cubicBezTo>
                    <a:pt x="8205" y="1900"/>
                    <a:pt x="7241" y="3000"/>
                    <a:pt x="7232" y="4263"/>
                  </a:cubicBezTo>
                  <a:cubicBezTo>
                    <a:pt x="7232" y="4376"/>
                    <a:pt x="7251" y="4474"/>
                    <a:pt x="7265" y="4578"/>
                  </a:cubicBezTo>
                  <a:lnTo>
                    <a:pt x="5151" y="2019"/>
                  </a:lnTo>
                  <a:cubicBezTo>
                    <a:pt x="5136" y="2030"/>
                    <a:pt x="5118" y="2042"/>
                    <a:pt x="5102" y="2053"/>
                  </a:cubicBezTo>
                  <a:cubicBezTo>
                    <a:pt x="5027" y="2106"/>
                    <a:pt x="4955" y="2159"/>
                    <a:pt x="4880" y="2213"/>
                  </a:cubicBezTo>
                  <a:lnTo>
                    <a:pt x="7423" y="5900"/>
                  </a:lnTo>
                  <a:cubicBezTo>
                    <a:pt x="4977" y="5414"/>
                    <a:pt x="2486" y="6475"/>
                    <a:pt x="1082" y="8857"/>
                  </a:cubicBezTo>
                  <a:cubicBezTo>
                    <a:pt x="-1074" y="12513"/>
                    <a:pt x="95" y="17729"/>
                    <a:pt x="3688" y="19976"/>
                  </a:cubicBezTo>
                  <a:cubicBezTo>
                    <a:pt x="6286" y="21600"/>
                    <a:pt x="9522" y="21245"/>
                    <a:pt x="12057" y="19586"/>
                  </a:cubicBezTo>
                  <a:cubicBezTo>
                    <a:pt x="14335" y="19918"/>
                    <a:pt x="16643" y="19169"/>
                    <a:pt x="18072" y="17172"/>
                  </a:cubicBezTo>
                  <a:cubicBezTo>
                    <a:pt x="20526" y="13741"/>
                    <a:pt x="19342" y="8581"/>
                    <a:pt x="15911" y="5901"/>
                  </a:cubicBezTo>
                  <a:cubicBezTo>
                    <a:pt x="14980" y="5173"/>
                    <a:pt x="13948" y="4703"/>
                    <a:pt x="12864" y="4562"/>
                  </a:cubicBezTo>
                  <a:cubicBezTo>
                    <a:pt x="12076" y="4459"/>
                    <a:pt x="11291" y="4541"/>
                    <a:pt x="10539" y="4763"/>
                  </a:cubicBezTo>
                  <a:cubicBezTo>
                    <a:pt x="10955" y="4092"/>
                    <a:pt x="11179" y="3259"/>
                    <a:pt x="11250" y="2443"/>
                  </a:cubicBezTo>
                  <a:cubicBezTo>
                    <a:pt x="11324" y="1599"/>
                    <a:pt x="11285" y="776"/>
                    <a:pt x="11134" y="0"/>
                  </a:cubicBezTo>
                  <a:close/>
                </a:path>
              </a:pathLst>
            </a:custGeom>
            <a:solidFill>
              <a:schemeClr val="bg2">
                <a:lumMod val="90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79" name="Shape 10396">
              <a:extLst>
                <a:ext uri="{FF2B5EF4-FFF2-40B4-BE49-F238E27FC236}">
                  <a16:creationId xmlns:a16="http://schemas.microsoft.com/office/drawing/2014/main" xmlns="" id="{D0A6DD11-AFD6-46E4-B73F-5AB534B6D265}"/>
                </a:ext>
              </a:extLst>
            </p:cNvPr>
            <p:cNvSpPr/>
            <p:nvPr/>
          </p:nvSpPr>
          <p:spPr>
            <a:xfrm>
              <a:off x="17914973" y="5805187"/>
              <a:ext cx="454602" cy="423166"/>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chemeClr val="accent1"/>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80" name="Shape 10397">
              <a:extLst>
                <a:ext uri="{FF2B5EF4-FFF2-40B4-BE49-F238E27FC236}">
                  <a16:creationId xmlns:a16="http://schemas.microsoft.com/office/drawing/2014/main" xmlns="" id="{0FE35AF2-BDFD-420E-B511-55BCDAB84C43}"/>
                </a:ext>
              </a:extLst>
            </p:cNvPr>
            <p:cNvSpPr/>
            <p:nvPr/>
          </p:nvSpPr>
          <p:spPr>
            <a:xfrm>
              <a:off x="21365322" y="6512088"/>
              <a:ext cx="416893" cy="446145"/>
            </a:xfrm>
            <a:custGeom>
              <a:avLst/>
              <a:gdLst/>
              <a:ahLst/>
              <a:cxnLst>
                <a:cxn ang="0">
                  <a:pos x="wd2" y="hd2"/>
                </a:cxn>
                <a:cxn ang="5400000">
                  <a:pos x="wd2" y="hd2"/>
                </a:cxn>
                <a:cxn ang="10800000">
                  <a:pos x="wd2" y="hd2"/>
                </a:cxn>
                <a:cxn ang="16200000">
                  <a:pos x="wd2" y="hd2"/>
                </a:cxn>
              </a:cxnLst>
              <a:rect l="0" t="0" r="r" b="b"/>
              <a:pathLst>
                <a:path w="19372" h="21028" extrusionOk="0">
                  <a:moveTo>
                    <a:pt x="11134" y="0"/>
                  </a:moveTo>
                  <a:cubicBezTo>
                    <a:pt x="10473" y="291"/>
                    <a:pt x="9829" y="670"/>
                    <a:pt x="9218" y="1133"/>
                  </a:cubicBezTo>
                  <a:cubicBezTo>
                    <a:pt x="8205" y="1900"/>
                    <a:pt x="7241" y="3000"/>
                    <a:pt x="7232" y="4263"/>
                  </a:cubicBezTo>
                  <a:cubicBezTo>
                    <a:pt x="7232" y="4376"/>
                    <a:pt x="7251" y="4474"/>
                    <a:pt x="7265" y="4578"/>
                  </a:cubicBezTo>
                  <a:lnTo>
                    <a:pt x="5151" y="2019"/>
                  </a:lnTo>
                  <a:cubicBezTo>
                    <a:pt x="5136" y="2030"/>
                    <a:pt x="5118" y="2042"/>
                    <a:pt x="5102" y="2053"/>
                  </a:cubicBezTo>
                  <a:cubicBezTo>
                    <a:pt x="5027" y="2106"/>
                    <a:pt x="4955" y="2159"/>
                    <a:pt x="4880" y="2213"/>
                  </a:cubicBezTo>
                  <a:lnTo>
                    <a:pt x="7423" y="5900"/>
                  </a:lnTo>
                  <a:cubicBezTo>
                    <a:pt x="4977" y="5414"/>
                    <a:pt x="2486" y="6475"/>
                    <a:pt x="1082" y="8857"/>
                  </a:cubicBezTo>
                  <a:cubicBezTo>
                    <a:pt x="-1074" y="12513"/>
                    <a:pt x="95" y="17729"/>
                    <a:pt x="3688" y="19976"/>
                  </a:cubicBezTo>
                  <a:cubicBezTo>
                    <a:pt x="6286" y="21600"/>
                    <a:pt x="9522" y="21245"/>
                    <a:pt x="12057" y="19586"/>
                  </a:cubicBezTo>
                  <a:cubicBezTo>
                    <a:pt x="14335" y="19918"/>
                    <a:pt x="16643" y="19169"/>
                    <a:pt x="18072" y="17172"/>
                  </a:cubicBezTo>
                  <a:cubicBezTo>
                    <a:pt x="20526" y="13741"/>
                    <a:pt x="19342" y="8581"/>
                    <a:pt x="15911" y="5901"/>
                  </a:cubicBezTo>
                  <a:cubicBezTo>
                    <a:pt x="14980" y="5173"/>
                    <a:pt x="13948" y="4703"/>
                    <a:pt x="12864" y="4562"/>
                  </a:cubicBezTo>
                  <a:cubicBezTo>
                    <a:pt x="12076" y="4459"/>
                    <a:pt x="11291" y="4541"/>
                    <a:pt x="10539" y="4763"/>
                  </a:cubicBezTo>
                  <a:cubicBezTo>
                    <a:pt x="10955" y="4092"/>
                    <a:pt x="11179" y="3259"/>
                    <a:pt x="11250" y="2443"/>
                  </a:cubicBezTo>
                  <a:cubicBezTo>
                    <a:pt x="11324" y="1599"/>
                    <a:pt x="11285" y="776"/>
                    <a:pt x="11134" y="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81" name="Shape 10398">
              <a:extLst>
                <a:ext uri="{FF2B5EF4-FFF2-40B4-BE49-F238E27FC236}">
                  <a16:creationId xmlns:a16="http://schemas.microsoft.com/office/drawing/2014/main" xmlns="" id="{D766A61C-E102-46A9-B8FA-CB5D724C6BDB}"/>
                </a:ext>
              </a:extLst>
            </p:cNvPr>
            <p:cNvSpPr/>
            <p:nvPr/>
          </p:nvSpPr>
          <p:spPr>
            <a:xfrm>
              <a:off x="18043549" y="10579592"/>
              <a:ext cx="978355" cy="640048"/>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82" name="Shape 10399">
              <a:extLst>
                <a:ext uri="{FF2B5EF4-FFF2-40B4-BE49-F238E27FC236}">
                  <a16:creationId xmlns:a16="http://schemas.microsoft.com/office/drawing/2014/main" xmlns="" id="{44F76F6E-C078-4967-82D2-C962432179FB}"/>
                </a:ext>
              </a:extLst>
            </p:cNvPr>
            <p:cNvSpPr/>
            <p:nvPr/>
          </p:nvSpPr>
          <p:spPr>
            <a:xfrm>
              <a:off x="15648472" y="6834637"/>
              <a:ext cx="742675" cy="776271"/>
            </a:xfrm>
            <a:custGeom>
              <a:avLst/>
              <a:gdLst/>
              <a:ahLst/>
              <a:cxnLst>
                <a:cxn ang="0">
                  <a:pos x="wd2" y="hd2"/>
                </a:cxn>
                <a:cxn ang="5400000">
                  <a:pos x="wd2" y="hd2"/>
                </a:cxn>
                <a:cxn ang="10800000">
                  <a:pos x="wd2" y="hd2"/>
                </a:cxn>
                <a:cxn ang="16200000">
                  <a:pos x="wd2" y="hd2"/>
                </a:cxn>
              </a:cxnLst>
              <a:rect l="0" t="0" r="r" b="b"/>
              <a:pathLst>
                <a:path w="21600" h="21600" extrusionOk="0">
                  <a:moveTo>
                    <a:pt x="5147" y="16723"/>
                  </a:moveTo>
                  <a:lnTo>
                    <a:pt x="0" y="16809"/>
                  </a:lnTo>
                  <a:lnTo>
                    <a:pt x="2774" y="12622"/>
                  </a:lnTo>
                  <a:cubicBezTo>
                    <a:pt x="2774" y="12622"/>
                    <a:pt x="5147" y="16723"/>
                    <a:pt x="5147" y="16723"/>
                  </a:cubicBezTo>
                  <a:close/>
                  <a:moveTo>
                    <a:pt x="14076" y="11989"/>
                  </a:moveTo>
                  <a:cubicBezTo>
                    <a:pt x="14302" y="12788"/>
                    <a:pt x="14417" y="13471"/>
                    <a:pt x="14416" y="13825"/>
                  </a:cubicBezTo>
                  <a:cubicBezTo>
                    <a:pt x="15694" y="13667"/>
                    <a:pt x="17017" y="14276"/>
                    <a:pt x="17811" y="15648"/>
                  </a:cubicBezTo>
                  <a:cubicBezTo>
                    <a:pt x="18851" y="17445"/>
                    <a:pt x="17597" y="21598"/>
                    <a:pt x="17597" y="21598"/>
                  </a:cubicBezTo>
                  <a:cubicBezTo>
                    <a:pt x="17597" y="21598"/>
                    <a:pt x="17595" y="21596"/>
                    <a:pt x="17592" y="21593"/>
                  </a:cubicBezTo>
                  <a:cubicBezTo>
                    <a:pt x="17594" y="21598"/>
                    <a:pt x="17594" y="21600"/>
                    <a:pt x="17594" y="21600"/>
                  </a:cubicBezTo>
                  <a:cubicBezTo>
                    <a:pt x="17594" y="21600"/>
                    <a:pt x="13250" y="20419"/>
                    <a:pt x="12210" y="18622"/>
                  </a:cubicBezTo>
                  <a:cubicBezTo>
                    <a:pt x="11424" y="17264"/>
                    <a:pt x="11576" y="15881"/>
                    <a:pt x="12373" y="14927"/>
                  </a:cubicBezTo>
                  <a:cubicBezTo>
                    <a:pt x="12061" y="14746"/>
                    <a:pt x="11508" y="14286"/>
                    <a:pt x="10910" y="13667"/>
                  </a:cubicBezTo>
                  <a:lnTo>
                    <a:pt x="5848" y="16352"/>
                  </a:lnTo>
                  <a:lnTo>
                    <a:pt x="3475" y="12249"/>
                  </a:lnTo>
                  <a:lnTo>
                    <a:pt x="8299" y="9692"/>
                  </a:lnTo>
                  <a:cubicBezTo>
                    <a:pt x="7229" y="7299"/>
                    <a:pt x="5819" y="3586"/>
                    <a:pt x="5332" y="2032"/>
                  </a:cubicBezTo>
                  <a:cubicBezTo>
                    <a:pt x="4875" y="574"/>
                    <a:pt x="5000" y="148"/>
                    <a:pt x="5066" y="36"/>
                  </a:cubicBezTo>
                  <a:cubicBezTo>
                    <a:pt x="5058" y="23"/>
                    <a:pt x="5065" y="20"/>
                    <a:pt x="5078" y="19"/>
                  </a:cubicBezTo>
                  <a:cubicBezTo>
                    <a:pt x="5088" y="6"/>
                    <a:pt x="5095" y="0"/>
                    <a:pt x="5095" y="0"/>
                  </a:cubicBezTo>
                  <a:cubicBezTo>
                    <a:pt x="5240" y="24"/>
                    <a:pt x="5683" y="148"/>
                    <a:pt x="6732" y="1292"/>
                  </a:cubicBezTo>
                  <a:cubicBezTo>
                    <a:pt x="7850" y="2510"/>
                    <a:pt x="10390" y="5624"/>
                    <a:pt x="11941" y="7761"/>
                  </a:cubicBezTo>
                  <a:lnTo>
                    <a:pt x="15980" y="5619"/>
                  </a:lnTo>
                  <a:lnTo>
                    <a:pt x="18355" y="9720"/>
                  </a:lnTo>
                  <a:cubicBezTo>
                    <a:pt x="18355" y="9720"/>
                    <a:pt x="14076" y="11989"/>
                    <a:pt x="14076" y="11989"/>
                  </a:cubicBezTo>
                  <a:close/>
                  <a:moveTo>
                    <a:pt x="16695" y="5238"/>
                  </a:moveTo>
                  <a:lnTo>
                    <a:pt x="19224" y="3898"/>
                  </a:lnTo>
                  <a:lnTo>
                    <a:pt x="21600" y="7999"/>
                  </a:lnTo>
                  <a:lnTo>
                    <a:pt x="19071" y="9339"/>
                  </a:lnTo>
                  <a:cubicBezTo>
                    <a:pt x="19071" y="9339"/>
                    <a:pt x="16695" y="5238"/>
                    <a:pt x="16695" y="523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83" name="Shape 10400">
              <a:extLst>
                <a:ext uri="{FF2B5EF4-FFF2-40B4-BE49-F238E27FC236}">
                  <a16:creationId xmlns:a16="http://schemas.microsoft.com/office/drawing/2014/main" xmlns="" id="{46CF6D35-E169-4CB8-B287-BDEEE0BDC441}"/>
                </a:ext>
              </a:extLst>
            </p:cNvPr>
            <p:cNvSpPr/>
            <p:nvPr/>
          </p:nvSpPr>
          <p:spPr>
            <a:xfrm>
              <a:off x="19723607" y="10276650"/>
              <a:ext cx="536497" cy="851590"/>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84" name="Shape 10401">
              <a:extLst>
                <a:ext uri="{FF2B5EF4-FFF2-40B4-BE49-F238E27FC236}">
                  <a16:creationId xmlns:a16="http://schemas.microsoft.com/office/drawing/2014/main" xmlns="" id="{18F0A562-FF6C-4641-BBA2-8DB789A420D1}"/>
                </a:ext>
              </a:extLst>
            </p:cNvPr>
            <p:cNvSpPr/>
            <p:nvPr/>
          </p:nvSpPr>
          <p:spPr>
            <a:xfrm>
              <a:off x="15572266" y="10142128"/>
              <a:ext cx="479514" cy="339889"/>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85" name="Shape 10402">
              <a:extLst>
                <a:ext uri="{FF2B5EF4-FFF2-40B4-BE49-F238E27FC236}">
                  <a16:creationId xmlns:a16="http://schemas.microsoft.com/office/drawing/2014/main" xmlns="" id="{674D77B0-29E2-438D-8C5F-982367408EC9}"/>
                </a:ext>
              </a:extLst>
            </p:cNvPr>
            <p:cNvSpPr/>
            <p:nvPr/>
          </p:nvSpPr>
          <p:spPr>
            <a:xfrm>
              <a:off x="17794266" y="9180909"/>
              <a:ext cx="602583" cy="644863"/>
            </a:xfrm>
            <a:custGeom>
              <a:avLst/>
              <a:gdLst/>
              <a:ahLst/>
              <a:cxnLst>
                <a:cxn ang="0">
                  <a:pos x="wd2" y="hd2"/>
                </a:cxn>
                <a:cxn ang="5400000">
                  <a:pos x="wd2" y="hd2"/>
                </a:cxn>
                <a:cxn ang="10800000">
                  <a:pos x="wd2" y="hd2"/>
                </a:cxn>
                <a:cxn ang="16200000">
                  <a:pos x="wd2" y="hd2"/>
                </a:cxn>
              </a:cxnLst>
              <a:rect l="0" t="0" r="r" b="b"/>
              <a:pathLst>
                <a:path w="19372" h="21028" extrusionOk="0">
                  <a:moveTo>
                    <a:pt x="11134" y="0"/>
                  </a:moveTo>
                  <a:cubicBezTo>
                    <a:pt x="10473" y="291"/>
                    <a:pt x="9829" y="670"/>
                    <a:pt x="9218" y="1133"/>
                  </a:cubicBezTo>
                  <a:cubicBezTo>
                    <a:pt x="8205" y="1900"/>
                    <a:pt x="7241" y="3000"/>
                    <a:pt x="7232" y="4263"/>
                  </a:cubicBezTo>
                  <a:cubicBezTo>
                    <a:pt x="7232" y="4376"/>
                    <a:pt x="7251" y="4474"/>
                    <a:pt x="7265" y="4578"/>
                  </a:cubicBezTo>
                  <a:lnTo>
                    <a:pt x="5151" y="2019"/>
                  </a:lnTo>
                  <a:cubicBezTo>
                    <a:pt x="5136" y="2030"/>
                    <a:pt x="5118" y="2042"/>
                    <a:pt x="5102" y="2053"/>
                  </a:cubicBezTo>
                  <a:cubicBezTo>
                    <a:pt x="5027" y="2106"/>
                    <a:pt x="4955" y="2159"/>
                    <a:pt x="4880" y="2213"/>
                  </a:cubicBezTo>
                  <a:lnTo>
                    <a:pt x="7423" y="5900"/>
                  </a:lnTo>
                  <a:cubicBezTo>
                    <a:pt x="4977" y="5414"/>
                    <a:pt x="2486" y="6475"/>
                    <a:pt x="1082" y="8857"/>
                  </a:cubicBezTo>
                  <a:cubicBezTo>
                    <a:pt x="-1074" y="12513"/>
                    <a:pt x="95" y="17729"/>
                    <a:pt x="3688" y="19976"/>
                  </a:cubicBezTo>
                  <a:cubicBezTo>
                    <a:pt x="6286" y="21600"/>
                    <a:pt x="9522" y="21245"/>
                    <a:pt x="12057" y="19586"/>
                  </a:cubicBezTo>
                  <a:cubicBezTo>
                    <a:pt x="14335" y="19918"/>
                    <a:pt x="16643" y="19169"/>
                    <a:pt x="18072" y="17172"/>
                  </a:cubicBezTo>
                  <a:cubicBezTo>
                    <a:pt x="20526" y="13741"/>
                    <a:pt x="19342" y="8581"/>
                    <a:pt x="15911" y="5901"/>
                  </a:cubicBezTo>
                  <a:cubicBezTo>
                    <a:pt x="14980" y="5173"/>
                    <a:pt x="13948" y="4703"/>
                    <a:pt x="12864" y="4562"/>
                  </a:cubicBezTo>
                  <a:cubicBezTo>
                    <a:pt x="12076" y="4459"/>
                    <a:pt x="11291" y="4541"/>
                    <a:pt x="10539" y="4763"/>
                  </a:cubicBezTo>
                  <a:cubicBezTo>
                    <a:pt x="10955" y="4092"/>
                    <a:pt x="11179" y="3259"/>
                    <a:pt x="11250" y="2443"/>
                  </a:cubicBezTo>
                  <a:cubicBezTo>
                    <a:pt x="11324" y="1599"/>
                    <a:pt x="11285" y="776"/>
                    <a:pt x="11134" y="0"/>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6" name="Shape 10403">
              <a:extLst>
                <a:ext uri="{FF2B5EF4-FFF2-40B4-BE49-F238E27FC236}">
                  <a16:creationId xmlns:a16="http://schemas.microsoft.com/office/drawing/2014/main" xmlns="" id="{0B460F1C-8C2A-43AD-BA56-3C7D4CE55491}"/>
                </a:ext>
              </a:extLst>
            </p:cNvPr>
            <p:cNvSpPr/>
            <p:nvPr/>
          </p:nvSpPr>
          <p:spPr>
            <a:xfrm>
              <a:off x="17048178" y="9717416"/>
              <a:ext cx="707905" cy="707906"/>
            </a:xfrm>
            <a:custGeom>
              <a:avLst/>
              <a:gdLst/>
              <a:ahLst/>
              <a:cxnLst>
                <a:cxn ang="0">
                  <a:pos x="wd2" y="hd2"/>
                </a:cxn>
                <a:cxn ang="5400000">
                  <a:pos x="wd2" y="hd2"/>
                </a:cxn>
                <a:cxn ang="10800000">
                  <a:pos x="wd2" y="hd2"/>
                </a:cxn>
                <a:cxn ang="16200000">
                  <a:pos x="wd2" y="hd2"/>
                </a:cxn>
              </a:cxnLst>
              <a:rect l="0" t="0" r="r" b="b"/>
              <a:pathLst>
                <a:path w="18957" h="18957" extrusionOk="0">
                  <a:moveTo>
                    <a:pt x="5474" y="890"/>
                  </a:moveTo>
                  <a:cubicBezTo>
                    <a:pt x="729" y="3103"/>
                    <a:pt x="-1322" y="8738"/>
                    <a:pt x="890" y="13482"/>
                  </a:cubicBezTo>
                  <a:cubicBezTo>
                    <a:pt x="3103" y="18227"/>
                    <a:pt x="8738" y="20278"/>
                    <a:pt x="13482" y="18066"/>
                  </a:cubicBezTo>
                  <a:cubicBezTo>
                    <a:pt x="18227" y="15853"/>
                    <a:pt x="20278" y="10218"/>
                    <a:pt x="18066" y="5474"/>
                  </a:cubicBezTo>
                  <a:cubicBezTo>
                    <a:pt x="15853" y="729"/>
                    <a:pt x="10218" y="-1322"/>
                    <a:pt x="5474" y="890"/>
                  </a:cubicBezTo>
                  <a:close/>
                  <a:moveTo>
                    <a:pt x="6178" y="2402"/>
                  </a:moveTo>
                  <a:cubicBezTo>
                    <a:pt x="6348" y="2323"/>
                    <a:pt x="6545" y="2302"/>
                    <a:pt x="6734" y="2371"/>
                  </a:cubicBezTo>
                  <a:cubicBezTo>
                    <a:pt x="7112" y="2509"/>
                    <a:pt x="7308" y="2929"/>
                    <a:pt x="7170" y="3307"/>
                  </a:cubicBezTo>
                  <a:cubicBezTo>
                    <a:pt x="7033" y="3685"/>
                    <a:pt x="6612" y="3882"/>
                    <a:pt x="6234" y="3744"/>
                  </a:cubicBezTo>
                  <a:cubicBezTo>
                    <a:pt x="5856" y="3606"/>
                    <a:pt x="5660" y="3186"/>
                    <a:pt x="5798" y="2808"/>
                  </a:cubicBezTo>
                  <a:cubicBezTo>
                    <a:pt x="5866" y="2618"/>
                    <a:pt x="6009" y="2481"/>
                    <a:pt x="6178" y="2402"/>
                  </a:cubicBezTo>
                  <a:close/>
                  <a:moveTo>
                    <a:pt x="7039" y="4248"/>
                  </a:moveTo>
                  <a:cubicBezTo>
                    <a:pt x="7237" y="4156"/>
                    <a:pt x="7476" y="4242"/>
                    <a:pt x="7569" y="4441"/>
                  </a:cubicBezTo>
                  <a:lnTo>
                    <a:pt x="9434" y="8440"/>
                  </a:lnTo>
                  <a:cubicBezTo>
                    <a:pt x="9580" y="8433"/>
                    <a:pt x="9718" y="8366"/>
                    <a:pt x="9863" y="8419"/>
                  </a:cubicBezTo>
                  <a:cubicBezTo>
                    <a:pt x="10010" y="8472"/>
                    <a:pt x="10085" y="8605"/>
                    <a:pt x="10192" y="8705"/>
                  </a:cubicBezTo>
                  <a:lnTo>
                    <a:pt x="13175" y="7314"/>
                  </a:lnTo>
                  <a:cubicBezTo>
                    <a:pt x="13373" y="7222"/>
                    <a:pt x="13612" y="7309"/>
                    <a:pt x="13705" y="7507"/>
                  </a:cubicBezTo>
                  <a:cubicBezTo>
                    <a:pt x="13797" y="7705"/>
                    <a:pt x="13710" y="7944"/>
                    <a:pt x="13512" y="8037"/>
                  </a:cubicBezTo>
                  <a:lnTo>
                    <a:pt x="10529" y="9427"/>
                  </a:lnTo>
                  <a:cubicBezTo>
                    <a:pt x="10537" y="9574"/>
                    <a:pt x="10591" y="9717"/>
                    <a:pt x="10537" y="9863"/>
                  </a:cubicBezTo>
                  <a:cubicBezTo>
                    <a:pt x="10325" y="10447"/>
                    <a:pt x="9676" y="10750"/>
                    <a:pt x="9092" y="10537"/>
                  </a:cubicBezTo>
                  <a:cubicBezTo>
                    <a:pt x="8509" y="10325"/>
                    <a:pt x="8206" y="9676"/>
                    <a:pt x="8419" y="9092"/>
                  </a:cubicBezTo>
                  <a:cubicBezTo>
                    <a:pt x="8474" y="8942"/>
                    <a:pt x="8621" y="8880"/>
                    <a:pt x="8725" y="8771"/>
                  </a:cubicBezTo>
                  <a:lnTo>
                    <a:pt x="6860" y="4771"/>
                  </a:lnTo>
                  <a:cubicBezTo>
                    <a:pt x="6767" y="4573"/>
                    <a:pt x="6841" y="4340"/>
                    <a:pt x="7039" y="4248"/>
                  </a:cubicBezTo>
                  <a:close/>
                  <a:moveTo>
                    <a:pt x="2738" y="11823"/>
                  </a:moveTo>
                  <a:cubicBezTo>
                    <a:pt x="2908" y="11744"/>
                    <a:pt x="3105" y="11723"/>
                    <a:pt x="3294" y="11792"/>
                  </a:cubicBezTo>
                  <a:cubicBezTo>
                    <a:pt x="3672" y="11930"/>
                    <a:pt x="3868" y="12350"/>
                    <a:pt x="3730" y="12728"/>
                  </a:cubicBezTo>
                  <a:cubicBezTo>
                    <a:pt x="3593" y="13106"/>
                    <a:pt x="3172" y="13302"/>
                    <a:pt x="2794" y="13165"/>
                  </a:cubicBezTo>
                  <a:cubicBezTo>
                    <a:pt x="2416" y="13027"/>
                    <a:pt x="2220" y="12607"/>
                    <a:pt x="2358" y="12228"/>
                  </a:cubicBezTo>
                  <a:cubicBezTo>
                    <a:pt x="2426" y="12039"/>
                    <a:pt x="2569" y="11902"/>
                    <a:pt x="2738" y="11823"/>
                  </a:cubicBezTo>
                  <a:close/>
                  <a:moveTo>
                    <a:pt x="15620" y="5816"/>
                  </a:moveTo>
                  <a:cubicBezTo>
                    <a:pt x="15789" y="5737"/>
                    <a:pt x="15973" y="5722"/>
                    <a:pt x="16162" y="5791"/>
                  </a:cubicBezTo>
                  <a:cubicBezTo>
                    <a:pt x="16540" y="5929"/>
                    <a:pt x="16736" y="6349"/>
                    <a:pt x="16598" y="6728"/>
                  </a:cubicBezTo>
                  <a:cubicBezTo>
                    <a:pt x="16461" y="7106"/>
                    <a:pt x="16054" y="7296"/>
                    <a:pt x="15675" y="7158"/>
                  </a:cubicBezTo>
                  <a:cubicBezTo>
                    <a:pt x="15297" y="7020"/>
                    <a:pt x="15101" y="6600"/>
                    <a:pt x="15239" y="6222"/>
                  </a:cubicBezTo>
                  <a:cubicBezTo>
                    <a:pt x="15308" y="6033"/>
                    <a:pt x="15451" y="5895"/>
                    <a:pt x="15620" y="5816"/>
                  </a:cubicBezTo>
                  <a:close/>
                  <a:moveTo>
                    <a:pt x="12166" y="15243"/>
                  </a:moveTo>
                  <a:cubicBezTo>
                    <a:pt x="12335" y="15164"/>
                    <a:pt x="12533" y="15143"/>
                    <a:pt x="12722" y="15212"/>
                  </a:cubicBezTo>
                  <a:cubicBezTo>
                    <a:pt x="13100" y="15350"/>
                    <a:pt x="13296" y="15770"/>
                    <a:pt x="13158" y="16148"/>
                  </a:cubicBezTo>
                  <a:cubicBezTo>
                    <a:pt x="13021" y="16526"/>
                    <a:pt x="12600" y="16723"/>
                    <a:pt x="12222" y="16585"/>
                  </a:cubicBezTo>
                  <a:cubicBezTo>
                    <a:pt x="11844" y="16447"/>
                    <a:pt x="11648" y="16027"/>
                    <a:pt x="11785" y="15649"/>
                  </a:cubicBezTo>
                  <a:cubicBezTo>
                    <a:pt x="11854" y="15460"/>
                    <a:pt x="11997" y="15322"/>
                    <a:pt x="12166" y="1524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87" name="Shape 10404">
              <a:extLst>
                <a:ext uri="{FF2B5EF4-FFF2-40B4-BE49-F238E27FC236}">
                  <a16:creationId xmlns:a16="http://schemas.microsoft.com/office/drawing/2014/main" xmlns="" id="{3A0842EC-C50C-40AF-B6F1-DAAF65C6CC9C}"/>
                </a:ext>
              </a:extLst>
            </p:cNvPr>
            <p:cNvSpPr/>
            <p:nvPr/>
          </p:nvSpPr>
          <p:spPr>
            <a:xfrm>
              <a:off x="18977015" y="9915662"/>
              <a:ext cx="660489" cy="686411"/>
            </a:xfrm>
            <a:custGeom>
              <a:avLst/>
              <a:gdLst/>
              <a:ahLst/>
              <a:cxnLst>
                <a:cxn ang="0">
                  <a:pos x="wd2" y="hd2"/>
                </a:cxn>
                <a:cxn ang="5400000">
                  <a:pos x="wd2" y="hd2"/>
                </a:cxn>
                <a:cxn ang="10800000">
                  <a:pos x="wd2" y="hd2"/>
                </a:cxn>
                <a:cxn ang="16200000">
                  <a:pos x="wd2" y="hd2"/>
                </a:cxn>
              </a:cxnLst>
              <a:rect l="0" t="0" r="r" b="b"/>
              <a:pathLst>
                <a:path w="21367" h="21369" extrusionOk="0">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88" name="Shape 10405">
              <a:extLst>
                <a:ext uri="{FF2B5EF4-FFF2-40B4-BE49-F238E27FC236}">
                  <a16:creationId xmlns:a16="http://schemas.microsoft.com/office/drawing/2014/main" xmlns="" id="{60EE62DB-8928-47EA-8447-E7B4FBDBEEF3}"/>
                </a:ext>
              </a:extLst>
            </p:cNvPr>
            <p:cNvSpPr/>
            <p:nvPr/>
          </p:nvSpPr>
          <p:spPr>
            <a:xfrm>
              <a:off x="17273284" y="10887438"/>
              <a:ext cx="673802" cy="406557"/>
            </a:xfrm>
            <a:custGeom>
              <a:avLst/>
              <a:gdLst/>
              <a:ahLst/>
              <a:cxnLst>
                <a:cxn ang="0">
                  <a:pos x="wd2" y="hd2"/>
                </a:cxn>
                <a:cxn ang="5400000">
                  <a:pos x="wd2" y="hd2"/>
                </a:cxn>
                <a:cxn ang="10800000">
                  <a:pos x="wd2" y="hd2"/>
                </a:cxn>
                <a:cxn ang="16200000">
                  <a:pos x="wd2" y="hd2"/>
                </a:cxn>
              </a:cxnLst>
              <a:rect l="0" t="0" r="r" b="b"/>
              <a:pathLst>
                <a:path w="21411" h="21289" extrusionOk="0">
                  <a:moveTo>
                    <a:pt x="5099" y="1723"/>
                  </a:moveTo>
                  <a:lnTo>
                    <a:pt x="3700" y="16273"/>
                  </a:lnTo>
                  <a:lnTo>
                    <a:pt x="16313" y="19565"/>
                  </a:lnTo>
                  <a:lnTo>
                    <a:pt x="17712" y="5015"/>
                  </a:lnTo>
                  <a:cubicBezTo>
                    <a:pt x="17712" y="5015"/>
                    <a:pt x="5099" y="1723"/>
                    <a:pt x="5099" y="1723"/>
                  </a:cubicBezTo>
                  <a:close/>
                  <a:moveTo>
                    <a:pt x="2757" y="5906"/>
                  </a:moveTo>
                  <a:lnTo>
                    <a:pt x="2258" y="11102"/>
                  </a:lnTo>
                  <a:cubicBezTo>
                    <a:pt x="2230" y="11389"/>
                    <a:pt x="2349" y="11659"/>
                    <a:pt x="2523" y="11704"/>
                  </a:cubicBezTo>
                  <a:cubicBezTo>
                    <a:pt x="2697" y="11750"/>
                    <a:pt x="2861" y="11554"/>
                    <a:pt x="2889" y="11267"/>
                  </a:cubicBezTo>
                  <a:lnTo>
                    <a:pt x="3388" y="6071"/>
                  </a:lnTo>
                  <a:cubicBezTo>
                    <a:pt x="3416" y="5784"/>
                    <a:pt x="3297" y="5514"/>
                    <a:pt x="3123" y="5469"/>
                  </a:cubicBezTo>
                  <a:cubicBezTo>
                    <a:pt x="2949" y="5423"/>
                    <a:pt x="2785" y="5619"/>
                    <a:pt x="2757" y="5906"/>
                  </a:cubicBezTo>
                  <a:close/>
                  <a:moveTo>
                    <a:pt x="19585" y="12429"/>
                  </a:moveTo>
                  <a:cubicBezTo>
                    <a:pt x="19668" y="11568"/>
                    <a:pt x="19311" y="10759"/>
                    <a:pt x="18789" y="10623"/>
                  </a:cubicBezTo>
                  <a:cubicBezTo>
                    <a:pt x="18266" y="10487"/>
                    <a:pt x="17776" y="11074"/>
                    <a:pt x="17693" y="11935"/>
                  </a:cubicBezTo>
                  <a:cubicBezTo>
                    <a:pt x="17610" y="12796"/>
                    <a:pt x="17967" y="13604"/>
                    <a:pt x="18489" y="13741"/>
                  </a:cubicBezTo>
                  <a:cubicBezTo>
                    <a:pt x="19012" y="13877"/>
                    <a:pt x="19502" y="13289"/>
                    <a:pt x="19585" y="12429"/>
                  </a:cubicBezTo>
                  <a:close/>
                  <a:moveTo>
                    <a:pt x="21396" y="7042"/>
                  </a:moveTo>
                  <a:lnTo>
                    <a:pt x="20197" y="19513"/>
                  </a:lnTo>
                  <a:cubicBezTo>
                    <a:pt x="20087" y="20661"/>
                    <a:pt x="19433" y="21444"/>
                    <a:pt x="18736" y="21262"/>
                  </a:cubicBezTo>
                  <a:lnTo>
                    <a:pt x="1078" y="16653"/>
                  </a:lnTo>
                  <a:cubicBezTo>
                    <a:pt x="381" y="16472"/>
                    <a:pt x="-94" y="15394"/>
                    <a:pt x="16" y="14246"/>
                  </a:cubicBezTo>
                  <a:lnTo>
                    <a:pt x="1215" y="1775"/>
                  </a:lnTo>
                  <a:cubicBezTo>
                    <a:pt x="1325" y="627"/>
                    <a:pt x="1979" y="-156"/>
                    <a:pt x="2676" y="26"/>
                  </a:cubicBezTo>
                  <a:lnTo>
                    <a:pt x="20334" y="4635"/>
                  </a:lnTo>
                  <a:cubicBezTo>
                    <a:pt x="21031" y="4816"/>
                    <a:pt x="21506" y="5894"/>
                    <a:pt x="21396" y="7042"/>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9" name="Shape 10406">
              <a:extLst>
                <a:ext uri="{FF2B5EF4-FFF2-40B4-BE49-F238E27FC236}">
                  <a16:creationId xmlns:a16="http://schemas.microsoft.com/office/drawing/2014/main" xmlns="" id="{5C17FF64-7B30-4133-BB86-1B84A8260122}"/>
                </a:ext>
              </a:extLst>
            </p:cNvPr>
            <p:cNvSpPr/>
            <p:nvPr/>
          </p:nvSpPr>
          <p:spPr>
            <a:xfrm>
              <a:off x="19982176" y="9778729"/>
              <a:ext cx="656775" cy="603421"/>
            </a:xfrm>
            <a:custGeom>
              <a:avLst/>
              <a:gdLst/>
              <a:ahLst/>
              <a:cxnLst>
                <a:cxn ang="0">
                  <a:pos x="wd2" y="hd2"/>
                </a:cxn>
                <a:cxn ang="5400000">
                  <a:pos x="wd2" y="hd2"/>
                </a:cxn>
                <a:cxn ang="10800000">
                  <a:pos x="wd2" y="hd2"/>
                </a:cxn>
                <a:cxn ang="16200000">
                  <a:pos x="wd2" y="hd2"/>
                </a:cxn>
              </a:cxnLst>
              <a:rect l="0" t="0" r="r" b="b"/>
              <a:pathLst>
                <a:path w="20391" h="21254" extrusionOk="0">
                  <a:moveTo>
                    <a:pt x="14806" y="20802"/>
                  </a:moveTo>
                  <a:cubicBezTo>
                    <a:pt x="16771" y="20078"/>
                    <a:pt x="18497" y="18506"/>
                    <a:pt x="19509" y="16252"/>
                  </a:cubicBezTo>
                  <a:cubicBezTo>
                    <a:pt x="21534" y="11744"/>
                    <a:pt x="19954" y="6226"/>
                    <a:pt x="15980" y="3929"/>
                  </a:cubicBezTo>
                  <a:cubicBezTo>
                    <a:pt x="12750" y="2062"/>
                    <a:pt x="8929" y="2896"/>
                    <a:pt x="6525" y="5695"/>
                  </a:cubicBezTo>
                  <a:cubicBezTo>
                    <a:pt x="6494" y="5619"/>
                    <a:pt x="6446" y="5549"/>
                    <a:pt x="6387" y="5489"/>
                  </a:cubicBezTo>
                  <a:lnTo>
                    <a:pt x="1181" y="167"/>
                  </a:lnTo>
                  <a:cubicBezTo>
                    <a:pt x="946" y="-73"/>
                    <a:pt x="582" y="-53"/>
                    <a:pt x="370" y="214"/>
                  </a:cubicBezTo>
                  <a:lnTo>
                    <a:pt x="146" y="499"/>
                  </a:lnTo>
                  <a:cubicBezTo>
                    <a:pt x="-66" y="765"/>
                    <a:pt x="-44" y="1177"/>
                    <a:pt x="192" y="1417"/>
                  </a:cubicBezTo>
                  <a:lnTo>
                    <a:pt x="5396" y="6733"/>
                  </a:lnTo>
                  <a:cubicBezTo>
                    <a:pt x="5480" y="6818"/>
                    <a:pt x="5581" y="6859"/>
                    <a:pt x="5685" y="6879"/>
                  </a:cubicBezTo>
                  <a:cubicBezTo>
                    <a:pt x="5480" y="7214"/>
                    <a:pt x="5286" y="7560"/>
                    <a:pt x="5118" y="7933"/>
                  </a:cubicBezTo>
                  <a:cubicBezTo>
                    <a:pt x="3093" y="12441"/>
                    <a:pt x="4673" y="17959"/>
                    <a:pt x="8647" y="20256"/>
                  </a:cubicBezTo>
                  <a:cubicBezTo>
                    <a:pt x="10634" y="21405"/>
                    <a:pt x="12840" y="21527"/>
                    <a:pt x="14806" y="20802"/>
                  </a:cubicBezTo>
                  <a:close/>
                  <a:moveTo>
                    <a:pt x="14414" y="19435"/>
                  </a:moveTo>
                  <a:cubicBezTo>
                    <a:pt x="12758" y="20045"/>
                    <a:pt x="10896" y="19937"/>
                    <a:pt x="9221" y="18969"/>
                  </a:cubicBezTo>
                  <a:cubicBezTo>
                    <a:pt x="5873" y="17034"/>
                    <a:pt x="4542" y="12385"/>
                    <a:pt x="6248" y="8586"/>
                  </a:cubicBezTo>
                  <a:cubicBezTo>
                    <a:pt x="7954" y="4788"/>
                    <a:pt x="12052" y="3277"/>
                    <a:pt x="15400" y="5212"/>
                  </a:cubicBezTo>
                  <a:cubicBezTo>
                    <a:pt x="18748" y="7148"/>
                    <a:pt x="20080" y="11797"/>
                    <a:pt x="18374" y="15596"/>
                  </a:cubicBezTo>
                  <a:cubicBezTo>
                    <a:pt x="17521" y="17495"/>
                    <a:pt x="16070" y="18824"/>
                    <a:pt x="14414" y="19435"/>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90" name="Shape 10407">
              <a:extLst>
                <a:ext uri="{FF2B5EF4-FFF2-40B4-BE49-F238E27FC236}">
                  <a16:creationId xmlns:a16="http://schemas.microsoft.com/office/drawing/2014/main" xmlns="" id="{7880DE56-2BFD-4115-8DA4-C0099AC46D03}"/>
                </a:ext>
              </a:extLst>
            </p:cNvPr>
            <p:cNvSpPr/>
            <p:nvPr/>
          </p:nvSpPr>
          <p:spPr>
            <a:xfrm>
              <a:off x="18095556" y="9920122"/>
              <a:ext cx="474749" cy="525544"/>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91" name="Shape 10408">
              <a:extLst>
                <a:ext uri="{FF2B5EF4-FFF2-40B4-BE49-F238E27FC236}">
                  <a16:creationId xmlns:a16="http://schemas.microsoft.com/office/drawing/2014/main" xmlns="" id="{798F9326-568D-4F93-9613-88FBC0B608B7}"/>
                </a:ext>
              </a:extLst>
            </p:cNvPr>
            <p:cNvSpPr/>
            <p:nvPr/>
          </p:nvSpPr>
          <p:spPr>
            <a:xfrm>
              <a:off x="19553061" y="9077456"/>
              <a:ext cx="359032" cy="41485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92" name="Shape 10409">
              <a:extLst>
                <a:ext uri="{FF2B5EF4-FFF2-40B4-BE49-F238E27FC236}">
                  <a16:creationId xmlns:a16="http://schemas.microsoft.com/office/drawing/2014/main" xmlns="" id="{CAD289B0-C3C6-4D73-AE30-1AC6CC9DC3C2}"/>
                </a:ext>
              </a:extLst>
            </p:cNvPr>
            <p:cNvSpPr/>
            <p:nvPr/>
          </p:nvSpPr>
          <p:spPr>
            <a:xfrm>
              <a:off x="19907349" y="4497805"/>
              <a:ext cx="422982" cy="474607"/>
            </a:xfrm>
            <a:custGeom>
              <a:avLst/>
              <a:gdLst/>
              <a:ahLst/>
              <a:cxnLst>
                <a:cxn ang="0">
                  <a:pos x="wd2" y="hd2"/>
                </a:cxn>
                <a:cxn ang="5400000">
                  <a:pos x="wd2" y="hd2"/>
                </a:cxn>
                <a:cxn ang="10800000">
                  <a:pos x="wd2" y="hd2"/>
                </a:cxn>
                <a:cxn ang="16200000">
                  <a:pos x="wd2" y="hd2"/>
                </a:cxn>
              </a:cxnLst>
              <a:rect l="0" t="0" r="r" b="b"/>
              <a:pathLst>
                <a:path w="21057" h="21254" extrusionOk="0">
                  <a:moveTo>
                    <a:pt x="8090" y="6610"/>
                  </a:moveTo>
                  <a:lnTo>
                    <a:pt x="8090" y="3934"/>
                  </a:lnTo>
                  <a:lnTo>
                    <a:pt x="19378" y="1852"/>
                  </a:lnTo>
                  <a:lnTo>
                    <a:pt x="19378" y="4528"/>
                  </a:lnTo>
                  <a:cubicBezTo>
                    <a:pt x="19378" y="4528"/>
                    <a:pt x="8090" y="6610"/>
                    <a:pt x="8090" y="6610"/>
                  </a:cubicBezTo>
                  <a:close/>
                  <a:moveTo>
                    <a:pt x="21057" y="0"/>
                  </a:moveTo>
                  <a:lnTo>
                    <a:pt x="6411" y="2701"/>
                  </a:lnTo>
                  <a:lnTo>
                    <a:pt x="6411" y="15495"/>
                  </a:lnTo>
                  <a:cubicBezTo>
                    <a:pt x="5363" y="15254"/>
                    <a:pt x="3972" y="15448"/>
                    <a:pt x="2666" y="16104"/>
                  </a:cubicBezTo>
                  <a:cubicBezTo>
                    <a:pt x="567" y="17160"/>
                    <a:pt x="-518" y="19009"/>
                    <a:pt x="244" y="20236"/>
                  </a:cubicBezTo>
                  <a:cubicBezTo>
                    <a:pt x="1005" y="21462"/>
                    <a:pt x="3325" y="21600"/>
                    <a:pt x="5425" y="20544"/>
                  </a:cubicBezTo>
                  <a:cubicBezTo>
                    <a:pt x="7005" y="19749"/>
                    <a:pt x="8010" y="18505"/>
                    <a:pt x="8085" y="17416"/>
                  </a:cubicBezTo>
                  <a:lnTo>
                    <a:pt x="8090" y="17416"/>
                  </a:lnTo>
                  <a:lnTo>
                    <a:pt x="8090" y="8152"/>
                  </a:lnTo>
                  <a:lnTo>
                    <a:pt x="19378" y="6070"/>
                  </a:lnTo>
                  <a:lnTo>
                    <a:pt x="19378" y="10758"/>
                  </a:lnTo>
                  <a:cubicBezTo>
                    <a:pt x="18330" y="10518"/>
                    <a:pt x="16941" y="10712"/>
                    <a:pt x="15636" y="11368"/>
                  </a:cubicBezTo>
                  <a:cubicBezTo>
                    <a:pt x="13536" y="12424"/>
                    <a:pt x="12452" y="14273"/>
                    <a:pt x="13213" y="15499"/>
                  </a:cubicBezTo>
                  <a:cubicBezTo>
                    <a:pt x="13975" y="16725"/>
                    <a:pt x="16295" y="16863"/>
                    <a:pt x="18395" y="15807"/>
                  </a:cubicBezTo>
                  <a:cubicBezTo>
                    <a:pt x="20060" y="14970"/>
                    <a:pt x="21082" y="13635"/>
                    <a:pt x="21056" y="12506"/>
                  </a:cubicBezTo>
                  <a:lnTo>
                    <a:pt x="21057" y="12506"/>
                  </a:lnTo>
                  <a:cubicBezTo>
                    <a:pt x="21057" y="12506"/>
                    <a:pt x="21057" y="0"/>
                    <a:pt x="21057" y="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93" name="Shape 10410">
              <a:extLst>
                <a:ext uri="{FF2B5EF4-FFF2-40B4-BE49-F238E27FC236}">
                  <a16:creationId xmlns:a16="http://schemas.microsoft.com/office/drawing/2014/main" xmlns="" id="{5F07D5CC-FC57-4885-9475-6FA096C1A765}"/>
                </a:ext>
              </a:extLst>
            </p:cNvPr>
            <p:cNvSpPr/>
            <p:nvPr/>
          </p:nvSpPr>
          <p:spPr>
            <a:xfrm>
              <a:off x="16605913" y="7050896"/>
              <a:ext cx="326230" cy="303671"/>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94" name="Shape 10411">
              <a:extLst>
                <a:ext uri="{FF2B5EF4-FFF2-40B4-BE49-F238E27FC236}">
                  <a16:creationId xmlns:a16="http://schemas.microsoft.com/office/drawing/2014/main" xmlns="" id="{7E1AFEA9-F6B0-4F81-BE9A-6D89C48FEAC6}"/>
                </a:ext>
              </a:extLst>
            </p:cNvPr>
            <p:cNvSpPr/>
            <p:nvPr/>
          </p:nvSpPr>
          <p:spPr>
            <a:xfrm>
              <a:off x="17109012" y="5013808"/>
              <a:ext cx="413677" cy="591501"/>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95" name="Shape 10412">
              <a:extLst>
                <a:ext uri="{FF2B5EF4-FFF2-40B4-BE49-F238E27FC236}">
                  <a16:creationId xmlns:a16="http://schemas.microsoft.com/office/drawing/2014/main" xmlns="" id="{60039F5C-0C7B-41B3-B1DA-A1A6E190FC7E}"/>
                </a:ext>
              </a:extLst>
            </p:cNvPr>
            <p:cNvSpPr/>
            <p:nvPr/>
          </p:nvSpPr>
          <p:spPr>
            <a:xfrm>
              <a:off x="16082433" y="4790078"/>
              <a:ext cx="583511" cy="413605"/>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96" name="Shape 10413">
              <a:extLst>
                <a:ext uri="{FF2B5EF4-FFF2-40B4-BE49-F238E27FC236}">
                  <a16:creationId xmlns:a16="http://schemas.microsoft.com/office/drawing/2014/main" xmlns="" id="{C80FDA73-0F12-4020-A740-E255F6D8A2EE}"/>
                </a:ext>
              </a:extLst>
            </p:cNvPr>
            <p:cNvSpPr/>
            <p:nvPr/>
          </p:nvSpPr>
          <p:spPr>
            <a:xfrm>
              <a:off x="21000318" y="5616838"/>
              <a:ext cx="437119" cy="309840"/>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97" name="Shape 10414">
              <a:extLst>
                <a:ext uri="{FF2B5EF4-FFF2-40B4-BE49-F238E27FC236}">
                  <a16:creationId xmlns:a16="http://schemas.microsoft.com/office/drawing/2014/main" xmlns="" id="{73B333E9-3C1A-42B0-A974-452506EDDC81}"/>
                </a:ext>
              </a:extLst>
            </p:cNvPr>
            <p:cNvSpPr/>
            <p:nvPr/>
          </p:nvSpPr>
          <p:spPr>
            <a:xfrm>
              <a:off x="14548058" y="8927501"/>
              <a:ext cx="446855" cy="494666"/>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98" name="Shape 10415">
              <a:extLst>
                <a:ext uri="{FF2B5EF4-FFF2-40B4-BE49-F238E27FC236}">
                  <a16:creationId xmlns:a16="http://schemas.microsoft.com/office/drawing/2014/main" xmlns="" id="{CEB06B00-15EF-4F94-80B5-E86AF0243345}"/>
                </a:ext>
              </a:extLst>
            </p:cNvPr>
            <p:cNvSpPr/>
            <p:nvPr/>
          </p:nvSpPr>
          <p:spPr>
            <a:xfrm>
              <a:off x="19258837" y="11958731"/>
              <a:ext cx="567699" cy="676947"/>
            </a:xfrm>
            <a:custGeom>
              <a:avLst/>
              <a:gdLst/>
              <a:ahLst/>
              <a:cxnLst>
                <a:cxn ang="0">
                  <a:pos x="wd2" y="hd2"/>
                </a:cxn>
                <a:cxn ang="5400000">
                  <a:pos x="wd2" y="hd2"/>
                </a:cxn>
                <a:cxn ang="10800000">
                  <a:pos x="wd2" y="hd2"/>
                </a:cxn>
                <a:cxn ang="16200000">
                  <a:pos x="wd2" y="hd2"/>
                </a:cxn>
              </a:cxnLst>
              <a:rect l="0" t="0" r="r" b="b"/>
              <a:pathLst>
                <a:path w="21600" h="21600" extrusionOk="0">
                  <a:moveTo>
                    <a:pt x="19543" y="12242"/>
                  </a:moveTo>
                  <a:cubicBezTo>
                    <a:pt x="19543" y="12836"/>
                    <a:pt x="18964" y="13322"/>
                    <a:pt x="18257" y="13322"/>
                  </a:cubicBezTo>
                  <a:lnTo>
                    <a:pt x="3343" y="13322"/>
                  </a:lnTo>
                  <a:cubicBezTo>
                    <a:pt x="2636" y="13322"/>
                    <a:pt x="2057" y="12836"/>
                    <a:pt x="2057" y="12242"/>
                  </a:cubicBezTo>
                  <a:lnTo>
                    <a:pt x="2057" y="4322"/>
                  </a:lnTo>
                  <a:cubicBezTo>
                    <a:pt x="2057" y="3728"/>
                    <a:pt x="2636" y="3242"/>
                    <a:pt x="3343" y="3242"/>
                  </a:cubicBezTo>
                  <a:lnTo>
                    <a:pt x="18257" y="3242"/>
                  </a:lnTo>
                  <a:cubicBezTo>
                    <a:pt x="18964" y="3242"/>
                    <a:pt x="19543" y="3728"/>
                    <a:pt x="19543" y="4322"/>
                  </a:cubicBezTo>
                  <a:cubicBezTo>
                    <a:pt x="19543" y="4322"/>
                    <a:pt x="19543" y="12242"/>
                    <a:pt x="19543" y="12242"/>
                  </a:cubicBezTo>
                  <a:close/>
                  <a:moveTo>
                    <a:pt x="17743" y="18146"/>
                  </a:moveTo>
                  <a:cubicBezTo>
                    <a:pt x="16891" y="18146"/>
                    <a:pt x="16200" y="17566"/>
                    <a:pt x="16200" y="16850"/>
                  </a:cubicBezTo>
                  <a:cubicBezTo>
                    <a:pt x="16200" y="16134"/>
                    <a:pt x="16891" y="15554"/>
                    <a:pt x="17743" y="15554"/>
                  </a:cubicBezTo>
                  <a:cubicBezTo>
                    <a:pt x="18594" y="15554"/>
                    <a:pt x="19285" y="16134"/>
                    <a:pt x="19285" y="16850"/>
                  </a:cubicBezTo>
                  <a:cubicBezTo>
                    <a:pt x="19285" y="17566"/>
                    <a:pt x="18594" y="18146"/>
                    <a:pt x="17743" y="18146"/>
                  </a:cubicBezTo>
                  <a:close/>
                  <a:moveTo>
                    <a:pt x="3857" y="18146"/>
                  </a:moveTo>
                  <a:cubicBezTo>
                    <a:pt x="3005" y="18146"/>
                    <a:pt x="2315" y="17566"/>
                    <a:pt x="2315" y="16850"/>
                  </a:cubicBezTo>
                  <a:cubicBezTo>
                    <a:pt x="2315" y="16134"/>
                    <a:pt x="3005" y="15554"/>
                    <a:pt x="3857" y="15554"/>
                  </a:cubicBezTo>
                  <a:cubicBezTo>
                    <a:pt x="4709" y="15554"/>
                    <a:pt x="5400" y="16134"/>
                    <a:pt x="5400" y="16850"/>
                  </a:cubicBezTo>
                  <a:cubicBezTo>
                    <a:pt x="5400" y="17566"/>
                    <a:pt x="4709" y="18146"/>
                    <a:pt x="3857" y="18146"/>
                  </a:cubicBezTo>
                  <a:close/>
                  <a:moveTo>
                    <a:pt x="5657" y="1513"/>
                  </a:moveTo>
                  <a:cubicBezTo>
                    <a:pt x="5657" y="1275"/>
                    <a:pt x="5889" y="1081"/>
                    <a:pt x="6171" y="1081"/>
                  </a:cubicBezTo>
                  <a:lnTo>
                    <a:pt x="15429" y="1081"/>
                  </a:lnTo>
                  <a:cubicBezTo>
                    <a:pt x="15711" y="1081"/>
                    <a:pt x="15943" y="1275"/>
                    <a:pt x="15943" y="1513"/>
                  </a:cubicBezTo>
                  <a:lnTo>
                    <a:pt x="15943" y="1729"/>
                  </a:lnTo>
                  <a:cubicBezTo>
                    <a:pt x="15943" y="1967"/>
                    <a:pt x="15711" y="2161"/>
                    <a:pt x="15429" y="2161"/>
                  </a:cubicBezTo>
                  <a:lnTo>
                    <a:pt x="6171" y="2161"/>
                  </a:lnTo>
                  <a:cubicBezTo>
                    <a:pt x="5889" y="2161"/>
                    <a:pt x="5657" y="1967"/>
                    <a:pt x="5657" y="1729"/>
                  </a:cubicBezTo>
                  <a:cubicBezTo>
                    <a:pt x="5657" y="1729"/>
                    <a:pt x="5657" y="1513"/>
                    <a:pt x="5657" y="1513"/>
                  </a:cubicBezTo>
                  <a:close/>
                  <a:moveTo>
                    <a:pt x="20314" y="0"/>
                  </a:moveTo>
                  <a:lnTo>
                    <a:pt x="1286" y="0"/>
                  </a:lnTo>
                  <a:cubicBezTo>
                    <a:pt x="579" y="0"/>
                    <a:pt x="0" y="486"/>
                    <a:pt x="0" y="1080"/>
                  </a:cubicBezTo>
                  <a:lnTo>
                    <a:pt x="0" y="18360"/>
                  </a:lnTo>
                  <a:cubicBezTo>
                    <a:pt x="0" y="18954"/>
                    <a:pt x="579" y="19440"/>
                    <a:pt x="1286" y="19440"/>
                  </a:cubicBezTo>
                  <a:lnTo>
                    <a:pt x="1800" y="19440"/>
                  </a:lnTo>
                  <a:cubicBezTo>
                    <a:pt x="1800" y="19440"/>
                    <a:pt x="1800" y="20498"/>
                    <a:pt x="1800" y="20520"/>
                  </a:cubicBezTo>
                  <a:cubicBezTo>
                    <a:pt x="1800" y="21114"/>
                    <a:pt x="2379" y="21600"/>
                    <a:pt x="3086" y="21600"/>
                  </a:cubicBezTo>
                  <a:lnTo>
                    <a:pt x="4629" y="21600"/>
                  </a:lnTo>
                  <a:cubicBezTo>
                    <a:pt x="5336" y="21600"/>
                    <a:pt x="5915" y="21114"/>
                    <a:pt x="5915" y="20520"/>
                  </a:cubicBezTo>
                  <a:cubicBezTo>
                    <a:pt x="5915" y="20498"/>
                    <a:pt x="5915" y="19440"/>
                    <a:pt x="5915" y="19440"/>
                  </a:cubicBezTo>
                  <a:lnTo>
                    <a:pt x="15685" y="19440"/>
                  </a:lnTo>
                  <a:cubicBezTo>
                    <a:pt x="15685" y="19440"/>
                    <a:pt x="15685" y="20498"/>
                    <a:pt x="15685" y="20520"/>
                  </a:cubicBezTo>
                  <a:cubicBezTo>
                    <a:pt x="15685" y="21114"/>
                    <a:pt x="16264" y="21600"/>
                    <a:pt x="16971" y="21600"/>
                  </a:cubicBezTo>
                  <a:lnTo>
                    <a:pt x="18514" y="21600"/>
                  </a:lnTo>
                  <a:cubicBezTo>
                    <a:pt x="19221" y="21600"/>
                    <a:pt x="19800" y="21114"/>
                    <a:pt x="19800" y="20520"/>
                  </a:cubicBezTo>
                  <a:cubicBezTo>
                    <a:pt x="19800" y="20498"/>
                    <a:pt x="19800" y="19440"/>
                    <a:pt x="19800" y="19440"/>
                  </a:cubicBezTo>
                  <a:lnTo>
                    <a:pt x="20314" y="19440"/>
                  </a:lnTo>
                  <a:cubicBezTo>
                    <a:pt x="21021" y="19440"/>
                    <a:pt x="21600" y="18954"/>
                    <a:pt x="21600" y="18360"/>
                  </a:cubicBezTo>
                  <a:lnTo>
                    <a:pt x="21600" y="1080"/>
                  </a:lnTo>
                  <a:cubicBezTo>
                    <a:pt x="21600" y="486"/>
                    <a:pt x="21021" y="0"/>
                    <a:pt x="20314" y="0"/>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99" name="Shape 10416">
              <a:extLst>
                <a:ext uri="{FF2B5EF4-FFF2-40B4-BE49-F238E27FC236}">
                  <a16:creationId xmlns:a16="http://schemas.microsoft.com/office/drawing/2014/main" xmlns="" id="{F4E1448F-C07C-4FB9-8B8D-0D298B388D13}"/>
                </a:ext>
              </a:extLst>
            </p:cNvPr>
            <p:cNvSpPr/>
            <p:nvPr/>
          </p:nvSpPr>
          <p:spPr>
            <a:xfrm>
              <a:off x="20512929" y="11955407"/>
              <a:ext cx="678678" cy="598412"/>
            </a:xfrm>
            <a:custGeom>
              <a:avLst/>
              <a:gdLst/>
              <a:ahLst/>
              <a:cxnLst>
                <a:cxn ang="0">
                  <a:pos x="wd2" y="hd2"/>
                </a:cxn>
                <a:cxn ang="5400000">
                  <a:pos x="wd2" y="hd2"/>
                </a:cxn>
                <a:cxn ang="10800000">
                  <a:pos x="wd2" y="hd2"/>
                </a:cxn>
                <a:cxn ang="16200000">
                  <a:pos x="wd2" y="hd2"/>
                </a:cxn>
              </a:cxnLst>
              <a:rect l="0" t="0" r="r" b="b"/>
              <a:pathLst>
                <a:path w="21465" h="21448" extrusionOk="0">
                  <a:moveTo>
                    <a:pt x="1162" y="1839"/>
                  </a:moveTo>
                  <a:cubicBezTo>
                    <a:pt x="454" y="1924"/>
                    <a:pt x="-67" y="2640"/>
                    <a:pt x="7" y="3442"/>
                  </a:cubicBezTo>
                  <a:lnTo>
                    <a:pt x="1557" y="20144"/>
                  </a:lnTo>
                  <a:cubicBezTo>
                    <a:pt x="1631" y="20947"/>
                    <a:pt x="2272" y="21524"/>
                    <a:pt x="2980" y="21440"/>
                  </a:cubicBezTo>
                  <a:lnTo>
                    <a:pt x="19632" y="19456"/>
                  </a:lnTo>
                  <a:cubicBezTo>
                    <a:pt x="20339" y="19372"/>
                    <a:pt x="20850" y="18657"/>
                    <a:pt x="20776" y="17855"/>
                  </a:cubicBezTo>
                  <a:lnTo>
                    <a:pt x="20372" y="13497"/>
                  </a:lnTo>
                  <a:lnTo>
                    <a:pt x="15892" y="14031"/>
                  </a:lnTo>
                  <a:cubicBezTo>
                    <a:pt x="15184" y="14115"/>
                    <a:pt x="14553" y="13536"/>
                    <a:pt x="14479" y="12734"/>
                  </a:cubicBezTo>
                  <a:lnTo>
                    <a:pt x="14209" y="9825"/>
                  </a:lnTo>
                  <a:cubicBezTo>
                    <a:pt x="14135" y="9023"/>
                    <a:pt x="14646" y="8308"/>
                    <a:pt x="15353" y="8224"/>
                  </a:cubicBezTo>
                  <a:lnTo>
                    <a:pt x="19833" y="7690"/>
                  </a:lnTo>
                  <a:lnTo>
                    <a:pt x="19497" y="4062"/>
                  </a:lnTo>
                  <a:cubicBezTo>
                    <a:pt x="19422" y="3260"/>
                    <a:pt x="18790" y="2669"/>
                    <a:pt x="18083" y="2754"/>
                  </a:cubicBezTo>
                  <a:lnTo>
                    <a:pt x="17948" y="1305"/>
                  </a:lnTo>
                  <a:cubicBezTo>
                    <a:pt x="17874" y="503"/>
                    <a:pt x="17243" y="-76"/>
                    <a:pt x="16535" y="8"/>
                  </a:cubicBezTo>
                  <a:lnTo>
                    <a:pt x="1162" y="1839"/>
                  </a:lnTo>
                  <a:close/>
                  <a:moveTo>
                    <a:pt x="1930" y="3213"/>
                  </a:moveTo>
                  <a:lnTo>
                    <a:pt x="15381" y="1611"/>
                  </a:lnTo>
                  <a:cubicBezTo>
                    <a:pt x="15381" y="1611"/>
                    <a:pt x="16670" y="1454"/>
                    <a:pt x="16804" y="2906"/>
                  </a:cubicBezTo>
                  <a:lnTo>
                    <a:pt x="2065" y="4661"/>
                  </a:lnTo>
                  <a:cubicBezTo>
                    <a:pt x="1711" y="4704"/>
                    <a:pt x="1401" y="4420"/>
                    <a:pt x="1364" y="4018"/>
                  </a:cubicBezTo>
                  <a:cubicBezTo>
                    <a:pt x="1327" y="3618"/>
                    <a:pt x="1577" y="3255"/>
                    <a:pt x="1930" y="3213"/>
                  </a:cubicBezTo>
                  <a:close/>
                  <a:moveTo>
                    <a:pt x="16055" y="8878"/>
                  </a:moveTo>
                  <a:cubicBezTo>
                    <a:pt x="15347" y="8963"/>
                    <a:pt x="14836" y="9677"/>
                    <a:pt x="14911" y="10479"/>
                  </a:cubicBezTo>
                  <a:lnTo>
                    <a:pt x="15045" y="11928"/>
                  </a:lnTo>
                  <a:cubicBezTo>
                    <a:pt x="15120" y="12730"/>
                    <a:pt x="15751" y="13309"/>
                    <a:pt x="16458" y="13225"/>
                  </a:cubicBezTo>
                  <a:lnTo>
                    <a:pt x="20304" y="12767"/>
                  </a:lnTo>
                  <a:cubicBezTo>
                    <a:pt x="21012" y="12682"/>
                    <a:pt x="21533" y="11966"/>
                    <a:pt x="21459" y="11164"/>
                  </a:cubicBezTo>
                  <a:lnTo>
                    <a:pt x="21324" y="9716"/>
                  </a:lnTo>
                  <a:cubicBezTo>
                    <a:pt x="21250" y="8913"/>
                    <a:pt x="20608" y="8336"/>
                    <a:pt x="19901" y="8420"/>
                  </a:cubicBezTo>
                  <a:lnTo>
                    <a:pt x="16055" y="8878"/>
                  </a:lnTo>
                  <a:close/>
                  <a:moveTo>
                    <a:pt x="16834" y="10250"/>
                  </a:moveTo>
                  <a:cubicBezTo>
                    <a:pt x="17188" y="10208"/>
                    <a:pt x="17508" y="10491"/>
                    <a:pt x="17545" y="10892"/>
                  </a:cubicBezTo>
                  <a:cubicBezTo>
                    <a:pt x="17582" y="11293"/>
                    <a:pt x="17322" y="11657"/>
                    <a:pt x="16968" y="11699"/>
                  </a:cubicBezTo>
                  <a:cubicBezTo>
                    <a:pt x="16614" y="11741"/>
                    <a:pt x="16293" y="11447"/>
                    <a:pt x="16256" y="11046"/>
                  </a:cubicBezTo>
                  <a:cubicBezTo>
                    <a:pt x="16219" y="10644"/>
                    <a:pt x="16480" y="10293"/>
                    <a:pt x="16834" y="1025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00" name="Shape 10417">
              <a:extLst>
                <a:ext uri="{FF2B5EF4-FFF2-40B4-BE49-F238E27FC236}">
                  <a16:creationId xmlns:a16="http://schemas.microsoft.com/office/drawing/2014/main" xmlns="" id="{9140BAA1-B280-4131-A1A4-04DC996CCF98}"/>
                </a:ext>
              </a:extLst>
            </p:cNvPr>
            <p:cNvSpPr/>
            <p:nvPr/>
          </p:nvSpPr>
          <p:spPr>
            <a:xfrm>
              <a:off x="19308419" y="13173056"/>
              <a:ext cx="779626" cy="510037"/>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01" name="Shape 10418">
              <a:extLst>
                <a:ext uri="{FF2B5EF4-FFF2-40B4-BE49-F238E27FC236}">
                  <a16:creationId xmlns:a16="http://schemas.microsoft.com/office/drawing/2014/main" xmlns="" id="{9D2BE79B-2A0F-491E-A1DB-492C29EFCB2B}"/>
                </a:ext>
              </a:extLst>
            </p:cNvPr>
            <p:cNvSpPr/>
            <p:nvPr/>
          </p:nvSpPr>
          <p:spPr>
            <a:xfrm>
              <a:off x="19278047" y="12757726"/>
              <a:ext cx="364916" cy="364935"/>
            </a:xfrm>
            <a:custGeom>
              <a:avLst/>
              <a:gdLst/>
              <a:ahLst/>
              <a:cxnLst>
                <a:cxn ang="0">
                  <a:pos x="wd2" y="hd2"/>
                </a:cxn>
                <a:cxn ang="5400000">
                  <a:pos x="wd2" y="hd2"/>
                </a:cxn>
                <a:cxn ang="10800000">
                  <a:pos x="wd2" y="hd2"/>
                </a:cxn>
                <a:cxn ang="16200000">
                  <a:pos x="wd2" y="hd2"/>
                </a:cxn>
              </a:cxnLst>
              <a:rect l="0" t="0" r="r" b="b"/>
              <a:pathLst>
                <a:path w="21590" h="21585" extrusionOk="0">
                  <a:moveTo>
                    <a:pt x="5809" y="19810"/>
                  </a:moveTo>
                  <a:lnTo>
                    <a:pt x="0" y="21585"/>
                  </a:lnTo>
                  <a:lnTo>
                    <a:pt x="1723" y="15720"/>
                  </a:lnTo>
                  <a:cubicBezTo>
                    <a:pt x="1723" y="15720"/>
                    <a:pt x="5809" y="19810"/>
                    <a:pt x="5809" y="19810"/>
                  </a:cubicBezTo>
                  <a:close/>
                  <a:moveTo>
                    <a:pt x="14328" y="11295"/>
                  </a:moveTo>
                  <a:cubicBezTo>
                    <a:pt x="14857" y="12169"/>
                    <a:pt x="15219" y="12941"/>
                    <a:pt x="15338" y="13361"/>
                  </a:cubicBezTo>
                  <a:cubicBezTo>
                    <a:pt x="16735" y="12758"/>
                    <a:pt x="18442" y="13050"/>
                    <a:pt x="19809" y="14418"/>
                  </a:cubicBezTo>
                  <a:cubicBezTo>
                    <a:pt x="21600" y="16210"/>
                    <a:pt x="21590" y="21540"/>
                    <a:pt x="21590" y="21540"/>
                  </a:cubicBezTo>
                  <a:cubicBezTo>
                    <a:pt x="21590" y="21540"/>
                    <a:pt x="21587" y="21538"/>
                    <a:pt x="21583" y="21536"/>
                  </a:cubicBezTo>
                  <a:cubicBezTo>
                    <a:pt x="21586" y="21540"/>
                    <a:pt x="21587" y="21543"/>
                    <a:pt x="21587" y="21543"/>
                  </a:cubicBezTo>
                  <a:cubicBezTo>
                    <a:pt x="21587" y="21543"/>
                    <a:pt x="16257" y="21556"/>
                    <a:pt x="14467" y="19765"/>
                  </a:cubicBezTo>
                  <a:cubicBezTo>
                    <a:pt x="13114" y="18410"/>
                    <a:pt x="12816" y="16721"/>
                    <a:pt x="13396" y="15331"/>
                  </a:cubicBezTo>
                  <a:cubicBezTo>
                    <a:pt x="12981" y="15218"/>
                    <a:pt x="12197" y="14852"/>
                    <a:pt x="11308" y="14314"/>
                  </a:cubicBezTo>
                  <a:lnTo>
                    <a:pt x="6478" y="19142"/>
                  </a:lnTo>
                  <a:lnTo>
                    <a:pt x="2392" y="15051"/>
                  </a:lnTo>
                  <a:lnTo>
                    <a:pt x="6994" y="10450"/>
                  </a:lnTo>
                  <a:cubicBezTo>
                    <a:pt x="4968" y="7962"/>
                    <a:pt x="2105" y="4020"/>
                    <a:pt x="1025" y="2336"/>
                  </a:cubicBezTo>
                  <a:cubicBezTo>
                    <a:pt x="11" y="756"/>
                    <a:pt x="7" y="211"/>
                    <a:pt x="44" y="57"/>
                  </a:cubicBezTo>
                  <a:cubicBezTo>
                    <a:pt x="31" y="43"/>
                    <a:pt x="37" y="38"/>
                    <a:pt x="52" y="32"/>
                  </a:cubicBezTo>
                  <a:cubicBezTo>
                    <a:pt x="59" y="13"/>
                    <a:pt x="65" y="4"/>
                    <a:pt x="65" y="4"/>
                  </a:cubicBezTo>
                  <a:cubicBezTo>
                    <a:pt x="237" y="-15"/>
                    <a:pt x="782" y="-11"/>
                    <a:pt x="2361" y="1003"/>
                  </a:cubicBezTo>
                  <a:cubicBezTo>
                    <a:pt x="4043" y="2084"/>
                    <a:pt x="7984" y="4949"/>
                    <a:pt x="10469" y="6978"/>
                  </a:cubicBezTo>
                  <a:lnTo>
                    <a:pt x="14322" y="3125"/>
                  </a:lnTo>
                  <a:lnTo>
                    <a:pt x="18411" y="7213"/>
                  </a:lnTo>
                  <a:cubicBezTo>
                    <a:pt x="18411" y="7213"/>
                    <a:pt x="14328" y="11295"/>
                    <a:pt x="14328" y="11295"/>
                  </a:cubicBezTo>
                  <a:close/>
                  <a:moveTo>
                    <a:pt x="15005" y="2441"/>
                  </a:moveTo>
                  <a:lnTo>
                    <a:pt x="17418" y="30"/>
                  </a:lnTo>
                  <a:lnTo>
                    <a:pt x="21507" y="4118"/>
                  </a:lnTo>
                  <a:lnTo>
                    <a:pt x="19094" y="6530"/>
                  </a:lnTo>
                  <a:cubicBezTo>
                    <a:pt x="19094" y="6530"/>
                    <a:pt x="15005" y="2441"/>
                    <a:pt x="15005" y="244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02" name="Shape 10419">
              <a:extLst>
                <a:ext uri="{FF2B5EF4-FFF2-40B4-BE49-F238E27FC236}">
                  <a16:creationId xmlns:a16="http://schemas.microsoft.com/office/drawing/2014/main" xmlns="" id="{90753426-DF97-4C60-9E4A-781BD7492CB5}"/>
                </a:ext>
              </a:extLst>
            </p:cNvPr>
            <p:cNvSpPr/>
            <p:nvPr/>
          </p:nvSpPr>
          <p:spPr>
            <a:xfrm>
              <a:off x="18249834" y="13272749"/>
              <a:ext cx="957659" cy="434144"/>
            </a:xfrm>
            <a:custGeom>
              <a:avLst/>
              <a:gdLst/>
              <a:ahLst/>
              <a:cxnLst>
                <a:cxn ang="0">
                  <a:pos x="wd2" y="hd2"/>
                </a:cxn>
                <a:cxn ang="5400000">
                  <a:pos x="wd2" y="hd2"/>
                </a:cxn>
                <a:cxn ang="10800000">
                  <a:pos x="wd2" y="hd2"/>
                </a:cxn>
                <a:cxn ang="16200000">
                  <a:pos x="wd2" y="hd2"/>
                </a:cxn>
              </a:cxnLst>
              <a:rect l="0" t="0" r="r" b="b"/>
              <a:pathLst>
                <a:path w="21600" h="21600" extrusionOk="0">
                  <a:moveTo>
                    <a:pt x="0" y="20793"/>
                  </a:moveTo>
                  <a:cubicBezTo>
                    <a:pt x="2762" y="20896"/>
                    <a:pt x="4229" y="16959"/>
                    <a:pt x="5457" y="12973"/>
                  </a:cubicBezTo>
                  <a:cubicBezTo>
                    <a:pt x="6611" y="16963"/>
                    <a:pt x="8026" y="20867"/>
                    <a:pt x="10731" y="20967"/>
                  </a:cubicBezTo>
                  <a:cubicBezTo>
                    <a:pt x="13410" y="21066"/>
                    <a:pt x="14890" y="17337"/>
                    <a:pt x="16097" y="13477"/>
                  </a:cubicBezTo>
                  <a:cubicBezTo>
                    <a:pt x="17258" y="17515"/>
                    <a:pt x="18668" y="21499"/>
                    <a:pt x="21405" y="21600"/>
                  </a:cubicBezTo>
                  <a:lnTo>
                    <a:pt x="21434" y="18923"/>
                  </a:lnTo>
                  <a:cubicBezTo>
                    <a:pt x="19117" y="18837"/>
                    <a:pt x="18015" y="15307"/>
                    <a:pt x="16841" y="11103"/>
                  </a:cubicBezTo>
                  <a:cubicBezTo>
                    <a:pt x="18096" y="6922"/>
                    <a:pt x="19242" y="3387"/>
                    <a:pt x="21588" y="3475"/>
                  </a:cubicBezTo>
                  <a:lnTo>
                    <a:pt x="21600" y="798"/>
                  </a:lnTo>
                  <a:cubicBezTo>
                    <a:pt x="18838" y="695"/>
                    <a:pt x="17358" y="4641"/>
                    <a:pt x="16130" y="8627"/>
                  </a:cubicBezTo>
                  <a:cubicBezTo>
                    <a:pt x="14977" y="4640"/>
                    <a:pt x="13556" y="770"/>
                    <a:pt x="10852" y="669"/>
                  </a:cubicBezTo>
                  <a:cubicBezTo>
                    <a:pt x="8168" y="570"/>
                    <a:pt x="6711" y="4292"/>
                    <a:pt x="5503" y="8160"/>
                  </a:cubicBezTo>
                  <a:cubicBezTo>
                    <a:pt x="4341" y="4115"/>
                    <a:pt x="2924" y="102"/>
                    <a:pt x="183" y="0"/>
                  </a:cubicBezTo>
                  <a:cubicBezTo>
                    <a:pt x="183" y="0"/>
                    <a:pt x="166" y="2677"/>
                    <a:pt x="166" y="2677"/>
                  </a:cubicBezTo>
                  <a:cubicBezTo>
                    <a:pt x="2490" y="2763"/>
                    <a:pt x="3581" y="6313"/>
                    <a:pt x="4759" y="10534"/>
                  </a:cubicBezTo>
                  <a:cubicBezTo>
                    <a:pt x="3507" y="14705"/>
                    <a:pt x="2353" y="18212"/>
                    <a:pt x="12" y="18125"/>
                  </a:cubicBezTo>
                  <a:lnTo>
                    <a:pt x="0" y="20793"/>
                  </a:lnTo>
                  <a:close/>
                  <a:moveTo>
                    <a:pt x="241" y="16420"/>
                  </a:moveTo>
                  <a:cubicBezTo>
                    <a:pt x="649" y="16425"/>
                    <a:pt x="1008" y="16293"/>
                    <a:pt x="1338" y="16053"/>
                  </a:cubicBezTo>
                  <a:cubicBezTo>
                    <a:pt x="1338" y="16053"/>
                    <a:pt x="1438" y="4786"/>
                    <a:pt x="1438" y="4786"/>
                  </a:cubicBezTo>
                  <a:cubicBezTo>
                    <a:pt x="1113" y="4525"/>
                    <a:pt x="753" y="4374"/>
                    <a:pt x="345" y="4355"/>
                  </a:cubicBezTo>
                  <a:lnTo>
                    <a:pt x="241" y="16420"/>
                  </a:lnTo>
                  <a:close/>
                  <a:moveTo>
                    <a:pt x="2402" y="14724"/>
                  </a:moveTo>
                  <a:cubicBezTo>
                    <a:pt x="2787" y="14105"/>
                    <a:pt x="3126" y="13297"/>
                    <a:pt x="3454" y="12359"/>
                  </a:cubicBezTo>
                  <a:lnTo>
                    <a:pt x="3491" y="8563"/>
                  </a:lnTo>
                  <a:cubicBezTo>
                    <a:pt x="3181" y="7606"/>
                    <a:pt x="2858" y="6774"/>
                    <a:pt x="2485" y="6133"/>
                  </a:cubicBezTo>
                  <a:lnTo>
                    <a:pt x="2402" y="14724"/>
                  </a:lnTo>
                  <a:close/>
                  <a:moveTo>
                    <a:pt x="6201" y="10598"/>
                  </a:moveTo>
                  <a:cubicBezTo>
                    <a:pt x="7413" y="6583"/>
                    <a:pt x="8564" y="3262"/>
                    <a:pt x="10839" y="3346"/>
                  </a:cubicBezTo>
                  <a:cubicBezTo>
                    <a:pt x="13133" y="3431"/>
                    <a:pt x="14226" y="6882"/>
                    <a:pt x="15386" y="11029"/>
                  </a:cubicBezTo>
                  <a:cubicBezTo>
                    <a:pt x="14178" y="15032"/>
                    <a:pt x="13031" y="18375"/>
                    <a:pt x="10761" y="18290"/>
                  </a:cubicBezTo>
                  <a:cubicBezTo>
                    <a:pt x="8467" y="18206"/>
                    <a:pt x="7361" y="14745"/>
                    <a:pt x="6201" y="10598"/>
                  </a:cubicBezTo>
                  <a:close/>
                  <a:moveTo>
                    <a:pt x="7901" y="13065"/>
                  </a:moveTo>
                  <a:cubicBezTo>
                    <a:pt x="8268" y="14180"/>
                    <a:pt x="8656" y="15139"/>
                    <a:pt x="9098" y="15879"/>
                  </a:cubicBezTo>
                  <a:lnTo>
                    <a:pt x="9173" y="5547"/>
                  </a:lnTo>
                  <a:cubicBezTo>
                    <a:pt x="8720" y="6254"/>
                    <a:pt x="8323" y="7192"/>
                    <a:pt x="7938" y="8279"/>
                  </a:cubicBezTo>
                  <a:lnTo>
                    <a:pt x="7901" y="13065"/>
                  </a:lnTo>
                  <a:close/>
                  <a:moveTo>
                    <a:pt x="10199" y="16402"/>
                  </a:moveTo>
                  <a:cubicBezTo>
                    <a:pt x="10421" y="16504"/>
                    <a:pt x="10654" y="16562"/>
                    <a:pt x="10910" y="16567"/>
                  </a:cubicBezTo>
                  <a:cubicBezTo>
                    <a:pt x="11039" y="16569"/>
                    <a:pt x="11163" y="16554"/>
                    <a:pt x="11284" y="16530"/>
                  </a:cubicBezTo>
                  <a:lnTo>
                    <a:pt x="11421" y="4676"/>
                  </a:lnTo>
                  <a:cubicBezTo>
                    <a:pt x="11301" y="4648"/>
                    <a:pt x="11177" y="4632"/>
                    <a:pt x="11047" y="4630"/>
                  </a:cubicBezTo>
                  <a:cubicBezTo>
                    <a:pt x="10792" y="4625"/>
                    <a:pt x="10556" y="4674"/>
                    <a:pt x="10332" y="4767"/>
                  </a:cubicBezTo>
                  <a:lnTo>
                    <a:pt x="10199" y="16402"/>
                  </a:lnTo>
                  <a:close/>
                  <a:moveTo>
                    <a:pt x="12440" y="16292"/>
                  </a:moveTo>
                  <a:cubicBezTo>
                    <a:pt x="12866" y="15783"/>
                    <a:pt x="13237" y="15074"/>
                    <a:pt x="13587" y="14220"/>
                  </a:cubicBezTo>
                  <a:lnTo>
                    <a:pt x="13653" y="7866"/>
                  </a:lnTo>
                  <a:cubicBezTo>
                    <a:pt x="13321" y="6994"/>
                    <a:pt x="12964" y="6269"/>
                    <a:pt x="12548" y="5739"/>
                  </a:cubicBezTo>
                  <a:lnTo>
                    <a:pt x="12440" y="16292"/>
                  </a:lnTo>
                  <a:close/>
                  <a:moveTo>
                    <a:pt x="18109" y="13000"/>
                  </a:moveTo>
                  <a:cubicBezTo>
                    <a:pt x="18420" y="13890"/>
                    <a:pt x="18742" y="14650"/>
                    <a:pt x="19110" y="15228"/>
                  </a:cubicBezTo>
                  <a:lnTo>
                    <a:pt x="19115" y="6949"/>
                  </a:lnTo>
                  <a:cubicBezTo>
                    <a:pt x="18746" y="7587"/>
                    <a:pt x="18420" y="8402"/>
                    <a:pt x="18109" y="9342"/>
                  </a:cubicBezTo>
                  <a:lnTo>
                    <a:pt x="18109" y="13000"/>
                  </a:lnTo>
                  <a:close/>
                  <a:moveTo>
                    <a:pt x="20436" y="16503"/>
                  </a:moveTo>
                  <a:cubicBezTo>
                    <a:pt x="20751" y="16735"/>
                    <a:pt x="21099" y="16863"/>
                    <a:pt x="21492" y="16860"/>
                  </a:cubicBezTo>
                  <a:lnTo>
                    <a:pt x="21546" y="5272"/>
                  </a:lnTo>
                  <a:cubicBezTo>
                    <a:pt x="21153" y="5289"/>
                    <a:pt x="20803" y="5437"/>
                    <a:pt x="20486" y="5684"/>
                  </a:cubicBezTo>
                  <a:cubicBezTo>
                    <a:pt x="20486" y="5684"/>
                    <a:pt x="20436" y="16503"/>
                    <a:pt x="20436" y="1650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03" name="Shape 10420">
              <a:extLst>
                <a:ext uri="{FF2B5EF4-FFF2-40B4-BE49-F238E27FC236}">
                  <a16:creationId xmlns:a16="http://schemas.microsoft.com/office/drawing/2014/main" xmlns="" id="{3BA0035C-5C87-4F02-9CFC-DEB80E4B9DBE}"/>
                </a:ext>
              </a:extLst>
            </p:cNvPr>
            <p:cNvSpPr/>
            <p:nvPr/>
          </p:nvSpPr>
          <p:spPr>
            <a:xfrm>
              <a:off x="20962861" y="13425299"/>
              <a:ext cx="410124" cy="290707"/>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04" name="Shape 10421">
              <a:extLst>
                <a:ext uri="{FF2B5EF4-FFF2-40B4-BE49-F238E27FC236}">
                  <a16:creationId xmlns:a16="http://schemas.microsoft.com/office/drawing/2014/main" xmlns="" id="{60EA2869-D1AD-4505-97CB-DC85F8C0C4EE}"/>
                </a:ext>
              </a:extLst>
            </p:cNvPr>
            <p:cNvSpPr/>
            <p:nvPr/>
          </p:nvSpPr>
          <p:spPr>
            <a:xfrm>
              <a:off x="17299512" y="11350027"/>
              <a:ext cx="844727" cy="1120378"/>
            </a:xfrm>
            <a:custGeom>
              <a:avLst/>
              <a:gdLst/>
              <a:ahLst/>
              <a:cxnLst>
                <a:cxn ang="0">
                  <a:pos x="wd2" y="hd2"/>
                </a:cxn>
                <a:cxn ang="5400000">
                  <a:pos x="wd2" y="hd2"/>
                </a:cxn>
                <a:cxn ang="10800000">
                  <a:pos x="wd2" y="hd2"/>
                </a:cxn>
                <a:cxn ang="16200000">
                  <a:pos x="wd2" y="hd2"/>
                </a:cxn>
              </a:cxnLst>
              <a:rect l="0" t="0" r="r" b="b"/>
              <a:pathLst>
                <a:path w="20983" h="21600" extrusionOk="0">
                  <a:moveTo>
                    <a:pt x="4487" y="2661"/>
                  </a:moveTo>
                  <a:cubicBezTo>
                    <a:pt x="6041" y="1951"/>
                    <a:pt x="7888" y="1570"/>
                    <a:pt x="9828" y="1650"/>
                  </a:cubicBezTo>
                  <a:cubicBezTo>
                    <a:pt x="12550" y="1762"/>
                    <a:pt x="15032" y="2810"/>
                    <a:pt x="16637" y="4507"/>
                  </a:cubicBezTo>
                  <a:cubicBezTo>
                    <a:pt x="17954" y="5855"/>
                    <a:pt x="18616" y="7507"/>
                    <a:pt x="18498" y="9204"/>
                  </a:cubicBezTo>
                  <a:cubicBezTo>
                    <a:pt x="18319" y="11771"/>
                    <a:pt x="16441" y="14049"/>
                    <a:pt x="13531" y="15243"/>
                  </a:cubicBezTo>
                  <a:cubicBezTo>
                    <a:pt x="7170" y="17652"/>
                    <a:pt x="-219" y="13941"/>
                    <a:pt x="5" y="8450"/>
                  </a:cubicBezTo>
                  <a:cubicBezTo>
                    <a:pt x="107" y="5959"/>
                    <a:pt x="1897" y="3846"/>
                    <a:pt x="4487" y="2661"/>
                  </a:cubicBezTo>
                  <a:close/>
                  <a:moveTo>
                    <a:pt x="11927" y="0"/>
                  </a:moveTo>
                  <a:cubicBezTo>
                    <a:pt x="14972" y="550"/>
                    <a:pt x="17565" y="1989"/>
                    <a:pt x="19217" y="4049"/>
                  </a:cubicBezTo>
                  <a:cubicBezTo>
                    <a:pt x="20869" y="6108"/>
                    <a:pt x="21381" y="8545"/>
                    <a:pt x="20673" y="10908"/>
                  </a:cubicBezTo>
                  <a:cubicBezTo>
                    <a:pt x="19872" y="13581"/>
                    <a:pt x="17567" y="15755"/>
                    <a:pt x="14558" y="16945"/>
                  </a:cubicBezTo>
                  <a:cubicBezTo>
                    <a:pt x="13956" y="17183"/>
                    <a:pt x="13322" y="17384"/>
                    <a:pt x="12670" y="17539"/>
                  </a:cubicBezTo>
                  <a:lnTo>
                    <a:pt x="13689" y="19091"/>
                  </a:lnTo>
                  <a:lnTo>
                    <a:pt x="16552" y="17959"/>
                  </a:lnTo>
                  <a:lnTo>
                    <a:pt x="17260" y="19038"/>
                  </a:lnTo>
                  <a:lnTo>
                    <a:pt x="10780" y="21600"/>
                  </a:lnTo>
                  <a:lnTo>
                    <a:pt x="10072" y="20522"/>
                  </a:lnTo>
                  <a:lnTo>
                    <a:pt x="12300" y="19641"/>
                  </a:lnTo>
                  <a:lnTo>
                    <a:pt x="11104" y="17819"/>
                  </a:lnTo>
                  <a:cubicBezTo>
                    <a:pt x="10775" y="17860"/>
                    <a:pt x="10443" y="17889"/>
                    <a:pt x="10107" y="17909"/>
                  </a:cubicBezTo>
                  <a:cubicBezTo>
                    <a:pt x="9771" y="17928"/>
                    <a:pt x="9432" y="17928"/>
                    <a:pt x="9091" y="17924"/>
                  </a:cubicBezTo>
                  <a:lnTo>
                    <a:pt x="9115" y="16720"/>
                  </a:lnTo>
                  <a:cubicBezTo>
                    <a:pt x="13857" y="16783"/>
                    <a:pt x="18085" y="14219"/>
                    <a:pt x="19161" y="10628"/>
                  </a:cubicBezTo>
                  <a:cubicBezTo>
                    <a:pt x="19775" y="8580"/>
                    <a:pt x="19321" y="6477"/>
                    <a:pt x="17889" y="4691"/>
                  </a:cubicBezTo>
                  <a:cubicBezTo>
                    <a:pt x="16457" y="2906"/>
                    <a:pt x="14223" y="1654"/>
                    <a:pt x="11584" y="1178"/>
                  </a:cubicBezTo>
                  <a:lnTo>
                    <a:pt x="11927" y="0"/>
                  </a:lnTo>
                  <a:close/>
                  <a:moveTo>
                    <a:pt x="5394" y="3239"/>
                  </a:moveTo>
                  <a:cubicBezTo>
                    <a:pt x="4971" y="3418"/>
                    <a:pt x="4569" y="3631"/>
                    <a:pt x="4192" y="3867"/>
                  </a:cubicBezTo>
                  <a:cubicBezTo>
                    <a:pt x="4430" y="4003"/>
                    <a:pt x="4673" y="4128"/>
                    <a:pt x="4923" y="4245"/>
                  </a:cubicBezTo>
                  <a:cubicBezTo>
                    <a:pt x="5174" y="4362"/>
                    <a:pt x="5435" y="4472"/>
                    <a:pt x="5696" y="4572"/>
                  </a:cubicBezTo>
                  <a:cubicBezTo>
                    <a:pt x="5840" y="4267"/>
                    <a:pt x="6003" y="3965"/>
                    <a:pt x="6174" y="3669"/>
                  </a:cubicBezTo>
                  <a:cubicBezTo>
                    <a:pt x="6345" y="3372"/>
                    <a:pt x="6521" y="3084"/>
                    <a:pt x="6719" y="2797"/>
                  </a:cubicBezTo>
                  <a:cubicBezTo>
                    <a:pt x="6262" y="2917"/>
                    <a:pt x="5818" y="3060"/>
                    <a:pt x="5394" y="3239"/>
                  </a:cubicBezTo>
                  <a:close/>
                  <a:moveTo>
                    <a:pt x="8111" y="2528"/>
                  </a:moveTo>
                  <a:cubicBezTo>
                    <a:pt x="7815" y="2902"/>
                    <a:pt x="7543" y="3287"/>
                    <a:pt x="7298" y="3681"/>
                  </a:cubicBezTo>
                  <a:cubicBezTo>
                    <a:pt x="7054" y="4074"/>
                    <a:pt x="6836" y="4477"/>
                    <a:pt x="6643" y="4888"/>
                  </a:cubicBezTo>
                  <a:cubicBezTo>
                    <a:pt x="7029" y="4999"/>
                    <a:pt x="7434" y="5094"/>
                    <a:pt x="7836" y="5166"/>
                  </a:cubicBezTo>
                  <a:cubicBezTo>
                    <a:pt x="8238" y="5238"/>
                    <a:pt x="8643" y="5293"/>
                    <a:pt x="9058" y="5327"/>
                  </a:cubicBezTo>
                  <a:lnTo>
                    <a:pt x="9258" y="2461"/>
                  </a:lnTo>
                  <a:cubicBezTo>
                    <a:pt x="9068" y="2462"/>
                    <a:pt x="8871" y="2466"/>
                    <a:pt x="8681" y="2478"/>
                  </a:cubicBezTo>
                  <a:cubicBezTo>
                    <a:pt x="8492" y="2490"/>
                    <a:pt x="8298" y="2506"/>
                    <a:pt x="8111" y="2528"/>
                  </a:cubicBezTo>
                  <a:close/>
                  <a:moveTo>
                    <a:pt x="3332" y="4418"/>
                  </a:moveTo>
                  <a:cubicBezTo>
                    <a:pt x="2706" y="4923"/>
                    <a:pt x="2197" y="5495"/>
                    <a:pt x="1822" y="6116"/>
                  </a:cubicBezTo>
                  <a:cubicBezTo>
                    <a:pt x="1446" y="6736"/>
                    <a:pt x="1199" y="7397"/>
                    <a:pt x="1096" y="8089"/>
                  </a:cubicBezTo>
                  <a:lnTo>
                    <a:pt x="4650" y="8241"/>
                  </a:lnTo>
                  <a:cubicBezTo>
                    <a:pt x="4701" y="7753"/>
                    <a:pt x="4783" y="7263"/>
                    <a:pt x="4900" y="6783"/>
                  </a:cubicBezTo>
                  <a:cubicBezTo>
                    <a:pt x="5017" y="6305"/>
                    <a:pt x="5162" y="5834"/>
                    <a:pt x="5343" y="5367"/>
                  </a:cubicBezTo>
                  <a:cubicBezTo>
                    <a:pt x="4988" y="5238"/>
                    <a:pt x="4643" y="5093"/>
                    <a:pt x="4305" y="4935"/>
                  </a:cubicBezTo>
                  <a:cubicBezTo>
                    <a:pt x="3967" y="4776"/>
                    <a:pt x="3650" y="4606"/>
                    <a:pt x="3332" y="4418"/>
                  </a:cubicBezTo>
                  <a:close/>
                  <a:moveTo>
                    <a:pt x="10293" y="2496"/>
                  </a:moveTo>
                  <a:lnTo>
                    <a:pt x="10092" y="5362"/>
                  </a:lnTo>
                  <a:cubicBezTo>
                    <a:pt x="10477" y="5359"/>
                    <a:pt x="10864" y="5342"/>
                    <a:pt x="11246" y="5304"/>
                  </a:cubicBezTo>
                  <a:cubicBezTo>
                    <a:pt x="11627" y="5267"/>
                    <a:pt x="12001" y="5211"/>
                    <a:pt x="12374" y="5139"/>
                  </a:cubicBezTo>
                  <a:cubicBezTo>
                    <a:pt x="12236" y="4706"/>
                    <a:pt x="12076" y="4278"/>
                    <a:pt x="11881" y="3859"/>
                  </a:cubicBezTo>
                  <a:cubicBezTo>
                    <a:pt x="11686" y="3439"/>
                    <a:pt x="11470" y="3025"/>
                    <a:pt x="11220" y="2622"/>
                  </a:cubicBezTo>
                  <a:cubicBezTo>
                    <a:pt x="11069" y="2594"/>
                    <a:pt x="10904" y="2570"/>
                    <a:pt x="10750" y="2550"/>
                  </a:cubicBezTo>
                  <a:cubicBezTo>
                    <a:pt x="10596" y="2530"/>
                    <a:pt x="10449" y="2511"/>
                    <a:pt x="10293" y="2496"/>
                  </a:cubicBezTo>
                  <a:close/>
                  <a:moveTo>
                    <a:pt x="12546" y="2964"/>
                  </a:moveTo>
                  <a:cubicBezTo>
                    <a:pt x="12714" y="3280"/>
                    <a:pt x="12868" y="3593"/>
                    <a:pt x="13006" y="3918"/>
                  </a:cubicBezTo>
                  <a:cubicBezTo>
                    <a:pt x="13143" y="4242"/>
                    <a:pt x="13264" y="4578"/>
                    <a:pt x="13370" y="4909"/>
                  </a:cubicBezTo>
                  <a:cubicBezTo>
                    <a:pt x="13667" y="4827"/>
                    <a:pt x="13966" y="4724"/>
                    <a:pt x="14251" y="4619"/>
                  </a:cubicBezTo>
                  <a:cubicBezTo>
                    <a:pt x="14537" y="4515"/>
                    <a:pt x="14810" y="4404"/>
                    <a:pt x="15083" y="4279"/>
                  </a:cubicBezTo>
                  <a:cubicBezTo>
                    <a:pt x="14713" y="3995"/>
                    <a:pt x="14316" y="3740"/>
                    <a:pt x="13892" y="3520"/>
                  </a:cubicBezTo>
                  <a:cubicBezTo>
                    <a:pt x="13467" y="3300"/>
                    <a:pt x="13014" y="3118"/>
                    <a:pt x="12546" y="2964"/>
                  </a:cubicBezTo>
                  <a:close/>
                  <a:moveTo>
                    <a:pt x="6314" y="5674"/>
                  </a:moveTo>
                  <a:cubicBezTo>
                    <a:pt x="6153" y="6098"/>
                    <a:pt x="6029" y="6530"/>
                    <a:pt x="5924" y="6964"/>
                  </a:cubicBezTo>
                  <a:cubicBezTo>
                    <a:pt x="5819" y="7399"/>
                    <a:pt x="5732" y="7834"/>
                    <a:pt x="5684" y="8277"/>
                  </a:cubicBezTo>
                  <a:lnTo>
                    <a:pt x="8848" y="8407"/>
                  </a:lnTo>
                  <a:lnTo>
                    <a:pt x="9000" y="6134"/>
                  </a:lnTo>
                  <a:cubicBezTo>
                    <a:pt x="8537" y="6101"/>
                    <a:pt x="8088" y="6045"/>
                    <a:pt x="7639" y="5969"/>
                  </a:cubicBezTo>
                  <a:cubicBezTo>
                    <a:pt x="7191" y="5894"/>
                    <a:pt x="6744" y="5793"/>
                    <a:pt x="6314" y="5674"/>
                  </a:cubicBezTo>
                  <a:close/>
                  <a:moveTo>
                    <a:pt x="1037" y="8896"/>
                  </a:moveTo>
                  <a:cubicBezTo>
                    <a:pt x="1047" y="9594"/>
                    <a:pt x="1206" y="10280"/>
                    <a:pt x="1496" y="10928"/>
                  </a:cubicBezTo>
                  <a:cubicBezTo>
                    <a:pt x="1786" y="11576"/>
                    <a:pt x="2210" y="12192"/>
                    <a:pt x="2764" y="12745"/>
                  </a:cubicBezTo>
                  <a:cubicBezTo>
                    <a:pt x="3007" y="12630"/>
                    <a:pt x="3260" y="12514"/>
                    <a:pt x="3512" y="12414"/>
                  </a:cubicBezTo>
                  <a:cubicBezTo>
                    <a:pt x="3964" y="12235"/>
                    <a:pt x="4426" y="12086"/>
                    <a:pt x="4903" y="11958"/>
                  </a:cubicBezTo>
                  <a:cubicBezTo>
                    <a:pt x="4786" y="11479"/>
                    <a:pt x="4700" y="10999"/>
                    <a:pt x="4648" y="10513"/>
                  </a:cubicBezTo>
                  <a:cubicBezTo>
                    <a:pt x="4597" y="10027"/>
                    <a:pt x="4589" y="9533"/>
                    <a:pt x="4604" y="9043"/>
                  </a:cubicBezTo>
                  <a:lnTo>
                    <a:pt x="1037" y="8896"/>
                  </a:lnTo>
                  <a:close/>
                  <a:moveTo>
                    <a:pt x="10034" y="6170"/>
                  </a:moveTo>
                  <a:lnTo>
                    <a:pt x="9888" y="8452"/>
                  </a:lnTo>
                  <a:lnTo>
                    <a:pt x="12877" y="8570"/>
                  </a:lnTo>
                  <a:cubicBezTo>
                    <a:pt x="12889" y="8129"/>
                    <a:pt x="12873" y="7693"/>
                    <a:pt x="12828" y="7255"/>
                  </a:cubicBezTo>
                  <a:cubicBezTo>
                    <a:pt x="12783" y="6817"/>
                    <a:pt x="12706" y="6382"/>
                    <a:pt x="12605" y="5950"/>
                  </a:cubicBezTo>
                  <a:cubicBezTo>
                    <a:pt x="12185" y="6026"/>
                    <a:pt x="11754" y="6078"/>
                    <a:pt x="11326" y="6116"/>
                  </a:cubicBezTo>
                  <a:cubicBezTo>
                    <a:pt x="10897" y="6154"/>
                    <a:pt x="10465" y="6172"/>
                    <a:pt x="10034" y="6170"/>
                  </a:cubicBezTo>
                  <a:close/>
                  <a:moveTo>
                    <a:pt x="13607" y="5729"/>
                  </a:moveTo>
                  <a:cubicBezTo>
                    <a:pt x="13722" y="6204"/>
                    <a:pt x="13804" y="6683"/>
                    <a:pt x="13855" y="7165"/>
                  </a:cubicBezTo>
                  <a:cubicBezTo>
                    <a:pt x="13906" y="7647"/>
                    <a:pt x="13932" y="8129"/>
                    <a:pt x="13917" y="8615"/>
                  </a:cubicBezTo>
                  <a:lnTo>
                    <a:pt x="17466" y="8758"/>
                  </a:lnTo>
                  <a:cubicBezTo>
                    <a:pt x="17456" y="8067"/>
                    <a:pt x="17305" y="7387"/>
                    <a:pt x="17019" y="6745"/>
                  </a:cubicBezTo>
                  <a:cubicBezTo>
                    <a:pt x="16733" y="6102"/>
                    <a:pt x="16308" y="5496"/>
                    <a:pt x="15763" y="4946"/>
                  </a:cubicBezTo>
                  <a:cubicBezTo>
                    <a:pt x="15538" y="5052"/>
                    <a:pt x="15319" y="5157"/>
                    <a:pt x="15087" y="5249"/>
                  </a:cubicBezTo>
                  <a:cubicBezTo>
                    <a:pt x="14848" y="5343"/>
                    <a:pt x="14597" y="5425"/>
                    <a:pt x="14350" y="5505"/>
                  </a:cubicBezTo>
                  <a:cubicBezTo>
                    <a:pt x="14104" y="5585"/>
                    <a:pt x="13859" y="5663"/>
                    <a:pt x="13607" y="5729"/>
                  </a:cubicBezTo>
                  <a:close/>
                  <a:moveTo>
                    <a:pt x="5626" y="9084"/>
                  </a:moveTo>
                  <a:cubicBezTo>
                    <a:pt x="5614" y="9529"/>
                    <a:pt x="5641" y="9977"/>
                    <a:pt x="5687" y="10418"/>
                  </a:cubicBezTo>
                  <a:cubicBezTo>
                    <a:pt x="5733" y="10859"/>
                    <a:pt x="5801" y="11302"/>
                    <a:pt x="5904" y="11737"/>
                  </a:cubicBezTo>
                  <a:cubicBezTo>
                    <a:pt x="6351" y="11653"/>
                    <a:pt x="6799" y="11583"/>
                    <a:pt x="7255" y="11543"/>
                  </a:cubicBezTo>
                  <a:cubicBezTo>
                    <a:pt x="7711" y="11502"/>
                    <a:pt x="8176" y="11483"/>
                    <a:pt x="8637" y="11488"/>
                  </a:cubicBezTo>
                  <a:lnTo>
                    <a:pt x="8789" y="9215"/>
                  </a:lnTo>
                  <a:lnTo>
                    <a:pt x="5626" y="9084"/>
                  </a:lnTo>
                  <a:close/>
                  <a:moveTo>
                    <a:pt x="9830" y="9260"/>
                  </a:moveTo>
                  <a:lnTo>
                    <a:pt x="9678" y="11533"/>
                  </a:lnTo>
                  <a:cubicBezTo>
                    <a:pt x="10111" y="11566"/>
                    <a:pt x="10539" y="11622"/>
                    <a:pt x="10960" y="11693"/>
                  </a:cubicBezTo>
                  <a:cubicBezTo>
                    <a:pt x="11380" y="11765"/>
                    <a:pt x="11789" y="11857"/>
                    <a:pt x="12195" y="11966"/>
                  </a:cubicBezTo>
                  <a:cubicBezTo>
                    <a:pt x="12354" y="11544"/>
                    <a:pt x="12487" y="11117"/>
                    <a:pt x="12591" y="10685"/>
                  </a:cubicBezTo>
                  <a:cubicBezTo>
                    <a:pt x="12695" y="10253"/>
                    <a:pt x="12771" y="9818"/>
                    <a:pt x="12819" y="9378"/>
                  </a:cubicBezTo>
                  <a:lnTo>
                    <a:pt x="9830" y="9260"/>
                  </a:lnTo>
                  <a:close/>
                  <a:moveTo>
                    <a:pt x="4330" y="13039"/>
                  </a:moveTo>
                  <a:cubicBezTo>
                    <a:pt x="4065" y="13135"/>
                    <a:pt x="3812" y="13241"/>
                    <a:pt x="3558" y="13356"/>
                  </a:cubicBezTo>
                  <a:cubicBezTo>
                    <a:pt x="3906" y="13626"/>
                    <a:pt x="4274" y="13873"/>
                    <a:pt x="4671" y="14087"/>
                  </a:cubicBezTo>
                  <a:cubicBezTo>
                    <a:pt x="5068" y="14300"/>
                    <a:pt x="5484" y="14479"/>
                    <a:pt x="5921" y="14635"/>
                  </a:cubicBezTo>
                  <a:cubicBezTo>
                    <a:pt x="5762" y="14333"/>
                    <a:pt x="5616" y="14028"/>
                    <a:pt x="5485" y="13718"/>
                  </a:cubicBezTo>
                  <a:cubicBezTo>
                    <a:pt x="5354" y="13409"/>
                    <a:pt x="5242" y="13093"/>
                    <a:pt x="5139" y="12778"/>
                  </a:cubicBezTo>
                  <a:cubicBezTo>
                    <a:pt x="4865" y="12856"/>
                    <a:pt x="4595" y="12943"/>
                    <a:pt x="4330" y="13039"/>
                  </a:cubicBezTo>
                  <a:close/>
                  <a:moveTo>
                    <a:pt x="13859" y="9423"/>
                  </a:moveTo>
                  <a:cubicBezTo>
                    <a:pt x="13808" y="9907"/>
                    <a:pt x="13724" y="10381"/>
                    <a:pt x="13609" y="10857"/>
                  </a:cubicBezTo>
                  <a:cubicBezTo>
                    <a:pt x="13493" y="11332"/>
                    <a:pt x="13344" y="11810"/>
                    <a:pt x="13166" y="12273"/>
                  </a:cubicBezTo>
                  <a:cubicBezTo>
                    <a:pt x="13524" y="12401"/>
                    <a:pt x="13875" y="12542"/>
                    <a:pt x="14216" y="12701"/>
                  </a:cubicBezTo>
                  <a:cubicBezTo>
                    <a:pt x="14556" y="12859"/>
                    <a:pt x="14886" y="13034"/>
                    <a:pt x="15207" y="13222"/>
                  </a:cubicBezTo>
                  <a:cubicBezTo>
                    <a:pt x="15824" y="12719"/>
                    <a:pt x="16322" y="12150"/>
                    <a:pt x="16693" y="11534"/>
                  </a:cubicBezTo>
                  <a:cubicBezTo>
                    <a:pt x="17065" y="10917"/>
                    <a:pt x="17305" y="10252"/>
                    <a:pt x="17407" y="9565"/>
                  </a:cubicBezTo>
                  <a:lnTo>
                    <a:pt x="13859" y="9423"/>
                  </a:lnTo>
                  <a:close/>
                  <a:moveTo>
                    <a:pt x="6129" y="12538"/>
                  </a:moveTo>
                  <a:cubicBezTo>
                    <a:pt x="6265" y="12963"/>
                    <a:pt x="6431" y="13384"/>
                    <a:pt x="6622" y="13795"/>
                  </a:cubicBezTo>
                  <a:cubicBezTo>
                    <a:pt x="6812" y="14207"/>
                    <a:pt x="7039" y="14613"/>
                    <a:pt x="7283" y="15009"/>
                  </a:cubicBezTo>
                  <a:cubicBezTo>
                    <a:pt x="7466" y="15045"/>
                    <a:pt x="7639" y="15073"/>
                    <a:pt x="7825" y="15099"/>
                  </a:cubicBezTo>
                  <a:cubicBezTo>
                    <a:pt x="8012" y="15126"/>
                    <a:pt x="8207" y="15149"/>
                    <a:pt x="8397" y="15166"/>
                  </a:cubicBezTo>
                  <a:lnTo>
                    <a:pt x="8585" y="12305"/>
                  </a:lnTo>
                  <a:cubicBezTo>
                    <a:pt x="8171" y="12305"/>
                    <a:pt x="7764" y="12319"/>
                    <a:pt x="7353" y="12359"/>
                  </a:cubicBezTo>
                  <a:cubicBezTo>
                    <a:pt x="6944" y="12398"/>
                    <a:pt x="6529" y="12460"/>
                    <a:pt x="6129" y="12538"/>
                  </a:cubicBezTo>
                  <a:close/>
                  <a:moveTo>
                    <a:pt x="9626" y="12350"/>
                  </a:moveTo>
                  <a:lnTo>
                    <a:pt x="9425" y="15216"/>
                  </a:lnTo>
                  <a:cubicBezTo>
                    <a:pt x="9582" y="15214"/>
                    <a:pt x="9737" y="15203"/>
                    <a:pt x="9894" y="15194"/>
                  </a:cubicBezTo>
                  <a:cubicBezTo>
                    <a:pt x="10050" y="15186"/>
                    <a:pt x="10213" y="15175"/>
                    <a:pt x="10368" y="15159"/>
                  </a:cubicBezTo>
                  <a:cubicBezTo>
                    <a:pt x="10671" y="14778"/>
                    <a:pt x="10949" y="14389"/>
                    <a:pt x="11199" y="13988"/>
                  </a:cubicBezTo>
                  <a:cubicBezTo>
                    <a:pt x="11449" y="13586"/>
                    <a:pt x="11670" y="13171"/>
                    <a:pt x="11866" y="12752"/>
                  </a:cubicBezTo>
                  <a:cubicBezTo>
                    <a:pt x="11505" y="12651"/>
                    <a:pt x="11137" y="12565"/>
                    <a:pt x="10763" y="12497"/>
                  </a:cubicBezTo>
                  <a:cubicBezTo>
                    <a:pt x="10389" y="12429"/>
                    <a:pt x="10011" y="12384"/>
                    <a:pt x="9626" y="12350"/>
                  </a:cubicBezTo>
                  <a:close/>
                  <a:moveTo>
                    <a:pt x="12825" y="13064"/>
                  </a:moveTo>
                  <a:cubicBezTo>
                    <a:pt x="12674" y="13385"/>
                    <a:pt x="12510" y="13697"/>
                    <a:pt x="12329" y="14009"/>
                  </a:cubicBezTo>
                  <a:cubicBezTo>
                    <a:pt x="12148" y="14321"/>
                    <a:pt x="11954" y="14631"/>
                    <a:pt x="11743" y="14932"/>
                  </a:cubicBezTo>
                  <a:cubicBezTo>
                    <a:pt x="12192" y="14825"/>
                    <a:pt x="12634" y="14684"/>
                    <a:pt x="13055" y="14518"/>
                  </a:cubicBezTo>
                  <a:cubicBezTo>
                    <a:pt x="13547" y="14324"/>
                    <a:pt x="14011" y="14095"/>
                    <a:pt x="14443" y="13829"/>
                  </a:cubicBezTo>
                  <a:cubicBezTo>
                    <a:pt x="14187" y="13681"/>
                    <a:pt x="13927" y="13541"/>
                    <a:pt x="13658" y="13413"/>
                  </a:cubicBezTo>
                  <a:cubicBezTo>
                    <a:pt x="13389" y="13285"/>
                    <a:pt x="13107" y="13170"/>
                    <a:pt x="12825" y="13064"/>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105" name="Shape 10422">
              <a:extLst>
                <a:ext uri="{FF2B5EF4-FFF2-40B4-BE49-F238E27FC236}">
                  <a16:creationId xmlns:a16="http://schemas.microsoft.com/office/drawing/2014/main" xmlns="" id="{C4BEB410-F039-48BE-8D23-1B7A6D4D6A19}"/>
                </a:ext>
              </a:extLst>
            </p:cNvPr>
            <p:cNvSpPr/>
            <p:nvPr/>
          </p:nvSpPr>
          <p:spPr>
            <a:xfrm>
              <a:off x="20005513" y="11848666"/>
              <a:ext cx="466518" cy="53905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06" name="Shape 10423">
              <a:extLst>
                <a:ext uri="{FF2B5EF4-FFF2-40B4-BE49-F238E27FC236}">
                  <a16:creationId xmlns:a16="http://schemas.microsoft.com/office/drawing/2014/main" xmlns="" id="{B70B88EB-CBAF-4100-A40E-5FDEAB931517}"/>
                </a:ext>
              </a:extLst>
            </p:cNvPr>
            <p:cNvSpPr/>
            <p:nvPr/>
          </p:nvSpPr>
          <p:spPr>
            <a:xfrm>
              <a:off x="20278364" y="10951879"/>
              <a:ext cx="600731" cy="838468"/>
            </a:xfrm>
            <a:custGeom>
              <a:avLst/>
              <a:gdLst/>
              <a:ahLst/>
              <a:cxnLst>
                <a:cxn ang="0">
                  <a:pos x="wd2" y="hd2"/>
                </a:cxn>
                <a:cxn ang="5400000">
                  <a:pos x="wd2" y="hd2"/>
                </a:cxn>
                <a:cxn ang="10800000">
                  <a:pos x="wd2" y="hd2"/>
                </a:cxn>
                <a:cxn ang="16200000">
                  <a:pos x="wd2" y="hd2"/>
                </a:cxn>
              </a:cxnLst>
              <a:rect l="0" t="0" r="r" b="b"/>
              <a:pathLst>
                <a:path w="19206" h="21363" extrusionOk="0">
                  <a:moveTo>
                    <a:pt x="10609" y="43"/>
                  </a:moveTo>
                  <a:cubicBezTo>
                    <a:pt x="8165" y="-162"/>
                    <a:pt x="5621" y="372"/>
                    <a:pt x="3560" y="1702"/>
                  </a:cubicBezTo>
                  <a:cubicBezTo>
                    <a:pt x="-561" y="4362"/>
                    <a:pt x="-1197" y="9181"/>
                    <a:pt x="2140" y="12465"/>
                  </a:cubicBezTo>
                  <a:cubicBezTo>
                    <a:pt x="4853" y="15135"/>
                    <a:pt x="9359" y="15971"/>
                    <a:pt x="13163" y="14762"/>
                  </a:cubicBezTo>
                  <a:cubicBezTo>
                    <a:pt x="13165" y="14832"/>
                    <a:pt x="13187" y="14904"/>
                    <a:pt x="13225" y="14972"/>
                  </a:cubicBezTo>
                  <a:lnTo>
                    <a:pt x="16612" y="21039"/>
                  </a:lnTo>
                  <a:cubicBezTo>
                    <a:pt x="16765" y="21313"/>
                    <a:pt x="17169" y="21438"/>
                    <a:pt x="17513" y="21316"/>
                  </a:cubicBezTo>
                  <a:lnTo>
                    <a:pt x="17878" y="21186"/>
                  </a:lnTo>
                  <a:cubicBezTo>
                    <a:pt x="18222" y="21064"/>
                    <a:pt x="18373" y="20741"/>
                    <a:pt x="18220" y="20467"/>
                  </a:cubicBezTo>
                  <a:lnTo>
                    <a:pt x="14832" y="14405"/>
                  </a:lnTo>
                  <a:cubicBezTo>
                    <a:pt x="14778" y="14307"/>
                    <a:pt x="14685" y="14238"/>
                    <a:pt x="14581" y="14183"/>
                  </a:cubicBezTo>
                  <a:cubicBezTo>
                    <a:pt x="14946" y="14006"/>
                    <a:pt x="15305" y="13816"/>
                    <a:pt x="15646" y="13596"/>
                  </a:cubicBezTo>
                  <a:cubicBezTo>
                    <a:pt x="19767" y="10937"/>
                    <a:pt x="20403" y="6118"/>
                    <a:pt x="17066" y="2833"/>
                  </a:cubicBezTo>
                  <a:cubicBezTo>
                    <a:pt x="15397" y="1191"/>
                    <a:pt x="13053" y="247"/>
                    <a:pt x="10609" y="43"/>
                  </a:cubicBezTo>
                  <a:close/>
                  <a:moveTo>
                    <a:pt x="10451" y="1237"/>
                  </a:moveTo>
                  <a:cubicBezTo>
                    <a:pt x="12511" y="1410"/>
                    <a:pt x="14487" y="2210"/>
                    <a:pt x="15893" y="3594"/>
                  </a:cubicBezTo>
                  <a:cubicBezTo>
                    <a:pt x="18705" y="6361"/>
                    <a:pt x="18170" y="10422"/>
                    <a:pt x="14697" y="12663"/>
                  </a:cubicBezTo>
                  <a:cubicBezTo>
                    <a:pt x="11225" y="14903"/>
                    <a:pt x="6130" y="14477"/>
                    <a:pt x="3318" y="11709"/>
                  </a:cubicBezTo>
                  <a:cubicBezTo>
                    <a:pt x="506" y="8942"/>
                    <a:pt x="1041" y="4882"/>
                    <a:pt x="4514" y="2641"/>
                  </a:cubicBezTo>
                  <a:cubicBezTo>
                    <a:pt x="6250" y="1520"/>
                    <a:pt x="8392" y="1065"/>
                    <a:pt x="10451" y="1237"/>
                  </a:cubicBezTo>
                  <a:close/>
                </a:path>
              </a:pathLst>
            </a:custGeom>
            <a:solidFill>
              <a:schemeClr val="accent1"/>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07" name="Shape 10424">
              <a:extLst>
                <a:ext uri="{FF2B5EF4-FFF2-40B4-BE49-F238E27FC236}">
                  <a16:creationId xmlns:a16="http://schemas.microsoft.com/office/drawing/2014/main" xmlns="" id="{27CD1446-33B9-44CB-B331-FC2F010DC934}"/>
                </a:ext>
              </a:extLst>
            </p:cNvPr>
            <p:cNvSpPr/>
            <p:nvPr/>
          </p:nvSpPr>
          <p:spPr>
            <a:xfrm>
              <a:off x="18922347" y="11328122"/>
              <a:ext cx="534330" cy="591501"/>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08" name="Shape 10425">
              <a:extLst>
                <a:ext uri="{FF2B5EF4-FFF2-40B4-BE49-F238E27FC236}">
                  <a16:creationId xmlns:a16="http://schemas.microsoft.com/office/drawing/2014/main" xmlns="" id="{A6193535-F322-491E-B497-E931CACB48FE}"/>
                </a:ext>
              </a:extLst>
            </p:cNvPr>
            <p:cNvSpPr/>
            <p:nvPr/>
          </p:nvSpPr>
          <p:spPr>
            <a:xfrm>
              <a:off x="18412450" y="12553817"/>
              <a:ext cx="745366" cy="625836"/>
            </a:xfrm>
            <a:custGeom>
              <a:avLst/>
              <a:gdLst/>
              <a:ahLst/>
              <a:cxnLst>
                <a:cxn ang="0">
                  <a:pos x="wd2" y="hd2"/>
                </a:cxn>
                <a:cxn ang="5400000">
                  <a:pos x="wd2" y="hd2"/>
                </a:cxn>
                <a:cxn ang="10800000">
                  <a:pos x="wd2" y="hd2"/>
                </a:cxn>
                <a:cxn ang="16200000">
                  <a:pos x="wd2" y="hd2"/>
                </a:cxn>
              </a:cxnLst>
              <a:rect l="0" t="0" r="r" b="b"/>
              <a:pathLst>
                <a:path w="21600" h="21600" extrusionOk="0">
                  <a:moveTo>
                    <a:pt x="13666" y="8645"/>
                  </a:moveTo>
                  <a:cubicBezTo>
                    <a:pt x="12912" y="8819"/>
                    <a:pt x="12183" y="8233"/>
                    <a:pt x="12037" y="7337"/>
                  </a:cubicBezTo>
                  <a:cubicBezTo>
                    <a:pt x="11891" y="6440"/>
                    <a:pt x="12382" y="5571"/>
                    <a:pt x="13136" y="5397"/>
                  </a:cubicBezTo>
                  <a:cubicBezTo>
                    <a:pt x="13888" y="5223"/>
                    <a:pt x="14617" y="5809"/>
                    <a:pt x="14763" y="6705"/>
                  </a:cubicBezTo>
                  <a:cubicBezTo>
                    <a:pt x="14909" y="7602"/>
                    <a:pt x="14418" y="8471"/>
                    <a:pt x="13666" y="8645"/>
                  </a:cubicBezTo>
                  <a:close/>
                  <a:moveTo>
                    <a:pt x="9893" y="16176"/>
                  </a:moveTo>
                  <a:lnTo>
                    <a:pt x="7167" y="16807"/>
                  </a:lnTo>
                  <a:lnTo>
                    <a:pt x="6637" y="13559"/>
                  </a:lnTo>
                  <a:lnTo>
                    <a:pt x="9363" y="12928"/>
                  </a:lnTo>
                  <a:cubicBezTo>
                    <a:pt x="9363" y="12928"/>
                    <a:pt x="9893" y="16176"/>
                    <a:pt x="9893" y="16176"/>
                  </a:cubicBezTo>
                  <a:close/>
                  <a:moveTo>
                    <a:pt x="5604" y="17169"/>
                  </a:moveTo>
                  <a:lnTo>
                    <a:pt x="2878" y="17800"/>
                  </a:lnTo>
                  <a:lnTo>
                    <a:pt x="2348" y="14552"/>
                  </a:lnTo>
                  <a:lnTo>
                    <a:pt x="5074" y="13921"/>
                  </a:lnTo>
                  <a:cubicBezTo>
                    <a:pt x="5074" y="13921"/>
                    <a:pt x="5604" y="17169"/>
                    <a:pt x="5604" y="17169"/>
                  </a:cubicBezTo>
                  <a:close/>
                  <a:moveTo>
                    <a:pt x="12498" y="1492"/>
                  </a:moveTo>
                  <a:lnTo>
                    <a:pt x="7003" y="11626"/>
                  </a:lnTo>
                  <a:lnTo>
                    <a:pt x="694" y="13086"/>
                  </a:lnTo>
                  <a:lnTo>
                    <a:pt x="2084" y="21600"/>
                  </a:lnTo>
                  <a:lnTo>
                    <a:pt x="13469" y="18964"/>
                  </a:lnTo>
                  <a:lnTo>
                    <a:pt x="12369" y="12224"/>
                  </a:lnTo>
                  <a:lnTo>
                    <a:pt x="15993" y="11385"/>
                  </a:lnTo>
                  <a:lnTo>
                    <a:pt x="17093" y="18125"/>
                  </a:lnTo>
                  <a:lnTo>
                    <a:pt x="21600" y="17082"/>
                  </a:lnTo>
                  <a:lnTo>
                    <a:pt x="20219" y="8622"/>
                  </a:lnTo>
                  <a:lnTo>
                    <a:pt x="20832" y="8481"/>
                  </a:lnTo>
                  <a:cubicBezTo>
                    <a:pt x="20832" y="8481"/>
                    <a:pt x="12498" y="1492"/>
                    <a:pt x="12498" y="1492"/>
                  </a:cubicBezTo>
                  <a:close/>
                  <a:moveTo>
                    <a:pt x="20572" y="6974"/>
                  </a:moveTo>
                  <a:lnTo>
                    <a:pt x="20663" y="7533"/>
                  </a:lnTo>
                  <a:lnTo>
                    <a:pt x="12346" y="559"/>
                  </a:lnTo>
                  <a:lnTo>
                    <a:pt x="6626" y="11107"/>
                  </a:lnTo>
                  <a:lnTo>
                    <a:pt x="0" y="12641"/>
                  </a:lnTo>
                  <a:lnTo>
                    <a:pt x="3130" y="6656"/>
                  </a:lnTo>
                  <a:lnTo>
                    <a:pt x="9437" y="5195"/>
                  </a:lnTo>
                  <a:lnTo>
                    <a:pt x="12254" y="0"/>
                  </a:lnTo>
                  <a:cubicBezTo>
                    <a:pt x="12254" y="0"/>
                    <a:pt x="20572" y="6974"/>
                    <a:pt x="20572" y="6974"/>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09" name="Shape 10426">
              <a:extLst>
                <a:ext uri="{FF2B5EF4-FFF2-40B4-BE49-F238E27FC236}">
                  <a16:creationId xmlns:a16="http://schemas.microsoft.com/office/drawing/2014/main" xmlns="" id="{774137B3-BA29-46D7-A624-4208534F14B4}"/>
                </a:ext>
              </a:extLst>
            </p:cNvPr>
            <p:cNvSpPr/>
            <p:nvPr/>
          </p:nvSpPr>
          <p:spPr>
            <a:xfrm>
              <a:off x="17735944" y="12437854"/>
              <a:ext cx="513456" cy="632804"/>
            </a:xfrm>
            <a:custGeom>
              <a:avLst/>
              <a:gdLst/>
              <a:ahLst/>
              <a:cxnLst>
                <a:cxn ang="0">
                  <a:pos x="wd2" y="hd2"/>
                </a:cxn>
                <a:cxn ang="5400000">
                  <a:pos x="wd2" y="hd2"/>
                </a:cxn>
                <a:cxn ang="10800000">
                  <a:pos x="wd2" y="hd2"/>
                </a:cxn>
                <a:cxn ang="16200000">
                  <a:pos x="wd2" y="hd2"/>
                </a:cxn>
              </a:cxnLst>
              <a:rect l="0" t="0" r="r" b="b"/>
              <a:pathLst>
                <a:path w="21339" h="21341" extrusionOk="0">
                  <a:moveTo>
                    <a:pt x="12205" y="0"/>
                  </a:moveTo>
                  <a:cubicBezTo>
                    <a:pt x="11720" y="1"/>
                    <a:pt x="11326" y="320"/>
                    <a:pt x="11326" y="713"/>
                  </a:cubicBezTo>
                  <a:lnTo>
                    <a:pt x="11325" y="2819"/>
                  </a:lnTo>
                  <a:cubicBezTo>
                    <a:pt x="11950" y="2747"/>
                    <a:pt x="12537" y="2740"/>
                    <a:pt x="13081" y="2776"/>
                  </a:cubicBezTo>
                  <a:lnTo>
                    <a:pt x="13083" y="713"/>
                  </a:lnTo>
                  <a:cubicBezTo>
                    <a:pt x="13083" y="320"/>
                    <a:pt x="12690" y="1"/>
                    <a:pt x="12205" y="0"/>
                  </a:cubicBezTo>
                  <a:close/>
                  <a:moveTo>
                    <a:pt x="18280" y="1334"/>
                  </a:moveTo>
                  <a:cubicBezTo>
                    <a:pt x="17859" y="1138"/>
                    <a:pt x="17322" y="1255"/>
                    <a:pt x="17079" y="1596"/>
                  </a:cubicBezTo>
                  <a:lnTo>
                    <a:pt x="15817" y="3366"/>
                  </a:lnTo>
                  <a:cubicBezTo>
                    <a:pt x="16385" y="3577"/>
                    <a:pt x="16889" y="3826"/>
                    <a:pt x="17333" y="4087"/>
                  </a:cubicBezTo>
                  <a:lnTo>
                    <a:pt x="18600" y="2308"/>
                  </a:lnTo>
                  <a:cubicBezTo>
                    <a:pt x="18843" y="1966"/>
                    <a:pt x="18700" y="1531"/>
                    <a:pt x="18280" y="1334"/>
                  </a:cubicBezTo>
                  <a:close/>
                  <a:moveTo>
                    <a:pt x="879" y="9125"/>
                  </a:moveTo>
                  <a:cubicBezTo>
                    <a:pt x="394" y="9126"/>
                    <a:pt x="0" y="9445"/>
                    <a:pt x="0" y="9839"/>
                  </a:cubicBezTo>
                  <a:cubicBezTo>
                    <a:pt x="0" y="10232"/>
                    <a:pt x="393" y="10551"/>
                    <a:pt x="879" y="10551"/>
                  </a:cubicBezTo>
                  <a:lnTo>
                    <a:pt x="3404" y="10550"/>
                  </a:lnTo>
                  <a:cubicBezTo>
                    <a:pt x="3351" y="10107"/>
                    <a:pt x="3343" y="9629"/>
                    <a:pt x="3405" y="9124"/>
                  </a:cubicBezTo>
                  <a:cubicBezTo>
                    <a:pt x="3405" y="9124"/>
                    <a:pt x="879" y="9125"/>
                    <a:pt x="879" y="9125"/>
                  </a:cubicBezTo>
                  <a:close/>
                  <a:moveTo>
                    <a:pt x="2851" y="4649"/>
                  </a:moveTo>
                  <a:cubicBezTo>
                    <a:pt x="2431" y="4453"/>
                    <a:pt x="1894" y="4570"/>
                    <a:pt x="1651" y="4911"/>
                  </a:cubicBezTo>
                  <a:cubicBezTo>
                    <a:pt x="1408" y="5251"/>
                    <a:pt x="1552" y="5687"/>
                    <a:pt x="1973" y="5884"/>
                  </a:cubicBezTo>
                  <a:lnTo>
                    <a:pt x="4171" y="6912"/>
                  </a:lnTo>
                  <a:cubicBezTo>
                    <a:pt x="4408" y="6513"/>
                    <a:pt x="4715" y="6106"/>
                    <a:pt x="5109" y="5706"/>
                  </a:cubicBezTo>
                  <a:cubicBezTo>
                    <a:pt x="5109" y="5706"/>
                    <a:pt x="2851" y="4649"/>
                    <a:pt x="2851" y="4649"/>
                  </a:cubicBezTo>
                  <a:close/>
                  <a:moveTo>
                    <a:pt x="6118" y="1310"/>
                  </a:moveTo>
                  <a:cubicBezTo>
                    <a:pt x="5698" y="1506"/>
                    <a:pt x="5553" y="1942"/>
                    <a:pt x="5795" y="2283"/>
                  </a:cubicBezTo>
                  <a:lnTo>
                    <a:pt x="7150" y="4186"/>
                  </a:lnTo>
                  <a:cubicBezTo>
                    <a:pt x="7326" y="4088"/>
                    <a:pt x="8471" y="3556"/>
                    <a:pt x="8675" y="3478"/>
                  </a:cubicBezTo>
                  <a:lnTo>
                    <a:pt x="7318" y="1570"/>
                  </a:lnTo>
                  <a:cubicBezTo>
                    <a:pt x="7075" y="1229"/>
                    <a:pt x="6538" y="1113"/>
                    <a:pt x="6118" y="1310"/>
                  </a:cubicBezTo>
                  <a:close/>
                  <a:moveTo>
                    <a:pt x="18708" y="6478"/>
                  </a:moveTo>
                  <a:cubicBezTo>
                    <a:pt x="17247" y="4749"/>
                    <a:pt x="13396" y="2259"/>
                    <a:pt x="8417" y="4592"/>
                  </a:cubicBezTo>
                  <a:cubicBezTo>
                    <a:pt x="8416" y="4592"/>
                    <a:pt x="8415" y="4593"/>
                    <a:pt x="8414" y="4593"/>
                  </a:cubicBezTo>
                  <a:cubicBezTo>
                    <a:pt x="8414" y="4593"/>
                    <a:pt x="8413" y="4593"/>
                    <a:pt x="8413" y="4594"/>
                  </a:cubicBezTo>
                  <a:cubicBezTo>
                    <a:pt x="8412" y="4594"/>
                    <a:pt x="8411" y="4594"/>
                    <a:pt x="8411" y="4595"/>
                  </a:cubicBezTo>
                  <a:cubicBezTo>
                    <a:pt x="8410" y="4595"/>
                    <a:pt x="8409" y="4595"/>
                    <a:pt x="8409" y="4596"/>
                  </a:cubicBezTo>
                  <a:cubicBezTo>
                    <a:pt x="3429" y="6929"/>
                    <a:pt x="4160" y="10880"/>
                    <a:pt x="5276" y="12771"/>
                  </a:cubicBezTo>
                  <a:cubicBezTo>
                    <a:pt x="6289" y="14473"/>
                    <a:pt x="8765" y="15342"/>
                    <a:pt x="9094" y="15507"/>
                  </a:cubicBezTo>
                  <a:cubicBezTo>
                    <a:pt x="9630" y="15775"/>
                    <a:pt x="12317" y="16498"/>
                    <a:pt x="13014" y="17370"/>
                  </a:cubicBezTo>
                  <a:cubicBezTo>
                    <a:pt x="13975" y="18570"/>
                    <a:pt x="14185" y="18516"/>
                    <a:pt x="15033" y="18314"/>
                  </a:cubicBezTo>
                  <a:cubicBezTo>
                    <a:pt x="15896" y="18109"/>
                    <a:pt x="19095" y="16611"/>
                    <a:pt x="19745" y="16106"/>
                  </a:cubicBezTo>
                  <a:cubicBezTo>
                    <a:pt x="20384" y="15611"/>
                    <a:pt x="20547" y="15491"/>
                    <a:pt x="19747" y="14216"/>
                  </a:cubicBezTo>
                  <a:cubicBezTo>
                    <a:pt x="19165" y="13290"/>
                    <a:pt x="19737" y="11040"/>
                    <a:pt x="19718" y="10529"/>
                  </a:cubicBezTo>
                  <a:cubicBezTo>
                    <a:pt x="19707" y="10216"/>
                    <a:pt x="20017" y="8041"/>
                    <a:pt x="18708" y="6478"/>
                  </a:cubicBezTo>
                  <a:close/>
                  <a:moveTo>
                    <a:pt x="21272" y="17648"/>
                  </a:moveTo>
                  <a:cubicBezTo>
                    <a:pt x="21133" y="17452"/>
                    <a:pt x="20824" y="17385"/>
                    <a:pt x="20583" y="17498"/>
                  </a:cubicBezTo>
                  <a:lnTo>
                    <a:pt x="16099" y="19599"/>
                  </a:lnTo>
                  <a:cubicBezTo>
                    <a:pt x="15858" y="19712"/>
                    <a:pt x="15775" y="19962"/>
                    <a:pt x="15914" y="20158"/>
                  </a:cubicBezTo>
                  <a:lnTo>
                    <a:pt x="15914" y="20158"/>
                  </a:lnTo>
                  <a:cubicBezTo>
                    <a:pt x="16053" y="20353"/>
                    <a:pt x="16361" y="20420"/>
                    <a:pt x="16603" y="20307"/>
                  </a:cubicBezTo>
                  <a:lnTo>
                    <a:pt x="21087" y="18206"/>
                  </a:lnTo>
                  <a:cubicBezTo>
                    <a:pt x="21328" y="18093"/>
                    <a:pt x="21411" y="17843"/>
                    <a:pt x="21272" y="17648"/>
                  </a:cubicBezTo>
                  <a:cubicBezTo>
                    <a:pt x="21272" y="17648"/>
                    <a:pt x="21272" y="17648"/>
                    <a:pt x="21272" y="17648"/>
                  </a:cubicBezTo>
                  <a:close/>
                  <a:moveTo>
                    <a:pt x="20584" y="16680"/>
                  </a:moveTo>
                  <a:cubicBezTo>
                    <a:pt x="20445" y="16485"/>
                    <a:pt x="20136" y="16418"/>
                    <a:pt x="19895" y="16531"/>
                  </a:cubicBezTo>
                  <a:lnTo>
                    <a:pt x="15411" y="18632"/>
                  </a:lnTo>
                  <a:cubicBezTo>
                    <a:pt x="15170" y="18745"/>
                    <a:pt x="15087" y="18995"/>
                    <a:pt x="15226" y="19190"/>
                  </a:cubicBezTo>
                  <a:lnTo>
                    <a:pt x="15226" y="19190"/>
                  </a:lnTo>
                  <a:cubicBezTo>
                    <a:pt x="15365" y="19386"/>
                    <a:pt x="15673" y="19453"/>
                    <a:pt x="15915" y="19340"/>
                  </a:cubicBezTo>
                  <a:lnTo>
                    <a:pt x="20399" y="17239"/>
                  </a:lnTo>
                  <a:cubicBezTo>
                    <a:pt x="20640" y="17126"/>
                    <a:pt x="20723" y="16876"/>
                    <a:pt x="20584" y="16680"/>
                  </a:cubicBezTo>
                  <a:cubicBezTo>
                    <a:pt x="20584" y="16680"/>
                    <a:pt x="20584" y="16680"/>
                    <a:pt x="20584" y="16680"/>
                  </a:cubicBezTo>
                  <a:close/>
                  <a:moveTo>
                    <a:pt x="17079" y="20429"/>
                  </a:moveTo>
                  <a:lnTo>
                    <a:pt x="20979" y="18602"/>
                  </a:lnTo>
                  <a:cubicBezTo>
                    <a:pt x="21600" y="19474"/>
                    <a:pt x="21230" y="20591"/>
                    <a:pt x="20153" y="21095"/>
                  </a:cubicBezTo>
                  <a:cubicBezTo>
                    <a:pt x="19076" y="21600"/>
                    <a:pt x="17700" y="21302"/>
                    <a:pt x="17079" y="20429"/>
                  </a:cubicBezTo>
                  <a:close/>
                </a:path>
              </a:pathLst>
            </a:custGeom>
            <a:solidFill>
              <a:schemeClr val="accent1"/>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10" name="Shape 10427">
              <a:extLst>
                <a:ext uri="{FF2B5EF4-FFF2-40B4-BE49-F238E27FC236}">
                  <a16:creationId xmlns:a16="http://schemas.microsoft.com/office/drawing/2014/main" xmlns="" id="{DD82D299-B5B2-4BE5-AE46-FD2D57F5D712}"/>
                </a:ext>
              </a:extLst>
            </p:cNvPr>
            <p:cNvSpPr/>
            <p:nvPr/>
          </p:nvSpPr>
          <p:spPr>
            <a:xfrm>
              <a:off x="18227288" y="11702041"/>
              <a:ext cx="536497" cy="851588"/>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11" name="Shape 10428">
              <a:extLst>
                <a:ext uri="{FF2B5EF4-FFF2-40B4-BE49-F238E27FC236}">
                  <a16:creationId xmlns:a16="http://schemas.microsoft.com/office/drawing/2014/main" xmlns="" id="{C478AE3A-107E-4BD2-9D00-B514A7460F01}"/>
                </a:ext>
              </a:extLst>
            </p:cNvPr>
            <p:cNvSpPr/>
            <p:nvPr/>
          </p:nvSpPr>
          <p:spPr>
            <a:xfrm>
              <a:off x="20222346" y="13053979"/>
              <a:ext cx="570427" cy="640047"/>
            </a:xfrm>
            <a:custGeom>
              <a:avLst/>
              <a:gdLst/>
              <a:ahLst/>
              <a:cxnLst>
                <a:cxn ang="0">
                  <a:pos x="wd2" y="hd2"/>
                </a:cxn>
                <a:cxn ang="5400000">
                  <a:pos x="wd2" y="hd2"/>
                </a:cxn>
                <a:cxn ang="10800000">
                  <a:pos x="wd2" y="hd2"/>
                </a:cxn>
                <a:cxn ang="16200000">
                  <a:pos x="wd2" y="hd2"/>
                </a:cxn>
              </a:cxnLst>
              <a:rect l="0" t="0" r="r" b="b"/>
              <a:pathLst>
                <a:path w="21057" h="21254" extrusionOk="0">
                  <a:moveTo>
                    <a:pt x="8090" y="6610"/>
                  </a:moveTo>
                  <a:lnTo>
                    <a:pt x="8090" y="3934"/>
                  </a:lnTo>
                  <a:lnTo>
                    <a:pt x="19378" y="1852"/>
                  </a:lnTo>
                  <a:lnTo>
                    <a:pt x="19378" y="4528"/>
                  </a:lnTo>
                  <a:cubicBezTo>
                    <a:pt x="19378" y="4528"/>
                    <a:pt x="8090" y="6610"/>
                    <a:pt x="8090" y="6610"/>
                  </a:cubicBezTo>
                  <a:close/>
                  <a:moveTo>
                    <a:pt x="21057" y="0"/>
                  </a:moveTo>
                  <a:lnTo>
                    <a:pt x="6411" y="2701"/>
                  </a:lnTo>
                  <a:lnTo>
                    <a:pt x="6411" y="15495"/>
                  </a:lnTo>
                  <a:cubicBezTo>
                    <a:pt x="5363" y="15254"/>
                    <a:pt x="3972" y="15448"/>
                    <a:pt x="2666" y="16104"/>
                  </a:cubicBezTo>
                  <a:cubicBezTo>
                    <a:pt x="567" y="17160"/>
                    <a:pt x="-518" y="19009"/>
                    <a:pt x="244" y="20236"/>
                  </a:cubicBezTo>
                  <a:cubicBezTo>
                    <a:pt x="1005" y="21462"/>
                    <a:pt x="3325" y="21600"/>
                    <a:pt x="5425" y="20544"/>
                  </a:cubicBezTo>
                  <a:cubicBezTo>
                    <a:pt x="7005" y="19749"/>
                    <a:pt x="8010" y="18505"/>
                    <a:pt x="8085" y="17416"/>
                  </a:cubicBezTo>
                  <a:lnTo>
                    <a:pt x="8090" y="17416"/>
                  </a:lnTo>
                  <a:lnTo>
                    <a:pt x="8090" y="8152"/>
                  </a:lnTo>
                  <a:lnTo>
                    <a:pt x="19378" y="6070"/>
                  </a:lnTo>
                  <a:lnTo>
                    <a:pt x="19378" y="10758"/>
                  </a:lnTo>
                  <a:cubicBezTo>
                    <a:pt x="18330" y="10518"/>
                    <a:pt x="16941" y="10712"/>
                    <a:pt x="15636" y="11368"/>
                  </a:cubicBezTo>
                  <a:cubicBezTo>
                    <a:pt x="13536" y="12424"/>
                    <a:pt x="12452" y="14273"/>
                    <a:pt x="13213" y="15499"/>
                  </a:cubicBezTo>
                  <a:cubicBezTo>
                    <a:pt x="13975" y="16725"/>
                    <a:pt x="16295" y="16863"/>
                    <a:pt x="18395" y="15807"/>
                  </a:cubicBezTo>
                  <a:cubicBezTo>
                    <a:pt x="20060" y="14970"/>
                    <a:pt x="21082" y="13635"/>
                    <a:pt x="21056" y="12506"/>
                  </a:cubicBezTo>
                  <a:lnTo>
                    <a:pt x="21057" y="12506"/>
                  </a:lnTo>
                  <a:cubicBezTo>
                    <a:pt x="21057" y="12506"/>
                    <a:pt x="21057" y="0"/>
                    <a:pt x="21057" y="0"/>
                  </a:cubicBezTo>
                  <a:close/>
                </a:path>
              </a:pathLst>
            </a:custGeom>
            <a:solidFill>
              <a:schemeClr val="bg2">
                <a:lumMod val="90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12" name="Shape 10429">
              <a:extLst>
                <a:ext uri="{FF2B5EF4-FFF2-40B4-BE49-F238E27FC236}">
                  <a16:creationId xmlns:a16="http://schemas.microsoft.com/office/drawing/2014/main" xmlns="" id="{E9B723DF-5ABA-4BFF-B7BB-E75A6CD5598D}"/>
                </a:ext>
              </a:extLst>
            </p:cNvPr>
            <p:cNvSpPr/>
            <p:nvPr/>
          </p:nvSpPr>
          <p:spPr>
            <a:xfrm>
              <a:off x="20917823" y="12545727"/>
              <a:ext cx="387029" cy="553397"/>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13" name="Shape 10430">
              <a:extLst>
                <a:ext uri="{FF2B5EF4-FFF2-40B4-BE49-F238E27FC236}">
                  <a16:creationId xmlns:a16="http://schemas.microsoft.com/office/drawing/2014/main" xmlns="" id="{0DD82411-E9E3-4641-BA70-D5659FB51DE8}"/>
                </a:ext>
              </a:extLst>
            </p:cNvPr>
            <p:cNvSpPr/>
            <p:nvPr/>
          </p:nvSpPr>
          <p:spPr>
            <a:xfrm>
              <a:off x="15503343" y="5283845"/>
              <a:ext cx="387479" cy="449473"/>
            </a:xfrm>
            <a:custGeom>
              <a:avLst/>
              <a:gdLst/>
              <a:ahLst/>
              <a:cxnLst>
                <a:cxn ang="0">
                  <a:pos x="wd2" y="hd2"/>
                </a:cxn>
                <a:cxn ang="5400000">
                  <a:pos x="wd2" y="hd2"/>
                </a:cxn>
                <a:cxn ang="10800000">
                  <a:pos x="wd2" y="hd2"/>
                </a:cxn>
                <a:cxn ang="16200000">
                  <a:pos x="wd2" y="hd2"/>
                </a:cxn>
              </a:cxnLst>
              <a:rect l="0" t="0" r="r" b="b"/>
              <a:pathLst>
                <a:path w="21600" h="21600" extrusionOk="0">
                  <a:moveTo>
                    <a:pt x="10664" y="0"/>
                  </a:moveTo>
                  <a:lnTo>
                    <a:pt x="0" y="14712"/>
                  </a:lnTo>
                  <a:lnTo>
                    <a:pt x="12786" y="21600"/>
                  </a:lnTo>
                  <a:lnTo>
                    <a:pt x="21600" y="9440"/>
                  </a:lnTo>
                  <a:lnTo>
                    <a:pt x="20503" y="5300"/>
                  </a:lnTo>
                  <a:lnTo>
                    <a:pt x="10664" y="0"/>
                  </a:lnTo>
                  <a:close/>
                  <a:moveTo>
                    <a:pt x="12273" y="5578"/>
                  </a:moveTo>
                  <a:lnTo>
                    <a:pt x="16930" y="8086"/>
                  </a:lnTo>
                  <a:lnTo>
                    <a:pt x="16635" y="8492"/>
                  </a:lnTo>
                  <a:lnTo>
                    <a:pt x="11979" y="5984"/>
                  </a:lnTo>
                  <a:lnTo>
                    <a:pt x="12273" y="5578"/>
                  </a:lnTo>
                  <a:close/>
                  <a:moveTo>
                    <a:pt x="7043" y="8326"/>
                  </a:moveTo>
                  <a:lnTo>
                    <a:pt x="16357" y="13343"/>
                  </a:lnTo>
                  <a:lnTo>
                    <a:pt x="16071" y="13738"/>
                  </a:lnTo>
                  <a:lnTo>
                    <a:pt x="6757" y="8721"/>
                  </a:lnTo>
                  <a:lnTo>
                    <a:pt x="7043" y="8326"/>
                  </a:lnTo>
                  <a:close/>
                  <a:moveTo>
                    <a:pt x="5596" y="10322"/>
                  </a:moveTo>
                  <a:lnTo>
                    <a:pt x="14910" y="15339"/>
                  </a:lnTo>
                  <a:lnTo>
                    <a:pt x="14616" y="15745"/>
                  </a:lnTo>
                  <a:lnTo>
                    <a:pt x="5302" y="10728"/>
                  </a:lnTo>
                  <a:lnTo>
                    <a:pt x="5596" y="10322"/>
                  </a:lnTo>
                  <a:close/>
                  <a:moveTo>
                    <a:pt x="4150" y="12318"/>
                  </a:moveTo>
                  <a:lnTo>
                    <a:pt x="8807" y="14826"/>
                  </a:lnTo>
                  <a:lnTo>
                    <a:pt x="8512" y="15232"/>
                  </a:lnTo>
                  <a:lnTo>
                    <a:pt x="3856" y="12724"/>
                  </a:lnTo>
                  <a:lnTo>
                    <a:pt x="4150" y="12318"/>
                  </a:ln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14" name="Shape 10431">
              <a:extLst>
                <a:ext uri="{FF2B5EF4-FFF2-40B4-BE49-F238E27FC236}">
                  <a16:creationId xmlns:a16="http://schemas.microsoft.com/office/drawing/2014/main" xmlns="" id="{AA68CF80-2A70-4677-A231-63D364A65A67}"/>
                </a:ext>
              </a:extLst>
            </p:cNvPr>
            <p:cNvSpPr/>
            <p:nvPr/>
          </p:nvSpPr>
          <p:spPr>
            <a:xfrm>
              <a:off x="15809852" y="8962276"/>
              <a:ext cx="461009" cy="979051"/>
            </a:xfrm>
            <a:custGeom>
              <a:avLst/>
              <a:gdLst/>
              <a:ahLst/>
              <a:cxnLst>
                <a:cxn ang="0">
                  <a:pos x="wd2" y="hd2"/>
                </a:cxn>
                <a:cxn ang="5400000">
                  <a:pos x="wd2" y="hd2"/>
                </a:cxn>
                <a:cxn ang="10800000">
                  <a:pos x="wd2" y="hd2"/>
                </a:cxn>
                <a:cxn ang="16200000">
                  <a:pos x="wd2" y="hd2"/>
                </a:cxn>
              </a:cxnLst>
              <a:rect l="0" t="0" r="r" b="b"/>
              <a:pathLst>
                <a:path w="21600" h="21600" extrusionOk="0">
                  <a:moveTo>
                    <a:pt x="16919" y="0"/>
                  </a:moveTo>
                  <a:lnTo>
                    <a:pt x="15512" y="1725"/>
                  </a:lnTo>
                  <a:cubicBezTo>
                    <a:pt x="15654" y="1751"/>
                    <a:pt x="17066" y="2005"/>
                    <a:pt x="17066" y="2005"/>
                  </a:cubicBezTo>
                  <a:lnTo>
                    <a:pt x="16932" y="2169"/>
                  </a:lnTo>
                  <a:lnTo>
                    <a:pt x="15379" y="1889"/>
                  </a:lnTo>
                  <a:lnTo>
                    <a:pt x="14764" y="2643"/>
                  </a:lnTo>
                  <a:cubicBezTo>
                    <a:pt x="14901" y="2667"/>
                    <a:pt x="15906" y="2848"/>
                    <a:pt x="15906" y="2848"/>
                  </a:cubicBezTo>
                  <a:lnTo>
                    <a:pt x="15773" y="3012"/>
                  </a:lnTo>
                  <a:lnTo>
                    <a:pt x="14631" y="2807"/>
                  </a:lnTo>
                  <a:lnTo>
                    <a:pt x="14016" y="3561"/>
                  </a:lnTo>
                  <a:cubicBezTo>
                    <a:pt x="14158" y="3586"/>
                    <a:pt x="15569" y="3841"/>
                    <a:pt x="15569" y="3841"/>
                  </a:cubicBezTo>
                  <a:lnTo>
                    <a:pt x="15436" y="4004"/>
                  </a:lnTo>
                  <a:lnTo>
                    <a:pt x="13883" y="3724"/>
                  </a:lnTo>
                  <a:lnTo>
                    <a:pt x="13267" y="4479"/>
                  </a:lnTo>
                  <a:cubicBezTo>
                    <a:pt x="13404" y="4504"/>
                    <a:pt x="14409" y="4684"/>
                    <a:pt x="14409" y="4684"/>
                  </a:cubicBezTo>
                  <a:lnTo>
                    <a:pt x="14276" y="4848"/>
                  </a:lnTo>
                  <a:lnTo>
                    <a:pt x="13134" y="4643"/>
                  </a:lnTo>
                  <a:lnTo>
                    <a:pt x="12519" y="5397"/>
                  </a:lnTo>
                  <a:cubicBezTo>
                    <a:pt x="12661" y="5422"/>
                    <a:pt x="14072" y="5676"/>
                    <a:pt x="14072" y="5676"/>
                  </a:cubicBezTo>
                  <a:lnTo>
                    <a:pt x="13939" y="5840"/>
                  </a:lnTo>
                  <a:lnTo>
                    <a:pt x="12386" y="5561"/>
                  </a:lnTo>
                  <a:lnTo>
                    <a:pt x="11771" y="6315"/>
                  </a:lnTo>
                  <a:cubicBezTo>
                    <a:pt x="11908" y="6339"/>
                    <a:pt x="12913" y="6520"/>
                    <a:pt x="12913" y="6520"/>
                  </a:cubicBezTo>
                  <a:lnTo>
                    <a:pt x="12780" y="6684"/>
                  </a:lnTo>
                  <a:lnTo>
                    <a:pt x="11638" y="6478"/>
                  </a:lnTo>
                  <a:lnTo>
                    <a:pt x="11023" y="7232"/>
                  </a:lnTo>
                  <a:cubicBezTo>
                    <a:pt x="11164" y="7258"/>
                    <a:pt x="12575" y="7513"/>
                    <a:pt x="12575" y="7513"/>
                  </a:cubicBezTo>
                  <a:lnTo>
                    <a:pt x="12442" y="7677"/>
                  </a:lnTo>
                  <a:lnTo>
                    <a:pt x="10890" y="7396"/>
                  </a:lnTo>
                  <a:lnTo>
                    <a:pt x="10274" y="8151"/>
                  </a:lnTo>
                  <a:cubicBezTo>
                    <a:pt x="10411" y="8176"/>
                    <a:pt x="11416" y="8356"/>
                    <a:pt x="11416" y="8356"/>
                  </a:cubicBezTo>
                  <a:lnTo>
                    <a:pt x="11283" y="8520"/>
                  </a:lnTo>
                  <a:lnTo>
                    <a:pt x="10141" y="8315"/>
                  </a:lnTo>
                  <a:lnTo>
                    <a:pt x="9526" y="9069"/>
                  </a:lnTo>
                  <a:cubicBezTo>
                    <a:pt x="9667" y="9094"/>
                    <a:pt x="11079" y="9348"/>
                    <a:pt x="11079" y="9348"/>
                  </a:cubicBezTo>
                  <a:lnTo>
                    <a:pt x="10946" y="9512"/>
                  </a:lnTo>
                  <a:lnTo>
                    <a:pt x="9392" y="9232"/>
                  </a:lnTo>
                  <a:lnTo>
                    <a:pt x="8778" y="9986"/>
                  </a:lnTo>
                  <a:cubicBezTo>
                    <a:pt x="8914" y="10011"/>
                    <a:pt x="9919" y="10193"/>
                    <a:pt x="9919" y="10193"/>
                  </a:cubicBezTo>
                  <a:lnTo>
                    <a:pt x="9786" y="10355"/>
                  </a:lnTo>
                  <a:lnTo>
                    <a:pt x="8644" y="10150"/>
                  </a:lnTo>
                  <a:lnTo>
                    <a:pt x="8029" y="10905"/>
                  </a:lnTo>
                  <a:cubicBezTo>
                    <a:pt x="8170" y="10930"/>
                    <a:pt x="9582" y="11185"/>
                    <a:pt x="9582" y="11184"/>
                  </a:cubicBezTo>
                  <a:lnTo>
                    <a:pt x="9449" y="11348"/>
                  </a:lnTo>
                  <a:lnTo>
                    <a:pt x="7896" y="11068"/>
                  </a:lnTo>
                  <a:lnTo>
                    <a:pt x="7281" y="11823"/>
                  </a:lnTo>
                  <a:cubicBezTo>
                    <a:pt x="7417" y="11847"/>
                    <a:pt x="8423" y="12028"/>
                    <a:pt x="8423" y="12028"/>
                  </a:cubicBezTo>
                  <a:lnTo>
                    <a:pt x="8289" y="12192"/>
                  </a:lnTo>
                  <a:lnTo>
                    <a:pt x="7147" y="11987"/>
                  </a:lnTo>
                  <a:lnTo>
                    <a:pt x="6533" y="12740"/>
                  </a:lnTo>
                  <a:cubicBezTo>
                    <a:pt x="6674" y="12766"/>
                    <a:pt x="8086" y="13020"/>
                    <a:pt x="8086" y="13020"/>
                  </a:cubicBezTo>
                  <a:lnTo>
                    <a:pt x="7952" y="13184"/>
                  </a:lnTo>
                  <a:lnTo>
                    <a:pt x="6399" y="12904"/>
                  </a:lnTo>
                  <a:lnTo>
                    <a:pt x="5784" y="13659"/>
                  </a:lnTo>
                  <a:cubicBezTo>
                    <a:pt x="5920" y="13684"/>
                    <a:pt x="6926" y="13864"/>
                    <a:pt x="6926" y="13864"/>
                  </a:cubicBezTo>
                  <a:lnTo>
                    <a:pt x="6792" y="14028"/>
                  </a:lnTo>
                  <a:lnTo>
                    <a:pt x="5651" y="13822"/>
                  </a:lnTo>
                  <a:lnTo>
                    <a:pt x="5036" y="14577"/>
                  </a:lnTo>
                  <a:cubicBezTo>
                    <a:pt x="5177" y="14602"/>
                    <a:pt x="6589" y="14856"/>
                    <a:pt x="6589" y="14856"/>
                  </a:cubicBezTo>
                  <a:lnTo>
                    <a:pt x="6455" y="15020"/>
                  </a:lnTo>
                  <a:lnTo>
                    <a:pt x="4902" y="14741"/>
                  </a:lnTo>
                  <a:lnTo>
                    <a:pt x="4288" y="15494"/>
                  </a:lnTo>
                  <a:cubicBezTo>
                    <a:pt x="4424" y="15519"/>
                    <a:pt x="5430" y="15700"/>
                    <a:pt x="5430" y="15700"/>
                  </a:cubicBezTo>
                  <a:lnTo>
                    <a:pt x="5296" y="15863"/>
                  </a:lnTo>
                  <a:lnTo>
                    <a:pt x="4154" y="15658"/>
                  </a:lnTo>
                  <a:lnTo>
                    <a:pt x="3540" y="16412"/>
                  </a:lnTo>
                  <a:cubicBezTo>
                    <a:pt x="3681" y="16437"/>
                    <a:pt x="5093" y="16691"/>
                    <a:pt x="5093" y="16691"/>
                  </a:cubicBezTo>
                  <a:lnTo>
                    <a:pt x="4959" y="16855"/>
                  </a:lnTo>
                  <a:lnTo>
                    <a:pt x="3406" y="16576"/>
                  </a:lnTo>
                  <a:lnTo>
                    <a:pt x="2791" y="17331"/>
                  </a:lnTo>
                  <a:cubicBezTo>
                    <a:pt x="2927" y="17355"/>
                    <a:pt x="3933" y="17536"/>
                    <a:pt x="3933" y="17536"/>
                  </a:cubicBezTo>
                  <a:lnTo>
                    <a:pt x="3799" y="17700"/>
                  </a:lnTo>
                  <a:lnTo>
                    <a:pt x="2658" y="17493"/>
                  </a:lnTo>
                  <a:lnTo>
                    <a:pt x="2042" y="18248"/>
                  </a:lnTo>
                  <a:cubicBezTo>
                    <a:pt x="2184" y="18274"/>
                    <a:pt x="3596" y="18528"/>
                    <a:pt x="3596" y="18528"/>
                  </a:cubicBezTo>
                  <a:lnTo>
                    <a:pt x="3462" y="18692"/>
                  </a:lnTo>
                  <a:lnTo>
                    <a:pt x="1909" y="18412"/>
                  </a:lnTo>
                  <a:lnTo>
                    <a:pt x="1294" y="19166"/>
                  </a:lnTo>
                  <a:cubicBezTo>
                    <a:pt x="1431" y="19191"/>
                    <a:pt x="2436" y="19371"/>
                    <a:pt x="2436" y="19371"/>
                  </a:cubicBezTo>
                  <a:lnTo>
                    <a:pt x="2303" y="19535"/>
                  </a:lnTo>
                  <a:lnTo>
                    <a:pt x="1161" y="19330"/>
                  </a:lnTo>
                  <a:lnTo>
                    <a:pt x="546" y="20084"/>
                  </a:lnTo>
                  <a:cubicBezTo>
                    <a:pt x="688" y="20109"/>
                    <a:pt x="2099" y="20364"/>
                    <a:pt x="2099" y="20364"/>
                  </a:cubicBezTo>
                  <a:lnTo>
                    <a:pt x="1966" y="20527"/>
                  </a:lnTo>
                  <a:lnTo>
                    <a:pt x="413" y="20248"/>
                  </a:lnTo>
                  <a:lnTo>
                    <a:pt x="0" y="20754"/>
                  </a:lnTo>
                  <a:lnTo>
                    <a:pt x="4681" y="21600"/>
                  </a:lnTo>
                  <a:lnTo>
                    <a:pt x="21600" y="846"/>
                  </a:lnTo>
                  <a:lnTo>
                    <a:pt x="16919" y="0"/>
                  </a:lnTo>
                  <a:close/>
                  <a:moveTo>
                    <a:pt x="18807" y="978"/>
                  </a:moveTo>
                  <a:cubicBezTo>
                    <a:pt x="19275" y="1062"/>
                    <a:pt x="19509" y="1308"/>
                    <a:pt x="19330" y="1528"/>
                  </a:cubicBezTo>
                  <a:cubicBezTo>
                    <a:pt x="19151" y="1748"/>
                    <a:pt x="18626" y="1858"/>
                    <a:pt x="18158" y="1774"/>
                  </a:cubicBezTo>
                  <a:cubicBezTo>
                    <a:pt x="17691" y="1689"/>
                    <a:pt x="17457" y="1442"/>
                    <a:pt x="17637" y="1222"/>
                  </a:cubicBezTo>
                  <a:cubicBezTo>
                    <a:pt x="17816" y="1002"/>
                    <a:pt x="18340" y="893"/>
                    <a:pt x="18807" y="978"/>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115" name="Shape 10432">
              <a:extLst>
                <a:ext uri="{FF2B5EF4-FFF2-40B4-BE49-F238E27FC236}">
                  <a16:creationId xmlns:a16="http://schemas.microsoft.com/office/drawing/2014/main" xmlns="" id="{0143AD48-F8B2-4051-AF29-8C724B31782A}"/>
                </a:ext>
              </a:extLst>
            </p:cNvPr>
            <p:cNvSpPr/>
            <p:nvPr/>
          </p:nvSpPr>
          <p:spPr>
            <a:xfrm>
              <a:off x="21191605" y="12910829"/>
              <a:ext cx="410124" cy="454004"/>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16" name="Shape 10433">
              <a:extLst>
                <a:ext uri="{FF2B5EF4-FFF2-40B4-BE49-F238E27FC236}">
                  <a16:creationId xmlns:a16="http://schemas.microsoft.com/office/drawing/2014/main" xmlns="" id="{F13B3991-E434-47DC-8B3D-E4A9F19B0771}"/>
                </a:ext>
              </a:extLst>
            </p:cNvPr>
            <p:cNvSpPr/>
            <p:nvPr/>
          </p:nvSpPr>
          <p:spPr>
            <a:xfrm>
              <a:off x="19604389" y="11273229"/>
              <a:ext cx="550222" cy="527129"/>
            </a:xfrm>
            <a:custGeom>
              <a:avLst/>
              <a:gdLst/>
              <a:ahLst/>
              <a:cxnLst>
                <a:cxn ang="0">
                  <a:pos x="wd2" y="hd2"/>
                </a:cxn>
                <a:cxn ang="5400000">
                  <a:pos x="wd2" y="hd2"/>
                </a:cxn>
                <a:cxn ang="10800000">
                  <a:pos x="wd2" y="hd2"/>
                </a:cxn>
                <a:cxn ang="16200000">
                  <a:pos x="wd2" y="hd2"/>
                </a:cxn>
              </a:cxnLst>
              <a:rect l="0" t="0" r="r" b="b"/>
              <a:pathLst>
                <a:path w="21595" h="21600" extrusionOk="0">
                  <a:moveTo>
                    <a:pt x="8914" y="18801"/>
                  </a:moveTo>
                  <a:lnTo>
                    <a:pt x="4785" y="21600"/>
                  </a:lnTo>
                  <a:lnTo>
                    <a:pt x="4816" y="16426"/>
                  </a:lnTo>
                  <a:cubicBezTo>
                    <a:pt x="4816" y="16426"/>
                    <a:pt x="8914" y="18801"/>
                    <a:pt x="8914" y="18801"/>
                  </a:cubicBezTo>
                  <a:close/>
                  <a:moveTo>
                    <a:pt x="13648" y="9886"/>
                  </a:moveTo>
                  <a:cubicBezTo>
                    <a:pt x="14256" y="10473"/>
                    <a:pt x="14710" y="11017"/>
                    <a:pt x="14897" y="11332"/>
                  </a:cubicBezTo>
                  <a:cubicBezTo>
                    <a:pt x="15850" y="10515"/>
                    <a:pt x="17245" y="10354"/>
                    <a:pt x="18616" y="11148"/>
                  </a:cubicBezTo>
                  <a:cubicBezTo>
                    <a:pt x="20411" y="12189"/>
                    <a:pt x="21595" y="16528"/>
                    <a:pt x="21595" y="16528"/>
                  </a:cubicBezTo>
                  <a:cubicBezTo>
                    <a:pt x="21595" y="16528"/>
                    <a:pt x="21592" y="16527"/>
                    <a:pt x="21588" y="16526"/>
                  </a:cubicBezTo>
                  <a:cubicBezTo>
                    <a:pt x="21592" y="16529"/>
                    <a:pt x="21593" y="16531"/>
                    <a:pt x="21593" y="16531"/>
                  </a:cubicBezTo>
                  <a:cubicBezTo>
                    <a:pt x="21593" y="16531"/>
                    <a:pt x="17444" y="17785"/>
                    <a:pt x="15649" y="16745"/>
                  </a:cubicBezTo>
                  <a:cubicBezTo>
                    <a:pt x="14292" y="15958"/>
                    <a:pt x="13682" y="14654"/>
                    <a:pt x="13824" y="13387"/>
                  </a:cubicBezTo>
                  <a:cubicBezTo>
                    <a:pt x="13475" y="13392"/>
                    <a:pt x="12782" y="13278"/>
                    <a:pt x="11970" y="13046"/>
                  </a:cubicBezTo>
                  <a:lnTo>
                    <a:pt x="9286" y="18101"/>
                  </a:lnTo>
                  <a:lnTo>
                    <a:pt x="5188" y="15725"/>
                  </a:lnTo>
                  <a:lnTo>
                    <a:pt x="7746" y="10909"/>
                  </a:lnTo>
                  <a:cubicBezTo>
                    <a:pt x="5611" y="9358"/>
                    <a:pt x="2500" y="6818"/>
                    <a:pt x="1282" y="5700"/>
                  </a:cubicBezTo>
                  <a:cubicBezTo>
                    <a:pt x="139" y="4651"/>
                    <a:pt x="14" y="4208"/>
                    <a:pt x="8" y="4074"/>
                  </a:cubicBezTo>
                  <a:cubicBezTo>
                    <a:pt x="-5" y="4066"/>
                    <a:pt x="-1" y="4060"/>
                    <a:pt x="9" y="4052"/>
                  </a:cubicBezTo>
                  <a:cubicBezTo>
                    <a:pt x="10" y="4035"/>
                    <a:pt x="13" y="4026"/>
                    <a:pt x="13" y="4026"/>
                  </a:cubicBezTo>
                  <a:cubicBezTo>
                    <a:pt x="143" y="3970"/>
                    <a:pt x="568" y="3846"/>
                    <a:pt x="2025" y="4303"/>
                  </a:cubicBezTo>
                  <a:cubicBezTo>
                    <a:pt x="3577" y="4790"/>
                    <a:pt x="7287" y="6203"/>
                    <a:pt x="9677" y="7273"/>
                  </a:cubicBezTo>
                  <a:lnTo>
                    <a:pt x="11818" y="3240"/>
                  </a:lnTo>
                  <a:lnTo>
                    <a:pt x="15917" y="5613"/>
                  </a:lnTo>
                  <a:cubicBezTo>
                    <a:pt x="15917" y="5613"/>
                    <a:pt x="13648" y="9886"/>
                    <a:pt x="13648" y="9886"/>
                  </a:cubicBezTo>
                  <a:close/>
                  <a:moveTo>
                    <a:pt x="12197" y="2525"/>
                  </a:moveTo>
                  <a:lnTo>
                    <a:pt x="13538" y="0"/>
                  </a:lnTo>
                  <a:lnTo>
                    <a:pt x="17637" y="2372"/>
                  </a:lnTo>
                  <a:lnTo>
                    <a:pt x="16296" y="4898"/>
                  </a:lnTo>
                  <a:cubicBezTo>
                    <a:pt x="16296" y="4898"/>
                    <a:pt x="12197" y="2525"/>
                    <a:pt x="12197" y="2525"/>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17" name="Shape 10434">
              <a:extLst>
                <a:ext uri="{FF2B5EF4-FFF2-40B4-BE49-F238E27FC236}">
                  <a16:creationId xmlns:a16="http://schemas.microsoft.com/office/drawing/2014/main" xmlns="" id="{D7BBF1D2-3945-428F-A471-D16E0D23FC5E}"/>
                </a:ext>
              </a:extLst>
            </p:cNvPr>
            <p:cNvSpPr/>
            <p:nvPr/>
          </p:nvSpPr>
          <p:spPr>
            <a:xfrm>
              <a:off x="17735944" y="13251073"/>
              <a:ext cx="392649" cy="420201"/>
            </a:xfrm>
            <a:custGeom>
              <a:avLst/>
              <a:gdLst/>
              <a:ahLst/>
              <a:cxnLst>
                <a:cxn ang="0">
                  <a:pos x="wd2" y="hd2"/>
                </a:cxn>
                <a:cxn ang="5400000">
                  <a:pos x="wd2" y="hd2"/>
                </a:cxn>
                <a:cxn ang="10800000">
                  <a:pos x="wd2" y="hd2"/>
                </a:cxn>
                <a:cxn ang="16200000">
                  <a:pos x="wd2" y="hd2"/>
                </a:cxn>
              </a:cxnLst>
              <a:rect l="0" t="0" r="r" b="b"/>
              <a:pathLst>
                <a:path w="19372" h="21028" extrusionOk="0">
                  <a:moveTo>
                    <a:pt x="11134" y="0"/>
                  </a:moveTo>
                  <a:cubicBezTo>
                    <a:pt x="10473" y="291"/>
                    <a:pt x="9829" y="670"/>
                    <a:pt x="9218" y="1133"/>
                  </a:cubicBezTo>
                  <a:cubicBezTo>
                    <a:pt x="8205" y="1900"/>
                    <a:pt x="7241" y="3000"/>
                    <a:pt x="7232" y="4263"/>
                  </a:cubicBezTo>
                  <a:cubicBezTo>
                    <a:pt x="7232" y="4376"/>
                    <a:pt x="7251" y="4474"/>
                    <a:pt x="7265" y="4578"/>
                  </a:cubicBezTo>
                  <a:lnTo>
                    <a:pt x="5151" y="2019"/>
                  </a:lnTo>
                  <a:cubicBezTo>
                    <a:pt x="5136" y="2030"/>
                    <a:pt x="5118" y="2042"/>
                    <a:pt x="5102" y="2053"/>
                  </a:cubicBezTo>
                  <a:cubicBezTo>
                    <a:pt x="5027" y="2106"/>
                    <a:pt x="4955" y="2159"/>
                    <a:pt x="4880" y="2213"/>
                  </a:cubicBezTo>
                  <a:lnTo>
                    <a:pt x="7423" y="5900"/>
                  </a:lnTo>
                  <a:cubicBezTo>
                    <a:pt x="4977" y="5414"/>
                    <a:pt x="2486" y="6475"/>
                    <a:pt x="1082" y="8857"/>
                  </a:cubicBezTo>
                  <a:cubicBezTo>
                    <a:pt x="-1074" y="12513"/>
                    <a:pt x="95" y="17729"/>
                    <a:pt x="3688" y="19976"/>
                  </a:cubicBezTo>
                  <a:cubicBezTo>
                    <a:pt x="6286" y="21600"/>
                    <a:pt x="9522" y="21245"/>
                    <a:pt x="12057" y="19586"/>
                  </a:cubicBezTo>
                  <a:cubicBezTo>
                    <a:pt x="14335" y="19918"/>
                    <a:pt x="16643" y="19169"/>
                    <a:pt x="18072" y="17172"/>
                  </a:cubicBezTo>
                  <a:cubicBezTo>
                    <a:pt x="20526" y="13741"/>
                    <a:pt x="19342" y="8581"/>
                    <a:pt x="15911" y="5901"/>
                  </a:cubicBezTo>
                  <a:cubicBezTo>
                    <a:pt x="14980" y="5173"/>
                    <a:pt x="13948" y="4703"/>
                    <a:pt x="12864" y="4562"/>
                  </a:cubicBezTo>
                  <a:cubicBezTo>
                    <a:pt x="12076" y="4459"/>
                    <a:pt x="11291" y="4541"/>
                    <a:pt x="10539" y="4763"/>
                  </a:cubicBezTo>
                  <a:cubicBezTo>
                    <a:pt x="10955" y="4092"/>
                    <a:pt x="11179" y="3259"/>
                    <a:pt x="11250" y="2443"/>
                  </a:cubicBezTo>
                  <a:cubicBezTo>
                    <a:pt x="11324" y="1599"/>
                    <a:pt x="11285" y="776"/>
                    <a:pt x="11134" y="0"/>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118" name="Shape 10435">
              <a:extLst>
                <a:ext uri="{FF2B5EF4-FFF2-40B4-BE49-F238E27FC236}">
                  <a16:creationId xmlns:a16="http://schemas.microsoft.com/office/drawing/2014/main" xmlns="" id="{B7A9682F-6192-4EA1-80DA-1402ED5532AF}"/>
                </a:ext>
              </a:extLst>
            </p:cNvPr>
            <p:cNvSpPr/>
            <p:nvPr/>
          </p:nvSpPr>
          <p:spPr>
            <a:xfrm>
              <a:off x="17721874" y="12822423"/>
              <a:ext cx="359032" cy="4148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93" y="15970"/>
                  </a:lnTo>
                  <a:lnTo>
                    <a:pt x="15488" y="19464"/>
                  </a:lnTo>
                  <a:cubicBezTo>
                    <a:pt x="15488" y="19464"/>
                    <a:pt x="21600" y="21600"/>
                    <a:pt x="21600" y="21600"/>
                  </a:cubicBezTo>
                  <a:close/>
                  <a:moveTo>
                    <a:pt x="14827" y="18782"/>
                  </a:moveTo>
                  <a:lnTo>
                    <a:pt x="19632" y="15288"/>
                  </a:lnTo>
                  <a:lnTo>
                    <a:pt x="7863" y="3150"/>
                  </a:lnTo>
                  <a:lnTo>
                    <a:pt x="3055" y="6642"/>
                  </a:lnTo>
                  <a:cubicBezTo>
                    <a:pt x="3055" y="6642"/>
                    <a:pt x="14827" y="18782"/>
                    <a:pt x="14827" y="18782"/>
                  </a:cubicBezTo>
                  <a:close/>
                  <a:moveTo>
                    <a:pt x="2382" y="5946"/>
                  </a:moveTo>
                  <a:lnTo>
                    <a:pt x="7189" y="2455"/>
                  </a:lnTo>
                  <a:lnTo>
                    <a:pt x="4808" y="0"/>
                  </a:lnTo>
                  <a:lnTo>
                    <a:pt x="0" y="3492"/>
                  </a:lnTo>
                  <a:cubicBezTo>
                    <a:pt x="0" y="3492"/>
                    <a:pt x="2382" y="5946"/>
                    <a:pt x="2382" y="594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19" name="Shape 10436">
              <a:extLst>
                <a:ext uri="{FF2B5EF4-FFF2-40B4-BE49-F238E27FC236}">
                  <a16:creationId xmlns:a16="http://schemas.microsoft.com/office/drawing/2014/main" xmlns="" id="{6FD738D5-66F0-49D0-A551-34345EBCE520}"/>
                </a:ext>
              </a:extLst>
            </p:cNvPr>
            <p:cNvSpPr/>
            <p:nvPr/>
          </p:nvSpPr>
          <p:spPr>
            <a:xfrm>
              <a:off x="18877036" y="12145369"/>
              <a:ext cx="326230" cy="303671"/>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20" name="Shape 10437">
              <a:extLst>
                <a:ext uri="{FF2B5EF4-FFF2-40B4-BE49-F238E27FC236}">
                  <a16:creationId xmlns:a16="http://schemas.microsoft.com/office/drawing/2014/main" xmlns="" id="{C2EADD7F-3CF3-4A89-A3E4-20D75BC76082}"/>
                </a:ext>
              </a:extLst>
            </p:cNvPr>
            <p:cNvSpPr/>
            <p:nvPr/>
          </p:nvSpPr>
          <p:spPr>
            <a:xfrm>
              <a:off x="21489022" y="13379422"/>
              <a:ext cx="326230" cy="303671"/>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21" name="Shape 10438">
              <a:extLst>
                <a:ext uri="{FF2B5EF4-FFF2-40B4-BE49-F238E27FC236}">
                  <a16:creationId xmlns:a16="http://schemas.microsoft.com/office/drawing/2014/main" xmlns="" id="{0099AD7D-40B0-4918-842E-52F79EFCF866}"/>
                </a:ext>
              </a:extLst>
            </p:cNvPr>
            <p:cNvSpPr/>
            <p:nvPr/>
          </p:nvSpPr>
          <p:spPr>
            <a:xfrm>
              <a:off x="15223803" y="10656379"/>
              <a:ext cx="1231113" cy="1023300"/>
            </a:xfrm>
            <a:custGeom>
              <a:avLst/>
              <a:gdLst/>
              <a:ahLst/>
              <a:cxnLst>
                <a:cxn ang="0">
                  <a:pos x="wd2" y="hd2"/>
                </a:cxn>
                <a:cxn ang="5400000">
                  <a:pos x="wd2" y="hd2"/>
                </a:cxn>
                <a:cxn ang="10800000">
                  <a:pos x="wd2" y="hd2"/>
                </a:cxn>
                <a:cxn ang="16200000">
                  <a:pos x="wd2" y="hd2"/>
                </a:cxn>
              </a:cxnLst>
              <a:rect l="0" t="0" r="r" b="b"/>
              <a:pathLst>
                <a:path w="21307" h="21059" extrusionOk="0">
                  <a:moveTo>
                    <a:pt x="5067" y="1749"/>
                  </a:moveTo>
                  <a:cubicBezTo>
                    <a:pt x="3889" y="2785"/>
                    <a:pt x="2937" y="4241"/>
                    <a:pt x="2399" y="6003"/>
                  </a:cubicBezTo>
                  <a:cubicBezTo>
                    <a:pt x="1643" y="8477"/>
                    <a:pt x="1865" y="11193"/>
                    <a:pt x="2990" y="13443"/>
                  </a:cubicBezTo>
                  <a:cubicBezTo>
                    <a:pt x="3870" y="15269"/>
                    <a:pt x="5250" y="16660"/>
                    <a:pt x="6922" y="17380"/>
                  </a:cubicBezTo>
                  <a:cubicBezTo>
                    <a:pt x="9451" y="18469"/>
                    <a:pt x="12240" y="17907"/>
                    <a:pt x="14313" y="15902"/>
                  </a:cubicBezTo>
                  <a:cubicBezTo>
                    <a:pt x="18651" y="11419"/>
                    <a:pt x="17421" y="3049"/>
                    <a:pt x="12063" y="579"/>
                  </a:cubicBezTo>
                  <a:cubicBezTo>
                    <a:pt x="9632" y="-541"/>
                    <a:pt x="7029" y="23"/>
                    <a:pt x="5067" y="1749"/>
                  </a:cubicBezTo>
                  <a:close/>
                  <a:moveTo>
                    <a:pt x="144" y="7068"/>
                  </a:moveTo>
                  <a:cubicBezTo>
                    <a:pt x="-293" y="10041"/>
                    <a:pt x="271" y="13044"/>
                    <a:pt x="1730" y="15514"/>
                  </a:cubicBezTo>
                  <a:cubicBezTo>
                    <a:pt x="3189" y="17983"/>
                    <a:pt x="5373" y="19622"/>
                    <a:pt x="7873" y="20141"/>
                  </a:cubicBezTo>
                  <a:cubicBezTo>
                    <a:pt x="10701" y="20728"/>
                    <a:pt x="13525" y="19736"/>
                    <a:pt x="15626" y="17641"/>
                  </a:cubicBezTo>
                  <a:cubicBezTo>
                    <a:pt x="16046" y="17222"/>
                    <a:pt x="16441" y="16756"/>
                    <a:pt x="16797" y="16252"/>
                  </a:cubicBezTo>
                  <a:lnTo>
                    <a:pt x="17968" y="17912"/>
                  </a:lnTo>
                  <a:lnTo>
                    <a:pt x="15970" y="19906"/>
                  </a:lnTo>
                  <a:lnTo>
                    <a:pt x="16784" y="21059"/>
                  </a:lnTo>
                  <a:lnTo>
                    <a:pt x="21307" y="16546"/>
                  </a:lnTo>
                  <a:lnTo>
                    <a:pt x="20493" y="15393"/>
                  </a:lnTo>
                  <a:lnTo>
                    <a:pt x="18938" y="16945"/>
                  </a:lnTo>
                  <a:lnTo>
                    <a:pt x="17563" y="14996"/>
                  </a:lnTo>
                  <a:cubicBezTo>
                    <a:pt x="17707" y="14724"/>
                    <a:pt x="17841" y="14443"/>
                    <a:pt x="17966" y="14154"/>
                  </a:cubicBezTo>
                  <a:cubicBezTo>
                    <a:pt x="18091" y="13865"/>
                    <a:pt x="18199" y="13564"/>
                    <a:pt x="18303" y="13258"/>
                  </a:cubicBezTo>
                  <a:lnTo>
                    <a:pt x="17136" y="12695"/>
                  </a:lnTo>
                  <a:cubicBezTo>
                    <a:pt x="15692" y="16940"/>
                    <a:pt x="11882" y="19451"/>
                    <a:pt x="8083" y="18662"/>
                  </a:cubicBezTo>
                  <a:cubicBezTo>
                    <a:pt x="5916" y="18212"/>
                    <a:pt x="4035" y="16786"/>
                    <a:pt x="2770" y="14645"/>
                  </a:cubicBezTo>
                  <a:cubicBezTo>
                    <a:pt x="1505" y="12505"/>
                    <a:pt x="1009" y="9912"/>
                    <a:pt x="1387" y="7335"/>
                  </a:cubicBezTo>
                  <a:lnTo>
                    <a:pt x="144" y="7068"/>
                  </a:lnTo>
                  <a:close/>
                  <a:moveTo>
                    <a:pt x="5335" y="2836"/>
                  </a:moveTo>
                  <a:cubicBezTo>
                    <a:pt x="5642" y="2547"/>
                    <a:pt x="5974" y="2293"/>
                    <a:pt x="6321" y="2073"/>
                  </a:cubicBezTo>
                  <a:cubicBezTo>
                    <a:pt x="6377" y="2351"/>
                    <a:pt x="6420" y="2627"/>
                    <a:pt x="6454" y="2907"/>
                  </a:cubicBezTo>
                  <a:cubicBezTo>
                    <a:pt x="6487" y="3186"/>
                    <a:pt x="6509" y="3472"/>
                    <a:pt x="6523" y="3752"/>
                  </a:cubicBezTo>
                  <a:cubicBezTo>
                    <a:pt x="6184" y="3732"/>
                    <a:pt x="5841" y="3730"/>
                    <a:pt x="5502" y="3738"/>
                  </a:cubicBezTo>
                  <a:cubicBezTo>
                    <a:pt x="5162" y="3746"/>
                    <a:pt x="4828" y="3762"/>
                    <a:pt x="4490" y="3798"/>
                  </a:cubicBezTo>
                  <a:cubicBezTo>
                    <a:pt x="4750" y="3451"/>
                    <a:pt x="5029" y="3125"/>
                    <a:pt x="5335" y="2836"/>
                  </a:cubicBezTo>
                  <a:close/>
                  <a:moveTo>
                    <a:pt x="3789" y="4905"/>
                  </a:moveTo>
                  <a:cubicBezTo>
                    <a:pt x="4243" y="4824"/>
                    <a:pt x="4700" y="4769"/>
                    <a:pt x="5156" y="4743"/>
                  </a:cubicBezTo>
                  <a:cubicBezTo>
                    <a:pt x="5613" y="4717"/>
                    <a:pt x="6071" y="4719"/>
                    <a:pt x="6527" y="4747"/>
                  </a:cubicBezTo>
                  <a:cubicBezTo>
                    <a:pt x="6511" y="5144"/>
                    <a:pt x="6474" y="5550"/>
                    <a:pt x="6416" y="5942"/>
                  </a:cubicBezTo>
                  <a:cubicBezTo>
                    <a:pt x="6358" y="6335"/>
                    <a:pt x="6283" y="6721"/>
                    <a:pt x="6183" y="7106"/>
                  </a:cubicBezTo>
                  <a:lnTo>
                    <a:pt x="3360" y="5892"/>
                  </a:lnTo>
                  <a:cubicBezTo>
                    <a:pt x="3422" y="5724"/>
                    <a:pt x="3488" y="5550"/>
                    <a:pt x="3560" y="5387"/>
                  </a:cubicBezTo>
                  <a:cubicBezTo>
                    <a:pt x="3631" y="5225"/>
                    <a:pt x="3708" y="5061"/>
                    <a:pt x="3789" y="4905"/>
                  </a:cubicBezTo>
                  <a:close/>
                  <a:moveTo>
                    <a:pt x="7125" y="1576"/>
                  </a:moveTo>
                  <a:cubicBezTo>
                    <a:pt x="7809" y="1266"/>
                    <a:pt x="8522" y="1092"/>
                    <a:pt x="9239" y="1059"/>
                  </a:cubicBezTo>
                  <a:cubicBezTo>
                    <a:pt x="9955" y="1027"/>
                    <a:pt x="10670" y="1128"/>
                    <a:pt x="11369" y="1373"/>
                  </a:cubicBezTo>
                  <a:lnTo>
                    <a:pt x="10388" y="4605"/>
                  </a:lnTo>
                  <a:cubicBezTo>
                    <a:pt x="9901" y="4414"/>
                    <a:pt x="9404" y="4249"/>
                    <a:pt x="8905" y="4120"/>
                  </a:cubicBezTo>
                  <a:cubicBezTo>
                    <a:pt x="8407" y="3990"/>
                    <a:pt x="7907" y="3891"/>
                    <a:pt x="7401" y="3825"/>
                  </a:cubicBezTo>
                  <a:cubicBezTo>
                    <a:pt x="7389" y="3447"/>
                    <a:pt x="7359" y="3069"/>
                    <a:pt x="7314" y="2692"/>
                  </a:cubicBezTo>
                  <a:cubicBezTo>
                    <a:pt x="7268" y="2315"/>
                    <a:pt x="7205" y="1950"/>
                    <a:pt x="7125" y="1576"/>
                  </a:cubicBezTo>
                  <a:close/>
                  <a:moveTo>
                    <a:pt x="3066" y="6828"/>
                  </a:moveTo>
                  <a:lnTo>
                    <a:pt x="5890" y="8043"/>
                  </a:lnTo>
                  <a:cubicBezTo>
                    <a:pt x="5764" y="8384"/>
                    <a:pt x="5625" y="8719"/>
                    <a:pt x="5468" y="9040"/>
                  </a:cubicBezTo>
                  <a:cubicBezTo>
                    <a:pt x="5310" y="9361"/>
                    <a:pt x="5138" y="9666"/>
                    <a:pt x="4951" y="9963"/>
                  </a:cubicBezTo>
                  <a:cubicBezTo>
                    <a:pt x="4578" y="9629"/>
                    <a:pt x="4217" y="9279"/>
                    <a:pt x="3874" y="8902"/>
                  </a:cubicBezTo>
                  <a:cubicBezTo>
                    <a:pt x="3532" y="8525"/>
                    <a:pt x="3202" y="8131"/>
                    <a:pt x="2893" y="7713"/>
                  </a:cubicBezTo>
                  <a:cubicBezTo>
                    <a:pt x="2915" y="7565"/>
                    <a:pt x="2943" y="7407"/>
                    <a:pt x="2973" y="7261"/>
                  </a:cubicBezTo>
                  <a:cubicBezTo>
                    <a:pt x="3002" y="7114"/>
                    <a:pt x="3030" y="6974"/>
                    <a:pt x="3066" y="6828"/>
                  </a:cubicBezTo>
                  <a:close/>
                  <a:moveTo>
                    <a:pt x="2802" y="9057"/>
                  </a:moveTo>
                  <a:cubicBezTo>
                    <a:pt x="3052" y="9361"/>
                    <a:pt x="3305" y="9650"/>
                    <a:pt x="3574" y="9930"/>
                  </a:cubicBezTo>
                  <a:cubicBezTo>
                    <a:pt x="3843" y="10210"/>
                    <a:pt x="4128" y="10480"/>
                    <a:pt x="4413" y="10736"/>
                  </a:cubicBezTo>
                  <a:cubicBezTo>
                    <a:pt x="4240" y="10959"/>
                    <a:pt x="4046" y="11175"/>
                    <a:pt x="3855" y="11378"/>
                  </a:cubicBezTo>
                  <a:cubicBezTo>
                    <a:pt x="3663" y="11581"/>
                    <a:pt x="3470" y="11770"/>
                    <a:pt x="3263" y="11952"/>
                  </a:cubicBezTo>
                  <a:cubicBezTo>
                    <a:pt x="3107" y="11485"/>
                    <a:pt x="2988" y="11008"/>
                    <a:pt x="2911" y="10524"/>
                  </a:cubicBezTo>
                  <a:cubicBezTo>
                    <a:pt x="2833" y="10040"/>
                    <a:pt x="2802" y="9549"/>
                    <a:pt x="2802" y="9057"/>
                  </a:cubicBezTo>
                  <a:close/>
                  <a:moveTo>
                    <a:pt x="7388" y="4837"/>
                  </a:moveTo>
                  <a:cubicBezTo>
                    <a:pt x="7847" y="4900"/>
                    <a:pt x="8303" y="4999"/>
                    <a:pt x="8754" y="5117"/>
                  </a:cubicBezTo>
                  <a:cubicBezTo>
                    <a:pt x="9206" y="5235"/>
                    <a:pt x="9653" y="5369"/>
                    <a:pt x="10094" y="5542"/>
                  </a:cubicBezTo>
                  <a:lnTo>
                    <a:pt x="9216" y="8417"/>
                  </a:lnTo>
                  <a:lnTo>
                    <a:pt x="6979" y="7447"/>
                  </a:lnTo>
                  <a:cubicBezTo>
                    <a:pt x="7094" y="7020"/>
                    <a:pt x="7183" y="6594"/>
                    <a:pt x="7252" y="6158"/>
                  </a:cubicBezTo>
                  <a:cubicBezTo>
                    <a:pt x="7322" y="5723"/>
                    <a:pt x="7367" y="5277"/>
                    <a:pt x="7388" y="4837"/>
                  </a:cubicBezTo>
                  <a:close/>
                  <a:moveTo>
                    <a:pt x="12165" y="1714"/>
                  </a:moveTo>
                  <a:cubicBezTo>
                    <a:pt x="12833" y="2061"/>
                    <a:pt x="13444" y="2536"/>
                    <a:pt x="13976" y="3109"/>
                  </a:cubicBezTo>
                  <a:cubicBezTo>
                    <a:pt x="14508" y="3681"/>
                    <a:pt x="14966" y="4358"/>
                    <a:pt x="15323" y="5119"/>
                  </a:cubicBezTo>
                  <a:cubicBezTo>
                    <a:pt x="15135" y="5279"/>
                    <a:pt x="14943" y="5447"/>
                    <a:pt x="14767" y="5623"/>
                  </a:cubicBezTo>
                  <a:cubicBezTo>
                    <a:pt x="14452" y="5937"/>
                    <a:pt x="14161" y="6275"/>
                    <a:pt x="13887" y="6637"/>
                  </a:cubicBezTo>
                  <a:cubicBezTo>
                    <a:pt x="13463" y="6300"/>
                    <a:pt x="13028" y="5990"/>
                    <a:pt x="12576" y="5708"/>
                  </a:cubicBezTo>
                  <a:cubicBezTo>
                    <a:pt x="12124" y="5426"/>
                    <a:pt x="11652" y="5180"/>
                    <a:pt x="11175" y="4955"/>
                  </a:cubicBezTo>
                  <a:lnTo>
                    <a:pt x="12165" y="1714"/>
                  </a:lnTo>
                  <a:close/>
                  <a:moveTo>
                    <a:pt x="6686" y="8384"/>
                  </a:moveTo>
                  <a:lnTo>
                    <a:pt x="8930" y="9363"/>
                  </a:lnTo>
                  <a:lnTo>
                    <a:pt x="8095" y="12077"/>
                  </a:lnTo>
                  <a:cubicBezTo>
                    <a:pt x="7666" y="11873"/>
                    <a:pt x="7252" y="11647"/>
                    <a:pt x="6844" y="11394"/>
                  </a:cubicBezTo>
                  <a:cubicBezTo>
                    <a:pt x="6436" y="11141"/>
                    <a:pt x="6042" y="10862"/>
                    <a:pt x="5658" y="10561"/>
                  </a:cubicBezTo>
                  <a:cubicBezTo>
                    <a:pt x="5865" y="10226"/>
                    <a:pt x="6051" y="9868"/>
                    <a:pt x="6224" y="9506"/>
                  </a:cubicBezTo>
                  <a:cubicBezTo>
                    <a:pt x="6396" y="9143"/>
                    <a:pt x="6550" y="8768"/>
                    <a:pt x="6686" y="8384"/>
                  </a:cubicBezTo>
                  <a:close/>
                  <a:moveTo>
                    <a:pt x="5128" y="11344"/>
                  </a:moveTo>
                  <a:cubicBezTo>
                    <a:pt x="5549" y="11678"/>
                    <a:pt x="5983" y="11984"/>
                    <a:pt x="6431" y="12263"/>
                  </a:cubicBezTo>
                  <a:cubicBezTo>
                    <a:pt x="6880" y="12542"/>
                    <a:pt x="7336" y="12800"/>
                    <a:pt x="7808" y="13023"/>
                  </a:cubicBezTo>
                  <a:lnTo>
                    <a:pt x="6820" y="16246"/>
                  </a:lnTo>
                  <a:cubicBezTo>
                    <a:pt x="6157" y="15901"/>
                    <a:pt x="5551" y="15437"/>
                    <a:pt x="5023" y="14871"/>
                  </a:cubicBezTo>
                  <a:cubicBezTo>
                    <a:pt x="4495" y="14304"/>
                    <a:pt x="4047" y="13632"/>
                    <a:pt x="3690" y="12880"/>
                  </a:cubicBezTo>
                  <a:cubicBezTo>
                    <a:pt x="3863" y="12732"/>
                    <a:pt x="4034" y="12588"/>
                    <a:pt x="4196" y="12426"/>
                  </a:cubicBezTo>
                  <a:cubicBezTo>
                    <a:pt x="4362" y="12260"/>
                    <a:pt x="4521" y="12077"/>
                    <a:pt x="4677" y="11896"/>
                  </a:cubicBezTo>
                  <a:cubicBezTo>
                    <a:pt x="4831" y="11716"/>
                    <a:pt x="4984" y="11536"/>
                    <a:pt x="5128" y="11344"/>
                  </a:cubicBezTo>
                  <a:close/>
                  <a:moveTo>
                    <a:pt x="10890" y="5883"/>
                  </a:moveTo>
                  <a:cubicBezTo>
                    <a:pt x="11322" y="6088"/>
                    <a:pt x="11745" y="6330"/>
                    <a:pt x="12155" y="6586"/>
                  </a:cubicBezTo>
                  <a:cubicBezTo>
                    <a:pt x="12566" y="6841"/>
                    <a:pt x="12970" y="7117"/>
                    <a:pt x="13357" y="7420"/>
                  </a:cubicBezTo>
                  <a:cubicBezTo>
                    <a:pt x="13134" y="7775"/>
                    <a:pt x="12924" y="8140"/>
                    <a:pt x="12741" y="8526"/>
                  </a:cubicBezTo>
                  <a:cubicBezTo>
                    <a:pt x="12557" y="8911"/>
                    <a:pt x="12392" y="9315"/>
                    <a:pt x="12250" y="9727"/>
                  </a:cubicBezTo>
                  <a:lnTo>
                    <a:pt x="10012" y="8758"/>
                  </a:lnTo>
                  <a:lnTo>
                    <a:pt x="10890" y="5883"/>
                  </a:lnTo>
                  <a:close/>
                  <a:moveTo>
                    <a:pt x="9726" y="9704"/>
                  </a:moveTo>
                  <a:lnTo>
                    <a:pt x="11963" y="10674"/>
                  </a:lnTo>
                  <a:cubicBezTo>
                    <a:pt x="11858" y="11075"/>
                    <a:pt x="11775" y="11483"/>
                    <a:pt x="11711" y="11891"/>
                  </a:cubicBezTo>
                  <a:cubicBezTo>
                    <a:pt x="11647" y="12299"/>
                    <a:pt x="11605" y="12707"/>
                    <a:pt x="11582" y="13121"/>
                  </a:cubicBezTo>
                  <a:cubicBezTo>
                    <a:pt x="11125" y="13057"/>
                    <a:pt x="10671" y="12969"/>
                    <a:pt x="10223" y="12851"/>
                  </a:cubicBezTo>
                  <a:cubicBezTo>
                    <a:pt x="9773" y="12733"/>
                    <a:pt x="9330" y="12589"/>
                    <a:pt x="8891" y="12417"/>
                  </a:cubicBezTo>
                  <a:lnTo>
                    <a:pt x="9726" y="9704"/>
                  </a:lnTo>
                  <a:close/>
                  <a:moveTo>
                    <a:pt x="15110" y="6653"/>
                  </a:moveTo>
                  <a:cubicBezTo>
                    <a:pt x="15286" y="6465"/>
                    <a:pt x="15468" y="6291"/>
                    <a:pt x="15660" y="6121"/>
                  </a:cubicBezTo>
                  <a:cubicBezTo>
                    <a:pt x="15809" y="6562"/>
                    <a:pt x="15931" y="7009"/>
                    <a:pt x="16010" y="7466"/>
                  </a:cubicBezTo>
                  <a:cubicBezTo>
                    <a:pt x="16090" y="7922"/>
                    <a:pt x="16131" y="8379"/>
                    <a:pt x="16141" y="8842"/>
                  </a:cubicBezTo>
                  <a:cubicBezTo>
                    <a:pt x="15901" y="8554"/>
                    <a:pt x="15654" y="8277"/>
                    <a:pt x="15397" y="8010"/>
                  </a:cubicBezTo>
                  <a:cubicBezTo>
                    <a:pt x="15141" y="7743"/>
                    <a:pt x="14873" y="7490"/>
                    <a:pt x="14601" y="7245"/>
                  </a:cubicBezTo>
                  <a:cubicBezTo>
                    <a:pt x="14764" y="7040"/>
                    <a:pt x="14933" y="6842"/>
                    <a:pt x="15110" y="6653"/>
                  </a:cubicBezTo>
                  <a:close/>
                  <a:moveTo>
                    <a:pt x="8605" y="13364"/>
                  </a:moveTo>
                  <a:cubicBezTo>
                    <a:pt x="9087" y="13554"/>
                    <a:pt x="9570" y="13710"/>
                    <a:pt x="10065" y="13838"/>
                  </a:cubicBezTo>
                  <a:cubicBezTo>
                    <a:pt x="10559" y="13967"/>
                    <a:pt x="11066" y="14066"/>
                    <a:pt x="11569" y="14133"/>
                  </a:cubicBezTo>
                  <a:cubicBezTo>
                    <a:pt x="11579" y="14514"/>
                    <a:pt x="11603" y="14895"/>
                    <a:pt x="11648" y="15274"/>
                  </a:cubicBezTo>
                  <a:cubicBezTo>
                    <a:pt x="11692" y="15654"/>
                    <a:pt x="11756" y="16032"/>
                    <a:pt x="11835" y="16408"/>
                  </a:cubicBezTo>
                  <a:cubicBezTo>
                    <a:pt x="11155" y="16713"/>
                    <a:pt x="10449" y="16878"/>
                    <a:pt x="9738" y="16909"/>
                  </a:cubicBezTo>
                  <a:cubicBezTo>
                    <a:pt x="9027" y="16939"/>
                    <a:pt x="8310" y="16829"/>
                    <a:pt x="7616" y="16587"/>
                  </a:cubicBezTo>
                  <a:lnTo>
                    <a:pt x="8605" y="13364"/>
                  </a:lnTo>
                  <a:close/>
                  <a:moveTo>
                    <a:pt x="14057" y="8008"/>
                  </a:moveTo>
                  <a:cubicBezTo>
                    <a:pt x="14422" y="8336"/>
                    <a:pt x="14775" y="8688"/>
                    <a:pt x="15111" y="9058"/>
                  </a:cubicBezTo>
                  <a:cubicBezTo>
                    <a:pt x="15447" y="9427"/>
                    <a:pt x="15766" y="9826"/>
                    <a:pt x="16070" y="10235"/>
                  </a:cubicBezTo>
                  <a:cubicBezTo>
                    <a:pt x="16047" y="10415"/>
                    <a:pt x="16018" y="10583"/>
                    <a:pt x="15985" y="10761"/>
                  </a:cubicBezTo>
                  <a:cubicBezTo>
                    <a:pt x="15951" y="10940"/>
                    <a:pt x="15911" y="11124"/>
                    <a:pt x="15868" y="11301"/>
                  </a:cubicBezTo>
                  <a:lnTo>
                    <a:pt x="13053" y="10078"/>
                  </a:lnTo>
                  <a:cubicBezTo>
                    <a:pt x="13184" y="9710"/>
                    <a:pt x="13327" y="9355"/>
                    <a:pt x="13495" y="9009"/>
                  </a:cubicBezTo>
                  <a:cubicBezTo>
                    <a:pt x="13664" y="8665"/>
                    <a:pt x="13854" y="8326"/>
                    <a:pt x="14057" y="8008"/>
                  </a:cubicBezTo>
                  <a:close/>
                  <a:moveTo>
                    <a:pt x="12766" y="11024"/>
                  </a:moveTo>
                  <a:lnTo>
                    <a:pt x="15589" y="12239"/>
                  </a:lnTo>
                  <a:cubicBezTo>
                    <a:pt x="15538" y="12378"/>
                    <a:pt x="15478" y="12511"/>
                    <a:pt x="15420" y="12645"/>
                  </a:cubicBezTo>
                  <a:cubicBezTo>
                    <a:pt x="15362" y="12780"/>
                    <a:pt x="15300" y="12919"/>
                    <a:pt x="15235" y="13050"/>
                  </a:cubicBezTo>
                  <a:cubicBezTo>
                    <a:pt x="14772" y="13134"/>
                    <a:pt x="14310" y="13191"/>
                    <a:pt x="13844" y="13218"/>
                  </a:cubicBezTo>
                  <a:cubicBezTo>
                    <a:pt x="13378" y="13245"/>
                    <a:pt x="12908" y="13241"/>
                    <a:pt x="12443" y="13211"/>
                  </a:cubicBezTo>
                  <a:cubicBezTo>
                    <a:pt x="12460" y="12841"/>
                    <a:pt x="12494" y="12472"/>
                    <a:pt x="12547" y="12107"/>
                  </a:cubicBezTo>
                  <a:cubicBezTo>
                    <a:pt x="12600" y="11742"/>
                    <a:pt x="12676" y="11384"/>
                    <a:pt x="12766" y="11024"/>
                  </a:cubicBezTo>
                  <a:close/>
                  <a:moveTo>
                    <a:pt x="12438" y="14214"/>
                  </a:moveTo>
                  <a:cubicBezTo>
                    <a:pt x="12795" y="14237"/>
                    <a:pt x="13149" y="14242"/>
                    <a:pt x="13506" y="14233"/>
                  </a:cubicBezTo>
                  <a:cubicBezTo>
                    <a:pt x="13864" y="14224"/>
                    <a:pt x="14224" y="14202"/>
                    <a:pt x="14580" y="14161"/>
                  </a:cubicBezTo>
                  <a:cubicBezTo>
                    <a:pt x="14335" y="14508"/>
                    <a:pt x="14059" y="14833"/>
                    <a:pt x="13766" y="15126"/>
                  </a:cubicBezTo>
                  <a:cubicBezTo>
                    <a:pt x="13423" y="15468"/>
                    <a:pt x="13055" y="15770"/>
                    <a:pt x="12662" y="16024"/>
                  </a:cubicBezTo>
                  <a:cubicBezTo>
                    <a:pt x="12600" y="15725"/>
                    <a:pt x="12549" y="15426"/>
                    <a:pt x="12511" y="15125"/>
                  </a:cubicBezTo>
                  <a:cubicBezTo>
                    <a:pt x="12473" y="14823"/>
                    <a:pt x="12451" y="14517"/>
                    <a:pt x="12438" y="14214"/>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122" name="Shape 10439">
              <a:extLst>
                <a:ext uri="{FF2B5EF4-FFF2-40B4-BE49-F238E27FC236}">
                  <a16:creationId xmlns:a16="http://schemas.microsoft.com/office/drawing/2014/main" xmlns="" id="{59CCBD77-2520-45CD-83EB-C9DD6AF70F0D}"/>
                </a:ext>
              </a:extLst>
            </p:cNvPr>
            <p:cNvSpPr/>
            <p:nvPr/>
          </p:nvSpPr>
          <p:spPr>
            <a:xfrm>
              <a:off x="15028523" y="10196678"/>
              <a:ext cx="417298" cy="446578"/>
            </a:xfrm>
            <a:custGeom>
              <a:avLst/>
              <a:gdLst/>
              <a:ahLst/>
              <a:cxnLst>
                <a:cxn ang="0">
                  <a:pos x="wd2" y="hd2"/>
                </a:cxn>
                <a:cxn ang="5400000">
                  <a:pos x="wd2" y="hd2"/>
                </a:cxn>
                <a:cxn ang="10800000">
                  <a:pos x="wd2" y="hd2"/>
                </a:cxn>
                <a:cxn ang="16200000">
                  <a:pos x="wd2" y="hd2"/>
                </a:cxn>
              </a:cxnLst>
              <a:rect l="0" t="0" r="r" b="b"/>
              <a:pathLst>
                <a:path w="19372" h="21028" extrusionOk="0">
                  <a:moveTo>
                    <a:pt x="11134" y="0"/>
                  </a:moveTo>
                  <a:cubicBezTo>
                    <a:pt x="10473" y="291"/>
                    <a:pt x="9829" y="670"/>
                    <a:pt x="9218" y="1133"/>
                  </a:cubicBezTo>
                  <a:cubicBezTo>
                    <a:pt x="8205" y="1900"/>
                    <a:pt x="7241" y="3000"/>
                    <a:pt x="7232" y="4263"/>
                  </a:cubicBezTo>
                  <a:cubicBezTo>
                    <a:pt x="7232" y="4376"/>
                    <a:pt x="7251" y="4474"/>
                    <a:pt x="7265" y="4578"/>
                  </a:cubicBezTo>
                  <a:lnTo>
                    <a:pt x="5151" y="2019"/>
                  </a:lnTo>
                  <a:cubicBezTo>
                    <a:pt x="5136" y="2030"/>
                    <a:pt x="5118" y="2041"/>
                    <a:pt x="5102" y="2053"/>
                  </a:cubicBezTo>
                  <a:cubicBezTo>
                    <a:pt x="5027" y="2106"/>
                    <a:pt x="4955" y="2159"/>
                    <a:pt x="4880" y="2213"/>
                  </a:cubicBezTo>
                  <a:lnTo>
                    <a:pt x="7423" y="5900"/>
                  </a:lnTo>
                  <a:cubicBezTo>
                    <a:pt x="4977" y="5414"/>
                    <a:pt x="2486" y="6475"/>
                    <a:pt x="1082" y="8857"/>
                  </a:cubicBezTo>
                  <a:cubicBezTo>
                    <a:pt x="-1074" y="12513"/>
                    <a:pt x="95" y="17729"/>
                    <a:pt x="3688" y="19976"/>
                  </a:cubicBezTo>
                  <a:cubicBezTo>
                    <a:pt x="6286" y="21600"/>
                    <a:pt x="9522" y="21245"/>
                    <a:pt x="12057" y="19586"/>
                  </a:cubicBezTo>
                  <a:cubicBezTo>
                    <a:pt x="14335" y="19918"/>
                    <a:pt x="16643" y="19169"/>
                    <a:pt x="18072" y="17172"/>
                  </a:cubicBezTo>
                  <a:cubicBezTo>
                    <a:pt x="20526" y="13741"/>
                    <a:pt x="19342" y="8581"/>
                    <a:pt x="15911" y="5901"/>
                  </a:cubicBezTo>
                  <a:cubicBezTo>
                    <a:pt x="14980" y="5173"/>
                    <a:pt x="13948" y="4703"/>
                    <a:pt x="12864" y="4562"/>
                  </a:cubicBezTo>
                  <a:cubicBezTo>
                    <a:pt x="12076" y="4459"/>
                    <a:pt x="11291" y="4541"/>
                    <a:pt x="10539" y="4763"/>
                  </a:cubicBezTo>
                  <a:cubicBezTo>
                    <a:pt x="10955" y="4092"/>
                    <a:pt x="11179" y="3259"/>
                    <a:pt x="11250" y="2443"/>
                  </a:cubicBezTo>
                  <a:cubicBezTo>
                    <a:pt x="11324" y="1599"/>
                    <a:pt x="11285" y="776"/>
                    <a:pt x="11134" y="0"/>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123" name="Shape 10440">
              <a:extLst>
                <a:ext uri="{FF2B5EF4-FFF2-40B4-BE49-F238E27FC236}">
                  <a16:creationId xmlns:a16="http://schemas.microsoft.com/office/drawing/2014/main" xmlns="" id="{23EE4E6D-E130-4022-A5B8-09F7500C1DAE}"/>
                </a:ext>
              </a:extLst>
            </p:cNvPr>
            <p:cNvSpPr/>
            <p:nvPr/>
          </p:nvSpPr>
          <p:spPr>
            <a:xfrm>
              <a:off x="16217782" y="9944071"/>
              <a:ext cx="446855" cy="494666"/>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124" name="Shape 10441">
              <a:extLst>
                <a:ext uri="{FF2B5EF4-FFF2-40B4-BE49-F238E27FC236}">
                  <a16:creationId xmlns:a16="http://schemas.microsoft.com/office/drawing/2014/main" xmlns="" id="{4251FABA-6BC9-4CAA-822C-291F1458D0A6}"/>
                </a:ext>
              </a:extLst>
            </p:cNvPr>
            <p:cNvSpPr/>
            <p:nvPr/>
          </p:nvSpPr>
          <p:spPr>
            <a:xfrm>
              <a:off x="14782479" y="8405887"/>
              <a:ext cx="501644" cy="700164"/>
            </a:xfrm>
            <a:custGeom>
              <a:avLst/>
              <a:gdLst/>
              <a:ahLst/>
              <a:cxnLst>
                <a:cxn ang="0">
                  <a:pos x="wd2" y="hd2"/>
                </a:cxn>
                <a:cxn ang="5400000">
                  <a:pos x="wd2" y="hd2"/>
                </a:cxn>
                <a:cxn ang="10800000">
                  <a:pos x="wd2" y="hd2"/>
                </a:cxn>
                <a:cxn ang="16200000">
                  <a:pos x="wd2" y="hd2"/>
                </a:cxn>
              </a:cxnLst>
              <a:rect l="0" t="0" r="r" b="b"/>
              <a:pathLst>
                <a:path w="19206" h="21363" extrusionOk="0">
                  <a:moveTo>
                    <a:pt x="10609" y="43"/>
                  </a:moveTo>
                  <a:cubicBezTo>
                    <a:pt x="8165" y="-162"/>
                    <a:pt x="5621" y="372"/>
                    <a:pt x="3560" y="1702"/>
                  </a:cubicBezTo>
                  <a:cubicBezTo>
                    <a:pt x="-561" y="4362"/>
                    <a:pt x="-1197" y="9181"/>
                    <a:pt x="2140" y="12465"/>
                  </a:cubicBezTo>
                  <a:cubicBezTo>
                    <a:pt x="4853" y="15135"/>
                    <a:pt x="9359" y="15971"/>
                    <a:pt x="13163" y="14762"/>
                  </a:cubicBezTo>
                  <a:cubicBezTo>
                    <a:pt x="13165" y="14832"/>
                    <a:pt x="13187" y="14904"/>
                    <a:pt x="13225" y="14972"/>
                  </a:cubicBezTo>
                  <a:lnTo>
                    <a:pt x="16612" y="21039"/>
                  </a:lnTo>
                  <a:cubicBezTo>
                    <a:pt x="16765" y="21313"/>
                    <a:pt x="17169" y="21438"/>
                    <a:pt x="17513" y="21316"/>
                  </a:cubicBezTo>
                  <a:lnTo>
                    <a:pt x="17878" y="21186"/>
                  </a:lnTo>
                  <a:cubicBezTo>
                    <a:pt x="18222" y="21064"/>
                    <a:pt x="18373" y="20741"/>
                    <a:pt x="18220" y="20467"/>
                  </a:cubicBezTo>
                  <a:lnTo>
                    <a:pt x="14832" y="14405"/>
                  </a:lnTo>
                  <a:cubicBezTo>
                    <a:pt x="14778" y="14307"/>
                    <a:pt x="14685" y="14238"/>
                    <a:pt x="14581" y="14183"/>
                  </a:cubicBezTo>
                  <a:cubicBezTo>
                    <a:pt x="14946" y="14006"/>
                    <a:pt x="15305" y="13816"/>
                    <a:pt x="15646" y="13596"/>
                  </a:cubicBezTo>
                  <a:cubicBezTo>
                    <a:pt x="19767" y="10937"/>
                    <a:pt x="20403" y="6118"/>
                    <a:pt x="17066" y="2833"/>
                  </a:cubicBezTo>
                  <a:cubicBezTo>
                    <a:pt x="15397" y="1191"/>
                    <a:pt x="13053" y="247"/>
                    <a:pt x="10609" y="43"/>
                  </a:cubicBezTo>
                  <a:close/>
                  <a:moveTo>
                    <a:pt x="10451" y="1237"/>
                  </a:moveTo>
                  <a:cubicBezTo>
                    <a:pt x="12511" y="1410"/>
                    <a:pt x="14487" y="2210"/>
                    <a:pt x="15893" y="3594"/>
                  </a:cubicBezTo>
                  <a:cubicBezTo>
                    <a:pt x="18705" y="6361"/>
                    <a:pt x="18170" y="10422"/>
                    <a:pt x="14697" y="12663"/>
                  </a:cubicBezTo>
                  <a:cubicBezTo>
                    <a:pt x="11225" y="14903"/>
                    <a:pt x="6130" y="14477"/>
                    <a:pt x="3318" y="11709"/>
                  </a:cubicBezTo>
                  <a:cubicBezTo>
                    <a:pt x="506" y="8942"/>
                    <a:pt x="1041" y="4882"/>
                    <a:pt x="4514" y="2641"/>
                  </a:cubicBezTo>
                  <a:cubicBezTo>
                    <a:pt x="6250" y="1520"/>
                    <a:pt x="8392" y="1065"/>
                    <a:pt x="10451" y="1237"/>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25" name="Shape 10442">
              <a:extLst>
                <a:ext uri="{FF2B5EF4-FFF2-40B4-BE49-F238E27FC236}">
                  <a16:creationId xmlns:a16="http://schemas.microsoft.com/office/drawing/2014/main" xmlns="" id="{345A2695-E56E-4A7F-BB87-A26C0533B3FC}"/>
                </a:ext>
              </a:extLst>
            </p:cNvPr>
            <p:cNvSpPr/>
            <p:nvPr/>
          </p:nvSpPr>
          <p:spPr>
            <a:xfrm>
              <a:off x="16163586" y="9475903"/>
              <a:ext cx="425669" cy="396235"/>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26" name="Shape 10443">
              <a:extLst>
                <a:ext uri="{FF2B5EF4-FFF2-40B4-BE49-F238E27FC236}">
                  <a16:creationId xmlns:a16="http://schemas.microsoft.com/office/drawing/2014/main" xmlns="" id="{A47E6A61-546C-42C7-9557-3413BE9FEE8C}"/>
                </a:ext>
              </a:extLst>
            </p:cNvPr>
            <p:cNvSpPr/>
            <p:nvPr/>
          </p:nvSpPr>
          <p:spPr>
            <a:xfrm>
              <a:off x="14923512" y="9401109"/>
              <a:ext cx="530063" cy="653239"/>
            </a:xfrm>
            <a:custGeom>
              <a:avLst/>
              <a:gdLst/>
              <a:ahLst/>
              <a:cxnLst>
                <a:cxn ang="0">
                  <a:pos x="wd2" y="hd2"/>
                </a:cxn>
                <a:cxn ang="5400000">
                  <a:pos x="wd2" y="hd2"/>
                </a:cxn>
                <a:cxn ang="10800000">
                  <a:pos x="wd2" y="hd2"/>
                </a:cxn>
                <a:cxn ang="16200000">
                  <a:pos x="wd2" y="hd2"/>
                </a:cxn>
              </a:cxnLst>
              <a:rect l="0" t="0" r="r" b="b"/>
              <a:pathLst>
                <a:path w="21339" h="21341" extrusionOk="0">
                  <a:moveTo>
                    <a:pt x="19725" y="4962"/>
                  </a:moveTo>
                  <a:cubicBezTo>
                    <a:pt x="19481" y="4621"/>
                    <a:pt x="18944" y="4504"/>
                    <a:pt x="18524" y="4700"/>
                  </a:cubicBezTo>
                  <a:lnTo>
                    <a:pt x="16276" y="5753"/>
                  </a:lnTo>
                  <a:cubicBezTo>
                    <a:pt x="16665" y="6156"/>
                    <a:pt x="16967" y="6565"/>
                    <a:pt x="17201" y="6965"/>
                  </a:cubicBezTo>
                  <a:lnTo>
                    <a:pt x="19403" y="5935"/>
                  </a:lnTo>
                  <a:cubicBezTo>
                    <a:pt x="19823" y="5739"/>
                    <a:pt x="19967" y="5303"/>
                    <a:pt x="19725" y="4962"/>
                  </a:cubicBezTo>
                  <a:close/>
                  <a:moveTo>
                    <a:pt x="21339" y="9898"/>
                  </a:moveTo>
                  <a:cubicBezTo>
                    <a:pt x="21338" y="9504"/>
                    <a:pt x="20944" y="9185"/>
                    <a:pt x="20459" y="9185"/>
                  </a:cubicBezTo>
                  <a:lnTo>
                    <a:pt x="17939" y="9183"/>
                  </a:lnTo>
                  <a:cubicBezTo>
                    <a:pt x="17998" y="9688"/>
                    <a:pt x="17984" y="10167"/>
                    <a:pt x="17927" y="10609"/>
                  </a:cubicBezTo>
                  <a:lnTo>
                    <a:pt x="20460" y="10610"/>
                  </a:lnTo>
                  <a:cubicBezTo>
                    <a:pt x="20946" y="10610"/>
                    <a:pt x="21338" y="10292"/>
                    <a:pt x="21339" y="9898"/>
                  </a:cubicBezTo>
                  <a:close/>
                  <a:moveTo>
                    <a:pt x="4324" y="1565"/>
                  </a:moveTo>
                  <a:cubicBezTo>
                    <a:pt x="4080" y="1224"/>
                    <a:pt x="3543" y="1107"/>
                    <a:pt x="3123" y="1304"/>
                  </a:cubicBezTo>
                  <a:cubicBezTo>
                    <a:pt x="2703" y="1501"/>
                    <a:pt x="2559" y="1936"/>
                    <a:pt x="2802" y="2278"/>
                  </a:cubicBezTo>
                  <a:lnTo>
                    <a:pt x="4065" y="4052"/>
                  </a:lnTo>
                  <a:cubicBezTo>
                    <a:pt x="4512" y="3793"/>
                    <a:pt x="5019" y="3548"/>
                    <a:pt x="5588" y="3340"/>
                  </a:cubicBezTo>
                  <a:cubicBezTo>
                    <a:pt x="5588" y="3340"/>
                    <a:pt x="4324" y="1565"/>
                    <a:pt x="4324" y="1565"/>
                  </a:cubicBezTo>
                  <a:close/>
                  <a:moveTo>
                    <a:pt x="10086" y="713"/>
                  </a:moveTo>
                  <a:cubicBezTo>
                    <a:pt x="10086" y="319"/>
                    <a:pt x="9693" y="0"/>
                    <a:pt x="9207" y="0"/>
                  </a:cubicBezTo>
                  <a:cubicBezTo>
                    <a:pt x="8723" y="0"/>
                    <a:pt x="8330" y="319"/>
                    <a:pt x="8330" y="713"/>
                  </a:cubicBezTo>
                  <a:lnTo>
                    <a:pt x="8331" y="2772"/>
                  </a:lnTo>
                  <a:cubicBezTo>
                    <a:pt x="8876" y="2739"/>
                    <a:pt x="9464" y="2751"/>
                    <a:pt x="10088" y="2828"/>
                  </a:cubicBezTo>
                  <a:cubicBezTo>
                    <a:pt x="10088" y="2828"/>
                    <a:pt x="10086" y="713"/>
                    <a:pt x="10086" y="713"/>
                  </a:cubicBezTo>
                  <a:close/>
                  <a:moveTo>
                    <a:pt x="15284" y="1339"/>
                  </a:moveTo>
                  <a:cubicBezTo>
                    <a:pt x="14864" y="1142"/>
                    <a:pt x="14326" y="1258"/>
                    <a:pt x="14084" y="1599"/>
                  </a:cubicBezTo>
                  <a:lnTo>
                    <a:pt x="12730" y="3502"/>
                  </a:lnTo>
                  <a:cubicBezTo>
                    <a:pt x="12923" y="3577"/>
                    <a:pt x="14063" y="4115"/>
                    <a:pt x="14249" y="4220"/>
                  </a:cubicBezTo>
                  <a:lnTo>
                    <a:pt x="15606" y="2312"/>
                  </a:lnTo>
                  <a:cubicBezTo>
                    <a:pt x="15849" y="1971"/>
                    <a:pt x="15704" y="1536"/>
                    <a:pt x="15284" y="1339"/>
                  </a:cubicBezTo>
                  <a:close/>
                  <a:moveTo>
                    <a:pt x="16063" y="12771"/>
                  </a:moveTo>
                  <a:cubicBezTo>
                    <a:pt x="17178" y="10880"/>
                    <a:pt x="17910" y="6928"/>
                    <a:pt x="12930" y="4595"/>
                  </a:cubicBezTo>
                  <a:cubicBezTo>
                    <a:pt x="12930" y="4595"/>
                    <a:pt x="12929" y="4595"/>
                    <a:pt x="12928" y="4595"/>
                  </a:cubicBezTo>
                  <a:cubicBezTo>
                    <a:pt x="12928" y="4594"/>
                    <a:pt x="12927" y="4594"/>
                    <a:pt x="12926" y="4594"/>
                  </a:cubicBezTo>
                  <a:cubicBezTo>
                    <a:pt x="12926" y="4593"/>
                    <a:pt x="12925" y="4593"/>
                    <a:pt x="12924" y="4593"/>
                  </a:cubicBezTo>
                  <a:cubicBezTo>
                    <a:pt x="12924" y="4592"/>
                    <a:pt x="12923" y="4592"/>
                    <a:pt x="12922" y="4592"/>
                  </a:cubicBezTo>
                  <a:cubicBezTo>
                    <a:pt x="7943" y="2259"/>
                    <a:pt x="4092" y="4749"/>
                    <a:pt x="2631" y="6478"/>
                  </a:cubicBezTo>
                  <a:cubicBezTo>
                    <a:pt x="1322" y="8041"/>
                    <a:pt x="1632" y="10216"/>
                    <a:pt x="1621" y="10529"/>
                  </a:cubicBezTo>
                  <a:cubicBezTo>
                    <a:pt x="1602" y="11040"/>
                    <a:pt x="2174" y="13289"/>
                    <a:pt x="1592" y="14216"/>
                  </a:cubicBezTo>
                  <a:cubicBezTo>
                    <a:pt x="792" y="15491"/>
                    <a:pt x="955" y="15611"/>
                    <a:pt x="1594" y="16106"/>
                  </a:cubicBezTo>
                  <a:cubicBezTo>
                    <a:pt x="2244" y="16611"/>
                    <a:pt x="5442" y="18109"/>
                    <a:pt x="6306" y="18314"/>
                  </a:cubicBezTo>
                  <a:cubicBezTo>
                    <a:pt x="7154" y="18515"/>
                    <a:pt x="7364" y="18570"/>
                    <a:pt x="8324" y="17370"/>
                  </a:cubicBezTo>
                  <a:cubicBezTo>
                    <a:pt x="9022" y="16498"/>
                    <a:pt x="11709" y="15775"/>
                    <a:pt x="12245" y="15507"/>
                  </a:cubicBezTo>
                  <a:cubicBezTo>
                    <a:pt x="12574" y="15342"/>
                    <a:pt x="15049" y="14473"/>
                    <a:pt x="16063" y="12771"/>
                  </a:cubicBezTo>
                  <a:close/>
                  <a:moveTo>
                    <a:pt x="5425" y="20157"/>
                  </a:moveTo>
                  <a:cubicBezTo>
                    <a:pt x="5564" y="19962"/>
                    <a:pt x="5481" y="19712"/>
                    <a:pt x="5240" y="19599"/>
                  </a:cubicBezTo>
                  <a:lnTo>
                    <a:pt x="756" y="17498"/>
                  </a:lnTo>
                  <a:cubicBezTo>
                    <a:pt x="515" y="17385"/>
                    <a:pt x="206" y="17452"/>
                    <a:pt x="67" y="17647"/>
                  </a:cubicBezTo>
                  <a:lnTo>
                    <a:pt x="67" y="17647"/>
                  </a:lnTo>
                  <a:cubicBezTo>
                    <a:pt x="-72" y="17843"/>
                    <a:pt x="11" y="18093"/>
                    <a:pt x="252" y="18206"/>
                  </a:cubicBezTo>
                  <a:lnTo>
                    <a:pt x="4736" y="20307"/>
                  </a:lnTo>
                  <a:cubicBezTo>
                    <a:pt x="4977" y="20420"/>
                    <a:pt x="5286" y="20353"/>
                    <a:pt x="5425" y="20157"/>
                  </a:cubicBezTo>
                  <a:cubicBezTo>
                    <a:pt x="5425" y="20157"/>
                    <a:pt x="5425" y="20157"/>
                    <a:pt x="5425" y="20157"/>
                  </a:cubicBezTo>
                  <a:close/>
                  <a:moveTo>
                    <a:pt x="6113" y="19190"/>
                  </a:moveTo>
                  <a:cubicBezTo>
                    <a:pt x="6252" y="18995"/>
                    <a:pt x="6169" y="18745"/>
                    <a:pt x="5928" y="18632"/>
                  </a:cubicBezTo>
                  <a:lnTo>
                    <a:pt x="1444" y="16531"/>
                  </a:lnTo>
                  <a:cubicBezTo>
                    <a:pt x="1203" y="16418"/>
                    <a:pt x="894" y="16485"/>
                    <a:pt x="755" y="16680"/>
                  </a:cubicBezTo>
                  <a:lnTo>
                    <a:pt x="755" y="16680"/>
                  </a:lnTo>
                  <a:cubicBezTo>
                    <a:pt x="616" y="16876"/>
                    <a:pt x="699" y="17126"/>
                    <a:pt x="940" y="17239"/>
                  </a:cubicBezTo>
                  <a:lnTo>
                    <a:pt x="5424" y="19340"/>
                  </a:lnTo>
                  <a:cubicBezTo>
                    <a:pt x="5665" y="19453"/>
                    <a:pt x="5974" y="19386"/>
                    <a:pt x="6113" y="19190"/>
                  </a:cubicBezTo>
                  <a:cubicBezTo>
                    <a:pt x="6113" y="19190"/>
                    <a:pt x="6113" y="19190"/>
                    <a:pt x="6113" y="19190"/>
                  </a:cubicBezTo>
                  <a:close/>
                  <a:moveTo>
                    <a:pt x="360" y="18601"/>
                  </a:moveTo>
                  <a:lnTo>
                    <a:pt x="4260" y="20429"/>
                  </a:lnTo>
                  <a:cubicBezTo>
                    <a:pt x="3639" y="21302"/>
                    <a:pt x="2263" y="21600"/>
                    <a:pt x="1186" y="21095"/>
                  </a:cubicBezTo>
                  <a:cubicBezTo>
                    <a:pt x="109" y="20591"/>
                    <a:pt x="-261" y="19474"/>
                    <a:pt x="360" y="1860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27" name="Shape 10444">
              <a:extLst>
                <a:ext uri="{FF2B5EF4-FFF2-40B4-BE49-F238E27FC236}">
                  <a16:creationId xmlns:a16="http://schemas.microsoft.com/office/drawing/2014/main" xmlns="" id="{8A3C2593-57AF-41B3-91EE-79BE139B5015}"/>
                </a:ext>
              </a:extLst>
            </p:cNvPr>
            <p:cNvSpPr/>
            <p:nvPr/>
          </p:nvSpPr>
          <p:spPr>
            <a:xfrm>
              <a:off x="15668533" y="8652551"/>
              <a:ext cx="371824" cy="371843"/>
            </a:xfrm>
            <a:custGeom>
              <a:avLst/>
              <a:gdLst/>
              <a:ahLst/>
              <a:cxnLst>
                <a:cxn ang="0">
                  <a:pos x="wd2" y="hd2"/>
                </a:cxn>
                <a:cxn ang="5400000">
                  <a:pos x="wd2" y="hd2"/>
                </a:cxn>
                <a:cxn ang="10800000">
                  <a:pos x="wd2" y="hd2"/>
                </a:cxn>
                <a:cxn ang="16200000">
                  <a:pos x="wd2" y="hd2"/>
                </a:cxn>
              </a:cxnLst>
              <a:rect l="0" t="0" r="r" b="b"/>
              <a:pathLst>
                <a:path w="21590" h="21585" extrusionOk="0">
                  <a:moveTo>
                    <a:pt x="5809" y="19810"/>
                  </a:moveTo>
                  <a:lnTo>
                    <a:pt x="0" y="21585"/>
                  </a:lnTo>
                  <a:lnTo>
                    <a:pt x="1723" y="15720"/>
                  </a:lnTo>
                  <a:cubicBezTo>
                    <a:pt x="1723" y="15720"/>
                    <a:pt x="5809" y="19810"/>
                    <a:pt x="5809" y="19810"/>
                  </a:cubicBezTo>
                  <a:close/>
                  <a:moveTo>
                    <a:pt x="14328" y="11295"/>
                  </a:moveTo>
                  <a:cubicBezTo>
                    <a:pt x="14857" y="12169"/>
                    <a:pt x="15219" y="12941"/>
                    <a:pt x="15338" y="13361"/>
                  </a:cubicBezTo>
                  <a:cubicBezTo>
                    <a:pt x="16735" y="12758"/>
                    <a:pt x="18442" y="13050"/>
                    <a:pt x="19809" y="14418"/>
                  </a:cubicBezTo>
                  <a:cubicBezTo>
                    <a:pt x="21600" y="16210"/>
                    <a:pt x="21590" y="21540"/>
                    <a:pt x="21590" y="21540"/>
                  </a:cubicBezTo>
                  <a:cubicBezTo>
                    <a:pt x="21590" y="21540"/>
                    <a:pt x="21587" y="21538"/>
                    <a:pt x="21583" y="21536"/>
                  </a:cubicBezTo>
                  <a:cubicBezTo>
                    <a:pt x="21586" y="21540"/>
                    <a:pt x="21587" y="21543"/>
                    <a:pt x="21587" y="21543"/>
                  </a:cubicBezTo>
                  <a:cubicBezTo>
                    <a:pt x="21587" y="21543"/>
                    <a:pt x="16257" y="21556"/>
                    <a:pt x="14467" y="19765"/>
                  </a:cubicBezTo>
                  <a:cubicBezTo>
                    <a:pt x="13114" y="18410"/>
                    <a:pt x="12816" y="16721"/>
                    <a:pt x="13396" y="15331"/>
                  </a:cubicBezTo>
                  <a:cubicBezTo>
                    <a:pt x="12981" y="15218"/>
                    <a:pt x="12197" y="14852"/>
                    <a:pt x="11308" y="14314"/>
                  </a:cubicBezTo>
                  <a:lnTo>
                    <a:pt x="6478" y="19142"/>
                  </a:lnTo>
                  <a:lnTo>
                    <a:pt x="2392" y="15051"/>
                  </a:lnTo>
                  <a:lnTo>
                    <a:pt x="6994" y="10450"/>
                  </a:lnTo>
                  <a:cubicBezTo>
                    <a:pt x="4968" y="7962"/>
                    <a:pt x="2105" y="4020"/>
                    <a:pt x="1025" y="2336"/>
                  </a:cubicBezTo>
                  <a:cubicBezTo>
                    <a:pt x="11" y="756"/>
                    <a:pt x="7" y="211"/>
                    <a:pt x="44" y="57"/>
                  </a:cubicBezTo>
                  <a:cubicBezTo>
                    <a:pt x="31" y="43"/>
                    <a:pt x="37" y="38"/>
                    <a:pt x="52" y="32"/>
                  </a:cubicBezTo>
                  <a:cubicBezTo>
                    <a:pt x="59" y="13"/>
                    <a:pt x="65" y="4"/>
                    <a:pt x="65" y="4"/>
                  </a:cubicBezTo>
                  <a:cubicBezTo>
                    <a:pt x="237" y="-15"/>
                    <a:pt x="782" y="-11"/>
                    <a:pt x="2361" y="1003"/>
                  </a:cubicBezTo>
                  <a:cubicBezTo>
                    <a:pt x="4043" y="2084"/>
                    <a:pt x="7984" y="4949"/>
                    <a:pt x="10469" y="6978"/>
                  </a:cubicBezTo>
                  <a:lnTo>
                    <a:pt x="14322" y="3125"/>
                  </a:lnTo>
                  <a:lnTo>
                    <a:pt x="18411" y="7213"/>
                  </a:lnTo>
                  <a:cubicBezTo>
                    <a:pt x="18411" y="7213"/>
                    <a:pt x="14328" y="11295"/>
                    <a:pt x="14328" y="11295"/>
                  </a:cubicBezTo>
                  <a:close/>
                  <a:moveTo>
                    <a:pt x="15005" y="2441"/>
                  </a:moveTo>
                  <a:lnTo>
                    <a:pt x="17418" y="30"/>
                  </a:lnTo>
                  <a:lnTo>
                    <a:pt x="21507" y="4118"/>
                  </a:lnTo>
                  <a:lnTo>
                    <a:pt x="19094" y="6530"/>
                  </a:lnTo>
                  <a:cubicBezTo>
                    <a:pt x="19094" y="6530"/>
                    <a:pt x="15005" y="2441"/>
                    <a:pt x="15005" y="244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28" name="Shape 10445">
              <a:extLst>
                <a:ext uri="{FF2B5EF4-FFF2-40B4-BE49-F238E27FC236}">
                  <a16:creationId xmlns:a16="http://schemas.microsoft.com/office/drawing/2014/main" xmlns="" id="{F9280153-0376-445A-85B7-9810252F982C}"/>
                </a:ext>
              </a:extLst>
            </p:cNvPr>
            <p:cNvSpPr/>
            <p:nvPr/>
          </p:nvSpPr>
          <p:spPr>
            <a:xfrm>
              <a:off x="19159242" y="10658993"/>
              <a:ext cx="622764" cy="569103"/>
            </a:xfrm>
            <a:custGeom>
              <a:avLst/>
              <a:gdLst/>
              <a:ahLst/>
              <a:cxnLst>
                <a:cxn ang="0">
                  <a:pos x="wd2" y="hd2"/>
                </a:cxn>
                <a:cxn ang="5400000">
                  <a:pos x="wd2" y="hd2"/>
                </a:cxn>
                <a:cxn ang="10800000">
                  <a:pos x="wd2" y="hd2"/>
                </a:cxn>
                <a:cxn ang="16200000">
                  <a:pos x="wd2" y="hd2"/>
                </a:cxn>
              </a:cxnLst>
              <a:rect l="0" t="0" r="r" b="b"/>
              <a:pathLst>
                <a:path w="20409" h="20716" extrusionOk="0">
                  <a:moveTo>
                    <a:pt x="1339" y="18146"/>
                  </a:moveTo>
                  <a:cubicBezTo>
                    <a:pt x="227" y="16314"/>
                    <a:pt x="661" y="13820"/>
                    <a:pt x="2308" y="12586"/>
                  </a:cubicBezTo>
                  <a:cubicBezTo>
                    <a:pt x="2748" y="12256"/>
                    <a:pt x="3232" y="12053"/>
                    <a:pt x="3725" y="11962"/>
                  </a:cubicBezTo>
                  <a:lnTo>
                    <a:pt x="3738" y="15889"/>
                  </a:lnTo>
                  <a:cubicBezTo>
                    <a:pt x="3739" y="16166"/>
                    <a:pt x="3941" y="16390"/>
                    <a:pt x="4190" y="16389"/>
                  </a:cubicBezTo>
                  <a:cubicBezTo>
                    <a:pt x="4439" y="16388"/>
                    <a:pt x="4640" y="16164"/>
                    <a:pt x="4639" y="15887"/>
                  </a:cubicBezTo>
                  <a:lnTo>
                    <a:pt x="4626" y="11921"/>
                  </a:lnTo>
                  <a:cubicBezTo>
                    <a:pt x="5675" y="12022"/>
                    <a:pt x="6678" y="12627"/>
                    <a:pt x="7312" y="13672"/>
                  </a:cubicBezTo>
                  <a:cubicBezTo>
                    <a:pt x="8425" y="15504"/>
                    <a:pt x="7990" y="17998"/>
                    <a:pt x="6343" y="19232"/>
                  </a:cubicBezTo>
                  <a:cubicBezTo>
                    <a:pt x="4697" y="20465"/>
                    <a:pt x="2452" y="19979"/>
                    <a:pt x="1339" y="18146"/>
                  </a:cubicBezTo>
                  <a:close/>
                  <a:moveTo>
                    <a:pt x="3670" y="7857"/>
                  </a:moveTo>
                  <a:lnTo>
                    <a:pt x="5119" y="6772"/>
                  </a:lnTo>
                  <a:cubicBezTo>
                    <a:pt x="5283" y="6649"/>
                    <a:pt x="5395" y="6369"/>
                    <a:pt x="5367" y="6151"/>
                  </a:cubicBezTo>
                  <a:lnTo>
                    <a:pt x="5135" y="4322"/>
                  </a:lnTo>
                  <a:lnTo>
                    <a:pt x="8435" y="5321"/>
                  </a:lnTo>
                  <a:cubicBezTo>
                    <a:pt x="8435" y="5321"/>
                    <a:pt x="8207" y="5706"/>
                    <a:pt x="7927" y="6179"/>
                  </a:cubicBezTo>
                  <a:lnTo>
                    <a:pt x="4301" y="8895"/>
                  </a:lnTo>
                  <a:cubicBezTo>
                    <a:pt x="4301" y="8895"/>
                    <a:pt x="3670" y="7857"/>
                    <a:pt x="3670" y="7857"/>
                  </a:cubicBezTo>
                  <a:close/>
                  <a:moveTo>
                    <a:pt x="5317" y="9342"/>
                  </a:moveTo>
                  <a:lnTo>
                    <a:pt x="6806" y="8227"/>
                  </a:lnTo>
                  <a:cubicBezTo>
                    <a:pt x="6763" y="8494"/>
                    <a:pt x="6811" y="8776"/>
                    <a:pt x="6952" y="9008"/>
                  </a:cubicBezTo>
                  <a:lnTo>
                    <a:pt x="6951" y="9008"/>
                  </a:lnTo>
                  <a:cubicBezTo>
                    <a:pt x="6951" y="9008"/>
                    <a:pt x="7368" y="9692"/>
                    <a:pt x="7887" y="10542"/>
                  </a:cubicBezTo>
                  <a:cubicBezTo>
                    <a:pt x="7887" y="10542"/>
                    <a:pt x="5317" y="9342"/>
                    <a:pt x="5317" y="9342"/>
                  </a:cubicBezTo>
                  <a:close/>
                  <a:moveTo>
                    <a:pt x="8791" y="8259"/>
                  </a:moveTo>
                  <a:cubicBezTo>
                    <a:pt x="8791" y="8259"/>
                    <a:pt x="10089" y="6315"/>
                    <a:pt x="10706" y="5383"/>
                  </a:cubicBezTo>
                  <a:lnTo>
                    <a:pt x="11903" y="5869"/>
                  </a:lnTo>
                  <a:cubicBezTo>
                    <a:pt x="11641" y="6978"/>
                    <a:pt x="11735" y="8186"/>
                    <a:pt x="12226" y="9262"/>
                  </a:cubicBezTo>
                  <a:lnTo>
                    <a:pt x="10284" y="10718"/>
                  </a:lnTo>
                  <a:cubicBezTo>
                    <a:pt x="10284" y="10718"/>
                    <a:pt x="8791" y="8259"/>
                    <a:pt x="8791" y="8259"/>
                  </a:cubicBezTo>
                  <a:close/>
                  <a:moveTo>
                    <a:pt x="13314" y="9656"/>
                  </a:moveTo>
                  <a:lnTo>
                    <a:pt x="16285" y="7430"/>
                  </a:lnTo>
                  <a:cubicBezTo>
                    <a:pt x="16491" y="7275"/>
                    <a:pt x="16545" y="6964"/>
                    <a:pt x="16406" y="6735"/>
                  </a:cubicBezTo>
                  <a:cubicBezTo>
                    <a:pt x="16343" y="6631"/>
                    <a:pt x="16251" y="6564"/>
                    <a:pt x="16150" y="6533"/>
                  </a:cubicBezTo>
                  <a:lnTo>
                    <a:pt x="16151" y="6531"/>
                  </a:lnTo>
                  <a:lnTo>
                    <a:pt x="12905" y="5212"/>
                  </a:lnTo>
                  <a:cubicBezTo>
                    <a:pt x="13172" y="4652"/>
                    <a:pt x="13562" y="4155"/>
                    <a:pt x="14067" y="3777"/>
                  </a:cubicBezTo>
                  <a:cubicBezTo>
                    <a:pt x="15713" y="2543"/>
                    <a:pt x="17958" y="3030"/>
                    <a:pt x="19071" y="4862"/>
                  </a:cubicBezTo>
                  <a:cubicBezTo>
                    <a:pt x="20183" y="6694"/>
                    <a:pt x="19749" y="9188"/>
                    <a:pt x="18102" y="10422"/>
                  </a:cubicBezTo>
                  <a:cubicBezTo>
                    <a:pt x="16556" y="11580"/>
                    <a:pt x="14482" y="11221"/>
                    <a:pt x="13314" y="9656"/>
                  </a:cubicBezTo>
                  <a:close/>
                  <a:moveTo>
                    <a:pt x="15048" y="7148"/>
                  </a:moveTo>
                  <a:lnTo>
                    <a:pt x="12832" y="8808"/>
                  </a:lnTo>
                  <a:cubicBezTo>
                    <a:pt x="12470" y="7960"/>
                    <a:pt x="12397" y="7021"/>
                    <a:pt x="12588" y="6148"/>
                  </a:cubicBezTo>
                  <a:cubicBezTo>
                    <a:pt x="12588" y="6148"/>
                    <a:pt x="15048" y="7148"/>
                    <a:pt x="15048" y="7148"/>
                  </a:cubicBezTo>
                  <a:close/>
                  <a:moveTo>
                    <a:pt x="742" y="18594"/>
                  </a:moveTo>
                  <a:cubicBezTo>
                    <a:pt x="2079" y="20796"/>
                    <a:pt x="4768" y="21379"/>
                    <a:pt x="6747" y="19896"/>
                  </a:cubicBezTo>
                  <a:cubicBezTo>
                    <a:pt x="8726" y="18413"/>
                    <a:pt x="9246" y="15426"/>
                    <a:pt x="7909" y="13224"/>
                  </a:cubicBezTo>
                  <a:cubicBezTo>
                    <a:pt x="7134" y="11948"/>
                    <a:pt x="5905" y="11216"/>
                    <a:pt x="4623" y="11115"/>
                  </a:cubicBezTo>
                  <a:lnTo>
                    <a:pt x="4619" y="10101"/>
                  </a:lnTo>
                  <a:lnTo>
                    <a:pt x="8815" y="12059"/>
                  </a:lnTo>
                  <a:cubicBezTo>
                    <a:pt x="9382" y="12983"/>
                    <a:pt x="9863" y="13764"/>
                    <a:pt x="9886" y="13787"/>
                  </a:cubicBezTo>
                  <a:cubicBezTo>
                    <a:pt x="10275" y="14180"/>
                    <a:pt x="10877" y="14149"/>
                    <a:pt x="11230" y="13717"/>
                  </a:cubicBezTo>
                  <a:cubicBezTo>
                    <a:pt x="11531" y="13349"/>
                    <a:pt x="11553" y="12810"/>
                    <a:pt x="11313" y="12415"/>
                  </a:cubicBezTo>
                  <a:lnTo>
                    <a:pt x="11314" y="12414"/>
                  </a:lnTo>
                  <a:lnTo>
                    <a:pt x="10788" y="11548"/>
                  </a:lnTo>
                  <a:lnTo>
                    <a:pt x="12715" y="10105"/>
                  </a:lnTo>
                  <a:cubicBezTo>
                    <a:pt x="14109" y="12039"/>
                    <a:pt x="16627" y="12494"/>
                    <a:pt x="18506" y="11086"/>
                  </a:cubicBezTo>
                  <a:cubicBezTo>
                    <a:pt x="20485" y="9603"/>
                    <a:pt x="21005" y="6616"/>
                    <a:pt x="19668" y="4414"/>
                  </a:cubicBezTo>
                  <a:cubicBezTo>
                    <a:pt x="18331" y="2212"/>
                    <a:pt x="15642" y="1629"/>
                    <a:pt x="13663" y="3112"/>
                  </a:cubicBezTo>
                  <a:cubicBezTo>
                    <a:pt x="13027" y="3589"/>
                    <a:pt x="12542" y="4222"/>
                    <a:pt x="12221" y="4933"/>
                  </a:cubicBezTo>
                  <a:lnTo>
                    <a:pt x="11168" y="4506"/>
                  </a:lnTo>
                  <a:cubicBezTo>
                    <a:pt x="11303" y="3945"/>
                    <a:pt x="11158" y="3323"/>
                    <a:pt x="10745" y="2905"/>
                  </a:cubicBezTo>
                  <a:cubicBezTo>
                    <a:pt x="10551" y="2709"/>
                    <a:pt x="10321" y="2584"/>
                    <a:pt x="10082" y="2526"/>
                  </a:cubicBezTo>
                  <a:lnTo>
                    <a:pt x="10082" y="2525"/>
                  </a:lnTo>
                  <a:lnTo>
                    <a:pt x="5355" y="1211"/>
                  </a:lnTo>
                  <a:lnTo>
                    <a:pt x="5355" y="1211"/>
                  </a:lnTo>
                  <a:cubicBezTo>
                    <a:pt x="4823" y="1000"/>
                    <a:pt x="4206" y="1148"/>
                    <a:pt x="3803" y="1641"/>
                  </a:cubicBezTo>
                  <a:cubicBezTo>
                    <a:pt x="3485" y="2031"/>
                    <a:pt x="3373" y="2548"/>
                    <a:pt x="3458" y="3028"/>
                  </a:cubicBezTo>
                  <a:lnTo>
                    <a:pt x="3457" y="3029"/>
                  </a:lnTo>
                  <a:lnTo>
                    <a:pt x="3914" y="5740"/>
                  </a:lnTo>
                  <a:lnTo>
                    <a:pt x="2179" y="7041"/>
                  </a:lnTo>
                  <a:cubicBezTo>
                    <a:pt x="1849" y="7288"/>
                    <a:pt x="1762" y="7786"/>
                    <a:pt x="1985" y="8153"/>
                  </a:cubicBezTo>
                  <a:cubicBezTo>
                    <a:pt x="2193" y="8496"/>
                    <a:pt x="2598" y="8599"/>
                    <a:pt x="2919" y="8409"/>
                  </a:cubicBezTo>
                  <a:lnTo>
                    <a:pt x="3717" y="9723"/>
                  </a:lnTo>
                  <a:lnTo>
                    <a:pt x="3722" y="11148"/>
                  </a:lnTo>
                  <a:cubicBezTo>
                    <a:pt x="3090" y="11245"/>
                    <a:pt x="2469" y="11499"/>
                    <a:pt x="1905" y="11922"/>
                  </a:cubicBezTo>
                  <a:cubicBezTo>
                    <a:pt x="-75" y="13405"/>
                    <a:pt x="-595" y="16392"/>
                    <a:pt x="742" y="18594"/>
                  </a:cubicBezTo>
                  <a:close/>
                  <a:moveTo>
                    <a:pt x="2678" y="707"/>
                  </a:moveTo>
                  <a:cubicBezTo>
                    <a:pt x="2232" y="-27"/>
                    <a:pt x="1336" y="-221"/>
                    <a:pt x="676" y="273"/>
                  </a:cubicBezTo>
                  <a:cubicBezTo>
                    <a:pt x="16" y="767"/>
                    <a:pt x="-157" y="1763"/>
                    <a:pt x="289" y="2497"/>
                  </a:cubicBezTo>
                  <a:cubicBezTo>
                    <a:pt x="734" y="3231"/>
                    <a:pt x="1630" y="3426"/>
                    <a:pt x="2290" y="2931"/>
                  </a:cubicBezTo>
                  <a:cubicBezTo>
                    <a:pt x="2950" y="2437"/>
                    <a:pt x="3123" y="1441"/>
                    <a:pt x="2678" y="707"/>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29" name="Shape 10446">
              <a:extLst>
                <a:ext uri="{FF2B5EF4-FFF2-40B4-BE49-F238E27FC236}">
                  <a16:creationId xmlns:a16="http://schemas.microsoft.com/office/drawing/2014/main" xmlns="" id="{D357AFFA-F6AC-4190-850F-07F11EFD709B}"/>
                </a:ext>
              </a:extLst>
            </p:cNvPr>
            <p:cNvSpPr/>
            <p:nvPr/>
          </p:nvSpPr>
          <p:spPr>
            <a:xfrm>
              <a:off x="15268309" y="8005297"/>
              <a:ext cx="498843" cy="552214"/>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4"/>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30" name="Shape 10447">
              <a:extLst>
                <a:ext uri="{FF2B5EF4-FFF2-40B4-BE49-F238E27FC236}">
                  <a16:creationId xmlns:a16="http://schemas.microsoft.com/office/drawing/2014/main" xmlns="" id="{A20DB16A-60ED-43AB-BEA2-770F78506878}"/>
                </a:ext>
              </a:extLst>
            </p:cNvPr>
            <p:cNvSpPr/>
            <p:nvPr/>
          </p:nvSpPr>
          <p:spPr>
            <a:xfrm>
              <a:off x="15182165" y="7422392"/>
              <a:ext cx="482786" cy="501735"/>
            </a:xfrm>
            <a:custGeom>
              <a:avLst/>
              <a:gdLst/>
              <a:ahLst/>
              <a:cxnLst>
                <a:cxn ang="0">
                  <a:pos x="wd2" y="hd2"/>
                </a:cxn>
                <a:cxn ang="5400000">
                  <a:pos x="wd2" y="hd2"/>
                </a:cxn>
                <a:cxn ang="10800000">
                  <a:pos x="wd2" y="hd2"/>
                </a:cxn>
                <a:cxn ang="16200000">
                  <a:pos x="wd2" y="hd2"/>
                </a:cxn>
              </a:cxnLst>
              <a:rect l="0" t="0" r="r" b="b"/>
              <a:pathLst>
                <a:path w="21367" h="21369" extrusionOk="0">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31" name="Shape 10448">
              <a:extLst>
                <a:ext uri="{FF2B5EF4-FFF2-40B4-BE49-F238E27FC236}">
                  <a16:creationId xmlns:a16="http://schemas.microsoft.com/office/drawing/2014/main" xmlns="" id="{33467B78-17ED-4877-B4E2-B184177BDF22}"/>
                </a:ext>
              </a:extLst>
            </p:cNvPr>
            <p:cNvSpPr/>
            <p:nvPr/>
          </p:nvSpPr>
          <p:spPr>
            <a:xfrm>
              <a:off x="15128412" y="6820063"/>
              <a:ext cx="371717" cy="59835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53" y="16426"/>
                  </a:lnTo>
                  <a:lnTo>
                    <a:pt x="6939" y="18801"/>
                  </a:lnTo>
                  <a:cubicBezTo>
                    <a:pt x="6939" y="18801"/>
                    <a:pt x="0" y="21600"/>
                    <a:pt x="0" y="21600"/>
                  </a:cubicBezTo>
                  <a:close/>
                  <a:moveTo>
                    <a:pt x="7564" y="18101"/>
                  </a:moveTo>
                  <a:lnTo>
                    <a:pt x="678" y="15726"/>
                  </a:lnTo>
                  <a:lnTo>
                    <a:pt x="11819" y="3241"/>
                  </a:lnTo>
                  <a:lnTo>
                    <a:pt x="18708" y="5613"/>
                  </a:lnTo>
                  <a:cubicBezTo>
                    <a:pt x="18708" y="5613"/>
                    <a:pt x="7564" y="18101"/>
                    <a:pt x="7564" y="18101"/>
                  </a:cubicBezTo>
                  <a:close/>
                  <a:moveTo>
                    <a:pt x="19345" y="4898"/>
                  </a:moveTo>
                  <a:lnTo>
                    <a:pt x="12456" y="2525"/>
                  </a:lnTo>
                  <a:lnTo>
                    <a:pt x="14711" y="0"/>
                  </a:lnTo>
                  <a:lnTo>
                    <a:pt x="21600" y="2372"/>
                  </a:lnTo>
                  <a:cubicBezTo>
                    <a:pt x="21600" y="2372"/>
                    <a:pt x="19345" y="4898"/>
                    <a:pt x="19345" y="489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32" name="Shape 10449">
              <a:extLst>
                <a:ext uri="{FF2B5EF4-FFF2-40B4-BE49-F238E27FC236}">
                  <a16:creationId xmlns:a16="http://schemas.microsoft.com/office/drawing/2014/main" xmlns="" id="{37C0B013-90CD-40A1-B5FC-2EC644687178}"/>
                </a:ext>
              </a:extLst>
            </p:cNvPr>
            <p:cNvSpPr/>
            <p:nvPr/>
          </p:nvSpPr>
          <p:spPr>
            <a:xfrm>
              <a:off x="19860235" y="12623190"/>
              <a:ext cx="635104" cy="383207"/>
            </a:xfrm>
            <a:custGeom>
              <a:avLst/>
              <a:gdLst/>
              <a:ahLst/>
              <a:cxnLst>
                <a:cxn ang="0">
                  <a:pos x="wd2" y="hd2"/>
                </a:cxn>
                <a:cxn ang="5400000">
                  <a:pos x="wd2" y="hd2"/>
                </a:cxn>
                <a:cxn ang="10800000">
                  <a:pos x="wd2" y="hd2"/>
                </a:cxn>
                <a:cxn ang="16200000">
                  <a:pos x="wd2" y="hd2"/>
                </a:cxn>
              </a:cxnLst>
              <a:rect l="0" t="0" r="r" b="b"/>
              <a:pathLst>
                <a:path w="21411" h="21289" extrusionOk="0">
                  <a:moveTo>
                    <a:pt x="5099" y="1723"/>
                  </a:moveTo>
                  <a:lnTo>
                    <a:pt x="3700" y="16273"/>
                  </a:lnTo>
                  <a:lnTo>
                    <a:pt x="16313" y="19565"/>
                  </a:lnTo>
                  <a:lnTo>
                    <a:pt x="17712" y="5015"/>
                  </a:lnTo>
                  <a:cubicBezTo>
                    <a:pt x="17712" y="5015"/>
                    <a:pt x="5099" y="1723"/>
                    <a:pt x="5099" y="1723"/>
                  </a:cubicBezTo>
                  <a:close/>
                  <a:moveTo>
                    <a:pt x="2757" y="5906"/>
                  </a:moveTo>
                  <a:lnTo>
                    <a:pt x="2258" y="11102"/>
                  </a:lnTo>
                  <a:cubicBezTo>
                    <a:pt x="2230" y="11389"/>
                    <a:pt x="2349" y="11659"/>
                    <a:pt x="2523" y="11704"/>
                  </a:cubicBezTo>
                  <a:cubicBezTo>
                    <a:pt x="2697" y="11750"/>
                    <a:pt x="2861" y="11554"/>
                    <a:pt x="2889" y="11267"/>
                  </a:cubicBezTo>
                  <a:lnTo>
                    <a:pt x="3388" y="6071"/>
                  </a:lnTo>
                  <a:cubicBezTo>
                    <a:pt x="3416" y="5784"/>
                    <a:pt x="3297" y="5514"/>
                    <a:pt x="3123" y="5469"/>
                  </a:cubicBezTo>
                  <a:cubicBezTo>
                    <a:pt x="2949" y="5423"/>
                    <a:pt x="2785" y="5619"/>
                    <a:pt x="2757" y="5906"/>
                  </a:cubicBezTo>
                  <a:close/>
                  <a:moveTo>
                    <a:pt x="19585" y="12429"/>
                  </a:moveTo>
                  <a:cubicBezTo>
                    <a:pt x="19668" y="11568"/>
                    <a:pt x="19311" y="10759"/>
                    <a:pt x="18789" y="10623"/>
                  </a:cubicBezTo>
                  <a:cubicBezTo>
                    <a:pt x="18266" y="10487"/>
                    <a:pt x="17776" y="11074"/>
                    <a:pt x="17693" y="11935"/>
                  </a:cubicBezTo>
                  <a:cubicBezTo>
                    <a:pt x="17610" y="12796"/>
                    <a:pt x="17967" y="13604"/>
                    <a:pt x="18489" y="13741"/>
                  </a:cubicBezTo>
                  <a:cubicBezTo>
                    <a:pt x="19012" y="13877"/>
                    <a:pt x="19502" y="13289"/>
                    <a:pt x="19585" y="12429"/>
                  </a:cubicBezTo>
                  <a:close/>
                  <a:moveTo>
                    <a:pt x="21396" y="7042"/>
                  </a:moveTo>
                  <a:lnTo>
                    <a:pt x="20197" y="19513"/>
                  </a:lnTo>
                  <a:cubicBezTo>
                    <a:pt x="20087" y="20661"/>
                    <a:pt x="19433" y="21444"/>
                    <a:pt x="18736" y="21262"/>
                  </a:cubicBezTo>
                  <a:lnTo>
                    <a:pt x="1078" y="16653"/>
                  </a:lnTo>
                  <a:cubicBezTo>
                    <a:pt x="381" y="16472"/>
                    <a:pt x="-94" y="15394"/>
                    <a:pt x="16" y="14246"/>
                  </a:cubicBezTo>
                  <a:lnTo>
                    <a:pt x="1215" y="1775"/>
                  </a:lnTo>
                  <a:cubicBezTo>
                    <a:pt x="1325" y="627"/>
                    <a:pt x="1979" y="-156"/>
                    <a:pt x="2676" y="26"/>
                  </a:cubicBezTo>
                  <a:lnTo>
                    <a:pt x="20334" y="4635"/>
                  </a:lnTo>
                  <a:cubicBezTo>
                    <a:pt x="21031" y="4816"/>
                    <a:pt x="21506" y="5894"/>
                    <a:pt x="21396" y="7042"/>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133" name="Shape 10450">
              <a:extLst>
                <a:ext uri="{FF2B5EF4-FFF2-40B4-BE49-F238E27FC236}">
                  <a16:creationId xmlns:a16="http://schemas.microsoft.com/office/drawing/2014/main" xmlns="" id="{2CDAE8BE-876A-473D-BBC3-6F7606C46005}"/>
                </a:ext>
              </a:extLst>
            </p:cNvPr>
            <p:cNvSpPr/>
            <p:nvPr/>
          </p:nvSpPr>
          <p:spPr>
            <a:xfrm>
              <a:off x="17597371" y="10224894"/>
              <a:ext cx="387029" cy="553397"/>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34" name="Shape 10451">
              <a:extLst>
                <a:ext uri="{FF2B5EF4-FFF2-40B4-BE49-F238E27FC236}">
                  <a16:creationId xmlns:a16="http://schemas.microsoft.com/office/drawing/2014/main" xmlns="" id="{93CFBD8A-10FD-4BF7-8675-8B833B2FBAFD}"/>
                </a:ext>
              </a:extLst>
            </p:cNvPr>
            <p:cNvSpPr/>
            <p:nvPr/>
          </p:nvSpPr>
          <p:spPr>
            <a:xfrm>
              <a:off x="16686920" y="10342144"/>
              <a:ext cx="536497" cy="851590"/>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chemeClr val="accent1"/>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35" name="Shape 10452">
              <a:extLst>
                <a:ext uri="{FF2B5EF4-FFF2-40B4-BE49-F238E27FC236}">
                  <a16:creationId xmlns:a16="http://schemas.microsoft.com/office/drawing/2014/main" xmlns="" id="{60D45766-523F-4228-A57E-8883758C1F27}"/>
                </a:ext>
              </a:extLst>
            </p:cNvPr>
            <p:cNvSpPr/>
            <p:nvPr/>
          </p:nvSpPr>
          <p:spPr>
            <a:xfrm>
              <a:off x="16291801" y="10573209"/>
              <a:ext cx="326230" cy="303671"/>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36" name="Shape 10453">
              <a:extLst>
                <a:ext uri="{FF2B5EF4-FFF2-40B4-BE49-F238E27FC236}">
                  <a16:creationId xmlns:a16="http://schemas.microsoft.com/office/drawing/2014/main" xmlns="" id="{8A3102E6-65DD-4700-AC56-E4C6BB0F6EA9}"/>
                </a:ext>
              </a:extLst>
            </p:cNvPr>
            <p:cNvSpPr/>
            <p:nvPr/>
          </p:nvSpPr>
          <p:spPr>
            <a:xfrm>
              <a:off x="16950890" y="11189795"/>
              <a:ext cx="310646" cy="332440"/>
            </a:xfrm>
            <a:custGeom>
              <a:avLst/>
              <a:gdLst/>
              <a:ahLst/>
              <a:cxnLst>
                <a:cxn ang="0">
                  <a:pos x="wd2" y="hd2"/>
                </a:cxn>
                <a:cxn ang="5400000">
                  <a:pos x="wd2" y="hd2"/>
                </a:cxn>
                <a:cxn ang="10800000">
                  <a:pos x="wd2" y="hd2"/>
                </a:cxn>
                <a:cxn ang="16200000">
                  <a:pos x="wd2" y="hd2"/>
                </a:cxn>
              </a:cxnLst>
              <a:rect l="0" t="0" r="r" b="b"/>
              <a:pathLst>
                <a:path w="19372" h="21028" extrusionOk="0">
                  <a:moveTo>
                    <a:pt x="11134" y="0"/>
                  </a:moveTo>
                  <a:cubicBezTo>
                    <a:pt x="10473" y="291"/>
                    <a:pt x="9829" y="670"/>
                    <a:pt x="9218" y="1133"/>
                  </a:cubicBezTo>
                  <a:cubicBezTo>
                    <a:pt x="8205" y="1900"/>
                    <a:pt x="7241" y="3000"/>
                    <a:pt x="7232" y="4263"/>
                  </a:cubicBezTo>
                  <a:cubicBezTo>
                    <a:pt x="7232" y="4376"/>
                    <a:pt x="7251" y="4474"/>
                    <a:pt x="7265" y="4578"/>
                  </a:cubicBezTo>
                  <a:lnTo>
                    <a:pt x="5151" y="2019"/>
                  </a:lnTo>
                  <a:cubicBezTo>
                    <a:pt x="5136" y="2030"/>
                    <a:pt x="5118" y="2041"/>
                    <a:pt x="5102" y="2053"/>
                  </a:cubicBezTo>
                  <a:cubicBezTo>
                    <a:pt x="5027" y="2106"/>
                    <a:pt x="4955" y="2159"/>
                    <a:pt x="4880" y="2213"/>
                  </a:cubicBezTo>
                  <a:lnTo>
                    <a:pt x="7423" y="5900"/>
                  </a:lnTo>
                  <a:cubicBezTo>
                    <a:pt x="4977" y="5414"/>
                    <a:pt x="2486" y="6475"/>
                    <a:pt x="1082" y="8857"/>
                  </a:cubicBezTo>
                  <a:cubicBezTo>
                    <a:pt x="-1074" y="12513"/>
                    <a:pt x="95" y="17729"/>
                    <a:pt x="3688" y="19976"/>
                  </a:cubicBezTo>
                  <a:cubicBezTo>
                    <a:pt x="6286" y="21600"/>
                    <a:pt x="9522" y="21245"/>
                    <a:pt x="12057" y="19586"/>
                  </a:cubicBezTo>
                  <a:cubicBezTo>
                    <a:pt x="14335" y="19918"/>
                    <a:pt x="16643" y="19169"/>
                    <a:pt x="18072" y="17172"/>
                  </a:cubicBezTo>
                  <a:cubicBezTo>
                    <a:pt x="20526" y="13741"/>
                    <a:pt x="19342" y="8581"/>
                    <a:pt x="15911" y="5901"/>
                  </a:cubicBezTo>
                  <a:cubicBezTo>
                    <a:pt x="14980" y="5173"/>
                    <a:pt x="13948" y="4703"/>
                    <a:pt x="12864" y="4562"/>
                  </a:cubicBezTo>
                  <a:cubicBezTo>
                    <a:pt x="12076" y="4459"/>
                    <a:pt x="11291" y="4541"/>
                    <a:pt x="10539" y="4763"/>
                  </a:cubicBezTo>
                  <a:cubicBezTo>
                    <a:pt x="10955" y="4092"/>
                    <a:pt x="11179" y="3259"/>
                    <a:pt x="11250" y="2443"/>
                  </a:cubicBezTo>
                  <a:cubicBezTo>
                    <a:pt x="11324" y="1599"/>
                    <a:pt x="11285" y="776"/>
                    <a:pt x="11134" y="0"/>
                  </a:cubicBez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137" name="Shape 10454">
              <a:extLst>
                <a:ext uri="{FF2B5EF4-FFF2-40B4-BE49-F238E27FC236}">
                  <a16:creationId xmlns:a16="http://schemas.microsoft.com/office/drawing/2014/main" xmlns="" id="{1266D738-4C82-4925-A0BC-9248B4261DF5}"/>
                </a:ext>
              </a:extLst>
            </p:cNvPr>
            <p:cNvSpPr/>
            <p:nvPr/>
          </p:nvSpPr>
          <p:spPr>
            <a:xfrm>
              <a:off x="18327410" y="11333169"/>
              <a:ext cx="410124" cy="290705"/>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38" name="Shape 10455">
              <a:extLst>
                <a:ext uri="{FF2B5EF4-FFF2-40B4-BE49-F238E27FC236}">
                  <a16:creationId xmlns:a16="http://schemas.microsoft.com/office/drawing/2014/main" xmlns="" id="{55DA7642-3410-49DB-A8BF-3ECD2BC175CF}"/>
                </a:ext>
              </a:extLst>
            </p:cNvPr>
            <p:cNvSpPr/>
            <p:nvPr/>
          </p:nvSpPr>
          <p:spPr>
            <a:xfrm>
              <a:off x="15200800" y="9711571"/>
              <a:ext cx="534280" cy="414613"/>
            </a:xfrm>
            <a:custGeom>
              <a:avLst/>
              <a:gdLst/>
              <a:ahLst/>
              <a:cxnLst>
                <a:cxn ang="0">
                  <a:pos x="wd2" y="hd2"/>
                </a:cxn>
                <a:cxn ang="5400000">
                  <a:pos x="wd2" y="hd2"/>
                </a:cxn>
                <a:cxn ang="10800000">
                  <a:pos x="wd2" y="hd2"/>
                </a:cxn>
                <a:cxn ang="16200000">
                  <a:pos x="wd2" y="hd2"/>
                </a:cxn>
              </a:cxnLst>
              <a:rect l="0" t="0" r="r" b="b"/>
              <a:pathLst>
                <a:path w="21504" h="21459" extrusionOk="0">
                  <a:moveTo>
                    <a:pt x="20046" y="0"/>
                  </a:moveTo>
                  <a:lnTo>
                    <a:pt x="18382" y="1612"/>
                  </a:lnTo>
                  <a:cubicBezTo>
                    <a:pt x="18349" y="1555"/>
                    <a:pt x="18183" y="1271"/>
                    <a:pt x="18183" y="1271"/>
                  </a:cubicBezTo>
                  <a:lnTo>
                    <a:pt x="16876" y="2541"/>
                  </a:lnTo>
                  <a:lnTo>
                    <a:pt x="17075" y="2882"/>
                  </a:lnTo>
                  <a:lnTo>
                    <a:pt x="16682" y="3264"/>
                  </a:lnTo>
                  <a:lnTo>
                    <a:pt x="3502" y="16032"/>
                  </a:lnTo>
                  <a:cubicBezTo>
                    <a:pt x="3033" y="16486"/>
                    <a:pt x="956" y="19168"/>
                    <a:pt x="714" y="20293"/>
                  </a:cubicBezTo>
                  <a:cubicBezTo>
                    <a:pt x="679" y="20454"/>
                    <a:pt x="682" y="20584"/>
                    <a:pt x="733" y="20670"/>
                  </a:cubicBezTo>
                  <a:cubicBezTo>
                    <a:pt x="1136" y="21359"/>
                    <a:pt x="4430" y="19041"/>
                    <a:pt x="4965" y="18523"/>
                  </a:cubicBezTo>
                  <a:lnTo>
                    <a:pt x="18142" y="5753"/>
                  </a:lnTo>
                  <a:lnTo>
                    <a:pt x="18535" y="5371"/>
                  </a:lnTo>
                  <a:lnTo>
                    <a:pt x="18743" y="5727"/>
                  </a:lnTo>
                  <a:lnTo>
                    <a:pt x="13621" y="10688"/>
                  </a:lnTo>
                  <a:lnTo>
                    <a:pt x="13920" y="11200"/>
                  </a:lnTo>
                  <a:lnTo>
                    <a:pt x="20349" y="4970"/>
                  </a:lnTo>
                  <a:cubicBezTo>
                    <a:pt x="20349" y="4970"/>
                    <a:pt x="20022" y="4416"/>
                    <a:pt x="19840" y="4106"/>
                  </a:cubicBezTo>
                  <a:lnTo>
                    <a:pt x="21504" y="2494"/>
                  </a:lnTo>
                  <a:cubicBezTo>
                    <a:pt x="21504" y="2494"/>
                    <a:pt x="20046" y="0"/>
                    <a:pt x="20046" y="0"/>
                  </a:cubicBezTo>
                  <a:close/>
                  <a:moveTo>
                    <a:pt x="714" y="20293"/>
                  </a:moveTo>
                  <a:cubicBezTo>
                    <a:pt x="727" y="20240"/>
                    <a:pt x="731" y="20197"/>
                    <a:pt x="751" y="20139"/>
                  </a:cubicBezTo>
                  <a:lnTo>
                    <a:pt x="480" y="20398"/>
                  </a:lnTo>
                  <a:cubicBezTo>
                    <a:pt x="370" y="20505"/>
                    <a:pt x="-96" y="21209"/>
                    <a:pt x="18" y="21404"/>
                  </a:cubicBezTo>
                  <a:cubicBezTo>
                    <a:pt x="133" y="21600"/>
                    <a:pt x="787" y="21217"/>
                    <a:pt x="897" y="21111"/>
                  </a:cubicBezTo>
                  <a:lnTo>
                    <a:pt x="1169" y="20846"/>
                  </a:lnTo>
                  <a:cubicBezTo>
                    <a:pt x="944" y="20888"/>
                    <a:pt x="778" y="20864"/>
                    <a:pt x="705" y="20740"/>
                  </a:cubicBezTo>
                  <a:cubicBezTo>
                    <a:pt x="649" y="20644"/>
                    <a:pt x="665" y="20481"/>
                    <a:pt x="714" y="2029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sp>
          <p:nvSpPr>
            <p:cNvPr id="139" name="Shape 10456">
              <a:extLst>
                <a:ext uri="{FF2B5EF4-FFF2-40B4-BE49-F238E27FC236}">
                  <a16:creationId xmlns:a16="http://schemas.microsoft.com/office/drawing/2014/main" xmlns="" id="{F8E7360F-A249-4896-B17F-2F7966DA0936}"/>
                </a:ext>
              </a:extLst>
            </p:cNvPr>
            <p:cNvSpPr/>
            <p:nvPr/>
          </p:nvSpPr>
          <p:spPr>
            <a:xfrm>
              <a:off x="15431053" y="9155014"/>
              <a:ext cx="444362" cy="290705"/>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lang="en-GB" sz="1600" dirty="0">
                <a:latin typeface="Lato Light" panose="020F0502020204030203" pitchFamily="34" charset="0"/>
              </a:endParaRPr>
            </a:p>
          </p:txBody>
        </p:sp>
      </p:grpSp>
      <p:sp>
        <p:nvSpPr>
          <p:cNvPr id="140" name="TextBox 125">
            <a:extLst>
              <a:ext uri="{FF2B5EF4-FFF2-40B4-BE49-F238E27FC236}">
                <a16:creationId xmlns:a16="http://schemas.microsoft.com/office/drawing/2014/main" xmlns="" id="{2E6F011D-BAEC-4841-9F73-800B5EE4673D}"/>
              </a:ext>
            </a:extLst>
          </p:cNvPr>
          <p:cNvSpPr txBox="1"/>
          <p:nvPr/>
        </p:nvSpPr>
        <p:spPr>
          <a:xfrm>
            <a:off x="3591547" y="2411046"/>
            <a:ext cx="2952890" cy="1015663"/>
          </a:xfrm>
          <a:prstGeom prst="rect">
            <a:avLst/>
          </a:prstGeom>
          <a:noFill/>
        </p:spPr>
        <p:txBody>
          <a:bodyPr wrap="square" rtlCol="0" anchor="t" anchorCtr="0">
            <a:spAutoFit/>
          </a:bodyPr>
          <a:lstStyle/>
          <a:p>
            <a:r>
              <a:rPr lang="en-GB" sz="2000" dirty="0">
                <a:solidFill>
                  <a:schemeClr val="tx2"/>
                </a:solidFill>
                <a:latin typeface="+mj-lt"/>
                <a:ea typeface="League Spartan" charset="0"/>
                <a:cs typeface="Poppins" pitchFamily="2" charset="77"/>
              </a:rPr>
              <a:t>ERM-Richtlinien einrichten</a:t>
            </a:r>
            <a:br>
              <a:rPr lang="en-GB" sz="2000" dirty="0">
                <a:solidFill>
                  <a:schemeClr val="tx2"/>
                </a:solidFill>
                <a:latin typeface="+mj-lt"/>
                <a:ea typeface="League Spartan" charset="0"/>
                <a:cs typeface="Poppins" pitchFamily="2" charset="77"/>
              </a:rPr>
            </a:br>
            <a:r>
              <a:rPr lang="en-GB" sz="2000" dirty="0">
                <a:solidFill>
                  <a:schemeClr val="tx2"/>
                </a:solidFill>
                <a:latin typeface="+mj-lt"/>
                <a:ea typeface="League Spartan" charset="0"/>
                <a:cs typeface="Poppins" pitchFamily="2" charset="77"/>
              </a:rPr>
              <a:t>&amp; </a:t>
            </a:r>
            <a:r>
              <a:rPr lang="en-GB" sz="2000" dirty="0" err="1">
                <a:solidFill>
                  <a:schemeClr val="tx2"/>
                </a:solidFill>
                <a:latin typeface="+mj-lt"/>
                <a:ea typeface="League Spartan" charset="0"/>
                <a:cs typeface="Poppins" pitchFamily="2" charset="77"/>
              </a:rPr>
              <a:t>Ziele</a:t>
            </a:r>
            <a:r>
              <a:rPr lang="en-GB" sz="2000" dirty="0">
                <a:solidFill>
                  <a:schemeClr val="tx2"/>
                </a:solidFill>
                <a:latin typeface="+mj-lt"/>
                <a:ea typeface="League Spartan" charset="0"/>
                <a:cs typeface="Poppins" pitchFamily="2" charset="77"/>
              </a:rPr>
              <a:t> </a:t>
            </a:r>
            <a:r>
              <a:rPr lang="en-GB" sz="2000" dirty="0" err="1">
                <a:solidFill>
                  <a:schemeClr val="tx2"/>
                </a:solidFill>
                <a:latin typeface="+mj-lt"/>
                <a:ea typeface="League Spartan" charset="0"/>
                <a:cs typeface="Poppins" pitchFamily="2" charset="77"/>
              </a:rPr>
              <a:t>für</a:t>
            </a:r>
            <a:r>
              <a:rPr lang="en-GB" sz="2000" dirty="0">
                <a:solidFill>
                  <a:schemeClr val="tx2"/>
                </a:solidFill>
                <a:latin typeface="+mj-lt"/>
                <a:ea typeface="League Spartan" charset="0"/>
                <a:cs typeface="Poppins" pitchFamily="2" charset="77"/>
              </a:rPr>
              <a:t> </a:t>
            </a:r>
            <a:r>
              <a:rPr lang="en-GB" sz="2000" dirty="0" err="1">
                <a:solidFill>
                  <a:schemeClr val="tx2"/>
                </a:solidFill>
                <a:latin typeface="+mj-lt"/>
                <a:ea typeface="League Spartan" charset="0"/>
                <a:cs typeface="Poppins" pitchFamily="2" charset="77"/>
              </a:rPr>
              <a:t>Implemen-tierung</a:t>
            </a:r>
            <a:r>
              <a:rPr lang="en-GB" sz="2000" dirty="0">
                <a:solidFill>
                  <a:schemeClr val="tx2"/>
                </a:solidFill>
                <a:latin typeface="+mj-lt"/>
                <a:ea typeface="League Spartan" charset="0"/>
                <a:cs typeface="Poppins" pitchFamily="2" charset="77"/>
              </a:rPr>
              <a:t> </a:t>
            </a:r>
            <a:r>
              <a:rPr lang="en-GB" sz="2000" dirty="0" err="1">
                <a:solidFill>
                  <a:schemeClr val="tx2"/>
                </a:solidFill>
                <a:latin typeface="+mj-lt"/>
                <a:ea typeface="League Spartan" charset="0"/>
                <a:cs typeface="Poppins" pitchFamily="2" charset="77"/>
              </a:rPr>
              <a:t>setzen</a:t>
            </a:r>
            <a:endParaRPr lang="en-GB" sz="2000" dirty="0">
              <a:solidFill>
                <a:schemeClr val="tx2"/>
              </a:solidFill>
              <a:latin typeface="+mj-lt"/>
              <a:ea typeface="League Spartan" charset="0"/>
              <a:cs typeface="Poppins" pitchFamily="2" charset="77"/>
            </a:endParaRPr>
          </a:p>
        </p:txBody>
      </p:sp>
      <p:sp>
        <p:nvSpPr>
          <p:cNvPr id="141" name="TextBox 129">
            <a:extLst>
              <a:ext uri="{FF2B5EF4-FFF2-40B4-BE49-F238E27FC236}">
                <a16:creationId xmlns:a16="http://schemas.microsoft.com/office/drawing/2014/main" xmlns="" id="{DA2CD6C0-2C1E-47F4-B9AC-87921418B11F}"/>
              </a:ext>
            </a:extLst>
          </p:cNvPr>
          <p:cNvSpPr txBox="1"/>
          <p:nvPr/>
        </p:nvSpPr>
        <p:spPr>
          <a:xfrm>
            <a:off x="9281593" y="2104151"/>
            <a:ext cx="2830262" cy="707886"/>
          </a:xfrm>
          <a:prstGeom prst="rect">
            <a:avLst/>
          </a:prstGeom>
          <a:noFill/>
        </p:spPr>
        <p:txBody>
          <a:bodyPr wrap="none" rtlCol="0" anchor="t" anchorCtr="0">
            <a:spAutoFit/>
          </a:bodyPr>
          <a:lstStyle/>
          <a:p>
            <a:r>
              <a:rPr lang="en-GB" sz="2000" dirty="0">
                <a:solidFill>
                  <a:schemeClr val="tx2"/>
                </a:solidFill>
                <a:latin typeface="+mj-lt"/>
                <a:ea typeface="League Spartan" charset="0"/>
                <a:cs typeface="Poppins" pitchFamily="2" charset="77"/>
              </a:rPr>
              <a:t>Rechenschaftspflicht und </a:t>
            </a:r>
            <a:br>
              <a:rPr lang="en-GB" sz="2000" dirty="0">
                <a:solidFill>
                  <a:schemeClr val="tx2"/>
                </a:solidFill>
                <a:latin typeface="+mj-lt"/>
                <a:ea typeface="League Spartan" charset="0"/>
                <a:cs typeface="Poppins" pitchFamily="2" charset="77"/>
              </a:rPr>
            </a:br>
            <a:r>
              <a:rPr lang="en-GB" sz="2000" dirty="0">
                <a:solidFill>
                  <a:schemeClr val="tx2"/>
                </a:solidFill>
                <a:latin typeface="+mj-lt"/>
                <a:ea typeface="League Spartan" charset="0"/>
                <a:cs typeface="Poppins" pitchFamily="2" charset="77"/>
              </a:rPr>
              <a:t>Autorität</a:t>
            </a:r>
          </a:p>
        </p:txBody>
      </p:sp>
      <p:sp>
        <p:nvSpPr>
          <p:cNvPr id="142" name="TextBox 125">
            <a:extLst>
              <a:ext uri="{FF2B5EF4-FFF2-40B4-BE49-F238E27FC236}">
                <a16:creationId xmlns:a16="http://schemas.microsoft.com/office/drawing/2014/main" xmlns="" id="{F9AD940C-C529-4D7C-B53C-C6805EEA9C29}"/>
              </a:ext>
            </a:extLst>
          </p:cNvPr>
          <p:cNvSpPr txBox="1"/>
          <p:nvPr/>
        </p:nvSpPr>
        <p:spPr>
          <a:xfrm>
            <a:off x="3566713" y="3664379"/>
            <a:ext cx="2763697" cy="1015663"/>
          </a:xfrm>
          <a:prstGeom prst="rect">
            <a:avLst/>
          </a:prstGeom>
          <a:noFill/>
        </p:spPr>
        <p:txBody>
          <a:bodyPr wrap="square" rtlCol="0" anchor="t" anchorCtr="0">
            <a:spAutoFit/>
          </a:bodyPr>
          <a:lstStyle/>
          <a:p>
            <a:r>
              <a:rPr lang="en-GB" sz="2000" dirty="0">
                <a:solidFill>
                  <a:schemeClr val="tx2"/>
                </a:solidFill>
                <a:latin typeface="+mj-lt"/>
                <a:ea typeface="League Spartan" charset="0"/>
                <a:cs typeface="Poppins" pitchFamily="2" charset="77"/>
              </a:rPr>
              <a:t>Förderung der ERM-</a:t>
            </a:r>
            <a:r>
              <a:rPr lang="en-GB" sz="2000" dirty="0" err="1">
                <a:solidFill>
                  <a:schemeClr val="tx2"/>
                </a:solidFill>
                <a:latin typeface="+mj-lt"/>
                <a:ea typeface="League Spartan" charset="0"/>
                <a:cs typeface="Poppins" pitchFamily="2" charset="77"/>
              </a:rPr>
              <a:t>Kompetenz</a:t>
            </a:r>
            <a:r>
              <a:rPr lang="en-GB" sz="2000" dirty="0">
                <a:solidFill>
                  <a:schemeClr val="tx2"/>
                </a:solidFill>
                <a:latin typeface="+mj-lt"/>
                <a:ea typeface="League Spartan" charset="0"/>
                <a:cs typeface="Poppins" pitchFamily="2" charset="77"/>
              </a:rPr>
              <a:t> </a:t>
            </a:r>
            <a:r>
              <a:rPr lang="en-GB" sz="2000" dirty="0" err="1">
                <a:solidFill>
                  <a:schemeClr val="tx2"/>
                </a:solidFill>
                <a:latin typeface="+mj-lt"/>
                <a:ea typeface="League Spartan" charset="0"/>
                <a:cs typeface="Poppins" pitchFamily="2" charset="77"/>
              </a:rPr>
              <a:t>im</a:t>
            </a:r>
            <a:r>
              <a:rPr lang="en-GB" sz="2000" dirty="0">
                <a:solidFill>
                  <a:schemeClr val="tx2"/>
                </a:solidFill>
                <a:latin typeface="+mj-lt"/>
                <a:ea typeface="League Spartan" charset="0"/>
                <a:cs typeface="Poppins" pitchFamily="2" charset="77"/>
              </a:rPr>
              <a:t> </a:t>
            </a:r>
            <a:r>
              <a:rPr lang="en-GB" sz="2000" dirty="0" err="1">
                <a:solidFill>
                  <a:schemeClr val="tx2"/>
                </a:solidFill>
                <a:latin typeface="+mj-lt"/>
                <a:ea typeface="League Spartan" charset="0"/>
                <a:cs typeface="Poppins" pitchFamily="2" charset="77"/>
              </a:rPr>
              <a:t>ge-samten</a:t>
            </a:r>
            <a:r>
              <a:rPr lang="en-GB" sz="2000" dirty="0">
                <a:solidFill>
                  <a:schemeClr val="tx2"/>
                </a:solidFill>
                <a:latin typeface="+mj-lt"/>
                <a:ea typeface="League Spartan" charset="0"/>
                <a:cs typeface="Poppins" pitchFamily="2" charset="77"/>
              </a:rPr>
              <a:t> Unternehmen</a:t>
            </a:r>
          </a:p>
        </p:txBody>
      </p:sp>
      <p:sp>
        <p:nvSpPr>
          <p:cNvPr id="143" name="TextBox 129">
            <a:extLst>
              <a:ext uri="{FF2B5EF4-FFF2-40B4-BE49-F238E27FC236}">
                <a16:creationId xmlns:a16="http://schemas.microsoft.com/office/drawing/2014/main" xmlns="" id="{61CDD17E-7917-45E7-AB83-60CBE4A85285}"/>
              </a:ext>
            </a:extLst>
          </p:cNvPr>
          <p:cNvSpPr txBox="1"/>
          <p:nvPr/>
        </p:nvSpPr>
        <p:spPr>
          <a:xfrm>
            <a:off x="9301316" y="2742995"/>
            <a:ext cx="2666707" cy="1323439"/>
          </a:xfrm>
          <a:prstGeom prst="rect">
            <a:avLst/>
          </a:prstGeom>
          <a:noFill/>
        </p:spPr>
        <p:txBody>
          <a:bodyPr wrap="square" rtlCol="0" anchor="t" anchorCtr="0">
            <a:spAutoFit/>
          </a:bodyPr>
          <a:lstStyle/>
          <a:p>
            <a:r>
              <a:rPr lang="en-GB" sz="2000" dirty="0" err="1">
                <a:solidFill>
                  <a:schemeClr val="tx2"/>
                </a:solidFill>
                <a:latin typeface="+mj-lt"/>
                <a:ea typeface="League Spartan" charset="0"/>
                <a:cs typeface="Poppins" pitchFamily="2" charset="77"/>
              </a:rPr>
              <a:t>Leitung</a:t>
            </a:r>
            <a:r>
              <a:rPr lang="en-GB" sz="2000" dirty="0">
                <a:solidFill>
                  <a:schemeClr val="tx2"/>
                </a:solidFill>
                <a:latin typeface="+mj-lt"/>
                <a:ea typeface="League Spartan" charset="0"/>
                <a:cs typeface="Poppins" pitchFamily="2" charset="77"/>
              </a:rPr>
              <a:t> der Integration von ERM in die Unternehmensplanung und -steuerung</a:t>
            </a:r>
          </a:p>
        </p:txBody>
      </p:sp>
      <p:sp>
        <p:nvSpPr>
          <p:cNvPr id="144" name="TextBox 125">
            <a:extLst>
              <a:ext uri="{FF2B5EF4-FFF2-40B4-BE49-F238E27FC236}">
                <a16:creationId xmlns:a16="http://schemas.microsoft.com/office/drawing/2014/main" xmlns="" id="{EF00DCF3-BA49-4F39-9646-14B0020DFB2D}"/>
              </a:ext>
            </a:extLst>
          </p:cNvPr>
          <p:cNvSpPr txBox="1"/>
          <p:nvPr/>
        </p:nvSpPr>
        <p:spPr>
          <a:xfrm>
            <a:off x="3576100" y="4765314"/>
            <a:ext cx="2926022" cy="1631216"/>
          </a:xfrm>
          <a:prstGeom prst="rect">
            <a:avLst/>
          </a:prstGeom>
          <a:noFill/>
        </p:spPr>
        <p:txBody>
          <a:bodyPr wrap="square" rtlCol="0" anchor="t" anchorCtr="0">
            <a:spAutoFit/>
          </a:bodyPr>
          <a:lstStyle/>
          <a:p>
            <a:r>
              <a:rPr lang="en-GB" sz="2000" dirty="0" err="1">
                <a:solidFill>
                  <a:schemeClr val="tx2"/>
                </a:solidFill>
                <a:latin typeface="+mj-lt"/>
                <a:ea typeface="League Spartan" charset="0"/>
                <a:cs typeface="Poppins" pitchFamily="2" charset="77"/>
              </a:rPr>
              <a:t>Überwachung</a:t>
            </a:r>
            <a:r>
              <a:rPr lang="en-GB" sz="2000" dirty="0">
                <a:solidFill>
                  <a:schemeClr val="tx2"/>
                </a:solidFill>
                <a:latin typeface="+mj-lt"/>
                <a:ea typeface="League Spartan" charset="0"/>
                <a:cs typeface="Poppins" pitchFamily="2" charset="77"/>
              </a:rPr>
              <a:t> der </a:t>
            </a:r>
            <a:r>
              <a:rPr lang="en-GB" sz="2000" dirty="0" err="1">
                <a:solidFill>
                  <a:schemeClr val="tx2"/>
                </a:solidFill>
                <a:latin typeface="+mj-lt"/>
                <a:ea typeface="League Spartan" charset="0"/>
                <a:cs typeface="Poppins" pitchFamily="2" charset="77"/>
              </a:rPr>
              <a:t>Entwicklung</a:t>
            </a:r>
            <a:r>
              <a:rPr lang="en-GB" sz="2000" dirty="0">
                <a:solidFill>
                  <a:schemeClr val="tx2"/>
                </a:solidFill>
                <a:latin typeface="+mj-lt"/>
                <a:ea typeface="League Spartan" charset="0"/>
                <a:cs typeface="Poppins" pitchFamily="2" charset="77"/>
              </a:rPr>
              <a:t> von </a:t>
            </a:r>
            <a:r>
              <a:rPr lang="en-GB" sz="2000" dirty="0" err="1">
                <a:solidFill>
                  <a:schemeClr val="tx2"/>
                </a:solidFill>
                <a:latin typeface="+mj-lt"/>
                <a:ea typeface="League Spartan" charset="0"/>
                <a:cs typeface="Poppins" pitchFamily="2" charset="77"/>
              </a:rPr>
              <a:t>unternehmensweiten</a:t>
            </a:r>
            <a:r>
              <a:rPr lang="en-GB" sz="2000" dirty="0">
                <a:solidFill>
                  <a:schemeClr val="tx2"/>
                </a:solidFill>
                <a:latin typeface="+mj-lt"/>
                <a:ea typeface="League Spartan" charset="0"/>
                <a:cs typeface="Poppins" pitchFamily="2" charset="77"/>
              </a:rPr>
              <a:t> &amp;</a:t>
            </a:r>
            <a:br>
              <a:rPr lang="en-GB" sz="2000" dirty="0">
                <a:solidFill>
                  <a:schemeClr val="tx2"/>
                </a:solidFill>
                <a:latin typeface="+mj-lt"/>
                <a:ea typeface="League Spartan" charset="0"/>
                <a:cs typeface="Poppins" pitchFamily="2" charset="77"/>
              </a:rPr>
            </a:br>
            <a:r>
              <a:rPr lang="en-GB" sz="2000" dirty="0">
                <a:solidFill>
                  <a:schemeClr val="tx2"/>
                </a:solidFill>
                <a:latin typeface="+mj-lt"/>
                <a:ea typeface="League Spartan" charset="0"/>
                <a:cs typeface="Poppins" pitchFamily="2" charset="77"/>
              </a:rPr>
              <a:t>bereichsspezifischen</a:t>
            </a:r>
            <a:br>
              <a:rPr lang="en-GB" sz="2000" dirty="0">
                <a:solidFill>
                  <a:schemeClr val="tx2"/>
                </a:solidFill>
                <a:latin typeface="+mj-lt"/>
                <a:ea typeface="League Spartan" charset="0"/>
                <a:cs typeface="Poppins" pitchFamily="2" charset="77"/>
              </a:rPr>
            </a:br>
            <a:r>
              <a:rPr lang="en-GB" sz="2000" dirty="0">
                <a:solidFill>
                  <a:schemeClr val="tx2"/>
                </a:solidFill>
                <a:latin typeface="+mj-lt"/>
                <a:ea typeface="League Spartan" charset="0"/>
                <a:cs typeface="Poppins" pitchFamily="2" charset="77"/>
              </a:rPr>
              <a:t>Risikotoleranzen</a:t>
            </a:r>
          </a:p>
        </p:txBody>
      </p:sp>
      <p:sp>
        <p:nvSpPr>
          <p:cNvPr id="145" name="TextBox 129">
            <a:extLst>
              <a:ext uri="{FF2B5EF4-FFF2-40B4-BE49-F238E27FC236}">
                <a16:creationId xmlns:a16="http://schemas.microsoft.com/office/drawing/2014/main" xmlns="" id="{D8BCCF44-3CBA-4EBF-ABE6-5D99DC548CDB}"/>
              </a:ext>
            </a:extLst>
          </p:cNvPr>
          <p:cNvSpPr txBox="1"/>
          <p:nvPr/>
        </p:nvSpPr>
        <p:spPr>
          <a:xfrm>
            <a:off x="9281593" y="4033798"/>
            <a:ext cx="2830262" cy="1015663"/>
          </a:xfrm>
          <a:prstGeom prst="rect">
            <a:avLst/>
          </a:prstGeom>
          <a:noFill/>
        </p:spPr>
        <p:txBody>
          <a:bodyPr wrap="square" rtlCol="0" anchor="t" anchorCtr="0">
            <a:spAutoFit/>
          </a:bodyPr>
          <a:lstStyle/>
          <a:p>
            <a:r>
              <a:rPr lang="en-GB" sz="2000" dirty="0">
                <a:solidFill>
                  <a:schemeClr val="tx2"/>
                </a:solidFill>
                <a:latin typeface="+mj-lt"/>
                <a:ea typeface="League Spartan" charset="0"/>
                <a:cs typeface="Poppins" pitchFamily="2" charset="77"/>
              </a:rPr>
              <a:t>Erleichterung der </a:t>
            </a:r>
            <a:r>
              <a:rPr lang="en-GB" sz="2000" dirty="0" err="1">
                <a:solidFill>
                  <a:schemeClr val="tx2"/>
                </a:solidFill>
                <a:latin typeface="+mj-lt"/>
                <a:ea typeface="League Spartan" charset="0"/>
                <a:cs typeface="Poppins" pitchFamily="2" charset="77"/>
              </a:rPr>
              <a:t>Entwicklung</a:t>
            </a:r>
            <a:r>
              <a:rPr lang="en-GB" sz="2000" dirty="0">
                <a:solidFill>
                  <a:schemeClr val="tx2"/>
                </a:solidFill>
                <a:latin typeface="+mj-lt"/>
                <a:ea typeface="League Spartan" charset="0"/>
                <a:cs typeface="Poppins" pitchFamily="2" charset="77"/>
              </a:rPr>
              <a:t/>
            </a:r>
            <a:br>
              <a:rPr lang="en-GB" sz="2000" dirty="0">
                <a:solidFill>
                  <a:schemeClr val="tx2"/>
                </a:solidFill>
                <a:latin typeface="+mj-lt"/>
                <a:ea typeface="League Spartan" charset="0"/>
                <a:cs typeface="Poppins" pitchFamily="2" charset="77"/>
              </a:rPr>
            </a:br>
            <a:r>
              <a:rPr lang="en-GB" sz="2000" dirty="0">
                <a:solidFill>
                  <a:schemeClr val="tx2"/>
                </a:solidFill>
                <a:latin typeface="+mj-lt"/>
                <a:ea typeface="League Spartan" charset="0"/>
                <a:cs typeface="Poppins" pitchFamily="2" charset="77"/>
              </a:rPr>
              <a:t>von Berichtsprotokollen</a:t>
            </a:r>
          </a:p>
        </p:txBody>
      </p:sp>
      <p:sp>
        <p:nvSpPr>
          <p:cNvPr id="146" name="TextBox 129">
            <a:extLst>
              <a:ext uri="{FF2B5EF4-FFF2-40B4-BE49-F238E27FC236}">
                <a16:creationId xmlns:a16="http://schemas.microsoft.com/office/drawing/2014/main" xmlns="" id="{D3DF5A4D-75F5-4012-8D9D-0493FFBA9AA4}"/>
              </a:ext>
            </a:extLst>
          </p:cNvPr>
          <p:cNvSpPr txBox="1"/>
          <p:nvPr/>
        </p:nvSpPr>
        <p:spPr>
          <a:xfrm>
            <a:off x="9298016" y="5016825"/>
            <a:ext cx="2839057" cy="1323439"/>
          </a:xfrm>
          <a:prstGeom prst="rect">
            <a:avLst/>
          </a:prstGeom>
          <a:noFill/>
        </p:spPr>
        <p:txBody>
          <a:bodyPr wrap="square" rtlCol="0" anchor="t" anchorCtr="0">
            <a:spAutoFit/>
          </a:bodyPr>
          <a:lstStyle/>
          <a:p>
            <a:r>
              <a:rPr lang="en-GB" sz="2000" dirty="0" err="1">
                <a:solidFill>
                  <a:schemeClr val="tx2"/>
                </a:solidFill>
                <a:latin typeface="+mj-lt"/>
                <a:ea typeface="League Spartan" charset="0"/>
                <a:cs typeface="Poppins" pitchFamily="2" charset="77"/>
              </a:rPr>
              <a:t>Berichtersattung</a:t>
            </a:r>
            <a:r>
              <a:rPr lang="en-GB" sz="2000" dirty="0">
                <a:solidFill>
                  <a:schemeClr val="tx2"/>
                </a:solidFill>
                <a:latin typeface="+mj-lt"/>
                <a:ea typeface="League Spartan" charset="0"/>
                <a:cs typeface="Poppins" pitchFamily="2" charset="77"/>
              </a:rPr>
              <a:t> an die </a:t>
            </a:r>
            <a:r>
              <a:rPr lang="en-GB" sz="2000" dirty="0" err="1">
                <a:solidFill>
                  <a:schemeClr val="tx2"/>
                </a:solidFill>
                <a:latin typeface="+mj-lt"/>
                <a:ea typeface="League Spartan" charset="0"/>
                <a:cs typeface="Poppins" pitchFamily="2" charset="77"/>
              </a:rPr>
              <a:t>Führung</a:t>
            </a:r>
            <a:r>
              <a:rPr lang="en-GB" sz="2000" dirty="0">
                <a:solidFill>
                  <a:schemeClr val="tx2"/>
                </a:solidFill>
                <a:latin typeface="+mj-lt"/>
                <a:ea typeface="League Spartan" charset="0"/>
                <a:cs typeface="Poppins" pitchFamily="2" charset="77"/>
              </a:rPr>
              <a:t> </a:t>
            </a:r>
            <a:r>
              <a:rPr lang="en-GB" sz="2000" dirty="0" err="1">
                <a:solidFill>
                  <a:schemeClr val="tx2"/>
                </a:solidFill>
                <a:latin typeface="+mj-lt"/>
                <a:ea typeface="League Spartan" charset="0"/>
                <a:cs typeface="Poppins" pitchFamily="2" charset="77"/>
              </a:rPr>
              <a:t>über</a:t>
            </a:r>
            <a:r>
              <a:rPr lang="en-GB" sz="2000" dirty="0">
                <a:solidFill>
                  <a:schemeClr val="tx2"/>
                </a:solidFill>
                <a:latin typeface="+mj-lt"/>
                <a:ea typeface="League Spartan" charset="0"/>
                <a:cs typeface="Poppins" pitchFamily="2" charset="77"/>
              </a:rPr>
              <a:t> den </a:t>
            </a:r>
            <a:r>
              <a:rPr lang="en-GB" sz="2000" dirty="0" err="1">
                <a:solidFill>
                  <a:schemeClr val="tx2"/>
                </a:solidFill>
                <a:latin typeface="+mj-lt"/>
                <a:ea typeface="League Spartan" charset="0"/>
                <a:cs typeface="Poppins" pitchFamily="2" charset="77"/>
              </a:rPr>
              <a:t>Fortschritt</a:t>
            </a:r>
            <a:r>
              <a:rPr lang="en-GB" sz="2000" dirty="0">
                <a:solidFill>
                  <a:schemeClr val="tx2"/>
                </a:solidFill>
                <a:latin typeface="+mj-lt"/>
                <a:ea typeface="League Spartan" charset="0"/>
                <a:cs typeface="Poppins" pitchFamily="2" charset="77"/>
              </a:rPr>
              <a:t> und </a:t>
            </a:r>
            <a:r>
              <a:rPr lang="en-GB" sz="2000" dirty="0" err="1">
                <a:solidFill>
                  <a:schemeClr val="tx2"/>
                </a:solidFill>
                <a:latin typeface="+mj-lt"/>
                <a:ea typeface="League Spartan" charset="0"/>
                <a:cs typeface="Poppins" pitchFamily="2" charset="77"/>
              </a:rPr>
              <a:t>Empfehlungen</a:t>
            </a:r>
            <a:r>
              <a:rPr lang="en-GB" sz="2000" dirty="0">
                <a:solidFill>
                  <a:schemeClr val="tx2"/>
                </a:solidFill>
                <a:latin typeface="+mj-lt"/>
                <a:ea typeface="League Spartan" charset="0"/>
                <a:cs typeface="Poppins" pitchFamily="2" charset="77"/>
              </a:rPr>
              <a:t> </a:t>
            </a:r>
            <a:r>
              <a:rPr lang="en-GB" sz="2000" dirty="0" err="1">
                <a:solidFill>
                  <a:schemeClr val="tx2"/>
                </a:solidFill>
                <a:latin typeface="+mj-lt"/>
                <a:ea typeface="League Spartan" charset="0"/>
                <a:cs typeface="Poppins" pitchFamily="2" charset="77"/>
              </a:rPr>
              <a:t>bei</a:t>
            </a:r>
            <a:r>
              <a:rPr lang="en-GB" sz="2000" dirty="0">
                <a:solidFill>
                  <a:schemeClr val="tx2"/>
                </a:solidFill>
                <a:latin typeface="+mj-lt"/>
                <a:ea typeface="League Spartan" charset="0"/>
                <a:cs typeface="Poppins" pitchFamily="2" charset="77"/>
              </a:rPr>
              <a:t> </a:t>
            </a:r>
            <a:r>
              <a:rPr lang="en-GB" sz="2000" dirty="0" err="1">
                <a:solidFill>
                  <a:schemeClr val="tx2"/>
                </a:solidFill>
                <a:latin typeface="+mj-lt"/>
                <a:ea typeface="League Spartan" charset="0"/>
                <a:cs typeface="Poppins" pitchFamily="2" charset="77"/>
              </a:rPr>
              <a:t>Bedarf</a:t>
            </a:r>
            <a:endParaRPr lang="en-GB" sz="2000" dirty="0">
              <a:solidFill>
                <a:schemeClr val="tx2"/>
              </a:solidFill>
              <a:latin typeface="+mj-lt"/>
              <a:ea typeface="League Spartan" charset="0"/>
              <a:cs typeface="Poppins" pitchFamily="2" charset="77"/>
            </a:endParaRPr>
          </a:p>
        </p:txBody>
      </p:sp>
      <p:sp>
        <p:nvSpPr>
          <p:cNvPr id="147" name="Circle">
            <a:extLst>
              <a:ext uri="{FF2B5EF4-FFF2-40B4-BE49-F238E27FC236}">
                <a16:creationId xmlns:a16="http://schemas.microsoft.com/office/drawing/2014/main" xmlns="" id="{351C4A34-C88F-455D-8FE3-73BE8523F243}"/>
              </a:ext>
            </a:extLst>
          </p:cNvPr>
          <p:cNvSpPr/>
          <p:nvPr/>
        </p:nvSpPr>
        <p:spPr>
          <a:xfrm flipV="1">
            <a:off x="3436641" y="2584152"/>
            <a:ext cx="129333" cy="129333"/>
          </a:xfrm>
          <a:prstGeom prst="diamond">
            <a:avLst/>
          </a:prstGeom>
          <a:solidFill>
            <a:schemeClr val="accent1"/>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49" name="Circle">
            <a:extLst>
              <a:ext uri="{FF2B5EF4-FFF2-40B4-BE49-F238E27FC236}">
                <a16:creationId xmlns:a16="http://schemas.microsoft.com/office/drawing/2014/main" xmlns="" id="{E7AE19DA-F402-4391-B471-05852E1B7BEE}"/>
              </a:ext>
            </a:extLst>
          </p:cNvPr>
          <p:cNvSpPr/>
          <p:nvPr/>
        </p:nvSpPr>
        <p:spPr>
          <a:xfrm flipV="1">
            <a:off x="3452684" y="4920128"/>
            <a:ext cx="129333" cy="129333"/>
          </a:xfrm>
          <a:prstGeom prst="diamond">
            <a:avLst/>
          </a:prstGeom>
          <a:solidFill>
            <a:schemeClr val="accent1"/>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50" name="Circle">
            <a:extLst>
              <a:ext uri="{FF2B5EF4-FFF2-40B4-BE49-F238E27FC236}">
                <a16:creationId xmlns:a16="http://schemas.microsoft.com/office/drawing/2014/main" xmlns="" id="{500E2E1C-C7FB-4C9B-B174-D414FB91E12F}"/>
              </a:ext>
            </a:extLst>
          </p:cNvPr>
          <p:cNvSpPr/>
          <p:nvPr/>
        </p:nvSpPr>
        <p:spPr>
          <a:xfrm flipV="1">
            <a:off x="9188841" y="2206870"/>
            <a:ext cx="129333" cy="129333"/>
          </a:xfrm>
          <a:prstGeom prst="diamond">
            <a:avLst/>
          </a:prstGeom>
          <a:solidFill>
            <a:schemeClr val="accent1"/>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51" name="Circle">
            <a:extLst>
              <a:ext uri="{FF2B5EF4-FFF2-40B4-BE49-F238E27FC236}">
                <a16:creationId xmlns:a16="http://schemas.microsoft.com/office/drawing/2014/main" xmlns="" id="{56EFC683-0832-4CA5-878A-06F17B31B301}"/>
              </a:ext>
            </a:extLst>
          </p:cNvPr>
          <p:cNvSpPr/>
          <p:nvPr/>
        </p:nvSpPr>
        <p:spPr>
          <a:xfrm flipV="1">
            <a:off x="9186075" y="2902068"/>
            <a:ext cx="129333" cy="129333"/>
          </a:xfrm>
          <a:prstGeom prst="diamond">
            <a:avLst/>
          </a:prstGeom>
          <a:solidFill>
            <a:schemeClr val="accent1"/>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52" name="Circle">
            <a:extLst>
              <a:ext uri="{FF2B5EF4-FFF2-40B4-BE49-F238E27FC236}">
                <a16:creationId xmlns:a16="http://schemas.microsoft.com/office/drawing/2014/main" xmlns="" id="{D9F9D0BE-87DE-4800-BAFF-995ECCC5A395}"/>
              </a:ext>
            </a:extLst>
          </p:cNvPr>
          <p:cNvSpPr/>
          <p:nvPr/>
        </p:nvSpPr>
        <p:spPr>
          <a:xfrm flipV="1">
            <a:off x="9186075" y="4191738"/>
            <a:ext cx="129333" cy="129333"/>
          </a:xfrm>
          <a:prstGeom prst="diamond">
            <a:avLst/>
          </a:prstGeom>
          <a:solidFill>
            <a:schemeClr val="accent1"/>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53" name="Circle">
            <a:extLst>
              <a:ext uri="{FF2B5EF4-FFF2-40B4-BE49-F238E27FC236}">
                <a16:creationId xmlns:a16="http://schemas.microsoft.com/office/drawing/2014/main" xmlns="" id="{7EB8EE95-E6FA-47B1-8904-2D388B5CF2E2}"/>
              </a:ext>
            </a:extLst>
          </p:cNvPr>
          <p:cNvSpPr/>
          <p:nvPr/>
        </p:nvSpPr>
        <p:spPr>
          <a:xfrm flipV="1">
            <a:off x="9186684" y="5171739"/>
            <a:ext cx="129333" cy="129333"/>
          </a:xfrm>
          <a:prstGeom prst="diamond">
            <a:avLst/>
          </a:prstGeom>
          <a:solidFill>
            <a:schemeClr val="accent1"/>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54" name="Circle">
            <a:extLst>
              <a:ext uri="{FF2B5EF4-FFF2-40B4-BE49-F238E27FC236}">
                <a16:creationId xmlns:a16="http://schemas.microsoft.com/office/drawing/2014/main" xmlns="" id="{8EB08616-D2BA-4652-8265-B6254FE6EB71}"/>
              </a:ext>
            </a:extLst>
          </p:cNvPr>
          <p:cNvSpPr/>
          <p:nvPr/>
        </p:nvSpPr>
        <p:spPr>
          <a:xfrm flipV="1">
            <a:off x="3425946" y="3793612"/>
            <a:ext cx="129333" cy="129333"/>
          </a:xfrm>
          <a:prstGeom prst="diamond">
            <a:avLst/>
          </a:prstGeom>
          <a:solidFill>
            <a:schemeClr val="accent1"/>
          </a:solidFill>
          <a:ln w="12700" cap="flat">
            <a:noFill/>
            <a:miter lim="400000"/>
          </a:ln>
          <a:effectLst/>
        </p:spPr>
        <p:txBody>
          <a:bodyPr wrap="square" lIns="0" tIns="0" rIns="0" bIns="0" numCol="1" anchor="t">
            <a:noAutofit/>
          </a:bodyPr>
          <a:lstStyle/>
          <a:p>
            <a:endParaRPr lang="en-GB" sz="1600" dirty="0">
              <a:latin typeface="+mj-lt"/>
            </a:endParaRPr>
          </a:p>
        </p:txBody>
      </p:sp>
    </p:spTree>
    <p:extLst>
      <p:ext uri="{BB962C8B-B14F-4D97-AF65-F5344CB8AC3E}">
        <p14:creationId xmlns:p14="http://schemas.microsoft.com/office/powerpoint/2010/main" val="4023133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514616" y="502380"/>
            <a:ext cx="8852375" cy="697353"/>
          </a:xfrm>
        </p:spPr>
        <p:txBody>
          <a:bodyPr>
            <a:normAutofit/>
          </a:bodyPr>
          <a:lstStyle/>
          <a:p>
            <a:r>
              <a:rPr lang="en-GB" dirty="0"/>
              <a:t>Entwicklung einer Risikokultur</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371487" y="1878824"/>
            <a:ext cx="3574566" cy="489908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a:t>
            </a:r>
            <a:r>
              <a:rPr lang="en-GB" sz="2200" dirty="0" err="1">
                <a:solidFill>
                  <a:srgbClr val="245473"/>
                </a:solidFill>
                <a:latin typeface="+mj-lt"/>
                <a:ea typeface="Open Sans Light" panose="020B0306030504020204" pitchFamily="34" charset="0"/>
                <a:cs typeface="Open Sans Light" panose="020B0306030504020204" pitchFamily="34" charset="0"/>
              </a:rPr>
              <a:t>Entwicklung</a:t>
            </a:r>
            <a:r>
              <a:rPr lang="en-GB" sz="2200" dirty="0">
                <a:solidFill>
                  <a:srgbClr val="245473"/>
                </a:solidFill>
                <a:latin typeface="+mj-lt"/>
                <a:ea typeface="Open Sans Light" panose="020B0306030504020204" pitchFamily="34" charset="0"/>
                <a:cs typeface="Open Sans Light" panose="020B0306030504020204" pitchFamily="34" charset="0"/>
              </a:rPr>
              <a:t> einer Risikokultur ist entscheidend für ein </a:t>
            </a:r>
            <a:r>
              <a:rPr lang="en-GB" sz="2200" dirty="0" err="1">
                <a:solidFill>
                  <a:srgbClr val="245473"/>
                </a:solidFill>
                <a:latin typeface="+mj-lt"/>
                <a:ea typeface="Open Sans Light" panose="020B0306030504020204" pitchFamily="34" charset="0"/>
                <a:cs typeface="Open Sans Light" panose="020B0306030504020204" pitchFamily="34" charset="0"/>
              </a:rPr>
              <a:t>effektives</a:t>
            </a:r>
            <a:r>
              <a:rPr lang="en-GB" sz="2200" dirty="0">
                <a:solidFill>
                  <a:srgbClr val="245473"/>
                </a:solidFill>
                <a:latin typeface="+mj-lt"/>
                <a:ea typeface="Open Sans Light" panose="020B0306030504020204" pitchFamily="34" charset="0"/>
                <a:cs typeface="Open Sans Light" panose="020B0306030504020204" pitchFamily="34" charset="0"/>
              </a:rPr>
              <a:t> ERM.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Risikokultur ist das in einer Organisation vorhandene System von Werten und </a:t>
            </a:r>
            <a:r>
              <a:rPr lang="en-GB" sz="2200" dirty="0" err="1">
                <a:solidFill>
                  <a:srgbClr val="245473"/>
                </a:solidFill>
                <a:latin typeface="+mj-lt"/>
                <a:ea typeface="Open Sans Light" panose="020B0306030504020204" pitchFamily="34" charset="0"/>
                <a:cs typeface="Open Sans Light" panose="020B0306030504020204" pitchFamily="34" charset="0"/>
              </a:rPr>
              <a:t>Verhaltensweisen</a:t>
            </a:r>
            <a:r>
              <a:rPr lang="en-GB" sz="2200" dirty="0">
                <a:solidFill>
                  <a:srgbClr val="245473"/>
                </a:solidFill>
                <a:latin typeface="+mj-lt"/>
                <a:ea typeface="Open Sans Light" panose="020B0306030504020204" pitchFamily="34" charset="0"/>
                <a:cs typeface="Open Sans Light" panose="020B0306030504020204" pitchFamily="34" charset="0"/>
              </a:rPr>
              <a:t>, das die Risikoentscheidungen von Management und Mitarbeitern prägt. Ein wichtiges Element der Risikokultur ist ein gemeinsames </a:t>
            </a:r>
            <a:r>
              <a:rPr lang="en-GB" sz="2200" dirty="0" err="1">
                <a:solidFill>
                  <a:srgbClr val="245473"/>
                </a:solidFill>
                <a:latin typeface="+mj-lt"/>
                <a:ea typeface="Open Sans Light" panose="020B0306030504020204" pitchFamily="34" charset="0"/>
                <a:cs typeface="Open Sans Light" panose="020B0306030504020204" pitchFamily="34" charset="0"/>
              </a:rPr>
              <a:t>Verständnis</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vom</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Geschäftzweck</a:t>
            </a:r>
            <a:r>
              <a:rPr lang="en-GB" sz="2200" dirty="0">
                <a:solidFill>
                  <a:srgbClr val="245473"/>
                </a:solidFill>
                <a:latin typeface="+mj-lt"/>
                <a:ea typeface="Open Sans Light" panose="020B0306030504020204" pitchFamily="34" charset="0"/>
                <a:cs typeface="Open Sans Light" panose="020B0306030504020204" pitchFamily="34" charset="0"/>
              </a:rPr>
              <a:t>. </a:t>
            </a:r>
          </a:p>
        </p:txBody>
      </p:sp>
      <p:sp>
        <p:nvSpPr>
          <p:cNvPr id="11" name="Freeform 1">
            <a:extLst>
              <a:ext uri="{FF2B5EF4-FFF2-40B4-BE49-F238E27FC236}">
                <a16:creationId xmlns:a16="http://schemas.microsoft.com/office/drawing/2014/main" xmlns="" id="{B8E330D1-D206-43BD-9185-54FF751A6876}"/>
              </a:ext>
            </a:extLst>
          </p:cNvPr>
          <p:cNvSpPr>
            <a:spLocks noChangeArrowheads="1"/>
          </p:cNvSpPr>
          <p:nvPr/>
        </p:nvSpPr>
        <p:spPr bwMode="auto">
          <a:xfrm>
            <a:off x="6711372" y="5220175"/>
            <a:ext cx="2586093" cy="786768"/>
          </a:xfrm>
          <a:custGeom>
            <a:avLst/>
            <a:gdLst>
              <a:gd name="T0" fmla="*/ 11444 w 11466"/>
              <a:gd name="T1" fmla="*/ 57 h 3490"/>
              <a:gd name="T2" fmla="*/ 11398 w 11466"/>
              <a:gd name="T3" fmla="*/ 291 h 3490"/>
              <a:gd name="T4" fmla="*/ 11285 w 11466"/>
              <a:gd name="T5" fmla="*/ 525 h 3490"/>
              <a:gd name="T6" fmla="*/ 11135 w 11466"/>
              <a:gd name="T7" fmla="*/ 720 h 3490"/>
              <a:gd name="T8" fmla="*/ 10892 w 11466"/>
              <a:gd name="T9" fmla="*/ 947 h 3490"/>
              <a:gd name="T10" fmla="*/ 10535 w 11466"/>
              <a:gd name="T11" fmla="*/ 1192 h 3490"/>
              <a:gd name="T12" fmla="*/ 10174 w 11466"/>
              <a:gd name="T13" fmla="*/ 1383 h 3490"/>
              <a:gd name="T14" fmla="*/ 9867 w 11466"/>
              <a:gd name="T15" fmla="*/ 1517 h 3490"/>
              <a:gd name="T16" fmla="*/ 9452 w 11466"/>
              <a:gd name="T17" fmla="*/ 1671 h 3490"/>
              <a:gd name="T18" fmla="*/ 9028 w 11466"/>
              <a:gd name="T19" fmla="*/ 1799 h 3490"/>
              <a:gd name="T20" fmla="*/ 8551 w 11466"/>
              <a:gd name="T21" fmla="*/ 1919 h 3490"/>
              <a:gd name="T22" fmla="*/ 8107 w 11466"/>
              <a:gd name="T23" fmla="*/ 2009 h 3490"/>
              <a:gd name="T24" fmla="*/ 7581 w 11466"/>
              <a:gd name="T25" fmla="*/ 2093 h 3490"/>
              <a:gd name="T26" fmla="*/ 6756 w 11466"/>
              <a:gd name="T27" fmla="*/ 2182 h 3490"/>
              <a:gd name="T28" fmla="*/ 6013 w 11466"/>
              <a:gd name="T29" fmla="*/ 2222 h 3490"/>
              <a:gd name="T30" fmla="*/ 5204 w 11466"/>
              <a:gd name="T31" fmla="*/ 2224 h 3490"/>
              <a:gd name="T32" fmla="*/ 3898 w 11466"/>
              <a:gd name="T33" fmla="*/ 2133 h 3490"/>
              <a:gd name="T34" fmla="*/ 3291 w 11466"/>
              <a:gd name="T35" fmla="*/ 2047 h 3490"/>
              <a:gd name="T36" fmla="*/ 2645 w 11466"/>
              <a:gd name="T37" fmla="*/ 1919 h 3490"/>
              <a:gd name="T38" fmla="*/ 2160 w 11466"/>
              <a:gd name="T39" fmla="*/ 1793 h 3490"/>
              <a:gd name="T40" fmla="*/ 1792 w 11466"/>
              <a:gd name="T41" fmla="*/ 1676 h 3490"/>
              <a:gd name="T42" fmla="*/ 1525 w 11466"/>
              <a:gd name="T43" fmla="*/ 1577 h 3490"/>
              <a:gd name="T44" fmla="*/ 1233 w 11466"/>
              <a:gd name="T45" fmla="*/ 1451 h 3490"/>
              <a:gd name="T46" fmla="*/ 986 w 11466"/>
              <a:gd name="T47" fmla="*/ 1326 h 3490"/>
              <a:gd name="T48" fmla="*/ 761 w 11466"/>
              <a:gd name="T49" fmla="*/ 1193 h 3490"/>
              <a:gd name="T50" fmla="*/ 570 w 11466"/>
              <a:gd name="T51" fmla="*/ 1059 h 3490"/>
              <a:gd name="T52" fmla="*/ 400 w 11466"/>
              <a:gd name="T53" fmla="*/ 914 h 3490"/>
              <a:gd name="T54" fmla="*/ 258 w 11466"/>
              <a:gd name="T55" fmla="*/ 764 h 3490"/>
              <a:gd name="T56" fmla="*/ 140 w 11466"/>
              <a:gd name="T57" fmla="*/ 598 h 3490"/>
              <a:gd name="T58" fmla="*/ 67 w 11466"/>
              <a:gd name="T59" fmla="*/ 454 h 3490"/>
              <a:gd name="T60" fmla="*/ 14 w 11466"/>
              <a:gd name="T61" fmla="*/ 279 h 3490"/>
              <a:gd name="T62" fmla="*/ 21 w 11466"/>
              <a:gd name="T63" fmla="*/ 1438 h 3490"/>
              <a:gd name="T64" fmla="*/ 47 w 11466"/>
              <a:gd name="T65" fmla="*/ 1595 h 3490"/>
              <a:gd name="T66" fmla="*/ 110 w 11466"/>
              <a:gd name="T67" fmla="*/ 1768 h 3490"/>
              <a:gd name="T68" fmla="*/ 192 w 11466"/>
              <a:gd name="T69" fmla="*/ 1911 h 3490"/>
              <a:gd name="T70" fmla="*/ 322 w 11466"/>
              <a:gd name="T71" fmla="*/ 2075 h 3490"/>
              <a:gd name="T72" fmla="*/ 473 w 11466"/>
              <a:gd name="T73" fmla="*/ 2224 h 3490"/>
              <a:gd name="T74" fmla="*/ 654 w 11466"/>
              <a:gd name="T75" fmla="*/ 2367 h 3490"/>
              <a:gd name="T76" fmla="*/ 854 w 11466"/>
              <a:gd name="T77" fmla="*/ 2499 h 3490"/>
              <a:gd name="T78" fmla="*/ 1099 w 11466"/>
              <a:gd name="T79" fmla="*/ 2636 h 3490"/>
              <a:gd name="T80" fmla="*/ 1340 w 11466"/>
              <a:gd name="T81" fmla="*/ 2751 h 3490"/>
              <a:gd name="T82" fmla="*/ 1639 w 11466"/>
              <a:gd name="T83" fmla="*/ 2874 h 3490"/>
              <a:gd name="T84" fmla="*/ 1911 w 11466"/>
              <a:gd name="T85" fmla="*/ 2970 h 3490"/>
              <a:gd name="T86" fmla="*/ 2296 w 11466"/>
              <a:gd name="T87" fmla="*/ 3086 h 3490"/>
              <a:gd name="T88" fmla="*/ 2777 w 11466"/>
              <a:gd name="T89" fmla="*/ 3205 h 3490"/>
              <a:gd name="T90" fmla="*/ 3317 w 11466"/>
              <a:gd name="T91" fmla="*/ 3308 h 3490"/>
              <a:gd name="T92" fmla="*/ 3809 w 11466"/>
              <a:gd name="T93" fmla="*/ 3380 h 3490"/>
              <a:gd name="T94" fmla="*/ 4916 w 11466"/>
              <a:gd name="T95" fmla="*/ 3473 h 3490"/>
              <a:gd name="T96" fmla="*/ 5786 w 11466"/>
              <a:gd name="T97" fmla="*/ 3488 h 3490"/>
              <a:gd name="T98" fmla="*/ 6396 w 11466"/>
              <a:gd name="T99" fmla="*/ 3468 h 3490"/>
              <a:gd name="T100" fmla="*/ 7422 w 11466"/>
              <a:gd name="T101" fmla="*/ 3378 h 3490"/>
              <a:gd name="T102" fmla="*/ 7950 w 11466"/>
              <a:gd name="T103" fmla="*/ 3300 h 3490"/>
              <a:gd name="T104" fmla="*/ 8478 w 11466"/>
              <a:gd name="T105" fmla="*/ 3199 h 3490"/>
              <a:gd name="T106" fmla="*/ 8964 w 11466"/>
              <a:gd name="T107" fmla="*/ 3083 h 3490"/>
              <a:gd name="T108" fmla="*/ 9404 w 11466"/>
              <a:gd name="T109" fmla="*/ 2953 h 3490"/>
              <a:gd name="T110" fmla="*/ 9817 w 11466"/>
              <a:gd name="T111" fmla="*/ 2805 h 3490"/>
              <a:gd name="T112" fmla="*/ 10127 w 11466"/>
              <a:gd name="T113" fmla="*/ 2675 h 3490"/>
              <a:gd name="T114" fmla="*/ 10401 w 11466"/>
              <a:gd name="T115" fmla="*/ 2539 h 3490"/>
              <a:gd name="T116" fmla="*/ 10752 w 11466"/>
              <a:gd name="T117" fmla="*/ 2326 h 3490"/>
              <a:gd name="T118" fmla="*/ 11042 w 11466"/>
              <a:gd name="T119" fmla="*/ 2095 h 3490"/>
              <a:gd name="T120" fmla="*/ 11219 w 11466"/>
              <a:gd name="T121" fmla="*/ 1904 h 3490"/>
              <a:gd name="T122" fmla="*/ 11345 w 11466"/>
              <a:gd name="T123" fmla="*/ 1717 h 3490"/>
              <a:gd name="T124" fmla="*/ 11427 w 11466"/>
              <a:gd name="T125" fmla="*/ 1522 h 3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6" h="3490">
                <a:moveTo>
                  <a:pt x="11460" y="1365"/>
                </a:moveTo>
                <a:lnTo>
                  <a:pt x="11460" y="1365"/>
                </a:lnTo>
                <a:cubicBezTo>
                  <a:pt x="11460" y="1361"/>
                  <a:pt x="11461" y="1357"/>
                  <a:pt x="11461" y="1354"/>
                </a:cubicBezTo>
                <a:lnTo>
                  <a:pt x="11461" y="1354"/>
                </a:lnTo>
                <a:cubicBezTo>
                  <a:pt x="11462" y="1346"/>
                  <a:pt x="11462" y="1339"/>
                  <a:pt x="11463" y="1331"/>
                </a:cubicBezTo>
                <a:lnTo>
                  <a:pt x="11463" y="1331"/>
                </a:lnTo>
                <a:cubicBezTo>
                  <a:pt x="11463" y="1327"/>
                  <a:pt x="11464" y="1322"/>
                  <a:pt x="11464" y="1318"/>
                </a:cubicBezTo>
                <a:lnTo>
                  <a:pt x="11464" y="1318"/>
                </a:lnTo>
                <a:cubicBezTo>
                  <a:pt x="11464" y="1311"/>
                  <a:pt x="11464" y="1304"/>
                  <a:pt x="11465" y="1298"/>
                </a:cubicBezTo>
                <a:lnTo>
                  <a:pt x="11465" y="1298"/>
                </a:lnTo>
                <a:cubicBezTo>
                  <a:pt x="11465" y="1293"/>
                  <a:pt x="11465" y="1288"/>
                  <a:pt x="11465" y="1283"/>
                </a:cubicBezTo>
                <a:lnTo>
                  <a:pt x="11465" y="1283"/>
                </a:lnTo>
                <a:cubicBezTo>
                  <a:pt x="11465" y="1278"/>
                  <a:pt x="11465" y="1273"/>
                  <a:pt x="11465" y="1267"/>
                </a:cubicBezTo>
                <a:lnTo>
                  <a:pt x="11465" y="1262"/>
                </a:lnTo>
                <a:lnTo>
                  <a:pt x="11465" y="1260"/>
                </a:lnTo>
                <a:lnTo>
                  <a:pt x="11465" y="1260"/>
                </a:lnTo>
                <a:cubicBezTo>
                  <a:pt x="11458" y="840"/>
                  <a:pt x="11452" y="420"/>
                  <a:pt x="11446" y="0"/>
                </a:cubicBezTo>
                <a:lnTo>
                  <a:pt x="11446" y="0"/>
                </a:lnTo>
                <a:cubicBezTo>
                  <a:pt x="11446" y="7"/>
                  <a:pt x="11446" y="15"/>
                  <a:pt x="11446" y="23"/>
                </a:cubicBezTo>
                <a:lnTo>
                  <a:pt x="11446" y="23"/>
                </a:lnTo>
                <a:cubicBezTo>
                  <a:pt x="11446" y="27"/>
                  <a:pt x="11446" y="32"/>
                  <a:pt x="11445" y="37"/>
                </a:cubicBezTo>
                <a:lnTo>
                  <a:pt x="11445" y="37"/>
                </a:lnTo>
                <a:cubicBezTo>
                  <a:pt x="11445" y="44"/>
                  <a:pt x="11444" y="50"/>
                  <a:pt x="11444" y="57"/>
                </a:cubicBezTo>
                <a:lnTo>
                  <a:pt x="11444" y="57"/>
                </a:lnTo>
                <a:cubicBezTo>
                  <a:pt x="11444" y="61"/>
                  <a:pt x="11444" y="66"/>
                  <a:pt x="11444" y="71"/>
                </a:cubicBezTo>
                <a:lnTo>
                  <a:pt x="11444" y="71"/>
                </a:lnTo>
                <a:cubicBezTo>
                  <a:pt x="11443" y="78"/>
                  <a:pt x="11442" y="86"/>
                  <a:pt x="11441" y="93"/>
                </a:cubicBezTo>
                <a:lnTo>
                  <a:pt x="11441" y="93"/>
                </a:lnTo>
                <a:cubicBezTo>
                  <a:pt x="11441" y="97"/>
                  <a:pt x="11441" y="101"/>
                  <a:pt x="11440" y="105"/>
                </a:cubicBezTo>
                <a:lnTo>
                  <a:pt x="11440" y="105"/>
                </a:lnTo>
                <a:cubicBezTo>
                  <a:pt x="11439" y="116"/>
                  <a:pt x="11438" y="127"/>
                  <a:pt x="11436" y="139"/>
                </a:cubicBezTo>
                <a:lnTo>
                  <a:pt x="11436" y="139"/>
                </a:lnTo>
                <a:cubicBezTo>
                  <a:pt x="11434" y="150"/>
                  <a:pt x="11432" y="161"/>
                  <a:pt x="11430" y="172"/>
                </a:cubicBezTo>
                <a:lnTo>
                  <a:pt x="11430" y="172"/>
                </a:lnTo>
                <a:cubicBezTo>
                  <a:pt x="11429" y="176"/>
                  <a:pt x="11429" y="178"/>
                  <a:pt x="11428" y="181"/>
                </a:cubicBezTo>
                <a:lnTo>
                  <a:pt x="11428" y="181"/>
                </a:lnTo>
                <a:cubicBezTo>
                  <a:pt x="11426" y="191"/>
                  <a:pt x="11424" y="201"/>
                  <a:pt x="11421" y="211"/>
                </a:cubicBezTo>
                <a:lnTo>
                  <a:pt x="11421" y="211"/>
                </a:lnTo>
                <a:cubicBezTo>
                  <a:pt x="11421" y="214"/>
                  <a:pt x="11420" y="216"/>
                  <a:pt x="11419" y="218"/>
                </a:cubicBezTo>
                <a:lnTo>
                  <a:pt x="11419" y="218"/>
                </a:lnTo>
                <a:cubicBezTo>
                  <a:pt x="11417" y="231"/>
                  <a:pt x="11414" y="242"/>
                  <a:pt x="11410" y="254"/>
                </a:cubicBezTo>
                <a:lnTo>
                  <a:pt x="11410" y="254"/>
                </a:lnTo>
                <a:cubicBezTo>
                  <a:pt x="11410" y="257"/>
                  <a:pt x="11408" y="259"/>
                  <a:pt x="11408" y="262"/>
                </a:cubicBezTo>
                <a:lnTo>
                  <a:pt x="11408" y="262"/>
                </a:lnTo>
                <a:cubicBezTo>
                  <a:pt x="11405" y="272"/>
                  <a:pt x="11402" y="281"/>
                  <a:pt x="11398" y="291"/>
                </a:cubicBezTo>
                <a:lnTo>
                  <a:pt x="11398" y="291"/>
                </a:lnTo>
                <a:cubicBezTo>
                  <a:pt x="11397" y="294"/>
                  <a:pt x="11397" y="297"/>
                  <a:pt x="11396" y="299"/>
                </a:cubicBezTo>
                <a:lnTo>
                  <a:pt x="11396" y="299"/>
                </a:lnTo>
                <a:cubicBezTo>
                  <a:pt x="11391" y="311"/>
                  <a:pt x="11387" y="323"/>
                  <a:pt x="11383" y="335"/>
                </a:cubicBezTo>
                <a:lnTo>
                  <a:pt x="11383" y="335"/>
                </a:lnTo>
                <a:cubicBezTo>
                  <a:pt x="11382" y="336"/>
                  <a:pt x="11381" y="339"/>
                  <a:pt x="11380" y="340"/>
                </a:cubicBezTo>
                <a:lnTo>
                  <a:pt x="11380" y="340"/>
                </a:lnTo>
                <a:cubicBezTo>
                  <a:pt x="11376" y="350"/>
                  <a:pt x="11372" y="360"/>
                  <a:pt x="11368" y="370"/>
                </a:cubicBezTo>
                <a:lnTo>
                  <a:pt x="11368" y="370"/>
                </a:lnTo>
                <a:cubicBezTo>
                  <a:pt x="11367" y="373"/>
                  <a:pt x="11366" y="376"/>
                  <a:pt x="11364" y="379"/>
                </a:cubicBezTo>
                <a:lnTo>
                  <a:pt x="11364" y="379"/>
                </a:lnTo>
                <a:cubicBezTo>
                  <a:pt x="11359" y="390"/>
                  <a:pt x="11354" y="402"/>
                  <a:pt x="11348" y="413"/>
                </a:cubicBezTo>
                <a:lnTo>
                  <a:pt x="11348" y="413"/>
                </a:lnTo>
                <a:cubicBezTo>
                  <a:pt x="11348" y="413"/>
                  <a:pt x="11348" y="414"/>
                  <a:pt x="11347" y="414"/>
                </a:cubicBezTo>
                <a:lnTo>
                  <a:pt x="11347" y="414"/>
                </a:lnTo>
                <a:cubicBezTo>
                  <a:pt x="11342" y="425"/>
                  <a:pt x="11336" y="436"/>
                  <a:pt x="11330" y="447"/>
                </a:cubicBezTo>
                <a:lnTo>
                  <a:pt x="11330" y="447"/>
                </a:lnTo>
                <a:cubicBezTo>
                  <a:pt x="11328" y="450"/>
                  <a:pt x="11327" y="454"/>
                  <a:pt x="11326" y="457"/>
                </a:cubicBezTo>
                <a:lnTo>
                  <a:pt x="11326" y="457"/>
                </a:lnTo>
                <a:cubicBezTo>
                  <a:pt x="11320" y="466"/>
                  <a:pt x="11315" y="476"/>
                  <a:pt x="11308" y="486"/>
                </a:cubicBezTo>
                <a:lnTo>
                  <a:pt x="11308" y="486"/>
                </a:lnTo>
                <a:cubicBezTo>
                  <a:pt x="11308" y="488"/>
                  <a:pt x="11307" y="489"/>
                  <a:pt x="11306" y="491"/>
                </a:cubicBezTo>
                <a:lnTo>
                  <a:pt x="11306" y="491"/>
                </a:lnTo>
                <a:cubicBezTo>
                  <a:pt x="11299" y="503"/>
                  <a:pt x="11292" y="514"/>
                  <a:pt x="11285" y="525"/>
                </a:cubicBezTo>
                <a:lnTo>
                  <a:pt x="11285" y="525"/>
                </a:lnTo>
                <a:cubicBezTo>
                  <a:pt x="11283" y="528"/>
                  <a:pt x="11282" y="530"/>
                  <a:pt x="11280" y="533"/>
                </a:cubicBezTo>
                <a:lnTo>
                  <a:pt x="11280" y="533"/>
                </a:lnTo>
                <a:cubicBezTo>
                  <a:pt x="11274" y="542"/>
                  <a:pt x="11267" y="551"/>
                  <a:pt x="11261" y="561"/>
                </a:cubicBezTo>
                <a:lnTo>
                  <a:pt x="11261" y="561"/>
                </a:lnTo>
                <a:cubicBezTo>
                  <a:pt x="11260" y="563"/>
                  <a:pt x="11258" y="565"/>
                  <a:pt x="11256" y="568"/>
                </a:cubicBezTo>
                <a:lnTo>
                  <a:pt x="11256" y="568"/>
                </a:lnTo>
                <a:cubicBezTo>
                  <a:pt x="11249" y="580"/>
                  <a:pt x="11240" y="591"/>
                  <a:pt x="11232" y="601"/>
                </a:cubicBezTo>
                <a:lnTo>
                  <a:pt x="11232" y="601"/>
                </a:lnTo>
                <a:cubicBezTo>
                  <a:pt x="11231" y="604"/>
                  <a:pt x="11229" y="606"/>
                  <a:pt x="11227" y="608"/>
                </a:cubicBezTo>
                <a:lnTo>
                  <a:pt x="11227" y="608"/>
                </a:lnTo>
                <a:cubicBezTo>
                  <a:pt x="11220" y="617"/>
                  <a:pt x="11214" y="626"/>
                  <a:pt x="11206" y="635"/>
                </a:cubicBezTo>
                <a:lnTo>
                  <a:pt x="11206" y="635"/>
                </a:lnTo>
                <a:cubicBezTo>
                  <a:pt x="11204" y="638"/>
                  <a:pt x="11202" y="641"/>
                  <a:pt x="11200" y="644"/>
                </a:cubicBezTo>
                <a:lnTo>
                  <a:pt x="11200" y="644"/>
                </a:lnTo>
                <a:cubicBezTo>
                  <a:pt x="11191" y="655"/>
                  <a:pt x="11182" y="666"/>
                  <a:pt x="11172" y="677"/>
                </a:cubicBezTo>
                <a:lnTo>
                  <a:pt x="11172" y="677"/>
                </a:lnTo>
                <a:cubicBezTo>
                  <a:pt x="11171" y="679"/>
                  <a:pt x="11169" y="681"/>
                  <a:pt x="11168" y="682"/>
                </a:cubicBezTo>
                <a:lnTo>
                  <a:pt x="11168" y="682"/>
                </a:lnTo>
                <a:cubicBezTo>
                  <a:pt x="11160" y="692"/>
                  <a:pt x="11151" y="702"/>
                  <a:pt x="11142" y="712"/>
                </a:cubicBezTo>
                <a:lnTo>
                  <a:pt x="11142" y="712"/>
                </a:lnTo>
                <a:cubicBezTo>
                  <a:pt x="11140" y="715"/>
                  <a:pt x="11138" y="717"/>
                  <a:pt x="11135" y="720"/>
                </a:cubicBezTo>
                <a:lnTo>
                  <a:pt x="11135" y="720"/>
                </a:lnTo>
                <a:cubicBezTo>
                  <a:pt x="11125" y="731"/>
                  <a:pt x="11115" y="742"/>
                  <a:pt x="11104" y="753"/>
                </a:cubicBezTo>
                <a:lnTo>
                  <a:pt x="11104" y="753"/>
                </a:lnTo>
                <a:cubicBezTo>
                  <a:pt x="11103" y="755"/>
                  <a:pt x="11102" y="756"/>
                  <a:pt x="11101" y="757"/>
                </a:cubicBezTo>
                <a:lnTo>
                  <a:pt x="11101" y="757"/>
                </a:lnTo>
                <a:cubicBezTo>
                  <a:pt x="11091" y="767"/>
                  <a:pt x="11081" y="777"/>
                  <a:pt x="11071" y="787"/>
                </a:cubicBezTo>
                <a:lnTo>
                  <a:pt x="11071" y="787"/>
                </a:lnTo>
                <a:cubicBezTo>
                  <a:pt x="11069" y="790"/>
                  <a:pt x="11066" y="792"/>
                  <a:pt x="11063" y="795"/>
                </a:cubicBezTo>
                <a:lnTo>
                  <a:pt x="11063" y="795"/>
                </a:lnTo>
                <a:cubicBezTo>
                  <a:pt x="11052" y="806"/>
                  <a:pt x="11040" y="818"/>
                  <a:pt x="11028" y="829"/>
                </a:cubicBezTo>
                <a:lnTo>
                  <a:pt x="11028" y="829"/>
                </a:lnTo>
                <a:cubicBezTo>
                  <a:pt x="11026" y="831"/>
                  <a:pt x="11025" y="832"/>
                  <a:pt x="11023" y="834"/>
                </a:cubicBezTo>
                <a:lnTo>
                  <a:pt x="11023" y="834"/>
                </a:lnTo>
                <a:cubicBezTo>
                  <a:pt x="11012" y="845"/>
                  <a:pt x="11000" y="855"/>
                  <a:pt x="10989" y="865"/>
                </a:cubicBezTo>
                <a:lnTo>
                  <a:pt x="10989" y="865"/>
                </a:lnTo>
                <a:cubicBezTo>
                  <a:pt x="10986" y="867"/>
                  <a:pt x="10984" y="870"/>
                  <a:pt x="10982" y="872"/>
                </a:cubicBezTo>
                <a:lnTo>
                  <a:pt x="10982" y="872"/>
                </a:lnTo>
                <a:cubicBezTo>
                  <a:pt x="10969" y="883"/>
                  <a:pt x="10955" y="894"/>
                  <a:pt x="10943" y="905"/>
                </a:cubicBezTo>
                <a:lnTo>
                  <a:pt x="10943" y="905"/>
                </a:lnTo>
                <a:cubicBezTo>
                  <a:pt x="10940" y="907"/>
                  <a:pt x="10937" y="910"/>
                  <a:pt x="10935" y="912"/>
                </a:cubicBezTo>
                <a:lnTo>
                  <a:pt x="10935" y="912"/>
                </a:lnTo>
                <a:cubicBezTo>
                  <a:pt x="10923" y="922"/>
                  <a:pt x="10910" y="932"/>
                  <a:pt x="10898" y="942"/>
                </a:cubicBezTo>
                <a:lnTo>
                  <a:pt x="10898" y="942"/>
                </a:lnTo>
                <a:cubicBezTo>
                  <a:pt x="10896" y="944"/>
                  <a:pt x="10894" y="945"/>
                  <a:pt x="10892" y="947"/>
                </a:cubicBezTo>
                <a:lnTo>
                  <a:pt x="10892" y="947"/>
                </a:lnTo>
                <a:cubicBezTo>
                  <a:pt x="10878" y="959"/>
                  <a:pt x="10862" y="971"/>
                  <a:pt x="10846" y="982"/>
                </a:cubicBezTo>
                <a:lnTo>
                  <a:pt x="10846" y="982"/>
                </a:lnTo>
                <a:cubicBezTo>
                  <a:pt x="10843" y="985"/>
                  <a:pt x="10841" y="987"/>
                  <a:pt x="10838" y="989"/>
                </a:cubicBezTo>
                <a:lnTo>
                  <a:pt x="10838" y="989"/>
                </a:lnTo>
                <a:cubicBezTo>
                  <a:pt x="10822" y="1001"/>
                  <a:pt x="10806" y="1013"/>
                  <a:pt x="10790" y="1025"/>
                </a:cubicBezTo>
                <a:lnTo>
                  <a:pt x="10790" y="1025"/>
                </a:lnTo>
                <a:cubicBezTo>
                  <a:pt x="10788" y="1027"/>
                  <a:pt x="10785" y="1028"/>
                  <a:pt x="10782" y="1031"/>
                </a:cubicBezTo>
                <a:lnTo>
                  <a:pt x="10782" y="1031"/>
                </a:lnTo>
                <a:cubicBezTo>
                  <a:pt x="10766" y="1042"/>
                  <a:pt x="10749" y="1054"/>
                  <a:pt x="10732" y="1066"/>
                </a:cubicBezTo>
                <a:lnTo>
                  <a:pt x="10732" y="1066"/>
                </a:lnTo>
                <a:lnTo>
                  <a:pt x="10731" y="1067"/>
                </a:lnTo>
                <a:lnTo>
                  <a:pt x="10731" y="1067"/>
                </a:lnTo>
                <a:cubicBezTo>
                  <a:pt x="10714" y="1079"/>
                  <a:pt x="10696" y="1090"/>
                  <a:pt x="10678" y="1102"/>
                </a:cubicBezTo>
                <a:lnTo>
                  <a:pt x="10678" y="1102"/>
                </a:lnTo>
                <a:cubicBezTo>
                  <a:pt x="10675" y="1104"/>
                  <a:pt x="10672" y="1106"/>
                  <a:pt x="10669" y="1108"/>
                </a:cubicBezTo>
                <a:lnTo>
                  <a:pt x="10669" y="1108"/>
                </a:lnTo>
                <a:cubicBezTo>
                  <a:pt x="10648" y="1122"/>
                  <a:pt x="10628" y="1134"/>
                  <a:pt x="10607" y="1148"/>
                </a:cubicBezTo>
                <a:lnTo>
                  <a:pt x="10607" y="1148"/>
                </a:lnTo>
                <a:cubicBezTo>
                  <a:pt x="10604" y="1149"/>
                  <a:pt x="10601" y="1152"/>
                  <a:pt x="10598" y="1153"/>
                </a:cubicBezTo>
                <a:lnTo>
                  <a:pt x="10598" y="1153"/>
                </a:lnTo>
                <a:cubicBezTo>
                  <a:pt x="10577" y="1166"/>
                  <a:pt x="10556" y="1179"/>
                  <a:pt x="10535" y="1192"/>
                </a:cubicBezTo>
                <a:lnTo>
                  <a:pt x="10535" y="1192"/>
                </a:lnTo>
                <a:cubicBezTo>
                  <a:pt x="10531" y="1194"/>
                  <a:pt x="10529" y="1196"/>
                  <a:pt x="10526" y="1197"/>
                </a:cubicBezTo>
                <a:lnTo>
                  <a:pt x="10526" y="1197"/>
                </a:lnTo>
                <a:cubicBezTo>
                  <a:pt x="10504" y="1210"/>
                  <a:pt x="10482" y="1223"/>
                  <a:pt x="10460" y="1235"/>
                </a:cubicBezTo>
                <a:lnTo>
                  <a:pt x="10460" y="1235"/>
                </a:lnTo>
                <a:cubicBezTo>
                  <a:pt x="10456" y="1237"/>
                  <a:pt x="10453" y="1239"/>
                  <a:pt x="10450" y="1241"/>
                </a:cubicBezTo>
                <a:lnTo>
                  <a:pt x="10450" y="1241"/>
                </a:lnTo>
                <a:cubicBezTo>
                  <a:pt x="10428" y="1253"/>
                  <a:pt x="10405" y="1266"/>
                  <a:pt x="10382" y="1279"/>
                </a:cubicBezTo>
                <a:lnTo>
                  <a:pt x="10382" y="1279"/>
                </a:lnTo>
                <a:cubicBezTo>
                  <a:pt x="10378" y="1281"/>
                  <a:pt x="10373" y="1283"/>
                  <a:pt x="10369" y="1285"/>
                </a:cubicBezTo>
                <a:lnTo>
                  <a:pt x="10369" y="1285"/>
                </a:lnTo>
                <a:cubicBezTo>
                  <a:pt x="10358" y="1291"/>
                  <a:pt x="10346" y="1297"/>
                  <a:pt x="10335" y="1303"/>
                </a:cubicBezTo>
                <a:lnTo>
                  <a:pt x="10335" y="1303"/>
                </a:lnTo>
                <a:cubicBezTo>
                  <a:pt x="10331" y="1305"/>
                  <a:pt x="10326" y="1308"/>
                  <a:pt x="10322" y="1310"/>
                </a:cubicBezTo>
                <a:lnTo>
                  <a:pt x="10322" y="1310"/>
                </a:lnTo>
                <a:cubicBezTo>
                  <a:pt x="10306" y="1318"/>
                  <a:pt x="10290" y="1326"/>
                  <a:pt x="10274" y="1334"/>
                </a:cubicBezTo>
                <a:lnTo>
                  <a:pt x="10274" y="1334"/>
                </a:lnTo>
                <a:cubicBezTo>
                  <a:pt x="10271" y="1336"/>
                  <a:pt x="10268" y="1337"/>
                  <a:pt x="10264" y="1339"/>
                </a:cubicBezTo>
                <a:lnTo>
                  <a:pt x="10264" y="1339"/>
                </a:lnTo>
                <a:cubicBezTo>
                  <a:pt x="10252" y="1345"/>
                  <a:pt x="10238" y="1352"/>
                  <a:pt x="10225" y="1358"/>
                </a:cubicBezTo>
                <a:lnTo>
                  <a:pt x="10225" y="1358"/>
                </a:lnTo>
                <a:cubicBezTo>
                  <a:pt x="10220" y="1361"/>
                  <a:pt x="10214" y="1364"/>
                  <a:pt x="10209" y="1366"/>
                </a:cubicBezTo>
                <a:lnTo>
                  <a:pt x="10209" y="1366"/>
                </a:lnTo>
                <a:cubicBezTo>
                  <a:pt x="10197" y="1372"/>
                  <a:pt x="10186" y="1378"/>
                  <a:pt x="10174" y="1383"/>
                </a:cubicBezTo>
                <a:lnTo>
                  <a:pt x="10174" y="1383"/>
                </a:lnTo>
                <a:cubicBezTo>
                  <a:pt x="10169" y="1385"/>
                  <a:pt x="10163" y="1388"/>
                  <a:pt x="10157" y="1391"/>
                </a:cubicBezTo>
                <a:lnTo>
                  <a:pt x="10157" y="1391"/>
                </a:lnTo>
                <a:cubicBezTo>
                  <a:pt x="10144" y="1397"/>
                  <a:pt x="10132" y="1403"/>
                  <a:pt x="10118" y="1409"/>
                </a:cubicBezTo>
                <a:lnTo>
                  <a:pt x="10118" y="1409"/>
                </a:lnTo>
                <a:cubicBezTo>
                  <a:pt x="10114" y="1411"/>
                  <a:pt x="10111" y="1413"/>
                  <a:pt x="10107" y="1415"/>
                </a:cubicBezTo>
                <a:lnTo>
                  <a:pt x="10107" y="1415"/>
                </a:lnTo>
                <a:cubicBezTo>
                  <a:pt x="10090" y="1422"/>
                  <a:pt x="10073" y="1430"/>
                  <a:pt x="10055" y="1438"/>
                </a:cubicBezTo>
                <a:lnTo>
                  <a:pt x="10055" y="1438"/>
                </a:lnTo>
                <a:cubicBezTo>
                  <a:pt x="10051" y="1440"/>
                  <a:pt x="10046" y="1442"/>
                  <a:pt x="10042" y="1444"/>
                </a:cubicBezTo>
                <a:lnTo>
                  <a:pt x="10042" y="1444"/>
                </a:lnTo>
                <a:cubicBezTo>
                  <a:pt x="10029" y="1449"/>
                  <a:pt x="10016" y="1455"/>
                  <a:pt x="10003" y="1461"/>
                </a:cubicBezTo>
                <a:lnTo>
                  <a:pt x="10003" y="1461"/>
                </a:lnTo>
                <a:cubicBezTo>
                  <a:pt x="9997" y="1464"/>
                  <a:pt x="9991" y="1466"/>
                  <a:pt x="9985" y="1469"/>
                </a:cubicBezTo>
                <a:lnTo>
                  <a:pt x="9985" y="1469"/>
                </a:lnTo>
                <a:cubicBezTo>
                  <a:pt x="9972" y="1474"/>
                  <a:pt x="9960" y="1479"/>
                  <a:pt x="9947" y="1485"/>
                </a:cubicBezTo>
                <a:lnTo>
                  <a:pt x="9947" y="1485"/>
                </a:lnTo>
                <a:cubicBezTo>
                  <a:pt x="9942" y="1487"/>
                  <a:pt x="9937" y="1489"/>
                  <a:pt x="9931" y="1492"/>
                </a:cubicBezTo>
                <a:lnTo>
                  <a:pt x="9931" y="1492"/>
                </a:lnTo>
                <a:cubicBezTo>
                  <a:pt x="9912" y="1500"/>
                  <a:pt x="9892" y="1507"/>
                  <a:pt x="9873" y="1515"/>
                </a:cubicBezTo>
                <a:lnTo>
                  <a:pt x="9873" y="1515"/>
                </a:lnTo>
                <a:cubicBezTo>
                  <a:pt x="9871" y="1516"/>
                  <a:pt x="9869" y="1517"/>
                  <a:pt x="9867" y="1517"/>
                </a:cubicBezTo>
                <a:lnTo>
                  <a:pt x="9867" y="1517"/>
                </a:lnTo>
                <a:cubicBezTo>
                  <a:pt x="9850" y="1525"/>
                  <a:pt x="9832" y="1532"/>
                  <a:pt x="9814" y="1539"/>
                </a:cubicBezTo>
                <a:lnTo>
                  <a:pt x="9814" y="1539"/>
                </a:lnTo>
                <a:cubicBezTo>
                  <a:pt x="9809" y="1541"/>
                  <a:pt x="9803" y="1543"/>
                  <a:pt x="9797" y="1546"/>
                </a:cubicBezTo>
                <a:lnTo>
                  <a:pt x="9797" y="1546"/>
                </a:lnTo>
                <a:cubicBezTo>
                  <a:pt x="9781" y="1552"/>
                  <a:pt x="9766" y="1558"/>
                  <a:pt x="9749" y="1564"/>
                </a:cubicBezTo>
                <a:lnTo>
                  <a:pt x="9749" y="1564"/>
                </a:lnTo>
                <a:cubicBezTo>
                  <a:pt x="9745" y="1566"/>
                  <a:pt x="9740" y="1567"/>
                  <a:pt x="9736" y="1569"/>
                </a:cubicBezTo>
                <a:lnTo>
                  <a:pt x="9736" y="1569"/>
                </a:lnTo>
                <a:cubicBezTo>
                  <a:pt x="9716" y="1577"/>
                  <a:pt x="9696" y="1585"/>
                  <a:pt x="9676" y="1592"/>
                </a:cubicBezTo>
                <a:lnTo>
                  <a:pt x="9676" y="1592"/>
                </a:lnTo>
                <a:cubicBezTo>
                  <a:pt x="9671" y="1593"/>
                  <a:pt x="9667" y="1595"/>
                  <a:pt x="9662" y="1597"/>
                </a:cubicBezTo>
                <a:lnTo>
                  <a:pt x="9662" y="1597"/>
                </a:lnTo>
                <a:cubicBezTo>
                  <a:pt x="9646" y="1603"/>
                  <a:pt x="9629" y="1608"/>
                  <a:pt x="9613" y="1615"/>
                </a:cubicBezTo>
                <a:lnTo>
                  <a:pt x="9613" y="1615"/>
                </a:lnTo>
                <a:cubicBezTo>
                  <a:pt x="9607" y="1617"/>
                  <a:pt x="9601" y="1619"/>
                  <a:pt x="9595" y="1621"/>
                </a:cubicBezTo>
                <a:lnTo>
                  <a:pt x="9595" y="1621"/>
                </a:lnTo>
                <a:cubicBezTo>
                  <a:pt x="9577" y="1628"/>
                  <a:pt x="9558" y="1635"/>
                  <a:pt x="9540" y="1641"/>
                </a:cubicBezTo>
                <a:lnTo>
                  <a:pt x="9540" y="1641"/>
                </a:lnTo>
                <a:cubicBezTo>
                  <a:pt x="9537" y="1641"/>
                  <a:pt x="9534" y="1643"/>
                  <a:pt x="9532" y="1643"/>
                </a:cubicBezTo>
                <a:lnTo>
                  <a:pt x="9532" y="1643"/>
                </a:lnTo>
                <a:cubicBezTo>
                  <a:pt x="9511" y="1650"/>
                  <a:pt x="9490" y="1658"/>
                  <a:pt x="9468" y="1665"/>
                </a:cubicBezTo>
                <a:lnTo>
                  <a:pt x="9468" y="1665"/>
                </a:lnTo>
                <a:cubicBezTo>
                  <a:pt x="9463" y="1667"/>
                  <a:pt x="9457" y="1668"/>
                  <a:pt x="9452" y="1671"/>
                </a:cubicBezTo>
                <a:lnTo>
                  <a:pt x="9452" y="1671"/>
                </a:lnTo>
                <a:cubicBezTo>
                  <a:pt x="9435" y="1676"/>
                  <a:pt x="9419" y="1681"/>
                  <a:pt x="9402" y="1687"/>
                </a:cubicBezTo>
                <a:lnTo>
                  <a:pt x="9402" y="1687"/>
                </a:lnTo>
                <a:cubicBezTo>
                  <a:pt x="9396" y="1689"/>
                  <a:pt x="9391" y="1691"/>
                  <a:pt x="9384" y="1693"/>
                </a:cubicBezTo>
                <a:lnTo>
                  <a:pt x="9384" y="1693"/>
                </a:lnTo>
                <a:cubicBezTo>
                  <a:pt x="9363" y="1699"/>
                  <a:pt x="9341" y="1707"/>
                  <a:pt x="9319" y="1714"/>
                </a:cubicBezTo>
                <a:lnTo>
                  <a:pt x="9319" y="1714"/>
                </a:lnTo>
                <a:cubicBezTo>
                  <a:pt x="9317" y="1714"/>
                  <a:pt x="9315" y="1715"/>
                  <a:pt x="9313" y="1716"/>
                </a:cubicBezTo>
                <a:lnTo>
                  <a:pt x="9313" y="1716"/>
                </a:lnTo>
                <a:cubicBezTo>
                  <a:pt x="9293" y="1722"/>
                  <a:pt x="9273" y="1728"/>
                  <a:pt x="9252" y="1734"/>
                </a:cubicBezTo>
                <a:lnTo>
                  <a:pt x="9252" y="1734"/>
                </a:lnTo>
                <a:cubicBezTo>
                  <a:pt x="9246" y="1736"/>
                  <a:pt x="9240" y="1738"/>
                  <a:pt x="9233" y="1740"/>
                </a:cubicBezTo>
                <a:lnTo>
                  <a:pt x="9233" y="1740"/>
                </a:lnTo>
                <a:cubicBezTo>
                  <a:pt x="9216" y="1746"/>
                  <a:pt x="9198" y="1751"/>
                  <a:pt x="9180" y="1756"/>
                </a:cubicBezTo>
                <a:lnTo>
                  <a:pt x="9180" y="1756"/>
                </a:lnTo>
                <a:cubicBezTo>
                  <a:pt x="9175" y="1757"/>
                  <a:pt x="9170" y="1759"/>
                  <a:pt x="9165" y="1760"/>
                </a:cubicBezTo>
                <a:lnTo>
                  <a:pt x="9165" y="1760"/>
                </a:lnTo>
                <a:cubicBezTo>
                  <a:pt x="9142" y="1767"/>
                  <a:pt x="9120" y="1774"/>
                  <a:pt x="9097" y="1780"/>
                </a:cubicBezTo>
                <a:lnTo>
                  <a:pt x="9097" y="1780"/>
                </a:lnTo>
                <a:cubicBezTo>
                  <a:pt x="9092" y="1781"/>
                  <a:pt x="9088" y="1782"/>
                  <a:pt x="9083" y="1784"/>
                </a:cubicBezTo>
                <a:lnTo>
                  <a:pt x="9083" y="1784"/>
                </a:lnTo>
                <a:cubicBezTo>
                  <a:pt x="9064" y="1789"/>
                  <a:pt x="9046" y="1795"/>
                  <a:pt x="9028" y="1799"/>
                </a:cubicBezTo>
                <a:lnTo>
                  <a:pt x="9028" y="1799"/>
                </a:lnTo>
                <a:cubicBezTo>
                  <a:pt x="9021" y="1801"/>
                  <a:pt x="9014" y="1803"/>
                  <a:pt x="9008" y="1805"/>
                </a:cubicBezTo>
                <a:lnTo>
                  <a:pt x="9008" y="1805"/>
                </a:lnTo>
                <a:cubicBezTo>
                  <a:pt x="8988" y="1811"/>
                  <a:pt x="8967" y="1816"/>
                  <a:pt x="8946" y="1822"/>
                </a:cubicBezTo>
                <a:lnTo>
                  <a:pt x="8946" y="1822"/>
                </a:lnTo>
                <a:cubicBezTo>
                  <a:pt x="8943" y="1822"/>
                  <a:pt x="8940" y="1823"/>
                  <a:pt x="8938" y="1824"/>
                </a:cubicBezTo>
                <a:lnTo>
                  <a:pt x="8938" y="1824"/>
                </a:lnTo>
                <a:cubicBezTo>
                  <a:pt x="8914" y="1830"/>
                  <a:pt x="8890" y="1837"/>
                  <a:pt x="8867" y="1842"/>
                </a:cubicBezTo>
                <a:lnTo>
                  <a:pt x="8867" y="1842"/>
                </a:lnTo>
                <a:cubicBezTo>
                  <a:pt x="8861" y="1844"/>
                  <a:pt x="8855" y="1846"/>
                  <a:pt x="8848" y="1847"/>
                </a:cubicBezTo>
                <a:lnTo>
                  <a:pt x="8848" y="1847"/>
                </a:lnTo>
                <a:cubicBezTo>
                  <a:pt x="8830" y="1852"/>
                  <a:pt x="8812" y="1856"/>
                  <a:pt x="8793" y="1861"/>
                </a:cubicBezTo>
                <a:lnTo>
                  <a:pt x="8793" y="1861"/>
                </a:lnTo>
                <a:cubicBezTo>
                  <a:pt x="8787" y="1863"/>
                  <a:pt x="8780" y="1865"/>
                  <a:pt x="8774" y="1866"/>
                </a:cubicBezTo>
                <a:lnTo>
                  <a:pt x="8774" y="1866"/>
                </a:lnTo>
                <a:cubicBezTo>
                  <a:pt x="8750" y="1872"/>
                  <a:pt x="8726" y="1878"/>
                  <a:pt x="8702" y="1883"/>
                </a:cubicBezTo>
                <a:lnTo>
                  <a:pt x="8702" y="1883"/>
                </a:lnTo>
                <a:cubicBezTo>
                  <a:pt x="8700" y="1884"/>
                  <a:pt x="8698" y="1885"/>
                  <a:pt x="8697" y="1885"/>
                </a:cubicBezTo>
                <a:lnTo>
                  <a:pt x="8697" y="1885"/>
                </a:lnTo>
                <a:cubicBezTo>
                  <a:pt x="8674" y="1890"/>
                  <a:pt x="8652" y="1896"/>
                  <a:pt x="8629" y="1901"/>
                </a:cubicBezTo>
                <a:lnTo>
                  <a:pt x="8629" y="1901"/>
                </a:lnTo>
                <a:cubicBezTo>
                  <a:pt x="8622" y="1902"/>
                  <a:pt x="8615" y="1904"/>
                  <a:pt x="8608" y="1906"/>
                </a:cubicBezTo>
                <a:lnTo>
                  <a:pt x="8608" y="1906"/>
                </a:lnTo>
                <a:cubicBezTo>
                  <a:pt x="8589" y="1910"/>
                  <a:pt x="8570" y="1914"/>
                  <a:pt x="8551" y="1919"/>
                </a:cubicBezTo>
                <a:lnTo>
                  <a:pt x="8551" y="1919"/>
                </a:lnTo>
                <a:cubicBezTo>
                  <a:pt x="8545" y="1920"/>
                  <a:pt x="8539" y="1922"/>
                  <a:pt x="8533" y="1923"/>
                </a:cubicBezTo>
                <a:lnTo>
                  <a:pt x="8533" y="1923"/>
                </a:lnTo>
                <a:cubicBezTo>
                  <a:pt x="8508" y="1928"/>
                  <a:pt x="8484" y="1933"/>
                  <a:pt x="8459" y="1939"/>
                </a:cubicBezTo>
                <a:lnTo>
                  <a:pt x="8459" y="1939"/>
                </a:lnTo>
                <a:cubicBezTo>
                  <a:pt x="8454" y="1940"/>
                  <a:pt x="8448" y="1941"/>
                  <a:pt x="8444" y="1942"/>
                </a:cubicBezTo>
                <a:lnTo>
                  <a:pt x="8444" y="1942"/>
                </a:lnTo>
                <a:cubicBezTo>
                  <a:pt x="8423" y="1946"/>
                  <a:pt x="8403" y="1950"/>
                  <a:pt x="8383" y="1955"/>
                </a:cubicBezTo>
                <a:lnTo>
                  <a:pt x="8383" y="1955"/>
                </a:lnTo>
                <a:cubicBezTo>
                  <a:pt x="8375" y="1956"/>
                  <a:pt x="8369" y="1958"/>
                  <a:pt x="8361" y="1960"/>
                </a:cubicBezTo>
                <a:lnTo>
                  <a:pt x="8361" y="1960"/>
                </a:lnTo>
                <a:cubicBezTo>
                  <a:pt x="8340" y="1964"/>
                  <a:pt x="8318" y="1968"/>
                  <a:pt x="8297" y="1973"/>
                </a:cubicBezTo>
                <a:lnTo>
                  <a:pt x="8297" y="1973"/>
                </a:lnTo>
                <a:cubicBezTo>
                  <a:pt x="8293" y="1973"/>
                  <a:pt x="8289" y="1974"/>
                  <a:pt x="8284" y="1975"/>
                </a:cubicBezTo>
                <a:lnTo>
                  <a:pt x="8284" y="1975"/>
                </a:lnTo>
                <a:cubicBezTo>
                  <a:pt x="8259" y="1980"/>
                  <a:pt x="8234" y="1985"/>
                  <a:pt x="8209" y="1990"/>
                </a:cubicBezTo>
                <a:lnTo>
                  <a:pt x="8209" y="1990"/>
                </a:lnTo>
                <a:cubicBezTo>
                  <a:pt x="8202" y="1991"/>
                  <a:pt x="8195" y="1993"/>
                  <a:pt x="8188" y="1994"/>
                </a:cubicBezTo>
                <a:lnTo>
                  <a:pt x="8188" y="1994"/>
                </a:lnTo>
                <a:cubicBezTo>
                  <a:pt x="8169" y="1997"/>
                  <a:pt x="8149" y="2001"/>
                  <a:pt x="8129" y="2004"/>
                </a:cubicBezTo>
                <a:lnTo>
                  <a:pt x="8129" y="2004"/>
                </a:lnTo>
                <a:cubicBezTo>
                  <a:pt x="8122" y="2006"/>
                  <a:pt x="8115" y="2007"/>
                  <a:pt x="8107" y="2009"/>
                </a:cubicBezTo>
                <a:lnTo>
                  <a:pt x="8107" y="2009"/>
                </a:lnTo>
                <a:cubicBezTo>
                  <a:pt x="8081" y="2013"/>
                  <a:pt x="8056" y="2018"/>
                  <a:pt x="8029" y="2023"/>
                </a:cubicBezTo>
                <a:lnTo>
                  <a:pt x="8029" y="2023"/>
                </a:lnTo>
                <a:cubicBezTo>
                  <a:pt x="8028" y="2023"/>
                  <a:pt x="8027" y="2023"/>
                  <a:pt x="8025" y="2024"/>
                </a:cubicBezTo>
                <a:lnTo>
                  <a:pt x="8025" y="2024"/>
                </a:lnTo>
                <a:cubicBezTo>
                  <a:pt x="8001" y="2028"/>
                  <a:pt x="7976" y="2032"/>
                  <a:pt x="7951" y="2036"/>
                </a:cubicBezTo>
                <a:lnTo>
                  <a:pt x="7951" y="2036"/>
                </a:lnTo>
                <a:cubicBezTo>
                  <a:pt x="7944" y="2037"/>
                  <a:pt x="7936" y="2039"/>
                  <a:pt x="7928" y="2040"/>
                </a:cubicBezTo>
                <a:lnTo>
                  <a:pt x="7928" y="2040"/>
                </a:lnTo>
                <a:cubicBezTo>
                  <a:pt x="7908" y="2044"/>
                  <a:pt x="7888" y="2047"/>
                  <a:pt x="7867" y="2050"/>
                </a:cubicBezTo>
                <a:lnTo>
                  <a:pt x="7867" y="2050"/>
                </a:lnTo>
                <a:cubicBezTo>
                  <a:pt x="7861" y="2051"/>
                  <a:pt x="7854" y="2052"/>
                  <a:pt x="7847" y="2053"/>
                </a:cubicBezTo>
                <a:lnTo>
                  <a:pt x="7847" y="2053"/>
                </a:lnTo>
                <a:cubicBezTo>
                  <a:pt x="7821" y="2058"/>
                  <a:pt x="7795" y="2062"/>
                  <a:pt x="7769" y="2065"/>
                </a:cubicBezTo>
                <a:lnTo>
                  <a:pt x="7769" y="2065"/>
                </a:lnTo>
                <a:cubicBezTo>
                  <a:pt x="7763" y="2067"/>
                  <a:pt x="7757" y="2067"/>
                  <a:pt x="7752" y="2068"/>
                </a:cubicBezTo>
                <a:lnTo>
                  <a:pt x="7752" y="2068"/>
                </a:lnTo>
                <a:cubicBezTo>
                  <a:pt x="7730" y="2071"/>
                  <a:pt x="7709" y="2075"/>
                  <a:pt x="7688" y="2078"/>
                </a:cubicBezTo>
                <a:lnTo>
                  <a:pt x="7688" y="2078"/>
                </a:lnTo>
                <a:cubicBezTo>
                  <a:pt x="7680" y="2079"/>
                  <a:pt x="7671" y="2080"/>
                  <a:pt x="7663" y="2081"/>
                </a:cubicBezTo>
                <a:lnTo>
                  <a:pt x="7663" y="2081"/>
                </a:lnTo>
                <a:cubicBezTo>
                  <a:pt x="7641" y="2085"/>
                  <a:pt x="7619" y="2088"/>
                  <a:pt x="7597" y="2091"/>
                </a:cubicBezTo>
                <a:lnTo>
                  <a:pt x="7597" y="2091"/>
                </a:lnTo>
                <a:cubicBezTo>
                  <a:pt x="7591" y="2092"/>
                  <a:pt x="7587" y="2093"/>
                  <a:pt x="7581" y="2093"/>
                </a:cubicBezTo>
                <a:lnTo>
                  <a:pt x="7581" y="2093"/>
                </a:lnTo>
                <a:cubicBezTo>
                  <a:pt x="7555" y="2097"/>
                  <a:pt x="7528" y="2101"/>
                  <a:pt x="7502" y="2104"/>
                </a:cubicBezTo>
                <a:lnTo>
                  <a:pt x="7502" y="2104"/>
                </a:lnTo>
                <a:cubicBezTo>
                  <a:pt x="7494" y="2105"/>
                  <a:pt x="7486" y="2106"/>
                  <a:pt x="7478" y="2107"/>
                </a:cubicBezTo>
                <a:lnTo>
                  <a:pt x="7478" y="2107"/>
                </a:lnTo>
                <a:cubicBezTo>
                  <a:pt x="7458" y="2110"/>
                  <a:pt x="7438" y="2112"/>
                  <a:pt x="7418" y="2115"/>
                </a:cubicBezTo>
                <a:lnTo>
                  <a:pt x="7418" y="2115"/>
                </a:lnTo>
                <a:cubicBezTo>
                  <a:pt x="7410" y="2116"/>
                  <a:pt x="7403" y="2116"/>
                  <a:pt x="7396" y="2118"/>
                </a:cubicBezTo>
                <a:lnTo>
                  <a:pt x="7396" y="2118"/>
                </a:lnTo>
                <a:cubicBezTo>
                  <a:pt x="7345" y="2124"/>
                  <a:pt x="7294" y="2130"/>
                  <a:pt x="7243" y="2136"/>
                </a:cubicBezTo>
                <a:lnTo>
                  <a:pt x="7243" y="2136"/>
                </a:lnTo>
                <a:lnTo>
                  <a:pt x="7242" y="2136"/>
                </a:lnTo>
                <a:lnTo>
                  <a:pt x="7242" y="2136"/>
                </a:lnTo>
                <a:cubicBezTo>
                  <a:pt x="7191" y="2142"/>
                  <a:pt x="7139" y="2147"/>
                  <a:pt x="7087" y="2152"/>
                </a:cubicBezTo>
                <a:lnTo>
                  <a:pt x="7087" y="2152"/>
                </a:lnTo>
                <a:cubicBezTo>
                  <a:pt x="7083" y="2153"/>
                  <a:pt x="7078" y="2154"/>
                  <a:pt x="7074" y="2154"/>
                </a:cubicBezTo>
                <a:lnTo>
                  <a:pt x="7074" y="2154"/>
                </a:lnTo>
                <a:cubicBezTo>
                  <a:pt x="7024" y="2159"/>
                  <a:pt x="6975" y="2164"/>
                  <a:pt x="6925" y="2168"/>
                </a:cubicBezTo>
                <a:lnTo>
                  <a:pt x="6925" y="2168"/>
                </a:lnTo>
                <a:cubicBezTo>
                  <a:pt x="6921" y="2169"/>
                  <a:pt x="6917" y="2169"/>
                  <a:pt x="6913" y="2169"/>
                </a:cubicBezTo>
                <a:lnTo>
                  <a:pt x="6913" y="2169"/>
                </a:lnTo>
                <a:cubicBezTo>
                  <a:pt x="6861" y="2174"/>
                  <a:pt x="6809" y="2178"/>
                  <a:pt x="6756" y="2182"/>
                </a:cubicBezTo>
                <a:lnTo>
                  <a:pt x="6756" y="2182"/>
                </a:lnTo>
                <a:cubicBezTo>
                  <a:pt x="6752" y="2183"/>
                  <a:pt x="6749" y="2183"/>
                  <a:pt x="6744" y="2184"/>
                </a:cubicBezTo>
                <a:lnTo>
                  <a:pt x="6744" y="2184"/>
                </a:lnTo>
                <a:cubicBezTo>
                  <a:pt x="6706" y="2186"/>
                  <a:pt x="6666" y="2189"/>
                  <a:pt x="6627" y="2192"/>
                </a:cubicBezTo>
                <a:lnTo>
                  <a:pt x="6627" y="2192"/>
                </a:lnTo>
                <a:cubicBezTo>
                  <a:pt x="6626" y="2192"/>
                  <a:pt x="6625" y="2192"/>
                  <a:pt x="6624" y="2192"/>
                </a:cubicBezTo>
                <a:lnTo>
                  <a:pt x="6624" y="2192"/>
                </a:lnTo>
                <a:cubicBezTo>
                  <a:pt x="6584" y="2195"/>
                  <a:pt x="6544" y="2198"/>
                  <a:pt x="6504" y="2200"/>
                </a:cubicBezTo>
                <a:lnTo>
                  <a:pt x="6504" y="2200"/>
                </a:lnTo>
                <a:cubicBezTo>
                  <a:pt x="6500" y="2201"/>
                  <a:pt x="6496" y="2201"/>
                  <a:pt x="6492" y="2201"/>
                </a:cubicBezTo>
                <a:lnTo>
                  <a:pt x="6492" y="2201"/>
                </a:lnTo>
                <a:cubicBezTo>
                  <a:pt x="6453" y="2204"/>
                  <a:pt x="6415" y="2205"/>
                  <a:pt x="6376" y="2208"/>
                </a:cubicBezTo>
                <a:lnTo>
                  <a:pt x="6376" y="2208"/>
                </a:lnTo>
                <a:cubicBezTo>
                  <a:pt x="6370" y="2208"/>
                  <a:pt x="6365" y="2208"/>
                  <a:pt x="6359" y="2208"/>
                </a:cubicBezTo>
                <a:lnTo>
                  <a:pt x="6359" y="2208"/>
                </a:lnTo>
                <a:cubicBezTo>
                  <a:pt x="6320" y="2211"/>
                  <a:pt x="6282" y="2212"/>
                  <a:pt x="6244" y="2214"/>
                </a:cubicBezTo>
                <a:lnTo>
                  <a:pt x="6244" y="2214"/>
                </a:lnTo>
                <a:cubicBezTo>
                  <a:pt x="6238" y="2214"/>
                  <a:pt x="6232" y="2214"/>
                  <a:pt x="6225" y="2215"/>
                </a:cubicBezTo>
                <a:lnTo>
                  <a:pt x="6225" y="2215"/>
                </a:lnTo>
                <a:cubicBezTo>
                  <a:pt x="6191" y="2216"/>
                  <a:pt x="6155" y="2217"/>
                  <a:pt x="6121" y="2219"/>
                </a:cubicBezTo>
                <a:lnTo>
                  <a:pt x="6121" y="2219"/>
                </a:lnTo>
                <a:cubicBezTo>
                  <a:pt x="6119" y="2219"/>
                  <a:pt x="6117" y="2219"/>
                  <a:pt x="6115" y="2219"/>
                </a:cubicBezTo>
                <a:lnTo>
                  <a:pt x="6115" y="2219"/>
                </a:lnTo>
                <a:cubicBezTo>
                  <a:pt x="6082" y="2220"/>
                  <a:pt x="6047" y="2221"/>
                  <a:pt x="6013" y="2222"/>
                </a:cubicBezTo>
                <a:lnTo>
                  <a:pt x="6013" y="2222"/>
                </a:lnTo>
                <a:cubicBezTo>
                  <a:pt x="6007" y="2222"/>
                  <a:pt x="6002" y="2222"/>
                  <a:pt x="5995" y="2223"/>
                </a:cubicBezTo>
                <a:lnTo>
                  <a:pt x="5995" y="2223"/>
                </a:lnTo>
                <a:cubicBezTo>
                  <a:pt x="5961" y="2224"/>
                  <a:pt x="5926" y="2225"/>
                  <a:pt x="5891" y="2225"/>
                </a:cubicBezTo>
                <a:lnTo>
                  <a:pt x="5891" y="2225"/>
                </a:lnTo>
                <a:cubicBezTo>
                  <a:pt x="5885" y="2225"/>
                  <a:pt x="5880" y="2225"/>
                  <a:pt x="5874" y="2225"/>
                </a:cubicBezTo>
                <a:lnTo>
                  <a:pt x="5874" y="2225"/>
                </a:lnTo>
                <a:cubicBezTo>
                  <a:pt x="5839" y="2226"/>
                  <a:pt x="5804" y="2226"/>
                  <a:pt x="5768" y="2227"/>
                </a:cubicBezTo>
                <a:lnTo>
                  <a:pt x="5768" y="2227"/>
                </a:lnTo>
                <a:cubicBezTo>
                  <a:pt x="5767" y="2227"/>
                  <a:pt x="5767" y="2227"/>
                  <a:pt x="5766" y="2227"/>
                </a:cubicBezTo>
                <a:lnTo>
                  <a:pt x="5766" y="2227"/>
                </a:lnTo>
                <a:cubicBezTo>
                  <a:pt x="5707" y="2227"/>
                  <a:pt x="5647" y="2228"/>
                  <a:pt x="5588" y="2228"/>
                </a:cubicBezTo>
                <a:lnTo>
                  <a:pt x="5573" y="2228"/>
                </a:lnTo>
                <a:lnTo>
                  <a:pt x="5573" y="2228"/>
                </a:lnTo>
                <a:cubicBezTo>
                  <a:pt x="5514" y="2228"/>
                  <a:pt x="5454" y="2228"/>
                  <a:pt x="5394" y="2227"/>
                </a:cubicBezTo>
                <a:lnTo>
                  <a:pt x="5394" y="2227"/>
                </a:lnTo>
                <a:cubicBezTo>
                  <a:pt x="5370" y="2227"/>
                  <a:pt x="5346" y="2226"/>
                  <a:pt x="5323" y="2226"/>
                </a:cubicBezTo>
                <a:lnTo>
                  <a:pt x="5323" y="2226"/>
                </a:lnTo>
                <a:cubicBezTo>
                  <a:pt x="5322" y="2226"/>
                  <a:pt x="5320" y="2226"/>
                  <a:pt x="5319" y="2226"/>
                </a:cubicBezTo>
                <a:lnTo>
                  <a:pt x="5319" y="2226"/>
                </a:lnTo>
                <a:cubicBezTo>
                  <a:pt x="5288" y="2225"/>
                  <a:pt x="5257" y="2225"/>
                  <a:pt x="5227" y="2224"/>
                </a:cubicBezTo>
                <a:lnTo>
                  <a:pt x="5227" y="2224"/>
                </a:lnTo>
                <a:cubicBezTo>
                  <a:pt x="5219" y="2224"/>
                  <a:pt x="5212" y="2224"/>
                  <a:pt x="5204" y="2224"/>
                </a:cubicBezTo>
                <a:lnTo>
                  <a:pt x="5204" y="2224"/>
                </a:lnTo>
                <a:cubicBezTo>
                  <a:pt x="5172" y="2223"/>
                  <a:pt x="5141" y="2222"/>
                  <a:pt x="5110" y="2221"/>
                </a:cubicBezTo>
                <a:lnTo>
                  <a:pt x="5110" y="2221"/>
                </a:lnTo>
                <a:cubicBezTo>
                  <a:pt x="5109" y="2221"/>
                  <a:pt x="5108" y="2221"/>
                  <a:pt x="5107" y="2221"/>
                </a:cubicBezTo>
                <a:lnTo>
                  <a:pt x="5107" y="2221"/>
                </a:lnTo>
                <a:cubicBezTo>
                  <a:pt x="5077" y="2220"/>
                  <a:pt x="5046" y="2219"/>
                  <a:pt x="5015" y="2218"/>
                </a:cubicBezTo>
                <a:lnTo>
                  <a:pt x="5015" y="2218"/>
                </a:lnTo>
                <a:cubicBezTo>
                  <a:pt x="5008" y="2217"/>
                  <a:pt x="5001" y="2217"/>
                  <a:pt x="4993" y="2217"/>
                </a:cubicBezTo>
                <a:lnTo>
                  <a:pt x="4993" y="2217"/>
                </a:lnTo>
                <a:cubicBezTo>
                  <a:pt x="4962" y="2216"/>
                  <a:pt x="4931" y="2215"/>
                  <a:pt x="4900" y="2214"/>
                </a:cubicBezTo>
                <a:lnTo>
                  <a:pt x="4900" y="2214"/>
                </a:lnTo>
                <a:cubicBezTo>
                  <a:pt x="4899" y="2214"/>
                  <a:pt x="4899" y="2213"/>
                  <a:pt x="4898" y="2213"/>
                </a:cubicBezTo>
                <a:lnTo>
                  <a:pt x="4898" y="2213"/>
                </a:lnTo>
                <a:cubicBezTo>
                  <a:pt x="4761" y="2207"/>
                  <a:pt x="4627" y="2199"/>
                  <a:pt x="4495" y="2189"/>
                </a:cubicBezTo>
                <a:lnTo>
                  <a:pt x="4495" y="2189"/>
                </a:lnTo>
                <a:cubicBezTo>
                  <a:pt x="4361" y="2179"/>
                  <a:pt x="4228" y="2168"/>
                  <a:pt x="4097" y="2155"/>
                </a:cubicBezTo>
                <a:lnTo>
                  <a:pt x="4097" y="2155"/>
                </a:lnTo>
                <a:lnTo>
                  <a:pt x="4097" y="2155"/>
                </a:lnTo>
                <a:cubicBezTo>
                  <a:pt x="4067" y="2152"/>
                  <a:pt x="4036" y="2148"/>
                  <a:pt x="4006" y="2145"/>
                </a:cubicBezTo>
                <a:lnTo>
                  <a:pt x="4006" y="2145"/>
                </a:lnTo>
                <a:cubicBezTo>
                  <a:pt x="4000" y="2145"/>
                  <a:pt x="3993" y="2144"/>
                  <a:pt x="3988" y="2143"/>
                </a:cubicBezTo>
                <a:lnTo>
                  <a:pt x="3988" y="2143"/>
                </a:lnTo>
                <a:cubicBezTo>
                  <a:pt x="3958" y="2140"/>
                  <a:pt x="3928" y="2136"/>
                  <a:pt x="3898" y="2133"/>
                </a:cubicBezTo>
                <a:lnTo>
                  <a:pt x="3898" y="2133"/>
                </a:lnTo>
                <a:cubicBezTo>
                  <a:pt x="3897" y="2133"/>
                  <a:pt x="3895" y="2132"/>
                  <a:pt x="3894" y="2132"/>
                </a:cubicBezTo>
                <a:lnTo>
                  <a:pt x="3894" y="2132"/>
                </a:lnTo>
                <a:cubicBezTo>
                  <a:pt x="3865" y="2130"/>
                  <a:pt x="3837" y="2126"/>
                  <a:pt x="3809" y="2122"/>
                </a:cubicBezTo>
                <a:lnTo>
                  <a:pt x="3809" y="2122"/>
                </a:lnTo>
                <a:cubicBezTo>
                  <a:pt x="3803" y="2121"/>
                  <a:pt x="3796" y="2121"/>
                  <a:pt x="3789" y="2120"/>
                </a:cubicBezTo>
                <a:lnTo>
                  <a:pt x="3789" y="2120"/>
                </a:lnTo>
                <a:cubicBezTo>
                  <a:pt x="3761" y="2116"/>
                  <a:pt x="3732" y="2112"/>
                  <a:pt x="3704" y="2109"/>
                </a:cubicBezTo>
                <a:lnTo>
                  <a:pt x="3704" y="2109"/>
                </a:lnTo>
                <a:cubicBezTo>
                  <a:pt x="3700" y="2108"/>
                  <a:pt x="3695" y="2108"/>
                  <a:pt x="3691" y="2107"/>
                </a:cubicBezTo>
                <a:lnTo>
                  <a:pt x="3691" y="2107"/>
                </a:lnTo>
                <a:cubicBezTo>
                  <a:pt x="3663" y="2104"/>
                  <a:pt x="3636" y="2100"/>
                  <a:pt x="3608" y="2096"/>
                </a:cubicBezTo>
                <a:lnTo>
                  <a:pt x="3608" y="2096"/>
                </a:lnTo>
                <a:cubicBezTo>
                  <a:pt x="3603" y="2095"/>
                  <a:pt x="3598" y="2094"/>
                  <a:pt x="3593" y="2094"/>
                </a:cubicBezTo>
                <a:lnTo>
                  <a:pt x="3593" y="2094"/>
                </a:lnTo>
                <a:cubicBezTo>
                  <a:pt x="3563" y="2090"/>
                  <a:pt x="3534" y="2085"/>
                  <a:pt x="3504" y="2081"/>
                </a:cubicBezTo>
                <a:lnTo>
                  <a:pt x="3504" y="2081"/>
                </a:lnTo>
                <a:cubicBezTo>
                  <a:pt x="3498" y="2080"/>
                  <a:pt x="3492" y="2079"/>
                  <a:pt x="3486" y="2078"/>
                </a:cubicBezTo>
                <a:lnTo>
                  <a:pt x="3486" y="2078"/>
                </a:lnTo>
                <a:cubicBezTo>
                  <a:pt x="3426" y="2069"/>
                  <a:pt x="3365" y="2060"/>
                  <a:pt x="3306" y="2050"/>
                </a:cubicBezTo>
                <a:lnTo>
                  <a:pt x="3306" y="2050"/>
                </a:lnTo>
                <a:cubicBezTo>
                  <a:pt x="3301" y="2049"/>
                  <a:pt x="3296" y="2048"/>
                  <a:pt x="3291" y="2047"/>
                </a:cubicBezTo>
                <a:lnTo>
                  <a:pt x="3291" y="2047"/>
                </a:lnTo>
                <a:cubicBezTo>
                  <a:pt x="3259" y="2042"/>
                  <a:pt x="3228" y="2036"/>
                  <a:pt x="3197" y="2031"/>
                </a:cubicBezTo>
                <a:lnTo>
                  <a:pt x="3197" y="2031"/>
                </a:lnTo>
                <a:cubicBezTo>
                  <a:pt x="3192" y="2030"/>
                  <a:pt x="3187" y="2029"/>
                  <a:pt x="3182" y="2029"/>
                </a:cubicBezTo>
                <a:lnTo>
                  <a:pt x="3182" y="2029"/>
                </a:lnTo>
                <a:cubicBezTo>
                  <a:pt x="3151" y="2023"/>
                  <a:pt x="3119" y="2017"/>
                  <a:pt x="3088" y="2011"/>
                </a:cubicBezTo>
                <a:lnTo>
                  <a:pt x="3088" y="2011"/>
                </a:lnTo>
                <a:cubicBezTo>
                  <a:pt x="3085" y="2011"/>
                  <a:pt x="3081" y="2010"/>
                  <a:pt x="3078" y="2009"/>
                </a:cubicBezTo>
                <a:lnTo>
                  <a:pt x="3078" y="2009"/>
                </a:lnTo>
                <a:cubicBezTo>
                  <a:pt x="3047" y="2003"/>
                  <a:pt x="3015" y="1997"/>
                  <a:pt x="2983" y="1991"/>
                </a:cubicBezTo>
                <a:lnTo>
                  <a:pt x="2983" y="1991"/>
                </a:lnTo>
                <a:cubicBezTo>
                  <a:pt x="2982" y="1991"/>
                  <a:pt x="2981" y="1991"/>
                  <a:pt x="2980" y="1990"/>
                </a:cubicBezTo>
                <a:lnTo>
                  <a:pt x="2980" y="1990"/>
                </a:lnTo>
                <a:cubicBezTo>
                  <a:pt x="2948" y="1984"/>
                  <a:pt x="2917" y="1978"/>
                  <a:pt x="2886" y="1971"/>
                </a:cubicBezTo>
                <a:lnTo>
                  <a:pt x="2886" y="1971"/>
                </a:lnTo>
                <a:cubicBezTo>
                  <a:pt x="2882" y="1971"/>
                  <a:pt x="2877" y="1970"/>
                  <a:pt x="2873" y="1969"/>
                </a:cubicBezTo>
                <a:lnTo>
                  <a:pt x="2873" y="1969"/>
                </a:lnTo>
                <a:cubicBezTo>
                  <a:pt x="2838" y="1961"/>
                  <a:pt x="2804" y="1954"/>
                  <a:pt x="2770" y="1947"/>
                </a:cubicBezTo>
                <a:lnTo>
                  <a:pt x="2770" y="1947"/>
                </a:lnTo>
                <a:cubicBezTo>
                  <a:pt x="2766" y="1946"/>
                  <a:pt x="2762" y="1945"/>
                  <a:pt x="2758" y="1944"/>
                </a:cubicBezTo>
                <a:lnTo>
                  <a:pt x="2758" y="1944"/>
                </a:lnTo>
                <a:cubicBezTo>
                  <a:pt x="2724" y="1937"/>
                  <a:pt x="2690" y="1929"/>
                  <a:pt x="2656" y="1922"/>
                </a:cubicBezTo>
                <a:lnTo>
                  <a:pt x="2656" y="1922"/>
                </a:lnTo>
                <a:cubicBezTo>
                  <a:pt x="2653" y="1920"/>
                  <a:pt x="2648" y="1920"/>
                  <a:pt x="2645" y="1919"/>
                </a:cubicBezTo>
                <a:lnTo>
                  <a:pt x="2645" y="1919"/>
                </a:lnTo>
                <a:cubicBezTo>
                  <a:pt x="2611" y="1911"/>
                  <a:pt x="2577" y="1903"/>
                  <a:pt x="2544" y="1895"/>
                </a:cubicBezTo>
                <a:lnTo>
                  <a:pt x="2544" y="1895"/>
                </a:lnTo>
                <a:cubicBezTo>
                  <a:pt x="2540" y="1894"/>
                  <a:pt x="2537" y="1893"/>
                  <a:pt x="2534" y="1893"/>
                </a:cubicBezTo>
                <a:lnTo>
                  <a:pt x="2534" y="1893"/>
                </a:lnTo>
                <a:cubicBezTo>
                  <a:pt x="2500" y="1885"/>
                  <a:pt x="2467" y="1876"/>
                  <a:pt x="2433" y="1868"/>
                </a:cubicBezTo>
                <a:lnTo>
                  <a:pt x="2433" y="1868"/>
                </a:lnTo>
                <a:cubicBezTo>
                  <a:pt x="2430" y="1867"/>
                  <a:pt x="2427" y="1866"/>
                  <a:pt x="2423" y="1865"/>
                </a:cubicBezTo>
                <a:lnTo>
                  <a:pt x="2423" y="1865"/>
                </a:lnTo>
                <a:cubicBezTo>
                  <a:pt x="2402" y="1859"/>
                  <a:pt x="2380" y="1853"/>
                  <a:pt x="2358" y="1848"/>
                </a:cubicBezTo>
                <a:lnTo>
                  <a:pt x="2358" y="1848"/>
                </a:lnTo>
                <a:lnTo>
                  <a:pt x="2357" y="1848"/>
                </a:lnTo>
                <a:lnTo>
                  <a:pt x="2357" y="1848"/>
                </a:lnTo>
                <a:cubicBezTo>
                  <a:pt x="2337" y="1842"/>
                  <a:pt x="2316" y="1837"/>
                  <a:pt x="2296" y="1831"/>
                </a:cubicBezTo>
                <a:lnTo>
                  <a:pt x="2296" y="1831"/>
                </a:lnTo>
                <a:cubicBezTo>
                  <a:pt x="2290" y="1829"/>
                  <a:pt x="2284" y="1828"/>
                  <a:pt x="2278" y="1827"/>
                </a:cubicBezTo>
                <a:lnTo>
                  <a:pt x="2278" y="1827"/>
                </a:lnTo>
                <a:cubicBezTo>
                  <a:pt x="2263" y="1822"/>
                  <a:pt x="2247" y="1818"/>
                  <a:pt x="2232" y="1813"/>
                </a:cubicBezTo>
                <a:lnTo>
                  <a:pt x="2232" y="1813"/>
                </a:lnTo>
                <a:cubicBezTo>
                  <a:pt x="2226" y="1812"/>
                  <a:pt x="2220" y="1810"/>
                  <a:pt x="2213" y="1808"/>
                </a:cubicBezTo>
                <a:lnTo>
                  <a:pt x="2213" y="1808"/>
                </a:lnTo>
                <a:cubicBezTo>
                  <a:pt x="2196" y="1803"/>
                  <a:pt x="2177" y="1798"/>
                  <a:pt x="2160" y="1793"/>
                </a:cubicBezTo>
                <a:lnTo>
                  <a:pt x="2160" y="1793"/>
                </a:lnTo>
                <a:cubicBezTo>
                  <a:pt x="2157" y="1792"/>
                  <a:pt x="2155" y="1791"/>
                  <a:pt x="2152" y="1791"/>
                </a:cubicBezTo>
                <a:lnTo>
                  <a:pt x="2152" y="1791"/>
                </a:lnTo>
                <a:cubicBezTo>
                  <a:pt x="2132" y="1785"/>
                  <a:pt x="2112" y="1779"/>
                  <a:pt x="2091" y="1772"/>
                </a:cubicBezTo>
                <a:lnTo>
                  <a:pt x="2091" y="1772"/>
                </a:lnTo>
                <a:cubicBezTo>
                  <a:pt x="2086" y="1771"/>
                  <a:pt x="2080" y="1769"/>
                  <a:pt x="2075" y="1768"/>
                </a:cubicBezTo>
                <a:lnTo>
                  <a:pt x="2075" y="1768"/>
                </a:lnTo>
                <a:cubicBezTo>
                  <a:pt x="2061" y="1763"/>
                  <a:pt x="2045" y="1759"/>
                  <a:pt x="2031" y="1754"/>
                </a:cubicBezTo>
                <a:lnTo>
                  <a:pt x="2031" y="1754"/>
                </a:lnTo>
                <a:cubicBezTo>
                  <a:pt x="2024" y="1752"/>
                  <a:pt x="2018" y="1750"/>
                  <a:pt x="2012" y="1748"/>
                </a:cubicBezTo>
                <a:lnTo>
                  <a:pt x="2012" y="1748"/>
                </a:lnTo>
                <a:cubicBezTo>
                  <a:pt x="1996" y="1744"/>
                  <a:pt x="1982" y="1739"/>
                  <a:pt x="1966" y="1734"/>
                </a:cubicBezTo>
                <a:lnTo>
                  <a:pt x="1966" y="1734"/>
                </a:lnTo>
                <a:cubicBezTo>
                  <a:pt x="1962" y="1732"/>
                  <a:pt x="1957" y="1731"/>
                  <a:pt x="1953" y="1729"/>
                </a:cubicBezTo>
                <a:lnTo>
                  <a:pt x="1953" y="1729"/>
                </a:lnTo>
                <a:cubicBezTo>
                  <a:pt x="1933" y="1723"/>
                  <a:pt x="1914" y="1717"/>
                  <a:pt x="1894" y="1711"/>
                </a:cubicBezTo>
                <a:lnTo>
                  <a:pt x="1894" y="1711"/>
                </a:lnTo>
                <a:cubicBezTo>
                  <a:pt x="1888" y="1708"/>
                  <a:pt x="1883" y="1707"/>
                  <a:pt x="1877" y="1705"/>
                </a:cubicBezTo>
                <a:lnTo>
                  <a:pt x="1877" y="1705"/>
                </a:lnTo>
                <a:cubicBezTo>
                  <a:pt x="1865" y="1701"/>
                  <a:pt x="1854" y="1697"/>
                  <a:pt x="1843" y="1693"/>
                </a:cubicBezTo>
                <a:lnTo>
                  <a:pt x="1843" y="1693"/>
                </a:lnTo>
                <a:cubicBezTo>
                  <a:pt x="1836" y="1691"/>
                  <a:pt x="1830" y="1689"/>
                  <a:pt x="1823" y="1687"/>
                </a:cubicBezTo>
                <a:lnTo>
                  <a:pt x="1823" y="1687"/>
                </a:lnTo>
                <a:cubicBezTo>
                  <a:pt x="1813" y="1683"/>
                  <a:pt x="1802" y="1679"/>
                  <a:pt x="1792" y="1676"/>
                </a:cubicBezTo>
                <a:lnTo>
                  <a:pt x="1792" y="1676"/>
                </a:lnTo>
                <a:cubicBezTo>
                  <a:pt x="1785" y="1673"/>
                  <a:pt x="1778" y="1671"/>
                  <a:pt x="1771" y="1668"/>
                </a:cubicBezTo>
                <a:lnTo>
                  <a:pt x="1771" y="1668"/>
                </a:lnTo>
                <a:cubicBezTo>
                  <a:pt x="1761" y="1665"/>
                  <a:pt x="1751" y="1661"/>
                  <a:pt x="1742" y="1658"/>
                </a:cubicBezTo>
                <a:lnTo>
                  <a:pt x="1742" y="1658"/>
                </a:lnTo>
                <a:cubicBezTo>
                  <a:pt x="1734" y="1656"/>
                  <a:pt x="1728" y="1653"/>
                  <a:pt x="1720" y="1650"/>
                </a:cubicBezTo>
                <a:lnTo>
                  <a:pt x="1720" y="1650"/>
                </a:lnTo>
                <a:cubicBezTo>
                  <a:pt x="1711" y="1647"/>
                  <a:pt x="1701" y="1644"/>
                  <a:pt x="1692" y="1640"/>
                </a:cubicBezTo>
                <a:lnTo>
                  <a:pt x="1692" y="1640"/>
                </a:lnTo>
                <a:cubicBezTo>
                  <a:pt x="1684" y="1637"/>
                  <a:pt x="1677" y="1635"/>
                  <a:pt x="1671" y="1632"/>
                </a:cubicBezTo>
                <a:lnTo>
                  <a:pt x="1671" y="1632"/>
                </a:lnTo>
                <a:cubicBezTo>
                  <a:pt x="1661" y="1628"/>
                  <a:pt x="1651" y="1626"/>
                  <a:pt x="1642" y="1621"/>
                </a:cubicBezTo>
                <a:lnTo>
                  <a:pt x="1642" y="1621"/>
                </a:lnTo>
                <a:cubicBezTo>
                  <a:pt x="1635" y="1619"/>
                  <a:pt x="1628" y="1617"/>
                  <a:pt x="1621" y="1614"/>
                </a:cubicBezTo>
                <a:lnTo>
                  <a:pt x="1621" y="1614"/>
                </a:lnTo>
                <a:cubicBezTo>
                  <a:pt x="1611" y="1610"/>
                  <a:pt x="1602" y="1607"/>
                  <a:pt x="1592" y="1603"/>
                </a:cubicBezTo>
                <a:lnTo>
                  <a:pt x="1592" y="1603"/>
                </a:lnTo>
                <a:cubicBezTo>
                  <a:pt x="1586" y="1600"/>
                  <a:pt x="1579" y="1598"/>
                  <a:pt x="1572" y="1596"/>
                </a:cubicBezTo>
                <a:lnTo>
                  <a:pt x="1572" y="1596"/>
                </a:lnTo>
                <a:cubicBezTo>
                  <a:pt x="1562" y="1592"/>
                  <a:pt x="1552" y="1587"/>
                  <a:pt x="1542" y="1583"/>
                </a:cubicBezTo>
                <a:lnTo>
                  <a:pt x="1542" y="1583"/>
                </a:lnTo>
                <a:cubicBezTo>
                  <a:pt x="1536" y="1581"/>
                  <a:pt x="1531" y="1579"/>
                  <a:pt x="1525" y="1577"/>
                </a:cubicBezTo>
                <a:lnTo>
                  <a:pt x="1525" y="1577"/>
                </a:lnTo>
                <a:cubicBezTo>
                  <a:pt x="1512" y="1572"/>
                  <a:pt x="1498" y="1566"/>
                  <a:pt x="1486" y="1561"/>
                </a:cubicBezTo>
                <a:lnTo>
                  <a:pt x="1486" y="1561"/>
                </a:lnTo>
                <a:cubicBezTo>
                  <a:pt x="1483" y="1560"/>
                  <a:pt x="1480" y="1558"/>
                  <a:pt x="1478" y="1558"/>
                </a:cubicBezTo>
                <a:lnTo>
                  <a:pt x="1478" y="1558"/>
                </a:lnTo>
                <a:cubicBezTo>
                  <a:pt x="1462" y="1552"/>
                  <a:pt x="1447" y="1545"/>
                  <a:pt x="1431" y="1539"/>
                </a:cubicBezTo>
                <a:lnTo>
                  <a:pt x="1431" y="1539"/>
                </a:lnTo>
                <a:cubicBezTo>
                  <a:pt x="1427" y="1537"/>
                  <a:pt x="1422" y="1535"/>
                  <a:pt x="1417" y="1533"/>
                </a:cubicBezTo>
                <a:lnTo>
                  <a:pt x="1417" y="1533"/>
                </a:lnTo>
                <a:cubicBezTo>
                  <a:pt x="1407" y="1528"/>
                  <a:pt x="1396" y="1524"/>
                  <a:pt x="1386" y="1519"/>
                </a:cubicBezTo>
                <a:lnTo>
                  <a:pt x="1386" y="1519"/>
                </a:lnTo>
                <a:cubicBezTo>
                  <a:pt x="1380" y="1517"/>
                  <a:pt x="1374" y="1514"/>
                  <a:pt x="1368" y="1512"/>
                </a:cubicBezTo>
                <a:lnTo>
                  <a:pt x="1368" y="1512"/>
                </a:lnTo>
                <a:cubicBezTo>
                  <a:pt x="1359" y="1507"/>
                  <a:pt x="1350" y="1503"/>
                  <a:pt x="1340" y="1500"/>
                </a:cubicBezTo>
                <a:lnTo>
                  <a:pt x="1340" y="1500"/>
                </a:lnTo>
                <a:cubicBezTo>
                  <a:pt x="1335" y="1497"/>
                  <a:pt x="1328" y="1494"/>
                  <a:pt x="1322" y="1492"/>
                </a:cubicBezTo>
                <a:lnTo>
                  <a:pt x="1322" y="1492"/>
                </a:lnTo>
                <a:cubicBezTo>
                  <a:pt x="1314" y="1487"/>
                  <a:pt x="1305" y="1484"/>
                  <a:pt x="1296" y="1480"/>
                </a:cubicBezTo>
                <a:lnTo>
                  <a:pt x="1296" y="1480"/>
                </a:lnTo>
                <a:cubicBezTo>
                  <a:pt x="1289" y="1477"/>
                  <a:pt x="1284" y="1474"/>
                  <a:pt x="1277" y="1471"/>
                </a:cubicBezTo>
                <a:lnTo>
                  <a:pt x="1277" y="1471"/>
                </a:lnTo>
                <a:cubicBezTo>
                  <a:pt x="1269" y="1467"/>
                  <a:pt x="1260" y="1464"/>
                  <a:pt x="1252" y="1460"/>
                </a:cubicBezTo>
                <a:lnTo>
                  <a:pt x="1252" y="1460"/>
                </a:lnTo>
                <a:cubicBezTo>
                  <a:pt x="1246" y="1457"/>
                  <a:pt x="1239" y="1454"/>
                  <a:pt x="1233" y="1451"/>
                </a:cubicBezTo>
                <a:lnTo>
                  <a:pt x="1233" y="1451"/>
                </a:lnTo>
                <a:cubicBezTo>
                  <a:pt x="1225" y="1447"/>
                  <a:pt x="1217" y="1444"/>
                  <a:pt x="1208" y="1439"/>
                </a:cubicBezTo>
                <a:lnTo>
                  <a:pt x="1208" y="1439"/>
                </a:lnTo>
                <a:cubicBezTo>
                  <a:pt x="1203" y="1436"/>
                  <a:pt x="1196" y="1434"/>
                  <a:pt x="1190" y="1431"/>
                </a:cubicBezTo>
                <a:lnTo>
                  <a:pt x="1190" y="1431"/>
                </a:lnTo>
                <a:cubicBezTo>
                  <a:pt x="1182" y="1426"/>
                  <a:pt x="1173" y="1422"/>
                  <a:pt x="1165" y="1418"/>
                </a:cubicBezTo>
                <a:lnTo>
                  <a:pt x="1165" y="1418"/>
                </a:lnTo>
                <a:cubicBezTo>
                  <a:pt x="1159" y="1416"/>
                  <a:pt x="1154" y="1413"/>
                  <a:pt x="1148" y="1410"/>
                </a:cubicBezTo>
                <a:lnTo>
                  <a:pt x="1148" y="1410"/>
                </a:lnTo>
                <a:cubicBezTo>
                  <a:pt x="1139" y="1406"/>
                  <a:pt x="1130" y="1401"/>
                  <a:pt x="1122" y="1397"/>
                </a:cubicBezTo>
                <a:lnTo>
                  <a:pt x="1122" y="1397"/>
                </a:lnTo>
                <a:cubicBezTo>
                  <a:pt x="1116" y="1395"/>
                  <a:pt x="1112" y="1392"/>
                  <a:pt x="1106" y="1389"/>
                </a:cubicBezTo>
                <a:lnTo>
                  <a:pt x="1106" y="1389"/>
                </a:lnTo>
                <a:cubicBezTo>
                  <a:pt x="1096" y="1384"/>
                  <a:pt x="1086" y="1379"/>
                  <a:pt x="1076" y="1374"/>
                </a:cubicBezTo>
                <a:lnTo>
                  <a:pt x="1076" y="1374"/>
                </a:lnTo>
                <a:cubicBezTo>
                  <a:pt x="1072" y="1372"/>
                  <a:pt x="1069" y="1370"/>
                  <a:pt x="1065" y="1368"/>
                </a:cubicBezTo>
                <a:lnTo>
                  <a:pt x="1065" y="1368"/>
                </a:lnTo>
                <a:cubicBezTo>
                  <a:pt x="1052" y="1361"/>
                  <a:pt x="1038" y="1354"/>
                  <a:pt x="1025" y="1347"/>
                </a:cubicBezTo>
                <a:lnTo>
                  <a:pt x="1025" y="1347"/>
                </a:lnTo>
                <a:cubicBezTo>
                  <a:pt x="1022" y="1345"/>
                  <a:pt x="1017" y="1344"/>
                  <a:pt x="1014" y="1341"/>
                </a:cubicBezTo>
                <a:lnTo>
                  <a:pt x="1014" y="1341"/>
                </a:lnTo>
                <a:cubicBezTo>
                  <a:pt x="1004" y="1336"/>
                  <a:pt x="995" y="1331"/>
                  <a:pt x="986" y="1326"/>
                </a:cubicBezTo>
                <a:lnTo>
                  <a:pt x="986" y="1326"/>
                </a:lnTo>
                <a:cubicBezTo>
                  <a:pt x="981" y="1323"/>
                  <a:pt x="975" y="1321"/>
                  <a:pt x="971" y="1318"/>
                </a:cubicBezTo>
                <a:lnTo>
                  <a:pt x="971" y="1318"/>
                </a:lnTo>
                <a:cubicBezTo>
                  <a:pt x="962" y="1313"/>
                  <a:pt x="955" y="1309"/>
                  <a:pt x="946" y="1304"/>
                </a:cubicBezTo>
                <a:lnTo>
                  <a:pt x="946" y="1304"/>
                </a:lnTo>
                <a:cubicBezTo>
                  <a:pt x="941" y="1301"/>
                  <a:pt x="936" y="1298"/>
                  <a:pt x="931" y="1295"/>
                </a:cubicBezTo>
                <a:lnTo>
                  <a:pt x="931" y="1295"/>
                </a:lnTo>
                <a:cubicBezTo>
                  <a:pt x="923" y="1291"/>
                  <a:pt x="916" y="1287"/>
                  <a:pt x="908" y="1283"/>
                </a:cubicBezTo>
                <a:lnTo>
                  <a:pt x="908" y="1283"/>
                </a:lnTo>
                <a:cubicBezTo>
                  <a:pt x="903" y="1280"/>
                  <a:pt x="898" y="1277"/>
                  <a:pt x="892" y="1273"/>
                </a:cubicBezTo>
                <a:lnTo>
                  <a:pt x="892" y="1273"/>
                </a:lnTo>
                <a:cubicBezTo>
                  <a:pt x="885" y="1269"/>
                  <a:pt x="878" y="1265"/>
                  <a:pt x="871" y="1261"/>
                </a:cubicBezTo>
                <a:lnTo>
                  <a:pt x="871" y="1261"/>
                </a:lnTo>
                <a:cubicBezTo>
                  <a:pt x="865" y="1258"/>
                  <a:pt x="860" y="1254"/>
                  <a:pt x="855" y="1251"/>
                </a:cubicBezTo>
                <a:lnTo>
                  <a:pt x="855" y="1251"/>
                </a:lnTo>
                <a:cubicBezTo>
                  <a:pt x="848" y="1247"/>
                  <a:pt x="841" y="1243"/>
                  <a:pt x="834" y="1239"/>
                </a:cubicBezTo>
                <a:lnTo>
                  <a:pt x="834" y="1239"/>
                </a:lnTo>
                <a:cubicBezTo>
                  <a:pt x="828" y="1235"/>
                  <a:pt x="823" y="1232"/>
                  <a:pt x="818" y="1229"/>
                </a:cubicBezTo>
                <a:lnTo>
                  <a:pt x="818" y="1229"/>
                </a:lnTo>
                <a:cubicBezTo>
                  <a:pt x="811" y="1224"/>
                  <a:pt x="804" y="1220"/>
                  <a:pt x="797" y="1216"/>
                </a:cubicBezTo>
                <a:lnTo>
                  <a:pt x="797" y="1216"/>
                </a:lnTo>
                <a:cubicBezTo>
                  <a:pt x="792" y="1213"/>
                  <a:pt x="787" y="1210"/>
                  <a:pt x="782" y="1207"/>
                </a:cubicBezTo>
                <a:lnTo>
                  <a:pt x="782" y="1207"/>
                </a:lnTo>
                <a:cubicBezTo>
                  <a:pt x="775" y="1202"/>
                  <a:pt x="768" y="1197"/>
                  <a:pt x="761" y="1193"/>
                </a:cubicBezTo>
                <a:lnTo>
                  <a:pt x="761" y="1193"/>
                </a:lnTo>
                <a:cubicBezTo>
                  <a:pt x="756" y="1190"/>
                  <a:pt x="751" y="1187"/>
                  <a:pt x="747" y="1184"/>
                </a:cubicBezTo>
                <a:lnTo>
                  <a:pt x="747" y="1184"/>
                </a:lnTo>
                <a:cubicBezTo>
                  <a:pt x="739" y="1179"/>
                  <a:pt x="731" y="1174"/>
                  <a:pt x="724" y="1169"/>
                </a:cubicBezTo>
                <a:lnTo>
                  <a:pt x="724" y="1169"/>
                </a:lnTo>
                <a:cubicBezTo>
                  <a:pt x="720" y="1166"/>
                  <a:pt x="716" y="1164"/>
                  <a:pt x="713" y="1162"/>
                </a:cubicBezTo>
                <a:lnTo>
                  <a:pt x="713" y="1162"/>
                </a:lnTo>
                <a:cubicBezTo>
                  <a:pt x="701" y="1154"/>
                  <a:pt x="690" y="1146"/>
                  <a:pt x="679" y="1139"/>
                </a:cubicBezTo>
                <a:lnTo>
                  <a:pt x="679" y="1139"/>
                </a:lnTo>
                <a:cubicBezTo>
                  <a:pt x="677" y="1137"/>
                  <a:pt x="675" y="1136"/>
                  <a:pt x="673" y="1134"/>
                </a:cubicBezTo>
                <a:lnTo>
                  <a:pt x="673" y="1134"/>
                </a:lnTo>
                <a:cubicBezTo>
                  <a:pt x="665" y="1128"/>
                  <a:pt x="655" y="1122"/>
                  <a:pt x="647" y="1116"/>
                </a:cubicBezTo>
                <a:lnTo>
                  <a:pt x="647" y="1116"/>
                </a:lnTo>
                <a:cubicBezTo>
                  <a:pt x="643" y="1113"/>
                  <a:pt x="639" y="1110"/>
                  <a:pt x="635" y="1107"/>
                </a:cubicBezTo>
                <a:lnTo>
                  <a:pt x="635" y="1107"/>
                </a:lnTo>
                <a:cubicBezTo>
                  <a:pt x="628" y="1102"/>
                  <a:pt x="621" y="1097"/>
                  <a:pt x="615" y="1092"/>
                </a:cubicBezTo>
                <a:lnTo>
                  <a:pt x="615" y="1092"/>
                </a:lnTo>
                <a:cubicBezTo>
                  <a:pt x="610" y="1089"/>
                  <a:pt x="606" y="1086"/>
                  <a:pt x="602" y="1083"/>
                </a:cubicBezTo>
                <a:lnTo>
                  <a:pt x="602" y="1083"/>
                </a:lnTo>
                <a:cubicBezTo>
                  <a:pt x="595" y="1078"/>
                  <a:pt x="589" y="1073"/>
                  <a:pt x="583" y="1069"/>
                </a:cubicBezTo>
                <a:lnTo>
                  <a:pt x="583" y="1069"/>
                </a:lnTo>
                <a:cubicBezTo>
                  <a:pt x="579" y="1066"/>
                  <a:pt x="575" y="1062"/>
                  <a:pt x="570" y="1059"/>
                </a:cubicBezTo>
                <a:lnTo>
                  <a:pt x="570" y="1059"/>
                </a:lnTo>
                <a:cubicBezTo>
                  <a:pt x="564" y="1054"/>
                  <a:pt x="558" y="1050"/>
                  <a:pt x="552" y="1045"/>
                </a:cubicBezTo>
                <a:lnTo>
                  <a:pt x="552" y="1045"/>
                </a:lnTo>
                <a:cubicBezTo>
                  <a:pt x="548" y="1042"/>
                  <a:pt x="544" y="1038"/>
                  <a:pt x="539" y="1035"/>
                </a:cubicBezTo>
                <a:lnTo>
                  <a:pt x="539" y="1035"/>
                </a:lnTo>
                <a:cubicBezTo>
                  <a:pt x="534" y="1031"/>
                  <a:pt x="528" y="1026"/>
                  <a:pt x="522" y="1021"/>
                </a:cubicBezTo>
                <a:lnTo>
                  <a:pt x="522" y="1021"/>
                </a:lnTo>
                <a:cubicBezTo>
                  <a:pt x="518" y="1018"/>
                  <a:pt x="514" y="1015"/>
                  <a:pt x="510" y="1011"/>
                </a:cubicBezTo>
                <a:lnTo>
                  <a:pt x="510" y="1011"/>
                </a:lnTo>
                <a:cubicBezTo>
                  <a:pt x="504" y="1007"/>
                  <a:pt x="499" y="1002"/>
                  <a:pt x="493" y="997"/>
                </a:cubicBezTo>
                <a:lnTo>
                  <a:pt x="493" y="997"/>
                </a:lnTo>
                <a:cubicBezTo>
                  <a:pt x="489" y="994"/>
                  <a:pt x="485" y="991"/>
                  <a:pt x="481" y="987"/>
                </a:cubicBezTo>
                <a:lnTo>
                  <a:pt x="481" y="987"/>
                </a:lnTo>
                <a:cubicBezTo>
                  <a:pt x="475" y="982"/>
                  <a:pt x="470" y="978"/>
                  <a:pt x="464" y="973"/>
                </a:cubicBezTo>
                <a:lnTo>
                  <a:pt x="464" y="973"/>
                </a:lnTo>
                <a:cubicBezTo>
                  <a:pt x="461" y="969"/>
                  <a:pt x="457" y="966"/>
                  <a:pt x="453" y="963"/>
                </a:cubicBezTo>
                <a:lnTo>
                  <a:pt x="453" y="963"/>
                </a:lnTo>
                <a:cubicBezTo>
                  <a:pt x="447" y="958"/>
                  <a:pt x="441" y="952"/>
                  <a:pt x="435" y="947"/>
                </a:cubicBezTo>
                <a:lnTo>
                  <a:pt x="435" y="947"/>
                </a:lnTo>
                <a:cubicBezTo>
                  <a:pt x="433" y="944"/>
                  <a:pt x="429" y="941"/>
                  <a:pt x="426" y="938"/>
                </a:cubicBezTo>
                <a:lnTo>
                  <a:pt x="426" y="938"/>
                </a:lnTo>
                <a:cubicBezTo>
                  <a:pt x="418" y="931"/>
                  <a:pt x="410" y="924"/>
                  <a:pt x="402" y="917"/>
                </a:cubicBezTo>
                <a:lnTo>
                  <a:pt x="402" y="917"/>
                </a:lnTo>
                <a:cubicBezTo>
                  <a:pt x="401" y="916"/>
                  <a:pt x="400" y="915"/>
                  <a:pt x="400" y="914"/>
                </a:cubicBezTo>
                <a:lnTo>
                  <a:pt x="400" y="914"/>
                </a:lnTo>
                <a:cubicBezTo>
                  <a:pt x="391" y="906"/>
                  <a:pt x="383" y="898"/>
                  <a:pt x="374" y="890"/>
                </a:cubicBezTo>
                <a:lnTo>
                  <a:pt x="374" y="890"/>
                </a:lnTo>
                <a:cubicBezTo>
                  <a:pt x="371" y="887"/>
                  <a:pt x="368" y="884"/>
                  <a:pt x="366" y="881"/>
                </a:cubicBezTo>
                <a:lnTo>
                  <a:pt x="366" y="881"/>
                </a:lnTo>
                <a:cubicBezTo>
                  <a:pt x="360" y="876"/>
                  <a:pt x="354" y="871"/>
                  <a:pt x="349" y="865"/>
                </a:cubicBezTo>
                <a:lnTo>
                  <a:pt x="349" y="865"/>
                </a:lnTo>
                <a:cubicBezTo>
                  <a:pt x="346" y="862"/>
                  <a:pt x="343" y="858"/>
                  <a:pt x="340" y="855"/>
                </a:cubicBezTo>
                <a:lnTo>
                  <a:pt x="340" y="855"/>
                </a:lnTo>
                <a:cubicBezTo>
                  <a:pt x="335" y="850"/>
                  <a:pt x="330" y="845"/>
                  <a:pt x="325" y="840"/>
                </a:cubicBezTo>
                <a:lnTo>
                  <a:pt x="325" y="840"/>
                </a:lnTo>
                <a:cubicBezTo>
                  <a:pt x="322" y="837"/>
                  <a:pt x="319" y="833"/>
                  <a:pt x="316" y="830"/>
                </a:cubicBezTo>
                <a:lnTo>
                  <a:pt x="316" y="830"/>
                </a:lnTo>
                <a:cubicBezTo>
                  <a:pt x="311" y="825"/>
                  <a:pt x="306" y="820"/>
                  <a:pt x="302" y="815"/>
                </a:cubicBezTo>
                <a:lnTo>
                  <a:pt x="302" y="815"/>
                </a:lnTo>
                <a:cubicBezTo>
                  <a:pt x="299" y="812"/>
                  <a:pt x="296" y="808"/>
                  <a:pt x="292" y="805"/>
                </a:cubicBezTo>
                <a:lnTo>
                  <a:pt x="292" y="805"/>
                </a:lnTo>
                <a:cubicBezTo>
                  <a:pt x="288" y="799"/>
                  <a:pt x="284" y="795"/>
                  <a:pt x="280" y="790"/>
                </a:cubicBezTo>
                <a:lnTo>
                  <a:pt x="280" y="790"/>
                </a:lnTo>
                <a:cubicBezTo>
                  <a:pt x="276" y="786"/>
                  <a:pt x="273" y="783"/>
                  <a:pt x="270" y="778"/>
                </a:cubicBezTo>
                <a:lnTo>
                  <a:pt x="270" y="778"/>
                </a:lnTo>
                <a:cubicBezTo>
                  <a:pt x="266" y="774"/>
                  <a:pt x="262" y="769"/>
                  <a:pt x="258" y="764"/>
                </a:cubicBezTo>
                <a:lnTo>
                  <a:pt x="258" y="764"/>
                </a:lnTo>
                <a:cubicBezTo>
                  <a:pt x="255" y="760"/>
                  <a:pt x="252" y="757"/>
                  <a:pt x="249" y="753"/>
                </a:cubicBezTo>
                <a:lnTo>
                  <a:pt x="249" y="753"/>
                </a:lnTo>
                <a:cubicBezTo>
                  <a:pt x="245" y="749"/>
                  <a:pt x="241" y="743"/>
                  <a:pt x="237" y="739"/>
                </a:cubicBezTo>
                <a:lnTo>
                  <a:pt x="237" y="739"/>
                </a:lnTo>
                <a:cubicBezTo>
                  <a:pt x="234" y="735"/>
                  <a:pt x="231" y="732"/>
                  <a:pt x="228" y="728"/>
                </a:cubicBezTo>
                <a:lnTo>
                  <a:pt x="228" y="728"/>
                </a:lnTo>
                <a:cubicBezTo>
                  <a:pt x="224" y="722"/>
                  <a:pt x="220" y="717"/>
                  <a:pt x="216" y="712"/>
                </a:cubicBezTo>
                <a:lnTo>
                  <a:pt x="216" y="712"/>
                </a:lnTo>
                <a:cubicBezTo>
                  <a:pt x="213" y="709"/>
                  <a:pt x="211" y="705"/>
                  <a:pt x="209" y="702"/>
                </a:cubicBezTo>
                <a:lnTo>
                  <a:pt x="209" y="702"/>
                </a:lnTo>
                <a:cubicBezTo>
                  <a:pt x="204" y="696"/>
                  <a:pt x="199" y="689"/>
                  <a:pt x="195" y="682"/>
                </a:cubicBezTo>
                <a:lnTo>
                  <a:pt x="195" y="682"/>
                </a:lnTo>
                <a:cubicBezTo>
                  <a:pt x="193" y="681"/>
                  <a:pt x="192" y="679"/>
                  <a:pt x="190" y="676"/>
                </a:cubicBezTo>
                <a:lnTo>
                  <a:pt x="190" y="676"/>
                </a:lnTo>
                <a:cubicBezTo>
                  <a:pt x="184" y="668"/>
                  <a:pt x="178" y="659"/>
                  <a:pt x="172" y="651"/>
                </a:cubicBezTo>
                <a:lnTo>
                  <a:pt x="172" y="651"/>
                </a:lnTo>
                <a:cubicBezTo>
                  <a:pt x="171" y="648"/>
                  <a:pt x="169" y="646"/>
                  <a:pt x="168" y="643"/>
                </a:cubicBezTo>
                <a:lnTo>
                  <a:pt x="168" y="643"/>
                </a:lnTo>
                <a:cubicBezTo>
                  <a:pt x="163" y="637"/>
                  <a:pt x="160" y="631"/>
                  <a:pt x="155" y="625"/>
                </a:cubicBezTo>
                <a:lnTo>
                  <a:pt x="155" y="625"/>
                </a:lnTo>
                <a:cubicBezTo>
                  <a:pt x="153" y="621"/>
                  <a:pt x="151" y="618"/>
                  <a:pt x="150" y="615"/>
                </a:cubicBezTo>
                <a:lnTo>
                  <a:pt x="150" y="615"/>
                </a:lnTo>
                <a:cubicBezTo>
                  <a:pt x="146" y="610"/>
                  <a:pt x="142" y="604"/>
                  <a:pt x="140" y="598"/>
                </a:cubicBezTo>
                <a:lnTo>
                  <a:pt x="140" y="598"/>
                </a:lnTo>
                <a:cubicBezTo>
                  <a:pt x="137" y="595"/>
                  <a:pt x="135" y="591"/>
                  <a:pt x="133" y="588"/>
                </a:cubicBezTo>
                <a:lnTo>
                  <a:pt x="133" y="588"/>
                </a:lnTo>
                <a:cubicBezTo>
                  <a:pt x="130" y="583"/>
                  <a:pt x="126" y="577"/>
                  <a:pt x="124" y="572"/>
                </a:cubicBezTo>
                <a:lnTo>
                  <a:pt x="124" y="572"/>
                </a:lnTo>
                <a:cubicBezTo>
                  <a:pt x="122" y="568"/>
                  <a:pt x="120" y="565"/>
                  <a:pt x="118" y="561"/>
                </a:cubicBezTo>
                <a:lnTo>
                  <a:pt x="118" y="561"/>
                </a:lnTo>
                <a:cubicBezTo>
                  <a:pt x="115" y="556"/>
                  <a:pt x="112" y="551"/>
                  <a:pt x="110" y="545"/>
                </a:cubicBezTo>
                <a:lnTo>
                  <a:pt x="110" y="545"/>
                </a:lnTo>
                <a:cubicBezTo>
                  <a:pt x="107" y="542"/>
                  <a:pt x="105" y="538"/>
                  <a:pt x="104" y="534"/>
                </a:cubicBezTo>
                <a:lnTo>
                  <a:pt x="104" y="534"/>
                </a:lnTo>
                <a:cubicBezTo>
                  <a:pt x="101" y="529"/>
                  <a:pt x="98" y="524"/>
                  <a:pt x="96" y="519"/>
                </a:cubicBezTo>
                <a:lnTo>
                  <a:pt x="96" y="519"/>
                </a:lnTo>
                <a:cubicBezTo>
                  <a:pt x="94" y="515"/>
                  <a:pt x="92" y="511"/>
                  <a:pt x="90" y="507"/>
                </a:cubicBezTo>
                <a:lnTo>
                  <a:pt x="90" y="507"/>
                </a:lnTo>
                <a:cubicBezTo>
                  <a:pt x="88" y="503"/>
                  <a:pt x="85" y="497"/>
                  <a:pt x="83" y="492"/>
                </a:cubicBezTo>
                <a:lnTo>
                  <a:pt x="83" y="492"/>
                </a:lnTo>
                <a:cubicBezTo>
                  <a:pt x="81" y="488"/>
                  <a:pt x="80" y="484"/>
                  <a:pt x="78" y="481"/>
                </a:cubicBezTo>
                <a:lnTo>
                  <a:pt x="78" y="481"/>
                </a:lnTo>
                <a:cubicBezTo>
                  <a:pt x="75" y="475"/>
                  <a:pt x="73" y="470"/>
                  <a:pt x="71" y="464"/>
                </a:cubicBezTo>
                <a:lnTo>
                  <a:pt x="71" y="464"/>
                </a:lnTo>
                <a:cubicBezTo>
                  <a:pt x="70" y="461"/>
                  <a:pt x="68" y="457"/>
                  <a:pt x="67" y="454"/>
                </a:cubicBezTo>
                <a:lnTo>
                  <a:pt x="67" y="454"/>
                </a:lnTo>
                <a:cubicBezTo>
                  <a:pt x="64" y="448"/>
                  <a:pt x="61" y="442"/>
                  <a:pt x="59" y="435"/>
                </a:cubicBezTo>
                <a:lnTo>
                  <a:pt x="59" y="435"/>
                </a:lnTo>
                <a:cubicBezTo>
                  <a:pt x="58" y="433"/>
                  <a:pt x="57" y="430"/>
                  <a:pt x="56" y="427"/>
                </a:cubicBezTo>
                <a:lnTo>
                  <a:pt x="56" y="427"/>
                </a:lnTo>
                <a:cubicBezTo>
                  <a:pt x="52" y="418"/>
                  <a:pt x="50" y="409"/>
                  <a:pt x="46" y="400"/>
                </a:cubicBezTo>
                <a:lnTo>
                  <a:pt x="46" y="400"/>
                </a:lnTo>
                <a:cubicBezTo>
                  <a:pt x="45" y="398"/>
                  <a:pt x="45" y="396"/>
                  <a:pt x="44" y="394"/>
                </a:cubicBezTo>
                <a:lnTo>
                  <a:pt x="44" y="394"/>
                </a:lnTo>
                <a:cubicBezTo>
                  <a:pt x="42" y="388"/>
                  <a:pt x="40" y="380"/>
                  <a:pt x="38" y="373"/>
                </a:cubicBezTo>
                <a:lnTo>
                  <a:pt x="38" y="373"/>
                </a:lnTo>
                <a:cubicBezTo>
                  <a:pt x="37" y="370"/>
                  <a:pt x="35" y="366"/>
                  <a:pt x="35" y="363"/>
                </a:cubicBezTo>
                <a:lnTo>
                  <a:pt x="35" y="363"/>
                </a:lnTo>
                <a:cubicBezTo>
                  <a:pt x="33" y="358"/>
                  <a:pt x="31" y="352"/>
                  <a:pt x="30" y="346"/>
                </a:cubicBezTo>
                <a:lnTo>
                  <a:pt x="30" y="346"/>
                </a:lnTo>
                <a:cubicBezTo>
                  <a:pt x="29" y="342"/>
                  <a:pt x="28" y="339"/>
                  <a:pt x="27" y="335"/>
                </a:cubicBezTo>
                <a:lnTo>
                  <a:pt x="27" y="335"/>
                </a:lnTo>
                <a:cubicBezTo>
                  <a:pt x="25" y="329"/>
                  <a:pt x="24" y="324"/>
                  <a:pt x="22" y="318"/>
                </a:cubicBezTo>
                <a:lnTo>
                  <a:pt x="22" y="318"/>
                </a:lnTo>
                <a:cubicBezTo>
                  <a:pt x="22" y="315"/>
                  <a:pt x="21" y="310"/>
                  <a:pt x="20" y="307"/>
                </a:cubicBezTo>
                <a:lnTo>
                  <a:pt x="20" y="307"/>
                </a:lnTo>
                <a:cubicBezTo>
                  <a:pt x="19" y="302"/>
                  <a:pt x="18" y="296"/>
                  <a:pt x="17" y="291"/>
                </a:cubicBezTo>
                <a:lnTo>
                  <a:pt x="17" y="291"/>
                </a:lnTo>
                <a:cubicBezTo>
                  <a:pt x="16" y="287"/>
                  <a:pt x="15" y="283"/>
                  <a:pt x="14" y="279"/>
                </a:cubicBezTo>
                <a:lnTo>
                  <a:pt x="14" y="279"/>
                </a:lnTo>
                <a:cubicBezTo>
                  <a:pt x="14" y="273"/>
                  <a:pt x="12" y="268"/>
                  <a:pt x="12" y="263"/>
                </a:cubicBezTo>
                <a:lnTo>
                  <a:pt x="12" y="263"/>
                </a:lnTo>
                <a:cubicBezTo>
                  <a:pt x="11" y="259"/>
                  <a:pt x="10" y="255"/>
                  <a:pt x="10" y="251"/>
                </a:cubicBezTo>
                <a:lnTo>
                  <a:pt x="10" y="251"/>
                </a:lnTo>
                <a:cubicBezTo>
                  <a:pt x="9" y="246"/>
                  <a:pt x="9" y="241"/>
                  <a:pt x="7" y="235"/>
                </a:cubicBezTo>
                <a:lnTo>
                  <a:pt x="7" y="235"/>
                </a:lnTo>
                <a:cubicBezTo>
                  <a:pt x="7" y="231"/>
                  <a:pt x="7" y="228"/>
                  <a:pt x="6" y="224"/>
                </a:cubicBezTo>
                <a:lnTo>
                  <a:pt x="6" y="224"/>
                </a:lnTo>
                <a:cubicBezTo>
                  <a:pt x="6" y="218"/>
                  <a:pt x="5" y="212"/>
                  <a:pt x="4" y="207"/>
                </a:cubicBezTo>
                <a:lnTo>
                  <a:pt x="4" y="207"/>
                </a:lnTo>
                <a:cubicBezTo>
                  <a:pt x="4" y="203"/>
                  <a:pt x="4" y="199"/>
                  <a:pt x="3" y="196"/>
                </a:cubicBezTo>
                <a:lnTo>
                  <a:pt x="3" y="196"/>
                </a:lnTo>
                <a:cubicBezTo>
                  <a:pt x="2" y="189"/>
                  <a:pt x="2" y="183"/>
                  <a:pt x="2" y="177"/>
                </a:cubicBezTo>
                <a:lnTo>
                  <a:pt x="2" y="177"/>
                </a:lnTo>
                <a:cubicBezTo>
                  <a:pt x="2" y="174"/>
                  <a:pt x="1" y="171"/>
                  <a:pt x="1" y="168"/>
                </a:cubicBezTo>
                <a:lnTo>
                  <a:pt x="1" y="168"/>
                </a:lnTo>
                <a:cubicBezTo>
                  <a:pt x="1" y="158"/>
                  <a:pt x="1" y="150"/>
                  <a:pt x="0" y="140"/>
                </a:cubicBezTo>
                <a:lnTo>
                  <a:pt x="20" y="1401"/>
                </a:lnTo>
                <a:lnTo>
                  <a:pt x="20" y="1401"/>
                </a:lnTo>
                <a:cubicBezTo>
                  <a:pt x="20" y="1410"/>
                  <a:pt x="21" y="1419"/>
                  <a:pt x="21" y="1428"/>
                </a:cubicBezTo>
                <a:lnTo>
                  <a:pt x="21" y="1428"/>
                </a:lnTo>
                <a:cubicBezTo>
                  <a:pt x="21" y="1432"/>
                  <a:pt x="21" y="1435"/>
                  <a:pt x="21" y="1438"/>
                </a:cubicBezTo>
                <a:lnTo>
                  <a:pt x="21" y="1438"/>
                </a:lnTo>
                <a:cubicBezTo>
                  <a:pt x="22" y="1444"/>
                  <a:pt x="22" y="1450"/>
                  <a:pt x="23" y="1456"/>
                </a:cubicBezTo>
                <a:lnTo>
                  <a:pt x="23" y="1456"/>
                </a:lnTo>
                <a:cubicBezTo>
                  <a:pt x="23" y="1460"/>
                  <a:pt x="24" y="1464"/>
                  <a:pt x="24" y="1467"/>
                </a:cubicBezTo>
                <a:lnTo>
                  <a:pt x="24" y="1467"/>
                </a:lnTo>
                <a:cubicBezTo>
                  <a:pt x="24" y="1473"/>
                  <a:pt x="25" y="1478"/>
                  <a:pt x="25" y="1484"/>
                </a:cubicBezTo>
                <a:lnTo>
                  <a:pt x="25" y="1484"/>
                </a:lnTo>
                <a:cubicBezTo>
                  <a:pt x="26" y="1488"/>
                  <a:pt x="27" y="1492"/>
                  <a:pt x="27" y="1496"/>
                </a:cubicBezTo>
                <a:lnTo>
                  <a:pt x="27" y="1496"/>
                </a:lnTo>
                <a:cubicBezTo>
                  <a:pt x="28" y="1501"/>
                  <a:pt x="29" y="1506"/>
                  <a:pt x="30" y="1512"/>
                </a:cubicBezTo>
                <a:lnTo>
                  <a:pt x="30" y="1512"/>
                </a:lnTo>
                <a:cubicBezTo>
                  <a:pt x="30" y="1516"/>
                  <a:pt x="31" y="1520"/>
                  <a:pt x="31" y="1523"/>
                </a:cubicBezTo>
                <a:lnTo>
                  <a:pt x="31" y="1523"/>
                </a:lnTo>
                <a:cubicBezTo>
                  <a:pt x="32" y="1529"/>
                  <a:pt x="33" y="1535"/>
                  <a:pt x="34" y="1540"/>
                </a:cubicBezTo>
                <a:lnTo>
                  <a:pt x="34" y="1540"/>
                </a:lnTo>
                <a:cubicBezTo>
                  <a:pt x="35" y="1543"/>
                  <a:pt x="35" y="1547"/>
                  <a:pt x="37" y="1551"/>
                </a:cubicBezTo>
                <a:lnTo>
                  <a:pt x="37" y="1551"/>
                </a:lnTo>
                <a:cubicBezTo>
                  <a:pt x="38" y="1557"/>
                  <a:pt x="39" y="1562"/>
                  <a:pt x="40" y="1567"/>
                </a:cubicBezTo>
                <a:lnTo>
                  <a:pt x="40" y="1567"/>
                </a:lnTo>
                <a:cubicBezTo>
                  <a:pt x="41" y="1571"/>
                  <a:pt x="41" y="1575"/>
                  <a:pt x="42" y="1578"/>
                </a:cubicBezTo>
                <a:lnTo>
                  <a:pt x="42" y="1578"/>
                </a:lnTo>
                <a:cubicBezTo>
                  <a:pt x="44" y="1585"/>
                  <a:pt x="45" y="1590"/>
                  <a:pt x="47" y="1595"/>
                </a:cubicBezTo>
                <a:lnTo>
                  <a:pt x="47" y="1595"/>
                </a:lnTo>
                <a:cubicBezTo>
                  <a:pt x="47" y="1599"/>
                  <a:pt x="49" y="1603"/>
                  <a:pt x="50" y="1606"/>
                </a:cubicBezTo>
                <a:lnTo>
                  <a:pt x="50" y="1606"/>
                </a:lnTo>
                <a:cubicBezTo>
                  <a:pt x="51" y="1612"/>
                  <a:pt x="52" y="1618"/>
                  <a:pt x="54" y="1624"/>
                </a:cubicBezTo>
                <a:lnTo>
                  <a:pt x="54" y="1624"/>
                </a:lnTo>
                <a:cubicBezTo>
                  <a:pt x="55" y="1627"/>
                  <a:pt x="56" y="1630"/>
                  <a:pt x="57" y="1633"/>
                </a:cubicBezTo>
                <a:lnTo>
                  <a:pt x="57" y="1633"/>
                </a:lnTo>
                <a:cubicBezTo>
                  <a:pt x="60" y="1641"/>
                  <a:pt x="62" y="1648"/>
                  <a:pt x="64" y="1655"/>
                </a:cubicBezTo>
                <a:lnTo>
                  <a:pt x="64" y="1655"/>
                </a:lnTo>
                <a:cubicBezTo>
                  <a:pt x="65" y="1657"/>
                  <a:pt x="65" y="1659"/>
                  <a:pt x="66" y="1661"/>
                </a:cubicBezTo>
                <a:lnTo>
                  <a:pt x="66" y="1661"/>
                </a:lnTo>
                <a:cubicBezTo>
                  <a:pt x="69" y="1670"/>
                  <a:pt x="72" y="1678"/>
                  <a:pt x="75" y="1687"/>
                </a:cubicBezTo>
                <a:lnTo>
                  <a:pt x="75" y="1687"/>
                </a:lnTo>
                <a:cubicBezTo>
                  <a:pt x="77" y="1690"/>
                  <a:pt x="78" y="1693"/>
                  <a:pt x="78" y="1696"/>
                </a:cubicBezTo>
                <a:lnTo>
                  <a:pt x="78" y="1696"/>
                </a:lnTo>
                <a:cubicBezTo>
                  <a:pt x="81" y="1702"/>
                  <a:pt x="84" y="1708"/>
                  <a:pt x="86" y="1714"/>
                </a:cubicBezTo>
                <a:lnTo>
                  <a:pt x="86" y="1714"/>
                </a:lnTo>
                <a:cubicBezTo>
                  <a:pt x="87" y="1718"/>
                  <a:pt x="89" y="1721"/>
                  <a:pt x="91" y="1725"/>
                </a:cubicBezTo>
                <a:lnTo>
                  <a:pt x="91" y="1725"/>
                </a:lnTo>
                <a:cubicBezTo>
                  <a:pt x="92" y="1730"/>
                  <a:pt x="95" y="1736"/>
                  <a:pt x="98" y="1741"/>
                </a:cubicBezTo>
                <a:lnTo>
                  <a:pt x="98" y="1741"/>
                </a:lnTo>
                <a:cubicBezTo>
                  <a:pt x="99" y="1745"/>
                  <a:pt x="101" y="1748"/>
                  <a:pt x="102" y="1752"/>
                </a:cubicBezTo>
                <a:lnTo>
                  <a:pt x="102" y="1752"/>
                </a:lnTo>
                <a:cubicBezTo>
                  <a:pt x="105" y="1758"/>
                  <a:pt x="107" y="1763"/>
                  <a:pt x="110" y="1768"/>
                </a:cubicBezTo>
                <a:lnTo>
                  <a:pt x="110" y="1768"/>
                </a:lnTo>
                <a:cubicBezTo>
                  <a:pt x="112" y="1772"/>
                  <a:pt x="114" y="1775"/>
                  <a:pt x="115" y="1779"/>
                </a:cubicBezTo>
                <a:lnTo>
                  <a:pt x="115" y="1779"/>
                </a:lnTo>
                <a:cubicBezTo>
                  <a:pt x="118" y="1785"/>
                  <a:pt x="121" y="1789"/>
                  <a:pt x="123" y="1795"/>
                </a:cubicBezTo>
                <a:lnTo>
                  <a:pt x="123" y="1795"/>
                </a:lnTo>
                <a:cubicBezTo>
                  <a:pt x="125" y="1798"/>
                  <a:pt x="127" y="1802"/>
                  <a:pt x="129" y="1806"/>
                </a:cubicBezTo>
                <a:lnTo>
                  <a:pt x="129" y="1806"/>
                </a:lnTo>
                <a:cubicBezTo>
                  <a:pt x="132" y="1811"/>
                  <a:pt x="135" y="1817"/>
                  <a:pt x="137" y="1821"/>
                </a:cubicBezTo>
                <a:lnTo>
                  <a:pt x="137" y="1821"/>
                </a:lnTo>
                <a:cubicBezTo>
                  <a:pt x="140" y="1825"/>
                  <a:pt x="141" y="1829"/>
                  <a:pt x="143" y="1833"/>
                </a:cubicBezTo>
                <a:lnTo>
                  <a:pt x="143" y="1833"/>
                </a:lnTo>
                <a:cubicBezTo>
                  <a:pt x="146" y="1838"/>
                  <a:pt x="150" y="1843"/>
                  <a:pt x="152" y="1848"/>
                </a:cubicBezTo>
                <a:lnTo>
                  <a:pt x="152" y="1848"/>
                </a:lnTo>
                <a:cubicBezTo>
                  <a:pt x="155" y="1852"/>
                  <a:pt x="156" y="1855"/>
                  <a:pt x="159" y="1859"/>
                </a:cubicBezTo>
                <a:lnTo>
                  <a:pt x="159" y="1859"/>
                </a:lnTo>
                <a:cubicBezTo>
                  <a:pt x="162" y="1865"/>
                  <a:pt x="165" y="1870"/>
                  <a:pt x="169" y="1875"/>
                </a:cubicBezTo>
                <a:lnTo>
                  <a:pt x="169" y="1875"/>
                </a:lnTo>
                <a:cubicBezTo>
                  <a:pt x="171" y="1879"/>
                  <a:pt x="173" y="1882"/>
                  <a:pt x="175" y="1885"/>
                </a:cubicBezTo>
                <a:lnTo>
                  <a:pt x="175" y="1885"/>
                </a:lnTo>
                <a:cubicBezTo>
                  <a:pt x="179" y="1891"/>
                  <a:pt x="183" y="1898"/>
                  <a:pt x="187" y="1903"/>
                </a:cubicBezTo>
                <a:lnTo>
                  <a:pt x="187" y="1903"/>
                </a:lnTo>
                <a:cubicBezTo>
                  <a:pt x="189" y="1906"/>
                  <a:pt x="191" y="1909"/>
                  <a:pt x="192" y="1911"/>
                </a:cubicBezTo>
                <a:lnTo>
                  <a:pt x="192" y="1911"/>
                </a:lnTo>
                <a:cubicBezTo>
                  <a:pt x="198" y="1920"/>
                  <a:pt x="203" y="1929"/>
                  <a:pt x="210" y="1937"/>
                </a:cubicBezTo>
                <a:lnTo>
                  <a:pt x="210" y="1937"/>
                </a:lnTo>
                <a:cubicBezTo>
                  <a:pt x="211" y="1939"/>
                  <a:pt x="213" y="1941"/>
                  <a:pt x="214" y="1943"/>
                </a:cubicBezTo>
                <a:lnTo>
                  <a:pt x="214" y="1943"/>
                </a:lnTo>
                <a:cubicBezTo>
                  <a:pt x="219" y="1950"/>
                  <a:pt x="223" y="1956"/>
                  <a:pt x="229" y="1963"/>
                </a:cubicBezTo>
                <a:lnTo>
                  <a:pt x="229" y="1963"/>
                </a:lnTo>
                <a:cubicBezTo>
                  <a:pt x="231" y="1966"/>
                  <a:pt x="233" y="1969"/>
                  <a:pt x="236" y="1972"/>
                </a:cubicBezTo>
                <a:lnTo>
                  <a:pt x="236" y="1972"/>
                </a:lnTo>
                <a:cubicBezTo>
                  <a:pt x="240" y="1978"/>
                  <a:pt x="244" y="1983"/>
                  <a:pt x="248" y="1989"/>
                </a:cubicBezTo>
                <a:lnTo>
                  <a:pt x="248" y="1989"/>
                </a:lnTo>
                <a:cubicBezTo>
                  <a:pt x="251" y="1992"/>
                  <a:pt x="253" y="1996"/>
                  <a:pt x="256" y="1999"/>
                </a:cubicBezTo>
                <a:lnTo>
                  <a:pt x="256" y="1999"/>
                </a:lnTo>
                <a:cubicBezTo>
                  <a:pt x="261" y="2004"/>
                  <a:pt x="264" y="2009"/>
                  <a:pt x="269" y="2014"/>
                </a:cubicBezTo>
                <a:lnTo>
                  <a:pt x="269" y="2014"/>
                </a:lnTo>
                <a:cubicBezTo>
                  <a:pt x="272" y="2017"/>
                  <a:pt x="274" y="2021"/>
                  <a:pt x="277" y="2025"/>
                </a:cubicBezTo>
                <a:lnTo>
                  <a:pt x="277" y="2025"/>
                </a:lnTo>
                <a:cubicBezTo>
                  <a:pt x="282" y="2030"/>
                  <a:pt x="286" y="2034"/>
                  <a:pt x="290" y="2039"/>
                </a:cubicBezTo>
                <a:lnTo>
                  <a:pt x="290" y="2039"/>
                </a:lnTo>
                <a:cubicBezTo>
                  <a:pt x="293" y="2043"/>
                  <a:pt x="296" y="2047"/>
                  <a:pt x="299" y="2050"/>
                </a:cubicBezTo>
                <a:lnTo>
                  <a:pt x="299" y="2050"/>
                </a:lnTo>
                <a:cubicBezTo>
                  <a:pt x="303" y="2055"/>
                  <a:pt x="307" y="2060"/>
                  <a:pt x="312" y="2065"/>
                </a:cubicBezTo>
                <a:lnTo>
                  <a:pt x="312" y="2065"/>
                </a:lnTo>
                <a:cubicBezTo>
                  <a:pt x="315" y="2068"/>
                  <a:pt x="319" y="2072"/>
                  <a:pt x="322" y="2075"/>
                </a:cubicBezTo>
                <a:lnTo>
                  <a:pt x="322" y="2075"/>
                </a:lnTo>
                <a:cubicBezTo>
                  <a:pt x="326" y="2080"/>
                  <a:pt x="330" y="2085"/>
                  <a:pt x="335" y="2090"/>
                </a:cubicBezTo>
                <a:lnTo>
                  <a:pt x="335" y="2090"/>
                </a:lnTo>
                <a:cubicBezTo>
                  <a:pt x="338" y="2094"/>
                  <a:pt x="342" y="2097"/>
                  <a:pt x="345" y="2101"/>
                </a:cubicBezTo>
                <a:lnTo>
                  <a:pt x="345" y="2101"/>
                </a:lnTo>
                <a:cubicBezTo>
                  <a:pt x="350" y="2105"/>
                  <a:pt x="354" y="2111"/>
                  <a:pt x="359" y="2115"/>
                </a:cubicBezTo>
                <a:lnTo>
                  <a:pt x="359" y="2115"/>
                </a:lnTo>
                <a:cubicBezTo>
                  <a:pt x="362" y="2119"/>
                  <a:pt x="366" y="2122"/>
                  <a:pt x="369" y="2125"/>
                </a:cubicBezTo>
                <a:lnTo>
                  <a:pt x="369" y="2125"/>
                </a:lnTo>
                <a:cubicBezTo>
                  <a:pt x="374" y="2131"/>
                  <a:pt x="380" y="2136"/>
                  <a:pt x="385" y="2142"/>
                </a:cubicBezTo>
                <a:lnTo>
                  <a:pt x="385" y="2142"/>
                </a:lnTo>
                <a:cubicBezTo>
                  <a:pt x="388" y="2145"/>
                  <a:pt x="391" y="2148"/>
                  <a:pt x="394" y="2150"/>
                </a:cubicBezTo>
                <a:lnTo>
                  <a:pt x="394" y="2150"/>
                </a:lnTo>
                <a:cubicBezTo>
                  <a:pt x="402" y="2158"/>
                  <a:pt x="410" y="2166"/>
                  <a:pt x="419" y="2175"/>
                </a:cubicBezTo>
                <a:lnTo>
                  <a:pt x="419" y="2175"/>
                </a:lnTo>
                <a:cubicBezTo>
                  <a:pt x="420" y="2176"/>
                  <a:pt x="421" y="2177"/>
                  <a:pt x="423" y="2178"/>
                </a:cubicBezTo>
                <a:lnTo>
                  <a:pt x="423" y="2178"/>
                </a:lnTo>
                <a:cubicBezTo>
                  <a:pt x="430" y="2185"/>
                  <a:pt x="438" y="2192"/>
                  <a:pt x="445" y="2199"/>
                </a:cubicBezTo>
                <a:lnTo>
                  <a:pt x="445" y="2199"/>
                </a:lnTo>
                <a:cubicBezTo>
                  <a:pt x="449" y="2202"/>
                  <a:pt x="452" y="2205"/>
                  <a:pt x="455" y="2208"/>
                </a:cubicBezTo>
                <a:lnTo>
                  <a:pt x="455" y="2208"/>
                </a:lnTo>
                <a:cubicBezTo>
                  <a:pt x="461" y="2214"/>
                  <a:pt x="467" y="2218"/>
                  <a:pt x="473" y="2224"/>
                </a:cubicBezTo>
                <a:lnTo>
                  <a:pt x="473" y="2224"/>
                </a:lnTo>
                <a:cubicBezTo>
                  <a:pt x="477" y="2226"/>
                  <a:pt x="480" y="2230"/>
                  <a:pt x="484" y="2234"/>
                </a:cubicBezTo>
                <a:lnTo>
                  <a:pt x="484" y="2234"/>
                </a:lnTo>
                <a:cubicBezTo>
                  <a:pt x="489" y="2238"/>
                  <a:pt x="495" y="2243"/>
                  <a:pt x="501" y="2247"/>
                </a:cubicBezTo>
                <a:lnTo>
                  <a:pt x="501" y="2247"/>
                </a:lnTo>
                <a:cubicBezTo>
                  <a:pt x="505" y="2251"/>
                  <a:pt x="509" y="2255"/>
                  <a:pt x="513" y="2258"/>
                </a:cubicBezTo>
                <a:lnTo>
                  <a:pt x="513" y="2258"/>
                </a:lnTo>
                <a:cubicBezTo>
                  <a:pt x="518" y="2262"/>
                  <a:pt x="524" y="2267"/>
                  <a:pt x="529" y="2272"/>
                </a:cubicBezTo>
                <a:lnTo>
                  <a:pt x="529" y="2272"/>
                </a:lnTo>
                <a:cubicBezTo>
                  <a:pt x="534" y="2275"/>
                  <a:pt x="538" y="2279"/>
                  <a:pt x="542" y="2282"/>
                </a:cubicBezTo>
                <a:lnTo>
                  <a:pt x="542" y="2282"/>
                </a:lnTo>
                <a:cubicBezTo>
                  <a:pt x="548" y="2286"/>
                  <a:pt x="554" y="2291"/>
                  <a:pt x="559" y="2295"/>
                </a:cubicBezTo>
                <a:lnTo>
                  <a:pt x="559" y="2295"/>
                </a:lnTo>
                <a:cubicBezTo>
                  <a:pt x="564" y="2299"/>
                  <a:pt x="568" y="2302"/>
                  <a:pt x="572" y="2306"/>
                </a:cubicBezTo>
                <a:lnTo>
                  <a:pt x="572" y="2306"/>
                </a:lnTo>
                <a:cubicBezTo>
                  <a:pt x="578" y="2310"/>
                  <a:pt x="583" y="2315"/>
                  <a:pt x="589" y="2319"/>
                </a:cubicBezTo>
                <a:lnTo>
                  <a:pt x="589" y="2319"/>
                </a:lnTo>
                <a:cubicBezTo>
                  <a:pt x="594" y="2323"/>
                  <a:pt x="598" y="2326"/>
                  <a:pt x="603" y="2330"/>
                </a:cubicBezTo>
                <a:lnTo>
                  <a:pt x="603" y="2330"/>
                </a:lnTo>
                <a:cubicBezTo>
                  <a:pt x="609" y="2334"/>
                  <a:pt x="615" y="2338"/>
                  <a:pt x="621" y="2343"/>
                </a:cubicBezTo>
                <a:lnTo>
                  <a:pt x="621" y="2343"/>
                </a:lnTo>
                <a:cubicBezTo>
                  <a:pt x="625" y="2346"/>
                  <a:pt x="630" y="2350"/>
                  <a:pt x="635" y="2353"/>
                </a:cubicBezTo>
                <a:lnTo>
                  <a:pt x="635" y="2353"/>
                </a:lnTo>
                <a:cubicBezTo>
                  <a:pt x="641" y="2358"/>
                  <a:pt x="648" y="2362"/>
                  <a:pt x="654" y="2367"/>
                </a:cubicBezTo>
                <a:lnTo>
                  <a:pt x="654" y="2367"/>
                </a:lnTo>
                <a:cubicBezTo>
                  <a:pt x="658" y="2370"/>
                  <a:pt x="662" y="2373"/>
                  <a:pt x="666" y="2376"/>
                </a:cubicBezTo>
                <a:lnTo>
                  <a:pt x="666" y="2376"/>
                </a:lnTo>
                <a:cubicBezTo>
                  <a:pt x="675" y="2382"/>
                  <a:pt x="682" y="2387"/>
                  <a:pt x="690" y="2393"/>
                </a:cubicBezTo>
                <a:lnTo>
                  <a:pt x="690" y="2393"/>
                </a:lnTo>
                <a:cubicBezTo>
                  <a:pt x="693" y="2395"/>
                  <a:pt x="696" y="2397"/>
                  <a:pt x="699" y="2399"/>
                </a:cubicBezTo>
                <a:lnTo>
                  <a:pt x="699" y="2399"/>
                </a:lnTo>
                <a:cubicBezTo>
                  <a:pt x="710" y="2407"/>
                  <a:pt x="721" y="2414"/>
                  <a:pt x="732" y="2421"/>
                </a:cubicBezTo>
                <a:lnTo>
                  <a:pt x="732" y="2421"/>
                </a:lnTo>
                <a:cubicBezTo>
                  <a:pt x="736" y="2424"/>
                  <a:pt x="741" y="2427"/>
                  <a:pt x="745" y="2430"/>
                </a:cubicBezTo>
                <a:lnTo>
                  <a:pt x="745" y="2430"/>
                </a:lnTo>
                <a:cubicBezTo>
                  <a:pt x="752" y="2435"/>
                  <a:pt x="759" y="2439"/>
                  <a:pt x="767" y="2444"/>
                </a:cubicBezTo>
                <a:lnTo>
                  <a:pt x="767" y="2444"/>
                </a:lnTo>
                <a:cubicBezTo>
                  <a:pt x="771" y="2448"/>
                  <a:pt x="777" y="2451"/>
                  <a:pt x="781" y="2454"/>
                </a:cubicBezTo>
                <a:lnTo>
                  <a:pt x="781" y="2454"/>
                </a:lnTo>
                <a:cubicBezTo>
                  <a:pt x="788" y="2458"/>
                  <a:pt x="795" y="2463"/>
                  <a:pt x="801" y="2467"/>
                </a:cubicBezTo>
                <a:lnTo>
                  <a:pt x="801" y="2467"/>
                </a:lnTo>
                <a:cubicBezTo>
                  <a:pt x="807" y="2470"/>
                  <a:pt x="812" y="2474"/>
                  <a:pt x="818" y="2477"/>
                </a:cubicBezTo>
                <a:lnTo>
                  <a:pt x="818" y="2477"/>
                </a:lnTo>
                <a:cubicBezTo>
                  <a:pt x="824" y="2481"/>
                  <a:pt x="831" y="2485"/>
                  <a:pt x="837" y="2489"/>
                </a:cubicBezTo>
                <a:lnTo>
                  <a:pt x="837" y="2489"/>
                </a:lnTo>
                <a:cubicBezTo>
                  <a:pt x="843" y="2492"/>
                  <a:pt x="848" y="2496"/>
                  <a:pt x="854" y="2499"/>
                </a:cubicBezTo>
                <a:lnTo>
                  <a:pt x="854" y="2499"/>
                </a:lnTo>
                <a:cubicBezTo>
                  <a:pt x="861" y="2504"/>
                  <a:pt x="867" y="2507"/>
                  <a:pt x="873" y="2511"/>
                </a:cubicBezTo>
                <a:lnTo>
                  <a:pt x="873" y="2511"/>
                </a:lnTo>
                <a:cubicBezTo>
                  <a:pt x="880" y="2515"/>
                  <a:pt x="885" y="2518"/>
                  <a:pt x="891" y="2522"/>
                </a:cubicBezTo>
                <a:lnTo>
                  <a:pt x="891" y="2522"/>
                </a:lnTo>
                <a:cubicBezTo>
                  <a:pt x="898" y="2525"/>
                  <a:pt x="904" y="2529"/>
                  <a:pt x="911" y="2534"/>
                </a:cubicBezTo>
                <a:lnTo>
                  <a:pt x="911" y="2534"/>
                </a:lnTo>
                <a:cubicBezTo>
                  <a:pt x="917" y="2537"/>
                  <a:pt x="923" y="2540"/>
                  <a:pt x="928" y="2544"/>
                </a:cubicBezTo>
                <a:lnTo>
                  <a:pt x="928" y="2544"/>
                </a:lnTo>
                <a:cubicBezTo>
                  <a:pt x="935" y="2548"/>
                  <a:pt x="942" y="2551"/>
                  <a:pt x="949" y="2555"/>
                </a:cubicBezTo>
                <a:lnTo>
                  <a:pt x="949" y="2555"/>
                </a:lnTo>
                <a:cubicBezTo>
                  <a:pt x="955" y="2559"/>
                  <a:pt x="961" y="2562"/>
                  <a:pt x="966" y="2565"/>
                </a:cubicBezTo>
                <a:lnTo>
                  <a:pt x="966" y="2565"/>
                </a:lnTo>
                <a:cubicBezTo>
                  <a:pt x="974" y="2569"/>
                  <a:pt x="981" y="2573"/>
                  <a:pt x="989" y="2578"/>
                </a:cubicBezTo>
                <a:lnTo>
                  <a:pt x="989" y="2578"/>
                </a:lnTo>
                <a:cubicBezTo>
                  <a:pt x="994" y="2580"/>
                  <a:pt x="1000" y="2583"/>
                  <a:pt x="1006" y="2587"/>
                </a:cubicBezTo>
                <a:lnTo>
                  <a:pt x="1006" y="2587"/>
                </a:lnTo>
                <a:cubicBezTo>
                  <a:pt x="1014" y="2591"/>
                  <a:pt x="1022" y="2596"/>
                  <a:pt x="1031" y="2600"/>
                </a:cubicBezTo>
                <a:lnTo>
                  <a:pt x="1031" y="2600"/>
                </a:lnTo>
                <a:cubicBezTo>
                  <a:pt x="1035" y="2603"/>
                  <a:pt x="1040" y="2605"/>
                  <a:pt x="1045" y="2608"/>
                </a:cubicBezTo>
                <a:lnTo>
                  <a:pt x="1045" y="2608"/>
                </a:lnTo>
                <a:cubicBezTo>
                  <a:pt x="1058" y="2615"/>
                  <a:pt x="1071" y="2622"/>
                  <a:pt x="1084" y="2629"/>
                </a:cubicBezTo>
                <a:lnTo>
                  <a:pt x="1084" y="2629"/>
                </a:lnTo>
                <a:cubicBezTo>
                  <a:pt x="1089" y="2631"/>
                  <a:pt x="1094" y="2634"/>
                  <a:pt x="1099" y="2636"/>
                </a:cubicBezTo>
                <a:lnTo>
                  <a:pt x="1099" y="2636"/>
                </a:lnTo>
                <a:cubicBezTo>
                  <a:pt x="1108" y="2640"/>
                  <a:pt x="1117" y="2645"/>
                  <a:pt x="1125" y="2649"/>
                </a:cubicBezTo>
                <a:lnTo>
                  <a:pt x="1125" y="2649"/>
                </a:lnTo>
                <a:cubicBezTo>
                  <a:pt x="1132" y="2653"/>
                  <a:pt x="1137" y="2656"/>
                  <a:pt x="1143" y="2659"/>
                </a:cubicBezTo>
                <a:lnTo>
                  <a:pt x="1143" y="2659"/>
                </a:lnTo>
                <a:cubicBezTo>
                  <a:pt x="1151" y="2662"/>
                  <a:pt x="1159" y="2666"/>
                  <a:pt x="1167" y="2670"/>
                </a:cubicBezTo>
                <a:lnTo>
                  <a:pt x="1167" y="2670"/>
                </a:lnTo>
                <a:cubicBezTo>
                  <a:pt x="1173" y="2673"/>
                  <a:pt x="1180" y="2676"/>
                  <a:pt x="1186" y="2680"/>
                </a:cubicBezTo>
                <a:lnTo>
                  <a:pt x="1186" y="2680"/>
                </a:lnTo>
                <a:cubicBezTo>
                  <a:pt x="1194" y="2683"/>
                  <a:pt x="1201" y="2687"/>
                  <a:pt x="1209" y="2691"/>
                </a:cubicBezTo>
                <a:lnTo>
                  <a:pt x="1209" y="2691"/>
                </a:lnTo>
                <a:cubicBezTo>
                  <a:pt x="1215" y="2694"/>
                  <a:pt x="1223" y="2697"/>
                  <a:pt x="1229" y="2700"/>
                </a:cubicBezTo>
                <a:lnTo>
                  <a:pt x="1229" y="2700"/>
                </a:lnTo>
                <a:cubicBezTo>
                  <a:pt x="1236" y="2704"/>
                  <a:pt x="1244" y="2708"/>
                  <a:pt x="1252" y="2711"/>
                </a:cubicBezTo>
                <a:lnTo>
                  <a:pt x="1252" y="2711"/>
                </a:lnTo>
                <a:cubicBezTo>
                  <a:pt x="1259" y="2714"/>
                  <a:pt x="1266" y="2718"/>
                  <a:pt x="1272" y="2720"/>
                </a:cubicBezTo>
                <a:lnTo>
                  <a:pt x="1272" y="2720"/>
                </a:lnTo>
                <a:cubicBezTo>
                  <a:pt x="1280" y="2724"/>
                  <a:pt x="1288" y="2727"/>
                  <a:pt x="1295" y="2731"/>
                </a:cubicBezTo>
                <a:lnTo>
                  <a:pt x="1295" y="2731"/>
                </a:lnTo>
                <a:cubicBezTo>
                  <a:pt x="1302" y="2734"/>
                  <a:pt x="1309" y="2737"/>
                  <a:pt x="1316" y="2741"/>
                </a:cubicBezTo>
                <a:lnTo>
                  <a:pt x="1316" y="2741"/>
                </a:lnTo>
                <a:cubicBezTo>
                  <a:pt x="1324" y="2744"/>
                  <a:pt x="1332" y="2747"/>
                  <a:pt x="1340" y="2751"/>
                </a:cubicBezTo>
                <a:lnTo>
                  <a:pt x="1340" y="2751"/>
                </a:lnTo>
                <a:cubicBezTo>
                  <a:pt x="1347" y="2754"/>
                  <a:pt x="1354" y="2757"/>
                  <a:pt x="1361" y="2760"/>
                </a:cubicBezTo>
                <a:lnTo>
                  <a:pt x="1361" y="2760"/>
                </a:lnTo>
                <a:cubicBezTo>
                  <a:pt x="1369" y="2764"/>
                  <a:pt x="1377" y="2767"/>
                  <a:pt x="1385" y="2771"/>
                </a:cubicBezTo>
                <a:lnTo>
                  <a:pt x="1385" y="2771"/>
                </a:lnTo>
                <a:cubicBezTo>
                  <a:pt x="1392" y="2774"/>
                  <a:pt x="1399" y="2777"/>
                  <a:pt x="1406" y="2780"/>
                </a:cubicBezTo>
                <a:lnTo>
                  <a:pt x="1406" y="2780"/>
                </a:lnTo>
                <a:cubicBezTo>
                  <a:pt x="1415" y="2784"/>
                  <a:pt x="1424" y="2787"/>
                  <a:pt x="1432" y="2791"/>
                </a:cubicBezTo>
                <a:lnTo>
                  <a:pt x="1432" y="2791"/>
                </a:lnTo>
                <a:cubicBezTo>
                  <a:pt x="1439" y="2794"/>
                  <a:pt x="1446" y="2797"/>
                  <a:pt x="1452" y="2800"/>
                </a:cubicBezTo>
                <a:lnTo>
                  <a:pt x="1452" y="2800"/>
                </a:lnTo>
                <a:cubicBezTo>
                  <a:pt x="1464" y="2804"/>
                  <a:pt x="1476" y="2810"/>
                  <a:pt x="1488" y="2814"/>
                </a:cubicBezTo>
                <a:lnTo>
                  <a:pt x="1488" y="2814"/>
                </a:lnTo>
                <a:cubicBezTo>
                  <a:pt x="1497" y="2818"/>
                  <a:pt x="1506" y="2821"/>
                  <a:pt x="1515" y="2825"/>
                </a:cubicBezTo>
                <a:lnTo>
                  <a:pt x="1515" y="2825"/>
                </a:lnTo>
                <a:cubicBezTo>
                  <a:pt x="1524" y="2829"/>
                  <a:pt x="1534" y="2833"/>
                  <a:pt x="1544" y="2837"/>
                </a:cubicBezTo>
                <a:lnTo>
                  <a:pt x="1544" y="2837"/>
                </a:lnTo>
                <a:cubicBezTo>
                  <a:pt x="1551" y="2840"/>
                  <a:pt x="1558" y="2843"/>
                  <a:pt x="1565" y="2845"/>
                </a:cubicBezTo>
                <a:lnTo>
                  <a:pt x="1565" y="2845"/>
                </a:lnTo>
                <a:cubicBezTo>
                  <a:pt x="1574" y="2849"/>
                  <a:pt x="1583" y="2852"/>
                  <a:pt x="1591" y="2855"/>
                </a:cubicBezTo>
                <a:lnTo>
                  <a:pt x="1591" y="2855"/>
                </a:lnTo>
                <a:cubicBezTo>
                  <a:pt x="1599" y="2858"/>
                  <a:pt x="1607" y="2861"/>
                  <a:pt x="1615" y="2864"/>
                </a:cubicBezTo>
                <a:lnTo>
                  <a:pt x="1615" y="2864"/>
                </a:lnTo>
                <a:cubicBezTo>
                  <a:pt x="1623" y="2868"/>
                  <a:pt x="1631" y="2871"/>
                  <a:pt x="1639" y="2874"/>
                </a:cubicBezTo>
                <a:lnTo>
                  <a:pt x="1639" y="2874"/>
                </a:lnTo>
                <a:cubicBezTo>
                  <a:pt x="1648" y="2877"/>
                  <a:pt x="1655" y="2880"/>
                  <a:pt x="1663" y="2883"/>
                </a:cubicBezTo>
                <a:lnTo>
                  <a:pt x="1663" y="2883"/>
                </a:lnTo>
                <a:cubicBezTo>
                  <a:pt x="1672" y="2886"/>
                  <a:pt x="1680" y="2889"/>
                  <a:pt x="1689" y="2892"/>
                </a:cubicBezTo>
                <a:lnTo>
                  <a:pt x="1689" y="2892"/>
                </a:lnTo>
                <a:cubicBezTo>
                  <a:pt x="1696" y="2895"/>
                  <a:pt x="1705" y="2898"/>
                  <a:pt x="1713" y="2901"/>
                </a:cubicBezTo>
                <a:lnTo>
                  <a:pt x="1713" y="2901"/>
                </a:lnTo>
                <a:cubicBezTo>
                  <a:pt x="1721" y="2904"/>
                  <a:pt x="1730" y="2907"/>
                  <a:pt x="1738" y="2911"/>
                </a:cubicBezTo>
                <a:lnTo>
                  <a:pt x="1738" y="2911"/>
                </a:lnTo>
                <a:cubicBezTo>
                  <a:pt x="1746" y="2913"/>
                  <a:pt x="1754" y="2916"/>
                  <a:pt x="1762" y="2919"/>
                </a:cubicBezTo>
                <a:lnTo>
                  <a:pt x="1762" y="2919"/>
                </a:lnTo>
                <a:cubicBezTo>
                  <a:pt x="1771" y="2922"/>
                  <a:pt x="1780" y="2925"/>
                  <a:pt x="1789" y="2928"/>
                </a:cubicBezTo>
                <a:lnTo>
                  <a:pt x="1789" y="2928"/>
                </a:lnTo>
                <a:cubicBezTo>
                  <a:pt x="1796" y="2931"/>
                  <a:pt x="1804" y="2934"/>
                  <a:pt x="1813" y="2936"/>
                </a:cubicBezTo>
                <a:lnTo>
                  <a:pt x="1813" y="2936"/>
                </a:lnTo>
                <a:cubicBezTo>
                  <a:pt x="1822" y="2940"/>
                  <a:pt x="1830" y="2943"/>
                  <a:pt x="1840" y="2946"/>
                </a:cubicBezTo>
                <a:lnTo>
                  <a:pt x="1840" y="2946"/>
                </a:lnTo>
                <a:cubicBezTo>
                  <a:pt x="1847" y="2949"/>
                  <a:pt x="1855" y="2951"/>
                  <a:pt x="1864" y="2954"/>
                </a:cubicBezTo>
                <a:lnTo>
                  <a:pt x="1864" y="2954"/>
                </a:lnTo>
                <a:cubicBezTo>
                  <a:pt x="1873" y="2958"/>
                  <a:pt x="1883" y="2961"/>
                  <a:pt x="1892" y="2964"/>
                </a:cubicBezTo>
                <a:lnTo>
                  <a:pt x="1892" y="2964"/>
                </a:lnTo>
                <a:cubicBezTo>
                  <a:pt x="1898" y="2966"/>
                  <a:pt x="1905" y="2968"/>
                  <a:pt x="1911" y="2970"/>
                </a:cubicBezTo>
                <a:lnTo>
                  <a:pt x="1911" y="2970"/>
                </a:lnTo>
                <a:cubicBezTo>
                  <a:pt x="1913" y="2971"/>
                  <a:pt x="1914" y="2971"/>
                  <a:pt x="1915" y="2971"/>
                </a:cubicBezTo>
                <a:lnTo>
                  <a:pt x="1915" y="2971"/>
                </a:lnTo>
                <a:cubicBezTo>
                  <a:pt x="1934" y="2978"/>
                  <a:pt x="1953" y="2984"/>
                  <a:pt x="1971" y="2989"/>
                </a:cubicBezTo>
                <a:lnTo>
                  <a:pt x="1971" y="2989"/>
                </a:lnTo>
                <a:cubicBezTo>
                  <a:pt x="1977" y="2992"/>
                  <a:pt x="1983" y="2994"/>
                  <a:pt x="1988" y="2995"/>
                </a:cubicBezTo>
                <a:lnTo>
                  <a:pt x="1988" y="2995"/>
                </a:lnTo>
                <a:cubicBezTo>
                  <a:pt x="2003" y="2999"/>
                  <a:pt x="2016" y="3004"/>
                  <a:pt x="2031" y="3008"/>
                </a:cubicBezTo>
                <a:lnTo>
                  <a:pt x="2031" y="3008"/>
                </a:lnTo>
                <a:cubicBezTo>
                  <a:pt x="2038" y="3011"/>
                  <a:pt x="2044" y="3013"/>
                  <a:pt x="2051" y="3015"/>
                </a:cubicBezTo>
                <a:lnTo>
                  <a:pt x="2051" y="3015"/>
                </a:lnTo>
                <a:cubicBezTo>
                  <a:pt x="2065" y="3019"/>
                  <a:pt x="2079" y="3023"/>
                  <a:pt x="2094" y="3027"/>
                </a:cubicBezTo>
                <a:lnTo>
                  <a:pt x="2094" y="3027"/>
                </a:lnTo>
                <a:cubicBezTo>
                  <a:pt x="2099" y="3030"/>
                  <a:pt x="2106" y="3032"/>
                  <a:pt x="2112" y="3033"/>
                </a:cubicBezTo>
                <a:lnTo>
                  <a:pt x="2112" y="3033"/>
                </a:lnTo>
                <a:cubicBezTo>
                  <a:pt x="2131" y="3039"/>
                  <a:pt x="2151" y="3045"/>
                  <a:pt x="2171" y="3051"/>
                </a:cubicBezTo>
                <a:lnTo>
                  <a:pt x="2171" y="3051"/>
                </a:lnTo>
                <a:cubicBezTo>
                  <a:pt x="2175" y="3052"/>
                  <a:pt x="2178" y="3053"/>
                  <a:pt x="2181" y="3054"/>
                </a:cubicBezTo>
                <a:lnTo>
                  <a:pt x="2181" y="3054"/>
                </a:lnTo>
                <a:cubicBezTo>
                  <a:pt x="2198" y="3059"/>
                  <a:pt x="2216" y="3063"/>
                  <a:pt x="2232" y="3069"/>
                </a:cubicBezTo>
                <a:lnTo>
                  <a:pt x="2232" y="3069"/>
                </a:lnTo>
                <a:cubicBezTo>
                  <a:pt x="2239" y="3070"/>
                  <a:pt x="2246" y="3072"/>
                  <a:pt x="2253" y="3074"/>
                </a:cubicBezTo>
                <a:lnTo>
                  <a:pt x="2253" y="3074"/>
                </a:lnTo>
                <a:cubicBezTo>
                  <a:pt x="2267" y="3078"/>
                  <a:pt x="2281" y="3082"/>
                  <a:pt x="2296" y="3086"/>
                </a:cubicBezTo>
                <a:lnTo>
                  <a:pt x="2296" y="3086"/>
                </a:lnTo>
                <a:cubicBezTo>
                  <a:pt x="2302" y="3088"/>
                  <a:pt x="2310" y="3090"/>
                  <a:pt x="2316" y="3092"/>
                </a:cubicBezTo>
                <a:lnTo>
                  <a:pt x="2316" y="3092"/>
                </a:lnTo>
                <a:cubicBezTo>
                  <a:pt x="2335" y="3097"/>
                  <a:pt x="2353" y="3102"/>
                  <a:pt x="2372" y="3107"/>
                </a:cubicBezTo>
                <a:lnTo>
                  <a:pt x="2372" y="3107"/>
                </a:lnTo>
                <a:cubicBezTo>
                  <a:pt x="2374" y="3107"/>
                  <a:pt x="2377" y="3108"/>
                  <a:pt x="2379" y="3108"/>
                </a:cubicBezTo>
                <a:lnTo>
                  <a:pt x="2379" y="3108"/>
                </a:lnTo>
                <a:cubicBezTo>
                  <a:pt x="2399" y="3115"/>
                  <a:pt x="2421" y="3120"/>
                  <a:pt x="2442" y="3125"/>
                </a:cubicBezTo>
                <a:lnTo>
                  <a:pt x="2442" y="3125"/>
                </a:lnTo>
                <a:cubicBezTo>
                  <a:pt x="2443" y="3126"/>
                  <a:pt x="2446" y="3126"/>
                  <a:pt x="2448" y="3127"/>
                </a:cubicBezTo>
                <a:lnTo>
                  <a:pt x="2448" y="3127"/>
                </a:lnTo>
                <a:cubicBezTo>
                  <a:pt x="2450" y="3127"/>
                  <a:pt x="2452" y="3128"/>
                  <a:pt x="2455" y="3128"/>
                </a:cubicBezTo>
                <a:lnTo>
                  <a:pt x="2455" y="3128"/>
                </a:lnTo>
                <a:cubicBezTo>
                  <a:pt x="2487" y="3137"/>
                  <a:pt x="2520" y="3145"/>
                  <a:pt x="2553" y="3153"/>
                </a:cubicBezTo>
                <a:lnTo>
                  <a:pt x="2553" y="3153"/>
                </a:lnTo>
                <a:cubicBezTo>
                  <a:pt x="2557" y="3154"/>
                  <a:pt x="2561" y="3155"/>
                  <a:pt x="2564" y="3156"/>
                </a:cubicBezTo>
                <a:lnTo>
                  <a:pt x="2564" y="3156"/>
                </a:lnTo>
                <a:cubicBezTo>
                  <a:pt x="2597" y="3164"/>
                  <a:pt x="2631" y="3171"/>
                  <a:pt x="2664" y="3179"/>
                </a:cubicBezTo>
                <a:lnTo>
                  <a:pt x="2664" y="3179"/>
                </a:lnTo>
                <a:cubicBezTo>
                  <a:pt x="2668" y="3180"/>
                  <a:pt x="2673" y="3181"/>
                  <a:pt x="2677" y="3182"/>
                </a:cubicBezTo>
                <a:lnTo>
                  <a:pt x="2677" y="3182"/>
                </a:lnTo>
                <a:cubicBezTo>
                  <a:pt x="2710" y="3190"/>
                  <a:pt x="2743" y="3197"/>
                  <a:pt x="2777" y="3205"/>
                </a:cubicBezTo>
                <a:lnTo>
                  <a:pt x="2777" y="3205"/>
                </a:lnTo>
                <a:cubicBezTo>
                  <a:pt x="2781" y="3206"/>
                  <a:pt x="2786" y="3207"/>
                  <a:pt x="2791" y="3208"/>
                </a:cubicBezTo>
                <a:lnTo>
                  <a:pt x="2791" y="3208"/>
                </a:lnTo>
                <a:cubicBezTo>
                  <a:pt x="2824" y="3215"/>
                  <a:pt x="2857" y="3222"/>
                  <a:pt x="2892" y="3229"/>
                </a:cubicBezTo>
                <a:lnTo>
                  <a:pt x="2892" y="3229"/>
                </a:lnTo>
                <a:cubicBezTo>
                  <a:pt x="2893" y="3229"/>
                  <a:pt x="2896" y="3230"/>
                  <a:pt x="2897" y="3231"/>
                </a:cubicBezTo>
                <a:lnTo>
                  <a:pt x="2897" y="3231"/>
                </a:lnTo>
                <a:cubicBezTo>
                  <a:pt x="2901" y="3231"/>
                  <a:pt x="2904" y="3232"/>
                  <a:pt x="2907" y="3233"/>
                </a:cubicBezTo>
                <a:lnTo>
                  <a:pt x="2907" y="3233"/>
                </a:lnTo>
                <a:cubicBezTo>
                  <a:pt x="2938" y="3238"/>
                  <a:pt x="2968" y="3245"/>
                  <a:pt x="2999" y="3251"/>
                </a:cubicBezTo>
                <a:lnTo>
                  <a:pt x="2999" y="3251"/>
                </a:lnTo>
                <a:cubicBezTo>
                  <a:pt x="3001" y="3251"/>
                  <a:pt x="3003" y="3252"/>
                  <a:pt x="3004" y="3252"/>
                </a:cubicBezTo>
                <a:lnTo>
                  <a:pt x="3004" y="3252"/>
                </a:lnTo>
                <a:cubicBezTo>
                  <a:pt x="3035" y="3258"/>
                  <a:pt x="3066" y="3264"/>
                  <a:pt x="3097" y="3269"/>
                </a:cubicBezTo>
                <a:lnTo>
                  <a:pt x="3097" y="3269"/>
                </a:lnTo>
                <a:cubicBezTo>
                  <a:pt x="3100" y="3270"/>
                  <a:pt x="3104" y="3271"/>
                  <a:pt x="3108" y="3272"/>
                </a:cubicBezTo>
                <a:lnTo>
                  <a:pt x="3108" y="3272"/>
                </a:lnTo>
                <a:cubicBezTo>
                  <a:pt x="3139" y="3277"/>
                  <a:pt x="3169" y="3283"/>
                  <a:pt x="3200" y="3288"/>
                </a:cubicBezTo>
                <a:lnTo>
                  <a:pt x="3200" y="3288"/>
                </a:lnTo>
                <a:cubicBezTo>
                  <a:pt x="3206" y="3289"/>
                  <a:pt x="3212" y="3291"/>
                  <a:pt x="3218" y="3292"/>
                </a:cubicBezTo>
                <a:lnTo>
                  <a:pt x="3218" y="3292"/>
                </a:lnTo>
                <a:cubicBezTo>
                  <a:pt x="3248" y="3297"/>
                  <a:pt x="3278" y="3302"/>
                  <a:pt x="3309" y="3307"/>
                </a:cubicBezTo>
                <a:lnTo>
                  <a:pt x="3309" y="3307"/>
                </a:lnTo>
                <a:cubicBezTo>
                  <a:pt x="3311" y="3308"/>
                  <a:pt x="3314" y="3308"/>
                  <a:pt x="3317" y="3308"/>
                </a:cubicBezTo>
                <a:lnTo>
                  <a:pt x="3317" y="3308"/>
                </a:lnTo>
                <a:cubicBezTo>
                  <a:pt x="3321" y="3309"/>
                  <a:pt x="3325" y="3310"/>
                  <a:pt x="3329" y="3311"/>
                </a:cubicBezTo>
                <a:lnTo>
                  <a:pt x="3329" y="3311"/>
                </a:lnTo>
                <a:cubicBezTo>
                  <a:pt x="3356" y="3315"/>
                  <a:pt x="3384" y="3319"/>
                  <a:pt x="3411" y="3324"/>
                </a:cubicBezTo>
                <a:lnTo>
                  <a:pt x="3411" y="3324"/>
                </a:lnTo>
                <a:cubicBezTo>
                  <a:pt x="3414" y="3324"/>
                  <a:pt x="3415" y="3325"/>
                  <a:pt x="3417" y="3325"/>
                </a:cubicBezTo>
                <a:lnTo>
                  <a:pt x="3417" y="3325"/>
                </a:lnTo>
                <a:cubicBezTo>
                  <a:pt x="3447" y="3329"/>
                  <a:pt x="3475" y="3334"/>
                  <a:pt x="3505" y="3338"/>
                </a:cubicBezTo>
                <a:lnTo>
                  <a:pt x="3505" y="3338"/>
                </a:lnTo>
                <a:cubicBezTo>
                  <a:pt x="3511" y="3339"/>
                  <a:pt x="3518" y="3340"/>
                  <a:pt x="3525" y="3341"/>
                </a:cubicBezTo>
                <a:lnTo>
                  <a:pt x="3525" y="3341"/>
                </a:lnTo>
                <a:cubicBezTo>
                  <a:pt x="3554" y="3346"/>
                  <a:pt x="3583" y="3350"/>
                  <a:pt x="3612" y="3354"/>
                </a:cubicBezTo>
                <a:lnTo>
                  <a:pt x="3612" y="3354"/>
                </a:lnTo>
                <a:cubicBezTo>
                  <a:pt x="3617" y="3355"/>
                  <a:pt x="3623" y="3355"/>
                  <a:pt x="3627" y="3357"/>
                </a:cubicBezTo>
                <a:lnTo>
                  <a:pt x="3627" y="3357"/>
                </a:lnTo>
                <a:cubicBezTo>
                  <a:pt x="3656" y="3360"/>
                  <a:pt x="3685" y="3364"/>
                  <a:pt x="3713" y="3368"/>
                </a:cubicBezTo>
                <a:lnTo>
                  <a:pt x="3713" y="3368"/>
                </a:lnTo>
                <a:cubicBezTo>
                  <a:pt x="3716" y="3368"/>
                  <a:pt x="3718" y="3369"/>
                  <a:pt x="3720" y="3369"/>
                </a:cubicBezTo>
                <a:lnTo>
                  <a:pt x="3720" y="3369"/>
                </a:lnTo>
                <a:cubicBezTo>
                  <a:pt x="3721" y="3369"/>
                  <a:pt x="3722" y="3369"/>
                  <a:pt x="3723" y="3369"/>
                </a:cubicBezTo>
                <a:lnTo>
                  <a:pt x="3723" y="3369"/>
                </a:lnTo>
                <a:cubicBezTo>
                  <a:pt x="3751" y="3373"/>
                  <a:pt x="3780" y="3377"/>
                  <a:pt x="3809" y="3380"/>
                </a:cubicBezTo>
                <a:lnTo>
                  <a:pt x="3809" y="3380"/>
                </a:lnTo>
                <a:cubicBezTo>
                  <a:pt x="3816" y="3381"/>
                  <a:pt x="3823" y="3382"/>
                  <a:pt x="3829" y="3383"/>
                </a:cubicBezTo>
                <a:lnTo>
                  <a:pt x="3829" y="3383"/>
                </a:lnTo>
                <a:cubicBezTo>
                  <a:pt x="3857" y="3387"/>
                  <a:pt x="3884" y="3389"/>
                  <a:pt x="3911" y="3393"/>
                </a:cubicBezTo>
                <a:lnTo>
                  <a:pt x="3911" y="3393"/>
                </a:lnTo>
                <a:cubicBezTo>
                  <a:pt x="3914" y="3393"/>
                  <a:pt x="3916" y="3393"/>
                  <a:pt x="3918" y="3393"/>
                </a:cubicBezTo>
                <a:lnTo>
                  <a:pt x="3918" y="3393"/>
                </a:lnTo>
                <a:cubicBezTo>
                  <a:pt x="3947" y="3397"/>
                  <a:pt x="3976" y="3400"/>
                  <a:pt x="4006" y="3403"/>
                </a:cubicBezTo>
                <a:lnTo>
                  <a:pt x="4006" y="3403"/>
                </a:lnTo>
                <a:cubicBezTo>
                  <a:pt x="4013" y="3405"/>
                  <a:pt x="4020" y="3405"/>
                  <a:pt x="4028" y="3406"/>
                </a:cubicBezTo>
                <a:lnTo>
                  <a:pt x="4028" y="3406"/>
                </a:lnTo>
                <a:cubicBezTo>
                  <a:pt x="4057" y="3409"/>
                  <a:pt x="4086" y="3412"/>
                  <a:pt x="4116" y="3415"/>
                </a:cubicBezTo>
                <a:lnTo>
                  <a:pt x="4116" y="3415"/>
                </a:lnTo>
                <a:lnTo>
                  <a:pt x="4117" y="3415"/>
                </a:lnTo>
                <a:lnTo>
                  <a:pt x="4117" y="3415"/>
                </a:lnTo>
                <a:cubicBezTo>
                  <a:pt x="4117" y="3415"/>
                  <a:pt x="4117" y="3415"/>
                  <a:pt x="4118" y="3415"/>
                </a:cubicBezTo>
                <a:lnTo>
                  <a:pt x="4118" y="3415"/>
                </a:lnTo>
                <a:cubicBezTo>
                  <a:pt x="4183" y="3422"/>
                  <a:pt x="4248" y="3428"/>
                  <a:pt x="4314" y="3434"/>
                </a:cubicBezTo>
                <a:lnTo>
                  <a:pt x="4315" y="3434"/>
                </a:lnTo>
                <a:lnTo>
                  <a:pt x="4315" y="3434"/>
                </a:lnTo>
                <a:cubicBezTo>
                  <a:pt x="4446" y="3446"/>
                  <a:pt x="4579" y="3455"/>
                  <a:pt x="4714" y="3463"/>
                </a:cubicBezTo>
                <a:lnTo>
                  <a:pt x="4715" y="3463"/>
                </a:lnTo>
                <a:lnTo>
                  <a:pt x="4715" y="3463"/>
                </a:lnTo>
                <a:cubicBezTo>
                  <a:pt x="4782" y="3467"/>
                  <a:pt x="4849" y="3470"/>
                  <a:pt x="4916" y="3473"/>
                </a:cubicBezTo>
                <a:lnTo>
                  <a:pt x="4916" y="3473"/>
                </a:lnTo>
                <a:cubicBezTo>
                  <a:pt x="4918" y="3473"/>
                  <a:pt x="4918" y="3474"/>
                  <a:pt x="4919" y="3474"/>
                </a:cubicBezTo>
                <a:lnTo>
                  <a:pt x="4919" y="3474"/>
                </a:lnTo>
                <a:cubicBezTo>
                  <a:pt x="4950" y="3475"/>
                  <a:pt x="4982" y="3476"/>
                  <a:pt x="5014" y="3478"/>
                </a:cubicBezTo>
                <a:lnTo>
                  <a:pt x="5014" y="3478"/>
                </a:lnTo>
                <a:cubicBezTo>
                  <a:pt x="5021" y="3478"/>
                  <a:pt x="5027" y="3478"/>
                  <a:pt x="5034" y="3479"/>
                </a:cubicBezTo>
                <a:lnTo>
                  <a:pt x="5034" y="3479"/>
                </a:lnTo>
                <a:cubicBezTo>
                  <a:pt x="5065" y="3479"/>
                  <a:pt x="5097" y="3480"/>
                  <a:pt x="5128" y="3481"/>
                </a:cubicBezTo>
                <a:lnTo>
                  <a:pt x="5128" y="3481"/>
                </a:lnTo>
                <a:lnTo>
                  <a:pt x="5129" y="3481"/>
                </a:lnTo>
                <a:lnTo>
                  <a:pt x="5129" y="3481"/>
                </a:lnTo>
                <a:cubicBezTo>
                  <a:pt x="5161" y="3483"/>
                  <a:pt x="5193" y="3483"/>
                  <a:pt x="5225" y="3484"/>
                </a:cubicBezTo>
                <a:lnTo>
                  <a:pt x="5225" y="3484"/>
                </a:lnTo>
                <a:cubicBezTo>
                  <a:pt x="5232" y="3484"/>
                  <a:pt x="5239" y="3484"/>
                  <a:pt x="5245" y="3484"/>
                </a:cubicBezTo>
                <a:lnTo>
                  <a:pt x="5245" y="3484"/>
                </a:lnTo>
                <a:cubicBezTo>
                  <a:pt x="5301" y="3486"/>
                  <a:pt x="5357" y="3487"/>
                  <a:pt x="5413" y="3488"/>
                </a:cubicBezTo>
                <a:lnTo>
                  <a:pt x="5413" y="3488"/>
                </a:lnTo>
                <a:cubicBezTo>
                  <a:pt x="5474" y="3489"/>
                  <a:pt x="5534" y="3489"/>
                  <a:pt x="5593" y="3489"/>
                </a:cubicBezTo>
                <a:lnTo>
                  <a:pt x="5606" y="3489"/>
                </a:lnTo>
                <a:lnTo>
                  <a:pt x="5606" y="3489"/>
                </a:lnTo>
                <a:cubicBezTo>
                  <a:pt x="5666" y="3489"/>
                  <a:pt x="5726" y="3489"/>
                  <a:pt x="5785" y="3488"/>
                </a:cubicBezTo>
                <a:lnTo>
                  <a:pt x="5786" y="3488"/>
                </a:lnTo>
                <a:lnTo>
                  <a:pt x="5786" y="3488"/>
                </a:lnTo>
                <a:cubicBezTo>
                  <a:pt x="5787" y="3488"/>
                  <a:pt x="5787" y="3488"/>
                  <a:pt x="5788" y="3488"/>
                </a:cubicBezTo>
                <a:lnTo>
                  <a:pt x="5788" y="3488"/>
                </a:lnTo>
                <a:cubicBezTo>
                  <a:pt x="5824" y="3488"/>
                  <a:pt x="5858" y="3487"/>
                  <a:pt x="5893" y="3486"/>
                </a:cubicBezTo>
                <a:lnTo>
                  <a:pt x="5893" y="3486"/>
                </a:lnTo>
                <a:cubicBezTo>
                  <a:pt x="5899" y="3486"/>
                  <a:pt x="5905" y="3486"/>
                  <a:pt x="5911" y="3486"/>
                </a:cubicBezTo>
                <a:lnTo>
                  <a:pt x="5911" y="3486"/>
                </a:lnTo>
                <a:cubicBezTo>
                  <a:pt x="5945" y="3485"/>
                  <a:pt x="5980" y="3484"/>
                  <a:pt x="6014" y="3483"/>
                </a:cubicBezTo>
                <a:lnTo>
                  <a:pt x="6014" y="3483"/>
                </a:lnTo>
                <a:cubicBezTo>
                  <a:pt x="6021" y="3483"/>
                  <a:pt x="6027" y="3483"/>
                  <a:pt x="6033" y="3483"/>
                </a:cubicBezTo>
                <a:lnTo>
                  <a:pt x="6033" y="3483"/>
                </a:lnTo>
                <a:cubicBezTo>
                  <a:pt x="6067" y="3481"/>
                  <a:pt x="6101" y="3480"/>
                  <a:pt x="6135" y="3479"/>
                </a:cubicBezTo>
                <a:lnTo>
                  <a:pt x="6135" y="3479"/>
                </a:lnTo>
                <a:cubicBezTo>
                  <a:pt x="6137" y="3479"/>
                  <a:pt x="6138" y="3479"/>
                  <a:pt x="6140" y="3479"/>
                </a:cubicBezTo>
                <a:lnTo>
                  <a:pt x="6140" y="3479"/>
                </a:lnTo>
                <a:cubicBezTo>
                  <a:pt x="6175" y="3478"/>
                  <a:pt x="6210" y="3477"/>
                  <a:pt x="6245" y="3475"/>
                </a:cubicBezTo>
                <a:lnTo>
                  <a:pt x="6245" y="3475"/>
                </a:lnTo>
                <a:cubicBezTo>
                  <a:pt x="6249" y="3475"/>
                  <a:pt x="6252" y="3475"/>
                  <a:pt x="6255" y="3474"/>
                </a:cubicBezTo>
                <a:lnTo>
                  <a:pt x="6255" y="3474"/>
                </a:lnTo>
                <a:cubicBezTo>
                  <a:pt x="6258" y="3474"/>
                  <a:pt x="6261" y="3474"/>
                  <a:pt x="6264" y="3474"/>
                </a:cubicBezTo>
                <a:lnTo>
                  <a:pt x="6264" y="3474"/>
                </a:lnTo>
                <a:cubicBezTo>
                  <a:pt x="6302" y="3473"/>
                  <a:pt x="6340" y="3471"/>
                  <a:pt x="6379" y="3469"/>
                </a:cubicBezTo>
                <a:lnTo>
                  <a:pt x="6379" y="3469"/>
                </a:lnTo>
                <a:cubicBezTo>
                  <a:pt x="6385" y="3469"/>
                  <a:pt x="6390" y="3468"/>
                  <a:pt x="6396" y="3468"/>
                </a:cubicBezTo>
                <a:lnTo>
                  <a:pt x="6396" y="3468"/>
                </a:lnTo>
                <a:cubicBezTo>
                  <a:pt x="6435" y="3466"/>
                  <a:pt x="6473" y="3464"/>
                  <a:pt x="6511" y="3462"/>
                </a:cubicBezTo>
                <a:lnTo>
                  <a:pt x="6511" y="3462"/>
                </a:lnTo>
                <a:cubicBezTo>
                  <a:pt x="6516" y="3461"/>
                  <a:pt x="6520" y="3461"/>
                  <a:pt x="6524" y="3460"/>
                </a:cubicBezTo>
                <a:lnTo>
                  <a:pt x="6524" y="3460"/>
                </a:lnTo>
                <a:cubicBezTo>
                  <a:pt x="6606" y="3456"/>
                  <a:pt x="6688" y="3450"/>
                  <a:pt x="6769" y="3443"/>
                </a:cubicBezTo>
                <a:lnTo>
                  <a:pt x="6769" y="3443"/>
                </a:lnTo>
                <a:cubicBezTo>
                  <a:pt x="6770" y="3443"/>
                  <a:pt x="6772" y="3443"/>
                  <a:pt x="6772" y="3443"/>
                </a:cubicBezTo>
                <a:lnTo>
                  <a:pt x="6772" y="3443"/>
                </a:lnTo>
                <a:cubicBezTo>
                  <a:pt x="6773" y="3443"/>
                  <a:pt x="6774" y="3443"/>
                  <a:pt x="6775" y="3443"/>
                </a:cubicBezTo>
                <a:lnTo>
                  <a:pt x="6775" y="3443"/>
                </a:lnTo>
                <a:cubicBezTo>
                  <a:pt x="6828" y="3439"/>
                  <a:pt x="6881" y="3435"/>
                  <a:pt x="6934" y="3430"/>
                </a:cubicBezTo>
                <a:lnTo>
                  <a:pt x="6934" y="3430"/>
                </a:lnTo>
                <a:cubicBezTo>
                  <a:pt x="6936" y="3429"/>
                  <a:pt x="6940" y="3429"/>
                  <a:pt x="6943" y="3429"/>
                </a:cubicBezTo>
                <a:lnTo>
                  <a:pt x="6943" y="3429"/>
                </a:lnTo>
                <a:cubicBezTo>
                  <a:pt x="6994" y="3425"/>
                  <a:pt x="7044" y="3419"/>
                  <a:pt x="7094" y="3415"/>
                </a:cubicBezTo>
                <a:lnTo>
                  <a:pt x="7094" y="3415"/>
                </a:lnTo>
                <a:cubicBezTo>
                  <a:pt x="7098" y="3414"/>
                  <a:pt x="7102" y="3413"/>
                  <a:pt x="7106" y="3413"/>
                </a:cubicBezTo>
                <a:lnTo>
                  <a:pt x="7106" y="3413"/>
                </a:lnTo>
                <a:cubicBezTo>
                  <a:pt x="7211" y="3403"/>
                  <a:pt x="7315" y="3390"/>
                  <a:pt x="7418" y="3378"/>
                </a:cubicBezTo>
                <a:lnTo>
                  <a:pt x="7418" y="3378"/>
                </a:lnTo>
                <a:cubicBezTo>
                  <a:pt x="7419" y="3378"/>
                  <a:pt x="7421" y="3378"/>
                  <a:pt x="7422" y="3378"/>
                </a:cubicBezTo>
                <a:lnTo>
                  <a:pt x="7422" y="3378"/>
                </a:lnTo>
                <a:cubicBezTo>
                  <a:pt x="7425" y="3377"/>
                  <a:pt x="7429" y="3377"/>
                  <a:pt x="7432" y="3376"/>
                </a:cubicBezTo>
                <a:lnTo>
                  <a:pt x="7432" y="3376"/>
                </a:lnTo>
                <a:cubicBezTo>
                  <a:pt x="7456" y="3373"/>
                  <a:pt x="7480" y="3370"/>
                  <a:pt x="7503" y="3367"/>
                </a:cubicBezTo>
                <a:lnTo>
                  <a:pt x="7503" y="3367"/>
                </a:lnTo>
                <a:cubicBezTo>
                  <a:pt x="7508" y="3367"/>
                  <a:pt x="7513" y="3365"/>
                  <a:pt x="7519" y="3365"/>
                </a:cubicBezTo>
                <a:lnTo>
                  <a:pt x="7519" y="3365"/>
                </a:lnTo>
                <a:cubicBezTo>
                  <a:pt x="7547" y="3361"/>
                  <a:pt x="7575" y="3357"/>
                  <a:pt x="7603" y="3353"/>
                </a:cubicBezTo>
                <a:lnTo>
                  <a:pt x="7603" y="3353"/>
                </a:lnTo>
                <a:cubicBezTo>
                  <a:pt x="7605" y="3353"/>
                  <a:pt x="7607" y="3353"/>
                  <a:pt x="7610" y="3352"/>
                </a:cubicBezTo>
                <a:lnTo>
                  <a:pt x="7610" y="3352"/>
                </a:lnTo>
                <a:cubicBezTo>
                  <a:pt x="7635" y="3349"/>
                  <a:pt x="7660" y="3345"/>
                  <a:pt x="7685" y="3342"/>
                </a:cubicBezTo>
                <a:lnTo>
                  <a:pt x="7685" y="3342"/>
                </a:lnTo>
                <a:cubicBezTo>
                  <a:pt x="7692" y="3340"/>
                  <a:pt x="7698" y="3340"/>
                  <a:pt x="7705" y="3339"/>
                </a:cubicBezTo>
                <a:lnTo>
                  <a:pt x="7705" y="3339"/>
                </a:lnTo>
                <a:cubicBezTo>
                  <a:pt x="7729" y="3335"/>
                  <a:pt x="7752" y="3332"/>
                  <a:pt x="7776" y="3328"/>
                </a:cubicBezTo>
                <a:lnTo>
                  <a:pt x="7776" y="3328"/>
                </a:lnTo>
                <a:cubicBezTo>
                  <a:pt x="7780" y="3328"/>
                  <a:pt x="7784" y="3327"/>
                  <a:pt x="7787" y="3327"/>
                </a:cubicBezTo>
                <a:lnTo>
                  <a:pt x="7787" y="3327"/>
                </a:lnTo>
                <a:cubicBezTo>
                  <a:pt x="7814" y="3322"/>
                  <a:pt x="7841" y="3318"/>
                  <a:pt x="7869" y="3314"/>
                </a:cubicBezTo>
                <a:lnTo>
                  <a:pt x="7869" y="3314"/>
                </a:lnTo>
                <a:cubicBezTo>
                  <a:pt x="7873" y="3313"/>
                  <a:pt x="7879" y="3312"/>
                  <a:pt x="7884" y="3311"/>
                </a:cubicBezTo>
                <a:lnTo>
                  <a:pt x="7884" y="3311"/>
                </a:lnTo>
                <a:cubicBezTo>
                  <a:pt x="7906" y="3308"/>
                  <a:pt x="7928" y="3304"/>
                  <a:pt x="7950" y="3300"/>
                </a:cubicBezTo>
                <a:lnTo>
                  <a:pt x="7950" y="3300"/>
                </a:lnTo>
                <a:cubicBezTo>
                  <a:pt x="7957" y="3299"/>
                  <a:pt x="7963" y="3298"/>
                  <a:pt x="7970" y="3297"/>
                </a:cubicBezTo>
                <a:lnTo>
                  <a:pt x="7970" y="3297"/>
                </a:lnTo>
                <a:cubicBezTo>
                  <a:pt x="8023" y="3288"/>
                  <a:pt x="8076" y="3278"/>
                  <a:pt x="8128" y="3269"/>
                </a:cubicBezTo>
                <a:lnTo>
                  <a:pt x="8128" y="3269"/>
                </a:lnTo>
                <a:cubicBezTo>
                  <a:pt x="8135" y="3268"/>
                  <a:pt x="8140" y="3267"/>
                  <a:pt x="8147" y="3266"/>
                </a:cubicBezTo>
                <a:lnTo>
                  <a:pt x="8147" y="3266"/>
                </a:lnTo>
                <a:cubicBezTo>
                  <a:pt x="8168" y="3261"/>
                  <a:pt x="8189" y="3258"/>
                  <a:pt x="8210" y="3254"/>
                </a:cubicBezTo>
                <a:lnTo>
                  <a:pt x="8210" y="3254"/>
                </a:lnTo>
                <a:cubicBezTo>
                  <a:pt x="8216" y="3252"/>
                  <a:pt x="8222" y="3251"/>
                  <a:pt x="8228" y="3250"/>
                </a:cubicBezTo>
                <a:lnTo>
                  <a:pt x="8228" y="3250"/>
                </a:lnTo>
                <a:cubicBezTo>
                  <a:pt x="8253" y="3246"/>
                  <a:pt x="8279" y="3240"/>
                  <a:pt x="8305" y="3236"/>
                </a:cubicBezTo>
                <a:lnTo>
                  <a:pt x="8305" y="3236"/>
                </a:lnTo>
                <a:cubicBezTo>
                  <a:pt x="8308" y="3235"/>
                  <a:pt x="8310" y="3234"/>
                  <a:pt x="8313" y="3234"/>
                </a:cubicBezTo>
                <a:lnTo>
                  <a:pt x="8313" y="3234"/>
                </a:lnTo>
                <a:cubicBezTo>
                  <a:pt x="8336" y="3229"/>
                  <a:pt x="8359" y="3224"/>
                  <a:pt x="8381" y="3219"/>
                </a:cubicBezTo>
                <a:lnTo>
                  <a:pt x="8381" y="3219"/>
                </a:lnTo>
                <a:cubicBezTo>
                  <a:pt x="8389" y="3218"/>
                  <a:pt x="8395" y="3217"/>
                  <a:pt x="8401" y="3216"/>
                </a:cubicBezTo>
                <a:lnTo>
                  <a:pt x="8401" y="3216"/>
                </a:lnTo>
                <a:cubicBezTo>
                  <a:pt x="8422" y="3211"/>
                  <a:pt x="8444" y="3207"/>
                  <a:pt x="8465" y="3202"/>
                </a:cubicBezTo>
                <a:lnTo>
                  <a:pt x="8465" y="3202"/>
                </a:lnTo>
                <a:cubicBezTo>
                  <a:pt x="8470" y="3201"/>
                  <a:pt x="8474" y="3200"/>
                  <a:pt x="8478" y="3199"/>
                </a:cubicBezTo>
                <a:lnTo>
                  <a:pt x="8478" y="3199"/>
                </a:lnTo>
                <a:cubicBezTo>
                  <a:pt x="8503" y="3194"/>
                  <a:pt x="8528" y="3188"/>
                  <a:pt x="8553" y="3183"/>
                </a:cubicBezTo>
                <a:lnTo>
                  <a:pt x="8553" y="3183"/>
                </a:lnTo>
                <a:cubicBezTo>
                  <a:pt x="8558" y="3182"/>
                  <a:pt x="8563" y="3181"/>
                  <a:pt x="8568" y="3180"/>
                </a:cubicBezTo>
                <a:lnTo>
                  <a:pt x="8568" y="3180"/>
                </a:lnTo>
                <a:cubicBezTo>
                  <a:pt x="8589" y="3175"/>
                  <a:pt x="8609" y="3170"/>
                  <a:pt x="8629" y="3166"/>
                </a:cubicBezTo>
                <a:lnTo>
                  <a:pt x="8629" y="3166"/>
                </a:lnTo>
                <a:cubicBezTo>
                  <a:pt x="8635" y="3164"/>
                  <a:pt x="8642" y="3163"/>
                  <a:pt x="8647" y="3161"/>
                </a:cubicBezTo>
                <a:lnTo>
                  <a:pt x="8647" y="3161"/>
                </a:lnTo>
                <a:cubicBezTo>
                  <a:pt x="8672" y="3156"/>
                  <a:pt x="8696" y="3150"/>
                  <a:pt x="8720" y="3144"/>
                </a:cubicBezTo>
                <a:lnTo>
                  <a:pt x="8720" y="3144"/>
                </a:lnTo>
                <a:cubicBezTo>
                  <a:pt x="8720" y="3144"/>
                  <a:pt x="8720" y="3144"/>
                  <a:pt x="8721" y="3144"/>
                </a:cubicBezTo>
                <a:lnTo>
                  <a:pt x="8721" y="3144"/>
                </a:lnTo>
                <a:cubicBezTo>
                  <a:pt x="8746" y="3138"/>
                  <a:pt x="8770" y="3133"/>
                  <a:pt x="8794" y="3126"/>
                </a:cubicBezTo>
                <a:lnTo>
                  <a:pt x="8794" y="3126"/>
                </a:lnTo>
                <a:cubicBezTo>
                  <a:pt x="8800" y="3125"/>
                  <a:pt x="8806" y="3123"/>
                  <a:pt x="8812" y="3122"/>
                </a:cubicBezTo>
                <a:lnTo>
                  <a:pt x="8812" y="3122"/>
                </a:lnTo>
                <a:cubicBezTo>
                  <a:pt x="8831" y="3117"/>
                  <a:pt x="8850" y="3112"/>
                  <a:pt x="8869" y="3107"/>
                </a:cubicBezTo>
                <a:lnTo>
                  <a:pt x="8869" y="3107"/>
                </a:lnTo>
                <a:cubicBezTo>
                  <a:pt x="8875" y="3106"/>
                  <a:pt x="8880" y="3105"/>
                  <a:pt x="8886" y="3103"/>
                </a:cubicBezTo>
                <a:lnTo>
                  <a:pt x="8886" y="3103"/>
                </a:lnTo>
                <a:cubicBezTo>
                  <a:pt x="8910" y="3097"/>
                  <a:pt x="8934" y="3090"/>
                  <a:pt x="8958" y="3085"/>
                </a:cubicBezTo>
                <a:lnTo>
                  <a:pt x="8958" y="3085"/>
                </a:lnTo>
                <a:cubicBezTo>
                  <a:pt x="8960" y="3084"/>
                  <a:pt x="8962" y="3083"/>
                  <a:pt x="8964" y="3083"/>
                </a:cubicBezTo>
                <a:lnTo>
                  <a:pt x="8964" y="3083"/>
                </a:lnTo>
                <a:cubicBezTo>
                  <a:pt x="8985" y="3077"/>
                  <a:pt x="9007" y="3071"/>
                  <a:pt x="9028" y="3065"/>
                </a:cubicBezTo>
                <a:lnTo>
                  <a:pt x="9028" y="3065"/>
                </a:lnTo>
                <a:cubicBezTo>
                  <a:pt x="9034" y="3063"/>
                  <a:pt x="9040" y="3062"/>
                  <a:pt x="9046" y="3060"/>
                </a:cubicBezTo>
                <a:lnTo>
                  <a:pt x="9046" y="3060"/>
                </a:lnTo>
                <a:cubicBezTo>
                  <a:pt x="9066" y="3055"/>
                  <a:pt x="9085" y="3049"/>
                  <a:pt x="9104" y="3044"/>
                </a:cubicBezTo>
                <a:lnTo>
                  <a:pt x="9104" y="3044"/>
                </a:lnTo>
                <a:cubicBezTo>
                  <a:pt x="9108" y="3043"/>
                  <a:pt x="9112" y="3042"/>
                  <a:pt x="9116" y="3040"/>
                </a:cubicBezTo>
                <a:lnTo>
                  <a:pt x="9116" y="3040"/>
                </a:lnTo>
                <a:cubicBezTo>
                  <a:pt x="9140" y="3034"/>
                  <a:pt x="9162" y="3027"/>
                  <a:pt x="9185" y="3021"/>
                </a:cubicBezTo>
                <a:lnTo>
                  <a:pt x="9185" y="3021"/>
                </a:lnTo>
                <a:cubicBezTo>
                  <a:pt x="9190" y="3019"/>
                  <a:pt x="9194" y="3018"/>
                  <a:pt x="9198" y="3017"/>
                </a:cubicBezTo>
                <a:lnTo>
                  <a:pt x="9198" y="3017"/>
                </a:lnTo>
                <a:cubicBezTo>
                  <a:pt x="9217" y="3011"/>
                  <a:pt x="9235" y="3006"/>
                  <a:pt x="9254" y="3000"/>
                </a:cubicBezTo>
                <a:lnTo>
                  <a:pt x="9254" y="3000"/>
                </a:lnTo>
                <a:cubicBezTo>
                  <a:pt x="9260" y="2998"/>
                  <a:pt x="9266" y="2996"/>
                  <a:pt x="9271" y="2995"/>
                </a:cubicBezTo>
                <a:lnTo>
                  <a:pt x="9271" y="2995"/>
                </a:lnTo>
                <a:cubicBezTo>
                  <a:pt x="9293" y="2988"/>
                  <a:pt x="9314" y="2982"/>
                  <a:pt x="9335" y="2975"/>
                </a:cubicBezTo>
                <a:lnTo>
                  <a:pt x="9335" y="2975"/>
                </a:lnTo>
                <a:cubicBezTo>
                  <a:pt x="9336" y="2975"/>
                  <a:pt x="9337" y="2975"/>
                  <a:pt x="9338" y="2974"/>
                </a:cubicBezTo>
                <a:lnTo>
                  <a:pt x="9338" y="2974"/>
                </a:lnTo>
                <a:cubicBezTo>
                  <a:pt x="9361" y="2967"/>
                  <a:pt x="9382" y="2960"/>
                  <a:pt x="9404" y="2953"/>
                </a:cubicBezTo>
                <a:lnTo>
                  <a:pt x="9404" y="2953"/>
                </a:lnTo>
                <a:cubicBezTo>
                  <a:pt x="9410" y="2951"/>
                  <a:pt x="9415" y="2949"/>
                  <a:pt x="9420" y="2948"/>
                </a:cubicBezTo>
                <a:lnTo>
                  <a:pt x="9420" y="2948"/>
                </a:lnTo>
                <a:cubicBezTo>
                  <a:pt x="9438" y="2942"/>
                  <a:pt x="9455" y="2936"/>
                  <a:pt x="9473" y="2931"/>
                </a:cubicBezTo>
                <a:lnTo>
                  <a:pt x="9473" y="2931"/>
                </a:lnTo>
                <a:cubicBezTo>
                  <a:pt x="9477" y="2929"/>
                  <a:pt x="9483" y="2927"/>
                  <a:pt x="9488" y="2925"/>
                </a:cubicBezTo>
                <a:lnTo>
                  <a:pt x="9488" y="2925"/>
                </a:lnTo>
                <a:cubicBezTo>
                  <a:pt x="9510" y="2918"/>
                  <a:pt x="9531" y="2911"/>
                  <a:pt x="9552" y="2904"/>
                </a:cubicBezTo>
                <a:lnTo>
                  <a:pt x="9552" y="2904"/>
                </a:lnTo>
                <a:cubicBezTo>
                  <a:pt x="9554" y="2903"/>
                  <a:pt x="9555" y="2902"/>
                  <a:pt x="9557" y="2902"/>
                </a:cubicBezTo>
                <a:lnTo>
                  <a:pt x="9557" y="2902"/>
                </a:lnTo>
                <a:cubicBezTo>
                  <a:pt x="9577" y="2895"/>
                  <a:pt x="9596" y="2888"/>
                  <a:pt x="9615" y="2881"/>
                </a:cubicBezTo>
                <a:lnTo>
                  <a:pt x="9615" y="2881"/>
                </a:lnTo>
                <a:cubicBezTo>
                  <a:pt x="9621" y="2880"/>
                  <a:pt x="9626" y="2878"/>
                  <a:pt x="9632" y="2875"/>
                </a:cubicBezTo>
                <a:lnTo>
                  <a:pt x="9632" y="2875"/>
                </a:lnTo>
                <a:cubicBezTo>
                  <a:pt x="9649" y="2870"/>
                  <a:pt x="9666" y="2863"/>
                  <a:pt x="9684" y="2857"/>
                </a:cubicBezTo>
                <a:lnTo>
                  <a:pt x="9684" y="2857"/>
                </a:lnTo>
                <a:cubicBezTo>
                  <a:pt x="9688" y="2855"/>
                  <a:pt x="9691" y="2854"/>
                  <a:pt x="9695" y="2853"/>
                </a:cubicBezTo>
                <a:lnTo>
                  <a:pt x="9695" y="2853"/>
                </a:lnTo>
                <a:cubicBezTo>
                  <a:pt x="9715" y="2845"/>
                  <a:pt x="9736" y="2837"/>
                  <a:pt x="9756" y="2830"/>
                </a:cubicBezTo>
                <a:lnTo>
                  <a:pt x="9756" y="2830"/>
                </a:lnTo>
                <a:cubicBezTo>
                  <a:pt x="9760" y="2828"/>
                  <a:pt x="9764" y="2827"/>
                  <a:pt x="9767" y="2825"/>
                </a:cubicBezTo>
                <a:lnTo>
                  <a:pt x="9767" y="2825"/>
                </a:lnTo>
                <a:cubicBezTo>
                  <a:pt x="9785" y="2819"/>
                  <a:pt x="9801" y="2813"/>
                  <a:pt x="9817" y="2805"/>
                </a:cubicBezTo>
                <a:lnTo>
                  <a:pt x="9817" y="2805"/>
                </a:lnTo>
                <a:cubicBezTo>
                  <a:pt x="9823" y="2804"/>
                  <a:pt x="9828" y="2802"/>
                  <a:pt x="9833" y="2800"/>
                </a:cubicBezTo>
                <a:lnTo>
                  <a:pt x="9833" y="2800"/>
                </a:lnTo>
                <a:cubicBezTo>
                  <a:pt x="9851" y="2793"/>
                  <a:pt x="9870" y="2785"/>
                  <a:pt x="9888" y="2777"/>
                </a:cubicBezTo>
                <a:lnTo>
                  <a:pt x="9888" y="2777"/>
                </a:lnTo>
                <a:cubicBezTo>
                  <a:pt x="9890" y="2777"/>
                  <a:pt x="9891" y="2777"/>
                  <a:pt x="9892" y="2776"/>
                </a:cubicBezTo>
                <a:lnTo>
                  <a:pt x="9892" y="2776"/>
                </a:lnTo>
                <a:cubicBezTo>
                  <a:pt x="9912" y="2768"/>
                  <a:pt x="9932" y="2760"/>
                  <a:pt x="9951" y="2751"/>
                </a:cubicBezTo>
                <a:lnTo>
                  <a:pt x="9951" y="2751"/>
                </a:lnTo>
                <a:cubicBezTo>
                  <a:pt x="9953" y="2751"/>
                  <a:pt x="9954" y="2750"/>
                  <a:pt x="9956" y="2750"/>
                </a:cubicBezTo>
                <a:lnTo>
                  <a:pt x="9956" y="2750"/>
                </a:lnTo>
                <a:cubicBezTo>
                  <a:pt x="9960" y="2749"/>
                  <a:pt x="9962" y="2747"/>
                  <a:pt x="9966" y="2746"/>
                </a:cubicBezTo>
                <a:lnTo>
                  <a:pt x="9966" y="2746"/>
                </a:lnTo>
                <a:cubicBezTo>
                  <a:pt x="9979" y="2740"/>
                  <a:pt x="9992" y="2734"/>
                  <a:pt x="10005" y="2729"/>
                </a:cubicBezTo>
                <a:lnTo>
                  <a:pt x="10005" y="2729"/>
                </a:lnTo>
                <a:cubicBezTo>
                  <a:pt x="10011" y="2726"/>
                  <a:pt x="10016" y="2724"/>
                  <a:pt x="10022" y="2721"/>
                </a:cubicBezTo>
                <a:lnTo>
                  <a:pt x="10022" y="2721"/>
                </a:lnTo>
                <a:cubicBezTo>
                  <a:pt x="10035" y="2716"/>
                  <a:pt x="10049" y="2710"/>
                  <a:pt x="10063" y="2704"/>
                </a:cubicBezTo>
                <a:lnTo>
                  <a:pt x="10063" y="2704"/>
                </a:lnTo>
                <a:cubicBezTo>
                  <a:pt x="10066" y="2702"/>
                  <a:pt x="10071" y="2700"/>
                  <a:pt x="10074" y="2699"/>
                </a:cubicBezTo>
                <a:lnTo>
                  <a:pt x="10074" y="2699"/>
                </a:lnTo>
                <a:cubicBezTo>
                  <a:pt x="10092" y="2690"/>
                  <a:pt x="10109" y="2683"/>
                  <a:pt x="10127" y="2675"/>
                </a:cubicBezTo>
                <a:lnTo>
                  <a:pt x="10127" y="2675"/>
                </a:lnTo>
                <a:cubicBezTo>
                  <a:pt x="10130" y="2673"/>
                  <a:pt x="10133" y="2672"/>
                  <a:pt x="10136" y="2670"/>
                </a:cubicBezTo>
                <a:lnTo>
                  <a:pt x="10136" y="2670"/>
                </a:lnTo>
                <a:cubicBezTo>
                  <a:pt x="10151" y="2664"/>
                  <a:pt x="10164" y="2658"/>
                  <a:pt x="10177" y="2651"/>
                </a:cubicBezTo>
                <a:lnTo>
                  <a:pt x="10177" y="2651"/>
                </a:lnTo>
                <a:cubicBezTo>
                  <a:pt x="10183" y="2649"/>
                  <a:pt x="10188" y="2646"/>
                  <a:pt x="10194" y="2643"/>
                </a:cubicBezTo>
                <a:lnTo>
                  <a:pt x="10194" y="2643"/>
                </a:lnTo>
                <a:cubicBezTo>
                  <a:pt x="10205" y="2638"/>
                  <a:pt x="10217" y="2632"/>
                  <a:pt x="10229" y="2626"/>
                </a:cubicBezTo>
                <a:lnTo>
                  <a:pt x="10229" y="2626"/>
                </a:lnTo>
                <a:cubicBezTo>
                  <a:pt x="10234" y="2624"/>
                  <a:pt x="10239" y="2622"/>
                  <a:pt x="10244" y="2619"/>
                </a:cubicBezTo>
                <a:lnTo>
                  <a:pt x="10244" y="2619"/>
                </a:lnTo>
                <a:cubicBezTo>
                  <a:pt x="10258" y="2612"/>
                  <a:pt x="10272" y="2606"/>
                  <a:pt x="10285" y="2599"/>
                </a:cubicBezTo>
                <a:lnTo>
                  <a:pt x="10285" y="2599"/>
                </a:lnTo>
                <a:cubicBezTo>
                  <a:pt x="10288" y="2598"/>
                  <a:pt x="10291" y="2597"/>
                  <a:pt x="10294" y="2595"/>
                </a:cubicBezTo>
                <a:lnTo>
                  <a:pt x="10294" y="2595"/>
                </a:lnTo>
                <a:cubicBezTo>
                  <a:pt x="10310" y="2587"/>
                  <a:pt x="10326" y="2578"/>
                  <a:pt x="10342" y="2570"/>
                </a:cubicBezTo>
                <a:lnTo>
                  <a:pt x="10342" y="2570"/>
                </a:lnTo>
                <a:cubicBezTo>
                  <a:pt x="10345" y="2568"/>
                  <a:pt x="10349" y="2567"/>
                  <a:pt x="10353" y="2564"/>
                </a:cubicBezTo>
                <a:lnTo>
                  <a:pt x="10353" y="2564"/>
                </a:lnTo>
                <a:cubicBezTo>
                  <a:pt x="10365" y="2558"/>
                  <a:pt x="10377" y="2552"/>
                  <a:pt x="10389" y="2545"/>
                </a:cubicBezTo>
                <a:lnTo>
                  <a:pt x="10389" y="2545"/>
                </a:lnTo>
                <a:cubicBezTo>
                  <a:pt x="10392" y="2544"/>
                  <a:pt x="10394" y="2543"/>
                  <a:pt x="10396" y="2542"/>
                </a:cubicBezTo>
                <a:lnTo>
                  <a:pt x="10396" y="2542"/>
                </a:lnTo>
                <a:cubicBezTo>
                  <a:pt x="10398" y="2541"/>
                  <a:pt x="10399" y="2540"/>
                  <a:pt x="10401" y="2539"/>
                </a:cubicBezTo>
                <a:lnTo>
                  <a:pt x="10401" y="2539"/>
                </a:lnTo>
                <a:cubicBezTo>
                  <a:pt x="10424" y="2527"/>
                  <a:pt x="10447" y="2514"/>
                  <a:pt x="10470" y="2501"/>
                </a:cubicBezTo>
                <a:lnTo>
                  <a:pt x="10470" y="2501"/>
                </a:lnTo>
                <a:cubicBezTo>
                  <a:pt x="10473" y="2499"/>
                  <a:pt x="10476" y="2498"/>
                  <a:pt x="10479" y="2496"/>
                </a:cubicBezTo>
                <a:lnTo>
                  <a:pt x="10479" y="2496"/>
                </a:lnTo>
                <a:cubicBezTo>
                  <a:pt x="10501" y="2484"/>
                  <a:pt x="10523" y="2471"/>
                  <a:pt x="10545" y="2458"/>
                </a:cubicBezTo>
                <a:lnTo>
                  <a:pt x="10545" y="2458"/>
                </a:lnTo>
                <a:cubicBezTo>
                  <a:pt x="10548" y="2456"/>
                  <a:pt x="10551" y="2454"/>
                  <a:pt x="10554" y="2453"/>
                </a:cubicBezTo>
                <a:lnTo>
                  <a:pt x="10554" y="2453"/>
                </a:lnTo>
                <a:cubicBezTo>
                  <a:pt x="10576" y="2439"/>
                  <a:pt x="10597" y="2427"/>
                  <a:pt x="10618" y="2414"/>
                </a:cubicBezTo>
                <a:lnTo>
                  <a:pt x="10618" y="2414"/>
                </a:lnTo>
                <a:cubicBezTo>
                  <a:pt x="10621" y="2412"/>
                  <a:pt x="10624" y="2410"/>
                  <a:pt x="10627" y="2408"/>
                </a:cubicBezTo>
                <a:lnTo>
                  <a:pt x="10627" y="2408"/>
                </a:lnTo>
                <a:cubicBezTo>
                  <a:pt x="10648" y="2395"/>
                  <a:pt x="10668" y="2382"/>
                  <a:pt x="10688" y="2368"/>
                </a:cubicBezTo>
                <a:lnTo>
                  <a:pt x="10688" y="2368"/>
                </a:lnTo>
                <a:cubicBezTo>
                  <a:pt x="10690" y="2368"/>
                  <a:pt x="10691" y="2367"/>
                  <a:pt x="10692" y="2367"/>
                </a:cubicBezTo>
                <a:lnTo>
                  <a:pt x="10692" y="2367"/>
                </a:lnTo>
                <a:cubicBezTo>
                  <a:pt x="10694" y="2365"/>
                  <a:pt x="10695" y="2364"/>
                  <a:pt x="10698" y="2363"/>
                </a:cubicBezTo>
                <a:lnTo>
                  <a:pt x="10698" y="2363"/>
                </a:lnTo>
                <a:cubicBezTo>
                  <a:pt x="10715" y="2351"/>
                  <a:pt x="10733" y="2339"/>
                  <a:pt x="10750" y="2327"/>
                </a:cubicBezTo>
                <a:lnTo>
                  <a:pt x="10750" y="2327"/>
                </a:lnTo>
                <a:cubicBezTo>
                  <a:pt x="10751" y="2327"/>
                  <a:pt x="10751" y="2327"/>
                  <a:pt x="10752" y="2326"/>
                </a:cubicBezTo>
                <a:lnTo>
                  <a:pt x="10752" y="2326"/>
                </a:lnTo>
                <a:cubicBezTo>
                  <a:pt x="10769" y="2315"/>
                  <a:pt x="10785" y="2303"/>
                  <a:pt x="10802" y="2291"/>
                </a:cubicBezTo>
                <a:lnTo>
                  <a:pt x="10802" y="2291"/>
                </a:lnTo>
                <a:cubicBezTo>
                  <a:pt x="10805" y="2289"/>
                  <a:pt x="10807" y="2287"/>
                  <a:pt x="10810" y="2285"/>
                </a:cubicBezTo>
                <a:lnTo>
                  <a:pt x="10810" y="2285"/>
                </a:lnTo>
                <a:cubicBezTo>
                  <a:pt x="10826" y="2273"/>
                  <a:pt x="10842" y="2262"/>
                  <a:pt x="10857" y="2250"/>
                </a:cubicBezTo>
                <a:lnTo>
                  <a:pt x="10857" y="2250"/>
                </a:lnTo>
                <a:cubicBezTo>
                  <a:pt x="10860" y="2247"/>
                  <a:pt x="10863" y="2245"/>
                  <a:pt x="10866" y="2243"/>
                </a:cubicBezTo>
                <a:lnTo>
                  <a:pt x="10866" y="2243"/>
                </a:lnTo>
                <a:cubicBezTo>
                  <a:pt x="10882" y="2231"/>
                  <a:pt x="10897" y="2219"/>
                  <a:pt x="10912" y="2207"/>
                </a:cubicBezTo>
                <a:lnTo>
                  <a:pt x="10912" y="2207"/>
                </a:lnTo>
                <a:cubicBezTo>
                  <a:pt x="10913" y="2207"/>
                  <a:pt x="10913" y="2206"/>
                  <a:pt x="10913" y="2206"/>
                </a:cubicBezTo>
                <a:lnTo>
                  <a:pt x="10913" y="2206"/>
                </a:lnTo>
                <a:cubicBezTo>
                  <a:pt x="10915" y="2205"/>
                  <a:pt x="10916" y="2204"/>
                  <a:pt x="10918" y="2202"/>
                </a:cubicBezTo>
                <a:lnTo>
                  <a:pt x="10918" y="2202"/>
                </a:lnTo>
                <a:cubicBezTo>
                  <a:pt x="10930" y="2192"/>
                  <a:pt x="10942" y="2182"/>
                  <a:pt x="10954" y="2172"/>
                </a:cubicBezTo>
                <a:lnTo>
                  <a:pt x="10954" y="2172"/>
                </a:lnTo>
                <a:cubicBezTo>
                  <a:pt x="10957" y="2170"/>
                  <a:pt x="10960" y="2168"/>
                  <a:pt x="10963" y="2165"/>
                </a:cubicBezTo>
                <a:lnTo>
                  <a:pt x="10963" y="2165"/>
                </a:lnTo>
                <a:cubicBezTo>
                  <a:pt x="10975" y="2154"/>
                  <a:pt x="10989" y="2144"/>
                  <a:pt x="11001" y="2132"/>
                </a:cubicBezTo>
                <a:lnTo>
                  <a:pt x="11001" y="2132"/>
                </a:lnTo>
                <a:cubicBezTo>
                  <a:pt x="11003" y="2130"/>
                  <a:pt x="11006" y="2128"/>
                  <a:pt x="11008" y="2125"/>
                </a:cubicBezTo>
                <a:lnTo>
                  <a:pt x="11008" y="2125"/>
                </a:lnTo>
                <a:cubicBezTo>
                  <a:pt x="11020" y="2115"/>
                  <a:pt x="11031" y="2105"/>
                  <a:pt x="11042" y="2095"/>
                </a:cubicBezTo>
                <a:lnTo>
                  <a:pt x="11042" y="2095"/>
                </a:lnTo>
                <a:cubicBezTo>
                  <a:pt x="11044" y="2093"/>
                  <a:pt x="11046" y="2091"/>
                  <a:pt x="11048" y="2090"/>
                </a:cubicBezTo>
                <a:lnTo>
                  <a:pt x="11048" y="2090"/>
                </a:lnTo>
                <a:cubicBezTo>
                  <a:pt x="11060" y="2078"/>
                  <a:pt x="11071" y="2067"/>
                  <a:pt x="11083" y="2055"/>
                </a:cubicBezTo>
                <a:lnTo>
                  <a:pt x="11083" y="2055"/>
                </a:lnTo>
                <a:cubicBezTo>
                  <a:pt x="11084" y="2054"/>
                  <a:pt x="11085" y="2053"/>
                  <a:pt x="11086" y="2052"/>
                </a:cubicBezTo>
                <a:lnTo>
                  <a:pt x="11086" y="2052"/>
                </a:lnTo>
                <a:cubicBezTo>
                  <a:pt x="11088" y="2050"/>
                  <a:pt x="11090" y="2049"/>
                  <a:pt x="11091" y="2047"/>
                </a:cubicBezTo>
                <a:lnTo>
                  <a:pt x="11091" y="2047"/>
                </a:lnTo>
                <a:cubicBezTo>
                  <a:pt x="11101" y="2037"/>
                  <a:pt x="11111" y="2027"/>
                  <a:pt x="11121" y="2017"/>
                </a:cubicBezTo>
                <a:lnTo>
                  <a:pt x="11121" y="2017"/>
                </a:lnTo>
                <a:cubicBezTo>
                  <a:pt x="11122" y="2016"/>
                  <a:pt x="11122" y="2015"/>
                  <a:pt x="11124" y="2014"/>
                </a:cubicBezTo>
                <a:lnTo>
                  <a:pt x="11124" y="2014"/>
                </a:lnTo>
                <a:cubicBezTo>
                  <a:pt x="11134" y="2003"/>
                  <a:pt x="11145" y="1991"/>
                  <a:pt x="11155" y="1981"/>
                </a:cubicBezTo>
                <a:lnTo>
                  <a:pt x="11155" y="1981"/>
                </a:lnTo>
                <a:cubicBezTo>
                  <a:pt x="11157" y="1978"/>
                  <a:pt x="11159" y="1975"/>
                  <a:pt x="11162" y="1973"/>
                </a:cubicBezTo>
                <a:lnTo>
                  <a:pt x="11162" y="1973"/>
                </a:lnTo>
                <a:cubicBezTo>
                  <a:pt x="11171" y="1963"/>
                  <a:pt x="11179" y="1953"/>
                  <a:pt x="11187" y="1943"/>
                </a:cubicBezTo>
                <a:lnTo>
                  <a:pt x="11187" y="1943"/>
                </a:lnTo>
                <a:cubicBezTo>
                  <a:pt x="11189" y="1942"/>
                  <a:pt x="11191" y="1940"/>
                  <a:pt x="11192" y="1938"/>
                </a:cubicBezTo>
                <a:lnTo>
                  <a:pt x="11192" y="1938"/>
                </a:lnTo>
                <a:cubicBezTo>
                  <a:pt x="11201" y="1927"/>
                  <a:pt x="11210" y="1916"/>
                  <a:pt x="11219" y="1904"/>
                </a:cubicBezTo>
                <a:lnTo>
                  <a:pt x="11219" y="1904"/>
                </a:lnTo>
                <a:cubicBezTo>
                  <a:pt x="11220" y="1903"/>
                  <a:pt x="11221" y="1902"/>
                  <a:pt x="11222" y="1901"/>
                </a:cubicBezTo>
                <a:lnTo>
                  <a:pt x="11222" y="1901"/>
                </a:lnTo>
                <a:cubicBezTo>
                  <a:pt x="11224" y="1899"/>
                  <a:pt x="11225" y="1898"/>
                  <a:pt x="11226" y="1896"/>
                </a:cubicBezTo>
                <a:lnTo>
                  <a:pt x="11226" y="1896"/>
                </a:lnTo>
                <a:cubicBezTo>
                  <a:pt x="11234" y="1887"/>
                  <a:pt x="11240" y="1878"/>
                  <a:pt x="11247" y="1869"/>
                </a:cubicBezTo>
                <a:lnTo>
                  <a:pt x="11247" y="1869"/>
                </a:lnTo>
                <a:cubicBezTo>
                  <a:pt x="11249" y="1866"/>
                  <a:pt x="11250" y="1864"/>
                  <a:pt x="11252" y="1862"/>
                </a:cubicBezTo>
                <a:lnTo>
                  <a:pt x="11252" y="1862"/>
                </a:lnTo>
                <a:cubicBezTo>
                  <a:pt x="11260" y="1850"/>
                  <a:pt x="11268" y="1840"/>
                  <a:pt x="11276" y="1829"/>
                </a:cubicBezTo>
                <a:lnTo>
                  <a:pt x="11276" y="1829"/>
                </a:lnTo>
                <a:cubicBezTo>
                  <a:pt x="11277" y="1826"/>
                  <a:pt x="11279" y="1823"/>
                  <a:pt x="11281" y="1821"/>
                </a:cubicBezTo>
                <a:lnTo>
                  <a:pt x="11281" y="1821"/>
                </a:lnTo>
                <a:cubicBezTo>
                  <a:pt x="11287" y="1812"/>
                  <a:pt x="11293" y="1803"/>
                  <a:pt x="11299" y="1794"/>
                </a:cubicBezTo>
                <a:lnTo>
                  <a:pt x="11299" y="1794"/>
                </a:lnTo>
                <a:cubicBezTo>
                  <a:pt x="11301" y="1791"/>
                  <a:pt x="11303" y="1788"/>
                  <a:pt x="11305" y="1785"/>
                </a:cubicBezTo>
                <a:lnTo>
                  <a:pt x="11305" y="1785"/>
                </a:lnTo>
                <a:cubicBezTo>
                  <a:pt x="11312" y="1774"/>
                  <a:pt x="11318" y="1763"/>
                  <a:pt x="11326" y="1752"/>
                </a:cubicBezTo>
                <a:lnTo>
                  <a:pt x="11326" y="1752"/>
                </a:lnTo>
                <a:cubicBezTo>
                  <a:pt x="11326" y="1751"/>
                  <a:pt x="11326" y="1751"/>
                  <a:pt x="11326" y="1750"/>
                </a:cubicBezTo>
                <a:lnTo>
                  <a:pt x="11326" y="1750"/>
                </a:lnTo>
                <a:cubicBezTo>
                  <a:pt x="11327" y="1749"/>
                  <a:pt x="11328" y="1747"/>
                  <a:pt x="11328" y="1746"/>
                </a:cubicBezTo>
                <a:lnTo>
                  <a:pt x="11328" y="1746"/>
                </a:lnTo>
                <a:cubicBezTo>
                  <a:pt x="11335" y="1737"/>
                  <a:pt x="11340" y="1727"/>
                  <a:pt x="11345" y="1717"/>
                </a:cubicBezTo>
                <a:lnTo>
                  <a:pt x="11345" y="1717"/>
                </a:lnTo>
                <a:cubicBezTo>
                  <a:pt x="11347" y="1714"/>
                  <a:pt x="11348" y="1711"/>
                  <a:pt x="11350" y="1708"/>
                </a:cubicBezTo>
                <a:lnTo>
                  <a:pt x="11350" y="1708"/>
                </a:lnTo>
                <a:cubicBezTo>
                  <a:pt x="11356" y="1697"/>
                  <a:pt x="11361" y="1686"/>
                  <a:pt x="11367" y="1675"/>
                </a:cubicBezTo>
                <a:lnTo>
                  <a:pt x="11367" y="1675"/>
                </a:lnTo>
                <a:cubicBezTo>
                  <a:pt x="11367" y="1675"/>
                  <a:pt x="11367" y="1674"/>
                  <a:pt x="11368" y="1674"/>
                </a:cubicBezTo>
                <a:lnTo>
                  <a:pt x="11368" y="1674"/>
                </a:lnTo>
                <a:cubicBezTo>
                  <a:pt x="11373" y="1663"/>
                  <a:pt x="11378" y="1651"/>
                  <a:pt x="11384" y="1640"/>
                </a:cubicBezTo>
                <a:lnTo>
                  <a:pt x="11384" y="1640"/>
                </a:lnTo>
                <a:cubicBezTo>
                  <a:pt x="11385" y="1636"/>
                  <a:pt x="11386" y="1633"/>
                  <a:pt x="11388" y="1630"/>
                </a:cubicBezTo>
                <a:lnTo>
                  <a:pt x="11388" y="1630"/>
                </a:lnTo>
                <a:cubicBezTo>
                  <a:pt x="11392" y="1620"/>
                  <a:pt x="11396" y="1611"/>
                  <a:pt x="11400" y="1601"/>
                </a:cubicBezTo>
                <a:lnTo>
                  <a:pt x="11400" y="1601"/>
                </a:lnTo>
                <a:cubicBezTo>
                  <a:pt x="11400" y="1600"/>
                  <a:pt x="11401" y="1598"/>
                  <a:pt x="11402" y="1597"/>
                </a:cubicBezTo>
                <a:lnTo>
                  <a:pt x="11402" y="1597"/>
                </a:lnTo>
                <a:cubicBezTo>
                  <a:pt x="11402" y="1596"/>
                  <a:pt x="11402" y="1596"/>
                  <a:pt x="11402" y="1595"/>
                </a:cubicBezTo>
                <a:lnTo>
                  <a:pt x="11402" y="1595"/>
                </a:lnTo>
                <a:cubicBezTo>
                  <a:pt x="11407" y="1583"/>
                  <a:pt x="11411" y="1572"/>
                  <a:pt x="11416" y="1560"/>
                </a:cubicBezTo>
                <a:lnTo>
                  <a:pt x="11416" y="1560"/>
                </a:lnTo>
                <a:cubicBezTo>
                  <a:pt x="11416" y="1557"/>
                  <a:pt x="11417" y="1555"/>
                  <a:pt x="11418" y="1552"/>
                </a:cubicBezTo>
                <a:lnTo>
                  <a:pt x="11418" y="1552"/>
                </a:lnTo>
                <a:cubicBezTo>
                  <a:pt x="11421" y="1542"/>
                  <a:pt x="11424" y="1532"/>
                  <a:pt x="11427" y="1522"/>
                </a:cubicBezTo>
                <a:lnTo>
                  <a:pt x="11427" y="1522"/>
                </a:lnTo>
                <a:cubicBezTo>
                  <a:pt x="11428" y="1520"/>
                  <a:pt x="11429" y="1517"/>
                  <a:pt x="11430" y="1515"/>
                </a:cubicBezTo>
                <a:lnTo>
                  <a:pt x="11430" y="1515"/>
                </a:lnTo>
                <a:cubicBezTo>
                  <a:pt x="11433" y="1503"/>
                  <a:pt x="11437" y="1491"/>
                  <a:pt x="11439" y="1479"/>
                </a:cubicBezTo>
                <a:lnTo>
                  <a:pt x="11439" y="1479"/>
                </a:lnTo>
                <a:cubicBezTo>
                  <a:pt x="11440" y="1476"/>
                  <a:pt x="11441" y="1474"/>
                  <a:pt x="11441" y="1472"/>
                </a:cubicBezTo>
                <a:lnTo>
                  <a:pt x="11441" y="1472"/>
                </a:lnTo>
                <a:cubicBezTo>
                  <a:pt x="11444" y="1462"/>
                  <a:pt x="11446" y="1452"/>
                  <a:pt x="11448" y="1442"/>
                </a:cubicBezTo>
                <a:lnTo>
                  <a:pt x="11448" y="1442"/>
                </a:lnTo>
                <a:cubicBezTo>
                  <a:pt x="11448" y="1440"/>
                  <a:pt x="11448" y="1438"/>
                  <a:pt x="11449" y="1436"/>
                </a:cubicBezTo>
                <a:lnTo>
                  <a:pt x="11449" y="1436"/>
                </a:lnTo>
                <a:cubicBezTo>
                  <a:pt x="11449" y="1435"/>
                  <a:pt x="11449" y="1434"/>
                  <a:pt x="11449" y="1432"/>
                </a:cubicBezTo>
                <a:lnTo>
                  <a:pt x="11449" y="1432"/>
                </a:lnTo>
                <a:cubicBezTo>
                  <a:pt x="11452" y="1422"/>
                  <a:pt x="11454" y="1411"/>
                  <a:pt x="11455" y="1399"/>
                </a:cubicBezTo>
                <a:lnTo>
                  <a:pt x="11455" y="1399"/>
                </a:lnTo>
                <a:cubicBezTo>
                  <a:pt x="11457" y="1388"/>
                  <a:pt x="11459" y="1376"/>
                  <a:pt x="11460" y="1365"/>
                </a:cubicBezTo>
              </a:path>
            </a:pathLst>
          </a:custGeom>
          <a:solidFill>
            <a:schemeClr val="accent5">
              <a:lumMod val="50000"/>
            </a:schemeClr>
          </a:solidFill>
          <a:ln>
            <a:noFill/>
          </a:ln>
          <a:effectLst/>
        </p:spPr>
        <p:txBody>
          <a:bodyPr wrap="none" anchor="ctr"/>
          <a:lstStyle/>
          <a:p>
            <a:endParaRPr lang="en-GB" sz="2450" dirty="0">
              <a:latin typeface="Lato Light" panose="020F0502020204030203" pitchFamily="34" charset="0"/>
            </a:endParaRPr>
          </a:p>
        </p:txBody>
      </p:sp>
      <p:sp>
        <p:nvSpPr>
          <p:cNvPr id="12" name="Freeform 3">
            <a:extLst>
              <a:ext uri="{FF2B5EF4-FFF2-40B4-BE49-F238E27FC236}">
                <a16:creationId xmlns:a16="http://schemas.microsoft.com/office/drawing/2014/main" xmlns="" id="{9679F759-269F-439F-B0C2-E4EB70407320}"/>
              </a:ext>
            </a:extLst>
          </p:cNvPr>
          <p:cNvSpPr>
            <a:spLocks noChangeArrowheads="1"/>
          </p:cNvSpPr>
          <p:nvPr/>
        </p:nvSpPr>
        <p:spPr bwMode="auto">
          <a:xfrm>
            <a:off x="6915274" y="4831267"/>
            <a:ext cx="2174307" cy="813624"/>
          </a:xfrm>
          <a:custGeom>
            <a:avLst/>
            <a:gdLst>
              <a:gd name="T0" fmla="*/ 5087 w 9638"/>
              <a:gd name="T1" fmla="*/ 31 h 3606"/>
              <a:gd name="T2" fmla="*/ 5087 w 9638"/>
              <a:gd name="T3" fmla="*/ 31 h 3606"/>
              <a:gd name="T4" fmla="*/ 149 w 9638"/>
              <a:gd name="T5" fmla="*/ 1739 h 3606"/>
              <a:gd name="T6" fmla="*/ 149 w 9638"/>
              <a:gd name="T7" fmla="*/ 1739 h 3606"/>
              <a:gd name="T8" fmla="*/ 4550 w 9638"/>
              <a:gd name="T9" fmla="*/ 3574 h 3606"/>
              <a:gd name="T10" fmla="*/ 4550 w 9638"/>
              <a:gd name="T11" fmla="*/ 3574 h 3606"/>
              <a:gd name="T12" fmla="*/ 9489 w 9638"/>
              <a:gd name="T13" fmla="*/ 1851 h 3606"/>
              <a:gd name="T14" fmla="*/ 9489 w 9638"/>
              <a:gd name="T15" fmla="*/ 1851 h 3606"/>
              <a:gd name="T16" fmla="*/ 5087 w 9638"/>
              <a:gd name="T17" fmla="*/ 31 h 3606"/>
              <a:gd name="T18" fmla="*/ 4621 w 9638"/>
              <a:gd name="T19" fmla="*/ 3086 h 3606"/>
              <a:gd name="T20" fmla="*/ 4621 w 9638"/>
              <a:gd name="T21" fmla="*/ 3086 h 3606"/>
              <a:gd name="T22" fmla="*/ 1400 w 9638"/>
              <a:gd name="T23" fmla="*/ 1753 h 3606"/>
              <a:gd name="T24" fmla="*/ 1400 w 9638"/>
              <a:gd name="T25" fmla="*/ 1753 h 3606"/>
              <a:gd name="T26" fmla="*/ 5015 w 9638"/>
              <a:gd name="T27" fmla="*/ 504 h 3606"/>
              <a:gd name="T28" fmla="*/ 5015 w 9638"/>
              <a:gd name="T29" fmla="*/ 504 h 3606"/>
              <a:gd name="T30" fmla="*/ 8238 w 9638"/>
              <a:gd name="T31" fmla="*/ 1836 h 3606"/>
              <a:gd name="T32" fmla="*/ 8238 w 9638"/>
              <a:gd name="T33" fmla="*/ 1836 h 3606"/>
              <a:gd name="T34" fmla="*/ 4621 w 9638"/>
              <a:gd name="T35" fmla="*/ 3086 h 3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38" h="3606">
                <a:moveTo>
                  <a:pt x="5087" y="31"/>
                </a:moveTo>
                <a:lnTo>
                  <a:pt x="5087" y="31"/>
                </a:lnTo>
                <a:cubicBezTo>
                  <a:pt x="2509" y="0"/>
                  <a:pt x="297" y="765"/>
                  <a:pt x="149" y="1739"/>
                </a:cubicBezTo>
                <a:lnTo>
                  <a:pt x="149" y="1739"/>
                </a:lnTo>
                <a:cubicBezTo>
                  <a:pt x="0" y="2713"/>
                  <a:pt x="1971" y="3543"/>
                  <a:pt x="4550" y="3574"/>
                </a:cubicBezTo>
                <a:lnTo>
                  <a:pt x="4550" y="3574"/>
                </a:lnTo>
                <a:cubicBezTo>
                  <a:pt x="7129" y="3605"/>
                  <a:pt x="9341" y="2825"/>
                  <a:pt x="9489" y="1851"/>
                </a:cubicBezTo>
                <a:lnTo>
                  <a:pt x="9489" y="1851"/>
                </a:lnTo>
                <a:cubicBezTo>
                  <a:pt x="9637" y="877"/>
                  <a:pt x="7667" y="63"/>
                  <a:pt x="5087" y="31"/>
                </a:cubicBezTo>
                <a:close/>
                <a:moveTo>
                  <a:pt x="4621" y="3086"/>
                </a:moveTo>
                <a:lnTo>
                  <a:pt x="4621" y="3086"/>
                </a:lnTo>
                <a:cubicBezTo>
                  <a:pt x="2734" y="3063"/>
                  <a:pt x="1291" y="2467"/>
                  <a:pt x="1400" y="1753"/>
                </a:cubicBezTo>
                <a:lnTo>
                  <a:pt x="1400" y="1753"/>
                </a:lnTo>
                <a:cubicBezTo>
                  <a:pt x="1508" y="1041"/>
                  <a:pt x="3127" y="482"/>
                  <a:pt x="5015" y="504"/>
                </a:cubicBezTo>
                <a:lnTo>
                  <a:pt x="5015" y="504"/>
                </a:lnTo>
                <a:cubicBezTo>
                  <a:pt x="6904" y="527"/>
                  <a:pt x="8347" y="1123"/>
                  <a:pt x="8238" y="1836"/>
                </a:cubicBezTo>
                <a:lnTo>
                  <a:pt x="8238" y="1836"/>
                </a:lnTo>
                <a:cubicBezTo>
                  <a:pt x="8129" y="2550"/>
                  <a:pt x="6510" y="3109"/>
                  <a:pt x="4621" y="3086"/>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Lato Light" panose="020F0502020204030203" pitchFamily="34" charset="0"/>
            </a:endParaRPr>
          </a:p>
        </p:txBody>
      </p:sp>
      <p:sp>
        <p:nvSpPr>
          <p:cNvPr id="13" name="Freeform 5">
            <a:extLst>
              <a:ext uri="{FF2B5EF4-FFF2-40B4-BE49-F238E27FC236}">
                <a16:creationId xmlns:a16="http://schemas.microsoft.com/office/drawing/2014/main" xmlns="" id="{F5A24859-1FF2-4312-9812-15F8CBF67DE5}"/>
              </a:ext>
            </a:extLst>
          </p:cNvPr>
          <p:cNvSpPr>
            <a:spLocks noChangeArrowheads="1"/>
          </p:cNvSpPr>
          <p:nvPr/>
        </p:nvSpPr>
        <p:spPr bwMode="auto">
          <a:xfrm>
            <a:off x="7488193" y="5045117"/>
            <a:ext cx="1028470" cy="382941"/>
          </a:xfrm>
          <a:custGeom>
            <a:avLst/>
            <a:gdLst>
              <a:gd name="T0" fmla="*/ 2407 w 4561"/>
              <a:gd name="T1" fmla="*/ 15 h 1699"/>
              <a:gd name="T2" fmla="*/ 2407 w 4561"/>
              <a:gd name="T3" fmla="*/ 15 h 1699"/>
              <a:gd name="T4" fmla="*/ 70 w 4561"/>
              <a:gd name="T5" fmla="*/ 822 h 1699"/>
              <a:gd name="T6" fmla="*/ 70 w 4561"/>
              <a:gd name="T7" fmla="*/ 822 h 1699"/>
              <a:gd name="T8" fmla="*/ 2152 w 4561"/>
              <a:gd name="T9" fmla="*/ 1683 h 1699"/>
              <a:gd name="T10" fmla="*/ 2152 w 4561"/>
              <a:gd name="T11" fmla="*/ 1683 h 1699"/>
              <a:gd name="T12" fmla="*/ 4490 w 4561"/>
              <a:gd name="T13" fmla="*/ 876 h 1699"/>
              <a:gd name="T14" fmla="*/ 4490 w 4561"/>
              <a:gd name="T15" fmla="*/ 876 h 1699"/>
              <a:gd name="T16" fmla="*/ 2407 w 4561"/>
              <a:gd name="T17" fmla="*/ 15 h 1699"/>
              <a:gd name="T18" fmla="*/ 2219 w 4561"/>
              <a:gd name="T19" fmla="*/ 1243 h 1699"/>
              <a:gd name="T20" fmla="*/ 2219 w 4561"/>
              <a:gd name="T21" fmla="*/ 1243 h 1699"/>
              <a:gd name="T22" fmla="*/ 1236 w 4561"/>
              <a:gd name="T23" fmla="*/ 836 h 1699"/>
              <a:gd name="T24" fmla="*/ 1236 w 4561"/>
              <a:gd name="T25" fmla="*/ 836 h 1699"/>
              <a:gd name="T26" fmla="*/ 2339 w 4561"/>
              <a:gd name="T27" fmla="*/ 455 h 1699"/>
              <a:gd name="T28" fmla="*/ 2339 w 4561"/>
              <a:gd name="T29" fmla="*/ 455 h 1699"/>
              <a:gd name="T30" fmla="*/ 3322 w 4561"/>
              <a:gd name="T31" fmla="*/ 862 h 1699"/>
              <a:gd name="T32" fmla="*/ 3322 w 4561"/>
              <a:gd name="T33" fmla="*/ 862 h 1699"/>
              <a:gd name="T34" fmla="*/ 2219 w 4561"/>
              <a:gd name="T35" fmla="*/ 1243 h 1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561" h="1699">
                <a:moveTo>
                  <a:pt x="2407" y="15"/>
                </a:moveTo>
                <a:lnTo>
                  <a:pt x="2407" y="15"/>
                </a:lnTo>
                <a:cubicBezTo>
                  <a:pt x="1186" y="0"/>
                  <a:pt x="140" y="361"/>
                  <a:pt x="70" y="822"/>
                </a:cubicBezTo>
                <a:lnTo>
                  <a:pt x="70" y="822"/>
                </a:lnTo>
                <a:cubicBezTo>
                  <a:pt x="0" y="1283"/>
                  <a:pt x="933" y="1669"/>
                  <a:pt x="2152" y="1683"/>
                </a:cubicBezTo>
                <a:lnTo>
                  <a:pt x="2152" y="1683"/>
                </a:lnTo>
                <a:cubicBezTo>
                  <a:pt x="3372" y="1698"/>
                  <a:pt x="4419" y="1337"/>
                  <a:pt x="4490" y="876"/>
                </a:cubicBezTo>
                <a:lnTo>
                  <a:pt x="4490" y="876"/>
                </a:lnTo>
                <a:cubicBezTo>
                  <a:pt x="4560" y="415"/>
                  <a:pt x="3628" y="29"/>
                  <a:pt x="2407" y="15"/>
                </a:cubicBezTo>
                <a:close/>
                <a:moveTo>
                  <a:pt x="2219" y="1243"/>
                </a:moveTo>
                <a:lnTo>
                  <a:pt x="2219" y="1243"/>
                </a:lnTo>
                <a:cubicBezTo>
                  <a:pt x="1644" y="1236"/>
                  <a:pt x="1204" y="1054"/>
                  <a:pt x="1236" y="836"/>
                </a:cubicBezTo>
                <a:lnTo>
                  <a:pt x="1236" y="836"/>
                </a:lnTo>
                <a:cubicBezTo>
                  <a:pt x="1270" y="619"/>
                  <a:pt x="1763" y="448"/>
                  <a:pt x="2339" y="455"/>
                </a:cubicBezTo>
                <a:lnTo>
                  <a:pt x="2339" y="455"/>
                </a:lnTo>
                <a:cubicBezTo>
                  <a:pt x="2915" y="462"/>
                  <a:pt x="3355" y="644"/>
                  <a:pt x="3322" y="862"/>
                </a:cubicBezTo>
                <a:lnTo>
                  <a:pt x="3322" y="862"/>
                </a:lnTo>
                <a:cubicBezTo>
                  <a:pt x="3289" y="1079"/>
                  <a:pt x="2795" y="1250"/>
                  <a:pt x="2219" y="1243"/>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Lato Light" panose="020F0502020204030203" pitchFamily="34" charset="0"/>
            </a:endParaRPr>
          </a:p>
        </p:txBody>
      </p:sp>
      <p:sp>
        <p:nvSpPr>
          <p:cNvPr id="14" name="Freeform 15">
            <a:extLst>
              <a:ext uri="{FF2B5EF4-FFF2-40B4-BE49-F238E27FC236}">
                <a16:creationId xmlns:a16="http://schemas.microsoft.com/office/drawing/2014/main" xmlns="" id="{3FF91EF8-E51F-4C0F-A04A-1A3158CFFF30}"/>
              </a:ext>
            </a:extLst>
          </p:cNvPr>
          <p:cNvSpPr>
            <a:spLocks noChangeArrowheads="1"/>
          </p:cNvSpPr>
          <p:nvPr/>
        </p:nvSpPr>
        <p:spPr bwMode="auto">
          <a:xfrm>
            <a:off x="6711454" y="4750063"/>
            <a:ext cx="2581723" cy="976794"/>
          </a:xfrm>
          <a:custGeom>
            <a:avLst/>
            <a:gdLst>
              <a:gd name="connsiteX0" fmla="*/ 3148751 w 6232704"/>
              <a:gd name="connsiteY0" fmla="*/ 958642 h 2358145"/>
              <a:gd name="connsiteX1" fmla="*/ 3684016 w 6232704"/>
              <a:gd name="connsiteY1" fmla="*/ 1180149 h 2358145"/>
              <a:gd name="connsiteX2" fmla="*/ 3083409 w 6232704"/>
              <a:gd name="connsiteY2" fmla="*/ 1387506 h 2358145"/>
              <a:gd name="connsiteX3" fmla="*/ 2548144 w 6232704"/>
              <a:gd name="connsiteY3" fmla="*/ 1165999 h 2358145"/>
              <a:gd name="connsiteX4" fmla="*/ 3148751 w 6232704"/>
              <a:gd name="connsiteY4" fmla="*/ 958642 h 2358145"/>
              <a:gd name="connsiteX5" fmla="*/ 3185494 w 6232704"/>
              <a:gd name="connsiteY5" fmla="*/ 721025 h 2358145"/>
              <a:gd name="connsiteX6" fmla="*/ 1913174 w 6232704"/>
              <a:gd name="connsiteY6" fmla="*/ 1160498 h 2358145"/>
              <a:gd name="connsiteX7" fmla="*/ 3046666 w 6232704"/>
              <a:gd name="connsiteY7" fmla="*/ 1629378 h 2358145"/>
              <a:gd name="connsiteX8" fmla="*/ 4319530 w 6232704"/>
              <a:gd name="connsiteY8" fmla="*/ 1189905 h 2358145"/>
              <a:gd name="connsiteX9" fmla="*/ 3185494 w 6232704"/>
              <a:gd name="connsiteY9" fmla="*/ 721025 h 2358145"/>
              <a:gd name="connsiteX10" fmla="*/ 3223059 w 6232704"/>
              <a:gd name="connsiteY10" fmla="*/ 472154 h 2358145"/>
              <a:gd name="connsiteX11" fmla="*/ 4977739 w 6232704"/>
              <a:gd name="connsiteY11" fmla="*/ 1197529 h 2358145"/>
              <a:gd name="connsiteX12" fmla="*/ 3008556 w 6232704"/>
              <a:gd name="connsiteY12" fmla="*/ 1878249 h 2358145"/>
              <a:gd name="connsiteX13" fmla="*/ 1254965 w 6232704"/>
              <a:gd name="connsiteY13" fmla="*/ 1152329 h 2358145"/>
              <a:gd name="connsiteX14" fmla="*/ 3223059 w 6232704"/>
              <a:gd name="connsiteY14" fmla="*/ 472154 h 2358145"/>
              <a:gd name="connsiteX15" fmla="*/ 3262295 w 6232704"/>
              <a:gd name="connsiteY15" fmla="*/ 214529 h 2358145"/>
              <a:gd name="connsiteX16" fmla="*/ 573240 w 6232704"/>
              <a:gd name="connsiteY16" fmla="*/ 1144240 h 2358145"/>
              <a:gd name="connsiteX17" fmla="*/ 2969864 w 6232704"/>
              <a:gd name="connsiteY17" fmla="*/ 2134372 h 2358145"/>
              <a:gd name="connsiteX18" fmla="*/ 5659463 w 6232704"/>
              <a:gd name="connsiteY18" fmla="*/ 1205205 h 2358145"/>
              <a:gd name="connsiteX19" fmla="*/ 3262295 w 6232704"/>
              <a:gd name="connsiteY19" fmla="*/ 214529 h 2358145"/>
              <a:gd name="connsiteX20" fmla="*/ 3294969 w 6232704"/>
              <a:gd name="connsiteY20" fmla="*/ 608 h 2358145"/>
              <a:gd name="connsiteX21" fmla="*/ 6227443 w 6232704"/>
              <a:gd name="connsiteY21" fmla="*/ 1212281 h 2358145"/>
              <a:gd name="connsiteX22" fmla="*/ 2937190 w 6232704"/>
              <a:gd name="connsiteY22" fmla="*/ 2357546 h 2358145"/>
              <a:gd name="connsiteX23" fmla="*/ 5261 w 6232704"/>
              <a:gd name="connsiteY23" fmla="*/ 1137164 h 2358145"/>
              <a:gd name="connsiteX24" fmla="*/ 3294969 w 6232704"/>
              <a:gd name="connsiteY24" fmla="*/ 608 h 2358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232704" h="2358145">
                <a:moveTo>
                  <a:pt x="3148751" y="958642"/>
                </a:moveTo>
                <a:cubicBezTo>
                  <a:pt x="3462396" y="962451"/>
                  <a:pt x="3701985" y="1061504"/>
                  <a:pt x="3684016" y="1180149"/>
                </a:cubicBezTo>
                <a:cubicBezTo>
                  <a:pt x="3666047" y="1298250"/>
                  <a:pt x="3397053" y="1391316"/>
                  <a:pt x="3083409" y="1387506"/>
                </a:cubicBezTo>
                <a:cubicBezTo>
                  <a:pt x="2770309" y="1383696"/>
                  <a:pt x="2530719" y="1284644"/>
                  <a:pt x="2548144" y="1165999"/>
                </a:cubicBezTo>
                <a:cubicBezTo>
                  <a:pt x="2566657" y="1047898"/>
                  <a:pt x="2835107" y="954832"/>
                  <a:pt x="3148751" y="958642"/>
                </a:cubicBezTo>
                <a:close/>
                <a:moveTo>
                  <a:pt x="3185494" y="721025"/>
                </a:moveTo>
                <a:cubicBezTo>
                  <a:pt x="2520752" y="712856"/>
                  <a:pt x="1951284" y="909448"/>
                  <a:pt x="1913174" y="1160498"/>
                </a:cubicBezTo>
                <a:cubicBezTo>
                  <a:pt x="1875065" y="1411547"/>
                  <a:pt x="2383013" y="1621754"/>
                  <a:pt x="3046666" y="1629378"/>
                </a:cubicBezTo>
                <a:cubicBezTo>
                  <a:pt x="3710864" y="1637547"/>
                  <a:pt x="4280876" y="1440955"/>
                  <a:pt x="4319530" y="1189905"/>
                </a:cubicBezTo>
                <a:cubicBezTo>
                  <a:pt x="4357640" y="938855"/>
                  <a:pt x="3850237" y="728649"/>
                  <a:pt x="3185494" y="721025"/>
                </a:cubicBezTo>
                <a:close/>
                <a:moveTo>
                  <a:pt x="3223059" y="472154"/>
                </a:moveTo>
                <a:cubicBezTo>
                  <a:pt x="4251477" y="484679"/>
                  <a:pt x="5037081" y="809246"/>
                  <a:pt x="4977739" y="1197529"/>
                </a:cubicBezTo>
                <a:cubicBezTo>
                  <a:pt x="4918397" y="1586356"/>
                  <a:pt x="4036974" y="1890774"/>
                  <a:pt x="3008556" y="1878249"/>
                </a:cubicBezTo>
                <a:cubicBezTo>
                  <a:pt x="1981227" y="1865724"/>
                  <a:pt x="1195623" y="1541157"/>
                  <a:pt x="1254965" y="1152329"/>
                </a:cubicBezTo>
                <a:cubicBezTo>
                  <a:pt x="1313763" y="764591"/>
                  <a:pt x="2195186" y="460173"/>
                  <a:pt x="3223059" y="472154"/>
                </a:cubicBezTo>
                <a:close/>
                <a:moveTo>
                  <a:pt x="3262295" y="214529"/>
                </a:moveTo>
                <a:cubicBezTo>
                  <a:pt x="1858410" y="197655"/>
                  <a:pt x="653836" y="614065"/>
                  <a:pt x="573240" y="1144240"/>
                </a:cubicBezTo>
                <a:cubicBezTo>
                  <a:pt x="492100" y="1674415"/>
                  <a:pt x="1565435" y="2117498"/>
                  <a:pt x="2969864" y="2134372"/>
                </a:cubicBezTo>
                <a:cubicBezTo>
                  <a:pt x="4374293" y="2151791"/>
                  <a:pt x="5578869" y="1735380"/>
                  <a:pt x="5659463" y="1205205"/>
                </a:cubicBezTo>
                <a:cubicBezTo>
                  <a:pt x="5740059" y="675030"/>
                  <a:pt x="4667269" y="231948"/>
                  <a:pt x="3262295" y="214529"/>
                </a:cubicBezTo>
                <a:close/>
                <a:moveTo>
                  <a:pt x="3294969" y="608"/>
                </a:moveTo>
                <a:cubicBezTo>
                  <a:pt x="5013611" y="21293"/>
                  <a:pt x="6326553" y="563443"/>
                  <a:pt x="6227443" y="1212281"/>
                </a:cubicBezTo>
                <a:cubicBezTo>
                  <a:pt x="6128333" y="1860575"/>
                  <a:pt x="4655288" y="2378231"/>
                  <a:pt x="2937190" y="2357546"/>
                </a:cubicBezTo>
                <a:cubicBezTo>
                  <a:pt x="1219093" y="2336862"/>
                  <a:pt x="-93850" y="1786002"/>
                  <a:pt x="5261" y="1137164"/>
                </a:cubicBezTo>
                <a:cubicBezTo>
                  <a:pt x="104371" y="488870"/>
                  <a:pt x="1577415" y="-20076"/>
                  <a:pt x="3294969" y="608"/>
                </a:cubicBezTo>
                <a:close/>
              </a:path>
            </a:pathLst>
          </a:custGeom>
          <a:solidFill>
            <a:schemeClr val="accent5"/>
          </a:solidFill>
          <a:ln>
            <a:noFill/>
          </a:ln>
          <a:effectLst/>
        </p:spPr>
        <p:txBody>
          <a:bodyPr wrap="square" anchor="ctr">
            <a:noAutofit/>
          </a:bodyPr>
          <a:lstStyle/>
          <a:p>
            <a:endParaRPr lang="en-GB" sz="2450" dirty="0">
              <a:latin typeface="Lato Light" panose="020F0502020204030203" pitchFamily="34" charset="0"/>
            </a:endParaRPr>
          </a:p>
        </p:txBody>
      </p:sp>
      <p:sp>
        <p:nvSpPr>
          <p:cNvPr id="15" name="Freeform 7">
            <a:extLst>
              <a:ext uri="{FF2B5EF4-FFF2-40B4-BE49-F238E27FC236}">
                <a16:creationId xmlns:a16="http://schemas.microsoft.com/office/drawing/2014/main" xmlns="" id="{4CC13BA3-1B78-425D-84FF-5471B13C3BED}"/>
              </a:ext>
            </a:extLst>
          </p:cNvPr>
          <p:cNvSpPr>
            <a:spLocks noChangeArrowheads="1"/>
          </p:cNvSpPr>
          <p:nvPr/>
        </p:nvSpPr>
        <p:spPr bwMode="auto">
          <a:xfrm>
            <a:off x="8078022" y="1878824"/>
            <a:ext cx="250049" cy="759913"/>
          </a:xfrm>
          <a:custGeom>
            <a:avLst/>
            <a:gdLst>
              <a:gd name="T0" fmla="*/ 1 w 1694"/>
              <a:gd name="T1" fmla="*/ 1899 h 5147"/>
              <a:gd name="T2" fmla="*/ 0 w 1694"/>
              <a:gd name="T3" fmla="*/ 5146 h 5147"/>
              <a:gd name="T4" fmla="*/ 1107 w 1694"/>
              <a:gd name="T5" fmla="*/ 4547 h 5147"/>
              <a:gd name="T6" fmla="*/ 1693 w 1694"/>
              <a:gd name="T7" fmla="*/ 0 h 5147"/>
              <a:gd name="T8" fmla="*/ 1 w 1694"/>
              <a:gd name="T9" fmla="*/ 1899 h 5147"/>
            </a:gdLst>
            <a:ahLst/>
            <a:cxnLst>
              <a:cxn ang="0">
                <a:pos x="T0" y="T1"/>
              </a:cxn>
              <a:cxn ang="0">
                <a:pos x="T2" y="T3"/>
              </a:cxn>
              <a:cxn ang="0">
                <a:pos x="T4" y="T5"/>
              </a:cxn>
              <a:cxn ang="0">
                <a:pos x="T6" y="T7"/>
              </a:cxn>
              <a:cxn ang="0">
                <a:pos x="T8" y="T9"/>
              </a:cxn>
            </a:cxnLst>
            <a:rect l="0" t="0" r="r" b="b"/>
            <a:pathLst>
              <a:path w="1694" h="5147">
                <a:moveTo>
                  <a:pt x="1" y="1899"/>
                </a:moveTo>
                <a:lnTo>
                  <a:pt x="0" y="5146"/>
                </a:lnTo>
                <a:lnTo>
                  <a:pt x="1107" y="4547"/>
                </a:lnTo>
                <a:lnTo>
                  <a:pt x="1693" y="0"/>
                </a:lnTo>
                <a:lnTo>
                  <a:pt x="1" y="1899"/>
                </a:lnTo>
              </a:path>
            </a:pathLst>
          </a:custGeom>
          <a:solidFill>
            <a:srgbClr val="34294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Lato Light" panose="020F0502020204030203" pitchFamily="34" charset="0"/>
            </a:endParaRPr>
          </a:p>
        </p:txBody>
      </p:sp>
      <p:sp>
        <p:nvSpPr>
          <p:cNvPr id="16" name="Freeform 9">
            <a:extLst>
              <a:ext uri="{FF2B5EF4-FFF2-40B4-BE49-F238E27FC236}">
                <a16:creationId xmlns:a16="http://schemas.microsoft.com/office/drawing/2014/main" xmlns="" id="{88F98C29-EB7D-45E6-9BBD-BD02C8A15882}"/>
              </a:ext>
            </a:extLst>
          </p:cNvPr>
          <p:cNvSpPr>
            <a:spLocks noChangeArrowheads="1"/>
          </p:cNvSpPr>
          <p:nvPr/>
        </p:nvSpPr>
        <p:spPr bwMode="auto">
          <a:xfrm>
            <a:off x="7685342" y="1880565"/>
            <a:ext cx="251771" cy="759913"/>
          </a:xfrm>
          <a:custGeom>
            <a:avLst/>
            <a:gdLst>
              <a:gd name="T0" fmla="*/ 583 w 1691"/>
              <a:gd name="T1" fmla="*/ 4529 h 5097"/>
              <a:gd name="T2" fmla="*/ 1689 w 1691"/>
              <a:gd name="T3" fmla="*/ 5096 h 5097"/>
              <a:gd name="T4" fmla="*/ 1690 w 1691"/>
              <a:gd name="T5" fmla="*/ 1848 h 5097"/>
              <a:gd name="T6" fmla="*/ 0 w 1691"/>
              <a:gd name="T7" fmla="*/ 0 h 5097"/>
              <a:gd name="T8" fmla="*/ 583 w 1691"/>
              <a:gd name="T9" fmla="*/ 4529 h 5097"/>
            </a:gdLst>
            <a:ahLst/>
            <a:cxnLst>
              <a:cxn ang="0">
                <a:pos x="T0" y="T1"/>
              </a:cxn>
              <a:cxn ang="0">
                <a:pos x="T2" y="T3"/>
              </a:cxn>
              <a:cxn ang="0">
                <a:pos x="T4" y="T5"/>
              </a:cxn>
              <a:cxn ang="0">
                <a:pos x="T6" y="T7"/>
              </a:cxn>
              <a:cxn ang="0">
                <a:pos x="T8" y="T9"/>
              </a:cxn>
            </a:cxnLst>
            <a:rect l="0" t="0" r="r" b="b"/>
            <a:pathLst>
              <a:path w="1691" h="5097">
                <a:moveTo>
                  <a:pt x="583" y="4529"/>
                </a:moveTo>
                <a:lnTo>
                  <a:pt x="1689" y="5096"/>
                </a:lnTo>
                <a:lnTo>
                  <a:pt x="1690" y="1848"/>
                </a:lnTo>
                <a:lnTo>
                  <a:pt x="0" y="0"/>
                </a:lnTo>
                <a:lnTo>
                  <a:pt x="583" y="4529"/>
                </a:lnTo>
              </a:path>
            </a:pathLst>
          </a:custGeom>
          <a:solidFill>
            <a:srgbClr val="34294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Lato Light" panose="020F0502020204030203" pitchFamily="34" charset="0"/>
            </a:endParaRPr>
          </a:p>
        </p:txBody>
      </p:sp>
      <p:sp>
        <p:nvSpPr>
          <p:cNvPr id="17" name="Freeform 10">
            <a:extLst>
              <a:ext uri="{FF2B5EF4-FFF2-40B4-BE49-F238E27FC236}">
                <a16:creationId xmlns:a16="http://schemas.microsoft.com/office/drawing/2014/main" xmlns="" id="{EBBCE050-5060-4136-830E-09555E82C359}"/>
              </a:ext>
            </a:extLst>
          </p:cNvPr>
          <p:cNvSpPr>
            <a:spLocks noChangeArrowheads="1"/>
          </p:cNvSpPr>
          <p:nvPr/>
        </p:nvSpPr>
        <p:spPr bwMode="auto">
          <a:xfrm>
            <a:off x="7985519" y="4772582"/>
            <a:ext cx="639561" cy="438640"/>
          </a:xfrm>
          <a:custGeom>
            <a:avLst/>
            <a:gdLst>
              <a:gd name="T0" fmla="*/ 537 w 2836"/>
              <a:gd name="T1" fmla="*/ 1895 h 1945"/>
              <a:gd name="T2" fmla="*/ 2835 w 2836"/>
              <a:gd name="T3" fmla="*/ 131 h 1945"/>
              <a:gd name="T4" fmla="*/ 2835 w 2836"/>
              <a:gd name="T5" fmla="*/ 131 h 1945"/>
              <a:gd name="T6" fmla="*/ 1995 w 2836"/>
              <a:gd name="T7" fmla="*/ 0 h 1945"/>
              <a:gd name="T8" fmla="*/ 70 w 2836"/>
              <a:gd name="T9" fmla="*/ 1491 h 1945"/>
              <a:gd name="T10" fmla="*/ 70 w 2836"/>
              <a:gd name="T11" fmla="*/ 1491 h 1945"/>
              <a:gd name="T12" fmla="*/ 156 w 2836"/>
              <a:gd name="T13" fmla="*/ 1826 h 1945"/>
              <a:gd name="T14" fmla="*/ 156 w 2836"/>
              <a:gd name="T15" fmla="*/ 1826 h 1945"/>
              <a:gd name="T16" fmla="*/ 537 w 2836"/>
              <a:gd name="T17" fmla="*/ 1895 h 1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36" h="1945">
                <a:moveTo>
                  <a:pt x="537" y="1895"/>
                </a:moveTo>
                <a:lnTo>
                  <a:pt x="2835" y="131"/>
                </a:lnTo>
                <a:lnTo>
                  <a:pt x="2835" y="131"/>
                </a:lnTo>
                <a:cubicBezTo>
                  <a:pt x="2569" y="79"/>
                  <a:pt x="2288" y="35"/>
                  <a:pt x="1995" y="0"/>
                </a:cubicBezTo>
                <a:lnTo>
                  <a:pt x="70" y="1491"/>
                </a:lnTo>
                <a:lnTo>
                  <a:pt x="70" y="1491"/>
                </a:lnTo>
                <a:cubicBezTo>
                  <a:pt x="0" y="1544"/>
                  <a:pt x="56" y="1706"/>
                  <a:pt x="156" y="1826"/>
                </a:cubicBezTo>
                <a:lnTo>
                  <a:pt x="156" y="1826"/>
                </a:lnTo>
                <a:cubicBezTo>
                  <a:pt x="254" y="1944"/>
                  <a:pt x="478" y="1941"/>
                  <a:pt x="537" y="1895"/>
                </a:cubicBezTo>
              </a:path>
            </a:pathLst>
          </a:custGeom>
          <a:solidFill>
            <a:schemeClr val="accent6">
              <a:alpha val="60000"/>
            </a:schemeClr>
          </a:solidFill>
          <a:ln>
            <a:noFill/>
          </a:ln>
          <a:effectLst/>
        </p:spPr>
        <p:txBody>
          <a:bodyPr wrap="none" anchor="ctr"/>
          <a:lstStyle/>
          <a:p>
            <a:endParaRPr lang="en-GB" sz="2450" dirty="0">
              <a:latin typeface="Lato Light" panose="020F0502020204030203" pitchFamily="34" charset="0"/>
            </a:endParaRPr>
          </a:p>
        </p:txBody>
      </p:sp>
      <p:sp>
        <p:nvSpPr>
          <p:cNvPr id="18" name="Freeform 11">
            <a:extLst>
              <a:ext uri="{FF2B5EF4-FFF2-40B4-BE49-F238E27FC236}">
                <a16:creationId xmlns:a16="http://schemas.microsoft.com/office/drawing/2014/main" xmlns="" id="{B8FF81BB-905A-4DF4-B969-0AF570D1F363}"/>
              </a:ext>
            </a:extLst>
          </p:cNvPr>
          <p:cNvSpPr>
            <a:spLocks noChangeArrowheads="1"/>
          </p:cNvSpPr>
          <p:nvPr/>
        </p:nvSpPr>
        <p:spPr bwMode="auto">
          <a:xfrm>
            <a:off x="7932802" y="2107913"/>
            <a:ext cx="147208" cy="3139117"/>
          </a:xfrm>
          <a:custGeom>
            <a:avLst/>
            <a:gdLst>
              <a:gd name="T0" fmla="*/ 652 w 653"/>
              <a:gd name="T1" fmla="*/ 13763 h 13915"/>
              <a:gd name="T2" fmla="*/ 652 w 653"/>
              <a:gd name="T3" fmla="*/ 13763 h 13915"/>
              <a:gd name="T4" fmla="*/ 335 w 653"/>
              <a:gd name="T5" fmla="*/ 13910 h 13915"/>
              <a:gd name="T6" fmla="*/ 335 w 653"/>
              <a:gd name="T7" fmla="*/ 13910 h 13915"/>
              <a:gd name="T8" fmla="*/ 2 w 653"/>
              <a:gd name="T9" fmla="*/ 13763 h 13915"/>
              <a:gd name="T10" fmla="*/ 2 w 653"/>
              <a:gd name="T11" fmla="*/ 286 h 13915"/>
              <a:gd name="T12" fmla="*/ 2 w 653"/>
              <a:gd name="T13" fmla="*/ 286 h 13915"/>
              <a:gd name="T14" fmla="*/ 326 w 653"/>
              <a:gd name="T15" fmla="*/ 0 h 13915"/>
              <a:gd name="T16" fmla="*/ 326 w 653"/>
              <a:gd name="T17" fmla="*/ 0 h 13915"/>
              <a:gd name="T18" fmla="*/ 652 w 653"/>
              <a:gd name="T19" fmla="*/ 286 h 13915"/>
              <a:gd name="T20" fmla="*/ 652 w 653"/>
              <a:gd name="T21" fmla="*/ 13763 h 13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3" h="13915">
                <a:moveTo>
                  <a:pt x="652" y="13763"/>
                </a:moveTo>
                <a:lnTo>
                  <a:pt x="652" y="13763"/>
                </a:lnTo>
                <a:cubicBezTo>
                  <a:pt x="652" y="13841"/>
                  <a:pt x="496" y="13906"/>
                  <a:pt x="335" y="13910"/>
                </a:cubicBezTo>
                <a:lnTo>
                  <a:pt x="335" y="13910"/>
                </a:lnTo>
                <a:cubicBezTo>
                  <a:pt x="170" y="13914"/>
                  <a:pt x="0" y="13855"/>
                  <a:pt x="2" y="13763"/>
                </a:cubicBezTo>
                <a:lnTo>
                  <a:pt x="2" y="286"/>
                </a:lnTo>
                <a:lnTo>
                  <a:pt x="2" y="286"/>
                </a:lnTo>
                <a:cubicBezTo>
                  <a:pt x="2" y="128"/>
                  <a:pt x="147" y="0"/>
                  <a:pt x="326" y="0"/>
                </a:cubicBezTo>
                <a:lnTo>
                  <a:pt x="326" y="0"/>
                </a:lnTo>
                <a:cubicBezTo>
                  <a:pt x="506" y="0"/>
                  <a:pt x="652" y="128"/>
                  <a:pt x="652" y="286"/>
                </a:cubicBezTo>
                <a:lnTo>
                  <a:pt x="652" y="13763"/>
                </a:lnTo>
              </a:path>
            </a:pathLst>
          </a:custGeom>
          <a:solidFill>
            <a:srgbClr val="77410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Lato Light" panose="020F0502020204030203" pitchFamily="34" charset="0"/>
            </a:endParaRPr>
          </a:p>
        </p:txBody>
      </p:sp>
      <p:sp>
        <p:nvSpPr>
          <p:cNvPr id="19" name="Chevron 18">
            <a:extLst>
              <a:ext uri="{FF2B5EF4-FFF2-40B4-BE49-F238E27FC236}">
                <a16:creationId xmlns:a16="http://schemas.microsoft.com/office/drawing/2014/main" xmlns="" id="{5B74722B-7431-4D7D-A43A-D76F101F5112}"/>
              </a:ext>
            </a:extLst>
          </p:cNvPr>
          <p:cNvSpPr/>
          <p:nvPr/>
        </p:nvSpPr>
        <p:spPr>
          <a:xfrm flipH="1">
            <a:off x="4259199" y="2693072"/>
            <a:ext cx="3363210" cy="538661"/>
          </a:xfrm>
          <a:prstGeom prst="chevron">
            <a:avLst>
              <a:gd name="adj" fmla="val 29491"/>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Lato Light" panose="020F0502020204030203" pitchFamily="34" charset="0"/>
            </a:endParaRPr>
          </a:p>
        </p:txBody>
      </p:sp>
      <p:sp>
        <p:nvSpPr>
          <p:cNvPr id="21" name="Chevron 21">
            <a:extLst>
              <a:ext uri="{FF2B5EF4-FFF2-40B4-BE49-F238E27FC236}">
                <a16:creationId xmlns:a16="http://schemas.microsoft.com/office/drawing/2014/main" xmlns="" id="{6345063A-48F4-4E22-A9F1-CB718969B574}"/>
              </a:ext>
            </a:extLst>
          </p:cNvPr>
          <p:cNvSpPr/>
          <p:nvPr/>
        </p:nvSpPr>
        <p:spPr>
          <a:xfrm flipH="1">
            <a:off x="4259199" y="3260763"/>
            <a:ext cx="3363210" cy="538661"/>
          </a:xfrm>
          <a:prstGeom prst="chevron">
            <a:avLst>
              <a:gd name="adj" fmla="val 29491"/>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Lato Light" panose="020F0502020204030203" pitchFamily="34" charset="0"/>
            </a:endParaRPr>
          </a:p>
        </p:txBody>
      </p:sp>
      <p:sp>
        <p:nvSpPr>
          <p:cNvPr id="23" name="Chevron 24">
            <a:extLst>
              <a:ext uri="{FF2B5EF4-FFF2-40B4-BE49-F238E27FC236}">
                <a16:creationId xmlns:a16="http://schemas.microsoft.com/office/drawing/2014/main" xmlns="" id="{5EE85497-1D38-4AA7-A516-EA6CF033DD8D}"/>
              </a:ext>
            </a:extLst>
          </p:cNvPr>
          <p:cNvSpPr/>
          <p:nvPr/>
        </p:nvSpPr>
        <p:spPr>
          <a:xfrm flipH="1">
            <a:off x="4259199" y="3830803"/>
            <a:ext cx="3363210" cy="538661"/>
          </a:xfrm>
          <a:prstGeom prst="chevron">
            <a:avLst>
              <a:gd name="adj" fmla="val 29491"/>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Lato Light" panose="020F0502020204030203" pitchFamily="34" charset="0"/>
            </a:endParaRPr>
          </a:p>
        </p:txBody>
      </p:sp>
      <p:sp>
        <p:nvSpPr>
          <p:cNvPr id="25" name="Chevron 27">
            <a:extLst>
              <a:ext uri="{FF2B5EF4-FFF2-40B4-BE49-F238E27FC236}">
                <a16:creationId xmlns:a16="http://schemas.microsoft.com/office/drawing/2014/main" xmlns="" id="{715592F3-5C52-4FC8-A2D6-CD394840FF99}"/>
              </a:ext>
            </a:extLst>
          </p:cNvPr>
          <p:cNvSpPr/>
          <p:nvPr/>
        </p:nvSpPr>
        <p:spPr>
          <a:xfrm flipH="1">
            <a:off x="4259199" y="4397222"/>
            <a:ext cx="3363210" cy="538661"/>
          </a:xfrm>
          <a:prstGeom prst="chevron">
            <a:avLst>
              <a:gd name="adj" fmla="val 29491"/>
            </a:avLst>
          </a:prstGeom>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Lato Light" panose="020F0502020204030203" pitchFamily="34" charset="0"/>
            </a:endParaRPr>
          </a:p>
        </p:txBody>
      </p:sp>
      <p:sp>
        <p:nvSpPr>
          <p:cNvPr id="27" name="Pentagon 29">
            <a:extLst>
              <a:ext uri="{FF2B5EF4-FFF2-40B4-BE49-F238E27FC236}">
                <a16:creationId xmlns:a16="http://schemas.microsoft.com/office/drawing/2014/main" xmlns="" id="{CED208B0-7DD5-4E78-968B-D3D44D789A20}"/>
              </a:ext>
            </a:extLst>
          </p:cNvPr>
          <p:cNvSpPr/>
          <p:nvPr/>
        </p:nvSpPr>
        <p:spPr>
          <a:xfrm flipH="1">
            <a:off x="7516731" y="3260884"/>
            <a:ext cx="581871" cy="537793"/>
          </a:xfrm>
          <a:prstGeom prst="homePlate">
            <a:avLst>
              <a:gd name="adj" fmla="val 29904"/>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8" name="Pentagon 30">
            <a:extLst>
              <a:ext uri="{FF2B5EF4-FFF2-40B4-BE49-F238E27FC236}">
                <a16:creationId xmlns:a16="http://schemas.microsoft.com/office/drawing/2014/main" xmlns="" id="{12369EE0-4C0C-40B9-A1E4-358F3A456F2E}"/>
              </a:ext>
            </a:extLst>
          </p:cNvPr>
          <p:cNvSpPr/>
          <p:nvPr/>
        </p:nvSpPr>
        <p:spPr>
          <a:xfrm flipH="1">
            <a:off x="7516731" y="2693193"/>
            <a:ext cx="581871" cy="537793"/>
          </a:xfrm>
          <a:prstGeom prst="homePlate">
            <a:avLst>
              <a:gd name="adj" fmla="val 29904"/>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9" name="Pentagon 31">
            <a:extLst>
              <a:ext uri="{FF2B5EF4-FFF2-40B4-BE49-F238E27FC236}">
                <a16:creationId xmlns:a16="http://schemas.microsoft.com/office/drawing/2014/main" xmlns="" id="{75A6A7E6-16D8-4704-B71D-CA741A8E099E}"/>
              </a:ext>
            </a:extLst>
          </p:cNvPr>
          <p:cNvSpPr/>
          <p:nvPr/>
        </p:nvSpPr>
        <p:spPr>
          <a:xfrm flipH="1">
            <a:off x="7516731" y="3831672"/>
            <a:ext cx="581871" cy="537793"/>
          </a:xfrm>
          <a:prstGeom prst="homePlate">
            <a:avLst>
              <a:gd name="adj" fmla="val 29904"/>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30" name="Pentagon 32">
            <a:extLst>
              <a:ext uri="{FF2B5EF4-FFF2-40B4-BE49-F238E27FC236}">
                <a16:creationId xmlns:a16="http://schemas.microsoft.com/office/drawing/2014/main" xmlns="" id="{C840AE69-2B1F-4B36-9FCF-DD160D433873}"/>
              </a:ext>
            </a:extLst>
          </p:cNvPr>
          <p:cNvSpPr/>
          <p:nvPr/>
        </p:nvSpPr>
        <p:spPr>
          <a:xfrm flipH="1">
            <a:off x="7516731" y="4396175"/>
            <a:ext cx="581871" cy="537793"/>
          </a:xfrm>
          <a:prstGeom prst="homePlate">
            <a:avLst>
              <a:gd name="adj" fmla="val 29904"/>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35" name="TextBox 39">
            <a:extLst>
              <a:ext uri="{FF2B5EF4-FFF2-40B4-BE49-F238E27FC236}">
                <a16:creationId xmlns:a16="http://schemas.microsoft.com/office/drawing/2014/main" xmlns="" id="{4A3C218F-615E-4200-889B-F7F905141BF3}"/>
              </a:ext>
            </a:extLst>
          </p:cNvPr>
          <p:cNvSpPr txBox="1"/>
          <p:nvPr/>
        </p:nvSpPr>
        <p:spPr>
          <a:xfrm>
            <a:off x="4460802" y="2742849"/>
            <a:ext cx="1563570" cy="369332"/>
          </a:xfrm>
          <a:prstGeom prst="rect">
            <a:avLst/>
          </a:prstGeom>
          <a:noFill/>
        </p:spPr>
        <p:txBody>
          <a:bodyPr wrap="none" rtlCol="0" anchor="ctr" anchorCtr="0">
            <a:spAutoFit/>
          </a:bodyPr>
          <a:lstStyle/>
          <a:p>
            <a:r>
              <a:rPr lang="en-GB" b="1" dirty="0">
                <a:solidFill>
                  <a:schemeClr val="bg1"/>
                </a:solidFill>
                <a:latin typeface="+mj-lt"/>
                <a:ea typeface="League Spartan" charset="0"/>
                <a:cs typeface="Poppins" pitchFamily="2" charset="77"/>
              </a:rPr>
              <a:t>Klang an der Spitze</a:t>
            </a:r>
          </a:p>
        </p:txBody>
      </p:sp>
      <p:sp>
        <p:nvSpPr>
          <p:cNvPr id="37" name="TextBox 41">
            <a:extLst>
              <a:ext uri="{FF2B5EF4-FFF2-40B4-BE49-F238E27FC236}">
                <a16:creationId xmlns:a16="http://schemas.microsoft.com/office/drawing/2014/main" xmlns="" id="{16FD21DF-EC6F-4820-A168-7A38F811232A}"/>
              </a:ext>
            </a:extLst>
          </p:cNvPr>
          <p:cNvSpPr txBox="1"/>
          <p:nvPr/>
        </p:nvSpPr>
        <p:spPr>
          <a:xfrm>
            <a:off x="4460802" y="3333665"/>
            <a:ext cx="3316803" cy="369332"/>
          </a:xfrm>
          <a:prstGeom prst="rect">
            <a:avLst/>
          </a:prstGeom>
          <a:noFill/>
        </p:spPr>
        <p:txBody>
          <a:bodyPr wrap="square" rtlCol="0" anchor="ctr" anchorCtr="0">
            <a:spAutoFit/>
          </a:bodyPr>
          <a:lstStyle/>
          <a:p>
            <a:r>
              <a:rPr lang="en-GB" b="1" dirty="0">
                <a:solidFill>
                  <a:schemeClr val="bg1"/>
                </a:solidFill>
                <a:latin typeface="+mj-lt"/>
                <a:ea typeface="League Spartan" charset="0"/>
                <a:cs typeface="Poppins" pitchFamily="2" charset="77"/>
              </a:rPr>
              <a:t>Verhaltenskodex oder Ethik</a:t>
            </a:r>
          </a:p>
        </p:txBody>
      </p:sp>
      <p:sp>
        <p:nvSpPr>
          <p:cNvPr id="39" name="TextBox 43">
            <a:extLst>
              <a:ext uri="{FF2B5EF4-FFF2-40B4-BE49-F238E27FC236}">
                <a16:creationId xmlns:a16="http://schemas.microsoft.com/office/drawing/2014/main" xmlns="" id="{08BC865A-BE1D-4871-B6C6-F2C1933C87CD}"/>
              </a:ext>
            </a:extLst>
          </p:cNvPr>
          <p:cNvSpPr txBox="1"/>
          <p:nvPr/>
        </p:nvSpPr>
        <p:spPr>
          <a:xfrm>
            <a:off x="4390661" y="3762525"/>
            <a:ext cx="3126069" cy="646331"/>
          </a:xfrm>
          <a:prstGeom prst="rect">
            <a:avLst/>
          </a:prstGeom>
          <a:noFill/>
        </p:spPr>
        <p:txBody>
          <a:bodyPr wrap="square" rtlCol="0" anchor="ctr" anchorCtr="0">
            <a:spAutoFit/>
          </a:bodyPr>
          <a:lstStyle/>
          <a:p>
            <a:r>
              <a:rPr lang="en-GB" b="1" dirty="0">
                <a:solidFill>
                  <a:schemeClr val="bg1"/>
                </a:solidFill>
                <a:latin typeface="+mj-lt"/>
                <a:ea typeface="League Spartan" charset="0"/>
                <a:cs typeface="Poppins" pitchFamily="2" charset="77"/>
              </a:rPr>
              <a:t>Risikoperformance in Incentive-Pläne implementiert</a:t>
            </a:r>
          </a:p>
        </p:txBody>
      </p:sp>
      <p:sp>
        <p:nvSpPr>
          <p:cNvPr id="41" name="TextBox 45">
            <a:extLst>
              <a:ext uri="{FF2B5EF4-FFF2-40B4-BE49-F238E27FC236}">
                <a16:creationId xmlns:a16="http://schemas.microsoft.com/office/drawing/2014/main" xmlns="" id="{42ECC986-8DC1-4E50-8046-7F7F1C9E4BFC}"/>
              </a:ext>
            </a:extLst>
          </p:cNvPr>
          <p:cNvSpPr txBox="1"/>
          <p:nvPr/>
        </p:nvSpPr>
        <p:spPr>
          <a:xfrm>
            <a:off x="4372069" y="4329895"/>
            <a:ext cx="3303057" cy="646331"/>
          </a:xfrm>
          <a:prstGeom prst="rect">
            <a:avLst/>
          </a:prstGeom>
          <a:noFill/>
        </p:spPr>
        <p:txBody>
          <a:bodyPr wrap="square" rtlCol="0" anchor="ctr" anchorCtr="0">
            <a:spAutoFit/>
          </a:bodyPr>
          <a:lstStyle/>
          <a:p>
            <a:r>
              <a:rPr lang="en-GB" b="1" dirty="0">
                <a:solidFill>
                  <a:schemeClr val="bg1"/>
                </a:solidFill>
                <a:latin typeface="+mj-lt"/>
                <a:ea typeface="League Spartan" charset="0"/>
                <a:cs typeface="Poppins" pitchFamily="2" charset="77"/>
              </a:rPr>
              <a:t>Klar definierte Rollen und Verantwortlichkeiten</a:t>
            </a:r>
          </a:p>
        </p:txBody>
      </p:sp>
    </p:spTree>
    <p:extLst>
      <p:ext uri="{BB962C8B-B14F-4D97-AF65-F5344CB8AC3E}">
        <p14:creationId xmlns:p14="http://schemas.microsoft.com/office/powerpoint/2010/main" val="1549311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562810" y="489731"/>
            <a:ext cx="8852375" cy="697353"/>
          </a:xfrm>
        </p:spPr>
        <p:txBody>
          <a:bodyPr>
            <a:normAutofit fontScale="85000" lnSpcReduction="10000"/>
          </a:bodyPr>
          <a:lstStyle/>
          <a:p>
            <a:r>
              <a:rPr lang="en-GB" dirty="0"/>
              <a:t>Auswirkungen der unterschiedlichen Risikokulturen</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54584" y="1900009"/>
            <a:ext cx="3232730" cy="414502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Eine positive Risikokultur ist eine Kultur, in der Mitarbeiter auf jeder Ebene angemessen mit Risiken umgehen, die ein wesentlicher Bestandteil ihrer täglichen Arbeit sind. Eine solche Kultur unterstützt eine offene Diskussion über Ungewissheiten und </a:t>
            </a:r>
            <a:r>
              <a:rPr lang="en-GB" sz="2200" dirty="0" err="1">
                <a:solidFill>
                  <a:srgbClr val="245473"/>
                </a:solidFill>
                <a:latin typeface="+mj-lt"/>
                <a:ea typeface="Open Sans Light" panose="020B0306030504020204" pitchFamily="34" charset="0"/>
                <a:cs typeface="Open Sans Light" panose="020B0306030504020204" pitchFamily="34" charset="0"/>
              </a:rPr>
              <a:t>Chancen</a:t>
            </a:r>
            <a:r>
              <a:rPr lang="en-GB" sz="2200" dirty="0">
                <a:solidFill>
                  <a:srgbClr val="245473"/>
                </a:solidFill>
                <a:latin typeface="+mj-lt"/>
                <a:ea typeface="Open Sans Light" panose="020B0306030504020204" pitchFamily="34" charset="0"/>
                <a:cs typeface="Open Sans Light" panose="020B0306030504020204" pitchFamily="34" charset="0"/>
              </a:rPr>
              <a:t>.</a:t>
            </a:r>
          </a:p>
        </p:txBody>
      </p:sp>
      <p:sp>
        <p:nvSpPr>
          <p:cNvPr id="24" name="Hexagon 1">
            <a:extLst>
              <a:ext uri="{FF2B5EF4-FFF2-40B4-BE49-F238E27FC236}">
                <a16:creationId xmlns:a16="http://schemas.microsoft.com/office/drawing/2014/main" xmlns="" id="{7CB9358B-AD85-47B0-B7A0-D00285240935}"/>
              </a:ext>
            </a:extLst>
          </p:cNvPr>
          <p:cNvSpPr/>
          <p:nvPr/>
        </p:nvSpPr>
        <p:spPr>
          <a:xfrm>
            <a:off x="6461128" y="1938293"/>
            <a:ext cx="1524420" cy="1314155"/>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dirty="0">
              <a:latin typeface="Roboto Light" panose="02000000000000000000" pitchFamily="2" charset="0"/>
            </a:endParaRPr>
          </a:p>
        </p:txBody>
      </p:sp>
      <p:sp>
        <p:nvSpPr>
          <p:cNvPr id="26" name="Hexagon 2">
            <a:extLst>
              <a:ext uri="{FF2B5EF4-FFF2-40B4-BE49-F238E27FC236}">
                <a16:creationId xmlns:a16="http://schemas.microsoft.com/office/drawing/2014/main" xmlns="" id="{36827406-E0FB-49D1-96BE-E57AE9B701C5}"/>
              </a:ext>
            </a:extLst>
          </p:cNvPr>
          <p:cNvSpPr/>
          <p:nvPr/>
        </p:nvSpPr>
        <p:spPr>
          <a:xfrm>
            <a:off x="7727639" y="2594016"/>
            <a:ext cx="1524420" cy="1314155"/>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dirty="0">
              <a:latin typeface="Roboto Light" panose="02000000000000000000" pitchFamily="2" charset="0"/>
            </a:endParaRPr>
          </a:p>
        </p:txBody>
      </p:sp>
      <p:cxnSp>
        <p:nvCxnSpPr>
          <p:cNvPr id="31" name="Straight Connector 9">
            <a:extLst>
              <a:ext uri="{FF2B5EF4-FFF2-40B4-BE49-F238E27FC236}">
                <a16:creationId xmlns:a16="http://schemas.microsoft.com/office/drawing/2014/main" xmlns="" id="{1315A51D-DAB5-4581-B60D-25DCBA086C9D}"/>
              </a:ext>
            </a:extLst>
          </p:cNvPr>
          <p:cNvCxnSpPr>
            <a:cxnSpLocks/>
          </p:cNvCxnSpPr>
          <p:nvPr/>
        </p:nvCxnSpPr>
        <p:spPr>
          <a:xfrm flipH="1">
            <a:off x="6096000" y="2577965"/>
            <a:ext cx="663998" cy="91880"/>
          </a:xfrm>
          <a:prstGeom prst="line">
            <a:avLst/>
          </a:prstGeom>
          <a:ln w="38100">
            <a:solidFill>
              <a:schemeClr val="accent1"/>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2" name="Straight Connector 11">
            <a:extLst>
              <a:ext uri="{FF2B5EF4-FFF2-40B4-BE49-F238E27FC236}">
                <a16:creationId xmlns:a16="http://schemas.microsoft.com/office/drawing/2014/main" xmlns="" id="{4B28BD15-9A08-4C77-890E-9718818936DC}"/>
              </a:ext>
            </a:extLst>
          </p:cNvPr>
          <p:cNvCxnSpPr>
            <a:cxnSpLocks/>
          </p:cNvCxnSpPr>
          <p:nvPr/>
        </p:nvCxnSpPr>
        <p:spPr>
          <a:xfrm flipH="1">
            <a:off x="8964260" y="3232194"/>
            <a:ext cx="506311" cy="13294"/>
          </a:xfrm>
          <a:prstGeom prst="line">
            <a:avLst/>
          </a:prstGeom>
          <a:ln w="38100">
            <a:solidFill>
              <a:schemeClr val="accent2"/>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3" name="Freeform 15">
            <a:extLst>
              <a:ext uri="{FF2B5EF4-FFF2-40B4-BE49-F238E27FC236}">
                <a16:creationId xmlns:a16="http://schemas.microsoft.com/office/drawing/2014/main" xmlns="" id="{C690E0B8-E821-400D-AD23-8EF08DD0A970}"/>
              </a:ext>
            </a:extLst>
          </p:cNvPr>
          <p:cNvSpPr>
            <a:spLocks noChangeArrowheads="1"/>
          </p:cNvSpPr>
          <p:nvPr/>
        </p:nvSpPr>
        <p:spPr bwMode="auto">
          <a:xfrm>
            <a:off x="6962443" y="2148922"/>
            <a:ext cx="572712" cy="510322"/>
          </a:xfrm>
          <a:custGeom>
            <a:avLst/>
            <a:gdLst>
              <a:gd name="connsiteX0" fmla="*/ 155336 w 306028"/>
              <a:gd name="connsiteY0" fmla="*/ 130175 h 272690"/>
              <a:gd name="connsiteX1" fmla="*/ 163100 w 306028"/>
              <a:gd name="connsiteY1" fmla="*/ 130175 h 272690"/>
              <a:gd name="connsiteX2" fmla="*/ 167905 w 306028"/>
              <a:gd name="connsiteY2" fmla="*/ 134479 h 272690"/>
              <a:gd name="connsiteX3" fmla="*/ 163100 w 306028"/>
              <a:gd name="connsiteY3" fmla="*/ 139142 h 272690"/>
              <a:gd name="connsiteX4" fmla="*/ 155336 w 306028"/>
              <a:gd name="connsiteY4" fmla="*/ 139142 h 272690"/>
              <a:gd name="connsiteX5" fmla="*/ 150530 w 306028"/>
              <a:gd name="connsiteY5" fmla="*/ 143805 h 272690"/>
              <a:gd name="connsiteX6" fmla="*/ 150530 w 306028"/>
              <a:gd name="connsiteY6" fmla="*/ 201912 h 272690"/>
              <a:gd name="connsiteX7" fmla="*/ 155336 w 306028"/>
              <a:gd name="connsiteY7" fmla="*/ 206574 h 272690"/>
              <a:gd name="connsiteX8" fmla="*/ 163100 w 306028"/>
              <a:gd name="connsiteY8" fmla="*/ 206574 h 272690"/>
              <a:gd name="connsiteX9" fmla="*/ 167905 w 306028"/>
              <a:gd name="connsiteY9" fmla="*/ 211237 h 272690"/>
              <a:gd name="connsiteX10" fmla="*/ 163100 w 306028"/>
              <a:gd name="connsiteY10" fmla="*/ 215541 h 272690"/>
              <a:gd name="connsiteX11" fmla="*/ 155336 w 306028"/>
              <a:gd name="connsiteY11" fmla="*/ 215541 h 272690"/>
              <a:gd name="connsiteX12" fmla="*/ 141288 w 306028"/>
              <a:gd name="connsiteY12" fmla="*/ 201912 h 272690"/>
              <a:gd name="connsiteX13" fmla="*/ 141288 w 306028"/>
              <a:gd name="connsiteY13" fmla="*/ 143805 h 272690"/>
              <a:gd name="connsiteX14" fmla="*/ 155336 w 306028"/>
              <a:gd name="connsiteY14" fmla="*/ 130175 h 272690"/>
              <a:gd name="connsiteX15" fmla="*/ 224172 w 306028"/>
              <a:gd name="connsiteY15" fmla="*/ 58891 h 272690"/>
              <a:gd name="connsiteX16" fmla="*/ 216600 w 306028"/>
              <a:gd name="connsiteY16" fmla="*/ 59250 h 272690"/>
              <a:gd name="connsiteX17" fmla="*/ 218764 w 306028"/>
              <a:gd name="connsiteY17" fmla="*/ 87569 h 272690"/>
              <a:gd name="connsiteX18" fmla="*/ 196767 w 306028"/>
              <a:gd name="connsiteY18" fmla="*/ 121982 h 272690"/>
              <a:gd name="connsiteX19" fmla="*/ 185228 w 306028"/>
              <a:gd name="connsiteY19" fmla="*/ 138113 h 272690"/>
              <a:gd name="connsiteX20" fmla="*/ 185228 w 306028"/>
              <a:gd name="connsiteY20" fmla="*/ 200486 h 272690"/>
              <a:gd name="connsiteX21" fmla="*/ 191358 w 306028"/>
              <a:gd name="connsiteY21" fmla="*/ 206580 h 272690"/>
              <a:gd name="connsiteX22" fmla="*/ 274295 w 306028"/>
              <a:gd name="connsiteY22" fmla="*/ 206580 h 272690"/>
              <a:gd name="connsiteX23" fmla="*/ 275016 w 306028"/>
              <a:gd name="connsiteY23" fmla="*/ 206222 h 272690"/>
              <a:gd name="connsiteX24" fmla="*/ 284392 w 306028"/>
              <a:gd name="connsiteY24" fmla="*/ 195826 h 272690"/>
              <a:gd name="connsiteX25" fmla="*/ 283310 w 306028"/>
              <a:gd name="connsiteY25" fmla="*/ 190807 h 272690"/>
              <a:gd name="connsiteX26" fmla="*/ 282950 w 306028"/>
              <a:gd name="connsiteY26" fmla="*/ 186506 h 272690"/>
              <a:gd name="connsiteX27" fmla="*/ 286195 w 306028"/>
              <a:gd name="connsiteY27" fmla="*/ 183997 h 272690"/>
              <a:gd name="connsiteX28" fmla="*/ 294849 w 306028"/>
              <a:gd name="connsiteY28" fmla="*/ 173601 h 272690"/>
              <a:gd name="connsiteX29" fmla="*/ 291604 w 306028"/>
              <a:gd name="connsiteY29" fmla="*/ 166432 h 272690"/>
              <a:gd name="connsiteX30" fmla="*/ 290883 w 306028"/>
              <a:gd name="connsiteY30" fmla="*/ 162847 h 272690"/>
              <a:gd name="connsiteX31" fmla="*/ 292325 w 306028"/>
              <a:gd name="connsiteY31" fmla="*/ 159621 h 272690"/>
              <a:gd name="connsiteX32" fmla="*/ 296652 w 306028"/>
              <a:gd name="connsiteY32" fmla="*/ 151376 h 272690"/>
              <a:gd name="connsiteX33" fmla="*/ 293046 w 306028"/>
              <a:gd name="connsiteY33" fmla="*/ 144207 h 272690"/>
              <a:gd name="connsiteX34" fmla="*/ 289801 w 306028"/>
              <a:gd name="connsiteY34" fmla="*/ 139188 h 272690"/>
              <a:gd name="connsiteX35" fmla="*/ 291964 w 306028"/>
              <a:gd name="connsiteY35" fmla="*/ 133811 h 272690"/>
              <a:gd name="connsiteX36" fmla="*/ 295570 w 306028"/>
              <a:gd name="connsiteY36" fmla="*/ 125566 h 272690"/>
              <a:gd name="connsiteX37" fmla="*/ 287998 w 306028"/>
              <a:gd name="connsiteY37" fmla="*/ 116246 h 272690"/>
              <a:gd name="connsiteX38" fmla="*/ 241120 w 306028"/>
              <a:gd name="connsiteY38" fmla="*/ 116246 h 272690"/>
              <a:gd name="connsiteX39" fmla="*/ 237154 w 306028"/>
              <a:gd name="connsiteY39" fmla="*/ 114454 h 272690"/>
              <a:gd name="connsiteX40" fmla="*/ 236793 w 306028"/>
              <a:gd name="connsiteY40" fmla="*/ 110511 h 272690"/>
              <a:gd name="connsiteX41" fmla="*/ 238957 w 306028"/>
              <a:gd name="connsiteY41" fmla="*/ 83626 h 272690"/>
              <a:gd name="connsiteX42" fmla="*/ 224172 w 306028"/>
              <a:gd name="connsiteY42" fmla="*/ 58891 h 272690"/>
              <a:gd name="connsiteX43" fmla="*/ 224533 w 306028"/>
              <a:gd name="connsiteY43" fmla="*/ 49571 h 272690"/>
              <a:gd name="connsiteX44" fmla="*/ 248332 w 306028"/>
              <a:gd name="connsiteY44" fmla="*/ 82909 h 272690"/>
              <a:gd name="connsiteX45" fmla="*/ 247251 w 306028"/>
              <a:gd name="connsiteY45" fmla="*/ 107284 h 272690"/>
              <a:gd name="connsiteX46" fmla="*/ 287998 w 306028"/>
              <a:gd name="connsiteY46" fmla="*/ 107284 h 272690"/>
              <a:gd name="connsiteX47" fmla="*/ 304946 w 306028"/>
              <a:gd name="connsiteY47" fmla="*/ 125566 h 272690"/>
              <a:gd name="connsiteX48" fmla="*/ 300979 w 306028"/>
              <a:gd name="connsiteY48" fmla="*/ 138471 h 272690"/>
              <a:gd name="connsiteX49" fmla="*/ 306028 w 306028"/>
              <a:gd name="connsiteY49" fmla="*/ 151376 h 272690"/>
              <a:gd name="connsiteX50" fmla="*/ 301340 w 306028"/>
              <a:gd name="connsiteY50" fmla="*/ 163922 h 272690"/>
              <a:gd name="connsiteX51" fmla="*/ 303864 w 306028"/>
              <a:gd name="connsiteY51" fmla="*/ 173601 h 272690"/>
              <a:gd name="connsiteX52" fmla="*/ 293046 w 306028"/>
              <a:gd name="connsiteY52" fmla="*/ 191166 h 272690"/>
              <a:gd name="connsiteX53" fmla="*/ 293767 w 306028"/>
              <a:gd name="connsiteY53" fmla="*/ 195826 h 272690"/>
              <a:gd name="connsiteX54" fmla="*/ 275738 w 306028"/>
              <a:gd name="connsiteY54" fmla="*/ 215542 h 272690"/>
              <a:gd name="connsiteX55" fmla="*/ 274295 w 306028"/>
              <a:gd name="connsiteY55" fmla="*/ 215542 h 272690"/>
              <a:gd name="connsiteX56" fmla="*/ 191358 w 306028"/>
              <a:gd name="connsiteY56" fmla="*/ 215542 h 272690"/>
              <a:gd name="connsiteX57" fmla="*/ 176213 w 306028"/>
              <a:gd name="connsiteY57" fmla="*/ 200486 h 272690"/>
              <a:gd name="connsiteX58" fmla="*/ 176213 w 306028"/>
              <a:gd name="connsiteY58" fmla="*/ 138113 h 272690"/>
              <a:gd name="connsiteX59" fmla="*/ 189916 w 306028"/>
              <a:gd name="connsiteY59" fmla="*/ 115888 h 272690"/>
              <a:gd name="connsiteX60" fmla="*/ 209749 w 306028"/>
              <a:gd name="connsiteY60" fmla="*/ 85418 h 272690"/>
              <a:gd name="connsiteX61" fmla="*/ 206503 w 306028"/>
              <a:gd name="connsiteY61" fmla="*/ 56741 h 272690"/>
              <a:gd name="connsiteX62" fmla="*/ 208667 w 306028"/>
              <a:gd name="connsiteY62" fmla="*/ 52081 h 272690"/>
              <a:gd name="connsiteX63" fmla="*/ 224533 w 306028"/>
              <a:gd name="connsiteY63" fmla="*/ 49571 h 272690"/>
              <a:gd name="connsiteX64" fmla="*/ 84446 w 306028"/>
              <a:gd name="connsiteY64" fmla="*/ 0 h 272690"/>
              <a:gd name="connsiteX65" fmla="*/ 153014 w 306028"/>
              <a:gd name="connsiteY65" fmla="*/ 35255 h 272690"/>
              <a:gd name="connsiteX66" fmla="*/ 221581 w 306028"/>
              <a:gd name="connsiteY66" fmla="*/ 0 h 272690"/>
              <a:gd name="connsiteX67" fmla="*/ 306027 w 306028"/>
              <a:gd name="connsiteY67" fmla="*/ 84181 h 272690"/>
              <a:gd name="connsiteX68" fmla="*/ 305666 w 306028"/>
              <a:gd name="connsiteY68" fmla="*/ 90657 h 272690"/>
              <a:gd name="connsiteX69" fmla="*/ 300975 w 306028"/>
              <a:gd name="connsiteY69" fmla="*/ 94974 h 272690"/>
              <a:gd name="connsiteX70" fmla="*/ 296644 w 306028"/>
              <a:gd name="connsiteY70" fmla="*/ 90297 h 272690"/>
              <a:gd name="connsiteX71" fmla="*/ 296644 w 306028"/>
              <a:gd name="connsiteY71" fmla="*/ 84181 h 272690"/>
              <a:gd name="connsiteX72" fmla="*/ 221581 w 306028"/>
              <a:gd name="connsiteY72" fmla="*/ 9353 h 272690"/>
              <a:gd name="connsiteX73" fmla="*/ 156983 w 306028"/>
              <a:gd name="connsiteY73" fmla="*/ 46048 h 272690"/>
              <a:gd name="connsiteX74" fmla="*/ 153014 w 306028"/>
              <a:gd name="connsiteY74" fmla="*/ 48566 h 272690"/>
              <a:gd name="connsiteX75" fmla="*/ 149044 w 306028"/>
              <a:gd name="connsiteY75" fmla="*/ 46048 h 272690"/>
              <a:gd name="connsiteX76" fmla="*/ 84446 w 306028"/>
              <a:gd name="connsiteY76" fmla="*/ 9353 h 272690"/>
              <a:gd name="connsiteX77" fmla="*/ 9383 w 306028"/>
              <a:gd name="connsiteY77" fmla="*/ 84181 h 272690"/>
              <a:gd name="connsiteX78" fmla="*/ 153014 w 306028"/>
              <a:gd name="connsiteY78" fmla="*/ 262617 h 272690"/>
              <a:gd name="connsiteX79" fmla="*/ 198485 w 306028"/>
              <a:gd name="connsiteY79" fmla="*/ 229880 h 272690"/>
              <a:gd name="connsiteX80" fmla="*/ 204981 w 306028"/>
              <a:gd name="connsiteY80" fmla="*/ 230600 h 272690"/>
              <a:gd name="connsiteX81" fmla="*/ 204259 w 306028"/>
              <a:gd name="connsiteY81" fmla="*/ 237075 h 272690"/>
              <a:gd name="connsiteX82" fmla="*/ 155540 w 306028"/>
              <a:gd name="connsiteY82" fmla="*/ 271971 h 272690"/>
              <a:gd name="connsiteX83" fmla="*/ 153014 w 306028"/>
              <a:gd name="connsiteY83" fmla="*/ 272690 h 272690"/>
              <a:gd name="connsiteX84" fmla="*/ 150488 w 306028"/>
              <a:gd name="connsiteY84" fmla="*/ 271971 h 272690"/>
              <a:gd name="connsiteX85" fmla="*/ 0 w 306028"/>
              <a:gd name="connsiteY85" fmla="*/ 84181 h 272690"/>
              <a:gd name="connsiteX86" fmla="*/ 84446 w 306028"/>
              <a:gd name="connsiteY86" fmla="*/ 0 h 27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306028" h="272690">
                <a:moveTo>
                  <a:pt x="155336" y="130175"/>
                </a:moveTo>
                <a:lnTo>
                  <a:pt x="163100" y="130175"/>
                </a:lnTo>
                <a:cubicBezTo>
                  <a:pt x="165687" y="130175"/>
                  <a:pt x="167905" y="131969"/>
                  <a:pt x="167905" y="134479"/>
                </a:cubicBezTo>
                <a:cubicBezTo>
                  <a:pt x="167905" y="136990"/>
                  <a:pt x="165687" y="139142"/>
                  <a:pt x="163100" y="139142"/>
                </a:cubicBezTo>
                <a:lnTo>
                  <a:pt x="155336" y="139142"/>
                </a:lnTo>
                <a:cubicBezTo>
                  <a:pt x="152748" y="139142"/>
                  <a:pt x="150530" y="141294"/>
                  <a:pt x="150530" y="143805"/>
                </a:cubicBezTo>
                <a:lnTo>
                  <a:pt x="150530" y="201912"/>
                </a:lnTo>
                <a:cubicBezTo>
                  <a:pt x="150530" y="204422"/>
                  <a:pt x="152748" y="206574"/>
                  <a:pt x="155336" y="206574"/>
                </a:cubicBezTo>
                <a:lnTo>
                  <a:pt x="163100" y="206574"/>
                </a:lnTo>
                <a:cubicBezTo>
                  <a:pt x="165687" y="206574"/>
                  <a:pt x="167905" y="208368"/>
                  <a:pt x="167905" y="211237"/>
                </a:cubicBezTo>
                <a:cubicBezTo>
                  <a:pt x="167905" y="213748"/>
                  <a:pt x="165687" y="215541"/>
                  <a:pt x="163100" y="215541"/>
                </a:cubicBezTo>
                <a:lnTo>
                  <a:pt x="155336" y="215541"/>
                </a:lnTo>
                <a:cubicBezTo>
                  <a:pt x="147573" y="215541"/>
                  <a:pt x="141288" y="209444"/>
                  <a:pt x="141288" y="201912"/>
                </a:cubicBezTo>
                <a:lnTo>
                  <a:pt x="141288" y="143805"/>
                </a:lnTo>
                <a:cubicBezTo>
                  <a:pt x="141288" y="136273"/>
                  <a:pt x="147573" y="130175"/>
                  <a:pt x="155336" y="130175"/>
                </a:cubicBezTo>
                <a:close/>
                <a:moveTo>
                  <a:pt x="224172" y="58891"/>
                </a:moveTo>
                <a:cubicBezTo>
                  <a:pt x="220927" y="58891"/>
                  <a:pt x="218403" y="58891"/>
                  <a:pt x="216600" y="59250"/>
                </a:cubicBezTo>
                <a:cubicBezTo>
                  <a:pt x="218042" y="66419"/>
                  <a:pt x="220206" y="80399"/>
                  <a:pt x="218764" y="87569"/>
                </a:cubicBezTo>
                <a:cubicBezTo>
                  <a:pt x="215518" y="100832"/>
                  <a:pt x="205421" y="112303"/>
                  <a:pt x="196767" y="121982"/>
                </a:cubicBezTo>
                <a:cubicBezTo>
                  <a:pt x="191358" y="128076"/>
                  <a:pt x="185228" y="134887"/>
                  <a:pt x="185228" y="138113"/>
                </a:cubicBezTo>
                <a:lnTo>
                  <a:pt x="185228" y="200486"/>
                </a:lnTo>
                <a:cubicBezTo>
                  <a:pt x="185228" y="203712"/>
                  <a:pt x="188113" y="206580"/>
                  <a:pt x="191358" y="206580"/>
                </a:cubicBezTo>
                <a:lnTo>
                  <a:pt x="274295" y="206580"/>
                </a:lnTo>
                <a:cubicBezTo>
                  <a:pt x="274656" y="206580"/>
                  <a:pt x="274656" y="206222"/>
                  <a:pt x="275016" y="206222"/>
                </a:cubicBezTo>
                <a:cubicBezTo>
                  <a:pt x="280425" y="205863"/>
                  <a:pt x="284392" y="201561"/>
                  <a:pt x="284392" y="195826"/>
                </a:cubicBezTo>
                <a:cubicBezTo>
                  <a:pt x="284392" y="194034"/>
                  <a:pt x="284031" y="192600"/>
                  <a:pt x="283310" y="190807"/>
                </a:cubicBezTo>
                <a:cubicBezTo>
                  <a:pt x="282589" y="189374"/>
                  <a:pt x="282589" y="187940"/>
                  <a:pt x="282950" y="186506"/>
                </a:cubicBezTo>
                <a:cubicBezTo>
                  <a:pt x="283671" y="185430"/>
                  <a:pt x="284753" y="184355"/>
                  <a:pt x="286195" y="183997"/>
                </a:cubicBezTo>
                <a:cubicBezTo>
                  <a:pt x="291243" y="182921"/>
                  <a:pt x="294849" y="178978"/>
                  <a:pt x="294849" y="173601"/>
                </a:cubicBezTo>
                <a:cubicBezTo>
                  <a:pt x="294849" y="171092"/>
                  <a:pt x="293767" y="168583"/>
                  <a:pt x="291604" y="166432"/>
                </a:cubicBezTo>
                <a:cubicBezTo>
                  <a:pt x="290883" y="165356"/>
                  <a:pt x="290522" y="164281"/>
                  <a:pt x="290883" y="162847"/>
                </a:cubicBezTo>
                <a:cubicBezTo>
                  <a:pt x="290883" y="161772"/>
                  <a:pt x="291243" y="160338"/>
                  <a:pt x="292325" y="159621"/>
                </a:cubicBezTo>
                <a:cubicBezTo>
                  <a:pt x="295210" y="157829"/>
                  <a:pt x="296652" y="154602"/>
                  <a:pt x="296652" y="151376"/>
                </a:cubicBezTo>
                <a:cubicBezTo>
                  <a:pt x="296652" y="147075"/>
                  <a:pt x="294849" y="144924"/>
                  <a:pt x="293046" y="144207"/>
                </a:cubicBezTo>
                <a:cubicBezTo>
                  <a:pt x="291243" y="143131"/>
                  <a:pt x="290161" y="141339"/>
                  <a:pt x="289801" y="139188"/>
                </a:cubicBezTo>
                <a:cubicBezTo>
                  <a:pt x="289801" y="137396"/>
                  <a:pt x="290522" y="135245"/>
                  <a:pt x="291964" y="133811"/>
                </a:cubicBezTo>
                <a:cubicBezTo>
                  <a:pt x="293046" y="133453"/>
                  <a:pt x="295570" y="130944"/>
                  <a:pt x="295570" y="125566"/>
                </a:cubicBezTo>
                <a:cubicBezTo>
                  <a:pt x="295570" y="120189"/>
                  <a:pt x="291604" y="116246"/>
                  <a:pt x="287998" y="116246"/>
                </a:cubicBezTo>
                <a:lnTo>
                  <a:pt x="241120" y="116246"/>
                </a:lnTo>
                <a:cubicBezTo>
                  <a:pt x="239678" y="116246"/>
                  <a:pt x="238236" y="115529"/>
                  <a:pt x="237154" y="114454"/>
                </a:cubicBezTo>
                <a:cubicBezTo>
                  <a:pt x="236433" y="113378"/>
                  <a:pt x="236433" y="111945"/>
                  <a:pt x="236793" y="110511"/>
                </a:cubicBezTo>
                <a:cubicBezTo>
                  <a:pt x="237514" y="106568"/>
                  <a:pt x="240399" y="96172"/>
                  <a:pt x="238957" y="83626"/>
                </a:cubicBezTo>
                <a:cubicBezTo>
                  <a:pt x="237514" y="69645"/>
                  <a:pt x="231745" y="58891"/>
                  <a:pt x="224172" y="58891"/>
                </a:cubicBezTo>
                <a:close/>
                <a:moveTo>
                  <a:pt x="224533" y="49571"/>
                </a:moveTo>
                <a:cubicBezTo>
                  <a:pt x="236793" y="50288"/>
                  <a:pt x="246529" y="63552"/>
                  <a:pt x="248332" y="82909"/>
                </a:cubicBezTo>
                <a:cubicBezTo>
                  <a:pt x="249054" y="92587"/>
                  <a:pt x="247972" y="101191"/>
                  <a:pt x="247251" y="107284"/>
                </a:cubicBezTo>
                <a:lnTo>
                  <a:pt x="287998" y="107284"/>
                </a:lnTo>
                <a:cubicBezTo>
                  <a:pt x="297013" y="107284"/>
                  <a:pt x="304946" y="115529"/>
                  <a:pt x="304946" y="125566"/>
                </a:cubicBezTo>
                <a:cubicBezTo>
                  <a:pt x="304946" y="131660"/>
                  <a:pt x="302782" y="135962"/>
                  <a:pt x="300979" y="138471"/>
                </a:cubicBezTo>
                <a:cubicBezTo>
                  <a:pt x="303864" y="141339"/>
                  <a:pt x="306028" y="145999"/>
                  <a:pt x="306028" y="151376"/>
                </a:cubicBezTo>
                <a:cubicBezTo>
                  <a:pt x="306028" y="155678"/>
                  <a:pt x="304225" y="160338"/>
                  <a:pt x="301340" y="163922"/>
                </a:cubicBezTo>
                <a:cubicBezTo>
                  <a:pt x="302782" y="166790"/>
                  <a:pt x="303864" y="170375"/>
                  <a:pt x="303864" y="173601"/>
                </a:cubicBezTo>
                <a:cubicBezTo>
                  <a:pt x="303864" y="181129"/>
                  <a:pt x="299537" y="187940"/>
                  <a:pt x="293046" y="191166"/>
                </a:cubicBezTo>
                <a:cubicBezTo>
                  <a:pt x="293767" y="192958"/>
                  <a:pt x="293767" y="194392"/>
                  <a:pt x="293767" y="195826"/>
                </a:cubicBezTo>
                <a:cubicBezTo>
                  <a:pt x="293767" y="206222"/>
                  <a:pt x="286195" y="214466"/>
                  <a:pt x="275738" y="215542"/>
                </a:cubicBezTo>
                <a:cubicBezTo>
                  <a:pt x="275377" y="215542"/>
                  <a:pt x="275016" y="215542"/>
                  <a:pt x="274295" y="215542"/>
                </a:cubicBezTo>
                <a:lnTo>
                  <a:pt x="191358" y="215542"/>
                </a:lnTo>
                <a:cubicBezTo>
                  <a:pt x="182704" y="215542"/>
                  <a:pt x="176213" y="209089"/>
                  <a:pt x="176213" y="200486"/>
                </a:cubicBezTo>
                <a:lnTo>
                  <a:pt x="176213" y="138113"/>
                </a:lnTo>
                <a:cubicBezTo>
                  <a:pt x="176213" y="131302"/>
                  <a:pt x="181983" y="124491"/>
                  <a:pt x="189916" y="115888"/>
                </a:cubicBezTo>
                <a:cubicBezTo>
                  <a:pt x="197849" y="106926"/>
                  <a:pt x="207224" y="96530"/>
                  <a:pt x="209749" y="85418"/>
                </a:cubicBezTo>
                <a:cubicBezTo>
                  <a:pt x="211191" y="79683"/>
                  <a:pt x="208306" y="64985"/>
                  <a:pt x="206503" y="56741"/>
                </a:cubicBezTo>
                <a:cubicBezTo>
                  <a:pt x="206143" y="54948"/>
                  <a:pt x="207224" y="53156"/>
                  <a:pt x="208667" y="52081"/>
                </a:cubicBezTo>
                <a:cubicBezTo>
                  <a:pt x="209749" y="51722"/>
                  <a:pt x="213715" y="49213"/>
                  <a:pt x="224533" y="49571"/>
                </a:cubicBezTo>
                <a:close/>
                <a:moveTo>
                  <a:pt x="84446" y="0"/>
                </a:moveTo>
                <a:cubicBezTo>
                  <a:pt x="111512" y="0"/>
                  <a:pt x="137135" y="13311"/>
                  <a:pt x="153014" y="35255"/>
                </a:cubicBezTo>
                <a:cubicBezTo>
                  <a:pt x="168892" y="13311"/>
                  <a:pt x="194515" y="0"/>
                  <a:pt x="221581" y="0"/>
                </a:cubicBezTo>
                <a:cubicBezTo>
                  <a:pt x="268135" y="0"/>
                  <a:pt x="306027" y="37774"/>
                  <a:pt x="306027" y="84181"/>
                </a:cubicBezTo>
                <a:cubicBezTo>
                  <a:pt x="306027" y="86340"/>
                  <a:pt x="306027" y="88498"/>
                  <a:pt x="305666" y="90657"/>
                </a:cubicBezTo>
                <a:cubicBezTo>
                  <a:pt x="305666" y="93175"/>
                  <a:pt x="303501" y="95334"/>
                  <a:pt x="300975" y="94974"/>
                </a:cubicBezTo>
                <a:cubicBezTo>
                  <a:pt x="298449" y="94614"/>
                  <a:pt x="296284" y="92815"/>
                  <a:pt x="296644" y="90297"/>
                </a:cubicBezTo>
                <a:cubicBezTo>
                  <a:pt x="296644" y="88139"/>
                  <a:pt x="296644" y="85980"/>
                  <a:pt x="296644" y="84181"/>
                </a:cubicBezTo>
                <a:cubicBezTo>
                  <a:pt x="296644" y="42810"/>
                  <a:pt x="263083" y="9353"/>
                  <a:pt x="221581" y="9353"/>
                </a:cubicBezTo>
                <a:cubicBezTo>
                  <a:pt x="195237" y="9353"/>
                  <a:pt x="170336" y="23384"/>
                  <a:pt x="156983" y="46048"/>
                </a:cubicBezTo>
                <a:cubicBezTo>
                  <a:pt x="156262" y="47847"/>
                  <a:pt x="154457" y="48566"/>
                  <a:pt x="153014" y="48566"/>
                </a:cubicBezTo>
                <a:cubicBezTo>
                  <a:pt x="151570" y="48566"/>
                  <a:pt x="149766" y="47847"/>
                  <a:pt x="149044" y="46048"/>
                </a:cubicBezTo>
                <a:cubicBezTo>
                  <a:pt x="135330" y="23384"/>
                  <a:pt x="110790" y="9353"/>
                  <a:pt x="84446" y="9353"/>
                </a:cubicBezTo>
                <a:cubicBezTo>
                  <a:pt x="42945" y="9353"/>
                  <a:pt x="9383" y="42810"/>
                  <a:pt x="9383" y="84181"/>
                </a:cubicBezTo>
                <a:cubicBezTo>
                  <a:pt x="9383" y="167643"/>
                  <a:pt x="133887" y="250386"/>
                  <a:pt x="153014" y="262617"/>
                </a:cubicBezTo>
                <a:cubicBezTo>
                  <a:pt x="159510" y="258660"/>
                  <a:pt x="177554" y="246788"/>
                  <a:pt x="198485" y="229880"/>
                </a:cubicBezTo>
                <a:cubicBezTo>
                  <a:pt x="200650" y="228441"/>
                  <a:pt x="203537" y="228441"/>
                  <a:pt x="204981" y="230600"/>
                </a:cubicBezTo>
                <a:cubicBezTo>
                  <a:pt x="206424" y="232398"/>
                  <a:pt x="206424" y="235636"/>
                  <a:pt x="204259" y="237075"/>
                </a:cubicBezTo>
                <a:cubicBezTo>
                  <a:pt x="177554" y="258660"/>
                  <a:pt x="155540" y="271971"/>
                  <a:pt x="155540" y="271971"/>
                </a:cubicBezTo>
                <a:cubicBezTo>
                  <a:pt x="154818" y="272331"/>
                  <a:pt x="154096" y="272690"/>
                  <a:pt x="153014" y="272690"/>
                </a:cubicBezTo>
                <a:cubicBezTo>
                  <a:pt x="152292" y="272690"/>
                  <a:pt x="151570" y="272331"/>
                  <a:pt x="150488" y="271971"/>
                </a:cubicBezTo>
                <a:cubicBezTo>
                  <a:pt x="144353" y="268373"/>
                  <a:pt x="0" y="179515"/>
                  <a:pt x="0" y="84181"/>
                </a:cubicBezTo>
                <a:cubicBezTo>
                  <a:pt x="0" y="37774"/>
                  <a:pt x="37892" y="0"/>
                  <a:pt x="84446" y="0"/>
                </a:cubicBezTo>
                <a:close/>
              </a:path>
            </a:pathLst>
          </a:custGeom>
          <a:solidFill>
            <a:schemeClr val="bg1"/>
          </a:solidFill>
          <a:ln>
            <a:noFill/>
          </a:ln>
          <a:effectLst/>
        </p:spPr>
        <p:txBody>
          <a:bodyPr wrap="square" anchor="ctr">
            <a:noAutofit/>
          </a:bodyPr>
          <a:lstStyle/>
          <a:p>
            <a:endParaRPr lang="en-GB" sz="567" dirty="0">
              <a:latin typeface="Roboto Light" panose="02000000000000000000" pitchFamily="2" charset="0"/>
            </a:endParaRPr>
          </a:p>
        </p:txBody>
      </p:sp>
      <p:sp>
        <p:nvSpPr>
          <p:cNvPr id="34" name="Freeform 18">
            <a:extLst>
              <a:ext uri="{FF2B5EF4-FFF2-40B4-BE49-F238E27FC236}">
                <a16:creationId xmlns:a16="http://schemas.microsoft.com/office/drawing/2014/main" xmlns="" id="{75C7E8DC-9504-49AF-8D5A-5E83EE7C1902}"/>
              </a:ext>
            </a:extLst>
          </p:cNvPr>
          <p:cNvSpPr>
            <a:spLocks noChangeArrowheads="1"/>
          </p:cNvSpPr>
          <p:nvPr/>
        </p:nvSpPr>
        <p:spPr bwMode="auto">
          <a:xfrm>
            <a:off x="8261718" y="2785380"/>
            <a:ext cx="455387" cy="614864"/>
          </a:xfrm>
          <a:custGeom>
            <a:avLst/>
            <a:gdLst>
              <a:gd name="connsiteX0" fmla="*/ 171273 w 226653"/>
              <a:gd name="connsiteY0" fmla="*/ 260350 h 306027"/>
              <a:gd name="connsiteX1" fmla="*/ 175859 w 226653"/>
              <a:gd name="connsiteY1" fmla="*/ 264936 h 306027"/>
              <a:gd name="connsiteX2" fmla="*/ 171273 w 226653"/>
              <a:gd name="connsiteY2" fmla="*/ 269522 h 306027"/>
              <a:gd name="connsiteX3" fmla="*/ 166687 w 226653"/>
              <a:gd name="connsiteY3" fmla="*/ 264936 h 306027"/>
              <a:gd name="connsiteX4" fmla="*/ 171273 w 226653"/>
              <a:gd name="connsiteY4" fmla="*/ 260350 h 306027"/>
              <a:gd name="connsiteX5" fmla="*/ 185371 w 226653"/>
              <a:gd name="connsiteY5" fmla="*/ 228600 h 306027"/>
              <a:gd name="connsiteX6" fmla="*/ 190134 w 226653"/>
              <a:gd name="connsiteY6" fmla="*/ 233186 h 306027"/>
              <a:gd name="connsiteX7" fmla="*/ 185371 w 226653"/>
              <a:gd name="connsiteY7" fmla="*/ 237772 h 306027"/>
              <a:gd name="connsiteX8" fmla="*/ 180975 w 226653"/>
              <a:gd name="connsiteY8" fmla="*/ 233186 h 306027"/>
              <a:gd name="connsiteX9" fmla="*/ 185371 w 226653"/>
              <a:gd name="connsiteY9" fmla="*/ 228600 h 306027"/>
              <a:gd name="connsiteX10" fmla="*/ 166511 w 226653"/>
              <a:gd name="connsiteY10" fmla="*/ 195263 h 306027"/>
              <a:gd name="connsiteX11" fmla="*/ 171097 w 226653"/>
              <a:gd name="connsiteY11" fmla="*/ 199849 h 306027"/>
              <a:gd name="connsiteX12" fmla="*/ 166511 w 226653"/>
              <a:gd name="connsiteY12" fmla="*/ 204435 h 306027"/>
              <a:gd name="connsiteX13" fmla="*/ 161925 w 226653"/>
              <a:gd name="connsiteY13" fmla="*/ 199849 h 306027"/>
              <a:gd name="connsiteX14" fmla="*/ 166511 w 226653"/>
              <a:gd name="connsiteY14" fmla="*/ 195263 h 306027"/>
              <a:gd name="connsiteX15" fmla="*/ 195086 w 226653"/>
              <a:gd name="connsiteY15" fmla="*/ 168275 h 306027"/>
              <a:gd name="connsiteX16" fmla="*/ 199672 w 226653"/>
              <a:gd name="connsiteY16" fmla="*/ 172861 h 306027"/>
              <a:gd name="connsiteX17" fmla="*/ 195086 w 226653"/>
              <a:gd name="connsiteY17" fmla="*/ 177447 h 306027"/>
              <a:gd name="connsiteX18" fmla="*/ 190500 w 226653"/>
              <a:gd name="connsiteY18" fmla="*/ 172861 h 306027"/>
              <a:gd name="connsiteX19" fmla="*/ 195086 w 226653"/>
              <a:gd name="connsiteY19" fmla="*/ 168275 h 306027"/>
              <a:gd name="connsiteX20" fmla="*/ 166511 w 226653"/>
              <a:gd name="connsiteY20" fmla="*/ 146050 h 306027"/>
              <a:gd name="connsiteX21" fmla="*/ 171097 w 226653"/>
              <a:gd name="connsiteY21" fmla="*/ 150446 h 306027"/>
              <a:gd name="connsiteX22" fmla="*/ 166511 w 226653"/>
              <a:gd name="connsiteY22" fmla="*/ 155209 h 306027"/>
              <a:gd name="connsiteX23" fmla="*/ 161925 w 226653"/>
              <a:gd name="connsiteY23" fmla="*/ 150446 h 306027"/>
              <a:gd name="connsiteX24" fmla="*/ 166511 w 226653"/>
              <a:gd name="connsiteY24" fmla="*/ 146050 h 306027"/>
              <a:gd name="connsiteX25" fmla="*/ 96063 w 226653"/>
              <a:gd name="connsiteY25" fmla="*/ 142378 h 306027"/>
              <a:gd name="connsiteX26" fmla="*/ 102085 w 226653"/>
              <a:gd name="connsiteY26" fmla="*/ 143831 h 306027"/>
              <a:gd name="connsiteX27" fmla="*/ 112358 w 226653"/>
              <a:gd name="connsiteY27" fmla="*/ 175076 h 306027"/>
              <a:gd name="connsiteX28" fmla="*/ 74455 w 226653"/>
              <a:gd name="connsiteY28" fmla="*/ 213950 h 306027"/>
              <a:gd name="connsiteX29" fmla="*/ 69850 w 226653"/>
              <a:gd name="connsiteY29" fmla="*/ 209227 h 306027"/>
              <a:gd name="connsiteX30" fmla="*/ 74455 w 226653"/>
              <a:gd name="connsiteY30" fmla="*/ 204504 h 306027"/>
              <a:gd name="connsiteX31" fmla="*/ 103148 w 226653"/>
              <a:gd name="connsiteY31" fmla="*/ 175076 h 306027"/>
              <a:gd name="connsiteX32" fmla="*/ 94646 w 226653"/>
              <a:gd name="connsiteY32" fmla="*/ 148918 h 306027"/>
              <a:gd name="connsiteX33" fmla="*/ 96063 w 226653"/>
              <a:gd name="connsiteY33" fmla="*/ 142378 h 306027"/>
              <a:gd name="connsiteX34" fmla="*/ 180975 w 226653"/>
              <a:gd name="connsiteY34" fmla="*/ 117475 h 306027"/>
              <a:gd name="connsiteX35" fmla="*/ 185371 w 226653"/>
              <a:gd name="connsiteY35" fmla="*/ 122237 h 306027"/>
              <a:gd name="connsiteX36" fmla="*/ 180975 w 226653"/>
              <a:gd name="connsiteY36" fmla="*/ 126634 h 306027"/>
              <a:gd name="connsiteX37" fmla="*/ 176212 w 226653"/>
              <a:gd name="connsiteY37" fmla="*/ 122237 h 306027"/>
              <a:gd name="connsiteX38" fmla="*/ 180975 w 226653"/>
              <a:gd name="connsiteY38" fmla="*/ 117475 h 306027"/>
              <a:gd name="connsiteX39" fmla="*/ 156986 w 226653"/>
              <a:gd name="connsiteY39" fmla="*/ 93663 h 306027"/>
              <a:gd name="connsiteX40" fmla="*/ 161572 w 226653"/>
              <a:gd name="connsiteY40" fmla="*/ 98602 h 306027"/>
              <a:gd name="connsiteX41" fmla="*/ 156986 w 226653"/>
              <a:gd name="connsiteY41" fmla="*/ 102835 h 306027"/>
              <a:gd name="connsiteX42" fmla="*/ 152400 w 226653"/>
              <a:gd name="connsiteY42" fmla="*/ 98602 h 306027"/>
              <a:gd name="connsiteX43" fmla="*/ 156986 w 226653"/>
              <a:gd name="connsiteY43" fmla="*/ 93663 h 306027"/>
              <a:gd name="connsiteX44" fmla="*/ 73460 w 226653"/>
              <a:gd name="connsiteY44" fmla="*/ 61115 h 306027"/>
              <a:gd name="connsiteX45" fmla="*/ 9317 w 226653"/>
              <a:gd name="connsiteY45" fmla="*/ 176167 h 306027"/>
              <a:gd name="connsiteX46" fmla="*/ 73460 w 226653"/>
              <a:gd name="connsiteY46" fmla="*/ 241087 h 306027"/>
              <a:gd name="connsiteX47" fmla="*/ 137962 w 226653"/>
              <a:gd name="connsiteY47" fmla="*/ 176167 h 306027"/>
              <a:gd name="connsiteX48" fmla="*/ 73460 w 226653"/>
              <a:gd name="connsiteY48" fmla="*/ 61115 h 306027"/>
              <a:gd name="connsiteX49" fmla="*/ 70594 w 226653"/>
              <a:gd name="connsiteY49" fmla="*/ 51016 h 306027"/>
              <a:gd name="connsiteX50" fmla="*/ 76685 w 226653"/>
              <a:gd name="connsiteY50" fmla="*/ 51016 h 306027"/>
              <a:gd name="connsiteX51" fmla="*/ 147279 w 226653"/>
              <a:gd name="connsiteY51" fmla="*/ 176167 h 306027"/>
              <a:gd name="connsiteX52" fmla="*/ 73460 w 226653"/>
              <a:gd name="connsiteY52" fmla="*/ 250464 h 306027"/>
              <a:gd name="connsiteX53" fmla="*/ 0 w 226653"/>
              <a:gd name="connsiteY53" fmla="*/ 176167 h 306027"/>
              <a:gd name="connsiteX54" fmla="*/ 70594 w 226653"/>
              <a:gd name="connsiteY54" fmla="*/ 51016 h 306027"/>
              <a:gd name="connsiteX55" fmla="*/ 134228 w 226653"/>
              <a:gd name="connsiteY55" fmla="*/ 9383 h 306027"/>
              <a:gd name="connsiteX56" fmla="*/ 134228 w 226653"/>
              <a:gd name="connsiteY56" fmla="*/ 59545 h 306027"/>
              <a:gd name="connsiteX57" fmla="*/ 169112 w 226653"/>
              <a:gd name="connsiteY57" fmla="*/ 58463 h 306027"/>
              <a:gd name="connsiteX58" fmla="*/ 208312 w 226653"/>
              <a:gd name="connsiteY58" fmla="*/ 55576 h 306027"/>
              <a:gd name="connsiteX59" fmla="*/ 208312 w 226653"/>
              <a:gd name="connsiteY59" fmla="*/ 9383 h 306027"/>
              <a:gd name="connsiteX60" fmla="*/ 120562 w 226653"/>
              <a:gd name="connsiteY60" fmla="*/ 0 h 306027"/>
              <a:gd name="connsiteX61" fmla="*/ 129913 w 226653"/>
              <a:gd name="connsiteY61" fmla="*/ 0 h 306027"/>
              <a:gd name="connsiteX62" fmla="*/ 212987 w 226653"/>
              <a:gd name="connsiteY62" fmla="*/ 0 h 306027"/>
              <a:gd name="connsiteX63" fmla="*/ 221977 w 226653"/>
              <a:gd name="connsiteY63" fmla="*/ 0 h 306027"/>
              <a:gd name="connsiteX64" fmla="*/ 226653 w 226653"/>
              <a:gd name="connsiteY64" fmla="*/ 4691 h 306027"/>
              <a:gd name="connsiteX65" fmla="*/ 221977 w 226653"/>
              <a:gd name="connsiteY65" fmla="*/ 9383 h 306027"/>
              <a:gd name="connsiteX66" fmla="*/ 217302 w 226653"/>
              <a:gd name="connsiteY66" fmla="*/ 9383 h 306027"/>
              <a:gd name="connsiteX67" fmla="*/ 217302 w 226653"/>
              <a:gd name="connsiteY67" fmla="*/ 259474 h 306027"/>
              <a:gd name="connsiteX68" fmla="*/ 171270 w 226653"/>
              <a:gd name="connsiteY68" fmla="*/ 306027 h 306027"/>
              <a:gd name="connsiteX69" fmla="*/ 125237 w 226653"/>
              <a:gd name="connsiteY69" fmla="*/ 259474 h 306027"/>
              <a:gd name="connsiteX70" fmla="*/ 125237 w 226653"/>
              <a:gd name="connsiteY70" fmla="*/ 245399 h 306027"/>
              <a:gd name="connsiteX71" fmla="*/ 129913 w 226653"/>
              <a:gd name="connsiteY71" fmla="*/ 240708 h 306027"/>
              <a:gd name="connsiteX72" fmla="*/ 134228 w 226653"/>
              <a:gd name="connsiteY72" fmla="*/ 245399 h 306027"/>
              <a:gd name="connsiteX73" fmla="*/ 134228 w 226653"/>
              <a:gd name="connsiteY73" fmla="*/ 259474 h 306027"/>
              <a:gd name="connsiteX74" fmla="*/ 171270 w 226653"/>
              <a:gd name="connsiteY74" fmla="*/ 296644 h 306027"/>
              <a:gd name="connsiteX75" fmla="*/ 208312 w 226653"/>
              <a:gd name="connsiteY75" fmla="*/ 259474 h 306027"/>
              <a:gd name="connsiteX76" fmla="*/ 208312 w 226653"/>
              <a:gd name="connsiteY76" fmla="*/ 65319 h 306027"/>
              <a:gd name="connsiteX77" fmla="*/ 173428 w 226653"/>
              <a:gd name="connsiteY77" fmla="*/ 66402 h 306027"/>
              <a:gd name="connsiteX78" fmla="*/ 150411 w 226653"/>
              <a:gd name="connsiteY78" fmla="*/ 71815 h 306027"/>
              <a:gd name="connsiteX79" fmla="*/ 134228 w 226653"/>
              <a:gd name="connsiteY79" fmla="*/ 69289 h 306027"/>
              <a:gd name="connsiteX80" fmla="*/ 134228 w 226653"/>
              <a:gd name="connsiteY80" fmla="*/ 92746 h 306027"/>
              <a:gd name="connsiteX81" fmla="*/ 129913 w 226653"/>
              <a:gd name="connsiteY81" fmla="*/ 97438 h 306027"/>
              <a:gd name="connsiteX82" fmla="*/ 125237 w 226653"/>
              <a:gd name="connsiteY82" fmla="*/ 92746 h 306027"/>
              <a:gd name="connsiteX83" fmla="*/ 125237 w 226653"/>
              <a:gd name="connsiteY83" fmla="*/ 9383 h 306027"/>
              <a:gd name="connsiteX84" fmla="*/ 120562 w 226653"/>
              <a:gd name="connsiteY84" fmla="*/ 9383 h 306027"/>
              <a:gd name="connsiteX85" fmla="*/ 115887 w 226653"/>
              <a:gd name="connsiteY85" fmla="*/ 4691 h 306027"/>
              <a:gd name="connsiteX86" fmla="*/ 120562 w 226653"/>
              <a:gd name="connsiteY86" fmla="*/ 0 h 306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26653" h="306027">
                <a:moveTo>
                  <a:pt x="171273" y="260350"/>
                </a:moveTo>
                <a:cubicBezTo>
                  <a:pt x="173743" y="260350"/>
                  <a:pt x="175859" y="262467"/>
                  <a:pt x="175859" y="264936"/>
                </a:cubicBezTo>
                <a:cubicBezTo>
                  <a:pt x="175859" y="267406"/>
                  <a:pt x="173743" y="269522"/>
                  <a:pt x="171273" y="269522"/>
                </a:cubicBezTo>
                <a:cubicBezTo>
                  <a:pt x="168804" y="269522"/>
                  <a:pt x="166687" y="267406"/>
                  <a:pt x="166687" y="264936"/>
                </a:cubicBezTo>
                <a:cubicBezTo>
                  <a:pt x="166687" y="262467"/>
                  <a:pt x="168804" y="260350"/>
                  <a:pt x="171273" y="260350"/>
                </a:cubicBezTo>
                <a:close/>
                <a:moveTo>
                  <a:pt x="185371" y="228600"/>
                </a:moveTo>
                <a:cubicBezTo>
                  <a:pt x="188302" y="228600"/>
                  <a:pt x="190134" y="230717"/>
                  <a:pt x="190134" y="233186"/>
                </a:cubicBezTo>
                <a:cubicBezTo>
                  <a:pt x="190134" y="235656"/>
                  <a:pt x="188302" y="237772"/>
                  <a:pt x="185371" y="237772"/>
                </a:cubicBezTo>
                <a:cubicBezTo>
                  <a:pt x="182807" y="237772"/>
                  <a:pt x="180975" y="235656"/>
                  <a:pt x="180975" y="233186"/>
                </a:cubicBezTo>
                <a:cubicBezTo>
                  <a:pt x="180975" y="230717"/>
                  <a:pt x="182807" y="228600"/>
                  <a:pt x="185371" y="228600"/>
                </a:cubicBezTo>
                <a:close/>
                <a:moveTo>
                  <a:pt x="166511" y="195263"/>
                </a:moveTo>
                <a:cubicBezTo>
                  <a:pt x="168981" y="195263"/>
                  <a:pt x="171097" y="197380"/>
                  <a:pt x="171097" y="199849"/>
                </a:cubicBezTo>
                <a:cubicBezTo>
                  <a:pt x="171097" y="202319"/>
                  <a:pt x="168981" y="204435"/>
                  <a:pt x="166511" y="204435"/>
                </a:cubicBezTo>
                <a:cubicBezTo>
                  <a:pt x="164042" y="204435"/>
                  <a:pt x="161925" y="202319"/>
                  <a:pt x="161925" y="199849"/>
                </a:cubicBezTo>
                <a:cubicBezTo>
                  <a:pt x="161925" y="197380"/>
                  <a:pt x="164042" y="195263"/>
                  <a:pt x="166511" y="195263"/>
                </a:cubicBezTo>
                <a:close/>
                <a:moveTo>
                  <a:pt x="195086" y="168275"/>
                </a:moveTo>
                <a:cubicBezTo>
                  <a:pt x="197556" y="168275"/>
                  <a:pt x="199672" y="170392"/>
                  <a:pt x="199672" y="172861"/>
                </a:cubicBezTo>
                <a:cubicBezTo>
                  <a:pt x="199672" y="175331"/>
                  <a:pt x="197556" y="177447"/>
                  <a:pt x="195086" y="177447"/>
                </a:cubicBezTo>
                <a:cubicBezTo>
                  <a:pt x="192617" y="177447"/>
                  <a:pt x="190500" y="175331"/>
                  <a:pt x="190500" y="172861"/>
                </a:cubicBezTo>
                <a:cubicBezTo>
                  <a:pt x="190500" y="170392"/>
                  <a:pt x="192617" y="168275"/>
                  <a:pt x="195086" y="168275"/>
                </a:cubicBezTo>
                <a:close/>
                <a:moveTo>
                  <a:pt x="166511" y="146050"/>
                </a:moveTo>
                <a:cubicBezTo>
                  <a:pt x="168981" y="146050"/>
                  <a:pt x="171097" y="147882"/>
                  <a:pt x="171097" y="150446"/>
                </a:cubicBezTo>
                <a:cubicBezTo>
                  <a:pt x="171097" y="153011"/>
                  <a:pt x="168981" y="155209"/>
                  <a:pt x="166511" y="155209"/>
                </a:cubicBezTo>
                <a:cubicBezTo>
                  <a:pt x="164042" y="155209"/>
                  <a:pt x="161925" y="153011"/>
                  <a:pt x="161925" y="150446"/>
                </a:cubicBezTo>
                <a:cubicBezTo>
                  <a:pt x="161925" y="147882"/>
                  <a:pt x="164042" y="146050"/>
                  <a:pt x="166511" y="146050"/>
                </a:cubicBezTo>
                <a:close/>
                <a:moveTo>
                  <a:pt x="96063" y="142378"/>
                </a:moveTo>
                <a:cubicBezTo>
                  <a:pt x="98189" y="141288"/>
                  <a:pt x="101022" y="141651"/>
                  <a:pt x="102085" y="143831"/>
                </a:cubicBezTo>
                <a:cubicBezTo>
                  <a:pt x="108816" y="155457"/>
                  <a:pt x="112358" y="166356"/>
                  <a:pt x="112358" y="175076"/>
                </a:cubicBezTo>
                <a:cubicBezTo>
                  <a:pt x="112358" y="196511"/>
                  <a:pt x="95355" y="213950"/>
                  <a:pt x="74455" y="213950"/>
                </a:cubicBezTo>
                <a:cubicBezTo>
                  <a:pt x="71976" y="213950"/>
                  <a:pt x="69850" y="211770"/>
                  <a:pt x="69850" y="209227"/>
                </a:cubicBezTo>
                <a:cubicBezTo>
                  <a:pt x="69850" y="206684"/>
                  <a:pt x="71976" y="204504"/>
                  <a:pt x="74455" y="204504"/>
                </a:cubicBezTo>
                <a:cubicBezTo>
                  <a:pt x="90396" y="204504"/>
                  <a:pt x="103148" y="191425"/>
                  <a:pt x="103148" y="175076"/>
                </a:cubicBezTo>
                <a:cubicBezTo>
                  <a:pt x="103148" y="167446"/>
                  <a:pt x="100314" y="159090"/>
                  <a:pt x="94646" y="148918"/>
                </a:cubicBezTo>
                <a:cubicBezTo>
                  <a:pt x="93229" y="146374"/>
                  <a:pt x="93938" y="143831"/>
                  <a:pt x="96063" y="142378"/>
                </a:cubicBezTo>
                <a:close/>
                <a:moveTo>
                  <a:pt x="180975" y="117475"/>
                </a:moveTo>
                <a:cubicBezTo>
                  <a:pt x="183539" y="117475"/>
                  <a:pt x="185371" y="119307"/>
                  <a:pt x="185371" y="122237"/>
                </a:cubicBezTo>
                <a:cubicBezTo>
                  <a:pt x="185371" y="124802"/>
                  <a:pt x="183539" y="126634"/>
                  <a:pt x="180975" y="126634"/>
                </a:cubicBezTo>
                <a:cubicBezTo>
                  <a:pt x="178044" y="126634"/>
                  <a:pt x="176212" y="124802"/>
                  <a:pt x="176212" y="122237"/>
                </a:cubicBezTo>
                <a:cubicBezTo>
                  <a:pt x="176212" y="119307"/>
                  <a:pt x="178044" y="117475"/>
                  <a:pt x="180975" y="117475"/>
                </a:cubicBezTo>
                <a:close/>
                <a:moveTo>
                  <a:pt x="156986" y="93663"/>
                </a:moveTo>
                <a:cubicBezTo>
                  <a:pt x="159456" y="93663"/>
                  <a:pt x="161572" y="95780"/>
                  <a:pt x="161572" y="98602"/>
                </a:cubicBezTo>
                <a:cubicBezTo>
                  <a:pt x="161572" y="100718"/>
                  <a:pt x="159456" y="102835"/>
                  <a:pt x="156986" y="102835"/>
                </a:cubicBezTo>
                <a:cubicBezTo>
                  <a:pt x="154517" y="102835"/>
                  <a:pt x="152400" y="100718"/>
                  <a:pt x="152400" y="98602"/>
                </a:cubicBezTo>
                <a:cubicBezTo>
                  <a:pt x="152400" y="95780"/>
                  <a:pt x="154517" y="93663"/>
                  <a:pt x="156986" y="93663"/>
                </a:cubicBezTo>
                <a:close/>
                <a:moveTo>
                  <a:pt x="73460" y="61115"/>
                </a:moveTo>
                <a:cubicBezTo>
                  <a:pt x="60201" y="74820"/>
                  <a:pt x="9317" y="130363"/>
                  <a:pt x="9317" y="176167"/>
                </a:cubicBezTo>
                <a:cubicBezTo>
                  <a:pt x="9317" y="212234"/>
                  <a:pt x="37984" y="241087"/>
                  <a:pt x="73460" y="241087"/>
                </a:cubicBezTo>
                <a:cubicBezTo>
                  <a:pt x="108936" y="241087"/>
                  <a:pt x="137962" y="212234"/>
                  <a:pt x="137962" y="176167"/>
                </a:cubicBezTo>
                <a:cubicBezTo>
                  <a:pt x="137962" y="130363"/>
                  <a:pt x="87077" y="74820"/>
                  <a:pt x="73460" y="61115"/>
                </a:cubicBezTo>
                <a:close/>
                <a:moveTo>
                  <a:pt x="70594" y="51016"/>
                </a:moveTo>
                <a:cubicBezTo>
                  <a:pt x="72027" y="49213"/>
                  <a:pt x="74894" y="49213"/>
                  <a:pt x="76685" y="51016"/>
                </a:cubicBezTo>
                <a:cubicBezTo>
                  <a:pt x="79552" y="53902"/>
                  <a:pt x="147279" y="119543"/>
                  <a:pt x="147279" y="176167"/>
                </a:cubicBezTo>
                <a:cubicBezTo>
                  <a:pt x="147279" y="217283"/>
                  <a:pt x="114311" y="250464"/>
                  <a:pt x="73460" y="250464"/>
                </a:cubicBezTo>
                <a:cubicBezTo>
                  <a:pt x="32967" y="250464"/>
                  <a:pt x="0" y="217283"/>
                  <a:pt x="0" y="176167"/>
                </a:cubicBezTo>
                <a:cubicBezTo>
                  <a:pt x="0" y="119543"/>
                  <a:pt x="67368" y="53902"/>
                  <a:pt x="70594" y="51016"/>
                </a:cubicBezTo>
                <a:close/>
                <a:moveTo>
                  <a:pt x="134228" y="9383"/>
                </a:moveTo>
                <a:lnTo>
                  <a:pt x="134228" y="59545"/>
                </a:lnTo>
                <a:cubicBezTo>
                  <a:pt x="144657" y="63876"/>
                  <a:pt x="159762" y="63515"/>
                  <a:pt x="169112" y="58463"/>
                </a:cubicBezTo>
                <a:cubicBezTo>
                  <a:pt x="179901" y="52689"/>
                  <a:pt x="195725" y="51606"/>
                  <a:pt x="208312" y="55576"/>
                </a:cubicBezTo>
                <a:lnTo>
                  <a:pt x="208312" y="9383"/>
                </a:lnTo>
                <a:close/>
                <a:moveTo>
                  <a:pt x="120562" y="0"/>
                </a:moveTo>
                <a:lnTo>
                  <a:pt x="129913" y="0"/>
                </a:lnTo>
                <a:lnTo>
                  <a:pt x="212987" y="0"/>
                </a:lnTo>
                <a:lnTo>
                  <a:pt x="221977" y="0"/>
                </a:lnTo>
                <a:cubicBezTo>
                  <a:pt x="224495" y="0"/>
                  <a:pt x="226653" y="2165"/>
                  <a:pt x="226653" y="4691"/>
                </a:cubicBezTo>
                <a:cubicBezTo>
                  <a:pt x="226653" y="7217"/>
                  <a:pt x="224495" y="9383"/>
                  <a:pt x="221977" y="9383"/>
                </a:cubicBezTo>
                <a:lnTo>
                  <a:pt x="217302" y="9383"/>
                </a:lnTo>
                <a:lnTo>
                  <a:pt x="217302" y="259474"/>
                </a:lnTo>
                <a:cubicBezTo>
                  <a:pt x="217302" y="285096"/>
                  <a:pt x="196804" y="306027"/>
                  <a:pt x="171270" y="306027"/>
                </a:cubicBezTo>
                <a:cubicBezTo>
                  <a:pt x="145736" y="306027"/>
                  <a:pt x="125237" y="285096"/>
                  <a:pt x="125237" y="259474"/>
                </a:cubicBezTo>
                <a:lnTo>
                  <a:pt x="125237" y="245399"/>
                </a:lnTo>
                <a:cubicBezTo>
                  <a:pt x="125237" y="242873"/>
                  <a:pt x="127036" y="240708"/>
                  <a:pt x="129913" y="240708"/>
                </a:cubicBezTo>
                <a:cubicBezTo>
                  <a:pt x="132430" y="240708"/>
                  <a:pt x="134228" y="242873"/>
                  <a:pt x="134228" y="245399"/>
                </a:cubicBezTo>
                <a:lnTo>
                  <a:pt x="134228" y="259474"/>
                </a:lnTo>
                <a:cubicBezTo>
                  <a:pt x="134228" y="280044"/>
                  <a:pt x="150771" y="296644"/>
                  <a:pt x="171270" y="296644"/>
                </a:cubicBezTo>
                <a:cubicBezTo>
                  <a:pt x="191769" y="296644"/>
                  <a:pt x="208312" y="280044"/>
                  <a:pt x="208312" y="259474"/>
                </a:cubicBezTo>
                <a:lnTo>
                  <a:pt x="208312" y="65319"/>
                </a:lnTo>
                <a:cubicBezTo>
                  <a:pt x="197882" y="61350"/>
                  <a:pt x="182778" y="61711"/>
                  <a:pt x="173428" y="66402"/>
                </a:cubicBezTo>
                <a:cubicBezTo>
                  <a:pt x="166954" y="70011"/>
                  <a:pt x="159042" y="71815"/>
                  <a:pt x="150411" y="71815"/>
                </a:cubicBezTo>
                <a:cubicBezTo>
                  <a:pt x="145017" y="71815"/>
                  <a:pt x="139623" y="71093"/>
                  <a:pt x="134228" y="69289"/>
                </a:cubicBezTo>
                <a:lnTo>
                  <a:pt x="134228" y="92746"/>
                </a:lnTo>
                <a:cubicBezTo>
                  <a:pt x="134228" y="95272"/>
                  <a:pt x="132430" y="97438"/>
                  <a:pt x="129913" y="97438"/>
                </a:cubicBezTo>
                <a:cubicBezTo>
                  <a:pt x="127036" y="97438"/>
                  <a:pt x="125237" y="95272"/>
                  <a:pt x="125237" y="92746"/>
                </a:cubicBezTo>
                <a:lnTo>
                  <a:pt x="125237" y="9383"/>
                </a:lnTo>
                <a:lnTo>
                  <a:pt x="120562" y="9383"/>
                </a:lnTo>
                <a:cubicBezTo>
                  <a:pt x="118045" y="9383"/>
                  <a:pt x="115887" y="7217"/>
                  <a:pt x="115887" y="4691"/>
                </a:cubicBezTo>
                <a:cubicBezTo>
                  <a:pt x="115887" y="2165"/>
                  <a:pt x="118045" y="0"/>
                  <a:pt x="120562" y="0"/>
                </a:cubicBezTo>
                <a:close/>
              </a:path>
            </a:pathLst>
          </a:custGeom>
          <a:solidFill>
            <a:schemeClr val="bg1"/>
          </a:solidFill>
          <a:ln>
            <a:noFill/>
          </a:ln>
          <a:effectLst/>
        </p:spPr>
        <p:txBody>
          <a:bodyPr wrap="square" anchor="ctr">
            <a:noAutofit/>
          </a:bodyPr>
          <a:lstStyle/>
          <a:p>
            <a:endParaRPr lang="en-GB" sz="567" dirty="0">
              <a:latin typeface="Roboto Light" panose="02000000000000000000" pitchFamily="2" charset="0"/>
            </a:endParaRPr>
          </a:p>
        </p:txBody>
      </p:sp>
      <p:sp>
        <p:nvSpPr>
          <p:cNvPr id="36" name="TextBox 19">
            <a:extLst>
              <a:ext uri="{FF2B5EF4-FFF2-40B4-BE49-F238E27FC236}">
                <a16:creationId xmlns:a16="http://schemas.microsoft.com/office/drawing/2014/main" xmlns="" id="{434950ED-520F-43C8-A780-A55E4F12ED47}"/>
              </a:ext>
            </a:extLst>
          </p:cNvPr>
          <p:cNvSpPr txBox="1"/>
          <p:nvPr/>
        </p:nvSpPr>
        <p:spPr>
          <a:xfrm>
            <a:off x="7897741" y="3358574"/>
            <a:ext cx="1183337" cy="484748"/>
          </a:xfrm>
          <a:prstGeom prst="rect">
            <a:avLst/>
          </a:prstGeom>
          <a:noFill/>
        </p:spPr>
        <p:txBody>
          <a:bodyPr wrap="none" rtlCol="0" anchor="ctr" anchorCtr="0">
            <a:spAutoFit/>
          </a:bodyPr>
          <a:lstStyle/>
          <a:p>
            <a:pPr algn="ctr"/>
            <a:r>
              <a:rPr lang="en-GB" sz="1275" b="1" dirty="0">
                <a:solidFill>
                  <a:schemeClr val="bg1"/>
                </a:solidFill>
                <a:latin typeface="Oswald" panose="02000503000000000000" pitchFamily="2" charset="77"/>
                <a:ea typeface="League Spartan" charset="0"/>
                <a:cs typeface="Poppins" pitchFamily="2" charset="77"/>
              </a:rPr>
              <a:t>Negative</a:t>
            </a:r>
            <a:br>
              <a:rPr lang="en-GB" sz="1275" b="1" dirty="0">
                <a:solidFill>
                  <a:schemeClr val="bg1"/>
                </a:solidFill>
                <a:latin typeface="Oswald" panose="02000503000000000000" pitchFamily="2" charset="77"/>
                <a:ea typeface="League Spartan" charset="0"/>
                <a:cs typeface="Poppins" pitchFamily="2" charset="77"/>
              </a:rPr>
            </a:br>
            <a:r>
              <a:rPr lang="en-GB" sz="1275" b="1" dirty="0">
                <a:solidFill>
                  <a:schemeClr val="bg1"/>
                </a:solidFill>
                <a:latin typeface="Oswald" panose="02000503000000000000" pitchFamily="2" charset="77"/>
                <a:ea typeface="League Spartan" charset="0"/>
                <a:cs typeface="Poppins" pitchFamily="2" charset="77"/>
              </a:rPr>
              <a:t>Risiko-Kulturen</a:t>
            </a:r>
          </a:p>
        </p:txBody>
      </p:sp>
      <p:sp>
        <p:nvSpPr>
          <p:cNvPr id="38" name="TextBox 22">
            <a:extLst>
              <a:ext uri="{FF2B5EF4-FFF2-40B4-BE49-F238E27FC236}">
                <a16:creationId xmlns:a16="http://schemas.microsoft.com/office/drawing/2014/main" xmlns="" id="{31BE4189-CA71-488A-B643-9F3F3446B678}"/>
              </a:ext>
            </a:extLst>
          </p:cNvPr>
          <p:cNvSpPr txBox="1"/>
          <p:nvPr/>
        </p:nvSpPr>
        <p:spPr>
          <a:xfrm>
            <a:off x="6657133" y="2669845"/>
            <a:ext cx="1183337" cy="484748"/>
          </a:xfrm>
          <a:prstGeom prst="rect">
            <a:avLst/>
          </a:prstGeom>
          <a:noFill/>
        </p:spPr>
        <p:txBody>
          <a:bodyPr wrap="none" rtlCol="0" anchor="ctr" anchorCtr="0">
            <a:spAutoFit/>
          </a:bodyPr>
          <a:lstStyle/>
          <a:p>
            <a:pPr algn="ctr"/>
            <a:r>
              <a:rPr lang="en-GB" sz="1275" b="1" dirty="0">
                <a:solidFill>
                  <a:schemeClr val="bg1"/>
                </a:solidFill>
                <a:latin typeface="Oswald" panose="02000503000000000000" pitchFamily="2" charset="77"/>
                <a:ea typeface="League Spartan" charset="0"/>
                <a:cs typeface="Poppins" pitchFamily="2" charset="77"/>
              </a:rPr>
              <a:t>Positive</a:t>
            </a:r>
            <a:br>
              <a:rPr lang="en-GB" sz="1275" b="1" dirty="0">
                <a:solidFill>
                  <a:schemeClr val="bg1"/>
                </a:solidFill>
                <a:latin typeface="Oswald" panose="02000503000000000000" pitchFamily="2" charset="77"/>
                <a:ea typeface="League Spartan" charset="0"/>
                <a:cs typeface="Poppins" pitchFamily="2" charset="77"/>
              </a:rPr>
            </a:br>
            <a:r>
              <a:rPr lang="en-GB" sz="1275" b="1" dirty="0">
                <a:solidFill>
                  <a:schemeClr val="bg1"/>
                </a:solidFill>
                <a:latin typeface="Oswald" panose="02000503000000000000" pitchFamily="2" charset="77"/>
                <a:ea typeface="League Spartan" charset="0"/>
                <a:cs typeface="Poppins" pitchFamily="2" charset="77"/>
              </a:rPr>
              <a:t>Risiko-Kulturen</a:t>
            </a:r>
          </a:p>
        </p:txBody>
      </p:sp>
      <p:sp>
        <p:nvSpPr>
          <p:cNvPr id="40" name="Subtitle 2">
            <a:extLst>
              <a:ext uri="{FF2B5EF4-FFF2-40B4-BE49-F238E27FC236}">
                <a16:creationId xmlns:a16="http://schemas.microsoft.com/office/drawing/2014/main" xmlns="" id="{1E116AB5-48B3-405D-87EF-9EEA164FB8FF}"/>
              </a:ext>
            </a:extLst>
          </p:cNvPr>
          <p:cNvSpPr txBox="1">
            <a:spLocks/>
          </p:cNvSpPr>
          <p:nvPr/>
        </p:nvSpPr>
        <p:spPr>
          <a:xfrm>
            <a:off x="9360878" y="1780266"/>
            <a:ext cx="2831122" cy="527149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Fehlausrichtung</a:t>
            </a: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Tote Winkel</a:t>
            </a: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Inkubation von Krisen</a:t>
            </a: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Rücksichtslosigkeit</a:t>
            </a: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Unterdrückung von Feedback, Austausch, Lernen</a:t>
            </a:r>
          </a:p>
          <a:p>
            <a:pPr marL="171450" indent="-171450" algn="l">
              <a:lnSpc>
                <a:spcPct val="100000"/>
              </a:lnSpc>
              <a:buFont typeface="Arial" panose="020B0604020202020204" pitchFamily="34" charset="0"/>
              <a:buChar char="•"/>
            </a:pPr>
            <a:r>
              <a:rPr lang="en-GB" sz="2000" dirty="0" err="1">
                <a:solidFill>
                  <a:srgbClr val="245473"/>
                </a:solidFill>
                <a:latin typeface="+mj-lt"/>
                <a:ea typeface="Open Sans Light" panose="020B0306030504020204" pitchFamily="34" charset="0"/>
                <a:cs typeface="Open Sans Light" panose="020B0306030504020204" pitchFamily="34" charset="0"/>
              </a:rPr>
              <a:t>Iniativen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abgewürgt</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Gruppendenken</a:t>
            </a:r>
          </a:p>
          <a:p>
            <a:pPr marL="171450" indent="-171450" algn="l">
              <a:lnSpc>
                <a:spcPct val="100000"/>
              </a:lnSpc>
              <a:buFont typeface="Arial" panose="020B0604020202020204" pitchFamily="34" charset="0"/>
              <a:buChar char="•"/>
            </a:pPr>
            <a:r>
              <a:rPr lang="en-GB" sz="2000" dirty="0" err="1">
                <a:solidFill>
                  <a:srgbClr val="245473"/>
                </a:solidFill>
                <a:latin typeface="+mj-lt"/>
                <a:ea typeface="Open Sans Light" panose="020B0306030504020204" pitchFamily="34" charset="0"/>
                <a:cs typeface="Open Sans Light" panose="020B0306030504020204" pitchFamily="34" charset="0"/>
              </a:rPr>
              <a:t>Übermächtige</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Führung</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Kann sich negativ auf die Leistung und den Ruf auswirken</a:t>
            </a:r>
          </a:p>
          <a:p>
            <a:pPr marL="171450" indent="-171450" algn="l">
              <a:lnSpc>
                <a:spcPts val="1388"/>
              </a:lnSpc>
              <a:buFont typeface="Arial" panose="020B0604020202020204" pitchFamily="34" charset="0"/>
              <a:buChar char="•"/>
            </a:pPr>
            <a:endParaRPr lang="en-GB" sz="1600" dirty="0">
              <a:solidFill>
                <a:schemeClr val="tx1"/>
              </a:solidFill>
              <a:latin typeface="+mj-lt"/>
              <a:ea typeface="Open Sans Light" panose="020B0306030504020204" pitchFamily="34" charset="0"/>
              <a:cs typeface="Open Sans Light" panose="020B0306030504020204" pitchFamily="34" charset="0"/>
            </a:endParaRPr>
          </a:p>
          <a:p>
            <a:pPr marL="171450" indent="-171450" algn="l">
              <a:lnSpc>
                <a:spcPts val="1388"/>
              </a:lnSpc>
              <a:buFont typeface="Arial" panose="020B0604020202020204" pitchFamily="34" charset="0"/>
              <a:buChar char="•"/>
            </a:pPr>
            <a:endParaRPr lang="en-GB" sz="1600" dirty="0">
              <a:solidFill>
                <a:schemeClr val="tx1"/>
              </a:solidFill>
              <a:latin typeface="+mj-lt"/>
              <a:ea typeface="Open Sans Light" panose="020B0306030504020204" pitchFamily="34" charset="0"/>
              <a:cs typeface="Open Sans Light" panose="020B0306030504020204" pitchFamily="34" charset="0"/>
            </a:endParaRPr>
          </a:p>
          <a:p>
            <a:pPr marL="171450" indent="-171450" algn="l">
              <a:lnSpc>
                <a:spcPts val="1388"/>
              </a:lnSpc>
              <a:buFont typeface="Arial" panose="020B0604020202020204" pitchFamily="34" charset="0"/>
              <a:buChar char="•"/>
            </a:pPr>
            <a:endParaRPr lang="en-GB" sz="1600" dirty="0">
              <a:solidFill>
                <a:schemeClr val="tx1"/>
              </a:solidFill>
              <a:latin typeface="+mj-lt"/>
              <a:ea typeface="Open Sans Light" panose="020B0306030504020204" pitchFamily="34" charset="0"/>
              <a:cs typeface="Open Sans Light" panose="020B0306030504020204" pitchFamily="34" charset="0"/>
            </a:endParaRPr>
          </a:p>
        </p:txBody>
      </p:sp>
      <p:sp>
        <p:nvSpPr>
          <p:cNvPr id="42" name="Subtitle 2">
            <a:extLst>
              <a:ext uri="{FF2B5EF4-FFF2-40B4-BE49-F238E27FC236}">
                <a16:creationId xmlns:a16="http://schemas.microsoft.com/office/drawing/2014/main" xmlns="" id="{7D562599-902C-4F92-BF8F-D90795F0AB8E}"/>
              </a:ext>
            </a:extLst>
          </p:cNvPr>
          <p:cNvSpPr txBox="1">
            <a:spLocks/>
          </p:cNvSpPr>
          <p:nvPr/>
        </p:nvSpPr>
        <p:spPr>
          <a:xfrm>
            <a:off x="3948265" y="1938293"/>
            <a:ext cx="2553823" cy="451435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Dient als Barometer</a:t>
            </a: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Verstärkt Meldungen</a:t>
            </a: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Leitfaden zur Beurteilung</a:t>
            </a: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Reduziert Fehler, ermöglicht Lernen</a:t>
            </a: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Fördert Konsistenz und ermöglicht Flexibilität</a:t>
            </a:r>
          </a:p>
          <a:p>
            <a:pPr marL="171450" indent="-171450" algn="l">
              <a:lnSpc>
                <a:spcPct val="100000"/>
              </a:lnSpc>
              <a:buFont typeface="Arial" panose="020B0604020202020204" pitchFamily="34" charset="0"/>
              <a:buChar char="•"/>
            </a:pPr>
            <a:r>
              <a:rPr lang="en-GB" sz="2000" dirty="0" err="1">
                <a:solidFill>
                  <a:srgbClr val="245473"/>
                </a:solidFill>
                <a:latin typeface="+mj-lt"/>
                <a:ea typeface="Open Sans Light" panose="020B0306030504020204" pitchFamily="34" charset="0"/>
                <a:cs typeface="Open Sans Light" panose="020B0306030504020204" pitchFamily="34" charset="0"/>
              </a:rPr>
              <a:t>Erlaubt</a:t>
            </a:r>
            <a:r>
              <a:rPr lang="en-GB" sz="2000" dirty="0">
                <a:solidFill>
                  <a:srgbClr val="245473"/>
                </a:solidFill>
                <a:latin typeface="+mj-lt"/>
                <a:ea typeface="Open Sans Light" panose="020B0306030504020204" pitchFamily="34" charset="0"/>
                <a:cs typeface="Open Sans Light" panose="020B0306030504020204" pitchFamily="34" charset="0"/>
              </a:rPr>
              <a:t> Reflexion</a:t>
            </a:r>
          </a:p>
          <a:p>
            <a:pPr marL="171450" indent="-171450"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Steigert Leistung, Vertrauen, Engagement</a:t>
            </a:r>
          </a:p>
        </p:txBody>
      </p:sp>
    </p:spTree>
    <p:extLst>
      <p:ext uri="{BB962C8B-B14F-4D97-AF65-F5344CB8AC3E}">
        <p14:creationId xmlns:p14="http://schemas.microsoft.com/office/powerpoint/2010/main" val="2030604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03188" y="492388"/>
            <a:ext cx="8852375" cy="697353"/>
          </a:xfrm>
        </p:spPr>
        <p:txBody>
          <a:bodyPr>
            <a:normAutofit/>
          </a:bodyPr>
          <a:lstStyle/>
          <a:p>
            <a:r>
              <a:rPr lang="en-GB" dirty="0"/>
              <a:t>ERM in die Entscheidungsfindung integrieren</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17508" y="1850405"/>
            <a:ext cx="3362652" cy="489908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Um effektiv zu sein, muss das Risikomanagement in die täglichen Aktivitäten der Geschäftsbereiche und in kurz-, mittel- und </a:t>
            </a:r>
            <a:r>
              <a:rPr lang="en-GB" sz="2200" dirty="0" err="1">
                <a:solidFill>
                  <a:srgbClr val="245473"/>
                </a:solidFill>
                <a:latin typeface="+mj-lt"/>
                <a:ea typeface="Open Sans Light" panose="020B0306030504020204" pitchFamily="34" charset="0"/>
                <a:cs typeface="Open Sans Light" panose="020B0306030504020204" pitchFamily="34" charset="0"/>
              </a:rPr>
              <a:t>langfristige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Entscheidungen</a:t>
            </a:r>
            <a:r>
              <a:rPr lang="en-GB" sz="2200" dirty="0">
                <a:solidFill>
                  <a:srgbClr val="245473"/>
                </a:solidFill>
                <a:latin typeface="+mj-lt"/>
                <a:ea typeface="Open Sans Light" panose="020B0306030504020204" pitchFamily="34" charset="0"/>
                <a:cs typeface="Open Sans Light" panose="020B0306030504020204" pitchFamily="34" charset="0"/>
              </a:rPr>
              <a:t> integriert werden.</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Integration von ERM und strategischer Planung </a:t>
            </a:r>
            <a:r>
              <a:rPr lang="en-GB" sz="2200" dirty="0" err="1">
                <a:solidFill>
                  <a:srgbClr val="245473"/>
                </a:solidFill>
                <a:latin typeface="+mj-lt"/>
                <a:ea typeface="Open Sans Light" panose="020B0306030504020204" pitchFamily="34" charset="0"/>
                <a:cs typeface="Open Sans Light" panose="020B0306030504020204" pitchFamily="34" charset="0"/>
              </a:rPr>
              <a:t>kann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Pläne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verbessern</a:t>
            </a:r>
            <a:r>
              <a:rPr lang="en-GB" sz="2200" dirty="0">
                <a:solidFill>
                  <a:srgbClr val="245473"/>
                </a:solidFill>
                <a:latin typeface="+mj-lt"/>
                <a:ea typeface="Open Sans Light" panose="020B0306030504020204" pitchFamily="34" charset="0"/>
                <a:cs typeface="Open Sans Light" panose="020B0306030504020204" pitchFamily="34" charset="0"/>
              </a:rPr>
              <a:t> und dabei helfen, begrenzte Ressourcen auf die wichtigsten Risiken und Themen zu konzentrieren.</a:t>
            </a:r>
          </a:p>
        </p:txBody>
      </p:sp>
      <p:grpSp>
        <p:nvGrpSpPr>
          <p:cNvPr id="24" name="Group 4">
            <a:extLst>
              <a:ext uri="{FF2B5EF4-FFF2-40B4-BE49-F238E27FC236}">
                <a16:creationId xmlns:a16="http://schemas.microsoft.com/office/drawing/2014/main" xmlns="" id="{070B6978-52C2-477E-8FFC-37CB3F764DF4}"/>
              </a:ext>
            </a:extLst>
          </p:cNvPr>
          <p:cNvGrpSpPr/>
          <p:nvPr/>
        </p:nvGrpSpPr>
        <p:grpSpPr>
          <a:xfrm>
            <a:off x="10398744" y="2096641"/>
            <a:ext cx="907531" cy="2086242"/>
            <a:chOff x="18338273" y="2819818"/>
            <a:chExt cx="2419452" cy="5561863"/>
          </a:xfrm>
        </p:grpSpPr>
        <p:sp>
          <p:nvSpPr>
            <p:cNvPr id="26" name="Freeform 1">
              <a:extLst>
                <a:ext uri="{FF2B5EF4-FFF2-40B4-BE49-F238E27FC236}">
                  <a16:creationId xmlns:a16="http://schemas.microsoft.com/office/drawing/2014/main" xmlns="" id="{092DF170-3BF8-4E91-A8E2-8446ACFF0755}"/>
                </a:ext>
              </a:extLst>
            </p:cNvPr>
            <p:cNvSpPr>
              <a:spLocks noChangeArrowheads="1"/>
            </p:cNvSpPr>
            <p:nvPr/>
          </p:nvSpPr>
          <p:spPr bwMode="auto">
            <a:xfrm>
              <a:off x="18802001" y="2819818"/>
              <a:ext cx="1955724" cy="5561863"/>
            </a:xfrm>
            <a:custGeom>
              <a:avLst/>
              <a:gdLst>
                <a:gd name="T0" fmla="*/ 1497 w 2994"/>
                <a:gd name="T1" fmla="*/ 0 h 8514"/>
                <a:gd name="T2" fmla="*/ 788 w 2994"/>
                <a:gd name="T3" fmla="*/ 0 h 8514"/>
                <a:gd name="T4" fmla="*/ 788 w 2994"/>
                <a:gd name="T5" fmla="*/ 506 h 8514"/>
                <a:gd name="T6" fmla="*/ 788 w 2994"/>
                <a:gd name="T7" fmla="*/ 506 h 8514"/>
                <a:gd name="T8" fmla="*/ 0 w 2994"/>
                <a:gd name="T9" fmla="*/ 4256 h 8514"/>
                <a:gd name="T10" fmla="*/ 0 w 2994"/>
                <a:gd name="T11" fmla="*/ 4256 h 8514"/>
                <a:gd name="T12" fmla="*/ 788 w 2994"/>
                <a:gd name="T13" fmla="*/ 8005 h 8514"/>
                <a:gd name="T14" fmla="*/ 788 w 2994"/>
                <a:gd name="T15" fmla="*/ 8513 h 8514"/>
                <a:gd name="T16" fmla="*/ 1497 w 2994"/>
                <a:gd name="T17" fmla="*/ 8513 h 8514"/>
                <a:gd name="T18" fmla="*/ 1497 w 2994"/>
                <a:gd name="T19" fmla="*/ 8513 h 8514"/>
                <a:gd name="T20" fmla="*/ 2993 w 2994"/>
                <a:gd name="T21" fmla="*/ 4256 h 8514"/>
                <a:gd name="T22" fmla="*/ 2993 w 2994"/>
                <a:gd name="T23" fmla="*/ 4256 h 8514"/>
                <a:gd name="T24" fmla="*/ 1497 w 2994"/>
                <a:gd name="T25" fmla="*/ 0 h 8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94" h="8514">
                  <a:moveTo>
                    <a:pt x="1497" y="0"/>
                  </a:moveTo>
                  <a:lnTo>
                    <a:pt x="788" y="0"/>
                  </a:lnTo>
                  <a:lnTo>
                    <a:pt x="788" y="506"/>
                  </a:lnTo>
                  <a:lnTo>
                    <a:pt x="788" y="506"/>
                  </a:lnTo>
                  <a:cubicBezTo>
                    <a:pt x="319" y="1226"/>
                    <a:pt x="0" y="2635"/>
                    <a:pt x="0" y="4256"/>
                  </a:cubicBezTo>
                  <a:lnTo>
                    <a:pt x="0" y="4256"/>
                  </a:lnTo>
                  <a:cubicBezTo>
                    <a:pt x="0" y="5877"/>
                    <a:pt x="319" y="7287"/>
                    <a:pt x="788" y="8005"/>
                  </a:cubicBezTo>
                  <a:lnTo>
                    <a:pt x="788" y="8513"/>
                  </a:lnTo>
                  <a:lnTo>
                    <a:pt x="1497" y="8513"/>
                  </a:lnTo>
                  <a:lnTo>
                    <a:pt x="1497" y="8513"/>
                  </a:lnTo>
                  <a:cubicBezTo>
                    <a:pt x="2323" y="8513"/>
                    <a:pt x="2993" y="6606"/>
                    <a:pt x="2993" y="4256"/>
                  </a:cubicBezTo>
                  <a:lnTo>
                    <a:pt x="2993" y="4256"/>
                  </a:lnTo>
                  <a:cubicBezTo>
                    <a:pt x="2993" y="1905"/>
                    <a:pt x="2323" y="0"/>
                    <a:pt x="1497" y="0"/>
                  </a:cubicBezTo>
                </a:path>
              </a:pathLst>
            </a:custGeom>
            <a:solidFill>
              <a:schemeClr val="accent5">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latin typeface="Lato Light" panose="020F0502020204030203" pitchFamily="34" charset="0"/>
              </a:endParaRPr>
            </a:p>
          </p:txBody>
        </p:sp>
        <p:sp>
          <p:nvSpPr>
            <p:cNvPr id="31" name="Freeform 2">
              <a:extLst>
                <a:ext uri="{FF2B5EF4-FFF2-40B4-BE49-F238E27FC236}">
                  <a16:creationId xmlns:a16="http://schemas.microsoft.com/office/drawing/2014/main" xmlns="" id="{48E05939-3A01-41C1-BF9A-354A57772D9D}"/>
                </a:ext>
              </a:extLst>
            </p:cNvPr>
            <p:cNvSpPr>
              <a:spLocks noChangeArrowheads="1"/>
            </p:cNvSpPr>
            <p:nvPr/>
          </p:nvSpPr>
          <p:spPr bwMode="auto">
            <a:xfrm>
              <a:off x="18338273" y="2819818"/>
              <a:ext cx="1955726" cy="5561863"/>
            </a:xfrm>
            <a:custGeom>
              <a:avLst/>
              <a:gdLst>
                <a:gd name="T0" fmla="*/ 2991 w 2992"/>
                <a:gd name="T1" fmla="*/ 4256 h 8514"/>
                <a:gd name="T2" fmla="*/ 2991 w 2992"/>
                <a:gd name="T3" fmla="*/ 4256 h 8514"/>
                <a:gd name="T4" fmla="*/ 1496 w 2992"/>
                <a:gd name="T5" fmla="*/ 8513 h 8514"/>
                <a:gd name="T6" fmla="*/ 1496 w 2992"/>
                <a:gd name="T7" fmla="*/ 8513 h 8514"/>
                <a:gd name="T8" fmla="*/ 0 w 2992"/>
                <a:gd name="T9" fmla="*/ 4256 h 8514"/>
                <a:gd name="T10" fmla="*/ 0 w 2992"/>
                <a:gd name="T11" fmla="*/ 4256 h 8514"/>
                <a:gd name="T12" fmla="*/ 1496 w 2992"/>
                <a:gd name="T13" fmla="*/ 0 h 8514"/>
                <a:gd name="T14" fmla="*/ 1496 w 2992"/>
                <a:gd name="T15" fmla="*/ 0 h 8514"/>
                <a:gd name="T16" fmla="*/ 2991 w 2992"/>
                <a:gd name="T17" fmla="*/ 4256 h 8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92" h="8514">
                  <a:moveTo>
                    <a:pt x="2991" y="4256"/>
                  </a:moveTo>
                  <a:lnTo>
                    <a:pt x="2991" y="4256"/>
                  </a:lnTo>
                  <a:cubicBezTo>
                    <a:pt x="2991" y="6606"/>
                    <a:pt x="2322" y="8513"/>
                    <a:pt x="1496" y="8513"/>
                  </a:cubicBezTo>
                  <a:lnTo>
                    <a:pt x="1496" y="8513"/>
                  </a:lnTo>
                  <a:cubicBezTo>
                    <a:pt x="669" y="8513"/>
                    <a:pt x="0" y="6606"/>
                    <a:pt x="0" y="4256"/>
                  </a:cubicBezTo>
                  <a:lnTo>
                    <a:pt x="0" y="4256"/>
                  </a:lnTo>
                  <a:cubicBezTo>
                    <a:pt x="0" y="1905"/>
                    <a:pt x="669" y="0"/>
                    <a:pt x="1496" y="0"/>
                  </a:cubicBezTo>
                  <a:lnTo>
                    <a:pt x="1496" y="0"/>
                  </a:lnTo>
                  <a:cubicBezTo>
                    <a:pt x="2322" y="0"/>
                    <a:pt x="2991" y="1905"/>
                    <a:pt x="2991" y="4256"/>
                  </a:cubicBezTo>
                </a:path>
              </a:pathLst>
            </a:custGeom>
            <a:solidFill>
              <a:schemeClr val="bg1">
                <a:lumMod val="95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latin typeface="Lato Light" panose="020F0502020204030203" pitchFamily="34" charset="0"/>
              </a:endParaRPr>
            </a:p>
          </p:txBody>
        </p:sp>
        <p:sp>
          <p:nvSpPr>
            <p:cNvPr id="32" name="Freeform 3">
              <a:extLst>
                <a:ext uri="{FF2B5EF4-FFF2-40B4-BE49-F238E27FC236}">
                  <a16:creationId xmlns:a16="http://schemas.microsoft.com/office/drawing/2014/main" xmlns="" id="{2556E5FC-A934-4764-A372-E2914D805419}"/>
                </a:ext>
              </a:extLst>
            </p:cNvPr>
            <p:cNvSpPr>
              <a:spLocks noChangeArrowheads="1"/>
            </p:cNvSpPr>
            <p:nvPr/>
          </p:nvSpPr>
          <p:spPr bwMode="auto">
            <a:xfrm>
              <a:off x="18459245" y="3381476"/>
              <a:ext cx="1561124" cy="4438547"/>
            </a:xfrm>
            <a:custGeom>
              <a:avLst/>
              <a:gdLst>
                <a:gd name="T0" fmla="*/ 2388 w 2389"/>
                <a:gd name="T1" fmla="*/ 3398 h 6796"/>
                <a:gd name="T2" fmla="*/ 2388 w 2389"/>
                <a:gd name="T3" fmla="*/ 3398 h 6796"/>
                <a:gd name="T4" fmla="*/ 1194 w 2389"/>
                <a:gd name="T5" fmla="*/ 6795 h 6796"/>
                <a:gd name="T6" fmla="*/ 1194 w 2389"/>
                <a:gd name="T7" fmla="*/ 6795 h 6796"/>
                <a:gd name="T8" fmla="*/ 0 w 2389"/>
                <a:gd name="T9" fmla="*/ 3398 h 6796"/>
                <a:gd name="T10" fmla="*/ 0 w 2389"/>
                <a:gd name="T11" fmla="*/ 3398 h 6796"/>
                <a:gd name="T12" fmla="*/ 1194 w 2389"/>
                <a:gd name="T13" fmla="*/ 0 h 6796"/>
                <a:gd name="T14" fmla="*/ 1194 w 2389"/>
                <a:gd name="T15" fmla="*/ 0 h 6796"/>
                <a:gd name="T16" fmla="*/ 2388 w 2389"/>
                <a:gd name="T17" fmla="*/ 3398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89" h="6796">
                  <a:moveTo>
                    <a:pt x="2388" y="3398"/>
                  </a:moveTo>
                  <a:lnTo>
                    <a:pt x="2388" y="3398"/>
                  </a:lnTo>
                  <a:cubicBezTo>
                    <a:pt x="2388" y="5275"/>
                    <a:pt x="1853" y="6795"/>
                    <a:pt x="1194" y="6795"/>
                  </a:cubicBezTo>
                  <a:lnTo>
                    <a:pt x="1194" y="6795"/>
                  </a:lnTo>
                  <a:cubicBezTo>
                    <a:pt x="534" y="6795"/>
                    <a:pt x="0" y="5275"/>
                    <a:pt x="0" y="3398"/>
                  </a:cubicBezTo>
                  <a:lnTo>
                    <a:pt x="0" y="3398"/>
                  </a:lnTo>
                  <a:cubicBezTo>
                    <a:pt x="0" y="1521"/>
                    <a:pt x="534" y="0"/>
                    <a:pt x="1194" y="0"/>
                  </a:cubicBezTo>
                  <a:lnTo>
                    <a:pt x="1194" y="0"/>
                  </a:lnTo>
                  <a:cubicBezTo>
                    <a:pt x="1853" y="0"/>
                    <a:pt x="2388" y="1521"/>
                    <a:pt x="2388" y="3398"/>
                  </a:cubicBez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latin typeface="Lato Light" panose="020F0502020204030203" pitchFamily="34" charset="0"/>
              </a:endParaRPr>
            </a:p>
          </p:txBody>
        </p:sp>
        <p:sp>
          <p:nvSpPr>
            <p:cNvPr id="33" name="Freeform 4">
              <a:extLst>
                <a:ext uri="{FF2B5EF4-FFF2-40B4-BE49-F238E27FC236}">
                  <a16:creationId xmlns:a16="http://schemas.microsoft.com/office/drawing/2014/main" xmlns="" id="{8D9E8F34-BC8F-4D6D-BF9F-263503AA19D6}"/>
                </a:ext>
              </a:extLst>
            </p:cNvPr>
            <p:cNvSpPr>
              <a:spLocks noChangeArrowheads="1"/>
            </p:cNvSpPr>
            <p:nvPr/>
          </p:nvSpPr>
          <p:spPr bwMode="auto">
            <a:xfrm>
              <a:off x="18597500" y="4020903"/>
              <a:ext cx="1111797" cy="3159693"/>
            </a:xfrm>
            <a:custGeom>
              <a:avLst/>
              <a:gdLst>
                <a:gd name="T0" fmla="*/ 1701 w 1702"/>
                <a:gd name="T1" fmla="*/ 2419 h 4838"/>
                <a:gd name="T2" fmla="*/ 1701 w 1702"/>
                <a:gd name="T3" fmla="*/ 2419 h 4838"/>
                <a:gd name="T4" fmla="*/ 851 w 1702"/>
                <a:gd name="T5" fmla="*/ 4837 h 4838"/>
                <a:gd name="T6" fmla="*/ 851 w 1702"/>
                <a:gd name="T7" fmla="*/ 4837 h 4838"/>
                <a:gd name="T8" fmla="*/ 0 w 1702"/>
                <a:gd name="T9" fmla="*/ 2419 h 4838"/>
                <a:gd name="T10" fmla="*/ 0 w 1702"/>
                <a:gd name="T11" fmla="*/ 2419 h 4838"/>
                <a:gd name="T12" fmla="*/ 851 w 1702"/>
                <a:gd name="T13" fmla="*/ 0 h 4838"/>
                <a:gd name="T14" fmla="*/ 851 w 1702"/>
                <a:gd name="T15" fmla="*/ 0 h 4838"/>
                <a:gd name="T16" fmla="*/ 1701 w 1702"/>
                <a:gd name="T17" fmla="*/ 2419 h 4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02" h="4838">
                  <a:moveTo>
                    <a:pt x="1701" y="2419"/>
                  </a:moveTo>
                  <a:lnTo>
                    <a:pt x="1701" y="2419"/>
                  </a:lnTo>
                  <a:cubicBezTo>
                    <a:pt x="1701" y="3755"/>
                    <a:pt x="1320" y="4837"/>
                    <a:pt x="851" y="4837"/>
                  </a:cubicBezTo>
                  <a:lnTo>
                    <a:pt x="851" y="4837"/>
                  </a:lnTo>
                  <a:cubicBezTo>
                    <a:pt x="381" y="4837"/>
                    <a:pt x="0" y="3755"/>
                    <a:pt x="0" y="2419"/>
                  </a:cubicBezTo>
                  <a:lnTo>
                    <a:pt x="0" y="2419"/>
                  </a:lnTo>
                  <a:cubicBezTo>
                    <a:pt x="0" y="1083"/>
                    <a:pt x="381" y="0"/>
                    <a:pt x="851" y="0"/>
                  </a:cubicBezTo>
                  <a:lnTo>
                    <a:pt x="851" y="0"/>
                  </a:lnTo>
                  <a:cubicBezTo>
                    <a:pt x="1320" y="0"/>
                    <a:pt x="1701" y="1083"/>
                    <a:pt x="1701" y="2419"/>
                  </a:cubicBezTo>
                </a:path>
              </a:pathLst>
            </a:custGeom>
            <a:solidFill>
              <a:schemeClr val="bg1">
                <a:lumMod val="95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latin typeface="Lato Light" panose="020F0502020204030203" pitchFamily="34" charset="0"/>
              </a:endParaRPr>
            </a:p>
          </p:txBody>
        </p:sp>
        <p:sp>
          <p:nvSpPr>
            <p:cNvPr id="34" name="Freeform 5">
              <a:extLst>
                <a:ext uri="{FF2B5EF4-FFF2-40B4-BE49-F238E27FC236}">
                  <a16:creationId xmlns:a16="http://schemas.microsoft.com/office/drawing/2014/main" xmlns="" id="{74C07B43-516A-43A4-9FC6-D076420C3631}"/>
                </a:ext>
              </a:extLst>
            </p:cNvPr>
            <p:cNvSpPr>
              <a:spLocks noChangeArrowheads="1"/>
            </p:cNvSpPr>
            <p:nvPr/>
          </p:nvSpPr>
          <p:spPr bwMode="auto">
            <a:xfrm>
              <a:off x="18732874" y="4556639"/>
              <a:ext cx="734476" cy="2088220"/>
            </a:xfrm>
            <a:custGeom>
              <a:avLst/>
              <a:gdLst>
                <a:gd name="T0" fmla="*/ 1123 w 1124"/>
                <a:gd name="T1" fmla="*/ 1597 h 3195"/>
                <a:gd name="T2" fmla="*/ 1123 w 1124"/>
                <a:gd name="T3" fmla="*/ 1597 h 3195"/>
                <a:gd name="T4" fmla="*/ 561 w 1124"/>
                <a:gd name="T5" fmla="*/ 3194 h 3195"/>
                <a:gd name="T6" fmla="*/ 561 w 1124"/>
                <a:gd name="T7" fmla="*/ 3194 h 3195"/>
                <a:gd name="T8" fmla="*/ 0 w 1124"/>
                <a:gd name="T9" fmla="*/ 1597 h 3195"/>
                <a:gd name="T10" fmla="*/ 0 w 1124"/>
                <a:gd name="T11" fmla="*/ 1597 h 3195"/>
                <a:gd name="T12" fmla="*/ 561 w 1124"/>
                <a:gd name="T13" fmla="*/ 0 h 3195"/>
                <a:gd name="T14" fmla="*/ 561 w 1124"/>
                <a:gd name="T15" fmla="*/ 0 h 3195"/>
                <a:gd name="T16" fmla="*/ 1123 w 1124"/>
                <a:gd name="T17" fmla="*/ 1597 h 3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4" h="3195">
                  <a:moveTo>
                    <a:pt x="1123" y="1597"/>
                  </a:moveTo>
                  <a:lnTo>
                    <a:pt x="1123" y="1597"/>
                  </a:lnTo>
                  <a:cubicBezTo>
                    <a:pt x="1123" y="2479"/>
                    <a:pt x="871" y="3194"/>
                    <a:pt x="561" y="3194"/>
                  </a:cubicBezTo>
                  <a:lnTo>
                    <a:pt x="561" y="3194"/>
                  </a:lnTo>
                  <a:cubicBezTo>
                    <a:pt x="252" y="3194"/>
                    <a:pt x="0" y="2479"/>
                    <a:pt x="0" y="1597"/>
                  </a:cubicBezTo>
                  <a:lnTo>
                    <a:pt x="0" y="1597"/>
                  </a:lnTo>
                  <a:cubicBezTo>
                    <a:pt x="0" y="714"/>
                    <a:pt x="252" y="0"/>
                    <a:pt x="561" y="0"/>
                  </a:cubicBezTo>
                  <a:lnTo>
                    <a:pt x="561" y="0"/>
                  </a:lnTo>
                  <a:cubicBezTo>
                    <a:pt x="871" y="0"/>
                    <a:pt x="1123" y="714"/>
                    <a:pt x="1123" y="1597"/>
                  </a:cubicBez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latin typeface="Lato Light" panose="020F0502020204030203" pitchFamily="34" charset="0"/>
              </a:endParaRPr>
            </a:p>
          </p:txBody>
        </p:sp>
        <p:sp>
          <p:nvSpPr>
            <p:cNvPr id="36" name="Freeform 6">
              <a:extLst>
                <a:ext uri="{FF2B5EF4-FFF2-40B4-BE49-F238E27FC236}">
                  <a16:creationId xmlns:a16="http://schemas.microsoft.com/office/drawing/2014/main" xmlns="" id="{D6302ACD-65E1-4921-96AA-4EF1652A9729}"/>
                </a:ext>
              </a:extLst>
            </p:cNvPr>
            <p:cNvSpPr>
              <a:spLocks noChangeArrowheads="1"/>
            </p:cNvSpPr>
            <p:nvPr/>
          </p:nvSpPr>
          <p:spPr bwMode="auto">
            <a:xfrm>
              <a:off x="18885530" y="5132700"/>
              <a:ext cx="328354" cy="936099"/>
            </a:xfrm>
            <a:custGeom>
              <a:avLst/>
              <a:gdLst>
                <a:gd name="T0" fmla="*/ 503 w 504"/>
                <a:gd name="T1" fmla="*/ 716 h 1432"/>
                <a:gd name="T2" fmla="*/ 503 w 504"/>
                <a:gd name="T3" fmla="*/ 716 h 1432"/>
                <a:gd name="T4" fmla="*/ 252 w 504"/>
                <a:gd name="T5" fmla="*/ 1431 h 1432"/>
                <a:gd name="T6" fmla="*/ 252 w 504"/>
                <a:gd name="T7" fmla="*/ 1431 h 1432"/>
                <a:gd name="T8" fmla="*/ 0 w 504"/>
                <a:gd name="T9" fmla="*/ 716 h 1432"/>
                <a:gd name="T10" fmla="*/ 0 w 504"/>
                <a:gd name="T11" fmla="*/ 716 h 1432"/>
                <a:gd name="T12" fmla="*/ 252 w 504"/>
                <a:gd name="T13" fmla="*/ 0 h 1432"/>
                <a:gd name="T14" fmla="*/ 252 w 504"/>
                <a:gd name="T15" fmla="*/ 0 h 1432"/>
                <a:gd name="T16" fmla="*/ 503 w 504"/>
                <a:gd name="T17" fmla="*/ 716 h 1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4" h="1432">
                  <a:moveTo>
                    <a:pt x="503" y="716"/>
                  </a:moveTo>
                  <a:lnTo>
                    <a:pt x="503" y="716"/>
                  </a:lnTo>
                  <a:cubicBezTo>
                    <a:pt x="503" y="1112"/>
                    <a:pt x="390" y="1431"/>
                    <a:pt x="252" y="1431"/>
                  </a:cubicBezTo>
                  <a:lnTo>
                    <a:pt x="252" y="1431"/>
                  </a:lnTo>
                  <a:cubicBezTo>
                    <a:pt x="113" y="1431"/>
                    <a:pt x="0" y="1112"/>
                    <a:pt x="0" y="716"/>
                  </a:cubicBezTo>
                  <a:lnTo>
                    <a:pt x="0" y="716"/>
                  </a:lnTo>
                  <a:cubicBezTo>
                    <a:pt x="0" y="321"/>
                    <a:pt x="113" y="0"/>
                    <a:pt x="252" y="0"/>
                  </a:cubicBezTo>
                  <a:lnTo>
                    <a:pt x="252" y="0"/>
                  </a:lnTo>
                  <a:cubicBezTo>
                    <a:pt x="390" y="0"/>
                    <a:pt x="503" y="321"/>
                    <a:pt x="503" y="716"/>
                  </a:cubicBezTo>
                </a:path>
              </a:pathLst>
            </a:custGeom>
            <a:solidFill>
              <a:schemeClr val="bg1">
                <a:lumMod val="95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latin typeface="Lato Light" panose="020F0502020204030203" pitchFamily="34" charset="0"/>
              </a:endParaRPr>
            </a:p>
          </p:txBody>
        </p:sp>
      </p:grpSp>
      <p:sp>
        <p:nvSpPr>
          <p:cNvPr id="38" name="Right Arrow 11">
            <a:extLst>
              <a:ext uri="{FF2B5EF4-FFF2-40B4-BE49-F238E27FC236}">
                <a16:creationId xmlns:a16="http://schemas.microsoft.com/office/drawing/2014/main" xmlns="" id="{308C9244-E9F4-4F57-BCA8-1F8B1D01ABA1}"/>
              </a:ext>
            </a:extLst>
          </p:cNvPr>
          <p:cNvSpPr/>
          <p:nvPr/>
        </p:nvSpPr>
        <p:spPr>
          <a:xfrm rot="20602143">
            <a:off x="3587798" y="4017516"/>
            <a:ext cx="7235138" cy="295488"/>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useBgFill="1">
        <p:nvSpPr>
          <p:cNvPr id="40" name="Oval 12">
            <a:extLst>
              <a:ext uri="{FF2B5EF4-FFF2-40B4-BE49-F238E27FC236}">
                <a16:creationId xmlns:a16="http://schemas.microsoft.com/office/drawing/2014/main" xmlns="" id="{54FE7DEE-EB85-48D0-8EF2-E28288AF4349}"/>
              </a:ext>
            </a:extLst>
          </p:cNvPr>
          <p:cNvSpPr/>
          <p:nvPr/>
        </p:nvSpPr>
        <p:spPr>
          <a:xfrm>
            <a:off x="4094297" y="4658035"/>
            <a:ext cx="675585" cy="675585"/>
          </a:xfrm>
          <a:prstGeom prst="ellipse">
            <a:avLst/>
          </a:prstGeom>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useBgFill="1">
        <p:nvSpPr>
          <p:cNvPr id="42" name="Oval 13">
            <a:extLst>
              <a:ext uri="{FF2B5EF4-FFF2-40B4-BE49-F238E27FC236}">
                <a16:creationId xmlns:a16="http://schemas.microsoft.com/office/drawing/2014/main" xmlns="" id="{3021BB9E-B2B0-4A4E-8417-6F11E1C234FB}"/>
              </a:ext>
            </a:extLst>
          </p:cNvPr>
          <p:cNvSpPr/>
          <p:nvPr/>
        </p:nvSpPr>
        <p:spPr>
          <a:xfrm>
            <a:off x="5693197" y="4174309"/>
            <a:ext cx="675585" cy="675585"/>
          </a:xfrm>
          <a:prstGeom prst="ellipse">
            <a:avLst/>
          </a:prstGeom>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useBgFill="1">
        <p:nvSpPr>
          <p:cNvPr id="43" name="Oval 14">
            <a:extLst>
              <a:ext uri="{FF2B5EF4-FFF2-40B4-BE49-F238E27FC236}">
                <a16:creationId xmlns:a16="http://schemas.microsoft.com/office/drawing/2014/main" xmlns="" id="{19F82428-3FC8-4EEE-917F-052449F994A6}"/>
              </a:ext>
            </a:extLst>
          </p:cNvPr>
          <p:cNvSpPr/>
          <p:nvPr/>
        </p:nvSpPr>
        <p:spPr>
          <a:xfrm>
            <a:off x="7292097" y="3698061"/>
            <a:ext cx="675585" cy="675585"/>
          </a:xfrm>
          <a:prstGeom prst="ellipse">
            <a:avLst/>
          </a:prstGeom>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useBgFill="1">
        <p:nvSpPr>
          <p:cNvPr id="44" name="Oval 15">
            <a:extLst>
              <a:ext uri="{FF2B5EF4-FFF2-40B4-BE49-F238E27FC236}">
                <a16:creationId xmlns:a16="http://schemas.microsoft.com/office/drawing/2014/main" xmlns="" id="{76038C27-D81C-46D7-B596-5D668FC6D5B1}"/>
              </a:ext>
            </a:extLst>
          </p:cNvPr>
          <p:cNvSpPr/>
          <p:nvPr/>
        </p:nvSpPr>
        <p:spPr>
          <a:xfrm>
            <a:off x="8890997" y="3227912"/>
            <a:ext cx="675585" cy="675585"/>
          </a:xfrm>
          <a:prstGeom prst="ellipse">
            <a:avLst/>
          </a:prstGeom>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45" name="Rectangle 20">
            <a:extLst>
              <a:ext uri="{FF2B5EF4-FFF2-40B4-BE49-F238E27FC236}">
                <a16:creationId xmlns:a16="http://schemas.microsoft.com/office/drawing/2014/main" xmlns="" id="{AD0112D8-9807-4B4F-A347-A882E122BFE4}"/>
              </a:ext>
            </a:extLst>
          </p:cNvPr>
          <p:cNvSpPr/>
          <p:nvPr/>
        </p:nvSpPr>
        <p:spPr>
          <a:xfrm>
            <a:off x="5693196" y="4999859"/>
            <a:ext cx="36180" cy="8980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46" name="Rectangle 21">
            <a:extLst>
              <a:ext uri="{FF2B5EF4-FFF2-40B4-BE49-F238E27FC236}">
                <a16:creationId xmlns:a16="http://schemas.microsoft.com/office/drawing/2014/main" xmlns="" id="{E270C971-EFD7-42E4-9A94-2F898C9687EB}"/>
              </a:ext>
            </a:extLst>
          </p:cNvPr>
          <p:cNvSpPr/>
          <p:nvPr/>
        </p:nvSpPr>
        <p:spPr>
          <a:xfrm>
            <a:off x="8890996" y="4039884"/>
            <a:ext cx="36180" cy="8980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47" name="Rectangle 22">
            <a:extLst>
              <a:ext uri="{FF2B5EF4-FFF2-40B4-BE49-F238E27FC236}">
                <a16:creationId xmlns:a16="http://schemas.microsoft.com/office/drawing/2014/main" xmlns="" id="{92B6465E-F563-4122-893C-418CD7554F65}"/>
              </a:ext>
            </a:extLst>
          </p:cNvPr>
          <p:cNvSpPr/>
          <p:nvPr/>
        </p:nvSpPr>
        <p:spPr>
          <a:xfrm>
            <a:off x="4094296" y="3592908"/>
            <a:ext cx="36180" cy="8980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48" name="Rectangle 23">
            <a:extLst>
              <a:ext uri="{FF2B5EF4-FFF2-40B4-BE49-F238E27FC236}">
                <a16:creationId xmlns:a16="http://schemas.microsoft.com/office/drawing/2014/main" xmlns="" id="{D198DAEA-3F40-44F5-9220-0FD28906487D}"/>
              </a:ext>
            </a:extLst>
          </p:cNvPr>
          <p:cNvSpPr/>
          <p:nvPr/>
        </p:nvSpPr>
        <p:spPr>
          <a:xfrm>
            <a:off x="7292096" y="2632933"/>
            <a:ext cx="36180" cy="89809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49" name="Subtitle 2">
            <a:extLst>
              <a:ext uri="{FF2B5EF4-FFF2-40B4-BE49-F238E27FC236}">
                <a16:creationId xmlns:a16="http://schemas.microsoft.com/office/drawing/2014/main" xmlns="" id="{F0D21CDA-7EE6-405B-9223-6DC75CB5BD6F}"/>
              </a:ext>
            </a:extLst>
          </p:cNvPr>
          <p:cNvSpPr txBox="1">
            <a:spLocks/>
          </p:cNvSpPr>
          <p:nvPr/>
        </p:nvSpPr>
        <p:spPr>
          <a:xfrm>
            <a:off x="4183054" y="2729597"/>
            <a:ext cx="1888271" cy="1419627"/>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Risikomanager müssen bereits zu Beginn der Strategiefestlegung einbezogen werden</a:t>
            </a:r>
          </a:p>
        </p:txBody>
      </p:sp>
      <p:sp>
        <p:nvSpPr>
          <p:cNvPr id="50" name="Subtitle 2">
            <a:extLst>
              <a:ext uri="{FF2B5EF4-FFF2-40B4-BE49-F238E27FC236}">
                <a16:creationId xmlns:a16="http://schemas.microsoft.com/office/drawing/2014/main" xmlns="" id="{AA00D942-ADA4-4522-A65D-8781BEE69238}"/>
              </a:ext>
            </a:extLst>
          </p:cNvPr>
          <p:cNvSpPr txBox="1">
            <a:spLocks/>
          </p:cNvSpPr>
          <p:nvPr/>
        </p:nvSpPr>
        <p:spPr>
          <a:xfrm>
            <a:off x="5803809" y="4892618"/>
            <a:ext cx="2034866" cy="169662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Risiken, die mit neuen Produkten verbunden sind, sollten berücksichtigt und </a:t>
            </a:r>
            <a:r>
              <a:rPr lang="en-GB" sz="1800" dirty="0" err="1">
                <a:solidFill>
                  <a:srgbClr val="245473"/>
                </a:solidFill>
                <a:latin typeface="+mj-lt"/>
                <a:ea typeface="Lato Light" panose="020F0502020204030203" pitchFamily="34" charset="0"/>
                <a:cs typeface="Mukta ExtraLight" panose="020B0000000000000000" pitchFamily="34" charset="77"/>
              </a:rPr>
              <a:t>kommuniziert</a:t>
            </a:r>
            <a:r>
              <a:rPr lang="en-GB" sz="1800" dirty="0">
                <a:solidFill>
                  <a:srgbClr val="245473"/>
                </a:solidFill>
                <a:latin typeface="+mj-lt"/>
                <a:ea typeface="Lato Light" panose="020F0502020204030203" pitchFamily="34" charset="0"/>
                <a:cs typeface="Mukta ExtraLight" panose="020B0000000000000000" pitchFamily="34" charset="77"/>
              </a:rPr>
              <a:t> werden</a:t>
            </a:r>
          </a:p>
        </p:txBody>
      </p:sp>
      <p:sp>
        <p:nvSpPr>
          <p:cNvPr id="51" name="Subtitle 2">
            <a:extLst>
              <a:ext uri="{FF2B5EF4-FFF2-40B4-BE49-F238E27FC236}">
                <a16:creationId xmlns:a16="http://schemas.microsoft.com/office/drawing/2014/main" xmlns="" id="{AEB99813-61B3-4272-90E1-003702B2BA48}"/>
              </a:ext>
            </a:extLst>
          </p:cNvPr>
          <p:cNvSpPr txBox="1">
            <a:spLocks/>
          </p:cNvSpPr>
          <p:nvPr/>
        </p:nvSpPr>
        <p:spPr>
          <a:xfrm>
            <a:off x="7382451" y="1800332"/>
            <a:ext cx="2116380" cy="114262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err="1">
                <a:solidFill>
                  <a:srgbClr val="245473"/>
                </a:solidFill>
                <a:latin typeface="+mj-lt"/>
                <a:ea typeface="Lato Light" panose="020F0502020204030203" pitchFamily="34" charset="0"/>
                <a:cs typeface="Mukta ExtraLight" panose="020B0000000000000000" pitchFamily="34" charset="77"/>
              </a:rPr>
              <a:t>Risikoanalysen</a:t>
            </a:r>
            <a:r>
              <a:rPr lang="en-GB" sz="1800" dirty="0">
                <a:solidFill>
                  <a:srgbClr val="245473"/>
                </a:solidFill>
                <a:latin typeface="+mj-lt"/>
                <a:ea typeface="Lato Light" panose="020F0502020204030203" pitchFamily="34" charset="0"/>
                <a:cs typeface="Mukta ExtraLight" panose="020B0000000000000000" pitchFamily="34" charset="77"/>
              </a:rPr>
              <a:t> und </a:t>
            </a:r>
            <a:r>
              <a:rPr lang="en-GB" sz="1800" dirty="0" err="1">
                <a:solidFill>
                  <a:srgbClr val="245473"/>
                </a:solidFill>
                <a:latin typeface="+mj-lt"/>
                <a:ea typeface="Lato Light" panose="020F0502020204030203" pitchFamily="34" charset="0"/>
                <a:cs typeface="Mukta ExtraLight" panose="020B0000000000000000" pitchFamily="34" charset="77"/>
              </a:rPr>
              <a:t>Stresstests</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sollten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für</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Entscheidungen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maßgeblich</a:t>
            </a:r>
            <a:r>
              <a:rPr lang="en-GB" sz="1800" dirty="0">
                <a:solidFill>
                  <a:srgbClr val="245473"/>
                </a:solidFill>
                <a:latin typeface="+mj-lt"/>
                <a:ea typeface="Lato Light" panose="020F0502020204030203" pitchFamily="34" charset="0"/>
                <a:cs typeface="Mukta ExtraLight" panose="020B0000000000000000" pitchFamily="34" charset="77"/>
              </a:rPr>
              <a:t> sein </a:t>
            </a:r>
          </a:p>
        </p:txBody>
      </p:sp>
      <p:sp>
        <p:nvSpPr>
          <p:cNvPr id="52" name="Subtitle 2">
            <a:extLst>
              <a:ext uri="{FF2B5EF4-FFF2-40B4-BE49-F238E27FC236}">
                <a16:creationId xmlns:a16="http://schemas.microsoft.com/office/drawing/2014/main" xmlns="" id="{806E5329-E54B-4AEA-9B57-C67E6AF6D7A9}"/>
              </a:ext>
            </a:extLst>
          </p:cNvPr>
          <p:cNvSpPr txBox="1">
            <a:spLocks/>
          </p:cNvSpPr>
          <p:nvPr/>
        </p:nvSpPr>
        <p:spPr>
          <a:xfrm>
            <a:off x="9028397" y="4158924"/>
            <a:ext cx="2277878" cy="169662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err="1">
                <a:solidFill>
                  <a:srgbClr val="245473"/>
                </a:solidFill>
                <a:latin typeface="+mj-lt"/>
                <a:ea typeface="Lato Light" panose="020F0502020204030203" pitchFamily="34" charset="0"/>
                <a:cs typeface="Mukta ExtraLight" panose="020B0000000000000000" pitchFamily="34" charset="77"/>
              </a:rPr>
              <a:t>Risikoinformationen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sollten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dem</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ganzen</a:t>
            </a:r>
            <a:r>
              <a:rPr lang="en-GB" sz="1800" dirty="0">
                <a:solidFill>
                  <a:srgbClr val="245473"/>
                </a:solidFill>
                <a:latin typeface="+mj-lt"/>
                <a:ea typeface="Lato Light" panose="020F0502020204030203" pitchFamily="34" charset="0"/>
                <a:cs typeface="Mukta ExtraLight" panose="020B0000000000000000" pitchFamily="34" charset="77"/>
              </a:rPr>
              <a:t> Unternehmen </a:t>
            </a:r>
            <a:r>
              <a:rPr lang="en-GB" sz="1800" dirty="0" err="1">
                <a:solidFill>
                  <a:srgbClr val="245473"/>
                </a:solidFill>
                <a:latin typeface="+mj-lt"/>
                <a:ea typeface="Lato Light" panose="020F0502020204030203" pitchFamily="34" charset="0"/>
                <a:cs typeface="Mukta ExtraLight" panose="020B0000000000000000" pitchFamily="34" charset="77"/>
              </a:rPr>
              <a:t>zugänglich</a:t>
            </a:r>
            <a:r>
              <a:rPr lang="en-GB" sz="1800" dirty="0">
                <a:solidFill>
                  <a:srgbClr val="245473"/>
                </a:solidFill>
                <a:latin typeface="+mj-lt"/>
                <a:ea typeface="Lato Light" panose="020F0502020204030203" pitchFamily="34" charset="0"/>
                <a:cs typeface="Mukta ExtraLight" panose="020B0000000000000000" pitchFamily="34" charset="77"/>
              </a:rPr>
              <a:t> sein, um die </a:t>
            </a:r>
            <a:r>
              <a:rPr lang="en-GB" sz="1800" dirty="0" err="1">
                <a:solidFill>
                  <a:srgbClr val="245473"/>
                </a:solidFill>
                <a:latin typeface="+mj-lt"/>
                <a:ea typeface="Lato Light" panose="020F0502020204030203" pitchFamily="34" charset="0"/>
                <a:cs typeface="Mukta ExtraLight" panose="020B0000000000000000" pitchFamily="34" charset="77"/>
              </a:rPr>
              <a:t>Wiederholung</a:t>
            </a:r>
            <a:r>
              <a:rPr lang="en-GB" sz="1800" dirty="0">
                <a:solidFill>
                  <a:srgbClr val="245473"/>
                </a:solidFill>
                <a:latin typeface="+mj-lt"/>
                <a:ea typeface="Lato Light" panose="020F0502020204030203" pitchFamily="34" charset="0"/>
                <a:cs typeface="Mukta ExtraLight" panose="020B0000000000000000" pitchFamily="34" charset="77"/>
              </a:rPr>
              <a:t> von </a:t>
            </a:r>
            <a:r>
              <a:rPr lang="en-GB" sz="1800" dirty="0" err="1">
                <a:solidFill>
                  <a:srgbClr val="245473"/>
                </a:solidFill>
                <a:latin typeface="+mj-lt"/>
                <a:ea typeface="Lato Light" panose="020F0502020204030203" pitchFamily="34" charset="0"/>
                <a:cs typeface="Mukta ExtraLight" panose="020B0000000000000000" pitchFamily="34" charset="77"/>
              </a:rPr>
              <a:t>Fehlern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zu</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vermeiden</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1515459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622534" y="573601"/>
            <a:ext cx="8852375" cy="697353"/>
          </a:xfrm>
        </p:spPr>
        <p:txBody>
          <a:bodyPr>
            <a:normAutofit/>
          </a:bodyPr>
          <a:lstStyle/>
          <a:p>
            <a:r>
              <a:rPr lang="en-GB" dirty="0"/>
              <a:t>Risikomanagement-Prozesse</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550278" y="2142491"/>
            <a:ext cx="3075320" cy="320630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Prozesse des Risikomanagements werden unterschiedlich gruppiert, beinhalten aber in der Regel das Gegenteil.</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Idealerweise sollte jeder dieser Prozesse fortlaufend und nicht z. B. jährlich erfolgen.</a:t>
            </a:r>
          </a:p>
        </p:txBody>
      </p:sp>
      <p:sp>
        <p:nvSpPr>
          <p:cNvPr id="25" name="Freeform 53">
            <a:extLst>
              <a:ext uri="{FF2B5EF4-FFF2-40B4-BE49-F238E27FC236}">
                <a16:creationId xmlns:a16="http://schemas.microsoft.com/office/drawing/2014/main" xmlns="" id="{6640D031-5A83-4513-A80B-8F840B09C5D5}"/>
              </a:ext>
            </a:extLst>
          </p:cNvPr>
          <p:cNvSpPr/>
          <p:nvPr/>
        </p:nvSpPr>
        <p:spPr>
          <a:xfrm>
            <a:off x="6755438" y="2278036"/>
            <a:ext cx="1917320" cy="1486415"/>
          </a:xfrm>
          <a:custGeom>
            <a:avLst/>
            <a:gdLst>
              <a:gd name="connsiteX0" fmla="*/ 1068123 w 5111523"/>
              <a:gd name="connsiteY0" fmla="*/ 0 h 3962742"/>
              <a:gd name="connsiteX1" fmla="*/ 4598550 w 5111523"/>
              <a:gd name="connsiteY1" fmla="*/ 1664939 h 3962742"/>
              <a:gd name="connsiteX2" fmla="*/ 4670437 w 5111523"/>
              <a:gd name="connsiteY2" fmla="*/ 1756416 h 3962742"/>
              <a:gd name="connsiteX3" fmla="*/ 5111523 w 5111523"/>
              <a:gd name="connsiteY3" fmla="*/ 1436197 h 3962742"/>
              <a:gd name="connsiteX4" fmla="*/ 4424950 w 5111523"/>
              <a:gd name="connsiteY4" fmla="*/ 3962742 h 3962742"/>
              <a:gd name="connsiteX5" fmla="*/ 1809996 w 5111523"/>
              <a:gd name="connsiteY5" fmla="*/ 3833035 h 3962742"/>
              <a:gd name="connsiteX6" fmla="*/ 2294796 w 5111523"/>
              <a:gd name="connsiteY6" fmla="*/ 3481081 h 3962742"/>
              <a:gd name="connsiteX7" fmla="*/ 2231672 w 5111523"/>
              <a:gd name="connsiteY7" fmla="*/ 3411626 h 3962742"/>
              <a:gd name="connsiteX8" fmla="*/ 1068123 w 5111523"/>
              <a:gd name="connsiteY8" fmla="*/ 2929668 h 3962742"/>
              <a:gd name="connsiteX9" fmla="*/ 899880 w 5111523"/>
              <a:gd name="connsiteY9" fmla="*/ 2938164 h 3962742"/>
              <a:gd name="connsiteX10" fmla="*/ 859090 w 5111523"/>
              <a:gd name="connsiteY10" fmla="*/ 2944389 h 3962742"/>
              <a:gd name="connsiteX11" fmla="*/ 1546598 w 5111523"/>
              <a:gd name="connsiteY11" fmla="*/ 1140048 h 3962742"/>
              <a:gd name="connsiteX12" fmla="*/ 0 w 5111523"/>
              <a:gd name="connsiteY12" fmla="*/ 127160 h 3962742"/>
              <a:gd name="connsiteX13" fmla="*/ 202033 w 5111523"/>
              <a:gd name="connsiteY13" fmla="*/ 81864 h 3962742"/>
              <a:gd name="connsiteX14" fmla="*/ 1068123 w 5111523"/>
              <a:gd name="connsiteY14" fmla="*/ 0 h 3962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11523" h="3962742">
                <a:moveTo>
                  <a:pt x="1068123" y="0"/>
                </a:moveTo>
                <a:cubicBezTo>
                  <a:pt x="2489447" y="0"/>
                  <a:pt x="3759396" y="648119"/>
                  <a:pt x="4598550" y="1664939"/>
                </a:cubicBezTo>
                <a:lnTo>
                  <a:pt x="4670437" y="1756416"/>
                </a:lnTo>
                <a:lnTo>
                  <a:pt x="5111523" y="1436197"/>
                </a:lnTo>
                <a:lnTo>
                  <a:pt x="4424950" y="3962742"/>
                </a:lnTo>
                <a:lnTo>
                  <a:pt x="1809996" y="3833035"/>
                </a:lnTo>
                <a:lnTo>
                  <a:pt x="2294796" y="3481081"/>
                </a:lnTo>
                <a:lnTo>
                  <a:pt x="2231672" y="3411626"/>
                </a:lnTo>
                <a:cubicBezTo>
                  <a:pt x="1933894" y="3113848"/>
                  <a:pt x="1522517" y="2929668"/>
                  <a:pt x="1068123" y="2929668"/>
                </a:cubicBezTo>
                <a:cubicBezTo>
                  <a:pt x="1011324" y="2929668"/>
                  <a:pt x="955197" y="2932546"/>
                  <a:pt x="899880" y="2938164"/>
                </a:cubicBezTo>
                <a:lnTo>
                  <a:pt x="859090" y="2944389"/>
                </a:lnTo>
                <a:lnTo>
                  <a:pt x="1546598" y="1140048"/>
                </a:lnTo>
                <a:lnTo>
                  <a:pt x="0" y="127160"/>
                </a:lnTo>
                <a:lnTo>
                  <a:pt x="202033" y="81864"/>
                </a:lnTo>
                <a:cubicBezTo>
                  <a:pt x="482475" y="28130"/>
                  <a:pt x="772014" y="0"/>
                  <a:pt x="10681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mj-lt"/>
            </a:endParaRPr>
          </a:p>
        </p:txBody>
      </p:sp>
      <p:sp>
        <p:nvSpPr>
          <p:cNvPr id="27" name="Freeform 52">
            <a:extLst>
              <a:ext uri="{FF2B5EF4-FFF2-40B4-BE49-F238E27FC236}">
                <a16:creationId xmlns:a16="http://schemas.microsoft.com/office/drawing/2014/main" xmlns="" id="{48FDD969-148F-4AA0-9F2F-BAAF161A84FC}"/>
              </a:ext>
            </a:extLst>
          </p:cNvPr>
          <p:cNvSpPr/>
          <p:nvPr/>
        </p:nvSpPr>
        <p:spPr>
          <a:xfrm>
            <a:off x="5446013" y="2167614"/>
            <a:ext cx="1889551" cy="1712944"/>
          </a:xfrm>
          <a:custGeom>
            <a:avLst/>
            <a:gdLst>
              <a:gd name="connsiteX0" fmla="*/ 2847233 w 5037490"/>
              <a:gd name="connsiteY0" fmla="*/ 0 h 4566661"/>
              <a:gd name="connsiteX1" fmla="*/ 5037490 w 5037490"/>
              <a:gd name="connsiteY1" fmla="*/ 1434429 h 4566661"/>
              <a:gd name="connsiteX2" fmla="*/ 4105269 w 5037490"/>
              <a:gd name="connsiteY2" fmla="*/ 3881012 h 4566661"/>
              <a:gd name="connsiteX3" fmla="*/ 3932563 w 5037490"/>
              <a:gd name="connsiteY3" fmla="*/ 3348218 h 4566661"/>
              <a:gd name="connsiteX4" fmla="*/ 3918510 w 5037490"/>
              <a:gd name="connsiteY4" fmla="*/ 3353361 h 4566661"/>
              <a:gd name="connsiteX5" fmla="*/ 2960359 w 5037490"/>
              <a:gd name="connsiteY5" fmla="*/ 4478083 h 4566661"/>
              <a:gd name="connsiteX6" fmla="*/ 2941952 w 5037490"/>
              <a:gd name="connsiteY6" fmla="*/ 4566661 h 4566661"/>
              <a:gd name="connsiteX7" fmla="*/ 1441393 w 5037490"/>
              <a:gd name="connsiteY7" fmla="*/ 3359382 h 4566661"/>
              <a:gd name="connsiteX8" fmla="*/ 0 w 5037490"/>
              <a:gd name="connsiteY8" fmla="*/ 4519059 h 4566661"/>
              <a:gd name="connsiteX9" fmla="*/ 20598 w 5037490"/>
              <a:gd name="connsiteY9" fmla="*/ 4286846 h 4566661"/>
              <a:gd name="connsiteX10" fmla="*/ 2985917 w 5037490"/>
              <a:gd name="connsiteY10" fmla="*/ 572001 h 4566661"/>
              <a:gd name="connsiteX11" fmla="*/ 3028029 w 5037490"/>
              <a:gd name="connsiteY11" fmla="*/ 557752 h 4566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37490" h="4566661">
                <a:moveTo>
                  <a:pt x="2847233" y="0"/>
                </a:moveTo>
                <a:lnTo>
                  <a:pt x="5037490" y="1434429"/>
                </a:lnTo>
                <a:lnTo>
                  <a:pt x="4105269" y="3881012"/>
                </a:lnTo>
                <a:lnTo>
                  <a:pt x="3932563" y="3348218"/>
                </a:lnTo>
                <a:lnTo>
                  <a:pt x="3918510" y="3353361"/>
                </a:lnTo>
                <a:cubicBezTo>
                  <a:pt x="3444802" y="3553723"/>
                  <a:pt x="3084445" y="3969604"/>
                  <a:pt x="2960359" y="4478083"/>
                </a:cubicBezTo>
                <a:lnTo>
                  <a:pt x="2941952" y="4566661"/>
                </a:lnTo>
                <a:lnTo>
                  <a:pt x="1441393" y="3359382"/>
                </a:lnTo>
                <a:lnTo>
                  <a:pt x="0" y="4519059"/>
                </a:lnTo>
                <a:lnTo>
                  <a:pt x="20598" y="4286846"/>
                </a:lnTo>
                <a:cubicBezTo>
                  <a:pt x="238902" y="2569490"/>
                  <a:pt x="1409254" y="1149295"/>
                  <a:pt x="2985917" y="572001"/>
                </a:cubicBezTo>
                <a:lnTo>
                  <a:pt x="3028029" y="55775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mj-lt"/>
            </a:endParaRPr>
          </a:p>
        </p:txBody>
      </p:sp>
      <p:sp>
        <p:nvSpPr>
          <p:cNvPr id="28" name="Freeform 54">
            <a:extLst>
              <a:ext uri="{FF2B5EF4-FFF2-40B4-BE49-F238E27FC236}">
                <a16:creationId xmlns:a16="http://schemas.microsoft.com/office/drawing/2014/main" xmlns="" id="{D2F92E03-148A-4494-BC26-52C335B7645D}"/>
              </a:ext>
            </a:extLst>
          </p:cNvPr>
          <p:cNvSpPr/>
          <p:nvPr/>
        </p:nvSpPr>
        <p:spPr>
          <a:xfrm>
            <a:off x="7505477" y="3073066"/>
            <a:ext cx="1366749" cy="2057570"/>
          </a:xfrm>
          <a:custGeom>
            <a:avLst/>
            <a:gdLst>
              <a:gd name="connsiteX0" fmla="*/ 2926251 w 3643716"/>
              <a:gd name="connsiteY0" fmla="*/ 0 h 5485425"/>
              <a:gd name="connsiteX1" fmla="*/ 3037558 w 3643716"/>
              <a:gd name="connsiteY1" fmla="*/ 178321 h 5485425"/>
              <a:gd name="connsiteX2" fmla="*/ 3643716 w 3643716"/>
              <a:gd name="connsiteY2" fmla="*/ 2455646 h 5485425"/>
              <a:gd name="connsiteX3" fmla="*/ 2862348 w 3643716"/>
              <a:gd name="connsiteY3" fmla="*/ 5013670 h 5485425"/>
              <a:gd name="connsiteX4" fmla="*/ 2851281 w 3643716"/>
              <a:gd name="connsiteY4" fmla="*/ 5029233 h 5485425"/>
              <a:gd name="connsiteX5" fmla="*/ 3301276 w 3643716"/>
              <a:gd name="connsiteY5" fmla="*/ 5355992 h 5485425"/>
              <a:gd name="connsiteX6" fmla="*/ 686308 w 3643716"/>
              <a:gd name="connsiteY6" fmla="*/ 5485425 h 5485425"/>
              <a:gd name="connsiteX7" fmla="*/ 0 w 3643716"/>
              <a:gd name="connsiteY7" fmla="*/ 2958809 h 5485425"/>
              <a:gd name="connsiteX8" fmla="*/ 476197 w 3643716"/>
              <a:gd name="connsiteY8" fmla="*/ 3304594 h 5485425"/>
              <a:gd name="connsiteX9" fmla="*/ 515444 w 3643716"/>
              <a:gd name="connsiteY9" fmla="*/ 3239992 h 5485425"/>
              <a:gd name="connsiteX10" fmla="*/ 714048 w 3643716"/>
              <a:gd name="connsiteY10" fmla="*/ 2455646 h 5485425"/>
              <a:gd name="connsiteX11" fmla="*/ 599910 w 3643716"/>
              <a:gd name="connsiteY11" fmla="*/ 1852281 h 5485425"/>
              <a:gd name="connsiteX12" fmla="*/ 552317 w 3643716"/>
              <a:gd name="connsiteY12" fmla="*/ 1750306 h 5485425"/>
              <a:gd name="connsiteX13" fmla="*/ 2425369 w 3643716"/>
              <a:gd name="connsiteY13" fmla="*/ 1843213 h 5485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643716" h="5485425">
                <a:moveTo>
                  <a:pt x="2926251" y="0"/>
                </a:moveTo>
                <a:lnTo>
                  <a:pt x="3037558" y="178321"/>
                </a:lnTo>
                <a:cubicBezTo>
                  <a:pt x="3423175" y="848945"/>
                  <a:pt x="3643716" y="1626541"/>
                  <a:pt x="3643716" y="2455646"/>
                </a:cubicBezTo>
                <a:cubicBezTo>
                  <a:pt x="3643716" y="3403196"/>
                  <a:pt x="3355663" y="4283467"/>
                  <a:pt x="2862348" y="5013670"/>
                </a:cubicBezTo>
                <a:lnTo>
                  <a:pt x="2851281" y="5029233"/>
                </a:lnTo>
                <a:lnTo>
                  <a:pt x="3301276" y="5355992"/>
                </a:lnTo>
                <a:lnTo>
                  <a:pt x="686308" y="5485425"/>
                </a:lnTo>
                <a:lnTo>
                  <a:pt x="0" y="2958809"/>
                </a:lnTo>
                <a:lnTo>
                  <a:pt x="476197" y="3304594"/>
                </a:lnTo>
                <a:lnTo>
                  <a:pt x="515444" y="3239992"/>
                </a:lnTo>
                <a:cubicBezTo>
                  <a:pt x="642103" y="3006835"/>
                  <a:pt x="714048" y="2739642"/>
                  <a:pt x="714048" y="2455646"/>
                </a:cubicBezTo>
                <a:cubicBezTo>
                  <a:pt x="714048" y="2242649"/>
                  <a:pt x="673579" y="2039104"/>
                  <a:pt x="599910" y="1852281"/>
                </a:cubicBezTo>
                <a:lnTo>
                  <a:pt x="552317" y="1750306"/>
                </a:lnTo>
                <a:lnTo>
                  <a:pt x="2425369" y="184321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29" name="Freeform 56">
            <a:extLst>
              <a:ext uri="{FF2B5EF4-FFF2-40B4-BE49-F238E27FC236}">
                <a16:creationId xmlns:a16="http://schemas.microsoft.com/office/drawing/2014/main" xmlns="" id="{8D3B971F-1C43-45CC-A533-63382C7713B8}"/>
              </a:ext>
            </a:extLst>
          </p:cNvPr>
          <p:cNvSpPr/>
          <p:nvPr/>
        </p:nvSpPr>
        <p:spPr>
          <a:xfrm>
            <a:off x="5221512" y="3427710"/>
            <a:ext cx="1654421" cy="2159336"/>
          </a:xfrm>
          <a:custGeom>
            <a:avLst/>
            <a:gdLst>
              <a:gd name="connsiteX0" fmla="*/ 2039909 w 4410641"/>
              <a:gd name="connsiteY0" fmla="*/ 0 h 5756729"/>
              <a:gd name="connsiteX1" fmla="*/ 4079818 w 4410641"/>
              <a:gd name="connsiteY1" fmla="*/ 1641214 h 5756729"/>
              <a:gd name="connsiteX2" fmla="*/ 3518641 w 4410641"/>
              <a:gd name="connsiteY2" fmla="*/ 1641214 h 5756729"/>
              <a:gd name="connsiteX3" fmla="*/ 3520520 w 4410641"/>
              <a:gd name="connsiteY3" fmla="*/ 1678416 h 5756729"/>
              <a:gd name="connsiteX4" fmla="*/ 4321306 w 4410641"/>
              <a:gd name="connsiteY4" fmla="*/ 2927662 h 5756729"/>
              <a:gd name="connsiteX5" fmla="*/ 4410641 w 4410641"/>
              <a:gd name="connsiteY5" fmla="*/ 2972715 h 5756729"/>
              <a:gd name="connsiteX6" fmla="*/ 2801332 w 4410641"/>
              <a:gd name="connsiteY6" fmla="*/ 4024712 h 5756729"/>
              <a:gd name="connsiteX7" fmla="*/ 3459590 w 4410641"/>
              <a:gd name="connsiteY7" fmla="*/ 5756729 h 5756729"/>
              <a:gd name="connsiteX8" fmla="*/ 3274680 w 4410641"/>
              <a:gd name="connsiteY8" fmla="*/ 5681192 h 5756729"/>
              <a:gd name="connsiteX9" fmla="*/ 588309 w 4410641"/>
              <a:gd name="connsiteY9" fmla="*/ 1745611 h 5756729"/>
              <a:gd name="connsiteX10" fmla="*/ 585670 w 4410641"/>
              <a:gd name="connsiteY10" fmla="*/ 1641214 h 5756729"/>
              <a:gd name="connsiteX11" fmla="*/ 0 w 4410641"/>
              <a:gd name="connsiteY11" fmla="*/ 1641214 h 5756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410641" h="5756729">
                <a:moveTo>
                  <a:pt x="2039909" y="0"/>
                </a:moveTo>
                <a:lnTo>
                  <a:pt x="4079818" y="1641214"/>
                </a:lnTo>
                <a:lnTo>
                  <a:pt x="3518641" y="1641214"/>
                </a:lnTo>
                <a:lnTo>
                  <a:pt x="3520520" y="1678416"/>
                </a:lnTo>
                <a:cubicBezTo>
                  <a:pt x="3574591" y="2210844"/>
                  <a:pt x="3882493" y="2668232"/>
                  <a:pt x="4321306" y="2927662"/>
                </a:cubicBezTo>
                <a:lnTo>
                  <a:pt x="4410641" y="2972715"/>
                </a:lnTo>
                <a:lnTo>
                  <a:pt x="2801332" y="4024712"/>
                </a:lnTo>
                <a:lnTo>
                  <a:pt x="3459590" y="5756729"/>
                </a:lnTo>
                <a:lnTo>
                  <a:pt x="3274680" y="5681192"/>
                </a:lnTo>
                <a:cubicBezTo>
                  <a:pt x="1754617" y="4993937"/>
                  <a:pt x="677248" y="3500164"/>
                  <a:pt x="588309" y="1745611"/>
                </a:cubicBezTo>
                <a:lnTo>
                  <a:pt x="585670"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mj-lt"/>
            </a:endParaRPr>
          </a:p>
        </p:txBody>
      </p:sp>
      <p:sp>
        <p:nvSpPr>
          <p:cNvPr id="30" name="Freeform 55">
            <a:extLst>
              <a:ext uri="{FF2B5EF4-FFF2-40B4-BE49-F238E27FC236}">
                <a16:creationId xmlns:a16="http://schemas.microsoft.com/office/drawing/2014/main" xmlns="" id="{C89C9B63-A9BB-402F-9931-28530A8A54C6}"/>
              </a:ext>
            </a:extLst>
          </p:cNvPr>
          <p:cNvSpPr/>
          <p:nvPr/>
        </p:nvSpPr>
        <p:spPr>
          <a:xfrm>
            <a:off x="6272284" y="4400020"/>
            <a:ext cx="2199563" cy="1455356"/>
          </a:xfrm>
          <a:custGeom>
            <a:avLst/>
            <a:gdLst>
              <a:gd name="connsiteX0" fmla="*/ 2191480 w 5863974"/>
              <a:gd name="connsiteY0" fmla="*/ 0 h 3879938"/>
              <a:gd name="connsiteX1" fmla="*/ 2019567 w 5863974"/>
              <a:gd name="connsiteY1" fmla="*/ 528810 h 3879938"/>
              <a:gd name="connsiteX2" fmla="*/ 2024573 w 5863974"/>
              <a:gd name="connsiteY2" fmla="*/ 530097 h 3879938"/>
              <a:gd name="connsiteX3" fmla="*/ 2356200 w 5863974"/>
              <a:gd name="connsiteY3" fmla="*/ 563528 h 3879938"/>
              <a:gd name="connsiteX4" fmla="*/ 3402895 w 5863974"/>
              <a:gd name="connsiteY4" fmla="*/ 187774 h 3879938"/>
              <a:gd name="connsiteX5" fmla="*/ 3477476 w 5863974"/>
              <a:gd name="connsiteY5" fmla="*/ 119991 h 3879938"/>
              <a:gd name="connsiteX6" fmla="*/ 3973966 w 5863974"/>
              <a:gd name="connsiteY6" fmla="*/ 1947801 h 3879938"/>
              <a:gd name="connsiteX7" fmla="*/ 5863974 w 5863974"/>
              <a:gd name="connsiteY7" fmla="*/ 1854251 h 3879938"/>
              <a:gd name="connsiteX8" fmla="*/ 5724305 w 5863974"/>
              <a:gd name="connsiteY8" fmla="*/ 2014522 h 3879938"/>
              <a:gd name="connsiteX9" fmla="*/ 2356200 w 5863974"/>
              <a:gd name="connsiteY9" fmla="*/ 3493196 h 3879938"/>
              <a:gd name="connsiteX10" fmla="*/ 1212793 w 5863974"/>
              <a:gd name="connsiteY10" fmla="*/ 3349157 h 3879938"/>
              <a:gd name="connsiteX11" fmla="*/ 1111993 w 5863974"/>
              <a:gd name="connsiteY11" fmla="*/ 3320533 h 3879938"/>
              <a:gd name="connsiteX12" fmla="*/ 930133 w 5863974"/>
              <a:gd name="connsiteY12" fmla="*/ 3879938 h 3879938"/>
              <a:gd name="connsiteX13" fmla="*/ 0 w 5863974"/>
              <a:gd name="connsiteY13" fmla="*/ 1432559 h 3879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63974" h="3879938">
                <a:moveTo>
                  <a:pt x="2191480" y="0"/>
                </a:moveTo>
                <a:lnTo>
                  <a:pt x="2019567" y="528810"/>
                </a:lnTo>
                <a:lnTo>
                  <a:pt x="2024573" y="530097"/>
                </a:lnTo>
                <a:cubicBezTo>
                  <a:pt x="2131692" y="552017"/>
                  <a:pt x="2242601" y="563528"/>
                  <a:pt x="2356200" y="563528"/>
                </a:cubicBezTo>
                <a:cubicBezTo>
                  <a:pt x="2753795" y="563528"/>
                  <a:pt x="3118455" y="422515"/>
                  <a:pt x="3402895" y="187774"/>
                </a:cubicBezTo>
                <a:lnTo>
                  <a:pt x="3477476" y="119991"/>
                </a:lnTo>
                <a:lnTo>
                  <a:pt x="3973966" y="1947801"/>
                </a:lnTo>
                <a:lnTo>
                  <a:pt x="5863974" y="1854251"/>
                </a:lnTo>
                <a:lnTo>
                  <a:pt x="5724305" y="2014522"/>
                </a:lnTo>
                <a:cubicBezTo>
                  <a:pt x="4888138" y="2923560"/>
                  <a:pt x="3688691" y="3493196"/>
                  <a:pt x="2356200" y="3493196"/>
                </a:cubicBezTo>
                <a:cubicBezTo>
                  <a:pt x="1961388" y="3493196"/>
                  <a:pt x="1578256" y="3443187"/>
                  <a:pt x="1212793" y="3349157"/>
                </a:cubicBezTo>
                <a:lnTo>
                  <a:pt x="1111993" y="3320533"/>
                </a:lnTo>
                <a:lnTo>
                  <a:pt x="930133" y="3879938"/>
                </a:lnTo>
                <a:lnTo>
                  <a:pt x="0" y="1432559"/>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35" name="TextBox 57">
            <a:extLst>
              <a:ext uri="{FF2B5EF4-FFF2-40B4-BE49-F238E27FC236}">
                <a16:creationId xmlns:a16="http://schemas.microsoft.com/office/drawing/2014/main" xmlns="" id="{F18ADF2E-E15B-48F9-A248-42A6129A28CA}"/>
              </a:ext>
            </a:extLst>
          </p:cNvPr>
          <p:cNvSpPr txBox="1"/>
          <p:nvPr/>
        </p:nvSpPr>
        <p:spPr>
          <a:xfrm>
            <a:off x="6111657" y="2845769"/>
            <a:ext cx="732060" cy="338554"/>
          </a:xfrm>
          <a:prstGeom prst="rect">
            <a:avLst/>
          </a:prstGeom>
          <a:noFill/>
        </p:spPr>
        <p:txBody>
          <a:bodyPr wrap="none" rtlCol="0" anchor="ctr" anchorCtr="0">
            <a:spAutoFit/>
          </a:bodyPr>
          <a:lstStyle/>
          <a:p>
            <a:pPr algn="ctr"/>
            <a:r>
              <a:rPr lang="en-GB" sz="1600" b="1" dirty="0">
                <a:solidFill>
                  <a:schemeClr val="bg1"/>
                </a:solidFill>
                <a:latin typeface="+mj-lt"/>
                <a:ea typeface="League Spartan" charset="0"/>
                <a:cs typeface="Poppins" pitchFamily="2" charset="77"/>
              </a:rPr>
              <a:t>Bericht</a:t>
            </a:r>
          </a:p>
        </p:txBody>
      </p:sp>
      <p:sp>
        <p:nvSpPr>
          <p:cNvPr id="37" name="TextBox 58">
            <a:extLst>
              <a:ext uri="{FF2B5EF4-FFF2-40B4-BE49-F238E27FC236}">
                <a16:creationId xmlns:a16="http://schemas.microsoft.com/office/drawing/2014/main" xmlns="" id="{2124084B-5029-482A-BC95-FD7B936F7AFC}"/>
              </a:ext>
            </a:extLst>
          </p:cNvPr>
          <p:cNvSpPr txBox="1"/>
          <p:nvPr/>
        </p:nvSpPr>
        <p:spPr>
          <a:xfrm>
            <a:off x="7292079" y="2993447"/>
            <a:ext cx="1274708" cy="338554"/>
          </a:xfrm>
          <a:prstGeom prst="rect">
            <a:avLst/>
          </a:prstGeom>
          <a:noFill/>
        </p:spPr>
        <p:txBody>
          <a:bodyPr wrap="none" rtlCol="0" anchor="ctr" anchorCtr="0">
            <a:spAutoFit/>
          </a:bodyPr>
          <a:lstStyle/>
          <a:p>
            <a:pPr algn="ctr"/>
            <a:r>
              <a:rPr lang="en-GB" sz="1600" b="1" dirty="0" err="1">
                <a:solidFill>
                  <a:schemeClr val="bg1"/>
                </a:solidFill>
                <a:latin typeface="+mj-lt"/>
                <a:ea typeface="League Spartan" charset="0"/>
                <a:cs typeface="Poppins" pitchFamily="2" charset="77"/>
              </a:rPr>
              <a:t>Identifikation</a:t>
            </a:r>
            <a:endParaRPr lang="en-GB" sz="1600" b="1" dirty="0">
              <a:solidFill>
                <a:schemeClr val="bg1"/>
              </a:solidFill>
              <a:latin typeface="+mj-lt"/>
              <a:ea typeface="League Spartan" charset="0"/>
              <a:cs typeface="Poppins" pitchFamily="2" charset="77"/>
            </a:endParaRPr>
          </a:p>
        </p:txBody>
      </p:sp>
      <p:sp>
        <p:nvSpPr>
          <p:cNvPr id="39" name="TextBox 59">
            <a:extLst>
              <a:ext uri="{FF2B5EF4-FFF2-40B4-BE49-F238E27FC236}">
                <a16:creationId xmlns:a16="http://schemas.microsoft.com/office/drawing/2014/main" xmlns="" id="{8BFFA826-FC26-48FB-92F8-97B8ADFA639C}"/>
              </a:ext>
            </a:extLst>
          </p:cNvPr>
          <p:cNvSpPr txBox="1"/>
          <p:nvPr/>
        </p:nvSpPr>
        <p:spPr>
          <a:xfrm>
            <a:off x="7934148" y="3917363"/>
            <a:ext cx="785792" cy="338554"/>
          </a:xfrm>
          <a:prstGeom prst="rect">
            <a:avLst/>
          </a:prstGeom>
          <a:noFill/>
        </p:spPr>
        <p:txBody>
          <a:bodyPr wrap="none" rtlCol="0" anchor="ctr" anchorCtr="0">
            <a:spAutoFit/>
          </a:bodyPr>
          <a:lstStyle/>
          <a:p>
            <a:pPr algn="ctr"/>
            <a:r>
              <a:rPr lang="en-GB" sz="1600" b="1" dirty="0">
                <a:solidFill>
                  <a:schemeClr val="bg1"/>
                </a:solidFill>
                <a:latin typeface="+mj-lt"/>
                <a:ea typeface="League Spartan" charset="0"/>
                <a:cs typeface="Poppins" pitchFamily="2" charset="77"/>
              </a:rPr>
              <a:t>Beurteilung/</a:t>
            </a:r>
          </a:p>
        </p:txBody>
      </p:sp>
      <p:sp>
        <p:nvSpPr>
          <p:cNvPr id="41" name="TextBox 60">
            <a:extLst>
              <a:ext uri="{FF2B5EF4-FFF2-40B4-BE49-F238E27FC236}">
                <a16:creationId xmlns:a16="http://schemas.microsoft.com/office/drawing/2014/main" xmlns="" id="{4A7AF846-1E74-484C-B015-CB5F441AA44B}"/>
              </a:ext>
            </a:extLst>
          </p:cNvPr>
          <p:cNvSpPr txBox="1"/>
          <p:nvPr/>
        </p:nvSpPr>
        <p:spPr>
          <a:xfrm>
            <a:off x="6514225" y="4835310"/>
            <a:ext cx="1063241" cy="584775"/>
          </a:xfrm>
          <a:prstGeom prst="rect">
            <a:avLst/>
          </a:prstGeom>
          <a:noFill/>
        </p:spPr>
        <p:txBody>
          <a:bodyPr wrap="none" rtlCol="0" anchor="ctr" anchorCtr="0">
            <a:spAutoFit/>
          </a:bodyPr>
          <a:lstStyle/>
          <a:p>
            <a:pPr algn="ctr"/>
            <a:r>
              <a:rPr lang="en-GB" sz="1600" b="1" dirty="0" err="1">
                <a:solidFill>
                  <a:schemeClr val="bg1"/>
                </a:solidFill>
                <a:latin typeface="+mj-lt"/>
                <a:ea typeface="League Spartan" charset="0"/>
                <a:cs typeface="Poppins" pitchFamily="2" charset="77"/>
              </a:rPr>
              <a:t>Managen</a:t>
            </a:r>
            <a:r>
              <a:rPr lang="en-GB" sz="1600" b="1" dirty="0">
                <a:solidFill>
                  <a:schemeClr val="bg1"/>
                </a:solidFill>
                <a:latin typeface="+mj-lt"/>
                <a:ea typeface="League Spartan" charset="0"/>
                <a:cs typeface="Poppins" pitchFamily="2" charset="77"/>
              </a:rPr>
              <a:t> /</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Reagieren</a:t>
            </a:r>
          </a:p>
        </p:txBody>
      </p:sp>
      <p:sp>
        <p:nvSpPr>
          <p:cNvPr id="53" name="TextBox 61">
            <a:extLst>
              <a:ext uri="{FF2B5EF4-FFF2-40B4-BE49-F238E27FC236}">
                <a16:creationId xmlns:a16="http://schemas.microsoft.com/office/drawing/2014/main" xmlns="" id="{1937416C-5E1B-42F6-A703-3A79172ADD5C}"/>
              </a:ext>
            </a:extLst>
          </p:cNvPr>
          <p:cNvSpPr txBox="1"/>
          <p:nvPr/>
        </p:nvSpPr>
        <p:spPr>
          <a:xfrm>
            <a:off x="5505371" y="4160750"/>
            <a:ext cx="1121204" cy="338554"/>
          </a:xfrm>
          <a:prstGeom prst="rect">
            <a:avLst/>
          </a:prstGeom>
          <a:noFill/>
        </p:spPr>
        <p:txBody>
          <a:bodyPr wrap="none" rtlCol="0" anchor="ctr" anchorCtr="0">
            <a:spAutoFit/>
          </a:bodyPr>
          <a:lstStyle/>
          <a:p>
            <a:pPr algn="ctr"/>
            <a:r>
              <a:rPr lang="en-GB" sz="1600" b="1" dirty="0" err="1">
                <a:solidFill>
                  <a:schemeClr val="bg1"/>
                </a:solidFill>
                <a:latin typeface="+mj-lt"/>
                <a:ea typeface="League Spartan" charset="0"/>
                <a:cs typeface="Poppins" pitchFamily="2" charset="77"/>
              </a:rPr>
              <a:t>Überprüfen</a:t>
            </a:r>
            <a:endParaRPr lang="en-GB" sz="1600" b="1" dirty="0">
              <a:solidFill>
                <a:schemeClr val="bg1"/>
              </a:solidFill>
              <a:latin typeface="+mj-lt"/>
              <a:ea typeface="League Spartan" charset="0"/>
              <a:cs typeface="Poppins" pitchFamily="2" charset="77"/>
            </a:endParaRPr>
          </a:p>
        </p:txBody>
      </p:sp>
      <p:sp>
        <p:nvSpPr>
          <p:cNvPr id="54" name="TextBox 59">
            <a:extLst>
              <a:ext uri="{FF2B5EF4-FFF2-40B4-BE49-F238E27FC236}">
                <a16:creationId xmlns:a16="http://schemas.microsoft.com/office/drawing/2014/main" xmlns="" id="{371A6691-B792-4B9D-84D4-409F84494A9B}"/>
              </a:ext>
            </a:extLst>
          </p:cNvPr>
          <p:cNvSpPr txBox="1"/>
          <p:nvPr/>
        </p:nvSpPr>
        <p:spPr>
          <a:xfrm>
            <a:off x="7793143" y="4265682"/>
            <a:ext cx="896592" cy="338554"/>
          </a:xfrm>
          <a:prstGeom prst="rect">
            <a:avLst/>
          </a:prstGeom>
          <a:noFill/>
        </p:spPr>
        <p:txBody>
          <a:bodyPr wrap="none" rtlCol="0" anchor="ctr" anchorCtr="0">
            <a:spAutoFit/>
          </a:bodyPr>
          <a:lstStyle/>
          <a:p>
            <a:pPr algn="ctr"/>
            <a:r>
              <a:rPr lang="en-GB" sz="1600" b="1" dirty="0">
                <a:solidFill>
                  <a:schemeClr val="bg1"/>
                </a:solidFill>
                <a:latin typeface="+mj-lt"/>
                <a:ea typeface="League Spartan" charset="0"/>
                <a:cs typeface="Poppins" pitchFamily="2" charset="77"/>
              </a:rPr>
              <a:t>Maßnahme</a:t>
            </a:r>
          </a:p>
        </p:txBody>
      </p:sp>
      <p:sp>
        <p:nvSpPr>
          <p:cNvPr id="3" name="Ellipse 2">
            <a:extLst>
              <a:ext uri="{FF2B5EF4-FFF2-40B4-BE49-F238E27FC236}">
                <a16:creationId xmlns:a16="http://schemas.microsoft.com/office/drawing/2014/main" xmlns="" id="{6ECB9D34-E1D7-49FB-9EA6-5BCF0406F10E}"/>
              </a:ext>
            </a:extLst>
          </p:cNvPr>
          <p:cNvSpPr/>
          <p:nvPr/>
        </p:nvSpPr>
        <p:spPr>
          <a:xfrm>
            <a:off x="8376276" y="2571835"/>
            <a:ext cx="264144" cy="2715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1</a:t>
            </a:r>
          </a:p>
        </p:txBody>
      </p:sp>
      <p:sp>
        <p:nvSpPr>
          <p:cNvPr id="16" name="Ellipse 15">
            <a:extLst>
              <a:ext uri="{FF2B5EF4-FFF2-40B4-BE49-F238E27FC236}">
                <a16:creationId xmlns:a16="http://schemas.microsoft.com/office/drawing/2014/main" xmlns="" id="{01C4EC67-A784-43D3-8430-B57F3F4952B5}"/>
              </a:ext>
            </a:extLst>
          </p:cNvPr>
          <p:cNvSpPr/>
          <p:nvPr/>
        </p:nvSpPr>
        <p:spPr>
          <a:xfrm>
            <a:off x="8660748" y="4757148"/>
            <a:ext cx="264144" cy="2715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2</a:t>
            </a:r>
          </a:p>
        </p:txBody>
      </p:sp>
      <p:sp>
        <p:nvSpPr>
          <p:cNvPr id="17" name="Ellipse 16">
            <a:extLst>
              <a:ext uri="{FF2B5EF4-FFF2-40B4-BE49-F238E27FC236}">
                <a16:creationId xmlns:a16="http://schemas.microsoft.com/office/drawing/2014/main" xmlns="" id="{704791D4-4B7F-4D0A-9AD7-50AFF9101565}"/>
              </a:ext>
            </a:extLst>
          </p:cNvPr>
          <p:cNvSpPr/>
          <p:nvPr/>
        </p:nvSpPr>
        <p:spPr>
          <a:xfrm>
            <a:off x="6682770" y="5703561"/>
            <a:ext cx="264144" cy="2715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3</a:t>
            </a:r>
          </a:p>
        </p:txBody>
      </p:sp>
      <p:sp>
        <p:nvSpPr>
          <p:cNvPr id="18" name="Ellipse 17">
            <a:extLst>
              <a:ext uri="{FF2B5EF4-FFF2-40B4-BE49-F238E27FC236}">
                <a16:creationId xmlns:a16="http://schemas.microsoft.com/office/drawing/2014/main" xmlns="" id="{735AE69D-F9B8-484B-AB58-EF1B66A7F435}"/>
              </a:ext>
            </a:extLst>
          </p:cNvPr>
          <p:cNvSpPr/>
          <p:nvPr/>
        </p:nvSpPr>
        <p:spPr>
          <a:xfrm>
            <a:off x="5129050" y="4086640"/>
            <a:ext cx="264144" cy="2715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4</a:t>
            </a:r>
          </a:p>
        </p:txBody>
      </p:sp>
      <p:sp>
        <p:nvSpPr>
          <p:cNvPr id="19" name="Ellipse 18">
            <a:extLst>
              <a:ext uri="{FF2B5EF4-FFF2-40B4-BE49-F238E27FC236}">
                <a16:creationId xmlns:a16="http://schemas.microsoft.com/office/drawing/2014/main" xmlns="" id="{5EFA11AD-C4BE-424B-9632-BBABAC924469}"/>
              </a:ext>
            </a:extLst>
          </p:cNvPr>
          <p:cNvSpPr/>
          <p:nvPr/>
        </p:nvSpPr>
        <p:spPr>
          <a:xfrm>
            <a:off x="6201392" y="2140024"/>
            <a:ext cx="264144" cy="2715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5</a:t>
            </a:r>
          </a:p>
        </p:txBody>
      </p:sp>
    </p:spTree>
    <p:extLst>
      <p:ext uri="{BB962C8B-B14F-4D97-AF65-F5344CB8AC3E}">
        <p14:creationId xmlns:p14="http://schemas.microsoft.com/office/powerpoint/2010/main" val="1073839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512068" y="720547"/>
            <a:ext cx="8852375" cy="697353"/>
          </a:xfrm>
        </p:spPr>
        <p:txBody>
          <a:bodyPr>
            <a:noAutofit/>
          </a:bodyPr>
          <a:lstStyle/>
          <a:p>
            <a:r>
              <a:rPr lang="en-GB" sz="3200" dirty="0"/>
              <a:t>Was benötigt wird: Die Grundsätze des ERM</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86126" y="1928735"/>
            <a:ext cx="3986097" cy="434508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ERM </a:t>
            </a:r>
            <a:r>
              <a:rPr lang="en-GB" sz="1800" dirty="0" err="1">
                <a:solidFill>
                  <a:srgbClr val="245473"/>
                </a:solidFill>
                <a:latin typeface="+mj-lt"/>
                <a:ea typeface="Open Sans Light" panose="020B0306030504020204" pitchFamily="34" charset="0"/>
                <a:cs typeface="Open Sans Light" panose="020B0306030504020204" pitchFamily="34" charset="0"/>
              </a:rPr>
              <a:t>ist</a:t>
            </a:r>
            <a:r>
              <a:rPr lang="en-GB" sz="1800" dirty="0">
                <a:solidFill>
                  <a:srgbClr val="245473"/>
                </a:solidFill>
                <a:latin typeface="+mj-lt"/>
                <a:ea typeface="Open Sans Light" panose="020B0306030504020204" pitchFamily="34" charset="0"/>
                <a:cs typeface="Open Sans Light" panose="020B0306030504020204" pitchFamily="34" charset="0"/>
              </a:rPr>
              <a:t> das integrierte Management von:</a:t>
            </a:r>
          </a:p>
          <a:p>
            <a:pPr marL="177800" indent="-177800" algn="l">
              <a:lnSpc>
                <a:spcPct val="100000"/>
              </a:lnSpc>
              <a:spcBef>
                <a:spcPts val="300"/>
              </a:spcBef>
              <a:buFont typeface="Symbol" panose="05050102010706020507" pitchFamily="18" charset="2"/>
              <a:buChar char="-"/>
            </a:pPr>
            <a:r>
              <a:rPr lang="en-GB" sz="1800" dirty="0">
                <a:solidFill>
                  <a:srgbClr val="245473"/>
                </a:solidFill>
                <a:latin typeface="+mj-lt"/>
                <a:ea typeface="Open Sans Light" panose="020B0306030504020204" pitchFamily="34" charset="0"/>
                <a:cs typeface="Open Sans Light" panose="020B0306030504020204" pitchFamily="34" charset="0"/>
              </a:rPr>
              <a:t>Geschäftsrisiko, </a:t>
            </a:r>
          </a:p>
          <a:p>
            <a:pPr marL="177800" indent="-177800" algn="l">
              <a:lnSpc>
                <a:spcPct val="100000"/>
              </a:lnSpc>
              <a:spcBef>
                <a:spcPts val="300"/>
              </a:spcBef>
              <a:buFont typeface="Symbol" panose="05050102010706020507" pitchFamily="18" charset="2"/>
              <a:buChar char="-"/>
            </a:pPr>
            <a:r>
              <a:rPr lang="en-GB" sz="1800" dirty="0" err="1">
                <a:solidFill>
                  <a:srgbClr val="245473"/>
                </a:solidFill>
                <a:latin typeface="+mj-lt"/>
                <a:ea typeface="Open Sans Light" panose="020B0306030504020204" pitchFamily="34" charset="0"/>
                <a:cs typeface="Open Sans Light" panose="020B0306030504020204" pitchFamily="34" charset="0"/>
              </a:rPr>
              <a:t>finanziellem</a:t>
            </a:r>
            <a:r>
              <a:rPr lang="en-GB" sz="1800" dirty="0">
                <a:solidFill>
                  <a:srgbClr val="245473"/>
                </a:solidFill>
                <a:latin typeface="+mj-lt"/>
                <a:ea typeface="Open Sans Light" panose="020B0306030504020204" pitchFamily="34" charset="0"/>
                <a:cs typeface="Open Sans Light" panose="020B0306030504020204" pitchFamily="34" charset="0"/>
              </a:rPr>
              <a:t> Risiko, </a:t>
            </a:r>
          </a:p>
          <a:p>
            <a:pPr marL="177800" indent="-177800" algn="l">
              <a:lnSpc>
                <a:spcPct val="100000"/>
              </a:lnSpc>
              <a:spcBef>
                <a:spcPts val="300"/>
              </a:spcBef>
              <a:buFont typeface="Symbol" panose="05050102010706020507" pitchFamily="18" charset="2"/>
              <a:buChar char="-"/>
            </a:pPr>
            <a:r>
              <a:rPr lang="en-GB" sz="1800" dirty="0" err="1">
                <a:solidFill>
                  <a:srgbClr val="245473"/>
                </a:solidFill>
                <a:latin typeface="+mj-lt"/>
                <a:ea typeface="Open Sans Light" panose="020B0306030504020204" pitchFamily="34" charset="0"/>
                <a:cs typeface="Open Sans Light" panose="020B0306030504020204" pitchFamily="34" charset="0"/>
              </a:rPr>
              <a:t>operationellem</a:t>
            </a:r>
            <a:r>
              <a:rPr lang="en-GB" sz="1800" dirty="0">
                <a:solidFill>
                  <a:srgbClr val="245473"/>
                </a:solidFill>
                <a:latin typeface="+mj-lt"/>
                <a:ea typeface="Open Sans Light" panose="020B0306030504020204" pitchFamily="34" charset="0"/>
                <a:cs typeface="Open Sans Light" panose="020B0306030504020204" pitchFamily="34" charset="0"/>
              </a:rPr>
              <a:t> Risiko und </a:t>
            </a:r>
          </a:p>
          <a:p>
            <a:pPr marL="177800" indent="-177800" algn="l">
              <a:lnSpc>
                <a:spcPct val="100000"/>
              </a:lnSpc>
              <a:spcBef>
                <a:spcPts val="300"/>
              </a:spcBef>
              <a:buFont typeface="Symbol" panose="05050102010706020507" pitchFamily="18" charset="2"/>
              <a:buChar char="-"/>
            </a:pPr>
            <a:r>
              <a:rPr lang="en-GB" sz="1800" dirty="0">
                <a:solidFill>
                  <a:srgbClr val="245473"/>
                </a:solidFill>
                <a:latin typeface="+mj-lt"/>
                <a:ea typeface="Open Sans Light" panose="020B0306030504020204" pitchFamily="34" charset="0"/>
                <a:cs typeface="Open Sans Light" panose="020B0306030504020204" pitchFamily="34" charset="0"/>
              </a:rPr>
              <a:t>Risikotransfer</a:t>
            </a:r>
          </a:p>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um den Shareholder Value eines Unternehmens </a:t>
            </a:r>
            <a:r>
              <a:rPr lang="en-GB" sz="1800" dirty="0" err="1">
                <a:solidFill>
                  <a:srgbClr val="245473"/>
                </a:solidFill>
                <a:latin typeface="+mj-lt"/>
                <a:ea typeface="Open Sans Light" panose="020B0306030504020204" pitchFamily="34" charset="0"/>
                <a:cs typeface="Open Sans Light" panose="020B0306030504020204" pitchFamily="34" charset="0"/>
              </a:rPr>
              <a:t>zu</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maximieren</a:t>
            </a:r>
            <a:r>
              <a:rPr lang="en-GB" sz="1800" dirty="0">
                <a:solidFill>
                  <a:srgbClr val="245473"/>
                </a:solidFill>
                <a:latin typeface="+mj-lt"/>
                <a:ea typeface="Open Sans Light" panose="020B0306030504020204" pitchFamily="34" charset="0"/>
                <a:cs typeface="Open Sans Light" panose="020B0306030504020204" pitchFamily="34" charset="0"/>
              </a:rPr>
              <a:t>.</a:t>
            </a:r>
            <a:br>
              <a:rPr lang="en-GB" sz="1800" dirty="0">
                <a:solidFill>
                  <a:srgbClr val="245473"/>
                </a:solidFill>
                <a:latin typeface="+mj-lt"/>
                <a:ea typeface="Open Sans Light" panose="020B0306030504020204" pitchFamily="34" charset="0"/>
                <a:cs typeface="Open Sans Light" panose="020B0306030504020204" pitchFamily="34" charset="0"/>
              </a:rPr>
            </a:br>
            <a:endParaRPr lang="en-GB" sz="18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Das Unternehmen </a:t>
            </a:r>
            <a:r>
              <a:rPr lang="en-GB" sz="1800" dirty="0" err="1">
                <a:solidFill>
                  <a:srgbClr val="245473"/>
                </a:solidFill>
                <a:latin typeface="+mj-lt"/>
                <a:ea typeface="Open Sans Light" panose="020B0306030504020204" pitchFamily="34" charset="0"/>
                <a:cs typeface="Open Sans Light" panose="020B0306030504020204" pitchFamily="34" charset="0"/>
              </a:rPr>
              <a:t>wird</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profitabler</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gemacht</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indem</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eine</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einheitliche</a:t>
            </a:r>
            <a:r>
              <a:rPr lang="en-GB" sz="1800" dirty="0">
                <a:solidFill>
                  <a:srgbClr val="245473"/>
                </a:solidFill>
                <a:latin typeface="+mj-lt"/>
                <a:ea typeface="Open Sans Light" panose="020B0306030504020204" pitchFamily="34" charset="0"/>
                <a:cs typeface="Open Sans Light" panose="020B0306030504020204" pitchFamily="34" charset="0"/>
              </a:rPr>
              <a:t> Sicht </a:t>
            </a:r>
            <a:r>
              <a:rPr lang="en-GB" sz="1800" dirty="0" err="1">
                <a:solidFill>
                  <a:srgbClr val="245473"/>
                </a:solidFill>
                <a:latin typeface="+mj-lt"/>
                <a:ea typeface="Open Sans Light" panose="020B0306030504020204" pitchFamily="34" charset="0"/>
                <a:cs typeface="Open Sans Light" panose="020B0306030504020204" pitchFamily="34" charset="0"/>
              </a:rPr>
              <a:t>geschaffen</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wird</a:t>
            </a:r>
            <a:r>
              <a:rPr lang="en-GB" sz="1800" dirty="0">
                <a:solidFill>
                  <a:srgbClr val="245473"/>
                </a:solidFill>
                <a:latin typeface="+mj-lt"/>
                <a:ea typeface="Open Sans Light" panose="020B0306030504020204" pitchFamily="34" charset="0"/>
                <a:cs typeface="Open Sans Light" panose="020B0306030504020204" pitchFamily="34" charset="0"/>
              </a:rPr>
              <a:t>, um </a:t>
            </a:r>
            <a:r>
              <a:rPr lang="en-GB" sz="1800" dirty="0" err="1">
                <a:solidFill>
                  <a:srgbClr val="245473"/>
                </a:solidFill>
                <a:latin typeface="+mj-lt"/>
                <a:ea typeface="Open Sans Light" panose="020B0306030504020204" pitchFamily="34" charset="0"/>
                <a:cs typeface="Open Sans Light" panose="020B0306030504020204" pitchFamily="34" charset="0"/>
              </a:rPr>
              <a:t>mit</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Risiken</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umzugehen</a:t>
            </a:r>
            <a:r>
              <a:rPr lang="en-GB" sz="1800" dirty="0">
                <a:solidFill>
                  <a:srgbClr val="245473"/>
                </a:solidFill>
                <a:latin typeface="+mj-lt"/>
                <a:ea typeface="Open Sans Light" panose="020B0306030504020204" pitchFamily="34" charset="0"/>
                <a:cs typeface="Open Sans Light" panose="020B0306030504020204" pitchFamily="34" charset="0"/>
              </a:rPr>
              <a:t>.</a:t>
            </a:r>
          </a:p>
          <a:p>
            <a:pPr marL="285750" indent="-285750" algn="l">
              <a:lnSpc>
                <a:spcPct val="100000"/>
              </a:lnSpc>
              <a:spcBef>
                <a:spcPts val="600"/>
              </a:spcBef>
              <a:buFont typeface="Wingdings" panose="05000000000000000000" pitchFamily="2" charset="2"/>
              <a:buChar char="à"/>
            </a:pP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Um dies zu erreichen, müssen Sie fünf Grundprinzipien beachten</a:t>
            </a:r>
          </a:p>
        </p:txBody>
      </p:sp>
      <p:sp>
        <p:nvSpPr>
          <p:cNvPr id="122" name="Freeform 1">
            <a:extLst>
              <a:ext uri="{FF2B5EF4-FFF2-40B4-BE49-F238E27FC236}">
                <a16:creationId xmlns:a16="http://schemas.microsoft.com/office/drawing/2014/main" xmlns="" id="{278BA44B-8894-49A5-8867-EA3916E702C7}"/>
              </a:ext>
            </a:extLst>
          </p:cNvPr>
          <p:cNvSpPr>
            <a:spLocks noChangeArrowheads="1"/>
          </p:cNvSpPr>
          <p:nvPr/>
        </p:nvSpPr>
        <p:spPr bwMode="auto">
          <a:xfrm>
            <a:off x="9304406" y="2425490"/>
            <a:ext cx="1098448" cy="2556388"/>
          </a:xfrm>
          <a:custGeom>
            <a:avLst/>
            <a:gdLst>
              <a:gd name="T0" fmla="*/ 1687 w 1942"/>
              <a:gd name="T1" fmla="*/ 3975 h 4516"/>
              <a:gd name="T2" fmla="*/ 1815 w 1942"/>
              <a:gd name="T3" fmla="*/ 3804 h 4516"/>
              <a:gd name="T4" fmla="*/ 1638 w 1942"/>
              <a:gd name="T5" fmla="*/ 3626 h 4516"/>
              <a:gd name="T6" fmla="*/ 1511 w 1942"/>
              <a:gd name="T7" fmla="*/ 3276 h 4516"/>
              <a:gd name="T8" fmla="*/ 1367 w 1942"/>
              <a:gd name="T9" fmla="*/ 1735 h 4516"/>
              <a:gd name="T10" fmla="*/ 1403 w 1942"/>
              <a:gd name="T11" fmla="*/ 1505 h 4516"/>
              <a:gd name="T12" fmla="*/ 1296 w 1942"/>
              <a:gd name="T13" fmla="*/ 1380 h 4516"/>
              <a:gd name="T14" fmla="*/ 1511 w 1942"/>
              <a:gd name="T15" fmla="*/ 844 h 4516"/>
              <a:gd name="T16" fmla="*/ 1508 w 1942"/>
              <a:gd name="T17" fmla="*/ 842 h 4516"/>
              <a:gd name="T18" fmla="*/ 1508 w 1942"/>
              <a:gd name="T19" fmla="*/ 645 h 4516"/>
              <a:gd name="T20" fmla="*/ 1150 w 1942"/>
              <a:gd name="T21" fmla="*/ 577 h 4516"/>
              <a:gd name="T22" fmla="*/ 1151 w 1942"/>
              <a:gd name="T23" fmla="*/ 570 h 4516"/>
              <a:gd name="T24" fmla="*/ 1078 w 1942"/>
              <a:gd name="T25" fmla="*/ 521 h 4516"/>
              <a:gd name="T26" fmla="*/ 1187 w 1942"/>
              <a:gd name="T27" fmla="*/ 337 h 4516"/>
              <a:gd name="T28" fmla="*/ 1262 w 1942"/>
              <a:gd name="T29" fmla="*/ 261 h 4516"/>
              <a:gd name="T30" fmla="*/ 1187 w 1942"/>
              <a:gd name="T31" fmla="*/ 185 h 4516"/>
              <a:gd name="T32" fmla="*/ 1078 w 1942"/>
              <a:gd name="T33" fmla="*/ 76 h 4516"/>
              <a:gd name="T34" fmla="*/ 1002 w 1942"/>
              <a:gd name="T35" fmla="*/ 0 h 4516"/>
              <a:gd name="T36" fmla="*/ 926 w 1942"/>
              <a:gd name="T37" fmla="*/ 76 h 4516"/>
              <a:gd name="T38" fmla="*/ 817 w 1942"/>
              <a:gd name="T39" fmla="*/ 185 h 4516"/>
              <a:gd name="T40" fmla="*/ 741 w 1942"/>
              <a:gd name="T41" fmla="*/ 261 h 4516"/>
              <a:gd name="T42" fmla="*/ 817 w 1942"/>
              <a:gd name="T43" fmla="*/ 337 h 4516"/>
              <a:gd name="T44" fmla="*/ 926 w 1942"/>
              <a:gd name="T45" fmla="*/ 521 h 4516"/>
              <a:gd name="T46" fmla="*/ 902 w 1942"/>
              <a:gd name="T47" fmla="*/ 521 h 4516"/>
              <a:gd name="T48" fmla="*/ 853 w 1942"/>
              <a:gd name="T49" fmla="*/ 570 h 4516"/>
              <a:gd name="T50" fmla="*/ 853 w 1942"/>
              <a:gd name="T51" fmla="*/ 576 h 4516"/>
              <a:gd name="T52" fmla="*/ 496 w 1942"/>
              <a:gd name="T53" fmla="*/ 844 h 4516"/>
              <a:gd name="T54" fmla="*/ 710 w 1942"/>
              <a:gd name="T55" fmla="*/ 1380 h 4516"/>
              <a:gd name="T56" fmla="*/ 603 w 1942"/>
              <a:gd name="T57" fmla="*/ 1505 h 4516"/>
              <a:gd name="T58" fmla="*/ 639 w 1942"/>
              <a:gd name="T59" fmla="*/ 1735 h 4516"/>
              <a:gd name="T60" fmla="*/ 496 w 1942"/>
              <a:gd name="T61" fmla="*/ 3276 h 4516"/>
              <a:gd name="T62" fmla="*/ 337 w 1942"/>
              <a:gd name="T63" fmla="*/ 3626 h 4516"/>
              <a:gd name="T64" fmla="*/ 159 w 1942"/>
              <a:gd name="T65" fmla="*/ 3804 h 4516"/>
              <a:gd name="T66" fmla="*/ 274 w 1942"/>
              <a:gd name="T67" fmla="*/ 3970 h 4516"/>
              <a:gd name="T68" fmla="*/ 257 w 1942"/>
              <a:gd name="T69" fmla="*/ 4000 h 4516"/>
              <a:gd name="T70" fmla="*/ 0 w 1942"/>
              <a:gd name="T71" fmla="*/ 4258 h 4516"/>
              <a:gd name="T72" fmla="*/ 257 w 1942"/>
              <a:gd name="T73" fmla="*/ 4515 h 4516"/>
              <a:gd name="T74" fmla="*/ 1683 w 1942"/>
              <a:gd name="T75" fmla="*/ 4515 h 4516"/>
              <a:gd name="T76" fmla="*/ 1941 w 1942"/>
              <a:gd name="T77" fmla="*/ 4258 h 4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42" h="4516">
                <a:moveTo>
                  <a:pt x="1687" y="4001"/>
                </a:moveTo>
                <a:lnTo>
                  <a:pt x="1687" y="3975"/>
                </a:lnTo>
                <a:lnTo>
                  <a:pt x="1687" y="3975"/>
                </a:lnTo>
                <a:cubicBezTo>
                  <a:pt x="1761" y="3953"/>
                  <a:pt x="1815" y="3885"/>
                  <a:pt x="1815" y="3804"/>
                </a:cubicBezTo>
                <a:lnTo>
                  <a:pt x="1815" y="3804"/>
                </a:lnTo>
                <a:cubicBezTo>
                  <a:pt x="1815" y="3707"/>
                  <a:pt x="1735" y="3626"/>
                  <a:pt x="1638" y="3626"/>
                </a:cubicBezTo>
                <a:lnTo>
                  <a:pt x="1588" y="3626"/>
                </a:lnTo>
                <a:lnTo>
                  <a:pt x="1511" y="3276"/>
                </a:lnTo>
                <a:lnTo>
                  <a:pt x="1511" y="3276"/>
                </a:lnTo>
                <a:cubicBezTo>
                  <a:pt x="1511" y="3276"/>
                  <a:pt x="1147" y="2481"/>
                  <a:pt x="1367" y="1735"/>
                </a:cubicBezTo>
                <a:lnTo>
                  <a:pt x="1367" y="1735"/>
                </a:lnTo>
                <a:cubicBezTo>
                  <a:pt x="1367" y="1735"/>
                  <a:pt x="1627" y="1649"/>
                  <a:pt x="1403" y="1505"/>
                </a:cubicBezTo>
                <a:lnTo>
                  <a:pt x="1403" y="1505"/>
                </a:lnTo>
                <a:cubicBezTo>
                  <a:pt x="1403" y="1505"/>
                  <a:pt x="1479" y="1371"/>
                  <a:pt x="1296" y="1380"/>
                </a:cubicBezTo>
                <a:lnTo>
                  <a:pt x="1296" y="1380"/>
                </a:lnTo>
                <a:cubicBezTo>
                  <a:pt x="1296" y="1380"/>
                  <a:pt x="1235" y="1122"/>
                  <a:pt x="1511" y="844"/>
                </a:cubicBezTo>
                <a:lnTo>
                  <a:pt x="1511" y="844"/>
                </a:lnTo>
                <a:cubicBezTo>
                  <a:pt x="1511" y="844"/>
                  <a:pt x="1510" y="843"/>
                  <a:pt x="1508" y="842"/>
                </a:cubicBezTo>
                <a:lnTo>
                  <a:pt x="1508" y="645"/>
                </a:lnTo>
                <a:lnTo>
                  <a:pt x="1508" y="645"/>
                </a:lnTo>
                <a:cubicBezTo>
                  <a:pt x="1382" y="607"/>
                  <a:pt x="1262" y="586"/>
                  <a:pt x="1150" y="577"/>
                </a:cubicBezTo>
                <a:lnTo>
                  <a:pt x="1150" y="577"/>
                </a:lnTo>
                <a:cubicBezTo>
                  <a:pt x="1150" y="575"/>
                  <a:pt x="1151" y="573"/>
                  <a:pt x="1151" y="570"/>
                </a:cubicBezTo>
                <a:lnTo>
                  <a:pt x="1151" y="570"/>
                </a:lnTo>
                <a:cubicBezTo>
                  <a:pt x="1151" y="543"/>
                  <a:pt x="1128" y="521"/>
                  <a:pt x="1101" y="521"/>
                </a:cubicBezTo>
                <a:lnTo>
                  <a:pt x="1078" y="521"/>
                </a:lnTo>
                <a:lnTo>
                  <a:pt x="1078" y="337"/>
                </a:lnTo>
                <a:lnTo>
                  <a:pt x="1187" y="337"/>
                </a:lnTo>
                <a:lnTo>
                  <a:pt x="1187" y="337"/>
                </a:lnTo>
                <a:cubicBezTo>
                  <a:pt x="1228" y="337"/>
                  <a:pt x="1262" y="303"/>
                  <a:pt x="1262" y="261"/>
                </a:cubicBezTo>
                <a:lnTo>
                  <a:pt x="1262" y="261"/>
                </a:lnTo>
                <a:cubicBezTo>
                  <a:pt x="1262" y="219"/>
                  <a:pt x="1228" y="185"/>
                  <a:pt x="1187" y="185"/>
                </a:cubicBezTo>
                <a:lnTo>
                  <a:pt x="1078" y="185"/>
                </a:lnTo>
                <a:lnTo>
                  <a:pt x="1078" y="76"/>
                </a:lnTo>
                <a:lnTo>
                  <a:pt x="1078" y="76"/>
                </a:lnTo>
                <a:cubicBezTo>
                  <a:pt x="1078" y="35"/>
                  <a:pt x="1043" y="0"/>
                  <a:pt x="1002" y="0"/>
                </a:cubicBezTo>
                <a:lnTo>
                  <a:pt x="1002" y="0"/>
                </a:lnTo>
                <a:cubicBezTo>
                  <a:pt x="960" y="0"/>
                  <a:pt x="926" y="35"/>
                  <a:pt x="926" y="76"/>
                </a:cubicBezTo>
                <a:lnTo>
                  <a:pt x="926" y="185"/>
                </a:lnTo>
                <a:lnTo>
                  <a:pt x="817" y="185"/>
                </a:lnTo>
                <a:lnTo>
                  <a:pt x="817" y="185"/>
                </a:lnTo>
                <a:cubicBezTo>
                  <a:pt x="775" y="185"/>
                  <a:pt x="741" y="219"/>
                  <a:pt x="741" y="261"/>
                </a:cubicBezTo>
                <a:lnTo>
                  <a:pt x="741" y="261"/>
                </a:lnTo>
                <a:cubicBezTo>
                  <a:pt x="741" y="303"/>
                  <a:pt x="775" y="337"/>
                  <a:pt x="817" y="337"/>
                </a:cubicBezTo>
                <a:lnTo>
                  <a:pt x="926" y="337"/>
                </a:lnTo>
                <a:lnTo>
                  <a:pt x="926" y="521"/>
                </a:lnTo>
                <a:lnTo>
                  <a:pt x="902" y="521"/>
                </a:lnTo>
                <a:lnTo>
                  <a:pt x="902" y="521"/>
                </a:lnTo>
                <a:cubicBezTo>
                  <a:pt x="875" y="521"/>
                  <a:pt x="853" y="543"/>
                  <a:pt x="853" y="570"/>
                </a:cubicBezTo>
                <a:lnTo>
                  <a:pt x="853" y="570"/>
                </a:lnTo>
                <a:cubicBezTo>
                  <a:pt x="853" y="573"/>
                  <a:pt x="853" y="574"/>
                  <a:pt x="853" y="576"/>
                </a:cubicBezTo>
                <a:lnTo>
                  <a:pt x="853" y="576"/>
                </a:lnTo>
                <a:cubicBezTo>
                  <a:pt x="635" y="594"/>
                  <a:pt x="496" y="645"/>
                  <a:pt x="496" y="645"/>
                </a:cubicBezTo>
                <a:lnTo>
                  <a:pt x="496" y="844"/>
                </a:lnTo>
                <a:lnTo>
                  <a:pt x="496" y="844"/>
                </a:lnTo>
                <a:cubicBezTo>
                  <a:pt x="772" y="1122"/>
                  <a:pt x="710" y="1380"/>
                  <a:pt x="710" y="1380"/>
                </a:cubicBezTo>
                <a:lnTo>
                  <a:pt x="710" y="1380"/>
                </a:lnTo>
                <a:cubicBezTo>
                  <a:pt x="528" y="1371"/>
                  <a:pt x="603" y="1505"/>
                  <a:pt x="603" y="1505"/>
                </a:cubicBezTo>
                <a:lnTo>
                  <a:pt x="603" y="1505"/>
                </a:lnTo>
                <a:cubicBezTo>
                  <a:pt x="379" y="1649"/>
                  <a:pt x="639" y="1735"/>
                  <a:pt x="639" y="1735"/>
                </a:cubicBezTo>
                <a:lnTo>
                  <a:pt x="639" y="1735"/>
                </a:lnTo>
                <a:cubicBezTo>
                  <a:pt x="860" y="2481"/>
                  <a:pt x="496" y="3276"/>
                  <a:pt x="496" y="3276"/>
                </a:cubicBezTo>
                <a:lnTo>
                  <a:pt x="418" y="3626"/>
                </a:lnTo>
                <a:lnTo>
                  <a:pt x="337" y="3626"/>
                </a:lnTo>
                <a:lnTo>
                  <a:pt x="337" y="3626"/>
                </a:lnTo>
                <a:cubicBezTo>
                  <a:pt x="239" y="3626"/>
                  <a:pt x="159" y="3707"/>
                  <a:pt x="159" y="3804"/>
                </a:cubicBezTo>
                <a:lnTo>
                  <a:pt x="159" y="3804"/>
                </a:lnTo>
                <a:cubicBezTo>
                  <a:pt x="159" y="3880"/>
                  <a:pt x="207" y="3945"/>
                  <a:pt x="274" y="3970"/>
                </a:cubicBezTo>
                <a:lnTo>
                  <a:pt x="274" y="4000"/>
                </a:lnTo>
                <a:lnTo>
                  <a:pt x="257" y="4000"/>
                </a:lnTo>
                <a:lnTo>
                  <a:pt x="257" y="4000"/>
                </a:lnTo>
                <a:cubicBezTo>
                  <a:pt x="115" y="4000"/>
                  <a:pt x="0" y="4116"/>
                  <a:pt x="0" y="4258"/>
                </a:cubicBezTo>
                <a:lnTo>
                  <a:pt x="0" y="4258"/>
                </a:lnTo>
                <a:cubicBezTo>
                  <a:pt x="0" y="4399"/>
                  <a:pt x="115" y="4515"/>
                  <a:pt x="257" y="4515"/>
                </a:cubicBezTo>
                <a:lnTo>
                  <a:pt x="1683" y="4515"/>
                </a:lnTo>
                <a:lnTo>
                  <a:pt x="1683" y="4515"/>
                </a:lnTo>
                <a:cubicBezTo>
                  <a:pt x="1825" y="4515"/>
                  <a:pt x="1941" y="4399"/>
                  <a:pt x="1941" y="4258"/>
                </a:cubicBezTo>
                <a:lnTo>
                  <a:pt x="1941" y="4258"/>
                </a:lnTo>
                <a:cubicBezTo>
                  <a:pt x="1941" y="4117"/>
                  <a:pt x="1827" y="4003"/>
                  <a:pt x="1687" y="4001"/>
                </a:cubicBez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p>
        </p:txBody>
      </p:sp>
      <p:sp>
        <p:nvSpPr>
          <p:cNvPr id="124" name="Freeform 2">
            <a:extLst>
              <a:ext uri="{FF2B5EF4-FFF2-40B4-BE49-F238E27FC236}">
                <a16:creationId xmlns:a16="http://schemas.microsoft.com/office/drawing/2014/main" xmlns="" id="{6CA13DDB-8DA9-4A1B-975F-0FFDCE141A17}"/>
              </a:ext>
            </a:extLst>
          </p:cNvPr>
          <p:cNvSpPr>
            <a:spLocks noChangeArrowheads="1"/>
          </p:cNvSpPr>
          <p:nvPr/>
        </p:nvSpPr>
        <p:spPr bwMode="auto">
          <a:xfrm>
            <a:off x="10819771" y="2600245"/>
            <a:ext cx="1073483" cy="2381635"/>
          </a:xfrm>
          <a:custGeom>
            <a:avLst/>
            <a:gdLst>
              <a:gd name="T0" fmla="*/ 1632 w 1897"/>
              <a:gd name="T1" fmla="*/ 3667 h 4208"/>
              <a:gd name="T2" fmla="*/ 1759 w 1897"/>
              <a:gd name="T3" fmla="*/ 3479 h 4208"/>
              <a:gd name="T4" fmla="*/ 1575 w 1897"/>
              <a:gd name="T5" fmla="*/ 3318 h 4208"/>
              <a:gd name="T6" fmla="*/ 1524 w 1897"/>
              <a:gd name="T7" fmla="*/ 3278 h 4208"/>
              <a:gd name="T8" fmla="*/ 1488 w 1897"/>
              <a:gd name="T9" fmla="*/ 3116 h 4208"/>
              <a:gd name="T10" fmla="*/ 1416 w 1897"/>
              <a:gd name="T11" fmla="*/ 2870 h 4208"/>
              <a:gd name="T12" fmla="*/ 1294 w 1897"/>
              <a:gd name="T13" fmla="*/ 1494 h 4208"/>
              <a:gd name="T14" fmla="*/ 1362 w 1897"/>
              <a:gd name="T15" fmla="*/ 1405 h 4208"/>
              <a:gd name="T16" fmla="*/ 1411 w 1897"/>
              <a:gd name="T17" fmla="*/ 1247 h 4208"/>
              <a:gd name="T18" fmla="*/ 1364 w 1897"/>
              <a:gd name="T19" fmla="*/ 1134 h 4208"/>
              <a:gd name="T20" fmla="*/ 1327 w 1897"/>
              <a:gd name="T21" fmla="*/ 1083 h 4208"/>
              <a:gd name="T22" fmla="*/ 1243 w 1897"/>
              <a:gd name="T23" fmla="*/ 917 h 4208"/>
              <a:gd name="T24" fmla="*/ 1456 w 1897"/>
              <a:gd name="T25" fmla="*/ 536 h 4208"/>
              <a:gd name="T26" fmla="*/ 1452 w 1897"/>
              <a:gd name="T27" fmla="*/ 373 h 4208"/>
              <a:gd name="T28" fmla="*/ 1453 w 1897"/>
              <a:gd name="T29" fmla="*/ 137 h 4208"/>
              <a:gd name="T30" fmla="*/ 1234 w 1897"/>
              <a:gd name="T31" fmla="*/ 286 h 4208"/>
              <a:gd name="T32" fmla="*/ 1212 w 1897"/>
              <a:gd name="T33" fmla="*/ 295 h 4208"/>
              <a:gd name="T34" fmla="*/ 1223 w 1897"/>
              <a:gd name="T35" fmla="*/ 134 h 4208"/>
              <a:gd name="T36" fmla="*/ 1018 w 1897"/>
              <a:gd name="T37" fmla="*/ 134 h 4208"/>
              <a:gd name="T38" fmla="*/ 1033 w 1897"/>
              <a:gd name="T39" fmla="*/ 85 h 4208"/>
              <a:gd name="T40" fmla="*/ 948 w 1897"/>
              <a:gd name="T41" fmla="*/ 0 h 4208"/>
              <a:gd name="T42" fmla="*/ 863 w 1897"/>
              <a:gd name="T43" fmla="*/ 85 h 4208"/>
              <a:gd name="T44" fmla="*/ 673 w 1897"/>
              <a:gd name="T45" fmla="*/ 134 h 4208"/>
              <a:gd name="T46" fmla="*/ 685 w 1897"/>
              <a:gd name="T47" fmla="*/ 295 h 4208"/>
              <a:gd name="T48" fmla="*/ 663 w 1897"/>
              <a:gd name="T49" fmla="*/ 286 h 4208"/>
              <a:gd name="T50" fmla="*/ 444 w 1897"/>
              <a:gd name="T51" fmla="*/ 137 h 4208"/>
              <a:gd name="T52" fmla="*/ 444 w 1897"/>
              <a:gd name="T53" fmla="*/ 373 h 4208"/>
              <a:gd name="T54" fmla="*/ 444 w 1897"/>
              <a:gd name="T55" fmla="*/ 534 h 4208"/>
              <a:gd name="T56" fmla="*/ 441 w 1897"/>
              <a:gd name="T57" fmla="*/ 536 h 4208"/>
              <a:gd name="T58" fmla="*/ 653 w 1897"/>
              <a:gd name="T59" fmla="*/ 917 h 4208"/>
              <a:gd name="T60" fmla="*/ 570 w 1897"/>
              <a:gd name="T61" fmla="*/ 1083 h 4208"/>
              <a:gd name="T62" fmla="*/ 533 w 1897"/>
              <a:gd name="T63" fmla="*/ 1134 h 4208"/>
              <a:gd name="T64" fmla="*/ 486 w 1897"/>
              <a:gd name="T65" fmla="*/ 1247 h 4208"/>
              <a:gd name="T66" fmla="*/ 534 w 1897"/>
              <a:gd name="T67" fmla="*/ 1405 h 4208"/>
              <a:gd name="T68" fmla="*/ 603 w 1897"/>
              <a:gd name="T69" fmla="*/ 1494 h 4208"/>
              <a:gd name="T70" fmla="*/ 481 w 1897"/>
              <a:gd name="T71" fmla="*/ 2870 h 4208"/>
              <a:gd name="T72" fmla="*/ 372 w 1897"/>
              <a:gd name="T73" fmla="*/ 3278 h 4208"/>
              <a:gd name="T74" fmla="*/ 322 w 1897"/>
              <a:gd name="T75" fmla="*/ 3318 h 4208"/>
              <a:gd name="T76" fmla="*/ 137 w 1897"/>
              <a:gd name="T77" fmla="*/ 3479 h 4208"/>
              <a:gd name="T78" fmla="*/ 265 w 1897"/>
              <a:gd name="T79" fmla="*/ 3667 h 4208"/>
              <a:gd name="T80" fmla="*/ 265 w 1897"/>
              <a:gd name="T81" fmla="*/ 3693 h 4208"/>
              <a:gd name="T82" fmla="*/ 12 w 1897"/>
              <a:gd name="T83" fmla="*/ 3969 h 4208"/>
              <a:gd name="T84" fmla="*/ 948 w 1897"/>
              <a:gd name="T85" fmla="*/ 4207 h 4208"/>
              <a:gd name="T86" fmla="*/ 1619 w 1897"/>
              <a:gd name="T87" fmla="*/ 4207 h 4208"/>
              <a:gd name="T88" fmla="*/ 1885 w 1897"/>
              <a:gd name="T89" fmla="*/ 3969 h 4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897" h="4208">
                <a:moveTo>
                  <a:pt x="1632" y="3693"/>
                </a:moveTo>
                <a:lnTo>
                  <a:pt x="1632" y="3667"/>
                </a:lnTo>
                <a:lnTo>
                  <a:pt x="1632" y="3667"/>
                </a:lnTo>
                <a:cubicBezTo>
                  <a:pt x="1711" y="3643"/>
                  <a:pt x="1768" y="3567"/>
                  <a:pt x="1759" y="3479"/>
                </a:cubicBezTo>
                <a:lnTo>
                  <a:pt x="1759" y="3479"/>
                </a:lnTo>
                <a:cubicBezTo>
                  <a:pt x="1751" y="3386"/>
                  <a:pt x="1668" y="3318"/>
                  <a:pt x="1575" y="3318"/>
                </a:cubicBezTo>
                <a:lnTo>
                  <a:pt x="1575" y="3318"/>
                </a:lnTo>
                <a:cubicBezTo>
                  <a:pt x="1550" y="3318"/>
                  <a:pt x="1529" y="3301"/>
                  <a:pt x="1524" y="3278"/>
                </a:cubicBezTo>
                <a:lnTo>
                  <a:pt x="1488" y="3116"/>
                </a:lnTo>
                <a:lnTo>
                  <a:pt x="1488" y="3116"/>
                </a:lnTo>
                <a:cubicBezTo>
                  <a:pt x="1470" y="3032"/>
                  <a:pt x="1446" y="2950"/>
                  <a:pt x="1416" y="2870"/>
                </a:cubicBezTo>
                <a:lnTo>
                  <a:pt x="1416" y="2870"/>
                </a:lnTo>
                <a:cubicBezTo>
                  <a:pt x="1331" y="2644"/>
                  <a:pt x="1152" y="2062"/>
                  <a:pt x="1294" y="1494"/>
                </a:cubicBezTo>
                <a:lnTo>
                  <a:pt x="1294" y="1494"/>
                </a:lnTo>
                <a:cubicBezTo>
                  <a:pt x="1303" y="1456"/>
                  <a:pt x="1328" y="1423"/>
                  <a:pt x="1362" y="1405"/>
                </a:cubicBezTo>
                <a:lnTo>
                  <a:pt x="1362" y="1405"/>
                </a:lnTo>
                <a:cubicBezTo>
                  <a:pt x="1414" y="1376"/>
                  <a:pt x="1478" y="1322"/>
                  <a:pt x="1411" y="1247"/>
                </a:cubicBezTo>
                <a:lnTo>
                  <a:pt x="1411" y="1247"/>
                </a:lnTo>
                <a:cubicBezTo>
                  <a:pt x="1383" y="1216"/>
                  <a:pt x="1367" y="1176"/>
                  <a:pt x="1364" y="1134"/>
                </a:cubicBezTo>
                <a:lnTo>
                  <a:pt x="1364" y="1134"/>
                </a:lnTo>
                <a:cubicBezTo>
                  <a:pt x="1362" y="1115"/>
                  <a:pt x="1353" y="1095"/>
                  <a:pt x="1327" y="1083"/>
                </a:cubicBezTo>
                <a:lnTo>
                  <a:pt x="1327" y="1083"/>
                </a:lnTo>
                <a:cubicBezTo>
                  <a:pt x="1264" y="1055"/>
                  <a:pt x="1232" y="984"/>
                  <a:pt x="1243" y="917"/>
                </a:cubicBezTo>
                <a:lnTo>
                  <a:pt x="1243" y="917"/>
                </a:lnTo>
                <a:cubicBezTo>
                  <a:pt x="1261" y="817"/>
                  <a:pt x="1314" y="679"/>
                  <a:pt x="1456" y="536"/>
                </a:cubicBezTo>
                <a:lnTo>
                  <a:pt x="1456" y="536"/>
                </a:lnTo>
                <a:cubicBezTo>
                  <a:pt x="1456" y="536"/>
                  <a:pt x="1455" y="535"/>
                  <a:pt x="1452" y="534"/>
                </a:cubicBezTo>
                <a:lnTo>
                  <a:pt x="1452" y="373"/>
                </a:lnTo>
                <a:lnTo>
                  <a:pt x="1453" y="373"/>
                </a:lnTo>
                <a:lnTo>
                  <a:pt x="1453" y="137"/>
                </a:lnTo>
                <a:lnTo>
                  <a:pt x="1453" y="137"/>
                </a:lnTo>
                <a:cubicBezTo>
                  <a:pt x="1393" y="203"/>
                  <a:pt x="1314" y="250"/>
                  <a:pt x="1234" y="286"/>
                </a:cubicBezTo>
                <a:lnTo>
                  <a:pt x="1234" y="286"/>
                </a:lnTo>
                <a:cubicBezTo>
                  <a:pt x="1226" y="289"/>
                  <a:pt x="1219" y="292"/>
                  <a:pt x="1212" y="295"/>
                </a:cubicBezTo>
                <a:lnTo>
                  <a:pt x="1283" y="229"/>
                </a:lnTo>
                <a:lnTo>
                  <a:pt x="1223" y="134"/>
                </a:lnTo>
                <a:lnTo>
                  <a:pt x="1018" y="134"/>
                </a:lnTo>
                <a:lnTo>
                  <a:pt x="1018" y="134"/>
                </a:lnTo>
                <a:cubicBezTo>
                  <a:pt x="1027" y="120"/>
                  <a:pt x="1033" y="104"/>
                  <a:pt x="1033" y="85"/>
                </a:cubicBezTo>
                <a:lnTo>
                  <a:pt x="1033" y="85"/>
                </a:lnTo>
                <a:cubicBezTo>
                  <a:pt x="1033" y="38"/>
                  <a:pt x="995" y="0"/>
                  <a:pt x="948" y="0"/>
                </a:cubicBezTo>
                <a:lnTo>
                  <a:pt x="948" y="0"/>
                </a:lnTo>
                <a:cubicBezTo>
                  <a:pt x="901" y="0"/>
                  <a:pt x="863" y="38"/>
                  <a:pt x="863" y="85"/>
                </a:cubicBezTo>
                <a:lnTo>
                  <a:pt x="863" y="85"/>
                </a:lnTo>
                <a:cubicBezTo>
                  <a:pt x="863" y="104"/>
                  <a:pt x="869" y="120"/>
                  <a:pt x="879" y="134"/>
                </a:cubicBezTo>
                <a:lnTo>
                  <a:pt x="673" y="134"/>
                </a:lnTo>
                <a:lnTo>
                  <a:pt x="613" y="229"/>
                </a:lnTo>
                <a:lnTo>
                  <a:pt x="685" y="295"/>
                </a:lnTo>
                <a:lnTo>
                  <a:pt x="685" y="295"/>
                </a:lnTo>
                <a:cubicBezTo>
                  <a:pt x="678" y="292"/>
                  <a:pt x="670" y="289"/>
                  <a:pt x="663" y="286"/>
                </a:cubicBezTo>
                <a:lnTo>
                  <a:pt x="663" y="286"/>
                </a:lnTo>
                <a:cubicBezTo>
                  <a:pt x="582" y="250"/>
                  <a:pt x="504" y="203"/>
                  <a:pt x="444" y="137"/>
                </a:cubicBezTo>
                <a:lnTo>
                  <a:pt x="444" y="373"/>
                </a:lnTo>
                <a:lnTo>
                  <a:pt x="444" y="373"/>
                </a:lnTo>
                <a:lnTo>
                  <a:pt x="444" y="534"/>
                </a:lnTo>
                <a:lnTo>
                  <a:pt x="444" y="534"/>
                </a:lnTo>
                <a:cubicBezTo>
                  <a:pt x="442" y="535"/>
                  <a:pt x="441" y="536"/>
                  <a:pt x="441" y="536"/>
                </a:cubicBezTo>
                <a:lnTo>
                  <a:pt x="441" y="536"/>
                </a:lnTo>
                <a:cubicBezTo>
                  <a:pt x="583" y="679"/>
                  <a:pt x="635" y="817"/>
                  <a:pt x="653" y="917"/>
                </a:cubicBezTo>
                <a:lnTo>
                  <a:pt x="653" y="917"/>
                </a:lnTo>
                <a:cubicBezTo>
                  <a:pt x="665" y="984"/>
                  <a:pt x="633" y="1055"/>
                  <a:pt x="570" y="1083"/>
                </a:cubicBezTo>
                <a:lnTo>
                  <a:pt x="570" y="1083"/>
                </a:lnTo>
                <a:cubicBezTo>
                  <a:pt x="544" y="1095"/>
                  <a:pt x="534" y="1115"/>
                  <a:pt x="533" y="1134"/>
                </a:cubicBezTo>
                <a:lnTo>
                  <a:pt x="533" y="1134"/>
                </a:lnTo>
                <a:cubicBezTo>
                  <a:pt x="530" y="1176"/>
                  <a:pt x="514" y="1216"/>
                  <a:pt x="486" y="1247"/>
                </a:cubicBezTo>
                <a:lnTo>
                  <a:pt x="486" y="1247"/>
                </a:lnTo>
                <a:cubicBezTo>
                  <a:pt x="419" y="1322"/>
                  <a:pt x="483" y="1376"/>
                  <a:pt x="534" y="1405"/>
                </a:cubicBezTo>
                <a:lnTo>
                  <a:pt x="534" y="1405"/>
                </a:lnTo>
                <a:cubicBezTo>
                  <a:pt x="569" y="1423"/>
                  <a:pt x="593" y="1456"/>
                  <a:pt x="603" y="1494"/>
                </a:cubicBezTo>
                <a:lnTo>
                  <a:pt x="603" y="1494"/>
                </a:lnTo>
                <a:cubicBezTo>
                  <a:pt x="744" y="2062"/>
                  <a:pt x="565" y="2644"/>
                  <a:pt x="481" y="2870"/>
                </a:cubicBezTo>
                <a:lnTo>
                  <a:pt x="481" y="2870"/>
                </a:lnTo>
                <a:cubicBezTo>
                  <a:pt x="451" y="2950"/>
                  <a:pt x="427" y="3032"/>
                  <a:pt x="408" y="3116"/>
                </a:cubicBezTo>
                <a:lnTo>
                  <a:pt x="372" y="3278"/>
                </a:lnTo>
                <a:lnTo>
                  <a:pt x="372" y="3278"/>
                </a:lnTo>
                <a:cubicBezTo>
                  <a:pt x="367" y="3301"/>
                  <a:pt x="346" y="3318"/>
                  <a:pt x="322" y="3318"/>
                </a:cubicBezTo>
                <a:lnTo>
                  <a:pt x="322" y="3318"/>
                </a:lnTo>
                <a:cubicBezTo>
                  <a:pt x="228" y="3318"/>
                  <a:pt x="146" y="3386"/>
                  <a:pt x="137" y="3479"/>
                </a:cubicBezTo>
                <a:lnTo>
                  <a:pt x="137" y="3479"/>
                </a:lnTo>
                <a:cubicBezTo>
                  <a:pt x="129" y="3567"/>
                  <a:pt x="186" y="3643"/>
                  <a:pt x="265" y="3667"/>
                </a:cubicBezTo>
                <a:lnTo>
                  <a:pt x="265" y="3693"/>
                </a:lnTo>
                <a:lnTo>
                  <a:pt x="265" y="3693"/>
                </a:lnTo>
                <a:cubicBezTo>
                  <a:pt x="118" y="3695"/>
                  <a:pt x="0" y="3820"/>
                  <a:pt x="12" y="3969"/>
                </a:cubicBezTo>
                <a:lnTo>
                  <a:pt x="12" y="3969"/>
                </a:lnTo>
                <a:cubicBezTo>
                  <a:pt x="22" y="4105"/>
                  <a:pt x="141" y="4207"/>
                  <a:pt x="277" y="4207"/>
                </a:cubicBezTo>
                <a:lnTo>
                  <a:pt x="948" y="4207"/>
                </a:lnTo>
                <a:lnTo>
                  <a:pt x="1619" y="4207"/>
                </a:lnTo>
                <a:lnTo>
                  <a:pt x="1619" y="4207"/>
                </a:lnTo>
                <a:cubicBezTo>
                  <a:pt x="1755" y="4207"/>
                  <a:pt x="1875" y="4105"/>
                  <a:pt x="1885" y="3969"/>
                </a:cubicBezTo>
                <a:lnTo>
                  <a:pt x="1885" y="3969"/>
                </a:lnTo>
                <a:cubicBezTo>
                  <a:pt x="1896" y="3820"/>
                  <a:pt x="1778" y="3695"/>
                  <a:pt x="1632" y="3693"/>
                </a:cubicBez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p>
        </p:txBody>
      </p:sp>
      <p:sp>
        <p:nvSpPr>
          <p:cNvPr id="126" name="Freeform 4">
            <a:extLst>
              <a:ext uri="{FF2B5EF4-FFF2-40B4-BE49-F238E27FC236}">
                <a16:creationId xmlns:a16="http://schemas.microsoft.com/office/drawing/2014/main" xmlns="" id="{9F7B020A-F02E-431B-91D9-C8985F912F49}"/>
              </a:ext>
            </a:extLst>
          </p:cNvPr>
          <p:cNvSpPr>
            <a:spLocks noChangeArrowheads="1"/>
          </p:cNvSpPr>
          <p:nvPr/>
        </p:nvSpPr>
        <p:spPr bwMode="auto">
          <a:xfrm>
            <a:off x="7790254" y="2631449"/>
            <a:ext cx="1073483" cy="2379140"/>
          </a:xfrm>
          <a:custGeom>
            <a:avLst/>
            <a:gdLst>
              <a:gd name="T0" fmla="*/ 1631 w 1897"/>
              <a:gd name="T1" fmla="*/ 3660 h 4201"/>
              <a:gd name="T2" fmla="*/ 1759 w 1897"/>
              <a:gd name="T3" fmla="*/ 3472 h 4201"/>
              <a:gd name="T4" fmla="*/ 1574 w 1897"/>
              <a:gd name="T5" fmla="*/ 3311 h 4201"/>
              <a:gd name="T6" fmla="*/ 1524 w 1897"/>
              <a:gd name="T7" fmla="*/ 3271 h 4201"/>
              <a:gd name="T8" fmla="*/ 1488 w 1897"/>
              <a:gd name="T9" fmla="*/ 3109 h 4201"/>
              <a:gd name="T10" fmla="*/ 1415 w 1897"/>
              <a:gd name="T11" fmla="*/ 2863 h 4201"/>
              <a:gd name="T12" fmla="*/ 1294 w 1897"/>
              <a:gd name="T13" fmla="*/ 2083 h 4201"/>
              <a:gd name="T14" fmla="*/ 1362 w 1897"/>
              <a:gd name="T15" fmla="*/ 1993 h 4201"/>
              <a:gd name="T16" fmla="*/ 1411 w 1897"/>
              <a:gd name="T17" fmla="*/ 1836 h 4201"/>
              <a:gd name="T18" fmla="*/ 1363 w 1897"/>
              <a:gd name="T19" fmla="*/ 1723 h 4201"/>
              <a:gd name="T20" fmla="*/ 1326 w 1897"/>
              <a:gd name="T21" fmla="*/ 1672 h 4201"/>
              <a:gd name="T22" fmla="*/ 1243 w 1897"/>
              <a:gd name="T23" fmla="*/ 1506 h 4201"/>
              <a:gd name="T24" fmla="*/ 1455 w 1897"/>
              <a:gd name="T25" fmla="*/ 1125 h 4201"/>
              <a:gd name="T26" fmla="*/ 1452 w 1897"/>
              <a:gd name="T27" fmla="*/ 962 h 4201"/>
              <a:gd name="T28" fmla="*/ 1452 w 1897"/>
              <a:gd name="T29" fmla="*/ 726 h 4201"/>
              <a:gd name="T30" fmla="*/ 1371 w 1897"/>
              <a:gd name="T31" fmla="*/ 797 h 4201"/>
              <a:gd name="T32" fmla="*/ 1066 w 1897"/>
              <a:gd name="T33" fmla="*/ 213 h 4201"/>
              <a:gd name="T34" fmla="*/ 1079 w 1897"/>
              <a:gd name="T35" fmla="*/ 150 h 4201"/>
              <a:gd name="T36" fmla="*/ 948 w 1897"/>
              <a:gd name="T37" fmla="*/ 0 h 4201"/>
              <a:gd name="T38" fmla="*/ 817 w 1897"/>
              <a:gd name="T39" fmla="*/ 150 h 4201"/>
              <a:gd name="T40" fmla="*/ 830 w 1897"/>
              <a:gd name="T41" fmla="*/ 213 h 4201"/>
              <a:gd name="T42" fmla="*/ 525 w 1897"/>
              <a:gd name="T43" fmla="*/ 797 h 4201"/>
              <a:gd name="T44" fmla="*/ 443 w 1897"/>
              <a:gd name="T45" fmla="*/ 726 h 4201"/>
              <a:gd name="T46" fmla="*/ 444 w 1897"/>
              <a:gd name="T47" fmla="*/ 962 h 4201"/>
              <a:gd name="T48" fmla="*/ 444 w 1897"/>
              <a:gd name="T49" fmla="*/ 1123 h 4201"/>
              <a:gd name="T50" fmla="*/ 441 w 1897"/>
              <a:gd name="T51" fmla="*/ 1125 h 4201"/>
              <a:gd name="T52" fmla="*/ 653 w 1897"/>
              <a:gd name="T53" fmla="*/ 1506 h 4201"/>
              <a:gd name="T54" fmla="*/ 570 w 1897"/>
              <a:gd name="T55" fmla="*/ 1672 h 4201"/>
              <a:gd name="T56" fmla="*/ 532 w 1897"/>
              <a:gd name="T57" fmla="*/ 1723 h 4201"/>
              <a:gd name="T58" fmla="*/ 486 w 1897"/>
              <a:gd name="T59" fmla="*/ 1836 h 4201"/>
              <a:gd name="T60" fmla="*/ 534 w 1897"/>
              <a:gd name="T61" fmla="*/ 1993 h 4201"/>
              <a:gd name="T62" fmla="*/ 602 w 1897"/>
              <a:gd name="T63" fmla="*/ 2083 h 4201"/>
              <a:gd name="T64" fmla="*/ 480 w 1897"/>
              <a:gd name="T65" fmla="*/ 2863 h 4201"/>
              <a:gd name="T66" fmla="*/ 372 w 1897"/>
              <a:gd name="T67" fmla="*/ 3271 h 4201"/>
              <a:gd name="T68" fmla="*/ 322 w 1897"/>
              <a:gd name="T69" fmla="*/ 3311 h 4201"/>
              <a:gd name="T70" fmla="*/ 137 w 1897"/>
              <a:gd name="T71" fmla="*/ 3472 h 4201"/>
              <a:gd name="T72" fmla="*/ 264 w 1897"/>
              <a:gd name="T73" fmla="*/ 3660 h 4201"/>
              <a:gd name="T74" fmla="*/ 264 w 1897"/>
              <a:gd name="T75" fmla="*/ 3686 h 4201"/>
              <a:gd name="T76" fmla="*/ 11 w 1897"/>
              <a:gd name="T77" fmla="*/ 3962 h 4201"/>
              <a:gd name="T78" fmla="*/ 948 w 1897"/>
              <a:gd name="T79" fmla="*/ 4200 h 4201"/>
              <a:gd name="T80" fmla="*/ 1619 w 1897"/>
              <a:gd name="T81" fmla="*/ 4200 h 4201"/>
              <a:gd name="T82" fmla="*/ 1885 w 1897"/>
              <a:gd name="T83" fmla="*/ 3962 h 4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97" h="4201">
                <a:moveTo>
                  <a:pt x="1631" y="3686"/>
                </a:moveTo>
                <a:lnTo>
                  <a:pt x="1631" y="3660"/>
                </a:lnTo>
                <a:lnTo>
                  <a:pt x="1631" y="3660"/>
                </a:lnTo>
                <a:cubicBezTo>
                  <a:pt x="1711" y="3636"/>
                  <a:pt x="1767" y="3560"/>
                  <a:pt x="1759" y="3472"/>
                </a:cubicBezTo>
                <a:lnTo>
                  <a:pt x="1759" y="3472"/>
                </a:lnTo>
                <a:cubicBezTo>
                  <a:pt x="1751" y="3379"/>
                  <a:pt x="1668" y="3311"/>
                  <a:pt x="1574" y="3311"/>
                </a:cubicBezTo>
                <a:lnTo>
                  <a:pt x="1574" y="3311"/>
                </a:lnTo>
                <a:cubicBezTo>
                  <a:pt x="1550" y="3311"/>
                  <a:pt x="1529" y="3294"/>
                  <a:pt x="1524" y="3271"/>
                </a:cubicBezTo>
                <a:lnTo>
                  <a:pt x="1488" y="3109"/>
                </a:lnTo>
                <a:lnTo>
                  <a:pt x="1488" y="3109"/>
                </a:lnTo>
                <a:cubicBezTo>
                  <a:pt x="1469" y="3025"/>
                  <a:pt x="1446" y="2943"/>
                  <a:pt x="1415" y="2863"/>
                </a:cubicBezTo>
                <a:lnTo>
                  <a:pt x="1415" y="2863"/>
                </a:lnTo>
                <a:cubicBezTo>
                  <a:pt x="1331" y="2637"/>
                  <a:pt x="1152" y="2651"/>
                  <a:pt x="1294" y="2083"/>
                </a:cubicBezTo>
                <a:lnTo>
                  <a:pt x="1294" y="2083"/>
                </a:lnTo>
                <a:cubicBezTo>
                  <a:pt x="1303" y="2045"/>
                  <a:pt x="1328" y="2012"/>
                  <a:pt x="1362" y="1993"/>
                </a:cubicBezTo>
                <a:lnTo>
                  <a:pt x="1362" y="1993"/>
                </a:lnTo>
                <a:cubicBezTo>
                  <a:pt x="1413" y="1965"/>
                  <a:pt x="1477" y="1911"/>
                  <a:pt x="1411" y="1836"/>
                </a:cubicBezTo>
                <a:lnTo>
                  <a:pt x="1411" y="1836"/>
                </a:lnTo>
                <a:cubicBezTo>
                  <a:pt x="1382" y="1805"/>
                  <a:pt x="1367" y="1765"/>
                  <a:pt x="1363" y="1723"/>
                </a:cubicBezTo>
                <a:lnTo>
                  <a:pt x="1363" y="1723"/>
                </a:lnTo>
                <a:cubicBezTo>
                  <a:pt x="1362" y="1704"/>
                  <a:pt x="1352" y="1684"/>
                  <a:pt x="1326" y="1672"/>
                </a:cubicBezTo>
                <a:lnTo>
                  <a:pt x="1326" y="1672"/>
                </a:lnTo>
                <a:cubicBezTo>
                  <a:pt x="1264" y="1644"/>
                  <a:pt x="1231" y="1573"/>
                  <a:pt x="1243" y="1506"/>
                </a:cubicBezTo>
                <a:lnTo>
                  <a:pt x="1243" y="1506"/>
                </a:lnTo>
                <a:cubicBezTo>
                  <a:pt x="1261" y="1406"/>
                  <a:pt x="1314" y="1268"/>
                  <a:pt x="1455" y="1125"/>
                </a:cubicBezTo>
                <a:lnTo>
                  <a:pt x="1455" y="1125"/>
                </a:lnTo>
                <a:cubicBezTo>
                  <a:pt x="1455" y="1125"/>
                  <a:pt x="1454" y="1124"/>
                  <a:pt x="1452" y="1123"/>
                </a:cubicBezTo>
                <a:lnTo>
                  <a:pt x="1452" y="962"/>
                </a:lnTo>
                <a:lnTo>
                  <a:pt x="1452" y="962"/>
                </a:lnTo>
                <a:lnTo>
                  <a:pt x="1452" y="726"/>
                </a:lnTo>
                <a:lnTo>
                  <a:pt x="1452" y="726"/>
                </a:lnTo>
                <a:cubicBezTo>
                  <a:pt x="1428" y="753"/>
                  <a:pt x="1400" y="776"/>
                  <a:pt x="1371" y="797"/>
                </a:cubicBezTo>
                <a:lnTo>
                  <a:pt x="1371" y="797"/>
                </a:lnTo>
                <a:cubicBezTo>
                  <a:pt x="1350" y="645"/>
                  <a:pt x="1273" y="445"/>
                  <a:pt x="1066" y="213"/>
                </a:cubicBezTo>
                <a:lnTo>
                  <a:pt x="1066" y="213"/>
                </a:lnTo>
                <a:cubicBezTo>
                  <a:pt x="1074" y="194"/>
                  <a:pt x="1079" y="172"/>
                  <a:pt x="1079" y="150"/>
                </a:cubicBezTo>
                <a:lnTo>
                  <a:pt x="1079" y="150"/>
                </a:lnTo>
                <a:cubicBezTo>
                  <a:pt x="1079" y="67"/>
                  <a:pt x="1020" y="0"/>
                  <a:pt x="948" y="0"/>
                </a:cubicBezTo>
                <a:lnTo>
                  <a:pt x="948" y="0"/>
                </a:lnTo>
                <a:cubicBezTo>
                  <a:pt x="875" y="0"/>
                  <a:pt x="817" y="67"/>
                  <a:pt x="817" y="150"/>
                </a:cubicBezTo>
                <a:lnTo>
                  <a:pt x="817" y="150"/>
                </a:lnTo>
                <a:cubicBezTo>
                  <a:pt x="817" y="172"/>
                  <a:pt x="822" y="194"/>
                  <a:pt x="830" y="213"/>
                </a:cubicBezTo>
                <a:lnTo>
                  <a:pt x="830" y="213"/>
                </a:lnTo>
                <a:cubicBezTo>
                  <a:pt x="623" y="445"/>
                  <a:pt x="546" y="645"/>
                  <a:pt x="525" y="797"/>
                </a:cubicBezTo>
                <a:lnTo>
                  <a:pt x="525" y="797"/>
                </a:lnTo>
                <a:cubicBezTo>
                  <a:pt x="496" y="776"/>
                  <a:pt x="468" y="753"/>
                  <a:pt x="443" y="726"/>
                </a:cubicBezTo>
                <a:lnTo>
                  <a:pt x="443" y="962"/>
                </a:lnTo>
                <a:lnTo>
                  <a:pt x="444" y="962"/>
                </a:lnTo>
                <a:lnTo>
                  <a:pt x="444" y="1123"/>
                </a:lnTo>
                <a:lnTo>
                  <a:pt x="444" y="1123"/>
                </a:lnTo>
                <a:cubicBezTo>
                  <a:pt x="442" y="1124"/>
                  <a:pt x="441" y="1125"/>
                  <a:pt x="441" y="1125"/>
                </a:cubicBezTo>
                <a:lnTo>
                  <a:pt x="441" y="1125"/>
                </a:lnTo>
                <a:cubicBezTo>
                  <a:pt x="582" y="1268"/>
                  <a:pt x="635" y="1406"/>
                  <a:pt x="653" y="1506"/>
                </a:cubicBezTo>
                <a:lnTo>
                  <a:pt x="653" y="1506"/>
                </a:lnTo>
                <a:cubicBezTo>
                  <a:pt x="664" y="1573"/>
                  <a:pt x="632" y="1644"/>
                  <a:pt x="570" y="1672"/>
                </a:cubicBezTo>
                <a:lnTo>
                  <a:pt x="570" y="1672"/>
                </a:lnTo>
                <a:cubicBezTo>
                  <a:pt x="544" y="1684"/>
                  <a:pt x="534" y="1704"/>
                  <a:pt x="532" y="1723"/>
                </a:cubicBezTo>
                <a:lnTo>
                  <a:pt x="532" y="1723"/>
                </a:lnTo>
                <a:cubicBezTo>
                  <a:pt x="529" y="1765"/>
                  <a:pt x="514" y="1805"/>
                  <a:pt x="486" y="1836"/>
                </a:cubicBezTo>
                <a:lnTo>
                  <a:pt x="486" y="1836"/>
                </a:lnTo>
                <a:cubicBezTo>
                  <a:pt x="419" y="1911"/>
                  <a:pt x="482" y="1965"/>
                  <a:pt x="534" y="1993"/>
                </a:cubicBezTo>
                <a:lnTo>
                  <a:pt x="534" y="1993"/>
                </a:lnTo>
                <a:cubicBezTo>
                  <a:pt x="568" y="2012"/>
                  <a:pt x="593" y="2045"/>
                  <a:pt x="602" y="2083"/>
                </a:cubicBezTo>
                <a:lnTo>
                  <a:pt x="602" y="2083"/>
                </a:lnTo>
                <a:cubicBezTo>
                  <a:pt x="744" y="2651"/>
                  <a:pt x="565" y="2637"/>
                  <a:pt x="480" y="2863"/>
                </a:cubicBezTo>
                <a:lnTo>
                  <a:pt x="480" y="2863"/>
                </a:lnTo>
                <a:cubicBezTo>
                  <a:pt x="450" y="2943"/>
                  <a:pt x="426" y="3025"/>
                  <a:pt x="408" y="3109"/>
                </a:cubicBezTo>
                <a:lnTo>
                  <a:pt x="372" y="3271"/>
                </a:lnTo>
                <a:lnTo>
                  <a:pt x="372" y="3271"/>
                </a:lnTo>
                <a:cubicBezTo>
                  <a:pt x="367" y="3294"/>
                  <a:pt x="346" y="3311"/>
                  <a:pt x="322" y="3311"/>
                </a:cubicBezTo>
                <a:lnTo>
                  <a:pt x="322" y="3311"/>
                </a:lnTo>
                <a:cubicBezTo>
                  <a:pt x="228" y="3311"/>
                  <a:pt x="145" y="3379"/>
                  <a:pt x="137" y="3472"/>
                </a:cubicBezTo>
                <a:lnTo>
                  <a:pt x="137" y="3472"/>
                </a:lnTo>
                <a:cubicBezTo>
                  <a:pt x="128" y="3560"/>
                  <a:pt x="185" y="3636"/>
                  <a:pt x="264" y="3660"/>
                </a:cubicBezTo>
                <a:lnTo>
                  <a:pt x="264" y="3686"/>
                </a:lnTo>
                <a:lnTo>
                  <a:pt x="264" y="3686"/>
                </a:lnTo>
                <a:cubicBezTo>
                  <a:pt x="118" y="3688"/>
                  <a:pt x="0" y="3813"/>
                  <a:pt x="11" y="3962"/>
                </a:cubicBezTo>
                <a:lnTo>
                  <a:pt x="11" y="3962"/>
                </a:lnTo>
                <a:cubicBezTo>
                  <a:pt x="22" y="4098"/>
                  <a:pt x="141" y="4200"/>
                  <a:pt x="277" y="4200"/>
                </a:cubicBezTo>
                <a:lnTo>
                  <a:pt x="948" y="4200"/>
                </a:lnTo>
                <a:lnTo>
                  <a:pt x="1619" y="4200"/>
                </a:lnTo>
                <a:lnTo>
                  <a:pt x="1619" y="4200"/>
                </a:lnTo>
                <a:cubicBezTo>
                  <a:pt x="1755" y="4200"/>
                  <a:pt x="1875" y="4098"/>
                  <a:pt x="1885" y="3962"/>
                </a:cubicBezTo>
                <a:lnTo>
                  <a:pt x="1885" y="3962"/>
                </a:lnTo>
                <a:cubicBezTo>
                  <a:pt x="1896" y="3813"/>
                  <a:pt x="1778" y="3688"/>
                  <a:pt x="1631" y="3686"/>
                </a:cubicBez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p>
        </p:txBody>
      </p:sp>
      <p:sp>
        <p:nvSpPr>
          <p:cNvPr id="127" name="Freeform 5">
            <a:extLst>
              <a:ext uri="{FF2B5EF4-FFF2-40B4-BE49-F238E27FC236}">
                <a16:creationId xmlns:a16="http://schemas.microsoft.com/office/drawing/2014/main" xmlns="" id="{72FABD36-25FB-43F4-B7F8-552A8B39D8BE}"/>
              </a:ext>
            </a:extLst>
          </p:cNvPr>
          <p:cNvSpPr>
            <a:spLocks noChangeArrowheads="1"/>
          </p:cNvSpPr>
          <p:nvPr/>
        </p:nvSpPr>
        <p:spPr bwMode="auto">
          <a:xfrm>
            <a:off x="5985164" y="2822430"/>
            <a:ext cx="1440466" cy="2159448"/>
          </a:xfrm>
          <a:custGeom>
            <a:avLst/>
            <a:gdLst>
              <a:gd name="T0" fmla="*/ 395 w 2545"/>
              <a:gd name="T1" fmla="*/ 3298 h 3814"/>
              <a:gd name="T2" fmla="*/ 395 w 2545"/>
              <a:gd name="T3" fmla="*/ 3268 h 3814"/>
              <a:gd name="T4" fmla="*/ 313 w 2545"/>
              <a:gd name="T5" fmla="*/ 3062 h 3814"/>
              <a:gd name="T6" fmla="*/ 451 w 2545"/>
              <a:gd name="T7" fmla="*/ 2924 h 3814"/>
              <a:gd name="T8" fmla="*/ 499 w 2545"/>
              <a:gd name="T9" fmla="*/ 2924 h 3814"/>
              <a:gd name="T10" fmla="*/ 439 w 2545"/>
              <a:gd name="T11" fmla="*/ 1475 h 3814"/>
              <a:gd name="T12" fmla="*/ 471 w 2545"/>
              <a:gd name="T13" fmla="*/ 1181 h 3814"/>
              <a:gd name="T14" fmla="*/ 958 w 2545"/>
              <a:gd name="T15" fmla="*/ 602 h 3814"/>
              <a:gd name="T16" fmla="*/ 1125 w 2545"/>
              <a:gd name="T17" fmla="*/ 267 h 3814"/>
              <a:gd name="T18" fmla="*/ 1198 w 2545"/>
              <a:gd name="T19" fmla="*/ 230 h 3814"/>
              <a:gd name="T20" fmla="*/ 1340 w 2545"/>
              <a:gd name="T21" fmla="*/ 341 h 3814"/>
              <a:gd name="T22" fmla="*/ 1366 w 2545"/>
              <a:gd name="T23" fmla="*/ 114 h 3814"/>
              <a:gd name="T24" fmla="*/ 1477 w 2545"/>
              <a:gd name="T25" fmla="*/ 366 h 3814"/>
              <a:gd name="T26" fmla="*/ 1719 w 2545"/>
              <a:gd name="T27" fmla="*/ 514 h 3814"/>
              <a:gd name="T28" fmla="*/ 1853 w 2545"/>
              <a:gd name="T29" fmla="*/ 636 h 3814"/>
              <a:gd name="T30" fmla="*/ 2352 w 2545"/>
              <a:gd name="T31" fmla="*/ 848 h 3814"/>
              <a:gd name="T32" fmla="*/ 2436 w 2545"/>
              <a:gd name="T33" fmla="*/ 864 h 3814"/>
              <a:gd name="T34" fmla="*/ 2463 w 2545"/>
              <a:gd name="T35" fmla="*/ 897 h 3814"/>
              <a:gd name="T36" fmla="*/ 2495 w 2545"/>
              <a:gd name="T37" fmla="*/ 1042 h 3814"/>
              <a:gd name="T38" fmla="*/ 2476 w 2545"/>
              <a:gd name="T39" fmla="*/ 1216 h 3814"/>
              <a:gd name="T40" fmla="*/ 2328 w 2545"/>
              <a:gd name="T41" fmla="*/ 1330 h 3814"/>
              <a:gd name="T42" fmla="*/ 2328 w 2545"/>
              <a:gd name="T43" fmla="*/ 1330 h 3814"/>
              <a:gd name="T44" fmla="*/ 2212 w 2545"/>
              <a:gd name="T45" fmla="*/ 1254 h 3814"/>
              <a:gd name="T46" fmla="*/ 2070 w 2545"/>
              <a:gd name="T47" fmla="*/ 1263 h 3814"/>
              <a:gd name="T48" fmla="*/ 1969 w 2545"/>
              <a:gd name="T49" fmla="*/ 1270 h 3814"/>
              <a:gd name="T50" fmla="*/ 1892 w 2545"/>
              <a:gd name="T51" fmla="*/ 1283 h 3814"/>
              <a:gd name="T52" fmla="*/ 1793 w 2545"/>
              <a:gd name="T53" fmla="*/ 1263 h 3814"/>
              <a:gd name="T54" fmla="*/ 1531 w 2545"/>
              <a:gd name="T55" fmla="*/ 1308 h 3814"/>
              <a:gd name="T56" fmla="*/ 1765 w 2545"/>
              <a:gd name="T57" fmla="*/ 2238 h 3814"/>
              <a:gd name="T58" fmla="*/ 1703 w 2545"/>
              <a:gd name="T59" fmla="*/ 2861 h 3814"/>
              <a:gd name="T60" fmla="*/ 1831 w 2545"/>
              <a:gd name="T61" fmla="*/ 2924 h 3814"/>
              <a:gd name="T62" fmla="*/ 1969 w 2545"/>
              <a:gd name="T63" fmla="*/ 3062 h 3814"/>
              <a:gd name="T64" fmla="*/ 1969 w 2545"/>
              <a:gd name="T65" fmla="*/ 3142 h 3814"/>
              <a:gd name="T66" fmla="*/ 1920 w 2545"/>
              <a:gd name="T67" fmla="*/ 3247 h 3814"/>
              <a:gd name="T68" fmla="*/ 1991 w 2545"/>
              <a:gd name="T69" fmla="*/ 3298 h 3814"/>
              <a:gd name="T70" fmla="*/ 2129 w 2545"/>
              <a:gd name="T71" fmla="*/ 3437 h 3814"/>
              <a:gd name="T72" fmla="*/ 2129 w 2545"/>
              <a:gd name="T73" fmla="*/ 3675 h 3814"/>
              <a:gd name="T74" fmla="*/ 325 w 2545"/>
              <a:gd name="T75" fmla="*/ 3813 h 3814"/>
              <a:gd name="T76" fmla="*/ 188 w 2545"/>
              <a:gd name="T77" fmla="*/ 3675 h 3814"/>
              <a:gd name="T78" fmla="*/ 188 w 2545"/>
              <a:gd name="T79" fmla="*/ 3437 h 3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545" h="3814">
                <a:moveTo>
                  <a:pt x="325" y="3298"/>
                </a:moveTo>
                <a:lnTo>
                  <a:pt x="395" y="3298"/>
                </a:lnTo>
                <a:lnTo>
                  <a:pt x="395" y="3268"/>
                </a:lnTo>
                <a:lnTo>
                  <a:pt x="395" y="3268"/>
                </a:lnTo>
                <a:cubicBezTo>
                  <a:pt x="347" y="3247"/>
                  <a:pt x="313" y="3199"/>
                  <a:pt x="313" y="3142"/>
                </a:cubicBezTo>
                <a:lnTo>
                  <a:pt x="313" y="3062"/>
                </a:lnTo>
                <a:lnTo>
                  <a:pt x="313" y="3062"/>
                </a:lnTo>
                <a:cubicBezTo>
                  <a:pt x="313" y="2987"/>
                  <a:pt x="375" y="2924"/>
                  <a:pt x="451" y="2924"/>
                </a:cubicBezTo>
                <a:lnTo>
                  <a:pt x="499" y="2924"/>
                </a:lnTo>
                <a:lnTo>
                  <a:pt x="499" y="2924"/>
                </a:lnTo>
                <a:cubicBezTo>
                  <a:pt x="0" y="2189"/>
                  <a:pt x="439" y="1475"/>
                  <a:pt x="439" y="1475"/>
                </a:cubicBezTo>
                <a:lnTo>
                  <a:pt x="439" y="1475"/>
                </a:lnTo>
                <a:cubicBezTo>
                  <a:pt x="487" y="1371"/>
                  <a:pt x="412" y="1272"/>
                  <a:pt x="471" y="1181"/>
                </a:cubicBezTo>
                <a:lnTo>
                  <a:pt x="471" y="1181"/>
                </a:lnTo>
                <a:cubicBezTo>
                  <a:pt x="695" y="838"/>
                  <a:pt x="958" y="602"/>
                  <a:pt x="958" y="602"/>
                </a:cubicBezTo>
                <a:lnTo>
                  <a:pt x="958" y="602"/>
                </a:lnTo>
                <a:cubicBezTo>
                  <a:pt x="1212" y="426"/>
                  <a:pt x="1125" y="267"/>
                  <a:pt x="1125" y="267"/>
                </a:cubicBezTo>
                <a:lnTo>
                  <a:pt x="1125" y="267"/>
                </a:lnTo>
                <a:cubicBezTo>
                  <a:pt x="1112" y="164"/>
                  <a:pt x="1194" y="161"/>
                  <a:pt x="1194" y="161"/>
                </a:cubicBezTo>
                <a:lnTo>
                  <a:pt x="1198" y="230"/>
                </a:lnTo>
                <a:lnTo>
                  <a:pt x="1270" y="366"/>
                </a:lnTo>
                <a:lnTo>
                  <a:pt x="1340" y="341"/>
                </a:lnTo>
                <a:lnTo>
                  <a:pt x="1340" y="341"/>
                </a:lnTo>
                <a:cubicBezTo>
                  <a:pt x="1437" y="287"/>
                  <a:pt x="1237" y="0"/>
                  <a:pt x="1366" y="114"/>
                </a:cubicBezTo>
                <a:lnTo>
                  <a:pt x="1366" y="114"/>
                </a:lnTo>
                <a:cubicBezTo>
                  <a:pt x="1496" y="227"/>
                  <a:pt x="1477" y="366"/>
                  <a:pt x="1477" y="366"/>
                </a:cubicBezTo>
                <a:lnTo>
                  <a:pt x="1477" y="366"/>
                </a:lnTo>
                <a:cubicBezTo>
                  <a:pt x="1500" y="401"/>
                  <a:pt x="1719" y="514"/>
                  <a:pt x="1719" y="514"/>
                </a:cubicBezTo>
                <a:lnTo>
                  <a:pt x="1799" y="539"/>
                </a:lnTo>
                <a:lnTo>
                  <a:pt x="1853" y="636"/>
                </a:lnTo>
                <a:lnTo>
                  <a:pt x="1853" y="636"/>
                </a:lnTo>
                <a:cubicBezTo>
                  <a:pt x="1879" y="666"/>
                  <a:pt x="2352" y="848"/>
                  <a:pt x="2352" y="848"/>
                </a:cubicBezTo>
                <a:lnTo>
                  <a:pt x="2436" y="864"/>
                </a:lnTo>
                <a:lnTo>
                  <a:pt x="2436" y="864"/>
                </a:lnTo>
                <a:cubicBezTo>
                  <a:pt x="2436" y="864"/>
                  <a:pt x="2394" y="860"/>
                  <a:pt x="2463" y="897"/>
                </a:cubicBezTo>
                <a:lnTo>
                  <a:pt x="2463" y="897"/>
                </a:lnTo>
                <a:cubicBezTo>
                  <a:pt x="2531" y="934"/>
                  <a:pt x="2495" y="1042"/>
                  <a:pt x="2495" y="1042"/>
                </a:cubicBezTo>
                <a:lnTo>
                  <a:pt x="2495" y="1042"/>
                </a:lnTo>
                <a:cubicBezTo>
                  <a:pt x="2544" y="1139"/>
                  <a:pt x="2511" y="1190"/>
                  <a:pt x="2476" y="1216"/>
                </a:cubicBezTo>
                <a:lnTo>
                  <a:pt x="2476" y="1216"/>
                </a:lnTo>
                <a:lnTo>
                  <a:pt x="2476" y="1216"/>
                </a:lnTo>
                <a:cubicBezTo>
                  <a:pt x="2476" y="1216"/>
                  <a:pt x="2453" y="1336"/>
                  <a:pt x="2328" y="1330"/>
                </a:cubicBezTo>
                <a:lnTo>
                  <a:pt x="2328" y="1330"/>
                </a:lnTo>
                <a:lnTo>
                  <a:pt x="2328" y="1330"/>
                </a:lnTo>
                <a:cubicBezTo>
                  <a:pt x="2263" y="1326"/>
                  <a:pt x="2212" y="1254"/>
                  <a:pt x="2212" y="1254"/>
                </a:cubicBezTo>
                <a:lnTo>
                  <a:pt x="2212" y="1254"/>
                </a:lnTo>
                <a:cubicBezTo>
                  <a:pt x="2199" y="1287"/>
                  <a:pt x="2070" y="1263"/>
                  <a:pt x="2070" y="1263"/>
                </a:cubicBezTo>
                <a:lnTo>
                  <a:pt x="2070" y="1263"/>
                </a:lnTo>
                <a:cubicBezTo>
                  <a:pt x="2070" y="1263"/>
                  <a:pt x="1993" y="1289"/>
                  <a:pt x="1969" y="1270"/>
                </a:cubicBezTo>
                <a:lnTo>
                  <a:pt x="1969" y="1270"/>
                </a:lnTo>
                <a:cubicBezTo>
                  <a:pt x="1946" y="1252"/>
                  <a:pt x="1906" y="1301"/>
                  <a:pt x="1892" y="1283"/>
                </a:cubicBezTo>
                <a:lnTo>
                  <a:pt x="1892" y="1283"/>
                </a:lnTo>
                <a:cubicBezTo>
                  <a:pt x="1878" y="1264"/>
                  <a:pt x="1793" y="1263"/>
                  <a:pt x="1793" y="1263"/>
                </a:cubicBezTo>
                <a:lnTo>
                  <a:pt x="1793" y="1263"/>
                </a:lnTo>
                <a:cubicBezTo>
                  <a:pt x="1661" y="1367"/>
                  <a:pt x="1531" y="1308"/>
                  <a:pt x="1531" y="1308"/>
                </a:cubicBezTo>
                <a:lnTo>
                  <a:pt x="1531" y="1308"/>
                </a:lnTo>
                <a:cubicBezTo>
                  <a:pt x="1213" y="1348"/>
                  <a:pt x="1728" y="2162"/>
                  <a:pt x="1728" y="2162"/>
                </a:cubicBezTo>
                <a:lnTo>
                  <a:pt x="1765" y="2238"/>
                </a:lnTo>
                <a:lnTo>
                  <a:pt x="1765" y="2238"/>
                </a:lnTo>
                <a:cubicBezTo>
                  <a:pt x="1850" y="2569"/>
                  <a:pt x="1809" y="2765"/>
                  <a:pt x="1703" y="2861"/>
                </a:cubicBezTo>
                <a:lnTo>
                  <a:pt x="1731" y="2924"/>
                </a:lnTo>
                <a:lnTo>
                  <a:pt x="1831" y="2924"/>
                </a:lnTo>
                <a:lnTo>
                  <a:pt x="1831" y="2924"/>
                </a:lnTo>
                <a:cubicBezTo>
                  <a:pt x="1907" y="2924"/>
                  <a:pt x="1969" y="2987"/>
                  <a:pt x="1969" y="3062"/>
                </a:cubicBezTo>
                <a:lnTo>
                  <a:pt x="1969" y="3142"/>
                </a:lnTo>
                <a:lnTo>
                  <a:pt x="1969" y="3142"/>
                </a:lnTo>
                <a:cubicBezTo>
                  <a:pt x="1969" y="3185"/>
                  <a:pt x="1950" y="3222"/>
                  <a:pt x="1920" y="3247"/>
                </a:cubicBezTo>
                <a:lnTo>
                  <a:pt x="1920" y="3247"/>
                </a:lnTo>
                <a:lnTo>
                  <a:pt x="1920" y="3298"/>
                </a:lnTo>
                <a:lnTo>
                  <a:pt x="1991" y="3298"/>
                </a:lnTo>
                <a:lnTo>
                  <a:pt x="1991" y="3298"/>
                </a:lnTo>
                <a:cubicBezTo>
                  <a:pt x="2067" y="3298"/>
                  <a:pt x="2129" y="3361"/>
                  <a:pt x="2129" y="3437"/>
                </a:cubicBezTo>
                <a:lnTo>
                  <a:pt x="2129" y="3675"/>
                </a:lnTo>
                <a:lnTo>
                  <a:pt x="2129" y="3675"/>
                </a:lnTo>
                <a:cubicBezTo>
                  <a:pt x="2129" y="3751"/>
                  <a:pt x="2067" y="3813"/>
                  <a:pt x="1991" y="3813"/>
                </a:cubicBezTo>
                <a:lnTo>
                  <a:pt x="325" y="3813"/>
                </a:lnTo>
                <a:lnTo>
                  <a:pt x="325" y="3813"/>
                </a:lnTo>
                <a:cubicBezTo>
                  <a:pt x="250" y="3813"/>
                  <a:pt x="188" y="3751"/>
                  <a:pt x="188" y="3675"/>
                </a:cubicBezTo>
                <a:lnTo>
                  <a:pt x="188" y="3437"/>
                </a:lnTo>
                <a:lnTo>
                  <a:pt x="188" y="3437"/>
                </a:lnTo>
                <a:cubicBezTo>
                  <a:pt x="188" y="3361"/>
                  <a:pt x="250" y="3298"/>
                  <a:pt x="325" y="3298"/>
                </a:cubicBez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p>
        </p:txBody>
      </p:sp>
      <p:sp>
        <p:nvSpPr>
          <p:cNvPr id="128" name="Freeform 8">
            <a:extLst>
              <a:ext uri="{FF2B5EF4-FFF2-40B4-BE49-F238E27FC236}">
                <a16:creationId xmlns:a16="http://schemas.microsoft.com/office/drawing/2014/main" xmlns="" id="{20A92BA6-FD14-4598-AFE9-0CD4B6B0C5FF}"/>
              </a:ext>
            </a:extLst>
          </p:cNvPr>
          <p:cNvSpPr>
            <a:spLocks noChangeArrowheads="1"/>
          </p:cNvSpPr>
          <p:nvPr/>
        </p:nvSpPr>
        <p:spPr bwMode="auto">
          <a:xfrm>
            <a:off x="4547057" y="2660159"/>
            <a:ext cx="1073483" cy="2321720"/>
          </a:xfrm>
          <a:custGeom>
            <a:avLst/>
            <a:gdLst>
              <a:gd name="T0" fmla="*/ 1631 w 1896"/>
              <a:gd name="T1" fmla="*/ 3601 h 4099"/>
              <a:gd name="T2" fmla="*/ 1758 w 1896"/>
              <a:gd name="T3" fmla="*/ 3429 h 4099"/>
              <a:gd name="T4" fmla="*/ 1573 w 1896"/>
              <a:gd name="T5" fmla="*/ 3281 h 4099"/>
              <a:gd name="T6" fmla="*/ 1523 w 1896"/>
              <a:gd name="T7" fmla="*/ 3244 h 4099"/>
              <a:gd name="T8" fmla="*/ 1487 w 1896"/>
              <a:gd name="T9" fmla="*/ 3094 h 4099"/>
              <a:gd name="T10" fmla="*/ 1415 w 1896"/>
              <a:gd name="T11" fmla="*/ 2868 h 4099"/>
              <a:gd name="T12" fmla="*/ 1293 w 1896"/>
              <a:gd name="T13" fmla="*/ 2152 h 4099"/>
              <a:gd name="T14" fmla="*/ 1352 w 1896"/>
              <a:gd name="T15" fmla="*/ 2074 h 4099"/>
              <a:gd name="T16" fmla="*/ 1365 w 1896"/>
              <a:gd name="T17" fmla="*/ 2067 h 4099"/>
              <a:gd name="T18" fmla="*/ 1437 w 1896"/>
              <a:gd name="T19" fmla="*/ 1975 h 4099"/>
              <a:gd name="T20" fmla="*/ 1450 w 1896"/>
              <a:gd name="T21" fmla="*/ 1274 h 4099"/>
              <a:gd name="T22" fmla="*/ 1454 w 1896"/>
              <a:gd name="T23" fmla="*/ 1270 h 4099"/>
              <a:gd name="T24" fmla="*/ 1451 w 1896"/>
              <a:gd name="T25" fmla="*/ 1269 h 4099"/>
              <a:gd name="T26" fmla="*/ 1451 w 1896"/>
              <a:gd name="T27" fmla="*/ 1120 h 4099"/>
              <a:gd name="T28" fmla="*/ 1451 w 1896"/>
              <a:gd name="T29" fmla="*/ 903 h 4099"/>
              <a:gd name="T30" fmla="*/ 1450 w 1896"/>
              <a:gd name="T31" fmla="*/ 705 h 4099"/>
              <a:gd name="T32" fmla="*/ 1616 w 1896"/>
              <a:gd name="T33" fmla="*/ 446 h 4099"/>
              <a:gd name="T34" fmla="*/ 1616 w 1896"/>
              <a:gd name="T35" fmla="*/ 414 h 4099"/>
              <a:gd name="T36" fmla="*/ 1616 w 1896"/>
              <a:gd name="T37" fmla="*/ 197 h 4099"/>
              <a:gd name="T38" fmla="*/ 1528 w 1896"/>
              <a:gd name="T39" fmla="*/ 142 h 4099"/>
              <a:gd name="T40" fmla="*/ 1334 w 1896"/>
              <a:gd name="T41" fmla="*/ 0 h 4099"/>
              <a:gd name="T42" fmla="*/ 1334 w 1896"/>
              <a:gd name="T43" fmla="*/ 75 h 4099"/>
              <a:gd name="T44" fmla="*/ 1242 w 1896"/>
              <a:gd name="T45" fmla="*/ 134 h 4099"/>
              <a:gd name="T46" fmla="*/ 1183 w 1896"/>
              <a:gd name="T47" fmla="*/ 75 h 4099"/>
              <a:gd name="T48" fmla="*/ 1006 w 1896"/>
              <a:gd name="T49" fmla="*/ 0 h 4099"/>
              <a:gd name="T50" fmla="*/ 1006 w 1896"/>
              <a:gd name="T51" fmla="*/ 75 h 4099"/>
              <a:gd name="T52" fmla="*/ 947 w 1896"/>
              <a:gd name="T53" fmla="*/ 134 h 4099"/>
              <a:gd name="T54" fmla="*/ 922 w 1896"/>
              <a:gd name="T55" fmla="*/ 134 h 4099"/>
              <a:gd name="T56" fmla="*/ 863 w 1896"/>
              <a:gd name="T57" fmla="*/ 0 h 4099"/>
              <a:gd name="T58" fmla="*/ 661 w 1896"/>
              <a:gd name="T59" fmla="*/ 67 h 4099"/>
              <a:gd name="T60" fmla="*/ 603 w 1896"/>
              <a:gd name="T61" fmla="*/ 125 h 4099"/>
              <a:gd name="T62" fmla="*/ 585 w 1896"/>
              <a:gd name="T63" fmla="*/ 125 h 4099"/>
              <a:gd name="T64" fmla="*/ 526 w 1896"/>
              <a:gd name="T65" fmla="*/ 0 h 4099"/>
              <a:gd name="T66" fmla="*/ 343 w 1896"/>
              <a:gd name="T67" fmla="*/ 136 h 4099"/>
              <a:gd name="T68" fmla="*/ 278 w 1896"/>
              <a:gd name="T69" fmla="*/ 200 h 4099"/>
              <a:gd name="T70" fmla="*/ 278 w 1896"/>
              <a:gd name="T71" fmla="*/ 415 h 4099"/>
              <a:gd name="T72" fmla="*/ 296 w 1896"/>
              <a:gd name="T73" fmla="*/ 446 h 4099"/>
              <a:gd name="T74" fmla="*/ 442 w 1896"/>
              <a:gd name="T75" fmla="*/ 874 h 4099"/>
              <a:gd name="T76" fmla="*/ 442 w 1896"/>
              <a:gd name="T77" fmla="*/ 1269 h 4099"/>
              <a:gd name="T78" fmla="*/ 440 w 1896"/>
              <a:gd name="T79" fmla="*/ 1270 h 4099"/>
              <a:gd name="T80" fmla="*/ 442 w 1896"/>
              <a:gd name="T81" fmla="*/ 1273 h 4099"/>
              <a:gd name="T82" fmla="*/ 442 w 1896"/>
              <a:gd name="T83" fmla="*/ 1908 h 4099"/>
              <a:gd name="T84" fmla="*/ 457 w 1896"/>
              <a:gd name="T85" fmla="*/ 1980 h 4099"/>
              <a:gd name="T86" fmla="*/ 521 w 1896"/>
              <a:gd name="T87" fmla="*/ 2062 h 4099"/>
              <a:gd name="T88" fmla="*/ 550 w 1896"/>
              <a:gd name="T89" fmla="*/ 2080 h 4099"/>
              <a:gd name="T90" fmla="*/ 601 w 1896"/>
              <a:gd name="T91" fmla="*/ 2152 h 4099"/>
              <a:gd name="T92" fmla="*/ 479 w 1896"/>
              <a:gd name="T93" fmla="*/ 2868 h 4099"/>
              <a:gd name="T94" fmla="*/ 371 w 1896"/>
              <a:gd name="T95" fmla="*/ 3244 h 4099"/>
              <a:gd name="T96" fmla="*/ 321 w 1896"/>
              <a:gd name="T97" fmla="*/ 3281 h 4099"/>
              <a:gd name="T98" fmla="*/ 136 w 1896"/>
              <a:gd name="T99" fmla="*/ 3429 h 4099"/>
              <a:gd name="T100" fmla="*/ 263 w 1896"/>
              <a:gd name="T101" fmla="*/ 3601 h 4099"/>
              <a:gd name="T102" fmla="*/ 263 w 1896"/>
              <a:gd name="T103" fmla="*/ 3625 h 4099"/>
              <a:gd name="T104" fmla="*/ 10 w 1896"/>
              <a:gd name="T105" fmla="*/ 3879 h 4099"/>
              <a:gd name="T106" fmla="*/ 947 w 1896"/>
              <a:gd name="T107" fmla="*/ 4098 h 4099"/>
              <a:gd name="T108" fmla="*/ 1618 w 1896"/>
              <a:gd name="T109" fmla="*/ 4098 h 4099"/>
              <a:gd name="T110" fmla="*/ 1884 w 1896"/>
              <a:gd name="T111" fmla="*/ 3879 h 4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6" h="4099">
                <a:moveTo>
                  <a:pt x="1631" y="3625"/>
                </a:moveTo>
                <a:lnTo>
                  <a:pt x="1631" y="3601"/>
                </a:lnTo>
                <a:lnTo>
                  <a:pt x="1631" y="3601"/>
                </a:lnTo>
                <a:cubicBezTo>
                  <a:pt x="1710" y="3579"/>
                  <a:pt x="1767" y="3510"/>
                  <a:pt x="1758" y="3429"/>
                </a:cubicBezTo>
                <a:lnTo>
                  <a:pt x="1758" y="3429"/>
                </a:lnTo>
                <a:cubicBezTo>
                  <a:pt x="1750" y="3344"/>
                  <a:pt x="1667" y="3281"/>
                  <a:pt x="1573" y="3281"/>
                </a:cubicBezTo>
                <a:lnTo>
                  <a:pt x="1573" y="3281"/>
                </a:lnTo>
                <a:cubicBezTo>
                  <a:pt x="1550" y="3281"/>
                  <a:pt x="1528" y="3265"/>
                  <a:pt x="1523" y="3244"/>
                </a:cubicBezTo>
                <a:lnTo>
                  <a:pt x="1487" y="3094"/>
                </a:lnTo>
                <a:lnTo>
                  <a:pt x="1487" y="3094"/>
                </a:lnTo>
                <a:cubicBezTo>
                  <a:pt x="1469" y="3017"/>
                  <a:pt x="1445" y="2942"/>
                  <a:pt x="1415" y="2868"/>
                </a:cubicBezTo>
                <a:lnTo>
                  <a:pt x="1415" y="2868"/>
                </a:lnTo>
                <a:cubicBezTo>
                  <a:pt x="1330" y="2661"/>
                  <a:pt x="1151" y="2673"/>
                  <a:pt x="1293" y="2152"/>
                </a:cubicBezTo>
                <a:lnTo>
                  <a:pt x="1293" y="2152"/>
                </a:lnTo>
                <a:cubicBezTo>
                  <a:pt x="1301" y="2120"/>
                  <a:pt x="1323" y="2093"/>
                  <a:pt x="1352" y="2074"/>
                </a:cubicBezTo>
                <a:lnTo>
                  <a:pt x="1352" y="2074"/>
                </a:lnTo>
                <a:cubicBezTo>
                  <a:pt x="1356" y="2072"/>
                  <a:pt x="1361" y="2070"/>
                  <a:pt x="1365" y="2067"/>
                </a:cubicBezTo>
                <a:lnTo>
                  <a:pt x="1365" y="2067"/>
                </a:lnTo>
                <a:cubicBezTo>
                  <a:pt x="1401" y="2047"/>
                  <a:pt x="1442" y="2016"/>
                  <a:pt x="1437" y="1975"/>
                </a:cubicBezTo>
                <a:lnTo>
                  <a:pt x="1437" y="1975"/>
                </a:lnTo>
                <a:cubicBezTo>
                  <a:pt x="1445" y="1955"/>
                  <a:pt x="1450" y="1932"/>
                  <a:pt x="1450" y="1908"/>
                </a:cubicBezTo>
                <a:lnTo>
                  <a:pt x="1450" y="1274"/>
                </a:lnTo>
                <a:lnTo>
                  <a:pt x="1450" y="1274"/>
                </a:lnTo>
                <a:cubicBezTo>
                  <a:pt x="1451" y="1273"/>
                  <a:pt x="1453" y="1272"/>
                  <a:pt x="1454" y="1270"/>
                </a:cubicBezTo>
                <a:lnTo>
                  <a:pt x="1454" y="1270"/>
                </a:lnTo>
                <a:cubicBezTo>
                  <a:pt x="1454" y="1270"/>
                  <a:pt x="1453" y="1270"/>
                  <a:pt x="1451" y="1269"/>
                </a:cubicBezTo>
                <a:lnTo>
                  <a:pt x="1451" y="1120"/>
                </a:lnTo>
                <a:lnTo>
                  <a:pt x="1451" y="1120"/>
                </a:lnTo>
                <a:lnTo>
                  <a:pt x="1451" y="903"/>
                </a:lnTo>
                <a:lnTo>
                  <a:pt x="1451" y="903"/>
                </a:lnTo>
                <a:cubicBezTo>
                  <a:pt x="1451" y="904"/>
                  <a:pt x="1451" y="905"/>
                  <a:pt x="1450" y="905"/>
                </a:cubicBezTo>
                <a:lnTo>
                  <a:pt x="1450" y="705"/>
                </a:lnTo>
                <a:lnTo>
                  <a:pt x="1598" y="446"/>
                </a:lnTo>
                <a:lnTo>
                  <a:pt x="1616" y="446"/>
                </a:lnTo>
                <a:lnTo>
                  <a:pt x="1616" y="414"/>
                </a:lnTo>
                <a:lnTo>
                  <a:pt x="1616" y="414"/>
                </a:lnTo>
                <a:lnTo>
                  <a:pt x="1616" y="414"/>
                </a:lnTo>
                <a:lnTo>
                  <a:pt x="1616" y="197"/>
                </a:lnTo>
                <a:lnTo>
                  <a:pt x="1616" y="196"/>
                </a:lnTo>
                <a:lnTo>
                  <a:pt x="1528" y="142"/>
                </a:lnTo>
                <a:lnTo>
                  <a:pt x="1528" y="0"/>
                </a:lnTo>
                <a:lnTo>
                  <a:pt x="1334" y="0"/>
                </a:lnTo>
                <a:lnTo>
                  <a:pt x="1334" y="75"/>
                </a:lnTo>
                <a:lnTo>
                  <a:pt x="1334" y="75"/>
                </a:lnTo>
                <a:cubicBezTo>
                  <a:pt x="1334" y="107"/>
                  <a:pt x="1308" y="134"/>
                  <a:pt x="1276" y="134"/>
                </a:cubicBezTo>
                <a:lnTo>
                  <a:pt x="1242" y="134"/>
                </a:lnTo>
                <a:lnTo>
                  <a:pt x="1242" y="134"/>
                </a:lnTo>
                <a:cubicBezTo>
                  <a:pt x="1209" y="134"/>
                  <a:pt x="1183" y="107"/>
                  <a:pt x="1183" y="75"/>
                </a:cubicBezTo>
                <a:lnTo>
                  <a:pt x="1183" y="0"/>
                </a:lnTo>
                <a:lnTo>
                  <a:pt x="1006" y="0"/>
                </a:lnTo>
                <a:lnTo>
                  <a:pt x="1006" y="75"/>
                </a:lnTo>
                <a:lnTo>
                  <a:pt x="1006" y="75"/>
                </a:lnTo>
                <a:cubicBezTo>
                  <a:pt x="1006" y="107"/>
                  <a:pt x="980" y="134"/>
                  <a:pt x="948" y="134"/>
                </a:cubicBezTo>
                <a:lnTo>
                  <a:pt x="947" y="134"/>
                </a:lnTo>
                <a:lnTo>
                  <a:pt x="922" y="134"/>
                </a:lnTo>
                <a:lnTo>
                  <a:pt x="922" y="134"/>
                </a:lnTo>
                <a:cubicBezTo>
                  <a:pt x="889" y="134"/>
                  <a:pt x="863" y="107"/>
                  <a:pt x="863" y="75"/>
                </a:cubicBezTo>
                <a:lnTo>
                  <a:pt x="863" y="0"/>
                </a:lnTo>
                <a:lnTo>
                  <a:pt x="661" y="0"/>
                </a:lnTo>
                <a:lnTo>
                  <a:pt x="661" y="67"/>
                </a:lnTo>
                <a:lnTo>
                  <a:pt x="661" y="67"/>
                </a:lnTo>
                <a:cubicBezTo>
                  <a:pt x="661" y="99"/>
                  <a:pt x="635" y="125"/>
                  <a:pt x="603" y="125"/>
                </a:cubicBezTo>
                <a:lnTo>
                  <a:pt x="585" y="125"/>
                </a:lnTo>
                <a:lnTo>
                  <a:pt x="585" y="125"/>
                </a:lnTo>
                <a:cubicBezTo>
                  <a:pt x="553" y="125"/>
                  <a:pt x="526" y="99"/>
                  <a:pt x="526" y="66"/>
                </a:cubicBezTo>
                <a:lnTo>
                  <a:pt x="526" y="0"/>
                </a:lnTo>
                <a:lnTo>
                  <a:pt x="343" y="0"/>
                </a:lnTo>
                <a:lnTo>
                  <a:pt x="343" y="136"/>
                </a:lnTo>
                <a:lnTo>
                  <a:pt x="281" y="197"/>
                </a:lnTo>
                <a:lnTo>
                  <a:pt x="278" y="200"/>
                </a:lnTo>
                <a:lnTo>
                  <a:pt x="278" y="414"/>
                </a:lnTo>
                <a:lnTo>
                  <a:pt x="278" y="415"/>
                </a:lnTo>
                <a:lnTo>
                  <a:pt x="278" y="446"/>
                </a:lnTo>
                <a:lnTo>
                  <a:pt x="296" y="446"/>
                </a:lnTo>
                <a:lnTo>
                  <a:pt x="442" y="701"/>
                </a:lnTo>
                <a:lnTo>
                  <a:pt x="442" y="874"/>
                </a:lnTo>
                <a:lnTo>
                  <a:pt x="442" y="1108"/>
                </a:lnTo>
                <a:lnTo>
                  <a:pt x="442" y="1269"/>
                </a:lnTo>
                <a:lnTo>
                  <a:pt x="442" y="1269"/>
                </a:lnTo>
                <a:cubicBezTo>
                  <a:pt x="441" y="1270"/>
                  <a:pt x="440" y="1270"/>
                  <a:pt x="440" y="1270"/>
                </a:cubicBezTo>
                <a:lnTo>
                  <a:pt x="440" y="1270"/>
                </a:lnTo>
                <a:cubicBezTo>
                  <a:pt x="440" y="1271"/>
                  <a:pt x="441" y="1272"/>
                  <a:pt x="442" y="1273"/>
                </a:cubicBezTo>
                <a:lnTo>
                  <a:pt x="442" y="1908"/>
                </a:lnTo>
                <a:lnTo>
                  <a:pt x="442" y="1908"/>
                </a:lnTo>
                <a:cubicBezTo>
                  <a:pt x="442" y="1933"/>
                  <a:pt x="447" y="1958"/>
                  <a:pt x="457" y="1980"/>
                </a:cubicBezTo>
                <a:lnTo>
                  <a:pt x="457" y="1980"/>
                </a:lnTo>
                <a:cubicBezTo>
                  <a:pt x="455" y="2016"/>
                  <a:pt x="488" y="2043"/>
                  <a:pt x="521" y="2062"/>
                </a:cubicBezTo>
                <a:lnTo>
                  <a:pt x="521" y="2062"/>
                </a:lnTo>
                <a:cubicBezTo>
                  <a:pt x="530" y="2069"/>
                  <a:pt x="540" y="2074"/>
                  <a:pt x="550" y="2080"/>
                </a:cubicBezTo>
                <a:lnTo>
                  <a:pt x="550" y="2080"/>
                </a:lnTo>
                <a:cubicBezTo>
                  <a:pt x="575" y="2097"/>
                  <a:pt x="594" y="2122"/>
                  <a:pt x="601" y="2152"/>
                </a:cubicBezTo>
                <a:lnTo>
                  <a:pt x="601" y="2152"/>
                </a:lnTo>
                <a:cubicBezTo>
                  <a:pt x="743" y="2673"/>
                  <a:pt x="564" y="2661"/>
                  <a:pt x="479" y="2868"/>
                </a:cubicBezTo>
                <a:lnTo>
                  <a:pt x="479" y="2868"/>
                </a:lnTo>
                <a:cubicBezTo>
                  <a:pt x="449" y="2942"/>
                  <a:pt x="426" y="3017"/>
                  <a:pt x="407" y="3094"/>
                </a:cubicBezTo>
                <a:lnTo>
                  <a:pt x="371" y="3244"/>
                </a:lnTo>
                <a:lnTo>
                  <a:pt x="371" y="3244"/>
                </a:lnTo>
                <a:cubicBezTo>
                  <a:pt x="366" y="3265"/>
                  <a:pt x="345" y="3281"/>
                  <a:pt x="321" y="3281"/>
                </a:cubicBezTo>
                <a:lnTo>
                  <a:pt x="321" y="3281"/>
                </a:lnTo>
                <a:cubicBezTo>
                  <a:pt x="227" y="3281"/>
                  <a:pt x="145" y="3344"/>
                  <a:pt x="136" y="3429"/>
                </a:cubicBezTo>
                <a:lnTo>
                  <a:pt x="136" y="3429"/>
                </a:lnTo>
                <a:cubicBezTo>
                  <a:pt x="127" y="3510"/>
                  <a:pt x="185" y="3579"/>
                  <a:pt x="263" y="3601"/>
                </a:cubicBezTo>
                <a:lnTo>
                  <a:pt x="263" y="3625"/>
                </a:lnTo>
                <a:lnTo>
                  <a:pt x="263" y="3625"/>
                </a:lnTo>
                <a:cubicBezTo>
                  <a:pt x="117" y="3627"/>
                  <a:pt x="0" y="3742"/>
                  <a:pt x="10" y="3879"/>
                </a:cubicBezTo>
                <a:lnTo>
                  <a:pt x="10" y="3879"/>
                </a:lnTo>
                <a:cubicBezTo>
                  <a:pt x="21" y="4004"/>
                  <a:pt x="140" y="4098"/>
                  <a:pt x="276" y="4098"/>
                </a:cubicBezTo>
                <a:lnTo>
                  <a:pt x="947" y="4098"/>
                </a:lnTo>
                <a:lnTo>
                  <a:pt x="1618" y="4098"/>
                </a:lnTo>
                <a:lnTo>
                  <a:pt x="1618" y="4098"/>
                </a:lnTo>
                <a:cubicBezTo>
                  <a:pt x="1754" y="4098"/>
                  <a:pt x="1874" y="4004"/>
                  <a:pt x="1884" y="3879"/>
                </a:cubicBezTo>
                <a:lnTo>
                  <a:pt x="1884" y="3879"/>
                </a:lnTo>
                <a:cubicBezTo>
                  <a:pt x="1895" y="3742"/>
                  <a:pt x="1777" y="3627"/>
                  <a:pt x="1631" y="3625"/>
                </a:cubicBez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1600" dirty="0"/>
          </a:p>
        </p:txBody>
      </p:sp>
      <p:sp>
        <p:nvSpPr>
          <p:cNvPr id="129" name="TextBox 14">
            <a:extLst>
              <a:ext uri="{FF2B5EF4-FFF2-40B4-BE49-F238E27FC236}">
                <a16:creationId xmlns:a16="http://schemas.microsoft.com/office/drawing/2014/main" xmlns="" id="{FB94EC2B-5759-4DF6-9212-5E055B7455FA}"/>
              </a:ext>
            </a:extLst>
          </p:cNvPr>
          <p:cNvSpPr txBox="1"/>
          <p:nvPr/>
        </p:nvSpPr>
        <p:spPr>
          <a:xfrm>
            <a:off x="4243722" y="4809757"/>
            <a:ext cx="1680152" cy="1323439"/>
          </a:xfrm>
          <a:prstGeom prst="rect">
            <a:avLst/>
          </a:prstGeom>
          <a:noFill/>
        </p:spPr>
        <p:txBody>
          <a:bodyPr wrap="square" rtlCol="0" anchor="b" anchorCtr="0">
            <a:spAutoFit/>
          </a:bodyPr>
          <a:lstStyle/>
          <a:p>
            <a:pPr algn="ctr"/>
            <a:r>
              <a:rPr lang="en-GB" sz="2000" dirty="0">
                <a:solidFill>
                  <a:schemeClr val="tx2"/>
                </a:solidFill>
                <a:latin typeface="+mj-lt"/>
                <a:ea typeface="League Spartan" charset="0"/>
                <a:cs typeface="Poppins" pitchFamily="2" charset="77"/>
              </a:rPr>
              <a:t>Tiefes Verständnis</a:t>
            </a:r>
            <a:br>
              <a:rPr lang="en-GB" sz="2000" dirty="0">
                <a:solidFill>
                  <a:schemeClr val="tx2"/>
                </a:solidFill>
                <a:latin typeface="+mj-lt"/>
                <a:ea typeface="League Spartan" charset="0"/>
                <a:cs typeface="Poppins" pitchFamily="2" charset="77"/>
              </a:rPr>
            </a:br>
            <a:r>
              <a:rPr lang="en-GB" sz="2000" dirty="0">
                <a:solidFill>
                  <a:schemeClr val="tx2"/>
                </a:solidFill>
                <a:latin typeface="+mj-lt"/>
                <a:ea typeface="League Spartan" charset="0"/>
                <a:cs typeface="Poppins" pitchFamily="2" charset="77"/>
              </a:rPr>
              <a:t>des Geschäfts</a:t>
            </a:r>
          </a:p>
        </p:txBody>
      </p:sp>
      <p:sp>
        <p:nvSpPr>
          <p:cNvPr id="130" name="TextBox 27">
            <a:extLst>
              <a:ext uri="{FF2B5EF4-FFF2-40B4-BE49-F238E27FC236}">
                <a16:creationId xmlns:a16="http://schemas.microsoft.com/office/drawing/2014/main" xmlns="" id="{1455F76F-C9BF-4ED7-9A5D-0AB842FEDD21}"/>
              </a:ext>
            </a:extLst>
          </p:cNvPr>
          <p:cNvSpPr txBox="1"/>
          <p:nvPr/>
        </p:nvSpPr>
        <p:spPr>
          <a:xfrm>
            <a:off x="5779398" y="5125856"/>
            <a:ext cx="1851998" cy="1015663"/>
          </a:xfrm>
          <a:prstGeom prst="rect">
            <a:avLst/>
          </a:prstGeom>
          <a:noFill/>
        </p:spPr>
        <p:txBody>
          <a:bodyPr wrap="square" rtlCol="0" anchor="b" anchorCtr="0">
            <a:spAutoFit/>
          </a:bodyPr>
          <a:lstStyle/>
          <a:p>
            <a:pPr algn="ctr"/>
            <a:r>
              <a:rPr lang="en-GB" sz="2000" dirty="0">
                <a:solidFill>
                  <a:srgbClr val="245473"/>
                </a:solidFill>
                <a:latin typeface="+mj-lt"/>
                <a:ea typeface="League Spartan" charset="0"/>
                <a:cs typeface="Poppins" pitchFamily="2" charset="77"/>
              </a:rPr>
              <a:t>Modelle, Frameworks</a:t>
            </a:r>
            <a:br>
              <a:rPr lang="en-GB" sz="2000" dirty="0">
                <a:solidFill>
                  <a:srgbClr val="245473"/>
                </a:solidFill>
                <a:latin typeface="+mj-lt"/>
                <a:ea typeface="League Spartan" charset="0"/>
                <a:cs typeface="Poppins" pitchFamily="2" charset="77"/>
              </a:rPr>
            </a:br>
            <a:r>
              <a:rPr lang="en-GB" sz="2000" dirty="0">
                <a:solidFill>
                  <a:srgbClr val="245473"/>
                </a:solidFill>
                <a:latin typeface="+mj-lt"/>
                <a:ea typeface="League Spartan" charset="0"/>
                <a:cs typeface="Poppins" pitchFamily="2" charset="77"/>
              </a:rPr>
              <a:t>und Werkzeuge</a:t>
            </a:r>
          </a:p>
        </p:txBody>
      </p:sp>
      <p:sp>
        <p:nvSpPr>
          <p:cNvPr id="131" name="TextBox 30">
            <a:extLst>
              <a:ext uri="{FF2B5EF4-FFF2-40B4-BE49-F238E27FC236}">
                <a16:creationId xmlns:a16="http://schemas.microsoft.com/office/drawing/2014/main" xmlns="" id="{6B28795B-16ED-4DAA-A996-33F47F1C2174}"/>
              </a:ext>
            </a:extLst>
          </p:cNvPr>
          <p:cNvSpPr txBox="1"/>
          <p:nvPr/>
        </p:nvSpPr>
        <p:spPr>
          <a:xfrm>
            <a:off x="7448637" y="5125856"/>
            <a:ext cx="1756716" cy="1015663"/>
          </a:xfrm>
          <a:prstGeom prst="rect">
            <a:avLst/>
          </a:prstGeom>
          <a:noFill/>
        </p:spPr>
        <p:txBody>
          <a:bodyPr wrap="square" rtlCol="0" anchor="b" anchorCtr="0">
            <a:spAutoFit/>
          </a:bodyPr>
          <a:lstStyle/>
          <a:p>
            <a:pPr algn="ctr"/>
            <a:r>
              <a:rPr lang="en-GB" sz="2000" dirty="0">
                <a:solidFill>
                  <a:schemeClr val="tx2"/>
                </a:solidFill>
                <a:latin typeface="+mj-lt"/>
                <a:ea typeface="League Spartan" charset="0"/>
                <a:cs typeface="Poppins" pitchFamily="2" charset="77"/>
              </a:rPr>
              <a:t>Quantitative </a:t>
            </a:r>
            <a:r>
              <a:rPr lang="en-GB" sz="2000" dirty="0" err="1">
                <a:solidFill>
                  <a:schemeClr val="tx2"/>
                </a:solidFill>
                <a:latin typeface="+mj-lt"/>
                <a:ea typeface="League Spartan" charset="0"/>
                <a:cs typeface="Poppins" pitchFamily="2" charset="77"/>
              </a:rPr>
              <a:t>Fähigkeiten</a:t>
            </a:r>
            <a:r>
              <a:rPr lang="en-GB" sz="2000" dirty="0">
                <a:solidFill>
                  <a:schemeClr val="tx2"/>
                </a:solidFill>
                <a:latin typeface="+mj-lt"/>
                <a:ea typeface="League Spartan" charset="0"/>
                <a:cs typeface="Poppins" pitchFamily="2" charset="77"/>
              </a:rPr>
              <a:t> und </a:t>
            </a:r>
            <a:r>
              <a:rPr lang="en-GB" sz="2000" dirty="0" err="1">
                <a:solidFill>
                  <a:schemeClr val="tx2"/>
                </a:solidFill>
                <a:latin typeface="+mj-lt"/>
                <a:ea typeface="League Spartan" charset="0"/>
                <a:cs typeface="Poppins" pitchFamily="2" charset="77"/>
              </a:rPr>
              <a:t>Kenntnisse</a:t>
            </a:r>
            <a:r>
              <a:rPr lang="en-GB" sz="2000" dirty="0">
                <a:solidFill>
                  <a:schemeClr val="tx2"/>
                </a:solidFill>
                <a:latin typeface="+mj-lt"/>
                <a:ea typeface="League Spartan" charset="0"/>
                <a:cs typeface="Poppins" pitchFamily="2" charset="77"/>
              </a:rPr>
              <a:t> </a:t>
            </a:r>
          </a:p>
        </p:txBody>
      </p:sp>
      <p:sp>
        <p:nvSpPr>
          <p:cNvPr id="132" name="TextBox 33">
            <a:extLst>
              <a:ext uri="{FF2B5EF4-FFF2-40B4-BE49-F238E27FC236}">
                <a16:creationId xmlns:a16="http://schemas.microsoft.com/office/drawing/2014/main" xmlns="" id="{0DC7BF26-326D-42B3-AB89-B04B49D22C87}"/>
              </a:ext>
            </a:extLst>
          </p:cNvPr>
          <p:cNvSpPr txBox="1"/>
          <p:nvPr/>
        </p:nvSpPr>
        <p:spPr>
          <a:xfrm>
            <a:off x="9026755" y="5125856"/>
            <a:ext cx="1835413" cy="707886"/>
          </a:xfrm>
          <a:prstGeom prst="rect">
            <a:avLst/>
          </a:prstGeom>
          <a:noFill/>
        </p:spPr>
        <p:txBody>
          <a:bodyPr wrap="square" rtlCol="0" anchor="b" anchorCtr="0">
            <a:spAutoFit/>
          </a:bodyPr>
          <a:lstStyle/>
          <a:p>
            <a:pPr algn="ctr"/>
            <a:r>
              <a:rPr lang="en-GB" sz="2000" dirty="0" err="1">
                <a:solidFill>
                  <a:schemeClr val="tx2"/>
                </a:solidFill>
                <a:latin typeface="+mj-lt"/>
                <a:ea typeface="League Spartan" charset="0"/>
                <a:cs typeface="Poppins" pitchFamily="2" charset="77"/>
              </a:rPr>
              <a:t>Führung</a:t>
            </a:r>
            <a:r>
              <a:rPr lang="en-GB" sz="2000" dirty="0">
                <a:solidFill>
                  <a:schemeClr val="tx2"/>
                </a:solidFill>
                <a:latin typeface="+mj-lt"/>
                <a:ea typeface="League Spartan" charset="0"/>
                <a:cs typeface="Poppins" pitchFamily="2" charset="77"/>
              </a:rPr>
              <a:t>, </a:t>
            </a:r>
            <a:r>
              <a:rPr lang="en-GB" sz="2000" dirty="0" err="1">
                <a:solidFill>
                  <a:schemeClr val="tx2"/>
                </a:solidFill>
                <a:latin typeface="+mj-lt"/>
                <a:ea typeface="League Spartan" charset="0"/>
                <a:cs typeface="Poppins" pitchFamily="2" charset="77"/>
              </a:rPr>
              <a:t>Kommunikation</a:t>
            </a:r>
            <a:endParaRPr lang="en-GB" sz="2000" dirty="0">
              <a:solidFill>
                <a:schemeClr val="tx2"/>
              </a:solidFill>
              <a:latin typeface="+mj-lt"/>
              <a:ea typeface="League Spartan" charset="0"/>
              <a:cs typeface="Poppins" pitchFamily="2" charset="77"/>
            </a:endParaRPr>
          </a:p>
        </p:txBody>
      </p:sp>
      <p:sp>
        <p:nvSpPr>
          <p:cNvPr id="133" name="TextBox 36">
            <a:extLst>
              <a:ext uri="{FF2B5EF4-FFF2-40B4-BE49-F238E27FC236}">
                <a16:creationId xmlns:a16="http://schemas.microsoft.com/office/drawing/2014/main" xmlns="" id="{E0E46D11-687B-4BC0-B3D5-164628AE5700}"/>
              </a:ext>
            </a:extLst>
          </p:cNvPr>
          <p:cNvSpPr txBox="1"/>
          <p:nvPr/>
        </p:nvSpPr>
        <p:spPr>
          <a:xfrm>
            <a:off x="10511848" y="5125856"/>
            <a:ext cx="1680152" cy="400110"/>
          </a:xfrm>
          <a:prstGeom prst="rect">
            <a:avLst/>
          </a:prstGeom>
          <a:noFill/>
        </p:spPr>
        <p:txBody>
          <a:bodyPr wrap="square" rtlCol="0" anchor="b" anchorCtr="0">
            <a:spAutoFit/>
          </a:bodyPr>
          <a:lstStyle/>
          <a:p>
            <a:pPr algn="ctr"/>
            <a:r>
              <a:rPr lang="en-GB" sz="2000" dirty="0" err="1">
                <a:solidFill>
                  <a:schemeClr val="tx2"/>
                </a:solidFill>
                <a:latin typeface="+mj-lt"/>
                <a:ea typeface="League Spartan" charset="0"/>
                <a:cs typeface="Poppins" pitchFamily="2" charset="77"/>
              </a:rPr>
              <a:t>Selbstreflexion</a:t>
            </a:r>
            <a:endParaRPr lang="en-GB" sz="2000"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3696710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472606" y="659015"/>
            <a:ext cx="8852375" cy="697353"/>
          </a:xfrm>
        </p:spPr>
        <p:txBody>
          <a:bodyPr>
            <a:normAutofit fontScale="92500"/>
          </a:bodyPr>
          <a:lstStyle/>
          <a:p>
            <a:r>
              <a:rPr lang="en-GB" dirty="0"/>
              <a:t>Das Konzept des Risikomanagement-Reifegrads</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56000" y="1857483"/>
            <a:ext cx="3416080" cy="474519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Eine Organisation </a:t>
            </a:r>
            <a:r>
              <a:rPr lang="en-GB" sz="1800" dirty="0" err="1">
                <a:solidFill>
                  <a:srgbClr val="245473"/>
                </a:solidFill>
                <a:latin typeface="+mj-lt"/>
                <a:ea typeface="Open Sans Light" panose="020B0306030504020204" pitchFamily="34" charset="0"/>
                <a:cs typeface="Open Sans Light" panose="020B0306030504020204" pitchFamily="34" charset="0"/>
              </a:rPr>
              <a:t>mit</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ausgereiftem</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Risikomanagement</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kann</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ein</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akzeptables</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Risikoniveau</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kosten-effizient</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erreichen</a:t>
            </a:r>
            <a:r>
              <a:rPr lang="en-GB" sz="1800" dirty="0">
                <a:solidFill>
                  <a:srgbClr val="245473"/>
                </a:solidFill>
                <a:latin typeface="+mj-lt"/>
                <a:ea typeface="Open Sans Light" panose="020B0306030504020204" pitchFamily="34" charset="0"/>
                <a:cs typeface="Open Sans Light" panose="020B0306030504020204" pitchFamily="34" charset="0"/>
              </a:rPr>
              <a:t> und </a:t>
            </a:r>
            <a:r>
              <a:rPr lang="en-GB" sz="1800" dirty="0" err="1">
                <a:solidFill>
                  <a:srgbClr val="245473"/>
                </a:solidFill>
                <a:latin typeface="+mj-lt"/>
                <a:ea typeface="Open Sans Light" panose="020B0306030504020204" pitchFamily="34" charset="0"/>
                <a:cs typeface="Open Sans Light" panose="020B0306030504020204" pitchFamily="34" charset="0"/>
              </a:rPr>
              <a:t>halten</a:t>
            </a:r>
            <a:r>
              <a:rPr lang="en-GB" sz="1800" dirty="0">
                <a:solidFill>
                  <a:srgbClr val="245473"/>
                </a:solidFill>
                <a:latin typeface="+mj-lt"/>
                <a:ea typeface="Open Sans Light" panose="020B0306030504020204" pitchFamily="34" charset="0"/>
                <a:cs typeface="Open Sans Light" panose="020B0306030504020204" pitchFamily="34" charset="0"/>
              </a:rPr>
              <a:t>.</a:t>
            </a:r>
          </a:p>
          <a:p>
            <a:pPr marL="285750" indent="-285750" algn="l">
              <a:lnSpc>
                <a:spcPct val="100000"/>
              </a:lnSpc>
              <a:spcBef>
                <a:spcPts val="600"/>
              </a:spcBef>
              <a:buFont typeface="Wingdings" panose="05000000000000000000" pitchFamily="2" charset="2"/>
              <a:buChar char="à"/>
            </a:pP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Können die Entscheidungsträger fundierte Entscheidungen treffen, die auf der Transparenz der Risikolandschaft und der Qualität der Risikoanalyse und   -berichterstattung basieren?</a:t>
            </a:r>
          </a:p>
          <a:p>
            <a:pPr marL="285750" indent="-285750" algn="l">
              <a:lnSpc>
                <a:spcPct val="100000"/>
              </a:lnSpc>
              <a:spcBef>
                <a:spcPts val="600"/>
              </a:spcBef>
              <a:buFont typeface="Wingdings" panose="05000000000000000000" pitchFamily="2" charset="2"/>
              <a:buChar char="à"/>
            </a:pP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Wie zuverlässig kann das Personal, basierend auf den </a:t>
            </a: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Anforderungen</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und </a:t>
            </a: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Gegeben-heiten</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Entscheidungen</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im Risikomanagement umsetzen?</a:t>
            </a:r>
          </a:p>
          <a:p>
            <a:pPr marL="285750" indent="-285750" algn="l">
              <a:lnSpc>
                <a:spcPct val="100000"/>
              </a:lnSpc>
              <a:spcBef>
                <a:spcPts val="600"/>
              </a:spcBef>
              <a:buFont typeface="Wingdings" panose="05000000000000000000" pitchFamily="2" charset="2"/>
              <a:buChar char="à"/>
            </a:pPr>
            <a:endParaRPr lang="en-GB" sz="1800" dirty="0">
              <a:solidFill>
                <a:schemeClr val="tx1"/>
              </a:solidFill>
              <a:latin typeface="+mj-lt"/>
              <a:ea typeface="Open Sans Light" panose="020B0306030504020204" pitchFamily="34" charset="0"/>
              <a:cs typeface="Open Sans Light" panose="020B0306030504020204" pitchFamily="34" charset="0"/>
            </a:endParaRPr>
          </a:p>
        </p:txBody>
      </p:sp>
      <p:sp>
        <p:nvSpPr>
          <p:cNvPr id="186" name="Rounded Rectangle 3">
            <a:extLst>
              <a:ext uri="{FF2B5EF4-FFF2-40B4-BE49-F238E27FC236}">
                <a16:creationId xmlns:a16="http://schemas.microsoft.com/office/drawing/2014/main" xmlns="" id="{6CC7FB15-2165-43B8-8911-CFEFC56FDFAD}"/>
              </a:ext>
            </a:extLst>
          </p:cNvPr>
          <p:cNvSpPr/>
          <p:nvPr/>
        </p:nvSpPr>
        <p:spPr>
          <a:xfrm>
            <a:off x="3761738" y="3066956"/>
            <a:ext cx="1439841" cy="58117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mj-lt"/>
            </a:endParaRPr>
          </a:p>
        </p:txBody>
      </p:sp>
      <p:sp>
        <p:nvSpPr>
          <p:cNvPr id="187" name="Rounded Rectangle 4">
            <a:extLst>
              <a:ext uri="{FF2B5EF4-FFF2-40B4-BE49-F238E27FC236}">
                <a16:creationId xmlns:a16="http://schemas.microsoft.com/office/drawing/2014/main" xmlns="" id="{F4F29635-ABC5-48A8-8E31-20E09A5CBB2D}"/>
              </a:ext>
            </a:extLst>
          </p:cNvPr>
          <p:cNvSpPr/>
          <p:nvPr/>
        </p:nvSpPr>
        <p:spPr>
          <a:xfrm>
            <a:off x="7043360" y="3066956"/>
            <a:ext cx="1439841" cy="58117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mj-lt"/>
            </a:endParaRPr>
          </a:p>
        </p:txBody>
      </p:sp>
      <p:sp>
        <p:nvSpPr>
          <p:cNvPr id="198" name="Rounded Rectangle 5">
            <a:extLst>
              <a:ext uri="{FF2B5EF4-FFF2-40B4-BE49-F238E27FC236}">
                <a16:creationId xmlns:a16="http://schemas.microsoft.com/office/drawing/2014/main" xmlns="" id="{48901271-19E8-44A9-8D75-5FF7E2A0A1E2}"/>
              </a:ext>
            </a:extLst>
          </p:cNvPr>
          <p:cNvSpPr/>
          <p:nvPr/>
        </p:nvSpPr>
        <p:spPr>
          <a:xfrm>
            <a:off x="10324981" y="3066956"/>
            <a:ext cx="1439841" cy="58117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mj-lt"/>
            </a:endParaRPr>
          </a:p>
        </p:txBody>
      </p:sp>
      <p:sp>
        <p:nvSpPr>
          <p:cNvPr id="199" name="Rounded Rectangle 6">
            <a:extLst>
              <a:ext uri="{FF2B5EF4-FFF2-40B4-BE49-F238E27FC236}">
                <a16:creationId xmlns:a16="http://schemas.microsoft.com/office/drawing/2014/main" xmlns="" id="{8EF4D9F0-D931-4E85-BA0C-1F592CE0D229}"/>
              </a:ext>
            </a:extLst>
          </p:cNvPr>
          <p:cNvSpPr/>
          <p:nvPr/>
        </p:nvSpPr>
        <p:spPr>
          <a:xfrm>
            <a:off x="8684170" y="3066956"/>
            <a:ext cx="1439841" cy="581176"/>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mj-lt"/>
            </a:endParaRPr>
          </a:p>
        </p:txBody>
      </p:sp>
      <p:sp>
        <p:nvSpPr>
          <p:cNvPr id="200" name="Rounded Rectangle 7">
            <a:extLst>
              <a:ext uri="{FF2B5EF4-FFF2-40B4-BE49-F238E27FC236}">
                <a16:creationId xmlns:a16="http://schemas.microsoft.com/office/drawing/2014/main" xmlns="" id="{078B8FB7-C6E8-45CA-94AD-1F92050EAB13}"/>
              </a:ext>
            </a:extLst>
          </p:cNvPr>
          <p:cNvSpPr/>
          <p:nvPr/>
        </p:nvSpPr>
        <p:spPr>
          <a:xfrm>
            <a:off x="5402549" y="3066956"/>
            <a:ext cx="1439841" cy="58117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mj-lt"/>
            </a:endParaRPr>
          </a:p>
        </p:txBody>
      </p:sp>
      <p:sp useBgFill="1">
        <p:nvSpPr>
          <p:cNvPr id="211" name="Rounded Rectangle 8">
            <a:extLst>
              <a:ext uri="{FF2B5EF4-FFF2-40B4-BE49-F238E27FC236}">
                <a16:creationId xmlns:a16="http://schemas.microsoft.com/office/drawing/2014/main" xmlns="" id="{11E35319-2A01-4BE7-BC9A-225E598E1D08}"/>
              </a:ext>
            </a:extLst>
          </p:cNvPr>
          <p:cNvSpPr/>
          <p:nvPr/>
        </p:nvSpPr>
        <p:spPr>
          <a:xfrm>
            <a:off x="3761738" y="3752934"/>
            <a:ext cx="1439841" cy="2114466"/>
          </a:xfrm>
          <a:prstGeom prst="roundRect">
            <a:avLst>
              <a:gd name="adj" fmla="val 6080"/>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useBgFill="1">
        <p:nvSpPr>
          <p:cNvPr id="212" name="Rounded Rectangle 13">
            <a:extLst>
              <a:ext uri="{FF2B5EF4-FFF2-40B4-BE49-F238E27FC236}">
                <a16:creationId xmlns:a16="http://schemas.microsoft.com/office/drawing/2014/main" xmlns="" id="{5AE279A9-DB1B-4BFA-8B73-39AB54CED038}"/>
              </a:ext>
            </a:extLst>
          </p:cNvPr>
          <p:cNvSpPr/>
          <p:nvPr/>
        </p:nvSpPr>
        <p:spPr>
          <a:xfrm>
            <a:off x="5402549" y="3752934"/>
            <a:ext cx="1439841" cy="2114466"/>
          </a:xfrm>
          <a:prstGeom prst="roundRect">
            <a:avLst>
              <a:gd name="adj" fmla="val 6080"/>
            </a:avLst>
          </a:prstGeom>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useBgFill="1">
        <p:nvSpPr>
          <p:cNvPr id="213" name="Rounded Rectangle 14">
            <a:extLst>
              <a:ext uri="{FF2B5EF4-FFF2-40B4-BE49-F238E27FC236}">
                <a16:creationId xmlns:a16="http://schemas.microsoft.com/office/drawing/2014/main" xmlns="" id="{FB023C19-7ED7-4D7F-ABF1-97547ECBC07F}"/>
              </a:ext>
            </a:extLst>
          </p:cNvPr>
          <p:cNvSpPr/>
          <p:nvPr/>
        </p:nvSpPr>
        <p:spPr>
          <a:xfrm>
            <a:off x="7043360" y="3752934"/>
            <a:ext cx="1439841" cy="2114466"/>
          </a:xfrm>
          <a:prstGeom prst="roundRect">
            <a:avLst>
              <a:gd name="adj" fmla="val 6080"/>
            </a:avLst>
          </a:prstGeom>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useBgFill="1">
        <p:nvSpPr>
          <p:cNvPr id="224" name="Rounded Rectangle 15">
            <a:extLst>
              <a:ext uri="{FF2B5EF4-FFF2-40B4-BE49-F238E27FC236}">
                <a16:creationId xmlns:a16="http://schemas.microsoft.com/office/drawing/2014/main" xmlns="" id="{93BFA4B2-3A2F-4EC7-BC4C-D91A5E5A67CA}"/>
              </a:ext>
            </a:extLst>
          </p:cNvPr>
          <p:cNvSpPr/>
          <p:nvPr/>
        </p:nvSpPr>
        <p:spPr>
          <a:xfrm>
            <a:off x="8684170" y="3752934"/>
            <a:ext cx="1439841" cy="2114466"/>
          </a:xfrm>
          <a:prstGeom prst="roundRect">
            <a:avLst>
              <a:gd name="adj" fmla="val 6080"/>
            </a:avLst>
          </a:prstGeom>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useBgFill="1">
        <p:nvSpPr>
          <p:cNvPr id="225" name="Rounded Rectangle 16">
            <a:extLst>
              <a:ext uri="{FF2B5EF4-FFF2-40B4-BE49-F238E27FC236}">
                <a16:creationId xmlns:a16="http://schemas.microsoft.com/office/drawing/2014/main" xmlns="" id="{11391FA8-ADC9-4991-8207-B8F13CE27148}"/>
              </a:ext>
            </a:extLst>
          </p:cNvPr>
          <p:cNvSpPr/>
          <p:nvPr/>
        </p:nvSpPr>
        <p:spPr>
          <a:xfrm>
            <a:off x="10324981" y="3752934"/>
            <a:ext cx="1439841" cy="2114466"/>
          </a:xfrm>
          <a:prstGeom prst="roundRect">
            <a:avLst>
              <a:gd name="adj" fmla="val 6080"/>
            </a:avLst>
          </a:prstGeom>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26" name="Right Arrow 17">
            <a:extLst>
              <a:ext uri="{FF2B5EF4-FFF2-40B4-BE49-F238E27FC236}">
                <a16:creationId xmlns:a16="http://schemas.microsoft.com/office/drawing/2014/main" xmlns="" id="{B0676A22-36E8-4EFA-ADC7-8096F35C74AD}"/>
              </a:ext>
            </a:extLst>
          </p:cNvPr>
          <p:cNvSpPr/>
          <p:nvPr/>
        </p:nvSpPr>
        <p:spPr>
          <a:xfrm>
            <a:off x="3761737" y="2064726"/>
            <a:ext cx="8003084" cy="697352"/>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mj-lt"/>
            </a:endParaRPr>
          </a:p>
        </p:txBody>
      </p:sp>
      <p:sp>
        <p:nvSpPr>
          <p:cNvPr id="232" name="TextBox 18">
            <a:extLst>
              <a:ext uri="{FF2B5EF4-FFF2-40B4-BE49-F238E27FC236}">
                <a16:creationId xmlns:a16="http://schemas.microsoft.com/office/drawing/2014/main" xmlns="" id="{DB1E72D4-2923-4881-90CB-4C96045DB12F}"/>
              </a:ext>
            </a:extLst>
          </p:cNvPr>
          <p:cNvSpPr txBox="1"/>
          <p:nvPr/>
        </p:nvSpPr>
        <p:spPr>
          <a:xfrm>
            <a:off x="4187345" y="3188269"/>
            <a:ext cx="588623" cy="338554"/>
          </a:xfrm>
          <a:prstGeom prst="rect">
            <a:avLst/>
          </a:prstGeom>
          <a:noFill/>
        </p:spPr>
        <p:txBody>
          <a:bodyPr wrap="none" rtlCol="0" anchor="ctr" anchorCtr="0">
            <a:spAutoFit/>
          </a:bodyPr>
          <a:lstStyle/>
          <a:p>
            <a:pPr algn="ctr"/>
            <a:r>
              <a:rPr lang="en-GB" sz="1600" b="1" dirty="0">
                <a:solidFill>
                  <a:schemeClr val="bg1"/>
                </a:solidFill>
                <a:latin typeface="+mj-lt"/>
                <a:ea typeface="League Spartan" charset="0"/>
                <a:cs typeface="Poppins" pitchFamily="2" charset="77"/>
              </a:rPr>
              <a:t>NAIV</a:t>
            </a:r>
          </a:p>
        </p:txBody>
      </p:sp>
      <p:sp>
        <p:nvSpPr>
          <p:cNvPr id="233" name="TextBox 19">
            <a:extLst>
              <a:ext uri="{FF2B5EF4-FFF2-40B4-BE49-F238E27FC236}">
                <a16:creationId xmlns:a16="http://schemas.microsoft.com/office/drawing/2014/main" xmlns="" id="{0FCB5293-8899-43ED-8A86-3506098A3237}"/>
              </a:ext>
            </a:extLst>
          </p:cNvPr>
          <p:cNvSpPr txBox="1"/>
          <p:nvPr/>
        </p:nvSpPr>
        <p:spPr>
          <a:xfrm>
            <a:off x="5634708" y="3188269"/>
            <a:ext cx="975523" cy="338554"/>
          </a:xfrm>
          <a:prstGeom prst="rect">
            <a:avLst/>
          </a:prstGeom>
          <a:noFill/>
        </p:spPr>
        <p:txBody>
          <a:bodyPr wrap="none" rtlCol="0" anchor="ctr" anchorCtr="0">
            <a:spAutoFit/>
          </a:bodyPr>
          <a:lstStyle/>
          <a:p>
            <a:pPr algn="ctr"/>
            <a:r>
              <a:rPr lang="en-GB" sz="1600" b="1" dirty="0">
                <a:solidFill>
                  <a:schemeClr val="bg1"/>
                </a:solidFill>
                <a:latin typeface="+mj-lt"/>
                <a:ea typeface="League Spartan" charset="0"/>
                <a:cs typeface="Poppins" pitchFamily="2" charset="77"/>
              </a:rPr>
              <a:t>BEWUSST</a:t>
            </a:r>
          </a:p>
        </p:txBody>
      </p:sp>
      <p:sp>
        <p:nvSpPr>
          <p:cNvPr id="234" name="TextBox 20">
            <a:extLst>
              <a:ext uri="{FF2B5EF4-FFF2-40B4-BE49-F238E27FC236}">
                <a16:creationId xmlns:a16="http://schemas.microsoft.com/office/drawing/2014/main" xmlns="" id="{628F8E76-D9BF-4487-8F7D-6890C46194D4}"/>
              </a:ext>
            </a:extLst>
          </p:cNvPr>
          <p:cNvSpPr txBox="1"/>
          <p:nvPr/>
        </p:nvSpPr>
        <p:spPr>
          <a:xfrm>
            <a:off x="7315882" y="3188269"/>
            <a:ext cx="894797" cy="338554"/>
          </a:xfrm>
          <a:prstGeom prst="rect">
            <a:avLst/>
          </a:prstGeom>
          <a:noFill/>
        </p:spPr>
        <p:txBody>
          <a:bodyPr wrap="none" rtlCol="0" anchor="ctr" anchorCtr="0">
            <a:spAutoFit/>
          </a:bodyPr>
          <a:lstStyle/>
          <a:p>
            <a:pPr algn="ctr"/>
            <a:r>
              <a:rPr lang="en-GB" sz="1600" b="1" dirty="0">
                <a:solidFill>
                  <a:schemeClr val="bg1"/>
                </a:solidFill>
                <a:latin typeface="+mj-lt"/>
                <a:ea typeface="League Spartan" charset="0"/>
                <a:cs typeface="Poppins" pitchFamily="2" charset="77"/>
              </a:rPr>
              <a:t>DEFINIERT</a:t>
            </a:r>
          </a:p>
        </p:txBody>
      </p:sp>
      <p:sp>
        <p:nvSpPr>
          <p:cNvPr id="235" name="TextBox 21">
            <a:extLst>
              <a:ext uri="{FF2B5EF4-FFF2-40B4-BE49-F238E27FC236}">
                <a16:creationId xmlns:a16="http://schemas.microsoft.com/office/drawing/2014/main" xmlns="" id="{29717EB1-BBC8-4F94-8887-A49CEE8FD8F3}"/>
              </a:ext>
            </a:extLst>
          </p:cNvPr>
          <p:cNvSpPr txBox="1"/>
          <p:nvPr/>
        </p:nvSpPr>
        <p:spPr>
          <a:xfrm>
            <a:off x="8825473" y="3188269"/>
            <a:ext cx="1157241" cy="338554"/>
          </a:xfrm>
          <a:prstGeom prst="rect">
            <a:avLst/>
          </a:prstGeom>
          <a:noFill/>
        </p:spPr>
        <p:txBody>
          <a:bodyPr wrap="none" rtlCol="0" anchor="ctr" anchorCtr="0">
            <a:spAutoFit/>
          </a:bodyPr>
          <a:lstStyle/>
          <a:p>
            <a:pPr algn="ctr"/>
            <a:r>
              <a:rPr lang="en-GB" sz="1600" b="1" dirty="0">
                <a:solidFill>
                  <a:schemeClr val="bg1"/>
                </a:solidFill>
                <a:latin typeface="+mj-lt"/>
                <a:ea typeface="League Spartan" charset="0"/>
                <a:cs typeface="Poppins" pitchFamily="2" charset="77"/>
              </a:rPr>
              <a:t>GEMANAGT</a:t>
            </a:r>
          </a:p>
        </p:txBody>
      </p:sp>
      <p:sp>
        <p:nvSpPr>
          <p:cNvPr id="236" name="TextBox 22">
            <a:extLst>
              <a:ext uri="{FF2B5EF4-FFF2-40B4-BE49-F238E27FC236}">
                <a16:creationId xmlns:a16="http://schemas.microsoft.com/office/drawing/2014/main" xmlns="" id="{E3DF6BEA-EB6D-438D-9F12-C7AEA7BD4CD7}"/>
              </a:ext>
            </a:extLst>
          </p:cNvPr>
          <p:cNvSpPr txBox="1"/>
          <p:nvPr/>
        </p:nvSpPr>
        <p:spPr>
          <a:xfrm>
            <a:off x="10553295" y="3188269"/>
            <a:ext cx="983219" cy="338554"/>
          </a:xfrm>
          <a:prstGeom prst="rect">
            <a:avLst/>
          </a:prstGeom>
          <a:noFill/>
        </p:spPr>
        <p:txBody>
          <a:bodyPr wrap="none" rtlCol="0" anchor="ctr" anchorCtr="0">
            <a:spAutoFit/>
          </a:bodyPr>
          <a:lstStyle/>
          <a:p>
            <a:pPr algn="ctr"/>
            <a:r>
              <a:rPr lang="en-GB" sz="1600" b="1" dirty="0">
                <a:solidFill>
                  <a:schemeClr val="bg1"/>
                </a:solidFill>
                <a:latin typeface="+mj-lt"/>
                <a:ea typeface="League Spartan" charset="0"/>
                <a:cs typeface="Poppins" pitchFamily="2" charset="77"/>
              </a:rPr>
              <a:t>BEFÄHIGT</a:t>
            </a:r>
          </a:p>
        </p:txBody>
      </p:sp>
      <p:sp>
        <p:nvSpPr>
          <p:cNvPr id="237" name="TextBox 23">
            <a:extLst>
              <a:ext uri="{FF2B5EF4-FFF2-40B4-BE49-F238E27FC236}">
                <a16:creationId xmlns:a16="http://schemas.microsoft.com/office/drawing/2014/main" xmlns="" id="{737863FF-8C05-4A05-86DD-EA0AAA0C7841}"/>
              </a:ext>
            </a:extLst>
          </p:cNvPr>
          <p:cNvSpPr txBox="1"/>
          <p:nvPr/>
        </p:nvSpPr>
        <p:spPr>
          <a:xfrm>
            <a:off x="6828568" y="2176535"/>
            <a:ext cx="1869423" cy="523220"/>
          </a:xfrm>
          <a:prstGeom prst="rect">
            <a:avLst/>
          </a:prstGeom>
          <a:noFill/>
        </p:spPr>
        <p:txBody>
          <a:bodyPr wrap="none" rtlCol="0" anchor="ctr" anchorCtr="0">
            <a:spAutoFit/>
          </a:bodyPr>
          <a:lstStyle/>
          <a:p>
            <a:pPr algn="ctr"/>
            <a:r>
              <a:rPr lang="en-GB" sz="2800" b="1" dirty="0">
                <a:solidFill>
                  <a:srgbClr val="245473"/>
                </a:solidFill>
                <a:latin typeface="+mj-lt"/>
                <a:ea typeface="League Spartan" charset="0"/>
                <a:cs typeface="Poppins" pitchFamily="2" charset="77"/>
              </a:rPr>
              <a:t>STRUKTUR</a:t>
            </a:r>
          </a:p>
        </p:txBody>
      </p:sp>
      <p:sp>
        <p:nvSpPr>
          <p:cNvPr id="238" name="Subtitle 2">
            <a:extLst>
              <a:ext uri="{FF2B5EF4-FFF2-40B4-BE49-F238E27FC236}">
                <a16:creationId xmlns:a16="http://schemas.microsoft.com/office/drawing/2014/main" xmlns="" id="{3CFFD1FA-48C3-4E62-80B6-64B256FF861E}"/>
              </a:ext>
            </a:extLst>
          </p:cNvPr>
          <p:cNvSpPr txBox="1">
            <a:spLocks/>
          </p:cNvSpPr>
          <p:nvPr/>
        </p:nvSpPr>
        <p:spPr>
          <a:xfrm>
            <a:off x="3834609" y="3953012"/>
            <a:ext cx="1294096" cy="170791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700" dirty="0" err="1">
                <a:solidFill>
                  <a:schemeClr val="tx1"/>
                </a:solidFill>
                <a:latin typeface="+mj-lt"/>
                <a:ea typeface="Lato Light" panose="020F0502020204030203" pitchFamily="34" charset="0"/>
                <a:cs typeface="Mukta ExtraLight" panose="020B0000000000000000" pitchFamily="34" charset="77"/>
              </a:rPr>
              <a:t>Kein</a:t>
            </a:r>
            <a:r>
              <a:rPr lang="en-GB" sz="1700" dirty="0">
                <a:solidFill>
                  <a:schemeClr val="tx1"/>
                </a:solidFill>
                <a:latin typeface="+mj-lt"/>
                <a:ea typeface="Lato Light" panose="020F0502020204030203" pitchFamily="34" charset="0"/>
                <a:cs typeface="Mukta ExtraLight" panose="020B0000000000000000" pitchFamily="34" charset="77"/>
              </a:rPr>
              <a:t> Ansatz </a:t>
            </a:r>
            <a:r>
              <a:rPr lang="en-GB" sz="1700" dirty="0" err="1">
                <a:solidFill>
                  <a:schemeClr val="tx1"/>
                </a:solidFill>
                <a:latin typeface="+mj-lt"/>
                <a:ea typeface="Lato Light" panose="020F0502020204030203" pitchFamily="34" charset="0"/>
                <a:cs typeface="Mukta ExtraLight" panose="020B0000000000000000" pitchFamily="34" charset="77"/>
              </a:rPr>
              <a:t>entwickelt</a:t>
            </a:r>
            <a:r>
              <a:rPr lang="en-GB" sz="1700" dirty="0">
                <a:solidFill>
                  <a:schemeClr val="tx1"/>
                </a:solidFill>
                <a:latin typeface="+mj-lt"/>
                <a:ea typeface="Lato Light" panose="020F0502020204030203" pitchFamily="34" charset="0"/>
                <a:cs typeface="Mukta ExtraLight" panose="020B0000000000000000" pitchFamily="34" charset="77"/>
              </a:rPr>
              <a:t> </a:t>
            </a:r>
          </a:p>
          <a:p>
            <a:pPr>
              <a:lnSpc>
                <a:spcPts val="1313"/>
              </a:lnSpc>
            </a:pPr>
            <a:endParaRPr lang="en-GB" sz="1700" dirty="0">
              <a:solidFill>
                <a:schemeClr val="tx1"/>
              </a:solidFill>
              <a:latin typeface="+mj-lt"/>
              <a:ea typeface="Lato Light" panose="020F0502020204030203" pitchFamily="34" charset="0"/>
              <a:cs typeface="Mukta ExtraLight" panose="020B0000000000000000" pitchFamily="34" charset="77"/>
            </a:endParaRPr>
          </a:p>
          <a:p>
            <a:pPr>
              <a:lnSpc>
                <a:spcPts val="1313"/>
              </a:lnSpc>
            </a:pPr>
            <a:endParaRPr lang="en-GB" sz="1700" dirty="0">
              <a:solidFill>
                <a:schemeClr val="tx1"/>
              </a:solidFill>
              <a:latin typeface="+mj-lt"/>
              <a:ea typeface="Lato Light" panose="020F0502020204030203" pitchFamily="34" charset="0"/>
              <a:cs typeface="Mukta ExtraLight" panose="020B0000000000000000" pitchFamily="34" charset="77"/>
            </a:endParaRPr>
          </a:p>
          <a:p>
            <a:pPr>
              <a:lnSpc>
                <a:spcPts val="1313"/>
              </a:lnSpc>
            </a:pPr>
            <a:r>
              <a:rPr lang="en-GB" sz="1700" dirty="0" err="1">
                <a:solidFill>
                  <a:schemeClr val="tx1"/>
                </a:solidFill>
                <a:latin typeface="+mj-lt"/>
                <a:ea typeface="Lato Light" panose="020F0502020204030203" pitchFamily="34" charset="0"/>
                <a:cs typeface="Mukta ExtraLight" panose="020B0000000000000000" pitchFamily="34" charset="77"/>
              </a:rPr>
              <a:t>Risiken</a:t>
            </a:r>
            <a:r>
              <a:rPr lang="en-GB" sz="1700" dirty="0">
                <a:solidFill>
                  <a:schemeClr val="tx1"/>
                </a:solidFill>
                <a:latin typeface="+mj-lt"/>
                <a:ea typeface="Lato Light" panose="020F0502020204030203" pitchFamily="34" charset="0"/>
                <a:cs typeface="Mukta ExtraLight" panose="020B0000000000000000" pitchFamily="34" charset="77"/>
              </a:rPr>
              <a:t> </a:t>
            </a:r>
            <a:r>
              <a:rPr lang="en-GB" sz="1700" dirty="0" err="1">
                <a:solidFill>
                  <a:schemeClr val="tx1"/>
                </a:solidFill>
                <a:latin typeface="+mj-lt"/>
                <a:ea typeface="Lato Light" panose="020F0502020204030203" pitchFamily="34" charset="0"/>
                <a:cs typeface="Mukta ExtraLight" panose="020B0000000000000000" pitchFamily="34" charset="77"/>
              </a:rPr>
              <a:t>sind</a:t>
            </a:r>
            <a:r>
              <a:rPr lang="en-GB" sz="1700" dirty="0">
                <a:solidFill>
                  <a:schemeClr val="tx1"/>
                </a:solidFill>
                <a:latin typeface="+mj-lt"/>
                <a:ea typeface="Lato Light" panose="020F0502020204030203" pitchFamily="34" charset="0"/>
                <a:cs typeface="Mukta ExtraLight" panose="020B0000000000000000" pitchFamily="34" charset="77"/>
              </a:rPr>
              <a:t> </a:t>
            </a:r>
            <a:r>
              <a:rPr lang="en-GB" sz="1700" dirty="0" err="1">
                <a:solidFill>
                  <a:schemeClr val="tx1"/>
                </a:solidFill>
                <a:latin typeface="+mj-lt"/>
                <a:ea typeface="Lato Light" panose="020F0502020204030203" pitchFamily="34" charset="0"/>
                <a:cs typeface="Mukta ExtraLight" panose="020B0000000000000000" pitchFamily="34" charset="77"/>
              </a:rPr>
              <a:t>lästig</a:t>
            </a:r>
            <a:r>
              <a:rPr lang="en-GB" sz="1700" dirty="0">
                <a:solidFill>
                  <a:schemeClr val="tx1"/>
                </a:solidFill>
                <a:latin typeface="+mj-lt"/>
                <a:ea typeface="Lato Light" panose="020F0502020204030203" pitchFamily="34" charset="0"/>
                <a:cs typeface="Mukta ExtraLight" panose="020B0000000000000000" pitchFamily="34" charset="77"/>
              </a:rPr>
              <a:t>, </a:t>
            </a:r>
            <a:r>
              <a:rPr lang="en-GB" sz="1700" dirty="0" err="1">
                <a:solidFill>
                  <a:schemeClr val="tx1"/>
                </a:solidFill>
                <a:latin typeface="+mj-lt"/>
                <a:ea typeface="Lato Light" panose="020F0502020204030203" pitchFamily="34" charset="0"/>
                <a:cs typeface="Mukta ExtraLight" panose="020B0000000000000000" pitchFamily="34" charset="77"/>
              </a:rPr>
              <a:t>Konfrontation</a:t>
            </a:r>
            <a:r>
              <a:rPr lang="en-GB" sz="1700" dirty="0">
                <a:solidFill>
                  <a:schemeClr val="tx1"/>
                </a:solidFill>
                <a:latin typeface="+mj-lt"/>
                <a:ea typeface="Lato Light" panose="020F0502020204030203" pitchFamily="34" charset="0"/>
                <a:cs typeface="Mukta ExtraLight" panose="020B0000000000000000" pitchFamily="34" charset="77"/>
              </a:rPr>
              <a:t> </a:t>
            </a:r>
            <a:r>
              <a:rPr lang="en-GB" sz="1700" dirty="0" err="1">
                <a:solidFill>
                  <a:schemeClr val="tx1"/>
                </a:solidFill>
                <a:latin typeface="+mj-lt"/>
                <a:ea typeface="Lato Light" panose="020F0502020204030203" pitchFamily="34" charset="0"/>
                <a:cs typeface="Mukta ExtraLight" panose="020B0000000000000000" pitchFamily="34" charset="77"/>
              </a:rPr>
              <a:t>wird</a:t>
            </a:r>
            <a:r>
              <a:rPr lang="en-GB" sz="1700" dirty="0">
                <a:solidFill>
                  <a:schemeClr val="tx1"/>
                </a:solidFill>
                <a:latin typeface="+mj-lt"/>
                <a:ea typeface="Lato Light" panose="020F0502020204030203" pitchFamily="34" charset="0"/>
                <a:cs typeface="Mukta ExtraLight" panose="020B0000000000000000" pitchFamily="34" charset="77"/>
              </a:rPr>
              <a:t> </a:t>
            </a:r>
            <a:r>
              <a:rPr lang="en-GB" sz="1700" dirty="0" err="1">
                <a:solidFill>
                  <a:schemeClr val="tx1"/>
                </a:solidFill>
                <a:latin typeface="+mj-lt"/>
                <a:ea typeface="Lato Light" panose="020F0502020204030203" pitchFamily="34" charset="0"/>
                <a:cs typeface="Mukta ExtraLight" panose="020B0000000000000000" pitchFamily="34" charset="77"/>
              </a:rPr>
              <a:t>gemieden</a:t>
            </a:r>
            <a:endParaRPr lang="en-GB" sz="1700" dirty="0">
              <a:solidFill>
                <a:schemeClr val="tx1"/>
              </a:solidFill>
              <a:latin typeface="+mj-lt"/>
              <a:ea typeface="Lato Light" panose="020F0502020204030203" pitchFamily="34" charset="0"/>
              <a:cs typeface="Mukta ExtraLight" panose="020B0000000000000000" pitchFamily="34" charset="77"/>
            </a:endParaRPr>
          </a:p>
        </p:txBody>
      </p:sp>
      <p:sp>
        <p:nvSpPr>
          <p:cNvPr id="239" name="Subtitle 2">
            <a:extLst>
              <a:ext uri="{FF2B5EF4-FFF2-40B4-BE49-F238E27FC236}">
                <a16:creationId xmlns:a16="http://schemas.microsoft.com/office/drawing/2014/main" xmlns="" id="{270C4476-3D32-4526-993D-F5F41437B4A2}"/>
              </a:ext>
            </a:extLst>
          </p:cNvPr>
          <p:cNvSpPr txBox="1">
            <a:spLocks/>
          </p:cNvSpPr>
          <p:nvPr/>
        </p:nvSpPr>
        <p:spPr>
          <a:xfrm>
            <a:off x="5475420" y="3953013"/>
            <a:ext cx="1294096" cy="165559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700" dirty="0">
                <a:solidFill>
                  <a:schemeClr val="tx1"/>
                </a:solidFill>
                <a:latin typeface="+mj-lt"/>
                <a:ea typeface="Lato Light" panose="020F0502020204030203" pitchFamily="34" charset="0"/>
                <a:cs typeface="Mukta ExtraLight" panose="020B0000000000000000" pitchFamily="34" charset="77"/>
              </a:rPr>
              <a:t>Verstreuter, silobasierter Ansatz </a:t>
            </a:r>
          </a:p>
          <a:p>
            <a:pPr>
              <a:lnSpc>
                <a:spcPts val="1313"/>
              </a:lnSpc>
            </a:pPr>
            <a:endParaRPr lang="en-GB" sz="1700" dirty="0">
              <a:solidFill>
                <a:schemeClr val="tx1"/>
              </a:solidFill>
              <a:latin typeface="+mj-lt"/>
              <a:ea typeface="Lato Light" panose="020F0502020204030203" pitchFamily="34" charset="0"/>
              <a:cs typeface="Mukta ExtraLight" panose="020B0000000000000000" pitchFamily="34" charset="77"/>
            </a:endParaRPr>
          </a:p>
          <a:p>
            <a:pPr>
              <a:lnSpc>
                <a:spcPts val="1313"/>
              </a:lnSpc>
            </a:pPr>
            <a:r>
              <a:rPr lang="en-GB" sz="1700" dirty="0" err="1">
                <a:solidFill>
                  <a:schemeClr val="tx1"/>
                </a:solidFill>
                <a:latin typeface="+mj-lt"/>
                <a:ea typeface="Lato Light" panose="020F0502020204030203" pitchFamily="34" charset="0"/>
                <a:cs typeface="Mukta ExtraLight" panose="020B0000000000000000" pitchFamily="34" charset="77"/>
              </a:rPr>
              <a:t>Reduzieren</a:t>
            </a:r>
            <a:r>
              <a:rPr lang="en-GB" sz="1700" dirty="0">
                <a:solidFill>
                  <a:schemeClr val="tx1"/>
                </a:solidFill>
                <a:latin typeface="+mj-lt"/>
                <a:ea typeface="Lato Light" panose="020F0502020204030203" pitchFamily="34" charset="0"/>
                <a:cs typeface="Mukta ExtraLight" panose="020B0000000000000000" pitchFamily="34" charset="77"/>
              </a:rPr>
              <a:t> Sie Risiken, sobald sie relevant werden.</a:t>
            </a:r>
          </a:p>
        </p:txBody>
      </p:sp>
      <p:sp>
        <p:nvSpPr>
          <p:cNvPr id="240" name="Subtitle 2">
            <a:extLst>
              <a:ext uri="{FF2B5EF4-FFF2-40B4-BE49-F238E27FC236}">
                <a16:creationId xmlns:a16="http://schemas.microsoft.com/office/drawing/2014/main" xmlns="" id="{737C4EFB-CF42-4920-9178-580A93FAD3B9}"/>
              </a:ext>
            </a:extLst>
          </p:cNvPr>
          <p:cNvSpPr txBox="1">
            <a:spLocks/>
          </p:cNvSpPr>
          <p:nvPr/>
        </p:nvSpPr>
        <p:spPr>
          <a:xfrm>
            <a:off x="7116231" y="3953013"/>
            <a:ext cx="1294096" cy="105080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700" dirty="0" err="1">
                <a:solidFill>
                  <a:schemeClr val="tx1"/>
                </a:solidFill>
                <a:latin typeface="+mj-lt"/>
                <a:ea typeface="Lato Light" panose="020F0502020204030203" pitchFamily="34" charset="0"/>
                <a:cs typeface="Mukta ExtraLight" panose="020B0000000000000000" pitchFamily="34" charset="77"/>
              </a:rPr>
              <a:t>Strukturen</a:t>
            </a:r>
            <a:r>
              <a:rPr lang="en-GB" sz="1700" dirty="0">
                <a:solidFill>
                  <a:schemeClr val="tx1"/>
                </a:solidFill>
                <a:latin typeface="+mj-lt"/>
                <a:ea typeface="Lato Light" panose="020F0502020204030203" pitchFamily="34" charset="0"/>
                <a:cs typeface="Mukta ExtraLight" panose="020B0000000000000000" pitchFamily="34" charset="77"/>
              </a:rPr>
              <a:t> und </a:t>
            </a:r>
            <a:r>
              <a:rPr lang="en-GB" sz="1700" dirty="0" err="1">
                <a:solidFill>
                  <a:schemeClr val="tx1"/>
                </a:solidFill>
                <a:latin typeface="+mj-lt"/>
                <a:ea typeface="Lato Light" panose="020F0502020204030203" pitchFamily="34" charset="0"/>
                <a:cs typeface="Mukta ExtraLight" panose="020B0000000000000000" pitchFamily="34" charset="77"/>
              </a:rPr>
              <a:t>Leitfäden</a:t>
            </a:r>
            <a:r>
              <a:rPr lang="en-GB" sz="1700" dirty="0">
                <a:solidFill>
                  <a:schemeClr val="tx1"/>
                </a:solidFill>
                <a:latin typeface="+mj-lt"/>
                <a:ea typeface="Lato Light" panose="020F0502020204030203" pitchFamily="34" charset="0"/>
                <a:cs typeface="Mukta ExtraLight" panose="020B0000000000000000" pitchFamily="34" charset="77"/>
              </a:rPr>
              <a:t> </a:t>
            </a:r>
            <a:r>
              <a:rPr lang="en-GB" sz="1700" dirty="0" err="1">
                <a:solidFill>
                  <a:schemeClr val="tx1"/>
                </a:solidFill>
                <a:latin typeface="+mj-lt"/>
                <a:ea typeface="Lato Light" panose="020F0502020204030203" pitchFamily="34" charset="0"/>
                <a:cs typeface="Mukta ExtraLight" panose="020B0000000000000000" pitchFamily="34" charset="77"/>
              </a:rPr>
              <a:t>sind</a:t>
            </a:r>
            <a:r>
              <a:rPr lang="en-GB" sz="1700" dirty="0">
                <a:solidFill>
                  <a:schemeClr val="tx1"/>
                </a:solidFill>
                <a:latin typeface="+mj-lt"/>
                <a:ea typeface="Lato Light" panose="020F0502020204030203" pitchFamily="34" charset="0"/>
                <a:cs typeface="Mukta ExtraLight" panose="020B0000000000000000" pitchFamily="34" charset="77"/>
              </a:rPr>
              <a:t> </a:t>
            </a:r>
            <a:r>
              <a:rPr lang="en-GB" sz="1700" dirty="0" err="1">
                <a:solidFill>
                  <a:schemeClr val="tx1"/>
                </a:solidFill>
                <a:latin typeface="+mj-lt"/>
                <a:ea typeface="Lato Light" panose="020F0502020204030203" pitchFamily="34" charset="0"/>
                <a:cs typeface="Mukta ExtraLight" panose="020B0000000000000000" pitchFamily="34" charset="77"/>
              </a:rPr>
              <a:t>definiert</a:t>
            </a:r>
            <a:r>
              <a:rPr lang="en-GB" sz="1700" dirty="0">
                <a:solidFill>
                  <a:schemeClr val="tx1"/>
                </a:solidFill>
                <a:latin typeface="+mj-lt"/>
                <a:ea typeface="Lato Light" panose="020F0502020204030203" pitchFamily="34" charset="0"/>
                <a:cs typeface="Mukta ExtraLight" panose="020B0000000000000000" pitchFamily="34" charset="77"/>
              </a:rPr>
              <a:t> und </a:t>
            </a:r>
            <a:r>
              <a:rPr lang="en-GB" sz="1700" dirty="0" err="1">
                <a:solidFill>
                  <a:schemeClr val="tx1"/>
                </a:solidFill>
                <a:latin typeface="+mj-lt"/>
                <a:ea typeface="Lato Light" panose="020F0502020204030203" pitchFamily="34" charset="0"/>
                <a:cs typeface="Mukta ExtraLight" panose="020B0000000000000000" pitchFamily="34" charset="77"/>
              </a:rPr>
              <a:t>werden</a:t>
            </a:r>
            <a:r>
              <a:rPr lang="en-GB" sz="1700" dirty="0">
                <a:solidFill>
                  <a:schemeClr val="tx1"/>
                </a:solidFill>
                <a:latin typeface="+mj-lt"/>
                <a:ea typeface="Lato Light" panose="020F0502020204030203" pitchFamily="34" charset="0"/>
                <a:cs typeface="Mukta ExtraLight" panose="020B0000000000000000" pitchFamily="34" charset="77"/>
              </a:rPr>
              <a:t> </a:t>
            </a:r>
            <a:r>
              <a:rPr lang="en-GB" sz="1700" dirty="0" err="1">
                <a:solidFill>
                  <a:schemeClr val="tx1"/>
                </a:solidFill>
                <a:latin typeface="+mj-lt"/>
                <a:ea typeface="Lato Light" panose="020F0502020204030203" pitchFamily="34" charset="0"/>
                <a:cs typeface="Mukta ExtraLight" panose="020B0000000000000000" pitchFamily="34" charset="77"/>
              </a:rPr>
              <a:t>entsprechend</a:t>
            </a:r>
            <a:r>
              <a:rPr lang="en-GB" sz="1700" dirty="0">
                <a:solidFill>
                  <a:schemeClr val="tx1"/>
                </a:solidFill>
                <a:latin typeface="+mj-lt"/>
                <a:ea typeface="Lato Light" panose="020F0502020204030203" pitchFamily="34" charset="0"/>
                <a:cs typeface="Mukta ExtraLight" panose="020B0000000000000000" pitchFamily="34" charset="77"/>
              </a:rPr>
              <a:t> </a:t>
            </a:r>
            <a:r>
              <a:rPr lang="en-GB" sz="1700" dirty="0" err="1">
                <a:solidFill>
                  <a:schemeClr val="tx1"/>
                </a:solidFill>
                <a:latin typeface="+mj-lt"/>
                <a:ea typeface="Lato Light" panose="020F0502020204030203" pitchFamily="34" charset="0"/>
                <a:cs typeface="Mukta ExtraLight" panose="020B0000000000000000" pitchFamily="34" charset="77"/>
              </a:rPr>
              <a:t>genutzt</a:t>
            </a:r>
            <a:endParaRPr lang="en-GB" sz="1700" dirty="0">
              <a:solidFill>
                <a:schemeClr val="tx1"/>
              </a:solidFill>
              <a:latin typeface="+mj-lt"/>
              <a:ea typeface="Lato Light" panose="020F0502020204030203" pitchFamily="34" charset="0"/>
              <a:cs typeface="Mukta ExtraLight" panose="020B0000000000000000" pitchFamily="34" charset="77"/>
            </a:endParaRPr>
          </a:p>
        </p:txBody>
      </p:sp>
      <p:sp>
        <p:nvSpPr>
          <p:cNvPr id="241" name="Subtitle 2">
            <a:extLst>
              <a:ext uri="{FF2B5EF4-FFF2-40B4-BE49-F238E27FC236}">
                <a16:creationId xmlns:a16="http://schemas.microsoft.com/office/drawing/2014/main" xmlns="" id="{99879F36-EA4B-4FBD-8B9A-808B74DBCDB9}"/>
              </a:ext>
            </a:extLst>
          </p:cNvPr>
          <p:cNvSpPr txBox="1">
            <a:spLocks/>
          </p:cNvSpPr>
          <p:nvPr/>
        </p:nvSpPr>
        <p:spPr>
          <a:xfrm>
            <a:off x="8757042" y="3953012"/>
            <a:ext cx="1294096" cy="171419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dirty="0" err="1">
                <a:solidFill>
                  <a:schemeClr val="tx1"/>
                </a:solidFill>
                <a:latin typeface="+mj-lt"/>
                <a:ea typeface="Lato Light" panose="020F0502020204030203" pitchFamily="34" charset="0"/>
                <a:cs typeface="Mukta ExtraLight" panose="020B0000000000000000" pitchFamily="34" charset="77"/>
              </a:rPr>
              <a:t>Ganzheitliches</a:t>
            </a:r>
            <a:r>
              <a:rPr lang="en-GB" sz="1600" dirty="0">
                <a:solidFill>
                  <a:schemeClr val="tx1"/>
                </a:solidFill>
                <a:latin typeface="+mj-lt"/>
                <a:ea typeface="Lato Light" panose="020F0502020204030203" pitchFamily="34" charset="0"/>
                <a:cs typeface="Mukta ExtraLight" panose="020B0000000000000000" pitchFamily="34" charset="77"/>
              </a:rPr>
              <a:t> Management, das das Risiko auf höchster Ebene berücksichtigt, </a:t>
            </a:r>
            <a:r>
              <a:rPr lang="en-GB" sz="1600" dirty="0" err="1">
                <a:solidFill>
                  <a:schemeClr val="tx1"/>
                </a:solidFill>
                <a:latin typeface="+mj-lt"/>
                <a:ea typeface="Lato Light" panose="020F0502020204030203" pitchFamily="34" charset="0"/>
                <a:cs typeface="Mukta ExtraLight" panose="020B0000000000000000" pitchFamily="34" charset="77"/>
              </a:rPr>
              <a:t>aber</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noch</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Defizit</a:t>
            </a:r>
            <a:r>
              <a:rPr lang="en-GB" sz="1600" dirty="0">
                <a:solidFill>
                  <a:schemeClr val="tx1"/>
                </a:solidFill>
                <a:latin typeface="+mj-lt"/>
                <a:ea typeface="Lato Light" panose="020F0502020204030203" pitchFamily="34" charset="0"/>
                <a:cs typeface="Mukta ExtraLight" panose="020B0000000000000000" pitchFamily="34" charset="77"/>
              </a:rPr>
              <a:t> in </a:t>
            </a:r>
            <a:r>
              <a:rPr lang="en-GB" sz="1600" dirty="0" err="1">
                <a:solidFill>
                  <a:schemeClr val="tx1"/>
                </a:solidFill>
                <a:latin typeface="+mj-lt"/>
                <a:ea typeface="Lato Light" panose="020F0502020204030203" pitchFamily="34" charset="0"/>
                <a:cs typeface="Mukta ExtraLight" panose="020B0000000000000000" pitchFamily="34" charset="77"/>
              </a:rPr>
              <a:t>Entscheidungsfindung</a:t>
            </a:r>
            <a:r>
              <a:rPr lang="en-GB" sz="1600" dirty="0">
                <a:solidFill>
                  <a:schemeClr val="tx1"/>
                </a:solidFill>
                <a:latin typeface="+mj-lt"/>
                <a:ea typeface="Lato Light" panose="020F0502020204030203" pitchFamily="34" charset="0"/>
                <a:cs typeface="Mukta ExtraLight" panose="020B0000000000000000" pitchFamily="34" charset="77"/>
              </a:rPr>
              <a:t> hat</a:t>
            </a:r>
          </a:p>
        </p:txBody>
      </p:sp>
      <p:sp>
        <p:nvSpPr>
          <p:cNvPr id="242" name="Subtitle 2">
            <a:extLst>
              <a:ext uri="{FF2B5EF4-FFF2-40B4-BE49-F238E27FC236}">
                <a16:creationId xmlns:a16="http://schemas.microsoft.com/office/drawing/2014/main" xmlns="" id="{E773EDAB-F280-4EA5-9072-ADA9F65053F7}"/>
              </a:ext>
            </a:extLst>
          </p:cNvPr>
          <p:cNvSpPr txBox="1">
            <a:spLocks/>
          </p:cNvSpPr>
          <p:nvPr/>
        </p:nvSpPr>
        <p:spPr>
          <a:xfrm>
            <a:off x="10397853" y="3953012"/>
            <a:ext cx="1294096" cy="176344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dirty="0">
                <a:solidFill>
                  <a:schemeClr val="tx1"/>
                </a:solidFill>
                <a:latin typeface="+mj-lt"/>
                <a:ea typeface="Lato Light" panose="020F0502020204030203" pitchFamily="34" charset="0"/>
                <a:cs typeface="Mukta ExtraLight" panose="020B0000000000000000" pitchFamily="34" charset="77"/>
              </a:rPr>
              <a:t>Risiken werden auf einer informierten Basis eingegangen.</a:t>
            </a:r>
          </a:p>
          <a:p>
            <a:pPr>
              <a:lnSpc>
                <a:spcPts val="1313"/>
              </a:lnSpc>
            </a:pPr>
            <a:r>
              <a:rPr lang="en-GB" sz="1600" dirty="0" err="1">
                <a:solidFill>
                  <a:schemeClr val="tx1"/>
                </a:solidFill>
                <a:latin typeface="+mj-lt"/>
                <a:ea typeface="Lato Light" panose="020F0502020204030203" pitchFamily="34" charset="0"/>
                <a:cs typeface="Mukta ExtraLight" panose="020B0000000000000000" pitchFamily="34" charset="77"/>
              </a:rPr>
              <a:t>Verwendung</a:t>
            </a:r>
            <a:r>
              <a:rPr lang="en-GB" sz="1600" dirty="0">
                <a:solidFill>
                  <a:schemeClr val="tx1"/>
                </a:solidFill>
                <a:latin typeface="+mj-lt"/>
                <a:ea typeface="Lato Light" panose="020F0502020204030203" pitchFamily="34" charset="0"/>
                <a:cs typeface="Mukta ExtraLight" panose="020B0000000000000000" pitchFamily="34" charset="77"/>
              </a:rPr>
              <a:t>   des Managements </a:t>
            </a:r>
            <a:r>
              <a:rPr lang="en-GB" sz="1600" dirty="0" err="1">
                <a:solidFill>
                  <a:schemeClr val="tx1"/>
                </a:solidFill>
                <a:latin typeface="+mj-lt"/>
                <a:ea typeface="Lato Light" panose="020F0502020204030203" pitchFamily="34" charset="0"/>
                <a:cs typeface="Mukta ExtraLight" panose="020B0000000000000000" pitchFamily="34" charset="77"/>
              </a:rPr>
              <a:t>zur</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Steuerung</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2855822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452173" y="380085"/>
            <a:ext cx="6984462" cy="697353"/>
          </a:xfrm>
        </p:spPr>
        <p:txBody>
          <a:bodyPr>
            <a:noAutofit/>
          </a:bodyPr>
          <a:lstStyle/>
          <a:p>
            <a:r>
              <a:rPr lang="en-GB" sz="3200" dirty="0"/>
              <a:t>Wo soll man anfangen? Risikomanagement-Reifegrad-Mindset</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32420" y="1885145"/>
            <a:ext cx="3562710" cy="497602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Risiko als Führungsaufgabe und nicht als Spezialistenfunktion. Das </a:t>
            </a:r>
            <a:r>
              <a:rPr lang="en-GB" sz="1800" dirty="0" err="1">
                <a:solidFill>
                  <a:srgbClr val="245473"/>
                </a:solidFill>
                <a:latin typeface="+mj-lt"/>
                <a:ea typeface="Open Sans Light" panose="020B0306030504020204" pitchFamily="34" charset="0"/>
                <a:cs typeface="Open Sans Light" panose="020B0306030504020204" pitchFamily="34" charset="0"/>
              </a:rPr>
              <a:t>Riskikomanagement</a:t>
            </a:r>
            <a:r>
              <a:rPr lang="en-GB" sz="1800" dirty="0">
                <a:solidFill>
                  <a:srgbClr val="245473"/>
                </a:solidFill>
                <a:latin typeface="+mj-lt"/>
                <a:ea typeface="Open Sans Light" panose="020B0306030504020204" pitchFamily="34" charset="0"/>
                <a:cs typeface="Open Sans Light" panose="020B0306030504020204" pitchFamily="34" charset="0"/>
              </a:rPr>
              <a:t>- Mindsets braucht: </a:t>
            </a:r>
          </a:p>
          <a:p>
            <a:pPr marL="285750" indent="-285750" algn="l">
              <a:lnSpc>
                <a:spcPct val="100000"/>
              </a:lnSpc>
              <a:spcBef>
                <a:spcPts val="600"/>
              </a:spcBef>
              <a:buFont typeface="Wingdings" panose="05000000000000000000" pitchFamily="2" charset="2"/>
              <a:buChar char="à"/>
            </a:pPr>
            <a:r>
              <a:rPr lang="en-GB" sz="1800" dirty="0">
                <a:solidFill>
                  <a:srgbClr val="245473"/>
                </a:solidFill>
                <a:latin typeface="+mj-lt"/>
                <a:ea typeface="Open Sans Light" panose="020B0306030504020204" pitchFamily="34" charset="0"/>
                <a:cs typeface="Open Sans Light" panose="020B0306030504020204" pitchFamily="34" charset="0"/>
              </a:rPr>
              <a:t>Top-Level-Buy-In</a:t>
            </a:r>
          </a:p>
          <a:p>
            <a:pPr marL="285750" indent="-285750" algn="l">
              <a:lnSpc>
                <a:spcPct val="100000"/>
              </a:lnSpc>
              <a:spcBef>
                <a:spcPts val="600"/>
              </a:spcBef>
              <a:buFont typeface="Wingdings" panose="05000000000000000000" pitchFamily="2" charset="2"/>
              <a:buChar char="à"/>
            </a:pPr>
            <a:r>
              <a:rPr lang="en-GB" sz="1800" dirty="0">
                <a:solidFill>
                  <a:srgbClr val="245473"/>
                </a:solidFill>
                <a:latin typeface="+mj-lt"/>
                <a:ea typeface="Open Sans Light" panose="020B0306030504020204" pitchFamily="34" charset="0"/>
                <a:cs typeface="Open Sans Light" panose="020B0306030504020204" pitchFamily="34" charset="0"/>
              </a:rPr>
              <a:t>Null Toleranz</a:t>
            </a:r>
          </a:p>
          <a:p>
            <a:pPr marL="285750" indent="-285750" algn="l">
              <a:lnSpc>
                <a:spcPct val="100000"/>
              </a:lnSpc>
              <a:spcBef>
                <a:spcPts val="600"/>
              </a:spcBef>
              <a:buFont typeface="Wingdings" panose="05000000000000000000" pitchFamily="2" charset="2"/>
              <a:buChar char="à"/>
            </a:pPr>
            <a:r>
              <a:rPr lang="en-GB" sz="1800" dirty="0">
                <a:solidFill>
                  <a:srgbClr val="245473"/>
                </a:solidFill>
                <a:latin typeface="+mj-lt"/>
                <a:ea typeface="Open Sans Light" panose="020B0306030504020204" pitchFamily="34" charset="0"/>
                <a:cs typeface="Open Sans Light" panose="020B0306030504020204" pitchFamily="34" charset="0"/>
              </a:rPr>
              <a:t>Änderung der Denkweise: </a:t>
            </a:r>
            <a:r>
              <a:rPr lang="en-GB" sz="1800" dirty="0" err="1">
                <a:solidFill>
                  <a:srgbClr val="245473"/>
                </a:solidFill>
                <a:latin typeface="+mj-lt"/>
                <a:ea typeface="Open Sans Light" panose="020B0306030504020204" pitchFamily="34" charset="0"/>
                <a:cs typeface="Open Sans Light" panose="020B0306030504020204" pitchFamily="34" charset="0"/>
              </a:rPr>
              <a:t>Risikomanagement</a:t>
            </a:r>
            <a:r>
              <a:rPr lang="en-GB" sz="1800" dirty="0">
                <a:solidFill>
                  <a:srgbClr val="245473"/>
                </a:solidFill>
                <a:latin typeface="+mj-lt"/>
                <a:ea typeface="Open Sans Light" panose="020B0306030504020204" pitchFamily="34" charset="0"/>
                <a:cs typeface="Open Sans Light" panose="020B0306030504020204" pitchFamily="34" charset="0"/>
              </a:rPr>
              <a:t> und Compliance </a:t>
            </a:r>
            <a:r>
              <a:rPr lang="en-GB" sz="1800" dirty="0" err="1">
                <a:solidFill>
                  <a:srgbClr val="245473"/>
                </a:solidFill>
                <a:latin typeface="+mj-lt"/>
                <a:ea typeface="Open Sans Light" panose="020B0306030504020204" pitchFamily="34" charset="0"/>
                <a:cs typeface="Open Sans Light" panose="020B0306030504020204" pitchFamily="34" charset="0"/>
              </a:rPr>
              <a:t>als</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Jedermanns</a:t>
            </a:r>
            <a:r>
              <a:rPr lang="en-GB" sz="1800" dirty="0">
                <a:solidFill>
                  <a:srgbClr val="245473"/>
                </a:solidFill>
                <a:latin typeface="+mj-lt"/>
                <a:ea typeface="Open Sans Light" panose="020B0306030504020204" pitchFamily="34" charset="0"/>
                <a:cs typeface="Open Sans Light" panose="020B0306030504020204" pitchFamily="34" charset="0"/>
              </a:rPr>
              <a:t> Aufgabe"</a:t>
            </a:r>
          </a:p>
          <a:p>
            <a:pPr marL="285750" indent="-285750" algn="l">
              <a:lnSpc>
                <a:spcPct val="100000"/>
              </a:lnSpc>
              <a:spcBef>
                <a:spcPts val="600"/>
              </a:spcBef>
              <a:buFont typeface="Wingdings" panose="05000000000000000000" pitchFamily="2" charset="2"/>
              <a:buChar char="à"/>
            </a:pPr>
            <a:r>
              <a:rPr lang="en-GB" sz="1800" dirty="0" err="1">
                <a:solidFill>
                  <a:srgbClr val="245473"/>
                </a:solidFill>
                <a:latin typeface="+mj-lt"/>
                <a:ea typeface="Open Sans Light" panose="020B0306030504020204" pitchFamily="34" charset="0"/>
                <a:cs typeface="Open Sans Light" panose="020B0306030504020204" pitchFamily="34" charset="0"/>
              </a:rPr>
              <a:t>Kultureller</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Wandel</a:t>
            </a:r>
            <a:r>
              <a:rPr lang="en-GB" sz="1800" dirty="0">
                <a:solidFill>
                  <a:srgbClr val="245473"/>
                </a:solidFill>
                <a:latin typeface="+mj-lt"/>
                <a:ea typeface="Open Sans Light" panose="020B0306030504020204" pitchFamily="34" charset="0"/>
                <a:cs typeface="Open Sans Light" panose="020B0306030504020204" pitchFamily="34" charset="0"/>
              </a:rPr>
              <a:t> </a:t>
            </a:r>
          </a:p>
          <a:p>
            <a:pPr marL="285750" indent="-285750" algn="l">
              <a:lnSpc>
                <a:spcPct val="100000"/>
              </a:lnSpc>
              <a:spcBef>
                <a:spcPts val="600"/>
              </a:spcBef>
              <a:buFont typeface="Wingdings" panose="05000000000000000000" pitchFamily="2" charset="2"/>
              <a:buChar char="à"/>
            </a:pPr>
            <a:r>
              <a:rPr lang="en-GB" sz="1800" b="1" dirty="0" err="1">
                <a:solidFill>
                  <a:srgbClr val="EC2179"/>
                </a:solidFill>
                <a:latin typeface="+mj-lt"/>
                <a:ea typeface="Open Sans Light" panose="020B0306030504020204" pitchFamily="34" charset="0"/>
                <a:cs typeface="Open Sans Light" panose="020B0306030504020204" pitchFamily="34" charset="0"/>
              </a:rPr>
              <a:t>Starten</a:t>
            </a:r>
            <a:r>
              <a:rPr lang="en-GB" sz="1800" b="1" dirty="0">
                <a:solidFill>
                  <a:srgbClr val="EC2179"/>
                </a:solidFill>
                <a:latin typeface="+mj-lt"/>
                <a:ea typeface="Open Sans Light" panose="020B0306030504020204" pitchFamily="34" charset="0"/>
                <a:cs typeface="Open Sans Light" panose="020B0306030504020204" pitchFamily="34" charset="0"/>
              </a:rPr>
              <a:t> Sie mit einem Risikomanagement-Roundtable mit allen Funktionen und Bereichen Ihres Unternehmens</a:t>
            </a:r>
          </a:p>
          <a:p>
            <a:pPr marL="285750" indent="-285750" algn="l">
              <a:lnSpc>
                <a:spcPct val="100000"/>
              </a:lnSpc>
              <a:spcBef>
                <a:spcPts val="600"/>
              </a:spcBef>
              <a:buFont typeface="Wingdings" panose="05000000000000000000" pitchFamily="2" charset="2"/>
              <a:buChar char="à"/>
            </a:pPr>
            <a:endParaRPr lang="en-GB" sz="1800" dirty="0">
              <a:solidFill>
                <a:schemeClr val="tx1"/>
              </a:solidFill>
              <a:latin typeface="+mj-lt"/>
              <a:ea typeface="Open Sans Light" panose="020B0306030504020204" pitchFamily="34" charset="0"/>
              <a:cs typeface="Open Sans Light" panose="020B0306030504020204" pitchFamily="34" charset="0"/>
            </a:endParaRPr>
          </a:p>
        </p:txBody>
      </p:sp>
      <p:sp>
        <p:nvSpPr>
          <p:cNvPr id="26" name="Freeform 80">
            <a:extLst>
              <a:ext uri="{FF2B5EF4-FFF2-40B4-BE49-F238E27FC236}">
                <a16:creationId xmlns:a16="http://schemas.microsoft.com/office/drawing/2014/main" xmlns="" id="{AF6F1ED8-1E53-43F3-BA46-3E08896487EA}"/>
              </a:ext>
            </a:extLst>
          </p:cNvPr>
          <p:cNvSpPr/>
          <p:nvPr/>
        </p:nvSpPr>
        <p:spPr>
          <a:xfrm rot="5400000">
            <a:off x="7817507" y="2593395"/>
            <a:ext cx="2282442" cy="1820586"/>
          </a:xfrm>
          <a:custGeom>
            <a:avLst/>
            <a:gdLst>
              <a:gd name="connsiteX0" fmla="*/ 4443713 w 6084927"/>
              <a:gd name="connsiteY0" fmla="*/ 4079819 h 4853633"/>
              <a:gd name="connsiteX1" fmla="*/ 4443713 w 6084927"/>
              <a:gd name="connsiteY1" fmla="*/ 0 h 4853633"/>
              <a:gd name="connsiteX2" fmla="*/ 6084927 w 6084927"/>
              <a:gd name="connsiteY2" fmla="*/ 2039910 h 4853633"/>
              <a:gd name="connsiteX3" fmla="*/ 0 w 6084927"/>
              <a:gd name="connsiteY3" fmla="*/ 4816737 h 4853633"/>
              <a:gd name="connsiteX4" fmla="*/ 8488 w 6084927"/>
              <a:gd name="connsiteY4" fmla="*/ 4702750 h 4853633"/>
              <a:gd name="connsiteX5" fmla="*/ 4338710 w 6084927"/>
              <a:gd name="connsiteY5" fmla="*/ 574816 h 4853633"/>
              <a:gd name="connsiteX6" fmla="*/ 4443712 w 6084927"/>
              <a:gd name="connsiteY6" fmla="*/ 572161 h 4853633"/>
              <a:gd name="connsiteX7" fmla="*/ 4443712 w 6084927"/>
              <a:gd name="connsiteY7" fmla="*/ 3513727 h 4853633"/>
              <a:gd name="connsiteX8" fmla="*/ 4406101 w 6084927"/>
              <a:gd name="connsiteY8" fmla="*/ 3515627 h 4853633"/>
              <a:gd name="connsiteX9" fmla="*/ 2954035 w 6084927"/>
              <a:gd name="connsiteY9" fmla="*/ 4845028 h 4853633"/>
              <a:gd name="connsiteX10" fmla="*/ 2952776 w 6084927"/>
              <a:gd name="connsiteY10" fmla="*/ 4853633 h 4853633"/>
              <a:gd name="connsiteX11" fmla="*/ 1453459 w 6084927"/>
              <a:gd name="connsiteY11" fmla="*/ 3647353 h 4853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84927" h="4853633">
                <a:moveTo>
                  <a:pt x="4443713" y="4079819"/>
                </a:moveTo>
                <a:lnTo>
                  <a:pt x="4443713" y="0"/>
                </a:lnTo>
                <a:lnTo>
                  <a:pt x="6084927" y="2039910"/>
                </a:lnTo>
                <a:close/>
                <a:moveTo>
                  <a:pt x="0" y="4816737"/>
                </a:moveTo>
                <a:lnTo>
                  <a:pt x="8488" y="4702750"/>
                </a:lnTo>
                <a:cubicBezTo>
                  <a:pt x="229182" y="2459185"/>
                  <a:pt x="2065764" y="690032"/>
                  <a:pt x="4338710" y="574816"/>
                </a:cubicBezTo>
                <a:lnTo>
                  <a:pt x="4443712" y="572161"/>
                </a:lnTo>
                <a:lnTo>
                  <a:pt x="4443712" y="3513727"/>
                </a:lnTo>
                <a:lnTo>
                  <a:pt x="4406101" y="3515627"/>
                </a:lnTo>
                <a:cubicBezTo>
                  <a:pt x="3677933" y="3589575"/>
                  <a:pt x="3089712" y="4136909"/>
                  <a:pt x="2954035" y="4845028"/>
                </a:cubicBezTo>
                <a:lnTo>
                  <a:pt x="2952776" y="4853633"/>
                </a:lnTo>
                <a:lnTo>
                  <a:pt x="1453459" y="364735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sp>
        <p:nvSpPr>
          <p:cNvPr id="27" name="Freeform 77">
            <a:extLst>
              <a:ext uri="{FF2B5EF4-FFF2-40B4-BE49-F238E27FC236}">
                <a16:creationId xmlns:a16="http://schemas.microsoft.com/office/drawing/2014/main" xmlns="" id="{FC13A8D8-4441-4961-8CE4-58CAC4208394}"/>
              </a:ext>
            </a:extLst>
          </p:cNvPr>
          <p:cNvSpPr/>
          <p:nvPr/>
        </p:nvSpPr>
        <p:spPr>
          <a:xfrm rot="5400000">
            <a:off x="6449124" y="1911747"/>
            <a:ext cx="1821040" cy="2282529"/>
          </a:xfrm>
          <a:custGeom>
            <a:avLst/>
            <a:gdLst>
              <a:gd name="connsiteX0" fmla="*/ 576010 w 4854841"/>
              <a:gd name="connsiteY0" fmla="*/ 1641215 h 6085158"/>
              <a:gd name="connsiteX1" fmla="*/ 3517577 w 4854841"/>
              <a:gd name="connsiteY1" fmla="*/ 1641215 h 6085158"/>
              <a:gd name="connsiteX2" fmla="*/ 3519477 w 4854841"/>
              <a:gd name="connsiteY2" fmla="*/ 1678825 h 6085158"/>
              <a:gd name="connsiteX3" fmla="*/ 4848877 w 4854841"/>
              <a:gd name="connsiteY3" fmla="*/ 3130891 h 6085158"/>
              <a:gd name="connsiteX4" fmla="*/ 4854841 w 4854841"/>
              <a:gd name="connsiteY4" fmla="*/ 3131763 h 6085158"/>
              <a:gd name="connsiteX5" fmla="*/ 3651200 w 4854841"/>
              <a:gd name="connsiteY5" fmla="*/ 4627801 h 6085158"/>
              <a:gd name="connsiteX6" fmla="*/ 4823720 w 4854841"/>
              <a:gd name="connsiteY6" fmla="*/ 6085158 h 6085158"/>
              <a:gd name="connsiteX7" fmla="*/ 4706599 w 4854841"/>
              <a:gd name="connsiteY7" fmla="*/ 6076438 h 6085158"/>
              <a:gd name="connsiteX8" fmla="*/ 578665 w 4854841"/>
              <a:gd name="connsiteY8" fmla="*/ 1746216 h 6085158"/>
              <a:gd name="connsiteX9" fmla="*/ 0 w 4854841"/>
              <a:gd name="connsiteY9" fmla="*/ 1641214 h 6085158"/>
              <a:gd name="connsiteX10" fmla="*/ 2039910 w 4854841"/>
              <a:gd name="connsiteY10" fmla="*/ 0 h 6085158"/>
              <a:gd name="connsiteX11" fmla="*/ 4079818 w 4854841"/>
              <a:gd name="connsiteY11" fmla="*/ 1641214 h 6085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54841" h="6085158">
                <a:moveTo>
                  <a:pt x="576010" y="1641215"/>
                </a:moveTo>
                <a:lnTo>
                  <a:pt x="3517577" y="1641215"/>
                </a:lnTo>
                <a:lnTo>
                  <a:pt x="3519477" y="1678825"/>
                </a:lnTo>
                <a:cubicBezTo>
                  <a:pt x="3593425" y="2406993"/>
                  <a:pt x="4140758" y="2995213"/>
                  <a:pt x="4848877" y="3130891"/>
                </a:cubicBezTo>
                <a:lnTo>
                  <a:pt x="4854841" y="3131763"/>
                </a:lnTo>
                <a:lnTo>
                  <a:pt x="3651200" y="4627801"/>
                </a:lnTo>
                <a:lnTo>
                  <a:pt x="4823720" y="6085158"/>
                </a:lnTo>
                <a:lnTo>
                  <a:pt x="4706599" y="6076438"/>
                </a:lnTo>
                <a:cubicBezTo>
                  <a:pt x="2463034" y="5855743"/>
                  <a:pt x="693881" y="4019161"/>
                  <a:pt x="578665" y="1746216"/>
                </a:cubicBezTo>
                <a:close/>
                <a:moveTo>
                  <a:pt x="0" y="1641214"/>
                </a:moveTo>
                <a:lnTo>
                  <a:pt x="2039910" y="0"/>
                </a:lnTo>
                <a:lnTo>
                  <a:pt x="4079818" y="164121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sp>
        <p:nvSpPr>
          <p:cNvPr id="28" name="Freeform 78">
            <a:extLst>
              <a:ext uri="{FF2B5EF4-FFF2-40B4-BE49-F238E27FC236}">
                <a16:creationId xmlns:a16="http://schemas.microsoft.com/office/drawing/2014/main" xmlns="" id="{FB9A7CDF-E754-4520-9FB3-51C304B348C9}"/>
              </a:ext>
            </a:extLst>
          </p:cNvPr>
          <p:cNvSpPr/>
          <p:nvPr/>
        </p:nvSpPr>
        <p:spPr>
          <a:xfrm rot="5400000">
            <a:off x="5769040" y="3742874"/>
            <a:ext cx="2282647" cy="1820995"/>
          </a:xfrm>
          <a:custGeom>
            <a:avLst/>
            <a:gdLst>
              <a:gd name="connsiteX0" fmla="*/ 1641214 w 6085474"/>
              <a:gd name="connsiteY0" fmla="*/ 4282378 h 4854721"/>
              <a:gd name="connsiteX1" fmla="*/ 1641215 w 6085474"/>
              <a:gd name="connsiteY1" fmla="*/ 1340812 h 4854721"/>
              <a:gd name="connsiteX2" fmla="*/ 1678826 w 6085474"/>
              <a:gd name="connsiteY2" fmla="*/ 1338912 h 4854721"/>
              <a:gd name="connsiteX3" fmla="*/ 3130892 w 6085474"/>
              <a:gd name="connsiteY3" fmla="*/ 9511 h 4854721"/>
              <a:gd name="connsiteX4" fmla="*/ 3132283 w 6085474"/>
              <a:gd name="connsiteY4" fmla="*/ 0 h 4854721"/>
              <a:gd name="connsiteX5" fmla="*/ 4627802 w 6085474"/>
              <a:gd name="connsiteY5" fmla="*/ 1203224 h 4854721"/>
              <a:gd name="connsiteX6" fmla="*/ 6085474 w 6085474"/>
              <a:gd name="connsiteY6" fmla="*/ 30450 h 4854721"/>
              <a:gd name="connsiteX7" fmla="*/ 6076439 w 6085474"/>
              <a:gd name="connsiteY7" fmla="*/ 151789 h 4854721"/>
              <a:gd name="connsiteX8" fmla="*/ 1746217 w 6085474"/>
              <a:gd name="connsiteY8" fmla="*/ 4279723 h 4854721"/>
              <a:gd name="connsiteX9" fmla="*/ 0 w 6085474"/>
              <a:gd name="connsiteY9" fmla="*/ 2814812 h 4854721"/>
              <a:gd name="connsiteX10" fmla="*/ 1641214 w 6085474"/>
              <a:gd name="connsiteY10" fmla="*/ 774903 h 4854721"/>
              <a:gd name="connsiteX11" fmla="*/ 1641214 w 6085474"/>
              <a:gd name="connsiteY11" fmla="*/ 4282378 h 4854721"/>
              <a:gd name="connsiteX12" fmla="*/ 1641214 w 6085474"/>
              <a:gd name="connsiteY12" fmla="*/ 4854721 h 4854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85474" h="4854721">
                <a:moveTo>
                  <a:pt x="1641214" y="4282378"/>
                </a:moveTo>
                <a:lnTo>
                  <a:pt x="1641215" y="1340812"/>
                </a:lnTo>
                <a:lnTo>
                  <a:pt x="1678826" y="1338912"/>
                </a:lnTo>
                <a:cubicBezTo>
                  <a:pt x="2406993" y="1264963"/>
                  <a:pt x="2995214" y="717630"/>
                  <a:pt x="3130892" y="9511"/>
                </a:cubicBezTo>
                <a:lnTo>
                  <a:pt x="3132283" y="0"/>
                </a:lnTo>
                <a:lnTo>
                  <a:pt x="4627802" y="1203224"/>
                </a:lnTo>
                <a:lnTo>
                  <a:pt x="6085474" y="30450"/>
                </a:lnTo>
                <a:lnTo>
                  <a:pt x="6076439" y="151789"/>
                </a:lnTo>
                <a:cubicBezTo>
                  <a:pt x="5855745" y="2395354"/>
                  <a:pt x="4019161" y="4164506"/>
                  <a:pt x="1746217" y="4279723"/>
                </a:cubicBezTo>
                <a:close/>
                <a:moveTo>
                  <a:pt x="0" y="2814812"/>
                </a:moveTo>
                <a:lnTo>
                  <a:pt x="1641214" y="774903"/>
                </a:lnTo>
                <a:lnTo>
                  <a:pt x="1641214" y="4282378"/>
                </a:lnTo>
                <a:lnTo>
                  <a:pt x="1641214" y="485472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sp>
        <p:nvSpPr>
          <p:cNvPr id="29" name="Freeform 79">
            <a:extLst>
              <a:ext uri="{FF2B5EF4-FFF2-40B4-BE49-F238E27FC236}">
                <a16:creationId xmlns:a16="http://schemas.microsoft.com/office/drawing/2014/main" xmlns="" id="{FB4230B4-945E-420C-A797-970FABA658D7}"/>
              </a:ext>
            </a:extLst>
          </p:cNvPr>
          <p:cNvSpPr/>
          <p:nvPr/>
        </p:nvSpPr>
        <p:spPr>
          <a:xfrm rot="5400000">
            <a:off x="7600252" y="3962761"/>
            <a:ext cx="1819613" cy="2281047"/>
          </a:xfrm>
          <a:custGeom>
            <a:avLst/>
            <a:gdLst>
              <a:gd name="connsiteX0" fmla="*/ 0 w 4851038"/>
              <a:gd name="connsiteY0" fmla="*/ 2953426 h 6081207"/>
              <a:gd name="connsiteX1" fmla="*/ 1203508 w 4851038"/>
              <a:gd name="connsiteY1" fmla="*/ 1457554 h 6081207"/>
              <a:gd name="connsiteX2" fmla="*/ 30830 w 4851038"/>
              <a:gd name="connsiteY2" fmla="*/ 0 h 6081207"/>
              <a:gd name="connsiteX3" fmla="*/ 148106 w 4851038"/>
              <a:gd name="connsiteY3" fmla="*/ 8732 h 6081207"/>
              <a:gd name="connsiteX4" fmla="*/ 4276040 w 4851038"/>
              <a:gd name="connsiteY4" fmla="*/ 4338954 h 6081207"/>
              <a:gd name="connsiteX5" fmla="*/ 4278596 w 4851038"/>
              <a:gd name="connsiteY5" fmla="*/ 4439993 h 6081207"/>
              <a:gd name="connsiteX6" fmla="*/ 4851038 w 4851038"/>
              <a:gd name="connsiteY6" fmla="*/ 4439993 h 6081207"/>
              <a:gd name="connsiteX7" fmla="*/ 2811130 w 4851038"/>
              <a:gd name="connsiteY7" fmla="*/ 6081207 h 6081207"/>
              <a:gd name="connsiteX8" fmla="*/ 771222 w 4851038"/>
              <a:gd name="connsiteY8" fmla="*/ 4439993 h 6081207"/>
              <a:gd name="connsiteX9" fmla="*/ 1336928 w 4851038"/>
              <a:gd name="connsiteY9" fmla="*/ 4439993 h 6081207"/>
              <a:gd name="connsiteX10" fmla="*/ 1335228 w 4851038"/>
              <a:gd name="connsiteY10" fmla="*/ 4406346 h 6081207"/>
              <a:gd name="connsiteX11" fmla="*/ 5829 w 4851038"/>
              <a:gd name="connsiteY11" fmla="*/ 2954279 h 6081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51038" h="6081207">
                <a:moveTo>
                  <a:pt x="0" y="2953426"/>
                </a:moveTo>
                <a:lnTo>
                  <a:pt x="1203508" y="1457554"/>
                </a:lnTo>
                <a:lnTo>
                  <a:pt x="30830" y="0"/>
                </a:lnTo>
                <a:lnTo>
                  <a:pt x="148106" y="8732"/>
                </a:lnTo>
                <a:cubicBezTo>
                  <a:pt x="2391672" y="229427"/>
                  <a:pt x="4160825" y="2066009"/>
                  <a:pt x="4276040" y="4338954"/>
                </a:cubicBezTo>
                <a:lnTo>
                  <a:pt x="4278596" y="4439993"/>
                </a:lnTo>
                <a:lnTo>
                  <a:pt x="4851038" y="4439993"/>
                </a:lnTo>
                <a:lnTo>
                  <a:pt x="2811130" y="6081207"/>
                </a:lnTo>
                <a:lnTo>
                  <a:pt x="771222" y="4439993"/>
                </a:lnTo>
                <a:lnTo>
                  <a:pt x="1336928" y="4439993"/>
                </a:lnTo>
                <a:lnTo>
                  <a:pt x="1335228" y="4406346"/>
                </a:lnTo>
                <a:cubicBezTo>
                  <a:pt x="1261280" y="3678178"/>
                  <a:pt x="713947" y="3089956"/>
                  <a:pt x="5829" y="2954279"/>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sp>
        <p:nvSpPr>
          <p:cNvPr id="30" name="TextBox 36">
            <a:extLst>
              <a:ext uri="{FF2B5EF4-FFF2-40B4-BE49-F238E27FC236}">
                <a16:creationId xmlns:a16="http://schemas.microsoft.com/office/drawing/2014/main" xmlns="" id="{E43BDE69-E04C-4E13-84CD-9A0A786707C4}"/>
              </a:ext>
            </a:extLst>
          </p:cNvPr>
          <p:cNvSpPr txBox="1"/>
          <p:nvPr/>
        </p:nvSpPr>
        <p:spPr>
          <a:xfrm>
            <a:off x="7688689" y="2584492"/>
            <a:ext cx="643125" cy="646331"/>
          </a:xfrm>
          <a:prstGeom prst="rect">
            <a:avLst/>
          </a:prstGeom>
          <a:noFill/>
        </p:spPr>
        <p:txBody>
          <a:bodyPr wrap="none" rtlCol="0" anchor="ctr" anchorCtr="0">
            <a:spAutoFit/>
          </a:bodyPr>
          <a:lstStyle/>
          <a:p>
            <a:pPr algn="ctr"/>
            <a:r>
              <a:rPr lang="en-GB" sz="3600" b="1" dirty="0">
                <a:solidFill>
                  <a:schemeClr val="bg1"/>
                </a:solidFill>
                <a:latin typeface="+mj-lt"/>
                <a:ea typeface="League Spartan" charset="0"/>
                <a:cs typeface="Poppins" pitchFamily="2" charset="77"/>
              </a:rPr>
              <a:t>01</a:t>
            </a:r>
          </a:p>
        </p:txBody>
      </p:sp>
      <p:sp>
        <p:nvSpPr>
          <p:cNvPr id="31" name="TextBox 37">
            <a:extLst>
              <a:ext uri="{FF2B5EF4-FFF2-40B4-BE49-F238E27FC236}">
                <a16:creationId xmlns:a16="http://schemas.microsoft.com/office/drawing/2014/main" xmlns="" id="{EE27E87A-48B7-4429-BB48-784DC2A9716B}"/>
              </a:ext>
            </a:extLst>
          </p:cNvPr>
          <p:cNvSpPr txBox="1"/>
          <p:nvPr/>
        </p:nvSpPr>
        <p:spPr>
          <a:xfrm>
            <a:off x="7538631" y="4924761"/>
            <a:ext cx="643125" cy="646331"/>
          </a:xfrm>
          <a:prstGeom prst="rect">
            <a:avLst/>
          </a:prstGeom>
          <a:noFill/>
        </p:spPr>
        <p:txBody>
          <a:bodyPr wrap="none" rtlCol="0" anchor="ctr" anchorCtr="0">
            <a:spAutoFit/>
          </a:bodyPr>
          <a:lstStyle/>
          <a:p>
            <a:pPr algn="ctr"/>
            <a:r>
              <a:rPr lang="en-GB" sz="3600" b="1" dirty="0">
                <a:solidFill>
                  <a:schemeClr val="bg1"/>
                </a:solidFill>
                <a:latin typeface="+mj-lt"/>
                <a:ea typeface="League Spartan" charset="0"/>
                <a:cs typeface="Poppins" pitchFamily="2" charset="77"/>
              </a:rPr>
              <a:t>03</a:t>
            </a:r>
          </a:p>
        </p:txBody>
      </p:sp>
      <p:sp>
        <p:nvSpPr>
          <p:cNvPr id="32" name="TextBox 38">
            <a:extLst>
              <a:ext uri="{FF2B5EF4-FFF2-40B4-BE49-F238E27FC236}">
                <a16:creationId xmlns:a16="http://schemas.microsoft.com/office/drawing/2014/main" xmlns="" id="{AC46977B-9361-4AAC-BF97-B20042AF4844}"/>
              </a:ext>
            </a:extLst>
          </p:cNvPr>
          <p:cNvSpPr txBox="1"/>
          <p:nvPr/>
        </p:nvSpPr>
        <p:spPr>
          <a:xfrm>
            <a:off x="8782295" y="3765298"/>
            <a:ext cx="643125" cy="646331"/>
          </a:xfrm>
          <a:prstGeom prst="rect">
            <a:avLst/>
          </a:prstGeom>
          <a:noFill/>
        </p:spPr>
        <p:txBody>
          <a:bodyPr wrap="none" rtlCol="0" anchor="ctr" anchorCtr="0">
            <a:spAutoFit/>
          </a:bodyPr>
          <a:lstStyle/>
          <a:p>
            <a:pPr algn="ctr"/>
            <a:r>
              <a:rPr lang="en-GB" sz="3600" b="1" dirty="0">
                <a:solidFill>
                  <a:schemeClr val="bg1"/>
                </a:solidFill>
                <a:latin typeface="+mj-lt"/>
                <a:ea typeface="League Spartan" charset="0"/>
                <a:cs typeface="Poppins" pitchFamily="2" charset="77"/>
              </a:rPr>
              <a:t>02</a:t>
            </a:r>
          </a:p>
        </p:txBody>
      </p:sp>
      <p:sp>
        <p:nvSpPr>
          <p:cNvPr id="33" name="TextBox 39">
            <a:extLst>
              <a:ext uri="{FF2B5EF4-FFF2-40B4-BE49-F238E27FC236}">
                <a16:creationId xmlns:a16="http://schemas.microsoft.com/office/drawing/2014/main" xmlns="" id="{FBD11B55-845E-4306-ADEF-691A333F5774}"/>
              </a:ext>
            </a:extLst>
          </p:cNvPr>
          <p:cNvSpPr txBox="1"/>
          <p:nvPr/>
        </p:nvSpPr>
        <p:spPr>
          <a:xfrm>
            <a:off x="6443470" y="3687177"/>
            <a:ext cx="643125" cy="646331"/>
          </a:xfrm>
          <a:prstGeom prst="rect">
            <a:avLst/>
          </a:prstGeom>
          <a:noFill/>
        </p:spPr>
        <p:txBody>
          <a:bodyPr wrap="none" rtlCol="0" anchor="ctr" anchorCtr="0">
            <a:spAutoFit/>
          </a:bodyPr>
          <a:lstStyle/>
          <a:p>
            <a:pPr algn="ctr"/>
            <a:r>
              <a:rPr lang="en-GB" sz="3600" b="1" dirty="0">
                <a:solidFill>
                  <a:schemeClr val="bg1"/>
                </a:solidFill>
                <a:latin typeface="+mj-lt"/>
                <a:ea typeface="League Spartan" charset="0"/>
                <a:cs typeface="Poppins" pitchFamily="2" charset="77"/>
              </a:rPr>
              <a:t>04</a:t>
            </a:r>
          </a:p>
        </p:txBody>
      </p:sp>
      <p:sp>
        <p:nvSpPr>
          <p:cNvPr id="34" name="TextBox 40">
            <a:extLst>
              <a:ext uri="{FF2B5EF4-FFF2-40B4-BE49-F238E27FC236}">
                <a16:creationId xmlns:a16="http://schemas.microsoft.com/office/drawing/2014/main" xmlns="" id="{553F1EDB-A01D-49EF-81C0-FE52C5B2122F}"/>
              </a:ext>
            </a:extLst>
          </p:cNvPr>
          <p:cNvSpPr txBox="1"/>
          <p:nvPr/>
        </p:nvSpPr>
        <p:spPr>
          <a:xfrm>
            <a:off x="9542225" y="1748267"/>
            <a:ext cx="2360133" cy="400110"/>
          </a:xfrm>
          <a:prstGeom prst="rect">
            <a:avLst/>
          </a:prstGeom>
          <a:noFill/>
        </p:spPr>
        <p:txBody>
          <a:bodyPr wrap="none" rtlCol="0" anchor="b" anchorCtr="0">
            <a:spAutoFit/>
          </a:bodyPr>
          <a:lstStyle/>
          <a:p>
            <a:r>
              <a:rPr lang="en-GB" sz="2000" b="1" dirty="0">
                <a:solidFill>
                  <a:schemeClr val="tx2"/>
                </a:solidFill>
                <a:latin typeface="+mj-lt"/>
                <a:ea typeface="League Spartan" charset="0"/>
                <a:cs typeface="Poppins" pitchFamily="2" charset="77"/>
              </a:rPr>
              <a:t>Change Management</a:t>
            </a:r>
          </a:p>
        </p:txBody>
      </p:sp>
      <p:sp>
        <p:nvSpPr>
          <p:cNvPr id="35" name="Subtitle 2">
            <a:extLst>
              <a:ext uri="{FF2B5EF4-FFF2-40B4-BE49-F238E27FC236}">
                <a16:creationId xmlns:a16="http://schemas.microsoft.com/office/drawing/2014/main" xmlns="" id="{B8F3A6FC-BAB9-4371-B471-62F675339D65}"/>
              </a:ext>
            </a:extLst>
          </p:cNvPr>
          <p:cNvSpPr txBox="1">
            <a:spLocks/>
          </p:cNvSpPr>
          <p:nvPr/>
        </p:nvSpPr>
        <p:spPr>
          <a:xfrm>
            <a:off x="9707147" y="2134641"/>
            <a:ext cx="2452433" cy="126573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err="1">
                <a:solidFill>
                  <a:schemeClr val="tx1"/>
                </a:solidFill>
                <a:latin typeface="+mj-lt"/>
                <a:ea typeface="Lato Light" panose="020F0502020204030203" pitchFamily="34" charset="0"/>
                <a:cs typeface="Mukta ExtraLight" panose="020B0000000000000000" pitchFamily="34" charset="77"/>
              </a:rPr>
              <a:t>Überwindung</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organisatorischer</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Trägheit</a:t>
            </a:r>
            <a:r>
              <a:rPr lang="en-GB" sz="2000" dirty="0">
                <a:solidFill>
                  <a:schemeClr val="tx1"/>
                </a:solidFill>
                <a:latin typeface="+mj-lt"/>
                <a:ea typeface="Lato Light" panose="020F0502020204030203" pitchFamily="34" charset="0"/>
                <a:cs typeface="Mukta ExtraLight" panose="020B0000000000000000" pitchFamily="34" charset="77"/>
              </a:rPr>
              <a:t> und </a:t>
            </a:r>
            <a:r>
              <a:rPr lang="en-GB" sz="2000" dirty="0" err="1">
                <a:solidFill>
                  <a:schemeClr val="tx1"/>
                </a:solidFill>
                <a:latin typeface="+mj-lt"/>
                <a:ea typeface="Lato Light" panose="020F0502020204030203" pitchFamily="34" charset="0"/>
                <a:cs typeface="Mukta ExtraLight" panose="020B0000000000000000" pitchFamily="34" charset="77"/>
              </a:rPr>
              <a:t>Mentalitätsänderung</a:t>
            </a:r>
            <a:endParaRPr lang="en-GB" sz="2000" dirty="0">
              <a:solidFill>
                <a:schemeClr val="tx1"/>
              </a:solidFill>
              <a:latin typeface="+mj-lt"/>
              <a:ea typeface="Lato Light" panose="020F0502020204030203" pitchFamily="34" charset="0"/>
              <a:cs typeface="Mukta ExtraLight" panose="020B0000000000000000" pitchFamily="34" charset="77"/>
            </a:endParaRPr>
          </a:p>
        </p:txBody>
      </p:sp>
      <p:sp>
        <p:nvSpPr>
          <p:cNvPr id="36" name="TextBox 44">
            <a:extLst>
              <a:ext uri="{FF2B5EF4-FFF2-40B4-BE49-F238E27FC236}">
                <a16:creationId xmlns:a16="http://schemas.microsoft.com/office/drawing/2014/main" xmlns="" id="{391062F7-2DDA-4A01-B2F7-37C469DB5492}"/>
              </a:ext>
            </a:extLst>
          </p:cNvPr>
          <p:cNvSpPr txBox="1"/>
          <p:nvPr/>
        </p:nvSpPr>
        <p:spPr>
          <a:xfrm>
            <a:off x="9810616" y="4392921"/>
            <a:ext cx="1522661" cy="400110"/>
          </a:xfrm>
          <a:prstGeom prst="rect">
            <a:avLst/>
          </a:prstGeom>
          <a:noFill/>
        </p:spPr>
        <p:txBody>
          <a:bodyPr wrap="none" rtlCol="0" anchor="b" anchorCtr="0">
            <a:spAutoFit/>
          </a:bodyPr>
          <a:lstStyle/>
          <a:p>
            <a:r>
              <a:rPr lang="en-GB" sz="2000" b="1" dirty="0">
                <a:solidFill>
                  <a:srgbClr val="FFC000"/>
                </a:solidFill>
                <a:latin typeface="+mj-lt"/>
                <a:ea typeface="League Spartan" charset="0"/>
                <a:cs typeface="Poppins" pitchFamily="2" charset="77"/>
              </a:rPr>
              <a:t>Nachhaltigkeit</a:t>
            </a:r>
          </a:p>
        </p:txBody>
      </p:sp>
      <p:sp>
        <p:nvSpPr>
          <p:cNvPr id="37" name="Subtitle 2">
            <a:extLst>
              <a:ext uri="{FF2B5EF4-FFF2-40B4-BE49-F238E27FC236}">
                <a16:creationId xmlns:a16="http://schemas.microsoft.com/office/drawing/2014/main" xmlns="" id="{41F51F87-D83B-43DB-B174-C4AFA77681D6}"/>
              </a:ext>
            </a:extLst>
          </p:cNvPr>
          <p:cNvSpPr txBox="1">
            <a:spLocks/>
          </p:cNvSpPr>
          <p:nvPr/>
        </p:nvSpPr>
        <p:spPr>
          <a:xfrm>
            <a:off x="9593625" y="4743393"/>
            <a:ext cx="2452432" cy="91179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95000"/>
              </a:lnSpc>
              <a:spcBef>
                <a:spcPct val="30000"/>
              </a:spcBef>
            </a:pPr>
            <a:r>
              <a:rPr lang="en-GB" altLang="de-DE" sz="2000" dirty="0" err="1">
                <a:solidFill>
                  <a:schemeClr val="tx1"/>
                </a:solidFill>
                <a:latin typeface="+mj-lt"/>
                <a:cs typeface="Arial" panose="020B0604020202020204" pitchFamily="34" charset="0"/>
              </a:rPr>
              <a:t>Aufrechterhaltung</a:t>
            </a:r>
            <a:r>
              <a:rPr lang="en-GB" altLang="de-DE" sz="2000" dirty="0">
                <a:solidFill>
                  <a:schemeClr val="tx1"/>
                </a:solidFill>
                <a:latin typeface="+mj-lt"/>
                <a:cs typeface="Arial" panose="020B0604020202020204" pitchFamily="34" charset="0"/>
              </a:rPr>
              <a:t> des </a:t>
            </a:r>
            <a:r>
              <a:rPr lang="en-GB" altLang="de-DE" sz="2000" dirty="0" err="1">
                <a:solidFill>
                  <a:schemeClr val="tx1"/>
                </a:solidFill>
                <a:latin typeface="+mj-lt"/>
                <a:cs typeface="Arial" panose="020B0604020202020204" pitchFamily="34" charset="0"/>
              </a:rPr>
              <a:t>Fortschritts</a:t>
            </a:r>
            <a:r>
              <a:rPr lang="en-GB" altLang="de-DE" sz="2000" dirty="0">
                <a:solidFill>
                  <a:schemeClr val="tx1"/>
                </a:solidFill>
                <a:latin typeface="+mj-lt"/>
                <a:cs typeface="Arial" panose="020B0604020202020204" pitchFamily="34" charset="0"/>
              </a:rPr>
              <a:t> </a:t>
            </a:r>
            <a:r>
              <a:rPr lang="en-GB" altLang="de-DE" sz="2000" dirty="0" err="1">
                <a:solidFill>
                  <a:schemeClr val="tx1"/>
                </a:solidFill>
                <a:latin typeface="+mj-lt"/>
                <a:cs typeface="Arial" panose="020B0604020202020204" pitchFamily="34" charset="0"/>
              </a:rPr>
              <a:t>durch</a:t>
            </a:r>
            <a:r>
              <a:rPr lang="en-GB" altLang="de-DE" sz="2000" dirty="0">
                <a:solidFill>
                  <a:schemeClr val="tx1"/>
                </a:solidFill>
                <a:latin typeface="+mj-lt"/>
                <a:cs typeface="Arial" panose="020B0604020202020204" pitchFamily="34" charset="0"/>
              </a:rPr>
              <a:t> </a:t>
            </a:r>
            <a:r>
              <a:rPr lang="en-GB" altLang="de-DE" sz="2000" dirty="0" err="1">
                <a:solidFill>
                  <a:schemeClr val="tx1"/>
                </a:solidFill>
                <a:latin typeface="+mj-lt"/>
                <a:cs typeface="Arial" panose="020B0604020202020204" pitchFamily="34" charset="0"/>
              </a:rPr>
              <a:t>Kontinuität</a:t>
            </a:r>
            <a:r>
              <a:rPr lang="en-GB" altLang="de-DE" sz="2000" dirty="0">
                <a:solidFill>
                  <a:schemeClr val="tx1"/>
                </a:solidFill>
                <a:latin typeface="+mj-lt"/>
                <a:cs typeface="Arial" panose="020B0604020202020204" pitchFamily="34" charset="0"/>
              </a:rPr>
              <a:t> </a:t>
            </a:r>
          </a:p>
        </p:txBody>
      </p:sp>
      <p:sp>
        <p:nvSpPr>
          <p:cNvPr id="38" name="TextBox 47">
            <a:extLst>
              <a:ext uri="{FF2B5EF4-FFF2-40B4-BE49-F238E27FC236}">
                <a16:creationId xmlns:a16="http://schemas.microsoft.com/office/drawing/2014/main" xmlns="" id="{2BCD0435-3F5E-4A75-B7B1-48EAC1EBC46C}"/>
              </a:ext>
            </a:extLst>
          </p:cNvPr>
          <p:cNvSpPr txBox="1"/>
          <p:nvPr/>
        </p:nvSpPr>
        <p:spPr>
          <a:xfrm>
            <a:off x="3756673" y="1855511"/>
            <a:ext cx="1420390" cy="400110"/>
          </a:xfrm>
          <a:prstGeom prst="rect">
            <a:avLst/>
          </a:prstGeom>
          <a:noFill/>
        </p:spPr>
        <p:txBody>
          <a:bodyPr wrap="none" rtlCol="0" anchor="b" anchorCtr="0">
            <a:spAutoFit/>
          </a:bodyPr>
          <a:lstStyle/>
          <a:p>
            <a:r>
              <a:rPr lang="en-GB" sz="2000" b="1" dirty="0">
                <a:solidFill>
                  <a:schemeClr val="accent2">
                    <a:lumMod val="75000"/>
                  </a:schemeClr>
                </a:solidFill>
                <a:latin typeface="+mj-lt"/>
                <a:ea typeface="League Spartan" charset="0"/>
                <a:cs typeface="Poppins" pitchFamily="2" charset="77"/>
              </a:rPr>
              <a:t>Sponsoring</a:t>
            </a:r>
          </a:p>
        </p:txBody>
      </p:sp>
      <p:sp>
        <p:nvSpPr>
          <p:cNvPr id="39" name="Subtitle 2">
            <a:extLst>
              <a:ext uri="{FF2B5EF4-FFF2-40B4-BE49-F238E27FC236}">
                <a16:creationId xmlns:a16="http://schemas.microsoft.com/office/drawing/2014/main" xmlns="" id="{0F29F71D-AA97-4D97-A0B6-0B255914A5C1}"/>
              </a:ext>
            </a:extLst>
          </p:cNvPr>
          <p:cNvSpPr txBox="1">
            <a:spLocks/>
          </p:cNvSpPr>
          <p:nvPr/>
        </p:nvSpPr>
        <p:spPr>
          <a:xfrm>
            <a:off x="3831880" y="2158715"/>
            <a:ext cx="2901841" cy="95796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err="1">
                <a:solidFill>
                  <a:schemeClr val="tx1"/>
                </a:solidFill>
                <a:latin typeface="+mj-lt"/>
                <a:ea typeface="Lato Light" panose="020F0502020204030203" pitchFamily="34" charset="0"/>
                <a:cs typeface="Mukta ExtraLight" panose="020B0000000000000000" pitchFamily="34" charset="77"/>
              </a:rPr>
              <a:t>Unterstützung</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durch</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Geschäftsleitung</a:t>
            </a:r>
            <a:r>
              <a:rPr lang="en-GB" sz="2000" dirty="0">
                <a:solidFill>
                  <a:schemeClr val="tx1"/>
                </a:solidFill>
                <a:latin typeface="+mj-lt"/>
                <a:ea typeface="Lato Light" panose="020F0502020204030203" pitchFamily="34" charset="0"/>
                <a:cs typeface="Mukta ExtraLight" panose="020B0000000000000000" pitchFamily="34" charset="77"/>
              </a:rPr>
              <a:t> und </a:t>
            </a:r>
            <a:r>
              <a:rPr lang="en-GB" sz="2000" dirty="0" err="1">
                <a:solidFill>
                  <a:schemeClr val="tx1"/>
                </a:solidFill>
                <a:latin typeface="+mj-lt"/>
                <a:ea typeface="Lato Light" panose="020F0502020204030203" pitchFamily="34" charset="0"/>
                <a:cs typeface="Mukta ExtraLight" panose="020B0000000000000000" pitchFamily="34" charset="77"/>
              </a:rPr>
              <a:t>Vorstand</a:t>
            </a:r>
            <a:r>
              <a:rPr lang="en-GB" sz="2000" dirty="0">
                <a:solidFill>
                  <a:schemeClr val="tx1"/>
                </a:solidFill>
                <a:latin typeface="+mj-lt"/>
                <a:ea typeface="Lato Light" panose="020F0502020204030203" pitchFamily="34" charset="0"/>
                <a:cs typeface="Mukta ExtraLight" panose="020B0000000000000000" pitchFamily="34" charset="77"/>
              </a:rPr>
              <a:t> </a:t>
            </a:r>
          </a:p>
        </p:txBody>
      </p:sp>
      <p:sp>
        <p:nvSpPr>
          <p:cNvPr id="40" name="TextBox 50">
            <a:extLst>
              <a:ext uri="{FF2B5EF4-FFF2-40B4-BE49-F238E27FC236}">
                <a16:creationId xmlns:a16="http://schemas.microsoft.com/office/drawing/2014/main" xmlns="" id="{E001D631-1042-4B89-BECB-C1D116F8070A}"/>
              </a:ext>
            </a:extLst>
          </p:cNvPr>
          <p:cNvSpPr txBox="1"/>
          <p:nvPr/>
        </p:nvSpPr>
        <p:spPr>
          <a:xfrm>
            <a:off x="3739063" y="4011519"/>
            <a:ext cx="2314416" cy="400110"/>
          </a:xfrm>
          <a:prstGeom prst="rect">
            <a:avLst/>
          </a:prstGeom>
          <a:noFill/>
        </p:spPr>
        <p:txBody>
          <a:bodyPr wrap="none" rtlCol="0" anchor="b" anchorCtr="0">
            <a:spAutoFit/>
          </a:bodyPr>
          <a:lstStyle/>
          <a:p>
            <a:r>
              <a:rPr lang="en-GB" sz="2000" b="1" dirty="0">
                <a:solidFill>
                  <a:srgbClr val="0070C0"/>
                </a:solidFill>
                <a:latin typeface="+mj-lt"/>
                <a:ea typeface="League Spartan" charset="0"/>
                <a:cs typeface="Poppins" pitchFamily="2" charset="77"/>
              </a:rPr>
              <a:t>Projektleitung</a:t>
            </a:r>
          </a:p>
        </p:txBody>
      </p:sp>
      <p:sp>
        <p:nvSpPr>
          <p:cNvPr id="41" name="Subtitle 2">
            <a:extLst>
              <a:ext uri="{FF2B5EF4-FFF2-40B4-BE49-F238E27FC236}">
                <a16:creationId xmlns:a16="http://schemas.microsoft.com/office/drawing/2014/main" xmlns="" id="{16990A0D-E275-42C7-8F8A-0E6607AD45CA}"/>
              </a:ext>
            </a:extLst>
          </p:cNvPr>
          <p:cNvSpPr txBox="1">
            <a:spLocks/>
          </p:cNvSpPr>
          <p:nvPr/>
        </p:nvSpPr>
        <p:spPr>
          <a:xfrm>
            <a:off x="3822704" y="4497786"/>
            <a:ext cx="2599258" cy="163507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GB" sz="2000" dirty="0">
                <a:solidFill>
                  <a:schemeClr val="tx1"/>
                </a:solidFill>
                <a:latin typeface="+mj-lt"/>
                <a:ea typeface="Lato Light" panose="020F0502020204030203" pitchFamily="34" charset="0"/>
                <a:cs typeface="Mukta ExtraLight" panose="020B0000000000000000" pitchFamily="34" charset="77"/>
              </a:rPr>
              <a:t>Unterschätzen Sie nicht die Komplexität der </a:t>
            </a:r>
            <a:r>
              <a:rPr lang="en-GB" sz="2000" dirty="0" err="1">
                <a:solidFill>
                  <a:schemeClr val="tx1"/>
                </a:solidFill>
                <a:latin typeface="+mj-lt"/>
                <a:ea typeface="Lato Light" panose="020F0502020204030203" pitchFamily="34" charset="0"/>
                <a:cs typeface="Mukta ExtraLight" panose="020B0000000000000000" pitchFamily="34" charset="77"/>
              </a:rPr>
              <a:t>Anwendung</a:t>
            </a:r>
            <a:endParaRPr lang="en-GB" sz="2000" dirty="0">
              <a:solidFill>
                <a:schemeClr val="tx1"/>
              </a:solidFill>
              <a:latin typeface="+mj-lt"/>
              <a:ea typeface="Lato Light" panose="020F0502020204030203" pitchFamily="34" charset="0"/>
              <a:cs typeface="Mukta ExtraLight" panose="020B0000000000000000" pitchFamily="34" charset="77"/>
            </a:endParaRPr>
          </a:p>
          <a:p>
            <a:pPr marL="171450" indent="-171450" algn="l">
              <a:lnSpc>
                <a:spcPct val="100000"/>
              </a:lnSpc>
              <a:buFont typeface="Arial" panose="020B0604020202020204" pitchFamily="34" charset="0"/>
              <a:buChar char="•"/>
            </a:pPr>
            <a:r>
              <a:rPr lang="en-GB" sz="2000" dirty="0">
                <a:solidFill>
                  <a:schemeClr val="tx1"/>
                </a:solidFill>
                <a:latin typeface="+mj-lt"/>
                <a:ea typeface="Lato Light" panose="020F0502020204030203" pitchFamily="34" charset="0"/>
                <a:cs typeface="Mukta ExtraLight" panose="020B0000000000000000" pitchFamily="34" charset="77"/>
              </a:rPr>
              <a:t>Pilotprogramme </a:t>
            </a:r>
            <a:r>
              <a:rPr lang="en-GB" sz="2000" dirty="0" err="1">
                <a:solidFill>
                  <a:schemeClr val="tx1"/>
                </a:solidFill>
                <a:latin typeface="+mj-lt"/>
                <a:ea typeface="Lato Light" panose="020F0502020204030203" pitchFamily="34" charset="0"/>
                <a:cs typeface="Mukta ExtraLight" panose="020B0000000000000000" pitchFamily="34" charset="77"/>
              </a:rPr>
              <a:t>vor</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einem</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großen</a:t>
            </a:r>
            <a:r>
              <a:rPr lang="en-GB" sz="2000" dirty="0">
                <a:solidFill>
                  <a:schemeClr val="tx1"/>
                </a:solidFill>
                <a:latin typeface="+mj-lt"/>
                <a:ea typeface="Lato Light" panose="020F0502020204030203" pitchFamily="34" charset="0"/>
                <a:cs typeface="Mukta ExtraLight" panose="020B0000000000000000" pitchFamily="34" charset="77"/>
              </a:rPr>
              <a:t> Rollout</a:t>
            </a:r>
          </a:p>
        </p:txBody>
      </p:sp>
    </p:spTree>
    <p:extLst>
      <p:ext uri="{BB962C8B-B14F-4D97-AF65-F5344CB8AC3E}">
        <p14:creationId xmlns:p14="http://schemas.microsoft.com/office/powerpoint/2010/main" val="65979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67F03E6C-E0D4-4C1E-9775-68CF9F65DBD3}"/>
              </a:ext>
            </a:extLst>
          </p:cNvPr>
          <p:cNvSpPr>
            <a:spLocks noGrp="1"/>
          </p:cNvSpPr>
          <p:nvPr>
            <p:ph type="body" sz="quarter" idx="11"/>
          </p:nvPr>
        </p:nvSpPr>
        <p:spPr>
          <a:xfrm>
            <a:off x="1060469" y="1767007"/>
            <a:ext cx="6428903" cy="1582271"/>
          </a:xfrm>
        </p:spPr>
        <p:txBody>
          <a:bodyPr/>
          <a:lstStyle/>
          <a:p>
            <a:r>
              <a:rPr lang="en-GB" dirty="0" err="1"/>
              <a:t>Fehler</a:t>
            </a:r>
            <a:r>
              <a:rPr lang="en-GB" dirty="0"/>
              <a:t>-</a:t>
            </a:r>
            <a:r>
              <a:rPr lang="en-GB" dirty="0" err="1"/>
              <a:t>Ursachen</a:t>
            </a:r>
            <a:r>
              <a:rPr lang="en-GB" dirty="0"/>
              <a:t>-Analyse</a:t>
            </a:r>
          </a:p>
          <a:p>
            <a:endParaRPr lang="en-GB" dirty="0"/>
          </a:p>
        </p:txBody>
      </p:sp>
    </p:spTree>
    <p:extLst>
      <p:ext uri="{BB962C8B-B14F-4D97-AF65-F5344CB8AC3E}">
        <p14:creationId xmlns:p14="http://schemas.microsoft.com/office/powerpoint/2010/main" val="1200478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1528554" y="0"/>
            <a:ext cx="9821959" cy="1582271"/>
          </a:xfrm>
        </p:spPr>
        <p:txBody>
          <a:bodyPr/>
          <a:lstStyle/>
          <a:p>
            <a:r>
              <a:rPr lang="en-GB" b="1" dirty="0"/>
              <a:t>Was Sie in </a:t>
            </a:r>
            <a:r>
              <a:rPr lang="en-GB" b="1"/>
              <a:t>Modul 4 </a:t>
            </a:r>
            <a:r>
              <a:rPr lang="en-GB" b="1" dirty="0"/>
              <a:t>lernen werden ... </a:t>
            </a:r>
          </a:p>
        </p:txBody>
      </p:sp>
      <p:sp>
        <p:nvSpPr>
          <p:cNvPr id="4" name="TextBox 3">
            <a:extLst>
              <a:ext uri="{FF2B5EF4-FFF2-40B4-BE49-F238E27FC236}">
                <a16:creationId xmlns:a16="http://schemas.microsoft.com/office/drawing/2014/main" xmlns="" id="{562838D1-CDDB-4866-97B5-C8EA24C6919C}"/>
              </a:ext>
            </a:extLst>
          </p:cNvPr>
          <p:cNvSpPr txBox="1"/>
          <p:nvPr/>
        </p:nvSpPr>
        <p:spPr>
          <a:xfrm>
            <a:off x="1255211" y="1705670"/>
            <a:ext cx="10729959" cy="3170099"/>
          </a:xfrm>
          <a:prstGeom prst="rect">
            <a:avLst/>
          </a:prstGeom>
          <a:noFill/>
        </p:spPr>
        <p:txBody>
          <a:bodyPr wrap="square">
            <a:spAutoFit/>
          </a:bodyPr>
          <a:lstStyle/>
          <a:p>
            <a:r>
              <a:rPr lang="en-IE" sz="2000" dirty="0">
                <a:solidFill>
                  <a:schemeClr val="bg1"/>
                </a:solidFill>
              </a:rPr>
              <a:t>In Modul 4</a:t>
            </a:r>
            <a:r>
              <a:rPr lang="en-GB" sz="2000" dirty="0">
                <a:solidFill>
                  <a:schemeClr val="bg1"/>
                </a:solidFill>
              </a:rPr>
              <a:t> </a:t>
            </a:r>
            <a:r>
              <a:rPr lang="de-DE" sz="2000" b="1" dirty="0">
                <a:solidFill>
                  <a:schemeClr val="bg1"/>
                </a:solidFill>
                <a:latin typeface="+mj-lt"/>
                <a:ea typeface="Open Sans Light" panose="020B0306030504020204" pitchFamily="34" charset="0"/>
                <a:cs typeface="Open Sans Light" panose="020B0306030504020204" pitchFamily="34" charset="0"/>
              </a:rPr>
              <a:t>lernen Sie:</a:t>
            </a:r>
            <a:endParaRPr lang="en-IE" sz="2000" dirty="0">
              <a:solidFill>
                <a:schemeClr val="bg1"/>
              </a:solidFill>
            </a:endParaRPr>
          </a:p>
          <a:p>
            <a:pPr marL="342900" indent="-342900">
              <a:buFont typeface="Arial" panose="020B0604020202020204" pitchFamily="34" charset="0"/>
              <a:buChar char="•"/>
            </a:pPr>
            <a:r>
              <a:rPr lang="en-GB" sz="2000" dirty="0" err="1">
                <a:solidFill>
                  <a:schemeClr val="bg1"/>
                </a:solidFill>
              </a:rPr>
              <a:t>Risikomanagement-Mentalität</a:t>
            </a:r>
            <a:r>
              <a:rPr lang="en-GB" sz="2000" dirty="0">
                <a:solidFill>
                  <a:schemeClr val="bg1"/>
                </a:solidFill>
              </a:rPr>
              <a:t>, -Kultur und -</a:t>
            </a:r>
            <a:r>
              <a:rPr lang="en-GB" sz="2000" dirty="0" err="1">
                <a:solidFill>
                  <a:schemeClr val="bg1"/>
                </a:solidFill>
              </a:rPr>
              <a:t>Prozesse</a:t>
            </a:r>
            <a:r>
              <a:rPr lang="en-GB" sz="2000" dirty="0">
                <a:solidFill>
                  <a:schemeClr val="bg1"/>
                </a:solidFill>
              </a:rPr>
              <a:t> </a:t>
            </a:r>
            <a:r>
              <a:rPr lang="en-GB" sz="2000" dirty="0" err="1">
                <a:solidFill>
                  <a:schemeClr val="bg1"/>
                </a:solidFill>
              </a:rPr>
              <a:t>kennen</a:t>
            </a:r>
            <a:endParaRPr lang="en-GB" sz="2000" dirty="0">
              <a:solidFill>
                <a:schemeClr val="bg1"/>
              </a:solidFill>
            </a:endParaRPr>
          </a:p>
          <a:p>
            <a:pPr marL="342900" indent="-342900">
              <a:buFont typeface="Arial" panose="020B0604020202020204" pitchFamily="34" charset="0"/>
              <a:buChar char="•"/>
            </a:pPr>
            <a:r>
              <a:rPr lang="de-DE" sz="2000" dirty="0">
                <a:solidFill>
                  <a:schemeClr val="bg1"/>
                </a:solidFill>
              </a:rPr>
              <a:t>Wie die Fehler-Ursachen-Analyse Ihrem Unternehmen helfen wird.  Wir zeigen Ihnen, wie Sie Risiken in Ihrem Unternehmen identifizieren, indem wir sie mit den 6 Schritten der Fehler-Ursachen-Analyse und den 5 Schritten zum Vergleichen und Priorisieren von Risiken vertraut machen</a:t>
            </a:r>
          </a:p>
          <a:p>
            <a:pPr marL="342900" indent="-342900">
              <a:buFont typeface="Arial" panose="020B0604020202020204" pitchFamily="34" charset="0"/>
              <a:buChar char="•"/>
            </a:pPr>
            <a:r>
              <a:rPr lang="en-GB" sz="2000" dirty="0" err="1">
                <a:solidFill>
                  <a:schemeClr val="bg1"/>
                </a:solidFill>
              </a:rPr>
              <a:t>Welche</a:t>
            </a:r>
            <a:r>
              <a:rPr lang="en-GB" sz="2000" dirty="0">
                <a:solidFill>
                  <a:schemeClr val="bg1"/>
                </a:solidFill>
              </a:rPr>
              <a:t> </a:t>
            </a:r>
            <a:r>
              <a:rPr lang="en-GB" sz="2000" dirty="0" err="1">
                <a:solidFill>
                  <a:schemeClr val="bg1"/>
                </a:solidFill>
              </a:rPr>
              <a:t>Werkzeuge</a:t>
            </a:r>
            <a:r>
              <a:rPr lang="en-GB" sz="2000" dirty="0">
                <a:solidFill>
                  <a:schemeClr val="bg1"/>
                </a:solidFill>
              </a:rPr>
              <a:t> </a:t>
            </a:r>
            <a:r>
              <a:rPr lang="en-GB" sz="2000" dirty="0" err="1">
                <a:solidFill>
                  <a:schemeClr val="bg1"/>
                </a:solidFill>
              </a:rPr>
              <a:t>für</a:t>
            </a:r>
            <a:r>
              <a:rPr lang="en-GB" sz="2000" dirty="0">
                <a:solidFill>
                  <a:schemeClr val="bg1"/>
                </a:solidFill>
              </a:rPr>
              <a:t> die </a:t>
            </a:r>
            <a:r>
              <a:rPr lang="de-DE" sz="2000" dirty="0">
                <a:solidFill>
                  <a:schemeClr val="bg1"/>
                </a:solidFill>
              </a:rPr>
              <a:t>Fehler-Ursachen-Analyse unterverzichtbar sind</a:t>
            </a:r>
            <a:endParaRPr lang="en-GB" sz="2000" dirty="0">
              <a:solidFill>
                <a:schemeClr val="bg1"/>
              </a:solidFill>
            </a:endParaRPr>
          </a:p>
          <a:p>
            <a:endParaRPr lang="en-GB" sz="2000" dirty="0">
              <a:solidFill>
                <a:schemeClr val="bg1"/>
              </a:solidFill>
            </a:endParaRPr>
          </a:p>
          <a:p>
            <a:r>
              <a:rPr lang="de-DE" sz="2000" b="1" dirty="0">
                <a:solidFill>
                  <a:schemeClr val="bg1"/>
                </a:solidFill>
              </a:rPr>
              <a:t>Wenden Sie das Gelernte direkt durch eine Reihe von Selbsteinschätzungs- und Gruppenreflexionsübungen an!</a:t>
            </a:r>
            <a:endParaRPr lang="en-IE" sz="2000" dirty="0">
              <a:solidFill>
                <a:schemeClr val="bg1"/>
              </a:solidFill>
            </a:endParaRPr>
          </a:p>
        </p:txBody>
      </p:sp>
    </p:spTree>
    <p:extLst>
      <p:ext uri="{BB962C8B-B14F-4D97-AF65-F5344CB8AC3E}">
        <p14:creationId xmlns:p14="http://schemas.microsoft.com/office/powerpoint/2010/main" val="1838490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5510917F-399B-43DD-A65E-7EBC3AAFD511}"/>
              </a:ext>
            </a:extLst>
          </p:cNvPr>
          <p:cNvSpPr>
            <a:spLocks noGrp="1"/>
          </p:cNvSpPr>
          <p:nvPr>
            <p:ph type="body" sz="quarter" idx="13"/>
          </p:nvPr>
        </p:nvSpPr>
        <p:spPr>
          <a:xfrm>
            <a:off x="1443068" y="644703"/>
            <a:ext cx="6501860" cy="697353"/>
          </a:xfrm>
        </p:spPr>
        <p:txBody>
          <a:bodyPr>
            <a:noAutofit/>
          </a:bodyPr>
          <a:lstStyle/>
          <a:p>
            <a:r>
              <a:rPr lang="en-GB" sz="3200" dirty="0"/>
              <a:t>Wie die </a:t>
            </a:r>
            <a:r>
              <a:rPr lang="en-GB" sz="3200" dirty="0" err="1"/>
              <a:t>Fehler</a:t>
            </a:r>
            <a:r>
              <a:rPr lang="en-GB" sz="3200" dirty="0"/>
              <a:t>-</a:t>
            </a:r>
            <a:r>
              <a:rPr lang="en-GB" sz="3200" dirty="0" err="1"/>
              <a:t>Ursachen</a:t>
            </a:r>
            <a:r>
              <a:rPr lang="en-GB" sz="3200" dirty="0"/>
              <a:t>-Analyse Ihrem Unternehmen helfen wird </a:t>
            </a:r>
            <a:endParaRPr lang="en-IE" sz="3200" dirty="0"/>
          </a:p>
        </p:txBody>
      </p:sp>
      <p:sp>
        <p:nvSpPr>
          <p:cNvPr id="3" name="Text Placeholder 2">
            <a:extLst>
              <a:ext uri="{FF2B5EF4-FFF2-40B4-BE49-F238E27FC236}">
                <a16:creationId xmlns:a16="http://schemas.microsoft.com/office/drawing/2014/main" xmlns="" id="{B2BBB387-A654-4F64-A21D-826F6146740F}"/>
              </a:ext>
            </a:extLst>
          </p:cNvPr>
          <p:cNvSpPr>
            <a:spLocks noGrp="1"/>
          </p:cNvSpPr>
          <p:nvPr>
            <p:ph type="body" sz="quarter" idx="14"/>
          </p:nvPr>
        </p:nvSpPr>
        <p:spPr>
          <a:xfrm>
            <a:off x="742018" y="2017413"/>
            <a:ext cx="10796839" cy="3975101"/>
          </a:xfrm>
        </p:spPr>
        <p:txBody>
          <a:bodyPr/>
          <a:lstStyle/>
          <a:p>
            <a:pPr defTabSz="1087636">
              <a:lnSpc>
                <a:spcPct val="100000"/>
              </a:lnSpc>
              <a:spcBef>
                <a:spcPts val="600"/>
              </a:spcBef>
            </a:pPr>
            <a:r>
              <a:rPr lang="en-GB" dirty="0">
                <a:latin typeface="+mj-lt"/>
              </a:rPr>
              <a:t>Die Implementierung der </a:t>
            </a:r>
            <a:r>
              <a:rPr lang="en-GB" dirty="0" err="1">
                <a:latin typeface="+mj-lt"/>
              </a:rPr>
              <a:t>Fehler</a:t>
            </a:r>
            <a:r>
              <a:rPr lang="en-GB" dirty="0">
                <a:latin typeface="+mj-lt"/>
              </a:rPr>
              <a:t>-</a:t>
            </a:r>
            <a:r>
              <a:rPr lang="en-GB" dirty="0" err="1">
                <a:latin typeface="+mj-lt"/>
              </a:rPr>
              <a:t>Ursachen</a:t>
            </a:r>
            <a:r>
              <a:rPr lang="en-GB" dirty="0">
                <a:latin typeface="+mj-lt"/>
              </a:rPr>
              <a:t>-Analyse (</a:t>
            </a:r>
            <a:r>
              <a:rPr lang="en-GB" dirty="0" err="1">
                <a:latin typeface="+mj-lt"/>
              </a:rPr>
              <a:t>auch</a:t>
            </a:r>
            <a:r>
              <a:rPr lang="en-GB" dirty="0">
                <a:latin typeface="+mj-lt"/>
              </a:rPr>
              <a:t> Root-Cause-Analyse, RCA) </a:t>
            </a:r>
            <a:r>
              <a:rPr lang="en-GB" dirty="0" err="1">
                <a:latin typeface="+mj-lt"/>
              </a:rPr>
              <a:t>wird</a:t>
            </a:r>
            <a:r>
              <a:rPr lang="en-GB" dirty="0">
                <a:latin typeface="+mj-lt"/>
              </a:rPr>
              <a:t> Ihrem Unternehmen helfen</a:t>
            </a:r>
          </a:p>
          <a:p>
            <a:pPr marL="342900" indent="-342900" defTabSz="1087636">
              <a:lnSpc>
                <a:spcPct val="100000"/>
              </a:lnSpc>
              <a:spcBef>
                <a:spcPts val="600"/>
              </a:spcBef>
              <a:buFont typeface="Arial" panose="020B0604020202020204" pitchFamily="34" charset="0"/>
              <a:buChar char="•"/>
            </a:pPr>
            <a:r>
              <a:rPr lang="en-GB" dirty="0">
                <a:latin typeface="+mj-lt"/>
                <a:sym typeface="Wingdings" panose="05000000000000000000" pitchFamily="2" charset="2"/>
              </a:rPr>
              <a:t>Identifizieren Sie Barrieren und die Ursachen von Problemen, damit dauerhafte Lösungen gefunden werden können</a:t>
            </a:r>
          </a:p>
          <a:p>
            <a:pPr marL="342900" indent="-342900" defTabSz="1087636">
              <a:lnSpc>
                <a:spcPct val="100000"/>
              </a:lnSpc>
              <a:spcBef>
                <a:spcPts val="600"/>
              </a:spcBef>
              <a:buFont typeface="Arial" panose="020B0604020202020204" pitchFamily="34" charset="0"/>
              <a:buChar char="•"/>
            </a:pPr>
            <a:r>
              <a:rPr lang="en-GB" dirty="0">
                <a:latin typeface="+mj-lt"/>
                <a:sym typeface="Wingdings" panose="05000000000000000000" pitchFamily="2" charset="2"/>
              </a:rPr>
              <a:t>Entwickeln Sie einen logischen Ansatz zur Problemlösung, indem Sie Daten verwenden, die bereits in der Organisation vorhanden sind</a:t>
            </a:r>
          </a:p>
          <a:p>
            <a:pPr marL="342900" indent="-342900" defTabSz="1087636">
              <a:lnSpc>
                <a:spcPct val="100000"/>
              </a:lnSpc>
              <a:spcBef>
                <a:spcPts val="600"/>
              </a:spcBef>
              <a:buFont typeface="Arial" panose="020B0604020202020204" pitchFamily="34" charset="0"/>
              <a:buChar char="•"/>
            </a:pPr>
            <a:r>
              <a:rPr lang="en-GB" dirty="0">
                <a:latin typeface="+mj-lt"/>
                <a:sym typeface="Wingdings" panose="05000000000000000000" pitchFamily="2" charset="2"/>
              </a:rPr>
              <a:t>Identifizieren Sie aktuelle und zukünftige Bedürfnisse</a:t>
            </a:r>
          </a:p>
          <a:p>
            <a:pPr marL="342900" indent="-342900" defTabSz="1087636">
              <a:lnSpc>
                <a:spcPct val="100000"/>
              </a:lnSpc>
              <a:spcBef>
                <a:spcPts val="600"/>
              </a:spcBef>
              <a:buFont typeface="Arial" panose="020B0604020202020204" pitchFamily="34" charset="0"/>
              <a:buChar char="•"/>
            </a:pPr>
            <a:r>
              <a:rPr lang="en-GB" dirty="0">
                <a:latin typeface="+mj-lt"/>
                <a:sym typeface="Wingdings" panose="05000000000000000000" pitchFamily="2" charset="2"/>
              </a:rPr>
              <a:t>Erstellen Sie wiederholbare Schritt-für-Schritt-Anleitungen</a:t>
            </a:r>
          </a:p>
          <a:p>
            <a:endParaRPr lang="en-IE" dirty="0"/>
          </a:p>
        </p:txBody>
      </p:sp>
    </p:spTree>
    <p:extLst>
      <p:ext uri="{BB962C8B-B14F-4D97-AF65-F5344CB8AC3E}">
        <p14:creationId xmlns:p14="http://schemas.microsoft.com/office/powerpoint/2010/main" val="2425316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289527" y="594977"/>
            <a:ext cx="5833091" cy="697353"/>
          </a:xfrm>
        </p:spPr>
        <p:txBody>
          <a:bodyPr>
            <a:noAutofit/>
          </a:bodyPr>
          <a:lstStyle/>
          <a:p>
            <a:r>
              <a:rPr lang="en-GB" sz="3200" dirty="0"/>
              <a:t>Wie man Risiken identifiziert: </a:t>
            </a:r>
            <a:r>
              <a:rPr lang="en-GB" sz="3200" dirty="0" err="1"/>
              <a:t>Fehler</a:t>
            </a:r>
            <a:r>
              <a:rPr lang="en-GB" sz="3200" dirty="0"/>
              <a:t>-</a:t>
            </a:r>
            <a:r>
              <a:rPr lang="en-GB" sz="3200" dirty="0" err="1"/>
              <a:t>Ursachen</a:t>
            </a:r>
            <a:r>
              <a:rPr lang="en-GB" sz="3200" dirty="0"/>
              <a:t>-Analyse</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550278" y="2142491"/>
            <a:ext cx="3706080" cy="388341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a:t>
            </a:r>
            <a:r>
              <a:rPr lang="en-GB" sz="2200" dirty="0" err="1">
                <a:solidFill>
                  <a:srgbClr val="245473"/>
                </a:solidFill>
                <a:latin typeface="+mj-lt"/>
                <a:ea typeface="Open Sans Light" panose="020B0306030504020204" pitchFamily="34" charset="0"/>
                <a:cs typeface="Open Sans Light" panose="020B0306030504020204" pitchFamily="34" charset="0"/>
              </a:rPr>
              <a:t>Fehler</a:t>
            </a:r>
            <a:r>
              <a:rPr lang="en-GB" sz="2200" dirty="0">
                <a:solidFill>
                  <a:srgbClr val="245473"/>
                </a:solidFill>
                <a:latin typeface="+mj-lt"/>
                <a:ea typeface="Open Sans Light" panose="020B0306030504020204" pitchFamily="34" charset="0"/>
                <a:cs typeface="Open Sans Light" panose="020B0306030504020204" pitchFamily="34" charset="0"/>
              </a:rPr>
              <a:t>-</a:t>
            </a:r>
            <a:r>
              <a:rPr lang="en-GB" sz="2200" dirty="0" err="1">
                <a:solidFill>
                  <a:srgbClr val="245473"/>
                </a:solidFill>
                <a:latin typeface="+mj-lt"/>
                <a:ea typeface="Open Sans Light" panose="020B0306030504020204" pitchFamily="34" charset="0"/>
                <a:cs typeface="Open Sans Light" panose="020B0306030504020204" pitchFamily="34" charset="0"/>
              </a:rPr>
              <a:t>Ursachen</a:t>
            </a:r>
            <a:r>
              <a:rPr lang="en-GB" sz="2200" dirty="0">
                <a:solidFill>
                  <a:srgbClr val="245473"/>
                </a:solidFill>
                <a:latin typeface="+mj-lt"/>
                <a:ea typeface="Open Sans Light" panose="020B0306030504020204" pitchFamily="34" charset="0"/>
                <a:cs typeface="Open Sans Light" panose="020B0306030504020204" pitchFamily="34" charset="0"/>
              </a:rPr>
              <a:t>-Analyse ist eines der wesentlichen Instrumente der </a:t>
            </a:r>
            <a:r>
              <a:rPr lang="en-GB" sz="2200" dirty="0" err="1">
                <a:solidFill>
                  <a:srgbClr val="245473"/>
                </a:solidFill>
                <a:latin typeface="+mj-lt"/>
                <a:ea typeface="Open Sans Light" panose="020B0306030504020204" pitchFamily="34" charset="0"/>
                <a:cs typeface="Open Sans Light" panose="020B0306030504020204" pitchFamily="34" charset="0"/>
              </a:rPr>
              <a:t>Unternehmensführung</a:t>
            </a:r>
            <a:r>
              <a:rPr lang="en-GB" sz="2200" dirty="0">
                <a:solidFill>
                  <a:srgbClr val="245473"/>
                </a:solidFill>
                <a:latin typeface="+mj-lt"/>
                <a:ea typeface="Open Sans Light" panose="020B0306030504020204" pitchFamily="34" charset="0"/>
                <a:cs typeface="Open Sans Light" panose="020B0306030504020204" pitchFamily="34" charset="0"/>
              </a:rPr>
              <a:t>.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Sie beinhaltet die Erfassung von Fehlern, deren Ursachen und die statistische Auswertung dieser Daten, an die sich eine Bewertung und abgeleitete Maßnahmen zur Fehlerreduzierung anschließen.</a:t>
            </a:r>
          </a:p>
        </p:txBody>
      </p:sp>
      <p:sp>
        <p:nvSpPr>
          <p:cNvPr id="24" name="Shape 24627">
            <a:extLst>
              <a:ext uri="{FF2B5EF4-FFF2-40B4-BE49-F238E27FC236}">
                <a16:creationId xmlns:a16="http://schemas.microsoft.com/office/drawing/2014/main" xmlns="" id="{FC0D1B59-6836-404A-BA80-17418FB9A650}"/>
              </a:ext>
            </a:extLst>
          </p:cNvPr>
          <p:cNvSpPr/>
          <p:nvPr/>
        </p:nvSpPr>
        <p:spPr>
          <a:xfrm>
            <a:off x="5646705" y="2072620"/>
            <a:ext cx="2852200" cy="3930181"/>
          </a:xfrm>
          <a:custGeom>
            <a:avLst/>
            <a:gdLst/>
            <a:ahLst/>
            <a:cxnLst>
              <a:cxn ang="0">
                <a:pos x="wd2" y="hd2"/>
              </a:cxn>
              <a:cxn ang="5400000">
                <a:pos x="wd2" y="hd2"/>
              </a:cxn>
              <a:cxn ang="10800000">
                <a:pos x="wd2" y="hd2"/>
              </a:cxn>
              <a:cxn ang="16200000">
                <a:pos x="wd2" y="hd2"/>
              </a:cxn>
            </a:cxnLst>
            <a:rect l="0" t="0" r="r" b="b"/>
            <a:pathLst>
              <a:path w="21404" h="21491" extrusionOk="0">
                <a:moveTo>
                  <a:pt x="8906" y="0"/>
                </a:moveTo>
                <a:cubicBezTo>
                  <a:pt x="8908" y="3"/>
                  <a:pt x="8910" y="5"/>
                  <a:pt x="8912" y="8"/>
                </a:cubicBezTo>
                <a:cubicBezTo>
                  <a:pt x="8913" y="10"/>
                  <a:pt x="8913" y="12"/>
                  <a:pt x="8915" y="14"/>
                </a:cubicBezTo>
                <a:lnTo>
                  <a:pt x="8917" y="14"/>
                </a:lnTo>
                <a:lnTo>
                  <a:pt x="8917" y="12"/>
                </a:lnTo>
                <a:cubicBezTo>
                  <a:pt x="8918" y="9"/>
                  <a:pt x="8917" y="6"/>
                  <a:pt x="8915" y="4"/>
                </a:cubicBezTo>
                <a:cubicBezTo>
                  <a:pt x="8913" y="2"/>
                  <a:pt x="8910" y="1"/>
                  <a:pt x="8906" y="0"/>
                </a:cubicBezTo>
                <a:close/>
                <a:moveTo>
                  <a:pt x="8915" y="14"/>
                </a:moveTo>
                <a:cubicBezTo>
                  <a:pt x="8912" y="19"/>
                  <a:pt x="8903" y="21"/>
                  <a:pt x="8895" y="22"/>
                </a:cubicBezTo>
                <a:cubicBezTo>
                  <a:pt x="8862" y="29"/>
                  <a:pt x="8831" y="39"/>
                  <a:pt x="8804" y="55"/>
                </a:cubicBezTo>
                <a:cubicBezTo>
                  <a:pt x="9093" y="398"/>
                  <a:pt x="9413" y="727"/>
                  <a:pt x="9758" y="1041"/>
                </a:cubicBezTo>
                <a:cubicBezTo>
                  <a:pt x="10147" y="1395"/>
                  <a:pt x="10569" y="1730"/>
                  <a:pt x="11038" y="2028"/>
                </a:cubicBezTo>
                <a:cubicBezTo>
                  <a:pt x="11310" y="2202"/>
                  <a:pt x="11606" y="2374"/>
                  <a:pt x="11704" y="2629"/>
                </a:cubicBezTo>
                <a:cubicBezTo>
                  <a:pt x="11746" y="2738"/>
                  <a:pt x="11745" y="2848"/>
                  <a:pt x="11740" y="2960"/>
                </a:cubicBezTo>
                <a:cubicBezTo>
                  <a:pt x="11716" y="3435"/>
                  <a:pt x="11614" y="3919"/>
                  <a:pt x="11443" y="4380"/>
                </a:cubicBezTo>
                <a:cubicBezTo>
                  <a:pt x="11414" y="4457"/>
                  <a:pt x="11384" y="4534"/>
                  <a:pt x="11351" y="4610"/>
                </a:cubicBezTo>
                <a:lnTo>
                  <a:pt x="7752" y="2503"/>
                </a:lnTo>
                <a:lnTo>
                  <a:pt x="7596" y="2637"/>
                </a:lnTo>
                <a:cubicBezTo>
                  <a:pt x="8432" y="3131"/>
                  <a:pt x="9268" y="3627"/>
                  <a:pt x="10102" y="4123"/>
                </a:cubicBezTo>
                <a:cubicBezTo>
                  <a:pt x="10357" y="4275"/>
                  <a:pt x="10611" y="4431"/>
                  <a:pt x="10793" y="4629"/>
                </a:cubicBezTo>
                <a:cubicBezTo>
                  <a:pt x="10848" y="4688"/>
                  <a:pt x="10896" y="4751"/>
                  <a:pt x="10935" y="4817"/>
                </a:cubicBezTo>
                <a:cubicBezTo>
                  <a:pt x="10973" y="4882"/>
                  <a:pt x="11002" y="4949"/>
                  <a:pt x="11026" y="5019"/>
                </a:cubicBezTo>
                <a:cubicBezTo>
                  <a:pt x="11159" y="5404"/>
                  <a:pt x="11099" y="5798"/>
                  <a:pt x="11013" y="6186"/>
                </a:cubicBezTo>
                <a:cubicBezTo>
                  <a:pt x="10894" y="6716"/>
                  <a:pt x="10718" y="7250"/>
                  <a:pt x="10605" y="7783"/>
                </a:cubicBezTo>
                <a:cubicBezTo>
                  <a:pt x="10568" y="7956"/>
                  <a:pt x="10537" y="8130"/>
                  <a:pt x="10469" y="8297"/>
                </a:cubicBezTo>
                <a:cubicBezTo>
                  <a:pt x="10404" y="8455"/>
                  <a:pt x="10278" y="8611"/>
                  <a:pt x="10061" y="8620"/>
                </a:cubicBezTo>
                <a:cubicBezTo>
                  <a:pt x="9876" y="8629"/>
                  <a:pt x="9735" y="8520"/>
                  <a:pt x="9619" y="8412"/>
                </a:cubicBezTo>
                <a:cubicBezTo>
                  <a:pt x="9459" y="8263"/>
                  <a:pt x="9307" y="8108"/>
                  <a:pt x="9153" y="7955"/>
                </a:cubicBezTo>
                <a:cubicBezTo>
                  <a:pt x="9134" y="7936"/>
                  <a:pt x="9114" y="7916"/>
                  <a:pt x="9095" y="7896"/>
                </a:cubicBezTo>
                <a:cubicBezTo>
                  <a:pt x="9085" y="7887"/>
                  <a:pt x="9076" y="7877"/>
                  <a:pt x="9067" y="7866"/>
                </a:cubicBezTo>
                <a:cubicBezTo>
                  <a:pt x="9022" y="7811"/>
                  <a:pt x="9000" y="7748"/>
                  <a:pt x="8987" y="7684"/>
                </a:cubicBezTo>
                <a:cubicBezTo>
                  <a:pt x="8860" y="7096"/>
                  <a:pt x="9000" y="6491"/>
                  <a:pt x="9386" y="5966"/>
                </a:cubicBezTo>
                <a:lnTo>
                  <a:pt x="9350" y="5865"/>
                </a:lnTo>
                <a:cubicBezTo>
                  <a:pt x="9078" y="6185"/>
                  <a:pt x="8876" y="6533"/>
                  <a:pt x="8751" y="6898"/>
                </a:cubicBezTo>
                <a:cubicBezTo>
                  <a:pt x="8679" y="7106"/>
                  <a:pt x="8632" y="7320"/>
                  <a:pt x="8612" y="7534"/>
                </a:cubicBezTo>
                <a:cubicBezTo>
                  <a:pt x="8478" y="7365"/>
                  <a:pt x="8339" y="7195"/>
                  <a:pt x="8204" y="7025"/>
                </a:cubicBezTo>
                <a:cubicBezTo>
                  <a:pt x="8020" y="6793"/>
                  <a:pt x="7834" y="6562"/>
                  <a:pt x="7675" y="6321"/>
                </a:cubicBezTo>
                <a:cubicBezTo>
                  <a:pt x="7521" y="6087"/>
                  <a:pt x="7390" y="5845"/>
                  <a:pt x="7286" y="5597"/>
                </a:cubicBezTo>
                <a:cubicBezTo>
                  <a:pt x="7280" y="5632"/>
                  <a:pt x="7236" y="5657"/>
                  <a:pt x="7188" y="5652"/>
                </a:cubicBezTo>
                <a:cubicBezTo>
                  <a:pt x="7132" y="5646"/>
                  <a:pt x="7066" y="5630"/>
                  <a:pt x="7066" y="5666"/>
                </a:cubicBezTo>
                <a:cubicBezTo>
                  <a:pt x="7067" y="5696"/>
                  <a:pt x="7125" y="5701"/>
                  <a:pt x="7136" y="5672"/>
                </a:cubicBezTo>
                <a:cubicBezTo>
                  <a:pt x="7484" y="6392"/>
                  <a:pt x="7917" y="7090"/>
                  <a:pt x="8421" y="7755"/>
                </a:cubicBezTo>
                <a:cubicBezTo>
                  <a:pt x="8561" y="7939"/>
                  <a:pt x="8698" y="8124"/>
                  <a:pt x="8845" y="8305"/>
                </a:cubicBezTo>
                <a:cubicBezTo>
                  <a:pt x="8029" y="8074"/>
                  <a:pt x="7243" y="7792"/>
                  <a:pt x="6500" y="7460"/>
                </a:cubicBezTo>
                <a:cubicBezTo>
                  <a:pt x="5816" y="7154"/>
                  <a:pt x="5169" y="6807"/>
                  <a:pt x="4555" y="6430"/>
                </a:cubicBezTo>
                <a:cubicBezTo>
                  <a:pt x="3832" y="5988"/>
                  <a:pt x="3153" y="5507"/>
                  <a:pt x="2529" y="4985"/>
                </a:cubicBezTo>
                <a:lnTo>
                  <a:pt x="2390" y="5043"/>
                </a:lnTo>
                <a:cubicBezTo>
                  <a:pt x="2799" y="5457"/>
                  <a:pt x="3248" y="5846"/>
                  <a:pt x="3736" y="6208"/>
                </a:cubicBezTo>
                <a:cubicBezTo>
                  <a:pt x="4224" y="6570"/>
                  <a:pt x="4752" y="6905"/>
                  <a:pt x="5310" y="7209"/>
                </a:cubicBezTo>
                <a:cubicBezTo>
                  <a:pt x="5149" y="7306"/>
                  <a:pt x="4984" y="7399"/>
                  <a:pt x="4816" y="7488"/>
                </a:cubicBezTo>
                <a:cubicBezTo>
                  <a:pt x="4190" y="7818"/>
                  <a:pt x="3511" y="8093"/>
                  <a:pt x="2795" y="8305"/>
                </a:cubicBezTo>
                <a:cubicBezTo>
                  <a:pt x="2797" y="8307"/>
                  <a:pt x="2799" y="8309"/>
                  <a:pt x="2801" y="8311"/>
                </a:cubicBezTo>
                <a:cubicBezTo>
                  <a:pt x="2836" y="8347"/>
                  <a:pt x="2887" y="8375"/>
                  <a:pt x="2948" y="8380"/>
                </a:cubicBezTo>
                <a:cubicBezTo>
                  <a:pt x="3431" y="8270"/>
                  <a:pt x="3891" y="8114"/>
                  <a:pt x="4316" y="7915"/>
                </a:cubicBezTo>
                <a:cubicBezTo>
                  <a:pt x="4666" y="7751"/>
                  <a:pt x="4999" y="7557"/>
                  <a:pt x="5404" y="7484"/>
                </a:cubicBezTo>
                <a:cubicBezTo>
                  <a:pt x="5547" y="7458"/>
                  <a:pt x="5697" y="7449"/>
                  <a:pt x="5837" y="7484"/>
                </a:cubicBezTo>
                <a:cubicBezTo>
                  <a:pt x="5911" y="7502"/>
                  <a:pt x="5978" y="7533"/>
                  <a:pt x="6045" y="7563"/>
                </a:cubicBezTo>
                <a:cubicBezTo>
                  <a:pt x="6835" y="7919"/>
                  <a:pt x="7642" y="8275"/>
                  <a:pt x="8421" y="8639"/>
                </a:cubicBezTo>
                <a:cubicBezTo>
                  <a:pt x="8607" y="8726"/>
                  <a:pt x="8788" y="8813"/>
                  <a:pt x="8970" y="8903"/>
                </a:cubicBezTo>
                <a:cubicBezTo>
                  <a:pt x="8667" y="9042"/>
                  <a:pt x="8363" y="9179"/>
                  <a:pt x="8057" y="9314"/>
                </a:cubicBezTo>
                <a:cubicBezTo>
                  <a:pt x="7036" y="9763"/>
                  <a:pt x="5991" y="10183"/>
                  <a:pt x="4932" y="10582"/>
                </a:cubicBezTo>
                <a:cubicBezTo>
                  <a:pt x="4936" y="10587"/>
                  <a:pt x="4939" y="10591"/>
                  <a:pt x="4943" y="10596"/>
                </a:cubicBezTo>
                <a:cubicBezTo>
                  <a:pt x="4992" y="10652"/>
                  <a:pt x="5079" y="10682"/>
                  <a:pt x="5168" y="10679"/>
                </a:cubicBezTo>
                <a:cubicBezTo>
                  <a:pt x="5827" y="10431"/>
                  <a:pt x="6478" y="10170"/>
                  <a:pt x="7119" y="9898"/>
                </a:cubicBezTo>
                <a:cubicBezTo>
                  <a:pt x="7444" y="9761"/>
                  <a:pt x="7779" y="9620"/>
                  <a:pt x="8107" y="9494"/>
                </a:cubicBezTo>
                <a:cubicBezTo>
                  <a:pt x="8446" y="9364"/>
                  <a:pt x="8792" y="9248"/>
                  <a:pt x="9181" y="9267"/>
                </a:cubicBezTo>
                <a:cubicBezTo>
                  <a:pt x="9338" y="9275"/>
                  <a:pt x="9493" y="9307"/>
                  <a:pt x="9622" y="9373"/>
                </a:cubicBezTo>
                <a:cubicBezTo>
                  <a:pt x="9808" y="9467"/>
                  <a:pt x="9919" y="9617"/>
                  <a:pt x="10008" y="9771"/>
                </a:cubicBezTo>
                <a:cubicBezTo>
                  <a:pt x="10386" y="10425"/>
                  <a:pt x="10430" y="11144"/>
                  <a:pt x="10519" y="11849"/>
                </a:cubicBezTo>
                <a:cubicBezTo>
                  <a:pt x="10674" y="13094"/>
                  <a:pt x="10911" y="14437"/>
                  <a:pt x="9767" y="15374"/>
                </a:cubicBezTo>
                <a:cubicBezTo>
                  <a:pt x="9502" y="15591"/>
                  <a:pt x="9182" y="15768"/>
                  <a:pt x="8823" y="15892"/>
                </a:cubicBezTo>
                <a:cubicBezTo>
                  <a:pt x="8208" y="16104"/>
                  <a:pt x="7432" y="16220"/>
                  <a:pt x="6581" y="16319"/>
                </a:cubicBezTo>
                <a:cubicBezTo>
                  <a:pt x="5730" y="16418"/>
                  <a:pt x="4805" y="16500"/>
                  <a:pt x="3891" y="16643"/>
                </a:cubicBezTo>
                <a:cubicBezTo>
                  <a:pt x="3248" y="16744"/>
                  <a:pt x="2607" y="16862"/>
                  <a:pt x="2005" y="17009"/>
                </a:cubicBezTo>
                <a:cubicBezTo>
                  <a:pt x="1697" y="17085"/>
                  <a:pt x="1398" y="17167"/>
                  <a:pt x="1126" y="17282"/>
                </a:cubicBezTo>
                <a:cubicBezTo>
                  <a:pt x="977" y="17345"/>
                  <a:pt x="838" y="17416"/>
                  <a:pt x="694" y="17481"/>
                </a:cubicBezTo>
                <a:cubicBezTo>
                  <a:pt x="536" y="17552"/>
                  <a:pt x="370" y="17616"/>
                  <a:pt x="244" y="17725"/>
                </a:cubicBezTo>
                <a:cubicBezTo>
                  <a:pt x="45" y="17897"/>
                  <a:pt x="-179" y="18069"/>
                  <a:pt x="225" y="17895"/>
                </a:cubicBezTo>
                <a:cubicBezTo>
                  <a:pt x="833" y="17633"/>
                  <a:pt x="2236" y="17132"/>
                  <a:pt x="3896" y="16906"/>
                </a:cubicBezTo>
                <a:cubicBezTo>
                  <a:pt x="3777" y="17053"/>
                  <a:pt x="3509" y="17241"/>
                  <a:pt x="3019" y="17523"/>
                </a:cubicBezTo>
                <a:cubicBezTo>
                  <a:pt x="2849" y="17621"/>
                  <a:pt x="2695" y="17693"/>
                  <a:pt x="2581" y="17761"/>
                </a:cubicBezTo>
                <a:cubicBezTo>
                  <a:pt x="2334" y="17910"/>
                  <a:pt x="2368" y="17940"/>
                  <a:pt x="2659" y="17852"/>
                </a:cubicBezTo>
                <a:cubicBezTo>
                  <a:pt x="2794" y="17811"/>
                  <a:pt x="2989" y="17770"/>
                  <a:pt x="3183" y="17654"/>
                </a:cubicBezTo>
                <a:cubicBezTo>
                  <a:pt x="3687" y="17353"/>
                  <a:pt x="4054" y="17045"/>
                  <a:pt x="4483" y="16892"/>
                </a:cubicBezTo>
                <a:cubicBezTo>
                  <a:pt x="5131" y="16660"/>
                  <a:pt x="5815" y="16659"/>
                  <a:pt x="6403" y="16597"/>
                </a:cubicBezTo>
                <a:cubicBezTo>
                  <a:pt x="7000" y="16534"/>
                  <a:pt x="7522" y="16453"/>
                  <a:pt x="7888" y="16406"/>
                </a:cubicBezTo>
                <a:cubicBezTo>
                  <a:pt x="8538" y="16321"/>
                  <a:pt x="9044" y="16287"/>
                  <a:pt x="9531" y="16230"/>
                </a:cubicBezTo>
                <a:cubicBezTo>
                  <a:pt x="9192" y="16475"/>
                  <a:pt x="8934" y="16793"/>
                  <a:pt x="8618" y="17253"/>
                </a:cubicBezTo>
                <a:cubicBezTo>
                  <a:pt x="8398" y="17572"/>
                  <a:pt x="8114" y="17996"/>
                  <a:pt x="7638" y="18110"/>
                </a:cubicBezTo>
                <a:cubicBezTo>
                  <a:pt x="7218" y="18211"/>
                  <a:pt x="6787" y="18184"/>
                  <a:pt x="6442" y="18124"/>
                </a:cubicBezTo>
                <a:cubicBezTo>
                  <a:pt x="6024" y="18052"/>
                  <a:pt x="5974" y="18084"/>
                  <a:pt x="6375" y="18199"/>
                </a:cubicBezTo>
                <a:cubicBezTo>
                  <a:pt x="6726" y="18300"/>
                  <a:pt x="7180" y="18383"/>
                  <a:pt x="7649" y="18353"/>
                </a:cubicBezTo>
                <a:cubicBezTo>
                  <a:pt x="8163" y="18320"/>
                  <a:pt x="8692" y="17994"/>
                  <a:pt x="9100" y="17400"/>
                </a:cubicBezTo>
                <a:cubicBezTo>
                  <a:pt x="9455" y="16885"/>
                  <a:pt x="10054" y="16139"/>
                  <a:pt x="10255" y="16175"/>
                </a:cubicBezTo>
                <a:cubicBezTo>
                  <a:pt x="10517" y="16222"/>
                  <a:pt x="10428" y="16653"/>
                  <a:pt x="10249" y="16970"/>
                </a:cubicBezTo>
                <a:cubicBezTo>
                  <a:pt x="9333" y="18591"/>
                  <a:pt x="9705" y="18645"/>
                  <a:pt x="9250" y="18832"/>
                </a:cubicBezTo>
                <a:cubicBezTo>
                  <a:pt x="8931" y="18964"/>
                  <a:pt x="8058" y="19200"/>
                  <a:pt x="7385" y="19683"/>
                </a:cubicBezTo>
                <a:cubicBezTo>
                  <a:pt x="7110" y="19881"/>
                  <a:pt x="6911" y="20030"/>
                  <a:pt x="6764" y="20140"/>
                </a:cubicBezTo>
                <a:cubicBezTo>
                  <a:pt x="6526" y="20319"/>
                  <a:pt x="6569" y="20361"/>
                  <a:pt x="6850" y="20221"/>
                </a:cubicBezTo>
                <a:cubicBezTo>
                  <a:pt x="7038" y="20128"/>
                  <a:pt x="7281" y="20001"/>
                  <a:pt x="7574" y="19829"/>
                </a:cubicBezTo>
                <a:cubicBezTo>
                  <a:pt x="8411" y="19340"/>
                  <a:pt x="9041" y="19223"/>
                  <a:pt x="9331" y="19176"/>
                </a:cubicBezTo>
                <a:cubicBezTo>
                  <a:pt x="9171" y="19628"/>
                  <a:pt x="8882" y="19989"/>
                  <a:pt x="8587" y="20284"/>
                </a:cubicBezTo>
                <a:cubicBezTo>
                  <a:pt x="7706" y="21166"/>
                  <a:pt x="5443" y="21151"/>
                  <a:pt x="3986" y="21038"/>
                </a:cubicBezTo>
                <a:cubicBezTo>
                  <a:pt x="3218" y="20979"/>
                  <a:pt x="3601" y="21087"/>
                  <a:pt x="4028" y="21150"/>
                </a:cubicBezTo>
                <a:cubicBezTo>
                  <a:pt x="7086" y="21600"/>
                  <a:pt x="9355" y="21295"/>
                  <a:pt x="10061" y="18687"/>
                </a:cubicBezTo>
                <a:cubicBezTo>
                  <a:pt x="10413" y="17385"/>
                  <a:pt x="10684" y="17482"/>
                  <a:pt x="10968" y="16588"/>
                </a:cubicBezTo>
                <a:cubicBezTo>
                  <a:pt x="11065" y="16804"/>
                  <a:pt x="11249" y="17300"/>
                  <a:pt x="11182" y="18005"/>
                </a:cubicBezTo>
                <a:cubicBezTo>
                  <a:pt x="11158" y="18253"/>
                  <a:pt x="11149" y="18457"/>
                  <a:pt x="11149" y="18616"/>
                </a:cubicBezTo>
                <a:cubicBezTo>
                  <a:pt x="11147" y="18901"/>
                  <a:pt x="11224" y="18902"/>
                  <a:pt x="11296" y="18620"/>
                </a:cubicBezTo>
                <a:cubicBezTo>
                  <a:pt x="11334" y="18471"/>
                  <a:pt x="11382" y="18274"/>
                  <a:pt x="11437" y="18017"/>
                </a:cubicBezTo>
                <a:cubicBezTo>
                  <a:pt x="11686" y="16860"/>
                  <a:pt x="11283" y="15788"/>
                  <a:pt x="11723" y="15900"/>
                </a:cubicBezTo>
                <a:cubicBezTo>
                  <a:pt x="12147" y="16008"/>
                  <a:pt x="12576" y="17071"/>
                  <a:pt x="12361" y="17750"/>
                </a:cubicBezTo>
                <a:cubicBezTo>
                  <a:pt x="12326" y="17861"/>
                  <a:pt x="12285" y="17972"/>
                  <a:pt x="12250" y="18080"/>
                </a:cubicBezTo>
                <a:cubicBezTo>
                  <a:pt x="12064" y="18651"/>
                  <a:pt x="12228" y="18976"/>
                  <a:pt x="12347" y="19467"/>
                </a:cubicBezTo>
                <a:cubicBezTo>
                  <a:pt x="12378" y="19594"/>
                  <a:pt x="12408" y="19783"/>
                  <a:pt x="12100" y="20039"/>
                </a:cubicBezTo>
                <a:cubicBezTo>
                  <a:pt x="11896" y="20210"/>
                  <a:pt x="11752" y="20462"/>
                  <a:pt x="11601" y="20773"/>
                </a:cubicBezTo>
                <a:cubicBezTo>
                  <a:pt x="11498" y="20984"/>
                  <a:pt x="11296" y="21238"/>
                  <a:pt x="10979" y="21323"/>
                </a:cubicBezTo>
                <a:cubicBezTo>
                  <a:pt x="10895" y="21346"/>
                  <a:pt x="10808" y="21362"/>
                  <a:pt x="10721" y="21372"/>
                </a:cubicBezTo>
                <a:cubicBezTo>
                  <a:pt x="10173" y="21434"/>
                  <a:pt x="10084" y="21459"/>
                  <a:pt x="10638" y="21487"/>
                </a:cubicBezTo>
                <a:cubicBezTo>
                  <a:pt x="10765" y="21494"/>
                  <a:pt x="10897" y="21492"/>
                  <a:pt x="11026" y="21479"/>
                </a:cubicBezTo>
                <a:cubicBezTo>
                  <a:pt x="11381" y="21444"/>
                  <a:pt x="11763" y="21241"/>
                  <a:pt x="11959" y="20852"/>
                </a:cubicBezTo>
                <a:cubicBezTo>
                  <a:pt x="12154" y="20467"/>
                  <a:pt x="12421" y="20263"/>
                  <a:pt x="12744" y="20060"/>
                </a:cubicBezTo>
                <a:cubicBezTo>
                  <a:pt x="12782" y="20086"/>
                  <a:pt x="12820" y="20112"/>
                  <a:pt x="12861" y="20138"/>
                </a:cubicBezTo>
                <a:cubicBezTo>
                  <a:pt x="13615" y="20625"/>
                  <a:pt x="14036" y="20846"/>
                  <a:pt x="16355" y="20893"/>
                </a:cubicBezTo>
                <a:cubicBezTo>
                  <a:pt x="19073" y="20948"/>
                  <a:pt x="19722" y="21062"/>
                  <a:pt x="20368" y="21226"/>
                </a:cubicBezTo>
                <a:cubicBezTo>
                  <a:pt x="21030" y="21395"/>
                  <a:pt x="21127" y="21302"/>
                  <a:pt x="20617" y="21137"/>
                </a:cubicBezTo>
                <a:cubicBezTo>
                  <a:pt x="19887" y="20902"/>
                  <a:pt x="19390" y="20711"/>
                  <a:pt x="16385" y="20634"/>
                </a:cubicBezTo>
                <a:cubicBezTo>
                  <a:pt x="14698" y="20591"/>
                  <a:pt x="14167" y="20420"/>
                  <a:pt x="13699" y="20147"/>
                </a:cubicBezTo>
                <a:cubicBezTo>
                  <a:pt x="13595" y="20086"/>
                  <a:pt x="13495" y="20019"/>
                  <a:pt x="13385" y="19948"/>
                </a:cubicBezTo>
                <a:cubicBezTo>
                  <a:pt x="12768" y="19550"/>
                  <a:pt x="12576" y="19096"/>
                  <a:pt x="12714" y="18452"/>
                </a:cubicBezTo>
                <a:cubicBezTo>
                  <a:pt x="12940" y="18586"/>
                  <a:pt x="13246" y="18739"/>
                  <a:pt x="13768" y="18907"/>
                </a:cubicBezTo>
                <a:cubicBezTo>
                  <a:pt x="14026" y="18990"/>
                  <a:pt x="14229" y="19055"/>
                  <a:pt x="14387" y="19103"/>
                </a:cubicBezTo>
                <a:cubicBezTo>
                  <a:pt x="14718" y="19204"/>
                  <a:pt x="14756" y="19148"/>
                  <a:pt x="14448" y="18996"/>
                </a:cubicBezTo>
                <a:cubicBezTo>
                  <a:pt x="14310" y="18927"/>
                  <a:pt x="14136" y="18847"/>
                  <a:pt x="13924" y="18757"/>
                </a:cubicBezTo>
                <a:cubicBezTo>
                  <a:pt x="13422" y="18545"/>
                  <a:pt x="13119" y="18362"/>
                  <a:pt x="12941" y="18215"/>
                </a:cubicBezTo>
                <a:cubicBezTo>
                  <a:pt x="12815" y="18111"/>
                  <a:pt x="12817" y="17995"/>
                  <a:pt x="12861" y="17841"/>
                </a:cubicBezTo>
                <a:cubicBezTo>
                  <a:pt x="13045" y="17192"/>
                  <a:pt x="12987" y="16619"/>
                  <a:pt x="12841" y="16173"/>
                </a:cubicBezTo>
                <a:cubicBezTo>
                  <a:pt x="13133" y="16304"/>
                  <a:pt x="13524" y="16411"/>
                  <a:pt x="14010" y="16486"/>
                </a:cubicBezTo>
                <a:cubicBezTo>
                  <a:pt x="14129" y="16505"/>
                  <a:pt x="14507" y="16582"/>
                  <a:pt x="14674" y="16652"/>
                </a:cubicBezTo>
                <a:cubicBezTo>
                  <a:pt x="15318" y="16923"/>
                  <a:pt x="15817" y="17260"/>
                  <a:pt x="15779" y="18137"/>
                </a:cubicBezTo>
                <a:cubicBezTo>
                  <a:pt x="15748" y="18833"/>
                  <a:pt x="16094" y="19500"/>
                  <a:pt x="16624" y="19732"/>
                </a:cubicBezTo>
                <a:cubicBezTo>
                  <a:pt x="17009" y="19900"/>
                  <a:pt x="17457" y="19989"/>
                  <a:pt x="17826" y="20007"/>
                </a:cubicBezTo>
                <a:cubicBezTo>
                  <a:pt x="18282" y="20029"/>
                  <a:pt x="18275" y="19998"/>
                  <a:pt x="17842" y="19914"/>
                </a:cubicBezTo>
                <a:cubicBezTo>
                  <a:pt x="17522" y="19852"/>
                  <a:pt x="17146" y="19737"/>
                  <a:pt x="16799" y="19558"/>
                </a:cubicBezTo>
                <a:cubicBezTo>
                  <a:pt x="16345" y="19324"/>
                  <a:pt x="16274" y="18557"/>
                  <a:pt x="16302" y="18157"/>
                </a:cubicBezTo>
                <a:cubicBezTo>
                  <a:pt x="16346" y="17524"/>
                  <a:pt x="15998" y="17181"/>
                  <a:pt x="16144" y="16858"/>
                </a:cubicBezTo>
                <a:cubicBezTo>
                  <a:pt x="16176" y="16787"/>
                  <a:pt x="16410" y="16766"/>
                  <a:pt x="16544" y="16747"/>
                </a:cubicBezTo>
                <a:cubicBezTo>
                  <a:pt x="16965" y="16688"/>
                  <a:pt x="17309" y="16751"/>
                  <a:pt x="17693" y="16831"/>
                </a:cubicBezTo>
                <a:cubicBezTo>
                  <a:pt x="17879" y="16869"/>
                  <a:pt x="18038" y="16957"/>
                  <a:pt x="18123" y="17033"/>
                </a:cubicBezTo>
                <a:cubicBezTo>
                  <a:pt x="18323" y="17212"/>
                  <a:pt x="18596" y="17538"/>
                  <a:pt x="19358" y="17958"/>
                </a:cubicBezTo>
                <a:cubicBezTo>
                  <a:pt x="19609" y="18097"/>
                  <a:pt x="19810" y="18200"/>
                  <a:pt x="19966" y="18282"/>
                </a:cubicBezTo>
                <a:cubicBezTo>
                  <a:pt x="20127" y="18366"/>
                  <a:pt x="20223" y="18398"/>
                  <a:pt x="20244" y="18384"/>
                </a:cubicBezTo>
                <a:cubicBezTo>
                  <a:pt x="20266" y="18370"/>
                  <a:pt x="20214" y="18309"/>
                  <a:pt x="20079" y="18207"/>
                </a:cubicBezTo>
                <a:cubicBezTo>
                  <a:pt x="19944" y="18104"/>
                  <a:pt x="19770" y="17978"/>
                  <a:pt x="19552" y="17833"/>
                </a:cubicBezTo>
                <a:cubicBezTo>
                  <a:pt x="18902" y="17397"/>
                  <a:pt x="18659" y="17090"/>
                  <a:pt x="18564" y="16912"/>
                </a:cubicBezTo>
                <a:cubicBezTo>
                  <a:pt x="19161" y="16862"/>
                  <a:pt x="19727" y="16952"/>
                  <a:pt x="20219" y="17149"/>
                </a:cubicBezTo>
                <a:cubicBezTo>
                  <a:pt x="20317" y="17189"/>
                  <a:pt x="20408" y="17229"/>
                  <a:pt x="20500" y="17266"/>
                </a:cubicBezTo>
                <a:cubicBezTo>
                  <a:pt x="20590" y="17303"/>
                  <a:pt x="20681" y="17338"/>
                  <a:pt x="20761" y="17383"/>
                </a:cubicBezTo>
                <a:cubicBezTo>
                  <a:pt x="20921" y="17475"/>
                  <a:pt x="21037" y="17595"/>
                  <a:pt x="21127" y="17717"/>
                </a:cubicBezTo>
                <a:cubicBezTo>
                  <a:pt x="21176" y="17784"/>
                  <a:pt x="21246" y="17839"/>
                  <a:pt x="21330" y="17817"/>
                </a:cubicBezTo>
                <a:cubicBezTo>
                  <a:pt x="21421" y="17793"/>
                  <a:pt x="21412" y="17752"/>
                  <a:pt x="21386" y="17709"/>
                </a:cubicBezTo>
                <a:cubicBezTo>
                  <a:pt x="20598" y="16392"/>
                  <a:pt x="16566" y="16603"/>
                  <a:pt x="14481" y="16123"/>
                </a:cubicBezTo>
                <a:cubicBezTo>
                  <a:pt x="13848" y="15977"/>
                  <a:pt x="13311" y="15668"/>
                  <a:pt x="12963" y="15255"/>
                </a:cubicBezTo>
                <a:cubicBezTo>
                  <a:pt x="12558" y="14774"/>
                  <a:pt x="12448" y="14203"/>
                  <a:pt x="12353" y="13643"/>
                </a:cubicBezTo>
                <a:cubicBezTo>
                  <a:pt x="12236" y="12949"/>
                  <a:pt x="12129" y="12254"/>
                  <a:pt x="12095" y="11554"/>
                </a:cubicBezTo>
                <a:cubicBezTo>
                  <a:pt x="12059" y="10808"/>
                  <a:pt x="12114" y="10048"/>
                  <a:pt x="12483" y="9350"/>
                </a:cubicBezTo>
                <a:cubicBezTo>
                  <a:pt x="12511" y="9296"/>
                  <a:pt x="12542" y="9242"/>
                  <a:pt x="12599" y="9202"/>
                </a:cubicBezTo>
                <a:cubicBezTo>
                  <a:pt x="12674" y="9151"/>
                  <a:pt x="12777" y="9132"/>
                  <a:pt x="12879" y="9126"/>
                </a:cubicBezTo>
                <a:cubicBezTo>
                  <a:pt x="13228" y="9103"/>
                  <a:pt x="13560" y="9204"/>
                  <a:pt x="13890" y="9286"/>
                </a:cubicBezTo>
                <a:cubicBezTo>
                  <a:pt x="14318" y="9393"/>
                  <a:pt x="14758" y="9469"/>
                  <a:pt x="15206" y="9514"/>
                </a:cubicBezTo>
                <a:cubicBezTo>
                  <a:pt x="15263" y="9488"/>
                  <a:pt x="15311" y="9444"/>
                  <a:pt x="15325" y="9397"/>
                </a:cubicBezTo>
                <a:cubicBezTo>
                  <a:pt x="15326" y="9394"/>
                  <a:pt x="15325" y="9393"/>
                  <a:pt x="15325" y="9391"/>
                </a:cubicBezTo>
                <a:cubicBezTo>
                  <a:pt x="14595" y="9305"/>
                  <a:pt x="13877" y="9163"/>
                  <a:pt x="13199" y="8946"/>
                </a:cubicBezTo>
                <a:cubicBezTo>
                  <a:pt x="13144" y="8928"/>
                  <a:pt x="13088" y="8910"/>
                  <a:pt x="13033" y="8891"/>
                </a:cubicBezTo>
                <a:cubicBezTo>
                  <a:pt x="12969" y="8870"/>
                  <a:pt x="12905" y="8848"/>
                  <a:pt x="12841" y="8827"/>
                </a:cubicBezTo>
                <a:cubicBezTo>
                  <a:pt x="12922" y="8758"/>
                  <a:pt x="13006" y="8692"/>
                  <a:pt x="13094" y="8628"/>
                </a:cubicBezTo>
                <a:cubicBezTo>
                  <a:pt x="13271" y="8500"/>
                  <a:pt x="13460" y="8380"/>
                  <a:pt x="13657" y="8269"/>
                </a:cubicBezTo>
                <a:cubicBezTo>
                  <a:pt x="14961" y="7529"/>
                  <a:pt x="16495" y="7033"/>
                  <a:pt x="18122" y="6825"/>
                </a:cubicBezTo>
                <a:cubicBezTo>
                  <a:pt x="18149" y="6767"/>
                  <a:pt x="18151" y="6695"/>
                  <a:pt x="18095" y="6651"/>
                </a:cubicBezTo>
                <a:cubicBezTo>
                  <a:pt x="18093" y="6649"/>
                  <a:pt x="18091" y="6648"/>
                  <a:pt x="18089" y="6647"/>
                </a:cubicBezTo>
                <a:cubicBezTo>
                  <a:pt x="18087" y="6645"/>
                  <a:pt x="18085" y="6644"/>
                  <a:pt x="18084" y="6643"/>
                </a:cubicBezTo>
                <a:cubicBezTo>
                  <a:pt x="17107" y="6775"/>
                  <a:pt x="16155" y="6982"/>
                  <a:pt x="15242" y="7266"/>
                </a:cubicBezTo>
                <a:cubicBezTo>
                  <a:pt x="14744" y="7420"/>
                  <a:pt x="14261" y="7603"/>
                  <a:pt x="13793" y="7799"/>
                </a:cubicBezTo>
                <a:cubicBezTo>
                  <a:pt x="13823" y="7728"/>
                  <a:pt x="13855" y="7656"/>
                  <a:pt x="13888" y="7585"/>
                </a:cubicBezTo>
                <a:cubicBezTo>
                  <a:pt x="14139" y="7044"/>
                  <a:pt x="14487" y="6528"/>
                  <a:pt x="14917" y="6044"/>
                </a:cubicBezTo>
                <a:cubicBezTo>
                  <a:pt x="14913" y="6043"/>
                  <a:pt x="14910" y="6043"/>
                  <a:pt x="14906" y="6042"/>
                </a:cubicBezTo>
                <a:cubicBezTo>
                  <a:pt x="14845" y="6032"/>
                  <a:pt x="14781" y="6028"/>
                  <a:pt x="14726" y="6050"/>
                </a:cubicBezTo>
                <a:cubicBezTo>
                  <a:pt x="14419" y="6353"/>
                  <a:pt x="14162" y="6679"/>
                  <a:pt x="13954" y="7023"/>
                </a:cubicBezTo>
                <a:cubicBezTo>
                  <a:pt x="13780" y="7312"/>
                  <a:pt x="13639" y="7615"/>
                  <a:pt x="13383" y="7870"/>
                </a:cubicBezTo>
                <a:cubicBezTo>
                  <a:pt x="13287" y="7965"/>
                  <a:pt x="13177" y="8051"/>
                  <a:pt x="13063" y="8135"/>
                </a:cubicBezTo>
                <a:cubicBezTo>
                  <a:pt x="12920" y="8240"/>
                  <a:pt x="12771" y="8341"/>
                  <a:pt x="12611" y="8432"/>
                </a:cubicBezTo>
                <a:cubicBezTo>
                  <a:pt x="12403" y="8551"/>
                  <a:pt x="12178" y="8652"/>
                  <a:pt x="11937" y="8732"/>
                </a:cubicBezTo>
                <a:cubicBezTo>
                  <a:pt x="11801" y="8266"/>
                  <a:pt x="11738" y="7792"/>
                  <a:pt x="11748" y="7316"/>
                </a:cubicBezTo>
                <a:cubicBezTo>
                  <a:pt x="11760" y="6754"/>
                  <a:pt x="11880" y="6182"/>
                  <a:pt x="12314" y="5717"/>
                </a:cubicBezTo>
                <a:cubicBezTo>
                  <a:pt x="12650" y="5356"/>
                  <a:pt x="13142" y="5097"/>
                  <a:pt x="13657" y="4877"/>
                </a:cubicBezTo>
                <a:cubicBezTo>
                  <a:pt x="14973" y="4315"/>
                  <a:pt x="16452" y="3987"/>
                  <a:pt x="17975" y="3917"/>
                </a:cubicBezTo>
                <a:cubicBezTo>
                  <a:pt x="17974" y="3915"/>
                  <a:pt x="17972" y="3913"/>
                  <a:pt x="17970" y="3911"/>
                </a:cubicBezTo>
                <a:cubicBezTo>
                  <a:pt x="17934" y="3872"/>
                  <a:pt x="17888" y="3840"/>
                  <a:pt x="17842" y="3808"/>
                </a:cubicBezTo>
                <a:cubicBezTo>
                  <a:pt x="17453" y="3822"/>
                  <a:pt x="17066" y="3854"/>
                  <a:pt x="16685" y="3901"/>
                </a:cubicBezTo>
                <a:cubicBezTo>
                  <a:pt x="16304" y="3948"/>
                  <a:pt x="15927" y="4010"/>
                  <a:pt x="15555" y="4089"/>
                </a:cubicBezTo>
                <a:cubicBezTo>
                  <a:pt x="15855" y="3706"/>
                  <a:pt x="16144" y="3318"/>
                  <a:pt x="16421" y="2926"/>
                </a:cubicBezTo>
                <a:cubicBezTo>
                  <a:pt x="16698" y="2535"/>
                  <a:pt x="16964" y="2139"/>
                  <a:pt x="17218" y="1739"/>
                </a:cubicBezTo>
                <a:lnTo>
                  <a:pt x="17126" y="1691"/>
                </a:lnTo>
                <a:cubicBezTo>
                  <a:pt x="16854" y="2039"/>
                  <a:pt x="16595" y="2392"/>
                  <a:pt x="16349" y="2750"/>
                </a:cubicBezTo>
                <a:cubicBezTo>
                  <a:pt x="16056" y="3176"/>
                  <a:pt x="15779" y="3611"/>
                  <a:pt x="15381" y="3990"/>
                </a:cubicBezTo>
                <a:cubicBezTo>
                  <a:pt x="15295" y="4071"/>
                  <a:pt x="15202" y="4151"/>
                  <a:pt x="15078" y="4200"/>
                </a:cubicBezTo>
                <a:cubicBezTo>
                  <a:pt x="15018" y="4224"/>
                  <a:pt x="14952" y="4240"/>
                  <a:pt x="14887" y="4257"/>
                </a:cubicBezTo>
                <a:cubicBezTo>
                  <a:pt x="14280" y="4410"/>
                  <a:pt x="13703" y="4612"/>
                  <a:pt x="13152" y="4855"/>
                </a:cubicBezTo>
                <a:cubicBezTo>
                  <a:pt x="12733" y="5040"/>
                  <a:pt x="12332" y="5247"/>
                  <a:pt x="11953" y="5474"/>
                </a:cubicBezTo>
                <a:cubicBezTo>
                  <a:pt x="11976" y="5255"/>
                  <a:pt x="11993" y="5037"/>
                  <a:pt x="12012" y="4819"/>
                </a:cubicBezTo>
                <a:cubicBezTo>
                  <a:pt x="12038" y="4506"/>
                  <a:pt x="12064" y="4186"/>
                  <a:pt x="12136" y="3880"/>
                </a:cubicBezTo>
                <a:cubicBezTo>
                  <a:pt x="12207" y="3583"/>
                  <a:pt x="12322" y="3298"/>
                  <a:pt x="12508" y="3025"/>
                </a:cubicBezTo>
                <a:cubicBezTo>
                  <a:pt x="12650" y="2817"/>
                  <a:pt x="12827" y="2626"/>
                  <a:pt x="13041" y="2459"/>
                </a:cubicBezTo>
                <a:cubicBezTo>
                  <a:pt x="13258" y="2289"/>
                  <a:pt x="13513" y="2145"/>
                  <a:pt x="13796" y="2034"/>
                </a:cubicBezTo>
                <a:cubicBezTo>
                  <a:pt x="13794" y="2032"/>
                  <a:pt x="13792" y="2030"/>
                  <a:pt x="13790" y="2028"/>
                </a:cubicBezTo>
                <a:cubicBezTo>
                  <a:pt x="13758" y="1993"/>
                  <a:pt x="13725" y="1960"/>
                  <a:pt x="13691" y="1925"/>
                </a:cubicBezTo>
                <a:cubicBezTo>
                  <a:pt x="13433" y="2049"/>
                  <a:pt x="13188" y="2186"/>
                  <a:pt x="12958" y="2336"/>
                </a:cubicBezTo>
                <a:cubicBezTo>
                  <a:pt x="12682" y="2515"/>
                  <a:pt x="12430" y="2713"/>
                  <a:pt x="12203" y="2926"/>
                </a:cubicBezTo>
                <a:cubicBezTo>
                  <a:pt x="12240" y="2518"/>
                  <a:pt x="12280" y="2109"/>
                  <a:pt x="12322" y="1701"/>
                </a:cubicBezTo>
                <a:cubicBezTo>
                  <a:pt x="12363" y="1307"/>
                  <a:pt x="12405" y="913"/>
                  <a:pt x="12450" y="520"/>
                </a:cubicBezTo>
                <a:lnTo>
                  <a:pt x="12089" y="526"/>
                </a:lnTo>
                <a:cubicBezTo>
                  <a:pt x="12049" y="823"/>
                  <a:pt x="12006" y="1121"/>
                  <a:pt x="11959" y="1418"/>
                </a:cubicBezTo>
                <a:cubicBezTo>
                  <a:pt x="11912" y="1714"/>
                  <a:pt x="11862" y="2011"/>
                  <a:pt x="11809" y="2307"/>
                </a:cubicBezTo>
                <a:cubicBezTo>
                  <a:pt x="11744" y="2273"/>
                  <a:pt x="11677" y="2239"/>
                  <a:pt x="11612" y="2204"/>
                </a:cubicBezTo>
                <a:cubicBezTo>
                  <a:pt x="10518" y="1616"/>
                  <a:pt x="9605" y="867"/>
                  <a:pt x="8915" y="14"/>
                </a:cubicBezTo>
                <a:close/>
              </a:path>
            </a:pathLst>
          </a:custGeom>
          <a:gradFill flip="none" rotWithShape="1">
            <a:gsLst>
              <a:gs pos="98000">
                <a:schemeClr val="accent2">
                  <a:shade val="30000"/>
                  <a:satMod val="115000"/>
                </a:schemeClr>
              </a:gs>
              <a:gs pos="39831">
                <a:schemeClr val="accent6"/>
              </a:gs>
              <a:gs pos="71000">
                <a:schemeClr val="accent2">
                  <a:shade val="67500"/>
                  <a:satMod val="115000"/>
                </a:schemeClr>
              </a:gs>
              <a:gs pos="0">
                <a:schemeClr val="accent6"/>
              </a:gs>
            </a:gsLst>
            <a:lin ang="5400000" scaled="0"/>
            <a:tileRect/>
          </a:gra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25" name="Shape 24628">
            <a:extLst>
              <a:ext uri="{FF2B5EF4-FFF2-40B4-BE49-F238E27FC236}">
                <a16:creationId xmlns:a16="http://schemas.microsoft.com/office/drawing/2014/main" xmlns="" id="{E9F764DC-6D0B-4F6B-A686-D1D05677FF67}"/>
              </a:ext>
            </a:extLst>
          </p:cNvPr>
          <p:cNvSpPr/>
          <p:nvPr/>
        </p:nvSpPr>
        <p:spPr>
          <a:xfrm rot="1680000">
            <a:off x="7686471" y="3783382"/>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26" name="Shape 24629">
            <a:extLst>
              <a:ext uri="{FF2B5EF4-FFF2-40B4-BE49-F238E27FC236}">
                <a16:creationId xmlns:a16="http://schemas.microsoft.com/office/drawing/2014/main" xmlns="" id="{38DD390E-BFF5-48EB-B3C6-E83FF2D02B5A}"/>
              </a:ext>
            </a:extLst>
          </p:cNvPr>
          <p:cNvSpPr/>
          <p:nvPr/>
        </p:nvSpPr>
        <p:spPr>
          <a:xfrm rot="4320000">
            <a:off x="7497987" y="3902602"/>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27" name="Shape 24630">
            <a:extLst>
              <a:ext uri="{FF2B5EF4-FFF2-40B4-BE49-F238E27FC236}">
                <a16:creationId xmlns:a16="http://schemas.microsoft.com/office/drawing/2014/main" xmlns="" id="{D8BDD7CD-33EC-41CB-8C78-0B4F60DFCACB}"/>
              </a:ext>
            </a:extLst>
          </p:cNvPr>
          <p:cNvSpPr/>
          <p:nvPr/>
        </p:nvSpPr>
        <p:spPr>
          <a:xfrm rot="18060000">
            <a:off x="7542006" y="3562233"/>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34" name="Shape 24631">
            <a:extLst>
              <a:ext uri="{FF2B5EF4-FFF2-40B4-BE49-F238E27FC236}">
                <a16:creationId xmlns:a16="http://schemas.microsoft.com/office/drawing/2014/main" xmlns="" id="{F8F67B29-8BC3-4F4C-8CF1-1FE75E0E0542}"/>
              </a:ext>
            </a:extLst>
          </p:cNvPr>
          <p:cNvSpPr/>
          <p:nvPr/>
        </p:nvSpPr>
        <p:spPr>
          <a:xfrm rot="3840000">
            <a:off x="7772139" y="3501423"/>
            <a:ext cx="257523"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35" name="Shape 24632">
            <a:extLst>
              <a:ext uri="{FF2B5EF4-FFF2-40B4-BE49-F238E27FC236}">
                <a16:creationId xmlns:a16="http://schemas.microsoft.com/office/drawing/2014/main" xmlns="" id="{DD99CF3C-C7BC-4ED4-B5F8-B758A06778EF}"/>
              </a:ext>
            </a:extLst>
          </p:cNvPr>
          <p:cNvSpPr/>
          <p:nvPr/>
        </p:nvSpPr>
        <p:spPr>
          <a:xfrm rot="2160000">
            <a:off x="7973854" y="3417297"/>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36" name="Shape 24633">
            <a:extLst>
              <a:ext uri="{FF2B5EF4-FFF2-40B4-BE49-F238E27FC236}">
                <a16:creationId xmlns:a16="http://schemas.microsoft.com/office/drawing/2014/main" xmlns="" id="{A343D25A-BF95-4BDE-B20A-6C0AD1FB4ED3}"/>
              </a:ext>
            </a:extLst>
          </p:cNvPr>
          <p:cNvSpPr/>
          <p:nvPr/>
        </p:nvSpPr>
        <p:spPr>
          <a:xfrm rot="20340000">
            <a:off x="8100113" y="3211828"/>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37" name="Shape 24634">
            <a:extLst>
              <a:ext uri="{FF2B5EF4-FFF2-40B4-BE49-F238E27FC236}">
                <a16:creationId xmlns:a16="http://schemas.microsoft.com/office/drawing/2014/main" xmlns="" id="{DFE698D9-D36B-4D4D-8590-A25D8193D3FA}"/>
              </a:ext>
            </a:extLst>
          </p:cNvPr>
          <p:cNvSpPr/>
          <p:nvPr/>
        </p:nvSpPr>
        <p:spPr>
          <a:xfrm rot="5640000" flipH="1">
            <a:off x="7692231" y="3152610"/>
            <a:ext cx="257523"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38" name="Shape 24635">
            <a:extLst>
              <a:ext uri="{FF2B5EF4-FFF2-40B4-BE49-F238E27FC236}">
                <a16:creationId xmlns:a16="http://schemas.microsoft.com/office/drawing/2014/main" xmlns="" id="{71FAB982-CF2A-42CB-887E-49A68893E2BE}"/>
              </a:ext>
            </a:extLst>
          </p:cNvPr>
          <p:cNvSpPr/>
          <p:nvPr/>
        </p:nvSpPr>
        <p:spPr>
          <a:xfrm rot="5820000" flipH="1">
            <a:off x="7892730" y="3100416"/>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39" name="Shape 24636">
            <a:extLst>
              <a:ext uri="{FF2B5EF4-FFF2-40B4-BE49-F238E27FC236}">
                <a16:creationId xmlns:a16="http://schemas.microsoft.com/office/drawing/2014/main" xmlns="" id="{FB773E6F-4D1B-4295-934C-081D9A4433EF}"/>
              </a:ext>
            </a:extLst>
          </p:cNvPr>
          <p:cNvSpPr/>
          <p:nvPr/>
        </p:nvSpPr>
        <p:spPr>
          <a:xfrm rot="6000000" flipH="1">
            <a:off x="7484759" y="3171274"/>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40" name="Shape 24637">
            <a:extLst>
              <a:ext uri="{FF2B5EF4-FFF2-40B4-BE49-F238E27FC236}">
                <a16:creationId xmlns:a16="http://schemas.microsoft.com/office/drawing/2014/main" xmlns="" id="{956D605F-D183-4380-9DC4-C9452CCC65C4}"/>
              </a:ext>
            </a:extLst>
          </p:cNvPr>
          <p:cNvSpPr/>
          <p:nvPr/>
        </p:nvSpPr>
        <p:spPr>
          <a:xfrm rot="6300000" flipH="1">
            <a:off x="7826087" y="2354287"/>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41" name="Shape 24638">
            <a:extLst>
              <a:ext uri="{FF2B5EF4-FFF2-40B4-BE49-F238E27FC236}">
                <a16:creationId xmlns:a16="http://schemas.microsoft.com/office/drawing/2014/main" xmlns="" id="{E53162DA-B56F-4CA3-B892-2CBD0786BBEC}"/>
              </a:ext>
            </a:extLst>
          </p:cNvPr>
          <p:cNvSpPr/>
          <p:nvPr/>
        </p:nvSpPr>
        <p:spPr>
          <a:xfrm rot="21180000">
            <a:off x="8030470" y="2713890"/>
            <a:ext cx="257523"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44" name="Shape 24639">
            <a:extLst>
              <a:ext uri="{FF2B5EF4-FFF2-40B4-BE49-F238E27FC236}">
                <a16:creationId xmlns:a16="http://schemas.microsoft.com/office/drawing/2014/main" xmlns="" id="{14F9313A-CD82-49BE-9221-07439E4E5164}"/>
              </a:ext>
            </a:extLst>
          </p:cNvPr>
          <p:cNvSpPr/>
          <p:nvPr/>
        </p:nvSpPr>
        <p:spPr>
          <a:xfrm rot="1800000">
            <a:off x="7891141" y="2866866"/>
            <a:ext cx="211185" cy="140686"/>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46" name="Shape 24640">
            <a:extLst>
              <a:ext uri="{FF2B5EF4-FFF2-40B4-BE49-F238E27FC236}">
                <a16:creationId xmlns:a16="http://schemas.microsoft.com/office/drawing/2014/main" xmlns="" id="{9C1990ED-4477-4B54-A72A-1914F515A6DE}"/>
              </a:ext>
            </a:extLst>
          </p:cNvPr>
          <p:cNvSpPr/>
          <p:nvPr/>
        </p:nvSpPr>
        <p:spPr>
          <a:xfrm rot="1800000">
            <a:off x="7704155" y="2929090"/>
            <a:ext cx="206883" cy="13782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48" name="Shape 24641">
            <a:extLst>
              <a:ext uri="{FF2B5EF4-FFF2-40B4-BE49-F238E27FC236}">
                <a16:creationId xmlns:a16="http://schemas.microsoft.com/office/drawing/2014/main" xmlns="" id="{89809A11-F607-48E0-BB80-1C88F305A6E8}"/>
              </a:ext>
            </a:extLst>
          </p:cNvPr>
          <p:cNvSpPr/>
          <p:nvPr/>
        </p:nvSpPr>
        <p:spPr>
          <a:xfrm rot="6360000" flipH="1">
            <a:off x="7834317" y="2634270"/>
            <a:ext cx="200665" cy="133678"/>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50" name="Shape 24642">
            <a:extLst>
              <a:ext uri="{FF2B5EF4-FFF2-40B4-BE49-F238E27FC236}">
                <a16:creationId xmlns:a16="http://schemas.microsoft.com/office/drawing/2014/main" xmlns="" id="{F8FECA49-D786-4CDA-8FDF-4E698DF55897}"/>
              </a:ext>
            </a:extLst>
          </p:cNvPr>
          <p:cNvSpPr/>
          <p:nvPr/>
        </p:nvSpPr>
        <p:spPr>
          <a:xfrm rot="1800000">
            <a:off x="7559815" y="2978170"/>
            <a:ext cx="128976" cy="8592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53" name="Shape 24643">
            <a:extLst>
              <a:ext uri="{FF2B5EF4-FFF2-40B4-BE49-F238E27FC236}">
                <a16:creationId xmlns:a16="http://schemas.microsoft.com/office/drawing/2014/main" xmlns="" id="{D203D837-0909-4B83-B2BF-3047077902DE}"/>
              </a:ext>
            </a:extLst>
          </p:cNvPr>
          <p:cNvSpPr/>
          <p:nvPr/>
        </p:nvSpPr>
        <p:spPr>
          <a:xfrm rot="6000000" flipH="1">
            <a:off x="7503742" y="2653827"/>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56" name="Shape 24644">
            <a:extLst>
              <a:ext uri="{FF2B5EF4-FFF2-40B4-BE49-F238E27FC236}">
                <a16:creationId xmlns:a16="http://schemas.microsoft.com/office/drawing/2014/main" xmlns="" id="{3779B7D5-9BC8-431A-A708-C9025C725FEA}"/>
              </a:ext>
            </a:extLst>
          </p:cNvPr>
          <p:cNvSpPr/>
          <p:nvPr/>
        </p:nvSpPr>
        <p:spPr>
          <a:xfrm rot="4440000" flipH="1">
            <a:off x="7291313" y="2753273"/>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7" name="Shape 24645">
            <a:extLst>
              <a:ext uri="{FF2B5EF4-FFF2-40B4-BE49-F238E27FC236}">
                <a16:creationId xmlns:a16="http://schemas.microsoft.com/office/drawing/2014/main" xmlns="" id="{F1F1B2A8-E0C1-4032-95E1-E2C49E0019A5}"/>
              </a:ext>
            </a:extLst>
          </p:cNvPr>
          <p:cNvSpPr/>
          <p:nvPr/>
        </p:nvSpPr>
        <p:spPr>
          <a:xfrm rot="5340000" flipH="1">
            <a:off x="7200612" y="1992265"/>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8" name="Shape 24646">
            <a:extLst>
              <a:ext uri="{FF2B5EF4-FFF2-40B4-BE49-F238E27FC236}">
                <a16:creationId xmlns:a16="http://schemas.microsoft.com/office/drawing/2014/main" xmlns="" id="{3EDA5EE3-AFBC-460C-957D-88F875CF5E0B}"/>
              </a:ext>
            </a:extLst>
          </p:cNvPr>
          <p:cNvSpPr/>
          <p:nvPr/>
        </p:nvSpPr>
        <p:spPr>
          <a:xfrm rot="6900000" flipH="1">
            <a:off x="7335820" y="2230275"/>
            <a:ext cx="221334" cy="147447"/>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9" name="Shape 24647">
            <a:extLst>
              <a:ext uri="{FF2B5EF4-FFF2-40B4-BE49-F238E27FC236}">
                <a16:creationId xmlns:a16="http://schemas.microsoft.com/office/drawing/2014/main" xmlns="" id="{1850B5B3-C1D3-4AFA-A9F2-DAB6EDA9AE3B}"/>
              </a:ext>
            </a:extLst>
          </p:cNvPr>
          <p:cNvSpPr/>
          <p:nvPr/>
        </p:nvSpPr>
        <p:spPr>
          <a:xfrm rot="8400000" flipH="1">
            <a:off x="7494860" y="2309722"/>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dirty="0">
              <a:latin typeface="Lato Light" panose="020F0502020204030203" pitchFamily="34" charset="0"/>
            </a:endParaRPr>
          </a:p>
        </p:txBody>
      </p:sp>
      <p:sp>
        <p:nvSpPr>
          <p:cNvPr id="60" name="Shape 24648">
            <a:extLst>
              <a:ext uri="{FF2B5EF4-FFF2-40B4-BE49-F238E27FC236}">
                <a16:creationId xmlns:a16="http://schemas.microsoft.com/office/drawing/2014/main" xmlns="" id="{999AD146-1DAE-430B-8247-368D10D23E63}"/>
              </a:ext>
            </a:extLst>
          </p:cNvPr>
          <p:cNvSpPr/>
          <p:nvPr/>
        </p:nvSpPr>
        <p:spPr>
          <a:xfrm rot="14700000">
            <a:off x="7056528" y="2230275"/>
            <a:ext cx="221334" cy="147447"/>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61" name="Shape 24649">
            <a:extLst>
              <a:ext uri="{FF2B5EF4-FFF2-40B4-BE49-F238E27FC236}">
                <a16:creationId xmlns:a16="http://schemas.microsoft.com/office/drawing/2014/main" xmlns="" id="{97C17419-6E1F-49E1-A7AF-BDD79A55A28E}"/>
              </a:ext>
            </a:extLst>
          </p:cNvPr>
          <p:cNvSpPr/>
          <p:nvPr/>
        </p:nvSpPr>
        <p:spPr>
          <a:xfrm rot="5160000" flipH="1">
            <a:off x="7402450" y="2565800"/>
            <a:ext cx="187583" cy="124963"/>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66" name="Shape 24650">
            <a:extLst>
              <a:ext uri="{FF2B5EF4-FFF2-40B4-BE49-F238E27FC236}">
                <a16:creationId xmlns:a16="http://schemas.microsoft.com/office/drawing/2014/main" xmlns="" id="{85B1BB0A-3EF7-4D95-8AF2-10F1EC5500CB}"/>
              </a:ext>
            </a:extLst>
          </p:cNvPr>
          <p:cNvSpPr/>
          <p:nvPr/>
        </p:nvSpPr>
        <p:spPr>
          <a:xfrm rot="3480000" flipH="1">
            <a:off x="6784026" y="2103536"/>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67" name="Shape 24651">
            <a:extLst>
              <a:ext uri="{FF2B5EF4-FFF2-40B4-BE49-F238E27FC236}">
                <a16:creationId xmlns:a16="http://schemas.microsoft.com/office/drawing/2014/main" xmlns="" id="{9F069FC5-7358-4978-816B-2EBC1239FA69}"/>
              </a:ext>
            </a:extLst>
          </p:cNvPr>
          <p:cNvSpPr/>
          <p:nvPr/>
        </p:nvSpPr>
        <p:spPr>
          <a:xfrm rot="2580000" flipH="1">
            <a:off x="6521680" y="2410478"/>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68" name="Shape 24652">
            <a:extLst>
              <a:ext uri="{FF2B5EF4-FFF2-40B4-BE49-F238E27FC236}">
                <a16:creationId xmlns:a16="http://schemas.microsoft.com/office/drawing/2014/main" xmlns="" id="{6690FB9B-DBD6-4373-A09B-E1743629BAE0}"/>
              </a:ext>
            </a:extLst>
          </p:cNvPr>
          <p:cNvSpPr/>
          <p:nvPr/>
        </p:nvSpPr>
        <p:spPr>
          <a:xfrm rot="5520000" flipH="1">
            <a:off x="6758325" y="2399728"/>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69" name="Shape 24653">
            <a:extLst>
              <a:ext uri="{FF2B5EF4-FFF2-40B4-BE49-F238E27FC236}">
                <a16:creationId xmlns:a16="http://schemas.microsoft.com/office/drawing/2014/main" xmlns="" id="{9FB12439-FB66-4FD2-882A-DFB109F4089B}"/>
              </a:ext>
            </a:extLst>
          </p:cNvPr>
          <p:cNvSpPr/>
          <p:nvPr/>
        </p:nvSpPr>
        <p:spPr>
          <a:xfrm rot="20880000" flipH="1">
            <a:off x="6548897" y="2661329"/>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0" name="Shape 24654">
            <a:extLst>
              <a:ext uri="{FF2B5EF4-FFF2-40B4-BE49-F238E27FC236}">
                <a16:creationId xmlns:a16="http://schemas.microsoft.com/office/drawing/2014/main" xmlns="" id="{614163D5-141B-4996-BAFC-22D08B82781B}"/>
              </a:ext>
            </a:extLst>
          </p:cNvPr>
          <p:cNvSpPr/>
          <p:nvPr/>
        </p:nvSpPr>
        <p:spPr>
          <a:xfrm rot="20880000" flipH="1">
            <a:off x="6885014" y="2900686"/>
            <a:ext cx="208807" cy="13910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1" name="Shape 24655">
            <a:extLst>
              <a:ext uri="{FF2B5EF4-FFF2-40B4-BE49-F238E27FC236}">
                <a16:creationId xmlns:a16="http://schemas.microsoft.com/office/drawing/2014/main" xmlns="" id="{D76D1C52-BF24-49FE-8394-2770D824B44D}"/>
              </a:ext>
            </a:extLst>
          </p:cNvPr>
          <p:cNvSpPr/>
          <p:nvPr/>
        </p:nvSpPr>
        <p:spPr>
          <a:xfrm rot="17100000">
            <a:off x="7055926" y="2680546"/>
            <a:ext cx="208808" cy="13910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2" name="Shape 24656">
            <a:extLst>
              <a:ext uri="{FF2B5EF4-FFF2-40B4-BE49-F238E27FC236}">
                <a16:creationId xmlns:a16="http://schemas.microsoft.com/office/drawing/2014/main" xmlns="" id="{E2131F10-5804-422F-B249-E501C707BC03}"/>
              </a:ext>
            </a:extLst>
          </p:cNvPr>
          <p:cNvSpPr/>
          <p:nvPr/>
        </p:nvSpPr>
        <p:spPr>
          <a:xfrm rot="3780000" flipH="1">
            <a:off x="6522526" y="3051097"/>
            <a:ext cx="257523"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3" name="Shape 24657">
            <a:extLst>
              <a:ext uri="{FF2B5EF4-FFF2-40B4-BE49-F238E27FC236}">
                <a16:creationId xmlns:a16="http://schemas.microsoft.com/office/drawing/2014/main" xmlns="" id="{1D161850-90B6-4BAB-AC59-7A4CBE3EB45D}"/>
              </a:ext>
            </a:extLst>
          </p:cNvPr>
          <p:cNvSpPr/>
          <p:nvPr/>
        </p:nvSpPr>
        <p:spPr>
          <a:xfrm rot="5520000" flipH="1">
            <a:off x="6927848" y="2556914"/>
            <a:ext cx="209117" cy="14706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4" name="Shape 24658">
            <a:extLst>
              <a:ext uri="{FF2B5EF4-FFF2-40B4-BE49-F238E27FC236}">
                <a16:creationId xmlns:a16="http://schemas.microsoft.com/office/drawing/2014/main" xmlns="" id="{5E6A3375-E0CA-4B4F-A855-0D27E7E3FD77}"/>
              </a:ext>
            </a:extLst>
          </p:cNvPr>
          <p:cNvSpPr/>
          <p:nvPr/>
        </p:nvSpPr>
        <p:spPr>
          <a:xfrm rot="20880000" flipH="1">
            <a:off x="6744918" y="2778557"/>
            <a:ext cx="216627" cy="14431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5" name="Shape 24659">
            <a:extLst>
              <a:ext uri="{FF2B5EF4-FFF2-40B4-BE49-F238E27FC236}">
                <a16:creationId xmlns:a16="http://schemas.microsoft.com/office/drawing/2014/main" xmlns="" id="{2382AB39-3D2C-43DA-92C6-C7A9BFEEB3D9}"/>
              </a:ext>
            </a:extLst>
          </p:cNvPr>
          <p:cNvSpPr/>
          <p:nvPr/>
        </p:nvSpPr>
        <p:spPr>
          <a:xfrm rot="17820000">
            <a:off x="6816592" y="3128374"/>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6" name="Shape 24660">
            <a:extLst>
              <a:ext uri="{FF2B5EF4-FFF2-40B4-BE49-F238E27FC236}">
                <a16:creationId xmlns:a16="http://schemas.microsoft.com/office/drawing/2014/main" xmlns="" id="{AE86585E-F9EE-4480-A649-6290453F09E3}"/>
              </a:ext>
            </a:extLst>
          </p:cNvPr>
          <p:cNvSpPr/>
          <p:nvPr/>
        </p:nvSpPr>
        <p:spPr>
          <a:xfrm rot="2880000" flipH="1">
            <a:off x="6548860" y="3339947"/>
            <a:ext cx="197537" cy="13159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7" name="Shape 24661">
            <a:extLst>
              <a:ext uri="{FF2B5EF4-FFF2-40B4-BE49-F238E27FC236}">
                <a16:creationId xmlns:a16="http://schemas.microsoft.com/office/drawing/2014/main" xmlns="" id="{DD97B76E-60D0-4604-8646-E31BD3760DB8}"/>
              </a:ext>
            </a:extLst>
          </p:cNvPr>
          <p:cNvSpPr/>
          <p:nvPr/>
        </p:nvSpPr>
        <p:spPr>
          <a:xfrm rot="18720000">
            <a:off x="6908749" y="3408999"/>
            <a:ext cx="197537" cy="131594"/>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8" name="Shape 24662">
            <a:extLst>
              <a:ext uri="{FF2B5EF4-FFF2-40B4-BE49-F238E27FC236}">
                <a16:creationId xmlns:a16="http://schemas.microsoft.com/office/drawing/2014/main" xmlns="" id="{58C2B480-ED1E-49AE-8162-F96888F1DA05}"/>
              </a:ext>
            </a:extLst>
          </p:cNvPr>
          <p:cNvSpPr/>
          <p:nvPr/>
        </p:nvSpPr>
        <p:spPr>
          <a:xfrm rot="6000000" flipH="1">
            <a:off x="7251820" y="3383260"/>
            <a:ext cx="224459" cy="149529"/>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9" name="Shape 24663">
            <a:extLst>
              <a:ext uri="{FF2B5EF4-FFF2-40B4-BE49-F238E27FC236}">
                <a16:creationId xmlns:a16="http://schemas.microsoft.com/office/drawing/2014/main" xmlns="" id="{9C069DC7-C174-4968-AB4B-A69E2FDF8E79}"/>
              </a:ext>
            </a:extLst>
          </p:cNvPr>
          <p:cNvSpPr/>
          <p:nvPr/>
        </p:nvSpPr>
        <p:spPr>
          <a:xfrm rot="6000000" flipH="1">
            <a:off x="7325957" y="3155763"/>
            <a:ext cx="191262" cy="127414"/>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0" name="Shape 24666">
            <a:extLst>
              <a:ext uri="{FF2B5EF4-FFF2-40B4-BE49-F238E27FC236}">
                <a16:creationId xmlns:a16="http://schemas.microsoft.com/office/drawing/2014/main" xmlns="" id="{306CB7B5-9C8D-4B43-867C-891CF57C746A}"/>
              </a:ext>
            </a:extLst>
          </p:cNvPr>
          <p:cNvSpPr/>
          <p:nvPr/>
        </p:nvSpPr>
        <p:spPr>
          <a:xfrm rot="20160000" flipH="1">
            <a:off x="6102891" y="3352683"/>
            <a:ext cx="216627" cy="14431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1" name="Shape 24667">
            <a:extLst>
              <a:ext uri="{FF2B5EF4-FFF2-40B4-BE49-F238E27FC236}">
                <a16:creationId xmlns:a16="http://schemas.microsoft.com/office/drawing/2014/main" xmlns="" id="{3D1E4EB8-98C8-49A9-9D08-AAB6E6A7EED3}"/>
              </a:ext>
            </a:extLst>
          </p:cNvPr>
          <p:cNvSpPr/>
          <p:nvPr/>
        </p:nvSpPr>
        <p:spPr>
          <a:xfrm rot="19740000" flipH="1">
            <a:off x="6289576" y="3529896"/>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2" name="Shape 24668">
            <a:extLst>
              <a:ext uri="{FF2B5EF4-FFF2-40B4-BE49-F238E27FC236}">
                <a16:creationId xmlns:a16="http://schemas.microsoft.com/office/drawing/2014/main" xmlns="" id="{07EFD013-F052-4DE7-A233-B9CF818D68B6}"/>
              </a:ext>
            </a:extLst>
          </p:cNvPr>
          <p:cNvSpPr/>
          <p:nvPr/>
        </p:nvSpPr>
        <p:spPr>
          <a:xfrm rot="19740000" flipH="1">
            <a:off x="6496482" y="3652773"/>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3" name="Shape 24669">
            <a:extLst>
              <a:ext uri="{FF2B5EF4-FFF2-40B4-BE49-F238E27FC236}">
                <a16:creationId xmlns:a16="http://schemas.microsoft.com/office/drawing/2014/main" xmlns="" id="{301796F8-7B89-4DAD-9E09-6F8297AF2ADD}"/>
              </a:ext>
            </a:extLst>
          </p:cNvPr>
          <p:cNvSpPr/>
          <p:nvPr/>
        </p:nvSpPr>
        <p:spPr>
          <a:xfrm rot="5520000" flipH="1">
            <a:off x="6155867" y="2989981"/>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4" name="Shape 24670">
            <a:extLst>
              <a:ext uri="{FF2B5EF4-FFF2-40B4-BE49-F238E27FC236}">
                <a16:creationId xmlns:a16="http://schemas.microsoft.com/office/drawing/2014/main" xmlns="" id="{AD2B9F20-7331-4C89-A443-2E75E6CE8405}"/>
              </a:ext>
            </a:extLst>
          </p:cNvPr>
          <p:cNvSpPr/>
          <p:nvPr/>
        </p:nvSpPr>
        <p:spPr>
          <a:xfrm rot="5880000" flipH="1">
            <a:off x="6337224" y="3159001"/>
            <a:ext cx="209117" cy="14706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5" name="Shape 24671">
            <a:extLst>
              <a:ext uri="{FF2B5EF4-FFF2-40B4-BE49-F238E27FC236}">
                <a16:creationId xmlns:a16="http://schemas.microsoft.com/office/drawing/2014/main" xmlns="" id="{9627ECDE-E827-411C-92C2-4427008C23C1}"/>
              </a:ext>
            </a:extLst>
          </p:cNvPr>
          <p:cNvSpPr/>
          <p:nvPr/>
        </p:nvSpPr>
        <p:spPr>
          <a:xfrm rot="19740000" flipH="1">
            <a:off x="5976723" y="3538454"/>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6" name="Shape 24672">
            <a:extLst>
              <a:ext uri="{FF2B5EF4-FFF2-40B4-BE49-F238E27FC236}">
                <a16:creationId xmlns:a16="http://schemas.microsoft.com/office/drawing/2014/main" xmlns="" id="{57D38E16-BEDF-48D8-86ED-1D859928221B}"/>
              </a:ext>
            </a:extLst>
          </p:cNvPr>
          <p:cNvSpPr/>
          <p:nvPr/>
        </p:nvSpPr>
        <p:spPr>
          <a:xfrm rot="19740000" flipH="1">
            <a:off x="6292333" y="3931121"/>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7" name="Shape 24673">
            <a:extLst>
              <a:ext uri="{FF2B5EF4-FFF2-40B4-BE49-F238E27FC236}">
                <a16:creationId xmlns:a16="http://schemas.microsoft.com/office/drawing/2014/main" xmlns="" id="{9A2AF306-A97C-4ED5-8B50-0192ACB7E5F8}"/>
              </a:ext>
            </a:extLst>
          </p:cNvPr>
          <p:cNvSpPr/>
          <p:nvPr/>
        </p:nvSpPr>
        <p:spPr>
          <a:xfrm rot="5580000">
            <a:off x="7332234" y="3844100"/>
            <a:ext cx="206883" cy="13782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8" name="Shape 24674">
            <a:extLst>
              <a:ext uri="{FF2B5EF4-FFF2-40B4-BE49-F238E27FC236}">
                <a16:creationId xmlns:a16="http://schemas.microsoft.com/office/drawing/2014/main" xmlns="" id="{7ADB9606-5EA7-4B60-ABB1-DFCBF567A6DF}"/>
              </a:ext>
            </a:extLst>
          </p:cNvPr>
          <p:cNvSpPr/>
          <p:nvPr/>
        </p:nvSpPr>
        <p:spPr>
          <a:xfrm rot="18120000" flipH="1">
            <a:off x="6753462" y="3868214"/>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9" name="Shape 24684">
            <a:extLst>
              <a:ext uri="{FF2B5EF4-FFF2-40B4-BE49-F238E27FC236}">
                <a16:creationId xmlns:a16="http://schemas.microsoft.com/office/drawing/2014/main" xmlns="" id="{FBC9C2F6-589C-4D9D-A095-075081FE3973}"/>
              </a:ext>
            </a:extLst>
          </p:cNvPr>
          <p:cNvSpPr/>
          <p:nvPr/>
        </p:nvSpPr>
        <p:spPr>
          <a:xfrm flipV="1">
            <a:off x="4894430" y="4686874"/>
            <a:ext cx="4680000" cy="0"/>
          </a:xfrm>
          <a:prstGeom prst="line">
            <a:avLst/>
          </a:prstGeom>
          <a:noFill/>
          <a:ln w="63500" cap="flat">
            <a:solidFill>
              <a:schemeClr val="bg1">
                <a:lumMod val="85000"/>
              </a:schemeClr>
            </a:solidFill>
            <a:prstDash val="solid"/>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90" name="TextBox 47">
            <a:extLst>
              <a:ext uri="{FF2B5EF4-FFF2-40B4-BE49-F238E27FC236}">
                <a16:creationId xmlns:a16="http://schemas.microsoft.com/office/drawing/2014/main" xmlns="" id="{5455712B-D241-4692-9EE7-660FC7D5C9E9}"/>
              </a:ext>
            </a:extLst>
          </p:cNvPr>
          <p:cNvSpPr txBox="1"/>
          <p:nvPr/>
        </p:nvSpPr>
        <p:spPr>
          <a:xfrm>
            <a:off x="8752072" y="2401363"/>
            <a:ext cx="3073046" cy="1569660"/>
          </a:xfrm>
          <a:prstGeom prst="rect">
            <a:avLst/>
          </a:prstGeom>
          <a:noFill/>
        </p:spPr>
        <p:txBody>
          <a:bodyPr wrap="square" rtlCol="0">
            <a:spAutoFit/>
          </a:bodyPr>
          <a:lstStyle/>
          <a:p>
            <a:r>
              <a:rPr lang="en-GB" sz="2400" dirty="0">
                <a:solidFill>
                  <a:schemeClr val="tx2"/>
                </a:solidFill>
                <a:latin typeface="+mj-lt"/>
                <a:ea typeface="Roboto" charset="0"/>
                <a:cs typeface="Roboto" charset="0"/>
              </a:rPr>
              <a:t>Oberhalb der Oberfläche sehen Sie die </a:t>
            </a:r>
            <a:r>
              <a:rPr lang="en-GB" sz="2400" b="1" dirty="0" err="1">
                <a:solidFill>
                  <a:schemeClr val="tx2"/>
                </a:solidFill>
                <a:latin typeface="+mj-lt"/>
                <a:ea typeface="Roboto" charset="0"/>
                <a:cs typeface="Roboto" charset="0"/>
              </a:rPr>
              <a:t>Symptome</a:t>
            </a:r>
            <a:r>
              <a:rPr lang="en-GB" sz="2400" b="1" dirty="0">
                <a:solidFill>
                  <a:schemeClr val="tx2"/>
                </a:solidFill>
                <a:latin typeface="+mj-lt"/>
                <a:ea typeface="Roboto" charset="0"/>
                <a:cs typeface="Roboto" charset="0"/>
              </a:rPr>
              <a:t> </a:t>
            </a:r>
            <a:r>
              <a:rPr lang="en-GB" sz="2400" dirty="0">
                <a:solidFill>
                  <a:schemeClr val="tx2"/>
                </a:solidFill>
                <a:latin typeface="+mj-lt"/>
                <a:ea typeface="Roboto" charset="0"/>
                <a:cs typeface="Roboto" charset="0"/>
              </a:rPr>
              <a:t>des Problems</a:t>
            </a:r>
          </a:p>
        </p:txBody>
      </p:sp>
      <p:sp>
        <p:nvSpPr>
          <p:cNvPr id="91" name="TextBox 47">
            <a:extLst>
              <a:ext uri="{FF2B5EF4-FFF2-40B4-BE49-F238E27FC236}">
                <a16:creationId xmlns:a16="http://schemas.microsoft.com/office/drawing/2014/main" xmlns="" id="{135D153A-0ED2-4102-BE40-FA92E2B41145}"/>
              </a:ext>
            </a:extLst>
          </p:cNvPr>
          <p:cNvSpPr txBox="1"/>
          <p:nvPr/>
        </p:nvSpPr>
        <p:spPr>
          <a:xfrm>
            <a:off x="8752072" y="4686874"/>
            <a:ext cx="3073046" cy="1569660"/>
          </a:xfrm>
          <a:prstGeom prst="rect">
            <a:avLst/>
          </a:prstGeom>
          <a:noFill/>
        </p:spPr>
        <p:txBody>
          <a:bodyPr wrap="square" rtlCol="0">
            <a:spAutoFit/>
          </a:bodyPr>
          <a:lstStyle/>
          <a:p>
            <a:r>
              <a:rPr lang="en-GB" sz="2400" dirty="0">
                <a:solidFill>
                  <a:schemeClr val="tx2"/>
                </a:solidFill>
                <a:latin typeface="+mj-lt"/>
                <a:ea typeface="Roboto" charset="0"/>
                <a:cs typeface="Roboto" charset="0"/>
              </a:rPr>
              <a:t>Sie müssen tiefer graben, um die </a:t>
            </a:r>
            <a:r>
              <a:rPr lang="en-GB" sz="2400" b="1" dirty="0">
                <a:solidFill>
                  <a:schemeClr val="tx2"/>
                </a:solidFill>
                <a:latin typeface="+mj-lt"/>
                <a:ea typeface="Roboto" charset="0"/>
                <a:cs typeface="Roboto" charset="0"/>
              </a:rPr>
              <a:t>Wurzel </a:t>
            </a:r>
            <a:r>
              <a:rPr lang="en-GB" sz="2400" dirty="0">
                <a:solidFill>
                  <a:schemeClr val="tx2"/>
                </a:solidFill>
                <a:latin typeface="+mj-lt"/>
                <a:ea typeface="Roboto" charset="0"/>
                <a:cs typeface="Roboto" charset="0"/>
              </a:rPr>
              <a:t>eines Problems zu finden</a:t>
            </a:r>
          </a:p>
        </p:txBody>
      </p:sp>
    </p:spTree>
    <p:extLst>
      <p:ext uri="{BB962C8B-B14F-4D97-AF65-F5344CB8AC3E}">
        <p14:creationId xmlns:p14="http://schemas.microsoft.com/office/powerpoint/2010/main" val="3092832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56363" y="2142491"/>
            <a:ext cx="2998936" cy="500680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dirty="0">
                <a:solidFill>
                  <a:srgbClr val="245473"/>
                </a:solidFill>
                <a:latin typeface="+mj-lt"/>
                <a:ea typeface="Open Sans Light" panose="020B0306030504020204" pitchFamily="34" charset="0"/>
                <a:cs typeface="Open Sans Light" panose="020B0306030504020204" pitchFamily="34" charset="0"/>
              </a:rPr>
              <a:t>Die effektivste Methode zur Identifizierung von Risiken ist die </a:t>
            </a:r>
            <a:r>
              <a:rPr lang="en-GB" dirty="0" err="1">
                <a:solidFill>
                  <a:srgbClr val="245473"/>
                </a:solidFill>
                <a:latin typeface="+mj-lt"/>
                <a:ea typeface="Open Sans Light" panose="020B0306030504020204" pitchFamily="34" charset="0"/>
                <a:cs typeface="Open Sans Light" panose="020B0306030504020204" pitchFamily="34" charset="0"/>
              </a:rPr>
              <a:t>Fehler</a:t>
            </a:r>
            <a:r>
              <a:rPr lang="en-GB" dirty="0">
                <a:solidFill>
                  <a:srgbClr val="245473"/>
                </a:solidFill>
                <a:latin typeface="+mj-lt"/>
                <a:ea typeface="Open Sans Light" panose="020B0306030504020204" pitchFamily="34" charset="0"/>
                <a:cs typeface="Open Sans Light" panose="020B0306030504020204" pitchFamily="34" charset="0"/>
              </a:rPr>
              <a:t>-</a:t>
            </a:r>
            <a:r>
              <a:rPr lang="en-GB" dirty="0" err="1">
                <a:solidFill>
                  <a:srgbClr val="245473"/>
                </a:solidFill>
                <a:latin typeface="+mj-lt"/>
                <a:ea typeface="Open Sans Light" panose="020B0306030504020204" pitchFamily="34" charset="0"/>
                <a:cs typeface="Open Sans Light" panose="020B0306030504020204" pitchFamily="34" charset="0"/>
              </a:rPr>
              <a:t>Ursachen</a:t>
            </a:r>
            <a:r>
              <a:rPr lang="en-GB" dirty="0">
                <a:solidFill>
                  <a:srgbClr val="245473"/>
                </a:solidFill>
                <a:latin typeface="+mj-lt"/>
                <a:ea typeface="Open Sans Light" panose="020B0306030504020204" pitchFamily="34" charset="0"/>
                <a:cs typeface="Open Sans Light" panose="020B0306030504020204" pitchFamily="34" charset="0"/>
              </a:rPr>
              <a:t>-Analyse.</a:t>
            </a:r>
          </a:p>
          <a:p>
            <a:pPr algn="l">
              <a:lnSpc>
                <a:spcPct val="100000"/>
              </a:lnSpc>
              <a:spcBef>
                <a:spcPts val="600"/>
              </a:spcBef>
            </a:pPr>
            <a:r>
              <a:rPr lang="en-GB"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Die Identifizierung der Wurzel eines Risikos gibt Aufschluss darüber, woher Verluste kommen und wo Ihr Unternehmen anfällig ist. </a:t>
            </a:r>
          </a:p>
          <a:p>
            <a:pPr marL="285750" indent="-285750" algn="l">
              <a:lnSpc>
                <a:spcPct val="100000"/>
              </a:lnSpc>
              <a:spcBef>
                <a:spcPts val="600"/>
              </a:spcBef>
              <a:buFont typeface="Wingdings" panose="05000000000000000000" pitchFamily="2" charset="2"/>
              <a:buChar char="à"/>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28" name="Terminator 7">
            <a:extLst>
              <a:ext uri="{FF2B5EF4-FFF2-40B4-BE49-F238E27FC236}">
                <a16:creationId xmlns:a16="http://schemas.microsoft.com/office/drawing/2014/main" xmlns="" id="{75870738-2336-4097-BA32-D20492671F4A}"/>
              </a:ext>
            </a:extLst>
          </p:cNvPr>
          <p:cNvSpPr/>
          <p:nvPr/>
        </p:nvSpPr>
        <p:spPr>
          <a:xfrm>
            <a:off x="3953961" y="2742914"/>
            <a:ext cx="1838117" cy="548783"/>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29" name="TextBox 9">
            <a:extLst>
              <a:ext uri="{FF2B5EF4-FFF2-40B4-BE49-F238E27FC236}">
                <a16:creationId xmlns:a16="http://schemas.microsoft.com/office/drawing/2014/main" xmlns="" id="{3B2AEBCB-3C5A-4584-B09C-AF180C6BB4B5}"/>
              </a:ext>
            </a:extLst>
          </p:cNvPr>
          <p:cNvSpPr txBox="1"/>
          <p:nvPr/>
        </p:nvSpPr>
        <p:spPr>
          <a:xfrm>
            <a:off x="4031252" y="2868549"/>
            <a:ext cx="1683537" cy="297517"/>
          </a:xfrm>
          <a:prstGeom prst="rect">
            <a:avLst/>
          </a:prstGeom>
          <a:noFill/>
        </p:spPr>
        <p:txBody>
          <a:bodyPr wrap="square" rtlCol="0" anchor="ctr" anchorCtr="0">
            <a:spAutoFit/>
          </a:bodyPr>
          <a:lstStyle/>
          <a:p>
            <a:pPr algn="ctr">
              <a:lnSpc>
                <a:spcPts val="1538"/>
              </a:lnSpc>
            </a:pPr>
            <a:r>
              <a:rPr lang="en-GB" dirty="0">
                <a:solidFill>
                  <a:schemeClr val="bg1"/>
                </a:solidFill>
                <a:latin typeface="+mj-lt"/>
                <a:ea typeface="Open Sans Light" panose="020B0306030504020204" pitchFamily="34" charset="0"/>
                <a:cs typeface="Open Sans Light" panose="020B0306030504020204" pitchFamily="34" charset="0"/>
              </a:rPr>
              <a:t>Ursache 1</a:t>
            </a:r>
          </a:p>
        </p:txBody>
      </p:sp>
      <p:sp>
        <p:nvSpPr>
          <p:cNvPr id="30" name="Process 41">
            <a:extLst>
              <a:ext uri="{FF2B5EF4-FFF2-40B4-BE49-F238E27FC236}">
                <a16:creationId xmlns:a16="http://schemas.microsoft.com/office/drawing/2014/main" xmlns="" id="{ADD15999-79A7-4FDE-B785-FFAD62131FAA}"/>
              </a:ext>
            </a:extLst>
          </p:cNvPr>
          <p:cNvSpPr/>
          <p:nvPr/>
        </p:nvSpPr>
        <p:spPr>
          <a:xfrm>
            <a:off x="8859336" y="2742914"/>
            <a:ext cx="1838117" cy="548783"/>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31" name="TextBox 42">
            <a:extLst>
              <a:ext uri="{FF2B5EF4-FFF2-40B4-BE49-F238E27FC236}">
                <a16:creationId xmlns:a16="http://schemas.microsoft.com/office/drawing/2014/main" xmlns="" id="{26D454DD-1F3A-4ED3-9025-6159AC3FFC6C}"/>
              </a:ext>
            </a:extLst>
          </p:cNvPr>
          <p:cNvSpPr txBox="1"/>
          <p:nvPr/>
        </p:nvSpPr>
        <p:spPr>
          <a:xfrm>
            <a:off x="8936627" y="2868549"/>
            <a:ext cx="1683537" cy="297517"/>
          </a:xfrm>
          <a:prstGeom prst="rect">
            <a:avLst/>
          </a:prstGeom>
          <a:noFill/>
        </p:spPr>
        <p:txBody>
          <a:bodyPr wrap="square" rtlCol="0" anchor="ctr" anchorCtr="0">
            <a:spAutoFit/>
          </a:bodyPr>
          <a:lstStyle/>
          <a:p>
            <a:pPr algn="ctr">
              <a:lnSpc>
                <a:spcPts val="1538"/>
              </a:lnSpc>
            </a:pPr>
            <a:r>
              <a:rPr lang="en-GB" dirty="0">
                <a:solidFill>
                  <a:schemeClr val="bg1"/>
                </a:solidFill>
                <a:latin typeface="+mj-lt"/>
                <a:ea typeface="Open Sans Light" panose="020B0306030504020204" pitchFamily="34" charset="0"/>
                <a:cs typeface="Open Sans Light" panose="020B0306030504020204" pitchFamily="34" charset="0"/>
              </a:rPr>
              <a:t>Effekt 1</a:t>
            </a:r>
          </a:p>
        </p:txBody>
      </p:sp>
      <p:sp>
        <p:nvSpPr>
          <p:cNvPr id="32" name="Decision 55">
            <a:extLst>
              <a:ext uri="{FF2B5EF4-FFF2-40B4-BE49-F238E27FC236}">
                <a16:creationId xmlns:a16="http://schemas.microsoft.com/office/drawing/2014/main" xmlns="" id="{76DB7132-C1D7-452D-B149-A28526B77152}"/>
              </a:ext>
            </a:extLst>
          </p:cNvPr>
          <p:cNvSpPr/>
          <p:nvPr/>
        </p:nvSpPr>
        <p:spPr>
          <a:xfrm>
            <a:off x="6406648" y="3406357"/>
            <a:ext cx="1838117" cy="923220"/>
          </a:xfrm>
          <a:prstGeom prst="flowChartDecisi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33" name="TextBox 56">
            <a:extLst>
              <a:ext uri="{FF2B5EF4-FFF2-40B4-BE49-F238E27FC236}">
                <a16:creationId xmlns:a16="http://schemas.microsoft.com/office/drawing/2014/main" xmlns="" id="{9C30F023-F312-47E1-A2CB-E8E279CED227}"/>
              </a:ext>
            </a:extLst>
          </p:cNvPr>
          <p:cNvSpPr txBox="1"/>
          <p:nvPr/>
        </p:nvSpPr>
        <p:spPr>
          <a:xfrm>
            <a:off x="6445292" y="3735098"/>
            <a:ext cx="1838117" cy="297517"/>
          </a:xfrm>
          <a:prstGeom prst="rect">
            <a:avLst/>
          </a:prstGeom>
          <a:noFill/>
        </p:spPr>
        <p:txBody>
          <a:bodyPr wrap="square" rtlCol="0" anchor="ctr" anchorCtr="0">
            <a:spAutoFit/>
          </a:bodyPr>
          <a:lstStyle/>
          <a:p>
            <a:pPr algn="ctr">
              <a:lnSpc>
                <a:spcPts val="1538"/>
              </a:lnSpc>
            </a:pPr>
            <a:r>
              <a:rPr lang="en-GB" dirty="0" err="1">
                <a:solidFill>
                  <a:schemeClr val="bg1"/>
                </a:solidFill>
                <a:latin typeface="+mj-lt"/>
                <a:ea typeface="Open Sans Light" panose="020B0306030504020204" pitchFamily="34" charset="0"/>
                <a:cs typeface="Open Sans Light" panose="020B0306030504020204" pitchFamily="34" charset="0"/>
              </a:rPr>
              <a:t>Vorfall</a:t>
            </a:r>
            <a:endParaRPr lang="en-GB" dirty="0">
              <a:solidFill>
                <a:schemeClr val="bg1"/>
              </a:solidFill>
              <a:latin typeface="+mj-lt"/>
              <a:ea typeface="Open Sans Light" panose="020B0306030504020204" pitchFamily="34" charset="0"/>
              <a:cs typeface="Open Sans Light" panose="020B0306030504020204" pitchFamily="34" charset="0"/>
            </a:endParaRPr>
          </a:p>
        </p:txBody>
      </p:sp>
      <p:sp>
        <p:nvSpPr>
          <p:cNvPr id="42" name="Terminator 7">
            <a:extLst>
              <a:ext uri="{FF2B5EF4-FFF2-40B4-BE49-F238E27FC236}">
                <a16:creationId xmlns:a16="http://schemas.microsoft.com/office/drawing/2014/main" xmlns="" id="{5B7DD3E8-E470-4708-B921-C4A191AD26C3}"/>
              </a:ext>
            </a:extLst>
          </p:cNvPr>
          <p:cNvSpPr/>
          <p:nvPr/>
        </p:nvSpPr>
        <p:spPr>
          <a:xfrm>
            <a:off x="3953961" y="3593576"/>
            <a:ext cx="1838117" cy="548783"/>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43" name="TextBox 9">
            <a:extLst>
              <a:ext uri="{FF2B5EF4-FFF2-40B4-BE49-F238E27FC236}">
                <a16:creationId xmlns:a16="http://schemas.microsoft.com/office/drawing/2014/main" xmlns="" id="{1F4877F6-68B2-43C6-9968-4032D0484904}"/>
              </a:ext>
            </a:extLst>
          </p:cNvPr>
          <p:cNvSpPr txBox="1"/>
          <p:nvPr/>
        </p:nvSpPr>
        <p:spPr>
          <a:xfrm>
            <a:off x="4031252" y="3719209"/>
            <a:ext cx="1683537" cy="297517"/>
          </a:xfrm>
          <a:prstGeom prst="rect">
            <a:avLst/>
          </a:prstGeom>
          <a:noFill/>
        </p:spPr>
        <p:txBody>
          <a:bodyPr wrap="square" rtlCol="0" anchor="ctr" anchorCtr="0">
            <a:spAutoFit/>
          </a:bodyPr>
          <a:lstStyle/>
          <a:p>
            <a:pPr algn="ctr">
              <a:lnSpc>
                <a:spcPts val="1538"/>
              </a:lnSpc>
            </a:pPr>
            <a:r>
              <a:rPr lang="en-GB" dirty="0">
                <a:solidFill>
                  <a:schemeClr val="bg1"/>
                </a:solidFill>
                <a:latin typeface="+mj-lt"/>
                <a:ea typeface="Open Sans Light" panose="020B0306030504020204" pitchFamily="34" charset="0"/>
                <a:cs typeface="Open Sans Light" panose="020B0306030504020204" pitchFamily="34" charset="0"/>
              </a:rPr>
              <a:t>Ursache 2</a:t>
            </a:r>
          </a:p>
        </p:txBody>
      </p:sp>
      <p:sp>
        <p:nvSpPr>
          <p:cNvPr id="45" name="Process 41">
            <a:extLst>
              <a:ext uri="{FF2B5EF4-FFF2-40B4-BE49-F238E27FC236}">
                <a16:creationId xmlns:a16="http://schemas.microsoft.com/office/drawing/2014/main" xmlns="" id="{F0051317-A155-467D-B48D-7859E32346C9}"/>
              </a:ext>
            </a:extLst>
          </p:cNvPr>
          <p:cNvSpPr/>
          <p:nvPr/>
        </p:nvSpPr>
        <p:spPr>
          <a:xfrm>
            <a:off x="8859336" y="3593576"/>
            <a:ext cx="1838117" cy="548783"/>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47" name="TextBox 42">
            <a:extLst>
              <a:ext uri="{FF2B5EF4-FFF2-40B4-BE49-F238E27FC236}">
                <a16:creationId xmlns:a16="http://schemas.microsoft.com/office/drawing/2014/main" xmlns="" id="{2B64EC2E-6575-45DE-834B-ADF6B0AD95D8}"/>
              </a:ext>
            </a:extLst>
          </p:cNvPr>
          <p:cNvSpPr txBox="1"/>
          <p:nvPr/>
        </p:nvSpPr>
        <p:spPr>
          <a:xfrm>
            <a:off x="8936627" y="3719209"/>
            <a:ext cx="1683537" cy="297517"/>
          </a:xfrm>
          <a:prstGeom prst="rect">
            <a:avLst/>
          </a:prstGeom>
          <a:noFill/>
        </p:spPr>
        <p:txBody>
          <a:bodyPr wrap="square" rtlCol="0" anchor="ctr" anchorCtr="0">
            <a:spAutoFit/>
          </a:bodyPr>
          <a:lstStyle/>
          <a:p>
            <a:pPr algn="ctr">
              <a:lnSpc>
                <a:spcPts val="1538"/>
              </a:lnSpc>
            </a:pPr>
            <a:r>
              <a:rPr lang="en-GB" dirty="0">
                <a:solidFill>
                  <a:schemeClr val="bg1"/>
                </a:solidFill>
                <a:latin typeface="+mj-lt"/>
                <a:ea typeface="Open Sans Light" panose="020B0306030504020204" pitchFamily="34" charset="0"/>
                <a:cs typeface="Open Sans Light" panose="020B0306030504020204" pitchFamily="34" charset="0"/>
              </a:rPr>
              <a:t>Effekt 2</a:t>
            </a:r>
          </a:p>
        </p:txBody>
      </p:sp>
      <p:sp>
        <p:nvSpPr>
          <p:cNvPr id="49" name="Terminator 7">
            <a:extLst>
              <a:ext uri="{FF2B5EF4-FFF2-40B4-BE49-F238E27FC236}">
                <a16:creationId xmlns:a16="http://schemas.microsoft.com/office/drawing/2014/main" xmlns="" id="{B25DB335-3A97-461B-8CF0-1ED2694AE342}"/>
              </a:ext>
            </a:extLst>
          </p:cNvPr>
          <p:cNvSpPr/>
          <p:nvPr/>
        </p:nvSpPr>
        <p:spPr>
          <a:xfrm>
            <a:off x="3953961" y="4468531"/>
            <a:ext cx="1838117" cy="548783"/>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51" name="TextBox 9">
            <a:extLst>
              <a:ext uri="{FF2B5EF4-FFF2-40B4-BE49-F238E27FC236}">
                <a16:creationId xmlns:a16="http://schemas.microsoft.com/office/drawing/2014/main" xmlns="" id="{87E96D78-6781-49AD-A42D-7121FC8D37FB}"/>
              </a:ext>
            </a:extLst>
          </p:cNvPr>
          <p:cNvSpPr txBox="1"/>
          <p:nvPr/>
        </p:nvSpPr>
        <p:spPr>
          <a:xfrm>
            <a:off x="4031252" y="4594166"/>
            <a:ext cx="1683537" cy="297517"/>
          </a:xfrm>
          <a:prstGeom prst="rect">
            <a:avLst/>
          </a:prstGeom>
          <a:noFill/>
        </p:spPr>
        <p:txBody>
          <a:bodyPr wrap="square" rtlCol="0" anchor="ctr" anchorCtr="0">
            <a:spAutoFit/>
          </a:bodyPr>
          <a:lstStyle/>
          <a:p>
            <a:pPr algn="ctr">
              <a:lnSpc>
                <a:spcPts val="1538"/>
              </a:lnSpc>
            </a:pPr>
            <a:r>
              <a:rPr lang="en-GB" dirty="0">
                <a:solidFill>
                  <a:schemeClr val="bg1"/>
                </a:solidFill>
                <a:latin typeface="+mj-lt"/>
                <a:ea typeface="Open Sans Light" panose="020B0306030504020204" pitchFamily="34" charset="0"/>
                <a:cs typeface="Open Sans Light" panose="020B0306030504020204" pitchFamily="34" charset="0"/>
              </a:rPr>
              <a:t>Ursache 3</a:t>
            </a:r>
          </a:p>
        </p:txBody>
      </p:sp>
      <p:sp>
        <p:nvSpPr>
          <p:cNvPr id="52" name="Process 41">
            <a:extLst>
              <a:ext uri="{FF2B5EF4-FFF2-40B4-BE49-F238E27FC236}">
                <a16:creationId xmlns:a16="http://schemas.microsoft.com/office/drawing/2014/main" xmlns="" id="{2764D0EB-F9A8-44DE-96CD-E62C7EB6390C}"/>
              </a:ext>
            </a:extLst>
          </p:cNvPr>
          <p:cNvSpPr/>
          <p:nvPr/>
        </p:nvSpPr>
        <p:spPr>
          <a:xfrm>
            <a:off x="8859336" y="4468531"/>
            <a:ext cx="1838117" cy="548783"/>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54" name="TextBox 42">
            <a:extLst>
              <a:ext uri="{FF2B5EF4-FFF2-40B4-BE49-F238E27FC236}">
                <a16:creationId xmlns:a16="http://schemas.microsoft.com/office/drawing/2014/main" xmlns="" id="{354B21BD-6D98-4AB9-8051-81CD829A3ADD}"/>
              </a:ext>
            </a:extLst>
          </p:cNvPr>
          <p:cNvSpPr txBox="1"/>
          <p:nvPr/>
        </p:nvSpPr>
        <p:spPr>
          <a:xfrm>
            <a:off x="8936627" y="4594166"/>
            <a:ext cx="1683537" cy="297517"/>
          </a:xfrm>
          <a:prstGeom prst="rect">
            <a:avLst/>
          </a:prstGeom>
          <a:noFill/>
        </p:spPr>
        <p:txBody>
          <a:bodyPr wrap="square" rtlCol="0" anchor="ctr" anchorCtr="0">
            <a:spAutoFit/>
          </a:bodyPr>
          <a:lstStyle/>
          <a:p>
            <a:pPr algn="ctr">
              <a:lnSpc>
                <a:spcPts val="1538"/>
              </a:lnSpc>
            </a:pPr>
            <a:r>
              <a:rPr lang="en-GB" dirty="0">
                <a:solidFill>
                  <a:schemeClr val="bg1"/>
                </a:solidFill>
                <a:latin typeface="+mj-lt"/>
                <a:ea typeface="Open Sans Light" panose="020B0306030504020204" pitchFamily="34" charset="0"/>
                <a:cs typeface="Open Sans Light" panose="020B0306030504020204" pitchFamily="34" charset="0"/>
              </a:rPr>
              <a:t>Effekt 3</a:t>
            </a:r>
          </a:p>
        </p:txBody>
      </p:sp>
      <p:cxnSp>
        <p:nvCxnSpPr>
          <p:cNvPr id="5" name="Verbinder: gekrümmt 4">
            <a:extLst>
              <a:ext uri="{FF2B5EF4-FFF2-40B4-BE49-F238E27FC236}">
                <a16:creationId xmlns:a16="http://schemas.microsoft.com/office/drawing/2014/main" xmlns="" id="{68041AD1-7D1E-4E3F-B46E-5ECA50E3C586}"/>
              </a:ext>
            </a:extLst>
          </p:cNvPr>
          <p:cNvCxnSpPr>
            <a:stCxn id="28" idx="3"/>
            <a:endCxn id="32" idx="1"/>
          </p:cNvCxnSpPr>
          <p:nvPr/>
        </p:nvCxnSpPr>
        <p:spPr>
          <a:xfrm>
            <a:off x="5792078" y="3017306"/>
            <a:ext cx="614570" cy="850661"/>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Verbinder: gekrümmt 54">
            <a:extLst>
              <a:ext uri="{FF2B5EF4-FFF2-40B4-BE49-F238E27FC236}">
                <a16:creationId xmlns:a16="http://schemas.microsoft.com/office/drawing/2014/main" xmlns="" id="{80ACA1C7-D369-4D0B-AFC9-18C5E9A10BBF}"/>
              </a:ext>
            </a:extLst>
          </p:cNvPr>
          <p:cNvCxnSpPr>
            <a:cxnSpLocks/>
          </p:cNvCxnSpPr>
          <p:nvPr/>
        </p:nvCxnSpPr>
        <p:spPr>
          <a:xfrm flipV="1">
            <a:off x="5792078" y="3858934"/>
            <a:ext cx="614570" cy="1"/>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Verbinder: gekrümmt 61">
            <a:extLst>
              <a:ext uri="{FF2B5EF4-FFF2-40B4-BE49-F238E27FC236}">
                <a16:creationId xmlns:a16="http://schemas.microsoft.com/office/drawing/2014/main" xmlns="" id="{10FEC7AA-899E-4D20-80BF-B7401D03890B}"/>
              </a:ext>
            </a:extLst>
          </p:cNvPr>
          <p:cNvCxnSpPr>
            <a:cxnSpLocks/>
            <a:stCxn id="49" idx="3"/>
            <a:endCxn id="32" idx="1"/>
          </p:cNvCxnSpPr>
          <p:nvPr/>
        </p:nvCxnSpPr>
        <p:spPr>
          <a:xfrm flipV="1">
            <a:off x="5792078" y="3867967"/>
            <a:ext cx="614570" cy="874956"/>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Verbinder: gekrümmt 62">
            <a:extLst>
              <a:ext uri="{FF2B5EF4-FFF2-40B4-BE49-F238E27FC236}">
                <a16:creationId xmlns:a16="http://schemas.microsoft.com/office/drawing/2014/main" xmlns="" id="{E236E96C-1D08-4F2C-B8FA-9E6D5CCA36D1}"/>
              </a:ext>
            </a:extLst>
          </p:cNvPr>
          <p:cNvCxnSpPr>
            <a:cxnSpLocks/>
            <a:stCxn id="32" idx="3"/>
            <a:endCxn id="30" idx="1"/>
          </p:cNvCxnSpPr>
          <p:nvPr/>
        </p:nvCxnSpPr>
        <p:spPr>
          <a:xfrm flipV="1">
            <a:off x="8244765" y="3017306"/>
            <a:ext cx="614571" cy="850661"/>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Verbinder: gekrümmt 63">
            <a:extLst>
              <a:ext uri="{FF2B5EF4-FFF2-40B4-BE49-F238E27FC236}">
                <a16:creationId xmlns:a16="http://schemas.microsoft.com/office/drawing/2014/main" xmlns="" id="{CB51E3C5-05BE-49DC-97F2-6FE2EDF99A79}"/>
              </a:ext>
            </a:extLst>
          </p:cNvPr>
          <p:cNvCxnSpPr>
            <a:cxnSpLocks/>
          </p:cNvCxnSpPr>
          <p:nvPr/>
        </p:nvCxnSpPr>
        <p:spPr>
          <a:xfrm>
            <a:off x="8244765" y="3858934"/>
            <a:ext cx="614571" cy="1"/>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5" name="Verbinder: gekrümmt 64">
            <a:extLst>
              <a:ext uri="{FF2B5EF4-FFF2-40B4-BE49-F238E27FC236}">
                <a16:creationId xmlns:a16="http://schemas.microsoft.com/office/drawing/2014/main" xmlns="" id="{E7FD64AF-5B39-4342-B27F-EC86E40DFE83}"/>
              </a:ext>
            </a:extLst>
          </p:cNvPr>
          <p:cNvCxnSpPr>
            <a:cxnSpLocks/>
            <a:stCxn id="32" idx="3"/>
            <a:endCxn id="52" idx="1"/>
          </p:cNvCxnSpPr>
          <p:nvPr/>
        </p:nvCxnSpPr>
        <p:spPr>
          <a:xfrm>
            <a:off x="8244765" y="3867967"/>
            <a:ext cx="614571" cy="874956"/>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platzhalter 1">
            <a:extLst>
              <a:ext uri="{FF2B5EF4-FFF2-40B4-BE49-F238E27FC236}">
                <a16:creationId xmlns:a16="http://schemas.microsoft.com/office/drawing/2014/main" xmlns="" id="{9C3A4F80-F7E8-4DA3-BE35-6D12AC08BF3E}"/>
              </a:ext>
            </a:extLst>
          </p:cNvPr>
          <p:cNvSpPr>
            <a:spLocks noGrp="1"/>
          </p:cNvSpPr>
          <p:nvPr>
            <p:ph type="body" sz="quarter" idx="13"/>
          </p:nvPr>
        </p:nvSpPr>
        <p:spPr>
          <a:xfrm>
            <a:off x="1289527" y="594977"/>
            <a:ext cx="5833091" cy="697353"/>
          </a:xfrm>
        </p:spPr>
        <p:txBody>
          <a:bodyPr>
            <a:noAutofit/>
          </a:bodyPr>
          <a:lstStyle/>
          <a:p>
            <a:r>
              <a:rPr lang="en-GB" sz="3200" dirty="0"/>
              <a:t>Wie man Risiken identifiziert: </a:t>
            </a:r>
            <a:r>
              <a:rPr lang="en-GB" sz="3200" dirty="0" err="1"/>
              <a:t>Fehler</a:t>
            </a:r>
            <a:r>
              <a:rPr lang="en-GB" sz="3200" dirty="0"/>
              <a:t>-</a:t>
            </a:r>
            <a:r>
              <a:rPr lang="en-GB" sz="3200" dirty="0" err="1"/>
              <a:t>Ursachen</a:t>
            </a:r>
            <a:r>
              <a:rPr lang="en-GB" sz="3200" dirty="0"/>
              <a:t>-Analyse</a:t>
            </a:r>
          </a:p>
        </p:txBody>
      </p:sp>
    </p:spTree>
    <p:extLst>
      <p:ext uri="{BB962C8B-B14F-4D97-AF65-F5344CB8AC3E}">
        <p14:creationId xmlns:p14="http://schemas.microsoft.com/office/powerpoint/2010/main" val="2171852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139626" y="685320"/>
            <a:ext cx="9781414" cy="697353"/>
          </a:xfrm>
        </p:spPr>
        <p:txBody>
          <a:bodyPr>
            <a:noAutofit/>
          </a:bodyPr>
          <a:lstStyle/>
          <a:p>
            <a:r>
              <a:rPr lang="en-GB" sz="3200" dirty="0"/>
              <a:t>Identifizieren Sie die 5 Kategorien von </a:t>
            </a:r>
            <a:r>
              <a:rPr lang="en-GB" sz="3200" dirty="0" err="1"/>
              <a:t>Ursachen</a:t>
            </a:r>
            <a:endParaRPr lang="en-GB" sz="3200" dirty="0"/>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33824" y="2088383"/>
            <a:ext cx="3545956" cy="380647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Um die Ursachen zu identifizieren, ist es wichtig, die potenziellen Ursachen in Kategorien zu strukturieren. Welche Kategorien Sie wählen, hängt von Ihrer Unternehmensstruktur und dem Geschäftsumfeld ab. Hier zeigen wir einige der </a:t>
            </a:r>
            <a:r>
              <a:rPr lang="en-GB" sz="2200" dirty="0" err="1">
                <a:solidFill>
                  <a:srgbClr val="245473"/>
                </a:solidFill>
                <a:latin typeface="+mj-lt"/>
                <a:ea typeface="Open Sans Light" panose="020B0306030504020204" pitchFamily="34" charset="0"/>
                <a:cs typeface="Open Sans Light" panose="020B0306030504020204" pitchFamily="34" charset="0"/>
              </a:rPr>
              <a:t>typischen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Ursachen-Kategorien</a:t>
            </a:r>
            <a:r>
              <a:rPr lang="en-GB" sz="2200" dirty="0">
                <a:solidFill>
                  <a:srgbClr val="245473"/>
                </a:solidFill>
                <a:latin typeface="+mj-lt"/>
                <a:ea typeface="Open Sans Light" panose="020B0306030504020204" pitchFamily="34" charset="0"/>
                <a:cs typeface="Open Sans Light" panose="020B0306030504020204" pitchFamily="34" charset="0"/>
              </a:rPr>
              <a:t>.</a:t>
            </a:r>
          </a:p>
        </p:txBody>
      </p:sp>
      <p:sp>
        <p:nvSpPr>
          <p:cNvPr id="5" name="Oval 1">
            <a:extLst>
              <a:ext uri="{FF2B5EF4-FFF2-40B4-BE49-F238E27FC236}">
                <a16:creationId xmlns:a16="http://schemas.microsoft.com/office/drawing/2014/main" xmlns="" id="{8F3D6008-0476-46BD-9676-4D8E796B7509}"/>
              </a:ext>
            </a:extLst>
          </p:cNvPr>
          <p:cNvSpPr/>
          <p:nvPr/>
        </p:nvSpPr>
        <p:spPr>
          <a:xfrm>
            <a:off x="3559974" y="3150219"/>
            <a:ext cx="1857859" cy="1857859"/>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6" name="Block Arc 2">
            <a:extLst>
              <a:ext uri="{FF2B5EF4-FFF2-40B4-BE49-F238E27FC236}">
                <a16:creationId xmlns:a16="http://schemas.microsoft.com/office/drawing/2014/main" xmlns="" id="{49440331-80B6-4F7B-A4D5-F3D2AFE19CE5}"/>
              </a:ext>
            </a:extLst>
          </p:cNvPr>
          <p:cNvSpPr/>
          <p:nvPr/>
        </p:nvSpPr>
        <p:spPr>
          <a:xfrm rot="5400000">
            <a:off x="3149722" y="2747399"/>
            <a:ext cx="2673913" cy="2673913"/>
          </a:xfrm>
          <a:prstGeom prst="blockArc">
            <a:avLst>
              <a:gd name="adj1" fmla="val 10800000"/>
              <a:gd name="adj2" fmla="val 0"/>
              <a:gd name="adj3" fmla="val 198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Lato Light" panose="020F0502020204030203" pitchFamily="34" charset="0"/>
            </a:endParaRPr>
          </a:p>
        </p:txBody>
      </p:sp>
      <p:sp>
        <p:nvSpPr>
          <p:cNvPr id="7" name="Oval 3">
            <a:extLst>
              <a:ext uri="{FF2B5EF4-FFF2-40B4-BE49-F238E27FC236}">
                <a16:creationId xmlns:a16="http://schemas.microsoft.com/office/drawing/2014/main" xmlns="" id="{333DFD6E-0013-49C8-B557-8A5B85ED97C6}"/>
              </a:ext>
            </a:extLst>
          </p:cNvPr>
          <p:cNvSpPr/>
          <p:nvPr/>
        </p:nvSpPr>
        <p:spPr>
          <a:xfrm>
            <a:off x="4449514" y="2707675"/>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8" name="Oval 4">
            <a:extLst>
              <a:ext uri="{FF2B5EF4-FFF2-40B4-BE49-F238E27FC236}">
                <a16:creationId xmlns:a16="http://schemas.microsoft.com/office/drawing/2014/main" xmlns="" id="{57FB06C4-4CFE-4D9E-BD56-E77D10460517}"/>
              </a:ext>
            </a:extLst>
          </p:cNvPr>
          <p:cNvSpPr/>
          <p:nvPr/>
        </p:nvSpPr>
        <p:spPr>
          <a:xfrm>
            <a:off x="4449514" y="5326449"/>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9" name="Oval 5">
            <a:extLst>
              <a:ext uri="{FF2B5EF4-FFF2-40B4-BE49-F238E27FC236}">
                <a16:creationId xmlns:a16="http://schemas.microsoft.com/office/drawing/2014/main" xmlns="" id="{4F2AAFC0-D264-4932-81B4-819E962A591A}"/>
              </a:ext>
            </a:extLst>
          </p:cNvPr>
          <p:cNvSpPr/>
          <p:nvPr/>
        </p:nvSpPr>
        <p:spPr>
          <a:xfrm>
            <a:off x="5734432" y="4016787"/>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0" name="Oval 6">
            <a:extLst>
              <a:ext uri="{FF2B5EF4-FFF2-40B4-BE49-F238E27FC236}">
                <a16:creationId xmlns:a16="http://schemas.microsoft.com/office/drawing/2014/main" xmlns="" id="{DBB97E07-B540-4CC9-AA74-ABF1E5465E0C}"/>
              </a:ext>
            </a:extLst>
          </p:cNvPr>
          <p:cNvSpPr/>
          <p:nvPr/>
        </p:nvSpPr>
        <p:spPr>
          <a:xfrm>
            <a:off x="5408807" y="3156133"/>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1" name="Oval 7">
            <a:extLst>
              <a:ext uri="{FF2B5EF4-FFF2-40B4-BE49-F238E27FC236}">
                <a16:creationId xmlns:a16="http://schemas.microsoft.com/office/drawing/2014/main" xmlns="" id="{5341A8F8-6E31-489B-8E0E-1827FFA51E0C}"/>
              </a:ext>
            </a:extLst>
          </p:cNvPr>
          <p:cNvSpPr/>
          <p:nvPr/>
        </p:nvSpPr>
        <p:spPr>
          <a:xfrm>
            <a:off x="5408042" y="4882283"/>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2" name="Oval 12">
            <a:extLst>
              <a:ext uri="{FF2B5EF4-FFF2-40B4-BE49-F238E27FC236}">
                <a16:creationId xmlns:a16="http://schemas.microsoft.com/office/drawing/2014/main" xmlns="" id="{1EFDDF46-9B44-4536-A413-823A90E3A1B8}"/>
              </a:ext>
            </a:extLst>
          </p:cNvPr>
          <p:cNvSpPr/>
          <p:nvPr/>
        </p:nvSpPr>
        <p:spPr>
          <a:xfrm>
            <a:off x="6223946" y="2175365"/>
            <a:ext cx="595659" cy="59565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3" name="Oval 13">
            <a:extLst>
              <a:ext uri="{FF2B5EF4-FFF2-40B4-BE49-F238E27FC236}">
                <a16:creationId xmlns:a16="http://schemas.microsoft.com/office/drawing/2014/main" xmlns="" id="{5BC6457B-5A66-48BA-80C5-0F4DF3357258}"/>
              </a:ext>
            </a:extLst>
          </p:cNvPr>
          <p:cNvSpPr/>
          <p:nvPr/>
        </p:nvSpPr>
        <p:spPr>
          <a:xfrm>
            <a:off x="6223946" y="5387165"/>
            <a:ext cx="595659" cy="59565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4" name="Oval 14">
            <a:extLst>
              <a:ext uri="{FF2B5EF4-FFF2-40B4-BE49-F238E27FC236}">
                <a16:creationId xmlns:a16="http://schemas.microsoft.com/office/drawing/2014/main" xmlns="" id="{CEF6CF03-2A39-4E13-A189-6BAACF4C4E34}"/>
              </a:ext>
            </a:extLst>
          </p:cNvPr>
          <p:cNvSpPr/>
          <p:nvPr/>
        </p:nvSpPr>
        <p:spPr>
          <a:xfrm>
            <a:off x="7551861" y="3791184"/>
            <a:ext cx="595659" cy="5956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5" name="Oval 17">
            <a:extLst>
              <a:ext uri="{FF2B5EF4-FFF2-40B4-BE49-F238E27FC236}">
                <a16:creationId xmlns:a16="http://schemas.microsoft.com/office/drawing/2014/main" xmlns="" id="{F8783124-D8AB-4164-B76B-5D6629D5C699}"/>
              </a:ext>
            </a:extLst>
          </p:cNvPr>
          <p:cNvSpPr/>
          <p:nvPr/>
        </p:nvSpPr>
        <p:spPr>
          <a:xfrm>
            <a:off x="7078276" y="4709177"/>
            <a:ext cx="595659" cy="59565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 name="Oval 18">
            <a:extLst>
              <a:ext uri="{FF2B5EF4-FFF2-40B4-BE49-F238E27FC236}">
                <a16:creationId xmlns:a16="http://schemas.microsoft.com/office/drawing/2014/main" xmlns="" id="{36BD2E75-B64E-4C2E-AD86-6BFC3869AC3F}"/>
              </a:ext>
            </a:extLst>
          </p:cNvPr>
          <p:cNvSpPr/>
          <p:nvPr/>
        </p:nvSpPr>
        <p:spPr>
          <a:xfrm>
            <a:off x="7077430" y="2862174"/>
            <a:ext cx="595659" cy="59565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cxnSp>
        <p:nvCxnSpPr>
          <p:cNvPr id="17" name="Straight Connector 19">
            <a:extLst>
              <a:ext uri="{FF2B5EF4-FFF2-40B4-BE49-F238E27FC236}">
                <a16:creationId xmlns:a16="http://schemas.microsoft.com/office/drawing/2014/main" xmlns="" id="{C6449F97-56A8-4B50-9204-3D0FE9635568}"/>
              </a:ext>
            </a:extLst>
          </p:cNvPr>
          <p:cNvCxnSpPr>
            <a:cxnSpLocks/>
            <a:stCxn id="14" idx="2"/>
            <a:endCxn id="9" idx="6"/>
          </p:cNvCxnSpPr>
          <p:nvPr/>
        </p:nvCxnSpPr>
        <p:spPr>
          <a:xfrm flipH="1" flipV="1">
            <a:off x="5859154" y="4079147"/>
            <a:ext cx="1692706"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22">
            <a:extLst>
              <a:ext uri="{FF2B5EF4-FFF2-40B4-BE49-F238E27FC236}">
                <a16:creationId xmlns:a16="http://schemas.microsoft.com/office/drawing/2014/main" xmlns="" id="{2882EE5E-BB59-4B37-889E-2384DB110A8C}"/>
              </a:ext>
            </a:extLst>
          </p:cNvPr>
          <p:cNvCxnSpPr>
            <a:cxnSpLocks/>
          </p:cNvCxnSpPr>
          <p:nvPr/>
        </p:nvCxnSpPr>
        <p:spPr>
          <a:xfrm flipH="1">
            <a:off x="5532764" y="3209477"/>
            <a:ext cx="1544666"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23">
            <a:extLst>
              <a:ext uri="{FF2B5EF4-FFF2-40B4-BE49-F238E27FC236}">
                <a16:creationId xmlns:a16="http://schemas.microsoft.com/office/drawing/2014/main" xmlns="" id="{A48E7934-C292-4180-AAE0-DAF448A9CC58}"/>
              </a:ext>
            </a:extLst>
          </p:cNvPr>
          <p:cNvCxnSpPr>
            <a:cxnSpLocks/>
          </p:cNvCxnSpPr>
          <p:nvPr/>
        </p:nvCxnSpPr>
        <p:spPr>
          <a:xfrm flipH="1">
            <a:off x="4681946" y="2463760"/>
            <a:ext cx="1543452"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24">
            <a:extLst>
              <a:ext uri="{FF2B5EF4-FFF2-40B4-BE49-F238E27FC236}">
                <a16:creationId xmlns:a16="http://schemas.microsoft.com/office/drawing/2014/main" xmlns="" id="{A54A646C-4E2B-45F5-AE1D-51F54157FA61}"/>
              </a:ext>
            </a:extLst>
          </p:cNvPr>
          <p:cNvCxnSpPr>
            <a:cxnSpLocks/>
            <a:endCxn id="7" idx="0"/>
          </p:cNvCxnSpPr>
          <p:nvPr/>
        </p:nvCxnSpPr>
        <p:spPr>
          <a:xfrm flipH="1">
            <a:off x="4511875" y="2456762"/>
            <a:ext cx="181991" cy="250913"/>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5">
            <a:extLst>
              <a:ext uri="{FF2B5EF4-FFF2-40B4-BE49-F238E27FC236}">
                <a16:creationId xmlns:a16="http://schemas.microsoft.com/office/drawing/2014/main" xmlns="" id="{4C221CF0-19E1-46B2-B54F-87A2135FFB57}"/>
              </a:ext>
            </a:extLst>
          </p:cNvPr>
          <p:cNvCxnSpPr>
            <a:cxnSpLocks/>
          </p:cNvCxnSpPr>
          <p:nvPr/>
        </p:nvCxnSpPr>
        <p:spPr>
          <a:xfrm flipH="1">
            <a:off x="5523103" y="4956927"/>
            <a:ext cx="1543452"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6">
            <a:extLst>
              <a:ext uri="{FF2B5EF4-FFF2-40B4-BE49-F238E27FC236}">
                <a16:creationId xmlns:a16="http://schemas.microsoft.com/office/drawing/2014/main" xmlns="" id="{0EF2EF58-8CFE-405C-8B08-A43E6F684CBD}"/>
              </a:ext>
            </a:extLst>
          </p:cNvPr>
          <p:cNvCxnSpPr>
            <a:cxnSpLocks/>
          </p:cNvCxnSpPr>
          <p:nvPr/>
        </p:nvCxnSpPr>
        <p:spPr>
          <a:xfrm flipH="1">
            <a:off x="4683387" y="5680293"/>
            <a:ext cx="1543452"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7">
            <a:extLst>
              <a:ext uri="{FF2B5EF4-FFF2-40B4-BE49-F238E27FC236}">
                <a16:creationId xmlns:a16="http://schemas.microsoft.com/office/drawing/2014/main" xmlns="" id="{17ADBFC6-F0C0-49A9-88A0-B04A95D1261D}"/>
              </a:ext>
            </a:extLst>
          </p:cNvPr>
          <p:cNvCxnSpPr>
            <a:cxnSpLocks/>
            <a:endCxn id="8" idx="4"/>
          </p:cNvCxnSpPr>
          <p:nvPr/>
        </p:nvCxnSpPr>
        <p:spPr>
          <a:xfrm flipH="1" flipV="1">
            <a:off x="4511875" y="5451171"/>
            <a:ext cx="174811" cy="236122"/>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TextBox 28">
            <a:extLst>
              <a:ext uri="{FF2B5EF4-FFF2-40B4-BE49-F238E27FC236}">
                <a16:creationId xmlns:a16="http://schemas.microsoft.com/office/drawing/2014/main" xmlns="" id="{0263D0B5-5F28-45C0-8F06-C840BDF7287D}"/>
              </a:ext>
            </a:extLst>
          </p:cNvPr>
          <p:cNvSpPr txBox="1"/>
          <p:nvPr/>
        </p:nvSpPr>
        <p:spPr>
          <a:xfrm>
            <a:off x="4681947" y="2088383"/>
            <a:ext cx="1491470" cy="369332"/>
          </a:xfrm>
          <a:prstGeom prst="rect">
            <a:avLst/>
          </a:prstGeom>
          <a:noFill/>
        </p:spPr>
        <p:txBody>
          <a:bodyPr wrap="square" rtlCol="0" anchor="b" anchorCtr="0">
            <a:spAutoFit/>
          </a:bodyPr>
          <a:lstStyle/>
          <a:p>
            <a:pPr algn="r"/>
            <a:r>
              <a:rPr lang="en-GB" b="1" dirty="0">
                <a:solidFill>
                  <a:schemeClr val="tx2"/>
                </a:solidFill>
                <a:latin typeface="+mj-lt"/>
                <a:ea typeface="League Spartan" charset="0"/>
                <a:cs typeface="Poppins" pitchFamily="2" charset="77"/>
              </a:rPr>
              <a:t>Extern</a:t>
            </a:r>
          </a:p>
        </p:txBody>
      </p:sp>
      <p:sp>
        <p:nvSpPr>
          <p:cNvPr id="25" name="TextBox 29">
            <a:extLst>
              <a:ext uri="{FF2B5EF4-FFF2-40B4-BE49-F238E27FC236}">
                <a16:creationId xmlns:a16="http://schemas.microsoft.com/office/drawing/2014/main" xmlns="" id="{28BE7746-E121-4BE1-93C2-33F08F491A2E}"/>
              </a:ext>
            </a:extLst>
          </p:cNvPr>
          <p:cNvSpPr txBox="1"/>
          <p:nvPr/>
        </p:nvSpPr>
        <p:spPr>
          <a:xfrm>
            <a:off x="4873771" y="5301909"/>
            <a:ext cx="1279938" cy="369332"/>
          </a:xfrm>
          <a:prstGeom prst="rect">
            <a:avLst/>
          </a:prstGeom>
          <a:noFill/>
        </p:spPr>
        <p:txBody>
          <a:bodyPr wrap="square" rtlCol="0" anchor="b" anchorCtr="0">
            <a:spAutoFit/>
          </a:bodyPr>
          <a:lstStyle/>
          <a:p>
            <a:pPr algn="r"/>
            <a:r>
              <a:rPr lang="en-GB" b="1" dirty="0">
                <a:solidFill>
                  <a:schemeClr val="tx2"/>
                </a:solidFill>
                <a:latin typeface="+mj-lt"/>
                <a:ea typeface="League Spartan" charset="0"/>
                <a:cs typeface="Poppins" pitchFamily="2" charset="77"/>
              </a:rPr>
              <a:t>Systeme</a:t>
            </a:r>
          </a:p>
        </p:txBody>
      </p:sp>
      <p:sp>
        <p:nvSpPr>
          <p:cNvPr id="26" name="TextBox 30">
            <a:extLst>
              <a:ext uri="{FF2B5EF4-FFF2-40B4-BE49-F238E27FC236}">
                <a16:creationId xmlns:a16="http://schemas.microsoft.com/office/drawing/2014/main" xmlns="" id="{8B16CC06-795F-4D0C-A4EF-43C3D853206A}"/>
              </a:ext>
            </a:extLst>
          </p:cNvPr>
          <p:cNvSpPr txBox="1"/>
          <p:nvPr/>
        </p:nvSpPr>
        <p:spPr>
          <a:xfrm>
            <a:off x="5533530" y="2848930"/>
            <a:ext cx="1396978" cy="369332"/>
          </a:xfrm>
          <a:prstGeom prst="rect">
            <a:avLst/>
          </a:prstGeom>
          <a:noFill/>
        </p:spPr>
        <p:txBody>
          <a:bodyPr wrap="square" rtlCol="0" anchor="b" anchorCtr="0">
            <a:spAutoFit/>
          </a:bodyPr>
          <a:lstStyle/>
          <a:p>
            <a:pPr algn="r"/>
            <a:r>
              <a:rPr lang="en-GB" b="1" dirty="0">
                <a:solidFill>
                  <a:schemeClr val="tx2"/>
                </a:solidFill>
                <a:latin typeface="+mj-lt"/>
                <a:ea typeface="League Spartan" charset="0"/>
                <a:cs typeface="Poppins" pitchFamily="2" charset="77"/>
              </a:rPr>
              <a:t>Menschen</a:t>
            </a:r>
          </a:p>
        </p:txBody>
      </p:sp>
      <p:sp>
        <p:nvSpPr>
          <p:cNvPr id="27" name="TextBox 31">
            <a:extLst>
              <a:ext uri="{FF2B5EF4-FFF2-40B4-BE49-F238E27FC236}">
                <a16:creationId xmlns:a16="http://schemas.microsoft.com/office/drawing/2014/main" xmlns="" id="{B943754D-0FEA-4359-B404-66FF19A302D6}"/>
              </a:ext>
            </a:extLst>
          </p:cNvPr>
          <p:cNvSpPr txBox="1"/>
          <p:nvPr/>
        </p:nvSpPr>
        <p:spPr>
          <a:xfrm>
            <a:off x="5480254" y="4559898"/>
            <a:ext cx="1629149" cy="369332"/>
          </a:xfrm>
          <a:prstGeom prst="rect">
            <a:avLst/>
          </a:prstGeom>
          <a:noFill/>
        </p:spPr>
        <p:txBody>
          <a:bodyPr wrap="square" rtlCol="0" anchor="b" anchorCtr="0">
            <a:spAutoFit/>
          </a:bodyPr>
          <a:lstStyle/>
          <a:p>
            <a:pPr algn="r"/>
            <a:r>
              <a:rPr lang="en-GB" b="1" dirty="0">
                <a:solidFill>
                  <a:schemeClr val="tx2"/>
                </a:solidFill>
                <a:latin typeface="+mj-lt"/>
                <a:ea typeface="League Spartan" charset="0"/>
                <a:cs typeface="Poppins" pitchFamily="2" charset="77"/>
              </a:rPr>
              <a:t>Beziehungen</a:t>
            </a:r>
          </a:p>
        </p:txBody>
      </p:sp>
      <p:sp>
        <p:nvSpPr>
          <p:cNvPr id="28" name="TextBox 33">
            <a:extLst>
              <a:ext uri="{FF2B5EF4-FFF2-40B4-BE49-F238E27FC236}">
                <a16:creationId xmlns:a16="http://schemas.microsoft.com/office/drawing/2014/main" xmlns="" id="{9462910E-AF70-4CDF-9690-139F73B64C40}"/>
              </a:ext>
            </a:extLst>
          </p:cNvPr>
          <p:cNvSpPr txBox="1"/>
          <p:nvPr/>
        </p:nvSpPr>
        <p:spPr>
          <a:xfrm>
            <a:off x="6199734" y="3684892"/>
            <a:ext cx="1306599" cy="369332"/>
          </a:xfrm>
          <a:prstGeom prst="rect">
            <a:avLst/>
          </a:prstGeom>
          <a:noFill/>
        </p:spPr>
        <p:txBody>
          <a:bodyPr wrap="square" rtlCol="0" anchor="b" anchorCtr="0">
            <a:spAutoFit/>
          </a:bodyPr>
          <a:lstStyle/>
          <a:p>
            <a:pPr algn="r"/>
            <a:r>
              <a:rPr lang="en-GB" b="1" dirty="0">
                <a:solidFill>
                  <a:schemeClr val="tx2"/>
                </a:solidFill>
                <a:latin typeface="+mj-lt"/>
                <a:ea typeface="League Spartan" charset="0"/>
                <a:cs typeface="Poppins" pitchFamily="2" charset="77"/>
              </a:rPr>
              <a:t>Prozess</a:t>
            </a:r>
          </a:p>
        </p:txBody>
      </p:sp>
      <p:sp>
        <p:nvSpPr>
          <p:cNvPr id="34" name="Subtitle 2">
            <a:extLst>
              <a:ext uri="{FF2B5EF4-FFF2-40B4-BE49-F238E27FC236}">
                <a16:creationId xmlns:a16="http://schemas.microsoft.com/office/drawing/2014/main" xmlns="" id="{6C30D84B-5B63-4CA6-996D-79F6C78533D1}"/>
              </a:ext>
            </a:extLst>
          </p:cNvPr>
          <p:cNvSpPr txBox="1">
            <a:spLocks/>
          </p:cNvSpPr>
          <p:nvPr/>
        </p:nvSpPr>
        <p:spPr>
          <a:xfrm>
            <a:off x="8224491" y="3592327"/>
            <a:ext cx="3967509" cy="101951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dirty="0">
                <a:solidFill>
                  <a:schemeClr val="tx1"/>
                </a:solidFill>
                <a:latin typeface="+mj-lt"/>
                <a:ea typeface="Lato Light" panose="020F0502020204030203" pitchFamily="34" charset="0"/>
                <a:cs typeface="Mukta ExtraLight" panose="020B0000000000000000" pitchFamily="34" charset="77"/>
              </a:rPr>
              <a:t>Risiko, das sich aus der Ausführung des Geschäftsbetriebs der Organisation ergibt. </a:t>
            </a:r>
            <a:r>
              <a:rPr lang="en-GB" sz="1600" b="1" dirty="0">
                <a:solidFill>
                  <a:schemeClr val="tx1"/>
                </a:solidFill>
                <a:latin typeface="+mj-lt"/>
                <a:ea typeface="Lato Light" panose="020F0502020204030203" pitchFamily="34" charset="0"/>
                <a:cs typeface="Mukta ExtraLight" panose="020B0000000000000000" pitchFamily="34" charset="77"/>
              </a:rPr>
              <a:t>Beispiele:</a:t>
            </a:r>
            <a:r>
              <a:rPr lang="en-GB" sz="1600" dirty="0">
                <a:solidFill>
                  <a:schemeClr val="tx1"/>
                </a:solidFill>
                <a:latin typeface="+mj-lt"/>
                <a:ea typeface="Lato Light" panose="020F0502020204030203" pitchFamily="34" charset="0"/>
                <a:cs typeface="Mukta ExtraLight" panose="020B0000000000000000" pitchFamily="34" charset="77"/>
              </a:rPr>
              <a:t> Unzureichende Budgetierung, </a:t>
            </a:r>
            <a:r>
              <a:rPr lang="en-GB" sz="1600" dirty="0" err="1">
                <a:solidFill>
                  <a:schemeClr val="tx1"/>
                </a:solidFill>
                <a:latin typeface="+mj-lt"/>
                <a:ea typeface="Lato Light" panose="020F0502020204030203" pitchFamily="34" charset="0"/>
                <a:cs typeface="Mukta ExtraLight" panose="020B0000000000000000" pitchFamily="34" charset="77"/>
              </a:rPr>
              <a:t>fehlende</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Dokumentation</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35" name="Subtitle 2">
            <a:extLst>
              <a:ext uri="{FF2B5EF4-FFF2-40B4-BE49-F238E27FC236}">
                <a16:creationId xmlns:a16="http://schemas.microsoft.com/office/drawing/2014/main" xmlns="" id="{3FD4E0B9-D3D4-421E-8FE9-579C9BBEF2AC}"/>
              </a:ext>
            </a:extLst>
          </p:cNvPr>
          <p:cNvSpPr txBox="1">
            <a:spLocks/>
          </p:cNvSpPr>
          <p:nvPr/>
        </p:nvSpPr>
        <p:spPr>
          <a:xfrm>
            <a:off x="7691032" y="2621840"/>
            <a:ext cx="4248555" cy="101951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dirty="0">
                <a:solidFill>
                  <a:srgbClr val="ED7D31"/>
                </a:solidFill>
                <a:latin typeface="+mj-lt"/>
                <a:ea typeface="Lato Light" panose="020F0502020204030203" pitchFamily="34" charset="0"/>
                <a:cs typeface="Mukta ExtraLight" panose="020B0000000000000000" pitchFamily="34" charset="77"/>
              </a:rPr>
              <a:t>Risiken, die Personen betreffen, die für die Organisation arbeiten. </a:t>
            </a:r>
            <a:r>
              <a:rPr lang="en-GB" sz="1600" b="1" dirty="0">
                <a:solidFill>
                  <a:srgbClr val="ED7D31"/>
                </a:solidFill>
                <a:latin typeface="+mj-lt"/>
                <a:ea typeface="Lato Light" panose="020F0502020204030203" pitchFamily="34" charset="0"/>
                <a:cs typeface="Mukta ExtraLight" panose="020B0000000000000000" pitchFamily="34" charset="77"/>
              </a:rPr>
              <a:t>Beispiele</a:t>
            </a:r>
            <a:r>
              <a:rPr lang="en-GB" sz="1600" dirty="0">
                <a:solidFill>
                  <a:srgbClr val="ED7D31"/>
                </a:solidFill>
                <a:latin typeface="+mj-lt"/>
                <a:ea typeface="Lato Light" panose="020F0502020204030203" pitchFamily="34" charset="0"/>
                <a:cs typeface="Mukta ExtraLight" panose="020B0000000000000000" pitchFamily="34" charset="77"/>
              </a:rPr>
              <a:t>: Missbrauch vertraulicher Informationen, Nichteinhaltung von Richtlinien, Mangel an notwendigen Fähigkeiten</a:t>
            </a:r>
          </a:p>
        </p:txBody>
      </p:sp>
      <p:sp>
        <p:nvSpPr>
          <p:cNvPr id="36" name="Subtitle 2">
            <a:extLst>
              <a:ext uri="{FF2B5EF4-FFF2-40B4-BE49-F238E27FC236}">
                <a16:creationId xmlns:a16="http://schemas.microsoft.com/office/drawing/2014/main" xmlns="" id="{1B14DFA1-F6D5-4D85-BBBA-ABCBE88C4CAA}"/>
              </a:ext>
            </a:extLst>
          </p:cNvPr>
          <p:cNvSpPr txBox="1">
            <a:spLocks/>
          </p:cNvSpPr>
          <p:nvPr/>
        </p:nvSpPr>
        <p:spPr>
          <a:xfrm>
            <a:off x="7688268" y="4632809"/>
            <a:ext cx="4383182" cy="101951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dirty="0">
                <a:solidFill>
                  <a:srgbClr val="ED7D31"/>
                </a:solidFill>
                <a:latin typeface="+mj-lt"/>
                <a:ea typeface="Lato Light" panose="020F0502020204030203" pitchFamily="34" charset="0"/>
                <a:cs typeface="Mukta ExtraLight" panose="020B0000000000000000" pitchFamily="34" charset="77"/>
              </a:rPr>
              <a:t>Risiko, das durch die Verbindung der Organisation mit Dritten entsteht. </a:t>
            </a:r>
            <a:r>
              <a:rPr lang="en-GB" sz="1600" b="1" dirty="0">
                <a:solidFill>
                  <a:srgbClr val="ED7D31"/>
                </a:solidFill>
                <a:latin typeface="+mj-lt"/>
                <a:ea typeface="Lato Light" panose="020F0502020204030203" pitchFamily="34" charset="0"/>
                <a:cs typeface="Mukta ExtraLight" panose="020B0000000000000000" pitchFamily="34" charset="77"/>
              </a:rPr>
              <a:t>Beispiele</a:t>
            </a:r>
            <a:r>
              <a:rPr lang="en-GB" sz="1600" dirty="0">
                <a:solidFill>
                  <a:srgbClr val="ED7D31"/>
                </a:solidFill>
                <a:latin typeface="+mj-lt"/>
                <a:ea typeface="Lato Light" panose="020F0502020204030203" pitchFamily="34" charset="0"/>
                <a:cs typeface="Mukta ExtraLight" panose="020B0000000000000000" pitchFamily="34" charset="77"/>
              </a:rPr>
              <a:t>: Verträge werden nicht ordnungsgemäß geprüft, unzureichende Sicherheitsprotokolle über Beziehungen zu Dritten</a:t>
            </a:r>
          </a:p>
        </p:txBody>
      </p:sp>
      <p:sp>
        <p:nvSpPr>
          <p:cNvPr id="37" name="Subtitle 2">
            <a:extLst>
              <a:ext uri="{FF2B5EF4-FFF2-40B4-BE49-F238E27FC236}">
                <a16:creationId xmlns:a16="http://schemas.microsoft.com/office/drawing/2014/main" xmlns="" id="{BFC7BCB1-30EB-4EA7-ABAF-97312D609D22}"/>
              </a:ext>
            </a:extLst>
          </p:cNvPr>
          <p:cNvSpPr txBox="1">
            <a:spLocks/>
          </p:cNvSpPr>
          <p:nvPr/>
        </p:nvSpPr>
        <p:spPr>
          <a:xfrm>
            <a:off x="6789704" y="5618944"/>
            <a:ext cx="5119575" cy="773297"/>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dirty="0">
                <a:solidFill>
                  <a:srgbClr val="4472C4"/>
                </a:solidFill>
                <a:latin typeface="+mj-lt"/>
                <a:ea typeface="Lato Light" panose="020F0502020204030203" pitchFamily="34" charset="0"/>
                <a:cs typeface="Mukta ExtraLight" panose="020B0000000000000000" pitchFamily="34" charset="77"/>
              </a:rPr>
              <a:t>Risiken im Zusammenhang mit IT-Prozessen, Sicherheit, Daten oder Informationswerten. </a:t>
            </a:r>
            <a:r>
              <a:rPr lang="en-GB" sz="1600" b="1" dirty="0">
                <a:solidFill>
                  <a:srgbClr val="4472C4"/>
                </a:solidFill>
                <a:latin typeface="+mj-lt"/>
                <a:ea typeface="Lato Light" panose="020F0502020204030203" pitchFamily="34" charset="0"/>
                <a:cs typeface="Mukta ExtraLight" panose="020B0000000000000000" pitchFamily="34" charset="77"/>
              </a:rPr>
              <a:t>Beispiele</a:t>
            </a:r>
            <a:r>
              <a:rPr lang="en-GB" sz="1600" dirty="0">
                <a:solidFill>
                  <a:srgbClr val="4472C4"/>
                </a:solidFill>
                <a:latin typeface="+mj-lt"/>
                <a:ea typeface="Lato Light" panose="020F0502020204030203" pitchFamily="34" charset="0"/>
                <a:cs typeface="Mukta ExtraLight" panose="020B0000000000000000" pitchFamily="34" charset="77"/>
              </a:rPr>
              <a:t>: Daten sind unzugänglich, Versäumnis, neue Technologietrends </a:t>
            </a:r>
            <a:r>
              <a:rPr lang="en-GB" sz="1600" dirty="0" err="1">
                <a:solidFill>
                  <a:srgbClr val="4472C4"/>
                </a:solidFill>
                <a:latin typeface="+mj-lt"/>
                <a:ea typeface="Lato Light" panose="020F0502020204030203" pitchFamily="34" charset="0"/>
                <a:cs typeface="Mukta ExtraLight" panose="020B0000000000000000" pitchFamily="34" charset="77"/>
              </a:rPr>
              <a:t>zu</a:t>
            </a:r>
            <a:r>
              <a:rPr lang="en-GB" sz="1600" dirty="0">
                <a:solidFill>
                  <a:srgbClr val="4472C4"/>
                </a:solidFill>
                <a:latin typeface="+mj-lt"/>
                <a:ea typeface="Lato Light" panose="020F0502020204030203" pitchFamily="34" charset="0"/>
                <a:cs typeface="Mukta ExtraLight" panose="020B0000000000000000" pitchFamily="34" charset="77"/>
              </a:rPr>
              <a:t> </a:t>
            </a:r>
            <a:r>
              <a:rPr lang="en-GB" sz="1600" dirty="0" err="1">
                <a:solidFill>
                  <a:srgbClr val="4472C4"/>
                </a:solidFill>
                <a:latin typeface="+mj-lt"/>
                <a:ea typeface="Lato Light" panose="020F0502020204030203" pitchFamily="34" charset="0"/>
                <a:cs typeface="Mukta ExtraLight" panose="020B0000000000000000" pitchFamily="34" charset="77"/>
              </a:rPr>
              <a:t>übernehmen</a:t>
            </a:r>
            <a:endParaRPr lang="en-GB" sz="1600" dirty="0">
              <a:solidFill>
                <a:srgbClr val="4472C4"/>
              </a:solidFill>
              <a:latin typeface="+mj-lt"/>
              <a:ea typeface="Lato Light" panose="020F0502020204030203" pitchFamily="34" charset="0"/>
              <a:cs typeface="Mukta ExtraLight" panose="020B0000000000000000" pitchFamily="34" charset="77"/>
            </a:endParaRPr>
          </a:p>
        </p:txBody>
      </p:sp>
      <p:sp>
        <p:nvSpPr>
          <p:cNvPr id="38" name="Subtitle 2">
            <a:extLst>
              <a:ext uri="{FF2B5EF4-FFF2-40B4-BE49-F238E27FC236}">
                <a16:creationId xmlns:a16="http://schemas.microsoft.com/office/drawing/2014/main" xmlns="" id="{588E0DD6-8307-419D-88CB-737FE211E2BE}"/>
              </a:ext>
            </a:extLst>
          </p:cNvPr>
          <p:cNvSpPr txBox="1">
            <a:spLocks/>
          </p:cNvSpPr>
          <p:nvPr/>
        </p:nvSpPr>
        <p:spPr>
          <a:xfrm>
            <a:off x="7045486" y="1793017"/>
            <a:ext cx="5119574" cy="773297"/>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dirty="0">
                <a:solidFill>
                  <a:srgbClr val="0070C0"/>
                </a:solidFill>
                <a:latin typeface="+mj-lt"/>
                <a:ea typeface="Lato Light" panose="020F0502020204030203" pitchFamily="34" charset="0"/>
                <a:cs typeface="Mukta ExtraLight" panose="020B0000000000000000" pitchFamily="34" charset="77"/>
              </a:rPr>
              <a:t>Risiko, das durch Menschen, Umwelt und andere Umstände verursacht wird. </a:t>
            </a:r>
            <a:r>
              <a:rPr lang="en-GB" sz="1600" b="1" dirty="0" err="1">
                <a:solidFill>
                  <a:srgbClr val="0070C0"/>
                </a:solidFill>
                <a:latin typeface="+mj-lt"/>
                <a:ea typeface="Lato Light" panose="020F0502020204030203" pitchFamily="34" charset="0"/>
                <a:cs typeface="Mukta ExtraLight" panose="020B0000000000000000" pitchFamily="34" charset="77"/>
              </a:rPr>
              <a:t>Beispiel</a:t>
            </a:r>
            <a:r>
              <a:rPr lang="en-GB" sz="1600" dirty="0">
                <a:solidFill>
                  <a:srgbClr val="0070C0"/>
                </a:solidFill>
                <a:latin typeface="+mj-lt"/>
                <a:ea typeface="Lato Light" panose="020F0502020204030203" pitchFamily="34" charset="0"/>
                <a:cs typeface="Mukta ExtraLight" panose="020B0000000000000000" pitchFamily="34" charset="77"/>
              </a:rPr>
              <a:t>: Schwankungen der </a:t>
            </a:r>
            <a:r>
              <a:rPr lang="en-GB" sz="1600" dirty="0" err="1">
                <a:solidFill>
                  <a:srgbClr val="0070C0"/>
                </a:solidFill>
                <a:latin typeface="+mj-lt"/>
                <a:ea typeface="Lato Light" panose="020F0502020204030203" pitchFamily="34" charset="0"/>
                <a:cs typeface="Mukta ExtraLight" panose="020B0000000000000000" pitchFamily="34" charset="77"/>
              </a:rPr>
              <a:t>Wirtschaftsmärkte</a:t>
            </a:r>
            <a:r>
              <a:rPr lang="en-GB" sz="1600" dirty="0">
                <a:solidFill>
                  <a:srgbClr val="0070C0"/>
                </a:solidFill>
                <a:latin typeface="+mj-lt"/>
                <a:ea typeface="Lato Light" panose="020F0502020204030203" pitchFamily="34" charset="0"/>
                <a:cs typeface="Mukta ExtraLight" panose="020B0000000000000000" pitchFamily="34" charset="77"/>
              </a:rPr>
              <a:t> </a:t>
            </a:r>
          </a:p>
        </p:txBody>
      </p:sp>
      <p:pic>
        <p:nvPicPr>
          <p:cNvPr id="40" name="Grafik 39">
            <a:extLst>
              <a:ext uri="{FF2B5EF4-FFF2-40B4-BE49-F238E27FC236}">
                <a16:creationId xmlns:a16="http://schemas.microsoft.com/office/drawing/2014/main" xmlns="" id="{A8F118A9-258C-4B84-8A26-595A40481F3C}"/>
              </a:ext>
            </a:extLst>
          </p:cNvPr>
          <p:cNvPicPr>
            <a:picLocks noChangeAspect="1"/>
          </p:cNvPicPr>
          <p:nvPr/>
        </p:nvPicPr>
        <p:blipFill>
          <a:blip r:embed="rId3"/>
          <a:stretch>
            <a:fillRect/>
          </a:stretch>
        </p:blipFill>
        <p:spPr>
          <a:xfrm>
            <a:off x="3766982" y="3457833"/>
            <a:ext cx="1420439" cy="1223819"/>
          </a:xfrm>
          <a:prstGeom prst="rect">
            <a:avLst/>
          </a:prstGeom>
        </p:spPr>
      </p:pic>
    </p:spTree>
    <p:extLst>
      <p:ext uri="{BB962C8B-B14F-4D97-AF65-F5344CB8AC3E}">
        <p14:creationId xmlns:p14="http://schemas.microsoft.com/office/powerpoint/2010/main" val="1803350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45423" y="1865007"/>
            <a:ext cx="3087046" cy="489908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a:t>
            </a:r>
            <a:r>
              <a:rPr lang="en-GB" sz="2200" dirty="0" err="1">
                <a:solidFill>
                  <a:srgbClr val="245473"/>
                </a:solidFill>
                <a:latin typeface="+mj-lt"/>
                <a:ea typeface="Open Sans Light" panose="020B0306030504020204" pitchFamily="34" charset="0"/>
                <a:cs typeface="Open Sans Light" panose="020B0306030504020204" pitchFamily="34" charset="0"/>
              </a:rPr>
              <a:t>Fehler</a:t>
            </a:r>
            <a:r>
              <a:rPr lang="en-GB" sz="2200" dirty="0">
                <a:solidFill>
                  <a:srgbClr val="245473"/>
                </a:solidFill>
                <a:latin typeface="+mj-lt"/>
                <a:ea typeface="Open Sans Light" panose="020B0306030504020204" pitchFamily="34" charset="0"/>
                <a:cs typeface="Open Sans Light" panose="020B0306030504020204" pitchFamily="34" charset="0"/>
              </a:rPr>
              <a:t>-</a:t>
            </a:r>
            <a:r>
              <a:rPr lang="en-GB" sz="2200" dirty="0" err="1">
                <a:solidFill>
                  <a:srgbClr val="245473"/>
                </a:solidFill>
                <a:latin typeface="+mj-lt"/>
                <a:ea typeface="Open Sans Light" panose="020B0306030504020204" pitchFamily="34" charset="0"/>
                <a:cs typeface="Open Sans Light" panose="020B0306030504020204" pitchFamily="34" charset="0"/>
              </a:rPr>
              <a:t>Ursachen</a:t>
            </a:r>
            <a:r>
              <a:rPr lang="en-GB" sz="2200" dirty="0">
                <a:solidFill>
                  <a:srgbClr val="245473"/>
                </a:solidFill>
                <a:latin typeface="+mj-lt"/>
                <a:ea typeface="Open Sans Light" panose="020B0306030504020204" pitchFamily="34" charset="0"/>
                <a:cs typeface="Open Sans Light" panose="020B0306030504020204" pitchFamily="34" charset="0"/>
              </a:rPr>
              <a:t>-Analyse </a:t>
            </a:r>
            <a:r>
              <a:rPr lang="en-GB" sz="2200" dirty="0" err="1">
                <a:solidFill>
                  <a:srgbClr val="245473"/>
                </a:solidFill>
                <a:latin typeface="+mj-lt"/>
                <a:ea typeface="Open Sans Light" panose="020B0306030504020204" pitchFamily="34" charset="0"/>
                <a:cs typeface="Open Sans Light" panose="020B0306030504020204" pitchFamily="34" charset="0"/>
              </a:rPr>
              <a:t>ist</a:t>
            </a:r>
            <a:r>
              <a:rPr lang="en-GB" sz="2200" dirty="0">
                <a:solidFill>
                  <a:srgbClr val="245473"/>
                </a:solidFill>
                <a:latin typeface="+mj-lt"/>
                <a:ea typeface="Open Sans Light" panose="020B0306030504020204" pitchFamily="34" charset="0"/>
                <a:cs typeface="Open Sans Light" panose="020B0306030504020204" pitchFamily="34" charset="0"/>
              </a:rPr>
              <a:t> eines der wesentlichen Instrumente der </a:t>
            </a:r>
            <a:r>
              <a:rPr lang="en-GB" sz="2200" dirty="0" err="1">
                <a:solidFill>
                  <a:srgbClr val="245473"/>
                </a:solidFill>
                <a:latin typeface="+mj-lt"/>
                <a:ea typeface="Open Sans Light" panose="020B0306030504020204" pitchFamily="34" charset="0"/>
                <a:cs typeface="Open Sans Light" panose="020B0306030504020204" pitchFamily="34" charset="0"/>
              </a:rPr>
              <a:t>Unternehmens-führung</a:t>
            </a:r>
            <a:r>
              <a:rPr lang="en-GB" sz="2200" dirty="0">
                <a:solidFill>
                  <a:srgbClr val="245473"/>
                </a:solidFill>
                <a:latin typeface="+mj-lt"/>
                <a:ea typeface="Open Sans Light" panose="020B0306030504020204" pitchFamily="34" charset="0"/>
                <a:cs typeface="Open Sans Light" panose="020B0306030504020204" pitchFamily="34" charset="0"/>
              </a:rPr>
              <a:t>.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Sie beinhaltet die Erfassung von Fehlern, deren Ursachen und die statistische Auswertung dieser Daten, an die sich eine Bewertung und abgeleitete Maßnahmen zur </a:t>
            </a:r>
            <a:r>
              <a:rPr lang="en-GB" sz="2200" dirty="0" err="1">
                <a:solidFill>
                  <a:srgbClr val="245473"/>
                </a:solidFill>
                <a:latin typeface="+mj-lt"/>
                <a:ea typeface="Open Sans Light" panose="020B0306030504020204" pitchFamily="34" charset="0"/>
                <a:cs typeface="Open Sans Light" panose="020B0306030504020204" pitchFamily="34" charset="0"/>
              </a:rPr>
              <a:t>Fehlerreduzierung</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anschließen</a:t>
            </a:r>
            <a:r>
              <a:rPr lang="en-GB" sz="2200" dirty="0">
                <a:solidFill>
                  <a:srgbClr val="245473"/>
                </a:solidFill>
                <a:latin typeface="+mj-lt"/>
                <a:ea typeface="Open Sans Light" panose="020B0306030504020204" pitchFamily="34" charset="0"/>
                <a:cs typeface="Open Sans Light" panose="020B0306030504020204" pitchFamily="34" charset="0"/>
              </a:rPr>
              <a:t>.</a:t>
            </a:r>
          </a:p>
        </p:txBody>
      </p:sp>
      <p:sp>
        <p:nvSpPr>
          <p:cNvPr id="24" name="Shape 24627">
            <a:extLst>
              <a:ext uri="{FF2B5EF4-FFF2-40B4-BE49-F238E27FC236}">
                <a16:creationId xmlns:a16="http://schemas.microsoft.com/office/drawing/2014/main" xmlns="" id="{FC0D1B59-6836-404A-BA80-17418FB9A650}"/>
              </a:ext>
            </a:extLst>
          </p:cNvPr>
          <p:cNvSpPr/>
          <p:nvPr/>
        </p:nvSpPr>
        <p:spPr>
          <a:xfrm>
            <a:off x="5646705" y="2072620"/>
            <a:ext cx="2852200" cy="3930181"/>
          </a:xfrm>
          <a:custGeom>
            <a:avLst/>
            <a:gdLst/>
            <a:ahLst/>
            <a:cxnLst>
              <a:cxn ang="0">
                <a:pos x="wd2" y="hd2"/>
              </a:cxn>
              <a:cxn ang="5400000">
                <a:pos x="wd2" y="hd2"/>
              </a:cxn>
              <a:cxn ang="10800000">
                <a:pos x="wd2" y="hd2"/>
              </a:cxn>
              <a:cxn ang="16200000">
                <a:pos x="wd2" y="hd2"/>
              </a:cxn>
            </a:cxnLst>
            <a:rect l="0" t="0" r="r" b="b"/>
            <a:pathLst>
              <a:path w="21404" h="21491" extrusionOk="0">
                <a:moveTo>
                  <a:pt x="8906" y="0"/>
                </a:moveTo>
                <a:cubicBezTo>
                  <a:pt x="8908" y="3"/>
                  <a:pt x="8910" y="5"/>
                  <a:pt x="8912" y="8"/>
                </a:cubicBezTo>
                <a:cubicBezTo>
                  <a:pt x="8913" y="10"/>
                  <a:pt x="8913" y="12"/>
                  <a:pt x="8915" y="14"/>
                </a:cubicBezTo>
                <a:lnTo>
                  <a:pt x="8917" y="14"/>
                </a:lnTo>
                <a:lnTo>
                  <a:pt x="8917" y="12"/>
                </a:lnTo>
                <a:cubicBezTo>
                  <a:pt x="8918" y="9"/>
                  <a:pt x="8917" y="6"/>
                  <a:pt x="8915" y="4"/>
                </a:cubicBezTo>
                <a:cubicBezTo>
                  <a:pt x="8913" y="2"/>
                  <a:pt x="8910" y="1"/>
                  <a:pt x="8906" y="0"/>
                </a:cubicBezTo>
                <a:close/>
                <a:moveTo>
                  <a:pt x="8915" y="14"/>
                </a:moveTo>
                <a:cubicBezTo>
                  <a:pt x="8912" y="19"/>
                  <a:pt x="8903" y="21"/>
                  <a:pt x="8895" y="22"/>
                </a:cubicBezTo>
                <a:cubicBezTo>
                  <a:pt x="8862" y="29"/>
                  <a:pt x="8831" y="39"/>
                  <a:pt x="8804" y="55"/>
                </a:cubicBezTo>
                <a:cubicBezTo>
                  <a:pt x="9093" y="398"/>
                  <a:pt x="9413" y="727"/>
                  <a:pt x="9758" y="1041"/>
                </a:cubicBezTo>
                <a:cubicBezTo>
                  <a:pt x="10147" y="1395"/>
                  <a:pt x="10569" y="1730"/>
                  <a:pt x="11038" y="2028"/>
                </a:cubicBezTo>
                <a:cubicBezTo>
                  <a:pt x="11310" y="2202"/>
                  <a:pt x="11606" y="2374"/>
                  <a:pt x="11704" y="2629"/>
                </a:cubicBezTo>
                <a:cubicBezTo>
                  <a:pt x="11746" y="2738"/>
                  <a:pt x="11745" y="2848"/>
                  <a:pt x="11740" y="2960"/>
                </a:cubicBezTo>
                <a:cubicBezTo>
                  <a:pt x="11716" y="3435"/>
                  <a:pt x="11614" y="3919"/>
                  <a:pt x="11443" y="4380"/>
                </a:cubicBezTo>
                <a:cubicBezTo>
                  <a:pt x="11414" y="4457"/>
                  <a:pt x="11384" y="4534"/>
                  <a:pt x="11351" y="4610"/>
                </a:cubicBezTo>
                <a:lnTo>
                  <a:pt x="7752" y="2503"/>
                </a:lnTo>
                <a:lnTo>
                  <a:pt x="7596" y="2637"/>
                </a:lnTo>
                <a:cubicBezTo>
                  <a:pt x="8432" y="3131"/>
                  <a:pt x="9268" y="3627"/>
                  <a:pt x="10102" y="4123"/>
                </a:cubicBezTo>
                <a:cubicBezTo>
                  <a:pt x="10357" y="4275"/>
                  <a:pt x="10611" y="4431"/>
                  <a:pt x="10793" y="4629"/>
                </a:cubicBezTo>
                <a:cubicBezTo>
                  <a:pt x="10848" y="4688"/>
                  <a:pt x="10896" y="4751"/>
                  <a:pt x="10935" y="4817"/>
                </a:cubicBezTo>
                <a:cubicBezTo>
                  <a:pt x="10973" y="4882"/>
                  <a:pt x="11002" y="4949"/>
                  <a:pt x="11026" y="5019"/>
                </a:cubicBezTo>
                <a:cubicBezTo>
                  <a:pt x="11159" y="5404"/>
                  <a:pt x="11099" y="5798"/>
                  <a:pt x="11013" y="6186"/>
                </a:cubicBezTo>
                <a:cubicBezTo>
                  <a:pt x="10894" y="6716"/>
                  <a:pt x="10718" y="7250"/>
                  <a:pt x="10605" y="7783"/>
                </a:cubicBezTo>
                <a:cubicBezTo>
                  <a:pt x="10568" y="7956"/>
                  <a:pt x="10537" y="8130"/>
                  <a:pt x="10469" y="8297"/>
                </a:cubicBezTo>
                <a:cubicBezTo>
                  <a:pt x="10404" y="8455"/>
                  <a:pt x="10278" y="8611"/>
                  <a:pt x="10061" y="8620"/>
                </a:cubicBezTo>
                <a:cubicBezTo>
                  <a:pt x="9876" y="8629"/>
                  <a:pt x="9735" y="8520"/>
                  <a:pt x="9619" y="8412"/>
                </a:cubicBezTo>
                <a:cubicBezTo>
                  <a:pt x="9459" y="8263"/>
                  <a:pt x="9307" y="8108"/>
                  <a:pt x="9153" y="7955"/>
                </a:cubicBezTo>
                <a:cubicBezTo>
                  <a:pt x="9134" y="7936"/>
                  <a:pt x="9114" y="7916"/>
                  <a:pt x="9095" y="7896"/>
                </a:cubicBezTo>
                <a:cubicBezTo>
                  <a:pt x="9085" y="7887"/>
                  <a:pt x="9076" y="7877"/>
                  <a:pt x="9067" y="7866"/>
                </a:cubicBezTo>
                <a:cubicBezTo>
                  <a:pt x="9022" y="7811"/>
                  <a:pt x="9000" y="7748"/>
                  <a:pt x="8987" y="7684"/>
                </a:cubicBezTo>
                <a:cubicBezTo>
                  <a:pt x="8860" y="7096"/>
                  <a:pt x="9000" y="6491"/>
                  <a:pt x="9386" y="5966"/>
                </a:cubicBezTo>
                <a:lnTo>
                  <a:pt x="9350" y="5865"/>
                </a:lnTo>
                <a:cubicBezTo>
                  <a:pt x="9078" y="6185"/>
                  <a:pt x="8876" y="6533"/>
                  <a:pt x="8751" y="6898"/>
                </a:cubicBezTo>
                <a:cubicBezTo>
                  <a:pt x="8679" y="7106"/>
                  <a:pt x="8632" y="7320"/>
                  <a:pt x="8612" y="7534"/>
                </a:cubicBezTo>
                <a:cubicBezTo>
                  <a:pt x="8478" y="7365"/>
                  <a:pt x="8339" y="7195"/>
                  <a:pt x="8204" y="7025"/>
                </a:cubicBezTo>
                <a:cubicBezTo>
                  <a:pt x="8020" y="6793"/>
                  <a:pt x="7834" y="6562"/>
                  <a:pt x="7675" y="6321"/>
                </a:cubicBezTo>
                <a:cubicBezTo>
                  <a:pt x="7521" y="6087"/>
                  <a:pt x="7390" y="5845"/>
                  <a:pt x="7286" y="5597"/>
                </a:cubicBezTo>
                <a:cubicBezTo>
                  <a:pt x="7280" y="5632"/>
                  <a:pt x="7236" y="5657"/>
                  <a:pt x="7188" y="5652"/>
                </a:cubicBezTo>
                <a:cubicBezTo>
                  <a:pt x="7132" y="5646"/>
                  <a:pt x="7066" y="5630"/>
                  <a:pt x="7066" y="5666"/>
                </a:cubicBezTo>
                <a:cubicBezTo>
                  <a:pt x="7067" y="5696"/>
                  <a:pt x="7125" y="5701"/>
                  <a:pt x="7136" y="5672"/>
                </a:cubicBezTo>
                <a:cubicBezTo>
                  <a:pt x="7484" y="6392"/>
                  <a:pt x="7917" y="7090"/>
                  <a:pt x="8421" y="7755"/>
                </a:cubicBezTo>
                <a:cubicBezTo>
                  <a:pt x="8561" y="7939"/>
                  <a:pt x="8698" y="8124"/>
                  <a:pt x="8845" y="8305"/>
                </a:cubicBezTo>
                <a:cubicBezTo>
                  <a:pt x="8029" y="8074"/>
                  <a:pt x="7243" y="7792"/>
                  <a:pt x="6500" y="7460"/>
                </a:cubicBezTo>
                <a:cubicBezTo>
                  <a:pt x="5816" y="7154"/>
                  <a:pt x="5169" y="6807"/>
                  <a:pt x="4555" y="6430"/>
                </a:cubicBezTo>
                <a:cubicBezTo>
                  <a:pt x="3832" y="5988"/>
                  <a:pt x="3153" y="5507"/>
                  <a:pt x="2529" y="4985"/>
                </a:cubicBezTo>
                <a:lnTo>
                  <a:pt x="2390" y="5043"/>
                </a:lnTo>
                <a:cubicBezTo>
                  <a:pt x="2799" y="5457"/>
                  <a:pt x="3248" y="5846"/>
                  <a:pt x="3736" y="6208"/>
                </a:cubicBezTo>
                <a:cubicBezTo>
                  <a:pt x="4224" y="6570"/>
                  <a:pt x="4752" y="6905"/>
                  <a:pt x="5310" y="7209"/>
                </a:cubicBezTo>
                <a:cubicBezTo>
                  <a:pt x="5149" y="7306"/>
                  <a:pt x="4984" y="7399"/>
                  <a:pt x="4816" y="7488"/>
                </a:cubicBezTo>
                <a:cubicBezTo>
                  <a:pt x="4190" y="7818"/>
                  <a:pt x="3511" y="8093"/>
                  <a:pt x="2795" y="8305"/>
                </a:cubicBezTo>
                <a:cubicBezTo>
                  <a:pt x="2797" y="8307"/>
                  <a:pt x="2799" y="8309"/>
                  <a:pt x="2801" y="8311"/>
                </a:cubicBezTo>
                <a:cubicBezTo>
                  <a:pt x="2836" y="8347"/>
                  <a:pt x="2887" y="8375"/>
                  <a:pt x="2948" y="8380"/>
                </a:cubicBezTo>
                <a:cubicBezTo>
                  <a:pt x="3431" y="8270"/>
                  <a:pt x="3891" y="8114"/>
                  <a:pt x="4316" y="7915"/>
                </a:cubicBezTo>
                <a:cubicBezTo>
                  <a:pt x="4666" y="7751"/>
                  <a:pt x="4999" y="7557"/>
                  <a:pt x="5404" y="7484"/>
                </a:cubicBezTo>
                <a:cubicBezTo>
                  <a:pt x="5547" y="7458"/>
                  <a:pt x="5697" y="7449"/>
                  <a:pt x="5837" y="7484"/>
                </a:cubicBezTo>
                <a:cubicBezTo>
                  <a:pt x="5911" y="7502"/>
                  <a:pt x="5978" y="7533"/>
                  <a:pt x="6045" y="7563"/>
                </a:cubicBezTo>
                <a:cubicBezTo>
                  <a:pt x="6835" y="7919"/>
                  <a:pt x="7642" y="8275"/>
                  <a:pt x="8421" y="8639"/>
                </a:cubicBezTo>
                <a:cubicBezTo>
                  <a:pt x="8607" y="8726"/>
                  <a:pt x="8788" y="8813"/>
                  <a:pt x="8970" y="8903"/>
                </a:cubicBezTo>
                <a:cubicBezTo>
                  <a:pt x="8667" y="9042"/>
                  <a:pt x="8363" y="9179"/>
                  <a:pt x="8057" y="9314"/>
                </a:cubicBezTo>
                <a:cubicBezTo>
                  <a:pt x="7036" y="9763"/>
                  <a:pt x="5991" y="10183"/>
                  <a:pt x="4932" y="10582"/>
                </a:cubicBezTo>
                <a:cubicBezTo>
                  <a:pt x="4936" y="10587"/>
                  <a:pt x="4939" y="10591"/>
                  <a:pt x="4943" y="10596"/>
                </a:cubicBezTo>
                <a:cubicBezTo>
                  <a:pt x="4992" y="10652"/>
                  <a:pt x="5079" y="10682"/>
                  <a:pt x="5168" y="10679"/>
                </a:cubicBezTo>
                <a:cubicBezTo>
                  <a:pt x="5827" y="10431"/>
                  <a:pt x="6478" y="10170"/>
                  <a:pt x="7119" y="9898"/>
                </a:cubicBezTo>
                <a:cubicBezTo>
                  <a:pt x="7444" y="9761"/>
                  <a:pt x="7779" y="9620"/>
                  <a:pt x="8107" y="9494"/>
                </a:cubicBezTo>
                <a:cubicBezTo>
                  <a:pt x="8446" y="9364"/>
                  <a:pt x="8792" y="9248"/>
                  <a:pt x="9181" y="9267"/>
                </a:cubicBezTo>
                <a:cubicBezTo>
                  <a:pt x="9338" y="9275"/>
                  <a:pt x="9493" y="9307"/>
                  <a:pt x="9622" y="9373"/>
                </a:cubicBezTo>
                <a:cubicBezTo>
                  <a:pt x="9808" y="9467"/>
                  <a:pt x="9919" y="9617"/>
                  <a:pt x="10008" y="9771"/>
                </a:cubicBezTo>
                <a:cubicBezTo>
                  <a:pt x="10386" y="10425"/>
                  <a:pt x="10430" y="11144"/>
                  <a:pt x="10519" y="11849"/>
                </a:cubicBezTo>
                <a:cubicBezTo>
                  <a:pt x="10674" y="13094"/>
                  <a:pt x="10911" y="14437"/>
                  <a:pt x="9767" y="15374"/>
                </a:cubicBezTo>
                <a:cubicBezTo>
                  <a:pt x="9502" y="15591"/>
                  <a:pt x="9182" y="15768"/>
                  <a:pt x="8823" y="15892"/>
                </a:cubicBezTo>
                <a:cubicBezTo>
                  <a:pt x="8208" y="16104"/>
                  <a:pt x="7432" y="16220"/>
                  <a:pt x="6581" y="16319"/>
                </a:cubicBezTo>
                <a:cubicBezTo>
                  <a:pt x="5730" y="16418"/>
                  <a:pt x="4805" y="16500"/>
                  <a:pt x="3891" y="16643"/>
                </a:cubicBezTo>
                <a:cubicBezTo>
                  <a:pt x="3248" y="16744"/>
                  <a:pt x="2607" y="16862"/>
                  <a:pt x="2005" y="17009"/>
                </a:cubicBezTo>
                <a:cubicBezTo>
                  <a:pt x="1697" y="17085"/>
                  <a:pt x="1398" y="17167"/>
                  <a:pt x="1126" y="17282"/>
                </a:cubicBezTo>
                <a:cubicBezTo>
                  <a:pt x="977" y="17345"/>
                  <a:pt x="838" y="17416"/>
                  <a:pt x="694" y="17481"/>
                </a:cubicBezTo>
                <a:cubicBezTo>
                  <a:pt x="536" y="17552"/>
                  <a:pt x="370" y="17616"/>
                  <a:pt x="244" y="17725"/>
                </a:cubicBezTo>
                <a:cubicBezTo>
                  <a:pt x="45" y="17897"/>
                  <a:pt x="-179" y="18069"/>
                  <a:pt x="225" y="17895"/>
                </a:cubicBezTo>
                <a:cubicBezTo>
                  <a:pt x="833" y="17633"/>
                  <a:pt x="2236" y="17132"/>
                  <a:pt x="3896" y="16906"/>
                </a:cubicBezTo>
                <a:cubicBezTo>
                  <a:pt x="3777" y="17053"/>
                  <a:pt x="3509" y="17241"/>
                  <a:pt x="3019" y="17523"/>
                </a:cubicBezTo>
                <a:cubicBezTo>
                  <a:pt x="2849" y="17621"/>
                  <a:pt x="2695" y="17693"/>
                  <a:pt x="2581" y="17761"/>
                </a:cubicBezTo>
                <a:cubicBezTo>
                  <a:pt x="2334" y="17910"/>
                  <a:pt x="2368" y="17940"/>
                  <a:pt x="2659" y="17852"/>
                </a:cubicBezTo>
                <a:cubicBezTo>
                  <a:pt x="2794" y="17811"/>
                  <a:pt x="2989" y="17770"/>
                  <a:pt x="3183" y="17654"/>
                </a:cubicBezTo>
                <a:cubicBezTo>
                  <a:pt x="3687" y="17353"/>
                  <a:pt x="4054" y="17045"/>
                  <a:pt x="4483" y="16892"/>
                </a:cubicBezTo>
                <a:cubicBezTo>
                  <a:pt x="5131" y="16660"/>
                  <a:pt x="5815" y="16659"/>
                  <a:pt x="6403" y="16597"/>
                </a:cubicBezTo>
                <a:cubicBezTo>
                  <a:pt x="7000" y="16534"/>
                  <a:pt x="7522" y="16453"/>
                  <a:pt x="7888" y="16406"/>
                </a:cubicBezTo>
                <a:cubicBezTo>
                  <a:pt x="8538" y="16321"/>
                  <a:pt x="9044" y="16287"/>
                  <a:pt x="9531" y="16230"/>
                </a:cubicBezTo>
                <a:cubicBezTo>
                  <a:pt x="9192" y="16475"/>
                  <a:pt x="8934" y="16793"/>
                  <a:pt x="8618" y="17253"/>
                </a:cubicBezTo>
                <a:cubicBezTo>
                  <a:pt x="8398" y="17572"/>
                  <a:pt x="8114" y="17996"/>
                  <a:pt x="7638" y="18110"/>
                </a:cubicBezTo>
                <a:cubicBezTo>
                  <a:pt x="7218" y="18211"/>
                  <a:pt x="6787" y="18184"/>
                  <a:pt x="6442" y="18124"/>
                </a:cubicBezTo>
                <a:cubicBezTo>
                  <a:pt x="6024" y="18052"/>
                  <a:pt x="5974" y="18084"/>
                  <a:pt x="6375" y="18199"/>
                </a:cubicBezTo>
                <a:cubicBezTo>
                  <a:pt x="6726" y="18300"/>
                  <a:pt x="7180" y="18383"/>
                  <a:pt x="7649" y="18353"/>
                </a:cubicBezTo>
                <a:cubicBezTo>
                  <a:pt x="8163" y="18320"/>
                  <a:pt x="8692" y="17994"/>
                  <a:pt x="9100" y="17400"/>
                </a:cubicBezTo>
                <a:cubicBezTo>
                  <a:pt x="9455" y="16885"/>
                  <a:pt x="10054" y="16139"/>
                  <a:pt x="10255" y="16175"/>
                </a:cubicBezTo>
                <a:cubicBezTo>
                  <a:pt x="10517" y="16222"/>
                  <a:pt x="10428" y="16653"/>
                  <a:pt x="10249" y="16970"/>
                </a:cubicBezTo>
                <a:cubicBezTo>
                  <a:pt x="9333" y="18591"/>
                  <a:pt x="9705" y="18645"/>
                  <a:pt x="9250" y="18832"/>
                </a:cubicBezTo>
                <a:cubicBezTo>
                  <a:pt x="8931" y="18964"/>
                  <a:pt x="8058" y="19200"/>
                  <a:pt x="7385" y="19683"/>
                </a:cubicBezTo>
                <a:cubicBezTo>
                  <a:pt x="7110" y="19881"/>
                  <a:pt x="6911" y="20030"/>
                  <a:pt x="6764" y="20140"/>
                </a:cubicBezTo>
                <a:cubicBezTo>
                  <a:pt x="6526" y="20319"/>
                  <a:pt x="6569" y="20361"/>
                  <a:pt x="6850" y="20221"/>
                </a:cubicBezTo>
                <a:cubicBezTo>
                  <a:pt x="7038" y="20128"/>
                  <a:pt x="7281" y="20001"/>
                  <a:pt x="7574" y="19829"/>
                </a:cubicBezTo>
                <a:cubicBezTo>
                  <a:pt x="8411" y="19340"/>
                  <a:pt x="9041" y="19223"/>
                  <a:pt x="9331" y="19176"/>
                </a:cubicBezTo>
                <a:cubicBezTo>
                  <a:pt x="9171" y="19628"/>
                  <a:pt x="8882" y="19989"/>
                  <a:pt x="8587" y="20284"/>
                </a:cubicBezTo>
                <a:cubicBezTo>
                  <a:pt x="7706" y="21166"/>
                  <a:pt x="5443" y="21151"/>
                  <a:pt x="3986" y="21038"/>
                </a:cubicBezTo>
                <a:cubicBezTo>
                  <a:pt x="3218" y="20979"/>
                  <a:pt x="3601" y="21087"/>
                  <a:pt x="4028" y="21150"/>
                </a:cubicBezTo>
                <a:cubicBezTo>
                  <a:pt x="7086" y="21600"/>
                  <a:pt x="9355" y="21295"/>
                  <a:pt x="10061" y="18687"/>
                </a:cubicBezTo>
                <a:cubicBezTo>
                  <a:pt x="10413" y="17385"/>
                  <a:pt x="10684" y="17482"/>
                  <a:pt x="10968" y="16588"/>
                </a:cubicBezTo>
                <a:cubicBezTo>
                  <a:pt x="11065" y="16804"/>
                  <a:pt x="11249" y="17300"/>
                  <a:pt x="11182" y="18005"/>
                </a:cubicBezTo>
                <a:cubicBezTo>
                  <a:pt x="11158" y="18253"/>
                  <a:pt x="11149" y="18457"/>
                  <a:pt x="11149" y="18616"/>
                </a:cubicBezTo>
                <a:cubicBezTo>
                  <a:pt x="11147" y="18901"/>
                  <a:pt x="11224" y="18902"/>
                  <a:pt x="11296" y="18620"/>
                </a:cubicBezTo>
                <a:cubicBezTo>
                  <a:pt x="11334" y="18471"/>
                  <a:pt x="11382" y="18274"/>
                  <a:pt x="11437" y="18017"/>
                </a:cubicBezTo>
                <a:cubicBezTo>
                  <a:pt x="11686" y="16860"/>
                  <a:pt x="11283" y="15788"/>
                  <a:pt x="11723" y="15900"/>
                </a:cubicBezTo>
                <a:cubicBezTo>
                  <a:pt x="12147" y="16008"/>
                  <a:pt x="12576" y="17071"/>
                  <a:pt x="12361" y="17750"/>
                </a:cubicBezTo>
                <a:cubicBezTo>
                  <a:pt x="12326" y="17861"/>
                  <a:pt x="12285" y="17972"/>
                  <a:pt x="12250" y="18080"/>
                </a:cubicBezTo>
                <a:cubicBezTo>
                  <a:pt x="12064" y="18651"/>
                  <a:pt x="12228" y="18976"/>
                  <a:pt x="12347" y="19467"/>
                </a:cubicBezTo>
                <a:cubicBezTo>
                  <a:pt x="12378" y="19594"/>
                  <a:pt x="12408" y="19783"/>
                  <a:pt x="12100" y="20039"/>
                </a:cubicBezTo>
                <a:cubicBezTo>
                  <a:pt x="11896" y="20210"/>
                  <a:pt x="11752" y="20462"/>
                  <a:pt x="11601" y="20773"/>
                </a:cubicBezTo>
                <a:cubicBezTo>
                  <a:pt x="11498" y="20984"/>
                  <a:pt x="11296" y="21238"/>
                  <a:pt x="10979" y="21323"/>
                </a:cubicBezTo>
                <a:cubicBezTo>
                  <a:pt x="10895" y="21346"/>
                  <a:pt x="10808" y="21362"/>
                  <a:pt x="10721" y="21372"/>
                </a:cubicBezTo>
                <a:cubicBezTo>
                  <a:pt x="10173" y="21434"/>
                  <a:pt x="10084" y="21459"/>
                  <a:pt x="10638" y="21487"/>
                </a:cubicBezTo>
                <a:cubicBezTo>
                  <a:pt x="10765" y="21494"/>
                  <a:pt x="10897" y="21492"/>
                  <a:pt x="11026" y="21479"/>
                </a:cubicBezTo>
                <a:cubicBezTo>
                  <a:pt x="11381" y="21444"/>
                  <a:pt x="11763" y="21241"/>
                  <a:pt x="11959" y="20852"/>
                </a:cubicBezTo>
                <a:cubicBezTo>
                  <a:pt x="12154" y="20467"/>
                  <a:pt x="12421" y="20263"/>
                  <a:pt x="12744" y="20060"/>
                </a:cubicBezTo>
                <a:cubicBezTo>
                  <a:pt x="12782" y="20086"/>
                  <a:pt x="12820" y="20112"/>
                  <a:pt x="12861" y="20138"/>
                </a:cubicBezTo>
                <a:cubicBezTo>
                  <a:pt x="13615" y="20625"/>
                  <a:pt x="14036" y="20846"/>
                  <a:pt x="16355" y="20893"/>
                </a:cubicBezTo>
                <a:cubicBezTo>
                  <a:pt x="19073" y="20948"/>
                  <a:pt x="19722" y="21062"/>
                  <a:pt x="20368" y="21226"/>
                </a:cubicBezTo>
                <a:cubicBezTo>
                  <a:pt x="21030" y="21395"/>
                  <a:pt x="21127" y="21302"/>
                  <a:pt x="20617" y="21137"/>
                </a:cubicBezTo>
                <a:cubicBezTo>
                  <a:pt x="19887" y="20902"/>
                  <a:pt x="19390" y="20711"/>
                  <a:pt x="16385" y="20634"/>
                </a:cubicBezTo>
                <a:cubicBezTo>
                  <a:pt x="14698" y="20591"/>
                  <a:pt x="14167" y="20420"/>
                  <a:pt x="13699" y="20147"/>
                </a:cubicBezTo>
                <a:cubicBezTo>
                  <a:pt x="13595" y="20086"/>
                  <a:pt x="13495" y="20019"/>
                  <a:pt x="13385" y="19948"/>
                </a:cubicBezTo>
                <a:cubicBezTo>
                  <a:pt x="12768" y="19550"/>
                  <a:pt x="12576" y="19096"/>
                  <a:pt x="12714" y="18452"/>
                </a:cubicBezTo>
                <a:cubicBezTo>
                  <a:pt x="12940" y="18586"/>
                  <a:pt x="13246" y="18739"/>
                  <a:pt x="13768" y="18907"/>
                </a:cubicBezTo>
                <a:cubicBezTo>
                  <a:pt x="14026" y="18990"/>
                  <a:pt x="14229" y="19055"/>
                  <a:pt x="14387" y="19103"/>
                </a:cubicBezTo>
                <a:cubicBezTo>
                  <a:pt x="14718" y="19204"/>
                  <a:pt x="14756" y="19148"/>
                  <a:pt x="14448" y="18996"/>
                </a:cubicBezTo>
                <a:cubicBezTo>
                  <a:pt x="14310" y="18927"/>
                  <a:pt x="14136" y="18847"/>
                  <a:pt x="13924" y="18757"/>
                </a:cubicBezTo>
                <a:cubicBezTo>
                  <a:pt x="13422" y="18545"/>
                  <a:pt x="13119" y="18362"/>
                  <a:pt x="12941" y="18215"/>
                </a:cubicBezTo>
                <a:cubicBezTo>
                  <a:pt x="12815" y="18111"/>
                  <a:pt x="12817" y="17995"/>
                  <a:pt x="12861" y="17841"/>
                </a:cubicBezTo>
                <a:cubicBezTo>
                  <a:pt x="13045" y="17192"/>
                  <a:pt x="12987" y="16619"/>
                  <a:pt x="12841" y="16173"/>
                </a:cubicBezTo>
                <a:cubicBezTo>
                  <a:pt x="13133" y="16304"/>
                  <a:pt x="13524" y="16411"/>
                  <a:pt x="14010" y="16486"/>
                </a:cubicBezTo>
                <a:cubicBezTo>
                  <a:pt x="14129" y="16505"/>
                  <a:pt x="14507" y="16582"/>
                  <a:pt x="14674" y="16652"/>
                </a:cubicBezTo>
                <a:cubicBezTo>
                  <a:pt x="15318" y="16923"/>
                  <a:pt x="15817" y="17260"/>
                  <a:pt x="15779" y="18137"/>
                </a:cubicBezTo>
                <a:cubicBezTo>
                  <a:pt x="15748" y="18833"/>
                  <a:pt x="16094" y="19500"/>
                  <a:pt x="16624" y="19732"/>
                </a:cubicBezTo>
                <a:cubicBezTo>
                  <a:pt x="17009" y="19900"/>
                  <a:pt x="17457" y="19989"/>
                  <a:pt x="17826" y="20007"/>
                </a:cubicBezTo>
                <a:cubicBezTo>
                  <a:pt x="18282" y="20029"/>
                  <a:pt x="18275" y="19998"/>
                  <a:pt x="17842" y="19914"/>
                </a:cubicBezTo>
                <a:cubicBezTo>
                  <a:pt x="17522" y="19852"/>
                  <a:pt x="17146" y="19737"/>
                  <a:pt x="16799" y="19558"/>
                </a:cubicBezTo>
                <a:cubicBezTo>
                  <a:pt x="16345" y="19324"/>
                  <a:pt x="16274" y="18557"/>
                  <a:pt x="16302" y="18157"/>
                </a:cubicBezTo>
                <a:cubicBezTo>
                  <a:pt x="16346" y="17524"/>
                  <a:pt x="15998" y="17181"/>
                  <a:pt x="16144" y="16858"/>
                </a:cubicBezTo>
                <a:cubicBezTo>
                  <a:pt x="16176" y="16787"/>
                  <a:pt x="16410" y="16766"/>
                  <a:pt x="16544" y="16747"/>
                </a:cubicBezTo>
                <a:cubicBezTo>
                  <a:pt x="16965" y="16688"/>
                  <a:pt x="17309" y="16751"/>
                  <a:pt x="17693" y="16831"/>
                </a:cubicBezTo>
                <a:cubicBezTo>
                  <a:pt x="17879" y="16869"/>
                  <a:pt x="18038" y="16957"/>
                  <a:pt x="18123" y="17033"/>
                </a:cubicBezTo>
                <a:cubicBezTo>
                  <a:pt x="18323" y="17212"/>
                  <a:pt x="18596" y="17538"/>
                  <a:pt x="19358" y="17958"/>
                </a:cubicBezTo>
                <a:cubicBezTo>
                  <a:pt x="19609" y="18097"/>
                  <a:pt x="19810" y="18200"/>
                  <a:pt x="19966" y="18282"/>
                </a:cubicBezTo>
                <a:cubicBezTo>
                  <a:pt x="20127" y="18366"/>
                  <a:pt x="20223" y="18398"/>
                  <a:pt x="20244" y="18384"/>
                </a:cubicBezTo>
                <a:cubicBezTo>
                  <a:pt x="20266" y="18370"/>
                  <a:pt x="20214" y="18309"/>
                  <a:pt x="20079" y="18207"/>
                </a:cubicBezTo>
                <a:cubicBezTo>
                  <a:pt x="19944" y="18104"/>
                  <a:pt x="19770" y="17978"/>
                  <a:pt x="19552" y="17833"/>
                </a:cubicBezTo>
                <a:cubicBezTo>
                  <a:pt x="18902" y="17397"/>
                  <a:pt x="18659" y="17090"/>
                  <a:pt x="18564" y="16912"/>
                </a:cubicBezTo>
                <a:cubicBezTo>
                  <a:pt x="19161" y="16862"/>
                  <a:pt x="19727" y="16952"/>
                  <a:pt x="20219" y="17149"/>
                </a:cubicBezTo>
                <a:cubicBezTo>
                  <a:pt x="20317" y="17189"/>
                  <a:pt x="20408" y="17229"/>
                  <a:pt x="20500" y="17266"/>
                </a:cubicBezTo>
                <a:cubicBezTo>
                  <a:pt x="20590" y="17303"/>
                  <a:pt x="20681" y="17338"/>
                  <a:pt x="20761" y="17383"/>
                </a:cubicBezTo>
                <a:cubicBezTo>
                  <a:pt x="20921" y="17475"/>
                  <a:pt x="21037" y="17595"/>
                  <a:pt x="21127" y="17717"/>
                </a:cubicBezTo>
                <a:cubicBezTo>
                  <a:pt x="21176" y="17784"/>
                  <a:pt x="21246" y="17839"/>
                  <a:pt x="21330" y="17817"/>
                </a:cubicBezTo>
                <a:cubicBezTo>
                  <a:pt x="21421" y="17793"/>
                  <a:pt x="21412" y="17752"/>
                  <a:pt x="21386" y="17709"/>
                </a:cubicBezTo>
                <a:cubicBezTo>
                  <a:pt x="20598" y="16392"/>
                  <a:pt x="16566" y="16603"/>
                  <a:pt x="14481" y="16123"/>
                </a:cubicBezTo>
                <a:cubicBezTo>
                  <a:pt x="13848" y="15977"/>
                  <a:pt x="13311" y="15668"/>
                  <a:pt x="12963" y="15255"/>
                </a:cubicBezTo>
                <a:cubicBezTo>
                  <a:pt x="12558" y="14774"/>
                  <a:pt x="12448" y="14203"/>
                  <a:pt x="12353" y="13643"/>
                </a:cubicBezTo>
                <a:cubicBezTo>
                  <a:pt x="12236" y="12949"/>
                  <a:pt x="12129" y="12254"/>
                  <a:pt x="12095" y="11554"/>
                </a:cubicBezTo>
                <a:cubicBezTo>
                  <a:pt x="12059" y="10808"/>
                  <a:pt x="12114" y="10048"/>
                  <a:pt x="12483" y="9350"/>
                </a:cubicBezTo>
                <a:cubicBezTo>
                  <a:pt x="12511" y="9296"/>
                  <a:pt x="12542" y="9242"/>
                  <a:pt x="12599" y="9202"/>
                </a:cubicBezTo>
                <a:cubicBezTo>
                  <a:pt x="12674" y="9151"/>
                  <a:pt x="12777" y="9132"/>
                  <a:pt x="12879" y="9126"/>
                </a:cubicBezTo>
                <a:cubicBezTo>
                  <a:pt x="13228" y="9103"/>
                  <a:pt x="13560" y="9204"/>
                  <a:pt x="13890" y="9286"/>
                </a:cubicBezTo>
                <a:cubicBezTo>
                  <a:pt x="14318" y="9393"/>
                  <a:pt x="14758" y="9469"/>
                  <a:pt x="15206" y="9514"/>
                </a:cubicBezTo>
                <a:cubicBezTo>
                  <a:pt x="15263" y="9488"/>
                  <a:pt x="15311" y="9444"/>
                  <a:pt x="15325" y="9397"/>
                </a:cubicBezTo>
                <a:cubicBezTo>
                  <a:pt x="15326" y="9394"/>
                  <a:pt x="15325" y="9393"/>
                  <a:pt x="15325" y="9391"/>
                </a:cubicBezTo>
                <a:cubicBezTo>
                  <a:pt x="14595" y="9305"/>
                  <a:pt x="13877" y="9163"/>
                  <a:pt x="13199" y="8946"/>
                </a:cubicBezTo>
                <a:cubicBezTo>
                  <a:pt x="13144" y="8928"/>
                  <a:pt x="13088" y="8910"/>
                  <a:pt x="13033" y="8891"/>
                </a:cubicBezTo>
                <a:cubicBezTo>
                  <a:pt x="12969" y="8870"/>
                  <a:pt x="12905" y="8848"/>
                  <a:pt x="12841" y="8827"/>
                </a:cubicBezTo>
                <a:cubicBezTo>
                  <a:pt x="12922" y="8758"/>
                  <a:pt x="13006" y="8692"/>
                  <a:pt x="13094" y="8628"/>
                </a:cubicBezTo>
                <a:cubicBezTo>
                  <a:pt x="13271" y="8500"/>
                  <a:pt x="13460" y="8380"/>
                  <a:pt x="13657" y="8269"/>
                </a:cubicBezTo>
                <a:cubicBezTo>
                  <a:pt x="14961" y="7529"/>
                  <a:pt x="16495" y="7033"/>
                  <a:pt x="18122" y="6825"/>
                </a:cubicBezTo>
                <a:cubicBezTo>
                  <a:pt x="18149" y="6767"/>
                  <a:pt x="18151" y="6695"/>
                  <a:pt x="18095" y="6651"/>
                </a:cubicBezTo>
                <a:cubicBezTo>
                  <a:pt x="18093" y="6649"/>
                  <a:pt x="18091" y="6648"/>
                  <a:pt x="18089" y="6647"/>
                </a:cubicBezTo>
                <a:cubicBezTo>
                  <a:pt x="18087" y="6645"/>
                  <a:pt x="18085" y="6644"/>
                  <a:pt x="18084" y="6643"/>
                </a:cubicBezTo>
                <a:cubicBezTo>
                  <a:pt x="17107" y="6775"/>
                  <a:pt x="16155" y="6982"/>
                  <a:pt x="15242" y="7266"/>
                </a:cubicBezTo>
                <a:cubicBezTo>
                  <a:pt x="14744" y="7420"/>
                  <a:pt x="14261" y="7603"/>
                  <a:pt x="13793" y="7799"/>
                </a:cubicBezTo>
                <a:cubicBezTo>
                  <a:pt x="13823" y="7728"/>
                  <a:pt x="13855" y="7656"/>
                  <a:pt x="13888" y="7585"/>
                </a:cubicBezTo>
                <a:cubicBezTo>
                  <a:pt x="14139" y="7044"/>
                  <a:pt x="14487" y="6528"/>
                  <a:pt x="14917" y="6044"/>
                </a:cubicBezTo>
                <a:cubicBezTo>
                  <a:pt x="14913" y="6043"/>
                  <a:pt x="14910" y="6043"/>
                  <a:pt x="14906" y="6042"/>
                </a:cubicBezTo>
                <a:cubicBezTo>
                  <a:pt x="14845" y="6032"/>
                  <a:pt x="14781" y="6028"/>
                  <a:pt x="14726" y="6050"/>
                </a:cubicBezTo>
                <a:cubicBezTo>
                  <a:pt x="14419" y="6353"/>
                  <a:pt x="14162" y="6679"/>
                  <a:pt x="13954" y="7023"/>
                </a:cubicBezTo>
                <a:cubicBezTo>
                  <a:pt x="13780" y="7312"/>
                  <a:pt x="13639" y="7615"/>
                  <a:pt x="13383" y="7870"/>
                </a:cubicBezTo>
                <a:cubicBezTo>
                  <a:pt x="13287" y="7965"/>
                  <a:pt x="13177" y="8051"/>
                  <a:pt x="13063" y="8135"/>
                </a:cubicBezTo>
                <a:cubicBezTo>
                  <a:pt x="12920" y="8240"/>
                  <a:pt x="12771" y="8341"/>
                  <a:pt x="12611" y="8432"/>
                </a:cubicBezTo>
                <a:cubicBezTo>
                  <a:pt x="12403" y="8551"/>
                  <a:pt x="12178" y="8652"/>
                  <a:pt x="11937" y="8732"/>
                </a:cubicBezTo>
                <a:cubicBezTo>
                  <a:pt x="11801" y="8266"/>
                  <a:pt x="11738" y="7792"/>
                  <a:pt x="11748" y="7316"/>
                </a:cubicBezTo>
                <a:cubicBezTo>
                  <a:pt x="11760" y="6754"/>
                  <a:pt x="11880" y="6182"/>
                  <a:pt x="12314" y="5717"/>
                </a:cubicBezTo>
                <a:cubicBezTo>
                  <a:pt x="12650" y="5356"/>
                  <a:pt x="13142" y="5097"/>
                  <a:pt x="13657" y="4877"/>
                </a:cubicBezTo>
                <a:cubicBezTo>
                  <a:pt x="14973" y="4315"/>
                  <a:pt x="16452" y="3987"/>
                  <a:pt x="17975" y="3917"/>
                </a:cubicBezTo>
                <a:cubicBezTo>
                  <a:pt x="17974" y="3915"/>
                  <a:pt x="17972" y="3913"/>
                  <a:pt x="17970" y="3911"/>
                </a:cubicBezTo>
                <a:cubicBezTo>
                  <a:pt x="17934" y="3872"/>
                  <a:pt x="17888" y="3840"/>
                  <a:pt x="17842" y="3808"/>
                </a:cubicBezTo>
                <a:cubicBezTo>
                  <a:pt x="17453" y="3822"/>
                  <a:pt x="17066" y="3854"/>
                  <a:pt x="16685" y="3901"/>
                </a:cubicBezTo>
                <a:cubicBezTo>
                  <a:pt x="16304" y="3948"/>
                  <a:pt x="15927" y="4010"/>
                  <a:pt x="15555" y="4089"/>
                </a:cubicBezTo>
                <a:cubicBezTo>
                  <a:pt x="15855" y="3706"/>
                  <a:pt x="16144" y="3318"/>
                  <a:pt x="16421" y="2926"/>
                </a:cubicBezTo>
                <a:cubicBezTo>
                  <a:pt x="16698" y="2535"/>
                  <a:pt x="16964" y="2139"/>
                  <a:pt x="17218" y="1739"/>
                </a:cubicBezTo>
                <a:lnTo>
                  <a:pt x="17126" y="1691"/>
                </a:lnTo>
                <a:cubicBezTo>
                  <a:pt x="16854" y="2039"/>
                  <a:pt x="16595" y="2392"/>
                  <a:pt x="16349" y="2750"/>
                </a:cubicBezTo>
                <a:cubicBezTo>
                  <a:pt x="16056" y="3176"/>
                  <a:pt x="15779" y="3611"/>
                  <a:pt x="15381" y="3990"/>
                </a:cubicBezTo>
                <a:cubicBezTo>
                  <a:pt x="15295" y="4071"/>
                  <a:pt x="15202" y="4151"/>
                  <a:pt x="15078" y="4200"/>
                </a:cubicBezTo>
                <a:cubicBezTo>
                  <a:pt x="15018" y="4224"/>
                  <a:pt x="14952" y="4240"/>
                  <a:pt x="14887" y="4257"/>
                </a:cubicBezTo>
                <a:cubicBezTo>
                  <a:pt x="14280" y="4410"/>
                  <a:pt x="13703" y="4612"/>
                  <a:pt x="13152" y="4855"/>
                </a:cubicBezTo>
                <a:cubicBezTo>
                  <a:pt x="12733" y="5040"/>
                  <a:pt x="12332" y="5247"/>
                  <a:pt x="11953" y="5474"/>
                </a:cubicBezTo>
                <a:cubicBezTo>
                  <a:pt x="11976" y="5255"/>
                  <a:pt x="11993" y="5037"/>
                  <a:pt x="12012" y="4819"/>
                </a:cubicBezTo>
                <a:cubicBezTo>
                  <a:pt x="12038" y="4506"/>
                  <a:pt x="12064" y="4186"/>
                  <a:pt x="12136" y="3880"/>
                </a:cubicBezTo>
                <a:cubicBezTo>
                  <a:pt x="12207" y="3583"/>
                  <a:pt x="12322" y="3298"/>
                  <a:pt x="12508" y="3025"/>
                </a:cubicBezTo>
                <a:cubicBezTo>
                  <a:pt x="12650" y="2817"/>
                  <a:pt x="12827" y="2626"/>
                  <a:pt x="13041" y="2459"/>
                </a:cubicBezTo>
                <a:cubicBezTo>
                  <a:pt x="13258" y="2289"/>
                  <a:pt x="13513" y="2145"/>
                  <a:pt x="13796" y="2034"/>
                </a:cubicBezTo>
                <a:cubicBezTo>
                  <a:pt x="13794" y="2032"/>
                  <a:pt x="13792" y="2030"/>
                  <a:pt x="13790" y="2028"/>
                </a:cubicBezTo>
                <a:cubicBezTo>
                  <a:pt x="13758" y="1993"/>
                  <a:pt x="13725" y="1960"/>
                  <a:pt x="13691" y="1925"/>
                </a:cubicBezTo>
                <a:cubicBezTo>
                  <a:pt x="13433" y="2049"/>
                  <a:pt x="13188" y="2186"/>
                  <a:pt x="12958" y="2336"/>
                </a:cubicBezTo>
                <a:cubicBezTo>
                  <a:pt x="12682" y="2515"/>
                  <a:pt x="12430" y="2713"/>
                  <a:pt x="12203" y="2926"/>
                </a:cubicBezTo>
                <a:cubicBezTo>
                  <a:pt x="12240" y="2518"/>
                  <a:pt x="12280" y="2109"/>
                  <a:pt x="12322" y="1701"/>
                </a:cubicBezTo>
                <a:cubicBezTo>
                  <a:pt x="12363" y="1307"/>
                  <a:pt x="12405" y="913"/>
                  <a:pt x="12450" y="520"/>
                </a:cubicBezTo>
                <a:lnTo>
                  <a:pt x="12089" y="526"/>
                </a:lnTo>
                <a:cubicBezTo>
                  <a:pt x="12049" y="823"/>
                  <a:pt x="12006" y="1121"/>
                  <a:pt x="11959" y="1418"/>
                </a:cubicBezTo>
                <a:cubicBezTo>
                  <a:pt x="11912" y="1714"/>
                  <a:pt x="11862" y="2011"/>
                  <a:pt x="11809" y="2307"/>
                </a:cubicBezTo>
                <a:cubicBezTo>
                  <a:pt x="11744" y="2273"/>
                  <a:pt x="11677" y="2239"/>
                  <a:pt x="11612" y="2204"/>
                </a:cubicBezTo>
                <a:cubicBezTo>
                  <a:pt x="10518" y="1616"/>
                  <a:pt x="9605" y="867"/>
                  <a:pt x="8915" y="14"/>
                </a:cubicBezTo>
                <a:close/>
              </a:path>
            </a:pathLst>
          </a:custGeom>
          <a:gradFill flip="none" rotWithShape="1">
            <a:gsLst>
              <a:gs pos="98000">
                <a:schemeClr val="accent2">
                  <a:shade val="30000"/>
                  <a:satMod val="115000"/>
                </a:schemeClr>
              </a:gs>
              <a:gs pos="39831">
                <a:schemeClr val="accent6"/>
              </a:gs>
              <a:gs pos="71000">
                <a:schemeClr val="accent2">
                  <a:shade val="67500"/>
                  <a:satMod val="115000"/>
                </a:schemeClr>
              </a:gs>
              <a:gs pos="0">
                <a:schemeClr val="accent6"/>
              </a:gs>
            </a:gsLst>
            <a:lin ang="5400000" scaled="0"/>
            <a:tileRect/>
          </a:gradFill>
          <a:ln w="12700" cap="flat">
            <a:noFill/>
            <a:miter lim="400000"/>
          </a:ln>
          <a:effectLst/>
        </p:spPr>
        <p:txBody>
          <a:bodyPr wrap="square" lIns="26796" tIns="26796" rIns="26796" bIns="26796" numCol="1" anchor="ctr">
            <a:noAutofit/>
          </a:bodyPr>
          <a:lstStyle/>
          <a:p>
            <a:endParaRPr lang="en-GB" sz="1600" dirty="0">
              <a:latin typeface="Lato Light" panose="020F0502020204030203" pitchFamily="34" charset="0"/>
            </a:endParaRPr>
          </a:p>
        </p:txBody>
      </p:sp>
      <p:sp>
        <p:nvSpPr>
          <p:cNvPr id="25" name="Shape 24628">
            <a:extLst>
              <a:ext uri="{FF2B5EF4-FFF2-40B4-BE49-F238E27FC236}">
                <a16:creationId xmlns:a16="http://schemas.microsoft.com/office/drawing/2014/main" xmlns="" id="{E9F764DC-6D0B-4F6B-A686-D1D05677FF67}"/>
              </a:ext>
            </a:extLst>
          </p:cNvPr>
          <p:cNvSpPr/>
          <p:nvPr/>
        </p:nvSpPr>
        <p:spPr>
          <a:xfrm rot="1680000">
            <a:off x="7686471" y="3783382"/>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26" name="Shape 24629">
            <a:extLst>
              <a:ext uri="{FF2B5EF4-FFF2-40B4-BE49-F238E27FC236}">
                <a16:creationId xmlns:a16="http://schemas.microsoft.com/office/drawing/2014/main" xmlns="" id="{38DD390E-BFF5-48EB-B3C6-E83FF2D02B5A}"/>
              </a:ext>
            </a:extLst>
          </p:cNvPr>
          <p:cNvSpPr/>
          <p:nvPr/>
        </p:nvSpPr>
        <p:spPr>
          <a:xfrm rot="4320000">
            <a:off x="7497987" y="3902602"/>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27" name="Shape 24630">
            <a:extLst>
              <a:ext uri="{FF2B5EF4-FFF2-40B4-BE49-F238E27FC236}">
                <a16:creationId xmlns:a16="http://schemas.microsoft.com/office/drawing/2014/main" xmlns="" id="{D8BDD7CD-33EC-41CB-8C78-0B4F60DFCACB}"/>
              </a:ext>
            </a:extLst>
          </p:cNvPr>
          <p:cNvSpPr/>
          <p:nvPr/>
        </p:nvSpPr>
        <p:spPr>
          <a:xfrm rot="18060000">
            <a:off x="7542006" y="3562233"/>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34" name="Shape 24631">
            <a:extLst>
              <a:ext uri="{FF2B5EF4-FFF2-40B4-BE49-F238E27FC236}">
                <a16:creationId xmlns:a16="http://schemas.microsoft.com/office/drawing/2014/main" xmlns="" id="{F8F67B29-8BC3-4F4C-8CF1-1FE75E0E0542}"/>
              </a:ext>
            </a:extLst>
          </p:cNvPr>
          <p:cNvSpPr/>
          <p:nvPr/>
        </p:nvSpPr>
        <p:spPr>
          <a:xfrm rot="3840000">
            <a:off x="7772139" y="3501423"/>
            <a:ext cx="257523"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35" name="Shape 24632">
            <a:extLst>
              <a:ext uri="{FF2B5EF4-FFF2-40B4-BE49-F238E27FC236}">
                <a16:creationId xmlns:a16="http://schemas.microsoft.com/office/drawing/2014/main" xmlns="" id="{DD99CF3C-C7BC-4ED4-B5F8-B758A06778EF}"/>
              </a:ext>
            </a:extLst>
          </p:cNvPr>
          <p:cNvSpPr/>
          <p:nvPr/>
        </p:nvSpPr>
        <p:spPr>
          <a:xfrm rot="2160000">
            <a:off x="7973854" y="3417297"/>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36" name="Shape 24633">
            <a:extLst>
              <a:ext uri="{FF2B5EF4-FFF2-40B4-BE49-F238E27FC236}">
                <a16:creationId xmlns:a16="http://schemas.microsoft.com/office/drawing/2014/main" xmlns="" id="{A343D25A-BF95-4BDE-B20A-6C0AD1FB4ED3}"/>
              </a:ext>
            </a:extLst>
          </p:cNvPr>
          <p:cNvSpPr/>
          <p:nvPr/>
        </p:nvSpPr>
        <p:spPr>
          <a:xfrm rot="20340000">
            <a:off x="8100113" y="3211828"/>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37" name="Shape 24634">
            <a:extLst>
              <a:ext uri="{FF2B5EF4-FFF2-40B4-BE49-F238E27FC236}">
                <a16:creationId xmlns:a16="http://schemas.microsoft.com/office/drawing/2014/main" xmlns="" id="{DFE698D9-D36B-4D4D-8590-A25D8193D3FA}"/>
              </a:ext>
            </a:extLst>
          </p:cNvPr>
          <p:cNvSpPr/>
          <p:nvPr/>
        </p:nvSpPr>
        <p:spPr>
          <a:xfrm rot="5640000" flipH="1">
            <a:off x="7692231" y="3152610"/>
            <a:ext cx="257523"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38" name="Shape 24635">
            <a:extLst>
              <a:ext uri="{FF2B5EF4-FFF2-40B4-BE49-F238E27FC236}">
                <a16:creationId xmlns:a16="http://schemas.microsoft.com/office/drawing/2014/main" xmlns="" id="{71FAB982-CF2A-42CB-887E-49A68893E2BE}"/>
              </a:ext>
            </a:extLst>
          </p:cNvPr>
          <p:cNvSpPr/>
          <p:nvPr/>
        </p:nvSpPr>
        <p:spPr>
          <a:xfrm rot="5820000" flipH="1">
            <a:off x="7892730" y="3100416"/>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39" name="Shape 24636">
            <a:extLst>
              <a:ext uri="{FF2B5EF4-FFF2-40B4-BE49-F238E27FC236}">
                <a16:creationId xmlns:a16="http://schemas.microsoft.com/office/drawing/2014/main" xmlns="" id="{FB773E6F-4D1B-4295-934C-081D9A4433EF}"/>
              </a:ext>
            </a:extLst>
          </p:cNvPr>
          <p:cNvSpPr/>
          <p:nvPr/>
        </p:nvSpPr>
        <p:spPr>
          <a:xfrm rot="6000000" flipH="1">
            <a:off x="7484759" y="3171274"/>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40" name="Shape 24637">
            <a:extLst>
              <a:ext uri="{FF2B5EF4-FFF2-40B4-BE49-F238E27FC236}">
                <a16:creationId xmlns:a16="http://schemas.microsoft.com/office/drawing/2014/main" xmlns="" id="{956D605F-D183-4380-9DC4-C9452CCC65C4}"/>
              </a:ext>
            </a:extLst>
          </p:cNvPr>
          <p:cNvSpPr/>
          <p:nvPr/>
        </p:nvSpPr>
        <p:spPr>
          <a:xfrm rot="6300000" flipH="1">
            <a:off x="7826087" y="2354287"/>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41" name="Shape 24638">
            <a:extLst>
              <a:ext uri="{FF2B5EF4-FFF2-40B4-BE49-F238E27FC236}">
                <a16:creationId xmlns:a16="http://schemas.microsoft.com/office/drawing/2014/main" xmlns="" id="{E53162DA-B56F-4CA3-B892-2CBD0786BBEC}"/>
              </a:ext>
            </a:extLst>
          </p:cNvPr>
          <p:cNvSpPr/>
          <p:nvPr/>
        </p:nvSpPr>
        <p:spPr>
          <a:xfrm rot="21180000">
            <a:off x="8030470" y="2713890"/>
            <a:ext cx="257523"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44" name="Shape 24639">
            <a:extLst>
              <a:ext uri="{FF2B5EF4-FFF2-40B4-BE49-F238E27FC236}">
                <a16:creationId xmlns:a16="http://schemas.microsoft.com/office/drawing/2014/main" xmlns="" id="{14F9313A-CD82-49BE-9221-07439E4E5164}"/>
              </a:ext>
            </a:extLst>
          </p:cNvPr>
          <p:cNvSpPr/>
          <p:nvPr/>
        </p:nvSpPr>
        <p:spPr>
          <a:xfrm rot="1800000">
            <a:off x="7891141" y="2866866"/>
            <a:ext cx="211185" cy="140686"/>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46" name="Shape 24640">
            <a:extLst>
              <a:ext uri="{FF2B5EF4-FFF2-40B4-BE49-F238E27FC236}">
                <a16:creationId xmlns:a16="http://schemas.microsoft.com/office/drawing/2014/main" xmlns="" id="{9C1990ED-4477-4B54-A72A-1914F515A6DE}"/>
              </a:ext>
            </a:extLst>
          </p:cNvPr>
          <p:cNvSpPr/>
          <p:nvPr/>
        </p:nvSpPr>
        <p:spPr>
          <a:xfrm rot="1800000">
            <a:off x="7704155" y="2929090"/>
            <a:ext cx="206883" cy="13782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48" name="Shape 24641">
            <a:extLst>
              <a:ext uri="{FF2B5EF4-FFF2-40B4-BE49-F238E27FC236}">
                <a16:creationId xmlns:a16="http://schemas.microsoft.com/office/drawing/2014/main" xmlns="" id="{89809A11-F607-48E0-BB80-1C88F305A6E8}"/>
              </a:ext>
            </a:extLst>
          </p:cNvPr>
          <p:cNvSpPr/>
          <p:nvPr/>
        </p:nvSpPr>
        <p:spPr>
          <a:xfrm rot="6360000" flipH="1">
            <a:off x="7834317" y="2634270"/>
            <a:ext cx="200665" cy="133678"/>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50" name="Shape 24642">
            <a:extLst>
              <a:ext uri="{FF2B5EF4-FFF2-40B4-BE49-F238E27FC236}">
                <a16:creationId xmlns:a16="http://schemas.microsoft.com/office/drawing/2014/main" xmlns="" id="{F8FECA49-D786-4CDA-8FDF-4E698DF55897}"/>
              </a:ext>
            </a:extLst>
          </p:cNvPr>
          <p:cNvSpPr/>
          <p:nvPr/>
        </p:nvSpPr>
        <p:spPr>
          <a:xfrm rot="1800000">
            <a:off x="7559815" y="2978170"/>
            <a:ext cx="128976" cy="8592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53" name="Shape 24643">
            <a:extLst>
              <a:ext uri="{FF2B5EF4-FFF2-40B4-BE49-F238E27FC236}">
                <a16:creationId xmlns:a16="http://schemas.microsoft.com/office/drawing/2014/main" xmlns="" id="{D203D837-0909-4B83-B2BF-3047077902DE}"/>
              </a:ext>
            </a:extLst>
          </p:cNvPr>
          <p:cNvSpPr/>
          <p:nvPr/>
        </p:nvSpPr>
        <p:spPr>
          <a:xfrm rot="6000000" flipH="1">
            <a:off x="7503742" y="2653827"/>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56" name="Shape 24644">
            <a:extLst>
              <a:ext uri="{FF2B5EF4-FFF2-40B4-BE49-F238E27FC236}">
                <a16:creationId xmlns:a16="http://schemas.microsoft.com/office/drawing/2014/main" xmlns="" id="{3779B7D5-9BC8-431A-A708-C9025C725FEA}"/>
              </a:ext>
            </a:extLst>
          </p:cNvPr>
          <p:cNvSpPr/>
          <p:nvPr/>
        </p:nvSpPr>
        <p:spPr>
          <a:xfrm rot="4440000" flipH="1">
            <a:off x="7291313" y="2753273"/>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57" name="Shape 24645">
            <a:extLst>
              <a:ext uri="{FF2B5EF4-FFF2-40B4-BE49-F238E27FC236}">
                <a16:creationId xmlns:a16="http://schemas.microsoft.com/office/drawing/2014/main" xmlns="" id="{F1F1B2A8-E0C1-4032-95E1-E2C49E0019A5}"/>
              </a:ext>
            </a:extLst>
          </p:cNvPr>
          <p:cNvSpPr/>
          <p:nvPr/>
        </p:nvSpPr>
        <p:spPr>
          <a:xfrm rot="5340000" flipH="1">
            <a:off x="7200612" y="1992265"/>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58" name="Shape 24646">
            <a:extLst>
              <a:ext uri="{FF2B5EF4-FFF2-40B4-BE49-F238E27FC236}">
                <a16:creationId xmlns:a16="http://schemas.microsoft.com/office/drawing/2014/main" xmlns="" id="{3EDA5EE3-AFBC-460C-957D-88F875CF5E0B}"/>
              </a:ext>
            </a:extLst>
          </p:cNvPr>
          <p:cNvSpPr/>
          <p:nvPr/>
        </p:nvSpPr>
        <p:spPr>
          <a:xfrm rot="6900000" flipH="1">
            <a:off x="7335820" y="2230275"/>
            <a:ext cx="221334" cy="147447"/>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59" name="Shape 24647">
            <a:extLst>
              <a:ext uri="{FF2B5EF4-FFF2-40B4-BE49-F238E27FC236}">
                <a16:creationId xmlns:a16="http://schemas.microsoft.com/office/drawing/2014/main" xmlns="" id="{1850B5B3-C1D3-4AFA-A9F2-DAB6EDA9AE3B}"/>
              </a:ext>
            </a:extLst>
          </p:cNvPr>
          <p:cNvSpPr/>
          <p:nvPr/>
        </p:nvSpPr>
        <p:spPr>
          <a:xfrm rot="8400000" flipH="1">
            <a:off x="7494860" y="2309722"/>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60" name="Shape 24648">
            <a:extLst>
              <a:ext uri="{FF2B5EF4-FFF2-40B4-BE49-F238E27FC236}">
                <a16:creationId xmlns:a16="http://schemas.microsoft.com/office/drawing/2014/main" xmlns="" id="{999AD146-1DAE-430B-8247-368D10D23E63}"/>
              </a:ext>
            </a:extLst>
          </p:cNvPr>
          <p:cNvSpPr/>
          <p:nvPr/>
        </p:nvSpPr>
        <p:spPr>
          <a:xfrm rot="14700000">
            <a:off x="7056528" y="2230275"/>
            <a:ext cx="221334" cy="147447"/>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61" name="Shape 24649">
            <a:extLst>
              <a:ext uri="{FF2B5EF4-FFF2-40B4-BE49-F238E27FC236}">
                <a16:creationId xmlns:a16="http://schemas.microsoft.com/office/drawing/2014/main" xmlns="" id="{97C17419-6E1F-49E1-A7AF-BDD79A55A28E}"/>
              </a:ext>
            </a:extLst>
          </p:cNvPr>
          <p:cNvSpPr/>
          <p:nvPr/>
        </p:nvSpPr>
        <p:spPr>
          <a:xfrm rot="5160000" flipH="1">
            <a:off x="7402450" y="2565800"/>
            <a:ext cx="187583" cy="124963"/>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66" name="Shape 24650">
            <a:extLst>
              <a:ext uri="{FF2B5EF4-FFF2-40B4-BE49-F238E27FC236}">
                <a16:creationId xmlns:a16="http://schemas.microsoft.com/office/drawing/2014/main" xmlns="" id="{85B1BB0A-3EF7-4D95-8AF2-10F1EC5500CB}"/>
              </a:ext>
            </a:extLst>
          </p:cNvPr>
          <p:cNvSpPr/>
          <p:nvPr/>
        </p:nvSpPr>
        <p:spPr>
          <a:xfrm rot="3480000" flipH="1">
            <a:off x="6784026" y="2103536"/>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67" name="Shape 24651">
            <a:extLst>
              <a:ext uri="{FF2B5EF4-FFF2-40B4-BE49-F238E27FC236}">
                <a16:creationId xmlns:a16="http://schemas.microsoft.com/office/drawing/2014/main" xmlns="" id="{9F069FC5-7358-4978-816B-2EBC1239FA69}"/>
              </a:ext>
            </a:extLst>
          </p:cNvPr>
          <p:cNvSpPr/>
          <p:nvPr/>
        </p:nvSpPr>
        <p:spPr>
          <a:xfrm rot="2580000" flipH="1">
            <a:off x="6521680" y="2410478"/>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68" name="Shape 24652">
            <a:extLst>
              <a:ext uri="{FF2B5EF4-FFF2-40B4-BE49-F238E27FC236}">
                <a16:creationId xmlns:a16="http://schemas.microsoft.com/office/drawing/2014/main" xmlns="" id="{6690FB9B-DBD6-4373-A09B-E1743629BAE0}"/>
              </a:ext>
            </a:extLst>
          </p:cNvPr>
          <p:cNvSpPr/>
          <p:nvPr/>
        </p:nvSpPr>
        <p:spPr>
          <a:xfrm rot="5520000" flipH="1">
            <a:off x="6758325" y="2399728"/>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69" name="Shape 24653">
            <a:extLst>
              <a:ext uri="{FF2B5EF4-FFF2-40B4-BE49-F238E27FC236}">
                <a16:creationId xmlns:a16="http://schemas.microsoft.com/office/drawing/2014/main" xmlns="" id="{9FB12439-FB66-4FD2-882A-DFB109F4089B}"/>
              </a:ext>
            </a:extLst>
          </p:cNvPr>
          <p:cNvSpPr/>
          <p:nvPr/>
        </p:nvSpPr>
        <p:spPr>
          <a:xfrm rot="20880000" flipH="1">
            <a:off x="6548897" y="2661329"/>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0" name="Shape 24654">
            <a:extLst>
              <a:ext uri="{FF2B5EF4-FFF2-40B4-BE49-F238E27FC236}">
                <a16:creationId xmlns:a16="http://schemas.microsoft.com/office/drawing/2014/main" xmlns="" id="{614163D5-141B-4996-BAFC-22D08B82781B}"/>
              </a:ext>
            </a:extLst>
          </p:cNvPr>
          <p:cNvSpPr/>
          <p:nvPr/>
        </p:nvSpPr>
        <p:spPr>
          <a:xfrm rot="20880000" flipH="1">
            <a:off x="6885014" y="2900686"/>
            <a:ext cx="208807" cy="13910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1" name="Shape 24655">
            <a:extLst>
              <a:ext uri="{FF2B5EF4-FFF2-40B4-BE49-F238E27FC236}">
                <a16:creationId xmlns:a16="http://schemas.microsoft.com/office/drawing/2014/main" xmlns="" id="{D76D1C52-BF24-49FE-8394-2770D824B44D}"/>
              </a:ext>
            </a:extLst>
          </p:cNvPr>
          <p:cNvSpPr/>
          <p:nvPr/>
        </p:nvSpPr>
        <p:spPr>
          <a:xfrm rot="17100000">
            <a:off x="7055926" y="2680546"/>
            <a:ext cx="208808" cy="13910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2" name="Shape 24656">
            <a:extLst>
              <a:ext uri="{FF2B5EF4-FFF2-40B4-BE49-F238E27FC236}">
                <a16:creationId xmlns:a16="http://schemas.microsoft.com/office/drawing/2014/main" xmlns="" id="{E2131F10-5804-422F-B249-E501C707BC03}"/>
              </a:ext>
            </a:extLst>
          </p:cNvPr>
          <p:cNvSpPr/>
          <p:nvPr/>
        </p:nvSpPr>
        <p:spPr>
          <a:xfrm rot="3780000" flipH="1">
            <a:off x="6522526" y="3051097"/>
            <a:ext cx="257523"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3" name="Shape 24657">
            <a:extLst>
              <a:ext uri="{FF2B5EF4-FFF2-40B4-BE49-F238E27FC236}">
                <a16:creationId xmlns:a16="http://schemas.microsoft.com/office/drawing/2014/main" xmlns="" id="{1D161850-90B6-4BAB-AC59-7A4CBE3EB45D}"/>
              </a:ext>
            </a:extLst>
          </p:cNvPr>
          <p:cNvSpPr/>
          <p:nvPr/>
        </p:nvSpPr>
        <p:spPr>
          <a:xfrm rot="5520000" flipH="1">
            <a:off x="6927848" y="2556914"/>
            <a:ext cx="209117" cy="14706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4" name="Shape 24658">
            <a:extLst>
              <a:ext uri="{FF2B5EF4-FFF2-40B4-BE49-F238E27FC236}">
                <a16:creationId xmlns:a16="http://schemas.microsoft.com/office/drawing/2014/main" xmlns="" id="{5E6A3375-E0CA-4B4F-A855-0D27E7E3FD77}"/>
              </a:ext>
            </a:extLst>
          </p:cNvPr>
          <p:cNvSpPr/>
          <p:nvPr/>
        </p:nvSpPr>
        <p:spPr>
          <a:xfrm rot="20880000" flipH="1">
            <a:off x="6744918" y="2778557"/>
            <a:ext cx="216627" cy="14431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5" name="Shape 24659">
            <a:extLst>
              <a:ext uri="{FF2B5EF4-FFF2-40B4-BE49-F238E27FC236}">
                <a16:creationId xmlns:a16="http://schemas.microsoft.com/office/drawing/2014/main" xmlns="" id="{2382AB39-3D2C-43DA-92C6-C7A9BFEEB3D9}"/>
              </a:ext>
            </a:extLst>
          </p:cNvPr>
          <p:cNvSpPr/>
          <p:nvPr/>
        </p:nvSpPr>
        <p:spPr>
          <a:xfrm rot="17820000">
            <a:off x="6816592" y="3128374"/>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6" name="Shape 24660">
            <a:extLst>
              <a:ext uri="{FF2B5EF4-FFF2-40B4-BE49-F238E27FC236}">
                <a16:creationId xmlns:a16="http://schemas.microsoft.com/office/drawing/2014/main" xmlns="" id="{AE86585E-F9EE-4480-A649-6290453F09E3}"/>
              </a:ext>
            </a:extLst>
          </p:cNvPr>
          <p:cNvSpPr/>
          <p:nvPr/>
        </p:nvSpPr>
        <p:spPr>
          <a:xfrm rot="2880000" flipH="1">
            <a:off x="6548860" y="3339947"/>
            <a:ext cx="197537" cy="13159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7" name="Shape 24661">
            <a:extLst>
              <a:ext uri="{FF2B5EF4-FFF2-40B4-BE49-F238E27FC236}">
                <a16:creationId xmlns:a16="http://schemas.microsoft.com/office/drawing/2014/main" xmlns="" id="{DD97B76E-60D0-4604-8646-E31BD3760DB8}"/>
              </a:ext>
            </a:extLst>
          </p:cNvPr>
          <p:cNvSpPr/>
          <p:nvPr/>
        </p:nvSpPr>
        <p:spPr>
          <a:xfrm rot="18720000">
            <a:off x="6908749" y="3408999"/>
            <a:ext cx="197537" cy="131594"/>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8" name="Shape 24662">
            <a:extLst>
              <a:ext uri="{FF2B5EF4-FFF2-40B4-BE49-F238E27FC236}">
                <a16:creationId xmlns:a16="http://schemas.microsoft.com/office/drawing/2014/main" xmlns="" id="{58C2B480-ED1E-49AE-8162-F96888F1DA05}"/>
              </a:ext>
            </a:extLst>
          </p:cNvPr>
          <p:cNvSpPr/>
          <p:nvPr/>
        </p:nvSpPr>
        <p:spPr>
          <a:xfrm rot="6000000" flipH="1">
            <a:off x="7251820" y="3383260"/>
            <a:ext cx="224459" cy="149529"/>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79" name="Shape 24663">
            <a:extLst>
              <a:ext uri="{FF2B5EF4-FFF2-40B4-BE49-F238E27FC236}">
                <a16:creationId xmlns:a16="http://schemas.microsoft.com/office/drawing/2014/main" xmlns="" id="{9C069DC7-C174-4968-AB4B-A69E2FDF8E79}"/>
              </a:ext>
            </a:extLst>
          </p:cNvPr>
          <p:cNvSpPr/>
          <p:nvPr/>
        </p:nvSpPr>
        <p:spPr>
          <a:xfrm rot="6000000" flipH="1">
            <a:off x="7325957" y="3155763"/>
            <a:ext cx="191262" cy="127414"/>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0" name="Shape 24666">
            <a:extLst>
              <a:ext uri="{FF2B5EF4-FFF2-40B4-BE49-F238E27FC236}">
                <a16:creationId xmlns:a16="http://schemas.microsoft.com/office/drawing/2014/main" xmlns="" id="{306CB7B5-9C8D-4B43-867C-891CF57C746A}"/>
              </a:ext>
            </a:extLst>
          </p:cNvPr>
          <p:cNvSpPr/>
          <p:nvPr/>
        </p:nvSpPr>
        <p:spPr>
          <a:xfrm rot="20160000" flipH="1">
            <a:off x="6102891" y="3352683"/>
            <a:ext cx="216627" cy="14431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1" name="Shape 24667">
            <a:extLst>
              <a:ext uri="{FF2B5EF4-FFF2-40B4-BE49-F238E27FC236}">
                <a16:creationId xmlns:a16="http://schemas.microsoft.com/office/drawing/2014/main" xmlns="" id="{3D1E4EB8-98C8-49A9-9D08-AAB6E6A7EED3}"/>
              </a:ext>
            </a:extLst>
          </p:cNvPr>
          <p:cNvSpPr/>
          <p:nvPr/>
        </p:nvSpPr>
        <p:spPr>
          <a:xfrm rot="19740000" flipH="1">
            <a:off x="6289576" y="3529896"/>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2" name="Shape 24668">
            <a:extLst>
              <a:ext uri="{FF2B5EF4-FFF2-40B4-BE49-F238E27FC236}">
                <a16:creationId xmlns:a16="http://schemas.microsoft.com/office/drawing/2014/main" xmlns="" id="{07EFD013-F052-4DE7-A233-B9CF818D68B6}"/>
              </a:ext>
            </a:extLst>
          </p:cNvPr>
          <p:cNvSpPr/>
          <p:nvPr/>
        </p:nvSpPr>
        <p:spPr>
          <a:xfrm rot="19740000" flipH="1">
            <a:off x="6496482" y="3652773"/>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3" name="Shape 24669">
            <a:extLst>
              <a:ext uri="{FF2B5EF4-FFF2-40B4-BE49-F238E27FC236}">
                <a16:creationId xmlns:a16="http://schemas.microsoft.com/office/drawing/2014/main" xmlns="" id="{301796F8-7B89-4DAD-9E09-6F8297AF2ADD}"/>
              </a:ext>
            </a:extLst>
          </p:cNvPr>
          <p:cNvSpPr/>
          <p:nvPr/>
        </p:nvSpPr>
        <p:spPr>
          <a:xfrm rot="5520000" flipH="1">
            <a:off x="6155867" y="2989981"/>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4" name="Shape 24670">
            <a:extLst>
              <a:ext uri="{FF2B5EF4-FFF2-40B4-BE49-F238E27FC236}">
                <a16:creationId xmlns:a16="http://schemas.microsoft.com/office/drawing/2014/main" xmlns="" id="{AD2B9F20-7331-4C89-A443-2E75E6CE8405}"/>
              </a:ext>
            </a:extLst>
          </p:cNvPr>
          <p:cNvSpPr/>
          <p:nvPr/>
        </p:nvSpPr>
        <p:spPr>
          <a:xfrm rot="5880000" flipH="1">
            <a:off x="6337224" y="3159001"/>
            <a:ext cx="209117" cy="14706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5" name="Shape 24671">
            <a:extLst>
              <a:ext uri="{FF2B5EF4-FFF2-40B4-BE49-F238E27FC236}">
                <a16:creationId xmlns:a16="http://schemas.microsoft.com/office/drawing/2014/main" xmlns="" id="{9627ECDE-E827-411C-92C2-4427008C23C1}"/>
              </a:ext>
            </a:extLst>
          </p:cNvPr>
          <p:cNvSpPr/>
          <p:nvPr/>
        </p:nvSpPr>
        <p:spPr>
          <a:xfrm rot="19740000" flipH="1">
            <a:off x="5976723" y="3538454"/>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6" name="Shape 24672">
            <a:extLst>
              <a:ext uri="{FF2B5EF4-FFF2-40B4-BE49-F238E27FC236}">
                <a16:creationId xmlns:a16="http://schemas.microsoft.com/office/drawing/2014/main" xmlns="" id="{57D38E16-BEDF-48D8-86ED-1D859928221B}"/>
              </a:ext>
            </a:extLst>
          </p:cNvPr>
          <p:cNvSpPr/>
          <p:nvPr/>
        </p:nvSpPr>
        <p:spPr>
          <a:xfrm rot="19740000" flipH="1">
            <a:off x="6292333" y="3931121"/>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7" name="Shape 24673">
            <a:extLst>
              <a:ext uri="{FF2B5EF4-FFF2-40B4-BE49-F238E27FC236}">
                <a16:creationId xmlns:a16="http://schemas.microsoft.com/office/drawing/2014/main" xmlns="" id="{9A2AF306-A97C-4ED5-8B50-0192ACB7E5F8}"/>
              </a:ext>
            </a:extLst>
          </p:cNvPr>
          <p:cNvSpPr/>
          <p:nvPr/>
        </p:nvSpPr>
        <p:spPr>
          <a:xfrm rot="5580000">
            <a:off x="7332234" y="3844100"/>
            <a:ext cx="206883" cy="13782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8" name="Shape 24674">
            <a:extLst>
              <a:ext uri="{FF2B5EF4-FFF2-40B4-BE49-F238E27FC236}">
                <a16:creationId xmlns:a16="http://schemas.microsoft.com/office/drawing/2014/main" xmlns="" id="{7ADB9606-5EA7-4B60-ABB1-DFCBF567A6DF}"/>
              </a:ext>
            </a:extLst>
          </p:cNvPr>
          <p:cNvSpPr/>
          <p:nvPr/>
        </p:nvSpPr>
        <p:spPr>
          <a:xfrm rot="18120000" flipH="1">
            <a:off x="6753462" y="3868214"/>
            <a:ext cx="257522" cy="17155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lang="en-GB" sz="1600" dirty="0">
              <a:latin typeface="Lato Light" panose="020F0502020204030203" pitchFamily="34" charset="0"/>
            </a:endParaRPr>
          </a:p>
        </p:txBody>
      </p:sp>
      <p:sp>
        <p:nvSpPr>
          <p:cNvPr id="89" name="Shape 24684">
            <a:extLst>
              <a:ext uri="{FF2B5EF4-FFF2-40B4-BE49-F238E27FC236}">
                <a16:creationId xmlns:a16="http://schemas.microsoft.com/office/drawing/2014/main" xmlns="" id="{FBC9C2F6-589C-4D9D-A095-075081FE3973}"/>
              </a:ext>
            </a:extLst>
          </p:cNvPr>
          <p:cNvSpPr/>
          <p:nvPr/>
        </p:nvSpPr>
        <p:spPr>
          <a:xfrm flipV="1">
            <a:off x="4894430" y="4686874"/>
            <a:ext cx="4680000" cy="0"/>
          </a:xfrm>
          <a:prstGeom prst="line">
            <a:avLst/>
          </a:prstGeom>
          <a:noFill/>
          <a:ln w="635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Lato Light" panose="020F0502020204030203" pitchFamily="34" charset="0"/>
            </a:endParaRPr>
          </a:p>
        </p:txBody>
      </p:sp>
      <p:sp>
        <p:nvSpPr>
          <p:cNvPr id="90" name="TextBox 47">
            <a:extLst>
              <a:ext uri="{FF2B5EF4-FFF2-40B4-BE49-F238E27FC236}">
                <a16:creationId xmlns:a16="http://schemas.microsoft.com/office/drawing/2014/main" xmlns="" id="{5455712B-D241-4692-9EE7-660FC7D5C9E9}"/>
              </a:ext>
            </a:extLst>
          </p:cNvPr>
          <p:cNvSpPr txBox="1"/>
          <p:nvPr/>
        </p:nvSpPr>
        <p:spPr>
          <a:xfrm>
            <a:off x="3514107" y="2218372"/>
            <a:ext cx="2486453" cy="1015663"/>
          </a:xfrm>
          <a:prstGeom prst="rect">
            <a:avLst/>
          </a:prstGeom>
          <a:noFill/>
        </p:spPr>
        <p:txBody>
          <a:bodyPr wrap="square" rtlCol="0">
            <a:spAutoFit/>
          </a:bodyPr>
          <a:lstStyle/>
          <a:p>
            <a:r>
              <a:rPr lang="en-GB" sz="2000" dirty="0">
                <a:solidFill>
                  <a:schemeClr val="tx2"/>
                </a:solidFill>
                <a:latin typeface="+mj-lt"/>
                <a:ea typeface="Roboto" charset="0"/>
                <a:cs typeface="Roboto" charset="0"/>
              </a:rPr>
              <a:t>Oberhalb der Oberfläche sehen Sie die </a:t>
            </a:r>
            <a:r>
              <a:rPr lang="en-GB" sz="2000" b="1" dirty="0">
                <a:solidFill>
                  <a:schemeClr val="tx2"/>
                </a:solidFill>
                <a:latin typeface="+mj-lt"/>
                <a:ea typeface="Roboto" charset="0"/>
                <a:cs typeface="Roboto" charset="0"/>
              </a:rPr>
              <a:t>Symptome </a:t>
            </a:r>
            <a:r>
              <a:rPr lang="en-GB" sz="2000" dirty="0">
                <a:solidFill>
                  <a:schemeClr val="tx2"/>
                </a:solidFill>
                <a:latin typeface="+mj-lt"/>
                <a:ea typeface="Roboto" charset="0"/>
                <a:cs typeface="Roboto" charset="0"/>
              </a:rPr>
              <a:t>des Problems</a:t>
            </a:r>
          </a:p>
        </p:txBody>
      </p:sp>
      <p:sp>
        <p:nvSpPr>
          <p:cNvPr id="91" name="TextBox 47">
            <a:extLst>
              <a:ext uri="{FF2B5EF4-FFF2-40B4-BE49-F238E27FC236}">
                <a16:creationId xmlns:a16="http://schemas.microsoft.com/office/drawing/2014/main" xmlns="" id="{135D153A-0ED2-4102-BE40-FA92E2B41145}"/>
              </a:ext>
            </a:extLst>
          </p:cNvPr>
          <p:cNvSpPr txBox="1"/>
          <p:nvPr/>
        </p:nvSpPr>
        <p:spPr>
          <a:xfrm>
            <a:off x="3190735" y="5970423"/>
            <a:ext cx="3259803" cy="646331"/>
          </a:xfrm>
          <a:prstGeom prst="rect">
            <a:avLst/>
          </a:prstGeom>
          <a:noFill/>
        </p:spPr>
        <p:txBody>
          <a:bodyPr wrap="none" rtlCol="0">
            <a:spAutoFit/>
          </a:bodyPr>
          <a:lstStyle/>
          <a:p>
            <a:r>
              <a:rPr lang="en-GB" dirty="0">
                <a:solidFill>
                  <a:schemeClr val="tx2"/>
                </a:solidFill>
                <a:latin typeface="+mj-lt"/>
                <a:ea typeface="Roboto" charset="0"/>
                <a:cs typeface="Roboto" charset="0"/>
              </a:rPr>
              <a:t>Sie müssen tiefer graben, um die</a:t>
            </a:r>
          </a:p>
          <a:p>
            <a:r>
              <a:rPr lang="en-GB" dirty="0">
                <a:solidFill>
                  <a:schemeClr val="tx2"/>
                </a:solidFill>
                <a:latin typeface="+mj-lt"/>
                <a:ea typeface="Roboto" charset="0"/>
                <a:cs typeface="Roboto" charset="0"/>
              </a:rPr>
              <a:t> </a:t>
            </a:r>
            <a:r>
              <a:rPr lang="en-GB" b="1" dirty="0">
                <a:solidFill>
                  <a:schemeClr val="tx2"/>
                </a:solidFill>
                <a:latin typeface="+mj-lt"/>
                <a:ea typeface="Roboto" charset="0"/>
                <a:cs typeface="Roboto" charset="0"/>
              </a:rPr>
              <a:t>Wurzel </a:t>
            </a:r>
            <a:r>
              <a:rPr lang="en-GB" dirty="0" err="1">
                <a:solidFill>
                  <a:schemeClr val="tx2"/>
                </a:solidFill>
                <a:latin typeface="+mj-lt"/>
                <a:ea typeface="Roboto" charset="0"/>
                <a:cs typeface="Roboto" charset="0"/>
              </a:rPr>
              <a:t>eines</a:t>
            </a:r>
            <a:r>
              <a:rPr lang="en-GB" dirty="0">
                <a:solidFill>
                  <a:schemeClr val="tx2"/>
                </a:solidFill>
                <a:latin typeface="+mj-lt"/>
                <a:ea typeface="Roboto" charset="0"/>
                <a:cs typeface="Roboto" charset="0"/>
              </a:rPr>
              <a:t> Problems </a:t>
            </a:r>
            <a:r>
              <a:rPr lang="en-GB" dirty="0" err="1">
                <a:solidFill>
                  <a:schemeClr val="tx2"/>
                </a:solidFill>
                <a:latin typeface="+mj-lt"/>
                <a:ea typeface="Roboto" charset="0"/>
                <a:cs typeface="Roboto" charset="0"/>
              </a:rPr>
              <a:t>zu</a:t>
            </a:r>
            <a:r>
              <a:rPr lang="en-GB" dirty="0">
                <a:solidFill>
                  <a:schemeClr val="tx2"/>
                </a:solidFill>
                <a:latin typeface="+mj-lt"/>
                <a:ea typeface="Roboto" charset="0"/>
                <a:cs typeface="Roboto" charset="0"/>
              </a:rPr>
              <a:t> </a:t>
            </a:r>
            <a:r>
              <a:rPr lang="en-GB" dirty="0" err="1">
                <a:solidFill>
                  <a:schemeClr val="tx2"/>
                </a:solidFill>
                <a:latin typeface="+mj-lt"/>
                <a:ea typeface="Roboto" charset="0"/>
                <a:cs typeface="Roboto" charset="0"/>
              </a:rPr>
              <a:t>finden</a:t>
            </a:r>
            <a:endParaRPr lang="en-GB" dirty="0">
              <a:solidFill>
                <a:schemeClr val="tx2"/>
              </a:solidFill>
              <a:latin typeface="+mj-lt"/>
              <a:ea typeface="Roboto" charset="0"/>
              <a:cs typeface="Roboto" charset="0"/>
            </a:endParaRPr>
          </a:p>
        </p:txBody>
      </p:sp>
      <p:sp>
        <p:nvSpPr>
          <p:cNvPr id="55" name="TextBox 47">
            <a:extLst>
              <a:ext uri="{FF2B5EF4-FFF2-40B4-BE49-F238E27FC236}">
                <a16:creationId xmlns:a16="http://schemas.microsoft.com/office/drawing/2014/main" xmlns="" id="{DBEBF0F6-6455-4237-A391-629AF11F6DAE}"/>
              </a:ext>
            </a:extLst>
          </p:cNvPr>
          <p:cNvSpPr txBox="1"/>
          <p:nvPr/>
        </p:nvSpPr>
        <p:spPr>
          <a:xfrm>
            <a:off x="9246471" y="4821091"/>
            <a:ext cx="2821926" cy="1200329"/>
          </a:xfrm>
          <a:prstGeom prst="rect">
            <a:avLst/>
          </a:prstGeom>
          <a:noFill/>
        </p:spPr>
        <p:txBody>
          <a:bodyPr wrap="none" rtlCol="0">
            <a:spAutoFit/>
          </a:bodyPr>
          <a:lstStyle/>
          <a:p>
            <a:r>
              <a:rPr lang="en-GB" b="1" dirty="0">
                <a:solidFill>
                  <a:schemeClr val="tx2"/>
                </a:solidFill>
                <a:latin typeface="+mj-lt"/>
                <a:ea typeface="Roboto" charset="0"/>
                <a:cs typeface="Roboto" charset="0"/>
              </a:rPr>
              <a:t>Beispiel Verursacher:</a:t>
            </a:r>
          </a:p>
          <a:p>
            <a:pPr marL="182563" indent="-182563">
              <a:buFont typeface="Arial" panose="020B0604020202020204" pitchFamily="34" charset="0"/>
              <a:buChar char="•"/>
            </a:pPr>
            <a:r>
              <a:rPr lang="en-GB" dirty="0" err="1">
                <a:solidFill>
                  <a:schemeClr val="tx2"/>
                </a:solidFill>
                <a:latin typeface="+mj-lt"/>
                <a:ea typeface="Roboto" charset="0"/>
                <a:cs typeface="Roboto" charset="0"/>
              </a:rPr>
              <a:t>Personelle</a:t>
            </a:r>
            <a:r>
              <a:rPr lang="en-GB" dirty="0">
                <a:solidFill>
                  <a:schemeClr val="tx2"/>
                </a:solidFill>
                <a:latin typeface="+mj-lt"/>
                <a:ea typeface="Roboto" charset="0"/>
                <a:cs typeface="Roboto" charset="0"/>
              </a:rPr>
              <a:t> </a:t>
            </a:r>
            <a:r>
              <a:rPr lang="en-GB" dirty="0" err="1">
                <a:solidFill>
                  <a:schemeClr val="tx2"/>
                </a:solidFill>
                <a:latin typeface="+mj-lt"/>
                <a:ea typeface="Roboto" charset="0"/>
                <a:cs typeface="Roboto" charset="0"/>
              </a:rPr>
              <a:t>Mängel</a:t>
            </a:r>
            <a:endParaRPr lang="en-GB" dirty="0">
              <a:solidFill>
                <a:schemeClr val="tx2"/>
              </a:solidFill>
              <a:latin typeface="+mj-lt"/>
              <a:ea typeface="Roboto" charset="0"/>
              <a:cs typeface="Roboto" charset="0"/>
            </a:endParaRPr>
          </a:p>
          <a:p>
            <a:pPr marL="182563" indent="-182563">
              <a:buFont typeface="Arial" panose="020B0604020202020204" pitchFamily="34" charset="0"/>
              <a:buChar char="•"/>
            </a:pPr>
            <a:r>
              <a:rPr lang="en-GB" dirty="0" err="1">
                <a:solidFill>
                  <a:schemeClr val="tx2"/>
                </a:solidFill>
                <a:latin typeface="+mj-lt"/>
                <a:ea typeface="Roboto" charset="0"/>
                <a:cs typeface="Roboto" charset="0"/>
              </a:rPr>
              <a:t>Prozessunfähigkeit</a:t>
            </a:r>
            <a:endParaRPr lang="en-GB" dirty="0">
              <a:solidFill>
                <a:schemeClr val="tx2"/>
              </a:solidFill>
              <a:latin typeface="+mj-lt"/>
              <a:ea typeface="Roboto" charset="0"/>
              <a:cs typeface="Roboto" charset="0"/>
            </a:endParaRPr>
          </a:p>
          <a:p>
            <a:pPr marL="182563" indent="-182563">
              <a:buFont typeface="Arial" panose="020B0604020202020204" pitchFamily="34" charset="0"/>
              <a:buChar char="•"/>
            </a:pPr>
            <a:r>
              <a:rPr lang="en-GB" dirty="0">
                <a:solidFill>
                  <a:schemeClr val="tx2"/>
                </a:solidFill>
                <a:latin typeface="+mj-lt"/>
                <a:ea typeface="Roboto" charset="0"/>
                <a:cs typeface="Roboto" charset="0"/>
              </a:rPr>
              <a:t>Unrealistische Zeitplanung</a:t>
            </a:r>
            <a:endParaRPr lang="en-GB" sz="1600" dirty="0">
              <a:solidFill>
                <a:schemeClr val="tx2"/>
              </a:solidFill>
              <a:latin typeface="+mj-lt"/>
              <a:ea typeface="Roboto" charset="0"/>
              <a:cs typeface="Roboto" charset="0"/>
            </a:endParaRPr>
          </a:p>
        </p:txBody>
      </p:sp>
      <p:sp>
        <p:nvSpPr>
          <p:cNvPr id="62" name="TextBox 63">
            <a:extLst>
              <a:ext uri="{FF2B5EF4-FFF2-40B4-BE49-F238E27FC236}">
                <a16:creationId xmlns:a16="http://schemas.microsoft.com/office/drawing/2014/main" xmlns="" id="{9FE8E75B-C3A7-4AE1-9DFC-D9E5D6A6EF9E}"/>
              </a:ext>
            </a:extLst>
          </p:cNvPr>
          <p:cNvSpPr txBox="1"/>
          <p:nvPr/>
        </p:nvSpPr>
        <p:spPr>
          <a:xfrm>
            <a:off x="8803135" y="3006838"/>
            <a:ext cx="2594208" cy="45719"/>
          </a:xfrm>
          <a:prstGeom prst="rect">
            <a:avLst/>
          </a:prstGeom>
          <a:noFill/>
        </p:spPr>
        <p:txBody>
          <a:bodyPr wrap="square" rtlCol="0" anchor="b" anchorCtr="0">
            <a:noAutofit/>
          </a:bodyPr>
          <a:lstStyle/>
          <a:p>
            <a:r>
              <a:rPr lang="en-GB" sz="2000" b="1" dirty="0">
                <a:solidFill>
                  <a:schemeClr val="tx2"/>
                </a:solidFill>
                <a:ea typeface="League Spartan" charset="0"/>
                <a:cs typeface="Poppins" pitchFamily="2" charset="77"/>
              </a:rPr>
              <a:t>Beispiel Symptom </a:t>
            </a:r>
            <a:r>
              <a:rPr lang="en-GB" sz="2000" dirty="0">
                <a:solidFill>
                  <a:schemeClr val="tx2"/>
                </a:solidFill>
                <a:latin typeface="+mj-lt"/>
                <a:ea typeface="Roboto" charset="0"/>
                <a:cs typeface="Roboto" charset="0"/>
              </a:rPr>
              <a:t>Kundenreklamationen</a:t>
            </a:r>
          </a:p>
          <a:p>
            <a:endParaRPr lang="en-GB" sz="1600" b="1" dirty="0">
              <a:solidFill>
                <a:schemeClr val="tx2"/>
              </a:solidFill>
              <a:ea typeface="League Spartan" charset="0"/>
              <a:cs typeface="Poppins" pitchFamily="2" charset="77"/>
            </a:endParaRPr>
          </a:p>
        </p:txBody>
      </p:sp>
      <p:sp>
        <p:nvSpPr>
          <p:cNvPr id="63" name="Oval 9">
            <a:extLst>
              <a:ext uri="{FF2B5EF4-FFF2-40B4-BE49-F238E27FC236}">
                <a16:creationId xmlns:a16="http://schemas.microsoft.com/office/drawing/2014/main" xmlns="" id="{CE5BBB62-6CCE-49D2-8773-525473AEC01C}"/>
              </a:ext>
            </a:extLst>
          </p:cNvPr>
          <p:cNvSpPr>
            <a:spLocks noChangeArrowheads="1"/>
          </p:cNvSpPr>
          <p:nvPr/>
        </p:nvSpPr>
        <p:spPr bwMode="auto">
          <a:xfrm>
            <a:off x="5290294" y="5269077"/>
            <a:ext cx="613014" cy="614095"/>
          </a:xfrm>
          <a:prstGeom prst="ellipse">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1600" dirty="0">
              <a:latin typeface="Lato Light" panose="020F0502020204030203" pitchFamily="34" charset="0"/>
            </a:endParaRPr>
          </a:p>
        </p:txBody>
      </p:sp>
      <p:sp>
        <p:nvSpPr>
          <p:cNvPr id="64" name="Freeform 936">
            <a:extLst>
              <a:ext uri="{FF2B5EF4-FFF2-40B4-BE49-F238E27FC236}">
                <a16:creationId xmlns:a16="http://schemas.microsoft.com/office/drawing/2014/main" xmlns="" id="{3B01A910-64E0-4349-BA50-3D8BA7B13D74}"/>
              </a:ext>
            </a:extLst>
          </p:cNvPr>
          <p:cNvSpPr>
            <a:spLocks noChangeArrowheads="1"/>
          </p:cNvSpPr>
          <p:nvPr/>
        </p:nvSpPr>
        <p:spPr bwMode="auto">
          <a:xfrm>
            <a:off x="5422003" y="5401811"/>
            <a:ext cx="348627" cy="348627"/>
          </a:xfrm>
          <a:custGeom>
            <a:avLst/>
            <a:gdLst>
              <a:gd name="T0" fmla="*/ 166384 w 296503"/>
              <a:gd name="T1" fmla="*/ 230760 h 296053"/>
              <a:gd name="T2" fmla="*/ 159150 w 296503"/>
              <a:gd name="T3" fmla="*/ 233316 h 296053"/>
              <a:gd name="T4" fmla="*/ 136001 w 296503"/>
              <a:gd name="T5" fmla="*/ 243537 h 296053"/>
              <a:gd name="T6" fmla="*/ 138171 w 296503"/>
              <a:gd name="T7" fmla="*/ 254490 h 296053"/>
              <a:gd name="T8" fmla="*/ 121171 w 296503"/>
              <a:gd name="T9" fmla="*/ 273839 h 296053"/>
              <a:gd name="T10" fmla="*/ 232576 w 296503"/>
              <a:gd name="T11" fmla="*/ 290999 h 296053"/>
              <a:gd name="T12" fmla="*/ 227512 w 296503"/>
              <a:gd name="T13" fmla="*/ 244632 h 296053"/>
              <a:gd name="T14" fmla="*/ 222447 w 296503"/>
              <a:gd name="T15" fmla="*/ 239522 h 296053"/>
              <a:gd name="T16" fmla="*/ 194596 w 296503"/>
              <a:gd name="T17" fmla="*/ 205569 h 296053"/>
              <a:gd name="T18" fmla="*/ 57149 w 296503"/>
              <a:gd name="T19" fmla="*/ 178553 h 296053"/>
              <a:gd name="T20" fmla="*/ 56789 w 296503"/>
              <a:gd name="T21" fmla="*/ 190601 h 296053"/>
              <a:gd name="T22" fmla="*/ 45215 w 296503"/>
              <a:gd name="T23" fmla="*/ 190966 h 296053"/>
              <a:gd name="T24" fmla="*/ 45215 w 296503"/>
              <a:gd name="T25" fmla="*/ 263980 h 296053"/>
              <a:gd name="T26" fmla="*/ 128044 w 296503"/>
              <a:gd name="T27" fmla="*/ 249744 h 296053"/>
              <a:gd name="T28" fmla="*/ 149746 w 296503"/>
              <a:gd name="T29" fmla="*/ 220537 h 296053"/>
              <a:gd name="T30" fmla="*/ 188809 w 296503"/>
              <a:gd name="T31" fmla="*/ 197173 h 296053"/>
              <a:gd name="T32" fmla="*/ 166745 w 296503"/>
              <a:gd name="T33" fmla="*/ 169790 h 296053"/>
              <a:gd name="T34" fmla="*/ 147214 w 296503"/>
              <a:gd name="T35" fmla="*/ 176363 h 296053"/>
              <a:gd name="T36" fmla="*/ 100915 w 296503"/>
              <a:gd name="T37" fmla="*/ 134015 h 296053"/>
              <a:gd name="T38" fmla="*/ 112852 w 296503"/>
              <a:gd name="T39" fmla="*/ 126347 h 296053"/>
              <a:gd name="T40" fmla="*/ 166745 w 296503"/>
              <a:gd name="T41" fmla="*/ 160664 h 296053"/>
              <a:gd name="T42" fmla="*/ 225341 w 296503"/>
              <a:gd name="T43" fmla="*/ 129633 h 296053"/>
              <a:gd name="T44" fmla="*/ 168916 w 296503"/>
              <a:gd name="T45" fmla="*/ 63917 h 296053"/>
              <a:gd name="T46" fmla="*/ 197852 w 296503"/>
              <a:gd name="T47" fmla="*/ 188410 h 296053"/>
              <a:gd name="T48" fmla="*/ 197852 w 296503"/>
              <a:gd name="T49" fmla="*/ 196808 h 296053"/>
              <a:gd name="T50" fmla="*/ 231852 w 296503"/>
              <a:gd name="T51" fmla="*/ 235141 h 296053"/>
              <a:gd name="T52" fmla="*/ 232576 w 296503"/>
              <a:gd name="T53" fmla="*/ 300125 h 296053"/>
              <a:gd name="T54" fmla="*/ 112128 w 296503"/>
              <a:gd name="T55" fmla="*/ 273839 h 296053"/>
              <a:gd name="T56" fmla="*/ 45215 w 296503"/>
              <a:gd name="T57" fmla="*/ 273108 h 296053"/>
              <a:gd name="T58" fmla="*/ 48469 w 296503"/>
              <a:gd name="T59" fmla="*/ 182204 h 296053"/>
              <a:gd name="T60" fmla="*/ 100915 w 296503"/>
              <a:gd name="T61" fmla="*/ 125252 h 296053"/>
              <a:gd name="T62" fmla="*/ 168916 w 296503"/>
              <a:gd name="T63" fmla="*/ 63917 h 296053"/>
              <a:gd name="T64" fmla="*/ 172561 w 296503"/>
              <a:gd name="T65" fmla="*/ 1367 h 296053"/>
              <a:gd name="T66" fmla="*/ 257358 w 296503"/>
              <a:gd name="T67" fmla="*/ 36705 h 296053"/>
              <a:gd name="T68" fmla="*/ 261707 w 296503"/>
              <a:gd name="T69" fmla="*/ 90991 h 296053"/>
              <a:gd name="T70" fmla="*/ 298307 w 296503"/>
              <a:gd name="T71" fmla="*/ 129611 h 296053"/>
              <a:gd name="T72" fmla="*/ 261707 w 296503"/>
              <a:gd name="T73" fmla="*/ 168229 h 296053"/>
              <a:gd name="T74" fmla="*/ 257358 w 296503"/>
              <a:gd name="T75" fmla="*/ 222878 h 296053"/>
              <a:gd name="T76" fmla="*/ 237428 w 296503"/>
              <a:gd name="T77" fmla="*/ 218142 h 296053"/>
              <a:gd name="T78" fmla="*/ 252647 w 296503"/>
              <a:gd name="T79" fmla="*/ 213770 h 296053"/>
              <a:gd name="T80" fmla="*/ 254097 w 296503"/>
              <a:gd name="T81" fmla="*/ 163127 h 296053"/>
              <a:gd name="T82" fmla="*/ 254097 w 296503"/>
              <a:gd name="T83" fmla="*/ 96090 h 296053"/>
              <a:gd name="T84" fmla="*/ 252647 w 296503"/>
              <a:gd name="T85" fmla="*/ 45814 h 296053"/>
              <a:gd name="T86" fmla="*/ 202639 w 296503"/>
              <a:gd name="T87" fmla="*/ 44356 h 296053"/>
              <a:gd name="T88" fmla="*/ 135960 w 296503"/>
              <a:gd name="T89" fmla="*/ 44356 h 296053"/>
              <a:gd name="T90" fmla="*/ 85952 w 296503"/>
              <a:gd name="T91" fmla="*/ 45814 h 296053"/>
              <a:gd name="T92" fmla="*/ 84502 w 296503"/>
              <a:gd name="T93" fmla="*/ 96090 h 296053"/>
              <a:gd name="T94" fmla="*/ 54426 w 296503"/>
              <a:gd name="T95" fmla="*/ 132890 h 296053"/>
              <a:gd name="T96" fmla="*/ 48264 w 296503"/>
              <a:gd name="T97" fmla="*/ 139080 h 296053"/>
              <a:gd name="T98" fmla="*/ 41741 w 296503"/>
              <a:gd name="T99" fmla="*/ 126331 h 296053"/>
              <a:gd name="T100" fmla="*/ 76893 w 296503"/>
              <a:gd name="T101" fmla="*/ 41077 h 296053"/>
              <a:gd name="T102" fmla="*/ 131250 w 296503"/>
              <a:gd name="T103" fmla="*/ 36705 h 29605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96503" h="296053">
                <a:moveTo>
                  <a:pt x="193419" y="202780"/>
                </a:moveTo>
                <a:cubicBezTo>
                  <a:pt x="179398" y="202780"/>
                  <a:pt x="167175" y="213584"/>
                  <a:pt x="165377" y="227629"/>
                </a:cubicBezTo>
                <a:cubicBezTo>
                  <a:pt x="165377" y="229069"/>
                  <a:pt x="164299" y="230510"/>
                  <a:pt x="162501" y="231230"/>
                </a:cubicBezTo>
                <a:cubicBezTo>
                  <a:pt x="161063" y="231590"/>
                  <a:pt x="159266" y="231230"/>
                  <a:pt x="158187" y="230150"/>
                </a:cubicBezTo>
                <a:cubicBezTo>
                  <a:pt x="155671" y="227989"/>
                  <a:pt x="152075" y="226548"/>
                  <a:pt x="148840" y="226548"/>
                </a:cubicBezTo>
                <a:cubicBezTo>
                  <a:pt x="141290" y="226548"/>
                  <a:pt x="135178" y="232670"/>
                  <a:pt x="135178" y="240233"/>
                </a:cubicBezTo>
                <a:cubicBezTo>
                  <a:pt x="135178" y="242754"/>
                  <a:pt x="135897" y="244915"/>
                  <a:pt x="136976" y="246715"/>
                </a:cubicBezTo>
                <a:cubicBezTo>
                  <a:pt x="137695" y="248156"/>
                  <a:pt x="137695" y="249596"/>
                  <a:pt x="137335" y="251037"/>
                </a:cubicBezTo>
                <a:cubicBezTo>
                  <a:pt x="136616" y="252477"/>
                  <a:pt x="135538" y="253198"/>
                  <a:pt x="134100" y="253558"/>
                </a:cubicBezTo>
                <a:cubicBezTo>
                  <a:pt x="125831" y="255358"/>
                  <a:pt x="120438" y="262201"/>
                  <a:pt x="120438" y="270124"/>
                </a:cubicBezTo>
                <a:cubicBezTo>
                  <a:pt x="120438" y="279487"/>
                  <a:pt x="127988" y="287050"/>
                  <a:pt x="137335" y="287050"/>
                </a:cubicBezTo>
                <a:lnTo>
                  <a:pt x="231169" y="287050"/>
                </a:lnTo>
                <a:cubicBezTo>
                  <a:pt x="243752" y="287050"/>
                  <a:pt x="254178" y="276606"/>
                  <a:pt x="254178" y="264002"/>
                </a:cubicBezTo>
                <a:cubicBezTo>
                  <a:pt x="254178" y="249957"/>
                  <a:pt x="241235" y="238432"/>
                  <a:pt x="226135" y="241313"/>
                </a:cubicBezTo>
                <a:cubicBezTo>
                  <a:pt x="224697" y="242034"/>
                  <a:pt x="223259" y="241313"/>
                  <a:pt x="222181" y="240233"/>
                </a:cubicBezTo>
                <a:cubicBezTo>
                  <a:pt x="221102" y="239153"/>
                  <a:pt x="220743" y="237712"/>
                  <a:pt x="221102" y="236272"/>
                </a:cubicBezTo>
                <a:cubicBezTo>
                  <a:pt x="221462" y="234471"/>
                  <a:pt x="221462" y="232670"/>
                  <a:pt x="221462" y="231230"/>
                </a:cubicBezTo>
                <a:cubicBezTo>
                  <a:pt x="221462" y="215744"/>
                  <a:pt x="208879" y="202780"/>
                  <a:pt x="193419" y="202780"/>
                </a:cubicBezTo>
                <a:close/>
                <a:moveTo>
                  <a:pt x="100305" y="132195"/>
                </a:moveTo>
                <a:cubicBezTo>
                  <a:pt x="76577" y="132195"/>
                  <a:pt x="56804" y="152002"/>
                  <a:pt x="56804" y="176130"/>
                </a:cubicBezTo>
                <a:cubicBezTo>
                  <a:pt x="56804" y="178651"/>
                  <a:pt x="57163" y="181172"/>
                  <a:pt x="57882" y="184053"/>
                </a:cubicBezTo>
                <a:cubicBezTo>
                  <a:pt x="57882" y="185494"/>
                  <a:pt x="57523" y="186934"/>
                  <a:pt x="56444" y="188015"/>
                </a:cubicBezTo>
                <a:cubicBezTo>
                  <a:pt x="55366" y="189095"/>
                  <a:pt x="53928" y="189455"/>
                  <a:pt x="52490" y="189095"/>
                </a:cubicBezTo>
                <a:cubicBezTo>
                  <a:pt x="49973" y="188735"/>
                  <a:pt x="47456" y="188375"/>
                  <a:pt x="44940" y="188375"/>
                </a:cubicBezTo>
                <a:cubicBezTo>
                  <a:pt x="25166" y="188375"/>
                  <a:pt x="8988" y="204580"/>
                  <a:pt x="8988" y="224387"/>
                </a:cubicBezTo>
                <a:cubicBezTo>
                  <a:pt x="8988" y="244555"/>
                  <a:pt x="25166" y="260400"/>
                  <a:pt x="44940" y="260400"/>
                </a:cubicBezTo>
                <a:lnTo>
                  <a:pt x="113248" y="260400"/>
                </a:lnTo>
                <a:cubicBezTo>
                  <a:pt x="115764" y="254278"/>
                  <a:pt x="120798" y="249236"/>
                  <a:pt x="127269" y="246355"/>
                </a:cubicBezTo>
                <a:cubicBezTo>
                  <a:pt x="126550" y="244555"/>
                  <a:pt x="126550" y="242394"/>
                  <a:pt x="126550" y="240233"/>
                </a:cubicBezTo>
                <a:cubicBezTo>
                  <a:pt x="126550" y="227989"/>
                  <a:pt x="136616" y="217545"/>
                  <a:pt x="148840" y="217545"/>
                </a:cubicBezTo>
                <a:cubicBezTo>
                  <a:pt x="152075" y="217545"/>
                  <a:pt x="155311" y="218265"/>
                  <a:pt x="158187" y="219706"/>
                </a:cubicBezTo>
                <a:cubicBezTo>
                  <a:pt x="162142" y="206381"/>
                  <a:pt x="174006" y="196658"/>
                  <a:pt x="187667" y="194497"/>
                </a:cubicBezTo>
                <a:cubicBezTo>
                  <a:pt x="188027" y="192696"/>
                  <a:pt x="188027" y="191256"/>
                  <a:pt x="188027" y="189455"/>
                </a:cubicBezTo>
                <a:cubicBezTo>
                  <a:pt x="188027" y="177211"/>
                  <a:pt x="177960" y="167487"/>
                  <a:pt x="165737" y="167487"/>
                </a:cubicBezTo>
                <a:cubicBezTo>
                  <a:pt x="160344" y="167487"/>
                  <a:pt x="155311" y="169288"/>
                  <a:pt x="150997" y="173249"/>
                </a:cubicBezTo>
                <a:cubicBezTo>
                  <a:pt x="149918" y="173970"/>
                  <a:pt x="148121" y="174690"/>
                  <a:pt x="146323" y="173970"/>
                </a:cubicBezTo>
                <a:cubicBezTo>
                  <a:pt x="144885" y="173609"/>
                  <a:pt x="143807" y="172169"/>
                  <a:pt x="143807" y="170368"/>
                </a:cubicBezTo>
                <a:cubicBezTo>
                  <a:pt x="140930" y="148761"/>
                  <a:pt x="122236" y="132195"/>
                  <a:pt x="100305" y="132195"/>
                </a:cubicBezTo>
                <a:close/>
                <a:moveTo>
                  <a:pt x="167894" y="71693"/>
                </a:moveTo>
                <a:cubicBezTo>
                  <a:pt x="138054" y="71693"/>
                  <a:pt x="113607" y="95462"/>
                  <a:pt x="112169" y="124632"/>
                </a:cubicBezTo>
                <a:cubicBezTo>
                  <a:pt x="130864" y="128954"/>
                  <a:pt x="145964" y="143359"/>
                  <a:pt x="150997" y="162085"/>
                </a:cubicBezTo>
                <a:cubicBezTo>
                  <a:pt x="155671" y="159564"/>
                  <a:pt x="160704" y="158484"/>
                  <a:pt x="165737" y="158484"/>
                </a:cubicBezTo>
                <a:cubicBezTo>
                  <a:pt x="178679" y="158484"/>
                  <a:pt x="189465" y="166047"/>
                  <a:pt x="194498" y="176851"/>
                </a:cubicBezTo>
                <a:cubicBezTo>
                  <a:pt x="212114" y="167487"/>
                  <a:pt x="223978" y="149121"/>
                  <a:pt x="223978" y="127873"/>
                </a:cubicBezTo>
                <a:cubicBezTo>
                  <a:pt x="223978" y="96902"/>
                  <a:pt x="198812" y="71693"/>
                  <a:pt x="167894" y="71693"/>
                </a:cubicBezTo>
                <a:close/>
                <a:moveTo>
                  <a:pt x="167894" y="63050"/>
                </a:moveTo>
                <a:cubicBezTo>
                  <a:pt x="203486" y="63050"/>
                  <a:pt x="232966" y="92220"/>
                  <a:pt x="232966" y="127873"/>
                </a:cubicBezTo>
                <a:cubicBezTo>
                  <a:pt x="232966" y="153442"/>
                  <a:pt x="217867" y="175410"/>
                  <a:pt x="196655" y="185854"/>
                </a:cubicBezTo>
                <a:cubicBezTo>
                  <a:pt x="197015" y="187294"/>
                  <a:pt x="197015" y="188375"/>
                  <a:pt x="197015" y="189455"/>
                </a:cubicBezTo>
                <a:cubicBezTo>
                  <a:pt x="197015" y="191256"/>
                  <a:pt x="197015" y="192696"/>
                  <a:pt x="196655" y="194137"/>
                </a:cubicBezTo>
                <a:cubicBezTo>
                  <a:pt x="215709" y="195577"/>
                  <a:pt x="230450" y="211783"/>
                  <a:pt x="230450" y="231230"/>
                </a:cubicBezTo>
                <a:cubicBezTo>
                  <a:pt x="230450" y="231590"/>
                  <a:pt x="230450" y="231590"/>
                  <a:pt x="230450" y="231950"/>
                </a:cubicBezTo>
                <a:cubicBezTo>
                  <a:pt x="248425" y="231950"/>
                  <a:pt x="263165" y="246355"/>
                  <a:pt x="263165" y="264002"/>
                </a:cubicBezTo>
                <a:cubicBezTo>
                  <a:pt x="263165" y="281648"/>
                  <a:pt x="248785" y="296053"/>
                  <a:pt x="231169" y="296053"/>
                </a:cubicBezTo>
                <a:lnTo>
                  <a:pt x="137335" y="296053"/>
                </a:lnTo>
                <a:cubicBezTo>
                  <a:pt x="122955" y="296053"/>
                  <a:pt x="111450" y="284529"/>
                  <a:pt x="111450" y="270124"/>
                </a:cubicBezTo>
                <a:cubicBezTo>
                  <a:pt x="111450" y="270124"/>
                  <a:pt x="111450" y="269764"/>
                  <a:pt x="111450" y="269403"/>
                </a:cubicBezTo>
                <a:lnTo>
                  <a:pt x="44940" y="269403"/>
                </a:lnTo>
                <a:cubicBezTo>
                  <a:pt x="20133" y="269403"/>
                  <a:pt x="0" y="249236"/>
                  <a:pt x="0" y="224387"/>
                </a:cubicBezTo>
                <a:cubicBezTo>
                  <a:pt x="0" y="198818"/>
                  <a:pt x="21931" y="177571"/>
                  <a:pt x="48175" y="179732"/>
                </a:cubicBezTo>
                <a:cubicBezTo>
                  <a:pt x="48175" y="178291"/>
                  <a:pt x="48175" y="177211"/>
                  <a:pt x="48175" y="176130"/>
                </a:cubicBezTo>
                <a:cubicBezTo>
                  <a:pt x="48175" y="146960"/>
                  <a:pt x="71544" y="123552"/>
                  <a:pt x="100305" y="123552"/>
                </a:cubicBezTo>
                <a:cubicBezTo>
                  <a:pt x="101384" y="123552"/>
                  <a:pt x="102462" y="123552"/>
                  <a:pt x="103181" y="123552"/>
                </a:cubicBezTo>
                <a:cubicBezTo>
                  <a:pt x="105338" y="89700"/>
                  <a:pt x="133740" y="63050"/>
                  <a:pt x="167894" y="63050"/>
                </a:cubicBezTo>
                <a:close/>
                <a:moveTo>
                  <a:pt x="165394" y="1347"/>
                </a:moveTo>
                <a:cubicBezTo>
                  <a:pt x="166835" y="-450"/>
                  <a:pt x="169717" y="-450"/>
                  <a:pt x="171517" y="1347"/>
                </a:cubicBezTo>
                <a:lnTo>
                  <a:pt x="206456" y="36207"/>
                </a:lnTo>
                <a:lnTo>
                  <a:pt x="255801" y="36207"/>
                </a:lnTo>
                <a:cubicBezTo>
                  <a:pt x="258323" y="36207"/>
                  <a:pt x="260124" y="38004"/>
                  <a:pt x="260124" y="40520"/>
                </a:cubicBezTo>
                <a:lnTo>
                  <a:pt x="260124" y="89756"/>
                </a:lnTo>
                <a:lnTo>
                  <a:pt x="295062" y="124616"/>
                </a:lnTo>
                <a:cubicBezTo>
                  <a:pt x="295782" y="125335"/>
                  <a:pt x="296503" y="126773"/>
                  <a:pt x="296503" y="127851"/>
                </a:cubicBezTo>
                <a:cubicBezTo>
                  <a:pt x="296503" y="128929"/>
                  <a:pt x="295782" y="130007"/>
                  <a:pt x="295062" y="131085"/>
                </a:cubicBezTo>
                <a:lnTo>
                  <a:pt x="260124" y="165946"/>
                </a:lnTo>
                <a:lnTo>
                  <a:pt x="260124" y="215182"/>
                </a:lnTo>
                <a:cubicBezTo>
                  <a:pt x="260124" y="217697"/>
                  <a:pt x="258323" y="219854"/>
                  <a:pt x="255801" y="219854"/>
                </a:cubicBezTo>
                <a:lnTo>
                  <a:pt x="240313" y="219854"/>
                </a:lnTo>
                <a:cubicBezTo>
                  <a:pt x="238152" y="219854"/>
                  <a:pt x="235991" y="217697"/>
                  <a:pt x="235991" y="215182"/>
                </a:cubicBezTo>
                <a:cubicBezTo>
                  <a:pt x="235991" y="212666"/>
                  <a:pt x="238152" y="210869"/>
                  <a:pt x="240313" y="210869"/>
                </a:cubicBezTo>
                <a:lnTo>
                  <a:pt x="251119" y="210869"/>
                </a:lnTo>
                <a:lnTo>
                  <a:pt x="251119" y="164149"/>
                </a:lnTo>
                <a:cubicBezTo>
                  <a:pt x="251119" y="162711"/>
                  <a:pt x="251839" y="161993"/>
                  <a:pt x="252560" y="160914"/>
                </a:cubicBezTo>
                <a:lnTo>
                  <a:pt x="285697" y="127851"/>
                </a:lnTo>
                <a:lnTo>
                  <a:pt x="252560" y="94787"/>
                </a:lnTo>
                <a:cubicBezTo>
                  <a:pt x="251839" y="94069"/>
                  <a:pt x="251119" y="92990"/>
                  <a:pt x="251119" y="91912"/>
                </a:cubicBezTo>
                <a:lnTo>
                  <a:pt x="251119" y="45192"/>
                </a:lnTo>
                <a:lnTo>
                  <a:pt x="204655" y="45192"/>
                </a:lnTo>
                <a:cubicBezTo>
                  <a:pt x="203214" y="45192"/>
                  <a:pt x="202133" y="44833"/>
                  <a:pt x="201413" y="43754"/>
                </a:cubicBezTo>
                <a:lnTo>
                  <a:pt x="168276" y="10691"/>
                </a:lnTo>
                <a:lnTo>
                  <a:pt x="135138" y="43754"/>
                </a:lnTo>
                <a:cubicBezTo>
                  <a:pt x="134418" y="44833"/>
                  <a:pt x="133337" y="45192"/>
                  <a:pt x="131897" y="45192"/>
                </a:cubicBezTo>
                <a:lnTo>
                  <a:pt x="85432" y="45192"/>
                </a:lnTo>
                <a:lnTo>
                  <a:pt x="85432" y="91912"/>
                </a:lnTo>
                <a:cubicBezTo>
                  <a:pt x="85432" y="92990"/>
                  <a:pt x="84712" y="94069"/>
                  <a:pt x="83992" y="94787"/>
                </a:cubicBezTo>
                <a:lnTo>
                  <a:pt x="50854" y="127851"/>
                </a:lnTo>
                <a:lnTo>
                  <a:pt x="54096" y="131085"/>
                </a:lnTo>
                <a:cubicBezTo>
                  <a:pt x="55897" y="132523"/>
                  <a:pt x="55897" y="135757"/>
                  <a:pt x="54096" y="137195"/>
                </a:cubicBezTo>
                <a:cubicBezTo>
                  <a:pt x="52295" y="138992"/>
                  <a:pt x="49413" y="138992"/>
                  <a:pt x="47973" y="137195"/>
                </a:cubicBezTo>
                <a:lnTo>
                  <a:pt x="41489" y="131085"/>
                </a:lnTo>
                <a:cubicBezTo>
                  <a:pt x="39688" y="129288"/>
                  <a:pt x="39688" y="126413"/>
                  <a:pt x="41489" y="124616"/>
                </a:cubicBezTo>
                <a:lnTo>
                  <a:pt x="76428" y="89756"/>
                </a:lnTo>
                <a:lnTo>
                  <a:pt x="76428" y="40520"/>
                </a:lnTo>
                <a:cubicBezTo>
                  <a:pt x="76428" y="38004"/>
                  <a:pt x="78228" y="36207"/>
                  <a:pt x="80750" y="36207"/>
                </a:cubicBezTo>
                <a:lnTo>
                  <a:pt x="130456" y="36207"/>
                </a:lnTo>
                <a:lnTo>
                  <a:pt x="165394" y="1347"/>
                </a:lnTo>
                <a:close/>
              </a:path>
            </a:pathLst>
          </a:custGeom>
          <a:solidFill>
            <a:schemeClr val="bg1"/>
          </a:solidFill>
          <a:ln>
            <a:noFill/>
          </a:ln>
          <a:effectLst/>
        </p:spPr>
        <p:txBody>
          <a:bodyPr anchor="ctr"/>
          <a:lstStyle/>
          <a:p>
            <a:endParaRPr lang="en-GB" sz="1600" dirty="0">
              <a:latin typeface="Lato Light" panose="020F0502020204030203" pitchFamily="34" charset="0"/>
            </a:endParaRPr>
          </a:p>
        </p:txBody>
      </p:sp>
      <p:sp>
        <p:nvSpPr>
          <p:cNvPr id="92" name="Oval 9">
            <a:extLst>
              <a:ext uri="{FF2B5EF4-FFF2-40B4-BE49-F238E27FC236}">
                <a16:creationId xmlns:a16="http://schemas.microsoft.com/office/drawing/2014/main" xmlns="" id="{FF198961-E1A5-4668-9133-1DEA1AF0932F}"/>
              </a:ext>
            </a:extLst>
          </p:cNvPr>
          <p:cNvSpPr>
            <a:spLocks noChangeArrowheads="1"/>
          </p:cNvSpPr>
          <p:nvPr/>
        </p:nvSpPr>
        <p:spPr bwMode="auto">
          <a:xfrm>
            <a:off x="6823293" y="5798523"/>
            <a:ext cx="613014" cy="614095"/>
          </a:xfrm>
          <a:prstGeom prst="ellipse">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1600" dirty="0">
              <a:latin typeface="Lato Light" panose="020F0502020204030203" pitchFamily="34" charset="0"/>
            </a:endParaRPr>
          </a:p>
        </p:txBody>
      </p:sp>
      <p:sp>
        <p:nvSpPr>
          <p:cNvPr id="93" name="Oval 9">
            <a:extLst>
              <a:ext uri="{FF2B5EF4-FFF2-40B4-BE49-F238E27FC236}">
                <a16:creationId xmlns:a16="http://schemas.microsoft.com/office/drawing/2014/main" xmlns="" id="{43FA0611-DC63-48C9-AC68-2E956BD521BA}"/>
              </a:ext>
            </a:extLst>
          </p:cNvPr>
          <p:cNvSpPr>
            <a:spLocks noChangeArrowheads="1"/>
          </p:cNvSpPr>
          <p:nvPr/>
        </p:nvSpPr>
        <p:spPr bwMode="auto">
          <a:xfrm>
            <a:off x="8100154" y="5600233"/>
            <a:ext cx="613014" cy="614095"/>
          </a:xfrm>
          <a:prstGeom prst="ellipse">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1600" dirty="0">
              <a:latin typeface="Lato Light" panose="020F0502020204030203" pitchFamily="34" charset="0"/>
            </a:endParaRPr>
          </a:p>
        </p:txBody>
      </p:sp>
      <p:sp>
        <p:nvSpPr>
          <p:cNvPr id="94" name="Oval 9">
            <a:extLst>
              <a:ext uri="{FF2B5EF4-FFF2-40B4-BE49-F238E27FC236}">
                <a16:creationId xmlns:a16="http://schemas.microsoft.com/office/drawing/2014/main" xmlns="" id="{E8AE1826-0033-4FC2-AE15-DB9986F6B9B1}"/>
              </a:ext>
            </a:extLst>
          </p:cNvPr>
          <p:cNvSpPr>
            <a:spLocks noChangeArrowheads="1"/>
          </p:cNvSpPr>
          <p:nvPr/>
        </p:nvSpPr>
        <p:spPr bwMode="auto">
          <a:xfrm>
            <a:off x="8377382" y="4872471"/>
            <a:ext cx="613014" cy="614095"/>
          </a:xfrm>
          <a:prstGeom prst="ellipse">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1600" dirty="0">
              <a:latin typeface="Lato Light" panose="020F0502020204030203" pitchFamily="34" charset="0"/>
            </a:endParaRPr>
          </a:p>
        </p:txBody>
      </p:sp>
      <p:sp>
        <p:nvSpPr>
          <p:cNvPr id="95" name="Freeform 807">
            <a:extLst>
              <a:ext uri="{FF2B5EF4-FFF2-40B4-BE49-F238E27FC236}">
                <a16:creationId xmlns:a16="http://schemas.microsoft.com/office/drawing/2014/main" xmlns="" id="{2DDEB10E-E4EB-454E-BAB3-72CFCD322D5B}"/>
              </a:ext>
            </a:extLst>
          </p:cNvPr>
          <p:cNvSpPr>
            <a:spLocks noChangeArrowheads="1"/>
          </p:cNvSpPr>
          <p:nvPr/>
        </p:nvSpPr>
        <p:spPr bwMode="auto">
          <a:xfrm>
            <a:off x="8508166" y="5005205"/>
            <a:ext cx="348627" cy="348627"/>
          </a:xfrm>
          <a:custGeom>
            <a:avLst/>
            <a:gdLst>
              <a:gd name="T0" fmla="*/ 175848 w 302852"/>
              <a:gd name="T1" fmla="*/ 296686 h 302852"/>
              <a:gd name="T2" fmla="*/ 103187 w 302852"/>
              <a:gd name="T3" fmla="*/ 296686 h 302852"/>
              <a:gd name="T4" fmla="*/ 213946 w 302852"/>
              <a:gd name="T5" fmla="*/ 251590 h 302852"/>
              <a:gd name="T6" fmla="*/ 228600 w 302852"/>
              <a:gd name="T7" fmla="*/ 251590 h 302852"/>
              <a:gd name="T8" fmla="*/ 234828 w 302852"/>
              <a:gd name="T9" fmla="*/ 245567 h 302852"/>
              <a:gd name="T10" fmla="*/ 207352 w 302852"/>
              <a:gd name="T11" fmla="*/ 272143 h 302852"/>
              <a:gd name="T12" fmla="*/ 98124 w 302852"/>
              <a:gd name="T13" fmla="*/ 216900 h 302852"/>
              <a:gd name="T14" fmla="*/ 52259 w 302852"/>
              <a:gd name="T15" fmla="*/ 286239 h 302852"/>
              <a:gd name="T16" fmla="*/ 123403 w 302852"/>
              <a:gd name="T17" fmla="*/ 243986 h 302852"/>
              <a:gd name="T18" fmla="*/ 98124 w 302852"/>
              <a:gd name="T19" fmla="*/ 216900 h 302852"/>
              <a:gd name="T20" fmla="*/ 231745 w 302852"/>
              <a:gd name="T21" fmla="*/ 119032 h 302852"/>
              <a:gd name="T22" fmla="*/ 76456 w 302852"/>
              <a:gd name="T23" fmla="*/ 86890 h 302852"/>
              <a:gd name="T24" fmla="*/ 73928 w 302852"/>
              <a:gd name="T25" fmla="*/ 139616 h 302852"/>
              <a:gd name="T26" fmla="*/ 56593 w 302852"/>
              <a:gd name="T27" fmla="*/ 142867 h 302852"/>
              <a:gd name="T28" fmla="*/ 91984 w 302852"/>
              <a:gd name="T29" fmla="*/ 152979 h 302852"/>
              <a:gd name="T30" fmla="*/ 197798 w 302852"/>
              <a:gd name="T31" fmla="*/ 284072 h 302852"/>
              <a:gd name="T32" fmla="*/ 253775 w 302852"/>
              <a:gd name="T33" fmla="*/ 260598 h 302852"/>
              <a:gd name="T34" fmla="*/ 208632 w 302852"/>
              <a:gd name="T35" fmla="*/ 227373 h 302852"/>
              <a:gd name="T36" fmla="*/ 103180 w 302852"/>
              <a:gd name="T37" fmla="*/ 96641 h 302852"/>
              <a:gd name="T38" fmla="*/ 238246 w 302852"/>
              <a:gd name="T39" fmla="*/ 78945 h 302852"/>
              <a:gd name="T40" fmla="*/ 263164 w 302852"/>
              <a:gd name="T41" fmla="*/ 105670 h 302852"/>
              <a:gd name="T42" fmla="*/ 231023 w 302852"/>
              <a:gd name="T43" fmla="*/ 129505 h 302852"/>
              <a:gd name="T44" fmla="*/ 170712 w 302852"/>
              <a:gd name="T45" fmla="*/ 176453 h 302852"/>
              <a:gd name="T46" fmla="*/ 263164 w 302852"/>
              <a:gd name="T47" fmla="*/ 260598 h 302852"/>
              <a:gd name="T48" fmla="*/ 191297 w 302852"/>
              <a:gd name="T49" fmla="*/ 290211 h 302852"/>
              <a:gd name="T50" fmla="*/ 121237 w 302852"/>
              <a:gd name="T51" fmla="*/ 225928 h 302852"/>
              <a:gd name="T52" fmla="*/ 85123 w 302852"/>
              <a:gd name="T53" fmla="*/ 294906 h 302852"/>
              <a:gd name="T54" fmla="*/ 45759 w 302852"/>
              <a:gd name="T55" fmla="*/ 292739 h 302852"/>
              <a:gd name="T56" fmla="*/ 106069 w 302852"/>
              <a:gd name="T57" fmla="*/ 210761 h 302852"/>
              <a:gd name="T58" fmla="*/ 87290 w 302852"/>
              <a:gd name="T59" fmla="*/ 161285 h 302852"/>
              <a:gd name="T60" fmla="*/ 43592 w 302852"/>
              <a:gd name="T61" fmla="*/ 102419 h 302852"/>
              <a:gd name="T62" fmla="*/ 90540 w 302852"/>
              <a:gd name="T63" fmla="*/ 113976 h 302852"/>
              <a:gd name="T64" fmla="*/ 65621 w 302852"/>
              <a:gd name="T65" fmla="*/ 80029 h 302852"/>
              <a:gd name="T66" fmla="*/ 164212 w 302852"/>
              <a:gd name="T67" fmla="*/ 169952 h 302852"/>
              <a:gd name="T68" fmla="*/ 211883 w 302852"/>
              <a:gd name="T69" fmla="*/ 106753 h 302852"/>
              <a:gd name="T70" fmla="*/ 269753 w 302852"/>
              <a:gd name="T71" fmla="*/ 23926 h 302852"/>
              <a:gd name="T72" fmla="*/ 275981 w 302852"/>
              <a:gd name="T73" fmla="*/ 30049 h 302852"/>
              <a:gd name="T74" fmla="*/ 268287 w 302852"/>
              <a:gd name="T75" fmla="*/ 27327 h 302852"/>
              <a:gd name="T76" fmla="*/ 217311 w 302852"/>
              <a:gd name="T77" fmla="*/ 23926 h 302852"/>
              <a:gd name="T78" fmla="*/ 214136 w 302852"/>
              <a:gd name="T79" fmla="*/ 31410 h 302852"/>
              <a:gd name="T80" fmla="*/ 210961 w 302852"/>
              <a:gd name="T81" fmla="*/ 23926 h 302852"/>
              <a:gd name="T82" fmla="*/ 244298 w 302852"/>
              <a:gd name="T83" fmla="*/ 31397 h 302852"/>
              <a:gd name="T84" fmla="*/ 9374 w 302852"/>
              <a:gd name="T85" fmla="*/ 9013 h 302852"/>
              <a:gd name="T86" fmla="*/ 293478 w 302852"/>
              <a:gd name="T87" fmla="*/ 9013 h 302852"/>
              <a:gd name="T88" fmla="*/ 298165 w 302852"/>
              <a:gd name="T89" fmla="*/ 0 h 302852"/>
              <a:gd name="T90" fmla="*/ 302852 w 302852"/>
              <a:gd name="T91" fmla="*/ 298165 h 302852"/>
              <a:gd name="T92" fmla="*/ 267519 w 302852"/>
              <a:gd name="T93" fmla="*/ 298165 h 302852"/>
              <a:gd name="T94" fmla="*/ 293478 w 302852"/>
              <a:gd name="T95" fmla="*/ 55162 h 302852"/>
              <a:gd name="T96" fmla="*/ 25958 w 302852"/>
              <a:gd name="T97" fmla="*/ 293478 h 302852"/>
              <a:gd name="T98" fmla="*/ 4687 w 302852"/>
              <a:gd name="T99" fmla="*/ 302852 h 302852"/>
              <a:gd name="T100" fmla="*/ 0 w 302852"/>
              <a:gd name="T101" fmla="*/ 4326 h 302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02852" h="302852">
                <a:moveTo>
                  <a:pt x="107910" y="292100"/>
                </a:moveTo>
                <a:lnTo>
                  <a:pt x="171125" y="292100"/>
                </a:lnTo>
                <a:cubicBezTo>
                  <a:pt x="173669" y="292100"/>
                  <a:pt x="175848" y="294217"/>
                  <a:pt x="175848" y="296686"/>
                </a:cubicBezTo>
                <a:cubicBezTo>
                  <a:pt x="175848" y="299156"/>
                  <a:pt x="173669" y="301272"/>
                  <a:pt x="171125" y="301272"/>
                </a:cubicBezTo>
                <a:lnTo>
                  <a:pt x="107910" y="301272"/>
                </a:lnTo>
                <a:cubicBezTo>
                  <a:pt x="105367" y="301272"/>
                  <a:pt x="103187" y="299156"/>
                  <a:pt x="103187" y="296686"/>
                </a:cubicBezTo>
                <a:cubicBezTo>
                  <a:pt x="103187" y="294217"/>
                  <a:pt x="105367" y="292100"/>
                  <a:pt x="107910" y="292100"/>
                </a:cubicBezTo>
                <a:close/>
                <a:moveTo>
                  <a:pt x="221273" y="249110"/>
                </a:moveTo>
                <a:cubicBezTo>
                  <a:pt x="218709" y="249110"/>
                  <a:pt x="216144" y="249819"/>
                  <a:pt x="213946" y="251590"/>
                </a:cubicBezTo>
                <a:cubicBezTo>
                  <a:pt x="210283" y="255488"/>
                  <a:pt x="210283" y="261867"/>
                  <a:pt x="213946" y="265410"/>
                </a:cubicBezTo>
                <a:cubicBezTo>
                  <a:pt x="217976" y="269662"/>
                  <a:pt x="224570" y="269662"/>
                  <a:pt x="228600" y="265410"/>
                </a:cubicBezTo>
                <a:cubicBezTo>
                  <a:pt x="232263" y="261867"/>
                  <a:pt x="232263" y="255488"/>
                  <a:pt x="228600" y="251590"/>
                </a:cubicBezTo>
                <a:cubicBezTo>
                  <a:pt x="226768" y="249819"/>
                  <a:pt x="223837" y="249110"/>
                  <a:pt x="221273" y="249110"/>
                </a:cubicBezTo>
                <a:close/>
                <a:moveTo>
                  <a:pt x="221227" y="239986"/>
                </a:moveTo>
                <a:cubicBezTo>
                  <a:pt x="226219" y="239986"/>
                  <a:pt x="231164" y="241846"/>
                  <a:pt x="234828" y="245567"/>
                </a:cubicBezTo>
                <a:cubicBezTo>
                  <a:pt x="242521" y="252654"/>
                  <a:pt x="242521" y="264701"/>
                  <a:pt x="234828" y="272143"/>
                </a:cubicBezTo>
                <a:cubicBezTo>
                  <a:pt x="231164" y="275686"/>
                  <a:pt x="226402" y="277458"/>
                  <a:pt x="221273" y="277458"/>
                </a:cubicBezTo>
                <a:cubicBezTo>
                  <a:pt x="216144" y="277458"/>
                  <a:pt x="211382" y="275686"/>
                  <a:pt x="207352" y="272143"/>
                </a:cubicBezTo>
                <a:cubicBezTo>
                  <a:pt x="200025" y="264701"/>
                  <a:pt x="200025" y="252654"/>
                  <a:pt x="207352" y="245567"/>
                </a:cubicBezTo>
                <a:cubicBezTo>
                  <a:pt x="211199" y="241846"/>
                  <a:pt x="216236" y="239986"/>
                  <a:pt x="221227" y="239986"/>
                </a:cubicBezTo>
                <a:close/>
                <a:moveTo>
                  <a:pt x="98124" y="216900"/>
                </a:moveTo>
                <a:cubicBezTo>
                  <a:pt x="97763" y="216900"/>
                  <a:pt x="97402" y="216900"/>
                  <a:pt x="96679" y="217261"/>
                </a:cubicBezTo>
                <a:lnTo>
                  <a:pt x="52259" y="261681"/>
                </a:lnTo>
                <a:cubicBezTo>
                  <a:pt x="45398" y="268543"/>
                  <a:pt x="45398" y="279377"/>
                  <a:pt x="52259" y="286239"/>
                </a:cubicBezTo>
                <a:lnTo>
                  <a:pt x="54426" y="288406"/>
                </a:lnTo>
                <a:cubicBezTo>
                  <a:pt x="61288" y="295267"/>
                  <a:pt x="72122" y="295267"/>
                  <a:pt x="78984" y="288406"/>
                </a:cubicBezTo>
                <a:lnTo>
                  <a:pt x="123403" y="243986"/>
                </a:lnTo>
                <a:cubicBezTo>
                  <a:pt x="124126" y="242902"/>
                  <a:pt x="124126" y="241819"/>
                  <a:pt x="123403" y="240735"/>
                </a:cubicBezTo>
                <a:lnTo>
                  <a:pt x="99568" y="217261"/>
                </a:lnTo>
                <a:cubicBezTo>
                  <a:pt x="99207" y="216900"/>
                  <a:pt x="98485" y="216900"/>
                  <a:pt x="98124" y="216900"/>
                </a:cubicBezTo>
                <a:close/>
                <a:moveTo>
                  <a:pt x="236079" y="89418"/>
                </a:moveTo>
                <a:lnTo>
                  <a:pt x="221633" y="108920"/>
                </a:lnTo>
                <a:lnTo>
                  <a:pt x="231745" y="119032"/>
                </a:lnTo>
                <a:lnTo>
                  <a:pt x="251247" y="104947"/>
                </a:lnTo>
                <a:lnTo>
                  <a:pt x="236079" y="89418"/>
                </a:lnTo>
                <a:close/>
                <a:moveTo>
                  <a:pt x="76456" y="86890"/>
                </a:moveTo>
                <a:lnTo>
                  <a:pt x="98846" y="109281"/>
                </a:lnTo>
                <a:cubicBezTo>
                  <a:pt x="99929" y="110364"/>
                  <a:pt x="100291" y="112170"/>
                  <a:pt x="100291" y="113615"/>
                </a:cubicBezTo>
                <a:cubicBezTo>
                  <a:pt x="96679" y="126616"/>
                  <a:pt x="86929" y="136727"/>
                  <a:pt x="73928" y="139616"/>
                </a:cubicBezTo>
                <a:cubicBezTo>
                  <a:pt x="72483" y="140339"/>
                  <a:pt x="71038" y="139616"/>
                  <a:pt x="69594" y="138533"/>
                </a:cubicBezTo>
                <a:lnTo>
                  <a:pt x="47203" y="116143"/>
                </a:lnTo>
                <a:cubicBezTo>
                  <a:pt x="46481" y="125893"/>
                  <a:pt x="49731" y="136005"/>
                  <a:pt x="56593" y="142867"/>
                </a:cubicBezTo>
                <a:cubicBezTo>
                  <a:pt x="64899" y="151173"/>
                  <a:pt x="76456" y="154423"/>
                  <a:pt x="88012" y="151534"/>
                </a:cubicBezTo>
                <a:cubicBezTo>
                  <a:pt x="88373" y="151534"/>
                  <a:pt x="88373" y="151534"/>
                  <a:pt x="88734" y="151534"/>
                </a:cubicBezTo>
                <a:cubicBezTo>
                  <a:pt x="90179" y="151534"/>
                  <a:pt x="91262" y="152256"/>
                  <a:pt x="91984" y="152979"/>
                </a:cubicBezTo>
                <a:lnTo>
                  <a:pt x="187686" y="248680"/>
                </a:lnTo>
                <a:cubicBezTo>
                  <a:pt x="188769" y="249764"/>
                  <a:pt x="189130" y="251208"/>
                  <a:pt x="189130" y="252653"/>
                </a:cubicBezTo>
                <a:cubicBezTo>
                  <a:pt x="186241" y="263848"/>
                  <a:pt x="189492" y="275766"/>
                  <a:pt x="197798" y="284072"/>
                </a:cubicBezTo>
                <a:cubicBezTo>
                  <a:pt x="203938" y="290211"/>
                  <a:pt x="212244" y="293462"/>
                  <a:pt x="220911" y="293462"/>
                </a:cubicBezTo>
                <a:cubicBezTo>
                  <a:pt x="229939" y="293462"/>
                  <a:pt x="237884" y="290211"/>
                  <a:pt x="244024" y="284072"/>
                </a:cubicBezTo>
                <a:cubicBezTo>
                  <a:pt x="250524" y="277571"/>
                  <a:pt x="253775" y="269265"/>
                  <a:pt x="253775" y="260598"/>
                </a:cubicBezTo>
                <a:cubicBezTo>
                  <a:pt x="253775" y="251570"/>
                  <a:pt x="250524" y="243625"/>
                  <a:pt x="244024" y="237124"/>
                </a:cubicBezTo>
                <a:cubicBezTo>
                  <a:pt x="236079" y="229179"/>
                  <a:pt x="224522" y="225928"/>
                  <a:pt x="213327" y="228817"/>
                </a:cubicBezTo>
                <a:cubicBezTo>
                  <a:pt x="211521" y="229179"/>
                  <a:pt x="210077" y="228817"/>
                  <a:pt x="208632" y="227373"/>
                </a:cubicBezTo>
                <a:lnTo>
                  <a:pt x="113292" y="131671"/>
                </a:lnTo>
                <a:cubicBezTo>
                  <a:pt x="112208" y="130588"/>
                  <a:pt x="111486" y="129144"/>
                  <a:pt x="112208" y="127338"/>
                </a:cubicBezTo>
                <a:cubicBezTo>
                  <a:pt x="114736" y="116143"/>
                  <a:pt x="111486" y="104586"/>
                  <a:pt x="103180" y="96641"/>
                </a:cubicBezTo>
                <a:cubicBezTo>
                  <a:pt x="96318" y="89418"/>
                  <a:pt x="86567" y="85807"/>
                  <a:pt x="76456" y="86890"/>
                </a:cubicBezTo>
                <a:close/>
                <a:moveTo>
                  <a:pt x="234634" y="77501"/>
                </a:moveTo>
                <a:cubicBezTo>
                  <a:pt x="236079" y="77501"/>
                  <a:pt x="237523" y="77862"/>
                  <a:pt x="238246" y="78945"/>
                </a:cubicBezTo>
                <a:lnTo>
                  <a:pt x="250163" y="90502"/>
                </a:lnTo>
                <a:lnTo>
                  <a:pt x="261720" y="102058"/>
                </a:lnTo>
                <a:cubicBezTo>
                  <a:pt x="262803" y="103142"/>
                  <a:pt x="263164" y="104225"/>
                  <a:pt x="263164" y="105670"/>
                </a:cubicBezTo>
                <a:cubicBezTo>
                  <a:pt x="262803" y="107114"/>
                  <a:pt x="262081" y="108559"/>
                  <a:pt x="260997" y="109281"/>
                </a:cubicBezTo>
                <a:lnTo>
                  <a:pt x="233912" y="128782"/>
                </a:lnTo>
                <a:cubicBezTo>
                  <a:pt x="232829" y="129505"/>
                  <a:pt x="232106" y="129505"/>
                  <a:pt x="231023" y="129505"/>
                </a:cubicBezTo>
                <a:cubicBezTo>
                  <a:pt x="229939" y="129505"/>
                  <a:pt x="228856" y="129144"/>
                  <a:pt x="227773" y="128421"/>
                </a:cubicBezTo>
                <a:lnTo>
                  <a:pt x="223439" y="123726"/>
                </a:lnTo>
                <a:lnTo>
                  <a:pt x="170712" y="176453"/>
                </a:lnTo>
                <a:lnTo>
                  <a:pt x="213688" y="219067"/>
                </a:lnTo>
                <a:cubicBezTo>
                  <a:pt x="227050" y="216900"/>
                  <a:pt x="241135" y="220872"/>
                  <a:pt x="250885" y="230623"/>
                </a:cubicBezTo>
                <a:cubicBezTo>
                  <a:pt x="258830" y="238930"/>
                  <a:pt x="263164" y="249403"/>
                  <a:pt x="263164" y="260598"/>
                </a:cubicBezTo>
                <a:cubicBezTo>
                  <a:pt x="263164" y="271793"/>
                  <a:pt x="258830" y="282627"/>
                  <a:pt x="250885" y="290211"/>
                </a:cubicBezTo>
                <a:cubicBezTo>
                  <a:pt x="242579" y="298517"/>
                  <a:pt x="232467" y="302851"/>
                  <a:pt x="220911" y="302851"/>
                </a:cubicBezTo>
                <a:cubicBezTo>
                  <a:pt x="209716" y="302851"/>
                  <a:pt x="198881" y="298517"/>
                  <a:pt x="191297" y="290211"/>
                </a:cubicBezTo>
                <a:cubicBezTo>
                  <a:pt x="181547" y="280461"/>
                  <a:pt x="176852" y="266737"/>
                  <a:pt x="179380" y="253375"/>
                </a:cubicBezTo>
                <a:lnTo>
                  <a:pt x="136766" y="210399"/>
                </a:lnTo>
                <a:lnTo>
                  <a:pt x="121237" y="225928"/>
                </a:lnTo>
                <a:lnTo>
                  <a:pt x="129904" y="234596"/>
                </a:lnTo>
                <a:cubicBezTo>
                  <a:pt x="134238" y="238930"/>
                  <a:pt x="134238" y="246153"/>
                  <a:pt x="129904" y="250486"/>
                </a:cubicBezTo>
                <a:lnTo>
                  <a:pt x="85123" y="294906"/>
                </a:lnTo>
                <a:cubicBezTo>
                  <a:pt x="80067" y="299962"/>
                  <a:pt x="73566" y="302490"/>
                  <a:pt x="66705" y="302490"/>
                </a:cubicBezTo>
                <a:cubicBezTo>
                  <a:pt x="59843" y="302490"/>
                  <a:pt x="53343" y="299962"/>
                  <a:pt x="47926" y="294906"/>
                </a:cubicBezTo>
                <a:lnTo>
                  <a:pt x="45759" y="292739"/>
                </a:lnTo>
                <a:cubicBezTo>
                  <a:pt x="35647" y="282266"/>
                  <a:pt x="35647" y="265654"/>
                  <a:pt x="45759" y="255181"/>
                </a:cubicBezTo>
                <a:lnTo>
                  <a:pt x="90179" y="210761"/>
                </a:lnTo>
                <a:cubicBezTo>
                  <a:pt x="94512" y="206427"/>
                  <a:pt x="101735" y="206427"/>
                  <a:pt x="106069" y="210761"/>
                </a:cubicBezTo>
                <a:lnTo>
                  <a:pt x="114736" y="219428"/>
                </a:lnTo>
                <a:lnTo>
                  <a:pt x="130265" y="203899"/>
                </a:lnTo>
                <a:lnTo>
                  <a:pt x="87290" y="161285"/>
                </a:lnTo>
                <a:cubicBezTo>
                  <a:pt x="73928" y="163813"/>
                  <a:pt x="60204" y="159479"/>
                  <a:pt x="50454" y="149367"/>
                </a:cubicBezTo>
                <a:cubicBezTo>
                  <a:pt x="38897" y="138172"/>
                  <a:pt x="34925" y="120837"/>
                  <a:pt x="40342" y="105670"/>
                </a:cubicBezTo>
                <a:cubicBezTo>
                  <a:pt x="41064" y="104225"/>
                  <a:pt x="42147" y="102780"/>
                  <a:pt x="43592" y="102419"/>
                </a:cubicBezTo>
                <a:cubicBezTo>
                  <a:pt x="45037" y="102058"/>
                  <a:pt x="46842" y="102419"/>
                  <a:pt x="47926" y="103864"/>
                </a:cubicBezTo>
                <a:lnTo>
                  <a:pt x="74289" y="129866"/>
                </a:lnTo>
                <a:cubicBezTo>
                  <a:pt x="81511" y="127338"/>
                  <a:pt x="87651" y="121560"/>
                  <a:pt x="90540" y="113976"/>
                </a:cubicBezTo>
                <a:lnTo>
                  <a:pt x="64177" y="87613"/>
                </a:lnTo>
                <a:cubicBezTo>
                  <a:pt x="63093" y="86529"/>
                  <a:pt x="62732" y="84724"/>
                  <a:pt x="62732" y="83279"/>
                </a:cubicBezTo>
                <a:cubicBezTo>
                  <a:pt x="63093" y="81834"/>
                  <a:pt x="64177" y="80390"/>
                  <a:pt x="65621" y="80029"/>
                </a:cubicBezTo>
                <a:cubicBezTo>
                  <a:pt x="81150" y="74612"/>
                  <a:pt x="98485" y="78584"/>
                  <a:pt x="110041" y="89780"/>
                </a:cubicBezTo>
                <a:cubicBezTo>
                  <a:pt x="119792" y="99530"/>
                  <a:pt x="123765" y="113253"/>
                  <a:pt x="121598" y="126977"/>
                </a:cubicBezTo>
                <a:lnTo>
                  <a:pt x="164212" y="169952"/>
                </a:lnTo>
                <a:lnTo>
                  <a:pt x="216939" y="117226"/>
                </a:lnTo>
                <a:lnTo>
                  <a:pt x="212244" y="112892"/>
                </a:lnTo>
                <a:cubicBezTo>
                  <a:pt x="210799" y="111087"/>
                  <a:pt x="210799" y="108920"/>
                  <a:pt x="211883" y="106753"/>
                </a:cubicBezTo>
                <a:lnTo>
                  <a:pt x="231745" y="79668"/>
                </a:lnTo>
                <a:cubicBezTo>
                  <a:pt x="232467" y="78584"/>
                  <a:pt x="233551" y="77862"/>
                  <a:pt x="234634" y="77501"/>
                </a:cubicBezTo>
                <a:close/>
                <a:moveTo>
                  <a:pt x="269753" y="23926"/>
                </a:moveTo>
                <a:cubicBezTo>
                  <a:pt x="271218" y="22225"/>
                  <a:pt x="274149" y="22225"/>
                  <a:pt x="275981" y="23926"/>
                </a:cubicBezTo>
                <a:cubicBezTo>
                  <a:pt x="277080" y="24606"/>
                  <a:pt x="277446" y="25967"/>
                  <a:pt x="277446" y="27327"/>
                </a:cubicBezTo>
                <a:cubicBezTo>
                  <a:pt x="277446" y="28008"/>
                  <a:pt x="277080" y="29369"/>
                  <a:pt x="275981" y="30049"/>
                </a:cubicBezTo>
                <a:cubicBezTo>
                  <a:pt x="275248" y="31069"/>
                  <a:pt x="274149" y="31410"/>
                  <a:pt x="273050" y="31410"/>
                </a:cubicBezTo>
                <a:cubicBezTo>
                  <a:pt x="271584" y="31410"/>
                  <a:pt x="270485" y="31069"/>
                  <a:pt x="269753" y="30049"/>
                </a:cubicBezTo>
                <a:cubicBezTo>
                  <a:pt x="268654" y="29369"/>
                  <a:pt x="268287" y="28008"/>
                  <a:pt x="268287" y="27327"/>
                </a:cubicBezTo>
                <a:cubicBezTo>
                  <a:pt x="268287" y="25967"/>
                  <a:pt x="268654" y="24606"/>
                  <a:pt x="269753" y="23926"/>
                </a:cubicBezTo>
                <a:close/>
                <a:moveTo>
                  <a:pt x="210961" y="23926"/>
                </a:moveTo>
                <a:cubicBezTo>
                  <a:pt x="212725" y="22225"/>
                  <a:pt x="215547" y="22225"/>
                  <a:pt x="217311" y="23926"/>
                </a:cubicBezTo>
                <a:cubicBezTo>
                  <a:pt x="218370" y="24606"/>
                  <a:pt x="218722" y="25967"/>
                  <a:pt x="218722" y="27327"/>
                </a:cubicBezTo>
                <a:cubicBezTo>
                  <a:pt x="218722" y="28008"/>
                  <a:pt x="218370" y="29369"/>
                  <a:pt x="217311" y="30049"/>
                </a:cubicBezTo>
                <a:cubicBezTo>
                  <a:pt x="216606" y="31069"/>
                  <a:pt x="215195" y="31410"/>
                  <a:pt x="214136" y="31410"/>
                </a:cubicBezTo>
                <a:cubicBezTo>
                  <a:pt x="212725" y="31410"/>
                  <a:pt x="211667" y="31069"/>
                  <a:pt x="210961" y="30049"/>
                </a:cubicBezTo>
                <a:cubicBezTo>
                  <a:pt x="210256" y="29369"/>
                  <a:pt x="209550" y="28008"/>
                  <a:pt x="209550" y="27327"/>
                </a:cubicBezTo>
                <a:cubicBezTo>
                  <a:pt x="209550" y="25967"/>
                  <a:pt x="210256" y="24606"/>
                  <a:pt x="210961" y="23926"/>
                </a:cubicBezTo>
                <a:close/>
                <a:moveTo>
                  <a:pt x="244298" y="22225"/>
                </a:moveTo>
                <a:cubicBezTo>
                  <a:pt x="246768" y="22225"/>
                  <a:pt x="248884" y="24341"/>
                  <a:pt x="248884" y="27164"/>
                </a:cubicBezTo>
                <a:cubicBezTo>
                  <a:pt x="248884" y="29280"/>
                  <a:pt x="246768" y="31397"/>
                  <a:pt x="244298" y="31397"/>
                </a:cubicBezTo>
                <a:cubicBezTo>
                  <a:pt x="241829" y="31397"/>
                  <a:pt x="239712" y="29280"/>
                  <a:pt x="239712" y="27164"/>
                </a:cubicBezTo>
                <a:cubicBezTo>
                  <a:pt x="239712" y="24341"/>
                  <a:pt x="241829" y="22225"/>
                  <a:pt x="244298" y="22225"/>
                </a:cubicBezTo>
                <a:close/>
                <a:moveTo>
                  <a:pt x="9374" y="9013"/>
                </a:moveTo>
                <a:lnTo>
                  <a:pt x="9374" y="45788"/>
                </a:lnTo>
                <a:lnTo>
                  <a:pt x="293478" y="45788"/>
                </a:lnTo>
                <a:lnTo>
                  <a:pt x="293478" y="9013"/>
                </a:lnTo>
                <a:lnTo>
                  <a:pt x="9374" y="9013"/>
                </a:lnTo>
                <a:close/>
                <a:moveTo>
                  <a:pt x="4687" y="0"/>
                </a:moveTo>
                <a:lnTo>
                  <a:pt x="298165" y="0"/>
                </a:lnTo>
                <a:cubicBezTo>
                  <a:pt x="300688" y="0"/>
                  <a:pt x="302852" y="1802"/>
                  <a:pt x="302852" y="4326"/>
                </a:cubicBezTo>
                <a:lnTo>
                  <a:pt x="302852" y="50475"/>
                </a:lnTo>
                <a:lnTo>
                  <a:pt x="302852" y="298165"/>
                </a:lnTo>
                <a:cubicBezTo>
                  <a:pt x="302852" y="300688"/>
                  <a:pt x="300688" y="302852"/>
                  <a:pt x="298165" y="302852"/>
                </a:cubicBezTo>
                <a:lnTo>
                  <a:pt x="272206" y="302852"/>
                </a:lnTo>
                <a:cubicBezTo>
                  <a:pt x="269682" y="302852"/>
                  <a:pt x="267519" y="300688"/>
                  <a:pt x="267519" y="298165"/>
                </a:cubicBezTo>
                <a:cubicBezTo>
                  <a:pt x="267519" y="295641"/>
                  <a:pt x="269682" y="293478"/>
                  <a:pt x="272206" y="293478"/>
                </a:cubicBezTo>
                <a:lnTo>
                  <a:pt x="293478" y="293478"/>
                </a:lnTo>
                <a:lnTo>
                  <a:pt x="293478" y="55162"/>
                </a:lnTo>
                <a:lnTo>
                  <a:pt x="9374" y="55162"/>
                </a:lnTo>
                <a:lnTo>
                  <a:pt x="9374" y="293478"/>
                </a:lnTo>
                <a:lnTo>
                  <a:pt x="25958" y="293478"/>
                </a:lnTo>
                <a:cubicBezTo>
                  <a:pt x="28482" y="293478"/>
                  <a:pt x="30645" y="295641"/>
                  <a:pt x="30645" y="298165"/>
                </a:cubicBezTo>
                <a:cubicBezTo>
                  <a:pt x="30645" y="300688"/>
                  <a:pt x="28482" y="302852"/>
                  <a:pt x="25958" y="302852"/>
                </a:cubicBezTo>
                <a:lnTo>
                  <a:pt x="4687" y="302852"/>
                </a:lnTo>
                <a:cubicBezTo>
                  <a:pt x="2163" y="302852"/>
                  <a:pt x="0" y="300688"/>
                  <a:pt x="0" y="298165"/>
                </a:cubicBezTo>
                <a:lnTo>
                  <a:pt x="0" y="50475"/>
                </a:lnTo>
                <a:lnTo>
                  <a:pt x="0" y="4326"/>
                </a:lnTo>
                <a:cubicBezTo>
                  <a:pt x="0" y="1802"/>
                  <a:pt x="2163" y="0"/>
                  <a:pt x="4687" y="0"/>
                </a:cubicBezTo>
                <a:close/>
              </a:path>
            </a:pathLst>
          </a:custGeom>
          <a:solidFill>
            <a:schemeClr val="bg1"/>
          </a:solidFill>
          <a:ln>
            <a:noFill/>
          </a:ln>
          <a:effectLst/>
        </p:spPr>
        <p:txBody>
          <a:bodyPr anchor="ctr"/>
          <a:lstStyle/>
          <a:p>
            <a:endParaRPr lang="en-GB" sz="1600" dirty="0">
              <a:latin typeface="Lato Light" panose="020F0502020204030203" pitchFamily="34" charset="0"/>
            </a:endParaRPr>
          </a:p>
        </p:txBody>
      </p:sp>
      <p:sp>
        <p:nvSpPr>
          <p:cNvPr id="96" name="Freeform 804">
            <a:extLst>
              <a:ext uri="{FF2B5EF4-FFF2-40B4-BE49-F238E27FC236}">
                <a16:creationId xmlns:a16="http://schemas.microsoft.com/office/drawing/2014/main" xmlns="" id="{6B9F6BE9-551E-46E0-8461-E1412C62D35C}"/>
              </a:ext>
            </a:extLst>
          </p:cNvPr>
          <p:cNvSpPr>
            <a:spLocks noChangeArrowheads="1"/>
          </p:cNvSpPr>
          <p:nvPr/>
        </p:nvSpPr>
        <p:spPr bwMode="auto">
          <a:xfrm>
            <a:off x="8232347" y="5732967"/>
            <a:ext cx="348629" cy="348627"/>
          </a:xfrm>
          <a:custGeom>
            <a:avLst/>
            <a:gdLst>
              <a:gd name="T0" fmla="*/ 252053 w 302853"/>
              <a:gd name="T1" fmla="*/ 275882 h 302851"/>
              <a:gd name="T2" fmla="*/ 225425 w 302853"/>
              <a:gd name="T3" fmla="*/ 275882 h 302851"/>
              <a:gd name="T4" fmla="*/ 242697 w 302853"/>
              <a:gd name="T5" fmla="*/ 258377 h 302851"/>
              <a:gd name="T6" fmla="*/ 210557 w 302853"/>
              <a:gd name="T7" fmla="*/ 263187 h 302851"/>
              <a:gd name="T8" fmla="*/ 205906 w 302853"/>
              <a:gd name="T9" fmla="*/ 228600 h 302851"/>
              <a:gd name="T10" fmla="*/ 250267 w 302853"/>
              <a:gd name="T11" fmla="*/ 236526 h 302851"/>
              <a:gd name="T12" fmla="*/ 204117 w 302853"/>
              <a:gd name="T13" fmla="*/ 278680 h 302851"/>
              <a:gd name="T14" fmla="*/ 205906 w 302853"/>
              <a:gd name="T15" fmla="*/ 228600 h 302851"/>
              <a:gd name="T16" fmla="*/ 90123 w 302853"/>
              <a:gd name="T17" fmla="*/ 222271 h 302851"/>
              <a:gd name="T18" fmla="*/ 63500 w 302853"/>
              <a:gd name="T19" fmla="*/ 222271 h 302851"/>
              <a:gd name="T20" fmla="*/ 81006 w 302853"/>
              <a:gd name="T21" fmla="*/ 204766 h 302851"/>
              <a:gd name="T22" fmla="*/ 48632 w 302853"/>
              <a:gd name="T23" fmla="*/ 209212 h 302851"/>
              <a:gd name="T24" fmla="*/ 129407 w 302853"/>
              <a:gd name="T25" fmla="*/ 178468 h 302851"/>
              <a:gd name="T26" fmla="*/ 168480 w 302853"/>
              <a:gd name="T27" fmla="*/ 228727 h 302851"/>
              <a:gd name="T28" fmla="*/ 129407 w 302853"/>
              <a:gd name="T29" fmla="*/ 178468 h 302851"/>
              <a:gd name="T30" fmla="*/ 89415 w 302853"/>
              <a:gd name="T31" fmla="*/ 177508 h 302851"/>
              <a:gd name="T32" fmla="*/ 44339 w 302853"/>
              <a:gd name="T33" fmla="*/ 225065 h 302851"/>
              <a:gd name="T34" fmla="*/ 39688 w 302853"/>
              <a:gd name="T35" fmla="*/ 179309 h 302851"/>
              <a:gd name="T36" fmla="*/ 275863 w 302853"/>
              <a:gd name="T37" fmla="*/ 158668 h 302851"/>
              <a:gd name="T38" fmla="*/ 132930 w 302853"/>
              <a:gd name="T39" fmla="*/ 301265 h 302851"/>
              <a:gd name="T40" fmla="*/ 266817 w 302853"/>
              <a:gd name="T41" fmla="*/ 292263 h 302851"/>
              <a:gd name="T42" fmla="*/ 8962 w 302853"/>
              <a:gd name="T43" fmla="*/ 145926 h 302851"/>
              <a:gd name="T44" fmla="*/ 92843 w 302853"/>
              <a:gd name="T45" fmla="*/ 293811 h 302851"/>
              <a:gd name="T46" fmla="*/ 120445 w 302853"/>
              <a:gd name="T47" fmla="*/ 173768 h 302851"/>
              <a:gd name="T48" fmla="*/ 8962 w 302853"/>
              <a:gd name="T49" fmla="*/ 136525 h 302851"/>
              <a:gd name="T50" fmla="*/ 129407 w 302853"/>
              <a:gd name="T51" fmla="*/ 169067 h 302851"/>
              <a:gd name="T52" fmla="*/ 177442 w 302853"/>
              <a:gd name="T53" fmla="*/ 228727 h 302851"/>
              <a:gd name="T54" fmla="*/ 92843 w 302853"/>
              <a:gd name="T55" fmla="*/ 302851 h 302851"/>
              <a:gd name="T56" fmla="*/ 0 w 302853"/>
              <a:gd name="T57" fmla="*/ 145926 h 302851"/>
              <a:gd name="T58" fmla="*/ 229823 w 302853"/>
              <a:gd name="T59" fmla="*/ 98403 h 302851"/>
              <a:gd name="T60" fmla="*/ 207941 w 302853"/>
              <a:gd name="T61" fmla="*/ 120286 h 302851"/>
              <a:gd name="T62" fmla="*/ 220341 w 302853"/>
              <a:gd name="T63" fmla="*/ 111168 h 302851"/>
              <a:gd name="T64" fmla="*/ 187101 w 302853"/>
              <a:gd name="T65" fmla="*/ 79217 h 302851"/>
              <a:gd name="T66" fmla="*/ 187101 w 302853"/>
              <a:gd name="T67" fmla="*/ 79217 h 302851"/>
              <a:gd name="T68" fmla="*/ 227527 w 302853"/>
              <a:gd name="T69" fmla="*/ 72732 h 302851"/>
              <a:gd name="T70" fmla="*/ 182451 w 302853"/>
              <a:gd name="T71" fmla="*/ 120290 h 302851"/>
              <a:gd name="T72" fmla="*/ 177800 w 302853"/>
              <a:gd name="T73" fmla="*/ 74533 h 302851"/>
              <a:gd name="T74" fmla="*/ 159820 w 302853"/>
              <a:gd name="T75" fmla="*/ 136372 h 302851"/>
              <a:gd name="T76" fmla="*/ 159820 w 302853"/>
              <a:gd name="T77" fmla="*/ 55357 h 302851"/>
              <a:gd name="T78" fmla="*/ 302853 w 302853"/>
              <a:gd name="T79" fmla="*/ 50697 h 302851"/>
              <a:gd name="T80" fmla="*/ 155136 w 302853"/>
              <a:gd name="T81" fmla="*/ 145692 h 302851"/>
              <a:gd name="T82" fmla="*/ 155136 w 302853"/>
              <a:gd name="T83" fmla="*/ 46037 h 302851"/>
              <a:gd name="T84" fmla="*/ 97688 w 302853"/>
              <a:gd name="T85" fmla="*/ 45975 h 302851"/>
              <a:gd name="T86" fmla="*/ 102017 w 302853"/>
              <a:gd name="T87" fmla="*/ 0 h 302851"/>
              <a:gd name="T88" fmla="*/ 275864 w 302853"/>
              <a:gd name="T89" fmla="*/ 32326 h 302851"/>
              <a:gd name="T90" fmla="*/ 266847 w 302853"/>
              <a:gd name="T91" fmla="*/ 8979 h 302851"/>
              <a:gd name="T92" fmla="*/ 102017 w 302853"/>
              <a:gd name="T93" fmla="*/ 55314 h 302851"/>
              <a:gd name="T94" fmla="*/ 55489 w 302853"/>
              <a:gd name="T95" fmla="*/ 128228 h 302851"/>
              <a:gd name="T96" fmla="*/ 51161 w 302853"/>
              <a:gd name="T97" fmla="*/ 50644 h 302851"/>
              <a:gd name="T98" fmla="*/ 52603 w 302853"/>
              <a:gd name="T99" fmla="*/ 47771 h 302851"/>
              <a:gd name="T100" fmla="*/ 100574 w 302853"/>
              <a:gd name="T101" fmla="*/ 359 h 302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02853" h="302851">
                <a:moveTo>
                  <a:pt x="247375" y="254000"/>
                </a:moveTo>
                <a:cubicBezTo>
                  <a:pt x="249894" y="254000"/>
                  <a:pt x="252053" y="255824"/>
                  <a:pt x="252053" y="258377"/>
                </a:cubicBezTo>
                <a:lnTo>
                  <a:pt x="252053" y="275882"/>
                </a:lnTo>
                <a:cubicBezTo>
                  <a:pt x="252053" y="278434"/>
                  <a:pt x="249894" y="280623"/>
                  <a:pt x="247375" y="280623"/>
                </a:cubicBezTo>
                <a:lnTo>
                  <a:pt x="230103" y="280623"/>
                </a:lnTo>
                <a:cubicBezTo>
                  <a:pt x="227584" y="280623"/>
                  <a:pt x="225425" y="278434"/>
                  <a:pt x="225425" y="275882"/>
                </a:cubicBezTo>
                <a:cubicBezTo>
                  <a:pt x="225425" y="273329"/>
                  <a:pt x="227584" y="271141"/>
                  <a:pt x="230103" y="271141"/>
                </a:cubicBezTo>
                <a:lnTo>
                  <a:pt x="242697" y="271141"/>
                </a:lnTo>
                <a:lnTo>
                  <a:pt x="242697" y="258377"/>
                </a:lnTo>
                <a:cubicBezTo>
                  <a:pt x="242697" y="255824"/>
                  <a:pt x="244856" y="254000"/>
                  <a:pt x="247375" y="254000"/>
                </a:cubicBezTo>
                <a:close/>
                <a:moveTo>
                  <a:pt x="210557" y="237607"/>
                </a:moveTo>
                <a:lnTo>
                  <a:pt x="210557" y="263187"/>
                </a:lnTo>
                <a:lnTo>
                  <a:pt x="235957" y="237607"/>
                </a:lnTo>
                <a:lnTo>
                  <a:pt x="210557" y="237607"/>
                </a:lnTo>
                <a:close/>
                <a:moveTo>
                  <a:pt x="205906" y="228600"/>
                </a:moveTo>
                <a:lnTo>
                  <a:pt x="247047" y="228600"/>
                </a:lnTo>
                <a:cubicBezTo>
                  <a:pt x="248836" y="228600"/>
                  <a:pt x="250267" y="229681"/>
                  <a:pt x="250982" y="231122"/>
                </a:cubicBezTo>
                <a:cubicBezTo>
                  <a:pt x="252055" y="233284"/>
                  <a:pt x="251698" y="235085"/>
                  <a:pt x="250267" y="236526"/>
                </a:cubicBezTo>
                <a:lnTo>
                  <a:pt x="209483" y="277599"/>
                </a:lnTo>
                <a:cubicBezTo>
                  <a:pt x="208410" y="278319"/>
                  <a:pt x="207337" y="279040"/>
                  <a:pt x="205906" y="279040"/>
                </a:cubicBezTo>
                <a:cubicBezTo>
                  <a:pt x="205548" y="279040"/>
                  <a:pt x="204833" y="279040"/>
                  <a:pt x="204117" y="278680"/>
                </a:cubicBezTo>
                <a:cubicBezTo>
                  <a:pt x="202686" y="277959"/>
                  <a:pt x="201613" y="276518"/>
                  <a:pt x="201613" y="274356"/>
                </a:cubicBezTo>
                <a:lnTo>
                  <a:pt x="201613" y="233284"/>
                </a:lnTo>
                <a:cubicBezTo>
                  <a:pt x="201613" y="230762"/>
                  <a:pt x="203402" y="228600"/>
                  <a:pt x="205906" y="228600"/>
                </a:cubicBezTo>
                <a:close/>
                <a:moveTo>
                  <a:pt x="85747" y="200025"/>
                </a:moveTo>
                <a:cubicBezTo>
                  <a:pt x="88300" y="200025"/>
                  <a:pt x="90123" y="201849"/>
                  <a:pt x="90123" y="204766"/>
                </a:cubicBezTo>
                <a:lnTo>
                  <a:pt x="90123" y="222271"/>
                </a:lnTo>
                <a:cubicBezTo>
                  <a:pt x="90123" y="224824"/>
                  <a:pt x="88300" y="226648"/>
                  <a:pt x="85747" y="226648"/>
                </a:cubicBezTo>
                <a:lnTo>
                  <a:pt x="68241" y="226648"/>
                </a:lnTo>
                <a:cubicBezTo>
                  <a:pt x="65688" y="226648"/>
                  <a:pt x="63500" y="224824"/>
                  <a:pt x="63500" y="222271"/>
                </a:cubicBezTo>
                <a:cubicBezTo>
                  <a:pt x="63500" y="219718"/>
                  <a:pt x="65688" y="217530"/>
                  <a:pt x="68241" y="217530"/>
                </a:cubicBezTo>
                <a:lnTo>
                  <a:pt x="81006" y="217530"/>
                </a:lnTo>
                <a:lnTo>
                  <a:pt x="81006" y="204766"/>
                </a:lnTo>
                <a:cubicBezTo>
                  <a:pt x="81006" y="201849"/>
                  <a:pt x="83194" y="200025"/>
                  <a:pt x="85747" y="200025"/>
                </a:cubicBezTo>
                <a:close/>
                <a:moveTo>
                  <a:pt x="48632" y="183632"/>
                </a:moveTo>
                <a:lnTo>
                  <a:pt x="48632" y="209212"/>
                </a:lnTo>
                <a:lnTo>
                  <a:pt x="74032" y="183632"/>
                </a:lnTo>
                <a:lnTo>
                  <a:pt x="48632" y="183632"/>
                </a:lnTo>
                <a:close/>
                <a:moveTo>
                  <a:pt x="129407" y="178468"/>
                </a:moveTo>
                <a:lnTo>
                  <a:pt x="129407" y="261269"/>
                </a:lnTo>
                <a:lnTo>
                  <a:pt x="136218" y="261269"/>
                </a:lnTo>
                <a:cubicBezTo>
                  <a:pt x="154141" y="261269"/>
                  <a:pt x="168480" y="246806"/>
                  <a:pt x="168480" y="228727"/>
                </a:cubicBezTo>
                <a:lnTo>
                  <a:pt x="168480" y="210287"/>
                </a:lnTo>
                <a:cubicBezTo>
                  <a:pt x="168480" y="192931"/>
                  <a:pt x="154141" y="178468"/>
                  <a:pt x="136218" y="178468"/>
                </a:cubicBezTo>
                <a:lnTo>
                  <a:pt x="129407" y="178468"/>
                </a:lnTo>
                <a:close/>
                <a:moveTo>
                  <a:pt x="44339" y="174625"/>
                </a:moveTo>
                <a:lnTo>
                  <a:pt x="85122" y="174625"/>
                </a:lnTo>
                <a:cubicBezTo>
                  <a:pt x="86911" y="174625"/>
                  <a:pt x="88342" y="175706"/>
                  <a:pt x="89415" y="177508"/>
                </a:cubicBezTo>
                <a:cubicBezTo>
                  <a:pt x="90130" y="178949"/>
                  <a:pt x="89415" y="181110"/>
                  <a:pt x="88342" y="182551"/>
                </a:cubicBezTo>
                <a:lnTo>
                  <a:pt x="47201" y="223624"/>
                </a:lnTo>
                <a:cubicBezTo>
                  <a:pt x="46485" y="224705"/>
                  <a:pt x="45054" y="225065"/>
                  <a:pt x="44339" y="225065"/>
                </a:cubicBezTo>
                <a:cubicBezTo>
                  <a:pt x="43623" y="225065"/>
                  <a:pt x="42908" y="225065"/>
                  <a:pt x="42192" y="224705"/>
                </a:cubicBezTo>
                <a:cubicBezTo>
                  <a:pt x="40761" y="223984"/>
                  <a:pt x="39688" y="222183"/>
                  <a:pt x="39688" y="220742"/>
                </a:cubicBezTo>
                <a:lnTo>
                  <a:pt x="39688" y="179309"/>
                </a:lnTo>
                <a:cubicBezTo>
                  <a:pt x="39688" y="176787"/>
                  <a:pt x="41477" y="174625"/>
                  <a:pt x="44339" y="174625"/>
                </a:cubicBezTo>
                <a:close/>
                <a:moveTo>
                  <a:pt x="271159" y="153987"/>
                </a:moveTo>
                <a:cubicBezTo>
                  <a:pt x="273692" y="153987"/>
                  <a:pt x="275863" y="156148"/>
                  <a:pt x="275863" y="158668"/>
                </a:cubicBezTo>
                <a:lnTo>
                  <a:pt x="275863" y="296584"/>
                </a:lnTo>
                <a:cubicBezTo>
                  <a:pt x="275863" y="299105"/>
                  <a:pt x="273692" y="301265"/>
                  <a:pt x="271159" y="301265"/>
                </a:cubicBezTo>
                <a:lnTo>
                  <a:pt x="132930" y="301265"/>
                </a:lnTo>
                <a:cubicBezTo>
                  <a:pt x="130397" y="301265"/>
                  <a:pt x="128588" y="299105"/>
                  <a:pt x="128588" y="296584"/>
                </a:cubicBezTo>
                <a:cubicBezTo>
                  <a:pt x="128588" y="294063"/>
                  <a:pt x="130397" y="292263"/>
                  <a:pt x="132930" y="292263"/>
                </a:cubicBezTo>
                <a:lnTo>
                  <a:pt x="266817" y="292263"/>
                </a:lnTo>
                <a:lnTo>
                  <a:pt x="266817" y="158668"/>
                </a:lnTo>
                <a:cubicBezTo>
                  <a:pt x="266817" y="156148"/>
                  <a:pt x="268626" y="153987"/>
                  <a:pt x="271159" y="153987"/>
                </a:cubicBezTo>
                <a:close/>
                <a:moveTo>
                  <a:pt x="8962" y="145926"/>
                </a:moveTo>
                <a:lnTo>
                  <a:pt x="8962" y="265970"/>
                </a:lnTo>
                <a:cubicBezTo>
                  <a:pt x="8962" y="281156"/>
                  <a:pt x="21508" y="293811"/>
                  <a:pt x="36564" y="293811"/>
                </a:cubicBezTo>
                <a:lnTo>
                  <a:pt x="92843" y="293811"/>
                </a:lnTo>
                <a:cubicBezTo>
                  <a:pt x="107899" y="293811"/>
                  <a:pt x="120445" y="281156"/>
                  <a:pt x="120445" y="265970"/>
                </a:cubicBezTo>
                <a:lnTo>
                  <a:pt x="120445" y="265608"/>
                </a:lnTo>
                <a:lnTo>
                  <a:pt x="120445" y="173768"/>
                </a:lnTo>
                <a:lnTo>
                  <a:pt x="120445" y="145926"/>
                </a:lnTo>
                <a:lnTo>
                  <a:pt x="8962" y="145926"/>
                </a:lnTo>
                <a:close/>
                <a:moveTo>
                  <a:pt x="8962" y="136525"/>
                </a:moveTo>
                <a:lnTo>
                  <a:pt x="120445" y="136525"/>
                </a:lnTo>
                <a:cubicBezTo>
                  <a:pt x="125464" y="136525"/>
                  <a:pt x="129407" y="140864"/>
                  <a:pt x="129407" y="145926"/>
                </a:cubicBezTo>
                <a:lnTo>
                  <a:pt x="129407" y="169067"/>
                </a:lnTo>
                <a:lnTo>
                  <a:pt x="136218" y="169067"/>
                </a:lnTo>
                <a:cubicBezTo>
                  <a:pt x="159160" y="169067"/>
                  <a:pt x="177442" y="187508"/>
                  <a:pt x="177442" y="210287"/>
                </a:cubicBezTo>
                <a:lnTo>
                  <a:pt x="177442" y="228727"/>
                </a:lnTo>
                <a:cubicBezTo>
                  <a:pt x="177442" y="251868"/>
                  <a:pt x="159160" y="270309"/>
                  <a:pt x="136218" y="270309"/>
                </a:cubicBezTo>
                <a:lnTo>
                  <a:pt x="129048" y="270309"/>
                </a:lnTo>
                <a:cubicBezTo>
                  <a:pt x="126898" y="288388"/>
                  <a:pt x="111483" y="302851"/>
                  <a:pt x="92843" y="302851"/>
                </a:cubicBezTo>
                <a:lnTo>
                  <a:pt x="36564" y="302851"/>
                </a:lnTo>
                <a:cubicBezTo>
                  <a:pt x="16131" y="302851"/>
                  <a:pt x="0" y="286218"/>
                  <a:pt x="0" y="265970"/>
                </a:cubicBezTo>
                <a:lnTo>
                  <a:pt x="0" y="145926"/>
                </a:lnTo>
                <a:cubicBezTo>
                  <a:pt x="0" y="140864"/>
                  <a:pt x="4302" y="136525"/>
                  <a:pt x="8962" y="136525"/>
                </a:cubicBezTo>
                <a:close/>
                <a:moveTo>
                  <a:pt x="225082" y="93662"/>
                </a:moveTo>
                <a:cubicBezTo>
                  <a:pt x="227635" y="93662"/>
                  <a:pt x="229823" y="95486"/>
                  <a:pt x="229823" y="98403"/>
                </a:cubicBezTo>
                <a:lnTo>
                  <a:pt x="229823" y="115909"/>
                </a:lnTo>
                <a:cubicBezTo>
                  <a:pt x="229823" y="118462"/>
                  <a:pt x="227635" y="120286"/>
                  <a:pt x="225082" y="120286"/>
                </a:cubicBezTo>
                <a:lnTo>
                  <a:pt x="207941" y="120286"/>
                </a:lnTo>
                <a:cubicBezTo>
                  <a:pt x="205388" y="120286"/>
                  <a:pt x="203200" y="118462"/>
                  <a:pt x="203200" y="115909"/>
                </a:cubicBezTo>
                <a:cubicBezTo>
                  <a:pt x="203200" y="113356"/>
                  <a:pt x="205388" y="111168"/>
                  <a:pt x="207941" y="111168"/>
                </a:cubicBezTo>
                <a:lnTo>
                  <a:pt x="220341" y="111168"/>
                </a:lnTo>
                <a:lnTo>
                  <a:pt x="220341" y="98403"/>
                </a:lnTo>
                <a:cubicBezTo>
                  <a:pt x="220341" y="95486"/>
                  <a:pt x="222529" y="93662"/>
                  <a:pt x="225082" y="93662"/>
                </a:cubicBezTo>
                <a:close/>
                <a:moveTo>
                  <a:pt x="187101" y="79217"/>
                </a:moveTo>
                <a:lnTo>
                  <a:pt x="187101" y="104798"/>
                </a:lnTo>
                <a:lnTo>
                  <a:pt x="212501" y="79217"/>
                </a:lnTo>
                <a:lnTo>
                  <a:pt x="187101" y="79217"/>
                </a:lnTo>
                <a:close/>
                <a:moveTo>
                  <a:pt x="182451" y="69850"/>
                </a:moveTo>
                <a:lnTo>
                  <a:pt x="223234" y="69850"/>
                </a:lnTo>
                <a:cubicBezTo>
                  <a:pt x="225380" y="69850"/>
                  <a:pt x="226811" y="70931"/>
                  <a:pt x="227527" y="72732"/>
                </a:cubicBezTo>
                <a:cubicBezTo>
                  <a:pt x="228242" y="74173"/>
                  <a:pt x="227527" y="76695"/>
                  <a:pt x="226454" y="77776"/>
                </a:cubicBezTo>
                <a:lnTo>
                  <a:pt x="185670" y="118849"/>
                </a:lnTo>
                <a:cubicBezTo>
                  <a:pt x="184597" y="119930"/>
                  <a:pt x="183524" y="120290"/>
                  <a:pt x="182451" y="120290"/>
                </a:cubicBezTo>
                <a:cubicBezTo>
                  <a:pt x="181735" y="120290"/>
                  <a:pt x="181020" y="120290"/>
                  <a:pt x="180662" y="120290"/>
                </a:cubicBezTo>
                <a:cubicBezTo>
                  <a:pt x="178873" y="119209"/>
                  <a:pt x="177800" y="117408"/>
                  <a:pt x="177800" y="115967"/>
                </a:cubicBezTo>
                <a:lnTo>
                  <a:pt x="177800" y="74533"/>
                </a:lnTo>
                <a:cubicBezTo>
                  <a:pt x="177800" y="72011"/>
                  <a:pt x="179946" y="69850"/>
                  <a:pt x="182451" y="69850"/>
                </a:cubicBezTo>
                <a:close/>
                <a:moveTo>
                  <a:pt x="159820" y="55357"/>
                </a:moveTo>
                <a:lnTo>
                  <a:pt x="159820" y="136372"/>
                </a:lnTo>
                <a:lnTo>
                  <a:pt x="293485" y="136372"/>
                </a:lnTo>
                <a:lnTo>
                  <a:pt x="293485" y="55357"/>
                </a:lnTo>
                <a:lnTo>
                  <a:pt x="159820" y="55357"/>
                </a:lnTo>
                <a:close/>
                <a:moveTo>
                  <a:pt x="155136" y="46037"/>
                </a:moveTo>
                <a:lnTo>
                  <a:pt x="297809" y="46037"/>
                </a:lnTo>
                <a:cubicBezTo>
                  <a:pt x="300691" y="46037"/>
                  <a:pt x="302853" y="48188"/>
                  <a:pt x="302853" y="50697"/>
                </a:cubicBezTo>
                <a:lnTo>
                  <a:pt x="302853" y="141032"/>
                </a:lnTo>
                <a:cubicBezTo>
                  <a:pt x="302853" y="143541"/>
                  <a:pt x="300691" y="145692"/>
                  <a:pt x="297809" y="145692"/>
                </a:cubicBezTo>
                <a:lnTo>
                  <a:pt x="155136" y="145692"/>
                </a:lnTo>
                <a:cubicBezTo>
                  <a:pt x="152614" y="145692"/>
                  <a:pt x="150813" y="143541"/>
                  <a:pt x="150813" y="141032"/>
                </a:cubicBezTo>
                <a:lnTo>
                  <a:pt x="150813" y="50697"/>
                </a:lnTo>
                <a:cubicBezTo>
                  <a:pt x="150813" y="48188"/>
                  <a:pt x="152614" y="46037"/>
                  <a:pt x="155136" y="46037"/>
                </a:cubicBezTo>
                <a:close/>
                <a:moveTo>
                  <a:pt x="97688" y="15445"/>
                </a:moveTo>
                <a:lnTo>
                  <a:pt x="66670" y="45975"/>
                </a:lnTo>
                <a:lnTo>
                  <a:pt x="97688" y="45975"/>
                </a:lnTo>
                <a:lnTo>
                  <a:pt x="97688" y="15445"/>
                </a:lnTo>
                <a:close/>
                <a:moveTo>
                  <a:pt x="101656" y="0"/>
                </a:moveTo>
                <a:cubicBezTo>
                  <a:pt x="102017" y="0"/>
                  <a:pt x="102017" y="0"/>
                  <a:pt x="102017" y="0"/>
                </a:cubicBezTo>
                <a:lnTo>
                  <a:pt x="271175" y="0"/>
                </a:lnTo>
                <a:cubicBezTo>
                  <a:pt x="273700" y="0"/>
                  <a:pt x="275864" y="2155"/>
                  <a:pt x="275864" y="4669"/>
                </a:cubicBezTo>
                <a:lnTo>
                  <a:pt x="275864" y="32326"/>
                </a:lnTo>
                <a:cubicBezTo>
                  <a:pt x="275864" y="34840"/>
                  <a:pt x="273700" y="36995"/>
                  <a:pt x="271175" y="36995"/>
                </a:cubicBezTo>
                <a:cubicBezTo>
                  <a:pt x="268651" y="36995"/>
                  <a:pt x="266847" y="34840"/>
                  <a:pt x="266847" y="32326"/>
                </a:cubicBezTo>
                <a:lnTo>
                  <a:pt x="266847" y="8979"/>
                </a:lnTo>
                <a:lnTo>
                  <a:pt x="106705" y="8979"/>
                </a:lnTo>
                <a:lnTo>
                  <a:pt x="106705" y="50644"/>
                </a:lnTo>
                <a:cubicBezTo>
                  <a:pt x="106705" y="53159"/>
                  <a:pt x="104541" y="55314"/>
                  <a:pt x="102017" y="55314"/>
                </a:cubicBezTo>
                <a:lnTo>
                  <a:pt x="60178" y="55314"/>
                </a:lnTo>
                <a:lnTo>
                  <a:pt x="60178" y="123200"/>
                </a:lnTo>
                <a:cubicBezTo>
                  <a:pt x="60178" y="125714"/>
                  <a:pt x="58014" y="128228"/>
                  <a:pt x="55489" y="128228"/>
                </a:cubicBezTo>
                <a:cubicBezTo>
                  <a:pt x="52964" y="128228"/>
                  <a:pt x="50800" y="125714"/>
                  <a:pt x="50800" y="123200"/>
                </a:cubicBezTo>
                <a:lnTo>
                  <a:pt x="50800" y="50644"/>
                </a:lnTo>
                <a:lnTo>
                  <a:pt x="51161" y="50644"/>
                </a:lnTo>
                <a:cubicBezTo>
                  <a:pt x="51161" y="50285"/>
                  <a:pt x="51161" y="49567"/>
                  <a:pt x="51521" y="49208"/>
                </a:cubicBezTo>
                <a:cubicBezTo>
                  <a:pt x="51521" y="49208"/>
                  <a:pt x="51521" y="49208"/>
                  <a:pt x="51521" y="48848"/>
                </a:cubicBezTo>
                <a:cubicBezTo>
                  <a:pt x="51882" y="48489"/>
                  <a:pt x="51882" y="48130"/>
                  <a:pt x="52603" y="47771"/>
                </a:cubicBezTo>
                <a:lnTo>
                  <a:pt x="98770" y="1077"/>
                </a:lnTo>
                <a:cubicBezTo>
                  <a:pt x="99131" y="1077"/>
                  <a:pt x="99852" y="718"/>
                  <a:pt x="100213" y="359"/>
                </a:cubicBezTo>
                <a:lnTo>
                  <a:pt x="100574" y="359"/>
                </a:lnTo>
                <a:cubicBezTo>
                  <a:pt x="100935" y="359"/>
                  <a:pt x="101295" y="0"/>
                  <a:pt x="101656" y="0"/>
                </a:cubicBezTo>
                <a:close/>
              </a:path>
            </a:pathLst>
          </a:custGeom>
          <a:solidFill>
            <a:schemeClr val="bg1"/>
          </a:solidFill>
          <a:ln>
            <a:noFill/>
          </a:ln>
          <a:effectLst/>
        </p:spPr>
        <p:txBody>
          <a:bodyPr anchor="ctr"/>
          <a:lstStyle/>
          <a:p>
            <a:endParaRPr lang="en-GB" sz="1600" dirty="0">
              <a:latin typeface="Lato Light" panose="020F0502020204030203" pitchFamily="34" charset="0"/>
            </a:endParaRPr>
          </a:p>
        </p:txBody>
      </p:sp>
      <p:sp>
        <p:nvSpPr>
          <p:cNvPr id="98" name="Freeform 822">
            <a:extLst>
              <a:ext uri="{FF2B5EF4-FFF2-40B4-BE49-F238E27FC236}">
                <a16:creationId xmlns:a16="http://schemas.microsoft.com/office/drawing/2014/main" xmlns="" id="{82976EB1-9638-461A-81D8-61ECD20CC2DB}"/>
              </a:ext>
            </a:extLst>
          </p:cNvPr>
          <p:cNvSpPr>
            <a:spLocks noChangeArrowheads="1"/>
          </p:cNvSpPr>
          <p:nvPr/>
        </p:nvSpPr>
        <p:spPr bwMode="auto">
          <a:xfrm>
            <a:off x="6955661" y="5931256"/>
            <a:ext cx="348627" cy="348629"/>
          </a:xfrm>
          <a:custGeom>
            <a:avLst/>
            <a:gdLst>
              <a:gd name="T0" fmla="*/ 113934 w 302852"/>
              <a:gd name="T1" fmla="*/ 274814 h 302853"/>
              <a:gd name="T2" fmla="*/ 105874 w 302852"/>
              <a:gd name="T3" fmla="*/ 277989 h 302853"/>
              <a:gd name="T4" fmla="*/ 43039 w 302852"/>
              <a:gd name="T5" fmla="*/ 271639 h 302853"/>
              <a:gd name="T6" fmla="*/ 49036 w 302852"/>
              <a:gd name="T7" fmla="*/ 277989 h 302853"/>
              <a:gd name="T8" fmla="*/ 41275 w 302852"/>
              <a:gd name="T9" fmla="*/ 274814 h 302853"/>
              <a:gd name="T10" fmla="*/ 82183 w 302852"/>
              <a:gd name="T11" fmla="*/ 274638 h 302853"/>
              <a:gd name="T12" fmla="*/ 77787 w 302852"/>
              <a:gd name="T13" fmla="*/ 269875 h 302853"/>
              <a:gd name="T14" fmla="*/ 27243 w 302852"/>
              <a:gd name="T15" fmla="*/ 293479 h 302853"/>
              <a:gd name="T16" fmla="*/ 145897 w 302852"/>
              <a:gd name="T17" fmla="*/ 257064 h 302853"/>
              <a:gd name="T18" fmla="*/ 40741 w 302852"/>
              <a:gd name="T19" fmla="*/ 215611 h 302853"/>
              <a:gd name="T20" fmla="*/ 40741 w 302852"/>
              <a:gd name="T21" fmla="*/ 157089 h 302853"/>
              <a:gd name="T22" fmla="*/ 271100 w 302852"/>
              <a:gd name="T23" fmla="*/ 152364 h 302853"/>
              <a:gd name="T24" fmla="*/ 177380 w 302852"/>
              <a:gd name="T25" fmla="*/ 225062 h 302853"/>
              <a:gd name="T26" fmla="*/ 262054 w 302852"/>
              <a:gd name="T27" fmla="*/ 215611 h 302853"/>
              <a:gd name="T28" fmla="*/ 173037 w 302852"/>
              <a:gd name="T29" fmla="*/ 152364 h 302853"/>
              <a:gd name="T30" fmla="*/ 118790 w 302852"/>
              <a:gd name="T31" fmla="*/ 147638 h 302853"/>
              <a:gd name="T32" fmla="*/ 118790 w 302852"/>
              <a:gd name="T33" fmla="*/ 225062 h 302853"/>
              <a:gd name="T34" fmla="*/ 31750 w 302852"/>
              <a:gd name="T35" fmla="*/ 152364 h 302853"/>
              <a:gd name="T36" fmla="*/ 40741 w 302852"/>
              <a:gd name="T37" fmla="*/ 117661 h 302853"/>
              <a:gd name="T38" fmla="*/ 40741 w 302852"/>
              <a:gd name="T39" fmla="*/ 86769 h 302853"/>
              <a:gd name="T40" fmla="*/ 271100 w 302852"/>
              <a:gd name="T41" fmla="*/ 82458 h 302853"/>
              <a:gd name="T42" fmla="*/ 177380 w 302852"/>
              <a:gd name="T43" fmla="*/ 126641 h 302853"/>
              <a:gd name="T44" fmla="*/ 262054 w 302852"/>
              <a:gd name="T45" fmla="*/ 117661 h 302853"/>
              <a:gd name="T46" fmla="*/ 173037 w 302852"/>
              <a:gd name="T47" fmla="*/ 82458 h 302853"/>
              <a:gd name="T48" fmla="*/ 118790 w 302852"/>
              <a:gd name="T49" fmla="*/ 77788 h 302853"/>
              <a:gd name="T50" fmla="*/ 118790 w 302852"/>
              <a:gd name="T51" fmla="*/ 126641 h 302853"/>
              <a:gd name="T52" fmla="*/ 31750 w 302852"/>
              <a:gd name="T53" fmla="*/ 82458 h 302853"/>
              <a:gd name="T54" fmla="*/ 9320 w 302852"/>
              <a:gd name="T55" fmla="*/ 248051 h 302853"/>
              <a:gd name="T56" fmla="*/ 9320 w 302852"/>
              <a:gd name="T57" fmla="*/ 55163 h 302853"/>
              <a:gd name="T58" fmla="*/ 277446 w 302852"/>
              <a:gd name="T59" fmla="*/ 27164 h 302853"/>
              <a:gd name="T60" fmla="*/ 269753 w 302852"/>
              <a:gd name="T61" fmla="*/ 30339 h 302853"/>
              <a:gd name="T62" fmla="*/ 210961 w 302852"/>
              <a:gd name="T63" fmla="*/ 23636 h 302853"/>
              <a:gd name="T64" fmla="*/ 217311 w 302852"/>
              <a:gd name="T65" fmla="*/ 30339 h 302853"/>
              <a:gd name="T66" fmla="*/ 209550 w 302852"/>
              <a:gd name="T67" fmla="*/ 27164 h 302853"/>
              <a:gd name="T68" fmla="*/ 248884 w 302852"/>
              <a:gd name="T69" fmla="*/ 26988 h 302853"/>
              <a:gd name="T70" fmla="*/ 244298 w 302852"/>
              <a:gd name="T71" fmla="*/ 22225 h 302853"/>
              <a:gd name="T72" fmla="*/ 110948 w 302852"/>
              <a:gd name="T73" fmla="*/ 31384 h 302853"/>
              <a:gd name="T74" fmla="*/ 63345 w 302852"/>
              <a:gd name="T75" fmla="*/ 22225 h 302853"/>
              <a:gd name="T76" fmla="*/ 90641 w 302852"/>
              <a:gd name="T77" fmla="*/ 31384 h 302853"/>
              <a:gd name="T78" fmla="*/ 63345 w 302852"/>
              <a:gd name="T79" fmla="*/ 22225 h 302853"/>
              <a:gd name="T80" fmla="*/ 9320 w 302852"/>
              <a:gd name="T81" fmla="*/ 45789 h 302853"/>
              <a:gd name="T82" fmla="*/ 127973 w 302852"/>
              <a:gd name="T83" fmla="*/ 9374 h 302853"/>
              <a:gd name="T84" fmla="*/ 298164 w 302852"/>
              <a:gd name="T85" fmla="*/ 0 h 302853"/>
              <a:gd name="T86" fmla="*/ 302852 w 302852"/>
              <a:gd name="T87" fmla="*/ 298166 h 302853"/>
              <a:gd name="T88" fmla="*/ 165100 w 302852"/>
              <a:gd name="T89" fmla="*/ 298166 h 302853"/>
              <a:gd name="T90" fmla="*/ 293476 w 302852"/>
              <a:gd name="T91" fmla="*/ 55163 h 302853"/>
              <a:gd name="T92" fmla="*/ 178803 w 302852"/>
              <a:gd name="T93" fmla="*/ 45789 h 302853"/>
              <a:gd name="T94" fmla="*/ 169788 w 302852"/>
              <a:gd name="T95" fmla="*/ 9374 h 302853"/>
              <a:gd name="T96" fmla="*/ 27243 w 302852"/>
              <a:gd name="T97" fmla="*/ 0 h 302853"/>
              <a:gd name="T98" fmla="*/ 155217 w 302852"/>
              <a:gd name="T99" fmla="*/ 50476 h 302853"/>
              <a:gd name="T100" fmla="*/ 127973 w 302852"/>
              <a:gd name="T101" fmla="*/ 302853 h 302853"/>
              <a:gd name="T102" fmla="*/ 0 w 302852"/>
              <a:gd name="T103" fmla="*/ 252377 h 302853"/>
              <a:gd name="T104" fmla="*/ 27243 w 302852"/>
              <a:gd name="T105" fmla="*/ 0 h 302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2852" h="302853">
                <a:moveTo>
                  <a:pt x="105874" y="271639"/>
                </a:moveTo>
                <a:cubicBezTo>
                  <a:pt x="107706" y="269875"/>
                  <a:pt x="111003" y="269875"/>
                  <a:pt x="112835" y="271639"/>
                </a:cubicBezTo>
                <a:cubicBezTo>
                  <a:pt x="113568" y="272345"/>
                  <a:pt x="113934" y="273403"/>
                  <a:pt x="113934" y="274814"/>
                </a:cubicBezTo>
                <a:cubicBezTo>
                  <a:pt x="113934" y="275872"/>
                  <a:pt x="113568" y="276931"/>
                  <a:pt x="112835" y="277989"/>
                </a:cubicBezTo>
                <a:cubicBezTo>
                  <a:pt x="111736" y="278695"/>
                  <a:pt x="110637" y="279047"/>
                  <a:pt x="109171" y="279047"/>
                </a:cubicBezTo>
                <a:cubicBezTo>
                  <a:pt x="108072" y="279047"/>
                  <a:pt x="106973" y="278695"/>
                  <a:pt x="105874" y="277989"/>
                </a:cubicBezTo>
                <a:cubicBezTo>
                  <a:pt x="105141" y="276931"/>
                  <a:pt x="104775" y="275872"/>
                  <a:pt x="104775" y="274814"/>
                </a:cubicBezTo>
                <a:cubicBezTo>
                  <a:pt x="104775" y="273403"/>
                  <a:pt x="105141" y="272345"/>
                  <a:pt x="105874" y="271639"/>
                </a:cubicBezTo>
                <a:close/>
                <a:moveTo>
                  <a:pt x="43039" y="271639"/>
                </a:moveTo>
                <a:cubicBezTo>
                  <a:pt x="44450" y="269875"/>
                  <a:pt x="47625" y="269875"/>
                  <a:pt x="49036" y="271639"/>
                </a:cubicBezTo>
                <a:cubicBezTo>
                  <a:pt x="49741" y="272345"/>
                  <a:pt x="50447" y="273403"/>
                  <a:pt x="50447" y="274814"/>
                </a:cubicBezTo>
                <a:cubicBezTo>
                  <a:pt x="50447" y="275872"/>
                  <a:pt x="49741" y="276931"/>
                  <a:pt x="49036" y="277989"/>
                </a:cubicBezTo>
                <a:cubicBezTo>
                  <a:pt x="48330" y="278695"/>
                  <a:pt x="47272" y="279047"/>
                  <a:pt x="45861" y="279047"/>
                </a:cubicBezTo>
                <a:cubicBezTo>
                  <a:pt x="44803" y="279047"/>
                  <a:pt x="43744" y="278695"/>
                  <a:pt x="43039" y="277989"/>
                </a:cubicBezTo>
                <a:cubicBezTo>
                  <a:pt x="41980" y="276931"/>
                  <a:pt x="41275" y="275872"/>
                  <a:pt x="41275" y="274814"/>
                </a:cubicBezTo>
                <a:cubicBezTo>
                  <a:pt x="41275" y="273403"/>
                  <a:pt x="41980" y="272345"/>
                  <a:pt x="43039" y="271639"/>
                </a:cubicBezTo>
                <a:close/>
                <a:moveTo>
                  <a:pt x="77787" y="269875"/>
                </a:moveTo>
                <a:cubicBezTo>
                  <a:pt x="80352" y="269875"/>
                  <a:pt x="82183" y="272073"/>
                  <a:pt x="82183" y="274638"/>
                </a:cubicBezTo>
                <a:cubicBezTo>
                  <a:pt x="82183" y="277202"/>
                  <a:pt x="80352" y="279034"/>
                  <a:pt x="77787" y="279034"/>
                </a:cubicBezTo>
                <a:cubicBezTo>
                  <a:pt x="75223" y="279034"/>
                  <a:pt x="73025" y="277202"/>
                  <a:pt x="73025" y="274638"/>
                </a:cubicBezTo>
                <a:cubicBezTo>
                  <a:pt x="73025" y="272073"/>
                  <a:pt x="75223" y="269875"/>
                  <a:pt x="77787" y="269875"/>
                </a:cubicBezTo>
                <a:close/>
                <a:moveTo>
                  <a:pt x="9320" y="257064"/>
                </a:moveTo>
                <a:lnTo>
                  <a:pt x="9320" y="275812"/>
                </a:lnTo>
                <a:cubicBezTo>
                  <a:pt x="9320" y="285547"/>
                  <a:pt x="17206" y="293479"/>
                  <a:pt x="27243" y="293479"/>
                </a:cubicBezTo>
                <a:lnTo>
                  <a:pt x="127973" y="293479"/>
                </a:lnTo>
                <a:cubicBezTo>
                  <a:pt x="138010" y="293479"/>
                  <a:pt x="145897" y="285547"/>
                  <a:pt x="145897" y="275812"/>
                </a:cubicBezTo>
                <a:lnTo>
                  <a:pt x="145897" y="257064"/>
                </a:lnTo>
                <a:lnTo>
                  <a:pt x="9320" y="257064"/>
                </a:lnTo>
                <a:close/>
                <a:moveTo>
                  <a:pt x="40741" y="157089"/>
                </a:moveTo>
                <a:lnTo>
                  <a:pt x="40741" y="215611"/>
                </a:lnTo>
                <a:lnTo>
                  <a:pt x="114114" y="215611"/>
                </a:lnTo>
                <a:lnTo>
                  <a:pt x="114114" y="157089"/>
                </a:lnTo>
                <a:lnTo>
                  <a:pt x="40741" y="157089"/>
                </a:lnTo>
                <a:close/>
                <a:moveTo>
                  <a:pt x="177380" y="147638"/>
                </a:moveTo>
                <a:lnTo>
                  <a:pt x="266396" y="147638"/>
                </a:lnTo>
                <a:cubicBezTo>
                  <a:pt x="268929" y="147638"/>
                  <a:pt x="271100" y="149819"/>
                  <a:pt x="271100" y="152364"/>
                </a:cubicBezTo>
                <a:lnTo>
                  <a:pt x="271100" y="220336"/>
                </a:lnTo>
                <a:cubicBezTo>
                  <a:pt x="271100" y="222881"/>
                  <a:pt x="268929" y="225062"/>
                  <a:pt x="266396" y="225062"/>
                </a:cubicBezTo>
                <a:lnTo>
                  <a:pt x="177380" y="225062"/>
                </a:lnTo>
                <a:cubicBezTo>
                  <a:pt x="174847" y="225062"/>
                  <a:pt x="173037" y="222881"/>
                  <a:pt x="173037" y="220336"/>
                </a:cubicBezTo>
                <a:cubicBezTo>
                  <a:pt x="173037" y="217792"/>
                  <a:pt x="174847" y="215611"/>
                  <a:pt x="177380" y="215611"/>
                </a:cubicBezTo>
                <a:lnTo>
                  <a:pt x="262054" y="215611"/>
                </a:lnTo>
                <a:lnTo>
                  <a:pt x="262054" y="157089"/>
                </a:lnTo>
                <a:lnTo>
                  <a:pt x="177380" y="157089"/>
                </a:lnTo>
                <a:cubicBezTo>
                  <a:pt x="174847" y="157089"/>
                  <a:pt x="173037" y="154908"/>
                  <a:pt x="173037" y="152364"/>
                </a:cubicBezTo>
                <a:cubicBezTo>
                  <a:pt x="173037" y="149819"/>
                  <a:pt x="174847" y="147638"/>
                  <a:pt x="177380" y="147638"/>
                </a:cubicBezTo>
                <a:close/>
                <a:moveTo>
                  <a:pt x="36425" y="147638"/>
                </a:moveTo>
                <a:lnTo>
                  <a:pt x="118790" y="147638"/>
                </a:lnTo>
                <a:cubicBezTo>
                  <a:pt x="121308" y="147638"/>
                  <a:pt x="123466" y="149819"/>
                  <a:pt x="123466" y="152364"/>
                </a:cubicBezTo>
                <a:lnTo>
                  <a:pt x="123466" y="220336"/>
                </a:lnTo>
                <a:cubicBezTo>
                  <a:pt x="123466" y="222881"/>
                  <a:pt x="121308" y="225062"/>
                  <a:pt x="118790" y="225062"/>
                </a:cubicBezTo>
                <a:lnTo>
                  <a:pt x="36425" y="225062"/>
                </a:lnTo>
                <a:cubicBezTo>
                  <a:pt x="33908" y="225062"/>
                  <a:pt x="31750" y="222881"/>
                  <a:pt x="31750" y="220336"/>
                </a:cubicBezTo>
                <a:lnTo>
                  <a:pt x="31750" y="152364"/>
                </a:lnTo>
                <a:cubicBezTo>
                  <a:pt x="31750" y="149819"/>
                  <a:pt x="33908" y="147638"/>
                  <a:pt x="36425" y="147638"/>
                </a:cubicBezTo>
                <a:close/>
                <a:moveTo>
                  <a:pt x="40741" y="86769"/>
                </a:moveTo>
                <a:lnTo>
                  <a:pt x="40741" y="117661"/>
                </a:lnTo>
                <a:lnTo>
                  <a:pt x="114114" y="117661"/>
                </a:lnTo>
                <a:lnTo>
                  <a:pt x="114114" y="86769"/>
                </a:lnTo>
                <a:lnTo>
                  <a:pt x="40741" y="86769"/>
                </a:lnTo>
                <a:close/>
                <a:moveTo>
                  <a:pt x="177380" y="77788"/>
                </a:moveTo>
                <a:lnTo>
                  <a:pt x="266396" y="77788"/>
                </a:lnTo>
                <a:cubicBezTo>
                  <a:pt x="268929" y="77788"/>
                  <a:pt x="271100" y="79584"/>
                  <a:pt x="271100" y="82458"/>
                </a:cubicBezTo>
                <a:lnTo>
                  <a:pt x="271100" y="122330"/>
                </a:lnTo>
                <a:cubicBezTo>
                  <a:pt x="271100" y="124845"/>
                  <a:pt x="268929" y="126641"/>
                  <a:pt x="266396" y="126641"/>
                </a:cubicBezTo>
                <a:lnTo>
                  <a:pt x="177380" y="126641"/>
                </a:lnTo>
                <a:cubicBezTo>
                  <a:pt x="174847" y="126641"/>
                  <a:pt x="173037" y="124845"/>
                  <a:pt x="173037" y="122330"/>
                </a:cubicBezTo>
                <a:cubicBezTo>
                  <a:pt x="173037" y="119816"/>
                  <a:pt x="174847" y="117661"/>
                  <a:pt x="177380" y="117661"/>
                </a:cubicBezTo>
                <a:lnTo>
                  <a:pt x="262054" y="117661"/>
                </a:lnTo>
                <a:lnTo>
                  <a:pt x="262054" y="86769"/>
                </a:lnTo>
                <a:lnTo>
                  <a:pt x="177380" y="86769"/>
                </a:lnTo>
                <a:cubicBezTo>
                  <a:pt x="174847" y="86769"/>
                  <a:pt x="173037" y="84972"/>
                  <a:pt x="173037" y="82458"/>
                </a:cubicBezTo>
                <a:cubicBezTo>
                  <a:pt x="173037" y="79584"/>
                  <a:pt x="174847" y="77788"/>
                  <a:pt x="177380" y="77788"/>
                </a:cubicBezTo>
                <a:close/>
                <a:moveTo>
                  <a:pt x="36425" y="77788"/>
                </a:moveTo>
                <a:lnTo>
                  <a:pt x="118790" y="77788"/>
                </a:lnTo>
                <a:cubicBezTo>
                  <a:pt x="121308" y="77788"/>
                  <a:pt x="123466" y="79584"/>
                  <a:pt x="123466" y="82458"/>
                </a:cubicBezTo>
                <a:lnTo>
                  <a:pt x="123466" y="122330"/>
                </a:lnTo>
                <a:cubicBezTo>
                  <a:pt x="123466" y="124845"/>
                  <a:pt x="121308" y="126641"/>
                  <a:pt x="118790" y="126641"/>
                </a:cubicBezTo>
                <a:lnTo>
                  <a:pt x="36425" y="126641"/>
                </a:lnTo>
                <a:cubicBezTo>
                  <a:pt x="33908" y="126641"/>
                  <a:pt x="31750" y="124845"/>
                  <a:pt x="31750" y="122330"/>
                </a:cubicBezTo>
                <a:lnTo>
                  <a:pt x="31750" y="82458"/>
                </a:lnTo>
                <a:cubicBezTo>
                  <a:pt x="31750" y="79584"/>
                  <a:pt x="33908" y="77788"/>
                  <a:pt x="36425" y="77788"/>
                </a:cubicBezTo>
                <a:close/>
                <a:moveTo>
                  <a:pt x="9320" y="55163"/>
                </a:moveTo>
                <a:lnTo>
                  <a:pt x="9320" y="248051"/>
                </a:lnTo>
                <a:lnTo>
                  <a:pt x="145897" y="248051"/>
                </a:lnTo>
                <a:lnTo>
                  <a:pt x="145897" y="55163"/>
                </a:lnTo>
                <a:lnTo>
                  <a:pt x="9320" y="55163"/>
                </a:lnTo>
                <a:close/>
                <a:moveTo>
                  <a:pt x="269753" y="23636"/>
                </a:moveTo>
                <a:cubicBezTo>
                  <a:pt x="271218" y="22225"/>
                  <a:pt x="274149" y="22225"/>
                  <a:pt x="275981" y="23636"/>
                </a:cubicBezTo>
                <a:cubicBezTo>
                  <a:pt x="277080" y="24695"/>
                  <a:pt x="277446" y="25753"/>
                  <a:pt x="277446" y="27164"/>
                </a:cubicBezTo>
                <a:cubicBezTo>
                  <a:pt x="277446" y="28222"/>
                  <a:pt x="277080" y="29281"/>
                  <a:pt x="275981" y="30339"/>
                </a:cubicBezTo>
                <a:cubicBezTo>
                  <a:pt x="275248" y="31045"/>
                  <a:pt x="274149" y="31397"/>
                  <a:pt x="273050" y="31397"/>
                </a:cubicBezTo>
                <a:cubicBezTo>
                  <a:pt x="271584" y="31397"/>
                  <a:pt x="270485" y="31045"/>
                  <a:pt x="269753" y="30339"/>
                </a:cubicBezTo>
                <a:cubicBezTo>
                  <a:pt x="268654" y="29281"/>
                  <a:pt x="268287" y="28222"/>
                  <a:pt x="268287" y="27164"/>
                </a:cubicBezTo>
                <a:cubicBezTo>
                  <a:pt x="268287" y="25753"/>
                  <a:pt x="268654" y="24695"/>
                  <a:pt x="269753" y="23636"/>
                </a:cubicBezTo>
                <a:close/>
                <a:moveTo>
                  <a:pt x="210961" y="23636"/>
                </a:moveTo>
                <a:cubicBezTo>
                  <a:pt x="212725" y="22225"/>
                  <a:pt x="215547" y="22225"/>
                  <a:pt x="217311" y="23636"/>
                </a:cubicBezTo>
                <a:cubicBezTo>
                  <a:pt x="218370" y="24695"/>
                  <a:pt x="218722" y="25753"/>
                  <a:pt x="218722" y="27164"/>
                </a:cubicBezTo>
                <a:cubicBezTo>
                  <a:pt x="218722" y="28222"/>
                  <a:pt x="218370" y="29281"/>
                  <a:pt x="217311" y="30339"/>
                </a:cubicBezTo>
                <a:cubicBezTo>
                  <a:pt x="216253" y="31045"/>
                  <a:pt x="215195" y="31397"/>
                  <a:pt x="214136" y="31397"/>
                </a:cubicBezTo>
                <a:cubicBezTo>
                  <a:pt x="213078" y="31397"/>
                  <a:pt x="211667" y="31045"/>
                  <a:pt x="210961" y="30339"/>
                </a:cubicBezTo>
                <a:cubicBezTo>
                  <a:pt x="210256" y="29281"/>
                  <a:pt x="209550" y="28222"/>
                  <a:pt x="209550" y="27164"/>
                </a:cubicBezTo>
                <a:cubicBezTo>
                  <a:pt x="209550" y="25753"/>
                  <a:pt x="210256" y="24695"/>
                  <a:pt x="210961" y="23636"/>
                </a:cubicBezTo>
                <a:close/>
                <a:moveTo>
                  <a:pt x="244298" y="22225"/>
                </a:moveTo>
                <a:cubicBezTo>
                  <a:pt x="246768" y="22225"/>
                  <a:pt x="248884" y="24423"/>
                  <a:pt x="248884" y="26988"/>
                </a:cubicBezTo>
                <a:cubicBezTo>
                  <a:pt x="248884" y="29552"/>
                  <a:pt x="246768" y="31384"/>
                  <a:pt x="244298" y="31384"/>
                </a:cubicBezTo>
                <a:cubicBezTo>
                  <a:pt x="241829" y="31384"/>
                  <a:pt x="239712" y="29552"/>
                  <a:pt x="239712" y="26988"/>
                </a:cubicBezTo>
                <a:cubicBezTo>
                  <a:pt x="239712" y="24423"/>
                  <a:pt x="241829" y="22225"/>
                  <a:pt x="244298" y="22225"/>
                </a:cubicBezTo>
                <a:close/>
                <a:moveTo>
                  <a:pt x="110948" y="22225"/>
                </a:moveTo>
                <a:cubicBezTo>
                  <a:pt x="113418" y="22225"/>
                  <a:pt x="115534" y="24423"/>
                  <a:pt x="115534" y="26988"/>
                </a:cubicBezTo>
                <a:cubicBezTo>
                  <a:pt x="115534" y="29552"/>
                  <a:pt x="113418" y="31384"/>
                  <a:pt x="110948" y="31384"/>
                </a:cubicBezTo>
                <a:cubicBezTo>
                  <a:pt x="108479" y="31384"/>
                  <a:pt x="106362" y="29552"/>
                  <a:pt x="106362" y="26988"/>
                </a:cubicBezTo>
                <a:cubicBezTo>
                  <a:pt x="106362" y="24423"/>
                  <a:pt x="108479" y="22225"/>
                  <a:pt x="110948" y="22225"/>
                </a:cubicBezTo>
                <a:close/>
                <a:moveTo>
                  <a:pt x="63345" y="22225"/>
                </a:moveTo>
                <a:lnTo>
                  <a:pt x="90641" y="22225"/>
                </a:lnTo>
                <a:cubicBezTo>
                  <a:pt x="93123" y="22225"/>
                  <a:pt x="94895" y="24423"/>
                  <a:pt x="94895" y="26988"/>
                </a:cubicBezTo>
                <a:cubicBezTo>
                  <a:pt x="94895" y="29552"/>
                  <a:pt x="93123" y="31384"/>
                  <a:pt x="90641" y="31384"/>
                </a:cubicBezTo>
                <a:lnTo>
                  <a:pt x="63345" y="31384"/>
                </a:lnTo>
                <a:cubicBezTo>
                  <a:pt x="61218" y="31384"/>
                  <a:pt x="58737" y="29552"/>
                  <a:pt x="58737" y="26988"/>
                </a:cubicBezTo>
                <a:cubicBezTo>
                  <a:pt x="58737" y="24423"/>
                  <a:pt x="61218" y="22225"/>
                  <a:pt x="63345" y="22225"/>
                </a:cubicBezTo>
                <a:close/>
                <a:moveTo>
                  <a:pt x="27243" y="9374"/>
                </a:moveTo>
                <a:cubicBezTo>
                  <a:pt x="17206" y="9374"/>
                  <a:pt x="9320" y="17306"/>
                  <a:pt x="9320" y="27401"/>
                </a:cubicBezTo>
                <a:lnTo>
                  <a:pt x="9320" y="45789"/>
                </a:lnTo>
                <a:lnTo>
                  <a:pt x="145897" y="45789"/>
                </a:lnTo>
                <a:lnTo>
                  <a:pt x="145897" y="27401"/>
                </a:lnTo>
                <a:cubicBezTo>
                  <a:pt x="145897" y="17306"/>
                  <a:pt x="138010" y="9374"/>
                  <a:pt x="127973" y="9374"/>
                </a:cubicBezTo>
                <a:lnTo>
                  <a:pt x="27243" y="9374"/>
                </a:lnTo>
                <a:close/>
                <a:moveTo>
                  <a:pt x="169788" y="0"/>
                </a:moveTo>
                <a:lnTo>
                  <a:pt x="298164" y="0"/>
                </a:lnTo>
                <a:cubicBezTo>
                  <a:pt x="300688" y="0"/>
                  <a:pt x="302852" y="2163"/>
                  <a:pt x="302852" y="4687"/>
                </a:cubicBezTo>
                <a:lnTo>
                  <a:pt x="302852" y="50476"/>
                </a:lnTo>
                <a:lnTo>
                  <a:pt x="302852" y="298166"/>
                </a:lnTo>
                <a:cubicBezTo>
                  <a:pt x="302852" y="300689"/>
                  <a:pt x="300688" y="302853"/>
                  <a:pt x="298164" y="302853"/>
                </a:cubicBezTo>
                <a:lnTo>
                  <a:pt x="169788" y="302853"/>
                </a:lnTo>
                <a:cubicBezTo>
                  <a:pt x="167264" y="302853"/>
                  <a:pt x="165100" y="300689"/>
                  <a:pt x="165100" y="298166"/>
                </a:cubicBezTo>
                <a:cubicBezTo>
                  <a:pt x="165100" y="295642"/>
                  <a:pt x="167264" y="293479"/>
                  <a:pt x="169788" y="293479"/>
                </a:cubicBezTo>
                <a:lnTo>
                  <a:pt x="293476" y="293479"/>
                </a:lnTo>
                <a:lnTo>
                  <a:pt x="293476" y="55163"/>
                </a:lnTo>
                <a:lnTo>
                  <a:pt x="178803" y="55163"/>
                </a:lnTo>
                <a:cubicBezTo>
                  <a:pt x="176279" y="55163"/>
                  <a:pt x="174476" y="52999"/>
                  <a:pt x="174476" y="50476"/>
                </a:cubicBezTo>
                <a:cubicBezTo>
                  <a:pt x="174476" y="47952"/>
                  <a:pt x="176279" y="45789"/>
                  <a:pt x="178803" y="45789"/>
                </a:cubicBezTo>
                <a:lnTo>
                  <a:pt x="293476" y="45789"/>
                </a:lnTo>
                <a:lnTo>
                  <a:pt x="293476" y="9374"/>
                </a:lnTo>
                <a:lnTo>
                  <a:pt x="169788" y="9374"/>
                </a:lnTo>
                <a:cubicBezTo>
                  <a:pt x="167264" y="9374"/>
                  <a:pt x="165100" y="7211"/>
                  <a:pt x="165100" y="4687"/>
                </a:cubicBezTo>
                <a:cubicBezTo>
                  <a:pt x="165100" y="2163"/>
                  <a:pt x="167264" y="0"/>
                  <a:pt x="169788" y="0"/>
                </a:cubicBezTo>
                <a:close/>
                <a:moveTo>
                  <a:pt x="27243" y="0"/>
                </a:moveTo>
                <a:lnTo>
                  <a:pt x="127973" y="0"/>
                </a:lnTo>
                <a:cubicBezTo>
                  <a:pt x="143029" y="0"/>
                  <a:pt x="155217" y="12258"/>
                  <a:pt x="155217" y="27401"/>
                </a:cubicBezTo>
                <a:lnTo>
                  <a:pt x="155217" y="50476"/>
                </a:lnTo>
                <a:lnTo>
                  <a:pt x="155217" y="252377"/>
                </a:lnTo>
                <a:lnTo>
                  <a:pt x="155217" y="275812"/>
                </a:lnTo>
                <a:cubicBezTo>
                  <a:pt x="155217" y="290594"/>
                  <a:pt x="143029" y="302853"/>
                  <a:pt x="127973" y="302853"/>
                </a:cubicBezTo>
                <a:lnTo>
                  <a:pt x="27243" y="302853"/>
                </a:lnTo>
                <a:cubicBezTo>
                  <a:pt x="12188" y="302853"/>
                  <a:pt x="0" y="290594"/>
                  <a:pt x="0" y="275812"/>
                </a:cubicBezTo>
                <a:lnTo>
                  <a:pt x="0" y="252377"/>
                </a:lnTo>
                <a:lnTo>
                  <a:pt x="0" y="50476"/>
                </a:lnTo>
                <a:lnTo>
                  <a:pt x="0" y="27401"/>
                </a:lnTo>
                <a:cubicBezTo>
                  <a:pt x="0" y="12258"/>
                  <a:pt x="12188" y="0"/>
                  <a:pt x="27243" y="0"/>
                </a:cubicBezTo>
                <a:close/>
              </a:path>
            </a:pathLst>
          </a:custGeom>
          <a:solidFill>
            <a:schemeClr val="bg1"/>
          </a:solidFill>
          <a:ln>
            <a:noFill/>
          </a:ln>
          <a:effectLst/>
        </p:spPr>
        <p:txBody>
          <a:bodyPr anchor="ctr"/>
          <a:lstStyle/>
          <a:p>
            <a:endParaRPr lang="en-GB" sz="1600" dirty="0">
              <a:latin typeface="Lato Light" panose="020F0502020204030203" pitchFamily="34" charset="0"/>
            </a:endParaRPr>
          </a:p>
        </p:txBody>
      </p:sp>
      <p:sp>
        <p:nvSpPr>
          <p:cNvPr id="65" name="Textplatzhalter 1">
            <a:extLst>
              <a:ext uri="{FF2B5EF4-FFF2-40B4-BE49-F238E27FC236}">
                <a16:creationId xmlns:a16="http://schemas.microsoft.com/office/drawing/2014/main" xmlns="" id="{0A0A17B5-FFB6-480A-95CC-0E968049F827}"/>
              </a:ext>
            </a:extLst>
          </p:cNvPr>
          <p:cNvSpPr>
            <a:spLocks noGrp="1"/>
          </p:cNvSpPr>
          <p:nvPr>
            <p:ph type="body" sz="quarter" idx="13"/>
          </p:nvPr>
        </p:nvSpPr>
        <p:spPr>
          <a:xfrm>
            <a:off x="1289527" y="594977"/>
            <a:ext cx="5833091" cy="697353"/>
          </a:xfrm>
        </p:spPr>
        <p:txBody>
          <a:bodyPr>
            <a:noAutofit/>
          </a:bodyPr>
          <a:lstStyle/>
          <a:p>
            <a:r>
              <a:rPr lang="en-GB" sz="3200" dirty="0"/>
              <a:t>Wie man Risiken identifiziert: </a:t>
            </a:r>
            <a:r>
              <a:rPr lang="en-GB" sz="3200" dirty="0" err="1"/>
              <a:t>Fehler</a:t>
            </a:r>
            <a:r>
              <a:rPr lang="en-GB" sz="3200" dirty="0"/>
              <a:t>-</a:t>
            </a:r>
            <a:r>
              <a:rPr lang="en-GB" sz="3200" dirty="0" err="1"/>
              <a:t>Ursachen</a:t>
            </a:r>
            <a:r>
              <a:rPr lang="en-GB" sz="3200" dirty="0"/>
              <a:t>-Analyse</a:t>
            </a:r>
          </a:p>
        </p:txBody>
      </p:sp>
    </p:spTree>
    <p:extLst>
      <p:ext uri="{BB962C8B-B14F-4D97-AF65-F5344CB8AC3E}">
        <p14:creationId xmlns:p14="http://schemas.microsoft.com/office/powerpoint/2010/main" val="1534938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C22E306A-5CDD-4E5D-8F73-18B0AADBDDA9}"/>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0"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C22E306A-5CDD-4E5D-8F73-18B0AADBDDA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10" name="Arc 3">
            <a:extLst>
              <a:ext uri="{FF2B5EF4-FFF2-40B4-BE49-F238E27FC236}">
                <a16:creationId xmlns:a16="http://schemas.microsoft.com/office/drawing/2014/main" xmlns="" id="{5E2BEF89-7EE4-44B4-B937-E3C27E82E274}"/>
              </a:ext>
            </a:extLst>
          </p:cNvPr>
          <p:cNvSpPr/>
          <p:nvPr/>
        </p:nvSpPr>
        <p:spPr>
          <a:xfrm>
            <a:off x="5981764" y="3051520"/>
            <a:ext cx="4173409" cy="4173408"/>
          </a:xfrm>
          <a:prstGeom prst="arc">
            <a:avLst>
              <a:gd name="adj1" fmla="val 10799495"/>
              <a:gd name="adj2" fmla="val 3530"/>
            </a:avLst>
          </a:prstGeom>
          <a:noFill/>
          <a:ln w="762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2604554" y="873303"/>
            <a:ext cx="8852375" cy="697353"/>
          </a:xfrm>
        </p:spPr>
        <p:txBody>
          <a:bodyPr>
            <a:normAutofit fontScale="92500"/>
          </a:bodyPr>
          <a:lstStyle/>
          <a:p>
            <a:r>
              <a:rPr lang="en-GB" dirty="0" err="1"/>
              <a:t>Fehler</a:t>
            </a:r>
            <a:r>
              <a:rPr lang="en-GB" dirty="0"/>
              <a:t>-</a:t>
            </a:r>
            <a:r>
              <a:rPr lang="en-GB" dirty="0" err="1"/>
              <a:t>Ursachen</a:t>
            </a:r>
            <a:r>
              <a:rPr lang="en-GB" dirty="0"/>
              <a:t>-Analyse: Positive Auswirkungen</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50399" y="1921450"/>
            <a:ext cx="3327078" cy="467594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4472C4"/>
                </a:solidFill>
                <a:latin typeface="+mj-lt"/>
                <a:ea typeface="Open Sans Light" panose="020B0306030504020204" pitchFamily="34" charset="0"/>
                <a:cs typeface="Open Sans Light" panose="020B0306030504020204" pitchFamily="34" charset="0"/>
              </a:rPr>
              <a:t>Die </a:t>
            </a:r>
            <a:r>
              <a:rPr lang="en-GB" sz="2200" dirty="0" err="1">
                <a:solidFill>
                  <a:srgbClr val="4472C4"/>
                </a:solidFill>
                <a:latin typeface="+mj-lt"/>
                <a:ea typeface="Open Sans Light" panose="020B0306030504020204" pitchFamily="34" charset="0"/>
                <a:cs typeface="Open Sans Light" panose="020B0306030504020204" pitchFamily="34" charset="0"/>
              </a:rPr>
              <a:t>Fehler</a:t>
            </a:r>
            <a:r>
              <a:rPr lang="en-GB" sz="2200" dirty="0">
                <a:solidFill>
                  <a:srgbClr val="4472C4"/>
                </a:solidFill>
                <a:latin typeface="+mj-lt"/>
                <a:ea typeface="Open Sans Light" panose="020B0306030504020204" pitchFamily="34" charset="0"/>
                <a:cs typeface="Open Sans Light" panose="020B0306030504020204" pitchFamily="34" charset="0"/>
              </a:rPr>
              <a:t>-</a:t>
            </a:r>
            <a:r>
              <a:rPr lang="en-GB" sz="2200" dirty="0" err="1">
                <a:solidFill>
                  <a:srgbClr val="4472C4"/>
                </a:solidFill>
                <a:latin typeface="+mj-lt"/>
                <a:ea typeface="Open Sans Light" panose="020B0306030504020204" pitchFamily="34" charset="0"/>
                <a:cs typeface="Open Sans Light" panose="020B0306030504020204" pitchFamily="34" charset="0"/>
              </a:rPr>
              <a:t>Ursachen</a:t>
            </a:r>
            <a:r>
              <a:rPr lang="en-GB" sz="2200" dirty="0">
                <a:solidFill>
                  <a:srgbClr val="4472C4"/>
                </a:solidFill>
                <a:latin typeface="+mj-lt"/>
                <a:ea typeface="Open Sans Light" panose="020B0306030504020204" pitchFamily="34" charset="0"/>
                <a:cs typeface="Open Sans Light" panose="020B0306030504020204" pitchFamily="34" charset="0"/>
              </a:rPr>
              <a:t>-Analyse </a:t>
            </a:r>
            <a:r>
              <a:rPr lang="en-GB" sz="2200" dirty="0" err="1">
                <a:solidFill>
                  <a:srgbClr val="4472C4"/>
                </a:solidFill>
                <a:latin typeface="+mj-lt"/>
                <a:ea typeface="Open Sans Light" panose="020B0306030504020204" pitchFamily="34" charset="0"/>
                <a:cs typeface="Open Sans Light" panose="020B0306030504020204" pitchFamily="34" charset="0"/>
              </a:rPr>
              <a:t>arbeitet</a:t>
            </a:r>
            <a:r>
              <a:rPr lang="en-GB" sz="2200" dirty="0">
                <a:solidFill>
                  <a:srgbClr val="4472C4"/>
                </a:solidFill>
                <a:latin typeface="+mj-lt"/>
                <a:ea typeface="Open Sans Light" panose="020B0306030504020204" pitchFamily="34" charset="0"/>
                <a:cs typeface="Open Sans Light" panose="020B0306030504020204" pitchFamily="34" charset="0"/>
              </a:rPr>
              <a:t> darauf hin, die wahrscheinlichste Ursache für </a:t>
            </a:r>
            <a:r>
              <a:rPr lang="en-GB" sz="2200" dirty="0" err="1">
                <a:solidFill>
                  <a:srgbClr val="4472C4"/>
                </a:solidFill>
                <a:latin typeface="+mj-lt"/>
                <a:ea typeface="Open Sans Light" panose="020B0306030504020204" pitchFamily="34" charset="0"/>
                <a:cs typeface="Open Sans Light" panose="020B0306030504020204" pitchFamily="34" charset="0"/>
              </a:rPr>
              <a:t>eine</a:t>
            </a:r>
            <a:r>
              <a:rPr lang="en-GB" sz="2200" dirty="0">
                <a:solidFill>
                  <a:srgbClr val="4472C4"/>
                </a:solidFill>
                <a:latin typeface="+mj-lt"/>
                <a:ea typeface="Open Sans Light" panose="020B0306030504020204" pitchFamily="34" charset="0"/>
                <a:cs typeface="Open Sans Light" panose="020B0306030504020204" pitchFamily="34" charset="0"/>
              </a:rPr>
              <a:t> </a:t>
            </a:r>
            <a:r>
              <a:rPr lang="en-GB" sz="2200" dirty="0" err="1">
                <a:solidFill>
                  <a:srgbClr val="4472C4"/>
                </a:solidFill>
                <a:latin typeface="+mj-lt"/>
                <a:ea typeface="Open Sans Light" panose="020B0306030504020204" pitchFamily="34" charset="0"/>
                <a:cs typeface="Open Sans Light" panose="020B0306030504020204" pitchFamily="34" charset="0"/>
              </a:rPr>
              <a:t>Nicht-konformität</a:t>
            </a:r>
            <a:r>
              <a:rPr lang="en-GB" sz="2200" dirty="0">
                <a:solidFill>
                  <a:srgbClr val="4472C4"/>
                </a:solidFill>
                <a:latin typeface="+mj-lt"/>
                <a:ea typeface="Open Sans Light" panose="020B0306030504020204" pitchFamily="34" charset="0"/>
                <a:cs typeface="Open Sans Light" panose="020B0306030504020204" pitchFamily="34" charset="0"/>
              </a:rPr>
              <a:t> innerhalb eines Prozesses zu finden. </a:t>
            </a:r>
          </a:p>
          <a:p>
            <a:pPr algn="l">
              <a:lnSpc>
                <a:spcPct val="100000"/>
              </a:lnSpc>
              <a:spcBef>
                <a:spcPts val="600"/>
              </a:spcBef>
            </a:pPr>
            <a:r>
              <a:rPr lang="en-GB" sz="2200" dirty="0" err="1">
                <a:solidFill>
                  <a:srgbClr val="4472C4"/>
                </a:solidFill>
                <a:latin typeface="+mj-lt"/>
                <a:ea typeface="Open Sans Light" panose="020B0306030504020204" pitchFamily="34" charset="0"/>
                <a:cs typeface="Open Sans Light" panose="020B0306030504020204" pitchFamily="34" charset="0"/>
              </a:rPr>
              <a:t>Ihr</a:t>
            </a:r>
            <a:r>
              <a:rPr lang="en-GB" sz="2200" dirty="0">
                <a:solidFill>
                  <a:srgbClr val="4472C4"/>
                </a:solidFill>
                <a:latin typeface="+mj-lt"/>
                <a:ea typeface="Open Sans Light" panose="020B0306030504020204" pitchFamily="34" charset="0"/>
                <a:cs typeface="Open Sans Light" panose="020B0306030504020204" pitchFamily="34" charset="0"/>
              </a:rPr>
              <a:t> primäres Ziel ist die Analyse von Problemen oder Ereignissen, um zu identifizieren:</a:t>
            </a:r>
          </a:p>
          <a:p>
            <a:pPr marL="285750" indent="-285750" algn="l">
              <a:lnSpc>
                <a:spcPct val="100000"/>
              </a:lnSpc>
              <a:spcBef>
                <a:spcPts val="300"/>
              </a:spcBef>
              <a:buFontTx/>
              <a:buChar char="-"/>
            </a:pPr>
            <a:r>
              <a:rPr lang="en-GB" sz="2200" dirty="0">
                <a:solidFill>
                  <a:srgbClr val="4472C4"/>
                </a:solidFill>
                <a:latin typeface="+mj-lt"/>
                <a:ea typeface="Open Sans Light" panose="020B0306030504020204" pitchFamily="34" charset="0"/>
                <a:cs typeface="Open Sans Light" panose="020B0306030504020204" pitchFamily="34" charset="0"/>
              </a:rPr>
              <a:t>was geschah</a:t>
            </a:r>
          </a:p>
          <a:p>
            <a:pPr marL="285750" indent="-285750" algn="l">
              <a:lnSpc>
                <a:spcPct val="100000"/>
              </a:lnSpc>
              <a:spcBef>
                <a:spcPts val="300"/>
              </a:spcBef>
              <a:buFontTx/>
              <a:buChar char="-"/>
            </a:pPr>
            <a:r>
              <a:rPr lang="en-GB" sz="2200" dirty="0" err="1">
                <a:solidFill>
                  <a:srgbClr val="4472C4"/>
                </a:solidFill>
                <a:latin typeface="+mj-lt"/>
                <a:ea typeface="Open Sans Light" panose="020B0306030504020204" pitchFamily="34" charset="0"/>
                <a:cs typeface="Open Sans Light" panose="020B0306030504020204" pitchFamily="34" charset="0"/>
              </a:rPr>
              <a:t>wie</a:t>
            </a:r>
            <a:r>
              <a:rPr lang="en-GB" sz="2200" dirty="0">
                <a:solidFill>
                  <a:srgbClr val="4472C4"/>
                </a:solidFill>
                <a:latin typeface="+mj-lt"/>
                <a:ea typeface="Open Sans Light" panose="020B0306030504020204" pitchFamily="34" charset="0"/>
                <a:cs typeface="Open Sans Light" panose="020B0306030504020204" pitchFamily="34" charset="0"/>
              </a:rPr>
              <a:t> es geschah</a:t>
            </a:r>
          </a:p>
          <a:p>
            <a:pPr marL="285750" indent="-285750" algn="l">
              <a:lnSpc>
                <a:spcPct val="100000"/>
              </a:lnSpc>
              <a:spcBef>
                <a:spcPts val="300"/>
              </a:spcBef>
              <a:buFontTx/>
              <a:buChar char="-"/>
            </a:pPr>
            <a:r>
              <a:rPr lang="en-GB" sz="2200" dirty="0" err="1">
                <a:solidFill>
                  <a:srgbClr val="4472C4"/>
                </a:solidFill>
                <a:latin typeface="+mj-lt"/>
                <a:ea typeface="Open Sans Light" panose="020B0306030504020204" pitchFamily="34" charset="0"/>
                <a:cs typeface="Open Sans Light" panose="020B0306030504020204" pitchFamily="34" charset="0"/>
              </a:rPr>
              <a:t>warum</a:t>
            </a:r>
            <a:r>
              <a:rPr lang="en-GB" sz="2200" dirty="0">
                <a:solidFill>
                  <a:srgbClr val="4472C4"/>
                </a:solidFill>
                <a:latin typeface="+mj-lt"/>
                <a:ea typeface="Open Sans Light" panose="020B0306030504020204" pitchFamily="34" charset="0"/>
                <a:cs typeface="Open Sans Light" panose="020B0306030504020204" pitchFamily="34" charset="0"/>
              </a:rPr>
              <a:t> es </a:t>
            </a:r>
            <a:r>
              <a:rPr lang="en-GB" sz="2200" dirty="0" err="1">
                <a:solidFill>
                  <a:srgbClr val="4472C4"/>
                </a:solidFill>
                <a:latin typeface="+mj-lt"/>
                <a:ea typeface="Open Sans Light" panose="020B0306030504020204" pitchFamily="34" charset="0"/>
                <a:cs typeface="Open Sans Light" panose="020B0306030504020204" pitchFamily="34" charset="0"/>
              </a:rPr>
              <a:t>geschah</a:t>
            </a:r>
            <a:endParaRPr lang="en-GB" sz="2200" dirty="0">
              <a:solidFill>
                <a:srgbClr val="4472C4"/>
              </a:solidFill>
              <a:latin typeface="+mj-lt"/>
              <a:ea typeface="Open Sans Light" panose="020B0306030504020204" pitchFamily="34" charset="0"/>
              <a:cs typeface="Open Sans Light" panose="020B0306030504020204" pitchFamily="34" charset="0"/>
            </a:endParaRPr>
          </a:p>
        </p:txBody>
      </p:sp>
      <p:sp>
        <p:nvSpPr>
          <p:cNvPr id="192" name="Oval 4">
            <a:extLst>
              <a:ext uri="{FF2B5EF4-FFF2-40B4-BE49-F238E27FC236}">
                <a16:creationId xmlns:a16="http://schemas.microsoft.com/office/drawing/2014/main" xmlns="" id="{4588E509-F266-4DDD-BE11-F641705FF0B1}"/>
              </a:ext>
            </a:extLst>
          </p:cNvPr>
          <p:cNvSpPr/>
          <p:nvPr/>
        </p:nvSpPr>
        <p:spPr>
          <a:xfrm>
            <a:off x="5508920" y="4508221"/>
            <a:ext cx="983430" cy="98343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93" name="Oval 5">
            <a:extLst>
              <a:ext uri="{FF2B5EF4-FFF2-40B4-BE49-F238E27FC236}">
                <a16:creationId xmlns:a16="http://schemas.microsoft.com/office/drawing/2014/main" xmlns="" id="{5103922E-8015-475E-B487-6EF2973E38F7}"/>
              </a:ext>
            </a:extLst>
          </p:cNvPr>
          <p:cNvSpPr/>
          <p:nvPr/>
        </p:nvSpPr>
        <p:spPr>
          <a:xfrm>
            <a:off x="9682329" y="4508221"/>
            <a:ext cx="983430" cy="983430"/>
          </a:xfrm>
          <a:prstGeom prst="ellipse">
            <a:avLst/>
          </a:prstGeom>
          <a:solidFill>
            <a:schemeClr val="accent6">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94" name="Oval 6">
            <a:extLst>
              <a:ext uri="{FF2B5EF4-FFF2-40B4-BE49-F238E27FC236}">
                <a16:creationId xmlns:a16="http://schemas.microsoft.com/office/drawing/2014/main" xmlns="" id="{CF5BECAA-E098-473D-8D42-B4205E01629A}"/>
              </a:ext>
            </a:extLst>
          </p:cNvPr>
          <p:cNvSpPr/>
          <p:nvPr/>
        </p:nvSpPr>
        <p:spPr>
          <a:xfrm>
            <a:off x="8245230" y="2596328"/>
            <a:ext cx="983430" cy="9834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95" name="Oval 7">
            <a:extLst>
              <a:ext uri="{FF2B5EF4-FFF2-40B4-BE49-F238E27FC236}">
                <a16:creationId xmlns:a16="http://schemas.microsoft.com/office/drawing/2014/main" xmlns="" id="{035D7BD2-62BE-4F67-815E-34A728757CB2}"/>
              </a:ext>
            </a:extLst>
          </p:cNvPr>
          <p:cNvSpPr/>
          <p:nvPr/>
        </p:nvSpPr>
        <p:spPr>
          <a:xfrm>
            <a:off x="6946021" y="2596328"/>
            <a:ext cx="983430" cy="9834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96" name="Oval 9">
            <a:extLst>
              <a:ext uri="{FF2B5EF4-FFF2-40B4-BE49-F238E27FC236}">
                <a16:creationId xmlns:a16="http://schemas.microsoft.com/office/drawing/2014/main" xmlns="" id="{5669E40C-C164-41FC-8964-2E4DAC01A26C}"/>
              </a:ext>
            </a:extLst>
          </p:cNvPr>
          <p:cNvSpPr/>
          <p:nvPr/>
        </p:nvSpPr>
        <p:spPr>
          <a:xfrm>
            <a:off x="9302563" y="3296015"/>
            <a:ext cx="983430" cy="9834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97" name="Oval 10">
            <a:extLst>
              <a:ext uri="{FF2B5EF4-FFF2-40B4-BE49-F238E27FC236}">
                <a16:creationId xmlns:a16="http://schemas.microsoft.com/office/drawing/2014/main" xmlns="" id="{6E3C2C92-29E3-46DC-A7C0-4761F0592E6F}"/>
              </a:ext>
            </a:extLst>
          </p:cNvPr>
          <p:cNvSpPr/>
          <p:nvPr/>
        </p:nvSpPr>
        <p:spPr>
          <a:xfrm>
            <a:off x="5888687" y="3296015"/>
            <a:ext cx="983430" cy="98343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98" name="TextBox 17">
            <a:extLst>
              <a:ext uri="{FF2B5EF4-FFF2-40B4-BE49-F238E27FC236}">
                <a16:creationId xmlns:a16="http://schemas.microsoft.com/office/drawing/2014/main" xmlns="" id="{006DC735-3315-43B1-B864-8191FECD4B09}"/>
              </a:ext>
            </a:extLst>
          </p:cNvPr>
          <p:cNvSpPr txBox="1"/>
          <p:nvPr/>
        </p:nvSpPr>
        <p:spPr>
          <a:xfrm>
            <a:off x="5385918" y="4607030"/>
            <a:ext cx="1229434" cy="830997"/>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Problem-</a:t>
            </a:r>
            <a:br>
              <a:rPr lang="en-GB" sz="1600" b="1" dirty="0">
                <a:solidFill>
                  <a:schemeClr val="bg1"/>
                </a:solidFill>
                <a:latin typeface="+mj-lt"/>
                <a:ea typeface="League Spartan" charset="0"/>
                <a:cs typeface="Poppins" pitchFamily="2" charset="77"/>
              </a:rPr>
            </a:br>
            <a:r>
              <a:rPr lang="en-GB" sz="1600" b="1" dirty="0" err="1">
                <a:solidFill>
                  <a:schemeClr val="bg1"/>
                </a:solidFill>
                <a:latin typeface="+mj-lt"/>
                <a:ea typeface="League Spartan" charset="0"/>
                <a:cs typeface="Poppins" pitchFamily="2" charset="77"/>
              </a:rPr>
              <a:t>identifi-zierung</a:t>
            </a:r>
            <a:endParaRPr lang="en-GB" sz="1600" b="1" dirty="0">
              <a:solidFill>
                <a:schemeClr val="bg1"/>
              </a:solidFill>
              <a:latin typeface="+mj-lt"/>
              <a:ea typeface="League Spartan" charset="0"/>
              <a:cs typeface="Poppins" pitchFamily="2" charset="77"/>
            </a:endParaRPr>
          </a:p>
        </p:txBody>
      </p:sp>
      <p:sp>
        <p:nvSpPr>
          <p:cNvPr id="199" name="TextBox 19">
            <a:extLst>
              <a:ext uri="{FF2B5EF4-FFF2-40B4-BE49-F238E27FC236}">
                <a16:creationId xmlns:a16="http://schemas.microsoft.com/office/drawing/2014/main" xmlns="" id="{7E9A8795-786D-4B79-9CB8-9AE3ABB37C92}"/>
              </a:ext>
            </a:extLst>
          </p:cNvPr>
          <p:cNvSpPr txBox="1"/>
          <p:nvPr/>
        </p:nvSpPr>
        <p:spPr>
          <a:xfrm>
            <a:off x="5918744" y="3452214"/>
            <a:ext cx="942607"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Problem-</a:t>
            </a:r>
            <a:r>
              <a:rPr lang="en-GB" sz="1600" b="1" dirty="0" err="1">
                <a:solidFill>
                  <a:schemeClr val="bg1"/>
                </a:solidFill>
                <a:latin typeface="+mj-lt"/>
                <a:ea typeface="League Spartan" charset="0"/>
                <a:cs typeface="Poppins" pitchFamily="2" charset="77"/>
              </a:rPr>
              <a:t>lösung</a:t>
            </a:r>
            <a:endParaRPr lang="en-GB" sz="1600" b="1" dirty="0">
              <a:solidFill>
                <a:schemeClr val="bg1"/>
              </a:solidFill>
              <a:latin typeface="+mj-lt"/>
              <a:ea typeface="League Spartan" charset="0"/>
              <a:cs typeface="Poppins" pitchFamily="2" charset="77"/>
            </a:endParaRPr>
          </a:p>
        </p:txBody>
      </p:sp>
      <p:sp>
        <p:nvSpPr>
          <p:cNvPr id="200" name="TextBox 20">
            <a:extLst>
              <a:ext uri="{FF2B5EF4-FFF2-40B4-BE49-F238E27FC236}">
                <a16:creationId xmlns:a16="http://schemas.microsoft.com/office/drawing/2014/main" xmlns="" id="{2411AC44-2E3A-4A89-939B-53155A092400}"/>
              </a:ext>
            </a:extLst>
          </p:cNvPr>
          <p:cNvSpPr txBox="1"/>
          <p:nvPr/>
        </p:nvSpPr>
        <p:spPr>
          <a:xfrm>
            <a:off x="6993331" y="2769780"/>
            <a:ext cx="888810"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Ganz-</a:t>
            </a:r>
            <a:r>
              <a:rPr lang="en-GB" sz="1600" b="1" dirty="0" err="1">
                <a:solidFill>
                  <a:schemeClr val="bg1"/>
                </a:solidFill>
                <a:latin typeface="+mj-lt"/>
                <a:ea typeface="League Spartan" charset="0"/>
                <a:cs typeface="Poppins" pitchFamily="2" charset="77"/>
              </a:rPr>
              <a:t>heitlich</a:t>
            </a:r>
            <a:endParaRPr lang="en-GB" sz="1600" b="1" dirty="0">
              <a:solidFill>
                <a:schemeClr val="bg1"/>
              </a:solidFill>
              <a:latin typeface="+mj-lt"/>
              <a:ea typeface="League Spartan" charset="0"/>
              <a:cs typeface="Poppins" pitchFamily="2" charset="77"/>
            </a:endParaRPr>
          </a:p>
        </p:txBody>
      </p:sp>
      <p:sp>
        <p:nvSpPr>
          <p:cNvPr id="201" name="TextBox 21">
            <a:extLst>
              <a:ext uri="{FF2B5EF4-FFF2-40B4-BE49-F238E27FC236}">
                <a16:creationId xmlns:a16="http://schemas.microsoft.com/office/drawing/2014/main" xmlns="" id="{897FCDF1-E4BB-438A-B016-B42A516106CC}"/>
              </a:ext>
            </a:extLst>
          </p:cNvPr>
          <p:cNvSpPr txBox="1"/>
          <p:nvPr/>
        </p:nvSpPr>
        <p:spPr>
          <a:xfrm>
            <a:off x="8202096" y="2843024"/>
            <a:ext cx="1090077"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Wirtschaft</a:t>
            </a:r>
            <a:r>
              <a:rPr lang="en-GB" sz="1600" b="1" dirty="0">
                <a:solidFill>
                  <a:schemeClr val="bg1"/>
                </a:solidFill>
                <a:latin typeface="+mj-lt"/>
                <a:ea typeface="League Spartan" charset="0"/>
                <a:cs typeface="Poppins" pitchFamily="2" charset="77"/>
              </a:rPr>
              <a:t>-lich</a:t>
            </a:r>
          </a:p>
        </p:txBody>
      </p:sp>
      <p:sp>
        <p:nvSpPr>
          <p:cNvPr id="202" name="TextBox 22">
            <a:extLst>
              <a:ext uri="{FF2B5EF4-FFF2-40B4-BE49-F238E27FC236}">
                <a16:creationId xmlns:a16="http://schemas.microsoft.com/office/drawing/2014/main" xmlns="" id="{6B92A044-EE91-4A71-AC43-451295F3BD6C}"/>
              </a:ext>
            </a:extLst>
          </p:cNvPr>
          <p:cNvSpPr txBox="1"/>
          <p:nvPr/>
        </p:nvSpPr>
        <p:spPr>
          <a:xfrm>
            <a:off x="9264927" y="3452195"/>
            <a:ext cx="1033160"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Kon-</a:t>
            </a:r>
            <a:r>
              <a:rPr lang="en-GB" sz="1600" b="1" dirty="0" err="1">
                <a:solidFill>
                  <a:schemeClr val="bg1"/>
                </a:solidFill>
                <a:latin typeface="+mj-lt"/>
                <a:ea typeface="League Spartan" charset="0"/>
                <a:cs typeface="Poppins" pitchFamily="2" charset="77"/>
              </a:rPr>
              <a:t>struktiv</a:t>
            </a:r>
            <a:endParaRPr lang="en-GB" sz="1600" b="1" dirty="0">
              <a:solidFill>
                <a:schemeClr val="bg1"/>
              </a:solidFill>
              <a:latin typeface="+mj-lt"/>
              <a:ea typeface="League Spartan" charset="0"/>
              <a:cs typeface="Poppins" pitchFamily="2" charset="77"/>
            </a:endParaRPr>
          </a:p>
        </p:txBody>
      </p:sp>
      <p:sp>
        <p:nvSpPr>
          <p:cNvPr id="203" name="TextBox 23">
            <a:extLst>
              <a:ext uri="{FF2B5EF4-FFF2-40B4-BE49-F238E27FC236}">
                <a16:creationId xmlns:a16="http://schemas.microsoft.com/office/drawing/2014/main" xmlns="" id="{A728E1EF-D8C4-4783-9C28-2968E873561E}"/>
              </a:ext>
            </a:extLst>
          </p:cNvPr>
          <p:cNvSpPr txBox="1"/>
          <p:nvPr/>
        </p:nvSpPr>
        <p:spPr>
          <a:xfrm>
            <a:off x="9635019" y="4707549"/>
            <a:ext cx="1078050"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Recht-fertigend</a:t>
            </a:r>
            <a:endParaRPr lang="en-GB" sz="1600" b="1" dirty="0">
              <a:solidFill>
                <a:schemeClr val="bg1"/>
              </a:solidFill>
              <a:latin typeface="+mj-lt"/>
              <a:ea typeface="League Spartan" charset="0"/>
              <a:cs typeface="Poppins" pitchFamily="2" charset="77"/>
            </a:endParaRPr>
          </a:p>
        </p:txBody>
      </p:sp>
      <p:sp>
        <p:nvSpPr>
          <p:cNvPr id="204" name="Subtitle 2">
            <a:extLst>
              <a:ext uri="{FF2B5EF4-FFF2-40B4-BE49-F238E27FC236}">
                <a16:creationId xmlns:a16="http://schemas.microsoft.com/office/drawing/2014/main" xmlns="" id="{C93DA2B4-D0CE-42FC-AD64-4C35F1100E78}"/>
              </a:ext>
            </a:extLst>
          </p:cNvPr>
          <p:cNvSpPr txBox="1">
            <a:spLocks/>
          </p:cNvSpPr>
          <p:nvPr/>
        </p:nvSpPr>
        <p:spPr>
          <a:xfrm>
            <a:off x="10713069" y="4813342"/>
            <a:ext cx="1615477" cy="957963"/>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err="1">
                <a:solidFill>
                  <a:schemeClr val="tx1"/>
                </a:solidFill>
                <a:latin typeface="+mj-lt"/>
                <a:ea typeface="Lato Light" panose="020F0502020204030203" pitchFamily="34" charset="0"/>
                <a:cs typeface="Mukta ExtraLight" panose="020B0000000000000000" pitchFamily="34" charset="77"/>
              </a:rPr>
              <a:t>begründet</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Auswahl</a:t>
            </a:r>
            <a:r>
              <a:rPr lang="en-GB" sz="2000" dirty="0">
                <a:solidFill>
                  <a:schemeClr val="tx1"/>
                </a:solidFill>
                <a:latin typeface="+mj-lt"/>
                <a:ea typeface="Lato Light" panose="020F0502020204030203" pitchFamily="34" charset="0"/>
                <a:cs typeface="Mukta ExtraLight" panose="020B0000000000000000" pitchFamily="34" charset="77"/>
              </a:rPr>
              <a:t> der </a:t>
            </a:r>
            <a:br>
              <a:rPr lang="en-GB" sz="2000" dirty="0">
                <a:solidFill>
                  <a:schemeClr val="tx1"/>
                </a:solidFill>
                <a:latin typeface="+mj-lt"/>
                <a:ea typeface="Lato Light" panose="020F0502020204030203" pitchFamily="34" charset="0"/>
                <a:cs typeface="Mukta ExtraLight" panose="020B0000000000000000" pitchFamily="34" charset="77"/>
              </a:rPr>
            </a:br>
            <a:r>
              <a:rPr lang="en-GB" sz="2000" dirty="0" err="1">
                <a:solidFill>
                  <a:schemeClr val="tx1"/>
                </a:solidFill>
                <a:latin typeface="+mj-lt"/>
                <a:ea typeface="Lato Light" panose="020F0502020204030203" pitchFamily="34" charset="0"/>
                <a:cs typeface="Mukta ExtraLight" panose="020B0000000000000000" pitchFamily="34" charset="77"/>
              </a:rPr>
              <a:t>Strategie</a:t>
            </a:r>
            <a:endParaRPr lang="en-GB" sz="2000" dirty="0">
              <a:solidFill>
                <a:schemeClr val="tx1"/>
              </a:solidFill>
              <a:latin typeface="+mj-lt"/>
              <a:ea typeface="Lato Light" panose="020F0502020204030203" pitchFamily="34" charset="0"/>
              <a:cs typeface="Mukta ExtraLight" panose="020B0000000000000000" pitchFamily="34" charset="77"/>
            </a:endParaRPr>
          </a:p>
        </p:txBody>
      </p:sp>
      <p:sp>
        <p:nvSpPr>
          <p:cNvPr id="205" name="Subtitle 2">
            <a:extLst>
              <a:ext uri="{FF2B5EF4-FFF2-40B4-BE49-F238E27FC236}">
                <a16:creationId xmlns:a16="http://schemas.microsoft.com/office/drawing/2014/main" xmlns="" id="{9A5A60F4-5A97-4A7E-9293-84AD0099AD4C}"/>
              </a:ext>
            </a:extLst>
          </p:cNvPr>
          <p:cNvSpPr txBox="1">
            <a:spLocks/>
          </p:cNvSpPr>
          <p:nvPr/>
        </p:nvSpPr>
        <p:spPr>
          <a:xfrm>
            <a:off x="8916641" y="2051408"/>
            <a:ext cx="2006130" cy="650186"/>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chemeClr val="tx1"/>
                </a:solidFill>
                <a:latin typeface="+mj-lt"/>
                <a:ea typeface="Lato Light" panose="020F0502020204030203" pitchFamily="34" charset="0"/>
                <a:cs typeface="Mukta ExtraLight" panose="020B0000000000000000" pitchFamily="34" charset="77"/>
              </a:rPr>
              <a:t>schont Ressourcen</a:t>
            </a:r>
          </a:p>
        </p:txBody>
      </p:sp>
      <p:sp>
        <p:nvSpPr>
          <p:cNvPr id="206" name="Subtitle 2">
            <a:extLst>
              <a:ext uri="{FF2B5EF4-FFF2-40B4-BE49-F238E27FC236}">
                <a16:creationId xmlns:a16="http://schemas.microsoft.com/office/drawing/2014/main" xmlns="" id="{46714372-4EF3-4CEA-BA5B-BE2D998315B1}"/>
              </a:ext>
            </a:extLst>
          </p:cNvPr>
          <p:cNvSpPr txBox="1">
            <a:spLocks/>
          </p:cNvSpPr>
          <p:nvPr/>
        </p:nvSpPr>
        <p:spPr>
          <a:xfrm>
            <a:off x="10353410" y="3034381"/>
            <a:ext cx="1615477" cy="957963"/>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err="1">
                <a:solidFill>
                  <a:schemeClr val="tx1"/>
                </a:solidFill>
                <a:latin typeface="+mj-lt"/>
                <a:ea typeface="Lato Light" panose="020F0502020204030203" pitchFamily="34" charset="0"/>
                <a:cs typeface="Mukta ExtraLight" panose="020B0000000000000000" pitchFamily="34" charset="77"/>
              </a:rPr>
              <a:t>bessere</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Diskussions</a:t>
            </a:r>
            <a:r>
              <a:rPr lang="en-GB" sz="2000" dirty="0">
                <a:solidFill>
                  <a:schemeClr val="tx1"/>
                </a:solidFill>
                <a:latin typeface="+mj-lt"/>
                <a:ea typeface="Lato Light" panose="020F0502020204030203" pitchFamily="34" charset="0"/>
                <a:cs typeface="Mukta ExtraLight" panose="020B0000000000000000" pitchFamily="34" charset="77"/>
              </a:rPr>
              <a:t>-</a:t>
            </a:r>
            <a:br>
              <a:rPr lang="en-GB" sz="2000" dirty="0">
                <a:solidFill>
                  <a:schemeClr val="tx1"/>
                </a:solidFill>
                <a:latin typeface="+mj-lt"/>
                <a:ea typeface="Lato Light" panose="020F0502020204030203" pitchFamily="34" charset="0"/>
                <a:cs typeface="Mukta ExtraLight" panose="020B0000000000000000" pitchFamily="34" charset="77"/>
              </a:rPr>
            </a:br>
            <a:r>
              <a:rPr lang="en-GB" sz="2000" dirty="0" err="1">
                <a:solidFill>
                  <a:schemeClr val="tx1"/>
                </a:solidFill>
                <a:latin typeface="+mj-lt"/>
                <a:ea typeface="Lato Light" panose="020F0502020204030203" pitchFamily="34" charset="0"/>
                <a:cs typeface="Mukta ExtraLight" panose="020B0000000000000000" pitchFamily="34" charset="77"/>
              </a:rPr>
              <a:t>führung</a:t>
            </a:r>
            <a:endParaRPr lang="en-GB" sz="2000" dirty="0">
              <a:solidFill>
                <a:schemeClr val="tx1"/>
              </a:solidFill>
              <a:latin typeface="+mj-lt"/>
              <a:ea typeface="Lato Light" panose="020F0502020204030203" pitchFamily="34" charset="0"/>
              <a:cs typeface="Mukta ExtraLight" panose="020B0000000000000000" pitchFamily="34" charset="77"/>
            </a:endParaRPr>
          </a:p>
        </p:txBody>
      </p:sp>
      <p:sp>
        <p:nvSpPr>
          <p:cNvPr id="207" name="Subtitle 2">
            <a:extLst>
              <a:ext uri="{FF2B5EF4-FFF2-40B4-BE49-F238E27FC236}">
                <a16:creationId xmlns:a16="http://schemas.microsoft.com/office/drawing/2014/main" xmlns="" id="{87086ACD-67B3-4E1B-9869-A4C8EE49B1E6}"/>
              </a:ext>
            </a:extLst>
          </p:cNvPr>
          <p:cNvSpPr txBox="1">
            <a:spLocks/>
          </p:cNvSpPr>
          <p:nvPr/>
        </p:nvSpPr>
        <p:spPr>
          <a:xfrm>
            <a:off x="5011997" y="2252646"/>
            <a:ext cx="2006130" cy="650186"/>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2000" dirty="0" err="1">
                <a:solidFill>
                  <a:schemeClr val="tx1"/>
                </a:solidFill>
                <a:latin typeface="+mj-lt"/>
                <a:ea typeface="Lato Light" panose="020F0502020204030203" pitchFamily="34" charset="0"/>
                <a:cs typeface="Mukta ExtraLight" panose="020B0000000000000000" pitchFamily="34" charset="77"/>
              </a:rPr>
              <a:t>eliminiert</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Ausbessern</a:t>
            </a:r>
            <a:endParaRPr lang="en-GB" sz="2000" dirty="0">
              <a:solidFill>
                <a:schemeClr val="tx1"/>
              </a:solidFill>
              <a:latin typeface="+mj-lt"/>
              <a:ea typeface="Lato Light" panose="020F0502020204030203" pitchFamily="34" charset="0"/>
              <a:cs typeface="Mukta ExtraLight" panose="020B0000000000000000" pitchFamily="34" charset="77"/>
            </a:endParaRPr>
          </a:p>
        </p:txBody>
      </p:sp>
      <p:sp>
        <p:nvSpPr>
          <p:cNvPr id="208" name="Subtitle 2">
            <a:extLst>
              <a:ext uri="{FF2B5EF4-FFF2-40B4-BE49-F238E27FC236}">
                <a16:creationId xmlns:a16="http://schemas.microsoft.com/office/drawing/2014/main" xmlns="" id="{62813BE5-430C-4673-95C6-7AEA90B86E2A}"/>
              </a:ext>
            </a:extLst>
          </p:cNvPr>
          <p:cNvSpPr txBox="1">
            <a:spLocks/>
          </p:cNvSpPr>
          <p:nvPr/>
        </p:nvSpPr>
        <p:spPr>
          <a:xfrm>
            <a:off x="3564889" y="3456062"/>
            <a:ext cx="2136386" cy="650186"/>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2000" dirty="0">
                <a:solidFill>
                  <a:schemeClr val="tx1"/>
                </a:solidFill>
                <a:latin typeface="+mj-lt"/>
                <a:ea typeface="Lato Light" panose="020F0502020204030203" pitchFamily="34" charset="0"/>
                <a:cs typeface="Mukta ExtraLight" panose="020B0000000000000000" pitchFamily="34" charset="77"/>
              </a:rPr>
              <a:t>hilft, das Problem zu lösen</a:t>
            </a:r>
          </a:p>
        </p:txBody>
      </p:sp>
      <p:sp>
        <p:nvSpPr>
          <p:cNvPr id="209" name="Subtitle 2">
            <a:extLst>
              <a:ext uri="{FF2B5EF4-FFF2-40B4-BE49-F238E27FC236}">
                <a16:creationId xmlns:a16="http://schemas.microsoft.com/office/drawing/2014/main" xmlns="" id="{0EAB1A67-AFC6-4496-A5BD-9403B34D9F97}"/>
              </a:ext>
            </a:extLst>
          </p:cNvPr>
          <p:cNvSpPr txBox="1">
            <a:spLocks/>
          </p:cNvSpPr>
          <p:nvPr/>
        </p:nvSpPr>
        <p:spPr>
          <a:xfrm>
            <a:off x="2942667" y="4652825"/>
            <a:ext cx="2517237" cy="957963"/>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2000" dirty="0">
                <a:solidFill>
                  <a:schemeClr val="tx1"/>
                </a:solidFill>
                <a:latin typeface="+mj-lt"/>
                <a:ea typeface="Lato Light" panose="020F0502020204030203" pitchFamily="34" charset="0"/>
                <a:cs typeface="Mukta ExtraLight" panose="020B0000000000000000" pitchFamily="34" charset="77"/>
              </a:rPr>
              <a:t>hilft, das Problem oder die Herausforderung zu identifizieren</a:t>
            </a:r>
          </a:p>
        </p:txBody>
      </p:sp>
    </p:spTree>
    <p:extLst>
      <p:ext uri="{BB962C8B-B14F-4D97-AF65-F5344CB8AC3E}">
        <p14:creationId xmlns:p14="http://schemas.microsoft.com/office/powerpoint/2010/main" val="850082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550277" y="2142491"/>
            <a:ext cx="2845109" cy="414502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In der Literatur werden unterschiedliche Ansätze </a:t>
            </a:r>
            <a:r>
              <a:rPr lang="en-GB" sz="2200" dirty="0" err="1">
                <a:solidFill>
                  <a:srgbClr val="245473"/>
                </a:solidFill>
                <a:latin typeface="+mj-lt"/>
                <a:ea typeface="Open Sans Light" panose="020B0306030504020204" pitchFamily="34" charset="0"/>
                <a:cs typeface="Open Sans Light" panose="020B0306030504020204" pitchFamily="34" charset="0"/>
              </a:rPr>
              <a:t>zur</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Fehler</a:t>
            </a:r>
            <a:r>
              <a:rPr lang="en-GB" sz="2200" dirty="0">
                <a:solidFill>
                  <a:srgbClr val="245473"/>
                </a:solidFill>
                <a:latin typeface="+mj-lt"/>
                <a:ea typeface="Open Sans Light" panose="020B0306030504020204" pitchFamily="34" charset="0"/>
                <a:cs typeface="Open Sans Light" panose="020B0306030504020204" pitchFamily="34" charset="0"/>
              </a:rPr>
              <a:t>-</a:t>
            </a:r>
            <a:r>
              <a:rPr lang="en-GB" sz="2200" dirty="0" err="1">
                <a:solidFill>
                  <a:srgbClr val="245473"/>
                </a:solidFill>
                <a:latin typeface="+mj-lt"/>
                <a:ea typeface="Open Sans Light" panose="020B0306030504020204" pitchFamily="34" charset="0"/>
                <a:cs typeface="Open Sans Light" panose="020B0306030504020204" pitchFamily="34" charset="0"/>
              </a:rPr>
              <a:t>Ursachen</a:t>
            </a:r>
            <a:r>
              <a:rPr lang="en-GB" sz="2200" dirty="0">
                <a:solidFill>
                  <a:srgbClr val="245473"/>
                </a:solidFill>
                <a:latin typeface="+mj-lt"/>
                <a:ea typeface="Open Sans Light" panose="020B0306030504020204" pitchFamily="34" charset="0"/>
                <a:cs typeface="Open Sans Light" panose="020B0306030504020204" pitchFamily="34" charset="0"/>
              </a:rPr>
              <a:t>-Analyse beschrieben. Unabhängig von der </a:t>
            </a:r>
            <a:r>
              <a:rPr lang="en-GB" sz="2200" dirty="0" err="1">
                <a:solidFill>
                  <a:srgbClr val="245473"/>
                </a:solidFill>
                <a:latin typeface="+mj-lt"/>
                <a:ea typeface="Open Sans Light" panose="020B0306030504020204" pitchFamily="34" charset="0"/>
                <a:cs typeface="Open Sans Light" panose="020B0306030504020204" pitchFamily="34" charset="0"/>
              </a:rPr>
              <a:t>konkreten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Prozess</a:t>
            </a:r>
            <a:r>
              <a:rPr lang="en-GB" sz="2200" dirty="0">
                <a:solidFill>
                  <a:srgbClr val="245473"/>
                </a:solidFill>
                <a:latin typeface="+mj-lt"/>
                <a:ea typeface="Open Sans Light" panose="020B0306030504020204" pitchFamily="34" charset="0"/>
                <a:cs typeface="Open Sans Light" panose="020B0306030504020204" pitchFamily="34" charset="0"/>
              </a:rPr>
              <a:t>-definition &amp; Gestaltung der Analyse sollten diese 6 zentralen Komponenten enthalten sein. </a:t>
            </a:r>
          </a:p>
        </p:txBody>
      </p:sp>
      <p:sp>
        <p:nvSpPr>
          <p:cNvPr id="68" name="Freeform 5">
            <a:extLst>
              <a:ext uri="{FF2B5EF4-FFF2-40B4-BE49-F238E27FC236}">
                <a16:creationId xmlns:a16="http://schemas.microsoft.com/office/drawing/2014/main" xmlns="" id="{BD570C19-C14C-4625-9AE4-BE3853D0F8DD}"/>
              </a:ext>
            </a:extLst>
          </p:cNvPr>
          <p:cNvSpPr>
            <a:spLocks/>
          </p:cNvSpPr>
          <p:nvPr/>
        </p:nvSpPr>
        <p:spPr bwMode="auto">
          <a:xfrm>
            <a:off x="6423495" y="3434042"/>
            <a:ext cx="3320033" cy="1801133"/>
          </a:xfrm>
          <a:custGeom>
            <a:avLst/>
            <a:gdLst>
              <a:gd name="T0" fmla="*/ 1401 w 2802"/>
              <a:gd name="T1" fmla="*/ 0 h 1336"/>
              <a:gd name="T2" fmla="*/ 2802 w 2802"/>
              <a:gd name="T3" fmla="*/ 669 h 1336"/>
              <a:gd name="T4" fmla="*/ 1401 w 2802"/>
              <a:gd name="T5" fmla="*/ 1336 h 1336"/>
              <a:gd name="T6" fmla="*/ 0 w 2802"/>
              <a:gd name="T7" fmla="*/ 669 h 1336"/>
              <a:gd name="T8" fmla="*/ 1401 w 2802"/>
              <a:gd name="T9" fmla="*/ 0 h 1336"/>
            </a:gdLst>
            <a:ahLst/>
            <a:cxnLst>
              <a:cxn ang="0">
                <a:pos x="T0" y="T1"/>
              </a:cxn>
              <a:cxn ang="0">
                <a:pos x="T2" y="T3"/>
              </a:cxn>
              <a:cxn ang="0">
                <a:pos x="T4" y="T5"/>
              </a:cxn>
              <a:cxn ang="0">
                <a:pos x="T6" y="T7"/>
              </a:cxn>
              <a:cxn ang="0">
                <a:pos x="T8" y="T9"/>
              </a:cxn>
            </a:cxnLst>
            <a:rect l="0" t="0" r="r" b="b"/>
            <a:pathLst>
              <a:path w="2802" h="1336">
                <a:moveTo>
                  <a:pt x="1401" y="0"/>
                </a:moveTo>
                <a:lnTo>
                  <a:pt x="2802" y="669"/>
                </a:lnTo>
                <a:lnTo>
                  <a:pt x="1401" y="1336"/>
                </a:lnTo>
                <a:lnTo>
                  <a:pt x="0" y="669"/>
                </a:lnTo>
                <a:lnTo>
                  <a:pt x="1401"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69" name="Freeform 6">
            <a:extLst>
              <a:ext uri="{FF2B5EF4-FFF2-40B4-BE49-F238E27FC236}">
                <a16:creationId xmlns:a16="http://schemas.microsoft.com/office/drawing/2014/main" xmlns="" id="{56C93D2E-27DA-466B-B165-DA09A7937F79}"/>
              </a:ext>
            </a:extLst>
          </p:cNvPr>
          <p:cNvSpPr>
            <a:spLocks/>
          </p:cNvSpPr>
          <p:nvPr/>
        </p:nvSpPr>
        <p:spPr bwMode="auto">
          <a:xfrm>
            <a:off x="8083511" y="4335956"/>
            <a:ext cx="1660018" cy="1383206"/>
          </a:xfrm>
          <a:custGeom>
            <a:avLst/>
            <a:gdLst>
              <a:gd name="T0" fmla="*/ 0 w 1401"/>
              <a:gd name="T1" fmla="*/ 1026 h 1026"/>
              <a:gd name="T2" fmla="*/ 1401 w 1401"/>
              <a:gd name="T3" fmla="*/ 357 h 1026"/>
              <a:gd name="T4" fmla="*/ 1401 w 1401"/>
              <a:gd name="T5" fmla="*/ 0 h 1026"/>
              <a:gd name="T6" fmla="*/ 0 w 1401"/>
              <a:gd name="T7" fmla="*/ 667 h 1026"/>
              <a:gd name="T8" fmla="*/ 0 w 1401"/>
              <a:gd name="T9" fmla="*/ 1026 h 1026"/>
            </a:gdLst>
            <a:ahLst/>
            <a:cxnLst>
              <a:cxn ang="0">
                <a:pos x="T0" y="T1"/>
              </a:cxn>
              <a:cxn ang="0">
                <a:pos x="T2" y="T3"/>
              </a:cxn>
              <a:cxn ang="0">
                <a:pos x="T4" y="T5"/>
              </a:cxn>
              <a:cxn ang="0">
                <a:pos x="T6" y="T7"/>
              </a:cxn>
              <a:cxn ang="0">
                <a:pos x="T8" y="T9"/>
              </a:cxn>
            </a:cxnLst>
            <a:rect l="0" t="0" r="r" b="b"/>
            <a:pathLst>
              <a:path w="1401" h="1026">
                <a:moveTo>
                  <a:pt x="0" y="1026"/>
                </a:moveTo>
                <a:lnTo>
                  <a:pt x="1401" y="357"/>
                </a:lnTo>
                <a:lnTo>
                  <a:pt x="1401" y="0"/>
                </a:lnTo>
                <a:lnTo>
                  <a:pt x="0" y="667"/>
                </a:lnTo>
                <a:lnTo>
                  <a:pt x="0" y="1026"/>
                </a:lnTo>
                <a:close/>
              </a:path>
            </a:pathLst>
          </a:custGeom>
          <a:solidFill>
            <a:schemeClr val="accent1">
              <a:lumMod val="50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70" name="Freeform 7">
            <a:extLst>
              <a:ext uri="{FF2B5EF4-FFF2-40B4-BE49-F238E27FC236}">
                <a16:creationId xmlns:a16="http://schemas.microsoft.com/office/drawing/2014/main" xmlns="" id="{C1320645-D783-4A1D-B19B-42F781BBC131}"/>
              </a:ext>
            </a:extLst>
          </p:cNvPr>
          <p:cNvSpPr>
            <a:spLocks/>
          </p:cNvSpPr>
          <p:nvPr/>
        </p:nvSpPr>
        <p:spPr bwMode="auto">
          <a:xfrm>
            <a:off x="6423494" y="4335956"/>
            <a:ext cx="1660018" cy="1383206"/>
          </a:xfrm>
          <a:custGeom>
            <a:avLst/>
            <a:gdLst>
              <a:gd name="T0" fmla="*/ 1401 w 1401"/>
              <a:gd name="T1" fmla="*/ 1026 h 1026"/>
              <a:gd name="T2" fmla="*/ 0 w 1401"/>
              <a:gd name="T3" fmla="*/ 357 h 1026"/>
              <a:gd name="T4" fmla="*/ 0 w 1401"/>
              <a:gd name="T5" fmla="*/ 0 h 1026"/>
              <a:gd name="T6" fmla="*/ 1401 w 1401"/>
              <a:gd name="T7" fmla="*/ 667 h 1026"/>
              <a:gd name="T8" fmla="*/ 1401 w 1401"/>
              <a:gd name="T9" fmla="*/ 1026 h 1026"/>
            </a:gdLst>
            <a:ahLst/>
            <a:cxnLst>
              <a:cxn ang="0">
                <a:pos x="T0" y="T1"/>
              </a:cxn>
              <a:cxn ang="0">
                <a:pos x="T2" y="T3"/>
              </a:cxn>
              <a:cxn ang="0">
                <a:pos x="T4" y="T5"/>
              </a:cxn>
              <a:cxn ang="0">
                <a:pos x="T6" y="T7"/>
              </a:cxn>
              <a:cxn ang="0">
                <a:pos x="T8" y="T9"/>
              </a:cxn>
            </a:cxnLst>
            <a:rect l="0" t="0" r="r" b="b"/>
            <a:pathLst>
              <a:path w="1401" h="1026">
                <a:moveTo>
                  <a:pt x="1401" y="1026"/>
                </a:moveTo>
                <a:lnTo>
                  <a:pt x="0" y="357"/>
                </a:lnTo>
                <a:lnTo>
                  <a:pt x="0" y="0"/>
                </a:lnTo>
                <a:lnTo>
                  <a:pt x="1401" y="667"/>
                </a:lnTo>
                <a:lnTo>
                  <a:pt x="1401" y="1026"/>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71" name="Freeform 5">
            <a:extLst>
              <a:ext uri="{FF2B5EF4-FFF2-40B4-BE49-F238E27FC236}">
                <a16:creationId xmlns:a16="http://schemas.microsoft.com/office/drawing/2014/main" xmlns="" id="{6EFB2D75-A345-4B2C-90C8-D7E2B235A934}"/>
              </a:ext>
            </a:extLst>
          </p:cNvPr>
          <p:cNvSpPr>
            <a:spLocks/>
          </p:cNvSpPr>
          <p:nvPr/>
        </p:nvSpPr>
        <p:spPr bwMode="auto">
          <a:xfrm>
            <a:off x="6703805" y="3180691"/>
            <a:ext cx="2759413" cy="1496994"/>
          </a:xfrm>
          <a:custGeom>
            <a:avLst/>
            <a:gdLst>
              <a:gd name="T0" fmla="*/ 1401 w 2802"/>
              <a:gd name="T1" fmla="*/ 0 h 1336"/>
              <a:gd name="T2" fmla="*/ 2802 w 2802"/>
              <a:gd name="T3" fmla="*/ 669 h 1336"/>
              <a:gd name="T4" fmla="*/ 1401 w 2802"/>
              <a:gd name="T5" fmla="*/ 1336 h 1336"/>
              <a:gd name="T6" fmla="*/ 0 w 2802"/>
              <a:gd name="T7" fmla="*/ 669 h 1336"/>
              <a:gd name="T8" fmla="*/ 1401 w 2802"/>
              <a:gd name="T9" fmla="*/ 0 h 1336"/>
            </a:gdLst>
            <a:ahLst/>
            <a:cxnLst>
              <a:cxn ang="0">
                <a:pos x="T0" y="T1"/>
              </a:cxn>
              <a:cxn ang="0">
                <a:pos x="T2" y="T3"/>
              </a:cxn>
              <a:cxn ang="0">
                <a:pos x="T4" y="T5"/>
              </a:cxn>
              <a:cxn ang="0">
                <a:pos x="T6" y="T7"/>
              </a:cxn>
              <a:cxn ang="0">
                <a:pos x="T8" y="T9"/>
              </a:cxn>
            </a:cxnLst>
            <a:rect l="0" t="0" r="r" b="b"/>
            <a:pathLst>
              <a:path w="2802" h="1336">
                <a:moveTo>
                  <a:pt x="1401" y="0"/>
                </a:moveTo>
                <a:lnTo>
                  <a:pt x="2802" y="669"/>
                </a:lnTo>
                <a:lnTo>
                  <a:pt x="1401" y="1336"/>
                </a:lnTo>
                <a:lnTo>
                  <a:pt x="0" y="669"/>
                </a:lnTo>
                <a:lnTo>
                  <a:pt x="1401" y="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72" name="Freeform 6">
            <a:extLst>
              <a:ext uri="{FF2B5EF4-FFF2-40B4-BE49-F238E27FC236}">
                <a16:creationId xmlns:a16="http://schemas.microsoft.com/office/drawing/2014/main" xmlns="" id="{4D98A4EF-B473-47BA-9381-2D8CAF134B03}"/>
              </a:ext>
            </a:extLst>
          </p:cNvPr>
          <p:cNvSpPr>
            <a:spLocks/>
          </p:cNvSpPr>
          <p:nvPr/>
        </p:nvSpPr>
        <p:spPr bwMode="auto">
          <a:xfrm>
            <a:off x="8083512" y="3930309"/>
            <a:ext cx="1379707" cy="1149638"/>
          </a:xfrm>
          <a:custGeom>
            <a:avLst/>
            <a:gdLst>
              <a:gd name="T0" fmla="*/ 0 w 1401"/>
              <a:gd name="T1" fmla="*/ 1026 h 1026"/>
              <a:gd name="T2" fmla="*/ 1401 w 1401"/>
              <a:gd name="T3" fmla="*/ 357 h 1026"/>
              <a:gd name="T4" fmla="*/ 1401 w 1401"/>
              <a:gd name="T5" fmla="*/ 0 h 1026"/>
              <a:gd name="T6" fmla="*/ 0 w 1401"/>
              <a:gd name="T7" fmla="*/ 667 h 1026"/>
              <a:gd name="T8" fmla="*/ 0 w 1401"/>
              <a:gd name="T9" fmla="*/ 1026 h 1026"/>
            </a:gdLst>
            <a:ahLst/>
            <a:cxnLst>
              <a:cxn ang="0">
                <a:pos x="T0" y="T1"/>
              </a:cxn>
              <a:cxn ang="0">
                <a:pos x="T2" y="T3"/>
              </a:cxn>
              <a:cxn ang="0">
                <a:pos x="T4" y="T5"/>
              </a:cxn>
              <a:cxn ang="0">
                <a:pos x="T6" y="T7"/>
              </a:cxn>
              <a:cxn ang="0">
                <a:pos x="T8" y="T9"/>
              </a:cxn>
            </a:cxnLst>
            <a:rect l="0" t="0" r="r" b="b"/>
            <a:pathLst>
              <a:path w="1401" h="1026">
                <a:moveTo>
                  <a:pt x="0" y="1026"/>
                </a:moveTo>
                <a:lnTo>
                  <a:pt x="1401" y="357"/>
                </a:lnTo>
                <a:lnTo>
                  <a:pt x="1401" y="0"/>
                </a:lnTo>
                <a:lnTo>
                  <a:pt x="0" y="667"/>
                </a:lnTo>
                <a:lnTo>
                  <a:pt x="0" y="1026"/>
                </a:lnTo>
                <a:close/>
              </a:path>
            </a:pathLst>
          </a:custGeom>
          <a:solidFill>
            <a:schemeClr val="accent2">
              <a:lumMod val="50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73" name="Freeform 7">
            <a:extLst>
              <a:ext uri="{FF2B5EF4-FFF2-40B4-BE49-F238E27FC236}">
                <a16:creationId xmlns:a16="http://schemas.microsoft.com/office/drawing/2014/main" xmlns="" id="{88FA3384-B961-4711-A319-571413E0BE3D}"/>
              </a:ext>
            </a:extLst>
          </p:cNvPr>
          <p:cNvSpPr>
            <a:spLocks/>
          </p:cNvSpPr>
          <p:nvPr/>
        </p:nvSpPr>
        <p:spPr bwMode="auto">
          <a:xfrm>
            <a:off x="6703805" y="3930309"/>
            <a:ext cx="1379707" cy="1149638"/>
          </a:xfrm>
          <a:custGeom>
            <a:avLst/>
            <a:gdLst>
              <a:gd name="T0" fmla="*/ 1401 w 1401"/>
              <a:gd name="T1" fmla="*/ 1026 h 1026"/>
              <a:gd name="T2" fmla="*/ 0 w 1401"/>
              <a:gd name="T3" fmla="*/ 357 h 1026"/>
              <a:gd name="T4" fmla="*/ 0 w 1401"/>
              <a:gd name="T5" fmla="*/ 0 h 1026"/>
              <a:gd name="T6" fmla="*/ 1401 w 1401"/>
              <a:gd name="T7" fmla="*/ 667 h 1026"/>
              <a:gd name="T8" fmla="*/ 1401 w 1401"/>
              <a:gd name="T9" fmla="*/ 1026 h 1026"/>
            </a:gdLst>
            <a:ahLst/>
            <a:cxnLst>
              <a:cxn ang="0">
                <a:pos x="T0" y="T1"/>
              </a:cxn>
              <a:cxn ang="0">
                <a:pos x="T2" y="T3"/>
              </a:cxn>
              <a:cxn ang="0">
                <a:pos x="T4" y="T5"/>
              </a:cxn>
              <a:cxn ang="0">
                <a:pos x="T6" y="T7"/>
              </a:cxn>
              <a:cxn ang="0">
                <a:pos x="T8" y="T9"/>
              </a:cxn>
            </a:cxnLst>
            <a:rect l="0" t="0" r="r" b="b"/>
            <a:pathLst>
              <a:path w="1401" h="1026">
                <a:moveTo>
                  <a:pt x="1401" y="1026"/>
                </a:moveTo>
                <a:lnTo>
                  <a:pt x="0" y="357"/>
                </a:lnTo>
                <a:lnTo>
                  <a:pt x="0" y="0"/>
                </a:lnTo>
                <a:lnTo>
                  <a:pt x="1401" y="667"/>
                </a:lnTo>
                <a:lnTo>
                  <a:pt x="1401" y="1026"/>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74" name="Freeform 19">
            <a:extLst>
              <a:ext uri="{FF2B5EF4-FFF2-40B4-BE49-F238E27FC236}">
                <a16:creationId xmlns:a16="http://schemas.microsoft.com/office/drawing/2014/main" xmlns="" id="{6F31A220-A2ED-4981-8AEF-31BA0FECCFAE}"/>
              </a:ext>
            </a:extLst>
          </p:cNvPr>
          <p:cNvSpPr>
            <a:spLocks/>
          </p:cNvSpPr>
          <p:nvPr/>
        </p:nvSpPr>
        <p:spPr bwMode="auto">
          <a:xfrm>
            <a:off x="6969210" y="2964435"/>
            <a:ext cx="2228605" cy="1210145"/>
          </a:xfrm>
          <a:custGeom>
            <a:avLst/>
            <a:gdLst>
              <a:gd name="T0" fmla="*/ 1130 w 2263"/>
              <a:gd name="T1" fmla="*/ 0 h 1080"/>
              <a:gd name="T2" fmla="*/ 2263 w 2263"/>
              <a:gd name="T3" fmla="*/ 540 h 1080"/>
              <a:gd name="T4" fmla="*/ 1130 w 2263"/>
              <a:gd name="T5" fmla="*/ 1080 h 1080"/>
              <a:gd name="T6" fmla="*/ 0 w 2263"/>
              <a:gd name="T7" fmla="*/ 540 h 1080"/>
              <a:gd name="T8" fmla="*/ 1130 w 2263"/>
              <a:gd name="T9" fmla="*/ 0 h 1080"/>
            </a:gdLst>
            <a:ahLst/>
            <a:cxnLst>
              <a:cxn ang="0">
                <a:pos x="T0" y="T1"/>
              </a:cxn>
              <a:cxn ang="0">
                <a:pos x="T2" y="T3"/>
              </a:cxn>
              <a:cxn ang="0">
                <a:pos x="T4" y="T5"/>
              </a:cxn>
              <a:cxn ang="0">
                <a:pos x="T6" y="T7"/>
              </a:cxn>
              <a:cxn ang="0">
                <a:pos x="T8" y="T9"/>
              </a:cxn>
            </a:cxnLst>
            <a:rect l="0" t="0" r="r" b="b"/>
            <a:pathLst>
              <a:path w="2263" h="1080">
                <a:moveTo>
                  <a:pt x="1130" y="0"/>
                </a:moveTo>
                <a:lnTo>
                  <a:pt x="2263" y="540"/>
                </a:lnTo>
                <a:lnTo>
                  <a:pt x="1130" y="1080"/>
                </a:lnTo>
                <a:lnTo>
                  <a:pt x="0" y="540"/>
                </a:lnTo>
                <a:lnTo>
                  <a:pt x="1130" y="0"/>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75" name="Freeform 20">
            <a:extLst>
              <a:ext uri="{FF2B5EF4-FFF2-40B4-BE49-F238E27FC236}">
                <a16:creationId xmlns:a16="http://schemas.microsoft.com/office/drawing/2014/main" xmlns="" id="{E8195B65-A3FD-452F-9EDC-C31D2B7B2822}"/>
              </a:ext>
            </a:extLst>
          </p:cNvPr>
          <p:cNvSpPr>
            <a:spLocks/>
          </p:cNvSpPr>
          <p:nvPr/>
        </p:nvSpPr>
        <p:spPr bwMode="auto">
          <a:xfrm>
            <a:off x="8082035" y="3569507"/>
            <a:ext cx="1115780" cy="1003973"/>
          </a:xfrm>
          <a:custGeom>
            <a:avLst/>
            <a:gdLst>
              <a:gd name="T0" fmla="*/ 0 w 1133"/>
              <a:gd name="T1" fmla="*/ 896 h 896"/>
              <a:gd name="T2" fmla="*/ 1133 w 1133"/>
              <a:gd name="T3" fmla="*/ 357 h 896"/>
              <a:gd name="T4" fmla="*/ 1133 w 1133"/>
              <a:gd name="T5" fmla="*/ 0 h 896"/>
              <a:gd name="T6" fmla="*/ 0 w 1133"/>
              <a:gd name="T7" fmla="*/ 542 h 896"/>
              <a:gd name="T8" fmla="*/ 0 w 1133"/>
              <a:gd name="T9" fmla="*/ 896 h 896"/>
            </a:gdLst>
            <a:ahLst/>
            <a:cxnLst>
              <a:cxn ang="0">
                <a:pos x="T0" y="T1"/>
              </a:cxn>
              <a:cxn ang="0">
                <a:pos x="T2" y="T3"/>
              </a:cxn>
              <a:cxn ang="0">
                <a:pos x="T4" y="T5"/>
              </a:cxn>
              <a:cxn ang="0">
                <a:pos x="T6" y="T7"/>
              </a:cxn>
              <a:cxn ang="0">
                <a:pos x="T8" y="T9"/>
              </a:cxn>
            </a:cxnLst>
            <a:rect l="0" t="0" r="r" b="b"/>
            <a:pathLst>
              <a:path w="1133" h="896">
                <a:moveTo>
                  <a:pt x="0" y="896"/>
                </a:moveTo>
                <a:lnTo>
                  <a:pt x="1133" y="357"/>
                </a:lnTo>
                <a:lnTo>
                  <a:pt x="1133" y="0"/>
                </a:lnTo>
                <a:lnTo>
                  <a:pt x="0" y="542"/>
                </a:lnTo>
                <a:lnTo>
                  <a:pt x="0" y="896"/>
                </a:lnTo>
                <a:close/>
              </a:path>
            </a:pathLst>
          </a:custGeom>
          <a:solidFill>
            <a:schemeClr val="accent3">
              <a:lumMod val="50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76" name="Freeform 21">
            <a:extLst>
              <a:ext uri="{FF2B5EF4-FFF2-40B4-BE49-F238E27FC236}">
                <a16:creationId xmlns:a16="http://schemas.microsoft.com/office/drawing/2014/main" xmlns="" id="{8C176A2E-139C-4C69-AFA7-6400A384FD09}"/>
              </a:ext>
            </a:extLst>
          </p:cNvPr>
          <p:cNvSpPr>
            <a:spLocks/>
          </p:cNvSpPr>
          <p:nvPr/>
        </p:nvSpPr>
        <p:spPr bwMode="auto">
          <a:xfrm>
            <a:off x="6969210" y="3569507"/>
            <a:ext cx="1112825" cy="1003973"/>
          </a:xfrm>
          <a:custGeom>
            <a:avLst/>
            <a:gdLst>
              <a:gd name="T0" fmla="*/ 1130 w 1130"/>
              <a:gd name="T1" fmla="*/ 896 h 896"/>
              <a:gd name="T2" fmla="*/ 0 w 1130"/>
              <a:gd name="T3" fmla="*/ 357 h 896"/>
              <a:gd name="T4" fmla="*/ 0 w 1130"/>
              <a:gd name="T5" fmla="*/ 0 h 896"/>
              <a:gd name="T6" fmla="*/ 1130 w 1130"/>
              <a:gd name="T7" fmla="*/ 542 h 896"/>
              <a:gd name="T8" fmla="*/ 1130 w 1130"/>
              <a:gd name="T9" fmla="*/ 896 h 896"/>
            </a:gdLst>
            <a:ahLst/>
            <a:cxnLst>
              <a:cxn ang="0">
                <a:pos x="T0" y="T1"/>
              </a:cxn>
              <a:cxn ang="0">
                <a:pos x="T2" y="T3"/>
              </a:cxn>
              <a:cxn ang="0">
                <a:pos x="T4" y="T5"/>
              </a:cxn>
              <a:cxn ang="0">
                <a:pos x="T6" y="T7"/>
              </a:cxn>
              <a:cxn ang="0">
                <a:pos x="T8" y="T9"/>
              </a:cxn>
            </a:cxnLst>
            <a:rect l="0" t="0" r="r" b="b"/>
            <a:pathLst>
              <a:path w="1130" h="896">
                <a:moveTo>
                  <a:pt x="1130" y="896"/>
                </a:moveTo>
                <a:lnTo>
                  <a:pt x="0" y="357"/>
                </a:lnTo>
                <a:lnTo>
                  <a:pt x="0" y="0"/>
                </a:lnTo>
                <a:lnTo>
                  <a:pt x="1130" y="542"/>
                </a:lnTo>
                <a:lnTo>
                  <a:pt x="1130" y="896"/>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77" name="Freeform 11">
            <a:extLst>
              <a:ext uri="{FF2B5EF4-FFF2-40B4-BE49-F238E27FC236}">
                <a16:creationId xmlns:a16="http://schemas.microsoft.com/office/drawing/2014/main" xmlns="" id="{6C26DD2D-C79A-443D-BC16-588678337B3C}"/>
              </a:ext>
            </a:extLst>
          </p:cNvPr>
          <p:cNvSpPr>
            <a:spLocks/>
          </p:cNvSpPr>
          <p:nvPr/>
        </p:nvSpPr>
        <p:spPr bwMode="auto">
          <a:xfrm>
            <a:off x="7295670" y="2869191"/>
            <a:ext cx="1575682" cy="856066"/>
          </a:xfrm>
          <a:custGeom>
            <a:avLst/>
            <a:gdLst>
              <a:gd name="T0" fmla="*/ 799 w 1600"/>
              <a:gd name="T1" fmla="*/ 0 h 764"/>
              <a:gd name="T2" fmla="*/ 1600 w 1600"/>
              <a:gd name="T3" fmla="*/ 382 h 764"/>
              <a:gd name="T4" fmla="*/ 799 w 1600"/>
              <a:gd name="T5" fmla="*/ 764 h 764"/>
              <a:gd name="T6" fmla="*/ 0 w 1600"/>
              <a:gd name="T7" fmla="*/ 382 h 764"/>
              <a:gd name="T8" fmla="*/ 799 w 1600"/>
              <a:gd name="T9" fmla="*/ 0 h 764"/>
            </a:gdLst>
            <a:ahLst/>
            <a:cxnLst>
              <a:cxn ang="0">
                <a:pos x="T0" y="T1"/>
              </a:cxn>
              <a:cxn ang="0">
                <a:pos x="T2" y="T3"/>
              </a:cxn>
              <a:cxn ang="0">
                <a:pos x="T4" y="T5"/>
              </a:cxn>
              <a:cxn ang="0">
                <a:pos x="T6" y="T7"/>
              </a:cxn>
              <a:cxn ang="0">
                <a:pos x="T8" y="T9"/>
              </a:cxn>
            </a:cxnLst>
            <a:rect l="0" t="0" r="r" b="b"/>
            <a:pathLst>
              <a:path w="1600" h="764">
                <a:moveTo>
                  <a:pt x="799" y="0"/>
                </a:moveTo>
                <a:lnTo>
                  <a:pt x="1600" y="382"/>
                </a:lnTo>
                <a:lnTo>
                  <a:pt x="799" y="764"/>
                </a:lnTo>
                <a:lnTo>
                  <a:pt x="0" y="382"/>
                </a:lnTo>
                <a:lnTo>
                  <a:pt x="799" y="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78" name="Freeform 12">
            <a:extLst>
              <a:ext uri="{FF2B5EF4-FFF2-40B4-BE49-F238E27FC236}">
                <a16:creationId xmlns:a16="http://schemas.microsoft.com/office/drawing/2014/main" xmlns="" id="{9487D13C-0A3B-411A-A55E-FC1C830EE103}"/>
              </a:ext>
            </a:extLst>
          </p:cNvPr>
          <p:cNvSpPr>
            <a:spLocks/>
          </p:cNvSpPr>
          <p:nvPr/>
        </p:nvSpPr>
        <p:spPr bwMode="auto">
          <a:xfrm>
            <a:off x="8082527" y="3297224"/>
            <a:ext cx="788826" cy="773149"/>
          </a:xfrm>
          <a:custGeom>
            <a:avLst/>
            <a:gdLst>
              <a:gd name="T0" fmla="*/ 0 w 801"/>
              <a:gd name="T1" fmla="*/ 690 h 690"/>
              <a:gd name="T2" fmla="*/ 801 w 801"/>
              <a:gd name="T3" fmla="*/ 308 h 690"/>
              <a:gd name="T4" fmla="*/ 801 w 801"/>
              <a:gd name="T5" fmla="*/ 0 h 690"/>
              <a:gd name="T6" fmla="*/ 0 w 801"/>
              <a:gd name="T7" fmla="*/ 382 h 690"/>
              <a:gd name="T8" fmla="*/ 0 w 801"/>
              <a:gd name="T9" fmla="*/ 690 h 690"/>
            </a:gdLst>
            <a:ahLst/>
            <a:cxnLst>
              <a:cxn ang="0">
                <a:pos x="T0" y="T1"/>
              </a:cxn>
              <a:cxn ang="0">
                <a:pos x="T2" y="T3"/>
              </a:cxn>
              <a:cxn ang="0">
                <a:pos x="T4" y="T5"/>
              </a:cxn>
              <a:cxn ang="0">
                <a:pos x="T6" y="T7"/>
              </a:cxn>
              <a:cxn ang="0">
                <a:pos x="T8" y="T9"/>
              </a:cxn>
            </a:cxnLst>
            <a:rect l="0" t="0" r="r" b="b"/>
            <a:pathLst>
              <a:path w="801" h="690">
                <a:moveTo>
                  <a:pt x="0" y="690"/>
                </a:moveTo>
                <a:lnTo>
                  <a:pt x="801" y="308"/>
                </a:lnTo>
                <a:lnTo>
                  <a:pt x="801" y="0"/>
                </a:lnTo>
                <a:lnTo>
                  <a:pt x="0" y="382"/>
                </a:lnTo>
                <a:lnTo>
                  <a:pt x="0" y="690"/>
                </a:lnTo>
                <a:close/>
              </a:path>
            </a:pathLst>
          </a:custGeom>
          <a:solidFill>
            <a:schemeClr val="accent4">
              <a:lumMod val="50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79" name="Freeform 13">
            <a:extLst>
              <a:ext uri="{FF2B5EF4-FFF2-40B4-BE49-F238E27FC236}">
                <a16:creationId xmlns:a16="http://schemas.microsoft.com/office/drawing/2014/main" xmlns="" id="{0020CAAE-1F9F-48B3-8F4D-4D88E02221FB}"/>
              </a:ext>
            </a:extLst>
          </p:cNvPr>
          <p:cNvSpPr>
            <a:spLocks/>
          </p:cNvSpPr>
          <p:nvPr/>
        </p:nvSpPr>
        <p:spPr bwMode="auto">
          <a:xfrm>
            <a:off x="7295671" y="3297224"/>
            <a:ext cx="786857" cy="773149"/>
          </a:xfrm>
          <a:custGeom>
            <a:avLst/>
            <a:gdLst>
              <a:gd name="T0" fmla="*/ 799 w 799"/>
              <a:gd name="T1" fmla="*/ 690 h 690"/>
              <a:gd name="T2" fmla="*/ 0 w 799"/>
              <a:gd name="T3" fmla="*/ 308 h 690"/>
              <a:gd name="T4" fmla="*/ 0 w 799"/>
              <a:gd name="T5" fmla="*/ 0 h 690"/>
              <a:gd name="T6" fmla="*/ 799 w 799"/>
              <a:gd name="T7" fmla="*/ 382 h 690"/>
              <a:gd name="T8" fmla="*/ 799 w 799"/>
              <a:gd name="T9" fmla="*/ 690 h 690"/>
            </a:gdLst>
            <a:ahLst/>
            <a:cxnLst>
              <a:cxn ang="0">
                <a:pos x="T0" y="T1"/>
              </a:cxn>
              <a:cxn ang="0">
                <a:pos x="T2" y="T3"/>
              </a:cxn>
              <a:cxn ang="0">
                <a:pos x="T4" y="T5"/>
              </a:cxn>
              <a:cxn ang="0">
                <a:pos x="T6" y="T7"/>
              </a:cxn>
              <a:cxn ang="0">
                <a:pos x="T8" y="T9"/>
              </a:cxn>
            </a:cxnLst>
            <a:rect l="0" t="0" r="r" b="b"/>
            <a:pathLst>
              <a:path w="799" h="690">
                <a:moveTo>
                  <a:pt x="799" y="690"/>
                </a:moveTo>
                <a:lnTo>
                  <a:pt x="0" y="308"/>
                </a:lnTo>
                <a:lnTo>
                  <a:pt x="0" y="0"/>
                </a:lnTo>
                <a:lnTo>
                  <a:pt x="799" y="382"/>
                </a:lnTo>
                <a:lnTo>
                  <a:pt x="799" y="69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80" name="Freeform 14">
            <a:extLst>
              <a:ext uri="{FF2B5EF4-FFF2-40B4-BE49-F238E27FC236}">
                <a16:creationId xmlns:a16="http://schemas.microsoft.com/office/drawing/2014/main" xmlns="" id="{1B5334C1-3DFD-44A6-95DF-6C65A6E49D4A}"/>
              </a:ext>
            </a:extLst>
          </p:cNvPr>
          <p:cNvSpPr>
            <a:spLocks/>
          </p:cNvSpPr>
          <p:nvPr/>
        </p:nvSpPr>
        <p:spPr bwMode="auto">
          <a:xfrm>
            <a:off x="7527099" y="2671982"/>
            <a:ext cx="1112825" cy="603952"/>
          </a:xfrm>
          <a:custGeom>
            <a:avLst/>
            <a:gdLst>
              <a:gd name="T0" fmla="*/ 565 w 1130"/>
              <a:gd name="T1" fmla="*/ 0 h 539"/>
              <a:gd name="T2" fmla="*/ 1130 w 1130"/>
              <a:gd name="T3" fmla="*/ 271 h 539"/>
              <a:gd name="T4" fmla="*/ 565 w 1130"/>
              <a:gd name="T5" fmla="*/ 539 h 539"/>
              <a:gd name="T6" fmla="*/ 0 w 1130"/>
              <a:gd name="T7" fmla="*/ 271 h 539"/>
              <a:gd name="T8" fmla="*/ 565 w 1130"/>
              <a:gd name="T9" fmla="*/ 0 h 539"/>
            </a:gdLst>
            <a:ahLst/>
            <a:cxnLst>
              <a:cxn ang="0">
                <a:pos x="T0" y="T1"/>
              </a:cxn>
              <a:cxn ang="0">
                <a:pos x="T2" y="T3"/>
              </a:cxn>
              <a:cxn ang="0">
                <a:pos x="T4" y="T5"/>
              </a:cxn>
              <a:cxn ang="0">
                <a:pos x="T6" y="T7"/>
              </a:cxn>
              <a:cxn ang="0">
                <a:pos x="T8" y="T9"/>
              </a:cxn>
            </a:cxnLst>
            <a:rect l="0" t="0" r="r" b="b"/>
            <a:pathLst>
              <a:path w="1130" h="539">
                <a:moveTo>
                  <a:pt x="565" y="0"/>
                </a:moveTo>
                <a:lnTo>
                  <a:pt x="1130" y="271"/>
                </a:lnTo>
                <a:lnTo>
                  <a:pt x="565" y="539"/>
                </a:lnTo>
                <a:lnTo>
                  <a:pt x="0" y="271"/>
                </a:lnTo>
                <a:lnTo>
                  <a:pt x="565" y="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81" name="Freeform 15">
            <a:extLst>
              <a:ext uri="{FF2B5EF4-FFF2-40B4-BE49-F238E27FC236}">
                <a16:creationId xmlns:a16="http://schemas.microsoft.com/office/drawing/2014/main" xmlns="" id="{B8C7D73F-BFCB-40F0-B65B-D3A2BDA8630C}"/>
              </a:ext>
            </a:extLst>
          </p:cNvPr>
          <p:cNvSpPr>
            <a:spLocks/>
          </p:cNvSpPr>
          <p:nvPr/>
        </p:nvSpPr>
        <p:spPr bwMode="auto">
          <a:xfrm>
            <a:off x="8083513" y="2975639"/>
            <a:ext cx="556413" cy="629724"/>
          </a:xfrm>
          <a:custGeom>
            <a:avLst/>
            <a:gdLst>
              <a:gd name="T0" fmla="*/ 0 w 565"/>
              <a:gd name="T1" fmla="*/ 562 h 562"/>
              <a:gd name="T2" fmla="*/ 565 w 565"/>
              <a:gd name="T3" fmla="*/ 294 h 562"/>
              <a:gd name="T4" fmla="*/ 565 w 565"/>
              <a:gd name="T5" fmla="*/ 0 h 562"/>
              <a:gd name="T6" fmla="*/ 0 w 565"/>
              <a:gd name="T7" fmla="*/ 268 h 562"/>
              <a:gd name="T8" fmla="*/ 0 w 565"/>
              <a:gd name="T9" fmla="*/ 562 h 562"/>
            </a:gdLst>
            <a:ahLst/>
            <a:cxnLst>
              <a:cxn ang="0">
                <a:pos x="T0" y="T1"/>
              </a:cxn>
              <a:cxn ang="0">
                <a:pos x="T2" y="T3"/>
              </a:cxn>
              <a:cxn ang="0">
                <a:pos x="T4" y="T5"/>
              </a:cxn>
              <a:cxn ang="0">
                <a:pos x="T6" y="T7"/>
              </a:cxn>
              <a:cxn ang="0">
                <a:pos x="T8" y="T9"/>
              </a:cxn>
            </a:cxnLst>
            <a:rect l="0" t="0" r="r" b="b"/>
            <a:pathLst>
              <a:path w="565" h="562">
                <a:moveTo>
                  <a:pt x="0" y="562"/>
                </a:moveTo>
                <a:lnTo>
                  <a:pt x="565" y="294"/>
                </a:lnTo>
                <a:lnTo>
                  <a:pt x="565" y="0"/>
                </a:lnTo>
                <a:lnTo>
                  <a:pt x="0" y="268"/>
                </a:lnTo>
                <a:lnTo>
                  <a:pt x="0" y="562"/>
                </a:lnTo>
                <a:close/>
              </a:path>
            </a:pathLst>
          </a:custGeom>
          <a:solidFill>
            <a:schemeClr val="accent5">
              <a:lumMod val="50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82" name="Freeform 16">
            <a:extLst>
              <a:ext uri="{FF2B5EF4-FFF2-40B4-BE49-F238E27FC236}">
                <a16:creationId xmlns:a16="http://schemas.microsoft.com/office/drawing/2014/main" xmlns="" id="{12607660-9D68-4F74-A7FF-F5A02ED7C650}"/>
              </a:ext>
            </a:extLst>
          </p:cNvPr>
          <p:cNvSpPr>
            <a:spLocks/>
          </p:cNvSpPr>
          <p:nvPr/>
        </p:nvSpPr>
        <p:spPr bwMode="auto">
          <a:xfrm>
            <a:off x="7527099" y="2975639"/>
            <a:ext cx="556413" cy="629724"/>
          </a:xfrm>
          <a:custGeom>
            <a:avLst/>
            <a:gdLst>
              <a:gd name="T0" fmla="*/ 565 w 565"/>
              <a:gd name="T1" fmla="*/ 562 h 562"/>
              <a:gd name="T2" fmla="*/ 0 w 565"/>
              <a:gd name="T3" fmla="*/ 294 h 562"/>
              <a:gd name="T4" fmla="*/ 0 w 565"/>
              <a:gd name="T5" fmla="*/ 0 h 562"/>
              <a:gd name="T6" fmla="*/ 565 w 565"/>
              <a:gd name="T7" fmla="*/ 268 h 562"/>
              <a:gd name="T8" fmla="*/ 565 w 565"/>
              <a:gd name="T9" fmla="*/ 562 h 562"/>
            </a:gdLst>
            <a:ahLst/>
            <a:cxnLst>
              <a:cxn ang="0">
                <a:pos x="T0" y="T1"/>
              </a:cxn>
              <a:cxn ang="0">
                <a:pos x="T2" y="T3"/>
              </a:cxn>
              <a:cxn ang="0">
                <a:pos x="T4" y="T5"/>
              </a:cxn>
              <a:cxn ang="0">
                <a:pos x="T6" y="T7"/>
              </a:cxn>
              <a:cxn ang="0">
                <a:pos x="T8" y="T9"/>
              </a:cxn>
            </a:cxnLst>
            <a:rect l="0" t="0" r="r" b="b"/>
            <a:pathLst>
              <a:path w="565" h="562">
                <a:moveTo>
                  <a:pt x="565" y="562"/>
                </a:moveTo>
                <a:lnTo>
                  <a:pt x="0" y="294"/>
                </a:lnTo>
                <a:lnTo>
                  <a:pt x="0" y="0"/>
                </a:lnTo>
                <a:lnTo>
                  <a:pt x="565" y="268"/>
                </a:lnTo>
                <a:lnTo>
                  <a:pt x="565" y="562"/>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83" name="Freeform 17">
            <a:extLst>
              <a:ext uri="{FF2B5EF4-FFF2-40B4-BE49-F238E27FC236}">
                <a16:creationId xmlns:a16="http://schemas.microsoft.com/office/drawing/2014/main" xmlns="" id="{F4AD5132-60D4-432E-AB39-5F008EBC667D}"/>
              </a:ext>
            </a:extLst>
          </p:cNvPr>
          <p:cNvSpPr>
            <a:spLocks/>
          </p:cNvSpPr>
          <p:nvPr/>
        </p:nvSpPr>
        <p:spPr bwMode="auto">
          <a:xfrm>
            <a:off x="7635427" y="2481497"/>
            <a:ext cx="896170" cy="705917"/>
          </a:xfrm>
          <a:custGeom>
            <a:avLst/>
            <a:gdLst>
              <a:gd name="T0" fmla="*/ 454 w 910"/>
              <a:gd name="T1" fmla="*/ 0 h 630"/>
              <a:gd name="T2" fmla="*/ 910 w 910"/>
              <a:gd name="T3" fmla="*/ 413 h 630"/>
              <a:gd name="T4" fmla="*/ 454 w 910"/>
              <a:gd name="T5" fmla="*/ 630 h 630"/>
              <a:gd name="T6" fmla="*/ 0 w 910"/>
              <a:gd name="T7" fmla="*/ 413 h 630"/>
              <a:gd name="T8" fmla="*/ 454 w 910"/>
              <a:gd name="T9" fmla="*/ 0 h 630"/>
            </a:gdLst>
            <a:ahLst/>
            <a:cxnLst>
              <a:cxn ang="0">
                <a:pos x="T0" y="T1"/>
              </a:cxn>
              <a:cxn ang="0">
                <a:pos x="T2" y="T3"/>
              </a:cxn>
              <a:cxn ang="0">
                <a:pos x="T4" y="T5"/>
              </a:cxn>
              <a:cxn ang="0">
                <a:pos x="T6" y="T7"/>
              </a:cxn>
              <a:cxn ang="0">
                <a:pos x="T8" y="T9"/>
              </a:cxn>
            </a:cxnLst>
            <a:rect l="0" t="0" r="r" b="b"/>
            <a:pathLst>
              <a:path w="910" h="630">
                <a:moveTo>
                  <a:pt x="454" y="0"/>
                </a:moveTo>
                <a:lnTo>
                  <a:pt x="910" y="413"/>
                </a:lnTo>
                <a:lnTo>
                  <a:pt x="454" y="630"/>
                </a:lnTo>
                <a:lnTo>
                  <a:pt x="0" y="413"/>
                </a:lnTo>
                <a:lnTo>
                  <a:pt x="454" y="0"/>
                </a:lnTo>
                <a:close/>
              </a:path>
            </a:pathLst>
          </a:custGeom>
          <a:solidFill>
            <a:schemeClr val="accent6">
              <a:lumMod val="50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sp>
        <p:nvSpPr>
          <p:cNvPr id="84" name="Freeform 18">
            <a:extLst>
              <a:ext uri="{FF2B5EF4-FFF2-40B4-BE49-F238E27FC236}">
                <a16:creationId xmlns:a16="http://schemas.microsoft.com/office/drawing/2014/main" xmlns="" id="{53DEEB98-E633-4181-9F65-12BCD3E42135}"/>
              </a:ext>
            </a:extLst>
          </p:cNvPr>
          <p:cNvSpPr>
            <a:spLocks/>
          </p:cNvSpPr>
          <p:nvPr/>
        </p:nvSpPr>
        <p:spPr bwMode="auto">
          <a:xfrm>
            <a:off x="7635427" y="2481497"/>
            <a:ext cx="447100" cy="705917"/>
          </a:xfrm>
          <a:custGeom>
            <a:avLst/>
            <a:gdLst>
              <a:gd name="T0" fmla="*/ 454 w 454"/>
              <a:gd name="T1" fmla="*/ 0 h 630"/>
              <a:gd name="T2" fmla="*/ 454 w 454"/>
              <a:gd name="T3" fmla="*/ 630 h 630"/>
              <a:gd name="T4" fmla="*/ 0 w 454"/>
              <a:gd name="T5" fmla="*/ 413 h 630"/>
              <a:gd name="T6" fmla="*/ 454 w 454"/>
              <a:gd name="T7" fmla="*/ 0 h 630"/>
            </a:gdLst>
            <a:ahLst/>
            <a:cxnLst>
              <a:cxn ang="0">
                <a:pos x="T0" y="T1"/>
              </a:cxn>
              <a:cxn ang="0">
                <a:pos x="T2" y="T3"/>
              </a:cxn>
              <a:cxn ang="0">
                <a:pos x="T4" y="T5"/>
              </a:cxn>
              <a:cxn ang="0">
                <a:pos x="T6" y="T7"/>
              </a:cxn>
            </a:cxnLst>
            <a:rect l="0" t="0" r="r" b="b"/>
            <a:pathLst>
              <a:path w="454" h="630">
                <a:moveTo>
                  <a:pt x="454" y="0"/>
                </a:moveTo>
                <a:lnTo>
                  <a:pt x="454" y="630"/>
                </a:lnTo>
                <a:lnTo>
                  <a:pt x="0" y="413"/>
                </a:lnTo>
                <a:lnTo>
                  <a:pt x="454" y="0"/>
                </a:lnTo>
                <a:close/>
              </a:path>
            </a:pathLst>
          </a:custGeom>
          <a:solidFill>
            <a:schemeClr val="accent6">
              <a:lumMod val="75000"/>
            </a:schemeClr>
          </a:solidFill>
          <a:ln>
            <a:noFill/>
          </a:ln>
        </p:spPr>
        <p:txBody>
          <a:bodyPr vert="horz" wrap="square" lIns="68580" tIns="34290" rIns="68580" bIns="34290" numCol="1" anchor="t" anchorCtr="0" compatLnSpc="1">
            <a:prstTxWarp prst="textNoShape">
              <a:avLst/>
            </a:prstTxWarp>
          </a:bodyPr>
          <a:lstStyle/>
          <a:p>
            <a:endParaRPr lang="en-GB" sz="4000" dirty="0">
              <a:latin typeface="+mj-lt"/>
            </a:endParaRPr>
          </a:p>
        </p:txBody>
      </p:sp>
      <p:cxnSp>
        <p:nvCxnSpPr>
          <p:cNvPr id="85" name="Straight Arrow Connector 28">
            <a:extLst>
              <a:ext uri="{FF2B5EF4-FFF2-40B4-BE49-F238E27FC236}">
                <a16:creationId xmlns:a16="http://schemas.microsoft.com/office/drawing/2014/main" xmlns="" id="{F7331955-03E9-426C-95C1-C73F8C153614}"/>
              </a:ext>
            </a:extLst>
          </p:cNvPr>
          <p:cNvCxnSpPr>
            <a:cxnSpLocks/>
          </p:cNvCxnSpPr>
          <p:nvPr/>
        </p:nvCxnSpPr>
        <p:spPr>
          <a:xfrm>
            <a:off x="8084481" y="2482331"/>
            <a:ext cx="857473" cy="0"/>
          </a:xfrm>
          <a:prstGeom prst="straightConnector1">
            <a:avLst/>
          </a:prstGeom>
          <a:ln w="38100">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86" name="Straight Arrow Connector 29">
            <a:extLst>
              <a:ext uri="{FF2B5EF4-FFF2-40B4-BE49-F238E27FC236}">
                <a16:creationId xmlns:a16="http://schemas.microsoft.com/office/drawing/2014/main" xmlns="" id="{2F37ADB5-0FBC-4E67-BEBD-FF8E12FE9EAA}"/>
              </a:ext>
            </a:extLst>
          </p:cNvPr>
          <p:cNvCxnSpPr>
            <a:cxnSpLocks/>
          </p:cNvCxnSpPr>
          <p:nvPr/>
        </p:nvCxnSpPr>
        <p:spPr>
          <a:xfrm>
            <a:off x="8860135" y="3307789"/>
            <a:ext cx="857473" cy="0"/>
          </a:xfrm>
          <a:prstGeom prst="straightConnector1">
            <a:avLst/>
          </a:prstGeom>
          <a:ln w="38100">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87" name="Straight Arrow Connector 30">
            <a:extLst>
              <a:ext uri="{FF2B5EF4-FFF2-40B4-BE49-F238E27FC236}">
                <a16:creationId xmlns:a16="http://schemas.microsoft.com/office/drawing/2014/main" xmlns="" id="{CE592C9B-8C3A-4A81-B516-D66C675FECB2}"/>
              </a:ext>
            </a:extLst>
          </p:cNvPr>
          <p:cNvCxnSpPr>
            <a:cxnSpLocks/>
          </p:cNvCxnSpPr>
          <p:nvPr/>
        </p:nvCxnSpPr>
        <p:spPr>
          <a:xfrm>
            <a:off x="9455907" y="3943165"/>
            <a:ext cx="857473" cy="0"/>
          </a:xfrm>
          <a:prstGeom prst="straightConnector1">
            <a:avLst/>
          </a:prstGeom>
          <a:ln w="38100">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88" name="Straight Arrow Connector 31">
            <a:extLst>
              <a:ext uri="{FF2B5EF4-FFF2-40B4-BE49-F238E27FC236}">
                <a16:creationId xmlns:a16="http://schemas.microsoft.com/office/drawing/2014/main" xmlns="" id="{7D844583-3B27-4D30-BB10-80A742B099F4}"/>
              </a:ext>
            </a:extLst>
          </p:cNvPr>
          <p:cNvCxnSpPr>
            <a:cxnSpLocks/>
          </p:cNvCxnSpPr>
          <p:nvPr/>
        </p:nvCxnSpPr>
        <p:spPr>
          <a:xfrm rot="10800000">
            <a:off x="5570805" y="4338180"/>
            <a:ext cx="857473" cy="0"/>
          </a:xfrm>
          <a:prstGeom prst="straightConnector1">
            <a:avLst/>
          </a:prstGeom>
          <a:ln w="38100">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89" name="Straight Arrow Connector 32">
            <a:extLst>
              <a:ext uri="{FF2B5EF4-FFF2-40B4-BE49-F238E27FC236}">
                <a16:creationId xmlns:a16="http://schemas.microsoft.com/office/drawing/2014/main" xmlns="" id="{09584BA3-642D-4328-A811-7179FCBB4822}"/>
              </a:ext>
            </a:extLst>
          </p:cNvPr>
          <p:cNvCxnSpPr>
            <a:cxnSpLocks/>
          </p:cNvCxnSpPr>
          <p:nvPr/>
        </p:nvCxnSpPr>
        <p:spPr>
          <a:xfrm rot="10800000">
            <a:off x="6119373" y="3573602"/>
            <a:ext cx="857473" cy="0"/>
          </a:xfrm>
          <a:prstGeom prst="straightConnector1">
            <a:avLst/>
          </a:prstGeom>
          <a:ln w="38100">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90" name="Straight Arrow Connector 33">
            <a:extLst>
              <a:ext uri="{FF2B5EF4-FFF2-40B4-BE49-F238E27FC236}">
                <a16:creationId xmlns:a16="http://schemas.microsoft.com/office/drawing/2014/main" xmlns="" id="{AD132FDE-85F4-43BE-832D-0CADA4F3980D}"/>
              </a:ext>
            </a:extLst>
          </p:cNvPr>
          <p:cNvCxnSpPr>
            <a:cxnSpLocks/>
          </p:cNvCxnSpPr>
          <p:nvPr/>
        </p:nvCxnSpPr>
        <p:spPr>
          <a:xfrm rot="10800000">
            <a:off x="6664169" y="2989181"/>
            <a:ext cx="857473" cy="0"/>
          </a:xfrm>
          <a:prstGeom prst="straightConnector1">
            <a:avLst/>
          </a:prstGeom>
          <a:ln w="38100">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92" name="TextBox 47">
            <a:extLst>
              <a:ext uri="{FF2B5EF4-FFF2-40B4-BE49-F238E27FC236}">
                <a16:creationId xmlns:a16="http://schemas.microsoft.com/office/drawing/2014/main" xmlns="" id="{25B41076-1DE2-4AA6-8B57-3E822148A060}"/>
              </a:ext>
            </a:extLst>
          </p:cNvPr>
          <p:cNvSpPr txBox="1"/>
          <p:nvPr/>
        </p:nvSpPr>
        <p:spPr>
          <a:xfrm>
            <a:off x="9036023" y="2273635"/>
            <a:ext cx="1609030" cy="400110"/>
          </a:xfrm>
          <a:prstGeom prst="rect">
            <a:avLst/>
          </a:prstGeom>
          <a:noFill/>
        </p:spPr>
        <p:txBody>
          <a:bodyPr wrap="none" rtlCol="0" anchor="ctr" anchorCtr="0">
            <a:spAutoFit/>
          </a:bodyPr>
          <a:lstStyle/>
          <a:p>
            <a:r>
              <a:rPr lang="en-GB" sz="2000" b="1" dirty="0">
                <a:solidFill>
                  <a:schemeClr val="tx2"/>
                </a:solidFill>
                <a:latin typeface="+mj-lt"/>
                <a:ea typeface="League Spartan" charset="0"/>
                <a:cs typeface="Poppins" pitchFamily="2" charset="77"/>
              </a:rPr>
              <a:t>06. Auswertung</a:t>
            </a:r>
          </a:p>
        </p:txBody>
      </p:sp>
      <p:sp>
        <p:nvSpPr>
          <p:cNvPr id="94" name="TextBox 49">
            <a:extLst>
              <a:ext uri="{FF2B5EF4-FFF2-40B4-BE49-F238E27FC236}">
                <a16:creationId xmlns:a16="http://schemas.microsoft.com/office/drawing/2014/main" xmlns="" id="{F53CC3FD-0B57-46E4-804C-A5271A92E7D4}"/>
              </a:ext>
            </a:extLst>
          </p:cNvPr>
          <p:cNvSpPr txBox="1"/>
          <p:nvPr/>
        </p:nvSpPr>
        <p:spPr>
          <a:xfrm>
            <a:off x="9798429" y="2953846"/>
            <a:ext cx="1671676" cy="707886"/>
          </a:xfrm>
          <a:prstGeom prst="rect">
            <a:avLst/>
          </a:prstGeom>
          <a:noFill/>
        </p:spPr>
        <p:txBody>
          <a:bodyPr wrap="none" rtlCol="0" anchor="ctr" anchorCtr="0">
            <a:spAutoFit/>
          </a:bodyPr>
          <a:lstStyle/>
          <a:p>
            <a:r>
              <a:rPr lang="en-GB" sz="2000" b="1" dirty="0">
                <a:solidFill>
                  <a:schemeClr val="tx2"/>
                </a:solidFill>
                <a:latin typeface="+mj-lt"/>
                <a:ea typeface="League Spartan" charset="0"/>
                <a:cs typeface="Poppins" pitchFamily="2" charset="77"/>
              </a:rPr>
              <a:t>04. </a:t>
            </a:r>
            <a:r>
              <a:rPr lang="en-GB" sz="2000" b="1" dirty="0" err="1">
                <a:solidFill>
                  <a:schemeClr val="tx2"/>
                </a:solidFill>
                <a:latin typeface="+mj-lt"/>
                <a:ea typeface="League Spartan" charset="0"/>
                <a:cs typeface="Poppins" pitchFamily="2" charset="77"/>
              </a:rPr>
              <a:t>Ursachen</a:t>
            </a:r>
            <a:r>
              <a:rPr lang="en-GB" sz="2000" b="1" dirty="0">
                <a:solidFill>
                  <a:schemeClr val="tx2"/>
                </a:solidFill>
                <a:latin typeface="+mj-lt"/>
                <a:ea typeface="League Spartan" charset="0"/>
                <a:cs typeface="Poppins" pitchFamily="2" charset="77"/>
              </a:rPr>
              <a:t>-</a:t>
            </a:r>
            <a:br>
              <a:rPr lang="en-GB" sz="2000" b="1" dirty="0">
                <a:solidFill>
                  <a:schemeClr val="tx2"/>
                </a:solidFill>
                <a:latin typeface="+mj-lt"/>
                <a:ea typeface="League Spartan" charset="0"/>
                <a:cs typeface="Poppins" pitchFamily="2" charset="77"/>
              </a:rPr>
            </a:br>
            <a:r>
              <a:rPr lang="en-GB" sz="2000" b="1" dirty="0">
                <a:solidFill>
                  <a:schemeClr val="tx2"/>
                </a:solidFill>
                <a:latin typeface="+mj-lt"/>
                <a:ea typeface="League Spartan" charset="0"/>
                <a:cs typeface="Poppins" pitchFamily="2" charset="77"/>
              </a:rPr>
              <a:t>       </a:t>
            </a:r>
            <a:r>
              <a:rPr lang="en-GB" sz="2000" b="1" dirty="0" err="1">
                <a:solidFill>
                  <a:schemeClr val="tx2"/>
                </a:solidFill>
                <a:latin typeface="+mj-lt"/>
                <a:ea typeface="League Spartan" charset="0"/>
                <a:cs typeface="Poppins" pitchFamily="2" charset="77"/>
              </a:rPr>
              <a:t>ermittlung</a:t>
            </a:r>
            <a:endParaRPr lang="en-GB" sz="2000" b="1" dirty="0">
              <a:solidFill>
                <a:schemeClr val="tx2"/>
              </a:solidFill>
              <a:latin typeface="+mj-lt"/>
              <a:ea typeface="League Spartan" charset="0"/>
              <a:cs typeface="Poppins" pitchFamily="2" charset="77"/>
            </a:endParaRPr>
          </a:p>
        </p:txBody>
      </p:sp>
      <p:sp>
        <p:nvSpPr>
          <p:cNvPr id="96" name="TextBox 51">
            <a:extLst>
              <a:ext uri="{FF2B5EF4-FFF2-40B4-BE49-F238E27FC236}">
                <a16:creationId xmlns:a16="http://schemas.microsoft.com/office/drawing/2014/main" xmlns="" id="{8B26284A-343A-4264-9482-F82BDD5C5277}"/>
              </a:ext>
            </a:extLst>
          </p:cNvPr>
          <p:cNvSpPr txBox="1"/>
          <p:nvPr/>
        </p:nvSpPr>
        <p:spPr>
          <a:xfrm>
            <a:off x="10415232" y="3734897"/>
            <a:ext cx="1653722" cy="400110"/>
          </a:xfrm>
          <a:prstGeom prst="rect">
            <a:avLst/>
          </a:prstGeom>
          <a:noFill/>
        </p:spPr>
        <p:txBody>
          <a:bodyPr wrap="none" rtlCol="0" anchor="ctr" anchorCtr="0">
            <a:spAutoFit/>
          </a:bodyPr>
          <a:lstStyle/>
          <a:p>
            <a:r>
              <a:rPr lang="en-GB" sz="2000" b="1" dirty="0">
                <a:solidFill>
                  <a:schemeClr val="tx2"/>
                </a:solidFill>
                <a:latin typeface="+mj-lt"/>
                <a:ea typeface="League Spartan" charset="0"/>
                <a:cs typeface="Poppins" pitchFamily="2" charset="77"/>
              </a:rPr>
              <a:t>02. Definitionen</a:t>
            </a:r>
          </a:p>
        </p:txBody>
      </p:sp>
      <p:sp>
        <p:nvSpPr>
          <p:cNvPr id="98" name="TextBox 53">
            <a:extLst>
              <a:ext uri="{FF2B5EF4-FFF2-40B4-BE49-F238E27FC236}">
                <a16:creationId xmlns:a16="http://schemas.microsoft.com/office/drawing/2014/main" xmlns="" id="{E707E67E-E7DA-4EB4-9DAD-4B3EE6E8164F}"/>
              </a:ext>
            </a:extLst>
          </p:cNvPr>
          <p:cNvSpPr txBox="1"/>
          <p:nvPr/>
        </p:nvSpPr>
        <p:spPr>
          <a:xfrm>
            <a:off x="4443191" y="4149637"/>
            <a:ext cx="1100878" cy="400110"/>
          </a:xfrm>
          <a:prstGeom prst="rect">
            <a:avLst/>
          </a:prstGeom>
          <a:noFill/>
        </p:spPr>
        <p:txBody>
          <a:bodyPr wrap="none" rtlCol="0" anchor="ctr" anchorCtr="0">
            <a:spAutoFit/>
          </a:bodyPr>
          <a:lstStyle/>
          <a:p>
            <a:pPr algn="r"/>
            <a:r>
              <a:rPr lang="en-GB" sz="2000" b="1" dirty="0">
                <a:solidFill>
                  <a:schemeClr val="tx2"/>
                </a:solidFill>
                <a:latin typeface="+mj-lt"/>
                <a:ea typeface="League Spartan" charset="0"/>
                <a:cs typeface="Poppins" pitchFamily="2" charset="77"/>
              </a:rPr>
              <a:t>01. Team</a:t>
            </a:r>
          </a:p>
        </p:txBody>
      </p:sp>
      <p:sp>
        <p:nvSpPr>
          <p:cNvPr id="100" name="TextBox 55">
            <a:extLst>
              <a:ext uri="{FF2B5EF4-FFF2-40B4-BE49-F238E27FC236}">
                <a16:creationId xmlns:a16="http://schemas.microsoft.com/office/drawing/2014/main" xmlns="" id="{4F639777-5613-4529-AF4F-D95245289EB1}"/>
              </a:ext>
            </a:extLst>
          </p:cNvPr>
          <p:cNvSpPr txBox="1"/>
          <p:nvPr/>
        </p:nvSpPr>
        <p:spPr>
          <a:xfrm>
            <a:off x="4184212" y="3374886"/>
            <a:ext cx="1890454" cy="400110"/>
          </a:xfrm>
          <a:prstGeom prst="rect">
            <a:avLst/>
          </a:prstGeom>
          <a:noFill/>
        </p:spPr>
        <p:txBody>
          <a:bodyPr wrap="none" rtlCol="0" anchor="ctr" anchorCtr="0">
            <a:spAutoFit/>
          </a:bodyPr>
          <a:lstStyle/>
          <a:p>
            <a:pPr algn="r"/>
            <a:r>
              <a:rPr lang="en-GB" sz="2000" b="1" dirty="0">
                <a:solidFill>
                  <a:schemeClr val="tx2"/>
                </a:solidFill>
                <a:latin typeface="+mj-lt"/>
                <a:ea typeface="League Spartan" charset="0"/>
                <a:cs typeface="Poppins" pitchFamily="2" charset="77"/>
              </a:rPr>
              <a:t>03. Datenanalyse</a:t>
            </a:r>
          </a:p>
        </p:txBody>
      </p:sp>
      <p:sp>
        <p:nvSpPr>
          <p:cNvPr id="102" name="TextBox 57">
            <a:extLst>
              <a:ext uri="{FF2B5EF4-FFF2-40B4-BE49-F238E27FC236}">
                <a16:creationId xmlns:a16="http://schemas.microsoft.com/office/drawing/2014/main" xmlns="" id="{213A4969-F376-479C-B76C-391B6DA8F14D}"/>
              </a:ext>
            </a:extLst>
          </p:cNvPr>
          <p:cNvSpPr txBox="1"/>
          <p:nvPr/>
        </p:nvSpPr>
        <p:spPr>
          <a:xfrm>
            <a:off x="3752517" y="2777238"/>
            <a:ext cx="2861617" cy="400110"/>
          </a:xfrm>
          <a:prstGeom prst="rect">
            <a:avLst/>
          </a:prstGeom>
          <a:noFill/>
        </p:spPr>
        <p:txBody>
          <a:bodyPr wrap="none" rtlCol="0" anchor="ctr" anchorCtr="0">
            <a:spAutoFit/>
          </a:bodyPr>
          <a:lstStyle/>
          <a:p>
            <a:pPr algn="r"/>
            <a:r>
              <a:rPr lang="en-GB" sz="2000" b="1" dirty="0">
                <a:solidFill>
                  <a:schemeClr val="tx2"/>
                </a:solidFill>
                <a:latin typeface="+mj-lt"/>
                <a:ea typeface="League Spartan" charset="0"/>
                <a:cs typeface="Poppins" pitchFamily="2" charset="77"/>
              </a:rPr>
              <a:t>05. Verbesserungsplanung</a:t>
            </a:r>
          </a:p>
        </p:txBody>
      </p:sp>
      <p:sp>
        <p:nvSpPr>
          <p:cNvPr id="35" name="Textplatzhalter 1">
            <a:extLst>
              <a:ext uri="{FF2B5EF4-FFF2-40B4-BE49-F238E27FC236}">
                <a16:creationId xmlns:a16="http://schemas.microsoft.com/office/drawing/2014/main" xmlns="" id="{2D6ED975-4E7F-43FA-9997-DA11CD49263C}"/>
              </a:ext>
            </a:extLst>
          </p:cNvPr>
          <p:cNvSpPr txBox="1">
            <a:spLocks/>
          </p:cNvSpPr>
          <p:nvPr/>
        </p:nvSpPr>
        <p:spPr>
          <a:xfrm>
            <a:off x="1289527" y="594977"/>
            <a:ext cx="6792508"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t>Wie man </a:t>
            </a:r>
            <a:r>
              <a:rPr lang="en-GB" sz="3200" dirty="0" err="1"/>
              <a:t>Risiken</a:t>
            </a:r>
            <a:r>
              <a:rPr lang="en-GB" sz="3200" dirty="0"/>
              <a:t> </a:t>
            </a:r>
            <a:r>
              <a:rPr lang="en-GB" sz="3200" dirty="0" err="1"/>
              <a:t>identifiziert</a:t>
            </a:r>
            <a:r>
              <a:rPr lang="en-GB" sz="3200" dirty="0"/>
              <a:t>:       </a:t>
            </a:r>
            <a:r>
              <a:rPr lang="en-GB" sz="3200" dirty="0" err="1"/>
              <a:t>Fehler</a:t>
            </a:r>
            <a:r>
              <a:rPr lang="en-GB" sz="3200" dirty="0"/>
              <a:t>-</a:t>
            </a:r>
            <a:r>
              <a:rPr lang="en-GB" sz="3200" dirty="0" err="1"/>
              <a:t>Ursachen</a:t>
            </a:r>
            <a:r>
              <a:rPr lang="en-GB" sz="3200" dirty="0"/>
              <a:t>-Analyse in 6 </a:t>
            </a:r>
            <a:r>
              <a:rPr lang="en-GB" sz="3200" dirty="0" err="1"/>
              <a:t>Schritten</a:t>
            </a:r>
            <a:endParaRPr lang="en-GB" sz="3200" dirty="0"/>
          </a:p>
        </p:txBody>
      </p:sp>
    </p:spTree>
    <p:extLst>
      <p:ext uri="{BB962C8B-B14F-4D97-AF65-F5344CB8AC3E}">
        <p14:creationId xmlns:p14="http://schemas.microsoft.com/office/powerpoint/2010/main" val="486076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741911" y="724257"/>
            <a:ext cx="8852375" cy="697353"/>
          </a:xfrm>
        </p:spPr>
        <p:txBody>
          <a:bodyPr>
            <a:normAutofit/>
          </a:bodyPr>
          <a:lstStyle/>
          <a:p>
            <a:r>
              <a:rPr lang="en-GB" dirty="0" err="1"/>
              <a:t>Fehler</a:t>
            </a:r>
            <a:r>
              <a:rPr lang="en-GB" dirty="0"/>
              <a:t>-</a:t>
            </a:r>
            <a:r>
              <a:rPr lang="en-GB" dirty="0" err="1"/>
              <a:t>Ursachen</a:t>
            </a:r>
            <a:r>
              <a:rPr lang="en-GB" dirty="0"/>
              <a:t>-Analyse: Hinweise und Tipps</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64625" y="2113960"/>
            <a:ext cx="2959575" cy="177514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Um eine </a:t>
            </a:r>
            <a:r>
              <a:rPr lang="en-GB" sz="2200" dirty="0" err="1">
                <a:solidFill>
                  <a:srgbClr val="245473"/>
                </a:solidFill>
                <a:latin typeface="+mj-lt"/>
                <a:ea typeface="Open Sans Light" panose="020B0306030504020204" pitchFamily="34" charset="0"/>
                <a:cs typeface="Open Sans Light" panose="020B0306030504020204" pitchFamily="34" charset="0"/>
              </a:rPr>
              <a:t>erfolgreiche</a:t>
            </a:r>
            <a:r>
              <a:rPr lang="en-GB" sz="2200" dirty="0">
                <a:solidFill>
                  <a:srgbClr val="245473"/>
                </a:solidFill>
                <a:latin typeface="+mj-lt"/>
                <a:ea typeface="Open Sans Light" panose="020B0306030504020204" pitchFamily="34" charset="0"/>
                <a:cs typeface="Open Sans Light" panose="020B0306030504020204" pitchFamily="34" charset="0"/>
              </a:rPr>
              <a:t> Root-Cause- Analyse durchzuführen, sollten Sie einige Grundregeln beachten. </a:t>
            </a:r>
          </a:p>
        </p:txBody>
      </p:sp>
      <p:sp>
        <p:nvSpPr>
          <p:cNvPr id="5" name="Rectangle 8">
            <a:extLst>
              <a:ext uri="{FF2B5EF4-FFF2-40B4-BE49-F238E27FC236}">
                <a16:creationId xmlns:a16="http://schemas.microsoft.com/office/drawing/2014/main" xmlns="" id="{BA977963-52E8-4487-813D-84E3894A7EAD}"/>
              </a:ext>
            </a:extLst>
          </p:cNvPr>
          <p:cNvSpPr/>
          <p:nvPr/>
        </p:nvSpPr>
        <p:spPr>
          <a:xfrm>
            <a:off x="11645566" y="5063189"/>
            <a:ext cx="570458" cy="1683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10" name="Subtitle 2">
            <a:extLst>
              <a:ext uri="{FF2B5EF4-FFF2-40B4-BE49-F238E27FC236}">
                <a16:creationId xmlns:a16="http://schemas.microsoft.com/office/drawing/2014/main" xmlns="" id="{E511CA7B-61CF-46AD-9165-9054F03C440C}"/>
              </a:ext>
            </a:extLst>
          </p:cNvPr>
          <p:cNvSpPr txBox="1">
            <a:spLocks/>
          </p:cNvSpPr>
          <p:nvPr/>
        </p:nvSpPr>
        <p:spPr>
          <a:xfrm>
            <a:off x="3208839" y="1911561"/>
            <a:ext cx="8401623" cy="445280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Es ist wichtig, das richtige Team für die Durchführung der </a:t>
            </a:r>
            <a:r>
              <a:rPr lang="en-GB" sz="2000" dirty="0" err="1">
                <a:solidFill>
                  <a:srgbClr val="245473"/>
                </a:solidFill>
                <a:latin typeface="+mj-lt"/>
                <a:ea typeface="Open Sans Light" panose="020B0306030504020204" pitchFamily="34" charset="0"/>
                <a:cs typeface="Open Sans Light" panose="020B0306030504020204" pitchFamily="34" charset="0"/>
              </a:rPr>
              <a:t>Fehler</a:t>
            </a:r>
            <a:r>
              <a:rPr lang="en-GB" sz="2000" dirty="0">
                <a:solidFill>
                  <a:srgbClr val="245473"/>
                </a:solidFill>
                <a:latin typeface="+mj-lt"/>
                <a:ea typeface="Open Sans Light" panose="020B0306030504020204" pitchFamily="34" charset="0"/>
                <a:cs typeface="Open Sans Light" panose="020B0306030504020204" pitchFamily="34" charset="0"/>
              </a:rPr>
              <a:t>-</a:t>
            </a:r>
            <a:r>
              <a:rPr lang="en-GB" sz="2000" dirty="0" err="1">
                <a:solidFill>
                  <a:srgbClr val="245473"/>
                </a:solidFill>
                <a:latin typeface="+mj-lt"/>
                <a:ea typeface="Open Sans Light" panose="020B0306030504020204" pitchFamily="34" charset="0"/>
                <a:cs typeface="Open Sans Light" panose="020B0306030504020204" pitchFamily="34" charset="0"/>
              </a:rPr>
              <a:t>Ursachen</a:t>
            </a:r>
            <a:r>
              <a:rPr lang="en-GB" sz="2000" dirty="0">
                <a:solidFill>
                  <a:srgbClr val="245473"/>
                </a:solidFill>
                <a:latin typeface="+mj-lt"/>
                <a:ea typeface="Open Sans Light" panose="020B0306030504020204" pitchFamily="34" charset="0"/>
                <a:cs typeface="Open Sans Light" panose="020B0306030504020204" pitchFamily="34" charset="0"/>
              </a:rPr>
              <a:t>-Analyse </a:t>
            </a:r>
            <a:r>
              <a:rPr lang="en-GB" sz="2000" dirty="0" err="1">
                <a:solidFill>
                  <a:srgbClr val="245473"/>
                </a:solidFill>
                <a:latin typeface="+mj-lt"/>
                <a:ea typeface="Open Sans Light" panose="020B0306030504020204" pitchFamily="34" charset="0"/>
                <a:cs typeface="Open Sans Light" panose="020B0306030504020204" pitchFamily="34" charset="0"/>
              </a:rPr>
              <a:t>auszuwählen</a:t>
            </a:r>
            <a:r>
              <a:rPr lang="en-GB" sz="2000" dirty="0">
                <a:solidFill>
                  <a:srgbClr val="245473"/>
                </a:solidFill>
                <a:latin typeface="+mj-lt"/>
                <a:ea typeface="Open Sans Light" panose="020B0306030504020204" pitchFamily="34" charset="0"/>
                <a:cs typeface="Open Sans Light" panose="020B0306030504020204" pitchFamily="34" charset="0"/>
              </a:rPr>
              <a:t>. Die Mitglieder sollten das Wissen über den Prozess haben und in der Lage sein, das Warum, Was und Wie zu untersuchen</a:t>
            </a:r>
          </a:p>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Schlagen Sie keine Lösungen vor: das Problem und die Lösung sind möglicherweise nicht offensichtlich</a:t>
            </a:r>
          </a:p>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Stellen Sie sicher, dass Sie sich der kausalen Zusammenhänge bewusst sind - nicht nur für das Problem, sondern auch für die Lösung</a:t>
            </a:r>
          </a:p>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Schlagen Sie Verbesserungen vor, die Sie umsetzen können und die von Ihrem Team mitgetragen werden.</a:t>
            </a:r>
          </a:p>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Eine </a:t>
            </a:r>
            <a:r>
              <a:rPr lang="en-GB" sz="2000" dirty="0" err="1">
                <a:solidFill>
                  <a:srgbClr val="245473"/>
                </a:solidFill>
                <a:latin typeface="+mj-lt"/>
                <a:ea typeface="Open Sans Light" panose="020B0306030504020204" pitchFamily="34" charset="0"/>
                <a:cs typeface="Open Sans Light" panose="020B0306030504020204" pitchFamily="34" charset="0"/>
              </a:rPr>
              <a:t>moderierende</a:t>
            </a:r>
            <a:r>
              <a:rPr lang="en-GB" sz="2000" dirty="0">
                <a:solidFill>
                  <a:srgbClr val="245473"/>
                </a:solidFill>
                <a:latin typeface="+mj-lt"/>
                <a:ea typeface="Open Sans Light" panose="020B0306030504020204" pitchFamily="34" charset="0"/>
                <a:cs typeface="Open Sans Light" panose="020B0306030504020204" pitchFamily="34" charset="0"/>
              </a:rPr>
              <a:t> Person mit Erfahrung im Prozess macht die Sache einfacher</a:t>
            </a:r>
          </a:p>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Das Üben der Werkzeuge und Techniken stellt sicher, dass Sie die erforderlichen </a:t>
            </a:r>
            <a:r>
              <a:rPr lang="en-GB" sz="2000" dirty="0" err="1">
                <a:solidFill>
                  <a:srgbClr val="245473"/>
                </a:solidFill>
                <a:latin typeface="+mj-lt"/>
                <a:ea typeface="Open Sans Light" panose="020B0306030504020204" pitchFamily="34" charset="0"/>
                <a:cs typeface="Open Sans Light" panose="020B0306030504020204" pitchFamily="34" charset="0"/>
              </a:rPr>
              <a:t>Fähigkeiten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erlangen</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182563" indent="-182563" algn="just">
              <a:lnSpc>
                <a:spcPct val="100000"/>
              </a:lnSpc>
              <a:buFont typeface="Arial" panose="020B0604020202020204" pitchFamily="34" charset="0"/>
              <a:buChar char="•"/>
            </a:pPr>
            <a:r>
              <a:rPr lang="en-GB" sz="2000" dirty="0" err="1">
                <a:solidFill>
                  <a:srgbClr val="245473"/>
                </a:solidFill>
                <a:latin typeface="+mj-lt"/>
                <a:ea typeface="Open Sans Light" panose="020B0306030504020204" pitchFamily="34" charset="0"/>
                <a:cs typeface="Open Sans Light" panose="020B0306030504020204" pitchFamily="34" charset="0"/>
              </a:rPr>
              <a:t>Vereinbaren</a:t>
            </a:r>
            <a:r>
              <a:rPr lang="en-GB" sz="2000" dirty="0">
                <a:solidFill>
                  <a:srgbClr val="245473"/>
                </a:solidFill>
                <a:latin typeface="+mj-lt"/>
                <a:ea typeface="Open Sans Light" panose="020B0306030504020204" pitchFamily="34" charset="0"/>
                <a:cs typeface="Open Sans Light" panose="020B0306030504020204" pitchFamily="34" charset="0"/>
              </a:rPr>
              <a:t> Sie keinen Aktionsplan für etwas, das Sie nicht umsetzen können </a:t>
            </a:r>
          </a:p>
        </p:txBody>
      </p:sp>
      <p:pic>
        <p:nvPicPr>
          <p:cNvPr id="11" name="Graphic 10" descr="Lightbulb and gear outline">
            <a:extLst>
              <a:ext uri="{FF2B5EF4-FFF2-40B4-BE49-F238E27FC236}">
                <a16:creationId xmlns:a16="http://schemas.microsoft.com/office/drawing/2014/main" xmlns="" id="{370FD769-12BC-4851-AC67-BDD412AA9DE9}"/>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581538" y="3833103"/>
            <a:ext cx="2087611" cy="2087611"/>
          </a:xfrm>
          <a:prstGeom prst="rect">
            <a:avLst/>
          </a:prstGeom>
        </p:spPr>
      </p:pic>
    </p:spTree>
    <p:extLst>
      <p:ext uri="{BB962C8B-B14F-4D97-AF65-F5344CB8AC3E}">
        <p14:creationId xmlns:p14="http://schemas.microsoft.com/office/powerpoint/2010/main" val="2201590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p:txBody>
          <a:bodyPr>
            <a:normAutofit/>
          </a:bodyPr>
          <a:lstStyle/>
          <a:p>
            <a:r>
              <a:rPr lang="en-GB" dirty="0"/>
              <a:t>Werkzeuge für die Ursachenanalyse: Fallstricke</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82543" y="2142714"/>
            <a:ext cx="2520436" cy="380647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Root-Cause- Analyse braucht etwas Übung - aber wenn man die oben genannten Regeln beachtet und die nebenstehenden Fallstricke vermeidet, ist sie ein sehr hilfreiches Werkzeug.</a:t>
            </a:r>
          </a:p>
        </p:txBody>
      </p:sp>
      <p:sp>
        <p:nvSpPr>
          <p:cNvPr id="5" name="Freeform: Shape 2425">
            <a:extLst>
              <a:ext uri="{FF2B5EF4-FFF2-40B4-BE49-F238E27FC236}">
                <a16:creationId xmlns:a16="http://schemas.microsoft.com/office/drawing/2014/main" xmlns="" id="{39ED261F-E808-4978-A89B-081ED78A8E02}"/>
              </a:ext>
            </a:extLst>
          </p:cNvPr>
          <p:cNvSpPr/>
          <p:nvPr/>
        </p:nvSpPr>
        <p:spPr>
          <a:xfrm>
            <a:off x="9303178" y="3055928"/>
            <a:ext cx="2405164" cy="2682481"/>
          </a:xfrm>
          <a:custGeom>
            <a:avLst/>
            <a:gdLst/>
            <a:ahLst/>
            <a:cxnLst>
              <a:cxn ang="3cd4">
                <a:pos x="hc" y="t"/>
              </a:cxn>
              <a:cxn ang="cd2">
                <a:pos x="l" y="vc"/>
              </a:cxn>
              <a:cxn ang="cd4">
                <a:pos x="hc" y="b"/>
              </a:cxn>
              <a:cxn ang="0">
                <a:pos x="r" y="vc"/>
              </a:cxn>
            </a:cxnLst>
            <a:rect l="l" t="t" r="r" b="b"/>
            <a:pathLst>
              <a:path w="1831" h="2042">
                <a:moveTo>
                  <a:pt x="1831" y="154"/>
                </a:moveTo>
                <a:lnTo>
                  <a:pt x="1468" y="0"/>
                </a:lnTo>
                <a:lnTo>
                  <a:pt x="1504" y="84"/>
                </a:lnTo>
                <a:lnTo>
                  <a:pt x="977" y="84"/>
                </a:lnTo>
                <a:cubicBezTo>
                  <a:pt x="568" y="84"/>
                  <a:pt x="297" y="173"/>
                  <a:pt x="149" y="354"/>
                </a:cubicBezTo>
                <a:cubicBezTo>
                  <a:pt x="12" y="522"/>
                  <a:pt x="0" y="741"/>
                  <a:pt x="0" y="932"/>
                </a:cubicBezTo>
                <a:lnTo>
                  <a:pt x="0" y="2042"/>
                </a:lnTo>
                <a:lnTo>
                  <a:pt x="138" y="2042"/>
                </a:lnTo>
                <a:lnTo>
                  <a:pt x="138" y="932"/>
                </a:lnTo>
                <a:cubicBezTo>
                  <a:pt x="138" y="757"/>
                  <a:pt x="147" y="574"/>
                  <a:pt x="256" y="442"/>
                </a:cubicBezTo>
                <a:cubicBezTo>
                  <a:pt x="376" y="294"/>
                  <a:pt x="612" y="223"/>
                  <a:pt x="977" y="223"/>
                </a:cubicBezTo>
                <a:lnTo>
                  <a:pt x="1504" y="223"/>
                </a:lnTo>
                <a:lnTo>
                  <a:pt x="1468" y="307"/>
                </a:ln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6" name="Freeform: Shape 2426">
            <a:extLst>
              <a:ext uri="{FF2B5EF4-FFF2-40B4-BE49-F238E27FC236}">
                <a16:creationId xmlns:a16="http://schemas.microsoft.com/office/drawing/2014/main" xmlns="" id="{D45FA1E6-3E47-4BC6-A9C0-2BCEA116EB8E}"/>
              </a:ext>
            </a:extLst>
          </p:cNvPr>
          <p:cNvSpPr/>
          <p:nvPr/>
        </p:nvSpPr>
        <p:spPr>
          <a:xfrm>
            <a:off x="9566034" y="2142491"/>
            <a:ext cx="441604" cy="3595914"/>
          </a:xfrm>
          <a:custGeom>
            <a:avLst/>
            <a:gdLst/>
            <a:ahLst/>
            <a:cxnLst>
              <a:cxn ang="3cd4">
                <a:pos x="hc" y="t"/>
              </a:cxn>
              <a:cxn ang="cd2">
                <a:pos x="l" y="vc"/>
              </a:cxn>
              <a:cxn ang="cd4">
                <a:pos x="hc" y="b"/>
              </a:cxn>
              <a:cxn ang="0">
                <a:pos x="r" y="vc"/>
              </a:cxn>
            </a:cxnLst>
            <a:rect l="l" t="t" r="r" b="b"/>
            <a:pathLst>
              <a:path w="337" h="2737">
                <a:moveTo>
                  <a:pt x="337" y="411"/>
                </a:moveTo>
                <a:lnTo>
                  <a:pt x="168" y="0"/>
                </a:lnTo>
                <a:lnTo>
                  <a:pt x="0" y="411"/>
                </a:lnTo>
                <a:lnTo>
                  <a:pt x="99" y="354"/>
                </a:lnTo>
                <a:lnTo>
                  <a:pt x="99" y="2737"/>
                </a:lnTo>
                <a:lnTo>
                  <a:pt x="237" y="2737"/>
                </a:lnTo>
                <a:lnTo>
                  <a:pt x="237" y="354"/>
                </a:ln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7" name="Freeform: Shape 2427">
            <a:extLst>
              <a:ext uri="{FF2B5EF4-FFF2-40B4-BE49-F238E27FC236}">
                <a16:creationId xmlns:a16="http://schemas.microsoft.com/office/drawing/2014/main" xmlns="" id="{09AD105E-F02E-48AA-B4E4-E40C4B75CE8B}"/>
              </a:ext>
            </a:extLst>
          </p:cNvPr>
          <p:cNvSpPr/>
          <p:nvPr/>
        </p:nvSpPr>
        <p:spPr>
          <a:xfrm>
            <a:off x="10091753" y="3653933"/>
            <a:ext cx="1265668" cy="2084476"/>
          </a:xfrm>
          <a:custGeom>
            <a:avLst/>
            <a:gdLst/>
            <a:ahLst/>
            <a:cxnLst>
              <a:cxn ang="3cd4">
                <a:pos x="hc" y="t"/>
              </a:cxn>
              <a:cxn ang="cd2">
                <a:pos x="l" y="vc"/>
              </a:cxn>
              <a:cxn ang="cd4">
                <a:pos x="hc" y="b"/>
              </a:cxn>
              <a:cxn ang="0">
                <a:pos x="r" y="vc"/>
              </a:cxn>
            </a:cxnLst>
            <a:rect l="l" t="t" r="r" b="b"/>
            <a:pathLst>
              <a:path w="964" h="1587">
                <a:moveTo>
                  <a:pt x="964" y="168"/>
                </a:moveTo>
                <a:lnTo>
                  <a:pt x="553" y="0"/>
                </a:lnTo>
                <a:lnTo>
                  <a:pt x="610" y="99"/>
                </a:lnTo>
                <a:lnTo>
                  <a:pt x="444" y="99"/>
                </a:lnTo>
                <a:cubicBezTo>
                  <a:pt x="315" y="99"/>
                  <a:pt x="212" y="137"/>
                  <a:pt x="138" y="211"/>
                </a:cubicBezTo>
                <a:cubicBezTo>
                  <a:pt x="-4" y="356"/>
                  <a:pt x="0" y="603"/>
                  <a:pt x="2" y="783"/>
                </a:cubicBezTo>
                <a:cubicBezTo>
                  <a:pt x="2" y="806"/>
                  <a:pt x="3" y="828"/>
                  <a:pt x="3" y="848"/>
                </a:cubicBezTo>
                <a:cubicBezTo>
                  <a:pt x="3" y="1093"/>
                  <a:pt x="0" y="1581"/>
                  <a:pt x="0" y="1587"/>
                </a:cubicBezTo>
                <a:lnTo>
                  <a:pt x="138" y="1587"/>
                </a:lnTo>
                <a:cubicBezTo>
                  <a:pt x="138" y="1582"/>
                  <a:pt x="141" y="1094"/>
                  <a:pt x="141" y="848"/>
                </a:cubicBezTo>
                <a:cubicBezTo>
                  <a:pt x="141" y="827"/>
                  <a:pt x="140" y="805"/>
                  <a:pt x="140" y="781"/>
                </a:cubicBezTo>
                <a:cubicBezTo>
                  <a:pt x="138" y="616"/>
                  <a:pt x="134" y="412"/>
                  <a:pt x="237" y="308"/>
                </a:cubicBezTo>
                <a:cubicBezTo>
                  <a:pt x="284" y="260"/>
                  <a:pt x="352" y="237"/>
                  <a:pt x="444" y="237"/>
                </a:cubicBezTo>
                <a:lnTo>
                  <a:pt x="610" y="237"/>
                </a:lnTo>
                <a:lnTo>
                  <a:pt x="553" y="336"/>
                </a:lnTo>
                <a:close/>
              </a:path>
            </a:pathLst>
          </a:custGeom>
          <a:solidFill>
            <a:schemeClr val="accent4"/>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8" name="Freeform: Shape 2428">
            <a:extLst>
              <a:ext uri="{FF2B5EF4-FFF2-40B4-BE49-F238E27FC236}">
                <a16:creationId xmlns:a16="http://schemas.microsoft.com/office/drawing/2014/main" xmlns="" id="{86A8C706-7940-4D84-877A-D7BBF50B146B}"/>
              </a:ext>
            </a:extLst>
          </p:cNvPr>
          <p:cNvSpPr/>
          <p:nvPr/>
        </p:nvSpPr>
        <p:spPr>
          <a:xfrm>
            <a:off x="8576372" y="3455474"/>
            <a:ext cx="2109447" cy="2278992"/>
          </a:xfrm>
          <a:custGeom>
            <a:avLst/>
            <a:gdLst/>
            <a:ahLst/>
            <a:cxnLst>
              <a:cxn ang="3cd4">
                <a:pos x="hc" y="t"/>
              </a:cxn>
              <a:cxn ang="cd2">
                <a:pos x="l" y="vc"/>
              </a:cxn>
              <a:cxn ang="cd4">
                <a:pos x="hc" y="b"/>
              </a:cxn>
              <a:cxn ang="0">
                <a:pos x="r" y="vc"/>
              </a:cxn>
            </a:cxnLst>
            <a:rect l="l" t="t" r="r" b="b"/>
            <a:pathLst>
              <a:path w="1606" h="1735">
                <a:moveTo>
                  <a:pt x="1476" y="426"/>
                </a:moveTo>
                <a:cubicBezTo>
                  <a:pt x="1404" y="324"/>
                  <a:pt x="1300" y="244"/>
                  <a:pt x="1167" y="190"/>
                </a:cubicBezTo>
                <a:cubicBezTo>
                  <a:pt x="1018" y="130"/>
                  <a:pt x="826" y="99"/>
                  <a:pt x="598" y="99"/>
                </a:cubicBezTo>
                <a:lnTo>
                  <a:pt x="354" y="99"/>
                </a:lnTo>
                <a:lnTo>
                  <a:pt x="412" y="0"/>
                </a:lnTo>
                <a:lnTo>
                  <a:pt x="0" y="169"/>
                </a:lnTo>
                <a:lnTo>
                  <a:pt x="412" y="336"/>
                </a:lnTo>
                <a:lnTo>
                  <a:pt x="354" y="238"/>
                </a:lnTo>
                <a:lnTo>
                  <a:pt x="598" y="238"/>
                </a:lnTo>
                <a:cubicBezTo>
                  <a:pt x="808" y="238"/>
                  <a:pt x="982" y="265"/>
                  <a:pt x="1115" y="318"/>
                </a:cubicBezTo>
                <a:cubicBezTo>
                  <a:pt x="1225" y="363"/>
                  <a:pt x="1306" y="424"/>
                  <a:pt x="1363" y="505"/>
                </a:cubicBezTo>
                <a:cubicBezTo>
                  <a:pt x="1468" y="654"/>
                  <a:pt x="1468" y="843"/>
                  <a:pt x="1468" y="980"/>
                </a:cubicBezTo>
                <a:lnTo>
                  <a:pt x="1468" y="1735"/>
                </a:lnTo>
                <a:lnTo>
                  <a:pt x="1606" y="1735"/>
                </a:lnTo>
                <a:lnTo>
                  <a:pt x="1606" y="980"/>
                </a:lnTo>
                <a:cubicBezTo>
                  <a:pt x="1606" y="833"/>
                  <a:pt x="1606" y="611"/>
                  <a:pt x="1476" y="426"/>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9" name="Freeform: Shape 2429">
            <a:extLst>
              <a:ext uri="{FF2B5EF4-FFF2-40B4-BE49-F238E27FC236}">
                <a16:creationId xmlns:a16="http://schemas.microsoft.com/office/drawing/2014/main" xmlns="" id="{2010909B-64D7-46FB-8B9F-A20329FDBEB6}"/>
              </a:ext>
            </a:extLst>
          </p:cNvPr>
          <p:cNvSpPr/>
          <p:nvPr/>
        </p:nvSpPr>
        <p:spPr>
          <a:xfrm>
            <a:off x="8262251" y="4585766"/>
            <a:ext cx="851665" cy="1152639"/>
          </a:xfrm>
          <a:custGeom>
            <a:avLst/>
            <a:gdLst/>
            <a:ahLst/>
            <a:cxnLst>
              <a:cxn ang="3cd4">
                <a:pos x="hc" y="t"/>
              </a:cxn>
              <a:cxn ang="cd2">
                <a:pos x="l" y="vc"/>
              </a:cxn>
              <a:cxn ang="cd4">
                <a:pos x="hc" y="b"/>
              </a:cxn>
              <a:cxn ang="0">
                <a:pos x="r" y="vc"/>
              </a:cxn>
            </a:cxnLst>
            <a:rect l="l" t="t" r="r" b="b"/>
            <a:pathLst>
              <a:path w="649" h="878">
                <a:moveTo>
                  <a:pt x="354" y="100"/>
                </a:moveTo>
                <a:lnTo>
                  <a:pt x="412" y="0"/>
                </a:lnTo>
                <a:lnTo>
                  <a:pt x="0" y="167"/>
                </a:lnTo>
                <a:lnTo>
                  <a:pt x="411" y="336"/>
                </a:lnTo>
                <a:lnTo>
                  <a:pt x="355" y="238"/>
                </a:lnTo>
                <a:cubicBezTo>
                  <a:pt x="496" y="247"/>
                  <a:pt x="511" y="290"/>
                  <a:pt x="511" y="391"/>
                </a:cubicBezTo>
                <a:lnTo>
                  <a:pt x="511" y="878"/>
                </a:lnTo>
                <a:lnTo>
                  <a:pt x="649" y="878"/>
                </a:lnTo>
                <a:lnTo>
                  <a:pt x="649" y="391"/>
                </a:lnTo>
                <a:cubicBezTo>
                  <a:pt x="649" y="173"/>
                  <a:pt x="533" y="111"/>
                  <a:pt x="354" y="100"/>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10" name="Subtitle 2">
            <a:extLst>
              <a:ext uri="{FF2B5EF4-FFF2-40B4-BE49-F238E27FC236}">
                <a16:creationId xmlns:a16="http://schemas.microsoft.com/office/drawing/2014/main" xmlns="" id="{418B2180-9C57-4C53-8637-245628937239}"/>
              </a:ext>
            </a:extLst>
          </p:cNvPr>
          <p:cNvSpPr txBox="1">
            <a:spLocks/>
          </p:cNvSpPr>
          <p:nvPr/>
        </p:nvSpPr>
        <p:spPr>
          <a:xfrm>
            <a:off x="3057567" y="1806008"/>
            <a:ext cx="5476747" cy="500680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Das Problem nicht verstehen und daher nicht richtig definieren</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Nicht um Hilfe bitten (intern und extern)</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Nichtberücksichtigung aller möglichen Fehlerursachen</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Nicht alle Grundursachen identifizieren</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Nicht verstehen, wie das System funktionieren soll</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Durchlauftests und Analyse</a:t>
            </a:r>
          </a:p>
          <a:p>
            <a:pPr marL="182563" indent="-182563" algn="l">
              <a:lnSpc>
                <a:spcPct val="100000"/>
              </a:lnSpc>
              <a:buFont typeface="Arial" panose="020B0604020202020204" pitchFamily="34" charset="0"/>
              <a:buChar char="•"/>
            </a:pPr>
            <a:r>
              <a:rPr lang="en-GB" sz="2000" dirty="0" err="1">
                <a:solidFill>
                  <a:srgbClr val="245473"/>
                </a:solidFill>
                <a:latin typeface="+mj-lt"/>
                <a:ea typeface="Open Sans Light" panose="020B0306030504020204" pitchFamily="34" charset="0"/>
                <a:cs typeface="Open Sans Light" panose="020B0306030504020204" pitchFamily="34" charset="0"/>
              </a:rPr>
              <a:t>Aufsetzen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einer</a:t>
            </a:r>
            <a:r>
              <a:rPr lang="en-GB" sz="2000" dirty="0">
                <a:solidFill>
                  <a:srgbClr val="245473"/>
                </a:solidFill>
                <a:latin typeface="+mj-lt"/>
                <a:ea typeface="Open Sans Light" panose="020B0306030504020204" pitchFamily="34" charset="0"/>
                <a:cs typeface="Open Sans Light" panose="020B0306030504020204" pitchFamily="34" charset="0"/>
              </a:rPr>
              <a:t> "Entfernen &amp; </a:t>
            </a:r>
            <a:r>
              <a:rPr lang="en-GB" sz="2000" dirty="0" err="1">
                <a:solidFill>
                  <a:srgbClr val="245473"/>
                </a:solidFill>
                <a:latin typeface="+mj-lt"/>
                <a:ea typeface="Open Sans Light" panose="020B0306030504020204" pitchFamily="34" charset="0"/>
                <a:cs typeface="Open Sans Light" panose="020B0306030504020204" pitchFamily="34" charset="0"/>
              </a:rPr>
              <a:t>Ersetzen</a:t>
            </a:r>
            <a:r>
              <a:rPr lang="en-GB" sz="2000" dirty="0">
                <a:solidFill>
                  <a:srgbClr val="245473"/>
                </a:solidFill>
                <a:latin typeface="+mj-lt"/>
                <a:ea typeface="Open Sans Light" panose="020B0306030504020204" pitchFamily="34" charset="0"/>
                <a:cs typeface="Open Sans Light" panose="020B0306030504020204" pitchFamily="34" charset="0"/>
              </a:rPr>
              <a:t>“-</a:t>
            </a:r>
            <a:r>
              <a:rPr lang="en-GB" sz="2000" dirty="0" err="1">
                <a:solidFill>
                  <a:srgbClr val="245473"/>
                </a:solidFill>
                <a:latin typeface="+mj-lt"/>
                <a:ea typeface="Open Sans Light" panose="020B0306030504020204" pitchFamily="34" charset="0"/>
                <a:cs typeface="Open Sans Light" panose="020B0306030504020204" pitchFamily="34" charset="0"/>
              </a:rPr>
              <a:t>Mentalität</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182563" indent="-182563" algn="l">
              <a:lnSpc>
                <a:spcPct val="100000"/>
              </a:lnSpc>
              <a:buFont typeface="Arial" panose="020B0604020202020204" pitchFamily="34" charset="0"/>
              <a:buChar char="•"/>
            </a:pPr>
            <a:r>
              <a:rPr lang="en-GB" sz="2000" dirty="0" err="1">
                <a:solidFill>
                  <a:srgbClr val="245473"/>
                </a:solidFill>
                <a:latin typeface="+mj-lt"/>
                <a:ea typeface="Open Sans Light" panose="020B0306030504020204" pitchFamily="34" charset="0"/>
                <a:cs typeface="Open Sans Light" panose="020B0306030504020204" pitchFamily="34" charset="0"/>
              </a:rPr>
              <a:t>Rückstellung</a:t>
            </a:r>
            <a:r>
              <a:rPr lang="en-GB" sz="2000" dirty="0">
                <a:solidFill>
                  <a:srgbClr val="245473"/>
                </a:solidFill>
                <a:latin typeface="+mj-lt"/>
                <a:ea typeface="Open Sans Light" panose="020B0306030504020204" pitchFamily="34" charset="0"/>
                <a:cs typeface="Open Sans Light" panose="020B0306030504020204" pitchFamily="34" charset="0"/>
              </a:rPr>
              <a:t> des Teils/Produkts ohne Analyse</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Versäumnisse bei der Verfolgung</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Voreilige Schlüsse</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Ein System ohne Plan auseinanderreißen</a:t>
            </a:r>
          </a:p>
        </p:txBody>
      </p:sp>
    </p:spTree>
    <p:extLst>
      <p:ext uri="{BB962C8B-B14F-4D97-AF65-F5344CB8AC3E}">
        <p14:creationId xmlns:p14="http://schemas.microsoft.com/office/powerpoint/2010/main" val="3497692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27461" y="853210"/>
            <a:ext cx="6539395" cy="697353"/>
          </a:xfrm>
        </p:spPr>
        <p:txBody>
          <a:bodyPr/>
          <a:lstStyle/>
          <a:p>
            <a:r>
              <a:rPr lang="en-GB" dirty="0"/>
              <a:t>ES FOLGT</a:t>
            </a:r>
            <a:endParaRPr lang="en-GB" sz="5400" i="0" dirty="0">
              <a:solidFill>
                <a:srgbClr val="E64D92"/>
              </a:solidFill>
            </a:endParaRPr>
          </a:p>
        </p:txBody>
      </p:sp>
      <p:sp>
        <p:nvSpPr>
          <p:cNvPr id="3" name="Text Placeholder 2"/>
          <p:cNvSpPr>
            <a:spLocks noGrp="1"/>
          </p:cNvSpPr>
          <p:nvPr>
            <p:ph type="body" sz="quarter" idx="14"/>
          </p:nvPr>
        </p:nvSpPr>
        <p:spPr>
          <a:xfrm>
            <a:off x="296833" y="3233207"/>
            <a:ext cx="5886252" cy="697353"/>
          </a:xfrm>
        </p:spPr>
        <p:txBody>
          <a:bodyPr/>
          <a:lstStyle/>
          <a:p>
            <a:pPr marL="85725" indent="-85725"/>
            <a:r>
              <a:rPr lang="en-GB" sz="3200" i="0" dirty="0"/>
              <a:t> Die strategische Seite der     </a:t>
            </a:r>
            <a:r>
              <a:rPr lang="en-GB" sz="3200" i="0" dirty="0" err="1"/>
              <a:t>Restrukturierung</a:t>
            </a:r>
            <a:r>
              <a:rPr lang="en-GB" sz="3200" i="0" dirty="0"/>
              <a:t> </a:t>
            </a:r>
            <a:endParaRPr lang="en-GB" sz="3200" dirty="0"/>
          </a:p>
          <a:p>
            <a:pPr algn="ctr"/>
            <a:endParaRPr lang="en-GB" sz="3200" dirty="0">
              <a:solidFill>
                <a:srgbClr val="5B9BD5"/>
              </a:solidFill>
            </a:endParaRPr>
          </a:p>
          <a:p>
            <a:endParaRPr lang="en-GB" dirty="0"/>
          </a:p>
        </p:txBody>
      </p:sp>
      <p:grpSp>
        <p:nvGrpSpPr>
          <p:cNvPr id="10" name="Google Shape;664;p39"/>
          <p:cNvGrpSpPr/>
          <p:nvPr/>
        </p:nvGrpSpPr>
        <p:grpSpPr>
          <a:xfrm>
            <a:off x="7142053" y="4060110"/>
            <a:ext cx="301041" cy="301041"/>
            <a:chOff x="5941025" y="3634400"/>
            <a:chExt cx="467650" cy="467650"/>
          </a:xfrm>
        </p:grpSpPr>
        <p:sp>
          <p:nvSpPr>
            <p:cNvPr id="11" name="Google Shape;665;p39"/>
            <p:cNvSpPr/>
            <p:nvPr/>
          </p:nvSpPr>
          <p:spPr>
            <a:xfrm>
              <a:off x="5941025" y="3634400"/>
              <a:ext cx="467650" cy="467650"/>
            </a:xfrm>
            <a:custGeom>
              <a:avLst/>
              <a:gdLst/>
              <a:ahLst/>
              <a:cxnLst/>
              <a:rect l="l" t="t" r="r" b="b"/>
              <a:pathLst>
                <a:path w="18706" h="18706" fill="none" extrusionOk="0">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lnTo>
                    <a:pt x="9353" y="1"/>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12" name="Google Shape;666;p39"/>
            <p:cNvSpPr/>
            <p:nvPr/>
          </p:nvSpPr>
          <p:spPr>
            <a:xfrm>
              <a:off x="6211975" y="3753150"/>
              <a:ext cx="19525" cy="18900"/>
            </a:xfrm>
            <a:custGeom>
              <a:avLst/>
              <a:gdLst/>
              <a:ahLst/>
              <a:cxnLst/>
              <a:rect l="l" t="t" r="r" b="b"/>
              <a:pathLst>
                <a:path w="781" h="756" fill="none" extrusionOk="0">
                  <a:moveTo>
                    <a:pt x="585" y="0"/>
                  </a:moveTo>
                  <a:lnTo>
                    <a:pt x="585" y="0"/>
                  </a:lnTo>
                  <a:lnTo>
                    <a:pt x="658" y="24"/>
                  </a:lnTo>
                  <a:lnTo>
                    <a:pt x="707" y="49"/>
                  </a:lnTo>
                  <a:lnTo>
                    <a:pt x="756" y="122"/>
                  </a:lnTo>
                  <a:lnTo>
                    <a:pt x="780" y="195"/>
                  </a:lnTo>
                  <a:lnTo>
                    <a:pt x="780" y="195"/>
                  </a:lnTo>
                  <a:lnTo>
                    <a:pt x="756" y="268"/>
                  </a:lnTo>
                  <a:lnTo>
                    <a:pt x="707" y="390"/>
                  </a:lnTo>
                  <a:lnTo>
                    <a:pt x="658" y="487"/>
                  </a:lnTo>
                  <a:lnTo>
                    <a:pt x="585" y="560"/>
                  </a:lnTo>
                  <a:lnTo>
                    <a:pt x="585" y="560"/>
                  </a:lnTo>
                  <a:lnTo>
                    <a:pt x="488" y="633"/>
                  </a:lnTo>
                  <a:lnTo>
                    <a:pt x="390" y="706"/>
                  </a:lnTo>
                  <a:lnTo>
                    <a:pt x="293" y="755"/>
                  </a:lnTo>
                  <a:lnTo>
                    <a:pt x="196" y="755"/>
                  </a:lnTo>
                  <a:lnTo>
                    <a:pt x="196" y="755"/>
                  </a:lnTo>
                  <a:lnTo>
                    <a:pt x="122" y="755"/>
                  </a:lnTo>
                  <a:lnTo>
                    <a:pt x="74" y="706"/>
                  </a:lnTo>
                  <a:lnTo>
                    <a:pt x="25" y="633"/>
                  </a:lnTo>
                  <a:lnTo>
                    <a:pt x="1" y="560"/>
                  </a:lnTo>
                  <a:lnTo>
                    <a:pt x="1" y="560"/>
                  </a:lnTo>
                  <a:lnTo>
                    <a:pt x="25" y="487"/>
                  </a:lnTo>
                  <a:lnTo>
                    <a:pt x="74" y="390"/>
                  </a:lnTo>
                  <a:lnTo>
                    <a:pt x="122" y="268"/>
                  </a:lnTo>
                  <a:lnTo>
                    <a:pt x="196" y="195"/>
                  </a:lnTo>
                  <a:lnTo>
                    <a:pt x="196" y="195"/>
                  </a:lnTo>
                  <a:lnTo>
                    <a:pt x="293" y="122"/>
                  </a:lnTo>
                  <a:lnTo>
                    <a:pt x="390" y="49"/>
                  </a:lnTo>
                  <a:lnTo>
                    <a:pt x="488" y="24"/>
                  </a:lnTo>
                  <a:lnTo>
                    <a:pt x="585" y="0"/>
                  </a:lnTo>
                  <a:lnTo>
                    <a:pt x="585" y="0"/>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13" name="Google Shape;667;p39"/>
            <p:cNvSpPr/>
            <p:nvPr/>
          </p:nvSpPr>
          <p:spPr>
            <a:xfrm>
              <a:off x="5943475" y="3695900"/>
              <a:ext cx="177800" cy="351350"/>
            </a:xfrm>
            <a:custGeom>
              <a:avLst/>
              <a:gdLst/>
              <a:ahLst/>
              <a:cxnLst/>
              <a:rect l="l" t="t" r="r" b="b"/>
              <a:pathLst>
                <a:path w="7112" h="14054" fill="none" extrusionOk="0">
                  <a:moveTo>
                    <a:pt x="2582" y="780"/>
                  </a:moveTo>
                  <a:lnTo>
                    <a:pt x="2582" y="780"/>
                  </a:lnTo>
                  <a:lnTo>
                    <a:pt x="2752" y="780"/>
                  </a:lnTo>
                  <a:lnTo>
                    <a:pt x="2752" y="780"/>
                  </a:lnTo>
                  <a:lnTo>
                    <a:pt x="2996" y="780"/>
                  </a:lnTo>
                  <a:lnTo>
                    <a:pt x="3215" y="829"/>
                  </a:lnTo>
                  <a:lnTo>
                    <a:pt x="3386" y="878"/>
                  </a:lnTo>
                  <a:lnTo>
                    <a:pt x="3507" y="951"/>
                  </a:lnTo>
                  <a:lnTo>
                    <a:pt x="3507" y="951"/>
                  </a:lnTo>
                  <a:lnTo>
                    <a:pt x="3605" y="1024"/>
                  </a:lnTo>
                  <a:lnTo>
                    <a:pt x="3702" y="1048"/>
                  </a:lnTo>
                  <a:lnTo>
                    <a:pt x="3800" y="1024"/>
                  </a:lnTo>
                  <a:lnTo>
                    <a:pt x="3897" y="951"/>
                  </a:lnTo>
                  <a:lnTo>
                    <a:pt x="3897" y="951"/>
                  </a:lnTo>
                  <a:lnTo>
                    <a:pt x="3970" y="878"/>
                  </a:lnTo>
                  <a:lnTo>
                    <a:pt x="4092" y="829"/>
                  </a:lnTo>
                  <a:lnTo>
                    <a:pt x="4189" y="780"/>
                  </a:lnTo>
                  <a:lnTo>
                    <a:pt x="4262" y="780"/>
                  </a:lnTo>
                  <a:lnTo>
                    <a:pt x="4262" y="780"/>
                  </a:lnTo>
                  <a:lnTo>
                    <a:pt x="4384" y="731"/>
                  </a:lnTo>
                  <a:lnTo>
                    <a:pt x="4506" y="658"/>
                  </a:lnTo>
                  <a:lnTo>
                    <a:pt x="4676" y="537"/>
                  </a:lnTo>
                  <a:lnTo>
                    <a:pt x="4847" y="390"/>
                  </a:lnTo>
                  <a:lnTo>
                    <a:pt x="4847" y="390"/>
                  </a:lnTo>
                  <a:lnTo>
                    <a:pt x="5042" y="244"/>
                  </a:lnTo>
                  <a:lnTo>
                    <a:pt x="5285" y="123"/>
                  </a:lnTo>
                  <a:lnTo>
                    <a:pt x="5529" y="49"/>
                  </a:lnTo>
                  <a:lnTo>
                    <a:pt x="5797" y="1"/>
                  </a:lnTo>
                  <a:lnTo>
                    <a:pt x="5797" y="1"/>
                  </a:lnTo>
                  <a:lnTo>
                    <a:pt x="5894" y="25"/>
                  </a:lnTo>
                  <a:lnTo>
                    <a:pt x="5992" y="49"/>
                  </a:lnTo>
                  <a:lnTo>
                    <a:pt x="6040" y="74"/>
                  </a:lnTo>
                  <a:lnTo>
                    <a:pt x="6089" y="123"/>
                  </a:lnTo>
                  <a:lnTo>
                    <a:pt x="6089" y="171"/>
                  </a:lnTo>
                  <a:lnTo>
                    <a:pt x="6089" y="244"/>
                  </a:lnTo>
                  <a:lnTo>
                    <a:pt x="6040" y="317"/>
                  </a:lnTo>
                  <a:lnTo>
                    <a:pt x="5992" y="390"/>
                  </a:lnTo>
                  <a:lnTo>
                    <a:pt x="5992" y="390"/>
                  </a:lnTo>
                  <a:lnTo>
                    <a:pt x="5845" y="561"/>
                  </a:lnTo>
                  <a:lnTo>
                    <a:pt x="5772" y="707"/>
                  </a:lnTo>
                  <a:lnTo>
                    <a:pt x="5748" y="853"/>
                  </a:lnTo>
                  <a:lnTo>
                    <a:pt x="5772" y="926"/>
                  </a:lnTo>
                  <a:lnTo>
                    <a:pt x="5797" y="951"/>
                  </a:lnTo>
                  <a:lnTo>
                    <a:pt x="5797" y="951"/>
                  </a:lnTo>
                  <a:lnTo>
                    <a:pt x="5870" y="1048"/>
                  </a:lnTo>
                  <a:lnTo>
                    <a:pt x="5918" y="1145"/>
                  </a:lnTo>
                  <a:lnTo>
                    <a:pt x="5967" y="1243"/>
                  </a:lnTo>
                  <a:lnTo>
                    <a:pt x="5992" y="1340"/>
                  </a:lnTo>
                  <a:lnTo>
                    <a:pt x="5992" y="1340"/>
                  </a:lnTo>
                  <a:lnTo>
                    <a:pt x="5967" y="1438"/>
                  </a:lnTo>
                  <a:lnTo>
                    <a:pt x="5918" y="1535"/>
                  </a:lnTo>
                  <a:lnTo>
                    <a:pt x="5870" y="1633"/>
                  </a:lnTo>
                  <a:lnTo>
                    <a:pt x="5797" y="1730"/>
                  </a:lnTo>
                  <a:lnTo>
                    <a:pt x="5797" y="1730"/>
                  </a:lnTo>
                  <a:lnTo>
                    <a:pt x="5748" y="1754"/>
                  </a:lnTo>
                  <a:lnTo>
                    <a:pt x="5699" y="1754"/>
                  </a:lnTo>
                  <a:lnTo>
                    <a:pt x="5553" y="1754"/>
                  </a:lnTo>
                  <a:lnTo>
                    <a:pt x="5383" y="1657"/>
                  </a:lnTo>
                  <a:lnTo>
                    <a:pt x="5212" y="1535"/>
                  </a:lnTo>
                  <a:lnTo>
                    <a:pt x="5212" y="1535"/>
                  </a:lnTo>
                  <a:lnTo>
                    <a:pt x="5066" y="1389"/>
                  </a:lnTo>
                  <a:lnTo>
                    <a:pt x="4896" y="1316"/>
                  </a:lnTo>
                  <a:lnTo>
                    <a:pt x="4749" y="1292"/>
                  </a:lnTo>
                  <a:lnTo>
                    <a:pt x="4701" y="1316"/>
                  </a:lnTo>
                  <a:lnTo>
                    <a:pt x="4652" y="1340"/>
                  </a:lnTo>
                  <a:lnTo>
                    <a:pt x="4652" y="1340"/>
                  </a:lnTo>
                  <a:lnTo>
                    <a:pt x="4555" y="1413"/>
                  </a:lnTo>
                  <a:lnTo>
                    <a:pt x="4457" y="1486"/>
                  </a:lnTo>
                  <a:lnTo>
                    <a:pt x="4360" y="1511"/>
                  </a:lnTo>
                  <a:lnTo>
                    <a:pt x="4262" y="1535"/>
                  </a:lnTo>
                  <a:lnTo>
                    <a:pt x="4262" y="1535"/>
                  </a:lnTo>
                  <a:lnTo>
                    <a:pt x="4116" y="1559"/>
                  </a:lnTo>
                  <a:lnTo>
                    <a:pt x="4043" y="1584"/>
                  </a:lnTo>
                  <a:lnTo>
                    <a:pt x="3994" y="1633"/>
                  </a:lnTo>
                  <a:lnTo>
                    <a:pt x="3994" y="1633"/>
                  </a:lnTo>
                  <a:lnTo>
                    <a:pt x="3946" y="1657"/>
                  </a:lnTo>
                  <a:lnTo>
                    <a:pt x="3873" y="1681"/>
                  </a:lnTo>
                  <a:lnTo>
                    <a:pt x="3702" y="1730"/>
                  </a:lnTo>
                  <a:lnTo>
                    <a:pt x="3702" y="1730"/>
                  </a:lnTo>
                  <a:lnTo>
                    <a:pt x="3605" y="1730"/>
                  </a:lnTo>
                  <a:lnTo>
                    <a:pt x="3507" y="1779"/>
                  </a:lnTo>
                  <a:lnTo>
                    <a:pt x="3410" y="1827"/>
                  </a:lnTo>
                  <a:lnTo>
                    <a:pt x="3312" y="1900"/>
                  </a:lnTo>
                  <a:lnTo>
                    <a:pt x="3312" y="1900"/>
                  </a:lnTo>
                  <a:lnTo>
                    <a:pt x="3288" y="1949"/>
                  </a:lnTo>
                  <a:lnTo>
                    <a:pt x="3288" y="2022"/>
                  </a:lnTo>
                  <a:lnTo>
                    <a:pt x="3288" y="2144"/>
                  </a:lnTo>
                  <a:lnTo>
                    <a:pt x="3386" y="2314"/>
                  </a:lnTo>
                  <a:lnTo>
                    <a:pt x="3507" y="2485"/>
                  </a:lnTo>
                  <a:lnTo>
                    <a:pt x="3507" y="2485"/>
                  </a:lnTo>
                  <a:lnTo>
                    <a:pt x="3605" y="2558"/>
                  </a:lnTo>
                  <a:lnTo>
                    <a:pt x="3702" y="2582"/>
                  </a:lnTo>
                  <a:lnTo>
                    <a:pt x="3800" y="2607"/>
                  </a:lnTo>
                  <a:lnTo>
                    <a:pt x="3921" y="2607"/>
                  </a:lnTo>
                  <a:lnTo>
                    <a:pt x="4043" y="2582"/>
                  </a:lnTo>
                  <a:lnTo>
                    <a:pt x="4141" y="2534"/>
                  </a:lnTo>
                  <a:lnTo>
                    <a:pt x="4262" y="2461"/>
                  </a:lnTo>
                  <a:lnTo>
                    <a:pt x="4360" y="2388"/>
                  </a:lnTo>
                  <a:lnTo>
                    <a:pt x="4360" y="2388"/>
                  </a:lnTo>
                  <a:lnTo>
                    <a:pt x="4555" y="2193"/>
                  </a:lnTo>
                  <a:lnTo>
                    <a:pt x="4749" y="2047"/>
                  </a:lnTo>
                  <a:lnTo>
                    <a:pt x="4920" y="1949"/>
                  </a:lnTo>
                  <a:lnTo>
                    <a:pt x="5042" y="1900"/>
                  </a:lnTo>
                  <a:lnTo>
                    <a:pt x="5042" y="1900"/>
                  </a:lnTo>
                  <a:lnTo>
                    <a:pt x="5115" y="1925"/>
                  </a:lnTo>
                  <a:lnTo>
                    <a:pt x="5163" y="1974"/>
                  </a:lnTo>
                  <a:lnTo>
                    <a:pt x="5212" y="2022"/>
                  </a:lnTo>
                  <a:lnTo>
                    <a:pt x="5212" y="2095"/>
                  </a:lnTo>
                  <a:lnTo>
                    <a:pt x="5212" y="2095"/>
                  </a:lnTo>
                  <a:lnTo>
                    <a:pt x="5236" y="2168"/>
                  </a:lnTo>
                  <a:lnTo>
                    <a:pt x="5285" y="2241"/>
                  </a:lnTo>
                  <a:lnTo>
                    <a:pt x="5334" y="2266"/>
                  </a:lnTo>
                  <a:lnTo>
                    <a:pt x="5407" y="2290"/>
                  </a:lnTo>
                  <a:lnTo>
                    <a:pt x="5407" y="2290"/>
                  </a:lnTo>
                  <a:lnTo>
                    <a:pt x="5504" y="2314"/>
                  </a:lnTo>
                  <a:lnTo>
                    <a:pt x="5602" y="2339"/>
                  </a:lnTo>
                  <a:lnTo>
                    <a:pt x="5699" y="2412"/>
                  </a:lnTo>
                  <a:lnTo>
                    <a:pt x="5797" y="2485"/>
                  </a:lnTo>
                  <a:lnTo>
                    <a:pt x="5797" y="2485"/>
                  </a:lnTo>
                  <a:lnTo>
                    <a:pt x="5845" y="2558"/>
                  </a:lnTo>
                  <a:lnTo>
                    <a:pt x="5870" y="2680"/>
                  </a:lnTo>
                  <a:lnTo>
                    <a:pt x="5845" y="2777"/>
                  </a:lnTo>
                  <a:lnTo>
                    <a:pt x="5797" y="2850"/>
                  </a:lnTo>
                  <a:lnTo>
                    <a:pt x="5797" y="2850"/>
                  </a:lnTo>
                  <a:lnTo>
                    <a:pt x="5699" y="2923"/>
                  </a:lnTo>
                  <a:lnTo>
                    <a:pt x="5602" y="2996"/>
                  </a:lnTo>
                  <a:lnTo>
                    <a:pt x="5504" y="3045"/>
                  </a:lnTo>
                  <a:lnTo>
                    <a:pt x="5407" y="3045"/>
                  </a:lnTo>
                  <a:lnTo>
                    <a:pt x="5407" y="3045"/>
                  </a:lnTo>
                  <a:lnTo>
                    <a:pt x="5310" y="3069"/>
                  </a:lnTo>
                  <a:lnTo>
                    <a:pt x="5163" y="3167"/>
                  </a:lnTo>
                  <a:lnTo>
                    <a:pt x="4993" y="3289"/>
                  </a:lnTo>
                  <a:lnTo>
                    <a:pt x="4847" y="3435"/>
                  </a:lnTo>
                  <a:lnTo>
                    <a:pt x="4847" y="3435"/>
                  </a:lnTo>
                  <a:lnTo>
                    <a:pt x="4676" y="3581"/>
                  </a:lnTo>
                  <a:lnTo>
                    <a:pt x="4506" y="3703"/>
                  </a:lnTo>
                  <a:lnTo>
                    <a:pt x="4384" y="3776"/>
                  </a:lnTo>
                  <a:lnTo>
                    <a:pt x="4262" y="3800"/>
                  </a:lnTo>
                  <a:lnTo>
                    <a:pt x="4262" y="3800"/>
                  </a:lnTo>
                  <a:lnTo>
                    <a:pt x="4141" y="3849"/>
                  </a:lnTo>
                  <a:lnTo>
                    <a:pt x="3970" y="3971"/>
                  </a:lnTo>
                  <a:lnTo>
                    <a:pt x="3726" y="4165"/>
                  </a:lnTo>
                  <a:lnTo>
                    <a:pt x="3483" y="4409"/>
                  </a:lnTo>
                  <a:lnTo>
                    <a:pt x="3142" y="4750"/>
                  </a:lnTo>
                  <a:lnTo>
                    <a:pt x="3142" y="4750"/>
                  </a:lnTo>
                  <a:lnTo>
                    <a:pt x="3020" y="4847"/>
                  </a:lnTo>
                  <a:lnTo>
                    <a:pt x="2874" y="4969"/>
                  </a:lnTo>
                  <a:lnTo>
                    <a:pt x="2557" y="5164"/>
                  </a:lnTo>
                  <a:lnTo>
                    <a:pt x="2265" y="5286"/>
                  </a:lnTo>
                  <a:lnTo>
                    <a:pt x="2119" y="5310"/>
                  </a:lnTo>
                  <a:lnTo>
                    <a:pt x="1997" y="5335"/>
                  </a:lnTo>
                  <a:lnTo>
                    <a:pt x="1997" y="5335"/>
                  </a:lnTo>
                  <a:lnTo>
                    <a:pt x="1754" y="5335"/>
                  </a:lnTo>
                  <a:lnTo>
                    <a:pt x="1535" y="5383"/>
                  </a:lnTo>
                  <a:lnTo>
                    <a:pt x="1364" y="5456"/>
                  </a:lnTo>
                  <a:lnTo>
                    <a:pt x="1242" y="5529"/>
                  </a:lnTo>
                  <a:lnTo>
                    <a:pt x="1242" y="5529"/>
                  </a:lnTo>
                  <a:lnTo>
                    <a:pt x="1169" y="5602"/>
                  </a:lnTo>
                  <a:lnTo>
                    <a:pt x="1096" y="5700"/>
                  </a:lnTo>
                  <a:lnTo>
                    <a:pt x="1047" y="5797"/>
                  </a:lnTo>
                  <a:lnTo>
                    <a:pt x="1047" y="5895"/>
                  </a:lnTo>
                  <a:lnTo>
                    <a:pt x="1047" y="5895"/>
                  </a:lnTo>
                  <a:lnTo>
                    <a:pt x="1047" y="5992"/>
                  </a:lnTo>
                  <a:lnTo>
                    <a:pt x="1096" y="6090"/>
                  </a:lnTo>
                  <a:lnTo>
                    <a:pt x="1169" y="6187"/>
                  </a:lnTo>
                  <a:lnTo>
                    <a:pt x="1242" y="6284"/>
                  </a:lnTo>
                  <a:lnTo>
                    <a:pt x="1242" y="6284"/>
                  </a:lnTo>
                  <a:lnTo>
                    <a:pt x="1315" y="6357"/>
                  </a:lnTo>
                  <a:lnTo>
                    <a:pt x="1413" y="6406"/>
                  </a:lnTo>
                  <a:lnTo>
                    <a:pt x="1535" y="6455"/>
                  </a:lnTo>
                  <a:lnTo>
                    <a:pt x="1608" y="6455"/>
                  </a:lnTo>
                  <a:lnTo>
                    <a:pt x="1608" y="6455"/>
                  </a:lnTo>
                  <a:lnTo>
                    <a:pt x="1729" y="6504"/>
                  </a:lnTo>
                  <a:lnTo>
                    <a:pt x="1876" y="6601"/>
                  </a:lnTo>
                  <a:lnTo>
                    <a:pt x="2070" y="6747"/>
                  </a:lnTo>
                  <a:lnTo>
                    <a:pt x="2290" y="6942"/>
                  </a:lnTo>
                  <a:lnTo>
                    <a:pt x="2290" y="6942"/>
                  </a:lnTo>
                  <a:lnTo>
                    <a:pt x="2484" y="7137"/>
                  </a:lnTo>
                  <a:lnTo>
                    <a:pt x="2679" y="7283"/>
                  </a:lnTo>
                  <a:lnTo>
                    <a:pt x="2825" y="7380"/>
                  </a:lnTo>
                  <a:lnTo>
                    <a:pt x="2947" y="7405"/>
                  </a:lnTo>
                  <a:lnTo>
                    <a:pt x="2947" y="7405"/>
                  </a:lnTo>
                  <a:lnTo>
                    <a:pt x="3093" y="7380"/>
                  </a:lnTo>
                  <a:lnTo>
                    <a:pt x="3166" y="7356"/>
                  </a:lnTo>
                  <a:lnTo>
                    <a:pt x="3239" y="7332"/>
                  </a:lnTo>
                  <a:lnTo>
                    <a:pt x="3239" y="7332"/>
                  </a:lnTo>
                  <a:lnTo>
                    <a:pt x="3288" y="7283"/>
                  </a:lnTo>
                  <a:lnTo>
                    <a:pt x="3410" y="7259"/>
                  </a:lnTo>
                  <a:lnTo>
                    <a:pt x="3556" y="7234"/>
                  </a:lnTo>
                  <a:lnTo>
                    <a:pt x="3702" y="7234"/>
                  </a:lnTo>
                  <a:lnTo>
                    <a:pt x="3702" y="7234"/>
                  </a:lnTo>
                  <a:lnTo>
                    <a:pt x="3873" y="7234"/>
                  </a:lnTo>
                  <a:lnTo>
                    <a:pt x="4019" y="7283"/>
                  </a:lnTo>
                  <a:lnTo>
                    <a:pt x="4165" y="7332"/>
                  </a:lnTo>
                  <a:lnTo>
                    <a:pt x="4262" y="7429"/>
                  </a:lnTo>
                  <a:lnTo>
                    <a:pt x="4262" y="7429"/>
                  </a:lnTo>
                  <a:lnTo>
                    <a:pt x="4360" y="7502"/>
                  </a:lnTo>
                  <a:lnTo>
                    <a:pt x="4457" y="7551"/>
                  </a:lnTo>
                  <a:lnTo>
                    <a:pt x="4555" y="7600"/>
                  </a:lnTo>
                  <a:lnTo>
                    <a:pt x="4652" y="7600"/>
                  </a:lnTo>
                  <a:lnTo>
                    <a:pt x="4652" y="7600"/>
                  </a:lnTo>
                  <a:lnTo>
                    <a:pt x="4749" y="7648"/>
                  </a:lnTo>
                  <a:lnTo>
                    <a:pt x="4896" y="7721"/>
                  </a:lnTo>
                  <a:lnTo>
                    <a:pt x="5066" y="7843"/>
                  </a:lnTo>
                  <a:lnTo>
                    <a:pt x="5212" y="7989"/>
                  </a:lnTo>
                  <a:lnTo>
                    <a:pt x="5212" y="7989"/>
                  </a:lnTo>
                  <a:lnTo>
                    <a:pt x="5383" y="8135"/>
                  </a:lnTo>
                  <a:lnTo>
                    <a:pt x="5553" y="8257"/>
                  </a:lnTo>
                  <a:lnTo>
                    <a:pt x="5699" y="8330"/>
                  </a:lnTo>
                  <a:lnTo>
                    <a:pt x="5797" y="8355"/>
                  </a:lnTo>
                  <a:lnTo>
                    <a:pt x="5797" y="8355"/>
                  </a:lnTo>
                  <a:lnTo>
                    <a:pt x="5870" y="8379"/>
                  </a:lnTo>
                  <a:lnTo>
                    <a:pt x="5992" y="8428"/>
                  </a:lnTo>
                  <a:lnTo>
                    <a:pt x="6089" y="8476"/>
                  </a:lnTo>
                  <a:lnTo>
                    <a:pt x="6162" y="8549"/>
                  </a:lnTo>
                  <a:lnTo>
                    <a:pt x="6162" y="8549"/>
                  </a:lnTo>
                  <a:lnTo>
                    <a:pt x="6259" y="8622"/>
                  </a:lnTo>
                  <a:lnTo>
                    <a:pt x="6357" y="8695"/>
                  </a:lnTo>
                  <a:lnTo>
                    <a:pt x="6454" y="8720"/>
                  </a:lnTo>
                  <a:lnTo>
                    <a:pt x="6552" y="8744"/>
                  </a:lnTo>
                  <a:lnTo>
                    <a:pt x="6552" y="8744"/>
                  </a:lnTo>
                  <a:lnTo>
                    <a:pt x="6649" y="8769"/>
                  </a:lnTo>
                  <a:lnTo>
                    <a:pt x="6747" y="8793"/>
                  </a:lnTo>
                  <a:lnTo>
                    <a:pt x="6844" y="8866"/>
                  </a:lnTo>
                  <a:lnTo>
                    <a:pt x="6941" y="8939"/>
                  </a:lnTo>
                  <a:lnTo>
                    <a:pt x="6941" y="8939"/>
                  </a:lnTo>
                  <a:lnTo>
                    <a:pt x="7014" y="9036"/>
                  </a:lnTo>
                  <a:lnTo>
                    <a:pt x="7063" y="9134"/>
                  </a:lnTo>
                  <a:lnTo>
                    <a:pt x="7112" y="9231"/>
                  </a:lnTo>
                  <a:lnTo>
                    <a:pt x="7112" y="9304"/>
                  </a:lnTo>
                  <a:lnTo>
                    <a:pt x="7112" y="9304"/>
                  </a:lnTo>
                  <a:lnTo>
                    <a:pt x="7112" y="9402"/>
                  </a:lnTo>
                  <a:lnTo>
                    <a:pt x="7063" y="9499"/>
                  </a:lnTo>
                  <a:lnTo>
                    <a:pt x="7014" y="9597"/>
                  </a:lnTo>
                  <a:lnTo>
                    <a:pt x="6941" y="9694"/>
                  </a:lnTo>
                  <a:lnTo>
                    <a:pt x="6941" y="9694"/>
                  </a:lnTo>
                  <a:lnTo>
                    <a:pt x="6868" y="9791"/>
                  </a:lnTo>
                  <a:lnTo>
                    <a:pt x="6795" y="9889"/>
                  </a:lnTo>
                  <a:lnTo>
                    <a:pt x="6747" y="9986"/>
                  </a:lnTo>
                  <a:lnTo>
                    <a:pt x="6747" y="10084"/>
                  </a:lnTo>
                  <a:lnTo>
                    <a:pt x="6747" y="10084"/>
                  </a:lnTo>
                  <a:lnTo>
                    <a:pt x="6722" y="10181"/>
                  </a:lnTo>
                  <a:lnTo>
                    <a:pt x="6625" y="10327"/>
                  </a:lnTo>
                  <a:lnTo>
                    <a:pt x="6503" y="10473"/>
                  </a:lnTo>
                  <a:lnTo>
                    <a:pt x="6357" y="10644"/>
                  </a:lnTo>
                  <a:lnTo>
                    <a:pt x="6357" y="10644"/>
                  </a:lnTo>
                  <a:lnTo>
                    <a:pt x="6211" y="10814"/>
                  </a:lnTo>
                  <a:lnTo>
                    <a:pt x="6089" y="10961"/>
                  </a:lnTo>
                  <a:lnTo>
                    <a:pt x="6016" y="11107"/>
                  </a:lnTo>
                  <a:lnTo>
                    <a:pt x="5992" y="11204"/>
                  </a:lnTo>
                  <a:lnTo>
                    <a:pt x="5992" y="11204"/>
                  </a:lnTo>
                  <a:lnTo>
                    <a:pt x="5943" y="11326"/>
                  </a:lnTo>
                  <a:lnTo>
                    <a:pt x="5870" y="11472"/>
                  </a:lnTo>
                  <a:lnTo>
                    <a:pt x="5748" y="11618"/>
                  </a:lnTo>
                  <a:lnTo>
                    <a:pt x="5602" y="11789"/>
                  </a:lnTo>
                  <a:lnTo>
                    <a:pt x="5602" y="11789"/>
                  </a:lnTo>
                  <a:lnTo>
                    <a:pt x="5456" y="11935"/>
                  </a:lnTo>
                  <a:lnTo>
                    <a:pt x="5334" y="12105"/>
                  </a:lnTo>
                  <a:lnTo>
                    <a:pt x="5261" y="12251"/>
                  </a:lnTo>
                  <a:lnTo>
                    <a:pt x="5212" y="12349"/>
                  </a:lnTo>
                  <a:lnTo>
                    <a:pt x="5212" y="12349"/>
                  </a:lnTo>
                  <a:lnTo>
                    <a:pt x="5188" y="12446"/>
                  </a:lnTo>
                  <a:lnTo>
                    <a:pt x="5139" y="12568"/>
                  </a:lnTo>
                  <a:lnTo>
                    <a:pt x="5042" y="12714"/>
                  </a:lnTo>
                  <a:lnTo>
                    <a:pt x="4944" y="12836"/>
                  </a:lnTo>
                  <a:lnTo>
                    <a:pt x="4944" y="12836"/>
                  </a:lnTo>
                  <a:lnTo>
                    <a:pt x="4822" y="12958"/>
                  </a:lnTo>
                  <a:lnTo>
                    <a:pt x="4725" y="13079"/>
                  </a:lnTo>
                  <a:lnTo>
                    <a:pt x="4676" y="13201"/>
                  </a:lnTo>
                  <a:lnTo>
                    <a:pt x="4652" y="13299"/>
                  </a:lnTo>
                  <a:lnTo>
                    <a:pt x="4652" y="13299"/>
                  </a:lnTo>
                  <a:lnTo>
                    <a:pt x="4676" y="13469"/>
                  </a:lnTo>
                  <a:lnTo>
                    <a:pt x="4701" y="13542"/>
                  </a:lnTo>
                  <a:lnTo>
                    <a:pt x="4749" y="13591"/>
                  </a:lnTo>
                  <a:lnTo>
                    <a:pt x="4749" y="13591"/>
                  </a:lnTo>
                  <a:lnTo>
                    <a:pt x="4774" y="13640"/>
                  </a:lnTo>
                  <a:lnTo>
                    <a:pt x="4822" y="13713"/>
                  </a:lnTo>
                  <a:lnTo>
                    <a:pt x="4847" y="13883"/>
                  </a:lnTo>
                  <a:lnTo>
                    <a:pt x="4847" y="13883"/>
                  </a:lnTo>
                  <a:lnTo>
                    <a:pt x="4822" y="13956"/>
                  </a:lnTo>
                  <a:lnTo>
                    <a:pt x="4774" y="14005"/>
                  </a:lnTo>
                  <a:lnTo>
                    <a:pt x="4725" y="14054"/>
                  </a:lnTo>
                  <a:lnTo>
                    <a:pt x="4652" y="14054"/>
                  </a:lnTo>
                  <a:lnTo>
                    <a:pt x="4652" y="14054"/>
                  </a:lnTo>
                  <a:lnTo>
                    <a:pt x="4555" y="14054"/>
                  </a:lnTo>
                  <a:lnTo>
                    <a:pt x="4457" y="14005"/>
                  </a:lnTo>
                  <a:lnTo>
                    <a:pt x="4360" y="13956"/>
                  </a:lnTo>
                  <a:lnTo>
                    <a:pt x="4262" y="13883"/>
                  </a:lnTo>
                  <a:lnTo>
                    <a:pt x="4262" y="13883"/>
                  </a:lnTo>
                  <a:lnTo>
                    <a:pt x="4189" y="13761"/>
                  </a:lnTo>
                  <a:lnTo>
                    <a:pt x="4141" y="13615"/>
                  </a:lnTo>
                  <a:lnTo>
                    <a:pt x="4092" y="13469"/>
                  </a:lnTo>
                  <a:lnTo>
                    <a:pt x="4092" y="13299"/>
                  </a:lnTo>
                  <a:lnTo>
                    <a:pt x="4092" y="13299"/>
                  </a:lnTo>
                  <a:lnTo>
                    <a:pt x="4067" y="13152"/>
                  </a:lnTo>
                  <a:lnTo>
                    <a:pt x="4019" y="12982"/>
                  </a:lnTo>
                  <a:lnTo>
                    <a:pt x="3970" y="12836"/>
                  </a:lnTo>
                  <a:lnTo>
                    <a:pt x="3897" y="12738"/>
                  </a:lnTo>
                  <a:lnTo>
                    <a:pt x="3897" y="12738"/>
                  </a:lnTo>
                  <a:lnTo>
                    <a:pt x="3848" y="12690"/>
                  </a:lnTo>
                  <a:lnTo>
                    <a:pt x="3824" y="12592"/>
                  </a:lnTo>
                  <a:lnTo>
                    <a:pt x="3751" y="12349"/>
                  </a:lnTo>
                  <a:lnTo>
                    <a:pt x="3726" y="12056"/>
                  </a:lnTo>
                  <a:lnTo>
                    <a:pt x="3702" y="11716"/>
                  </a:lnTo>
                  <a:lnTo>
                    <a:pt x="3702" y="11472"/>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239" y="10181"/>
                  </a:lnTo>
                  <a:lnTo>
                    <a:pt x="3045" y="9962"/>
                  </a:lnTo>
                  <a:lnTo>
                    <a:pt x="2898" y="9767"/>
                  </a:lnTo>
                  <a:lnTo>
                    <a:pt x="2801" y="9621"/>
                  </a:lnTo>
                  <a:lnTo>
                    <a:pt x="2752" y="9499"/>
                  </a:lnTo>
                  <a:lnTo>
                    <a:pt x="2752" y="9499"/>
                  </a:lnTo>
                  <a:lnTo>
                    <a:pt x="2728" y="9353"/>
                  </a:lnTo>
                  <a:lnTo>
                    <a:pt x="2704" y="9280"/>
                  </a:lnTo>
                  <a:lnTo>
                    <a:pt x="2655" y="9231"/>
                  </a:lnTo>
                  <a:lnTo>
                    <a:pt x="2655" y="9231"/>
                  </a:lnTo>
                  <a:lnTo>
                    <a:pt x="2631" y="9158"/>
                  </a:lnTo>
                  <a:lnTo>
                    <a:pt x="2582" y="9036"/>
                  </a:lnTo>
                  <a:lnTo>
                    <a:pt x="2582" y="8890"/>
                  </a:lnTo>
                  <a:lnTo>
                    <a:pt x="2557" y="8744"/>
                  </a:lnTo>
                  <a:lnTo>
                    <a:pt x="2557" y="8744"/>
                  </a:lnTo>
                  <a:lnTo>
                    <a:pt x="2582" y="8598"/>
                  </a:lnTo>
                  <a:lnTo>
                    <a:pt x="2582" y="8452"/>
                  </a:lnTo>
                  <a:lnTo>
                    <a:pt x="2631" y="8330"/>
                  </a:lnTo>
                  <a:lnTo>
                    <a:pt x="2655" y="8281"/>
                  </a:lnTo>
                  <a:lnTo>
                    <a:pt x="2655" y="8281"/>
                  </a:lnTo>
                  <a:lnTo>
                    <a:pt x="2704" y="8208"/>
                  </a:lnTo>
                  <a:lnTo>
                    <a:pt x="2728" y="8160"/>
                  </a:lnTo>
                  <a:lnTo>
                    <a:pt x="2752" y="7989"/>
                  </a:lnTo>
                  <a:lnTo>
                    <a:pt x="2752" y="7989"/>
                  </a:lnTo>
                  <a:lnTo>
                    <a:pt x="2728" y="7819"/>
                  </a:lnTo>
                  <a:lnTo>
                    <a:pt x="2704" y="7746"/>
                  </a:lnTo>
                  <a:lnTo>
                    <a:pt x="2655" y="7697"/>
                  </a:lnTo>
                  <a:lnTo>
                    <a:pt x="2655" y="7697"/>
                  </a:lnTo>
                  <a:lnTo>
                    <a:pt x="2606" y="7673"/>
                  </a:lnTo>
                  <a:lnTo>
                    <a:pt x="2533" y="7624"/>
                  </a:lnTo>
                  <a:lnTo>
                    <a:pt x="2363" y="7600"/>
                  </a:lnTo>
                  <a:lnTo>
                    <a:pt x="2363" y="7600"/>
                  </a:lnTo>
                  <a:lnTo>
                    <a:pt x="2265" y="7575"/>
                  </a:lnTo>
                  <a:lnTo>
                    <a:pt x="2119" y="7502"/>
                  </a:lnTo>
                  <a:lnTo>
                    <a:pt x="1973" y="7380"/>
                  </a:lnTo>
                  <a:lnTo>
                    <a:pt x="1802" y="7234"/>
                  </a:lnTo>
                  <a:lnTo>
                    <a:pt x="1802" y="7234"/>
                  </a:lnTo>
                  <a:lnTo>
                    <a:pt x="1632" y="7088"/>
                  </a:lnTo>
                  <a:lnTo>
                    <a:pt x="1486" y="6966"/>
                  </a:lnTo>
                  <a:lnTo>
                    <a:pt x="1340" y="6869"/>
                  </a:lnTo>
                  <a:lnTo>
                    <a:pt x="1242" y="6845"/>
                  </a:lnTo>
                  <a:lnTo>
                    <a:pt x="1242" y="6845"/>
                  </a:lnTo>
                  <a:lnTo>
                    <a:pt x="1121" y="6796"/>
                  </a:lnTo>
                  <a:lnTo>
                    <a:pt x="926" y="6674"/>
                  </a:lnTo>
                  <a:lnTo>
                    <a:pt x="706" y="6504"/>
                  </a:lnTo>
                  <a:lnTo>
                    <a:pt x="463" y="6284"/>
                  </a:lnTo>
                  <a:lnTo>
                    <a:pt x="463" y="6284"/>
                  </a:lnTo>
                  <a:lnTo>
                    <a:pt x="171" y="5919"/>
                  </a:lnTo>
                  <a:lnTo>
                    <a:pt x="0" y="5700"/>
                  </a:lnTo>
                  <a:lnTo>
                    <a:pt x="0" y="5700"/>
                  </a:lnTo>
                  <a:lnTo>
                    <a:pt x="0" y="5724"/>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14" name="Google Shape;668;p39"/>
            <p:cNvSpPr/>
            <p:nvPr/>
          </p:nvSpPr>
          <p:spPr>
            <a:xfrm>
              <a:off x="6128575" y="3695900"/>
              <a:ext cx="86475" cy="47525"/>
            </a:xfrm>
            <a:custGeom>
              <a:avLst/>
              <a:gdLst/>
              <a:ahLst/>
              <a:cxnLst/>
              <a:rect l="l" t="t" r="r" b="b"/>
              <a:pathLst>
                <a:path w="3459" h="1901" fill="none" extrusionOk="0">
                  <a:moveTo>
                    <a:pt x="2022" y="1340"/>
                  </a:moveTo>
                  <a:lnTo>
                    <a:pt x="2022" y="1340"/>
                  </a:lnTo>
                  <a:lnTo>
                    <a:pt x="1924" y="1413"/>
                  </a:lnTo>
                  <a:lnTo>
                    <a:pt x="1827" y="1486"/>
                  </a:lnTo>
                  <a:lnTo>
                    <a:pt x="1729" y="1511"/>
                  </a:lnTo>
                  <a:lnTo>
                    <a:pt x="1632" y="1535"/>
                  </a:lnTo>
                  <a:lnTo>
                    <a:pt x="1632" y="1535"/>
                  </a:lnTo>
                  <a:lnTo>
                    <a:pt x="1559" y="1535"/>
                  </a:lnTo>
                  <a:lnTo>
                    <a:pt x="1461" y="1584"/>
                  </a:lnTo>
                  <a:lnTo>
                    <a:pt x="1340" y="1657"/>
                  </a:lnTo>
                  <a:lnTo>
                    <a:pt x="1267" y="1730"/>
                  </a:lnTo>
                  <a:lnTo>
                    <a:pt x="1267" y="1730"/>
                  </a:lnTo>
                  <a:lnTo>
                    <a:pt x="1169" y="1803"/>
                  </a:lnTo>
                  <a:lnTo>
                    <a:pt x="1072" y="1852"/>
                  </a:lnTo>
                  <a:lnTo>
                    <a:pt x="974" y="1900"/>
                  </a:lnTo>
                  <a:lnTo>
                    <a:pt x="877" y="1900"/>
                  </a:lnTo>
                  <a:lnTo>
                    <a:pt x="877" y="1900"/>
                  </a:lnTo>
                  <a:lnTo>
                    <a:pt x="779" y="1900"/>
                  </a:lnTo>
                  <a:lnTo>
                    <a:pt x="682" y="1852"/>
                  </a:lnTo>
                  <a:lnTo>
                    <a:pt x="585" y="1803"/>
                  </a:lnTo>
                  <a:lnTo>
                    <a:pt x="512" y="1730"/>
                  </a:lnTo>
                  <a:lnTo>
                    <a:pt x="512" y="1730"/>
                  </a:lnTo>
                  <a:lnTo>
                    <a:pt x="438" y="1633"/>
                  </a:lnTo>
                  <a:lnTo>
                    <a:pt x="414" y="1535"/>
                  </a:lnTo>
                  <a:lnTo>
                    <a:pt x="438" y="1438"/>
                  </a:lnTo>
                  <a:lnTo>
                    <a:pt x="512" y="1340"/>
                  </a:lnTo>
                  <a:lnTo>
                    <a:pt x="512" y="1340"/>
                  </a:lnTo>
                  <a:lnTo>
                    <a:pt x="585" y="1243"/>
                  </a:lnTo>
                  <a:lnTo>
                    <a:pt x="633" y="1145"/>
                  </a:lnTo>
                  <a:lnTo>
                    <a:pt x="682" y="1048"/>
                  </a:lnTo>
                  <a:lnTo>
                    <a:pt x="682" y="951"/>
                  </a:lnTo>
                  <a:lnTo>
                    <a:pt x="682" y="951"/>
                  </a:lnTo>
                  <a:lnTo>
                    <a:pt x="658" y="804"/>
                  </a:lnTo>
                  <a:lnTo>
                    <a:pt x="633" y="731"/>
                  </a:lnTo>
                  <a:lnTo>
                    <a:pt x="585" y="683"/>
                  </a:lnTo>
                  <a:lnTo>
                    <a:pt x="585" y="683"/>
                  </a:lnTo>
                  <a:lnTo>
                    <a:pt x="536" y="634"/>
                  </a:lnTo>
                  <a:lnTo>
                    <a:pt x="463" y="610"/>
                  </a:lnTo>
                  <a:lnTo>
                    <a:pt x="317" y="585"/>
                  </a:lnTo>
                  <a:lnTo>
                    <a:pt x="317" y="585"/>
                  </a:lnTo>
                  <a:lnTo>
                    <a:pt x="146" y="561"/>
                  </a:lnTo>
                  <a:lnTo>
                    <a:pt x="73" y="512"/>
                  </a:lnTo>
                  <a:lnTo>
                    <a:pt x="24" y="488"/>
                  </a:lnTo>
                  <a:lnTo>
                    <a:pt x="24" y="488"/>
                  </a:lnTo>
                  <a:lnTo>
                    <a:pt x="0" y="439"/>
                  </a:lnTo>
                  <a:lnTo>
                    <a:pt x="24" y="366"/>
                  </a:lnTo>
                  <a:lnTo>
                    <a:pt x="49" y="293"/>
                  </a:lnTo>
                  <a:lnTo>
                    <a:pt x="122" y="196"/>
                  </a:lnTo>
                  <a:lnTo>
                    <a:pt x="122" y="196"/>
                  </a:lnTo>
                  <a:lnTo>
                    <a:pt x="171" y="171"/>
                  </a:lnTo>
                  <a:lnTo>
                    <a:pt x="268" y="123"/>
                  </a:lnTo>
                  <a:lnTo>
                    <a:pt x="512" y="74"/>
                  </a:lnTo>
                  <a:lnTo>
                    <a:pt x="804" y="25"/>
                  </a:lnTo>
                  <a:lnTo>
                    <a:pt x="1145" y="1"/>
                  </a:lnTo>
                  <a:lnTo>
                    <a:pt x="2509" y="1"/>
                  </a:lnTo>
                  <a:lnTo>
                    <a:pt x="2509" y="1"/>
                  </a:lnTo>
                  <a:lnTo>
                    <a:pt x="2850" y="25"/>
                  </a:lnTo>
                  <a:lnTo>
                    <a:pt x="3142" y="49"/>
                  </a:lnTo>
                  <a:lnTo>
                    <a:pt x="3337" y="74"/>
                  </a:lnTo>
                  <a:lnTo>
                    <a:pt x="3434" y="98"/>
                  </a:lnTo>
                  <a:lnTo>
                    <a:pt x="3434" y="98"/>
                  </a:lnTo>
                  <a:lnTo>
                    <a:pt x="3458" y="123"/>
                  </a:lnTo>
                  <a:lnTo>
                    <a:pt x="3434" y="171"/>
                  </a:lnTo>
                  <a:lnTo>
                    <a:pt x="3361" y="317"/>
                  </a:lnTo>
                  <a:lnTo>
                    <a:pt x="3239" y="488"/>
                  </a:lnTo>
                  <a:lnTo>
                    <a:pt x="3069" y="683"/>
                  </a:lnTo>
                  <a:lnTo>
                    <a:pt x="3069" y="683"/>
                  </a:lnTo>
                  <a:lnTo>
                    <a:pt x="2874" y="853"/>
                  </a:lnTo>
                  <a:lnTo>
                    <a:pt x="2679" y="999"/>
                  </a:lnTo>
                  <a:lnTo>
                    <a:pt x="2509" y="1121"/>
                  </a:lnTo>
                  <a:lnTo>
                    <a:pt x="2411" y="1145"/>
                  </a:lnTo>
                  <a:lnTo>
                    <a:pt x="2411" y="1145"/>
                  </a:lnTo>
                  <a:lnTo>
                    <a:pt x="2314" y="1170"/>
                  </a:lnTo>
                  <a:lnTo>
                    <a:pt x="2216" y="1194"/>
                  </a:lnTo>
                  <a:lnTo>
                    <a:pt x="2119" y="1267"/>
                  </a:lnTo>
                  <a:lnTo>
                    <a:pt x="2022" y="1340"/>
                  </a:lnTo>
                  <a:lnTo>
                    <a:pt x="2022" y="1340"/>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15" name="Google Shape;669;p39"/>
            <p:cNvSpPr/>
            <p:nvPr/>
          </p:nvSpPr>
          <p:spPr>
            <a:xfrm>
              <a:off x="6357500" y="3940075"/>
              <a:ext cx="18900" cy="34725"/>
            </a:xfrm>
            <a:custGeom>
              <a:avLst/>
              <a:gdLst/>
              <a:ahLst/>
              <a:cxnLst/>
              <a:rect l="l" t="t" r="r" b="b"/>
              <a:pathLst>
                <a:path w="756" h="1389" fill="none" extrusionOk="0">
                  <a:moveTo>
                    <a:pt x="585" y="682"/>
                  </a:moveTo>
                  <a:lnTo>
                    <a:pt x="585" y="682"/>
                  </a:lnTo>
                  <a:lnTo>
                    <a:pt x="512" y="779"/>
                  </a:lnTo>
                  <a:lnTo>
                    <a:pt x="439" y="877"/>
                  </a:lnTo>
                  <a:lnTo>
                    <a:pt x="390" y="974"/>
                  </a:lnTo>
                  <a:lnTo>
                    <a:pt x="390" y="1072"/>
                  </a:lnTo>
                  <a:lnTo>
                    <a:pt x="390" y="1072"/>
                  </a:lnTo>
                  <a:lnTo>
                    <a:pt x="366" y="1218"/>
                  </a:lnTo>
                  <a:lnTo>
                    <a:pt x="317" y="1291"/>
                  </a:lnTo>
                  <a:lnTo>
                    <a:pt x="293" y="1364"/>
                  </a:lnTo>
                  <a:lnTo>
                    <a:pt x="293" y="1364"/>
                  </a:lnTo>
                  <a:lnTo>
                    <a:pt x="244" y="1388"/>
                  </a:lnTo>
                  <a:lnTo>
                    <a:pt x="195" y="1388"/>
                  </a:lnTo>
                  <a:lnTo>
                    <a:pt x="147" y="1388"/>
                  </a:lnTo>
                  <a:lnTo>
                    <a:pt x="98" y="1364"/>
                  </a:lnTo>
                  <a:lnTo>
                    <a:pt x="98" y="1364"/>
                  </a:lnTo>
                  <a:lnTo>
                    <a:pt x="74" y="1291"/>
                  </a:lnTo>
                  <a:lnTo>
                    <a:pt x="25" y="1169"/>
                  </a:lnTo>
                  <a:lnTo>
                    <a:pt x="25" y="1023"/>
                  </a:lnTo>
                  <a:lnTo>
                    <a:pt x="1" y="877"/>
                  </a:lnTo>
                  <a:lnTo>
                    <a:pt x="1" y="877"/>
                  </a:lnTo>
                  <a:lnTo>
                    <a:pt x="25" y="706"/>
                  </a:lnTo>
                  <a:lnTo>
                    <a:pt x="98" y="536"/>
                  </a:lnTo>
                  <a:lnTo>
                    <a:pt x="171" y="365"/>
                  </a:lnTo>
                  <a:lnTo>
                    <a:pt x="293" y="219"/>
                  </a:lnTo>
                  <a:lnTo>
                    <a:pt x="293" y="219"/>
                  </a:lnTo>
                  <a:lnTo>
                    <a:pt x="415" y="122"/>
                  </a:lnTo>
                  <a:lnTo>
                    <a:pt x="512" y="49"/>
                  </a:lnTo>
                  <a:lnTo>
                    <a:pt x="609" y="0"/>
                  </a:lnTo>
                  <a:lnTo>
                    <a:pt x="682" y="24"/>
                  </a:lnTo>
                  <a:lnTo>
                    <a:pt x="682" y="24"/>
                  </a:lnTo>
                  <a:lnTo>
                    <a:pt x="707" y="73"/>
                  </a:lnTo>
                  <a:lnTo>
                    <a:pt x="731" y="146"/>
                  </a:lnTo>
                  <a:lnTo>
                    <a:pt x="756" y="317"/>
                  </a:lnTo>
                  <a:lnTo>
                    <a:pt x="756" y="317"/>
                  </a:lnTo>
                  <a:lnTo>
                    <a:pt x="756" y="390"/>
                  </a:lnTo>
                  <a:lnTo>
                    <a:pt x="707" y="487"/>
                  </a:lnTo>
                  <a:lnTo>
                    <a:pt x="658" y="609"/>
                  </a:lnTo>
                  <a:lnTo>
                    <a:pt x="585" y="682"/>
                  </a:lnTo>
                  <a:lnTo>
                    <a:pt x="585" y="682"/>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grpSp>
      <p:sp>
        <p:nvSpPr>
          <p:cNvPr id="16" name="Text Placeholder 1">
            <a:extLst>
              <a:ext uri="{FF2B5EF4-FFF2-40B4-BE49-F238E27FC236}">
                <a16:creationId xmlns:a16="http://schemas.microsoft.com/office/drawing/2014/main" xmlns="" id="{BE734570-353B-431B-89FA-3C8358E11290}"/>
              </a:ext>
            </a:extLst>
          </p:cNvPr>
          <p:cNvSpPr txBox="1">
            <a:spLocks/>
          </p:cNvSpPr>
          <p:nvPr/>
        </p:nvSpPr>
        <p:spPr>
          <a:xfrm>
            <a:off x="4025036" y="858008"/>
            <a:ext cx="3117017" cy="69735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5400" kern="1200" baseline="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cap="all" dirty="0">
                <a:solidFill>
                  <a:srgbClr val="B71E70"/>
                </a:solidFill>
              </a:rPr>
              <a:t>Modul</a:t>
            </a:r>
            <a:r>
              <a:rPr lang="en-GB" dirty="0">
                <a:solidFill>
                  <a:srgbClr val="B71E70"/>
                </a:solidFill>
              </a:rPr>
              <a:t> 5 </a:t>
            </a:r>
          </a:p>
        </p:txBody>
      </p:sp>
    </p:spTree>
    <p:extLst>
      <p:ext uri="{BB962C8B-B14F-4D97-AF65-F5344CB8AC3E}">
        <p14:creationId xmlns:p14="http://schemas.microsoft.com/office/powerpoint/2010/main" val="425612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67F03E6C-E0D4-4C1E-9775-68CF9F65DBD3}"/>
              </a:ext>
            </a:extLst>
          </p:cNvPr>
          <p:cNvSpPr>
            <a:spLocks noGrp="1"/>
          </p:cNvSpPr>
          <p:nvPr>
            <p:ph type="body" sz="quarter" idx="11"/>
          </p:nvPr>
        </p:nvSpPr>
        <p:spPr>
          <a:xfrm>
            <a:off x="1191097" y="2637864"/>
            <a:ext cx="6428903" cy="1582271"/>
          </a:xfrm>
        </p:spPr>
        <p:txBody>
          <a:bodyPr/>
          <a:lstStyle/>
          <a:p>
            <a:r>
              <a:rPr lang="en-GB" dirty="0" err="1"/>
              <a:t>Risikomanagement</a:t>
            </a:r>
            <a:r>
              <a:rPr lang="en-GB" dirty="0"/>
              <a:t> -Mindset, Kultur und </a:t>
            </a:r>
            <a:r>
              <a:rPr lang="en-GB" dirty="0" err="1"/>
              <a:t>Prozesse</a:t>
            </a:r>
            <a:endParaRPr lang="en-GB" dirty="0"/>
          </a:p>
          <a:p>
            <a:endParaRPr lang="en-GB" dirty="0"/>
          </a:p>
        </p:txBody>
      </p:sp>
    </p:spTree>
    <p:extLst>
      <p:ext uri="{BB962C8B-B14F-4D97-AF65-F5344CB8AC3E}">
        <p14:creationId xmlns:p14="http://schemas.microsoft.com/office/powerpoint/2010/main" val="1060402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043364" y="668847"/>
            <a:ext cx="8852375" cy="697353"/>
          </a:xfrm>
        </p:spPr>
        <p:txBody>
          <a:bodyPr>
            <a:normAutofit fontScale="77500" lnSpcReduction="20000"/>
          </a:bodyPr>
          <a:lstStyle/>
          <a:p>
            <a:r>
              <a:rPr lang="en-GB" dirty="0"/>
              <a:t>Risikomanagement beginnt mit dem Zuhören der Mitarbeiter</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05635" y="2109655"/>
            <a:ext cx="3693640" cy="429891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err="1">
                <a:solidFill>
                  <a:srgbClr val="245473"/>
                </a:solidFill>
                <a:latin typeface="+mj-lt"/>
                <a:ea typeface="Open Sans Light" panose="020B0306030504020204" pitchFamily="34" charset="0"/>
                <a:cs typeface="Open Sans Light" panose="020B0306030504020204" pitchFamily="34" charset="0"/>
              </a:rPr>
              <a:t>Viele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Unternehmer</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glauben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ihr</a:t>
            </a:r>
            <a:r>
              <a:rPr lang="en-GB" sz="2200" dirty="0">
                <a:solidFill>
                  <a:srgbClr val="245473"/>
                </a:solidFill>
                <a:latin typeface="+mj-lt"/>
                <a:ea typeface="Open Sans Light" panose="020B0306030504020204" pitchFamily="34" charset="0"/>
                <a:cs typeface="Open Sans Light" panose="020B0306030504020204" pitchFamily="34" charset="0"/>
              </a:rPr>
              <a:t> Unternehmen sei gut auf </a:t>
            </a:r>
            <a:r>
              <a:rPr lang="en-GB" sz="2200" dirty="0" err="1">
                <a:solidFill>
                  <a:srgbClr val="245473"/>
                </a:solidFill>
                <a:latin typeface="+mj-lt"/>
                <a:ea typeface="Open Sans Light" panose="020B0306030504020204" pitchFamily="34" charset="0"/>
                <a:cs typeface="Open Sans Light" panose="020B0306030504020204" pitchFamily="34" charset="0"/>
              </a:rPr>
              <a:t>Krisen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vorbereitet</a:t>
            </a:r>
            <a:r>
              <a:rPr lang="en-GB" sz="2200" dirty="0">
                <a:solidFill>
                  <a:srgbClr val="245473"/>
                </a:solidFill>
                <a:latin typeface="+mj-lt"/>
                <a:ea typeface="Open Sans Light" panose="020B0306030504020204" pitchFamily="34" charset="0"/>
                <a:cs typeface="Open Sans Light" panose="020B0306030504020204" pitchFamily="34" charset="0"/>
              </a:rPr>
              <a:t> - aber auf die Frage, ob sie </a:t>
            </a:r>
            <a:r>
              <a:rPr lang="en-GB" sz="2200" dirty="0" err="1">
                <a:solidFill>
                  <a:srgbClr val="245473"/>
                </a:solidFill>
                <a:latin typeface="+mj-lt"/>
                <a:ea typeface="Open Sans Light" panose="020B0306030504020204" pitchFamily="34" charset="0"/>
                <a:cs typeface="Open Sans Light" panose="020B0306030504020204" pitchFamily="34" charset="0"/>
              </a:rPr>
              <a:t>systematisch</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Risiken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ermitteln</a:t>
            </a:r>
            <a:r>
              <a:rPr lang="en-GB" sz="2200" dirty="0">
                <a:solidFill>
                  <a:srgbClr val="245473"/>
                </a:solidFill>
                <a:latin typeface="+mj-lt"/>
                <a:ea typeface="Open Sans Light" panose="020B0306030504020204" pitchFamily="34" charset="0"/>
                <a:cs typeface="Open Sans Light" panose="020B0306030504020204" pitchFamily="34" charset="0"/>
              </a:rPr>
              <a:t>, müssen sie mit Nein antworten.</a:t>
            </a:r>
          </a:p>
          <a:p>
            <a:pPr algn="l">
              <a:lnSpc>
                <a:spcPct val="100000"/>
              </a:lnSpc>
              <a:spcBef>
                <a:spcPts val="600"/>
              </a:spcBef>
            </a:pPr>
            <a:r>
              <a:rPr lang="en-GB" sz="2200" dirty="0" err="1">
                <a:solidFill>
                  <a:srgbClr val="245473"/>
                </a:solidFill>
                <a:latin typeface="+mj-lt"/>
                <a:ea typeface="Open Sans Light" panose="020B0306030504020204" pitchFamily="34" charset="0"/>
                <a:cs typeface="Open Sans Light" panose="020B0306030504020204" pitchFamily="34" charset="0"/>
              </a:rPr>
              <a:t>Dabei</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ist</a:t>
            </a:r>
            <a:r>
              <a:rPr lang="en-GB" sz="2200" dirty="0">
                <a:solidFill>
                  <a:srgbClr val="245473"/>
                </a:solidFill>
                <a:latin typeface="+mj-lt"/>
                <a:ea typeface="Open Sans Light" panose="020B0306030504020204" pitchFamily="34" charset="0"/>
                <a:cs typeface="Open Sans Light" panose="020B0306030504020204" pitchFamily="34" charset="0"/>
              </a:rPr>
              <a:t> das der </a:t>
            </a:r>
            <a:r>
              <a:rPr lang="en-GB" sz="2200" dirty="0" err="1">
                <a:solidFill>
                  <a:srgbClr val="245473"/>
                </a:solidFill>
                <a:latin typeface="+mj-lt"/>
                <a:ea typeface="Open Sans Light" panose="020B0306030504020204" pitchFamily="34" charset="0"/>
                <a:cs typeface="Open Sans Light" panose="020B0306030504020204" pitchFamily="34" charset="0"/>
              </a:rPr>
              <a:t>offensichtlichste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Anknüpfungspunkt</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für</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ein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erfolgreiches</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Risikomanagement</a:t>
            </a:r>
            <a:endParaRPr lang="en-GB" sz="22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55" name="Freeform: Shape 36">
            <a:extLst>
              <a:ext uri="{FF2B5EF4-FFF2-40B4-BE49-F238E27FC236}">
                <a16:creationId xmlns:a16="http://schemas.microsoft.com/office/drawing/2014/main" xmlns="" id="{A6686005-32BD-4EE5-A2C8-B62D6AF25285}"/>
              </a:ext>
            </a:extLst>
          </p:cNvPr>
          <p:cNvSpPr/>
          <p:nvPr/>
        </p:nvSpPr>
        <p:spPr>
          <a:xfrm>
            <a:off x="4633288" y="4125146"/>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66" name="Freeform: Shape 37">
            <a:extLst>
              <a:ext uri="{FF2B5EF4-FFF2-40B4-BE49-F238E27FC236}">
                <a16:creationId xmlns:a16="http://schemas.microsoft.com/office/drawing/2014/main" xmlns="" id="{A97A18DC-C8A4-459A-80F7-84EBD97B9139}"/>
              </a:ext>
            </a:extLst>
          </p:cNvPr>
          <p:cNvSpPr/>
          <p:nvPr/>
        </p:nvSpPr>
        <p:spPr>
          <a:xfrm>
            <a:off x="4633288" y="3946241"/>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73" name="Freeform: Shape 38">
            <a:extLst>
              <a:ext uri="{FF2B5EF4-FFF2-40B4-BE49-F238E27FC236}">
                <a16:creationId xmlns:a16="http://schemas.microsoft.com/office/drawing/2014/main" xmlns="" id="{058A79A6-5832-4005-8E76-19841F07F8B1}"/>
              </a:ext>
            </a:extLst>
          </p:cNvPr>
          <p:cNvSpPr/>
          <p:nvPr/>
        </p:nvSpPr>
        <p:spPr>
          <a:xfrm>
            <a:off x="4633288" y="3767339"/>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74" name="Freeform: Shape 39">
            <a:extLst>
              <a:ext uri="{FF2B5EF4-FFF2-40B4-BE49-F238E27FC236}">
                <a16:creationId xmlns:a16="http://schemas.microsoft.com/office/drawing/2014/main" xmlns="" id="{C972FF56-6FC3-4377-A81A-0CA1336806E7}"/>
              </a:ext>
            </a:extLst>
          </p:cNvPr>
          <p:cNvSpPr/>
          <p:nvPr/>
        </p:nvSpPr>
        <p:spPr>
          <a:xfrm>
            <a:off x="4633288" y="3588434"/>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75" name="Freeform: Shape 40">
            <a:extLst>
              <a:ext uri="{FF2B5EF4-FFF2-40B4-BE49-F238E27FC236}">
                <a16:creationId xmlns:a16="http://schemas.microsoft.com/office/drawing/2014/main" xmlns="" id="{F993E483-6380-4DB4-98D1-99A5544E182F}"/>
              </a:ext>
            </a:extLst>
          </p:cNvPr>
          <p:cNvSpPr/>
          <p:nvPr/>
        </p:nvSpPr>
        <p:spPr>
          <a:xfrm>
            <a:off x="4633288" y="3409530"/>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76" name="Freeform: Shape 41">
            <a:extLst>
              <a:ext uri="{FF2B5EF4-FFF2-40B4-BE49-F238E27FC236}">
                <a16:creationId xmlns:a16="http://schemas.microsoft.com/office/drawing/2014/main" xmlns="" id="{3DE7576C-7454-48EC-8ECF-A05D49805145}"/>
              </a:ext>
            </a:extLst>
          </p:cNvPr>
          <p:cNvSpPr/>
          <p:nvPr/>
        </p:nvSpPr>
        <p:spPr>
          <a:xfrm>
            <a:off x="4633288" y="3229447"/>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77" name="Freeform: Shape 42">
            <a:extLst>
              <a:ext uri="{FF2B5EF4-FFF2-40B4-BE49-F238E27FC236}">
                <a16:creationId xmlns:a16="http://schemas.microsoft.com/office/drawing/2014/main" xmlns="" id="{2BD2470D-D14A-47F2-998F-9519FCD8CE0E}"/>
              </a:ext>
            </a:extLst>
          </p:cNvPr>
          <p:cNvSpPr/>
          <p:nvPr/>
        </p:nvSpPr>
        <p:spPr>
          <a:xfrm>
            <a:off x="4633288" y="3050542"/>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78" name="Freeform: Shape 43">
            <a:extLst>
              <a:ext uri="{FF2B5EF4-FFF2-40B4-BE49-F238E27FC236}">
                <a16:creationId xmlns:a16="http://schemas.microsoft.com/office/drawing/2014/main" xmlns="" id="{50CFF88E-DB40-43B1-871B-4CB88D25EF10}"/>
              </a:ext>
            </a:extLst>
          </p:cNvPr>
          <p:cNvSpPr/>
          <p:nvPr/>
        </p:nvSpPr>
        <p:spPr>
          <a:xfrm>
            <a:off x="4633288" y="287163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79" name="Freeform: Shape 44">
            <a:extLst>
              <a:ext uri="{FF2B5EF4-FFF2-40B4-BE49-F238E27FC236}">
                <a16:creationId xmlns:a16="http://schemas.microsoft.com/office/drawing/2014/main" xmlns="" id="{AA801536-DF04-419D-A238-42D30B406FD7}"/>
              </a:ext>
            </a:extLst>
          </p:cNvPr>
          <p:cNvSpPr/>
          <p:nvPr/>
        </p:nvSpPr>
        <p:spPr>
          <a:xfrm>
            <a:off x="4633288" y="2692733"/>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80" name="Freeform: Shape 45">
            <a:extLst>
              <a:ext uri="{FF2B5EF4-FFF2-40B4-BE49-F238E27FC236}">
                <a16:creationId xmlns:a16="http://schemas.microsoft.com/office/drawing/2014/main" xmlns="" id="{7D2EBF5E-7B19-4E20-8A25-97C6ABA339C7}"/>
              </a:ext>
            </a:extLst>
          </p:cNvPr>
          <p:cNvSpPr/>
          <p:nvPr/>
        </p:nvSpPr>
        <p:spPr>
          <a:xfrm>
            <a:off x="4633288" y="251382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84" name="Freeform: Shape 49">
            <a:extLst>
              <a:ext uri="{FF2B5EF4-FFF2-40B4-BE49-F238E27FC236}">
                <a16:creationId xmlns:a16="http://schemas.microsoft.com/office/drawing/2014/main" xmlns="" id="{1725C9B0-68FC-4A7A-968D-B89257A8DA94}"/>
              </a:ext>
            </a:extLst>
          </p:cNvPr>
          <p:cNvSpPr/>
          <p:nvPr/>
        </p:nvSpPr>
        <p:spPr>
          <a:xfrm>
            <a:off x="4823966" y="4125146"/>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85" name="Freeform: Shape 50">
            <a:extLst>
              <a:ext uri="{FF2B5EF4-FFF2-40B4-BE49-F238E27FC236}">
                <a16:creationId xmlns:a16="http://schemas.microsoft.com/office/drawing/2014/main" xmlns="" id="{7FEF9CFB-CFF0-479D-B198-34AB37AC6BCC}"/>
              </a:ext>
            </a:extLst>
          </p:cNvPr>
          <p:cNvSpPr/>
          <p:nvPr/>
        </p:nvSpPr>
        <p:spPr>
          <a:xfrm>
            <a:off x="4823966" y="3946241"/>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86" name="Freeform: Shape 51">
            <a:extLst>
              <a:ext uri="{FF2B5EF4-FFF2-40B4-BE49-F238E27FC236}">
                <a16:creationId xmlns:a16="http://schemas.microsoft.com/office/drawing/2014/main" xmlns="" id="{23FE9CD4-5FE6-44C7-9D46-3095B37571A5}"/>
              </a:ext>
            </a:extLst>
          </p:cNvPr>
          <p:cNvSpPr/>
          <p:nvPr/>
        </p:nvSpPr>
        <p:spPr>
          <a:xfrm>
            <a:off x="4823966" y="3767339"/>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87" name="Freeform: Shape 52">
            <a:extLst>
              <a:ext uri="{FF2B5EF4-FFF2-40B4-BE49-F238E27FC236}">
                <a16:creationId xmlns:a16="http://schemas.microsoft.com/office/drawing/2014/main" xmlns="" id="{D8C4F66D-B08C-4121-9FDB-5EEE5B68440E}"/>
              </a:ext>
            </a:extLst>
          </p:cNvPr>
          <p:cNvSpPr/>
          <p:nvPr/>
        </p:nvSpPr>
        <p:spPr>
          <a:xfrm>
            <a:off x="4823966" y="3588434"/>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88" name="Freeform: Shape 53">
            <a:extLst>
              <a:ext uri="{FF2B5EF4-FFF2-40B4-BE49-F238E27FC236}">
                <a16:creationId xmlns:a16="http://schemas.microsoft.com/office/drawing/2014/main" xmlns="" id="{6224CFD2-459D-4972-B621-02C047C96F0B}"/>
              </a:ext>
            </a:extLst>
          </p:cNvPr>
          <p:cNvSpPr/>
          <p:nvPr/>
        </p:nvSpPr>
        <p:spPr>
          <a:xfrm>
            <a:off x="4823966" y="3409530"/>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89" name="Freeform: Shape 54">
            <a:extLst>
              <a:ext uri="{FF2B5EF4-FFF2-40B4-BE49-F238E27FC236}">
                <a16:creationId xmlns:a16="http://schemas.microsoft.com/office/drawing/2014/main" xmlns="" id="{5157FD4E-AE8B-4D8F-8CE8-A6DFFCE4B64B}"/>
              </a:ext>
            </a:extLst>
          </p:cNvPr>
          <p:cNvSpPr/>
          <p:nvPr/>
        </p:nvSpPr>
        <p:spPr>
          <a:xfrm>
            <a:off x="4823966" y="3229447"/>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90" name="Freeform: Shape 55">
            <a:extLst>
              <a:ext uri="{FF2B5EF4-FFF2-40B4-BE49-F238E27FC236}">
                <a16:creationId xmlns:a16="http://schemas.microsoft.com/office/drawing/2014/main" xmlns="" id="{7B6A177F-0206-4BF6-85FE-A306AB37EC9A}"/>
              </a:ext>
            </a:extLst>
          </p:cNvPr>
          <p:cNvSpPr/>
          <p:nvPr/>
        </p:nvSpPr>
        <p:spPr>
          <a:xfrm>
            <a:off x="4823966" y="3050542"/>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91" name="Freeform: Shape 56">
            <a:extLst>
              <a:ext uri="{FF2B5EF4-FFF2-40B4-BE49-F238E27FC236}">
                <a16:creationId xmlns:a16="http://schemas.microsoft.com/office/drawing/2014/main" xmlns="" id="{8AFBF323-AC5B-4029-AA82-378CD5676115}"/>
              </a:ext>
            </a:extLst>
          </p:cNvPr>
          <p:cNvSpPr/>
          <p:nvPr/>
        </p:nvSpPr>
        <p:spPr>
          <a:xfrm>
            <a:off x="4823966" y="287163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92" name="Freeform: Shape 57">
            <a:extLst>
              <a:ext uri="{FF2B5EF4-FFF2-40B4-BE49-F238E27FC236}">
                <a16:creationId xmlns:a16="http://schemas.microsoft.com/office/drawing/2014/main" xmlns="" id="{1C3B4C15-3C84-4D0A-8726-195FBB5A6FFD}"/>
              </a:ext>
            </a:extLst>
          </p:cNvPr>
          <p:cNvSpPr/>
          <p:nvPr/>
        </p:nvSpPr>
        <p:spPr>
          <a:xfrm>
            <a:off x="4823966" y="2692733"/>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93" name="Freeform: Shape 58">
            <a:extLst>
              <a:ext uri="{FF2B5EF4-FFF2-40B4-BE49-F238E27FC236}">
                <a16:creationId xmlns:a16="http://schemas.microsoft.com/office/drawing/2014/main" xmlns="" id="{66BE94BB-E041-4EC0-87E0-72185B837995}"/>
              </a:ext>
            </a:extLst>
          </p:cNvPr>
          <p:cNvSpPr/>
          <p:nvPr/>
        </p:nvSpPr>
        <p:spPr>
          <a:xfrm>
            <a:off x="4823966" y="251382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97" name="Freeform: Shape 62">
            <a:extLst>
              <a:ext uri="{FF2B5EF4-FFF2-40B4-BE49-F238E27FC236}">
                <a16:creationId xmlns:a16="http://schemas.microsoft.com/office/drawing/2014/main" xmlns="" id="{86A07131-D69D-4C64-905A-061E5DD122A5}"/>
              </a:ext>
            </a:extLst>
          </p:cNvPr>
          <p:cNvSpPr/>
          <p:nvPr/>
        </p:nvSpPr>
        <p:spPr>
          <a:xfrm>
            <a:off x="5011110" y="4125146"/>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98" name="Freeform: Shape 63">
            <a:extLst>
              <a:ext uri="{FF2B5EF4-FFF2-40B4-BE49-F238E27FC236}">
                <a16:creationId xmlns:a16="http://schemas.microsoft.com/office/drawing/2014/main" xmlns="" id="{CDD21113-755C-4020-890B-569FEF7D9332}"/>
              </a:ext>
            </a:extLst>
          </p:cNvPr>
          <p:cNvSpPr/>
          <p:nvPr/>
        </p:nvSpPr>
        <p:spPr>
          <a:xfrm>
            <a:off x="5011110" y="3946241"/>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99" name="Freeform: Shape 64">
            <a:extLst>
              <a:ext uri="{FF2B5EF4-FFF2-40B4-BE49-F238E27FC236}">
                <a16:creationId xmlns:a16="http://schemas.microsoft.com/office/drawing/2014/main" xmlns="" id="{E96D2D41-3FB1-4481-AA96-46A08F872413}"/>
              </a:ext>
            </a:extLst>
          </p:cNvPr>
          <p:cNvSpPr/>
          <p:nvPr/>
        </p:nvSpPr>
        <p:spPr>
          <a:xfrm>
            <a:off x="5011110" y="3767339"/>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00" name="Freeform: Shape 65">
            <a:extLst>
              <a:ext uri="{FF2B5EF4-FFF2-40B4-BE49-F238E27FC236}">
                <a16:creationId xmlns:a16="http://schemas.microsoft.com/office/drawing/2014/main" xmlns="" id="{397B11D4-6032-4F12-8832-E659D5CB04B7}"/>
              </a:ext>
            </a:extLst>
          </p:cNvPr>
          <p:cNvSpPr/>
          <p:nvPr/>
        </p:nvSpPr>
        <p:spPr>
          <a:xfrm>
            <a:off x="5011110" y="3588434"/>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01" name="Freeform: Shape 66">
            <a:extLst>
              <a:ext uri="{FF2B5EF4-FFF2-40B4-BE49-F238E27FC236}">
                <a16:creationId xmlns:a16="http://schemas.microsoft.com/office/drawing/2014/main" xmlns="" id="{B41E5362-1C5E-4DD1-96F4-236F9DCEB05B}"/>
              </a:ext>
            </a:extLst>
          </p:cNvPr>
          <p:cNvSpPr/>
          <p:nvPr/>
        </p:nvSpPr>
        <p:spPr>
          <a:xfrm>
            <a:off x="5011110" y="3409530"/>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02" name="Freeform: Shape 67">
            <a:extLst>
              <a:ext uri="{FF2B5EF4-FFF2-40B4-BE49-F238E27FC236}">
                <a16:creationId xmlns:a16="http://schemas.microsoft.com/office/drawing/2014/main" xmlns="" id="{FE352878-9B45-465D-9425-02BB06B6D739}"/>
              </a:ext>
            </a:extLst>
          </p:cNvPr>
          <p:cNvSpPr/>
          <p:nvPr/>
        </p:nvSpPr>
        <p:spPr>
          <a:xfrm>
            <a:off x="5011110" y="3229447"/>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03" name="Freeform: Shape 68">
            <a:extLst>
              <a:ext uri="{FF2B5EF4-FFF2-40B4-BE49-F238E27FC236}">
                <a16:creationId xmlns:a16="http://schemas.microsoft.com/office/drawing/2014/main" xmlns="" id="{2E43D999-8A91-4C91-8493-0A300F2317E2}"/>
              </a:ext>
            </a:extLst>
          </p:cNvPr>
          <p:cNvSpPr/>
          <p:nvPr/>
        </p:nvSpPr>
        <p:spPr>
          <a:xfrm>
            <a:off x="5011110" y="3050542"/>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04" name="Freeform: Shape 69">
            <a:extLst>
              <a:ext uri="{FF2B5EF4-FFF2-40B4-BE49-F238E27FC236}">
                <a16:creationId xmlns:a16="http://schemas.microsoft.com/office/drawing/2014/main" xmlns="" id="{BB05FD79-271C-4369-BAE3-A34602A6C432}"/>
              </a:ext>
            </a:extLst>
          </p:cNvPr>
          <p:cNvSpPr/>
          <p:nvPr/>
        </p:nvSpPr>
        <p:spPr>
          <a:xfrm>
            <a:off x="5011110" y="287163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05" name="Freeform: Shape 70">
            <a:extLst>
              <a:ext uri="{FF2B5EF4-FFF2-40B4-BE49-F238E27FC236}">
                <a16:creationId xmlns:a16="http://schemas.microsoft.com/office/drawing/2014/main" xmlns="" id="{ECF5C551-545F-4344-B213-B39AC314EC62}"/>
              </a:ext>
            </a:extLst>
          </p:cNvPr>
          <p:cNvSpPr/>
          <p:nvPr/>
        </p:nvSpPr>
        <p:spPr>
          <a:xfrm>
            <a:off x="5011110" y="2692733"/>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06" name="Freeform: Shape 71">
            <a:extLst>
              <a:ext uri="{FF2B5EF4-FFF2-40B4-BE49-F238E27FC236}">
                <a16:creationId xmlns:a16="http://schemas.microsoft.com/office/drawing/2014/main" xmlns="" id="{9E926AF1-643A-4E21-9272-6ABAD5C69DD0}"/>
              </a:ext>
            </a:extLst>
          </p:cNvPr>
          <p:cNvSpPr/>
          <p:nvPr/>
        </p:nvSpPr>
        <p:spPr>
          <a:xfrm>
            <a:off x="5011110" y="251382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10" name="Freeform: Shape 75">
            <a:extLst>
              <a:ext uri="{FF2B5EF4-FFF2-40B4-BE49-F238E27FC236}">
                <a16:creationId xmlns:a16="http://schemas.microsoft.com/office/drawing/2014/main" xmlns="" id="{C57E2ABE-A4C6-4C41-AEBB-01B352C43AA2}"/>
              </a:ext>
            </a:extLst>
          </p:cNvPr>
          <p:cNvSpPr/>
          <p:nvPr/>
        </p:nvSpPr>
        <p:spPr>
          <a:xfrm>
            <a:off x="5397166" y="4125146"/>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11" name="Freeform: Shape 76">
            <a:extLst>
              <a:ext uri="{FF2B5EF4-FFF2-40B4-BE49-F238E27FC236}">
                <a16:creationId xmlns:a16="http://schemas.microsoft.com/office/drawing/2014/main" xmlns="" id="{8A5B6264-C07E-49D7-905D-E98F3B00A714}"/>
              </a:ext>
            </a:extLst>
          </p:cNvPr>
          <p:cNvSpPr/>
          <p:nvPr/>
        </p:nvSpPr>
        <p:spPr>
          <a:xfrm>
            <a:off x="5397166" y="3946241"/>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12" name="Freeform: Shape 77">
            <a:extLst>
              <a:ext uri="{FF2B5EF4-FFF2-40B4-BE49-F238E27FC236}">
                <a16:creationId xmlns:a16="http://schemas.microsoft.com/office/drawing/2014/main" xmlns="" id="{9466B35D-1691-4482-9C14-ECA640977F78}"/>
              </a:ext>
            </a:extLst>
          </p:cNvPr>
          <p:cNvSpPr/>
          <p:nvPr/>
        </p:nvSpPr>
        <p:spPr>
          <a:xfrm>
            <a:off x="5397166" y="3767339"/>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13" name="Freeform: Shape 78">
            <a:extLst>
              <a:ext uri="{FF2B5EF4-FFF2-40B4-BE49-F238E27FC236}">
                <a16:creationId xmlns:a16="http://schemas.microsoft.com/office/drawing/2014/main" xmlns="" id="{226864E2-55A5-49FE-817F-BFF040531C77}"/>
              </a:ext>
            </a:extLst>
          </p:cNvPr>
          <p:cNvSpPr/>
          <p:nvPr/>
        </p:nvSpPr>
        <p:spPr>
          <a:xfrm>
            <a:off x="5397166" y="3588434"/>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14" name="Freeform: Shape 79">
            <a:extLst>
              <a:ext uri="{FF2B5EF4-FFF2-40B4-BE49-F238E27FC236}">
                <a16:creationId xmlns:a16="http://schemas.microsoft.com/office/drawing/2014/main" xmlns="" id="{90E5CCDB-CC0B-4F11-A2C1-B6169ED3D369}"/>
              </a:ext>
            </a:extLst>
          </p:cNvPr>
          <p:cNvSpPr/>
          <p:nvPr/>
        </p:nvSpPr>
        <p:spPr>
          <a:xfrm>
            <a:off x="5397166" y="3409530"/>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15" name="Freeform: Shape 80">
            <a:extLst>
              <a:ext uri="{FF2B5EF4-FFF2-40B4-BE49-F238E27FC236}">
                <a16:creationId xmlns:a16="http://schemas.microsoft.com/office/drawing/2014/main" xmlns="" id="{602CE098-88F4-4F23-B972-ABDD2FAAF490}"/>
              </a:ext>
            </a:extLst>
          </p:cNvPr>
          <p:cNvSpPr/>
          <p:nvPr/>
        </p:nvSpPr>
        <p:spPr>
          <a:xfrm>
            <a:off x="5397166" y="3229447"/>
            <a:ext cx="144772" cy="144772"/>
          </a:xfrm>
          <a:custGeom>
            <a:avLst/>
            <a:gdLst/>
            <a:ahLst/>
            <a:cxnLst>
              <a:cxn ang="3cd4">
                <a:pos x="hc" y="t"/>
              </a:cxn>
              <a:cxn ang="cd2">
                <a:pos x="l" y="vc"/>
              </a:cxn>
              <a:cxn ang="cd4">
                <a:pos x="hc" y="b"/>
              </a:cxn>
              <a:cxn ang="0">
                <a:pos x="r" y="vc"/>
              </a:cxn>
            </a:cxnLst>
            <a:rect l="l" t="t" r="r" b="b"/>
            <a:pathLst>
              <a:path w="124" h="124">
                <a:moveTo>
                  <a:pt x="124" y="124"/>
                </a:moveTo>
                <a:lnTo>
                  <a:pt x="0" y="124"/>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16" name="Freeform: Shape 81">
            <a:extLst>
              <a:ext uri="{FF2B5EF4-FFF2-40B4-BE49-F238E27FC236}">
                <a16:creationId xmlns:a16="http://schemas.microsoft.com/office/drawing/2014/main" xmlns="" id="{485F0932-841A-4229-A82F-07BA2856B398}"/>
              </a:ext>
            </a:extLst>
          </p:cNvPr>
          <p:cNvSpPr/>
          <p:nvPr/>
        </p:nvSpPr>
        <p:spPr>
          <a:xfrm>
            <a:off x="5397166" y="3050542"/>
            <a:ext cx="144772" cy="144772"/>
          </a:xfrm>
          <a:custGeom>
            <a:avLst/>
            <a:gdLst/>
            <a:ahLst/>
            <a:cxnLst>
              <a:cxn ang="3cd4">
                <a:pos x="hc" y="t"/>
              </a:cxn>
              <a:cxn ang="cd2">
                <a:pos x="l" y="vc"/>
              </a:cxn>
              <a:cxn ang="cd4">
                <a:pos x="hc" y="b"/>
              </a:cxn>
              <a:cxn ang="0">
                <a:pos x="r" y="vc"/>
              </a:cxn>
            </a:cxnLst>
            <a:rect l="l" t="t" r="r" b="b"/>
            <a:pathLst>
              <a:path w="124" h="124">
                <a:moveTo>
                  <a:pt x="124" y="124"/>
                </a:moveTo>
                <a:lnTo>
                  <a:pt x="0" y="124"/>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17" name="Freeform: Shape 82">
            <a:extLst>
              <a:ext uri="{FF2B5EF4-FFF2-40B4-BE49-F238E27FC236}">
                <a16:creationId xmlns:a16="http://schemas.microsoft.com/office/drawing/2014/main" xmlns="" id="{4341BC9F-DAA6-4418-A8DE-D958EDF6425D}"/>
              </a:ext>
            </a:extLst>
          </p:cNvPr>
          <p:cNvSpPr/>
          <p:nvPr/>
        </p:nvSpPr>
        <p:spPr>
          <a:xfrm>
            <a:off x="5397166" y="2871638"/>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18" name="Freeform: Shape 83">
            <a:extLst>
              <a:ext uri="{FF2B5EF4-FFF2-40B4-BE49-F238E27FC236}">
                <a16:creationId xmlns:a16="http://schemas.microsoft.com/office/drawing/2014/main" xmlns="" id="{C81D08AD-87C1-4589-8224-69E02314F6FA}"/>
              </a:ext>
            </a:extLst>
          </p:cNvPr>
          <p:cNvSpPr/>
          <p:nvPr/>
        </p:nvSpPr>
        <p:spPr>
          <a:xfrm>
            <a:off x="5397166" y="2692733"/>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19" name="Freeform: Shape 84">
            <a:extLst>
              <a:ext uri="{FF2B5EF4-FFF2-40B4-BE49-F238E27FC236}">
                <a16:creationId xmlns:a16="http://schemas.microsoft.com/office/drawing/2014/main" xmlns="" id="{6C711512-B933-4AE7-9B35-8896B14640CD}"/>
              </a:ext>
            </a:extLst>
          </p:cNvPr>
          <p:cNvSpPr/>
          <p:nvPr/>
        </p:nvSpPr>
        <p:spPr>
          <a:xfrm>
            <a:off x="5397166" y="2513828"/>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23" name="Freeform: Shape 88">
            <a:extLst>
              <a:ext uri="{FF2B5EF4-FFF2-40B4-BE49-F238E27FC236}">
                <a16:creationId xmlns:a16="http://schemas.microsoft.com/office/drawing/2014/main" xmlns="" id="{57910B51-762D-426E-A4A1-FC2B125A922B}"/>
              </a:ext>
            </a:extLst>
          </p:cNvPr>
          <p:cNvSpPr/>
          <p:nvPr/>
        </p:nvSpPr>
        <p:spPr>
          <a:xfrm>
            <a:off x="5587841" y="4125146"/>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24" name="Freeform: Shape 89">
            <a:extLst>
              <a:ext uri="{FF2B5EF4-FFF2-40B4-BE49-F238E27FC236}">
                <a16:creationId xmlns:a16="http://schemas.microsoft.com/office/drawing/2014/main" xmlns="" id="{169F2E8A-0A64-4A59-A12D-BF537F8EC4BA}"/>
              </a:ext>
            </a:extLst>
          </p:cNvPr>
          <p:cNvSpPr/>
          <p:nvPr/>
        </p:nvSpPr>
        <p:spPr>
          <a:xfrm>
            <a:off x="5587841" y="3946241"/>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25" name="Freeform: Shape 90">
            <a:extLst>
              <a:ext uri="{FF2B5EF4-FFF2-40B4-BE49-F238E27FC236}">
                <a16:creationId xmlns:a16="http://schemas.microsoft.com/office/drawing/2014/main" xmlns="" id="{683DF826-18DE-4BFD-B371-F964BD45F105}"/>
              </a:ext>
            </a:extLst>
          </p:cNvPr>
          <p:cNvSpPr/>
          <p:nvPr/>
        </p:nvSpPr>
        <p:spPr>
          <a:xfrm>
            <a:off x="5587841" y="3767339"/>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26" name="Freeform: Shape 91">
            <a:extLst>
              <a:ext uri="{FF2B5EF4-FFF2-40B4-BE49-F238E27FC236}">
                <a16:creationId xmlns:a16="http://schemas.microsoft.com/office/drawing/2014/main" xmlns="" id="{0BC11988-8F00-4E3F-A78A-04CEA3FDD334}"/>
              </a:ext>
            </a:extLst>
          </p:cNvPr>
          <p:cNvSpPr/>
          <p:nvPr/>
        </p:nvSpPr>
        <p:spPr>
          <a:xfrm>
            <a:off x="5587841" y="3588434"/>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27" name="Freeform: Shape 92">
            <a:extLst>
              <a:ext uri="{FF2B5EF4-FFF2-40B4-BE49-F238E27FC236}">
                <a16:creationId xmlns:a16="http://schemas.microsoft.com/office/drawing/2014/main" xmlns="" id="{AEDC1C06-605B-4D25-92FE-57CAB7A21C8C}"/>
              </a:ext>
            </a:extLst>
          </p:cNvPr>
          <p:cNvSpPr/>
          <p:nvPr/>
        </p:nvSpPr>
        <p:spPr>
          <a:xfrm>
            <a:off x="5587841" y="3409530"/>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28" name="Freeform: Shape 93">
            <a:extLst>
              <a:ext uri="{FF2B5EF4-FFF2-40B4-BE49-F238E27FC236}">
                <a16:creationId xmlns:a16="http://schemas.microsoft.com/office/drawing/2014/main" xmlns="" id="{BF13CDCA-A5EC-45D6-A79F-B6962BE1D0F2}"/>
              </a:ext>
            </a:extLst>
          </p:cNvPr>
          <p:cNvSpPr/>
          <p:nvPr/>
        </p:nvSpPr>
        <p:spPr>
          <a:xfrm>
            <a:off x="5587841" y="3229447"/>
            <a:ext cx="144772" cy="144772"/>
          </a:xfrm>
          <a:custGeom>
            <a:avLst/>
            <a:gdLst/>
            <a:ahLst/>
            <a:cxnLst>
              <a:cxn ang="3cd4">
                <a:pos x="hc" y="t"/>
              </a:cxn>
              <a:cxn ang="cd2">
                <a:pos x="l" y="vc"/>
              </a:cxn>
              <a:cxn ang="cd4">
                <a:pos x="hc" y="b"/>
              </a:cxn>
              <a:cxn ang="0">
                <a:pos x="r" y="vc"/>
              </a:cxn>
            </a:cxnLst>
            <a:rect l="l" t="t" r="r" b="b"/>
            <a:pathLst>
              <a:path w="124" h="124">
                <a:moveTo>
                  <a:pt x="124" y="124"/>
                </a:moveTo>
                <a:lnTo>
                  <a:pt x="0" y="124"/>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29" name="Freeform: Shape 94">
            <a:extLst>
              <a:ext uri="{FF2B5EF4-FFF2-40B4-BE49-F238E27FC236}">
                <a16:creationId xmlns:a16="http://schemas.microsoft.com/office/drawing/2014/main" xmlns="" id="{65853580-B22C-409D-B919-4F0E7811A431}"/>
              </a:ext>
            </a:extLst>
          </p:cNvPr>
          <p:cNvSpPr/>
          <p:nvPr/>
        </p:nvSpPr>
        <p:spPr>
          <a:xfrm>
            <a:off x="5587841" y="3050542"/>
            <a:ext cx="144772" cy="144772"/>
          </a:xfrm>
          <a:custGeom>
            <a:avLst/>
            <a:gdLst/>
            <a:ahLst/>
            <a:cxnLst>
              <a:cxn ang="3cd4">
                <a:pos x="hc" y="t"/>
              </a:cxn>
              <a:cxn ang="cd2">
                <a:pos x="l" y="vc"/>
              </a:cxn>
              <a:cxn ang="cd4">
                <a:pos x="hc" y="b"/>
              </a:cxn>
              <a:cxn ang="0">
                <a:pos x="r" y="vc"/>
              </a:cxn>
            </a:cxnLst>
            <a:rect l="l" t="t" r="r" b="b"/>
            <a:pathLst>
              <a:path w="124" h="124">
                <a:moveTo>
                  <a:pt x="124" y="124"/>
                </a:moveTo>
                <a:lnTo>
                  <a:pt x="0" y="124"/>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30" name="Freeform: Shape 95">
            <a:extLst>
              <a:ext uri="{FF2B5EF4-FFF2-40B4-BE49-F238E27FC236}">
                <a16:creationId xmlns:a16="http://schemas.microsoft.com/office/drawing/2014/main" xmlns="" id="{2D01A7A0-0271-47F1-9EA6-EA3217889270}"/>
              </a:ext>
            </a:extLst>
          </p:cNvPr>
          <p:cNvSpPr/>
          <p:nvPr/>
        </p:nvSpPr>
        <p:spPr>
          <a:xfrm>
            <a:off x="5587841" y="2871638"/>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31" name="Freeform: Shape 96">
            <a:extLst>
              <a:ext uri="{FF2B5EF4-FFF2-40B4-BE49-F238E27FC236}">
                <a16:creationId xmlns:a16="http://schemas.microsoft.com/office/drawing/2014/main" xmlns="" id="{6EA8A7F1-7CF1-4565-B559-EC3226048D55}"/>
              </a:ext>
            </a:extLst>
          </p:cNvPr>
          <p:cNvSpPr/>
          <p:nvPr/>
        </p:nvSpPr>
        <p:spPr>
          <a:xfrm>
            <a:off x="5587841" y="2692733"/>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32" name="Freeform: Shape 97">
            <a:extLst>
              <a:ext uri="{FF2B5EF4-FFF2-40B4-BE49-F238E27FC236}">
                <a16:creationId xmlns:a16="http://schemas.microsoft.com/office/drawing/2014/main" xmlns="" id="{A1A20854-6159-40D5-BDB4-D3F6A9B719A6}"/>
              </a:ext>
            </a:extLst>
          </p:cNvPr>
          <p:cNvSpPr/>
          <p:nvPr/>
        </p:nvSpPr>
        <p:spPr>
          <a:xfrm>
            <a:off x="5587841" y="2513828"/>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36" name="Freeform: Shape 101">
            <a:extLst>
              <a:ext uri="{FF2B5EF4-FFF2-40B4-BE49-F238E27FC236}">
                <a16:creationId xmlns:a16="http://schemas.microsoft.com/office/drawing/2014/main" xmlns="" id="{9672372C-53D6-4950-9FF7-C65D1F084518}"/>
              </a:ext>
            </a:extLst>
          </p:cNvPr>
          <p:cNvSpPr/>
          <p:nvPr/>
        </p:nvSpPr>
        <p:spPr>
          <a:xfrm>
            <a:off x="5778514" y="4125146"/>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37" name="Freeform: Shape 102">
            <a:extLst>
              <a:ext uri="{FF2B5EF4-FFF2-40B4-BE49-F238E27FC236}">
                <a16:creationId xmlns:a16="http://schemas.microsoft.com/office/drawing/2014/main" xmlns="" id="{1CF63059-AC70-4A9A-A6B4-CE811179DE4C}"/>
              </a:ext>
            </a:extLst>
          </p:cNvPr>
          <p:cNvSpPr/>
          <p:nvPr/>
        </p:nvSpPr>
        <p:spPr>
          <a:xfrm>
            <a:off x="5778514" y="3946241"/>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38" name="Freeform: Shape 103">
            <a:extLst>
              <a:ext uri="{FF2B5EF4-FFF2-40B4-BE49-F238E27FC236}">
                <a16:creationId xmlns:a16="http://schemas.microsoft.com/office/drawing/2014/main" xmlns="" id="{AFB63C5D-AE6E-4CA8-8A7C-12A0BC01BA8E}"/>
              </a:ext>
            </a:extLst>
          </p:cNvPr>
          <p:cNvSpPr/>
          <p:nvPr/>
        </p:nvSpPr>
        <p:spPr>
          <a:xfrm>
            <a:off x="5778514" y="3767339"/>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39" name="Freeform: Shape 104">
            <a:extLst>
              <a:ext uri="{FF2B5EF4-FFF2-40B4-BE49-F238E27FC236}">
                <a16:creationId xmlns:a16="http://schemas.microsoft.com/office/drawing/2014/main" xmlns="" id="{7FC86917-94D6-4D1B-8ED0-C86DCB616729}"/>
              </a:ext>
            </a:extLst>
          </p:cNvPr>
          <p:cNvSpPr/>
          <p:nvPr/>
        </p:nvSpPr>
        <p:spPr>
          <a:xfrm>
            <a:off x="5778514" y="3588434"/>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40" name="Freeform: Shape 105">
            <a:extLst>
              <a:ext uri="{FF2B5EF4-FFF2-40B4-BE49-F238E27FC236}">
                <a16:creationId xmlns:a16="http://schemas.microsoft.com/office/drawing/2014/main" xmlns="" id="{B6FFA3BB-6BCC-4389-A570-A492DFD311CC}"/>
              </a:ext>
            </a:extLst>
          </p:cNvPr>
          <p:cNvSpPr/>
          <p:nvPr/>
        </p:nvSpPr>
        <p:spPr>
          <a:xfrm>
            <a:off x="5778514" y="3409530"/>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4472C4"/>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41" name="Freeform: Shape 106">
            <a:extLst>
              <a:ext uri="{FF2B5EF4-FFF2-40B4-BE49-F238E27FC236}">
                <a16:creationId xmlns:a16="http://schemas.microsoft.com/office/drawing/2014/main" xmlns="" id="{4DDF973F-653F-4B9C-AD25-8A15134B455C}"/>
              </a:ext>
            </a:extLst>
          </p:cNvPr>
          <p:cNvSpPr/>
          <p:nvPr/>
        </p:nvSpPr>
        <p:spPr>
          <a:xfrm>
            <a:off x="5778514" y="3229447"/>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42" name="Freeform: Shape 107">
            <a:extLst>
              <a:ext uri="{FF2B5EF4-FFF2-40B4-BE49-F238E27FC236}">
                <a16:creationId xmlns:a16="http://schemas.microsoft.com/office/drawing/2014/main" xmlns="" id="{6330DBE3-780B-4F83-974C-652C7A37EABC}"/>
              </a:ext>
            </a:extLst>
          </p:cNvPr>
          <p:cNvSpPr/>
          <p:nvPr/>
        </p:nvSpPr>
        <p:spPr>
          <a:xfrm>
            <a:off x="5778514" y="3050542"/>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43" name="Freeform: Shape 108">
            <a:extLst>
              <a:ext uri="{FF2B5EF4-FFF2-40B4-BE49-F238E27FC236}">
                <a16:creationId xmlns:a16="http://schemas.microsoft.com/office/drawing/2014/main" xmlns="" id="{6F68DA83-7DF9-48F4-BC24-8A20BD451982}"/>
              </a:ext>
            </a:extLst>
          </p:cNvPr>
          <p:cNvSpPr/>
          <p:nvPr/>
        </p:nvSpPr>
        <p:spPr>
          <a:xfrm>
            <a:off x="5778514" y="287163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44" name="Freeform: Shape 109">
            <a:extLst>
              <a:ext uri="{FF2B5EF4-FFF2-40B4-BE49-F238E27FC236}">
                <a16:creationId xmlns:a16="http://schemas.microsoft.com/office/drawing/2014/main" xmlns="" id="{5B7DB688-C9B5-4CE7-AE2F-71C2A580EACE}"/>
              </a:ext>
            </a:extLst>
          </p:cNvPr>
          <p:cNvSpPr/>
          <p:nvPr/>
        </p:nvSpPr>
        <p:spPr>
          <a:xfrm>
            <a:off x="5778514" y="2692733"/>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45" name="Freeform: Shape 110">
            <a:extLst>
              <a:ext uri="{FF2B5EF4-FFF2-40B4-BE49-F238E27FC236}">
                <a16:creationId xmlns:a16="http://schemas.microsoft.com/office/drawing/2014/main" xmlns="" id="{BAA61459-4C67-4B61-B117-516250400395}"/>
              </a:ext>
            </a:extLst>
          </p:cNvPr>
          <p:cNvSpPr/>
          <p:nvPr/>
        </p:nvSpPr>
        <p:spPr>
          <a:xfrm>
            <a:off x="5778514" y="251382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49" name="Freeform: Shape 36">
            <a:extLst>
              <a:ext uri="{FF2B5EF4-FFF2-40B4-BE49-F238E27FC236}">
                <a16:creationId xmlns:a16="http://schemas.microsoft.com/office/drawing/2014/main" xmlns="" id="{D4392A0A-1E0C-4693-B2BD-DBCDE7AF3078}"/>
              </a:ext>
            </a:extLst>
          </p:cNvPr>
          <p:cNvSpPr/>
          <p:nvPr/>
        </p:nvSpPr>
        <p:spPr>
          <a:xfrm>
            <a:off x="8368963" y="4125146"/>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50" name="Freeform: Shape 37">
            <a:extLst>
              <a:ext uri="{FF2B5EF4-FFF2-40B4-BE49-F238E27FC236}">
                <a16:creationId xmlns:a16="http://schemas.microsoft.com/office/drawing/2014/main" xmlns="" id="{3C187F84-D9BA-4E8C-95F7-0957546A7D83}"/>
              </a:ext>
            </a:extLst>
          </p:cNvPr>
          <p:cNvSpPr/>
          <p:nvPr/>
        </p:nvSpPr>
        <p:spPr>
          <a:xfrm>
            <a:off x="8368963" y="3946241"/>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51" name="Freeform: Shape 38">
            <a:extLst>
              <a:ext uri="{FF2B5EF4-FFF2-40B4-BE49-F238E27FC236}">
                <a16:creationId xmlns:a16="http://schemas.microsoft.com/office/drawing/2014/main" xmlns="" id="{8F341BCC-3597-4C61-890F-7E1F91FA0454}"/>
              </a:ext>
            </a:extLst>
          </p:cNvPr>
          <p:cNvSpPr/>
          <p:nvPr/>
        </p:nvSpPr>
        <p:spPr>
          <a:xfrm>
            <a:off x="8368963" y="3767339"/>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52" name="Freeform: Shape 39">
            <a:extLst>
              <a:ext uri="{FF2B5EF4-FFF2-40B4-BE49-F238E27FC236}">
                <a16:creationId xmlns:a16="http://schemas.microsoft.com/office/drawing/2014/main" xmlns="" id="{018B5721-E545-4887-9E00-27DAAA51A5C1}"/>
              </a:ext>
            </a:extLst>
          </p:cNvPr>
          <p:cNvSpPr/>
          <p:nvPr/>
        </p:nvSpPr>
        <p:spPr>
          <a:xfrm>
            <a:off x="8368963" y="3588434"/>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53" name="Freeform: Shape 40">
            <a:extLst>
              <a:ext uri="{FF2B5EF4-FFF2-40B4-BE49-F238E27FC236}">
                <a16:creationId xmlns:a16="http://schemas.microsoft.com/office/drawing/2014/main" xmlns="" id="{BEDC8F5A-B1A4-4CBC-B65E-B58F47E352EE}"/>
              </a:ext>
            </a:extLst>
          </p:cNvPr>
          <p:cNvSpPr/>
          <p:nvPr/>
        </p:nvSpPr>
        <p:spPr>
          <a:xfrm>
            <a:off x="8368963" y="3409530"/>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54" name="Freeform: Shape 41">
            <a:extLst>
              <a:ext uri="{FF2B5EF4-FFF2-40B4-BE49-F238E27FC236}">
                <a16:creationId xmlns:a16="http://schemas.microsoft.com/office/drawing/2014/main" xmlns="" id="{0B102CE6-B6FA-43C0-B2ED-82ECEE751002}"/>
              </a:ext>
            </a:extLst>
          </p:cNvPr>
          <p:cNvSpPr/>
          <p:nvPr/>
        </p:nvSpPr>
        <p:spPr>
          <a:xfrm>
            <a:off x="8368963" y="3229447"/>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55" name="Freeform: Shape 42">
            <a:extLst>
              <a:ext uri="{FF2B5EF4-FFF2-40B4-BE49-F238E27FC236}">
                <a16:creationId xmlns:a16="http://schemas.microsoft.com/office/drawing/2014/main" xmlns="" id="{3CCBCDCD-0997-49E0-8242-EB10FBC56CA3}"/>
              </a:ext>
            </a:extLst>
          </p:cNvPr>
          <p:cNvSpPr/>
          <p:nvPr/>
        </p:nvSpPr>
        <p:spPr>
          <a:xfrm>
            <a:off x="8368963" y="3050542"/>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56" name="Freeform: Shape 43">
            <a:extLst>
              <a:ext uri="{FF2B5EF4-FFF2-40B4-BE49-F238E27FC236}">
                <a16:creationId xmlns:a16="http://schemas.microsoft.com/office/drawing/2014/main" xmlns="" id="{DC768C9C-2276-441E-963B-C73604600F69}"/>
              </a:ext>
            </a:extLst>
          </p:cNvPr>
          <p:cNvSpPr/>
          <p:nvPr/>
        </p:nvSpPr>
        <p:spPr>
          <a:xfrm>
            <a:off x="8368963" y="287163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57" name="Freeform: Shape 44">
            <a:extLst>
              <a:ext uri="{FF2B5EF4-FFF2-40B4-BE49-F238E27FC236}">
                <a16:creationId xmlns:a16="http://schemas.microsoft.com/office/drawing/2014/main" xmlns="" id="{9083B361-B77B-4622-B635-556ABE5B1794}"/>
              </a:ext>
            </a:extLst>
          </p:cNvPr>
          <p:cNvSpPr/>
          <p:nvPr/>
        </p:nvSpPr>
        <p:spPr>
          <a:xfrm>
            <a:off x="8368963" y="2692733"/>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58" name="Freeform: Shape 45">
            <a:extLst>
              <a:ext uri="{FF2B5EF4-FFF2-40B4-BE49-F238E27FC236}">
                <a16:creationId xmlns:a16="http://schemas.microsoft.com/office/drawing/2014/main" xmlns="" id="{E14D6459-2229-49DD-AACC-AA6FA0C909DE}"/>
              </a:ext>
            </a:extLst>
          </p:cNvPr>
          <p:cNvSpPr/>
          <p:nvPr/>
        </p:nvSpPr>
        <p:spPr>
          <a:xfrm>
            <a:off x="8368963" y="251382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62" name="Freeform: Shape 49">
            <a:extLst>
              <a:ext uri="{FF2B5EF4-FFF2-40B4-BE49-F238E27FC236}">
                <a16:creationId xmlns:a16="http://schemas.microsoft.com/office/drawing/2014/main" xmlns="" id="{E3ED2D24-2D78-4BAF-88F8-868711629158}"/>
              </a:ext>
            </a:extLst>
          </p:cNvPr>
          <p:cNvSpPr/>
          <p:nvPr/>
        </p:nvSpPr>
        <p:spPr>
          <a:xfrm>
            <a:off x="8559641" y="4125146"/>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63" name="Freeform: Shape 50">
            <a:extLst>
              <a:ext uri="{FF2B5EF4-FFF2-40B4-BE49-F238E27FC236}">
                <a16:creationId xmlns:a16="http://schemas.microsoft.com/office/drawing/2014/main" xmlns="" id="{2997E735-60B7-497A-8B80-983EDA1AE72E}"/>
              </a:ext>
            </a:extLst>
          </p:cNvPr>
          <p:cNvSpPr/>
          <p:nvPr/>
        </p:nvSpPr>
        <p:spPr>
          <a:xfrm>
            <a:off x="8559641" y="3946241"/>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64" name="Freeform: Shape 51">
            <a:extLst>
              <a:ext uri="{FF2B5EF4-FFF2-40B4-BE49-F238E27FC236}">
                <a16:creationId xmlns:a16="http://schemas.microsoft.com/office/drawing/2014/main" xmlns="" id="{7F6F9542-B2F2-4210-B1C5-76AEC02524AF}"/>
              </a:ext>
            </a:extLst>
          </p:cNvPr>
          <p:cNvSpPr/>
          <p:nvPr/>
        </p:nvSpPr>
        <p:spPr>
          <a:xfrm>
            <a:off x="8559641" y="3767339"/>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65" name="Freeform: Shape 52">
            <a:extLst>
              <a:ext uri="{FF2B5EF4-FFF2-40B4-BE49-F238E27FC236}">
                <a16:creationId xmlns:a16="http://schemas.microsoft.com/office/drawing/2014/main" xmlns="" id="{DEE996D9-8808-47B5-A999-EC94207E9886}"/>
              </a:ext>
            </a:extLst>
          </p:cNvPr>
          <p:cNvSpPr/>
          <p:nvPr/>
        </p:nvSpPr>
        <p:spPr>
          <a:xfrm>
            <a:off x="8559641" y="3588434"/>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66" name="Freeform: Shape 53">
            <a:extLst>
              <a:ext uri="{FF2B5EF4-FFF2-40B4-BE49-F238E27FC236}">
                <a16:creationId xmlns:a16="http://schemas.microsoft.com/office/drawing/2014/main" xmlns="" id="{398126C2-092F-4871-B9D4-FB4521CAB541}"/>
              </a:ext>
            </a:extLst>
          </p:cNvPr>
          <p:cNvSpPr/>
          <p:nvPr/>
        </p:nvSpPr>
        <p:spPr>
          <a:xfrm>
            <a:off x="8559641" y="3409530"/>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67" name="Freeform: Shape 54">
            <a:extLst>
              <a:ext uri="{FF2B5EF4-FFF2-40B4-BE49-F238E27FC236}">
                <a16:creationId xmlns:a16="http://schemas.microsoft.com/office/drawing/2014/main" xmlns="" id="{51593B76-52D3-4CB6-8CAA-CD30788EA9E0}"/>
              </a:ext>
            </a:extLst>
          </p:cNvPr>
          <p:cNvSpPr/>
          <p:nvPr/>
        </p:nvSpPr>
        <p:spPr>
          <a:xfrm>
            <a:off x="8559641" y="3229447"/>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68" name="Freeform: Shape 55">
            <a:extLst>
              <a:ext uri="{FF2B5EF4-FFF2-40B4-BE49-F238E27FC236}">
                <a16:creationId xmlns:a16="http://schemas.microsoft.com/office/drawing/2014/main" xmlns="" id="{FC389592-509E-47D0-A3CE-541C22780B2B}"/>
              </a:ext>
            </a:extLst>
          </p:cNvPr>
          <p:cNvSpPr/>
          <p:nvPr/>
        </p:nvSpPr>
        <p:spPr>
          <a:xfrm>
            <a:off x="8559641" y="3050542"/>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69" name="Freeform: Shape 56">
            <a:extLst>
              <a:ext uri="{FF2B5EF4-FFF2-40B4-BE49-F238E27FC236}">
                <a16:creationId xmlns:a16="http://schemas.microsoft.com/office/drawing/2014/main" xmlns="" id="{9783EABF-B0E8-49C0-BC84-6C899035F56F}"/>
              </a:ext>
            </a:extLst>
          </p:cNvPr>
          <p:cNvSpPr/>
          <p:nvPr/>
        </p:nvSpPr>
        <p:spPr>
          <a:xfrm>
            <a:off x="8559641" y="287163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70" name="Freeform: Shape 57">
            <a:extLst>
              <a:ext uri="{FF2B5EF4-FFF2-40B4-BE49-F238E27FC236}">
                <a16:creationId xmlns:a16="http://schemas.microsoft.com/office/drawing/2014/main" xmlns="" id="{B9B58878-B4B6-4AD7-BCFE-C3707342744B}"/>
              </a:ext>
            </a:extLst>
          </p:cNvPr>
          <p:cNvSpPr/>
          <p:nvPr/>
        </p:nvSpPr>
        <p:spPr>
          <a:xfrm>
            <a:off x="8559641" y="2692733"/>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71" name="Freeform: Shape 58">
            <a:extLst>
              <a:ext uri="{FF2B5EF4-FFF2-40B4-BE49-F238E27FC236}">
                <a16:creationId xmlns:a16="http://schemas.microsoft.com/office/drawing/2014/main" xmlns="" id="{BFAB91FB-6F02-4A24-A281-9D68178F7074}"/>
              </a:ext>
            </a:extLst>
          </p:cNvPr>
          <p:cNvSpPr/>
          <p:nvPr/>
        </p:nvSpPr>
        <p:spPr>
          <a:xfrm>
            <a:off x="8559641" y="251382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75" name="Freeform: Shape 62">
            <a:extLst>
              <a:ext uri="{FF2B5EF4-FFF2-40B4-BE49-F238E27FC236}">
                <a16:creationId xmlns:a16="http://schemas.microsoft.com/office/drawing/2014/main" xmlns="" id="{7B6E84EA-695B-44F5-BD18-E36B63F8756A}"/>
              </a:ext>
            </a:extLst>
          </p:cNvPr>
          <p:cNvSpPr/>
          <p:nvPr/>
        </p:nvSpPr>
        <p:spPr>
          <a:xfrm>
            <a:off x="8746785" y="4125146"/>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76" name="Freeform: Shape 63">
            <a:extLst>
              <a:ext uri="{FF2B5EF4-FFF2-40B4-BE49-F238E27FC236}">
                <a16:creationId xmlns:a16="http://schemas.microsoft.com/office/drawing/2014/main" xmlns="" id="{BE39714D-8C99-4A6D-9249-FE918FFC582B}"/>
              </a:ext>
            </a:extLst>
          </p:cNvPr>
          <p:cNvSpPr/>
          <p:nvPr/>
        </p:nvSpPr>
        <p:spPr>
          <a:xfrm>
            <a:off x="8746785" y="3946241"/>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77" name="Freeform: Shape 64">
            <a:extLst>
              <a:ext uri="{FF2B5EF4-FFF2-40B4-BE49-F238E27FC236}">
                <a16:creationId xmlns:a16="http://schemas.microsoft.com/office/drawing/2014/main" xmlns="" id="{36EF868A-D1CE-45ED-9A12-2AD02672FE67}"/>
              </a:ext>
            </a:extLst>
          </p:cNvPr>
          <p:cNvSpPr/>
          <p:nvPr/>
        </p:nvSpPr>
        <p:spPr>
          <a:xfrm>
            <a:off x="8746785" y="3767339"/>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78" name="Freeform: Shape 65">
            <a:extLst>
              <a:ext uri="{FF2B5EF4-FFF2-40B4-BE49-F238E27FC236}">
                <a16:creationId xmlns:a16="http://schemas.microsoft.com/office/drawing/2014/main" xmlns="" id="{9D3A0719-4CFF-4BE7-9146-3673BA3DE103}"/>
              </a:ext>
            </a:extLst>
          </p:cNvPr>
          <p:cNvSpPr/>
          <p:nvPr/>
        </p:nvSpPr>
        <p:spPr>
          <a:xfrm>
            <a:off x="8746785" y="3588434"/>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79" name="Freeform: Shape 66">
            <a:extLst>
              <a:ext uri="{FF2B5EF4-FFF2-40B4-BE49-F238E27FC236}">
                <a16:creationId xmlns:a16="http://schemas.microsoft.com/office/drawing/2014/main" xmlns="" id="{35331830-4D52-4539-AFC9-BFD540363279}"/>
              </a:ext>
            </a:extLst>
          </p:cNvPr>
          <p:cNvSpPr/>
          <p:nvPr/>
        </p:nvSpPr>
        <p:spPr>
          <a:xfrm>
            <a:off x="8746785" y="3409530"/>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80" name="Freeform: Shape 67">
            <a:extLst>
              <a:ext uri="{FF2B5EF4-FFF2-40B4-BE49-F238E27FC236}">
                <a16:creationId xmlns:a16="http://schemas.microsoft.com/office/drawing/2014/main" xmlns="" id="{D3E199C5-FD16-4EF7-A0D7-D08A4CF5B2AB}"/>
              </a:ext>
            </a:extLst>
          </p:cNvPr>
          <p:cNvSpPr/>
          <p:nvPr/>
        </p:nvSpPr>
        <p:spPr>
          <a:xfrm>
            <a:off x="8746785" y="3229447"/>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81" name="Freeform: Shape 68">
            <a:extLst>
              <a:ext uri="{FF2B5EF4-FFF2-40B4-BE49-F238E27FC236}">
                <a16:creationId xmlns:a16="http://schemas.microsoft.com/office/drawing/2014/main" xmlns="" id="{A9D9FBC0-38FF-4B14-AF3B-6D9B7EC3AA78}"/>
              </a:ext>
            </a:extLst>
          </p:cNvPr>
          <p:cNvSpPr/>
          <p:nvPr/>
        </p:nvSpPr>
        <p:spPr>
          <a:xfrm>
            <a:off x="8746785" y="3050542"/>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82" name="Freeform: Shape 69">
            <a:extLst>
              <a:ext uri="{FF2B5EF4-FFF2-40B4-BE49-F238E27FC236}">
                <a16:creationId xmlns:a16="http://schemas.microsoft.com/office/drawing/2014/main" xmlns="" id="{890221C7-B3AA-4109-B1C7-3F80BCCB6ADF}"/>
              </a:ext>
            </a:extLst>
          </p:cNvPr>
          <p:cNvSpPr/>
          <p:nvPr/>
        </p:nvSpPr>
        <p:spPr>
          <a:xfrm>
            <a:off x="8746785" y="287163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83" name="Freeform: Shape 70">
            <a:extLst>
              <a:ext uri="{FF2B5EF4-FFF2-40B4-BE49-F238E27FC236}">
                <a16:creationId xmlns:a16="http://schemas.microsoft.com/office/drawing/2014/main" xmlns="" id="{961A289A-0B65-471E-91D2-20BBB73B7929}"/>
              </a:ext>
            </a:extLst>
          </p:cNvPr>
          <p:cNvSpPr/>
          <p:nvPr/>
        </p:nvSpPr>
        <p:spPr>
          <a:xfrm>
            <a:off x="8746785" y="2692733"/>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84" name="Freeform: Shape 71">
            <a:extLst>
              <a:ext uri="{FF2B5EF4-FFF2-40B4-BE49-F238E27FC236}">
                <a16:creationId xmlns:a16="http://schemas.microsoft.com/office/drawing/2014/main" xmlns="" id="{3CDDF405-FBA3-4617-8D78-2EA26B8C9642}"/>
              </a:ext>
            </a:extLst>
          </p:cNvPr>
          <p:cNvSpPr/>
          <p:nvPr/>
        </p:nvSpPr>
        <p:spPr>
          <a:xfrm>
            <a:off x="8746785" y="251382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rgbClr val="E53292"/>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88" name="Freeform: Shape 75">
            <a:extLst>
              <a:ext uri="{FF2B5EF4-FFF2-40B4-BE49-F238E27FC236}">
                <a16:creationId xmlns:a16="http://schemas.microsoft.com/office/drawing/2014/main" xmlns="" id="{9F6DE25E-D3E8-4D54-8249-4D42531DAF15}"/>
              </a:ext>
            </a:extLst>
          </p:cNvPr>
          <p:cNvSpPr/>
          <p:nvPr/>
        </p:nvSpPr>
        <p:spPr>
          <a:xfrm>
            <a:off x="9132842" y="4125146"/>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89" name="Freeform: Shape 76">
            <a:extLst>
              <a:ext uri="{FF2B5EF4-FFF2-40B4-BE49-F238E27FC236}">
                <a16:creationId xmlns:a16="http://schemas.microsoft.com/office/drawing/2014/main" xmlns="" id="{E89BF644-8DAC-44B6-96EE-C66ACC393041}"/>
              </a:ext>
            </a:extLst>
          </p:cNvPr>
          <p:cNvSpPr/>
          <p:nvPr/>
        </p:nvSpPr>
        <p:spPr>
          <a:xfrm>
            <a:off x="9132842" y="3946241"/>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90" name="Freeform: Shape 77">
            <a:extLst>
              <a:ext uri="{FF2B5EF4-FFF2-40B4-BE49-F238E27FC236}">
                <a16:creationId xmlns:a16="http://schemas.microsoft.com/office/drawing/2014/main" xmlns="" id="{3EFD2C44-15DE-4B1F-8719-CB35BFB4DC90}"/>
              </a:ext>
            </a:extLst>
          </p:cNvPr>
          <p:cNvSpPr/>
          <p:nvPr/>
        </p:nvSpPr>
        <p:spPr>
          <a:xfrm>
            <a:off x="9132842" y="3767339"/>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91" name="Freeform: Shape 78">
            <a:extLst>
              <a:ext uri="{FF2B5EF4-FFF2-40B4-BE49-F238E27FC236}">
                <a16:creationId xmlns:a16="http://schemas.microsoft.com/office/drawing/2014/main" xmlns="" id="{8855AAE0-1F93-403E-ACCA-E54F21EE8875}"/>
              </a:ext>
            </a:extLst>
          </p:cNvPr>
          <p:cNvSpPr/>
          <p:nvPr/>
        </p:nvSpPr>
        <p:spPr>
          <a:xfrm>
            <a:off x="9132842" y="3588434"/>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92" name="Freeform: Shape 79">
            <a:extLst>
              <a:ext uri="{FF2B5EF4-FFF2-40B4-BE49-F238E27FC236}">
                <a16:creationId xmlns:a16="http://schemas.microsoft.com/office/drawing/2014/main" xmlns="" id="{B670E133-B6C5-40FA-81D4-5EE1037C64E5}"/>
              </a:ext>
            </a:extLst>
          </p:cNvPr>
          <p:cNvSpPr/>
          <p:nvPr/>
        </p:nvSpPr>
        <p:spPr>
          <a:xfrm>
            <a:off x="9132842" y="3409530"/>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93" name="Freeform: Shape 80">
            <a:extLst>
              <a:ext uri="{FF2B5EF4-FFF2-40B4-BE49-F238E27FC236}">
                <a16:creationId xmlns:a16="http://schemas.microsoft.com/office/drawing/2014/main" xmlns="" id="{42F03E58-E92E-43A5-B571-1DBDF6A109D4}"/>
              </a:ext>
            </a:extLst>
          </p:cNvPr>
          <p:cNvSpPr/>
          <p:nvPr/>
        </p:nvSpPr>
        <p:spPr>
          <a:xfrm>
            <a:off x="9132842" y="3229447"/>
            <a:ext cx="144772" cy="144772"/>
          </a:xfrm>
          <a:custGeom>
            <a:avLst/>
            <a:gdLst/>
            <a:ahLst/>
            <a:cxnLst>
              <a:cxn ang="3cd4">
                <a:pos x="hc" y="t"/>
              </a:cxn>
              <a:cxn ang="cd2">
                <a:pos x="l" y="vc"/>
              </a:cxn>
              <a:cxn ang="cd4">
                <a:pos x="hc" y="b"/>
              </a:cxn>
              <a:cxn ang="0">
                <a:pos x="r" y="vc"/>
              </a:cxn>
            </a:cxnLst>
            <a:rect l="l" t="t" r="r" b="b"/>
            <a:pathLst>
              <a:path w="124" h="124">
                <a:moveTo>
                  <a:pt x="124" y="124"/>
                </a:moveTo>
                <a:lnTo>
                  <a:pt x="0" y="124"/>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94" name="Freeform: Shape 81">
            <a:extLst>
              <a:ext uri="{FF2B5EF4-FFF2-40B4-BE49-F238E27FC236}">
                <a16:creationId xmlns:a16="http://schemas.microsoft.com/office/drawing/2014/main" xmlns="" id="{49AFCAD5-A305-4E27-BE69-3B6AE7AEF871}"/>
              </a:ext>
            </a:extLst>
          </p:cNvPr>
          <p:cNvSpPr/>
          <p:nvPr/>
        </p:nvSpPr>
        <p:spPr>
          <a:xfrm>
            <a:off x="9132842" y="3050542"/>
            <a:ext cx="144772" cy="144772"/>
          </a:xfrm>
          <a:custGeom>
            <a:avLst/>
            <a:gdLst/>
            <a:ahLst/>
            <a:cxnLst>
              <a:cxn ang="3cd4">
                <a:pos x="hc" y="t"/>
              </a:cxn>
              <a:cxn ang="cd2">
                <a:pos x="l" y="vc"/>
              </a:cxn>
              <a:cxn ang="cd4">
                <a:pos x="hc" y="b"/>
              </a:cxn>
              <a:cxn ang="0">
                <a:pos x="r" y="vc"/>
              </a:cxn>
            </a:cxnLst>
            <a:rect l="l" t="t" r="r" b="b"/>
            <a:pathLst>
              <a:path w="124" h="124">
                <a:moveTo>
                  <a:pt x="124" y="124"/>
                </a:moveTo>
                <a:lnTo>
                  <a:pt x="0" y="124"/>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95" name="Freeform: Shape 82">
            <a:extLst>
              <a:ext uri="{FF2B5EF4-FFF2-40B4-BE49-F238E27FC236}">
                <a16:creationId xmlns:a16="http://schemas.microsoft.com/office/drawing/2014/main" xmlns="" id="{8F0601A6-BDD1-4188-BEA5-F48DE3CC774C}"/>
              </a:ext>
            </a:extLst>
          </p:cNvPr>
          <p:cNvSpPr/>
          <p:nvPr/>
        </p:nvSpPr>
        <p:spPr>
          <a:xfrm>
            <a:off x="9132842" y="2871638"/>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96" name="Freeform: Shape 83">
            <a:extLst>
              <a:ext uri="{FF2B5EF4-FFF2-40B4-BE49-F238E27FC236}">
                <a16:creationId xmlns:a16="http://schemas.microsoft.com/office/drawing/2014/main" xmlns="" id="{06D619CF-C35E-4FCC-A191-A828A642371A}"/>
              </a:ext>
            </a:extLst>
          </p:cNvPr>
          <p:cNvSpPr/>
          <p:nvPr/>
        </p:nvSpPr>
        <p:spPr>
          <a:xfrm>
            <a:off x="9132842" y="2692733"/>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197" name="Freeform: Shape 84">
            <a:extLst>
              <a:ext uri="{FF2B5EF4-FFF2-40B4-BE49-F238E27FC236}">
                <a16:creationId xmlns:a16="http://schemas.microsoft.com/office/drawing/2014/main" xmlns="" id="{EC0949C6-E8A3-499C-95DA-A3BCA6666F07}"/>
              </a:ext>
            </a:extLst>
          </p:cNvPr>
          <p:cNvSpPr/>
          <p:nvPr/>
        </p:nvSpPr>
        <p:spPr>
          <a:xfrm>
            <a:off x="9132842" y="2513828"/>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01" name="Freeform: Shape 88">
            <a:extLst>
              <a:ext uri="{FF2B5EF4-FFF2-40B4-BE49-F238E27FC236}">
                <a16:creationId xmlns:a16="http://schemas.microsoft.com/office/drawing/2014/main" xmlns="" id="{3C52DB8B-40EF-4D68-9F08-71B21CA9BA60}"/>
              </a:ext>
            </a:extLst>
          </p:cNvPr>
          <p:cNvSpPr/>
          <p:nvPr/>
        </p:nvSpPr>
        <p:spPr>
          <a:xfrm>
            <a:off x="9323517" y="4125146"/>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02" name="Freeform: Shape 89">
            <a:extLst>
              <a:ext uri="{FF2B5EF4-FFF2-40B4-BE49-F238E27FC236}">
                <a16:creationId xmlns:a16="http://schemas.microsoft.com/office/drawing/2014/main" xmlns="" id="{70D1E08A-9F78-4C61-A1BF-16BCA8DBF8C1}"/>
              </a:ext>
            </a:extLst>
          </p:cNvPr>
          <p:cNvSpPr/>
          <p:nvPr/>
        </p:nvSpPr>
        <p:spPr>
          <a:xfrm>
            <a:off x="9323517" y="3946241"/>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03" name="Freeform: Shape 90">
            <a:extLst>
              <a:ext uri="{FF2B5EF4-FFF2-40B4-BE49-F238E27FC236}">
                <a16:creationId xmlns:a16="http://schemas.microsoft.com/office/drawing/2014/main" xmlns="" id="{A20B6285-504C-49C3-BEE1-443842CBB9EF}"/>
              </a:ext>
            </a:extLst>
          </p:cNvPr>
          <p:cNvSpPr/>
          <p:nvPr/>
        </p:nvSpPr>
        <p:spPr>
          <a:xfrm>
            <a:off x="9323517" y="3767339"/>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04" name="Freeform: Shape 91">
            <a:extLst>
              <a:ext uri="{FF2B5EF4-FFF2-40B4-BE49-F238E27FC236}">
                <a16:creationId xmlns:a16="http://schemas.microsoft.com/office/drawing/2014/main" xmlns="" id="{0A465486-6FA2-46CF-8AF3-087582A7F3F2}"/>
              </a:ext>
            </a:extLst>
          </p:cNvPr>
          <p:cNvSpPr/>
          <p:nvPr/>
        </p:nvSpPr>
        <p:spPr>
          <a:xfrm>
            <a:off x="9323517" y="3588434"/>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05" name="Freeform: Shape 92">
            <a:extLst>
              <a:ext uri="{FF2B5EF4-FFF2-40B4-BE49-F238E27FC236}">
                <a16:creationId xmlns:a16="http://schemas.microsoft.com/office/drawing/2014/main" xmlns="" id="{58A28760-E23C-4514-BE36-1E43ECAB3665}"/>
              </a:ext>
            </a:extLst>
          </p:cNvPr>
          <p:cNvSpPr/>
          <p:nvPr/>
        </p:nvSpPr>
        <p:spPr>
          <a:xfrm>
            <a:off x="9323517" y="3409530"/>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06" name="Freeform: Shape 93">
            <a:extLst>
              <a:ext uri="{FF2B5EF4-FFF2-40B4-BE49-F238E27FC236}">
                <a16:creationId xmlns:a16="http://schemas.microsoft.com/office/drawing/2014/main" xmlns="" id="{61E031D3-D307-471D-85C1-914DB6D8ABFD}"/>
              </a:ext>
            </a:extLst>
          </p:cNvPr>
          <p:cNvSpPr/>
          <p:nvPr/>
        </p:nvSpPr>
        <p:spPr>
          <a:xfrm>
            <a:off x="9323517" y="3229447"/>
            <a:ext cx="144772" cy="144772"/>
          </a:xfrm>
          <a:custGeom>
            <a:avLst/>
            <a:gdLst/>
            <a:ahLst/>
            <a:cxnLst>
              <a:cxn ang="3cd4">
                <a:pos x="hc" y="t"/>
              </a:cxn>
              <a:cxn ang="cd2">
                <a:pos x="l" y="vc"/>
              </a:cxn>
              <a:cxn ang="cd4">
                <a:pos x="hc" y="b"/>
              </a:cxn>
              <a:cxn ang="0">
                <a:pos x="r" y="vc"/>
              </a:cxn>
            </a:cxnLst>
            <a:rect l="l" t="t" r="r" b="b"/>
            <a:pathLst>
              <a:path w="124" h="124">
                <a:moveTo>
                  <a:pt x="124" y="124"/>
                </a:moveTo>
                <a:lnTo>
                  <a:pt x="0" y="124"/>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07" name="Freeform: Shape 94">
            <a:extLst>
              <a:ext uri="{FF2B5EF4-FFF2-40B4-BE49-F238E27FC236}">
                <a16:creationId xmlns:a16="http://schemas.microsoft.com/office/drawing/2014/main" xmlns="" id="{547F21B4-71E9-4C79-AEDE-0AEABED1AC83}"/>
              </a:ext>
            </a:extLst>
          </p:cNvPr>
          <p:cNvSpPr/>
          <p:nvPr/>
        </p:nvSpPr>
        <p:spPr>
          <a:xfrm>
            <a:off x="9323517" y="3050542"/>
            <a:ext cx="144772" cy="144772"/>
          </a:xfrm>
          <a:custGeom>
            <a:avLst/>
            <a:gdLst/>
            <a:ahLst/>
            <a:cxnLst>
              <a:cxn ang="3cd4">
                <a:pos x="hc" y="t"/>
              </a:cxn>
              <a:cxn ang="cd2">
                <a:pos x="l" y="vc"/>
              </a:cxn>
              <a:cxn ang="cd4">
                <a:pos x="hc" y="b"/>
              </a:cxn>
              <a:cxn ang="0">
                <a:pos x="r" y="vc"/>
              </a:cxn>
            </a:cxnLst>
            <a:rect l="l" t="t" r="r" b="b"/>
            <a:pathLst>
              <a:path w="124" h="124">
                <a:moveTo>
                  <a:pt x="124" y="124"/>
                </a:moveTo>
                <a:lnTo>
                  <a:pt x="0" y="124"/>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08" name="Freeform: Shape 95">
            <a:extLst>
              <a:ext uri="{FF2B5EF4-FFF2-40B4-BE49-F238E27FC236}">
                <a16:creationId xmlns:a16="http://schemas.microsoft.com/office/drawing/2014/main" xmlns="" id="{34D6F419-C754-4813-AA3A-AC254A39AEE7}"/>
              </a:ext>
            </a:extLst>
          </p:cNvPr>
          <p:cNvSpPr/>
          <p:nvPr/>
        </p:nvSpPr>
        <p:spPr>
          <a:xfrm>
            <a:off x="9323517" y="2871638"/>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09" name="Freeform: Shape 96">
            <a:extLst>
              <a:ext uri="{FF2B5EF4-FFF2-40B4-BE49-F238E27FC236}">
                <a16:creationId xmlns:a16="http://schemas.microsoft.com/office/drawing/2014/main" xmlns="" id="{8495698C-3CAC-4B66-8991-BE3C92F9749E}"/>
              </a:ext>
            </a:extLst>
          </p:cNvPr>
          <p:cNvSpPr/>
          <p:nvPr/>
        </p:nvSpPr>
        <p:spPr>
          <a:xfrm>
            <a:off x="9323517" y="2692733"/>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10" name="Freeform: Shape 97">
            <a:extLst>
              <a:ext uri="{FF2B5EF4-FFF2-40B4-BE49-F238E27FC236}">
                <a16:creationId xmlns:a16="http://schemas.microsoft.com/office/drawing/2014/main" xmlns="" id="{0E3953F7-D8B2-4B76-9358-7ACCC99E2C48}"/>
              </a:ext>
            </a:extLst>
          </p:cNvPr>
          <p:cNvSpPr/>
          <p:nvPr/>
        </p:nvSpPr>
        <p:spPr>
          <a:xfrm>
            <a:off x="9323517" y="2513828"/>
            <a:ext cx="144772" cy="143595"/>
          </a:xfrm>
          <a:custGeom>
            <a:avLst/>
            <a:gdLst/>
            <a:ahLst/>
            <a:cxnLst>
              <a:cxn ang="3cd4">
                <a:pos x="hc" y="t"/>
              </a:cxn>
              <a:cxn ang="cd2">
                <a:pos x="l" y="vc"/>
              </a:cxn>
              <a:cxn ang="cd4">
                <a:pos x="hc" y="b"/>
              </a:cxn>
              <a:cxn ang="0">
                <a:pos x="r" y="vc"/>
              </a:cxn>
            </a:cxnLst>
            <a:rect l="l" t="t" r="r" b="b"/>
            <a:pathLst>
              <a:path w="124" h="123">
                <a:moveTo>
                  <a:pt x="124" y="123"/>
                </a:moveTo>
                <a:lnTo>
                  <a:pt x="0" y="123"/>
                </a:lnTo>
                <a:lnTo>
                  <a:pt x="0" y="0"/>
                </a:lnTo>
                <a:lnTo>
                  <a:pt x="124"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14" name="Freeform: Shape 101">
            <a:extLst>
              <a:ext uri="{FF2B5EF4-FFF2-40B4-BE49-F238E27FC236}">
                <a16:creationId xmlns:a16="http://schemas.microsoft.com/office/drawing/2014/main" xmlns="" id="{D0621C62-43F4-4E41-A3B1-A1E1BBD25A0E}"/>
              </a:ext>
            </a:extLst>
          </p:cNvPr>
          <p:cNvSpPr/>
          <p:nvPr/>
        </p:nvSpPr>
        <p:spPr>
          <a:xfrm>
            <a:off x="9514189" y="4125146"/>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15" name="Freeform: Shape 102">
            <a:extLst>
              <a:ext uri="{FF2B5EF4-FFF2-40B4-BE49-F238E27FC236}">
                <a16:creationId xmlns:a16="http://schemas.microsoft.com/office/drawing/2014/main" xmlns="" id="{8A1D26CA-9824-4D68-AE35-4F3528CCF57C}"/>
              </a:ext>
            </a:extLst>
          </p:cNvPr>
          <p:cNvSpPr/>
          <p:nvPr/>
        </p:nvSpPr>
        <p:spPr>
          <a:xfrm>
            <a:off x="9514189" y="3946241"/>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16" name="Freeform: Shape 103">
            <a:extLst>
              <a:ext uri="{FF2B5EF4-FFF2-40B4-BE49-F238E27FC236}">
                <a16:creationId xmlns:a16="http://schemas.microsoft.com/office/drawing/2014/main" xmlns="" id="{F2AEB2A2-DA6C-47B7-8F9E-E8FD33524CAA}"/>
              </a:ext>
            </a:extLst>
          </p:cNvPr>
          <p:cNvSpPr/>
          <p:nvPr/>
        </p:nvSpPr>
        <p:spPr>
          <a:xfrm>
            <a:off x="9514189" y="3767339"/>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17" name="Freeform: Shape 104">
            <a:extLst>
              <a:ext uri="{FF2B5EF4-FFF2-40B4-BE49-F238E27FC236}">
                <a16:creationId xmlns:a16="http://schemas.microsoft.com/office/drawing/2014/main" xmlns="" id="{238D89A7-05A1-47D3-B81A-47D0120030F7}"/>
              </a:ext>
            </a:extLst>
          </p:cNvPr>
          <p:cNvSpPr/>
          <p:nvPr/>
        </p:nvSpPr>
        <p:spPr>
          <a:xfrm>
            <a:off x="9514189" y="3588434"/>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18" name="Freeform: Shape 105">
            <a:extLst>
              <a:ext uri="{FF2B5EF4-FFF2-40B4-BE49-F238E27FC236}">
                <a16:creationId xmlns:a16="http://schemas.microsoft.com/office/drawing/2014/main" xmlns="" id="{9C9A3B76-B0DE-461B-BDBB-F6C86830F7EC}"/>
              </a:ext>
            </a:extLst>
          </p:cNvPr>
          <p:cNvSpPr/>
          <p:nvPr/>
        </p:nvSpPr>
        <p:spPr>
          <a:xfrm>
            <a:off x="9514189" y="3409530"/>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19" name="Freeform: Shape 106">
            <a:extLst>
              <a:ext uri="{FF2B5EF4-FFF2-40B4-BE49-F238E27FC236}">
                <a16:creationId xmlns:a16="http://schemas.microsoft.com/office/drawing/2014/main" xmlns="" id="{A582D1F5-CD47-433A-A5E9-ED1A155DBA1E}"/>
              </a:ext>
            </a:extLst>
          </p:cNvPr>
          <p:cNvSpPr/>
          <p:nvPr/>
        </p:nvSpPr>
        <p:spPr>
          <a:xfrm>
            <a:off x="9514189" y="3229447"/>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20" name="Freeform: Shape 107">
            <a:extLst>
              <a:ext uri="{FF2B5EF4-FFF2-40B4-BE49-F238E27FC236}">
                <a16:creationId xmlns:a16="http://schemas.microsoft.com/office/drawing/2014/main" xmlns="" id="{0F2CF29B-0A5D-4761-90A7-665E5C8B8312}"/>
              </a:ext>
            </a:extLst>
          </p:cNvPr>
          <p:cNvSpPr/>
          <p:nvPr/>
        </p:nvSpPr>
        <p:spPr>
          <a:xfrm>
            <a:off x="9514189" y="3050542"/>
            <a:ext cx="143595" cy="144772"/>
          </a:xfrm>
          <a:custGeom>
            <a:avLst/>
            <a:gdLst/>
            <a:ahLst/>
            <a:cxnLst>
              <a:cxn ang="3cd4">
                <a:pos x="hc" y="t"/>
              </a:cxn>
              <a:cxn ang="cd2">
                <a:pos x="l" y="vc"/>
              </a:cxn>
              <a:cxn ang="cd4">
                <a:pos x="hc" y="b"/>
              </a:cxn>
              <a:cxn ang="0">
                <a:pos x="r" y="vc"/>
              </a:cxn>
            </a:cxnLst>
            <a:rect l="l" t="t" r="r" b="b"/>
            <a:pathLst>
              <a:path w="123" h="124">
                <a:moveTo>
                  <a:pt x="123" y="124"/>
                </a:moveTo>
                <a:lnTo>
                  <a:pt x="0" y="124"/>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21" name="Freeform: Shape 108">
            <a:extLst>
              <a:ext uri="{FF2B5EF4-FFF2-40B4-BE49-F238E27FC236}">
                <a16:creationId xmlns:a16="http://schemas.microsoft.com/office/drawing/2014/main" xmlns="" id="{53E8129B-2FA4-43A7-AD69-4D974B2A3310}"/>
              </a:ext>
            </a:extLst>
          </p:cNvPr>
          <p:cNvSpPr/>
          <p:nvPr/>
        </p:nvSpPr>
        <p:spPr>
          <a:xfrm>
            <a:off x="9514189" y="287163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22" name="Freeform: Shape 109">
            <a:extLst>
              <a:ext uri="{FF2B5EF4-FFF2-40B4-BE49-F238E27FC236}">
                <a16:creationId xmlns:a16="http://schemas.microsoft.com/office/drawing/2014/main" xmlns="" id="{1F127EFA-D771-4E90-817E-197B5930EB34}"/>
              </a:ext>
            </a:extLst>
          </p:cNvPr>
          <p:cNvSpPr/>
          <p:nvPr/>
        </p:nvSpPr>
        <p:spPr>
          <a:xfrm>
            <a:off x="9514189" y="2692733"/>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23" name="Freeform: Shape 110">
            <a:extLst>
              <a:ext uri="{FF2B5EF4-FFF2-40B4-BE49-F238E27FC236}">
                <a16:creationId xmlns:a16="http://schemas.microsoft.com/office/drawing/2014/main" xmlns="" id="{7DF90523-506D-4154-B2DA-6AF191ECE054}"/>
              </a:ext>
            </a:extLst>
          </p:cNvPr>
          <p:cNvSpPr/>
          <p:nvPr/>
        </p:nvSpPr>
        <p:spPr>
          <a:xfrm>
            <a:off x="9514189" y="2513828"/>
            <a:ext cx="143595" cy="143595"/>
          </a:xfrm>
          <a:custGeom>
            <a:avLst/>
            <a:gdLst/>
            <a:ahLst/>
            <a:cxnLst>
              <a:cxn ang="3cd4">
                <a:pos x="hc" y="t"/>
              </a:cxn>
              <a:cxn ang="cd2">
                <a:pos x="l" y="vc"/>
              </a:cxn>
              <a:cxn ang="cd4">
                <a:pos x="hc" y="b"/>
              </a:cxn>
              <a:cxn ang="0">
                <a:pos x="r" y="vc"/>
              </a:cxn>
            </a:cxnLst>
            <a:rect l="l" t="t" r="r" b="b"/>
            <a:pathLst>
              <a:path w="123" h="123">
                <a:moveTo>
                  <a:pt x="123" y="123"/>
                </a:moveTo>
                <a:lnTo>
                  <a:pt x="0" y="123"/>
                </a:lnTo>
                <a:lnTo>
                  <a:pt x="0" y="0"/>
                </a:lnTo>
                <a:lnTo>
                  <a:pt x="123" y="0"/>
                </a:lnTo>
                <a:close/>
              </a:path>
            </a:pathLst>
          </a:custGeom>
          <a:solidFill>
            <a:schemeClr val="bg1">
              <a:lumMod val="95000"/>
            </a:schemeClr>
          </a:solidFill>
          <a:ln cap="flat">
            <a:noFill/>
            <a:prstDash val="solid"/>
          </a:ln>
        </p:spPr>
        <p:txBody>
          <a:bodyPr vert="horz" wrap="none" lIns="33759" tIns="16879" rIns="33759" bIns="16879" anchor="ctr" anchorCtr="1" compatLnSpc="0"/>
          <a:lstStyle/>
          <a:p>
            <a:pPr hangingPunct="0"/>
            <a:endParaRPr lang="en-GB" sz="675" dirty="0">
              <a:ea typeface="Arial Unicode MS" pitchFamily="2"/>
              <a:cs typeface="Arial Unicode MS" pitchFamily="2"/>
            </a:endParaRPr>
          </a:p>
        </p:txBody>
      </p:sp>
      <p:sp>
        <p:nvSpPr>
          <p:cNvPr id="227" name="TextBox 248">
            <a:extLst>
              <a:ext uri="{FF2B5EF4-FFF2-40B4-BE49-F238E27FC236}">
                <a16:creationId xmlns:a16="http://schemas.microsoft.com/office/drawing/2014/main" xmlns="" id="{FD3F0587-E02C-4140-92DF-1D1339B76DBE}"/>
              </a:ext>
            </a:extLst>
          </p:cNvPr>
          <p:cNvSpPr txBox="1"/>
          <p:nvPr/>
        </p:nvSpPr>
        <p:spPr>
          <a:xfrm>
            <a:off x="4998100" y="4457973"/>
            <a:ext cx="537328" cy="334707"/>
          </a:xfrm>
          <a:prstGeom prst="rect">
            <a:avLst/>
          </a:prstGeom>
          <a:noFill/>
        </p:spPr>
        <p:txBody>
          <a:bodyPr wrap="none" rtlCol="0">
            <a:spAutoFit/>
          </a:bodyPr>
          <a:lstStyle/>
          <a:p>
            <a:pPr algn="ctr"/>
            <a:r>
              <a:rPr lang="en-GB" sz="1575" b="1" dirty="0">
                <a:solidFill>
                  <a:schemeClr val="tx2"/>
                </a:solidFill>
                <a:ea typeface="Roboto" charset="0"/>
                <a:cs typeface="Roboto" charset="0"/>
              </a:rPr>
              <a:t>76%</a:t>
            </a:r>
          </a:p>
        </p:txBody>
      </p:sp>
      <p:sp>
        <p:nvSpPr>
          <p:cNvPr id="228" name="TextBox 249">
            <a:extLst>
              <a:ext uri="{FF2B5EF4-FFF2-40B4-BE49-F238E27FC236}">
                <a16:creationId xmlns:a16="http://schemas.microsoft.com/office/drawing/2014/main" xmlns="" id="{DA03CFBB-F8CD-4D7C-86A5-5F65D4E66573}"/>
              </a:ext>
            </a:extLst>
          </p:cNvPr>
          <p:cNvSpPr txBox="1"/>
          <p:nvPr/>
        </p:nvSpPr>
        <p:spPr>
          <a:xfrm>
            <a:off x="3948032" y="4762512"/>
            <a:ext cx="2637463" cy="1631601"/>
          </a:xfrm>
          <a:prstGeom prst="rect">
            <a:avLst/>
          </a:prstGeom>
          <a:noFill/>
        </p:spPr>
        <p:txBody>
          <a:bodyPr wrap="square" rtlCol="0">
            <a:spAutoFit/>
          </a:bodyPr>
          <a:lstStyle/>
          <a:p>
            <a:pPr algn="ctr">
              <a:lnSpc>
                <a:spcPts val="1665"/>
              </a:lnSpc>
            </a:pPr>
            <a:r>
              <a:rPr lang="en-GB" sz="2000" dirty="0">
                <a:ea typeface="Lato Light" charset="0"/>
                <a:cs typeface="Lato Light" charset="0"/>
              </a:rPr>
              <a:t>der </a:t>
            </a:r>
            <a:r>
              <a:rPr lang="en-GB" sz="2000" dirty="0" err="1">
                <a:ea typeface="Lato Light" charset="0"/>
                <a:cs typeface="Lato Light" charset="0"/>
              </a:rPr>
              <a:t>Vorstands-mitglieder</a:t>
            </a:r>
            <a:r>
              <a:rPr lang="en-GB" sz="2000" dirty="0">
                <a:ea typeface="Lato Light" charset="0"/>
                <a:cs typeface="Lato Light" charset="0"/>
              </a:rPr>
              <a:t> glauben, dass ihr Unternehmen effektiv reagieren würde, wenn morgen </a:t>
            </a:r>
            <a:r>
              <a:rPr lang="en-GB" sz="2000" dirty="0" err="1">
                <a:ea typeface="Lato Light" charset="0"/>
                <a:cs typeface="Lato Light" charset="0"/>
              </a:rPr>
              <a:t>eine</a:t>
            </a:r>
            <a:r>
              <a:rPr lang="en-GB" sz="2000" dirty="0">
                <a:ea typeface="Lato Light" charset="0"/>
                <a:cs typeface="Lato Light" charset="0"/>
              </a:rPr>
              <a:t> Krise eintreten würde</a:t>
            </a:r>
          </a:p>
        </p:txBody>
      </p:sp>
      <p:sp>
        <p:nvSpPr>
          <p:cNvPr id="229" name="TextBox 250">
            <a:extLst>
              <a:ext uri="{FF2B5EF4-FFF2-40B4-BE49-F238E27FC236}">
                <a16:creationId xmlns:a16="http://schemas.microsoft.com/office/drawing/2014/main" xmlns="" id="{F05EC090-8A66-44E9-B388-418659B6A1DB}"/>
              </a:ext>
            </a:extLst>
          </p:cNvPr>
          <p:cNvSpPr txBox="1"/>
          <p:nvPr/>
        </p:nvSpPr>
        <p:spPr>
          <a:xfrm>
            <a:off x="8772331" y="4457973"/>
            <a:ext cx="537328" cy="334707"/>
          </a:xfrm>
          <a:prstGeom prst="rect">
            <a:avLst/>
          </a:prstGeom>
          <a:noFill/>
        </p:spPr>
        <p:txBody>
          <a:bodyPr wrap="none" rtlCol="0">
            <a:spAutoFit/>
          </a:bodyPr>
          <a:lstStyle/>
          <a:p>
            <a:pPr algn="ctr"/>
            <a:r>
              <a:rPr lang="en-GB" sz="1575" b="1" dirty="0">
                <a:solidFill>
                  <a:schemeClr val="tx2"/>
                </a:solidFill>
                <a:ea typeface="Roboto" charset="0"/>
                <a:cs typeface="Roboto" charset="0"/>
              </a:rPr>
              <a:t>49%</a:t>
            </a:r>
          </a:p>
        </p:txBody>
      </p:sp>
      <p:sp>
        <p:nvSpPr>
          <p:cNvPr id="230" name="TextBox 251">
            <a:extLst>
              <a:ext uri="{FF2B5EF4-FFF2-40B4-BE49-F238E27FC236}">
                <a16:creationId xmlns:a16="http://schemas.microsoft.com/office/drawing/2014/main" xmlns="" id="{1F464F22-A509-478A-954B-E1BC54F79CB9}"/>
              </a:ext>
            </a:extLst>
          </p:cNvPr>
          <p:cNvSpPr txBox="1"/>
          <p:nvPr/>
        </p:nvSpPr>
        <p:spPr>
          <a:xfrm>
            <a:off x="7677337" y="4762513"/>
            <a:ext cx="2657108" cy="1631601"/>
          </a:xfrm>
          <a:prstGeom prst="rect">
            <a:avLst/>
          </a:prstGeom>
          <a:noFill/>
        </p:spPr>
        <p:txBody>
          <a:bodyPr wrap="square" rtlCol="0">
            <a:spAutoFit/>
          </a:bodyPr>
          <a:lstStyle/>
          <a:p>
            <a:pPr algn="ctr">
              <a:lnSpc>
                <a:spcPts val="1665"/>
              </a:lnSpc>
            </a:pPr>
            <a:r>
              <a:rPr lang="en-GB" sz="2000" dirty="0">
                <a:ea typeface="Lato Light" charset="0"/>
                <a:cs typeface="Lato Light" charset="0"/>
              </a:rPr>
              <a:t>der </a:t>
            </a:r>
            <a:r>
              <a:rPr lang="en-GB" sz="2000" dirty="0" err="1">
                <a:ea typeface="Lato Light" charset="0"/>
                <a:cs typeface="Lato Light" charset="0"/>
              </a:rPr>
              <a:t>Vorstands-mitglieder</a:t>
            </a:r>
            <a:r>
              <a:rPr lang="en-GB" sz="2000" dirty="0">
                <a:ea typeface="Lato Light" charset="0"/>
                <a:cs typeface="Lato Light" charset="0"/>
              </a:rPr>
              <a:t> sagen, dass ihre Unternehmen </a:t>
            </a:r>
            <a:r>
              <a:rPr lang="en-GB" sz="2000" dirty="0" err="1">
                <a:ea typeface="Lato Light" charset="0"/>
                <a:cs typeface="Lato Light" charset="0"/>
              </a:rPr>
              <a:t>durch</a:t>
            </a:r>
            <a:r>
              <a:rPr lang="en-GB" sz="2000" dirty="0">
                <a:ea typeface="Lato Light" charset="0"/>
                <a:cs typeface="Lato Light" charset="0"/>
              </a:rPr>
              <a:t> </a:t>
            </a:r>
            <a:r>
              <a:rPr lang="en-GB" sz="2000" dirty="0" err="1">
                <a:ea typeface="Lato Light" charset="0"/>
                <a:cs typeface="Lato Light" charset="0"/>
              </a:rPr>
              <a:t>Überwachung</a:t>
            </a:r>
            <a:r>
              <a:rPr lang="en-GB" sz="2000" dirty="0">
                <a:ea typeface="Lato Light" charset="0"/>
                <a:cs typeface="Lato Light" charset="0"/>
              </a:rPr>
              <a:t> der </a:t>
            </a:r>
            <a:r>
              <a:rPr lang="en-GB" sz="2000" dirty="0" err="1">
                <a:ea typeface="Lato Light" charset="0"/>
                <a:cs typeface="Lato Light" charset="0"/>
              </a:rPr>
              <a:t>internen</a:t>
            </a:r>
            <a:r>
              <a:rPr lang="en-GB" sz="2000" dirty="0">
                <a:ea typeface="Lato Light" charset="0"/>
                <a:cs typeface="Lato Light" charset="0"/>
              </a:rPr>
              <a:t> </a:t>
            </a:r>
            <a:r>
              <a:rPr lang="en-GB" sz="2000" dirty="0" err="1">
                <a:ea typeface="Lato Light" charset="0"/>
                <a:cs typeface="Lato Light" charset="0"/>
              </a:rPr>
              <a:t>Kommunikation</a:t>
            </a:r>
            <a:r>
              <a:rPr lang="en-GB" sz="2000" dirty="0">
                <a:ea typeface="Lato Light" charset="0"/>
                <a:cs typeface="Lato Light" charset="0"/>
              </a:rPr>
              <a:t> </a:t>
            </a:r>
            <a:r>
              <a:rPr lang="en-GB" sz="2000" dirty="0" err="1">
                <a:ea typeface="Lato Light" charset="0"/>
                <a:cs typeface="Lato Light" charset="0"/>
              </a:rPr>
              <a:t>Krisen</a:t>
            </a:r>
            <a:r>
              <a:rPr lang="en-GB" sz="2000" dirty="0">
                <a:ea typeface="Lato Light" charset="0"/>
                <a:cs typeface="Lato Light" charset="0"/>
              </a:rPr>
              <a:t> </a:t>
            </a:r>
            <a:r>
              <a:rPr lang="en-GB" sz="2000" dirty="0" err="1">
                <a:ea typeface="Lato Light" charset="0"/>
                <a:cs typeface="Lato Light" charset="0"/>
              </a:rPr>
              <a:t>vorab</a:t>
            </a:r>
            <a:r>
              <a:rPr lang="en-GB" sz="2000" dirty="0">
                <a:ea typeface="Lato Light" charset="0"/>
                <a:cs typeface="Lato Light" charset="0"/>
              </a:rPr>
              <a:t> </a:t>
            </a:r>
            <a:r>
              <a:rPr lang="en-GB" sz="2000" dirty="0" err="1">
                <a:ea typeface="Lato Light" charset="0"/>
                <a:cs typeface="Lato Light" charset="0"/>
              </a:rPr>
              <a:t>erkennen</a:t>
            </a:r>
            <a:endParaRPr lang="en-GB" sz="2000" dirty="0">
              <a:ea typeface="Lato Light" charset="0"/>
              <a:cs typeface="Lato Light" charset="0"/>
            </a:endParaRPr>
          </a:p>
        </p:txBody>
      </p:sp>
      <p:sp>
        <p:nvSpPr>
          <p:cNvPr id="231" name="TextBox 249">
            <a:extLst>
              <a:ext uri="{FF2B5EF4-FFF2-40B4-BE49-F238E27FC236}">
                <a16:creationId xmlns:a16="http://schemas.microsoft.com/office/drawing/2014/main" xmlns="" id="{D10BFFFA-BDDA-4FCE-BD25-D5AFA591FA22}"/>
              </a:ext>
            </a:extLst>
          </p:cNvPr>
          <p:cNvSpPr txBox="1"/>
          <p:nvPr/>
        </p:nvSpPr>
        <p:spPr>
          <a:xfrm>
            <a:off x="207083" y="6137531"/>
            <a:ext cx="4569799" cy="300275"/>
          </a:xfrm>
          <a:prstGeom prst="rect">
            <a:avLst/>
          </a:prstGeom>
          <a:noFill/>
        </p:spPr>
        <p:txBody>
          <a:bodyPr wrap="square" rtlCol="0">
            <a:spAutoFit/>
          </a:bodyPr>
          <a:lstStyle/>
          <a:p>
            <a:pPr>
              <a:lnSpc>
                <a:spcPts val="1665"/>
              </a:lnSpc>
            </a:pPr>
            <a:r>
              <a:rPr lang="en-GB" sz="1313" dirty="0">
                <a:ea typeface="Lato Light" charset="0"/>
                <a:cs typeface="Lato Light" charset="0"/>
              </a:rPr>
              <a:t>Quelle: Deloitte</a:t>
            </a:r>
          </a:p>
        </p:txBody>
      </p:sp>
    </p:spTree>
    <p:extLst>
      <p:ext uri="{BB962C8B-B14F-4D97-AF65-F5344CB8AC3E}">
        <p14:creationId xmlns:p14="http://schemas.microsoft.com/office/powerpoint/2010/main" val="3478577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463187" y="469388"/>
            <a:ext cx="8852375" cy="697353"/>
          </a:xfrm>
        </p:spPr>
        <p:txBody>
          <a:bodyPr>
            <a:normAutofit/>
          </a:bodyPr>
          <a:lstStyle/>
          <a:p>
            <a:r>
              <a:rPr lang="en-GB" dirty="0"/>
              <a:t>Die Bedeutung des Risikomanagements</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99560" y="1960497"/>
            <a:ext cx="3553984" cy="471441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err="1">
                <a:solidFill>
                  <a:srgbClr val="245473"/>
                </a:solidFill>
                <a:latin typeface="+mj-lt"/>
                <a:ea typeface="Open Sans Light" panose="020B0306030504020204" pitchFamily="34" charset="0"/>
                <a:cs typeface="Open Sans Light" panose="020B0306030504020204" pitchFamily="34" charset="0"/>
              </a:rPr>
              <a:t>Wer</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unternehmerisch</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handelt</a:t>
            </a:r>
            <a:r>
              <a:rPr lang="en-GB" sz="2200" dirty="0">
                <a:solidFill>
                  <a:srgbClr val="245473"/>
                </a:solidFill>
                <a:latin typeface="+mj-lt"/>
                <a:ea typeface="Open Sans Light" panose="020B0306030504020204" pitchFamily="34" charset="0"/>
                <a:cs typeface="Open Sans Light" panose="020B0306030504020204" pitchFamily="34" charset="0"/>
              </a:rPr>
              <a:t>, der </a:t>
            </a:r>
            <a:r>
              <a:rPr lang="en-GB" sz="2200" dirty="0" err="1">
                <a:solidFill>
                  <a:srgbClr val="245473"/>
                </a:solidFill>
                <a:latin typeface="+mj-lt"/>
                <a:ea typeface="Open Sans Light" panose="020B0306030504020204" pitchFamily="34" charset="0"/>
                <a:cs typeface="Open Sans Light" panose="020B0306030504020204" pitchFamily="34" charset="0"/>
              </a:rPr>
              <a:t>geht</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zwangsläufig</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Risiken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ein</a:t>
            </a:r>
            <a:r>
              <a:rPr lang="en-GB" sz="2200" dirty="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endParaRPr lang="en-GB" sz="22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n-GB" sz="2200" dirty="0" err="1">
                <a:solidFill>
                  <a:srgbClr val="245473"/>
                </a:solidFill>
                <a:latin typeface="+mj-lt"/>
                <a:ea typeface="Open Sans Light" panose="020B0306030504020204" pitchFamily="34" charset="0"/>
                <a:cs typeface="Open Sans Light" panose="020B0306030504020204" pitchFamily="34" charset="0"/>
              </a:rPr>
              <a:t>Durch</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Risikomanagement</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soll</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Transparenz</a:t>
            </a:r>
            <a:r>
              <a:rPr lang="en-GB" sz="2200" dirty="0">
                <a:solidFill>
                  <a:srgbClr val="245473"/>
                </a:solidFill>
                <a:latin typeface="+mj-lt"/>
                <a:ea typeface="Open Sans Light" panose="020B0306030504020204" pitchFamily="34" charset="0"/>
                <a:cs typeface="Open Sans Light" panose="020B0306030504020204" pitchFamily="34" charset="0"/>
              </a:rPr>
              <a:t> über die Risikosituation im Unternehmen </a:t>
            </a:r>
            <a:r>
              <a:rPr lang="en-GB" sz="2200" dirty="0" err="1">
                <a:solidFill>
                  <a:srgbClr val="245473"/>
                </a:solidFill>
                <a:latin typeface="+mj-lt"/>
                <a:ea typeface="Open Sans Light" panose="020B0306030504020204" pitchFamily="34" charset="0"/>
                <a:cs typeface="Open Sans Light" panose="020B0306030504020204" pitchFamily="34" charset="0"/>
              </a:rPr>
              <a:t>geschaffen</a:t>
            </a:r>
            <a:r>
              <a:rPr lang="en-GB" sz="2200" dirty="0">
                <a:solidFill>
                  <a:srgbClr val="245473"/>
                </a:solidFill>
                <a:latin typeface="+mj-lt"/>
                <a:ea typeface="Open Sans Light" panose="020B0306030504020204" pitchFamily="34" charset="0"/>
                <a:cs typeface="Open Sans Light" panose="020B0306030504020204" pitchFamily="34" charset="0"/>
              </a:rPr>
              <a:t> (Risikocontrolling) und das Risiko-Ertrags-Profil </a:t>
            </a:r>
            <a:r>
              <a:rPr lang="en-GB" sz="2200" dirty="0" err="1">
                <a:solidFill>
                  <a:srgbClr val="245473"/>
                </a:solidFill>
                <a:latin typeface="+mj-lt"/>
                <a:ea typeface="Open Sans Light" panose="020B0306030504020204" pitchFamily="34" charset="0"/>
                <a:cs typeface="Open Sans Light" panose="020B0306030504020204" pitchFamily="34" charset="0"/>
              </a:rPr>
              <a:t>eines</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Unternehmens</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optimiert</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werden</a:t>
            </a:r>
            <a:r>
              <a:rPr lang="en-GB" sz="2200" dirty="0">
                <a:solidFill>
                  <a:srgbClr val="245473"/>
                </a:solidFill>
                <a:latin typeface="+mj-lt"/>
                <a:ea typeface="Open Sans Light" panose="020B0306030504020204" pitchFamily="34" charset="0"/>
                <a:cs typeface="Open Sans Light" panose="020B0306030504020204" pitchFamily="34" charset="0"/>
              </a:rPr>
              <a:t> (Risikomanagement).</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123" name="Subtitle 2">
            <a:extLst>
              <a:ext uri="{FF2B5EF4-FFF2-40B4-BE49-F238E27FC236}">
                <a16:creationId xmlns:a16="http://schemas.microsoft.com/office/drawing/2014/main" xmlns="" id="{3D655CBB-E809-4EE7-A175-CBFD4507899E}"/>
              </a:ext>
            </a:extLst>
          </p:cNvPr>
          <p:cNvSpPr txBox="1">
            <a:spLocks/>
          </p:cNvSpPr>
          <p:nvPr/>
        </p:nvSpPr>
        <p:spPr>
          <a:xfrm>
            <a:off x="4528457" y="1960497"/>
            <a:ext cx="7346381" cy="520527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342900" indent="-34290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Risikomanagement ist die Kunst und Wissenschaft der Identifizierung, Analyse und Reaktion auf </a:t>
            </a:r>
            <a:r>
              <a:rPr lang="en-GB" sz="2000" dirty="0" err="1">
                <a:solidFill>
                  <a:srgbClr val="245473"/>
                </a:solidFill>
                <a:latin typeface="+mj-lt"/>
                <a:ea typeface="Lato Light" panose="020F0502020204030203" pitchFamily="34" charset="0"/>
                <a:cs typeface="Mukta ExtraLight" panose="020B0000000000000000" pitchFamily="34" charset="77"/>
              </a:rPr>
              <a:t>Risiken</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eines</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Unternehemens</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oder</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Projekts</a:t>
            </a:r>
            <a:endParaRPr lang="en-GB" sz="2000" dirty="0">
              <a:solidFill>
                <a:srgbClr val="245473"/>
              </a:solidFill>
              <a:latin typeface="+mj-lt"/>
              <a:ea typeface="Lato Light" panose="020F0502020204030203" pitchFamily="34" charset="0"/>
              <a:cs typeface="Mukta ExtraLight" panose="020B0000000000000000" pitchFamily="34" charset="77"/>
            </a:endParaRPr>
          </a:p>
          <a:p>
            <a:pPr marL="342900" indent="-34290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Das Risikomanagement wird sowohl in Unternehmen als auch in Projekten oft übersehen. </a:t>
            </a:r>
            <a:r>
              <a:rPr lang="en-GB" sz="2000" dirty="0" err="1">
                <a:solidFill>
                  <a:srgbClr val="245473"/>
                </a:solidFill>
                <a:latin typeface="+mj-lt"/>
                <a:ea typeface="Lato Light" panose="020F0502020204030203" pitchFamily="34" charset="0"/>
                <a:cs typeface="Mukta ExtraLight" panose="020B0000000000000000" pitchFamily="34" charset="77"/>
              </a:rPr>
              <a:t>Dabei</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ist</a:t>
            </a:r>
            <a:r>
              <a:rPr lang="en-GB" sz="2000" dirty="0">
                <a:solidFill>
                  <a:srgbClr val="245473"/>
                </a:solidFill>
                <a:latin typeface="+mj-lt"/>
                <a:ea typeface="Lato Light" panose="020F0502020204030203" pitchFamily="34" charset="0"/>
                <a:cs typeface="Mukta ExtraLight" panose="020B0000000000000000" pitchFamily="34" charset="77"/>
              </a:rPr>
              <a:t> es </a:t>
            </a:r>
            <a:r>
              <a:rPr lang="en-GB" sz="2000" dirty="0" err="1">
                <a:solidFill>
                  <a:srgbClr val="245473"/>
                </a:solidFill>
                <a:latin typeface="+mj-lt"/>
                <a:ea typeface="Lato Light" panose="020F0502020204030203" pitchFamily="34" charset="0"/>
                <a:cs typeface="Mukta ExtraLight" panose="020B0000000000000000" pitchFamily="34" charset="77"/>
              </a:rPr>
              <a:t>nützlich</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bei</a:t>
            </a:r>
            <a:r>
              <a:rPr lang="en-GB" sz="2000" dirty="0">
                <a:solidFill>
                  <a:srgbClr val="245473"/>
                </a:solidFill>
                <a:latin typeface="+mj-lt"/>
                <a:ea typeface="Lato Light" panose="020F0502020204030203" pitchFamily="34" charset="0"/>
                <a:cs typeface="Mukta ExtraLight" panose="020B0000000000000000" pitchFamily="34" charset="77"/>
              </a:rPr>
              <a:t> der Auswahl guter Strategien und Projekte, der Festlegung des Umfangs und der Entwicklung </a:t>
            </a:r>
            <a:r>
              <a:rPr lang="en-GB" sz="2000" dirty="0" err="1">
                <a:solidFill>
                  <a:srgbClr val="245473"/>
                </a:solidFill>
                <a:latin typeface="+mj-lt"/>
                <a:ea typeface="Lato Light" panose="020F0502020204030203" pitchFamily="34" charset="0"/>
                <a:cs typeface="Mukta ExtraLight" panose="020B0000000000000000" pitchFamily="34" charset="77"/>
              </a:rPr>
              <a:t>realistischer</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Schätzungen</a:t>
            </a:r>
            <a:endParaRPr lang="en-GB" sz="2000" dirty="0">
              <a:solidFill>
                <a:srgbClr val="245473"/>
              </a:solidFill>
              <a:latin typeface="+mj-lt"/>
              <a:ea typeface="Lato Light" panose="020F0502020204030203" pitchFamily="34" charset="0"/>
              <a:cs typeface="Mukta ExtraLight" panose="020B0000000000000000" pitchFamily="34" charset="77"/>
            </a:endParaRPr>
          </a:p>
          <a:p>
            <a:pPr marL="342900" indent="-34290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Enterprise Risk Management (ERM) ist ein Prozess, der von der </a:t>
            </a:r>
            <a:r>
              <a:rPr lang="en-GB" sz="2000" dirty="0" err="1">
                <a:solidFill>
                  <a:srgbClr val="245473"/>
                </a:solidFill>
                <a:latin typeface="+mj-lt"/>
                <a:ea typeface="Lato Light" panose="020F0502020204030203" pitchFamily="34" charset="0"/>
                <a:cs typeface="Mukta ExtraLight" panose="020B0000000000000000" pitchFamily="34" charset="77"/>
              </a:rPr>
              <a:t>Geschäftsführung</a:t>
            </a:r>
            <a:r>
              <a:rPr lang="en-GB" sz="2000" dirty="0">
                <a:solidFill>
                  <a:srgbClr val="245473"/>
                </a:solidFill>
                <a:latin typeface="+mj-lt"/>
                <a:ea typeface="Lato Light" panose="020F0502020204030203" pitchFamily="34" charset="0"/>
                <a:cs typeface="Mukta ExtraLight" panose="020B0000000000000000" pitchFamily="34" charset="77"/>
              </a:rPr>
              <a:t> und anderen Mitarbeitern eines Unternehmens im Rahmen einer Strategie und unternehmensweit angewandt wird und dazu dient, </a:t>
            </a:r>
            <a:r>
              <a:rPr lang="en-GB" sz="2000" dirty="0" err="1">
                <a:solidFill>
                  <a:srgbClr val="245473"/>
                </a:solidFill>
                <a:latin typeface="+mj-lt"/>
                <a:ea typeface="Lato Light" panose="020F0502020204030203" pitchFamily="34" charset="0"/>
                <a:cs typeface="Mukta ExtraLight" panose="020B0000000000000000" pitchFamily="34" charset="77"/>
              </a:rPr>
              <a:t>unternehmensspezifische</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Risiken</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zu</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erkennen</a:t>
            </a:r>
            <a:r>
              <a:rPr lang="en-GB" sz="2000" dirty="0">
                <a:solidFill>
                  <a:srgbClr val="245473"/>
                </a:solidFill>
                <a:latin typeface="+mj-lt"/>
                <a:ea typeface="Lato Light" panose="020F0502020204030203" pitchFamily="34" charset="0"/>
                <a:cs typeface="Mukta ExtraLight" panose="020B0000000000000000" pitchFamily="34" charset="77"/>
              </a:rPr>
              <a:t> und so zu steuern, dass sie innerhalb der </a:t>
            </a:r>
            <a:r>
              <a:rPr lang="en-GB" sz="2000" dirty="0" err="1">
                <a:solidFill>
                  <a:srgbClr val="245473"/>
                </a:solidFill>
                <a:latin typeface="+mj-lt"/>
                <a:ea typeface="Lato Light" panose="020F0502020204030203" pitchFamily="34" charset="0"/>
                <a:cs typeface="Mukta ExtraLight" panose="020B0000000000000000" pitchFamily="34" charset="77"/>
              </a:rPr>
              <a:t>Risikobereitschaft</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liegen</a:t>
            </a:r>
            <a:r>
              <a:rPr lang="en-GB" sz="2000" dirty="0">
                <a:solidFill>
                  <a:srgbClr val="245473"/>
                </a:solidFill>
                <a:latin typeface="+mj-lt"/>
                <a:ea typeface="Lato Light" panose="020F0502020204030203" pitchFamily="34" charset="0"/>
                <a:cs typeface="Mukta ExtraLight" panose="020B0000000000000000" pitchFamily="34" charset="77"/>
              </a:rPr>
              <a:t> und </a:t>
            </a:r>
            <a:r>
              <a:rPr lang="en-GB" sz="2000" dirty="0" err="1">
                <a:solidFill>
                  <a:srgbClr val="245473"/>
                </a:solidFill>
                <a:latin typeface="+mj-lt"/>
                <a:ea typeface="Lato Light" panose="020F0502020204030203" pitchFamily="34" charset="0"/>
                <a:cs typeface="Mukta ExtraLight" panose="020B0000000000000000" pitchFamily="34" charset="77"/>
              </a:rPr>
              <a:t>eine</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gewisse</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Sicherheit</a:t>
            </a:r>
            <a:r>
              <a:rPr lang="en-GB" sz="2000" dirty="0">
                <a:solidFill>
                  <a:srgbClr val="245473"/>
                </a:solidFill>
                <a:latin typeface="+mj-lt"/>
                <a:ea typeface="Lato Light" panose="020F0502020204030203" pitchFamily="34" charset="0"/>
                <a:cs typeface="Mukta ExtraLight" panose="020B0000000000000000" pitchFamily="34" charset="77"/>
              </a:rPr>
              <a:t> hinsichtlich der Erreichung der </a:t>
            </a:r>
            <a:r>
              <a:rPr lang="en-GB" sz="2000" dirty="0" err="1">
                <a:solidFill>
                  <a:srgbClr val="245473"/>
                </a:solidFill>
                <a:latin typeface="+mj-lt"/>
                <a:ea typeface="Lato Light" panose="020F0502020204030203" pitchFamily="34" charset="0"/>
                <a:cs typeface="Mukta ExtraLight" panose="020B0000000000000000" pitchFamily="34" charset="77"/>
              </a:rPr>
              <a:t>Unternehmensziele</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erreicht</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wird</a:t>
            </a:r>
            <a:endParaRPr lang="en-GB" sz="2000" dirty="0">
              <a:solidFill>
                <a:srgbClr val="245473"/>
              </a:solidFill>
              <a:latin typeface="+mj-lt"/>
              <a:ea typeface="Lato Light" panose="020F0502020204030203" pitchFamily="34" charset="0"/>
              <a:cs typeface="Mukta ExtraLight" panose="020B0000000000000000" pitchFamily="34" charset="77"/>
            </a:endParaRPr>
          </a:p>
          <a:p>
            <a:pPr algn="l">
              <a:lnSpc>
                <a:spcPct val="100000"/>
              </a:lnSpc>
            </a:pPr>
            <a:endParaRPr lang="en-GB" sz="2000" dirty="0">
              <a:solidFill>
                <a:schemeClr val="tx1"/>
              </a:solidFill>
              <a:latin typeface="+mj-lt"/>
              <a:ea typeface="Lato Light" panose="020F0502020204030203" pitchFamily="34" charset="0"/>
              <a:cs typeface="Mukta ExtraLight" panose="020B0000000000000000" pitchFamily="34" charset="77"/>
            </a:endParaRPr>
          </a:p>
          <a:p>
            <a:pPr algn="l">
              <a:lnSpc>
                <a:spcPct val="100000"/>
              </a:lnSpc>
            </a:pPr>
            <a:endParaRPr lang="en-GB" sz="2000" dirty="0">
              <a:solidFill>
                <a:schemeClr val="tx1"/>
              </a:solidFill>
              <a:latin typeface="+mj-lt"/>
              <a:ea typeface="Lato Light" panose="020F0502020204030203" pitchFamily="34" charset="0"/>
              <a:cs typeface="Mukta ExtraLight" panose="020B0000000000000000" pitchFamily="34" charset="77"/>
            </a:endParaRPr>
          </a:p>
        </p:txBody>
      </p:sp>
      <p:cxnSp>
        <p:nvCxnSpPr>
          <p:cNvPr id="5" name="Straight Connector 4">
            <a:extLst>
              <a:ext uri="{FF2B5EF4-FFF2-40B4-BE49-F238E27FC236}">
                <a16:creationId xmlns:a16="http://schemas.microsoft.com/office/drawing/2014/main" xmlns="" id="{80A4E5A9-0658-4044-B07A-0D2092A4E383}"/>
              </a:ext>
            </a:extLst>
          </p:cNvPr>
          <p:cNvCxnSpPr/>
          <p:nvPr/>
        </p:nvCxnSpPr>
        <p:spPr>
          <a:xfrm>
            <a:off x="4191000" y="2177143"/>
            <a:ext cx="0" cy="372291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290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xmlns="" id="{2BBA3F5F-81E8-4D88-8AAF-9AABD8E5B99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think-cell Folie" r:id="rId5" imgW="592" imgH="595" progId="TCLayout.ActiveDocument.1">
                  <p:embed/>
                </p:oleObj>
              </mc:Choice>
              <mc:Fallback>
                <p:oleObj name="think-cell Folie" r:id="rId5" imgW="592" imgH="595" progId="TCLayout.ActiveDocument.1">
                  <p:embed/>
                  <p:pic>
                    <p:nvPicPr>
                      <p:cNvPr id="7" name="Objekt 6" hidden="1">
                        <a:extLst>
                          <a:ext uri="{FF2B5EF4-FFF2-40B4-BE49-F238E27FC236}">
                            <a16:creationId xmlns:a16="http://schemas.microsoft.com/office/drawing/2014/main" xmlns="" id="{2BBA3F5F-81E8-4D88-8AAF-9AABD8E5B99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566922" y="608352"/>
            <a:ext cx="8852375" cy="697353"/>
          </a:xfrm>
        </p:spPr>
        <p:txBody>
          <a:bodyPr>
            <a:normAutofit/>
          </a:bodyPr>
          <a:lstStyle/>
          <a:p>
            <a:r>
              <a:rPr lang="en-GB" dirty="0"/>
              <a:t>Wie sieht ein "gutes" Risikomanagement aus?</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316252" y="2074439"/>
            <a:ext cx="2520436" cy="497602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Das Ziel des Risikomanagements ist es, </a:t>
            </a:r>
            <a:r>
              <a:rPr lang="en-GB" sz="2200" dirty="0" err="1">
                <a:solidFill>
                  <a:srgbClr val="245473"/>
                </a:solidFill>
                <a:latin typeface="+mj-lt"/>
                <a:ea typeface="Open Sans Light" panose="020B0306030504020204" pitchFamily="34" charset="0"/>
                <a:cs typeface="Open Sans Light" panose="020B0306030504020204" pitchFamily="34" charset="0"/>
              </a:rPr>
              <a:t>sicherzu-stellen</a:t>
            </a:r>
            <a:r>
              <a:rPr lang="en-GB" sz="2200" dirty="0">
                <a:solidFill>
                  <a:srgbClr val="245473"/>
                </a:solidFill>
                <a:latin typeface="+mj-lt"/>
                <a:ea typeface="Open Sans Light" panose="020B0306030504020204" pitchFamily="34" charset="0"/>
                <a:cs typeface="Open Sans Light" panose="020B0306030504020204" pitchFamily="34" charset="0"/>
              </a:rPr>
              <a:t>, dass die Unsicherheit niemals von den festgelegten Geschäftszielen ablenkt.</a:t>
            </a:r>
          </a:p>
          <a:p>
            <a:pPr algn="l">
              <a:lnSpc>
                <a:spcPct val="100000"/>
              </a:lnSpc>
              <a:spcBef>
                <a:spcPts val="600"/>
              </a:spcBef>
            </a:pPr>
            <a:r>
              <a:rPr lang="en-GB" sz="22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Fraglich</a:t>
            </a: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2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ist</a:t>
            </a: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2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wie</a:t>
            </a: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2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gutes</a:t>
            </a: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2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Risiko</a:t>
            </a: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-management </a:t>
            </a:r>
            <a:r>
              <a:rPr lang="en-GB" sz="22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aussieht</a:t>
            </a: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51" name="Subtitle 2">
            <a:extLst>
              <a:ext uri="{FF2B5EF4-FFF2-40B4-BE49-F238E27FC236}">
                <a16:creationId xmlns:a16="http://schemas.microsoft.com/office/drawing/2014/main" xmlns="" id="{722CFC46-EDB9-4ACD-AA72-A34530377E09}"/>
              </a:ext>
            </a:extLst>
          </p:cNvPr>
          <p:cNvSpPr txBox="1">
            <a:spLocks/>
          </p:cNvSpPr>
          <p:nvPr/>
        </p:nvSpPr>
        <p:spPr>
          <a:xfrm>
            <a:off x="6663880" y="4328111"/>
            <a:ext cx="5528120" cy="58863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altLang="de-DE" sz="1800" dirty="0" err="1">
                <a:latin typeface="+mj-lt"/>
              </a:rPr>
              <a:t>Robuste</a:t>
            </a:r>
            <a:r>
              <a:rPr lang="en-GB" altLang="de-DE" sz="1800" dirty="0">
                <a:latin typeface="+mj-lt"/>
              </a:rPr>
              <a:t> </a:t>
            </a:r>
            <a:r>
              <a:rPr lang="en-GB" altLang="de-DE" sz="1800" dirty="0" err="1">
                <a:latin typeface="+mj-lt"/>
              </a:rPr>
              <a:t>Personalprozesse</a:t>
            </a:r>
            <a:r>
              <a:rPr lang="en-GB" altLang="de-DE" sz="1800" dirty="0">
                <a:latin typeface="+mj-lt"/>
              </a:rPr>
              <a:t>: Management-Buy-in; Ein-</a:t>
            </a:r>
            <a:r>
              <a:rPr lang="en-GB" altLang="de-DE" sz="1800" dirty="0" err="1">
                <a:latin typeface="+mj-lt"/>
              </a:rPr>
              <a:t>haltung</a:t>
            </a:r>
            <a:r>
              <a:rPr lang="en-GB" altLang="de-DE" sz="1800" dirty="0">
                <a:latin typeface="+mj-lt"/>
              </a:rPr>
              <a:t>; ständige Auffrischung</a:t>
            </a:r>
            <a:endParaRPr lang="en-GB" sz="1800" dirty="0">
              <a:solidFill>
                <a:schemeClr val="tx1"/>
              </a:solidFill>
              <a:latin typeface="+mj-lt"/>
              <a:ea typeface="Lato Light" panose="020F0502020204030203" pitchFamily="34" charset="0"/>
              <a:cs typeface="Mukta ExtraLight" panose="020B0000000000000000" pitchFamily="34" charset="77"/>
            </a:endParaRPr>
          </a:p>
        </p:txBody>
      </p:sp>
      <p:sp>
        <p:nvSpPr>
          <p:cNvPr id="52" name="Subtitle 2">
            <a:extLst>
              <a:ext uri="{FF2B5EF4-FFF2-40B4-BE49-F238E27FC236}">
                <a16:creationId xmlns:a16="http://schemas.microsoft.com/office/drawing/2014/main" xmlns="" id="{E24CD672-E49F-41A2-85DF-7695EAF3A22A}"/>
              </a:ext>
            </a:extLst>
          </p:cNvPr>
          <p:cNvSpPr txBox="1">
            <a:spLocks/>
          </p:cNvSpPr>
          <p:nvPr/>
        </p:nvSpPr>
        <p:spPr>
          <a:xfrm>
            <a:off x="6200405" y="2028377"/>
            <a:ext cx="5991595" cy="58863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altLang="de-DE" sz="1800" dirty="0">
                <a:latin typeface="+mj-lt"/>
              </a:rPr>
              <a:t>Dynamisches Hinterfragen von Annahmen, Denken des Undenkbaren, ständiges Lernen</a:t>
            </a:r>
          </a:p>
        </p:txBody>
      </p:sp>
      <p:sp>
        <p:nvSpPr>
          <p:cNvPr id="53" name="Subtitle 2">
            <a:extLst>
              <a:ext uri="{FF2B5EF4-FFF2-40B4-BE49-F238E27FC236}">
                <a16:creationId xmlns:a16="http://schemas.microsoft.com/office/drawing/2014/main" xmlns="" id="{A00E2B81-D2A4-44DD-8611-2A42896C8B7B}"/>
              </a:ext>
            </a:extLst>
          </p:cNvPr>
          <p:cNvSpPr txBox="1">
            <a:spLocks/>
          </p:cNvSpPr>
          <p:nvPr/>
        </p:nvSpPr>
        <p:spPr>
          <a:xfrm>
            <a:off x="6952474" y="2670417"/>
            <a:ext cx="5406456" cy="58863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altLang="de-DE" sz="1800" dirty="0">
                <a:latin typeface="+mj-lt"/>
              </a:rPr>
              <a:t>Klare Governance-Struktur und -Verhalten, abgestimmt auf die Unternehmensziele</a:t>
            </a:r>
          </a:p>
        </p:txBody>
      </p:sp>
      <p:sp>
        <p:nvSpPr>
          <p:cNvPr id="55" name="Subtitle 2">
            <a:extLst>
              <a:ext uri="{FF2B5EF4-FFF2-40B4-BE49-F238E27FC236}">
                <a16:creationId xmlns:a16="http://schemas.microsoft.com/office/drawing/2014/main" xmlns="" id="{EF743D18-5F06-4271-A067-C1CD054606A1}"/>
              </a:ext>
            </a:extLst>
          </p:cNvPr>
          <p:cNvSpPr txBox="1">
            <a:spLocks/>
          </p:cNvSpPr>
          <p:nvPr/>
        </p:nvSpPr>
        <p:spPr>
          <a:xfrm>
            <a:off x="6098167" y="5592088"/>
            <a:ext cx="5989162" cy="58863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altLang="de-DE" sz="1800" dirty="0">
                <a:latin typeface="+mj-lt"/>
              </a:rPr>
              <a:t>Konsistente Vorgehensweise vom Einzelnen über das Team bis hin zur Organisation - und doch je nach Bedarf variiert (Flexibilität)</a:t>
            </a:r>
          </a:p>
        </p:txBody>
      </p:sp>
      <p:sp>
        <p:nvSpPr>
          <p:cNvPr id="56" name="Subtitle 2">
            <a:extLst>
              <a:ext uri="{FF2B5EF4-FFF2-40B4-BE49-F238E27FC236}">
                <a16:creationId xmlns:a16="http://schemas.microsoft.com/office/drawing/2014/main" xmlns="" id="{77C17AD6-035D-4397-B02D-F5FB8BCDD959}"/>
              </a:ext>
            </a:extLst>
          </p:cNvPr>
          <p:cNvSpPr txBox="1">
            <a:spLocks/>
          </p:cNvSpPr>
          <p:nvPr/>
        </p:nvSpPr>
        <p:spPr>
          <a:xfrm>
            <a:off x="6778176" y="4998673"/>
            <a:ext cx="5128568" cy="58863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altLang="de-DE" sz="1800" dirty="0">
                <a:latin typeface="+mj-lt"/>
              </a:rPr>
              <a:t>Triangulation - Verwendung mehrerer </a:t>
            </a:r>
            <a:r>
              <a:rPr lang="en-GB" altLang="de-DE" sz="1800" dirty="0" err="1">
                <a:latin typeface="+mj-lt"/>
              </a:rPr>
              <a:t>Perspektiven</a:t>
            </a:r>
            <a:r>
              <a:rPr lang="en-GB" altLang="de-DE" sz="1800" dirty="0">
                <a:latin typeface="+mj-lt"/>
              </a:rPr>
              <a:t>, </a:t>
            </a:r>
            <a:r>
              <a:rPr lang="en-GB" altLang="de-DE" sz="1800" dirty="0" err="1">
                <a:latin typeface="+mj-lt"/>
              </a:rPr>
              <a:t>Datenquellen</a:t>
            </a:r>
            <a:endParaRPr lang="en-GB" altLang="de-DE" sz="1800" dirty="0">
              <a:latin typeface="+mj-lt"/>
            </a:endParaRPr>
          </a:p>
        </p:txBody>
      </p:sp>
      <p:sp>
        <p:nvSpPr>
          <p:cNvPr id="58" name="Subtitle 2">
            <a:extLst>
              <a:ext uri="{FF2B5EF4-FFF2-40B4-BE49-F238E27FC236}">
                <a16:creationId xmlns:a16="http://schemas.microsoft.com/office/drawing/2014/main" xmlns="" id="{9A5F27ED-4D3F-44C5-961C-CE338DFB3A35}"/>
              </a:ext>
            </a:extLst>
          </p:cNvPr>
          <p:cNvSpPr txBox="1">
            <a:spLocks/>
          </p:cNvSpPr>
          <p:nvPr/>
        </p:nvSpPr>
        <p:spPr>
          <a:xfrm>
            <a:off x="7379064" y="3306473"/>
            <a:ext cx="4725849" cy="58863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altLang="de-DE" sz="1800" dirty="0">
                <a:latin typeface="+mj-lt"/>
              </a:rPr>
              <a:t>Transparenz, ehrliche Debatte, Vorbildfunktion an der “</a:t>
            </a:r>
            <a:r>
              <a:rPr lang="en-GB" altLang="de-DE" sz="1800" dirty="0" err="1">
                <a:latin typeface="+mj-lt"/>
              </a:rPr>
              <a:t>Spitze</a:t>
            </a:r>
            <a:r>
              <a:rPr lang="en-GB" altLang="de-DE" sz="1800" dirty="0">
                <a:latin typeface="+mj-lt"/>
              </a:rPr>
              <a:t>”</a:t>
            </a:r>
          </a:p>
        </p:txBody>
      </p:sp>
      <p:sp>
        <p:nvSpPr>
          <p:cNvPr id="62" name="Subtitle 2">
            <a:extLst>
              <a:ext uri="{FF2B5EF4-FFF2-40B4-BE49-F238E27FC236}">
                <a16:creationId xmlns:a16="http://schemas.microsoft.com/office/drawing/2014/main" xmlns="" id="{0CBE5862-B4F5-4806-B4A1-1EE0CD805188}"/>
              </a:ext>
            </a:extLst>
          </p:cNvPr>
          <p:cNvSpPr txBox="1">
            <a:spLocks/>
          </p:cNvSpPr>
          <p:nvPr/>
        </p:nvSpPr>
        <p:spPr>
          <a:xfrm>
            <a:off x="7034598" y="4082627"/>
            <a:ext cx="4725849" cy="2205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altLang="de-DE" sz="1800" dirty="0">
                <a:latin typeface="+mj-lt"/>
              </a:rPr>
              <a:t>HR hilft, die Agenda zu setzen und zu "</a:t>
            </a:r>
            <a:r>
              <a:rPr lang="en-GB" altLang="de-DE" sz="1800" dirty="0" err="1">
                <a:latin typeface="+mj-lt"/>
              </a:rPr>
              <a:t>erziehen</a:t>
            </a:r>
            <a:r>
              <a:rPr lang="en-GB" altLang="de-DE" sz="1800" dirty="0">
                <a:latin typeface="+mj-lt"/>
              </a:rPr>
              <a:t>”</a:t>
            </a:r>
          </a:p>
        </p:txBody>
      </p:sp>
      <p:grpSp>
        <p:nvGrpSpPr>
          <p:cNvPr id="8" name="Gruppieren 7">
            <a:extLst>
              <a:ext uri="{FF2B5EF4-FFF2-40B4-BE49-F238E27FC236}">
                <a16:creationId xmlns:a16="http://schemas.microsoft.com/office/drawing/2014/main" xmlns="" id="{9572A910-2B32-48BC-A5B8-EC75A218D98E}"/>
              </a:ext>
            </a:extLst>
          </p:cNvPr>
          <p:cNvGrpSpPr>
            <a:grpSpLocks noChangeAspect="1"/>
          </p:cNvGrpSpPr>
          <p:nvPr/>
        </p:nvGrpSpPr>
        <p:grpSpPr>
          <a:xfrm>
            <a:off x="3252118" y="2227572"/>
            <a:ext cx="4045442" cy="3658792"/>
            <a:chOff x="3323926" y="1926057"/>
            <a:chExt cx="4565577" cy="4129207"/>
          </a:xfrm>
        </p:grpSpPr>
        <p:sp>
          <p:nvSpPr>
            <p:cNvPr id="11" name="Rectangle 174">
              <a:extLst>
                <a:ext uri="{FF2B5EF4-FFF2-40B4-BE49-F238E27FC236}">
                  <a16:creationId xmlns:a16="http://schemas.microsoft.com/office/drawing/2014/main" xmlns="" id="{3D7543F4-C69B-4A37-85CD-334585B9332C}"/>
                </a:ext>
              </a:extLst>
            </p:cNvPr>
            <p:cNvSpPr>
              <a:spLocks noChangeArrowheads="1"/>
            </p:cNvSpPr>
            <p:nvPr/>
          </p:nvSpPr>
          <p:spPr bwMode="auto">
            <a:xfrm>
              <a:off x="3327166" y="3189361"/>
              <a:ext cx="3962035" cy="534200"/>
            </a:xfrm>
            <a:prstGeom prst="rect">
              <a:avLst/>
            </a:prstGeom>
            <a:solidFill>
              <a:schemeClr val="accent3"/>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12" name="Rectangle 178">
              <a:extLst>
                <a:ext uri="{FF2B5EF4-FFF2-40B4-BE49-F238E27FC236}">
                  <a16:creationId xmlns:a16="http://schemas.microsoft.com/office/drawing/2014/main" xmlns="" id="{FCB98EA6-1280-4E7D-BD35-E2A1A0D77DD8}"/>
                </a:ext>
              </a:extLst>
            </p:cNvPr>
            <p:cNvSpPr>
              <a:spLocks noChangeArrowheads="1"/>
            </p:cNvSpPr>
            <p:nvPr/>
          </p:nvSpPr>
          <p:spPr bwMode="auto">
            <a:xfrm>
              <a:off x="3327166" y="4791961"/>
              <a:ext cx="3567334" cy="534677"/>
            </a:xfrm>
            <a:prstGeom prst="rect">
              <a:avLst/>
            </a:prstGeom>
            <a:solidFill>
              <a:schemeClr val="accent6"/>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13" name="Freeform 182">
              <a:extLst>
                <a:ext uri="{FF2B5EF4-FFF2-40B4-BE49-F238E27FC236}">
                  <a16:creationId xmlns:a16="http://schemas.microsoft.com/office/drawing/2014/main" xmlns="" id="{BB954DD3-8601-4803-A4BE-14CEC13C1E12}"/>
                </a:ext>
              </a:extLst>
            </p:cNvPr>
            <p:cNvSpPr>
              <a:spLocks/>
            </p:cNvSpPr>
            <p:nvPr/>
          </p:nvSpPr>
          <p:spPr bwMode="auto">
            <a:xfrm>
              <a:off x="6422041" y="4598009"/>
              <a:ext cx="922103" cy="923532"/>
            </a:xfrm>
            <a:custGeom>
              <a:avLst/>
              <a:gdLst>
                <a:gd name="T0" fmla="*/ 1694 w 1743"/>
                <a:gd name="T1" fmla="*/ 782 h 1743"/>
                <a:gd name="T2" fmla="*/ 1694 w 1743"/>
                <a:gd name="T3" fmla="*/ 960 h 1743"/>
                <a:gd name="T4" fmla="*/ 961 w 1743"/>
                <a:gd name="T5" fmla="*/ 1694 h 1743"/>
                <a:gd name="T6" fmla="*/ 783 w 1743"/>
                <a:gd name="T7" fmla="*/ 1694 h 1743"/>
                <a:gd name="T8" fmla="*/ 49 w 1743"/>
                <a:gd name="T9" fmla="*/ 960 h 1743"/>
                <a:gd name="T10" fmla="*/ 49 w 1743"/>
                <a:gd name="T11" fmla="*/ 782 h 1743"/>
                <a:gd name="T12" fmla="*/ 783 w 1743"/>
                <a:gd name="T13" fmla="*/ 49 h 1743"/>
                <a:gd name="T14" fmla="*/ 961 w 1743"/>
                <a:gd name="T15" fmla="*/ 49 h 1743"/>
                <a:gd name="T16" fmla="*/ 1694 w 1743"/>
                <a:gd name="T17" fmla="*/ 782 h 1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43" h="1743">
                  <a:moveTo>
                    <a:pt x="1694" y="782"/>
                  </a:moveTo>
                  <a:cubicBezTo>
                    <a:pt x="1743" y="832"/>
                    <a:pt x="1743" y="911"/>
                    <a:pt x="1694" y="960"/>
                  </a:cubicBezTo>
                  <a:cubicBezTo>
                    <a:pt x="961" y="1694"/>
                    <a:pt x="961" y="1694"/>
                    <a:pt x="961" y="1694"/>
                  </a:cubicBezTo>
                  <a:cubicBezTo>
                    <a:pt x="911" y="1743"/>
                    <a:pt x="832" y="1743"/>
                    <a:pt x="783" y="1694"/>
                  </a:cubicBezTo>
                  <a:cubicBezTo>
                    <a:pt x="49" y="960"/>
                    <a:pt x="49" y="960"/>
                    <a:pt x="49" y="960"/>
                  </a:cubicBezTo>
                  <a:cubicBezTo>
                    <a:pt x="0" y="911"/>
                    <a:pt x="0" y="832"/>
                    <a:pt x="49" y="782"/>
                  </a:cubicBezTo>
                  <a:cubicBezTo>
                    <a:pt x="783" y="49"/>
                    <a:pt x="783" y="49"/>
                    <a:pt x="783" y="49"/>
                  </a:cubicBezTo>
                  <a:cubicBezTo>
                    <a:pt x="832" y="0"/>
                    <a:pt x="911" y="0"/>
                    <a:pt x="961" y="49"/>
                  </a:cubicBezTo>
                  <a:lnTo>
                    <a:pt x="1694" y="782"/>
                  </a:lnTo>
                  <a:close/>
                </a:path>
              </a:pathLst>
            </a:custGeom>
            <a:solidFill>
              <a:schemeClr val="accent6"/>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20" name="Rectangle 188">
              <a:extLst>
                <a:ext uri="{FF2B5EF4-FFF2-40B4-BE49-F238E27FC236}">
                  <a16:creationId xmlns:a16="http://schemas.microsoft.com/office/drawing/2014/main" xmlns="" id="{1F7E0252-2CB6-474F-A626-43FB4D1454AE}"/>
                </a:ext>
              </a:extLst>
            </p:cNvPr>
            <p:cNvSpPr>
              <a:spLocks noChangeArrowheads="1"/>
            </p:cNvSpPr>
            <p:nvPr/>
          </p:nvSpPr>
          <p:spPr bwMode="auto">
            <a:xfrm>
              <a:off x="3323926" y="2654684"/>
              <a:ext cx="3290099" cy="534677"/>
            </a:xfrm>
            <a:prstGeom prst="rect">
              <a:avLst/>
            </a:prstGeom>
            <a:solidFill>
              <a:schemeClr val="accent2"/>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21" name="Freeform 191">
              <a:extLst>
                <a:ext uri="{FF2B5EF4-FFF2-40B4-BE49-F238E27FC236}">
                  <a16:creationId xmlns:a16="http://schemas.microsoft.com/office/drawing/2014/main" xmlns="" id="{6D814D26-F4DD-4A71-A964-B4A985D8AB89}"/>
                </a:ext>
              </a:extLst>
            </p:cNvPr>
            <p:cNvSpPr>
              <a:spLocks/>
            </p:cNvSpPr>
            <p:nvPr/>
          </p:nvSpPr>
          <p:spPr bwMode="auto">
            <a:xfrm>
              <a:off x="6190233" y="2460257"/>
              <a:ext cx="922102" cy="923532"/>
            </a:xfrm>
            <a:custGeom>
              <a:avLst/>
              <a:gdLst>
                <a:gd name="T0" fmla="*/ 1694 w 1743"/>
                <a:gd name="T1" fmla="*/ 782 h 1743"/>
                <a:gd name="T2" fmla="*/ 1694 w 1743"/>
                <a:gd name="T3" fmla="*/ 960 h 1743"/>
                <a:gd name="T4" fmla="*/ 960 w 1743"/>
                <a:gd name="T5" fmla="*/ 1694 h 1743"/>
                <a:gd name="T6" fmla="*/ 783 w 1743"/>
                <a:gd name="T7" fmla="*/ 1694 h 1743"/>
                <a:gd name="T8" fmla="*/ 49 w 1743"/>
                <a:gd name="T9" fmla="*/ 960 h 1743"/>
                <a:gd name="T10" fmla="*/ 49 w 1743"/>
                <a:gd name="T11" fmla="*/ 782 h 1743"/>
                <a:gd name="T12" fmla="*/ 783 w 1743"/>
                <a:gd name="T13" fmla="*/ 49 h 1743"/>
                <a:gd name="T14" fmla="*/ 960 w 1743"/>
                <a:gd name="T15" fmla="*/ 49 h 1743"/>
                <a:gd name="T16" fmla="*/ 1694 w 1743"/>
                <a:gd name="T17" fmla="*/ 782 h 1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43" h="1743">
                  <a:moveTo>
                    <a:pt x="1694" y="782"/>
                  </a:moveTo>
                  <a:cubicBezTo>
                    <a:pt x="1743" y="831"/>
                    <a:pt x="1743" y="911"/>
                    <a:pt x="1694" y="960"/>
                  </a:cubicBezTo>
                  <a:cubicBezTo>
                    <a:pt x="960" y="1694"/>
                    <a:pt x="960" y="1694"/>
                    <a:pt x="960" y="1694"/>
                  </a:cubicBezTo>
                  <a:cubicBezTo>
                    <a:pt x="911" y="1743"/>
                    <a:pt x="832" y="1743"/>
                    <a:pt x="783" y="1694"/>
                  </a:cubicBezTo>
                  <a:cubicBezTo>
                    <a:pt x="49" y="960"/>
                    <a:pt x="49" y="960"/>
                    <a:pt x="49" y="960"/>
                  </a:cubicBezTo>
                  <a:cubicBezTo>
                    <a:pt x="0" y="911"/>
                    <a:pt x="0" y="831"/>
                    <a:pt x="49" y="782"/>
                  </a:cubicBezTo>
                  <a:cubicBezTo>
                    <a:pt x="783" y="49"/>
                    <a:pt x="783" y="49"/>
                    <a:pt x="783" y="49"/>
                  </a:cubicBezTo>
                  <a:cubicBezTo>
                    <a:pt x="832" y="0"/>
                    <a:pt x="911" y="0"/>
                    <a:pt x="960" y="49"/>
                  </a:cubicBezTo>
                  <a:lnTo>
                    <a:pt x="1694" y="782"/>
                  </a:lnTo>
                  <a:close/>
                </a:path>
              </a:pathLst>
            </a:custGeom>
            <a:solidFill>
              <a:schemeClr val="accent2"/>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25" name="Rectangle 194">
              <a:extLst>
                <a:ext uri="{FF2B5EF4-FFF2-40B4-BE49-F238E27FC236}">
                  <a16:creationId xmlns:a16="http://schemas.microsoft.com/office/drawing/2014/main" xmlns="" id="{04AC9971-2B1C-4D16-86AE-25D35E02BFC9}"/>
                </a:ext>
              </a:extLst>
            </p:cNvPr>
            <p:cNvSpPr>
              <a:spLocks noChangeArrowheads="1"/>
            </p:cNvSpPr>
            <p:nvPr/>
          </p:nvSpPr>
          <p:spPr bwMode="auto">
            <a:xfrm>
              <a:off x="3323927" y="3723084"/>
              <a:ext cx="3470349" cy="534677"/>
            </a:xfrm>
            <a:prstGeom prst="rect">
              <a:avLst/>
            </a:prstGeom>
            <a:solidFill>
              <a:schemeClr val="accent4"/>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26" name="Freeform 198">
              <a:extLst>
                <a:ext uri="{FF2B5EF4-FFF2-40B4-BE49-F238E27FC236}">
                  <a16:creationId xmlns:a16="http://schemas.microsoft.com/office/drawing/2014/main" xmlns="" id="{E07616DE-8DDF-4AD2-A424-ACC10C74C26F}"/>
                </a:ext>
              </a:extLst>
            </p:cNvPr>
            <p:cNvSpPr>
              <a:spLocks/>
            </p:cNvSpPr>
            <p:nvPr/>
          </p:nvSpPr>
          <p:spPr bwMode="auto">
            <a:xfrm>
              <a:off x="6417336" y="3529134"/>
              <a:ext cx="922102" cy="923532"/>
            </a:xfrm>
            <a:custGeom>
              <a:avLst/>
              <a:gdLst>
                <a:gd name="T0" fmla="*/ 1694 w 1743"/>
                <a:gd name="T1" fmla="*/ 782 h 1743"/>
                <a:gd name="T2" fmla="*/ 1694 w 1743"/>
                <a:gd name="T3" fmla="*/ 960 h 1743"/>
                <a:gd name="T4" fmla="*/ 960 w 1743"/>
                <a:gd name="T5" fmla="*/ 1693 h 1743"/>
                <a:gd name="T6" fmla="*/ 783 w 1743"/>
                <a:gd name="T7" fmla="*/ 1693 h 1743"/>
                <a:gd name="T8" fmla="*/ 49 w 1743"/>
                <a:gd name="T9" fmla="*/ 960 h 1743"/>
                <a:gd name="T10" fmla="*/ 49 w 1743"/>
                <a:gd name="T11" fmla="*/ 782 h 1743"/>
                <a:gd name="T12" fmla="*/ 783 w 1743"/>
                <a:gd name="T13" fmla="*/ 49 h 1743"/>
                <a:gd name="T14" fmla="*/ 960 w 1743"/>
                <a:gd name="T15" fmla="*/ 49 h 1743"/>
                <a:gd name="T16" fmla="*/ 1694 w 1743"/>
                <a:gd name="T17" fmla="*/ 782 h 1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43" h="1743">
                  <a:moveTo>
                    <a:pt x="1694" y="782"/>
                  </a:moveTo>
                  <a:cubicBezTo>
                    <a:pt x="1743" y="831"/>
                    <a:pt x="1743" y="911"/>
                    <a:pt x="1694" y="960"/>
                  </a:cubicBezTo>
                  <a:cubicBezTo>
                    <a:pt x="960" y="1693"/>
                    <a:pt x="960" y="1693"/>
                    <a:pt x="960" y="1693"/>
                  </a:cubicBezTo>
                  <a:cubicBezTo>
                    <a:pt x="911" y="1743"/>
                    <a:pt x="832" y="1743"/>
                    <a:pt x="783" y="1693"/>
                  </a:cubicBezTo>
                  <a:cubicBezTo>
                    <a:pt x="49" y="960"/>
                    <a:pt x="49" y="960"/>
                    <a:pt x="49" y="960"/>
                  </a:cubicBezTo>
                  <a:cubicBezTo>
                    <a:pt x="0" y="911"/>
                    <a:pt x="0" y="831"/>
                    <a:pt x="49" y="782"/>
                  </a:cubicBezTo>
                  <a:cubicBezTo>
                    <a:pt x="783" y="49"/>
                    <a:pt x="783" y="49"/>
                    <a:pt x="783" y="49"/>
                  </a:cubicBezTo>
                  <a:cubicBezTo>
                    <a:pt x="832" y="0"/>
                    <a:pt x="911" y="0"/>
                    <a:pt x="960" y="49"/>
                  </a:cubicBezTo>
                  <a:lnTo>
                    <a:pt x="1694" y="782"/>
                  </a:lnTo>
                  <a:close/>
                </a:path>
              </a:pathLst>
            </a:custGeom>
            <a:solidFill>
              <a:schemeClr val="accent4"/>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28" name="Rectangle 200">
              <a:extLst>
                <a:ext uri="{FF2B5EF4-FFF2-40B4-BE49-F238E27FC236}">
                  <a16:creationId xmlns:a16="http://schemas.microsoft.com/office/drawing/2014/main" xmlns="" id="{71C9A8E4-38BB-4BED-88C7-D7DA306E2EF5}"/>
                </a:ext>
              </a:extLst>
            </p:cNvPr>
            <p:cNvSpPr>
              <a:spLocks noChangeArrowheads="1"/>
            </p:cNvSpPr>
            <p:nvPr/>
          </p:nvSpPr>
          <p:spPr bwMode="auto">
            <a:xfrm>
              <a:off x="3327165" y="4257760"/>
              <a:ext cx="3175889" cy="534200"/>
            </a:xfrm>
            <a:prstGeom prst="rect">
              <a:avLst/>
            </a:prstGeom>
            <a:solidFill>
              <a:schemeClr val="accent5"/>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29" name="Freeform 204">
              <a:extLst>
                <a:ext uri="{FF2B5EF4-FFF2-40B4-BE49-F238E27FC236}">
                  <a16:creationId xmlns:a16="http://schemas.microsoft.com/office/drawing/2014/main" xmlns="" id="{23F278DA-AF1A-451C-96F3-E7A611318764}"/>
                </a:ext>
              </a:extLst>
            </p:cNvPr>
            <p:cNvSpPr>
              <a:spLocks/>
            </p:cNvSpPr>
            <p:nvPr/>
          </p:nvSpPr>
          <p:spPr bwMode="auto">
            <a:xfrm>
              <a:off x="5872174" y="4063809"/>
              <a:ext cx="922102" cy="923056"/>
            </a:xfrm>
            <a:custGeom>
              <a:avLst/>
              <a:gdLst>
                <a:gd name="T0" fmla="*/ 1694 w 1743"/>
                <a:gd name="T1" fmla="*/ 783 h 1743"/>
                <a:gd name="T2" fmla="*/ 1694 w 1743"/>
                <a:gd name="T3" fmla="*/ 961 h 1743"/>
                <a:gd name="T4" fmla="*/ 961 w 1743"/>
                <a:gd name="T5" fmla="*/ 1694 h 1743"/>
                <a:gd name="T6" fmla="*/ 783 w 1743"/>
                <a:gd name="T7" fmla="*/ 1694 h 1743"/>
                <a:gd name="T8" fmla="*/ 50 w 1743"/>
                <a:gd name="T9" fmla="*/ 961 h 1743"/>
                <a:gd name="T10" fmla="*/ 50 w 1743"/>
                <a:gd name="T11" fmla="*/ 783 h 1743"/>
                <a:gd name="T12" fmla="*/ 783 w 1743"/>
                <a:gd name="T13" fmla="*/ 49 h 1743"/>
                <a:gd name="T14" fmla="*/ 961 w 1743"/>
                <a:gd name="T15" fmla="*/ 49 h 1743"/>
                <a:gd name="T16" fmla="*/ 1694 w 1743"/>
                <a:gd name="T17" fmla="*/ 783 h 1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43" h="1743">
                  <a:moveTo>
                    <a:pt x="1694" y="783"/>
                  </a:moveTo>
                  <a:cubicBezTo>
                    <a:pt x="1743" y="832"/>
                    <a:pt x="1743" y="912"/>
                    <a:pt x="1694" y="961"/>
                  </a:cubicBezTo>
                  <a:cubicBezTo>
                    <a:pt x="961" y="1694"/>
                    <a:pt x="961" y="1694"/>
                    <a:pt x="961" y="1694"/>
                  </a:cubicBezTo>
                  <a:cubicBezTo>
                    <a:pt x="912" y="1743"/>
                    <a:pt x="832" y="1743"/>
                    <a:pt x="783" y="1694"/>
                  </a:cubicBezTo>
                  <a:cubicBezTo>
                    <a:pt x="50" y="961"/>
                    <a:pt x="50" y="961"/>
                    <a:pt x="50" y="961"/>
                  </a:cubicBezTo>
                  <a:cubicBezTo>
                    <a:pt x="0" y="912"/>
                    <a:pt x="0" y="832"/>
                    <a:pt x="50" y="783"/>
                  </a:cubicBezTo>
                  <a:cubicBezTo>
                    <a:pt x="783" y="49"/>
                    <a:pt x="783" y="49"/>
                    <a:pt x="783" y="49"/>
                  </a:cubicBezTo>
                  <a:cubicBezTo>
                    <a:pt x="832" y="0"/>
                    <a:pt x="912" y="0"/>
                    <a:pt x="961" y="49"/>
                  </a:cubicBezTo>
                  <a:lnTo>
                    <a:pt x="1694" y="783"/>
                  </a:lnTo>
                  <a:close/>
                </a:path>
              </a:pathLst>
            </a:custGeom>
            <a:solidFill>
              <a:schemeClr val="accent5"/>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31" name="Rectangle 206">
              <a:extLst>
                <a:ext uri="{FF2B5EF4-FFF2-40B4-BE49-F238E27FC236}">
                  <a16:creationId xmlns:a16="http://schemas.microsoft.com/office/drawing/2014/main" xmlns="" id="{F05D5172-7568-4E88-B82D-6A74AFD8105F}"/>
                </a:ext>
              </a:extLst>
            </p:cNvPr>
            <p:cNvSpPr>
              <a:spLocks noChangeArrowheads="1"/>
            </p:cNvSpPr>
            <p:nvPr/>
          </p:nvSpPr>
          <p:spPr bwMode="auto">
            <a:xfrm>
              <a:off x="3327165" y="2120485"/>
              <a:ext cx="2768259" cy="534200"/>
            </a:xfrm>
            <a:prstGeom prst="rect">
              <a:avLst/>
            </a:prstGeom>
            <a:solidFill>
              <a:schemeClr val="accent1"/>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32" name="Freeform 210">
              <a:extLst>
                <a:ext uri="{FF2B5EF4-FFF2-40B4-BE49-F238E27FC236}">
                  <a16:creationId xmlns:a16="http://schemas.microsoft.com/office/drawing/2014/main" xmlns="" id="{BBF6BC59-7284-4127-A1C1-24340767B9A9}"/>
                </a:ext>
              </a:extLst>
            </p:cNvPr>
            <p:cNvSpPr>
              <a:spLocks/>
            </p:cNvSpPr>
            <p:nvPr/>
          </p:nvSpPr>
          <p:spPr bwMode="auto">
            <a:xfrm>
              <a:off x="5605789" y="1926057"/>
              <a:ext cx="921626" cy="923056"/>
            </a:xfrm>
            <a:custGeom>
              <a:avLst/>
              <a:gdLst>
                <a:gd name="T0" fmla="*/ 1693 w 1742"/>
                <a:gd name="T1" fmla="*/ 782 h 1743"/>
                <a:gd name="T2" fmla="*/ 1693 w 1742"/>
                <a:gd name="T3" fmla="*/ 960 h 1743"/>
                <a:gd name="T4" fmla="*/ 960 w 1742"/>
                <a:gd name="T5" fmla="*/ 1694 h 1743"/>
                <a:gd name="T6" fmla="*/ 782 w 1742"/>
                <a:gd name="T7" fmla="*/ 1694 h 1743"/>
                <a:gd name="T8" fmla="*/ 49 w 1742"/>
                <a:gd name="T9" fmla="*/ 960 h 1743"/>
                <a:gd name="T10" fmla="*/ 49 w 1742"/>
                <a:gd name="T11" fmla="*/ 782 h 1743"/>
                <a:gd name="T12" fmla="*/ 782 w 1742"/>
                <a:gd name="T13" fmla="*/ 49 h 1743"/>
                <a:gd name="T14" fmla="*/ 960 w 1742"/>
                <a:gd name="T15" fmla="*/ 49 h 1743"/>
                <a:gd name="T16" fmla="*/ 1693 w 1742"/>
                <a:gd name="T17" fmla="*/ 782 h 1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42" h="1743">
                  <a:moveTo>
                    <a:pt x="1693" y="782"/>
                  </a:moveTo>
                  <a:cubicBezTo>
                    <a:pt x="1742" y="831"/>
                    <a:pt x="1742" y="911"/>
                    <a:pt x="1693" y="960"/>
                  </a:cubicBezTo>
                  <a:cubicBezTo>
                    <a:pt x="960" y="1694"/>
                    <a:pt x="960" y="1694"/>
                    <a:pt x="960" y="1694"/>
                  </a:cubicBezTo>
                  <a:cubicBezTo>
                    <a:pt x="911" y="1743"/>
                    <a:pt x="831" y="1743"/>
                    <a:pt x="782" y="1694"/>
                  </a:cubicBezTo>
                  <a:cubicBezTo>
                    <a:pt x="49" y="960"/>
                    <a:pt x="49" y="960"/>
                    <a:pt x="49" y="960"/>
                  </a:cubicBezTo>
                  <a:cubicBezTo>
                    <a:pt x="0" y="911"/>
                    <a:pt x="0" y="831"/>
                    <a:pt x="49" y="782"/>
                  </a:cubicBezTo>
                  <a:cubicBezTo>
                    <a:pt x="782" y="49"/>
                    <a:pt x="782" y="49"/>
                    <a:pt x="782" y="49"/>
                  </a:cubicBezTo>
                  <a:cubicBezTo>
                    <a:pt x="831" y="0"/>
                    <a:pt x="911" y="0"/>
                    <a:pt x="960" y="49"/>
                  </a:cubicBezTo>
                  <a:lnTo>
                    <a:pt x="1693" y="782"/>
                  </a:lnTo>
                  <a:close/>
                </a:path>
              </a:pathLst>
            </a:custGeom>
            <a:solidFill>
              <a:schemeClr val="accent1"/>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37" name="Rectangle 214">
              <a:extLst>
                <a:ext uri="{FF2B5EF4-FFF2-40B4-BE49-F238E27FC236}">
                  <a16:creationId xmlns:a16="http://schemas.microsoft.com/office/drawing/2014/main" xmlns="" id="{8D1B20E2-A08B-40AE-BB88-D782912F6ED9}"/>
                </a:ext>
              </a:extLst>
            </p:cNvPr>
            <p:cNvSpPr>
              <a:spLocks noChangeArrowheads="1"/>
            </p:cNvSpPr>
            <p:nvPr/>
          </p:nvSpPr>
          <p:spPr bwMode="auto">
            <a:xfrm>
              <a:off x="3327165" y="5326636"/>
              <a:ext cx="2768259" cy="534200"/>
            </a:xfrm>
            <a:prstGeom prst="rect">
              <a:avLst/>
            </a:prstGeom>
            <a:solidFill>
              <a:schemeClr val="accent1"/>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38" name="Freeform 217">
              <a:extLst>
                <a:ext uri="{FF2B5EF4-FFF2-40B4-BE49-F238E27FC236}">
                  <a16:creationId xmlns:a16="http://schemas.microsoft.com/office/drawing/2014/main" xmlns="" id="{BD8C7E6A-F18A-42FE-823C-DFE3EACF3522}"/>
                </a:ext>
              </a:extLst>
            </p:cNvPr>
            <p:cNvSpPr>
              <a:spLocks/>
            </p:cNvSpPr>
            <p:nvPr/>
          </p:nvSpPr>
          <p:spPr bwMode="auto">
            <a:xfrm>
              <a:off x="5605312" y="5132208"/>
              <a:ext cx="922102" cy="923056"/>
            </a:xfrm>
            <a:custGeom>
              <a:avLst/>
              <a:gdLst>
                <a:gd name="T0" fmla="*/ 1693 w 1743"/>
                <a:gd name="T1" fmla="*/ 783 h 1743"/>
                <a:gd name="T2" fmla="*/ 1693 w 1743"/>
                <a:gd name="T3" fmla="*/ 961 h 1743"/>
                <a:gd name="T4" fmla="*/ 960 w 1743"/>
                <a:gd name="T5" fmla="*/ 1694 h 1743"/>
                <a:gd name="T6" fmla="*/ 782 w 1743"/>
                <a:gd name="T7" fmla="*/ 1694 h 1743"/>
                <a:gd name="T8" fmla="*/ 49 w 1743"/>
                <a:gd name="T9" fmla="*/ 961 h 1743"/>
                <a:gd name="T10" fmla="*/ 49 w 1743"/>
                <a:gd name="T11" fmla="*/ 783 h 1743"/>
                <a:gd name="T12" fmla="*/ 782 w 1743"/>
                <a:gd name="T13" fmla="*/ 49 h 1743"/>
                <a:gd name="T14" fmla="*/ 960 w 1743"/>
                <a:gd name="T15" fmla="*/ 49 h 1743"/>
                <a:gd name="T16" fmla="*/ 1693 w 1743"/>
                <a:gd name="T17" fmla="*/ 783 h 1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43" h="1743">
                  <a:moveTo>
                    <a:pt x="1693" y="783"/>
                  </a:moveTo>
                  <a:cubicBezTo>
                    <a:pt x="1743" y="832"/>
                    <a:pt x="1742" y="911"/>
                    <a:pt x="1693" y="961"/>
                  </a:cubicBezTo>
                  <a:cubicBezTo>
                    <a:pt x="960" y="1694"/>
                    <a:pt x="960" y="1694"/>
                    <a:pt x="960" y="1694"/>
                  </a:cubicBezTo>
                  <a:cubicBezTo>
                    <a:pt x="911" y="1743"/>
                    <a:pt x="831" y="1743"/>
                    <a:pt x="782" y="1694"/>
                  </a:cubicBezTo>
                  <a:cubicBezTo>
                    <a:pt x="49" y="961"/>
                    <a:pt x="49" y="961"/>
                    <a:pt x="49" y="961"/>
                  </a:cubicBezTo>
                  <a:cubicBezTo>
                    <a:pt x="0" y="911"/>
                    <a:pt x="0" y="832"/>
                    <a:pt x="49" y="783"/>
                  </a:cubicBezTo>
                  <a:cubicBezTo>
                    <a:pt x="782" y="49"/>
                    <a:pt x="782" y="49"/>
                    <a:pt x="782" y="49"/>
                  </a:cubicBezTo>
                  <a:cubicBezTo>
                    <a:pt x="831" y="0"/>
                    <a:pt x="911" y="0"/>
                    <a:pt x="960" y="49"/>
                  </a:cubicBezTo>
                  <a:lnTo>
                    <a:pt x="1693" y="783"/>
                  </a:lnTo>
                  <a:close/>
                </a:path>
              </a:pathLst>
            </a:custGeom>
            <a:solidFill>
              <a:schemeClr val="accent1"/>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40" name="Freeform 198">
              <a:extLst>
                <a:ext uri="{FF2B5EF4-FFF2-40B4-BE49-F238E27FC236}">
                  <a16:creationId xmlns:a16="http://schemas.microsoft.com/office/drawing/2014/main" xmlns="" id="{31BBAE37-9425-4968-BA27-E960144E12EB}"/>
                </a:ext>
              </a:extLst>
            </p:cNvPr>
            <p:cNvSpPr>
              <a:spLocks/>
            </p:cNvSpPr>
            <p:nvPr/>
          </p:nvSpPr>
          <p:spPr bwMode="auto">
            <a:xfrm>
              <a:off x="6967401" y="3005995"/>
              <a:ext cx="922102" cy="923532"/>
            </a:xfrm>
            <a:custGeom>
              <a:avLst/>
              <a:gdLst>
                <a:gd name="T0" fmla="*/ 1694 w 1743"/>
                <a:gd name="T1" fmla="*/ 782 h 1743"/>
                <a:gd name="T2" fmla="*/ 1694 w 1743"/>
                <a:gd name="T3" fmla="*/ 960 h 1743"/>
                <a:gd name="T4" fmla="*/ 960 w 1743"/>
                <a:gd name="T5" fmla="*/ 1693 h 1743"/>
                <a:gd name="T6" fmla="*/ 783 w 1743"/>
                <a:gd name="T7" fmla="*/ 1693 h 1743"/>
                <a:gd name="T8" fmla="*/ 49 w 1743"/>
                <a:gd name="T9" fmla="*/ 960 h 1743"/>
                <a:gd name="T10" fmla="*/ 49 w 1743"/>
                <a:gd name="T11" fmla="*/ 782 h 1743"/>
                <a:gd name="T12" fmla="*/ 783 w 1743"/>
                <a:gd name="T13" fmla="*/ 49 h 1743"/>
                <a:gd name="T14" fmla="*/ 960 w 1743"/>
                <a:gd name="T15" fmla="*/ 49 h 1743"/>
                <a:gd name="T16" fmla="*/ 1694 w 1743"/>
                <a:gd name="T17" fmla="*/ 782 h 1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43" h="1743">
                  <a:moveTo>
                    <a:pt x="1694" y="782"/>
                  </a:moveTo>
                  <a:cubicBezTo>
                    <a:pt x="1743" y="831"/>
                    <a:pt x="1743" y="911"/>
                    <a:pt x="1694" y="960"/>
                  </a:cubicBezTo>
                  <a:cubicBezTo>
                    <a:pt x="960" y="1693"/>
                    <a:pt x="960" y="1693"/>
                    <a:pt x="960" y="1693"/>
                  </a:cubicBezTo>
                  <a:cubicBezTo>
                    <a:pt x="911" y="1743"/>
                    <a:pt x="832" y="1743"/>
                    <a:pt x="783" y="1693"/>
                  </a:cubicBezTo>
                  <a:cubicBezTo>
                    <a:pt x="49" y="960"/>
                    <a:pt x="49" y="960"/>
                    <a:pt x="49" y="960"/>
                  </a:cubicBezTo>
                  <a:cubicBezTo>
                    <a:pt x="0" y="911"/>
                    <a:pt x="0" y="831"/>
                    <a:pt x="49" y="782"/>
                  </a:cubicBezTo>
                  <a:cubicBezTo>
                    <a:pt x="783" y="49"/>
                    <a:pt x="783" y="49"/>
                    <a:pt x="783" y="49"/>
                  </a:cubicBezTo>
                  <a:cubicBezTo>
                    <a:pt x="832" y="0"/>
                    <a:pt x="911" y="0"/>
                    <a:pt x="960" y="49"/>
                  </a:cubicBezTo>
                  <a:lnTo>
                    <a:pt x="1694" y="782"/>
                  </a:lnTo>
                  <a:close/>
                </a:path>
              </a:pathLst>
            </a:custGeom>
            <a:solidFill>
              <a:schemeClr val="accent3"/>
            </a:solidFill>
            <a:ln>
              <a:noFill/>
            </a:ln>
          </p:spPr>
          <p:txBody>
            <a:bodyPr vert="horz" wrap="square" lIns="45708" tIns="22854" rIns="45708" bIns="22854" numCol="1" anchor="t" anchorCtr="0" compatLnSpc="1">
              <a:prstTxWarp prst="textNoShape">
                <a:avLst/>
              </a:prstTxWarp>
            </a:bodyPr>
            <a:lstStyle/>
            <a:p>
              <a:endParaRPr lang="en-GB" b="1" dirty="0">
                <a:latin typeface="Roboto Bold" charset="0"/>
              </a:endParaRPr>
            </a:p>
          </p:txBody>
        </p:sp>
        <p:sp>
          <p:nvSpPr>
            <p:cNvPr id="42" name="TextBox 79">
              <a:extLst>
                <a:ext uri="{FF2B5EF4-FFF2-40B4-BE49-F238E27FC236}">
                  <a16:creationId xmlns:a16="http://schemas.microsoft.com/office/drawing/2014/main" xmlns="" id="{77FAAF9B-62AD-4142-B097-5E27E3279E74}"/>
                </a:ext>
              </a:extLst>
            </p:cNvPr>
            <p:cNvSpPr txBox="1"/>
            <p:nvPr/>
          </p:nvSpPr>
          <p:spPr>
            <a:xfrm>
              <a:off x="3357756" y="5364652"/>
              <a:ext cx="1778712" cy="468919"/>
            </a:xfrm>
            <a:prstGeom prst="rect">
              <a:avLst/>
            </a:prstGeom>
            <a:noFill/>
          </p:spPr>
          <p:txBody>
            <a:bodyPr wrap="none" rtlCol="0">
              <a:spAutoFit/>
            </a:bodyPr>
            <a:lstStyle/>
            <a:p>
              <a:r>
                <a:rPr lang="en-GB" sz="2100" b="1" dirty="0">
                  <a:solidFill>
                    <a:schemeClr val="bg1"/>
                  </a:solidFill>
                  <a:latin typeface="Roboto" charset="0"/>
                  <a:ea typeface="Roboto" charset="0"/>
                  <a:cs typeface="Roboto" charset="0"/>
                </a:rPr>
                <a:t>Konsistent</a:t>
              </a:r>
            </a:p>
          </p:txBody>
        </p:sp>
        <p:sp>
          <p:nvSpPr>
            <p:cNvPr id="43" name="TextBox 80">
              <a:extLst>
                <a:ext uri="{FF2B5EF4-FFF2-40B4-BE49-F238E27FC236}">
                  <a16:creationId xmlns:a16="http://schemas.microsoft.com/office/drawing/2014/main" xmlns="" id="{AD08E6EA-98F8-4EEB-A2FB-2D07CEAD2F9A}"/>
                </a:ext>
              </a:extLst>
            </p:cNvPr>
            <p:cNvSpPr txBox="1"/>
            <p:nvPr/>
          </p:nvSpPr>
          <p:spPr>
            <a:xfrm>
              <a:off x="3357756" y="4830840"/>
              <a:ext cx="2120127" cy="468919"/>
            </a:xfrm>
            <a:prstGeom prst="rect">
              <a:avLst/>
            </a:prstGeom>
            <a:noFill/>
          </p:spPr>
          <p:txBody>
            <a:bodyPr wrap="none" rtlCol="0">
              <a:spAutoFit/>
            </a:bodyPr>
            <a:lstStyle/>
            <a:p>
              <a:r>
                <a:rPr lang="en-GB" sz="2100" b="1" dirty="0">
                  <a:solidFill>
                    <a:schemeClr val="bg1"/>
                  </a:solidFill>
                  <a:latin typeface="Roboto" charset="0"/>
                  <a:ea typeface="Roboto" charset="0"/>
                  <a:cs typeface="Roboto" charset="0"/>
                </a:rPr>
                <a:t>Triangulation</a:t>
              </a:r>
            </a:p>
          </p:txBody>
        </p:sp>
        <p:sp>
          <p:nvSpPr>
            <p:cNvPr id="44" name="TextBox 81">
              <a:extLst>
                <a:ext uri="{FF2B5EF4-FFF2-40B4-BE49-F238E27FC236}">
                  <a16:creationId xmlns:a16="http://schemas.microsoft.com/office/drawing/2014/main" xmlns="" id="{338BD5E9-9572-40D2-A31A-5738E7A40B39}"/>
                </a:ext>
              </a:extLst>
            </p:cNvPr>
            <p:cNvSpPr txBox="1"/>
            <p:nvPr/>
          </p:nvSpPr>
          <p:spPr>
            <a:xfrm>
              <a:off x="3357756" y="4290483"/>
              <a:ext cx="2806285" cy="468919"/>
            </a:xfrm>
            <a:prstGeom prst="rect">
              <a:avLst/>
            </a:prstGeom>
            <a:noFill/>
          </p:spPr>
          <p:txBody>
            <a:bodyPr wrap="none" rtlCol="0">
              <a:spAutoFit/>
            </a:bodyPr>
            <a:lstStyle/>
            <a:p>
              <a:r>
                <a:rPr lang="en-GB" sz="2100" b="1" dirty="0" err="1">
                  <a:solidFill>
                    <a:schemeClr val="bg1"/>
                  </a:solidFill>
                  <a:latin typeface="Roboto" charset="0"/>
                  <a:ea typeface="Roboto" charset="0"/>
                  <a:cs typeface="Roboto" charset="0"/>
                </a:rPr>
                <a:t>Personalprozesse</a:t>
              </a:r>
              <a:endParaRPr lang="en-GB" sz="2100" b="1" dirty="0">
                <a:solidFill>
                  <a:schemeClr val="bg1"/>
                </a:solidFill>
                <a:latin typeface="Roboto" charset="0"/>
                <a:ea typeface="Roboto" charset="0"/>
                <a:cs typeface="Roboto" charset="0"/>
              </a:endParaRPr>
            </a:p>
          </p:txBody>
        </p:sp>
        <p:sp>
          <p:nvSpPr>
            <p:cNvPr id="45" name="TextBox 82">
              <a:extLst>
                <a:ext uri="{FF2B5EF4-FFF2-40B4-BE49-F238E27FC236}">
                  <a16:creationId xmlns:a16="http://schemas.microsoft.com/office/drawing/2014/main" xmlns="" id="{7EDF942F-8882-44D0-9A3D-B6E0DF6E05C1}"/>
                </a:ext>
              </a:extLst>
            </p:cNvPr>
            <p:cNvSpPr txBox="1"/>
            <p:nvPr/>
          </p:nvSpPr>
          <p:spPr>
            <a:xfrm>
              <a:off x="3357756" y="3754097"/>
              <a:ext cx="2216516" cy="468919"/>
            </a:xfrm>
            <a:prstGeom prst="rect">
              <a:avLst/>
            </a:prstGeom>
            <a:noFill/>
          </p:spPr>
          <p:txBody>
            <a:bodyPr wrap="none" rtlCol="0">
              <a:spAutoFit/>
            </a:bodyPr>
            <a:lstStyle/>
            <a:p>
              <a:r>
                <a:rPr lang="en-GB" sz="2100" b="1" dirty="0">
                  <a:solidFill>
                    <a:schemeClr val="bg1"/>
                  </a:solidFill>
                  <a:latin typeface="Roboto" charset="0"/>
                  <a:ea typeface="Roboto" charset="0"/>
                  <a:cs typeface="Roboto" charset="0"/>
                </a:rPr>
                <a:t>HR-integriert</a:t>
              </a:r>
            </a:p>
          </p:txBody>
        </p:sp>
        <p:sp>
          <p:nvSpPr>
            <p:cNvPr id="46" name="TextBox 83">
              <a:extLst>
                <a:ext uri="{FF2B5EF4-FFF2-40B4-BE49-F238E27FC236}">
                  <a16:creationId xmlns:a16="http://schemas.microsoft.com/office/drawing/2014/main" xmlns="" id="{D4E9E9B3-DCFD-457E-88ED-E963E869371E}"/>
                </a:ext>
              </a:extLst>
            </p:cNvPr>
            <p:cNvSpPr txBox="1"/>
            <p:nvPr/>
          </p:nvSpPr>
          <p:spPr>
            <a:xfrm>
              <a:off x="3357756" y="3234943"/>
              <a:ext cx="1946453" cy="468919"/>
            </a:xfrm>
            <a:prstGeom prst="rect">
              <a:avLst/>
            </a:prstGeom>
            <a:noFill/>
          </p:spPr>
          <p:txBody>
            <a:bodyPr wrap="none" rtlCol="0">
              <a:spAutoFit/>
            </a:bodyPr>
            <a:lstStyle/>
            <a:p>
              <a:r>
                <a:rPr lang="en-GB" sz="2100" b="1" dirty="0">
                  <a:solidFill>
                    <a:schemeClr val="bg1"/>
                  </a:solidFill>
                  <a:latin typeface="Roboto" charset="0"/>
                  <a:ea typeface="Roboto" charset="0"/>
                  <a:cs typeface="Roboto" charset="0"/>
                </a:rPr>
                <a:t>Transparent</a:t>
              </a:r>
            </a:p>
          </p:txBody>
        </p:sp>
        <p:sp>
          <p:nvSpPr>
            <p:cNvPr id="47" name="TextBox 84">
              <a:extLst>
                <a:ext uri="{FF2B5EF4-FFF2-40B4-BE49-F238E27FC236}">
                  <a16:creationId xmlns:a16="http://schemas.microsoft.com/office/drawing/2014/main" xmlns="" id="{6B4CF630-4892-48E7-9943-DED9F9C631C3}"/>
                </a:ext>
              </a:extLst>
            </p:cNvPr>
            <p:cNvSpPr txBox="1"/>
            <p:nvPr/>
          </p:nvSpPr>
          <p:spPr>
            <a:xfrm>
              <a:off x="3357756" y="2700267"/>
              <a:ext cx="1963242" cy="468919"/>
            </a:xfrm>
            <a:prstGeom prst="rect">
              <a:avLst/>
            </a:prstGeom>
            <a:noFill/>
          </p:spPr>
          <p:txBody>
            <a:bodyPr wrap="none" rtlCol="0">
              <a:spAutoFit/>
            </a:bodyPr>
            <a:lstStyle/>
            <a:p>
              <a:r>
                <a:rPr lang="en-GB" sz="2100" b="1" dirty="0">
                  <a:solidFill>
                    <a:schemeClr val="bg1"/>
                  </a:solidFill>
                  <a:latin typeface="Roboto" charset="0"/>
                  <a:ea typeface="Roboto" charset="0"/>
                  <a:cs typeface="Roboto" charset="0"/>
                </a:rPr>
                <a:t>Governance</a:t>
              </a:r>
            </a:p>
          </p:txBody>
        </p:sp>
        <p:sp>
          <p:nvSpPr>
            <p:cNvPr id="48" name="TextBox 85">
              <a:extLst>
                <a:ext uri="{FF2B5EF4-FFF2-40B4-BE49-F238E27FC236}">
                  <a16:creationId xmlns:a16="http://schemas.microsoft.com/office/drawing/2014/main" xmlns="" id="{A84DD1F0-3312-491C-8EC6-E07AAF3F529D}"/>
                </a:ext>
              </a:extLst>
            </p:cNvPr>
            <p:cNvSpPr txBox="1"/>
            <p:nvPr/>
          </p:nvSpPr>
          <p:spPr>
            <a:xfrm>
              <a:off x="3357756" y="2159909"/>
              <a:ext cx="1472974" cy="468919"/>
            </a:xfrm>
            <a:prstGeom prst="rect">
              <a:avLst/>
            </a:prstGeom>
            <a:noFill/>
          </p:spPr>
          <p:txBody>
            <a:bodyPr wrap="none" rtlCol="0">
              <a:spAutoFit/>
            </a:bodyPr>
            <a:lstStyle/>
            <a:p>
              <a:r>
                <a:rPr lang="en-GB" sz="2100" b="1" dirty="0">
                  <a:solidFill>
                    <a:schemeClr val="bg1"/>
                  </a:solidFill>
                  <a:latin typeface="Roboto" charset="0"/>
                  <a:ea typeface="Roboto" charset="0"/>
                  <a:cs typeface="Roboto" charset="0"/>
                </a:rPr>
                <a:t>Dynamisch</a:t>
              </a:r>
            </a:p>
          </p:txBody>
        </p:sp>
      </p:grpSp>
    </p:spTree>
    <p:extLst>
      <p:ext uri="{BB962C8B-B14F-4D97-AF65-F5344CB8AC3E}">
        <p14:creationId xmlns:p14="http://schemas.microsoft.com/office/powerpoint/2010/main" val="3782623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669812" y="595061"/>
            <a:ext cx="8852375" cy="697353"/>
          </a:xfrm>
        </p:spPr>
        <p:txBody>
          <a:bodyPr>
            <a:normAutofit fontScale="85000" lnSpcReduction="10000"/>
          </a:bodyPr>
          <a:lstStyle/>
          <a:p>
            <a:r>
              <a:rPr lang="en-GB" dirty="0"/>
              <a:t>Schlüsselelemente des Enterprise Risk Management</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550277" y="2142491"/>
            <a:ext cx="3416489" cy="489908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Der Nutzen des ERM </a:t>
            </a:r>
            <a:r>
              <a:rPr lang="en-GB" sz="2200" dirty="0" err="1">
                <a:solidFill>
                  <a:srgbClr val="245473"/>
                </a:solidFill>
                <a:latin typeface="+mj-lt"/>
                <a:ea typeface="Open Sans Light" panose="020B0306030504020204" pitchFamily="34" charset="0"/>
                <a:cs typeface="Open Sans Light" panose="020B0306030504020204" pitchFamily="34" charset="0"/>
              </a:rPr>
              <a:t>besteht</a:t>
            </a:r>
            <a:r>
              <a:rPr lang="en-GB" sz="2200" dirty="0">
                <a:solidFill>
                  <a:srgbClr val="245473"/>
                </a:solidFill>
                <a:latin typeface="+mj-lt"/>
                <a:ea typeface="Open Sans Light" panose="020B0306030504020204" pitchFamily="34" charset="0"/>
                <a:cs typeface="Open Sans Light" panose="020B0306030504020204" pitchFamily="34" charset="0"/>
              </a:rPr>
              <a:t> darin, dass es die Organisation, die Mitarbeiter, die Prozesse und die Infrastruktur aufeinander abstimmt, einen Maßstab für das Verhältnis von Risiko und Ertrag liefert, die Risikotransparenz für die betrieblichen Aktivitäten unterstützt und </a:t>
            </a:r>
            <a:r>
              <a:rPr lang="en-GB" sz="2200" dirty="0" err="1">
                <a:solidFill>
                  <a:srgbClr val="245473"/>
                </a:solidFill>
                <a:latin typeface="+mj-lt"/>
                <a:ea typeface="Open Sans Light" panose="020B0306030504020204" pitchFamily="34" charset="0"/>
                <a:cs typeface="Open Sans Light" panose="020B0306030504020204" pitchFamily="34" charset="0"/>
              </a:rPr>
              <a:t>sogar</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einen</a:t>
            </a:r>
            <a:r>
              <a:rPr lang="en-GB" sz="2200" dirty="0">
                <a:solidFill>
                  <a:srgbClr val="245473"/>
                </a:solidFill>
                <a:latin typeface="+mj-lt"/>
                <a:ea typeface="Open Sans Light" panose="020B0306030504020204" pitchFamily="34" charset="0"/>
                <a:cs typeface="Open Sans Light" panose="020B0306030504020204" pitchFamily="34" charset="0"/>
              </a:rPr>
              <a:t> Wettbewerbsvorteil darstellt.</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120" name="Circle">
            <a:extLst>
              <a:ext uri="{FF2B5EF4-FFF2-40B4-BE49-F238E27FC236}">
                <a16:creationId xmlns:a16="http://schemas.microsoft.com/office/drawing/2014/main" xmlns="" id="{F40437DF-191B-4DC0-86AA-88E0664AC045}"/>
              </a:ext>
            </a:extLst>
          </p:cNvPr>
          <p:cNvSpPr/>
          <p:nvPr/>
        </p:nvSpPr>
        <p:spPr>
          <a:xfrm flipV="1">
            <a:off x="7024890" y="2743128"/>
            <a:ext cx="129333" cy="129333"/>
          </a:xfrm>
          <a:prstGeom prst="diamond">
            <a:avLst/>
          </a:prstGeom>
          <a:solidFill>
            <a:schemeClr val="accent1"/>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21" name="Circle">
            <a:extLst>
              <a:ext uri="{FF2B5EF4-FFF2-40B4-BE49-F238E27FC236}">
                <a16:creationId xmlns:a16="http://schemas.microsoft.com/office/drawing/2014/main" xmlns="" id="{0B9C8D75-5E1F-47DB-BE9F-B94942F0B469}"/>
              </a:ext>
            </a:extLst>
          </p:cNvPr>
          <p:cNvSpPr/>
          <p:nvPr/>
        </p:nvSpPr>
        <p:spPr>
          <a:xfrm flipV="1">
            <a:off x="7024890" y="3963770"/>
            <a:ext cx="129333" cy="129333"/>
          </a:xfrm>
          <a:prstGeom prst="diamond">
            <a:avLst/>
          </a:prstGeom>
          <a:solidFill>
            <a:schemeClr val="accent2"/>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23" name="Subtitle 2">
            <a:extLst>
              <a:ext uri="{FF2B5EF4-FFF2-40B4-BE49-F238E27FC236}">
                <a16:creationId xmlns:a16="http://schemas.microsoft.com/office/drawing/2014/main" xmlns="" id="{3D655CBB-E809-4EE7-A175-CBFD4507899E}"/>
              </a:ext>
            </a:extLst>
          </p:cNvPr>
          <p:cNvSpPr txBox="1">
            <a:spLocks/>
          </p:cNvSpPr>
          <p:nvPr/>
        </p:nvSpPr>
        <p:spPr>
          <a:xfrm>
            <a:off x="7232739" y="2070229"/>
            <a:ext cx="4676230" cy="157351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chemeClr val="tx1"/>
                </a:solidFill>
                <a:latin typeface="+mj-lt"/>
                <a:ea typeface="Lato Light" panose="020F0502020204030203" pitchFamily="34" charset="0"/>
                <a:cs typeface="Mukta ExtraLight" panose="020B0000000000000000" pitchFamily="34" charset="77"/>
              </a:rPr>
              <a:t>ERM ermöglicht es Ihnen, Risiken unternehmensweit </a:t>
            </a:r>
            <a:r>
              <a:rPr lang="en-GB" sz="2000" dirty="0" err="1">
                <a:solidFill>
                  <a:schemeClr val="tx1"/>
                </a:solidFill>
                <a:latin typeface="+mj-lt"/>
                <a:ea typeface="Lato Light" panose="020F0502020204030203" pitchFamily="34" charset="0"/>
                <a:cs typeface="Mukta ExtraLight" panose="020B0000000000000000" pitchFamily="34" charset="77"/>
              </a:rPr>
              <a:t>zu analysieren</a:t>
            </a:r>
            <a:r>
              <a:rPr lang="en-GB" sz="2000" dirty="0">
                <a:solidFill>
                  <a:schemeClr val="tx1"/>
                </a:solidFill>
                <a:latin typeface="+mj-lt"/>
                <a:ea typeface="Lato Light" panose="020F0502020204030203" pitchFamily="34" charset="0"/>
                <a:cs typeface="Mukta ExtraLight" panose="020B0000000000000000" pitchFamily="34" charset="77"/>
              </a:rPr>
              <a:t>. Es ist über alle Funktionen Ihres Unternehmens hinweg standardisiert und </a:t>
            </a:r>
            <a:r>
              <a:rPr lang="en-GB" sz="2000" dirty="0" err="1">
                <a:solidFill>
                  <a:schemeClr val="tx1"/>
                </a:solidFill>
                <a:latin typeface="+mj-lt"/>
                <a:ea typeface="Lato Light" panose="020F0502020204030203" pitchFamily="34" charset="0"/>
                <a:cs typeface="Mukta ExtraLight" panose="020B0000000000000000" pitchFamily="34" charset="77"/>
              </a:rPr>
              <a:t>erlaubt</a:t>
            </a:r>
            <a:r>
              <a:rPr lang="en-GB" sz="2000" dirty="0">
                <a:solidFill>
                  <a:schemeClr val="tx1"/>
                </a:solidFill>
                <a:latin typeface="+mj-lt"/>
                <a:ea typeface="Lato Light" panose="020F0502020204030203" pitchFamily="34" charset="0"/>
                <a:cs typeface="Mukta ExtraLight" panose="020B0000000000000000" pitchFamily="34" charset="77"/>
              </a:rPr>
              <a:t> den </a:t>
            </a:r>
            <a:r>
              <a:rPr lang="en-GB" sz="2000" dirty="0" err="1">
                <a:solidFill>
                  <a:schemeClr val="tx1"/>
                </a:solidFill>
                <a:latin typeface="+mj-lt"/>
                <a:ea typeface="Lato Light" panose="020F0502020204030203" pitchFamily="34" charset="0"/>
                <a:cs typeface="Mukta ExtraLight" panose="020B0000000000000000" pitchFamily="34" charset="77"/>
              </a:rPr>
              <a:t>Vergleich</a:t>
            </a:r>
            <a:r>
              <a:rPr lang="en-GB" sz="2000" dirty="0">
                <a:solidFill>
                  <a:schemeClr val="tx1"/>
                </a:solidFill>
                <a:latin typeface="+mj-lt"/>
                <a:ea typeface="Lato Light" panose="020F0502020204030203" pitchFamily="34" charset="0"/>
                <a:cs typeface="Mukta ExtraLight" panose="020B0000000000000000" pitchFamily="34" charset="77"/>
              </a:rPr>
              <a:t> und die </a:t>
            </a:r>
            <a:r>
              <a:rPr lang="en-GB" sz="2000" dirty="0" err="1">
                <a:solidFill>
                  <a:schemeClr val="tx1"/>
                </a:solidFill>
                <a:latin typeface="+mj-lt"/>
                <a:ea typeface="Lato Light" panose="020F0502020204030203" pitchFamily="34" charset="0"/>
                <a:cs typeface="Mukta ExtraLight" panose="020B0000000000000000" pitchFamily="34" charset="77"/>
              </a:rPr>
              <a:t>Priorisierung</a:t>
            </a:r>
            <a:r>
              <a:rPr lang="en-GB" sz="2000" dirty="0">
                <a:solidFill>
                  <a:schemeClr val="tx1"/>
                </a:solidFill>
                <a:latin typeface="+mj-lt"/>
                <a:ea typeface="Lato Light" panose="020F0502020204030203" pitchFamily="34" charset="0"/>
                <a:cs typeface="Mukta ExtraLight" panose="020B0000000000000000" pitchFamily="34" charset="77"/>
              </a:rPr>
              <a:t> von </a:t>
            </a:r>
            <a:r>
              <a:rPr lang="en-GB" sz="2000" dirty="0" err="1">
                <a:solidFill>
                  <a:schemeClr val="tx1"/>
                </a:solidFill>
                <a:latin typeface="+mj-lt"/>
                <a:ea typeface="Lato Light" panose="020F0502020204030203" pitchFamily="34" charset="0"/>
                <a:cs typeface="Mukta ExtraLight" panose="020B0000000000000000" pitchFamily="34" charset="77"/>
              </a:rPr>
              <a:t>Risiken</a:t>
            </a:r>
            <a:endParaRPr lang="en-GB" sz="2000" dirty="0">
              <a:solidFill>
                <a:schemeClr val="tx1"/>
              </a:solidFill>
              <a:latin typeface="+mj-lt"/>
              <a:ea typeface="Lato Light" panose="020F0502020204030203" pitchFamily="34" charset="0"/>
              <a:cs typeface="Mukta ExtraLight" panose="020B0000000000000000" pitchFamily="34" charset="77"/>
            </a:endParaRPr>
          </a:p>
        </p:txBody>
      </p:sp>
      <p:sp>
        <p:nvSpPr>
          <p:cNvPr id="125" name="Subtitle 2">
            <a:extLst>
              <a:ext uri="{FF2B5EF4-FFF2-40B4-BE49-F238E27FC236}">
                <a16:creationId xmlns:a16="http://schemas.microsoft.com/office/drawing/2014/main" xmlns="" id="{262C86DE-342F-4BDE-8FD0-9AD6359F3184}"/>
              </a:ext>
            </a:extLst>
          </p:cNvPr>
          <p:cNvSpPr txBox="1">
            <a:spLocks/>
          </p:cNvSpPr>
          <p:nvPr/>
        </p:nvSpPr>
        <p:spPr>
          <a:xfrm>
            <a:off x="7232739" y="3703344"/>
            <a:ext cx="4213737" cy="65018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chemeClr val="tx1"/>
                </a:solidFill>
                <a:latin typeface="+mj-lt"/>
                <a:ea typeface="Lato Light" panose="020F0502020204030203" pitchFamily="34" charset="0"/>
                <a:cs typeface="Mukta ExtraLight" panose="020B0000000000000000" pitchFamily="34" charset="77"/>
              </a:rPr>
              <a:t>ERM ermöglicht es Ihnen, Risiken integriert </a:t>
            </a:r>
            <a:r>
              <a:rPr lang="en-GB" sz="2000" dirty="0" err="1">
                <a:solidFill>
                  <a:schemeClr val="tx1"/>
                </a:solidFill>
                <a:latin typeface="+mj-lt"/>
                <a:ea typeface="Lato Light" panose="020F0502020204030203" pitchFamily="34" charset="0"/>
                <a:cs typeface="Mukta ExtraLight" panose="020B0000000000000000" pitchFamily="34" charset="77"/>
              </a:rPr>
              <a:t>zu</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managen</a:t>
            </a:r>
            <a:endParaRPr lang="en-GB" sz="2000" dirty="0">
              <a:solidFill>
                <a:schemeClr val="tx1"/>
              </a:solidFill>
              <a:latin typeface="+mj-lt"/>
              <a:ea typeface="Lato Light" panose="020F0502020204030203" pitchFamily="34" charset="0"/>
              <a:cs typeface="Mukta ExtraLight" panose="020B0000000000000000" pitchFamily="34" charset="77"/>
            </a:endParaRPr>
          </a:p>
        </p:txBody>
      </p:sp>
      <p:sp>
        <p:nvSpPr>
          <p:cNvPr id="126" name="Circle">
            <a:extLst>
              <a:ext uri="{FF2B5EF4-FFF2-40B4-BE49-F238E27FC236}">
                <a16:creationId xmlns:a16="http://schemas.microsoft.com/office/drawing/2014/main" xmlns="" id="{FA163A95-20F6-4D30-AF4D-46D8831B92A3}"/>
              </a:ext>
            </a:extLst>
          </p:cNvPr>
          <p:cNvSpPr/>
          <p:nvPr/>
        </p:nvSpPr>
        <p:spPr>
          <a:xfrm flipV="1">
            <a:off x="7039154" y="5057343"/>
            <a:ext cx="129333" cy="129333"/>
          </a:xfrm>
          <a:prstGeom prst="diamond">
            <a:avLst/>
          </a:prstGeom>
          <a:solidFill>
            <a:srgbClr val="A5A5A5"/>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27" name="Subtitle 2">
            <a:extLst>
              <a:ext uri="{FF2B5EF4-FFF2-40B4-BE49-F238E27FC236}">
                <a16:creationId xmlns:a16="http://schemas.microsoft.com/office/drawing/2014/main" xmlns="" id="{70BCD4FE-C7D3-4300-9925-C3D68E95B42A}"/>
              </a:ext>
            </a:extLst>
          </p:cNvPr>
          <p:cNvSpPr txBox="1">
            <a:spLocks/>
          </p:cNvSpPr>
          <p:nvPr/>
        </p:nvSpPr>
        <p:spPr>
          <a:xfrm>
            <a:off x="7232740" y="4643029"/>
            <a:ext cx="4213737" cy="957963"/>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chemeClr val="tx1"/>
                </a:solidFill>
                <a:latin typeface="+mj-lt"/>
                <a:ea typeface="Lato Light" panose="020F0502020204030203" pitchFamily="34" charset="0"/>
                <a:cs typeface="Mukta ExtraLight" panose="020B0000000000000000" pitchFamily="34" charset="77"/>
              </a:rPr>
              <a:t>ERM macht das Risikomanagement zu einem strategischen Partner bei der </a:t>
            </a:r>
            <a:r>
              <a:rPr lang="en-GB" sz="2000" dirty="0" err="1">
                <a:solidFill>
                  <a:schemeClr val="tx1"/>
                </a:solidFill>
                <a:latin typeface="+mj-lt"/>
                <a:ea typeface="Lato Light" panose="020F0502020204030203" pitchFamily="34" charset="0"/>
                <a:cs typeface="Mukta ExtraLight" panose="020B0000000000000000" pitchFamily="34" charset="77"/>
              </a:rPr>
              <a:t>Erreichung</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Ihrer</a:t>
            </a:r>
            <a:r>
              <a:rPr lang="en-GB" sz="2000" dirty="0">
                <a:solidFill>
                  <a:schemeClr val="tx1"/>
                </a:solidFill>
                <a:latin typeface="+mj-lt"/>
                <a:ea typeface="Lato Light" panose="020F0502020204030203" pitchFamily="34" charset="0"/>
                <a:cs typeface="Mukta ExtraLight" panose="020B0000000000000000" pitchFamily="34" charset="77"/>
              </a:rPr>
              <a:t> </a:t>
            </a:r>
            <a:r>
              <a:rPr lang="en-GB" sz="2000" dirty="0" err="1">
                <a:solidFill>
                  <a:schemeClr val="tx1"/>
                </a:solidFill>
                <a:latin typeface="+mj-lt"/>
                <a:ea typeface="Lato Light" panose="020F0502020204030203" pitchFamily="34" charset="0"/>
                <a:cs typeface="Mukta ExtraLight" panose="020B0000000000000000" pitchFamily="34" charset="77"/>
              </a:rPr>
              <a:t>Ziele</a:t>
            </a:r>
            <a:endParaRPr lang="en-GB" sz="2000" dirty="0">
              <a:solidFill>
                <a:schemeClr val="tx1"/>
              </a:solidFill>
              <a:latin typeface="+mj-lt"/>
              <a:ea typeface="Lato Light" panose="020F0502020204030203" pitchFamily="34" charset="0"/>
              <a:cs typeface="Mukta ExtraLight" panose="020B0000000000000000" pitchFamily="34" charset="77"/>
            </a:endParaRPr>
          </a:p>
        </p:txBody>
      </p:sp>
      <p:sp>
        <p:nvSpPr>
          <p:cNvPr id="122" name="Freeform 34">
            <a:extLst>
              <a:ext uri="{FF2B5EF4-FFF2-40B4-BE49-F238E27FC236}">
                <a16:creationId xmlns:a16="http://schemas.microsoft.com/office/drawing/2014/main" xmlns="" id="{C11EDDF9-C4D9-48EF-BEAF-239E399365B8}"/>
              </a:ext>
            </a:extLst>
          </p:cNvPr>
          <p:cNvSpPr>
            <a:spLocks noChangeArrowheads="1"/>
          </p:cNvSpPr>
          <p:nvPr/>
        </p:nvSpPr>
        <p:spPr bwMode="auto">
          <a:xfrm>
            <a:off x="4322737" y="3429000"/>
            <a:ext cx="1407419" cy="2285254"/>
          </a:xfrm>
          <a:custGeom>
            <a:avLst/>
            <a:gdLst>
              <a:gd name="T0" fmla="*/ 1024 w 3014"/>
              <a:gd name="T1" fmla="*/ 1330 h 4890"/>
              <a:gd name="T2" fmla="*/ 1024 w 3014"/>
              <a:gd name="T3" fmla="*/ 500 h 4890"/>
              <a:gd name="T4" fmla="*/ 761 w 3014"/>
              <a:gd name="T5" fmla="*/ 263 h 4890"/>
              <a:gd name="T6" fmla="*/ 761 w 3014"/>
              <a:gd name="T7" fmla="*/ 263 h 4890"/>
              <a:gd name="T8" fmla="*/ 0 w 3014"/>
              <a:gd name="T9" fmla="*/ 603 h 4890"/>
              <a:gd name="T10" fmla="*/ 0 w 3014"/>
              <a:gd name="T11" fmla="*/ 4285 h 4890"/>
              <a:gd name="T12" fmla="*/ 0 w 3014"/>
              <a:gd name="T13" fmla="*/ 4285 h 4890"/>
              <a:gd name="T14" fmla="*/ 761 w 3014"/>
              <a:gd name="T15" fmla="*/ 4626 h 4890"/>
              <a:gd name="T16" fmla="*/ 2049 w 3014"/>
              <a:gd name="T17" fmla="*/ 3469 h 4890"/>
              <a:gd name="T18" fmla="*/ 2811 w 3014"/>
              <a:gd name="T19" fmla="*/ 2783 h 4890"/>
              <a:gd name="T20" fmla="*/ 2811 w 3014"/>
              <a:gd name="T21" fmla="*/ 2783 h 4890"/>
              <a:gd name="T22" fmla="*/ 2811 w 3014"/>
              <a:gd name="T23" fmla="*/ 2105 h 4890"/>
              <a:gd name="T24" fmla="*/ 2056 w 3014"/>
              <a:gd name="T25" fmla="*/ 1426 h 4890"/>
              <a:gd name="T26" fmla="*/ 1785 w 3014"/>
              <a:gd name="T27" fmla="*/ 1669 h 4890"/>
              <a:gd name="T28" fmla="*/ 1785 w 3014"/>
              <a:gd name="T29" fmla="*/ 1669 h 4890"/>
              <a:gd name="T30" fmla="*/ 1024 w 3014"/>
              <a:gd name="T31" fmla="*/ 1330 h 4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014" h="4890">
                <a:moveTo>
                  <a:pt x="1024" y="1330"/>
                </a:moveTo>
                <a:lnTo>
                  <a:pt x="1024" y="500"/>
                </a:lnTo>
                <a:lnTo>
                  <a:pt x="761" y="263"/>
                </a:lnTo>
                <a:lnTo>
                  <a:pt x="761" y="263"/>
                </a:lnTo>
                <a:cubicBezTo>
                  <a:pt x="467" y="0"/>
                  <a:pt x="0" y="208"/>
                  <a:pt x="0" y="603"/>
                </a:cubicBezTo>
                <a:lnTo>
                  <a:pt x="0" y="4285"/>
                </a:lnTo>
                <a:lnTo>
                  <a:pt x="0" y="4285"/>
                </a:lnTo>
                <a:cubicBezTo>
                  <a:pt x="0" y="4680"/>
                  <a:pt x="467" y="4889"/>
                  <a:pt x="761" y="4626"/>
                </a:cubicBezTo>
                <a:lnTo>
                  <a:pt x="2049" y="3469"/>
                </a:lnTo>
                <a:lnTo>
                  <a:pt x="2811" y="2783"/>
                </a:lnTo>
                <a:lnTo>
                  <a:pt x="2811" y="2783"/>
                </a:lnTo>
                <a:cubicBezTo>
                  <a:pt x="3013" y="2602"/>
                  <a:pt x="3013" y="2286"/>
                  <a:pt x="2811" y="2105"/>
                </a:cubicBezTo>
                <a:lnTo>
                  <a:pt x="2056" y="1426"/>
                </a:lnTo>
                <a:lnTo>
                  <a:pt x="1785" y="1669"/>
                </a:lnTo>
                <a:lnTo>
                  <a:pt x="1785" y="1669"/>
                </a:lnTo>
                <a:cubicBezTo>
                  <a:pt x="1491" y="1933"/>
                  <a:pt x="1024" y="1725"/>
                  <a:pt x="1024" y="1330"/>
                </a:cubicBezTo>
              </a:path>
            </a:pathLst>
          </a:custGeom>
          <a:solidFill>
            <a:schemeClr val="accent3"/>
          </a:solidFill>
          <a:ln>
            <a:noFill/>
          </a:ln>
          <a:effectLst/>
        </p:spPr>
        <p:txBody>
          <a:bodyPr wrap="none" anchor="ctr"/>
          <a:lstStyle/>
          <a:p>
            <a:endParaRPr lang="en-GB" sz="2449" dirty="0"/>
          </a:p>
        </p:txBody>
      </p:sp>
      <p:sp>
        <p:nvSpPr>
          <p:cNvPr id="124" name="Freeform 35">
            <a:extLst>
              <a:ext uri="{FF2B5EF4-FFF2-40B4-BE49-F238E27FC236}">
                <a16:creationId xmlns:a16="http://schemas.microsoft.com/office/drawing/2014/main" xmlns="" id="{31265CB7-27B4-496B-895E-8759C4AA4118}"/>
              </a:ext>
            </a:extLst>
          </p:cNvPr>
          <p:cNvSpPr>
            <a:spLocks noChangeArrowheads="1"/>
          </p:cNvSpPr>
          <p:nvPr/>
        </p:nvSpPr>
        <p:spPr bwMode="auto">
          <a:xfrm>
            <a:off x="4800806" y="2048368"/>
            <a:ext cx="1409479" cy="2285254"/>
          </a:xfrm>
          <a:custGeom>
            <a:avLst/>
            <a:gdLst>
              <a:gd name="T0" fmla="*/ 1025 w 3015"/>
              <a:gd name="T1" fmla="*/ 3558 h 4889"/>
              <a:gd name="T2" fmla="*/ 1025 w 3015"/>
              <a:gd name="T3" fmla="*/ 3558 h 4889"/>
              <a:gd name="T4" fmla="*/ 1785 w 3015"/>
              <a:gd name="T5" fmla="*/ 3218 h 4889"/>
              <a:gd name="T6" fmla="*/ 2055 w 3015"/>
              <a:gd name="T7" fmla="*/ 3462 h 4889"/>
              <a:gd name="T8" fmla="*/ 2811 w 3015"/>
              <a:gd name="T9" fmla="*/ 2784 h 4889"/>
              <a:gd name="T10" fmla="*/ 2811 w 3015"/>
              <a:gd name="T11" fmla="*/ 2784 h 4889"/>
              <a:gd name="T12" fmla="*/ 2811 w 3015"/>
              <a:gd name="T13" fmla="*/ 2105 h 4889"/>
              <a:gd name="T14" fmla="*/ 761 w 3015"/>
              <a:gd name="T15" fmla="*/ 264 h 4889"/>
              <a:gd name="T16" fmla="*/ 761 w 3015"/>
              <a:gd name="T17" fmla="*/ 264 h 4889"/>
              <a:gd name="T18" fmla="*/ 0 w 3015"/>
              <a:gd name="T19" fmla="*/ 603 h 4889"/>
              <a:gd name="T20" fmla="*/ 0 w 3015"/>
              <a:gd name="T21" fmla="*/ 3455 h 4889"/>
              <a:gd name="T22" fmla="*/ 0 w 3015"/>
              <a:gd name="T23" fmla="*/ 4285 h 4889"/>
              <a:gd name="T24" fmla="*/ 0 w 3015"/>
              <a:gd name="T25" fmla="*/ 4285 h 4889"/>
              <a:gd name="T26" fmla="*/ 761 w 3015"/>
              <a:gd name="T27" fmla="*/ 4624 h 4889"/>
              <a:gd name="T28" fmla="*/ 1032 w 3015"/>
              <a:gd name="T29" fmla="*/ 4381 h 4889"/>
              <a:gd name="T30" fmla="*/ 1025 w 3015"/>
              <a:gd name="T31" fmla="*/ 4375 h 4889"/>
              <a:gd name="T32" fmla="*/ 1025 w 3015"/>
              <a:gd name="T33" fmla="*/ 3558 h 4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15" h="4889">
                <a:moveTo>
                  <a:pt x="1025" y="3558"/>
                </a:moveTo>
                <a:lnTo>
                  <a:pt x="1025" y="3558"/>
                </a:lnTo>
                <a:cubicBezTo>
                  <a:pt x="1025" y="3163"/>
                  <a:pt x="1492" y="2955"/>
                  <a:pt x="1785" y="3218"/>
                </a:cubicBezTo>
                <a:lnTo>
                  <a:pt x="2055" y="3462"/>
                </a:lnTo>
                <a:lnTo>
                  <a:pt x="2811" y="2784"/>
                </a:lnTo>
                <a:lnTo>
                  <a:pt x="2811" y="2784"/>
                </a:lnTo>
                <a:cubicBezTo>
                  <a:pt x="3014" y="2603"/>
                  <a:pt x="3014" y="2286"/>
                  <a:pt x="2811" y="2105"/>
                </a:cubicBezTo>
                <a:lnTo>
                  <a:pt x="761" y="264"/>
                </a:lnTo>
                <a:lnTo>
                  <a:pt x="761" y="264"/>
                </a:lnTo>
                <a:cubicBezTo>
                  <a:pt x="467" y="0"/>
                  <a:pt x="0" y="208"/>
                  <a:pt x="0" y="603"/>
                </a:cubicBezTo>
                <a:lnTo>
                  <a:pt x="0" y="3455"/>
                </a:lnTo>
                <a:lnTo>
                  <a:pt x="0" y="4285"/>
                </a:lnTo>
                <a:lnTo>
                  <a:pt x="0" y="4285"/>
                </a:lnTo>
                <a:cubicBezTo>
                  <a:pt x="0" y="4680"/>
                  <a:pt x="467" y="4888"/>
                  <a:pt x="761" y="4624"/>
                </a:cubicBezTo>
                <a:lnTo>
                  <a:pt x="1032" y="4381"/>
                </a:lnTo>
                <a:lnTo>
                  <a:pt x="1025" y="4375"/>
                </a:lnTo>
                <a:lnTo>
                  <a:pt x="1025" y="3558"/>
                </a:lnTo>
              </a:path>
            </a:pathLst>
          </a:custGeom>
          <a:solidFill>
            <a:schemeClr val="accent1"/>
          </a:solidFill>
          <a:ln>
            <a:noFill/>
          </a:ln>
          <a:effectLst/>
        </p:spPr>
        <p:txBody>
          <a:bodyPr wrap="none" anchor="ctr"/>
          <a:lstStyle/>
          <a:p>
            <a:endParaRPr lang="en-GB" sz="2449" dirty="0"/>
          </a:p>
        </p:txBody>
      </p:sp>
      <p:sp>
        <p:nvSpPr>
          <p:cNvPr id="128" name="Freeform 36">
            <a:extLst>
              <a:ext uri="{FF2B5EF4-FFF2-40B4-BE49-F238E27FC236}">
                <a16:creationId xmlns:a16="http://schemas.microsoft.com/office/drawing/2014/main" xmlns="" id="{B5A68E86-B953-4C0F-8EE7-0F99CE0BB886}"/>
              </a:ext>
            </a:extLst>
          </p:cNvPr>
          <p:cNvSpPr>
            <a:spLocks noChangeArrowheads="1"/>
          </p:cNvSpPr>
          <p:nvPr/>
        </p:nvSpPr>
        <p:spPr bwMode="auto">
          <a:xfrm>
            <a:off x="5280936" y="3428998"/>
            <a:ext cx="1407421" cy="2285254"/>
          </a:xfrm>
          <a:custGeom>
            <a:avLst/>
            <a:gdLst>
              <a:gd name="T0" fmla="*/ 2811 w 3014"/>
              <a:gd name="T1" fmla="*/ 2105 h 4890"/>
              <a:gd name="T2" fmla="*/ 1030 w 3014"/>
              <a:gd name="T3" fmla="*/ 507 h 4890"/>
              <a:gd name="T4" fmla="*/ 760 w 3014"/>
              <a:gd name="T5" fmla="*/ 263 h 4890"/>
              <a:gd name="T6" fmla="*/ 760 w 3014"/>
              <a:gd name="T7" fmla="*/ 263 h 4890"/>
              <a:gd name="T8" fmla="*/ 0 w 3014"/>
              <a:gd name="T9" fmla="*/ 603 h 4890"/>
              <a:gd name="T10" fmla="*/ 0 w 3014"/>
              <a:gd name="T11" fmla="*/ 1420 h 4890"/>
              <a:gd name="T12" fmla="*/ 7 w 3014"/>
              <a:gd name="T13" fmla="*/ 1426 h 4890"/>
              <a:gd name="T14" fmla="*/ 762 w 3014"/>
              <a:gd name="T15" fmla="*/ 2105 h 4890"/>
              <a:gd name="T16" fmla="*/ 762 w 3014"/>
              <a:gd name="T17" fmla="*/ 2105 h 4890"/>
              <a:gd name="T18" fmla="*/ 762 w 3014"/>
              <a:gd name="T19" fmla="*/ 2783 h 4890"/>
              <a:gd name="T20" fmla="*/ 0 w 3014"/>
              <a:gd name="T21" fmla="*/ 3469 h 4890"/>
              <a:gd name="T22" fmla="*/ 0 w 3014"/>
              <a:gd name="T23" fmla="*/ 4285 h 4890"/>
              <a:gd name="T24" fmla="*/ 0 w 3014"/>
              <a:gd name="T25" fmla="*/ 4285 h 4890"/>
              <a:gd name="T26" fmla="*/ 760 w 3014"/>
              <a:gd name="T27" fmla="*/ 4626 h 4890"/>
              <a:gd name="T28" fmla="*/ 2811 w 3014"/>
              <a:gd name="T29" fmla="*/ 2783 h 4890"/>
              <a:gd name="T30" fmla="*/ 2811 w 3014"/>
              <a:gd name="T31" fmla="*/ 2783 h 4890"/>
              <a:gd name="T32" fmla="*/ 2811 w 3014"/>
              <a:gd name="T33" fmla="*/ 2105 h 4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14" h="4890">
                <a:moveTo>
                  <a:pt x="2811" y="2105"/>
                </a:moveTo>
                <a:lnTo>
                  <a:pt x="1030" y="507"/>
                </a:lnTo>
                <a:lnTo>
                  <a:pt x="760" y="263"/>
                </a:lnTo>
                <a:lnTo>
                  <a:pt x="760" y="263"/>
                </a:lnTo>
                <a:cubicBezTo>
                  <a:pt x="467" y="0"/>
                  <a:pt x="0" y="208"/>
                  <a:pt x="0" y="603"/>
                </a:cubicBezTo>
                <a:lnTo>
                  <a:pt x="0" y="1420"/>
                </a:lnTo>
                <a:lnTo>
                  <a:pt x="7" y="1426"/>
                </a:lnTo>
                <a:lnTo>
                  <a:pt x="762" y="2105"/>
                </a:lnTo>
                <a:lnTo>
                  <a:pt x="762" y="2105"/>
                </a:lnTo>
                <a:cubicBezTo>
                  <a:pt x="964" y="2286"/>
                  <a:pt x="964" y="2602"/>
                  <a:pt x="762" y="2783"/>
                </a:cubicBezTo>
                <a:lnTo>
                  <a:pt x="0" y="3469"/>
                </a:lnTo>
                <a:lnTo>
                  <a:pt x="0" y="4285"/>
                </a:lnTo>
                <a:lnTo>
                  <a:pt x="0" y="4285"/>
                </a:lnTo>
                <a:cubicBezTo>
                  <a:pt x="0" y="4680"/>
                  <a:pt x="467" y="4889"/>
                  <a:pt x="760" y="4626"/>
                </a:cubicBezTo>
                <a:lnTo>
                  <a:pt x="2811" y="2783"/>
                </a:lnTo>
                <a:lnTo>
                  <a:pt x="2811" y="2783"/>
                </a:lnTo>
                <a:cubicBezTo>
                  <a:pt x="3013" y="2602"/>
                  <a:pt x="3013" y="2286"/>
                  <a:pt x="2811" y="2105"/>
                </a:cubicBezTo>
              </a:path>
            </a:pathLst>
          </a:custGeom>
          <a:solidFill>
            <a:schemeClr val="accent2"/>
          </a:solidFill>
          <a:ln>
            <a:noFill/>
          </a:ln>
          <a:effectLst/>
        </p:spPr>
        <p:txBody>
          <a:bodyPr wrap="none" anchor="ctr"/>
          <a:lstStyle/>
          <a:p>
            <a:endParaRPr lang="en-GB" sz="2449" dirty="0"/>
          </a:p>
        </p:txBody>
      </p:sp>
      <p:sp>
        <p:nvSpPr>
          <p:cNvPr id="129" name="TextBox 11">
            <a:extLst>
              <a:ext uri="{FF2B5EF4-FFF2-40B4-BE49-F238E27FC236}">
                <a16:creationId xmlns:a16="http://schemas.microsoft.com/office/drawing/2014/main" xmlns="" id="{AE2AD51B-BFD7-47FA-A642-BA94C066D655}"/>
              </a:ext>
            </a:extLst>
          </p:cNvPr>
          <p:cNvSpPr txBox="1"/>
          <p:nvPr/>
        </p:nvSpPr>
        <p:spPr>
          <a:xfrm>
            <a:off x="5113211" y="2774927"/>
            <a:ext cx="500906" cy="784958"/>
          </a:xfrm>
          <a:prstGeom prst="rect">
            <a:avLst/>
          </a:prstGeom>
          <a:noFill/>
        </p:spPr>
        <p:txBody>
          <a:bodyPr wrap="none" rtlCol="0" anchor="ctr">
            <a:spAutoFit/>
          </a:bodyPr>
          <a:lstStyle/>
          <a:p>
            <a:pPr algn="ctr"/>
            <a:r>
              <a:rPr lang="en-GB" sz="4501" b="1" spc="-109" dirty="0">
                <a:solidFill>
                  <a:schemeClr val="bg1"/>
                </a:solidFill>
                <a:latin typeface="Source Sans Pro" panose="020B0503030403020204" pitchFamily="34" charset="0"/>
                <a:ea typeface="Source Sans Pro" panose="020B0503030403020204" pitchFamily="34" charset="0"/>
              </a:rPr>
              <a:t>A</a:t>
            </a:r>
          </a:p>
        </p:txBody>
      </p:sp>
      <p:sp>
        <p:nvSpPr>
          <p:cNvPr id="130" name="TextBox 12">
            <a:extLst>
              <a:ext uri="{FF2B5EF4-FFF2-40B4-BE49-F238E27FC236}">
                <a16:creationId xmlns:a16="http://schemas.microsoft.com/office/drawing/2014/main" xmlns="" id="{8BDA69D1-E2B3-492D-9881-62081A2A0604}"/>
              </a:ext>
            </a:extLst>
          </p:cNvPr>
          <p:cNvSpPr txBox="1"/>
          <p:nvPr/>
        </p:nvSpPr>
        <p:spPr>
          <a:xfrm>
            <a:off x="5863068" y="4156685"/>
            <a:ext cx="520142" cy="784958"/>
          </a:xfrm>
          <a:prstGeom prst="rect">
            <a:avLst/>
          </a:prstGeom>
          <a:noFill/>
        </p:spPr>
        <p:txBody>
          <a:bodyPr wrap="none" rtlCol="0" anchor="ctr">
            <a:spAutoFit/>
          </a:bodyPr>
          <a:lstStyle/>
          <a:p>
            <a:pPr algn="ctr"/>
            <a:r>
              <a:rPr lang="en-GB" sz="4501" b="1" spc="-109" dirty="0">
                <a:solidFill>
                  <a:schemeClr val="bg1"/>
                </a:solidFill>
                <a:latin typeface="Source Sans Pro" panose="020B0503030403020204" pitchFamily="34" charset="0"/>
                <a:ea typeface="Source Sans Pro" panose="020B0503030403020204" pitchFamily="34" charset="0"/>
              </a:rPr>
              <a:t>B</a:t>
            </a:r>
          </a:p>
        </p:txBody>
      </p:sp>
      <p:sp>
        <p:nvSpPr>
          <p:cNvPr id="131" name="TextBox 13">
            <a:extLst>
              <a:ext uri="{FF2B5EF4-FFF2-40B4-BE49-F238E27FC236}">
                <a16:creationId xmlns:a16="http://schemas.microsoft.com/office/drawing/2014/main" xmlns="" id="{16B5284E-255F-4C56-81E2-1CEB5962F559}"/>
              </a:ext>
            </a:extLst>
          </p:cNvPr>
          <p:cNvSpPr txBox="1"/>
          <p:nvPr/>
        </p:nvSpPr>
        <p:spPr>
          <a:xfrm>
            <a:off x="4620019" y="4151785"/>
            <a:ext cx="507318" cy="784958"/>
          </a:xfrm>
          <a:prstGeom prst="rect">
            <a:avLst/>
          </a:prstGeom>
          <a:noFill/>
        </p:spPr>
        <p:txBody>
          <a:bodyPr wrap="none" rtlCol="0" anchor="ctr">
            <a:spAutoFit/>
          </a:bodyPr>
          <a:lstStyle/>
          <a:p>
            <a:pPr algn="ctr"/>
            <a:r>
              <a:rPr lang="en-GB" sz="4501" b="1" spc="-109" dirty="0">
                <a:solidFill>
                  <a:schemeClr val="bg1"/>
                </a:solidFill>
                <a:latin typeface="Source Sans Pro" panose="020B0503030403020204" pitchFamily="34" charset="0"/>
                <a:ea typeface="Source Sans Pro" panose="020B0503030403020204" pitchFamily="34" charset="0"/>
              </a:rPr>
              <a:t>C</a:t>
            </a:r>
          </a:p>
        </p:txBody>
      </p:sp>
    </p:spTree>
    <p:extLst>
      <p:ext uri="{BB962C8B-B14F-4D97-AF65-F5344CB8AC3E}">
        <p14:creationId xmlns:p14="http://schemas.microsoft.com/office/powerpoint/2010/main" val="2222822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77215" y="481910"/>
            <a:ext cx="8852375" cy="697353"/>
          </a:xfrm>
        </p:spPr>
        <p:txBody>
          <a:bodyPr>
            <a:normAutofit/>
          </a:bodyPr>
          <a:lstStyle/>
          <a:p>
            <a:r>
              <a:rPr lang="en-GB" dirty="0"/>
              <a:t>Brainstorming der Risikobereiche</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550278" y="2142491"/>
            <a:ext cx="2520436" cy="422197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Identifizierung von Risikobereichen </a:t>
            </a:r>
            <a:r>
              <a:rPr lang="en-GB" sz="2200" dirty="0" err="1">
                <a:solidFill>
                  <a:srgbClr val="245473"/>
                </a:solidFill>
                <a:latin typeface="+mj-lt"/>
                <a:ea typeface="Open Sans Light" panose="020B0306030504020204" pitchFamily="34" charset="0"/>
                <a:cs typeface="Open Sans Light" panose="020B0306030504020204" pitchFamily="34" charset="0"/>
              </a:rPr>
              <a:t>beginnt</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i.dR</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mit</a:t>
            </a:r>
            <a:r>
              <a:rPr lang="en-GB" sz="2200" dirty="0">
                <a:solidFill>
                  <a:srgbClr val="245473"/>
                </a:solidFill>
                <a:latin typeface="+mj-lt"/>
                <a:ea typeface="Open Sans Light" panose="020B0306030504020204" pitchFamily="34" charset="0"/>
                <a:cs typeface="Open Sans Light" panose="020B0306030504020204" pitchFamily="34" charset="0"/>
              </a:rPr>
              <a:t> einer Brainstorming-Übung.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Es ist wichtig, die </a:t>
            </a:r>
            <a:r>
              <a:rPr lang="en-GB" sz="2200" dirty="0" err="1">
                <a:solidFill>
                  <a:srgbClr val="245473"/>
                </a:solidFill>
                <a:latin typeface="+mj-lt"/>
                <a:ea typeface="Open Sans Light" panose="020B0306030504020204" pitchFamily="34" charset="0"/>
                <a:cs typeface="Open Sans Light" panose="020B0306030504020204" pitchFamily="34" charset="0"/>
              </a:rPr>
              <a:t>richtigen</a:t>
            </a:r>
            <a:r>
              <a:rPr lang="en-GB" sz="2200" dirty="0">
                <a:solidFill>
                  <a:srgbClr val="245473"/>
                </a:solidFill>
                <a:latin typeface="+mj-lt"/>
                <a:ea typeface="Open Sans Light" panose="020B0306030504020204" pitchFamily="34" charset="0"/>
                <a:cs typeface="Open Sans Light" panose="020B0306030504020204" pitchFamily="34" charset="0"/>
              </a:rPr>
              <a:t> Team-</a:t>
            </a:r>
            <a:r>
              <a:rPr lang="en-GB" sz="2200" dirty="0" err="1">
                <a:solidFill>
                  <a:srgbClr val="245473"/>
                </a:solidFill>
                <a:latin typeface="+mj-lt"/>
                <a:ea typeface="Open Sans Light" panose="020B0306030504020204" pitchFamily="34" charset="0"/>
                <a:cs typeface="Open Sans Light" panose="020B0306030504020204" pitchFamily="34" charset="0"/>
              </a:rPr>
              <a:t>mitglieder</a:t>
            </a:r>
            <a:r>
              <a:rPr lang="en-GB" sz="2200" dirty="0">
                <a:solidFill>
                  <a:srgbClr val="245473"/>
                </a:solidFill>
                <a:latin typeface="+mj-lt"/>
                <a:ea typeface="Open Sans Light" panose="020B0306030504020204" pitchFamily="34" charset="0"/>
                <a:cs typeface="Open Sans Light" panose="020B0306030504020204" pitchFamily="34" charset="0"/>
              </a:rPr>
              <a:t> zu integrieren oder externe Hilfe in Anspruch zu nehmen.</a:t>
            </a:r>
          </a:p>
        </p:txBody>
      </p:sp>
      <p:grpSp>
        <p:nvGrpSpPr>
          <p:cNvPr id="28" name="Group 88">
            <a:extLst>
              <a:ext uri="{FF2B5EF4-FFF2-40B4-BE49-F238E27FC236}">
                <a16:creationId xmlns:a16="http://schemas.microsoft.com/office/drawing/2014/main" xmlns="" id="{D7EF0734-E158-4DAB-8FFE-A46AE4CBAA79}"/>
              </a:ext>
            </a:extLst>
          </p:cNvPr>
          <p:cNvGrpSpPr/>
          <p:nvPr/>
        </p:nvGrpSpPr>
        <p:grpSpPr>
          <a:xfrm>
            <a:off x="4932457" y="2100582"/>
            <a:ext cx="4462181" cy="3780896"/>
            <a:chOff x="7034500" y="2593161"/>
            <a:chExt cx="10358529" cy="8776991"/>
          </a:xfrm>
        </p:grpSpPr>
        <p:sp>
          <p:nvSpPr>
            <p:cNvPr id="29" name="Freeform 68">
              <a:extLst>
                <a:ext uri="{FF2B5EF4-FFF2-40B4-BE49-F238E27FC236}">
                  <a16:creationId xmlns:a16="http://schemas.microsoft.com/office/drawing/2014/main" xmlns="" id="{E913ED5F-4406-401F-969A-4DC8885D72EB}"/>
                </a:ext>
              </a:extLst>
            </p:cNvPr>
            <p:cNvSpPr/>
            <p:nvPr/>
          </p:nvSpPr>
          <p:spPr>
            <a:xfrm>
              <a:off x="12305205" y="2593161"/>
              <a:ext cx="3506287" cy="3064282"/>
            </a:xfrm>
            <a:custGeom>
              <a:avLst/>
              <a:gdLst>
                <a:gd name="connsiteX0" fmla="*/ 0 w 3506287"/>
                <a:gd name="connsiteY0" fmla="*/ 0 h 3064282"/>
                <a:gd name="connsiteX1" fmla="*/ 175203 w 3506287"/>
                <a:gd name="connsiteY1" fmla="*/ 4430 h 3064282"/>
                <a:gd name="connsiteX2" fmla="*/ 3392535 w 3506287"/>
                <a:gd name="connsiteY2" fmla="*/ 1343768 h 3064282"/>
                <a:gd name="connsiteX3" fmla="*/ 3506287 w 3506287"/>
                <a:gd name="connsiteY3" fmla="*/ 1452221 h 3064282"/>
                <a:gd name="connsiteX4" fmla="*/ 1894225 w 3506287"/>
                <a:gd name="connsiteY4" fmla="*/ 3064282 h 3064282"/>
                <a:gd name="connsiteX5" fmla="*/ 1755749 w 3506287"/>
                <a:gd name="connsiteY5" fmla="*/ 2938426 h 3064282"/>
                <a:gd name="connsiteX6" fmla="*/ 57997 w 3506287"/>
                <a:gd name="connsiteY6" fmla="*/ 2279081 h 3064282"/>
                <a:gd name="connsiteX7" fmla="*/ 0 w 3506287"/>
                <a:gd name="connsiteY7" fmla="*/ 2277615 h 3064282"/>
                <a:gd name="connsiteX8" fmla="*/ 0 w 3506287"/>
                <a:gd name="connsiteY8" fmla="*/ 0 h 306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06287" h="3064282">
                  <a:moveTo>
                    <a:pt x="0" y="0"/>
                  </a:moveTo>
                  <a:lnTo>
                    <a:pt x="175203" y="4430"/>
                  </a:lnTo>
                  <a:cubicBezTo>
                    <a:pt x="1411624" y="67105"/>
                    <a:pt x="2533699" y="563182"/>
                    <a:pt x="3392535" y="1343768"/>
                  </a:cubicBezTo>
                  <a:lnTo>
                    <a:pt x="3506287" y="1452221"/>
                  </a:lnTo>
                  <a:lnTo>
                    <a:pt x="1894225" y="3064282"/>
                  </a:lnTo>
                  <a:lnTo>
                    <a:pt x="1755749" y="2938426"/>
                  </a:lnTo>
                  <a:cubicBezTo>
                    <a:pt x="1289628" y="2553749"/>
                    <a:pt x="701440" y="2311697"/>
                    <a:pt x="57997" y="2279081"/>
                  </a:cubicBezTo>
                  <a:lnTo>
                    <a:pt x="0" y="2277615"/>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30" name="Freeform 67">
              <a:extLst>
                <a:ext uri="{FF2B5EF4-FFF2-40B4-BE49-F238E27FC236}">
                  <a16:creationId xmlns:a16="http://schemas.microsoft.com/office/drawing/2014/main" xmlns="" id="{47FCF92C-34D2-41D3-A541-ED6E5590FD2C}"/>
                </a:ext>
              </a:extLst>
            </p:cNvPr>
            <p:cNvSpPr/>
            <p:nvPr/>
          </p:nvSpPr>
          <p:spPr>
            <a:xfrm>
              <a:off x="8616037" y="2593161"/>
              <a:ext cx="3506287" cy="3064282"/>
            </a:xfrm>
            <a:custGeom>
              <a:avLst/>
              <a:gdLst>
                <a:gd name="connsiteX0" fmla="*/ 3506287 w 3506287"/>
                <a:gd name="connsiteY0" fmla="*/ 0 h 3064282"/>
                <a:gd name="connsiteX1" fmla="*/ 3506287 w 3506287"/>
                <a:gd name="connsiteY1" fmla="*/ 2277615 h 3064282"/>
                <a:gd name="connsiteX2" fmla="*/ 3448289 w 3506287"/>
                <a:gd name="connsiteY2" fmla="*/ 2279081 h 3064282"/>
                <a:gd name="connsiteX3" fmla="*/ 1750537 w 3506287"/>
                <a:gd name="connsiteY3" fmla="*/ 2938426 h 3064282"/>
                <a:gd name="connsiteX4" fmla="*/ 1612061 w 3506287"/>
                <a:gd name="connsiteY4" fmla="*/ 3064282 h 3064282"/>
                <a:gd name="connsiteX5" fmla="*/ 0 w 3506287"/>
                <a:gd name="connsiteY5" fmla="*/ 1452222 h 3064282"/>
                <a:gd name="connsiteX6" fmla="*/ 113753 w 3506287"/>
                <a:gd name="connsiteY6" fmla="*/ 1343768 h 3064282"/>
                <a:gd name="connsiteX7" fmla="*/ 3331085 w 3506287"/>
                <a:gd name="connsiteY7" fmla="*/ 4430 h 3064282"/>
                <a:gd name="connsiteX8" fmla="*/ 3506287 w 3506287"/>
                <a:gd name="connsiteY8" fmla="*/ 0 h 306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06287" h="3064282">
                  <a:moveTo>
                    <a:pt x="3506287" y="0"/>
                  </a:moveTo>
                  <a:lnTo>
                    <a:pt x="3506287" y="2277615"/>
                  </a:lnTo>
                  <a:lnTo>
                    <a:pt x="3448289" y="2279081"/>
                  </a:lnTo>
                  <a:cubicBezTo>
                    <a:pt x="2804846" y="2311697"/>
                    <a:pt x="2216658" y="2553749"/>
                    <a:pt x="1750537" y="2938426"/>
                  </a:cubicBezTo>
                  <a:lnTo>
                    <a:pt x="1612061" y="3064282"/>
                  </a:lnTo>
                  <a:lnTo>
                    <a:pt x="0" y="1452222"/>
                  </a:lnTo>
                  <a:lnTo>
                    <a:pt x="113753" y="1343768"/>
                  </a:lnTo>
                  <a:cubicBezTo>
                    <a:pt x="972589" y="563182"/>
                    <a:pt x="2094664" y="67105"/>
                    <a:pt x="3331085" y="4430"/>
                  </a:cubicBezTo>
                  <a:lnTo>
                    <a:pt x="3506287"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31" name="Freeform 64">
              <a:extLst>
                <a:ext uri="{FF2B5EF4-FFF2-40B4-BE49-F238E27FC236}">
                  <a16:creationId xmlns:a16="http://schemas.microsoft.com/office/drawing/2014/main" xmlns="" id="{BBDF8FA0-1C14-4432-A251-9DB6E8269887}"/>
                </a:ext>
              </a:extLst>
            </p:cNvPr>
            <p:cNvSpPr/>
            <p:nvPr/>
          </p:nvSpPr>
          <p:spPr>
            <a:xfrm>
              <a:off x="14328744" y="4174698"/>
              <a:ext cx="3064284" cy="3506287"/>
            </a:xfrm>
            <a:custGeom>
              <a:avLst/>
              <a:gdLst>
                <a:gd name="connsiteX0" fmla="*/ 1612062 w 3064284"/>
                <a:gd name="connsiteY0" fmla="*/ 0 h 3506287"/>
                <a:gd name="connsiteX1" fmla="*/ 1720516 w 3064284"/>
                <a:gd name="connsiteY1" fmla="*/ 113753 h 3506287"/>
                <a:gd name="connsiteX2" fmla="*/ 3059854 w 3064284"/>
                <a:gd name="connsiteY2" fmla="*/ 3331085 h 3506287"/>
                <a:gd name="connsiteX3" fmla="*/ 3064284 w 3064284"/>
                <a:gd name="connsiteY3" fmla="*/ 3506287 h 3506287"/>
                <a:gd name="connsiteX4" fmla="*/ 786669 w 3064284"/>
                <a:gd name="connsiteY4" fmla="*/ 3506287 h 3506287"/>
                <a:gd name="connsiteX5" fmla="*/ 785202 w 3064284"/>
                <a:gd name="connsiteY5" fmla="*/ 3448290 h 3506287"/>
                <a:gd name="connsiteX6" fmla="*/ 125857 w 3064284"/>
                <a:gd name="connsiteY6" fmla="*/ 1750538 h 3506287"/>
                <a:gd name="connsiteX7" fmla="*/ 0 w 3064284"/>
                <a:gd name="connsiteY7" fmla="*/ 1612061 h 3506287"/>
                <a:gd name="connsiteX8" fmla="*/ 1612062 w 3064284"/>
                <a:gd name="connsiteY8" fmla="*/ 0 h 350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64284" h="3506287">
                  <a:moveTo>
                    <a:pt x="1612062" y="0"/>
                  </a:moveTo>
                  <a:lnTo>
                    <a:pt x="1720516" y="113753"/>
                  </a:lnTo>
                  <a:cubicBezTo>
                    <a:pt x="2501102" y="972590"/>
                    <a:pt x="2997180" y="2094665"/>
                    <a:pt x="3059854" y="3331085"/>
                  </a:cubicBezTo>
                  <a:lnTo>
                    <a:pt x="3064284" y="3506287"/>
                  </a:lnTo>
                  <a:lnTo>
                    <a:pt x="786669" y="3506287"/>
                  </a:lnTo>
                  <a:lnTo>
                    <a:pt x="785202" y="3448290"/>
                  </a:lnTo>
                  <a:cubicBezTo>
                    <a:pt x="752586" y="2804847"/>
                    <a:pt x="510534" y="2216659"/>
                    <a:pt x="125857" y="1750538"/>
                  </a:cubicBezTo>
                  <a:lnTo>
                    <a:pt x="0" y="1612061"/>
                  </a:lnTo>
                  <a:lnTo>
                    <a:pt x="1612062"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32" name="Freeform 63">
              <a:extLst>
                <a:ext uri="{FF2B5EF4-FFF2-40B4-BE49-F238E27FC236}">
                  <a16:creationId xmlns:a16="http://schemas.microsoft.com/office/drawing/2014/main" xmlns="" id="{00E3306C-EAF9-417E-B662-800F54539E46}"/>
                </a:ext>
              </a:extLst>
            </p:cNvPr>
            <p:cNvSpPr/>
            <p:nvPr/>
          </p:nvSpPr>
          <p:spPr>
            <a:xfrm>
              <a:off x="7034500" y="4174698"/>
              <a:ext cx="3064282" cy="3506286"/>
            </a:xfrm>
            <a:custGeom>
              <a:avLst/>
              <a:gdLst>
                <a:gd name="connsiteX0" fmla="*/ 1452221 w 3064282"/>
                <a:gd name="connsiteY0" fmla="*/ 0 h 3506286"/>
                <a:gd name="connsiteX1" fmla="*/ 3064282 w 3064282"/>
                <a:gd name="connsiteY1" fmla="*/ 1612060 h 3506286"/>
                <a:gd name="connsiteX2" fmla="*/ 2938425 w 3064282"/>
                <a:gd name="connsiteY2" fmla="*/ 1750537 h 3506286"/>
                <a:gd name="connsiteX3" fmla="*/ 2279080 w 3064282"/>
                <a:gd name="connsiteY3" fmla="*/ 3448289 h 3506286"/>
                <a:gd name="connsiteX4" fmla="*/ 2277613 w 3064282"/>
                <a:gd name="connsiteY4" fmla="*/ 3506286 h 3506286"/>
                <a:gd name="connsiteX5" fmla="*/ 0 w 3064282"/>
                <a:gd name="connsiteY5" fmla="*/ 3506286 h 3506286"/>
                <a:gd name="connsiteX6" fmla="*/ 4430 w 3064282"/>
                <a:gd name="connsiteY6" fmla="*/ 3331084 h 3506286"/>
                <a:gd name="connsiteX7" fmla="*/ 1343768 w 3064282"/>
                <a:gd name="connsiteY7" fmla="*/ 113752 h 3506286"/>
                <a:gd name="connsiteX8" fmla="*/ 1452221 w 3064282"/>
                <a:gd name="connsiteY8" fmla="*/ 0 h 3506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64282" h="3506286">
                  <a:moveTo>
                    <a:pt x="1452221" y="0"/>
                  </a:moveTo>
                  <a:lnTo>
                    <a:pt x="3064282" y="1612060"/>
                  </a:lnTo>
                  <a:lnTo>
                    <a:pt x="2938425" y="1750537"/>
                  </a:lnTo>
                  <a:cubicBezTo>
                    <a:pt x="2553748" y="2216658"/>
                    <a:pt x="2311696" y="2804846"/>
                    <a:pt x="2279080" y="3448289"/>
                  </a:cubicBezTo>
                  <a:lnTo>
                    <a:pt x="2277613" y="3506286"/>
                  </a:lnTo>
                  <a:lnTo>
                    <a:pt x="0" y="3506286"/>
                  </a:lnTo>
                  <a:lnTo>
                    <a:pt x="4430" y="3331084"/>
                  </a:lnTo>
                  <a:cubicBezTo>
                    <a:pt x="67105" y="2094664"/>
                    <a:pt x="563182" y="972589"/>
                    <a:pt x="1343768" y="113752"/>
                  </a:cubicBezTo>
                  <a:lnTo>
                    <a:pt x="145222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33" name="Freeform 59">
              <a:extLst>
                <a:ext uri="{FF2B5EF4-FFF2-40B4-BE49-F238E27FC236}">
                  <a16:creationId xmlns:a16="http://schemas.microsoft.com/office/drawing/2014/main" xmlns="" id="{683AE7AB-2F33-4997-A5EB-510D638D2980}"/>
                </a:ext>
              </a:extLst>
            </p:cNvPr>
            <p:cNvSpPr/>
            <p:nvPr/>
          </p:nvSpPr>
          <p:spPr>
            <a:xfrm>
              <a:off x="7034501" y="7863865"/>
              <a:ext cx="3064281" cy="3506287"/>
            </a:xfrm>
            <a:custGeom>
              <a:avLst/>
              <a:gdLst>
                <a:gd name="connsiteX0" fmla="*/ 0 w 3064281"/>
                <a:gd name="connsiteY0" fmla="*/ 0 h 3506287"/>
                <a:gd name="connsiteX1" fmla="*/ 2277613 w 3064281"/>
                <a:gd name="connsiteY1" fmla="*/ 0 h 3506287"/>
                <a:gd name="connsiteX2" fmla="*/ 2279080 w 3064281"/>
                <a:gd name="connsiteY2" fmla="*/ 57999 h 3506287"/>
                <a:gd name="connsiteX3" fmla="*/ 2938425 w 3064281"/>
                <a:gd name="connsiteY3" fmla="*/ 1755751 h 3506287"/>
                <a:gd name="connsiteX4" fmla="*/ 3064281 w 3064281"/>
                <a:gd name="connsiteY4" fmla="*/ 1894226 h 3506287"/>
                <a:gd name="connsiteX5" fmla="*/ 1452220 w 3064281"/>
                <a:gd name="connsiteY5" fmla="*/ 3506287 h 3506287"/>
                <a:gd name="connsiteX6" fmla="*/ 1343768 w 3064281"/>
                <a:gd name="connsiteY6" fmla="*/ 3392536 h 3506287"/>
                <a:gd name="connsiteX7" fmla="*/ 4430 w 3064281"/>
                <a:gd name="connsiteY7" fmla="*/ 175204 h 3506287"/>
                <a:gd name="connsiteX8" fmla="*/ 0 w 3064281"/>
                <a:gd name="connsiteY8" fmla="*/ 0 h 350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64281" h="3506287">
                  <a:moveTo>
                    <a:pt x="0" y="0"/>
                  </a:moveTo>
                  <a:lnTo>
                    <a:pt x="2277613" y="0"/>
                  </a:lnTo>
                  <a:lnTo>
                    <a:pt x="2279080" y="57999"/>
                  </a:lnTo>
                  <a:cubicBezTo>
                    <a:pt x="2311696" y="701442"/>
                    <a:pt x="2553748" y="1289630"/>
                    <a:pt x="2938425" y="1755751"/>
                  </a:cubicBezTo>
                  <a:lnTo>
                    <a:pt x="3064281" y="1894226"/>
                  </a:lnTo>
                  <a:lnTo>
                    <a:pt x="1452220" y="3506287"/>
                  </a:lnTo>
                  <a:lnTo>
                    <a:pt x="1343768" y="3392536"/>
                  </a:lnTo>
                  <a:cubicBezTo>
                    <a:pt x="563182" y="2533700"/>
                    <a:pt x="67105" y="1411625"/>
                    <a:pt x="4430" y="175204"/>
                  </a:cubicBez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34" name="Freeform 58">
              <a:extLst>
                <a:ext uri="{FF2B5EF4-FFF2-40B4-BE49-F238E27FC236}">
                  <a16:creationId xmlns:a16="http://schemas.microsoft.com/office/drawing/2014/main" xmlns="" id="{FFEAAA28-DDB5-4303-A319-304B3DD8A5C3}"/>
                </a:ext>
              </a:extLst>
            </p:cNvPr>
            <p:cNvSpPr/>
            <p:nvPr/>
          </p:nvSpPr>
          <p:spPr>
            <a:xfrm>
              <a:off x="14328746" y="7863864"/>
              <a:ext cx="3064283" cy="3506288"/>
            </a:xfrm>
            <a:custGeom>
              <a:avLst/>
              <a:gdLst>
                <a:gd name="connsiteX0" fmla="*/ 786668 w 3064283"/>
                <a:gd name="connsiteY0" fmla="*/ 0 h 3506288"/>
                <a:gd name="connsiteX1" fmla="*/ 3064283 w 3064283"/>
                <a:gd name="connsiteY1" fmla="*/ 0 h 3506288"/>
                <a:gd name="connsiteX2" fmla="*/ 3059853 w 3064283"/>
                <a:gd name="connsiteY2" fmla="*/ 175204 h 3506288"/>
                <a:gd name="connsiteX3" fmla="*/ 1720515 w 3064283"/>
                <a:gd name="connsiteY3" fmla="*/ 3392536 h 3506288"/>
                <a:gd name="connsiteX4" fmla="*/ 1612062 w 3064283"/>
                <a:gd name="connsiteY4" fmla="*/ 3506288 h 3506288"/>
                <a:gd name="connsiteX5" fmla="*/ 0 w 3064283"/>
                <a:gd name="connsiteY5" fmla="*/ 1894226 h 3506288"/>
                <a:gd name="connsiteX6" fmla="*/ 125856 w 3064283"/>
                <a:gd name="connsiteY6" fmla="*/ 1755751 h 3506288"/>
                <a:gd name="connsiteX7" fmla="*/ 785201 w 3064283"/>
                <a:gd name="connsiteY7" fmla="*/ 57999 h 3506288"/>
                <a:gd name="connsiteX8" fmla="*/ 786668 w 3064283"/>
                <a:gd name="connsiteY8" fmla="*/ 0 h 3506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64283" h="3506288">
                  <a:moveTo>
                    <a:pt x="786668" y="0"/>
                  </a:moveTo>
                  <a:lnTo>
                    <a:pt x="3064283" y="0"/>
                  </a:lnTo>
                  <a:lnTo>
                    <a:pt x="3059853" y="175204"/>
                  </a:lnTo>
                  <a:cubicBezTo>
                    <a:pt x="2997179" y="1411625"/>
                    <a:pt x="2501101" y="2533700"/>
                    <a:pt x="1720515" y="3392536"/>
                  </a:cubicBezTo>
                  <a:lnTo>
                    <a:pt x="1612062" y="3506288"/>
                  </a:lnTo>
                  <a:lnTo>
                    <a:pt x="0" y="1894226"/>
                  </a:lnTo>
                  <a:lnTo>
                    <a:pt x="125856" y="1755751"/>
                  </a:lnTo>
                  <a:cubicBezTo>
                    <a:pt x="510533" y="1289630"/>
                    <a:pt x="752585" y="701442"/>
                    <a:pt x="785201" y="57999"/>
                  </a:cubicBezTo>
                  <a:lnTo>
                    <a:pt x="786668"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35" name="Freeform 1">
              <a:extLst>
                <a:ext uri="{FF2B5EF4-FFF2-40B4-BE49-F238E27FC236}">
                  <a16:creationId xmlns:a16="http://schemas.microsoft.com/office/drawing/2014/main" xmlns="" id="{081A5865-744E-40A7-BC39-169CA62E9C8A}"/>
                </a:ext>
              </a:extLst>
            </p:cNvPr>
            <p:cNvSpPr>
              <a:spLocks noChangeArrowheads="1"/>
            </p:cNvSpPr>
            <p:nvPr/>
          </p:nvSpPr>
          <p:spPr bwMode="auto">
            <a:xfrm>
              <a:off x="10526891" y="6323862"/>
              <a:ext cx="3323869" cy="5046290"/>
            </a:xfrm>
            <a:custGeom>
              <a:avLst/>
              <a:gdLst>
                <a:gd name="T0" fmla="*/ 4090 w 5091"/>
                <a:gd name="T1" fmla="*/ 4730 h 7728"/>
                <a:gd name="T2" fmla="*/ 4090 w 5091"/>
                <a:gd name="T3" fmla="*/ 4730 h 7728"/>
                <a:gd name="T4" fmla="*/ 4083 w 5091"/>
                <a:gd name="T5" fmla="*/ 4526 h 7728"/>
                <a:gd name="T6" fmla="*/ 4083 w 5091"/>
                <a:gd name="T7" fmla="*/ 4526 h 7728"/>
                <a:gd name="T8" fmla="*/ 5035 w 5091"/>
                <a:gd name="T9" fmla="*/ 2014 h 7728"/>
                <a:gd name="T10" fmla="*/ 5035 w 5091"/>
                <a:gd name="T11" fmla="*/ 2014 h 7728"/>
                <a:gd name="T12" fmla="*/ 2760 w 5091"/>
                <a:gd name="T13" fmla="*/ 63 h 7728"/>
                <a:gd name="T14" fmla="*/ 2760 w 5091"/>
                <a:gd name="T15" fmla="*/ 63 h 7728"/>
                <a:gd name="T16" fmla="*/ 852 w 5091"/>
                <a:gd name="T17" fmla="*/ 1261 h 7728"/>
                <a:gd name="T18" fmla="*/ 852 w 5091"/>
                <a:gd name="T19" fmla="*/ 1261 h 7728"/>
                <a:gd name="T20" fmla="*/ 507 w 5091"/>
                <a:gd name="T21" fmla="*/ 2282 h 7728"/>
                <a:gd name="T22" fmla="*/ 507 w 5091"/>
                <a:gd name="T23" fmla="*/ 2282 h 7728"/>
                <a:gd name="T24" fmla="*/ 183 w 5091"/>
                <a:gd name="T25" fmla="*/ 3105 h 7728"/>
                <a:gd name="T26" fmla="*/ 183 w 5091"/>
                <a:gd name="T27" fmla="*/ 3105 h 7728"/>
                <a:gd name="T28" fmla="*/ 493 w 5091"/>
                <a:gd name="T29" fmla="*/ 3372 h 7728"/>
                <a:gd name="T30" fmla="*/ 493 w 5091"/>
                <a:gd name="T31" fmla="*/ 3372 h 7728"/>
                <a:gd name="T32" fmla="*/ 493 w 5091"/>
                <a:gd name="T33" fmla="*/ 3767 h 7728"/>
                <a:gd name="T34" fmla="*/ 493 w 5091"/>
                <a:gd name="T35" fmla="*/ 3767 h 7728"/>
                <a:gd name="T36" fmla="*/ 542 w 5091"/>
                <a:gd name="T37" fmla="*/ 4133 h 7728"/>
                <a:gd name="T38" fmla="*/ 542 w 5091"/>
                <a:gd name="T39" fmla="*/ 4133 h 7728"/>
                <a:gd name="T40" fmla="*/ 514 w 5091"/>
                <a:gd name="T41" fmla="*/ 4436 h 7728"/>
                <a:gd name="T42" fmla="*/ 514 w 5091"/>
                <a:gd name="T43" fmla="*/ 4436 h 7728"/>
                <a:gd name="T44" fmla="*/ 873 w 5091"/>
                <a:gd name="T45" fmla="*/ 4922 h 7728"/>
                <a:gd name="T46" fmla="*/ 873 w 5091"/>
                <a:gd name="T47" fmla="*/ 4922 h 7728"/>
                <a:gd name="T48" fmla="*/ 1944 w 5091"/>
                <a:gd name="T49" fmla="*/ 5093 h 7728"/>
                <a:gd name="T50" fmla="*/ 1944 w 5091"/>
                <a:gd name="T51" fmla="*/ 5093 h 7728"/>
                <a:gd name="T52" fmla="*/ 1961 w 5091"/>
                <a:gd name="T53" fmla="*/ 5219 h 7728"/>
                <a:gd name="T54" fmla="*/ 1961 w 5091"/>
                <a:gd name="T55" fmla="*/ 5219 h 7728"/>
                <a:gd name="T56" fmla="*/ 1397 w 5091"/>
                <a:gd name="T57" fmla="*/ 7727 h 7728"/>
                <a:gd name="T58" fmla="*/ 1775 w 5091"/>
                <a:gd name="T59" fmla="*/ 7727 h 7728"/>
                <a:gd name="T60" fmla="*/ 4618 w 5091"/>
                <a:gd name="T61" fmla="*/ 7727 h 7728"/>
                <a:gd name="T62" fmla="*/ 5090 w 5091"/>
                <a:gd name="T63" fmla="*/ 7727 h 7728"/>
                <a:gd name="T64" fmla="*/ 5090 w 5091"/>
                <a:gd name="T65" fmla="*/ 7727 h 7728"/>
                <a:gd name="T66" fmla="*/ 4657 w 5091"/>
                <a:gd name="T67" fmla="*/ 6432 h 7728"/>
                <a:gd name="T68" fmla="*/ 4657 w 5091"/>
                <a:gd name="T69" fmla="*/ 6432 h 7728"/>
                <a:gd name="T70" fmla="*/ 4090 w 5091"/>
                <a:gd name="T71" fmla="*/ 4730 h 7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91" h="7728">
                  <a:moveTo>
                    <a:pt x="4090" y="4730"/>
                  </a:moveTo>
                  <a:lnTo>
                    <a:pt x="4090" y="4730"/>
                  </a:lnTo>
                  <a:cubicBezTo>
                    <a:pt x="4086" y="4661"/>
                    <a:pt x="4084" y="4593"/>
                    <a:pt x="4083" y="4526"/>
                  </a:cubicBezTo>
                  <a:lnTo>
                    <a:pt x="4083" y="4526"/>
                  </a:lnTo>
                  <a:cubicBezTo>
                    <a:pt x="4076" y="3934"/>
                    <a:pt x="5028" y="3169"/>
                    <a:pt x="5035" y="2014"/>
                  </a:cubicBezTo>
                  <a:lnTo>
                    <a:pt x="5035" y="2014"/>
                  </a:lnTo>
                  <a:cubicBezTo>
                    <a:pt x="5042" y="859"/>
                    <a:pt x="3971" y="57"/>
                    <a:pt x="2760" y="63"/>
                  </a:cubicBezTo>
                  <a:lnTo>
                    <a:pt x="2760" y="63"/>
                  </a:lnTo>
                  <a:cubicBezTo>
                    <a:pt x="2760" y="63"/>
                    <a:pt x="1373" y="0"/>
                    <a:pt x="852" y="1261"/>
                  </a:cubicBezTo>
                  <a:lnTo>
                    <a:pt x="852" y="1261"/>
                  </a:lnTo>
                  <a:cubicBezTo>
                    <a:pt x="606" y="1902"/>
                    <a:pt x="909" y="1831"/>
                    <a:pt x="507" y="2282"/>
                  </a:cubicBezTo>
                  <a:lnTo>
                    <a:pt x="507" y="2282"/>
                  </a:lnTo>
                  <a:cubicBezTo>
                    <a:pt x="106" y="2733"/>
                    <a:pt x="0" y="3021"/>
                    <a:pt x="183" y="3105"/>
                  </a:cubicBezTo>
                  <a:lnTo>
                    <a:pt x="183" y="3105"/>
                  </a:lnTo>
                  <a:cubicBezTo>
                    <a:pt x="366" y="3190"/>
                    <a:pt x="500" y="3154"/>
                    <a:pt x="493" y="3372"/>
                  </a:cubicBezTo>
                  <a:lnTo>
                    <a:pt x="493" y="3372"/>
                  </a:lnTo>
                  <a:cubicBezTo>
                    <a:pt x="451" y="3492"/>
                    <a:pt x="295" y="3640"/>
                    <a:pt x="493" y="3767"/>
                  </a:cubicBezTo>
                  <a:lnTo>
                    <a:pt x="493" y="3767"/>
                  </a:lnTo>
                  <a:cubicBezTo>
                    <a:pt x="366" y="3950"/>
                    <a:pt x="563" y="4077"/>
                    <a:pt x="542" y="4133"/>
                  </a:cubicBezTo>
                  <a:lnTo>
                    <a:pt x="542" y="4133"/>
                  </a:lnTo>
                  <a:cubicBezTo>
                    <a:pt x="542" y="4133"/>
                    <a:pt x="570" y="4281"/>
                    <a:pt x="514" y="4436"/>
                  </a:cubicBezTo>
                  <a:lnTo>
                    <a:pt x="514" y="4436"/>
                  </a:lnTo>
                  <a:cubicBezTo>
                    <a:pt x="457" y="4591"/>
                    <a:pt x="373" y="4922"/>
                    <a:pt x="873" y="4922"/>
                  </a:cubicBezTo>
                  <a:lnTo>
                    <a:pt x="873" y="4922"/>
                  </a:lnTo>
                  <a:cubicBezTo>
                    <a:pt x="1373" y="4922"/>
                    <a:pt x="1867" y="4755"/>
                    <a:pt x="1944" y="5093"/>
                  </a:cubicBezTo>
                  <a:lnTo>
                    <a:pt x="1944" y="5093"/>
                  </a:lnTo>
                  <a:cubicBezTo>
                    <a:pt x="1953" y="5132"/>
                    <a:pt x="1958" y="5175"/>
                    <a:pt x="1961" y="5219"/>
                  </a:cubicBezTo>
                  <a:lnTo>
                    <a:pt x="1961" y="5219"/>
                  </a:lnTo>
                  <a:cubicBezTo>
                    <a:pt x="1928" y="6174"/>
                    <a:pt x="1397" y="7727"/>
                    <a:pt x="1397" y="7727"/>
                  </a:cubicBezTo>
                  <a:lnTo>
                    <a:pt x="1775" y="7727"/>
                  </a:lnTo>
                  <a:lnTo>
                    <a:pt x="4618" y="7727"/>
                  </a:lnTo>
                  <a:lnTo>
                    <a:pt x="5090" y="7727"/>
                  </a:lnTo>
                  <a:lnTo>
                    <a:pt x="5090" y="7727"/>
                  </a:lnTo>
                  <a:cubicBezTo>
                    <a:pt x="5090" y="7727"/>
                    <a:pt x="5023" y="7129"/>
                    <a:pt x="4657" y="6432"/>
                  </a:cubicBezTo>
                  <a:lnTo>
                    <a:pt x="4657" y="6432"/>
                  </a:lnTo>
                  <a:cubicBezTo>
                    <a:pt x="4299" y="5752"/>
                    <a:pt x="4093" y="4772"/>
                    <a:pt x="4090" y="4730"/>
                  </a:cubicBezTo>
                </a:path>
              </a:pathLst>
            </a:custGeom>
            <a:solidFill>
              <a:schemeClr val="tx2"/>
            </a:solidFill>
            <a:ln>
              <a:noFill/>
            </a:ln>
            <a:effectLst/>
          </p:spPr>
          <p:txBody>
            <a:bodyPr wrap="none" anchor="ctr"/>
            <a:lstStyle/>
            <a:p>
              <a:endParaRPr lang="en-GB" dirty="0">
                <a:latin typeface="+mj-lt"/>
              </a:endParaRPr>
            </a:p>
          </p:txBody>
        </p:sp>
      </p:grpSp>
      <p:sp>
        <p:nvSpPr>
          <p:cNvPr id="36" name="Freeform 311">
            <a:extLst>
              <a:ext uri="{FF2B5EF4-FFF2-40B4-BE49-F238E27FC236}">
                <a16:creationId xmlns:a16="http://schemas.microsoft.com/office/drawing/2014/main" xmlns="" id="{10EF235C-7697-4259-BCCA-5821BF96AF8B}"/>
              </a:ext>
            </a:extLst>
          </p:cNvPr>
          <p:cNvSpPr>
            <a:spLocks noChangeAspect="1" noChangeArrowheads="1"/>
          </p:cNvSpPr>
          <p:nvPr/>
        </p:nvSpPr>
        <p:spPr bwMode="auto">
          <a:xfrm>
            <a:off x="6826556" y="3998043"/>
            <a:ext cx="752761" cy="746041"/>
          </a:xfrm>
          <a:custGeom>
            <a:avLst/>
            <a:gdLst>
              <a:gd name="T0" fmla="*/ 2147483646 w 814"/>
              <a:gd name="T1" fmla="*/ 2147483646 h 812"/>
              <a:gd name="T2" fmla="*/ 2147483646 w 814"/>
              <a:gd name="T3" fmla="*/ 2147483646 h 812"/>
              <a:gd name="T4" fmla="*/ 2147483646 w 814"/>
              <a:gd name="T5" fmla="*/ 2147483646 h 812"/>
              <a:gd name="T6" fmla="*/ 2147483646 w 814"/>
              <a:gd name="T7" fmla="*/ 2147483646 h 812"/>
              <a:gd name="T8" fmla="*/ 2147483646 w 814"/>
              <a:gd name="T9" fmla="*/ 2147483646 h 812"/>
              <a:gd name="T10" fmla="*/ 2147483646 w 814"/>
              <a:gd name="T11" fmla="*/ 2147483646 h 812"/>
              <a:gd name="T12" fmla="*/ 2147483646 w 814"/>
              <a:gd name="T13" fmla="*/ 2147483646 h 812"/>
              <a:gd name="T14" fmla="*/ 2147483646 w 814"/>
              <a:gd name="T15" fmla="*/ 2147483646 h 812"/>
              <a:gd name="T16" fmla="*/ 2147483646 w 814"/>
              <a:gd name="T17" fmla="*/ 2147483646 h 812"/>
              <a:gd name="T18" fmla="*/ 2147483646 w 814"/>
              <a:gd name="T19" fmla="*/ 2147483646 h 812"/>
              <a:gd name="T20" fmla="*/ 2147483646 w 814"/>
              <a:gd name="T21" fmla="*/ 2147483646 h 812"/>
              <a:gd name="T22" fmla="*/ 2147483646 w 814"/>
              <a:gd name="T23" fmla="*/ 2147483646 h 812"/>
              <a:gd name="T24" fmla="*/ 2147483646 w 814"/>
              <a:gd name="T25" fmla="*/ 2147483646 h 812"/>
              <a:gd name="T26" fmla="*/ 2147483646 w 814"/>
              <a:gd name="T27" fmla="*/ 2147483646 h 812"/>
              <a:gd name="T28" fmla="*/ 2147483646 w 814"/>
              <a:gd name="T29" fmla="*/ 2147483646 h 812"/>
              <a:gd name="T30" fmla="*/ 2147483646 w 814"/>
              <a:gd name="T31" fmla="*/ 2147483646 h 812"/>
              <a:gd name="T32" fmla="*/ 2147483646 w 814"/>
              <a:gd name="T33" fmla="*/ 2147483646 h 812"/>
              <a:gd name="T34" fmla="*/ 2147483646 w 814"/>
              <a:gd name="T35" fmla="*/ 2147483646 h 812"/>
              <a:gd name="T36" fmla="*/ 2147483646 w 814"/>
              <a:gd name="T37" fmla="*/ 2147483646 h 812"/>
              <a:gd name="T38" fmla="*/ 2147483646 w 814"/>
              <a:gd name="T39" fmla="*/ 2147483646 h 812"/>
              <a:gd name="T40" fmla="*/ 2147483646 w 814"/>
              <a:gd name="T41" fmla="*/ 2147483646 h 812"/>
              <a:gd name="T42" fmla="*/ 2147483646 w 814"/>
              <a:gd name="T43" fmla="*/ 2147483646 h 812"/>
              <a:gd name="T44" fmla="*/ 2147483646 w 814"/>
              <a:gd name="T45" fmla="*/ 2147483646 h 812"/>
              <a:gd name="T46" fmla="*/ 2147483646 w 814"/>
              <a:gd name="T47" fmla="*/ 2147483646 h 812"/>
              <a:gd name="T48" fmla="*/ 2147483646 w 814"/>
              <a:gd name="T49" fmla="*/ 2147483646 h 812"/>
              <a:gd name="T50" fmla="*/ 0 w 814"/>
              <a:gd name="T51" fmla="*/ 2147483646 h 812"/>
              <a:gd name="T52" fmla="*/ 2147483646 w 814"/>
              <a:gd name="T53" fmla="*/ 2147483646 h 812"/>
              <a:gd name="T54" fmla="*/ 2147483646 w 814"/>
              <a:gd name="T55" fmla="*/ 2147483646 h 812"/>
              <a:gd name="T56" fmla="*/ 2147483646 w 814"/>
              <a:gd name="T57" fmla="*/ 2147483646 h 812"/>
              <a:gd name="T58" fmla="*/ 2147483646 w 814"/>
              <a:gd name="T59" fmla="*/ 2147483646 h 812"/>
              <a:gd name="T60" fmla="*/ 2147483646 w 814"/>
              <a:gd name="T61" fmla="*/ 2147483646 h 812"/>
              <a:gd name="T62" fmla="*/ 2147483646 w 814"/>
              <a:gd name="T63" fmla="*/ 2147483646 h 812"/>
              <a:gd name="T64" fmla="*/ 2147483646 w 814"/>
              <a:gd name="T65" fmla="*/ 2147483646 h 812"/>
              <a:gd name="T66" fmla="*/ 2147483646 w 814"/>
              <a:gd name="T67" fmla="*/ 2147483646 h 812"/>
              <a:gd name="T68" fmla="*/ 2147483646 w 814"/>
              <a:gd name="T69" fmla="*/ 2147483646 h 812"/>
              <a:gd name="T70" fmla="*/ 2147483646 w 814"/>
              <a:gd name="T71" fmla="*/ 2147483646 h 812"/>
              <a:gd name="T72" fmla="*/ 2147483646 w 814"/>
              <a:gd name="T73" fmla="*/ 2147483646 h 812"/>
              <a:gd name="T74" fmla="*/ 2147483646 w 814"/>
              <a:gd name="T75" fmla="*/ 2147483646 h 812"/>
              <a:gd name="T76" fmla="*/ 2147483646 w 814"/>
              <a:gd name="T77" fmla="*/ 2147483646 h 812"/>
              <a:gd name="T78" fmla="*/ 2147483646 w 814"/>
              <a:gd name="T79" fmla="*/ 2147483646 h 812"/>
              <a:gd name="T80" fmla="*/ 2147483646 w 814"/>
              <a:gd name="T81" fmla="*/ 2147483646 h 812"/>
              <a:gd name="T82" fmla="*/ 2147483646 w 814"/>
              <a:gd name="T83" fmla="*/ 2147483646 h 812"/>
              <a:gd name="T84" fmla="*/ 2147483646 w 814"/>
              <a:gd name="T85" fmla="*/ 2147483646 h 812"/>
              <a:gd name="T86" fmla="*/ 2147483646 w 814"/>
              <a:gd name="T87" fmla="*/ 2147483646 h 812"/>
              <a:gd name="T88" fmla="*/ 2147483646 w 814"/>
              <a:gd name="T89" fmla="*/ 2147483646 h 812"/>
              <a:gd name="T90" fmla="*/ 2147483646 w 814"/>
              <a:gd name="T91" fmla="*/ 2147483646 h 812"/>
              <a:gd name="T92" fmla="*/ 2147483646 w 814"/>
              <a:gd name="T93" fmla="*/ 2147483646 h 812"/>
              <a:gd name="T94" fmla="*/ 2147483646 w 814"/>
              <a:gd name="T95" fmla="*/ 2147483646 h 812"/>
              <a:gd name="T96" fmla="*/ 2147483646 w 814"/>
              <a:gd name="T97" fmla="*/ 2147483646 h 81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4" h="812">
                <a:moveTo>
                  <a:pt x="575" y="609"/>
                </a:moveTo>
                <a:lnTo>
                  <a:pt x="575" y="609"/>
                </a:lnTo>
                <a:cubicBezTo>
                  <a:pt x="574" y="615"/>
                  <a:pt x="574" y="621"/>
                  <a:pt x="574" y="628"/>
                </a:cubicBezTo>
                <a:lnTo>
                  <a:pt x="574" y="652"/>
                </a:lnTo>
                <a:lnTo>
                  <a:pt x="325" y="652"/>
                </a:lnTo>
                <a:cubicBezTo>
                  <a:pt x="317" y="652"/>
                  <a:pt x="311" y="657"/>
                  <a:pt x="311" y="664"/>
                </a:cubicBezTo>
                <a:cubicBezTo>
                  <a:pt x="311" y="672"/>
                  <a:pt x="317" y="676"/>
                  <a:pt x="325" y="676"/>
                </a:cubicBezTo>
                <a:lnTo>
                  <a:pt x="574" y="676"/>
                </a:lnTo>
                <a:lnTo>
                  <a:pt x="574" y="715"/>
                </a:lnTo>
                <a:cubicBezTo>
                  <a:pt x="574" y="717"/>
                  <a:pt x="573" y="718"/>
                  <a:pt x="570" y="718"/>
                </a:cubicBezTo>
                <a:lnTo>
                  <a:pt x="275" y="718"/>
                </a:lnTo>
                <a:cubicBezTo>
                  <a:pt x="273" y="718"/>
                  <a:pt x="271" y="717"/>
                  <a:pt x="271" y="715"/>
                </a:cubicBezTo>
                <a:lnTo>
                  <a:pt x="271" y="629"/>
                </a:lnTo>
                <a:cubicBezTo>
                  <a:pt x="271" y="623"/>
                  <a:pt x="271" y="615"/>
                  <a:pt x="271" y="609"/>
                </a:cubicBezTo>
                <a:lnTo>
                  <a:pt x="575" y="609"/>
                </a:lnTo>
                <a:close/>
                <a:moveTo>
                  <a:pt x="486" y="787"/>
                </a:moveTo>
                <a:lnTo>
                  <a:pt x="360" y="787"/>
                </a:lnTo>
                <a:cubicBezTo>
                  <a:pt x="333" y="787"/>
                  <a:pt x="310" y="768"/>
                  <a:pt x="306" y="743"/>
                </a:cubicBezTo>
                <a:lnTo>
                  <a:pt x="540" y="743"/>
                </a:lnTo>
                <a:cubicBezTo>
                  <a:pt x="534" y="768"/>
                  <a:pt x="512" y="787"/>
                  <a:pt x="486" y="787"/>
                </a:cubicBezTo>
                <a:close/>
                <a:moveTo>
                  <a:pt x="645" y="399"/>
                </a:moveTo>
                <a:lnTo>
                  <a:pt x="645" y="399"/>
                </a:lnTo>
                <a:cubicBezTo>
                  <a:pt x="647" y="400"/>
                  <a:pt x="648" y="400"/>
                  <a:pt x="650" y="400"/>
                </a:cubicBezTo>
                <a:cubicBezTo>
                  <a:pt x="653" y="400"/>
                  <a:pt x="656" y="399"/>
                  <a:pt x="659" y="397"/>
                </a:cubicBezTo>
                <a:lnTo>
                  <a:pt x="808" y="248"/>
                </a:lnTo>
                <a:cubicBezTo>
                  <a:pt x="813" y="243"/>
                  <a:pt x="813" y="235"/>
                  <a:pt x="808" y="231"/>
                </a:cubicBezTo>
                <a:lnTo>
                  <a:pt x="659" y="81"/>
                </a:lnTo>
                <a:cubicBezTo>
                  <a:pt x="655" y="79"/>
                  <a:pt x="650" y="77"/>
                  <a:pt x="645" y="79"/>
                </a:cubicBezTo>
                <a:cubicBezTo>
                  <a:pt x="641" y="81"/>
                  <a:pt x="638" y="86"/>
                  <a:pt x="638" y="90"/>
                </a:cubicBezTo>
                <a:lnTo>
                  <a:pt x="638" y="163"/>
                </a:lnTo>
                <a:lnTo>
                  <a:pt x="234" y="163"/>
                </a:lnTo>
                <a:cubicBezTo>
                  <a:pt x="228" y="163"/>
                  <a:pt x="222" y="167"/>
                  <a:pt x="222" y="174"/>
                </a:cubicBezTo>
                <a:cubicBezTo>
                  <a:pt x="222" y="181"/>
                  <a:pt x="228" y="186"/>
                  <a:pt x="234" y="186"/>
                </a:cubicBezTo>
                <a:lnTo>
                  <a:pt x="650" y="186"/>
                </a:lnTo>
                <a:cubicBezTo>
                  <a:pt x="658" y="186"/>
                  <a:pt x="662" y="181"/>
                  <a:pt x="662" y="174"/>
                </a:cubicBezTo>
                <a:lnTo>
                  <a:pt x="662" y="121"/>
                </a:lnTo>
                <a:lnTo>
                  <a:pt x="782" y="240"/>
                </a:lnTo>
                <a:lnTo>
                  <a:pt x="662" y="358"/>
                </a:lnTo>
                <a:lnTo>
                  <a:pt x="662" y="304"/>
                </a:lnTo>
                <a:cubicBezTo>
                  <a:pt x="662" y="297"/>
                  <a:pt x="658" y="292"/>
                  <a:pt x="650" y="292"/>
                </a:cubicBezTo>
                <a:lnTo>
                  <a:pt x="479" y="292"/>
                </a:lnTo>
                <a:lnTo>
                  <a:pt x="398" y="213"/>
                </a:lnTo>
                <a:cubicBezTo>
                  <a:pt x="395" y="209"/>
                  <a:pt x="389" y="207"/>
                  <a:pt x="385" y="209"/>
                </a:cubicBezTo>
                <a:cubicBezTo>
                  <a:pt x="381" y="211"/>
                  <a:pt x="377" y="216"/>
                  <a:pt x="377" y="220"/>
                </a:cubicBezTo>
                <a:lnTo>
                  <a:pt x="377" y="293"/>
                </a:lnTo>
                <a:lnTo>
                  <a:pt x="139" y="293"/>
                </a:lnTo>
                <a:cubicBezTo>
                  <a:pt x="147" y="143"/>
                  <a:pt x="271" y="25"/>
                  <a:pt x="421" y="25"/>
                </a:cubicBezTo>
                <a:cubicBezTo>
                  <a:pt x="479" y="25"/>
                  <a:pt x="535" y="42"/>
                  <a:pt x="582" y="76"/>
                </a:cubicBezTo>
                <a:cubicBezTo>
                  <a:pt x="589" y="79"/>
                  <a:pt x="595" y="77"/>
                  <a:pt x="600" y="72"/>
                </a:cubicBezTo>
                <a:cubicBezTo>
                  <a:pt x="603" y="67"/>
                  <a:pt x="602" y="59"/>
                  <a:pt x="596" y="54"/>
                </a:cubicBezTo>
                <a:cubicBezTo>
                  <a:pt x="546" y="19"/>
                  <a:pt x="484" y="0"/>
                  <a:pt x="421" y="0"/>
                </a:cubicBezTo>
                <a:cubicBezTo>
                  <a:pt x="257" y="0"/>
                  <a:pt x="123" y="130"/>
                  <a:pt x="114" y="293"/>
                </a:cubicBezTo>
                <a:lnTo>
                  <a:pt x="11" y="293"/>
                </a:lnTo>
                <a:cubicBezTo>
                  <a:pt x="6" y="293"/>
                  <a:pt x="0" y="297"/>
                  <a:pt x="0" y="304"/>
                </a:cubicBezTo>
                <a:cubicBezTo>
                  <a:pt x="0" y="311"/>
                  <a:pt x="6" y="317"/>
                  <a:pt x="11" y="317"/>
                </a:cubicBezTo>
                <a:lnTo>
                  <a:pt x="390" y="317"/>
                </a:lnTo>
                <a:cubicBezTo>
                  <a:pt x="397" y="317"/>
                  <a:pt x="402" y="311"/>
                  <a:pt x="402" y="304"/>
                </a:cubicBezTo>
                <a:lnTo>
                  <a:pt x="402" y="251"/>
                </a:lnTo>
                <a:lnTo>
                  <a:pt x="522" y="370"/>
                </a:lnTo>
                <a:lnTo>
                  <a:pt x="402" y="489"/>
                </a:lnTo>
                <a:lnTo>
                  <a:pt x="402" y="434"/>
                </a:lnTo>
                <a:cubicBezTo>
                  <a:pt x="402" y="429"/>
                  <a:pt x="397" y="422"/>
                  <a:pt x="390" y="422"/>
                </a:cubicBezTo>
                <a:lnTo>
                  <a:pt x="94" y="422"/>
                </a:lnTo>
                <a:cubicBezTo>
                  <a:pt x="87" y="422"/>
                  <a:pt x="82" y="429"/>
                  <a:pt x="82" y="434"/>
                </a:cubicBezTo>
                <a:cubicBezTo>
                  <a:pt x="82" y="441"/>
                  <a:pt x="87" y="447"/>
                  <a:pt x="94" y="447"/>
                </a:cubicBezTo>
                <a:lnTo>
                  <a:pt x="147" y="447"/>
                </a:lnTo>
                <a:cubicBezTo>
                  <a:pt x="162" y="475"/>
                  <a:pt x="180" y="501"/>
                  <a:pt x="203" y="524"/>
                </a:cubicBezTo>
                <a:cubicBezTo>
                  <a:pt x="231" y="552"/>
                  <a:pt x="246" y="589"/>
                  <a:pt x="246" y="629"/>
                </a:cubicBezTo>
                <a:lnTo>
                  <a:pt x="246" y="715"/>
                </a:lnTo>
                <a:cubicBezTo>
                  <a:pt x="246" y="730"/>
                  <a:pt x="259" y="743"/>
                  <a:pt x="275" y="743"/>
                </a:cubicBezTo>
                <a:lnTo>
                  <a:pt x="281" y="743"/>
                </a:lnTo>
                <a:cubicBezTo>
                  <a:pt x="286" y="782"/>
                  <a:pt x="319" y="811"/>
                  <a:pt x="360" y="811"/>
                </a:cubicBezTo>
                <a:lnTo>
                  <a:pt x="486" y="811"/>
                </a:lnTo>
                <a:cubicBezTo>
                  <a:pt x="525" y="811"/>
                  <a:pt x="559" y="782"/>
                  <a:pt x="565" y="743"/>
                </a:cubicBezTo>
                <a:lnTo>
                  <a:pt x="570" y="743"/>
                </a:lnTo>
                <a:cubicBezTo>
                  <a:pt x="585" y="743"/>
                  <a:pt x="599" y="730"/>
                  <a:pt x="599" y="715"/>
                </a:cubicBezTo>
                <a:lnTo>
                  <a:pt x="599" y="628"/>
                </a:lnTo>
                <a:cubicBezTo>
                  <a:pt x="599" y="588"/>
                  <a:pt x="615" y="550"/>
                  <a:pt x="642" y="521"/>
                </a:cubicBezTo>
                <a:cubicBezTo>
                  <a:pt x="667" y="495"/>
                  <a:pt x="687" y="466"/>
                  <a:pt x="702" y="433"/>
                </a:cubicBezTo>
                <a:cubicBezTo>
                  <a:pt x="705" y="426"/>
                  <a:pt x="702" y="420"/>
                  <a:pt x="696" y="417"/>
                </a:cubicBezTo>
                <a:cubicBezTo>
                  <a:pt x="689" y="414"/>
                  <a:pt x="682" y="417"/>
                  <a:pt x="679" y="423"/>
                </a:cubicBezTo>
                <a:cubicBezTo>
                  <a:pt x="665" y="454"/>
                  <a:pt x="647" y="481"/>
                  <a:pt x="624" y="506"/>
                </a:cubicBezTo>
                <a:cubicBezTo>
                  <a:pt x="602" y="527"/>
                  <a:pt x="587" y="554"/>
                  <a:pt x="579" y="584"/>
                </a:cubicBezTo>
                <a:lnTo>
                  <a:pt x="265" y="584"/>
                </a:lnTo>
                <a:cubicBezTo>
                  <a:pt x="257" y="555"/>
                  <a:pt x="242" y="528"/>
                  <a:pt x="221" y="507"/>
                </a:cubicBezTo>
                <a:cubicBezTo>
                  <a:pt x="203" y="489"/>
                  <a:pt x="188" y="468"/>
                  <a:pt x="175" y="447"/>
                </a:cubicBezTo>
                <a:lnTo>
                  <a:pt x="377" y="447"/>
                </a:lnTo>
                <a:lnTo>
                  <a:pt x="377" y="518"/>
                </a:lnTo>
                <a:cubicBezTo>
                  <a:pt x="377" y="524"/>
                  <a:pt x="381" y="528"/>
                  <a:pt x="385" y="529"/>
                </a:cubicBezTo>
                <a:cubicBezTo>
                  <a:pt x="387" y="530"/>
                  <a:pt x="388" y="530"/>
                  <a:pt x="390" y="530"/>
                </a:cubicBezTo>
                <a:cubicBezTo>
                  <a:pt x="393" y="530"/>
                  <a:pt x="396" y="529"/>
                  <a:pt x="398" y="527"/>
                </a:cubicBezTo>
                <a:lnTo>
                  <a:pt x="548" y="378"/>
                </a:lnTo>
                <a:cubicBezTo>
                  <a:pt x="550" y="377"/>
                  <a:pt x="551" y="373"/>
                  <a:pt x="551" y="370"/>
                </a:cubicBezTo>
                <a:cubicBezTo>
                  <a:pt x="551" y="366"/>
                  <a:pt x="550" y="363"/>
                  <a:pt x="548" y="361"/>
                </a:cubicBezTo>
                <a:lnTo>
                  <a:pt x="503" y="317"/>
                </a:lnTo>
                <a:lnTo>
                  <a:pt x="638" y="317"/>
                </a:lnTo>
                <a:lnTo>
                  <a:pt x="638" y="388"/>
                </a:lnTo>
                <a:cubicBezTo>
                  <a:pt x="638" y="392"/>
                  <a:pt x="641" y="398"/>
                  <a:pt x="645" y="399"/>
                </a:cubicBezTo>
                <a:close/>
              </a:path>
            </a:pathLst>
          </a:custGeom>
          <a:solidFill>
            <a:schemeClr val="bg2"/>
          </a:solidFill>
          <a:ln>
            <a:noFill/>
          </a:ln>
          <a:effectLst/>
        </p:spPr>
        <p:txBody>
          <a:bodyPr wrap="none" anchor="ctr"/>
          <a:lstStyle/>
          <a:p>
            <a:endParaRPr lang="en-GB" dirty="0">
              <a:latin typeface="+mj-lt"/>
            </a:endParaRPr>
          </a:p>
        </p:txBody>
      </p:sp>
      <p:sp>
        <p:nvSpPr>
          <p:cNvPr id="37" name="TextBox 90">
            <a:extLst>
              <a:ext uri="{FF2B5EF4-FFF2-40B4-BE49-F238E27FC236}">
                <a16:creationId xmlns:a16="http://schemas.microsoft.com/office/drawing/2014/main" xmlns="" id="{F1D023BA-B84F-421C-BF87-D70BC08F5983}"/>
              </a:ext>
            </a:extLst>
          </p:cNvPr>
          <p:cNvSpPr txBox="1"/>
          <p:nvPr/>
        </p:nvSpPr>
        <p:spPr>
          <a:xfrm>
            <a:off x="5441620" y="5419315"/>
            <a:ext cx="301686" cy="369332"/>
          </a:xfrm>
          <a:prstGeom prst="rect">
            <a:avLst/>
          </a:prstGeom>
          <a:noFill/>
          <a:ln>
            <a:noFill/>
          </a:ln>
        </p:spPr>
        <p:txBody>
          <a:bodyPr wrap="none" rtlCol="0" anchor="ctr" anchorCtr="0">
            <a:spAutoFit/>
          </a:bodyPr>
          <a:lstStyle/>
          <a:p>
            <a:pPr algn="ctr"/>
            <a:r>
              <a:rPr lang="en-GB" b="1" dirty="0">
                <a:solidFill>
                  <a:schemeClr val="bg1"/>
                </a:solidFill>
                <a:latin typeface="+mj-lt"/>
                <a:ea typeface="League Spartan" charset="0"/>
                <a:cs typeface="Poppins" pitchFamily="2" charset="77"/>
              </a:rPr>
              <a:t>1</a:t>
            </a:r>
          </a:p>
        </p:txBody>
      </p:sp>
      <p:sp>
        <p:nvSpPr>
          <p:cNvPr id="38" name="TextBox 100">
            <a:extLst>
              <a:ext uri="{FF2B5EF4-FFF2-40B4-BE49-F238E27FC236}">
                <a16:creationId xmlns:a16="http://schemas.microsoft.com/office/drawing/2014/main" xmlns="" id="{EF0760F0-3B26-42E7-802B-00C53A39454D}"/>
              </a:ext>
            </a:extLst>
          </p:cNvPr>
          <p:cNvSpPr txBox="1"/>
          <p:nvPr/>
        </p:nvSpPr>
        <p:spPr>
          <a:xfrm>
            <a:off x="8583788" y="5419315"/>
            <a:ext cx="301686" cy="369332"/>
          </a:xfrm>
          <a:prstGeom prst="rect">
            <a:avLst/>
          </a:prstGeom>
          <a:noFill/>
          <a:ln>
            <a:noFill/>
          </a:ln>
        </p:spPr>
        <p:txBody>
          <a:bodyPr wrap="none" rtlCol="0" anchor="ctr" anchorCtr="0">
            <a:spAutoFit/>
          </a:bodyPr>
          <a:lstStyle/>
          <a:p>
            <a:pPr algn="ctr"/>
            <a:r>
              <a:rPr lang="en-GB" b="1" dirty="0">
                <a:solidFill>
                  <a:schemeClr val="bg1"/>
                </a:solidFill>
                <a:latin typeface="+mj-lt"/>
                <a:ea typeface="League Spartan" charset="0"/>
                <a:cs typeface="Poppins" pitchFamily="2" charset="77"/>
              </a:rPr>
              <a:t>6</a:t>
            </a:r>
          </a:p>
        </p:txBody>
      </p:sp>
      <p:sp>
        <p:nvSpPr>
          <p:cNvPr id="39" name="TextBox 101">
            <a:extLst>
              <a:ext uri="{FF2B5EF4-FFF2-40B4-BE49-F238E27FC236}">
                <a16:creationId xmlns:a16="http://schemas.microsoft.com/office/drawing/2014/main" xmlns="" id="{BFC5B3F7-94FF-4FB0-A144-B3DFA63CFDA5}"/>
              </a:ext>
            </a:extLst>
          </p:cNvPr>
          <p:cNvSpPr txBox="1"/>
          <p:nvPr/>
        </p:nvSpPr>
        <p:spPr>
          <a:xfrm>
            <a:off x="9114593" y="3993118"/>
            <a:ext cx="301686" cy="369332"/>
          </a:xfrm>
          <a:prstGeom prst="rect">
            <a:avLst/>
          </a:prstGeom>
          <a:noFill/>
          <a:ln>
            <a:noFill/>
          </a:ln>
        </p:spPr>
        <p:txBody>
          <a:bodyPr wrap="none" rtlCol="0" anchor="ctr" anchorCtr="0">
            <a:spAutoFit/>
          </a:bodyPr>
          <a:lstStyle/>
          <a:p>
            <a:pPr algn="ctr"/>
            <a:r>
              <a:rPr lang="en-GB" b="1" dirty="0">
                <a:solidFill>
                  <a:schemeClr val="bg1"/>
                </a:solidFill>
                <a:latin typeface="+mj-lt"/>
                <a:ea typeface="League Spartan" charset="0"/>
                <a:cs typeface="Poppins" pitchFamily="2" charset="77"/>
              </a:rPr>
              <a:t>5</a:t>
            </a:r>
          </a:p>
        </p:txBody>
      </p:sp>
      <p:sp>
        <p:nvSpPr>
          <p:cNvPr id="40" name="TextBox 103">
            <a:extLst>
              <a:ext uri="{FF2B5EF4-FFF2-40B4-BE49-F238E27FC236}">
                <a16:creationId xmlns:a16="http://schemas.microsoft.com/office/drawing/2014/main" xmlns="" id="{10498FF7-28B9-46AA-BF1D-74E494E52CD1}"/>
              </a:ext>
            </a:extLst>
          </p:cNvPr>
          <p:cNvSpPr txBox="1"/>
          <p:nvPr/>
        </p:nvSpPr>
        <p:spPr>
          <a:xfrm>
            <a:off x="5277265" y="3986270"/>
            <a:ext cx="301686" cy="369332"/>
          </a:xfrm>
          <a:prstGeom prst="rect">
            <a:avLst/>
          </a:prstGeom>
          <a:noFill/>
          <a:ln>
            <a:noFill/>
          </a:ln>
        </p:spPr>
        <p:txBody>
          <a:bodyPr wrap="none" rtlCol="0" anchor="ctr" anchorCtr="0">
            <a:spAutoFit/>
          </a:bodyPr>
          <a:lstStyle/>
          <a:p>
            <a:pPr algn="ctr"/>
            <a:r>
              <a:rPr lang="en-GB" b="1" dirty="0">
                <a:solidFill>
                  <a:schemeClr val="bg1"/>
                </a:solidFill>
                <a:latin typeface="+mj-lt"/>
                <a:ea typeface="League Spartan" charset="0"/>
                <a:cs typeface="Poppins" pitchFamily="2" charset="77"/>
              </a:rPr>
              <a:t>2</a:t>
            </a:r>
          </a:p>
        </p:txBody>
      </p:sp>
      <p:sp>
        <p:nvSpPr>
          <p:cNvPr id="41" name="TextBox 105">
            <a:extLst>
              <a:ext uri="{FF2B5EF4-FFF2-40B4-BE49-F238E27FC236}">
                <a16:creationId xmlns:a16="http://schemas.microsoft.com/office/drawing/2014/main" xmlns="" id="{CB881485-D52A-4FC5-9B66-7180BB640931}"/>
              </a:ext>
            </a:extLst>
          </p:cNvPr>
          <p:cNvSpPr txBox="1"/>
          <p:nvPr/>
        </p:nvSpPr>
        <p:spPr>
          <a:xfrm>
            <a:off x="6154637" y="3025754"/>
            <a:ext cx="301686" cy="369332"/>
          </a:xfrm>
          <a:prstGeom prst="rect">
            <a:avLst/>
          </a:prstGeom>
          <a:noFill/>
          <a:ln>
            <a:noFill/>
          </a:ln>
        </p:spPr>
        <p:txBody>
          <a:bodyPr wrap="none" rtlCol="0" anchor="ctr" anchorCtr="0">
            <a:spAutoFit/>
          </a:bodyPr>
          <a:lstStyle/>
          <a:p>
            <a:pPr algn="ctr"/>
            <a:r>
              <a:rPr lang="en-GB" b="1" dirty="0">
                <a:solidFill>
                  <a:schemeClr val="bg1"/>
                </a:solidFill>
                <a:latin typeface="+mj-lt"/>
                <a:ea typeface="League Spartan" charset="0"/>
                <a:cs typeface="Poppins" pitchFamily="2" charset="77"/>
              </a:rPr>
              <a:t>3</a:t>
            </a:r>
          </a:p>
        </p:txBody>
      </p:sp>
      <p:sp>
        <p:nvSpPr>
          <p:cNvPr id="42" name="TextBox 106">
            <a:extLst>
              <a:ext uri="{FF2B5EF4-FFF2-40B4-BE49-F238E27FC236}">
                <a16:creationId xmlns:a16="http://schemas.microsoft.com/office/drawing/2014/main" xmlns="" id="{C380B2C5-2ABB-4E2F-897E-4774DE0E2E03}"/>
              </a:ext>
            </a:extLst>
          </p:cNvPr>
          <p:cNvSpPr txBox="1"/>
          <p:nvPr/>
        </p:nvSpPr>
        <p:spPr>
          <a:xfrm>
            <a:off x="7835033" y="3025754"/>
            <a:ext cx="301686" cy="369332"/>
          </a:xfrm>
          <a:prstGeom prst="rect">
            <a:avLst/>
          </a:prstGeom>
          <a:noFill/>
          <a:ln>
            <a:noFill/>
          </a:ln>
        </p:spPr>
        <p:txBody>
          <a:bodyPr wrap="none" rtlCol="0" anchor="ctr" anchorCtr="0">
            <a:spAutoFit/>
          </a:bodyPr>
          <a:lstStyle/>
          <a:p>
            <a:pPr algn="ctr"/>
            <a:r>
              <a:rPr lang="en-GB" b="1" dirty="0">
                <a:solidFill>
                  <a:schemeClr val="bg1"/>
                </a:solidFill>
                <a:latin typeface="+mj-lt"/>
                <a:ea typeface="League Spartan" charset="0"/>
                <a:cs typeface="Poppins" pitchFamily="2" charset="77"/>
              </a:rPr>
              <a:t>4</a:t>
            </a:r>
          </a:p>
        </p:txBody>
      </p:sp>
      <p:sp>
        <p:nvSpPr>
          <p:cNvPr id="50" name="Subtitle 2">
            <a:extLst>
              <a:ext uri="{FF2B5EF4-FFF2-40B4-BE49-F238E27FC236}">
                <a16:creationId xmlns:a16="http://schemas.microsoft.com/office/drawing/2014/main" xmlns="" id="{86916180-B1C2-4CB5-AEBC-22710F5F2815}"/>
              </a:ext>
            </a:extLst>
          </p:cNvPr>
          <p:cNvSpPr txBox="1">
            <a:spLocks/>
          </p:cNvSpPr>
          <p:nvPr/>
        </p:nvSpPr>
        <p:spPr>
          <a:xfrm>
            <a:off x="3255133" y="4743948"/>
            <a:ext cx="1702990" cy="957963"/>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2000" dirty="0" err="1">
                <a:solidFill>
                  <a:srgbClr val="245473"/>
                </a:solidFill>
                <a:latin typeface="+mj-lt"/>
                <a:ea typeface="Lato Light" panose="020F0502020204030203" pitchFamily="34" charset="0"/>
                <a:cs typeface="Mukta ExtraLight" panose="020B0000000000000000" pitchFamily="34" charset="77"/>
              </a:rPr>
              <a:t>Identifizierung</a:t>
            </a:r>
            <a:r>
              <a:rPr lang="en-GB" sz="2000" dirty="0">
                <a:solidFill>
                  <a:srgbClr val="245473"/>
                </a:solidFill>
                <a:latin typeface="+mj-lt"/>
                <a:ea typeface="Lato Light" panose="020F0502020204030203" pitchFamily="34" charset="0"/>
                <a:cs typeface="Mukta ExtraLight" panose="020B0000000000000000" pitchFamily="34" charset="77"/>
              </a:rPr>
              <a:t> der </a:t>
            </a:r>
            <a:r>
              <a:rPr lang="en-GB" sz="2000" dirty="0" err="1">
                <a:solidFill>
                  <a:srgbClr val="245473"/>
                </a:solidFill>
                <a:latin typeface="+mj-lt"/>
                <a:ea typeface="Lato Light" panose="020F0502020204030203" pitchFamily="34" charset="0"/>
                <a:cs typeface="Mukta ExtraLight" panose="020B0000000000000000" pitchFamily="34" charset="77"/>
              </a:rPr>
              <a:t>Risikobereiche</a:t>
            </a:r>
            <a:endParaRPr lang="en-GB" sz="2000" dirty="0">
              <a:solidFill>
                <a:srgbClr val="245473"/>
              </a:solidFill>
              <a:latin typeface="+mj-lt"/>
              <a:ea typeface="Lato Light" panose="020F0502020204030203" pitchFamily="34" charset="0"/>
              <a:cs typeface="Mukta ExtraLight" panose="020B0000000000000000" pitchFamily="34" charset="77"/>
            </a:endParaRPr>
          </a:p>
        </p:txBody>
      </p:sp>
      <p:sp>
        <p:nvSpPr>
          <p:cNvPr id="51" name="Subtitle 2">
            <a:extLst>
              <a:ext uri="{FF2B5EF4-FFF2-40B4-BE49-F238E27FC236}">
                <a16:creationId xmlns:a16="http://schemas.microsoft.com/office/drawing/2014/main" xmlns="" id="{795002AF-FD50-41F7-94E2-7D6195A5DEBF}"/>
              </a:ext>
            </a:extLst>
          </p:cNvPr>
          <p:cNvSpPr txBox="1">
            <a:spLocks/>
          </p:cNvSpPr>
          <p:nvPr/>
        </p:nvSpPr>
        <p:spPr>
          <a:xfrm>
            <a:off x="3400766" y="2994383"/>
            <a:ext cx="1439482" cy="126573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Sind wir in jedem </a:t>
            </a:r>
            <a:r>
              <a:rPr lang="en-GB" sz="2000" dirty="0" err="1">
                <a:solidFill>
                  <a:srgbClr val="245473"/>
                </a:solidFill>
                <a:latin typeface="+mj-lt"/>
                <a:ea typeface="Lato Light" panose="020F0502020204030203" pitchFamily="34" charset="0"/>
                <a:cs typeface="Mukta ExtraLight" panose="020B0000000000000000" pitchFamily="34" charset="77"/>
              </a:rPr>
              <a:t>Bereich</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konform</a:t>
            </a:r>
            <a:r>
              <a:rPr lang="en-GB" sz="2000" dirty="0">
                <a:solidFill>
                  <a:srgbClr val="245473"/>
                </a:solidFill>
                <a:latin typeface="+mj-lt"/>
                <a:ea typeface="Lato Light" panose="020F0502020204030203" pitchFamily="34" charset="0"/>
                <a:cs typeface="Mukta ExtraLight" panose="020B0000000000000000" pitchFamily="34" charset="77"/>
              </a:rPr>
              <a:t>?</a:t>
            </a:r>
          </a:p>
        </p:txBody>
      </p:sp>
      <p:sp>
        <p:nvSpPr>
          <p:cNvPr id="52" name="Subtitle 2">
            <a:extLst>
              <a:ext uri="{FF2B5EF4-FFF2-40B4-BE49-F238E27FC236}">
                <a16:creationId xmlns:a16="http://schemas.microsoft.com/office/drawing/2014/main" xmlns="" id="{517A99FD-ADCA-4383-A904-873F4B2A3119}"/>
              </a:ext>
            </a:extLst>
          </p:cNvPr>
          <p:cNvSpPr txBox="1">
            <a:spLocks/>
          </p:cNvSpPr>
          <p:nvPr/>
        </p:nvSpPr>
        <p:spPr>
          <a:xfrm>
            <a:off x="4476747" y="1817398"/>
            <a:ext cx="1544998" cy="65018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Haben wir Lücken?</a:t>
            </a:r>
          </a:p>
        </p:txBody>
      </p:sp>
      <p:sp>
        <p:nvSpPr>
          <p:cNvPr id="53" name="Subtitle 2">
            <a:extLst>
              <a:ext uri="{FF2B5EF4-FFF2-40B4-BE49-F238E27FC236}">
                <a16:creationId xmlns:a16="http://schemas.microsoft.com/office/drawing/2014/main" xmlns="" id="{30F6F9D8-4228-418C-9A0B-87717DC35F3E}"/>
              </a:ext>
            </a:extLst>
          </p:cNvPr>
          <p:cNvSpPr txBox="1">
            <a:spLocks/>
          </p:cNvSpPr>
          <p:nvPr/>
        </p:nvSpPr>
        <p:spPr>
          <a:xfrm>
            <a:off x="9452036" y="4797326"/>
            <a:ext cx="1628576" cy="126573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Wie sollten wir unsere Bemühungen priorisieren?</a:t>
            </a:r>
          </a:p>
        </p:txBody>
      </p:sp>
      <p:sp>
        <p:nvSpPr>
          <p:cNvPr id="54" name="Subtitle 2">
            <a:extLst>
              <a:ext uri="{FF2B5EF4-FFF2-40B4-BE49-F238E27FC236}">
                <a16:creationId xmlns:a16="http://schemas.microsoft.com/office/drawing/2014/main" xmlns="" id="{510FDB73-F306-4E03-987D-7929ADC72E15}"/>
              </a:ext>
            </a:extLst>
          </p:cNvPr>
          <p:cNvSpPr txBox="1">
            <a:spLocks/>
          </p:cNvSpPr>
          <p:nvPr/>
        </p:nvSpPr>
        <p:spPr>
          <a:xfrm>
            <a:off x="9606319" y="3068608"/>
            <a:ext cx="1320011" cy="126573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Welche Standards sollten wir einhalten?</a:t>
            </a:r>
          </a:p>
        </p:txBody>
      </p:sp>
      <p:sp>
        <p:nvSpPr>
          <p:cNvPr id="55" name="Subtitle 2">
            <a:extLst>
              <a:ext uri="{FF2B5EF4-FFF2-40B4-BE49-F238E27FC236}">
                <a16:creationId xmlns:a16="http://schemas.microsoft.com/office/drawing/2014/main" xmlns="" id="{4BC24307-DC97-4A2C-BDCA-2B64DEC9B73D}"/>
              </a:ext>
            </a:extLst>
          </p:cNvPr>
          <p:cNvSpPr txBox="1">
            <a:spLocks/>
          </p:cNvSpPr>
          <p:nvPr/>
        </p:nvSpPr>
        <p:spPr>
          <a:xfrm>
            <a:off x="8684592" y="1817398"/>
            <a:ext cx="2241738" cy="957963"/>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Wie </a:t>
            </a:r>
            <a:r>
              <a:rPr lang="en-GB" sz="2000" dirty="0" err="1">
                <a:solidFill>
                  <a:srgbClr val="245473"/>
                </a:solidFill>
                <a:latin typeface="+mj-lt"/>
                <a:ea typeface="Lato Light" panose="020F0502020204030203" pitchFamily="34" charset="0"/>
                <a:cs typeface="Mukta ExtraLight" panose="020B0000000000000000" pitchFamily="34" charset="77"/>
              </a:rPr>
              <a:t>können</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wir</a:t>
            </a:r>
            <a:r>
              <a:rPr lang="en-GB" sz="2000" dirty="0">
                <a:solidFill>
                  <a:srgbClr val="245473"/>
                </a:solidFill>
                <a:latin typeface="+mj-lt"/>
                <a:ea typeface="Lato Light" panose="020F0502020204030203" pitchFamily="34" charset="0"/>
                <a:cs typeface="Mukta ExtraLight" panose="020B0000000000000000" pitchFamily="34" charset="77"/>
              </a:rPr>
              <a:t> die </a:t>
            </a:r>
            <a:r>
              <a:rPr lang="en-GB" sz="2000" dirty="0" err="1">
                <a:solidFill>
                  <a:srgbClr val="245473"/>
                </a:solidFill>
                <a:latin typeface="+mj-lt"/>
                <a:ea typeface="Lato Light" panose="020F0502020204030203" pitchFamily="34" charset="0"/>
                <a:cs typeface="Mukta ExtraLight" panose="020B0000000000000000" pitchFamily="34" charset="77"/>
              </a:rPr>
              <a:t>Anforderungen</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erfüllen</a:t>
            </a:r>
            <a:r>
              <a:rPr lang="en-GB" sz="2000" dirty="0">
                <a:solidFill>
                  <a:srgbClr val="245473"/>
                </a:solidFill>
                <a:latin typeface="+mj-lt"/>
                <a:ea typeface="Lato Light" panose="020F0502020204030203" pitchFamily="34" charset="0"/>
                <a:cs typeface="Mukta ExtraLight" panose="020B0000000000000000" pitchFamily="34" charset="77"/>
              </a:rPr>
              <a:t>?</a:t>
            </a:r>
          </a:p>
        </p:txBody>
      </p:sp>
    </p:spTree>
    <p:extLst>
      <p:ext uri="{BB962C8B-B14F-4D97-AF65-F5344CB8AC3E}">
        <p14:creationId xmlns:p14="http://schemas.microsoft.com/office/powerpoint/2010/main" val="3028990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77753" y="642982"/>
            <a:ext cx="9429783" cy="697353"/>
          </a:xfrm>
        </p:spPr>
        <p:txBody>
          <a:bodyPr>
            <a:noAutofit/>
          </a:bodyPr>
          <a:lstStyle/>
          <a:p>
            <a:r>
              <a:rPr lang="en-GB" sz="3200" dirty="0"/>
              <a:t>Die Einstellung von Führungskräften ist entscheidend</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60592" y="2083115"/>
            <a:ext cx="3201985" cy="380647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Richtlinien und Verfahren zur Vorhersage, Bewertung und Steuerung von Risiken sind </a:t>
            </a:r>
            <a:r>
              <a:rPr lang="en-GB" sz="2200" dirty="0" err="1">
                <a:solidFill>
                  <a:srgbClr val="245473"/>
                </a:solidFill>
                <a:latin typeface="+mj-lt"/>
                <a:ea typeface="Open Sans Light" panose="020B0306030504020204" pitchFamily="34" charset="0"/>
                <a:cs typeface="Open Sans Light" panose="020B0306030504020204" pitchFamily="34" charset="0"/>
              </a:rPr>
              <a:t>wichtig</a:t>
            </a:r>
            <a:r>
              <a:rPr lang="en-GB" sz="2200" dirty="0">
                <a:solidFill>
                  <a:srgbClr val="245473"/>
                </a:solidFill>
                <a:latin typeface="+mj-lt"/>
                <a:ea typeface="Open Sans Light" panose="020B0306030504020204" pitchFamily="34" charset="0"/>
                <a:cs typeface="Open Sans Light" panose="020B0306030504020204" pitchFamily="34" charset="0"/>
              </a:rPr>
              <a:t>.</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err="1">
                <a:solidFill>
                  <a:srgbClr val="245473"/>
                </a:solidFill>
                <a:latin typeface="+mj-lt"/>
                <a:ea typeface="Open Sans Light" panose="020B0306030504020204" pitchFamily="34" charset="0"/>
                <a:cs typeface="Open Sans Light" panose="020B0306030504020204" pitchFamily="34" charset="0"/>
              </a:rPr>
              <a:t>Doch</a:t>
            </a:r>
            <a:r>
              <a:rPr lang="en-GB" sz="2200" dirty="0">
                <a:solidFill>
                  <a:srgbClr val="245473"/>
                </a:solidFill>
                <a:latin typeface="+mj-lt"/>
                <a:ea typeface="Open Sans Light" panose="020B0306030504020204" pitchFamily="34" charset="0"/>
                <a:cs typeface="Open Sans Light" panose="020B0306030504020204" pitchFamily="34" charset="0"/>
              </a:rPr>
              <a:t> die </a:t>
            </a:r>
            <a:r>
              <a:rPr lang="en-GB" sz="2200" dirty="0" err="1">
                <a:solidFill>
                  <a:srgbClr val="245473"/>
                </a:solidFill>
                <a:latin typeface="+mj-lt"/>
                <a:ea typeface="Open Sans Light" panose="020B0306030504020204" pitchFamily="34" charset="0"/>
                <a:cs typeface="Open Sans Light" panose="020B0306030504020204" pitchFamily="34" charset="0"/>
              </a:rPr>
              <a:t>richtigen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Fragestellungen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durch</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Führungskräfte</a:t>
            </a:r>
            <a:r>
              <a:rPr lang="en-GB" sz="2200" dirty="0">
                <a:solidFill>
                  <a:srgbClr val="245473"/>
                </a:solidFill>
                <a:latin typeface="+mj-lt"/>
                <a:ea typeface="Open Sans Light" panose="020B0306030504020204" pitchFamily="34" charset="0"/>
                <a:cs typeface="Open Sans Light" panose="020B0306030504020204" pitchFamily="34" charset="0"/>
              </a:rPr>
              <a:t>, die </a:t>
            </a:r>
            <a:r>
              <a:rPr lang="en-GB" sz="2200" dirty="0" err="1">
                <a:solidFill>
                  <a:srgbClr val="245473"/>
                </a:solidFill>
                <a:latin typeface="+mj-lt"/>
                <a:ea typeface="Open Sans Light" panose="020B0306030504020204" pitchFamily="34" charset="0"/>
                <a:cs typeface="Open Sans Light" panose="020B0306030504020204" pitchFamily="34" charset="0"/>
              </a:rPr>
              <a:t>Suche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nach</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anderen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Perspektiven</a:t>
            </a:r>
            <a:r>
              <a:rPr lang="en-GB" sz="2200" dirty="0">
                <a:solidFill>
                  <a:srgbClr val="245473"/>
                </a:solidFill>
                <a:latin typeface="+mj-lt"/>
                <a:ea typeface="Open Sans Light" panose="020B0306030504020204" pitchFamily="34" charset="0"/>
                <a:cs typeface="Open Sans Light" panose="020B0306030504020204" pitchFamily="34" charset="0"/>
              </a:rPr>
              <a:t> und </a:t>
            </a:r>
            <a:r>
              <a:rPr lang="en-GB" sz="2200" dirty="0" err="1">
                <a:solidFill>
                  <a:srgbClr val="245473"/>
                </a:solidFill>
                <a:latin typeface="+mj-lt"/>
                <a:ea typeface="Open Sans Light" panose="020B0306030504020204" pitchFamily="34" charset="0"/>
                <a:cs typeface="Open Sans Light" panose="020B0306030504020204" pitchFamily="34" charset="0"/>
              </a:rPr>
              <a:t>Integrität</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sind</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maßgeblich</a:t>
            </a:r>
            <a:r>
              <a:rPr lang="en-GB" sz="2200" dirty="0">
                <a:solidFill>
                  <a:srgbClr val="245473"/>
                </a:solidFill>
                <a:latin typeface="+mj-lt"/>
                <a:ea typeface="Open Sans Light" panose="020B0306030504020204" pitchFamily="34" charset="0"/>
                <a:cs typeface="Open Sans Light" panose="020B0306030504020204" pitchFamily="34" charset="0"/>
              </a:rPr>
              <a:t>.</a:t>
            </a:r>
          </a:p>
        </p:txBody>
      </p:sp>
      <p:sp>
        <p:nvSpPr>
          <p:cNvPr id="17" name="Subtitle 2">
            <a:extLst>
              <a:ext uri="{FF2B5EF4-FFF2-40B4-BE49-F238E27FC236}">
                <a16:creationId xmlns:a16="http://schemas.microsoft.com/office/drawing/2014/main" xmlns="" id="{1557740A-F4E0-46CA-B6BF-9C58F6009286}"/>
              </a:ext>
            </a:extLst>
          </p:cNvPr>
          <p:cNvSpPr txBox="1">
            <a:spLocks/>
          </p:cNvSpPr>
          <p:nvPr/>
        </p:nvSpPr>
        <p:spPr>
          <a:xfrm>
            <a:off x="3413321" y="1982730"/>
            <a:ext cx="2179242" cy="429220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28622" indent="-128622" algn="l">
              <a:lnSpc>
                <a:spcPct val="100000"/>
              </a:lnSpc>
              <a:spcBef>
                <a:spcPts val="225"/>
              </a:spcBef>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Selbsterfahrung und Vorbildfunktion für gute Führung</a:t>
            </a:r>
          </a:p>
          <a:p>
            <a:pPr marL="128622" indent="-128622" algn="l">
              <a:lnSpc>
                <a:spcPct val="100000"/>
              </a:lnSpc>
              <a:spcBef>
                <a:spcPts val="225"/>
              </a:spcBef>
              <a:buFont typeface="Arial" panose="020B0604020202020204" pitchFamily="34" charset="0"/>
              <a:buChar char="•"/>
            </a:pPr>
            <a:r>
              <a:rPr lang="en-GB" sz="1800" dirty="0" err="1">
                <a:solidFill>
                  <a:srgbClr val="245473"/>
                </a:solidFill>
                <a:latin typeface="+mj-lt"/>
                <a:ea typeface="Lato Light" panose="020F0502020204030203" pitchFamily="34" charset="0"/>
                <a:cs typeface="Mukta ExtraLight" panose="020B0000000000000000" pitchFamily="34" charset="77"/>
              </a:rPr>
              <a:t>Bewusster</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Umgang</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mit</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Fehlern</a:t>
            </a:r>
            <a:endParaRPr lang="en-GB" sz="1800" dirty="0">
              <a:solidFill>
                <a:srgbClr val="245473"/>
              </a:solidFill>
              <a:latin typeface="+mj-lt"/>
              <a:ea typeface="Lato Light" panose="020F0502020204030203" pitchFamily="34" charset="0"/>
              <a:cs typeface="Mukta ExtraLight" panose="020B0000000000000000" pitchFamily="34" charset="77"/>
            </a:endParaRPr>
          </a:p>
          <a:p>
            <a:pPr marL="128622" indent="-128622" algn="l">
              <a:lnSpc>
                <a:spcPct val="100000"/>
              </a:lnSpc>
              <a:spcBef>
                <a:spcPts val="225"/>
              </a:spcBef>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Wer hält den Spiegel hoch? </a:t>
            </a:r>
          </a:p>
          <a:p>
            <a:pPr marL="452438" indent="-269875" algn="l">
              <a:lnSpc>
                <a:spcPct val="100000"/>
              </a:lnSpc>
              <a:spcBef>
                <a:spcPts val="225"/>
              </a:spcBef>
              <a:buFont typeface="Wingdings" panose="05000000000000000000" pitchFamily="2" charset="2"/>
              <a:buChar char="à"/>
            </a:pPr>
            <a:r>
              <a:rPr lang="en-GB" sz="1800" dirty="0">
                <a:solidFill>
                  <a:srgbClr val="245473"/>
                </a:solidFill>
                <a:latin typeface="+mj-lt"/>
                <a:ea typeface="Lato Light" panose="020F0502020204030203" pitchFamily="34" charset="0"/>
                <a:cs typeface="Mukta ExtraLight" panose="020B0000000000000000" pitchFamily="34" charset="77"/>
              </a:rPr>
              <a:t>Risiko, HR, alle </a:t>
            </a:r>
            <a:r>
              <a:rPr lang="en-GB" sz="1800" dirty="0" err="1">
                <a:solidFill>
                  <a:srgbClr val="245473"/>
                </a:solidFill>
                <a:latin typeface="+mj-lt"/>
                <a:ea typeface="Lato Light" panose="020F0502020204030203" pitchFamily="34" charset="0"/>
                <a:cs typeface="Mukta ExtraLight" panose="020B0000000000000000" pitchFamily="34" charset="77"/>
              </a:rPr>
              <a:t>Funktionen</a:t>
            </a:r>
            <a:r>
              <a:rPr lang="en-GB" sz="1800" dirty="0">
                <a:solidFill>
                  <a:srgbClr val="245473"/>
                </a:solidFill>
                <a:latin typeface="+mj-lt"/>
                <a:ea typeface="Lato Light" panose="020F0502020204030203" pitchFamily="34" charset="0"/>
                <a:cs typeface="Mukta ExtraLight" panose="020B0000000000000000" pitchFamily="34" charset="77"/>
              </a:rPr>
              <a:t>? </a:t>
            </a:r>
            <a:br>
              <a:rPr lang="en-GB" sz="1800" dirty="0">
                <a:solidFill>
                  <a:srgbClr val="245473"/>
                </a:solidFill>
                <a:latin typeface="+mj-lt"/>
                <a:ea typeface="Lato Light" panose="020F0502020204030203" pitchFamily="34" charset="0"/>
                <a:cs typeface="Mukta ExtraLight" panose="020B0000000000000000" pitchFamily="34" charset="77"/>
              </a:rPr>
            </a:br>
            <a:r>
              <a:rPr lang="en-GB" sz="1800" dirty="0">
                <a:solidFill>
                  <a:srgbClr val="245473"/>
                </a:solidFill>
                <a:latin typeface="+mj-lt"/>
                <a:ea typeface="Lato Light" panose="020F0502020204030203" pitchFamily="34" charset="0"/>
                <a:cs typeface="Mukta ExtraLight" panose="020B0000000000000000" pitchFamily="34" charset="77"/>
              </a:rPr>
              <a:t>Funktioniert das derzeit?</a:t>
            </a:r>
          </a:p>
          <a:p>
            <a:pPr marL="128622" indent="-128622" algn="l">
              <a:lnSpc>
                <a:spcPct val="100000"/>
              </a:lnSpc>
              <a:spcBef>
                <a:spcPts val="225"/>
              </a:spcBef>
              <a:buFont typeface="Arial" panose="020B0604020202020204" pitchFamily="34" charset="0"/>
              <a:buChar char="•"/>
            </a:pPr>
            <a:r>
              <a:rPr lang="en-GB" sz="1800" dirty="0" err="1">
                <a:solidFill>
                  <a:srgbClr val="245473"/>
                </a:solidFill>
                <a:latin typeface="+mj-lt"/>
                <a:ea typeface="Lato Light" panose="020F0502020204030203" pitchFamily="34" charset="0"/>
                <a:cs typeface="Mukta ExtraLight" panose="020B0000000000000000" pitchFamily="34" charset="77"/>
              </a:rPr>
              <a:t>Sicherstellung</a:t>
            </a:r>
            <a:r>
              <a:rPr lang="en-GB" sz="1800" dirty="0">
                <a:solidFill>
                  <a:srgbClr val="245473"/>
                </a:solidFill>
                <a:latin typeface="+mj-lt"/>
                <a:ea typeface="Lato Light" panose="020F0502020204030203" pitchFamily="34" charset="0"/>
                <a:cs typeface="Mukta ExtraLight" panose="020B0000000000000000" pitchFamily="34" charset="77"/>
              </a:rPr>
              <a:t> der </a:t>
            </a:r>
            <a:r>
              <a:rPr lang="en-GB" sz="1800" dirty="0" err="1">
                <a:solidFill>
                  <a:srgbClr val="245473"/>
                </a:solidFill>
                <a:latin typeface="+mj-lt"/>
                <a:ea typeface="Lato Light" panose="020F0502020204030203" pitchFamily="34" charset="0"/>
                <a:cs typeface="Mukta ExtraLight" panose="020B0000000000000000" pitchFamily="34" charset="77"/>
              </a:rPr>
              <a:t>Übersicht</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über</a:t>
            </a:r>
            <a:r>
              <a:rPr lang="en-GB" sz="1800" dirty="0">
                <a:solidFill>
                  <a:srgbClr val="245473"/>
                </a:solidFill>
                <a:latin typeface="+mj-lt"/>
                <a:ea typeface="Lato Light" panose="020F0502020204030203" pitchFamily="34" charset="0"/>
                <a:cs typeface="Mukta ExtraLight" panose="020B0000000000000000" pitchFamily="34" charset="77"/>
              </a:rPr>
              <a:t> die </a:t>
            </a:r>
            <a:r>
              <a:rPr lang="en-GB" sz="1800" dirty="0" err="1">
                <a:solidFill>
                  <a:srgbClr val="245473"/>
                </a:solidFill>
                <a:latin typeface="+mj-lt"/>
                <a:ea typeface="Lato Light" panose="020F0502020204030203" pitchFamily="34" charset="0"/>
                <a:cs typeface="Mukta ExtraLight" panose="020B0000000000000000" pitchFamily="34" charset="77"/>
              </a:rPr>
              <a:t>Personalstrategie</a:t>
            </a:r>
            <a:r>
              <a:rPr lang="en-GB" sz="1800" dirty="0">
                <a:solidFill>
                  <a:srgbClr val="245473"/>
                </a:solidFill>
                <a:latin typeface="+mj-lt"/>
                <a:ea typeface="Lato Light" panose="020F0502020204030203" pitchFamily="34" charset="0"/>
                <a:cs typeface="Mukta ExtraLight" panose="020B0000000000000000" pitchFamily="34" charset="77"/>
              </a:rPr>
              <a:t> und </a:t>
            </a:r>
            <a:r>
              <a:rPr lang="en-GB" sz="1800" dirty="0" err="1">
                <a:solidFill>
                  <a:srgbClr val="245473"/>
                </a:solidFill>
                <a:latin typeface="+mj-lt"/>
                <a:ea typeface="Lato Light" panose="020F0502020204030203" pitchFamily="34" charset="0"/>
                <a:cs typeface="Mukta ExtraLight" panose="020B0000000000000000" pitchFamily="34" charset="77"/>
              </a:rPr>
              <a:t>Risiken</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18" name="Freeform 32">
            <a:extLst>
              <a:ext uri="{FF2B5EF4-FFF2-40B4-BE49-F238E27FC236}">
                <a16:creationId xmlns:a16="http://schemas.microsoft.com/office/drawing/2014/main" xmlns="" id="{DC08C769-8D81-4219-A7A1-781001A52817}"/>
              </a:ext>
            </a:extLst>
          </p:cNvPr>
          <p:cNvSpPr>
            <a:spLocks noChangeArrowheads="1"/>
          </p:cNvSpPr>
          <p:nvPr/>
        </p:nvSpPr>
        <p:spPr bwMode="auto">
          <a:xfrm rot="10800000">
            <a:off x="6931141" y="1983462"/>
            <a:ext cx="1908049" cy="1910800"/>
          </a:xfrm>
          <a:custGeom>
            <a:avLst/>
            <a:gdLst>
              <a:gd name="connsiteX0" fmla="*/ 0 w 4073710"/>
              <a:gd name="connsiteY0" fmla="*/ 0 h 4079582"/>
              <a:gd name="connsiteX1" fmla="*/ 1469080 w 4073710"/>
              <a:gd name="connsiteY1" fmla="*/ 0 h 4079582"/>
              <a:gd name="connsiteX2" fmla="*/ 1617040 w 4073710"/>
              <a:gd name="connsiteY2" fmla="*/ 240306 h 4079582"/>
              <a:gd name="connsiteX3" fmla="*/ 1484852 w 4073710"/>
              <a:gd name="connsiteY3" fmla="*/ 705148 h 4079582"/>
              <a:gd name="connsiteX4" fmla="*/ 2035382 w 4073710"/>
              <a:gd name="connsiteY4" fmla="*/ 1184259 h 4079582"/>
              <a:gd name="connsiteX5" fmla="*/ 2585912 w 4073710"/>
              <a:gd name="connsiteY5" fmla="*/ 705148 h 4079582"/>
              <a:gd name="connsiteX6" fmla="*/ 2446214 w 4073710"/>
              <a:gd name="connsiteY6" fmla="*/ 240306 h 4079582"/>
              <a:gd name="connsiteX7" fmla="*/ 2595676 w 4073710"/>
              <a:gd name="connsiteY7" fmla="*/ 0 h 4079582"/>
              <a:gd name="connsiteX8" fmla="*/ 4073710 w 4073710"/>
              <a:gd name="connsiteY8" fmla="*/ 0 h 4079582"/>
              <a:gd name="connsiteX9" fmla="*/ 4073710 w 4073710"/>
              <a:gd name="connsiteY9" fmla="*/ 4076944 h 4079582"/>
              <a:gd name="connsiteX10" fmla="*/ 2595676 w 4073710"/>
              <a:gd name="connsiteY10" fmla="*/ 4076944 h 4079582"/>
              <a:gd name="connsiteX11" fmla="*/ 2575514 w 4073710"/>
              <a:gd name="connsiteY11" fmla="*/ 4079582 h 4079582"/>
              <a:gd name="connsiteX12" fmla="*/ 1489180 w 4073710"/>
              <a:gd name="connsiteY12" fmla="*/ 4079582 h 4079582"/>
              <a:gd name="connsiteX13" fmla="*/ 1469080 w 4073710"/>
              <a:gd name="connsiteY13" fmla="*/ 4076944 h 4079582"/>
              <a:gd name="connsiteX14" fmla="*/ 0 w 4073710"/>
              <a:gd name="connsiteY14" fmla="*/ 4076944 h 4079582"/>
              <a:gd name="connsiteX15" fmla="*/ 0 w 4073710"/>
              <a:gd name="connsiteY15" fmla="*/ 2596057 h 4079582"/>
              <a:gd name="connsiteX16" fmla="*/ 239588 w 4073710"/>
              <a:gd name="connsiteY16" fmla="*/ 2446617 h 4079582"/>
              <a:gd name="connsiteX17" fmla="*/ 704496 w 4073710"/>
              <a:gd name="connsiteY17" fmla="*/ 2586294 h 4079582"/>
              <a:gd name="connsiteX18" fmla="*/ 1183676 w 4073710"/>
              <a:gd name="connsiteY18" fmla="*/ 2035843 h 4079582"/>
              <a:gd name="connsiteX19" fmla="*/ 704496 w 4073710"/>
              <a:gd name="connsiteY19" fmla="*/ 1486143 h 4079582"/>
              <a:gd name="connsiteX20" fmla="*/ 239588 w 4073710"/>
              <a:gd name="connsiteY20" fmla="*/ 1617560 h 4079582"/>
              <a:gd name="connsiteX21" fmla="*/ 0 w 4073710"/>
              <a:gd name="connsiteY21" fmla="*/ 1469622 h 4079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073710" h="4079582">
                <a:moveTo>
                  <a:pt x="0" y="0"/>
                </a:moveTo>
                <a:lnTo>
                  <a:pt x="1469080" y="0"/>
                </a:lnTo>
                <a:cubicBezTo>
                  <a:pt x="1592254" y="0"/>
                  <a:pt x="1671116" y="129165"/>
                  <a:pt x="1617040" y="240306"/>
                </a:cubicBezTo>
                <a:cubicBezTo>
                  <a:pt x="1538178" y="402513"/>
                  <a:pt x="1484852" y="577486"/>
                  <a:pt x="1484852" y="705148"/>
                </a:cubicBezTo>
                <a:cubicBezTo>
                  <a:pt x="1484852" y="1016795"/>
                  <a:pt x="1731202" y="1184259"/>
                  <a:pt x="2035382" y="1184259"/>
                </a:cubicBezTo>
                <a:cubicBezTo>
                  <a:pt x="2338812" y="1184259"/>
                  <a:pt x="2585912" y="1016795"/>
                  <a:pt x="2585912" y="705148"/>
                </a:cubicBezTo>
                <a:cubicBezTo>
                  <a:pt x="2585912" y="577486"/>
                  <a:pt x="2528080" y="402513"/>
                  <a:pt x="2446214" y="240306"/>
                </a:cubicBezTo>
                <a:cubicBezTo>
                  <a:pt x="2389884" y="129916"/>
                  <a:pt x="2471750" y="0"/>
                  <a:pt x="2595676" y="0"/>
                </a:cubicBezTo>
                <a:lnTo>
                  <a:pt x="4073710" y="0"/>
                </a:lnTo>
                <a:lnTo>
                  <a:pt x="4073710" y="4076944"/>
                </a:lnTo>
                <a:lnTo>
                  <a:pt x="2595676" y="4076944"/>
                </a:lnTo>
                <a:lnTo>
                  <a:pt x="2575514" y="4079582"/>
                </a:lnTo>
                <a:lnTo>
                  <a:pt x="1489180" y="4079582"/>
                </a:lnTo>
                <a:lnTo>
                  <a:pt x="1469080" y="4076944"/>
                </a:lnTo>
                <a:lnTo>
                  <a:pt x="0" y="4076944"/>
                </a:lnTo>
                <a:lnTo>
                  <a:pt x="0" y="2596057"/>
                </a:lnTo>
                <a:cubicBezTo>
                  <a:pt x="0" y="2472900"/>
                  <a:pt x="129182" y="2390295"/>
                  <a:pt x="239588" y="2446617"/>
                </a:cubicBezTo>
                <a:cubicBezTo>
                  <a:pt x="401068" y="2528471"/>
                  <a:pt x="576816" y="2586294"/>
                  <a:pt x="704496" y="2586294"/>
                </a:cubicBezTo>
                <a:cubicBezTo>
                  <a:pt x="1016188" y="2586294"/>
                  <a:pt x="1183676" y="2339981"/>
                  <a:pt x="1183676" y="2035843"/>
                </a:cubicBezTo>
                <a:cubicBezTo>
                  <a:pt x="1183676" y="1731706"/>
                  <a:pt x="1016188" y="1486143"/>
                  <a:pt x="704496" y="1486143"/>
                </a:cubicBezTo>
                <a:cubicBezTo>
                  <a:pt x="576816" y="1486143"/>
                  <a:pt x="401068" y="1538710"/>
                  <a:pt x="239588" y="1617560"/>
                </a:cubicBezTo>
                <a:cubicBezTo>
                  <a:pt x="128430" y="1671630"/>
                  <a:pt x="0" y="1592779"/>
                  <a:pt x="0" y="1469622"/>
                </a:cubicBezTo>
                <a:close/>
              </a:path>
            </a:pathLst>
          </a:custGeom>
          <a:solidFill>
            <a:schemeClr val="accent1"/>
          </a:solidFill>
          <a:ln>
            <a:solidFill>
              <a:srgbClr val="FFFFFF"/>
            </a:solidFill>
          </a:ln>
          <a:effectLst/>
        </p:spPr>
        <p:txBody>
          <a:bodyPr wrap="square" anchor="ctr">
            <a:noAutofit/>
          </a:bodyPr>
          <a:lstStyle/>
          <a:p>
            <a:endParaRPr lang="en-GB" dirty="0">
              <a:latin typeface="Lato Light" panose="020F0502020204030203" pitchFamily="34" charset="0"/>
            </a:endParaRPr>
          </a:p>
        </p:txBody>
      </p:sp>
      <p:sp>
        <p:nvSpPr>
          <p:cNvPr id="19" name="Freeform 31">
            <a:extLst>
              <a:ext uri="{FF2B5EF4-FFF2-40B4-BE49-F238E27FC236}">
                <a16:creationId xmlns:a16="http://schemas.microsoft.com/office/drawing/2014/main" xmlns="" id="{D1D711F9-9FC0-4C85-B417-C5005FC27BEA}"/>
              </a:ext>
            </a:extLst>
          </p:cNvPr>
          <p:cNvSpPr>
            <a:spLocks noChangeArrowheads="1"/>
          </p:cNvSpPr>
          <p:nvPr/>
        </p:nvSpPr>
        <p:spPr bwMode="auto">
          <a:xfrm>
            <a:off x="8847292" y="3907976"/>
            <a:ext cx="1908049" cy="1910800"/>
          </a:xfrm>
          <a:custGeom>
            <a:avLst/>
            <a:gdLst>
              <a:gd name="connsiteX0" fmla="*/ 0 w 4073710"/>
              <a:gd name="connsiteY0" fmla="*/ 0 h 4079582"/>
              <a:gd name="connsiteX1" fmla="*/ 1469080 w 4073710"/>
              <a:gd name="connsiteY1" fmla="*/ 0 h 4079582"/>
              <a:gd name="connsiteX2" fmla="*/ 1617040 w 4073710"/>
              <a:gd name="connsiteY2" fmla="*/ 240306 h 4079582"/>
              <a:gd name="connsiteX3" fmla="*/ 1484852 w 4073710"/>
              <a:gd name="connsiteY3" fmla="*/ 705148 h 4079582"/>
              <a:gd name="connsiteX4" fmla="*/ 2035382 w 4073710"/>
              <a:gd name="connsiteY4" fmla="*/ 1184259 h 4079582"/>
              <a:gd name="connsiteX5" fmla="*/ 2585912 w 4073710"/>
              <a:gd name="connsiteY5" fmla="*/ 705148 h 4079582"/>
              <a:gd name="connsiteX6" fmla="*/ 2446214 w 4073710"/>
              <a:gd name="connsiteY6" fmla="*/ 240306 h 4079582"/>
              <a:gd name="connsiteX7" fmla="*/ 2595676 w 4073710"/>
              <a:gd name="connsiteY7" fmla="*/ 0 h 4079582"/>
              <a:gd name="connsiteX8" fmla="*/ 4073710 w 4073710"/>
              <a:gd name="connsiteY8" fmla="*/ 0 h 4079582"/>
              <a:gd name="connsiteX9" fmla="*/ 4073710 w 4073710"/>
              <a:gd name="connsiteY9" fmla="*/ 4076944 h 4079582"/>
              <a:gd name="connsiteX10" fmla="*/ 2595676 w 4073710"/>
              <a:gd name="connsiteY10" fmla="*/ 4076944 h 4079582"/>
              <a:gd name="connsiteX11" fmla="*/ 2575514 w 4073710"/>
              <a:gd name="connsiteY11" fmla="*/ 4079582 h 4079582"/>
              <a:gd name="connsiteX12" fmla="*/ 1489180 w 4073710"/>
              <a:gd name="connsiteY12" fmla="*/ 4079582 h 4079582"/>
              <a:gd name="connsiteX13" fmla="*/ 1469080 w 4073710"/>
              <a:gd name="connsiteY13" fmla="*/ 4076944 h 4079582"/>
              <a:gd name="connsiteX14" fmla="*/ 0 w 4073710"/>
              <a:gd name="connsiteY14" fmla="*/ 4076944 h 4079582"/>
              <a:gd name="connsiteX15" fmla="*/ 0 w 4073710"/>
              <a:gd name="connsiteY15" fmla="*/ 2596057 h 4079582"/>
              <a:gd name="connsiteX16" fmla="*/ 239588 w 4073710"/>
              <a:gd name="connsiteY16" fmla="*/ 2446617 h 4079582"/>
              <a:gd name="connsiteX17" fmla="*/ 704496 w 4073710"/>
              <a:gd name="connsiteY17" fmla="*/ 2586294 h 4079582"/>
              <a:gd name="connsiteX18" fmla="*/ 1183676 w 4073710"/>
              <a:gd name="connsiteY18" fmla="*/ 2035843 h 4079582"/>
              <a:gd name="connsiteX19" fmla="*/ 704496 w 4073710"/>
              <a:gd name="connsiteY19" fmla="*/ 1486143 h 4079582"/>
              <a:gd name="connsiteX20" fmla="*/ 239588 w 4073710"/>
              <a:gd name="connsiteY20" fmla="*/ 1617560 h 4079582"/>
              <a:gd name="connsiteX21" fmla="*/ 0 w 4073710"/>
              <a:gd name="connsiteY21" fmla="*/ 1469622 h 4079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073710" h="4079582">
                <a:moveTo>
                  <a:pt x="0" y="0"/>
                </a:moveTo>
                <a:lnTo>
                  <a:pt x="1469080" y="0"/>
                </a:lnTo>
                <a:cubicBezTo>
                  <a:pt x="1592254" y="0"/>
                  <a:pt x="1671116" y="129165"/>
                  <a:pt x="1617040" y="240306"/>
                </a:cubicBezTo>
                <a:cubicBezTo>
                  <a:pt x="1538178" y="402513"/>
                  <a:pt x="1484852" y="577486"/>
                  <a:pt x="1484852" y="705148"/>
                </a:cubicBezTo>
                <a:cubicBezTo>
                  <a:pt x="1484852" y="1016795"/>
                  <a:pt x="1731202" y="1184259"/>
                  <a:pt x="2035382" y="1184259"/>
                </a:cubicBezTo>
                <a:cubicBezTo>
                  <a:pt x="2338812" y="1184259"/>
                  <a:pt x="2585912" y="1016795"/>
                  <a:pt x="2585912" y="705148"/>
                </a:cubicBezTo>
                <a:cubicBezTo>
                  <a:pt x="2585912" y="577486"/>
                  <a:pt x="2528080" y="402513"/>
                  <a:pt x="2446214" y="240306"/>
                </a:cubicBezTo>
                <a:cubicBezTo>
                  <a:pt x="2389884" y="129916"/>
                  <a:pt x="2471750" y="0"/>
                  <a:pt x="2595676" y="0"/>
                </a:cubicBezTo>
                <a:lnTo>
                  <a:pt x="4073710" y="0"/>
                </a:lnTo>
                <a:lnTo>
                  <a:pt x="4073710" y="4076944"/>
                </a:lnTo>
                <a:lnTo>
                  <a:pt x="2595676" y="4076944"/>
                </a:lnTo>
                <a:lnTo>
                  <a:pt x="2575514" y="4079582"/>
                </a:lnTo>
                <a:lnTo>
                  <a:pt x="1489180" y="4079582"/>
                </a:lnTo>
                <a:lnTo>
                  <a:pt x="1469080" y="4076944"/>
                </a:lnTo>
                <a:lnTo>
                  <a:pt x="0" y="4076944"/>
                </a:lnTo>
                <a:lnTo>
                  <a:pt x="0" y="2596057"/>
                </a:lnTo>
                <a:cubicBezTo>
                  <a:pt x="0" y="2472900"/>
                  <a:pt x="129182" y="2390295"/>
                  <a:pt x="239588" y="2446617"/>
                </a:cubicBezTo>
                <a:cubicBezTo>
                  <a:pt x="401068" y="2528471"/>
                  <a:pt x="576816" y="2586294"/>
                  <a:pt x="704496" y="2586294"/>
                </a:cubicBezTo>
                <a:cubicBezTo>
                  <a:pt x="1016188" y="2586294"/>
                  <a:pt x="1183676" y="2339981"/>
                  <a:pt x="1183676" y="2035843"/>
                </a:cubicBezTo>
                <a:cubicBezTo>
                  <a:pt x="1183676" y="1731706"/>
                  <a:pt x="1016188" y="1486143"/>
                  <a:pt x="704496" y="1486143"/>
                </a:cubicBezTo>
                <a:cubicBezTo>
                  <a:pt x="576816" y="1486143"/>
                  <a:pt x="401068" y="1538710"/>
                  <a:pt x="239588" y="1617560"/>
                </a:cubicBezTo>
                <a:cubicBezTo>
                  <a:pt x="128430" y="1671630"/>
                  <a:pt x="0" y="1592779"/>
                  <a:pt x="0" y="1469622"/>
                </a:cubicBezTo>
                <a:close/>
              </a:path>
            </a:pathLst>
          </a:custGeom>
          <a:solidFill>
            <a:schemeClr val="accent4"/>
          </a:solidFill>
          <a:ln>
            <a:solidFill>
              <a:srgbClr val="FFFFFF"/>
            </a:solidFill>
          </a:ln>
          <a:effectLst/>
        </p:spPr>
        <p:txBody>
          <a:bodyPr wrap="square" anchor="ctr">
            <a:noAutofit/>
          </a:bodyPr>
          <a:lstStyle/>
          <a:p>
            <a:endParaRPr lang="en-GB" dirty="0">
              <a:latin typeface="Lato Light" panose="020F0502020204030203" pitchFamily="34" charset="0"/>
            </a:endParaRPr>
          </a:p>
        </p:txBody>
      </p:sp>
      <p:sp>
        <p:nvSpPr>
          <p:cNvPr id="20" name="Freeform 5">
            <a:extLst>
              <a:ext uri="{FF2B5EF4-FFF2-40B4-BE49-F238E27FC236}">
                <a16:creationId xmlns:a16="http://schemas.microsoft.com/office/drawing/2014/main" xmlns="" id="{A2D43CFA-D1AA-4363-80E8-177423FEF384}"/>
              </a:ext>
            </a:extLst>
          </p:cNvPr>
          <p:cNvSpPr>
            <a:spLocks noChangeArrowheads="1"/>
          </p:cNvSpPr>
          <p:nvPr/>
        </p:nvSpPr>
        <p:spPr bwMode="auto">
          <a:xfrm>
            <a:off x="8282640" y="1984575"/>
            <a:ext cx="2464951" cy="2464952"/>
          </a:xfrm>
          <a:custGeom>
            <a:avLst/>
            <a:gdLst>
              <a:gd name="T0" fmla="*/ 6067 w 7007"/>
              <a:gd name="T1" fmla="*/ 3444 h 7007"/>
              <a:gd name="T2" fmla="*/ 6067 w 7007"/>
              <a:gd name="T3" fmla="*/ 3444 h 7007"/>
              <a:gd name="T4" fmla="*/ 6686 w 7007"/>
              <a:gd name="T5" fmla="*/ 3258 h 7007"/>
              <a:gd name="T6" fmla="*/ 6686 w 7007"/>
              <a:gd name="T7" fmla="*/ 3258 h 7007"/>
              <a:gd name="T8" fmla="*/ 7006 w 7007"/>
              <a:gd name="T9" fmla="*/ 3458 h 7007"/>
              <a:gd name="T10" fmla="*/ 7006 w 7007"/>
              <a:gd name="T11" fmla="*/ 5428 h 7007"/>
              <a:gd name="T12" fmla="*/ 5049 w 7007"/>
              <a:gd name="T13" fmla="*/ 5428 h 7007"/>
              <a:gd name="T14" fmla="*/ 5049 w 7007"/>
              <a:gd name="T15" fmla="*/ 5428 h 7007"/>
              <a:gd name="T16" fmla="*/ 4851 w 7007"/>
              <a:gd name="T17" fmla="*/ 5748 h 7007"/>
              <a:gd name="T18" fmla="*/ 4851 w 7007"/>
              <a:gd name="T19" fmla="*/ 5748 h 7007"/>
              <a:gd name="T20" fmla="*/ 5027 w 7007"/>
              <a:gd name="T21" fmla="*/ 6367 h 7007"/>
              <a:gd name="T22" fmla="*/ 5027 w 7007"/>
              <a:gd name="T23" fmla="*/ 6367 h 7007"/>
              <a:gd name="T24" fmla="*/ 4295 w 7007"/>
              <a:gd name="T25" fmla="*/ 7006 h 7007"/>
              <a:gd name="T26" fmla="*/ 4295 w 7007"/>
              <a:gd name="T27" fmla="*/ 7006 h 7007"/>
              <a:gd name="T28" fmla="*/ 3562 w 7007"/>
              <a:gd name="T29" fmla="*/ 6367 h 7007"/>
              <a:gd name="T30" fmla="*/ 3562 w 7007"/>
              <a:gd name="T31" fmla="*/ 6367 h 7007"/>
              <a:gd name="T32" fmla="*/ 3748 w 7007"/>
              <a:gd name="T33" fmla="*/ 5748 h 7007"/>
              <a:gd name="T34" fmla="*/ 3748 w 7007"/>
              <a:gd name="T35" fmla="*/ 5748 h 7007"/>
              <a:gd name="T36" fmla="*/ 3548 w 7007"/>
              <a:gd name="T37" fmla="*/ 5428 h 7007"/>
              <a:gd name="T38" fmla="*/ 1578 w 7007"/>
              <a:gd name="T39" fmla="*/ 5428 h 7007"/>
              <a:gd name="T40" fmla="*/ 1578 w 7007"/>
              <a:gd name="T41" fmla="*/ 3458 h 7007"/>
              <a:gd name="T42" fmla="*/ 1578 w 7007"/>
              <a:gd name="T43" fmla="*/ 3458 h 7007"/>
              <a:gd name="T44" fmla="*/ 1257 w 7007"/>
              <a:gd name="T45" fmla="*/ 3258 h 7007"/>
              <a:gd name="T46" fmla="*/ 1257 w 7007"/>
              <a:gd name="T47" fmla="*/ 3258 h 7007"/>
              <a:gd name="T48" fmla="*/ 639 w 7007"/>
              <a:gd name="T49" fmla="*/ 3444 h 7007"/>
              <a:gd name="T50" fmla="*/ 639 w 7007"/>
              <a:gd name="T51" fmla="*/ 3444 h 7007"/>
              <a:gd name="T52" fmla="*/ 0 w 7007"/>
              <a:gd name="T53" fmla="*/ 2712 h 7007"/>
              <a:gd name="T54" fmla="*/ 0 w 7007"/>
              <a:gd name="T55" fmla="*/ 2712 h 7007"/>
              <a:gd name="T56" fmla="*/ 639 w 7007"/>
              <a:gd name="T57" fmla="*/ 1979 h 7007"/>
              <a:gd name="T58" fmla="*/ 639 w 7007"/>
              <a:gd name="T59" fmla="*/ 1979 h 7007"/>
              <a:gd name="T60" fmla="*/ 1257 w 7007"/>
              <a:gd name="T61" fmla="*/ 2155 h 7007"/>
              <a:gd name="T62" fmla="*/ 1257 w 7007"/>
              <a:gd name="T63" fmla="*/ 2155 h 7007"/>
              <a:gd name="T64" fmla="*/ 1578 w 7007"/>
              <a:gd name="T65" fmla="*/ 1957 h 7007"/>
              <a:gd name="T66" fmla="*/ 1578 w 7007"/>
              <a:gd name="T67" fmla="*/ 0 h 7007"/>
              <a:gd name="T68" fmla="*/ 1578 w 7007"/>
              <a:gd name="T69" fmla="*/ 376 h 7007"/>
              <a:gd name="T70" fmla="*/ 1578 w 7007"/>
              <a:gd name="T71" fmla="*/ 0 h 7007"/>
              <a:gd name="T72" fmla="*/ 3548 w 7007"/>
              <a:gd name="T73" fmla="*/ 0 h 7007"/>
              <a:gd name="T74" fmla="*/ 3548 w 7007"/>
              <a:gd name="T75" fmla="*/ 0 h 7007"/>
              <a:gd name="T76" fmla="*/ 3748 w 7007"/>
              <a:gd name="T77" fmla="*/ 321 h 7007"/>
              <a:gd name="T78" fmla="*/ 3748 w 7007"/>
              <a:gd name="T79" fmla="*/ 321 h 7007"/>
              <a:gd name="T80" fmla="*/ 3562 w 7007"/>
              <a:gd name="T81" fmla="*/ 939 h 7007"/>
              <a:gd name="T82" fmla="*/ 3562 w 7007"/>
              <a:gd name="T83" fmla="*/ 939 h 7007"/>
              <a:gd name="T84" fmla="*/ 4295 w 7007"/>
              <a:gd name="T85" fmla="*/ 1578 h 7007"/>
              <a:gd name="T86" fmla="*/ 4295 w 7007"/>
              <a:gd name="T87" fmla="*/ 1578 h 7007"/>
              <a:gd name="T88" fmla="*/ 5027 w 7007"/>
              <a:gd name="T89" fmla="*/ 939 h 7007"/>
              <a:gd name="T90" fmla="*/ 5027 w 7007"/>
              <a:gd name="T91" fmla="*/ 939 h 7007"/>
              <a:gd name="T92" fmla="*/ 4851 w 7007"/>
              <a:gd name="T93" fmla="*/ 320 h 7007"/>
              <a:gd name="T94" fmla="*/ 4851 w 7007"/>
              <a:gd name="T95" fmla="*/ 320 h 7007"/>
              <a:gd name="T96" fmla="*/ 5049 w 7007"/>
              <a:gd name="T97" fmla="*/ 0 h 7007"/>
              <a:gd name="T98" fmla="*/ 7006 w 7007"/>
              <a:gd name="T99" fmla="*/ 0 h 7007"/>
              <a:gd name="T100" fmla="*/ 7006 w 7007"/>
              <a:gd name="T101" fmla="*/ 1957 h 7007"/>
              <a:gd name="T102" fmla="*/ 7006 w 7007"/>
              <a:gd name="T103" fmla="*/ 1957 h 7007"/>
              <a:gd name="T104" fmla="*/ 6686 w 7007"/>
              <a:gd name="T105" fmla="*/ 2155 h 7007"/>
              <a:gd name="T106" fmla="*/ 6686 w 7007"/>
              <a:gd name="T107" fmla="*/ 2155 h 7007"/>
              <a:gd name="T108" fmla="*/ 6067 w 7007"/>
              <a:gd name="T109" fmla="*/ 1979 h 7007"/>
              <a:gd name="T110" fmla="*/ 6067 w 7007"/>
              <a:gd name="T111" fmla="*/ 1979 h 7007"/>
              <a:gd name="T112" fmla="*/ 5428 w 7007"/>
              <a:gd name="T113" fmla="*/ 2712 h 7007"/>
              <a:gd name="T114" fmla="*/ 5428 w 7007"/>
              <a:gd name="T115" fmla="*/ 2712 h 7007"/>
              <a:gd name="T116" fmla="*/ 6067 w 7007"/>
              <a:gd name="T117" fmla="*/ 3444 h 7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007" h="7007">
                <a:moveTo>
                  <a:pt x="6067" y="3444"/>
                </a:moveTo>
                <a:lnTo>
                  <a:pt x="6067" y="3444"/>
                </a:lnTo>
                <a:cubicBezTo>
                  <a:pt x="6237" y="3444"/>
                  <a:pt x="6470" y="3368"/>
                  <a:pt x="6686" y="3258"/>
                </a:cubicBezTo>
                <a:lnTo>
                  <a:pt x="6686" y="3258"/>
                </a:lnTo>
                <a:cubicBezTo>
                  <a:pt x="6832" y="3184"/>
                  <a:pt x="7006" y="3293"/>
                  <a:pt x="7006" y="3458"/>
                </a:cubicBezTo>
                <a:lnTo>
                  <a:pt x="7006" y="5428"/>
                </a:lnTo>
                <a:lnTo>
                  <a:pt x="5049" y="5428"/>
                </a:lnTo>
                <a:lnTo>
                  <a:pt x="5049" y="5428"/>
                </a:lnTo>
                <a:cubicBezTo>
                  <a:pt x="4884" y="5428"/>
                  <a:pt x="4779" y="5600"/>
                  <a:pt x="4851" y="5748"/>
                </a:cubicBezTo>
                <a:lnTo>
                  <a:pt x="4851" y="5748"/>
                </a:lnTo>
                <a:cubicBezTo>
                  <a:pt x="4957" y="5964"/>
                  <a:pt x="5027" y="6197"/>
                  <a:pt x="5027" y="6367"/>
                </a:cubicBezTo>
                <a:lnTo>
                  <a:pt x="5027" y="6367"/>
                </a:lnTo>
                <a:cubicBezTo>
                  <a:pt x="5027" y="6782"/>
                  <a:pt x="4699" y="7006"/>
                  <a:pt x="4295" y="7006"/>
                </a:cubicBezTo>
                <a:lnTo>
                  <a:pt x="4295" y="7006"/>
                </a:lnTo>
                <a:cubicBezTo>
                  <a:pt x="3890" y="7006"/>
                  <a:pt x="3562" y="6782"/>
                  <a:pt x="3562" y="6367"/>
                </a:cubicBezTo>
                <a:lnTo>
                  <a:pt x="3562" y="6367"/>
                </a:lnTo>
                <a:cubicBezTo>
                  <a:pt x="3562" y="6197"/>
                  <a:pt x="3638" y="5964"/>
                  <a:pt x="3748" y="5748"/>
                </a:cubicBezTo>
                <a:lnTo>
                  <a:pt x="3748" y="5748"/>
                </a:lnTo>
                <a:cubicBezTo>
                  <a:pt x="3822" y="5601"/>
                  <a:pt x="3713" y="5428"/>
                  <a:pt x="3548" y="5428"/>
                </a:cubicBezTo>
                <a:lnTo>
                  <a:pt x="1578" y="5428"/>
                </a:lnTo>
                <a:lnTo>
                  <a:pt x="1578" y="3458"/>
                </a:lnTo>
                <a:lnTo>
                  <a:pt x="1578" y="3458"/>
                </a:lnTo>
                <a:cubicBezTo>
                  <a:pt x="1578" y="3293"/>
                  <a:pt x="1404" y="3184"/>
                  <a:pt x="1257" y="3258"/>
                </a:cubicBezTo>
                <a:lnTo>
                  <a:pt x="1257" y="3258"/>
                </a:lnTo>
                <a:cubicBezTo>
                  <a:pt x="1042" y="3368"/>
                  <a:pt x="809" y="3444"/>
                  <a:pt x="639" y="3444"/>
                </a:cubicBezTo>
                <a:lnTo>
                  <a:pt x="639" y="3444"/>
                </a:lnTo>
                <a:cubicBezTo>
                  <a:pt x="224" y="3444"/>
                  <a:pt x="0" y="3116"/>
                  <a:pt x="0" y="2712"/>
                </a:cubicBezTo>
                <a:lnTo>
                  <a:pt x="0" y="2712"/>
                </a:lnTo>
                <a:cubicBezTo>
                  <a:pt x="0" y="2307"/>
                  <a:pt x="224" y="1979"/>
                  <a:pt x="639" y="1979"/>
                </a:cubicBezTo>
                <a:lnTo>
                  <a:pt x="639" y="1979"/>
                </a:lnTo>
                <a:cubicBezTo>
                  <a:pt x="809" y="1979"/>
                  <a:pt x="1042" y="2050"/>
                  <a:pt x="1257" y="2155"/>
                </a:cubicBezTo>
                <a:lnTo>
                  <a:pt x="1257" y="2155"/>
                </a:lnTo>
                <a:cubicBezTo>
                  <a:pt x="1405" y="2226"/>
                  <a:pt x="1578" y="2121"/>
                  <a:pt x="1578" y="1957"/>
                </a:cubicBezTo>
                <a:lnTo>
                  <a:pt x="1578" y="0"/>
                </a:lnTo>
                <a:lnTo>
                  <a:pt x="1578" y="376"/>
                </a:lnTo>
                <a:lnTo>
                  <a:pt x="1578" y="0"/>
                </a:lnTo>
                <a:lnTo>
                  <a:pt x="3548" y="0"/>
                </a:lnTo>
                <a:lnTo>
                  <a:pt x="3548" y="0"/>
                </a:lnTo>
                <a:cubicBezTo>
                  <a:pt x="3713" y="0"/>
                  <a:pt x="3822" y="174"/>
                  <a:pt x="3748" y="321"/>
                </a:cubicBezTo>
                <a:lnTo>
                  <a:pt x="3748" y="321"/>
                </a:lnTo>
                <a:cubicBezTo>
                  <a:pt x="3638" y="536"/>
                  <a:pt x="3562" y="769"/>
                  <a:pt x="3562" y="939"/>
                </a:cubicBezTo>
                <a:lnTo>
                  <a:pt x="3562" y="939"/>
                </a:lnTo>
                <a:cubicBezTo>
                  <a:pt x="3562" y="1354"/>
                  <a:pt x="3890" y="1578"/>
                  <a:pt x="4295" y="1578"/>
                </a:cubicBezTo>
                <a:lnTo>
                  <a:pt x="4295" y="1578"/>
                </a:lnTo>
                <a:cubicBezTo>
                  <a:pt x="4699" y="1578"/>
                  <a:pt x="5027" y="1354"/>
                  <a:pt x="5027" y="939"/>
                </a:cubicBezTo>
                <a:lnTo>
                  <a:pt x="5027" y="939"/>
                </a:lnTo>
                <a:cubicBezTo>
                  <a:pt x="5027" y="769"/>
                  <a:pt x="4957" y="535"/>
                  <a:pt x="4851" y="320"/>
                </a:cubicBezTo>
                <a:lnTo>
                  <a:pt x="4851" y="320"/>
                </a:lnTo>
                <a:cubicBezTo>
                  <a:pt x="4779" y="172"/>
                  <a:pt x="4884" y="0"/>
                  <a:pt x="5049" y="0"/>
                </a:cubicBezTo>
                <a:lnTo>
                  <a:pt x="7006" y="0"/>
                </a:lnTo>
                <a:lnTo>
                  <a:pt x="7006" y="1957"/>
                </a:lnTo>
                <a:lnTo>
                  <a:pt x="7006" y="1957"/>
                </a:lnTo>
                <a:cubicBezTo>
                  <a:pt x="7006" y="2121"/>
                  <a:pt x="6833" y="2226"/>
                  <a:pt x="6686" y="2155"/>
                </a:cubicBezTo>
                <a:lnTo>
                  <a:pt x="6686" y="2155"/>
                </a:lnTo>
                <a:cubicBezTo>
                  <a:pt x="6470" y="2050"/>
                  <a:pt x="6237" y="1979"/>
                  <a:pt x="6067" y="1979"/>
                </a:cubicBezTo>
                <a:lnTo>
                  <a:pt x="6067" y="1979"/>
                </a:lnTo>
                <a:cubicBezTo>
                  <a:pt x="5651" y="1979"/>
                  <a:pt x="5428" y="2307"/>
                  <a:pt x="5428" y="2712"/>
                </a:cubicBezTo>
                <a:lnTo>
                  <a:pt x="5428" y="2712"/>
                </a:lnTo>
                <a:cubicBezTo>
                  <a:pt x="5428" y="3116"/>
                  <a:pt x="5651" y="3444"/>
                  <a:pt x="6067" y="3444"/>
                </a:cubicBezTo>
              </a:path>
            </a:pathLst>
          </a:custGeom>
          <a:solidFill>
            <a:schemeClr val="accent2"/>
          </a:solidFill>
          <a:ln>
            <a:solidFill>
              <a:srgbClr val="FFFFFF"/>
            </a:solidFill>
          </a:ln>
          <a:effectLst/>
        </p:spPr>
        <p:txBody>
          <a:bodyPr wrap="none" anchor="ctr"/>
          <a:lstStyle/>
          <a:p>
            <a:endParaRPr lang="en-GB" dirty="0">
              <a:latin typeface="Lato Light" panose="020F0502020204030203" pitchFamily="34" charset="0"/>
            </a:endParaRPr>
          </a:p>
        </p:txBody>
      </p:sp>
      <p:sp>
        <p:nvSpPr>
          <p:cNvPr id="21" name="Freeform 7">
            <a:extLst>
              <a:ext uri="{FF2B5EF4-FFF2-40B4-BE49-F238E27FC236}">
                <a16:creationId xmlns:a16="http://schemas.microsoft.com/office/drawing/2014/main" xmlns="" id="{69EA34CA-D0D5-4AC7-A5D1-5875AE8D0490}"/>
              </a:ext>
            </a:extLst>
          </p:cNvPr>
          <p:cNvSpPr>
            <a:spLocks noChangeArrowheads="1"/>
          </p:cNvSpPr>
          <p:nvPr/>
        </p:nvSpPr>
        <p:spPr bwMode="auto">
          <a:xfrm>
            <a:off x="6929941" y="3343479"/>
            <a:ext cx="2464951" cy="2464952"/>
          </a:xfrm>
          <a:custGeom>
            <a:avLst/>
            <a:gdLst>
              <a:gd name="T0" fmla="*/ 939 w 7006"/>
              <a:gd name="T1" fmla="*/ 3562 h 7008"/>
              <a:gd name="T2" fmla="*/ 939 w 7006"/>
              <a:gd name="T3" fmla="*/ 3562 h 7008"/>
              <a:gd name="T4" fmla="*/ 320 w 7006"/>
              <a:gd name="T5" fmla="*/ 3748 h 7008"/>
              <a:gd name="T6" fmla="*/ 320 w 7006"/>
              <a:gd name="T7" fmla="*/ 3748 h 7008"/>
              <a:gd name="T8" fmla="*/ 0 w 7006"/>
              <a:gd name="T9" fmla="*/ 3549 h 7008"/>
              <a:gd name="T10" fmla="*/ 0 w 7006"/>
              <a:gd name="T11" fmla="*/ 1578 h 7008"/>
              <a:gd name="T12" fmla="*/ 1957 w 7006"/>
              <a:gd name="T13" fmla="*/ 1578 h 7008"/>
              <a:gd name="T14" fmla="*/ 1957 w 7006"/>
              <a:gd name="T15" fmla="*/ 1578 h 7008"/>
              <a:gd name="T16" fmla="*/ 2154 w 7006"/>
              <a:gd name="T17" fmla="*/ 1258 h 7008"/>
              <a:gd name="T18" fmla="*/ 2154 w 7006"/>
              <a:gd name="T19" fmla="*/ 1258 h 7008"/>
              <a:gd name="T20" fmla="*/ 1978 w 7006"/>
              <a:gd name="T21" fmla="*/ 639 h 7008"/>
              <a:gd name="T22" fmla="*/ 1978 w 7006"/>
              <a:gd name="T23" fmla="*/ 639 h 7008"/>
              <a:gd name="T24" fmla="*/ 2711 w 7006"/>
              <a:gd name="T25" fmla="*/ 0 h 7008"/>
              <a:gd name="T26" fmla="*/ 2711 w 7006"/>
              <a:gd name="T27" fmla="*/ 0 h 7008"/>
              <a:gd name="T28" fmla="*/ 3444 w 7006"/>
              <a:gd name="T29" fmla="*/ 639 h 7008"/>
              <a:gd name="T30" fmla="*/ 3444 w 7006"/>
              <a:gd name="T31" fmla="*/ 639 h 7008"/>
              <a:gd name="T32" fmla="*/ 3258 w 7006"/>
              <a:gd name="T33" fmla="*/ 1257 h 7008"/>
              <a:gd name="T34" fmla="*/ 3258 w 7006"/>
              <a:gd name="T35" fmla="*/ 1257 h 7008"/>
              <a:gd name="T36" fmla="*/ 3457 w 7006"/>
              <a:gd name="T37" fmla="*/ 1578 h 7008"/>
              <a:gd name="T38" fmla="*/ 5429 w 7006"/>
              <a:gd name="T39" fmla="*/ 1578 h 7008"/>
              <a:gd name="T40" fmla="*/ 5429 w 7006"/>
              <a:gd name="T41" fmla="*/ 1578 h 7008"/>
              <a:gd name="T42" fmla="*/ 5429 w 7006"/>
              <a:gd name="T43" fmla="*/ 3549 h 7008"/>
              <a:gd name="T44" fmla="*/ 5429 w 7006"/>
              <a:gd name="T45" fmla="*/ 3549 h 7008"/>
              <a:gd name="T46" fmla="*/ 5748 w 7006"/>
              <a:gd name="T47" fmla="*/ 3748 h 7008"/>
              <a:gd name="T48" fmla="*/ 5748 w 7006"/>
              <a:gd name="T49" fmla="*/ 3748 h 7008"/>
              <a:gd name="T50" fmla="*/ 6367 w 7006"/>
              <a:gd name="T51" fmla="*/ 3562 h 7008"/>
              <a:gd name="T52" fmla="*/ 6367 w 7006"/>
              <a:gd name="T53" fmla="*/ 3562 h 7008"/>
              <a:gd name="T54" fmla="*/ 7005 w 7006"/>
              <a:gd name="T55" fmla="*/ 4295 h 7008"/>
              <a:gd name="T56" fmla="*/ 7005 w 7006"/>
              <a:gd name="T57" fmla="*/ 4295 h 7008"/>
              <a:gd name="T58" fmla="*/ 6367 w 7006"/>
              <a:gd name="T59" fmla="*/ 5028 h 7008"/>
              <a:gd name="T60" fmla="*/ 6367 w 7006"/>
              <a:gd name="T61" fmla="*/ 5028 h 7008"/>
              <a:gd name="T62" fmla="*/ 5748 w 7006"/>
              <a:gd name="T63" fmla="*/ 4852 h 7008"/>
              <a:gd name="T64" fmla="*/ 5748 w 7006"/>
              <a:gd name="T65" fmla="*/ 4852 h 7008"/>
              <a:gd name="T66" fmla="*/ 5429 w 7006"/>
              <a:gd name="T67" fmla="*/ 5049 h 7008"/>
              <a:gd name="T68" fmla="*/ 5429 w 7006"/>
              <a:gd name="T69" fmla="*/ 7007 h 7008"/>
              <a:gd name="T70" fmla="*/ 5429 w 7006"/>
              <a:gd name="T71" fmla="*/ 6631 h 7008"/>
              <a:gd name="T72" fmla="*/ 5429 w 7006"/>
              <a:gd name="T73" fmla="*/ 7007 h 7008"/>
              <a:gd name="T74" fmla="*/ 3457 w 7006"/>
              <a:gd name="T75" fmla="*/ 7007 h 7008"/>
              <a:gd name="T76" fmla="*/ 3457 w 7006"/>
              <a:gd name="T77" fmla="*/ 7007 h 7008"/>
              <a:gd name="T78" fmla="*/ 3258 w 7006"/>
              <a:gd name="T79" fmla="*/ 6686 h 7008"/>
              <a:gd name="T80" fmla="*/ 3258 w 7006"/>
              <a:gd name="T81" fmla="*/ 6686 h 7008"/>
              <a:gd name="T82" fmla="*/ 3444 w 7006"/>
              <a:gd name="T83" fmla="*/ 6067 h 7008"/>
              <a:gd name="T84" fmla="*/ 3444 w 7006"/>
              <a:gd name="T85" fmla="*/ 6067 h 7008"/>
              <a:gd name="T86" fmla="*/ 2711 w 7006"/>
              <a:gd name="T87" fmla="*/ 5429 h 7008"/>
              <a:gd name="T88" fmla="*/ 2711 w 7006"/>
              <a:gd name="T89" fmla="*/ 5429 h 7008"/>
              <a:gd name="T90" fmla="*/ 1978 w 7006"/>
              <a:gd name="T91" fmla="*/ 6067 h 7008"/>
              <a:gd name="T92" fmla="*/ 1978 w 7006"/>
              <a:gd name="T93" fmla="*/ 6067 h 7008"/>
              <a:gd name="T94" fmla="*/ 2154 w 7006"/>
              <a:gd name="T95" fmla="*/ 6686 h 7008"/>
              <a:gd name="T96" fmla="*/ 2154 w 7006"/>
              <a:gd name="T97" fmla="*/ 6686 h 7008"/>
              <a:gd name="T98" fmla="*/ 1957 w 7006"/>
              <a:gd name="T99" fmla="*/ 7007 h 7008"/>
              <a:gd name="T100" fmla="*/ 0 w 7006"/>
              <a:gd name="T101" fmla="*/ 7007 h 7008"/>
              <a:gd name="T102" fmla="*/ 0 w 7006"/>
              <a:gd name="T103" fmla="*/ 5050 h 7008"/>
              <a:gd name="T104" fmla="*/ 0 w 7006"/>
              <a:gd name="T105" fmla="*/ 5050 h 7008"/>
              <a:gd name="T106" fmla="*/ 320 w 7006"/>
              <a:gd name="T107" fmla="*/ 4852 h 7008"/>
              <a:gd name="T108" fmla="*/ 320 w 7006"/>
              <a:gd name="T109" fmla="*/ 4852 h 7008"/>
              <a:gd name="T110" fmla="*/ 939 w 7006"/>
              <a:gd name="T111" fmla="*/ 5028 h 7008"/>
              <a:gd name="T112" fmla="*/ 939 w 7006"/>
              <a:gd name="T113" fmla="*/ 5028 h 7008"/>
              <a:gd name="T114" fmla="*/ 1578 w 7006"/>
              <a:gd name="T115" fmla="*/ 4295 h 7008"/>
              <a:gd name="T116" fmla="*/ 1578 w 7006"/>
              <a:gd name="T117" fmla="*/ 4295 h 7008"/>
              <a:gd name="T118" fmla="*/ 939 w 7006"/>
              <a:gd name="T119" fmla="*/ 3562 h 7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06" h="7008">
                <a:moveTo>
                  <a:pt x="939" y="3562"/>
                </a:moveTo>
                <a:lnTo>
                  <a:pt x="939" y="3562"/>
                </a:lnTo>
                <a:cubicBezTo>
                  <a:pt x="768" y="3562"/>
                  <a:pt x="536" y="3639"/>
                  <a:pt x="320" y="3748"/>
                </a:cubicBezTo>
                <a:lnTo>
                  <a:pt x="320" y="3748"/>
                </a:lnTo>
                <a:cubicBezTo>
                  <a:pt x="173" y="3823"/>
                  <a:pt x="0" y="3714"/>
                  <a:pt x="0" y="3549"/>
                </a:cubicBezTo>
                <a:lnTo>
                  <a:pt x="0" y="1578"/>
                </a:lnTo>
                <a:lnTo>
                  <a:pt x="1957" y="1578"/>
                </a:lnTo>
                <a:lnTo>
                  <a:pt x="1957" y="1578"/>
                </a:lnTo>
                <a:cubicBezTo>
                  <a:pt x="2121" y="1578"/>
                  <a:pt x="2226" y="1406"/>
                  <a:pt x="2154" y="1258"/>
                </a:cubicBezTo>
                <a:lnTo>
                  <a:pt x="2154" y="1258"/>
                </a:lnTo>
                <a:cubicBezTo>
                  <a:pt x="2050" y="1042"/>
                  <a:pt x="1978" y="809"/>
                  <a:pt x="1978" y="639"/>
                </a:cubicBezTo>
                <a:lnTo>
                  <a:pt x="1978" y="639"/>
                </a:lnTo>
                <a:cubicBezTo>
                  <a:pt x="1978" y="223"/>
                  <a:pt x="2307" y="0"/>
                  <a:pt x="2711" y="0"/>
                </a:cubicBezTo>
                <a:lnTo>
                  <a:pt x="2711" y="0"/>
                </a:lnTo>
                <a:cubicBezTo>
                  <a:pt x="3116" y="0"/>
                  <a:pt x="3444" y="223"/>
                  <a:pt x="3444" y="639"/>
                </a:cubicBezTo>
                <a:lnTo>
                  <a:pt x="3444" y="639"/>
                </a:lnTo>
                <a:cubicBezTo>
                  <a:pt x="3444" y="809"/>
                  <a:pt x="3367" y="1042"/>
                  <a:pt x="3258" y="1257"/>
                </a:cubicBezTo>
                <a:lnTo>
                  <a:pt x="3258" y="1257"/>
                </a:lnTo>
                <a:cubicBezTo>
                  <a:pt x="3184" y="1404"/>
                  <a:pt x="3293" y="1578"/>
                  <a:pt x="3457" y="1578"/>
                </a:cubicBezTo>
                <a:lnTo>
                  <a:pt x="5429" y="1578"/>
                </a:lnTo>
                <a:lnTo>
                  <a:pt x="5429" y="1578"/>
                </a:lnTo>
                <a:lnTo>
                  <a:pt x="5429" y="3549"/>
                </a:lnTo>
                <a:lnTo>
                  <a:pt x="5429" y="3549"/>
                </a:lnTo>
                <a:cubicBezTo>
                  <a:pt x="5429" y="3714"/>
                  <a:pt x="5601" y="3823"/>
                  <a:pt x="5748" y="3748"/>
                </a:cubicBezTo>
                <a:lnTo>
                  <a:pt x="5748" y="3748"/>
                </a:lnTo>
                <a:cubicBezTo>
                  <a:pt x="5963" y="3639"/>
                  <a:pt x="6197" y="3562"/>
                  <a:pt x="6367" y="3562"/>
                </a:cubicBezTo>
                <a:lnTo>
                  <a:pt x="6367" y="3562"/>
                </a:lnTo>
                <a:cubicBezTo>
                  <a:pt x="6782" y="3562"/>
                  <a:pt x="7005" y="3891"/>
                  <a:pt x="7005" y="4295"/>
                </a:cubicBezTo>
                <a:lnTo>
                  <a:pt x="7005" y="4295"/>
                </a:lnTo>
                <a:cubicBezTo>
                  <a:pt x="7005" y="4700"/>
                  <a:pt x="6782" y="5028"/>
                  <a:pt x="6367" y="5028"/>
                </a:cubicBezTo>
                <a:lnTo>
                  <a:pt x="6367" y="5028"/>
                </a:lnTo>
                <a:cubicBezTo>
                  <a:pt x="6197" y="5028"/>
                  <a:pt x="5963" y="4957"/>
                  <a:pt x="5748" y="4852"/>
                </a:cubicBezTo>
                <a:lnTo>
                  <a:pt x="5748" y="4852"/>
                </a:lnTo>
                <a:cubicBezTo>
                  <a:pt x="5600" y="4780"/>
                  <a:pt x="5429" y="4885"/>
                  <a:pt x="5429" y="5049"/>
                </a:cubicBezTo>
                <a:lnTo>
                  <a:pt x="5429" y="7007"/>
                </a:lnTo>
                <a:lnTo>
                  <a:pt x="5429" y="6631"/>
                </a:lnTo>
                <a:lnTo>
                  <a:pt x="5429" y="7007"/>
                </a:lnTo>
                <a:lnTo>
                  <a:pt x="3457" y="7007"/>
                </a:lnTo>
                <a:lnTo>
                  <a:pt x="3457" y="7007"/>
                </a:lnTo>
                <a:cubicBezTo>
                  <a:pt x="3293" y="7007"/>
                  <a:pt x="3184" y="6833"/>
                  <a:pt x="3258" y="6686"/>
                </a:cubicBezTo>
                <a:lnTo>
                  <a:pt x="3258" y="6686"/>
                </a:lnTo>
                <a:cubicBezTo>
                  <a:pt x="3367" y="6471"/>
                  <a:pt x="3444" y="6238"/>
                  <a:pt x="3444" y="6067"/>
                </a:cubicBezTo>
                <a:lnTo>
                  <a:pt x="3444" y="6067"/>
                </a:lnTo>
                <a:cubicBezTo>
                  <a:pt x="3444" y="5653"/>
                  <a:pt x="3116" y="5429"/>
                  <a:pt x="2711" y="5429"/>
                </a:cubicBezTo>
                <a:lnTo>
                  <a:pt x="2711" y="5429"/>
                </a:lnTo>
                <a:cubicBezTo>
                  <a:pt x="2307" y="5429"/>
                  <a:pt x="1978" y="5653"/>
                  <a:pt x="1978" y="6067"/>
                </a:cubicBezTo>
                <a:lnTo>
                  <a:pt x="1978" y="6067"/>
                </a:lnTo>
                <a:cubicBezTo>
                  <a:pt x="1978" y="6238"/>
                  <a:pt x="2050" y="6471"/>
                  <a:pt x="2154" y="6686"/>
                </a:cubicBezTo>
                <a:lnTo>
                  <a:pt x="2154" y="6686"/>
                </a:lnTo>
                <a:cubicBezTo>
                  <a:pt x="2226" y="6834"/>
                  <a:pt x="2121" y="7007"/>
                  <a:pt x="1957" y="7007"/>
                </a:cubicBezTo>
                <a:lnTo>
                  <a:pt x="0" y="7007"/>
                </a:lnTo>
                <a:lnTo>
                  <a:pt x="0" y="5050"/>
                </a:lnTo>
                <a:lnTo>
                  <a:pt x="0" y="5050"/>
                </a:lnTo>
                <a:cubicBezTo>
                  <a:pt x="0" y="4885"/>
                  <a:pt x="172" y="4780"/>
                  <a:pt x="320" y="4852"/>
                </a:cubicBezTo>
                <a:lnTo>
                  <a:pt x="320" y="4852"/>
                </a:lnTo>
                <a:cubicBezTo>
                  <a:pt x="536" y="4957"/>
                  <a:pt x="768" y="5028"/>
                  <a:pt x="939" y="5028"/>
                </a:cubicBezTo>
                <a:lnTo>
                  <a:pt x="939" y="5028"/>
                </a:lnTo>
                <a:cubicBezTo>
                  <a:pt x="1354" y="5028"/>
                  <a:pt x="1578" y="4700"/>
                  <a:pt x="1578" y="4295"/>
                </a:cubicBezTo>
                <a:lnTo>
                  <a:pt x="1578" y="4295"/>
                </a:lnTo>
                <a:cubicBezTo>
                  <a:pt x="1578" y="3891"/>
                  <a:pt x="1354" y="3562"/>
                  <a:pt x="939" y="3562"/>
                </a:cubicBezTo>
              </a:path>
            </a:pathLst>
          </a:custGeom>
          <a:solidFill>
            <a:schemeClr val="accent3"/>
          </a:solidFill>
          <a:ln>
            <a:solidFill>
              <a:srgbClr val="FFFFFF"/>
            </a:solidFill>
          </a:ln>
          <a:effectLst/>
        </p:spPr>
        <p:txBody>
          <a:bodyPr wrap="none" anchor="ctr"/>
          <a:lstStyle/>
          <a:p>
            <a:endParaRPr lang="en-GB" dirty="0">
              <a:latin typeface="Lato Light" panose="020F0502020204030203" pitchFamily="34" charset="0"/>
            </a:endParaRPr>
          </a:p>
        </p:txBody>
      </p:sp>
      <p:sp>
        <p:nvSpPr>
          <p:cNvPr id="22" name="Subtitle 2">
            <a:extLst>
              <a:ext uri="{FF2B5EF4-FFF2-40B4-BE49-F238E27FC236}">
                <a16:creationId xmlns:a16="http://schemas.microsoft.com/office/drawing/2014/main" xmlns="" id="{96E7544E-40D7-45DA-A17F-8D24E1BACB54}"/>
              </a:ext>
            </a:extLst>
          </p:cNvPr>
          <p:cNvSpPr txBox="1">
            <a:spLocks/>
          </p:cNvSpPr>
          <p:nvPr/>
        </p:nvSpPr>
        <p:spPr>
          <a:xfrm>
            <a:off x="7057403" y="2507658"/>
            <a:ext cx="1135201" cy="311632"/>
          </a:xfrm>
          <a:prstGeom prst="rect">
            <a:avLst/>
          </a:prstGeom>
          <a:noFill/>
          <a:ln>
            <a:noFill/>
          </a:ln>
        </p:spPr>
        <p:txBody>
          <a:bodyPr vert="horz" wrap="non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spcBef>
                <a:spcPts val="0"/>
              </a:spcBef>
            </a:pPr>
            <a:r>
              <a:rPr lang="en-GB" sz="1800" dirty="0">
                <a:solidFill>
                  <a:schemeClr val="bg1"/>
                </a:solidFill>
                <a:latin typeface="+mj-lt"/>
                <a:ea typeface="Lato Light" panose="020F0502020204030203" pitchFamily="34" charset="0"/>
                <a:cs typeface="Mukta ExtraLight" panose="020B0000000000000000" pitchFamily="34" charset="77"/>
              </a:rPr>
              <a:t>reflexiv sein</a:t>
            </a:r>
          </a:p>
        </p:txBody>
      </p:sp>
      <p:sp>
        <p:nvSpPr>
          <p:cNvPr id="23" name="Subtitle 2">
            <a:extLst>
              <a:ext uri="{FF2B5EF4-FFF2-40B4-BE49-F238E27FC236}">
                <a16:creationId xmlns:a16="http://schemas.microsoft.com/office/drawing/2014/main" xmlns="" id="{86A4AC25-0BFF-4BA1-BF86-263816C9224D}"/>
              </a:ext>
            </a:extLst>
          </p:cNvPr>
          <p:cNvSpPr txBox="1">
            <a:spLocks/>
          </p:cNvSpPr>
          <p:nvPr/>
        </p:nvSpPr>
        <p:spPr>
          <a:xfrm>
            <a:off x="8779246" y="3282915"/>
            <a:ext cx="2028290" cy="588631"/>
          </a:xfrm>
          <a:prstGeom prst="rect">
            <a:avLst/>
          </a:prstGeom>
          <a:noFill/>
          <a:ln>
            <a:noFill/>
          </a:ln>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spcBef>
                <a:spcPts val="0"/>
              </a:spcBef>
            </a:pPr>
            <a:r>
              <a:rPr lang="en-GB" sz="1800" dirty="0">
                <a:solidFill>
                  <a:schemeClr val="bg1"/>
                </a:solidFill>
                <a:latin typeface="+mj-lt"/>
                <a:ea typeface="Lato Light" panose="020F0502020204030203" pitchFamily="34" charset="0"/>
                <a:cs typeface="Mukta ExtraLight" panose="020B0000000000000000" pitchFamily="34" charset="77"/>
              </a:rPr>
              <a:t>sich mit Komplexität auseinandersetzen</a:t>
            </a:r>
          </a:p>
        </p:txBody>
      </p:sp>
      <p:sp>
        <p:nvSpPr>
          <p:cNvPr id="24" name="Subtitle 2">
            <a:extLst>
              <a:ext uri="{FF2B5EF4-FFF2-40B4-BE49-F238E27FC236}">
                <a16:creationId xmlns:a16="http://schemas.microsoft.com/office/drawing/2014/main" xmlns="" id="{02A8DBB2-EC9D-439C-A1F4-9528799F0C0C}"/>
              </a:ext>
            </a:extLst>
          </p:cNvPr>
          <p:cNvSpPr txBox="1">
            <a:spLocks/>
          </p:cNvSpPr>
          <p:nvPr/>
        </p:nvSpPr>
        <p:spPr>
          <a:xfrm>
            <a:off x="7046290" y="3934707"/>
            <a:ext cx="1908048" cy="819463"/>
          </a:xfrm>
          <a:prstGeom prst="rect">
            <a:avLst/>
          </a:prstGeom>
          <a:noFill/>
          <a:ln>
            <a:noFill/>
          </a:ln>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spcBef>
                <a:spcPts val="0"/>
              </a:spcBef>
            </a:pPr>
            <a:r>
              <a:rPr lang="en-GB" sz="1700" dirty="0" err="1">
                <a:solidFill>
                  <a:schemeClr val="bg1"/>
                </a:solidFill>
                <a:latin typeface="+mj-lt"/>
                <a:ea typeface="Lato Light" panose="020F0502020204030203" pitchFamily="34" charset="0"/>
                <a:cs typeface="Mukta ExtraLight" panose="020B0000000000000000" pitchFamily="34" charset="77"/>
              </a:rPr>
              <a:t>keine</a:t>
            </a:r>
            <a:r>
              <a:rPr lang="en-GB" sz="1700" dirty="0">
                <a:solidFill>
                  <a:schemeClr val="bg1"/>
                </a:solidFill>
                <a:latin typeface="+mj-lt"/>
                <a:ea typeface="Lato Light" panose="020F0502020204030203" pitchFamily="34" charset="0"/>
                <a:cs typeface="Mukta ExtraLight" panose="020B0000000000000000" pitchFamily="34" charset="77"/>
              </a:rPr>
              <a:t> </a:t>
            </a:r>
            <a:r>
              <a:rPr lang="en-GB" sz="1700" dirty="0" err="1">
                <a:solidFill>
                  <a:schemeClr val="bg1"/>
                </a:solidFill>
                <a:latin typeface="+mj-lt"/>
                <a:ea typeface="Lato Light" panose="020F0502020204030203" pitchFamily="34" charset="0"/>
                <a:cs typeface="Mukta ExtraLight" panose="020B0000000000000000" pitchFamily="34" charset="77"/>
              </a:rPr>
              <a:t>reflexartigen</a:t>
            </a:r>
            <a:r>
              <a:rPr lang="en-GB" sz="1700" dirty="0">
                <a:solidFill>
                  <a:schemeClr val="bg1"/>
                </a:solidFill>
                <a:latin typeface="+mj-lt"/>
                <a:ea typeface="Lato Light" panose="020F0502020204030203" pitchFamily="34" charset="0"/>
                <a:cs typeface="Mukta ExtraLight" panose="020B0000000000000000" pitchFamily="34" charset="77"/>
              </a:rPr>
              <a:t> </a:t>
            </a:r>
            <a:r>
              <a:rPr lang="en-GB" sz="1700" dirty="0" err="1">
                <a:solidFill>
                  <a:schemeClr val="bg1"/>
                </a:solidFill>
                <a:latin typeface="+mj-lt"/>
                <a:ea typeface="Lato Light" panose="020F0502020204030203" pitchFamily="34" charset="0"/>
                <a:cs typeface="Mukta ExtraLight" panose="020B0000000000000000" pitchFamily="34" charset="77"/>
              </a:rPr>
              <a:t>Reaktionen</a:t>
            </a:r>
            <a:endParaRPr lang="en-GB" sz="1700" dirty="0">
              <a:solidFill>
                <a:schemeClr val="bg1"/>
              </a:solidFill>
              <a:latin typeface="+mj-lt"/>
              <a:ea typeface="Lato Light" panose="020F0502020204030203" pitchFamily="34" charset="0"/>
              <a:cs typeface="Mukta ExtraLight" panose="020B0000000000000000" pitchFamily="34" charset="77"/>
            </a:endParaRPr>
          </a:p>
          <a:p>
            <a:pPr>
              <a:lnSpc>
                <a:spcPct val="100000"/>
              </a:lnSpc>
              <a:spcBef>
                <a:spcPts val="0"/>
              </a:spcBef>
            </a:pPr>
            <a:r>
              <a:rPr lang="en-GB" sz="1700" dirty="0">
                <a:solidFill>
                  <a:schemeClr val="bg1"/>
                </a:solidFill>
                <a:latin typeface="+mj-lt"/>
                <a:ea typeface="Lato Light" panose="020F0502020204030203" pitchFamily="34" charset="0"/>
                <a:cs typeface="Mukta ExtraLight" panose="020B0000000000000000" pitchFamily="34" charset="77"/>
              </a:rPr>
              <a:t>   “</a:t>
            </a:r>
            <a:r>
              <a:rPr lang="en-GB" sz="1700" dirty="0" err="1">
                <a:solidFill>
                  <a:schemeClr val="bg1"/>
                </a:solidFill>
                <a:latin typeface="+mj-lt"/>
                <a:ea typeface="Lato Light" panose="020F0502020204030203" pitchFamily="34" charset="0"/>
                <a:cs typeface="Mukta ExtraLight" panose="020B0000000000000000" pitchFamily="34" charset="77"/>
              </a:rPr>
              <a:t>Pendel-Effekt</a:t>
            </a:r>
            <a:r>
              <a:rPr lang="en-GB" sz="1700" dirty="0">
                <a:solidFill>
                  <a:schemeClr val="bg1"/>
                </a:solidFill>
                <a:latin typeface="+mj-lt"/>
                <a:ea typeface="Lato Light" panose="020F0502020204030203" pitchFamily="34" charset="0"/>
                <a:cs typeface="Mukta ExtraLight" panose="020B0000000000000000" pitchFamily="34" charset="77"/>
              </a:rPr>
              <a:t>”</a:t>
            </a:r>
          </a:p>
        </p:txBody>
      </p:sp>
      <p:sp>
        <p:nvSpPr>
          <p:cNvPr id="25" name="Subtitle 2">
            <a:extLst>
              <a:ext uri="{FF2B5EF4-FFF2-40B4-BE49-F238E27FC236}">
                <a16:creationId xmlns:a16="http://schemas.microsoft.com/office/drawing/2014/main" xmlns="" id="{97ABA259-352E-4842-8133-1114C353BCAE}"/>
              </a:ext>
            </a:extLst>
          </p:cNvPr>
          <p:cNvSpPr txBox="1">
            <a:spLocks/>
          </p:cNvSpPr>
          <p:nvPr/>
        </p:nvSpPr>
        <p:spPr>
          <a:xfrm>
            <a:off x="9013004" y="4910265"/>
            <a:ext cx="1893080" cy="865630"/>
          </a:xfrm>
          <a:prstGeom prst="rect">
            <a:avLst/>
          </a:prstGeom>
          <a:noFill/>
          <a:ln>
            <a:noFill/>
          </a:ln>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spcBef>
                <a:spcPts val="0"/>
              </a:spcBef>
            </a:pPr>
            <a:r>
              <a:rPr lang="en-GB" sz="1800" dirty="0" err="1">
                <a:solidFill>
                  <a:schemeClr val="bg1"/>
                </a:solidFill>
                <a:latin typeface="+mj-lt"/>
                <a:ea typeface="Lato Light" panose="020F0502020204030203" pitchFamily="34" charset="0"/>
                <a:cs typeface="Mukta ExtraLight" panose="020B0000000000000000" pitchFamily="34" charset="77"/>
              </a:rPr>
              <a:t>fordern</a:t>
            </a:r>
            <a:r>
              <a:rPr lang="en-GB" sz="1800" dirty="0">
                <a:solidFill>
                  <a:schemeClr val="bg1"/>
                </a:solidFill>
                <a:latin typeface="+mj-lt"/>
                <a:ea typeface="Lato Light" panose="020F0502020204030203" pitchFamily="34" charset="0"/>
                <a:cs typeface="Mukta ExtraLight" panose="020B0000000000000000" pitchFamily="34" charset="77"/>
              </a:rPr>
              <a:t> und </a:t>
            </a:r>
            <a:r>
              <a:rPr lang="en-GB" sz="1800" dirty="0" err="1">
                <a:solidFill>
                  <a:schemeClr val="bg1"/>
                </a:solidFill>
                <a:latin typeface="+mj-lt"/>
                <a:ea typeface="Lato Light" panose="020F0502020204030203" pitchFamily="34" charset="0"/>
                <a:cs typeface="Mukta ExtraLight" panose="020B0000000000000000" pitchFamily="34" charset="77"/>
              </a:rPr>
              <a:t>herausgefordert</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weren</a:t>
            </a:r>
            <a:endParaRPr lang="en-GB" sz="1800" dirty="0">
              <a:solidFill>
                <a:schemeClr val="bg1"/>
              </a:solidFill>
              <a:latin typeface="+mj-lt"/>
              <a:ea typeface="Lato Light" panose="020F0502020204030203" pitchFamily="34" charset="0"/>
              <a:cs typeface="Mukta ExtraLight" panose="020B0000000000000000" pitchFamily="34" charset="77"/>
            </a:endParaRPr>
          </a:p>
        </p:txBody>
      </p:sp>
      <p:sp>
        <p:nvSpPr>
          <p:cNvPr id="26" name="Freeform 8">
            <a:extLst>
              <a:ext uri="{FF2B5EF4-FFF2-40B4-BE49-F238E27FC236}">
                <a16:creationId xmlns:a16="http://schemas.microsoft.com/office/drawing/2014/main" xmlns="" id="{BD623A5E-CA34-4F22-90F9-4BCE20E7038D}"/>
              </a:ext>
            </a:extLst>
          </p:cNvPr>
          <p:cNvSpPr>
            <a:spLocks/>
          </p:cNvSpPr>
          <p:nvPr/>
        </p:nvSpPr>
        <p:spPr bwMode="auto">
          <a:xfrm>
            <a:off x="5456180" y="1982730"/>
            <a:ext cx="1218133" cy="3823064"/>
          </a:xfrm>
          <a:custGeom>
            <a:avLst/>
            <a:gdLst>
              <a:gd name="T0" fmla="*/ 458758 w 1718"/>
              <a:gd name="T1" fmla="*/ 899723 h 5397"/>
              <a:gd name="T2" fmla="*/ 108833 w 1718"/>
              <a:gd name="T3" fmla="*/ 679383 h 5397"/>
              <a:gd name="T4" fmla="*/ 101265 w 1718"/>
              <a:gd name="T5" fmla="*/ 736268 h 5397"/>
              <a:gd name="T6" fmla="*/ 98022 w 1718"/>
              <a:gd name="T7" fmla="*/ 680463 h 5397"/>
              <a:gd name="T8" fmla="*/ 101986 w 1718"/>
              <a:gd name="T9" fmla="*/ 621418 h 5397"/>
              <a:gd name="T10" fmla="*/ 203612 w 1718"/>
              <a:gd name="T11" fmla="*/ 253824 h 5397"/>
              <a:gd name="T12" fmla="*/ 464524 w 1718"/>
              <a:gd name="T13" fmla="*/ 923126 h 5397"/>
              <a:gd name="T14" fmla="*/ 464524 w 1718"/>
              <a:gd name="T15" fmla="*/ 923126 h 5397"/>
              <a:gd name="T16" fmla="*/ 442181 w 1718"/>
              <a:gd name="T17" fmla="*/ 693064 h 5397"/>
              <a:gd name="T18" fmla="*/ 445064 w 1718"/>
              <a:gd name="T19" fmla="*/ 610977 h 5397"/>
              <a:gd name="T20" fmla="*/ 454433 w 1718"/>
              <a:gd name="T21" fmla="*/ 650580 h 5397"/>
              <a:gd name="T22" fmla="*/ 562186 w 1718"/>
              <a:gd name="T23" fmla="*/ 1795126 h 5397"/>
              <a:gd name="T24" fmla="*/ 557140 w 1718"/>
              <a:gd name="T25" fmla="*/ 1774964 h 5397"/>
              <a:gd name="T26" fmla="*/ 560384 w 1718"/>
              <a:gd name="T27" fmla="*/ 1749402 h 5397"/>
              <a:gd name="T28" fmla="*/ 554978 w 1718"/>
              <a:gd name="T29" fmla="*/ 1728160 h 5397"/>
              <a:gd name="T30" fmla="*/ 473894 w 1718"/>
              <a:gd name="T31" fmla="*/ 1051657 h 5397"/>
              <a:gd name="T32" fmla="*/ 469569 w 1718"/>
              <a:gd name="T33" fmla="*/ 951208 h 5397"/>
              <a:gd name="T34" fmla="*/ 501282 w 1718"/>
              <a:gd name="T35" fmla="*/ 897923 h 5397"/>
              <a:gd name="T36" fmla="*/ 504886 w 1718"/>
              <a:gd name="T37" fmla="*/ 896483 h 5397"/>
              <a:gd name="T38" fmla="*/ 558582 w 1718"/>
              <a:gd name="T39" fmla="*/ 611697 h 5397"/>
              <a:gd name="T40" fmla="*/ 482543 w 1718"/>
              <a:gd name="T41" fmla="*/ 300988 h 5397"/>
              <a:gd name="T42" fmla="*/ 329383 w 1718"/>
              <a:gd name="T43" fmla="*/ 248063 h 5397"/>
              <a:gd name="T44" fmla="*/ 323257 w 1718"/>
              <a:gd name="T45" fmla="*/ 212060 h 5397"/>
              <a:gd name="T46" fmla="*/ 339834 w 1718"/>
              <a:gd name="T47" fmla="*/ 162375 h 5397"/>
              <a:gd name="T48" fmla="*/ 329383 w 1718"/>
              <a:gd name="T49" fmla="*/ 119171 h 5397"/>
              <a:gd name="T50" fmla="*/ 216946 w 1718"/>
              <a:gd name="T51" fmla="*/ 7201 h 5397"/>
              <a:gd name="T52" fmla="*/ 172259 w 1718"/>
              <a:gd name="T53" fmla="*/ 124212 h 5397"/>
              <a:gd name="T54" fmla="*/ 169376 w 1718"/>
              <a:gd name="T55" fmla="*/ 168856 h 5397"/>
              <a:gd name="T56" fmla="*/ 201089 w 1718"/>
              <a:gd name="T57" fmla="*/ 219620 h 5397"/>
              <a:gd name="T58" fmla="*/ 188837 w 1718"/>
              <a:gd name="T59" fmla="*/ 270385 h 5397"/>
              <a:gd name="T60" fmla="*/ 68111 w 1718"/>
              <a:gd name="T61" fmla="*/ 314309 h 5397"/>
              <a:gd name="T62" fmla="*/ 38200 w 1718"/>
              <a:gd name="T63" fmla="*/ 900083 h 5397"/>
              <a:gd name="T64" fmla="*/ 54777 w 1718"/>
              <a:gd name="T65" fmla="*/ 902244 h 5397"/>
              <a:gd name="T66" fmla="*/ 77841 w 1718"/>
              <a:gd name="T67" fmla="*/ 973890 h 5397"/>
              <a:gd name="T68" fmla="*/ 135501 w 1718"/>
              <a:gd name="T69" fmla="*/ 1522221 h 5397"/>
              <a:gd name="T70" fmla="*/ 154601 w 1718"/>
              <a:gd name="T71" fmla="*/ 1753362 h 5397"/>
              <a:gd name="T72" fmla="*/ 158205 w 1718"/>
              <a:gd name="T73" fmla="*/ 1770284 h 5397"/>
              <a:gd name="T74" fmla="*/ 159646 w 1718"/>
              <a:gd name="T75" fmla="*/ 1809168 h 5397"/>
              <a:gd name="T76" fmla="*/ 131897 w 1718"/>
              <a:gd name="T77" fmla="*/ 1873974 h 5397"/>
              <a:gd name="T78" fmla="*/ 233884 w 1718"/>
              <a:gd name="T79" fmla="*/ 1890895 h 5397"/>
              <a:gd name="T80" fmla="*/ 272804 w 1718"/>
              <a:gd name="T81" fmla="*/ 1848771 h 5397"/>
              <a:gd name="T82" fmla="*/ 270282 w 1718"/>
              <a:gd name="T83" fmla="*/ 1810608 h 5397"/>
              <a:gd name="T84" fmla="*/ 274246 w 1718"/>
              <a:gd name="T85" fmla="*/ 1732120 h 5397"/>
              <a:gd name="T86" fmla="*/ 274246 w 1718"/>
              <a:gd name="T87" fmla="*/ 1577306 h 5397"/>
              <a:gd name="T88" fmla="*/ 255146 w 1718"/>
              <a:gd name="T89" fmla="*/ 1289639 h 5397"/>
              <a:gd name="T90" fmla="*/ 264155 w 1718"/>
              <a:gd name="T91" fmla="*/ 1208272 h 5397"/>
              <a:gd name="T92" fmla="*/ 267759 w 1718"/>
              <a:gd name="T93" fmla="*/ 1148866 h 5397"/>
              <a:gd name="T94" fmla="*/ 280372 w 1718"/>
              <a:gd name="T95" fmla="*/ 1051657 h 5397"/>
              <a:gd name="T96" fmla="*/ 397854 w 1718"/>
              <a:gd name="T97" fmla="*/ 1494498 h 5397"/>
              <a:gd name="T98" fmla="*/ 442901 w 1718"/>
              <a:gd name="T99" fmla="*/ 1776765 h 5397"/>
              <a:gd name="T100" fmla="*/ 459839 w 1718"/>
              <a:gd name="T101" fmla="*/ 1825729 h 5397"/>
              <a:gd name="T102" fmla="*/ 467767 w 1718"/>
              <a:gd name="T103" fmla="*/ 1852372 h 5397"/>
              <a:gd name="T104" fmla="*/ 489750 w 1718"/>
              <a:gd name="T105" fmla="*/ 1895576 h 5397"/>
              <a:gd name="T106" fmla="*/ 592097 w 1718"/>
              <a:gd name="T107" fmla="*/ 1941660 h 5397"/>
              <a:gd name="T108" fmla="*/ 563627 w 1718"/>
              <a:gd name="T109" fmla="*/ 1844091 h 53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718" h="5397">
                <a:moveTo>
                  <a:pt x="1273" y="2499"/>
                </a:moveTo>
                <a:lnTo>
                  <a:pt x="1273" y="2499"/>
                </a:lnTo>
                <a:cubicBezTo>
                  <a:pt x="1273" y="2499"/>
                  <a:pt x="1273" y="2499"/>
                  <a:pt x="1273" y="2498"/>
                </a:cubicBezTo>
                <a:cubicBezTo>
                  <a:pt x="1273" y="2499"/>
                  <a:pt x="1273" y="2499"/>
                  <a:pt x="1273" y="2499"/>
                </a:cubicBezTo>
                <a:cubicBezTo>
                  <a:pt x="1273" y="2499"/>
                  <a:pt x="1275" y="2507"/>
                  <a:pt x="1277" y="2517"/>
                </a:cubicBezTo>
                <a:cubicBezTo>
                  <a:pt x="1276" y="2511"/>
                  <a:pt x="1274" y="2505"/>
                  <a:pt x="1273" y="2499"/>
                </a:cubicBezTo>
                <a:close/>
                <a:moveTo>
                  <a:pt x="302" y="1887"/>
                </a:moveTo>
                <a:lnTo>
                  <a:pt x="302" y="1887"/>
                </a:lnTo>
                <a:cubicBezTo>
                  <a:pt x="300" y="1905"/>
                  <a:pt x="293" y="1922"/>
                  <a:pt x="290" y="1941"/>
                </a:cubicBezTo>
                <a:cubicBezTo>
                  <a:pt x="283" y="1975"/>
                  <a:pt x="288" y="2011"/>
                  <a:pt x="281" y="2045"/>
                </a:cubicBezTo>
                <a:cubicBezTo>
                  <a:pt x="280" y="2049"/>
                  <a:pt x="277" y="2054"/>
                  <a:pt x="274" y="2052"/>
                </a:cubicBezTo>
                <a:cubicBezTo>
                  <a:pt x="273" y="2016"/>
                  <a:pt x="272" y="1981"/>
                  <a:pt x="272" y="1945"/>
                </a:cubicBezTo>
                <a:cubicBezTo>
                  <a:pt x="271" y="1926"/>
                  <a:pt x="271" y="1908"/>
                  <a:pt x="272" y="1890"/>
                </a:cubicBezTo>
                <a:cubicBezTo>
                  <a:pt x="274" y="1864"/>
                  <a:pt x="281" y="1840"/>
                  <a:pt x="281" y="1814"/>
                </a:cubicBezTo>
                <a:cubicBezTo>
                  <a:pt x="281" y="1784"/>
                  <a:pt x="272" y="1753"/>
                  <a:pt x="283" y="1726"/>
                </a:cubicBezTo>
                <a:cubicBezTo>
                  <a:pt x="291" y="1766"/>
                  <a:pt x="297" y="1806"/>
                  <a:pt x="300" y="1846"/>
                </a:cubicBezTo>
                <a:cubicBezTo>
                  <a:pt x="302" y="1860"/>
                  <a:pt x="303" y="1873"/>
                  <a:pt x="302" y="1887"/>
                </a:cubicBezTo>
                <a:close/>
                <a:moveTo>
                  <a:pt x="565" y="705"/>
                </a:moveTo>
                <a:lnTo>
                  <a:pt x="565" y="705"/>
                </a:lnTo>
                <a:cubicBezTo>
                  <a:pt x="565" y="714"/>
                  <a:pt x="565" y="722"/>
                  <a:pt x="565" y="730"/>
                </a:cubicBezTo>
                <a:cubicBezTo>
                  <a:pt x="563" y="719"/>
                  <a:pt x="564" y="711"/>
                  <a:pt x="565" y="705"/>
                </a:cubicBezTo>
                <a:close/>
                <a:moveTo>
                  <a:pt x="1289" y="2564"/>
                </a:moveTo>
                <a:lnTo>
                  <a:pt x="1289" y="2564"/>
                </a:lnTo>
                <a:cubicBezTo>
                  <a:pt x="1286" y="2554"/>
                  <a:pt x="1284" y="2544"/>
                  <a:pt x="1282" y="2534"/>
                </a:cubicBezTo>
                <a:cubicBezTo>
                  <a:pt x="1283" y="2539"/>
                  <a:pt x="1284" y="2544"/>
                  <a:pt x="1285" y="2548"/>
                </a:cubicBezTo>
                <a:cubicBezTo>
                  <a:pt x="1286" y="2552"/>
                  <a:pt x="1288" y="2558"/>
                  <a:pt x="1289" y="2564"/>
                </a:cubicBezTo>
                <a:close/>
                <a:moveTo>
                  <a:pt x="1261" y="1807"/>
                </a:moveTo>
                <a:lnTo>
                  <a:pt x="1261" y="1807"/>
                </a:lnTo>
                <a:cubicBezTo>
                  <a:pt x="1254" y="1838"/>
                  <a:pt x="1248" y="1868"/>
                  <a:pt x="1241" y="1898"/>
                </a:cubicBezTo>
                <a:cubicBezTo>
                  <a:pt x="1239" y="1908"/>
                  <a:pt x="1236" y="1920"/>
                  <a:pt x="1227" y="1925"/>
                </a:cubicBezTo>
                <a:cubicBezTo>
                  <a:pt x="1228" y="1846"/>
                  <a:pt x="1225" y="1767"/>
                  <a:pt x="1220" y="1688"/>
                </a:cubicBezTo>
                <a:cubicBezTo>
                  <a:pt x="1224" y="1683"/>
                  <a:pt x="1232" y="1690"/>
                  <a:pt x="1235" y="1697"/>
                </a:cubicBezTo>
                <a:cubicBezTo>
                  <a:pt x="1242" y="1712"/>
                  <a:pt x="1249" y="1727"/>
                  <a:pt x="1256" y="1743"/>
                </a:cubicBezTo>
                <a:cubicBezTo>
                  <a:pt x="1259" y="1749"/>
                  <a:pt x="1262" y="1756"/>
                  <a:pt x="1264" y="1762"/>
                </a:cubicBezTo>
                <a:cubicBezTo>
                  <a:pt x="1267" y="1777"/>
                  <a:pt x="1264" y="1792"/>
                  <a:pt x="1261" y="1807"/>
                </a:cubicBezTo>
                <a:close/>
                <a:moveTo>
                  <a:pt x="1529" y="5040"/>
                </a:moveTo>
                <a:lnTo>
                  <a:pt x="1529" y="5040"/>
                </a:lnTo>
                <a:cubicBezTo>
                  <a:pt x="1544" y="5034"/>
                  <a:pt x="1555" y="5029"/>
                  <a:pt x="1558" y="5029"/>
                </a:cubicBezTo>
                <a:cubicBezTo>
                  <a:pt x="1569" y="5029"/>
                  <a:pt x="1560" y="4991"/>
                  <a:pt x="1560" y="4986"/>
                </a:cubicBezTo>
                <a:cubicBezTo>
                  <a:pt x="1560" y="4977"/>
                  <a:pt x="1562" y="4969"/>
                  <a:pt x="1560" y="4960"/>
                </a:cubicBezTo>
                <a:cubicBezTo>
                  <a:pt x="1557" y="4950"/>
                  <a:pt x="1548" y="4942"/>
                  <a:pt x="1546" y="4930"/>
                </a:cubicBezTo>
                <a:cubicBezTo>
                  <a:pt x="1546" y="4924"/>
                  <a:pt x="1547" y="4918"/>
                  <a:pt x="1548" y="4911"/>
                </a:cubicBezTo>
                <a:cubicBezTo>
                  <a:pt x="1550" y="4902"/>
                  <a:pt x="1551" y="4892"/>
                  <a:pt x="1553" y="4882"/>
                </a:cubicBezTo>
                <a:cubicBezTo>
                  <a:pt x="1555" y="4875"/>
                  <a:pt x="1556" y="4866"/>
                  <a:pt x="1555" y="4859"/>
                </a:cubicBezTo>
                <a:cubicBezTo>
                  <a:pt x="1553" y="4849"/>
                  <a:pt x="1545" y="4844"/>
                  <a:pt x="1542" y="4835"/>
                </a:cubicBezTo>
                <a:cubicBezTo>
                  <a:pt x="1538" y="4826"/>
                  <a:pt x="1540" y="4810"/>
                  <a:pt x="1540" y="4800"/>
                </a:cubicBezTo>
                <a:cubicBezTo>
                  <a:pt x="1538" y="4776"/>
                  <a:pt x="1538" y="4750"/>
                  <a:pt x="1537" y="4725"/>
                </a:cubicBezTo>
                <a:cubicBezTo>
                  <a:pt x="1534" y="4504"/>
                  <a:pt x="1417" y="3746"/>
                  <a:pt x="1393" y="3625"/>
                </a:cubicBezTo>
                <a:cubicBezTo>
                  <a:pt x="1368" y="3504"/>
                  <a:pt x="1336" y="3218"/>
                  <a:pt x="1315" y="2921"/>
                </a:cubicBezTo>
                <a:cubicBezTo>
                  <a:pt x="1310" y="2838"/>
                  <a:pt x="1317" y="2738"/>
                  <a:pt x="1302" y="2635"/>
                </a:cubicBezTo>
                <a:cubicBezTo>
                  <a:pt x="1303" y="2640"/>
                  <a:pt x="1303" y="2642"/>
                  <a:pt x="1303" y="2642"/>
                </a:cubicBezTo>
                <a:cubicBezTo>
                  <a:pt x="1303" y="2642"/>
                  <a:pt x="1311" y="2622"/>
                  <a:pt x="1319" y="2596"/>
                </a:cubicBezTo>
                <a:cubicBezTo>
                  <a:pt x="1325" y="2577"/>
                  <a:pt x="1333" y="2513"/>
                  <a:pt x="1336" y="2483"/>
                </a:cubicBezTo>
                <a:cubicBezTo>
                  <a:pt x="1359" y="2491"/>
                  <a:pt x="1380" y="2493"/>
                  <a:pt x="1391" y="2494"/>
                </a:cubicBezTo>
                <a:cubicBezTo>
                  <a:pt x="1395" y="2494"/>
                  <a:pt x="1398" y="2493"/>
                  <a:pt x="1400" y="2490"/>
                </a:cubicBezTo>
                <a:cubicBezTo>
                  <a:pt x="1400" y="2490"/>
                  <a:pt x="1400" y="2490"/>
                  <a:pt x="1401" y="2490"/>
                </a:cubicBezTo>
                <a:cubicBezTo>
                  <a:pt x="1400" y="2490"/>
                  <a:pt x="1400" y="2490"/>
                  <a:pt x="1400" y="2490"/>
                </a:cubicBezTo>
                <a:cubicBezTo>
                  <a:pt x="1401" y="2489"/>
                  <a:pt x="1402" y="2488"/>
                  <a:pt x="1402" y="2486"/>
                </a:cubicBezTo>
                <a:cubicBezTo>
                  <a:pt x="1437" y="2376"/>
                  <a:pt x="1556" y="1719"/>
                  <a:pt x="1550" y="1699"/>
                </a:cubicBezTo>
                <a:cubicBezTo>
                  <a:pt x="1541" y="1634"/>
                  <a:pt x="1381" y="915"/>
                  <a:pt x="1369" y="870"/>
                </a:cubicBezTo>
                <a:cubicBezTo>
                  <a:pt x="1357" y="826"/>
                  <a:pt x="1339" y="836"/>
                  <a:pt x="1339" y="836"/>
                </a:cubicBezTo>
                <a:cubicBezTo>
                  <a:pt x="1306" y="814"/>
                  <a:pt x="1074" y="760"/>
                  <a:pt x="1041" y="754"/>
                </a:cubicBezTo>
                <a:cubicBezTo>
                  <a:pt x="1008" y="748"/>
                  <a:pt x="973" y="718"/>
                  <a:pt x="948" y="699"/>
                </a:cubicBezTo>
                <a:cubicBezTo>
                  <a:pt x="924" y="681"/>
                  <a:pt x="914" y="689"/>
                  <a:pt x="914" y="689"/>
                </a:cubicBezTo>
                <a:cubicBezTo>
                  <a:pt x="906" y="681"/>
                  <a:pt x="905" y="679"/>
                  <a:pt x="901" y="685"/>
                </a:cubicBezTo>
                <a:cubicBezTo>
                  <a:pt x="898" y="664"/>
                  <a:pt x="895" y="592"/>
                  <a:pt x="897" y="589"/>
                </a:cubicBezTo>
                <a:cubicBezTo>
                  <a:pt x="897" y="589"/>
                  <a:pt x="906" y="568"/>
                  <a:pt x="909" y="557"/>
                </a:cubicBezTo>
                <a:cubicBezTo>
                  <a:pt x="912" y="546"/>
                  <a:pt x="914" y="485"/>
                  <a:pt x="914" y="485"/>
                </a:cubicBezTo>
                <a:cubicBezTo>
                  <a:pt x="914" y="485"/>
                  <a:pt x="933" y="486"/>
                  <a:pt x="943" y="451"/>
                </a:cubicBezTo>
                <a:cubicBezTo>
                  <a:pt x="953" y="416"/>
                  <a:pt x="947" y="422"/>
                  <a:pt x="952" y="383"/>
                </a:cubicBezTo>
                <a:cubicBezTo>
                  <a:pt x="957" y="345"/>
                  <a:pt x="950" y="295"/>
                  <a:pt x="914" y="331"/>
                </a:cubicBezTo>
                <a:cubicBezTo>
                  <a:pt x="915" y="320"/>
                  <a:pt x="917" y="301"/>
                  <a:pt x="922" y="250"/>
                </a:cubicBezTo>
                <a:cubicBezTo>
                  <a:pt x="930" y="161"/>
                  <a:pt x="903" y="126"/>
                  <a:pt x="847" y="71"/>
                </a:cubicBezTo>
                <a:cubicBezTo>
                  <a:pt x="789" y="16"/>
                  <a:pt x="670" y="0"/>
                  <a:pt x="602" y="20"/>
                </a:cubicBezTo>
                <a:cubicBezTo>
                  <a:pt x="534" y="41"/>
                  <a:pt x="445" y="135"/>
                  <a:pt x="440" y="186"/>
                </a:cubicBezTo>
                <a:cubicBezTo>
                  <a:pt x="434" y="238"/>
                  <a:pt x="470" y="330"/>
                  <a:pt x="478" y="345"/>
                </a:cubicBezTo>
                <a:cubicBezTo>
                  <a:pt x="479" y="349"/>
                  <a:pt x="483" y="355"/>
                  <a:pt x="487" y="361"/>
                </a:cubicBezTo>
                <a:cubicBezTo>
                  <a:pt x="475" y="353"/>
                  <a:pt x="461" y="351"/>
                  <a:pt x="451" y="366"/>
                </a:cubicBezTo>
                <a:cubicBezTo>
                  <a:pt x="432" y="398"/>
                  <a:pt x="461" y="432"/>
                  <a:pt x="470" y="469"/>
                </a:cubicBezTo>
                <a:cubicBezTo>
                  <a:pt x="479" y="506"/>
                  <a:pt x="508" y="526"/>
                  <a:pt x="531" y="513"/>
                </a:cubicBezTo>
                <a:cubicBezTo>
                  <a:pt x="531" y="513"/>
                  <a:pt x="532" y="583"/>
                  <a:pt x="558" y="610"/>
                </a:cubicBezTo>
                <a:cubicBezTo>
                  <a:pt x="558" y="610"/>
                  <a:pt x="564" y="653"/>
                  <a:pt x="565" y="699"/>
                </a:cubicBezTo>
                <a:cubicBezTo>
                  <a:pt x="565" y="699"/>
                  <a:pt x="549" y="711"/>
                  <a:pt x="536" y="738"/>
                </a:cubicBezTo>
                <a:cubicBezTo>
                  <a:pt x="536" y="735"/>
                  <a:pt x="532" y="738"/>
                  <a:pt x="524" y="751"/>
                </a:cubicBezTo>
                <a:cubicBezTo>
                  <a:pt x="524" y="751"/>
                  <a:pt x="514" y="756"/>
                  <a:pt x="493" y="763"/>
                </a:cubicBezTo>
                <a:cubicBezTo>
                  <a:pt x="472" y="769"/>
                  <a:pt x="210" y="859"/>
                  <a:pt x="189" y="873"/>
                </a:cubicBezTo>
                <a:cubicBezTo>
                  <a:pt x="189" y="873"/>
                  <a:pt x="165" y="865"/>
                  <a:pt x="157" y="903"/>
                </a:cubicBezTo>
                <a:cubicBezTo>
                  <a:pt x="148" y="941"/>
                  <a:pt x="9" y="1665"/>
                  <a:pt x="0" y="1743"/>
                </a:cubicBezTo>
                <a:cubicBezTo>
                  <a:pt x="0" y="1743"/>
                  <a:pt x="62" y="2433"/>
                  <a:pt x="106" y="2500"/>
                </a:cubicBezTo>
                <a:cubicBezTo>
                  <a:pt x="111" y="2513"/>
                  <a:pt x="137" y="2513"/>
                  <a:pt x="151" y="2507"/>
                </a:cubicBezTo>
                <a:cubicBezTo>
                  <a:pt x="151" y="2507"/>
                  <a:pt x="151" y="2506"/>
                  <a:pt x="152" y="2506"/>
                </a:cubicBezTo>
                <a:cubicBezTo>
                  <a:pt x="164" y="2535"/>
                  <a:pt x="188" y="2588"/>
                  <a:pt x="199" y="2601"/>
                </a:cubicBezTo>
                <a:cubicBezTo>
                  <a:pt x="207" y="2609"/>
                  <a:pt x="211" y="2613"/>
                  <a:pt x="213" y="2615"/>
                </a:cubicBezTo>
                <a:cubicBezTo>
                  <a:pt x="214" y="2652"/>
                  <a:pt x="216" y="2686"/>
                  <a:pt x="216" y="2705"/>
                </a:cubicBezTo>
                <a:cubicBezTo>
                  <a:pt x="212" y="2839"/>
                  <a:pt x="309" y="3370"/>
                  <a:pt x="323" y="3518"/>
                </a:cubicBezTo>
                <a:cubicBezTo>
                  <a:pt x="337" y="3666"/>
                  <a:pt x="365" y="4073"/>
                  <a:pt x="376" y="4228"/>
                </a:cubicBezTo>
                <a:cubicBezTo>
                  <a:pt x="388" y="4404"/>
                  <a:pt x="417" y="4580"/>
                  <a:pt x="434" y="4755"/>
                </a:cubicBezTo>
                <a:cubicBezTo>
                  <a:pt x="435" y="4778"/>
                  <a:pt x="446" y="4812"/>
                  <a:pt x="441" y="4834"/>
                </a:cubicBezTo>
                <a:cubicBezTo>
                  <a:pt x="437" y="4849"/>
                  <a:pt x="423" y="4853"/>
                  <a:pt x="429" y="4870"/>
                </a:cubicBezTo>
                <a:cubicBezTo>
                  <a:pt x="433" y="4881"/>
                  <a:pt x="448" y="4887"/>
                  <a:pt x="446" y="4901"/>
                </a:cubicBezTo>
                <a:cubicBezTo>
                  <a:pt x="446" y="4907"/>
                  <a:pt x="442" y="4912"/>
                  <a:pt x="439" y="4917"/>
                </a:cubicBezTo>
                <a:cubicBezTo>
                  <a:pt x="436" y="4923"/>
                  <a:pt x="434" y="4929"/>
                  <a:pt x="437" y="4934"/>
                </a:cubicBezTo>
                <a:cubicBezTo>
                  <a:pt x="438" y="4937"/>
                  <a:pt x="443" y="4937"/>
                  <a:pt x="443" y="4940"/>
                </a:cubicBezTo>
                <a:cubicBezTo>
                  <a:pt x="438" y="4976"/>
                  <a:pt x="441" y="5000"/>
                  <a:pt x="443" y="5025"/>
                </a:cubicBezTo>
                <a:cubicBezTo>
                  <a:pt x="452" y="5031"/>
                  <a:pt x="472" y="5035"/>
                  <a:pt x="498" y="5037"/>
                </a:cubicBezTo>
                <a:cubicBezTo>
                  <a:pt x="485" y="5084"/>
                  <a:pt x="433" y="5143"/>
                  <a:pt x="366" y="5205"/>
                </a:cubicBezTo>
                <a:cubicBezTo>
                  <a:pt x="333" y="5236"/>
                  <a:pt x="272" y="5333"/>
                  <a:pt x="350" y="5367"/>
                </a:cubicBezTo>
                <a:cubicBezTo>
                  <a:pt x="419" y="5382"/>
                  <a:pt x="548" y="5365"/>
                  <a:pt x="599" y="5332"/>
                </a:cubicBezTo>
                <a:cubicBezTo>
                  <a:pt x="649" y="5299"/>
                  <a:pt x="635" y="5260"/>
                  <a:pt x="649" y="5252"/>
                </a:cubicBezTo>
                <a:cubicBezTo>
                  <a:pt x="661" y="5244"/>
                  <a:pt x="757" y="5226"/>
                  <a:pt x="757" y="5202"/>
                </a:cubicBezTo>
                <a:cubicBezTo>
                  <a:pt x="757" y="5179"/>
                  <a:pt x="765" y="5148"/>
                  <a:pt x="757" y="5135"/>
                </a:cubicBezTo>
                <a:cubicBezTo>
                  <a:pt x="749" y="5122"/>
                  <a:pt x="758" y="5107"/>
                  <a:pt x="760" y="5082"/>
                </a:cubicBezTo>
                <a:cubicBezTo>
                  <a:pt x="761" y="5070"/>
                  <a:pt x="756" y="5050"/>
                  <a:pt x="748" y="5031"/>
                </a:cubicBezTo>
                <a:cubicBezTo>
                  <a:pt x="748" y="5030"/>
                  <a:pt x="749" y="5030"/>
                  <a:pt x="750" y="5029"/>
                </a:cubicBezTo>
                <a:cubicBezTo>
                  <a:pt x="762" y="4977"/>
                  <a:pt x="752" y="4923"/>
                  <a:pt x="767" y="4870"/>
                </a:cubicBezTo>
                <a:cubicBezTo>
                  <a:pt x="773" y="4846"/>
                  <a:pt x="764" y="4833"/>
                  <a:pt x="761" y="4811"/>
                </a:cubicBezTo>
                <a:cubicBezTo>
                  <a:pt x="758" y="4791"/>
                  <a:pt x="763" y="4766"/>
                  <a:pt x="764" y="4746"/>
                </a:cubicBezTo>
                <a:cubicBezTo>
                  <a:pt x="766" y="4700"/>
                  <a:pt x="767" y="4653"/>
                  <a:pt x="768" y="4607"/>
                </a:cubicBezTo>
                <a:cubicBezTo>
                  <a:pt x="770" y="4532"/>
                  <a:pt x="766" y="4456"/>
                  <a:pt x="761" y="4381"/>
                </a:cubicBezTo>
                <a:cubicBezTo>
                  <a:pt x="751" y="4226"/>
                  <a:pt x="705" y="3956"/>
                  <a:pt x="708" y="3870"/>
                </a:cubicBezTo>
                <a:cubicBezTo>
                  <a:pt x="712" y="3784"/>
                  <a:pt x="698" y="3694"/>
                  <a:pt x="708" y="3582"/>
                </a:cubicBezTo>
                <a:cubicBezTo>
                  <a:pt x="711" y="3554"/>
                  <a:pt x="716" y="3500"/>
                  <a:pt x="721" y="3434"/>
                </a:cubicBezTo>
                <a:cubicBezTo>
                  <a:pt x="721" y="3434"/>
                  <a:pt x="721" y="3435"/>
                  <a:pt x="722" y="3436"/>
                </a:cubicBezTo>
                <a:cubicBezTo>
                  <a:pt x="735" y="3431"/>
                  <a:pt x="732" y="3370"/>
                  <a:pt x="733" y="3356"/>
                </a:cubicBezTo>
                <a:cubicBezTo>
                  <a:pt x="736" y="3323"/>
                  <a:pt x="738" y="3290"/>
                  <a:pt x="741" y="3258"/>
                </a:cubicBezTo>
                <a:cubicBezTo>
                  <a:pt x="741" y="3235"/>
                  <a:pt x="742" y="3214"/>
                  <a:pt x="743" y="3191"/>
                </a:cubicBezTo>
                <a:cubicBezTo>
                  <a:pt x="755" y="3073"/>
                  <a:pt x="766" y="2966"/>
                  <a:pt x="774" y="2931"/>
                </a:cubicBezTo>
                <a:cubicBezTo>
                  <a:pt x="775" y="2930"/>
                  <a:pt x="776" y="2929"/>
                  <a:pt x="776" y="2927"/>
                </a:cubicBezTo>
                <a:cubicBezTo>
                  <a:pt x="777" y="2925"/>
                  <a:pt x="778" y="2923"/>
                  <a:pt x="778" y="2921"/>
                </a:cubicBezTo>
                <a:cubicBezTo>
                  <a:pt x="800" y="2902"/>
                  <a:pt x="927" y="3359"/>
                  <a:pt x="958" y="3521"/>
                </a:cubicBezTo>
                <a:cubicBezTo>
                  <a:pt x="989" y="3687"/>
                  <a:pt x="1076" y="3944"/>
                  <a:pt x="1104" y="4151"/>
                </a:cubicBezTo>
                <a:cubicBezTo>
                  <a:pt x="1132" y="4358"/>
                  <a:pt x="1192" y="4732"/>
                  <a:pt x="1220" y="4867"/>
                </a:cubicBezTo>
                <a:cubicBezTo>
                  <a:pt x="1223" y="4879"/>
                  <a:pt x="1227" y="4892"/>
                  <a:pt x="1228" y="4904"/>
                </a:cubicBezTo>
                <a:cubicBezTo>
                  <a:pt x="1230" y="4914"/>
                  <a:pt x="1227" y="4925"/>
                  <a:pt x="1229" y="4935"/>
                </a:cubicBezTo>
                <a:cubicBezTo>
                  <a:pt x="1231" y="4943"/>
                  <a:pt x="1238" y="4949"/>
                  <a:pt x="1240" y="4957"/>
                </a:cubicBezTo>
                <a:cubicBezTo>
                  <a:pt x="1245" y="4993"/>
                  <a:pt x="1262" y="5034"/>
                  <a:pt x="1276" y="5071"/>
                </a:cubicBezTo>
                <a:cubicBezTo>
                  <a:pt x="1282" y="5072"/>
                  <a:pt x="1288" y="5073"/>
                  <a:pt x="1293" y="5075"/>
                </a:cubicBezTo>
                <a:cubicBezTo>
                  <a:pt x="1288" y="5096"/>
                  <a:pt x="1291" y="5118"/>
                  <a:pt x="1292" y="5129"/>
                </a:cubicBezTo>
                <a:cubicBezTo>
                  <a:pt x="1293" y="5145"/>
                  <a:pt x="1306" y="5138"/>
                  <a:pt x="1298" y="5145"/>
                </a:cubicBezTo>
                <a:cubicBezTo>
                  <a:pt x="1289" y="5152"/>
                  <a:pt x="1291" y="5219"/>
                  <a:pt x="1298" y="5229"/>
                </a:cubicBezTo>
                <a:cubicBezTo>
                  <a:pt x="1305" y="5239"/>
                  <a:pt x="1336" y="5257"/>
                  <a:pt x="1359" y="5265"/>
                </a:cubicBezTo>
                <a:cubicBezTo>
                  <a:pt x="1382" y="5274"/>
                  <a:pt x="1388" y="5288"/>
                  <a:pt x="1389" y="5309"/>
                </a:cubicBezTo>
                <a:cubicBezTo>
                  <a:pt x="1391" y="5329"/>
                  <a:pt x="1396" y="5334"/>
                  <a:pt x="1447" y="5365"/>
                </a:cubicBezTo>
                <a:cubicBezTo>
                  <a:pt x="1499" y="5396"/>
                  <a:pt x="1624" y="5396"/>
                  <a:pt x="1643" y="5393"/>
                </a:cubicBezTo>
                <a:cubicBezTo>
                  <a:pt x="1662" y="5390"/>
                  <a:pt x="1696" y="5394"/>
                  <a:pt x="1705" y="5340"/>
                </a:cubicBezTo>
                <a:cubicBezTo>
                  <a:pt x="1717" y="5269"/>
                  <a:pt x="1599" y="5161"/>
                  <a:pt x="1564" y="5122"/>
                </a:cubicBezTo>
                <a:cubicBezTo>
                  <a:pt x="1543" y="5101"/>
                  <a:pt x="1533" y="5065"/>
                  <a:pt x="1529" y="5040"/>
                </a:cubicBezTo>
                <a:close/>
              </a:path>
            </a:pathLst>
          </a:custGeom>
          <a:solidFill>
            <a:schemeClr val="accent6"/>
          </a:solidFill>
          <a:ln>
            <a:noFill/>
          </a:ln>
        </p:spPr>
        <p:txBody>
          <a:bodyPr wrap="none" anchor="ctr"/>
          <a:lstStyle/>
          <a:p>
            <a:endParaRPr lang="en-GB" dirty="0">
              <a:latin typeface="Lato Light" panose="020F0502020204030203" pitchFamily="34" charset="0"/>
            </a:endParaRPr>
          </a:p>
        </p:txBody>
      </p:sp>
    </p:spTree>
    <p:extLst>
      <p:ext uri="{BB962C8B-B14F-4D97-AF65-F5344CB8AC3E}">
        <p14:creationId xmlns:p14="http://schemas.microsoft.com/office/powerpoint/2010/main" val="38916090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2306</Words>
  <Application>Microsoft Office PowerPoint</Application>
  <PresentationFormat>Custom</PresentationFormat>
  <Paragraphs>335</Paragraphs>
  <Slides>29</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Office</vt:lpstr>
      <vt:lpstr>think-cell Folie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Julia Grey</dc:creator>
  <cp:lastModifiedBy>Carol Daniels</cp:lastModifiedBy>
  <cp:revision>85</cp:revision>
  <dcterms:created xsi:type="dcterms:W3CDTF">2021-03-17T09:14:24Z</dcterms:created>
  <dcterms:modified xsi:type="dcterms:W3CDTF">2022-04-21T14:44:11Z</dcterms:modified>
</cp:coreProperties>
</file>