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710" r:id="rId2"/>
    <p:sldId id="4282" r:id="rId3"/>
    <p:sldId id="4283" r:id="rId4"/>
    <p:sldId id="4284" r:id="rId5"/>
    <p:sldId id="4285" r:id="rId6"/>
    <p:sldId id="4286" r:id="rId7"/>
    <p:sldId id="4287" r:id="rId8"/>
    <p:sldId id="4288" r:id="rId9"/>
    <p:sldId id="4289" r:id="rId10"/>
    <p:sldId id="4290" r:id="rId11"/>
    <p:sldId id="4291" r:id="rId12"/>
    <p:sldId id="4292"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17" d="100"/>
          <a:sy n="117" d="100"/>
        </p:scale>
        <p:origin x="-3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6681C9-DEDC-4175-880B-9A1A0DFE23DA}" type="datetimeFigureOut">
              <a:rPr lang="de-DE" smtClean="0"/>
              <a:t>05.04.2022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527CDD-9F2F-4B8B-BF1E-20816A934B9E}" type="slidenum">
              <a:rPr lang="de-DE" smtClean="0"/>
              <a:t>‹#›</a:t>
            </a:fld>
            <a:endParaRPr lang="de-DE"/>
          </a:p>
        </p:txBody>
      </p:sp>
    </p:spTree>
    <p:extLst>
      <p:ext uri="{BB962C8B-B14F-4D97-AF65-F5344CB8AC3E}">
        <p14:creationId xmlns:p14="http://schemas.microsoft.com/office/powerpoint/2010/main" val="3067363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483491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1907328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3749145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79358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59442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92288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353890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3324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74758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005798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02872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69174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3E1A748-2BA9-436E-9BC4-E78B463B05F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25D8FD72-48FE-4FED-A255-A9E571279F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E23299AC-CEBA-4623-A007-21EDF21C8602}"/>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0B726695-0EB9-40BD-8DC5-226257E7AE9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84DE4CB9-1E50-45E4-A72F-D01F12847E7F}"/>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196285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439C2E6-82E7-458E-B2A8-C1CA44B8298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0FE95775-124A-4572-B88C-6B2753040E7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7EEED61E-6A97-4C67-A2DC-B1285A2E0F9C}"/>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35B81DFA-0CEF-439D-86FE-0B16996B4AA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4B47F39-DFA8-48A5-AA3D-68583C93BE83}"/>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166694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68AA9892-8C42-4508-B9E8-6E49C40F3A6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2DD6A951-51B1-4391-9341-3F54E3097A5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66594A50-5FA5-4473-BCAF-7BC02745E4E4}"/>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355B5E93-FC98-4D06-9361-8CB3E9CE099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67D9A149-6DC3-49A9-832A-C0EBC474E7D9}"/>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2091516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68820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8981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AC9BADC-C1FF-4B51-80E3-378AB431F7C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93711CE6-E5FC-42E5-996E-3A278C13B83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C3E4B8FA-D85B-4180-8DC3-8B08FB37A2C6}"/>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1A36B286-6B25-47D5-8F81-797E5A0C8DE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B681CDF1-9002-4D5D-8FF4-E339BFBD1856}"/>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211831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F46AEB0-557B-4085-B3A8-800FF48DE8A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58023748-6FD0-418A-8819-15FC0660A3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1B904CD5-C1C7-4909-950F-94B489EDCE47}"/>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BECE5771-B25F-448B-BC28-C0E5FD2A89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1DD518B7-847C-4638-9848-878827B1620D}"/>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159190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7D90A98-3826-4BA5-ADC9-61D7C6D0C61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CDF8189F-DFC3-4C26-970D-9935BE40DFE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C5F2F58B-BC84-4ED6-A436-87C1CD87272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C68EDDDC-F0DD-43A3-A659-D6F6A98BA99D}"/>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6" name="Fußzeilenplatzhalter 5">
            <a:extLst>
              <a:ext uri="{FF2B5EF4-FFF2-40B4-BE49-F238E27FC236}">
                <a16:creationId xmlns:a16="http://schemas.microsoft.com/office/drawing/2014/main" xmlns="" id="{BC251F4F-A11F-489B-93F7-D53FE85CDC2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0C1A824D-5E36-4EBB-A99F-A61C939A9619}"/>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345768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F5A040-4954-4E8B-83CB-888802A7C8B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FBE0ADB3-30DB-4A0E-B322-9E6ACA010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47117CBE-728B-4E07-80EB-5F63D3D8FAE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C044D8D0-453F-4768-A7EE-0AF6159636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3AB20598-FB6E-4D4E-877C-D856585779A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546FE6D1-3B72-45E0-8132-F7FA05779930}"/>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8" name="Fußzeilenplatzhalter 7">
            <a:extLst>
              <a:ext uri="{FF2B5EF4-FFF2-40B4-BE49-F238E27FC236}">
                <a16:creationId xmlns:a16="http://schemas.microsoft.com/office/drawing/2014/main" xmlns="" id="{81DB8D86-6C53-4335-9782-10A22D7BAA0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7572AF71-3327-4B40-B7DA-42C0B56097D2}"/>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226686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6D17BA6-0841-4E9C-BEA1-65A833EF3B1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F142E5C2-E6EB-4E1F-BD26-390CBECC048E}"/>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4" name="Fußzeilenplatzhalter 3">
            <a:extLst>
              <a:ext uri="{FF2B5EF4-FFF2-40B4-BE49-F238E27FC236}">
                <a16:creationId xmlns:a16="http://schemas.microsoft.com/office/drawing/2014/main" xmlns="" id="{C824B504-6314-482A-9284-E24F04E7C5A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1D5D6FF9-D158-4C77-A540-4E0C831CD8FD}"/>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70582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5A19BDCF-88DE-44F5-91A4-DDCCE9CB7B1E}"/>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3" name="Fußzeilenplatzhalter 2">
            <a:extLst>
              <a:ext uri="{FF2B5EF4-FFF2-40B4-BE49-F238E27FC236}">
                <a16:creationId xmlns:a16="http://schemas.microsoft.com/office/drawing/2014/main" xmlns="" id="{4D2EE0CF-B579-4167-83D0-A5D5E06D87A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20D2CABE-0F84-4F01-918A-0AE807FE4911}"/>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365461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650BF9A-2C76-4DFD-9CFF-6FC50FCF5A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ABC7BC87-2E0E-4FC1-BE28-B1063A07D7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8E27B50E-D70B-41E0-9A44-07BDF533E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9FA698AA-F919-4A2C-9F06-7FAF46AA5FF7}"/>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6" name="Fußzeilenplatzhalter 5">
            <a:extLst>
              <a:ext uri="{FF2B5EF4-FFF2-40B4-BE49-F238E27FC236}">
                <a16:creationId xmlns:a16="http://schemas.microsoft.com/office/drawing/2014/main" xmlns="" id="{E8A4EE07-9B78-407C-9F7F-ECBD7F2229E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7D0BCA24-8474-4511-9F3C-052231DB5C6A}"/>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2288285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2B993B5-51A4-4223-B411-0C27DC4274A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3B5D8A98-83F0-4D06-B738-22A84DC679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CB666DD0-76FC-46E6-B538-D6DD77612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A8A781CB-E38D-4F59-819D-C34969784B37}"/>
              </a:ext>
            </a:extLst>
          </p:cNvPr>
          <p:cNvSpPr>
            <a:spLocks noGrp="1"/>
          </p:cNvSpPr>
          <p:nvPr>
            <p:ph type="dt" sz="half" idx="10"/>
          </p:nvPr>
        </p:nvSpPr>
        <p:spPr/>
        <p:txBody>
          <a:bodyPr/>
          <a:lstStyle/>
          <a:p>
            <a:fld id="{A8609757-8CEA-4D79-AA43-F7967891E6B7}" type="datetimeFigureOut">
              <a:rPr lang="de-DE" smtClean="0"/>
              <a:t>05.04.2022</a:t>
            </a:fld>
            <a:endParaRPr lang="de-DE"/>
          </a:p>
        </p:txBody>
      </p:sp>
      <p:sp>
        <p:nvSpPr>
          <p:cNvPr id="6" name="Fußzeilenplatzhalter 5">
            <a:extLst>
              <a:ext uri="{FF2B5EF4-FFF2-40B4-BE49-F238E27FC236}">
                <a16:creationId xmlns:a16="http://schemas.microsoft.com/office/drawing/2014/main" xmlns="" id="{6623CBF7-BD9E-4D17-B3E1-A51BFD0CC47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71A9FC96-2DFA-435A-A68F-9992405FF002}"/>
              </a:ext>
            </a:extLst>
          </p:cNvPr>
          <p:cNvSpPr>
            <a:spLocks noGrp="1"/>
          </p:cNvSpPr>
          <p:nvPr>
            <p:ph type="sldNum" sz="quarter" idx="12"/>
          </p:nvPr>
        </p:nvSpPr>
        <p:spPr/>
        <p:txBody>
          <a:bodyPr/>
          <a:lstStyle/>
          <a:p>
            <a:fld id="{51C55BF1-E596-483D-A68C-958186FB9249}" type="slidenum">
              <a:rPr lang="de-DE" smtClean="0"/>
              <a:t>‹#›</a:t>
            </a:fld>
            <a:endParaRPr lang="de-DE"/>
          </a:p>
        </p:txBody>
      </p:sp>
    </p:spTree>
    <p:extLst>
      <p:ext uri="{BB962C8B-B14F-4D97-AF65-F5344CB8AC3E}">
        <p14:creationId xmlns:p14="http://schemas.microsoft.com/office/powerpoint/2010/main" val="3163896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E2D62694-88F4-4DF1-B684-3E2CF0604E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3FA8CF0E-46BE-4F30-9D9E-1FE86F4ABF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A70C5D08-4519-4A4A-8205-E07102639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09757-8CEA-4D79-AA43-F7967891E6B7}" type="datetimeFigureOut">
              <a:rPr lang="de-DE" smtClean="0"/>
              <a:t>05.04.2022</a:t>
            </a:fld>
            <a:endParaRPr lang="de-DE"/>
          </a:p>
        </p:txBody>
      </p:sp>
      <p:sp>
        <p:nvSpPr>
          <p:cNvPr id="5" name="Fußzeilenplatzhalter 4">
            <a:extLst>
              <a:ext uri="{FF2B5EF4-FFF2-40B4-BE49-F238E27FC236}">
                <a16:creationId xmlns:a16="http://schemas.microsoft.com/office/drawing/2014/main" xmlns="" id="{F8C34273-CEC7-4DCF-A0DB-DE00C233B9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67F9D3CF-DF96-47DD-A6C9-8FE52603CD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55BF1-E596-483D-A68C-958186FB9249}" type="slidenum">
              <a:rPr lang="de-DE" smtClean="0"/>
              <a:t>‹#›</a:t>
            </a:fld>
            <a:endParaRPr lang="de-DE"/>
          </a:p>
        </p:txBody>
      </p:sp>
    </p:spTree>
    <p:extLst>
      <p:ext uri="{BB962C8B-B14F-4D97-AF65-F5344CB8AC3E}">
        <p14:creationId xmlns:p14="http://schemas.microsoft.com/office/powerpoint/2010/main" val="190097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15.png"/><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60.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11.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41.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14.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A5763AB-2313-1B44-A17A-FDC337682D63}"/>
              </a:ext>
            </a:extLst>
          </p:cNvPr>
          <p:cNvSpPr>
            <a:spLocks noGrp="1"/>
          </p:cNvSpPr>
          <p:nvPr>
            <p:ph type="body" sz="quarter" idx="15"/>
          </p:nvPr>
        </p:nvSpPr>
        <p:spPr>
          <a:xfrm>
            <a:off x="652237" y="4866337"/>
            <a:ext cx="8485845" cy="697353"/>
          </a:xfrm>
        </p:spPr>
        <p:txBody>
          <a:bodyPr/>
          <a:lstStyle/>
          <a:p>
            <a:r>
              <a:rPr lang="en-GB" sz="3000" i="0" dirty="0"/>
              <a:t>Vorhersage finanzieller Notlagen </a:t>
            </a:r>
            <a:endParaRPr lang="en-GB" sz="3000" i="0" spc="35" dirty="0">
              <a:cs typeface="Arial"/>
            </a:endParaRPr>
          </a:p>
          <a:p>
            <a:r>
              <a:rPr lang="en-GB" sz="3000" spc="35" dirty="0">
                <a:cs typeface="Arial"/>
              </a:rPr>
              <a:t>SPOTLIGHT zum Thema </a:t>
            </a:r>
            <a:r>
              <a:rPr lang="en-GB" sz="3000" spc="31" dirty="0">
                <a:cs typeface="Arial"/>
              </a:rPr>
              <a:t>Konkurs: Z-Score </a:t>
            </a:r>
          </a:p>
          <a:p>
            <a:endParaRPr lang="en-GB" sz="4000" dirty="0"/>
          </a:p>
        </p:txBody>
      </p:sp>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652237" y="4084964"/>
            <a:ext cx="7795077" cy="697353"/>
          </a:xfrm>
        </p:spPr>
        <p:txBody>
          <a:bodyPr>
            <a:normAutofit/>
          </a:bodyPr>
          <a:lstStyle/>
          <a:p>
            <a:r>
              <a:rPr lang="en-GB" sz="4000" dirty="0"/>
              <a:t>Modul 3, </a:t>
            </a:r>
            <a:r>
              <a:rPr lang="en-GB" sz="4000" i="1" dirty="0"/>
              <a:t>zusätzliche Ressource</a:t>
            </a:r>
          </a:p>
        </p:txBody>
      </p:sp>
      <p:sp>
        <p:nvSpPr>
          <p:cNvPr id="6" name="TextBox 1">
            <a:extLst>
              <a:ext uri="{FF2B5EF4-FFF2-40B4-BE49-F238E27FC236}">
                <a16:creationId xmlns:a16="http://schemas.microsoft.com/office/drawing/2014/main" xmlns="" id="{BD79A79D-DB92-48F4-BCB7-8B26106B7FC5}"/>
              </a:ext>
            </a:extLst>
          </p:cNvPr>
          <p:cNvSpPr txBox="1"/>
          <p:nvPr/>
        </p:nvSpPr>
        <p:spPr>
          <a:xfrm>
            <a:off x="241554" y="5951839"/>
            <a:ext cx="10940142" cy="1446550"/>
          </a:xfrm>
          <a:prstGeom prst="rect">
            <a:avLst/>
          </a:prstGeom>
          <a:noFill/>
        </p:spPr>
        <p:txBody>
          <a:bodyPr wrap="square" rtlCol="0">
            <a:spAutoFit/>
          </a:bodyPr>
          <a:lstStyle/>
          <a:p>
            <a:r>
              <a:rPr lang="de-DE" sz="1400" dirty="0">
                <a:solidFill>
                  <a:schemeClr val="bg1"/>
                </a:solidFill>
              </a:rPr>
              <a:t>Die Unterstützung der Europäischen Kommission für die Erstellung dieser Veröffentlichung stellt keine Billigung des Inhalts dar, der ausschließlich die Ansichten der Autoren widerspiegelt. Die Kommission kann nicht für die Verwendung der darin enthaltenen Informationen verantwortlich gemacht werden.</a:t>
            </a:r>
            <a:endParaRPr lang="en-GB" sz="1400" dirty="0">
              <a:solidFill>
                <a:schemeClr val="bg1"/>
              </a:solidFill>
            </a:endParaRPr>
          </a:p>
          <a:p>
            <a:endParaRPr lang="en-GB" sz="1400" dirty="0">
              <a:solidFill>
                <a:schemeClr val="bg1"/>
              </a:solidFill>
            </a:endParaRPr>
          </a:p>
          <a:p>
            <a:endParaRPr lang="en-IE" sz="1400" dirty="0">
              <a:solidFill>
                <a:schemeClr val="bg1"/>
              </a:solidFill>
            </a:endParaRPr>
          </a:p>
          <a:p>
            <a:endParaRPr lang="en-IE" dirty="0"/>
          </a:p>
        </p:txBody>
      </p:sp>
    </p:spTree>
    <p:extLst>
      <p:ext uri="{BB962C8B-B14F-4D97-AF65-F5344CB8AC3E}">
        <p14:creationId xmlns:p14="http://schemas.microsoft.com/office/powerpoint/2010/main" val="167679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extLst>
              <p:ext uri="{D42A27DB-BD31-4B8C-83A1-F6EECF244321}">
                <p14:modId xmlns:p14="http://schemas.microsoft.com/office/powerpoint/2010/main" val="1879629512"/>
              </p:ext>
            </p:extLst>
          </p:nvPr>
        </p:nvGraphicFramePr>
        <p:xfrm>
          <a:off x="162712" y="3156994"/>
          <a:ext cx="11821308" cy="265684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Rote Zone</a:t>
                      </a:r>
                    </a:p>
                  </a:txBody>
                  <a:tcPr>
                    <a:solidFill>
                      <a:srgbClr val="E53292"/>
                    </a:solidFill>
                  </a:tcPr>
                </a:tc>
                <a:tc>
                  <a:txBody>
                    <a:bodyPr/>
                    <a:lstStyle/>
                    <a:p>
                      <a:pPr algn="ctr"/>
                      <a:r>
                        <a:rPr lang="en-GB" sz="1600" dirty="0"/>
                        <a:t>Grauzone</a:t>
                      </a:r>
                    </a:p>
                  </a:txBody>
                  <a:tcPr>
                    <a:solidFill>
                      <a:schemeClr val="bg2">
                        <a:lumMod val="25000"/>
                      </a:schemeClr>
                    </a:solidFill>
                  </a:tcPr>
                </a:tc>
                <a:tc>
                  <a:txBody>
                    <a:bodyPr/>
                    <a:lstStyle/>
                    <a:p>
                      <a:pPr algn="ctr"/>
                      <a:r>
                        <a:rPr lang="en-GB" sz="1600" dirty="0"/>
                        <a:t>Sichere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unter 1,1</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Jeder Wert unter 1,1 deutet auf eine große finanzielle Notlage hin. Je niedriger der Wert, desto größer ist die Gefahr, dass das Unternehmen bald zahlungsunfähig sein könnte.</a:t>
                      </a:r>
                    </a:p>
                  </a:txBody>
                  <a:tcPr/>
                </a:tc>
                <a:tc>
                  <a:txBody>
                    <a:bodyPr/>
                    <a:lstStyle/>
                    <a:p>
                      <a:pPr marL="0" indent="0" algn="ctr">
                        <a:buFont typeface="Wingdings" panose="05000000000000000000" pitchFamily="2" charset="2"/>
                        <a:buNone/>
                      </a:pPr>
                      <a:r>
                        <a:rPr lang="en-GB" sz="1600" b="1" dirty="0">
                          <a:solidFill>
                            <a:schemeClr val="tx1"/>
                          </a:solidFill>
                        </a:rPr>
                        <a:t>Z-Score von 1,1 bis 2,6</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Dieser Bereich wird als "Grauzone" betrachtet. Unternehmen, die einen Score haben, der in diesem Bereich liegt, sind nicht sehr sicher. Ihre Finanzen sind nicht stabil und die Unternehmen können in die "Gefahrenzone" geraten, wenn es keine Verbesserungen gibt.</a:t>
                      </a:r>
                    </a:p>
                  </a:txBody>
                  <a:tcPr/>
                </a:tc>
                <a:tc>
                  <a:txBody>
                    <a:bodyPr/>
                    <a:lstStyle/>
                    <a:p>
                      <a:pPr marL="0" indent="0" algn="ctr">
                        <a:buFont typeface="Wingdings" panose="05000000000000000000" pitchFamily="2" charset="2"/>
                        <a:buNone/>
                      </a:pPr>
                      <a:r>
                        <a:rPr lang="en-GB" sz="1600" b="1" dirty="0">
                          <a:solidFill>
                            <a:schemeClr val="tx1"/>
                          </a:solidFill>
                        </a:rPr>
                        <a:t>Z-Score von 2,6 oder höher</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Ein Wert von mehr als 2,6 bedeutet, dass sich das Unternehmen in der "sicheren Zone" befindet. Das bedeutet, dass der finanzielle Status des Unternehmens in Ordnung ist. Es ist finanziell gesund, und das Risiko eines Konkurses ist gering.</a:t>
                      </a:r>
                    </a:p>
                  </a:txBody>
                  <a:tcPr/>
                </a:tc>
                <a:extLst>
                  <a:ext uri="{0D108BD9-81ED-4DB2-BD59-A6C34878D82A}">
                    <a16:rowId xmlns:a16="http://schemas.microsoft.com/office/drawing/2014/main" xmlns="" val="1412673293"/>
                  </a:ext>
                </a:extLst>
              </a:tr>
            </a:tbl>
          </a:graphicData>
        </a:graphic>
      </p:graphicFrame>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C349A78F-90FD-42A0-970F-D5FC92E6DDF2}"/>
                  </a:ext>
                </a:extLst>
              </p:cNvPr>
              <p:cNvSpPr txBox="1"/>
              <p:nvPr/>
            </p:nvSpPr>
            <p:spPr>
              <a:xfrm>
                <a:off x="0" y="2202628"/>
                <a:ext cx="12192001" cy="44948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de-DE" sz="1300" b="0" i="1" smtClean="0">
                                  <a:solidFill>
                                    <a:schemeClr val="tx1"/>
                                  </a:solidFill>
                                  <a:latin typeface="Cambria Math" panose="02040503050406030204" pitchFamily="18" charset="0"/>
                                </a:rPr>
                                <m:t>𝐵𝑖𝑙𝑎𝑛𝑧𝑠𝑢𝑚𝑚𝑒</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3.26 ∗</m:t>
                          </m:r>
                        </m:e>
                      </m:d>
                      <m:f>
                        <m:fPr>
                          <m:ctrlPr>
                            <a:rPr lang="en-GB" sz="1300" i="1">
                              <a:latin typeface="Cambria Math"/>
                            </a:rPr>
                          </m:ctrlPr>
                        </m:fPr>
                        <m:num>
                          <m:r>
                            <a:rPr lang="de-DE" sz="1300" i="1">
                              <a:latin typeface="Cambria Math" panose="02040503050406030204" pitchFamily="18" charset="0"/>
                            </a:rPr>
                            <m:t>𝐺𝑒𝑤𝑖𝑛𝑛𝑟</m:t>
                          </m:r>
                          <m:r>
                            <a:rPr lang="de-DE" sz="1300" i="1">
                              <a:latin typeface="Cambria Math" panose="02040503050406030204" pitchFamily="18" charset="0"/>
                            </a:rPr>
                            <m:t>ü</m:t>
                          </m:r>
                          <m:r>
                            <a:rPr lang="de-DE" sz="1300" i="1">
                              <a:latin typeface="Cambria Math" panose="02040503050406030204" pitchFamily="18" charset="0"/>
                            </a:rPr>
                            <m:t>𝑐𝑘𝑙𝑎𝑔𝑒𝑛</m:t>
                          </m:r>
                        </m:num>
                        <m:den>
                          <m:r>
                            <a:rPr lang="de-DE" sz="1300" b="0" i="1" smtClean="0">
                              <a:latin typeface="Cambria Math" panose="02040503050406030204" pitchFamily="18" charset="0"/>
                            </a:rPr>
                            <m:t>𝐵𝑖𝑙𝑎𝑛𝑧</m:t>
                          </m:r>
                          <m:r>
                            <a:rPr lang="en-GB" sz="1300" i="1">
                              <a:latin typeface="Cambria Math" panose="02040503050406030204" pitchFamily="18" charset="0"/>
                            </a:rPr>
                            <m:t>𝑠</m:t>
                          </m:r>
                          <m:r>
                            <a:rPr lang="de-DE" sz="1300" b="0" i="1" smtClean="0">
                              <a:latin typeface="Cambria Math" panose="02040503050406030204" pitchFamily="18" charset="0"/>
                            </a:rPr>
                            <m:t>𝑢𝑚𝑚𝑒</m:t>
                          </m:r>
                        </m:den>
                      </m:f>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de-DE" sz="1300" b="0" i="1" smtClean="0">
                                  <a:solidFill>
                                    <a:schemeClr val="tx1"/>
                                  </a:solidFill>
                                  <a:latin typeface="Cambria Math" panose="02040503050406030204" pitchFamily="18" charset="0"/>
                                </a:rPr>
                                <m:t>𝐸𝐵𝐼𝑇</m:t>
                              </m:r>
                            </m:num>
                            <m:den>
                              <m:r>
                                <a:rPr lang="de-DE" sz="1300" b="0" i="1" smtClean="0">
                                  <a:solidFill>
                                    <a:schemeClr val="tx1"/>
                                  </a:solidFill>
                                  <a:latin typeface="Cambria Math" panose="02040503050406030204" pitchFamily="18" charset="0"/>
                                </a:rPr>
                                <m:t>𝐵𝑖𝑙𝑎𝑛𝑧𝑠𝑢𝑚𝑚𝑒</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de-DE" sz="1300" b="0" i="1" smtClean="0">
                                  <a:solidFill>
                                    <a:schemeClr val="tx1"/>
                                  </a:solidFill>
                                  <a:latin typeface="Cambria Math" panose="02040503050406030204" pitchFamily="18" charset="0"/>
                                </a:rPr>
                                <m:t>𝐵𝑢𝑐h𝑤𝑒𝑟𝑡</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𝑑𝑒𝑠</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𝐸𝑖𝑔𝑒𝑛𝑘𝑎𝑝𝑖𝑡𝑎𝑙</m:t>
                              </m:r>
                            </m:num>
                            <m:den>
                              <m:r>
                                <a:rPr lang="de-DE" sz="1300" b="0" i="1" smtClean="0">
                                  <a:solidFill>
                                    <a:schemeClr val="tx1"/>
                                  </a:solidFill>
                                  <a:latin typeface="Cambria Math" panose="02040503050406030204" pitchFamily="18" charset="0"/>
                                </a:rPr>
                                <m:t>𝑆𝑢𝑚𝑚𝑒</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𝑑𝑒𝑟𝑉𝑒𝑟𝑏𝑖𝑛𝑑𝑙𝑖𝑐h𝑘𝑒𝑖𝑡𝑒𝑛</m:t>
                              </m:r>
                            </m:den>
                          </m:f>
                        </m:e>
                      </m:d>
                    </m:oMath>
                  </m:oMathPara>
                </a14:m>
                <a:endParaRPr lang="en-GB" sz="1300" dirty="0">
                  <a:solidFill>
                    <a:schemeClr val="tx1"/>
                  </a:solidFill>
                </a:endParaRPr>
              </a:p>
            </p:txBody>
          </p:sp>
        </mc:Choice>
        <mc:Fallback xmlns="">
          <p:sp>
            <p:nvSpPr>
              <p:cNvPr id="8" name="Textfeld 7">
                <a:extLst>
                  <a:ext uri="{FF2B5EF4-FFF2-40B4-BE49-F238E27FC236}">
                    <a16:creationId xmlns:a16="http://schemas.microsoft.com/office/drawing/2014/main" id="{C349A78F-90FD-42A0-970F-D5FC92E6DDF2}"/>
                  </a:ext>
                </a:extLst>
              </p:cNvPr>
              <p:cNvSpPr txBox="1">
                <a:spLocks noRot="1" noChangeAspect="1" noMove="1" noResize="1" noEditPoints="1" noAdjustHandles="1" noChangeArrowheads="1" noChangeShapeType="1" noTextEdit="1"/>
              </p:cNvSpPr>
              <p:nvPr/>
            </p:nvSpPr>
            <p:spPr>
              <a:xfrm>
                <a:off x="0" y="2202628"/>
                <a:ext cx="12192001" cy="449482"/>
              </a:xfrm>
              <a:prstGeom prst="rect">
                <a:avLst/>
              </a:prstGeom>
              <a:blipFill>
                <a:blip r:embed="rId3"/>
                <a:stretch>
                  <a:fillRect/>
                </a:stretch>
              </a:blipFill>
            </p:spPr>
            <p:txBody>
              <a:bodyPr/>
              <a:lstStyle/>
              <a:p>
                <a:r>
                  <a:rPr lang="de-DE">
                    <a:noFill/>
                  </a:rPr>
                  <a:t> </a:t>
                </a:r>
              </a:p>
            </p:txBody>
          </p:sp>
        </mc:Fallback>
      </mc:AlternateContent>
      <p:grpSp>
        <p:nvGrpSpPr>
          <p:cNvPr id="9" name="Gruppieren 8">
            <a:extLst>
              <a:ext uri="{FF2B5EF4-FFF2-40B4-BE49-F238E27FC236}">
                <a16:creationId xmlns:a16="http://schemas.microsoft.com/office/drawing/2014/main" xmlns="" id="{199ED4D1-980D-4483-AD54-1BF67C9C3CCC}"/>
              </a:ext>
            </a:extLst>
          </p:cNvPr>
          <p:cNvGrpSpPr/>
          <p:nvPr/>
        </p:nvGrpSpPr>
        <p:grpSpPr>
          <a:xfrm>
            <a:off x="95104" y="2010523"/>
            <a:ext cx="4205394" cy="4506577"/>
            <a:chOff x="95104" y="2010523"/>
            <a:chExt cx="4205394" cy="4506577"/>
          </a:xfrm>
        </p:grpSpPr>
        <p:sp>
          <p:nvSpPr>
            <p:cNvPr id="10" name="Textfeld 9">
              <a:extLst>
                <a:ext uri="{FF2B5EF4-FFF2-40B4-BE49-F238E27FC236}">
                  <a16:creationId xmlns:a16="http://schemas.microsoft.com/office/drawing/2014/main" xmlns="" id="{845EE1BA-607D-40A1-B8C2-32B41698DDDB}"/>
                </a:ext>
              </a:extLst>
            </p:cNvPr>
            <p:cNvSpPr txBox="1"/>
            <p:nvPr/>
          </p:nvSpPr>
          <p:spPr>
            <a:xfrm>
              <a:off x="4026064" y="2010523"/>
              <a:ext cx="274434" cy="307777"/>
            </a:xfrm>
            <a:prstGeom prst="rect">
              <a:avLst/>
            </a:prstGeom>
            <a:noFill/>
          </p:spPr>
          <p:txBody>
            <a:bodyPr wrap="square" rtlCol="0">
              <a:spAutoFit/>
            </a:bodyPr>
            <a:lstStyle/>
            <a:p>
              <a:r>
                <a:rPr lang="en-GB" sz="1400" dirty="0"/>
                <a:t>*</a:t>
              </a:r>
            </a:p>
          </p:txBody>
        </p:sp>
        <p:sp>
          <p:nvSpPr>
            <p:cNvPr id="12" name="Textfeld 11">
              <a:extLst>
                <a:ext uri="{FF2B5EF4-FFF2-40B4-BE49-F238E27FC236}">
                  <a16:creationId xmlns:a16="http://schemas.microsoft.com/office/drawing/2014/main" xmlns="" id="{98F76DA5-FFAD-490A-B3FC-FB851904F40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xmlns="" id="{7DE7E6EE-16F2-4B4B-B769-A7AE6490B426}"/>
                  </a:ext>
                </a:extLst>
              </p:cNvPr>
              <p:cNvSpPr txBox="1"/>
              <p:nvPr/>
            </p:nvSpPr>
            <p:spPr>
              <a:xfrm>
                <a:off x="221303" y="6363212"/>
                <a:ext cx="68504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𝑘𝑢𝑟𝑧𝑓𝑟𝑖𝑠𝑡𝑖𝑔𝑒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14" name="Textfeld 13">
                <a:extLst>
                  <a:ext uri="{FF2B5EF4-FFF2-40B4-BE49-F238E27FC236}">
                    <a16:creationId xmlns:a16="http://schemas.microsoft.com/office/drawing/2014/main" id="{7DE7E6EE-16F2-4B4B-B769-A7AE6490B426}"/>
                  </a:ext>
                </a:extLst>
              </p:cNvPr>
              <p:cNvSpPr txBox="1">
                <a:spLocks noRot="1" noChangeAspect="1" noMove="1" noResize="1" noEditPoints="1" noAdjustHandles="1" noChangeArrowheads="1" noChangeShapeType="1" noTextEdit="1"/>
              </p:cNvSpPr>
              <p:nvPr/>
            </p:nvSpPr>
            <p:spPr>
              <a:xfrm>
                <a:off x="221303" y="6363212"/>
                <a:ext cx="6850400" cy="246221"/>
              </a:xfrm>
              <a:prstGeom prst="rect">
                <a:avLst/>
              </a:prstGeom>
              <a:blipFill>
                <a:blip r:embed="rId4"/>
                <a:stretch>
                  <a:fillRect t="-10000" b="-35000"/>
                </a:stretch>
              </a:blipFill>
            </p:spPr>
            <p:txBody>
              <a:bodyPr/>
              <a:lstStyle/>
              <a:p>
                <a:r>
                  <a:rPr lang="de-DE">
                    <a:noFill/>
                  </a:rPr>
                  <a:t> </a:t>
                </a:r>
              </a:p>
            </p:txBody>
          </p:sp>
        </mc:Fallback>
      </mc:AlternateContent>
      <p:sp>
        <p:nvSpPr>
          <p:cNvPr id="13" name="Textplatzhalter 1">
            <a:extLst>
              <a:ext uri="{FF2B5EF4-FFF2-40B4-BE49-F238E27FC236}">
                <a16:creationId xmlns:a16="http://schemas.microsoft.com/office/drawing/2014/main" xmlns="" id="{C730F28D-A690-428C-AE71-5E9706BA4EF0}"/>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a:t>
            </a:r>
            <a:r>
              <a:rPr lang="en-GB" sz="3200" spc="31" dirty="0" err="1">
                <a:cs typeface="Arial"/>
              </a:rPr>
              <a:t>für</a:t>
            </a:r>
            <a:r>
              <a:rPr lang="en-GB" sz="3200" spc="31" dirty="0">
                <a:cs typeface="Arial"/>
              </a:rPr>
              <a:t> </a:t>
            </a:r>
            <a:r>
              <a:rPr lang="en-GB" sz="3200" spc="31" dirty="0" err="1">
                <a:cs typeface="Arial"/>
              </a:rPr>
              <a:t>aufstrebende</a:t>
            </a:r>
            <a:r>
              <a:rPr lang="en-GB" sz="3200" spc="31" dirty="0">
                <a:cs typeface="Arial"/>
              </a:rPr>
              <a:t> </a:t>
            </a:r>
            <a:r>
              <a:rPr lang="en-GB" sz="3200" spc="31" dirty="0" err="1">
                <a:cs typeface="Arial"/>
              </a:rPr>
              <a:t>Märkte</a:t>
            </a:r>
            <a:endParaRPr lang="en-GB" sz="3200" spc="31" dirty="0">
              <a:cs typeface="Arial"/>
            </a:endParaRPr>
          </a:p>
        </p:txBody>
      </p:sp>
    </p:spTree>
    <p:extLst>
      <p:ext uri="{BB962C8B-B14F-4D97-AF65-F5344CB8AC3E}">
        <p14:creationId xmlns:p14="http://schemas.microsoft.com/office/powerpoint/2010/main" val="200130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A06FC3F-3B3E-4564-8F8B-061B6E04471F}"/>
                  </a:ext>
                </a:extLst>
              </p:cNvPr>
              <p:cNvSpPr txBox="1"/>
              <p:nvPr/>
            </p:nvSpPr>
            <p:spPr>
              <a:xfrm>
                <a:off x="162712" y="4722786"/>
                <a:ext cx="8782661"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−200000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10" name="Textfeld 9">
                <a:extLst>
                  <a:ext uri="{FF2B5EF4-FFF2-40B4-BE49-F238E27FC236}">
                    <a16:creationId xmlns:a16="http://schemas.microsoft.com/office/drawing/2014/main" id="{2A06FC3F-3B3E-4564-8F8B-061B6E04471F}"/>
                  </a:ext>
                </a:extLst>
              </p:cNvPr>
              <p:cNvSpPr txBox="1">
                <a:spLocks noRot="1" noChangeAspect="1" noMove="1" noResize="1" noEditPoints="1" noAdjustHandles="1" noChangeArrowheads="1" noChangeShapeType="1" noTextEdit="1"/>
              </p:cNvSpPr>
              <p:nvPr/>
            </p:nvSpPr>
            <p:spPr>
              <a:xfrm>
                <a:off x="162712" y="4722786"/>
                <a:ext cx="8782661"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xmlns="" id="{AD2A387D-7E5B-4ECB-9DCC-4D322E187778}"/>
                  </a:ext>
                </a:extLst>
              </p:cNvPr>
              <p:cNvSpPr txBox="1"/>
              <p:nvPr/>
            </p:nvSpPr>
            <p:spPr>
              <a:xfrm>
                <a:off x="232321" y="5289241"/>
                <a:ext cx="10941393"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 </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=3,25+(−3,28)+0+0.67+0.09</m:t>
                    </m:r>
                  </m:oMath>
                </a14:m>
                <a:r>
                  <a:rPr lang="en-GB" sz="1600" b="1" dirty="0">
                    <a:solidFill>
                      <a:srgbClr val="EC2179"/>
                    </a:solidFill>
                  </a:rPr>
                  <a:t> </a:t>
                </a:r>
                <a:r>
                  <a:rPr lang="en-GB" sz="1600" dirty="0">
                    <a:solidFill>
                      <a:schemeClr val="tx1"/>
                    </a:solidFill>
                  </a:rPr>
                  <a:t>= </a:t>
                </a:r>
                <a:r>
                  <a:rPr lang="en-GB" sz="1600" b="1" dirty="0">
                    <a:solidFill>
                      <a:srgbClr val="EC2179"/>
                    </a:solidFill>
                  </a:rPr>
                  <a:t>0,73</a:t>
                </a:r>
              </a:p>
            </p:txBody>
          </p:sp>
        </mc:Choice>
        <mc:Fallback xmlns="">
          <p:sp>
            <p:nvSpPr>
              <p:cNvPr id="13" name="Textfeld 12">
                <a:extLst>
                  <a:ext uri="{FF2B5EF4-FFF2-40B4-BE49-F238E27FC236}">
                    <a16:creationId xmlns:a16="http://schemas.microsoft.com/office/drawing/2014/main" id="{AD2A387D-7E5B-4ECB-9DCC-4D322E187778}"/>
                  </a:ext>
                </a:extLst>
              </p:cNvPr>
              <p:cNvSpPr txBox="1">
                <a:spLocks noRot="1" noChangeAspect="1" noMove="1" noResize="1" noEditPoints="1" noAdjustHandles="1" noChangeArrowheads="1" noChangeShapeType="1" noTextEdit="1"/>
              </p:cNvSpPr>
              <p:nvPr/>
            </p:nvSpPr>
            <p:spPr>
              <a:xfrm>
                <a:off x="232321" y="5289241"/>
                <a:ext cx="10941393" cy="246221"/>
              </a:xfrm>
              <a:prstGeom prst="rect">
                <a:avLst/>
              </a:prstGeom>
              <a:blipFill>
                <a:blip r:embed="rId4"/>
                <a:stretch>
                  <a:fillRect l="-696" t="-25000" r="-580" b="-50000"/>
                </a:stretch>
              </a:blipFill>
            </p:spPr>
            <p:txBody>
              <a:bodyPr/>
              <a:lstStyle/>
              <a:p>
                <a:r>
                  <a:rPr lang="de-DE">
                    <a:noFill/>
                  </a:rPr>
                  <a:t> </a:t>
                </a:r>
              </a:p>
            </p:txBody>
          </p:sp>
        </mc:Fallback>
      </mc:AlternateContent>
      <p:sp>
        <p:nvSpPr>
          <p:cNvPr id="14" name="Subtitle 2">
            <a:extLst>
              <a:ext uri="{FF2B5EF4-FFF2-40B4-BE49-F238E27FC236}">
                <a16:creationId xmlns:a16="http://schemas.microsoft.com/office/drawing/2014/main" xmlns="" id="{B4EDF9CB-B27A-46E6-A9CD-37C2F0678455}"/>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Das Unternehmen befindet sich in der roten Zone</a:t>
            </a:r>
          </a:p>
        </p:txBody>
      </p:sp>
      <p:sp>
        <p:nvSpPr>
          <p:cNvPr id="16" name="Subtitle 2">
            <a:extLst>
              <a:ext uri="{FF2B5EF4-FFF2-40B4-BE49-F238E27FC236}">
                <a16:creationId xmlns:a16="http://schemas.microsoft.com/office/drawing/2014/main" xmlns="" id="{52DE1C7B-516E-44FC-B6B7-82AFD30CE0DD}"/>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Beispiel</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Bilanzsumme</a:t>
            </a:r>
            <a:r>
              <a:rPr lang="en-GB" sz="1600" dirty="0">
                <a:solidFill>
                  <a:schemeClr val="tx1"/>
                </a:solidFill>
                <a:latin typeface="+mj-lt"/>
                <a:ea typeface="Open Sans Light" panose="020B0306030504020204" pitchFamily="34" charset="0"/>
                <a:cs typeface="Open Sans Light" panose="020B0306030504020204" pitchFamily="34" charset="0"/>
              </a:rPr>
              <a:t>: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Gesamtverbindlichkeiten: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Gewinnrücklagen: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Ergebnis vor Zinsen und Steuern: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Buchwert des Eigenkapitals: 25.000</a:t>
            </a:r>
          </a:p>
        </p:txBody>
      </p:sp>
      <p:grpSp>
        <p:nvGrpSpPr>
          <p:cNvPr id="17" name="Gruppieren 16">
            <a:extLst>
              <a:ext uri="{FF2B5EF4-FFF2-40B4-BE49-F238E27FC236}">
                <a16:creationId xmlns:a16="http://schemas.microsoft.com/office/drawing/2014/main" xmlns="" id="{86B617A9-C19E-43B2-968B-23B55487A95F}"/>
              </a:ext>
            </a:extLst>
          </p:cNvPr>
          <p:cNvGrpSpPr/>
          <p:nvPr/>
        </p:nvGrpSpPr>
        <p:grpSpPr>
          <a:xfrm>
            <a:off x="95104" y="2047489"/>
            <a:ext cx="4257153" cy="4469611"/>
            <a:chOff x="95104" y="2047489"/>
            <a:chExt cx="4257153" cy="4469611"/>
          </a:xfrm>
        </p:grpSpPr>
        <p:sp>
          <p:nvSpPr>
            <p:cNvPr id="18" name="Textfeld 17">
              <a:extLst>
                <a:ext uri="{FF2B5EF4-FFF2-40B4-BE49-F238E27FC236}">
                  <a16:creationId xmlns:a16="http://schemas.microsoft.com/office/drawing/2014/main" xmlns="" id="{535AF87C-9732-4589-8121-CEE3B7F11DC2}"/>
                </a:ext>
              </a:extLst>
            </p:cNvPr>
            <p:cNvSpPr txBox="1"/>
            <p:nvPr/>
          </p:nvSpPr>
          <p:spPr>
            <a:xfrm>
              <a:off x="4077823" y="2047489"/>
              <a:ext cx="274434" cy="307777"/>
            </a:xfrm>
            <a:prstGeom prst="rect">
              <a:avLst/>
            </a:prstGeom>
            <a:noFill/>
          </p:spPr>
          <p:txBody>
            <a:bodyPr wrap="square" rtlCol="0">
              <a:spAutoFit/>
            </a:bodyPr>
            <a:lstStyle/>
            <a:p>
              <a:r>
                <a:rPr lang="en-GB" sz="1400" dirty="0"/>
                <a:t>*</a:t>
              </a:r>
            </a:p>
          </p:txBody>
        </p:sp>
        <p:sp>
          <p:nvSpPr>
            <p:cNvPr id="20" name="Textfeld 19">
              <a:extLst>
                <a:ext uri="{FF2B5EF4-FFF2-40B4-BE49-F238E27FC236}">
                  <a16:creationId xmlns:a16="http://schemas.microsoft.com/office/drawing/2014/main" xmlns="" id="{1AD42DB9-F87E-46E6-A3B4-FFCC5238219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xmlns="" id="{150A6DC2-E8C4-0841-89CC-694DA5C10994}"/>
                  </a:ext>
                </a:extLst>
              </p:cNvPr>
              <p:cNvSpPr txBox="1"/>
              <p:nvPr/>
            </p:nvSpPr>
            <p:spPr>
              <a:xfrm>
                <a:off x="0" y="2202628"/>
                <a:ext cx="12192001" cy="44948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de-DE" sz="1300" b="0" i="1" smtClean="0">
                                  <a:solidFill>
                                    <a:schemeClr val="tx1"/>
                                  </a:solidFill>
                                  <a:latin typeface="Cambria Math" panose="02040503050406030204" pitchFamily="18" charset="0"/>
                                </a:rPr>
                                <m:t>𝐵𝑖𝑙𝑎𝑛𝑧𝑠𝑢𝑚𝑚𝑒</m:t>
                              </m:r>
                            </m:den>
                          </m:f>
                        </m:e>
                      </m:d>
                      <m:r>
                        <a:rPr lang="en-GB" sz="1300" b="0" i="1" smtClean="0">
                          <a:solidFill>
                            <a:schemeClr val="tx1"/>
                          </a:solidFill>
                          <a:latin typeface="Cambria Math" panose="02040503050406030204" pitchFamily="18" charset="0"/>
                        </a:rPr>
                        <m:t>+</m:t>
                      </m:r>
                      <m:d>
                        <m:dPr>
                          <m:ctrlPr>
                            <a:rPr lang="en-GB" sz="1300" i="1">
                              <a:latin typeface="Cambria Math"/>
                            </a:rPr>
                          </m:ctrlPr>
                        </m:dPr>
                        <m:e>
                          <m:r>
                            <a:rPr lang="en-GB" sz="1300" i="1">
                              <a:latin typeface="Cambria Math" panose="02040503050406030204" pitchFamily="18" charset="0"/>
                            </a:rPr>
                            <m:t>3.26 ∗</m:t>
                          </m:r>
                          <m:f>
                            <m:fPr>
                              <m:ctrlPr>
                                <a:rPr lang="en-GB" sz="1300" i="1">
                                  <a:latin typeface="Cambria Math"/>
                                </a:rPr>
                              </m:ctrlPr>
                            </m:fPr>
                            <m:num>
                              <m:r>
                                <a:rPr lang="de-DE" sz="1300" b="0" i="1" smtClean="0">
                                  <a:latin typeface="Cambria Math" panose="02040503050406030204" pitchFamily="18" charset="0"/>
                                </a:rPr>
                                <m:t>𝐺𝑒𝑤𝑖𝑛𝑛𝑟</m:t>
                              </m:r>
                              <m:r>
                                <a:rPr lang="de-DE" sz="1300" b="0" i="1" smtClean="0">
                                  <a:latin typeface="Cambria Math" panose="02040503050406030204" pitchFamily="18" charset="0"/>
                                </a:rPr>
                                <m:t>ü</m:t>
                              </m:r>
                              <m:r>
                                <a:rPr lang="de-DE" sz="1300" b="0" i="1" smtClean="0">
                                  <a:latin typeface="Cambria Math" panose="02040503050406030204" pitchFamily="18" charset="0"/>
                                </a:rPr>
                                <m:t>𝑐𝑘𝑙𝑎𝑔𝑒𝑛</m:t>
                              </m:r>
                            </m:num>
                            <m:den>
                              <m:r>
                                <a:rPr lang="de-DE" sz="1300" b="0" i="1" smtClean="0">
                                  <a:latin typeface="Cambria Math" panose="02040503050406030204" pitchFamily="18" charset="0"/>
                                </a:rPr>
                                <m:t>𝐵𝑖𝑙𝑎𝑛𝑧𝑠𝑢𝑚𝑚𝑒</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de-DE" sz="1300" b="0" i="1" smtClean="0">
                                  <a:solidFill>
                                    <a:schemeClr val="tx1"/>
                                  </a:solidFill>
                                  <a:latin typeface="Cambria Math" panose="02040503050406030204" pitchFamily="18" charset="0"/>
                                </a:rPr>
                                <m:t>𝐸𝐵𝐼𝑇</m:t>
                              </m:r>
                            </m:num>
                            <m:den>
                              <m:r>
                                <a:rPr lang="de-DE" sz="1300" b="0" i="1" smtClean="0">
                                  <a:solidFill>
                                    <a:schemeClr val="tx1"/>
                                  </a:solidFill>
                                  <a:latin typeface="Cambria Math" panose="02040503050406030204" pitchFamily="18" charset="0"/>
                                </a:rPr>
                                <m:t>𝐵𝑖𝑙𝑎𝑛𝑧𝑠𝑢𝑚𝑚𝑒</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de-DE" sz="1300" b="0" i="1" smtClean="0">
                                  <a:solidFill>
                                    <a:schemeClr val="tx1"/>
                                  </a:solidFill>
                                  <a:latin typeface="Cambria Math" panose="02040503050406030204" pitchFamily="18" charset="0"/>
                                </a:rPr>
                                <m:t>𝐵𝑢𝑐h𝑤𝑒𝑟𝑡</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𝑑𝑒𝑠</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𝐸𝑖𝑔𝑒𝑛𝑘𝑎𝑝𝑖𝑡𝑎𝑙</m:t>
                              </m:r>
                            </m:num>
                            <m:den>
                              <m:r>
                                <a:rPr lang="de-DE" sz="1300" b="0" i="1" smtClean="0">
                                  <a:solidFill>
                                    <a:schemeClr val="tx1"/>
                                  </a:solidFill>
                                  <a:latin typeface="Cambria Math" panose="02040503050406030204" pitchFamily="18" charset="0"/>
                                </a:rPr>
                                <m:t>𝑆𝑢𝑚𝑚𝑒</m:t>
                              </m:r>
                              <m:r>
                                <a:rPr lang="de-DE" sz="1300" b="0" i="1" smtClean="0">
                                  <a:solidFill>
                                    <a:schemeClr val="tx1"/>
                                  </a:solidFill>
                                  <a:latin typeface="Cambria Math" panose="02040503050406030204" pitchFamily="18" charset="0"/>
                                </a:rPr>
                                <m:t> </m:t>
                              </m:r>
                              <m:r>
                                <a:rPr lang="de-DE" sz="1300" b="0" i="1" smtClean="0">
                                  <a:solidFill>
                                    <a:schemeClr val="tx1"/>
                                  </a:solidFill>
                                  <a:latin typeface="Cambria Math" panose="02040503050406030204" pitchFamily="18" charset="0"/>
                                </a:rPr>
                                <m:t>𝑑𝑒𝑟𝑉𝑒𝑟𝑏𝑖𝑛𝑑𝑙𝑖𝑐h𝑘𝑒𝑖𝑡𝑒𝑛</m:t>
                              </m:r>
                            </m:den>
                          </m:f>
                        </m:e>
                      </m:d>
                    </m:oMath>
                  </m:oMathPara>
                </a14:m>
                <a:endParaRPr lang="en-GB" sz="1300" dirty="0">
                  <a:solidFill>
                    <a:schemeClr val="tx1"/>
                  </a:solidFill>
                </a:endParaRPr>
              </a:p>
            </p:txBody>
          </p:sp>
        </mc:Choice>
        <mc:Fallback xmlns="">
          <p:sp>
            <p:nvSpPr>
              <p:cNvPr id="21" name="Textfeld 20">
                <a:extLst>
                  <a:ext uri="{FF2B5EF4-FFF2-40B4-BE49-F238E27FC236}">
                    <a16:creationId xmlns:a16="http://schemas.microsoft.com/office/drawing/2014/main" id="{150A6DC2-E8C4-0841-89CC-694DA5C10994}"/>
                  </a:ext>
                </a:extLst>
              </p:cNvPr>
              <p:cNvSpPr txBox="1">
                <a:spLocks noRot="1" noChangeAspect="1" noMove="1" noResize="1" noEditPoints="1" noAdjustHandles="1" noChangeArrowheads="1" noChangeShapeType="1" noTextEdit="1"/>
              </p:cNvSpPr>
              <p:nvPr/>
            </p:nvSpPr>
            <p:spPr>
              <a:xfrm>
                <a:off x="0" y="2202628"/>
                <a:ext cx="12192001" cy="449482"/>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2" name="Textfeld 21">
                <a:extLst>
                  <a:ext uri="{FF2B5EF4-FFF2-40B4-BE49-F238E27FC236}">
                    <a16:creationId xmlns:a16="http://schemas.microsoft.com/office/drawing/2014/main" xmlns="" id="{AB6D5E2E-4CAD-8D46-A626-8014D9B3AF9B}"/>
                  </a:ext>
                </a:extLst>
              </p:cNvPr>
              <p:cNvSpPr txBox="1"/>
              <p:nvPr/>
            </p:nvSpPr>
            <p:spPr>
              <a:xfrm>
                <a:off x="221303" y="6363212"/>
                <a:ext cx="68504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𝑘𝑢𝑟𝑧𝑓𝑟𝑖𝑠𝑡𝑖𝑔𝑒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22" name="Textfeld 21">
                <a:extLst>
                  <a:ext uri="{FF2B5EF4-FFF2-40B4-BE49-F238E27FC236}">
                    <a16:creationId xmlns:a16="http://schemas.microsoft.com/office/drawing/2014/main" id="{AB6D5E2E-4CAD-8D46-A626-8014D9B3AF9B}"/>
                  </a:ext>
                </a:extLst>
              </p:cNvPr>
              <p:cNvSpPr txBox="1">
                <a:spLocks noRot="1" noChangeAspect="1" noMove="1" noResize="1" noEditPoints="1" noAdjustHandles="1" noChangeArrowheads="1" noChangeShapeType="1" noTextEdit="1"/>
              </p:cNvSpPr>
              <p:nvPr/>
            </p:nvSpPr>
            <p:spPr>
              <a:xfrm>
                <a:off x="221303" y="6363212"/>
                <a:ext cx="6850400" cy="246221"/>
              </a:xfrm>
              <a:prstGeom prst="rect">
                <a:avLst/>
              </a:prstGeom>
              <a:blipFill>
                <a:blip r:embed="rId6"/>
                <a:stretch>
                  <a:fillRect t="-10000" b="-35000"/>
                </a:stretch>
              </a:blipFill>
            </p:spPr>
            <p:txBody>
              <a:bodyPr/>
              <a:lstStyle/>
              <a:p>
                <a:r>
                  <a:rPr lang="de-DE">
                    <a:noFill/>
                  </a:rPr>
                  <a:t> </a:t>
                </a:r>
              </a:p>
            </p:txBody>
          </p:sp>
        </mc:Fallback>
      </mc:AlternateContent>
      <p:sp>
        <p:nvSpPr>
          <p:cNvPr id="15" name="Textplatzhalter 1">
            <a:extLst>
              <a:ext uri="{FF2B5EF4-FFF2-40B4-BE49-F238E27FC236}">
                <a16:creationId xmlns:a16="http://schemas.microsoft.com/office/drawing/2014/main" xmlns="" id="{090CECB7-4ACE-4302-9B03-6798295F567C}"/>
              </a:ext>
            </a:extLst>
          </p:cNvPr>
          <p:cNvSpPr txBox="1">
            <a:spLocks/>
          </p:cNvSpPr>
          <p:nvPr/>
        </p:nvSpPr>
        <p:spPr>
          <a:xfrm>
            <a:off x="1365416" y="622501"/>
            <a:ext cx="9995573" cy="69735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spc="31">
                <a:cs typeface="Arial"/>
              </a:rPr>
              <a:t>Altman Z-Score für aufstrebende Märkte</a:t>
            </a:r>
            <a:endParaRPr lang="en-GB" sz="3200" spc="31" dirty="0">
              <a:cs typeface="Arial"/>
            </a:endParaRPr>
          </a:p>
        </p:txBody>
      </p:sp>
    </p:spTree>
    <p:extLst>
      <p:ext uri="{BB962C8B-B14F-4D97-AF65-F5344CB8AC3E}">
        <p14:creationId xmlns:p14="http://schemas.microsoft.com/office/powerpoint/2010/main" val="396603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33336" y="783665"/>
            <a:ext cx="8852375" cy="697353"/>
          </a:xfrm>
        </p:spPr>
        <p:txBody>
          <a:bodyPr>
            <a:normAutofit/>
          </a:bodyPr>
          <a:lstStyle/>
          <a:p>
            <a:r>
              <a:rPr lang="en-GB" sz="3200" spc="31" dirty="0">
                <a:cs typeface="Arial"/>
              </a:rPr>
              <a:t>Genauigkeit und Grenzen des Altman Z-Scores </a:t>
            </a:r>
            <a:endParaRPr lang="en-GB" sz="3200" dirty="0"/>
          </a:p>
        </p:txBody>
      </p:sp>
      <p:sp>
        <p:nvSpPr>
          <p:cNvPr id="10" name="Subtitle 2">
            <a:extLst>
              <a:ext uri="{FF2B5EF4-FFF2-40B4-BE49-F238E27FC236}">
                <a16:creationId xmlns:a16="http://schemas.microsoft.com/office/drawing/2014/main" xmlns="" id="{361C603B-B048-4EAA-8442-B56617C2BD23}"/>
              </a:ext>
            </a:extLst>
          </p:cNvPr>
          <p:cNvSpPr txBox="1">
            <a:spLocks/>
          </p:cNvSpPr>
          <p:nvPr/>
        </p:nvSpPr>
        <p:spPr>
          <a:xfrm>
            <a:off x="225631" y="2142491"/>
            <a:ext cx="2491065" cy="47913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002060"/>
                </a:solidFill>
                <a:latin typeface="+mj-lt"/>
                <a:ea typeface="Open Sans Light" panose="020B0306030504020204" pitchFamily="34" charset="0"/>
                <a:cs typeface="Open Sans Light" panose="020B0306030504020204" pitchFamily="34" charset="0"/>
              </a:rPr>
              <a:t>Der Z-Score gibt Ihnen keine Garantie - er basiert auf einer statistischen Analyse. </a:t>
            </a:r>
          </a:p>
          <a:p>
            <a:pPr marL="285750" indent="-285750" algn="l">
              <a:lnSpc>
                <a:spcPct val="100000"/>
              </a:lnSpc>
              <a:spcBef>
                <a:spcPts val="600"/>
              </a:spcBef>
              <a:buFont typeface="Wingdings" panose="05000000000000000000" pitchFamily="2" charset="2"/>
              <a:buChar char="à"/>
            </a:pPr>
            <a:r>
              <a:rPr lang="en-GB" sz="2200" dirty="0">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Das Wichtigste: Der Z-Score kann nur so genau sein </a:t>
            </a:r>
            <a:r>
              <a:rPr lang="en-GB" sz="2200" dirty="0" err="1">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wie</a:t>
            </a:r>
            <a:r>
              <a:rPr lang="en-GB" sz="2200" dirty="0">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 der </a:t>
            </a:r>
            <a:r>
              <a:rPr lang="en-GB" sz="2200" dirty="0" err="1">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Daten</a:t>
            </a:r>
            <a:r>
              <a:rPr lang="en-GB" sz="2200" dirty="0">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-Input. </a:t>
            </a: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Rounded Rectangle 60">
            <a:extLst>
              <a:ext uri="{FF2B5EF4-FFF2-40B4-BE49-F238E27FC236}">
                <a16:creationId xmlns:a16="http://schemas.microsoft.com/office/drawing/2014/main" xmlns="" id="{78A3F308-9EAE-4D46-930D-36A976A386A1}"/>
              </a:ext>
            </a:extLst>
          </p:cNvPr>
          <p:cNvSpPr/>
          <p:nvPr/>
        </p:nvSpPr>
        <p:spPr>
          <a:xfrm>
            <a:off x="5150055" y="2978411"/>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1" name="Rounded Rectangle 63">
            <a:extLst>
              <a:ext uri="{FF2B5EF4-FFF2-40B4-BE49-F238E27FC236}">
                <a16:creationId xmlns:a16="http://schemas.microsoft.com/office/drawing/2014/main" xmlns="" id="{DD0132A0-7F4A-4507-988E-41AECC5C59F8}"/>
              </a:ext>
            </a:extLst>
          </p:cNvPr>
          <p:cNvSpPr/>
          <p:nvPr/>
        </p:nvSpPr>
        <p:spPr>
          <a:xfrm rot="18893649">
            <a:off x="5941448" y="321780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2" name="Rounded Rectangle 62">
            <a:extLst>
              <a:ext uri="{FF2B5EF4-FFF2-40B4-BE49-F238E27FC236}">
                <a16:creationId xmlns:a16="http://schemas.microsoft.com/office/drawing/2014/main" xmlns="" id="{538AC19D-196A-4EAC-B844-DA31809AB8CA}"/>
              </a:ext>
            </a:extLst>
          </p:cNvPr>
          <p:cNvSpPr/>
          <p:nvPr/>
        </p:nvSpPr>
        <p:spPr>
          <a:xfrm rot="2717866">
            <a:off x="5942245" y="2735465"/>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3" name="Rounded Rectangle 74">
            <a:extLst>
              <a:ext uri="{FF2B5EF4-FFF2-40B4-BE49-F238E27FC236}">
                <a16:creationId xmlns:a16="http://schemas.microsoft.com/office/drawing/2014/main" xmlns="" id="{BD5B565F-3F06-45D8-9588-336E8DD195F4}"/>
              </a:ext>
            </a:extLst>
          </p:cNvPr>
          <p:cNvSpPr/>
          <p:nvPr/>
        </p:nvSpPr>
        <p:spPr>
          <a:xfrm rot="10800000">
            <a:off x="6631997" y="3835648"/>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4" name="Rounded Rectangle 75">
            <a:extLst>
              <a:ext uri="{FF2B5EF4-FFF2-40B4-BE49-F238E27FC236}">
                <a16:creationId xmlns:a16="http://schemas.microsoft.com/office/drawing/2014/main" xmlns="" id="{2EDE04F1-B8E5-4344-A06D-83117980B49C}"/>
              </a:ext>
            </a:extLst>
          </p:cNvPr>
          <p:cNvSpPr/>
          <p:nvPr/>
        </p:nvSpPr>
        <p:spPr>
          <a:xfrm rot="8093649">
            <a:off x="6525011" y="3596258"/>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5" name="Rounded Rectangle 76">
            <a:extLst>
              <a:ext uri="{FF2B5EF4-FFF2-40B4-BE49-F238E27FC236}">
                <a16:creationId xmlns:a16="http://schemas.microsoft.com/office/drawing/2014/main" xmlns="" id="{7EBBBE76-B645-4ACB-AD25-9C1780892E7E}"/>
              </a:ext>
            </a:extLst>
          </p:cNvPr>
          <p:cNvSpPr/>
          <p:nvPr/>
        </p:nvSpPr>
        <p:spPr>
          <a:xfrm rot="13517866">
            <a:off x="6524214" y="4078593"/>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8" name="TextBox 99">
            <a:extLst>
              <a:ext uri="{FF2B5EF4-FFF2-40B4-BE49-F238E27FC236}">
                <a16:creationId xmlns:a16="http://schemas.microsoft.com/office/drawing/2014/main" xmlns="" id="{03CD79A6-5D91-4F6D-9305-E948B186B9A2}"/>
              </a:ext>
            </a:extLst>
          </p:cNvPr>
          <p:cNvSpPr txBox="1"/>
          <p:nvPr/>
        </p:nvSpPr>
        <p:spPr>
          <a:xfrm>
            <a:off x="2724260" y="3107745"/>
            <a:ext cx="2527230"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Wie genau </a:t>
            </a:r>
            <a:r>
              <a:rPr lang="en-GB" sz="1600" b="1" spc="113" dirty="0" err="1">
                <a:solidFill>
                  <a:schemeClr val="tx2"/>
                </a:solidFill>
                <a:latin typeface="+mj-lt"/>
                <a:ea typeface="League Spartan" charset="0"/>
                <a:cs typeface="Poppins" pitchFamily="2" charset="77"/>
              </a:rPr>
              <a:t>ist</a:t>
            </a:r>
            <a:r>
              <a:rPr lang="en-GB" sz="1600" b="1" spc="113" dirty="0">
                <a:solidFill>
                  <a:schemeClr val="tx2"/>
                </a:solidFill>
                <a:latin typeface="+mj-lt"/>
                <a:ea typeface="League Spartan" charset="0"/>
                <a:cs typeface="Poppins" pitchFamily="2" charset="77"/>
              </a:rPr>
              <a:t> der Score?</a:t>
            </a:r>
          </a:p>
        </p:txBody>
      </p:sp>
      <p:sp>
        <p:nvSpPr>
          <p:cNvPr id="29" name="Subtitle 2">
            <a:extLst>
              <a:ext uri="{FF2B5EF4-FFF2-40B4-BE49-F238E27FC236}">
                <a16:creationId xmlns:a16="http://schemas.microsoft.com/office/drawing/2014/main" xmlns="" id="{C2D1F18F-FE28-4893-98BF-3062B7E1A1A8}"/>
              </a:ext>
            </a:extLst>
          </p:cNvPr>
          <p:cNvSpPr txBox="1">
            <a:spLocks/>
          </p:cNvSpPr>
          <p:nvPr/>
        </p:nvSpPr>
        <p:spPr>
          <a:xfrm>
            <a:off x="2783479" y="3524320"/>
            <a:ext cx="3312522" cy="318476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GB" sz="1600" dirty="0">
                <a:solidFill>
                  <a:srgbClr val="002060"/>
                </a:solidFill>
                <a:latin typeface="+mj-lt"/>
                <a:ea typeface="Lato Light" panose="020F0502020204030203" pitchFamily="34" charset="0"/>
                <a:cs typeface="Mukta ExtraLight" panose="020B0000000000000000" pitchFamily="34" charset="77"/>
              </a:rPr>
              <a:t>Es gibt eine Reihe von Studien, die die </a:t>
            </a:r>
            <a:r>
              <a:rPr lang="en-GB" sz="1600" dirty="0" err="1">
                <a:solidFill>
                  <a:srgbClr val="002060"/>
                </a:solidFill>
                <a:latin typeface="+mj-lt"/>
                <a:ea typeface="Lato Light" panose="020F0502020204030203" pitchFamily="34" charset="0"/>
                <a:cs typeface="Mukta ExtraLight" panose="020B0000000000000000" pitchFamily="34" charset="77"/>
              </a:rPr>
              <a:t>Genauigkeit</a:t>
            </a:r>
            <a:r>
              <a:rPr lang="en-GB" sz="1600" dirty="0">
                <a:solidFill>
                  <a:srgbClr val="002060"/>
                </a:solidFill>
                <a:latin typeface="+mj-lt"/>
                <a:ea typeface="Lato Light" panose="020F0502020204030203" pitchFamily="34" charset="0"/>
                <a:cs typeface="Mukta ExtraLight" panose="020B0000000000000000" pitchFamily="34" charset="77"/>
              </a:rPr>
              <a:t> des Z.-Scores bestätigen:</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Eine Vorhersage des Konkurses 2 Jahre bevor er eintrat, hatte eine Genauigkeit von 72 % mit einer Falsch-Positiv-Rate von 6 %.</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Die Gesamtgenauigkeit liegt zwischen 80-90 %.</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Bei der Vorhersage von Konkursen 1 Jahr vor dem Eintreten wurden falsch-positive Ergebnisse in Höhe von 15%-20% </a:t>
            </a:r>
            <a:r>
              <a:rPr lang="en-GB" sz="1600" dirty="0" err="1">
                <a:solidFill>
                  <a:srgbClr val="002060"/>
                </a:solidFill>
                <a:latin typeface="+mj-lt"/>
                <a:ea typeface="Lato Light" panose="020F0502020204030203" pitchFamily="34" charset="0"/>
                <a:cs typeface="Mukta ExtraLight" panose="020B0000000000000000" pitchFamily="34" charset="77"/>
              </a:rPr>
              <a:t>verzeichnet</a:t>
            </a:r>
            <a:r>
              <a:rPr lang="en-GB" sz="1600" dirty="0">
                <a:solidFill>
                  <a:srgbClr val="002060"/>
                </a:solidFill>
                <a:latin typeface="+mj-lt"/>
                <a:ea typeface="Lato Light" panose="020F0502020204030203" pitchFamily="34" charset="0"/>
                <a:cs typeface="Mukta ExtraLight" panose="020B0000000000000000" pitchFamily="34" charset="77"/>
              </a:rPr>
              <a:t>.</a:t>
            </a:r>
          </a:p>
        </p:txBody>
      </p:sp>
      <p:sp>
        <p:nvSpPr>
          <p:cNvPr id="30" name="TextBox 101">
            <a:extLst>
              <a:ext uri="{FF2B5EF4-FFF2-40B4-BE49-F238E27FC236}">
                <a16:creationId xmlns:a16="http://schemas.microsoft.com/office/drawing/2014/main" xmlns="" id="{31693BB4-B615-497C-BB23-366D53F4E760}"/>
              </a:ext>
            </a:extLst>
          </p:cNvPr>
          <p:cNvSpPr txBox="1"/>
          <p:nvPr/>
        </p:nvSpPr>
        <p:spPr>
          <a:xfrm>
            <a:off x="8438530" y="1882163"/>
            <a:ext cx="1231940"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Begrenzungen</a:t>
            </a:r>
          </a:p>
        </p:txBody>
      </p:sp>
      <p:sp>
        <p:nvSpPr>
          <p:cNvPr id="31" name="Subtitle 2">
            <a:extLst>
              <a:ext uri="{FF2B5EF4-FFF2-40B4-BE49-F238E27FC236}">
                <a16:creationId xmlns:a16="http://schemas.microsoft.com/office/drawing/2014/main" xmlns="" id="{B2B18DBA-42BD-4050-BF6B-E8151FBB15CB}"/>
              </a:ext>
            </a:extLst>
          </p:cNvPr>
          <p:cNvSpPr txBox="1">
            <a:spLocks/>
          </p:cNvSpPr>
          <p:nvPr/>
        </p:nvSpPr>
        <p:spPr>
          <a:xfrm>
            <a:off x="8438530" y="2142491"/>
            <a:ext cx="3662426" cy="412040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Der Z-Score kann nur so genau sein wie die </a:t>
            </a:r>
            <a:r>
              <a:rPr lang="en-GB" sz="1600" dirty="0" err="1">
                <a:solidFill>
                  <a:srgbClr val="002060"/>
                </a:solidFill>
                <a:latin typeface="+mj-lt"/>
                <a:ea typeface="Lato Light" panose="020F0502020204030203" pitchFamily="34" charset="0"/>
                <a:cs typeface="Mukta ExtraLight" panose="020B0000000000000000" pitchFamily="34" charset="77"/>
              </a:rPr>
              <a:t>verwendeten</a:t>
            </a:r>
            <a:r>
              <a:rPr lang="en-GB" sz="1600" dirty="0">
                <a:solidFill>
                  <a:srgbClr val="002060"/>
                </a:solidFill>
                <a:latin typeface="+mj-lt"/>
                <a:ea typeface="Lato Light" panose="020F0502020204030203" pitchFamily="34" charset="0"/>
                <a:cs typeface="Mukta ExtraLight" panose="020B0000000000000000" pitchFamily="34" charset="77"/>
              </a:rPr>
              <a:t> </a:t>
            </a:r>
            <a:r>
              <a:rPr lang="en-GB" sz="1600" dirty="0" err="1">
                <a:solidFill>
                  <a:srgbClr val="002060"/>
                </a:solidFill>
                <a:latin typeface="+mj-lt"/>
                <a:ea typeface="Lato Light" panose="020F0502020204030203" pitchFamily="34" charset="0"/>
                <a:cs typeface="Mukta ExtraLight" panose="020B0000000000000000" pitchFamily="34" charset="77"/>
              </a:rPr>
              <a:t>Daten</a:t>
            </a:r>
            <a:r>
              <a:rPr lang="en-GB" sz="1600">
                <a:solidFill>
                  <a:srgbClr val="002060"/>
                </a:solidFill>
                <a:latin typeface="+mj-lt"/>
                <a:ea typeface="Lato Light" panose="020F0502020204030203" pitchFamily="34" charset="0"/>
                <a:cs typeface="Mukta ExtraLight" panose="020B0000000000000000" pitchFamily="34" charset="77"/>
              </a:rPr>
              <a:t>.</a:t>
            </a:r>
            <a:endParaRPr lang="en-GB" sz="1600" dirty="0">
              <a:solidFill>
                <a:srgbClr val="002060"/>
              </a:solidFill>
              <a:latin typeface="+mj-lt"/>
              <a:ea typeface="Lato Light" panose="020F0502020204030203" pitchFamily="34" charset="0"/>
              <a:cs typeface="Mukta ExtraLight" panose="020B0000000000000000" pitchFamily="34" charset="77"/>
            </a:endParaRP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Er kann nicht für neue Unternehmen / Start-Ups verwendet werden: Das größte Problem ist, dass es einfach zu wenig Daten gibt, um diese Berechnung zu ermöglichen. Zwei bestimmte Variablen (Gewinnrücklagen und Marktwert des Eigenkapitals) werden in einem neuen Unternehmen nicht gut erfasst, wodurch der Altman Z-Score </a:t>
            </a:r>
            <a:r>
              <a:rPr lang="en-GB" sz="1600" dirty="0" err="1">
                <a:solidFill>
                  <a:srgbClr val="002060"/>
                </a:solidFill>
                <a:latin typeface="+mj-lt"/>
                <a:ea typeface="Lato Light" panose="020F0502020204030203" pitchFamily="34" charset="0"/>
                <a:cs typeface="Mukta ExtraLight" panose="020B0000000000000000" pitchFamily="34" charset="77"/>
              </a:rPr>
              <a:t>unbrauchbar</a:t>
            </a:r>
            <a:r>
              <a:rPr lang="en-GB" sz="1600" dirty="0">
                <a:solidFill>
                  <a:srgbClr val="002060"/>
                </a:solidFill>
                <a:latin typeface="+mj-lt"/>
                <a:ea typeface="Lato Light" panose="020F0502020204030203" pitchFamily="34" charset="0"/>
                <a:cs typeface="Mukta ExtraLight" panose="020B0000000000000000" pitchFamily="34" charset="77"/>
              </a:rPr>
              <a:t> </a:t>
            </a:r>
            <a:r>
              <a:rPr lang="en-GB" sz="1600" dirty="0" err="1">
                <a:solidFill>
                  <a:srgbClr val="002060"/>
                </a:solidFill>
                <a:latin typeface="+mj-lt"/>
                <a:ea typeface="Lato Light" panose="020F0502020204030203" pitchFamily="34" charset="0"/>
                <a:cs typeface="Mukta ExtraLight" panose="020B0000000000000000" pitchFamily="34" charset="77"/>
              </a:rPr>
              <a:t>wird</a:t>
            </a:r>
            <a:r>
              <a:rPr lang="en-GB" sz="1600" dirty="0">
                <a:solidFill>
                  <a:srgbClr val="002060"/>
                </a:solidFill>
                <a:latin typeface="+mj-lt"/>
                <a:ea typeface="Lato Light" panose="020F0502020204030203" pitchFamily="34" charset="0"/>
                <a:cs typeface="Mukta ExtraLight" panose="020B0000000000000000" pitchFamily="34" charset="77"/>
              </a:rPr>
              <a:t>.</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Das Alter des Modells schafft Raum für Gegner, es zu diskreditieren. Das Geschäftsumfeld im Jahr 1968 war </a:t>
            </a:r>
            <a:r>
              <a:rPr lang="en-GB" sz="1600" dirty="0" err="1">
                <a:solidFill>
                  <a:srgbClr val="002060"/>
                </a:solidFill>
                <a:latin typeface="+mj-lt"/>
                <a:ea typeface="Lato Light" panose="020F0502020204030203" pitchFamily="34" charset="0"/>
                <a:cs typeface="Mukta ExtraLight" panose="020B0000000000000000" pitchFamily="34" charset="77"/>
              </a:rPr>
              <a:t>ein</a:t>
            </a:r>
            <a:r>
              <a:rPr lang="en-GB" sz="1600" dirty="0">
                <a:solidFill>
                  <a:srgbClr val="002060"/>
                </a:solidFill>
                <a:latin typeface="+mj-lt"/>
                <a:ea typeface="Lato Light" panose="020F0502020204030203" pitchFamily="34" charset="0"/>
                <a:cs typeface="Mukta ExtraLight" panose="020B0000000000000000" pitchFamily="34" charset="77"/>
              </a:rPr>
              <a:t> </a:t>
            </a:r>
            <a:r>
              <a:rPr lang="en-GB" sz="1600" dirty="0" err="1">
                <a:solidFill>
                  <a:srgbClr val="002060"/>
                </a:solidFill>
                <a:latin typeface="+mj-lt"/>
                <a:ea typeface="Lato Light" panose="020F0502020204030203" pitchFamily="34" charset="0"/>
                <a:cs typeface="Mukta ExtraLight" panose="020B0000000000000000" pitchFamily="34" charset="77"/>
              </a:rPr>
              <a:t>anderes</a:t>
            </a:r>
            <a:r>
              <a:rPr lang="en-GB" sz="1600" dirty="0">
                <a:solidFill>
                  <a:srgbClr val="002060"/>
                </a:solidFill>
                <a:latin typeface="+mj-lt"/>
                <a:ea typeface="Lato Light" panose="020F0502020204030203" pitchFamily="34" charset="0"/>
                <a:cs typeface="Mukta ExtraLight" panose="020B0000000000000000" pitchFamily="34" charset="77"/>
              </a:rPr>
              <a:t>.</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133241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5847" y="1803546"/>
            <a:ext cx="5444278" cy="546846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Die Z-Score-Formel zur Vorhersage von Insolvenzen wurde 1968 von Edward Altman veröffentlicht. Mit der Formel lässt sich die </a:t>
            </a:r>
            <a:r>
              <a:rPr lang="en-GB" sz="2000" dirty="0" err="1">
                <a:solidFill>
                  <a:srgbClr val="002060"/>
                </a:solidFill>
                <a:latin typeface="+mj-lt"/>
                <a:ea typeface="Open Sans Light" panose="020B0306030504020204" pitchFamily="34" charset="0"/>
                <a:cs typeface="Open Sans Light" panose="020B0306030504020204" pitchFamily="34" charset="0"/>
              </a:rPr>
              <a:t>Wahrscheinlichkeit</a:t>
            </a:r>
            <a:r>
              <a:rPr lang="en-GB" sz="2000" dirty="0">
                <a:solidFill>
                  <a:srgbClr val="002060"/>
                </a:solidFill>
                <a:latin typeface="+mj-lt"/>
                <a:ea typeface="Open Sans Light" panose="020B0306030504020204" pitchFamily="34" charset="0"/>
                <a:cs typeface="Open Sans Light" panose="020B0306030504020204" pitchFamily="34" charset="0"/>
              </a:rPr>
              <a:t> </a:t>
            </a:r>
            <a:r>
              <a:rPr lang="en-GB" sz="2000" dirty="0" err="1">
                <a:solidFill>
                  <a:srgbClr val="002060"/>
                </a:solidFill>
                <a:latin typeface="+mj-lt"/>
                <a:ea typeface="Open Sans Light" panose="020B0306030504020204" pitchFamily="34" charset="0"/>
                <a:cs typeface="Open Sans Light" panose="020B0306030504020204" pitchFamily="34" charset="0"/>
              </a:rPr>
              <a:t>vorher-sagen</a:t>
            </a:r>
            <a:r>
              <a:rPr lang="en-GB" sz="2000" dirty="0">
                <a:solidFill>
                  <a:srgbClr val="002060"/>
                </a:solidFill>
                <a:latin typeface="+mj-lt"/>
                <a:ea typeface="Open Sans Light" panose="020B0306030504020204" pitchFamily="34" charset="0"/>
                <a:cs typeface="Open Sans Light" panose="020B0306030504020204" pitchFamily="34" charset="0"/>
              </a:rPr>
              <a:t>, dass ein Unternehmen innerhalb von zwei Jahren in Konkurs geht. Z-Score verwendet mehrere </a:t>
            </a:r>
            <a:r>
              <a:rPr lang="en-GB" sz="2000" dirty="0" err="1">
                <a:solidFill>
                  <a:srgbClr val="002060"/>
                </a:solidFill>
                <a:latin typeface="+mj-lt"/>
                <a:ea typeface="Open Sans Light" panose="020B0306030504020204" pitchFamily="34" charset="0"/>
                <a:cs typeface="Open Sans Light" panose="020B0306030504020204" pitchFamily="34" charset="0"/>
              </a:rPr>
              <a:t>Unternehmensgewinn</a:t>
            </a:r>
            <a:r>
              <a:rPr lang="en-GB" sz="2000" dirty="0">
                <a:solidFill>
                  <a:srgbClr val="002060"/>
                </a:solidFill>
                <a:latin typeface="+mj-lt"/>
                <a:ea typeface="Open Sans Light" panose="020B0306030504020204" pitchFamily="34" charset="0"/>
                <a:cs typeface="Open Sans Light" panose="020B0306030504020204" pitchFamily="34" charset="0"/>
              </a:rPr>
              <a:t>- und Bilanzwerte, um die </a:t>
            </a:r>
            <a:r>
              <a:rPr lang="en-GB" sz="2000" dirty="0" err="1">
                <a:solidFill>
                  <a:srgbClr val="002060"/>
                </a:solidFill>
                <a:latin typeface="+mj-lt"/>
                <a:ea typeface="Open Sans Light" panose="020B0306030504020204" pitchFamily="34" charset="0"/>
                <a:cs typeface="Open Sans Light" panose="020B0306030504020204" pitchFamily="34" charset="0"/>
              </a:rPr>
              <a:t>finanzielle</a:t>
            </a:r>
            <a:r>
              <a:rPr lang="en-GB" sz="2000" dirty="0">
                <a:solidFill>
                  <a:srgbClr val="002060"/>
                </a:solidFill>
                <a:latin typeface="+mj-lt"/>
                <a:ea typeface="Open Sans Light" panose="020B0306030504020204" pitchFamily="34" charset="0"/>
                <a:cs typeface="Open Sans Light" panose="020B0306030504020204" pitchFamily="34" charset="0"/>
              </a:rPr>
              <a:t> Gesundheit eines Unternehmens zu messen.</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In Tests wurde festgestellt, dass der Z-Score bei der Vorhersage des Konkurses zwei Jahre vor dem Ereignis eine Genauigkeit von 72 % aufweist. In einer Reihe von nachfolgenden Tests, die drei verschiedene Zeiträume über die nächsten 31 Jahre </a:t>
            </a:r>
            <a:r>
              <a:rPr lang="en-GB" sz="2000" dirty="0" err="1">
                <a:solidFill>
                  <a:srgbClr val="002060"/>
                </a:solidFill>
                <a:latin typeface="+mj-lt"/>
                <a:ea typeface="Open Sans Light" panose="020B0306030504020204" pitchFamily="34" charset="0"/>
                <a:cs typeface="Open Sans Light" panose="020B0306030504020204" pitchFamily="34" charset="0"/>
              </a:rPr>
              <a:t>abdeckten</a:t>
            </a:r>
            <a:r>
              <a:rPr lang="en-GB" sz="2000" dirty="0">
                <a:solidFill>
                  <a:srgbClr val="002060"/>
                </a:solidFill>
                <a:latin typeface="+mj-lt"/>
                <a:ea typeface="Open Sans Light" panose="020B0306030504020204" pitchFamily="34" charset="0"/>
                <a:cs typeface="Open Sans Light" panose="020B0306030504020204" pitchFamily="34" charset="0"/>
              </a:rPr>
              <a:t>, wurde festgestellt, dass das Modell bei der Vorhersage des Konkurses ein Jahr vor dem Ereignis eine Genauigkeit von ca. 80-90 % aufweist.</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46" name="Freeform 754">
            <a:extLst>
              <a:ext uri="{FF2B5EF4-FFF2-40B4-BE49-F238E27FC236}">
                <a16:creationId xmlns:a16="http://schemas.microsoft.com/office/drawing/2014/main" xmlns="" id="{952820A6-CDB5-4135-8626-1E558DB690DB}"/>
              </a:ext>
            </a:extLst>
          </p:cNvPr>
          <p:cNvSpPr>
            <a:spLocks/>
          </p:cNvSpPr>
          <p:nvPr/>
        </p:nvSpPr>
        <p:spPr bwMode="auto">
          <a:xfrm>
            <a:off x="6018039" y="49254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7" name="TextBox 200">
            <a:extLst>
              <a:ext uri="{FF2B5EF4-FFF2-40B4-BE49-F238E27FC236}">
                <a16:creationId xmlns:a16="http://schemas.microsoft.com/office/drawing/2014/main" xmlns="" id="{62BFBC6F-6B89-4551-BAF5-F875945F384A}"/>
              </a:ext>
            </a:extLst>
          </p:cNvPr>
          <p:cNvSpPr txBox="1"/>
          <p:nvPr/>
        </p:nvSpPr>
        <p:spPr>
          <a:xfrm>
            <a:off x="6096000" y="5069523"/>
            <a:ext cx="2291268"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Aufstrebende Märkte</a:t>
            </a:r>
          </a:p>
        </p:txBody>
      </p:sp>
      <p:sp>
        <p:nvSpPr>
          <p:cNvPr id="48" name="Freeform 754">
            <a:extLst>
              <a:ext uri="{FF2B5EF4-FFF2-40B4-BE49-F238E27FC236}">
                <a16:creationId xmlns:a16="http://schemas.microsoft.com/office/drawing/2014/main" xmlns="" id="{16904293-D20C-4C06-84D5-B23C8571EB7A}"/>
              </a:ext>
            </a:extLst>
          </p:cNvPr>
          <p:cNvSpPr>
            <a:spLocks/>
          </p:cNvSpPr>
          <p:nvPr/>
        </p:nvSpPr>
        <p:spPr bwMode="auto">
          <a:xfrm>
            <a:off x="6018039" y="4061994"/>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9" name="TextBox 208">
            <a:extLst>
              <a:ext uri="{FF2B5EF4-FFF2-40B4-BE49-F238E27FC236}">
                <a16:creationId xmlns:a16="http://schemas.microsoft.com/office/drawing/2014/main" xmlns="" id="{8683946F-21DE-473F-B2EA-E94DB2F93973}"/>
              </a:ext>
            </a:extLst>
          </p:cNvPr>
          <p:cNvSpPr txBox="1"/>
          <p:nvPr/>
        </p:nvSpPr>
        <p:spPr>
          <a:xfrm>
            <a:off x="6085909" y="4230003"/>
            <a:ext cx="4216860" cy="446276"/>
          </a:xfrm>
          <a:prstGeom prst="rect">
            <a:avLst/>
          </a:prstGeom>
          <a:noFill/>
        </p:spPr>
        <p:txBody>
          <a:bodyPr wrap="none" rtlCol="0">
            <a:spAutoFit/>
          </a:bodyPr>
          <a:lstStyle/>
          <a:p>
            <a:r>
              <a:rPr lang="en-GB" sz="2300" b="1" dirty="0" err="1">
                <a:solidFill>
                  <a:schemeClr val="bg1"/>
                </a:solidFill>
                <a:latin typeface="+mj-lt"/>
                <a:ea typeface="Roboto" charset="0"/>
                <a:cs typeface="Roboto" charset="0"/>
              </a:rPr>
              <a:t>Nicht-verarbeitende</a:t>
            </a:r>
            <a:r>
              <a:rPr lang="en-GB" sz="2300" b="1" dirty="0">
                <a:solidFill>
                  <a:schemeClr val="bg1"/>
                </a:solidFill>
                <a:latin typeface="+mj-lt"/>
                <a:ea typeface="Roboto" charset="0"/>
                <a:cs typeface="Roboto" charset="0"/>
              </a:rPr>
              <a:t> Unternehmen</a:t>
            </a:r>
          </a:p>
        </p:txBody>
      </p:sp>
      <p:sp>
        <p:nvSpPr>
          <p:cNvPr id="50" name="Freeform 754">
            <a:extLst>
              <a:ext uri="{FF2B5EF4-FFF2-40B4-BE49-F238E27FC236}">
                <a16:creationId xmlns:a16="http://schemas.microsoft.com/office/drawing/2014/main" xmlns="" id="{A794966E-902B-4479-86E0-760DC23434BD}"/>
              </a:ext>
            </a:extLst>
          </p:cNvPr>
          <p:cNvSpPr>
            <a:spLocks/>
          </p:cNvSpPr>
          <p:nvPr/>
        </p:nvSpPr>
        <p:spPr bwMode="auto">
          <a:xfrm>
            <a:off x="6018039" y="3198561"/>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1" name="TextBox 212">
            <a:extLst>
              <a:ext uri="{FF2B5EF4-FFF2-40B4-BE49-F238E27FC236}">
                <a16:creationId xmlns:a16="http://schemas.microsoft.com/office/drawing/2014/main" xmlns="" id="{1638745C-EF7E-4146-9C1C-59071244F68D}"/>
              </a:ext>
            </a:extLst>
          </p:cNvPr>
          <p:cNvSpPr txBox="1"/>
          <p:nvPr/>
        </p:nvSpPr>
        <p:spPr>
          <a:xfrm>
            <a:off x="6149838" y="3436182"/>
            <a:ext cx="2340577"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Private Unternehmen</a:t>
            </a:r>
          </a:p>
        </p:txBody>
      </p:sp>
      <p:sp>
        <p:nvSpPr>
          <p:cNvPr id="52" name="Freeform 754">
            <a:extLst>
              <a:ext uri="{FF2B5EF4-FFF2-40B4-BE49-F238E27FC236}">
                <a16:creationId xmlns:a16="http://schemas.microsoft.com/office/drawing/2014/main" xmlns="" id="{D4377C16-4652-4DE9-AC18-03B8DDAC2394}"/>
              </a:ext>
            </a:extLst>
          </p:cNvPr>
          <p:cNvSpPr>
            <a:spLocks/>
          </p:cNvSpPr>
          <p:nvPr/>
        </p:nvSpPr>
        <p:spPr bwMode="auto">
          <a:xfrm>
            <a:off x="6018039" y="23351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3" name="TextBox 216">
            <a:extLst>
              <a:ext uri="{FF2B5EF4-FFF2-40B4-BE49-F238E27FC236}">
                <a16:creationId xmlns:a16="http://schemas.microsoft.com/office/drawing/2014/main" xmlns="" id="{42AB572E-3D89-45F3-914F-E3F36B10EDEA}"/>
              </a:ext>
            </a:extLst>
          </p:cNvPr>
          <p:cNvSpPr txBox="1"/>
          <p:nvPr/>
        </p:nvSpPr>
        <p:spPr>
          <a:xfrm>
            <a:off x="5996752" y="2587645"/>
            <a:ext cx="4088235"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Öffentliche Fertigungsunternehmen </a:t>
            </a:r>
          </a:p>
        </p:txBody>
      </p:sp>
      <p:sp>
        <p:nvSpPr>
          <p:cNvPr id="54" name="TextBox 116">
            <a:extLst>
              <a:ext uri="{FF2B5EF4-FFF2-40B4-BE49-F238E27FC236}">
                <a16:creationId xmlns:a16="http://schemas.microsoft.com/office/drawing/2014/main" xmlns="" id="{D9C3990A-9F35-4280-9764-ACDD78F47085}"/>
              </a:ext>
            </a:extLst>
          </p:cNvPr>
          <p:cNvSpPr txBox="1"/>
          <p:nvPr/>
        </p:nvSpPr>
        <p:spPr>
          <a:xfrm>
            <a:off x="5979888" y="1932572"/>
            <a:ext cx="6040821" cy="369332"/>
          </a:xfrm>
          <a:prstGeom prst="rect">
            <a:avLst/>
          </a:prstGeom>
          <a:noFill/>
        </p:spPr>
        <p:txBody>
          <a:bodyPr wrap="none" rtlCol="0" anchor="b" anchorCtr="0">
            <a:spAutoFit/>
          </a:bodyPr>
          <a:lstStyle/>
          <a:p>
            <a:r>
              <a:rPr lang="en-GB" b="1" dirty="0">
                <a:solidFill>
                  <a:schemeClr val="accent1"/>
                </a:solidFill>
                <a:latin typeface="+mj-lt"/>
                <a:ea typeface="League Spartan" charset="0"/>
                <a:cs typeface="Poppins" pitchFamily="2" charset="77"/>
              </a:rPr>
              <a:t>Es gibt verschiedene Z-Score-Modelle für verschiedene Sektoren</a:t>
            </a:r>
          </a:p>
        </p:txBody>
      </p:sp>
      <p:sp>
        <p:nvSpPr>
          <p:cNvPr id="18" name="Textplatzhalter 1">
            <a:extLst>
              <a:ext uri="{FF2B5EF4-FFF2-40B4-BE49-F238E27FC236}">
                <a16:creationId xmlns:a16="http://schemas.microsoft.com/office/drawing/2014/main" xmlns="" id="{44FD707E-1723-4AED-B55E-BD41048A07E8}"/>
              </a:ext>
            </a:extLst>
          </p:cNvPr>
          <p:cNvSpPr>
            <a:spLocks noGrp="1"/>
          </p:cNvSpPr>
          <p:nvPr>
            <p:ph type="body" sz="quarter" idx="13"/>
          </p:nvPr>
        </p:nvSpPr>
        <p:spPr>
          <a:xfrm>
            <a:off x="1146648" y="627946"/>
            <a:ext cx="10041812" cy="697353"/>
          </a:xfrm>
        </p:spPr>
        <p:txBody>
          <a:bodyPr>
            <a:noAutofit/>
          </a:bodyPr>
          <a:lstStyle/>
          <a:p>
            <a:r>
              <a:rPr lang="en-GB" sz="3200" dirty="0"/>
              <a:t>Vorhersage von finanzieller </a:t>
            </a:r>
            <a:r>
              <a:rPr lang="en-GB" sz="3200" dirty="0" err="1"/>
              <a:t>Notlage</a:t>
            </a:r>
            <a:r>
              <a:rPr lang="en-GB" sz="3200" dirty="0"/>
              <a:t> und Konkurs: Z-Score </a:t>
            </a:r>
          </a:p>
        </p:txBody>
      </p:sp>
    </p:spTree>
    <p:extLst>
      <p:ext uri="{BB962C8B-B14F-4D97-AF65-F5344CB8AC3E}">
        <p14:creationId xmlns:p14="http://schemas.microsoft.com/office/powerpoint/2010/main" val="77802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EB888206-7D2D-2C40-80DD-8564C4B90036}"/>
              </a:ext>
            </a:extLst>
          </p:cNvPr>
          <p:cNvSpPr/>
          <p:nvPr/>
        </p:nvSpPr>
        <p:spPr>
          <a:xfrm>
            <a:off x="8205849" y="6176309"/>
            <a:ext cx="3586348" cy="6542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61642" y="1930751"/>
            <a:ext cx="3392017" cy="49298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Altman kombinierte einen Satz von 5 Finanzkennzahlen, um den Z-Score </a:t>
            </a:r>
            <a:r>
              <a:rPr lang="en-GB" sz="2000" dirty="0" err="1">
                <a:solidFill>
                  <a:srgbClr val="002060"/>
                </a:solidFill>
                <a:latin typeface="+mj-lt"/>
                <a:ea typeface="Open Sans Light" panose="020B0306030504020204" pitchFamily="34" charset="0"/>
                <a:cs typeface="Open Sans Light" panose="020B0306030504020204" pitchFamily="34" charset="0"/>
              </a:rPr>
              <a:t>zu</a:t>
            </a:r>
            <a:r>
              <a:rPr lang="en-GB" sz="2000" dirty="0">
                <a:solidFill>
                  <a:srgbClr val="002060"/>
                </a:solidFill>
                <a:latin typeface="+mj-lt"/>
                <a:ea typeface="Open Sans Light" panose="020B0306030504020204" pitchFamily="34" charset="0"/>
                <a:cs typeface="Open Sans Light" panose="020B0306030504020204" pitchFamily="34" charset="0"/>
              </a:rPr>
              <a:t> </a:t>
            </a:r>
            <a:r>
              <a:rPr lang="en-GB" sz="2000" dirty="0" err="1">
                <a:solidFill>
                  <a:srgbClr val="002060"/>
                </a:solidFill>
                <a:latin typeface="+mj-lt"/>
                <a:ea typeface="Open Sans Light" panose="020B0306030504020204" pitchFamily="34" charset="0"/>
                <a:cs typeface="Open Sans Light" panose="020B0306030504020204" pitchFamily="34" charset="0"/>
              </a:rPr>
              <a:t>entwickeln</a:t>
            </a:r>
            <a:r>
              <a:rPr lang="en-GB" sz="2000" dirty="0">
                <a:solidFill>
                  <a:srgbClr val="002060"/>
                </a:solidFill>
                <a:latin typeface="+mj-lt"/>
                <a:ea typeface="Open Sans Light" panose="020B0306030504020204" pitchFamily="34" charset="0"/>
                <a:cs typeface="Open Sans Light" panose="020B0306030504020204" pitchFamily="34" charset="0"/>
              </a:rPr>
              <a:t>. Dieser Score </a:t>
            </a:r>
            <a:r>
              <a:rPr lang="en-GB" sz="2000" dirty="0" err="1">
                <a:solidFill>
                  <a:srgbClr val="002060"/>
                </a:solidFill>
                <a:latin typeface="+mj-lt"/>
                <a:ea typeface="Open Sans Light" panose="020B0306030504020204" pitchFamily="34" charset="0"/>
                <a:cs typeface="Open Sans Light" panose="020B0306030504020204" pitchFamily="34" charset="0"/>
              </a:rPr>
              <a:t>nutzt</a:t>
            </a:r>
            <a:r>
              <a:rPr lang="en-GB" sz="2000" dirty="0">
                <a:solidFill>
                  <a:srgbClr val="002060"/>
                </a:solidFill>
                <a:latin typeface="+mj-lt"/>
                <a:ea typeface="Open Sans Light" panose="020B0306030504020204" pitchFamily="34" charset="0"/>
                <a:cs typeface="Open Sans Light" panose="020B0306030504020204" pitchFamily="34" charset="0"/>
              </a:rPr>
              <a:t> statistische Verfahren, um die </a:t>
            </a:r>
            <a:r>
              <a:rPr lang="en-GB" sz="2000" dirty="0" err="1">
                <a:solidFill>
                  <a:srgbClr val="002060"/>
                </a:solidFill>
                <a:latin typeface="+mj-lt"/>
                <a:ea typeface="Open Sans Light" panose="020B0306030504020204" pitchFamily="34" charset="0"/>
                <a:cs typeface="Open Sans Light" panose="020B0306030504020204" pitchFamily="34" charset="0"/>
              </a:rPr>
              <a:t>Wahrschein-lichkeit</a:t>
            </a:r>
            <a:r>
              <a:rPr lang="en-GB" sz="2000" dirty="0">
                <a:solidFill>
                  <a:srgbClr val="002060"/>
                </a:solidFill>
                <a:latin typeface="+mj-lt"/>
                <a:ea typeface="Open Sans Light" panose="020B0306030504020204" pitchFamily="34" charset="0"/>
                <a:cs typeface="Open Sans Light" panose="020B0306030504020204" pitchFamily="34" charset="0"/>
              </a:rPr>
              <a:t> des Scheiterns </a:t>
            </a:r>
            <a:r>
              <a:rPr lang="en-GB" sz="2000" dirty="0" err="1">
                <a:solidFill>
                  <a:srgbClr val="002060"/>
                </a:solidFill>
                <a:latin typeface="+mj-lt"/>
                <a:ea typeface="Open Sans Light" panose="020B0306030504020204" pitchFamily="34" charset="0"/>
                <a:cs typeface="Open Sans Light" panose="020B0306030504020204" pitchFamily="34" charset="0"/>
              </a:rPr>
              <a:t>eines</a:t>
            </a:r>
            <a:r>
              <a:rPr lang="en-GB" sz="2000" dirty="0">
                <a:solidFill>
                  <a:srgbClr val="002060"/>
                </a:solidFill>
                <a:latin typeface="+mj-lt"/>
                <a:ea typeface="Open Sans Light" panose="020B0306030504020204" pitchFamily="34" charset="0"/>
                <a:cs typeface="Open Sans Light" panose="020B0306030504020204" pitchFamily="34" charset="0"/>
              </a:rPr>
              <a:t> </a:t>
            </a:r>
            <a:r>
              <a:rPr lang="en-GB" sz="2000" dirty="0" err="1">
                <a:solidFill>
                  <a:srgbClr val="002060"/>
                </a:solidFill>
                <a:latin typeface="+mj-lt"/>
                <a:ea typeface="Open Sans Light" panose="020B0306030504020204" pitchFamily="34" charset="0"/>
                <a:cs typeface="Open Sans Light" panose="020B0306030504020204" pitchFamily="34" charset="0"/>
              </a:rPr>
              <a:t>börsennotierten</a:t>
            </a:r>
            <a:r>
              <a:rPr lang="en-GB" sz="2000" dirty="0">
                <a:solidFill>
                  <a:srgbClr val="002060"/>
                </a:solidFill>
                <a:latin typeface="+mj-lt"/>
                <a:ea typeface="Open Sans Light" panose="020B0306030504020204" pitchFamily="34" charset="0"/>
                <a:cs typeface="Open Sans Light" panose="020B0306030504020204" pitchFamily="34" charset="0"/>
              </a:rPr>
              <a:t> </a:t>
            </a:r>
            <a:r>
              <a:rPr lang="en-GB" sz="2000" dirty="0" err="1">
                <a:solidFill>
                  <a:srgbClr val="002060"/>
                </a:solidFill>
                <a:latin typeface="+mj-lt"/>
                <a:ea typeface="Open Sans Light" panose="020B0306030504020204" pitchFamily="34" charset="0"/>
                <a:cs typeface="Open Sans Light" panose="020B0306030504020204" pitchFamily="34" charset="0"/>
              </a:rPr>
              <a:t>Unter-nehmens</a:t>
            </a:r>
            <a:r>
              <a:rPr lang="en-GB" sz="2000" dirty="0">
                <a:solidFill>
                  <a:srgbClr val="002060"/>
                </a:solidFill>
                <a:latin typeface="+mj-lt"/>
                <a:ea typeface="Open Sans Light" panose="020B0306030504020204" pitchFamily="34" charset="0"/>
                <a:cs typeface="Open Sans Light" panose="020B0306030504020204" pitchFamily="34" charset="0"/>
              </a:rPr>
              <a:t> vorherzusagen.</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Später adaptierte er das Modell auch für private Unternehmen. </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Die verwendeten Kennzahlen werden anhand von 8 Variablen aus dem Jahresabschluss eines Unternehmens berechnet. </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xmlns="" id="{234F4DA8-200B-46AE-BF56-FC574CD796EB}"/>
              </a:ext>
            </a:extLst>
          </p:cNvPr>
          <p:cNvGrpSpPr>
            <a:grpSpLocks noChangeAspect="1"/>
          </p:cNvGrpSpPr>
          <p:nvPr/>
        </p:nvGrpSpPr>
        <p:grpSpPr>
          <a:xfrm>
            <a:off x="4920235" y="2199762"/>
            <a:ext cx="7257498" cy="4437210"/>
            <a:chOff x="4329249" y="2163761"/>
            <a:chExt cx="6352868" cy="3884120"/>
          </a:xfrm>
        </p:grpSpPr>
        <p:sp>
          <p:nvSpPr>
            <p:cNvPr id="12" name="Shape 1277">
              <a:extLst>
                <a:ext uri="{FF2B5EF4-FFF2-40B4-BE49-F238E27FC236}">
                  <a16:creationId xmlns:a16="http://schemas.microsoft.com/office/drawing/2014/main" xmlns="" id="{94822F82-ED07-4EEF-99D2-7DB738279D5A}"/>
                </a:ext>
              </a:extLst>
            </p:cNvPr>
            <p:cNvSpPr/>
            <p:nvPr/>
          </p:nvSpPr>
          <p:spPr>
            <a:xfrm>
              <a:off x="6724149" y="2163761"/>
              <a:ext cx="1632947" cy="40324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3" name="Shape 1278">
              <a:extLst>
                <a:ext uri="{FF2B5EF4-FFF2-40B4-BE49-F238E27FC236}">
                  <a16:creationId xmlns:a16="http://schemas.microsoft.com/office/drawing/2014/main" xmlns="" id="{3536FC8B-9D8D-47B0-A467-8FE23C39AD36}"/>
                </a:ext>
              </a:extLst>
            </p:cNvPr>
            <p:cNvSpPr/>
            <p:nvPr/>
          </p:nvSpPr>
          <p:spPr>
            <a:xfrm>
              <a:off x="8691835" y="2760068"/>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4" name="Shape 1279">
              <a:extLst>
                <a:ext uri="{FF2B5EF4-FFF2-40B4-BE49-F238E27FC236}">
                  <a16:creationId xmlns:a16="http://schemas.microsoft.com/office/drawing/2014/main" xmlns="" id="{A27C2D64-1B1F-4168-8FDE-FE057A189674}"/>
                </a:ext>
              </a:extLst>
            </p:cNvPr>
            <p:cNvSpPr/>
            <p:nvPr/>
          </p:nvSpPr>
          <p:spPr>
            <a:xfrm>
              <a:off x="4752194" y="2760068"/>
              <a:ext cx="1632948" cy="403242"/>
            </a:xfrm>
            <a:prstGeom prst="parallelogram">
              <a:avLst/>
            </a:prstGeom>
            <a:solidFill>
              <a:srgbClr val="ED7D3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5" name="Shape 1280">
              <a:extLst>
                <a:ext uri="{FF2B5EF4-FFF2-40B4-BE49-F238E27FC236}">
                  <a16:creationId xmlns:a16="http://schemas.microsoft.com/office/drawing/2014/main" xmlns="" id="{471FB54B-6BFB-4BF1-BB2C-020283296A47}"/>
                </a:ext>
              </a:extLst>
            </p:cNvPr>
            <p:cNvSpPr/>
            <p:nvPr/>
          </p:nvSpPr>
          <p:spPr>
            <a:xfrm>
              <a:off x="4752194" y="4986941"/>
              <a:ext cx="1632948"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6" name="Shape 1281">
              <a:extLst>
                <a:ext uri="{FF2B5EF4-FFF2-40B4-BE49-F238E27FC236}">
                  <a16:creationId xmlns:a16="http://schemas.microsoft.com/office/drawing/2014/main" xmlns="" id="{570F5729-3434-4966-B6E8-185348F65953}"/>
                </a:ext>
              </a:extLst>
            </p:cNvPr>
            <p:cNvSpPr/>
            <p:nvPr/>
          </p:nvSpPr>
          <p:spPr>
            <a:xfrm>
              <a:off x="6724149" y="5644639"/>
              <a:ext cx="1632947" cy="40324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7" name="Shape 1282">
              <a:extLst>
                <a:ext uri="{FF2B5EF4-FFF2-40B4-BE49-F238E27FC236}">
                  <a16:creationId xmlns:a16="http://schemas.microsoft.com/office/drawing/2014/main" xmlns="" id="{FC6CC589-EDB2-4930-B9CF-962CC2E122F5}"/>
                </a:ext>
              </a:extLst>
            </p:cNvPr>
            <p:cNvSpPr/>
            <p:nvPr/>
          </p:nvSpPr>
          <p:spPr>
            <a:xfrm>
              <a:off x="8691835" y="4989053"/>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8" name="Shape 1283">
              <a:extLst>
                <a:ext uri="{FF2B5EF4-FFF2-40B4-BE49-F238E27FC236}">
                  <a16:creationId xmlns:a16="http://schemas.microsoft.com/office/drawing/2014/main" xmlns="" id="{1874BDE6-3A1D-43AF-8ACB-EEA41C43C98A}"/>
                </a:ext>
              </a:extLst>
            </p:cNvPr>
            <p:cNvSpPr/>
            <p:nvPr/>
          </p:nvSpPr>
          <p:spPr>
            <a:xfrm>
              <a:off x="4394750" y="3872722"/>
              <a:ext cx="1632948" cy="403242"/>
            </a:xfrm>
            <a:prstGeom prst="parallelogram">
              <a:avLst/>
            </a:prstGeom>
            <a:solidFill>
              <a:srgbClr val="ED7D3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9" name="Shape 1284">
              <a:extLst>
                <a:ext uri="{FF2B5EF4-FFF2-40B4-BE49-F238E27FC236}">
                  <a16:creationId xmlns:a16="http://schemas.microsoft.com/office/drawing/2014/main" xmlns="" id="{AF1A15B2-107A-46B2-BD4E-587973D46674}"/>
                </a:ext>
              </a:extLst>
            </p:cNvPr>
            <p:cNvSpPr/>
            <p:nvPr/>
          </p:nvSpPr>
          <p:spPr>
            <a:xfrm>
              <a:off x="9049170" y="3872722"/>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20" name="Shape 1286">
              <a:extLst>
                <a:ext uri="{FF2B5EF4-FFF2-40B4-BE49-F238E27FC236}">
                  <a16:creationId xmlns:a16="http://schemas.microsoft.com/office/drawing/2014/main" xmlns="" id="{111FAF02-DA3B-4837-9AD3-983F19E04370}"/>
                </a:ext>
              </a:extLst>
            </p:cNvPr>
            <p:cNvSpPr/>
            <p:nvPr/>
          </p:nvSpPr>
          <p:spPr>
            <a:xfrm>
              <a:off x="6192424" y="2760070"/>
              <a:ext cx="2692129" cy="2691505"/>
            </a:xfrm>
            <a:prstGeom prst="ellipse">
              <a:avLst/>
            </a:prstGeom>
            <a:noFill/>
            <a:ln w="38100" cap="flat">
              <a:solidFill>
                <a:schemeClr val="bg1">
                  <a:lumMod val="85000"/>
                </a:schemeClr>
              </a:solidFill>
              <a:prstDash val="solid"/>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1" name="Shape 1287">
              <a:extLst>
                <a:ext uri="{FF2B5EF4-FFF2-40B4-BE49-F238E27FC236}">
                  <a16:creationId xmlns:a16="http://schemas.microsoft.com/office/drawing/2014/main" xmlns="" id="{1D9DD45E-BB8F-4E99-A407-11962FACEC54}"/>
                </a:ext>
              </a:extLst>
            </p:cNvPr>
            <p:cNvSpPr/>
            <p:nvPr/>
          </p:nvSpPr>
          <p:spPr>
            <a:xfrm>
              <a:off x="7490914" y="2715439"/>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2" name="Shape 1288">
              <a:extLst>
                <a:ext uri="{FF2B5EF4-FFF2-40B4-BE49-F238E27FC236}">
                  <a16:creationId xmlns:a16="http://schemas.microsoft.com/office/drawing/2014/main" xmlns="" id="{B814AC65-3DC0-47CD-B2DC-CCD64C5827D3}"/>
                </a:ext>
              </a:extLst>
            </p:cNvPr>
            <p:cNvSpPr/>
            <p:nvPr/>
          </p:nvSpPr>
          <p:spPr>
            <a:xfrm>
              <a:off x="7490914" y="539504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3" name="Shape 1289">
              <a:extLst>
                <a:ext uri="{FF2B5EF4-FFF2-40B4-BE49-F238E27FC236}">
                  <a16:creationId xmlns:a16="http://schemas.microsoft.com/office/drawing/2014/main" xmlns="" id="{84DA40E3-4017-4B6E-A06F-63C420672BB5}"/>
                </a:ext>
              </a:extLst>
            </p:cNvPr>
            <p:cNvSpPr/>
            <p:nvPr/>
          </p:nvSpPr>
          <p:spPr>
            <a:xfrm>
              <a:off x="6542646" y="310572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4" name="Shape 1290">
              <a:extLst>
                <a:ext uri="{FF2B5EF4-FFF2-40B4-BE49-F238E27FC236}">
                  <a16:creationId xmlns:a16="http://schemas.microsoft.com/office/drawing/2014/main" xmlns="" id="{EEA279F5-8658-4E4D-BA62-FD35D57FDD6D}"/>
                </a:ext>
              </a:extLst>
            </p:cNvPr>
            <p:cNvSpPr/>
            <p:nvPr/>
          </p:nvSpPr>
          <p:spPr>
            <a:xfrm>
              <a:off x="8437413"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5" name="Shape 1291">
              <a:extLst>
                <a:ext uri="{FF2B5EF4-FFF2-40B4-BE49-F238E27FC236}">
                  <a16:creationId xmlns:a16="http://schemas.microsoft.com/office/drawing/2014/main" xmlns="" id="{4FA1775F-D951-4D0A-99E6-3B59FCC762CF}"/>
                </a:ext>
              </a:extLst>
            </p:cNvPr>
            <p:cNvSpPr/>
            <p:nvPr/>
          </p:nvSpPr>
          <p:spPr>
            <a:xfrm>
              <a:off x="6148094" y="4052222"/>
              <a:ext cx="101185"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6" name="Shape 1292">
              <a:extLst>
                <a:ext uri="{FF2B5EF4-FFF2-40B4-BE49-F238E27FC236}">
                  <a16:creationId xmlns:a16="http://schemas.microsoft.com/office/drawing/2014/main" xmlns="" id="{CDB4F7A1-FB35-4978-88F8-1A68E1A5C164}"/>
                </a:ext>
              </a:extLst>
            </p:cNvPr>
            <p:cNvSpPr/>
            <p:nvPr/>
          </p:nvSpPr>
          <p:spPr>
            <a:xfrm>
              <a:off x="8827698" y="4052223"/>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7" name="Shape 1293">
              <a:extLst>
                <a:ext uri="{FF2B5EF4-FFF2-40B4-BE49-F238E27FC236}">
                  <a16:creationId xmlns:a16="http://schemas.microsoft.com/office/drawing/2014/main" xmlns="" id="{B09C2864-7ACC-4F90-8060-59A8601E7651}"/>
                </a:ext>
              </a:extLst>
            </p:cNvPr>
            <p:cNvSpPr/>
            <p:nvPr/>
          </p:nvSpPr>
          <p:spPr>
            <a:xfrm>
              <a:off x="6538378"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8" name="Shape 1294">
              <a:extLst>
                <a:ext uri="{FF2B5EF4-FFF2-40B4-BE49-F238E27FC236}">
                  <a16:creationId xmlns:a16="http://schemas.microsoft.com/office/drawing/2014/main" xmlns="" id="{52B821EB-E812-44D4-9DB6-67BFE5519641}"/>
                </a:ext>
              </a:extLst>
            </p:cNvPr>
            <p:cNvSpPr/>
            <p:nvPr/>
          </p:nvSpPr>
          <p:spPr>
            <a:xfrm>
              <a:off x="8437413" y="3100975"/>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9" name="TextBox 22">
              <a:extLst>
                <a:ext uri="{FF2B5EF4-FFF2-40B4-BE49-F238E27FC236}">
                  <a16:creationId xmlns:a16="http://schemas.microsoft.com/office/drawing/2014/main" xmlns="" id="{56169B50-5ABF-4110-8ED6-5317E79A7E03}"/>
                </a:ext>
              </a:extLst>
            </p:cNvPr>
            <p:cNvSpPr txBox="1"/>
            <p:nvPr/>
          </p:nvSpPr>
          <p:spPr>
            <a:xfrm>
              <a:off x="5037863" y="2771538"/>
              <a:ext cx="1061614"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Umsatzerlöse</a:t>
              </a:r>
            </a:p>
          </p:txBody>
        </p:sp>
        <p:sp>
          <p:nvSpPr>
            <p:cNvPr id="30" name="TextBox 23">
              <a:extLst>
                <a:ext uri="{FF2B5EF4-FFF2-40B4-BE49-F238E27FC236}">
                  <a16:creationId xmlns:a16="http://schemas.microsoft.com/office/drawing/2014/main" xmlns="" id="{06AF31EA-975B-454A-840E-AFF4E4E839D1}"/>
                </a:ext>
              </a:extLst>
            </p:cNvPr>
            <p:cNvSpPr txBox="1"/>
            <p:nvPr/>
          </p:nvSpPr>
          <p:spPr>
            <a:xfrm>
              <a:off x="4329249" y="3745898"/>
              <a:ext cx="1763955"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Ergebnis vor</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Zinsen &amp; Steuern</a:t>
              </a:r>
            </a:p>
          </p:txBody>
        </p:sp>
        <p:sp>
          <p:nvSpPr>
            <p:cNvPr id="31" name="TextBox 24">
              <a:extLst>
                <a:ext uri="{FF2B5EF4-FFF2-40B4-BE49-F238E27FC236}">
                  <a16:creationId xmlns:a16="http://schemas.microsoft.com/office/drawing/2014/main" xmlns="" id="{6D53796B-F6F1-4349-8AAE-813855CF18A1}"/>
                </a:ext>
              </a:extLst>
            </p:cNvPr>
            <p:cNvSpPr txBox="1"/>
            <p:nvPr/>
          </p:nvSpPr>
          <p:spPr>
            <a:xfrm>
              <a:off x="4804277" y="4860118"/>
              <a:ext cx="1528784"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Buchwert des </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Eigenkapital*</a:t>
              </a:r>
            </a:p>
          </p:txBody>
        </p:sp>
        <p:sp>
          <p:nvSpPr>
            <p:cNvPr id="32" name="TextBox 25">
              <a:extLst>
                <a:ext uri="{FF2B5EF4-FFF2-40B4-BE49-F238E27FC236}">
                  <a16:creationId xmlns:a16="http://schemas.microsoft.com/office/drawing/2014/main" xmlns="" id="{E7497F3D-FAA9-4DC5-846B-30B9EE3A1B7D}"/>
                </a:ext>
              </a:extLst>
            </p:cNvPr>
            <p:cNvSpPr txBox="1"/>
            <p:nvPr/>
          </p:nvSpPr>
          <p:spPr>
            <a:xfrm>
              <a:off x="6610877" y="5656109"/>
              <a:ext cx="1861262"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Gewinnrücklagen</a:t>
              </a:r>
            </a:p>
          </p:txBody>
        </p:sp>
        <p:sp>
          <p:nvSpPr>
            <p:cNvPr id="33" name="TextBox 26">
              <a:extLst>
                <a:ext uri="{FF2B5EF4-FFF2-40B4-BE49-F238E27FC236}">
                  <a16:creationId xmlns:a16="http://schemas.microsoft.com/office/drawing/2014/main" xmlns="" id="{2BEA93ED-C0A3-41A2-BCAA-DEB783973DB8}"/>
                </a:ext>
              </a:extLst>
            </p:cNvPr>
            <p:cNvSpPr txBox="1"/>
            <p:nvPr/>
          </p:nvSpPr>
          <p:spPr>
            <a:xfrm>
              <a:off x="8807864" y="4934735"/>
              <a:ext cx="1400891" cy="511884"/>
            </a:xfrm>
            <a:prstGeom prst="rect">
              <a:avLst/>
            </a:prstGeom>
            <a:noFill/>
          </p:spPr>
          <p:txBody>
            <a:bodyPr wrap="none" rtlCol="0" anchor="ctr">
              <a:spAutoFit/>
            </a:bodyPr>
            <a:lstStyle/>
            <a:p>
              <a:pPr algn="ctr"/>
              <a:r>
                <a:rPr lang="en-GB" sz="1600" b="1" dirty="0" err="1">
                  <a:solidFill>
                    <a:schemeClr val="bg1"/>
                  </a:solidFill>
                  <a:latin typeface="+mj-lt"/>
                  <a:cs typeface="Poppins" pitchFamily="2" charset="77"/>
                </a:rPr>
                <a:t>Gesamt</a:t>
              </a:r>
              <a:r>
                <a:rPr lang="en-GB" sz="1600" b="1" dirty="0">
                  <a:solidFill>
                    <a:schemeClr val="bg1"/>
                  </a:solidFill>
                  <a:latin typeface="+mj-lt"/>
                  <a:cs typeface="Poppins" pitchFamily="2" charset="77"/>
                </a:rPr>
                <a:t>-</a:t>
              </a:r>
              <a:br>
                <a:rPr lang="en-GB" sz="1600" b="1" dirty="0">
                  <a:solidFill>
                    <a:schemeClr val="bg1"/>
                  </a:solidFill>
                  <a:latin typeface="+mj-lt"/>
                  <a:cs typeface="Poppins" pitchFamily="2" charset="77"/>
                </a:rPr>
              </a:br>
              <a:r>
                <a:rPr lang="en-GB" sz="1600" b="1" dirty="0" err="1">
                  <a:solidFill>
                    <a:schemeClr val="bg1"/>
                  </a:solidFill>
                  <a:latin typeface="+mj-lt"/>
                  <a:cs typeface="Poppins" pitchFamily="2" charset="77"/>
                </a:rPr>
                <a:t>verbindlichkeiten</a:t>
              </a:r>
              <a:endParaRPr lang="en-GB" sz="1600" b="1" dirty="0">
                <a:solidFill>
                  <a:schemeClr val="bg1"/>
                </a:solidFill>
                <a:latin typeface="+mj-lt"/>
                <a:cs typeface="Poppins" pitchFamily="2" charset="77"/>
              </a:endParaRPr>
            </a:p>
          </p:txBody>
        </p:sp>
        <p:sp>
          <p:nvSpPr>
            <p:cNvPr id="34" name="TextBox 27">
              <a:extLst>
                <a:ext uri="{FF2B5EF4-FFF2-40B4-BE49-F238E27FC236}">
                  <a16:creationId xmlns:a16="http://schemas.microsoft.com/office/drawing/2014/main" xmlns="" id="{37A2E6BE-D7B2-4EFC-A5D9-EA93ECF8347D}"/>
                </a:ext>
              </a:extLst>
            </p:cNvPr>
            <p:cNvSpPr txBox="1"/>
            <p:nvPr/>
          </p:nvSpPr>
          <p:spPr>
            <a:xfrm>
              <a:off x="8863554" y="2771538"/>
              <a:ext cx="1289509"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Gesamtvermögen</a:t>
              </a:r>
            </a:p>
          </p:txBody>
        </p:sp>
        <p:sp>
          <p:nvSpPr>
            <p:cNvPr id="35" name="TextBox 28">
              <a:extLst>
                <a:ext uri="{FF2B5EF4-FFF2-40B4-BE49-F238E27FC236}">
                  <a16:creationId xmlns:a16="http://schemas.microsoft.com/office/drawing/2014/main" xmlns="" id="{D6C7C836-D6E6-4CDD-B563-97162D5C7360}"/>
                </a:ext>
              </a:extLst>
            </p:cNvPr>
            <p:cNvSpPr txBox="1"/>
            <p:nvPr/>
          </p:nvSpPr>
          <p:spPr>
            <a:xfrm>
              <a:off x="9158181" y="3818404"/>
              <a:ext cx="1414924" cy="511884"/>
            </a:xfrm>
            <a:prstGeom prst="rect">
              <a:avLst/>
            </a:prstGeom>
            <a:noFill/>
          </p:spPr>
          <p:txBody>
            <a:bodyPr wrap="none" rtlCol="0" anchor="ctr">
              <a:spAutoFit/>
            </a:bodyPr>
            <a:lstStyle/>
            <a:p>
              <a:pPr algn="ctr"/>
              <a:r>
                <a:rPr lang="en-GB" sz="1600" b="1" dirty="0" err="1">
                  <a:solidFill>
                    <a:schemeClr val="bg1"/>
                  </a:solidFill>
                  <a:latin typeface="+mj-lt"/>
                  <a:cs typeface="Poppins" pitchFamily="2" charset="77"/>
                </a:rPr>
                <a:t>Kurzfristige</a:t>
              </a:r>
              <a:r>
                <a:rPr lang="en-GB" sz="1600" b="1" dirty="0">
                  <a:solidFill>
                    <a:schemeClr val="bg1"/>
                  </a:solidFill>
                  <a:latin typeface="+mj-lt"/>
                  <a:cs typeface="Poppins" pitchFamily="2" charset="77"/>
                </a:rPr>
                <a:t> </a:t>
              </a:r>
              <a:br>
                <a:rPr lang="en-GB" sz="1600" b="1" dirty="0">
                  <a:solidFill>
                    <a:schemeClr val="bg1"/>
                  </a:solidFill>
                  <a:latin typeface="+mj-lt"/>
                  <a:cs typeface="Poppins" pitchFamily="2" charset="77"/>
                </a:rPr>
              </a:br>
              <a:r>
                <a:rPr lang="en-GB" sz="1600" b="1" dirty="0" err="1">
                  <a:solidFill>
                    <a:schemeClr val="bg1"/>
                  </a:solidFill>
                  <a:latin typeface="+mj-lt"/>
                  <a:cs typeface="Poppins" pitchFamily="2" charset="77"/>
                </a:rPr>
                <a:t>Verbindlichkeiten</a:t>
              </a:r>
              <a:endParaRPr lang="en-GB" sz="1600" b="1" dirty="0">
                <a:solidFill>
                  <a:schemeClr val="bg1"/>
                </a:solidFill>
                <a:latin typeface="+mj-lt"/>
                <a:cs typeface="Poppins" pitchFamily="2" charset="77"/>
              </a:endParaRPr>
            </a:p>
          </p:txBody>
        </p:sp>
        <p:sp>
          <p:nvSpPr>
            <p:cNvPr id="36" name="TextBox 29">
              <a:extLst>
                <a:ext uri="{FF2B5EF4-FFF2-40B4-BE49-F238E27FC236}">
                  <a16:creationId xmlns:a16="http://schemas.microsoft.com/office/drawing/2014/main" xmlns="" id="{C33EB573-D1BA-4095-BAD3-58E0074781BE}"/>
                </a:ext>
              </a:extLst>
            </p:cNvPr>
            <p:cNvSpPr txBox="1"/>
            <p:nvPr/>
          </p:nvSpPr>
          <p:spPr>
            <a:xfrm>
              <a:off x="6764113" y="2175231"/>
              <a:ext cx="1554785"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Umlaufvermögen</a:t>
              </a:r>
            </a:p>
          </p:txBody>
        </p:sp>
        <p:sp>
          <p:nvSpPr>
            <p:cNvPr id="37" name="TextBox 31">
              <a:extLst>
                <a:ext uri="{FF2B5EF4-FFF2-40B4-BE49-F238E27FC236}">
                  <a16:creationId xmlns:a16="http://schemas.microsoft.com/office/drawing/2014/main" xmlns="" id="{FA64C27C-0B98-4BFB-96B0-7810C5B8CCCC}"/>
                </a:ext>
              </a:extLst>
            </p:cNvPr>
            <p:cNvSpPr txBox="1"/>
            <p:nvPr/>
          </p:nvSpPr>
          <p:spPr>
            <a:xfrm>
              <a:off x="6484942" y="3705986"/>
              <a:ext cx="2129225" cy="933476"/>
            </a:xfrm>
            <a:prstGeom prst="rect">
              <a:avLst/>
            </a:prstGeom>
            <a:noFill/>
          </p:spPr>
          <p:txBody>
            <a:bodyPr wrap="square" rtlCol="0" anchor="ctr">
              <a:spAutoFit/>
            </a:bodyPr>
            <a:lstStyle/>
            <a:p>
              <a:pPr algn="ctr"/>
              <a:r>
                <a:rPr lang="en-GB" sz="1600" b="1" dirty="0">
                  <a:solidFill>
                    <a:schemeClr val="tx2"/>
                  </a:solidFill>
                  <a:latin typeface="+mj-lt"/>
                  <a:cs typeface="Poppins" pitchFamily="2" charset="77"/>
                </a:rPr>
                <a:t>Benötigte Informationen zur Berechnung des Z-Scores</a:t>
              </a:r>
            </a:p>
          </p:txBody>
        </p:sp>
      </p:grpSp>
      <p:sp>
        <p:nvSpPr>
          <p:cNvPr id="39" name="Shape 1277">
            <a:extLst>
              <a:ext uri="{FF2B5EF4-FFF2-40B4-BE49-F238E27FC236}">
                <a16:creationId xmlns:a16="http://schemas.microsoft.com/office/drawing/2014/main" xmlns="" id="{D3AEEDAB-3E9F-4998-B189-1EB0722267B8}"/>
              </a:ext>
            </a:extLst>
          </p:cNvPr>
          <p:cNvSpPr/>
          <p:nvPr/>
        </p:nvSpPr>
        <p:spPr>
          <a:xfrm>
            <a:off x="3562578" y="2071137"/>
            <a:ext cx="2033675" cy="51747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0" name="TextBox 29">
            <a:extLst>
              <a:ext uri="{FF2B5EF4-FFF2-40B4-BE49-F238E27FC236}">
                <a16:creationId xmlns:a16="http://schemas.microsoft.com/office/drawing/2014/main" xmlns="" id="{4C8C1434-A1A9-4D68-9178-E70D394D5B79}"/>
              </a:ext>
            </a:extLst>
          </p:cNvPr>
          <p:cNvSpPr txBox="1"/>
          <p:nvPr/>
        </p:nvSpPr>
        <p:spPr>
          <a:xfrm>
            <a:off x="3706944" y="2176916"/>
            <a:ext cx="1674087"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Bilanz</a:t>
            </a:r>
          </a:p>
        </p:txBody>
      </p:sp>
      <p:sp>
        <p:nvSpPr>
          <p:cNvPr id="43" name="Shape 1280">
            <a:extLst>
              <a:ext uri="{FF2B5EF4-FFF2-40B4-BE49-F238E27FC236}">
                <a16:creationId xmlns:a16="http://schemas.microsoft.com/office/drawing/2014/main" xmlns="" id="{8EC1DA29-7191-49CB-B6ED-858FEB8745FC}"/>
              </a:ext>
            </a:extLst>
          </p:cNvPr>
          <p:cNvSpPr/>
          <p:nvPr/>
        </p:nvSpPr>
        <p:spPr>
          <a:xfrm>
            <a:off x="5123432" y="2077226"/>
            <a:ext cx="2033676" cy="517472"/>
          </a:xfrm>
          <a:prstGeom prst="parallelogram">
            <a:avLst/>
          </a:prstGeom>
          <a:solidFill>
            <a:schemeClr val="accent2"/>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4" name="TextBox 24">
            <a:extLst>
              <a:ext uri="{FF2B5EF4-FFF2-40B4-BE49-F238E27FC236}">
                <a16:creationId xmlns:a16="http://schemas.microsoft.com/office/drawing/2014/main" xmlns="" id="{CDB7ECC5-5676-4C6E-8B49-3CA223DE34C9}"/>
              </a:ext>
            </a:extLst>
          </p:cNvPr>
          <p:cNvSpPr txBox="1"/>
          <p:nvPr/>
        </p:nvSpPr>
        <p:spPr>
          <a:xfrm>
            <a:off x="5090827" y="2176149"/>
            <a:ext cx="2114889"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Gewinn- und Verlustrechnung</a:t>
            </a:r>
          </a:p>
        </p:txBody>
      </p:sp>
      <p:sp>
        <p:nvSpPr>
          <p:cNvPr id="45" name="TextBox 31">
            <a:extLst>
              <a:ext uri="{FF2B5EF4-FFF2-40B4-BE49-F238E27FC236}">
                <a16:creationId xmlns:a16="http://schemas.microsoft.com/office/drawing/2014/main" xmlns="" id="{7AE5F56C-84F7-4525-9B68-3549C33F2A7B}"/>
              </a:ext>
            </a:extLst>
          </p:cNvPr>
          <p:cNvSpPr txBox="1"/>
          <p:nvPr/>
        </p:nvSpPr>
        <p:spPr>
          <a:xfrm>
            <a:off x="3778882" y="1770818"/>
            <a:ext cx="4778789" cy="338554"/>
          </a:xfrm>
          <a:prstGeom prst="rect">
            <a:avLst/>
          </a:prstGeom>
          <a:noFill/>
        </p:spPr>
        <p:txBody>
          <a:bodyPr wrap="square" rtlCol="0" anchor="ctr">
            <a:spAutoFit/>
          </a:bodyPr>
          <a:lstStyle/>
          <a:p>
            <a:r>
              <a:rPr lang="en-GB" sz="1600" b="1" dirty="0">
                <a:solidFill>
                  <a:schemeClr val="tx2"/>
                </a:solidFill>
                <a:latin typeface="+mj-lt"/>
                <a:cs typeface="Poppins" pitchFamily="2" charset="77"/>
              </a:rPr>
              <a:t>Informationsquellen:</a:t>
            </a:r>
          </a:p>
        </p:txBody>
      </p:sp>
      <p:sp>
        <p:nvSpPr>
          <p:cNvPr id="38" name="TextBox 24">
            <a:extLst>
              <a:ext uri="{FF2B5EF4-FFF2-40B4-BE49-F238E27FC236}">
                <a16:creationId xmlns:a16="http://schemas.microsoft.com/office/drawing/2014/main" xmlns="" id="{437BA4AC-5744-4278-8F16-6ADDA1CA8776}"/>
              </a:ext>
            </a:extLst>
          </p:cNvPr>
          <p:cNvSpPr txBox="1"/>
          <p:nvPr/>
        </p:nvSpPr>
        <p:spPr>
          <a:xfrm>
            <a:off x="3380145" y="5999586"/>
            <a:ext cx="4321676" cy="830997"/>
          </a:xfrm>
          <a:prstGeom prst="rect">
            <a:avLst/>
          </a:prstGeom>
          <a:noFill/>
        </p:spPr>
        <p:txBody>
          <a:bodyPr wrap="square" rtlCol="0" anchor="ctr">
            <a:spAutoFit/>
          </a:bodyPr>
          <a:lstStyle/>
          <a:p>
            <a:r>
              <a:rPr lang="en-GB" sz="1600" b="1" dirty="0">
                <a:latin typeface="+mj-lt"/>
                <a:cs typeface="Poppins" pitchFamily="2" charset="77"/>
              </a:rPr>
              <a:t>* </a:t>
            </a:r>
            <a:r>
              <a:rPr lang="en-GB" sz="1600" b="1" dirty="0" err="1">
                <a:latin typeface="+mj-lt"/>
                <a:cs typeface="Poppins" pitchFamily="2" charset="77"/>
              </a:rPr>
              <a:t>Börsennotierte</a:t>
            </a:r>
            <a:r>
              <a:rPr lang="en-GB" sz="1600" b="1" dirty="0">
                <a:latin typeface="+mj-lt"/>
                <a:cs typeface="Poppins" pitchFamily="2" charset="77"/>
              </a:rPr>
              <a:t> Unternehmen </a:t>
            </a:r>
            <a:r>
              <a:rPr lang="en-GB" sz="1600" b="1" dirty="0" err="1">
                <a:latin typeface="+mj-lt"/>
                <a:cs typeface="Poppins" pitchFamily="2" charset="77"/>
              </a:rPr>
              <a:t>verwenden</a:t>
            </a:r>
            <a:r>
              <a:rPr lang="en-GB" sz="1600" b="1" dirty="0">
                <a:latin typeface="+mj-lt"/>
                <a:cs typeface="Poppins" pitchFamily="2" charset="77"/>
              </a:rPr>
              <a:t> den </a:t>
            </a:r>
            <a:r>
              <a:rPr lang="en-GB" sz="1600" b="1" dirty="0" err="1">
                <a:latin typeface="+mj-lt"/>
                <a:cs typeface="Poppins" pitchFamily="2" charset="77"/>
              </a:rPr>
              <a:t>Marktwert</a:t>
            </a:r>
            <a:r>
              <a:rPr lang="en-GB" sz="1600" b="1" dirty="0">
                <a:latin typeface="+mj-lt"/>
                <a:cs typeface="Poppins" pitchFamily="2" charset="77"/>
              </a:rPr>
              <a:t> des </a:t>
            </a:r>
            <a:r>
              <a:rPr lang="en-GB" sz="1600" b="1" dirty="0" err="1">
                <a:latin typeface="+mj-lt"/>
                <a:cs typeface="Poppins" pitchFamily="2" charset="77"/>
              </a:rPr>
              <a:t>Eigenkapitals</a:t>
            </a:r>
            <a:r>
              <a:rPr lang="en-GB" sz="1600" b="1" dirty="0">
                <a:latin typeface="+mj-lt"/>
                <a:cs typeface="Poppins" pitchFamily="2" charset="77"/>
              </a:rPr>
              <a:t>: </a:t>
            </a:r>
            <a:r>
              <a:rPr lang="en-GB" sz="1600" dirty="0" err="1">
                <a:latin typeface="+mj-lt"/>
                <a:cs typeface="Poppins" pitchFamily="2" charset="77"/>
              </a:rPr>
              <a:t>Anzahl</a:t>
            </a:r>
            <a:r>
              <a:rPr lang="en-GB" sz="1600" dirty="0">
                <a:latin typeface="+mj-lt"/>
                <a:cs typeface="Poppins" pitchFamily="2" charset="77"/>
              </a:rPr>
              <a:t> der </a:t>
            </a:r>
            <a:r>
              <a:rPr lang="en-GB" sz="1600" dirty="0" err="1">
                <a:latin typeface="+mj-lt"/>
                <a:cs typeface="Poppins" pitchFamily="2" charset="77"/>
              </a:rPr>
              <a:t>ausstehenden</a:t>
            </a:r>
            <a:r>
              <a:rPr lang="en-GB" sz="1600" dirty="0">
                <a:latin typeface="+mj-lt"/>
                <a:cs typeface="Poppins" pitchFamily="2" charset="77"/>
              </a:rPr>
              <a:t> </a:t>
            </a:r>
            <a:r>
              <a:rPr lang="en-GB" sz="1600" dirty="0" err="1">
                <a:latin typeface="+mj-lt"/>
                <a:cs typeface="Poppins" pitchFamily="2" charset="77"/>
              </a:rPr>
              <a:t>Aktien</a:t>
            </a:r>
            <a:r>
              <a:rPr lang="en-GB" sz="1600" dirty="0">
                <a:latin typeface="+mj-lt"/>
                <a:cs typeface="Poppins" pitchFamily="2" charset="77"/>
              </a:rPr>
              <a:t> x </a:t>
            </a:r>
            <a:r>
              <a:rPr lang="en-GB" sz="1600" dirty="0" err="1">
                <a:latin typeface="+mj-lt"/>
                <a:cs typeface="Poppins" pitchFamily="2" charset="77"/>
              </a:rPr>
              <a:t>aktueller</a:t>
            </a:r>
            <a:r>
              <a:rPr lang="en-GB" sz="1600" dirty="0">
                <a:latin typeface="+mj-lt"/>
                <a:cs typeface="Poppins" pitchFamily="2" charset="77"/>
              </a:rPr>
              <a:t> Aktienkurs</a:t>
            </a:r>
          </a:p>
        </p:txBody>
      </p:sp>
      <p:sp>
        <p:nvSpPr>
          <p:cNvPr id="41" name="Textplatzhalter 1">
            <a:extLst>
              <a:ext uri="{FF2B5EF4-FFF2-40B4-BE49-F238E27FC236}">
                <a16:creationId xmlns:a16="http://schemas.microsoft.com/office/drawing/2014/main" xmlns="" id="{E3168598-E955-4C11-AE8D-5A52B03856B4}"/>
              </a:ext>
            </a:extLst>
          </p:cNvPr>
          <p:cNvSpPr>
            <a:spLocks noGrp="1"/>
          </p:cNvSpPr>
          <p:nvPr>
            <p:ph type="body" sz="quarter" idx="13"/>
          </p:nvPr>
        </p:nvSpPr>
        <p:spPr>
          <a:xfrm>
            <a:off x="1146648" y="627946"/>
            <a:ext cx="10041812" cy="697353"/>
          </a:xfrm>
        </p:spPr>
        <p:txBody>
          <a:bodyPr>
            <a:noAutofit/>
          </a:bodyPr>
          <a:lstStyle/>
          <a:p>
            <a:r>
              <a:rPr lang="en-GB" sz="3200" dirty="0"/>
              <a:t>Vorhersage von finanzieller </a:t>
            </a:r>
            <a:r>
              <a:rPr lang="en-GB" sz="3200" dirty="0" err="1"/>
              <a:t>Notlage</a:t>
            </a:r>
            <a:r>
              <a:rPr lang="en-GB" sz="3200" dirty="0"/>
              <a:t> und Konkurs: Z-Score </a:t>
            </a:r>
          </a:p>
        </p:txBody>
      </p:sp>
    </p:spTree>
    <p:extLst>
      <p:ext uri="{BB962C8B-B14F-4D97-AF65-F5344CB8AC3E}">
        <p14:creationId xmlns:p14="http://schemas.microsoft.com/office/powerpoint/2010/main" val="118962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für öffentliche Fertigungsunternehmen </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1185" y="2202628"/>
                <a:ext cx="12234567" cy="4494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latin typeface="Cambria Math" panose="02040503050406030204" pitchFamily="18" charset="0"/>
                        </a:rPr>
                        <m:t>𝑍</m:t>
                      </m:r>
                      <m:r>
                        <a:rPr lang="en-GB" sz="1300" b="0" i="1" smtClean="0">
                          <a:latin typeface="Cambria Math" panose="02040503050406030204" pitchFamily="18" charset="0"/>
                        </a:rPr>
                        <m:t>−</m:t>
                      </m:r>
                      <m:r>
                        <a:rPr lang="en-GB" sz="1300" b="0" i="1" smtClean="0">
                          <a:latin typeface="Cambria Math" panose="02040503050406030204" pitchFamily="18" charset="0"/>
                        </a:rPr>
                        <m:t>𝑆𝑐𝑜𝑟𝑒</m:t>
                      </m:r>
                      <m:r>
                        <a:rPr lang="en-GB" sz="1300" b="0" i="1" smtClean="0">
                          <a:latin typeface="Cambria Math" panose="02040503050406030204" pitchFamily="18" charset="0"/>
                        </a:rPr>
                        <m:t>=</m:t>
                      </m:r>
                      <m:d>
                        <m:dPr>
                          <m:ctrlPr>
                            <a:rPr lang="en-GB" sz="1300" i="1">
                              <a:latin typeface="Cambria Math"/>
                            </a:rPr>
                          </m:ctrlPr>
                        </m:dPr>
                        <m:e>
                          <m:r>
                            <a:rPr lang="en-GB" sz="1300" i="1">
                              <a:latin typeface="Cambria Math" panose="02040503050406030204" pitchFamily="18" charset="0"/>
                            </a:rPr>
                            <m:t>1.2 ∗ </m:t>
                          </m:r>
                          <m:f>
                            <m:fPr>
                              <m:ctrlPr>
                                <a:rPr lang="en-GB" sz="1300" i="1">
                                  <a:latin typeface="Cambria Math"/>
                                </a:rPr>
                              </m:ctrlPr>
                            </m:fPr>
                            <m:num>
                              <m:r>
                                <a:rPr lang="en-GB" sz="1300" i="1">
                                  <a:latin typeface="Cambria Math" panose="02040503050406030204" pitchFamily="18" charset="0"/>
                                </a:rPr>
                                <m:t>𝑊𝑜𝑟𝑘𝑖𝑛𝑔</m:t>
                              </m:r>
                              <m:r>
                                <a:rPr lang="en-GB" sz="1300" i="1">
                                  <a:latin typeface="Cambria Math" panose="02040503050406030204" pitchFamily="18" charset="0"/>
                                </a:rPr>
                                <m:t> </m:t>
                              </m:r>
                              <m:r>
                                <a:rPr lang="en-GB" sz="1300" i="1">
                                  <a:latin typeface="Cambria Math" panose="02040503050406030204" pitchFamily="18" charset="0"/>
                                </a:rPr>
                                <m:t>𝐶𝑎𝑝𝑖𝑡𝑎𝑙</m:t>
                              </m:r>
                            </m:num>
                            <m:den>
                              <m:r>
                                <a:rPr lang="de-DE" sz="1300" i="1">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1.4 ∗</m:t>
                          </m:r>
                          <m:f>
                            <m:fPr>
                              <m:ctrlPr>
                                <a:rPr lang="en-GB" sz="1300" b="0" i="1" smtClean="0">
                                  <a:latin typeface="Cambria Math"/>
                                </a:rPr>
                              </m:ctrlPr>
                            </m:fPr>
                            <m:num>
                              <m:r>
                                <a:rPr lang="de-DE" sz="1300" i="1">
                                  <a:latin typeface="Cambria Math" panose="02040503050406030204" pitchFamily="18" charset="0"/>
                                </a:rPr>
                                <m:t>𝐺𝑒𝑤𝑖𝑛𝑛𝑟</m:t>
                              </m:r>
                              <m:r>
                                <a:rPr lang="de-DE" sz="1300" i="1">
                                  <a:latin typeface="Cambria Math" panose="02040503050406030204" pitchFamily="18" charset="0"/>
                                </a:rPr>
                                <m:t>ü</m:t>
                              </m:r>
                              <m:r>
                                <a:rPr lang="de-DE" sz="1300" i="1">
                                  <a:latin typeface="Cambria Math" panose="02040503050406030204" pitchFamily="18" charset="0"/>
                                </a:rPr>
                                <m:t>𝑐𝑘𝑙𝑎𝑔𝑒𝑛</m:t>
                              </m:r>
                            </m:num>
                            <m:den>
                              <m:r>
                                <a:rPr lang="de-DE" sz="1300" b="0" i="1" smtClean="0">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3.3 ∗</m:t>
                          </m:r>
                          <m:f>
                            <m:fPr>
                              <m:ctrlPr>
                                <a:rPr lang="en-GB" sz="1300" b="0" i="1" smtClean="0">
                                  <a:latin typeface="Cambria Math"/>
                                </a:rPr>
                              </m:ctrlPr>
                            </m:fPr>
                            <m:num>
                              <m:r>
                                <a:rPr lang="de-DE" sz="1300" b="0" i="1" smtClean="0">
                                  <a:latin typeface="Cambria Math" panose="02040503050406030204" pitchFamily="18" charset="0"/>
                                </a:rPr>
                                <m:t>𝐸𝐵𝐼𝑇</m:t>
                              </m:r>
                            </m:num>
                            <m:den>
                              <m:r>
                                <a:rPr lang="de-DE" sz="1300" b="0" i="1" smtClean="0">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0.6 ∗</m:t>
                          </m:r>
                          <m:f>
                            <m:fPr>
                              <m:ctrlPr>
                                <a:rPr lang="en-GB" sz="1300" b="0" i="1" smtClean="0">
                                  <a:latin typeface="Cambria Math"/>
                                </a:rPr>
                              </m:ctrlPr>
                            </m:fPr>
                            <m:num>
                              <m:r>
                                <a:rPr lang="en-GB" sz="1300" b="0" i="1" smtClean="0">
                                  <a:latin typeface="Cambria Math" panose="02040503050406030204" pitchFamily="18" charset="0"/>
                                </a:rPr>
                                <m:t>𝑀𝑎𝑟𝑘</m:t>
                              </m:r>
                              <m:r>
                                <a:rPr lang="de-DE" sz="1300" b="0" i="1" smtClean="0">
                                  <a:latin typeface="Cambria Math" panose="02040503050406030204" pitchFamily="18" charset="0"/>
                                </a:rPr>
                                <m:t>𝑡𝑤𝑒𝑟𝑡</m:t>
                              </m:r>
                              <m:r>
                                <a:rPr lang="de-DE" sz="1300" b="0" i="1" smtClean="0">
                                  <a:latin typeface="Cambria Math" panose="02040503050406030204" pitchFamily="18" charset="0"/>
                                </a:rPr>
                                <m:t> </m:t>
                              </m:r>
                              <m:r>
                                <a:rPr lang="de-DE" sz="1300" b="0" i="1" smtClean="0">
                                  <a:latin typeface="Cambria Math" panose="02040503050406030204" pitchFamily="18" charset="0"/>
                                </a:rPr>
                                <m:t>𝑑𝑒𝑠</m:t>
                              </m:r>
                              <m:r>
                                <a:rPr lang="de-DE" sz="1300" b="0" i="1" smtClean="0">
                                  <a:latin typeface="Cambria Math" panose="02040503050406030204" pitchFamily="18" charset="0"/>
                                </a:rPr>
                                <m:t> </m:t>
                              </m:r>
                              <m:r>
                                <a:rPr lang="de-DE" sz="1300" b="0" i="1" smtClean="0">
                                  <a:latin typeface="Cambria Math" panose="02040503050406030204" pitchFamily="18" charset="0"/>
                                </a:rPr>
                                <m:t>𝐸𝑖𝑔𝑒𝑛𝑘𝑎𝑝𝑖𝑡𝑎𝑙𝑠</m:t>
                              </m:r>
                            </m:num>
                            <m:den>
                              <m:r>
                                <a:rPr lang="de-DE" sz="1300" b="0" i="1" smtClean="0">
                                  <a:latin typeface="Cambria Math" panose="02040503050406030204" pitchFamily="18" charset="0"/>
                                </a:rPr>
                                <m:t>𝑆𝑢𝑚𝑚𝑒</m:t>
                              </m:r>
                              <m:r>
                                <a:rPr lang="de-DE" sz="1300" b="0" i="1" smtClean="0">
                                  <a:latin typeface="Cambria Math" panose="02040503050406030204" pitchFamily="18" charset="0"/>
                                </a:rPr>
                                <m:t> </m:t>
                              </m:r>
                              <m:r>
                                <a:rPr lang="de-DE" sz="1300" b="0" i="1" smtClean="0">
                                  <a:latin typeface="Cambria Math" panose="02040503050406030204" pitchFamily="18" charset="0"/>
                                </a:rPr>
                                <m:t>𝑑𝑒𝑟</m:t>
                              </m:r>
                              <m:r>
                                <a:rPr lang="de-DE" sz="1300" b="0" i="1" smtClean="0">
                                  <a:latin typeface="Cambria Math" panose="02040503050406030204" pitchFamily="18" charset="0"/>
                                </a:rPr>
                                <m:t> </m:t>
                              </m:r>
                              <m:r>
                                <a:rPr lang="de-DE" sz="1300" b="0" i="1" smtClean="0">
                                  <a:latin typeface="Cambria Math" panose="02040503050406030204" pitchFamily="18" charset="0"/>
                                </a:rPr>
                                <m:t>𝑉𝑒𝑟𝑏𝑖𝑛𝑑𝑙𝑖𝑐h𝑘𝑒𝑖𝑡𝑒𝑛</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0.999 ∗</m:t>
                          </m:r>
                          <m:f>
                            <m:fPr>
                              <m:ctrlPr>
                                <a:rPr lang="en-GB" sz="1300" b="0" i="1" smtClean="0">
                                  <a:latin typeface="Cambria Math"/>
                                </a:rPr>
                              </m:ctrlPr>
                            </m:fPr>
                            <m:num>
                              <m:r>
                                <a:rPr lang="de-DE" sz="1300" b="0" i="1" smtClean="0">
                                  <a:latin typeface="Cambria Math" panose="02040503050406030204" pitchFamily="18" charset="0"/>
                                </a:rPr>
                                <m:t>𝑈𝑚𝑠𝑎𝑡𝑧</m:t>
                              </m:r>
                            </m:num>
                            <m:den>
                              <m:r>
                                <a:rPr lang="de-DE" sz="1300" b="0" i="1" smtClean="0">
                                  <a:latin typeface="Cambria Math" panose="02040503050406030204" pitchFamily="18" charset="0"/>
                                </a:rPr>
                                <m:t>𝐵𝑖𝑙𝑎𝑛𝑧𝑠𝑢𝑚𝑚𝑒</m:t>
                              </m:r>
                            </m:den>
                          </m:f>
                        </m:e>
                      </m:d>
                    </m:oMath>
                  </m:oMathPara>
                </a14:m>
                <a:endParaRPr lang="en-GB" sz="1300" dirty="0"/>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1185" y="2202628"/>
                <a:ext cx="12234567" cy="449482"/>
              </a:xfrm>
              <a:prstGeom prst="rect">
                <a:avLst/>
              </a:prstGeom>
              <a:blipFill>
                <a:blip r:embed="rId3"/>
                <a:stretch>
                  <a:fillRect/>
                </a:stretch>
              </a:blipFill>
            </p:spPr>
            <p:txBody>
              <a:bodyPr/>
              <a:lstStyle/>
              <a:p>
                <a:r>
                  <a:rPr lang="de-DE">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extLst>
              <p:ext uri="{D42A27DB-BD31-4B8C-83A1-F6EECF244321}">
                <p14:modId xmlns:p14="http://schemas.microsoft.com/office/powerpoint/2010/main" val="2658891781"/>
              </p:ext>
            </p:extLst>
          </p:nvPr>
        </p:nvGraphicFramePr>
        <p:xfrm>
          <a:off x="162712" y="3156994"/>
          <a:ext cx="11821308" cy="265684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Rote Zone</a:t>
                      </a:r>
                    </a:p>
                  </a:txBody>
                  <a:tcPr>
                    <a:solidFill>
                      <a:srgbClr val="E53292"/>
                    </a:solidFill>
                  </a:tcPr>
                </a:tc>
                <a:tc>
                  <a:txBody>
                    <a:bodyPr/>
                    <a:lstStyle/>
                    <a:p>
                      <a:pPr algn="ctr"/>
                      <a:r>
                        <a:rPr lang="en-GB" sz="1600" dirty="0"/>
                        <a:t>Grauzone</a:t>
                      </a:r>
                    </a:p>
                  </a:txBody>
                  <a:tcPr>
                    <a:solidFill>
                      <a:schemeClr val="bg2">
                        <a:lumMod val="25000"/>
                      </a:schemeClr>
                    </a:solidFill>
                  </a:tcPr>
                </a:tc>
                <a:tc>
                  <a:txBody>
                    <a:bodyPr/>
                    <a:lstStyle/>
                    <a:p>
                      <a:pPr algn="ctr"/>
                      <a:r>
                        <a:rPr lang="en-GB" sz="1600" dirty="0"/>
                        <a:t>Sichere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unter 1,8</a:t>
                      </a:r>
                      <a:br>
                        <a:rPr lang="en-GB" sz="1600" b="1" dirty="0"/>
                      </a:br>
                      <a:endParaRPr lang="en-GB" sz="1600" b="1" dirty="0"/>
                    </a:p>
                    <a:p>
                      <a:pPr marL="0" indent="0" algn="l">
                        <a:buFont typeface="Wingdings" panose="05000000000000000000" pitchFamily="2" charset="2"/>
                        <a:buNone/>
                      </a:pPr>
                      <a:r>
                        <a:rPr lang="en-GB" sz="1600" dirty="0" err="1"/>
                        <a:t>Jeder</a:t>
                      </a:r>
                      <a:r>
                        <a:rPr lang="en-GB" sz="1600" dirty="0"/>
                        <a:t> Wert unter 1,8 deutet auf eine große finanzielle Notlage hin. Je niedriger der Wert, desto größer ist die Gefahr, dass das Unternehmen bald zahlungsunfähig sein könnte.</a:t>
                      </a:r>
                    </a:p>
                  </a:txBody>
                  <a:tcPr/>
                </a:tc>
                <a:tc>
                  <a:txBody>
                    <a:bodyPr/>
                    <a:lstStyle/>
                    <a:p>
                      <a:pPr marL="0" indent="0" algn="ctr">
                        <a:buFont typeface="Wingdings" panose="05000000000000000000" pitchFamily="2" charset="2"/>
                        <a:buNone/>
                      </a:pPr>
                      <a:r>
                        <a:rPr lang="en-GB" sz="1600" b="1" dirty="0"/>
                        <a:t>Z-Score von 1,8 bis 2,99</a:t>
                      </a:r>
                      <a:br>
                        <a:rPr lang="en-GB" sz="1600" b="1" dirty="0"/>
                      </a:br>
                      <a:endParaRPr lang="en-GB" sz="1600" b="1" dirty="0"/>
                    </a:p>
                    <a:p>
                      <a:pPr marL="0" indent="0" algn="l">
                        <a:buFont typeface="Wingdings" panose="05000000000000000000" pitchFamily="2" charset="2"/>
                        <a:buNone/>
                      </a:pPr>
                      <a:r>
                        <a:rPr lang="en-GB" sz="1600" dirty="0"/>
                        <a:t>Dieser Bereich wird als "Grauzone" betrachtet. Unternehmen, die einen Score haben, der in diesem Bereich liegt, sind nicht sehr sicher. Ihre Finanzen sind nicht stabil und die Unternehmen können in die "Gefahrenzone" geraten, wenn es keine Verbesserungen gibt.</a:t>
                      </a:r>
                    </a:p>
                  </a:txBody>
                  <a:tcPr/>
                </a:tc>
                <a:tc>
                  <a:txBody>
                    <a:bodyPr/>
                    <a:lstStyle/>
                    <a:p>
                      <a:pPr marL="0" indent="0" algn="ctr">
                        <a:buFont typeface="Wingdings" panose="05000000000000000000" pitchFamily="2" charset="2"/>
                        <a:buNone/>
                      </a:pPr>
                      <a:r>
                        <a:rPr lang="en-GB" sz="1600" b="1" dirty="0"/>
                        <a:t>Z-Score von 3 oder höher</a:t>
                      </a:r>
                      <a:br>
                        <a:rPr lang="en-GB" sz="1600" b="1" dirty="0"/>
                      </a:br>
                      <a:endParaRPr lang="en-GB" sz="1600" b="1" dirty="0"/>
                    </a:p>
                    <a:p>
                      <a:pPr marL="0" indent="0" algn="l">
                        <a:buFont typeface="Wingdings" panose="05000000000000000000" pitchFamily="2" charset="2"/>
                        <a:buNone/>
                      </a:pPr>
                      <a:r>
                        <a:rPr lang="en-GB" sz="1600" dirty="0"/>
                        <a:t>Score von 3 und mehr - ein Score von mehr als 3 zeigt an, dass sich das Unternehmen in der "sicheren Zone" befindet. Dies bedeutet, dass der finanzielle Status des Unternehmens in Ordnung ist. Es ist finanziell gesund, und das Risiko eines Konkurses ist gering.</a:t>
                      </a:r>
                    </a:p>
                  </a:txBody>
                  <a:tcPr/>
                </a:tc>
                <a:extLst>
                  <a:ext uri="{0D108BD9-81ED-4DB2-BD59-A6C34878D82A}">
                    <a16:rowId xmlns:a16="http://schemas.microsoft.com/office/drawing/2014/main" xmlns="" val="1412673293"/>
                  </a:ext>
                </a:extLst>
              </a:tr>
            </a:tbl>
          </a:graphicData>
        </a:graphic>
      </p:graphicFrame>
      <p:grpSp>
        <p:nvGrpSpPr>
          <p:cNvPr id="10" name="Gruppieren 9">
            <a:extLst>
              <a:ext uri="{FF2B5EF4-FFF2-40B4-BE49-F238E27FC236}">
                <a16:creationId xmlns:a16="http://schemas.microsoft.com/office/drawing/2014/main" xmlns="" id="{7AF5B7BA-3DAD-4B80-8040-0A57BD1683F1}"/>
              </a:ext>
            </a:extLst>
          </p:cNvPr>
          <p:cNvGrpSpPr/>
          <p:nvPr/>
        </p:nvGrpSpPr>
        <p:grpSpPr>
          <a:xfrm>
            <a:off x="95104" y="2036025"/>
            <a:ext cx="6808285" cy="4573408"/>
            <a:chOff x="95104" y="2036025"/>
            <a:chExt cx="6808285" cy="4573408"/>
          </a:xfrm>
        </p:grpSpPr>
        <p:sp>
          <p:nvSpPr>
            <p:cNvPr id="9" name="Textfeld 8">
              <a:extLst>
                <a:ext uri="{FF2B5EF4-FFF2-40B4-BE49-F238E27FC236}">
                  <a16:creationId xmlns:a16="http://schemas.microsoft.com/office/drawing/2014/main" xmlns="" id="{B9BD9C08-C649-45E3-A3D4-73C266847B3A}"/>
                </a:ext>
              </a:extLst>
            </p:cNvPr>
            <p:cNvSpPr txBox="1"/>
            <p:nvPr/>
          </p:nvSpPr>
          <p:spPr>
            <a:xfrm>
              <a:off x="2621578" y="2036025"/>
              <a:ext cx="233765" cy="307777"/>
            </a:xfrm>
            <a:prstGeom prst="rect">
              <a:avLst/>
            </a:prstGeom>
            <a:noFill/>
          </p:spPr>
          <p:txBody>
            <a:bodyPr wrap="square" rtlCol="0">
              <a:spAutoFit/>
            </a:bodyPr>
            <a:lstStyle/>
            <a:p>
              <a:r>
                <a:rPr lang="en-GB" sz="1400" dirty="0"/>
                <a:t>*</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xmlns="" id="{CC304B3F-07F9-4CD4-A820-3DC90C49295B}"/>
                    </a:ext>
                  </a:extLst>
                </p:cNvPr>
                <p:cNvSpPr txBox="1"/>
                <p:nvPr/>
              </p:nvSpPr>
              <p:spPr>
                <a:xfrm>
                  <a:off x="221303" y="6363212"/>
                  <a:ext cx="6682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𝐾𝑢𝑟𝑧𝑓𝑟𝑖𝑠𝑡𝑖𝑔𝑒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12" name="Textfeld 11">
                  <a:extLst>
                    <a:ext uri="{FF2B5EF4-FFF2-40B4-BE49-F238E27FC236}">
                      <a16:creationId xmlns:a16="http://schemas.microsoft.com/office/drawing/2014/main" id="{CC304B3F-07F9-4CD4-A820-3DC90C49295B}"/>
                    </a:ext>
                  </a:extLst>
                </p:cNvPr>
                <p:cNvSpPr txBox="1">
                  <a:spLocks noRot="1" noChangeAspect="1" noMove="1" noResize="1" noEditPoints="1" noAdjustHandles="1" noChangeArrowheads="1" noChangeShapeType="1" noTextEdit="1"/>
                </p:cNvSpPr>
                <p:nvPr/>
              </p:nvSpPr>
              <p:spPr>
                <a:xfrm>
                  <a:off x="221303" y="6363212"/>
                  <a:ext cx="6682086" cy="246221"/>
                </a:xfrm>
                <a:prstGeom prst="rect">
                  <a:avLst/>
                </a:prstGeom>
                <a:blipFill>
                  <a:blip r:embed="rId4"/>
                  <a:stretch>
                    <a:fillRect l="-569" t="-10000" r="-190" b="-35000"/>
                  </a:stretch>
                </a:blipFill>
              </p:spPr>
              <p:txBody>
                <a:bodyPr/>
                <a:lstStyle/>
                <a:p>
                  <a:r>
                    <a:rPr lang="de-DE">
                      <a:noFill/>
                    </a:rPr>
                    <a:t> </a:t>
                  </a:r>
                </a:p>
              </p:txBody>
            </p:sp>
          </mc:Fallback>
        </mc:AlternateContent>
        <p:sp>
          <p:nvSpPr>
            <p:cNvPr id="13" name="Textfeld 12">
              <a:extLst>
                <a:ext uri="{FF2B5EF4-FFF2-40B4-BE49-F238E27FC236}">
                  <a16:creationId xmlns:a16="http://schemas.microsoft.com/office/drawing/2014/main" xmlns="" id="{CA82A27F-0D34-4AE5-97D3-6145E3B3EC1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93430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Beispiel</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Bilanzsumme</a:t>
            </a:r>
            <a:r>
              <a:rPr lang="en-GB" sz="1600" dirty="0">
                <a:solidFill>
                  <a:schemeClr val="tx1"/>
                </a:solidFill>
                <a:latin typeface="+mj-lt"/>
                <a:ea typeface="Open Sans Light" panose="020B0306030504020204" pitchFamily="34" charset="0"/>
                <a:cs typeface="Open Sans Light" panose="020B0306030504020204" pitchFamily="34" charset="0"/>
              </a:rPr>
              <a:t>: 2.000.000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Gesamtverbindlichkeiten: 3,900,000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Gewinnrücklagen: 800.000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Ergebnis vor Zinsen und Steuern: 1.200.000</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Umsatz</a:t>
            </a:r>
            <a:r>
              <a:rPr lang="en-GB" sz="1600" dirty="0">
                <a:solidFill>
                  <a:schemeClr val="tx1"/>
                </a:solidFill>
                <a:latin typeface="+mj-lt"/>
                <a:ea typeface="Open Sans Light" panose="020B0306030504020204" pitchFamily="34" charset="0"/>
                <a:cs typeface="Open Sans Light" panose="020B0306030504020204" pitchFamily="34" charset="0"/>
              </a:rPr>
              <a:t>: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Marktwert des Eigenkapitals: 4.000.000</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9169883"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b="0" i="1" smtClean="0">
                                <a:latin typeface="Cambria Math" panose="02040503050406030204" pitchFamily="18" charset="0"/>
                              </a:rPr>
                              <m:t>2000000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m:t>
                        </m:r>
                        <m:f>
                          <m:fPr>
                            <m:ctrlPr>
                              <a:rPr lang="en-GB" sz="1600" b="0" i="1" smtClean="0">
                                <a:latin typeface="Cambria Math"/>
                              </a:rPr>
                            </m:ctrlPr>
                          </m:fPr>
                          <m:num>
                            <m:r>
                              <a:rPr lang="en-GB" sz="1600" b="0" i="1" smtClean="0">
                                <a:latin typeface="Cambria Math" panose="02040503050406030204" pitchFamily="18" charset="0"/>
                              </a:rPr>
                              <m:t>800000</m:t>
                            </m:r>
                          </m:num>
                          <m:den>
                            <m:r>
                              <a:rPr lang="en-GB" sz="1600" i="1">
                                <a:latin typeface="Cambria Math" panose="02040503050406030204" pitchFamily="18" charset="0"/>
                              </a:rPr>
                              <m:t>2</m:t>
                            </m:r>
                            <m:r>
                              <a:rPr lang="en-GB" sz="1600" b="0" i="1" smtClean="0">
                                <a:latin typeface="Cambria Math" panose="02040503050406030204" pitchFamily="18" charset="0"/>
                              </a:rPr>
                              <m:t>0</m:t>
                            </m:r>
                            <m:r>
                              <a:rPr lang="en-GB" sz="1600" i="1">
                                <a:latin typeface="Cambria Math" panose="02040503050406030204" pitchFamily="18" charset="0"/>
                              </a:rPr>
                              <m:t>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m:t>
                        </m:r>
                        <m:f>
                          <m:fPr>
                            <m:ctrlPr>
                              <a:rPr lang="en-GB" sz="1600" b="0" i="1" smtClean="0">
                                <a:latin typeface="Cambria Math"/>
                              </a:rPr>
                            </m:ctrlPr>
                          </m:fPr>
                          <m:num>
                            <m:r>
                              <a:rPr lang="en-GB" sz="1600" b="0" i="1" smtClean="0">
                                <a:latin typeface="Cambria Math" panose="02040503050406030204" pitchFamily="18" charset="0"/>
                              </a:rPr>
                              <m:t>1200000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m:t>
                        </m:r>
                        <m:f>
                          <m:fPr>
                            <m:ctrlPr>
                              <a:rPr lang="en-GB" sz="1600" b="0" i="1" smtClean="0">
                                <a:latin typeface="Cambria Math"/>
                              </a:rPr>
                            </m:ctrlPr>
                          </m:fPr>
                          <m:num>
                            <m:r>
                              <a:rPr lang="en-GB" sz="1600" b="0" i="1" smtClean="0">
                                <a:latin typeface="Cambria Math" panose="02040503050406030204" pitchFamily="18" charset="0"/>
                              </a:rPr>
                              <m:t>4000000</m:t>
                            </m:r>
                          </m:num>
                          <m:den>
                            <m:r>
                              <a:rPr lang="en-GB" sz="1600" b="0" i="1" smtClean="0">
                                <a:latin typeface="Cambria Math" panose="02040503050406030204" pitchFamily="18" charset="0"/>
                              </a:rPr>
                              <m:t>3900000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9169883" cy="368499"/>
              </a:xfrm>
              <a:prstGeom prst="rect">
                <a:avLst/>
              </a:prstGeom>
              <a:blipFill>
                <a:blip r:embed="rId3"/>
                <a:stretch>
                  <a:fillRect l="-692" b="-1034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62711" y="5268145"/>
                <a:ext cx="11752705" cy="246221"/>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∗1.75</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∗0.4</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∗0.6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∗1.026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∗0.175</m:t>
                        </m:r>
                      </m:e>
                    </m:d>
                    <m:r>
                      <a:rPr lang="en-GB" sz="1600" b="0" i="0" smtClean="0">
                        <a:latin typeface="Cambria Math" panose="02040503050406030204" pitchFamily="18" charset="0"/>
                      </a:rPr>
                      <m:t>=2.1+0.56+1.98+0.6156+1,75</m:t>
                    </m:r>
                  </m:oMath>
                </a14:m>
                <a:r>
                  <a:rPr lang="en-GB" sz="1600" b="1" dirty="0">
                    <a:solidFill>
                      <a:schemeClr val="accent6"/>
                    </a:solidFill>
                  </a:rPr>
                  <a:t> </a:t>
                </a:r>
                <a:r>
                  <a:rPr lang="en-GB" sz="1600" dirty="0"/>
                  <a:t>= </a:t>
                </a:r>
                <a:r>
                  <a:rPr lang="en-GB" sz="1600" b="1" dirty="0">
                    <a:solidFill>
                      <a:schemeClr val="accent6"/>
                    </a:solidFill>
                  </a:rPr>
                  <a:t>7,004</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62711" y="5268145"/>
                <a:ext cx="11752705" cy="246221"/>
              </a:xfrm>
              <a:prstGeom prst="rect">
                <a:avLst/>
              </a:prstGeom>
              <a:blipFill>
                <a:blip r:embed="rId4"/>
                <a:stretch>
                  <a:fillRect l="-539" t="-23810" b="-42857"/>
                </a:stretch>
              </a:blipFill>
            </p:spPr>
            <p:txBody>
              <a:bodyPr/>
              <a:lstStyle/>
              <a:p>
                <a:r>
                  <a:rPr lang="de-DE">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77339" y="596927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Das Unternehmen befindet sich in der sicheren Zone</a:t>
            </a:r>
          </a:p>
        </p:txBody>
      </p:sp>
      <p:sp>
        <p:nvSpPr>
          <p:cNvPr id="13" name="Textfeld 12">
            <a:extLst>
              <a:ext uri="{FF2B5EF4-FFF2-40B4-BE49-F238E27FC236}">
                <a16:creationId xmlns:a16="http://schemas.microsoft.com/office/drawing/2014/main" xmlns="" id="{E59B8D56-A603-4491-A5C4-48A0B0C9178A}"/>
              </a:ext>
            </a:extLst>
          </p:cNvPr>
          <p:cNvSpPr txBox="1"/>
          <p:nvPr/>
        </p:nvSpPr>
        <p:spPr>
          <a:xfrm>
            <a:off x="2621579" y="2001908"/>
            <a:ext cx="274434" cy="307777"/>
          </a:xfrm>
          <a:prstGeom prst="rect">
            <a:avLst/>
          </a:prstGeom>
          <a:noFill/>
        </p:spPr>
        <p:txBody>
          <a:bodyPr wrap="none" rtlCol="0">
            <a:spAutoFit/>
          </a:bodyPr>
          <a:lstStyle/>
          <a:p>
            <a:r>
              <a:rPr lang="en-GB" sz="1400" dirty="0"/>
              <a:t>*</a:t>
            </a:r>
          </a:p>
        </p:txBody>
      </p:sp>
      <p:sp>
        <p:nvSpPr>
          <p:cNvPr id="12" name="Textplatzhalter 1">
            <a:extLst>
              <a:ext uri="{FF2B5EF4-FFF2-40B4-BE49-F238E27FC236}">
                <a16:creationId xmlns:a16="http://schemas.microsoft.com/office/drawing/2014/main" xmlns="" id="{E22F38A4-F278-4826-BE99-C1CEFEAF3557}"/>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für öffentliche Fertigungsunternehmen </a:t>
            </a:r>
          </a:p>
        </p:txBody>
      </p:sp>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xmlns="" id="{F26EE9B8-7A2A-4A5B-AB50-7E526D32EBBC}"/>
                  </a:ext>
                </a:extLst>
              </p:cNvPr>
              <p:cNvSpPr txBox="1"/>
              <p:nvPr/>
            </p:nvSpPr>
            <p:spPr>
              <a:xfrm>
                <a:off x="221303" y="6363212"/>
                <a:ext cx="6682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𝐾𝑢𝑟𝑧𝑓𝑟𝑖𝑠𝑡𝑖𝑔𝑒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14" name="Textfeld 13">
                <a:extLst>
                  <a:ext uri="{FF2B5EF4-FFF2-40B4-BE49-F238E27FC236}">
                    <a16:creationId xmlns:a16="http://schemas.microsoft.com/office/drawing/2014/main" id="{F26EE9B8-7A2A-4A5B-AB50-7E526D32EBBC}"/>
                  </a:ext>
                </a:extLst>
              </p:cNvPr>
              <p:cNvSpPr txBox="1">
                <a:spLocks noRot="1" noChangeAspect="1" noMove="1" noResize="1" noEditPoints="1" noAdjustHandles="1" noChangeArrowheads="1" noChangeShapeType="1" noTextEdit="1"/>
              </p:cNvSpPr>
              <p:nvPr/>
            </p:nvSpPr>
            <p:spPr>
              <a:xfrm>
                <a:off x="221303" y="6363212"/>
                <a:ext cx="6682086" cy="246221"/>
              </a:xfrm>
              <a:prstGeom prst="rect">
                <a:avLst/>
              </a:prstGeom>
              <a:blipFill>
                <a:blip r:embed="rId5"/>
                <a:stretch>
                  <a:fillRect l="-639" r="-182" b="-32500"/>
                </a:stretch>
              </a:blipFill>
            </p:spPr>
            <p:txBody>
              <a:bodyPr/>
              <a:lstStyle/>
              <a:p>
                <a:r>
                  <a:rPr lang="de-DE">
                    <a:noFill/>
                  </a:rPr>
                  <a:t> </a:t>
                </a:r>
              </a:p>
            </p:txBody>
          </p:sp>
        </mc:Fallback>
      </mc:AlternateContent>
      <p:sp>
        <p:nvSpPr>
          <p:cNvPr id="15" name="Textfeld 14">
            <a:extLst>
              <a:ext uri="{FF2B5EF4-FFF2-40B4-BE49-F238E27FC236}">
                <a16:creationId xmlns:a16="http://schemas.microsoft.com/office/drawing/2014/main" xmlns="" id="{6F94ECF7-5407-4C5C-91C7-ECD0211F210B}"/>
              </a:ext>
            </a:extLst>
          </p:cNvPr>
          <p:cNvSpPr txBox="1"/>
          <p:nvPr/>
        </p:nvSpPr>
        <p:spPr>
          <a:xfrm>
            <a:off x="77339" y="6299950"/>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xmlns="" id="{FFE4D03D-5AF6-4BB6-BDB0-681FEEDA6842}"/>
                  </a:ext>
                </a:extLst>
              </p:cNvPr>
              <p:cNvSpPr txBox="1"/>
              <p:nvPr/>
            </p:nvSpPr>
            <p:spPr>
              <a:xfrm>
                <a:off x="-1185" y="2202628"/>
                <a:ext cx="12234567" cy="4494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latin typeface="Cambria Math" panose="02040503050406030204" pitchFamily="18" charset="0"/>
                        </a:rPr>
                        <m:t>𝑍</m:t>
                      </m:r>
                      <m:r>
                        <a:rPr lang="en-GB" sz="1300" b="0" i="1" smtClean="0">
                          <a:latin typeface="Cambria Math" panose="02040503050406030204" pitchFamily="18" charset="0"/>
                        </a:rPr>
                        <m:t>−</m:t>
                      </m:r>
                      <m:r>
                        <a:rPr lang="en-GB" sz="1300" b="0" i="1" smtClean="0">
                          <a:latin typeface="Cambria Math" panose="02040503050406030204" pitchFamily="18" charset="0"/>
                        </a:rPr>
                        <m:t>𝑆𝑐𝑜𝑟𝑒</m:t>
                      </m:r>
                      <m:r>
                        <a:rPr lang="en-GB" sz="1300" b="0" i="1" smtClean="0">
                          <a:latin typeface="Cambria Math" panose="02040503050406030204" pitchFamily="18" charset="0"/>
                        </a:rPr>
                        <m:t>=</m:t>
                      </m:r>
                      <m:d>
                        <m:dPr>
                          <m:ctrlPr>
                            <a:rPr lang="en-GB" sz="1300" i="1">
                              <a:latin typeface="Cambria Math"/>
                            </a:rPr>
                          </m:ctrlPr>
                        </m:dPr>
                        <m:e>
                          <m:r>
                            <a:rPr lang="en-GB" sz="1300" i="1">
                              <a:latin typeface="Cambria Math" panose="02040503050406030204" pitchFamily="18" charset="0"/>
                            </a:rPr>
                            <m:t>1.2 ∗ </m:t>
                          </m:r>
                          <m:f>
                            <m:fPr>
                              <m:ctrlPr>
                                <a:rPr lang="en-GB" sz="1300" i="1">
                                  <a:latin typeface="Cambria Math"/>
                                </a:rPr>
                              </m:ctrlPr>
                            </m:fPr>
                            <m:num>
                              <m:r>
                                <a:rPr lang="en-GB" sz="1300" i="1">
                                  <a:latin typeface="Cambria Math" panose="02040503050406030204" pitchFamily="18" charset="0"/>
                                </a:rPr>
                                <m:t>𝑊𝑜𝑟𝑘𝑖𝑛𝑔</m:t>
                              </m:r>
                              <m:r>
                                <a:rPr lang="en-GB" sz="1300" i="1">
                                  <a:latin typeface="Cambria Math" panose="02040503050406030204" pitchFamily="18" charset="0"/>
                                </a:rPr>
                                <m:t> </m:t>
                              </m:r>
                              <m:r>
                                <a:rPr lang="en-GB" sz="1300" i="1">
                                  <a:latin typeface="Cambria Math" panose="02040503050406030204" pitchFamily="18" charset="0"/>
                                </a:rPr>
                                <m:t>𝐶𝑎𝑝𝑖𝑡𝑎𝑙</m:t>
                              </m:r>
                            </m:num>
                            <m:den>
                              <m:r>
                                <a:rPr lang="de-DE" sz="1300" i="1">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1.4 ∗</m:t>
                          </m:r>
                          <m:f>
                            <m:fPr>
                              <m:ctrlPr>
                                <a:rPr lang="en-GB" sz="1300" b="0" i="1" smtClean="0">
                                  <a:latin typeface="Cambria Math"/>
                                </a:rPr>
                              </m:ctrlPr>
                            </m:fPr>
                            <m:num>
                              <m:r>
                                <a:rPr lang="de-DE" sz="1300" i="1">
                                  <a:latin typeface="Cambria Math" panose="02040503050406030204" pitchFamily="18" charset="0"/>
                                </a:rPr>
                                <m:t>𝐺𝑒𝑤𝑖𝑛𝑛𝑟</m:t>
                              </m:r>
                              <m:r>
                                <a:rPr lang="de-DE" sz="1300" i="1">
                                  <a:latin typeface="Cambria Math" panose="02040503050406030204" pitchFamily="18" charset="0"/>
                                </a:rPr>
                                <m:t>ü</m:t>
                              </m:r>
                              <m:r>
                                <a:rPr lang="de-DE" sz="1300" i="1">
                                  <a:latin typeface="Cambria Math" panose="02040503050406030204" pitchFamily="18" charset="0"/>
                                </a:rPr>
                                <m:t>𝑐𝑘𝑙𝑎𝑔𝑒𝑛</m:t>
                              </m:r>
                            </m:num>
                            <m:den>
                              <m:r>
                                <a:rPr lang="de-DE" sz="1300" b="0" i="1" smtClean="0">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3.3 ∗</m:t>
                          </m:r>
                          <m:f>
                            <m:fPr>
                              <m:ctrlPr>
                                <a:rPr lang="en-GB" sz="1300" b="0" i="1" smtClean="0">
                                  <a:latin typeface="Cambria Math"/>
                                </a:rPr>
                              </m:ctrlPr>
                            </m:fPr>
                            <m:num>
                              <m:r>
                                <a:rPr lang="de-DE" sz="1300" b="0" i="1" smtClean="0">
                                  <a:latin typeface="Cambria Math" panose="02040503050406030204" pitchFamily="18" charset="0"/>
                                </a:rPr>
                                <m:t>𝐸𝐵𝐼𝑇</m:t>
                              </m:r>
                            </m:num>
                            <m:den>
                              <m:r>
                                <a:rPr lang="de-DE" sz="1300" b="0" i="1" smtClean="0">
                                  <a:latin typeface="Cambria Math" panose="02040503050406030204" pitchFamily="18" charset="0"/>
                                </a:rPr>
                                <m:t>𝐵𝑖𝑙𝑎𝑛𝑧𝑠𝑢𝑚𝑚𝑒</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0.6 ∗</m:t>
                          </m:r>
                          <m:f>
                            <m:fPr>
                              <m:ctrlPr>
                                <a:rPr lang="en-GB" sz="1300" b="0" i="1" smtClean="0">
                                  <a:latin typeface="Cambria Math"/>
                                </a:rPr>
                              </m:ctrlPr>
                            </m:fPr>
                            <m:num>
                              <m:r>
                                <a:rPr lang="en-GB" sz="1300" b="0" i="1" smtClean="0">
                                  <a:latin typeface="Cambria Math" panose="02040503050406030204" pitchFamily="18" charset="0"/>
                                </a:rPr>
                                <m:t>𝑀𝑎𝑟𝑘</m:t>
                              </m:r>
                              <m:r>
                                <a:rPr lang="de-DE" sz="1300" b="0" i="1" smtClean="0">
                                  <a:latin typeface="Cambria Math" panose="02040503050406030204" pitchFamily="18" charset="0"/>
                                </a:rPr>
                                <m:t>𝑡𝑤𝑒𝑟𝑡</m:t>
                              </m:r>
                              <m:r>
                                <a:rPr lang="de-DE" sz="1300" b="0" i="1" smtClean="0">
                                  <a:latin typeface="Cambria Math" panose="02040503050406030204" pitchFamily="18" charset="0"/>
                                </a:rPr>
                                <m:t> </m:t>
                              </m:r>
                              <m:r>
                                <a:rPr lang="de-DE" sz="1300" b="0" i="1" smtClean="0">
                                  <a:latin typeface="Cambria Math" panose="02040503050406030204" pitchFamily="18" charset="0"/>
                                </a:rPr>
                                <m:t>𝑑𝑒𝑠</m:t>
                              </m:r>
                              <m:r>
                                <a:rPr lang="de-DE" sz="1300" b="0" i="1" smtClean="0">
                                  <a:latin typeface="Cambria Math" panose="02040503050406030204" pitchFamily="18" charset="0"/>
                                </a:rPr>
                                <m:t> </m:t>
                              </m:r>
                              <m:r>
                                <a:rPr lang="de-DE" sz="1300" b="0" i="1" smtClean="0">
                                  <a:latin typeface="Cambria Math" panose="02040503050406030204" pitchFamily="18" charset="0"/>
                                </a:rPr>
                                <m:t>𝐸𝑖𝑔𝑒𝑛𝑘𝑎𝑝𝑖𝑡𝑎𝑙𝑠</m:t>
                              </m:r>
                            </m:num>
                            <m:den>
                              <m:r>
                                <a:rPr lang="de-DE" sz="1300" b="0" i="1" smtClean="0">
                                  <a:latin typeface="Cambria Math" panose="02040503050406030204" pitchFamily="18" charset="0"/>
                                </a:rPr>
                                <m:t>𝑆𝑢𝑚𝑚𝑒</m:t>
                              </m:r>
                              <m:r>
                                <a:rPr lang="de-DE" sz="1300" b="0" i="1" smtClean="0">
                                  <a:latin typeface="Cambria Math" panose="02040503050406030204" pitchFamily="18" charset="0"/>
                                </a:rPr>
                                <m:t> </m:t>
                              </m:r>
                              <m:r>
                                <a:rPr lang="de-DE" sz="1300" b="0" i="1" smtClean="0">
                                  <a:latin typeface="Cambria Math" panose="02040503050406030204" pitchFamily="18" charset="0"/>
                                </a:rPr>
                                <m:t>𝑑𝑒𝑟</m:t>
                              </m:r>
                              <m:r>
                                <a:rPr lang="de-DE" sz="1300" b="0" i="1" smtClean="0">
                                  <a:latin typeface="Cambria Math" panose="02040503050406030204" pitchFamily="18" charset="0"/>
                                </a:rPr>
                                <m:t> </m:t>
                              </m:r>
                              <m:r>
                                <a:rPr lang="de-DE" sz="1300" b="0" i="1" smtClean="0">
                                  <a:latin typeface="Cambria Math" panose="02040503050406030204" pitchFamily="18" charset="0"/>
                                </a:rPr>
                                <m:t>𝑉𝑒𝑟𝑏𝑖𝑛𝑑𝑙𝑖𝑐h𝑘𝑒𝑖𝑡𝑒𝑛</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0.999 ∗</m:t>
                          </m:r>
                          <m:f>
                            <m:fPr>
                              <m:ctrlPr>
                                <a:rPr lang="en-GB" sz="1300" b="0" i="1" smtClean="0">
                                  <a:latin typeface="Cambria Math"/>
                                </a:rPr>
                              </m:ctrlPr>
                            </m:fPr>
                            <m:num>
                              <m:r>
                                <a:rPr lang="de-DE" sz="1300" b="0" i="1" smtClean="0">
                                  <a:latin typeface="Cambria Math" panose="02040503050406030204" pitchFamily="18" charset="0"/>
                                </a:rPr>
                                <m:t>𝑈𝑚𝑠𝑎𝑡𝑧</m:t>
                              </m:r>
                            </m:num>
                            <m:den>
                              <m:r>
                                <a:rPr lang="de-DE" sz="1300" b="0" i="1" smtClean="0">
                                  <a:latin typeface="Cambria Math" panose="02040503050406030204" pitchFamily="18" charset="0"/>
                                </a:rPr>
                                <m:t>𝐵𝑖𝑙𝑎𝑛𝑧𝑠𝑢𝑚𝑚𝑒</m:t>
                              </m:r>
                            </m:den>
                          </m:f>
                        </m:e>
                      </m:d>
                    </m:oMath>
                  </m:oMathPara>
                </a14:m>
                <a:endParaRPr lang="en-GB" sz="1300" dirty="0"/>
              </a:p>
            </p:txBody>
          </p:sp>
        </mc:Choice>
        <mc:Fallback xmlns="">
          <p:sp>
            <p:nvSpPr>
              <p:cNvPr id="17" name="Textfeld 16">
                <a:extLst>
                  <a:ext uri="{FF2B5EF4-FFF2-40B4-BE49-F238E27FC236}">
                    <a16:creationId xmlns:a16="http://schemas.microsoft.com/office/drawing/2014/main" id="{FFE4D03D-5AF6-4BB6-BDB0-681FEEDA6842}"/>
                  </a:ext>
                </a:extLst>
              </p:cNvPr>
              <p:cNvSpPr txBox="1">
                <a:spLocks noRot="1" noChangeAspect="1" noMove="1" noResize="1" noEditPoints="1" noAdjustHandles="1" noChangeArrowheads="1" noChangeShapeType="1" noTextEdit="1"/>
              </p:cNvSpPr>
              <p:nvPr/>
            </p:nvSpPr>
            <p:spPr>
              <a:xfrm>
                <a:off x="-1185" y="2202628"/>
                <a:ext cx="12234567" cy="449482"/>
              </a:xfrm>
              <a:prstGeom prst="rect">
                <a:avLst/>
              </a:prstGeom>
              <a:blipFill>
                <a:blip r:embed="rId6"/>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421055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67710" y="2202628"/>
                <a:ext cx="12753187" cy="322396"/>
              </a:xfrm>
              <a:prstGeom prst="rect">
                <a:avLst/>
              </a:prstGeom>
              <a:noFill/>
            </p:spPr>
            <p:txBody>
              <a:bodyPr wrap="square" lIns="0" tIns="0" rIns="0" bIns="0" rtlCol="0">
                <a:spAutoFit/>
              </a:bodyPr>
              <a:lstStyle/>
              <a:p>
                <a14:m>
                  <m:oMath xmlns:m="http://schemas.openxmlformats.org/officeDocument/2006/math">
                    <m:r>
                      <a:rPr lang="en-GB" sz="1350" b="0" i="1" smtClean="0">
                        <a:latin typeface="Cambria Math" panose="02040503050406030204" pitchFamily="18" charset="0"/>
                      </a:rPr>
                      <m:t>𝑍</m:t>
                    </m:r>
                    <m:r>
                      <a:rPr lang="en-GB" sz="1350" b="0" i="1" smtClean="0">
                        <a:latin typeface="Cambria Math" panose="02040503050406030204" pitchFamily="18" charset="0"/>
                      </a:rPr>
                      <m:t>−</m:t>
                    </m:r>
                    <m:r>
                      <a:rPr lang="en-GB" sz="1350" b="0" i="1" smtClean="0">
                        <a:latin typeface="Cambria Math" panose="02040503050406030204" pitchFamily="18" charset="0"/>
                      </a:rPr>
                      <m:t>𝑆𝑐𝑜𝑟𝑒</m:t>
                    </m:r>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0.717 ∗ </m:t>
                        </m:r>
                        <m:f>
                          <m:fPr>
                            <m:ctrlPr>
                              <a:rPr lang="en-GB" sz="1350" b="0" i="1" smtClean="0">
                                <a:latin typeface="Cambria Math"/>
                              </a:rPr>
                            </m:ctrlPr>
                          </m:fPr>
                          <m:num>
                            <m:r>
                              <a:rPr lang="en-GB" sz="1350" b="0" i="1" smtClean="0">
                                <a:latin typeface="Cambria Math" panose="02040503050406030204" pitchFamily="18" charset="0"/>
                              </a:rPr>
                              <m:t>𝑊𝑜𝑟𝑘𝑖𝑛𝑔</m:t>
                            </m:r>
                            <m:r>
                              <a:rPr lang="en-GB" sz="1350" b="0" i="1" smtClean="0">
                                <a:latin typeface="Cambria Math" panose="02040503050406030204" pitchFamily="18" charset="0"/>
                              </a:rPr>
                              <m:t> </m:t>
                            </m:r>
                            <m:r>
                              <a:rPr lang="en-GB" sz="1350" b="0" i="1" smtClean="0">
                                <a:latin typeface="Cambria Math" panose="02040503050406030204" pitchFamily="18" charset="0"/>
                              </a:rPr>
                              <m:t>𝐶𝑎𝑝𝑖𝑡𝑎𝑙</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0.847 ∗</m:t>
                        </m:r>
                        <m:f>
                          <m:fPr>
                            <m:ctrlPr>
                              <a:rPr lang="en-GB" sz="1350" b="0" i="1" smtClean="0">
                                <a:latin typeface="Cambria Math"/>
                              </a:rPr>
                            </m:ctrlPr>
                          </m:fPr>
                          <m:num>
                            <m:r>
                              <a:rPr lang="de-DE" sz="1350" b="0" i="1" smtClean="0">
                                <a:latin typeface="Cambria Math" panose="02040503050406030204" pitchFamily="18" charset="0"/>
                              </a:rPr>
                              <m:t>𝐺𝑒𝑤𝑖𝑛𝑛𝑟</m:t>
                            </m:r>
                            <m:r>
                              <a:rPr lang="de-DE" sz="1350" b="0" i="1" smtClean="0">
                                <a:latin typeface="Cambria Math" panose="02040503050406030204" pitchFamily="18" charset="0"/>
                              </a:rPr>
                              <m:t>ü</m:t>
                            </m:r>
                            <m:r>
                              <a:rPr lang="de-DE" sz="1350" b="0" i="1" smtClean="0">
                                <a:latin typeface="Cambria Math" panose="02040503050406030204" pitchFamily="18" charset="0"/>
                              </a:rPr>
                              <m:t>𝑐𝑘𝑙𝑎𝑔𝑒𝑛</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3.107 ∗</m:t>
                        </m:r>
                        <m:f>
                          <m:fPr>
                            <m:ctrlPr>
                              <a:rPr lang="en-GB" sz="1350" b="0" i="1" smtClean="0">
                                <a:latin typeface="Cambria Math"/>
                              </a:rPr>
                            </m:ctrlPr>
                          </m:fPr>
                          <m:num>
                            <m:r>
                              <a:rPr lang="de-DE" sz="1350" b="0" i="1" smtClean="0">
                                <a:latin typeface="Cambria Math" panose="02040503050406030204" pitchFamily="18" charset="0"/>
                              </a:rPr>
                              <m:t>𝐸𝐵𝐼𝑇</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0.420 ∗</m:t>
                        </m:r>
                        <m:f>
                          <m:fPr>
                            <m:ctrlPr>
                              <a:rPr lang="en-GB" sz="1350" b="0" i="1" smtClean="0">
                                <a:latin typeface="Cambria Math"/>
                              </a:rPr>
                            </m:ctrlPr>
                          </m:fPr>
                          <m:num>
                            <m:r>
                              <a:rPr lang="de-DE" sz="1350" b="0" i="1" smtClean="0">
                                <a:latin typeface="Cambria Math" panose="02040503050406030204" pitchFamily="18" charset="0"/>
                              </a:rPr>
                              <m:t>𝐵𝑢𝑐h𝑤𝑒𝑟𝑡</m:t>
                            </m:r>
                            <m:r>
                              <a:rPr lang="de-DE" sz="1350" b="0" i="1" smtClean="0">
                                <a:latin typeface="Cambria Math" panose="02040503050406030204" pitchFamily="18" charset="0"/>
                              </a:rPr>
                              <m:t> </m:t>
                            </m:r>
                            <m:r>
                              <a:rPr lang="de-DE" sz="1350" b="0" i="1" smtClean="0">
                                <a:latin typeface="Cambria Math" panose="02040503050406030204" pitchFamily="18" charset="0"/>
                              </a:rPr>
                              <m:t>𝑑𝑒𝑠</m:t>
                            </m:r>
                            <m:r>
                              <a:rPr lang="de-DE" sz="1350" b="0" i="1" smtClean="0">
                                <a:latin typeface="Cambria Math" panose="02040503050406030204" pitchFamily="18" charset="0"/>
                              </a:rPr>
                              <m:t> </m:t>
                            </m:r>
                            <m:r>
                              <a:rPr lang="de-DE" sz="1350" b="0" i="1" smtClean="0">
                                <a:latin typeface="Cambria Math" panose="02040503050406030204" pitchFamily="18" charset="0"/>
                              </a:rPr>
                              <m:t>𝐸𝐾</m:t>
                            </m:r>
                          </m:num>
                          <m:den>
                            <m:r>
                              <a:rPr lang="de-DE" sz="1350" b="0" i="1" smtClean="0">
                                <a:latin typeface="Cambria Math" panose="02040503050406030204" pitchFamily="18" charset="0"/>
                              </a:rPr>
                              <m:t>𝑆𝑢𝑚𝑚𝑒</m:t>
                            </m:r>
                            <m:r>
                              <a:rPr lang="de-DE" sz="1350" b="0" i="1" smtClean="0">
                                <a:latin typeface="Cambria Math" panose="02040503050406030204" pitchFamily="18" charset="0"/>
                              </a:rPr>
                              <m:t> </m:t>
                            </m:r>
                            <m:r>
                              <a:rPr lang="de-DE" sz="1350" b="0" i="1" smtClean="0">
                                <a:latin typeface="Cambria Math" panose="02040503050406030204" pitchFamily="18" charset="0"/>
                              </a:rPr>
                              <m:t>𝑑𝑒𝑟</m:t>
                            </m:r>
                            <m:r>
                              <a:rPr lang="de-DE" sz="1350" b="0" i="1" smtClean="0">
                                <a:latin typeface="Cambria Math" panose="02040503050406030204" pitchFamily="18" charset="0"/>
                              </a:rPr>
                              <m:t> </m:t>
                            </m:r>
                            <m:r>
                              <a:rPr lang="de-DE" sz="1350" b="0" i="1" smtClean="0">
                                <a:latin typeface="Cambria Math" panose="02040503050406030204" pitchFamily="18" charset="0"/>
                              </a:rPr>
                              <m:t>𝑉𝑒𝑟𝑏𝑖𝑛𝑑𝑙𝑖𝑐h𝑘𝑒𝑖𝑡𝑒𝑛</m:t>
                            </m:r>
                            <m:r>
                              <a:rPr lang="en-GB" sz="1350" b="0" i="1" smtClean="0">
                                <a:latin typeface="Cambria Math" panose="02040503050406030204" pitchFamily="18" charset="0"/>
                              </a:rPr>
                              <m:t>.</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0.998 ∗</m:t>
                        </m:r>
                        <m:f>
                          <m:fPr>
                            <m:ctrlPr>
                              <a:rPr lang="en-GB" sz="1350" b="0" i="1" smtClean="0">
                                <a:latin typeface="Cambria Math"/>
                              </a:rPr>
                            </m:ctrlPr>
                          </m:fPr>
                          <m:num>
                            <m:r>
                              <a:rPr lang="de-DE" sz="1350" b="0" i="1" smtClean="0">
                                <a:latin typeface="Cambria Math" panose="02040503050406030204" pitchFamily="18" charset="0"/>
                              </a:rPr>
                              <m:t>𝑈𝑚𝑠</m:t>
                            </m:r>
                            <m:r>
                              <a:rPr lang="de-DE" sz="1350" b="0" i="1" smtClean="0">
                                <a:latin typeface="Cambria Math" panose="02040503050406030204" pitchFamily="18" charset="0"/>
                              </a:rPr>
                              <m:t>ä</m:t>
                            </m:r>
                            <m:r>
                              <a:rPr lang="de-DE" sz="1350" b="0" i="1" smtClean="0">
                                <a:latin typeface="Cambria Math" panose="02040503050406030204" pitchFamily="18" charset="0"/>
                              </a:rPr>
                              <m:t>𝑡𝑧𝑒</m:t>
                            </m:r>
                          </m:num>
                          <m:den>
                            <m:r>
                              <a:rPr lang="de-DE" sz="1350" b="0" i="1" smtClean="0">
                                <a:latin typeface="Cambria Math" panose="02040503050406030204" pitchFamily="18" charset="0"/>
                              </a:rPr>
                              <m:t>𝐵𝑖𝑙𝑎𝑛𝑧𝑠𝑢𝑚𝑚𝑒</m:t>
                            </m:r>
                          </m:den>
                        </m:f>
                      </m:e>
                    </m:d>
                  </m:oMath>
                </a14:m>
                <a:r>
                  <a:rPr lang="en-GB" sz="135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67710" y="2202628"/>
                <a:ext cx="12753187" cy="322396"/>
              </a:xfrm>
              <a:prstGeom prst="rect">
                <a:avLst/>
              </a:prstGeom>
              <a:blipFill>
                <a:blip r:embed="rId3"/>
                <a:stretch>
                  <a:fillRect l="-478" b="-7547"/>
                </a:stretch>
              </a:blipFill>
            </p:spPr>
            <p:txBody>
              <a:bodyPr/>
              <a:lstStyle/>
              <a:p>
                <a:r>
                  <a:rPr lang="de-DE">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extLst>
              <p:ext uri="{D42A27DB-BD31-4B8C-83A1-F6EECF244321}">
                <p14:modId xmlns:p14="http://schemas.microsoft.com/office/powerpoint/2010/main" val="3846387573"/>
              </p:ext>
            </p:extLst>
          </p:nvPr>
        </p:nvGraphicFramePr>
        <p:xfrm>
          <a:off x="162712" y="3156994"/>
          <a:ext cx="11821308" cy="265684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Rote Zone</a:t>
                      </a:r>
                    </a:p>
                  </a:txBody>
                  <a:tcPr>
                    <a:solidFill>
                      <a:srgbClr val="E53292"/>
                    </a:solidFill>
                  </a:tcPr>
                </a:tc>
                <a:tc>
                  <a:txBody>
                    <a:bodyPr/>
                    <a:lstStyle/>
                    <a:p>
                      <a:pPr algn="ctr"/>
                      <a:r>
                        <a:rPr lang="en-GB" sz="1600" dirty="0"/>
                        <a:t>Grauzone</a:t>
                      </a:r>
                    </a:p>
                  </a:txBody>
                  <a:tcPr>
                    <a:solidFill>
                      <a:schemeClr val="bg2">
                        <a:lumMod val="25000"/>
                      </a:schemeClr>
                    </a:solidFill>
                  </a:tcPr>
                </a:tc>
                <a:tc>
                  <a:txBody>
                    <a:bodyPr/>
                    <a:lstStyle/>
                    <a:p>
                      <a:pPr algn="ctr"/>
                      <a:r>
                        <a:rPr lang="en-GB" sz="1600" dirty="0"/>
                        <a:t>Sichere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unter 1,23</a:t>
                      </a:r>
                      <a:br>
                        <a:rPr lang="en-GB" sz="1600" b="1" dirty="0"/>
                      </a:br>
                      <a:endParaRPr lang="en-GB" sz="1600" b="1" dirty="0"/>
                    </a:p>
                    <a:p>
                      <a:pPr marL="0" indent="0" algn="l">
                        <a:buFont typeface="Wingdings" panose="05000000000000000000" pitchFamily="2" charset="2"/>
                        <a:buNone/>
                      </a:pPr>
                      <a:r>
                        <a:rPr lang="en-GB" sz="1600" dirty="0"/>
                        <a:t> Jeder Wert unter 1,8 deutet auf eine große finanzielle Notlage hin. Je niedriger der Wert, desto größer ist die Gefahr, dass das Unternehmen bald zahlungsunfähig sein könnte.</a:t>
                      </a:r>
                    </a:p>
                  </a:txBody>
                  <a:tcPr/>
                </a:tc>
                <a:tc>
                  <a:txBody>
                    <a:bodyPr/>
                    <a:lstStyle/>
                    <a:p>
                      <a:pPr marL="0" indent="0" algn="ctr">
                        <a:buFont typeface="Wingdings" panose="05000000000000000000" pitchFamily="2" charset="2"/>
                        <a:buNone/>
                      </a:pPr>
                      <a:r>
                        <a:rPr lang="en-GB" sz="1600" b="1" dirty="0"/>
                        <a:t>Z-Score von 1,23 bis 2,99</a:t>
                      </a:r>
                      <a:br>
                        <a:rPr lang="en-GB" sz="1600" b="1" dirty="0"/>
                      </a:br>
                      <a:endParaRPr lang="en-GB" sz="1600" b="1" dirty="0"/>
                    </a:p>
                    <a:p>
                      <a:pPr marL="0" indent="0" algn="l">
                        <a:buFont typeface="Wingdings" panose="05000000000000000000" pitchFamily="2" charset="2"/>
                        <a:buNone/>
                      </a:pPr>
                      <a:r>
                        <a:rPr lang="en-GB" sz="1600" dirty="0"/>
                        <a:t>Dieser Bereich wird als "Grauzone" betrachtet. Unternehmen, die einen Score haben, der in diesem Bereich liegt, sind nicht sehr sicher. Ihre Finanzen sind nicht stabil und die Unternehmen können in die "Gefahrenzone" geraten, wenn es keine Verbesserungen gibt.</a:t>
                      </a:r>
                    </a:p>
                  </a:txBody>
                  <a:tcPr/>
                </a:tc>
                <a:tc>
                  <a:txBody>
                    <a:bodyPr/>
                    <a:lstStyle/>
                    <a:p>
                      <a:pPr marL="0" indent="0" algn="ctr">
                        <a:buFont typeface="Wingdings" panose="05000000000000000000" pitchFamily="2" charset="2"/>
                        <a:buNone/>
                      </a:pPr>
                      <a:r>
                        <a:rPr lang="en-GB" sz="1600" b="1" dirty="0"/>
                        <a:t>Z-Score von 3 oder höher</a:t>
                      </a:r>
                      <a:br>
                        <a:rPr lang="en-GB" sz="1600" b="1" dirty="0"/>
                      </a:br>
                      <a:endParaRPr lang="en-GB" sz="1600" b="1" dirty="0"/>
                    </a:p>
                    <a:p>
                      <a:pPr marL="0" indent="0" algn="l">
                        <a:buFont typeface="Wingdings" panose="05000000000000000000" pitchFamily="2" charset="2"/>
                        <a:buNone/>
                      </a:pPr>
                      <a:r>
                        <a:rPr lang="en-GB" sz="1600" dirty="0"/>
                        <a:t>Ein Score von mehr als 3 zeigt an, dass sich das Unternehmen in der "sicheren Zone" befindet. Das bedeutet, dass der finanzielle Status des Unternehmens in Ordnung ist. Es ist finanziell gesund, und das Risiko eines Konkurses ist gering.</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D017B825-69DA-40CB-8960-2601466EB007}"/>
              </a:ext>
            </a:extLst>
          </p:cNvPr>
          <p:cNvGrpSpPr/>
          <p:nvPr/>
        </p:nvGrpSpPr>
        <p:grpSpPr>
          <a:xfrm>
            <a:off x="95104" y="2023556"/>
            <a:ext cx="7286301" cy="4585877"/>
            <a:chOff x="95104" y="2023556"/>
            <a:chExt cx="7286301" cy="4585877"/>
          </a:xfrm>
        </p:grpSpPr>
        <p:sp>
          <p:nvSpPr>
            <p:cNvPr id="9" name="Textfeld 8">
              <a:extLst>
                <a:ext uri="{FF2B5EF4-FFF2-40B4-BE49-F238E27FC236}">
                  <a16:creationId xmlns:a16="http://schemas.microsoft.com/office/drawing/2014/main" xmlns="" id="{A4C59CBC-D362-495A-869D-AD502DFEBD79}"/>
                </a:ext>
              </a:extLst>
            </p:cNvPr>
            <p:cNvSpPr txBox="1"/>
            <p:nvPr/>
          </p:nvSpPr>
          <p:spPr>
            <a:xfrm>
              <a:off x="2579481" y="2023556"/>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C15C220-CA18-4925-8BB8-19698496852E}"/>
                    </a:ext>
                  </a:extLst>
                </p:cNvPr>
                <p:cNvSpPr txBox="1"/>
                <p:nvPr/>
              </p:nvSpPr>
              <p:spPr>
                <a:xfrm>
                  <a:off x="221303" y="6363212"/>
                  <a:ext cx="716010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𝑘𝑢𝑟𝑧𝑓𝑟𝑖𝑠𝑡𝑖𝑔𝑒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10" name="Textfeld 9">
                  <a:extLst>
                    <a:ext uri="{FF2B5EF4-FFF2-40B4-BE49-F238E27FC236}">
                      <a16:creationId xmlns:a16="http://schemas.microsoft.com/office/drawing/2014/main" id="{2C15C220-CA18-4925-8BB8-19698496852E}"/>
                    </a:ext>
                  </a:extLst>
                </p:cNvPr>
                <p:cNvSpPr txBox="1">
                  <a:spLocks noRot="1" noChangeAspect="1" noMove="1" noResize="1" noEditPoints="1" noAdjustHandles="1" noChangeArrowheads="1" noChangeShapeType="1" noTextEdit="1"/>
                </p:cNvSpPr>
                <p:nvPr/>
              </p:nvSpPr>
              <p:spPr>
                <a:xfrm>
                  <a:off x="221303" y="6363212"/>
                  <a:ext cx="7160102" cy="246221"/>
                </a:xfrm>
                <a:prstGeom prst="rect">
                  <a:avLst/>
                </a:prstGeom>
                <a:blipFill>
                  <a:blip r:embed="rId4"/>
                  <a:stretch>
                    <a:fillRect l="-177" t="-10000" r="-177" b="-35000"/>
                  </a:stretch>
                </a:blipFill>
              </p:spPr>
              <p:txBody>
                <a:bodyPr/>
                <a:lstStyle/>
                <a:p>
                  <a:r>
                    <a:rPr lang="de-DE">
                      <a:noFill/>
                    </a:rPr>
                    <a:t> </a:t>
                  </a:r>
                </a:p>
              </p:txBody>
            </p:sp>
          </mc:Fallback>
        </mc:AlternateContent>
        <p:sp>
          <p:nvSpPr>
            <p:cNvPr id="11" name="Textfeld 10">
              <a:extLst>
                <a:ext uri="{FF2B5EF4-FFF2-40B4-BE49-F238E27FC236}">
                  <a16:creationId xmlns:a16="http://schemas.microsoft.com/office/drawing/2014/main" xmlns="" id="{37810DCE-DC22-4211-B2EB-3339753A283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
        <p:nvSpPr>
          <p:cNvPr id="13" name="Textplatzhalter 1">
            <a:extLst>
              <a:ext uri="{FF2B5EF4-FFF2-40B4-BE49-F238E27FC236}">
                <a16:creationId xmlns:a16="http://schemas.microsoft.com/office/drawing/2014/main" xmlns="" id="{B64D29E7-D9C5-4C66-8AF7-4D25E64A2B49}"/>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a:t>
            </a:r>
            <a:r>
              <a:rPr lang="en-GB" sz="3200" spc="31" dirty="0" err="1">
                <a:cs typeface="Arial"/>
              </a:rPr>
              <a:t>für</a:t>
            </a:r>
            <a:r>
              <a:rPr lang="en-GB" sz="3200" spc="31" dirty="0">
                <a:cs typeface="Arial"/>
              </a:rPr>
              <a:t> </a:t>
            </a:r>
            <a:r>
              <a:rPr lang="en-GB" sz="3200" spc="31" dirty="0" err="1">
                <a:cs typeface="Arial"/>
              </a:rPr>
              <a:t>Privatunternehmen</a:t>
            </a:r>
            <a:endParaRPr lang="en-GB" sz="3200" spc="31" dirty="0">
              <a:cs typeface="Arial"/>
            </a:endParaRPr>
          </a:p>
        </p:txBody>
      </p:sp>
    </p:spTree>
    <p:extLst>
      <p:ext uri="{BB962C8B-B14F-4D97-AF65-F5344CB8AC3E}">
        <p14:creationId xmlns:p14="http://schemas.microsoft.com/office/powerpoint/2010/main" val="136943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Beispiel</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Bilanzsumme</a:t>
            </a:r>
            <a:r>
              <a:rPr lang="en-GB" sz="1600" dirty="0">
                <a:solidFill>
                  <a:schemeClr val="tx1"/>
                </a:solidFill>
                <a:latin typeface="+mj-lt"/>
                <a:ea typeface="Open Sans Light" panose="020B0306030504020204" pitchFamily="34" charset="0"/>
                <a:cs typeface="Open Sans Light" panose="020B0306030504020204" pitchFamily="34" charset="0"/>
              </a:rPr>
              <a:t>: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Gesamtverbindlichkeiten: 300,000</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Gewinnrücklagen</a:t>
            </a:r>
            <a:r>
              <a:rPr lang="en-GB" sz="1600" dirty="0">
                <a:solidFill>
                  <a:schemeClr val="tx1"/>
                </a:solidFill>
                <a:latin typeface="+mj-lt"/>
                <a:ea typeface="Open Sans Light" panose="020B0306030504020204" pitchFamily="34" charset="0"/>
                <a:cs typeface="Open Sans Light" panose="020B0306030504020204" pitchFamily="34" charset="0"/>
              </a:rPr>
              <a:t>: 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Ergebnis vor Zinsen und Steuern: 200.000</a:t>
            </a:r>
          </a:p>
          <a:p>
            <a:pPr marL="285750" indent="-285750" algn="l" defTabSz="763588">
              <a:lnSpc>
                <a:spcPts val="1388"/>
              </a:lnSpc>
              <a:buFontTx/>
              <a:buChar char="-"/>
            </a:pPr>
            <a:r>
              <a:rPr lang="en-GB" sz="1600" dirty="0" err="1">
                <a:solidFill>
                  <a:schemeClr val="tx1"/>
                </a:solidFill>
                <a:latin typeface="+mj-lt"/>
                <a:ea typeface="Open Sans Light" panose="020B0306030504020204" pitchFamily="34" charset="0"/>
                <a:cs typeface="Open Sans Light" panose="020B0306030504020204" pitchFamily="34" charset="0"/>
              </a:rPr>
              <a:t>Umsatz</a:t>
            </a:r>
            <a:r>
              <a:rPr lang="en-GB" sz="1600" dirty="0">
                <a:solidFill>
                  <a:schemeClr val="tx1"/>
                </a:solidFill>
                <a:latin typeface="+mj-lt"/>
                <a:ea typeface="Open Sans Light" panose="020B0306030504020204" pitchFamily="34" charset="0"/>
                <a:cs typeface="Open Sans Light" panose="020B0306030504020204" pitchFamily="34" charset="0"/>
              </a:rPr>
              <a:t>: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Buchwert des Eigenkapitals: 250.000</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95104" y="4736129"/>
                <a:ext cx="9647577"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0.717 ∗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0.847 ∗</m:t>
                        </m:r>
                        <m:f>
                          <m:fPr>
                            <m:ctrlPr>
                              <a:rPr lang="en-GB" sz="1600" b="0" i="1" smtClean="0">
                                <a:latin typeface="Cambria Math"/>
                              </a:rPr>
                            </m:ctrlPr>
                          </m:fPr>
                          <m:num>
                            <m:r>
                              <a:rPr lang="en-GB" sz="1600" b="0" i="1" smtClean="0">
                                <a:latin typeface="Cambria Math" panose="02040503050406030204" pitchFamily="18" charset="0"/>
                              </a:rPr>
                              <m:t>50000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3.107 ∗</m:t>
                        </m:r>
                        <m:f>
                          <m:fPr>
                            <m:ctrlPr>
                              <a:rPr lang="en-GB" sz="1600" b="0" i="1" smtClean="0">
                                <a:latin typeface="Cambria Math"/>
                              </a:rPr>
                            </m:ctrlPr>
                          </m:fPr>
                          <m:num>
                            <m:r>
                              <a:rPr lang="en-GB" sz="1600" b="0" i="1" smtClean="0">
                                <a:latin typeface="Cambria Math" panose="02040503050406030204" pitchFamily="18" charset="0"/>
                              </a:rPr>
                              <m:t>200000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0.420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0.998 ∗</m:t>
                        </m:r>
                        <m:f>
                          <m:fPr>
                            <m:ctrlPr>
                              <a:rPr lang="en-GB" sz="1600" b="0" i="1" smtClean="0">
                                <a:latin typeface="Cambria Math"/>
                              </a:rPr>
                            </m:ctrlPr>
                          </m:fPr>
                          <m:num>
                            <m:r>
                              <a:rPr lang="en-GB" sz="1600" b="0" i="1" smtClean="0">
                                <a:latin typeface="Cambria Math" panose="02040503050406030204" pitchFamily="18" charset="0"/>
                              </a:rPr>
                              <m:t>350000</m:t>
                            </m:r>
                          </m:num>
                          <m:den>
                            <m:r>
                              <a:rPr lang="en-GB" sz="1600" i="1">
                                <a:latin typeface="Cambria Math" panose="02040503050406030204" pitchFamily="18" charset="0"/>
                              </a:rPr>
                              <m:t>350000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95104" y="4736129"/>
                <a:ext cx="9647577" cy="368499"/>
              </a:xfrm>
              <a:prstGeom prst="rect">
                <a:avLst/>
              </a:prstGeom>
              <a:blipFill>
                <a:blip r:embed="rId3"/>
                <a:stretch>
                  <a:fillRect l="-788" b="-13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77339" y="5221985"/>
                <a:ext cx="12317283" cy="230832"/>
              </a:xfrm>
              <a:prstGeom prst="rect">
                <a:avLst/>
              </a:prstGeom>
              <a:noFill/>
            </p:spPr>
            <p:txBody>
              <a:bodyPr wrap="none" lIns="0" tIns="0" rIns="0" bIns="0" rtlCol="0">
                <a:spAutoFit/>
              </a:bodyPr>
              <a:lstStyle/>
              <a:p>
                <a14:m>
                  <m:oMath xmlns:m="http://schemas.openxmlformats.org/officeDocument/2006/math">
                    <m:r>
                      <a:rPr lang="en-GB" sz="1500" b="0" i="1" smtClean="0">
                        <a:latin typeface="Cambria Math" panose="02040503050406030204" pitchFamily="18" charset="0"/>
                      </a:rPr>
                      <m:t>𝑍</m:t>
                    </m:r>
                    <m:r>
                      <a:rPr lang="en-GB" sz="1500" b="0" i="1" smtClean="0">
                        <a:latin typeface="Cambria Math" panose="02040503050406030204" pitchFamily="18" charset="0"/>
                      </a:rPr>
                      <m:t>−</m:t>
                    </m:r>
                    <m:r>
                      <a:rPr lang="en-GB" sz="1500" b="0" i="1" smtClean="0">
                        <a:latin typeface="Cambria Math" panose="02040503050406030204" pitchFamily="18" charset="0"/>
                      </a:rPr>
                      <m:t>𝑆𝑐𝑜𝑟𝑒</m:t>
                    </m:r>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0.717 ∗0.714</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0.847 ∗0.143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3.107 ∗0.571</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0.420∗0.833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0.998 ∗</m:t>
                        </m:r>
                        <m:r>
                          <a:rPr lang="en-GB" sz="1500" b="0" i="0" smtClean="0">
                            <a:latin typeface="Cambria Math" panose="02040503050406030204" pitchFamily="18" charset="0"/>
                          </a:rPr>
                          <m:t>1</m:t>
                        </m:r>
                      </m:e>
                    </m:d>
                    <m:r>
                      <a:rPr lang="en-GB" sz="1500" b="0" i="0" smtClean="0">
                        <a:latin typeface="Cambria Math" panose="02040503050406030204" pitchFamily="18" charset="0"/>
                      </a:rPr>
                      <m:t>=0.512+0.121+1.775+0,350+0</m:t>
                    </m:r>
                  </m:oMath>
                </a14:m>
                <a:r>
                  <a:rPr lang="en-GB" sz="1500" dirty="0"/>
                  <a:t>.998 = </a:t>
                </a:r>
                <a:r>
                  <a:rPr lang="en-GB" sz="1500" b="1" dirty="0">
                    <a:solidFill>
                      <a:schemeClr val="accent6"/>
                    </a:solidFill>
                  </a:rPr>
                  <a:t>3,757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77339" y="5221985"/>
                <a:ext cx="12317283" cy="230832"/>
              </a:xfrm>
              <a:prstGeom prst="rect">
                <a:avLst/>
              </a:prstGeom>
              <a:blipFill>
                <a:blip r:embed="rId4"/>
                <a:stretch>
                  <a:fillRect l="-619" t="-26316" b="-47368"/>
                </a:stretch>
              </a:blipFill>
            </p:spPr>
            <p:txBody>
              <a:bodyPr/>
              <a:lstStyle/>
              <a:p>
                <a:r>
                  <a:rPr lang="de-DE">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95104" y="5932511"/>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Das Unternehmen befindet sich in der sicheren Zone</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xmlns="" id="{27B55437-8A14-6B4A-8F95-CEFA70294257}"/>
                  </a:ext>
                </a:extLst>
              </p:cNvPr>
              <p:cNvSpPr txBox="1"/>
              <p:nvPr/>
            </p:nvSpPr>
            <p:spPr>
              <a:xfrm>
                <a:off x="67710" y="2202628"/>
                <a:ext cx="12753187" cy="322396"/>
              </a:xfrm>
              <a:prstGeom prst="rect">
                <a:avLst/>
              </a:prstGeom>
              <a:noFill/>
            </p:spPr>
            <p:txBody>
              <a:bodyPr wrap="square" lIns="0" tIns="0" rIns="0" bIns="0" rtlCol="0">
                <a:spAutoFit/>
              </a:bodyPr>
              <a:lstStyle/>
              <a:p>
                <a14:m>
                  <m:oMath xmlns:m="http://schemas.openxmlformats.org/officeDocument/2006/math">
                    <m:r>
                      <a:rPr lang="en-GB" sz="1350" b="0" i="1" smtClean="0">
                        <a:latin typeface="Cambria Math" panose="02040503050406030204" pitchFamily="18" charset="0"/>
                      </a:rPr>
                      <m:t>𝑍</m:t>
                    </m:r>
                    <m:r>
                      <a:rPr lang="en-GB" sz="1350" b="0" i="1" smtClean="0">
                        <a:latin typeface="Cambria Math" panose="02040503050406030204" pitchFamily="18" charset="0"/>
                      </a:rPr>
                      <m:t>−</m:t>
                    </m:r>
                    <m:r>
                      <a:rPr lang="en-GB" sz="1350" b="0" i="1" smtClean="0">
                        <a:latin typeface="Cambria Math" panose="02040503050406030204" pitchFamily="18" charset="0"/>
                      </a:rPr>
                      <m:t>𝑆𝑐𝑜𝑟𝑒</m:t>
                    </m:r>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0.717 ∗ </m:t>
                        </m:r>
                        <m:f>
                          <m:fPr>
                            <m:ctrlPr>
                              <a:rPr lang="en-GB" sz="1350" b="0" i="1" smtClean="0">
                                <a:latin typeface="Cambria Math"/>
                              </a:rPr>
                            </m:ctrlPr>
                          </m:fPr>
                          <m:num>
                            <m:r>
                              <a:rPr lang="en-GB" sz="1350" b="0" i="1" smtClean="0">
                                <a:latin typeface="Cambria Math" panose="02040503050406030204" pitchFamily="18" charset="0"/>
                              </a:rPr>
                              <m:t>𝑊𝑜𝑟𝑘𝑖𝑛𝑔</m:t>
                            </m:r>
                            <m:r>
                              <a:rPr lang="en-GB" sz="1350" b="0" i="1" smtClean="0">
                                <a:latin typeface="Cambria Math" panose="02040503050406030204" pitchFamily="18" charset="0"/>
                              </a:rPr>
                              <m:t> </m:t>
                            </m:r>
                            <m:r>
                              <a:rPr lang="en-GB" sz="1350" b="0" i="1" smtClean="0">
                                <a:latin typeface="Cambria Math" panose="02040503050406030204" pitchFamily="18" charset="0"/>
                              </a:rPr>
                              <m:t>𝐶𝑎𝑝𝑖𝑡𝑎𝑙</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0.847 ∗</m:t>
                        </m:r>
                        <m:f>
                          <m:fPr>
                            <m:ctrlPr>
                              <a:rPr lang="en-GB" sz="1350" b="0" i="1" smtClean="0">
                                <a:latin typeface="Cambria Math"/>
                              </a:rPr>
                            </m:ctrlPr>
                          </m:fPr>
                          <m:num>
                            <m:r>
                              <a:rPr lang="de-DE" sz="1350" i="1">
                                <a:latin typeface="Cambria Math" panose="02040503050406030204" pitchFamily="18" charset="0"/>
                              </a:rPr>
                              <m:t>𝐺𝑒𝑤𝑖𝑛𝑛𝑟</m:t>
                            </m:r>
                            <m:r>
                              <a:rPr lang="de-DE" sz="1350" i="1">
                                <a:latin typeface="Cambria Math" panose="02040503050406030204" pitchFamily="18" charset="0"/>
                              </a:rPr>
                              <m:t>ü</m:t>
                            </m:r>
                            <m:r>
                              <a:rPr lang="de-DE" sz="1350" i="1">
                                <a:latin typeface="Cambria Math" panose="02040503050406030204" pitchFamily="18" charset="0"/>
                              </a:rPr>
                              <m:t>𝑐𝑘𝑙𝑎𝑔𝑒𝑛</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3.107 ∗</m:t>
                        </m:r>
                        <m:f>
                          <m:fPr>
                            <m:ctrlPr>
                              <a:rPr lang="en-GB" sz="1350" b="0" i="1" smtClean="0">
                                <a:latin typeface="Cambria Math"/>
                              </a:rPr>
                            </m:ctrlPr>
                          </m:fPr>
                          <m:num>
                            <m:r>
                              <a:rPr lang="de-DE" sz="1350" b="0" i="1" smtClean="0">
                                <a:latin typeface="Cambria Math" panose="02040503050406030204" pitchFamily="18" charset="0"/>
                              </a:rPr>
                              <m:t>𝐸𝐵𝐼𝑇</m:t>
                            </m:r>
                          </m:num>
                          <m:den>
                            <m:r>
                              <a:rPr lang="de-DE" sz="1350" b="0" i="1" smtClean="0">
                                <a:latin typeface="Cambria Math" panose="02040503050406030204" pitchFamily="18" charset="0"/>
                              </a:rPr>
                              <m:t>𝐵𝑖𝑙𝑎𝑛𝑧𝑠𝑢𝑚𝑚𝑒</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0.420 ∗</m:t>
                        </m:r>
                        <m:f>
                          <m:fPr>
                            <m:ctrlPr>
                              <a:rPr lang="en-GB" sz="1350" b="0" i="1" smtClean="0">
                                <a:latin typeface="Cambria Math"/>
                              </a:rPr>
                            </m:ctrlPr>
                          </m:fPr>
                          <m:num>
                            <m:r>
                              <a:rPr lang="de-DE" sz="1350" b="0" i="1" smtClean="0">
                                <a:latin typeface="Cambria Math" panose="02040503050406030204" pitchFamily="18" charset="0"/>
                              </a:rPr>
                              <m:t>𝐵𝑢𝑐h𝑤𝑒𝑟𝑡</m:t>
                            </m:r>
                            <m:r>
                              <a:rPr lang="de-DE" sz="1350" b="0" i="1" smtClean="0">
                                <a:latin typeface="Cambria Math" panose="02040503050406030204" pitchFamily="18" charset="0"/>
                              </a:rPr>
                              <m:t> </m:t>
                            </m:r>
                            <m:r>
                              <a:rPr lang="de-DE" sz="1350" b="0" i="1" smtClean="0">
                                <a:latin typeface="Cambria Math" panose="02040503050406030204" pitchFamily="18" charset="0"/>
                              </a:rPr>
                              <m:t>𝑑𝑒𝑠</m:t>
                            </m:r>
                            <m:r>
                              <a:rPr lang="de-DE" sz="1350" b="0" i="1" smtClean="0">
                                <a:latin typeface="Cambria Math" panose="02040503050406030204" pitchFamily="18" charset="0"/>
                              </a:rPr>
                              <m:t> </m:t>
                            </m:r>
                            <m:r>
                              <a:rPr lang="de-DE" sz="1350" b="0" i="1" smtClean="0">
                                <a:latin typeface="Cambria Math" panose="02040503050406030204" pitchFamily="18" charset="0"/>
                              </a:rPr>
                              <m:t>𝐸𝐾</m:t>
                            </m:r>
                          </m:num>
                          <m:den>
                            <m:r>
                              <a:rPr lang="de-DE" sz="1350" b="0" i="1" smtClean="0">
                                <a:latin typeface="Cambria Math" panose="02040503050406030204" pitchFamily="18" charset="0"/>
                              </a:rPr>
                              <m:t>𝑆𝑢𝑚𝑚𝑒</m:t>
                            </m:r>
                            <m:r>
                              <a:rPr lang="de-DE" sz="1350" b="0" i="1" smtClean="0">
                                <a:latin typeface="Cambria Math" panose="02040503050406030204" pitchFamily="18" charset="0"/>
                              </a:rPr>
                              <m:t> </m:t>
                            </m:r>
                            <m:r>
                              <a:rPr lang="de-DE" sz="1350" b="0" i="1" smtClean="0">
                                <a:latin typeface="Cambria Math" panose="02040503050406030204" pitchFamily="18" charset="0"/>
                              </a:rPr>
                              <m:t>𝑑𝑒𝑟</m:t>
                            </m:r>
                            <m:r>
                              <a:rPr lang="de-DE" sz="1350" b="0" i="1" smtClean="0">
                                <a:latin typeface="Cambria Math" panose="02040503050406030204" pitchFamily="18" charset="0"/>
                              </a:rPr>
                              <m:t> </m:t>
                            </m:r>
                            <m:r>
                              <a:rPr lang="de-DE" sz="1350" b="0" i="1" smtClean="0">
                                <a:latin typeface="Cambria Math" panose="02040503050406030204" pitchFamily="18" charset="0"/>
                              </a:rPr>
                              <m:t>𝑉𝑒𝑟𝑏𝑖𝑛𝑑𝑙𝑖𝑐h𝑘𝑒𝑖𝑡𝑒𝑛</m:t>
                            </m:r>
                            <m:r>
                              <a:rPr lang="en-GB" sz="1350" b="0" i="1" smtClean="0">
                                <a:latin typeface="Cambria Math" panose="02040503050406030204" pitchFamily="18" charset="0"/>
                              </a:rPr>
                              <m:t>.</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0.998 ∗</m:t>
                        </m:r>
                        <m:f>
                          <m:fPr>
                            <m:ctrlPr>
                              <a:rPr lang="en-GB" sz="1350" b="0" i="1" smtClean="0">
                                <a:latin typeface="Cambria Math"/>
                              </a:rPr>
                            </m:ctrlPr>
                          </m:fPr>
                          <m:num>
                            <m:r>
                              <a:rPr lang="de-DE" sz="1350" b="0" i="1" smtClean="0">
                                <a:latin typeface="Cambria Math" panose="02040503050406030204" pitchFamily="18" charset="0"/>
                              </a:rPr>
                              <m:t>𝑈𝑚𝑠</m:t>
                            </m:r>
                            <m:r>
                              <a:rPr lang="de-DE" sz="1350" b="0" i="1" smtClean="0">
                                <a:latin typeface="Cambria Math" panose="02040503050406030204" pitchFamily="18" charset="0"/>
                              </a:rPr>
                              <m:t>ä</m:t>
                            </m:r>
                            <m:r>
                              <a:rPr lang="de-DE" sz="1350" b="0" i="1" smtClean="0">
                                <a:latin typeface="Cambria Math" panose="02040503050406030204" pitchFamily="18" charset="0"/>
                              </a:rPr>
                              <m:t>𝑡𝑧𝑒</m:t>
                            </m:r>
                          </m:num>
                          <m:den>
                            <m:r>
                              <a:rPr lang="de-DE" sz="1350" b="0" i="1" smtClean="0">
                                <a:latin typeface="Cambria Math" panose="02040503050406030204" pitchFamily="18" charset="0"/>
                              </a:rPr>
                              <m:t>𝐵𝑖𝑙𝑎𝑛𝑧𝑠𝑢𝑚𝑚𝑒</m:t>
                            </m:r>
                          </m:den>
                        </m:f>
                      </m:e>
                    </m:d>
                  </m:oMath>
                </a14:m>
                <a:r>
                  <a:rPr lang="en-GB" sz="1350" dirty="0"/>
                  <a:t> </a:t>
                </a:r>
              </a:p>
            </p:txBody>
          </p:sp>
        </mc:Choice>
        <mc:Fallback xmlns="">
          <p:sp>
            <p:nvSpPr>
              <p:cNvPr id="17" name="Textfeld 16">
                <a:extLst>
                  <a:ext uri="{FF2B5EF4-FFF2-40B4-BE49-F238E27FC236}">
                    <a16:creationId xmlns:a16="http://schemas.microsoft.com/office/drawing/2014/main" id="{27B55437-8A14-6B4A-8F95-CEFA70294257}"/>
                  </a:ext>
                </a:extLst>
              </p:cNvPr>
              <p:cNvSpPr txBox="1">
                <a:spLocks noRot="1" noChangeAspect="1" noMove="1" noResize="1" noEditPoints="1" noAdjustHandles="1" noChangeArrowheads="1" noChangeShapeType="1" noTextEdit="1"/>
              </p:cNvSpPr>
              <p:nvPr/>
            </p:nvSpPr>
            <p:spPr>
              <a:xfrm>
                <a:off x="67710" y="2202628"/>
                <a:ext cx="12753187" cy="322396"/>
              </a:xfrm>
              <a:prstGeom prst="rect">
                <a:avLst/>
              </a:prstGeom>
              <a:blipFill>
                <a:blip r:embed="rId5"/>
                <a:stretch>
                  <a:fillRect l="-478" b="-7547"/>
                </a:stretch>
              </a:blipFill>
            </p:spPr>
            <p:txBody>
              <a:bodyPr/>
              <a:lstStyle/>
              <a:p>
                <a:r>
                  <a:rPr lang="de-DE">
                    <a:noFill/>
                  </a:rPr>
                  <a:t> </a:t>
                </a:r>
              </a:p>
            </p:txBody>
          </p:sp>
        </mc:Fallback>
      </mc:AlternateContent>
      <p:sp>
        <p:nvSpPr>
          <p:cNvPr id="12" name="Textplatzhalter 1">
            <a:extLst>
              <a:ext uri="{FF2B5EF4-FFF2-40B4-BE49-F238E27FC236}">
                <a16:creationId xmlns:a16="http://schemas.microsoft.com/office/drawing/2014/main" xmlns="" id="{E3F87D93-C3F3-4418-87CF-F90FC08ED49F}"/>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a:t>
            </a:r>
            <a:r>
              <a:rPr lang="en-GB" sz="3200" spc="31" dirty="0" err="1">
                <a:cs typeface="Arial"/>
              </a:rPr>
              <a:t>für</a:t>
            </a:r>
            <a:r>
              <a:rPr lang="en-GB" sz="3200" spc="31" dirty="0">
                <a:cs typeface="Arial"/>
              </a:rPr>
              <a:t> </a:t>
            </a:r>
            <a:r>
              <a:rPr lang="en-GB" sz="3200" spc="31" dirty="0" err="1">
                <a:cs typeface="Arial"/>
              </a:rPr>
              <a:t>Privatunternehmen</a:t>
            </a:r>
            <a:endParaRPr lang="en-GB" sz="3200" spc="31" dirty="0">
              <a:cs typeface="Arial"/>
            </a:endParaRPr>
          </a:p>
        </p:txBody>
      </p:sp>
    </p:spTree>
    <p:extLst>
      <p:ext uri="{BB962C8B-B14F-4D97-AF65-F5344CB8AC3E}">
        <p14:creationId xmlns:p14="http://schemas.microsoft.com/office/powerpoint/2010/main" val="18717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0" y="2202628"/>
                <a:ext cx="12192001" cy="48404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de-DE" sz="1400" i="1">
                                  <a:latin typeface="Cambria Math" panose="02040503050406030204" pitchFamily="18" charset="0"/>
                                </a:rPr>
                                <m:t>𝐺𝑒𝑤𝑖𝑛𝑛𝑟</m:t>
                              </m:r>
                              <m:r>
                                <a:rPr lang="de-DE" sz="1400" i="1">
                                  <a:latin typeface="Cambria Math" panose="02040503050406030204" pitchFamily="18" charset="0"/>
                                </a:rPr>
                                <m:t>ü</m:t>
                              </m:r>
                              <m:r>
                                <a:rPr lang="de-DE" sz="1400" i="1">
                                  <a:latin typeface="Cambria Math" panose="02040503050406030204" pitchFamily="18" charset="0"/>
                                </a:rPr>
                                <m:t>𝑐𝑘𝑙𝑎𝑔𝑒𝑛</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m:t>
                              </m:r>
                              <m:r>
                                <a:rPr lang="de-DE" sz="1400" b="0" i="1" smtClean="0">
                                  <a:solidFill>
                                    <a:schemeClr val="tx1"/>
                                  </a:solidFill>
                                  <a:latin typeface="Cambria Math" panose="02040503050406030204" pitchFamily="18" charset="0"/>
                                </a:rPr>
                                <m:t>𝐵𝐼𝑇</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m:t>
                              </m:r>
                              <m:r>
                                <a:rPr lang="de-DE" sz="1400" b="0" i="1" smtClean="0">
                                  <a:solidFill>
                                    <a:schemeClr val="tx1"/>
                                  </a:solidFill>
                                  <a:latin typeface="Cambria Math" panose="02040503050406030204" pitchFamily="18" charset="0"/>
                                </a:rPr>
                                <m:t>𝑢𝑐h𝑤𝑒𝑟𝑡</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𝑑𝑒𝑠</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𝐸𝑖𝑔𝑒𝑛𝑘𝑎𝑝𝑖𝑡𝑎𝑙</m:t>
                              </m:r>
                            </m:num>
                            <m:den>
                              <m:r>
                                <a:rPr lang="de-DE" sz="1400" b="0" i="1" smtClean="0">
                                  <a:solidFill>
                                    <a:schemeClr val="tx1"/>
                                  </a:solidFill>
                                  <a:latin typeface="Cambria Math" panose="02040503050406030204" pitchFamily="18" charset="0"/>
                                </a:rPr>
                                <m:t>𝑆𝑢𝑚𝑚𝑒</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𝑑𝑒𝑟</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𝑉𝑒𝑟𝑏𝑖𝑛𝑑𝑙𝑖𝑐h𝑘𝑒𝑖𝑡𝑒𝑛</m:t>
                              </m:r>
                            </m:den>
                          </m:f>
                        </m:e>
                      </m:d>
                    </m:oMath>
                  </m:oMathPara>
                </a14:m>
                <a:endParaRPr lang="en-GB" sz="1400" dirty="0">
                  <a:solidFill>
                    <a:schemeClr val="tx1"/>
                  </a:solidFill>
                </a:endParaRP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0" y="2202628"/>
                <a:ext cx="12192001" cy="484043"/>
              </a:xfrm>
              <a:prstGeom prst="rect">
                <a:avLst/>
              </a:prstGeom>
              <a:blipFill>
                <a:blip r:embed="rId3"/>
                <a:stretch>
                  <a:fillRect/>
                </a:stretch>
              </a:blipFill>
            </p:spPr>
            <p:txBody>
              <a:bodyPr/>
              <a:lstStyle/>
              <a:p>
                <a:r>
                  <a:rPr lang="de-DE">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extLst>
              <p:ext uri="{D42A27DB-BD31-4B8C-83A1-F6EECF244321}">
                <p14:modId xmlns:p14="http://schemas.microsoft.com/office/powerpoint/2010/main" val="1130851648"/>
              </p:ext>
            </p:extLst>
          </p:nvPr>
        </p:nvGraphicFramePr>
        <p:xfrm>
          <a:off x="162712" y="3156994"/>
          <a:ext cx="11821308" cy="265684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Rote Zone</a:t>
                      </a:r>
                    </a:p>
                  </a:txBody>
                  <a:tcPr>
                    <a:solidFill>
                      <a:srgbClr val="E53292"/>
                    </a:solidFill>
                  </a:tcPr>
                </a:tc>
                <a:tc>
                  <a:txBody>
                    <a:bodyPr/>
                    <a:lstStyle/>
                    <a:p>
                      <a:pPr algn="ctr"/>
                      <a:r>
                        <a:rPr lang="en-GB" sz="1600" dirty="0"/>
                        <a:t>Grauzone</a:t>
                      </a:r>
                    </a:p>
                  </a:txBody>
                  <a:tcPr>
                    <a:solidFill>
                      <a:schemeClr val="bg2">
                        <a:lumMod val="25000"/>
                      </a:schemeClr>
                    </a:solidFill>
                  </a:tcPr>
                </a:tc>
                <a:tc>
                  <a:txBody>
                    <a:bodyPr/>
                    <a:lstStyle/>
                    <a:p>
                      <a:pPr algn="ctr"/>
                      <a:r>
                        <a:rPr lang="en-GB" sz="1600" dirty="0"/>
                        <a:t>Sichere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unter 1,23</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Jeder Wert unter 1,23 deutet auf eine große finanzielle Notlage hin. Je niedriger der Wert, desto größer ist die Gefahr, dass das Unternehmen bald zahlungsunfähig sein könnte.</a:t>
                      </a:r>
                    </a:p>
                  </a:txBody>
                  <a:tcPr/>
                </a:tc>
                <a:tc>
                  <a:txBody>
                    <a:bodyPr/>
                    <a:lstStyle/>
                    <a:p>
                      <a:pPr marL="0" indent="0" algn="ctr">
                        <a:buFont typeface="Wingdings" panose="05000000000000000000" pitchFamily="2" charset="2"/>
                        <a:buNone/>
                      </a:pPr>
                      <a:r>
                        <a:rPr lang="en-GB" sz="1600" b="1" dirty="0">
                          <a:solidFill>
                            <a:schemeClr val="tx1"/>
                          </a:solidFill>
                        </a:rPr>
                        <a:t>Z-Score von 1,23 bis 2,9</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Dieser Bereich wird als "Grauzone" betrachtet. Unternehmen, die einen Score haben, der in diesem Bereich liegt, sind nicht sehr sicher. Ihre Finanzen sind nicht stabil und die Unternehmen können in die "Gefahrenzone" geraten, wenn es keine Verbesserungen gibt.</a:t>
                      </a:r>
                    </a:p>
                  </a:txBody>
                  <a:tcPr/>
                </a:tc>
                <a:tc>
                  <a:txBody>
                    <a:bodyPr/>
                    <a:lstStyle/>
                    <a:p>
                      <a:pPr marL="0" indent="0" algn="ctr">
                        <a:buFont typeface="Wingdings" panose="05000000000000000000" pitchFamily="2" charset="2"/>
                        <a:buNone/>
                      </a:pPr>
                      <a:r>
                        <a:rPr lang="en-GB" sz="1600" b="1" dirty="0">
                          <a:solidFill>
                            <a:schemeClr val="tx1"/>
                          </a:solidFill>
                        </a:rPr>
                        <a:t>Z-Score von 2,9 oder höher</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Ein Wert von mehr als 2,9 zeigt an, dass sich das Unternehmen in der "sicheren Zone" befindet. Das bedeutet, dass der finanzielle Status des Unternehmens in Ordnung ist. Es ist finanziell gesund, und das Risiko eines Konkurses ist gering.</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AFDE0E1C-3E51-401A-9E10-488D8DBFBEDB}"/>
              </a:ext>
            </a:extLst>
          </p:cNvPr>
          <p:cNvGrpSpPr/>
          <p:nvPr/>
        </p:nvGrpSpPr>
        <p:grpSpPr>
          <a:xfrm>
            <a:off x="95104" y="2048739"/>
            <a:ext cx="6976599" cy="4560694"/>
            <a:chOff x="95104" y="2048739"/>
            <a:chExt cx="6976599" cy="4560694"/>
          </a:xfrm>
        </p:grpSpPr>
        <p:sp>
          <p:nvSpPr>
            <p:cNvPr id="9" name="Textfeld 8">
              <a:extLst>
                <a:ext uri="{FF2B5EF4-FFF2-40B4-BE49-F238E27FC236}">
                  <a16:creationId xmlns:a16="http://schemas.microsoft.com/office/drawing/2014/main" xmlns="" id="{600AA052-670C-4658-8CD2-E7A3E976773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ECCD484F-DDC3-4581-BE1A-AF9E15A097CB}"/>
                    </a:ext>
                  </a:extLst>
                </p:cNvPr>
                <p:cNvSpPr txBox="1"/>
                <p:nvPr/>
              </p:nvSpPr>
              <p:spPr>
                <a:xfrm>
                  <a:off x="221303" y="6363212"/>
                  <a:ext cx="68504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de-DE" sz="1600" b="0" i="1" smtClean="0">
                            <a:latin typeface="Cambria Math" panose="02040503050406030204" pitchFamily="18" charset="0"/>
                          </a:rPr>
                          <m:t>𝑈𝑚𝑙𝑎𝑢𝑓𝑣𝑒𝑟𝑚</m:t>
                        </m:r>
                        <m:r>
                          <a:rPr lang="de-DE" sz="1600" b="0" i="1" smtClean="0">
                            <a:latin typeface="Cambria Math" panose="02040503050406030204" pitchFamily="18" charset="0"/>
                          </a:rPr>
                          <m:t>ö</m:t>
                        </m:r>
                        <m:r>
                          <a:rPr lang="de-DE" sz="1600" b="0" i="1" smtClean="0">
                            <a:latin typeface="Cambria Math" panose="02040503050406030204" pitchFamily="18" charset="0"/>
                          </a:rPr>
                          <m:t>𝑔𝑒𝑛</m:t>
                        </m:r>
                        <m:r>
                          <a:rPr lang="en-GB" sz="1600" b="0" i="1" smtClean="0">
                            <a:latin typeface="Cambria Math" panose="02040503050406030204" pitchFamily="18" charset="0"/>
                          </a:rPr>
                          <m:t>−</m:t>
                        </m:r>
                        <m:r>
                          <a:rPr lang="de-DE" sz="1600" b="0" i="1" smtClean="0">
                            <a:latin typeface="Cambria Math" panose="02040503050406030204" pitchFamily="18" charset="0"/>
                          </a:rPr>
                          <m:t>𝑘𝑢𝑟𝑧𝑓𝑟𝑖𝑠𝑡𝑖𝑔𝑒</m:t>
                        </m:r>
                        <m:r>
                          <a:rPr lang="de-DE" sz="1600" b="0" i="1" smtClean="0">
                            <a:latin typeface="Cambria Math" panose="02040503050406030204" pitchFamily="18" charset="0"/>
                          </a:rPr>
                          <m:t> </m:t>
                        </m:r>
                        <m:r>
                          <a:rPr lang="de-DE" sz="1600" b="0" i="1" smtClean="0">
                            <a:latin typeface="Cambria Math" panose="02040503050406030204" pitchFamily="18" charset="0"/>
                          </a:rPr>
                          <m:t>𝑉𝑒𝑟𝑏𝑖𝑛𝑑𝑙𝑖𝑐h𝑘𝑒𝑖𝑡𝑒𝑛</m:t>
                        </m:r>
                      </m:oMath>
                    </m:oMathPara>
                  </a14:m>
                  <a:endParaRPr lang="en-GB" sz="1600" dirty="0"/>
                </a:p>
              </p:txBody>
            </p:sp>
          </mc:Choice>
          <mc:Fallback xmlns="">
            <p:sp>
              <p:nvSpPr>
                <p:cNvPr id="10" name="Textfeld 9">
                  <a:extLst>
                    <a:ext uri="{FF2B5EF4-FFF2-40B4-BE49-F238E27FC236}">
                      <a16:creationId xmlns:a16="http://schemas.microsoft.com/office/drawing/2014/main" id="{ECCD484F-DDC3-4581-BE1A-AF9E15A097CB}"/>
                    </a:ext>
                  </a:extLst>
                </p:cNvPr>
                <p:cNvSpPr txBox="1">
                  <a:spLocks noRot="1" noChangeAspect="1" noMove="1" noResize="1" noEditPoints="1" noAdjustHandles="1" noChangeArrowheads="1" noChangeShapeType="1" noTextEdit="1"/>
                </p:cNvSpPr>
                <p:nvPr/>
              </p:nvSpPr>
              <p:spPr>
                <a:xfrm>
                  <a:off x="221303" y="6363212"/>
                  <a:ext cx="6850400" cy="246221"/>
                </a:xfrm>
                <a:prstGeom prst="rect">
                  <a:avLst/>
                </a:prstGeom>
                <a:blipFill>
                  <a:blip r:embed="rId4"/>
                  <a:stretch>
                    <a:fillRect t="-10000" b="-35000"/>
                  </a:stretch>
                </a:blipFill>
              </p:spPr>
              <p:txBody>
                <a:bodyPr/>
                <a:lstStyle/>
                <a:p>
                  <a:r>
                    <a:rPr lang="de-DE">
                      <a:noFill/>
                    </a:rPr>
                    <a:t> </a:t>
                  </a:r>
                </a:p>
              </p:txBody>
            </p:sp>
          </mc:Fallback>
        </mc:AlternateContent>
        <p:sp>
          <p:nvSpPr>
            <p:cNvPr id="11" name="Textfeld 10">
              <a:extLst>
                <a:ext uri="{FF2B5EF4-FFF2-40B4-BE49-F238E27FC236}">
                  <a16:creationId xmlns:a16="http://schemas.microsoft.com/office/drawing/2014/main" xmlns="" id="{CAB9C49C-CFC7-419E-8E71-060CEF8D22D8}"/>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
        <p:nvSpPr>
          <p:cNvPr id="13" name="Textplatzhalter 1">
            <a:extLst>
              <a:ext uri="{FF2B5EF4-FFF2-40B4-BE49-F238E27FC236}">
                <a16:creationId xmlns:a16="http://schemas.microsoft.com/office/drawing/2014/main" xmlns="" id="{8099C669-A66B-4C29-906B-42FCCF1EC193}"/>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a:t>
            </a:r>
            <a:r>
              <a:rPr lang="en-GB" sz="3200" spc="31" dirty="0" err="1">
                <a:cs typeface="Arial"/>
              </a:rPr>
              <a:t>für</a:t>
            </a:r>
            <a:r>
              <a:rPr lang="en-GB" sz="3200" spc="31" dirty="0">
                <a:cs typeface="Arial"/>
              </a:rPr>
              <a:t> </a:t>
            </a:r>
            <a:r>
              <a:rPr lang="en-GB" sz="3200" spc="31" dirty="0" err="1">
                <a:cs typeface="Arial"/>
              </a:rPr>
              <a:t>nicht-verarbeitende</a:t>
            </a:r>
            <a:r>
              <a:rPr lang="en-GB" sz="3200" spc="31" dirty="0">
                <a:cs typeface="Arial"/>
              </a:rPr>
              <a:t> Unternehmen</a:t>
            </a:r>
          </a:p>
        </p:txBody>
      </p:sp>
    </p:spTree>
    <p:extLst>
      <p:ext uri="{BB962C8B-B14F-4D97-AF65-F5344CB8AC3E}">
        <p14:creationId xmlns:p14="http://schemas.microsoft.com/office/powerpoint/2010/main" val="8385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Formel</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Beispiel</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Gesamtvermögen: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Betriebskapital: 10.000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Gesamtverbindlichkeiten: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Gewinnrücklagen: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Ergebnis vor Zinsen und Steuern: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Buchwert des Eigenkapitals: 25.000</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8000588"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10000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8000588"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87469" y="5263090"/>
                <a:ext cx="9529532"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∗0.025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=0.16+0+0.67+0.09</m:t>
                    </m:r>
                  </m:oMath>
                </a14:m>
                <a:r>
                  <a:rPr lang="en-GB" sz="1600" b="1" dirty="0">
                    <a:solidFill>
                      <a:srgbClr val="EC2179"/>
                    </a:solidFill>
                  </a:rPr>
                  <a:t> </a:t>
                </a:r>
                <a:r>
                  <a:rPr lang="en-GB" sz="1600" dirty="0">
                    <a:solidFill>
                      <a:schemeClr val="tx1"/>
                    </a:solidFill>
                  </a:rPr>
                  <a:t>= </a:t>
                </a:r>
                <a:r>
                  <a:rPr lang="en-GB" sz="1600" b="1" dirty="0">
                    <a:solidFill>
                      <a:srgbClr val="EC2179"/>
                    </a:solidFill>
                  </a:rPr>
                  <a:t>0.92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87469" y="5263090"/>
                <a:ext cx="9529532" cy="246221"/>
              </a:xfrm>
              <a:prstGeom prst="rect">
                <a:avLst/>
              </a:prstGeom>
              <a:blipFill>
                <a:blip r:embed="rId4"/>
                <a:stretch>
                  <a:fillRect l="-665" t="-25000" b="-50000"/>
                </a:stretch>
              </a:blipFill>
            </p:spPr>
            <p:txBody>
              <a:bodyPr/>
              <a:lstStyle/>
              <a:p>
                <a:r>
                  <a:rPr lang="de-DE">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95104" y="5890565"/>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Das Unternehmen befindet sich in der roten Zone</a:t>
            </a:r>
          </a:p>
        </p:txBody>
      </p:sp>
      <p:grpSp>
        <p:nvGrpSpPr>
          <p:cNvPr id="13" name="Gruppieren 12">
            <a:extLst>
              <a:ext uri="{FF2B5EF4-FFF2-40B4-BE49-F238E27FC236}">
                <a16:creationId xmlns:a16="http://schemas.microsoft.com/office/drawing/2014/main" xmlns="" id="{4AEF327D-7E6D-4F53-9618-03E4CE555D65}"/>
              </a:ext>
            </a:extLst>
          </p:cNvPr>
          <p:cNvGrpSpPr/>
          <p:nvPr/>
        </p:nvGrpSpPr>
        <p:grpSpPr>
          <a:xfrm>
            <a:off x="95104" y="2048739"/>
            <a:ext cx="3611783" cy="4468361"/>
            <a:chOff x="95104" y="2048739"/>
            <a:chExt cx="3611783" cy="4468361"/>
          </a:xfrm>
        </p:grpSpPr>
        <p:sp>
          <p:nvSpPr>
            <p:cNvPr id="14" name="Textfeld 13">
              <a:extLst>
                <a:ext uri="{FF2B5EF4-FFF2-40B4-BE49-F238E27FC236}">
                  <a16:creationId xmlns:a16="http://schemas.microsoft.com/office/drawing/2014/main" xmlns="" id="{EA4B6BF3-0B83-4E4D-9B60-48C1C3D9FA7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p:sp>
          <p:nvSpPr>
            <p:cNvPr id="16" name="Textfeld 15">
              <a:extLst>
                <a:ext uri="{FF2B5EF4-FFF2-40B4-BE49-F238E27FC236}">
                  <a16:creationId xmlns:a16="http://schemas.microsoft.com/office/drawing/2014/main" xmlns="" id="{B051A142-3650-4460-80EB-E53BB2C73C95}"/>
                </a:ext>
              </a:extLst>
            </p:cNvPr>
            <p:cNvSpPr txBox="1"/>
            <p:nvPr/>
          </p:nvSpPr>
          <p:spPr>
            <a:xfrm>
              <a:off x="95104" y="6209323"/>
              <a:ext cx="184731" cy="307777"/>
            </a:xfrm>
            <a:prstGeom prst="rect">
              <a:avLst/>
            </a:prstGeom>
            <a:noFill/>
          </p:spPr>
          <p:txBody>
            <a:bodyPr wrap="none" rtlCol="0">
              <a:spAutoFit/>
            </a:bodyPr>
            <a:lstStyle/>
            <a:p>
              <a:endParaRPr lang="en-GB" sz="1400" dirty="0"/>
            </a:p>
          </p:txBody>
        </p:sp>
      </p:gr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xmlns="" id="{C9ADF574-2FCE-8444-BCEA-3CE9F8F2074A}"/>
                  </a:ext>
                </a:extLst>
              </p:cNvPr>
              <p:cNvSpPr txBox="1"/>
              <p:nvPr/>
            </p:nvSpPr>
            <p:spPr>
              <a:xfrm>
                <a:off x="0" y="2202628"/>
                <a:ext cx="12192001" cy="48404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de-DE" sz="1400" i="1">
                                  <a:latin typeface="Cambria Math" panose="02040503050406030204" pitchFamily="18" charset="0"/>
                                </a:rPr>
                                <m:t>𝐺𝑒𝑤𝑖𝑛𝑛𝑟</m:t>
                              </m:r>
                              <m:r>
                                <a:rPr lang="de-DE" sz="1400" i="1">
                                  <a:latin typeface="Cambria Math" panose="02040503050406030204" pitchFamily="18" charset="0"/>
                                </a:rPr>
                                <m:t>ü</m:t>
                              </m:r>
                              <m:r>
                                <a:rPr lang="de-DE" sz="1400" i="1">
                                  <a:latin typeface="Cambria Math" panose="02040503050406030204" pitchFamily="18" charset="0"/>
                                </a:rPr>
                                <m:t>𝑐𝑘𝑙𝑎𝑔𝑒𝑛</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m:t>
                              </m:r>
                              <m:r>
                                <a:rPr lang="de-DE" sz="1400" b="0" i="1" smtClean="0">
                                  <a:solidFill>
                                    <a:schemeClr val="tx1"/>
                                  </a:solidFill>
                                  <a:latin typeface="Cambria Math" panose="02040503050406030204" pitchFamily="18" charset="0"/>
                                </a:rPr>
                                <m:t>𝐵𝐼𝑇</m:t>
                              </m:r>
                            </m:num>
                            <m:den>
                              <m:r>
                                <a:rPr lang="de-DE" sz="1400" b="0" i="1" smtClean="0">
                                  <a:solidFill>
                                    <a:schemeClr val="tx1"/>
                                  </a:solidFill>
                                  <a:latin typeface="Cambria Math" panose="02040503050406030204" pitchFamily="18" charset="0"/>
                                </a:rPr>
                                <m:t>𝐵𝑖𝑙𝑎𝑛𝑧𝑠𝑢𝑚𝑚𝑒</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m:t>
                              </m:r>
                              <m:r>
                                <a:rPr lang="de-DE" sz="1400" b="0" i="1" smtClean="0">
                                  <a:solidFill>
                                    <a:schemeClr val="tx1"/>
                                  </a:solidFill>
                                  <a:latin typeface="Cambria Math" panose="02040503050406030204" pitchFamily="18" charset="0"/>
                                </a:rPr>
                                <m:t>𝑢𝑐h𝑤𝑒𝑟𝑡</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𝑑𝑒𝑠</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𝐸𝑖𝑔𝑒𝑛𝑘𝑎𝑝𝑖𝑡𝑎𝑙</m:t>
                              </m:r>
                            </m:num>
                            <m:den>
                              <m:r>
                                <a:rPr lang="de-DE" sz="1400" b="0" i="1" smtClean="0">
                                  <a:solidFill>
                                    <a:schemeClr val="tx1"/>
                                  </a:solidFill>
                                  <a:latin typeface="Cambria Math" panose="02040503050406030204" pitchFamily="18" charset="0"/>
                                </a:rPr>
                                <m:t>𝑆𝑢𝑚𝑚𝑒</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𝑑𝑒𝑟</m:t>
                              </m:r>
                              <m:r>
                                <a:rPr lang="de-DE" sz="1400" b="0" i="1" smtClean="0">
                                  <a:solidFill>
                                    <a:schemeClr val="tx1"/>
                                  </a:solidFill>
                                  <a:latin typeface="Cambria Math" panose="02040503050406030204" pitchFamily="18" charset="0"/>
                                </a:rPr>
                                <m:t> </m:t>
                              </m:r>
                              <m:r>
                                <a:rPr lang="de-DE" sz="1400" b="0" i="1" smtClean="0">
                                  <a:solidFill>
                                    <a:schemeClr val="tx1"/>
                                  </a:solidFill>
                                  <a:latin typeface="Cambria Math" panose="02040503050406030204" pitchFamily="18" charset="0"/>
                                </a:rPr>
                                <m:t>𝑉𝑒𝑟𝑏𝑖𝑛𝑑𝑙𝑖𝑐h𝑘𝑒𝑖𝑡𝑒𝑛</m:t>
                              </m:r>
                            </m:den>
                          </m:f>
                        </m:e>
                      </m:d>
                    </m:oMath>
                  </m:oMathPara>
                </a14:m>
                <a:endParaRPr lang="en-GB" sz="1400" dirty="0">
                  <a:solidFill>
                    <a:schemeClr val="tx1"/>
                  </a:solidFill>
                </a:endParaRPr>
              </a:p>
            </p:txBody>
          </p:sp>
        </mc:Choice>
        <mc:Fallback xmlns="">
          <p:sp>
            <p:nvSpPr>
              <p:cNvPr id="17" name="Textfeld 16">
                <a:extLst>
                  <a:ext uri="{FF2B5EF4-FFF2-40B4-BE49-F238E27FC236}">
                    <a16:creationId xmlns:a16="http://schemas.microsoft.com/office/drawing/2014/main" id="{C9ADF574-2FCE-8444-BCEA-3CE9F8F2074A}"/>
                  </a:ext>
                </a:extLst>
              </p:cNvPr>
              <p:cNvSpPr txBox="1">
                <a:spLocks noRot="1" noChangeAspect="1" noMove="1" noResize="1" noEditPoints="1" noAdjustHandles="1" noChangeArrowheads="1" noChangeShapeType="1" noTextEdit="1"/>
              </p:cNvSpPr>
              <p:nvPr/>
            </p:nvSpPr>
            <p:spPr>
              <a:xfrm>
                <a:off x="0" y="2202628"/>
                <a:ext cx="12192001" cy="484043"/>
              </a:xfrm>
              <a:prstGeom prst="rect">
                <a:avLst/>
              </a:prstGeom>
              <a:blipFill>
                <a:blip r:embed="rId5"/>
                <a:stretch>
                  <a:fillRect/>
                </a:stretch>
              </a:blipFill>
            </p:spPr>
            <p:txBody>
              <a:bodyPr/>
              <a:lstStyle/>
              <a:p>
                <a:r>
                  <a:rPr lang="de-DE">
                    <a:noFill/>
                  </a:rPr>
                  <a:t> </a:t>
                </a:r>
              </a:p>
            </p:txBody>
          </p:sp>
        </mc:Fallback>
      </mc:AlternateContent>
      <p:sp>
        <p:nvSpPr>
          <p:cNvPr id="15" name="Textplatzhalter 1">
            <a:extLst>
              <a:ext uri="{FF2B5EF4-FFF2-40B4-BE49-F238E27FC236}">
                <a16:creationId xmlns:a16="http://schemas.microsoft.com/office/drawing/2014/main" xmlns="" id="{27CD535E-290C-40C0-A6B5-8709339EC9EB}"/>
              </a:ext>
            </a:extLst>
          </p:cNvPr>
          <p:cNvSpPr>
            <a:spLocks noGrp="1"/>
          </p:cNvSpPr>
          <p:nvPr>
            <p:ph type="body" sz="quarter" idx="13"/>
          </p:nvPr>
        </p:nvSpPr>
        <p:spPr>
          <a:xfrm>
            <a:off x="1365416" y="622501"/>
            <a:ext cx="9995573" cy="697353"/>
          </a:xfrm>
        </p:spPr>
        <p:txBody>
          <a:bodyPr>
            <a:normAutofit/>
          </a:bodyPr>
          <a:lstStyle/>
          <a:p>
            <a:r>
              <a:rPr lang="en-GB" sz="3200" spc="31" dirty="0">
                <a:cs typeface="Arial"/>
              </a:rPr>
              <a:t>Altman Z-Score </a:t>
            </a:r>
            <a:r>
              <a:rPr lang="en-GB" sz="3200" spc="31" dirty="0" err="1">
                <a:cs typeface="Arial"/>
              </a:rPr>
              <a:t>für</a:t>
            </a:r>
            <a:r>
              <a:rPr lang="en-GB" sz="3200" spc="31" dirty="0">
                <a:cs typeface="Arial"/>
              </a:rPr>
              <a:t> </a:t>
            </a:r>
            <a:r>
              <a:rPr lang="en-GB" sz="3200" spc="31" dirty="0" err="1">
                <a:cs typeface="Arial"/>
              </a:rPr>
              <a:t>nicht-verarbeitende</a:t>
            </a:r>
            <a:r>
              <a:rPr lang="en-GB" sz="3200" spc="31" dirty="0">
                <a:cs typeface="Arial"/>
              </a:rPr>
              <a:t> Unternehmen</a:t>
            </a:r>
          </a:p>
        </p:txBody>
      </p:sp>
    </p:spTree>
    <p:extLst>
      <p:ext uri="{BB962C8B-B14F-4D97-AF65-F5344CB8AC3E}">
        <p14:creationId xmlns:p14="http://schemas.microsoft.com/office/powerpoint/2010/main" val="186813235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1519</Words>
  <Application>Microsoft Office PowerPoint</Application>
  <PresentationFormat>Custom</PresentationFormat>
  <Paragraphs>180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Grey</dc:creator>
  <cp:lastModifiedBy>Gemma Brooks</cp:lastModifiedBy>
  <cp:revision>13</cp:revision>
  <dcterms:created xsi:type="dcterms:W3CDTF">2021-03-17T09:13:08Z</dcterms:created>
  <dcterms:modified xsi:type="dcterms:W3CDTF">2022-04-05T10:54:45Z</dcterms:modified>
</cp:coreProperties>
</file>