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7" r:id="rId2"/>
    <p:sldId id="4282" r:id="rId3"/>
    <p:sldId id="4283" r:id="rId4"/>
    <p:sldId id="4284" r:id="rId5"/>
    <p:sldId id="4285" r:id="rId6"/>
    <p:sldId id="4286" r:id="rId7"/>
    <p:sldId id="4287" r:id="rId8"/>
    <p:sldId id="4288" r:id="rId9"/>
    <p:sldId id="4289" r:id="rId10"/>
    <p:sldId id="4290" r:id="rId11"/>
    <p:sldId id="4291" r:id="rId12"/>
    <p:sldId id="4292" r:id="rId13"/>
  </p:sldIdLst>
  <p:sldSz cx="12192000" cy="6858000"/>
  <p:notesSz cx="9929813"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919" cy="34106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5624596" y="1"/>
            <a:ext cx="4302919" cy="341064"/>
          </a:xfrm>
          <a:prstGeom prst="rect">
            <a:avLst/>
          </a:prstGeom>
        </p:spPr>
        <p:txBody>
          <a:bodyPr vert="horz" lIns="91440" tIns="45720" rIns="91440" bIns="45720" rtlCol="0"/>
          <a:lstStyle>
            <a:lvl1pPr algn="r">
              <a:defRPr sz="1200"/>
            </a:lvl1pPr>
          </a:lstStyle>
          <a:p>
            <a:fld id="{8F0373B9-6D6A-491B-A5EC-834B940D5D59}" type="datetimeFigureOut">
              <a:rPr lang="en-IE" smtClean="0"/>
              <a:t>05/04/2022</a:t>
            </a:fld>
            <a:endParaRPr lang="en-IE"/>
          </a:p>
        </p:txBody>
      </p:sp>
      <p:sp>
        <p:nvSpPr>
          <p:cNvPr id="4" name="Slide Image Placeholder 3"/>
          <p:cNvSpPr>
            <a:spLocks noGrp="1" noRot="1" noChangeAspect="1"/>
          </p:cNvSpPr>
          <p:nvPr>
            <p:ph type="sldImg" idx="2"/>
          </p:nvPr>
        </p:nvSpPr>
        <p:spPr>
          <a:xfrm>
            <a:off x="2925763" y="849313"/>
            <a:ext cx="4078287" cy="229393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992982" y="3271381"/>
            <a:ext cx="794385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6456612"/>
            <a:ext cx="4302919" cy="341063"/>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5624596" y="6456612"/>
            <a:ext cx="4302919" cy="341063"/>
          </a:xfrm>
          <a:prstGeom prst="rect">
            <a:avLst/>
          </a:prstGeom>
        </p:spPr>
        <p:txBody>
          <a:bodyPr vert="horz" lIns="91440" tIns="45720" rIns="91440" bIns="45720" rtlCol="0" anchor="b"/>
          <a:lstStyle>
            <a:lvl1pPr algn="r">
              <a:defRPr sz="1200"/>
            </a:lvl1pPr>
          </a:lstStyle>
          <a:p>
            <a:fld id="{A1545967-DD4F-4990-98F0-903656DD86A5}" type="slidenum">
              <a:rPr lang="en-IE" smtClean="0"/>
              <a:t>‹#›</a:t>
            </a:fld>
            <a:endParaRPr lang="en-IE"/>
          </a:p>
        </p:txBody>
      </p:sp>
    </p:spTree>
    <p:extLst>
      <p:ext uri="{BB962C8B-B14F-4D97-AF65-F5344CB8AC3E}">
        <p14:creationId xmlns:p14="http://schemas.microsoft.com/office/powerpoint/2010/main" val="547037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483491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1907328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3749145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793586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259442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92288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353890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233243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74758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005798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102872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69174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9D9A7D-1E0C-4BE2-8D32-B431325ACD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xmlns="" id="{FB601D2C-D186-4B47-BBB0-DFE659C9F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xmlns="" id="{F191A4B0-E8CE-4684-9E0B-BD19260B157B}"/>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89395E4F-478C-4912-95D6-08049C6521A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120E5D4C-0ED3-4E86-9873-CFD8EE0E395F}"/>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2877229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CBCD41-0310-40B3-972C-6124D79978DC}"/>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E23DB335-EA22-4FB4-9003-4DACC67ADD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2744ED99-D20D-4619-99BF-0F74E09DE621}"/>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7E489C7E-FFAE-443B-B0CD-D606E4FE764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4EF6A7C2-C8E0-412E-BDAE-84C59DD42398}"/>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990942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55DE7FB-A523-493F-B3C9-B5386C92C2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45CC5240-BAD0-4E03-A2AF-BFB97746A0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CC017760-5037-4DA8-BF53-C8E3A696896A}"/>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B8899FC0-0D13-43DA-8A28-04CE59E482C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22659079-64B2-4938-9D72-5B99D9691043}"/>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246276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2036870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2674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40E15E-1C36-44C7-95B7-AF077BB04C2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DC495A90-3CF9-45E3-8411-EDE8AD453B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8651E1BB-585B-4BD8-9D42-E5ECB8FB6372}"/>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BDC108C4-A25C-44CA-A863-4AC55B93803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18B6AF76-4AEE-4745-A22E-60D318955D37}"/>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42148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C04767-A2FB-449A-9E1D-5C41F6AEE3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xmlns="" id="{57576AF9-B95F-4C44-B3B0-7C606B7C2D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51F56DA-8CF7-4A47-9EE9-2E2A1D61929D}"/>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04B4DB20-EF0F-4FEF-BBD3-55DBDCE7663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1B918B9E-1101-44E7-84F2-80B93BD6B9B7}"/>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658481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950C5-43EB-4CA1-B85D-1A97D56528A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87FC1B13-276F-4852-932F-76D94DEF6C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xmlns="" id="{0C809EDA-0CFB-4DA2-94D4-39CB89BD18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xmlns="" id="{A546DEED-0508-47F2-899A-FF2A1043494D}"/>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6" name="Footer Placeholder 5">
            <a:extLst>
              <a:ext uri="{FF2B5EF4-FFF2-40B4-BE49-F238E27FC236}">
                <a16:creationId xmlns:a16="http://schemas.microsoft.com/office/drawing/2014/main" xmlns="" id="{41D62834-A705-4327-8297-6E15A1F1753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11BC2537-3088-45A6-8A45-8E80507B191A}"/>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657893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AC3775-9459-4EEE-9501-903D063266C4}"/>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1EFD44E4-137A-4AC2-B681-1E3A018AD3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B1F80D7-231D-40A7-9E35-5DF5261EEF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xmlns="" id="{2BCD5FFC-D75C-437A-8EF5-BB809B75E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8EE920E-6BA6-482F-B071-38F706EF16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xmlns="" id="{F6921027-CCE5-4007-91CA-264DF5E739ED}"/>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8" name="Footer Placeholder 7">
            <a:extLst>
              <a:ext uri="{FF2B5EF4-FFF2-40B4-BE49-F238E27FC236}">
                <a16:creationId xmlns:a16="http://schemas.microsoft.com/office/drawing/2014/main" xmlns="" id="{DEA26711-B8D5-4B52-9313-D09716ADCB93}"/>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xmlns="" id="{132FA36C-C48E-4FF6-B10B-B7428DFEB3BD}"/>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62402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D06DA8-A86E-4C80-8DD2-323F5F5575D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xmlns="" id="{48EE8861-2DCB-4939-A30C-5E9BEF3D9D89}"/>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4" name="Footer Placeholder 3">
            <a:extLst>
              <a:ext uri="{FF2B5EF4-FFF2-40B4-BE49-F238E27FC236}">
                <a16:creationId xmlns:a16="http://schemas.microsoft.com/office/drawing/2014/main" xmlns="" id="{7A280827-F79D-470E-B75A-A82841C4459E}"/>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xmlns="" id="{AE2FCAC5-316E-4D60-A9D1-14D9684AC072}"/>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4023324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46E1F86-4D3A-4735-872F-6F4A428D5E32}"/>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3" name="Footer Placeholder 2">
            <a:extLst>
              <a:ext uri="{FF2B5EF4-FFF2-40B4-BE49-F238E27FC236}">
                <a16:creationId xmlns:a16="http://schemas.microsoft.com/office/drawing/2014/main" xmlns="" id="{D6A8F063-1A35-4CB2-97F9-DE3C9112F5FC}"/>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xmlns="" id="{481FCDDC-75F4-4F5A-8F21-1615CEE5C2D5}"/>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565000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564E02-4C13-429E-A88C-B265B75E59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6DDF4A7F-D5EE-45F9-89AA-7C220A14CC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xmlns="" id="{058CE32F-9FEB-4BD8-BF1D-B9B6BE67B1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2484694-A4C4-45B4-B24E-1285409E45B0}"/>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6" name="Footer Placeholder 5">
            <a:extLst>
              <a:ext uri="{FF2B5EF4-FFF2-40B4-BE49-F238E27FC236}">
                <a16:creationId xmlns:a16="http://schemas.microsoft.com/office/drawing/2014/main" xmlns="" id="{1A726E9C-7220-4717-88AD-2D60C6057E1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566BA056-23D5-4C7A-BC70-C71A20267DD5}"/>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232350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34B28D-EFBD-49E0-A22A-D6D0122963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xmlns="" id="{8F8FD900-450B-4E25-8449-85BDF82611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xmlns="" id="{52A30662-AC16-47A5-B823-AE72157188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2BBF317-5C9F-42A5-B052-D48AC294A550}"/>
              </a:ext>
            </a:extLst>
          </p:cNvPr>
          <p:cNvSpPr>
            <a:spLocks noGrp="1"/>
          </p:cNvSpPr>
          <p:nvPr>
            <p:ph type="dt" sz="half" idx="10"/>
          </p:nvPr>
        </p:nvSpPr>
        <p:spPr/>
        <p:txBody>
          <a:bodyPr/>
          <a:lstStyle/>
          <a:p>
            <a:fld id="{3C9CBA25-6433-4538-8AA2-A604FBE7A4AF}" type="datetimeFigureOut">
              <a:rPr lang="en-IE" smtClean="0"/>
              <a:t>05/04/2022</a:t>
            </a:fld>
            <a:endParaRPr lang="en-IE"/>
          </a:p>
        </p:txBody>
      </p:sp>
      <p:sp>
        <p:nvSpPr>
          <p:cNvPr id="6" name="Footer Placeholder 5">
            <a:extLst>
              <a:ext uri="{FF2B5EF4-FFF2-40B4-BE49-F238E27FC236}">
                <a16:creationId xmlns:a16="http://schemas.microsoft.com/office/drawing/2014/main" xmlns="" id="{87F3577A-DBF2-4CB8-8E4A-344BA513466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357FD4CE-5640-484D-92B5-97B5906ADB3E}"/>
              </a:ext>
            </a:extLst>
          </p:cNvPr>
          <p:cNvSpPr>
            <a:spLocks noGrp="1"/>
          </p:cNvSpPr>
          <p:nvPr>
            <p:ph type="sldNum" sz="quarter" idx="12"/>
          </p:nvPr>
        </p:nvSpPr>
        <p:spPr/>
        <p:txBody>
          <a:bodyPr/>
          <a:lstStyle/>
          <a:p>
            <a:fld id="{6F1F2143-36D0-4232-B13F-6F3D76CA3A46}" type="slidenum">
              <a:rPr lang="en-IE" smtClean="0"/>
              <a:t>‹#›</a:t>
            </a:fld>
            <a:endParaRPr lang="en-IE"/>
          </a:p>
        </p:txBody>
      </p:sp>
    </p:spTree>
    <p:extLst>
      <p:ext uri="{BB962C8B-B14F-4D97-AF65-F5344CB8AC3E}">
        <p14:creationId xmlns:p14="http://schemas.microsoft.com/office/powerpoint/2010/main" val="383731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38D70A1-5984-4DE5-B1F1-641DBC85C2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104E7E95-BC0F-42BF-B179-F5541EEAC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1D1CA44C-CDC6-42A3-A99A-D516BA310C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CBA25-6433-4538-8AA2-A604FBE7A4AF}" type="datetimeFigureOut">
              <a:rPr lang="en-IE" smtClean="0"/>
              <a:t>05/04/2022</a:t>
            </a:fld>
            <a:endParaRPr lang="en-IE"/>
          </a:p>
        </p:txBody>
      </p:sp>
      <p:sp>
        <p:nvSpPr>
          <p:cNvPr id="5" name="Footer Placeholder 4">
            <a:extLst>
              <a:ext uri="{FF2B5EF4-FFF2-40B4-BE49-F238E27FC236}">
                <a16:creationId xmlns:a16="http://schemas.microsoft.com/office/drawing/2014/main" xmlns="" id="{55BC6C41-6049-4B24-B923-0C2F8E4DED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xmlns="" id="{08BB88D2-DC59-41A7-84F1-CBBE385125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1F2143-36D0-4232-B13F-6F3D76CA3A46}" type="slidenum">
              <a:rPr lang="en-IE" smtClean="0"/>
              <a:t>‹#›</a:t>
            </a:fld>
            <a:endParaRPr lang="en-IE"/>
          </a:p>
        </p:txBody>
      </p:sp>
    </p:spTree>
    <p:extLst>
      <p:ext uri="{BB962C8B-B14F-4D97-AF65-F5344CB8AC3E}">
        <p14:creationId xmlns:p14="http://schemas.microsoft.com/office/powerpoint/2010/main" val="4061456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6.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43.png"/><Relationship Id="rId5" Type="http://schemas.openxmlformats.org/officeDocument/2006/relationships/image" Target="../media/image130.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5A5763AB-2313-1B44-A17A-FDC337682D63}"/>
              </a:ext>
            </a:extLst>
          </p:cNvPr>
          <p:cNvSpPr>
            <a:spLocks noGrp="1"/>
          </p:cNvSpPr>
          <p:nvPr>
            <p:ph type="body" sz="quarter" idx="15"/>
          </p:nvPr>
        </p:nvSpPr>
        <p:spPr>
          <a:xfrm>
            <a:off x="652237" y="4866337"/>
            <a:ext cx="8485845" cy="697353"/>
          </a:xfrm>
        </p:spPr>
        <p:txBody>
          <a:bodyPr/>
          <a:lstStyle/>
          <a:p>
            <a:r>
              <a:rPr lang="en-GB" sz="3000" i="0" dirty="0"/>
              <a:t>Predicting Financial Distress  </a:t>
            </a:r>
            <a:endParaRPr lang="en-GB" sz="3000" i="0" spc="35" dirty="0">
              <a:cs typeface="Arial"/>
            </a:endParaRPr>
          </a:p>
          <a:p>
            <a:r>
              <a:rPr lang="en-GB" sz="3000" spc="35" dirty="0">
                <a:cs typeface="Arial"/>
              </a:rPr>
              <a:t>SPOTLIGHT on B</a:t>
            </a:r>
            <a:r>
              <a:rPr lang="en-GB" sz="3000" spc="31" dirty="0">
                <a:cs typeface="Arial"/>
              </a:rPr>
              <a:t>ankruptcy: Z-Score</a:t>
            </a:r>
            <a:r>
              <a:rPr lang="en-GB" sz="3000" dirty="0"/>
              <a:t> </a:t>
            </a:r>
          </a:p>
          <a:p>
            <a:endParaRPr lang="en-GB" sz="4000" dirty="0"/>
          </a:p>
        </p:txBody>
      </p:sp>
      <p:sp>
        <p:nvSpPr>
          <p:cNvPr id="4" name="Text Placeholder 3">
            <a:extLst>
              <a:ext uri="{FF2B5EF4-FFF2-40B4-BE49-F238E27FC236}">
                <a16:creationId xmlns:a16="http://schemas.microsoft.com/office/drawing/2014/main" xmlns="" id="{16F6ABEB-6FAC-8242-884E-4381DCA7C090}"/>
              </a:ext>
            </a:extLst>
          </p:cNvPr>
          <p:cNvSpPr>
            <a:spLocks noGrp="1"/>
          </p:cNvSpPr>
          <p:nvPr>
            <p:ph type="body" sz="quarter" idx="16"/>
          </p:nvPr>
        </p:nvSpPr>
        <p:spPr>
          <a:xfrm>
            <a:off x="652237" y="4084964"/>
            <a:ext cx="7795077" cy="697353"/>
          </a:xfrm>
        </p:spPr>
        <p:txBody>
          <a:bodyPr>
            <a:normAutofit/>
          </a:bodyPr>
          <a:lstStyle/>
          <a:p>
            <a:r>
              <a:rPr lang="en-GB" sz="4000" dirty="0"/>
              <a:t>Module 3, </a:t>
            </a:r>
            <a:r>
              <a:rPr lang="en-GB" sz="4000" i="1" dirty="0"/>
              <a:t>additional resource</a:t>
            </a:r>
          </a:p>
        </p:txBody>
      </p:sp>
      <p:sp>
        <p:nvSpPr>
          <p:cNvPr id="5" name="TextBox 4">
            <a:extLst>
              <a:ext uri="{FF2B5EF4-FFF2-40B4-BE49-F238E27FC236}">
                <a16:creationId xmlns:a16="http://schemas.microsoft.com/office/drawing/2014/main" xmlns="" id="{431ACB95-B36B-4349-BCEF-E7CEC99C21FC}"/>
              </a:ext>
            </a:extLst>
          </p:cNvPr>
          <p:cNvSpPr txBox="1"/>
          <p:nvPr/>
        </p:nvSpPr>
        <p:spPr>
          <a:xfrm>
            <a:off x="652237" y="6027003"/>
            <a:ext cx="10673080" cy="830997"/>
          </a:xfrm>
          <a:prstGeom prst="rect">
            <a:avLst/>
          </a:prstGeom>
          <a:noFill/>
        </p:spPr>
        <p:txBody>
          <a:bodyPr wrap="square">
            <a:spAutoFit/>
          </a:bodyPr>
          <a:lstStyle/>
          <a:p>
            <a:r>
              <a:rPr lang="en-GB" sz="16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p:txBody>
      </p:sp>
    </p:spTree>
    <p:extLst>
      <p:ext uri="{BB962C8B-B14F-4D97-AF65-F5344CB8AC3E}">
        <p14:creationId xmlns:p14="http://schemas.microsoft.com/office/powerpoint/2010/main" val="876441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Emerging Markets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solidFill>
                            <a:schemeClr val="tx1"/>
                          </a:solidFill>
                        </a:rPr>
                        <a:t>Z-Score below 1.1</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 Any score below 1.1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solidFill>
                            <a:schemeClr val="tx1"/>
                          </a:solidFill>
                        </a:rPr>
                        <a:t>Z-Score from 1.1 to 2.6</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his range is considered a “</a:t>
                      </a:r>
                      <a:r>
                        <a:rPr lang="en-GB" sz="1600" dirty="0" err="1">
                          <a:solidFill>
                            <a:schemeClr val="tx1"/>
                          </a:solidFill>
                        </a:rPr>
                        <a:t>gray</a:t>
                      </a:r>
                      <a:r>
                        <a:rPr lang="en-GB" sz="1600" dirty="0">
                          <a:solidFill>
                            <a:schemeClr val="tx1"/>
                          </a:solidFill>
                        </a:rPr>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solidFill>
                            <a:schemeClr val="tx1"/>
                          </a:solidFill>
                        </a:rPr>
                        <a:t>Z-Score of 2.6 or above</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A score of more than 2.6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C349A78F-90FD-42A0-970F-D5FC92E6DDF2}"/>
                  </a:ext>
                </a:extLst>
              </p:cNvPr>
              <p:cNvSpPr txBox="1"/>
              <p:nvPr/>
            </p:nvSpPr>
            <p:spPr>
              <a:xfrm>
                <a:off x="0" y="2202628"/>
                <a:ext cx="12192001" cy="38459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solidFill>
                            <a:schemeClr val="tx1"/>
                          </a:solidFill>
                          <a:latin typeface="Cambria Math" panose="02040503050406030204" pitchFamily="18" charset="0"/>
                        </a:rPr>
                        <m:t>𝑍</m:t>
                      </m:r>
                      <m:r>
                        <a:rPr lang="en-GB" sz="1300" b="0" i="1" smtClean="0">
                          <a:solidFill>
                            <a:schemeClr val="tx1"/>
                          </a:solidFill>
                          <a:latin typeface="Cambria Math" panose="02040503050406030204" pitchFamily="18" charset="0"/>
                        </a:rPr>
                        <m:t>−</m:t>
                      </m:r>
                      <m:r>
                        <a:rPr lang="en-GB" sz="1300" b="0" i="1" smtClean="0">
                          <a:solidFill>
                            <a:schemeClr val="tx1"/>
                          </a:solidFill>
                          <a:latin typeface="Cambria Math" panose="02040503050406030204" pitchFamily="18" charset="0"/>
                        </a:rPr>
                        <m:t>𝑆𝑐𝑜𝑟𝑒</m:t>
                      </m:r>
                      <m:r>
                        <a:rPr lang="en-GB" sz="1300" b="0" i="1" smtClean="0">
                          <a:solidFill>
                            <a:schemeClr val="tx1"/>
                          </a:solidFill>
                          <a:latin typeface="Cambria Math" panose="02040503050406030204" pitchFamily="18" charset="0"/>
                        </a:rPr>
                        <m:t>=3.25+ </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6.56 ∗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𝑊𝑜𝑟𝑘𝑖𝑛𝑔</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𝐶𝑎𝑝𝑖𝑡𝑎𝑙</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3.26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𝑅𝑒𝑡𝑎𝑖𝑛𝑒𝑑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𝐸𝑎𝑟𝑛𝑖𝑛𝑔𝑠</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6.72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𝐸𝑎𝑟𝑛𝑖𝑛𝑔𝑠</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𝑏𝑒𝑓𝑜𝑟𝑒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𝐼𝑛𝑡𝑒𝑠𝑡𝑒𝑠𝑡</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𝑎𝑛𝑑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𝑇𝑎𝑥</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1.05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𝐵𝑜𝑜𝑘</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𝑉𝑎𝑙𝑢𝑒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𝑜𝑓</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𝐸𝑞𝑢𝑖𝑡𝑦</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𝐿𝑖𝑎𝑏𝑖𝑙𝑖𝑡𝑖𝑒𝑠</m:t>
                              </m:r>
                            </m:den>
                          </m:f>
                        </m:e>
                      </m:d>
                    </m:oMath>
                  </m:oMathPara>
                </a14:m>
                <a:endParaRPr lang="en-GB" sz="1300" dirty="0">
                  <a:solidFill>
                    <a:schemeClr val="tx1"/>
                  </a:solidFill>
                </a:endParaRPr>
              </a:p>
            </p:txBody>
          </p:sp>
        </mc:Choice>
        <mc:Fallback xmlns="">
          <p:sp>
            <p:nvSpPr>
              <p:cNvPr id="8" name="Textfeld 7">
                <a:extLst>
                  <a:ext uri="{FF2B5EF4-FFF2-40B4-BE49-F238E27FC236}">
                    <a16:creationId xmlns:a16="http://schemas.microsoft.com/office/drawing/2014/main" id="{C349A78F-90FD-42A0-970F-D5FC92E6DDF2}"/>
                  </a:ext>
                </a:extLst>
              </p:cNvPr>
              <p:cNvSpPr txBox="1">
                <a:spLocks noRot="1" noChangeAspect="1" noMove="1" noResize="1" noEditPoints="1" noAdjustHandles="1" noChangeArrowheads="1" noChangeShapeType="1" noTextEdit="1"/>
              </p:cNvSpPr>
              <p:nvPr/>
            </p:nvSpPr>
            <p:spPr>
              <a:xfrm>
                <a:off x="0" y="2202628"/>
                <a:ext cx="12192001" cy="384592"/>
              </a:xfrm>
              <a:prstGeom prst="rect">
                <a:avLst/>
              </a:prstGeom>
              <a:blipFill>
                <a:blip r:embed="rId3"/>
                <a:stretch>
                  <a:fillRect t="-9677" b="-29032"/>
                </a:stretch>
              </a:blipFill>
            </p:spPr>
            <p:txBody>
              <a:bodyPr/>
              <a:lstStyle/>
              <a:p>
                <a:r>
                  <a:rPr lang="en-BA">
                    <a:noFill/>
                  </a:rPr>
                  <a:t> </a:t>
                </a:r>
              </a:p>
            </p:txBody>
          </p:sp>
        </mc:Fallback>
      </mc:AlternateContent>
      <p:grpSp>
        <p:nvGrpSpPr>
          <p:cNvPr id="9" name="Gruppieren 8">
            <a:extLst>
              <a:ext uri="{FF2B5EF4-FFF2-40B4-BE49-F238E27FC236}">
                <a16:creationId xmlns:a16="http://schemas.microsoft.com/office/drawing/2014/main" xmlns="" id="{199ED4D1-980D-4483-AD54-1BF67C9C3CCC}"/>
              </a:ext>
            </a:extLst>
          </p:cNvPr>
          <p:cNvGrpSpPr/>
          <p:nvPr/>
        </p:nvGrpSpPr>
        <p:grpSpPr>
          <a:xfrm>
            <a:off x="95104" y="2030317"/>
            <a:ext cx="5834493" cy="4579116"/>
            <a:chOff x="95104" y="2030317"/>
            <a:chExt cx="5834493" cy="4579116"/>
          </a:xfrm>
        </p:grpSpPr>
        <p:sp>
          <p:nvSpPr>
            <p:cNvPr id="10" name="Textfeld 9">
              <a:extLst>
                <a:ext uri="{FF2B5EF4-FFF2-40B4-BE49-F238E27FC236}">
                  <a16:creationId xmlns:a16="http://schemas.microsoft.com/office/drawing/2014/main" xmlns="" id="{845EE1BA-607D-40A1-B8C2-32B41698DDDB}"/>
                </a:ext>
              </a:extLst>
            </p:cNvPr>
            <p:cNvSpPr txBox="1"/>
            <p:nvPr/>
          </p:nvSpPr>
          <p:spPr>
            <a:xfrm>
              <a:off x="3706887" y="2030317"/>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xmlns="" id="{5C79EE19-3037-4F30-8757-BF7C29B9A8A6}"/>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1" name="Textfeld 10">
                  <a:extLst>
                    <a:ext uri="{FF2B5EF4-FFF2-40B4-BE49-F238E27FC236}">
                      <a16:creationId xmlns:a16="http://schemas.microsoft.com/office/drawing/2014/main" id="{5C79EE19-3037-4F30-8757-BF7C29B9A8A6}"/>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2" name="Textfeld 11">
              <a:extLst>
                <a:ext uri="{FF2B5EF4-FFF2-40B4-BE49-F238E27FC236}">
                  <a16:creationId xmlns:a16="http://schemas.microsoft.com/office/drawing/2014/main" xmlns="" id="{98F76DA5-FFAD-490A-B3FC-FB851904F406}"/>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200130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Emerging Markets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2A06FC3F-3B3E-4564-8F8B-061B6E04471F}"/>
                  </a:ext>
                </a:extLst>
              </p:cNvPr>
              <p:cNvSpPr txBox="1"/>
              <p:nvPr/>
            </p:nvSpPr>
            <p:spPr>
              <a:xfrm>
                <a:off x="162712" y="4722786"/>
                <a:ext cx="8782661" cy="4728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=3,25+</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−200000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40000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25000</m:t>
                              </m:r>
                            </m:num>
                            <m:den>
                              <m:r>
                                <a:rPr lang="en-GB" sz="1600" b="0" i="1" smtClean="0">
                                  <a:solidFill>
                                    <a:schemeClr val="tx1"/>
                                  </a:solidFill>
                                  <a:latin typeface="Cambria Math" panose="02040503050406030204" pitchFamily="18" charset="0"/>
                                </a:rPr>
                                <m:t>300000</m:t>
                              </m:r>
                            </m:den>
                          </m:f>
                        </m:e>
                      </m:d>
                    </m:oMath>
                  </m:oMathPara>
                </a14:m>
                <a:endParaRPr lang="en-GB" sz="1600" dirty="0">
                  <a:solidFill>
                    <a:schemeClr val="tx1"/>
                  </a:solidFill>
                </a:endParaRPr>
              </a:p>
            </p:txBody>
          </p:sp>
        </mc:Choice>
        <mc:Fallback xmlns="">
          <p:sp>
            <p:nvSpPr>
              <p:cNvPr id="10" name="Textfeld 9">
                <a:extLst>
                  <a:ext uri="{FF2B5EF4-FFF2-40B4-BE49-F238E27FC236}">
                    <a16:creationId xmlns:a16="http://schemas.microsoft.com/office/drawing/2014/main" id="{2A06FC3F-3B3E-4564-8F8B-061B6E04471F}"/>
                  </a:ext>
                </a:extLst>
              </p:cNvPr>
              <p:cNvSpPr txBox="1">
                <a:spLocks noRot="1" noChangeAspect="1" noMove="1" noResize="1" noEditPoints="1" noAdjustHandles="1" noChangeArrowheads="1" noChangeShapeType="1" noTextEdit="1"/>
              </p:cNvSpPr>
              <p:nvPr/>
            </p:nvSpPr>
            <p:spPr>
              <a:xfrm>
                <a:off x="162712" y="4722786"/>
                <a:ext cx="8782661" cy="472822"/>
              </a:xfrm>
              <a:prstGeom prst="rect">
                <a:avLst/>
              </a:prstGeom>
              <a:blipFill>
                <a:blip r:embed="rId3"/>
                <a:stretch>
                  <a:fillRect b="-13514"/>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xmlns="" id="{AD2A387D-7E5B-4ECB-9DCC-4D322E187778}"/>
                  </a:ext>
                </a:extLst>
              </p:cNvPr>
              <p:cNvSpPr txBox="1"/>
              <p:nvPr/>
            </p:nvSpPr>
            <p:spPr>
              <a:xfrm>
                <a:off x="162711" y="5268145"/>
                <a:ext cx="10941393" cy="246221"/>
              </a:xfrm>
              <a:prstGeom prst="rect">
                <a:avLst/>
              </a:prstGeom>
              <a:noFill/>
            </p:spPr>
            <p:txBody>
              <a:bodyPr wrap="none" lIns="0" tIns="0" rIns="0" bIns="0" rtlCol="0">
                <a:spAutoFit/>
              </a:bodyPr>
              <a:lstStyle/>
              <a:p>
                <a14:m>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=3,25+</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∗−0,5</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∗0</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∗0.571</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1.05∗0.083</m:t>
                        </m:r>
                      </m:e>
                    </m:d>
                    <m:r>
                      <a:rPr lang="en-GB" sz="1600" b="0" i="0" smtClean="0">
                        <a:solidFill>
                          <a:schemeClr val="tx1"/>
                        </a:solidFill>
                        <a:latin typeface="Cambria Math" panose="02040503050406030204" pitchFamily="18" charset="0"/>
                      </a:rPr>
                      <m:t>=3,25+(−3,28)+0+0.67+0.09</m:t>
                    </m:r>
                  </m:oMath>
                </a14:m>
                <a:r>
                  <a:rPr lang="en-GB" sz="1600" dirty="0">
                    <a:solidFill>
                      <a:schemeClr val="tx1"/>
                    </a:solidFill>
                  </a:rPr>
                  <a:t> = </a:t>
                </a:r>
                <a:r>
                  <a:rPr lang="en-GB" sz="1600" b="1" dirty="0">
                    <a:solidFill>
                      <a:srgbClr val="EC2179"/>
                    </a:solidFill>
                  </a:rPr>
                  <a:t>0,73</a:t>
                </a:r>
              </a:p>
            </p:txBody>
          </p:sp>
        </mc:Choice>
        <mc:Fallback xmlns="">
          <p:sp>
            <p:nvSpPr>
              <p:cNvPr id="13" name="Textfeld 12">
                <a:extLst>
                  <a:ext uri="{FF2B5EF4-FFF2-40B4-BE49-F238E27FC236}">
                    <a16:creationId xmlns:a16="http://schemas.microsoft.com/office/drawing/2014/main" id="{AD2A387D-7E5B-4ECB-9DCC-4D322E187778}"/>
                  </a:ext>
                </a:extLst>
              </p:cNvPr>
              <p:cNvSpPr txBox="1">
                <a:spLocks noRot="1" noChangeAspect="1" noMove="1" noResize="1" noEditPoints="1" noAdjustHandles="1" noChangeArrowheads="1" noChangeShapeType="1" noTextEdit="1"/>
              </p:cNvSpPr>
              <p:nvPr/>
            </p:nvSpPr>
            <p:spPr>
              <a:xfrm>
                <a:off x="162711" y="5268145"/>
                <a:ext cx="10941393" cy="246221"/>
              </a:xfrm>
              <a:prstGeom prst="rect">
                <a:avLst/>
              </a:prstGeom>
              <a:blipFill>
                <a:blip r:embed="rId4"/>
                <a:stretch>
                  <a:fillRect l="-579" t="-23810" r="-116" b="-42857"/>
                </a:stretch>
              </a:blipFill>
            </p:spPr>
            <p:txBody>
              <a:bodyPr/>
              <a:lstStyle/>
              <a:p>
                <a:r>
                  <a:rPr lang="en-BA">
                    <a:noFill/>
                  </a:rPr>
                  <a:t> </a:t>
                </a:r>
              </a:p>
            </p:txBody>
          </p:sp>
        </mc:Fallback>
      </mc:AlternateContent>
      <p:sp>
        <p:nvSpPr>
          <p:cNvPr id="14" name="Subtitle 2">
            <a:extLst>
              <a:ext uri="{FF2B5EF4-FFF2-40B4-BE49-F238E27FC236}">
                <a16:creationId xmlns:a16="http://schemas.microsoft.com/office/drawing/2014/main" xmlns="" id="{B4EDF9CB-B27A-46E6-A9CD-37C2F0678455}"/>
              </a:ext>
            </a:extLst>
          </p:cNvPr>
          <p:cNvSpPr txBox="1">
            <a:spLocks/>
          </p:cNvSpPr>
          <p:nvPr/>
        </p:nvSpPr>
        <p:spPr>
          <a:xfrm>
            <a:off x="77339" y="57065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rgbClr val="EC2179"/>
                </a:solidFill>
                <a:latin typeface="+mj-lt"/>
                <a:ea typeface="Open Sans Light" panose="020B0306030504020204" pitchFamily="34" charset="0"/>
                <a:cs typeface="Open Sans Light" panose="020B0306030504020204" pitchFamily="34" charset="0"/>
              </a:rPr>
              <a:t>Interpretation: The Company is in the Red Zone</a:t>
            </a:r>
          </a:p>
        </p:txBody>
      </p:sp>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xmlns="" id="{E3AEB692-A82B-42EF-93AD-A95C187A0597}"/>
                  </a:ext>
                </a:extLst>
              </p:cNvPr>
              <p:cNvSpPr txBox="1"/>
              <p:nvPr/>
            </p:nvSpPr>
            <p:spPr>
              <a:xfrm>
                <a:off x="0" y="2202628"/>
                <a:ext cx="12192001" cy="38459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300" b="0" i="1" smtClean="0">
                          <a:solidFill>
                            <a:schemeClr val="tx1"/>
                          </a:solidFill>
                          <a:latin typeface="Cambria Math" panose="02040503050406030204" pitchFamily="18" charset="0"/>
                        </a:rPr>
                        <m:t>𝑍</m:t>
                      </m:r>
                      <m:r>
                        <a:rPr lang="en-GB" sz="1300" b="0" i="1" smtClean="0">
                          <a:solidFill>
                            <a:schemeClr val="tx1"/>
                          </a:solidFill>
                          <a:latin typeface="Cambria Math" panose="02040503050406030204" pitchFamily="18" charset="0"/>
                        </a:rPr>
                        <m:t>−</m:t>
                      </m:r>
                      <m:r>
                        <a:rPr lang="en-GB" sz="1300" b="0" i="1" smtClean="0">
                          <a:solidFill>
                            <a:schemeClr val="tx1"/>
                          </a:solidFill>
                          <a:latin typeface="Cambria Math" panose="02040503050406030204" pitchFamily="18" charset="0"/>
                        </a:rPr>
                        <m:t>𝑆𝑐𝑜𝑟𝑒</m:t>
                      </m:r>
                      <m:r>
                        <a:rPr lang="en-GB" sz="1300" b="0" i="1" smtClean="0">
                          <a:solidFill>
                            <a:schemeClr val="tx1"/>
                          </a:solidFill>
                          <a:latin typeface="Cambria Math" panose="02040503050406030204" pitchFamily="18" charset="0"/>
                        </a:rPr>
                        <m:t>=3.25+ </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6.56 ∗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𝑊𝑜𝑟𝑘𝑖𝑛𝑔</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𝐶𝑎𝑝𝑖𝑡𝑎𝑙</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3.26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𝑅𝑒𝑡𝑎𝑖𝑛𝑒𝑑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𝐸𝑎𝑟𝑛𝑖𝑛𝑔𝑠</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6.72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𝐸𝑎𝑟𝑛𝑖𝑛𝑔𝑠</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𝑏𝑒𝑓𝑜𝑟𝑒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𝐼𝑛𝑡𝑒𝑠𝑡𝑒𝑠𝑡</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𝑎𝑛𝑑</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𝑇𝑎𝑥</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𝐴𝑠𝑠𝑒𝑡𝑠</m:t>
                              </m:r>
                            </m:den>
                          </m:f>
                        </m:e>
                      </m:d>
                      <m:r>
                        <a:rPr lang="en-GB" sz="1300" b="0" i="1" smtClean="0">
                          <a:solidFill>
                            <a:schemeClr val="tx1"/>
                          </a:solidFill>
                          <a:latin typeface="Cambria Math" panose="02040503050406030204" pitchFamily="18" charset="0"/>
                        </a:rPr>
                        <m:t>+</m:t>
                      </m:r>
                      <m:d>
                        <m:dPr>
                          <m:ctrlPr>
                            <a:rPr lang="en-GB" sz="1300" b="0" i="1" smtClean="0">
                              <a:solidFill>
                                <a:schemeClr val="tx1"/>
                              </a:solidFill>
                              <a:latin typeface="Cambria Math"/>
                            </a:rPr>
                          </m:ctrlPr>
                        </m:dPr>
                        <m:e>
                          <m:r>
                            <a:rPr lang="en-GB" sz="1300" b="0" i="1" smtClean="0">
                              <a:solidFill>
                                <a:schemeClr val="tx1"/>
                              </a:solidFill>
                              <a:latin typeface="Cambria Math" panose="02040503050406030204" pitchFamily="18" charset="0"/>
                            </a:rPr>
                            <m:t>1.05 ∗</m:t>
                          </m:r>
                          <m:f>
                            <m:fPr>
                              <m:ctrlPr>
                                <a:rPr lang="en-GB" sz="1300" b="0" i="1" smtClean="0">
                                  <a:solidFill>
                                    <a:schemeClr val="tx1"/>
                                  </a:solidFill>
                                  <a:latin typeface="Cambria Math"/>
                                </a:rPr>
                              </m:ctrlPr>
                            </m:fPr>
                            <m:num>
                              <m:r>
                                <a:rPr lang="en-GB" sz="1300" b="0" i="1" smtClean="0">
                                  <a:solidFill>
                                    <a:schemeClr val="tx1"/>
                                  </a:solidFill>
                                  <a:latin typeface="Cambria Math" panose="02040503050406030204" pitchFamily="18" charset="0"/>
                                </a:rPr>
                                <m:t>𝐵𝑜𝑜𝑘</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𝑉𝑎𝑙𝑢𝑒</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𝑜𝑓</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𝐸𝑞𝑢𝑖𝑡𝑦</m:t>
                              </m:r>
                            </m:num>
                            <m:den>
                              <m:r>
                                <a:rPr lang="en-GB" sz="1300" b="0" i="1" smtClean="0">
                                  <a:solidFill>
                                    <a:schemeClr val="tx1"/>
                                  </a:solidFill>
                                  <a:latin typeface="Cambria Math" panose="02040503050406030204" pitchFamily="18" charset="0"/>
                                </a:rPr>
                                <m:t>𝑇𝑜𝑡𝑎𝑙</m:t>
                              </m:r>
                              <m:r>
                                <a:rPr lang="en-GB" sz="1300" b="0" i="1" smtClean="0">
                                  <a:solidFill>
                                    <a:schemeClr val="tx1"/>
                                  </a:solidFill>
                                  <a:latin typeface="Cambria Math" panose="02040503050406030204" pitchFamily="18" charset="0"/>
                                </a:rPr>
                                <m:t> </m:t>
                              </m:r>
                              <m:r>
                                <a:rPr lang="en-GB" sz="1300" b="0" i="1" smtClean="0">
                                  <a:solidFill>
                                    <a:schemeClr val="tx1"/>
                                  </a:solidFill>
                                  <a:latin typeface="Cambria Math" panose="02040503050406030204" pitchFamily="18" charset="0"/>
                                </a:rPr>
                                <m:t>𝐿𝑖𝑎𝑏𝑖𝑙𝑖𝑡𝑖𝑒𝑠</m:t>
                              </m:r>
                            </m:den>
                          </m:f>
                        </m:e>
                      </m:d>
                    </m:oMath>
                  </m:oMathPara>
                </a14:m>
                <a:endParaRPr lang="en-GB" sz="1300" dirty="0">
                  <a:solidFill>
                    <a:schemeClr val="tx1"/>
                  </a:solidFill>
                </a:endParaRPr>
              </a:p>
            </p:txBody>
          </p:sp>
        </mc:Choice>
        <mc:Fallback xmlns="">
          <p:sp>
            <p:nvSpPr>
              <p:cNvPr id="15" name="Textfeld 14">
                <a:extLst>
                  <a:ext uri="{FF2B5EF4-FFF2-40B4-BE49-F238E27FC236}">
                    <a16:creationId xmlns:a16="http://schemas.microsoft.com/office/drawing/2014/main" id="{E3AEB692-A82B-42EF-93AD-A95C187A0597}"/>
                  </a:ext>
                </a:extLst>
              </p:cNvPr>
              <p:cNvSpPr txBox="1">
                <a:spLocks noRot="1" noChangeAspect="1" noMove="1" noResize="1" noEditPoints="1" noAdjustHandles="1" noChangeArrowheads="1" noChangeShapeType="1" noTextEdit="1"/>
              </p:cNvSpPr>
              <p:nvPr/>
            </p:nvSpPr>
            <p:spPr>
              <a:xfrm>
                <a:off x="0" y="2202628"/>
                <a:ext cx="12192001" cy="384592"/>
              </a:xfrm>
              <a:prstGeom prst="rect">
                <a:avLst/>
              </a:prstGeom>
              <a:blipFill>
                <a:blip r:embed="rId5"/>
                <a:stretch>
                  <a:fillRect t="-9677" b="-29032"/>
                </a:stretch>
              </a:blipFill>
            </p:spPr>
            <p:txBody>
              <a:bodyPr/>
              <a:lstStyle/>
              <a:p>
                <a:r>
                  <a:rPr lang="en-BA">
                    <a:noFill/>
                  </a:rPr>
                  <a:t> </a:t>
                </a:r>
              </a:p>
            </p:txBody>
          </p:sp>
        </mc:Fallback>
      </mc:AlternateContent>
      <p:sp>
        <p:nvSpPr>
          <p:cNvPr id="16" name="Subtitle 2">
            <a:extLst>
              <a:ext uri="{FF2B5EF4-FFF2-40B4-BE49-F238E27FC236}">
                <a16:creationId xmlns:a16="http://schemas.microsoft.com/office/drawing/2014/main" xmlns="" id="{52DE1C7B-516E-44FC-B6B7-82AFD30CE0DD}"/>
              </a:ext>
            </a:extLst>
          </p:cNvPr>
          <p:cNvSpPr txBox="1">
            <a:spLocks/>
          </p:cNvSpPr>
          <p:nvPr/>
        </p:nvSpPr>
        <p:spPr>
          <a:xfrm>
            <a:off x="77339" y="2734108"/>
            <a:ext cx="6705480" cy="16438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400,000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-200,000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40,000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Book Value of Equity:		25,000 	</a:t>
            </a:r>
          </a:p>
        </p:txBody>
      </p:sp>
      <p:grpSp>
        <p:nvGrpSpPr>
          <p:cNvPr id="17" name="Gruppieren 16">
            <a:extLst>
              <a:ext uri="{FF2B5EF4-FFF2-40B4-BE49-F238E27FC236}">
                <a16:creationId xmlns:a16="http://schemas.microsoft.com/office/drawing/2014/main" xmlns="" id="{86B617A9-C19E-43B2-968B-23B55487A95F}"/>
              </a:ext>
            </a:extLst>
          </p:cNvPr>
          <p:cNvGrpSpPr/>
          <p:nvPr/>
        </p:nvGrpSpPr>
        <p:grpSpPr>
          <a:xfrm>
            <a:off x="95104" y="2030317"/>
            <a:ext cx="5834493" cy="4579116"/>
            <a:chOff x="95104" y="2030317"/>
            <a:chExt cx="5834493" cy="4579116"/>
          </a:xfrm>
        </p:grpSpPr>
        <p:sp>
          <p:nvSpPr>
            <p:cNvPr id="18" name="Textfeld 17">
              <a:extLst>
                <a:ext uri="{FF2B5EF4-FFF2-40B4-BE49-F238E27FC236}">
                  <a16:creationId xmlns:a16="http://schemas.microsoft.com/office/drawing/2014/main" xmlns="" id="{535AF87C-9732-4589-8121-CEE3B7F11DC2}"/>
                </a:ext>
              </a:extLst>
            </p:cNvPr>
            <p:cNvSpPr txBox="1"/>
            <p:nvPr/>
          </p:nvSpPr>
          <p:spPr>
            <a:xfrm>
              <a:off x="3706887" y="2030317"/>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xmlns="" id="{3EC5FA98-3C0B-4A34-A5BC-C725FDAB8E37}"/>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9" name="Textfeld 18">
                  <a:extLst>
                    <a:ext uri="{FF2B5EF4-FFF2-40B4-BE49-F238E27FC236}">
                      <a16:creationId xmlns:a16="http://schemas.microsoft.com/office/drawing/2014/main" id="{3EC5FA98-3C0B-4A34-A5BC-C725FDAB8E37}"/>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6"/>
                  <a:stretch>
                    <a:fillRect l="-443" t="-10000" r="-222" b="-35000"/>
                  </a:stretch>
                </a:blipFill>
              </p:spPr>
              <p:txBody>
                <a:bodyPr/>
                <a:lstStyle/>
                <a:p>
                  <a:r>
                    <a:rPr lang="en-BA">
                      <a:noFill/>
                    </a:rPr>
                    <a:t> </a:t>
                  </a:r>
                </a:p>
              </p:txBody>
            </p:sp>
          </mc:Fallback>
        </mc:AlternateContent>
        <p:sp>
          <p:nvSpPr>
            <p:cNvPr id="20" name="Textfeld 19">
              <a:extLst>
                <a:ext uri="{FF2B5EF4-FFF2-40B4-BE49-F238E27FC236}">
                  <a16:creationId xmlns:a16="http://schemas.microsoft.com/office/drawing/2014/main" xmlns="" id="{1AD42DB9-F87E-46E6-A3B4-FFCC5238219C}"/>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3966036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33336" y="783665"/>
            <a:ext cx="8852375" cy="697353"/>
          </a:xfrm>
        </p:spPr>
        <p:txBody>
          <a:bodyPr>
            <a:normAutofit fontScale="85000" lnSpcReduction="10000"/>
          </a:bodyPr>
          <a:lstStyle/>
          <a:p>
            <a:r>
              <a:rPr lang="en-GB" spc="31" dirty="0">
                <a:latin typeface="Arial"/>
                <a:cs typeface="Arial"/>
              </a:rPr>
              <a:t>Accuracy and Limitations of the Altman Z-Score</a:t>
            </a:r>
            <a:endParaRPr lang="en-GB" dirty="0"/>
          </a:p>
        </p:txBody>
      </p:sp>
      <p:sp>
        <p:nvSpPr>
          <p:cNvPr id="10" name="Subtitle 2">
            <a:extLst>
              <a:ext uri="{FF2B5EF4-FFF2-40B4-BE49-F238E27FC236}">
                <a16:creationId xmlns:a16="http://schemas.microsoft.com/office/drawing/2014/main" xmlns="" id="{361C603B-B048-4EAA-8442-B56617C2BD23}"/>
              </a:ext>
            </a:extLst>
          </p:cNvPr>
          <p:cNvSpPr txBox="1">
            <a:spLocks/>
          </p:cNvSpPr>
          <p:nvPr/>
        </p:nvSpPr>
        <p:spPr>
          <a:xfrm>
            <a:off x="225631" y="2142491"/>
            <a:ext cx="2491065" cy="479135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002060"/>
                </a:solidFill>
                <a:latin typeface="+mj-lt"/>
                <a:ea typeface="Open Sans Light" panose="020B0306030504020204" pitchFamily="34" charset="0"/>
                <a:cs typeface="Open Sans Light" panose="020B0306030504020204" pitchFamily="34" charset="0"/>
              </a:rPr>
              <a:t>The Z-Score does not give you guarantee – it is based on statistical analysis. </a:t>
            </a:r>
          </a:p>
          <a:p>
            <a:pPr marL="285750" indent="-285750" algn="l">
              <a:lnSpc>
                <a:spcPct val="100000"/>
              </a:lnSpc>
              <a:spcBef>
                <a:spcPts val="600"/>
              </a:spcBef>
              <a:buFont typeface="Wingdings" panose="05000000000000000000" pitchFamily="2" charset="2"/>
              <a:buChar char="à"/>
            </a:pPr>
            <a:r>
              <a:rPr lang="en-GB" sz="2200" dirty="0">
                <a:solidFill>
                  <a:srgbClr val="002060"/>
                </a:solidFill>
                <a:latin typeface="+mj-lt"/>
                <a:ea typeface="Open Sans Light" panose="020B0306030504020204" pitchFamily="34" charset="0"/>
                <a:cs typeface="Open Sans Light" panose="020B0306030504020204" pitchFamily="34" charset="0"/>
                <a:sym typeface="Wingdings" panose="05000000000000000000" pitchFamily="2" charset="2"/>
              </a:rPr>
              <a:t>Most importantly: The Z-Score can only be as accurate as the data used. </a:t>
            </a:r>
          </a:p>
          <a:p>
            <a:pPr marL="285750" indent="-285750" algn="l">
              <a:lnSpc>
                <a:spcPct val="100000"/>
              </a:lnSpc>
              <a:spcBef>
                <a:spcPts val="600"/>
              </a:spcBef>
              <a:buFont typeface="Wingdings" panose="05000000000000000000" pitchFamily="2" charset="2"/>
              <a:buChar char="à"/>
            </a:pPr>
            <a:endParaRPr lang="en-GB" sz="2200" dirty="0">
              <a:solidFill>
                <a:schemeClr val="tx1"/>
              </a:solidFill>
              <a:latin typeface="+mj-lt"/>
              <a:ea typeface="Open Sans Light" panose="020B0306030504020204" pitchFamily="34" charset="0"/>
              <a:cs typeface="Open Sans Light" panose="020B0306030504020204" pitchFamily="34" charset="0"/>
              <a:sym typeface="Wingdings" panose="05000000000000000000" pitchFamily="2" charset="2"/>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0" name="Rounded Rectangle 60">
            <a:extLst>
              <a:ext uri="{FF2B5EF4-FFF2-40B4-BE49-F238E27FC236}">
                <a16:creationId xmlns:a16="http://schemas.microsoft.com/office/drawing/2014/main" xmlns="" id="{78A3F308-9EAE-4D46-930D-36A976A386A1}"/>
              </a:ext>
            </a:extLst>
          </p:cNvPr>
          <p:cNvSpPr/>
          <p:nvPr/>
        </p:nvSpPr>
        <p:spPr>
          <a:xfrm>
            <a:off x="5150055" y="2978411"/>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1" name="Rounded Rectangle 63">
            <a:extLst>
              <a:ext uri="{FF2B5EF4-FFF2-40B4-BE49-F238E27FC236}">
                <a16:creationId xmlns:a16="http://schemas.microsoft.com/office/drawing/2014/main" xmlns="" id="{DD0132A0-7F4A-4507-988E-41AECC5C59F8}"/>
              </a:ext>
            </a:extLst>
          </p:cNvPr>
          <p:cNvSpPr/>
          <p:nvPr/>
        </p:nvSpPr>
        <p:spPr>
          <a:xfrm rot="18893649">
            <a:off x="5941448" y="321780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2" name="Rounded Rectangle 62">
            <a:extLst>
              <a:ext uri="{FF2B5EF4-FFF2-40B4-BE49-F238E27FC236}">
                <a16:creationId xmlns:a16="http://schemas.microsoft.com/office/drawing/2014/main" xmlns="" id="{538AC19D-196A-4EAC-B844-DA31809AB8CA}"/>
              </a:ext>
            </a:extLst>
          </p:cNvPr>
          <p:cNvSpPr/>
          <p:nvPr/>
        </p:nvSpPr>
        <p:spPr>
          <a:xfrm rot="2717866">
            <a:off x="5942245" y="2735465"/>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3" name="Rounded Rectangle 74">
            <a:extLst>
              <a:ext uri="{FF2B5EF4-FFF2-40B4-BE49-F238E27FC236}">
                <a16:creationId xmlns:a16="http://schemas.microsoft.com/office/drawing/2014/main" xmlns="" id="{BD5B565F-3F06-45D8-9588-336E8DD195F4}"/>
              </a:ext>
            </a:extLst>
          </p:cNvPr>
          <p:cNvSpPr/>
          <p:nvPr/>
        </p:nvSpPr>
        <p:spPr>
          <a:xfrm rot="10800000">
            <a:off x="6631997" y="3835648"/>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4" name="Rounded Rectangle 75">
            <a:extLst>
              <a:ext uri="{FF2B5EF4-FFF2-40B4-BE49-F238E27FC236}">
                <a16:creationId xmlns:a16="http://schemas.microsoft.com/office/drawing/2014/main" xmlns="" id="{2EDE04F1-B8E5-4344-A06D-83117980B49C}"/>
              </a:ext>
            </a:extLst>
          </p:cNvPr>
          <p:cNvSpPr/>
          <p:nvPr/>
        </p:nvSpPr>
        <p:spPr>
          <a:xfrm rot="8093649">
            <a:off x="6525011" y="3596258"/>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5" name="Rounded Rectangle 76">
            <a:extLst>
              <a:ext uri="{FF2B5EF4-FFF2-40B4-BE49-F238E27FC236}">
                <a16:creationId xmlns:a16="http://schemas.microsoft.com/office/drawing/2014/main" xmlns="" id="{7EBBBE76-B645-4ACB-AD25-9C1780892E7E}"/>
              </a:ext>
            </a:extLst>
          </p:cNvPr>
          <p:cNvSpPr/>
          <p:nvPr/>
        </p:nvSpPr>
        <p:spPr>
          <a:xfrm rot="13517866">
            <a:off x="6524214" y="4078593"/>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28" name="TextBox 99">
            <a:extLst>
              <a:ext uri="{FF2B5EF4-FFF2-40B4-BE49-F238E27FC236}">
                <a16:creationId xmlns:a16="http://schemas.microsoft.com/office/drawing/2014/main" xmlns="" id="{03CD79A6-5D91-4F6D-9305-E948B186B9A2}"/>
              </a:ext>
            </a:extLst>
          </p:cNvPr>
          <p:cNvSpPr txBox="1"/>
          <p:nvPr/>
        </p:nvSpPr>
        <p:spPr>
          <a:xfrm>
            <a:off x="3082371" y="3577458"/>
            <a:ext cx="1981825" cy="338554"/>
          </a:xfrm>
          <a:prstGeom prst="rect">
            <a:avLst/>
          </a:prstGeom>
          <a:noFill/>
        </p:spPr>
        <p:txBody>
          <a:bodyPr wrap="none" rtlCol="0" anchor="ctr" anchorCtr="0">
            <a:spAutoFit/>
          </a:bodyPr>
          <a:lstStyle/>
          <a:p>
            <a:r>
              <a:rPr lang="en-GB" sz="1600" b="1" spc="113" dirty="0">
                <a:solidFill>
                  <a:schemeClr val="tx2"/>
                </a:solidFill>
                <a:latin typeface="+mj-lt"/>
                <a:ea typeface="League Spartan" charset="0"/>
                <a:cs typeface="Poppins" pitchFamily="2" charset="77"/>
              </a:rPr>
              <a:t>How accurate is it?</a:t>
            </a:r>
          </a:p>
        </p:txBody>
      </p:sp>
      <p:sp>
        <p:nvSpPr>
          <p:cNvPr id="29" name="Subtitle 2">
            <a:extLst>
              <a:ext uri="{FF2B5EF4-FFF2-40B4-BE49-F238E27FC236}">
                <a16:creationId xmlns:a16="http://schemas.microsoft.com/office/drawing/2014/main" xmlns="" id="{C2D1F18F-FE28-4893-98BF-3062B7E1A1A8}"/>
              </a:ext>
            </a:extLst>
          </p:cNvPr>
          <p:cNvSpPr txBox="1">
            <a:spLocks/>
          </p:cNvSpPr>
          <p:nvPr/>
        </p:nvSpPr>
        <p:spPr>
          <a:xfrm>
            <a:off x="3078040" y="3916012"/>
            <a:ext cx="3526503" cy="269232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ct val="100000"/>
              </a:lnSpc>
            </a:pPr>
            <a:r>
              <a:rPr lang="en-GB" sz="1600" dirty="0">
                <a:solidFill>
                  <a:srgbClr val="002060"/>
                </a:solidFill>
                <a:latin typeface="+mj-lt"/>
                <a:ea typeface="Lato Light" panose="020F0502020204030203" pitchFamily="34" charset="0"/>
                <a:cs typeface="Mukta ExtraLight" panose="020B0000000000000000" pitchFamily="34" charset="77"/>
              </a:rPr>
              <a:t>There is a number of studies that affirm the accuracy of the Z.-Score:</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A prediction of bankruptcy 2 years before it happened had an accuracy of 72% with false positives of 6%</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The overall accuracy is between 80%-90%</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In predicting bankruptcy 1 year before it happened, false positives were recorded at 15%-20%</a:t>
            </a:r>
          </a:p>
        </p:txBody>
      </p:sp>
      <p:sp>
        <p:nvSpPr>
          <p:cNvPr id="30" name="TextBox 101">
            <a:extLst>
              <a:ext uri="{FF2B5EF4-FFF2-40B4-BE49-F238E27FC236}">
                <a16:creationId xmlns:a16="http://schemas.microsoft.com/office/drawing/2014/main" xmlns="" id="{31693BB4-B615-497C-BB23-366D53F4E760}"/>
              </a:ext>
            </a:extLst>
          </p:cNvPr>
          <p:cNvSpPr txBox="1"/>
          <p:nvPr/>
        </p:nvSpPr>
        <p:spPr>
          <a:xfrm>
            <a:off x="8438530" y="1882163"/>
            <a:ext cx="1231940" cy="338554"/>
          </a:xfrm>
          <a:prstGeom prst="rect">
            <a:avLst/>
          </a:prstGeom>
          <a:noFill/>
        </p:spPr>
        <p:txBody>
          <a:bodyPr wrap="none" rtlCol="0" anchor="ctr" anchorCtr="0">
            <a:spAutoFit/>
          </a:bodyPr>
          <a:lstStyle/>
          <a:p>
            <a:r>
              <a:rPr lang="en-GB" sz="1600" b="1" spc="113" dirty="0">
                <a:solidFill>
                  <a:schemeClr val="tx2"/>
                </a:solidFill>
                <a:latin typeface="+mj-lt"/>
                <a:ea typeface="League Spartan" charset="0"/>
                <a:cs typeface="Poppins" pitchFamily="2" charset="77"/>
              </a:rPr>
              <a:t>Limitations</a:t>
            </a:r>
          </a:p>
        </p:txBody>
      </p:sp>
      <p:sp>
        <p:nvSpPr>
          <p:cNvPr id="31" name="Subtitle 2">
            <a:extLst>
              <a:ext uri="{FF2B5EF4-FFF2-40B4-BE49-F238E27FC236}">
                <a16:creationId xmlns:a16="http://schemas.microsoft.com/office/drawing/2014/main" xmlns="" id="{B2B18DBA-42BD-4050-BF6B-E8151FBB15CB}"/>
              </a:ext>
            </a:extLst>
          </p:cNvPr>
          <p:cNvSpPr txBox="1">
            <a:spLocks/>
          </p:cNvSpPr>
          <p:nvPr/>
        </p:nvSpPr>
        <p:spPr>
          <a:xfrm>
            <a:off x="8438530" y="2142491"/>
            <a:ext cx="3662426" cy="441587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The Z-Score can only be as accurate as the data used</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It cannot be used for New Companies / Start-Ups: The biggest problem is that there is simply too little data to facilitate this calculation. Two particular variables (Retained earnings and Market value of Equity) are not well captured in a new company, making the Altman Z-Score unusable</a:t>
            </a:r>
          </a:p>
          <a:p>
            <a:pPr marL="285750" indent="-285750" algn="l">
              <a:lnSpc>
                <a:spcPct val="100000"/>
              </a:lnSpc>
              <a:buFontTx/>
              <a:buChar char="-"/>
            </a:pPr>
            <a:r>
              <a:rPr lang="en-GB" sz="1600" dirty="0">
                <a:solidFill>
                  <a:srgbClr val="002060"/>
                </a:solidFill>
                <a:latin typeface="+mj-lt"/>
                <a:ea typeface="Lato Light" panose="020F0502020204030203" pitchFamily="34" charset="0"/>
                <a:cs typeface="Mukta ExtraLight" panose="020B0000000000000000" pitchFamily="34" charset="77"/>
              </a:rPr>
              <a:t>More than that, the sheer age of the model creates room for opponents to discredit it. The business environment in 1968 was very different from the current one </a:t>
            </a:r>
            <a:r>
              <a:rPr lang="en-GB" sz="1600" dirty="0">
                <a:solidFill>
                  <a:srgbClr val="002060"/>
                </a:solidFill>
                <a:latin typeface="+mj-lt"/>
                <a:ea typeface="Lato Light" panose="020F0502020204030203" pitchFamily="34" charset="0"/>
                <a:cs typeface="Mukta ExtraLight" panose="020B0000000000000000" pitchFamily="34" charset="77"/>
                <a:sym typeface="Wingdings" panose="05000000000000000000" pitchFamily="2" charset="2"/>
              </a:rPr>
              <a:t> But still the model helps to raise alarms</a:t>
            </a:r>
            <a:endParaRPr lang="en-GB" sz="1600" dirty="0">
              <a:solidFill>
                <a:srgbClr val="002060"/>
              </a:solidFill>
              <a:latin typeface="+mj-lt"/>
              <a:ea typeface="Lato Light" panose="020F0502020204030203" pitchFamily="34" charset="0"/>
              <a:cs typeface="Mukta ExtraLight" panose="020B0000000000000000" pitchFamily="34" charset="77"/>
            </a:endParaRPr>
          </a:p>
          <a:p>
            <a:pPr marL="452438" lvl="1" indent="-182563" algn="l">
              <a:lnSpc>
                <a:spcPct val="100000"/>
              </a:lnSpc>
              <a:buFontTx/>
              <a:buChar char="-"/>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133241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298616" y="751640"/>
            <a:ext cx="8852375" cy="697353"/>
          </a:xfrm>
        </p:spPr>
        <p:txBody>
          <a:bodyPr>
            <a:normAutofit fontScale="77500" lnSpcReduction="20000"/>
          </a:bodyPr>
          <a:lstStyle/>
          <a:p>
            <a:r>
              <a:rPr lang="en-GB" dirty="0"/>
              <a:t>Predicting </a:t>
            </a:r>
            <a:r>
              <a:rPr lang="en-GB" spc="11" dirty="0">
                <a:latin typeface="Arial"/>
                <a:cs typeface="Arial"/>
              </a:rPr>
              <a:t>financial distress </a:t>
            </a:r>
            <a:r>
              <a:rPr lang="en-GB" spc="35" dirty="0">
                <a:latin typeface="Arial"/>
                <a:cs typeface="Arial"/>
              </a:rPr>
              <a:t>and</a:t>
            </a:r>
            <a:r>
              <a:rPr lang="en-GB" spc="-40" dirty="0">
                <a:latin typeface="Arial"/>
                <a:cs typeface="Arial"/>
              </a:rPr>
              <a:t> </a:t>
            </a:r>
            <a:r>
              <a:rPr lang="en-GB" spc="31" dirty="0">
                <a:latin typeface="Arial"/>
                <a:cs typeface="Arial"/>
              </a:rPr>
              <a:t>bankruptcy: Z-Score</a:t>
            </a:r>
            <a:r>
              <a:rPr lang="en-GB" dirty="0"/>
              <a:t> </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15847" y="2027046"/>
            <a:ext cx="5444278" cy="485291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The Z-Score formula for predicting bankruptcy was published in 1968 by  Edward Altman. The formula can be used to predict the probability that a  firm will go into bankruptcy within two years. Z-Score uses multiple  corporate income and balance sheet values to measure the financial health  of a company.</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In Tests, Altman Z-Score was found to be 72% accurate in predicting  bankruptcy two years prior to the event. In a series of subsequent tests  covering three different time periods over the next 31 years (up until 1999),  the model was found to be approximately 80-90% accurate in predicting  bankruptcy one year prior to the event.</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46" name="Freeform 754">
            <a:extLst>
              <a:ext uri="{FF2B5EF4-FFF2-40B4-BE49-F238E27FC236}">
                <a16:creationId xmlns:a16="http://schemas.microsoft.com/office/drawing/2014/main" xmlns="" id="{952820A6-CDB5-4135-8626-1E558DB690DB}"/>
              </a:ext>
            </a:extLst>
          </p:cNvPr>
          <p:cNvSpPr>
            <a:spLocks/>
          </p:cNvSpPr>
          <p:nvPr/>
        </p:nvSpPr>
        <p:spPr bwMode="auto">
          <a:xfrm>
            <a:off x="6018039" y="4925428"/>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7" name="TextBox 200">
            <a:extLst>
              <a:ext uri="{FF2B5EF4-FFF2-40B4-BE49-F238E27FC236}">
                <a16:creationId xmlns:a16="http://schemas.microsoft.com/office/drawing/2014/main" xmlns="" id="{62BFBC6F-6B89-4551-BAF5-F875945F384A}"/>
              </a:ext>
            </a:extLst>
          </p:cNvPr>
          <p:cNvSpPr txBox="1"/>
          <p:nvPr/>
        </p:nvSpPr>
        <p:spPr>
          <a:xfrm>
            <a:off x="6096000" y="5069523"/>
            <a:ext cx="2291268"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Emerging Markets</a:t>
            </a:r>
          </a:p>
        </p:txBody>
      </p:sp>
      <p:sp>
        <p:nvSpPr>
          <p:cNvPr id="48" name="Freeform 754">
            <a:extLst>
              <a:ext uri="{FF2B5EF4-FFF2-40B4-BE49-F238E27FC236}">
                <a16:creationId xmlns:a16="http://schemas.microsoft.com/office/drawing/2014/main" xmlns="" id="{16904293-D20C-4C06-84D5-B23C8571EB7A}"/>
              </a:ext>
            </a:extLst>
          </p:cNvPr>
          <p:cNvSpPr>
            <a:spLocks/>
          </p:cNvSpPr>
          <p:nvPr/>
        </p:nvSpPr>
        <p:spPr bwMode="auto">
          <a:xfrm>
            <a:off x="6018039" y="4061994"/>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49" name="TextBox 208">
            <a:extLst>
              <a:ext uri="{FF2B5EF4-FFF2-40B4-BE49-F238E27FC236}">
                <a16:creationId xmlns:a16="http://schemas.microsoft.com/office/drawing/2014/main" xmlns="" id="{8683946F-21DE-473F-B2EA-E94DB2F93973}"/>
              </a:ext>
            </a:extLst>
          </p:cNvPr>
          <p:cNvSpPr txBox="1"/>
          <p:nvPr/>
        </p:nvSpPr>
        <p:spPr>
          <a:xfrm>
            <a:off x="6085909" y="4230003"/>
            <a:ext cx="2468433"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Non-Manufacturers</a:t>
            </a:r>
          </a:p>
        </p:txBody>
      </p:sp>
      <p:sp>
        <p:nvSpPr>
          <p:cNvPr id="50" name="Freeform 754">
            <a:extLst>
              <a:ext uri="{FF2B5EF4-FFF2-40B4-BE49-F238E27FC236}">
                <a16:creationId xmlns:a16="http://schemas.microsoft.com/office/drawing/2014/main" xmlns="" id="{A794966E-902B-4479-86E0-760DC23434BD}"/>
              </a:ext>
            </a:extLst>
          </p:cNvPr>
          <p:cNvSpPr>
            <a:spLocks/>
          </p:cNvSpPr>
          <p:nvPr/>
        </p:nvSpPr>
        <p:spPr bwMode="auto">
          <a:xfrm>
            <a:off x="6018039" y="3198561"/>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51" name="TextBox 212">
            <a:extLst>
              <a:ext uri="{FF2B5EF4-FFF2-40B4-BE49-F238E27FC236}">
                <a16:creationId xmlns:a16="http://schemas.microsoft.com/office/drawing/2014/main" xmlns="" id="{1638745C-EF7E-4146-9C1C-59071244F68D}"/>
              </a:ext>
            </a:extLst>
          </p:cNvPr>
          <p:cNvSpPr txBox="1"/>
          <p:nvPr/>
        </p:nvSpPr>
        <p:spPr>
          <a:xfrm>
            <a:off x="6149838" y="3436182"/>
            <a:ext cx="2340577"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Private Companies</a:t>
            </a:r>
          </a:p>
        </p:txBody>
      </p:sp>
      <p:sp>
        <p:nvSpPr>
          <p:cNvPr id="52" name="Freeform 754">
            <a:extLst>
              <a:ext uri="{FF2B5EF4-FFF2-40B4-BE49-F238E27FC236}">
                <a16:creationId xmlns:a16="http://schemas.microsoft.com/office/drawing/2014/main" xmlns="" id="{D4377C16-4652-4DE9-AC18-03B8DDAC2394}"/>
              </a:ext>
            </a:extLst>
          </p:cNvPr>
          <p:cNvSpPr>
            <a:spLocks/>
          </p:cNvSpPr>
          <p:nvPr/>
        </p:nvSpPr>
        <p:spPr bwMode="auto">
          <a:xfrm>
            <a:off x="6018039" y="2335128"/>
            <a:ext cx="4709747" cy="811411"/>
          </a:xfrm>
          <a:custGeom>
            <a:avLst/>
            <a:gdLst>
              <a:gd name="T0" fmla="*/ 3975 w 4569"/>
              <a:gd name="T1" fmla="*/ 1363 h 1363"/>
              <a:gd name="T2" fmla="*/ 0 w 4569"/>
              <a:gd name="T3" fmla="*/ 1363 h 1363"/>
              <a:gd name="T4" fmla="*/ 0 w 4569"/>
              <a:gd name="T5" fmla="*/ 0 h 1363"/>
              <a:gd name="T6" fmla="*/ 4569 w 4569"/>
              <a:gd name="T7" fmla="*/ 0 h 1363"/>
              <a:gd name="T8" fmla="*/ 3975 w 4569"/>
              <a:gd name="T9" fmla="*/ 1363 h 1363"/>
            </a:gdLst>
            <a:ahLst/>
            <a:cxnLst>
              <a:cxn ang="0">
                <a:pos x="T0" y="T1"/>
              </a:cxn>
              <a:cxn ang="0">
                <a:pos x="T2" y="T3"/>
              </a:cxn>
              <a:cxn ang="0">
                <a:pos x="T4" y="T5"/>
              </a:cxn>
              <a:cxn ang="0">
                <a:pos x="T6" y="T7"/>
              </a:cxn>
              <a:cxn ang="0">
                <a:pos x="T8" y="T9"/>
              </a:cxn>
            </a:cxnLst>
            <a:rect l="0" t="0" r="r" b="b"/>
            <a:pathLst>
              <a:path w="4569" h="1363">
                <a:moveTo>
                  <a:pt x="3975" y="1363"/>
                </a:moveTo>
                <a:lnTo>
                  <a:pt x="0" y="1363"/>
                </a:lnTo>
                <a:lnTo>
                  <a:pt x="0" y="0"/>
                </a:lnTo>
                <a:lnTo>
                  <a:pt x="4569" y="0"/>
                </a:lnTo>
                <a:lnTo>
                  <a:pt x="3975" y="1363"/>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mj-lt"/>
            </a:endParaRPr>
          </a:p>
        </p:txBody>
      </p:sp>
      <p:sp>
        <p:nvSpPr>
          <p:cNvPr id="53" name="TextBox 216">
            <a:extLst>
              <a:ext uri="{FF2B5EF4-FFF2-40B4-BE49-F238E27FC236}">
                <a16:creationId xmlns:a16="http://schemas.microsoft.com/office/drawing/2014/main" xmlns="" id="{42AB572E-3D89-45F3-914F-E3F36B10EDEA}"/>
              </a:ext>
            </a:extLst>
          </p:cNvPr>
          <p:cNvSpPr txBox="1"/>
          <p:nvPr/>
        </p:nvSpPr>
        <p:spPr>
          <a:xfrm>
            <a:off x="6149838" y="2604933"/>
            <a:ext cx="4088235" cy="446276"/>
          </a:xfrm>
          <a:prstGeom prst="rect">
            <a:avLst/>
          </a:prstGeom>
          <a:noFill/>
        </p:spPr>
        <p:txBody>
          <a:bodyPr wrap="none" rtlCol="0">
            <a:spAutoFit/>
          </a:bodyPr>
          <a:lstStyle/>
          <a:p>
            <a:r>
              <a:rPr lang="en-GB" sz="2300" b="1" dirty="0">
                <a:solidFill>
                  <a:schemeClr val="bg1"/>
                </a:solidFill>
                <a:latin typeface="+mj-lt"/>
                <a:ea typeface="Roboto" charset="0"/>
                <a:cs typeface="Roboto" charset="0"/>
              </a:rPr>
              <a:t>Public Manufacturing Companies </a:t>
            </a:r>
          </a:p>
        </p:txBody>
      </p:sp>
      <p:sp>
        <p:nvSpPr>
          <p:cNvPr id="54" name="TextBox 116">
            <a:extLst>
              <a:ext uri="{FF2B5EF4-FFF2-40B4-BE49-F238E27FC236}">
                <a16:creationId xmlns:a16="http://schemas.microsoft.com/office/drawing/2014/main" xmlns="" id="{D9C3990A-9F35-4280-9764-ACDD78F47085}"/>
              </a:ext>
            </a:extLst>
          </p:cNvPr>
          <p:cNvSpPr txBox="1"/>
          <p:nvPr/>
        </p:nvSpPr>
        <p:spPr>
          <a:xfrm>
            <a:off x="5979888" y="1932572"/>
            <a:ext cx="6040821" cy="369332"/>
          </a:xfrm>
          <a:prstGeom prst="rect">
            <a:avLst/>
          </a:prstGeom>
          <a:noFill/>
        </p:spPr>
        <p:txBody>
          <a:bodyPr wrap="none" rtlCol="0" anchor="b" anchorCtr="0">
            <a:spAutoFit/>
          </a:bodyPr>
          <a:lstStyle/>
          <a:p>
            <a:r>
              <a:rPr lang="en-GB" b="1" dirty="0">
                <a:solidFill>
                  <a:schemeClr val="accent1"/>
                </a:solidFill>
                <a:latin typeface="+mj-lt"/>
                <a:ea typeface="League Spartan" charset="0"/>
                <a:cs typeface="Poppins" pitchFamily="2" charset="77"/>
              </a:rPr>
              <a:t>There are different Z-Score Models available for different Sectors</a:t>
            </a:r>
          </a:p>
        </p:txBody>
      </p:sp>
    </p:spTree>
    <p:extLst>
      <p:ext uri="{BB962C8B-B14F-4D97-AF65-F5344CB8AC3E}">
        <p14:creationId xmlns:p14="http://schemas.microsoft.com/office/powerpoint/2010/main" val="778027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EB888206-7D2D-2C40-80DD-8564C4B90036}"/>
              </a:ext>
            </a:extLst>
          </p:cNvPr>
          <p:cNvSpPr/>
          <p:nvPr/>
        </p:nvSpPr>
        <p:spPr>
          <a:xfrm>
            <a:off x="8205849" y="6176309"/>
            <a:ext cx="3586348" cy="6542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46648" y="627946"/>
            <a:ext cx="8852375" cy="697353"/>
          </a:xfrm>
        </p:spPr>
        <p:txBody>
          <a:bodyPr>
            <a:normAutofit fontScale="77500" lnSpcReduction="20000"/>
          </a:bodyPr>
          <a:lstStyle/>
          <a:p>
            <a:r>
              <a:rPr lang="en-GB" dirty="0"/>
              <a:t>Predicting </a:t>
            </a:r>
            <a:r>
              <a:rPr lang="en-GB" spc="11" dirty="0">
                <a:latin typeface="Arial"/>
                <a:cs typeface="Arial"/>
              </a:rPr>
              <a:t>financial distress </a:t>
            </a:r>
            <a:r>
              <a:rPr lang="en-GB" spc="35" dirty="0">
                <a:latin typeface="Arial"/>
                <a:cs typeface="Arial"/>
              </a:rPr>
              <a:t>and</a:t>
            </a:r>
            <a:r>
              <a:rPr lang="en-GB" spc="-40" dirty="0">
                <a:latin typeface="Arial"/>
                <a:cs typeface="Arial"/>
              </a:rPr>
              <a:t> </a:t>
            </a:r>
            <a:r>
              <a:rPr lang="en-GB" spc="31" dirty="0">
                <a:latin typeface="Arial"/>
                <a:cs typeface="Arial"/>
              </a:rPr>
              <a:t>bankruptcy: Z-Score</a:t>
            </a:r>
            <a:r>
              <a:rPr lang="en-GB" dirty="0"/>
              <a:t> </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58706" y="2225254"/>
            <a:ext cx="3392017" cy="431430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Edward Altman combined a set of 5 financial Ratios to come up with the Altman Z-Score. This score uses statistical techniques to predict a publicly traded company’s probability of failure.</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Later on he adapted the Model for private companies as well. </a:t>
            </a:r>
          </a:p>
          <a:p>
            <a:pPr algn="l">
              <a:lnSpc>
                <a:spcPct val="100000"/>
              </a:lnSpc>
              <a:spcBef>
                <a:spcPts val="600"/>
              </a:spcBef>
            </a:pPr>
            <a:r>
              <a:rPr lang="en-GB" sz="2000" dirty="0">
                <a:solidFill>
                  <a:srgbClr val="002060"/>
                </a:solidFill>
                <a:latin typeface="+mj-lt"/>
                <a:ea typeface="Open Sans Light" panose="020B0306030504020204" pitchFamily="34" charset="0"/>
                <a:cs typeface="Open Sans Light" panose="020B0306030504020204" pitchFamily="34" charset="0"/>
              </a:rPr>
              <a:t>The used ratios are calculated by 8 variables from a company’s financial statement. </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a16="http://schemas.microsoft.com/office/drawing/2014/main" xmlns="" id="{234F4DA8-200B-46AE-BF56-FC574CD796EB}"/>
              </a:ext>
            </a:extLst>
          </p:cNvPr>
          <p:cNvGrpSpPr>
            <a:grpSpLocks noChangeAspect="1"/>
          </p:cNvGrpSpPr>
          <p:nvPr/>
        </p:nvGrpSpPr>
        <p:grpSpPr>
          <a:xfrm>
            <a:off x="4920235" y="2199762"/>
            <a:ext cx="7366765" cy="4437210"/>
            <a:chOff x="4329249" y="2163761"/>
            <a:chExt cx="6448515" cy="3884120"/>
          </a:xfrm>
        </p:grpSpPr>
        <p:sp>
          <p:nvSpPr>
            <p:cNvPr id="12" name="Shape 1277">
              <a:extLst>
                <a:ext uri="{FF2B5EF4-FFF2-40B4-BE49-F238E27FC236}">
                  <a16:creationId xmlns:a16="http://schemas.microsoft.com/office/drawing/2014/main" xmlns="" id="{94822F82-ED07-4EEF-99D2-7DB738279D5A}"/>
                </a:ext>
              </a:extLst>
            </p:cNvPr>
            <p:cNvSpPr/>
            <p:nvPr/>
          </p:nvSpPr>
          <p:spPr>
            <a:xfrm>
              <a:off x="6724149" y="2163761"/>
              <a:ext cx="1632947" cy="403242"/>
            </a:xfrm>
            <a:prstGeom prst="parallelogram">
              <a:avLst/>
            </a:prstGeom>
            <a:solidFill>
              <a:schemeClr val="accent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3" name="Shape 1278">
              <a:extLst>
                <a:ext uri="{FF2B5EF4-FFF2-40B4-BE49-F238E27FC236}">
                  <a16:creationId xmlns:a16="http://schemas.microsoft.com/office/drawing/2014/main" xmlns="" id="{3536FC8B-9D8D-47B0-A467-8FE23C39AD36}"/>
                </a:ext>
              </a:extLst>
            </p:cNvPr>
            <p:cNvSpPr/>
            <p:nvPr/>
          </p:nvSpPr>
          <p:spPr>
            <a:xfrm>
              <a:off x="8691835" y="2760068"/>
              <a:ext cx="1632947"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4" name="Shape 1279">
              <a:extLst>
                <a:ext uri="{FF2B5EF4-FFF2-40B4-BE49-F238E27FC236}">
                  <a16:creationId xmlns:a16="http://schemas.microsoft.com/office/drawing/2014/main" xmlns="" id="{A27C2D64-1B1F-4168-8FDE-FE057A189674}"/>
                </a:ext>
              </a:extLst>
            </p:cNvPr>
            <p:cNvSpPr/>
            <p:nvPr/>
          </p:nvSpPr>
          <p:spPr>
            <a:xfrm>
              <a:off x="4752194" y="2760068"/>
              <a:ext cx="1632948" cy="403242"/>
            </a:xfrm>
            <a:prstGeom prst="parallelogram">
              <a:avLst/>
            </a:prstGeom>
            <a:solidFill>
              <a:srgbClr val="ED7D3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5" name="Shape 1280">
              <a:extLst>
                <a:ext uri="{FF2B5EF4-FFF2-40B4-BE49-F238E27FC236}">
                  <a16:creationId xmlns:a16="http://schemas.microsoft.com/office/drawing/2014/main" xmlns="" id="{471FB54B-6BFB-4BF1-BB2C-020283296A47}"/>
                </a:ext>
              </a:extLst>
            </p:cNvPr>
            <p:cNvSpPr/>
            <p:nvPr/>
          </p:nvSpPr>
          <p:spPr>
            <a:xfrm>
              <a:off x="4752194" y="4986941"/>
              <a:ext cx="1632948"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6" name="Shape 1281">
              <a:extLst>
                <a:ext uri="{FF2B5EF4-FFF2-40B4-BE49-F238E27FC236}">
                  <a16:creationId xmlns:a16="http://schemas.microsoft.com/office/drawing/2014/main" xmlns="" id="{570F5729-3434-4966-B6E8-185348F65953}"/>
                </a:ext>
              </a:extLst>
            </p:cNvPr>
            <p:cNvSpPr/>
            <p:nvPr/>
          </p:nvSpPr>
          <p:spPr>
            <a:xfrm>
              <a:off x="6724149" y="5644639"/>
              <a:ext cx="1632947" cy="403242"/>
            </a:xfrm>
            <a:prstGeom prst="parallelogram">
              <a:avLst/>
            </a:prstGeom>
            <a:solidFill>
              <a:schemeClr val="accent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7" name="Shape 1282">
              <a:extLst>
                <a:ext uri="{FF2B5EF4-FFF2-40B4-BE49-F238E27FC236}">
                  <a16:creationId xmlns:a16="http://schemas.microsoft.com/office/drawing/2014/main" xmlns="" id="{FC6CC589-EDB2-4930-B9CF-962CC2E122F5}"/>
                </a:ext>
              </a:extLst>
            </p:cNvPr>
            <p:cNvSpPr/>
            <p:nvPr/>
          </p:nvSpPr>
          <p:spPr>
            <a:xfrm>
              <a:off x="8691835" y="4989053"/>
              <a:ext cx="1632947"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8" name="Shape 1283">
              <a:extLst>
                <a:ext uri="{FF2B5EF4-FFF2-40B4-BE49-F238E27FC236}">
                  <a16:creationId xmlns:a16="http://schemas.microsoft.com/office/drawing/2014/main" xmlns="" id="{1874BDE6-3A1D-43AF-8ACB-EEA41C43C98A}"/>
                </a:ext>
              </a:extLst>
            </p:cNvPr>
            <p:cNvSpPr/>
            <p:nvPr/>
          </p:nvSpPr>
          <p:spPr>
            <a:xfrm>
              <a:off x="4394750" y="3872722"/>
              <a:ext cx="1632948" cy="403242"/>
            </a:xfrm>
            <a:prstGeom prst="parallelogram">
              <a:avLst/>
            </a:prstGeom>
            <a:solidFill>
              <a:srgbClr val="ED7D3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19" name="Shape 1284">
              <a:extLst>
                <a:ext uri="{FF2B5EF4-FFF2-40B4-BE49-F238E27FC236}">
                  <a16:creationId xmlns:a16="http://schemas.microsoft.com/office/drawing/2014/main" xmlns="" id="{AF1A15B2-107A-46B2-BD4E-587973D46674}"/>
                </a:ext>
              </a:extLst>
            </p:cNvPr>
            <p:cNvSpPr/>
            <p:nvPr/>
          </p:nvSpPr>
          <p:spPr>
            <a:xfrm>
              <a:off x="9049170" y="3872722"/>
              <a:ext cx="1632947" cy="403242"/>
            </a:xfrm>
            <a:prstGeom prst="parallelogram">
              <a:avLst/>
            </a:prstGeom>
            <a:solidFill>
              <a:srgbClr val="4472C4"/>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20" name="Shape 1286">
              <a:extLst>
                <a:ext uri="{FF2B5EF4-FFF2-40B4-BE49-F238E27FC236}">
                  <a16:creationId xmlns:a16="http://schemas.microsoft.com/office/drawing/2014/main" xmlns="" id="{111FAF02-DA3B-4837-9AD3-983F19E04370}"/>
                </a:ext>
              </a:extLst>
            </p:cNvPr>
            <p:cNvSpPr/>
            <p:nvPr/>
          </p:nvSpPr>
          <p:spPr>
            <a:xfrm>
              <a:off x="6192424" y="2760070"/>
              <a:ext cx="2692129" cy="2691505"/>
            </a:xfrm>
            <a:prstGeom prst="ellipse">
              <a:avLst/>
            </a:prstGeom>
            <a:noFill/>
            <a:ln w="38100" cap="flat">
              <a:solidFill>
                <a:schemeClr val="bg1">
                  <a:lumMod val="85000"/>
                </a:schemeClr>
              </a:solidFill>
              <a:prstDash val="solid"/>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1" name="Shape 1287">
              <a:extLst>
                <a:ext uri="{FF2B5EF4-FFF2-40B4-BE49-F238E27FC236}">
                  <a16:creationId xmlns:a16="http://schemas.microsoft.com/office/drawing/2014/main" xmlns="" id="{1D9DD45E-BB8F-4E99-A407-11962FACEC54}"/>
                </a:ext>
              </a:extLst>
            </p:cNvPr>
            <p:cNvSpPr/>
            <p:nvPr/>
          </p:nvSpPr>
          <p:spPr>
            <a:xfrm>
              <a:off x="7490914" y="2715439"/>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2" name="Shape 1288">
              <a:extLst>
                <a:ext uri="{FF2B5EF4-FFF2-40B4-BE49-F238E27FC236}">
                  <a16:creationId xmlns:a16="http://schemas.microsoft.com/office/drawing/2014/main" xmlns="" id="{B814AC65-3DC0-47CD-B2DC-CCD64C5827D3}"/>
                </a:ext>
              </a:extLst>
            </p:cNvPr>
            <p:cNvSpPr/>
            <p:nvPr/>
          </p:nvSpPr>
          <p:spPr>
            <a:xfrm>
              <a:off x="7490914" y="5395044"/>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3" name="Shape 1289">
              <a:extLst>
                <a:ext uri="{FF2B5EF4-FFF2-40B4-BE49-F238E27FC236}">
                  <a16:creationId xmlns:a16="http://schemas.microsoft.com/office/drawing/2014/main" xmlns="" id="{84DA40E3-4017-4B6E-A06F-63C420672BB5}"/>
                </a:ext>
              </a:extLst>
            </p:cNvPr>
            <p:cNvSpPr/>
            <p:nvPr/>
          </p:nvSpPr>
          <p:spPr>
            <a:xfrm>
              <a:off x="6542646" y="3105724"/>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4" name="Shape 1290">
              <a:extLst>
                <a:ext uri="{FF2B5EF4-FFF2-40B4-BE49-F238E27FC236}">
                  <a16:creationId xmlns:a16="http://schemas.microsoft.com/office/drawing/2014/main" xmlns="" id="{EEA279F5-8658-4E4D-BA62-FD35D57FDD6D}"/>
                </a:ext>
              </a:extLst>
            </p:cNvPr>
            <p:cNvSpPr/>
            <p:nvPr/>
          </p:nvSpPr>
          <p:spPr>
            <a:xfrm>
              <a:off x="8437413" y="5000490"/>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5" name="Shape 1291">
              <a:extLst>
                <a:ext uri="{FF2B5EF4-FFF2-40B4-BE49-F238E27FC236}">
                  <a16:creationId xmlns:a16="http://schemas.microsoft.com/office/drawing/2014/main" xmlns="" id="{4FA1775F-D951-4D0A-99E6-3B59FCC762CF}"/>
                </a:ext>
              </a:extLst>
            </p:cNvPr>
            <p:cNvSpPr/>
            <p:nvPr/>
          </p:nvSpPr>
          <p:spPr>
            <a:xfrm>
              <a:off x="6148094" y="4052222"/>
              <a:ext cx="101185"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6" name="Shape 1292">
              <a:extLst>
                <a:ext uri="{FF2B5EF4-FFF2-40B4-BE49-F238E27FC236}">
                  <a16:creationId xmlns:a16="http://schemas.microsoft.com/office/drawing/2014/main" xmlns="" id="{CDB4F7A1-FB35-4978-88F8-1A68E1A5C164}"/>
                </a:ext>
              </a:extLst>
            </p:cNvPr>
            <p:cNvSpPr/>
            <p:nvPr/>
          </p:nvSpPr>
          <p:spPr>
            <a:xfrm>
              <a:off x="8827698" y="4052223"/>
              <a:ext cx="101184" cy="101161"/>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7" name="Shape 1293">
              <a:extLst>
                <a:ext uri="{FF2B5EF4-FFF2-40B4-BE49-F238E27FC236}">
                  <a16:creationId xmlns:a16="http://schemas.microsoft.com/office/drawing/2014/main" xmlns="" id="{B09C2864-7ACC-4F90-8060-59A8601E7651}"/>
                </a:ext>
              </a:extLst>
            </p:cNvPr>
            <p:cNvSpPr/>
            <p:nvPr/>
          </p:nvSpPr>
          <p:spPr>
            <a:xfrm>
              <a:off x="6538378" y="5000490"/>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8" name="Shape 1294">
              <a:extLst>
                <a:ext uri="{FF2B5EF4-FFF2-40B4-BE49-F238E27FC236}">
                  <a16:creationId xmlns:a16="http://schemas.microsoft.com/office/drawing/2014/main" xmlns="" id="{52B821EB-E812-44D4-9DB6-67BFE5519641}"/>
                </a:ext>
              </a:extLst>
            </p:cNvPr>
            <p:cNvSpPr/>
            <p:nvPr/>
          </p:nvSpPr>
          <p:spPr>
            <a:xfrm>
              <a:off x="8437413" y="3100975"/>
              <a:ext cx="101184" cy="101162"/>
            </a:xfrm>
            <a:prstGeom prst="ellipse">
              <a:avLst/>
            </a:prstGeom>
            <a:solidFill>
              <a:schemeClr val="bg1">
                <a:lumMod val="85000"/>
              </a:schemeClr>
            </a:solidFill>
            <a:ln w="12700" cap="flat">
              <a:noFill/>
              <a:miter lim="400000"/>
            </a:ln>
            <a:effectLst/>
          </p:spPr>
          <p:txBody>
            <a:bodyPr wrap="square" lIns="0" tIns="0" rIns="0" bIns="0" numCol="1" anchor="ctr">
              <a:noAutofit/>
            </a:bodyPr>
            <a:lstStyle/>
            <a:p>
              <a:pPr defTabSz="308167">
                <a:lnSpc>
                  <a:spcPct val="110000"/>
                </a:lnSpc>
                <a:spcBef>
                  <a:spcPts val="1583"/>
                </a:spcBef>
                <a:defRPr sz="2000">
                  <a:solidFill>
                    <a:srgbClr val="4C4C4C"/>
                  </a:solidFill>
                  <a:latin typeface="Helvetica Neue Light"/>
                  <a:ea typeface="Helvetica Neue Light"/>
                  <a:cs typeface="Helvetica Neue Light"/>
                  <a:sym typeface="Helvetica Neue Light"/>
                </a:defRPr>
              </a:pPr>
              <a:endParaRPr lang="en-GB" sz="1600" dirty="0">
                <a:latin typeface="+mj-lt"/>
                <a:ea typeface="Lato Light" panose="020F0502020204030203" pitchFamily="34" charset="0"/>
                <a:cs typeface="Lato Light" panose="020F0502020204030203" pitchFamily="34" charset="0"/>
              </a:endParaRPr>
            </a:p>
          </p:txBody>
        </p:sp>
        <p:sp>
          <p:nvSpPr>
            <p:cNvPr id="29" name="TextBox 22">
              <a:extLst>
                <a:ext uri="{FF2B5EF4-FFF2-40B4-BE49-F238E27FC236}">
                  <a16:creationId xmlns:a16="http://schemas.microsoft.com/office/drawing/2014/main" xmlns="" id="{56169B50-5ABF-4110-8ED6-5317E79A7E03}"/>
                </a:ext>
              </a:extLst>
            </p:cNvPr>
            <p:cNvSpPr txBox="1"/>
            <p:nvPr/>
          </p:nvSpPr>
          <p:spPr>
            <a:xfrm>
              <a:off x="5037863" y="2771538"/>
              <a:ext cx="1061614"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Net Sales</a:t>
              </a:r>
            </a:p>
          </p:txBody>
        </p:sp>
        <p:sp>
          <p:nvSpPr>
            <p:cNvPr id="30" name="TextBox 23">
              <a:extLst>
                <a:ext uri="{FF2B5EF4-FFF2-40B4-BE49-F238E27FC236}">
                  <a16:creationId xmlns:a16="http://schemas.microsoft.com/office/drawing/2014/main" xmlns="" id="{06AF31EA-975B-454A-840E-AFF4E4E839D1}"/>
                </a:ext>
              </a:extLst>
            </p:cNvPr>
            <p:cNvSpPr txBox="1"/>
            <p:nvPr/>
          </p:nvSpPr>
          <p:spPr>
            <a:xfrm>
              <a:off x="4329249" y="3745898"/>
              <a:ext cx="1763955" cy="656890"/>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Earnings Before</a:t>
              </a:r>
              <a:br>
                <a:rPr lang="en-GB" sz="1600" b="1" dirty="0">
                  <a:solidFill>
                    <a:schemeClr val="bg1"/>
                  </a:solidFill>
                  <a:latin typeface="+mj-lt"/>
                  <a:cs typeface="Poppins" pitchFamily="2" charset="77"/>
                </a:rPr>
              </a:br>
              <a:r>
                <a:rPr lang="en-GB" sz="1600" b="1" dirty="0">
                  <a:solidFill>
                    <a:schemeClr val="bg1"/>
                  </a:solidFill>
                  <a:latin typeface="+mj-lt"/>
                  <a:cs typeface="Poppins" pitchFamily="2" charset="77"/>
                </a:rPr>
                <a:t>Interests &amp; Taxes</a:t>
              </a:r>
            </a:p>
          </p:txBody>
        </p:sp>
        <p:sp>
          <p:nvSpPr>
            <p:cNvPr id="31" name="TextBox 24">
              <a:extLst>
                <a:ext uri="{FF2B5EF4-FFF2-40B4-BE49-F238E27FC236}">
                  <a16:creationId xmlns:a16="http://schemas.microsoft.com/office/drawing/2014/main" xmlns="" id="{6D53796B-F6F1-4349-8AAE-813855CF18A1}"/>
                </a:ext>
              </a:extLst>
            </p:cNvPr>
            <p:cNvSpPr txBox="1"/>
            <p:nvPr/>
          </p:nvSpPr>
          <p:spPr>
            <a:xfrm>
              <a:off x="4804277" y="4860118"/>
              <a:ext cx="1528784" cy="656890"/>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Book Value of </a:t>
              </a:r>
              <a:br>
                <a:rPr lang="en-GB" sz="1600" b="1" dirty="0">
                  <a:solidFill>
                    <a:schemeClr val="bg1"/>
                  </a:solidFill>
                  <a:latin typeface="+mj-lt"/>
                  <a:cs typeface="Poppins" pitchFamily="2" charset="77"/>
                </a:rPr>
              </a:br>
              <a:r>
                <a:rPr lang="en-GB" sz="1600" b="1" dirty="0">
                  <a:solidFill>
                    <a:schemeClr val="bg1"/>
                  </a:solidFill>
                  <a:latin typeface="+mj-lt"/>
                  <a:cs typeface="Poppins" pitchFamily="2" charset="77"/>
                </a:rPr>
                <a:t>Equity*</a:t>
              </a:r>
            </a:p>
          </p:txBody>
        </p:sp>
        <p:sp>
          <p:nvSpPr>
            <p:cNvPr id="32" name="TextBox 25">
              <a:extLst>
                <a:ext uri="{FF2B5EF4-FFF2-40B4-BE49-F238E27FC236}">
                  <a16:creationId xmlns:a16="http://schemas.microsoft.com/office/drawing/2014/main" xmlns="" id="{E7497F3D-FAA9-4DC5-846B-30B9EE3A1B7D}"/>
                </a:ext>
              </a:extLst>
            </p:cNvPr>
            <p:cNvSpPr txBox="1"/>
            <p:nvPr/>
          </p:nvSpPr>
          <p:spPr>
            <a:xfrm>
              <a:off x="6610877" y="5656109"/>
              <a:ext cx="1861262"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Retained Earnings</a:t>
              </a:r>
            </a:p>
          </p:txBody>
        </p:sp>
        <p:sp>
          <p:nvSpPr>
            <p:cNvPr id="33" name="TextBox 26">
              <a:extLst>
                <a:ext uri="{FF2B5EF4-FFF2-40B4-BE49-F238E27FC236}">
                  <a16:creationId xmlns:a16="http://schemas.microsoft.com/office/drawing/2014/main" xmlns="" id="{2BEA93ED-C0A3-41A2-BCAA-DEB783973DB8}"/>
                </a:ext>
              </a:extLst>
            </p:cNvPr>
            <p:cNvSpPr txBox="1"/>
            <p:nvPr/>
          </p:nvSpPr>
          <p:spPr>
            <a:xfrm>
              <a:off x="8728828" y="5000524"/>
              <a:ext cx="1558963"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Total Liabilities</a:t>
              </a:r>
            </a:p>
          </p:txBody>
        </p:sp>
        <p:sp>
          <p:nvSpPr>
            <p:cNvPr id="34" name="TextBox 27">
              <a:extLst>
                <a:ext uri="{FF2B5EF4-FFF2-40B4-BE49-F238E27FC236}">
                  <a16:creationId xmlns:a16="http://schemas.microsoft.com/office/drawing/2014/main" xmlns="" id="{37A2E6BE-D7B2-4EFC-A5D9-EA93ECF8347D}"/>
                </a:ext>
              </a:extLst>
            </p:cNvPr>
            <p:cNvSpPr txBox="1"/>
            <p:nvPr/>
          </p:nvSpPr>
          <p:spPr>
            <a:xfrm>
              <a:off x="8863554" y="2771538"/>
              <a:ext cx="1289509"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Total Assets</a:t>
              </a:r>
            </a:p>
          </p:txBody>
        </p:sp>
        <p:sp>
          <p:nvSpPr>
            <p:cNvPr id="35" name="TextBox 28">
              <a:extLst>
                <a:ext uri="{FF2B5EF4-FFF2-40B4-BE49-F238E27FC236}">
                  <a16:creationId xmlns:a16="http://schemas.microsoft.com/office/drawing/2014/main" xmlns="" id="{D6C7C836-D6E6-4CDD-B563-97162D5C7360}"/>
                </a:ext>
              </a:extLst>
            </p:cNvPr>
            <p:cNvSpPr txBox="1"/>
            <p:nvPr/>
          </p:nvSpPr>
          <p:spPr>
            <a:xfrm>
              <a:off x="8953523" y="3884192"/>
              <a:ext cx="1824241"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Current Liabilities</a:t>
              </a:r>
            </a:p>
          </p:txBody>
        </p:sp>
        <p:sp>
          <p:nvSpPr>
            <p:cNvPr id="36" name="TextBox 29">
              <a:extLst>
                <a:ext uri="{FF2B5EF4-FFF2-40B4-BE49-F238E27FC236}">
                  <a16:creationId xmlns:a16="http://schemas.microsoft.com/office/drawing/2014/main" xmlns="" id="{C33EB573-D1BA-4095-BAD3-58E0074781BE}"/>
                </a:ext>
              </a:extLst>
            </p:cNvPr>
            <p:cNvSpPr txBox="1"/>
            <p:nvPr/>
          </p:nvSpPr>
          <p:spPr>
            <a:xfrm>
              <a:off x="6764113" y="2175231"/>
              <a:ext cx="1554785" cy="380305"/>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Current Assets</a:t>
              </a:r>
            </a:p>
          </p:txBody>
        </p:sp>
        <p:sp>
          <p:nvSpPr>
            <p:cNvPr id="37" name="TextBox 31">
              <a:extLst>
                <a:ext uri="{FF2B5EF4-FFF2-40B4-BE49-F238E27FC236}">
                  <a16:creationId xmlns:a16="http://schemas.microsoft.com/office/drawing/2014/main" xmlns="" id="{FA64C27C-0B98-4BFB-96B0-7810C5B8CCCC}"/>
                </a:ext>
              </a:extLst>
            </p:cNvPr>
            <p:cNvSpPr txBox="1"/>
            <p:nvPr/>
          </p:nvSpPr>
          <p:spPr>
            <a:xfrm>
              <a:off x="6484942" y="3705986"/>
              <a:ext cx="2129225" cy="933476"/>
            </a:xfrm>
            <a:prstGeom prst="rect">
              <a:avLst/>
            </a:prstGeom>
            <a:noFill/>
          </p:spPr>
          <p:txBody>
            <a:bodyPr wrap="square" rtlCol="0" anchor="ctr">
              <a:spAutoFit/>
            </a:bodyPr>
            <a:lstStyle/>
            <a:p>
              <a:pPr algn="ctr"/>
              <a:r>
                <a:rPr lang="en-GB" sz="1600" b="1" dirty="0">
                  <a:solidFill>
                    <a:schemeClr val="tx2"/>
                  </a:solidFill>
                  <a:latin typeface="+mj-lt"/>
                  <a:cs typeface="Poppins" pitchFamily="2" charset="77"/>
                </a:rPr>
                <a:t>Information needed to calculate the Z-Score</a:t>
              </a:r>
            </a:p>
          </p:txBody>
        </p:sp>
      </p:grpSp>
      <p:sp>
        <p:nvSpPr>
          <p:cNvPr id="39" name="Shape 1277">
            <a:extLst>
              <a:ext uri="{FF2B5EF4-FFF2-40B4-BE49-F238E27FC236}">
                <a16:creationId xmlns:a16="http://schemas.microsoft.com/office/drawing/2014/main" xmlns="" id="{D3AEEDAB-3E9F-4998-B189-1EB0722267B8}"/>
              </a:ext>
            </a:extLst>
          </p:cNvPr>
          <p:cNvSpPr/>
          <p:nvPr/>
        </p:nvSpPr>
        <p:spPr>
          <a:xfrm>
            <a:off x="3562578" y="2071137"/>
            <a:ext cx="2033675" cy="517472"/>
          </a:xfrm>
          <a:prstGeom prst="parallelogram">
            <a:avLst/>
          </a:prstGeom>
          <a:solidFill>
            <a:schemeClr val="accent1"/>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40" name="TextBox 29">
            <a:extLst>
              <a:ext uri="{FF2B5EF4-FFF2-40B4-BE49-F238E27FC236}">
                <a16:creationId xmlns:a16="http://schemas.microsoft.com/office/drawing/2014/main" xmlns="" id="{4C8C1434-A1A9-4D68-9178-E70D394D5B79}"/>
              </a:ext>
            </a:extLst>
          </p:cNvPr>
          <p:cNvSpPr txBox="1"/>
          <p:nvPr/>
        </p:nvSpPr>
        <p:spPr>
          <a:xfrm>
            <a:off x="3706944" y="2176916"/>
            <a:ext cx="1674087" cy="338554"/>
          </a:xfrm>
          <a:prstGeom prst="rect">
            <a:avLst/>
          </a:prstGeom>
          <a:noFill/>
        </p:spPr>
        <p:txBody>
          <a:bodyPr wrap="square" rtlCol="0" anchor="ctr">
            <a:spAutoFit/>
          </a:bodyPr>
          <a:lstStyle/>
          <a:p>
            <a:pPr algn="ctr"/>
            <a:r>
              <a:rPr lang="en-GB" sz="1600" b="1" dirty="0">
                <a:solidFill>
                  <a:schemeClr val="bg1"/>
                </a:solidFill>
                <a:latin typeface="+mj-lt"/>
                <a:cs typeface="Poppins" pitchFamily="2" charset="77"/>
              </a:rPr>
              <a:t>Balance Sheet</a:t>
            </a:r>
          </a:p>
        </p:txBody>
      </p:sp>
      <p:sp>
        <p:nvSpPr>
          <p:cNvPr id="43" name="Shape 1280">
            <a:extLst>
              <a:ext uri="{FF2B5EF4-FFF2-40B4-BE49-F238E27FC236}">
                <a16:creationId xmlns:a16="http://schemas.microsoft.com/office/drawing/2014/main" xmlns="" id="{8EC1DA29-7191-49CB-B6ED-858FEB8745FC}"/>
              </a:ext>
            </a:extLst>
          </p:cNvPr>
          <p:cNvSpPr/>
          <p:nvPr/>
        </p:nvSpPr>
        <p:spPr>
          <a:xfrm>
            <a:off x="5123432" y="2077226"/>
            <a:ext cx="2033676" cy="517472"/>
          </a:xfrm>
          <a:prstGeom prst="parallelogram">
            <a:avLst/>
          </a:prstGeom>
          <a:solidFill>
            <a:schemeClr val="accent2"/>
          </a:solidFill>
          <a:ln w="12700" cap="flat">
            <a:noFill/>
            <a:miter lim="400000"/>
          </a:ln>
          <a:effectLst/>
          <a:extLst>
            <a:ext uri="{C572A759-6A51-4108-AA02-DFA0A04FC94B}">
              <ma14:wrappingTextBoxFlag xmlns="" xmlns:a16="http://schemas.microsoft.com/office/drawing/2014/main" xmlns:p14="http://schemas.microsoft.com/office/powerpoint/2010/main"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endParaRPr lang="en-GB" sz="1600" dirty="0">
              <a:latin typeface="+mj-lt"/>
              <a:ea typeface="Lato Light" panose="020F0502020204030203" pitchFamily="34" charset="0"/>
              <a:cs typeface="Lato Light" panose="020F0502020204030203" pitchFamily="34" charset="0"/>
            </a:endParaRPr>
          </a:p>
        </p:txBody>
      </p:sp>
      <p:sp>
        <p:nvSpPr>
          <p:cNvPr id="44" name="TextBox 24">
            <a:extLst>
              <a:ext uri="{FF2B5EF4-FFF2-40B4-BE49-F238E27FC236}">
                <a16:creationId xmlns:a16="http://schemas.microsoft.com/office/drawing/2014/main" xmlns="" id="{CDB7ECC5-5676-4C6E-8B49-3CA223DE34C9}"/>
              </a:ext>
            </a:extLst>
          </p:cNvPr>
          <p:cNvSpPr txBox="1"/>
          <p:nvPr/>
        </p:nvSpPr>
        <p:spPr>
          <a:xfrm>
            <a:off x="5090827" y="2176149"/>
            <a:ext cx="2114889" cy="338554"/>
          </a:xfrm>
          <a:prstGeom prst="rect">
            <a:avLst/>
          </a:prstGeom>
          <a:noFill/>
        </p:spPr>
        <p:txBody>
          <a:bodyPr wrap="square" rtlCol="0" anchor="ctr">
            <a:spAutoFit/>
          </a:bodyPr>
          <a:lstStyle/>
          <a:p>
            <a:pPr algn="ctr"/>
            <a:r>
              <a:rPr lang="en-GB" sz="1600" b="1" dirty="0">
                <a:solidFill>
                  <a:schemeClr val="bg1"/>
                </a:solidFill>
                <a:latin typeface="+mj-lt"/>
                <a:cs typeface="Poppins" pitchFamily="2" charset="77"/>
              </a:rPr>
              <a:t>Income Statement</a:t>
            </a:r>
          </a:p>
        </p:txBody>
      </p:sp>
      <p:sp>
        <p:nvSpPr>
          <p:cNvPr id="45" name="TextBox 31">
            <a:extLst>
              <a:ext uri="{FF2B5EF4-FFF2-40B4-BE49-F238E27FC236}">
                <a16:creationId xmlns:a16="http://schemas.microsoft.com/office/drawing/2014/main" xmlns="" id="{7AE5F56C-84F7-4525-9B68-3549C33F2A7B}"/>
              </a:ext>
            </a:extLst>
          </p:cNvPr>
          <p:cNvSpPr txBox="1"/>
          <p:nvPr/>
        </p:nvSpPr>
        <p:spPr>
          <a:xfrm>
            <a:off x="3778882" y="1770818"/>
            <a:ext cx="4778789" cy="338554"/>
          </a:xfrm>
          <a:prstGeom prst="rect">
            <a:avLst/>
          </a:prstGeom>
          <a:noFill/>
        </p:spPr>
        <p:txBody>
          <a:bodyPr wrap="square" rtlCol="0" anchor="ctr">
            <a:spAutoFit/>
          </a:bodyPr>
          <a:lstStyle/>
          <a:p>
            <a:r>
              <a:rPr lang="en-GB" sz="1600" b="1" dirty="0">
                <a:solidFill>
                  <a:schemeClr val="tx2"/>
                </a:solidFill>
                <a:latin typeface="+mj-lt"/>
                <a:cs typeface="Poppins" pitchFamily="2" charset="77"/>
              </a:rPr>
              <a:t>Information Sources:</a:t>
            </a:r>
          </a:p>
        </p:txBody>
      </p:sp>
      <p:sp>
        <p:nvSpPr>
          <p:cNvPr id="38" name="TextBox 24">
            <a:extLst>
              <a:ext uri="{FF2B5EF4-FFF2-40B4-BE49-F238E27FC236}">
                <a16:creationId xmlns:a16="http://schemas.microsoft.com/office/drawing/2014/main" xmlns="" id="{437BA4AC-5744-4278-8F16-6ADDA1CA8776}"/>
              </a:ext>
            </a:extLst>
          </p:cNvPr>
          <p:cNvSpPr txBox="1"/>
          <p:nvPr/>
        </p:nvSpPr>
        <p:spPr>
          <a:xfrm>
            <a:off x="3380145" y="5999586"/>
            <a:ext cx="4321676" cy="830997"/>
          </a:xfrm>
          <a:prstGeom prst="rect">
            <a:avLst/>
          </a:prstGeom>
          <a:noFill/>
        </p:spPr>
        <p:txBody>
          <a:bodyPr wrap="square" rtlCol="0" anchor="ctr">
            <a:spAutoFit/>
          </a:bodyPr>
          <a:lstStyle/>
          <a:p>
            <a:r>
              <a:rPr lang="en-GB" sz="1600" b="1" dirty="0">
                <a:latin typeface="+mj-lt"/>
                <a:cs typeface="Poppins" pitchFamily="2" charset="77"/>
              </a:rPr>
              <a:t>* For Public Companies use the Market value of Equity: </a:t>
            </a:r>
            <a:r>
              <a:rPr lang="en-GB" sz="1600" dirty="0">
                <a:latin typeface="+mj-lt"/>
                <a:cs typeface="Poppins" pitchFamily="2" charset="77"/>
              </a:rPr>
              <a:t>Multiply the number of shares outstanding with the current share price</a:t>
            </a:r>
          </a:p>
        </p:txBody>
      </p:sp>
    </p:spTree>
    <p:extLst>
      <p:ext uri="{BB962C8B-B14F-4D97-AF65-F5344CB8AC3E}">
        <p14:creationId xmlns:p14="http://schemas.microsoft.com/office/powerpoint/2010/main" val="118962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65416" y="622501"/>
            <a:ext cx="8852375" cy="697353"/>
          </a:xfrm>
        </p:spPr>
        <p:txBody>
          <a:bodyPr>
            <a:normAutofit fontScale="77500" lnSpcReduction="20000"/>
          </a:bodyPr>
          <a:lstStyle/>
          <a:p>
            <a:r>
              <a:rPr lang="en-GB" spc="31" dirty="0">
                <a:latin typeface="Arial"/>
                <a:cs typeface="Arial"/>
              </a:rPr>
              <a:t>Altman Z-Score for Public Manufacturing Companies</a:t>
            </a:r>
            <a:r>
              <a:rPr lang="en-GB" dirty="0"/>
              <a:t> </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162712" y="2202628"/>
                <a:ext cx="12104660" cy="322396"/>
              </a:xfrm>
              <a:prstGeom prst="rect">
                <a:avLst/>
              </a:prstGeom>
              <a:noFill/>
            </p:spPr>
            <p:txBody>
              <a:bodyPr wrap="none" lIns="0" tIns="0" rIns="0" bIns="0" rtlCol="0">
                <a:spAutoFit/>
              </a:bodyPr>
              <a:lstStyle/>
              <a:p>
                <a14:m>
                  <m:oMath xmlns:m="http://schemas.openxmlformats.org/officeDocument/2006/math">
                    <m:r>
                      <a:rPr lang="en-GB" sz="1400" b="0" i="1" smtClean="0">
                        <a:latin typeface="Cambria Math" panose="02040503050406030204" pitchFamily="18" charset="0"/>
                      </a:rPr>
                      <m:t>𝑍</m:t>
                    </m:r>
                    <m:r>
                      <a:rPr lang="en-GB" sz="1400" b="0" i="1" smtClean="0">
                        <a:latin typeface="Cambria Math" panose="02040503050406030204" pitchFamily="18" charset="0"/>
                      </a:rPr>
                      <m:t>−</m:t>
                    </m:r>
                    <m:r>
                      <a:rPr lang="en-GB" sz="1400" b="0" i="1" smtClean="0">
                        <a:latin typeface="Cambria Math" panose="02040503050406030204" pitchFamily="18" charset="0"/>
                      </a:rPr>
                      <m:t>𝑆𝑐𝑜𝑟𝑒</m:t>
                    </m:r>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1.2 ∗ </m:t>
                        </m:r>
                        <m:f>
                          <m:fPr>
                            <m:ctrlPr>
                              <a:rPr lang="en-GB" sz="1400" b="0" i="1" smtClean="0">
                                <a:latin typeface="Cambria Math"/>
                              </a:rPr>
                            </m:ctrlPr>
                          </m:fPr>
                          <m:num>
                            <m:r>
                              <a:rPr lang="en-GB" sz="1400" b="0" i="1" smtClean="0">
                                <a:latin typeface="Cambria Math" panose="02040503050406030204" pitchFamily="18" charset="0"/>
                              </a:rPr>
                              <m:t>𝑊𝑜𝑟𝑘𝑖𝑛𝑔</m:t>
                            </m:r>
                            <m:r>
                              <a:rPr lang="en-GB" sz="1400" b="0" i="1" smtClean="0">
                                <a:latin typeface="Cambria Math" panose="02040503050406030204" pitchFamily="18" charset="0"/>
                              </a:rPr>
                              <m:t> </m:t>
                            </m:r>
                            <m:r>
                              <a:rPr lang="en-GB" sz="1400" b="0" i="1" smtClean="0">
                                <a:latin typeface="Cambria Math" panose="02040503050406030204" pitchFamily="18" charset="0"/>
                              </a:rPr>
                              <m:t>𝐶𝑎𝑝𝑖𝑡𝑎𝑙</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1.4 ∗</m:t>
                        </m:r>
                        <m:f>
                          <m:fPr>
                            <m:ctrlPr>
                              <a:rPr lang="en-GB" sz="1400" b="0" i="1" smtClean="0">
                                <a:latin typeface="Cambria Math"/>
                              </a:rPr>
                            </m:ctrlPr>
                          </m:fPr>
                          <m:num>
                            <m:r>
                              <a:rPr lang="en-GB" sz="1400" b="0" i="1" smtClean="0">
                                <a:latin typeface="Cambria Math" panose="02040503050406030204" pitchFamily="18" charset="0"/>
                              </a:rPr>
                              <m:t>𝑅𝑒𝑡𝑎𝑖𝑛𝑒𝑑</m:t>
                            </m:r>
                            <m:r>
                              <a:rPr lang="en-GB" sz="1400" b="0" i="1" smtClean="0">
                                <a:latin typeface="Cambria Math" panose="02040503050406030204" pitchFamily="18" charset="0"/>
                              </a:rPr>
                              <m:t> </m:t>
                            </m:r>
                            <m:r>
                              <a:rPr lang="en-GB" sz="1400" b="0" i="1" smtClean="0">
                                <a:latin typeface="Cambria Math" panose="02040503050406030204" pitchFamily="18" charset="0"/>
                              </a:rPr>
                              <m:t>𝐸𝑎𝑟𝑛𝑖𝑛𝑔𝑠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3.3 ∗</m:t>
                        </m:r>
                        <m:f>
                          <m:fPr>
                            <m:ctrlPr>
                              <a:rPr lang="en-GB" sz="1400" b="0" i="1" smtClean="0">
                                <a:latin typeface="Cambria Math"/>
                              </a:rPr>
                            </m:ctrlPr>
                          </m:fPr>
                          <m:num>
                            <m:r>
                              <a:rPr lang="en-GB" sz="1400" b="0" i="1" smtClean="0">
                                <a:latin typeface="Cambria Math" panose="02040503050406030204" pitchFamily="18" charset="0"/>
                              </a:rPr>
                              <m:t>𝐸𝑎𝑟𝑛𝑖𝑛𝑔𝑠</m:t>
                            </m:r>
                            <m:r>
                              <a:rPr lang="en-GB" sz="1400" b="0" i="1" smtClean="0">
                                <a:latin typeface="Cambria Math" panose="02040503050406030204" pitchFamily="18" charset="0"/>
                              </a:rPr>
                              <m:t> </m:t>
                            </m:r>
                            <m:r>
                              <a:rPr lang="en-GB" sz="1400" b="0" i="1" smtClean="0">
                                <a:latin typeface="Cambria Math" panose="02040503050406030204" pitchFamily="18" charset="0"/>
                              </a:rPr>
                              <m:t>𝑏𝑒𝑓𝑜𝑟𝑒</m:t>
                            </m:r>
                            <m:r>
                              <a:rPr lang="en-GB" sz="1400" b="0" i="1" smtClean="0">
                                <a:latin typeface="Cambria Math" panose="02040503050406030204" pitchFamily="18" charset="0"/>
                              </a:rPr>
                              <m:t> </m:t>
                            </m:r>
                            <m:r>
                              <a:rPr lang="en-GB" sz="1400" b="0" i="1" smtClean="0">
                                <a:latin typeface="Cambria Math" panose="02040503050406030204" pitchFamily="18" charset="0"/>
                              </a:rPr>
                              <m:t>𝐼𝑛𝑡𝑒𝑠𝑡𝑒𝑠𝑡</m:t>
                            </m:r>
                            <m:r>
                              <a:rPr lang="en-GB" sz="1400" b="0" i="1" smtClean="0">
                                <a:latin typeface="Cambria Math" panose="02040503050406030204" pitchFamily="18" charset="0"/>
                              </a:rPr>
                              <m:t> </m:t>
                            </m:r>
                            <m:r>
                              <a:rPr lang="en-GB" sz="1400" b="0" i="1" smtClean="0">
                                <a:latin typeface="Cambria Math" panose="02040503050406030204" pitchFamily="18" charset="0"/>
                              </a:rPr>
                              <m:t>𝑎𝑛𝑑</m:t>
                            </m:r>
                            <m:r>
                              <a:rPr lang="en-GB" sz="1400" b="0" i="1" smtClean="0">
                                <a:latin typeface="Cambria Math" panose="02040503050406030204" pitchFamily="18" charset="0"/>
                              </a:rPr>
                              <m:t> </m:t>
                            </m:r>
                            <m:r>
                              <a:rPr lang="en-GB" sz="1400" b="0" i="1" smtClean="0">
                                <a:latin typeface="Cambria Math" panose="02040503050406030204" pitchFamily="18" charset="0"/>
                              </a:rPr>
                              <m:t>𝑇𝑎𝑥</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0.6 ∗</m:t>
                        </m:r>
                        <m:f>
                          <m:fPr>
                            <m:ctrlPr>
                              <a:rPr lang="en-GB" sz="1400" b="0" i="1" smtClean="0">
                                <a:latin typeface="Cambria Math"/>
                              </a:rPr>
                            </m:ctrlPr>
                          </m:fPr>
                          <m:num>
                            <m:r>
                              <a:rPr lang="en-GB" sz="1400" b="0" i="1" smtClean="0">
                                <a:latin typeface="Cambria Math" panose="02040503050406030204" pitchFamily="18" charset="0"/>
                              </a:rPr>
                              <m:t>𝑀𝑎𝑟𝑘𝑒𝑡</m:t>
                            </m:r>
                            <m:r>
                              <a:rPr lang="en-GB" sz="1400" b="0" i="1" smtClean="0">
                                <a:latin typeface="Cambria Math" panose="02040503050406030204" pitchFamily="18" charset="0"/>
                              </a:rPr>
                              <m:t> </m:t>
                            </m:r>
                            <m:r>
                              <a:rPr lang="en-GB" sz="1400" b="0" i="1" smtClean="0">
                                <a:latin typeface="Cambria Math" panose="02040503050406030204" pitchFamily="18" charset="0"/>
                              </a:rPr>
                              <m:t>𝑉𝑎𝑙𝑢𝑒</m:t>
                            </m:r>
                            <m:r>
                              <a:rPr lang="en-GB" sz="1400" b="0" i="1" smtClean="0">
                                <a:latin typeface="Cambria Math" panose="02040503050406030204" pitchFamily="18" charset="0"/>
                              </a:rPr>
                              <m:t> </m:t>
                            </m:r>
                            <m:r>
                              <a:rPr lang="en-GB" sz="1400" b="0" i="1" smtClean="0">
                                <a:latin typeface="Cambria Math" panose="02040503050406030204" pitchFamily="18" charset="0"/>
                              </a:rPr>
                              <m:t>𝑜𝑓</m:t>
                            </m:r>
                            <m:r>
                              <a:rPr lang="en-GB" sz="1400" b="0" i="1" smtClean="0">
                                <a:latin typeface="Cambria Math" panose="02040503050406030204" pitchFamily="18" charset="0"/>
                              </a:rPr>
                              <m:t> </m:t>
                            </m:r>
                            <m:r>
                              <a:rPr lang="en-GB" sz="1400" b="0" i="1" smtClean="0">
                                <a:latin typeface="Cambria Math" panose="02040503050406030204" pitchFamily="18" charset="0"/>
                              </a:rPr>
                              <m:t>𝐸𝑞𝑢𝑖𝑡𝑦</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𝐿𝑖𝑎𝑏𝑖𝑙𝑖𝑡𝑖𝑒𝑠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0.999 ∗</m:t>
                        </m:r>
                        <m:f>
                          <m:fPr>
                            <m:ctrlPr>
                              <a:rPr lang="en-GB" sz="1400" b="0" i="1" smtClean="0">
                                <a:latin typeface="Cambria Math"/>
                              </a:rPr>
                            </m:ctrlPr>
                          </m:fPr>
                          <m:num>
                            <m:r>
                              <a:rPr lang="en-GB" sz="1400" b="0" i="1" smtClean="0">
                                <a:latin typeface="Cambria Math" panose="02040503050406030204" pitchFamily="18" charset="0"/>
                              </a:rPr>
                              <m:t>𝑆𝑎𝑙𝑒𝑠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oMath>
                </a14:m>
                <a:r>
                  <a:rPr lang="en-GB" sz="1400" dirty="0"/>
                  <a:t> </a:t>
                </a: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162712" y="2202628"/>
                <a:ext cx="12104660" cy="322396"/>
              </a:xfrm>
              <a:prstGeom prst="rect">
                <a:avLst/>
              </a:prstGeom>
              <a:blipFill>
                <a:blip r:embed="rId3"/>
                <a:stretch>
                  <a:fillRect l="-419" t="-3846" b="-26923"/>
                </a:stretch>
              </a:blipFill>
            </p:spPr>
            <p:txBody>
              <a:bodyPr/>
              <a:lstStyle/>
              <a:p>
                <a:r>
                  <a:rPr lang="en-BA">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6441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4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t>Z-Score below 1.8</a:t>
                      </a:r>
                      <a:br>
                        <a:rPr lang="en-GB" sz="1600" b="1" dirty="0"/>
                      </a:br>
                      <a:endParaRPr lang="en-GB" sz="1600" b="1" dirty="0"/>
                    </a:p>
                    <a:p>
                      <a:pPr marL="0" indent="0" algn="l">
                        <a:buFont typeface="Wingdings" panose="05000000000000000000" pitchFamily="2" charset="2"/>
                        <a:buNone/>
                      </a:pPr>
                      <a:r>
                        <a:rPr lang="en-GB" sz="1600" dirty="0"/>
                        <a:t> Any score below 1.8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t>Z-Score from 1.8 to 2.99</a:t>
                      </a:r>
                      <a:br>
                        <a:rPr lang="en-GB" sz="1600" b="1" dirty="0"/>
                      </a:br>
                      <a:endParaRPr lang="en-GB" sz="1600" b="1" dirty="0"/>
                    </a:p>
                    <a:p>
                      <a:pPr marL="0" indent="0" algn="l">
                        <a:buFont typeface="Wingdings" panose="05000000000000000000" pitchFamily="2" charset="2"/>
                        <a:buNone/>
                      </a:pPr>
                      <a:r>
                        <a:rPr lang="en-GB" sz="1600" dirty="0"/>
                        <a:t>his range is considered a “</a:t>
                      </a:r>
                      <a:r>
                        <a:rPr lang="en-GB" sz="1600" dirty="0" err="1"/>
                        <a:t>gray</a:t>
                      </a:r>
                      <a:r>
                        <a:rPr lang="en-GB" sz="1600" dirty="0"/>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t>Z-Score of 3 or above</a:t>
                      </a:r>
                      <a:br>
                        <a:rPr lang="en-GB" sz="1600" b="1" dirty="0"/>
                      </a:br>
                      <a:endParaRPr lang="en-GB" sz="1600" b="1" dirty="0"/>
                    </a:p>
                    <a:p>
                      <a:pPr marL="0" indent="0" algn="l">
                        <a:buFont typeface="Wingdings" panose="05000000000000000000" pitchFamily="2" charset="2"/>
                        <a:buNone/>
                      </a:pPr>
                      <a:r>
                        <a:rPr lang="en-GB" sz="1600" dirty="0"/>
                        <a:t>Score of 3 and above – a score of more than 3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p:grpSp>
        <p:nvGrpSpPr>
          <p:cNvPr id="10" name="Gruppieren 9">
            <a:extLst>
              <a:ext uri="{FF2B5EF4-FFF2-40B4-BE49-F238E27FC236}">
                <a16:creationId xmlns:a16="http://schemas.microsoft.com/office/drawing/2014/main" xmlns="" id="{7AF5B7BA-3DAD-4B80-8040-0A57BD1683F1}"/>
              </a:ext>
            </a:extLst>
          </p:cNvPr>
          <p:cNvGrpSpPr/>
          <p:nvPr/>
        </p:nvGrpSpPr>
        <p:grpSpPr>
          <a:xfrm>
            <a:off x="95104" y="2065139"/>
            <a:ext cx="5834493" cy="4544294"/>
            <a:chOff x="95104" y="2065139"/>
            <a:chExt cx="5834493" cy="4544294"/>
          </a:xfrm>
        </p:grpSpPr>
        <p:sp>
          <p:nvSpPr>
            <p:cNvPr id="9" name="Textfeld 8">
              <a:extLst>
                <a:ext uri="{FF2B5EF4-FFF2-40B4-BE49-F238E27FC236}">
                  <a16:creationId xmlns:a16="http://schemas.microsoft.com/office/drawing/2014/main" xmlns="" id="{B9BD9C08-C649-45E3-A3D4-73C266847B3A}"/>
                </a:ext>
              </a:extLst>
            </p:cNvPr>
            <p:cNvSpPr txBox="1"/>
            <p:nvPr/>
          </p:nvSpPr>
          <p:spPr>
            <a:xfrm>
              <a:off x="2716698" y="20651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xmlns="" id="{CC304B3F-07F9-4CD4-A820-3DC90C49295B}"/>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2" name="Textfeld 11">
                  <a:extLst>
                    <a:ext uri="{FF2B5EF4-FFF2-40B4-BE49-F238E27FC236}">
                      <a16:creationId xmlns:a16="http://schemas.microsoft.com/office/drawing/2014/main" id="{CC304B3F-07F9-4CD4-A820-3DC90C49295B}"/>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3" name="Textfeld 12">
              <a:extLst>
                <a:ext uri="{FF2B5EF4-FFF2-40B4-BE49-F238E27FC236}">
                  <a16:creationId xmlns:a16="http://schemas.microsoft.com/office/drawing/2014/main" xmlns="" id="{CA82A27F-0D34-4AE5-97D3-6145E3B3EC1C}"/>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93430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060616" y="617582"/>
            <a:ext cx="8852375" cy="697353"/>
          </a:xfrm>
        </p:spPr>
        <p:txBody>
          <a:bodyPr>
            <a:normAutofit fontScale="77500" lnSpcReduction="20000"/>
          </a:bodyPr>
          <a:lstStyle/>
          <a:p>
            <a:r>
              <a:rPr lang="en-GB" spc="31" dirty="0">
                <a:latin typeface="Arial"/>
                <a:cs typeface="Arial"/>
              </a:rPr>
              <a:t>Altman Z-Score for Public Manufacturing Companies</a:t>
            </a:r>
            <a:r>
              <a:rPr lang="en-GB" dirty="0"/>
              <a:t> </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162712" y="2202628"/>
                <a:ext cx="12104660" cy="322396"/>
              </a:xfrm>
              <a:prstGeom prst="rect">
                <a:avLst/>
              </a:prstGeom>
              <a:noFill/>
            </p:spPr>
            <p:txBody>
              <a:bodyPr wrap="none" lIns="0" tIns="0" rIns="0" bIns="0" rtlCol="0">
                <a:spAutoFit/>
              </a:bodyPr>
              <a:lstStyle/>
              <a:p>
                <a14:m>
                  <m:oMath xmlns:m="http://schemas.openxmlformats.org/officeDocument/2006/math">
                    <m:r>
                      <a:rPr lang="en-GB" sz="1400" b="0" i="1" smtClean="0">
                        <a:latin typeface="Cambria Math" panose="02040503050406030204" pitchFamily="18" charset="0"/>
                      </a:rPr>
                      <m:t>𝑍</m:t>
                    </m:r>
                    <m:r>
                      <a:rPr lang="en-GB" sz="1400" b="0" i="1" smtClean="0">
                        <a:latin typeface="Cambria Math" panose="02040503050406030204" pitchFamily="18" charset="0"/>
                      </a:rPr>
                      <m:t>−</m:t>
                    </m:r>
                    <m:r>
                      <a:rPr lang="en-GB" sz="1400" b="0" i="1" smtClean="0">
                        <a:latin typeface="Cambria Math" panose="02040503050406030204" pitchFamily="18" charset="0"/>
                      </a:rPr>
                      <m:t>𝑆𝑐𝑜𝑟𝑒</m:t>
                    </m:r>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1.2 ∗ </m:t>
                        </m:r>
                        <m:f>
                          <m:fPr>
                            <m:ctrlPr>
                              <a:rPr lang="en-GB" sz="1400" b="0" i="1" smtClean="0">
                                <a:latin typeface="Cambria Math"/>
                              </a:rPr>
                            </m:ctrlPr>
                          </m:fPr>
                          <m:num>
                            <m:r>
                              <a:rPr lang="en-GB" sz="1400" b="0" i="1" smtClean="0">
                                <a:latin typeface="Cambria Math" panose="02040503050406030204" pitchFamily="18" charset="0"/>
                              </a:rPr>
                              <m:t>𝑊𝑜𝑟𝑘𝑖𝑛𝑔</m:t>
                            </m:r>
                            <m:r>
                              <a:rPr lang="en-GB" sz="1400" b="0" i="1" smtClean="0">
                                <a:latin typeface="Cambria Math" panose="02040503050406030204" pitchFamily="18" charset="0"/>
                              </a:rPr>
                              <m:t> </m:t>
                            </m:r>
                            <m:r>
                              <a:rPr lang="en-GB" sz="1400" b="0" i="1" smtClean="0">
                                <a:latin typeface="Cambria Math" panose="02040503050406030204" pitchFamily="18" charset="0"/>
                              </a:rPr>
                              <m:t>𝐶𝑎𝑝𝑖𝑡𝑎𝑙</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1.4 ∗</m:t>
                        </m:r>
                        <m:f>
                          <m:fPr>
                            <m:ctrlPr>
                              <a:rPr lang="en-GB" sz="1400" b="0" i="1" smtClean="0">
                                <a:latin typeface="Cambria Math"/>
                              </a:rPr>
                            </m:ctrlPr>
                          </m:fPr>
                          <m:num>
                            <m:r>
                              <a:rPr lang="en-GB" sz="1400" b="0" i="1" smtClean="0">
                                <a:latin typeface="Cambria Math" panose="02040503050406030204" pitchFamily="18" charset="0"/>
                              </a:rPr>
                              <m:t>𝑅𝑒𝑡𝑎𝑖𝑛𝑒𝑑</m:t>
                            </m:r>
                            <m:r>
                              <a:rPr lang="en-GB" sz="1400" b="0" i="1" smtClean="0">
                                <a:latin typeface="Cambria Math" panose="02040503050406030204" pitchFamily="18" charset="0"/>
                              </a:rPr>
                              <m:t> </m:t>
                            </m:r>
                            <m:r>
                              <a:rPr lang="en-GB" sz="1400" b="0" i="1" smtClean="0">
                                <a:latin typeface="Cambria Math" panose="02040503050406030204" pitchFamily="18" charset="0"/>
                              </a:rPr>
                              <m:t>𝐸𝑎𝑟𝑛𝑖𝑛𝑔𝑠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3.3 ∗</m:t>
                        </m:r>
                        <m:f>
                          <m:fPr>
                            <m:ctrlPr>
                              <a:rPr lang="en-GB" sz="1400" b="0" i="1" smtClean="0">
                                <a:latin typeface="Cambria Math"/>
                              </a:rPr>
                            </m:ctrlPr>
                          </m:fPr>
                          <m:num>
                            <m:r>
                              <a:rPr lang="en-GB" sz="1400" b="0" i="1" smtClean="0">
                                <a:latin typeface="Cambria Math" panose="02040503050406030204" pitchFamily="18" charset="0"/>
                              </a:rPr>
                              <m:t>𝐸𝑎𝑟𝑛𝑖𝑛𝑔𝑠</m:t>
                            </m:r>
                            <m:r>
                              <a:rPr lang="en-GB" sz="1400" b="0" i="1" smtClean="0">
                                <a:latin typeface="Cambria Math" panose="02040503050406030204" pitchFamily="18" charset="0"/>
                              </a:rPr>
                              <m:t> </m:t>
                            </m:r>
                            <m:r>
                              <a:rPr lang="en-GB" sz="1400" b="0" i="1" smtClean="0">
                                <a:latin typeface="Cambria Math" panose="02040503050406030204" pitchFamily="18" charset="0"/>
                              </a:rPr>
                              <m:t>𝑏𝑒𝑓𝑜𝑟𝑒</m:t>
                            </m:r>
                            <m:r>
                              <a:rPr lang="en-GB" sz="1400" b="0" i="1" smtClean="0">
                                <a:latin typeface="Cambria Math" panose="02040503050406030204" pitchFamily="18" charset="0"/>
                              </a:rPr>
                              <m:t> </m:t>
                            </m:r>
                            <m:r>
                              <a:rPr lang="en-GB" sz="1400" b="0" i="1" smtClean="0">
                                <a:latin typeface="Cambria Math" panose="02040503050406030204" pitchFamily="18" charset="0"/>
                              </a:rPr>
                              <m:t>𝐼𝑛𝑡𝑒𝑠𝑡𝑒𝑠𝑡</m:t>
                            </m:r>
                            <m:r>
                              <a:rPr lang="en-GB" sz="1400" b="0" i="1" smtClean="0">
                                <a:latin typeface="Cambria Math" panose="02040503050406030204" pitchFamily="18" charset="0"/>
                              </a:rPr>
                              <m:t> </m:t>
                            </m:r>
                            <m:r>
                              <a:rPr lang="en-GB" sz="1400" b="0" i="1" smtClean="0">
                                <a:latin typeface="Cambria Math" panose="02040503050406030204" pitchFamily="18" charset="0"/>
                              </a:rPr>
                              <m:t>𝑎𝑛𝑑</m:t>
                            </m:r>
                            <m:r>
                              <a:rPr lang="en-GB" sz="1400" b="0" i="1" smtClean="0">
                                <a:latin typeface="Cambria Math" panose="02040503050406030204" pitchFamily="18" charset="0"/>
                              </a:rPr>
                              <m:t> </m:t>
                            </m:r>
                            <m:r>
                              <a:rPr lang="en-GB" sz="1400" b="0" i="1" smtClean="0">
                                <a:latin typeface="Cambria Math" panose="02040503050406030204" pitchFamily="18" charset="0"/>
                              </a:rPr>
                              <m:t>𝑇𝑎𝑥</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0.6 ∗</m:t>
                        </m:r>
                        <m:f>
                          <m:fPr>
                            <m:ctrlPr>
                              <a:rPr lang="en-GB" sz="1400" b="0" i="1" smtClean="0">
                                <a:latin typeface="Cambria Math"/>
                              </a:rPr>
                            </m:ctrlPr>
                          </m:fPr>
                          <m:num>
                            <m:r>
                              <a:rPr lang="en-GB" sz="1400" b="0" i="1" smtClean="0">
                                <a:latin typeface="Cambria Math" panose="02040503050406030204" pitchFamily="18" charset="0"/>
                              </a:rPr>
                              <m:t>𝑀𝑎𝑟𝑘𝑒𝑡</m:t>
                            </m:r>
                            <m:r>
                              <a:rPr lang="en-GB" sz="1400" b="0" i="1" smtClean="0">
                                <a:latin typeface="Cambria Math" panose="02040503050406030204" pitchFamily="18" charset="0"/>
                              </a:rPr>
                              <m:t> </m:t>
                            </m:r>
                            <m:r>
                              <a:rPr lang="en-GB" sz="1400" b="0" i="1" smtClean="0">
                                <a:latin typeface="Cambria Math" panose="02040503050406030204" pitchFamily="18" charset="0"/>
                              </a:rPr>
                              <m:t>𝑉𝑎𝑙𝑢𝑒</m:t>
                            </m:r>
                            <m:r>
                              <a:rPr lang="en-GB" sz="1400" b="0" i="1" smtClean="0">
                                <a:latin typeface="Cambria Math" panose="02040503050406030204" pitchFamily="18" charset="0"/>
                              </a:rPr>
                              <m:t> </m:t>
                            </m:r>
                            <m:r>
                              <a:rPr lang="en-GB" sz="1400" b="0" i="1" smtClean="0">
                                <a:latin typeface="Cambria Math" panose="02040503050406030204" pitchFamily="18" charset="0"/>
                              </a:rPr>
                              <m:t>𝑜𝑓</m:t>
                            </m:r>
                            <m:r>
                              <a:rPr lang="en-GB" sz="1400" b="0" i="1" smtClean="0">
                                <a:latin typeface="Cambria Math" panose="02040503050406030204" pitchFamily="18" charset="0"/>
                              </a:rPr>
                              <m:t> </m:t>
                            </m:r>
                            <m:r>
                              <a:rPr lang="en-GB" sz="1400" b="0" i="1" smtClean="0">
                                <a:latin typeface="Cambria Math" panose="02040503050406030204" pitchFamily="18" charset="0"/>
                              </a:rPr>
                              <m:t>𝐸𝑞𝑢𝑖𝑡𝑦</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𝐿𝑖𝑎𝑏𝑖𝑙𝑖𝑡𝑖𝑒𝑠</m:t>
                            </m:r>
                          </m:den>
                        </m:f>
                      </m:e>
                    </m:d>
                    <m:r>
                      <a:rPr lang="en-GB" sz="1400" b="0" i="1" smtClean="0">
                        <a:latin typeface="Cambria Math" panose="02040503050406030204" pitchFamily="18" charset="0"/>
                      </a:rPr>
                      <m:t>+</m:t>
                    </m:r>
                    <m:d>
                      <m:dPr>
                        <m:ctrlPr>
                          <a:rPr lang="en-GB" sz="1400" b="0" i="1" smtClean="0">
                            <a:latin typeface="Cambria Math"/>
                          </a:rPr>
                        </m:ctrlPr>
                      </m:dPr>
                      <m:e>
                        <m:r>
                          <a:rPr lang="en-GB" sz="1400" b="0" i="1" smtClean="0">
                            <a:latin typeface="Cambria Math" panose="02040503050406030204" pitchFamily="18" charset="0"/>
                          </a:rPr>
                          <m:t>0.999 ∗</m:t>
                        </m:r>
                        <m:f>
                          <m:fPr>
                            <m:ctrlPr>
                              <a:rPr lang="en-GB" sz="1400" b="0" i="1" smtClean="0">
                                <a:latin typeface="Cambria Math"/>
                              </a:rPr>
                            </m:ctrlPr>
                          </m:fPr>
                          <m:num>
                            <m:r>
                              <a:rPr lang="en-GB" sz="1400" b="0" i="1" smtClean="0">
                                <a:latin typeface="Cambria Math" panose="02040503050406030204" pitchFamily="18" charset="0"/>
                              </a:rPr>
                              <m:t>𝑆𝑎𝑙𝑒𝑠</m:t>
                            </m:r>
                          </m:num>
                          <m:den>
                            <m:r>
                              <a:rPr lang="en-GB" sz="1400" b="0" i="1" smtClean="0">
                                <a:latin typeface="Cambria Math" panose="02040503050406030204" pitchFamily="18" charset="0"/>
                              </a:rPr>
                              <m:t>𝑇𝑜𝑡𝑎𝑙</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den>
                        </m:f>
                      </m:e>
                    </m:d>
                  </m:oMath>
                </a14:m>
                <a:r>
                  <a:rPr lang="en-GB" sz="1400" dirty="0"/>
                  <a:t> </a:t>
                </a: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162712" y="2202628"/>
                <a:ext cx="12104660" cy="322396"/>
              </a:xfrm>
              <a:prstGeom prst="rect">
                <a:avLst/>
              </a:prstGeom>
              <a:blipFill>
                <a:blip r:embed="rId3"/>
                <a:stretch>
                  <a:fillRect l="-504" b="-13208"/>
                </a:stretch>
              </a:blipFill>
            </p:spPr>
            <p:txBody>
              <a:bodyPr/>
              <a:lstStyle/>
              <a:p>
                <a:r>
                  <a:rPr lang="en-GB">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6441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4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8726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2,000,000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3,500,000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3,900,000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800,000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1,200,000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Sales Total:			3,500,000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Market Value of Equity:		4,000,000 	</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162712" y="4722786"/>
                <a:ext cx="9015994" cy="368499"/>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1.2 ∗ </m:t>
                        </m:r>
                        <m:f>
                          <m:fPr>
                            <m:ctrlPr>
                              <a:rPr lang="en-GB" sz="1600" b="0" i="1" smtClean="0">
                                <a:latin typeface="Cambria Math"/>
                              </a:rPr>
                            </m:ctrlPr>
                          </m:fPr>
                          <m:num>
                            <m:r>
                              <a:rPr lang="en-GB" sz="1600" b="0" i="1" smtClean="0">
                                <a:latin typeface="Cambria Math" panose="02040503050406030204" pitchFamily="18" charset="0"/>
                              </a:rPr>
                              <m:t>3500000</m:t>
                            </m:r>
                          </m:num>
                          <m:den>
                            <m:r>
                              <a:rPr lang="en-GB" sz="1600" b="0" i="1" smtClean="0">
                                <a:latin typeface="Cambria Math" panose="02040503050406030204" pitchFamily="18" charset="0"/>
                              </a:rPr>
                              <m:t>2000000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1.4 ∗</m:t>
                        </m:r>
                        <m:f>
                          <m:fPr>
                            <m:ctrlPr>
                              <a:rPr lang="en-GB" sz="1600" b="0" i="1" smtClean="0">
                                <a:latin typeface="Cambria Math"/>
                              </a:rPr>
                            </m:ctrlPr>
                          </m:fPr>
                          <m:num>
                            <m:r>
                              <a:rPr lang="en-GB" sz="1600" b="0" i="1" smtClean="0">
                                <a:latin typeface="Cambria Math" panose="02040503050406030204" pitchFamily="18" charset="0"/>
                              </a:rPr>
                              <m:t>800000</m:t>
                            </m:r>
                          </m:num>
                          <m:den>
                            <m:r>
                              <a:rPr lang="en-GB" sz="1600" i="1">
                                <a:latin typeface="Cambria Math" panose="02040503050406030204" pitchFamily="18" charset="0"/>
                              </a:rPr>
                              <m:t>2</m:t>
                            </m:r>
                            <m:r>
                              <a:rPr lang="en-GB" sz="1600" b="0" i="1" smtClean="0">
                                <a:latin typeface="Cambria Math" panose="02040503050406030204" pitchFamily="18" charset="0"/>
                              </a:rPr>
                              <m:t>0</m:t>
                            </m:r>
                            <m:r>
                              <a:rPr lang="en-GB" sz="1600" i="1">
                                <a:latin typeface="Cambria Math" panose="02040503050406030204" pitchFamily="18" charset="0"/>
                              </a:rPr>
                              <m:t>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3.3 ∗</m:t>
                        </m:r>
                        <m:f>
                          <m:fPr>
                            <m:ctrlPr>
                              <a:rPr lang="en-GB" sz="1600" b="0" i="1" smtClean="0">
                                <a:latin typeface="Cambria Math"/>
                              </a:rPr>
                            </m:ctrlPr>
                          </m:fPr>
                          <m:num>
                            <m:r>
                              <a:rPr lang="en-GB" sz="1600" b="0" i="1" smtClean="0">
                                <a:latin typeface="Cambria Math" panose="02040503050406030204" pitchFamily="18" charset="0"/>
                              </a:rPr>
                              <m:t>1200000</m:t>
                            </m:r>
                          </m:num>
                          <m:den>
                            <m:r>
                              <a:rPr lang="en-GB" sz="1600" i="1">
                                <a:latin typeface="Cambria Math" panose="02040503050406030204" pitchFamily="18" charset="0"/>
                              </a:rPr>
                              <m:t>200</m:t>
                            </m:r>
                            <m:r>
                              <a:rPr lang="en-GB" sz="1600" b="0" i="1" smtClean="0">
                                <a:latin typeface="Cambria Math" panose="02040503050406030204" pitchFamily="18" charset="0"/>
                              </a:rPr>
                              <m:t>0</m:t>
                            </m:r>
                            <m:r>
                              <a:rPr lang="en-GB" sz="1600" i="1">
                                <a:latin typeface="Cambria Math" panose="02040503050406030204" pitchFamily="18" charset="0"/>
                              </a:rPr>
                              <m:t>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0.6 ∗</m:t>
                        </m:r>
                        <m:f>
                          <m:fPr>
                            <m:ctrlPr>
                              <a:rPr lang="en-GB" sz="1600" b="0" i="1" smtClean="0">
                                <a:latin typeface="Cambria Math"/>
                              </a:rPr>
                            </m:ctrlPr>
                          </m:fPr>
                          <m:num>
                            <m:r>
                              <a:rPr lang="en-GB" sz="1600" b="0" i="1" smtClean="0">
                                <a:latin typeface="Cambria Math" panose="02040503050406030204" pitchFamily="18" charset="0"/>
                              </a:rPr>
                              <m:t>4000000</m:t>
                            </m:r>
                          </m:num>
                          <m:den>
                            <m:r>
                              <a:rPr lang="en-GB" sz="1600" b="0" i="1" smtClean="0">
                                <a:latin typeface="Cambria Math" panose="02040503050406030204" pitchFamily="18" charset="0"/>
                              </a:rPr>
                              <m:t>3900000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0.999 ∗</m:t>
                        </m:r>
                        <m:f>
                          <m:fPr>
                            <m:ctrlPr>
                              <a:rPr lang="en-GB" sz="1600" b="0" i="1" smtClean="0">
                                <a:latin typeface="Cambria Math"/>
                              </a:rPr>
                            </m:ctrlPr>
                          </m:fPr>
                          <m:num>
                            <m:r>
                              <a:rPr lang="en-GB" sz="1600" b="0" i="1" smtClean="0">
                                <a:latin typeface="Cambria Math" panose="02040503050406030204" pitchFamily="18" charset="0"/>
                              </a:rPr>
                              <m:t>3500000</m:t>
                            </m:r>
                          </m:num>
                          <m:den>
                            <m:r>
                              <a:rPr lang="en-GB" sz="1600" i="1">
                                <a:latin typeface="Cambria Math" panose="02040503050406030204" pitchFamily="18" charset="0"/>
                              </a:rPr>
                              <m:t>200</m:t>
                            </m:r>
                            <m:r>
                              <a:rPr lang="en-GB" sz="1600" b="0" i="1" smtClean="0">
                                <a:latin typeface="Cambria Math" panose="02040503050406030204" pitchFamily="18" charset="0"/>
                              </a:rPr>
                              <m:t>0</m:t>
                            </m:r>
                            <m:r>
                              <a:rPr lang="en-GB" sz="1600" i="1">
                                <a:latin typeface="Cambria Math" panose="02040503050406030204" pitchFamily="18" charset="0"/>
                              </a:rPr>
                              <m:t>000</m:t>
                            </m:r>
                          </m:den>
                        </m:f>
                      </m:e>
                    </m:d>
                  </m:oMath>
                </a14:m>
                <a:r>
                  <a:rPr lang="en-GB" sz="1600" dirty="0"/>
                  <a:t> </a:t>
                </a: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162712" y="4722786"/>
                <a:ext cx="9015994" cy="368499"/>
              </a:xfrm>
              <a:prstGeom prst="rect">
                <a:avLst/>
              </a:prstGeom>
              <a:blipFill>
                <a:blip r:embed="rId4"/>
                <a:stretch>
                  <a:fillRect l="-703" b="-10345"/>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162711" y="5268145"/>
                <a:ext cx="11598816" cy="246221"/>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1.2 ∗1.75</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1.4 ∗0.4</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3.3 ∗0.6</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0.6 ∗1.026</m:t>
                        </m:r>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0.999 ∗0.175</m:t>
                        </m:r>
                      </m:e>
                    </m:d>
                    <m:r>
                      <a:rPr lang="en-GB" sz="1600" b="0" i="0" smtClean="0">
                        <a:latin typeface="Cambria Math" panose="02040503050406030204" pitchFamily="18" charset="0"/>
                      </a:rPr>
                      <m:t>=2.1+0.56+1.98+0.6156+1,75</m:t>
                    </m:r>
                  </m:oMath>
                </a14:m>
                <a:r>
                  <a:rPr lang="en-GB" sz="1600" dirty="0"/>
                  <a:t> = </a:t>
                </a:r>
                <a:r>
                  <a:rPr lang="en-GB" sz="1600" b="1" dirty="0">
                    <a:solidFill>
                      <a:schemeClr val="accent6"/>
                    </a:solidFill>
                  </a:rPr>
                  <a:t>7,004</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162711" y="5268145"/>
                <a:ext cx="11598816" cy="246221"/>
              </a:xfrm>
              <a:prstGeom prst="rect">
                <a:avLst/>
              </a:prstGeom>
              <a:blipFill>
                <a:blip r:embed="rId5"/>
                <a:stretch>
                  <a:fillRect l="-547" t="-23810" r="-109" b="-42857"/>
                </a:stretch>
              </a:blipFill>
            </p:spPr>
            <p:txBody>
              <a:bodyPr/>
              <a:lstStyle/>
              <a:p>
                <a:r>
                  <a:rPr lang="en-BA">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95104" y="57311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accent6"/>
                </a:solidFill>
                <a:latin typeface="+mj-lt"/>
                <a:ea typeface="Open Sans Light" panose="020B0306030504020204" pitchFamily="34" charset="0"/>
                <a:cs typeface="Open Sans Light" panose="020B0306030504020204" pitchFamily="34" charset="0"/>
              </a:rPr>
              <a:t>Interpretation: The Company is in the Safe Zone</a:t>
            </a:r>
          </a:p>
        </p:txBody>
      </p:sp>
      <p:grpSp>
        <p:nvGrpSpPr>
          <p:cNvPr id="12" name="Gruppieren 11">
            <a:extLst>
              <a:ext uri="{FF2B5EF4-FFF2-40B4-BE49-F238E27FC236}">
                <a16:creationId xmlns:a16="http://schemas.microsoft.com/office/drawing/2014/main" xmlns="" id="{62F2B112-E80D-48A0-8105-390318F9D6D3}"/>
              </a:ext>
            </a:extLst>
          </p:cNvPr>
          <p:cNvGrpSpPr/>
          <p:nvPr/>
        </p:nvGrpSpPr>
        <p:grpSpPr>
          <a:xfrm>
            <a:off x="95104" y="2065139"/>
            <a:ext cx="5834493" cy="4544294"/>
            <a:chOff x="95104" y="2065139"/>
            <a:chExt cx="5834493" cy="4544294"/>
          </a:xfrm>
        </p:grpSpPr>
        <p:sp>
          <p:nvSpPr>
            <p:cNvPr id="13" name="Textfeld 12">
              <a:extLst>
                <a:ext uri="{FF2B5EF4-FFF2-40B4-BE49-F238E27FC236}">
                  <a16:creationId xmlns:a16="http://schemas.microsoft.com/office/drawing/2014/main" xmlns="" id="{E59B8D56-A603-4491-A5C4-48A0B0C9178A}"/>
                </a:ext>
              </a:extLst>
            </p:cNvPr>
            <p:cNvSpPr txBox="1"/>
            <p:nvPr/>
          </p:nvSpPr>
          <p:spPr>
            <a:xfrm>
              <a:off x="2716698" y="20651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xmlns="" id="{70BF4BD0-F8C4-4C99-A668-F5BCE1F86AAD}"/>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4" name="Textfeld 13">
                  <a:extLst>
                    <a:ext uri="{FF2B5EF4-FFF2-40B4-BE49-F238E27FC236}">
                      <a16:creationId xmlns:a16="http://schemas.microsoft.com/office/drawing/2014/main" id="{70BF4BD0-F8C4-4C99-A668-F5BCE1F86AAD}"/>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6"/>
                  <a:stretch>
                    <a:fillRect l="-443" t="-10000" r="-222" b="-35000"/>
                  </a:stretch>
                </a:blipFill>
              </p:spPr>
              <p:txBody>
                <a:bodyPr/>
                <a:lstStyle/>
                <a:p>
                  <a:r>
                    <a:rPr lang="en-BA">
                      <a:noFill/>
                    </a:rPr>
                    <a:t> </a:t>
                  </a:r>
                </a:p>
              </p:txBody>
            </p:sp>
          </mc:Fallback>
        </mc:AlternateContent>
        <p:sp>
          <p:nvSpPr>
            <p:cNvPr id="15" name="Textfeld 14">
              <a:extLst>
                <a:ext uri="{FF2B5EF4-FFF2-40B4-BE49-F238E27FC236}">
                  <a16:creationId xmlns:a16="http://schemas.microsoft.com/office/drawing/2014/main" xmlns="" id="{C4E5E50C-E47A-46D2-97BF-7FF94526C555}"/>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4210558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Privat Companies</a:t>
            </a:r>
            <a:endParaRPr lang="en-GB" dirty="0"/>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67710" y="2202628"/>
                <a:ext cx="12753187" cy="322396"/>
              </a:xfrm>
              <a:prstGeom prst="rect">
                <a:avLst/>
              </a:prstGeom>
              <a:noFill/>
            </p:spPr>
            <p:txBody>
              <a:bodyPr wrap="square" lIns="0" tIns="0" rIns="0" bIns="0" rtlCol="0">
                <a:spAutoFit/>
              </a:bodyPr>
              <a:lstStyle/>
              <a:p>
                <a14:m>
                  <m:oMath xmlns:m="http://schemas.openxmlformats.org/officeDocument/2006/math">
                    <m:r>
                      <a:rPr lang="en-GB" sz="1350" b="0" i="1" smtClean="0">
                        <a:latin typeface="Cambria Math" panose="02040503050406030204" pitchFamily="18" charset="0"/>
                      </a:rPr>
                      <m:t>𝑍</m:t>
                    </m:r>
                    <m:r>
                      <a:rPr lang="en-GB" sz="1350" b="0" i="1" smtClean="0">
                        <a:latin typeface="Cambria Math" panose="02040503050406030204" pitchFamily="18" charset="0"/>
                      </a:rPr>
                      <m:t>−</m:t>
                    </m:r>
                    <m:r>
                      <a:rPr lang="en-GB" sz="1350" b="0" i="1" smtClean="0">
                        <a:latin typeface="Cambria Math" panose="02040503050406030204" pitchFamily="18" charset="0"/>
                      </a:rPr>
                      <m:t>𝑆𝑐𝑜𝑟𝑒</m:t>
                    </m:r>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0.717 ∗ </m:t>
                        </m:r>
                        <m:f>
                          <m:fPr>
                            <m:ctrlPr>
                              <a:rPr lang="en-GB" sz="1350" b="0" i="1" smtClean="0">
                                <a:latin typeface="Cambria Math"/>
                              </a:rPr>
                            </m:ctrlPr>
                          </m:fPr>
                          <m:num>
                            <m:r>
                              <a:rPr lang="en-GB" sz="1350" b="0" i="1" smtClean="0">
                                <a:latin typeface="Cambria Math" panose="02040503050406030204" pitchFamily="18" charset="0"/>
                              </a:rPr>
                              <m:t>𝑊𝑜𝑟𝑘𝑖𝑛𝑔</m:t>
                            </m:r>
                            <m:r>
                              <a:rPr lang="en-GB" sz="1350" b="0" i="1" smtClean="0">
                                <a:latin typeface="Cambria Math" panose="02040503050406030204" pitchFamily="18" charset="0"/>
                              </a:rPr>
                              <m:t> </m:t>
                            </m:r>
                            <m:r>
                              <a:rPr lang="en-GB" sz="1350" b="0" i="1" smtClean="0">
                                <a:latin typeface="Cambria Math" panose="02040503050406030204" pitchFamily="18" charset="0"/>
                              </a:rPr>
                              <m:t>𝐶𝑎𝑝𝑖𝑡𝑎𝑙</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0.847 ∗</m:t>
                        </m:r>
                        <m:f>
                          <m:fPr>
                            <m:ctrlPr>
                              <a:rPr lang="en-GB" sz="1350" b="0" i="1" smtClean="0">
                                <a:latin typeface="Cambria Math"/>
                              </a:rPr>
                            </m:ctrlPr>
                          </m:fPr>
                          <m:num>
                            <m:r>
                              <a:rPr lang="en-GB" sz="1350" b="0" i="1" smtClean="0">
                                <a:latin typeface="Cambria Math" panose="02040503050406030204" pitchFamily="18" charset="0"/>
                              </a:rPr>
                              <m:t>𝑅𝑒𝑡𝑎𝑖𝑛𝑒𝑑</m:t>
                            </m:r>
                            <m:r>
                              <a:rPr lang="en-GB" sz="1350" b="0" i="1" smtClean="0">
                                <a:latin typeface="Cambria Math" panose="02040503050406030204" pitchFamily="18" charset="0"/>
                              </a:rPr>
                              <m:t> </m:t>
                            </m:r>
                            <m:r>
                              <a:rPr lang="en-GB" sz="1350" b="0" i="1" smtClean="0">
                                <a:latin typeface="Cambria Math" panose="02040503050406030204" pitchFamily="18" charset="0"/>
                              </a:rPr>
                              <m:t>𝐸𝑎𝑟𝑛𝑖𝑛𝑔𝑠</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3.107 ∗</m:t>
                        </m:r>
                        <m:f>
                          <m:fPr>
                            <m:ctrlPr>
                              <a:rPr lang="en-GB" sz="1350" b="0" i="1" smtClean="0">
                                <a:latin typeface="Cambria Math"/>
                              </a:rPr>
                            </m:ctrlPr>
                          </m:fPr>
                          <m:num>
                            <m:r>
                              <a:rPr lang="en-GB" sz="1350" b="0" i="1" smtClean="0">
                                <a:latin typeface="Cambria Math" panose="02040503050406030204" pitchFamily="18" charset="0"/>
                              </a:rPr>
                              <m:t>𝐸𝑎𝑟𝑛𝑖𝑛𝑔𝑠</m:t>
                            </m:r>
                            <m:r>
                              <a:rPr lang="en-GB" sz="1350" b="0" i="1" smtClean="0">
                                <a:latin typeface="Cambria Math" panose="02040503050406030204" pitchFamily="18" charset="0"/>
                              </a:rPr>
                              <m:t> </m:t>
                            </m:r>
                            <m:r>
                              <a:rPr lang="en-GB" sz="1350" b="0" i="1" smtClean="0">
                                <a:latin typeface="Cambria Math" panose="02040503050406030204" pitchFamily="18" charset="0"/>
                              </a:rPr>
                              <m:t>𝑏𝑒𝑓𝑜𝑟𝑒</m:t>
                            </m:r>
                            <m:r>
                              <a:rPr lang="en-GB" sz="1350" b="0" i="1" smtClean="0">
                                <a:latin typeface="Cambria Math" panose="02040503050406030204" pitchFamily="18" charset="0"/>
                              </a:rPr>
                              <m:t> </m:t>
                            </m:r>
                            <m:r>
                              <a:rPr lang="en-GB" sz="1350" b="0" i="1" smtClean="0">
                                <a:latin typeface="Cambria Math" panose="02040503050406030204" pitchFamily="18" charset="0"/>
                              </a:rPr>
                              <m:t>𝐼𝑛𝑡𝑒𝑠𝑡𝑒𝑠𝑡</m:t>
                            </m:r>
                            <m:r>
                              <a:rPr lang="en-GB" sz="1350" b="0" i="1" smtClean="0">
                                <a:latin typeface="Cambria Math" panose="02040503050406030204" pitchFamily="18" charset="0"/>
                              </a:rPr>
                              <m:t> </m:t>
                            </m:r>
                            <m:r>
                              <a:rPr lang="en-GB" sz="1350" b="0" i="1" smtClean="0">
                                <a:latin typeface="Cambria Math" panose="02040503050406030204" pitchFamily="18" charset="0"/>
                              </a:rPr>
                              <m:t>𝑎𝑛𝑑</m:t>
                            </m:r>
                            <m:r>
                              <a:rPr lang="en-GB" sz="1350" b="0" i="1" smtClean="0">
                                <a:latin typeface="Cambria Math" panose="02040503050406030204" pitchFamily="18" charset="0"/>
                              </a:rPr>
                              <m:t> </m:t>
                            </m:r>
                            <m:r>
                              <a:rPr lang="en-GB" sz="1350" b="0" i="1" smtClean="0">
                                <a:latin typeface="Cambria Math" panose="02040503050406030204" pitchFamily="18" charset="0"/>
                              </a:rPr>
                              <m:t>𝑇𝑎𝑥</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0.420 ∗</m:t>
                        </m:r>
                        <m:f>
                          <m:fPr>
                            <m:ctrlPr>
                              <a:rPr lang="en-GB" sz="1350" b="0" i="1" smtClean="0">
                                <a:latin typeface="Cambria Math"/>
                              </a:rPr>
                            </m:ctrlPr>
                          </m:fPr>
                          <m:num>
                            <m:r>
                              <a:rPr lang="en-GB" sz="1350" b="0" i="1" smtClean="0">
                                <a:latin typeface="Cambria Math" panose="02040503050406030204" pitchFamily="18" charset="0"/>
                              </a:rPr>
                              <m:t>𝐵𝑜𝑜𝑘</m:t>
                            </m:r>
                            <m:r>
                              <a:rPr lang="en-GB" sz="1350" b="0" i="1" smtClean="0">
                                <a:latin typeface="Cambria Math" panose="02040503050406030204" pitchFamily="18" charset="0"/>
                              </a:rPr>
                              <m:t> </m:t>
                            </m:r>
                            <m:r>
                              <a:rPr lang="en-GB" sz="1350" b="0" i="1" smtClean="0">
                                <a:latin typeface="Cambria Math" panose="02040503050406030204" pitchFamily="18" charset="0"/>
                              </a:rPr>
                              <m:t>𝑉𝑎𝑙𝑢𝑒</m:t>
                            </m:r>
                            <m:r>
                              <a:rPr lang="en-GB" sz="1350" b="0" i="1" smtClean="0">
                                <a:latin typeface="Cambria Math" panose="02040503050406030204" pitchFamily="18" charset="0"/>
                              </a:rPr>
                              <m:t> </m:t>
                            </m:r>
                            <m:r>
                              <a:rPr lang="en-GB" sz="1350" b="0" i="1" smtClean="0">
                                <a:latin typeface="Cambria Math" panose="02040503050406030204" pitchFamily="18" charset="0"/>
                              </a:rPr>
                              <m:t>𝑜𝑓</m:t>
                            </m:r>
                            <m:r>
                              <a:rPr lang="en-GB" sz="1350" b="0" i="1" smtClean="0">
                                <a:latin typeface="Cambria Math" panose="02040503050406030204" pitchFamily="18" charset="0"/>
                              </a:rPr>
                              <m:t> </m:t>
                            </m:r>
                            <m:r>
                              <a:rPr lang="en-GB" sz="1350" b="0" i="1" smtClean="0">
                                <a:latin typeface="Cambria Math" panose="02040503050406030204" pitchFamily="18" charset="0"/>
                              </a:rPr>
                              <m:t>𝐸𝑞𝑢𝑖𝑡𝑦</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𝐿𝑖𝑎𝑏𝑖𝑙𝑖𝑡𝑖𝑒𝑠</m:t>
                            </m:r>
                          </m:den>
                        </m:f>
                      </m:e>
                    </m:d>
                    <m:r>
                      <a:rPr lang="en-GB" sz="1350" b="0" i="1" smtClean="0">
                        <a:latin typeface="Cambria Math" panose="02040503050406030204" pitchFamily="18" charset="0"/>
                      </a:rPr>
                      <m:t>+</m:t>
                    </m:r>
                    <m:d>
                      <m:dPr>
                        <m:ctrlPr>
                          <a:rPr lang="en-GB" sz="1350" b="0" i="1" smtClean="0">
                            <a:latin typeface="Cambria Math"/>
                          </a:rPr>
                        </m:ctrlPr>
                      </m:dPr>
                      <m:e>
                        <m:r>
                          <a:rPr lang="en-GB" sz="1350" b="0" i="1" smtClean="0">
                            <a:latin typeface="Cambria Math" panose="02040503050406030204" pitchFamily="18" charset="0"/>
                          </a:rPr>
                          <m:t>0.998 ∗</m:t>
                        </m:r>
                        <m:f>
                          <m:fPr>
                            <m:ctrlPr>
                              <a:rPr lang="en-GB" sz="1350" b="0" i="1" smtClean="0">
                                <a:latin typeface="Cambria Math"/>
                              </a:rPr>
                            </m:ctrlPr>
                          </m:fPr>
                          <m:num>
                            <m:r>
                              <a:rPr lang="en-GB" sz="1350" b="0" i="1" smtClean="0">
                                <a:latin typeface="Cambria Math" panose="02040503050406030204" pitchFamily="18" charset="0"/>
                              </a:rPr>
                              <m:t>𝑆𝑎𝑙𝑒𝑠</m:t>
                            </m:r>
                          </m:num>
                          <m:den>
                            <m:r>
                              <a:rPr lang="en-GB" sz="1350" b="0" i="1" smtClean="0">
                                <a:latin typeface="Cambria Math" panose="02040503050406030204" pitchFamily="18" charset="0"/>
                              </a:rPr>
                              <m:t>𝑇𝑜𝑡𝑎𝑙</m:t>
                            </m:r>
                            <m:r>
                              <a:rPr lang="en-GB" sz="1350" b="0" i="1" smtClean="0">
                                <a:latin typeface="Cambria Math" panose="02040503050406030204" pitchFamily="18" charset="0"/>
                              </a:rPr>
                              <m:t> </m:t>
                            </m:r>
                            <m:r>
                              <a:rPr lang="en-GB" sz="1350" b="0" i="1" smtClean="0">
                                <a:latin typeface="Cambria Math" panose="02040503050406030204" pitchFamily="18" charset="0"/>
                              </a:rPr>
                              <m:t>𝐴𝑠𝑠𝑒𝑡𝑠</m:t>
                            </m:r>
                          </m:den>
                        </m:f>
                      </m:e>
                    </m:d>
                  </m:oMath>
                </a14:m>
                <a:r>
                  <a:rPr lang="en-GB" sz="1350" dirty="0"/>
                  <a:t> </a:t>
                </a: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67710" y="2202628"/>
                <a:ext cx="12753187" cy="322396"/>
              </a:xfrm>
              <a:prstGeom prst="rect">
                <a:avLst/>
              </a:prstGeom>
              <a:blipFill>
                <a:blip r:embed="rId3"/>
                <a:stretch>
                  <a:fillRect l="-498" t="-7692" b="-23077"/>
                </a:stretch>
              </a:blipFill>
            </p:spPr>
            <p:txBody>
              <a:bodyPr/>
              <a:lstStyle/>
              <a:p>
                <a:r>
                  <a:rPr lang="en-BA">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t>Z-Score below 1.23</a:t>
                      </a:r>
                      <a:br>
                        <a:rPr lang="en-GB" sz="1600" b="1" dirty="0"/>
                      </a:br>
                      <a:endParaRPr lang="en-GB" sz="1600" b="1" dirty="0"/>
                    </a:p>
                    <a:p>
                      <a:pPr marL="0" indent="0" algn="l">
                        <a:buFont typeface="Wingdings" panose="05000000000000000000" pitchFamily="2" charset="2"/>
                        <a:buNone/>
                      </a:pPr>
                      <a:r>
                        <a:rPr lang="en-GB" sz="1600" dirty="0"/>
                        <a:t> Any score below 1.8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t>Z-Score from 1.23 to 2.99</a:t>
                      </a:r>
                      <a:br>
                        <a:rPr lang="en-GB" sz="1600" b="1" dirty="0"/>
                      </a:br>
                      <a:endParaRPr lang="en-GB" sz="1600" b="1" dirty="0"/>
                    </a:p>
                    <a:p>
                      <a:pPr marL="0" indent="0" algn="l">
                        <a:buFont typeface="Wingdings" panose="05000000000000000000" pitchFamily="2" charset="2"/>
                        <a:buNone/>
                      </a:pPr>
                      <a:r>
                        <a:rPr lang="en-GB" sz="1600" dirty="0"/>
                        <a:t>his range is considered a “</a:t>
                      </a:r>
                      <a:r>
                        <a:rPr lang="en-GB" sz="1600" dirty="0" err="1"/>
                        <a:t>gray</a:t>
                      </a:r>
                      <a:r>
                        <a:rPr lang="en-GB" sz="1600" dirty="0"/>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t>Z-Score of 3 or above</a:t>
                      </a:r>
                      <a:br>
                        <a:rPr lang="en-GB" sz="1600" b="1" dirty="0"/>
                      </a:br>
                      <a:endParaRPr lang="en-GB" sz="1600" b="1" dirty="0"/>
                    </a:p>
                    <a:p>
                      <a:pPr marL="0" indent="0" algn="l">
                        <a:buFont typeface="Wingdings" panose="05000000000000000000" pitchFamily="2" charset="2"/>
                        <a:buNone/>
                      </a:pPr>
                      <a:r>
                        <a:rPr lang="en-GB" sz="1600" dirty="0"/>
                        <a:t>Score of 3 and above – a score of more than 3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p:grpSp>
        <p:nvGrpSpPr>
          <p:cNvPr id="8" name="Gruppieren 7">
            <a:extLst>
              <a:ext uri="{FF2B5EF4-FFF2-40B4-BE49-F238E27FC236}">
                <a16:creationId xmlns:a16="http://schemas.microsoft.com/office/drawing/2014/main" xmlns="" id="{D017B825-69DA-40CB-8960-2601466EB007}"/>
              </a:ext>
            </a:extLst>
          </p:cNvPr>
          <p:cNvGrpSpPr/>
          <p:nvPr/>
        </p:nvGrpSpPr>
        <p:grpSpPr>
          <a:xfrm>
            <a:off x="95104" y="2023556"/>
            <a:ext cx="5834493" cy="4585877"/>
            <a:chOff x="95104" y="2023556"/>
            <a:chExt cx="5834493" cy="4585877"/>
          </a:xfrm>
        </p:grpSpPr>
        <p:sp>
          <p:nvSpPr>
            <p:cNvPr id="9" name="Textfeld 8">
              <a:extLst>
                <a:ext uri="{FF2B5EF4-FFF2-40B4-BE49-F238E27FC236}">
                  <a16:creationId xmlns:a16="http://schemas.microsoft.com/office/drawing/2014/main" xmlns="" id="{A4C59CBC-D362-495A-869D-AD502DFEBD79}"/>
                </a:ext>
              </a:extLst>
            </p:cNvPr>
            <p:cNvSpPr txBox="1"/>
            <p:nvPr/>
          </p:nvSpPr>
          <p:spPr>
            <a:xfrm>
              <a:off x="2579481" y="2023556"/>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2C15C220-CA18-4925-8BB8-19698496852E}"/>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0" name="Textfeld 9">
                  <a:extLst>
                    <a:ext uri="{FF2B5EF4-FFF2-40B4-BE49-F238E27FC236}">
                      <a16:creationId xmlns:a16="http://schemas.microsoft.com/office/drawing/2014/main" id="{2C15C220-CA18-4925-8BB8-19698496852E}"/>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1" name="Textfeld 10">
              <a:extLst>
                <a:ext uri="{FF2B5EF4-FFF2-40B4-BE49-F238E27FC236}">
                  <a16:creationId xmlns:a16="http://schemas.microsoft.com/office/drawing/2014/main" xmlns="" id="{37810DCE-DC22-4211-B2EB-3339753A2836}"/>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369436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03409" y="592035"/>
            <a:ext cx="8852375" cy="697353"/>
          </a:xfrm>
        </p:spPr>
        <p:txBody>
          <a:bodyPr>
            <a:normAutofit/>
          </a:bodyPr>
          <a:lstStyle/>
          <a:p>
            <a:r>
              <a:rPr lang="en-GB" spc="31" dirty="0">
                <a:latin typeface="Arial"/>
                <a:cs typeface="Arial"/>
              </a:rPr>
              <a:t>Altman Z-Score for Private Companies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8726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350,000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250,000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200,000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Sales Total:			350,000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Book Value of Equity:		250,000 	</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95104" y="4736129"/>
                <a:ext cx="9493689" cy="368499"/>
              </a:xfrm>
              <a:prstGeom prst="rect">
                <a:avLst/>
              </a:prstGeom>
              <a:noFill/>
            </p:spPr>
            <p:txBody>
              <a:bodyPr wrap="none" lIns="0" tIns="0" rIns="0" bIns="0" rtlCol="0">
                <a:spAutoFit/>
              </a:bodyPr>
              <a:lstStyle/>
              <a:p>
                <a14:m>
                  <m:oMath xmlns:m="http://schemas.openxmlformats.org/officeDocument/2006/math">
                    <m:r>
                      <a:rPr lang="en-GB" sz="1600" b="0" i="1" smtClean="0">
                        <a:latin typeface="Cambria Math" panose="02040503050406030204" pitchFamily="18" charset="0"/>
                      </a:rPr>
                      <m:t>𝑍</m:t>
                    </m:r>
                    <m:r>
                      <a:rPr lang="en-GB" sz="1600" b="0" i="1" smtClean="0">
                        <a:latin typeface="Cambria Math" panose="02040503050406030204" pitchFamily="18" charset="0"/>
                      </a:rPr>
                      <m:t>−</m:t>
                    </m:r>
                    <m:r>
                      <a:rPr lang="en-GB" sz="1600" b="0" i="1" smtClean="0">
                        <a:latin typeface="Cambria Math" panose="02040503050406030204" pitchFamily="18" charset="0"/>
                      </a:rPr>
                      <m:t>𝑆𝑐𝑜𝑟𝑒</m:t>
                    </m:r>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0.717 ∗ </m:t>
                        </m:r>
                        <m:f>
                          <m:fPr>
                            <m:ctrlPr>
                              <a:rPr lang="en-GB" sz="1600" b="0" i="1" smtClean="0">
                                <a:latin typeface="Cambria Math"/>
                              </a:rPr>
                            </m:ctrlPr>
                          </m:fPr>
                          <m:num>
                            <m:r>
                              <a:rPr lang="en-GB" sz="1600" b="0" i="1" smtClean="0">
                                <a:latin typeface="Cambria Math" panose="02040503050406030204" pitchFamily="18" charset="0"/>
                              </a:rPr>
                              <m:t>250000</m:t>
                            </m:r>
                          </m:num>
                          <m:den>
                            <m:r>
                              <a:rPr lang="en-GB" sz="1600" b="0" i="1" smtClean="0">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0.847 ∗</m:t>
                        </m:r>
                        <m:f>
                          <m:fPr>
                            <m:ctrlPr>
                              <a:rPr lang="en-GB" sz="1600" b="0" i="1" smtClean="0">
                                <a:latin typeface="Cambria Math"/>
                              </a:rPr>
                            </m:ctrlPr>
                          </m:fPr>
                          <m:num>
                            <m:r>
                              <a:rPr lang="en-GB" sz="1600" b="0" i="1" smtClean="0">
                                <a:latin typeface="Cambria Math" panose="02040503050406030204" pitchFamily="18" charset="0"/>
                              </a:rPr>
                              <m:t>50000</m:t>
                            </m:r>
                          </m:num>
                          <m:den>
                            <m:r>
                              <a:rPr lang="en-GB" sz="1600" i="1">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3.107 ∗</m:t>
                        </m:r>
                        <m:f>
                          <m:fPr>
                            <m:ctrlPr>
                              <a:rPr lang="en-GB" sz="1600" b="0" i="1" smtClean="0">
                                <a:latin typeface="Cambria Math"/>
                              </a:rPr>
                            </m:ctrlPr>
                          </m:fPr>
                          <m:num>
                            <m:r>
                              <a:rPr lang="en-GB" sz="1600" b="0" i="1" smtClean="0">
                                <a:latin typeface="Cambria Math" panose="02040503050406030204" pitchFamily="18" charset="0"/>
                              </a:rPr>
                              <m:t>200000</m:t>
                            </m:r>
                          </m:num>
                          <m:den>
                            <m:r>
                              <a:rPr lang="en-GB" sz="1600" i="1">
                                <a:latin typeface="Cambria Math" panose="02040503050406030204" pitchFamily="18" charset="0"/>
                              </a:rPr>
                              <m:t>350000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0.420 ∗</m:t>
                        </m:r>
                        <m:f>
                          <m:fPr>
                            <m:ctrlPr>
                              <a:rPr lang="en-GB" sz="1600" b="0" i="1" smtClean="0">
                                <a:latin typeface="Cambria Math"/>
                              </a:rPr>
                            </m:ctrlPr>
                          </m:fPr>
                          <m:num>
                            <m:r>
                              <a:rPr lang="en-GB" sz="1600" b="0" i="1" smtClean="0">
                                <a:latin typeface="Cambria Math" panose="02040503050406030204" pitchFamily="18" charset="0"/>
                              </a:rPr>
                              <m:t>250000</m:t>
                            </m:r>
                          </m:num>
                          <m:den>
                            <m:r>
                              <a:rPr lang="en-GB" sz="1600" b="0" i="1" smtClean="0">
                                <a:latin typeface="Cambria Math" panose="02040503050406030204" pitchFamily="18" charset="0"/>
                              </a:rPr>
                              <m:t>300000</m:t>
                            </m:r>
                          </m:den>
                        </m:f>
                      </m:e>
                    </m:d>
                    <m:r>
                      <a:rPr lang="en-GB" sz="1600" b="0" i="1" smtClean="0">
                        <a:latin typeface="Cambria Math" panose="02040503050406030204" pitchFamily="18" charset="0"/>
                      </a:rPr>
                      <m:t>+</m:t>
                    </m:r>
                    <m:d>
                      <m:dPr>
                        <m:ctrlPr>
                          <a:rPr lang="en-GB" sz="1600" b="0" i="1" smtClean="0">
                            <a:latin typeface="Cambria Math"/>
                          </a:rPr>
                        </m:ctrlPr>
                      </m:dPr>
                      <m:e>
                        <m:r>
                          <a:rPr lang="en-GB" sz="1600" b="0" i="1" smtClean="0">
                            <a:latin typeface="Cambria Math" panose="02040503050406030204" pitchFamily="18" charset="0"/>
                          </a:rPr>
                          <m:t>0.998 ∗</m:t>
                        </m:r>
                        <m:f>
                          <m:fPr>
                            <m:ctrlPr>
                              <a:rPr lang="en-GB" sz="1600" b="0" i="1" smtClean="0">
                                <a:latin typeface="Cambria Math"/>
                              </a:rPr>
                            </m:ctrlPr>
                          </m:fPr>
                          <m:num>
                            <m:r>
                              <a:rPr lang="en-GB" sz="1600" b="0" i="1" smtClean="0">
                                <a:latin typeface="Cambria Math" panose="02040503050406030204" pitchFamily="18" charset="0"/>
                              </a:rPr>
                              <m:t>350000</m:t>
                            </m:r>
                          </m:num>
                          <m:den>
                            <m:r>
                              <a:rPr lang="en-GB" sz="1600" i="1">
                                <a:latin typeface="Cambria Math" panose="02040503050406030204" pitchFamily="18" charset="0"/>
                              </a:rPr>
                              <m:t>350000</m:t>
                            </m:r>
                          </m:den>
                        </m:f>
                      </m:e>
                    </m:d>
                  </m:oMath>
                </a14:m>
                <a:r>
                  <a:rPr lang="en-GB" sz="1600" dirty="0"/>
                  <a:t> </a:t>
                </a: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95104" y="4736129"/>
                <a:ext cx="9493689" cy="368499"/>
              </a:xfrm>
              <a:prstGeom prst="rect">
                <a:avLst/>
              </a:prstGeom>
              <a:blipFill>
                <a:blip r:embed="rId3"/>
                <a:stretch>
                  <a:fillRect l="-801" b="-13333"/>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77339" y="5221985"/>
                <a:ext cx="12317283" cy="230832"/>
              </a:xfrm>
              <a:prstGeom prst="rect">
                <a:avLst/>
              </a:prstGeom>
              <a:noFill/>
            </p:spPr>
            <p:txBody>
              <a:bodyPr wrap="none" lIns="0" tIns="0" rIns="0" bIns="0" rtlCol="0">
                <a:spAutoFit/>
              </a:bodyPr>
              <a:lstStyle/>
              <a:p>
                <a14:m>
                  <m:oMath xmlns:m="http://schemas.openxmlformats.org/officeDocument/2006/math">
                    <m:r>
                      <a:rPr lang="en-GB" sz="1500" b="0" i="1" smtClean="0">
                        <a:latin typeface="Cambria Math" panose="02040503050406030204" pitchFamily="18" charset="0"/>
                      </a:rPr>
                      <m:t>𝑍</m:t>
                    </m:r>
                    <m:r>
                      <a:rPr lang="en-GB" sz="1500" b="0" i="1" smtClean="0">
                        <a:latin typeface="Cambria Math" panose="02040503050406030204" pitchFamily="18" charset="0"/>
                      </a:rPr>
                      <m:t>−</m:t>
                    </m:r>
                    <m:r>
                      <a:rPr lang="en-GB" sz="1500" b="0" i="1" smtClean="0">
                        <a:latin typeface="Cambria Math" panose="02040503050406030204" pitchFamily="18" charset="0"/>
                      </a:rPr>
                      <m:t>𝑆𝑐𝑜𝑟𝑒</m:t>
                    </m:r>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0.717 ∗0.714</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0.847 ∗0.143</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3.107 ∗0.571</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0.420∗0.833</m:t>
                        </m:r>
                      </m:e>
                    </m:d>
                    <m:r>
                      <a:rPr lang="en-GB" sz="1500" b="0" i="1" smtClean="0">
                        <a:latin typeface="Cambria Math" panose="02040503050406030204" pitchFamily="18" charset="0"/>
                      </a:rPr>
                      <m:t>+</m:t>
                    </m:r>
                    <m:d>
                      <m:dPr>
                        <m:ctrlPr>
                          <a:rPr lang="en-GB" sz="1500" b="0" i="1" smtClean="0">
                            <a:latin typeface="Cambria Math"/>
                          </a:rPr>
                        </m:ctrlPr>
                      </m:dPr>
                      <m:e>
                        <m:r>
                          <a:rPr lang="en-GB" sz="1500" b="0" i="1" smtClean="0">
                            <a:latin typeface="Cambria Math" panose="02040503050406030204" pitchFamily="18" charset="0"/>
                          </a:rPr>
                          <m:t>0.998 ∗</m:t>
                        </m:r>
                        <m:r>
                          <a:rPr lang="en-GB" sz="1500" b="0" i="0" smtClean="0">
                            <a:latin typeface="Cambria Math" panose="02040503050406030204" pitchFamily="18" charset="0"/>
                          </a:rPr>
                          <m:t>1</m:t>
                        </m:r>
                      </m:e>
                    </m:d>
                    <m:r>
                      <a:rPr lang="en-GB" sz="1500" b="0" i="0" smtClean="0">
                        <a:latin typeface="Cambria Math" panose="02040503050406030204" pitchFamily="18" charset="0"/>
                      </a:rPr>
                      <m:t>=0.512+0.121+1.775+0,350+0</m:t>
                    </m:r>
                  </m:oMath>
                </a14:m>
                <a:r>
                  <a:rPr lang="en-GB" sz="1500" dirty="0"/>
                  <a:t>.998 = </a:t>
                </a:r>
                <a:r>
                  <a:rPr lang="en-GB" sz="1500" b="1" dirty="0">
                    <a:solidFill>
                      <a:schemeClr val="accent6"/>
                    </a:solidFill>
                  </a:rPr>
                  <a:t>3,757  </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77339" y="5221985"/>
                <a:ext cx="12317283" cy="230832"/>
              </a:xfrm>
              <a:prstGeom prst="rect">
                <a:avLst/>
              </a:prstGeom>
              <a:blipFill>
                <a:blip r:embed="rId4"/>
                <a:stretch>
                  <a:fillRect l="-619" t="-26316" b="-47368"/>
                </a:stretch>
              </a:blipFill>
            </p:spPr>
            <p:txBody>
              <a:bodyPr/>
              <a:lstStyle/>
              <a:p>
                <a:r>
                  <a:rPr lang="en-BA">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77339" y="57065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accent6"/>
                </a:solidFill>
                <a:latin typeface="+mj-lt"/>
                <a:ea typeface="Open Sans Light" panose="020B0306030504020204" pitchFamily="34" charset="0"/>
                <a:cs typeface="Open Sans Light" panose="020B0306030504020204" pitchFamily="34" charset="0"/>
              </a:rPr>
              <a:t>Interpretation: The Company is in the Safe Zone</a:t>
            </a:r>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xmlns="" id="{BB17D8AD-0857-4F85-8854-CDD6313E1C3B}"/>
                  </a:ext>
                </a:extLst>
              </p:cNvPr>
              <p:cNvSpPr txBox="1"/>
              <p:nvPr/>
            </p:nvSpPr>
            <p:spPr>
              <a:xfrm>
                <a:off x="162712" y="2202628"/>
                <a:ext cx="12753187" cy="299377"/>
              </a:xfrm>
              <a:prstGeom prst="rect">
                <a:avLst/>
              </a:prstGeom>
              <a:noFill/>
            </p:spPr>
            <p:txBody>
              <a:bodyPr wrap="square" lIns="0" tIns="0" rIns="0" bIns="0" rtlCol="0">
                <a:spAutoFit/>
              </a:bodyPr>
              <a:lstStyle/>
              <a:p>
                <a14:m>
                  <m:oMath xmlns:m="http://schemas.openxmlformats.org/officeDocument/2006/math">
                    <m:r>
                      <a:rPr lang="en-GB" sz="1300" b="0" i="1" smtClean="0">
                        <a:latin typeface="Cambria Math" panose="02040503050406030204" pitchFamily="18" charset="0"/>
                      </a:rPr>
                      <m:t>𝑍</m:t>
                    </m:r>
                    <m:r>
                      <a:rPr lang="en-GB" sz="1300" b="0" i="1" smtClean="0">
                        <a:latin typeface="Cambria Math" panose="02040503050406030204" pitchFamily="18" charset="0"/>
                      </a:rPr>
                      <m:t>−</m:t>
                    </m:r>
                    <m:r>
                      <a:rPr lang="en-GB" sz="1300" b="0" i="1" smtClean="0">
                        <a:latin typeface="Cambria Math" panose="02040503050406030204" pitchFamily="18" charset="0"/>
                      </a:rPr>
                      <m:t>𝑆𝑐𝑜𝑟𝑒</m:t>
                    </m:r>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0.717 ∗ </m:t>
                        </m:r>
                        <m:f>
                          <m:fPr>
                            <m:ctrlPr>
                              <a:rPr lang="en-GB" sz="1300" b="0" i="1" smtClean="0">
                                <a:latin typeface="Cambria Math"/>
                              </a:rPr>
                            </m:ctrlPr>
                          </m:fPr>
                          <m:num>
                            <m:r>
                              <a:rPr lang="en-GB" sz="1300" b="0" i="1" smtClean="0">
                                <a:latin typeface="Cambria Math" panose="02040503050406030204" pitchFamily="18" charset="0"/>
                              </a:rPr>
                              <m:t>𝑊𝑜𝑟𝑘𝑖𝑛𝑔</m:t>
                            </m:r>
                            <m:r>
                              <a:rPr lang="en-GB" sz="1300" b="0" i="1" smtClean="0">
                                <a:latin typeface="Cambria Math" panose="02040503050406030204" pitchFamily="18" charset="0"/>
                              </a:rPr>
                              <m:t> </m:t>
                            </m:r>
                            <m:r>
                              <a:rPr lang="en-GB" sz="1300" b="0" i="1" smtClean="0">
                                <a:latin typeface="Cambria Math" panose="02040503050406030204" pitchFamily="18" charset="0"/>
                              </a:rPr>
                              <m:t>𝐶𝑎𝑝𝑖𝑡𝑎𝑙</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0.847 ∗</m:t>
                        </m:r>
                        <m:f>
                          <m:fPr>
                            <m:ctrlPr>
                              <a:rPr lang="en-GB" sz="1300" b="0" i="1" smtClean="0">
                                <a:latin typeface="Cambria Math"/>
                              </a:rPr>
                            </m:ctrlPr>
                          </m:fPr>
                          <m:num>
                            <m:r>
                              <a:rPr lang="en-GB" sz="1300" b="0" i="1" smtClean="0">
                                <a:latin typeface="Cambria Math" panose="02040503050406030204" pitchFamily="18" charset="0"/>
                              </a:rPr>
                              <m:t>𝑅𝑒𝑡𝑎𝑖𝑛𝑒𝑑</m:t>
                            </m:r>
                            <m:r>
                              <a:rPr lang="en-GB" sz="1300" b="0" i="1" smtClean="0">
                                <a:latin typeface="Cambria Math" panose="02040503050406030204" pitchFamily="18" charset="0"/>
                              </a:rPr>
                              <m:t> </m:t>
                            </m:r>
                            <m:r>
                              <a:rPr lang="en-GB" sz="1300" b="0" i="1" smtClean="0">
                                <a:latin typeface="Cambria Math" panose="02040503050406030204" pitchFamily="18" charset="0"/>
                              </a:rPr>
                              <m:t>𝐸𝑎𝑟𝑛𝑖𝑛𝑔𝑠</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3.107 ∗</m:t>
                        </m:r>
                        <m:f>
                          <m:fPr>
                            <m:ctrlPr>
                              <a:rPr lang="en-GB" sz="1300" b="0" i="1" smtClean="0">
                                <a:latin typeface="Cambria Math"/>
                              </a:rPr>
                            </m:ctrlPr>
                          </m:fPr>
                          <m:num>
                            <m:r>
                              <a:rPr lang="en-GB" sz="1300" b="0" i="1" smtClean="0">
                                <a:latin typeface="Cambria Math" panose="02040503050406030204" pitchFamily="18" charset="0"/>
                              </a:rPr>
                              <m:t>𝐸𝑎𝑟𝑛𝑖𝑛𝑔𝑠</m:t>
                            </m:r>
                            <m:r>
                              <a:rPr lang="en-GB" sz="1300" b="0" i="1" smtClean="0">
                                <a:latin typeface="Cambria Math" panose="02040503050406030204" pitchFamily="18" charset="0"/>
                              </a:rPr>
                              <m:t> </m:t>
                            </m:r>
                            <m:r>
                              <a:rPr lang="en-GB" sz="1300" b="0" i="1" smtClean="0">
                                <a:latin typeface="Cambria Math" panose="02040503050406030204" pitchFamily="18" charset="0"/>
                              </a:rPr>
                              <m:t>𝑏𝑒𝑓𝑜𝑟𝑒</m:t>
                            </m:r>
                            <m:r>
                              <a:rPr lang="en-GB" sz="1300" b="0" i="1" smtClean="0">
                                <a:latin typeface="Cambria Math" panose="02040503050406030204" pitchFamily="18" charset="0"/>
                              </a:rPr>
                              <m:t> </m:t>
                            </m:r>
                            <m:r>
                              <a:rPr lang="en-GB" sz="1300" b="0" i="1" smtClean="0">
                                <a:latin typeface="Cambria Math" panose="02040503050406030204" pitchFamily="18" charset="0"/>
                              </a:rPr>
                              <m:t>𝐼𝑛𝑡𝑒𝑠𝑡𝑒𝑠𝑡</m:t>
                            </m:r>
                            <m:r>
                              <a:rPr lang="en-GB" sz="1300" b="0" i="1" smtClean="0">
                                <a:latin typeface="Cambria Math" panose="02040503050406030204" pitchFamily="18" charset="0"/>
                              </a:rPr>
                              <m:t> </m:t>
                            </m:r>
                            <m:r>
                              <a:rPr lang="en-GB" sz="1300" b="0" i="1" smtClean="0">
                                <a:latin typeface="Cambria Math" panose="02040503050406030204" pitchFamily="18" charset="0"/>
                              </a:rPr>
                              <m:t>𝑎𝑛𝑑</m:t>
                            </m:r>
                            <m:r>
                              <a:rPr lang="en-GB" sz="1300" b="0" i="1" smtClean="0">
                                <a:latin typeface="Cambria Math" panose="02040503050406030204" pitchFamily="18" charset="0"/>
                              </a:rPr>
                              <m:t> </m:t>
                            </m:r>
                            <m:r>
                              <a:rPr lang="en-GB" sz="1300" b="0" i="1" smtClean="0">
                                <a:latin typeface="Cambria Math" panose="02040503050406030204" pitchFamily="18" charset="0"/>
                              </a:rPr>
                              <m:t>𝑇𝑎𝑥</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0.420 ∗</m:t>
                        </m:r>
                        <m:f>
                          <m:fPr>
                            <m:ctrlPr>
                              <a:rPr lang="en-GB" sz="1300" b="0" i="1" smtClean="0">
                                <a:latin typeface="Cambria Math"/>
                              </a:rPr>
                            </m:ctrlPr>
                          </m:fPr>
                          <m:num>
                            <m:r>
                              <a:rPr lang="en-GB" sz="1300" b="0" i="1" smtClean="0">
                                <a:latin typeface="Cambria Math" panose="02040503050406030204" pitchFamily="18" charset="0"/>
                              </a:rPr>
                              <m:t>𝐵𝑜𝑜𝑘</m:t>
                            </m:r>
                            <m:r>
                              <a:rPr lang="en-GB" sz="1300" b="0" i="1" smtClean="0">
                                <a:latin typeface="Cambria Math" panose="02040503050406030204" pitchFamily="18" charset="0"/>
                              </a:rPr>
                              <m:t> </m:t>
                            </m:r>
                            <m:r>
                              <a:rPr lang="en-GB" sz="1300" b="0" i="1" smtClean="0">
                                <a:latin typeface="Cambria Math" panose="02040503050406030204" pitchFamily="18" charset="0"/>
                              </a:rPr>
                              <m:t>𝑉𝑎𝑙𝑢𝑒</m:t>
                            </m:r>
                            <m:r>
                              <a:rPr lang="en-GB" sz="1300" b="0" i="1" smtClean="0">
                                <a:latin typeface="Cambria Math" panose="02040503050406030204" pitchFamily="18" charset="0"/>
                              </a:rPr>
                              <m:t> </m:t>
                            </m:r>
                            <m:r>
                              <a:rPr lang="en-GB" sz="1300" b="0" i="1" smtClean="0">
                                <a:latin typeface="Cambria Math" panose="02040503050406030204" pitchFamily="18" charset="0"/>
                              </a:rPr>
                              <m:t>𝑜𝑓</m:t>
                            </m:r>
                            <m:r>
                              <a:rPr lang="en-GB" sz="1300" b="0" i="1" smtClean="0">
                                <a:latin typeface="Cambria Math" panose="02040503050406030204" pitchFamily="18" charset="0"/>
                              </a:rPr>
                              <m:t> </m:t>
                            </m:r>
                            <m:r>
                              <a:rPr lang="en-GB" sz="1300" b="0" i="1" smtClean="0">
                                <a:latin typeface="Cambria Math" panose="02040503050406030204" pitchFamily="18" charset="0"/>
                              </a:rPr>
                              <m:t>𝐸𝑞𝑢𝑖𝑡𝑦</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𝐿𝑖𝑎𝑏𝑖𝑙𝑖𝑡𝑖𝑒𝑠</m:t>
                            </m:r>
                          </m:den>
                        </m:f>
                      </m:e>
                    </m:d>
                    <m:r>
                      <a:rPr lang="en-GB" sz="1300" b="0" i="1" smtClean="0">
                        <a:latin typeface="Cambria Math" panose="02040503050406030204" pitchFamily="18" charset="0"/>
                      </a:rPr>
                      <m:t>+</m:t>
                    </m:r>
                    <m:d>
                      <m:dPr>
                        <m:ctrlPr>
                          <a:rPr lang="en-GB" sz="1300" b="0" i="1" smtClean="0">
                            <a:latin typeface="Cambria Math"/>
                          </a:rPr>
                        </m:ctrlPr>
                      </m:dPr>
                      <m:e>
                        <m:r>
                          <a:rPr lang="en-GB" sz="1300" b="0" i="1" smtClean="0">
                            <a:latin typeface="Cambria Math" panose="02040503050406030204" pitchFamily="18" charset="0"/>
                          </a:rPr>
                          <m:t>0.998 ∗</m:t>
                        </m:r>
                        <m:f>
                          <m:fPr>
                            <m:ctrlPr>
                              <a:rPr lang="en-GB" sz="1300" b="0" i="1" smtClean="0">
                                <a:latin typeface="Cambria Math"/>
                              </a:rPr>
                            </m:ctrlPr>
                          </m:fPr>
                          <m:num>
                            <m:r>
                              <a:rPr lang="en-GB" sz="1300" b="0" i="1" smtClean="0">
                                <a:latin typeface="Cambria Math" panose="02040503050406030204" pitchFamily="18" charset="0"/>
                              </a:rPr>
                              <m:t>𝑆𝑎𝑙𝑒𝑠</m:t>
                            </m:r>
                          </m:num>
                          <m:den>
                            <m:r>
                              <a:rPr lang="en-GB" sz="1300" b="0" i="1" smtClean="0">
                                <a:latin typeface="Cambria Math" panose="02040503050406030204" pitchFamily="18" charset="0"/>
                              </a:rPr>
                              <m:t>𝑇𝑜𝑡𝑎𝑙</m:t>
                            </m:r>
                            <m:r>
                              <a:rPr lang="en-GB" sz="1300" b="0" i="1" smtClean="0">
                                <a:latin typeface="Cambria Math" panose="02040503050406030204" pitchFamily="18" charset="0"/>
                              </a:rPr>
                              <m:t> </m:t>
                            </m:r>
                            <m:r>
                              <a:rPr lang="en-GB" sz="1300" b="0" i="1" smtClean="0">
                                <a:latin typeface="Cambria Math" panose="02040503050406030204" pitchFamily="18" charset="0"/>
                              </a:rPr>
                              <m:t>𝐴𝑠𝑠𝑒𝑡𝑠</m:t>
                            </m:r>
                          </m:den>
                        </m:f>
                      </m:e>
                    </m:d>
                  </m:oMath>
                </a14:m>
                <a:r>
                  <a:rPr lang="en-GB" sz="1300" dirty="0"/>
                  <a:t> </a:t>
                </a:r>
              </a:p>
            </p:txBody>
          </p:sp>
        </mc:Choice>
        <mc:Fallback xmlns="">
          <p:sp>
            <p:nvSpPr>
              <p:cNvPr id="12" name="Textfeld 11">
                <a:extLst>
                  <a:ext uri="{FF2B5EF4-FFF2-40B4-BE49-F238E27FC236}">
                    <a16:creationId xmlns:a16="http://schemas.microsoft.com/office/drawing/2014/main" id="{BB17D8AD-0857-4F85-8854-CDD6313E1C3B}"/>
                  </a:ext>
                </a:extLst>
              </p:cNvPr>
              <p:cNvSpPr txBox="1">
                <a:spLocks noRot="1" noChangeAspect="1" noMove="1" noResize="1" noEditPoints="1" noAdjustHandles="1" noChangeArrowheads="1" noChangeShapeType="1" noTextEdit="1"/>
              </p:cNvSpPr>
              <p:nvPr/>
            </p:nvSpPr>
            <p:spPr>
              <a:xfrm>
                <a:off x="162712" y="2202628"/>
                <a:ext cx="12753187" cy="299377"/>
              </a:xfrm>
              <a:prstGeom prst="rect">
                <a:avLst/>
              </a:prstGeom>
              <a:blipFill>
                <a:blip r:embed="rId5"/>
                <a:stretch>
                  <a:fillRect l="-398" t="-4167" b="-25000"/>
                </a:stretch>
              </a:blipFill>
            </p:spPr>
            <p:txBody>
              <a:bodyPr/>
              <a:lstStyle/>
              <a:p>
                <a:r>
                  <a:rPr lang="en-BA">
                    <a:noFill/>
                  </a:rPr>
                  <a:t> </a:t>
                </a:r>
              </a:p>
            </p:txBody>
          </p:sp>
        </mc:Fallback>
      </mc:AlternateContent>
      <p:grpSp>
        <p:nvGrpSpPr>
          <p:cNvPr id="13" name="Gruppieren 12">
            <a:extLst>
              <a:ext uri="{FF2B5EF4-FFF2-40B4-BE49-F238E27FC236}">
                <a16:creationId xmlns:a16="http://schemas.microsoft.com/office/drawing/2014/main" xmlns="" id="{8C9063D6-07A1-459F-929B-C6CD3E7D1607}"/>
              </a:ext>
            </a:extLst>
          </p:cNvPr>
          <p:cNvGrpSpPr/>
          <p:nvPr/>
        </p:nvGrpSpPr>
        <p:grpSpPr>
          <a:xfrm>
            <a:off x="95104" y="2074764"/>
            <a:ext cx="5834493" cy="4534669"/>
            <a:chOff x="95104" y="2074764"/>
            <a:chExt cx="5834493" cy="4534669"/>
          </a:xfrm>
        </p:grpSpPr>
        <p:sp>
          <p:nvSpPr>
            <p:cNvPr id="14" name="Textfeld 13">
              <a:extLst>
                <a:ext uri="{FF2B5EF4-FFF2-40B4-BE49-F238E27FC236}">
                  <a16:creationId xmlns:a16="http://schemas.microsoft.com/office/drawing/2014/main" xmlns="" id="{368B7AE5-A9CB-4906-89EE-41E00AFF6042}"/>
                </a:ext>
              </a:extLst>
            </p:cNvPr>
            <p:cNvSpPr txBox="1"/>
            <p:nvPr/>
          </p:nvSpPr>
          <p:spPr>
            <a:xfrm>
              <a:off x="2512106" y="2074764"/>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xmlns="" id="{AFD0D5B3-D3EC-4F6D-9EDD-E7FFB91906F4}"/>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5" name="Textfeld 14">
                  <a:extLst>
                    <a:ext uri="{FF2B5EF4-FFF2-40B4-BE49-F238E27FC236}">
                      <a16:creationId xmlns:a16="http://schemas.microsoft.com/office/drawing/2014/main" id="{AFD0D5B3-D3EC-4F6D-9EDD-E7FFB91906F4}"/>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6"/>
                  <a:stretch>
                    <a:fillRect l="-443" t="-10000" r="-222" b="-35000"/>
                  </a:stretch>
                </a:blipFill>
              </p:spPr>
              <p:txBody>
                <a:bodyPr/>
                <a:lstStyle/>
                <a:p>
                  <a:r>
                    <a:rPr lang="en-BA">
                      <a:noFill/>
                    </a:rPr>
                    <a:t> </a:t>
                  </a:r>
                </a:p>
              </p:txBody>
            </p:sp>
          </mc:Fallback>
        </mc:AlternateContent>
        <p:sp>
          <p:nvSpPr>
            <p:cNvPr id="16" name="Textfeld 15">
              <a:extLst>
                <a:ext uri="{FF2B5EF4-FFF2-40B4-BE49-F238E27FC236}">
                  <a16:creationId xmlns:a16="http://schemas.microsoft.com/office/drawing/2014/main" xmlns="" id="{DDAE1140-265F-4DD7-B1F2-E50FBD33F65D}"/>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8717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47178" y="558168"/>
            <a:ext cx="8852375" cy="697353"/>
          </a:xfrm>
        </p:spPr>
        <p:txBody>
          <a:bodyPr>
            <a:normAutofit/>
          </a:bodyPr>
          <a:lstStyle/>
          <a:p>
            <a:r>
              <a:rPr lang="en-GB" spc="31" dirty="0">
                <a:latin typeface="Arial"/>
                <a:cs typeface="Arial"/>
              </a:rPr>
              <a:t>Altman Z-Score for Non-Manufacturers</a:t>
            </a:r>
            <a:endParaRPr lang="en-GB" dirty="0"/>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xmlns="" id="{43C91CB5-69C6-4C6A-B405-9DB2E59E9E42}"/>
                  </a:ext>
                </a:extLst>
              </p:cNvPr>
              <p:cNvSpPr txBox="1"/>
              <p:nvPr/>
            </p:nvSpPr>
            <p:spPr>
              <a:xfrm>
                <a:off x="0" y="2202628"/>
                <a:ext cx="12192001" cy="41408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panose="02040503050406030204" pitchFamily="18" charset="0"/>
                        </a:rPr>
                        <m:t>𝑍</m:t>
                      </m:r>
                      <m:r>
                        <a:rPr lang="en-GB" sz="1400" b="0" i="1" smtClean="0">
                          <a:solidFill>
                            <a:schemeClr val="tx1"/>
                          </a:solidFill>
                          <a:latin typeface="Cambria Math" panose="02040503050406030204" pitchFamily="18" charset="0"/>
                        </a:rPr>
                        <m:t>−</m:t>
                      </m:r>
                      <m:r>
                        <a:rPr lang="en-GB" sz="1400" b="0" i="1" smtClean="0">
                          <a:solidFill>
                            <a:schemeClr val="tx1"/>
                          </a:solidFill>
                          <a:latin typeface="Cambria Math" panose="02040503050406030204" pitchFamily="18" charset="0"/>
                        </a:rPr>
                        <m:t>𝑆𝑐𝑜𝑟𝑒</m:t>
                      </m:r>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6.56 ∗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𝑊𝑜𝑟𝑘𝑖𝑛𝑔</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𝐶𝑎𝑝𝑖𝑡𝑎𝑙</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3.26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𝑅𝑒𝑡𝑎𝑖𝑛𝑒𝑑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𝐸𝑎𝑟𝑛𝑖𝑛𝑔𝑠</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6.72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𝐸𝑎𝑟𝑛𝑖𝑛𝑔𝑠</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𝑏𝑒𝑓𝑜𝑟𝑒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𝐼𝑛𝑡𝑒𝑠𝑡𝑒𝑠𝑡</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𝑎𝑛𝑑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𝑇𝑎𝑥</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1.05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𝐵𝑜𝑜𝑘</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𝑉𝑎𝑙𝑢𝑒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𝑜𝑓</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𝐸𝑞𝑢𝑖𝑡𝑦</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𝐿𝑖𝑎𝑏𝑖𝑙𝑖𝑡𝑖𝑒𝑠</m:t>
                              </m:r>
                            </m:den>
                          </m:f>
                        </m:e>
                      </m:d>
                    </m:oMath>
                  </m:oMathPara>
                </a14:m>
                <a:endParaRPr lang="en-GB" sz="1400" dirty="0">
                  <a:solidFill>
                    <a:schemeClr val="tx1"/>
                  </a:solidFill>
                </a:endParaRPr>
              </a:p>
            </p:txBody>
          </p:sp>
        </mc:Choice>
        <mc:Fallback xmlns="">
          <p:sp>
            <p:nvSpPr>
              <p:cNvPr id="3" name="Textfeld 2">
                <a:extLst>
                  <a:ext uri="{FF2B5EF4-FFF2-40B4-BE49-F238E27FC236}">
                    <a16:creationId xmlns:a16="http://schemas.microsoft.com/office/drawing/2014/main" id="{43C91CB5-69C6-4C6A-B405-9DB2E59E9E42}"/>
                  </a:ext>
                </a:extLst>
              </p:cNvPr>
              <p:cNvSpPr txBox="1">
                <a:spLocks noRot="1" noChangeAspect="1" noMove="1" noResize="1" noEditPoints="1" noAdjustHandles="1" noChangeArrowheads="1" noChangeShapeType="1" noTextEdit="1"/>
              </p:cNvSpPr>
              <p:nvPr/>
            </p:nvSpPr>
            <p:spPr>
              <a:xfrm>
                <a:off x="0" y="2202628"/>
                <a:ext cx="12192001" cy="414088"/>
              </a:xfrm>
              <a:prstGeom prst="rect">
                <a:avLst/>
              </a:prstGeom>
              <a:blipFill>
                <a:blip r:embed="rId3"/>
                <a:stretch>
                  <a:fillRect t="-9091" b="-30303"/>
                </a:stretch>
              </a:blipFill>
            </p:spPr>
            <p:txBody>
              <a:bodyPr/>
              <a:lstStyle/>
              <a:p>
                <a:r>
                  <a:rPr lang="en-BA">
                    <a:noFill/>
                  </a:rPr>
                  <a:t> </a:t>
                </a:r>
              </a:p>
            </p:txBody>
          </p:sp>
        </mc:Fallback>
      </mc:AlternateContent>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809414"/>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Interpretation</a:t>
            </a:r>
          </a:p>
        </p:txBody>
      </p:sp>
      <p:graphicFrame>
        <p:nvGraphicFramePr>
          <p:cNvPr id="5" name="Tabelle 7">
            <a:extLst>
              <a:ext uri="{FF2B5EF4-FFF2-40B4-BE49-F238E27FC236}">
                <a16:creationId xmlns:a16="http://schemas.microsoft.com/office/drawing/2014/main" xmlns="" id="{6A3BE79D-3F7B-43B2-8BAE-3FF1271F1037}"/>
              </a:ext>
            </a:extLst>
          </p:cNvPr>
          <p:cNvGraphicFramePr>
            <a:graphicFrameLocks noGrp="1"/>
          </p:cNvGraphicFramePr>
          <p:nvPr/>
        </p:nvGraphicFramePr>
        <p:xfrm>
          <a:off x="162712" y="3156994"/>
          <a:ext cx="11821308" cy="2413000"/>
        </p:xfrm>
        <a:graphic>
          <a:graphicData uri="http://schemas.openxmlformats.org/drawingml/2006/table">
            <a:tbl>
              <a:tblPr firstRow="1" bandRow="1">
                <a:tableStyleId>{5C22544A-7EE6-4342-B048-85BDC9FD1C3A}</a:tableStyleId>
              </a:tblPr>
              <a:tblGrid>
                <a:gridCol w="3940436">
                  <a:extLst>
                    <a:ext uri="{9D8B030D-6E8A-4147-A177-3AD203B41FA5}">
                      <a16:colId xmlns:a16="http://schemas.microsoft.com/office/drawing/2014/main" xmlns="" val="2180288925"/>
                    </a:ext>
                  </a:extLst>
                </a:gridCol>
                <a:gridCol w="3940436">
                  <a:extLst>
                    <a:ext uri="{9D8B030D-6E8A-4147-A177-3AD203B41FA5}">
                      <a16:colId xmlns:a16="http://schemas.microsoft.com/office/drawing/2014/main" xmlns="" val="2725146013"/>
                    </a:ext>
                  </a:extLst>
                </a:gridCol>
                <a:gridCol w="3940436">
                  <a:extLst>
                    <a:ext uri="{9D8B030D-6E8A-4147-A177-3AD203B41FA5}">
                      <a16:colId xmlns:a16="http://schemas.microsoft.com/office/drawing/2014/main" xmlns="" val="2180498012"/>
                    </a:ext>
                  </a:extLst>
                </a:gridCol>
              </a:tblGrid>
              <a:tr h="370840">
                <a:tc>
                  <a:txBody>
                    <a:bodyPr/>
                    <a:lstStyle/>
                    <a:p>
                      <a:pPr algn="ctr"/>
                      <a:r>
                        <a:rPr lang="en-GB" sz="1600" dirty="0"/>
                        <a:t>Red Zone</a:t>
                      </a:r>
                    </a:p>
                  </a:txBody>
                  <a:tcPr>
                    <a:solidFill>
                      <a:srgbClr val="E53292"/>
                    </a:solidFill>
                  </a:tcPr>
                </a:tc>
                <a:tc>
                  <a:txBody>
                    <a:bodyPr/>
                    <a:lstStyle/>
                    <a:p>
                      <a:pPr algn="ctr"/>
                      <a:r>
                        <a:rPr lang="en-GB" sz="1600" dirty="0"/>
                        <a:t>Grey Zone</a:t>
                      </a:r>
                    </a:p>
                  </a:txBody>
                  <a:tcPr>
                    <a:solidFill>
                      <a:schemeClr val="bg2">
                        <a:lumMod val="25000"/>
                      </a:schemeClr>
                    </a:solidFill>
                  </a:tcPr>
                </a:tc>
                <a:tc>
                  <a:txBody>
                    <a:bodyPr/>
                    <a:lstStyle/>
                    <a:p>
                      <a:pPr algn="ctr"/>
                      <a:r>
                        <a:rPr lang="en-GB" sz="1600" dirty="0"/>
                        <a:t>Safe Zone</a:t>
                      </a:r>
                    </a:p>
                  </a:txBody>
                  <a:tcPr>
                    <a:solidFill>
                      <a:schemeClr val="accent6"/>
                    </a:solidFill>
                  </a:tcPr>
                </a:tc>
                <a:extLst>
                  <a:ext uri="{0D108BD9-81ED-4DB2-BD59-A6C34878D82A}">
                    <a16:rowId xmlns:a16="http://schemas.microsoft.com/office/drawing/2014/main" xmlns="" val="3962135646"/>
                  </a:ext>
                </a:extLst>
              </a:tr>
              <a:tr h="370840">
                <a:tc>
                  <a:txBody>
                    <a:bodyPr/>
                    <a:lstStyle/>
                    <a:p>
                      <a:pPr marL="0" indent="0" algn="ctr">
                        <a:buFont typeface="Wingdings" panose="05000000000000000000" pitchFamily="2" charset="2"/>
                        <a:buNone/>
                      </a:pPr>
                      <a:r>
                        <a:rPr lang="en-GB" sz="1600" b="1" dirty="0">
                          <a:solidFill>
                            <a:schemeClr val="tx1"/>
                          </a:solidFill>
                        </a:rPr>
                        <a:t>Z-Score below 1.23</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 Any score below 1.23 indicates huge financial distress. The lower the score, the more danger there is that the company might soon become insolvent.</a:t>
                      </a:r>
                    </a:p>
                  </a:txBody>
                  <a:tcPr/>
                </a:tc>
                <a:tc>
                  <a:txBody>
                    <a:bodyPr/>
                    <a:lstStyle/>
                    <a:p>
                      <a:pPr marL="0" indent="0" algn="ctr">
                        <a:buFont typeface="Wingdings" panose="05000000000000000000" pitchFamily="2" charset="2"/>
                        <a:buNone/>
                      </a:pPr>
                      <a:r>
                        <a:rPr lang="en-GB" sz="1600" b="1" dirty="0">
                          <a:solidFill>
                            <a:schemeClr val="tx1"/>
                          </a:solidFill>
                        </a:rPr>
                        <a:t>Z-Score from 1.23 to 2.9</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his range is considered a “</a:t>
                      </a:r>
                      <a:r>
                        <a:rPr lang="en-GB" sz="1600" dirty="0" err="1">
                          <a:solidFill>
                            <a:schemeClr val="tx1"/>
                          </a:solidFill>
                        </a:rPr>
                        <a:t>gray</a:t>
                      </a:r>
                      <a:r>
                        <a:rPr lang="en-GB" sz="1600" dirty="0">
                          <a:solidFill>
                            <a:schemeClr val="tx1"/>
                          </a:solidFill>
                        </a:rPr>
                        <a:t> area.” Companies which have a score lying in this range are not very safe. Their finances are not stable and the companies may get into the “danger zone” if there are no improvements.</a:t>
                      </a:r>
                    </a:p>
                  </a:txBody>
                  <a:tcPr/>
                </a:tc>
                <a:tc>
                  <a:txBody>
                    <a:bodyPr/>
                    <a:lstStyle/>
                    <a:p>
                      <a:pPr marL="0" indent="0" algn="ctr">
                        <a:buFont typeface="Wingdings" panose="05000000000000000000" pitchFamily="2" charset="2"/>
                        <a:buNone/>
                      </a:pPr>
                      <a:r>
                        <a:rPr lang="en-GB" sz="1600" b="1" dirty="0">
                          <a:solidFill>
                            <a:schemeClr val="tx1"/>
                          </a:solidFill>
                        </a:rPr>
                        <a:t>Z-Score of 2.9 or above</a:t>
                      </a:r>
                      <a:br>
                        <a:rPr lang="en-GB" sz="1600" b="1" dirty="0">
                          <a:solidFill>
                            <a:schemeClr val="tx1"/>
                          </a:solidFill>
                        </a:rPr>
                      </a:br>
                      <a:endParaRPr lang="en-GB" sz="1600" b="1" dirty="0">
                        <a:solidFill>
                          <a:schemeClr val="tx1"/>
                        </a:solidFill>
                      </a:endParaRPr>
                    </a:p>
                    <a:p>
                      <a:pPr marL="0" indent="0" algn="l">
                        <a:buFont typeface="Wingdings" panose="05000000000000000000" pitchFamily="2" charset="2"/>
                        <a:buNone/>
                      </a:pPr>
                      <a:r>
                        <a:rPr lang="en-GB" sz="1600" dirty="0">
                          <a:solidFill>
                            <a:schemeClr val="tx1"/>
                          </a:solidFill>
                        </a:rPr>
                        <a:t>A score of more than 2.9 indicates that the company is in the “safe zone.” This means that the company’s financial status is okay. It is financially healthy, and the risk of bankruptcy is low.</a:t>
                      </a:r>
                    </a:p>
                  </a:txBody>
                  <a:tcPr/>
                </a:tc>
                <a:extLst>
                  <a:ext uri="{0D108BD9-81ED-4DB2-BD59-A6C34878D82A}">
                    <a16:rowId xmlns:a16="http://schemas.microsoft.com/office/drawing/2014/main" xmlns="" val="1412673293"/>
                  </a:ext>
                </a:extLst>
              </a:tr>
            </a:tbl>
          </a:graphicData>
        </a:graphic>
      </p:graphicFrame>
      <p:grpSp>
        <p:nvGrpSpPr>
          <p:cNvPr id="8" name="Gruppieren 7">
            <a:extLst>
              <a:ext uri="{FF2B5EF4-FFF2-40B4-BE49-F238E27FC236}">
                <a16:creationId xmlns:a16="http://schemas.microsoft.com/office/drawing/2014/main" xmlns="" id="{AFDE0E1C-3E51-401A-9E10-488D8DBFBEDB}"/>
              </a:ext>
            </a:extLst>
          </p:cNvPr>
          <p:cNvGrpSpPr/>
          <p:nvPr/>
        </p:nvGrpSpPr>
        <p:grpSpPr>
          <a:xfrm>
            <a:off x="95104" y="2048739"/>
            <a:ext cx="5834493" cy="4560694"/>
            <a:chOff x="95104" y="2048739"/>
            <a:chExt cx="5834493" cy="4560694"/>
          </a:xfrm>
        </p:grpSpPr>
        <p:sp>
          <p:nvSpPr>
            <p:cNvPr id="9" name="Textfeld 8">
              <a:extLst>
                <a:ext uri="{FF2B5EF4-FFF2-40B4-BE49-F238E27FC236}">
                  <a16:creationId xmlns:a16="http://schemas.microsoft.com/office/drawing/2014/main" xmlns="" id="{600AA052-670C-4658-8CD2-E7A3E9767732}"/>
                </a:ext>
              </a:extLst>
            </p:cNvPr>
            <p:cNvSpPr txBox="1"/>
            <p:nvPr/>
          </p:nvSpPr>
          <p:spPr>
            <a:xfrm>
              <a:off x="3432453" y="20487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ECCD484F-DDC3-4581-BE1A-AF9E15A097CB}"/>
                    </a:ext>
                  </a:extLst>
                </p:cNvPr>
                <p:cNvSpPr txBox="1"/>
                <p:nvPr/>
              </p:nvSpPr>
              <p:spPr>
                <a:xfrm>
                  <a:off x="221303" y="6363212"/>
                  <a:ext cx="570829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𝑊𝑖𝑡h</m:t>
                        </m:r>
                        <m:r>
                          <a:rPr lang="en-GB" sz="1600" b="0" i="1" smtClean="0">
                            <a:latin typeface="Cambria Math" panose="02040503050406030204" pitchFamily="18" charset="0"/>
                          </a:rPr>
                          <m:t> </m:t>
                        </m:r>
                        <m:r>
                          <a:rPr lang="en-GB" sz="1600" b="0" i="1" smtClean="0">
                            <a:latin typeface="Cambria Math" panose="02040503050406030204" pitchFamily="18" charset="0"/>
                          </a:rPr>
                          <m:t>𝑊𝑜𝑟𝑘𝑖𝑛𝑔</m:t>
                        </m:r>
                        <m:r>
                          <a:rPr lang="en-GB" sz="1600" b="0" i="1" smtClean="0">
                            <a:latin typeface="Cambria Math" panose="02040503050406030204" pitchFamily="18" charset="0"/>
                          </a:rPr>
                          <m:t> </m:t>
                        </m:r>
                        <m:r>
                          <a:rPr lang="en-GB" sz="1600" b="0" i="1" smtClean="0">
                            <a:latin typeface="Cambria Math" panose="02040503050406030204" pitchFamily="18" charset="0"/>
                          </a:rPr>
                          <m:t>𝐶𝑎𝑝𝑖𝑡𝑎𝑙</m:t>
                        </m:r>
                        <m:r>
                          <a:rPr lang="en-GB" sz="1600" b="0" i="1" smtClean="0">
                            <a:latin typeface="Cambria Math" panose="02040503050406030204" pitchFamily="18" charset="0"/>
                          </a:rPr>
                          <m:t>=</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𝐴𝑠𝑠𝑒𝑡𝑠</m:t>
                        </m:r>
                        <m:r>
                          <a:rPr lang="en-GB" sz="1600" b="0" i="1" smtClean="0">
                            <a:latin typeface="Cambria Math" panose="02040503050406030204" pitchFamily="18" charset="0"/>
                          </a:rPr>
                          <m:t> −</m:t>
                        </m:r>
                        <m:r>
                          <a:rPr lang="en-GB" sz="1600" b="0" i="1" smtClean="0">
                            <a:latin typeface="Cambria Math" panose="02040503050406030204" pitchFamily="18" charset="0"/>
                          </a:rPr>
                          <m:t>𝐶𝑢𝑟𝑟𝑒𝑛𝑡</m:t>
                        </m:r>
                        <m:r>
                          <a:rPr lang="en-GB" sz="1600" b="0" i="1" smtClean="0">
                            <a:latin typeface="Cambria Math" panose="02040503050406030204" pitchFamily="18" charset="0"/>
                          </a:rPr>
                          <m:t> </m:t>
                        </m:r>
                        <m:r>
                          <a:rPr lang="en-GB" sz="1600" b="0" i="1" smtClean="0">
                            <a:latin typeface="Cambria Math" panose="02040503050406030204" pitchFamily="18" charset="0"/>
                          </a:rPr>
                          <m:t>𝐿𝑖𝑎𝑏𝑙𝑖𝑡𝑖𝑒𝑠</m:t>
                        </m:r>
                      </m:oMath>
                    </m:oMathPara>
                  </a14:m>
                  <a:endParaRPr lang="en-GB" sz="1600" dirty="0"/>
                </a:p>
              </p:txBody>
            </p:sp>
          </mc:Choice>
          <mc:Fallback xmlns="">
            <p:sp>
              <p:nvSpPr>
                <p:cNvPr id="10" name="Textfeld 9">
                  <a:extLst>
                    <a:ext uri="{FF2B5EF4-FFF2-40B4-BE49-F238E27FC236}">
                      <a16:creationId xmlns:a16="http://schemas.microsoft.com/office/drawing/2014/main" id="{ECCD484F-DDC3-4581-BE1A-AF9E15A097CB}"/>
                    </a:ext>
                  </a:extLst>
                </p:cNvPr>
                <p:cNvSpPr txBox="1">
                  <a:spLocks noRot="1" noChangeAspect="1" noMove="1" noResize="1" noEditPoints="1" noAdjustHandles="1" noChangeArrowheads="1" noChangeShapeType="1" noTextEdit="1"/>
                </p:cNvSpPr>
                <p:nvPr/>
              </p:nvSpPr>
              <p:spPr>
                <a:xfrm>
                  <a:off x="221303" y="6363212"/>
                  <a:ext cx="5708294" cy="246221"/>
                </a:xfrm>
                <a:prstGeom prst="rect">
                  <a:avLst/>
                </a:prstGeom>
                <a:blipFill>
                  <a:blip r:embed="rId4"/>
                  <a:stretch>
                    <a:fillRect l="-443" t="-10000" r="-222" b="-35000"/>
                  </a:stretch>
                </a:blipFill>
              </p:spPr>
              <p:txBody>
                <a:bodyPr/>
                <a:lstStyle/>
                <a:p>
                  <a:r>
                    <a:rPr lang="en-BA">
                      <a:noFill/>
                    </a:rPr>
                    <a:t> </a:t>
                  </a:r>
                </a:p>
              </p:txBody>
            </p:sp>
          </mc:Fallback>
        </mc:AlternateContent>
        <p:sp>
          <p:nvSpPr>
            <p:cNvPr id="11" name="Textfeld 10">
              <a:extLst>
                <a:ext uri="{FF2B5EF4-FFF2-40B4-BE49-F238E27FC236}">
                  <a16:creationId xmlns:a16="http://schemas.microsoft.com/office/drawing/2014/main" xmlns="" id="{CAB9C49C-CFC7-419E-8E71-060CEF8D22D8}"/>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83859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p:txBody>
          <a:bodyPr>
            <a:normAutofit/>
          </a:bodyPr>
          <a:lstStyle/>
          <a:p>
            <a:r>
              <a:rPr lang="en-GB" spc="31" dirty="0">
                <a:latin typeface="Arial"/>
                <a:cs typeface="Arial"/>
              </a:rPr>
              <a:t>Altman Z-Score for Non-Manufacturers</a:t>
            </a:r>
            <a:endParaRPr lang="en-GB" dirty="0"/>
          </a:p>
        </p:txBody>
      </p:sp>
      <p:sp>
        <p:nvSpPr>
          <p:cNvPr id="6" name="Subtitle 2">
            <a:extLst>
              <a:ext uri="{FF2B5EF4-FFF2-40B4-BE49-F238E27FC236}">
                <a16:creationId xmlns:a16="http://schemas.microsoft.com/office/drawing/2014/main" xmlns="" id="{90879484-BDC5-4720-9F04-1B15DEE96FE4}"/>
              </a:ext>
            </a:extLst>
          </p:cNvPr>
          <p:cNvSpPr txBox="1">
            <a:spLocks/>
          </p:cNvSpPr>
          <p:nvPr/>
        </p:nvSpPr>
        <p:spPr>
          <a:xfrm>
            <a:off x="77339" y="1913030"/>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Formula</a:t>
            </a:r>
          </a:p>
        </p:txBody>
      </p:sp>
      <p:sp>
        <p:nvSpPr>
          <p:cNvPr id="7" name="Subtitle 2">
            <a:extLst>
              <a:ext uri="{FF2B5EF4-FFF2-40B4-BE49-F238E27FC236}">
                <a16:creationId xmlns:a16="http://schemas.microsoft.com/office/drawing/2014/main" xmlns="" id="{4288CC05-236A-4B81-9EE5-7458C21CA06C}"/>
              </a:ext>
            </a:extLst>
          </p:cNvPr>
          <p:cNvSpPr txBox="1">
            <a:spLocks/>
          </p:cNvSpPr>
          <p:nvPr/>
        </p:nvSpPr>
        <p:spPr>
          <a:xfrm>
            <a:off x="77339" y="2734108"/>
            <a:ext cx="6705480" cy="16438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chemeClr val="tx1"/>
                </a:solidFill>
                <a:latin typeface="+mj-lt"/>
                <a:ea typeface="Open Sans Light" panose="020B0306030504020204" pitchFamily="34" charset="0"/>
                <a:cs typeface="Open Sans Light" panose="020B0306030504020204" pitchFamily="34" charset="0"/>
              </a:rPr>
              <a:t>Example</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Assets: 			400,000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Working Capital:		10,000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Total Liabilities: 		300,000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Retained Earnings: 		-</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Earnings Before Interests and Tax:	40,000</a:t>
            </a:r>
          </a:p>
          <a:p>
            <a:pPr marL="285750" indent="-285750" algn="l" defTabSz="763588">
              <a:lnSpc>
                <a:spcPts val="1388"/>
              </a:lnSpc>
              <a:buFontTx/>
              <a:buChar char="-"/>
            </a:pPr>
            <a:r>
              <a:rPr lang="en-GB" sz="1600" dirty="0">
                <a:solidFill>
                  <a:schemeClr val="tx1"/>
                </a:solidFill>
                <a:latin typeface="+mj-lt"/>
                <a:ea typeface="Open Sans Light" panose="020B0306030504020204" pitchFamily="34" charset="0"/>
                <a:cs typeface="Open Sans Light" panose="020B0306030504020204" pitchFamily="34" charset="0"/>
              </a:rPr>
              <a:t>Book Value of Equity:		25,000 	</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xmlns="" id="{5010EA07-FDCE-40E8-ABF0-20697A78924C}"/>
                  </a:ext>
                </a:extLst>
              </p:cNvPr>
              <p:cNvSpPr txBox="1"/>
              <p:nvPr/>
            </p:nvSpPr>
            <p:spPr>
              <a:xfrm>
                <a:off x="162712" y="4722786"/>
                <a:ext cx="8000588" cy="4728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10000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40000</m:t>
                              </m:r>
                            </m:num>
                            <m:den>
                              <m:r>
                                <a:rPr lang="en-GB" sz="1600" b="0" i="1" smtClean="0">
                                  <a:solidFill>
                                    <a:schemeClr val="tx1"/>
                                  </a:solidFill>
                                  <a:latin typeface="Cambria Math" panose="02040503050406030204" pitchFamily="18" charset="0"/>
                                </a:rPr>
                                <m:t>400000</m:t>
                              </m:r>
                            </m:den>
                          </m:f>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 ∗</m:t>
                          </m:r>
                          <m:f>
                            <m:fPr>
                              <m:ctrlPr>
                                <a:rPr lang="en-GB" sz="1600" b="0" i="1" smtClean="0">
                                  <a:solidFill>
                                    <a:schemeClr val="tx1"/>
                                  </a:solidFill>
                                  <a:latin typeface="Cambria Math"/>
                                </a:rPr>
                              </m:ctrlPr>
                            </m:fPr>
                            <m:num>
                              <m:r>
                                <a:rPr lang="en-GB" sz="1600" b="0" i="1" smtClean="0">
                                  <a:solidFill>
                                    <a:schemeClr val="tx1"/>
                                  </a:solidFill>
                                  <a:latin typeface="Cambria Math" panose="02040503050406030204" pitchFamily="18" charset="0"/>
                                </a:rPr>
                                <m:t>25000</m:t>
                              </m:r>
                            </m:num>
                            <m:den>
                              <m:r>
                                <a:rPr lang="en-GB" sz="1600" b="0" i="1" smtClean="0">
                                  <a:solidFill>
                                    <a:schemeClr val="tx1"/>
                                  </a:solidFill>
                                  <a:latin typeface="Cambria Math" panose="02040503050406030204" pitchFamily="18" charset="0"/>
                                </a:rPr>
                                <m:t>300000</m:t>
                              </m:r>
                            </m:den>
                          </m:f>
                        </m:e>
                      </m:d>
                    </m:oMath>
                  </m:oMathPara>
                </a14:m>
                <a:endParaRPr lang="en-GB" sz="1600" dirty="0">
                  <a:solidFill>
                    <a:schemeClr val="tx1"/>
                  </a:solidFill>
                </a:endParaRPr>
              </a:p>
            </p:txBody>
          </p:sp>
        </mc:Choice>
        <mc:Fallback xmlns="">
          <p:sp>
            <p:nvSpPr>
              <p:cNvPr id="8" name="Textfeld 7">
                <a:extLst>
                  <a:ext uri="{FF2B5EF4-FFF2-40B4-BE49-F238E27FC236}">
                    <a16:creationId xmlns:a16="http://schemas.microsoft.com/office/drawing/2014/main" id="{5010EA07-FDCE-40E8-ABF0-20697A78924C}"/>
                  </a:ext>
                </a:extLst>
              </p:cNvPr>
              <p:cNvSpPr txBox="1">
                <a:spLocks noRot="1" noChangeAspect="1" noMove="1" noResize="1" noEditPoints="1" noAdjustHandles="1" noChangeArrowheads="1" noChangeShapeType="1" noTextEdit="1"/>
              </p:cNvSpPr>
              <p:nvPr/>
            </p:nvSpPr>
            <p:spPr>
              <a:xfrm>
                <a:off x="162712" y="4722786"/>
                <a:ext cx="8000588" cy="472822"/>
              </a:xfrm>
              <a:prstGeom prst="rect">
                <a:avLst/>
              </a:prstGeom>
              <a:blipFill>
                <a:blip r:embed="rId3"/>
                <a:stretch>
                  <a:fillRect b="-13514"/>
                </a:stretch>
              </a:blipFill>
            </p:spPr>
            <p:txBody>
              <a:bodyPr/>
              <a:lstStyle/>
              <a:p>
                <a:r>
                  <a:rPr lang="en-BA">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xmlns="" id="{E8689F31-60BF-4D73-AA5E-13C4D7F44B88}"/>
                  </a:ext>
                </a:extLst>
              </p:cNvPr>
              <p:cNvSpPr txBox="1"/>
              <p:nvPr/>
            </p:nvSpPr>
            <p:spPr>
              <a:xfrm>
                <a:off x="162711" y="5268145"/>
                <a:ext cx="9529532" cy="246221"/>
              </a:xfrm>
              <a:prstGeom prst="rect">
                <a:avLst/>
              </a:prstGeom>
              <a:noFill/>
            </p:spPr>
            <p:txBody>
              <a:bodyPr wrap="none" lIns="0" tIns="0" rIns="0" bIns="0" rtlCol="0">
                <a:spAutoFit/>
              </a:bodyPr>
              <a:lstStyle/>
              <a:p>
                <a14:m>
                  <m:oMath xmlns:m="http://schemas.openxmlformats.org/officeDocument/2006/math">
                    <m:r>
                      <a:rPr lang="en-GB" sz="1600" b="0" i="1" smtClean="0">
                        <a:solidFill>
                          <a:schemeClr val="tx1"/>
                        </a:solidFill>
                        <a:latin typeface="Cambria Math" panose="02040503050406030204" pitchFamily="18" charset="0"/>
                      </a:rPr>
                      <m:t>𝑍</m:t>
                    </m:r>
                    <m:r>
                      <a:rPr lang="en-GB" sz="1600" b="0" i="1" smtClean="0">
                        <a:solidFill>
                          <a:schemeClr val="tx1"/>
                        </a:solidFill>
                        <a:latin typeface="Cambria Math" panose="02040503050406030204" pitchFamily="18" charset="0"/>
                      </a:rPr>
                      <m:t>−</m:t>
                    </m:r>
                    <m:r>
                      <a:rPr lang="en-GB" sz="1600" b="0" i="1" smtClean="0">
                        <a:solidFill>
                          <a:schemeClr val="tx1"/>
                        </a:solidFill>
                        <a:latin typeface="Cambria Math" panose="02040503050406030204" pitchFamily="18" charset="0"/>
                      </a:rPr>
                      <m:t>𝑆𝑐𝑜𝑟𝑒</m:t>
                    </m:r>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6.56 ∗0.025</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3.26 ∗0</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6.72 ∗0.571</m:t>
                        </m:r>
                      </m:e>
                    </m:d>
                    <m:r>
                      <a:rPr lang="en-GB" sz="1600" b="0" i="1" smtClean="0">
                        <a:solidFill>
                          <a:schemeClr val="tx1"/>
                        </a:solidFill>
                        <a:latin typeface="Cambria Math" panose="02040503050406030204" pitchFamily="18" charset="0"/>
                      </a:rPr>
                      <m:t>+</m:t>
                    </m:r>
                    <m:d>
                      <m:dPr>
                        <m:ctrlPr>
                          <a:rPr lang="en-GB" sz="1600" b="0" i="1" smtClean="0">
                            <a:solidFill>
                              <a:schemeClr val="tx1"/>
                            </a:solidFill>
                            <a:latin typeface="Cambria Math"/>
                          </a:rPr>
                        </m:ctrlPr>
                      </m:dPr>
                      <m:e>
                        <m:r>
                          <a:rPr lang="en-GB" sz="1600" b="0" i="1" smtClean="0">
                            <a:solidFill>
                              <a:schemeClr val="tx1"/>
                            </a:solidFill>
                            <a:latin typeface="Cambria Math" panose="02040503050406030204" pitchFamily="18" charset="0"/>
                          </a:rPr>
                          <m:t>1.05∗0.083</m:t>
                        </m:r>
                      </m:e>
                    </m:d>
                    <m:r>
                      <a:rPr lang="en-GB" sz="1600" b="0" i="0" smtClean="0">
                        <a:solidFill>
                          <a:schemeClr val="tx1"/>
                        </a:solidFill>
                        <a:latin typeface="Cambria Math" panose="02040503050406030204" pitchFamily="18" charset="0"/>
                      </a:rPr>
                      <m:t>=0.16+0+0.67+0.09</m:t>
                    </m:r>
                  </m:oMath>
                </a14:m>
                <a:r>
                  <a:rPr lang="en-GB" sz="1600" dirty="0">
                    <a:solidFill>
                      <a:schemeClr val="tx1"/>
                    </a:solidFill>
                  </a:rPr>
                  <a:t> = </a:t>
                </a:r>
                <a:r>
                  <a:rPr lang="en-GB" sz="1600" b="1" dirty="0">
                    <a:solidFill>
                      <a:srgbClr val="EC2179"/>
                    </a:solidFill>
                  </a:rPr>
                  <a:t>0.92  </a:t>
                </a:r>
              </a:p>
            </p:txBody>
          </p:sp>
        </mc:Choice>
        <mc:Fallback xmlns="">
          <p:sp>
            <p:nvSpPr>
              <p:cNvPr id="9" name="Textfeld 8">
                <a:extLst>
                  <a:ext uri="{FF2B5EF4-FFF2-40B4-BE49-F238E27FC236}">
                    <a16:creationId xmlns:a16="http://schemas.microsoft.com/office/drawing/2014/main" id="{E8689F31-60BF-4D73-AA5E-13C4D7F44B88}"/>
                  </a:ext>
                </a:extLst>
              </p:cNvPr>
              <p:cNvSpPr txBox="1">
                <a:spLocks noRot="1" noChangeAspect="1" noMove="1" noResize="1" noEditPoints="1" noAdjustHandles="1" noChangeArrowheads="1" noChangeShapeType="1" noTextEdit="1"/>
              </p:cNvSpPr>
              <p:nvPr/>
            </p:nvSpPr>
            <p:spPr>
              <a:xfrm>
                <a:off x="162711" y="5268145"/>
                <a:ext cx="9529532" cy="246221"/>
              </a:xfrm>
              <a:prstGeom prst="rect">
                <a:avLst/>
              </a:prstGeom>
              <a:blipFill>
                <a:blip r:embed="rId4"/>
                <a:stretch>
                  <a:fillRect l="-665" t="-23810" r="-266" b="-42857"/>
                </a:stretch>
              </a:blipFill>
            </p:spPr>
            <p:txBody>
              <a:bodyPr/>
              <a:lstStyle/>
              <a:p>
                <a:r>
                  <a:rPr lang="en-BA">
                    <a:noFill/>
                  </a:rPr>
                  <a:t> </a:t>
                </a:r>
              </a:p>
            </p:txBody>
          </p:sp>
        </mc:Fallback>
      </mc:AlternateContent>
      <p:sp>
        <p:nvSpPr>
          <p:cNvPr id="11" name="Subtitle 2">
            <a:extLst>
              <a:ext uri="{FF2B5EF4-FFF2-40B4-BE49-F238E27FC236}">
                <a16:creationId xmlns:a16="http://schemas.microsoft.com/office/drawing/2014/main" xmlns="" id="{C7B70FC2-9D98-4034-AE24-4D3BEF42BC9F}"/>
              </a:ext>
            </a:extLst>
          </p:cNvPr>
          <p:cNvSpPr txBox="1">
            <a:spLocks/>
          </p:cNvSpPr>
          <p:nvPr/>
        </p:nvSpPr>
        <p:spPr>
          <a:xfrm>
            <a:off x="77339" y="5706552"/>
            <a:ext cx="6705480" cy="2711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600" b="1" dirty="0">
                <a:solidFill>
                  <a:srgbClr val="EC2179"/>
                </a:solidFill>
                <a:latin typeface="+mj-lt"/>
                <a:ea typeface="Open Sans Light" panose="020B0306030504020204" pitchFamily="34" charset="0"/>
                <a:cs typeface="Open Sans Light" panose="020B0306030504020204" pitchFamily="34" charset="0"/>
              </a:rPr>
              <a:t>Interpretation: The Company is in the Red Zone</a:t>
            </a:r>
          </a:p>
        </p:txBody>
      </p:sp>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xmlns="" id="{F9B60EF4-2FC3-4423-A62F-9620240BC1BE}"/>
                  </a:ext>
                </a:extLst>
              </p:cNvPr>
              <p:cNvSpPr txBox="1"/>
              <p:nvPr/>
            </p:nvSpPr>
            <p:spPr>
              <a:xfrm>
                <a:off x="0" y="2202628"/>
                <a:ext cx="12192001" cy="41408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solidFill>
                            <a:schemeClr val="tx1"/>
                          </a:solidFill>
                          <a:latin typeface="Cambria Math" panose="02040503050406030204" pitchFamily="18" charset="0"/>
                        </a:rPr>
                        <m:t>𝑍</m:t>
                      </m:r>
                      <m:r>
                        <a:rPr lang="en-GB" sz="1400" b="0" i="1" smtClean="0">
                          <a:solidFill>
                            <a:schemeClr val="tx1"/>
                          </a:solidFill>
                          <a:latin typeface="Cambria Math" panose="02040503050406030204" pitchFamily="18" charset="0"/>
                        </a:rPr>
                        <m:t>−</m:t>
                      </m:r>
                      <m:r>
                        <a:rPr lang="en-GB" sz="1400" b="0" i="1" smtClean="0">
                          <a:solidFill>
                            <a:schemeClr val="tx1"/>
                          </a:solidFill>
                          <a:latin typeface="Cambria Math" panose="02040503050406030204" pitchFamily="18" charset="0"/>
                        </a:rPr>
                        <m:t>𝑆𝑐𝑜𝑟𝑒</m:t>
                      </m:r>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6.56 ∗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𝑊𝑜𝑟𝑘𝑖𝑛𝑔</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𝐶𝑎𝑝𝑖𝑡𝑎𝑙</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3.26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𝑅𝑒𝑡𝑎𝑖𝑛𝑒𝑑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𝐸𝑎𝑟𝑛𝑖𝑛𝑔𝑠</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6.72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𝐸𝑎𝑟𝑛𝑖𝑛𝑔𝑠</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𝑏𝑒𝑓𝑜𝑟𝑒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𝐼𝑛𝑡𝑒𝑠𝑡𝑒𝑠𝑡</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𝑎𝑛𝑑</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𝑇𝑎𝑥</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𝐴𝑠𝑠𝑒𝑡𝑠</m:t>
                              </m:r>
                            </m:den>
                          </m:f>
                        </m:e>
                      </m:d>
                      <m:r>
                        <a:rPr lang="en-GB" sz="1400" b="0" i="1" smtClean="0">
                          <a:solidFill>
                            <a:schemeClr val="tx1"/>
                          </a:solidFill>
                          <a:latin typeface="Cambria Math" panose="02040503050406030204" pitchFamily="18" charset="0"/>
                        </a:rPr>
                        <m:t>+</m:t>
                      </m:r>
                      <m:d>
                        <m:dPr>
                          <m:ctrlPr>
                            <a:rPr lang="en-GB" sz="1400" b="0" i="1" smtClean="0">
                              <a:solidFill>
                                <a:schemeClr val="tx1"/>
                              </a:solidFill>
                              <a:latin typeface="Cambria Math"/>
                            </a:rPr>
                          </m:ctrlPr>
                        </m:dPr>
                        <m:e>
                          <m:r>
                            <a:rPr lang="en-GB" sz="1400" b="0" i="1" smtClean="0">
                              <a:solidFill>
                                <a:schemeClr val="tx1"/>
                              </a:solidFill>
                              <a:latin typeface="Cambria Math" panose="02040503050406030204" pitchFamily="18" charset="0"/>
                            </a:rPr>
                            <m:t>1.05 ∗</m:t>
                          </m:r>
                          <m:f>
                            <m:fPr>
                              <m:ctrlPr>
                                <a:rPr lang="en-GB" sz="1400" b="0" i="1" smtClean="0">
                                  <a:solidFill>
                                    <a:schemeClr val="tx1"/>
                                  </a:solidFill>
                                  <a:latin typeface="Cambria Math"/>
                                </a:rPr>
                              </m:ctrlPr>
                            </m:fPr>
                            <m:num>
                              <m:r>
                                <a:rPr lang="en-GB" sz="1400" b="0" i="1" smtClean="0">
                                  <a:solidFill>
                                    <a:schemeClr val="tx1"/>
                                  </a:solidFill>
                                  <a:latin typeface="Cambria Math" panose="02040503050406030204" pitchFamily="18" charset="0"/>
                                </a:rPr>
                                <m:t>𝐵𝑜𝑜𝑘</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𝑉𝑎𝑙𝑢𝑒</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𝑜𝑓</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𝐸𝑞𝑢𝑖𝑡𝑦</m:t>
                              </m:r>
                            </m:num>
                            <m:den>
                              <m:r>
                                <a:rPr lang="en-GB" sz="1400" b="0" i="1" smtClean="0">
                                  <a:solidFill>
                                    <a:schemeClr val="tx1"/>
                                  </a:solidFill>
                                  <a:latin typeface="Cambria Math" panose="02040503050406030204" pitchFamily="18" charset="0"/>
                                </a:rPr>
                                <m:t>𝑇𝑜𝑡𝑎𝑙</m:t>
                              </m:r>
                              <m:r>
                                <a:rPr lang="en-GB" sz="1400" b="0" i="1" smtClean="0">
                                  <a:solidFill>
                                    <a:schemeClr val="tx1"/>
                                  </a:solidFill>
                                  <a:latin typeface="Cambria Math" panose="02040503050406030204" pitchFamily="18" charset="0"/>
                                </a:rPr>
                                <m:t> </m:t>
                              </m:r>
                              <m:r>
                                <a:rPr lang="en-GB" sz="1400" b="0" i="1" smtClean="0">
                                  <a:solidFill>
                                    <a:schemeClr val="tx1"/>
                                  </a:solidFill>
                                  <a:latin typeface="Cambria Math" panose="02040503050406030204" pitchFamily="18" charset="0"/>
                                </a:rPr>
                                <m:t>𝐿𝑖𝑎𝑏𝑖𝑙𝑖𝑡𝑖𝑒𝑠</m:t>
                              </m:r>
                            </m:den>
                          </m:f>
                        </m:e>
                      </m:d>
                    </m:oMath>
                  </m:oMathPara>
                </a14:m>
                <a:endParaRPr lang="en-GB" sz="1400" dirty="0">
                  <a:solidFill>
                    <a:schemeClr val="tx1"/>
                  </a:solidFill>
                </a:endParaRPr>
              </a:p>
            </p:txBody>
          </p:sp>
        </mc:Choice>
        <mc:Fallback xmlns="">
          <p:sp>
            <p:nvSpPr>
              <p:cNvPr id="10" name="Textfeld 9">
                <a:extLst>
                  <a:ext uri="{FF2B5EF4-FFF2-40B4-BE49-F238E27FC236}">
                    <a16:creationId xmlns:a16="http://schemas.microsoft.com/office/drawing/2014/main" id="{F9B60EF4-2FC3-4423-A62F-9620240BC1BE}"/>
                  </a:ext>
                </a:extLst>
              </p:cNvPr>
              <p:cNvSpPr txBox="1">
                <a:spLocks noRot="1" noChangeAspect="1" noMove="1" noResize="1" noEditPoints="1" noAdjustHandles="1" noChangeArrowheads="1" noChangeShapeType="1" noTextEdit="1"/>
              </p:cNvSpPr>
              <p:nvPr/>
            </p:nvSpPr>
            <p:spPr>
              <a:xfrm>
                <a:off x="0" y="2202628"/>
                <a:ext cx="12192001" cy="414088"/>
              </a:xfrm>
              <a:prstGeom prst="rect">
                <a:avLst/>
              </a:prstGeom>
              <a:blipFill>
                <a:blip r:embed="rId5"/>
                <a:stretch>
                  <a:fillRect t="-9091" b="-30303"/>
                </a:stretch>
              </a:blipFill>
            </p:spPr>
            <p:txBody>
              <a:bodyPr/>
              <a:lstStyle/>
              <a:p>
                <a:r>
                  <a:rPr lang="en-BA">
                    <a:noFill/>
                  </a:rPr>
                  <a:t> </a:t>
                </a:r>
              </a:p>
            </p:txBody>
          </p:sp>
        </mc:Fallback>
      </mc:AlternateContent>
      <p:grpSp>
        <p:nvGrpSpPr>
          <p:cNvPr id="13" name="Gruppieren 12">
            <a:extLst>
              <a:ext uri="{FF2B5EF4-FFF2-40B4-BE49-F238E27FC236}">
                <a16:creationId xmlns:a16="http://schemas.microsoft.com/office/drawing/2014/main" xmlns="" id="{4AEF327D-7E6D-4F53-9618-03E4CE555D65}"/>
              </a:ext>
            </a:extLst>
          </p:cNvPr>
          <p:cNvGrpSpPr/>
          <p:nvPr/>
        </p:nvGrpSpPr>
        <p:grpSpPr>
          <a:xfrm>
            <a:off x="95104" y="2048739"/>
            <a:ext cx="5116989" cy="4529917"/>
            <a:chOff x="95104" y="2048739"/>
            <a:chExt cx="5116989" cy="4529917"/>
          </a:xfrm>
        </p:grpSpPr>
        <p:sp>
          <p:nvSpPr>
            <p:cNvPr id="14" name="Textfeld 13">
              <a:extLst>
                <a:ext uri="{FF2B5EF4-FFF2-40B4-BE49-F238E27FC236}">
                  <a16:creationId xmlns:a16="http://schemas.microsoft.com/office/drawing/2014/main" xmlns="" id="{EA4B6BF3-0B83-4E4D-9B60-48C1C3D9FA72}"/>
                </a:ext>
              </a:extLst>
            </p:cNvPr>
            <p:cNvSpPr txBox="1"/>
            <p:nvPr/>
          </p:nvSpPr>
          <p:spPr>
            <a:xfrm>
              <a:off x="3432453" y="2048739"/>
              <a:ext cx="274434" cy="307777"/>
            </a:xfrm>
            <a:prstGeom prst="rect">
              <a:avLst/>
            </a:prstGeom>
            <a:noFill/>
          </p:spPr>
          <p:txBody>
            <a:bodyPr wrap="none" rtlCol="0">
              <a:spAutoFit/>
            </a:bodyPr>
            <a:lstStyle/>
            <a:p>
              <a:r>
                <a:rPr lang="en-GB" sz="1400" dirty="0"/>
                <a:t>*</a:t>
              </a:r>
            </a:p>
          </p:txBody>
        </p:sp>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xmlns="" id="{15F2C92F-FAB3-4BB1-939B-B70C8C58E1A5}"/>
                    </a:ext>
                  </a:extLst>
                </p:cNvPr>
                <p:cNvSpPr txBox="1"/>
                <p:nvPr/>
              </p:nvSpPr>
              <p:spPr>
                <a:xfrm>
                  <a:off x="221303" y="6363212"/>
                  <a:ext cx="4990790"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𝑊𝑖𝑡h</m:t>
                        </m:r>
                        <m:r>
                          <a:rPr lang="en-GB" sz="1400" b="0" i="1" smtClean="0">
                            <a:latin typeface="Cambria Math" panose="02040503050406030204" pitchFamily="18" charset="0"/>
                          </a:rPr>
                          <m:t> </m:t>
                        </m:r>
                        <m:r>
                          <a:rPr lang="en-GB" sz="1400" b="0" i="1" smtClean="0">
                            <a:latin typeface="Cambria Math" panose="02040503050406030204" pitchFamily="18" charset="0"/>
                          </a:rPr>
                          <m:t>𝑊𝑜𝑟𝑘𝑖𝑛𝑔</m:t>
                        </m:r>
                        <m:r>
                          <a:rPr lang="en-GB" sz="1400" b="0" i="1" smtClean="0">
                            <a:latin typeface="Cambria Math" panose="02040503050406030204" pitchFamily="18" charset="0"/>
                          </a:rPr>
                          <m:t> </m:t>
                        </m:r>
                        <m:r>
                          <a:rPr lang="en-GB" sz="1400" b="0" i="1" smtClean="0">
                            <a:latin typeface="Cambria Math" panose="02040503050406030204" pitchFamily="18" charset="0"/>
                          </a:rPr>
                          <m:t>𝐶𝑎𝑝𝑖𝑡𝑎𝑙</m:t>
                        </m:r>
                        <m:r>
                          <a:rPr lang="en-GB" sz="1400" b="0" i="1" smtClean="0">
                            <a:latin typeface="Cambria Math" panose="02040503050406030204" pitchFamily="18" charset="0"/>
                          </a:rPr>
                          <m:t>=</m:t>
                        </m:r>
                        <m:r>
                          <a:rPr lang="en-GB" sz="1400" b="0" i="1" smtClean="0">
                            <a:latin typeface="Cambria Math" panose="02040503050406030204" pitchFamily="18" charset="0"/>
                          </a:rPr>
                          <m:t>𝐶𝑢𝑟𝑟𝑒𝑛𝑡</m:t>
                        </m:r>
                        <m:r>
                          <a:rPr lang="en-GB" sz="1400" b="0" i="1" smtClean="0">
                            <a:latin typeface="Cambria Math" panose="02040503050406030204" pitchFamily="18" charset="0"/>
                          </a:rPr>
                          <m:t> </m:t>
                        </m:r>
                        <m:r>
                          <a:rPr lang="en-GB" sz="1400" b="0" i="1" smtClean="0">
                            <a:latin typeface="Cambria Math" panose="02040503050406030204" pitchFamily="18" charset="0"/>
                          </a:rPr>
                          <m:t>𝐴𝑠𝑠𝑒𝑡𝑠</m:t>
                        </m:r>
                        <m:r>
                          <a:rPr lang="en-GB" sz="1400" b="0" i="1" smtClean="0">
                            <a:latin typeface="Cambria Math" panose="02040503050406030204" pitchFamily="18" charset="0"/>
                          </a:rPr>
                          <m:t> −</m:t>
                        </m:r>
                        <m:r>
                          <a:rPr lang="en-GB" sz="1400" b="0" i="1" smtClean="0">
                            <a:latin typeface="Cambria Math" panose="02040503050406030204" pitchFamily="18" charset="0"/>
                          </a:rPr>
                          <m:t>𝐶𝑢𝑟𝑟𝑒𝑛𝑡</m:t>
                        </m:r>
                        <m:r>
                          <a:rPr lang="en-GB" sz="1400" b="0" i="1" smtClean="0">
                            <a:latin typeface="Cambria Math" panose="02040503050406030204" pitchFamily="18" charset="0"/>
                          </a:rPr>
                          <m:t> </m:t>
                        </m:r>
                        <m:r>
                          <a:rPr lang="en-GB" sz="1400" b="0" i="1" smtClean="0">
                            <a:latin typeface="Cambria Math" panose="02040503050406030204" pitchFamily="18" charset="0"/>
                          </a:rPr>
                          <m:t>𝐿𝑖𝑎𝑏𝑙𝑖𝑡𝑖𝑒𝑠</m:t>
                        </m:r>
                      </m:oMath>
                    </m:oMathPara>
                  </a14:m>
                  <a:endParaRPr lang="en-GB" sz="1400" dirty="0"/>
                </a:p>
              </p:txBody>
            </p:sp>
          </mc:Choice>
          <mc:Fallback xmlns="">
            <p:sp>
              <p:nvSpPr>
                <p:cNvPr id="15" name="Textfeld 14">
                  <a:extLst>
                    <a:ext uri="{FF2B5EF4-FFF2-40B4-BE49-F238E27FC236}">
                      <a16:creationId xmlns:a16="http://schemas.microsoft.com/office/drawing/2014/main" id="{15F2C92F-FAB3-4BB1-939B-B70C8C58E1A5}"/>
                    </a:ext>
                  </a:extLst>
                </p:cNvPr>
                <p:cNvSpPr txBox="1">
                  <a:spLocks noRot="1" noChangeAspect="1" noMove="1" noResize="1" noEditPoints="1" noAdjustHandles="1" noChangeArrowheads="1" noChangeShapeType="1" noTextEdit="1"/>
                </p:cNvSpPr>
                <p:nvPr/>
              </p:nvSpPr>
              <p:spPr>
                <a:xfrm>
                  <a:off x="221303" y="6363212"/>
                  <a:ext cx="4990790" cy="215444"/>
                </a:xfrm>
                <a:prstGeom prst="rect">
                  <a:avLst/>
                </a:prstGeom>
                <a:blipFill>
                  <a:blip r:embed="rId6"/>
                  <a:stretch>
                    <a:fillRect l="-366" r="-244" b="-31429"/>
                  </a:stretch>
                </a:blipFill>
              </p:spPr>
              <p:txBody>
                <a:bodyPr/>
                <a:lstStyle/>
                <a:p>
                  <a:r>
                    <a:rPr lang="en-GB">
                      <a:noFill/>
                    </a:rPr>
                    <a:t> </a:t>
                  </a:r>
                </a:p>
              </p:txBody>
            </p:sp>
          </mc:Fallback>
        </mc:AlternateContent>
        <p:sp>
          <p:nvSpPr>
            <p:cNvPr id="16" name="Textfeld 15">
              <a:extLst>
                <a:ext uri="{FF2B5EF4-FFF2-40B4-BE49-F238E27FC236}">
                  <a16:creationId xmlns:a16="http://schemas.microsoft.com/office/drawing/2014/main" xmlns="" id="{B051A142-3650-4460-80EB-E53BB2C73C95}"/>
                </a:ext>
              </a:extLst>
            </p:cNvPr>
            <p:cNvSpPr txBox="1"/>
            <p:nvPr/>
          </p:nvSpPr>
          <p:spPr>
            <a:xfrm>
              <a:off x="95104" y="6209323"/>
              <a:ext cx="274434" cy="307777"/>
            </a:xfrm>
            <a:prstGeom prst="rect">
              <a:avLst/>
            </a:prstGeom>
            <a:noFill/>
          </p:spPr>
          <p:txBody>
            <a:bodyPr wrap="none" rtlCol="0">
              <a:spAutoFit/>
            </a:bodyPr>
            <a:lstStyle/>
            <a:p>
              <a:r>
                <a:rPr lang="en-GB" sz="1400" dirty="0"/>
                <a:t>*</a:t>
              </a:r>
            </a:p>
          </p:txBody>
        </p:sp>
      </p:grpSp>
    </p:spTree>
    <p:extLst>
      <p:ext uri="{BB962C8B-B14F-4D97-AF65-F5344CB8AC3E}">
        <p14:creationId xmlns:p14="http://schemas.microsoft.com/office/powerpoint/2010/main" val="1868132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1463</Words>
  <Application>Microsoft Office PowerPoint</Application>
  <PresentationFormat>Custom</PresentationFormat>
  <Paragraphs>184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Orla Casey</dc:creator>
  <cp:lastModifiedBy>Gemma Brooks</cp:lastModifiedBy>
  <cp:revision>6</cp:revision>
  <cp:lastPrinted>2021-03-14T18:15:54Z</cp:lastPrinted>
  <dcterms:created xsi:type="dcterms:W3CDTF">2021-03-05T07:26:27Z</dcterms:created>
  <dcterms:modified xsi:type="dcterms:W3CDTF">2022-04-05T10:13:55Z</dcterms:modified>
</cp:coreProperties>
</file>